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6" r:id="rId3"/>
    <p:sldId id="260" r:id="rId4"/>
    <p:sldId id="265" r:id="rId5"/>
    <p:sldId id="259" r:id="rId6"/>
    <p:sldId id="266" r:id="rId7"/>
    <p:sldId id="281" r:id="rId8"/>
    <p:sldId id="267" r:id="rId9"/>
    <p:sldId id="264" r:id="rId10"/>
    <p:sldId id="269" r:id="rId11"/>
    <p:sldId id="276" r:id="rId12"/>
    <p:sldId id="275" r:id="rId13"/>
    <p:sldId id="271" r:id="rId14"/>
    <p:sldId id="282" r:id="rId15"/>
    <p:sldId id="283" r:id="rId16"/>
    <p:sldId id="278" r:id="rId17"/>
    <p:sldId id="268" r:id="rId18"/>
    <p:sldId id="277" r:id="rId19"/>
    <p:sldId id="272" r:id="rId20"/>
    <p:sldId id="273" r:id="rId21"/>
    <p:sldId id="274" r:id="rId22"/>
    <p:sldId id="279" r:id="rId23"/>
    <p:sldId id="280" r:id="rId2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E29E7-909E-417C-962D-E0804110A19C}" type="datetimeFigureOut">
              <a:rPr lang="el-GR" smtClean="0"/>
              <a:t>25/11/2022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B1AF9-4AFF-4F57-BBE0-0DC04964A0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5243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4216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4672-A693-41E7-92F9-144831C39160}" type="datetime1">
              <a:rPr lang="el-GR" smtClean="0"/>
              <a:t>25/11/2022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16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94665-F011-4FC4-93DA-C8C428710C70}" type="datetime1">
              <a:rPr lang="el-GR" smtClean="0"/>
              <a:t>25/11/2022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120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6E188-3526-4F87-878B-3A118B260177}" type="datetime1">
              <a:rPr lang="el-GR" smtClean="0"/>
              <a:t>25/11/2022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747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610F-D446-4428-A933-130A14F4DAE6}" type="datetime1">
              <a:rPr lang="el-GR" smtClean="0"/>
              <a:t>25/11/2022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768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F007-8F8E-4D41-9B9E-4545015EEF94}" type="datetime1">
              <a:rPr lang="el-GR" smtClean="0"/>
              <a:t>25/11/2022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7628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3E73-55BC-47D8-B6BA-E47FB3B22806}" type="datetime1">
              <a:rPr lang="el-GR" smtClean="0"/>
              <a:t>25/11/2022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480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780D-6B0D-4817-8786-8D1C5E102044}" type="datetime1">
              <a:rPr lang="el-GR" smtClean="0"/>
              <a:t>25/11/2022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808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E052-4058-431C-89F9-B9AD55A148A9}" type="datetime1">
              <a:rPr lang="el-GR" smtClean="0"/>
              <a:t>25/11/2022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443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F086-A5D1-4F12-A344-9EE955982FBC}" type="datetime1">
              <a:rPr lang="el-GR" smtClean="0"/>
              <a:t>25/11/2022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648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4406-EF97-4378-A284-BDB050FB8576}" type="datetime1">
              <a:rPr lang="el-GR" smtClean="0"/>
              <a:t>25/11/2022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138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316C-BC6D-4335-A114-25ED96621EB2}" type="datetime1">
              <a:rPr lang="el-GR" smtClean="0"/>
              <a:t>25/11/2022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854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D78F-5002-46FC-B91E-BFCD28AAB951}" type="datetime1">
              <a:rPr lang="el-GR" smtClean="0"/>
              <a:t>25/11/2022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761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45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0.png"/><Relationship Id="rId11" Type="http://schemas.openxmlformats.org/officeDocument/2006/relationships/image" Target="../media/image43.png"/><Relationship Id="rId5" Type="http://schemas.openxmlformats.org/officeDocument/2006/relationships/image" Target="../media/image39.png"/><Relationship Id="rId10" Type="http://schemas.openxmlformats.org/officeDocument/2006/relationships/image" Target="../media/image42.png"/><Relationship Id="rId4" Type="http://schemas.openxmlformats.org/officeDocument/2006/relationships/image" Target="../media/image38.png"/><Relationship Id="rId9" Type="http://schemas.openxmlformats.org/officeDocument/2006/relationships/image" Target="../media/image3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30.png"/><Relationship Id="rId7" Type="http://schemas.openxmlformats.org/officeDocument/2006/relationships/image" Target="../media/image47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0.png"/><Relationship Id="rId4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0.png"/><Relationship Id="rId13" Type="http://schemas.openxmlformats.org/officeDocument/2006/relationships/image" Target="../media/image55.png"/><Relationship Id="rId3" Type="http://schemas.openxmlformats.org/officeDocument/2006/relationships/image" Target="../media/image54.png"/><Relationship Id="rId7" Type="http://schemas.openxmlformats.org/officeDocument/2006/relationships/image" Target="../media/image500.png"/><Relationship Id="rId12" Type="http://schemas.openxmlformats.org/officeDocument/2006/relationships/image" Target="../media/image540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0.png"/><Relationship Id="rId11" Type="http://schemas.openxmlformats.org/officeDocument/2006/relationships/image" Target="../media/image57.png"/><Relationship Id="rId5" Type="http://schemas.openxmlformats.org/officeDocument/2006/relationships/image" Target="../media/image510.png"/><Relationship Id="rId10" Type="http://schemas.openxmlformats.org/officeDocument/2006/relationships/image" Target="../media/image56.png"/><Relationship Id="rId9" Type="http://schemas.openxmlformats.org/officeDocument/2006/relationships/image" Target="../media/image530.png"/><Relationship Id="rId14" Type="http://schemas.openxmlformats.org/officeDocument/2006/relationships/image" Target="../media/image5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1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1.png"/><Relationship Id="rId5" Type="http://schemas.openxmlformats.org/officeDocument/2006/relationships/image" Target="../media/image67.png"/><Relationship Id="rId4" Type="http://schemas.openxmlformats.org/officeDocument/2006/relationships/image" Target="../media/image6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1.png"/><Relationship Id="rId2" Type="http://schemas.openxmlformats.org/officeDocument/2006/relationships/image" Target="../media/image64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0.png"/><Relationship Id="rId3" Type="http://schemas.openxmlformats.org/officeDocument/2006/relationships/image" Target="../media/image610.png"/><Relationship Id="rId7" Type="http://schemas.openxmlformats.org/officeDocument/2006/relationships/image" Target="../media/image650.png"/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0.png"/><Relationship Id="rId5" Type="http://schemas.openxmlformats.org/officeDocument/2006/relationships/image" Target="../media/image630.png"/><Relationship Id="rId10" Type="http://schemas.openxmlformats.org/officeDocument/2006/relationships/image" Target="../media/image68.png"/><Relationship Id="rId4" Type="http://schemas.openxmlformats.org/officeDocument/2006/relationships/image" Target="../media/image620.png"/><Relationship Id="rId9" Type="http://schemas.openxmlformats.org/officeDocument/2006/relationships/image" Target="../media/image67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image" Target="../media/image83.png"/><Relationship Id="rId7" Type="http://schemas.openxmlformats.org/officeDocument/2006/relationships/image" Target="../media/image87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png"/><Relationship Id="rId5" Type="http://schemas.openxmlformats.org/officeDocument/2006/relationships/image" Target="../media/image85.png"/><Relationship Id="rId4" Type="http://schemas.openxmlformats.org/officeDocument/2006/relationships/image" Target="../media/image84.png"/><Relationship Id="rId9" Type="http://schemas.openxmlformats.org/officeDocument/2006/relationships/image" Target="../media/image89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2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10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0.png"/><Relationship Id="rId10" Type="http://schemas.openxmlformats.org/officeDocument/2006/relationships/image" Target="../media/image15.png"/><Relationship Id="rId4" Type="http://schemas.openxmlformats.org/officeDocument/2006/relationships/image" Target="../media/image90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0.png"/><Relationship Id="rId7" Type="http://schemas.openxmlformats.org/officeDocument/2006/relationships/image" Target="../media/image2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1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0.png"/><Relationship Id="rId3" Type="http://schemas.openxmlformats.org/officeDocument/2006/relationships/image" Target="../media/image240.png"/><Relationship Id="rId7" Type="http://schemas.openxmlformats.org/officeDocument/2006/relationships/image" Target="../media/image27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0.png"/><Relationship Id="rId5" Type="http://schemas.openxmlformats.org/officeDocument/2006/relationships/image" Target="../media/image250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0.png"/><Relationship Id="rId7" Type="http://schemas.openxmlformats.org/officeDocument/2006/relationships/image" Target="../media/image3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image" Target="../media/image36.png"/><Relationship Id="rId4" Type="http://schemas.openxmlformats.org/officeDocument/2006/relationships/image" Target="../media/image31.png"/><Relationship Id="rId9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961570" y="2368551"/>
            <a:ext cx="49139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altLang="el-GR" sz="2400" b="1" dirty="0"/>
              <a:t>1</a:t>
            </a:r>
            <a:r>
              <a:rPr lang="el-GR" altLang="el-GR" sz="2400" b="1" baseline="30000" dirty="0"/>
              <a:t>ο</a:t>
            </a:r>
            <a:r>
              <a:rPr lang="el-GR" altLang="el-GR" sz="2400" b="1" dirty="0"/>
              <a:t> ΘΕΡΜΟΔΥΝΑΜΙΚΟ ΑΞΙΩΜΑ</a:t>
            </a:r>
            <a:endParaRPr lang="el-GR" altLang="el-GR" sz="2400" b="1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2248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10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399384" y="308139"/>
            <a:ext cx="33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Για το σύνολο του συστήματος 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9384" y="1549784"/>
            <a:ext cx="1863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Τιμές Ενθαλπίας </a:t>
            </a:r>
          </a:p>
        </p:txBody>
      </p:sp>
      <p:sp>
        <p:nvSpPr>
          <p:cNvPr id="8" name="Rectangle 7"/>
          <p:cNvSpPr/>
          <p:nvPr/>
        </p:nvSpPr>
        <p:spPr>
          <a:xfrm>
            <a:off x="3248627" y="1534394"/>
            <a:ext cx="2994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ΠΙΝΑΚΑΣ 3</a:t>
            </a:r>
            <a:r>
              <a:rPr lang="el-GR" sz="2000" b="1" i="1" baseline="30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α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ΜΕΡΟΣ 8</a:t>
            </a:r>
            <a:r>
              <a:rPr lang="el-GR" b="1" i="1" baseline="30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ο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Α </a:t>
            </a:r>
            <a:endParaRPr lang="el-GR" b="1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262607" y="1734449"/>
            <a:ext cx="86370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767328" y="187337"/>
                <a:ext cx="576805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 + 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 i="0">
                          <a:latin typeface="Cambria Math" panose="02040503050406030204" pitchFamily="18" charset="0"/>
                        </a:rPr>
                        <m:t> 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7328" y="187337"/>
                <a:ext cx="5768054" cy="6109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981865" y="2270469"/>
                <a:ext cx="15691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Η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𝜑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,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865" y="2270469"/>
                <a:ext cx="1569148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119672" r="-32171" b="-1836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981865" y="2735214"/>
                <a:ext cx="16224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Η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𝜑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υ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,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865" y="2735214"/>
                <a:ext cx="1622431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21667" r="-31579" b="-18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981865" y="3217808"/>
                <a:ext cx="16658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Η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𝜑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′′′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, 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865" y="3217808"/>
                <a:ext cx="1665841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121667" r="-29927" b="-18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554847" y="2741478"/>
            <a:ext cx="2255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Πραγματικά αέρια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981865" y="2248311"/>
            <a:ext cx="16378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981865" y="2248311"/>
            <a:ext cx="0" cy="1338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981865" y="3587140"/>
            <a:ext cx="16378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619744" y="2248311"/>
            <a:ext cx="0" cy="1338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83680" y="2941533"/>
            <a:ext cx="3981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7889" y="2817067"/>
            <a:ext cx="1698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Ιδανικά αέρια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309883" y="2817698"/>
                <a:ext cx="12684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Η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883" y="2817698"/>
                <a:ext cx="1268489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19672" r="-39904" b="-1836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2309883" y="2798232"/>
            <a:ext cx="12729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309883" y="3236012"/>
            <a:ext cx="12729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309883" y="2817698"/>
            <a:ext cx="1" cy="41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82860" y="2798232"/>
            <a:ext cx="0" cy="437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850203" y="3041506"/>
            <a:ext cx="459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44318" y="4463792"/>
            <a:ext cx="43002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Για μια στοιχειώδη μεταβολή</a:t>
            </a:r>
            <a:r>
              <a:rPr lang="el-G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endParaRPr lang="el-GR" sz="2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123002"/>
              </p:ext>
            </p:extLst>
          </p:nvPr>
        </p:nvGraphicFramePr>
        <p:xfrm>
          <a:off x="4745736" y="5839589"/>
          <a:ext cx="4043552" cy="597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r:id="rId8" imgW="2514600" imgH="368300" progId="Equation.DSMT4">
                  <p:embed/>
                </p:oleObj>
              </mc:Choice>
              <mc:Fallback>
                <p:oleObj r:id="rId8" imgW="2514600" imgH="368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5736" y="5839589"/>
                        <a:ext cx="4043552" cy="5973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Connector 31"/>
          <p:cNvCxnSpPr/>
          <p:nvPr/>
        </p:nvCxnSpPr>
        <p:spPr>
          <a:xfrm>
            <a:off x="153372" y="4247892"/>
            <a:ext cx="11849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60488" y="4930945"/>
            <a:ext cx="1828800" cy="69532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54847" y="5145998"/>
            <a:ext cx="1552575" cy="47625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63184" y="5194455"/>
            <a:ext cx="295275" cy="2286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90586" y="5194455"/>
            <a:ext cx="258127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860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11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16657" y="770476"/>
                <a:ext cx="548214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>
                          <a:latin typeface="Cambria Math" panose="02040503050406030204" pitchFamily="18" charset="0"/>
                        </a:rPr>
                        <m:t> 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57" y="770476"/>
                <a:ext cx="5482142" cy="6109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36448" y="353568"/>
            <a:ext cx="3474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/>
              <a:t>Ανοικτό σύστημα</a:t>
            </a:r>
            <a:r>
              <a:rPr lang="el-GR" sz="2000" dirty="0"/>
              <a:t> </a:t>
            </a:r>
            <a:r>
              <a:rPr lang="el-GR" dirty="0"/>
              <a:t>(συνέχεια)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6448" y="1670304"/>
                <a:ext cx="934487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𝑑𝑚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48" y="1670304"/>
                <a:ext cx="934487" cy="52591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55697" y="2623660"/>
                <a:ext cx="6755824" cy="620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̇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l-GR">
                              <a:latin typeface="Cambria Math" panose="02040503050406030204" pitchFamily="18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l-GR">
                              <a:latin typeface="Cambria Math" panose="02040503050406030204" pitchFamily="18" charset="0"/>
                            </a:rPr>
                            <m:t> 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bSup>
                            </m:e>
                          </m:d>
                          <m:r>
                            <a:rPr lang="el-GR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97" y="2623660"/>
                <a:ext cx="6755824" cy="62023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-633984" y="3438465"/>
                <a:ext cx="8193024" cy="6202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 </m:t>
                          </m:r>
                          <m:acc>
                            <m:accPr>
                              <m:chr m:val="̇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acc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̇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l-GR">
                              <a:latin typeface="Cambria Math" panose="02040503050406030204" pitchFamily="18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l-GR">
                              <a:latin typeface="Cambria Math" panose="02040503050406030204" pitchFamily="18" charset="0"/>
                            </a:rPr>
                            <m:t> 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bSup>
                            </m:e>
                          </m:d>
                          <m:r>
                            <a:rPr lang="el-GR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33984" y="3438465"/>
                <a:ext cx="8193024" cy="62023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6448" y="5166498"/>
                <a:ext cx="652038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48" y="5166498"/>
                <a:ext cx="652038" cy="62235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273808" y="5166498"/>
                <a:ext cx="1308692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𝑘𝑊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808" y="5166498"/>
                <a:ext cx="1308692" cy="62235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55697" y="4470275"/>
            <a:ext cx="1493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Ροή  </a:t>
            </a:r>
          </a:p>
          <a:p>
            <a:r>
              <a:rPr lang="el-GR" b="1" dirty="0"/>
              <a:t>Θερμότητας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73100" y="3986452"/>
            <a:ext cx="189367" cy="6744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11243" y="4571853"/>
            <a:ext cx="51341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l-GR" b="1" dirty="0"/>
              <a:t>Ισχύς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402012" y="3986452"/>
            <a:ext cx="940308" cy="723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98799" y="891278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(για μονάδα συστήματος)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11402" y="2819477"/>
            <a:ext cx="295275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78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8475"/>
          </a:xfrm>
        </p:spPr>
        <p:txBody>
          <a:bodyPr>
            <a:normAutofit/>
          </a:bodyPr>
          <a:lstStyle/>
          <a:p>
            <a:r>
              <a:rPr lang="el-GR" sz="2800" b="1" u="sng" dirty="0">
                <a:latin typeface="+mn-lt"/>
              </a:rPr>
              <a:t>Τεχνικό έργο</a:t>
            </a:r>
            <a:r>
              <a:rPr lang="en-US" sz="2800" b="1" u="sng" dirty="0">
                <a:latin typeface="+mn-lt"/>
              </a:rPr>
              <a:t> </a:t>
            </a:r>
            <a:endParaRPr lang="el-GR" sz="2800" b="1" u="sng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12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65200" y="1371600"/>
                <a:ext cx="1778628" cy="6210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υ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𝑑𝑝</m:t>
                          </m:r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00" y="1371600"/>
                <a:ext cx="1778628" cy="62106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124525" y="2919382"/>
                <a:ext cx="4086888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𝜏𝜀𝜆𝜄𝜅𝜂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𝛼𝜌𝜒𝜄𝜅𝜂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endParaRPr lang="el-GR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525" y="2919382"/>
                <a:ext cx="4086888" cy="301686"/>
              </a:xfrm>
              <a:prstGeom prst="rect">
                <a:avLst/>
              </a:prstGeom>
              <a:blipFill>
                <a:blip r:embed="rId3"/>
                <a:stretch>
                  <a:fillRect l="-2090" b="-2857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5054646" y="3629638"/>
                <a:ext cx="4208909" cy="394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𝛼𝜌𝜒𝜄𝜅𝜂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𝜏𝜀𝜆𝜄𝜅𝜂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l-GR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646" y="3629638"/>
                <a:ext cx="4208909" cy="394019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693451" y="2885875"/>
            <a:ext cx="1409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/>
              <a:t>Εκτόνωση :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823" y="2851736"/>
            <a:ext cx="2934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αποδίδεται ΑΠΟ το σύστημα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211413" y="3629550"/>
            <a:ext cx="2735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προσδίδεται ΣΤΟ  σύστημα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93451" y="3632514"/>
            <a:ext cx="1515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/>
              <a:t>Συμπίεση :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E4388FE2-358E-4342-9F4D-0952448D74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4392" y="2339196"/>
            <a:ext cx="3181350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133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13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469900" y="279400"/>
            <a:ext cx="4533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/>
              <a:t>Εφαρμογές ανοικτών συστημάτων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" y="1489074"/>
            <a:ext cx="3533514" cy="16859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1785" y="1966912"/>
            <a:ext cx="2371725" cy="14763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810000" y="138552"/>
                <a:ext cx="7162800" cy="6202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̇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l-GR">
                              <a:latin typeface="Cambria Math" panose="02040503050406030204" pitchFamily="18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l-GR">
                              <a:latin typeface="Cambria Math" panose="02040503050406030204" pitchFamily="18" charset="0"/>
                            </a:rPr>
                            <m:t> 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bSup>
                            </m:e>
                          </m:d>
                          <m:r>
                            <a:rPr lang="el-GR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38552"/>
                <a:ext cx="7162800" cy="62023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9170481" y="4028726"/>
                <a:ext cx="2540001" cy="3730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0481" y="4028726"/>
                <a:ext cx="2540001" cy="37305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610600" y="3983614"/>
                <a:ext cx="1018164" cy="3939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   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1,2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0" y="3983614"/>
                <a:ext cx="1018164" cy="39395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191908" y="4460655"/>
                <a:ext cx="4000092" cy="381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acc>
                        <m:accPr>
                          <m:chr m:val="̇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𝜐</m:t>
                      </m:r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908" y="4460655"/>
                <a:ext cx="4000092" cy="381515"/>
              </a:xfrm>
              <a:prstGeom prst="rect">
                <a:avLst/>
              </a:prstGeom>
              <a:blipFill rotWithShape="0">
                <a:blip r:embed="rId8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755290" y="3899762"/>
                <a:ext cx="2755900" cy="3913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290" y="3899762"/>
                <a:ext cx="2755900" cy="39138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68875" y="3616105"/>
                <a:ext cx="2425792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= [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]=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875" y="3616105"/>
                <a:ext cx="2425792" cy="289182"/>
              </a:xfrm>
              <a:prstGeom prst="rect">
                <a:avLst/>
              </a:prstGeom>
              <a:blipFill rotWithShape="0">
                <a:blip r:embed="rId10"/>
                <a:stretch>
                  <a:fillRect l="-3266" t="-25000" r="-1759" b="-458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68875" y="4346393"/>
                <a:ext cx="8200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875" y="4346393"/>
                <a:ext cx="820096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6667" r="-2222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22300" y="965200"/>
            <a:ext cx="279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Στραγγαλισμός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94299" y="998795"/>
            <a:ext cx="200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Στρόβιλος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066718" y="965200"/>
            <a:ext cx="1373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Αντλία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856029" y="4462806"/>
                <a:ext cx="2772041" cy="9355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̇"/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acc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begChr m:val="["/>
                        <m:endChr m:val="]"/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− </m:t>
                            </m:r>
                            <m:sSub>
                              <m:sSubPr>
                                <m:ctrlPr>
                                  <a:rPr lang="el-G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US" dirty="0"/>
                  <a:t> &gt; 0</a:t>
                </a:r>
              </a:p>
              <a:p>
                <a:endParaRPr lang="el-GR" dirty="0"/>
              </a:p>
              <a:p>
                <a:r>
                  <a:rPr lang="el-GR" dirty="0"/>
                  <a:t>Επειδή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l-GR" dirty="0"/>
                  <a:t>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029" y="4462806"/>
                <a:ext cx="2772041" cy="935513"/>
              </a:xfrm>
              <a:prstGeom prst="rect">
                <a:avLst/>
              </a:prstGeom>
              <a:blipFill rotWithShape="0">
                <a:blip r:embed="rId12"/>
                <a:stretch>
                  <a:fillRect l="-1982" t="-2597" r="-881" b="-9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0725410" y="264003"/>
            <a:ext cx="587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( 1 )</a:t>
            </a:r>
            <a:endParaRPr lang="el-GR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72433" y="1459176"/>
            <a:ext cx="2581275" cy="203835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28471" y="3150830"/>
            <a:ext cx="146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Από την (1) 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32938" y="3425753"/>
            <a:ext cx="1386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Από την (1) 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275731" y="3378576"/>
            <a:ext cx="1386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Από την (1)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9275731" y="4987216"/>
                <a:ext cx="15628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dirty="0"/>
                  <a:t>Επειδή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l-GR" dirty="0"/>
                  <a:t>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5731" y="4987216"/>
                <a:ext cx="1562864" cy="369332"/>
              </a:xfrm>
              <a:prstGeom prst="rect">
                <a:avLst/>
              </a:prstGeom>
              <a:blipFill rotWithShape="0">
                <a:blip r:embed="rId14"/>
                <a:stretch>
                  <a:fillRect l="-3516" t="-819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0995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14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416682" y="196334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</a:t>
            </a:r>
            <a:r>
              <a:rPr lang="en-US" b="1" u="sng" dirty="0"/>
              <a:t> 1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548640" y="853440"/>
            <a:ext cx="858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Εάν η πίεση στο μανόμετρο είναι 10 </a:t>
            </a:r>
            <a:r>
              <a:rPr lang="en-US" dirty="0"/>
              <a:t>x 10</a:t>
            </a:r>
            <a:r>
              <a:rPr lang="en-US" baseline="30000" dirty="0"/>
              <a:t>5</a:t>
            </a:r>
            <a:r>
              <a:rPr lang="en-US" dirty="0"/>
              <a:t> (Pa) </a:t>
            </a:r>
            <a:r>
              <a:rPr lang="el-GR" dirty="0"/>
              <a:t>και η ατμοσφαιρική πίεση είναι 770 </a:t>
            </a:r>
            <a:r>
              <a:rPr lang="en-US" dirty="0" err="1"/>
              <a:t>Torr</a:t>
            </a:r>
            <a:r>
              <a:rPr lang="en-US" dirty="0"/>
              <a:t>, </a:t>
            </a:r>
            <a:r>
              <a:rPr lang="el-GR" dirty="0"/>
              <a:t>να υπολογιστεί η απόλυτη πίεση</a:t>
            </a:r>
          </a:p>
        </p:txBody>
      </p:sp>
      <p:sp>
        <p:nvSpPr>
          <p:cNvPr id="7" name="Rectangle 6"/>
          <p:cNvSpPr/>
          <p:nvPr/>
        </p:nvSpPr>
        <p:spPr>
          <a:xfrm>
            <a:off x="548640" y="1787545"/>
            <a:ext cx="699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Λύση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8640" y="2444651"/>
                <a:ext cx="3255264" cy="3990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𝛼𝜋𝜊𝜆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𝑡𝑚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400" dirty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endParaRPr lang="el-GR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" y="2444651"/>
                <a:ext cx="3255264" cy="399084"/>
              </a:xfrm>
              <a:prstGeom prst="rect">
                <a:avLst/>
              </a:prstGeom>
              <a:blipFill rotWithShape="0">
                <a:blip r:embed="rId2"/>
                <a:stretch>
                  <a:fillRect l="-3371" t="-21538" b="-415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6682" y="3340608"/>
                <a:ext cx="24841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𝑇𝑜𝑟𝑟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=133,3224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82" y="3340608"/>
                <a:ext cx="2484142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716" t="-2222" r="-2941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8470" y="4027466"/>
                <a:ext cx="10935330" cy="373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𝛼𝜋𝜊𝜆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770 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∙133,3224 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𝑃𝑎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+10∙</m:t>
                          </m:r>
                          <m:sSubSup>
                            <m:sSub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𝑃𝑎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=1102658,246 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𝑃𝑎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=11,026 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𝑏𝑎𝑟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70" y="4027466"/>
                <a:ext cx="10935330" cy="373500"/>
              </a:xfrm>
              <a:prstGeom prst="rect">
                <a:avLst/>
              </a:prstGeom>
              <a:blipFill rotWithShape="0">
                <a:blip r:embed="rId4"/>
                <a:stretch>
                  <a:fillRect l="-892" t="-1639" r="-613" b="-3442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6792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15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306954" y="171950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</a:t>
            </a:r>
            <a:r>
              <a:rPr lang="en-US" b="1" u="sng" dirty="0"/>
              <a:t> 2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438912" y="792480"/>
            <a:ext cx="10387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Αέριο μάζας 60 </a:t>
            </a:r>
            <a:r>
              <a:rPr lang="en-US" dirty="0"/>
              <a:t>(kg) </a:t>
            </a:r>
            <a:r>
              <a:rPr lang="el-GR" dirty="0"/>
              <a:t>περιέχεται σε κύλινδρο με έμβολο που έχει επιφάνεια 0,04 </a:t>
            </a:r>
            <a:r>
              <a:rPr lang="en-US" dirty="0"/>
              <a:t>(m</a:t>
            </a:r>
            <a:r>
              <a:rPr lang="en-US" baseline="30000" dirty="0"/>
              <a:t>2</a:t>
            </a:r>
            <a:r>
              <a:rPr lang="en-US" dirty="0"/>
              <a:t>)</a:t>
            </a:r>
            <a:r>
              <a:rPr lang="el-GR" dirty="0"/>
              <a:t>. Εάν η τοπική πίεση  είναι 0,97 </a:t>
            </a:r>
            <a:r>
              <a:rPr lang="en-US" dirty="0"/>
              <a:t>x 10 </a:t>
            </a:r>
            <a:r>
              <a:rPr lang="en-US" baseline="30000" dirty="0"/>
              <a:t>5</a:t>
            </a:r>
            <a:r>
              <a:rPr lang="en-US" dirty="0"/>
              <a:t> (Pa) </a:t>
            </a:r>
            <a:r>
              <a:rPr lang="el-GR" dirty="0"/>
              <a:t>, να υπολογιστεί η πίεση στο εσωτερικό του κυλίνδρου.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4845" y="1852612"/>
            <a:ext cx="4733925" cy="25431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38800" y="297484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8912" y="2474975"/>
                <a:ext cx="21073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𝑎𝑡𝑚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" y="2474975"/>
                <a:ext cx="2107372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4046" t="-28889" r="-289" b="-5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>
            <a:stCxn id="9" idx="3"/>
          </p:cNvCxnSpPr>
          <p:nvPr/>
        </p:nvCxnSpPr>
        <p:spPr>
          <a:xfrm flipV="1">
            <a:off x="2546284" y="2613474"/>
            <a:ext cx="89186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06954" y="3438144"/>
            <a:ext cx="6318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76778" y="3145166"/>
                <a:ext cx="3814314" cy="5225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𝑎𝑡𝑚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𝑎𝑡𝑚</m:t>
                        </m:r>
                      </m:sub>
                    </m:sSub>
                  </m:oMath>
                </a14:m>
                <a:r>
                  <a:rPr lang="en-US" sz="24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den>
                    </m:f>
                  </m:oMath>
                </a14:m>
                <a:r>
                  <a:rPr lang="en-US" dirty="0"/>
                  <a:t>  </a:t>
                </a:r>
                <a:endParaRPr lang="el-G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778" y="3145166"/>
                <a:ext cx="3814314" cy="522515"/>
              </a:xfrm>
              <a:prstGeom prst="rect">
                <a:avLst/>
              </a:prstGeom>
              <a:blipFill rotWithShape="0">
                <a:blip r:embed="rId4"/>
                <a:stretch>
                  <a:fillRect t="-3488" b="-197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>
            <a:stCxn id="14" idx="3"/>
          </p:cNvCxnSpPr>
          <p:nvPr/>
        </p:nvCxnSpPr>
        <p:spPr>
          <a:xfrm flipV="1">
            <a:off x="4891092" y="3406423"/>
            <a:ext cx="74161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06954" y="4632960"/>
            <a:ext cx="631830" cy="12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121664" y="4505113"/>
                <a:ext cx="7002366" cy="5463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=0,97∙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60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𝑘𝑔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9,81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skw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𝑠𝑒𝑐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0,04 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</m:t>
                            </m:r>
                          </m:e>
                        </m: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=1,117 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dirty="0"/>
                  <a:t> (Pa) = 1,117 (bar)</a:t>
                </a:r>
                <a:endParaRPr lang="el-G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664" y="4505113"/>
                <a:ext cx="7002366" cy="546368"/>
              </a:xfrm>
              <a:prstGeom prst="rect">
                <a:avLst/>
              </a:prstGeom>
              <a:blipFill rotWithShape="0">
                <a:blip r:embed="rId5"/>
                <a:stretch>
                  <a:fillRect r="-1131" b="-1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5219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16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355722" y="110990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</a:t>
            </a:r>
            <a:r>
              <a:rPr lang="en-US" b="1" u="sng" dirty="0"/>
              <a:t> 3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355722" y="682752"/>
            <a:ext cx="8802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Σε ένα δοχείο περιέχονται 4</a:t>
            </a:r>
            <a:r>
              <a:rPr lang="en-US" dirty="0"/>
              <a:t>(kg) </a:t>
            </a:r>
            <a:r>
              <a:rPr lang="el-GR" dirty="0"/>
              <a:t>οξυγόνου σε πίεση 12 </a:t>
            </a:r>
            <a:r>
              <a:rPr lang="en-US" dirty="0"/>
              <a:t>bar. </a:t>
            </a:r>
            <a:r>
              <a:rPr lang="el-GR" dirty="0"/>
              <a:t>Εάν ο όγκος του δοχείου  είναι 0,5 (</a:t>
            </a:r>
            <a:r>
              <a:rPr lang="en-US" dirty="0"/>
              <a:t>m</a:t>
            </a:r>
            <a:r>
              <a:rPr lang="en-US" baseline="30000" dirty="0"/>
              <a:t>3</a:t>
            </a:r>
            <a:r>
              <a:rPr lang="en-US" dirty="0"/>
              <a:t>) </a:t>
            </a:r>
            <a:r>
              <a:rPr lang="el-GR" dirty="0"/>
              <a:t>να υπολογιστεί ο ειδικός όγκος του συστήματος και η θερμοκρασία του σε </a:t>
            </a:r>
            <a:r>
              <a:rPr lang="en-US" dirty="0"/>
              <a:t>( </a:t>
            </a:r>
            <a:r>
              <a:rPr lang="en-US" baseline="30000" dirty="0"/>
              <a:t>0</a:t>
            </a:r>
            <a:r>
              <a:rPr lang="en-US" dirty="0"/>
              <a:t>C</a:t>
            </a:r>
            <a:r>
              <a:rPr lang="el-GR" dirty="0"/>
              <a:t> </a:t>
            </a:r>
            <a:r>
              <a:rPr lang="en-US" dirty="0"/>
              <a:t>).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355722" y="1439918"/>
            <a:ext cx="7569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u="sng" dirty="0"/>
              <a:t>Λύση</a:t>
            </a:r>
            <a:endParaRPr lang="el-G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5722" y="1878567"/>
                <a:ext cx="6362070" cy="61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- </a:t>
                </a:r>
                <a:r>
                  <a:rPr lang="el-GR" dirty="0"/>
                  <a:t>Ειδικός όγκος </a:t>
                </a:r>
                <a:r>
                  <a:rPr lang="el-GR" sz="2000" dirty="0"/>
                  <a:t>:  </a:t>
                </a:r>
                <a14:m>
                  <m:oMath xmlns:m="http://schemas.openxmlformats.org/officeDocument/2006/math"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𝜐</m:t>
                    </m:r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l-G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V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0,5 (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)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 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0,125 (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22" y="1878567"/>
                <a:ext cx="6362070" cy="612155"/>
              </a:xfrm>
              <a:prstGeom prst="rect">
                <a:avLst/>
              </a:prstGeom>
              <a:blipFill rotWithShape="0">
                <a:blip r:embed="rId2"/>
                <a:stretch>
                  <a:fillRect l="-76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55722" y="2723275"/>
            <a:ext cx="3935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- Θερμοκρασία : εφαρμόζεται η Κ.Ε.Ι.Α.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109461" y="2638023"/>
                <a:ext cx="3072384" cy="5380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l-GR" sz="2000" dirty="0"/>
                  <a:t>υ =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l-G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𝜐</m:t>
                        </m:r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2400" dirty="0"/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461" y="2638023"/>
                <a:ext cx="3072384" cy="538032"/>
              </a:xfrm>
              <a:prstGeom prst="rect">
                <a:avLst/>
              </a:prstGeom>
              <a:blipFill rotWithShape="0">
                <a:blip r:embed="rId3"/>
                <a:stretch>
                  <a:fillRect b="-34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>
            <a:stCxn id="9" idx="3"/>
            <a:endCxn id="11" idx="1"/>
          </p:cNvCxnSpPr>
          <p:nvPr/>
        </p:nvCxnSpPr>
        <p:spPr>
          <a:xfrm flipV="1">
            <a:off x="4291584" y="2907039"/>
            <a:ext cx="817877" cy="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3066" y="3536682"/>
            <a:ext cx="3016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Από ΠΙΝΑΚΑ 2 – ΜΕΡΟΣ 8</a:t>
            </a:r>
            <a:r>
              <a:rPr lang="el-GR" baseline="30000" dirty="0"/>
              <a:t>ο</a:t>
            </a:r>
            <a:r>
              <a:rPr lang="el-GR" dirty="0"/>
              <a:t> –Α  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431466" y="3721348"/>
            <a:ext cx="9875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419018" y="3450157"/>
                <a:ext cx="3340273" cy="5804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l-GR" sz="2000" dirty="0"/>
                  <a:t>=262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J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l-GR" sz="2000" dirty="0"/>
                      <m:t>262 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018" y="3450157"/>
                <a:ext cx="3340273" cy="580480"/>
              </a:xfrm>
              <a:prstGeom prst="rect">
                <a:avLst/>
              </a:prstGeom>
              <a:blipFill rotWithShape="0">
                <a:blip r:embed="rId4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91157" y="4093156"/>
                <a:ext cx="4453270" cy="3918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12 (bar) = 12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=1200∙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)</a:t>
                </a:r>
                <a:endParaRPr lang="el-GR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157" y="4093156"/>
                <a:ext cx="4453270" cy="391839"/>
              </a:xfrm>
              <a:prstGeom prst="rect">
                <a:avLst/>
              </a:prstGeom>
              <a:blipFill rotWithShape="0">
                <a:blip r:embed="rId5"/>
                <a:stretch>
                  <a:fillRect l="-1918" t="-4615" r="-3014" b="-215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33802" y="4534755"/>
                <a:ext cx="4812792" cy="906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𝜐</m:t>
                        </m:r>
                      </m:num>
                      <m:den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1200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0,125 (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𝑘𝑔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262 (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000" dirty="0"/>
                  <a:t> = 572,52 (K)</a:t>
                </a:r>
                <a:endParaRPr lang="el-GR" sz="20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02" y="4534755"/>
                <a:ext cx="4812792" cy="906017"/>
              </a:xfrm>
              <a:prstGeom prst="rect">
                <a:avLst/>
              </a:prstGeom>
              <a:blipFill rotWithShape="0">
                <a:blip r:embed="rId6"/>
                <a:stretch>
                  <a:fillRect r="-38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355722" y="5681472"/>
            <a:ext cx="247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Θερμοκρασία σε </a:t>
            </a:r>
            <a:r>
              <a:rPr lang="en-US" dirty="0"/>
              <a:t>( </a:t>
            </a:r>
            <a:r>
              <a:rPr lang="en-US" baseline="30000" dirty="0"/>
              <a:t>0</a:t>
            </a:r>
            <a:r>
              <a:rPr lang="en-US" dirty="0"/>
              <a:t>C</a:t>
            </a:r>
            <a:r>
              <a:rPr lang="el-GR" dirty="0"/>
              <a:t> </a:t>
            </a:r>
            <a:r>
              <a:rPr lang="en-US" dirty="0"/>
              <a:t>)</a:t>
            </a:r>
            <a:r>
              <a:rPr lang="el-GR" dirty="0"/>
              <a:t>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686556" y="5730380"/>
                <a:ext cx="50727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Τ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572,52 −273,15</m:t>
                          </m:r>
                        </m:e>
                      </m:d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=299,37</m:t>
                      </m:r>
                      <m:r>
                        <m:rPr>
                          <m:nor/>
                        </m:rPr>
                        <a:rPr lang="en-US" dirty="0"/>
                        <m:t>( </m:t>
                      </m:r>
                      <m:r>
                        <m:rPr>
                          <m:nor/>
                        </m:rPr>
                        <a:rPr lang="en-US" baseline="30000" dirty="0"/>
                        <m:t>0</m:t>
                      </m:r>
                      <m:r>
                        <m:rPr>
                          <m:nor/>
                        </m:rPr>
                        <a:rPr lang="en-US" dirty="0"/>
                        <m:t>C</m:t>
                      </m:r>
                      <m:r>
                        <m:rPr>
                          <m:nor/>
                        </m:rPr>
                        <a:rPr lang="el-GR" dirty="0"/>
                        <m:t> </m:t>
                      </m:r>
                      <m:r>
                        <m:rPr>
                          <m:nor/>
                        </m:rPr>
                        <a:rPr lang="en-US" dirty="0"/>
                        <m:t>)</m:t>
                      </m:r>
                      <m:r>
                        <m:rPr>
                          <m:nor/>
                        </m:rPr>
                        <a:rPr lang="el-GR" b="0" i="0" dirty="0" smtClean="0"/>
                        <m:t> </m:t>
                      </m:r>
                      <m:r>
                        <a:rPr lang="el-GR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≅300</m:t>
                      </m:r>
                      <m:r>
                        <m:rPr>
                          <m:nor/>
                        </m:rPr>
                        <a:rPr lang="el-GR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/>
                        <m:t>( </m:t>
                      </m:r>
                      <m:r>
                        <m:rPr>
                          <m:nor/>
                        </m:rPr>
                        <a:rPr lang="en-US" baseline="30000" dirty="0"/>
                        <m:t>0</m:t>
                      </m:r>
                      <m:r>
                        <m:rPr>
                          <m:nor/>
                        </m:rPr>
                        <a:rPr lang="en-US" dirty="0"/>
                        <m:t>C</m:t>
                      </m:r>
                      <m:r>
                        <m:rPr>
                          <m:nor/>
                        </m:rPr>
                        <a:rPr lang="el-GR" dirty="0"/>
                        <m:t> </m:t>
                      </m:r>
                      <m:r>
                        <m:rPr>
                          <m:nor/>
                        </m:rPr>
                        <a:rPr lang="en-US" dirty="0"/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6556" y="5730380"/>
                <a:ext cx="5072735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601" t="-2222" r="-1082" b="-3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8316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17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841248" y="451104"/>
            <a:ext cx="33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ΠΑΡΑΔΕΙΓΜΑ</a:t>
            </a:r>
            <a:r>
              <a:rPr lang="en-US" b="1" u="sng" dirty="0"/>
              <a:t> 4</a:t>
            </a:r>
            <a:r>
              <a:rPr lang="el-GR" u="sng" dirty="0"/>
              <a:t>  </a:t>
            </a:r>
            <a:r>
              <a:rPr lang="el-GR" dirty="0"/>
              <a:t>(χρήση πίνακα)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1248" y="1219200"/>
            <a:ext cx="9009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Ποσότητα 10 </a:t>
            </a:r>
            <a:r>
              <a:rPr lang="en-US" dirty="0" err="1"/>
              <a:t>kp</a:t>
            </a:r>
            <a:r>
              <a:rPr lang="el-GR" dirty="0"/>
              <a:t> αζώτου έχουν εσωτερική ενέργεια 1800</a:t>
            </a:r>
            <a:r>
              <a:rPr lang="en-US" dirty="0"/>
              <a:t> kcal.</a:t>
            </a:r>
            <a:r>
              <a:rPr lang="el-GR" dirty="0"/>
              <a:t> Ποια η θερμοκρασία και η ενθαλπία 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1248" y="2470993"/>
            <a:ext cx="341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Πίνακας 3</a:t>
            </a:r>
            <a:r>
              <a:rPr lang="el-GR" b="1" u="sng" baseline="30000" dirty="0"/>
              <a:t>α</a:t>
            </a:r>
            <a:r>
              <a:rPr lang="el-GR" b="1" u="sng" dirty="0"/>
              <a:t> – ΜΕΡΟΣ Α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415" y="3485670"/>
            <a:ext cx="2952750" cy="21717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4773" y="5760988"/>
                <a:ext cx="2564035" cy="518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Β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Ζ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Ε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773" y="5760988"/>
                <a:ext cx="2564035" cy="5187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157472" y="330100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Γραμμική παρεμβολή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260848" y="5714146"/>
                <a:ext cx="2202846" cy="5201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φ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0848" y="5714146"/>
                <a:ext cx="2202846" cy="52014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00875" y="3085620"/>
            <a:ext cx="3219450" cy="25717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102612" y="5657370"/>
                <a:ext cx="3594830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+ 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2612" y="5657370"/>
                <a:ext cx="3594830" cy="62235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7583424" y="5968545"/>
            <a:ext cx="5191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7536" y="3085620"/>
            <a:ext cx="1188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400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18</a:t>
            </a:fld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755904" y="560832"/>
            <a:ext cx="157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/>
              <a:t>Λύση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412787"/>
              </p:ext>
            </p:extLst>
          </p:nvPr>
        </p:nvGraphicFramePr>
        <p:xfrm>
          <a:off x="948626" y="1060704"/>
          <a:ext cx="5183950" cy="2438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2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8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3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4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1200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175,71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239,640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9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FF0000"/>
                          </a:solidFill>
                          <a:effectLst/>
                        </a:rPr>
                        <a:t>Τ</a:t>
                      </a:r>
                      <a:r>
                        <a:rPr lang="el-GR" sz="1400" baseline="-25000" dirty="0">
                          <a:solidFill>
                            <a:srgbClr val="FF0000"/>
                          </a:solidFill>
                          <a:effectLst/>
                        </a:rPr>
                        <a:t>Χ</a:t>
                      </a:r>
                      <a:r>
                        <a:rPr lang="el-GR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l-GR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180</a:t>
                      </a:r>
                      <a:endParaRPr lang="el-GR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</a:rPr>
                        <a:t>h</a:t>
                      </a:r>
                      <a:r>
                        <a:rPr lang="en-US" sz="1400" baseline="-25000" dirty="0" err="1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l-GR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9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1400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220,00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297,86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8544" y="3951177"/>
                <a:ext cx="6747873" cy="4144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T</a:t>
                </a:r>
                <a:r>
                  <a:rPr lang="en-US" baseline="-25000" dirty="0"/>
                  <a:t>X</a:t>
                </a:r>
                <a:r>
                  <a:rPr lang="en-US" dirty="0"/>
                  <a:t> =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1200+ </m:t>
                    </m:r>
                    <m:f>
                      <m:f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1400 −1200</m:t>
                        </m:r>
                      </m:num>
                      <m:den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220,00 −175,71</m:t>
                        </m:r>
                      </m:den>
                    </m:f>
                    <m:r>
                      <a:rPr lang="el-G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180 −175,71</m:t>
                        </m:r>
                      </m:e>
                    </m:d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=1219,37 ≅1220 (</m:t>
                    </m:r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Κ</m:t>
                    </m:r>
                    <m:r>
                      <a:rPr lang="el-G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544" y="3951177"/>
                <a:ext cx="6747873" cy="414409"/>
              </a:xfrm>
              <a:prstGeom prst="rect">
                <a:avLst/>
              </a:prstGeom>
              <a:blipFill rotWithShape="0">
                <a:blip r:embed="rId2"/>
                <a:stretch>
                  <a:fillRect l="-1355" t="-4412" r="-723" b="-161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18544" y="4976157"/>
                <a:ext cx="7296912" cy="5067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h</a:t>
                </a:r>
                <a:r>
                  <a:rPr lang="en-US" baseline="-25000" dirty="0" err="1"/>
                  <a:t>X</a:t>
                </a:r>
                <a:r>
                  <a:rPr lang="en-US" dirty="0"/>
                  <a:t> =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39,64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297,86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 −2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39,64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220,00 −175,71</m:t>
                        </m:r>
                      </m:den>
                    </m:f>
                    <m:r>
                      <a:rPr lang="el-G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180 −175,71</m:t>
                        </m:r>
                      </m:e>
                    </m:d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45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147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l-GR" dirty="0"/>
                  <a:t>k</a:t>
                </a:r>
                <a:r>
                  <a:rPr lang="en-US" dirty="0"/>
                  <a:t>cal / kp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544" y="4976157"/>
                <a:ext cx="7296912" cy="506742"/>
              </a:xfrm>
              <a:prstGeom prst="rect">
                <a:avLst/>
              </a:prstGeom>
              <a:blipFill rotWithShape="0">
                <a:blip r:embed="rId3"/>
                <a:stretch>
                  <a:fillRect l="-668" b="-361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59999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19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390232" y="123182"/>
            <a:ext cx="1682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</a:t>
            </a:r>
            <a:r>
              <a:rPr lang="en-US" b="1" u="sng" dirty="0"/>
              <a:t> 5</a:t>
            </a:r>
            <a:r>
              <a:rPr lang="el-GR" u="sng" dirty="0"/>
              <a:t> 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536448" y="829056"/>
            <a:ext cx="9509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Σε ένα ανοικτό σύστημα θερμαίνεται αέρας  από θερμοκρασία 27 ( </a:t>
            </a:r>
            <a:r>
              <a:rPr lang="en-US" baseline="30000" dirty="0"/>
              <a:t>0</a:t>
            </a:r>
            <a:r>
              <a:rPr lang="en-US" dirty="0"/>
              <a:t>C) </a:t>
            </a:r>
            <a:r>
              <a:rPr lang="el-GR" dirty="0"/>
              <a:t>σε θερμοκρασία  127 ( </a:t>
            </a:r>
            <a:r>
              <a:rPr lang="en-US" baseline="30000" dirty="0"/>
              <a:t>0</a:t>
            </a:r>
            <a:r>
              <a:rPr lang="en-US" dirty="0"/>
              <a:t>C)</a:t>
            </a:r>
            <a:r>
              <a:rPr lang="el-GR" dirty="0"/>
              <a:t>. </a:t>
            </a:r>
            <a:endParaRPr lang="en-US" dirty="0"/>
          </a:p>
          <a:p>
            <a:endParaRPr lang="en-US" dirty="0"/>
          </a:p>
          <a:p>
            <a:r>
              <a:rPr lang="el-GR" dirty="0"/>
              <a:t>Η ταχύτητα στην είσοδο είναι 1 (</a:t>
            </a:r>
            <a:r>
              <a:rPr lang="en-US" dirty="0"/>
              <a:t>m/sec)  </a:t>
            </a:r>
            <a:r>
              <a:rPr lang="el-GR" dirty="0"/>
              <a:t>και στην έξοδο</a:t>
            </a:r>
            <a:r>
              <a:rPr lang="en-US" dirty="0"/>
              <a:t> </a:t>
            </a:r>
            <a:r>
              <a:rPr lang="el-GR" dirty="0"/>
              <a:t>είναι  4 </a:t>
            </a:r>
            <a:r>
              <a:rPr lang="en-US" dirty="0"/>
              <a:t>(m/sec)</a:t>
            </a:r>
            <a:r>
              <a:rPr lang="el-GR" dirty="0"/>
              <a:t>. Τα κέντρα της διατομής εισόδου και εξόδου απέχουν από το σύστημα αναφοράς </a:t>
            </a:r>
            <a:r>
              <a:rPr lang="en-US" dirty="0"/>
              <a:t>z</a:t>
            </a:r>
            <a:r>
              <a:rPr lang="en-US" baseline="-25000" dirty="0"/>
              <a:t>1</a:t>
            </a:r>
            <a:r>
              <a:rPr lang="el-GR" dirty="0"/>
              <a:t> </a:t>
            </a:r>
            <a:r>
              <a:rPr lang="en-US" dirty="0"/>
              <a:t>= 0,5 (m) </a:t>
            </a:r>
            <a:r>
              <a:rPr lang="el-GR" dirty="0"/>
              <a:t>και </a:t>
            </a:r>
            <a:r>
              <a:rPr lang="en-US" dirty="0"/>
              <a:t> z</a:t>
            </a:r>
            <a:r>
              <a:rPr lang="en-US" baseline="-25000" dirty="0"/>
              <a:t>2</a:t>
            </a:r>
            <a:r>
              <a:rPr lang="en-US" dirty="0"/>
              <a:t> = 1,45 (m)</a:t>
            </a:r>
            <a:r>
              <a:rPr lang="el-GR" dirty="0"/>
              <a:t> αντιστοίχως.</a:t>
            </a:r>
          </a:p>
          <a:p>
            <a:r>
              <a:rPr lang="el-GR" dirty="0"/>
              <a:t> </a:t>
            </a:r>
          </a:p>
          <a:p>
            <a:r>
              <a:rPr lang="el-GR" dirty="0"/>
              <a:t>α. Να υπολογιστεί  το τεχνικό έργο  που προσφέρεται στο σύστημα</a:t>
            </a:r>
          </a:p>
          <a:p>
            <a:endParaRPr lang="el-GR" dirty="0"/>
          </a:p>
          <a:p>
            <a:r>
              <a:rPr lang="el-GR" dirty="0"/>
              <a:t>β. Να υπολογιστεί η ισχύς του μηχανήματος εάν η παροχή του αέρα είναι 50 (</a:t>
            </a:r>
            <a:r>
              <a:rPr lang="en-US" dirty="0"/>
              <a:t>kg / h).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38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5980" y="646771"/>
            <a:ext cx="278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ΓΕΝΙΚΑ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5831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8136" cy="561467"/>
          </a:xfrm>
        </p:spPr>
        <p:txBody>
          <a:bodyPr>
            <a:normAutofit/>
          </a:bodyPr>
          <a:lstStyle/>
          <a:p>
            <a:r>
              <a:rPr lang="el-GR" sz="2800" b="1" u="sng" dirty="0"/>
              <a:t>Λύση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20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13858" y="1104232"/>
                <a:ext cx="548214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>
                          <a:latin typeface="Cambria Math" panose="02040503050406030204" pitchFamily="18" charset="0"/>
                        </a:rPr>
                        <m:t> 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58" y="1104232"/>
                <a:ext cx="5482142" cy="6109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210300" y="1225034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13858" y="1933773"/>
                <a:ext cx="2700842" cy="79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l-GR">
                        <a:latin typeface="Cambria Math" panose="02040503050406030204" pitchFamily="18" charset="0"/>
                      </a:rPr>
                      <m:t> ∙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l-GR">
                            <a:latin typeface="Cambria Math" panose="02040503050406030204" pitchFamily="18" charset="0"/>
                          </a:rPr>
                          <m:t>− </m:t>
                        </m:r>
                        <m:sSubSup>
                          <m:sSub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7,5 (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J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  <a:p>
                <a:r>
                  <a:rPr lang="en-US" dirty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58" y="1933773"/>
                <a:ext cx="2700842" cy="7998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13858" y="2518375"/>
                <a:ext cx="2980242" cy="79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l-GR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>
                            <a:latin typeface="Cambria Math" panose="020405030504060302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9,32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 (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J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en-US" dirty="0"/>
                  <a:t>)</a:t>
                </a:r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58" y="2518375"/>
                <a:ext cx="2980242" cy="79989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26557" y="3200061"/>
            <a:ext cx="3233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Υπολογισμός τιμών ενθαλπίας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9259" y="3602932"/>
                <a:ext cx="34076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Τ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</a:rPr>
                      <m:t>=(27+273,15)</m:t>
                    </m:r>
                  </m:oMath>
                </a14:m>
                <a:r>
                  <a:rPr lang="el-GR" dirty="0"/>
                  <a:t>   = 300,15 (Κ)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59" y="3602932"/>
                <a:ext cx="3407601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8197" r="-1610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39259" y="4061560"/>
                <a:ext cx="35821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Τ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27+273,15)</m:t>
                    </m:r>
                  </m:oMath>
                </a14:m>
                <a:r>
                  <a:rPr lang="el-GR" dirty="0"/>
                  <a:t> = 400,15 (Κ)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59" y="4061560"/>
                <a:ext cx="3582199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913685" y="3439210"/>
                <a:ext cx="206851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=0,0362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3685" y="3439210"/>
                <a:ext cx="2068515" cy="62235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7822216" y="3988424"/>
                <a:ext cx="225850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207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2216" y="3988424"/>
                <a:ext cx="2258502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221577" y="3752177"/>
            <a:ext cx="309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Από ΠΙΝΑΚΑ 3</a:t>
            </a:r>
            <a:r>
              <a:rPr lang="el-GR" u="sng" baseline="30000" dirty="0"/>
              <a:t>α</a:t>
            </a:r>
            <a:r>
              <a:rPr lang="el-GR" u="sng" dirty="0"/>
              <a:t> ΜΕΡΟΣ 8</a:t>
            </a:r>
            <a:r>
              <a:rPr lang="el-GR" u="sng" baseline="30000" dirty="0"/>
              <a:t>ο</a:t>
            </a:r>
            <a:r>
              <a:rPr lang="el-GR" u="sng" dirty="0"/>
              <a:t>  Α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009282" y="4121509"/>
            <a:ext cx="35233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647496" y="3506881"/>
            <a:ext cx="0" cy="1229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13858" y="5338762"/>
            <a:ext cx="252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Τιμές ενθαλπίας στο Δ.Σ.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3463199" y="4981420"/>
                <a:ext cx="457073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=0,0362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4,1868=0,151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199" y="4981420"/>
                <a:ext cx="4570738" cy="71468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463199" y="5651931"/>
                <a:ext cx="4832540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=24,207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4,1868=101,349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199" y="5651931"/>
                <a:ext cx="4832540" cy="71468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5422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7355"/>
          </a:xfrm>
        </p:spPr>
        <p:txBody>
          <a:bodyPr>
            <a:normAutofit fontScale="90000"/>
          </a:bodyPr>
          <a:lstStyle/>
          <a:p>
            <a:r>
              <a:rPr lang="el-GR" sz="2800" b="1" u="sng" dirty="0">
                <a:latin typeface="+mn-lt"/>
              </a:rPr>
              <a:t>Λύση</a:t>
            </a:r>
            <a:r>
              <a:rPr lang="en-US" sz="2800" b="1" u="sng" dirty="0"/>
              <a:t> </a:t>
            </a:r>
            <a:r>
              <a:rPr lang="en-US" sz="2200" b="1" u="sng" dirty="0">
                <a:latin typeface="+mn-lt"/>
              </a:rPr>
              <a:t>(</a:t>
            </a:r>
            <a:r>
              <a:rPr lang="el-GR" sz="2200" b="1" u="sng" dirty="0">
                <a:latin typeface="+mn-lt"/>
              </a:rPr>
              <a:t>συνέχεια)</a:t>
            </a:r>
            <a:endParaRPr lang="el-GR" sz="22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21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2456" y="792480"/>
                <a:ext cx="548214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>
                          <a:latin typeface="Cambria Math" panose="02040503050406030204" pitchFamily="18" charset="0"/>
                        </a:rPr>
                        <m:t> 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56" y="792480"/>
                <a:ext cx="5482142" cy="6109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21457" y="1564292"/>
                <a:ext cx="51796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b="0" i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l-GR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l-GR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101,349</m:t>
                            </m:r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0,151</m:t>
                            </m:r>
                          </m:e>
                        </m:d>
                      </m:e>
                    </m:d>
                    <m:r>
                      <a:rPr lang="el-GR"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b="0" i="0" smtClean="0">
                        <a:latin typeface="Cambria Math" panose="02040503050406030204" pitchFamily="18" charset="0"/>
                      </a:rPr>
                      <m:t>[7,5 </m:t>
                    </m:r>
                    <m:r>
                      <a:rPr lang="el-GR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l-GR" dirty="0"/>
                  <a:t>9,32]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l-G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l-G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457" y="1564292"/>
                <a:ext cx="5179688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258635" y="1933624"/>
                <a:ext cx="77405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635" y="1933624"/>
                <a:ext cx="774058" cy="7146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079890" y="1933624"/>
                <a:ext cx="77405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890" y="1933624"/>
                <a:ext cx="774058" cy="714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4079890" y="1933624"/>
            <a:ext cx="7740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079890" y="1933623"/>
            <a:ext cx="0" cy="714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079890" y="2648306"/>
            <a:ext cx="7740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853948" y="1933623"/>
            <a:ext cx="0" cy="714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54752" y="1564292"/>
            <a:ext cx="6463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254752" y="1564292"/>
            <a:ext cx="0" cy="369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254752" y="1933623"/>
            <a:ext cx="6463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901145" y="1564292"/>
            <a:ext cx="0" cy="369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</p:cNvCxnSpPr>
          <p:nvPr/>
        </p:nvCxnSpPr>
        <p:spPr>
          <a:xfrm flipV="1">
            <a:off x="4853948" y="1933623"/>
            <a:ext cx="620260" cy="35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164078" y="2112294"/>
            <a:ext cx="505202" cy="399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5628005" y="2290964"/>
                <a:ext cx="77405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005" y="2290964"/>
                <a:ext cx="774058" cy="7146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7297566" y="1419949"/>
                <a:ext cx="226446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=101,214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7566" y="1419949"/>
                <a:ext cx="2264466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>
            <a:off x="6402063" y="1034274"/>
            <a:ext cx="0" cy="1879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402063" y="1840992"/>
            <a:ext cx="6571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21457" y="3669792"/>
            <a:ext cx="1107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u="sng" dirty="0"/>
              <a:t>ΙΣΧΥΣ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92456" y="4504131"/>
                <a:ext cx="7540398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=50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3600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𝑠𝑒𝑐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−101,214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=−1,406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𝑘𝑊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56" y="4504131"/>
                <a:ext cx="7540398" cy="62235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7239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22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280504" y="196334"/>
            <a:ext cx="1861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</a:t>
            </a:r>
            <a:r>
              <a:rPr lang="en-US" b="1" u="sng" dirty="0"/>
              <a:t> 5 </a:t>
            </a:r>
            <a:r>
              <a:rPr lang="el-GR" b="1" u="sng" dirty="0"/>
              <a:t>β</a:t>
            </a:r>
            <a:r>
              <a:rPr lang="el-GR" u="sng" dirty="0"/>
              <a:t> 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472440" y="1987296"/>
            <a:ext cx="9509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Σε ένα ανοικτό σύστημα θερμαίνεται αέρας  από θερμοκρασία 27 ( </a:t>
            </a:r>
            <a:r>
              <a:rPr lang="en-US" baseline="30000" dirty="0"/>
              <a:t>0</a:t>
            </a:r>
            <a:r>
              <a:rPr lang="en-US" dirty="0"/>
              <a:t>C) </a:t>
            </a:r>
            <a:r>
              <a:rPr lang="el-GR" dirty="0"/>
              <a:t>σε θερμοκρασία  127 ( </a:t>
            </a:r>
            <a:r>
              <a:rPr lang="en-US" baseline="30000" dirty="0"/>
              <a:t>0</a:t>
            </a:r>
            <a:r>
              <a:rPr lang="en-US" dirty="0"/>
              <a:t>C)</a:t>
            </a:r>
            <a:r>
              <a:rPr lang="el-GR" dirty="0"/>
              <a:t>. </a:t>
            </a:r>
            <a:endParaRPr lang="en-US" dirty="0"/>
          </a:p>
          <a:p>
            <a:endParaRPr lang="en-US" dirty="0"/>
          </a:p>
          <a:p>
            <a:r>
              <a:rPr lang="el-GR" dirty="0"/>
              <a:t>Η ταχύτητα στην είσοδο είναι 1 (</a:t>
            </a:r>
            <a:r>
              <a:rPr lang="en-US" dirty="0"/>
              <a:t>m/sec)  </a:t>
            </a:r>
            <a:r>
              <a:rPr lang="el-GR" dirty="0"/>
              <a:t>και στην έξοδο</a:t>
            </a:r>
            <a:r>
              <a:rPr lang="en-US" dirty="0"/>
              <a:t> </a:t>
            </a:r>
            <a:r>
              <a:rPr lang="el-GR" dirty="0"/>
              <a:t>είναι  4 </a:t>
            </a:r>
            <a:r>
              <a:rPr lang="en-US" dirty="0"/>
              <a:t>(m/sec)</a:t>
            </a:r>
            <a:r>
              <a:rPr lang="el-GR" dirty="0"/>
              <a:t>. Τα κέντρα της διατομής εισόδου και εξόδου απέχουν από το σύστημα αναφοράς </a:t>
            </a:r>
            <a:r>
              <a:rPr lang="en-US" dirty="0"/>
              <a:t>z</a:t>
            </a:r>
            <a:r>
              <a:rPr lang="en-US" baseline="-25000" dirty="0"/>
              <a:t>1</a:t>
            </a:r>
            <a:r>
              <a:rPr lang="el-GR" dirty="0"/>
              <a:t> </a:t>
            </a:r>
            <a:r>
              <a:rPr lang="en-US" dirty="0"/>
              <a:t>= 0,5 (m) </a:t>
            </a:r>
            <a:r>
              <a:rPr lang="el-GR" dirty="0"/>
              <a:t>και </a:t>
            </a:r>
            <a:r>
              <a:rPr lang="en-US" dirty="0"/>
              <a:t> z</a:t>
            </a:r>
            <a:r>
              <a:rPr lang="en-US" baseline="-25000" dirty="0"/>
              <a:t>2</a:t>
            </a:r>
            <a:r>
              <a:rPr lang="en-US" dirty="0"/>
              <a:t> = 1,45 (m)</a:t>
            </a:r>
            <a:r>
              <a:rPr lang="el-GR" dirty="0"/>
              <a:t> αντιστοίχως.</a:t>
            </a:r>
          </a:p>
          <a:p>
            <a:r>
              <a:rPr lang="el-GR" dirty="0"/>
              <a:t> </a:t>
            </a:r>
          </a:p>
          <a:p>
            <a:r>
              <a:rPr lang="el-GR" dirty="0"/>
              <a:t>α. Να υπολογιστεί  το τεχνικό έργο  που προσφέρεται στο σύστημα</a:t>
            </a:r>
          </a:p>
          <a:p>
            <a:endParaRPr lang="el-GR" dirty="0"/>
          </a:p>
          <a:p>
            <a:r>
              <a:rPr lang="el-GR" dirty="0"/>
              <a:t>β. Να υπολογιστεί η ισχύς του μηχανήματος εάν η παροχή του αέρα είναι 50 (</a:t>
            </a:r>
            <a:r>
              <a:rPr lang="en-US" dirty="0" err="1"/>
              <a:t>kp</a:t>
            </a:r>
            <a:r>
              <a:rPr lang="en-US" dirty="0"/>
              <a:t> / h).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890016" y="1024128"/>
            <a:ext cx="4401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/>
              <a:t>Να λυθεί στο Τεχνικό σύστημα μονάδων</a:t>
            </a:r>
          </a:p>
        </p:txBody>
      </p:sp>
    </p:spTree>
    <p:extLst>
      <p:ext uri="{BB962C8B-B14F-4D97-AF65-F5344CB8AC3E}">
        <p14:creationId xmlns:p14="http://schemas.microsoft.com/office/powerpoint/2010/main" val="11469534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23</a:t>
            </a:fld>
            <a:endParaRPr lang="el-G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848" y="406238"/>
            <a:ext cx="7070361" cy="1776129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4901184" y="1767840"/>
            <a:ext cx="1146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01184" y="1398508"/>
            <a:ext cx="1316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 = 1 (</a:t>
            </a:r>
            <a:r>
              <a:rPr lang="en-US" dirty="0" err="1"/>
              <a:t>kp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7839456" y="636508"/>
            <a:ext cx="2279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Όπου  </a:t>
            </a:r>
            <a:r>
              <a:rPr lang="en-US" dirty="0"/>
              <a:t>P = 1 (</a:t>
            </a:r>
            <a:r>
              <a:rPr lang="en-US" dirty="0" err="1"/>
              <a:t>kp</a:t>
            </a:r>
            <a:r>
              <a:rPr lang="en-US" dirty="0"/>
              <a:t>)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296141" y="1529235"/>
                <a:ext cx="3418372" cy="5725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𝛿𝜐𝜈</m:t>
                              </m:r>
                            </m:sub>
                          </m:sSub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[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𝑘𝑝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141" y="1529235"/>
                <a:ext cx="3418372" cy="57259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78408" y="2879433"/>
                <a:ext cx="6952865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−  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=    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+ 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08" y="2879433"/>
                <a:ext cx="6952865" cy="56900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884" y="3716944"/>
            <a:ext cx="762000" cy="5429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19819" y="3673747"/>
            <a:ext cx="695325" cy="59055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5556" y="3731232"/>
            <a:ext cx="781050" cy="5143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11889" y="3678688"/>
            <a:ext cx="695325" cy="5905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62497" y="3629920"/>
            <a:ext cx="695325" cy="590550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>
            <a:off x="4901184" y="3448435"/>
            <a:ext cx="1511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705600" y="3448435"/>
            <a:ext cx="12997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5559551" y="3448435"/>
            <a:ext cx="347663" cy="282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962497" y="3448435"/>
            <a:ext cx="347662" cy="282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4" idx="0"/>
          </p:cNvCxnSpPr>
          <p:nvPr/>
        </p:nvCxnSpPr>
        <p:spPr>
          <a:xfrm flipH="1">
            <a:off x="1100884" y="3340608"/>
            <a:ext cx="118316" cy="376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140251" y="3372923"/>
            <a:ext cx="396916" cy="358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17" idx="0"/>
          </p:cNvCxnSpPr>
          <p:nvPr/>
        </p:nvCxnSpPr>
        <p:spPr>
          <a:xfrm flipH="1">
            <a:off x="3766081" y="3381937"/>
            <a:ext cx="79820" cy="349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07848" y="2328617"/>
            <a:ext cx="7943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H </a:t>
            </a:r>
            <a:r>
              <a:rPr lang="el-GR" u="sng" dirty="0"/>
              <a:t>εξίσωση του 1</a:t>
            </a:r>
            <a:r>
              <a:rPr lang="el-GR" u="sng" baseline="30000" dirty="0"/>
              <a:t>ου</a:t>
            </a:r>
            <a:r>
              <a:rPr lang="el-GR" u="sng" dirty="0"/>
              <a:t> Θ.Α. για ανοικτά συστήματα γράφεται :</a:t>
            </a:r>
            <a:endParaRPr lang="en-US" u="sng" dirty="0"/>
          </a:p>
        </p:txBody>
      </p:sp>
      <p:sp>
        <p:nvSpPr>
          <p:cNvPr id="38" name="TextBox 37"/>
          <p:cNvSpPr txBox="1"/>
          <p:nvPr/>
        </p:nvSpPr>
        <p:spPr>
          <a:xfrm>
            <a:off x="383464" y="4547616"/>
            <a:ext cx="3225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1</a:t>
            </a:r>
            <a:r>
              <a:rPr lang="el-GR" u="sng" baseline="30000" dirty="0"/>
              <a:t>ο</a:t>
            </a:r>
            <a:r>
              <a:rPr lang="el-GR" u="sng" dirty="0"/>
              <a:t> : υπολογισμός θερμότητας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32217" y="2682213"/>
            <a:ext cx="693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(1)  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74455" y="2682213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(2)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686996" y="2659533"/>
            <a:ext cx="512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(3)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33382" y="2579641"/>
            <a:ext cx="529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(4)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88896" y="2563521"/>
            <a:ext cx="468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(5)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4901184" y="2879433"/>
            <a:ext cx="13949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705600" y="2879433"/>
            <a:ext cx="12256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853440" y="3035808"/>
            <a:ext cx="628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019819" y="3035808"/>
            <a:ext cx="517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393983" y="3035808"/>
            <a:ext cx="9038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07848" y="5340096"/>
                <a:ext cx="4261688" cy="846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Οι όροι (2) , (4) και (5) </a:t>
                </a:r>
              </a:p>
              <a:p>
                <a:r>
                  <a:rPr lang="el-GR" dirty="0"/>
                  <a:t>Πολλαπλασιάζονται επί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427 </m:t>
                        </m:r>
                      </m:den>
                    </m:f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l-G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𝑘𝑐𝑎𝑙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𝑘𝑝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l-GR" sz="2000" dirty="0"/>
                  <a:t> </a:t>
                </a: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848" y="5340096"/>
                <a:ext cx="4261688" cy="846450"/>
              </a:xfrm>
              <a:prstGeom prst="rect">
                <a:avLst/>
              </a:prstGeom>
              <a:blipFill rotWithShape="0">
                <a:blip r:embed="rId8"/>
                <a:stretch>
                  <a:fillRect l="-1288" t="-359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5474208" y="4547616"/>
            <a:ext cx="2607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/>
              <a:t>2</a:t>
            </a:r>
            <a:r>
              <a:rPr lang="el-GR" u="sng" baseline="30000" dirty="0"/>
              <a:t>ο</a:t>
            </a:r>
            <a:r>
              <a:rPr lang="el-GR" u="sng" dirty="0"/>
              <a:t> : υπολογισμός έργου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396206" y="5260362"/>
                <a:ext cx="4523232" cy="8126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dirty="0"/>
                  <a:t>Οι όροι (1) , (3)  </a:t>
                </a:r>
              </a:p>
              <a:p>
                <a:r>
                  <a:rPr lang="el-GR" dirty="0"/>
                  <a:t>Πολλαπλασιάζονται επί </a:t>
                </a:r>
                <a14:m>
                  <m:oMath xmlns:m="http://schemas.openxmlformats.org/officeDocument/2006/math">
                    <m:r>
                      <a:rPr lang="el-GR" sz="2000" b="0" i="0" smtClean="0">
                        <a:latin typeface="Cambria Math" panose="02040503050406030204" pitchFamily="18" charset="0"/>
                      </a:rPr>
                      <m:t>  427 </m:t>
                    </m:r>
                    <m:r>
                      <a:rPr lang="el-GR" sz="200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𝑘𝑝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m:rPr>
                            <m:nor/>
                          </m:rPr>
                          <a:rPr lang="el-GR" sz="2000" dirty="0"/>
                          <m:t> 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𝑘𝑐𝑎𝑙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l-GR" sz="2000" dirty="0"/>
                  <a:t> </a:t>
                </a: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206" y="5260362"/>
                <a:ext cx="4523232" cy="812658"/>
              </a:xfrm>
              <a:prstGeom prst="rect">
                <a:avLst/>
              </a:prstGeom>
              <a:blipFill rotWithShape="0">
                <a:blip r:embed="rId9"/>
                <a:stretch>
                  <a:fillRect l="-1078" t="-4511" b="-300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259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04" y="176627"/>
            <a:ext cx="6047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/>
              <a:t>ΚΛΕΙΣΤΟ ΣΥΣΤΗΜΑ</a:t>
            </a:r>
            <a:r>
              <a:rPr lang="en-US" sz="2400" b="1" u="sng" dirty="0"/>
              <a:t> </a:t>
            </a:r>
            <a:r>
              <a:rPr lang="el-GR" sz="2400" b="1" u="sng" dirty="0"/>
              <a:t> -  ΚΛΕΙΣΤΗ ΜΕΤΑΒΟΛΗ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304" y="751233"/>
            <a:ext cx="111277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Για ένα κλειστό σύστημα που υποβάλλεται σε </a:t>
            </a:r>
            <a:r>
              <a:rPr lang="el-GR" b="1" i="1" u="sng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κυκλική διαδικασία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l-GR" b="1" i="1" u="sng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ο λόγος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 μεταξύ του αλγεβρικού  αθροίσματος </a:t>
            </a:r>
            <a:r>
              <a:rPr lang="el-GR" b="1" i="1" u="sng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των θερμικών ποσοτήτων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l-GR" b="1" i="1" u="sng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και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 του αλγεβρικού  αθροίσματος </a:t>
            </a:r>
            <a:r>
              <a:rPr lang="el-GR" b="1" i="1" u="sng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των ποσοτήτων έργου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l-GR" b="1" i="1" u="sng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είναι σταθερός.</a:t>
            </a:r>
            <a:endParaRPr lang="el-GR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00722" y="7805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645187" y="3303949"/>
                <a:ext cx="359657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=4,1868 (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𝐾𝑐𝑎𝑙</m:t>
                          </m:r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5187" y="3303949"/>
                <a:ext cx="3596578" cy="400110"/>
              </a:xfrm>
              <a:prstGeom prst="rect">
                <a:avLst/>
              </a:prstGeom>
              <a:blipFill rotWithShape="0">
                <a:blip r:embed="rId2"/>
                <a:stretch>
                  <a:fillRect t="-125758" r="-6441" b="-1893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2787804" y="4544601"/>
            <a:ext cx="92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           1</a:t>
            </a:r>
            <a:r>
              <a:rPr lang="el-GR" sz="2000" baseline="30000" dirty="0"/>
              <a:t>ο</a:t>
            </a:r>
            <a:r>
              <a:rPr lang="el-GR" sz="2000" dirty="0"/>
              <a:t> ΘΕΡΜΟΔΥΝΑΜΙΚΟ ΑΞΙΩΜΑ για κλειστά συστήματα και κλειστή μεταβολή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-604877" y="5591858"/>
                <a:ext cx="10194926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l-GR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𝑘𝑔</m:t>
                          </m:r>
                        </m:e>
                      </m:d>
                      <m:r>
                        <a:rPr lang="el-GR" sz="20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l-GR" sz="2000" i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𝜅𝛼𝜄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l-GR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𝑘𝑔</m:t>
                          </m:r>
                        </m:e>
                      </m:d>
                      <m:r>
                        <a:rPr lang="el-GR" sz="20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l-GR" sz="2000" i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04877" y="5591858"/>
                <a:ext cx="10194926" cy="78386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>
            <a:off x="780586" y="4414148"/>
            <a:ext cx="18610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80586" y="4430319"/>
            <a:ext cx="0" cy="658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80586" y="5089089"/>
            <a:ext cx="18610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2641600" y="4430319"/>
            <a:ext cx="0" cy="658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469653" y="4598276"/>
            <a:ext cx="79476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469653" y="4602491"/>
            <a:ext cx="0" cy="4302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469653" y="5018249"/>
            <a:ext cx="7947648" cy="144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11417300" y="4598276"/>
            <a:ext cx="0" cy="419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2641600" y="4775200"/>
            <a:ext cx="8280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78255" y="1671218"/>
                <a:ext cx="4114331" cy="10416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f>
                                <m:fPr>
                                  <m:type m:val="skw"/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𝑘𝑐𝑎𝑙</m:t>
                                  </m:r>
                                </m:num>
                                <m:den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𝑘𝑝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f>
                                <m:fPr>
                                  <m:type m:val="skw"/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𝑘𝑝</m:t>
                                  </m:r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𝑘𝑝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𝜎𝜏𝛼𝜃𝜀𝜌</m:t>
                      </m:r>
                      <m:r>
                        <m:rPr>
                          <m:sty m:val="p"/>
                        </m:rPr>
                        <a:rPr lang="el-GR">
                          <a:latin typeface="Cambria Math" panose="02040503050406030204" pitchFamily="18" charset="0"/>
                        </a:rPr>
                        <m:t>ό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type m:val="skw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𝑘𝑐𝑎𝑙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𝑘𝑝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255" y="1671218"/>
                <a:ext cx="4114331" cy="10416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78255" y="3287467"/>
            <a:ext cx="575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Θερμότητα 1000 (</a:t>
            </a:r>
            <a:r>
              <a:rPr lang="en-US" dirty="0" err="1"/>
              <a:t>cal</a:t>
            </a:r>
            <a:r>
              <a:rPr lang="en-US" dirty="0"/>
              <a:t>) </a:t>
            </a:r>
            <a:r>
              <a:rPr lang="el-GR" dirty="0"/>
              <a:t>μετατρέπεται σε έργο </a:t>
            </a:r>
            <a:r>
              <a:rPr lang="en-US" dirty="0"/>
              <a:t>427 (</a:t>
            </a:r>
            <a:r>
              <a:rPr lang="en-US" dirty="0" err="1"/>
              <a:t>kp.m</a:t>
            </a:r>
            <a:r>
              <a:rPr lang="en-US" dirty="0"/>
              <a:t>)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73880" y="4430319"/>
                <a:ext cx="1499898" cy="658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subHide m:val="on"/>
                          <m:supHide m:val="on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nary>
                      <m:r>
                        <a:rPr lang="el-GR" i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∮"/>
                          <m:subHide m:val="on"/>
                          <m:supHide m:val="on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880" y="4430319"/>
                <a:ext cx="1499898" cy="65877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3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5934" y="2190933"/>
                <a:ext cx="17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𝛴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𝛴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2400" i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5934" y="2190933"/>
                <a:ext cx="1762983" cy="369332"/>
              </a:xfrm>
              <a:prstGeom prst="rect">
                <a:avLst/>
              </a:prstGeom>
              <a:blipFill rotWithShape="0">
                <a:blip r:embed="rId12"/>
                <a:stretch>
                  <a:fillRect l="-3460" r="-5882" b="-3442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893079" y="1875434"/>
                <a:ext cx="506593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i="1" smtClean="0">
                          <a:latin typeface="Cambria Math" panose="02040503050406030204" pitchFamily="18" charset="0"/>
                        </a:rPr>
                        <m:t>𝛴</m:t>
                      </m:r>
                      <m:d>
                        <m:d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𝛼𝜆𝛾𝜀𝛽𝜌𝜄𝜅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 panose="02040503050406030204" pitchFamily="18" charset="0"/>
                        </a:rPr>
                        <m:t>ό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𝛼𝜃𝜌𝜊𝜄𝜎𝜇𝛼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𝜋𝜊𝜎𝜊𝜏𝜂𝜏𝜔𝜈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𝜃𝜀𝜌𝜇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 panose="02040503050406030204" pitchFamily="18" charset="0"/>
                        </a:rPr>
                        <m:t>ό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𝜏𝜂𝜏𝛼𝜍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3079" y="1875434"/>
                <a:ext cx="5065938" cy="338554"/>
              </a:xfrm>
              <a:prstGeom prst="rect">
                <a:avLst/>
              </a:prstGeom>
              <a:blipFill rotWithShape="0">
                <a:blip r:embed="rId13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893079" y="2470737"/>
                <a:ext cx="446712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i="1" smtClean="0">
                          <a:latin typeface="Cambria Math" panose="02040503050406030204" pitchFamily="18" charset="0"/>
                        </a:rPr>
                        <m:t>𝛴</m:t>
                      </m:r>
                      <m:d>
                        <m:d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d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𝛼𝜆𝛾𝜀𝛽𝜌𝜄𝜅𝜊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𝛼𝜃𝜌𝜊𝜄𝜎𝜇𝛼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𝜋𝜊𝜎𝜊𝜏𝜂𝜏𝜔𝜈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𝜀𝜌𝛾𝜊𝜐</m:t>
                      </m:r>
                    </m:oMath>
                  </m:oMathPara>
                </a14:m>
                <a:endParaRPr lang="el-GR" sz="1600" i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3079" y="2470737"/>
                <a:ext cx="4467120" cy="338554"/>
              </a:xfrm>
              <a:prstGeom prst="rect">
                <a:avLst/>
              </a:prstGeom>
              <a:blipFill rotWithShape="0">
                <a:blip r:embed="rId1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4925934" y="2193769"/>
            <a:ext cx="17629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25934" y="2190933"/>
            <a:ext cx="0" cy="4214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925934" y="2585866"/>
            <a:ext cx="1762983" cy="11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678209" y="2190934"/>
            <a:ext cx="10709" cy="4060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997700" y="1875434"/>
            <a:ext cx="0" cy="933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997700" y="1875434"/>
            <a:ext cx="4864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997700" y="2809291"/>
            <a:ext cx="4864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11861800" y="1875434"/>
            <a:ext cx="0" cy="933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1215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1255" y="211203"/>
            <a:ext cx="52709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2400" b="1" i="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Κλειστό σύστημα – ανοικτή μεταβολή </a:t>
            </a:r>
            <a:endParaRPr lang="el-GR" sz="2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2436" y="950616"/>
            <a:ext cx="2231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Αρχική κατάσταση 1 :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499545" y="918241"/>
                <a:ext cx="16981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545" y="918241"/>
                <a:ext cx="1698126" cy="400110"/>
              </a:xfrm>
              <a:prstGeom prst="rect">
                <a:avLst/>
              </a:prstGeom>
              <a:blipFill rotWithShape="0">
                <a:blip r:embed="rId2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597697" y="1586511"/>
                <a:ext cx="150182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7697" y="1586511"/>
                <a:ext cx="1501821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372436" y="1586686"/>
            <a:ext cx="2298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Τελική κατάσταση 2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-351108" y="3181485"/>
                <a:ext cx="2779714" cy="4135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𝛥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51108" y="3181485"/>
                <a:ext cx="2779714" cy="413511"/>
              </a:xfrm>
              <a:prstGeom prst="rect">
                <a:avLst/>
              </a:prstGeom>
              <a:blipFill rotWithShape="0">
                <a:blip r:embed="rId4"/>
                <a:stretch>
                  <a:fillRect b="-44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7493548" y="2764075"/>
            <a:ext cx="0" cy="1390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863996" y="3461521"/>
            <a:ext cx="74269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1830429" y="4826868"/>
                <a:ext cx="4715906" cy="413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 +(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429" y="4826868"/>
                <a:ext cx="4715906" cy="413511"/>
              </a:xfrm>
              <a:prstGeom prst="rect">
                <a:avLst/>
              </a:prstGeom>
              <a:blipFill rotWithShape="0">
                <a:blip r:embed="rId5"/>
                <a:stretch>
                  <a:fillRect t="-120588" b="-18235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7602586" y="3235836"/>
                <a:ext cx="4554708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b="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𝛫𝛪𝛮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+ 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𝛥𝛶𝛮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 +(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2586" y="3235836"/>
                <a:ext cx="4554708" cy="381515"/>
              </a:xfrm>
              <a:prstGeom prst="rect">
                <a:avLst/>
              </a:prstGeom>
              <a:blipFill rotWithShape="0">
                <a:blip r:embed="rId6"/>
                <a:stretch>
                  <a:fillRect t="-116129" r="-5756" b="-18064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11956" y="3688336"/>
                <a:ext cx="7590630" cy="4659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</a:rPr>
                        <m:t>𝛥</m:t>
                      </m:r>
                      <m:r>
                        <a:rPr lang="el-GR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𝛫𝛪𝛮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𝛥𝛶𝛮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𝛸𝛨𝛭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+ 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𝛨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𝛬</m:t>
                                      </m:r>
                                    </m:num>
                                    <m:den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𝛭</m:t>
                                      </m:r>
                                    </m:den>
                                  </m:f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𝛢𝛤𝛮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1,2 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+ 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56" y="3688336"/>
                <a:ext cx="7590630" cy="465961"/>
              </a:xfrm>
              <a:prstGeom prst="rect">
                <a:avLst/>
              </a:prstGeom>
              <a:blipFill rotWithShape="0">
                <a:blip r:embed="rId7"/>
                <a:stretch>
                  <a:fillRect t="-135526" r="-3133" b="-18947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>
            <a:off x="7734148" y="3293943"/>
            <a:ext cx="4291584" cy="3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734148" y="3293943"/>
            <a:ext cx="0" cy="4373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734148" y="3707473"/>
            <a:ext cx="4291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546335" y="4847946"/>
            <a:ext cx="310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/>
              <a:t>1</a:t>
            </a:r>
            <a:r>
              <a:rPr lang="el-GR" b="1" i="1" baseline="30000" dirty="0"/>
              <a:t>ο</a:t>
            </a:r>
            <a:r>
              <a:rPr lang="el-GR" b="1" i="1" dirty="0"/>
              <a:t> ΘΕΡΜΟΔΥΝΑΜΙΚΟ ΑΞΙΩΜΑ </a:t>
            </a:r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1891275" y="4690064"/>
            <a:ext cx="7764789" cy="20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891275" y="4715227"/>
            <a:ext cx="0" cy="54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873860" y="5242069"/>
            <a:ext cx="7764789" cy="3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9638649" y="4710336"/>
            <a:ext cx="0" cy="54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2025732" y="3293943"/>
            <a:ext cx="0" cy="413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158378" y="2665050"/>
            <a:ext cx="2935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Για μονάδα συστήματος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1340514" y="5796174"/>
                <a:ext cx="77405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0514" y="5796174"/>
                <a:ext cx="774058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4197671" y="5789999"/>
                <a:ext cx="77405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671" y="5789999"/>
                <a:ext cx="774058" cy="71468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5756254" y="5789999"/>
                <a:ext cx="77405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6254" y="5789999"/>
                <a:ext cx="774058" cy="71468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Straight Arrow Connector 75"/>
          <p:cNvCxnSpPr>
            <a:endCxn id="72" idx="0"/>
          </p:cNvCxnSpPr>
          <p:nvPr/>
        </p:nvCxnSpPr>
        <p:spPr>
          <a:xfrm flipH="1">
            <a:off x="1727543" y="5217278"/>
            <a:ext cx="345743" cy="578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endCxn id="73" idx="0"/>
          </p:cNvCxnSpPr>
          <p:nvPr/>
        </p:nvCxnSpPr>
        <p:spPr>
          <a:xfrm flipH="1">
            <a:off x="4584700" y="5217278"/>
            <a:ext cx="88900" cy="572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74" idx="0"/>
          </p:cNvCxnSpPr>
          <p:nvPr/>
        </p:nvCxnSpPr>
        <p:spPr>
          <a:xfrm>
            <a:off x="5756254" y="5217278"/>
            <a:ext cx="387029" cy="572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922000" y="6356350"/>
            <a:ext cx="431800" cy="365125"/>
          </a:xfrm>
        </p:spPr>
        <p:txBody>
          <a:bodyPr/>
          <a:lstStyle/>
          <a:p>
            <a:fld id="{417505C4-1A50-4780-8FDC-95155043BAC0}" type="slidenum">
              <a:rPr lang="el-GR" smtClean="0"/>
              <a:t>4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039384" y="1160773"/>
                <a:ext cx="19476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latin typeface="Cambria Math" panose="02040503050406030204" pitchFamily="18" charset="0"/>
                        </a:rPr>
                        <m:t>𝛴</m:t>
                      </m:r>
                      <m:r>
                        <a:rPr lang="el-GR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l-GR" sz="24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l-G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l-GR" sz="2400" i="1">
                          <a:latin typeface="Cambria Math" panose="02040503050406030204" pitchFamily="18" charset="0"/>
                        </a:rPr>
                        <m:t>𝛴</m:t>
                      </m:r>
                      <m:r>
                        <a:rPr lang="el-GR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l-GR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2400" i="1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384" y="1160773"/>
                <a:ext cx="1947649" cy="461665"/>
              </a:xfrm>
              <a:prstGeom prst="rect">
                <a:avLst/>
              </a:prstGeom>
              <a:blipFill rotWithShape="0">
                <a:blip r:embed="rId11"/>
                <a:stretch>
                  <a:fillRect r="-313" b="-1710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441857" y="5783049"/>
                <a:ext cx="418980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έ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𝜌𝛾𝜊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𝜇𝜀𝜏𝛼𝛽𝜊𝜆𝜂𝜍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ό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𝛾𝜅𝜊𝜐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1857" y="5783049"/>
                <a:ext cx="4189801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019" t="-6000" r="-1747" b="-34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277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9384" y="308139"/>
            <a:ext cx="33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Για το σύνολο του συστήματος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080430" y="272937"/>
                <a:ext cx="2901435" cy="439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+(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430" y="272937"/>
                <a:ext cx="2901435" cy="439736"/>
              </a:xfrm>
              <a:prstGeom prst="rect">
                <a:avLst/>
              </a:prstGeom>
              <a:blipFill rotWithShape="0">
                <a:blip r:embed="rId2"/>
                <a:stretch>
                  <a:fillRect t="-156944" r="-24580" b="-230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294967" y="308139"/>
            <a:ext cx="4604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/>
              <a:t>1</a:t>
            </a:r>
            <a:r>
              <a:rPr lang="el-GR" b="1" i="1" baseline="30000" dirty="0"/>
              <a:t>ο</a:t>
            </a:r>
            <a:r>
              <a:rPr lang="el-GR" b="1" i="1" dirty="0"/>
              <a:t> ΘΕΡΜΟΔΥΝΑΜΙΚΟ ΑΞΙΩΜΑ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906400" y="891278"/>
                <a:ext cx="6484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𝑘𝐽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400" y="891278"/>
                <a:ext cx="648447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882700" y="891278"/>
                <a:ext cx="6484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𝑘𝐽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700" y="891278"/>
                <a:ext cx="648447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064384" y="891278"/>
                <a:ext cx="6484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𝑘𝐽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384" y="891278"/>
                <a:ext cx="648447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>
            <a:endCxn id="7" idx="0"/>
          </p:cNvCxnSpPr>
          <p:nvPr/>
        </p:nvCxnSpPr>
        <p:spPr>
          <a:xfrm flipH="1">
            <a:off x="4230624" y="585216"/>
            <a:ext cx="121920" cy="306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8" idx="0"/>
          </p:cNvCxnSpPr>
          <p:nvPr/>
        </p:nvCxnSpPr>
        <p:spPr>
          <a:xfrm>
            <a:off x="5084064" y="585216"/>
            <a:ext cx="122860" cy="306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9" idx="0"/>
          </p:cNvCxnSpPr>
          <p:nvPr/>
        </p:nvCxnSpPr>
        <p:spPr>
          <a:xfrm>
            <a:off x="6156960" y="585216"/>
            <a:ext cx="231648" cy="306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06400" y="272937"/>
            <a:ext cx="6542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06400" y="712673"/>
            <a:ext cx="6542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06400" y="272937"/>
            <a:ext cx="0" cy="439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0448544" y="272937"/>
            <a:ext cx="0" cy="439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4256" y="1949622"/>
            <a:ext cx="3382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/>
              <a:t>ΕΣΩΤΕΡΙΚΗ ΕΝΕΡΓΕΙΑ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7889" y="2817067"/>
            <a:ext cx="1698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Ιδανικά αέρια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309883" y="2817698"/>
                <a:ext cx="12729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883" y="2817698"/>
                <a:ext cx="1272977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19672" r="-39713" b="-1836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981865" y="2270469"/>
                <a:ext cx="15736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𝜑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,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865" y="2270469"/>
                <a:ext cx="1573636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119672" r="-32558" b="-1836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6981865" y="2735214"/>
                <a:ext cx="16269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𝜑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υ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,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865" y="2735214"/>
                <a:ext cx="1626920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21667" r="-31086" b="-18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981865" y="3217808"/>
                <a:ext cx="16703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𝜑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′′′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, 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865" y="3217808"/>
                <a:ext cx="1670329" cy="369332"/>
              </a:xfrm>
              <a:prstGeom prst="rect">
                <a:avLst/>
              </a:prstGeom>
              <a:blipFill rotWithShape="0">
                <a:blip r:embed="rId8"/>
                <a:stretch>
                  <a:fillRect t="-121667" r="-30292" b="-18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554847" y="2741478"/>
            <a:ext cx="2255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Πραγματικά αέρια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6981865" y="2248311"/>
            <a:ext cx="16378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981865" y="2248311"/>
            <a:ext cx="0" cy="1338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981865" y="3587140"/>
            <a:ext cx="16378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619744" y="2248311"/>
            <a:ext cx="0" cy="1338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309883" y="2798232"/>
            <a:ext cx="12729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309883" y="3236012"/>
            <a:ext cx="12729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2309883" y="2817698"/>
            <a:ext cx="1" cy="41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582860" y="2798232"/>
            <a:ext cx="0" cy="437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6583680" y="2941533"/>
            <a:ext cx="3981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1850203" y="3041506"/>
            <a:ext cx="459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4080430" y="4223684"/>
            <a:ext cx="2994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ΠΙΝΑΚΑΣ 3</a:t>
            </a:r>
            <a:r>
              <a:rPr lang="el-GR" sz="2000" b="1" i="1" baseline="30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α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ΜΕΡΟΣ 8</a:t>
            </a:r>
            <a:r>
              <a:rPr lang="el-GR" b="1" i="1" baseline="30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ο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Α </a:t>
            </a:r>
            <a:endParaRPr lang="el-GR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307888" y="4223684"/>
            <a:ext cx="3044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Τιμές Εσωτερικής ενέργειας</a:t>
            </a:r>
          </a:p>
        </p:txBody>
      </p:sp>
      <p:cxnSp>
        <p:nvCxnSpPr>
          <p:cNvPr id="79" name="Straight Arrow Connector 78"/>
          <p:cNvCxnSpPr>
            <a:endCxn id="76" idx="1"/>
          </p:cNvCxnSpPr>
          <p:nvPr/>
        </p:nvCxnSpPr>
        <p:spPr>
          <a:xfrm flipV="1">
            <a:off x="3060192" y="4423739"/>
            <a:ext cx="1020238" cy="1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5163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6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566115" y="399534"/>
            <a:ext cx="28809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u="sng" dirty="0"/>
              <a:t>ΕΣΩΤΕΡΙΚΗ ΕΝΕΡΓΕΙΑ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638" y="3587295"/>
            <a:ext cx="2591875" cy="283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3813071"/>
              </p:ext>
            </p:extLst>
          </p:nvPr>
        </p:nvGraphicFramePr>
        <p:xfrm>
          <a:off x="2699657" y="2838841"/>
          <a:ext cx="4724178" cy="567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r:id="rId4" imgW="2362200" imgH="279400" progId="Equation.DSMT4">
                  <p:embed/>
                </p:oleObj>
              </mc:Choice>
              <mc:Fallback>
                <p:oleObj r:id="rId4" imgW="2362200" imgH="279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657" y="2838841"/>
                        <a:ext cx="4724178" cy="5679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66116" y="957271"/>
            <a:ext cx="94487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Για τα ιδανικά αέρια , η μεταβολή της εσωτερικής ενέργειας σε οποιαδήποτε είναι ίση με το γινόμενο της ποσότητας του αερίου επί τη διαφορά θερμοκρασίας επί την ειδική θερμότητα υπό σταθερό όγκο , ακόμα και στην περίπτωση που η μεταβολή δεν είναι υπό σταθερό όγκο.</a:t>
            </a:r>
            <a:endParaRPr lang="el-GR" sz="20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66115" y="957271"/>
            <a:ext cx="94487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66115" y="2280710"/>
            <a:ext cx="94487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014858" y="957271"/>
            <a:ext cx="0" cy="1323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6115" y="957271"/>
            <a:ext cx="0" cy="1323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2"/>
          </p:cNvCxnSpPr>
          <p:nvPr/>
        </p:nvCxnSpPr>
        <p:spPr>
          <a:xfrm flipH="1">
            <a:off x="4594764" y="2280710"/>
            <a:ext cx="695723" cy="558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699657" y="2838841"/>
            <a:ext cx="47241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699657" y="3406775"/>
            <a:ext cx="47241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423835" y="2838841"/>
            <a:ext cx="0" cy="567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699657" y="2838841"/>
            <a:ext cx="0" cy="567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86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7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271255" y="211203"/>
            <a:ext cx="52709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2400" b="1" i="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Κλειστό σύστημα – ανοικτή μεταβολή </a:t>
            </a:r>
            <a:endParaRPr lang="el-GR" sz="2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56357" y="1044141"/>
                <a:ext cx="2986715" cy="4049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+(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57" y="1044141"/>
                <a:ext cx="2986715" cy="404983"/>
              </a:xfrm>
              <a:prstGeom prst="rect">
                <a:avLst/>
              </a:prstGeom>
              <a:blipFill rotWithShape="0">
                <a:blip r:embed="rId2"/>
                <a:stretch>
                  <a:fillRect t="-153731" r="-15306" b="-2283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743712" y="1962912"/>
            <a:ext cx="4798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ΕΠΙΣΗΜΑΝΣΗ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09888" y="2536676"/>
                <a:ext cx="2888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88" y="2536676"/>
                <a:ext cx="28886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972450" y="2548410"/>
                <a:ext cx="2185278" cy="4778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l-GR" sz="240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l-GR" sz="24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endParaRPr lang="el-GR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450" y="2548410"/>
                <a:ext cx="2185278" cy="477888"/>
              </a:xfrm>
              <a:prstGeom prst="rect">
                <a:avLst/>
              </a:prstGeom>
              <a:blipFill rotWithShape="0">
                <a:blip r:embed="rId4"/>
                <a:stretch>
                  <a:fillRect l="-838" t="-8974" b="-2692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>
            <a:off x="1524000" y="3026298"/>
            <a:ext cx="390144" cy="9726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3712" y="4169664"/>
            <a:ext cx="1999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Έργο μεταβολής όγκου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74720" y="4194048"/>
            <a:ext cx="3291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Έργο κάθε μορφής εκτός του έργου όγκου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633472" y="3026298"/>
            <a:ext cx="1292352" cy="1155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38135" y="1379744"/>
            <a:ext cx="2533650" cy="19050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98345" y="3512637"/>
            <a:ext cx="2676525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884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6123"/>
          </a:xfrm>
        </p:spPr>
        <p:txBody>
          <a:bodyPr>
            <a:normAutofit/>
          </a:bodyPr>
          <a:lstStyle/>
          <a:p>
            <a:r>
              <a:rPr lang="el-GR" sz="2400" b="1" u="sng" dirty="0">
                <a:latin typeface="+mn-lt"/>
              </a:rPr>
              <a:t>Ανοικτό</a:t>
            </a:r>
            <a:r>
              <a:rPr lang="el-GR" sz="2400" b="1" u="sng" dirty="0"/>
              <a:t> </a:t>
            </a:r>
            <a:r>
              <a:rPr lang="el-GR" sz="2400" b="1" u="sng" dirty="0">
                <a:latin typeface="+mn-lt"/>
              </a:rPr>
              <a:t>σύστημα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300685" y="918941"/>
                <a:ext cx="16981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0685" y="918941"/>
                <a:ext cx="1698126" cy="400110"/>
              </a:xfrm>
              <a:prstGeom prst="rect">
                <a:avLst/>
              </a:prstGeom>
              <a:blipFill rotWithShape="0">
                <a:blip r:embed="rId2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430359" y="1586643"/>
                <a:ext cx="150182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0359" y="1586643"/>
                <a:ext cx="1501821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7922" y="153135"/>
            <a:ext cx="4425117" cy="26314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-160648" y="2577820"/>
                <a:ext cx="2959676" cy="4135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𝛥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0648" y="2577820"/>
                <a:ext cx="2959676" cy="413511"/>
              </a:xfrm>
              <a:prstGeom prst="rect">
                <a:avLst/>
              </a:prstGeom>
              <a:blipFill rotWithShape="0">
                <a:blip r:embed="rId5"/>
                <a:stretch>
                  <a:fillRect b="-44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-1494630" y="3337806"/>
                <a:ext cx="7590630" cy="381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</a:rPr>
                        <m:t>𝛥</m:t>
                      </m:r>
                      <m:r>
                        <a:rPr lang="el-GR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𝛫𝛪𝛮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𝛥𝛶𝛮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+ 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94630" y="3337806"/>
                <a:ext cx="7590630" cy="381515"/>
              </a:xfrm>
              <a:prstGeom prst="rect">
                <a:avLst/>
              </a:prstGeom>
              <a:blipFill rotWithShape="0">
                <a:blip r:embed="rId6"/>
                <a:stretch>
                  <a:fillRect t="-116129" b="-18064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7912100" y="4011463"/>
            <a:ext cx="393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Για σύστημα μάζας </a:t>
            </a:r>
            <a:r>
              <a:rPr lang="en-US" b="1" u="sng" dirty="0"/>
              <a:t>(1 kg) </a:t>
            </a:r>
            <a:r>
              <a:rPr lang="el-GR" b="1" u="sng" dirty="0"/>
              <a:t>προκύπτει </a:t>
            </a:r>
            <a:r>
              <a:rPr lang="el-GR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-1494630" y="3843492"/>
                <a:ext cx="10752764" cy="7173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</a:rPr>
                        <m:t> 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𝛥𝛦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𝛫𝛪𝛮</m:t>
                              </m:r>
                            </m:sub>
                          </m:s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>
                              <a:latin typeface="Cambria Math" panose="02040503050406030204" pitchFamily="18" charset="0"/>
                            </a:rPr>
                            <m:t> − 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l-GR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>
                              <a:latin typeface="Cambria Math" panose="02040503050406030204" pitchFamily="18" charset="0"/>
                            </a:rPr>
                            <m:t> − 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 ( 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94630" y="3843492"/>
                <a:ext cx="10752764" cy="71731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372436" y="4817826"/>
                <a:ext cx="10833320" cy="6075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20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𝛫𝛪𝛮</m:t>
                            </m:r>
                          </m:sub>
                        </m:s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l-GR" sz="2000" b="0" dirty="0"/>
                  <a:t>  </a:t>
                </a:r>
                <a14:m>
                  <m:oMath xmlns:m="http://schemas.openxmlformats.org/officeDocument/2006/math">
                    <m:r>
                      <a:rPr lang="el-GR" sz="2000" b="0" i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l-GR" sz="20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sz="20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l-GR" sz="2000">
                        <a:latin typeface="Cambria Math" panose="02040503050406030204" pitchFamily="18" charset="0"/>
                      </a:rPr>
                      <m:t> ∙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l-GR" sz="2000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l-GR" sz="2000">
                            <a:latin typeface="Cambria Math" panose="02040503050406030204" pitchFamily="18" charset="0"/>
                          </a:rPr>
                          <m:t> − </m:t>
                        </m:r>
                        <m:sSubSup>
                          <m:sSubSup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l-GR" sz="2000">
                            <a:latin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l-GR" sz="20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000" i="1">
                                    <a:latin typeface="Cambria Math" panose="02040503050406030204" pitchFamily="18" charset="0"/>
                                  </a:rPr>
                                  <m:t>𝑠𝑒𝑐</m:t>
                                </m:r>
                              </m:e>
                              <m:sup>
                                <m:r>
                                  <a:rPr lang="el-GR" sz="20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sz="20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l-GR" sz="2000">
                        <a:latin typeface="Cambria Math" panose="02040503050406030204" pitchFamily="18" charset="0"/>
                      </a:rPr>
                      <m:t> ∙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200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𝑘𝑔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l-GR" sz="2000">
                            <a:latin typeface="Cambria Math" panose="02040503050406030204" pitchFamily="18" charset="0"/>
                          </a:rPr>
                          <m:t> − </m:t>
                        </m:r>
                        <m:sSubSup>
                          <m:sSubSup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sz="20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l-GR" sz="2000">
                        <a:latin typeface="Cambria Math" panose="02040503050406030204" pitchFamily="18" charset="0"/>
                      </a:rPr>
                      <m:t> ∙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l-GR" sz="2000">
                            <a:latin typeface="Cambria Math" panose="02040503050406030204" pitchFamily="18" charset="0"/>
                          </a:rPr>
                          <m:t> − </m:t>
                        </m:r>
                        <m:sSubSup>
                          <m:sSubSup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00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el-GR" sz="2000" dirty="0"/>
                  <a:t>)</a:t>
                </a: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436" y="4817826"/>
                <a:ext cx="10833320" cy="607539"/>
              </a:xfrm>
              <a:prstGeom prst="rect">
                <a:avLst/>
              </a:prstGeom>
              <a:blipFill rotWithShape="0">
                <a:blip r:embed="rId8"/>
                <a:stretch>
                  <a:fillRect b="-1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8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167175" y="934330"/>
            <a:ext cx="2304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Αρχική κατάσταση 1 :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2883" y="1599877"/>
            <a:ext cx="2298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Τελική κατάσταση 2 : </a:t>
            </a:r>
          </a:p>
        </p:txBody>
      </p:sp>
    </p:spTree>
    <p:extLst>
      <p:ext uri="{BB962C8B-B14F-4D97-AF65-F5344CB8AC3E}">
        <p14:creationId xmlns:p14="http://schemas.microsoft.com/office/powerpoint/2010/main" val="764238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2372" y="1646215"/>
            <a:ext cx="393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Για σύστημα μάζας </a:t>
            </a:r>
            <a:r>
              <a:rPr lang="en-US" b="1" u="sng" dirty="0"/>
              <a:t>(1 kg) </a:t>
            </a:r>
            <a:r>
              <a:rPr lang="el-GR" b="1" u="sng" dirty="0"/>
              <a:t>προκύπτει </a:t>
            </a:r>
            <a:r>
              <a:rPr lang="el-GR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82372" y="626757"/>
                <a:ext cx="12496292" cy="5557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l-GR" i="1">
                                    <a:latin typeface="Cambria Math" panose="02040503050406030204" pitchFamily="18" charset="0"/>
                                  </a:rPr>
                                  <m:t>𝛥𝛦</m:t>
                                </m:r>
                              </m:e>
                              <m:sub>
                                <m:r>
                                  <a:rPr lang="el-GR" i="1">
                                    <a:latin typeface="Cambria Math" panose="02040503050406030204" pitchFamily="18" charset="0"/>
                                  </a:rPr>
                                  <m:t>𝛥𝛶𝛮</m:t>
                                </m:r>
                              </m:sub>
                            </m:sSub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</m:e>
                      <m:sub>
                        <m:r>
                          <a:rPr lang="el-GR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l-GR">
                        <a:latin typeface="Cambria Math" panose="02040503050406030204" pitchFamily="18" charset="0"/>
                      </a:rPr>
                      <m:t>  =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l-GR">
                        <a:latin typeface="Cambria Math" panose="02040503050406030204" pitchFamily="18" charset="0"/>
                      </a:rPr>
                      <m:t>∙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l-GR">
                        <a:latin typeface="Cambria Math" panose="02040503050406030204" pitchFamily="18" charset="0"/>
                      </a:rPr>
                      <m:t> ∙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>
                            <a:latin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l-GR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l-GR">
                            <a:latin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l-GR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i="1">
                                    <a:latin typeface="Cambria Math" panose="02040503050406030204" pitchFamily="18" charset="0"/>
                                  </a:rPr>
                                  <m:t>𝑠𝑒𝑐</m:t>
                                </m:r>
                              </m:e>
                              <m:sup>
                                <m:r>
                                  <a:rPr lang="el-GR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l-GR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>
                        <a:latin typeface="Cambria Math" panose="02040503050406030204" pitchFamily="18" charset="0"/>
                      </a:rPr>
                      <m:t>=  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l-GR">
                        <a:latin typeface="Cambria Math" panose="02040503050406030204" pitchFamily="18" charset="0"/>
                      </a:rPr>
                      <m:t>∙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l-GR">
                        <a:latin typeface="Cambria Math" panose="02040503050406030204" pitchFamily="18" charset="0"/>
                      </a:rPr>
                      <m:t> ∙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>
                            <a:latin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l-GR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</m:d>
                    <m:r>
                      <a:rPr lang="el-GR">
                        <a:latin typeface="Cambria Math" panose="02040503050406030204" pitchFamily="18" charset="0"/>
                      </a:rPr>
                      <m:t>=(1 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l-GR">
                        <a:latin typeface="Cambria Math" panose="02040503050406030204" pitchFamily="18" charset="0"/>
                      </a:rPr>
                      <m:t>) ∙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l-GR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>
                            <a:latin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l-GR">
                        <a:latin typeface="Cambria Math" panose="02040503050406030204" pitchFamily="18" charset="0"/>
                      </a:rPr>
                      <m:t> (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el-GR" dirty="0"/>
                  <a:t>)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72" y="626757"/>
                <a:ext cx="12496292" cy="555793"/>
              </a:xfrm>
              <a:prstGeom prst="rect">
                <a:avLst/>
              </a:prstGeom>
              <a:blipFill rotWithShape="0">
                <a:blip r:embed="rId2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82372" y="2175442"/>
                <a:ext cx="10282428" cy="6075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d>
                          <m:dPr>
                            <m:begChr m:val=""/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𝛥</m:t>
                            </m:r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d>
                      </m:e>
                      <m:sub>
                        <m:r>
                          <a:rPr lang="el-GR" sz="200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l-GR" sz="2000">
                        <a:latin typeface="Cambria Math" panose="02040503050406030204" pitchFamily="18" charset="0"/>
                      </a:rPr>
                      <m:t>  =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l-GR" sz="2000">
                        <a:latin typeface="Cambria Math" panose="02040503050406030204" pitchFamily="18" charset="0"/>
                      </a:rPr>
                      <m:t>∙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l-GR" sz="2000">
                        <a:latin typeface="Cambria Math" panose="02040503050406030204" pitchFamily="18" charset="0"/>
                      </a:rPr>
                      <m:t> ∙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 sz="2000">
                            <a:latin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l-GR" sz="2000">
                            <a:latin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l-GR" sz="20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000" i="1">
                                    <a:latin typeface="Cambria Math" panose="02040503050406030204" pitchFamily="18" charset="0"/>
                                  </a:rPr>
                                  <m:t>𝑠𝑒𝑐</m:t>
                                </m:r>
                              </m:e>
                              <m:sup>
                                <m:r>
                                  <a:rPr lang="el-GR" sz="20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=(1 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l-GR" sz="2000">
                        <a:latin typeface="Cambria Math" panose="02040503050406030204" pitchFamily="18" charset="0"/>
                      </a:rPr>
                      <m:t>) ∙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l-GR" sz="2000">
                        <a:latin typeface="Cambria Math" panose="02040503050406030204" pitchFamily="18" charset="0"/>
                      </a:rPr>
                      <m:t> ∙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 sz="2000">
                            <a:latin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l-GR" sz="2000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 sz="2000">
                            <a:latin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 (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el-GR" sz="2000" dirty="0"/>
                  <a:t>)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72" y="2175442"/>
                <a:ext cx="10282428" cy="607539"/>
              </a:xfrm>
              <a:prstGeom prst="rect">
                <a:avLst/>
              </a:prstGeom>
              <a:blipFill rotWithShape="0">
                <a:blip r:embed="rId3"/>
                <a:stretch>
                  <a:fillRect b="-1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5" y="3013043"/>
            <a:ext cx="4754879" cy="6169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816352" y="3889134"/>
                <a:ext cx="4268733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 +(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352" y="3889134"/>
                <a:ext cx="4268733" cy="381515"/>
              </a:xfrm>
              <a:prstGeom prst="rect">
                <a:avLst/>
              </a:prstGeom>
              <a:blipFill rotWithShape="0">
                <a:blip r:embed="rId5"/>
                <a:stretch>
                  <a:fillRect t="-114286" b="-1761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82372" y="3998976"/>
            <a:ext cx="2792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Από τη σχέση του 1</a:t>
            </a:r>
            <a:r>
              <a:rPr lang="el-GR" b="1" u="sng" baseline="30000" dirty="0"/>
              <a:t>ο</a:t>
            </a:r>
            <a:r>
              <a:rPr lang="el-GR" b="1" u="sng" dirty="0"/>
              <a:t> Θ.Α.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85085" y="3998976"/>
            <a:ext cx="1377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προκύπτει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258" y="4627469"/>
            <a:ext cx="6291279" cy="627283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1133856" y="4627469"/>
            <a:ext cx="0" cy="505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33856" y="5132832"/>
            <a:ext cx="1231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133856" y="4627469"/>
            <a:ext cx="1231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365248" y="4627469"/>
            <a:ext cx="0" cy="505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60320" y="4634170"/>
            <a:ext cx="1085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60320" y="4627469"/>
            <a:ext cx="0" cy="505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645408" y="4627469"/>
            <a:ext cx="0" cy="505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560320" y="5132832"/>
            <a:ext cx="1085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749552" y="5361196"/>
                <a:ext cx="2884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552" y="5361196"/>
                <a:ext cx="288477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21277" r="-6383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777077" y="5348820"/>
                <a:ext cx="4678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077" y="5348820"/>
                <a:ext cx="46782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>
          <a:xfrm>
            <a:off x="1749552" y="5164887"/>
            <a:ext cx="144239" cy="228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44" idx="0"/>
          </p:cNvCxnSpPr>
          <p:nvPr/>
        </p:nvCxnSpPr>
        <p:spPr>
          <a:xfrm flipH="1">
            <a:off x="3010987" y="5132832"/>
            <a:ext cx="233910" cy="215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380797" y="5882916"/>
                <a:ext cx="165077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𝜐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97" y="5882916"/>
                <a:ext cx="1650773" cy="400110"/>
              </a:xfrm>
              <a:prstGeom prst="rect">
                <a:avLst/>
              </a:prstGeom>
              <a:blipFill rotWithShape="0">
                <a:blip r:embed="rId9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/>
          <p:cNvCxnSpPr/>
          <p:nvPr/>
        </p:nvCxnSpPr>
        <p:spPr>
          <a:xfrm>
            <a:off x="380797" y="5882916"/>
            <a:ext cx="1657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80797" y="5882916"/>
            <a:ext cx="0" cy="505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80797" y="6388608"/>
            <a:ext cx="1657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038029" y="5882916"/>
            <a:ext cx="0" cy="505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560320" y="5913694"/>
            <a:ext cx="1595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ΕΝΘΑΛΠΙΑ</a:t>
            </a:r>
          </a:p>
        </p:txBody>
      </p:sp>
      <p:cxnSp>
        <p:nvCxnSpPr>
          <p:cNvPr id="64" name="Straight Arrow Connector 63"/>
          <p:cNvCxnSpPr>
            <a:stCxn id="50" idx="3"/>
            <a:endCxn id="62" idx="1"/>
          </p:cNvCxnSpPr>
          <p:nvPr/>
        </p:nvCxnSpPr>
        <p:spPr>
          <a:xfrm>
            <a:off x="2031570" y="6082971"/>
            <a:ext cx="528750" cy="15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560320" y="5913694"/>
            <a:ext cx="119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560320" y="5898305"/>
            <a:ext cx="0" cy="474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560320" y="6373219"/>
            <a:ext cx="1194816" cy="15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755136" y="5913694"/>
            <a:ext cx="0" cy="474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058144" y="6356350"/>
            <a:ext cx="295656" cy="365125"/>
          </a:xfrm>
        </p:spPr>
        <p:txBody>
          <a:bodyPr/>
          <a:lstStyle/>
          <a:p>
            <a:fld id="{417505C4-1A50-4780-8FDC-95155043BAC0}" type="slidenum">
              <a:rPr lang="el-GR" smtClean="0"/>
              <a:t>9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548633" y="5132832"/>
                <a:ext cx="558473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 i="0">
                          <a:latin typeface="Cambria Math" panose="02040503050406030204" pitchFamily="18" charset="0"/>
                        </a:rPr>
                        <m:t> 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8633" y="5132832"/>
                <a:ext cx="5584734" cy="61093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6390537" y="4634170"/>
            <a:ext cx="0" cy="1648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169152" y="5458598"/>
            <a:ext cx="4267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705600" y="5196587"/>
            <a:ext cx="5291328" cy="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705600" y="5196588"/>
            <a:ext cx="0" cy="547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705600" y="5730448"/>
            <a:ext cx="52913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1996928" y="5196588"/>
            <a:ext cx="0" cy="533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511808" y="2877312"/>
            <a:ext cx="12192" cy="341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524000" y="2877312"/>
            <a:ext cx="2036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560064" y="2882624"/>
            <a:ext cx="0" cy="363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974848" y="3218688"/>
            <a:ext cx="1499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452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1955</TotalTime>
  <Words>1597</Words>
  <Application>Microsoft Office PowerPoint</Application>
  <PresentationFormat>Ευρεία οθόνη</PresentationFormat>
  <Paragraphs>260</Paragraphs>
  <Slides>23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31" baseType="lpstr">
      <vt:lpstr>SimSun</vt:lpstr>
      <vt:lpstr>Arial</vt:lpstr>
      <vt:lpstr>Calibri</vt:lpstr>
      <vt:lpstr>Calibri Light</vt:lpstr>
      <vt:lpstr>Cambria Math</vt:lpstr>
      <vt:lpstr>Times New Roman</vt:lpstr>
      <vt:lpstr>Office Theme</vt:lpstr>
      <vt:lpstr>Equation.DSMT4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Ανοικτό σύστημα</vt:lpstr>
      <vt:lpstr>Παρουσίαση του PowerPoint</vt:lpstr>
      <vt:lpstr>Παρουσίαση του PowerPoint</vt:lpstr>
      <vt:lpstr>Παρουσίαση του PowerPoint</vt:lpstr>
      <vt:lpstr>Τεχνικό έργο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Λύση</vt:lpstr>
      <vt:lpstr>Λύση (συνέχεια)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UNIWA</cp:lastModifiedBy>
  <cp:revision>78</cp:revision>
  <dcterms:created xsi:type="dcterms:W3CDTF">2020-10-17T20:15:45Z</dcterms:created>
  <dcterms:modified xsi:type="dcterms:W3CDTF">2022-11-25T05:55:22Z</dcterms:modified>
</cp:coreProperties>
</file>