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256" r:id="rId3"/>
    <p:sldId id="260" r:id="rId4"/>
    <p:sldId id="265" r:id="rId5"/>
    <p:sldId id="259" r:id="rId6"/>
    <p:sldId id="266" r:id="rId7"/>
    <p:sldId id="281" r:id="rId8"/>
    <p:sldId id="267" r:id="rId9"/>
    <p:sldId id="264" r:id="rId10"/>
    <p:sldId id="269" r:id="rId11"/>
    <p:sldId id="276" r:id="rId12"/>
    <p:sldId id="275" r:id="rId13"/>
    <p:sldId id="271" r:id="rId14"/>
    <p:sldId id="282" r:id="rId15"/>
    <p:sldId id="283" r:id="rId16"/>
    <p:sldId id="278" r:id="rId17"/>
    <p:sldId id="268" r:id="rId18"/>
    <p:sldId id="277" r:id="rId19"/>
    <p:sldId id="272" r:id="rId20"/>
    <p:sldId id="273" r:id="rId21"/>
    <p:sldId id="274" r:id="rId22"/>
    <p:sldId id="279" r:id="rId23"/>
    <p:sldId id="280" r:id="rId24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9E29E7-909E-417C-962D-E0804110A19C}" type="datetimeFigureOut">
              <a:rPr lang="el-GR" smtClean="0"/>
              <a:t>25/11/2022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0B1AF9-4AFF-4F57-BBE0-0DC04964A0E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55243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49104-AECC-4F55-901C-CBCB8DE708D7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54216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4672-A693-41E7-92F9-144831C39160}" type="datetime1">
              <a:rPr lang="el-GR" smtClean="0"/>
              <a:t>25/11/2022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05C4-1A50-4780-8FDC-95155043BAC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0163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94665-F011-4FC4-93DA-C8C428710C70}" type="datetime1">
              <a:rPr lang="el-GR" smtClean="0"/>
              <a:t>25/11/2022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05C4-1A50-4780-8FDC-95155043BAC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31203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6E188-3526-4F87-878B-3A118B260177}" type="datetime1">
              <a:rPr lang="el-GR" smtClean="0"/>
              <a:t>25/11/2022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05C4-1A50-4780-8FDC-95155043BAC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87478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610F-D446-4428-A933-130A14F4DAE6}" type="datetime1">
              <a:rPr lang="el-GR" smtClean="0"/>
              <a:t>25/11/2022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05C4-1A50-4780-8FDC-95155043BAC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87689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6F007-8F8E-4D41-9B9E-4545015EEF94}" type="datetime1">
              <a:rPr lang="el-GR" smtClean="0"/>
              <a:t>25/11/2022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05C4-1A50-4780-8FDC-95155043BAC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87628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3E73-55BC-47D8-B6BA-E47FB3B22806}" type="datetime1">
              <a:rPr lang="el-GR" smtClean="0"/>
              <a:t>25/11/2022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05C4-1A50-4780-8FDC-95155043BAC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4808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E780D-6B0D-4817-8786-8D1C5E102044}" type="datetime1">
              <a:rPr lang="el-GR" smtClean="0"/>
              <a:t>25/11/2022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05C4-1A50-4780-8FDC-95155043BAC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88080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5E052-4058-431C-89F9-B9AD55A148A9}" type="datetime1">
              <a:rPr lang="el-GR" smtClean="0"/>
              <a:t>25/11/2022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05C4-1A50-4780-8FDC-95155043BAC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14435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8F086-A5D1-4F12-A344-9EE955982FBC}" type="datetime1">
              <a:rPr lang="el-GR" smtClean="0"/>
              <a:t>25/11/2022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05C4-1A50-4780-8FDC-95155043BAC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26484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D4406-EF97-4378-A284-BDB050FB8576}" type="datetime1">
              <a:rPr lang="el-GR" smtClean="0"/>
              <a:t>25/11/2022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05C4-1A50-4780-8FDC-95155043BAC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3138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316C-BC6D-4335-A114-25ED96621EB2}" type="datetime1">
              <a:rPr lang="el-GR" smtClean="0"/>
              <a:t>25/11/2022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05C4-1A50-4780-8FDC-95155043BAC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18541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2D78F-5002-46FC-B91E-BFCD28AAB951}" type="datetime1">
              <a:rPr lang="el-GR" smtClean="0"/>
              <a:t>25/11/2022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505C4-1A50-4780-8FDC-95155043BAC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47612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image" Target="../media/image45.png"/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12" Type="http://schemas.openxmlformats.org/officeDocument/2006/relationships/image" Target="../media/image4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0.png"/><Relationship Id="rId11" Type="http://schemas.openxmlformats.org/officeDocument/2006/relationships/image" Target="../media/image43.png"/><Relationship Id="rId5" Type="http://schemas.openxmlformats.org/officeDocument/2006/relationships/image" Target="../media/image39.png"/><Relationship Id="rId10" Type="http://schemas.openxmlformats.org/officeDocument/2006/relationships/image" Target="../media/image42.png"/><Relationship Id="rId4" Type="http://schemas.openxmlformats.org/officeDocument/2006/relationships/image" Target="../media/image38.png"/><Relationship Id="rId9" Type="http://schemas.openxmlformats.org/officeDocument/2006/relationships/image" Target="../media/image34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image" Target="../media/image430.png"/><Relationship Id="rId7" Type="http://schemas.openxmlformats.org/officeDocument/2006/relationships/image" Target="../media/image47.png"/><Relationship Id="rId2" Type="http://schemas.openxmlformats.org/officeDocument/2006/relationships/image" Target="../media/image4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5" Type="http://schemas.openxmlformats.org/officeDocument/2006/relationships/image" Target="../media/image450.png"/><Relationship Id="rId4" Type="http://schemas.openxmlformats.org/officeDocument/2006/relationships/image" Target="../media/image4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3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2.png"/><Relationship Id="rId4" Type="http://schemas.openxmlformats.org/officeDocument/2006/relationships/image" Target="../media/image51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0.png"/><Relationship Id="rId13" Type="http://schemas.openxmlformats.org/officeDocument/2006/relationships/image" Target="../media/image55.png"/><Relationship Id="rId3" Type="http://schemas.openxmlformats.org/officeDocument/2006/relationships/image" Target="../media/image54.png"/><Relationship Id="rId7" Type="http://schemas.openxmlformats.org/officeDocument/2006/relationships/image" Target="../media/image500.png"/><Relationship Id="rId12" Type="http://schemas.openxmlformats.org/officeDocument/2006/relationships/image" Target="../media/image540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0.png"/><Relationship Id="rId11" Type="http://schemas.openxmlformats.org/officeDocument/2006/relationships/image" Target="../media/image57.png"/><Relationship Id="rId5" Type="http://schemas.openxmlformats.org/officeDocument/2006/relationships/image" Target="../media/image510.png"/><Relationship Id="rId10" Type="http://schemas.openxmlformats.org/officeDocument/2006/relationships/image" Target="../media/image56.png"/><Relationship Id="rId9" Type="http://schemas.openxmlformats.org/officeDocument/2006/relationships/image" Target="../media/image530.png"/><Relationship Id="rId14" Type="http://schemas.openxmlformats.org/officeDocument/2006/relationships/image" Target="../media/image5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5.png"/><Relationship Id="rId4" Type="http://schemas.openxmlformats.org/officeDocument/2006/relationships/image" Target="../media/image6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png"/><Relationship Id="rId7" Type="http://schemas.openxmlformats.org/officeDocument/2006/relationships/image" Target="../media/image81.png"/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0.png"/><Relationship Id="rId5" Type="http://schemas.openxmlformats.org/officeDocument/2006/relationships/image" Target="../media/image79.png"/><Relationship Id="rId4" Type="http://schemas.openxmlformats.org/officeDocument/2006/relationships/image" Target="../media/image7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1.png"/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31.png"/><Relationship Id="rId5" Type="http://schemas.openxmlformats.org/officeDocument/2006/relationships/image" Target="../media/image67.png"/><Relationship Id="rId4" Type="http://schemas.openxmlformats.org/officeDocument/2006/relationships/image" Target="../media/image61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1.png"/><Relationship Id="rId2" Type="http://schemas.openxmlformats.org/officeDocument/2006/relationships/image" Target="../media/image64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0.png"/><Relationship Id="rId3" Type="http://schemas.openxmlformats.org/officeDocument/2006/relationships/image" Target="../media/image610.png"/><Relationship Id="rId7" Type="http://schemas.openxmlformats.org/officeDocument/2006/relationships/image" Target="../media/image650.png"/><Relationship Id="rId2" Type="http://schemas.openxmlformats.org/officeDocument/2006/relationships/image" Target="../media/image6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40.png"/><Relationship Id="rId5" Type="http://schemas.openxmlformats.org/officeDocument/2006/relationships/image" Target="../media/image630.png"/><Relationship Id="rId10" Type="http://schemas.openxmlformats.org/officeDocument/2006/relationships/image" Target="../media/image68.png"/><Relationship Id="rId4" Type="http://schemas.openxmlformats.org/officeDocument/2006/relationships/image" Target="../media/image620.png"/><Relationship Id="rId9" Type="http://schemas.openxmlformats.org/officeDocument/2006/relationships/image" Target="../media/image670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png"/><Relationship Id="rId3" Type="http://schemas.openxmlformats.org/officeDocument/2006/relationships/image" Target="../media/image70.png"/><Relationship Id="rId7" Type="http://schemas.openxmlformats.org/officeDocument/2006/relationships/image" Target="../media/image74.png"/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3.png"/><Relationship Id="rId5" Type="http://schemas.openxmlformats.org/officeDocument/2006/relationships/image" Target="../media/image72.png"/><Relationship Id="rId4" Type="http://schemas.openxmlformats.org/officeDocument/2006/relationships/image" Target="../media/image7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8.png"/><Relationship Id="rId3" Type="http://schemas.openxmlformats.org/officeDocument/2006/relationships/image" Target="../media/image83.png"/><Relationship Id="rId7" Type="http://schemas.openxmlformats.org/officeDocument/2006/relationships/image" Target="../media/image87.png"/><Relationship Id="rId2" Type="http://schemas.openxmlformats.org/officeDocument/2006/relationships/image" Target="../media/image8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6.png"/><Relationship Id="rId5" Type="http://schemas.openxmlformats.org/officeDocument/2006/relationships/image" Target="../media/image85.png"/><Relationship Id="rId4" Type="http://schemas.openxmlformats.org/officeDocument/2006/relationships/image" Target="../media/image84.png"/><Relationship Id="rId9" Type="http://schemas.openxmlformats.org/officeDocument/2006/relationships/image" Target="../media/image89.png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.png"/><Relationship Id="rId12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4.png"/><Relationship Id="rId10" Type="http://schemas.openxmlformats.org/officeDocument/2006/relationships/image" Target="../media/image3.png"/><Relationship Id="rId9" Type="http://schemas.openxmlformats.org/officeDocument/2006/relationships/image" Target="../media/image6.png"/><Relationship Id="rId1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0.png"/><Relationship Id="rId10" Type="http://schemas.openxmlformats.org/officeDocument/2006/relationships/image" Target="../media/image15.png"/><Relationship Id="rId4" Type="http://schemas.openxmlformats.org/officeDocument/2006/relationships/image" Target="../media/image90.png"/><Relationship Id="rId9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70.png"/><Relationship Id="rId7" Type="http://schemas.openxmlformats.org/officeDocument/2006/relationships/image" Target="../media/image20.png"/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1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0.png"/><Relationship Id="rId3" Type="http://schemas.openxmlformats.org/officeDocument/2006/relationships/image" Target="../media/image240.png"/><Relationship Id="rId7" Type="http://schemas.openxmlformats.org/officeDocument/2006/relationships/image" Target="../media/image270.png"/><Relationship Id="rId2" Type="http://schemas.openxmlformats.org/officeDocument/2006/relationships/image" Target="../media/image2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0.png"/><Relationship Id="rId5" Type="http://schemas.openxmlformats.org/officeDocument/2006/relationships/image" Target="../media/image250.png"/><Relationship Id="rId4" Type="http://schemas.openxmlformats.org/officeDocument/2006/relationships/image" Target="../media/image2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30.png"/><Relationship Id="rId7" Type="http://schemas.openxmlformats.org/officeDocument/2006/relationships/image" Target="../media/image3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10" Type="http://schemas.openxmlformats.org/officeDocument/2006/relationships/image" Target="../media/image36.png"/><Relationship Id="rId4" Type="http://schemas.openxmlformats.org/officeDocument/2006/relationships/image" Target="../media/image31.png"/><Relationship Id="rId9" Type="http://schemas.openxmlformats.org/officeDocument/2006/relationships/image" Target="../media/image3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3" y="238125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297363" y="482600"/>
            <a:ext cx="597693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2400" b="1" dirty="0">
                <a:latin typeface="Calibri" panose="020F0502020204030204" pitchFamily="34" charset="0"/>
              </a:rPr>
              <a:t>ΠΑΝΕΠΙΣΤΗΜΙΟ ΔΥΤΙΚΗΣ ΑΤΤΙΚΗΣ</a:t>
            </a:r>
          </a:p>
          <a:p>
            <a:pPr algn="ctr"/>
            <a:endParaRPr lang="el-GR" altLang="el-GR" sz="2400" b="1" dirty="0">
              <a:latin typeface="Calibri" panose="020F0502020204030204" pitchFamily="34" charset="0"/>
            </a:endParaRPr>
          </a:p>
          <a:p>
            <a:pPr algn="ctr"/>
            <a:r>
              <a:rPr lang="el-GR" altLang="el-GR" sz="2400" b="1" dirty="0">
                <a:latin typeface="Calibri" panose="020F0502020204030204" pitchFamily="34" charset="0"/>
              </a:rPr>
              <a:t>ΤΜΗΜΑ ΝΑΥΠΗΓΩΝ ΜΗΧΑΝΙΚΩΝ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961570" y="2368551"/>
            <a:ext cx="491395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2800" b="1" dirty="0"/>
              <a:t>ΘΕΡΜΟΔΥΝΑΜΙΚΗ</a:t>
            </a:r>
          </a:p>
          <a:p>
            <a:pPr algn="ctr"/>
            <a:endParaRPr lang="el-GR" altLang="el-GR" sz="2800" b="1" dirty="0"/>
          </a:p>
          <a:p>
            <a:pPr algn="ctr"/>
            <a:r>
              <a:rPr lang="el-GR" altLang="el-GR" sz="2400" b="1" dirty="0"/>
              <a:t>1</a:t>
            </a:r>
            <a:r>
              <a:rPr lang="el-GR" altLang="el-GR" sz="2400" b="1" baseline="30000" dirty="0"/>
              <a:t>ο</a:t>
            </a:r>
            <a:r>
              <a:rPr lang="el-GR" altLang="el-GR" sz="2400" b="1" dirty="0"/>
              <a:t> ΘΕΡΜΟΔΥΝΑΜΙΚΟ ΑΞΙΩΜΑ</a:t>
            </a:r>
            <a:endParaRPr lang="el-GR" altLang="el-GR" sz="2400" b="1" dirty="0"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38475" y="4021159"/>
            <a:ext cx="723582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l-GR" altLang="el-GR" sz="1400" dirty="0">
                <a:solidFill>
                  <a:srgbClr val="000000"/>
                </a:solidFill>
                <a:latin typeface="Calibri" panose="020F0502020204030204" pitchFamily="34" charset="0"/>
              </a:rPr>
              <a:t>Γεώργιος Κ. </a:t>
            </a:r>
            <a:r>
              <a:rPr lang="el-GR" altLang="el-GR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Χατζηκωνσταντής</a:t>
            </a:r>
            <a:r>
              <a:rPr lang="el-GR" altLang="el-GR" sz="1400" dirty="0">
                <a:solidFill>
                  <a:srgbClr val="000000"/>
                </a:solidFill>
                <a:latin typeface="Calibri" panose="020F0502020204030204" pitchFamily="34" charset="0"/>
              </a:rPr>
              <a:t> Επίκουρος Καθηγητής </a:t>
            </a:r>
          </a:p>
          <a:p>
            <a:pPr algn="ctr">
              <a:lnSpc>
                <a:spcPct val="120000"/>
              </a:lnSpc>
            </a:pPr>
            <a:r>
              <a:rPr lang="el-GR" altLang="el-GR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Διπλ</a:t>
            </a:r>
            <a:r>
              <a:rPr lang="el-GR" altLang="el-GR" sz="1400" dirty="0">
                <a:solidFill>
                  <a:srgbClr val="000000"/>
                </a:solidFill>
                <a:latin typeface="Calibri" panose="020F0502020204030204" pitchFamily="34" charset="0"/>
              </a:rPr>
              <a:t>. Ναυπηγός Μηχανολόγος Μηχανικός </a:t>
            </a:r>
          </a:p>
          <a:p>
            <a:pPr algn="ctr">
              <a:lnSpc>
                <a:spcPct val="120000"/>
              </a:lnSpc>
            </a:pPr>
            <a:r>
              <a:rPr lang="el-GR" altLang="el-GR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M.Sc</a:t>
            </a:r>
            <a:r>
              <a:rPr lang="el-GR" altLang="el-GR" sz="1400" dirty="0">
                <a:solidFill>
                  <a:srgbClr val="000000"/>
                </a:solidFill>
                <a:latin typeface="Calibri" panose="020F0502020204030204" pitchFamily="34" charset="0"/>
              </a:rPr>
              <a:t>. ‘’Διασφάλιση Ποιότητας’’</a:t>
            </a:r>
          </a:p>
          <a:p>
            <a:pPr algn="ctr">
              <a:lnSpc>
                <a:spcPct val="120000"/>
              </a:lnSpc>
            </a:pPr>
            <a:r>
              <a:rPr lang="el-GR" altLang="el-GR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Τμήμα</a:t>
            </a:r>
            <a:r>
              <a:rPr lang="en-US" altLang="el-GR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l-GR" altLang="el-GR" sz="14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Ναυπηγικών</a:t>
            </a:r>
            <a:r>
              <a:rPr lang="el-GR" altLang="el-GR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 Μηχανικών </a:t>
            </a:r>
          </a:p>
          <a:p>
            <a:pPr algn="ctr">
              <a:lnSpc>
                <a:spcPct val="120000"/>
              </a:lnSpc>
            </a:pPr>
            <a:r>
              <a:rPr lang="el-GR" altLang="el-GR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Πανεπιστημίου Δυτικής Αττικής (ΠΑ.Δ.Α.)</a:t>
            </a:r>
            <a:endParaRPr lang="en-US" altLang="el-GR" sz="1400" dirty="0">
              <a:latin typeface="Calibri" panose="020F0502020204030204" pitchFamily="34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568575" y="6089672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26413-4B72-4CB5-9007-BE651532B8D5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422481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05C4-1A50-4780-8FDC-95155043BAC0}" type="slidenum">
              <a:rPr lang="el-GR" smtClean="0"/>
              <a:t>10</a:t>
            </a:fld>
            <a:endParaRPr lang="el-GR"/>
          </a:p>
        </p:txBody>
      </p:sp>
      <p:sp>
        <p:nvSpPr>
          <p:cNvPr id="6" name="TextBox 5"/>
          <p:cNvSpPr txBox="1"/>
          <p:nvPr/>
        </p:nvSpPr>
        <p:spPr>
          <a:xfrm>
            <a:off x="399384" y="308139"/>
            <a:ext cx="3367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u="sng" dirty="0"/>
              <a:t>Για το σύνολο του συστήματος :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9384" y="1549784"/>
            <a:ext cx="1863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Τιμές Ενθαλπίας </a:t>
            </a:r>
          </a:p>
        </p:txBody>
      </p:sp>
      <p:sp>
        <p:nvSpPr>
          <p:cNvPr id="8" name="Rectangle 7"/>
          <p:cNvSpPr/>
          <p:nvPr/>
        </p:nvSpPr>
        <p:spPr>
          <a:xfrm>
            <a:off x="3248627" y="1534394"/>
            <a:ext cx="29942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i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ΠΙΝΑΚΑΣ 3</a:t>
            </a:r>
            <a:r>
              <a:rPr lang="el-GR" sz="2000" b="1" i="1" baseline="300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α</a:t>
            </a:r>
            <a:r>
              <a:rPr lang="el-GR" b="1" i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ΜΕΡΟΣ 8</a:t>
            </a:r>
            <a:r>
              <a:rPr lang="el-GR" b="1" i="1" baseline="300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ο</a:t>
            </a:r>
            <a:r>
              <a:rPr lang="el-GR" b="1" i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Α </a:t>
            </a:r>
            <a:endParaRPr lang="el-GR" b="1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2262607" y="1734449"/>
            <a:ext cx="863703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3767328" y="187337"/>
                <a:ext cx="5768054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el-GR" i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l-GR" i="0">
                          <a:latin typeface="Cambria Math" panose="02040503050406030204" pitchFamily="18" charset="0"/>
                        </a:rPr>
                        <m:t> + </m:t>
                      </m:r>
                      <m:d>
                        <m:d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− </m:t>
                          </m:r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l-GR" i="0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l-GR" i="0">
                          <a:latin typeface="Cambria Math" panose="02040503050406030204" pitchFamily="18" charset="0"/>
                        </a:rPr>
                        <m:t> ∙</m:t>
                      </m:r>
                      <m:d>
                        <m:d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− </m:t>
                          </m:r>
                          <m:sSubSup>
                            <m:sSubSup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bSup>
                        </m:e>
                      </m:d>
                      <m:r>
                        <a:rPr lang="el-GR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l-GR" i="1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l-GR" i="0">
                          <a:latin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− </m:t>
                          </m:r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7328" y="187337"/>
                <a:ext cx="5768054" cy="61093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6981865" y="2270469"/>
                <a:ext cx="156914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Η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𝜑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, 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1865" y="2270469"/>
                <a:ext cx="1569148" cy="369332"/>
              </a:xfrm>
              <a:prstGeom prst="rect">
                <a:avLst/>
              </a:prstGeom>
              <a:blipFill rotWithShape="0">
                <a:blip r:embed="rId4"/>
                <a:stretch>
                  <a:fillRect t="-119672" r="-32171" b="-18360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6981865" y="2735214"/>
                <a:ext cx="162243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Η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𝜑</m:t>
                          </m:r>
                          <m:r>
                            <a:rPr lang="el-GR" b="0" i="0" smtClean="0">
                              <a:latin typeface="Cambria Math" panose="02040503050406030204" pitchFamily="18" charset="0"/>
                            </a:rPr>
                            <m:t>′′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υ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, 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1865" y="2735214"/>
                <a:ext cx="1622431" cy="369332"/>
              </a:xfrm>
              <a:prstGeom prst="rect">
                <a:avLst/>
              </a:prstGeom>
              <a:blipFill rotWithShape="0">
                <a:blip r:embed="rId5"/>
                <a:stretch>
                  <a:fillRect t="-121667" r="-31579" b="-18833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6981865" y="3217808"/>
                <a:ext cx="166584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Η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𝜑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′′′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, 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𝜐</m:t>
                          </m:r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1865" y="3217808"/>
                <a:ext cx="1665841" cy="369332"/>
              </a:xfrm>
              <a:prstGeom prst="rect">
                <a:avLst/>
              </a:prstGeom>
              <a:blipFill rotWithShape="0">
                <a:blip r:embed="rId6"/>
                <a:stretch>
                  <a:fillRect t="-121667" r="-29927" b="-18833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4554847" y="2741478"/>
            <a:ext cx="2255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/>
              <a:t>Πραγματικά αέρια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6981865" y="2248311"/>
            <a:ext cx="16378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981865" y="2248311"/>
            <a:ext cx="0" cy="13388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981865" y="3587140"/>
            <a:ext cx="16378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619744" y="2248311"/>
            <a:ext cx="0" cy="13388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6583680" y="2941533"/>
            <a:ext cx="39818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07889" y="2817067"/>
            <a:ext cx="1698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/>
              <a:t>Ιδανικά αέρια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2309883" y="2817698"/>
                <a:ext cx="12684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Η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( 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9883" y="2817698"/>
                <a:ext cx="1268489" cy="369332"/>
              </a:xfrm>
              <a:prstGeom prst="rect">
                <a:avLst/>
              </a:prstGeom>
              <a:blipFill rotWithShape="0">
                <a:blip r:embed="rId7"/>
                <a:stretch>
                  <a:fillRect t="-119672" r="-39904" b="-18360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/>
          <p:cNvCxnSpPr/>
          <p:nvPr/>
        </p:nvCxnSpPr>
        <p:spPr>
          <a:xfrm>
            <a:off x="2309883" y="2798232"/>
            <a:ext cx="12729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309883" y="3236012"/>
            <a:ext cx="12729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2309883" y="2817698"/>
            <a:ext cx="1" cy="418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582860" y="2798232"/>
            <a:ext cx="0" cy="4377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1850203" y="3041506"/>
            <a:ext cx="4596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544318" y="4463792"/>
            <a:ext cx="43002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el-GR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Για μια στοιχειώδη μεταβολή</a:t>
            </a:r>
            <a:r>
              <a:rPr lang="el-G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: </a:t>
            </a:r>
            <a:endParaRPr lang="el-GR" sz="2400" b="1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2123002"/>
              </p:ext>
            </p:extLst>
          </p:nvPr>
        </p:nvGraphicFramePr>
        <p:xfrm>
          <a:off x="4745736" y="5839589"/>
          <a:ext cx="4043552" cy="5973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" r:id="rId8" imgW="2514600" imgH="368300" progId="Equation.DSMT4">
                  <p:embed/>
                </p:oleObj>
              </mc:Choice>
              <mc:Fallback>
                <p:oleObj r:id="rId8" imgW="2514600" imgH="3683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5736" y="5839589"/>
                        <a:ext cx="4043552" cy="59734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2" name="Straight Connector 31"/>
          <p:cNvCxnSpPr/>
          <p:nvPr/>
        </p:nvCxnSpPr>
        <p:spPr>
          <a:xfrm>
            <a:off x="153372" y="4247892"/>
            <a:ext cx="118491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Picture 3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960488" y="4930945"/>
            <a:ext cx="1828800" cy="695325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554847" y="5145998"/>
            <a:ext cx="1552575" cy="476250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363184" y="5194455"/>
            <a:ext cx="295275" cy="22860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90586" y="5194455"/>
            <a:ext cx="2581275" cy="107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8605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05C4-1A50-4780-8FDC-95155043BAC0}" type="slidenum">
              <a:rPr lang="el-GR" smtClean="0"/>
              <a:t>11</a:t>
            </a:fld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16657" y="770476"/>
                <a:ext cx="5482142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l-GR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el-GR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l-GR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l-GR">
                              <a:latin typeface="Cambria Math" panose="02040503050406030204" pitchFamily="18" charset="0"/>
                            </a:rPr>
                            <m:t>− </m:t>
                          </m:r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l-GR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l-GR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l-GR">
                          <a:latin typeface="Cambria Math" panose="02040503050406030204" pitchFamily="18" charset="0"/>
                        </a:rPr>
                        <m:t> ∙</m:t>
                      </m:r>
                      <m:d>
                        <m:d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l-GR">
                              <a:latin typeface="Cambria Math" panose="02040503050406030204" pitchFamily="18" charset="0"/>
                            </a:rPr>
                            <m:t>− </m:t>
                          </m:r>
                          <m:sSubSup>
                            <m:sSubSup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bSup>
                        </m:e>
                      </m:d>
                      <m:r>
                        <a:rPr lang="el-GR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l-GR" i="1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l-GR">
                          <a:latin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l-GR">
                              <a:latin typeface="Cambria Math" panose="02040503050406030204" pitchFamily="18" charset="0"/>
                            </a:rPr>
                            <m:t>− </m:t>
                          </m:r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657" y="770476"/>
                <a:ext cx="5482142" cy="61093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536448" y="353568"/>
            <a:ext cx="3474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u="sng" dirty="0"/>
              <a:t>Ανοικτό σύστημα</a:t>
            </a:r>
            <a:r>
              <a:rPr lang="el-GR" sz="2000" dirty="0"/>
              <a:t> </a:t>
            </a:r>
            <a:r>
              <a:rPr lang="el-GR" dirty="0"/>
              <a:t>(συνέχεια)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36448" y="1670304"/>
                <a:ext cx="934487" cy="5259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𝑑𝑚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48" y="1670304"/>
                <a:ext cx="934487" cy="52591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355697" y="2623660"/>
                <a:ext cx="6755824" cy="6202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acc>
                      <m: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l-GR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el-GR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̇"/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acc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l-GR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̇"/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acc>
                      <m: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begChr m:val="["/>
                          <m:endChr m:val="]"/>
                          <m:ctrlPr>
                            <a:rPr lang="el-G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l-GR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− </m:t>
                              </m:r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l-GR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l-GR">
                              <a:latin typeface="Cambria Math" panose="02040503050406030204" pitchFamily="18" charset="0"/>
                            </a:rPr>
                            <m:t>+ </m:t>
                          </m:r>
                          <m:f>
                            <m:f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l-GR">
                              <a:latin typeface="Cambria Math" panose="02040503050406030204" pitchFamily="18" charset="0"/>
                            </a:rPr>
                            <m:t> ∙</m:t>
                          </m:r>
                          <m:d>
                            <m:d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l-GR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l-GR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− </m:t>
                              </m:r>
                              <m:sSubSup>
                                <m:sSubSup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l-GR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l-GR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p>
                              </m:sSubSup>
                            </m:e>
                          </m:d>
                          <m:r>
                            <a:rPr lang="el-GR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el-GR">
                              <a:latin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l-GR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− </m:t>
                              </m:r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l-GR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697" y="2623660"/>
                <a:ext cx="6755824" cy="62023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-633984" y="3438465"/>
                <a:ext cx="8193024" cy="6202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( </m:t>
                          </m:r>
                          <m:acc>
                            <m:accPr>
                              <m:chr m:val="̇"/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</m:acc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 )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el-GR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el-GR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̇"/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acc>
                      <m:r>
                        <a:rPr 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begChr m:val="["/>
                          <m:endChr m:val="]"/>
                          <m:ctrlPr>
                            <a:rPr lang="el-G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l-GR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− </m:t>
                              </m:r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l-GR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l-GR">
                              <a:latin typeface="Cambria Math" panose="02040503050406030204" pitchFamily="18" charset="0"/>
                            </a:rPr>
                            <m:t>+ </m:t>
                          </m:r>
                          <m:f>
                            <m:f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l-GR">
                              <a:latin typeface="Cambria Math" panose="02040503050406030204" pitchFamily="18" charset="0"/>
                            </a:rPr>
                            <m:t> ∙</m:t>
                          </m:r>
                          <m:d>
                            <m:d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l-GR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l-GR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− </m:t>
                              </m:r>
                              <m:sSubSup>
                                <m:sSubSup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l-GR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l-GR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p>
                              </m:sSubSup>
                            </m:e>
                          </m:d>
                          <m:r>
                            <a:rPr lang="el-GR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el-GR">
                              <a:latin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l-GR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− </m:t>
                              </m:r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l-GR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33984" y="3438465"/>
                <a:ext cx="8193024" cy="62023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36448" y="5166498"/>
                <a:ext cx="652038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𝑘𝐽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𝑠𝑒𝑐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48" y="5166498"/>
                <a:ext cx="652038" cy="62235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273808" y="5166498"/>
                <a:ext cx="1308692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𝑘𝐽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𝑠𝑒𝑐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𝑘𝑊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3808" y="5166498"/>
                <a:ext cx="1308692" cy="62235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355697" y="4470275"/>
            <a:ext cx="14933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/>
              <a:t>Ροή  </a:t>
            </a:r>
          </a:p>
          <a:p>
            <a:r>
              <a:rPr lang="el-GR" b="1" dirty="0"/>
              <a:t>Θερμότητας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673100" y="3986452"/>
            <a:ext cx="189367" cy="6744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411243" y="4571853"/>
            <a:ext cx="51341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l-GR" b="1" dirty="0"/>
              <a:t>Ισχύς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1402012" y="3986452"/>
            <a:ext cx="940308" cy="7239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898799" y="891278"/>
            <a:ext cx="3009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(για μονάδα συστήματος)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11402" y="2819477"/>
            <a:ext cx="295275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1782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98475"/>
          </a:xfrm>
        </p:spPr>
        <p:txBody>
          <a:bodyPr>
            <a:normAutofit/>
          </a:bodyPr>
          <a:lstStyle/>
          <a:p>
            <a:r>
              <a:rPr lang="el-GR" sz="2800" b="1" u="sng" dirty="0">
                <a:latin typeface="+mn-lt"/>
              </a:rPr>
              <a:t>Τεχνικό έργο</a:t>
            </a:r>
            <a:r>
              <a:rPr lang="en-US" sz="2800" b="1" u="sng" dirty="0">
                <a:latin typeface="+mn-lt"/>
              </a:rPr>
              <a:t> </a:t>
            </a:r>
            <a:endParaRPr lang="el-GR" sz="2800" b="1" u="sng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05C4-1A50-4780-8FDC-95155043BAC0}" type="slidenum">
              <a:rPr lang="el-GR" smtClean="0"/>
              <a:t>12</a:t>
            </a:fld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965200" y="1371600"/>
                <a:ext cx="1778628" cy="6210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L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υ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𝑑𝑝</m:t>
                          </m:r>
                        </m:e>
                      </m:nary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5200" y="1371600"/>
                <a:ext cx="1778628" cy="62106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5124525" y="2919382"/>
                <a:ext cx="4086888" cy="3016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𝜏𝜀𝜆𝜄𝜅𝜂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&lt;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𝛼𝜌𝜒𝜄𝜅𝜂</m:t>
                        </m:r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𝑑𝑝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&lt;0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1,2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&gt;0</m:t>
                    </m:r>
                  </m:oMath>
                </a14:m>
                <a:endParaRPr lang="el-GR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4525" y="2919382"/>
                <a:ext cx="4086888" cy="301686"/>
              </a:xfrm>
              <a:prstGeom prst="rect">
                <a:avLst/>
              </a:prstGeom>
              <a:blipFill>
                <a:blip r:embed="rId3"/>
                <a:stretch>
                  <a:fillRect l="-2090" b="-2857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5054646" y="3629638"/>
                <a:ext cx="4208909" cy="3940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𝛼𝜌𝜒𝜄𝜅𝜂</m:t>
                        </m:r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&lt;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𝜏𝜀𝜆𝜄𝜅𝜂</m:t>
                        </m:r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𝑑𝑝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 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1,2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el-GR" dirty="0"/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4646" y="3629638"/>
                <a:ext cx="4208909" cy="394019"/>
              </a:xfrm>
              <a:prstGeom prst="rect">
                <a:avLst/>
              </a:prstGeom>
              <a:blipFill>
                <a:blip r:embed="rId4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3693451" y="2885875"/>
            <a:ext cx="1409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u="sng" dirty="0"/>
              <a:t>Εκτόνωση :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144823" y="2851736"/>
            <a:ext cx="2934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αποδίδεται ΑΠΟ το σύστημα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211413" y="3629550"/>
            <a:ext cx="27357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προσδίδεται ΣΤΟ  σύστημα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693451" y="3632514"/>
            <a:ext cx="15151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u="sng" dirty="0"/>
              <a:t>Συμπίεση :</a:t>
            </a:r>
          </a:p>
        </p:txBody>
      </p:sp>
      <p:pic>
        <p:nvPicPr>
          <p:cNvPr id="3" name="Εικόνα 2">
            <a:extLst>
              <a:ext uri="{FF2B5EF4-FFF2-40B4-BE49-F238E27FC236}">
                <a16:creationId xmlns:a16="http://schemas.microsoft.com/office/drawing/2014/main" id="{E4388FE2-358E-4342-9F4D-0952448D74B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4392" y="2339196"/>
            <a:ext cx="3181350" cy="2762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1334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05C4-1A50-4780-8FDC-95155043BAC0}" type="slidenum">
              <a:rPr lang="el-GR" smtClean="0"/>
              <a:t>13</a:t>
            </a:fld>
            <a:endParaRPr lang="el-GR"/>
          </a:p>
        </p:txBody>
      </p:sp>
      <p:sp>
        <p:nvSpPr>
          <p:cNvPr id="5" name="TextBox 4"/>
          <p:cNvSpPr txBox="1"/>
          <p:nvPr/>
        </p:nvSpPr>
        <p:spPr>
          <a:xfrm>
            <a:off x="469900" y="279400"/>
            <a:ext cx="4533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u="sng" dirty="0"/>
              <a:t>Εφαρμογές ανοικτών συστημάτων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900" y="1489074"/>
            <a:ext cx="3533514" cy="16859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1785" y="1966912"/>
            <a:ext cx="2371725" cy="147637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3810000" y="138552"/>
                <a:ext cx="7162800" cy="6202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l-GR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el-GR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el-GR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̇"/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acc>
                      <m:r>
                        <a:rPr 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begChr m:val="["/>
                          <m:endChr m:val="]"/>
                          <m:ctrlPr>
                            <a:rPr lang="el-G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l-GR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− </m:t>
                              </m:r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l-GR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l-GR">
                              <a:latin typeface="Cambria Math" panose="02040503050406030204" pitchFamily="18" charset="0"/>
                            </a:rPr>
                            <m:t>+ </m:t>
                          </m:r>
                          <m:f>
                            <m:f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l-GR">
                              <a:latin typeface="Cambria Math" panose="02040503050406030204" pitchFamily="18" charset="0"/>
                            </a:rPr>
                            <m:t> ∙</m:t>
                          </m:r>
                          <m:d>
                            <m:d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l-GR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l-GR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− </m:t>
                              </m:r>
                              <m:sSubSup>
                                <m:sSubSup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l-GR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l-GR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p>
                              </m:sSubSup>
                            </m:e>
                          </m:d>
                          <m:r>
                            <a:rPr lang="el-GR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el-GR">
                              <a:latin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l-GR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− </m:t>
                              </m:r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l-GR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38552"/>
                <a:ext cx="7162800" cy="62023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9170481" y="4028726"/>
                <a:ext cx="2540001" cy="3730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̇"/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acc>
                      <m:r>
                        <a:rPr 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begChr m:val="["/>
                          <m:endChr m:val="]"/>
                          <m:ctrlPr>
                            <a:rPr lang="el-G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l-GR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− </m:t>
                              </m:r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l-GR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70481" y="4028726"/>
                <a:ext cx="2540001" cy="37305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8610600" y="3983614"/>
                <a:ext cx="1018164" cy="3939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    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1,2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10600" y="3983614"/>
                <a:ext cx="1018164" cy="393958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8191908" y="4460655"/>
                <a:ext cx="4000092" cy="3815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− 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 </m:t>
                      </m:r>
                      <m:acc>
                        <m:accPr>
                          <m:chr m:val="̇"/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acc>
                      <m:r>
                        <a:rPr 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𝜐</m:t>
                      </m:r>
                      <m: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l-G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− 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1908" y="4460655"/>
                <a:ext cx="4000092" cy="381515"/>
              </a:xfrm>
              <a:prstGeom prst="rect">
                <a:avLst/>
              </a:prstGeom>
              <a:blipFill rotWithShape="0">
                <a:blip r:embed="rId8"/>
                <a:stretch>
                  <a:fillRect b="-483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4755290" y="3899762"/>
                <a:ext cx="2755900" cy="3913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 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̇"/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acc>
                      <m:r>
                        <a:rPr 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begChr m:val="["/>
                          <m:endChr m:val="]"/>
                          <m:ctrlPr>
                            <a:rPr lang="el-G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l-GR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− </m:t>
                              </m:r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l-GR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5290" y="3899762"/>
                <a:ext cx="2755900" cy="391389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68875" y="3616105"/>
                <a:ext cx="2425792" cy="2891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dirty="0"/>
                  <a:t> = [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]=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l-GR" b="0" i="0" smtClean="0">
                                <a:latin typeface="Cambria Math" panose="02040503050406030204" pitchFamily="18" charset="0"/>
                              </a:rPr>
                              <m:t>Δ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1,2</m:t>
                        </m:r>
                      </m:sub>
                    </m:sSub>
                  </m:oMath>
                </a14:m>
                <a:endParaRPr lang="el-GR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875" y="3616105"/>
                <a:ext cx="2425792" cy="289182"/>
              </a:xfrm>
              <a:prstGeom prst="rect">
                <a:avLst/>
              </a:prstGeom>
              <a:blipFill rotWithShape="0">
                <a:blip r:embed="rId10"/>
                <a:stretch>
                  <a:fillRect l="-3266" t="-25000" r="-1759" b="-4583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768875" y="4346393"/>
                <a:ext cx="82009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875" y="4346393"/>
                <a:ext cx="820096" cy="276999"/>
              </a:xfrm>
              <a:prstGeom prst="rect">
                <a:avLst/>
              </a:prstGeom>
              <a:blipFill rotWithShape="0">
                <a:blip r:embed="rId11"/>
                <a:stretch>
                  <a:fillRect l="-6667" r="-2222" b="-1555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622300" y="965200"/>
            <a:ext cx="279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/>
              <a:t>Στραγγαλισμός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194299" y="998795"/>
            <a:ext cx="200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/>
              <a:t>Στρόβιλος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066718" y="965200"/>
            <a:ext cx="1373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/>
              <a:t>Αντλία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856029" y="4462806"/>
                <a:ext cx="2772041" cy="9355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1,2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̇"/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acc>
                    <m: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begChr m:val="["/>
                        <m:endChr m:val="]"/>
                        <m:ctrlPr>
                          <a:rPr lang="el-G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l-GR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l-G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i="1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l-GR">
                                <a:latin typeface="Cambria Math" panose="02040503050406030204" pitchFamily="18" charset="0"/>
                              </a:rPr>
                              <m:t>− </m:t>
                            </m:r>
                            <m:sSub>
                              <m:sSubPr>
                                <m:ctrlPr>
                                  <a:rPr lang="el-G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i="1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e>
                    </m:d>
                  </m:oMath>
                </a14:m>
                <a:r>
                  <a:rPr lang="en-US" dirty="0"/>
                  <a:t> &gt; 0</a:t>
                </a:r>
              </a:p>
              <a:p>
                <a:endParaRPr lang="el-GR" dirty="0"/>
              </a:p>
              <a:p>
                <a:r>
                  <a:rPr lang="el-GR" dirty="0"/>
                  <a:t>Επειδή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l-GR" dirty="0"/>
                  <a:t> &gt;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l-GR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6029" y="4462806"/>
                <a:ext cx="2772041" cy="935513"/>
              </a:xfrm>
              <a:prstGeom prst="rect">
                <a:avLst/>
              </a:prstGeom>
              <a:blipFill rotWithShape="0">
                <a:blip r:embed="rId12"/>
                <a:stretch>
                  <a:fillRect l="-1982" t="-2597" r="-881" b="-909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10725410" y="264003"/>
            <a:ext cx="587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( 1 )</a:t>
            </a:r>
            <a:endParaRPr lang="el-GR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72433" y="1459176"/>
            <a:ext cx="2581275" cy="203835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28471" y="3150830"/>
            <a:ext cx="1460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/>
              <a:t>Από την (1) :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832938" y="3425753"/>
            <a:ext cx="13865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/>
              <a:t>Από την (1) :</a:t>
            </a:r>
          </a:p>
        </p:txBody>
      </p:sp>
      <p:sp>
        <p:nvSpPr>
          <p:cNvPr id="22" name="Rectangle 21"/>
          <p:cNvSpPr/>
          <p:nvPr/>
        </p:nvSpPr>
        <p:spPr>
          <a:xfrm>
            <a:off x="9275731" y="3378576"/>
            <a:ext cx="13865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/>
              <a:t>Από την (1)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9275731" y="4987216"/>
                <a:ext cx="156286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dirty="0"/>
                  <a:t>Επειδή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l-GR" dirty="0"/>
                  <a:t> &gt;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l-GR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5731" y="4987216"/>
                <a:ext cx="1562864" cy="369332"/>
              </a:xfrm>
              <a:prstGeom prst="rect">
                <a:avLst/>
              </a:prstGeom>
              <a:blipFill rotWithShape="0">
                <a:blip r:embed="rId14"/>
                <a:stretch>
                  <a:fillRect l="-3516" t="-8197" b="-2459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09952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05C4-1A50-4780-8FDC-95155043BAC0}" type="slidenum">
              <a:rPr lang="el-GR" smtClean="0"/>
              <a:t>14</a:t>
            </a:fld>
            <a:endParaRPr lang="el-GR"/>
          </a:p>
        </p:txBody>
      </p:sp>
      <p:sp>
        <p:nvSpPr>
          <p:cNvPr id="5" name="Rectangle 4"/>
          <p:cNvSpPr/>
          <p:nvPr/>
        </p:nvSpPr>
        <p:spPr>
          <a:xfrm>
            <a:off x="416682" y="196334"/>
            <a:ext cx="16294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/>
              <a:t>ΠΑΡΑΔΕΙΓΜΑ</a:t>
            </a:r>
            <a:r>
              <a:rPr lang="en-US" b="1" u="sng" dirty="0"/>
              <a:t> 1</a:t>
            </a:r>
            <a:endParaRPr lang="el-GR" dirty="0"/>
          </a:p>
        </p:txBody>
      </p:sp>
      <p:sp>
        <p:nvSpPr>
          <p:cNvPr id="6" name="TextBox 5"/>
          <p:cNvSpPr txBox="1"/>
          <p:nvPr/>
        </p:nvSpPr>
        <p:spPr>
          <a:xfrm>
            <a:off x="548640" y="853440"/>
            <a:ext cx="8583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Εάν η πίεση στο μανόμετρο είναι 10 </a:t>
            </a:r>
            <a:r>
              <a:rPr lang="en-US" dirty="0"/>
              <a:t>x 10</a:t>
            </a:r>
            <a:r>
              <a:rPr lang="en-US" baseline="30000" dirty="0"/>
              <a:t>5</a:t>
            </a:r>
            <a:r>
              <a:rPr lang="en-US" dirty="0"/>
              <a:t> (Pa) </a:t>
            </a:r>
            <a:r>
              <a:rPr lang="el-GR" dirty="0"/>
              <a:t>και η ατμοσφαιρική πίεση είναι 770 </a:t>
            </a:r>
            <a:r>
              <a:rPr lang="en-US" dirty="0" err="1"/>
              <a:t>Torr</a:t>
            </a:r>
            <a:r>
              <a:rPr lang="en-US" dirty="0"/>
              <a:t>, </a:t>
            </a:r>
            <a:r>
              <a:rPr lang="el-GR" dirty="0"/>
              <a:t>να υπολογιστεί η απόλυτη πίεση</a:t>
            </a:r>
          </a:p>
        </p:txBody>
      </p:sp>
      <p:sp>
        <p:nvSpPr>
          <p:cNvPr id="7" name="Rectangle 6"/>
          <p:cNvSpPr/>
          <p:nvPr/>
        </p:nvSpPr>
        <p:spPr>
          <a:xfrm>
            <a:off x="548640" y="1787545"/>
            <a:ext cx="6992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/>
              <a:t>Λύση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48640" y="2444651"/>
                <a:ext cx="3255264" cy="39908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l-GR" sz="2400" b="0" i="1" smtClean="0">
                            <a:latin typeface="Cambria Math" panose="02040503050406030204" pitchFamily="18" charset="0"/>
                          </a:rPr>
                          <m:t>𝛼𝜋𝜊𝜆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l-G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l-GR" sz="2400" i="1">
                            <a:latin typeface="Cambria Math" panose="02040503050406030204" pitchFamily="18" charset="0"/>
                          </a:rPr>
                          <m:t>𝛼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𝑡𝑚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sz="2400" dirty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l-GR" sz="2400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sz="2400" dirty="0"/>
                  <a:t> </a:t>
                </a:r>
                <a:endParaRPr lang="el-GR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" y="2444651"/>
                <a:ext cx="3255264" cy="399084"/>
              </a:xfrm>
              <a:prstGeom prst="rect">
                <a:avLst/>
              </a:prstGeom>
              <a:blipFill rotWithShape="0">
                <a:blip r:embed="rId2"/>
                <a:stretch>
                  <a:fillRect l="-3371" t="-21538" b="-4153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16682" y="3340608"/>
                <a:ext cx="248414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𝑇𝑜𝑟𝑟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=133,3224 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682" y="3340608"/>
                <a:ext cx="2484142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1716" t="-2222" r="-2941" b="-3555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18470" y="4027466"/>
                <a:ext cx="10935330" cy="37350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l-GR" sz="2400" b="0" i="1" smtClean="0">
                              <a:latin typeface="Cambria Math" panose="02040503050406030204" pitchFamily="18" charset="0"/>
                            </a:rPr>
                            <m:t>𝛼𝜋𝜊𝜆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770 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∙133,3224 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𝑃𝑎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+10∙</m:t>
                          </m:r>
                          <m:sSubSup>
                            <m:sSub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bSup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𝑃𝑎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=1102658,246 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𝑃𝑎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=11,026 (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𝑏𝑎𝑟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470" y="4027466"/>
                <a:ext cx="10935330" cy="373500"/>
              </a:xfrm>
              <a:prstGeom prst="rect">
                <a:avLst/>
              </a:prstGeom>
              <a:blipFill rotWithShape="0">
                <a:blip r:embed="rId4"/>
                <a:stretch>
                  <a:fillRect l="-892" t="-1639" r="-613" b="-3442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67928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05C4-1A50-4780-8FDC-95155043BAC0}" type="slidenum">
              <a:rPr lang="el-GR" smtClean="0"/>
              <a:t>15</a:t>
            </a:fld>
            <a:endParaRPr lang="el-GR"/>
          </a:p>
        </p:txBody>
      </p:sp>
      <p:sp>
        <p:nvSpPr>
          <p:cNvPr id="5" name="Rectangle 4"/>
          <p:cNvSpPr/>
          <p:nvPr/>
        </p:nvSpPr>
        <p:spPr>
          <a:xfrm>
            <a:off x="306954" y="171950"/>
            <a:ext cx="16294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/>
              <a:t>ΠΑΡΑΔΕΙΓΜΑ</a:t>
            </a:r>
            <a:r>
              <a:rPr lang="en-US" b="1" u="sng" dirty="0"/>
              <a:t> 2</a:t>
            </a:r>
            <a:endParaRPr lang="el-GR" dirty="0"/>
          </a:p>
        </p:txBody>
      </p:sp>
      <p:sp>
        <p:nvSpPr>
          <p:cNvPr id="6" name="TextBox 5"/>
          <p:cNvSpPr txBox="1"/>
          <p:nvPr/>
        </p:nvSpPr>
        <p:spPr>
          <a:xfrm>
            <a:off x="438912" y="792480"/>
            <a:ext cx="10387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Αέριο μάζας 60 </a:t>
            </a:r>
            <a:r>
              <a:rPr lang="en-US" dirty="0"/>
              <a:t>(kg) </a:t>
            </a:r>
            <a:r>
              <a:rPr lang="el-GR" dirty="0"/>
              <a:t>περιέχεται σε κύλινδρο με έμβολο που έχει επιφάνεια 0,04 </a:t>
            </a:r>
            <a:r>
              <a:rPr lang="en-US" dirty="0"/>
              <a:t>(m</a:t>
            </a:r>
            <a:r>
              <a:rPr lang="en-US" baseline="30000" dirty="0"/>
              <a:t>2</a:t>
            </a:r>
            <a:r>
              <a:rPr lang="en-US" dirty="0"/>
              <a:t>)</a:t>
            </a:r>
            <a:r>
              <a:rPr lang="el-GR" dirty="0"/>
              <a:t>. Εάν η τοπική πίεση  είναι 0,97 </a:t>
            </a:r>
            <a:r>
              <a:rPr lang="en-US" dirty="0"/>
              <a:t>x 10 </a:t>
            </a:r>
            <a:r>
              <a:rPr lang="en-US" baseline="30000" dirty="0"/>
              <a:t>5</a:t>
            </a:r>
            <a:r>
              <a:rPr lang="en-US" dirty="0"/>
              <a:t> (Pa) </a:t>
            </a:r>
            <a:r>
              <a:rPr lang="el-GR" dirty="0"/>
              <a:t>, να υπολογιστεί η πίεση στο εσωτερικό του κυλίνδρου.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4845" y="1852612"/>
            <a:ext cx="4733925" cy="25431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638800" y="2974848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38912" y="2474975"/>
                <a:ext cx="210737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 =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𝑎𝑡𝑚</m:t>
                        </m:r>
                      </m:sub>
                    </m:sSub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l-GR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912" y="2474975"/>
                <a:ext cx="2107372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4046" t="-28889" r="-289" b="-5111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/>
          <p:cNvCxnSpPr>
            <a:stCxn id="9" idx="3"/>
          </p:cNvCxnSpPr>
          <p:nvPr/>
        </p:nvCxnSpPr>
        <p:spPr>
          <a:xfrm flipV="1">
            <a:off x="2546284" y="2613474"/>
            <a:ext cx="89186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06954" y="3438144"/>
            <a:ext cx="63183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076778" y="3145166"/>
                <a:ext cx="3814314" cy="5225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𝑎𝑡𝑚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 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  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𝑎𝑡𝑚</m:t>
                        </m:r>
                      </m:sub>
                    </m:sSub>
                  </m:oMath>
                </a14:m>
                <a:r>
                  <a:rPr lang="en-US" sz="2400" dirty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𝑔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𝐴</m:t>
                        </m:r>
                      </m:den>
                    </m:f>
                  </m:oMath>
                </a14:m>
                <a:r>
                  <a:rPr lang="en-US" dirty="0"/>
                  <a:t>  </a:t>
                </a:r>
                <a:endParaRPr lang="el-GR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6778" y="3145166"/>
                <a:ext cx="3814314" cy="522515"/>
              </a:xfrm>
              <a:prstGeom prst="rect">
                <a:avLst/>
              </a:prstGeom>
              <a:blipFill rotWithShape="0">
                <a:blip r:embed="rId4"/>
                <a:stretch>
                  <a:fillRect t="-3488" b="-197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/>
          <p:cNvCxnSpPr>
            <a:stCxn id="14" idx="3"/>
          </p:cNvCxnSpPr>
          <p:nvPr/>
        </p:nvCxnSpPr>
        <p:spPr>
          <a:xfrm flipV="1">
            <a:off x="4891092" y="3406423"/>
            <a:ext cx="74161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06954" y="4632960"/>
            <a:ext cx="631830" cy="121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121664" y="4505113"/>
                <a:ext cx="7002366" cy="5463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=0,97∙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𝑃𝑎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60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𝑘𝑔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9,81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skw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𝑠𝑒𝑐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</m:e>
                        </m:d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0,04 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 </m:t>
                            </m:r>
                          </m:e>
                        </m:d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=1,117 ∙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US" dirty="0"/>
                  <a:t> (Pa) = 1,117 (bar)</a:t>
                </a:r>
                <a:endParaRPr lang="el-GR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1664" y="4505113"/>
                <a:ext cx="7002366" cy="546368"/>
              </a:xfrm>
              <a:prstGeom prst="rect">
                <a:avLst/>
              </a:prstGeom>
              <a:blipFill rotWithShape="0">
                <a:blip r:embed="rId5"/>
                <a:stretch>
                  <a:fillRect r="-1131" b="-100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52198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05C4-1A50-4780-8FDC-95155043BAC0}" type="slidenum">
              <a:rPr lang="el-GR" smtClean="0"/>
              <a:t>16</a:t>
            </a:fld>
            <a:endParaRPr lang="el-GR"/>
          </a:p>
        </p:txBody>
      </p:sp>
      <p:sp>
        <p:nvSpPr>
          <p:cNvPr id="5" name="Rectangle 4"/>
          <p:cNvSpPr/>
          <p:nvPr/>
        </p:nvSpPr>
        <p:spPr>
          <a:xfrm>
            <a:off x="355722" y="110990"/>
            <a:ext cx="16294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/>
              <a:t>ΠΑΡΑΔΕΙΓΜΑ</a:t>
            </a:r>
            <a:r>
              <a:rPr lang="en-US" b="1" u="sng" dirty="0"/>
              <a:t> 3</a:t>
            </a:r>
            <a:endParaRPr lang="el-GR" dirty="0"/>
          </a:p>
        </p:txBody>
      </p:sp>
      <p:sp>
        <p:nvSpPr>
          <p:cNvPr id="6" name="TextBox 5"/>
          <p:cNvSpPr txBox="1"/>
          <p:nvPr/>
        </p:nvSpPr>
        <p:spPr>
          <a:xfrm>
            <a:off x="355722" y="682752"/>
            <a:ext cx="8802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Σε ένα δοχείο περιέχονται 4</a:t>
            </a:r>
            <a:r>
              <a:rPr lang="en-US" dirty="0"/>
              <a:t>(kg) </a:t>
            </a:r>
            <a:r>
              <a:rPr lang="el-GR" dirty="0"/>
              <a:t>οξυγόνου σε πίεση 12 </a:t>
            </a:r>
            <a:r>
              <a:rPr lang="en-US" dirty="0"/>
              <a:t>bar. </a:t>
            </a:r>
            <a:r>
              <a:rPr lang="el-GR" dirty="0"/>
              <a:t>Εάν ο όγκος του δοχείου  είναι 0,5 (</a:t>
            </a:r>
            <a:r>
              <a:rPr lang="en-US" dirty="0"/>
              <a:t>m</a:t>
            </a:r>
            <a:r>
              <a:rPr lang="en-US" baseline="30000" dirty="0"/>
              <a:t>3</a:t>
            </a:r>
            <a:r>
              <a:rPr lang="en-US" dirty="0"/>
              <a:t>) </a:t>
            </a:r>
            <a:r>
              <a:rPr lang="el-GR" dirty="0"/>
              <a:t>να υπολογιστεί ο ειδικός όγκος του συστήματος και η θερμοκρασία του σε </a:t>
            </a:r>
            <a:r>
              <a:rPr lang="en-US" dirty="0"/>
              <a:t>( </a:t>
            </a:r>
            <a:r>
              <a:rPr lang="en-US" baseline="30000" dirty="0"/>
              <a:t>0</a:t>
            </a:r>
            <a:r>
              <a:rPr lang="en-US" dirty="0"/>
              <a:t>C</a:t>
            </a:r>
            <a:r>
              <a:rPr lang="el-GR" dirty="0"/>
              <a:t> </a:t>
            </a:r>
            <a:r>
              <a:rPr lang="en-US" dirty="0"/>
              <a:t>).</a:t>
            </a:r>
            <a:endParaRPr lang="el-GR" dirty="0"/>
          </a:p>
        </p:txBody>
      </p:sp>
      <p:sp>
        <p:nvSpPr>
          <p:cNvPr id="7" name="Rectangle 6"/>
          <p:cNvSpPr/>
          <p:nvPr/>
        </p:nvSpPr>
        <p:spPr>
          <a:xfrm>
            <a:off x="355722" y="1439918"/>
            <a:ext cx="7569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u="sng" dirty="0"/>
              <a:t>Λύση</a:t>
            </a:r>
            <a:endParaRPr lang="el-GR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55722" y="1878567"/>
                <a:ext cx="6362070" cy="6121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- </a:t>
                </a:r>
                <a:r>
                  <a:rPr lang="el-GR" dirty="0"/>
                  <a:t>Ειδικός όγκος </a:t>
                </a:r>
                <a:r>
                  <a:rPr lang="el-GR" sz="2000" dirty="0"/>
                  <a:t>:  </a:t>
                </a:r>
                <a14:m>
                  <m:oMath xmlns:m="http://schemas.openxmlformats.org/officeDocument/2006/math">
                    <m:r>
                      <a:rPr lang="el-GR" sz="2000" b="0" i="1" smtClean="0">
                        <a:latin typeface="Cambria Math" panose="02040503050406030204" pitchFamily="18" charset="0"/>
                      </a:rPr>
                      <m:t>𝜐</m:t>
                    </m:r>
                    <m:r>
                      <a:rPr lang="el-GR" sz="20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l-GR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V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l-GR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0,5 (</m:t>
                        </m:r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 )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4 (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𝑘𝑔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0,125 (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𝑘𝑔</m:t>
                        </m:r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l-GR" sz="20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722" y="1878567"/>
                <a:ext cx="6362070" cy="612155"/>
              </a:xfrm>
              <a:prstGeom prst="rect">
                <a:avLst/>
              </a:prstGeom>
              <a:blipFill rotWithShape="0">
                <a:blip r:embed="rId2"/>
                <a:stretch>
                  <a:fillRect l="-76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355722" y="2723275"/>
            <a:ext cx="3935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- Θερμοκρασία : εφαρμόζεται η Κ.Ε.Ι.Α.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109461" y="2638023"/>
                <a:ext cx="3072384" cy="5380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l-GR" sz="2000" dirty="0"/>
                  <a:t>υ =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→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l-G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𝜐</m:t>
                        </m:r>
                      </m:num>
                      <m:den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el-GR" sz="2400" dirty="0"/>
                  <a:t> 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9461" y="2638023"/>
                <a:ext cx="3072384" cy="538032"/>
              </a:xfrm>
              <a:prstGeom prst="rect">
                <a:avLst/>
              </a:prstGeom>
              <a:blipFill rotWithShape="0">
                <a:blip r:embed="rId3"/>
                <a:stretch>
                  <a:fillRect b="-340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>
            <a:stCxn id="9" idx="3"/>
            <a:endCxn id="11" idx="1"/>
          </p:cNvCxnSpPr>
          <p:nvPr/>
        </p:nvCxnSpPr>
        <p:spPr>
          <a:xfrm flipV="1">
            <a:off x="4291584" y="2907039"/>
            <a:ext cx="817877" cy="9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83066" y="3536682"/>
            <a:ext cx="3016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Από ΠΙΝΑΚΑ 2 – ΜΕΡΟΣ 8</a:t>
            </a:r>
            <a:r>
              <a:rPr lang="el-GR" baseline="30000" dirty="0"/>
              <a:t>ο</a:t>
            </a:r>
            <a:r>
              <a:rPr lang="el-GR" dirty="0"/>
              <a:t> –Α  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431466" y="3721348"/>
            <a:ext cx="98755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4419018" y="3450157"/>
                <a:ext cx="3340273" cy="5804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l-GR" sz="2000" dirty="0"/>
                  <a:t>=262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l-GR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l-GR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latin typeface="Cambria Math" panose="02040503050406030204" pitchFamily="18" charset="0"/>
                              </a:rPr>
                              <m:t>J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𝑘𝑔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𝐾</m:t>
                            </m:r>
                          </m:den>
                        </m:f>
                        <m:r>
                          <a:rPr lang="el-GR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l-GR" sz="2000" dirty="0"/>
                      <m:t>262 </m:t>
                    </m:r>
                    <m:d>
                      <m:dPr>
                        <m:ctrlPr>
                          <a:rPr lang="el-GR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l-GR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num>
                          <m:den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𝑘𝑔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𝐾</m:t>
                            </m:r>
                          </m:den>
                        </m:f>
                        <m:r>
                          <a:rPr lang="el-GR" sz="2000" i="1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</m:oMath>
                </a14:m>
                <a:endParaRPr lang="el-GR" sz="20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018" y="3450157"/>
                <a:ext cx="3340273" cy="580480"/>
              </a:xfrm>
              <a:prstGeom prst="rect">
                <a:avLst/>
              </a:prstGeom>
              <a:blipFill rotWithShape="0">
                <a:blip r:embed="rId4"/>
                <a:stretch>
                  <a:fillRect b="-105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491157" y="4093156"/>
                <a:ext cx="4453270" cy="3918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12 (bar) = 12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𝑃𝑎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=1200∙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(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/>
                  <a:t>)</a:t>
                </a:r>
                <a:endParaRPr lang="el-GR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1157" y="4093156"/>
                <a:ext cx="4453270" cy="391839"/>
              </a:xfrm>
              <a:prstGeom prst="rect">
                <a:avLst/>
              </a:prstGeom>
              <a:blipFill rotWithShape="0">
                <a:blip r:embed="rId5"/>
                <a:stretch>
                  <a:fillRect l="-1918" t="-4615" r="-3014" b="-2153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233802" y="4534755"/>
                <a:ext cx="4812792" cy="9060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l-GR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𝜐</m:t>
                        </m:r>
                      </m:num>
                      <m:den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0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1200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𝑁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∙ 0,125 (</m:t>
                        </m:r>
                        <m:f>
                          <m:f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𝑘𝑔</m:t>
                            </m:r>
                          </m:den>
                        </m:f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262 (</m:t>
                        </m:r>
                        <m:f>
                          <m:f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𝑘𝑔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𝐾</m:t>
                            </m:r>
                          </m:den>
                        </m:f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2000" dirty="0"/>
                  <a:t> = 572,52 (K)</a:t>
                </a:r>
                <a:endParaRPr lang="el-GR" sz="2000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802" y="4534755"/>
                <a:ext cx="4812792" cy="906017"/>
              </a:xfrm>
              <a:prstGeom prst="rect">
                <a:avLst/>
              </a:prstGeom>
              <a:blipFill rotWithShape="0">
                <a:blip r:embed="rId6"/>
                <a:stretch>
                  <a:fillRect r="-38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355722" y="5681472"/>
            <a:ext cx="2472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Θερμοκρασία σε </a:t>
            </a:r>
            <a:r>
              <a:rPr lang="en-US" dirty="0"/>
              <a:t>( </a:t>
            </a:r>
            <a:r>
              <a:rPr lang="en-US" baseline="30000" dirty="0"/>
              <a:t>0</a:t>
            </a:r>
            <a:r>
              <a:rPr lang="en-US" dirty="0"/>
              <a:t>C</a:t>
            </a:r>
            <a:r>
              <a:rPr lang="el-GR" dirty="0"/>
              <a:t> </a:t>
            </a:r>
            <a:r>
              <a:rPr lang="en-US" dirty="0"/>
              <a:t>)</a:t>
            </a:r>
            <a:r>
              <a:rPr lang="el-GR" dirty="0"/>
              <a:t>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686556" y="5730380"/>
                <a:ext cx="507273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b="0" i="0" smtClean="0">
                          <a:latin typeface="Cambria Math" panose="02040503050406030204" pitchFamily="18" charset="0"/>
                        </a:rPr>
                        <m:t>Τ</m:t>
                      </m:r>
                      <m:r>
                        <a:rPr lang="el-GR" b="0" i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b="0" i="0" smtClean="0">
                              <a:latin typeface="Cambria Math" panose="02040503050406030204" pitchFamily="18" charset="0"/>
                            </a:rPr>
                            <m:t>572,52 −273,15</m:t>
                          </m:r>
                        </m:e>
                      </m:d>
                      <m:r>
                        <a:rPr lang="el-GR" b="0" i="0" smtClean="0">
                          <a:latin typeface="Cambria Math" panose="02040503050406030204" pitchFamily="18" charset="0"/>
                        </a:rPr>
                        <m:t>=299,37</m:t>
                      </m:r>
                      <m:r>
                        <m:rPr>
                          <m:nor/>
                        </m:rPr>
                        <a:rPr lang="en-US" dirty="0"/>
                        <m:t>( </m:t>
                      </m:r>
                      <m:r>
                        <m:rPr>
                          <m:nor/>
                        </m:rPr>
                        <a:rPr lang="en-US" baseline="30000" dirty="0"/>
                        <m:t>0</m:t>
                      </m:r>
                      <m:r>
                        <m:rPr>
                          <m:nor/>
                        </m:rPr>
                        <a:rPr lang="en-US" dirty="0"/>
                        <m:t>C</m:t>
                      </m:r>
                      <m:r>
                        <m:rPr>
                          <m:nor/>
                        </m:rPr>
                        <a:rPr lang="el-GR" dirty="0"/>
                        <m:t> </m:t>
                      </m:r>
                      <m:r>
                        <m:rPr>
                          <m:nor/>
                        </m:rPr>
                        <a:rPr lang="en-US" dirty="0"/>
                        <m:t>)</m:t>
                      </m:r>
                      <m:r>
                        <m:rPr>
                          <m:nor/>
                        </m:rPr>
                        <a:rPr lang="el-GR" b="0" i="0" dirty="0" smtClean="0"/>
                        <m:t> </m:t>
                      </m:r>
                      <m:r>
                        <a:rPr lang="el-GR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≅300</m:t>
                      </m:r>
                      <m:r>
                        <m:rPr>
                          <m:nor/>
                        </m:rPr>
                        <a:rPr lang="el-GR" b="0" i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dirty="0"/>
                        <m:t>( </m:t>
                      </m:r>
                      <m:r>
                        <m:rPr>
                          <m:nor/>
                        </m:rPr>
                        <a:rPr lang="en-US" baseline="30000" dirty="0"/>
                        <m:t>0</m:t>
                      </m:r>
                      <m:r>
                        <m:rPr>
                          <m:nor/>
                        </m:rPr>
                        <a:rPr lang="en-US" dirty="0"/>
                        <m:t>C</m:t>
                      </m:r>
                      <m:r>
                        <m:rPr>
                          <m:nor/>
                        </m:rPr>
                        <a:rPr lang="el-GR" dirty="0"/>
                        <m:t> </m:t>
                      </m:r>
                      <m:r>
                        <m:rPr>
                          <m:nor/>
                        </m:rPr>
                        <a:rPr lang="en-US" dirty="0"/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6556" y="5730380"/>
                <a:ext cx="5072735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601" t="-2222" r="-1082" b="-3333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83169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05C4-1A50-4780-8FDC-95155043BAC0}" type="slidenum">
              <a:rPr lang="el-GR" smtClean="0"/>
              <a:t>17</a:t>
            </a:fld>
            <a:endParaRPr lang="el-GR"/>
          </a:p>
        </p:txBody>
      </p:sp>
      <p:sp>
        <p:nvSpPr>
          <p:cNvPr id="6" name="TextBox 5"/>
          <p:cNvSpPr txBox="1"/>
          <p:nvPr/>
        </p:nvSpPr>
        <p:spPr>
          <a:xfrm>
            <a:off x="841248" y="451104"/>
            <a:ext cx="33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/>
              <a:t>ΠΑΡΑΔΕΙΓΜΑ</a:t>
            </a:r>
            <a:r>
              <a:rPr lang="en-US" b="1" u="sng" dirty="0"/>
              <a:t> 4</a:t>
            </a:r>
            <a:r>
              <a:rPr lang="el-GR" u="sng" dirty="0"/>
              <a:t>  </a:t>
            </a:r>
            <a:r>
              <a:rPr lang="el-GR" dirty="0"/>
              <a:t>(χρήση πίνακα)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41248" y="1219200"/>
            <a:ext cx="9009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Ποσότητα 10 </a:t>
            </a:r>
            <a:r>
              <a:rPr lang="en-US" dirty="0" err="1"/>
              <a:t>kp</a:t>
            </a:r>
            <a:r>
              <a:rPr lang="el-GR" dirty="0"/>
              <a:t> αζώτου έχουν εσωτερική ενέργεια 1800</a:t>
            </a:r>
            <a:r>
              <a:rPr lang="en-US" dirty="0"/>
              <a:t> kcal.</a:t>
            </a:r>
            <a:r>
              <a:rPr lang="el-GR" dirty="0"/>
              <a:t> Ποια η θερμοκρασία και η ενθαλπία 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41248" y="2470993"/>
            <a:ext cx="3413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/>
              <a:t>Πίνακας 3</a:t>
            </a:r>
            <a:r>
              <a:rPr lang="el-GR" b="1" u="sng" baseline="30000" dirty="0"/>
              <a:t>α</a:t>
            </a:r>
            <a:r>
              <a:rPr lang="el-GR" b="1" u="sng" dirty="0"/>
              <a:t> – ΜΕΡΟΣ Α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415" y="3485670"/>
            <a:ext cx="2952750" cy="21717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74773" y="5760988"/>
                <a:ext cx="2564035" cy="5187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b="0" i="0" smtClean="0">
                          <a:latin typeface="Cambria Math" panose="02040503050406030204" pitchFamily="18" charset="0"/>
                        </a:rPr>
                        <m:t>Β</m:t>
                      </m:r>
                      <m:r>
                        <a:rPr lang="el-GR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b="0" i="0" smtClean="0">
                          <a:latin typeface="Cambria Math" panose="02040503050406030204" pitchFamily="18" charset="0"/>
                        </a:rPr>
                        <m:t>Α</m:t>
                      </m:r>
                      <m:r>
                        <a:rPr lang="el-GR" b="0" i="0" smtClean="0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l-GR" b="0" i="0" smtClean="0">
                              <a:latin typeface="Cambria Math" panose="02040503050406030204" pitchFamily="18" charset="0"/>
                            </a:rPr>
                            <m:t> −</m:t>
                          </m:r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Α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Ζ</m:t>
                          </m:r>
                          <m:r>
                            <a:rPr lang="el-GR" b="0" i="0" smtClean="0">
                              <a:latin typeface="Cambria Math" panose="02040503050406030204" pitchFamily="18" charset="0"/>
                            </a:rPr>
                            <m:t> −</m:t>
                          </m:r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l-GR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Ε</m:t>
                          </m:r>
                          <m:r>
                            <a:rPr lang="el-GR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−</m:t>
                          </m:r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Δ</m:t>
                          </m:r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773" y="5760988"/>
                <a:ext cx="2564035" cy="5187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4157472" y="3301004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/>
              <a:t>Γραμμική παρεμβολή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260848" y="5714146"/>
                <a:ext cx="2202846" cy="5201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b="0" i="0" smtClean="0">
                                  <a:latin typeface="Cambria Math" panose="02040503050406030204" pitchFamily="18" charset="0"/>
                                </a:rPr>
                                <m:t>φ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2 </m:t>
                              </m:r>
                            </m:sub>
                          </m:s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− </m:t>
                          </m:r>
                          <m:sSub>
                            <m:sSub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b="0" i="0" smtClean="0">
                                  <a:latin typeface="Cambria Math" panose="02040503050406030204" pitchFamily="18" charset="0"/>
                                </a:rPr>
                                <m:t>Τ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 − </m:t>
                          </m:r>
                          <m:sSub>
                            <m:sSub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b="0" i="0" smtClean="0">
                                  <a:latin typeface="Cambria Math" panose="02040503050406030204" pitchFamily="18" charset="0"/>
                                </a:rPr>
                                <m:t>Τ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 − </m:t>
                          </m:r>
                          <m:sSub>
                            <m:sSub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>
                                  <a:latin typeface="Cambria Math" panose="02040503050406030204" pitchFamily="18" charset="0"/>
                                </a:rPr>
                                <m:t>Τ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 − </m:t>
                          </m:r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>
                                  <a:latin typeface="Cambria Math" panose="02040503050406030204" pitchFamily="18" charset="0"/>
                                </a:rPr>
                                <m:t>Τ</m:t>
                              </m:r>
                            </m:e>
                            <m:sub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0848" y="5714146"/>
                <a:ext cx="2202846" cy="52014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00875" y="3085620"/>
            <a:ext cx="3219450" cy="257175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8102612" y="5657370"/>
                <a:ext cx="3594830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𝜑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𝜑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+ </m:t>
                      </m:r>
                      <m:d>
                        <m:d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𝜑</m:t>
                                  </m:r>
                                </m:e>
                                <m:sub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 −</m:t>
                              </m:r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𝜑</m:t>
                                  </m:r>
                                </m:e>
                                <m:sub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>
                                      <a:latin typeface="Cambria Math" panose="02040503050406030204" pitchFamily="18" charset="0"/>
                                    </a:rPr>
                                    <m:t>Τ</m:t>
                                  </m:r>
                                </m:e>
                                <m:sub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 − </m:t>
                              </m:r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>
                                      <a:latin typeface="Cambria Math" panose="02040503050406030204" pitchFamily="18" charset="0"/>
                                    </a:rPr>
                                    <m:t>Τ</m:t>
                                  </m:r>
                                </m:e>
                                <m:sub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>
                                  <a:latin typeface="Cambria Math" panose="02040503050406030204" pitchFamily="18" charset="0"/>
                                </a:rPr>
                                <m:t>Τ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 − </m:t>
                          </m:r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>
                                  <a:latin typeface="Cambria Math" panose="02040503050406030204" pitchFamily="18" charset="0"/>
                                </a:rPr>
                                <m:t>Τ</m:t>
                              </m:r>
                            </m:e>
                            <m:sub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2612" y="5657370"/>
                <a:ext cx="3594830" cy="62235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/>
          <p:cNvCxnSpPr/>
          <p:nvPr/>
        </p:nvCxnSpPr>
        <p:spPr>
          <a:xfrm>
            <a:off x="7583424" y="5968545"/>
            <a:ext cx="5191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97536" y="3085620"/>
            <a:ext cx="1188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74000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05C4-1A50-4780-8FDC-95155043BAC0}" type="slidenum">
              <a:rPr lang="el-GR" smtClean="0"/>
              <a:t>18</a:t>
            </a:fld>
            <a:endParaRPr lang="el-GR"/>
          </a:p>
        </p:txBody>
      </p:sp>
      <p:sp>
        <p:nvSpPr>
          <p:cNvPr id="7" name="TextBox 6"/>
          <p:cNvSpPr txBox="1"/>
          <p:nvPr/>
        </p:nvSpPr>
        <p:spPr>
          <a:xfrm>
            <a:off x="755904" y="560832"/>
            <a:ext cx="1572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u="sng" dirty="0"/>
              <a:t>Λύση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2412787"/>
              </p:ext>
            </p:extLst>
          </p:nvPr>
        </p:nvGraphicFramePr>
        <p:xfrm>
          <a:off x="948626" y="1060704"/>
          <a:ext cx="5183950" cy="24383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12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80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31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14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u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h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89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1200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175,71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239,640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89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FF0000"/>
                          </a:solidFill>
                          <a:effectLst/>
                        </a:rPr>
                        <a:t>Τ</a:t>
                      </a:r>
                      <a:r>
                        <a:rPr lang="el-GR" sz="1400" baseline="-25000" dirty="0">
                          <a:solidFill>
                            <a:srgbClr val="FF0000"/>
                          </a:solidFill>
                          <a:effectLst/>
                        </a:rPr>
                        <a:t>Χ</a:t>
                      </a:r>
                      <a:r>
                        <a:rPr lang="el-GR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l-GR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180</a:t>
                      </a:r>
                      <a:endParaRPr lang="el-GR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 </a:t>
                      </a:r>
                      <a:r>
                        <a:rPr lang="en-US" sz="1400" dirty="0" err="1">
                          <a:solidFill>
                            <a:srgbClr val="FF0000"/>
                          </a:solidFill>
                          <a:effectLst/>
                        </a:rPr>
                        <a:t>h</a:t>
                      </a:r>
                      <a:r>
                        <a:rPr lang="en-US" sz="1400" baseline="-25000" dirty="0" err="1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el-GR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89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1400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220,00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297,86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18544" y="3951177"/>
                <a:ext cx="6747873" cy="4144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dirty="0"/>
                  <a:t>T</a:t>
                </a:r>
                <a:r>
                  <a:rPr lang="en-US" baseline="-25000" dirty="0"/>
                  <a:t>X</a:t>
                </a:r>
                <a:r>
                  <a:rPr lang="en-US" dirty="0"/>
                  <a:t> =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l-GR" b="0" i="1" smtClean="0">
                        <a:latin typeface="Cambria Math" panose="02040503050406030204" pitchFamily="18" charset="0"/>
                      </a:rPr>
                      <m:t>1200+ </m:t>
                    </m:r>
                    <m:f>
                      <m:fPr>
                        <m:ctrlPr>
                          <a:rPr lang="el-G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1400 −1200</m:t>
                        </m:r>
                      </m:num>
                      <m:den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220,00 −175,71</m:t>
                        </m:r>
                      </m:den>
                    </m:f>
                    <m:r>
                      <a:rPr lang="el-G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el-G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l-G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180 −175,71</m:t>
                        </m:r>
                      </m:e>
                    </m:d>
                    <m: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=1219,37 ≅1220 (</m:t>
                    </m:r>
                    <m:r>
                      <m:rPr>
                        <m:sty m:val="p"/>
                      </m:rPr>
                      <a:rPr lang="el-GR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Κ</m:t>
                    </m:r>
                    <m:r>
                      <a:rPr lang="el-GR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l-GR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544" y="3951177"/>
                <a:ext cx="6747873" cy="414409"/>
              </a:xfrm>
              <a:prstGeom prst="rect">
                <a:avLst/>
              </a:prstGeom>
              <a:blipFill rotWithShape="0">
                <a:blip r:embed="rId2"/>
                <a:stretch>
                  <a:fillRect l="-1355" t="-4412" r="-723" b="-1617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618544" y="4976157"/>
                <a:ext cx="7296912" cy="5067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h</a:t>
                </a:r>
                <a:r>
                  <a:rPr lang="en-US" baseline="-25000" dirty="0" err="1"/>
                  <a:t>X</a:t>
                </a:r>
                <a:r>
                  <a:rPr lang="en-US" dirty="0"/>
                  <a:t> =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  </m:t>
                    </m:r>
                    <m:r>
                      <a:rPr lang="el-GR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39,64</m:t>
                    </m:r>
                    <m:r>
                      <a:rPr lang="el-GR" i="1">
                        <a:latin typeface="Cambria Math" panose="02040503050406030204" pitchFamily="18" charset="0"/>
                      </a:rPr>
                      <m:t>+ </m:t>
                    </m:r>
                    <m:f>
                      <m:f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297,86</m:t>
                        </m:r>
                        <m:r>
                          <a:rPr lang="el-GR" i="1">
                            <a:latin typeface="Cambria Math" panose="02040503050406030204" pitchFamily="18" charset="0"/>
                          </a:rPr>
                          <m:t> −2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39,64</m:t>
                        </m:r>
                      </m:num>
                      <m:den>
                        <m:r>
                          <a:rPr lang="el-GR" i="1">
                            <a:latin typeface="Cambria Math" panose="02040503050406030204" pitchFamily="18" charset="0"/>
                          </a:rPr>
                          <m:t>220,00 −175,71</m:t>
                        </m:r>
                      </m:den>
                    </m:f>
                    <m:r>
                      <a:rPr lang="el-GR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el-G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l-G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180 −175,71</m:t>
                        </m:r>
                      </m:e>
                    </m:d>
                    <m: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45</m:t>
                    </m:r>
                    <m: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147</m:t>
                    </m:r>
                    <m: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el-GR" dirty="0"/>
                  <a:t>k</a:t>
                </a:r>
                <a:r>
                  <a:rPr lang="en-US" dirty="0"/>
                  <a:t>cal / kp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l-GR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l-GR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544" y="4976157"/>
                <a:ext cx="7296912" cy="506742"/>
              </a:xfrm>
              <a:prstGeom prst="rect">
                <a:avLst/>
              </a:prstGeom>
              <a:blipFill rotWithShape="0">
                <a:blip r:embed="rId3"/>
                <a:stretch>
                  <a:fillRect l="-668" b="-361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59999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05C4-1A50-4780-8FDC-95155043BAC0}" type="slidenum">
              <a:rPr lang="el-GR" smtClean="0"/>
              <a:t>19</a:t>
            </a:fld>
            <a:endParaRPr lang="el-GR"/>
          </a:p>
        </p:txBody>
      </p:sp>
      <p:sp>
        <p:nvSpPr>
          <p:cNvPr id="5" name="Rectangle 4"/>
          <p:cNvSpPr/>
          <p:nvPr/>
        </p:nvSpPr>
        <p:spPr>
          <a:xfrm>
            <a:off x="390232" y="123182"/>
            <a:ext cx="16823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/>
              <a:t>ΠΑΡΑΔΕΙΓΜΑ</a:t>
            </a:r>
            <a:r>
              <a:rPr lang="en-US" b="1" u="sng" dirty="0"/>
              <a:t> 5</a:t>
            </a:r>
            <a:r>
              <a:rPr lang="el-GR" u="sng" dirty="0"/>
              <a:t> </a:t>
            </a:r>
            <a:endParaRPr lang="el-GR" dirty="0"/>
          </a:p>
        </p:txBody>
      </p:sp>
      <p:sp>
        <p:nvSpPr>
          <p:cNvPr id="6" name="TextBox 5"/>
          <p:cNvSpPr txBox="1"/>
          <p:nvPr/>
        </p:nvSpPr>
        <p:spPr>
          <a:xfrm>
            <a:off x="536448" y="829056"/>
            <a:ext cx="95097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Σε ένα ανοικτό σύστημα θερμαίνεται αέρας  από θερμοκρασία 27 ( </a:t>
            </a:r>
            <a:r>
              <a:rPr lang="en-US" baseline="30000" dirty="0"/>
              <a:t>0</a:t>
            </a:r>
            <a:r>
              <a:rPr lang="en-US" dirty="0"/>
              <a:t>C) </a:t>
            </a:r>
            <a:r>
              <a:rPr lang="el-GR" dirty="0"/>
              <a:t>σε θερμοκρασία  127 ( </a:t>
            </a:r>
            <a:r>
              <a:rPr lang="en-US" baseline="30000" dirty="0"/>
              <a:t>0</a:t>
            </a:r>
            <a:r>
              <a:rPr lang="en-US" dirty="0"/>
              <a:t>C)</a:t>
            </a:r>
            <a:r>
              <a:rPr lang="el-GR" dirty="0"/>
              <a:t>. </a:t>
            </a:r>
            <a:endParaRPr lang="en-US" dirty="0"/>
          </a:p>
          <a:p>
            <a:endParaRPr lang="en-US" dirty="0"/>
          </a:p>
          <a:p>
            <a:r>
              <a:rPr lang="el-GR" dirty="0"/>
              <a:t>Η ταχύτητα στην είσοδο είναι 1 (</a:t>
            </a:r>
            <a:r>
              <a:rPr lang="en-US" dirty="0"/>
              <a:t>m/sec)  </a:t>
            </a:r>
            <a:r>
              <a:rPr lang="el-GR" dirty="0"/>
              <a:t>και στην έξοδο</a:t>
            </a:r>
            <a:r>
              <a:rPr lang="en-US" dirty="0"/>
              <a:t> </a:t>
            </a:r>
            <a:r>
              <a:rPr lang="el-GR" dirty="0"/>
              <a:t>είναι  4 </a:t>
            </a:r>
            <a:r>
              <a:rPr lang="en-US" dirty="0"/>
              <a:t>(m/sec)</a:t>
            </a:r>
            <a:r>
              <a:rPr lang="el-GR" dirty="0"/>
              <a:t>. Τα κέντρα της διατομής εισόδου και εξόδου απέχουν από το σύστημα αναφοράς </a:t>
            </a:r>
            <a:r>
              <a:rPr lang="en-US" dirty="0"/>
              <a:t>z</a:t>
            </a:r>
            <a:r>
              <a:rPr lang="en-US" baseline="-25000" dirty="0"/>
              <a:t>1</a:t>
            </a:r>
            <a:r>
              <a:rPr lang="el-GR" dirty="0"/>
              <a:t> </a:t>
            </a:r>
            <a:r>
              <a:rPr lang="en-US" dirty="0"/>
              <a:t>= 0,5 (m) </a:t>
            </a:r>
            <a:r>
              <a:rPr lang="el-GR" dirty="0"/>
              <a:t>και </a:t>
            </a:r>
            <a:r>
              <a:rPr lang="en-US" dirty="0"/>
              <a:t> z</a:t>
            </a:r>
            <a:r>
              <a:rPr lang="en-US" baseline="-25000" dirty="0"/>
              <a:t>2</a:t>
            </a:r>
            <a:r>
              <a:rPr lang="en-US" dirty="0"/>
              <a:t> = 1,45 (m)</a:t>
            </a:r>
            <a:r>
              <a:rPr lang="el-GR" dirty="0"/>
              <a:t> αντιστοίχως.</a:t>
            </a:r>
          </a:p>
          <a:p>
            <a:r>
              <a:rPr lang="el-GR" dirty="0"/>
              <a:t> </a:t>
            </a:r>
          </a:p>
          <a:p>
            <a:r>
              <a:rPr lang="el-GR" dirty="0"/>
              <a:t>α. Να υπολογιστεί  το τεχνικό έργο  που προσφέρεται στο σύστημα</a:t>
            </a:r>
          </a:p>
          <a:p>
            <a:endParaRPr lang="el-GR" dirty="0"/>
          </a:p>
          <a:p>
            <a:r>
              <a:rPr lang="el-GR" dirty="0"/>
              <a:t>β. Να υπολογιστεί η ισχύς του μηχανήματος εάν η παροχή του αέρα είναι 50 (</a:t>
            </a:r>
            <a:r>
              <a:rPr lang="en-US" dirty="0"/>
              <a:t>kg / h).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7387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35980" y="646771"/>
            <a:ext cx="27878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ΓΕΝΙΚΑ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05C4-1A50-4780-8FDC-95155043BAC0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758310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88136" cy="561467"/>
          </a:xfrm>
        </p:spPr>
        <p:txBody>
          <a:bodyPr>
            <a:normAutofit/>
          </a:bodyPr>
          <a:lstStyle/>
          <a:p>
            <a:r>
              <a:rPr lang="el-GR" sz="2800" b="1" u="sng" dirty="0"/>
              <a:t>Λύση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05C4-1A50-4780-8FDC-95155043BAC0}" type="slidenum">
              <a:rPr lang="el-GR" smtClean="0"/>
              <a:t>20</a:t>
            </a:fld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613858" y="1104232"/>
                <a:ext cx="5482142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l-GR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el-GR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l-GR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l-GR">
                              <a:latin typeface="Cambria Math" panose="02040503050406030204" pitchFamily="18" charset="0"/>
                            </a:rPr>
                            <m:t>− </m:t>
                          </m:r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l-GR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l-GR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l-GR">
                          <a:latin typeface="Cambria Math" panose="02040503050406030204" pitchFamily="18" charset="0"/>
                        </a:rPr>
                        <m:t> ∙</m:t>
                      </m:r>
                      <m:d>
                        <m:d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l-GR">
                              <a:latin typeface="Cambria Math" panose="02040503050406030204" pitchFamily="18" charset="0"/>
                            </a:rPr>
                            <m:t>− </m:t>
                          </m:r>
                          <m:sSubSup>
                            <m:sSubSup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bSup>
                        </m:e>
                      </m:d>
                      <m:r>
                        <a:rPr lang="el-GR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l-GR" i="1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l-GR">
                          <a:latin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l-GR">
                              <a:latin typeface="Cambria Math" panose="02040503050406030204" pitchFamily="18" charset="0"/>
                            </a:rPr>
                            <m:t>− </m:t>
                          </m:r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858" y="1104232"/>
                <a:ext cx="5482142" cy="61093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6210300" y="1225034"/>
            <a:ext cx="49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(1)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613858" y="1933773"/>
                <a:ext cx="2700842" cy="7998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l-GR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l-GR">
                        <a:latin typeface="Cambria Math" panose="02040503050406030204" pitchFamily="18" charset="0"/>
                      </a:rPr>
                      <m:t> ∙</m:t>
                    </m:r>
                    <m:d>
                      <m:d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l-GR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l-GR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l-GR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l-GR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l-GR">
                            <a:latin typeface="Cambria Math" panose="02040503050406030204" pitchFamily="18" charset="0"/>
                          </a:rPr>
                          <m:t>− </m:t>
                        </m:r>
                        <m:sSubSup>
                          <m:sSubSupPr>
                            <m:ctrlPr>
                              <a:rPr lang="el-GR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l-GR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l-GR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l-GR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b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 </a:t>
                </a:r>
                <a14:m>
                  <m:oMath xmlns:m="http://schemas.openxmlformats.org/officeDocument/2006/math">
                    <m:r>
                      <a:rPr lang="el-GR" i="1">
                        <a:latin typeface="Cambria Math" panose="02040503050406030204" pitchFamily="18" charset="0"/>
                      </a:rPr>
                      <m:t>7,5 (</m:t>
                    </m:r>
                    <m:f>
                      <m:f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J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𝑘𝑔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l-GR" dirty="0"/>
              </a:p>
              <a:p>
                <a:r>
                  <a:rPr lang="en-US" dirty="0"/>
                  <a:t> </a:t>
                </a:r>
                <a:endParaRPr lang="el-GR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858" y="1933773"/>
                <a:ext cx="2700842" cy="79989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613858" y="2518375"/>
                <a:ext cx="2980242" cy="7998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l-GR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l-GR">
                        <a:latin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l-G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l-GR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l-GR">
                            <a:latin typeface="Cambria Math" panose="02040503050406030204" pitchFamily="18" charset="0"/>
                          </a:rPr>
                          <m:t>− </m:t>
                        </m:r>
                        <m:sSub>
                          <m:sSubPr>
                            <m:ctrlPr>
                              <a:rPr lang="el-G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l-GR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9,32</m:t>
                    </m:r>
                    <m:r>
                      <a:rPr lang="el-GR" i="1">
                        <a:latin typeface="Cambria Math" panose="02040503050406030204" pitchFamily="18" charset="0"/>
                      </a:rPr>
                      <m:t> (</m:t>
                    </m:r>
                    <m:f>
                      <m:f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J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𝑘𝑔</m:t>
                        </m:r>
                      </m:den>
                    </m:f>
                  </m:oMath>
                </a14:m>
                <a:r>
                  <a:rPr lang="en-US" dirty="0"/>
                  <a:t>)</a:t>
                </a:r>
                <a:endParaRPr lang="el-GR" dirty="0"/>
              </a:p>
              <a:p>
                <a:endParaRPr lang="el-GR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858" y="2518375"/>
                <a:ext cx="2980242" cy="79989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526557" y="3200061"/>
            <a:ext cx="3233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/>
              <a:t>Υπολογισμός τιμών ενθαλπίας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39259" y="3602932"/>
                <a:ext cx="340760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b="0" i="0" smtClean="0">
                            <a:latin typeface="Cambria Math" panose="02040503050406030204" pitchFamily="18" charset="0"/>
                          </a:rPr>
                          <m:t>Τ</m:t>
                        </m:r>
                      </m:e>
                      <m:sub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1 </m:t>
                        </m:r>
                      </m:sub>
                    </m:sSub>
                    <m:r>
                      <a:rPr lang="el-GR" b="0" i="1" smtClean="0">
                        <a:latin typeface="Cambria Math" panose="02040503050406030204" pitchFamily="18" charset="0"/>
                      </a:rPr>
                      <m:t>=(27+273,15)</m:t>
                    </m:r>
                  </m:oMath>
                </a14:m>
                <a:r>
                  <a:rPr lang="el-GR" dirty="0"/>
                  <a:t>   = 300,15 (Κ)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259" y="3602932"/>
                <a:ext cx="3407601" cy="369332"/>
              </a:xfrm>
              <a:prstGeom prst="rect">
                <a:avLst/>
              </a:prstGeom>
              <a:blipFill rotWithShape="0">
                <a:blip r:embed="rId5"/>
                <a:stretch>
                  <a:fillRect t="-8197" r="-1610" b="-2459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439259" y="4061560"/>
                <a:ext cx="358219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>
                            <a:latin typeface="Cambria Math" panose="02040503050406030204" pitchFamily="18" charset="0"/>
                          </a:rPr>
                          <m:t>Τ</m:t>
                        </m:r>
                      </m:e>
                      <m:sub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l-GR" i="1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r>
                      <a:rPr lang="el-GR" i="1">
                        <a:latin typeface="Cambria Math" panose="02040503050406030204" pitchFamily="18" charset="0"/>
                      </a:rPr>
                      <m:t>=(</m:t>
                    </m:r>
                    <m:r>
                      <a:rPr lang="el-GR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l-GR" i="1">
                        <a:latin typeface="Cambria Math" panose="02040503050406030204" pitchFamily="18" charset="0"/>
                      </a:rPr>
                      <m:t>27+273,15)</m:t>
                    </m:r>
                  </m:oMath>
                </a14:m>
                <a:r>
                  <a:rPr lang="el-GR" dirty="0"/>
                  <a:t> = 400,15 (Κ)</a:t>
                </a: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259" y="4061560"/>
                <a:ext cx="3582199" cy="369332"/>
              </a:xfrm>
              <a:prstGeom prst="rect">
                <a:avLst/>
              </a:prstGeom>
              <a:blipFill rotWithShape="0">
                <a:blip r:embed="rId6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913685" y="3439210"/>
                <a:ext cx="2068515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=0,0362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𝑘𝑐𝑎𝑙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𝑘𝑝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3685" y="3439210"/>
                <a:ext cx="2068515" cy="62235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7822216" y="3988424"/>
                <a:ext cx="2258502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24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207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𝑘𝑐𝑎𝑙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𝑘𝑝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2216" y="3988424"/>
                <a:ext cx="2258502" cy="71468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4221577" y="3752177"/>
            <a:ext cx="309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u="sng" dirty="0"/>
              <a:t>Από ΠΙΝΑΚΑ 3</a:t>
            </a:r>
            <a:r>
              <a:rPr lang="el-GR" u="sng" baseline="30000" dirty="0"/>
              <a:t>α</a:t>
            </a:r>
            <a:r>
              <a:rPr lang="el-GR" u="sng" dirty="0"/>
              <a:t> ΜΕΡΟΣ 8</a:t>
            </a:r>
            <a:r>
              <a:rPr lang="el-GR" u="sng" baseline="30000" dirty="0"/>
              <a:t>ο</a:t>
            </a:r>
            <a:r>
              <a:rPr lang="el-GR" u="sng" dirty="0"/>
              <a:t>  Α 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4009282" y="4121509"/>
            <a:ext cx="352339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647496" y="3506881"/>
            <a:ext cx="0" cy="1229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13858" y="5338762"/>
            <a:ext cx="2523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u="sng" dirty="0"/>
              <a:t>Τιμές ενθαλπίας στο Δ.Σ.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3463199" y="4981420"/>
                <a:ext cx="4570738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=0,0362 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𝑘𝑐𝑎𝑙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𝑘𝑝</m:t>
                              </m:r>
                            </m:den>
                          </m:f>
                        </m:e>
                      </m:d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4,1868=0,151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3199" y="4981420"/>
                <a:ext cx="4570738" cy="714683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3463199" y="5651931"/>
                <a:ext cx="4832540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=24,207 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𝑘𝑐𝑎𝑙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𝑘𝑝</m:t>
                              </m:r>
                            </m:den>
                          </m:f>
                        </m:e>
                      </m:d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4,1868=101,349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3199" y="5651931"/>
                <a:ext cx="4832540" cy="714683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54224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27355"/>
          </a:xfrm>
        </p:spPr>
        <p:txBody>
          <a:bodyPr>
            <a:normAutofit fontScale="90000"/>
          </a:bodyPr>
          <a:lstStyle/>
          <a:p>
            <a:r>
              <a:rPr lang="el-GR" sz="2800" b="1" u="sng" dirty="0">
                <a:latin typeface="+mn-lt"/>
              </a:rPr>
              <a:t>Λύση</a:t>
            </a:r>
            <a:r>
              <a:rPr lang="en-US" sz="2800" b="1" u="sng" dirty="0"/>
              <a:t> </a:t>
            </a:r>
            <a:r>
              <a:rPr lang="en-US" sz="2200" b="1" u="sng" dirty="0">
                <a:latin typeface="+mn-lt"/>
              </a:rPr>
              <a:t>(</a:t>
            </a:r>
            <a:r>
              <a:rPr lang="el-GR" sz="2200" b="1" u="sng" dirty="0">
                <a:latin typeface="+mn-lt"/>
              </a:rPr>
              <a:t>συνέχεια)</a:t>
            </a:r>
            <a:endParaRPr lang="el-GR" sz="22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05C4-1A50-4780-8FDC-95155043BAC0}" type="slidenum">
              <a:rPr lang="el-GR" smtClean="0"/>
              <a:t>21</a:t>
            </a:fld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692456" y="792480"/>
                <a:ext cx="5482142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l-GR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el-GR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l-GR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l-GR">
                              <a:latin typeface="Cambria Math" panose="02040503050406030204" pitchFamily="18" charset="0"/>
                            </a:rPr>
                            <m:t>− </m:t>
                          </m:r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l-GR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l-GR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l-GR">
                          <a:latin typeface="Cambria Math" panose="02040503050406030204" pitchFamily="18" charset="0"/>
                        </a:rPr>
                        <m:t> ∙</m:t>
                      </m:r>
                      <m:d>
                        <m:d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l-GR">
                              <a:latin typeface="Cambria Math" panose="02040503050406030204" pitchFamily="18" charset="0"/>
                            </a:rPr>
                            <m:t>− </m:t>
                          </m:r>
                          <m:sSubSup>
                            <m:sSubSup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bSup>
                        </m:e>
                      </m:d>
                      <m:r>
                        <a:rPr lang="el-GR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l-GR" i="1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l-GR">
                          <a:latin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l-GR">
                              <a:latin typeface="Cambria Math" panose="02040503050406030204" pitchFamily="18" charset="0"/>
                            </a:rPr>
                            <m:t>− </m:t>
                          </m:r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456" y="792480"/>
                <a:ext cx="5482142" cy="61093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721457" y="1564292"/>
                <a:ext cx="517968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l-GR" b="0" i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l-GR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l-GR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l-GR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begChr m:val="["/>
                        <m:endChr m:val="]"/>
                        <m:ctrlPr>
                          <a:rPr lang="el-G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l-GR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l-GR" b="0" i="0" smtClean="0">
                                <a:latin typeface="Cambria Math" panose="02040503050406030204" pitchFamily="18" charset="0"/>
                              </a:rPr>
                              <m:t>101,349</m:t>
                            </m:r>
                            <m:r>
                              <a:rPr lang="el-GR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l-GR" b="0" i="1" smtClean="0">
                                <a:latin typeface="Cambria Math" panose="02040503050406030204" pitchFamily="18" charset="0"/>
                              </a:rPr>
                              <m:t>0,151</m:t>
                            </m:r>
                          </m:e>
                        </m:d>
                      </m:e>
                    </m:d>
                    <m:r>
                      <a:rPr lang="el-GR">
                        <a:latin typeface="Cambria Math" panose="02040503050406030204" pitchFamily="18" charset="0"/>
                      </a:rPr>
                      <m:t>+</m:t>
                    </m:r>
                    <m:r>
                      <a:rPr lang="el-GR" b="0" i="0" smtClean="0">
                        <a:latin typeface="Cambria Math" panose="02040503050406030204" pitchFamily="18" charset="0"/>
                      </a:rPr>
                      <m:t>[7,5 </m:t>
                    </m:r>
                    <m:r>
                      <a:rPr lang="el-GR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l-GR" dirty="0"/>
                  <a:t>9,32] </a:t>
                </a:r>
                <a14:m>
                  <m:oMath xmlns:m="http://schemas.openxmlformats.org/officeDocument/2006/math">
                    <m: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l-GR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l-GR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l-GR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−3</m:t>
                        </m:r>
                      </m:sup>
                    </m:sSup>
                  </m:oMath>
                </a14:m>
                <a:endParaRPr lang="el-GR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457" y="1564292"/>
                <a:ext cx="5179688" cy="369332"/>
              </a:xfrm>
              <a:prstGeom prst="rect">
                <a:avLst/>
              </a:prstGeom>
              <a:blipFill rotWithShape="0">
                <a:blip r:embed="rId3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258635" y="1933624"/>
                <a:ext cx="774058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𝑘𝐽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8635" y="1933624"/>
                <a:ext cx="774058" cy="71468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4079890" y="1933624"/>
                <a:ext cx="774058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9890" y="1933624"/>
                <a:ext cx="774058" cy="71468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/>
          <p:cNvCxnSpPr/>
          <p:nvPr/>
        </p:nvCxnSpPr>
        <p:spPr>
          <a:xfrm>
            <a:off x="4079890" y="1933624"/>
            <a:ext cx="7740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079890" y="1933623"/>
            <a:ext cx="0" cy="7146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079890" y="2648306"/>
            <a:ext cx="7740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4853948" y="1933623"/>
            <a:ext cx="0" cy="7146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54752" y="1564292"/>
            <a:ext cx="64639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254752" y="1564292"/>
            <a:ext cx="0" cy="3693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254752" y="1933623"/>
            <a:ext cx="64639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5901145" y="1564292"/>
            <a:ext cx="0" cy="3693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8" idx="3"/>
          </p:cNvCxnSpPr>
          <p:nvPr/>
        </p:nvCxnSpPr>
        <p:spPr>
          <a:xfrm flipV="1">
            <a:off x="4853948" y="1933623"/>
            <a:ext cx="620260" cy="3573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5164078" y="2112294"/>
            <a:ext cx="505202" cy="3992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5628005" y="2290964"/>
                <a:ext cx="774058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𝑘𝐽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8005" y="2290964"/>
                <a:ext cx="774058" cy="71468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7297566" y="1419949"/>
                <a:ext cx="2264466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=101,214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𝑘𝐽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7566" y="1419949"/>
                <a:ext cx="2264466" cy="71468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Connector 34"/>
          <p:cNvCxnSpPr/>
          <p:nvPr/>
        </p:nvCxnSpPr>
        <p:spPr>
          <a:xfrm>
            <a:off x="6402063" y="1034274"/>
            <a:ext cx="0" cy="18796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6402063" y="1840992"/>
            <a:ext cx="65710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721457" y="3669792"/>
            <a:ext cx="1107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u="sng" dirty="0"/>
              <a:t>ΙΣΧΥΣ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692456" y="4504131"/>
                <a:ext cx="7540398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̇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acc>
                      <m: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=50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𝑘𝑔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3600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𝑠𝑒𝑐</m:t>
                              </m:r>
                            </m:den>
                          </m:f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−101,214</m:t>
                          </m:r>
                        </m:e>
                      </m:d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𝑘𝐽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=−1,406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𝑘𝑊</m:t>
                          </m:r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456" y="4504131"/>
                <a:ext cx="7540398" cy="62235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72396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05C4-1A50-4780-8FDC-95155043BAC0}" type="slidenum">
              <a:rPr lang="el-GR" smtClean="0"/>
              <a:t>22</a:t>
            </a:fld>
            <a:endParaRPr lang="el-GR"/>
          </a:p>
        </p:txBody>
      </p:sp>
      <p:sp>
        <p:nvSpPr>
          <p:cNvPr id="5" name="Rectangle 4"/>
          <p:cNvSpPr/>
          <p:nvPr/>
        </p:nvSpPr>
        <p:spPr>
          <a:xfrm>
            <a:off x="280504" y="196334"/>
            <a:ext cx="18618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/>
              <a:t>ΠΑΡΑΔΕΙΓΜΑ</a:t>
            </a:r>
            <a:r>
              <a:rPr lang="en-US" b="1" u="sng" dirty="0"/>
              <a:t> 5 </a:t>
            </a:r>
            <a:r>
              <a:rPr lang="el-GR" b="1" u="sng" dirty="0"/>
              <a:t>β</a:t>
            </a:r>
            <a:r>
              <a:rPr lang="el-GR" u="sng" dirty="0"/>
              <a:t> </a:t>
            </a:r>
            <a:endParaRPr lang="el-GR" dirty="0"/>
          </a:p>
        </p:txBody>
      </p:sp>
      <p:sp>
        <p:nvSpPr>
          <p:cNvPr id="6" name="TextBox 5"/>
          <p:cNvSpPr txBox="1"/>
          <p:nvPr/>
        </p:nvSpPr>
        <p:spPr>
          <a:xfrm>
            <a:off x="472440" y="1987296"/>
            <a:ext cx="95097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Σε ένα ανοικτό σύστημα θερμαίνεται αέρας  από θερμοκρασία 27 ( </a:t>
            </a:r>
            <a:r>
              <a:rPr lang="en-US" baseline="30000" dirty="0"/>
              <a:t>0</a:t>
            </a:r>
            <a:r>
              <a:rPr lang="en-US" dirty="0"/>
              <a:t>C) </a:t>
            </a:r>
            <a:r>
              <a:rPr lang="el-GR" dirty="0"/>
              <a:t>σε θερμοκρασία  127 ( </a:t>
            </a:r>
            <a:r>
              <a:rPr lang="en-US" baseline="30000" dirty="0"/>
              <a:t>0</a:t>
            </a:r>
            <a:r>
              <a:rPr lang="en-US" dirty="0"/>
              <a:t>C)</a:t>
            </a:r>
            <a:r>
              <a:rPr lang="el-GR" dirty="0"/>
              <a:t>. </a:t>
            </a:r>
            <a:endParaRPr lang="en-US" dirty="0"/>
          </a:p>
          <a:p>
            <a:endParaRPr lang="en-US" dirty="0"/>
          </a:p>
          <a:p>
            <a:r>
              <a:rPr lang="el-GR" dirty="0"/>
              <a:t>Η ταχύτητα στην είσοδο είναι 1 (</a:t>
            </a:r>
            <a:r>
              <a:rPr lang="en-US" dirty="0"/>
              <a:t>m/sec)  </a:t>
            </a:r>
            <a:r>
              <a:rPr lang="el-GR" dirty="0"/>
              <a:t>και στην έξοδο</a:t>
            </a:r>
            <a:r>
              <a:rPr lang="en-US" dirty="0"/>
              <a:t> </a:t>
            </a:r>
            <a:r>
              <a:rPr lang="el-GR" dirty="0"/>
              <a:t>είναι  4 </a:t>
            </a:r>
            <a:r>
              <a:rPr lang="en-US" dirty="0"/>
              <a:t>(m/sec)</a:t>
            </a:r>
            <a:r>
              <a:rPr lang="el-GR" dirty="0"/>
              <a:t>. Τα κέντρα της διατομής εισόδου και εξόδου απέχουν από το σύστημα αναφοράς </a:t>
            </a:r>
            <a:r>
              <a:rPr lang="en-US" dirty="0"/>
              <a:t>z</a:t>
            </a:r>
            <a:r>
              <a:rPr lang="en-US" baseline="-25000" dirty="0"/>
              <a:t>1</a:t>
            </a:r>
            <a:r>
              <a:rPr lang="el-GR" dirty="0"/>
              <a:t> </a:t>
            </a:r>
            <a:r>
              <a:rPr lang="en-US" dirty="0"/>
              <a:t>= 0,5 (m) </a:t>
            </a:r>
            <a:r>
              <a:rPr lang="el-GR" dirty="0"/>
              <a:t>και </a:t>
            </a:r>
            <a:r>
              <a:rPr lang="en-US" dirty="0"/>
              <a:t> z</a:t>
            </a:r>
            <a:r>
              <a:rPr lang="en-US" baseline="-25000" dirty="0"/>
              <a:t>2</a:t>
            </a:r>
            <a:r>
              <a:rPr lang="en-US" dirty="0"/>
              <a:t> = 1,45 (m)</a:t>
            </a:r>
            <a:r>
              <a:rPr lang="el-GR" dirty="0"/>
              <a:t> αντιστοίχως.</a:t>
            </a:r>
          </a:p>
          <a:p>
            <a:r>
              <a:rPr lang="el-GR" dirty="0"/>
              <a:t> </a:t>
            </a:r>
          </a:p>
          <a:p>
            <a:r>
              <a:rPr lang="el-GR" dirty="0"/>
              <a:t>α. Να υπολογιστεί  το τεχνικό έργο  που προσφέρεται στο σύστημα</a:t>
            </a:r>
          </a:p>
          <a:p>
            <a:endParaRPr lang="el-GR" dirty="0"/>
          </a:p>
          <a:p>
            <a:r>
              <a:rPr lang="el-GR" dirty="0"/>
              <a:t>β. Να υπολογιστεί η ισχύς του μηχανήματος εάν η παροχή του αέρα είναι 50 (</a:t>
            </a:r>
            <a:r>
              <a:rPr lang="en-US" dirty="0" err="1"/>
              <a:t>kp</a:t>
            </a:r>
            <a:r>
              <a:rPr lang="en-US" dirty="0"/>
              <a:t> / h).</a:t>
            </a:r>
            <a:endParaRPr lang="el-GR" dirty="0"/>
          </a:p>
        </p:txBody>
      </p:sp>
      <p:sp>
        <p:nvSpPr>
          <p:cNvPr id="7" name="TextBox 6"/>
          <p:cNvSpPr txBox="1"/>
          <p:nvPr/>
        </p:nvSpPr>
        <p:spPr>
          <a:xfrm>
            <a:off x="890016" y="1024128"/>
            <a:ext cx="4401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i="1" u="sng" dirty="0"/>
              <a:t>Να λυθεί στο Τεχνικό σύστημα μονάδων</a:t>
            </a:r>
          </a:p>
        </p:txBody>
      </p:sp>
    </p:spTree>
    <p:extLst>
      <p:ext uri="{BB962C8B-B14F-4D97-AF65-F5344CB8AC3E}">
        <p14:creationId xmlns:p14="http://schemas.microsoft.com/office/powerpoint/2010/main" val="11469534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05C4-1A50-4780-8FDC-95155043BAC0}" type="slidenum">
              <a:rPr lang="el-GR" smtClean="0"/>
              <a:t>23</a:t>
            </a:fld>
            <a:endParaRPr lang="el-G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848" y="406238"/>
            <a:ext cx="7070361" cy="1776129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>
            <a:off x="4901184" y="1767840"/>
            <a:ext cx="11460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901184" y="1398508"/>
            <a:ext cx="1316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 = 1 (</a:t>
            </a:r>
            <a:r>
              <a:rPr lang="en-US" dirty="0" err="1"/>
              <a:t>kp</a:t>
            </a:r>
            <a:r>
              <a:rPr lang="en-US" dirty="0"/>
              <a:t>)</a:t>
            </a:r>
            <a:endParaRPr lang="el-GR" dirty="0"/>
          </a:p>
        </p:txBody>
      </p:sp>
      <p:sp>
        <p:nvSpPr>
          <p:cNvPr id="11" name="TextBox 10"/>
          <p:cNvSpPr txBox="1"/>
          <p:nvPr/>
        </p:nvSpPr>
        <p:spPr>
          <a:xfrm>
            <a:off x="7839456" y="636508"/>
            <a:ext cx="2279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Όπου  </a:t>
            </a:r>
            <a:r>
              <a:rPr lang="en-US" dirty="0"/>
              <a:t>P = 1 (</a:t>
            </a:r>
            <a:r>
              <a:rPr lang="en-US" dirty="0" err="1"/>
              <a:t>kp</a:t>
            </a:r>
            <a:r>
              <a:rPr lang="en-US" dirty="0"/>
              <a:t>)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296141" y="1529235"/>
                <a:ext cx="3418372" cy="5725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b="0" i="0" smtClean="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e</m:t>
                              </m:r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𝛿𝜐𝜈</m:t>
                              </m:r>
                            </m:sub>
                          </m:sSub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− 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[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𝑘𝑝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𝑘𝑝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6141" y="1529235"/>
                <a:ext cx="3418372" cy="57259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978408" y="2879433"/>
                <a:ext cx="6952865" cy="5690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−   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=    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− 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+  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− </m:t>
                          </m:r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8408" y="2879433"/>
                <a:ext cx="6952865" cy="56900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9884" y="3716944"/>
            <a:ext cx="762000" cy="54292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19819" y="3673747"/>
            <a:ext cx="695325" cy="59055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75556" y="3731232"/>
            <a:ext cx="781050" cy="51435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11889" y="3678688"/>
            <a:ext cx="695325" cy="59055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62497" y="3629920"/>
            <a:ext cx="695325" cy="590550"/>
          </a:xfrm>
          <a:prstGeom prst="rect">
            <a:avLst/>
          </a:prstGeom>
        </p:spPr>
      </p:pic>
      <p:cxnSp>
        <p:nvCxnSpPr>
          <p:cNvPr id="21" name="Straight Connector 20"/>
          <p:cNvCxnSpPr/>
          <p:nvPr/>
        </p:nvCxnSpPr>
        <p:spPr>
          <a:xfrm>
            <a:off x="4901184" y="3448435"/>
            <a:ext cx="15118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705600" y="3448435"/>
            <a:ext cx="12997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5559551" y="3448435"/>
            <a:ext cx="347663" cy="2827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962497" y="3448435"/>
            <a:ext cx="347662" cy="2827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14" idx="0"/>
          </p:cNvCxnSpPr>
          <p:nvPr/>
        </p:nvCxnSpPr>
        <p:spPr>
          <a:xfrm flipH="1">
            <a:off x="1100884" y="3340608"/>
            <a:ext cx="118316" cy="3763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2140251" y="3372923"/>
            <a:ext cx="396916" cy="3583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endCxn id="17" idx="0"/>
          </p:cNvCxnSpPr>
          <p:nvPr/>
        </p:nvCxnSpPr>
        <p:spPr>
          <a:xfrm flipH="1">
            <a:off x="3766081" y="3381937"/>
            <a:ext cx="79820" cy="3492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07848" y="2328617"/>
            <a:ext cx="7943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H </a:t>
            </a:r>
            <a:r>
              <a:rPr lang="el-GR" u="sng" dirty="0"/>
              <a:t>εξίσωση του 1</a:t>
            </a:r>
            <a:r>
              <a:rPr lang="el-GR" u="sng" baseline="30000" dirty="0"/>
              <a:t>ου</a:t>
            </a:r>
            <a:r>
              <a:rPr lang="el-GR" u="sng" dirty="0"/>
              <a:t> Θ.Α. για ανοικτά συστήματα γράφεται :</a:t>
            </a:r>
            <a:endParaRPr lang="en-US" u="sng" dirty="0"/>
          </a:p>
        </p:txBody>
      </p:sp>
      <p:sp>
        <p:nvSpPr>
          <p:cNvPr id="38" name="TextBox 37"/>
          <p:cNvSpPr txBox="1"/>
          <p:nvPr/>
        </p:nvSpPr>
        <p:spPr>
          <a:xfrm>
            <a:off x="383464" y="4547616"/>
            <a:ext cx="3225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u="sng" dirty="0"/>
              <a:t>1</a:t>
            </a:r>
            <a:r>
              <a:rPr lang="el-GR" u="sng" baseline="30000" dirty="0"/>
              <a:t>ο</a:t>
            </a:r>
            <a:r>
              <a:rPr lang="el-GR" u="sng" dirty="0"/>
              <a:t> : υπολογισμός θερμότητας 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032217" y="2682213"/>
            <a:ext cx="693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(1)   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174455" y="2682213"/>
            <a:ext cx="487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(2)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686996" y="2659533"/>
            <a:ext cx="512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(3)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733382" y="2579641"/>
            <a:ext cx="529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(4)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188896" y="2563521"/>
            <a:ext cx="468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(5)</a:t>
            </a:r>
          </a:p>
        </p:txBody>
      </p:sp>
      <p:cxnSp>
        <p:nvCxnSpPr>
          <p:cNvPr id="45" name="Straight Connector 44"/>
          <p:cNvCxnSpPr/>
          <p:nvPr/>
        </p:nvCxnSpPr>
        <p:spPr>
          <a:xfrm>
            <a:off x="4901184" y="2879433"/>
            <a:ext cx="139495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6705600" y="2879433"/>
            <a:ext cx="122567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853440" y="3035808"/>
            <a:ext cx="6284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2019819" y="3035808"/>
            <a:ext cx="5173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3393983" y="3035808"/>
            <a:ext cx="9038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07848" y="5340096"/>
                <a:ext cx="4261688" cy="8464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dirty="0"/>
                  <a:t>Οι όροι (2) , (4) και (5) </a:t>
                </a:r>
              </a:p>
              <a:p>
                <a:r>
                  <a:rPr lang="el-GR" dirty="0"/>
                  <a:t>Πολλαπλασιάζονται επί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l-GR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l-GR" sz="2000" b="0" i="1" smtClean="0">
                            <a:latin typeface="Cambria Math" panose="02040503050406030204" pitchFamily="18" charset="0"/>
                          </a:rPr>
                          <m:t>427 </m:t>
                        </m:r>
                      </m:den>
                    </m:f>
                    <m:r>
                      <a:rPr lang="el-GR" sz="2000" b="0" i="1" smtClean="0"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el-GR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𝑘𝑐𝑎𝑙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𝑘𝑝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l-GR" sz="2000" dirty="0"/>
                  <a:t> </a:t>
                </a: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848" y="5340096"/>
                <a:ext cx="4261688" cy="846450"/>
              </a:xfrm>
              <a:prstGeom prst="rect">
                <a:avLst/>
              </a:prstGeom>
              <a:blipFill rotWithShape="0">
                <a:blip r:embed="rId8"/>
                <a:stretch>
                  <a:fillRect l="-1288" t="-359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Rectangle 54"/>
          <p:cNvSpPr/>
          <p:nvPr/>
        </p:nvSpPr>
        <p:spPr>
          <a:xfrm>
            <a:off x="5474208" y="4547616"/>
            <a:ext cx="26078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/>
              <a:t>2</a:t>
            </a:r>
            <a:r>
              <a:rPr lang="el-GR" u="sng" baseline="30000" dirty="0"/>
              <a:t>ο</a:t>
            </a:r>
            <a:r>
              <a:rPr lang="el-GR" u="sng" dirty="0"/>
              <a:t> : υπολογισμός έργου 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/>
              <p:cNvSpPr/>
              <p:nvPr/>
            </p:nvSpPr>
            <p:spPr>
              <a:xfrm>
                <a:off x="5396206" y="5260362"/>
                <a:ext cx="4523232" cy="8126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l-GR" dirty="0"/>
                  <a:t>Οι όροι (1) , (3)  </a:t>
                </a:r>
              </a:p>
              <a:p>
                <a:r>
                  <a:rPr lang="el-GR" dirty="0"/>
                  <a:t>Πολλαπλασιάζονται επί </a:t>
                </a:r>
                <a14:m>
                  <m:oMath xmlns:m="http://schemas.openxmlformats.org/officeDocument/2006/math">
                    <m:r>
                      <a:rPr lang="el-GR" sz="2000" b="0" i="0" smtClean="0">
                        <a:latin typeface="Cambria Math" panose="02040503050406030204" pitchFamily="18" charset="0"/>
                      </a:rPr>
                      <m:t>  427 </m:t>
                    </m:r>
                    <m:r>
                      <a:rPr lang="el-GR" sz="2000" i="1" smtClean="0"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el-GR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𝑘𝑝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  <m:r>
                          <m:rPr>
                            <m:nor/>
                          </m:rPr>
                          <a:rPr lang="el-GR" sz="2000" dirty="0"/>
                          <m:t> 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𝑘𝑐𝑎𝑙</m:t>
                        </m:r>
                      </m:den>
                    </m:f>
                    <m:r>
                      <a:rPr lang="en-US" sz="20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l-GR" sz="2000" dirty="0"/>
                  <a:t> </a:t>
                </a:r>
              </a:p>
            </p:txBody>
          </p:sp>
        </mc:Choice>
        <mc:Fallback xmlns=""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6206" y="5260362"/>
                <a:ext cx="4523232" cy="812658"/>
              </a:xfrm>
              <a:prstGeom prst="rect">
                <a:avLst/>
              </a:prstGeom>
              <a:blipFill rotWithShape="0">
                <a:blip r:embed="rId9"/>
                <a:stretch>
                  <a:fillRect l="-1078" t="-4511" b="-300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2590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304" y="176627"/>
            <a:ext cx="60477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/>
              <a:t>ΚΛΕΙΣΤΟ ΣΥΣΤΗΜΑ</a:t>
            </a:r>
            <a:r>
              <a:rPr lang="en-US" sz="2400" b="1" u="sng" dirty="0"/>
              <a:t> </a:t>
            </a:r>
            <a:r>
              <a:rPr lang="el-GR" sz="2400" b="1" u="sng" dirty="0"/>
              <a:t> -  ΚΛΕΙΣΤΗ ΜΕΤΑΒΟΛΗ</a:t>
            </a:r>
          </a:p>
        </p:txBody>
      </p:sp>
      <p:sp>
        <p:nvSpPr>
          <p:cNvPr id="7" name="Rectangle 6"/>
          <p:cNvSpPr/>
          <p:nvPr/>
        </p:nvSpPr>
        <p:spPr>
          <a:xfrm>
            <a:off x="467304" y="751233"/>
            <a:ext cx="111277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l-GR" b="1" i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Για ένα κλειστό σύστημα που υποβάλλεται σε </a:t>
            </a:r>
            <a:r>
              <a:rPr lang="el-GR" b="1" i="1" u="sng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κυκλική διαδικασία</a:t>
            </a:r>
            <a:r>
              <a:rPr lang="el-GR" b="1" i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el-GR" b="1" i="1" u="sng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ο λόγος</a:t>
            </a:r>
            <a:r>
              <a:rPr lang="el-GR" b="1" i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 μεταξύ του αλγεβρικού  αθροίσματος </a:t>
            </a:r>
            <a:r>
              <a:rPr lang="el-GR" b="1" i="1" u="sng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των θερμικών ποσοτήτων</a:t>
            </a:r>
            <a:r>
              <a:rPr lang="el-GR" b="1" i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l-GR" b="1" i="1" u="sng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και</a:t>
            </a:r>
            <a:r>
              <a:rPr lang="el-GR" b="1" i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 του αλγεβρικού  αθροίσματος </a:t>
            </a:r>
            <a:r>
              <a:rPr lang="el-GR" b="1" i="1" u="sng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των ποσοτήτων έργου</a:t>
            </a:r>
            <a:r>
              <a:rPr lang="el-GR" b="1" i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l-GR" b="1" i="1" u="sng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είναι σταθερός.</a:t>
            </a:r>
            <a:endParaRPr lang="el-GR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00722" y="7805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5645187" y="3303949"/>
                <a:ext cx="3596578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l-GR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sz="200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l-GR" sz="2000" i="0">
                              <a:latin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el-GR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sz="2000" i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l-GR" sz="2000" i="1">
                                  <a:latin typeface="Cambria Math" panose="02040503050406030204" pitchFamily="18" charset="0"/>
                                </a:rPr>
                                <m:t>𝑘𝐽</m:t>
                              </m:r>
                              <m:r>
                                <a:rPr lang="el-GR" sz="2000" i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d>
                          <m:r>
                            <a:rPr lang="el-GR" sz="2000" i="0">
                              <a:latin typeface="Cambria Math" panose="02040503050406030204" pitchFamily="18" charset="0"/>
                            </a:rPr>
                            <m:t>=4,1868 (</m:t>
                          </m:r>
                          <m:r>
                            <a:rPr lang="el-GR" sz="2000" i="1">
                              <a:latin typeface="Cambria Math" panose="02040503050406030204" pitchFamily="18" charset="0"/>
                            </a:rPr>
                            <m:t>𝐾𝑐𝑎𝑙</m:t>
                          </m:r>
                        </m:e>
                      </m:d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5187" y="3303949"/>
                <a:ext cx="3596578" cy="400110"/>
              </a:xfrm>
              <a:prstGeom prst="rect">
                <a:avLst/>
              </a:prstGeom>
              <a:blipFill rotWithShape="0">
                <a:blip r:embed="rId2"/>
                <a:stretch>
                  <a:fillRect t="-125758" r="-6441" b="-18939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2787804" y="4544601"/>
            <a:ext cx="9264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/>
              <a:t>           1</a:t>
            </a:r>
            <a:r>
              <a:rPr lang="el-GR" sz="2000" baseline="30000" dirty="0"/>
              <a:t>ο</a:t>
            </a:r>
            <a:r>
              <a:rPr lang="el-GR" sz="2000" dirty="0"/>
              <a:t> ΘΕΡΜΟΔΥΝΑΜΙΚΟ ΑΞΙΩΜΑ για κλειστά συστήματα και κλειστή μεταβολή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-604877" y="5591858"/>
                <a:ext cx="10194926" cy="7838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00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l-GR" sz="2000" i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l-GR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sz="2000" i="1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</m:d>
                      <m:r>
                        <a:rPr lang="el-GR" sz="20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2000" i="1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l-GR" sz="2000" i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l-GR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sz="2000" i="1">
                              <a:latin typeface="Cambria Math" panose="02040503050406030204" pitchFamily="18" charset="0"/>
                            </a:rPr>
                            <m:t>𝑘𝑔</m:t>
                          </m:r>
                        </m:e>
                      </m:d>
                      <m:r>
                        <a:rPr lang="el-GR" sz="2000" i="0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el-GR" sz="2000" i="1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l-GR" sz="2000" i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l-GR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l-GR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 sz="2000" i="1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num>
                            <m:den>
                              <m:r>
                                <a:rPr lang="el-GR" sz="2000" i="1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</m:den>
                          </m:f>
                          <m:r>
                            <a:rPr lang="el-GR" sz="2000" i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l-GR" sz="2000" i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l-GR" sz="2000" i="1">
                          <a:latin typeface="Cambria Math" panose="02040503050406030204" pitchFamily="18" charset="0"/>
                        </a:rPr>
                        <m:t>𝜅𝛼𝜄</m:t>
                      </m:r>
                      <m:r>
                        <a:rPr lang="el-GR" sz="2000" i="0"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el-GR" sz="2000" i="1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l-GR" sz="2000" i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l-GR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sz="2000" i="1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</m:d>
                      <m:r>
                        <a:rPr lang="el-GR" sz="20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2000" i="1">
                          <a:latin typeface="Cambria Math" panose="02040503050406030204" pitchFamily="18" charset="0"/>
                        </a:rPr>
                        <m:t>𝑚</m:t>
                      </m:r>
                      <m:d>
                        <m:dPr>
                          <m:ctrlPr>
                            <a:rPr lang="el-GR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sz="2000" i="1">
                              <a:latin typeface="Cambria Math" panose="02040503050406030204" pitchFamily="18" charset="0"/>
                            </a:rPr>
                            <m:t>𝑘𝑔</m:t>
                          </m:r>
                        </m:e>
                      </m:d>
                      <m:r>
                        <a:rPr lang="el-GR" sz="2000" i="0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el-GR" sz="2000" i="1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el-GR" sz="2000" i="0">
                          <a:latin typeface="Cambria Math" panose="02040503050406030204" pitchFamily="18" charset="0"/>
                        </a:rPr>
                        <m:t> (</m:t>
                      </m:r>
                      <m:f>
                        <m:fPr>
                          <m:ctrlPr>
                            <a:rPr lang="el-GR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000" i="1">
                              <a:latin typeface="Cambria Math" panose="02040503050406030204" pitchFamily="18" charset="0"/>
                            </a:rPr>
                            <m:t>𝐽</m:t>
                          </m:r>
                        </m:num>
                        <m:den>
                          <m:r>
                            <a:rPr lang="el-GR" sz="2000" i="1">
                              <a:latin typeface="Cambria Math" panose="02040503050406030204" pitchFamily="18" charset="0"/>
                            </a:rPr>
                            <m:t>𝑘𝑔</m:t>
                          </m:r>
                        </m:den>
                      </m:f>
                      <m:r>
                        <a:rPr lang="el-GR" sz="2000" i="0">
                          <a:latin typeface="Cambria Math" panose="02040503050406030204" pitchFamily="18" charset="0"/>
                        </a:rPr>
                        <m:t>) </m:t>
                      </m:r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04877" y="5591858"/>
                <a:ext cx="10194926" cy="783869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Connector 34"/>
          <p:cNvCxnSpPr/>
          <p:nvPr/>
        </p:nvCxnSpPr>
        <p:spPr>
          <a:xfrm>
            <a:off x="780586" y="4414148"/>
            <a:ext cx="18610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80586" y="4430319"/>
            <a:ext cx="0" cy="6587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80586" y="5089089"/>
            <a:ext cx="18610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2641600" y="4430319"/>
            <a:ext cx="0" cy="6587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469653" y="4598276"/>
            <a:ext cx="79476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3469653" y="4602491"/>
            <a:ext cx="0" cy="4302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469653" y="5018249"/>
            <a:ext cx="7947648" cy="144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11417300" y="4598276"/>
            <a:ext cx="0" cy="4199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2641600" y="4775200"/>
            <a:ext cx="82805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378255" y="1671218"/>
                <a:ext cx="4114331" cy="10416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"/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 (</m:t>
                              </m:r>
                              <m:f>
                                <m:fPr>
                                  <m:type m:val="skw"/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𝑘𝑐𝑎𝑙</m:t>
                                  </m:r>
                                </m:num>
                                <m:den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𝑘𝑝</m:t>
                                  </m:r>
                                </m:den>
                              </m:f>
                            </m:e>
                          </m:d>
                        </m:num>
                        <m:den>
                          <m:d>
                            <m:dPr>
                              <m:begChr m:val=""/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 (</m:t>
                              </m:r>
                              <m:f>
                                <m:fPr>
                                  <m:type m:val="skw"/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𝑘𝑝</m:t>
                                  </m:r>
                                  <m:r>
                                    <a:rPr lang="el-GR">
                                      <a:latin typeface="Cambria Math" panose="02040503050406030204" pitchFamily="18" charset="0"/>
                                    </a:rPr>
                                    <m:t>∙</m:t>
                                  </m:r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num>
                                <m:den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𝑘𝑝</m:t>
                                  </m:r>
                                </m:den>
                              </m:f>
                            </m:e>
                          </m:d>
                        </m:den>
                      </m:f>
                      <m:r>
                        <a:rPr lang="el-GR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i="1">
                          <a:latin typeface="Cambria Math" panose="02040503050406030204" pitchFamily="18" charset="0"/>
                        </a:rPr>
                        <m:t>𝜎𝜏𝛼𝜃𝜀𝜌</m:t>
                      </m:r>
                      <m:r>
                        <m:rPr>
                          <m:sty m:val="p"/>
                        </m:rPr>
                        <a:rPr lang="el-GR">
                          <a:latin typeface="Cambria Math" panose="02040503050406030204" pitchFamily="18" charset="0"/>
                        </a:rPr>
                        <m:t>ό</m:t>
                      </m:r>
                      <m:r>
                        <a:rPr lang="el-GR">
                          <a:latin typeface="Cambria Math" panose="02040503050406030204" pitchFamily="18" charset="0"/>
                        </a:rPr>
                        <m:t> (</m:t>
                      </m:r>
                      <m:f>
                        <m:fPr>
                          <m:type m:val="skw"/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𝑘𝑐𝑎𝑙</m:t>
                          </m:r>
                        </m:num>
                        <m:den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𝑘𝑝</m:t>
                          </m:r>
                          <m:r>
                            <a:rPr lang="el-GR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255" y="1671218"/>
                <a:ext cx="4114331" cy="10416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378255" y="3287467"/>
            <a:ext cx="5753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Θερμότητα 1000 (</a:t>
            </a:r>
            <a:r>
              <a:rPr lang="en-US" dirty="0" err="1"/>
              <a:t>cal</a:t>
            </a:r>
            <a:r>
              <a:rPr lang="en-US" dirty="0"/>
              <a:t>) </a:t>
            </a:r>
            <a:r>
              <a:rPr lang="el-GR" dirty="0"/>
              <a:t>μετατρέπεται σε έργο </a:t>
            </a:r>
            <a:r>
              <a:rPr lang="en-US" dirty="0"/>
              <a:t>427 (</a:t>
            </a:r>
            <a:r>
              <a:rPr lang="en-US" dirty="0" err="1"/>
              <a:t>kp.m</a:t>
            </a:r>
            <a:r>
              <a:rPr lang="en-US" dirty="0"/>
              <a:t>)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873880" y="4430319"/>
                <a:ext cx="1499898" cy="6587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∮"/>
                          <m:subHide m:val="on"/>
                          <m:supHide m:val="on"/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𝛿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</m:nary>
                      <m:r>
                        <a:rPr lang="el-GR" i="0"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chr m:val="∮"/>
                          <m:subHide m:val="on"/>
                          <m:supHide m:val="on"/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𝛿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</m:nary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3880" y="4430319"/>
                <a:ext cx="1499898" cy="658770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05C4-1A50-4780-8FDC-95155043BAC0}" type="slidenum">
              <a:rPr lang="el-GR" smtClean="0"/>
              <a:t>3</a:t>
            </a:fld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925934" y="2190933"/>
                <a:ext cx="176298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b="0" i="1" smtClean="0">
                          <a:latin typeface="Cambria Math" panose="02040503050406030204" pitchFamily="18" charset="0"/>
                        </a:rPr>
                        <m:t>𝛴</m:t>
                      </m:r>
                      <m:r>
                        <a:rPr lang="el-GR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l-GR" sz="2400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2400" b="0" i="1" smtClean="0">
                          <a:latin typeface="Cambria Math" panose="02040503050406030204" pitchFamily="18" charset="0"/>
                        </a:rPr>
                        <m:t>𝛴</m:t>
                      </m:r>
                      <m:r>
                        <a:rPr lang="el-GR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l-GR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sz="2400" i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5934" y="2190933"/>
                <a:ext cx="1762983" cy="369332"/>
              </a:xfrm>
              <a:prstGeom prst="rect">
                <a:avLst/>
              </a:prstGeom>
              <a:blipFill rotWithShape="0">
                <a:blip r:embed="rId12"/>
                <a:stretch>
                  <a:fillRect l="-3460" r="-5882" b="-3442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6893079" y="1875434"/>
                <a:ext cx="5065938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1600" i="1" smtClean="0">
                          <a:latin typeface="Cambria Math" panose="02040503050406030204" pitchFamily="18" charset="0"/>
                        </a:rPr>
                        <m:t>𝛴</m:t>
                      </m:r>
                      <m:d>
                        <m:dPr>
                          <m:ctrlPr>
                            <a:rPr lang="el-GR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</m:d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𝛼𝜆𝛾𝜀𝛽𝜌𝜄𝜅</m:t>
                      </m:r>
                      <m:r>
                        <m:rPr>
                          <m:sty m:val="p"/>
                        </m:rPr>
                        <a:rPr lang="el-GR" sz="1600" b="0" i="1" smtClean="0">
                          <a:latin typeface="Cambria Math" panose="02040503050406030204" pitchFamily="18" charset="0"/>
                        </a:rPr>
                        <m:t>ό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𝛼𝜃𝜌𝜊𝜄𝜎𝜇𝛼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𝜋𝜊𝜎𝜊𝜏𝜂𝜏𝜔𝜈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𝜃𝜀𝜌𝜇</m:t>
                      </m:r>
                      <m:r>
                        <m:rPr>
                          <m:sty m:val="p"/>
                        </m:rPr>
                        <a:rPr lang="el-GR" sz="1600" b="0" i="1" smtClean="0">
                          <a:latin typeface="Cambria Math" panose="02040503050406030204" pitchFamily="18" charset="0"/>
                        </a:rPr>
                        <m:t>ό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𝜏𝜂𝜏𝛼𝜍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3079" y="1875434"/>
                <a:ext cx="5065938" cy="338554"/>
              </a:xfrm>
              <a:prstGeom prst="rect">
                <a:avLst/>
              </a:prstGeom>
              <a:blipFill rotWithShape="0">
                <a:blip r:embed="rId13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6893079" y="2470737"/>
                <a:ext cx="4467120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1600" i="1" smtClean="0">
                          <a:latin typeface="Cambria Math" panose="02040503050406030204" pitchFamily="18" charset="0"/>
                        </a:rPr>
                        <m:t>𝛴</m:t>
                      </m:r>
                      <m:d>
                        <m:dPr>
                          <m:ctrlPr>
                            <a:rPr lang="el-GR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</m:d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𝛼𝜆𝛾𝜀𝛽𝜌𝜄𝜅𝜊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𝛼𝜃𝜌𝜊𝜄𝜎𝜇𝛼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𝜋𝜊𝜎𝜊𝜏𝜂𝜏𝜔𝜈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𝜀𝜌𝛾𝜊𝜐</m:t>
                      </m:r>
                    </m:oMath>
                  </m:oMathPara>
                </a14:m>
                <a:endParaRPr lang="el-GR" sz="1600" i="1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3079" y="2470737"/>
                <a:ext cx="4467120" cy="338554"/>
              </a:xfrm>
              <a:prstGeom prst="rect">
                <a:avLst/>
              </a:prstGeom>
              <a:blipFill rotWithShape="0">
                <a:blip r:embed="rId14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/>
          <p:cNvCxnSpPr/>
          <p:nvPr/>
        </p:nvCxnSpPr>
        <p:spPr>
          <a:xfrm>
            <a:off x="4925934" y="2193769"/>
            <a:ext cx="17629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925934" y="2190933"/>
            <a:ext cx="0" cy="4214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4925934" y="2585866"/>
            <a:ext cx="1762983" cy="111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6678209" y="2190934"/>
            <a:ext cx="10709" cy="4060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997700" y="1875434"/>
            <a:ext cx="0" cy="9338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6997700" y="1875434"/>
            <a:ext cx="48641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6997700" y="2809291"/>
            <a:ext cx="48641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11861800" y="1875434"/>
            <a:ext cx="0" cy="9338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1215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1255" y="211203"/>
            <a:ext cx="52709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el-GR" sz="2400" b="1" i="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Κλειστό σύστημα – ανοικτή μεταβολή </a:t>
            </a:r>
            <a:endParaRPr lang="el-GR" sz="2400" b="1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2436" y="950616"/>
            <a:ext cx="22310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Αρχική κατάσταση 1 :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2499545" y="918241"/>
                <a:ext cx="169812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l-GR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l-GR" sz="20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l-GR" sz="2000" i="0">
                              <a:latin typeface="Cambria Math" panose="02040503050406030204" pitchFamily="18" charset="0"/>
                            </a:rPr>
                            <m:t> , </m:t>
                          </m:r>
                          <m:sSub>
                            <m:sSubPr>
                              <m:ctrlPr>
                                <a:rPr lang="el-GR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i="1">
                                  <a:latin typeface="Cambria Math" panose="02040503050406030204" pitchFamily="18" charset="0"/>
                                </a:rPr>
                                <m:t>𝜐</m:t>
                              </m:r>
                            </m:e>
                            <m:sub>
                              <m:r>
                                <a:rPr lang="el-GR" sz="20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l-GR" sz="2000" i="0">
                              <a:latin typeface="Cambria Math" panose="02040503050406030204" pitchFamily="18" charset="0"/>
                            </a:rPr>
                            <m:t> , </m:t>
                          </m:r>
                          <m:sSub>
                            <m:sSubPr>
                              <m:ctrlPr>
                                <a:rPr lang="el-GR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l-GR" sz="20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9545" y="918241"/>
                <a:ext cx="1698126" cy="400110"/>
              </a:xfrm>
              <a:prstGeom prst="rect">
                <a:avLst/>
              </a:prstGeom>
              <a:blipFill rotWithShape="0">
                <a:blip r:embed="rId2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2597697" y="1586511"/>
                <a:ext cx="150182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l-GR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l-GR" sz="20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l-GR" sz="2000" i="0">
                              <a:latin typeface="Cambria Math" panose="02040503050406030204" pitchFamily="18" charset="0"/>
                            </a:rPr>
                            <m:t> , </m:t>
                          </m:r>
                          <m:sSub>
                            <m:sSubPr>
                              <m:ctrlPr>
                                <a:rPr lang="el-GR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i="1">
                                  <a:latin typeface="Cambria Math" panose="02040503050406030204" pitchFamily="18" charset="0"/>
                                </a:rPr>
                                <m:t>𝜐</m:t>
                              </m:r>
                            </m:e>
                            <m:sub>
                              <m:r>
                                <a:rPr lang="el-GR" sz="20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l-GR" sz="2000" i="0">
                              <a:latin typeface="Cambria Math" panose="02040503050406030204" pitchFamily="18" charset="0"/>
                            </a:rPr>
                            <m:t> , </m:t>
                          </m:r>
                          <m:sSub>
                            <m:sSubPr>
                              <m:ctrlPr>
                                <a:rPr lang="el-GR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l-GR" sz="20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7697" y="1586511"/>
                <a:ext cx="1501821" cy="400110"/>
              </a:xfrm>
              <a:prstGeom prst="rect">
                <a:avLst/>
              </a:prstGeom>
              <a:blipFill rotWithShape="0">
                <a:blip r:embed="rId3"/>
                <a:stretch>
                  <a:fillRect b="-757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372436" y="1586686"/>
            <a:ext cx="22983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Τελική κατάσταση 2 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-351108" y="3181485"/>
                <a:ext cx="2779714" cy="4135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000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l-GR" sz="2000" i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el-GR" sz="2000" i="0">
                          <a:latin typeface="Cambria Math" panose="02040503050406030204" pitchFamily="18" charset="0"/>
                        </a:rPr>
                        <m:t>− </m:t>
                      </m:r>
                      <m:sSub>
                        <m:sSubPr>
                          <m:ctrlPr>
                            <a:rPr lang="el-G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000" i="1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l-GR" sz="2000" i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el-GR" sz="20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2000" i="1">
                          <a:latin typeface="Cambria Math" panose="02040503050406030204" pitchFamily="18" charset="0"/>
                        </a:rPr>
                        <m:t>𝛥</m:t>
                      </m:r>
                      <m:r>
                        <a:rPr lang="el-GR" sz="2000" i="1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l-GR" sz="2000" i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51108" y="3181485"/>
                <a:ext cx="2779714" cy="413511"/>
              </a:xfrm>
              <a:prstGeom prst="rect">
                <a:avLst/>
              </a:prstGeom>
              <a:blipFill rotWithShape="0">
                <a:blip r:embed="rId4"/>
                <a:stretch>
                  <a:fillRect b="-441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Connector 25"/>
          <p:cNvCxnSpPr/>
          <p:nvPr/>
        </p:nvCxnSpPr>
        <p:spPr>
          <a:xfrm>
            <a:off x="7493548" y="2764075"/>
            <a:ext cx="0" cy="13902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6863996" y="3461521"/>
            <a:ext cx="742696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1830429" y="4826868"/>
                <a:ext cx="4715906" cy="4135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000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l-GR" sz="2000" i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el-GR" sz="2000" i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l-G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000" i="1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l-GR" sz="2000" i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el-GR" sz="2000" i="0">
                          <a:latin typeface="Cambria Math" panose="02040503050406030204" pitchFamily="18" charset="0"/>
                        </a:rPr>
                        <m:t> +(</m:t>
                      </m:r>
                      <m:sSub>
                        <m:sSubPr>
                          <m:ctrlPr>
                            <a:rPr lang="el-G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ctrlPr>
                                <a:rPr lang="el-GR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sz="2000" i="1">
                                  <a:latin typeface="Cambria Math" panose="02040503050406030204" pitchFamily="18" charset="0"/>
                                </a:rPr>
                                <m:t>𝛥</m:t>
                              </m:r>
                              <m:r>
                                <a:rPr lang="el-GR" sz="2000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d>
                        </m:e>
                        <m:sub>
                          <m:r>
                            <a:rPr lang="el-GR" sz="2000" i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el-GR" sz="2000" i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l-G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000" i="1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l-GR" sz="2000" i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el-GR" sz="2000" i="0">
                          <a:latin typeface="Cambria Math" panose="02040503050406030204" pitchFamily="18" charset="0"/>
                        </a:rPr>
                        <m:t>+(</m:t>
                      </m:r>
                      <m:sSub>
                        <m:sSubPr>
                          <m:ctrlPr>
                            <a:rPr lang="el-G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000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l-GR" sz="2000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l-GR" sz="2000" i="0">
                          <a:latin typeface="Cambria Math" panose="02040503050406030204" pitchFamily="18" charset="0"/>
                        </a:rPr>
                        <m:t>− </m:t>
                      </m:r>
                      <m:sSub>
                        <m:sSubPr>
                          <m:ctrlPr>
                            <a:rPr lang="el-G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000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l-GR" sz="20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l-GR" sz="2000" i="0">
                          <a:latin typeface="Cambria Math" panose="02040503050406030204" pitchFamily="18" charset="0"/>
                        </a:rPr>
                        <m:t>) </m:t>
                      </m:r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0429" y="4826868"/>
                <a:ext cx="4715906" cy="413511"/>
              </a:xfrm>
              <a:prstGeom prst="rect">
                <a:avLst/>
              </a:prstGeom>
              <a:blipFill rotWithShape="0">
                <a:blip r:embed="rId5"/>
                <a:stretch>
                  <a:fillRect t="-120588" b="-18235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7602586" y="3235836"/>
                <a:ext cx="4554708" cy="3815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el-GR" b="0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l-GR" b="0" i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l-GR" i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el-GR" i="0">
                          <a:latin typeface="Cambria Math" panose="02040503050406030204" pitchFamily="18" charset="0"/>
                        </a:rPr>
                        <m:t>=(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𝛥</m:t>
                              </m:r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</m:d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𝛫𝛪𝛮</m:t>
                          </m:r>
                        </m:sub>
                      </m:sSub>
                      <m:r>
                        <a:rPr lang="el-GR" i="0">
                          <a:latin typeface="Cambria Math" panose="02040503050406030204" pitchFamily="18" charset="0"/>
                        </a:rPr>
                        <m:t>+ (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𝛥</m:t>
                              </m:r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</m:d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𝛥𝛶𝛮</m:t>
                          </m:r>
                        </m:sub>
                      </m:sSub>
                      <m:r>
                        <a:rPr lang="el-GR" i="0">
                          <a:latin typeface="Cambria Math" panose="02040503050406030204" pitchFamily="18" charset="0"/>
                        </a:rPr>
                        <m:t> +(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𝛥</m:t>
                              </m:r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d>
                        </m:e>
                        <m:sub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2586" y="3235836"/>
                <a:ext cx="4554708" cy="381515"/>
              </a:xfrm>
              <a:prstGeom prst="rect">
                <a:avLst/>
              </a:prstGeom>
              <a:blipFill rotWithShape="0">
                <a:blip r:embed="rId6"/>
                <a:stretch>
                  <a:fillRect t="-116129" r="-5756" b="-18064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11956" y="3688336"/>
                <a:ext cx="7590630" cy="46596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i="1" smtClean="0">
                          <a:latin typeface="Cambria Math" panose="02040503050406030204" pitchFamily="18" charset="0"/>
                        </a:rPr>
                        <m:t>𝛥</m:t>
                      </m:r>
                      <m:r>
                        <a:rPr lang="el-GR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l-GR" i="0">
                          <a:latin typeface="Cambria Math" panose="02040503050406030204" pitchFamily="18" charset="0"/>
                        </a:rPr>
                        <m:t>=(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𝛥</m:t>
                                  </m:r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𝛫𝛪𝛮</m:t>
                                  </m:r>
                                </m:sub>
                              </m:sSub>
                            </m:e>
                          </m:d>
                        </m:e>
                        <m:sub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1,2</m:t>
                          </m:r>
                        </m:sub>
                      </m:sSub>
                      <m:r>
                        <a:rPr lang="el-GR" i="0">
                          <a:latin typeface="Cambria Math" panose="02040503050406030204" pitchFamily="18" charset="0"/>
                        </a:rPr>
                        <m:t>+(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𝛥</m:t>
                                  </m:r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𝛥𝛶𝛮</m:t>
                                  </m:r>
                                </m:sub>
                              </m:sSub>
                            </m:e>
                          </m:d>
                        </m:e>
                        <m:sub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1,2</m:t>
                          </m:r>
                        </m:sub>
                      </m:sSub>
                      <m:r>
                        <a:rPr lang="el-GR" i="0">
                          <a:latin typeface="Cambria Math" panose="02040503050406030204" pitchFamily="18" charset="0"/>
                        </a:rPr>
                        <m:t>+(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𝛥</m:t>
                                  </m:r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𝛸𝛨𝛭</m:t>
                                  </m:r>
                                </m:sub>
                              </m:sSub>
                            </m:e>
                          </m:d>
                        </m:e>
                        <m:sub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1,2</m:t>
                          </m:r>
                        </m:sub>
                      </m:sSub>
                      <m:r>
                        <a:rPr lang="el-GR" i="0">
                          <a:latin typeface="Cambria Math" panose="02040503050406030204" pitchFamily="18" charset="0"/>
                        </a:rPr>
                        <m:t>+ (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𝛥</m:t>
                                  </m:r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𝛨</m:t>
                                  </m:r>
                                  <m:f>
                                    <m:fPr>
                                      <m:type m:val="lin"/>
                                      <m:ctrlPr>
                                        <a:rPr lang="el-G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l-GR" i="1">
                                          <a:latin typeface="Cambria Math" panose="02040503050406030204" pitchFamily="18" charset="0"/>
                                        </a:rPr>
                                        <m:t>𝛬</m:t>
                                      </m:r>
                                    </m:num>
                                    <m:den>
                                      <m:r>
                                        <a:rPr lang="el-GR" i="1">
                                          <a:latin typeface="Cambria Math" panose="02040503050406030204" pitchFamily="18" charset="0"/>
                                        </a:rPr>
                                        <m:t>𝛭</m:t>
                                      </m:r>
                                    </m:den>
                                  </m:f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𝛢𝛤𝛮</m:t>
                                  </m:r>
                                </m:sub>
                              </m:sSub>
                            </m:e>
                          </m:d>
                        </m:e>
                        <m:sub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1,2 </m:t>
                          </m:r>
                        </m:sub>
                      </m:sSub>
                      <m:r>
                        <a:rPr lang="el-GR" i="0">
                          <a:latin typeface="Cambria Math" panose="02040503050406030204" pitchFamily="18" charset="0"/>
                        </a:rPr>
                        <m:t>+ (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𝛥</m:t>
                              </m:r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d>
                        </m:e>
                        <m:sub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1,2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56" y="3688336"/>
                <a:ext cx="7590630" cy="465961"/>
              </a:xfrm>
              <a:prstGeom prst="rect">
                <a:avLst/>
              </a:prstGeom>
              <a:blipFill rotWithShape="0">
                <a:blip r:embed="rId7"/>
                <a:stretch>
                  <a:fillRect t="-135526" r="-3133" b="-18947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Straight Connector 36"/>
          <p:cNvCxnSpPr/>
          <p:nvPr/>
        </p:nvCxnSpPr>
        <p:spPr>
          <a:xfrm>
            <a:off x="7734148" y="3293943"/>
            <a:ext cx="4291584" cy="35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734148" y="3293943"/>
            <a:ext cx="0" cy="4373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7734148" y="3707473"/>
            <a:ext cx="42915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6546335" y="4847946"/>
            <a:ext cx="3109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i="1" dirty="0"/>
              <a:t>1</a:t>
            </a:r>
            <a:r>
              <a:rPr lang="el-GR" b="1" i="1" baseline="30000" dirty="0"/>
              <a:t>ο</a:t>
            </a:r>
            <a:r>
              <a:rPr lang="el-GR" b="1" i="1" dirty="0"/>
              <a:t> ΘΕΡΜΟΔΥΝΑΜΙΚΟ ΑΞΙΩΜΑ </a:t>
            </a:r>
          </a:p>
        </p:txBody>
      </p:sp>
      <p:cxnSp>
        <p:nvCxnSpPr>
          <p:cNvPr id="51" name="Straight Connector 50"/>
          <p:cNvCxnSpPr/>
          <p:nvPr/>
        </p:nvCxnSpPr>
        <p:spPr>
          <a:xfrm flipV="1">
            <a:off x="1891275" y="4690064"/>
            <a:ext cx="7764789" cy="202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1891275" y="4715227"/>
            <a:ext cx="0" cy="5462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1873860" y="5242069"/>
            <a:ext cx="7764789" cy="32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9638649" y="4710336"/>
            <a:ext cx="0" cy="5462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12025732" y="3293943"/>
            <a:ext cx="0" cy="4135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158378" y="2665050"/>
            <a:ext cx="2935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/>
              <a:t>Για μονάδα συστήματος 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Rectangle 71"/>
              <p:cNvSpPr/>
              <p:nvPr/>
            </p:nvSpPr>
            <p:spPr>
              <a:xfrm>
                <a:off x="1340514" y="5796174"/>
                <a:ext cx="774058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𝑘𝐽</m:t>
                              </m:r>
                            </m:num>
                            <m:den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72" name="Rectangle 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0514" y="5796174"/>
                <a:ext cx="774058" cy="71468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Rectangle 72"/>
              <p:cNvSpPr/>
              <p:nvPr/>
            </p:nvSpPr>
            <p:spPr>
              <a:xfrm>
                <a:off x="4197671" y="5789999"/>
                <a:ext cx="774058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𝑘𝐽</m:t>
                              </m:r>
                            </m:num>
                            <m:den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73" name="Rectangle 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7671" y="5789999"/>
                <a:ext cx="774058" cy="714683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Rectangle 73"/>
              <p:cNvSpPr/>
              <p:nvPr/>
            </p:nvSpPr>
            <p:spPr>
              <a:xfrm>
                <a:off x="5756254" y="5789999"/>
                <a:ext cx="774058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𝑘𝐽</m:t>
                              </m:r>
                            </m:num>
                            <m:den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74" name="Rectangle 7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6254" y="5789999"/>
                <a:ext cx="774058" cy="714683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6" name="Straight Arrow Connector 75"/>
          <p:cNvCxnSpPr>
            <a:endCxn id="72" idx="0"/>
          </p:cNvCxnSpPr>
          <p:nvPr/>
        </p:nvCxnSpPr>
        <p:spPr>
          <a:xfrm flipH="1">
            <a:off x="1727543" y="5217278"/>
            <a:ext cx="345743" cy="5788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endCxn id="73" idx="0"/>
          </p:cNvCxnSpPr>
          <p:nvPr/>
        </p:nvCxnSpPr>
        <p:spPr>
          <a:xfrm flipH="1">
            <a:off x="4584700" y="5217278"/>
            <a:ext cx="88900" cy="5727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endCxn id="74" idx="0"/>
          </p:cNvCxnSpPr>
          <p:nvPr/>
        </p:nvCxnSpPr>
        <p:spPr>
          <a:xfrm>
            <a:off x="5756254" y="5217278"/>
            <a:ext cx="387029" cy="5727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0922000" y="6356350"/>
            <a:ext cx="431800" cy="365125"/>
          </a:xfrm>
        </p:spPr>
        <p:txBody>
          <a:bodyPr/>
          <a:lstStyle/>
          <a:p>
            <a:fld id="{417505C4-1A50-4780-8FDC-95155043BAC0}" type="slidenum">
              <a:rPr lang="el-GR" smtClean="0"/>
              <a:t>4</a:t>
            </a:fld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5039384" y="1160773"/>
                <a:ext cx="194764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i="1">
                          <a:latin typeface="Cambria Math" panose="02040503050406030204" pitchFamily="18" charset="0"/>
                        </a:rPr>
                        <m:t>𝛴</m:t>
                      </m:r>
                      <m:r>
                        <a:rPr lang="el-GR" sz="2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l-GR" sz="2400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l-GR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r>
                        <a:rPr lang="el-GR" sz="2400" i="1">
                          <a:latin typeface="Cambria Math" panose="02040503050406030204" pitchFamily="18" charset="0"/>
                        </a:rPr>
                        <m:t>𝛴</m:t>
                      </m:r>
                      <m:r>
                        <a:rPr lang="el-GR" sz="2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l-GR" sz="24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sz="2400" i="1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9384" y="1160773"/>
                <a:ext cx="1947649" cy="461665"/>
              </a:xfrm>
              <a:prstGeom prst="rect">
                <a:avLst/>
              </a:prstGeom>
              <a:blipFill rotWithShape="0">
                <a:blip r:embed="rId11"/>
                <a:stretch>
                  <a:fillRect r="-313" b="-1710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441857" y="5783049"/>
                <a:ext cx="418980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000" b="0" i="1" smtClean="0">
                          <a:latin typeface="Cambria Math" panose="02040503050406030204" pitchFamily="18" charset="0"/>
                        </a:rPr>
                        <m:t>𝛿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𝑑𝑉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έ</m:t>
                      </m:r>
                      <m:r>
                        <a:rPr lang="el-G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𝜌𝛾𝜊</m:t>
                      </m:r>
                      <m:r>
                        <a:rPr lang="el-G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l-G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𝜇𝜀𝜏𝛼𝛽𝜊𝜆𝜂𝜍</m:t>
                      </m:r>
                      <m:r>
                        <a:rPr lang="el-G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l-G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ό</m:t>
                      </m:r>
                      <m:r>
                        <a:rPr lang="el-G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𝛾𝜅𝜊𝜐</m:t>
                      </m:r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1857" y="5783049"/>
                <a:ext cx="4189801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1019" t="-6000" r="-1747" b="-340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42773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9384" y="308139"/>
            <a:ext cx="3367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u="sng" dirty="0"/>
              <a:t>Για το σύνολο του συστήματος 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080430" y="272937"/>
                <a:ext cx="2901435" cy="4397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l-GR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l-GR" sz="2000" i="0">
                                  <a:latin typeface="Cambria Math" panose="02040503050406030204" pitchFamily="18" charset="0"/>
                                </a:rPr>
                                <m:t>1,2</m:t>
                              </m:r>
                            </m:sub>
                          </m:sSub>
                          <m:r>
                            <a:rPr lang="el-GR" sz="2000" i="0">
                              <a:latin typeface="Cambria Math" panose="02040503050406030204" pitchFamily="18" charset="0"/>
                            </a:rPr>
                            <m:t>= </m:t>
                          </m:r>
                          <m:sSub>
                            <m:sSubPr>
                              <m:ctrlPr>
                                <a:rPr lang="el-GR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l-GR" sz="2000" i="0">
                                  <a:latin typeface="Cambria Math" panose="02040503050406030204" pitchFamily="18" charset="0"/>
                                </a:rPr>
                                <m:t>1,2</m:t>
                              </m:r>
                            </m:sub>
                          </m:sSub>
                          <m:r>
                            <a:rPr lang="el-GR" sz="2000" i="0">
                              <a:latin typeface="Cambria Math" panose="02040503050406030204" pitchFamily="18" charset="0"/>
                            </a:rPr>
                            <m:t>+(</m:t>
                          </m:r>
                          <m:sSub>
                            <m:sSubPr>
                              <m:ctrlPr>
                                <a:rPr lang="el-GR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l-GR" sz="20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l-GR" sz="2000" i="0">
                              <a:latin typeface="Cambria Math" panose="02040503050406030204" pitchFamily="18" charset="0"/>
                            </a:rPr>
                            <m:t>− </m:t>
                          </m:r>
                          <m:sSub>
                            <m:sSubPr>
                              <m:ctrlPr>
                                <a:rPr lang="el-GR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l-GR" sz="20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0430" y="272937"/>
                <a:ext cx="2901435" cy="439736"/>
              </a:xfrm>
              <a:prstGeom prst="rect">
                <a:avLst/>
              </a:prstGeom>
              <a:blipFill rotWithShape="0">
                <a:blip r:embed="rId2"/>
                <a:stretch>
                  <a:fillRect t="-156944" r="-24580" b="-23055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7294967" y="308139"/>
            <a:ext cx="4604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i="1" dirty="0"/>
              <a:t>1</a:t>
            </a:r>
            <a:r>
              <a:rPr lang="el-GR" b="1" i="1" baseline="30000" dirty="0"/>
              <a:t>ο</a:t>
            </a:r>
            <a:r>
              <a:rPr lang="el-GR" b="1" i="1" dirty="0"/>
              <a:t> ΘΕΡΜΟΔΥΝΑΜΙΚΟ ΑΞΙΩΜΑ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906400" y="891278"/>
                <a:ext cx="64844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𝑘𝐽</m:t>
                          </m:r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6400" y="891278"/>
                <a:ext cx="648447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4882700" y="891278"/>
                <a:ext cx="64844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𝑘𝐽</m:t>
                          </m:r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2700" y="891278"/>
                <a:ext cx="648447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6064384" y="891278"/>
                <a:ext cx="64844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𝑘𝐽</m:t>
                          </m:r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4384" y="891278"/>
                <a:ext cx="648447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/>
          <p:cNvCxnSpPr>
            <a:endCxn id="7" idx="0"/>
          </p:cNvCxnSpPr>
          <p:nvPr/>
        </p:nvCxnSpPr>
        <p:spPr>
          <a:xfrm flipH="1">
            <a:off x="4230624" y="585216"/>
            <a:ext cx="121920" cy="3060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8" idx="0"/>
          </p:cNvCxnSpPr>
          <p:nvPr/>
        </p:nvCxnSpPr>
        <p:spPr>
          <a:xfrm>
            <a:off x="5084064" y="585216"/>
            <a:ext cx="122860" cy="3060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9" idx="0"/>
          </p:cNvCxnSpPr>
          <p:nvPr/>
        </p:nvCxnSpPr>
        <p:spPr>
          <a:xfrm>
            <a:off x="6156960" y="585216"/>
            <a:ext cx="231648" cy="3060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906400" y="272937"/>
            <a:ext cx="6542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906400" y="712673"/>
            <a:ext cx="6542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906400" y="272937"/>
            <a:ext cx="0" cy="4397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0448544" y="272937"/>
            <a:ext cx="0" cy="4397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24256" y="1949622"/>
            <a:ext cx="3382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/>
              <a:t>ΕΣΩΤΕΡΙΚΗ ΕΝΕΡΓΕΙΑ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07889" y="2817067"/>
            <a:ext cx="1698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/>
              <a:t>Ιδανικά αέρια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2309883" y="2817698"/>
                <a:ext cx="127297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𝑈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( 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9883" y="2817698"/>
                <a:ext cx="1272977" cy="369332"/>
              </a:xfrm>
              <a:prstGeom prst="rect">
                <a:avLst/>
              </a:prstGeom>
              <a:blipFill rotWithShape="0">
                <a:blip r:embed="rId5"/>
                <a:stretch>
                  <a:fillRect t="-119672" r="-39713" b="-18360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6981865" y="2270469"/>
                <a:ext cx="157363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𝑈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𝜑</m:t>
                          </m:r>
                          <m:r>
                            <a:rPr lang="el-GR" b="0" i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, 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1865" y="2270469"/>
                <a:ext cx="1573636" cy="369332"/>
              </a:xfrm>
              <a:prstGeom prst="rect">
                <a:avLst/>
              </a:prstGeom>
              <a:blipFill rotWithShape="0">
                <a:blip r:embed="rId6"/>
                <a:stretch>
                  <a:fillRect t="-119672" r="-32558" b="-18360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6981865" y="2735214"/>
                <a:ext cx="162692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𝑈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𝜑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′′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υ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, 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1865" y="2735214"/>
                <a:ext cx="1626920" cy="369332"/>
              </a:xfrm>
              <a:prstGeom prst="rect">
                <a:avLst/>
              </a:prstGeom>
              <a:blipFill rotWithShape="0">
                <a:blip r:embed="rId7"/>
                <a:stretch>
                  <a:fillRect t="-121667" r="-31086" b="-18833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6981865" y="3217808"/>
                <a:ext cx="167032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𝑈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𝜑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′′′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, 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𝜐</m:t>
                          </m:r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1865" y="3217808"/>
                <a:ext cx="1670329" cy="369332"/>
              </a:xfrm>
              <a:prstGeom prst="rect">
                <a:avLst/>
              </a:prstGeom>
              <a:blipFill rotWithShape="0">
                <a:blip r:embed="rId8"/>
                <a:stretch>
                  <a:fillRect t="-121667" r="-30292" b="-18833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/>
          <p:cNvSpPr txBox="1"/>
          <p:nvPr/>
        </p:nvSpPr>
        <p:spPr>
          <a:xfrm>
            <a:off x="4554847" y="2741478"/>
            <a:ext cx="2255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/>
              <a:t>Πραγματικά αέρια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6981865" y="2248311"/>
            <a:ext cx="16378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6981865" y="2248311"/>
            <a:ext cx="0" cy="13388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6981865" y="3587140"/>
            <a:ext cx="16378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8619744" y="2248311"/>
            <a:ext cx="0" cy="13388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2309883" y="2798232"/>
            <a:ext cx="12729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2309883" y="3236012"/>
            <a:ext cx="12729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2309883" y="2817698"/>
            <a:ext cx="1" cy="418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3582860" y="2798232"/>
            <a:ext cx="0" cy="4377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6583680" y="2941533"/>
            <a:ext cx="39818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1850203" y="3041506"/>
            <a:ext cx="4596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4080430" y="4223684"/>
            <a:ext cx="29942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i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ΠΙΝΑΚΑΣ 3</a:t>
            </a:r>
            <a:r>
              <a:rPr lang="el-GR" sz="2000" b="1" i="1" baseline="300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α</a:t>
            </a:r>
            <a:r>
              <a:rPr lang="el-GR" b="1" i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ΜΕΡΟΣ 8</a:t>
            </a:r>
            <a:r>
              <a:rPr lang="el-GR" b="1" i="1" baseline="300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ο</a:t>
            </a:r>
            <a:r>
              <a:rPr lang="el-GR" b="1" i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Α </a:t>
            </a:r>
            <a:endParaRPr lang="el-GR" b="1" dirty="0"/>
          </a:p>
        </p:txBody>
      </p:sp>
      <p:sp>
        <p:nvSpPr>
          <p:cNvPr id="77" name="TextBox 76"/>
          <p:cNvSpPr txBox="1"/>
          <p:nvPr/>
        </p:nvSpPr>
        <p:spPr>
          <a:xfrm>
            <a:off x="307888" y="4223684"/>
            <a:ext cx="3044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Τιμές Εσωτερικής ενέργειας</a:t>
            </a:r>
          </a:p>
        </p:txBody>
      </p:sp>
      <p:cxnSp>
        <p:nvCxnSpPr>
          <p:cNvPr id="79" name="Straight Arrow Connector 78"/>
          <p:cNvCxnSpPr>
            <a:endCxn id="76" idx="1"/>
          </p:cNvCxnSpPr>
          <p:nvPr/>
        </p:nvCxnSpPr>
        <p:spPr>
          <a:xfrm flipV="1">
            <a:off x="3060192" y="4423739"/>
            <a:ext cx="1020238" cy="19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05C4-1A50-4780-8FDC-95155043BAC0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85163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05C4-1A50-4780-8FDC-95155043BAC0}" type="slidenum">
              <a:rPr lang="el-GR" smtClean="0"/>
              <a:t>6</a:t>
            </a:fld>
            <a:endParaRPr lang="el-GR"/>
          </a:p>
        </p:txBody>
      </p:sp>
      <p:sp>
        <p:nvSpPr>
          <p:cNvPr id="5" name="Rectangle 4"/>
          <p:cNvSpPr/>
          <p:nvPr/>
        </p:nvSpPr>
        <p:spPr>
          <a:xfrm>
            <a:off x="566115" y="399534"/>
            <a:ext cx="28809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u="sng" dirty="0"/>
              <a:t>ΕΣΩΤΕΡΙΚΗ ΕΝΕΡΓΕΙΑ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6638" y="3587295"/>
            <a:ext cx="2591875" cy="283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3813071"/>
              </p:ext>
            </p:extLst>
          </p:nvPr>
        </p:nvGraphicFramePr>
        <p:xfrm>
          <a:off x="2699657" y="2838841"/>
          <a:ext cx="4724178" cy="5679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r:id="rId4" imgW="2362200" imgH="279400" progId="Equation.DSMT4">
                  <p:embed/>
                </p:oleObj>
              </mc:Choice>
              <mc:Fallback>
                <p:oleObj r:id="rId4" imgW="2362200" imgH="279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657" y="2838841"/>
                        <a:ext cx="4724178" cy="56793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566116" y="957271"/>
            <a:ext cx="944874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l-G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Για τα ιδανικά αέρια , η μεταβολή της εσωτερικής ενέργειας σε οποιαδήποτε είναι ίση με το γινόμενο της ποσότητας του αερίου επί τη διαφορά θερμοκρασίας επί την ειδική θερμότητα υπό σταθερό όγκο , ακόμα και στην περίπτωση που η μεταβολή δεν είναι υπό σταθερό όγκο.</a:t>
            </a:r>
            <a:endParaRPr lang="el-GR" sz="2000" b="1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566115" y="957271"/>
            <a:ext cx="94487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66115" y="2280710"/>
            <a:ext cx="94487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0014858" y="957271"/>
            <a:ext cx="0" cy="13234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66115" y="957271"/>
            <a:ext cx="0" cy="13234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2"/>
          </p:cNvCxnSpPr>
          <p:nvPr/>
        </p:nvCxnSpPr>
        <p:spPr>
          <a:xfrm flipH="1">
            <a:off x="4594764" y="2280710"/>
            <a:ext cx="695723" cy="5581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699657" y="2838841"/>
            <a:ext cx="47241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699657" y="3406775"/>
            <a:ext cx="47241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423835" y="2838841"/>
            <a:ext cx="0" cy="5679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699657" y="2838841"/>
            <a:ext cx="0" cy="5679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0862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05C4-1A50-4780-8FDC-95155043BAC0}" type="slidenum">
              <a:rPr lang="el-GR" smtClean="0"/>
              <a:t>7</a:t>
            </a:fld>
            <a:endParaRPr lang="el-GR"/>
          </a:p>
        </p:txBody>
      </p:sp>
      <p:sp>
        <p:nvSpPr>
          <p:cNvPr id="5" name="Rectangle 4"/>
          <p:cNvSpPr/>
          <p:nvPr/>
        </p:nvSpPr>
        <p:spPr>
          <a:xfrm>
            <a:off x="271255" y="211203"/>
            <a:ext cx="52709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el-GR" sz="2400" b="1" i="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Κλειστό σύστημα – ανοικτή μεταβολή </a:t>
            </a:r>
            <a:endParaRPr lang="el-GR" sz="2400" b="1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256357" y="1044141"/>
                <a:ext cx="2986715" cy="4049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1,2</m:t>
                              </m:r>
                            </m:sub>
                          </m:sSub>
                          <m:r>
                            <a:rPr lang="el-GR">
                              <a:latin typeface="Cambria Math" panose="02040503050406030204" pitchFamily="18" charset="0"/>
                            </a:rPr>
                            <m:t>= </m:t>
                          </m:r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1,2</m:t>
                              </m:r>
                            </m:sub>
                          </m:sSub>
                          <m:r>
                            <a:rPr lang="el-GR">
                              <a:latin typeface="Cambria Math" panose="02040503050406030204" pitchFamily="18" charset="0"/>
                            </a:rPr>
                            <m:t>+(</m:t>
                          </m:r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l-GR">
                              <a:latin typeface="Cambria Math" panose="02040503050406030204" pitchFamily="18" charset="0"/>
                            </a:rPr>
                            <m:t>− </m:t>
                          </m:r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357" y="1044141"/>
                <a:ext cx="2986715" cy="404983"/>
              </a:xfrm>
              <a:prstGeom prst="rect">
                <a:avLst/>
              </a:prstGeom>
              <a:blipFill rotWithShape="0">
                <a:blip r:embed="rId2"/>
                <a:stretch>
                  <a:fillRect t="-153731" r="-15306" b="-22835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743712" y="1962912"/>
            <a:ext cx="4798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/>
              <a:t>ΕΠΙΣΗΜΑΝΣΗ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509888" y="2536676"/>
                <a:ext cx="28886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888" y="2536676"/>
                <a:ext cx="288861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972450" y="2548410"/>
                <a:ext cx="2185278" cy="4778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24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l-GR" sz="2400">
                            <a:latin typeface="Cambria Math" panose="02040503050406030204" pitchFamily="18" charset="0"/>
                          </a:rPr>
                          <m:t>1,2</m:t>
                        </m:r>
                      </m:sub>
                    </m:sSub>
                  </m:oMath>
                </a14:m>
                <a:r>
                  <a:rPr lang="el-GR" sz="2400" dirty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24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l-G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24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</m:oMath>
                </a14:m>
                <a:endParaRPr lang="el-GR" sz="24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2450" y="2548410"/>
                <a:ext cx="2185278" cy="477888"/>
              </a:xfrm>
              <a:prstGeom prst="rect">
                <a:avLst/>
              </a:prstGeom>
              <a:blipFill rotWithShape="0">
                <a:blip r:embed="rId4"/>
                <a:stretch>
                  <a:fillRect l="-838" t="-8974" b="-2692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/>
          <p:nvPr/>
        </p:nvCxnSpPr>
        <p:spPr>
          <a:xfrm flipH="1">
            <a:off x="1524000" y="3026298"/>
            <a:ext cx="390144" cy="9726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43712" y="4169664"/>
            <a:ext cx="1999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Έργο μεταβολής όγκου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474720" y="4194048"/>
            <a:ext cx="3291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Έργο κάθε μορφής εκτός του έργου όγκου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633472" y="3026298"/>
            <a:ext cx="1292352" cy="11555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38135" y="1379744"/>
            <a:ext cx="2533650" cy="19050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98345" y="3512637"/>
            <a:ext cx="2676525" cy="181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884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6123"/>
          </a:xfrm>
        </p:spPr>
        <p:txBody>
          <a:bodyPr>
            <a:normAutofit/>
          </a:bodyPr>
          <a:lstStyle/>
          <a:p>
            <a:r>
              <a:rPr lang="el-GR" sz="2400" b="1" u="sng" dirty="0">
                <a:latin typeface="+mn-lt"/>
              </a:rPr>
              <a:t>Ανοικτό</a:t>
            </a:r>
            <a:r>
              <a:rPr lang="el-GR" sz="2400" b="1" u="sng" dirty="0"/>
              <a:t> </a:t>
            </a:r>
            <a:r>
              <a:rPr lang="el-GR" sz="2400" b="1" u="sng" dirty="0">
                <a:latin typeface="+mn-lt"/>
              </a:rPr>
              <a:t>σύστημα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300685" y="918941"/>
                <a:ext cx="169812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l-GR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l-GR" sz="20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l-GR" sz="2000" i="0">
                              <a:latin typeface="Cambria Math" panose="02040503050406030204" pitchFamily="18" charset="0"/>
                            </a:rPr>
                            <m:t> , </m:t>
                          </m:r>
                          <m:sSub>
                            <m:sSubPr>
                              <m:ctrlPr>
                                <a:rPr lang="el-GR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i="1">
                                  <a:latin typeface="Cambria Math" panose="02040503050406030204" pitchFamily="18" charset="0"/>
                                </a:rPr>
                                <m:t>𝜐</m:t>
                              </m:r>
                            </m:e>
                            <m:sub>
                              <m:r>
                                <a:rPr lang="el-GR" sz="20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l-GR" sz="2000" i="0">
                              <a:latin typeface="Cambria Math" panose="02040503050406030204" pitchFamily="18" charset="0"/>
                            </a:rPr>
                            <m:t> , </m:t>
                          </m:r>
                          <m:sSub>
                            <m:sSubPr>
                              <m:ctrlPr>
                                <a:rPr lang="el-GR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l-GR" sz="20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0685" y="918941"/>
                <a:ext cx="1698126" cy="400110"/>
              </a:xfrm>
              <a:prstGeom prst="rect">
                <a:avLst/>
              </a:prstGeom>
              <a:blipFill rotWithShape="0">
                <a:blip r:embed="rId2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430359" y="1586643"/>
                <a:ext cx="150182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l-GR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l-GR" sz="20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l-GR" sz="2000" i="0">
                              <a:latin typeface="Cambria Math" panose="02040503050406030204" pitchFamily="18" charset="0"/>
                            </a:rPr>
                            <m:t> , </m:t>
                          </m:r>
                          <m:sSub>
                            <m:sSubPr>
                              <m:ctrlPr>
                                <a:rPr lang="el-GR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i="1">
                                  <a:latin typeface="Cambria Math" panose="02040503050406030204" pitchFamily="18" charset="0"/>
                                </a:rPr>
                                <m:t>𝜐</m:t>
                              </m:r>
                            </m:e>
                            <m:sub>
                              <m:r>
                                <a:rPr lang="el-GR" sz="20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l-GR" sz="2000" i="0">
                              <a:latin typeface="Cambria Math" panose="02040503050406030204" pitchFamily="18" charset="0"/>
                            </a:rPr>
                            <m:t> , </m:t>
                          </m:r>
                          <m:sSub>
                            <m:sSubPr>
                              <m:ctrlPr>
                                <a:rPr lang="el-GR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l-GR" sz="20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0359" y="1586643"/>
                <a:ext cx="1501821" cy="400110"/>
              </a:xfrm>
              <a:prstGeom prst="rect">
                <a:avLst/>
              </a:prstGeom>
              <a:blipFill rotWithShape="0">
                <a:blip r:embed="rId3"/>
                <a:stretch>
                  <a:fillRect b="-757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57922" y="153135"/>
            <a:ext cx="4425117" cy="263144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-160648" y="2577820"/>
                <a:ext cx="2959676" cy="4135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000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l-GR" sz="2000" i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el-GR" sz="2000" i="0">
                          <a:latin typeface="Cambria Math" panose="02040503050406030204" pitchFamily="18" charset="0"/>
                        </a:rPr>
                        <m:t>− </m:t>
                      </m:r>
                      <m:sSub>
                        <m:sSubPr>
                          <m:ctrlPr>
                            <a:rPr lang="el-G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000" i="1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l-GR" sz="2000" i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el-GR" sz="20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2000" i="1">
                          <a:latin typeface="Cambria Math" panose="02040503050406030204" pitchFamily="18" charset="0"/>
                        </a:rPr>
                        <m:t>𝛥</m:t>
                      </m:r>
                      <m:r>
                        <a:rPr lang="el-GR" sz="2000" i="1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l-GR" sz="2000" i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60648" y="2577820"/>
                <a:ext cx="2959676" cy="413511"/>
              </a:xfrm>
              <a:prstGeom prst="rect">
                <a:avLst/>
              </a:prstGeom>
              <a:blipFill rotWithShape="0">
                <a:blip r:embed="rId5"/>
                <a:stretch>
                  <a:fillRect b="-441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-1494630" y="3337806"/>
                <a:ext cx="7590630" cy="3815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i="1" smtClean="0">
                          <a:latin typeface="Cambria Math" panose="02040503050406030204" pitchFamily="18" charset="0"/>
                        </a:rPr>
                        <m:t>𝛥</m:t>
                      </m:r>
                      <m:r>
                        <a:rPr lang="el-GR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l-GR" i="0">
                          <a:latin typeface="Cambria Math" panose="02040503050406030204" pitchFamily="18" charset="0"/>
                        </a:rPr>
                        <m:t>=(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𝛥</m:t>
                                  </m:r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𝛫𝛪𝛮</m:t>
                                  </m:r>
                                </m:sub>
                              </m:sSub>
                            </m:e>
                          </m:d>
                        </m:e>
                        <m:sub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1,2</m:t>
                          </m:r>
                        </m:sub>
                      </m:sSub>
                      <m:r>
                        <a:rPr lang="el-GR" i="0">
                          <a:latin typeface="Cambria Math" panose="02040503050406030204" pitchFamily="18" charset="0"/>
                        </a:rPr>
                        <m:t>+(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𝛥</m:t>
                                  </m:r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𝛥𝛶𝛮</m:t>
                                  </m:r>
                                </m:sub>
                              </m:sSub>
                            </m:e>
                          </m:d>
                        </m:e>
                        <m:sub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1,2</m:t>
                          </m:r>
                        </m:sub>
                      </m:sSub>
                      <m:r>
                        <a:rPr lang="el-GR" i="0">
                          <a:latin typeface="Cambria Math" panose="02040503050406030204" pitchFamily="18" charset="0"/>
                        </a:rPr>
                        <m:t>+ (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𝛥</m:t>
                              </m:r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d>
                        </m:e>
                        <m:sub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 1,2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494630" y="3337806"/>
                <a:ext cx="7590630" cy="381515"/>
              </a:xfrm>
              <a:prstGeom prst="rect">
                <a:avLst/>
              </a:prstGeom>
              <a:blipFill rotWithShape="0">
                <a:blip r:embed="rId6"/>
                <a:stretch>
                  <a:fillRect t="-116129" b="-18064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7912100" y="4011463"/>
            <a:ext cx="393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/>
              <a:t>Για σύστημα μάζας </a:t>
            </a:r>
            <a:r>
              <a:rPr lang="en-US" b="1" u="sng" dirty="0"/>
              <a:t>(1 kg) </a:t>
            </a:r>
            <a:r>
              <a:rPr lang="el-GR" b="1" u="sng" dirty="0"/>
              <a:t>προκύπτει </a:t>
            </a:r>
            <a:r>
              <a:rPr lang="el-GR" dirty="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-1494630" y="3843492"/>
                <a:ext cx="10752764" cy="71731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i="1" smtClean="0">
                          <a:latin typeface="Cambria Math" panose="02040503050406030204" pitchFamily="18" charset="0"/>
                        </a:rPr>
                        <m:t> (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𝛥𝛦</m:t>
                              </m:r>
                            </m:e>
                            <m:sub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𝛫𝛪𝛮</m:t>
                              </m:r>
                            </m:sub>
                          </m:s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 )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en-US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l-GR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l-GR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l-GR">
                          <a:latin typeface="Cambria Math" panose="02040503050406030204" pitchFamily="18" charset="0"/>
                        </a:rPr>
                        <m:t> ∙</m:t>
                      </m:r>
                      <m:r>
                        <a:rPr lang="el-GR" i="1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l-GR">
                          <a:latin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l-GR">
                              <a:latin typeface="Cambria Math" panose="02040503050406030204" pitchFamily="18" charset="0"/>
                            </a:rPr>
                            <m:t> − </m:t>
                          </m:r>
                          <m:sSubSup>
                            <m:sSubSup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l-GR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l-GR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𝑘𝑔</m:t>
                          </m:r>
                          <m:r>
                            <a:rPr lang="el-GR">
                              <a:latin typeface="Cambria Math" panose="02040503050406030204" pitchFamily="18" charset="0"/>
                            </a:rPr>
                            <m:t>∙</m:t>
                          </m:r>
                          <m:f>
                            <m:f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p>
                                  <m:r>
                                    <a:rPr lang="el-GR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𝑠𝑒𝑐</m:t>
                                  </m:r>
                                </m:e>
                                <m:sup>
                                  <m:r>
                                    <a:rPr lang="el-GR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l-GR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l-GR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l-GR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l-GR">
                          <a:latin typeface="Cambria Math" panose="02040503050406030204" pitchFamily="18" charset="0"/>
                        </a:rPr>
                        <m:t> ∙</m:t>
                      </m:r>
                      <m:r>
                        <a:rPr lang="el-GR" i="1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l-GR">
                          <a:latin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l-GR">
                              <a:latin typeface="Cambria Math" panose="02040503050406030204" pitchFamily="18" charset="0"/>
                            </a:rPr>
                            <m:t> − </m:t>
                          </m:r>
                          <m:sSubSup>
                            <m:sSubSup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l-GR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l-GR">
                          <a:latin typeface="Cambria Math" panose="02040503050406030204" pitchFamily="18" charset="0"/>
                        </a:rPr>
                        <m:t> ( </m:t>
                      </m:r>
                      <m:r>
                        <a:rPr lang="el-GR" i="1">
                          <a:latin typeface="Cambria Math" panose="02040503050406030204" pitchFamily="18" charset="0"/>
                        </a:rPr>
                        <m:t>𝐽</m:t>
                      </m:r>
                      <m:r>
                        <a:rPr lang="el-GR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l-GR" b="0" i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494630" y="3843492"/>
                <a:ext cx="10752764" cy="71731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372436" y="4817826"/>
                <a:ext cx="10833320" cy="6075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l-GR" sz="2000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l-G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l-GR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2000" i="1">
                                <a:latin typeface="Cambria Math" panose="02040503050406030204" pitchFamily="18" charset="0"/>
                              </a:rPr>
                              <m:t>𝛥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l-GR" sz="2000" i="1">
                                <a:latin typeface="Cambria Math" panose="02040503050406030204" pitchFamily="18" charset="0"/>
                              </a:rPr>
                              <m:t>𝛫𝛪𝛮</m:t>
                            </m:r>
                          </m:sub>
                        </m:sSub>
                        <m:r>
                          <a:rPr lang="el-GR" sz="2000" i="1">
                            <a:latin typeface="Cambria Math" panose="02040503050406030204" pitchFamily="18" charset="0"/>
                          </a:rPr>
                          <m:t> )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1,2</m:t>
                        </m:r>
                      </m:sub>
                    </m:sSub>
                  </m:oMath>
                </a14:m>
                <a:r>
                  <a:rPr lang="el-GR" sz="2000" b="0" dirty="0"/>
                  <a:t>  </a:t>
                </a:r>
                <a14:m>
                  <m:oMath xmlns:m="http://schemas.openxmlformats.org/officeDocument/2006/math">
                    <m:r>
                      <a:rPr lang="el-GR" sz="2000" b="0" i="0" smtClean="0">
                        <a:latin typeface="Cambria Math" panose="02040503050406030204" pitchFamily="18" charset="0"/>
                      </a:rPr>
                      <m:t>= </m:t>
                    </m:r>
                    <m:r>
                      <a:rPr lang="el-GR" sz="200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l-GR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00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l-GR" sz="200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l-GR" sz="2000">
                        <a:latin typeface="Cambria Math" panose="02040503050406030204" pitchFamily="18" charset="0"/>
                      </a:rPr>
                      <m:t> ∙</m:t>
                    </m:r>
                    <m:r>
                      <a:rPr lang="el-GR" sz="2000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el-GR" sz="2000">
                        <a:latin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el-GR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l-GR" sz="20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l-GR" sz="20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l-GR" sz="200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l-GR" sz="200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l-GR" sz="2000">
                            <a:latin typeface="Cambria Math" panose="02040503050406030204" pitchFamily="18" charset="0"/>
                          </a:rPr>
                          <m:t> − </m:t>
                        </m:r>
                        <m:sSubSup>
                          <m:sSubSupPr>
                            <m:ctrlPr>
                              <a:rPr lang="el-GR" sz="20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l-GR" sz="20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l-GR" sz="200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l-GR" sz="200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l-GR" sz="200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l-GR" sz="200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el-GR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l-GR" sz="2000" i="1">
                            <a:latin typeface="Cambria Math" panose="02040503050406030204" pitchFamily="18" charset="0"/>
                          </a:rPr>
                          <m:t>𝑘𝑔</m:t>
                        </m:r>
                        <m:r>
                          <a:rPr lang="el-GR" sz="2000">
                            <a:latin typeface="Cambria Math" panose="02040503050406030204" pitchFamily="18" charset="0"/>
                          </a:rPr>
                          <m:t>∙</m:t>
                        </m:r>
                        <m:f>
                          <m:fPr>
                            <m:ctrlPr>
                              <a:rPr lang="el-GR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l-GR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l-GR" sz="2000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el-GR" sz="200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l-GR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l-GR" sz="2000" i="1">
                                    <a:latin typeface="Cambria Math" panose="02040503050406030204" pitchFamily="18" charset="0"/>
                                  </a:rPr>
                                  <m:t>𝑠𝑒𝑐</m:t>
                                </m:r>
                              </m:e>
                              <m:sup>
                                <m:r>
                                  <a:rPr lang="el-GR" sz="200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el-GR" sz="200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l-GR" sz="200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l-GR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00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l-GR" sz="200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l-GR" sz="2000">
                        <a:latin typeface="Cambria Math" panose="02040503050406030204" pitchFamily="18" charset="0"/>
                      </a:rPr>
                      <m:t> ∙</m:t>
                    </m:r>
                    <m:d>
                      <m:dPr>
                        <m:ctrlPr>
                          <a:rPr lang="el-GR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l-GR" sz="2000">
                            <a:latin typeface="Cambria Math" panose="02040503050406030204" pitchFamily="18" charset="0"/>
                          </a:rPr>
                          <m:t>1 </m:t>
                        </m:r>
                        <m:r>
                          <a:rPr lang="el-GR" sz="2000" i="1">
                            <a:latin typeface="Cambria Math" panose="02040503050406030204" pitchFamily="18" charset="0"/>
                          </a:rPr>
                          <m:t>𝑘𝑔</m:t>
                        </m:r>
                      </m:e>
                    </m:d>
                    <m:r>
                      <a:rPr lang="el-GR" sz="2000">
                        <a:latin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el-GR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l-GR" sz="20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l-GR" sz="20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l-GR" sz="200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l-GR" sz="200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l-GR" sz="2000">
                            <a:latin typeface="Cambria Math" panose="02040503050406030204" pitchFamily="18" charset="0"/>
                          </a:rPr>
                          <m:t> − </m:t>
                        </m:r>
                        <m:sSubSup>
                          <m:sSubSupPr>
                            <m:ctrlPr>
                              <a:rPr lang="el-GR" sz="20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l-GR" sz="20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l-GR" sz="200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l-GR" sz="200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l-GR" sz="200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l-GR" sz="200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l-GR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l-GR" sz="20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l-GR" sz="2000" i="1">
                            <a:latin typeface="Cambria Math" panose="02040503050406030204" pitchFamily="18" charset="0"/>
                          </a:rPr>
                          <m:t>𝐽</m:t>
                        </m:r>
                      </m:e>
                    </m:d>
                    <m:r>
                      <a:rPr lang="el-GR" sz="200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l-GR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00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l-GR" sz="200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l-GR" sz="2000">
                        <a:latin typeface="Cambria Math" panose="02040503050406030204" pitchFamily="18" charset="0"/>
                      </a:rPr>
                      <m:t> ∙</m:t>
                    </m:r>
                    <m:d>
                      <m:dPr>
                        <m:ctrlPr>
                          <a:rPr lang="el-GR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l-GR" sz="20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l-GR" sz="20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l-GR" sz="200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l-GR" sz="200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l-GR" sz="2000">
                            <a:latin typeface="Cambria Math" panose="02040503050406030204" pitchFamily="18" charset="0"/>
                          </a:rPr>
                          <m:t> − </m:t>
                        </m:r>
                        <m:sSubSup>
                          <m:sSubSupPr>
                            <m:ctrlPr>
                              <a:rPr lang="el-GR" sz="20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l-GR" sz="20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l-GR" sz="200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l-GR" sz="200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l-GR" sz="200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l-GR" sz="2000"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el-GR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000" i="1">
                            <a:latin typeface="Cambria Math" panose="02040503050406030204" pitchFamily="18" charset="0"/>
                          </a:rPr>
                          <m:t>𝐽</m:t>
                        </m:r>
                      </m:num>
                      <m:den>
                        <m:r>
                          <a:rPr lang="el-GR" sz="2000" i="1">
                            <a:latin typeface="Cambria Math" panose="02040503050406030204" pitchFamily="18" charset="0"/>
                          </a:rPr>
                          <m:t>𝑘𝑔</m:t>
                        </m:r>
                      </m:den>
                    </m:f>
                  </m:oMath>
                </a14:m>
                <a:r>
                  <a:rPr lang="el-GR" sz="2000" dirty="0"/>
                  <a:t>)</a:t>
                </a:r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436" y="4817826"/>
                <a:ext cx="10833320" cy="607539"/>
              </a:xfrm>
              <a:prstGeom prst="rect">
                <a:avLst/>
              </a:prstGeom>
              <a:blipFill rotWithShape="0">
                <a:blip r:embed="rId8"/>
                <a:stretch>
                  <a:fillRect b="-10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05C4-1A50-4780-8FDC-95155043BAC0}" type="slidenum">
              <a:rPr lang="el-GR" smtClean="0"/>
              <a:t>8</a:t>
            </a:fld>
            <a:endParaRPr lang="el-GR"/>
          </a:p>
        </p:txBody>
      </p:sp>
      <p:sp>
        <p:nvSpPr>
          <p:cNvPr id="8" name="Rectangle 7"/>
          <p:cNvSpPr/>
          <p:nvPr/>
        </p:nvSpPr>
        <p:spPr>
          <a:xfrm>
            <a:off x="167175" y="934330"/>
            <a:ext cx="23040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Αρχική κατάσταση 1 :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72883" y="1599877"/>
            <a:ext cx="22983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Τελική κατάσταση 2 : </a:t>
            </a:r>
          </a:p>
        </p:txBody>
      </p:sp>
    </p:spTree>
    <p:extLst>
      <p:ext uri="{BB962C8B-B14F-4D97-AF65-F5344CB8AC3E}">
        <p14:creationId xmlns:p14="http://schemas.microsoft.com/office/powerpoint/2010/main" val="764238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2372" y="1646215"/>
            <a:ext cx="393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/>
              <a:t>Για σύστημα μάζας </a:t>
            </a:r>
            <a:r>
              <a:rPr lang="en-US" b="1" u="sng" dirty="0"/>
              <a:t>(1 kg) </a:t>
            </a:r>
            <a:r>
              <a:rPr lang="el-GR" b="1" u="sng" dirty="0"/>
              <a:t>προκύπτει </a:t>
            </a:r>
            <a:r>
              <a:rPr lang="el-GR" dirty="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82372" y="626757"/>
                <a:ext cx="12496292" cy="5557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"/>
                            <m:ctrlPr>
                              <a:rPr lang="el-GR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l-G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l-GR" i="1">
                                    <a:latin typeface="Cambria Math" panose="02040503050406030204" pitchFamily="18" charset="0"/>
                                  </a:rPr>
                                  <m:t>𝛥𝛦</m:t>
                                </m:r>
                              </m:e>
                              <m:sub>
                                <m:r>
                                  <a:rPr lang="el-GR" i="1">
                                    <a:latin typeface="Cambria Math" panose="02040503050406030204" pitchFamily="18" charset="0"/>
                                  </a:rPr>
                                  <m:t>𝛥𝛶𝛮</m:t>
                                </m:r>
                              </m:sub>
                            </m:sSub>
                            <m:r>
                              <a:rPr lang="el-GR" i="1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d>
                      </m:e>
                      <m:sub>
                        <m:r>
                          <a:rPr lang="el-GR">
                            <a:latin typeface="Cambria Math" panose="02040503050406030204" pitchFamily="18" charset="0"/>
                          </a:rPr>
                          <m:t>1,2</m:t>
                        </m:r>
                      </m:sub>
                    </m:sSub>
                    <m:r>
                      <a:rPr lang="el-GR">
                        <a:latin typeface="Cambria Math" panose="02040503050406030204" pitchFamily="18" charset="0"/>
                      </a:rPr>
                      <m:t>  =</m:t>
                    </m:r>
                    <m:r>
                      <a:rPr lang="el-GR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el-GR">
                        <a:latin typeface="Cambria Math" panose="02040503050406030204" pitchFamily="18" charset="0"/>
                      </a:rPr>
                      <m:t>∙</m:t>
                    </m:r>
                    <m:r>
                      <a:rPr lang="el-GR" i="1">
                        <a:latin typeface="Cambria Math" panose="02040503050406030204" pitchFamily="18" charset="0"/>
                      </a:rPr>
                      <m:t>𝑔</m:t>
                    </m:r>
                    <m:r>
                      <a:rPr lang="el-GR">
                        <a:latin typeface="Cambria Math" panose="02040503050406030204" pitchFamily="18" charset="0"/>
                      </a:rPr>
                      <m:t> ∙</m:t>
                    </m:r>
                    <m:d>
                      <m:d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l-G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l-GR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l-GR">
                            <a:latin typeface="Cambria Math" panose="02040503050406030204" pitchFamily="18" charset="0"/>
                          </a:rPr>
                          <m:t> − </m:t>
                        </m:r>
                        <m:sSub>
                          <m:sSubPr>
                            <m:ctrlPr>
                              <a:rPr lang="el-G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l-GR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l-GR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l-GR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l-GR" i="1">
                            <a:latin typeface="Cambria Math" panose="02040503050406030204" pitchFamily="18" charset="0"/>
                          </a:rPr>
                          <m:t>𝑘𝑔</m:t>
                        </m:r>
                        <m:r>
                          <a:rPr lang="el-GR">
                            <a:latin typeface="Cambria Math" panose="02040503050406030204" pitchFamily="18" charset="0"/>
                          </a:rPr>
                          <m:t>∙</m:t>
                        </m:r>
                        <m:f>
                          <m:fPr>
                            <m:ctrlPr>
                              <a:rPr lang="el-GR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l-GR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l-GR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el-GR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l-GR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l-GR" i="1">
                                    <a:latin typeface="Cambria Math" panose="02040503050406030204" pitchFamily="18" charset="0"/>
                                  </a:rPr>
                                  <m:t>𝑠𝑒𝑐</m:t>
                                </m:r>
                              </m:e>
                              <m:sup>
                                <m:r>
                                  <a:rPr lang="el-GR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el-GR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l-GR">
                        <a:latin typeface="Cambria Math" panose="02040503050406030204" pitchFamily="18" charset="0"/>
                      </a:rPr>
                      <m:t>=  </m:t>
                    </m:r>
                    <m:r>
                      <a:rPr lang="el-GR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el-GR">
                        <a:latin typeface="Cambria Math" panose="02040503050406030204" pitchFamily="18" charset="0"/>
                      </a:rPr>
                      <m:t>∙</m:t>
                    </m:r>
                    <m:r>
                      <a:rPr lang="el-GR" i="1">
                        <a:latin typeface="Cambria Math" panose="02040503050406030204" pitchFamily="18" charset="0"/>
                      </a:rPr>
                      <m:t>𝑔</m:t>
                    </m:r>
                    <m:r>
                      <a:rPr lang="el-GR">
                        <a:latin typeface="Cambria Math" panose="02040503050406030204" pitchFamily="18" charset="0"/>
                      </a:rPr>
                      <m:t> ∙</m:t>
                    </m:r>
                    <m:d>
                      <m:d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l-G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l-GR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l-GR">
                            <a:latin typeface="Cambria Math" panose="02040503050406030204" pitchFamily="18" charset="0"/>
                          </a:rPr>
                          <m:t> − </m:t>
                        </m:r>
                        <m:sSub>
                          <m:sSubPr>
                            <m:ctrlPr>
                              <a:rPr lang="el-G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l-GR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l-GR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l-GR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l-GR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l-GR" i="1">
                            <a:latin typeface="Cambria Math" panose="02040503050406030204" pitchFamily="18" charset="0"/>
                          </a:rPr>
                          <m:t>𝐽</m:t>
                        </m:r>
                      </m:e>
                    </m:d>
                    <m:r>
                      <a:rPr lang="el-GR">
                        <a:latin typeface="Cambria Math" panose="02040503050406030204" pitchFamily="18" charset="0"/>
                      </a:rPr>
                      <m:t>=(1 </m:t>
                    </m:r>
                    <m:r>
                      <a:rPr lang="el-GR" i="1">
                        <a:latin typeface="Cambria Math" panose="02040503050406030204" pitchFamily="18" charset="0"/>
                      </a:rPr>
                      <m:t>𝑘𝑔</m:t>
                    </m:r>
                    <m:r>
                      <a:rPr lang="el-GR">
                        <a:latin typeface="Cambria Math" panose="02040503050406030204" pitchFamily="18" charset="0"/>
                      </a:rPr>
                      <m:t>) ∙</m:t>
                    </m:r>
                    <m:r>
                      <a:rPr lang="el-GR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el-GR">
                        <a:latin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l-G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l-GR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l-GR">
                            <a:latin typeface="Cambria Math" panose="02040503050406030204" pitchFamily="18" charset="0"/>
                          </a:rPr>
                          <m:t> − </m:t>
                        </m:r>
                        <m:sSub>
                          <m:sSubPr>
                            <m:ctrlPr>
                              <a:rPr lang="el-G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l-GR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l-GR">
                        <a:latin typeface="Cambria Math" panose="02040503050406030204" pitchFamily="18" charset="0"/>
                      </a:rPr>
                      <m:t> (</m:t>
                    </m:r>
                    <m:f>
                      <m:f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i="1">
                            <a:latin typeface="Cambria Math" panose="02040503050406030204" pitchFamily="18" charset="0"/>
                          </a:rPr>
                          <m:t>𝐽</m:t>
                        </m:r>
                      </m:num>
                      <m:den>
                        <m:r>
                          <a:rPr lang="el-GR" i="1">
                            <a:latin typeface="Cambria Math" panose="02040503050406030204" pitchFamily="18" charset="0"/>
                          </a:rPr>
                          <m:t>𝑘𝑔</m:t>
                        </m:r>
                      </m:den>
                    </m:f>
                  </m:oMath>
                </a14:m>
                <a:r>
                  <a:rPr lang="el-GR" dirty="0"/>
                  <a:t>)</a:t>
                </a: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372" y="626757"/>
                <a:ext cx="12496292" cy="555793"/>
              </a:xfrm>
              <a:prstGeom prst="rect">
                <a:avLst/>
              </a:prstGeom>
              <a:blipFill rotWithShape="0">
                <a:blip r:embed="rId2"/>
                <a:stretch>
                  <a:fillRect b="-109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82372" y="2175442"/>
                <a:ext cx="10282428" cy="6075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d>
                          <m:dPr>
                            <m:begChr m:val=""/>
                            <m:ctrlPr>
                              <a:rPr lang="el-GR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l-GR" sz="2000" i="1">
                                <a:latin typeface="Cambria Math" panose="02040503050406030204" pitchFamily="18" charset="0"/>
                              </a:rPr>
                              <m:t>𝛥</m:t>
                            </m:r>
                            <m:r>
                              <a:rPr lang="el-GR" sz="20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</m:d>
                      </m:e>
                      <m:sub>
                        <m:r>
                          <a:rPr lang="el-GR" sz="2000">
                            <a:latin typeface="Cambria Math" panose="02040503050406030204" pitchFamily="18" charset="0"/>
                          </a:rPr>
                          <m:t>1,2</m:t>
                        </m:r>
                      </m:sub>
                    </m:sSub>
                    <m:r>
                      <a:rPr lang="el-GR" sz="2000">
                        <a:latin typeface="Cambria Math" panose="02040503050406030204" pitchFamily="18" charset="0"/>
                      </a:rPr>
                      <m:t>  =</m:t>
                    </m:r>
                    <m:r>
                      <a:rPr lang="el-GR" sz="2000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el-GR" sz="2000">
                        <a:latin typeface="Cambria Math" panose="02040503050406030204" pitchFamily="18" charset="0"/>
                      </a:rPr>
                      <m:t>∙</m:t>
                    </m:r>
                    <m:r>
                      <a:rPr lang="el-GR" sz="2000" i="1">
                        <a:latin typeface="Cambria Math" panose="02040503050406030204" pitchFamily="18" charset="0"/>
                      </a:rPr>
                      <m:t>𝑔</m:t>
                    </m:r>
                    <m:r>
                      <a:rPr lang="el-GR" sz="2000">
                        <a:latin typeface="Cambria Math" panose="02040503050406030204" pitchFamily="18" charset="0"/>
                      </a:rPr>
                      <m:t> ∙</m:t>
                    </m:r>
                    <m:d>
                      <m:dPr>
                        <m:ctrlPr>
                          <a:rPr lang="el-GR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l-GR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20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l-GR" sz="200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l-GR" sz="2000">
                            <a:latin typeface="Cambria Math" panose="02040503050406030204" pitchFamily="18" charset="0"/>
                          </a:rPr>
                          <m:t> − </m:t>
                        </m:r>
                        <m:sSub>
                          <m:sSubPr>
                            <m:ctrlPr>
                              <a:rPr lang="el-GR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20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l-GR" sz="200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l-GR" sz="200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l-GR" sz="200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el-GR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l-GR" sz="2000" i="1">
                            <a:latin typeface="Cambria Math" panose="02040503050406030204" pitchFamily="18" charset="0"/>
                          </a:rPr>
                          <m:t>𝑘𝑔</m:t>
                        </m:r>
                        <m:r>
                          <a:rPr lang="el-GR" sz="2000">
                            <a:latin typeface="Cambria Math" panose="02040503050406030204" pitchFamily="18" charset="0"/>
                          </a:rPr>
                          <m:t>∙</m:t>
                        </m:r>
                        <m:f>
                          <m:fPr>
                            <m:ctrlPr>
                              <a:rPr lang="el-GR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l-GR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l-GR" sz="2000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el-GR" sz="200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l-GR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l-GR" sz="2000" i="1">
                                    <a:latin typeface="Cambria Math" panose="02040503050406030204" pitchFamily="18" charset="0"/>
                                  </a:rPr>
                                  <m:t>𝑠𝑒𝑐</m:t>
                                </m:r>
                              </m:e>
                              <m:sup>
                                <m:r>
                                  <a:rPr lang="el-GR" sz="200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el-GR" sz="200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l-GR" sz="2000">
                        <a:latin typeface="Cambria Math" panose="02040503050406030204" pitchFamily="18" charset="0"/>
                      </a:rPr>
                      <m:t>=(1 </m:t>
                    </m:r>
                    <m:r>
                      <a:rPr lang="el-GR" sz="2000" i="1">
                        <a:latin typeface="Cambria Math" panose="02040503050406030204" pitchFamily="18" charset="0"/>
                      </a:rPr>
                      <m:t>𝑘𝑔</m:t>
                    </m:r>
                    <m:r>
                      <a:rPr lang="el-GR" sz="2000">
                        <a:latin typeface="Cambria Math" panose="02040503050406030204" pitchFamily="18" charset="0"/>
                      </a:rPr>
                      <m:t>) ∙</m:t>
                    </m:r>
                    <m:r>
                      <a:rPr lang="el-GR" sz="2000" i="1">
                        <a:latin typeface="Cambria Math" panose="02040503050406030204" pitchFamily="18" charset="0"/>
                      </a:rPr>
                      <m:t>𝑔</m:t>
                    </m:r>
                    <m:r>
                      <a:rPr lang="el-GR" sz="2000">
                        <a:latin typeface="Cambria Math" panose="02040503050406030204" pitchFamily="18" charset="0"/>
                      </a:rPr>
                      <m:t> ∙</m:t>
                    </m:r>
                    <m:d>
                      <m:dPr>
                        <m:ctrlPr>
                          <a:rPr lang="el-GR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l-GR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20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l-GR" sz="200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l-GR" sz="2000">
                            <a:latin typeface="Cambria Math" panose="02040503050406030204" pitchFamily="18" charset="0"/>
                          </a:rPr>
                          <m:t> − </m:t>
                        </m:r>
                        <m:sSub>
                          <m:sSubPr>
                            <m:ctrlPr>
                              <a:rPr lang="el-GR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20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l-GR" sz="200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l-GR" sz="200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l-GR" sz="200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l-GR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l-GR" sz="20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l-GR" sz="2000" i="1">
                            <a:latin typeface="Cambria Math" panose="02040503050406030204" pitchFamily="18" charset="0"/>
                          </a:rPr>
                          <m:t>𝐽</m:t>
                        </m:r>
                      </m:e>
                    </m:d>
                    <m:r>
                      <a:rPr lang="el-GR" sz="2000">
                        <a:latin typeface="Cambria Math" panose="02040503050406030204" pitchFamily="18" charset="0"/>
                      </a:rPr>
                      <m:t>=</m:t>
                    </m:r>
                    <m:r>
                      <a:rPr lang="el-GR" sz="2000" i="1">
                        <a:latin typeface="Cambria Math" panose="02040503050406030204" pitchFamily="18" charset="0"/>
                      </a:rPr>
                      <m:t>𝑔</m:t>
                    </m:r>
                    <m:r>
                      <a:rPr lang="el-GR" sz="2000">
                        <a:latin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el-GR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l-GR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20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l-GR" sz="200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l-GR" sz="2000">
                            <a:latin typeface="Cambria Math" panose="02040503050406030204" pitchFamily="18" charset="0"/>
                          </a:rPr>
                          <m:t> − </m:t>
                        </m:r>
                        <m:sSub>
                          <m:sSubPr>
                            <m:ctrlPr>
                              <a:rPr lang="el-GR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20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l-GR" sz="200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l-GR" sz="2000">
                        <a:latin typeface="Cambria Math" panose="02040503050406030204" pitchFamily="18" charset="0"/>
                      </a:rPr>
                      <m:t> (</m:t>
                    </m:r>
                    <m:f>
                      <m:fPr>
                        <m:ctrlPr>
                          <a:rPr lang="el-GR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000" i="1">
                            <a:latin typeface="Cambria Math" panose="02040503050406030204" pitchFamily="18" charset="0"/>
                          </a:rPr>
                          <m:t>𝐽</m:t>
                        </m:r>
                      </m:num>
                      <m:den>
                        <m:r>
                          <a:rPr lang="el-GR" sz="2000" i="1">
                            <a:latin typeface="Cambria Math" panose="02040503050406030204" pitchFamily="18" charset="0"/>
                          </a:rPr>
                          <m:t>𝑘𝑔</m:t>
                        </m:r>
                      </m:den>
                    </m:f>
                  </m:oMath>
                </a14:m>
                <a:r>
                  <a:rPr lang="el-GR" sz="2000" dirty="0"/>
                  <a:t>)</a:t>
                </a: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372" y="2175442"/>
                <a:ext cx="10282428" cy="607539"/>
              </a:xfrm>
              <a:prstGeom prst="rect">
                <a:avLst/>
              </a:prstGeom>
              <a:blipFill rotWithShape="0">
                <a:blip r:embed="rId3"/>
                <a:stretch>
                  <a:fillRect b="-10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345" y="3013043"/>
            <a:ext cx="4754879" cy="61693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816352" y="3889134"/>
                <a:ext cx="4268733" cy="3815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l-GR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el-GR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l-GR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el-GR">
                          <a:latin typeface="Cambria Math" panose="02040503050406030204" pitchFamily="18" charset="0"/>
                        </a:rPr>
                        <m:t> +(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𝛥</m:t>
                              </m:r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d>
                        </m:e>
                        <m:sub>
                          <m:r>
                            <a:rPr lang="el-GR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el-GR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l-GR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el-GR">
                          <a:latin typeface="Cambria Math" panose="02040503050406030204" pitchFamily="18" charset="0"/>
                        </a:rPr>
                        <m:t>+(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l-GR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l-GR">
                          <a:latin typeface="Cambria Math" panose="02040503050406030204" pitchFamily="18" charset="0"/>
                        </a:rPr>
                        <m:t>− 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l-GR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l-GR">
                          <a:latin typeface="Cambria Math" panose="02040503050406030204" pitchFamily="18" charset="0"/>
                        </a:rPr>
                        <m:t>) 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6352" y="3889134"/>
                <a:ext cx="4268733" cy="381515"/>
              </a:xfrm>
              <a:prstGeom prst="rect">
                <a:avLst/>
              </a:prstGeom>
              <a:blipFill rotWithShape="0">
                <a:blip r:embed="rId5"/>
                <a:stretch>
                  <a:fillRect t="-114286" b="-17619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82372" y="3998976"/>
            <a:ext cx="2792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/>
              <a:t>Από τη σχέση του 1</a:t>
            </a:r>
            <a:r>
              <a:rPr lang="el-GR" b="1" u="sng" baseline="30000" dirty="0"/>
              <a:t>ο</a:t>
            </a:r>
            <a:r>
              <a:rPr lang="el-GR" b="1" u="sng" dirty="0"/>
              <a:t> Θ.Α.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085085" y="3998976"/>
            <a:ext cx="13776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/>
              <a:t>προκύπτει 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258" y="4627469"/>
            <a:ext cx="6291279" cy="627283"/>
          </a:xfrm>
          <a:prstGeom prst="rect">
            <a:avLst/>
          </a:prstGeom>
        </p:spPr>
      </p:pic>
      <p:cxnSp>
        <p:nvCxnSpPr>
          <p:cNvPr id="19" name="Straight Connector 18"/>
          <p:cNvCxnSpPr/>
          <p:nvPr/>
        </p:nvCxnSpPr>
        <p:spPr>
          <a:xfrm>
            <a:off x="1133856" y="4627469"/>
            <a:ext cx="0" cy="5053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133856" y="5132832"/>
            <a:ext cx="12313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133856" y="4627469"/>
            <a:ext cx="12313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2365248" y="4627469"/>
            <a:ext cx="0" cy="5053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560320" y="4634170"/>
            <a:ext cx="1085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560320" y="4627469"/>
            <a:ext cx="0" cy="5053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645408" y="4627469"/>
            <a:ext cx="0" cy="5053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560320" y="5132832"/>
            <a:ext cx="1085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1749552" y="5361196"/>
                <a:ext cx="28847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9552" y="5361196"/>
                <a:ext cx="288477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21277" r="-6383" b="-1521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/>
              <p:cNvSpPr/>
              <p:nvPr/>
            </p:nvSpPr>
            <p:spPr>
              <a:xfrm>
                <a:off x="2777077" y="5348820"/>
                <a:ext cx="46782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7077" y="5348820"/>
                <a:ext cx="467820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Straight Arrow Connector 45"/>
          <p:cNvCxnSpPr/>
          <p:nvPr/>
        </p:nvCxnSpPr>
        <p:spPr>
          <a:xfrm>
            <a:off x="1749552" y="5164887"/>
            <a:ext cx="144239" cy="2283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endCxn id="44" idx="0"/>
          </p:cNvCxnSpPr>
          <p:nvPr/>
        </p:nvCxnSpPr>
        <p:spPr>
          <a:xfrm flipH="1">
            <a:off x="3010987" y="5132832"/>
            <a:ext cx="233910" cy="2159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/>
              <p:cNvSpPr/>
              <p:nvPr/>
            </p:nvSpPr>
            <p:spPr>
              <a:xfrm>
                <a:off x="380797" y="5882916"/>
                <a:ext cx="165077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00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l-GR" sz="20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2000" i="1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l-GR" sz="20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l-GR" sz="2000" i="1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l-GR" sz="2000" i="0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el-GR" sz="2000" i="1">
                          <a:latin typeface="Cambria Math" panose="02040503050406030204" pitchFamily="18" charset="0"/>
                        </a:rPr>
                        <m:t>𝜐</m:t>
                      </m:r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797" y="5882916"/>
                <a:ext cx="1650773" cy="400110"/>
              </a:xfrm>
              <a:prstGeom prst="rect">
                <a:avLst/>
              </a:prstGeom>
              <a:blipFill rotWithShape="0">
                <a:blip r:embed="rId9"/>
                <a:stretch>
                  <a:fillRect b="-757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5" name="Straight Connector 54"/>
          <p:cNvCxnSpPr/>
          <p:nvPr/>
        </p:nvCxnSpPr>
        <p:spPr>
          <a:xfrm>
            <a:off x="380797" y="5882916"/>
            <a:ext cx="16572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380797" y="5882916"/>
            <a:ext cx="0" cy="5056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380797" y="6388608"/>
            <a:ext cx="16572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2038029" y="5882916"/>
            <a:ext cx="0" cy="5056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2560320" y="5913694"/>
            <a:ext cx="1595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/>
              <a:t>ΕΝΘΑΛΠΙΑ</a:t>
            </a:r>
          </a:p>
        </p:txBody>
      </p:sp>
      <p:cxnSp>
        <p:nvCxnSpPr>
          <p:cNvPr id="64" name="Straight Arrow Connector 63"/>
          <p:cNvCxnSpPr>
            <a:stCxn id="50" idx="3"/>
            <a:endCxn id="62" idx="1"/>
          </p:cNvCxnSpPr>
          <p:nvPr/>
        </p:nvCxnSpPr>
        <p:spPr>
          <a:xfrm>
            <a:off x="2031570" y="6082971"/>
            <a:ext cx="528750" cy="153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2560320" y="5913694"/>
            <a:ext cx="11948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2560320" y="5898305"/>
            <a:ext cx="0" cy="4749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2560320" y="6373219"/>
            <a:ext cx="1194816" cy="153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3755136" y="5913694"/>
            <a:ext cx="0" cy="4749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058144" y="6356350"/>
            <a:ext cx="295656" cy="365125"/>
          </a:xfrm>
        </p:spPr>
        <p:txBody>
          <a:bodyPr/>
          <a:lstStyle/>
          <a:p>
            <a:fld id="{417505C4-1A50-4780-8FDC-95155043BAC0}" type="slidenum">
              <a:rPr lang="el-GR" smtClean="0"/>
              <a:t>9</a:t>
            </a:fld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6548633" y="5132832"/>
                <a:ext cx="5584734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el-GR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l-GR" i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− </m:t>
                          </m:r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l-GR" i="0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l-GR" i="0">
                          <a:latin typeface="Cambria Math" panose="02040503050406030204" pitchFamily="18" charset="0"/>
                        </a:rPr>
                        <m:t> ∙</m:t>
                      </m:r>
                      <m:d>
                        <m:d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− </m:t>
                          </m:r>
                          <m:sSubSup>
                            <m:sSubSup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bSup>
                        </m:e>
                      </m:d>
                      <m:r>
                        <a:rPr lang="el-GR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l-GR" i="1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l-GR" i="0">
                          <a:latin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− </m:t>
                          </m:r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8633" y="5132832"/>
                <a:ext cx="5584734" cy="610936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/>
          <p:nvPr/>
        </p:nvCxnSpPr>
        <p:spPr>
          <a:xfrm>
            <a:off x="6390537" y="4634170"/>
            <a:ext cx="0" cy="16488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169152" y="5458598"/>
            <a:ext cx="4267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6705600" y="5196587"/>
            <a:ext cx="5291328" cy="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705600" y="5196588"/>
            <a:ext cx="0" cy="5471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705600" y="5730448"/>
            <a:ext cx="52913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11996928" y="5196588"/>
            <a:ext cx="0" cy="5338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1511808" y="2877312"/>
            <a:ext cx="12192" cy="3413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524000" y="2877312"/>
            <a:ext cx="203606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560064" y="2882624"/>
            <a:ext cx="0" cy="3636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974848" y="3218688"/>
            <a:ext cx="14996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3452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1955</TotalTime>
  <Words>1597</Words>
  <Application>Microsoft Office PowerPoint</Application>
  <PresentationFormat>Ευρεία οθόνη</PresentationFormat>
  <Paragraphs>260</Paragraphs>
  <Slides>23</Slides>
  <Notes>1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23</vt:i4>
      </vt:variant>
    </vt:vector>
  </HeadingPairs>
  <TitlesOfParts>
    <vt:vector size="31" baseType="lpstr">
      <vt:lpstr>SimSun</vt:lpstr>
      <vt:lpstr>Arial</vt:lpstr>
      <vt:lpstr>Calibri</vt:lpstr>
      <vt:lpstr>Calibri Light</vt:lpstr>
      <vt:lpstr>Cambria Math</vt:lpstr>
      <vt:lpstr>Times New Roman</vt:lpstr>
      <vt:lpstr>Office Theme</vt:lpstr>
      <vt:lpstr>Equation.DSMT4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Ανοικτό σύστημα</vt:lpstr>
      <vt:lpstr>Παρουσίαση του PowerPoint</vt:lpstr>
      <vt:lpstr>Παρουσίαση του PowerPoint</vt:lpstr>
      <vt:lpstr>Παρουσίαση του PowerPoint</vt:lpstr>
      <vt:lpstr>Τεχνικό έργο 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Λύση</vt:lpstr>
      <vt:lpstr>Λύση (συνέχεια)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UNIWA</cp:lastModifiedBy>
  <cp:revision>78</cp:revision>
  <dcterms:created xsi:type="dcterms:W3CDTF">2020-10-17T20:15:45Z</dcterms:created>
  <dcterms:modified xsi:type="dcterms:W3CDTF">2022-11-25T05:55:22Z</dcterms:modified>
</cp:coreProperties>
</file>