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2" r:id="rId4"/>
    <p:sldId id="260" r:id="rId5"/>
    <p:sldId id="259" r:id="rId6"/>
    <p:sldId id="263" r:id="rId7"/>
    <p:sldId id="264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289B4-1920-48EA-8348-8292257A2318}" type="datetimeFigureOut">
              <a:rPr lang="el-GR" smtClean="0"/>
              <a:t>23/3/2021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7476B4-D2D3-4653-A515-B36D14424F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3726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C286D4A-B881-45D5-A45A-5271A726E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2990B52-6E33-4DE5-8BDE-CBB094E240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5BCA00E-40CE-4177-BD1A-C2D044AC7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1034-C7BD-497F-BC4F-318468182B38}" type="datetime1">
              <a:rPr lang="el-GR" smtClean="0"/>
              <a:t>23/3/2021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CD3142F-2E54-4439-AEEF-50F8EB56A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406664C-796A-459E-B92A-CED96F5CC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0FBE-D12C-45D5-BCAA-6E36D2512F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52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6CD29C4-F352-450E-9E09-7178A2C91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8B989E8-7D14-40EE-8CA4-7D06A4456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58D259D-4B19-4213-8FE4-073DF5DE2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72F4A-9A0D-4A23-894B-D10B98C98B9C}" type="datetime1">
              <a:rPr lang="el-GR" smtClean="0"/>
              <a:t>23/3/2021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40F7781-26D5-4290-A673-A38FE615A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D1D26AE-D3DB-4602-BF26-311C2C940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0FBE-D12C-45D5-BCAA-6E36D2512F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8849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1282538D-8157-40E9-ABDC-4101DF3BFC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589A646-F828-4ABE-98B4-117C1329B8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052A92F-5451-428B-BD89-FB4DF6793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2AFD-13CB-4745-ADDA-03652F1CD532}" type="datetime1">
              <a:rPr lang="el-GR" smtClean="0"/>
              <a:t>23/3/2021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94A1CCB-C5D1-4DE9-9FF3-A7FC84599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8F88807-F5EF-4146-86F8-9F5F43192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0FBE-D12C-45D5-BCAA-6E36D2512F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920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D5C69A5-2553-4D24-8FAD-DAD3D2C59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503512C-9AE1-4AA9-8E8E-A3A7DF6AB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54D5B3B-9B98-4BC9-81DA-8355EE8A3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DB68-B0FB-45EA-B39E-1902CB384E01}" type="datetime1">
              <a:rPr lang="el-GR" smtClean="0"/>
              <a:t>23/3/2021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943A88C-7DF3-4B17-A5F5-9FA18A475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B2ECFAF-F185-4BBD-9810-4CA1508C0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0FBE-D12C-45D5-BCAA-6E36D2512F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3792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C8B9F2-5B5E-4977-B837-A2B607477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0725D66-6391-4529-8CF0-11470E11B1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15FC4D2-3BD5-4491-9A65-CBF387F62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FDBDC-5D88-480B-B4C9-E9B267FA85B3}" type="datetime1">
              <a:rPr lang="el-GR" smtClean="0"/>
              <a:t>23/3/2021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00B93BD-0301-46FF-8215-D3894AF39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D716B62-A557-452B-B2DB-4F8C76056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0FBE-D12C-45D5-BCAA-6E36D2512F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2760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20FDAE5-F15E-4647-B30E-93211DE01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426C3E6-DF5A-42FA-AB0F-8EEEF7E59C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B2EEB82-B4C9-40EB-A7B5-72F32DE839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8328F0C-BC47-4F00-8F81-7DF6251BE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B892-4F7B-496D-98B8-3BBF01723A42}" type="datetime1">
              <a:rPr lang="el-GR" smtClean="0"/>
              <a:t>23/3/2021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2DAA456-F6E1-472A-B998-BB22BE03A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E98366C-D511-43DB-9955-EE219DE6D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0FBE-D12C-45D5-BCAA-6E36D2512F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9615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8EA4375-DCC6-4F51-95CF-75D61908C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F840BBF-7D1A-4501-BC7B-83C4DAFE1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7E395EC-A4A5-46D9-8DDD-0D1E5991C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71F9428D-D35A-4B99-AEC1-4190D6AFB8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297887E2-7B1C-44D3-B1FC-B05E155FA3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DEC4740A-85FC-448F-B356-538E3E334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E6B7-AC12-4F5F-AA4A-4103F9746C43}" type="datetime1">
              <a:rPr lang="el-GR" smtClean="0"/>
              <a:t>23/3/2021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D51F5122-89AE-4B5D-AB89-E9158FD40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08ACBB0D-C34B-484B-9D5D-4CFDCD84C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0FBE-D12C-45D5-BCAA-6E36D2512F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564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7A84F2A-A261-41CE-BDF0-6DF5C2387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13E77CC3-AB42-4E00-B971-DF38D31FF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53F87-E878-4343-9BBF-C86C4183B688}" type="datetime1">
              <a:rPr lang="el-GR" smtClean="0"/>
              <a:t>23/3/2021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1B1E01A7-6324-49D8-90C7-AC9D6A13E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2A797D5-CA07-4697-8C3F-3E39F16DB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0FBE-D12C-45D5-BCAA-6E36D2512F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68831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9E48274A-DAB0-45E8-A630-47465B429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8729C-C5BF-428B-9694-D374111C140D}" type="datetime1">
              <a:rPr lang="el-GR" smtClean="0"/>
              <a:t>23/3/2021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3845D952-9B5A-45D0-90B4-0E8ADC2E3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819BBB9-AB44-41DC-8DEF-FAC135D1C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0FBE-D12C-45D5-BCAA-6E36D2512F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8571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D8FFDFB-E0E3-470B-A652-CCC24FAA4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8BE838B-6542-4940-B184-9DE0418661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C51D52B-7AE7-4E21-957A-EED79DE88E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70617A8-B5F1-42E3-AD47-5541618C8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AC07-9340-438D-8B31-2A845AC3AEFA}" type="datetime1">
              <a:rPr lang="el-GR" smtClean="0"/>
              <a:t>23/3/2021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CEC69A0-6B52-481F-AD43-4124C48F5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A14EC0C-A4AB-4136-8FA2-9F3D20123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0FBE-D12C-45D5-BCAA-6E36D2512F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5281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39E6D0-A157-476E-A950-99F361C20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ABD7BEEB-C124-4198-95AA-E7E044C044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B9F7785-12BA-4F22-B984-106C908477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1DB18FC-ABDF-4863-9F39-85AE1AB1C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F82F-DD36-491C-BC47-304EE6C15BFD}" type="datetime1">
              <a:rPr lang="el-GR" smtClean="0"/>
              <a:t>23/3/2021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D4F46E4-6817-4BFC-AC4C-AB51BCBAF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E33AE96-7DA8-4061-A1CE-21CB05A11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0FBE-D12C-45D5-BCAA-6E36D2512F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3991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C9849993-C996-44C9-A3ED-5412EB216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3BE4F31-32EE-424B-963B-AC295018B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DA2313F-0AF9-431B-9974-0C0D32F88D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2D0B5-1CDA-4F99-8310-CF3BF1D98C5F}" type="datetime1">
              <a:rPr lang="el-GR" smtClean="0"/>
              <a:t>23/3/2021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82E682D-1DD8-4DB9-8695-77E04B99F1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14117E5-E9B3-4B72-BCB4-5E3418D4D3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70FBE-D12C-45D5-BCAA-6E36D2512F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3121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 schematic drawing of serial dilution method for viable cell count... |  Download Scientific Diagram">
            <a:extLst>
              <a:ext uri="{FF2B5EF4-FFF2-40B4-BE49-F238E27FC236}">
                <a16:creationId xmlns:a16="http://schemas.microsoft.com/office/drawing/2014/main" id="{425DD071-4517-4479-B16D-89BA931D30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279" y="1294498"/>
            <a:ext cx="7024652" cy="4404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582BBD02-628C-41AE-8876-BE1DD23DA0B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11388" r="12733"/>
          <a:stretch/>
        </p:blipFill>
        <p:spPr>
          <a:xfrm>
            <a:off x="2751338" y="1847461"/>
            <a:ext cx="1656473" cy="2925334"/>
          </a:xfrm>
          <a:prstGeom prst="rect">
            <a:avLst/>
          </a:prstGeom>
        </p:spPr>
      </p:pic>
      <p:pic>
        <p:nvPicPr>
          <p:cNvPr id="1028" name="Picture 4" descr="BagFilter | Homogenizers.net">
            <a:extLst>
              <a:ext uri="{FF2B5EF4-FFF2-40B4-BE49-F238E27FC236}">
                <a16:creationId xmlns:a16="http://schemas.microsoft.com/office/drawing/2014/main" id="{4C49D415-F0E9-470F-BB61-DBB3DAD31B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66" r="28513" b="3859"/>
          <a:stretch/>
        </p:blipFill>
        <p:spPr bwMode="auto">
          <a:xfrm>
            <a:off x="415069" y="2904749"/>
            <a:ext cx="1856791" cy="3740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Εικόνα 20">
            <a:extLst>
              <a:ext uri="{FF2B5EF4-FFF2-40B4-BE49-F238E27FC236}">
                <a16:creationId xmlns:a16="http://schemas.microsoft.com/office/drawing/2014/main" id="{8CF5F506-BA39-4BD5-9FEA-2F9ADBF4EDE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0703" y="1485040"/>
            <a:ext cx="1316125" cy="1419709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1FF5EE36-06EA-4C4C-AD89-DDA5288B7A81}"/>
              </a:ext>
            </a:extLst>
          </p:cNvPr>
          <p:cNvSpPr txBox="1"/>
          <p:nvPr/>
        </p:nvSpPr>
        <p:spPr>
          <a:xfrm>
            <a:off x="254063" y="1165641"/>
            <a:ext cx="2072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>
                <a:latin typeface="Arial Black" panose="020B0A04020102020204" pitchFamily="34" charset="0"/>
                <a:cs typeface="Aharoni" panose="02010803020104030203" pitchFamily="2" charset="-79"/>
              </a:rPr>
              <a:t>10 </a:t>
            </a:r>
            <a:r>
              <a:rPr lang="en-US" sz="2400" i="1" dirty="0">
                <a:latin typeface="Arial Black" panose="020B0A04020102020204" pitchFamily="34" charset="0"/>
                <a:cs typeface="Aharoni" panose="02010803020104030203" pitchFamily="2" charset="-79"/>
              </a:rPr>
              <a:t>g </a:t>
            </a:r>
            <a:r>
              <a:rPr lang="el-GR" sz="2400" i="1" dirty="0">
                <a:latin typeface="Arial Black" panose="020B0A04020102020204" pitchFamily="34" charset="0"/>
                <a:cs typeface="Aharoni" panose="02010803020104030203" pitchFamily="2" charset="-79"/>
              </a:rPr>
              <a:t>ή 25 </a:t>
            </a:r>
            <a:r>
              <a:rPr lang="en-US" sz="2400" i="1" dirty="0">
                <a:latin typeface="Arial Black" panose="020B0A04020102020204" pitchFamily="34" charset="0"/>
                <a:cs typeface="Aharoni" panose="02010803020104030203" pitchFamily="2" charset="-79"/>
              </a:rPr>
              <a:t>g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1574758-68C4-498B-825A-7C720836F020}"/>
              </a:ext>
            </a:extLst>
          </p:cNvPr>
          <p:cNvSpPr txBox="1"/>
          <p:nvPr/>
        </p:nvSpPr>
        <p:spPr>
          <a:xfrm>
            <a:off x="744541" y="4172631"/>
            <a:ext cx="11828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latin typeface="Arial Black" panose="020B0A04020102020204" pitchFamily="34" charset="0"/>
                <a:cs typeface="Aharoni" panose="02010803020104030203" pitchFamily="2" charset="-79"/>
              </a:rPr>
              <a:t>90 g </a:t>
            </a:r>
            <a:r>
              <a:rPr lang="el-GR" sz="2400" i="1" dirty="0">
                <a:latin typeface="Arial Black" panose="020B0A04020102020204" pitchFamily="34" charset="0"/>
                <a:cs typeface="Aharoni" panose="02010803020104030203" pitchFamily="2" charset="-79"/>
              </a:rPr>
              <a:t>ή </a:t>
            </a:r>
            <a:endParaRPr lang="en-US" sz="2400" i="1" dirty="0"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algn="ctr"/>
            <a:r>
              <a:rPr lang="el-GR" sz="2400" i="1" dirty="0">
                <a:latin typeface="Arial Black" panose="020B0A04020102020204" pitchFamily="34" charset="0"/>
                <a:cs typeface="Aharoni" panose="02010803020104030203" pitchFamily="2" charset="-79"/>
              </a:rPr>
              <a:t>225 </a:t>
            </a:r>
            <a:r>
              <a:rPr lang="en-US" sz="2400" i="1" dirty="0">
                <a:latin typeface="Arial Black" panose="020B0A04020102020204" pitchFamily="34" charset="0"/>
                <a:cs typeface="Aharoni" panose="02010803020104030203" pitchFamily="2" charset="-79"/>
              </a:rPr>
              <a:t>g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C01915E-4547-40A2-9154-7067C19EF9DB}"/>
              </a:ext>
            </a:extLst>
          </p:cNvPr>
          <p:cNvSpPr txBox="1"/>
          <p:nvPr/>
        </p:nvSpPr>
        <p:spPr>
          <a:xfrm>
            <a:off x="1920770" y="3198167"/>
            <a:ext cx="11816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Arial Black" panose="020B0A04020102020204" pitchFamily="34" charset="0"/>
                <a:cs typeface="Aharoni" panose="02010803020104030203" pitchFamily="2" charset="-79"/>
              </a:rPr>
              <a:t>1</a:t>
            </a:r>
            <a:r>
              <a:rPr lang="el-GR" sz="2400" i="1" dirty="0"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r>
              <a:rPr lang="en-US" sz="2400" i="1" dirty="0">
                <a:latin typeface="Arial Black" panose="020B0A04020102020204" pitchFamily="34" charset="0"/>
                <a:cs typeface="Aharoni" panose="02010803020104030203" pitchFamily="2" charset="-79"/>
              </a:rPr>
              <a:t>: 10</a:t>
            </a:r>
          </a:p>
        </p:txBody>
      </p:sp>
      <p:cxnSp>
        <p:nvCxnSpPr>
          <p:cNvPr id="28" name="Γραμμή σύνδεσης: Γωνιώδης 27">
            <a:extLst>
              <a:ext uri="{FF2B5EF4-FFF2-40B4-BE49-F238E27FC236}">
                <a16:creationId xmlns:a16="http://schemas.microsoft.com/office/drawing/2014/main" id="{643F88FB-906B-45D7-A765-9AD0677CC537}"/>
              </a:ext>
            </a:extLst>
          </p:cNvPr>
          <p:cNvCxnSpPr>
            <a:stCxn id="20" idx="0"/>
          </p:cNvCxnSpPr>
          <p:nvPr/>
        </p:nvCxnSpPr>
        <p:spPr>
          <a:xfrm rot="5400000" flipH="1" flipV="1">
            <a:off x="4282951" y="923931"/>
            <a:ext cx="220155" cy="1626907"/>
          </a:xfrm>
          <a:prstGeom prst="bent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9322B8D8-20EF-4B67-9AAE-62EBC362C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0FBE-D12C-45D5-BCAA-6E36D2512FC6}" type="slidenum">
              <a:rPr lang="el-GR" smtClean="0"/>
              <a:t>1</a:t>
            </a:fld>
            <a:endParaRPr lang="el-G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EAD1A26-1A9C-40E4-8431-22B9ABCA5B82}"/>
              </a:ext>
            </a:extLst>
          </p:cNvPr>
          <p:cNvSpPr txBox="1"/>
          <p:nvPr/>
        </p:nvSpPr>
        <p:spPr>
          <a:xfrm>
            <a:off x="1171852" y="106532"/>
            <a:ext cx="8442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u="sng" dirty="0"/>
              <a:t>ΜΕΘΟΔΟΣ ΑΡΙΘΜΗΣΗΣ ΤΡΥΒΛΙΩΝ</a:t>
            </a:r>
          </a:p>
        </p:txBody>
      </p:sp>
    </p:spTree>
    <p:extLst>
      <p:ext uri="{BB962C8B-B14F-4D97-AF65-F5344CB8AC3E}">
        <p14:creationId xmlns:p14="http://schemas.microsoft.com/office/powerpoint/2010/main" val="2712710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βάλ 3">
            <a:extLst>
              <a:ext uri="{FF2B5EF4-FFF2-40B4-BE49-F238E27FC236}">
                <a16:creationId xmlns:a16="http://schemas.microsoft.com/office/drawing/2014/main" id="{E545B53D-B830-49E2-B03B-ACFE01BDABC6}"/>
              </a:ext>
            </a:extLst>
          </p:cNvPr>
          <p:cNvSpPr/>
          <p:nvPr/>
        </p:nvSpPr>
        <p:spPr>
          <a:xfrm>
            <a:off x="2258007" y="3666935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βάλ 5">
            <a:extLst>
              <a:ext uri="{FF2B5EF4-FFF2-40B4-BE49-F238E27FC236}">
                <a16:creationId xmlns:a16="http://schemas.microsoft.com/office/drawing/2014/main" id="{AB3008F0-0945-4AE8-A0C4-5C7B3396E503}"/>
              </a:ext>
            </a:extLst>
          </p:cNvPr>
          <p:cNvSpPr/>
          <p:nvPr/>
        </p:nvSpPr>
        <p:spPr>
          <a:xfrm>
            <a:off x="3586064" y="3666935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βάλ 6">
            <a:extLst>
              <a:ext uri="{FF2B5EF4-FFF2-40B4-BE49-F238E27FC236}">
                <a16:creationId xmlns:a16="http://schemas.microsoft.com/office/drawing/2014/main" id="{BD1B7B7C-4A99-4681-8140-E17AA8CC79F1}"/>
              </a:ext>
            </a:extLst>
          </p:cNvPr>
          <p:cNvSpPr/>
          <p:nvPr/>
        </p:nvSpPr>
        <p:spPr>
          <a:xfrm>
            <a:off x="4914121" y="3666935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Οβάλ 7">
            <a:extLst>
              <a:ext uri="{FF2B5EF4-FFF2-40B4-BE49-F238E27FC236}">
                <a16:creationId xmlns:a16="http://schemas.microsoft.com/office/drawing/2014/main" id="{4E2BE6A8-37E8-4924-92C5-D9EAD0D67961}"/>
              </a:ext>
            </a:extLst>
          </p:cNvPr>
          <p:cNvSpPr/>
          <p:nvPr/>
        </p:nvSpPr>
        <p:spPr>
          <a:xfrm>
            <a:off x="6281507" y="3666935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Οβάλ 8">
            <a:extLst>
              <a:ext uri="{FF2B5EF4-FFF2-40B4-BE49-F238E27FC236}">
                <a16:creationId xmlns:a16="http://schemas.microsoft.com/office/drawing/2014/main" id="{9C69C723-AACA-45FF-87F3-8A460570D4D9}"/>
              </a:ext>
            </a:extLst>
          </p:cNvPr>
          <p:cNvSpPr/>
          <p:nvPr/>
        </p:nvSpPr>
        <p:spPr>
          <a:xfrm>
            <a:off x="7609564" y="3666935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βάλ 9">
            <a:extLst>
              <a:ext uri="{FF2B5EF4-FFF2-40B4-BE49-F238E27FC236}">
                <a16:creationId xmlns:a16="http://schemas.microsoft.com/office/drawing/2014/main" id="{DF2BBC87-2D86-4EA1-B990-42F033A263EA}"/>
              </a:ext>
            </a:extLst>
          </p:cNvPr>
          <p:cNvSpPr/>
          <p:nvPr/>
        </p:nvSpPr>
        <p:spPr>
          <a:xfrm>
            <a:off x="8937621" y="3666935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βάλ 10">
            <a:extLst>
              <a:ext uri="{FF2B5EF4-FFF2-40B4-BE49-F238E27FC236}">
                <a16:creationId xmlns:a16="http://schemas.microsoft.com/office/drawing/2014/main" id="{518C66F7-A597-49AA-8889-E83B65CA2129}"/>
              </a:ext>
            </a:extLst>
          </p:cNvPr>
          <p:cNvSpPr/>
          <p:nvPr/>
        </p:nvSpPr>
        <p:spPr>
          <a:xfrm>
            <a:off x="2258007" y="4572002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βάλ 11">
            <a:extLst>
              <a:ext uri="{FF2B5EF4-FFF2-40B4-BE49-F238E27FC236}">
                <a16:creationId xmlns:a16="http://schemas.microsoft.com/office/drawing/2014/main" id="{C69C1E28-938D-43F4-805B-D6CD88578C0F}"/>
              </a:ext>
            </a:extLst>
          </p:cNvPr>
          <p:cNvSpPr/>
          <p:nvPr/>
        </p:nvSpPr>
        <p:spPr>
          <a:xfrm>
            <a:off x="3586064" y="4572002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βάλ 12">
            <a:extLst>
              <a:ext uri="{FF2B5EF4-FFF2-40B4-BE49-F238E27FC236}">
                <a16:creationId xmlns:a16="http://schemas.microsoft.com/office/drawing/2014/main" id="{7A1BFC4A-F7DA-4032-AAF3-F4957E7C8692}"/>
              </a:ext>
            </a:extLst>
          </p:cNvPr>
          <p:cNvSpPr/>
          <p:nvPr/>
        </p:nvSpPr>
        <p:spPr>
          <a:xfrm>
            <a:off x="4914121" y="4572002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Οβάλ 13">
            <a:extLst>
              <a:ext uri="{FF2B5EF4-FFF2-40B4-BE49-F238E27FC236}">
                <a16:creationId xmlns:a16="http://schemas.microsoft.com/office/drawing/2014/main" id="{B3BE7386-B170-4247-87F8-31CBF71DCBD8}"/>
              </a:ext>
            </a:extLst>
          </p:cNvPr>
          <p:cNvSpPr/>
          <p:nvPr/>
        </p:nvSpPr>
        <p:spPr>
          <a:xfrm>
            <a:off x="6281507" y="4572002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Οβάλ 14">
            <a:extLst>
              <a:ext uri="{FF2B5EF4-FFF2-40B4-BE49-F238E27FC236}">
                <a16:creationId xmlns:a16="http://schemas.microsoft.com/office/drawing/2014/main" id="{EC11FE4A-A85F-43DD-AC1A-8358A342A8AC}"/>
              </a:ext>
            </a:extLst>
          </p:cNvPr>
          <p:cNvSpPr/>
          <p:nvPr/>
        </p:nvSpPr>
        <p:spPr>
          <a:xfrm>
            <a:off x="7609564" y="4572002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βάλ 15">
            <a:extLst>
              <a:ext uri="{FF2B5EF4-FFF2-40B4-BE49-F238E27FC236}">
                <a16:creationId xmlns:a16="http://schemas.microsoft.com/office/drawing/2014/main" id="{F383BB79-9A0E-4261-ABE1-FC283E61F0EA}"/>
              </a:ext>
            </a:extLst>
          </p:cNvPr>
          <p:cNvSpPr/>
          <p:nvPr/>
        </p:nvSpPr>
        <p:spPr>
          <a:xfrm>
            <a:off x="8937621" y="4572002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9B27637-654E-496B-9F35-CD8EBA9ED016}"/>
              </a:ext>
            </a:extLst>
          </p:cNvPr>
          <p:cNvSpPr txBox="1"/>
          <p:nvPr/>
        </p:nvSpPr>
        <p:spPr>
          <a:xfrm>
            <a:off x="4621115" y="5948342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30 </a:t>
            </a:r>
            <a:r>
              <a:rPr lang="el-GR" b="1" i="1" dirty="0"/>
              <a:t>έως 300</a:t>
            </a:r>
            <a:endParaRPr lang="en-US" b="1" i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03D95FC-5E6B-427A-AAE9-D61F25FBE8F0}"/>
              </a:ext>
            </a:extLst>
          </p:cNvPr>
          <p:cNvSpPr txBox="1"/>
          <p:nvPr/>
        </p:nvSpPr>
        <p:spPr>
          <a:xfrm>
            <a:off x="3318035" y="3081410"/>
            <a:ext cx="1334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1/100 </a:t>
            </a:r>
          </a:p>
          <a:p>
            <a:pPr algn="ctr"/>
            <a:r>
              <a:rPr lang="en-US" i="1" dirty="0"/>
              <a:t>(10</a:t>
            </a:r>
            <a:r>
              <a:rPr lang="en-US" i="1" baseline="30000" dirty="0"/>
              <a:t>-2</a:t>
            </a:r>
            <a:r>
              <a:rPr lang="en-US" i="1" dirty="0"/>
              <a:t>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EBE80D6-B2D6-414D-98F9-BA811DA64B99}"/>
              </a:ext>
            </a:extLst>
          </p:cNvPr>
          <p:cNvSpPr txBox="1"/>
          <p:nvPr/>
        </p:nvSpPr>
        <p:spPr>
          <a:xfrm>
            <a:off x="4659535" y="3081410"/>
            <a:ext cx="1334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1/1000 </a:t>
            </a:r>
          </a:p>
          <a:p>
            <a:pPr algn="ctr"/>
            <a:r>
              <a:rPr lang="en-US" i="1" dirty="0"/>
              <a:t>(10</a:t>
            </a:r>
            <a:r>
              <a:rPr lang="en-US" i="1" baseline="30000" dirty="0"/>
              <a:t>-3</a:t>
            </a:r>
            <a:r>
              <a:rPr lang="en-US" i="1" dirty="0"/>
              <a:t>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7184F32-A64A-409D-94E4-0A8DC910D491}"/>
              </a:ext>
            </a:extLst>
          </p:cNvPr>
          <p:cNvSpPr txBox="1"/>
          <p:nvPr/>
        </p:nvSpPr>
        <p:spPr>
          <a:xfrm>
            <a:off x="5993711" y="3034890"/>
            <a:ext cx="1334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1/10</a:t>
            </a:r>
            <a:r>
              <a:rPr lang="el-GR" i="1" dirty="0"/>
              <a:t>.000</a:t>
            </a:r>
            <a:r>
              <a:rPr lang="en-US" i="1" dirty="0"/>
              <a:t> </a:t>
            </a:r>
          </a:p>
          <a:p>
            <a:pPr algn="ctr"/>
            <a:r>
              <a:rPr lang="en-US" i="1" dirty="0"/>
              <a:t>(10</a:t>
            </a:r>
            <a:r>
              <a:rPr lang="en-US" i="1" baseline="30000" dirty="0"/>
              <a:t>-4</a:t>
            </a:r>
            <a:r>
              <a:rPr lang="en-US" i="1" dirty="0"/>
              <a:t>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4BF2D94-4646-4F20-98B9-DDE8B8D2B19D}"/>
              </a:ext>
            </a:extLst>
          </p:cNvPr>
          <p:cNvSpPr txBox="1"/>
          <p:nvPr/>
        </p:nvSpPr>
        <p:spPr>
          <a:xfrm>
            <a:off x="7327990" y="3034890"/>
            <a:ext cx="1334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1/100</a:t>
            </a:r>
            <a:r>
              <a:rPr lang="el-GR" i="1" dirty="0"/>
              <a:t>.000</a:t>
            </a:r>
            <a:r>
              <a:rPr lang="en-US" i="1" dirty="0"/>
              <a:t> </a:t>
            </a:r>
          </a:p>
          <a:p>
            <a:pPr algn="ctr"/>
            <a:r>
              <a:rPr lang="en-US" i="1" dirty="0"/>
              <a:t>(10</a:t>
            </a:r>
            <a:r>
              <a:rPr lang="en-US" i="1" baseline="30000" dirty="0"/>
              <a:t>-5</a:t>
            </a:r>
            <a:r>
              <a:rPr lang="en-US" i="1" dirty="0"/>
              <a:t>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191BB7F-3707-45E4-9F14-16B08FB3094E}"/>
              </a:ext>
            </a:extLst>
          </p:cNvPr>
          <p:cNvSpPr txBox="1"/>
          <p:nvPr/>
        </p:nvSpPr>
        <p:spPr>
          <a:xfrm>
            <a:off x="8669490" y="3034890"/>
            <a:ext cx="1334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1/1</a:t>
            </a:r>
            <a:r>
              <a:rPr lang="el-GR" i="1" dirty="0"/>
              <a:t>.</a:t>
            </a:r>
            <a:r>
              <a:rPr lang="en-US" i="1" dirty="0"/>
              <a:t>000</a:t>
            </a:r>
            <a:r>
              <a:rPr lang="el-GR" i="1" dirty="0"/>
              <a:t>.000</a:t>
            </a:r>
            <a:r>
              <a:rPr lang="en-US" i="1" dirty="0"/>
              <a:t> </a:t>
            </a:r>
          </a:p>
          <a:p>
            <a:pPr algn="ctr"/>
            <a:r>
              <a:rPr lang="en-US" i="1" dirty="0"/>
              <a:t>(10</a:t>
            </a:r>
            <a:r>
              <a:rPr lang="en-US" i="1" baseline="30000" dirty="0"/>
              <a:t>-6</a:t>
            </a:r>
            <a:r>
              <a:rPr lang="en-US" i="1" dirty="0"/>
              <a:t>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D6F922A-A3C9-47CB-A2F1-00EDA5E7BD91}"/>
              </a:ext>
            </a:extLst>
          </p:cNvPr>
          <p:cNvSpPr txBox="1"/>
          <p:nvPr/>
        </p:nvSpPr>
        <p:spPr>
          <a:xfrm>
            <a:off x="1968206" y="3878269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&gt; 300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A841897-BE98-4F11-A276-2B5494F599E7}"/>
              </a:ext>
            </a:extLst>
          </p:cNvPr>
          <p:cNvSpPr txBox="1"/>
          <p:nvPr/>
        </p:nvSpPr>
        <p:spPr>
          <a:xfrm>
            <a:off x="1957772" y="4783336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&gt; 300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B388A01-5231-4B49-B6C1-498265A70635}"/>
              </a:ext>
            </a:extLst>
          </p:cNvPr>
          <p:cNvSpPr txBox="1"/>
          <p:nvPr/>
        </p:nvSpPr>
        <p:spPr>
          <a:xfrm>
            <a:off x="3292051" y="3878269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&gt; 300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561C140-C82F-4E51-84E8-CAD16A8E46DF}"/>
              </a:ext>
            </a:extLst>
          </p:cNvPr>
          <p:cNvSpPr txBox="1"/>
          <p:nvPr/>
        </p:nvSpPr>
        <p:spPr>
          <a:xfrm>
            <a:off x="3292051" y="4777416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&gt; 300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EC7610B-78EF-4265-9EA1-DCBDC6CA8446}"/>
              </a:ext>
            </a:extLst>
          </p:cNvPr>
          <p:cNvSpPr txBox="1"/>
          <p:nvPr/>
        </p:nvSpPr>
        <p:spPr>
          <a:xfrm>
            <a:off x="4626330" y="3840808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280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53B9899-5C4F-4177-87E4-26C581E9105C}"/>
              </a:ext>
            </a:extLst>
          </p:cNvPr>
          <p:cNvSpPr txBox="1"/>
          <p:nvPr/>
        </p:nvSpPr>
        <p:spPr>
          <a:xfrm>
            <a:off x="4621115" y="4777416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260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848F753-3EF9-4C0E-8DC6-30F7B58A69E3}"/>
              </a:ext>
            </a:extLst>
          </p:cNvPr>
          <p:cNvSpPr txBox="1"/>
          <p:nvPr/>
        </p:nvSpPr>
        <p:spPr>
          <a:xfrm>
            <a:off x="6014580" y="3840808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21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86138FB-26FE-470A-A1A5-25F5B0C58FAF}"/>
              </a:ext>
            </a:extLst>
          </p:cNvPr>
          <p:cNvSpPr txBox="1"/>
          <p:nvPr/>
        </p:nvSpPr>
        <p:spPr>
          <a:xfrm>
            <a:off x="5993710" y="4777416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17</a:t>
            </a:r>
          </a:p>
        </p:txBody>
      </p:sp>
      <p:sp>
        <p:nvSpPr>
          <p:cNvPr id="20" name="Ορθογώνιο 19">
            <a:extLst>
              <a:ext uri="{FF2B5EF4-FFF2-40B4-BE49-F238E27FC236}">
                <a16:creationId xmlns:a16="http://schemas.microsoft.com/office/drawing/2014/main" id="{6F8E9AED-7BF8-4891-B6D2-154AC4B3A932}"/>
              </a:ext>
            </a:extLst>
          </p:cNvPr>
          <p:cNvSpPr/>
          <p:nvPr/>
        </p:nvSpPr>
        <p:spPr>
          <a:xfrm>
            <a:off x="4786604" y="2742128"/>
            <a:ext cx="976602" cy="303352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93FB3E5-1189-4279-984F-0B54B6BD86F4}"/>
              </a:ext>
            </a:extLst>
          </p:cNvPr>
          <p:cNvSpPr txBox="1"/>
          <p:nvPr/>
        </p:nvSpPr>
        <p:spPr>
          <a:xfrm>
            <a:off x="2047515" y="3023152"/>
            <a:ext cx="1334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1/10 </a:t>
            </a:r>
          </a:p>
          <a:p>
            <a:pPr algn="ctr"/>
            <a:r>
              <a:rPr lang="en-US" i="1" dirty="0"/>
              <a:t>(10</a:t>
            </a:r>
            <a:r>
              <a:rPr lang="en-US" i="1" baseline="30000" dirty="0"/>
              <a:t>-1</a:t>
            </a:r>
            <a:r>
              <a:rPr lang="en-US" i="1" dirty="0"/>
              <a:t>)</a:t>
            </a:r>
          </a:p>
        </p:txBody>
      </p:sp>
      <p:pic>
        <p:nvPicPr>
          <p:cNvPr id="33" name="Picture 2" descr="A schematic drawing of serial dilution method for viable cell count... |  Download Scientific Diagram">
            <a:extLst>
              <a:ext uri="{FF2B5EF4-FFF2-40B4-BE49-F238E27FC236}">
                <a16:creationId xmlns:a16="http://schemas.microsoft.com/office/drawing/2014/main" id="{F98EC2AB-628A-4BCF-B8C3-182E8A2EB3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542"/>
          <a:stretch/>
        </p:blipFill>
        <p:spPr bwMode="auto">
          <a:xfrm>
            <a:off x="1754155" y="877390"/>
            <a:ext cx="8249614" cy="1864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242184C-D512-475A-B21C-73843D2752FC}"/>
              </a:ext>
            </a:extLst>
          </p:cNvPr>
          <p:cNvSpPr txBox="1"/>
          <p:nvPr/>
        </p:nvSpPr>
        <p:spPr>
          <a:xfrm>
            <a:off x="2728497" y="2269851"/>
            <a:ext cx="58953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1ml</a:t>
            </a:r>
            <a:endParaRPr lang="el-GR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B0C6302-F802-4D74-AE97-440496E8F9BE}"/>
              </a:ext>
            </a:extLst>
          </p:cNvPr>
          <p:cNvSpPr txBox="1"/>
          <p:nvPr/>
        </p:nvSpPr>
        <p:spPr>
          <a:xfrm>
            <a:off x="6678984" y="2279816"/>
            <a:ext cx="58953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1ml</a:t>
            </a:r>
            <a:endParaRPr lang="el-GR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BFAED1A-A6CC-4D6B-92F8-254B660E56DA}"/>
              </a:ext>
            </a:extLst>
          </p:cNvPr>
          <p:cNvSpPr txBox="1"/>
          <p:nvPr/>
        </p:nvSpPr>
        <p:spPr>
          <a:xfrm>
            <a:off x="5365857" y="2291934"/>
            <a:ext cx="58953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1ml</a:t>
            </a:r>
            <a:endParaRPr lang="el-GR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7E99429-5E19-4FFF-A53D-37C4874FD063}"/>
              </a:ext>
            </a:extLst>
          </p:cNvPr>
          <p:cNvSpPr txBox="1"/>
          <p:nvPr/>
        </p:nvSpPr>
        <p:spPr>
          <a:xfrm>
            <a:off x="4039941" y="2279816"/>
            <a:ext cx="58953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1ml</a:t>
            </a:r>
            <a:endParaRPr lang="el-GR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9B2A231-AD30-4A07-958D-03B0621C6586}"/>
              </a:ext>
            </a:extLst>
          </p:cNvPr>
          <p:cNvSpPr txBox="1"/>
          <p:nvPr/>
        </p:nvSpPr>
        <p:spPr>
          <a:xfrm>
            <a:off x="7946411" y="2244664"/>
            <a:ext cx="58953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1ml</a:t>
            </a:r>
            <a:endParaRPr lang="el-GR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01C5C0B-969F-4DEE-AAD1-8F4832BE4C69}"/>
              </a:ext>
            </a:extLst>
          </p:cNvPr>
          <p:cNvSpPr txBox="1"/>
          <p:nvPr/>
        </p:nvSpPr>
        <p:spPr>
          <a:xfrm>
            <a:off x="9333621" y="2372796"/>
            <a:ext cx="58953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1ml</a:t>
            </a:r>
            <a:endParaRPr lang="el-GR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DEF1FC0F-DEB1-4A14-ADC1-C9BBED919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0FBE-D12C-45D5-BCAA-6E36D2512FC6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0816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βάλ 6">
            <a:extLst>
              <a:ext uri="{FF2B5EF4-FFF2-40B4-BE49-F238E27FC236}">
                <a16:creationId xmlns:a16="http://schemas.microsoft.com/office/drawing/2014/main" id="{BD1B7B7C-4A99-4681-8140-E17AA8CC79F1}"/>
              </a:ext>
            </a:extLst>
          </p:cNvPr>
          <p:cNvSpPr/>
          <p:nvPr/>
        </p:nvSpPr>
        <p:spPr>
          <a:xfrm>
            <a:off x="1648406" y="1922110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βάλ 12">
            <a:extLst>
              <a:ext uri="{FF2B5EF4-FFF2-40B4-BE49-F238E27FC236}">
                <a16:creationId xmlns:a16="http://schemas.microsoft.com/office/drawing/2014/main" id="{7A1BFC4A-F7DA-4032-AAF3-F4957E7C8692}"/>
              </a:ext>
            </a:extLst>
          </p:cNvPr>
          <p:cNvSpPr/>
          <p:nvPr/>
        </p:nvSpPr>
        <p:spPr>
          <a:xfrm>
            <a:off x="1648406" y="2827177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9B27637-654E-496B-9F35-CD8EBA9ED016}"/>
              </a:ext>
            </a:extLst>
          </p:cNvPr>
          <p:cNvSpPr txBox="1"/>
          <p:nvPr/>
        </p:nvSpPr>
        <p:spPr>
          <a:xfrm>
            <a:off x="1355400" y="4203517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30 </a:t>
            </a:r>
            <a:r>
              <a:rPr lang="el-GR" b="1" i="1" dirty="0"/>
              <a:t>έως 300</a:t>
            </a:r>
            <a:endParaRPr lang="en-US" b="1" i="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EBE80D6-B2D6-414D-98F9-BA811DA64B99}"/>
              </a:ext>
            </a:extLst>
          </p:cNvPr>
          <p:cNvSpPr txBox="1"/>
          <p:nvPr/>
        </p:nvSpPr>
        <p:spPr>
          <a:xfrm>
            <a:off x="1393820" y="1336585"/>
            <a:ext cx="1334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1/1000 </a:t>
            </a:r>
          </a:p>
          <a:p>
            <a:pPr algn="ctr"/>
            <a:r>
              <a:rPr lang="en-US" i="1" dirty="0"/>
              <a:t>(10</a:t>
            </a:r>
            <a:r>
              <a:rPr lang="en-US" i="1" baseline="30000" dirty="0"/>
              <a:t>-3</a:t>
            </a:r>
            <a:r>
              <a:rPr lang="en-US" i="1" dirty="0"/>
              <a:t>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EC7610B-78EF-4265-9EA1-DCBDC6CA8446}"/>
              </a:ext>
            </a:extLst>
          </p:cNvPr>
          <p:cNvSpPr txBox="1"/>
          <p:nvPr/>
        </p:nvSpPr>
        <p:spPr>
          <a:xfrm>
            <a:off x="1360615" y="2095983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280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53B9899-5C4F-4177-87E4-26C581E9105C}"/>
              </a:ext>
            </a:extLst>
          </p:cNvPr>
          <p:cNvSpPr txBox="1"/>
          <p:nvPr/>
        </p:nvSpPr>
        <p:spPr>
          <a:xfrm>
            <a:off x="1355400" y="3032591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260</a:t>
            </a:r>
          </a:p>
        </p:txBody>
      </p:sp>
      <p:sp>
        <p:nvSpPr>
          <p:cNvPr id="20" name="Ορθογώνιο 19">
            <a:extLst>
              <a:ext uri="{FF2B5EF4-FFF2-40B4-BE49-F238E27FC236}">
                <a16:creationId xmlns:a16="http://schemas.microsoft.com/office/drawing/2014/main" id="{6F8E9AED-7BF8-4891-B6D2-154AC4B3A932}"/>
              </a:ext>
            </a:extLst>
          </p:cNvPr>
          <p:cNvSpPr/>
          <p:nvPr/>
        </p:nvSpPr>
        <p:spPr>
          <a:xfrm>
            <a:off x="1520889" y="997303"/>
            <a:ext cx="976602" cy="303352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D05D343-B417-4731-B91D-A5B34803A547}"/>
              </a:ext>
            </a:extLst>
          </p:cNvPr>
          <p:cNvSpPr txBox="1"/>
          <p:nvPr/>
        </p:nvSpPr>
        <p:spPr>
          <a:xfrm>
            <a:off x="2982237" y="828753"/>
            <a:ext cx="78159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/>
              <a:t>1</a:t>
            </a:r>
            <a:r>
              <a:rPr lang="el-GR" sz="2400" b="1" u="sng" baseline="30000" dirty="0"/>
              <a:t>η</a:t>
            </a:r>
            <a:r>
              <a:rPr lang="el-GR" sz="2400" b="1" u="sng" dirty="0"/>
              <a:t> περίπτωση</a:t>
            </a:r>
            <a:r>
              <a:rPr lang="el-GR" sz="2400" b="1" dirty="0"/>
              <a:t>: αποικίες 30-300 μόνο σε μία αραίωση</a:t>
            </a:r>
          </a:p>
          <a:p>
            <a:endParaRPr lang="el-GR" sz="24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1" dirty="0"/>
              <a:t>Βρίσκουμε τον </a:t>
            </a:r>
            <a:r>
              <a:rPr lang="el-GR" sz="2400" b="1" dirty="0" err="1"/>
              <a:t>μ.ο</a:t>
            </a:r>
            <a:r>
              <a:rPr lang="el-GR" sz="2400" b="1" dirty="0"/>
              <a:t>. των αποικιών στα </a:t>
            </a:r>
            <a:r>
              <a:rPr lang="el-GR" sz="2400" b="1" dirty="0" err="1"/>
              <a:t>τρυβλία</a:t>
            </a:r>
            <a:r>
              <a:rPr lang="el-GR" sz="2400" b="1" dirty="0"/>
              <a:t> και πολλαπλασιάζουμε με τον συντελεστή αραίωσης  </a:t>
            </a:r>
            <a:endParaRPr lang="en-US" sz="2400" b="1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60E9722-90F5-46C6-99FF-FA6058739BEF}"/>
              </a:ext>
            </a:extLst>
          </p:cNvPr>
          <p:cNvSpPr txBox="1"/>
          <p:nvPr/>
        </p:nvSpPr>
        <p:spPr>
          <a:xfrm>
            <a:off x="3456553" y="2946475"/>
            <a:ext cx="2173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/>
              <a:t>(280 +260)/ 2 =  </a:t>
            </a:r>
            <a:endParaRPr lang="en-US" b="1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A3A3767-F55B-4D91-B084-273607355AB8}"/>
              </a:ext>
            </a:extLst>
          </p:cNvPr>
          <p:cNvSpPr txBox="1"/>
          <p:nvPr/>
        </p:nvSpPr>
        <p:spPr>
          <a:xfrm>
            <a:off x="5337804" y="2946475"/>
            <a:ext cx="758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/>
              <a:t>270 =   </a:t>
            </a:r>
            <a:endParaRPr lang="en-US" b="1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815CCA7-8ECF-472B-A904-FE54EC348ED2}"/>
              </a:ext>
            </a:extLst>
          </p:cNvPr>
          <p:cNvSpPr txBox="1"/>
          <p:nvPr/>
        </p:nvSpPr>
        <p:spPr>
          <a:xfrm>
            <a:off x="6084078" y="2938902"/>
            <a:ext cx="1835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270 </a:t>
            </a:r>
            <a:r>
              <a:rPr lang="en-US" b="1" dirty="0"/>
              <a:t>x </a:t>
            </a:r>
            <a:r>
              <a:rPr lang="el-GR" b="1" dirty="0"/>
              <a:t>αραίωση =    </a:t>
            </a:r>
            <a:endParaRPr lang="en-US" b="1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321A0AE-5A94-48C3-98B8-5D7ABEAEEE54}"/>
              </a:ext>
            </a:extLst>
          </p:cNvPr>
          <p:cNvSpPr txBox="1"/>
          <p:nvPr/>
        </p:nvSpPr>
        <p:spPr>
          <a:xfrm>
            <a:off x="7919447" y="2946475"/>
            <a:ext cx="1393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270 </a:t>
            </a:r>
            <a:r>
              <a:rPr lang="en-US" b="1" dirty="0"/>
              <a:t>x </a:t>
            </a:r>
            <a:r>
              <a:rPr lang="el-GR" b="1" dirty="0"/>
              <a:t>1000   </a:t>
            </a:r>
            <a:endParaRPr lang="en-US" b="1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33768C8-BEB1-4CA3-BE96-3203A43272C8}"/>
              </a:ext>
            </a:extLst>
          </p:cNvPr>
          <p:cNvSpPr txBox="1"/>
          <p:nvPr/>
        </p:nvSpPr>
        <p:spPr>
          <a:xfrm>
            <a:off x="5337804" y="3549766"/>
            <a:ext cx="3327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= </a:t>
            </a:r>
            <a:r>
              <a:rPr lang="el-GR" b="1" dirty="0"/>
              <a:t>270.000 = </a:t>
            </a:r>
            <a:r>
              <a:rPr lang="el-GR" b="1" dirty="0">
                <a:solidFill>
                  <a:srgbClr val="FF0000"/>
                </a:solidFill>
              </a:rPr>
              <a:t>2,7 </a:t>
            </a:r>
            <a:r>
              <a:rPr lang="en-US" b="1" dirty="0">
                <a:solidFill>
                  <a:srgbClr val="FF0000"/>
                </a:solidFill>
              </a:rPr>
              <a:t>x 10</a:t>
            </a:r>
            <a:r>
              <a:rPr lang="en-US" b="1" baseline="30000" dirty="0">
                <a:solidFill>
                  <a:srgbClr val="FF0000"/>
                </a:solidFill>
              </a:rPr>
              <a:t>5</a:t>
            </a:r>
            <a:r>
              <a:rPr lang="en-US" b="1" dirty="0"/>
              <a:t> cfu/g </a:t>
            </a:r>
            <a:r>
              <a:rPr lang="el-GR" b="1" dirty="0"/>
              <a:t>  </a:t>
            </a:r>
            <a:endParaRPr lang="en-US" b="1" dirty="0"/>
          </a:p>
        </p:txBody>
      </p:sp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7AA33A0E-A4C4-4060-9D8C-DC7469348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0FBE-D12C-45D5-BCAA-6E36D2512FC6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84005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βάλ 3">
            <a:extLst>
              <a:ext uri="{FF2B5EF4-FFF2-40B4-BE49-F238E27FC236}">
                <a16:creationId xmlns:a16="http://schemas.microsoft.com/office/drawing/2014/main" id="{E545B53D-B830-49E2-B03B-ACFE01BDABC6}"/>
              </a:ext>
            </a:extLst>
          </p:cNvPr>
          <p:cNvSpPr/>
          <p:nvPr/>
        </p:nvSpPr>
        <p:spPr>
          <a:xfrm>
            <a:off x="2258007" y="3666935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βάλ 5">
            <a:extLst>
              <a:ext uri="{FF2B5EF4-FFF2-40B4-BE49-F238E27FC236}">
                <a16:creationId xmlns:a16="http://schemas.microsoft.com/office/drawing/2014/main" id="{AB3008F0-0945-4AE8-A0C4-5C7B3396E503}"/>
              </a:ext>
            </a:extLst>
          </p:cNvPr>
          <p:cNvSpPr/>
          <p:nvPr/>
        </p:nvSpPr>
        <p:spPr>
          <a:xfrm>
            <a:off x="3586064" y="3666935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βάλ 6">
            <a:extLst>
              <a:ext uri="{FF2B5EF4-FFF2-40B4-BE49-F238E27FC236}">
                <a16:creationId xmlns:a16="http://schemas.microsoft.com/office/drawing/2014/main" id="{BD1B7B7C-4A99-4681-8140-E17AA8CC79F1}"/>
              </a:ext>
            </a:extLst>
          </p:cNvPr>
          <p:cNvSpPr/>
          <p:nvPr/>
        </p:nvSpPr>
        <p:spPr>
          <a:xfrm>
            <a:off x="4914121" y="3666935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Οβάλ 7">
            <a:extLst>
              <a:ext uri="{FF2B5EF4-FFF2-40B4-BE49-F238E27FC236}">
                <a16:creationId xmlns:a16="http://schemas.microsoft.com/office/drawing/2014/main" id="{4E2BE6A8-37E8-4924-92C5-D9EAD0D67961}"/>
              </a:ext>
            </a:extLst>
          </p:cNvPr>
          <p:cNvSpPr/>
          <p:nvPr/>
        </p:nvSpPr>
        <p:spPr>
          <a:xfrm>
            <a:off x="6281507" y="3666935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Οβάλ 8">
            <a:extLst>
              <a:ext uri="{FF2B5EF4-FFF2-40B4-BE49-F238E27FC236}">
                <a16:creationId xmlns:a16="http://schemas.microsoft.com/office/drawing/2014/main" id="{9C69C723-AACA-45FF-87F3-8A460570D4D9}"/>
              </a:ext>
            </a:extLst>
          </p:cNvPr>
          <p:cNvSpPr/>
          <p:nvPr/>
        </p:nvSpPr>
        <p:spPr>
          <a:xfrm>
            <a:off x="7609564" y="3666935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βάλ 9">
            <a:extLst>
              <a:ext uri="{FF2B5EF4-FFF2-40B4-BE49-F238E27FC236}">
                <a16:creationId xmlns:a16="http://schemas.microsoft.com/office/drawing/2014/main" id="{DF2BBC87-2D86-4EA1-B990-42F033A263EA}"/>
              </a:ext>
            </a:extLst>
          </p:cNvPr>
          <p:cNvSpPr/>
          <p:nvPr/>
        </p:nvSpPr>
        <p:spPr>
          <a:xfrm>
            <a:off x="8937621" y="3666935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βάλ 10">
            <a:extLst>
              <a:ext uri="{FF2B5EF4-FFF2-40B4-BE49-F238E27FC236}">
                <a16:creationId xmlns:a16="http://schemas.microsoft.com/office/drawing/2014/main" id="{518C66F7-A597-49AA-8889-E83B65CA2129}"/>
              </a:ext>
            </a:extLst>
          </p:cNvPr>
          <p:cNvSpPr/>
          <p:nvPr/>
        </p:nvSpPr>
        <p:spPr>
          <a:xfrm>
            <a:off x="2258007" y="4572002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βάλ 11">
            <a:extLst>
              <a:ext uri="{FF2B5EF4-FFF2-40B4-BE49-F238E27FC236}">
                <a16:creationId xmlns:a16="http://schemas.microsoft.com/office/drawing/2014/main" id="{C69C1E28-938D-43F4-805B-D6CD88578C0F}"/>
              </a:ext>
            </a:extLst>
          </p:cNvPr>
          <p:cNvSpPr/>
          <p:nvPr/>
        </p:nvSpPr>
        <p:spPr>
          <a:xfrm>
            <a:off x="3586064" y="4572002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βάλ 12">
            <a:extLst>
              <a:ext uri="{FF2B5EF4-FFF2-40B4-BE49-F238E27FC236}">
                <a16:creationId xmlns:a16="http://schemas.microsoft.com/office/drawing/2014/main" id="{7A1BFC4A-F7DA-4032-AAF3-F4957E7C8692}"/>
              </a:ext>
            </a:extLst>
          </p:cNvPr>
          <p:cNvSpPr/>
          <p:nvPr/>
        </p:nvSpPr>
        <p:spPr>
          <a:xfrm>
            <a:off x="4914121" y="4572002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Οβάλ 13">
            <a:extLst>
              <a:ext uri="{FF2B5EF4-FFF2-40B4-BE49-F238E27FC236}">
                <a16:creationId xmlns:a16="http://schemas.microsoft.com/office/drawing/2014/main" id="{B3BE7386-B170-4247-87F8-31CBF71DCBD8}"/>
              </a:ext>
            </a:extLst>
          </p:cNvPr>
          <p:cNvSpPr/>
          <p:nvPr/>
        </p:nvSpPr>
        <p:spPr>
          <a:xfrm>
            <a:off x="6281507" y="4572002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Οβάλ 14">
            <a:extLst>
              <a:ext uri="{FF2B5EF4-FFF2-40B4-BE49-F238E27FC236}">
                <a16:creationId xmlns:a16="http://schemas.microsoft.com/office/drawing/2014/main" id="{EC11FE4A-A85F-43DD-AC1A-8358A342A8AC}"/>
              </a:ext>
            </a:extLst>
          </p:cNvPr>
          <p:cNvSpPr/>
          <p:nvPr/>
        </p:nvSpPr>
        <p:spPr>
          <a:xfrm>
            <a:off x="7609564" y="4572002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βάλ 15">
            <a:extLst>
              <a:ext uri="{FF2B5EF4-FFF2-40B4-BE49-F238E27FC236}">
                <a16:creationId xmlns:a16="http://schemas.microsoft.com/office/drawing/2014/main" id="{F383BB79-9A0E-4261-ABE1-FC283E61F0EA}"/>
              </a:ext>
            </a:extLst>
          </p:cNvPr>
          <p:cNvSpPr/>
          <p:nvPr/>
        </p:nvSpPr>
        <p:spPr>
          <a:xfrm>
            <a:off x="8937621" y="4572002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9B27637-654E-496B-9F35-CD8EBA9ED016}"/>
              </a:ext>
            </a:extLst>
          </p:cNvPr>
          <p:cNvSpPr txBox="1"/>
          <p:nvPr/>
        </p:nvSpPr>
        <p:spPr>
          <a:xfrm>
            <a:off x="1983756" y="3081410"/>
            <a:ext cx="1334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1/10 </a:t>
            </a:r>
          </a:p>
          <a:p>
            <a:pPr algn="ctr"/>
            <a:r>
              <a:rPr lang="en-US" i="1" dirty="0"/>
              <a:t>(10</a:t>
            </a:r>
            <a:r>
              <a:rPr lang="en-US" i="1" baseline="30000" dirty="0"/>
              <a:t>-1</a:t>
            </a:r>
            <a:r>
              <a:rPr lang="en-US" i="1" dirty="0"/>
              <a:t>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03D95FC-5E6B-427A-AAE9-D61F25FBE8F0}"/>
              </a:ext>
            </a:extLst>
          </p:cNvPr>
          <p:cNvSpPr txBox="1"/>
          <p:nvPr/>
        </p:nvSpPr>
        <p:spPr>
          <a:xfrm>
            <a:off x="3318035" y="3081410"/>
            <a:ext cx="1334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1/100 </a:t>
            </a:r>
          </a:p>
          <a:p>
            <a:pPr algn="ctr"/>
            <a:r>
              <a:rPr lang="en-US" i="1" dirty="0"/>
              <a:t>(10</a:t>
            </a:r>
            <a:r>
              <a:rPr lang="en-US" i="1" baseline="30000" dirty="0"/>
              <a:t>-2</a:t>
            </a:r>
            <a:r>
              <a:rPr lang="en-US" i="1" dirty="0"/>
              <a:t>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EBE80D6-B2D6-414D-98F9-BA811DA64B99}"/>
              </a:ext>
            </a:extLst>
          </p:cNvPr>
          <p:cNvSpPr txBox="1"/>
          <p:nvPr/>
        </p:nvSpPr>
        <p:spPr>
          <a:xfrm>
            <a:off x="4659535" y="3081410"/>
            <a:ext cx="1334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1/1000 </a:t>
            </a:r>
          </a:p>
          <a:p>
            <a:pPr algn="ctr"/>
            <a:r>
              <a:rPr lang="en-US" i="1" dirty="0"/>
              <a:t>(10</a:t>
            </a:r>
            <a:r>
              <a:rPr lang="en-US" i="1" baseline="30000" dirty="0"/>
              <a:t>-3</a:t>
            </a:r>
            <a:r>
              <a:rPr lang="en-US" i="1" dirty="0"/>
              <a:t>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7184F32-A64A-409D-94E4-0A8DC910D491}"/>
              </a:ext>
            </a:extLst>
          </p:cNvPr>
          <p:cNvSpPr txBox="1"/>
          <p:nvPr/>
        </p:nvSpPr>
        <p:spPr>
          <a:xfrm>
            <a:off x="5993711" y="3034890"/>
            <a:ext cx="1334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1/10</a:t>
            </a:r>
            <a:r>
              <a:rPr lang="el-GR" i="1" dirty="0"/>
              <a:t>.000</a:t>
            </a:r>
            <a:r>
              <a:rPr lang="en-US" i="1" dirty="0"/>
              <a:t> </a:t>
            </a:r>
          </a:p>
          <a:p>
            <a:pPr algn="ctr"/>
            <a:r>
              <a:rPr lang="en-US" i="1" dirty="0"/>
              <a:t>(10</a:t>
            </a:r>
            <a:r>
              <a:rPr lang="en-US" i="1" baseline="30000" dirty="0"/>
              <a:t>-4</a:t>
            </a:r>
            <a:r>
              <a:rPr lang="en-US" i="1" dirty="0"/>
              <a:t>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4BF2D94-4646-4F20-98B9-DDE8B8D2B19D}"/>
              </a:ext>
            </a:extLst>
          </p:cNvPr>
          <p:cNvSpPr txBox="1"/>
          <p:nvPr/>
        </p:nvSpPr>
        <p:spPr>
          <a:xfrm>
            <a:off x="7327990" y="3034890"/>
            <a:ext cx="1334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1/100</a:t>
            </a:r>
            <a:r>
              <a:rPr lang="el-GR" i="1" dirty="0"/>
              <a:t>.000</a:t>
            </a:r>
            <a:r>
              <a:rPr lang="en-US" i="1" dirty="0"/>
              <a:t> </a:t>
            </a:r>
          </a:p>
          <a:p>
            <a:pPr algn="ctr"/>
            <a:r>
              <a:rPr lang="en-US" i="1" dirty="0"/>
              <a:t>(10</a:t>
            </a:r>
            <a:r>
              <a:rPr lang="en-US" i="1" baseline="30000" dirty="0"/>
              <a:t>-5</a:t>
            </a:r>
            <a:r>
              <a:rPr lang="en-US" i="1" dirty="0"/>
              <a:t>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191BB7F-3707-45E4-9F14-16B08FB3094E}"/>
              </a:ext>
            </a:extLst>
          </p:cNvPr>
          <p:cNvSpPr txBox="1"/>
          <p:nvPr/>
        </p:nvSpPr>
        <p:spPr>
          <a:xfrm>
            <a:off x="8669490" y="3034890"/>
            <a:ext cx="1334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1/1</a:t>
            </a:r>
            <a:r>
              <a:rPr lang="el-GR" i="1" dirty="0"/>
              <a:t>.</a:t>
            </a:r>
            <a:r>
              <a:rPr lang="en-US" i="1" dirty="0"/>
              <a:t>000</a:t>
            </a:r>
            <a:r>
              <a:rPr lang="el-GR" i="1" dirty="0"/>
              <a:t>.000</a:t>
            </a:r>
            <a:r>
              <a:rPr lang="en-US" i="1" dirty="0"/>
              <a:t> </a:t>
            </a:r>
          </a:p>
          <a:p>
            <a:pPr algn="ctr"/>
            <a:r>
              <a:rPr lang="en-US" i="1" dirty="0"/>
              <a:t>(10</a:t>
            </a:r>
            <a:r>
              <a:rPr lang="en-US" i="1" baseline="30000" dirty="0"/>
              <a:t>-6</a:t>
            </a:r>
            <a:r>
              <a:rPr lang="en-US" i="1" dirty="0"/>
              <a:t>)</a:t>
            </a:r>
          </a:p>
        </p:txBody>
      </p:sp>
      <p:pic>
        <p:nvPicPr>
          <p:cNvPr id="35" name="Picture 2" descr="A schematic drawing of serial dilution method for viable cell count... |  Download Scientific Diagram">
            <a:extLst>
              <a:ext uri="{FF2B5EF4-FFF2-40B4-BE49-F238E27FC236}">
                <a16:creationId xmlns:a16="http://schemas.microsoft.com/office/drawing/2014/main" id="{2B9BFBC0-3E3D-4620-8EBE-3B7457DA9D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542"/>
          <a:stretch/>
        </p:blipFill>
        <p:spPr bwMode="auto">
          <a:xfrm>
            <a:off x="1754155" y="877390"/>
            <a:ext cx="8249614" cy="1864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DD6F922A-A3C9-47CB-A2F1-00EDA5E7BD91}"/>
              </a:ext>
            </a:extLst>
          </p:cNvPr>
          <p:cNvSpPr txBox="1"/>
          <p:nvPr/>
        </p:nvSpPr>
        <p:spPr>
          <a:xfrm>
            <a:off x="1968206" y="3878269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&gt; 300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A841897-BE98-4F11-A276-2B5494F599E7}"/>
              </a:ext>
            </a:extLst>
          </p:cNvPr>
          <p:cNvSpPr txBox="1"/>
          <p:nvPr/>
        </p:nvSpPr>
        <p:spPr>
          <a:xfrm>
            <a:off x="1957772" y="4783336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&gt; 300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B388A01-5231-4B49-B6C1-498265A70635}"/>
              </a:ext>
            </a:extLst>
          </p:cNvPr>
          <p:cNvSpPr txBox="1"/>
          <p:nvPr/>
        </p:nvSpPr>
        <p:spPr>
          <a:xfrm>
            <a:off x="3292051" y="3878269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&gt; 300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561C140-C82F-4E51-84E8-CAD16A8E46DF}"/>
              </a:ext>
            </a:extLst>
          </p:cNvPr>
          <p:cNvSpPr txBox="1"/>
          <p:nvPr/>
        </p:nvSpPr>
        <p:spPr>
          <a:xfrm>
            <a:off x="3292051" y="4777416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&gt; 300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EC7610B-78EF-4265-9EA1-DCBDC6CA8446}"/>
              </a:ext>
            </a:extLst>
          </p:cNvPr>
          <p:cNvSpPr txBox="1"/>
          <p:nvPr/>
        </p:nvSpPr>
        <p:spPr>
          <a:xfrm>
            <a:off x="4626330" y="3840808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280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53B9899-5C4F-4177-87E4-26C581E9105C}"/>
              </a:ext>
            </a:extLst>
          </p:cNvPr>
          <p:cNvSpPr txBox="1"/>
          <p:nvPr/>
        </p:nvSpPr>
        <p:spPr>
          <a:xfrm>
            <a:off x="4621115" y="4777416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260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848F753-3EF9-4C0E-8DC6-30F7B58A69E3}"/>
              </a:ext>
            </a:extLst>
          </p:cNvPr>
          <p:cNvSpPr txBox="1"/>
          <p:nvPr/>
        </p:nvSpPr>
        <p:spPr>
          <a:xfrm>
            <a:off x="6014580" y="3840808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39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86138FB-26FE-470A-A1A5-25F5B0C58FAF}"/>
              </a:ext>
            </a:extLst>
          </p:cNvPr>
          <p:cNvSpPr txBox="1"/>
          <p:nvPr/>
        </p:nvSpPr>
        <p:spPr>
          <a:xfrm>
            <a:off x="5993710" y="4777416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45</a:t>
            </a:r>
          </a:p>
        </p:txBody>
      </p:sp>
      <p:sp>
        <p:nvSpPr>
          <p:cNvPr id="20" name="Ορθογώνιο 19">
            <a:extLst>
              <a:ext uri="{FF2B5EF4-FFF2-40B4-BE49-F238E27FC236}">
                <a16:creationId xmlns:a16="http://schemas.microsoft.com/office/drawing/2014/main" id="{6F8E9AED-7BF8-4891-B6D2-154AC4B3A932}"/>
              </a:ext>
            </a:extLst>
          </p:cNvPr>
          <p:cNvSpPr/>
          <p:nvPr/>
        </p:nvSpPr>
        <p:spPr>
          <a:xfrm>
            <a:off x="4786604" y="2742128"/>
            <a:ext cx="976602" cy="303352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" name="Ορθογώνιο 32">
            <a:extLst>
              <a:ext uri="{FF2B5EF4-FFF2-40B4-BE49-F238E27FC236}">
                <a16:creationId xmlns:a16="http://schemas.microsoft.com/office/drawing/2014/main" id="{62ED34C7-8EC5-48E1-AB0C-13B8E55F40FB}"/>
              </a:ext>
            </a:extLst>
          </p:cNvPr>
          <p:cNvSpPr/>
          <p:nvPr/>
        </p:nvSpPr>
        <p:spPr>
          <a:xfrm>
            <a:off x="6143612" y="2742128"/>
            <a:ext cx="976602" cy="303352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5579DA5-8942-44F1-8D62-653E9EDB2E8E}"/>
              </a:ext>
            </a:extLst>
          </p:cNvPr>
          <p:cNvSpPr txBox="1"/>
          <p:nvPr/>
        </p:nvSpPr>
        <p:spPr>
          <a:xfrm>
            <a:off x="4786604" y="5948342"/>
            <a:ext cx="2333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30 </a:t>
            </a:r>
            <a:r>
              <a:rPr lang="el-GR" b="1" i="1" dirty="0"/>
              <a:t>έως 300</a:t>
            </a:r>
            <a:endParaRPr lang="en-US" b="1" i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AA029C-604B-41F4-9BF4-48C8072F2673}"/>
              </a:ext>
            </a:extLst>
          </p:cNvPr>
          <p:cNvSpPr txBox="1"/>
          <p:nvPr/>
        </p:nvSpPr>
        <p:spPr>
          <a:xfrm>
            <a:off x="142044" y="177554"/>
            <a:ext cx="11949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2</a:t>
            </a:r>
            <a:r>
              <a:rPr lang="el-GR" sz="2400" b="1" u="sng" baseline="30000" dirty="0"/>
              <a:t>η</a:t>
            </a:r>
            <a:r>
              <a:rPr lang="el-GR" sz="2400" b="1" u="sng" dirty="0"/>
              <a:t> περίπτωση</a:t>
            </a:r>
            <a:r>
              <a:rPr lang="el-GR" sz="2400" b="1" dirty="0"/>
              <a:t>: Σε δύο διαδοχικές αραιώσεις καταμετρούμε αποικίες μεταξύ 30-300 </a:t>
            </a:r>
          </a:p>
        </p:txBody>
      </p:sp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D1AA8EDA-E15F-4D83-A1E2-FCDACDF0D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0FBE-D12C-45D5-BCAA-6E36D2512FC6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7623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:a16="http://schemas.microsoft.com/office/drawing/2014/main" id="{8FE46BF1-AD70-418A-A17F-188A5C01069F}"/>
              </a:ext>
            </a:extLst>
          </p:cNvPr>
          <p:cNvSpPr txBox="1"/>
          <p:nvPr/>
        </p:nvSpPr>
        <p:spPr>
          <a:xfrm>
            <a:off x="7553234" y="652350"/>
            <a:ext cx="29629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420.000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            270.000</a:t>
            </a:r>
            <a:endParaRPr lang="el-GR" dirty="0"/>
          </a:p>
        </p:txBody>
      </p:sp>
      <p:cxnSp>
        <p:nvCxnSpPr>
          <p:cNvPr id="38" name="Ευθεία γραμμή σύνδεσης 37">
            <a:extLst>
              <a:ext uri="{FF2B5EF4-FFF2-40B4-BE49-F238E27FC236}">
                <a16:creationId xmlns:a16="http://schemas.microsoft.com/office/drawing/2014/main" id="{04F22456-B79B-4657-B445-401BEFFB6723}"/>
              </a:ext>
            </a:extLst>
          </p:cNvPr>
          <p:cNvCxnSpPr>
            <a:endCxn id="37" idx="3"/>
          </p:cNvCxnSpPr>
          <p:nvPr/>
        </p:nvCxnSpPr>
        <p:spPr>
          <a:xfrm>
            <a:off x="8103740" y="1100220"/>
            <a:ext cx="10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03BA12F8-95AB-43DE-91A4-70DCCCE337B9}"/>
              </a:ext>
            </a:extLst>
          </p:cNvPr>
          <p:cNvSpPr txBox="1"/>
          <p:nvPr/>
        </p:nvSpPr>
        <p:spPr>
          <a:xfrm>
            <a:off x="2910511" y="719645"/>
            <a:ext cx="4513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 (280 + 260) / 2=  270 x 1000 = 270000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8B9DCF7-5C54-4EB8-94E8-674D9A35A46C}"/>
              </a:ext>
            </a:extLst>
          </p:cNvPr>
          <p:cNvSpPr txBox="1"/>
          <p:nvPr/>
        </p:nvSpPr>
        <p:spPr>
          <a:xfrm>
            <a:off x="3482587" y="2047527"/>
            <a:ext cx="690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(420.000 + 270.000)/ 2 = 345.000 = </a:t>
            </a:r>
            <a:r>
              <a:rPr lang="en-US" dirty="0">
                <a:highlight>
                  <a:srgbClr val="FFFF00"/>
                </a:highlight>
              </a:rPr>
              <a:t>3,45 x 10</a:t>
            </a:r>
            <a:r>
              <a:rPr lang="en-US" baseline="30000" dirty="0">
                <a:highlight>
                  <a:srgbClr val="FFFF00"/>
                </a:highlight>
              </a:rPr>
              <a:t>5</a:t>
            </a:r>
            <a:r>
              <a:rPr lang="en-US" dirty="0">
                <a:highlight>
                  <a:srgbClr val="FFFF00"/>
                </a:highlight>
              </a:rPr>
              <a:t> cfu/g </a:t>
            </a:r>
          </a:p>
        </p:txBody>
      </p:sp>
      <p:sp>
        <p:nvSpPr>
          <p:cNvPr id="46" name="Οβάλ 45">
            <a:extLst>
              <a:ext uri="{FF2B5EF4-FFF2-40B4-BE49-F238E27FC236}">
                <a16:creationId xmlns:a16="http://schemas.microsoft.com/office/drawing/2014/main" id="{00E232A7-B130-4E18-B737-1C7E53E52EDF}"/>
              </a:ext>
            </a:extLst>
          </p:cNvPr>
          <p:cNvSpPr/>
          <p:nvPr/>
        </p:nvSpPr>
        <p:spPr>
          <a:xfrm>
            <a:off x="575386" y="2360641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7" name="Οβάλ 46">
            <a:extLst>
              <a:ext uri="{FF2B5EF4-FFF2-40B4-BE49-F238E27FC236}">
                <a16:creationId xmlns:a16="http://schemas.microsoft.com/office/drawing/2014/main" id="{F98E3196-CB25-41E4-9BC6-F82C863A4E60}"/>
              </a:ext>
            </a:extLst>
          </p:cNvPr>
          <p:cNvSpPr/>
          <p:nvPr/>
        </p:nvSpPr>
        <p:spPr>
          <a:xfrm>
            <a:off x="1942772" y="2360641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0223370-C316-4527-B42D-B175D97B42F2}"/>
              </a:ext>
            </a:extLst>
          </p:cNvPr>
          <p:cNvSpPr txBox="1"/>
          <p:nvPr/>
        </p:nvSpPr>
        <p:spPr>
          <a:xfrm>
            <a:off x="320800" y="870049"/>
            <a:ext cx="1334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1/1000 </a:t>
            </a:r>
          </a:p>
          <a:p>
            <a:pPr algn="ctr"/>
            <a:r>
              <a:rPr lang="en-US" i="1" dirty="0"/>
              <a:t>(10</a:t>
            </a:r>
            <a:r>
              <a:rPr lang="en-US" i="1" baseline="30000" dirty="0"/>
              <a:t>-3</a:t>
            </a:r>
            <a:r>
              <a:rPr lang="en-US" i="1" dirty="0"/>
              <a:t>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963497E-D225-4841-B321-F0D69442C137}"/>
              </a:ext>
            </a:extLst>
          </p:cNvPr>
          <p:cNvSpPr txBox="1"/>
          <p:nvPr/>
        </p:nvSpPr>
        <p:spPr>
          <a:xfrm>
            <a:off x="1654976" y="823529"/>
            <a:ext cx="1334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1/10</a:t>
            </a:r>
            <a:r>
              <a:rPr lang="el-GR" i="1" dirty="0"/>
              <a:t>.000</a:t>
            </a:r>
            <a:r>
              <a:rPr lang="en-US" i="1" dirty="0"/>
              <a:t> </a:t>
            </a:r>
          </a:p>
          <a:p>
            <a:pPr algn="ctr"/>
            <a:r>
              <a:rPr lang="en-US" i="1" dirty="0"/>
              <a:t>(10</a:t>
            </a:r>
            <a:r>
              <a:rPr lang="en-US" i="1" baseline="30000" dirty="0"/>
              <a:t>-4</a:t>
            </a:r>
            <a:r>
              <a:rPr lang="en-US" i="1" dirty="0"/>
              <a:t>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19BB349-6DAC-4637-A6DC-17FAE158EDFC}"/>
              </a:ext>
            </a:extLst>
          </p:cNvPr>
          <p:cNvSpPr txBox="1"/>
          <p:nvPr/>
        </p:nvSpPr>
        <p:spPr>
          <a:xfrm>
            <a:off x="287595" y="1629447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280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9A82D2F-EAE3-4F13-B1A6-9ABD28F1C4E2}"/>
              </a:ext>
            </a:extLst>
          </p:cNvPr>
          <p:cNvSpPr txBox="1"/>
          <p:nvPr/>
        </p:nvSpPr>
        <p:spPr>
          <a:xfrm>
            <a:off x="1675845" y="1629447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39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7D08DA9-592A-4DC7-8CF3-00F0635BA6F4}"/>
              </a:ext>
            </a:extLst>
          </p:cNvPr>
          <p:cNvSpPr txBox="1"/>
          <p:nvPr/>
        </p:nvSpPr>
        <p:spPr>
          <a:xfrm>
            <a:off x="1654975" y="2566055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45</a:t>
            </a:r>
          </a:p>
        </p:txBody>
      </p:sp>
      <p:sp>
        <p:nvSpPr>
          <p:cNvPr id="53" name="Ορθογώνιο 52">
            <a:extLst>
              <a:ext uri="{FF2B5EF4-FFF2-40B4-BE49-F238E27FC236}">
                <a16:creationId xmlns:a16="http://schemas.microsoft.com/office/drawing/2014/main" id="{5620DE61-E7BF-4611-9673-FBDDE376ADA6}"/>
              </a:ext>
            </a:extLst>
          </p:cNvPr>
          <p:cNvSpPr/>
          <p:nvPr/>
        </p:nvSpPr>
        <p:spPr>
          <a:xfrm>
            <a:off x="447869" y="530767"/>
            <a:ext cx="976602" cy="303352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4" name="Ορθογώνιο 53">
            <a:extLst>
              <a:ext uri="{FF2B5EF4-FFF2-40B4-BE49-F238E27FC236}">
                <a16:creationId xmlns:a16="http://schemas.microsoft.com/office/drawing/2014/main" id="{193C7AC2-DF1F-4F06-91B3-C36F6F65F34C}"/>
              </a:ext>
            </a:extLst>
          </p:cNvPr>
          <p:cNvSpPr/>
          <p:nvPr/>
        </p:nvSpPr>
        <p:spPr>
          <a:xfrm>
            <a:off x="1804877" y="530767"/>
            <a:ext cx="976602" cy="303352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5521A8A-AAE7-4E6B-B225-5F1E717E3AAD}"/>
              </a:ext>
            </a:extLst>
          </p:cNvPr>
          <p:cNvSpPr txBox="1"/>
          <p:nvPr/>
        </p:nvSpPr>
        <p:spPr>
          <a:xfrm>
            <a:off x="301232" y="2596867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260</a:t>
            </a:r>
          </a:p>
        </p:txBody>
      </p:sp>
      <p:sp>
        <p:nvSpPr>
          <p:cNvPr id="56" name="Οβάλ 55">
            <a:extLst>
              <a:ext uri="{FF2B5EF4-FFF2-40B4-BE49-F238E27FC236}">
                <a16:creationId xmlns:a16="http://schemas.microsoft.com/office/drawing/2014/main" id="{DB9C9A70-C3B5-4A36-97CA-E8BE1FA4D90C}"/>
              </a:ext>
            </a:extLst>
          </p:cNvPr>
          <p:cNvSpPr/>
          <p:nvPr/>
        </p:nvSpPr>
        <p:spPr>
          <a:xfrm>
            <a:off x="552540" y="1452389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7" name="Οβάλ 56">
            <a:extLst>
              <a:ext uri="{FF2B5EF4-FFF2-40B4-BE49-F238E27FC236}">
                <a16:creationId xmlns:a16="http://schemas.microsoft.com/office/drawing/2014/main" id="{66E4EB0F-9B51-4422-B722-116F2F32CD20}"/>
              </a:ext>
            </a:extLst>
          </p:cNvPr>
          <p:cNvSpPr/>
          <p:nvPr/>
        </p:nvSpPr>
        <p:spPr>
          <a:xfrm>
            <a:off x="1919926" y="1452389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" name="Γραμμή σύνδεσης: Γωνιώδης 2">
            <a:extLst>
              <a:ext uri="{FF2B5EF4-FFF2-40B4-BE49-F238E27FC236}">
                <a16:creationId xmlns:a16="http://schemas.microsoft.com/office/drawing/2014/main" id="{AEA16F9C-59A8-412B-B5C1-BA25EF60BCD2}"/>
              </a:ext>
            </a:extLst>
          </p:cNvPr>
          <p:cNvCxnSpPr>
            <a:cxnSpLocks/>
            <a:stCxn id="53" idx="0"/>
            <a:endCxn id="40" idx="0"/>
          </p:cNvCxnSpPr>
          <p:nvPr/>
        </p:nvCxnSpPr>
        <p:spPr>
          <a:xfrm rot="16200000" flipH="1">
            <a:off x="2957324" y="-1490387"/>
            <a:ext cx="188878" cy="4231187"/>
          </a:xfrm>
          <a:prstGeom prst="bentConnector3">
            <a:avLst>
              <a:gd name="adj1" fmla="val -12103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B75E7DBB-91E4-4932-8FE2-402D6CE90ECC}"/>
              </a:ext>
            </a:extLst>
          </p:cNvPr>
          <p:cNvSpPr txBox="1"/>
          <p:nvPr/>
        </p:nvSpPr>
        <p:spPr>
          <a:xfrm>
            <a:off x="2931277" y="1114015"/>
            <a:ext cx="4393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 (39 + 45) / 2=  42 x 1000</a:t>
            </a:r>
            <a:r>
              <a:rPr lang="en-US" dirty="0">
                <a:solidFill>
                  <a:srgbClr val="FF0000"/>
                </a:solidFill>
              </a:rPr>
              <a:t>0</a:t>
            </a:r>
            <a:r>
              <a:rPr lang="en-US" dirty="0"/>
              <a:t> = 420000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7A8A819-083A-402A-88D3-503C9FEEE208}"/>
              </a:ext>
            </a:extLst>
          </p:cNvPr>
          <p:cNvSpPr txBox="1"/>
          <p:nvPr/>
        </p:nvSpPr>
        <p:spPr>
          <a:xfrm>
            <a:off x="8566048" y="915554"/>
            <a:ext cx="1673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= 1.5 &lt; 2</a:t>
            </a:r>
          </a:p>
        </p:txBody>
      </p:sp>
      <p:sp>
        <p:nvSpPr>
          <p:cNvPr id="60" name="Οβάλ 59">
            <a:extLst>
              <a:ext uri="{FF2B5EF4-FFF2-40B4-BE49-F238E27FC236}">
                <a16:creationId xmlns:a16="http://schemas.microsoft.com/office/drawing/2014/main" id="{F3CD69D4-AB94-415D-9EB7-D0CA1BB0DC28}"/>
              </a:ext>
            </a:extLst>
          </p:cNvPr>
          <p:cNvSpPr/>
          <p:nvPr/>
        </p:nvSpPr>
        <p:spPr>
          <a:xfrm>
            <a:off x="575386" y="5363349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1" name="Οβάλ 60">
            <a:extLst>
              <a:ext uri="{FF2B5EF4-FFF2-40B4-BE49-F238E27FC236}">
                <a16:creationId xmlns:a16="http://schemas.microsoft.com/office/drawing/2014/main" id="{ECAA7D2C-BB68-4D0C-AEDD-667EAE482955}"/>
              </a:ext>
            </a:extLst>
          </p:cNvPr>
          <p:cNvSpPr/>
          <p:nvPr/>
        </p:nvSpPr>
        <p:spPr>
          <a:xfrm>
            <a:off x="1942772" y="5363349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599E53C-D036-4A20-BFB1-26712E086399}"/>
              </a:ext>
            </a:extLst>
          </p:cNvPr>
          <p:cNvSpPr txBox="1"/>
          <p:nvPr/>
        </p:nvSpPr>
        <p:spPr>
          <a:xfrm>
            <a:off x="320800" y="3872757"/>
            <a:ext cx="1334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1/1000 </a:t>
            </a:r>
          </a:p>
          <a:p>
            <a:pPr algn="ctr"/>
            <a:r>
              <a:rPr lang="en-US" i="1" dirty="0"/>
              <a:t>(10</a:t>
            </a:r>
            <a:r>
              <a:rPr lang="en-US" i="1" baseline="30000" dirty="0"/>
              <a:t>-3</a:t>
            </a:r>
            <a:r>
              <a:rPr lang="en-US" i="1" dirty="0"/>
              <a:t>)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C69067D-A8A5-45D0-A8F4-EA99F7C2256C}"/>
              </a:ext>
            </a:extLst>
          </p:cNvPr>
          <p:cNvSpPr txBox="1"/>
          <p:nvPr/>
        </p:nvSpPr>
        <p:spPr>
          <a:xfrm>
            <a:off x="287595" y="4632155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126</a:t>
            </a:r>
          </a:p>
        </p:txBody>
      </p:sp>
      <p:sp>
        <p:nvSpPr>
          <p:cNvPr id="64" name="Ορθογώνιο 63">
            <a:extLst>
              <a:ext uri="{FF2B5EF4-FFF2-40B4-BE49-F238E27FC236}">
                <a16:creationId xmlns:a16="http://schemas.microsoft.com/office/drawing/2014/main" id="{81C22A9F-552C-4BDC-8D1B-654CD82AFC8E}"/>
              </a:ext>
            </a:extLst>
          </p:cNvPr>
          <p:cNvSpPr/>
          <p:nvPr/>
        </p:nvSpPr>
        <p:spPr>
          <a:xfrm>
            <a:off x="447869" y="3533475"/>
            <a:ext cx="976602" cy="303352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5" name="Ορθογώνιο 64">
            <a:extLst>
              <a:ext uri="{FF2B5EF4-FFF2-40B4-BE49-F238E27FC236}">
                <a16:creationId xmlns:a16="http://schemas.microsoft.com/office/drawing/2014/main" id="{917DA7D3-415F-44F5-84FE-2E4996D06B77}"/>
              </a:ext>
            </a:extLst>
          </p:cNvPr>
          <p:cNvSpPr/>
          <p:nvPr/>
        </p:nvSpPr>
        <p:spPr>
          <a:xfrm>
            <a:off x="1804877" y="3533475"/>
            <a:ext cx="976602" cy="303352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CC3F869-EE70-476A-93B2-1265AB0F6E46}"/>
              </a:ext>
            </a:extLst>
          </p:cNvPr>
          <p:cNvSpPr txBox="1"/>
          <p:nvPr/>
        </p:nvSpPr>
        <p:spPr>
          <a:xfrm>
            <a:off x="301232" y="5599575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140</a:t>
            </a:r>
          </a:p>
        </p:txBody>
      </p:sp>
      <p:sp>
        <p:nvSpPr>
          <p:cNvPr id="67" name="Οβάλ 66">
            <a:extLst>
              <a:ext uri="{FF2B5EF4-FFF2-40B4-BE49-F238E27FC236}">
                <a16:creationId xmlns:a16="http://schemas.microsoft.com/office/drawing/2014/main" id="{C530AA89-5C9A-45A9-B7F2-6EB92875EE08}"/>
              </a:ext>
            </a:extLst>
          </p:cNvPr>
          <p:cNvSpPr/>
          <p:nvPr/>
        </p:nvSpPr>
        <p:spPr>
          <a:xfrm>
            <a:off x="552540" y="4455097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8" name="Οβάλ 67">
            <a:extLst>
              <a:ext uri="{FF2B5EF4-FFF2-40B4-BE49-F238E27FC236}">
                <a16:creationId xmlns:a16="http://schemas.microsoft.com/office/drawing/2014/main" id="{B3921A7A-6B92-4C15-BD2E-D907F84DB411}"/>
              </a:ext>
            </a:extLst>
          </p:cNvPr>
          <p:cNvSpPr/>
          <p:nvPr/>
        </p:nvSpPr>
        <p:spPr>
          <a:xfrm>
            <a:off x="1919926" y="4455097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7D854F6-5053-4DC6-9434-F023F19B41EF}"/>
              </a:ext>
            </a:extLst>
          </p:cNvPr>
          <p:cNvSpPr txBox="1"/>
          <p:nvPr/>
        </p:nvSpPr>
        <p:spPr>
          <a:xfrm>
            <a:off x="1635512" y="3857049"/>
            <a:ext cx="1334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1/10</a:t>
            </a:r>
            <a:r>
              <a:rPr lang="el-GR" i="1" dirty="0"/>
              <a:t>.000</a:t>
            </a:r>
            <a:r>
              <a:rPr lang="en-US" i="1" dirty="0"/>
              <a:t> </a:t>
            </a:r>
          </a:p>
          <a:p>
            <a:pPr algn="ctr"/>
            <a:r>
              <a:rPr lang="en-US" i="1" dirty="0"/>
              <a:t>(10</a:t>
            </a:r>
            <a:r>
              <a:rPr lang="en-US" i="1" baseline="30000" dirty="0"/>
              <a:t>-4</a:t>
            </a:r>
            <a:r>
              <a:rPr lang="en-US" i="1" dirty="0"/>
              <a:t>)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CD856B1-AA8E-4FC2-A76B-3373430304A0}"/>
              </a:ext>
            </a:extLst>
          </p:cNvPr>
          <p:cNvSpPr txBox="1"/>
          <p:nvPr/>
        </p:nvSpPr>
        <p:spPr>
          <a:xfrm>
            <a:off x="1656381" y="4662967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39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65A120E-0530-45F7-A1D1-55786D8FF8E4}"/>
              </a:ext>
            </a:extLst>
          </p:cNvPr>
          <p:cNvSpPr txBox="1"/>
          <p:nvPr/>
        </p:nvSpPr>
        <p:spPr>
          <a:xfrm>
            <a:off x="1635511" y="5599575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45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1CD7667-5041-41BB-838F-1BC2BBAFF29E}"/>
              </a:ext>
            </a:extLst>
          </p:cNvPr>
          <p:cNvSpPr txBox="1"/>
          <p:nvPr/>
        </p:nvSpPr>
        <p:spPr>
          <a:xfrm>
            <a:off x="3479771" y="4586906"/>
            <a:ext cx="4513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 (126 + 140) / 2=  133 x 1000 = 133.000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7F657E71-FDF5-4D98-95FF-781A6EB36FFE}"/>
              </a:ext>
            </a:extLst>
          </p:cNvPr>
          <p:cNvSpPr txBox="1"/>
          <p:nvPr/>
        </p:nvSpPr>
        <p:spPr>
          <a:xfrm>
            <a:off x="3500537" y="4981276"/>
            <a:ext cx="4393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 (39 + 45) / 2=  42 x 1000</a:t>
            </a:r>
            <a:r>
              <a:rPr lang="en-US" dirty="0">
                <a:solidFill>
                  <a:srgbClr val="FF0000"/>
                </a:solidFill>
              </a:rPr>
              <a:t>0</a:t>
            </a:r>
            <a:r>
              <a:rPr lang="en-US" dirty="0"/>
              <a:t> =    420.000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A65CC12C-628A-402A-87D3-C9EDEE158843}"/>
              </a:ext>
            </a:extLst>
          </p:cNvPr>
          <p:cNvSpPr txBox="1"/>
          <p:nvPr/>
        </p:nvSpPr>
        <p:spPr>
          <a:xfrm>
            <a:off x="7604295" y="4539822"/>
            <a:ext cx="29629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420.000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            133.000</a:t>
            </a:r>
            <a:endParaRPr lang="el-GR" dirty="0"/>
          </a:p>
        </p:txBody>
      </p:sp>
      <p:cxnSp>
        <p:nvCxnSpPr>
          <p:cNvPr id="75" name="Ευθεία γραμμή σύνδεσης 74">
            <a:extLst>
              <a:ext uri="{FF2B5EF4-FFF2-40B4-BE49-F238E27FC236}">
                <a16:creationId xmlns:a16="http://schemas.microsoft.com/office/drawing/2014/main" id="{F9C22467-11F6-414E-8ACC-5AEA76529FF3}"/>
              </a:ext>
            </a:extLst>
          </p:cNvPr>
          <p:cNvCxnSpPr/>
          <p:nvPr/>
        </p:nvCxnSpPr>
        <p:spPr>
          <a:xfrm>
            <a:off x="8103740" y="4974263"/>
            <a:ext cx="10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4189CFC7-7B80-421B-A740-2275FED4C82E}"/>
              </a:ext>
            </a:extLst>
          </p:cNvPr>
          <p:cNvSpPr txBox="1"/>
          <p:nvPr/>
        </p:nvSpPr>
        <p:spPr>
          <a:xfrm>
            <a:off x="8643740" y="4768385"/>
            <a:ext cx="1673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= 3,15 &gt; 2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5FE4BC15-460B-4930-A72D-A09E879D3291}"/>
              </a:ext>
            </a:extLst>
          </p:cNvPr>
          <p:cNvSpPr txBox="1"/>
          <p:nvPr/>
        </p:nvSpPr>
        <p:spPr>
          <a:xfrm>
            <a:off x="3986030" y="6138355"/>
            <a:ext cx="6677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             (126 + 140) / 2=  133 x 1000 = 133.000 = 1,33 x 10</a:t>
            </a:r>
            <a:r>
              <a:rPr lang="en-US" baseline="30000" dirty="0">
                <a:solidFill>
                  <a:srgbClr val="00B050"/>
                </a:solidFill>
              </a:rPr>
              <a:t>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F28853-CA60-45A9-8395-6BCA3650FD51}"/>
              </a:ext>
            </a:extLst>
          </p:cNvPr>
          <p:cNvSpPr txBox="1"/>
          <p:nvPr/>
        </p:nvSpPr>
        <p:spPr>
          <a:xfrm>
            <a:off x="5477522" y="115410"/>
            <a:ext cx="5778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highlight>
                  <a:srgbClr val="FFFF00"/>
                </a:highlight>
              </a:rPr>
              <a:t>2</a:t>
            </a:r>
            <a:r>
              <a:rPr lang="el-GR" u="sng" baseline="30000" dirty="0">
                <a:highlight>
                  <a:srgbClr val="FFFF00"/>
                </a:highlight>
              </a:rPr>
              <a:t>η</a:t>
            </a:r>
            <a:r>
              <a:rPr lang="el-GR" u="sng" dirty="0">
                <a:highlight>
                  <a:srgbClr val="FFFF00"/>
                </a:highlight>
              </a:rPr>
              <a:t> περίπτωση </a:t>
            </a:r>
            <a:r>
              <a:rPr lang="el-GR" dirty="0">
                <a:highlight>
                  <a:srgbClr val="FFFF00"/>
                </a:highlight>
              </a:rPr>
              <a:t>ΕΜΠΕΙΡΙΚΟΣ ΤΡΟΠΟΣ ΥΠΟΛΟΓΙΣΜΟΥ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C5261AB-967D-431C-A29A-5CCF95456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0FBE-D12C-45D5-BCAA-6E36D2512FC6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8035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4C3A453-6CB2-46C5-A0CC-0B9E739BA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755" y="174057"/>
            <a:ext cx="11608558" cy="1190720"/>
          </a:xfrm>
        </p:spPr>
        <p:txBody>
          <a:bodyPr>
            <a:normAutofit fontScale="90000"/>
          </a:bodyPr>
          <a:lstStyle/>
          <a:p>
            <a:r>
              <a:rPr lang="en-US" sz="3200" b="1" u="sng" dirty="0">
                <a:highlight>
                  <a:srgbClr val="FFFF00"/>
                </a:highlight>
              </a:rPr>
              <a:t>2</a:t>
            </a:r>
            <a:r>
              <a:rPr lang="el-GR" sz="3200" b="1" u="sng" baseline="30000" dirty="0">
                <a:highlight>
                  <a:srgbClr val="FFFF00"/>
                </a:highlight>
              </a:rPr>
              <a:t>η</a:t>
            </a:r>
            <a:r>
              <a:rPr lang="el-GR" sz="3200" b="1" u="sng" dirty="0">
                <a:highlight>
                  <a:srgbClr val="FFFF00"/>
                </a:highlight>
              </a:rPr>
              <a:t> περίπτωση</a:t>
            </a:r>
            <a:r>
              <a:rPr lang="el-GR" sz="3200" u="sng" dirty="0">
                <a:highlight>
                  <a:srgbClr val="FFFF00"/>
                </a:highlight>
              </a:rPr>
              <a:t>: </a:t>
            </a:r>
            <a:r>
              <a:rPr lang="el-GR" sz="3200" dirty="0">
                <a:highlight>
                  <a:srgbClr val="FFFF00"/>
                </a:highlight>
              </a:rPr>
              <a:t>Εφαρμογή τύπου για τον υπολογισμό του αρχικού μικροβιακού πληθυσμού όταν σε δύο διαδοχικές αραιώσεις υπάρχουν </a:t>
            </a:r>
            <a:r>
              <a:rPr lang="el-GR" sz="3200" dirty="0" err="1">
                <a:highlight>
                  <a:srgbClr val="FFFF00"/>
                </a:highlight>
              </a:rPr>
              <a:t>καταμετρήσιμα</a:t>
            </a:r>
            <a:r>
              <a:rPr lang="el-GR" sz="3200" dirty="0">
                <a:highlight>
                  <a:srgbClr val="FFFF00"/>
                </a:highlight>
              </a:rPr>
              <a:t> </a:t>
            </a:r>
            <a:r>
              <a:rPr lang="el-GR" sz="3200" dirty="0" err="1">
                <a:highlight>
                  <a:srgbClr val="FFFF00"/>
                </a:highlight>
              </a:rPr>
              <a:t>τρυβλία</a:t>
            </a:r>
            <a:r>
              <a:rPr lang="el-GR" sz="3200" dirty="0">
                <a:highlight>
                  <a:srgbClr val="FFFF00"/>
                </a:highlight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DAE97C36-0FDD-4406-9BD5-9113AD247AB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14:m>
                  <m:oMath xmlns:m="http://schemas.openxmlformats.org/officeDocument/2006/math">
                    <m:r>
                      <a:rPr lang="el-GR" sz="390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l-GR" sz="39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sz="39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3900">
                            <a:latin typeface="Cambria Math" panose="02040503050406030204" pitchFamily="18" charset="0"/>
                          </a:rPr>
                          <m:t>Σ</m:t>
                        </m:r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𝑉</m:t>
                        </m:r>
                        <m:d>
                          <m:dPr>
                            <m:ctrlPr>
                              <a:rPr lang="el-GR" sz="39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9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l-GR" sz="3900" i="1">
                                <a:latin typeface="Cambria Math" panose="02040503050406030204" pitchFamily="18" charset="0"/>
                              </a:rPr>
                              <m:t>1+0,1</m:t>
                            </m:r>
                            <m:r>
                              <a:rPr lang="en-US" sz="39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l-GR" sz="39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en-US" sz="3900" i="1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endParaRPr lang="el-GR" sz="3900" dirty="0"/>
              </a:p>
              <a:p>
                <a:endParaRPr lang="el-GR" dirty="0"/>
              </a:p>
              <a:p>
                <a:r>
                  <a:rPr lang="el-GR" b="1" i="1" dirty="0"/>
                  <a:t>όπου :  Σ</a:t>
                </a:r>
                <a:r>
                  <a:rPr lang="el-GR" b="1" i="1" baseline="-25000" dirty="0"/>
                  <a:t> C </a:t>
                </a:r>
                <a:r>
                  <a:rPr lang="el-GR" b="1" i="1" dirty="0"/>
                  <a:t>  =   το άθροισμα των αποικιών σε όλα τα μετρούμενα </a:t>
                </a:r>
                <a:r>
                  <a:rPr lang="el-GR" b="1" i="1" dirty="0" err="1"/>
                  <a:t>τρυβλία</a:t>
                </a:r>
                <a:endParaRPr lang="el-GR" dirty="0"/>
              </a:p>
              <a:p>
                <a:r>
                  <a:rPr lang="el-GR" b="1" i="1" dirty="0"/>
                  <a:t>             V     =   ο όγκος του </a:t>
                </a:r>
                <a:r>
                  <a:rPr lang="el-GR" b="1" i="1" dirty="0" err="1"/>
                  <a:t>ενοφθαλμίσματος</a:t>
                </a:r>
                <a:r>
                  <a:rPr lang="el-GR" b="1" i="1" dirty="0"/>
                  <a:t>, εντός των </a:t>
                </a:r>
                <a:r>
                  <a:rPr lang="el-GR" b="1" i="1" dirty="0" err="1"/>
                  <a:t>τρυβλίων</a:t>
                </a:r>
                <a:endParaRPr lang="el-GR" dirty="0"/>
              </a:p>
              <a:p>
                <a:r>
                  <a:rPr lang="el-GR" b="1" i="1" dirty="0"/>
                  <a:t>             n</a:t>
                </a:r>
                <a:r>
                  <a:rPr lang="el-GR" b="1" i="1" baseline="-25000" dirty="0"/>
                  <a:t>1  </a:t>
                </a:r>
                <a:r>
                  <a:rPr lang="el-GR" b="1" i="1" dirty="0"/>
                  <a:t> =   ο αριθμός των </a:t>
                </a:r>
                <a:r>
                  <a:rPr lang="el-GR" b="1" i="1" dirty="0" err="1"/>
                  <a:t>τρυβλίων</a:t>
                </a:r>
                <a:r>
                  <a:rPr lang="el-GR" b="1" i="1" dirty="0"/>
                  <a:t> που ανήκουν στη μικρότερη </a:t>
                </a:r>
                <a:r>
                  <a:rPr lang="el-GR" b="1" i="1" dirty="0" err="1"/>
                  <a:t>αραίωση,από</a:t>
                </a:r>
                <a:r>
                  <a:rPr lang="el-GR" b="1" i="1" dirty="0"/>
                  <a:t>  τις μετρούμενες </a:t>
                </a:r>
                <a:endParaRPr lang="el-GR" dirty="0"/>
              </a:p>
              <a:p>
                <a:r>
                  <a:rPr lang="el-GR" b="1" i="1" dirty="0"/>
                  <a:t>             n</a:t>
                </a:r>
                <a:r>
                  <a:rPr lang="el-GR" b="1" i="1" baseline="-25000" dirty="0"/>
                  <a:t>2   </a:t>
                </a:r>
                <a:r>
                  <a:rPr lang="el-GR" b="1" i="1" dirty="0"/>
                  <a:t> =   ο αριθμός των </a:t>
                </a:r>
                <a:r>
                  <a:rPr lang="el-GR" b="1" i="1" dirty="0" err="1"/>
                  <a:t>τρυβλίων</a:t>
                </a:r>
                <a:r>
                  <a:rPr lang="el-GR" b="1" i="1" dirty="0"/>
                  <a:t> που ανήκουν στη μεγαλύτερη αραίωση, από  τις μετρούμενες </a:t>
                </a:r>
                <a:endParaRPr lang="el-GR" dirty="0"/>
              </a:p>
              <a:p>
                <a:r>
                  <a:rPr lang="el-GR" b="1" i="1" dirty="0"/>
                  <a:t>             d    =   o βαθμός της μικρότερης  αραίωσης, από τις δύο</a:t>
                </a:r>
                <a:endParaRPr lang="el-GR" dirty="0"/>
              </a:p>
              <a:p>
                <a:r>
                  <a:rPr lang="el-GR" b="1" i="1" dirty="0"/>
                  <a:t>                        χρησιμοποιούμενες,  για την έκφραση του αποτελέσματος </a:t>
                </a:r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DAE97C36-0FDD-4406-9BD5-9113AD247A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r="-58" b="-154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EA46C9C-E4D4-49D8-8144-68FAF6E61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0FBE-D12C-45D5-BCAA-6E36D2512FC6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8192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Οβάλ 45">
            <a:extLst>
              <a:ext uri="{FF2B5EF4-FFF2-40B4-BE49-F238E27FC236}">
                <a16:creationId xmlns:a16="http://schemas.microsoft.com/office/drawing/2014/main" id="{00E232A7-B130-4E18-B737-1C7E53E52EDF}"/>
              </a:ext>
            </a:extLst>
          </p:cNvPr>
          <p:cNvSpPr/>
          <p:nvPr/>
        </p:nvSpPr>
        <p:spPr>
          <a:xfrm>
            <a:off x="575386" y="2360641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7" name="Οβάλ 46">
            <a:extLst>
              <a:ext uri="{FF2B5EF4-FFF2-40B4-BE49-F238E27FC236}">
                <a16:creationId xmlns:a16="http://schemas.microsoft.com/office/drawing/2014/main" id="{F98E3196-CB25-41E4-9BC6-F82C863A4E60}"/>
              </a:ext>
            </a:extLst>
          </p:cNvPr>
          <p:cNvSpPr/>
          <p:nvPr/>
        </p:nvSpPr>
        <p:spPr>
          <a:xfrm>
            <a:off x="1942772" y="2360641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0223370-C316-4527-B42D-B175D97B42F2}"/>
              </a:ext>
            </a:extLst>
          </p:cNvPr>
          <p:cNvSpPr txBox="1"/>
          <p:nvPr/>
        </p:nvSpPr>
        <p:spPr>
          <a:xfrm>
            <a:off x="320800" y="870049"/>
            <a:ext cx="1334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1/1000 </a:t>
            </a:r>
          </a:p>
          <a:p>
            <a:pPr algn="ctr"/>
            <a:r>
              <a:rPr lang="en-US" i="1" dirty="0"/>
              <a:t>(10</a:t>
            </a:r>
            <a:r>
              <a:rPr lang="en-US" i="1" baseline="30000" dirty="0"/>
              <a:t>-3</a:t>
            </a:r>
            <a:r>
              <a:rPr lang="en-US" i="1" dirty="0"/>
              <a:t>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963497E-D225-4841-B321-F0D69442C137}"/>
              </a:ext>
            </a:extLst>
          </p:cNvPr>
          <p:cNvSpPr txBox="1"/>
          <p:nvPr/>
        </p:nvSpPr>
        <p:spPr>
          <a:xfrm>
            <a:off x="1515087" y="832713"/>
            <a:ext cx="1532107" cy="662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1/10</a:t>
            </a:r>
            <a:r>
              <a:rPr lang="el-GR" i="1" dirty="0"/>
              <a:t>.000</a:t>
            </a:r>
            <a:r>
              <a:rPr lang="en-US" i="1" dirty="0"/>
              <a:t> </a:t>
            </a:r>
          </a:p>
          <a:p>
            <a:pPr algn="ctr"/>
            <a:r>
              <a:rPr lang="en-US" i="1" dirty="0"/>
              <a:t>(10</a:t>
            </a:r>
            <a:r>
              <a:rPr lang="en-US" i="1" baseline="30000" dirty="0"/>
              <a:t>-4</a:t>
            </a:r>
            <a:r>
              <a:rPr lang="en-US" i="1" dirty="0"/>
              <a:t>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19BB349-6DAC-4637-A6DC-17FAE158EDFC}"/>
              </a:ext>
            </a:extLst>
          </p:cNvPr>
          <p:cNvSpPr txBox="1"/>
          <p:nvPr/>
        </p:nvSpPr>
        <p:spPr>
          <a:xfrm>
            <a:off x="287595" y="1629447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280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9A82D2F-EAE3-4F13-B1A6-9ABD28F1C4E2}"/>
              </a:ext>
            </a:extLst>
          </p:cNvPr>
          <p:cNvSpPr txBox="1"/>
          <p:nvPr/>
        </p:nvSpPr>
        <p:spPr>
          <a:xfrm>
            <a:off x="1675845" y="1629447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39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7D08DA9-592A-4DC7-8CF3-00F0635BA6F4}"/>
              </a:ext>
            </a:extLst>
          </p:cNvPr>
          <p:cNvSpPr txBox="1"/>
          <p:nvPr/>
        </p:nvSpPr>
        <p:spPr>
          <a:xfrm>
            <a:off x="1654975" y="2566055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45</a:t>
            </a:r>
          </a:p>
        </p:txBody>
      </p:sp>
      <p:sp>
        <p:nvSpPr>
          <p:cNvPr id="53" name="Ορθογώνιο 52">
            <a:extLst>
              <a:ext uri="{FF2B5EF4-FFF2-40B4-BE49-F238E27FC236}">
                <a16:creationId xmlns:a16="http://schemas.microsoft.com/office/drawing/2014/main" id="{5620DE61-E7BF-4611-9673-FBDDE376ADA6}"/>
              </a:ext>
            </a:extLst>
          </p:cNvPr>
          <p:cNvSpPr/>
          <p:nvPr/>
        </p:nvSpPr>
        <p:spPr>
          <a:xfrm>
            <a:off x="447869" y="530767"/>
            <a:ext cx="976602" cy="303352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4" name="Ορθογώνιο 53">
            <a:extLst>
              <a:ext uri="{FF2B5EF4-FFF2-40B4-BE49-F238E27FC236}">
                <a16:creationId xmlns:a16="http://schemas.microsoft.com/office/drawing/2014/main" id="{193C7AC2-DF1F-4F06-91B3-C36F6F65F34C}"/>
              </a:ext>
            </a:extLst>
          </p:cNvPr>
          <p:cNvSpPr/>
          <p:nvPr/>
        </p:nvSpPr>
        <p:spPr>
          <a:xfrm>
            <a:off x="1804877" y="530767"/>
            <a:ext cx="976602" cy="303352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5521A8A-AAE7-4E6B-B225-5F1E717E3AAD}"/>
              </a:ext>
            </a:extLst>
          </p:cNvPr>
          <p:cNvSpPr txBox="1"/>
          <p:nvPr/>
        </p:nvSpPr>
        <p:spPr>
          <a:xfrm>
            <a:off x="301232" y="2596867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260</a:t>
            </a:r>
          </a:p>
        </p:txBody>
      </p:sp>
      <p:sp>
        <p:nvSpPr>
          <p:cNvPr id="56" name="Οβάλ 55">
            <a:extLst>
              <a:ext uri="{FF2B5EF4-FFF2-40B4-BE49-F238E27FC236}">
                <a16:creationId xmlns:a16="http://schemas.microsoft.com/office/drawing/2014/main" id="{DB9C9A70-C3B5-4A36-97CA-E8BE1FA4D90C}"/>
              </a:ext>
            </a:extLst>
          </p:cNvPr>
          <p:cNvSpPr/>
          <p:nvPr/>
        </p:nvSpPr>
        <p:spPr>
          <a:xfrm>
            <a:off x="552540" y="1452389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7" name="Οβάλ 56">
            <a:extLst>
              <a:ext uri="{FF2B5EF4-FFF2-40B4-BE49-F238E27FC236}">
                <a16:creationId xmlns:a16="http://schemas.microsoft.com/office/drawing/2014/main" id="{66E4EB0F-9B51-4422-B722-116F2F32CD20}"/>
              </a:ext>
            </a:extLst>
          </p:cNvPr>
          <p:cNvSpPr/>
          <p:nvPr/>
        </p:nvSpPr>
        <p:spPr>
          <a:xfrm>
            <a:off x="1919926" y="1452389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" name="Γραμμή σύνδεσης: Γωνιώδης 2">
            <a:extLst>
              <a:ext uri="{FF2B5EF4-FFF2-40B4-BE49-F238E27FC236}">
                <a16:creationId xmlns:a16="http://schemas.microsoft.com/office/drawing/2014/main" id="{AEA16F9C-59A8-412B-B5C1-BA25EF60BCD2}"/>
              </a:ext>
            </a:extLst>
          </p:cNvPr>
          <p:cNvCxnSpPr>
            <a:cxnSpLocks/>
            <a:stCxn id="53" idx="0"/>
          </p:cNvCxnSpPr>
          <p:nvPr/>
        </p:nvCxnSpPr>
        <p:spPr>
          <a:xfrm rot="16200000" flipH="1">
            <a:off x="2957324" y="-1490387"/>
            <a:ext cx="188878" cy="4231187"/>
          </a:xfrm>
          <a:prstGeom prst="bentConnector3">
            <a:avLst>
              <a:gd name="adj1" fmla="val -12103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Οβάλ 59">
            <a:extLst>
              <a:ext uri="{FF2B5EF4-FFF2-40B4-BE49-F238E27FC236}">
                <a16:creationId xmlns:a16="http://schemas.microsoft.com/office/drawing/2014/main" id="{F3CD69D4-AB94-415D-9EB7-D0CA1BB0DC28}"/>
              </a:ext>
            </a:extLst>
          </p:cNvPr>
          <p:cNvSpPr/>
          <p:nvPr/>
        </p:nvSpPr>
        <p:spPr>
          <a:xfrm>
            <a:off x="575386" y="5363349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1" name="Οβάλ 60">
            <a:extLst>
              <a:ext uri="{FF2B5EF4-FFF2-40B4-BE49-F238E27FC236}">
                <a16:creationId xmlns:a16="http://schemas.microsoft.com/office/drawing/2014/main" id="{ECAA7D2C-BB68-4D0C-AEDD-667EAE482955}"/>
              </a:ext>
            </a:extLst>
          </p:cNvPr>
          <p:cNvSpPr/>
          <p:nvPr/>
        </p:nvSpPr>
        <p:spPr>
          <a:xfrm>
            <a:off x="1942772" y="5363349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599E53C-D036-4A20-BFB1-26712E086399}"/>
              </a:ext>
            </a:extLst>
          </p:cNvPr>
          <p:cNvSpPr txBox="1"/>
          <p:nvPr/>
        </p:nvSpPr>
        <p:spPr>
          <a:xfrm>
            <a:off x="320800" y="3872757"/>
            <a:ext cx="1334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1/1000 </a:t>
            </a:r>
          </a:p>
          <a:p>
            <a:pPr algn="ctr"/>
            <a:r>
              <a:rPr lang="en-US" i="1" dirty="0"/>
              <a:t>(10</a:t>
            </a:r>
            <a:r>
              <a:rPr lang="en-US" i="1" baseline="30000" dirty="0"/>
              <a:t>-3</a:t>
            </a:r>
            <a:r>
              <a:rPr lang="en-US" i="1" dirty="0"/>
              <a:t>)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C69067D-A8A5-45D0-A8F4-EA99F7C2256C}"/>
              </a:ext>
            </a:extLst>
          </p:cNvPr>
          <p:cNvSpPr txBox="1"/>
          <p:nvPr/>
        </p:nvSpPr>
        <p:spPr>
          <a:xfrm>
            <a:off x="287595" y="4632155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126</a:t>
            </a:r>
          </a:p>
        </p:txBody>
      </p:sp>
      <p:sp>
        <p:nvSpPr>
          <p:cNvPr id="64" name="Ορθογώνιο 63">
            <a:extLst>
              <a:ext uri="{FF2B5EF4-FFF2-40B4-BE49-F238E27FC236}">
                <a16:creationId xmlns:a16="http://schemas.microsoft.com/office/drawing/2014/main" id="{81C22A9F-552C-4BDC-8D1B-654CD82AFC8E}"/>
              </a:ext>
            </a:extLst>
          </p:cNvPr>
          <p:cNvSpPr/>
          <p:nvPr/>
        </p:nvSpPr>
        <p:spPr>
          <a:xfrm>
            <a:off x="447869" y="3533475"/>
            <a:ext cx="976602" cy="303352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5" name="Ορθογώνιο 64">
            <a:extLst>
              <a:ext uri="{FF2B5EF4-FFF2-40B4-BE49-F238E27FC236}">
                <a16:creationId xmlns:a16="http://schemas.microsoft.com/office/drawing/2014/main" id="{917DA7D3-415F-44F5-84FE-2E4996D06B77}"/>
              </a:ext>
            </a:extLst>
          </p:cNvPr>
          <p:cNvSpPr/>
          <p:nvPr/>
        </p:nvSpPr>
        <p:spPr>
          <a:xfrm>
            <a:off x="1804877" y="3533475"/>
            <a:ext cx="976602" cy="303352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CC3F869-EE70-476A-93B2-1265AB0F6E46}"/>
              </a:ext>
            </a:extLst>
          </p:cNvPr>
          <p:cNvSpPr txBox="1"/>
          <p:nvPr/>
        </p:nvSpPr>
        <p:spPr>
          <a:xfrm>
            <a:off x="301232" y="5599575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140</a:t>
            </a:r>
          </a:p>
        </p:txBody>
      </p:sp>
      <p:sp>
        <p:nvSpPr>
          <p:cNvPr id="67" name="Οβάλ 66">
            <a:extLst>
              <a:ext uri="{FF2B5EF4-FFF2-40B4-BE49-F238E27FC236}">
                <a16:creationId xmlns:a16="http://schemas.microsoft.com/office/drawing/2014/main" id="{C530AA89-5C9A-45A9-B7F2-6EB92875EE08}"/>
              </a:ext>
            </a:extLst>
          </p:cNvPr>
          <p:cNvSpPr/>
          <p:nvPr/>
        </p:nvSpPr>
        <p:spPr>
          <a:xfrm>
            <a:off x="552540" y="4455097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8" name="Οβάλ 67">
            <a:extLst>
              <a:ext uri="{FF2B5EF4-FFF2-40B4-BE49-F238E27FC236}">
                <a16:creationId xmlns:a16="http://schemas.microsoft.com/office/drawing/2014/main" id="{B3921A7A-6B92-4C15-BD2E-D907F84DB411}"/>
              </a:ext>
            </a:extLst>
          </p:cNvPr>
          <p:cNvSpPr/>
          <p:nvPr/>
        </p:nvSpPr>
        <p:spPr>
          <a:xfrm>
            <a:off x="1919926" y="4455097"/>
            <a:ext cx="792000" cy="792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7D854F6-5053-4DC6-9434-F023F19B41EF}"/>
              </a:ext>
            </a:extLst>
          </p:cNvPr>
          <p:cNvSpPr txBox="1"/>
          <p:nvPr/>
        </p:nvSpPr>
        <p:spPr>
          <a:xfrm>
            <a:off x="1635512" y="3857049"/>
            <a:ext cx="1334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1/10</a:t>
            </a:r>
            <a:r>
              <a:rPr lang="el-GR" i="1" dirty="0"/>
              <a:t>.000</a:t>
            </a:r>
            <a:endParaRPr lang="en-US" i="1" dirty="0"/>
          </a:p>
          <a:p>
            <a:pPr algn="ctr"/>
            <a:r>
              <a:rPr lang="en-US" i="1" dirty="0"/>
              <a:t>(10</a:t>
            </a:r>
            <a:r>
              <a:rPr lang="en-US" i="1" baseline="30000" dirty="0"/>
              <a:t>-4</a:t>
            </a:r>
            <a:r>
              <a:rPr lang="en-US" i="1" dirty="0"/>
              <a:t>)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CD856B1-AA8E-4FC2-A76B-3373430304A0}"/>
              </a:ext>
            </a:extLst>
          </p:cNvPr>
          <p:cNvSpPr txBox="1"/>
          <p:nvPr/>
        </p:nvSpPr>
        <p:spPr>
          <a:xfrm>
            <a:off x="1656381" y="4662967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39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65A120E-0530-45F7-A1D1-55786D8FF8E4}"/>
              </a:ext>
            </a:extLst>
          </p:cNvPr>
          <p:cNvSpPr txBox="1"/>
          <p:nvPr/>
        </p:nvSpPr>
        <p:spPr>
          <a:xfrm>
            <a:off x="1635511" y="5599575"/>
            <a:ext cx="133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45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1EBEF63-8756-4B20-8D68-107FB8D03FEA}"/>
                  </a:ext>
                </a:extLst>
              </p:cNvPr>
              <p:cNvSpPr txBox="1"/>
              <p:nvPr/>
            </p:nvSpPr>
            <p:spPr>
              <a:xfrm>
                <a:off x="3369662" y="1369504"/>
                <a:ext cx="6947602" cy="662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sz="240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l-GR" sz="24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>
                            <a:latin typeface="Cambria Math" panose="02040503050406030204" pitchFamily="18" charset="0"/>
                          </a:rPr>
                          <m:t>Σ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𝑉</m:t>
                        </m:r>
                        <m:d>
                          <m:dPr>
                            <m:ctrlPr>
                              <a:rPr lang="el-GR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l-GR" sz="2400" i="1">
                                <a:latin typeface="Cambria Math" panose="02040503050406030204" pitchFamily="18" charset="0"/>
                              </a:rPr>
                              <m:t>1+0,1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l-GR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el-GR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400" b="0" i="1" smtClean="0">
                            <a:latin typeface="Cambria Math" panose="02040503050406030204" pitchFamily="18" charset="0"/>
                          </a:rPr>
                          <m:t>280+260+39+45</m:t>
                        </m:r>
                      </m:num>
                      <m:den>
                        <m:r>
                          <a:rPr lang="el-GR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d>
                          <m:dPr>
                            <m:ctrlPr>
                              <a:rPr lang="el-GR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l-GR" sz="2400" i="1">
                                <a:latin typeface="Cambria Math" panose="02040503050406030204" pitchFamily="18" charset="0"/>
                              </a:rPr>
                              <m:t>+0,1</m:t>
                            </m:r>
                            <m:r>
                              <a:rPr lang="el-GR" sz="2400" b="0" i="1" smtClean="0">
                                <a:latin typeface="Cambria Math" panose="02040503050406030204" pitchFamily="18" charset="0"/>
                              </a:rPr>
                              <m:t>∗2</m:t>
                            </m:r>
                          </m:e>
                        </m:d>
                        <m:r>
                          <a:rPr lang="el-GR" sz="2400" b="0" i="1" smtClean="0">
                            <a:latin typeface="Cambria Math" panose="02040503050406030204" pitchFamily="18" charset="0"/>
                          </a:rPr>
                          <m:t>∗0,001</m:t>
                        </m:r>
                      </m:den>
                    </m:f>
                  </m:oMath>
                </a14:m>
                <a:r>
                  <a:rPr lang="el-GR" sz="2400" dirty="0"/>
                  <a:t> =</a:t>
                </a:r>
                <a:r>
                  <a:rPr lang="el-GR" dirty="0"/>
                  <a:t>283.636= </a:t>
                </a:r>
                <a:r>
                  <a:rPr lang="el-GR" dirty="0">
                    <a:highlight>
                      <a:srgbClr val="FFFF00"/>
                    </a:highlight>
                  </a:rPr>
                  <a:t>2,8</a:t>
                </a:r>
                <a:r>
                  <a:rPr lang="en-US" dirty="0">
                    <a:highlight>
                      <a:srgbClr val="FFFF00"/>
                    </a:highlight>
                  </a:rPr>
                  <a:t>x</a:t>
                </a:r>
                <a:r>
                  <a:rPr lang="el-GR" dirty="0">
                    <a:highlight>
                      <a:srgbClr val="FFFF00"/>
                    </a:highlight>
                  </a:rPr>
                  <a:t>10</a:t>
                </a:r>
                <a:r>
                  <a:rPr lang="el-GR" baseline="30000" dirty="0">
                    <a:highlight>
                      <a:srgbClr val="FFFF00"/>
                    </a:highlight>
                  </a:rPr>
                  <a:t>5</a:t>
                </a:r>
                <a:r>
                  <a:rPr lang="en-US" dirty="0">
                    <a:highlight>
                      <a:srgbClr val="FFFF00"/>
                    </a:highlight>
                  </a:rPr>
                  <a:t> </a:t>
                </a:r>
                <a:r>
                  <a:rPr lang="en-US" dirty="0" err="1">
                    <a:highlight>
                      <a:srgbClr val="FFFF00"/>
                    </a:highlight>
                  </a:rPr>
                  <a:t>cfu</a:t>
                </a:r>
                <a:r>
                  <a:rPr lang="en-US" dirty="0">
                    <a:highlight>
                      <a:srgbClr val="FFFF00"/>
                    </a:highlight>
                  </a:rPr>
                  <a:t>/g</a:t>
                </a:r>
                <a:endParaRPr lang="el-GR" baseline="30000" dirty="0">
                  <a:highlight>
                    <a:srgbClr val="FFFF00"/>
                  </a:highlight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1EBEF63-8756-4B20-8D68-107FB8D03F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9662" y="1369504"/>
                <a:ext cx="6947602" cy="662233"/>
              </a:xfrm>
              <a:prstGeom prst="rect">
                <a:avLst/>
              </a:prstGeom>
              <a:blipFill>
                <a:blip r:embed="rId2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Ορθογώνιο 3">
                <a:extLst>
                  <a:ext uri="{FF2B5EF4-FFF2-40B4-BE49-F238E27FC236}">
                    <a16:creationId xmlns:a16="http://schemas.microsoft.com/office/drawing/2014/main" id="{5889FBD3-15BF-4572-A2DD-A9452E227746}"/>
                  </a:ext>
                </a:extLst>
              </p:cNvPr>
              <p:cNvSpPr/>
              <p:nvPr/>
            </p:nvSpPr>
            <p:spPr>
              <a:xfrm>
                <a:off x="3369662" y="4587689"/>
                <a:ext cx="8534743" cy="6873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sz="240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l-GR" sz="24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>
                            <a:latin typeface="Cambria Math" panose="02040503050406030204" pitchFamily="18" charset="0"/>
                          </a:rPr>
                          <m:t>Σ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𝑉</m:t>
                        </m:r>
                        <m:d>
                          <m:dPr>
                            <m:ctrlPr>
                              <a:rPr lang="el-GR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l-GR" sz="2400" i="1">
                                <a:latin typeface="Cambria Math" panose="02040503050406030204" pitchFamily="18" charset="0"/>
                              </a:rPr>
                              <m:t>1+0,1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l-GR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el-GR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400" b="0" i="1" smtClean="0">
                            <a:latin typeface="Cambria Math" panose="02040503050406030204" pitchFamily="18" charset="0"/>
                          </a:rPr>
                          <m:t>126+140+39+45</m:t>
                        </m:r>
                      </m:num>
                      <m:den>
                        <m:r>
                          <a:rPr lang="el-GR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d>
                          <m:dPr>
                            <m:ctrlPr>
                              <a:rPr lang="el-GR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2400" b="0" i="1" smtClean="0">
                                <a:latin typeface="Cambria Math" panose="02040503050406030204" pitchFamily="18" charset="0"/>
                              </a:rPr>
                              <m:t>2+0,1∗2</m:t>
                            </m:r>
                          </m:e>
                        </m:d>
                        <m:r>
                          <a:rPr lang="el-GR" sz="2400" b="0" i="1" smtClean="0">
                            <a:latin typeface="Cambria Math" panose="02040503050406030204" pitchFamily="18" charset="0"/>
                          </a:rPr>
                          <m:t>∗0,001</m:t>
                        </m:r>
                      </m:den>
                    </m:f>
                  </m:oMath>
                </a14:m>
                <a:r>
                  <a:rPr lang="el-GR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400" b="0" i="1" smtClean="0">
                            <a:latin typeface="Cambria Math" panose="02040503050406030204" pitchFamily="18" charset="0"/>
                          </a:rPr>
                          <m:t>350</m:t>
                        </m:r>
                      </m:num>
                      <m:den>
                        <m:r>
                          <a:rPr lang="el-GR" sz="2400" b="0" i="1" smtClean="0">
                            <a:latin typeface="Cambria Math" panose="02040503050406030204" pitchFamily="18" charset="0"/>
                          </a:rPr>
                          <m:t>2,2∗0,001</m:t>
                        </m:r>
                      </m:den>
                    </m:f>
                  </m:oMath>
                </a14:m>
                <a:r>
                  <a:rPr lang="el-GR" sz="2400" dirty="0"/>
                  <a:t> =159.090=1,6Χ10</a:t>
                </a:r>
                <a:r>
                  <a:rPr lang="el-GR" sz="2400" baseline="30000" dirty="0"/>
                  <a:t>5</a:t>
                </a:r>
              </a:p>
            </p:txBody>
          </p:sp>
        </mc:Choice>
        <mc:Fallback>
          <p:sp>
            <p:nvSpPr>
              <p:cNvPr id="4" name="Ορθογώνιο 3">
                <a:extLst>
                  <a:ext uri="{FF2B5EF4-FFF2-40B4-BE49-F238E27FC236}">
                    <a16:creationId xmlns:a16="http://schemas.microsoft.com/office/drawing/2014/main" id="{5889FBD3-15BF-4572-A2DD-A9452E2277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9662" y="4587689"/>
                <a:ext cx="8534743" cy="6873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85FA33CF-7C86-4106-BD44-1B3ACA993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0FBE-D12C-45D5-BCAA-6E36D2512FC6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379750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479</Words>
  <Application>Microsoft Office PowerPoint</Application>
  <PresentationFormat>Ευρεία οθόνη</PresentationFormat>
  <Paragraphs>132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5" baseType="lpstr">
      <vt:lpstr>Aharoni</vt:lpstr>
      <vt:lpstr>Arial</vt:lpstr>
      <vt:lpstr>Arial Black</vt:lpstr>
      <vt:lpstr>Calibri</vt:lpstr>
      <vt:lpstr>Calibri Light</vt:lpstr>
      <vt:lpstr>Cambria Math</vt:lpstr>
      <vt:lpstr>Wingdings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2η περίπτωση: Εφαρμογή τύπου για τον υπολογισμό του αρχικού μικροβιακού πληθυσμού όταν σε δύο διαδοχικές αραιώσεις υπάρχουν καταμετρήσιμα τρυβλία 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dum spiro</dc:creator>
  <cp:lastModifiedBy>ΜΠΑΤΡΙΝΟΥ ΑΝΘΙΜΙΑ</cp:lastModifiedBy>
  <cp:revision>22</cp:revision>
  <dcterms:created xsi:type="dcterms:W3CDTF">2021-03-21T21:27:22Z</dcterms:created>
  <dcterms:modified xsi:type="dcterms:W3CDTF">2021-03-23T09:31:26Z</dcterms:modified>
</cp:coreProperties>
</file>