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6" r:id="rId3"/>
    <p:sldId id="258" r:id="rId4"/>
    <p:sldId id="259" r:id="rId5"/>
    <p:sldId id="260" r:id="rId6"/>
    <p:sldId id="261" r:id="rId7"/>
    <p:sldId id="269" r:id="rId8"/>
    <p:sldId id="270" r:id="rId9"/>
    <p:sldId id="27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2" r:id="rId18"/>
    <p:sldId id="273" r:id="rId19"/>
    <p:sldId id="276" r:id="rId20"/>
    <p:sldId id="275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8B224-31F9-4F08-8934-30807CF4CA30}" type="datetimeFigureOut">
              <a:rPr lang="el-GR" smtClean="0"/>
              <a:t>12/11/2020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9E4FE-B89F-48B2-B726-B1CDF7C9E1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9961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0093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A72E-089E-4480-9F68-1EA257A05011}" type="datetime1">
              <a:rPr lang="el-GR" smtClean="0"/>
              <a:t>12/11/2020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647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0A9F-3090-4FE8-8684-F229B178E6AA}" type="datetime1">
              <a:rPr lang="el-GR" smtClean="0"/>
              <a:t>12/11/2020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8872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75D7D-ED32-4869-B411-7A3819A5E1BC}" type="datetime1">
              <a:rPr lang="el-GR" smtClean="0"/>
              <a:t>12/11/2020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9399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193D-4B81-4DF1-B17F-74A728273E59}" type="datetime1">
              <a:rPr lang="el-GR" smtClean="0"/>
              <a:t>12/11/2020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47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0DCD2-72E9-430E-8E0C-AF8657BB1C70}" type="datetime1">
              <a:rPr lang="el-GR" smtClean="0"/>
              <a:t>12/11/2020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440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D48DE-83EB-4750-AF56-3135ADB220DE}" type="datetime1">
              <a:rPr lang="el-GR" smtClean="0"/>
              <a:t>12/11/2020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873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7CCC-A86F-40A7-A223-0AC9D9DDF3AD}" type="datetime1">
              <a:rPr lang="el-GR" smtClean="0"/>
              <a:t>12/11/2020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1490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F6E7-CB32-41D7-A188-1C4E49895854}" type="datetime1">
              <a:rPr lang="el-GR" smtClean="0"/>
              <a:t>12/11/2020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0597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801F-33B4-4969-90E1-0E4B48E3329E}" type="datetime1">
              <a:rPr lang="el-GR" smtClean="0"/>
              <a:t>12/11/2020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858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E941-956A-4E3C-BC2F-CC43E039E2A0}" type="datetime1">
              <a:rPr lang="el-GR" smtClean="0"/>
              <a:t>12/11/2020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3189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F73B-1227-4DED-8094-202D3DA99575}" type="datetime1">
              <a:rPr lang="el-GR" smtClean="0"/>
              <a:t>12/11/2020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14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5D100-3A08-4BEB-B268-E4F60EF45F15}" type="datetime1">
              <a:rPr lang="el-GR" smtClean="0"/>
              <a:t>12/11/2020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409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0.png"/><Relationship Id="rId7" Type="http://schemas.openxmlformats.org/officeDocument/2006/relationships/image" Target="../media/image480.png"/><Relationship Id="rId2" Type="http://schemas.openxmlformats.org/officeDocument/2006/relationships/image" Target="../media/image4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0.png"/><Relationship Id="rId5" Type="http://schemas.openxmlformats.org/officeDocument/2006/relationships/image" Target="../media/image460.png"/><Relationship Id="rId4" Type="http://schemas.openxmlformats.org/officeDocument/2006/relationships/image" Target="../media/image45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0.png"/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0.png"/><Relationship Id="rId2" Type="http://schemas.openxmlformats.org/officeDocument/2006/relationships/image" Target="../media/image5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0.png"/><Relationship Id="rId5" Type="http://schemas.openxmlformats.org/officeDocument/2006/relationships/image" Target="../media/image550.png"/><Relationship Id="rId4" Type="http://schemas.openxmlformats.org/officeDocument/2006/relationships/image" Target="../media/image54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0.png"/><Relationship Id="rId13" Type="http://schemas.openxmlformats.org/officeDocument/2006/relationships/image" Target="../media/image68.png"/><Relationship Id="rId18" Type="http://schemas.openxmlformats.org/officeDocument/2006/relationships/image" Target="../media/image73.png"/><Relationship Id="rId3" Type="http://schemas.openxmlformats.org/officeDocument/2006/relationships/image" Target="../media/image63.png"/><Relationship Id="rId7" Type="http://schemas.openxmlformats.org/officeDocument/2006/relationships/image" Target="../media/image620.png"/><Relationship Id="rId12" Type="http://schemas.openxmlformats.org/officeDocument/2006/relationships/image" Target="../media/image67.png"/><Relationship Id="rId17" Type="http://schemas.openxmlformats.org/officeDocument/2006/relationships/image" Target="../media/image72.png"/><Relationship Id="rId2" Type="http://schemas.openxmlformats.org/officeDocument/2006/relationships/image" Target="../media/image570.png"/><Relationship Id="rId16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0.png"/><Relationship Id="rId11" Type="http://schemas.openxmlformats.org/officeDocument/2006/relationships/image" Target="../media/image66.png"/><Relationship Id="rId5" Type="http://schemas.openxmlformats.org/officeDocument/2006/relationships/image" Target="../media/image600.png"/><Relationship Id="rId15" Type="http://schemas.openxmlformats.org/officeDocument/2006/relationships/image" Target="../media/image70.png"/><Relationship Id="rId10" Type="http://schemas.openxmlformats.org/officeDocument/2006/relationships/image" Target="../media/image65.png"/><Relationship Id="rId4" Type="http://schemas.openxmlformats.org/officeDocument/2006/relationships/image" Target="../media/image590.png"/><Relationship Id="rId9" Type="http://schemas.openxmlformats.org/officeDocument/2006/relationships/image" Target="../media/image64.png"/><Relationship Id="rId14" Type="http://schemas.openxmlformats.org/officeDocument/2006/relationships/image" Target="../media/image6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76.png"/><Relationship Id="rId9" Type="http://schemas.openxmlformats.org/officeDocument/2006/relationships/image" Target="../media/image8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13" Type="http://schemas.openxmlformats.org/officeDocument/2006/relationships/image" Target="../media/image92.png"/><Relationship Id="rId3" Type="http://schemas.openxmlformats.org/officeDocument/2006/relationships/image" Target="../media/image82.png"/><Relationship Id="rId7" Type="http://schemas.openxmlformats.org/officeDocument/2006/relationships/image" Target="../media/image86.png"/><Relationship Id="rId12" Type="http://schemas.openxmlformats.org/officeDocument/2006/relationships/image" Target="../media/image91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11" Type="http://schemas.openxmlformats.org/officeDocument/2006/relationships/image" Target="../media/image90.png"/><Relationship Id="rId5" Type="http://schemas.openxmlformats.org/officeDocument/2006/relationships/image" Target="../media/image84.png"/><Relationship Id="rId15" Type="http://schemas.openxmlformats.org/officeDocument/2006/relationships/image" Target="../media/image94.png"/><Relationship Id="rId10" Type="http://schemas.openxmlformats.org/officeDocument/2006/relationships/image" Target="../media/image89.png"/><Relationship Id="rId4" Type="http://schemas.openxmlformats.org/officeDocument/2006/relationships/image" Target="../media/image83.png"/><Relationship Id="rId9" Type="http://schemas.openxmlformats.org/officeDocument/2006/relationships/image" Target="../media/image88.png"/><Relationship Id="rId14" Type="http://schemas.openxmlformats.org/officeDocument/2006/relationships/image" Target="../media/image9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7" Type="http://schemas.openxmlformats.org/officeDocument/2006/relationships/image" Target="../media/image100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9.png"/><Relationship Id="rId5" Type="http://schemas.openxmlformats.org/officeDocument/2006/relationships/image" Target="../media/image98.png"/><Relationship Id="rId4" Type="http://schemas.openxmlformats.org/officeDocument/2006/relationships/image" Target="../media/image9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png"/><Relationship Id="rId7" Type="http://schemas.openxmlformats.org/officeDocument/2006/relationships/image" Target="../media/image106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5.png"/><Relationship Id="rId5" Type="http://schemas.openxmlformats.org/officeDocument/2006/relationships/image" Target="../media/image104.png"/><Relationship Id="rId4" Type="http://schemas.openxmlformats.org/officeDocument/2006/relationships/image" Target="../media/image10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png"/><Relationship Id="rId18" Type="http://schemas.openxmlformats.org/officeDocument/2006/relationships/image" Target="../media/image116.png"/><Relationship Id="rId3" Type="http://schemas.openxmlformats.org/officeDocument/2006/relationships/image" Target="../media/image110.png"/><Relationship Id="rId7" Type="http://schemas.openxmlformats.org/officeDocument/2006/relationships/image" Target="../media/image112.png"/><Relationship Id="rId17" Type="http://schemas.openxmlformats.org/officeDocument/2006/relationships/image" Target="../media/image124.png"/><Relationship Id="rId2" Type="http://schemas.openxmlformats.org/officeDocument/2006/relationships/image" Target="../media/image109.png"/><Relationship Id="rId16" Type="http://schemas.openxmlformats.org/officeDocument/2006/relationships/image" Target="../media/image1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8.png"/><Relationship Id="rId5" Type="http://schemas.openxmlformats.org/officeDocument/2006/relationships/image" Target="../media/image107.png"/><Relationship Id="rId15" Type="http://schemas.openxmlformats.org/officeDocument/2006/relationships/image" Target="../media/image122.png"/><Relationship Id="rId10" Type="http://schemas.openxmlformats.org/officeDocument/2006/relationships/image" Target="../media/image115.png"/><Relationship Id="rId19" Type="http://schemas.openxmlformats.org/officeDocument/2006/relationships/image" Target="../media/image117.png"/><Relationship Id="rId4" Type="http://schemas.openxmlformats.org/officeDocument/2006/relationships/image" Target="../media/image111.png"/><Relationship Id="rId9" Type="http://schemas.openxmlformats.org/officeDocument/2006/relationships/image" Target="../media/image11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13" Type="http://schemas.openxmlformats.org/officeDocument/2006/relationships/image" Target="../media/image132.png"/><Relationship Id="rId3" Type="http://schemas.openxmlformats.org/officeDocument/2006/relationships/image" Target="../media/image119.png"/><Relationship Id="rId7" Type="http://schemas.openxmlformats.org/officeDocument/2006/relationships/image" Target="../media/image126.png"/><Relationship Id="rId12" Type="http://schemas.openxmlformats.org/officeDocument/2006/relationships/image" Target="../media/image131.png"/><Relationship Id="rId2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5.png"/><Relationship Id="rId11" Type="http://schemas.openxmlformats.org/officeDocument/2006/relationships/image" Target="../media/image130.png"/><Relationship Id="rId5" Type="http://schemas.openxmlformats.org/officeDocument/2006/relationships/image" Target="../media/image121.png"/><Relationship Id="rId10" Type="http://schemas.openxmlformats.org/officeDocument/2006/relationships/image" Target="../media/image129.png"/><Relationship Id="rId4" Type="http://schemas.openxmlformats.org/officeDocument/2006/relationships/image" Target="../media/image120.png"/><Relationship Id="rId9" Type="http://schemas.openxmlformats.org/officeDocument/2006/relationships/image" Target="../media/image128.png"/><Relationship Id="rId14" Type="http://schemas.openxmlformats.org/officeDocument/2006/relationships/image" Target="../media/image13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8.png"/><Relationship Id="rId5" Type="http://schemas.openxmlformats.org/officeDocument/2006/relationships/image" Target="../media/image137.png"/><Relationship Id="rId4" Type="http://schemas.openxmlformats.org/officeDocument/2006/relationships/image" Target="../media/image13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png"/><Relationship Id="rId13" Type="http://schemas.openxmlformats.org/officeDocument/2006/relationships/image" Target="../media/image151.png"/><Relationship Id="rId18" Type="http://schemas.openxmlformats.org/officeDocument/2006/relationships/image" Target="../media/image156.png"/><Relationship Id="rId3" Type="http://schemas.openxmlformats.org/officeDocument/2006/relationships/image" Target="../media/image141.png"/><Relationship Id="rId21" Type="http://schemas.openxmlformats.org/officeDocument/2006/relationships/image" Target="../media/image159.png"/><Relationship Id="rId7" Type="http://schemas.openxmlformats.org/officeDocument/2006/relationships/image" Target="../media/image145.png"/><Relationship Id="rId12" Type="http://schemas.openxmlformats.org/officeDocument/2006/relationships/image" Target="../media/image150.png"/><Relationship Id="rId17" Type="http://schemas.openxmlformats.org/officeDocument/2006/relationships/image" Target="../media/image155.png"/><Relationship Id="rId2" Type="http://schemas.openxmlformats.org/officeDocument/2006/relationships/image" Target="../media/image140.png"/><Relationship Id="rId16" Type="http://schemas.openxmlformats.org/officeDocument/2006/relationships/image" Target="../media/image154.png"/><Relationship Id="rId20" Type="http://schemas.openxmlformats.org/officeDocument/2006/relationships/image" Target="../media/image1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.png"/><Relationship Id="rId11" Type="http://schemas.openxmlformats.org/officeDocument/2006/relationships/image" Target="../media/image149.png"/><Relationship Id="rId5" Type="http://schemas.openxmlformats.org/officeDocument/2006/relationships/image" Target="../media/image143.png"/><Relationship Id="rId15" Type="http://schemas.openxmlformats.org/officeDocument/2006/relationships/image" Target="../media/image153.png"/><Relationship Id="rId23" Type="http://schemas.openxmlformats.org/officeDocument/2006/relationships/image" Target="../media/image161.png"/><Relationship Id="rId10" Type="http://schemas.openxmlformats.org/officeDocument/2006/relationships/image" Target="../media/image148.png"/><Relationship Id="rId19" Type="http://schemas.openxmlformats.org/officeDocument/2006/relationships/image" Target="../media/image157.png"/><Relationship Id="rId4" Type="http://schemas.openxmlformats.org/officeDocument/2006/relationships/image" Target="../media/image142.png"/><Relationship Id="rId9" Type="http://schemas.openxmlformats.org/officeDocument/2006/relationships/image" Target="../media/image147.png"/><Relationship Id="rId14" Type="http://schemas.openxmlformats.org/officeDocument/2006/relationships/image" Target="../media/image152.png"/><Relationship Id="rId22" Type="http://schemas.openxmlformats.org/officeDocument/2006/relationships/image" Target="../media/image16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8.png"/><Relationship Id="rId3" Type="http://schemas.openxmlformats.org/officeDocument/2006/relationships/image" Target="../media/image163.png"/><Relationship Id="rId7" Type="http://schemas.openxmlformats.org/officeDocument/2006/relationships/image" Target="../media/image167.png"/><Relationship Id="rId2" Type="http://schemas.openxmlformats.org/officeDocument/2006/relationships/image" Target="../media/image1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6.png"/><Relationship Id="rId11" Type="http://schemas.openxmlformats.org/officeDocument/2006/relationships/image" Target="../media/image171.png"/><Relationship Id="rId5" Type="http://schemas.openxmlformats.org/officeDocument/2006/relationships/image" Target="../media/image165.png"/><Relationship Id="rId10" Type="http://schemas.openxmlformats.org/officeDocument/2006/relationships/image" Target="../media/image170.png"/><Relationship Id="rId4" Type="http://schemas.openxmlformats.org/officeDocument/2006/relationships/image" Target="../media/image164.png"/><Relationship Id="rId9" Type="http://schemas.openxmlformats.org/officeDocument/2006/relationships/image" Target="../media/image16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17" Type="http://schemas.openxmlformats.org/officeDocument/2006/relationships/image" Target="../media/image45.png"/><Relationship Id="rId16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5" Type="http://schemas.openxmlformats.org/officeDocument/2006/relationships/image" Target="../media/image56.png"/><Relationship Id="rId10" Type="http://schemas.openxmlformats.org/officeDocument/2006/relationships/image" Target="../media/image51.png"/><Relationship Id="rId4" Type="http://schemas.openxmlformats.org/officeDocument/2006/relationships/image" Target="../media/image43.png"/><Relationship Id="rId9" Type="http://schemas.openxmlformats.org/officeDocument/2006/relationships/image" Target="../media/image50.png"/><Relationship Id="rId14" Type="http://schemas.openxmlformats.org/officeDocument/2006/relationships/image" Target="../media/image5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828856" y="2355961"/>
            <a:ext cx="49139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 smtClean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altLang="el-GR" sz="2400" b="1" dirty="0" smtClean="0"/>
              <a:t>ΠΑΡΑΔΕΙΓΜΑΤΑ</a:t>
            </a:r>
            <a:endParaRPr lang="el-GR" altLang="el-GR" sz="2400" b="1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225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35626" y="639524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10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172301" y="147566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ΠΑΡΑΔΕΙΓΜΑ 5</a:t>
            </a:r>
            <a:r>
              <a:rPr lang="en-US" b="1" u="sng" dirty="0" smtClean="0"/>
              <a:t> /1</a:t>
            </a:r>
            <a:endParaRPr lang="el-GR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282570" y="585160"/>
            <a:ext cx="1066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Αέρας όγκου </a:t>
            </a:r>
            <a:r>
              <a:rPr lang="en-US" dirty="0" smtClean="0"/>
              <a:t>0,5 (m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  <a:r>
              <a:rPr lang="el-GR" dirty="0" smtClean="0"/>
              <a:t> και πίεση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l-GR" dirty="0" smtClean="0"/>
              <a:t>3</a:t>
            </a:r>
            <a:r>
              <a:rPr lang="en-US" dirty="0" smtClean="0"/>
              <a:t> (bar) </a:t>
            </a:r>
            <a:r>
              <a:rPr lang="el-GR" dirty="0" smtClean="0"/>
              <a:t>έχει θερμοκρασία Τ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l-GR" dirty="0" smtClean="0"/>
              <a:t>150 ( </a:t>
            </a:r>
            <a:r>
              <a:rPr lang="en-US" baseline="30000" dirty="0" smtClean="0"/>
              <a:t>0</a:t>
            </a:r>
            <a:r>
              <a:rPr lang="en-US" dirty="0" smtClean="0"/>
              <a:t>C)</a:t>
            </a:r>
            <a:r>
              <a:rPr lang="el-GR" dirty="0" smtClean="0"/>
              <a:t>. Εκτονώνεται </a:t>
            </a:r>
            <a:r>
              <a:rPr lang="el-GR" dirty="0" err="1" smtClean="0"/>
              <a:t>πολυτροπικά</a:t>
            </a:r>
            <a:r>
              <a:rPr lang="el-GR" dirty="0" smtClean="0"/>
              <a:t> μέχρι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n-US" dirty="0" smtClean="0"/>
              <a:t>p</a:t>
            </a:r>
            <a:r>
              <a:rPr lang="el-GR" baseline="-25000" dirty="0" smtClean="0"/>
              <a:t>2</a:t>
            </a:r>
            <a:r>
              <a:rPr lang="en-US" dirty="0" smtClean="0"/>
              <a:t> = </a:t>
            </a:r>
            <a:r>
              <a:rPr lang="el-GR" dirty="0" smtClean="0"/>
              <a:t>0,8</a:t>
            </a:r>
            <a:r>
              <a:rPr lang="en-US" dirty="0" smtClean="0"/>
              <a:t> (bar)</a:t>
            </a:r>
            <a:r>
              <a:rPr lang="el-GR" dirty="0" smtClean="0"/>
              <a:t> και θερμοκρασία Τ</a:t>
            </a:r>
            <a:r>
              <a:rPr lang="el-GR" baseline="-25000" dirty="0" smtClean="0"/>
              <a:t>2</a:t>
            </a:r>
            <a:r>
              <a:rPr lang="en-US" dirty="0" smtClean="0"/>
              <a:t> = </a:t>
            </a:r>
            <a:r>
              <a:rPr lang="el-GR" dirty="0" smtClean="0"/>
              <a:t>20 ( </a:t>
            </a:r>
            <a:r>
              <a:rPr lang="en-US" baseline="30000" dirty="0" smtClean="0"/>
              <a:t>0</a:t>
            </a:r>
            <a:r>
              <a:rPr lang="en-US" dirty="0" smtClean="0"/>
              <a:t>C) </a:t>
            </a:r>
            <a:r>
              <a:rPr lang="el-GR" dirty="0" smtClean="0"/>
              <a:t>.</a:t>
            </a:r>
          </a:p>
          <a:p>
            <a:r>
              <a:rPr lang="el-GR" dirty="0" smtClean="0"/>
              <a:t>Να υπολογιστεί η μεταβολή εντροπίας και ο τελικός όγκος. </a:t>
            </a:r>
            <a:r>
              <a:rPr lang="en-US" dirty="0" smtClean="0"/>
              <a:t> </a:t>
            </a:r>
            <a:r>
              <a:rPr lang="en-US" baseline="-25000" dirty="0" smtClean="0"/>
              <a:t>  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414528" y="1719072"/>
            <a:ext cx="755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ΛΥΣΗ</a:t>
            </a:r>
            <a:endParaRPr lang="el-GR" b="1" u="sng" dirty="0"/>
          </a:p>
        </p:txBody>
      </p:sp>
      <p:sp>
        <p:nvSpPr>
          <p:cNvPr id="19" name="Rectangle 18"/>
          <p:cNvSpPr/>
          <p:nvPr/>
        </p:nvSpPr>
        <p:spPr>
          <a:xfrm>
            <a:off x="111330" y="2327385"/>
            <a:ext cx="1443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Κατάσταση 1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95045" y="2831602"/>
                <a:ext cx="2602828" cy="516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p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 = </a:t>
                </a:r>
                <a:r>
                  <a:rPr lang="el-GR" dirty="0" smtClean="0"/>
                  <a:t>3</a:t>
                </a:r>
                <a:r>
                  <a:rPr lang="en-US" dirty="0" smtClean="0"/>
                  <a:t> (bar) = 3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45" y="2831602"/>
                <a:ext cx="2602828" cy="516873"/>
              </a:xfrm>
              <a:prstGeom prst="rect">
                <a:avLst/>
              </a:prstGeom>
              <a:blipFill rotWithShape="0">
                <a:blip r:embed="rId2"/>
                <a:stretch>
                  <a:fillRect l="-2108" b="-476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95045" y="3514072"/>
            <a:ext cx="1396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Τ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l-GR" dirty="0" smtClean="0"/>
              <a:t>150 ( </a:t>
            </a:r>
            <a:r>
              <a:rPr lang="en-US" baseline="30000" dirty="0" smtClean="0"/>
              <a:t>0</a:t>
            </a:r>
            <a:r>
              <a:rPr lang="en-US" dirty="0" smtClean="0"/>
              <a:t>C)</a:t>
            </a:r>
            <a:endParaRPr lang="el-GR" dirty="0"/>
          </a:p>
        </p:txBody>
      </p:sp>
      <p:cxnSp>
        <p:nvCxnSpPr>
          <p:cNvPr id="23" name="Straight Arrow Connector 22"/>
          <p:cNvCxnSpPr>
            <a:stCxn id="21" idx="3"/>
          </p:cNvCxnSpPr>
          <p:nvPr/>
        </p:nvCxnSpPr>
        <p:spPr>
          <a:xfrm>
            <a:off x="1491581" y="3698738"/>
            <a:ext cx="3146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801721" y="3485278"/>
            <a:ext cx="32864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Τ</a:t>
            </a:r>
            <a:r>
              <a:rPr lang="en-US" baseline="-25000" dirty="0" smtClean="0"/>
              <a:t>1</a:t>
            </a:r>
            <a:r>
              <a:rPr lang="en-US" dirty="0" smtClean="0"/>
              <a:t> = (150+273,15)(K) = 423,15 (K)</a:t>
            </a:r>
            <a:endParaRPr lang="el-GR" dirty="0"/>
          </a:p>
        </p:txBody>
      </p:sp>
      <p:sp>
        <p:nvSpPr>
          <p:cNvPr id="25" name="Rectangle 24"/>
          <p:cNvSpPr/>
          <p:nvPr/>
        </p:nvSpPr>
        <p:spPr>
          <a:xfrm>
            <a:off x="6267370" y="2163355"/>
            <a:ext cx="766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u="sng" dirty="0" smtClean="0"/>
              <a:t>Αέρας</a:t>
            </a:r>
            <a:endParaRPr lang="el-GR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705322" y="1713120"/>
                <a:ext cx="1831655" cy="56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=287(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  <m:r>
                            <m:rPr>
                              <m:nor/>
                            </m:rPr>
                            <a:rPr lang="el-GR" dirty="0"/>
                            <m:t> 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5322" y="1713120"/>
                <a:ext cx="1831655" cy="5671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7705322" y="2479457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 = 1,402</a:t>
            </a:r>
            <a:endParaRPr lang="el-GR" dirty="0"/>
          </a:p>
        </p:txBody>
      </p:sp>
      <p:sp>
        <p:nvSpPr>
          <p:cNvPr id="32" name="TextBox 31"/>
          <p:cNvSpPr txBox="1"/>
          <p:nvPr/>
        </p:nvSpPr>
        <p:spPr>
          <a:xfrm>
            <a:off x="3286833" y="5416845"/>
            <a:ext cx="1499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Από Κ.Ε.Ι.Α.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200752" y="2888081"/>
                <a:ext cx="148713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l-GR" dirty="0" smtClean="0"/>
                  <a:t>=</a:t>
                </a:r>
                <a:r>
                  <a:rPr lang="en-US" dirty="0" smtClean="0"/>
                  <a:t> 0,</a:t>
                </a:r>
                <a:r>
                  <a:rPr lang="el-GR" dirty="0" smtClean="0"/>
                  <a:t>1</a:t>
                </a:r>
                <a:r>
                  <a:rPr lang="en-US" dirty="0" smtClean="0"/>
                  <a:t>5 (m</a:t>
                </a:r>
                <a:r>
                  <a:rPr lang="en-US" baseline="30000" dirty="0" smtClean="0"/>
                  <a:t>3</a:t>
                </a:r>
                <a:r>
                  <a:rPr lang="en-US" dirty="0" smtClean="0"/>
                  <a:t>)</a:t>
                </a:r>
                <a:r>
                  <a:rPr lang="el-GR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752" y="2888081"/>
                <a:ext cx="1487138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/>
          <p:cNvSpPr/>
          <p:nvPr/>
        </p:nvSpPr>
        <p:spPr>
          <a:xfrm>
            <a:off x="111330" y="4336294"/>
            <a:ext cx="1443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Κατάσταση </a:t>
            </a:r>
            <a:r>
              <a:rPr lang="en-US" b="1" u="sng" dirty="0" smtClean="0"/>
              <a:t>2</a:t>
            </a:r>
            <a:endParaRPr lang="el-GR" b="1" u="sng" dirty="0"/>
          </a:p>
        </p:txBody>
      </p:sp>
      <p:sp>
        <p:nvSpPr>
          <p:cNvPr id="39" name="Rectangle 38"/>
          <p:cNvSpPr/>
          <p:nvPr/>
        </p:nvSpPr>
        <p:spPr>
          <a:xfrm>
            <a:off x="124215" y="5414090"/>
            <a:ext cx="13324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Τ</a:t>
            </a:r>
            <a:r>
              <a:rPr lang="el-GR" baseline="-25000" dirty="0" smtClean="0"/>
              <a:t>2</a:t>
            </a:r>
            <a:r>
              <a:rPr lang="en-US" dirty="0" smtClean="0"/>
              <a:t> = </a:t>
            </a:r>
            <a:r>
              <a:rPr lang="el-GR" dirty="0" smtClean="0"/>
              <a:t>20 ( </a:t>
            </a:r>
            <a:r>
              <a:rPr lang="en-US" baseline="30000" dirty="0" smtClean="0"/>
              <a:t>0</a:t>
            </a:r>
            <a:r>
              <a:rPr lang="en-US" dirty="0" smtClean="0"/>
              <a:t>C)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124215" y="4747740"/>
                <a:ext cx="2913258" cy="5068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p</a:t>
                </a:r>
                <a:r>
                  <a:rPr lang="el-GR" baseline="-25000" dirty="0" smtClean="0"/>
                  <a:t>2</a:t>
                </a:r>
                <a:r>
                  <a:rPr lang="en-US" dirty="0" smtClean="0"/>
                  <a:t> = </a:t>
                </a:r>
                <a:r>
                  <a:rPr lang="el-GR" dirty="0" smtClean="0"/>
                  <a:t>0,8</a:t>
                </a:r>
                <a:r>
                  <a:rPr lang="en-US" dirty="0" smtClean="0"/>
                  <a:t> (bar) = 0,8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15" y="4747740"/>
                <a:ext cx="2913258" cy="506870"/>
              </a:xfrm>
              <a:prstGeom prst="rect">
                <a:avLst/>
              </a:prstGeom>
              <a:blipFill rotWithShape="0">
                <a:blip r:embed="rId5"/>
                <a:stretch>
                  <a:fillRect l="-1674" b="-602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>
            <a:stCxn id="25" idx="3"/>
            <a:endCxn id="27" idx="1"/>
          </p:cNvCxnSpPr>
          <p:nvPr/>
        </p:nvCxnSpPr>
        <p:spPr>
          <a:xfrm>
            <a:off x="7033927" y="2348021"/>
            <a:ext cx="671395" cy="316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5" idx="3"/>
          </p:cNvCxnSpPr>
          <p:nvPr/>
        </p:nvCxnSpPr>
        <p:spPr>
          <a:xfrm flipV="1">
            <a:off x="7033927" y="2088404"/>
            <a:ext cx="573881" cy="259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4687890" y="5598756"/>
            <a:ext cx="2621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035809" y="5163828"/>
                <a:ext cx="5914761" cy="8782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1,235(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)∙287(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  <m:r>
                                <m:rPr>
                                  <m:nor/>
                                </m:rPr>
                                <a:rPr lang="el-GR" sz="1600" dirty="0"/>
                                <m:t> 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∙293,15(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600" dirty="0" smtClean="0"/>
                            <m:t>0,8</m:t>
                          </m:r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6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=1,3 (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5809" y="5163828"/>
                <a:ext cx="5914761" cy="87825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196001" y="3257413"/>
                <a:ext cx="3104889" cy="563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=1,235(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6001" y="3257413"/>
                <a:ext cx="3104889" cy="56387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Connector 53"/>
          <p:cNvCxnSpPr/>
          <p:nvPr/>
        </p:nvCxnSpPr>
        <p:spPr>
          <a:xfrm>
            <a:off x="5205984" y="2888081"/>
            <a:ext cx="0" cy="966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5348837" y="3360184"/>
            <a:ext cx="119705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Από Κ.Ε.Ι.Α.</a:t>
            </a:r>
            <a:endParaRPr lang="el-GR" sz="1600" b="1" dirty="0"/>
          </a:p>
        </p:txBody>
      </p:sp>
      <p:cxnSp>
        <p:nvCxnSpPr>
          <p:cNvPr id="57" name="Straight Arrow Connector 56"/>
          <p:cNvCxnSpPr>
            <a:stCxn id="55" idx="3"/>
          </p:cNvCxnSpPr>
          <p:nvPr/>
        </p:nvCxnSpPr>
        <p:spPr>
          <a:xfrm>
            <a:off x="6545896" y="3529461"/>
            <a:ext cx="488031" cy="9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7033927" y="3854610"/>
            <a:ext cx="2292953" cy="1400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124215" y="6070101"/>
            <a:ext cx="32703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dirty="0" smtClean="0"/>
              <a:t>Τ</a:t>
            </a:r>
            <a:r>
              <a:rPr lang="el-GR" sz="1600" baseline="-25000" dirty="0" smtClean="0"/>
              <a:t>2</a:t>
            </a:r>
            <a:r>
              <a:rPr lang="en-US" sz="1600" dirty="0" smtClean="0"/>
              <a:t> = (</a:t>
            </a:r>
            <a:r>
              <a:rPr lang="el-GR" sz="1600" dirty="0" smtClean="0"/>
              <a:t>2</a:t>
            </a:r>
            <a:r>
              <a:rPr lang="en-US" sz="1600" dirty="0" smtClean="0"/>
              <a:t>0+273,15)(K) = 2</a:t>
            </a:r>
            <a:r>
              <a:rPr lang="el-GR" sz="1600" dirty="0" smtClean="0"/>
              <a:t>9</a:t>
            </a:r>
            <a:r>
              <a:rPr lang="en-US" sz="1600" dirty="0" smtClean="0"/>
              <a:t>3,15 (K)</a:t>
            </a:r>
            <a:endParaRPr lang="el-GR" sz="1600" dirty="0"/>
          </a:p>
        </p:txBody>
      </p:sp>
      <p:sp>
        <p:nvSpPr>
          <p:cNvPr id="61" name="Down Arrow 60"/>
          <p:cNvSpPr/>
          <p:nvPr/>
        </p:nvSpPr>
        <p:spPr>
          <a:xfrm>
            <a:off x="414528" y="5783422"/>
            <a:ext cx="219456" cy="2586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3485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11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342677" y="971124"/>
            <a:ext cx="3607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i="1" dirty="0" smtClean="0"/>
              <a:t>9</a:t>
            </a:r>
            <a:r>
              <a:rPr lang="el-GR" sz="1600" b="1" i="1" baseline="30000" dirty="0" smtClean="0"/>
              <a:t>ο</a:t>
            </a:r>
            <a:r>
              <a:rPr lang="el-GR" sz="1600" b="1" i="1" dirty="0" smtClean="0"/>
              <a:t> Διαδικτυακό μάθημα / Διαφάνεια 17</a:t>
            </a:r>
            <a:endParaRPr lang="el-GR" sz="16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831681" y="849424"/>
                <a:ext cx="5249429" cy="5819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l-GR" sz="2000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sz="2000" dirty="0" smtClean="0"/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𝜐</m:t>
                        </m:r>
                      </m:sub>
                    </m:sSub>
                    <m:r>
                      <a:rPr lang="el-G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l-GR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l-G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den>
                    </m:f>
                    <m:r>
                      <a:rPr lang="el-G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l-GR" sz="2000" dirty="0" smtClean="0"/>
                  <a:t> </a:t>
                </a:r>
                <a:endParaRPr lang="el-GR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1681" y="849424"/>
                <a:ext cx="5249429" cy="5819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ight Arrow 7"/>
          <p:cNvSpPr/>
          <p:nvPr/>
        </p:nvSpPr>
        <p:spPr>
          <a:xfrm>
            <a:off x="4000801" y="1079441"/>
            <a:ext cx="390144" cy="121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476789" y="2356401"/>
            <a:ext cx="2353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i="1" dirty="0" smtClean="0"/>
              <a:t>ΠΙΝΑΚΑΣ 3 / ΜΕΡΟΣ 8</a:t>
            </a:r>
            <a:r>
              <a:rPr lang="el-GR" sz="1600" b="1" i="1" baseline="30000" dirty="0" smtClean="0"/>
              <a:t>ο</a:t>
            </a:r>
            <a:r>
              <a:rPr lang="el-GR" sz="1600" b="1" i="1" dirty="0" smtClean="0"/>
              <a:t> Α</a:t>
            </a:r>
            <a:endParaRPr lang="el-GR" sz="1600" b="1" i="1" dirty="0"/>
          </a:p>
        </p:txBody>
      </p:sp>
      <p:sp>
        <p:nvSpPr>
          <p:cNvPr id="10" name="Right Arrow 9"/>
          <p:cNvSpPr/>
          <p:nvPr/>
        </p:nvSpPr>
        <p:spPr>
          <a:xfrm>
            <a:off x="3293665" y="2451983"/>
            <a:ext cx="902208" cy="134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4244020" y="2325623"/>
            <a:ext cx="1146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 = 1,402</a:t>
            </a:r>
            <a:endParaRPr lang="el-GR" dirty="0"/>
          </a:p>
        </p:txBody>
      </p:sp>
      <p:sp>
        <p:nvSpPr>
          <p:cNvPr id="12" name="Rectangle 11"/>
          <p:cNvSpPr/>
          <p:nvPr/>
        </p:nvSpPr>
        <p:spPr>
          <a:xfrm>
            <a:off x="365601" y="3830204"/>
            <a:ext cx="35616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i="1" dirty="0" smtClean="0"/>
              <a:t>ΠΙΝΑΚΑΣ ΜΕΤΑΒΟΛΕΣ Ι.Α. / ΜΕΡΟΣ 8</a:t>
            </a:r>
            <a:r>
              <a:rPr lang="el-GR" sz="1600" b="1" i="1" baseline="30000" dirty="0" smtClean="0"/>
              <a:t>ο</a:t>
            </a:r>
            <a:r>
              <a:rPr lang="el-GR" sz="1600" b="1" i="1" dirty="0" smtClean="0"/>
              <a:t> Γ</a:t>
            </a:r>
            <a:endParaRPr lang="el-GR" sz="1600" b="1" i="1" dirty="0"/>
          </a:p>
        </p:txBody>
      </p:sp>
      <p:sp>
        <p:nvSpPr>
          <p:cNvPr id="13" name="Right Arrow 12"/>
          <p:cNvSpPr/>
          <p:nvPr/>
        </p:nvSpPr>
        <p:spPr>
          <a:xfrm>
            <a:off x="4319618" y="3881314"/>
            <a:ext cx="524256" cy="1692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098318" y="3436019"/>
                <a:ext cx="1323119" cy="1023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318" y="3436019"/>
                <a:ext cx="1323119" cy="102310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11882" y="69235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ΠΑΡΑΔΕΙΓΜΑ 5</a:t>
            </a:r>
            <a:r>
              <a:rPr lang="en-US" b="1" u="sng" dirty="0" smtClean="0"/>
              <a:t> /2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7636403" y="3408706"/>
                <a:ext cx="2444708" cy="10777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0,8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1,3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0,5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=1,383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6403" y="3408706"/>
                <a:ext cx="2444708" cy="10777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Arrow 17"/>
          <p:cNvSpPr/>
          <p:nvPr/>
        </p:nvSpPr>
        <p:spPr>
          <a:xfrm>
            <a:off x="6726237" y="3862932"/>
            <a:ext cx="763862" cy="1692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2325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78303" y="6330418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12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99046" y="3758990"/>
                <a:ext cx="9883154" cy="7522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sub>
                      </m:sSub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0,716 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𝑘𝐽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𝑘𝑔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sub>
                      </m:sSub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1,402−1,383</m:t>
                          </m:r>
                        </m:num>
                        <m:den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1−1,383</m:t>
                          </m:r>
                        </m:den>
                      </m:f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293,15</m:t>
                              </m:r>
                            </m:num>
                            <m:den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423,15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=0,013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46" y="3758990"/>
                <a:ext cx="9883154" cy="75225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111341" y="220718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ΠΑΡΑΔΕΙΓΜΑ 5</a:t>
            </a:r>
            <a:r>
              <a:rPr lang="en-US" b="1" u="sng" dirty="0" smtClean="0"/>
              <a:t> /3</a:t>
            </a:r>
            <a:endParaRPr lang="el-GR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131788" y="4791225"/>
            <a:ext cx="3096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Ολική μεταβολή Εντροπίας</a:t>
            </a:r>
            <a:endParaRPr lang="el-GR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03326" y="725453"/>
            <a:ext cx="224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Μεταβολή Εντροπίας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11341" y="1410306"/>
                <a:ext cx="3236271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sub>
                      </m:sSub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41" y="1410306"/>
                <a:ext cx="3236271" cy="71468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42313" y="2379595"/>
                <a:ext cx="7753661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=0,159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𝑘𝑝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+3,60∙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𝑘𝑝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,15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=0,17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𝑘𝑝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313" y="2379595"/>
                <a:ext cx="7753661" cy="55322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Down Arrow 12"/>
          <p:cNvSpPr/>
          <p:nvPr/>
        </p:nvSpPr>
        <p:spPr>
          <a:xfrm>
            <a:off x="731520" y="2809363"/>
            <a:ext cx="219456" cy="2774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03326" y="3220955"/>
            <a:ext cx="1625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err="1" smtClean="0"/>
              <a:t>Langen</a:t>
            </a:r>
            <a:r>
              <a:rPr lang="el-GR" sz="1600" b="1" i="1" dirty="0" smtClean="0"/>
              <a:t> </a:t>
            </a:r>
            <a:r>
              <a:rPr lang="en-US" sz="1600" b="1" i="1" dirty="0" smtClean="0"/>
              <a:t>/</a:t>
            </a:r>
            <a:r>
              <a:rPr lang="el-GR" sz="1600" b="1" i="1" dirty="0" smtClean="0"/>
              <a:t> 6</a:t>
            </a:r>
            <a:r>
              <a:rPr lang="el-GR" sz="1600" b="1" i="1" baseline="30000" dirty="0" smtClean="0"/>
              <a:t>ο</a:t>
            </a:r>
            <a:r>
              <a:rPr lang="el-GR" sz="1600" b="1" i="1" dirty="0" smtClean="0"/>
              <a:t> Δ.Μ.</a:t>
            </a:r>
            <a:endParaRPr lang="el-GR" sz="16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118003" y="2222105"/>
                <a:ext cx="2104166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=0,716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8003" y="2222105"/>
                <a:ext cx="2104166" cy="62235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ight Arrow 15"/>
          <p:cNvSpPr/>
          <p:nvPr/>
        </p:nvSpPr>
        <p:spPr>
          <a:xfrm>
            <a:off x="8251394" y="2533280"/>
            <a:ext cx="612190" cy="1245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14643" y="5337414"/>
                <a:ext cx="7416839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(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b="0" i="0" smtClean="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 )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1,2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𝜊𝜆𝜄𝜅𝜂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1,235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𝑘𝑔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0,013 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=0,016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643" y="5337414"/>
                <a:ext cx="7416839" cy="62235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9906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35836" y="642998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84992" y="6356350"/>
            <a:ext cx="368808" cy="365125"/>
          </a:xfrm>
        </p:spPr>
        <p:txBody>
          <a:bodyPr/>
          <a:lstStyle/>
          <a:p>
            <a:fld id="{C1F0FD20-68DA-44D5-AEBF-CB921C200F75}" type="slidenum">
              <a:rPr lang="el-GR" smtClean="0"/>
              <a:t>13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206155" y="126580"/>
            <a:ext cx="1845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ΠΑΡΑΔΕΙΓΜΑ </a:t>
            </a:r>
            <a:r>
              <a:rPr lang="en-US" b="1" u="sng" dirty="0" smtClean="0"/>
              <a:t>6/1</a:t>
            </a:r>
            <a:endParaRPr lang="el-GR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71189" y="470704"/>
            <a:ext cx="64788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Άζωτο μάζας 1</a:t>
            </a:r>
            <a:r>
              <a:rPr lang="en-US" dirty="0" smtClean="0"/>
              <a:t> (kg)</a:t>
            </a:r>
            <a:r>
              <a:rPr lang="el-GR" dirty="0" smtClean="0"/>
              <a:t> εκτελεί την αντιστρεπτή κυκλική μεταβολή του σχήματος. </a:t>
            </a:r>
            <a:endParaRPr lang="en-US" dirty="0"/>
          </a:p>
          <a:p>
            <a:r>
              <a:rPr lang="el-GR" dirty="0" smtClean="0"/>
              <a:t>Να υπολογιστεί η ισχύς όταν η μεταβολή εκτελείται με συχνότητα 500 </a:t>
            </a:r>
            <a:r>
              <a:rPr lang="en-US" dirty="0" smtClean="0"/>
              <a:t>(</a:t>
            </a:r>
            <a:r>
              <a:rPr lang="en-US" dirty="0" err="1" smtClean="0"/>
              <a:t>cyc</a:t>
            </a:r>
            <a:r>
              <a:rPr lang="en-US" dirty="0" smtClean="0"/>
              <a:t> / sec).</a:t>
            </a:r>
            <a:r>
              <a:rPr lang="el-GR" dirty="0" smtClean="0"/>
              <a:t> Να υπολογιστεί η μεταβολή της εσωτερικής ενέργειας (για κάθε μεταβολή  και συνολικά).</a:t>
            </a:r>
            <a:endParaRPr lang="en-US" dirty="0" smtClean="0"/>
          </a:p>
          <a:p>
            <a:endParaRPr lang="el-GR" dirty="0"/>
          </a:p>
        </p:txBody>
      </p:sp>
      <p:sp>
        <p:nvSpPr>
          <p:cNvPr id="8" name="Rectangle 7"/>
          <p:cNvSpPr/>
          <p:nvPr/>
        </p:nvSpPr>
        <p:spPr>
          <a:xfrm>
            <a:off x="695653" y="1869608"/>
            <a:ext cx="680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ΛΥΣΗ</a:t>
            </a:r>
          </a:p>
        </p:txBody>
      </p:sp>
      <p:sp>
        <p:nvSpPr>
          <p:cNvPr id="9" name="Rectangle 8"/>
          <p:cNvSpPr/>
          <p:nvPr/>
        </p:nvSpPr>
        <p:spPr>
          <a:xfrm>
            <a:off x="430427" y="2626153"/>
            <a:ext cx="759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Άζωτο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50489" y="2598583"/>
                <a:ext cx="1629036" cy="5042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=297 (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489" y="2598583"/>
                <a:ext cx="1629036" cy="50424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1190379" y="2852578"/>
            <a:ext cx="5272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07506" y="2256821"/>
            <a:ext cx="1084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Δίδονται </a:t>
            </a:r>
            <a:endParaRPr lang="el-GR" b="1" u="sng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9995" y="51855"/>
            <a:ext cx="3281805" cy="30715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06155" y="3700756"/>
                <a:ext cx="239681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𝑙𝑡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55" y="3700756"/>
                <a:ext cx="2396810" cy="246221"/>
              </a:xfrm>
              <a:prstGeom prst="rect">
                <a:avLst/>
              </a:prstGeom>
              <a:blipFill rotWithShape="0">
                <a:blip r:embed="rId4"/>
                <a:stretch>
                  <a:fillRect l="-1527" r="-2545" b="-35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86350" y="4111403"/>
                <a:ext cx="12184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=300 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350" y="4111403"/>
                <a:ext cx="1218475" cy="246221"/>
              </a:xfrm>
              <a:prstGeom prst="rect">
                <a:avLst/>
              </a:prstGeom>
              <a:blipFill rotWithShape="0">
                <a:blip r:embed="rId5"/>
                <a:stretch>
                  <a:fillRect l="-3518" r="-5528" b="-317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206155" y="3253362"/>
            <a:ext cx="1486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Κατάσταση Α</a:t>
            </a:r>
            <a:endParaRPr lang="el-GR" b="1" u="sng" dirty="0"/>
          </a:p>
        </p:txBody>
      </p:sp>
      <p:sp>
        <p:nvSpPr>
          <p:cNvPr id="18" name="Rectangle 17"/>
          <p:cNvSpPr/>
          <p:nvPr/>
        </p:nvSpPr>
        <p:spPr>
          <a:xfrm>
            <a:off x="3479525" y="3240238"/>
            <a:ext cx="14560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Κατάσταση </a:t>
            </a:r>
            <a:r>
              <a:rPr lang="el-GR" b="1" u="sng" dirty="0" smtClean="0"/>
              <a:t>Β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866248" y="3624565"/>
                <a:ext cx="268259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𝑙𝑡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248" y="3624565"/>
                <a:ext cx="2682594" cy="338554"/>
              </a:xfrm>
              <a:prstGeom prst="rect">
                <a:avLst/>
              </a:prstGeom>
              <a:blipFill rotWithShape="0">
                <a:blip r:embed="rId6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935831" y="4019070"/>
                <a:ext cx="14150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00 (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831" y="4019070"/>
                <a:ext cx="1415066" cy="338554"/>
              </a:xfrm>
              <a:prstGeom prst="rect">
                <a:avLst/>
              </a:prstGeom>
              <a:blipFill rotWithShape="0"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5994200" y="3240238"/>
            <a:ext cx="142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Κατάσταση </a:t>
            </a:r>
            <a:r>
              <a:rPr lang="el-GR" b="1" u="sng" dirty="0" smtClean="0"/>
              <a:t>Γ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5688699" y="3600342"/>
                <a:ext cx="257897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𝑙𝑡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699" y="3600342"/>
                <a:ext cx="2578976" cy="338554"/>
              </a:xfrm>
              <a:prstGeom prst="rect">
                <a:avLst/>
              </a:prstGeom>
              <a:blipFill rotWithShape="0">
                <a:blip r:embed="rId8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688699" y="3963119"/>
                <a:ext cx="151445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l-GR" sz="1600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00 (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699" y="3963119"/>
                <a:ext cx="1514454" cy="338554"/>
              </a:xfrm>
              <a:prstGeom prst="rect">
                <a:avLst/>
              </a:prstGeom>
              <a:blipFill rotWithShape="0">
                <a:blip r:embed="rId9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9121413" y="3231010"/>
            <a:ext cx="142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Κατάσταση Γ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8449516" y="3584953"/>
                <a:ext cx="267996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𝑙𝑡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9516" y="3584953"/>
                <a:ext cx="2679964" cy="338554"/>
              </a:xfrm>
              <a:prstGeom prst="rect">
                <a:avLst/>
              </a:prstGeom>
              <a:blipFill rotWithShape="0">
                <a:blip r:embed="rId10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8456743" y="4016397"/>
                <a:ext cx="141346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00 (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6743" y="4016397"/>
                <a:ext cx="1413464" cy="338554"/>
              </a:xfrm>
              <a:prstGeom prst="rect">
                <a:avLst/>
              </a:prstGeom>
              <a:blipFill rotWithShape="0">
                <a:blip r:embed="rId11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2767584" y="3438028"/>
            <a:ext cx="0" cy="1937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548842" y="3415676"/>
            <a:ext cx="0" cy="1959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8267675" y="3415676"/>
            <a:ext cx="0" cy="1959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9939981" y="972015"/>
                <a:ext cx="17282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9981" y="972015"/>
                <a:ext cx="1728229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2827" r="-2827" b="-239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9982200" y="454152"/>
            <a:ext cx="114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u="sng" dirty="0" smtClean="0"/>
              <a:t>Κ.Ε.Ι.Α.</a:t>
            </a:r>
            <a:endParaRPr lang="el-GR" b="1" i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192056" y="4750227"/>
                <a:ext cx="1814599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29,7 (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m:rPr>
                              <m:nor/>
                            </m:rPr>
                            <a:rPr lang="el-GR" dirty="0"/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056" y="4750227"/>
                <a:ext cx="1814599" cy="610873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9789498" y="1883178"/>
                <a:ext cx="1640834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m:rPr>
                              <m:nor/>
                            </m:rPr>
                            <a:rPr lang="el-GR" dirty="0"/>
                            <m:t> 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9498" y="1883178"/>
                <a:ext cx="1640834" cy="610936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Down Arrow 39"/>
          <p:cNvSpPr/>
          <p:nvPr/>
        </p:nvSpPr>
        <p:spPr>
          <a:xfrm>
            <a:off x="10542187" y="1377482"/>
            <a:ext cx="261908" cy="4025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3058230" y="4769906"/>
                <a:ext cx="1865254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=29,7 (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m:rPr>
                              <m:nor/>
                            </m:rPr>
                            <a:rPr lang="el-GR" dirty="0"/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8230" y="4769906"/>
                <a:ext cx="1865254" cy="610873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5706065" y="4745171"/>
                <a:ext cx="1801840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79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m:rPr>
                              <m:nor/>
                            </m:rPr>
                            <a:rPr lang="el-GR" dirty="0"/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6065" y="4745171"/>
                <a:ext cx="1801840" cy="61087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8561717" y="4685720"/>
                <a:ext cx="1814664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9,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m:rPr>
                              <m:nor/>
                            </m:rPr>
                            <a:rPr lang="el-GR" dirty="0"/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1717" y="4685720"/>
                <a:ext cx="1814664" cy="610873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/>
          <p:nvPr/>
        </p:nvCxnSpPr>
        <p:spPr>
          <a:xfrm>
            <a:off x="186350" y="5375618"/>
            <a:ext cx="111674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07506" y="5730240"/>
            <a:ext cx="2360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67615" y="5595583"/>
                <a:ext cx="5848844" cy="5672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0" smtClean="0">
                          <a:latin typeface="Cambria Math" panose="02040503050406030204" pitchFamily="18" charset="0"/>
                        </a:rPr>
                        <m:t>Ισχύς</m:t>
                      </m:r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Έ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𝜌𝛾𝜊</m:t>
                          </m:r>
                        </m:num>
                        <m:den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𝜒𝜌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𝜈𝜊𝜍</m:t>
                          </m:r>
                        </m:den>
                      </m:f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=Έ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𝜌𝛾𝜊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∙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𝜎𝜐𝜒𝜈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ό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𝜏𝜂𝜏𝛼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𝑐𝑦𝑐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𝑠𝑒𝑐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15" y="5595583"/>
                <a:ext cx="5848844" cy="567271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6357720" y="5700663"/>
            <a:ext cx="988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Έργο </a:t>
            </a:r>
            <a:endParaRPr lang="el-GR" dirty="0"/>
          </a:p>
        </p:txBody>
      </p:sp>
      <p:sp>
        <p:nvSpPr>
          <p:cNvPr id="53" name="TextBox 52"/>
          <p:cNvSpPr txBox="1"/>
          <p:nvPr/>
        </p:nvSpPr>
        <p:spPr>
          <a:xfrm>
            <a:off x="7507905" y="5497776"/>
            <a:ext cx="4025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Εμβαδόν κύκλου σε διάγραμμα </a:t>
            </a:r>
            <a:r>
              <a:rPr lang="en-US" dirty="0" smtClean="0"/>
              <a:t>(p – V)</a:t>
            </a:r>
            <a:endParaRPr lang="el-GR" dirty="0"/>
          </a:p>
        </p:txBody>
      </p:sp>
      <p:sp>
        <p:nvSpPr>
          <p:cNvPr id="54" name="TextBox 53"/>
          <p:cNvSpPr txBox="1"/>
          <p:nvPr/>
        </p:nvSpPr>
        <p:spPr>
          <a:xfrm>
            <a:off x="7536816" y="5941824"/>
            <a:ext cx="381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Αλγεβρικό άθροισμα επιμέρους έργων</a:t>
            </a:r>
            <a:endParaRPr lang="el-GR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6225009" y="5452243"/>
            <a:ext cx="0" cy="853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53" idx="1"/>
          </p:cNvCxnSpPr>
          <p:nvPr/>
        </p:nvCxnSpPr>
        <p:spPr>
          <a:xfrm flipV="1">
            <a:off x="6978187" y="5682442"/>
            <a:ext cx="529718" cy="19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54" idx="1"/>
          </p:cNvCxnSpPr>
          <p:nvPr/>
        </p:nvCxnSpPr>
        <p:spPr>
          <a:xfrm>
            <a:off x="6978187" y="5914906"/>
            <a:ext cx="558629" cy="211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1189" y="1883178"/>
            <a:ext cx="63905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528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789920" y="6356350"/>
            <a:ext cx="563880" cy="365125"/>
          </a:xfrm>
        </p:spPr>
        <p:txBody>
          <a:bodyPr/>
          <a:lstStyle/>
          <a:p>
            <a:fld id="{C1F0FD20-68DA-44D5-AEBF-CB921C200F75}" type="slidenum">
              <a:rPr lang="el-GR" smtClean="0"/>
              <a:t>14</a:t>
            </a:fld>
            <a:endParaRPr lang="el-G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1729" y="0"/>
            <a:ext cx="4527310" cy="3835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8900" y="484763"/>
            <a:ext cx="3791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Μετατροπή σε διάγραμμα </a:t>
            </a:r>
            <a:r>
              <a:rPr lang="en-US" b="1" u="sng" dirty="0" smtClean="0"/>
              <a:t>(p – V)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6652" y="824313"/>
                <a:ext cx="7305077" cy="4662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b="0" i="0" smtClean="0">
                          <a:latin typeface="Cambria Math" panose="02040503050406030204" pitchFamily="18" charset="0"/>
                        </a:rPr>
                        <m:t>Εμβαδόν</m:t>
                      </m:r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6 </m:t>
                          </m:r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 3</m:t>
                          </m:r>
                        </m:e>
                      </m:d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</a:rPr>
                                <m:t>ΓΔ</m:t>
                              </m:r>
                            </m:e>
                          </m:acc>
                        </m:e>
                      </m:d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acc>
                        <m:accPr>
                          <m:chr m:val="̅"/>
                          <m:ctrlPr>
                            <a:rPr lang="el-G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el-GR" sz="1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3)</m:t>
                          </m:r>
                        </m:e>
                      </m:acc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3−6</m:t>
                          </m:r>
                        </m:e>
                      </m:d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l-G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l-G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d>
                        <m:dPr>
                          <m:ctrlPr>
                            <a:rPr lang="el-G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79,2</m:t>
                          </m:r>
                        </m:e>
                      </m:d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=−0,2376 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52" y="824313"/>
                <a:ext cx="7305077" cy="46621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0" y="1338717"/>
                <a:ext cx="7747000" cy="558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smtClean="0">
                          <a:latin typeface="Cambria Math" panose="02040503050406030204" pitchFamily="18" charset="0"/>
                        </a:rPr>
                        <m:t>Εμβαδόν</m:t>
                      </m:r>
                      <m:r>
                        <a:rPr lang="el-GR" sz="1600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6 </m:t>
                          </m:r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  <m:r>
                            <a:rPr lang="el-GR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  <m:r>
                            <a:rPr lang="el-GR" sz="1600">
                              <a:latin typeface="Cambria Math" panose="02040503050406030204" pitchFamily="18" charset="0"/>
                            </a:rPr>
                            <m:t> 3</m:t>
                          </m:r>
                        </m:e>
                      </m:d>
                      <m:r>
                        <a:rPr lang="el-GR" sz="160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</a:rPr>
                                <m:t>ΑΒ</m:t>
                              </m:r>
                            </m:e>
                          </m:acc>
                        </m:e>
                      </m:d>
                      <m:r>
                        <a:rPr lang="el-GR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l-GR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Β</m:t>
                              </m:r>
                              <m:r>
                                <a:rPr lang="el-GR" sz="1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6)</m:t>
                              </m:r>
                            </m:e>
                          </m:acc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l-GR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  <m:r>
                            <a:rPr lang="el-GR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l-GR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l-GR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  <m:d>
                            <m:dPr>
                              <m:ctrlPr>
                                <a:rPr lang="el-GR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l-GR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l-GR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9,</m:t>
                              </m:r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e>
                          </m:d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</m:t>
                          </m:r>
                          <m:r>
                            <a:rPr lang="el-G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0891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38717"/>
                <a:ext cx="7747000" cy="55855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03142" y="1982598"/>
                <a:ext cx="482805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𝜊𝜆𝜄𝜅𝜊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>
                        <a:latin typeface="Cambria Math" panose="02040503050406030204" pitchFamily="18" charset="0"/>
                      </a:rPr>
                      <m:t>Εμβαδόν</m:t>
                    </m:r>
                    <m:r>
                      <a:rPr lang="el-GR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>
                            <a:latin typeface="Cambria Math" panose="02040503050406030204" pitchFamily="18" charset="0"/>
                          </a:rPr>
                          <m:t>6 </m:t>
                        </m:r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Γ</m:t>
                        </m:r>
                        <m:r>
                          <a:rPr lang="el-GR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l-GR">
                            <a:latin typeface="Cambria Math" panose="02040503050406030204" pitchFamily="18" charset="0"/>
                          </a:rPr>
                          <m:t> 3</m:t>
                        </m:r>
                      </m:e>
                    </m:d>
                  </m:oMath>
                </a14:m>
                <a:r>
                  <a:rPr lang="el-GR" dirty="0" smtClean="0"/>
                  <a:t> -</a:t>
                </a:r>
                <a14:m>
                  <m:oMath xmlns:m="http://schemas.openxmlformats.org/officeDocument/2006/math">
                    <m:r>
                      <a:rPr lang="el-GR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>
                        <a:latin typeface="Cambria Math" panose="02040503050406030204" pitchFamily="18" charset="0"/>
                      </a:rPr>
                      <m:t>Εμβαδόν</m:t>
                    </m:r>
                    <m:r>
                      <a:rPr lang="el-GR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>
                            <a:latin typeface="Cambria Math" panose="02040503050406030204" pitchFamily="18" charset="0"/>
                          </a:rPr>
                          <m:t>6 </m:t>
                        </m:r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Β</m:t>
                        </m:r>
                        <m:r>
                          <a:rPr lang="el-GR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Α</m:t>
                        </m:r>
                        <m:r>
                          <a:rPr lang="el-GR">
                            <a:latin typeface="Cambria Math" panose="02040503050406030204" pitchFamily="18" charset="0"/>
                          </a:rPr>
                          <m:t> 3</m:t>
                        </m:r>
                      </m:e>
                    </m:d>
                  </m:oMath>
                </a14:m>
                <a:r>
                  <a:rPr lang="el-GR" dirty="0" smtClean="0"/>
                  <a:t> =</a:t>
                </a: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             = </a:t>
                </a:r>
                <a:r>
                  <a:rPr lang="el-GR" dirty="0" smtClean="0"/>
                  <a:t> (-0,2376 + 0,0891) (</a:t>
                </a:r>
                <a:r>
                  <a:rPr lang="en-US" dirty="0" smtClean="0"/>
                  <a:t>J)</a:t>
                </a:r>
                <a:r>
                  <a:rPr lang="el-GR" dirty="0" smtClean="0"/>
                  <a:t> </a:t>
                </a:r>
                <a:r>
                  <a:rPr lang="en-US" dirty="0" smtClean="0"/>
                  <a:t>= -</a:t>
                </a:r>
                <a:r>
                  <a:rPr lang="el-GR" dirty="0" smtClean="0"/>
                  <a:t> </a:t>
                </a:r>
                <a:r>
                  <a:rPr lang="en-US" dirty="0" smtClean="0"/>
                  <a:t>0,1485 (J)</a:t>
                </a:r>
                <a:r>
                  <a:rPr lang="el-GR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142" y="1982598"/>
                <a:ext cx="4828053" cy="553998"/>
              </a:xfrm>
              <a:prstGeom prst="rect">
                <a:avLst/>
              </a:prstGeom>
              <a:blipFill rotWithShape="0">
                <a:blip r:embed="rId5"/>
                <a:stretch>
                  <a:fillRect l="-1641" t="-14286" r="-1010" b="-2527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299405" y="2866653"/>
            <a:ext cx="3915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Αλγεβρικό άθροισμα επιμέρους έργων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3962" y="3765283"/>
                <a:ext cx="31752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𝜊𝜆𝜄𝜅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ΑΒ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ΒΓ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ΓΔ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ΔΑ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62" y="3765283"/>
                <a:ext cx="317522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1344" r="-384" b="-2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-26580" y="4670937"/>
                <a:ext cx="7648568" cy="6167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ΑΒ</m:t>
                          </m:r>
                        </m:sub>
                      </m:sSub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ΑΒ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=29,7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6∙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=0,0891(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580" y="4670937"/>
                <a:ext cx="7648568" cy="61677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-107394" y="5201928"/>
                <a:ext cx="7961788" cy="6167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ΓΔ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ΓΔ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9,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2376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7394" y="5201928"/>
                <a:ext cx="7961788" cy="61677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 flipV="1">
            <a:off x="2395728" y="3479800"/>
            <a:ext cx="512572" cy="355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08300" y="3274044"/>
            <a:ext cx="3137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0  μεταβολή ισόχωρη</a:t>
            </a:r>
            <a:endParaRPr lang="el-GR" dirty="0"/>
          </a:p>
        </p:txBody>
      </p:sp>
      <p:sp>
        <p:nvSpPr>
          <p:cNvPr id="19" name="Rectangle 18"/>
          <p:cNvSpPr/>
          <p:nvPr/>
        </p:nvSpPr>
        <p:spPr>
          <a:xfrm>
            <a:off x="4064808" y="4048966"/>
            <a:ext cx="23605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= 0  μεταβολή ισόχωρη</a:t>
            </a:r>
          </a:p>
        </p:txBody>
      </p:sp>
      <p:cxnSp>
        <p:nvCxnSpPr>
          <p:cNvPr id="21" name="Straight Arrow Connector 20"/>
          <p:cNvCxnSpPr>
            <a:endCxn id="19" idx="1"/>
          </p:cNvCxnSpPr>
          <p:nvPr/>
        </p:nvCxnSpPr>
        <p:spPr>
          <a:xfrm>
            <a:off x="3530600" y="4048966"/>
            <a:ext cx="534208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8900" y="5818700"/>
            <a:ext cx="77654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273196" y="6011237"/>
                <a:ext cx="56731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𝜊𝜆𝜄𝜅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ό</m:t>
                        </m:r>
                      </m:sub>
                    </m:sSub>
                    <m:r>
                      <a:rPr lang="el-GR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ΑΒ</m:t>
                        </m:r>
                      </m:sub>
                    </m:sSub>
                    <m:r>
                      <a:rPr lang="el-G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ΓΔ</m:t>
                        </m:r>
                      </m:sub>
                    </m:sSub>
                  </m:oMath>
                </a14:m>
                <a:r>
                  <a:rPr lang="el-GR" dirty="0" smtClean="0"/>
                  <a:t> = [( 0,0891) + (– 0,2376)] = - 0,1485 (</a:t>
                </a:r>
                <a:r>
                  <a:rPr lang="en-US" dirty="0" smtClean="0"/>
                  <a:t>J)</a:t>
                </a:r>
                <a:endParaRPr lang="el-GR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196" y="6011237"/>
                <a:ext cx="5673156" cy="369332"/>
              </a:xfrm>
              <a:prstGeom prst="rect">
                <a:avLst/>
              </a:prstGeom>
              <a:blipFill rotWithShape="0">
                <a:blip r:embed="rId9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0" y="-14987"/>
            <a:ext cx="1845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n-US" b="1" u="sng" dirty="0" smtClean="0"/>
              <a:t>6/2</a:t>
            </a:r>
            <a:endParaRPr lang="el-GR" b="1" u="sng" dirty="0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2276475" y="649476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</p:spTree>
    <p:extLst>
      <p:ext uri="{BB962C8B-B14F-4D97-AF65-F5344CB8AC3E}">
        <p14:creationId xmlns:p14="http://schemas.microsoft.com/office/powerpoint/2010/main" val="8288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36223" y="6257068"/>
            <a:ext cx="408615" cy="365125"/>
          </a:xfrm>
        </p:spPr>
        <p:txBody>
          <a:bodyPr/>
          <a:lstStyle/>
          <a:p>
            <a:fld id="{C1F0FD20-68DA-44D5-AEBF-CB921C200F75}" type="slidenum">
              <a:rPr lang="el-GR" smtClean="0"/>
              <a:t>15</a:t>
            </a:fld>
            <a:endParaRPr lang="el-GR" dirty="0"/>
          </a:p>
        </p:txBody>
      </p:sp>
      <p:sp>
        <p:nvSpPr>
          <p:cNvPr id="5" name="Rectangle 4"/>
          <p:cNvSpPr/>
          <p:nvPr/>
        </p:nvSpPr>
        <p:spPr>
          <a:xfrm>
            <a:off x="101215" y="0"/>
            <a:ext cx="1845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n-US" b="1" u="sng" dirty="0" smtClean="0"/>
              <a:t>6/</a:t>
            </a:r>
            <a:r>
              <a:rPr lang="el-GR" b="1" u="sng" dirty="0" smtClean="0"/>
              <a:t>3</a:t>
            </a:r>
            <a:endParaRPr lang="el-GR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101215" y="524256"/>
            <a:ext cx="3389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Μεταβολή Εσωτερικής Ενέργειας</a:t>
            </a:r>
            <a:endParaRPr lang="el-GR" b="1" u="sn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5087" y="0"/>
            <a:ext cx="3289567" cy="27868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74223" y="1175785"/>
                <a:ext cx="5920210" cy="3350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20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𝜊𝜆𝜄𝜅𝜂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20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sub>
                      </m:sSub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20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𝛣𝛤</m:t>
                          </m:r>
                        </m:sub>
                      </m:sSub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  + 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𝛥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𝛤𝛥</m:t>
                          </m:r>
                        </m:sub>
                      </m:sSub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  +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20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𝛥𝛢</m:t>
                          </m:r>
                        </m:sub>
                      </m:sSub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223" y="1175785"/>
                <a:ext cx="5920210" cy="335092"/>
              </a:xfrm>
              <a:prstGeom prst="rect">
                <a:avLst/>
              </a:prstGeom>
              <a:blipFill rotWithShape="0">
                <a:blip r:embed="rId3"/>
                <a:stretch>
                  <a:fillRect l="-1133" b="-2545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94875" y="2058150"/>
                <a:ext cx="12184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=300 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75" y="2058150"/>
                <a:ext cx="1218475" cy="246221"/>
              </a:xfrm>
              <a:prstGeom prst="rect">
                <a:avLst/>
              </a:prstGeom>
              <a:blipFill rotWithShape="0">
                <a:blip r:embed="rId4"/>
                <a:stretch>
                  <a:fillRect l="-3500" r="-5000" b="-325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ight Arrow 10"/>
          <p:cNvSpPr/>
          <p:nvPr/>
        </p:nvSpPr>
        <p:spPr>
          <a:xfrm>
            <a:off x="1587886" y="2140219"/>
            <a:ext cx="496193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180618" y="1899429"/>
                <a:ext cx="1614288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0618" y="1899429"/>
                <a:ext cx="1614288" cy="553228"/>
              </a:xfrm>
              <a:prstGeom prst="rect">
                <a:avLst/>
              </a:prstGeom>
              <a:blipFill rotWithShape="0">
                <a:blip r:embed="rId5"/>
                <a:stretch>
                  <a:fillRect b="-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ight Arrow 12"/>
          <p:cNvSpPr/>
          <p:nvPr/>
        </p:nvSpPr>
        <p:spPr>
          <a:xfrm>
            <a:off x="4012184" y="2090562"/>
            <a:ext cx="515175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698009" y="1789485"/>
                <a:ext cx="1648465" cy="6455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8009" y="1789485"/>
                <a:ext cx="1648465" cy="64556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91193" y="2786822"/>
                <a:ext cx="12304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00 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193" y="2786822"/>
                <a:ext cx="1230400" cy="246221"/>
              </a:xfrm>
              <a:prstGeom prst="rect">
                <a:avLst/>
              </a:prstGeom>
              <a:blipFill rotWithShape="0">
                <a:blip r:embed="rId7"/>
                <a:stretch>
                  <a:fillRect l="-2970" r="-5446" b="-317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ight Arrow 15"/>
          <p:cNvSpPr/>
          <p:nvPr/>
        </p:nvSpPr>
        <p:spPr>
          <a:xfrm>
            <a:off x="1636720" y="2845340"/>
            <a:ext cx="496193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180618" y="2676002"/>
                <a:ext cx="1758366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54,28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0618" y="2676002"/>
                <a:ext cx="1758366" cy="55322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Arrow 17"/>
          <p:cNvSpPr/>
          <p:nvPr/>
        </p:nvSpPr>
        <p:spPr>
          <a:xfrm>
            <a:off x="4034393" y="2924749"/>
            <a:ext cx="515175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698009" y="2676002"/>
                <a:ext cx="4093300" cy="6455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>
                              <a:latin typeface="Cambria Math" panose="02040503050406030204" pitchFamily="18" charset="0"/>
                            </a:rPr>
                            <m:t>Β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i="1">
                          <a:latin typeface="Cambria Math" panose="02040503050406030204" pitchFamily="18" charset="0"/>
                        </a:rPr>
                        <m:t>54,28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4,1868=227,26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8009" y="2676002"/>
                <a:ext cx="4093300" cy="64556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65505" y="3720251"/>
                <a:ext cx="132978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00 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05" y="3720251"/>
                <a:ext cx="1329787" cy="246221"/>
              </a:xfrm>
              <a:prstGeom prst="rect">
                <a:avLst/>
              </a:prstGeom>
              <a:blipFill rotWithShape="0">
                <a:blip r:embed="rId10"/>
                <a:stretch>
                  <a:fillRect l="-3211" r="-4587" b="-317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ight Arrow 20"/>
          <p:cNvSpPr/>
          <p:nvPr/>
        </p:nvSpPr>
        <p:spPr>
          <a:xfrm>
            <a:off x="1749315" y="3792150"/>
            <a:ext cx="496193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291923" y="3616363"/>
                <a:ext cx="1588448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265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1923" y="3616363"/>
                <a:ext cx="1588448" cy="55322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763463" y="3553604"/>
                <a:ext cx="3923382" cy="6455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i="1">
                          <a:latin typeface="Cambria Math" panose="02040503050406030204" pitchFamily="18" charset="0"/>
                        </a:rPr>
                        <m:t>265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4,1868=1109,5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463" y="3553604"/>
                <a:ext cx="3923382" cy="64556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ight Arrow 23"/>
          <p:cNvSpPr/>
          <p:nvPr/>
        </p:nvSpPr>
        <p:spPr>
          <a:xfrm>
            <a:off x="4022432" y="3827973"/>
            <a:ext cx="515175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89714" y="4754349"/>
                <a:ext cx="122879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00 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714" y="4754349"/>
                <a:ext cx="1228798" cy="246221"/>
              </a:xfrm>
              <a:prstGeom prst="rect">
                <a:avLst/>
              </a:prstGeom>
              <a:blipFill rotWithShape="0">
                <a:blip r:embed="rId13"/>
                <a:stretch>
                  <a:fillRect l="-2970" r="-5446" b="-325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084079" y="4600844"/>
                <a:ext cx="1756763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92,50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079" y="4600844"/>
                <a:ext cx="1756763" cy="553228"/>
              </a:xfrm>
              <a:prstGeom prst="rect">
                <a:avLst/>
              </a:prstGeom>
              <a:blipFill rotWithShape="0">
                <a:blip r:embed="rId14"/>
                <a:stretch>
                  <a:fillRect b="-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ight Arrow 26"/>
          <p:cNvSpPr/>
          <p:nvPr/>
        </p:nvSpPr>
        <p:spPr>
          <a:xfrm>
            <a:off x="1490065" y="4808209"/>
            <a:ext cx="496193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Right Arrow 27"/>
          <p:cNvSpPr/>
          <p:nvPr/>
        </p:nvSpPr>
        <p:spPr>
          <a:xfrm>
            <a:off x="4022433" y="4758766"/>
            <a:ext cx="515175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719199" y="4542023"/>
                <a:ext cx="4091698" cy="6455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l-GR" sz="1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𝑘𝑝</m:t>
                              </m:r>
                            </m:den>
                          </m:f>
                        </m:e>
                      </m:d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4,1868=387,28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9199" y="4542023"/>
                <a:ext cx="4091698" cy="645561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1835836" y="642998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</p:spTree>
    <p:extLst>
      <p:ext uri="{BB962C8B-B14F-4D97-AF65-F5344CB8AC3E}">
        <p14:creationId xmlns:p14="http://schemas.microsoft.com/office/powerpoint/2010/main" val="3120928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48416" y="6356350"/>
            <a:ext cx="405384" cy="365125"/>
          </a:xfrm>
        </p:spPr>
        <p:txBody>
          <a:bodyPr/>
          <a:lstStyle/>
          <a:p>
            <a:fld id="{C1F0FD20-68DA-44D5-AEBF-CB921C200F75}" type="slidenum">
              <a:rPr lang="el-GR" smtClean="0"/>
              <a:t>16</a:t>
            </a:fld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21658" y="4430607"/>
                <a:ext cx="5786712" cy="6455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16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</m:sub>
                      </m:sSub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60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</a:rPr>
                                <m:t>Α</m:t>
                              </m:r>
                            </m:sub>
                          </m:s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sub>
                          </m:sSub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387</m:t>
                          </m:r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28</m:t>
                          </m:r>
                        </m:e>
                      </m: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 =−387,28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658" y="4430607"/>
                <a:ext cx="5786712" cy="64556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79531" y="3465458"/>
                <a:ext cx="6006324" cy="6455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16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sub>
                      </m:sSub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60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sub>
                          </m:s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</a:rPr>
                                <m:t>Γ</m:t>
                              </m:r>
                            </m:sub>
                          </m:sSub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387</m:t>
                          </m:r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28 −1109,5</m:t>
                          </m:r>
                        </m:e>
                      </m: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=−722,22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31" y="3465458"/>
                <a:ext cx="6006324" cy="64556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8623" y="2509470"/>
                <a:ext cx="5984780" cy="6455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l-GR" sz="160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</m:d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l-GR" sz="160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</a:rPr>
                                <m:t>Γ</m:t>
                              </m:r>
                            </m:sub>
                          </m:s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</a:rPr>
                                <m:t>Β</m:t>
                              </m:r>
                            </m:sub>
                          </m:sSub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1109,5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227,26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=  882,24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23" y="2509470"/>
                <a:ext cx="5984780" cy="64556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21658" y="694983"/>
                <a:ext cx="6104876" cy="4274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20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𝜊𝜆𝜄𝜅𝜂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20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sub>
                      </m:sSub>
                      <m:r>
                        <a:rPr lang="el-GR" sz="2000" i="1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000" i="1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20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𝛣𝛤</m:t>
                          </m:r>
                        </m:sub>
                      </m:sSub>
                      <m:r>
                        <a:rPr lang="el-GR" sz="2000" i="1">
                          <a:latin typeface="Cambria Math" panose="02040503050406030204" pitchFamily="18" charset="0"/>
                        </a:rPr>
                        <m:t>  + 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𝛥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𝛤𝛥</m:t>
                          </m:r>
                        </m:sub>
                      </m:sSub>
                      <m:r>
                        <a:rPr lang="el-GR" sz="2000" i="1">
                          <a:latin typeface="Cambria Math" panose="02040503050406030204" pitchFamily="18" charset="0"/>
                        </a:rPr>
                        <m:t>  +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20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𝛥𝛢</m:t>
                          </m:r>
                        </m:sub>
                      </m:sSub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658" y="694983"/>
                <a:ext cx="6104876" cy="427425"/>
              </a:xfrm>
              <a:prstGeom prst="rect">
                <a:avLst/>
              </a:prstGeom>
              <a:blipFill rotWithShape="0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7413548" y="3028086"/>
                <a:ext cx="2314415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𝜊𝜆𝜄𝜅𝜂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0,0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548" y="3028086"/>
                <a:ext cx="2314415" cy="71468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6425184" y="1694688"/>
            <a:ext cx="0" cy="3381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425184" y="3385428"/>
            <a:ext cx="4741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0" y="73459"/>
            <a:ext cx="1845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n-US" b="1" u="sng" dirty="0" smtClean="0"/>
              <a:t>6/</a:t>
            </a:r>
            <a:r>
              <a:rPr lang="el-GR" b="1" u="sng" dirty="0" smtClean="0"/>
              <a:t>4</a:t>
            </a:r>
            <a:endParaRPr lang="el-GR" b="1" u="sng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835836" y="642998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9782" y="1592445"/>
                <a:ext cx="6096000" cy="64556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l-GR" sz="160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</m:d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l-GR" sz="160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</a:rPr>
                                <m:t>Β</m:t>
                              </m:r>
                            </m:sub>
                          </m:s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latin typeface="Cambria Math" panose="02040503050406030204" pitchFamily="18" charset="0"/>
                                </a:rPr>
                                <m:t>Α</m:t>
                              </m:r>
                            </m:sub>
                          </m:sSub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227,26 −0</m:t>
                      </m:r>
                      <m:r>
                        <a:rPr lang="el-GR" sz="16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l-GR" sz="16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227</m:t>
                      </m:r>
                      <m:r>
                        <a:rPr lang="el-GR" sz="1600">
                          <a:latin typeface="Cambria Math" panose="02040503050406030204" pitchFamily="18" charset="0"/>
                        </a:rPr>
                        <m:t>,2</m:t>
                      </m:r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6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82" y="1592445"/>
                <a:ext cx="6096000" cy="64556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>
            <a:off x="1048512" y="4974336"/>
            <a:ext cx="1158240" cy="12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419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17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221610" y="171950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l-GR" b="1" u="sng" dirty="0" smtClean="0"/>
              <a:t>7 /1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61766" y="606366"/>
                <a:ext cx="1147912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/>
                  <a:t>Σε ιδανικό κύκλο </a:t>
                </a:r>
                <a:r>
                  <a:rPr lang="en-US" dirty="0" smtClean="0"/>
                  <a:t>Diesel</a:t>
                </a:r>
                <a:r>
                  <a:rPr lang="el-GR" dirty="0" smtClean="0"/>
                  <a:t> αέρας αναρροφάται σε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27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(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  0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 smtClean="0"/>
                  <a:t>και πίεση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𝐴𝑡𝑚</m:t>
                    </m:r>
                    <m:r>
                      <a:rPr lang="el-G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l-GR" dirty="0"/>
                  <a:t>κ</a:t>
                </a:r>
                <a:r>
                  <a:rPr lang="el-GR" dirty="0" smtClean="0"/>
                  <a:t>αι συμπιέζεται </a:t>
                </a:r>
                <a:r>
                  <a:rPr lang="el-GR" dirty="0" err="1" smtClean="0"/>
                  <a:t>αδιαβατικά</a:t>
                </a:r>
                <a:r>
                  <a:rPr lang="el-GR" dirty="0" smtClean="0"/>
                  <a:t> μέχρι πίεση 4,7 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Mpa</a:t>
                </a:r>
                <a:r>
                  <a:rPr lang="en-US" dirty="0" smtClean="0"/>
                  <a:t>). </a:t>
                </a:r>
                <a:r>
                  <a:rPr lang="el-GR" dirty="0" smtClean="0"/>
                  <a:t>Εάν προσδίδεται θερμότητα 545 (</a:t>
                </a:r>
                <a:r>
                  <a:rPr lang="en-US" dirty="0" smtClean="0"/>
                  <a:t>kJ/kg), </a:t>
                </a:r>
                <a:r>
                  <a:rPr lang="el-GR" dirty="0" smtClean="0"/>
                  <a:t>να υπολογιστούν : ο βαθμός συμπίεσης  και  ο θερμικός  βαθμός απόδοσης .   </a:t>
                </a:r>
                <a:endParaRPr lang="el-GR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766" y="606366"/>
                <a:ext cx="11479129" cy="923330"/>
              </a:xfrm>
              <a:prstGeom prst="rect">
                <a:avLst/>
              </a:prstGeom>
              <a:blipFill rotWithShape="0">
                <a:blip r:embed="rId2"/>
                <a:stretch>
                  <a:fillRect l="-478" t="-3289" r="-584" b="-92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88231" y="2413819"/>
                <a:ext cx="1413830" cy="540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r =</a:t>
                </a:r>
                <a:r>
                  <a:rPr lang="el-GR" i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𝜐</m:t>
                            </m:r>
                          </m:e>
                          <m:sub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𝜐</m:t>
                            </m:r>
                          </m:e>
                          <m:sub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i="1" dirty="0" smtClean="0"/>
                  <a:t> 15</a:t>
                </a:r>
                <a:endParaRPr lang="el-GR" i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8231" y="2413819"/>
                <a:ext cx="1413830" cy="540789"/>
              </a:xfrm>
              <a:prstGeom prst="rect">
                <a:avLst/>
              </a:prstGeom>
              <a:blipFill rotWithShape="0">
                <a:blip r:embed="rId3"/>
                <a:stretch>
                  <a:fillRect l="-387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3007" y="1562348"/>
            <a:ext cx="4467593" cy="34143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664102" y="3343006"/>
                <a:ext cx="3249416" cy="7142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l-GR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i="1" dirty="0"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  <m:r>
                                    <a:rPr lang="el-GR" i="1" dirty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sup>
                          </m:sSup>
                        </m:den>
                      </m:f>
                      <m:r>
                        <a:rPr lang="el-GR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l-GR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l-GR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</m:d>
                            </m:sup>
                          </m:sSup>
                          <m:r>
                            <a:rPr lang="el-GR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−1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l-GR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l-GR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l-GR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]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02" y="3343006"/>
                <a:ext cx="3249416" cy="71423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9503671" y="1562348"/>
                <a:ext cx="957057" cy="656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3671" y="1562348"/>
                <a:ext cx="957057" cy="65620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9583912" y="3343006"/>
            <a:ext cx="1060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i="1" dirty="0" smtClean="0"/>
              <a:t>γ= 1,402</a:t>
            </a:r>
            <a:endParaRPr lang="el-GR" sz="16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218551" y="3782111"/>
                <a:ext cx="1837041" cy="56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=287 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8551" y="3782111"/>
                <a:ext cx="1837041" cy="5671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9583912" y="2688357"/>
            <a:ext cx="1267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Αέρας</a:t>
            </a:r>
            <a:endParaRPr lang="el-GR" b="1" u="sng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8973312" y="3343006"/>
            <a:ext cx="218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973312" y="3343006"/>
            <a:ext cx="0" cy="1006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8973312" y="4349254"/>
            <a:ext cx="218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11155680" y="3343006"/>
            <a:ext cx="0" cy="1006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own Arrow 30"/>
          <p:cNvSpPr/>
          <p:nvPr/>
        </p:nvSpPr>
        <p:spPr>
          <a:xfrm>
            <a:off x="9851137" y="3057689"/>
            <a:ext cx="366760" cy="2118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6907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57098" y="6356350"/>
            <a:ext cx="396701" cy="365125"/>
          </a:xfrm>
        </p:spPr>
        <p:txBody>
          <a:bodyPr/>
          <a:lstStyle/>
          <a:p>
            <a:fld id="{C1F0FD20-68DA-44D5-AEBF-CB921C200F75}" type="slidenum">
              <a:rPr lang="el-GR" smtClean="0"/>
              <a:t>18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452717" y="306062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7 </a:t>
            </a:r>
            <a:r>
              <a:rPr lang="el-GR" b="1" u="sng" dirty="0" smtClean="0"/>
              <a:t>/2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103632" y="851654"/>
            <a:ext cx="1450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ΚΑΤΑΣΤΑΣΗ 1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03632" y="1435977"/>
                <a:ext cx="27084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27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(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  0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= </a:t>
                </a:r>
                <a:r>
                  <a:rPr lang="en-US" i="1" dirty="0" smtClean="0"/>
                  <a:t>300,15 (K)</a:t>
                </a:r>
                <a:endParaRPr lang="el-GR" i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32" y="1435977"/>
                <a:ext cx="2708498" cy="369332"/>
              </a:xfrm>
              <a:prstGeom prst="rect">
                <a:avLst/>
              </a:prstGeom>
              <a:blipFill rotWithShape="0">
                <a:blip r:embed="rId2"/>
                <a:stretch>
                  <a:fillRect t="-10000" r="-1351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03632" y="1992103"/>
                <a:ext cx="3355470" cy="6494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𝐴𝑡𝑚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 1,01325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𝑃𝑎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32" y="1992103"/>
                <a:ext cx="3355470" cy="649409"/>
              </a:xfrm>
              <a:prstGeom prst="rect">
                <a:avLst/>
              </a:prstGeom>
              <a:blipFill rotWithShape="0">
                <a:blip r:embed="rId3"/>
                <a:stretch>
                  <a:fillRect t="-47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own Arrow 1"/>
          <p:cNvSpPr/>
          <p:nvPr/>
        </p:nvSpPr>
        <p:spPr>
          <a:xfrm>
            <a:off x="1244521" y="2482111"/>
            <a:ext cx="207264" cy="2926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43061" y="2950731"/>
                <a:ext cx="1610184" cy="6279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=0,85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61" y="2950731"/>
                <a:ext cx="1610184" cy="6279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3459102" y="851654"/>
            <a:ext cx="0" cy="353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927819" y="851654"/>
            <a:ext cx="1435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ΚΑΤΑΣΤΑΣΗ </a:t>
            </a:r>
            <a:r>
              <a:rPr lang="en-US" b="1" u="sng" dirty="0" smtClean="0"/>
              <a:t>2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662362" y="2592787"/>
                <a:ext cx="1844351" cy="519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362" y="2592787"/>
                <a:ext cx="1844351" cy="51962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6269919" y="2677339"/>
                <a:ext cx="15351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:r>
                  <a:rPr lang="el-GR" dirty="0" smtClean="0"/>
                  <a:t>8</a:t>
                </a:r>
                <a:r>
                  <a:rPr lang="en-US" dirty="0" smtClean="0"/>
                  <a:t>80,7</a:t>
                </a:r>
                <a:r>
                  <a:rPr lang="en-US" i="1" dirty="0" smtClean="0"/>
                  <a:t> </a:t>
                </a:r>
                <a:r>
                  <a:rPr lang="en-US" i="1" dirty="0"/>
                  <a:t>(K)</a:t>
                </a:r>
                <a:endParaRPr lang="el-GR" i="1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9919" y="2677339"/>
                <a:ext cx="1535164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8197" r="-3187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041470" y="3263864"/>
            <a:ext cx="1060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i="1" dirty="0" smtClean="0"/>
              <a:t>γ= 1,402</a:t>
            </a:r>
            <a:endParaRPr lang="el-GR" sz="16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26106" y="1393988"/>
                <a:ext cx="1249252" cy="5852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106" y="1393988"/>
                <a:ext cx="1249252" cy="58522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3459102" y="4059936"/>
            <a:ext cx="0" cy="2296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3765142" y="3970632"/>
                <a:ext cx="4588564" cy="3724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 smtClean="0"/>
                  <a:t> 4,7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MPa</m:t>
                        </m:r>
                      </m:e>
                    </m:d>
                    <m:r>
                      <a:rPr lang="en-U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=4,7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US" i="1" dirty="0"/>
                  <a:t> (Pa) = 45,14 (bar)</a:t>
                </a:r>
                <a:endParaRPr lang="el-GR" i="1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142" y="3970632"/>
                <a:ext cx="4588564" cy="372410"/>
              </a:xfrm>
              <a:prstGeom prst="rect">
                <a:avLst/>
              </a:prstGeom>
              <a:blipFill rotWithShape="0">
                <a:blip r:embed="rId8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3765142" y="4497447"/>
                <a:ext cx="15351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:r>
                  <a:rPr lang="el-GR" dirty="0" smtClean="0"/>
                  <a:t>8</a:t>
                </a:r>
                <a:r>
                  <a:rPr lang="en-US" dirty="0" smtClean="0"/>
                  <a:t>80,7</a:t>
                </a:r>
                <a:r>
                  <a:rPr lang="en-US" i="1" dirty="0" smtClean="0"/>
                  <a:t> </a:t>
                </a:r>
                <a:r>
                  <a:rPr lang="en-US" i="1" dirty="0"/>
                  <a:t>(K)</a:t>
                </a:r>
                <a:endParaRPr lang="el-GR" i="1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142" y="4497447"/>
                <a:ext cx="1535164" cy="369332"/>
              </a:xfrm>
              <a:prstGeom prst="rect">
                <a:avLst/>
              </a:prstGeom>
              <a:blipFill rotWithShape="0">
                <a:blip r:embed="rId9"/>
                <a:stretch>
                  <a:fillRect t="-10000" r="-3187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121491" y="4410187"/>
                <a:ext cx="2107949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=0,05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6 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1491" y="4410187"/>
                <a:ext cx="2107949" cy="72032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3726106" y="3962982"/>
            <a:ext cx="44998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742753" y="5130512"/>
            <a:ext cx="44831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3742753" y="3962983"/>
            <a:ext cx="0" cy="1167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8225930" y="3962981"/>
            <a:ext cx="0" cy="1167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312367" y="4064972"/>
                <a:ext cx="2562817" cy="6494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dirty="0"/>
                  <a:t> 1,01325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𝑃𝑎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= 1,01325 (bar)</a:t>
                </a:r>
                <a:endParaRPr lang="el-GR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367" y="4064972"/>
                <a:ext cx="2562817" cy="649409"/>
              </a:xfrm>
              <a:prstGeom prst="rect">
                <a:avLst/>
              </a:prstGeom>
              <a:blipFill rotWithShape="0">
                <a:blip r:embed="rId15"/>
                <a:stretch>
                  <a:fillRect t="-4717" b="-150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328784" y="5039265"/>
                <a:ext cx="164686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:r>
                  <a:rPr lang="en-US" i="1" dirty="0"/>
                  <a:t>300,15 (K)</a:t>
                </a:r>
                <a:endParaRPr lang="el-GR" i="1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784" y="5039265"/>
                <a:ext cx="1646861" cy="369332"/>
              </a:xfrm>
              <a:prstGeom prst="rect">
                <a:avLst/>
              </a:prstGeom>
              <a:blipFill rotWithShape="0">
                <a:blip r:embed="rId16"/>
                <a:stretch>
                  <a:fillRect t="-10000" r="-2593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332022" y="5408597"/>
                <a:ext cx="1794850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=0,85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022" y="5408597"/>
                <a:ext cx="1794850" cy="72032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Connector 47"/>
          <p:cNvCxnSpPr/>
          <p:nvPr/>
        </p:nvCxnSpPr>
        <p:spPr>
          <a:xfrm>
            <a:off x="207264" y="3936655"/>
            <a:ext cx="26048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07264" y="3936655"/>
            <a:ext cx="0" cy="2192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07264" y="6128922"/>
            <a:ext cx="26048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2812130" y="3936655"/>
            <a:ext cx="0" cy="21922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717145" y="1453445"/>
                <a:ext cx="1816779" cy="6775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7145" y="1453445"/>
                <a:ext cx="1816779" cy="677558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>
          <a:xfrm>
            <a:off x="4873661" y="1792224"/>
            <a:ext cx="7244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ight Arrow 36"/>
          <p:cNvSpPr/>
          <p:nvPr/>
        </p:nvSpPr>
        <p:spPr>
          <a:xfrm>
            <a:off x="7476229" y="1748890"/>
            <a:ext cx="292438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7914084" y="1481060"/>
                <a:ext cx="2107948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=0,0536 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4084" y="1481060"/>
                <a:ext cx="2107948" cy="720325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ight Arrow 40"/>
          <p:cNvSpPr/>
          <p:nvPr/>
        </p:nvSpPr>
        <p:spPr>
          <a:xfrm>
            <a:off x="5598116" y="2862005"/>
            <a:ext cx="461308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1835836" y="642998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</p:spTree>
    <p:extLst>
      <p:ext uri="{BB962C8B-B14F-4D97-AF65-F5344CB8AC3E}">
        <p14:creationId xmlns:p14="http://schemas.microsoft.com/office/powerpoint/2010/main" val="249669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19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306413" y="171950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7 </a:t>
            </a:r>
            <a:r>
              <a:rPr lang="el-GR" b="1" u="sng" dirty="0" smtClean="0"/>
              <a:t>/</a:t>
            </a:r>
            <a:r>
              <a:rPr lang="en-US" b="1" u="sng" dirty="0" smtClean="0"/>
              <a:t>3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306413" y="879086"/>
            <a:ext cx="1435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ΚΑΤΑΣΤΑΣΗ </a:t>
            </a:r>
            <a:r>
              <a:rPr lang="en-US" b="1" u="sng" dirty="0" smtClean="0"/>
              <a:t>3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09339" y="1494734"/>
                <a:ext cx="2620204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 smtClean="0"/>
                  <a:t> 4,</a:t>
                </a:r>
                <a:r>
                  <a:rPr lang="el-GR" dirty="0" smtClean="0"/>
                  <a:t>7 (</a:t>
                </a:r>
                <a:r>
                  <a:rPr lang="en-US" dirty="0" smtClean="0"/>
                  <a:t>MPa</a:t>
                </a:r>
                <a:r>
                  <a:rPr lang="el-GR" dirty="0" smtClean="0"/>
                  <a:t>)</a:t>
                </a:r>
                <a:r>
                  <a:rPr lang="en-US" dirty="0" smtClean="0"/>
                  <a:t> =</a:t>
                </a:r>
              </a:p>
              <a:p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:r>
                  <a:rPr lang="en-US" dirty="0" smtClean="0">
                    <a:ea typeface="Cambria Math" panose="02040503050406030204" pitchFamily="18" charset="0"/>
                  </a:rPr>
                  <a:t>               = 4,7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US" i="1" dirty="0"/>
                  <a:t> (Pa</a:t>
                </a:r>
                <a:r>
                  <a:rPr lang="en-US" i="1" dirty="0" smtClean="0"/>
                  <a:t>) = </a:t>
                </a:r>
                <a:endParaRPr lang="el-GR" i="1" dirty="0" smtClean="0"/>
              </a:p>
              <a:p>
                <a:r>
                  <a:rPr lang="el-GR" i="1" dirty="0" smtClean="0"/>
                  <a:t>      </a:t>
                </a:r>
                <a:r>
                  <a:rPr lang="en-US" i="1" dirty="0" smtClean="0"/>
                  <a:t>          </a:t>
                </a:r>
                <a:r>
                  <a:rPr lang="el-GR" i="1" dirty="0" smtClean="0"/>
                  <a:t>= </a:t>
                </a:r>
                <a:r>
                  <a:rPr lang="en-US" i="1" dirty="0" smtClean="0"/>
                  <a:t>47  </a:t>
                </a:r>
                <a:r>
                  <a:rPr lang="en-US" i="1" dirty="0"/>
                  <a:t>(bar)</a:t>
                </a:r>
                <a:endParaRPr lang="el-GR" i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39" y="1494734"/>
                <a:ext cx="2620204" cy="923330"/>
              </a:xfrm>
              <a:prstGeom prst="rect">
                <a:avLst/>
              </a:prstGeom>
              <a:blipFill rotWithShape="0">
                <a:blip r:embed="rId2"/>
                <a:stretch>
                  <a:fillRect t="-3289" r="-930" b="-92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40724" y="3274454"/>
                <a:ext cx="2065501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2,3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24" y="3274454"/>
                <a:ext cx="2065501" cy="289182"/>
              </a:xfrm>
              <a:prstGeom prst="rect">
                <a:avLst/>
              </a:prstGeom>
              <a:blipFill rotWithShape="0">
                <a:blip r:embed="rId3"/>
                <a:stretch>
                  <a:fillRect l="-2360" b="-208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240724" y="2729188"/>
            <a:ext cx="260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23 </a:t>
            </a:r>
            <a:r>
              <a:rPr lang="el-GR" b="1" u="sng" dirty="0" smtClean="0"/>
              <a:t>= ισοβαρής μεταβολή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07155" y="3595356"/>
                <a:ext cx="15351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:r>
                  <a:rPr lang="el-GR" dirty="0"/>
                  <a:t>8</a:t>
                </a:r>
                <a:r>
                  <a:rPr lang="en-US" dirty="0"/>
                  <a:t>80,7</a:t>
                </a:r>
                <a:r>
                  <a:rPr lang="en-US" i="1" dirty="0"/>
                  <a:t> (K)</a:t>
                </a:r>
                <a:endParaRPr lang="el-GR" i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155" y="3595356"/>
                <a:ext cx="1535164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10000" r="-2778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07155" y="3924607"/>
                <a:ext cx="1792735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2,3</m:t>
                        </m:r>
                      </m:sub>
                    </m:sSub>
                  </m:oMath>
                </a14:m>
                <a:r>
                  <a:rPr lang="en-US" dirty="0" smtClean="0"/>
                  <a:t> = </a:t>
                </a:r>
                <a:r>
                  <a:rPr lang="el-GR" dirty="0" smtClean="0"/>
                  <a:t>545 </a:t>
                </a:r>
                <a:r>
                  <a:rPr lang="el-GR" dirty="0"/>
                  <a:t>(</a:t>
                </a:r>
                <a:r>
                  <a:rPr lang="en-US" dirty="0"/>
                  <a:t>kJ/kg</a:t>
                </a:r>
                <a:r>
                  <a:rPr lang="en-US" dirty="0" smtClean="0"/>
                  <a:t>)</a:t>
                </a:r>
                <a:endParaRPr lang="el-GR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155" y="3924607"/>
                <a:ext cx="1792735" cy="381515"/>
              </a:xfrm>
              <a:prstGeom prst="rect">
                <a:avLst/>
              </a:prstGeom>
              <a:blipFill rotWithShape="0">
                <a:blip r:embed="rId5"/>
                <a:stretch>
                  <a:fillRect t="-8065" r="-2721" b="-241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/>
          <p:nvPr/>
        </p:nvCxnSpPr>
        <p:spPr>
          <a:xfrm>
            <a:off x="3356562" y="2898934"/>
            <a:ext cx="0" cy="1801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433631" y="3780022"/>
            <a:ext cx="6150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125700" y="3615091"/>
                <a:ext cx="15832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 = </a:t>
                </a:r>
                <a:r>
                  <a:rPr lang="en-US" i="1" dirty="0" smtClean="0"/>
                  <a:t>1423,5 (K)</a:t>
                </a:r>
                <a:endParaRPr lang="el-GR" i="1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700" y="3615091"/>
                <a:ext cx="1583254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8197" r="-2692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88322" y="4174266"/>
                <a:ext cx="3168240" cy="5745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𝜇𝜀𝜎𝜊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=1,004 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22" y="4174266"/>
                <a:ext cx="3168240" cy="57451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82680" y="5277708"/>
                <a:ext cx="1259639" cy="5652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80" y="5277708"/>
                <a:ext cx="1259639" cy="5652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ight Arrow 43"/>
          <p:cNvSpPr/>
          <p:nvPr/>
        </p:nvSpPr>
        <p:spPr>
          <a:xfrm>
            <a:off x="2205138" y="5513725"/>
            <a:ext cx="475488" cy="1440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2725630" y="5200188"/>
                <a:ext cx="2031005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0,087 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  <m:r>
                        <a:rPr lang="el-GR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5630" y="5200188"/>
                <a:ext cx="2031005" cy="72032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Connector 47"/>
          <p:cNvCxnSpPr/>
          <p:nvPr/>
        </p:nvCxnSpPr>
        <p:spPr>
          <a:xfrm>
            <a:off x="5827776" y="541282"/>
            <a:ext cx="0" cy="56156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304639" y="879086"/>
            <a:ext cx="1435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ΚΑΤΑΣΤΑΣΗ </a:t>
            </a:r>
            <a:r>
              <a:rPr lang="en-US" b="1" u="sng" dirty="0" smtClean="0"/>
              <a:t>4</a:t>
            </a:r>
            <a:endParaRPr lang="el-GR" b="1" u="sng" dirty="0"/>
          </a:p>
        </p:txBody>
      </p:sp>
      <p:sp>
        <p:nvSpPr>
          <p:cNvPr id="52" name="Rectangle 51"/>
          <p:cNvSpPr/>
          <p:nvPr/>
        </p:nvSpPr>
        <p:spPr>
          <a:xfrm>
            <a:off x="6196926" y="2199981"/>
            <a:ext cx="2754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/>
              <a:t>34 </a:t>
            </a:r>
            <a:r>
              <a:rPr lang="el-GR" b="1" u="sng" dirty="0"/>
              <a:t>= </a:t>
            </a:r>
            <a:r>
              <a:rPr lang="el-GR" b="1" u="sng" dirty="0" err="1" smtClean="0"/>
              <a:t>αδιαβατική</a:t>
            </a:r>
            <a:r>
              <a:rPr lang="el-GR" b="1" u="sng" dirty="0" smtClean="0"/>
              <a:t> μεταβολή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6196926" y="1248418"/>
                <a:ext cx="2413674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0,8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  <m:r>
                        <a:rPr lang="el-GR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6926" y="1248418"/>
                <a:ext cx="2413674" cy="72032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6050906" y="2905932"/>
                <a:ext cx="2085314" cy="611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den>
                          </m:f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0906" y="2905932"/>
                <a:ext cx="2085314" cy="61196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ight Arrow 56"/>
          <p:cNvSpPr/>
          <p:nvPr/>
        </p:nvSpPr>
        <p:spPr>
          <a:xfrm>
            <a:off x="8241792" y="3211913"/>
            <a:ext cx="463296" cy="1372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8836419" y="3089788"/>
                <a:ext cx="15284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dirty="0" smtClean="0"/>
                  <a:t> </a:t>
                </a:r>
                <a:r>
                  <a:rPr lang="el-GR" i="1" dirty="0" smtClean="0"/>
                  <a:t>589,4 (Κ)</a:t>
                </a:r>
                <a:endParaRPr lang="el-GR" i="1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6419" y="3089788"/>
                <a:ext cx="1528432" cy="369332"/>
              </a:xfrm>
              <a:prstGeom prst="rect">
                <a:avLst/>
              </a:prstGeom>
              <a:blipFill rotWithShape="0">
                <a:blip r:embed="rId12"/>
                <a:stretch>
                  <a:fillRect t="-10000" r="-3200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6063136" y="3929819"/>
                <a:ext cx="1655966" cy="611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3136" y="3929819"/>
                <a:ext cx="1655966" cy="61196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Right Arrow 60"/>
          <p:cNvSpPr/>
          <p:nvPr/>
        </p:nvSpPr>
        <p:spPr>
          <a:xfrm>
            <a:off x="8136220" y="4174266"/>
            <a:ext cx="474380" cy="1318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8749069" y="3989600"/>
                <a:ext cx="2266839" cy="5529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l-GR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dirty="0" smtClean="0"/>
                  <a:t> 217 </a:t>
                </a:r>
                <a14:m>
                  <m:oMath xmlns:m="http://schemas.openxmlformats.org/officeDocument/2006/math">
                    <m:r>
                      <a:rPr lang="el-G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l-GR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l-G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l-G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l-G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l-GR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l-GR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l-GR" sz="2000" dirty="0"/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9069" y="3989600"/>
                <a:ext cx="2266839" cy="552972"/>
              </a:xfrm>
              <a:prstGeom prst="rect">
                <a:avLst/>
              </a:prstGeom>
              <a:blipFill rotWithShape="0">
                <a:blip r:embed="rId1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Text Box 4"/>
          <p:cNvSpPr txBox="1">
            <a:spLocks noChangeArrowheads="1"/>
          </p:cNvSpPr>
          <p:nvPr/>
        </p:nvSpPr>
        <p:spPr bwMode="auto">
          <a:xfrm>
            <a:off x="1835836" y="642998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</p:spTree>
    <p:extLst>
      <p:ext uri="{BB962C8B-B14F-4D97-AF65-F5344CB8AC3E}">
        <p14:creationId xmlns:p14="http://schemas.microsoft.com/office/powerpoint/2010/main" val="3393576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51561" y="6355973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8640" y="622977"/>
            <a:ext cx="1066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Άέριο</a:t>
            </a:r>
            <a:r>
              <a:rPr lang="en-US" dirty="0" smtClean="0"/>
              <a:t> </a:t>
            </a:r>
            <a:r>
              <a:rPr lang="el-GR" dirty="0" smtClean="0"/>
              <a:t>ιδανικό  μάζας </a:t>
            </a:r>
            <a:r>
              <a:rPr lang="en-US" dirty="0" smtClean="0"/>
              <a:t>1 (kg)</a:t>
            </a:r>
            <a:r>
              <a:rPr lang="el-GR" dirty="0" smtClean="0"/>
              <a:t> συμπιέζεται ισόθερμα από πίεση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 100 (</a:t>
            </a:r>
            <a:r>
              <a:rPr lang="en-US" dirty="0" err="1" smtClean="0"/>
              <a:t>kPa</a:t>
            </a:r>
            <a:r>
              <a:rPr lang="en-US" dirty="0" smtClean="0"/>
              <a:t>) </a:t>
            </a:r>
            <a:r>
              <a:rPr lang="el-GR" dirty="0" smtClean="0"/>
              <a:t>και αρχικό όγκο 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= 0,056 (m</a:t>
            </a:r>
            <a:r>
              <a:rPr lang="en-US" baseline="30000" dirty="0" smtClean="0"/>
              <a:t>3</a:t>
            </a:r>
            <a:r>
              <a:rPr lang="el-GR" dirty="0" smtClean="0"/>
              <a:t> </a:t>
            </a:r>
            <a:r>
              <a:rPr lang="en-US" dirty="0" smtClean="0"/>
              <a:t>)</a:t>
            </a:r>
            <a:r>
              <a:rPr lang="el-GR" dirty="0" smtClean="0"/>
              <a:t> σε τελικό όγκο </a:t>
            </a:r>
            <a:r>
              <a:rPr lang="en-US" dirty="0" smtClean="0"/>
              <a:t> V</a:t>
            </a:r>
            <a:r>
              <a:rPr lang="en-US" baseline="-25000" dirty="0"/>
              <a:t>2</a:t>
            </a:r>
            <a:r>
              <a:rPr lang="en-US" dirty="0" smtClean="0"/>
              <a:t> = 0,007 (m</a:t>
            </a:r>
            <a:r>
              <a:rPr lang="en-US" baseline="30000" dirty="0" smtClean="0"/>
              <a:t>3</a:t>
            </a:r>
            <a:r>
              <a:rPr lang="el-GR" dirty="0" smtClean="0"/>
              <a:t> </a:t>
            </a:r>
            <a:r>
              <a:rPr lang="en-US" dirty="0" smtClean="0"/>
              <a:t>)</a:t>
            </a:r>
            <a:r>
              <a:rPr lang="el-GR" dirty="0" smtClean="0"/>
              <a:t>.</a:t>
            </a:r>
          </a:p>
          <a:p>
            <a:r>
              <a:rPr lang="el-GR" dirty="0" smtClean="0"/>
              <a:t>Να υπολογιστεί η τελική πίεση και το έργο κατά</a:t>
            </a:r>
            <a:r>
              <a:rPr lang="el-GR" dirty="0"/>
              <a:t> </a:t>
            </a:r>
            <a:r>
              <a:rPr lang="el-GR" dirty="0" smtClean="0"/>
              <a:t>τη μεταβολή 12. </a:t>
            </a:r>
            <a:r>
              <a:rPr lang="en-US" dirty="0" smtClean="0"/>
              <a:t> </a:t>
            </a:r>
            <a:r>
              <a:rPr lang="en-US" baseline="-25000" dirty="0" smtClean="0"/>
              <a:t>  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751572" y="2215331"/>
            <a:ext cx="90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ΛΥΣΗ</a:t>
            </a:r>
            <a:endParaRPr lang="el-GR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677939" y="2907751"/>
            <a:ext cx="120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Δίδονται </a:t>
            </a:r>
            <a:endParaRPr lang="el-GR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713910" y="4733721"/>
            <a:ext cx="120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Ζητούνται</a:t>
            </a:r>
            <a:r>
              <a:rPr lang="el-GR" u="sng" dirty="0" smtClean="0"/>
              <a:t> </a:t>
            </a:r>
            <a:endParaRPr lang="el-GR" u="sng" dirty="0"/>
          </a:p>
        </p:txBody>
      </p:sp>
      <p:sp>
        <p:nvSpPr>
          <p:cNvPr id="9" name="Rectangle 8"/>
          <p:cNvSpPr/>
          <p:nvPr/>
        </p:nvSpPr>
        <p:spPr>
          <a:xfrm>
            <a:off x="677939" y="3317969"/>
            <a:ext cx="1532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 100 (</a:t>
            </a:r>
            <a:r>
              <a:rPr lang="en-US" dirty="0" err="1" smtClean="0"/>
              <a:t>kPa</a:t>
            </a:r>
            <a:r>
              <a:rPr lang="en-US" dirty="0" smtClean="0"/>
              <a:t>) </a:t>
            </a:r>
            <a:endParaRPr lang="el-GR" dirty="0"/>
          </a:p>
        </p:txBody>
      </p:sp>
      <p:sp>
        <p:nvSpPr>
          <p:cNvPr id="10" name="Rectangle 9"/>
          <p:cNvSpPr/>
          <p:nvPr/>
        </p:nvSpPr>
        <p:spPr>
          <a:xfrm>
            <a:off x="677939" y="3727471"/>
            <a:ext cx="1704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= 0,056 (m</a:t>
            </a:r>
            <a:r>
              <a:rPr lang="en-US" baseline="30000" dirty="0" smtClean="0"/>
              <a:t>3</a:t>
            </a:r>
            <a:r>
              <a:rPr lang="el-GR" dirty="0" smtClean="0"/>
              <a:t> 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11" name="Rectangle 10"/>
          <p:cNvSpPr/>
          <p:nvPr/>
        </p:nvSpPr>
        <p:spPr>
          <a:xfrm>
            <a:off x="681590" y="4178575"/>
            <a:ext cx="1651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 = 0,007 (m</a:t>
            </a:r>
            <a:r>
              <a:rPr lang="en-US" baseline="30000" dirty="0" smtClean="0"/>
              <a:t>3</a:t>
            </a:r>
            <a:r>
              <a:rPr lang="el-GR" dirty="0" smtClean="0"/>
              <a:t> 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12" name="Rectangle 11"/>
          <p:cNvSpPr/>
          <p:nvPr/>
        </p:nvSpPr>
        <p:spPr>
          <a:xfrm>
            <a:off x="780656" y="5139164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l-GR" baseline="-25000" dirty="0" smtClean="0"/>
              <a:t>2</a:t>
            </a:r>
            <a:r>
              <a:rPr lang="en-US" dirty="0" smtClean="0"/>
              <a:t>  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751572" y="5610807"/>
            <a:ext cx="67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L</a:t>
            </a:r>
            <a:r>
              <a:rPr lang="en-US" baseline="-25000" dirty="0" smtClean="0"/>
              <a:t>12</a:t>
            </a:r>
            <a:endParaRPr lang="el-GR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568575" y="2222516"/>
            <a:ext cx="0" cy="3867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195032" y="2970161"/>
                <a:ext cx="854785" cy="565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5032" y="2970161"/>
                <a:ext cx="854785" cy="56521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ight Arrow 16"/>
          <p:cNvSpPr/>
          <p:nvPr/>
        </p:nvSpPr>
        <p:spPr>
          <a:xfrm>
            <a:off x="4431446" y="3092417"/>
            <a:ext cx="365760" cy="2185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944573" y="2822525"/>
                <a:ext cx="4272067" cy="6636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0,056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𝑂𝑂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=800 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𝑘𝑃𝑎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4573" y="2822525"/>
                <a:ext cx="4272067" cy="6636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2950859" y="2007655"/>
            <a:ext cx="8449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ΠΙΝΑΚΑ ΜΕΤΑΒΟΛΩΝ ΙΔΑΝΙΚΩΝ ΑΕΡΙΩΝ, ΜΕΡΟΣ 8</a:t>
            </a:r>
            <a:r>
              <a:rPr lang="el-GR" baseline="30000" dirty="0" smtClean="0"/>
              <a:t>ο</a:t>
            </a:r>
            <a:r>
              <a:rPr lang="el-GR" dirty="0" smtClean="0"/>
              <a:t> Γ, </a:t>
            </a:r>
          </a:p>
          <a:p>
            <a:r>
              <a:rPr lang="el-GR" dirty="0" smtClean="0"/>
              <a:t>για την ισόθερμη μεταβολή ισχύει :</a:t>
            </a:r>
            <a:endParaRPr lang="el-GR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3108960" y="2907751"/>
            <a:ext cx="1018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121152" y="2892022"/>
            <a:ext cx="0" cy="663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127336" y="2907751"/>
            <a:ext cx="0" cy="663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108960" y="3555665"/>
            <a:ext cx="1018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96774" y="112169"/>
            <a:ext cx="171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ΠΑΡΑΔΕΙΓΜΑ 1</a:t>
            </a:r>
            <a:endParaRPr lang="el-GR" b="1" u="sng" dirty="0"/>
          </a:p>
        </p:txBody>
      </p:sp>
      <p:sp>
        <p:nvSpPr>
          <p:cNvPr id="30" name="TextBox 29"/>
          <p:cNvSpPr txBox="1"/>
          <p:nvPr/>
        </p:nvSpPr>
        <p:spPr>
          <a:xfrm>
            <a:off x="2950859" y="3919470"/>
            <a:ext cx="109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ΕΡΓΟ </a:t>
            </a:r>
            <a:endParaRPr lang="el-GR" b="1" u="sng" dirty="0"/>
          </a:p>
        </p:txBody>
      </p:sp>
      <p:sp>
        <p:nvSpPr>
          <p:cNvPr id="31" name="TextBox 30"/>
          <p:cNvSpPr txBox="1"/>
          <p:nvPr/>
        </p:nvSpPr>
        <p:spPr>
          <a:xfrm>
            <a:off x="5109333" y="2985178"/>
            <a:ext cx="165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Τελική πίεση</a:t>
            </a:r>
            <a:endParaRPr lang="el-GR" dirty="0"/>
          </a:p>
        </p:txBody>
      </p:sp>
      <p:sp>
        <p:nvSpPr>
          <p:cNvPr id="32" name="Right Arrow 31"/>
          <p:cNvSpPr/>
          <p:nvPr/>
        </p:nvSpPr>
        <p:spPr>
          <a:xfrm>
            <a:off x="6505877" y="3104131"/>
            <a:ext cx="523136" cy="1314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016632" y="4217492"/>
                <a:ext cx="267509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𝜐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𝜐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6632" y="4217492"/>
                <a:ext cx="2675091" cy="62235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2881758" y="4895259"/>
                <a:ext cx="3099375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1758" y="4895259"/>
                <a:ext cx="3099375" cy="7146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066315" y="5656973"/>
                <a:ext cx="6597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6315" y="5656973"/>
                <a:ext cx="659796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8333" r="-3704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/>
          <p:nvPr/>
        </p:nvCxnSpPr>
        <p:spPr>
          <a:xfrm>
            <a:off x="3618148" y="5103053"/>
            <a:ext cx="10255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618148" y="5103053"/>
            <a:ext cx="0" cy="4054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618148" y="5508496"/>
            <a:ext cx="6597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3704" y="5103053"/>
            <a:ext cx="0" cy="4054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endCxn id="37" idx="1"/>
          </p:cNvCxnSpPr>
          <p:nvPr/>
        </p:nvCxnSpPr>
        <p:spPr>
          <a:xfrm>
            <a:off x="3948046" y="5508496"/>
            <a:ext cx="1118269" cy="28697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882640" y="4918387"/>
            <a:ext cx="0" cy="1015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56" idx="1"/>
          </p:cNvCxnSpPr>
          <p:nvPr/>
        </p:nvCxnSpPr>
        <p:spPr>
          <a:xfrm flipV="1">
            <a:off x="5882640" y="4733721"/>
            <a:ext cx="545473" cy="774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6428113" y="4376379"/>
                <a:ext cx="3070812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113" y="4376379"/>
                <a:ext cx="3070812" cy="71468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6404424" y="4949513"/>
                <a:ext cx="5343001" cy="9916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0,056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0,007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0,056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r>
                  <a:rPr lang="en-US" dirty="0" smtClean="0"/>
                  <a:t>          =  - 11,64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 (J) = - 11,64  (kJ)</a:t>
                </a:r>
                <a:endParaRPr lang="el-GR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4424" y="4949513"/>
                <a:ext cx="5343001" cy="991682"/>
              </a:xfrm>
              <a:prstGeom prst="rect">
                <a:avLst/>
              </a:prstGeom>
              <a:blipFill rotWithShape="0">
                <a:blip r:embed="rId8"/>
                <a:stretch>
                  <a:fillRect b="-920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81189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20</a:t>
            </a:fld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4083226" y="1152515"/>
            <a:ext cx="2922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Θερμικός Βαθμός απόδοσης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906652" y="1658859"/>
                <a:ext cx="4359524" cy="7367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l-GR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i="1" dirty="0"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  <m:r>
                                    <a:rPr lang="el-GR" i="1" dirty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sup>
                          </m:sSup>
                        </m:den>
                      </m:f>
                      <m:r>
                        <a:rPr lang="el-GR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p>
                                  <m:d>
                                    <m:dPr>
                                      <m:ctrlPr>
                                        <a:rPr lang="el-GR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l-GR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𝛾</m:t>
                                      </m:r>
                                    </m:e>
                                  </m:d>
                                </m:sup>
                              </m:sSup>
                              <m:r>
                                <a:rPr lang="el-GR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−1</m:t>
                              </m:r>
                              <m:r>
                                <a:rPr lang="en-US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el-GR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el-GR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den>
                          </m:f>
                          <m:r>
                            <a:rPr lang="el-GR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l-GR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=0,6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22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652" y="1658859"/>
                <a:ext cx="4359524" cy="73674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33984" y="1152515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Βαθμός συμπίεσης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33190" y="1854810"/>
                <a:ext cx="1627818" cy="5407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1" dirty="0"/>
                  <a:t>r =</a:t>
                </a:r>
                <a:r>
                  <a:rPr lang="el-GR" sz="2000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𝜐</m:t>
                            </m:r>
                          </m:e>
                          <m:sub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𝜐</m:t>
                            </m:r>
                          </m:e>
                          <m:sub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l-GR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i="1" dirty="0"/>
                  <a:t> </a:t>
                </a:r>
                <a:r>
                  <a:rPr lang="en-US" sz="2000" i="1" dirty="0" smtClean="0"/>
                  <a:t>15</a:t>
                </a:r>
                <a:r>
                  <a:rPr lang="el-GR" sz="2000" i="1" dirty="0" smtClean="0"/>
                  <a:t>,85</a:t>
                </a:r>
                <a:endParaRPr lang="el-GR" sz="2000" i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190" y="1854810"/>
                <a:ext cx="1627818" cy="540789"/>
              </a:xfrm>
              <a:prstGeom prst="rect">
                <a:avLst/>
              </a:prstGeom>
              <a:blipFill rotWithShape="0">
                <a:blip r:embed="rId3"/>
                <a:stretch>
                  <a:fillRect l="-3745" r="-2996" b="-112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4092334" y="2890766"/>
            <a:ext cx="2913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Θερμικός Βαθμός απόδοσης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19600" y="3616765"/>
                <a:ext cx="2823593" cy="5211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=1 −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616765"/>
                <a:ext cx="2823593" cy="52110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419600" y="4481264"/>
                <a:ext cx="3516540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2,3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l-GR" dirty="0"/>
                  <a:t>545 (</a:t>
                </a:r>
                <a:r>
                  <a:rPr lang="en-US" dirty="0"/>
                  <a:t>kJ/kg</a:t>
                </a:r>
                <a:endParaRPr lang="el-G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481264"/>
                <a:ext cx="3516540" cy="381515"/>
              </a:xfrm>
              <a:prstGeom prst="rect">
                <a:avLst/>
              </a:prstGeom>
              <a:blipFill rotWithShape="0">
                <a:blip r:embed="rId5"/>
                <a:stretch>
                  <a:fillRect t="-6349" r="-693" b="-222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419600" y="5206173"/>
                <a:ext cx="2210413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d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206173"/>
                <a:ext cx="2210413" cy="381515"/>
              </a:xfrm>
              <a:prstGeom prst="rect">
                <a:avLst/>
              </a:prstGeom>
              <a:blipFill rotWithShape="0">
                <a:blip r:embed="rId6"/>
                <a:stretch>
                  <a:fillRect t="-6349" b="-222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835836" y="642998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2283" y="201270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7 </a:t>
            </a:r>
            <a:r>
              <a:rPr lang="el-GR" b="1" u="sng" dirty="0" smtClean="0"/>
              <a:t>/</a:t>
            </a:r>
            <a:r>
              <a:rPr lang="en-US" b="1" u="sng" dirty="0" smtClean="0"/>
              <a:t>4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344870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21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86957" y="110990"/>
            <a:ext cx="1951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n-US" b="1" u="sng" dirty="0" smtClean="0"/>
              <a:t>8</a:t>
            </a:r>
            <a:r>
              <a:rPr lang="el-GR" b="1" u="sng" dirty="0" smtClean="0"/>
              <a:t> /</a:t>
            </a:r>
            <a:r>
              <a:rPr lang="en-US" b="1" u="sng" dirty="0" smtClean="0"/>
              <a:t> 1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341376" y="633984"/>
            <a:ext cx="73639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 μηχανή εσωτερικής καύσης που λειτουργεί σύμφωνα με </a:t>
            </a:r>
          </a:p>
          <a:p>
            <a:r>
              <a:rPr lang="el-GR" dirty="0" smtClean="0"/>
              <a:t>τον κύκλο </a:t>
            </a:r>
            <a:r>
              <a:rPr lang="en-US" dirty="0" smtClean="0"/>
              <a:t>Otto</a:t>
            </a:r>
            <a:r>
              <a:rPr lang="el-GR" dirty="0" smtClean="0"/>
              <a:t> έχει κυβισμό 2367  </a:t>
            </a:r>
            <a:r>
              <a:rPr lang="en-US" dirty="0" smtClean="0"/>
              <a:t>(</a:t>
            </a:r>
            <a:r>
              <a:rPr lang="en-US" dirty="0"/>
              <a:t>c</a:t>
            </a:r>
            <a:r>
              <a:rPr lang="en-US" dirty="0" smtClean="0"/>
              <a:t>m</a:t>
            </a:r>
            <a:r>
              <a:rPr lang="en-US" baseline="30000" dirty="0" smtClean="0"/>
              <a:t>3</a:t>
            </a:r>
            <a:r>
              <a:rPr lang="en-US" dirty="0" smtClean="0"/>
              <a:t>) </a:t>
            </a:r>
            <a:r>
              <a:rPr lang="el-GR" dirty="0" smtClean="0"/>
              <a:t>και βαθμό συμπίεσης 10.  Αναρροφάται αέρας σε ατμοσφαιρική πίεση και θερμοκρασία 27 ( </a:t>
            </a:r>
            <a:r>
              <a:rPr lang="en-US" baseline="30000" dirty="0" smtClean="0"/>
              <a:t>0</a:t>
            </a:r>
            <a:r>
              <a:rPr lang="en-US" dirty="0" smtClean="0"/>
              <a:t>C).</a:t>
            </a:r>
            <a:endParaRPr lang="el-GR" dirty="0" smtClean="0"/>
          </a:p>
          <a:p>
            <a:r>
              <a:rPr lang="el-GR" dirty="0" smtClean="0"/>
              <a:t>Εάν θεωρηθεί ότι η διαδρομή των εμβόλων είναι ίση με τη διάμετρο </a:t>
            </a:r>
          </a:p>
          <a:p>
            <a:r>
              <a:rPr lang="el-GR" dirty="0" smtClean="0"/>
              <a:t>των κυλίνδρων και η </a:t>
            </a:r>
            <a:r>
              <a:rPr lang="el-GR" dirty="0" err="1" smtClean="0"/>
              <a:t>προσδιδόμενη</a:t>
            </a:r>
            <a:r>
              <a:rPr lang="el-GR" dirty="0" smtClean="0"/>
              <a:t> </a:t>
            </a:r>
            <a:r>
              <a:rPr lang="el-GR" dirty="0"/>
              <a:t> </a:t>
            </a:r>
            <a:r>
              <a:rPr lang="el-GR" dirty="0" smtClean="0"/>
              <a:t>σε 5500 (</a:t>
            </a:r>
            <a:r>
              <a:rPr lang="en-US" dirty="0" smtClean="0"/>
              <a:t>rpm</a:t>
            </a:r>
            <a:r>
              <a:rPr lang="el-GR" dirty="0" smtClean="0"/>
              <a:t>) θερμότητα ανά κύλινδρο και κύκλο είναι 900 </a:t>
            </a:r>
            <a:r>
              <a:rPr lang="en-US" dirty="0" smtClean="0"/>
              <a:t>(J) </a:t>
            </a:r>
            <a:r>
              <a:rPr lang="el-GR" dirty="0" smtClean="0"/>
              <a:t>, να υπολογιστούν : </a:t>
            </a:r>
          </a:p>
          <a:p>
            <a:endParaRPr lang="el-GR" dirty="0"/>
          </a:p>
          <a:p>
            <a:pPr marL="342900" indent="-342900">
              <a:buAutoNum type="arabicPeriod"/>
            </a:pPr>
            <a:r>
              <a:rPr lang="el-GR" dirty="0" smtClean="0"/>
              <a:t>Η διάμετρος των κυλίνδρων </a:t>
            </a:r>
          </a:p>
          <a:p>
            <a:pPr marL="342900" indent="-342900">
              <a:buAutoNum type="arabicPeriod"/>
            </a:pPr>
            <a:endParaRPr lang="el-GR" dirty="0"/>
          </a:p>
          <a:p>
            <a:pPr marL="342900" indent="-342900">
              <a:buAutoNum type="arabicPeriod"/>
            </a:pPr>
            <a:r>
              <a:rPr lang="el-GR" dirty="0" smtClean="0"/>
              <a:t>ο όγκος του θαλάμου καύσης </a:t>
            </a: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l-GR" dirty="0" smtClean="0"/>
              <a:t>Η μέγιστη πίεση και η μέγιστη θερμοκρασία κατά τον κύκλο</a:t>
            </a:r>
          </a:p>
          <a:p>
            <a:pPr marL="342900" indent="-342900">
              <a:buAutoNum type="arabicPeriod"/>
            </a:pPr>
            <a:endParaRPr lang="el-GR" dirty="0"/>
          </a:p>
          <a:p>
            <a:pPr marL="342900" indent="-342900">
              <a:buAutoNum type="arabicPeriod"/>
            </a:pPr>
            <a:r>
              <a:rPr lang="el-GR" dirty="0" smtClean="0"/>
              <a:t>η θεωρητική ισχύς του κινητήρα </a:t>
            </a:r>
          </a:p>
          <a:p>
            <a:pPr marL="342900" indent="-342900">
              <a:buAutoNum type="arabicPeriod"/>
            </a:pPr>
            <a:endParaRPr lang="el-GR" dirty="0"/>
          </a:p>
          <a:p>
            <a:pPr marL="342900" indent="-342900">
              <a:buAutoNum type="arabicPeriod"/>
            </a:pPr>
            <a:r>
              <a:rPr lang="el-GR" dirty="0" smtClean="0"/>
              <a:t>η θεωρητική ισχύς του κινητήρα εάν ο όγκος στο ΑΝΣ μειωθεί κατά 20 %.  </a:t>
            </a:r>
            <a:endParaRPr lang="el-GR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835836" y="642998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0" y="110990"/>
            <a:ext cx="3698557" cy="598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613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60608" y="6356350"/>
            <a:ext cx="393192" cy="365125"/>
          </a:xfrm>
        </p:spPr>
        <p:txBody>
          <a:bodyPr/>
          <a:lstStyle/>
          <a:p>
            <a:fld id="{C1F0FD20-68DA-44D5-AEBF-CB921C200F75}" type="slidenum">
              <a:rPr lang="el-GR" smtClean="0"/>
              <a:t>22</a:t>
            </a:fld>
            <a:endParaRPr lang="el-GR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835836" y="642998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6" name="Rectangle 5"/>
          <p:cNvSpPr/>
          <p:nvPr/>
        </p:nvSpPr>
        <p:spPr>
          <a:xfrm>
            <a:off x="243387" y="135374"/>
            <a:ext cx="1951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n-US" b="1" u="sng" dirty="0"/>
              <a:t>8</a:t>
            </a:r>
            <a:r>
              <a:rPr lang="el-GR" b="1" u="sng" dirty="0"/>
              <a:t> /</a:t>
            </a:r>
            <a:r>
              <a:rPr lang="en-US" b="1" u="sng" dirty="0"/>
              <a:t> </a:t>
            </a:r>
            <a:r>
              <a:rPr lang="el-GR" b="1" u="sng" dirty="0" smtClean="0"/>
              <a:t>2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377952" y="682752"/>
            <a:ext cx="975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ΛΥΣΗ</a:t>
            </a:r>
            <a:endParaRPr lang="el-GR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456897" y="1199833"/>
            <a:ext cx="80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1.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88229" y="1512882"/>
                <a:ext cx="891526" cy="516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229" y="1512882"/>
                <a:ext cx="891526" cy="51674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1438837" y="1773594"/>
            <a:ext cx="5364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052646" y="1632754"/>
                <a:ext cx="13961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591,75 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646" y="1632754"/>
                <a:ext cx="1396151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3930" t="-4444" b="-888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6897" y="2340732"/>
                <a:ext cx="149983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π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97" y="2340732"/>
                <a:ext cx="1499834" cy="55399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202392" y="3056959"/>
                <a:ext cx="6334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2392" y="3056959"/>
                <a:ext cx="633443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692" r="-4808" b="-65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>
            <a:off x="2052646" y="2340732"/>
            <a:ext cx="0" cy="1101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072866" y="2891419"/>
            <a:ext cx="4628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2555929" y="2722007"/>
                <a:ext cx="13407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dirty="0" smtClean="0"/>
                  <a:t> = 9,1 (cm)</a:t>
                </a:r>
                <a:endParaRPr lang="el-GR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929" y="2722007"/>
                <a:ext cx="1340752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10000" r="-3636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224548" y="4137701"/>
                <a:ext cx="3817199" cy="5721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1" dirty="0" smtClean="0"/>
                  <a:t>r =</a:t>
                </a:r>
                <a:r>
                  <a:rPr lang="el-GR" sz="2000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l-G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10= </m:t>
                    </m:r>
                    <m:f>
                      <m:f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ΚΝΣ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A</m:t>
                            </m:r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ΝΣ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 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𝜃𝛼𝜆</m:t>
                            </m:r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. </m:t>
                            </m:r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𝜅𝛼</m:t>
                            </m:r>
                            <m:r>
                              <m:rPr>
                                <m:sty m:val="p"/>
                              </m:rPr>
                              <a:rPr lang="el-GR" b="0" i="1" smtClean="0">
                                <a:latin typeface="Cambria Math" panose="02040503050406030204" pitchFamily="18" charset="0"/>
                              </a:rPr>
                              <m:t>ύ</m:t>
                            </m:r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𝜎𝜂𝜍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θαλ</m:t>
                            </m:r>
                            <m:r>
                              <a:rPr lang="el-GR" b="0" i="0" smtClean="0">
                                <a:latin typeface="Cambria Math" panose="02040503050406030204" pitchFamily="18" charset="0"/>
                              </a:rPr>
                              <m:t>. </m:t>
                            </m:r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καύσης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i="1" dirty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548" y="4137701"/>
                <a:ext cx="3817199" cy="572144"/>
              </a:xfrm>
              <a:prstGeom prst="rect">
                <a:avLst/>
              </a:prstGeom>
              <a:blipFill rotWithShape="0">
                <a:blip r:embed="rId7"/>
                <a:stretch>
                  <a:fillRect l="-1757" b="-31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641082" y="5175577"/>
                <a:ext cx="2631298" cy="3943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θαλ</m:t>
                        </m:r>
                        <m:r>
                          <a:rPr lang="el-GR">
                            <a:latin typeface="Cambria Math" panose="02040503050406030204" pitchFamily="18" charset="0"/>
                          </a:rPr>
                          <m:t>. </m:t>
                        </m:r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καύσης</m:t>
                        </m:r>
                      </m:sub>
                    </m:sSub>
                  </m:oMath>
                </a14:m>
                <a:r>
                  <a:rPr lang="en-US" dirty="0" smtClean="0"/>
                  <a:t> = 657,5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082" y="5175577"/>
                <a:ext cx="2631298" cy="394339"/>
              </a:xfrm>
              <a:prstGeom prst="rect">
                <a:avLst/>
              </a:prstGeom>
              <a:blipFill rotWithShape="0">
                <a:blip r:embed="rId8"/>
                <a:stretch>
                  <a:fillRect t="-6154" b="-1846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Down Arrow 23"/>
          <p:cNvSpPr/>
          <p:nvPr/>
        </p:nvSpPr>
        <p:spPr>
          <a:xfrm>
            <a:off x="1560757" y="4739206"/>
            <a:ext cx="292608" cy="2682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TextBox 24"/>
          <p:cNvSpPr txBox="1"/>
          <p:nvPr/>
        </p:nvSpPr>
        <p:spPr>
          <a:xfrm>
            <a:off x="408129" y="3729359"/>
            <a:ext cx="451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2.</a:t>
            </a:r>
            <a:endParaRPr lang="el-GR" b="1" u="sng" dirty="0"/>
          </a:p>
        </p:txBody>
      </p:sp>
      <p:sp>
        <p:nvSpPr>
          <p:cNvPr id="26" name="Rectangle 25"/>
          <p:cNvSpPr/>
          <p:nvPr/>
        </p:nvSpPr>
        <p:spPr>
          <a:xfrm>
            <a:off x="5550784" y="413547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3.</a:t>
            </a:r>
            <a:endParaRPr lang="el-GR" b="1" u="sng" dirty="0"/>
          </a:p>
        </p:txBody>
      </p:sp>
      <p:sp>
        <p:nvSpPr>
          <p:cNvPr id="27" name="TextBox 26"/>
          <p:cNvSpPr txBox="1"/>
          <p:nvPr/>
        </p:nvSpPr>
        <p:spPr>
          <a:xfrm>
            <a:off x="8576777" y="4059860"/>
            <a:ext cx="258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23 = ισόχωρη μεταβολή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170084" y="4424687"/>
                <a:ext cx="2644057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2,3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084" y="4424687"/>
                <a:ext cx="2644057" cy="381515"/>
              </a:xfrm>
              <a:prstGeom prst="rect">
                <a:avLst/>
              </a:prstGeom>
              <a:blipFill rotWithShape="0">
                <a:blip r:embed="rId9"/>
                <a:stretch>
                  <a:fillRect b="-806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182070" y="5494326"/>
                <a:ext cx="854208" cy="5652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2070" y="5494326"/>
                <a:ext cx="854208" cy="56528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4007665" y="760983"/>
            <a:ext cx="2740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12 = </a:t>
            </a:r>
            <a:r>
              <a:rPr lang="el-GR" b="1" u="sng" dirty="0" err="1" smtClean="0"/>
              <a:t>αδιαβατική</a:t>
            </a:r>
            <a:r>
              <a:rPr lang="el-GR" b="1" u="sng" dirty="0" smtClean="0"/>
              <a:t> μεταβολή</a:t>
            </a:r>
            <a:endParaRPr lang="el-GR" b="1" u="sng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896681" y="1052084"/>
            <a:ext cx="0" cy="4787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92056" y="1193304"/>
                <a:ext cx="1300549" cy="5210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056" y="1193304"/>
                <a:ext cx="1300549" cy="52104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5492113" y="1141715"/>
                <a:ext cx="1825180" cy="611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2113" y="1141715"/>
                <a:ext cx="1825180" cy="61196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>
            <a:stCxn id="33" idx="3"/>
          </p:cNvCxnSpPr>
          <p:nvPr/>
        </p:nvCxnSpPr>
        <p:spPr>
          <a:xfrm>
            <a:off x="5292605" y="1453824"/>
            <a:ext cx="3125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5754459" y="1683431"/>
                <a:ext cx="1247457" cy="518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1" dirty="0"/>
                  <a:t>r =</a:t>
                </a:r>
                <a:r>
                  <a:rPr lang="el-GR" sz="2000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l-G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4459" y="1683431"/>
                <a:ext cx="1247457" cy="518475"/>
              </a:xfrm>
              <a:prstGeom prst="rect">
                <a:avLst/>
              </a:prstGeom>
              <a:blipFill rotWithShape="0">
                <a:blip r:embed="rId13"/>
                <a:stretch>
                  <a:fillRect l="-5366" b="-470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/>
          <p:nvPr/>
        </p:nvCxnSpPr>
        <p:spPr>
          <a:xfrm>
            <a:off x="7230826" y="1193304"/>
            <a:ext cx="0" cy="1202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ight Arrow 39"/>
          <p:cNvSpPr/>
          <p:nvPr/>
        </p:nvSpPr>
        <p:spPr>
          <a:xfrm>
            <a:off x="7265674" y="1642772"/>
            <a:ext cx="253333" cy="212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7545398" y="1554133"/>
                <a:ext cx="173541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dirty="0" smtClean="0"/>
                  <a:t> 27,63 (</a:t>
                </a:r>
                <a:r>
                  <a:rPr lang="en-US" dirty="0" smtClean="0"/>
                  <a:t>bar</a:t>
                </a:r>
                <a:r>
                  <a:rPr lang="el-GR" dirty="0" smtClean="0"/>
                  <a:t>)</a:t>
                </a:r>
                <a:endParaRPr lang="el-GR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398" y="1554133"/>
                <a:ext cx="1735411" cy="369332"/>
              </a:xfrm>
              <a:prstGeom prst="rect">
                <a:avLst/>
              </a:prstGeom>
              <a:blipFill rotWithShape="0">
                <a:blip r:embed="rId14"/>
                <a:stretch>
                  <a:fillRect t="-9836" r="-2817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5052851" y="2105726"/>
                <a:ext cx="2202398" cy="341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600" dirty="0" smtClean="0"/>
                  <a:t> 1,01325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1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1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𝑃𝑎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l-GR" sz="1600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2851" y="2105726"/>
                <a:ext cx="2202398" cy="341376"/>
              </a:xfrm>
              <a:prstGeom prst="rect">
                <a:avLst/>
              </a:prstGeom>
              <a:blipFill rotWithShape="0">
                <a:blip r:embed="rId15"/>
                <a:stretch>
                  <a:fillRect t="-3571" b="-2321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4423943" y="3446904"/>
                <a:ext cx="318523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27+273,15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=300,15 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943" y="3446904"/>
                <a:ext cx="3185231" cy="338554"/>
              </a:xfrm>
              <a:prstGeom prst="rect">
                <a:avLst/>
              </a:prstGeom>
              <a:blipFill rotWithShape="0">
                <a:blip r:embed="rId1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3879437" y="2734734"/>
                <a:ext cx="1696939" cy="656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437" y="2734734"/>
                <a:ext cx="1696939" cy="65620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5651392" y="2849942"/>
                <a:ext cx="1957782" cy="6119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1392" y="2849942"/>
                <a:ext cx="1957782" cy="611962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>
            <a:off x="5303620" y="3107494"/>
            <a:ext cx="4381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519007" y="2699377"/>
            <a:ext cx="0" cy="1269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ight Arrow 52"/>
          <p:cNvSpPr/>
          <p:nvPr/>
        </p:nvSpPr>
        <p:spPr>
          <a:xfrm>
            <a:off x="7587232" y="3101856"/>
            <a:ext cx="193916" cy="1648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7824605" y="3003836"/>
                <a:ext cx="16521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 smtClean="0"/>
                  <a:t> 773,66 (K)</a:t>
                </a:r>
                <a:endParaRPr lang="el-GR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605" y="3003836"/>
                <a:ext cx="1652184" cy="369332"/>
              </a:xfrm>
              <a:prstGeom prst="rect">
                <a:avLst/>
              </a:prstGeom>
              <a:blipFill rotWithShape="0">
                <a:blip r:embed="rId19"/>
                <a:stretch>
                  <a:fillRect t="-10000" r="-2583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104044" y="4830558"/>
                <a:ext cx="3580146" cy="5012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=7,733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=7,733 (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kg</m:t>
                      </m:r>
                      <m: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044" y="4830558"/>
                <a:ext cx="3580146" cy="501291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4530743" y="4059860"/>
            <a:ext cx="4670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Μέγιστη θερμοκρασία / Μέγιστη πίεση</a:t>
            </a:r>
            <a:endParaRPr lang="el-GR" b="1" u="sng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7684190" y="4394565"/>
            <a:ext cx="0" cy="8719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ight Arrow 59"/>
          <p:cNvSpPr/>
          <p:nvPr/>
        </p:nvSpPr>
        <p:spPr>
          <a:xfrm>
            <a:off x="7745570" y="4776000"/>
            <a:ext cx="246530" cy="92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8018579" y="4656967"/>
                <a:ext cx="16618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=2399 (</m:t>
                      </m:r>
                      <m:r>
                        <m:rPr>
                          <m:sty m:val="p"/>
                        </m:rPr>
                        <a:rPr lang="el-G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Κ</m:t>
                      </m:r>
                      <m:r>
                        <a:rPr lang="el-G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8579" y="4656967"/>
                <a:ext cx="1661802" cy="369332"/>
              </a:xfrm>
              <a:prstGeom prst="rect">
                <a:avLst/>
              </a:prstGeom>
              <a:blipFill rotWithShape="0">
                <a:blip r:embed="rId2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8413103" y="5407377"/>
                <a:ext cx="1384161" cy="656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3103" y="5407377"/>
                <a:ext cx="1384161" cy="656205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10151412" y="5183647"/>
                <a:ext cx="16183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dirty="0" smtClean="0"/>
                  <a:t> </a:t>
                </a:r>
                <a:r>
                  <a:rPr lang="el-GR" i="1" dirty="0" smtClean="0"/>
                  <a:t>82,5 (</a:t>
                </a:r>
                <a:r>
                  <a:rPr lang="en-US" i="1" dirty="0" smtClean="0"/>
                  <a:t>bar)</a:t>
                </a:r>
                <a:endParaRPr lang="el-GR" i="1" dirty="0"/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1412" y="5183647"/>
                <a:ext cx="1618392" cy="369332"/>
              </a:xfrm>
              <a:prstGeom prst="rect">
                <a:avLst/>
              </a:prstGeom>
              <a:blipFill rotWithShape="0">
                <a:blip r:embed="rId23"/>
                <a:stretch>
                  <a:fillRect t="-8197" r="-3759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Straight Arrow Connector 66"/>
          <p:cNvCxnSpPr/>
          <p:nvPr/>
        </p:nvCxnSpPr>
        <p:spPr>
          <a:xfrm>
            <a:off x="8144256" y="5776967"/>
            <a:ext cx="2688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9739853" y="4841633"/>
            <a:ext cx="0" cy="1217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ight Arrow 69"/>
          <p:cNvSpPr/>
          <p:nvPr/>
        </p:nvSpPr>
        <p:spPr>
          <a:xfrm>
            <a:off x="9797264" y="5331849"/>
            <a:ext cx="245427" cy="1624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82941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23</a:t>
            </a:fld>
            <a:endParaRPr lang="el-GR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835836" y="642998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467" y="184142"/>
            <a:ext cx="1951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n-US" b="1" u="sng" dirty="0"/>
              <a:t>8</a:t>
            </a:r>
            <a:r>
              <a:rPr lang="el-GR" b="1" u="sng" dirty="0"/>
              <a:t> /</a:t>
            </a:r>
            <a:r>
              <a:rPr lang="en-US" b="1" u="sng" dirty="0"/>
              <a:t> </a:t>
            </a:r>
            <a:r>
              <a:rPr lang="el-GR" b="1" u="sng" dirty="0" smtClean="0"/>
              <a:t>3</a:t>
            </a:r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427508" y="2975483"/>
            <a:ext cx="7046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endParaRPr lang="el-GR" dirty="0"/>
          </a:p>
          <a:p>
            <a:r>
              <a:rPr lang="el-GR" b="1" u="sng" dirty="0"/>
              <a:t>Θ</a:t>
            </a:r>
            <a:r>
              <a:rPr lang="el-GR" b="1" u="sng" dirty="0" smtClean="0"/>
              <a:t>εωρητική </a:t>
            </a:r>
            <a:r>
              <a:rPr lang="el-GR" b="1" u="sng" dirty="0"/>
              <a:t>ισχύς του κινητήρα εάν ο όγκος στο ΑΝΣ μειωθεί κατά </a:t>
            </a:r>
            <a:r>
              <a:rPr lang="el-GR" b="1" u="sng" dirty="0" smtClean="0"/>
              <a:t>20 %</a:t>
            </a:r>
            <a:endParaRPr lang="el-GR" b="1" u="sng" dirty="0"/>
          </a:p>
        </p:txBody>
      </p:sp>
      <p:sp>
        <p:nvSpPr>
          <p:cNvPr id="8" name="Rectangle 7"/>
          <p:cNvSpPr/>
          <p:nvPr/>
        </p:nvSpPr>
        <p:spPr>
          <a:xfrm>
            <a:off x="649509" y="791702"/>
            <a:ext cx="3194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Θ</a:t>
            </a:r>
            <a:r>
              <a:rPr lang="el-GR" b="1" u="sng" dirty="0" smtClean="0"/>
              <a:t>εωρητική </a:t>
            </a:r>
            <a:r>
              <a:rPr lang="el-GR" b="1" u="sng" dirty="0"/>
              <a:t>ισχύς του κινητήρα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1467" y="1476804"/>
                <a:ext cx="2626104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𝜃𝜀𝜔𝜌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𝜃𝜀𝜔𝜌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67" y="1476804"/>
                <a:ext cx="2626104" cy="52039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610859" y="1172093"/>
                <a:ext cx="1556965" cy="5756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𝑂𝑇𝑇𝑂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𝜃𝜀𝜔𝜌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0859" y="1172093"/>
                <a:ext cx="1556965" cy="5756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524772" y="1724624"/>
                <a:ext cx="2163926" cy="4651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𝑂𝑇𝑇𝑂</m:t>
                          </m:r>
                        </m:sub>
                      </m:sSub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=0,602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772" y="1724624"/>
                <a:ext cx="2163926" cy="4651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5688698" y="947569"/>
            <a:ext cx="0" cy="1175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896202" y="1334966"/>
                <a:ext cx="2394117" cy="671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𝜃𝜀𝜔𝜌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sub>
                          </m:sSub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𝑂𝑇𝑇𝑂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6202" y="1334966"/>
                <a:ext cx="2394117" cy="67101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>
            <a:off x="1210055" y="1966256"/>
            <a:ext cx="0" cy="741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210055" y="2707743"/>
            <a:ext cx="68940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8104124" y="1105929"/>
            <a:ext cx="0" cy="1601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839484" y="1653823"/>
            <a:ext cx="0" cy="1053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ight Arrow 26"/>
          <p:cNvSpPr/>
          <p:nvPr/>
        </p:nvSpPr>
        <p:spPr>
          <a:xfrm>
            <a:off x="8185020" y="1594941"/>
            <a:ext cx="289560" cy="2841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8460625" y="1508134"/>
                <a:ext cx="3583994" cy="3940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𝜃𝜀𝜔𝜌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99330 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=99,3 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𝑘𝑊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0625" y="1508134"/>
                <a:ext cx="3583994" cy="394019"/>
              </a:xfrm>
              <a:prstGeom prst="rect">
                <a:avLst/>
              </a:prstGeom>
              <a:blipFill rotWithShape="0">
                <a:blip r:embed="rId6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>
            <a:off x="5829300" y="1535117"/>
            <a:ext cx="2159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777546" y="2385476"/>
                <a:ext cx="276415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  ,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 ,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=5500 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𝑟𝑝𝑚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546" y="2385476"/>
                <a:ext cx="2764155" cy="246221"/>
              </a:xfrm>
              <a:prstGeom prst="rect">
                <a:avLst/>
              </a:prstGeom>
              <a:blipFill rotWithShape="0">
                <a:blip r:embed="rId7"/>
                <a:stretch>
                  <a:fillRect l="-662" r="-2208" b="-317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360765" y="788936"/>
            <a:ext cx="415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4.</a:t>
            </a:r>
            <a:endParaRPr lang="el-GR" b="1" u="sng" dirty="0"/>
          </a:p>
        </p:txBody>
      </p:sp>
      <p:sp>
        <p:nvSpPr>
          <p:cNvPr id="37" name="Rectangle 36"/>
          <p:cNvSpPr/>
          <p:nvPr/>
        </p:nvSpPr>
        <p:spPr>
          <a:xfrm>
            <a:off x="159567" y="3240498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/>
              <a:t>5.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40867" y="3913164"/>
                <a:ext cx="5082930" cy="3075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Θαλ</m:t>
                              </m:r>
                              <m: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. </m:t>
                              </m:r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Καύσης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ΑΝΣ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=0,80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ΑΝΣ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=52,6 (</m:t>
                      </m:r>
                      <m:sSup>
                        <m:sSup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867" y="3913164"/>
                <a:ext cx="5082930" cy="307520"/>
              </a:xfrm>
              <a:prstGeom prst="rect">
                <a:avLst/>
              </a:prstGeom>
              <a:blipFill rotWithShape="0">
                <a:blip r:embed="rId8"/>
                <a:stretch>
                  <a:fillRect l="-1199" r="-1199" b="-3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303968" y="4594441"/>
                <a:ext cx="3252942" cy="6106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1" dirty="0" smtClean="0"/>
                  <a:t>(r)’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l-G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l-GR">
                                    <a:latin typeface="Cambria Math" panose="02040503050406030204" pitchFamily="18" charset="0"/>
                                  </a:rPr>
                                  <m:t>Θαλ</m:t>
                                </m:r>
                                <m:r>
                                  <a:rPr lang="el-GR">
                                    <a:latin typeface="Cambria Math" panose="02040503050406030204" pitchFamily="18" charset="0"/>
                                  </a:rPr>
                                  <m:t>. </m:t>
                                </m:r>
                                <m:r>
                                  <m:rPr>
                                    <m:sty m:val="p"/>
                                  </m:rPr>
                                  <a:rPr lang="el-GR">
                                    <a:latin typeface="Cambria Math" panose="02040503050406030204" pitchFamily="18" charset="0"/>
                                  </a:rPr>
                                  <m:t>Καύσης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l-G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l-GR">
                                    <a:latin typeface="Cambria Math" panose="02040503050406030204" pitchFamily="18" charset="0"/>
                                  </a:rPr>
                                  <m:t>Θαλ</m:t>
                                </m:r>
                                <m:r>
                                  <a:rPr lang="el-GR">
                                    <a:latin typeface="Cambria Math" panose="02040503050406030204" pitchFamily="18" charset="0"/>
                                  </a:rPr>
                                  <m:t>. </m:t>
                                </m:r>
                                <m:r>
                                  <m:rPr>
                                    <m:sty m:val="p"/>
                                  </m:rPr>
                                  <a:rPr lang="el-GR">
                                    <a:latin typeface="Cambria Math" panose="02040503050406030204" pitchFamily="18" charset="0"/>
                                  </a:rPr>
                                  <m:t>Καύσης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=12,25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968" y="4594441"/>
                <a:ext cx="3252942" cy="610616"/>
              </a:xfrm>
              <a:prstGeom prst="rect">
                <a:avLst/>
              </a:prstGeom>
              <a:blipFill rotWithShape="0">
                <a:blip r:embed="rId9"/>
                <a:stretch>
                  <a:fillRect l="-206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428709" y="5278696"/>
                <a:ext cx="3137846" cy="6665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𝑂𝑇𝑇𝑂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)′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=0,6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33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709" y="5278696"/>
                <a:ext cx="3137846" cy="66659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6984109" y="4660669"/>
                <a:ext cx="4068613" cy="3940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𝜃𝜀𝜔𝜌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104445 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=104,4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𝑘𝑊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4109" y="4660669"/>
                <a:ext cx="4068613" cy="394019"/>
              </a:xfrm>
              <a:prstGeom prst="rect">
                <a:avLst/>
              </a:prstGeom>
              <a:blipFill rotWithShape="0">
                <a:blip r:embed="rId11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/>
          <p:nvPr/>
        </p:nvCxnSpPr>
        <p:spPr>
          <a:xfrm>
            <a:off x="5575300" y="3913164"/>
            <a:ext cx="0" cy="2032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ight Arrow 45"/>
          <p:cNvSpPr/>
          <p:nvPr/>
        </p:nvSpPr>
        <p:spPr>
          <a:xfrm>
            <a:off x="5688698" y="4857678"/>
            <a:ext cx="1295411" cy="715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4953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19807" y="642461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3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282570" y="110990"/>
            <a:ext cx="1629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ΠΑΡΑΔΕΙΓΜΑ </a:t>
            </a:r>
            <a:r>
              <a:rPr lang="en-US" b="1" u="sng" dirty="0" smtClean="0"/>
              <a:t>2</a:t>
            </a:r>
            <a:endParaRPr lang="el-GR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282570" y="585160"/>
            <a:ext cx="1066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Άέριο</a:t>
            </a:r>
            <a:r>
              <a:rPr lang="el-GR" dirty="0" smtClean="0"/>
              <a:t> ιδανικό σε αρχική πίεση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l-GR" dirty="0" smtClean="0"/>
              <a:t>3</a:t>
            </a:r>
            <a:r>
              <a:rPr lang="en-US" dirty="0" smtClean="0"/>
              <a:t>00 (</a:t>
            </a:r>
            <a:r>
              <a:rPr lang="en-US" dirty="0" err="1" smtClean="0"/>
              <a:t>kPa</a:t>
            </a:r>
            <a:r>
              <a:rPr lang="en-US" dirty="0" smtClean="0"/>
              <a:t>) </a:t>
            </a:r>
            <a:r>
              <a:rPr lang="el-GR" dirty="0" smtClean="0"/>
              <a:t>και θερμοκρασία Τ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l-GR" dirty="0" smtClean="0"/>
              <a:t>25 ( </a:t>
            </a:r>
            <a:r>
              <a:rPr lang="en-US" baseline="30000" dirty="0" smtClean="0"/>
              <a:t>0</a:t>
            </a:r>
            <a:r>
              <a:rPr lang="en-US" dirty="0" smtClean="0"/>
              <a:t>C) </a:t>
            </a:r>
            <a:r>
              <a:rPr lang="el-GR" dirty="0" smtClean="0"/>
              <a:t>συμπιέζεται </a:t>
            </a:r>
            <a:r>
              <a:rPr lang="el-GR" dirty="0" err="1" smtClean="0"/>
              <a:t>πολυτροπικά</a:t>
            </a:r>
            <a:r>
              <a:rPr lang="el-GR" dirty="0" smtClean="0"/>
              <a:t> με εκθέτη 1,4 μέχρι η θερμοκρασία γίνει Τ</a:t>
            </a:r>
            <a:r>
              <a:rPr lang="el-GR" baseline="-25000" dirty="0" smtClean="0"/>
              <a:t>2</a:t>
            </a:r>
            <a:r>
              <a:rPr lang="en-US" dirty="0" smtClean="0"/>
              <a:t> = </a:t>
            </a:r>
            <a:r>
              <a:rPr lang="el-GR" dirty="0" smtClean="0"/>
              <a:t>180 ( </a:t>
            </a:r>
            <a:r>
              <a:rPr lang="en-US" baseline="30000" dirty="0" smtClean="0"/>
              <a:t>0</a:t>
            </a:r>
            <a:r>
              <a:rPr lang="en-US" dirty="0" smtClean="0"/>
              <a:t>C) </a:t>
            </a:r>
            <a:r>
              <a:rPr lang="el-GR" dirty="0" smtClean="0"/>
              <a:t>.</a:t>
            </a:r>
          </a:p>
          <a:p>
            <a:r>
              <a:rPr lang="el-GR" dirty="0" smtClean="0"/>
              <a:t>Να υπολογιστεί η τελική πίεση του αερίου. </a:t>
            </a:r>
            <a:r>
              <a:rPr lang="en-US" dirty="0" smtClean="0"/>
              <a:t> </a:t>
            </a:r>
            <a:r>
              <a:rPr lang="en-US" baseline="-25000" dirty="0" smtClean="0"/>
              <a:t>  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282570" y="1576752"/>
            <a:ext cx="90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ΛΥΣΗ</a:t>
            </a:r>
            <a:endParaRPr lang="el-GR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282570" y="2103079"/>
            <a:ext cx="120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Δίδονται </a:t>
            </a:r>
            <a:endParaRPr lang="el-GR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70768" y="4359662"/>
            <a:ext cx="120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Ζητούνται</a:t>
            </a:r>
            <a:r>
              <a:rPr lang="el-GR" u="sng" dirty="0" smtClean="0"/>
              <a:t> </a:t>
            </a:r>
            <a:endParaRPr lang="el-GR" u="sng" dirty="0"/>
          </a:p>
        </p:txBody>
      </p:sp>
      <p:sp>
        <p:nvSpPr>
          <p:cNvPr id="11" name="Rectangle 10"/>
          <p:cNvSpPr/>
          <p:nvPr/>
        </p:nvSpPr>
        <p:spPr>
          <a:xfrm>
            <a:off x="59785" y="2460503"/>
            <a:ext cx="1532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l-GR" dirty="0" smtClean="0"/>
              <a:t>3</a:t>
            </a:r>
            <a:r>
              <a:rPr lang="en-US" dirty="0" smtClean="0"/>
              <a:t>00 (</a:t>
            </a:r>
            <a:r>
              <a:rPr lang="en-US" dirty="0" err="1" smtClean="0"/>
              <a:t>kPa</a:t>
            </a:r>
            <a:r>
              <a:rPr lang="en-US" dirty="0" smtClean="0"/>
              <a:t>)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9785" y="2844714"/>
                <a:ext cx="3344442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dirty="0" smtClean="0"/>
                  <a:t>Τ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 = </a:t>
                </a:r>
                <a:r>
                  <a:rPr lang="el-GR" dirty="0" smtClean="0"/>
                  <a:t>25 ( </a:t>
                </a:r>
                <a:r>
                  <a:rPr lang="en-US" baseline="30000" dirty="0" smtClean="0"/>
                  <a:t>0</a:t>
                </a:r>
                <a:r>
                  <a:rPr lang="en-US" dirty="0" smtClean="0"/>
                  <a:t>C)</a:t>
                </a:r>
                <a:r>
                  <a:rPr lang="el-GR" dirty="0" smtClean="0"/>
                  <a:t> 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l-GR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l-GR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Τ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=25+273,15=298,15 (</m:t>
                    </m:r>
                    <m:r>
                      <m:rPr>
                        <m:sty m:val="p"/>
                      </m:rPr>
                      <a:rPr lang="el-G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Κ</m:t>
                    </m:r>
                    <m:r>
                      <a:rPr lang="el-G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85" y="2844714"/>
                <a:ext cx="3344442" cy="923330"/>
              </a:xfrm>
              <a:prstGeom prst="rect">
                <a:avLst/>
              </a:prstGeom>
              <a:blipFill rotWithShape="0">
                <a:blip r:embed="rId2"/>
                <a:stretch>
                  <a:fillRect l="-1642" t="-3974" b="-46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101399" y="3782923"/>
            <a:ext cx="14494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Τ</a:t>
            </a:r>
            <a:r>
              <a:rPr lang="el-GR" baseline="-25000" dirty="0" smtClean="0"/>
              <a:t>2</a:t>
            </a:r>
            <a:r>
              <a:rPr lang="en-US" dirty="0" smtClean="0"/>
              <a:t> = </a:t>
            </a:r>
            <a:r>
              <a:rPr lang="el-GR" dirty="0" smtClean="0"/>
              <a:t>180 ( </a:t>
            </a:r>
            <a:r>
              <a:rPr lang="en-US" baseline="30000" dirty="0" smtClean="0"/>
              <a:t>0</a:t>
            </a:r>
            <a:r>
              <a:rPr lang="en-US" dirty="0" smtClean="0"/>
              <a:t>C) </a:t>
            </a:r>
            <a:endParaRPr lang="el-GR" dirty="0"/>
          </a:p>
        </p:txBody>
      </p:sp>
      <p:sp>
        <p:nvSpPr>
          <p:cNvPr id="14" name="Rectangle 13"/>
          <p:cNvSpPr/>
          <p:nvPr/>
        </p:nvSpPr>
        <p:spPr>
          <a:xfrm>
            <a:off x="295734" y="4756104"/>
            <a:ext cx="437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l-GR" baseline="-25000" dirty="0" smtClean="0"/>
              <a:t>2</a:t>
            </a:r>
            <a:r>
              <a:rPr lang="en-US" dirty="0" smtClean="0"/>
              <a:t> </a:t>
            </a:r>
            <a:endParaRPr lang="el-GR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3255264" y="1577790"/>
            <a:ext cx="0" cy="4778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87508" y="1661331"/>
            <a:ext cx="89044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Από </a:t>
            </a:r>
            <a:r>
              <a:rPr lang="el-GR" sz="1600" b="1" i="1" dirty="0" smtClean="0"/>
              <a:t>ΠΙΝΑΚΑ ΜΕΤΑΒΟΛΩΝ ΙΔΑΝΙΚΩΝ ΑΕΡΙΩΝ, ΜΕΡΟΣ 8</a:t>
            </a:r>
            <a:r>
              <a:rPr lang="el-GR" sz="1600" b="1" i="1" baseline="30000" dirty="0" smtClean="0"/>
              <a:t>ο</a:t>
            </a:r>
            <a:r>
              <a:rPr lang="el-GR" sz="1600" b="1" i="1" dirty="0" smtClean="0"/>
              <a:t> Γ</a:t>
            </a:r>
            <a:r>
              <a:rPr lang="el-GR" sz="1600" dirty="0" smtClean="0"/>
              <a:t>, για την </a:t>
            </a:r>
            <a:r>
              <a:rPr lang="el-GR" sz="1600" dirty="0" err="1" smtClean="0"/>
              <a:t>πολυτροπική</a:t>
            </a:r>
            <a:r>
              <a:rPr lang="el-GR" sz="1600" dirty="0" smtClean="0"/>
              <a:t> μεταβολή </a:t>
            </a:r>
            <a:r>
              <a:rPr lang="en-US" sz="1600" dirty="0" smtClean="0"/>
              <a:t>,</a:t>
            </a:r>
            <a:r>
              <a:rPr lang="el-GR" sz="1600" dirty="0" smtClean="0"/>
              <a:t> ως ισχύει :</a:t>
            </a:r>
            <a:endParaRPr lang="el-GR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524466" y="2406706"/>
                <a:ext cx="1575624" cy="565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466" y="2406706"/>
                <a:ext cx="1575624" cy="56521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3404227" y="2969081"/>
                <a:ext cx="6177845" cy="8672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l-G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=300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453,15</m:t>
                                  </m:r>
                                </m:num>
                                <m:den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298,15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1,4</m:t>
                                  </m:r>
                                </m:num>
                                <m:den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1,4−1</m:t>
                                  </m:r>
                                </m:den>
                              </m:f>
                            </m:e>
                          </m:d>
                        </m:sup>
                      </m:sSup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=1268,6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𝑘𝑃𝑎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4227" y="2969081"/>
                <a:ext cx="6177845" cy="86722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22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05151" y="6462976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4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134532" y="0"/>
            <a:ext cx="1629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ΠΑΡΑΔΕΙΓΜΑ </a:t>
            </a:r>
            <a:r>
              <a:rPr lang="en-US" b="1" u="sng" dirty="0" smtClean="0"/>
              <a:t>3</a:t>
            </a:r>
            <a:endParaRPr lang="el-GR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44570" y="428288"/>
            <a:ext cx="11033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Άζωτο με αρχικό όγκο 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= 0,0</a:t>
            </a:r>
            <a:r>
              <a:rPr lang="el-GR" dirty="0" smtClean="0"/>
              <a:t>1</a:t>
            </a:r>
            <a:r>
              <a:rPr lang="en-US" dirty="0" smtClean="0"/>
              <a:t>5 (m</a:t>
            </a:r>
            <a:r>
              <a:rPr lang="en-US" baseline="30000" dirty="0" smtClean="0"/>
              <a:t>3</a:t>
            </a:r>
            <a:r>
              <a:rPr lang="el-GR" dirty="0" smtClean="0"/>
              <a:t> </a:t>
            </a:r>
            <a:r>
              <a:rPr lang="en-US" dirty="0" smtClean="0"/>
              <a:t>)</a:t>
            </a:r>
            <a:r>
              <a:rPr lang="el-GR" dirty="0" smtClean="0"/>
              <a:t> διαστέλλεται κατά μια </a:t>
            </a:r>
            <a:r>
              <a:rPr lang="el-GR" dirty="0" err="1" smtClean="0"/>
              <a:t>αδιαβατική</a:t>
            </a:r>
            <a:r>
              <a:rPr lang="el-GR" dirty="0" smtClean="0"/>
              <a:t> μεταβολή από αρχική πίεση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l-GR" dirty="0" smtClean="0"/>
              <a:t>7</a:t>
            </a:r>
            <a:r>
              <a:rPr lang="en-US" dirty="0" smtClean="0"/>
              <a:t>00 (</a:t>
            </a:r>
            <a:r>
              <a:rPr lang="en-US" dirty="0" err="1" smtClean="0"/>
              <a:t>kPa</a:t>
            </a:r>
            <a:r>
              <a:rPr lang="en-US" dirty="0" smtClean="0"/>
              <a:t>) </a:t>
            </a:r>
            <a:r>
              <a:rPr lang="el-GR" dirty="0" smtClean="0"/>
              <a:t>σε πίεση 14</a:t>
            </a:r>
            <a:r>
              <a:rPr lang="en-US" dirty="0" smtClean="0"/>
              <a:t>0 (</a:t>
            </a:r>
            <a:r>
              <a:rPr lang="en-US" dirty="0" err="1" smtClean="0"/>
              <a:t>kPa</a:t>
            </a:r>
            <a:r>
              <a:rPr lang="en-US" dirty="0" smtClean="0"/>
              <a:t>)</a:t>
            </a:r>
            <a:r>
              <a:rPr lang="el-GR" dirty="0" smtClean="0"/>
              <a:t>.  </a:t>
            </a:r>
          </a:p>
          <a:p>
            <a:r>
              <a:rPr lang="el-GR" dirty="0" smtClean="0"/>
              <a:t>Να υπολογιστεί ο τελικός όγκος , το έργο κατά</a:t>
            </a:r>
            <a:r>
              <a:rPr lang="el-GR" dirty="0"/>
              <a:t> </a:t>
            </a:r>
            <a:r>
              <a:rPr lang="el-GR" dirty="0" smtClean="0"/>
              <a:t>τη μεταβολή 12 και η μεταβολή της εσωτερικής ενέργειας. </a:t>
            </a:r>
            <a:r>
              <a:rPr lang="en-US" dirty="0" smtClean="0"/>
              <a:t> </a:t>
            </a:r>
            <a:r>
              <a:rPr lang="en-US" baseline="-25000" dirty="0" smtClean="0"/>
              <a:t>  </a:t>
            </a:r>
            <a:endParaRPr lang="el-GR" dirty="0"/>
          </a:p>
        </p:txBody>
      </p:sp>
      <p:sp>
        <p:nvSpPr>
          <p:cNvPr id="8" name="Rectangle 7"/>
          <p:cNvSpPr/>
          <p:nvPr/>
        </p:nvSpPr>
        <p:spPr>
          <a:xfrm>
            <a:off x="374680" y="1372385"/>
            <a:ext cx="680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ΛΥΣΗ</a:t>
            </a:r>
            <a:endParaRPr lang="el-GR" b="1" u="sng" dirty="0"/>
          </a:p>
        </p:txBody>
      </p:sp>
      <p:sp>
        <p:nvSpPr>
          <p:cNvPr id="9" name="Rectangle 8"/>
          <p:cNvSpPr/>
          <p:nvPr/>
        </p:nvSpPr>
        <p:spPr>
          <a:xfrm>
            <a:off x="182910" y="1738673"/>
            <a:ext cx="1084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Δίδονται </a:t>
            </a:r>
            <a:endParaRPr lang="el-GR" b="1" u="sng" dirty="0"/>
          </a:p>
        </p:txBody>
      </p:sp>
      <p:sp>
        <p:nvSpPr>
          <p:cNvPr id="10" name="Rectangle 9"/>
          <p:cNvSpPr/>
          <p:nvPr/>
        </p:nvSpPr>
        <p:spPr>
          <a:xfrm>
            <a:off x="182910" y="4791244"/>
            <a:ext cx="1212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Ζητούνται</a:t>
            </a:r>
            <a:r>
              <a:rPr lang="el-GR" u="sng" dirty="0" smtClean="0"/>
              <a:t> </a:t>
            </a:r>
            <a:endParaRPr lang="el-GR" u="sng" dirty="0"/>
          </a:p>
        </p:txBody>
      </p:sp>
      <p:sp>
        <p:nvSpPr>
          <p:cNvPr id="11" name="Rectangle 10"/>
          <p:cNvSpPr/>
          <p:nvPr/>
        </p:nvSpPr>
        <p:spPr>
          <a:xfrm>
            <a:off x="182910" y="3702755"/>
            <a:ext cx="1532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l-GR" dirty="0" smtClean="0"/>
              <a:t>7</a:t>
            </a:r>
            <a:r>
              <a:rPr lang="en-US" dirty="0" smtClean="0"/>
              <a:t>00 (</a:t>
            </a:r>
            <a:r>
              <a:rPr lang="en-US" dirty="0" err="1" smtClean="0"/>
              <a:t>kPa</a:t>
            </a:r>
            <a:r>
              <a:rPr lang="en-US" dirty="0" smtClean="0"/>
              <a:t>) </a:t>
            </a:r>
            <a:endParaRPr lang="el-GR" dirty="0"/>
          </a:p>
        </p:txBody>
      </p:sp>
      <p:sp>
        <p:nvSpPr>
          <p:cNvPr id="12" name="Rectangle 11"/>
          <p:cNvSpPr/>
          <p:nvPr/>
        </p:nvSpPr>
        <p:spPr>
          <a:xfrm>
            <a:off x="2039965" y="3695325"/>
            <a:ext cx="1704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= 0,0</a:t>
            </a:r>
            <a:r>
              <a:rPr lang="el-GR" dirty="0" smtClean="0"/>
              <a:t>1</a:t>
            </a:r>
            <a:r>
              <a:rPr lang="en-US" dirty="0" smtClean="0"/>
              <a:t>5 (m</a:t>
            </a:r>
            <a:r>
              <a:rPr lang="en-US" baseline="30000" dirty="0" smtClean="0"/>
              <a:t>3</a:t>
            </a:r>
            <a:r>
              <a:rPr lang="el-GR" dirty="0" smtClean="0"/>
              <a:t> 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110692" y="2502416"/>
            <a:ext cx="882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Άζωτο </a:t>
            </a:r>
            <a:endParaRPr lang="el-GR" dirty="0"/>
          </a:p>
        </p:txBody>
      </p:sp>
      <p:sp>
        <p:nvSpPr>
          <p:cNvPr id="14" name="TextBox 13"/>
          <p:cNvSpPr txBox="1"/>
          <p:nvPr/>
        </p:nvSpPr>
        <p:spPr>
          <a:xfrm>
            <a:off x="3293195" y="2654938"/>
            <a:ext cx="1097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γ = 1,402</a:t>
            </a:r>
            <a:endParaRPr lang="el-GR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255804" y="2019047"/>
                <a:ext cx="1728742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=297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5804" y="2019047"/>
                <a:ext cx="1728742" cy="55322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955850" y="2717859"/>
            <a:ext cx="2088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u="sng" dirty="0" smtClean="0"/>
              <a:t>ΠΙΝΑΚΑΣ 3/ΜΕΡΟΣ 8</a:t>
            </a:r>
            <a:r>
              <a:rPr lang="el-GR" sz="1400" b="1" u="sng" baseline="30000" dirty="0" smtClean="0"/>
              <a:t>ο</a:t>
            </a:r>
            <a:r>
              <a:rPr lang="el-GR" sz="1400" b="1" u="sng" dirty="0" smtClean="0"/>
              <a:t> Α </a:t>
            </a:r>
            <a:endParaRPr lang="el-GR" sz="1400" b="1" u="sng" dirty="0"/>
          </a:p>
        </p:txBody>
      </p:sp>
      <p:sp>
        <p:nvSpPr>
          <p:cNvPr id="20" name="Rectangle 19"/>
          <p:cNvSpPr/>
          <p:nvPr/>
        </p:nvSpPr>
        <p:spPr>
          <a:xfrm>
            <a:off x="975512" y="2141988"/>
            <a:ext cx="20810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u="sng" dirty="0" smtClean="0"/>
              <a:t>ΠΙΝΑΚΑΣ 2/ΜΕΡΟΣ 8</a:t>
            </a:r>
            <a:r>
              <a:rPr lang="el-GR" sz="1400" b="1" u="sng" baseline="30000" dirty="0" smtClean="0"/>
              <a:t>ο</a:t>
            </a:r>
            <a:r>
              <a:rPr lang="el-GR" sz="1400" b="1" u="sng" dirty="0" smtClean="0"/>
              <a:t> Α </a:t>
            </a:r>
            <a:endParaRPr lang="el-GR" sz="1400" b="1" u="sng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816546" y="2393779"/>
            <a:ext cx="176280" cy="276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849991" y="2738625"/>
            <a:ext cx="176280" cy="1538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2872213" y="2290987"/>
            <a:ext cx="37670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814666" y="2871747"/>
            <a:ext cx="3767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1768343" y="5140585"/>
            <a:ext cx="394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l-GR" baseline="-25000" dirty="0" smtClean="0"/>
              <a:t>2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33802" y="5607192"/>
                <a:ext cx="411395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02" y="5607192"/>
                <a:ext cx="411395" cy="289182"/>
              </a:xfrm>
              <a:prstGeom prst="rect">
                <a:avLst/>
              </a:prstGeom>
              <a:blipFill rotWithShape="0">
                <a:blip r:embed="rId3"/>
                <a:stretch>
                  <a:fillRect l="-11765" r="-5882" b="-1276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054931" y="5606064"/>
                <a:ext cx="1342419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931" y="5606064"/>
                <a:ext cx="1342419" cy="289182"/>
              </a:xfrm>
              <a:prstGeom prst="rect">
                <a:avLst/>
              </a:prstGeom>
              <a:blipFill rotWithShape="0">
                <a:blip r:embed="rId4"/>
                <a:stretch>
                  <a:fillRect t="-2128" r="-1818" b="-319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/>
          <p:nvPr/>
        </p:nvCxnSpPr>
        <p:spPr>
          <a:xfrm>
            <a:off x="5142502" y="1351618"/>
            <a:ext cx="0" cy="5111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82910" y="4219358"/>
            <a:ext cx="1532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l-GR" baseline="-25000" dirty="0" smtClean="0"/>
              <a:t>2</a:t>
            </a:r>
            <a:r>
              <a:rPr lang="en-US" dirty="0" smtClean="0"/>
              <a:t> = </a:t>
            </a:r>
            <a:r>
              <a:rPr lang="el-GR" dirty="0" smtClean="0"/>
              <a:t>14</a:t>
            </a:r>
            <a:r>
              <a:rPr lang="en-US" dirty="0" smtClean="0"/>
              <a:t>0 (</a:t>
            </a:r>
            <a:r>
              <a:rPr lang="en-US" dirty="0" err="1" smtClean="0"/>
              <a:t>kPa</a:t>
            </a:r>
            <a:r>
              <a:rPr lang="en-US" dirty="0" smtClean="0"/>
              <a:t>) </a:t>
            </a:r>
            <a:endParaRPr lang="el-GR" dirty="0"/>
          </a:p>
        </p:txBody>
      </p:sp>
      <p:sp>
        <p:nvSpPr>
          <p:cNvPr id="43" name="TextBox 42"/>
          <p:cNvSpPr txBox="1"/>
          <p:nvPr/>
        </p:nvSpPr>
        <p:spPr>
          <a:xfrm>
            <a:off x="120186" y="5140585"/>
            <a:ext cx="165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Τελικός </a:t>
            </a:r>
            <a:r>
              <a:rPr lang="el-GR" dirty="0"/>
              <a:t>ό</a:t>
            </a:r>
            <a:r>
              <a:rPr lang="el-GR" dirty="0" smtClean="0"/>
              <a:t>γκος</a:t>
            </a:r>
            <a:endParaRPr lang="el-GR" dirty="0"/>
          </a:p>
        </p:txBody>
      </p:sp>
      <p:sp>
        <p:nvSpPr>
          <p:cNvPr id="44" name="Rectangle 43"/>
          <p:cNvSpPr/>
          <p:nvPr/>
        </p:nvSpPr>
        <p:spPr>
          <a:xfrm>
            <a:off x="5236280" y="1428814"/>
            <a:ext cx="1509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Τελικός όγκος</a:t>
            </a:r>
            <a:endParaRPr lang="el-GR" b="1" u="sng" dirty="0"/>
          </a:p>
        </p:txBody>
      </p:sp>
      <p:cxnSp>
        <p:nvCxnSpPr>
          <p:cNvPr id="48" name="Straight Connector 47"/>
          <p:cNvCxnSpPr/>
          <p:nvPr/>
        </p:nvCxnSpPr>
        <p:spPr>
          <a:xfrm>
            <a:off x="89333" y="1351618"/>
            <a:ext cx="117913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5236280" y="1858632"/>
                <a:ext cx="1537600" cy="6775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6280" y="1858632"/>
                <a:ext cx="1537600" cy="67755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6938571" y="1871943"/>
                <a:ext cx="1921552" cy="6775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571" y="1871943"/>
                <a:ext cx="1921552" cy="67755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ight Arrow 50"/>
          <p:cNvSpPr/>
          <p:nvPr/>
        </p:nvSpPr>
        <p:spPr>
          <a:xfrm>
            <a:off x="8762403" y="2198719"/>
            <a:ext cx="619428" cy="1572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9639808" y="2034171"/>
                <a:ext cx="179542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dirty="0" smtClean="0"/>
                  <a:t> 0,0472 (</a:t>
                </a:r>
                <a:r>
                  <a:rPr lang="en-US" dirty="0" smtClean="0"/>
                  <a:t>m</a:t>
                </a:r>
                <a:r>
                  <a:rPr lang="en-US" baseline="30000" dirty="0" smtClean="0"/>
                  <a:t>3</a:t>
                </a:r>
                <a:r>
                  <a:rPr lang="en-US" dirty="0" smtClean="0"/>
                  <a:t>)</a:t>
                </a:r>
                <a:endParaRPr lang="el-GR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9808" y="2034171"/>
                <a:ext cx="1795428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0000" r="-2373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5248614" y="2630903"/>
            <a:ext cx="1153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Έργο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300459" y="2915930"/>
                <a:ext cx="6896247" cy="12245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700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∙0,015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−14∙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∙0,0472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1,402−1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=9681,6 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0459" y="2915930"/>
                <a:ext cx="6896247" cy="122450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ight Arrow 56"/>
          <p:cNvSpPr/>
          <p:nvPr/>
        </p:nvSpPr>
        <p:spPr>
          <a:xfrm>
            <a:off x="6608064" y="2290987"/>
            <a:ext cx="330507" cy="102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59" name="Straight Connector 58"/>
          <p:cNvCxnSpPr/>
          <p:nvPr/>
        </p:nvCxnSpPr>
        <p:spPr>
          <a:xfrm>
            <a:off x="5248614" y="2630903"/>
            <a:ext cx="67361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181579" y="4975910"/>
            <a:ext cx="68580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118002" y="5078767"/>
            <a:ext cx="342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Μεταβολή Εσωτερικής Ενέργειας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367989" y="5474683"/>
                <a:ext cx="14634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7989" y="5474683"/>
                <a:ext cx="1463478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750" r="-2917" b="-2826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035139" y="5797956"/>
                <a:ext cx="76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139" y="5797956"/>
                <a:ext cx="768159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7143" r="-7143" b="-2826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Connector 67"/>
          <p:cNvCxnSpPr/>
          <p:nvPr/>
        </p:nvCxnSpPr>
        <p:spPr>
          <a:xfrm>
            <a:off x="6855966" y="5371417"/>
            <a:ext cx="0" cy="696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6863266" y="5796942"/>
            <a:ext cx="4443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7307613" y="5612276"/>
                <a:ext cx="13111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 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7613" y="5612276"/>
                <a:ext cx="1311192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Straight Arrow Connector 72"/>
          <p:cNvCxnSpPr/>
          <p:nvPr/>
        </p:nvCxnSpPr>
        <p:spPr>
          <a:xfrm>
            <a:off x="8610600" y="5800877"/>
            <a:ext cx="5999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9315926" y="5656258"/>
                <a:ext cx="2564805" cy="5896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  <m:r>
                              <m:rPr>
                                <m:nor/>
                              </m:rPr>
                              <a:rPr lang="el-GR" dirty="0"/>
                              <m:t> </m:t>
                            </m:r>
                          </m:e>
                          <m:sub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1,2</m:t>
                            </m:r>
                          </m:sub>
                        </m:sSub>
                      </m:e>
                    </m:d>
                  </m:oMath>
                </a14:m>
                <a:r>
                  <a:rPr lang="el-GR" dirty="0" smtClean="0"/>
                  <a:t> = - 9681,6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  <a:p>
                <a:r>
                  <a:rPr lang="el-GR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5926" y="5656258"/>
                <a:ext cx="2564805" cy="589649"/>
              </a:xfrm>
              <a:prstGeom prst="rect">
                <a:avLst/>
              </a:prstGeom>
              <a:blipFill rotWithShape="0">
                <a:blip r:embed="rId12"/>
                <a:stretch>
                  <a:fillRect t="-9278" r="-332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/>
          <p:cNvSpPr txBox="1"/>
          <p:nvPr/>
        </p:nvSpPr>
        <p:spPr>
          <a:xfrm>
            <a:off x="5300459" y="4365153"/>
            <a:ext cx="6134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ΣΗΜ. </a:t>
            </a:r>
            <a:r>
              <a:rPr lang="el-GR" dirty="0" smtClean="0"/>
              <a:t>: έργο και από σχέσεις (8) , (9), 6</a:t>
            </a:r>
            <a:r>
              <a:rPr lang="el-GR" baseline="30000" dirty="0" smtClean="0"/>
              <a:t>ο</a:t>
            </a:r>
            <a:r>
              <a:rPr lang="el-GR" dirty="0" smtClean="0"/>
              <a:t> Διαδικτυακό Μάθημα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9732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05151" y="6478370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5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136266" y="123182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ΠΑΡΑΔΕΙΓΜΑ 4</a:t>
            </a:r>
            <a:r>
              <a:rPr lang="en-US" b="1" u="sng" dirty="0" smtClean="0"/>
              <a:t> /1</a:t>
            </a:r>
            <a:endParaRPr lang="el-GR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36266" y="492514"/>
            <a:ext cx="1066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Άέρας</a:t>
            </a:r>
            <a:r>
              <a:rPr lang="el-GR" dirty="0" smtClean="0"/>
              <a:t> μάζας 0,25</a:t>
            </a:r>
            <a:r>
              <a:rPr lang="en-US" dirty="0" smtClean="0"/>
              <a:t> (kg)</a:t>
            </a:r>
            <a:r>
              <a:rPr lang="el-GR" dirty="0" smtClean="0"/>
              <a:t> σε πίεση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 1</a:t>
            </a:r>
            <a:r>
              <a:rPr lang="el-GR" dirty="0" smtClean="0"/>
              <a:t>4</a:t>
            </a:r>
            <a:r>
              <a:rPr lang="en-US" dirty="0" smtClean="0"/>
              <a:t>0 (</a:t>
            </a:r>
            <a:r>
              <a:rPr lang="en-US" dirty="0" err="1" smtClean="0"/>
              <a:t>kPa</a:t>
            </a:r>
            <a:r>
              <a:rPr lang="en-US" dirty="0" smtClean="0"/>
              <a:t>) </a:t>
            </a:r>
            <a:r>
              <a:rPr lang="el-GR" dirty="0" smtClean="0"/>
              <a:t>καταλαμβάνει όγκο 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= 0,</a:t>
            </a:r>
            <a:r>
              <a:rPr lang="el-GR" dirty="0" smtClean="0"/>
              <a:t>1</a:t>
            </a:r>
            <a:r>
              <a:rPr lang="en-US" dirty="0" smtClean="0"/>
              <a:t>5 (m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  <a:r>
              <a:rPr lang="el-GR" dirty="0" smtClean="0"/>
              <a:t>. Από την κατάσταση αυτή συμπιέζεται μέχρι τελική πίεση </a:t>
            </a:r>
            <a:r>
              <a:rPr lang="en-US" dirty="0" smtClean="0"/>
              <a:t>p</a:t>
            </a:r>
            <a:r>
              <a:rPr lang="el-GR" baseline="-25000" dirty="0" smtClean="0"/>
              <a:t>2</a:t>
            </a:r>
            <a:r>
              <a:rPr lang="en-US" dirty="0" smtClean="0"/>
              <a:t> = 1</a:t>
            </a:r>
            <a:r>
              <a:rPr lang="el-GR" dirty="0" smtClean="0"/>
              <a:t>4</a:t>
            </a:r>
            <a:r>
              <a:rPr lang="en-US" dirty="0" smtClean="0"/>
              <a:t> (</a:t>
            </a:r>
            <a:r>
              <a:rPr lang="el-GR" dirty="0" smtClean="0"/>
              <a:t>Μ</a:t>
            </a:r>
            <a:r>
              <a:rPr lang="en-US" dirty="0" smtClean="0"/>
              <a:t>Pa) </a:t>
            </a:r>
            <a:r>
              <a:rPr lang="el-GR" dirty="0" smtClean="0"/>
              <a:t>κατά μια </a:t>
            </a:r>
            <a:r>
              <a:rPr lang="el-GR" dirty="0" err="1" smtClean="0"/>
              <a:t>πολυτροπική</a:t>
            </a:r>
            <a:r>
              <a:rPr lang="el-GR" dirty="0" smtClean="0"/>
              <a:t> μεταβολή με εκθέτη 1,25. Να υπολογιστούν : η μεταβολή της εσωτερικής ενέργειας, το έργο και το ποσό θερμότητας. </a:t>
            </a:r>
            <a:r>
              <a:rPr lang="en-US" dirty="0" smtClean="0"/>
              <a:t> </a:t>
            </a:r>
            <a:r>
              <a:rPr lang="en-US" baseline="-25000" dirty="0" smtClean="0"/>
              <a:t>  </a:t>
            </a:r>
            <a:endParaRPr lang="el-GR" dirty="0"/>
          </a:p>
        </p:txBody>
      </p:sp>
      <p:sp>
        <p:nvSpPr>
          <p:cNvPr id="8" name="Rectangle 7"/>
          <p:cNvSpPr/>
          <p:nvPr/>
        </p:nvSpPr>
        <p:spPr>
          <a:xfrm>
            <a:off x="136266" y="1415844"/>
            <a:ext cx="680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ΛΥΣΗ</a:t>
            </a:r>
            <a:endParaRPr lang="el-GR" b="1" u="sng" dirty="0"/>
          </a:p>
        </p:txBody>
      </p:sp>
      <p:sp>
        <p:nvSpPr>
          <p:cNvPr id="9" name="Rectangle 8"/>
          <p:cNvSpPr/>
          <p:nvPr/>
        </p:nvSpPr>
        <p:spPr>
          <a:xfrm>
            <a:off x="99690" y="1785176"/>
            <a:ext cx="1084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Δίδονται </a:t>
            </a:r>
            <a:endParaRPr lang="el-GR" b="1" u="sng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99690" y="1415844"/>
            <a:ext cx="119460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96415" y="2339173"/>
            <a:ext cx="766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Αέρας</a:t>
            </a:r>
            <a:endParaRPr lang="el-GR" dirty="0"/>
          </a:p>
        </p:txBody>
      </p:sp>
      <p:sp>
        <p:nvSpPr>
          <p:cNvPr id="14" name="Rectangle 13"/>
          <p:cNvSpPr/>
          <p:nvPr/>
        </p:nvSpPr>
        <p:spPr>
          <a:xfrm>
            <a:off x="970469" y="2165464"/>
            <a:ext cx="20810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u="sng" dirty="0" smtClean="0"/>
              <a:t>ΠΙΝΑΚΑΣ 2/ΜΕΡΟΣ 8</a:t>
            </a:r>
            <a:r>
              <a:rPr lang="el-GR" sz="1400" b="1" u="sng" baseline="30000" dirty="0" smtClean="0"/>
              <a:t>ο</a:t>
            </a:r>
            <a:r>
              <a:rPr lang="el-GR" sz="1400" b="1" u="sng" dirty="0" smtClean="0"/>
              <a:t> Α </a:t>
            </a:r>
            <a:endParaRPr lang="el-GR" sz="1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051488" y="2033485"/>
                <a:ext cx="1697260" cy="576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l-GR" sz="1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7 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1488" y="2033485"/>
                <a:ext cx="1697260" cy="576376"/>
              </a:xfrm>
              <a:prstGeom prst="rect">
                <a:avLst/>
              </a:prstGeom>
              <a:blipFill rotWithShape="0">
                <a:blip r:embed="rId2"/>
                <a:stretch>
                  <a:fillRect b="-212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1040719" y="2501101"/>
            <a:ext cx="2123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k = 1,25</a:t>
            </a:r>
            <a:endParaRPr lang="el-GR" sz="14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13888" y="2319352"/>
            <a:ext cx="2503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" idx="3"/>
            <a:endCxn id="14" idx="1"/>
          </p:cNvCxnSpPr>
          <p:nvPr/>
        </p:nvCxnSpPr>
        <p:spPr>
          <a:xfrm flipV="1">
            <a:off x="862972" y="2319353"/>
            <a:ext cx="107497" cy="204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3"/>
            <a:endCxn id="18" idx="1"/>
          </p:cNvCxnSpPr>
          <p:nvPr/>
        </p:nvCxnSpPr>
        <p:spPr>
          <a:xfrm>
            <a:off x="862972" y="2523839"/>
            <a:ext cx="177747" cy="1311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96640" y="2853528"/>
                <a:ext cx="3411640" cy="4087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p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 = 1</a:t>
                </a:r>
                <a:r>
                  <a:rPr lang="el-GR" dirty="0" smtClean="0"/>
                  <a:t>4</a:t>
                </a:r>
                <a:r>
                  <a:rPr lang="en-US" dirty="0" smtClean="0"/>
                  <a:t>0 (</a:t>
                </a:r>
                <a:r>
                  <a:rPr lang="en-US" dirty="0" err="1" smtClean="0"/>
                  <a:t>kPa</a:t>
                </a:r>
                <a:r>
                  <a:rPr lang="en-US" dirty="0" smtClean="0"/>
                  <a:t>) = 140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40" y="2853528"/>
                <a:ext cx="3411640" cy="408702"/>
              </a:xfrm>
              <a:prstGeom prst="rect">
                <a:avLst/>
              </a:prstGeom>
              <a:blipFill rotWithShape="0">
                <a:blip r:embed="rId3"/>
                <a:stretch>
                  <a:fillRect l="-1607" t="-95522" r="-3571" b="-1611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96415" y="3274627"/>
            <a:ext cx="1481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= 0,</a:t>
            </a:r>
            <a:r>
              <a:rPr lang="el-GR" dirty="0" smtClean="0"/>
              <a:t>1</a:t>
            </a:r>
            <a:r>
              <a:rPr lang="en-US" dirty="0" smtClean="0"/>
              <a:t>5 (m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28" name="Rectangle 27"/>
          <p:cNvSpPr/>
          <p:nvPr/>
        </p:nvSpPr>
        <p:spPr>
          <a:xfrm>
            <a:off x="82854" y="3699898"/>
            <a:ext cx="1508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l-GR" baseline="-25000" dirty="0" smtClean="0"/>
              <a:t>2</a:t>
            </a:r>
            <a:r>
              <a:rPr lang="en-US" dirty="0" smtClean="0"/>
              <a:t> = 1</a:t>
            </a:r>
            <a:r>
              <a:rPr lang="el-GR" dirty="0" smtClean="0"/>
              <a:t>4</a:t>
            </a:r>
            <a:r>
              <a:rPr lang="en-US" dirty="0" smtClean="0"/>
              <a:t> (</a:t>
            </a:r>
            <a:r>
              <a:rPr lang="el-GR" dirty="0" smtClean="0"/>
              <a:t>Μ</a:t>
            </a:r>
            <a:r>
              <a:rPr lang="en-US" dirty="0" smtClean="0"/>
              <a:t>Pa) </a:t>
            </a:r>
            <a:endParaRPr lang="el-GR" dirty="0"/>
          </a:p>
        </p:txBody>
      </p:sp>
      <p:sp>
        <p:nvSpPr>
          <p:cNvPr id="29" name="Rectangle 28"/>
          <p:cNvSpPr/>
          <p:nvPr/>
        </p:nvSpPr>
        <p:spPr>
          <a:xfrm>
            <a:off x="82854" y="4387962"/>
            <a:ext cx="1212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Ζητούνται</a:t>
            </a:r>
            <a:r>
              <a:rPr lang="el-GR" u="sng" dirty="0" smtClean="0"/>
              <a:t> </a:t>
            </a:r>
            <a:endParaRPr lang="el-GR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92856" y="5322926"/>
                <a:ext cx="596061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56" y="5322926"/>
                <a:ext cx="596061" cy="38151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435" y="4825620"/>
                <a:ext cx="966034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" y="4825620"/>
                <a:ext cx="966034" cy="381515"/>
              </a:xfrm>
              <a:prstGeom prst="rect">
                <a:avLst/>
              </a:prstGeom>
              <a:blipFill rotWithShape="0">
                <a:blip r:embed="rId5"/>
                <a:stretch>
                  <a:fillRect b="-112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0" y="5772767"/>
                <a:ext cx="620811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772767"/>
                <a:ext cx="620811" cy="381515"/>
              </a:xfrm>
              <a:prstGeom prst="rect">
                <a:avLst/>
              </a:prstGeom>
              <a:blipFill rotWithShape="0">
                <a:blip r:embed="rId6"/>
                <a:stretch>
                  <a:fillRect b="-634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4748748" y="1415844"/>
            <a:ext cx="0" cy="49405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901184" y="1658112"/>
            <a:ext cx="1432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Κατάσταση 1</a:t>
            </a:r>
            <a:endParaRPr lang="el-GR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4818340" y="2085544"/>
                <a:ext cx="2166234" cy="4087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p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 = 140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340" y="2085544"/>
                <a:ext cx="2166234" cy="408702"/>
              </a:xfrm>
              <a:prstGeom prst="rect">
                <a:avLst/>
              </a:prstGeom>
              <a:blipFill rotWithShape="0">
                <a:blip r:embed="rId7"/>
                <a:stretch>
                  <a:fillRect l="-2247" t="-95522" r="-13202" b="-1611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4795203" y="2456290"/>
            <a:ext cx="1481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= 0,</a:t>
            </a:r>
            <a:r>
              <a:rPr lang="el-GR" dirty="0" smtClean="0"/>
              <a:t>1</a:t>
            </a:r>
            <a:r>
              <a:rPr lang="en-US" dirty="0" smtClean="0"/>
              <a:t>5 (m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422374" y="2748144"/>
                <a:ext cx="5561651" cy="9453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dirty="0" smtClean="0"/>
                            <m:t>140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skw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n-US" dirty="0" smtClean="0"/>
                            <m:t>0,</m:t>
                          </m:r>
                          <m:r>
                            <m:rPr>
                              <m:nor/>
                            </m:rPr>
                            <a:rPr lang="el-GR" dirty="0" smtClean="0"/>
                            <m:t>1</m:t>
                          </m:r>
                          <m:r>
                            <m:rPr>
                              <m:nor/>
                            </m:rPr>
                            <a:rPr lang="en-US" dirty="0" smtClean="0"/>
                            <m:t>5 (</m:t>
                          </m:r>
                          <m:r>
                            <m:rPr>
                              <m:nor/>
                            </m:rPr>
                            <a:rPr lang="en-US" dirty="0" smtClean="0"/>
                            <m:t>m</m:t>
                          </m:r>
                          <m:r>
                            <m:rPr>
                              <m:nor/>
                            </m:rPr>
                            <a:rPr lang="en-US" baseline="30000" dirty="0" smtClean="0"/>
                            <m:t>3</m:t>
                          </m:r>
                          <m:r>
                            <m:rPr>
                              <m:nor/>
                            </m:rPr>
                            <a:rPr lang="en-US" dirty="0" smtClean="0"/>
                            <m:t>)</m:t>
                          </m:r>
                          <m:r>
                            <m:rPr>
                              <m:nor/>
                            </m:rPr>
                            <a:rPr lang="el-GR" dirty="0" smtClean="0"/>
                            <m:t> 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0,25(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)∙287(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=292,7(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2374" y="2748144"/>
                <a:ext cx="5561651" cy="94538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1415735" y="3681745"/>
                <a:ext cx="1853649" cy="4087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= 1,4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735" y="3681745"/>
                <a:ext cx="1853649" cy="408702"/>
              </a:xfrm>
              <a:prstGeom prst="rect">
                <a:avLst/>
              </a:prstGeom>
              <a:blipFill rotWithShape="0">
                <a:blip r:embed="rId9"/>
                <a:stretch>
                  <a:fillRect l="-2632" t="-95522" r="-15789" b="-1611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4771593" y="3786444"/>
            <a:ext cx="1414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u="sng" dirty="0" smtClean="0"/>
              <a:t>Κατάσταση 2</a:t>
            </a:r>
            <a:endParaRPr lang="el-GR" u="sng" dirty="0"/>
          </a:p>
        </p:txBody>
      </p:sp>
      <p:sp>
        <p:nvSpPr>
          <p:cNvPr id="41" name="TextBox 40"/>
          <p:cNvSpPr txBox="1"/>
          <p:nvPr/>
        </p:nvSpPr>
        <p:spPr>
          <a:xfrm>
            <a:off x="4733601" y="3027091"/>
            <a:ext cx="12380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Από Κ.Ε.Ι.Α.</a:t>
            </a:r>
            <a:endParaRPr lang="el-GR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4818340" y="4354861"/>
                <a:ext cx="1760290" cy="657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340" y="4354861"/>
                <a:ext cx="1760290" cy="65755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7319304" y="4336654"/>
                <a:ext cx="3114763" cy="5853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l-G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l-G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l-GR" dirty="0" smtClean="0"/>
                  <a:t> = 463,9</a:t>
                </a:r>
                <a:r>
                  <a:rPr lang="en-US" dirty="0" smtClean="0"/>
                  <a:t> (K)</a:t>
                </a:r>
                <a:r>
                  <a:rPr lang="el-GR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9304" y="4336654"/>
                <a:ext cx="3114763" cy="585353"/>
              </a:xfrm>
              <a:prstGeom prst="rect">
                <a:avLst/>
              </a:prstGeom>
              <a:blipFill rotWithShape="0">
                <a:blip r:embed="rId11"/>
                <a:stretch>
                  <a:fillRect b="-104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ight Arrow 55"/>
          <p:cNvSpPr/>
          <p:nvPr/>
        </p:nvSpPr>
        <p:spPr>
          <a:xfrm>
            <a:off x="5901457" y="3155576"/>
            <a:ext cx="520917" cy="1190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" name="Right Arrow 56"/>
          <p:cNvSpPr/>
          <p:nvPr/>
        </p:nvSpPr>
        <p:spPr>
          <a:xfrm>
            <a:off x="6578630" y="4620768"/>
            <a:ext cx="672568" cy="1365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4816854" y="5268445"/>
                <a:ext cx="1752980" cy="656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6854" y="5268445"/>
                <a:ext cx="1752980" cy="65620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7254246" y="5206121"/>
                <a:ext cx="3590342" cy="11442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l-G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</m:e>
                          </m:d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=0,023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 smtClean="0"/>
                        <m:t>(</m:t>
                      </m:r>
                      <m:r>
                        <m:rPr>
                          <m:nor/>
                        </m:rPr>
                        <a:rPr lang="en-US" dirty="0" smtClean="0"/>
                        <m:t>m</m:t>
                      </m:r>
                      <m:r>
                        <m:rPr>
                          <m:nor/>
                        </m:rPr>
                        <a:rPr lang="en-US" baseline="30000" dirty="0" smtClean="0"/>
                        <m:t>3</m:t>
                      </m:r>
                      <m:r>
                        <m:rPr>
                          <m:nor/>
                        </m:rPr>
                        <a:rPr lang="en-US" dirty="0" smtClean="0"/>
                        <m:t>)</m:t>
                      </m:r>
                    </m:oMath>
                  </m:oMathPara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246" y="5206121"/>
                <a:ext cx="3590342" cy="114422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Right Arrow 60"/>
          <p:cNvSpPr/>
          <p:nvPr/>
        </p:nvSpPr>
        <p:spPr>
          <a:xfrm>
            <a:off x="6570017" y="5673743"/>
            <a:ext cx="672568" cy="1365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7186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19375" y="631031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6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231648" y="207264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ΠΑΡΑΔΕΙΓΜΑ 4</a:t>
            </a:r>
            <a:r>
              <a:rPr lang="en-US" b="1" u="sng" dirty="0" smtClean="0"/>
              <a:t> /2</a:t>
            </a:r>
            <a:endParaRPr lang="el-GR" b="1" u="sng" dirty="0"/>
          </a:p>
        </p:txBody>
      </p:sp>
      <p:sp>
        <p:nvSpPr>
          <p:cNvPr id="7" name="Rectangle 6"/>
          <p:cNvSpPr/>
          <p:nvPr/>
        </p:nvSpPr>
        <p:spPr>
          <a:xfrm>
            <a:off x="228421" y="677810"/>
            <a:ext cx="647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Έργο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5828" y="973558"/>
                <a:ext cx="10219272" cy="7841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0,25(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)∙287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𝑘𝑔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292,7−463,9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1,25−1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=− 49134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=− 49,134(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28" y="973558"/>
                <a:ext cx="10219272" cy="78412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0" y="1981265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Μεταβολή Εσωτερικής Ενέργειας 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478" y="2475512"/>
                <a:ext cx="2725746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l-GR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U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78" y="2475512"/>
                <a:ext cx="2725746" cy="289182"/>
              </a:xfrm>
              <a:prstGeom prst="rect">
                <a:avLst/>
              </a:prstGeom>
              <a:blipFill rotWithShape="0">
                <a:blip r:embed="rId3"/>
                <a:stretch>
                  <a:fillRect l="-2685" b="-291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31648" y="3273167"/>
                <a:ext cx="8506944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=0,159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𝑘𝑝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+3,60∙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𝑘𝑝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∙378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,3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=0,172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𝑘𝑝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648" y="3273167"/>
                <a:ext cx="8506944" cy="62235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15519" y="2562182"/>
                <a:ext cx="232576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5519" y="2562182"/>
                <a:ext cx="2325765" cy="5186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>
            <a:endCxn id="13" idx="1"/>
          </p:cNvCxnSpPr>
          <p:nvPr/>
        </p:nvCxnSpPr>
        <p:spPr>
          <a:xfrm flipV="1">
            <a:off x="1638300" y="2821484"/>
            <a:ext cx="1377219" cy="5766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3" idx="3"/>
          </p:cNvCxnSpPr>
          <p:nvPr/>
        </p:nvCxnSpPr>
        <p:spPr>
          <a:xfrm>
            <a:off x="5341284" y="2821484"/>
            <a:ext cx="818216" cy="5766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574761" y="4015711"/>
                <a:ext cx="3639832" cy="12899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0,172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𝑘𝑝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∙4,1868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𝑘𝐽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𝑘𝑔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𝑘𝑐𝑎𝑙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𝑘𝑝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</m:den>
                              </m:f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4761" y="4015711"/>
                <a:ext cx="3639832" cy="128990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214592" y="4197941"/>
                <a:ext cx="1587500" cy="4305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=0,72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den>
                    </m:f>
                  </m:oMath>
                </a14:m>
                <a:r>
                  <a:rPr lang="en-US" sz="2000" dirty="0" smtClean="0"/>
                  <a:t>)</a:t>
                </a:r>
                <a:endParaRPr lang="el-GR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4592" y="4197941"/>
                <a:ext cx="1587500" cy="430567"/>
              </a:xfrm>
              <a:prstGeom prst="rect">
                <a:avLst/>
              </a:prstGeom>
              <a:blipFill rotWithShape="0">
                <a:blip r:embed="rId7"/>
                <a:stretch>
                  <a:fillRect l="-3065" t="-8571" b="-2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ight Arrow 20"/>
          <p:cNvSpPr/>
          <p:nvPr/>
        </p:nvSpPr>
        <p:spPr>
          <a:xfrm>
            <a:off x="2934067" y="4465394"/>
            <a:ext cx="535751" cy="1584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3" name="Straight Connector 22"/>
          <p:cNvCxnSpPr/>
          <p:nvPr/>
        </p:nvCxnSpPr>
        <p:spPr>
          <a:xfrm>
            <a:off x="8900642" y="2764694"/>
            <a:ext cx="0" cy="2095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9670443" y="3548621"/>
                <a:ext cx="18341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U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=30,816</m:t>
                    </m:r>
                  </m:oMath>
                </a14:m>
                <a:r>
                  <a:rPr lang="en-US" dirty="0" smtClean="0"/>
                  <a:t> (kJ)</a:t>
                </a:r>
                <a:endParaRPr lang="el-GR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0443" y="3548621"/>
                <a:ext cx="1834156" cy="369332"/>
              </a:xfrm>
              <a:prstGeom prst="rect">
                <a:avLst/>
              </a:prstGeom>
              <a:blipFill rotWithShape="0">
                <a:blip r:embed="rId8"/>
                <a:stretch>
                  <a:fillRect t="-8197" r="-2658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00581" y="5746087"/>
                <a:ext cx="6138475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l-GR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U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dirty="0" smtClean="0"/>
                  <a:t> = 30,</a:t>
                </a:r>
                <a:r>
                  <a:rPr lang="el-GR" dirty="0" smtClean="0"/>
                  <a:t>816</a:t>
                </a:r>
                <a:r>
                  <a:rPr lang="en-US" dirty="0" smtClean="0"/>
                  <a:t> (kJ) + (- 49,134) (kJ) = - 18,3</a:t>
                </a:r>
                <a:r>
                  <a:rPr lang="el-GR" dirty="0" smtClean="0"/>
                  <a:t>18</a:t>
                </a:r>
                <a:r>
                  <a:rPr lang="en-US" dirty="0" smtClean="0"/>
                  <a:t> (kJ) </a:t>
                </a:r>
                <a:endParaRPr lang="el-GR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81" y="5746087"/>
                <a:ext cx="6138475" cy="289182"/>
              </a:xfrm>
              <a:prstGeom prst="rect">
                <a:avLst/>
              </a:prstGeom>
              <a:blipFill rotWithShape="0">
                <a:blip r:embed="rId9"/>
                <a:stretch>
                  <a:fillRect l="-1688" t="-25532" b="-468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381000" y="5137241"/>
            <a:ext cx="469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Ποσό Θερμότητας</a:t>
            </a:r>
            <a:endParaRPr lang="el-GR" b="1" u="sng" dirty="0"/>
          </a:p>
        </p:txBody>
      </p:sp>
      <p:sp>
        <p:nvSpPr>
          <p:cNvPr id="27" name="TextBox 26"/>
          <p:cNvSpPr txBox="1"/>
          <p:nvPr/>
        </p:nvSpPr>
        <p:spPr>
          <a:xfrm>
            <a:off x="147675" y="4028664"/>
            <a:ext cx="1625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err="1" smtClean="0"/>
              <a:t>Langen</a:t>
            </a:r>
            <a:r>
              <a:rPr lang="el-GR" sz="1600" b="1" i="1" dirty="0" smtClean="0"/>
              <a:t> </a:t>
            </a:r>
            <a:r>
              <a:rPr lang="en-US" sz="1600" b="1" i="1" dirty="0" smtClean="0"/>
              <a:t>/</a:t>
            </a:r>
            <a:r>
              <a:rPr lang="el-GR" sz="1600" b="1" i="1" dirty="0" smtClean="0"/>
              <a:t> 6</a:t>
            </a:r>
            <a:r>
              <a:rPr lang="el-GR" sz="1600" b="1" i="1" baseline="30000" dirty="0" smtClean="0"/>
              <a:t>ο</a:t>
            </a:r>
            <a:r>
              <a:rPr lang="el-GR" sz="1600" b="1" i="1" dirty="0" smtClean="0"/>
              <a:t> Δ.Μ.</a:t>
            </a:r>
            <a:endParaRPr lang="el-GR" sz="1600" b="1" i="1" dirty="0"/>
          </a:p>
        </p:txBody>
      </p:sp>
      <p:sp>
        <p:nvSpPr>
          <p:cNvPr id="28" name="Right Arrow 27"/>
          <p:cNvSpPr/>
          <p:nvPr/>
        </p:nvSpPr>
        <p:spPr>
          <a:xfrm>
            <a:off x="9062693" y="3647781"/>
            <a:ext cx="607750" cy="1647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0" name="Straight Connector 29"/>
          <p:cNvCxnSpPr/>
          <p:nvPr/>
        </p:nvCxnSpPr>
        <p:spPr>
          <a:xfrm>
            <a:off x="228421" y="3730163"/>
            <a:ext cx="15452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own Arrow 30"/>
          <p:cNvSpPr/>
          <p:nvPr/>
        </p:nvSpPr>
        <p:spPr>
          <a:xfrm>
            <a:off x="552131" y="3812546"/>
            <a:ext cx="323711" cy="2855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502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7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99690" y="86606"/>
            <a:ext cx="1892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l-GR" b="1" u="sng" dirty="0" smtClean="0"/>
              <a:t>4 -Α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127116" y="538725"/>
            <a:ext cx="118698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δοχείο (σταθερού όγκου) μονωμένο θερμικά περιέχει ήλιο μάζας 0,17</a:t>
            </a:r>
            <a:r>
              <a:rPr lang="en-US" dirty="0" smtClean="0"/>
              <a:t> (kg) </a:t>
            </a:r>
            <a:r>
              <a:rPr lang="el-GR" dirty="0" smtClean="0"/>
              <a:t>σε θερμοκρασία 27 ( </a:t>
            </a:r>
            <a:r>
              <a:rPr lang="en-US" baseline="30000" dirty="0" smtClean="0"/>
              <a:t>0</a:t>
            </a:r>
            <a:r>
              <a:rPr lang="en-US" dirty="0" smtClean="0"/>
              <a:t>C)  </a:t>
            </a:r>
            <a:r>
              <a:rPr lang="el-GR" dirty="0" smtClean="0"/>
              <a:t>και πίεση 350</a:t>
            </a:r>
            <a:r>
              <a:rPr lang="en-US" dirty="0" smtClean="0"/>
              <a:t> (</a:t>
            </a:r>
            <a:r>
              <a:rPr lang="en-US" dirty="0" err="1" smtClean="0"/>
              <a:t>kPa</a:t>
            </a:r>
            <a:r>
              <a:rPr lang="en-US" dirty="0" smtClean="0"/>
              <a:t>)</a:t>
            </a:r>
            <a:r>
              <a:rPr lang="el-GR" dirty="0" smtClean="0"/>
              <a:t>. Στο εσωτερικό του δοχείου λειτουργεί έλικα ισχύος 15 </a:t>
            </a:r>
            <a:r>
              <a:rPr lang="en-US" dirty="0" smtClean="0"/>
              <a:t>W</a:t>
            </a:r>
            <a:r>
              <a:rPr lang="el-GR" dirty="0"/>
              <a:t> </a:t>
            </a:r>
            <a:r>
              <a:rPr lang="el-GR" dirty="0" smtClean="0"/>
              <a:t>για 30 </a:t>
            </a:r>
            <a:r>
              <a:rPr lang="en-US" dirty="0" smtClean="0"/>
              <a:t>(min).</a:t>
            </a:r>
            <a:endParaRPr lang="el-GR" dirty="0" smtClean="0"/>
          </a:p>
          <a:p>
            <a:r>
              <a:rPr lang="el-GR" dirty="0" smtClean="0"/>
              <a:t>Να υπολογιστεί </a:t>
            </a:r>
            <a:r>
              <a:rPr lang="en-US" dirty="0" smtClean="0"/>
              <a:t> </a:t>
            </a:r>
            <a:r>
              <a:rPr lang="el-GR" dirty="0" smtClean="0"/>
              <a:t>η  τελική θερμοκρασία και η τελική πίεση. 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130910" y="1534037"/>
            <a:ext cx="768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ΛΥΣΗ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-447778" y="3518167"/>
                <a:ext cx="2254656" cy="5288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        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𝜀𝜆𝜄𝜅𝛼𝜍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𝜀𝜆𝜄𝜅𝛼𝜍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47778" y="3518167"/>
                <a:ext cx="2254656" cy="52886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1931497" y="3839311"/>
            <a:ext cx="829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5838" y="3582136"/>
            <a:ext cx="2362200" cy="5143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441222" y="4076014"/>
                <a:ext cx="2444002" cy="5244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        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𝜀𝜆𝜄𝜅𝛼𝜍</m:t>
                              </m:r>
                            </m:sub>
                          </m:sSub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15 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𝑠𝑒𝑐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1222" y="4076014"/>
                <a:ext cx="2444002" cy="52443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130196" y="4610609"/>
                <a:ext cx="4126066" cy="5666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=30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∙60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𝑠𝑒𝑐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𝑚𝑖𝑛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=1800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𝑠𝑒𝑐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196" y="4610609"/>
                <a:ext cx="4126066" cy="56669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>
            <a:off x="5188038" y="3665495"/>
            <a:ext cx="0" cy="15118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5590313" y="4224388"/>
                <a:ext cx="2457019" cy="3940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𝜀𝜆𝜄𝜅𝛼𝜍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=−27.000 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0313" y="4224388"/>
                <a:ext cx="2457019" cy="394019"/>
              </a:xfrm>
              <a:prstGeom prst="rect">
                <a:avLst/>
              </a:prstGeom>
              <a:blipFill rotWithShape="0">
                <a:blip r:embed="rId7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>
            <a:off x="5231730" y="4421398"/>
            <a:ext cx="45072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27116" y="2469312"/>
                <a:ext cx="4726871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16" y="2469312"/>
                <a:ext cx="4726871" cy="289182"/>
              </a:xfrm>
              <a:prstGeom prst="rect">
                <a:avLst/>
              </a:prstGeom>
              <a:blipFill rotWithShape="0">
                <a:blip r:embed="rId8"/>
                <a:stretch>
                  <a:fillRect l="-516" r="-774" b="-291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99690" y="2004897"/>
                <a:ext cx="2061013" cy="3940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𝜀𝜆𝜄𝜅𝛼𝜍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90" y="2004897"/>
                <a:ext cx="2061013" cy="394019"/>
              </a:xfrm>
              <a:prstGeom prst="rect">
                <a:avLst/>
              </a:prstGeom>
              <a:blipFill rotWithShape="0">
                <a:blip r:embed="rId9"/>
                <a:stretch>
                  <a:fillRect t="-7692" b="-1846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1885" y="2900000"/>
                <a:ext cx="906145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dirty="0" smtClean="0"/>
                  <a:t> = 0</a:t>
                </a:r>
                <a:endParaRPr lang="el-GR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85" y="2900000"/>
                <a:ext cx="906145" cy="381515"/>
              </a:xfrm>
              <a:prstGeom prst="rect">
                <a:avLst/>
              </a:prstGeom>
              <a:blipFill rotWithShape="0">
                <a:blip r:embed="rId10"/>
                <a:stretch>
                  <a:fillRect l="-1342" t="-8065" r="-4698" b="-241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890635" y="2885844"/>
                <a:ext cx="10408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 ,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</m:oMath>
                </a14:m>
                <a:r>
                  <a:rPr lang="en-US" dirty="0" smtClean="0"/>
                  <a:t> = 0</a:t>
                </a:r>
                <a:endParaRPr lang="el-GR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635" y="2885844"/>
                <a:ext cx="1040862" cy="369332"/>
              </a:xfrm>
              <a:prstGeom prst="rect">
                <a:avLst/>
              </a:prstGeom>
              <a:blipFill rotWithShape="0">
                <a:blip r:embed="rId11"/>
                <a:stretch>
                  <a:fillRect t="-8197" r="-4094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3193229" y="2817488"/>
                <a:ext cx="1714828" cy="5229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sub>
                    </m:sSub>
                  </m:oMath>
                </a14:m>
                <a:r>
                  <a:rPr lang="en-US" dirty="0" smtClean="0"/>
                  <a:t> =3,116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3229" y="2817488"/>
                <a:ext cx="1714828" cy="522900"/>
              </a:xfrm>
              <a:prstGeom prst="rect">
                <a:avLst/>
              </a:prstGeom>
              <a:blipFill rotWithShape="0">
                <a:blip r:embed="rId12"/>
                <a:stretch>
                  <a:fillRect r="-1068" b="-697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8035140" y="2613903"/>
            <a:ext cx="0" cy="256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ight Arrow 28"/>
          <p:cNvSpPr/>
          <p:nvPr/>
        </p:nvSpPr>
        <p:spPr>
          <a:xfrm>
            <a:off x="8193024" y="3582136"/>
            <a:ext cx="417576" cy="200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832937" y="3529504"/>
                <a:ext cx="16764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=351,12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2937" y="3529504"/>
                <a:ext cx="1676485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2909" t="-2222" r="-4727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209083" y="5514572"/>
            <a:ext cx="1597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ΤΕΛΙΚΗ ΠΙΕΣΗ</a:t>
            </a:r>
            <a:endParaRPr lang="el-GR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99690" y="5177303"/>
            <a:ext cx="7947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409985" y="5597699"/>
                <a:ext cx="854208" cy="565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9985" y="5597699"/>
                <a:ext cx="854208" cy="565219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3815113" y="5559015"/>
                <a:ext cx="1378839" cy="656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113" y="5559015"/>
                <a:ext cx="1378839" cy="656205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>
            <a:off x="5256262" y="5887117"/>
            <a:ext cx="5471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6016343" y="5637875"/>
                <a:ext cx="18683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 smtClean="0"/>
                  <a:t> 409,64 (</a:t>
                </a:r>
                <a:r>
                  <a:rPr lang="en-US" dirty="0" err="1" smtClean="0"/>
                  <a:t>kPa</a:t>
                </a:r>
                <a:r>
                  <a:rPr lang="en-US" dirty="0" smtClean="0"/>
                  <a:t>)</a:t>
                </a:r>
                <a:endParaRPr lang="el-GR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6343" y="5637875"/>
                <a:ext cx="1868332" cy="369332"/>
              </a:xfrm>
              <a:prstGeom prst="rect">
                <a:avLst/>
              </a:prstGeom>
              <a:blipFill rotWithShape="0">
                <a:blip r:embed="rId16"/>
                <a:stretch>
                  <a:fillRect t="-10000" r="-2614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401812" y="1181746"/>
            <a:ext cx="3378360" cy="1443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30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8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236467" y="171950"/>
            <a:ext cx="22497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4 </a:t>
            </a:r>
            <a:r>
              <a:rPr lang="el-GR" b="1" u="sng" dirty="0" smtClean="0"/>
              <a:t>–</a:t>
            </a:r>
            <a:r>
              <a:rPr lang="en-US" b="1" u="sng" dirty="0" smtClean="0"/>
              <a:t> B</a:t>
            </a:r>
            <a:r>
              <a:rPr lang="el-GR" b="1" u="sng" dirty="0" smtClean="0"/>
              <a:t> /1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560832" y="865632"/>
            <a:ext cx="10082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Μάζα αέρα 1,52 </a:t>
            </a:r>
            <a:r>
              <a:rPr lang="en-US" dirty="0" smtClean="0"/>
              <a:t>(kg)</a:t>
            </a:r>
            <a:r>
              <a:rPr lang="el-GR" dirty="0" smtClean="0"/>
              <a:t> έχει όγκο 0,86 (</a:t>
            </a:r>
            <a:r>
              <a:rPr lang="en-US" dirty="0" smtClean="0"/>
              <a:t>m</a:t>
            </a:r>
            <a:r>
              <a:rPr lang="en-US" baseline="30000" dirty="0" smtClean="0"/>
              <a:t>3</a:t>
            </a:r>
            <a:r>
              <a:rPr lang="en-US" dirty="0" smtClean="0"/>
              <a:t>) </a:t>
            </a:r>
            <a:r>
              <a:rPr lang="el-GR" dirty="0" smtClean="0"/>
              <a:t>και θερμοκρασία 8 (</a:t>
            </a:r>
            <a:r>
              <a:rPr lang="en-US" dirty="0" smtClean="0"/>
              <a:t> </a:t>
            </a:r>
            <a:r>
              <a:rPr lang="en-US" baseline="30000" dirty="0" smtClean="0"/>
              <a:t>0</a:t>
            </a:r>
            <a:r>
              <a:rPr lang="en-US" dirty="0" smtClean="0"/>
              <a:t>C ) . </a:t>
            </a:r>
            <a:r>
              <a:rPr lang="el-GR" dirty="0" smtClean="0"/>
              <a:t>Συμπιέζεται μέχρι πίεση 4</a:t>
            </a:r>
            <a:r>
              <a:rPr lang="en-US" dirty="0" smtClean="0"/>
              <a:t> x p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l-GR" dirty="0" smtClean="0"/>
              <a:t>και θερμοκρασία 122 </a:t>
            </a:r>
            <a:r>
              <a:rPr lang="el-GR" dirty="0"/>
              <a:t>(</a:t>
            </a:r>
            <a:r>
              <a:rPr lang="en-US" dirty="0"/>
              <a:t> </a:t>
            </a:r>
            <a:r>
              <a:rPr lang="en-US" baseline="30000" dirty="0"/>
              <a:t>0</a:t>
            </a:r>
            <a:r>
              <a:rPr lang="en-US" dirty="0"/>
              <a:t>C </a:t>
            </a:r>
            <a:r>
              <a:rPr lang="en-US" dirty="0" smtClean="0"/>
              <a:t>)</a:t>
            </a:r>
            <a:r>
              <a:rPr lang="el-GR" dirty="0" smtClean="0"/>
              <a:t>. Να υπολογιστούν : ο τελικός όγκος, το ποσό θερμότητας και η μεταβολή της εσωτερικής ενέργειας.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52845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9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263595" y="171950"/>
            <a:ext cx="22497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4 </a:t>
            </a:r>
            <a:r>
              <a:rPr lang="el-GR" b="1" u="sng" dirty="0" smtClean="0"/>
              <a:t>–</a:t>
            </a:r>
            <a:r>
              <a:rPr lang="en-US" b="1" u="sng" dirty="0" smtClean="0"/>
              <a:t> B</a:t>
            </a:r>
            <a:r>
              <a:rPr lang="el-GR" b="1" u="sng" dirty="0" smtClean="0"/>
              <a:t> /2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053840" y="833115"/>
                <a:ext cx="1206421" cy="9269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840" y="833115"/>
                <a:ext cx="1206421" cy="9269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59077" y="1104032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Από Κ.Ε.Ι.Α.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134202" y="804409"/>
                <a:ext cx="2758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4202" y="804409"/>
                <a:ext cx="275845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22222" r="-8889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134202" y="1621536"/>
                <a:ext cx="2811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4202" y="1621536"/>
                <a:ext cx="281166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19565" r="-10870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>
            <a:endCxn id="8" idx="1"/>
          </p:cNvCxnSpPr>
          <p:nvPr/>
        </p:nvCxnSpPr>
        <p:spPr>
          <a:xfrm flipV="1">
            <a:off x="1670304" y="942909"/>
            <a:ext cx="463898" cy="3457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9" idx="1"/>
          </p:cNvCxnSpPr>
          <p:nvPr/>
        </p:nvCxnSpPr>
        <p:spPr>
          <a:xfrm>
            <a:off x="1670304" y="1288698"/>
            <a:ext cx="463898" cy="471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609088" y="804409"/>
            <a:ext cx="0" cy="1094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609088" y="1288698"/>
            <a:ext cx="12435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535168" y="1288698"/>
            <a:ext cx="6705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480635" y="1150198"/>
                <a:ext cx="10486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=1.328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635" y="1150198"/>
                <a:ext cx="1048685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5233" r="-5814" b="-888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59077" y="3122414"/>
                <a:ext cx="21390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=1.328</m:t>
                    </m:r>
                  </m:oMath>
                </a14:m>
                <a:r>
                  <a:rPr lang="en-US" dirty="0" smtClean="0"/>
                  <a:t>   &lt;   1,402</a:t>
                </a:r>
                <a:endParaRPr lang="el-GR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77" y="3122414"/>
                <a:ext cx="2139047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8197" r="-1140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>
            <a:off x="2609088" y="3307080"/>
            <a:ext cx="10607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780756" y="3122414"/>
            <a:ext cx="1584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πολυτροπική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1544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2150</TotalTime>
  <Words>1358</Words>
  <Application>Microsoft Office PowerPoint</Application>
  <PresentationFormat>Widescreen</PresentationFormat>
  <Paragraphs>411</Paragraphs>
  <Slides>23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105</cp:revision>
  <dcterms:created xsi:type="dcterms:W3CDTF">2020-11-08T12:15:26Z</dcterms:created>
  <dcterms:modified xsi:type="dcterms:W3CDTF">2020-11-12T13:55:12Z</dcterms:modified>
</cp:coreProperties>
</file>