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64" r:id="rId10"/>
    <p:sldId id="265" r:id="rId11"/>
    <p:sldId id="266" r:id="rId12"/>
    <p:sldId id="267" r:id="rId13"/>
    <p:sldId id="268" r:id="rId14"/>
    <p:sldId id="269" r:id="rId15"/>
    <p:sldId id="263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75F51-06BC-4E7B-A3BB-938F49138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174A94-52D5-4A94-8F1B-E799C8851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261BD-40E4-4869-A365-858E0011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B1A96-0463-4A73-8274-60D18AD83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8C6A0-43E1-4A91-8F80-AA09F9F4F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9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9ACB6-9091-421C-AB86-273DC030C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8E4FC-9BBA-41CA-9DC1-9AECCE2F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A64C7-4FCA-4608-BF73-32CB6EBB0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D0F60-42F7-4CFF-B39F-323046426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DF031-A414-4FC3-8CFD-892A04CC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6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3465AC-3C04-459C-81B2-FA7BE17924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7F0D5-4598-4DAF-8AB4-334216D1D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90F30-23F8-463A-801F-A8B44F611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13FF1-C42D-4FF9-95C4-BCC9C6EAF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C1935-CE09-41C0-A4E9-1B56CA6BF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BA06D-A021-4E91-9057-8FF2AA1D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8615E-92C0-4EFE-9C47-B403B76D1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DFB16-E9E6-48CA-809F-4FDA25798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A7574-673C-4FAD-BA09-78C6CD69B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BC90B-CD34-4757-A4AD-48D40C531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0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F5C5C-635F-4F26-B380-C9D9D234C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A9153-A1EE-4CDA-B18E-88E56B11B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8D05-600B-448A-98E2-0148BC3BE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81F4E-5052-4111-9A04-F15ED508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4FAE1-A7E5-481A-B5B9-7878C4B9E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4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4793B-2A51-4628-B9DF-9FA299B21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F67B6-153F-4247-8358-252E3B7C4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8C0863-1631-42A5-8821-56E9412F1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28D42-B797-475A-866B-E93820C53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C95BB-0B26-4647-85AC-F674F445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8B31D-5357-41EF-852B-D72BA8EC9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03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F27B0-609E-4AFE-9249-3741B5BB8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889F4-9BF1-4830-AEF0-3AA9E92A8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2EE6B9-215F-4C3A-9FD4-AD0889557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7D4CE-8901-4A3C-B123-F9ED537634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59D0B-B30A-442D-B008-052FBF814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D3D0DC-979B-4C50-89F6-715C8CDC1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DBF909-6224-4E63-8507-0EE67AB0F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6BC655-8A9F-4847-8CAB-EF31405CC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7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553DE-CE75-4633-98DF-440255270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26A40-833A-44E8-8641-F4C9CA726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EB129B-87AC-4A45-84B9-57AFD79CB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4CB9BC-0C06-4950-AAC7-3FDC829F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81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21A795-95FD-4EFE-9311-EAA72776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88E26F-6F16-43FF-A475-35A3B99EB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E1B63-F980-4260-BDED-07B241189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3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2C2C4-F42B-49C9-961E-A15BC1126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02464-B7AC-470D-90D3-A9C9125BB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C505BC-297F-4D5F-9C56-36A48747A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25284-AD3D-467A-B157-E6BD2C2DD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56224-F854-4CE8-927C-454352568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28B7E6-F2CB-4A49-8FA8-962ABB0A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3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DEEE0-3AE3-4F43-8E7D-2F9F9F57C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2C3ED5-6FE0-40D2-A3C3-32D2FD21F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BFA3E-F2FC-4590-90DD-6A12779E0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2600B-7FC5-47E5-9A70-9887BC0E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C2698-A11D-4EC5-8A09-DE38EBC1E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314FA-18E2-4AE5-8417-61AC36879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3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C4D770-2244-4CF2-89F3-A0AEF5D6C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F23BE-E0BE-400D-9C29-208C8DD42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0036C-8A3E-48FE-9ADA-AE26D5EB16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57A19-0C32-48A8-A638-8DFE4267E75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87979-D5A2-4662-9DE5-7C003D1DD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2594E-169E-4472-9EDF-F262207CB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29EFF-FDFE-4F1B-BC8F-A775D0E8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5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A0716-9953-44F2-989A-2A9EF1A52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Arduino + Sensors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449E9D-F0D9-425E-A1A2-2D664D6CEE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Κωνσταντίνος </a:t>
            </a:r>
            <a:r>
              <a:rPr lang="el-GR" dirty="0" err="1"/>
              <a:t>Τσιούτας</a:t>
            </a:r>
            <a:endParaRPr lang="el-GR" dirty="0"/>
          </a:p>
          <a:p>
            <a:r>
              <a:rPr lang="en-US" dirty="0"/>
              <a:t>PhD  Audio Interactive Systems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6015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3973-7CF4-41B2-BBDD-672A07F27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</a:t>
            </a:r>
            <a:r>
              <a:rPr lang="el-GR" dirty="0"/>
              <a:t>περιβάλλον προγραμματισμού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5E91FB-EB72-486C-83C1-55A4BF44F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198" y="1277910"/>
            <a:ext cx="6576530" cy="5445865"/>
          </a:xfrm>
          <a:prstGeom prst="rect">
            <a:avLst/>
          </a:prstGeom>
        </p:spPr>
      </p:pic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06206B80-A6B1-47C9-8431-F9107E678602}"/>
              </a:ext>
            </a:extLst>
          </p:cNvPr>
          <p:cNvSpPr/>
          <p:nvPr/>
        </p:nvSpPr>
        <p:spPr>
          <a:xfrm>
            <a:off x="3124899" y="3762615"/>
            <a:ext cx="1384183" cy="889233"/>
          </a:xfrm>
          <a:prstGeom prst="wedgeRoundRectCallout">
            <a:avLst>
              <a:gd name="adj1" fmla="val -44469"/>
              <a:gd name="adj2" fmla="val -2337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Compile: </a:t>
            </a:r>
            <a:r>
              <a:rPr lang="el-GR" dirty="0"/>
              <a:t>Εύρεση σφαλμάτων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410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3973-7CF4-41B2-BBDD-672A07F27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</a:t>
            </a:r>
            <a:r>
              <a:rPr lang="el-GR" dirty="0"/>
              <a:t>περιβάλλον προγραμματισμού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5E91FB-EB72-486C-83C1-55A4BF44F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198" y="1277910"/>
            <a:ext cx="6576530" cy="5445865"/>
          </a:xfrm>
          <a:prstGeom prst="rect">
            <a:avLst/>
          </a:prstGeom>
        </p:spPr>
      </p:pic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06206B80-A6B1-47C9-8431-F9107E678602}"/>
              </a:ext>
            </a:extLst>
          </p:cNvPr>
          <p:cNvSpPr/>
          <p:nvPr/>
        </p:nvSpPr>
        <p:spPr>
          <a:xfrm>
            <a:off x="3124899" y="3762615"/>
            <a:ext cx="2353112" cy="889233"/>
          </a:xfrm>
          <a:prstGeom prst="wedgeRoundRectCallout">
            <a:avLst>
              <a:gd name="adj1" fmla="val -34487"/>
              <a:gd name="adj2" fmla="val -23844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Φόρτωση προγράμματος στο </a:t>
            </a:r>
            <a:r>
              <a:rPr lang="en-US" dirty="0"/>
              <a:t>Arduino</a:t>
            </a:r>
          </a:p>
        </p:txBody>
      </p:sp>
    </p:spTree>
    <p:extLst>
      <p:ext uri="{BB962C8B-B14F-4D97-AF65-F5344CB8AC3E}">
        <p14:creationId xmlns:p14="http://schemas.microsoft.com/office/powerpoint/2010/main" val="1053152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3973-7CF4-41B2-BBDD-672A07F27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</a:t>
            </a:r>
            <a:r>
              <a:rPr lang="el-GR" dirty="0"/>
              <a:t>περιβάλλον προγραμματισμού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C72A77-B086-42A1-8FD1-4B0F6F5B4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637" y="1519237"/>
            <a:ext cx="5800725" cy="3819525"/>
          </a:xfrm>
          <a:prstGeom prst="rect">
            <a:avLst/>
          </a:prstGeom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B7678BC6-A051-4BB0-8ACB-C4750CE389E3}"/>
              </a:ext>
            </a:extLst>
          </p:cNvPr>
          <p:cNvSpPr/>
          <p:nvPr/>
        </p:nvSpPr>
        <p:spPr>
          <a:xfrm>
            <a:off x="3124899" y="3762615"/>
            <a:ext cx="2353112" cy="889233"/>
          </a:xfrm>
          <a:prstGeom prst="wedgeRoundRectCallout">
            <a:avLst>
              <a:gd name="adj1" fmla="val 131645"/>
              <a:gd name="adj2" fmla="val -629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Φόρτωση προγράμματος στο </a:t>
            </a:r>
            <a:r>
              <a:rPr lang="en-US" dirty="0"/>
              <a:t>Arduino</a:t>
            </a:r>
          </a:p>
        </p:txBody>
      </p:sp>
    </p:spTree>
    <p:extLst>
      <p:ext uri="{BB962C8B-B14F-4D97-AF65-F5344CB8AC3E}">
        <p14:creationId xmlns:p14="http://schemas.microsoft.com/office/powerpoint/2010/main" val="436904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3973-7CF4-41B2-BBDD-672A07F27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</a:t>
            </a:r>
            <a:r>
              <a:rPr lang="el-GR" dirty="0"/>
              <a:t>περιβάλλον προγραμματισμού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A4C360-E33A-4928-92A3-CB258AE5D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112" y="1290813"/>
            <a:ext cx="4440297" cy="4967112"/>
          </a:xfrm>
          <a:prstGeom prst="rect">
            <a:avLst/>
          </a:prstGeom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B7678BC6-A051-4BB0-8ACB-C4750CE389E3}"/>
              </a:ext>
            </a:extLst>
          </p:cNvPr>
          <p:cNvSpPr/>
          <p:nvPr/>
        </p:nvSpPr>
        <p:spPr>
          <a:xfrm>
            <a:off x="4000368" y="4444090"/>
            <a:ext cx="3573783" cy="1640516"/>
          </a:xfrm>
          <a:prstGeom prst="wedgeRoundRectCallout">
            <a:avLst>
              <a:gd name="adj1" fmla="val 41149"/>
              <a:gd name="adj2" fmla="val -892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Σε περίπτωση προβλήματος στη φόρτωση αλλάξτε θύρα από το μενού, </a:t>
            </a:r>
            <a:r>
              <a:rPr lang="en-US" dirty="0"/>
              <a:t>Tools&gt;Port&gt;COM1 </a:t>
            </a:r>
            <a:r>
              <a:rPr lang="el-GR" dirty="0"/>
              <a:t>ή όποιο άλλο</a:t>
            </a:r>
            <a:r>
              <a:rPr lang="en-US" dirty="0"/>
              <a:t> COM</a:t>
            </a:r>
            <a:r>
              <a:rPr lang="el-GR" dirty="0"/>
              <a:t> υπάρχει διαθέσιμο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876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AF02-6DC6-4675-A3F6-87D859774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Examples Basics Blink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33F85D-5FC5-4C60-832B-D1A072608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2638" y="1594956"/>
            <a:ext cx="3811620" cy="526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018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2756-F46E-4C61-AF91-3339A8C6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Examples Basics Blink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08C0B5-9B42-48CE-B602-CF49FE7E3D11}"/>
              </a:ext>
            </a:extLst>
          </p:cNvPr>
          <p:cNvSpPr txBox="1"/>
          <p:nvPr/>
        </p:nvSpPr>
        <p:spPr>
          <a:xfrm>
            <a:off x="2516697" y="1690688"/>
            <a:ext cx="789523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</a:t>
            </a:r>
            <a:r>
              <a:rPr lang="el-GR" dirty="0"/>
              <a:t>Αναβοσβήνει το </a:t>
            </a:r>
            <a:r>
              <a:rPr lang="en-US" dirty="0"/>
              <a:t>led </a:t>
            </a:r>
            <a:r>
              <a:rPr lang="el-GR" dirty="0"/>
              <a:t>του </a:t>
            </a:r>
            <a:r>
              <a:rPr lang="en-US" dirty="0"/>
              <a:t>Arduino </a:t>
            </a:r>
            <a:r>
              <a:rPr lang="el-GR" dirty="0"/>
              <a:t>με ότι ρυθμό του θέσουμε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void setup() {</a:t>
            </a:r>
          </a:p>
          <a:p>
            <a:r>
              <a:rPr lang="en-US" dirty="0">
                <a:solidFill>
                  <a:schemeClr val="accent2"/>
                </a:solidFill>
              </a:rPr>
              <a:t>  // initialize digital pin LED_BUILTIN as an output.</a:t>
            </a:r>
          </a:p>
          <a:p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>
                <a:solidFill>
                  <a:schemeClr val="accent2"/>
                </a:solidFill>
              </a:rPr>
              <a:t>pinMode</a:t>
            </a:r>
            <a:r>
              <a:rPr lang="en-US" dirty="0">
                <a:solidFill>
                  <a:schemeClr val="accent2"/>
                </a:solidFill>
              </a:rPr>
              <a:t>(LED_BUILTIN, OUTPUT);</a:t>
            </a: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// the loop function runs over and over again forever</a:t>
            </a:r>
          </a:p>
          <a:p>
            <a:r>
              <a:rPr lang="en-US" dirty="0">
                <a:solidFill>
                  <a:schemeClr val="accent2"/>
                </a:solidFill>
              </a:rPr>
              <a:t>void loop() {</a:t>
            </a:r>
          </a:p>
          <a:p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>
                <a:solidFill>
                  <a:schemeClr val="accent2"/>
                </a:solidFill>
              </a:rPr>
              <a:t>digitalWrite</a:t>
            </a:r>
            <a:r>
              <a:rPr lang="en-US" dirty="0">
                <a:solidFill>
                  <a:schemeClr val="accent2"/>
                </a:solidFill>
              </a:rPr>
              <a:t>(LED_BUILTIN, HIGH);   // turn the LED on (HIGH is the voltage level)</a:t>
            </a:r>
          </a:p>
          <a:p>
            <a:r>
              <a:rPr lang="en-US" dirty="0">
                <a:solidFill>
                  <a:schemeClr val="accent2"/>
                </a:solidFill>
              </a:rPr>
              <a:t>  delay(1000);                       // wait for a second</a:t>
            </a:r>
          </a:p>
          <a:p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>
                <a:solidFill>
                  <a:schemeClr val="accent2"/>
                </a:solidFill>
              </a:rPr>
              <a:t>digitalWrite</a:t>
            </a:r>
            <a:r>
              <a:rPr lang="en-US" dirty="0">
                <a:solidFill>
                  <a:schemeClr val="accent2"/>
                </a:solidFill>
              </a:rPr>
              <a:t>(LED_BUILTIN, LOW);    // turn the LED off by making the voltage LOW</a:t>
            </a:r>
          </a:p>
          <a:p>
            <a:r>
              <a:rPr lang="en-US" dirty="0">
                <a:solidFill>
                  <a:schemeClr val="accent2"/>
                </a:solidFill>
              </a:rPr>
              <a:t>  delay(1000);                       // wait for a second</a:t>
            </a: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28413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2756-F46E-4C61-AF91-3339A8C6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Examples Basics Blink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08C0B5-9B42-48CE-B602-CF49FE7E3D11}"/>
              </a:ext>
            </a:extLst>
          </p:cNvPr>
          <p:cNvSpPr txBox="1"/>
          <p:nvPr/>
        </p:nvSpPr>
        <p:spPr>
          <a:xfrm>
            <a:off x="2491530" y="1690688"/>
            <a:ext cx="609879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>
              <a:solidFill>
                <a:schemeClr val="accent2"/>
              </a:solidFill>
            </a:endParaRPr>
          </a:p>
          <a:p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void </a:t>
            </a:r>
            <a:r>
              <a:rPr lang="en-US" b="1" dirty="0">
                <a:solidFill>
                  <a:schemeClr val="accent1"/>
                </a:solidFill>
              </a:rPr>
              <a:t>setup()</a:t>
            </a:r>
            <a:r>
              <a:rPr lang="en-US" dirty="0">
                <a:solidFill>
                  <a:schemeClr val="accent2"/>
                </a:solidFill>
              </a:rPr>
              <a:t> {</a:t>
            </a:r>
            <a:endParaRPr lang="el-GR" dirty="0">
              <a:solidFill>
                <a:schemeClr val="accent2"/>
              </a:solidFill>
            </a:endParaRPr>
          </a:p>
          <a:p>
            <a:r>
              <a:rPr lang="el-GR" dirty="0">
                <a:solidFill>
                  <a:schemeClr val="accent2"/>
                </a:solidFill>
              </a:rPr>
              <a:t>	</a:t>
            </a:r>
            <a:r>
              <a:rPr lang="el-GR" dirty="0"/>
              <a:t>//εκτελείται μια φορά όταν ξεκινήσει το </a:t>
            </a:r>
            <a:r>
              <a:rPr lang="en-US" dirty="0" err="1"/>
              <a:t>arduino</a:t>
            </a:r>
            <a:endParaRPr lang="el-GR" dirty="0"/>
          </a:p>
          <a:p>
            <a:r>
              <a:rPr lang="el-GR" dirty="0"/>
              <a:t>	//ή όταν πατήσουμε το </a:t>
            </a:r>
            <a:r>
              <a:rPr lang="en-US" dirty="0"/>
              <a:t>reset</a:t>
            </a:r>
          </a:p>
          <a:p>
            <a:endParaRPr lang="el-GR" dirty="0">
              <a:solidFill>
                <a:schemeClr val="accent2"/>
              </a:solidFill>
            </a:endParaRPr>
          </a:p>
          <a:p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  <a:p>
            <a:r>
              <a:rPr lang="en-US" dirty="0">
                <a:solidFill>
                  <a:schemeClr val="accent2"/>
                </a:solidFill>
              </a:rPr>
              <a:t>void </a:t>
            </a:r>
            <a:r>
              <a:rPr lang="en-US" b="1" dirty="0">
                <a:solidFill>
                  <a:schemeClr val="accent1"/>
                </a:solidFill>
              </a:rPr>
              <a:t>loop()</a:t>
            </a:r>
            <a:r>
              <a:rPr lang="en-US" dirty="0">
                <a:solidFill>
                  <a:schemeClr val="accent2"/>
                </a:solidFill>
              </a:rPr>
              <a:t> {</a:t>
            </a:r>
          </a:p>
          <a:p>
            <a:r>
              <a:rPr lang="en-US" dirty="0"/>
              <a:t>	</a:t>
            </a:r>
            <a:r>
              <a:rPr lang="el-GR" dirty="0"/>
              <a:t>//εκτελείται επαναλαμβανόμενα</a:t>
            </a:r>
            <a:endParaRPr lang="en-US" dirty="0"/>
          </a:p>
          <a:p>
            <a:endParaRPr lang="el-GR" dirty="0">
              <a:solidFill>
                <a:schemeClr val="accent2"/>
              </a:solidFill>
            </a:endParaRPr>
          </a:p>
          <a:p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8449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2756-F46E-4C61-AF91-3339A8C6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Examples Basics Blink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08C0B5-9B42-48CE-B602-CF49FE7E3D11}"/>
              </a:ext>
            </a:extLst>
          </p:cNvPr>
          <p:cNvSpPr txBox="1"/>
          <p:nvPr/>
        </p:nvSpPr>
        <p:spPr>
          <a:xfrm>
            <a:off x="2491530" y="1690688"/>
            <a:ext cx="76843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>
              <a:solidFill>
                <a:schemeClr val="accent2"/>
              </a:solidFill>
            </a:endParaRPr>
          </a:p>
          <a:p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void setup() {</a:t>
            </a:r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	//</a:t>
            </a:r>
            <a:r>
              <a:rPr lang="el-GR" dirty="0">
                <a:solidFill>
                  <a:schemeClr val="accent2"/>
                </a:solidFill>
              </a:rPr>
              <a:t>με την </a:t>
            </a:r>
            <a:r>
              <a:rPr lang="en-US" b="1" dirty="0" err="1">
                <a:solidFill>
                  <a:schemeClr val="accent1"/>
                </a:solidFill>
              </a:rPr>
              <a:t>pinMode</a:t>
            </a:r>
            <a:r>
              <a:rPr lang="en-US" b="1" dirty="0"/>
              <a:t>()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l-GR" dirty="0">
                <a:solidFill>
                  <a:schemeClr val="accent2"/>
                </a:solidFill>
              </a:rPr>
              <a:t>δηλώνουμε ποια </a:t>
            </a:r>
            <a:r>
              <a:rPr lang="en-US" dirty="0">
                <a:solidFill>
                  <a:schemeClr val="accent2"/>
                </a:solidFill>
              </a:rPr>
              <a:t>Pins </a:t>
            </a:r>
            <a:r>
              <a:rPr lang="el-GR" dirty="0">
                <a:solidFill>
                  <a:schemeClr val="accent2"/>
                </a:solidFill>
              </a:rPr>
              <a:t>θα 	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l-GR" dirty="0">
                <a:solidFill>
                  <a:schemeClr val="accent2"/>
                </a:solidFill>
              </a:rPr>
              <a:t>//χρησιμοποιήσουμε και αν αυτά θα είναι </a:t>
            </a:r>
            <a:r>
              <a:rPr lang="en-US" b="1" dirty="0"/>
              <a:t>INPUT</a:t>
            </a:r>
            <a:r>
              <a:rPr lang="el-GR" dirty="0">
                <a:solidFill>
                  <a:schemeClr val="accent2"/>
                </a:solidFill>
              </a:rPr>
              <a:t> ή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/>
              <a:t>OUTPUT</a:t>
            </a:r>
            <a:r>
              <a:rPr lang="el-GR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r>
              <a:rPr lang="en-US" dirty="0">
                <a:solidFill>
                  <a:schemeClr val="accent2"/>
                </a:solidFill>
              </a:rPr>
              <a:t>	// To LED_BUILTIN </a:t>
            </a:r>
            <a:r>
              <a:rPr lang="el-GR" dirty="0">
                <a:solidFill>
                  <a:schemeClr val="accent2"/>
                </a:solidFill>
              </a:rPr>
              <a:t>είναι το </a:t>
            </a:r>
            <a:r>
              <a:rPr lang="en-US" dirty="0">
                <a:solidFill>
                  <a:schemeClr val="accent2"/>
                </a:solidFill>
              </a:rPr>
              <a:t>led </a:t>
            </a:r>
            <a:r>
              <a:rPr lang="el-GR" dirty="0">
                <a:solidFill>
                  <a:schemeClr val="accent2"/>
                </a:solidFill>
              </a:rPr>
              <a:t>του </a:t>
            </a:r>
            <a:r>
              <a:rPr lang="en-US" dirty="0">
                <a:solidFill>
                  <a:schemeClr val="accent2"/>
                </a:solidFill>
              </a:rPr>
              <a:t>Arduino.</a:t>
            </a: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b="1" dirty="0" err="1">
                <a:solidFill>
                  <a:schemeClr val="accent1"/>
                </a:solidFill>
              </a:rPr>
              <a:t>pinMode</a:t>
            </a:r>
            <a:r>
              <a:rPr lang="en-US" dirty="0">
                <a:solidFill>
                  <a:schemeClr val="accent2"/>
                </a:solidFill>
              </a:rPr>
              <a:t>(LED_BUILTIN, </a:t>
            </a:r>
            <a:r>
              <a:rPr lang="en-US" b="1" dirty="0"/>
              <a:t>OUTPUT</a:t>
            </a:r>
            <a:r>
              <a:rPr lang="en-US" dirty="0">
                <a:solidFill>
                  <a:schemeClr val="accent2"/>
                </a:solidFill>
              </a:rPr>
              <a:t>);</a:t>
            </a: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  <a:p>
            <a:r>
              <a:rPr lang="en-US" dirty="0">
                <a:solidFill>
                  <a:schemeClr val="accent2"/>
                </a:solidFill>
              </a:rPr>
              <a:t>void loop() {</a:t>
            </a: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l-GR" dirty="0">
                <a:solidFill>
                  <a:schemeClr val="accent2"/>
                </a:solidFill>
              </a:rPr>
              <a:t>//εκτελείται επαναλαμβανόμενα</a:t>
            </a:r>
            <a:endParaRPr lang="en-US" dirty="0">
              <a:solidFill>
                <a:schemeClr val="accent2"/>
              </a:solidFill>
            </a:endParaRPr>
          </a:p>
          <a:p>
            <a:endParaRPr lang="el-GR" dirty="0">
              <a:solidFill>
                <a:schemeClr val="accent2"/>
              </a:solidFill>
            </a:endParaRPr>
          </a:p>
          <a:p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16177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2756-F46E-4C61-AF91-3339A8C6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Examples Basics Blink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08C0B5-9B42-48CE-B602-CF49FE7E3D11}"/>
              </a:ext>
            </a:extLst>
          </p:cNvPr>
          <p:cNvSpPr txBox="1"/>
          <p:nvPr/>
        </p:nvSpPr>
        <p:spPr>
          <a:xfrm>
            <a:off x="2491530" y="1690688"/>
            <a:ext cx="76843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>
              <a:solidFill>
                <a:schemeClr val="accent2"/>
              </a:solidFill>
            </a:endParaRPr>
          </a:p>
          <a:p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void setup() {</a:t>
            </a:r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err="1">
                <a:solidFill>
                  <a:schemeClr val="accent2"/>
                </a:solidFill>
              </a:rPr>
              <a:t>pinMode</a:t>
            </a:r>
            <a:r>
              <a:rPr lang="en-US" dirty="0">
                <a:solidFill>
                  <a:schemeClr val="accent2"/>
                </a:solidFill>
              </a:rPr>
              <a:t>(LED_BUILTIN, OUTPUT);</a:t>
            </a: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  <a:p>
            <a:r>
              <a:rPr lang="en-US" dirty="0">
                <a:solidFill>
                  <a:schemeClr val="accent2"/>
                </a:solidFill>
              </a:rPr>
              <a:t>void loop() {</a:t>
            </a:r>
          </a:p>
          <a:p>
            <a:r>
              <a:rPr lang="en-US" dirty="0">
                <a:solidFill>
                  <a:schemeClr val="accent2"/>
                </a:solidFill>
              </a:rPr>
              <a:t>	//</a:t>
            </a:r>
            <a:r>
              <a:rPr lang="el-GR" dirty="0">
                <a:solidFill>
                  <a:schemeClr val="accent2"/>
                </a:solidFill>
              </a:rPr>
              <a:t>με την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digitalWrite</a:t>
            </a:r>
            <a:r>
              <a:rPr lang="en-US" b="1" dirty="0">
                <a:solidFill>
                  <a:schemeClr val="accent1"/>
                </a:solidFill>
              </a:rPr>
              <a:t>()</a:t>
            </a:r>
            <a:r>
              <a:rPr lang="el-GR" b="1" dirty="0">
                <a:solidFill>
                  <a:schemeClr val="accent1"/>
                </a:solidFill>
              </a:rPr>
              <a:t> </a:t>
            </a:r>
            <a:r>
              <a:rPr lang="el-GR" b="1" dirty="0">
                <a:solidFill>
                  <a:schemeClr val="accent2"/>
                </a:solidFill>
              </a:rPr>
              <a:t>θέτουμε</a:t>
            </a:r>
            <a:r>
              <a:rPr lang="el-GR" dirty="0">
                <a:solidFill>
                  <a:schemeClr val="accent2"/>
                </a:solidFill>
              </a:rPr>
              <a:t> ένα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l-GR" b="1" dirty="0"/>
              <a:t>ψηφιακό </a:t>
            </a:r>
            <a:r>
              <a:rPr lang="en-US" b="1" dirty="0"/>
              <a:t>(Digital) </a:t>
            </a:r>
            <a:r>
              <a:rPr lang="en-US" dirty="0">
                <a:solidFill>
                  <a:schemeClr val="accent2"/>
                </a:solidFill>
              </a:rPr>
              <a:t>pin </a:t>
            </a:r>
            <a:r>
              <a:rPr lang="el-GR" dirty="0">
                <a:solidFill>
                  <a:schemeClr val="accent2"/>
                </a:solidFill>
              </a:rPr>
              <a:t> </a:t>
            </a:r>
          </a:p>
          <a:p>
            <a:r>
              <a:rPr lang="el-GR" dirty="0">
                <a:solidFill>
                  <a:schemeClr val="accent2"/>
                </a:solidFill>
              </a:rPr>
              <a:t>	//το οποίο έχει δηλωθεί στη </a:t>
            </a:r>
            <a:r>
              <a:rPr lang="en-US" dirty="0">
                <a:solidFill>
                  <a:schemeClr val="accent2"/>
                </a:solidFill>
              </a:rPr>
              <a:t>setup() </a:t>
            </a:r>
            <a:r>
              <a:rPr lang="el-GR" dirty="0">
                <a:solidFill>
                  <a:schemeClr val="accent2"/>
                </a:solidFill>
              </a:rPr>
              <a:t>ως έξοδος 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 b="1" dirty="0"/>
              <a:t>OUTPUT</a:t>
            </a:r>
            <a:r>
              <a:rPr lang="en-US" dirty="0">
                <a:solidFill>
                  <a:schemeClr val="accent2"/>
                </a:solidFill>
              </a:rPr>
              <a:t>)</a:t>
            </a:r>
          </a:p>
          <a:p>
            <a:r>
              <a:rPr lang="en-US" dirty="0">
                <a:solidFill>
                  <a:schemeClr val="accent2"/>
                </a:solidFill>
              </a:rPr>
              <a:t>	//</a:t>
            </a:r>
            <a:r>
              <a:rPr lang="el-GR" dirty="0">
                <a:solidFill>
                  <a:schemeClr val="accent2"/>
                </a:solidFill>
              </a:rPr>
              <a:t>σε 5</a:t>
            </a:r>
            <a:r>
              <a:rPr lang="en-US" dirty="0">
                <a:solidFill>
                  <a:schemeClr val="accent2"/>
                </a:solidFill>
              </a:rPr>
              <a:t>Volt (HIGH) </a:t>
            </a:r>
            <a:r>
              <a:rPr lang="el-GR" dirty="0">
                <a:solidFill>
                  <a:schemeClr val="accent2"/>
                </a:solidFill>
              </a:rPr>
              <a:t>ή σε 0 </a:t>
            </a:r>
            <a:r>
              <a:rPr lang="en-US" dirty="0">
                <a:solidFill>
                  <a:schemeClr val="accent2"/>
                </a:solidFill>
              </a:rPr>
              <a:t>Volt (LOW)</a:t>
            </a: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l-GR" dirty="0">
                <a:solidFill>
                  <a:schemeClr val="accent2"/>
                </a:solidFill>
              </a:rPr>
              <a:t>//όποτε ανάβει 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HIGH</a:t>
            </a:r>
            <a:r>
              <a:rPr lang="en-US" dirty="0">
                <a:solidFill>
                  <a:schemeClr val="accent2"/>
                </a:solidFill>
              </a:rPr>
              <a:t>) </a:t>
            </a:r>
            <a:r>
              <a:rPr lang="el-GR" dirty="0">
                <a:solidFill>
                  <a:schemeClr val="accent2"/>
                </a:solidFill>
              </a:rPr>
              <a:t>ή σβήνει 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 b="1" dirty="0"/>
              <a:t>LOW</a:t>
            </a:r>
            <a:r>
              <a:rPr lang="en-US" dirty="0">
                <a:solidFill>
                  <a:schemeClr val="accent2"/>
                </a:solidFill>
              </a:rPr>
              <a:t>)</a:t>
            </a:r>
          </a:p>
          <a:p>
            <a:r>
              <a:rPr lang="en-US" dirty="0">
                <a:solidFill>
                  <a:schemeClr val="accent2"/>
                </a:solidFill>
              </a:rPr>
              <a:t> 	</a:t>
            </a:r>
            <a:r>
              <a:rPr lang="en-US" b="1" dirty="0" err="1">
                <a:solidFill>
                  <a:schemeClr val="accent1"/>
                </a:solidFill>
              </a:rPr>
              <a:t>digitalWrite</a:t>
            </a:r>
            <a:r>
              <a:rPr lang="en-US" dirty="0">
                <a:solidFill>
                  <a:schemeClr val="accent2"/>
                </a:solidFill>
              </a:rPr>
              <a:t>(LED_BUILTIN, </a:t>
            </a:r>
            <a:r>
              <a:rPr lang="en-US" b="1" dirty="0">
                <a:solidFill>
                  <a:srgbClr val="FF0000"/>
                </a:solidFill>
              </a:rPr>
              <a:t>HIGH</a:t>
            </a:r>
            <a:r>
              <a:rPr lang="en-US" dirty="0">
                <a:solidFill>
                  <a:schemeClr val="accent2"/>
                </a:solidFill>
              </a:rPr>
              <a:t>);   </a:t>
            </a:r>
            <a:r>
              <a:rPr lang="el-GR" dirty="0">
                <a:solidFill>
                  <a:schemeClr val="accent2"/>
                </a:solidFill>
              </a:rPr>
              <a:t>// </a:t>
            </a:r>
            <a:r>
              <a:rPr lang="el-GR" b="1" dirty="0">
                <a:solidFill>
                  <a:srgbClr val="FF0000"/>
                </a:solidFill>
              </a:rPr>
              <a:t>λαμπάκι άναψε</a:t>
            </a:r>
          </a:p>
          <a:p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9266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2756-F46E-4C61-AF91-3339A8C6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Examples Basics Blink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08C0B5-9B42-48CE-B602-CF49FE7E3D11}"/>
              </a:ext>
            </a:extLst>
          </p:cNvPr>
          <p:cNvSpPr txBox="1"/>
          <p:nvPr/>
        </p:nvSpPr>
        <p:spPr>
          <a:xfrm>
            <a:off x="2491529" y="1690688"/>
            <a:ext cx="81205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>
              <a:solidFill>
                <a:schemeClr val="accent2"/>
              </a:solidFill>
            </a:endParaRPr>
          </a:p>
          <a:p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void setup() {</a:t>
            </a:r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err="1">
                <a:solidFill>
                  <a:schemeClr val="accent2"/>
                </a:solidFill>
              </a:rPr>
              <a:t>pinMode</a:t>
            </a:r>
            <a:r>
              <a:rPr lang="en-US" dirty="0">
                <a:solidFill>
                  <a:schemeClr val="accent2"/>
                </a:solidFill>
              </a:rPr>
              <a:t>(LED_BUILTIN, OUTPUT);</a:t>
            </a: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  <a:p>
            <a:r>
              <a:rPr lang="en-US" dirty="0">
                <a:solidFill>
                  <a:schemeClr val="accent2"/>
                </a:solidFill>
              </a:rPr>
              <a:t>void loop() {</a:t>
            </a: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err="1">
                <a:solidFill>
                  <a:schemeClr val="accent2"/>
                </a:solidFill>
              </a:rPr>
              <a:t>digitalWrite</a:t>
            </a:r>
            <a:r>
              <a:rPr lang="en-US" dirty="0">
                <a:solidFill>
                  <a:schemeClr val="accent2"/>
                </a:solidFill>
              </a:rPr>
              <a:t>(LED_BUILTIN, </a:t>
            </a:r>
            <a:r>
              <a:rPr lang="en-US" b="1" dirty="0">
                <a:solidFill>
                  <a:srgbClr val="FF0000"/>
                </a:solidFill>
              </a:rPr>
              <a:t>HIGH</a:t>
            </a:r>
            <a:r>
              <a:rPr lang="en-US" dirty="0">
                <a:solidFill>
                  <a:schemeClr val="accent2"/>
                </a:solidFill>
              </a:rPr>
              <a:t>);   </a:t>
            </a:r>
            <a:r>
              <a:rPr lang="el-GR" dirty="0">
                <a:solidFill>
                  <a:schemeClr val="accent2"/>
                </a:solidFill>
              </a:rPr>
              <a:t>//λαμπάκι άναψε</a:t>
            </a:r>
          </a:p>
          <a:p>
            <a:r>
              <a:rPr lang="en-US" b="1" dirty="0"/>
              <a:t>	</a:t>
            </a:r>
            <a:r>
              <a:rPr lang="en-US" b="1" dirty="0">
                <a:solidFill>
                  <a:schemeClr val="accent1"/>
                </a:solidFill>
              </a:rPr>
              <a:t>delay(1000); </a:t>
            </a:r>
            <a:r>
              <a:rPr lang="en-US" b="1" dirty="0">
                <a:solidFill>
                  <a:schemeClr val="accent2"/>
                </a:solidFill>
              </a:rPr>
              <a:t>// </a:t>
            </a:r>
            <a:r>
              <a:rPr lang="el-GR" b="1" dirty="0">
                <a:solidFill>
                  <a:schemeClr val="accent2"/>
                </a:solidFill>
              </a:rPr>
              <a:t>Με την </a:t>
            </a:r>
            <a:r>
              <a:rPr lang="en-US" b="1" dirty="0">
                <a:solidFill>
                  <a:schemeClr val="accent1"/>
                </a:solidFill>
              </a:rPr>
              <a:t>delay(</a:t>
            </a:r>
            <a:r>
              <a:rPr lang="el-GR" b="1" dirty="0">
                <a:solidFill>
                  <a:schemeClr val="accent1"/>
                </a:solidFill>
              </a:rPr>
              <a:t>1000</a:t>
            </a:r>
            <a:r>
              <a:rPr lang="en-US" b="1" dirty="0">
                <a:solidFill>
                  <a:schemeClr val="accent1"/>
                </a:solidFill>
              </a:rPr>
              <a:t>) </a:t>
            </a:r>
            <a:r>
              <a:rPr lang="el-GR" b="1" dirty="0">
                <a:solidFill>
                  <a:schemeClr val="accent2"/>
                </a:solidFill>
              </a:rPr>
              <a:t>καθυστέρησε πριν συνεχίσεις 1</a:t>
            </a:r>
            <a:r>
              <a:rPr lang="en-US" b="1" dirty="0">
                <a:solidFill>
                  <a:schemeClr val="accent2"/>
                </a:solidFill>
              </a:rPr>
              <a:t> sec.</a:t>
            </a:r>
            <a:endParaRPr lang="el-GR" b="1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467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B90-7F91-4DDB-9BA6-35D657392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– Pin out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B0645B-7D6B-49DF-9108-0484550C8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81" y="1393555"/>
            <a:ext cx="9778482" cy="546444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E50C108E-EFEE-42FF-B6EB-9FDCC9666D49}"/>
              </a:ext>
            </a:extLst>
          </p:cNvPr>
          <p:cNvSpPr/>
          <p:nvPr/>
        </p:nvSpPr>
        <p:spPr>
          <a:xfrm>
            <a:off x="3842158" y="4125777"/>
            <a:ext cx="1853967" cy="1031846"/>
          </a:xfrm>
          <a:prstGeom prst="wedgeRoundRectCallout">
            <a:avLst>
              <a:gd name="adj1" fmla="val 110841"/>
              <a:gd name="adj2" fmla="val 18445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GND: </a:t>
            </a:r>
            <a:r>
              <a:rPr lang="el-GR" dirty="0"/>
              <a:t>Γείωση, δηλαδή το γενικό -</a:t>
            </a:r>
            <a:endParaRPr lang="en-US" dirty="0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0A551DFF-DA4A-46DB-BB57-EAA98933B3D8}"/>
              </a:ext>
            </a:extLst>
          </p:cNvPr>
          <p:cNvSpPr/>
          <p:nvPr/>
        </p:nvSpPr>
        <p:spPr>
          <a:xfrm>
            <a:off x="5848525" y="2913077"/>
            <a:ext cx="1853967" cy="1031846"/>
          </a:xfrm>
          <a:prstGeom prst="wedgeRoundRectCallout">
            <a:avLst>
              <a:gd name="adj1" fmla="val -80562"/>
              <a:gd name="adj2" fmla="val -16758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GND: </a:t>
            </a:r>
            <a:r>
              <a:rPr lang="el-GR" dirty="0"/>
              <a:t>Γείωση, δηλαδή το γενικό -</a:t>
            </a:r>
            <a:endParaRPr lang="en-US" dirty="0"/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078937AF-5FC1-4CFB-849E-459DE94D52D4}"/>
              </a:ext>
            </a:extLst>
          </p:cNvPr>
          <p:cNvSpPr/>
          <p:nvPr/>
        </p:nvSpPr>
        <p:spPr>
          <a:xfrm>
            <a:off x="6175695" y="4125777"/>
            <a:ext cx="1853967" cy="1031846"/>
          </a:xfrm>
          <a:prstGeom prst="wedgeRoundRectCallout">
            <a:avLst>
              <a:gd name="adj1" fmla="val -472"/>
              <a:gd name="adj2" fmla="val 18445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GND: </a:t>
            </a:r>
            <a:r>
              <a:rPr lang="el-GR" dirty="0"/>
              <a:t>Γείωση, δηλαδή το γενικό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671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2756-F46E-4C61-AF91-3339A8C6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Examples Basics Blink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08C0B5-9B42-48CE-B602-CF49FE7E3D11}"/>
              </a:ext>
            </a:extLst>
          </p:cNvPr>
          <p:cNvSpPr txBox="1"/>
          <p:nvPr/>
        </p:nvSpPr>
        <p:spPr>
          <a:xfrm>
            <a:off x="2491530" y="1690688"/>
            <a:ext cx="76843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>
              <a:solidFill>
                <a:schemeClr val="accent2"/>
              </a:solidFill>
            </a:endParaRPr>
          </a:p>
          <a:p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void setup() {</a:t>
            </a:r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err="1">
                <a:solidFill>
                  <a:schemeClr val="accent2"/>
                </a:solidFill>
              </a:rPr>
              <a:t>pinMode</a:t>
            </a:r>
            <a:r>
              <a:rPr lang="en-US" dirty="0">
                <a:solidFill>
                  <a:schemeClr val="accent2"/>
                </a:solidFill>
              </a:rPr>
              <a:t>(LED_BUILTIN, OUTPUT);</a:t>
            </a: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  <a:p>
            <a:r>
              <a:rPr lang="en-US" dirty="0">
                <a:solidFill>
                  <a:schemeClr val="accent2"/>
                </a:solidFill>
              </a:rPr>
              <a:t>void loop() {</a:t>
            </a: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err="1">
                <a:solidFill>
                  <a:schemeClr val="accent2"/>
                </a:solidFill>
              </a:rPr>
              <a:t>digitalWrite</a:t>
            </a:r>
            <a:r>
              <a:rPr lang="en-US" dirty="0">
                <a:solidFill>
                  <a:schemeClr val="accent2"/>
                </a:solidFill>
              </a:rPr>
              <a:t>(LED_BUILTIN, </a:t>
            </a:r>
            <a:r>
              <a:rPr lang="en-US" b="1" dirty="0">
                <a:solidFill>
                  <a:srgbClr val="FF0000"/>
                </a:solidFill>
              </a:rPr>
              <a:t>HIGH</a:t>
            </a:r>
            <a:r>
              <a:rPr lang="en-US" dirty="0">
                <a:solidFill>
                  <a:schemeClr val="accent2"/>
                </a:solidFill>
              </a:rPr>
              <a:t>);   </a:t>
            </a:r>
            <a:r>
              <a:rPr lang="el-GR" dirty="0">
                <a:solidFill>
                  <a:schemeClr val="accent2"/>
                </a:solidFill>
              </a:rPr>
              <a:t>//</a:t>
            </a:r>
            <a:r>
              <a:rPr lang="el-GR" b="1" dirty="0">
                <a:solidFill>
                  <a:srgbClr val="FF0000"/>
                </a:solidFill>
              </a:rPr>
              <a:t>λαμπάκι άναψε</a:t>
            </a:r>
          </a:p>
          <a:p>
            <a:r>
              <a:rPr lang="en-US" dirty="0">
                <a:solidFill>
                  <a:schemeClr val="accent2"/>
                </a:solidFill>
              </a:rPr>
              <a:t>	delay(1000); // </a:t>
            </a:r>
            <a:r>
              <a:rPr lang="el-GR" dirty="0">
                <a:solidFill>
                  <a:schemeClr val="accent2"/>
                </a:solidFill>
              </a:rPr>
              <a:t>Καθυστέρησε πριν συνεχίσεις 1</a:t>
            </a:r>
            <a:r>
              <a:rPr lang="en-US" dirty="0">
                <a:solidFill>
                  <a:schemeClr val="accent2"/>
                </a:solidFill>
              </a:rPr>
              <a:t> sec.</a:t>
            </a:r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err="1">
                <a:solidFill>
                  <a:schemeClr val="accent2"/>
                </a:solidFill>
              </a:rPr>
              <a:t>digitalWrite</a:t>
            </a:r>
            <a:r>
              <a:rPr lang="en-US" dirty="0">
                <a:solidFill>
                  <a:schemeClr val="accent2"/>
                </a:solidFill>
              </a:rPr>
              <a:t>(LED_BUILTIN</a:t>
            </a:r>
            <a:r>
              <a:rPr lang="en-US" b="1" dirty="0"/>
              <a:t>, LOW</a:t>
            </a:r>
            <a:r>
              <a:rPr lang="en-US" dirty="0">
                <a:solidFill>
                  <a:schemeClr val="accent2"/>
                </a:solidFill>
              </a:rPr>
              <a:t>)</a:t>
            </a:r>
            <a:r>
              <a:rPr lang="en-US" b="1" dirty="0">
                <a:solidFill>
                  <a:schemeClr val="accent2"/>
                </a:solidFill>
              </a:rPr>
              <a:t>;</a:t>
            </a:r>
            <a:r>
              <a:rPr lang="en-US" b="1" dirty="0"/>
              <a:t>   </a:t>
            </a:r>
            <a:r>
              <a:rPr lang="el-GR" b="1" dirty="0"/>
              <a:t>//λαμπάκι σβήσε</a:t>
            </a:r>
          </a:p>
          <a:p>
            <a:r>
              <a:rPr lang="en-US" dirty="0">
                <a:solidFill>
                  <a:schemeClr val="accent2"/>
                </a:solidFill>
              </a:rPr>
              <a:t>	delay(1000); // </a:t>
            </a:r>
            <a:r>
              <a:rPr lang="el-GR" dirty="0">
                <a:solidFill>
                  <a:schemeClr val="accent2"/>
                </a:solidFill>
              </a:rPr>
              <a:t>Καθυστέρησε πριν συνεχίσεις 1</a:t>
            </a:r>
            <a:r>
              <a:rPr lang="en-US" dirty="0">
                <a:solidFill>
                  <a:schemeClr val="accent2"/>
                </a:solidFill>
              </a:rPr>
              <a:t> sec.</a:t>
            </a:r>
            <a:endParaRPr lang="el-GR" dirty="0">
              <a:solidFill>
                <a:schemeClr val="accent2"/>
              </a:solidFill>
            </a:endParaRPr>
          </a:p>
          <a:p>
            <a:r>
              <a:rPr lang="el-GR" b="1" dirty="0"/>
              <a:t>	//το λαμπάκι τελικά ανάβει και σβήνει εναλλάξ</a:t>
            </a:r>
          </a:p>
          <a:p>
            <a:endParaRPr lang="el-GR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913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B90-7F91-4DDB-9BA6-35D657392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– Pin out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B0645B-7D6B-49DF-9108-0484550C8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81" y="1393555"/>
            <a:ext cx="9778482" cy="546444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E50C108E-EFEE-42FF-B6EB-9FDCC9666D49}"/>
              </a:ext>
            </a:extLst>
          </p:cNvPr>
          <p:cNvSpPr/>
          <p:nvPr/>
        </p:nvSpPr>
        <p:spPr>
          <a:xfrm>
            <a:off x="3816991" y="3959604"/>
            <a:ext cx="2279009" cy="1189630"/>
          </a:xfrm>
          <a:prstGeom prst="wedgeRoundRectCallout">
            <a:avLst>
              <a:gd name="adj1" fmla="val 70594"/>
              <a:gd name="adj2" fmla="val 17039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 volt</a:t>
            </a:r>
            <a:r>
              <a:rPr lang="el-GR" dirty="0"/>
              <a:t> τροφοδοσία για οποιαδήποτε χρήση θέλουμε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297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B90-7F91-4DDB-9BA6-35D657392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– Pin out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B0645B-7D6B-49DF-9108-0484550C8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81" y="1393555"/>
            <a:ext cx="9778482" cy="546444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E50C108E-EFEE-42FF-B6EB-9FDCC9666D49}"/>
              </a:ext>
            </a:extLst>
          </p:cNvPr>
          <p:cNvSpPr/>
          <p:nvPr/>
        </p:nvSpPr>
        <p:spPr>
          <a:xfrm>
            <a:off x="3816991" y="3959604"/>
            <a:ext cx="2279009" cy="1189630"/>
          </a:xfrm>
          <a:prstGeom prst="wedgeRoundRectCallout">
            <a:avLst>
              <a:gd name="adj1" fmla="val 61392"/>
              <a:gd name="adj2" fmla="val 17039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3.3</a:t>
            </a:r>
            <a:r>
              <a:rPr lang="en-US" dirty="0"/>
              <a:t> volt</a:t>
            </a:r>
            <a:r>
              <a:rPr lang="el-GR" dirty="0"/>
              <a:t> τροφοδοσία για οποιαδήποτε χρήση θέλουμε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8452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B90-7F91-4DDB-9BA6-35D657392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– Pin out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B0645B-7D6B-49DF-9108-0484550C8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81" y="1393555"/>
            <a:ext cx="9778482" cy="546444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E50C108E-EFEE-42FF-B6EB-9FDCC9666D49}"/>
              </a:ext>
            </a:extLst>
          </p:cNvPr>
          <p:cNvSpPr/>
          <p:nvPr/>
        </p:nvSpPr>
        <p:spPr>
          <a:xfrm>
            <a:off x="6602136" y="3984771"/>
            <a:ext cx="2279009" cy="1189630"/>
          </a:xfrm>
          <a:prstGeom prst="wedgeRoundRectCallout">
            <a:avLst>
              <a:gd name="adj1" fmla="val 38202"/>
              <a:gd name="adj2" fmla="val 12103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A0, A1…A5</a:t>
            </a:r>
            <a:endParaRPr lang="el-GR" dirty="0"/>
          </a:p>
          <a:p>
            <a:pPr algn="ctr"/>
            <a:r>
              <a:rPr lang="el-GR" dirty="0"/>
              <a:t>Αναλογικές είσοδοι.</a:t>
            </a:r>
          </a:p>
          <a:p>
            <a:pPr algn="ctr"/>
            <a:r>
              <a:rPr lang="el-GR" dirty="0"/>
              <a:t>Θα εξηγηθούν παρακάτω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9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B90-7F91-4DDB-9BA6-35D657392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– Pin out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B0645B-7D6B-49DF-9108-0484550C8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81" y="1393555"/>
            <a:ext cx="9778482" cy="546444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E50C108E-EFEE-42FF-B6EB-9FDCC9666D49}"/>
              </a:ext>
            </a:extLst>
          </p:cNvPr>
          <p:cNvSpPr/>
          <p:nvPr/>
        </p:nvSpPr>
        <p:spPr>
          <a:xfrm>
            <a:off x="6602136" y="3984771"/>
            <a:ext cx="2279009" cy="1189630"/>
          </a:xfrm>
          <a:prstGeom prst="wedgeRoundRectCallout">
            <a:avLst>
              <a:gd name="adj1" fmla="val -23638"/>
              <a:gd name="adj2" fmla="val -18148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Ψηφιακές </a:t>
            </a:r>
          </a:p>
          <a:p>
            <a:pPr algn="ctr"/>
            <a:r>
              <a:rPr lang="el-GR" dirty="0"/>
              <a:t>είσοδοι - έξοδοι.</a:t>
            </a:r>
          </a:p>
          <a:p>
            <a:pPr algn="ctr"/>
            <a:r>
              <a:rPr lang="el-GR" dirty="0"/>
              <a:t>Θα εξηγηθούν παρακάτω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934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B90-7F91-4DDB-9BA6-35D657392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– Pin out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B0645B-7D6B-49DF-9108-0484550C8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81" y="1393555"/>
            <a:ext cx="9778482" cy="546444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E50C108E-EFEE-42FF-B6EB-9FDCC9666D49}"/>
              </a:ext>
            </a:extLst>
          </p:cNvPr>
          <p:cNvSpPr/>
          <p:nvPr/>
        </p:nvSpPr>
        <p:spPr>
          <a:xfrm>
            <a:off x="6602136" y="3984771"/>
            <a:ext cx="2279009" cy="1189630"/>
          </a:xfrm>
          <a:prstGeom prst="wedgeRoundRectCallout">
            <a:avLst>
              <a:gd name="adj1" fmla="val -23638"/>
              <a:gd name="adj2" fmla="val -18148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Ψηφιακές </a:t>
            </a:r>
          </a:p>
          <a:p>
            <a:pPr algn="ctr"/>
            <a:r>
              <a:rPr lang="el-GR" dirty="0"/>
              <a:t>είσοδοι - έξοδοι.</a:t>
            </a:r>
          </a:p>
          <a:p>
            <a:pPr algn="ctr"/>
            <a:r>
              <a:rPr lang="el-GR" dirty="0"/>
              <a:t>Θα εξηγηθούν παρακάτω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177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B90-7F91-4DDB-9BA6-35D657392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– Pin out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B0645B-7D6B-49DF-9108-0484550C8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81" y="1393555"/>
            <a:ext cx="9778482" cy="546444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E50C108E-EFEE-42FF-B6EB-9FDCC9666D49}"/>
              </a:ext>
            </a:extLst>
          </p:cNvPr>
          <p:cNvSpPr/>
          <p:nvPr/>
        </p:nvSpPr>
        <p:spPr>
          <a:xfrm>
            <a:off x="6602136" y="3984771"/>
            <a:ext cx="2279009" cy="1189630"/>
          </a:xfrm>
          <a:prstGeom prst="wedgeRoundRectCallout">
            <a:avLst>
              <a:gd name="adj1" fmla="val -94681"/>
              <a:gd name="adj2" fmla="val -16526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Το  ενσωματωμένο </a:t>
            </a:r>
            <a:r>
              <a:rPr lang="en-US" dirty="0"/>
              <a:t>LED_BUILTIN</a:t>
            </a:r>
          </a:p>
        </p:txBody>
      </p:sp>
    </p:spTree>
    <p:extLst>
      <p:ext uri="{BB962C8B-B14F-4D97-AF65-F5344CB8AC3E}">
        <p14:creationId xmlns:p14="http://schemas.microsoft.com/office/powerpoint/2010/main" val="20666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3973-7CF4-41B2-BBDD-672A07F27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Arduino </a:t>
            </a:r>
            <a:r>
              <a:rPr lang="el-GR" dirty="0"/>
              <a:t>περιβάλλον προγραμματισμού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5E91FB-EB72-486C-83C1-55A4BF44F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198" y="1277910"/>
            <a:ext cx="6576530" cy="544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308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316</Words>
  <Application>Microsoft Office PowerPoint</Application>
  <PresentationFormat>Widescreen</PresentationFormat>
  <Paragraphs>115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Arduino + Sensors</vt:lpstr>
      <vt:lpstr>Arduino – Pin out</vt:lpstr>
      <vt:lpstr>Arduino – Pin out</vt:lpstr>
      <vt:lpstr>Arduino – Pin out</vt:lpstr>
      <vt:lpstr>Arduino – Pin out</vt:lpstr>
      <vt:lpstr>Arduino – Pin out</vt:lpstr>
      <vt:lpstr>Arduino – Pin out</vt:lpstr>
      <vt:lpstr>Arduino – Pin out</vt:lpstr>
      <vt:lpstr>Arduino περιβάλλον προγραμματισμού</vt:lpstr>
      <vt:lpstr>Arduino περιβάλλον προγραμματισμού</vt:lpstr>
      <vt:lpstr>Arduino περιβάλλον προγραμματισμού</vt:lpstr>
      <vt:lpstr>Arduino περιβάλλον προγραμματισμού</vt:lpstr>
      <vt:lpstr>Arduino περιβάλλον προγραμματισμού</vt:lpstr>
      <vt:lpstr>Arduino Examples Basics Blink</vt:lpstr>
      <vt:lpstr>Arduino Examples Basics Blink</vt:lpstr>
      <vt:lpstr>Arduino Examples Basics Blink</vt:lpstr>
      <vt:lpstr>Arduino Examples Basics Blink</vt:lpstr>
      <vt:lpstr>Arduino Examples Basics Blink</vt:lpstr>
      <vt:lpstr>Arduino Examples Basics Blink</vt:lpstr>
      <vt:lpstr>Arduino Examples Basics Blink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Arduino + Sensors</dc:title>
  <dc:creator>mmlab1</dc:creator>
  <cp:lastModifiedBy>mmlab1</cp:lastModifiedBy>
  <cp:revision>11</cp:revision>
  <dcterms:created xsi:type="dcterms:W3CDTF">2019-12-17T15:15:03Z</dcterms:created>
  <dcterms:modified xsi:type="dcterms:W3CDTF">2019-12-17T16:41:02Z</dcterms:modified>
</cp:coreProperties>
</file>