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462" r:id="rId2"/>
    <p:sldId id="369" r:id="rId3"/>
    <p:sldId id="370" r:id="rId4"/>
    <p:sldId id="371" r:id="rId5"/>
    <p:sldId id="372" r:id="rId6"/>
    <p:sldId id="373" r:id="rId7"/>
    <p:sldId id="463" r:id="rId8"/>
    <p:sldId id="374" r:id="rId9"/>
    <p:sldId id="376" r:id="rId10"/>
    <p:sldId id="377" r:id="rId11"/>
    <p:sldId id="378" r:id="rId12"/>
    <p:sldId id="379" r:id="rId13"/>
    <p:sldId id="380" r:id="rId14"/>
    <p:sldId id="381" r:id="rId15"/>
    <p:sldId id="382" r:id="rId16"/>
    <p:sldId id="457" r:id="rId17"/>
    <p:sldId id="458" r:id="rId18"/>
    <p:sldId id="383" r:id="rId19"/>
    <p:sldId id="465" r:id="rId20"/>
    <p:sldId id="466" r:id="rId21"/>
    <p:sldId id="384" r:id="rId22"/>
    <p:sldId id="385" r:id="rId23"/>
    <p:sldId id="386" r:id="rId24"/>
    <p:sldId id="387" r:id="rId25"/>
    <p:sldId id="388" r:id="rId2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253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B77D9-91BA-42B3-9886-DE505EEF529B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1AABF-C077-44D0-8CEC-DCD2C952D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1511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D1AED9-3535-47B3-B6E7-EED0A3152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74D7052-B55F-4385-9001-FDFDB8D0D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B80C44-7B7A-4924-8678-12973F114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24C9-D5D2-4E7F-8CEA-19F548B6D8D1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8491247-10C4-4231-A1D6-8FF20668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0E79744-205B-4E8F-94AD-6BB8690D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CB19-4E86-450E-A385-E6734C76E7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53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9DD582-A622-4148-9B9E-542A13469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4AB9CF5-266F-4E2F-B93D-80EA17B33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C87ABF4-4856-4F12-A099-9E3884C6A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24C9-D5D2-4E7F-8CEA-19F548B6D8D1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BA2001B-6360-4210-8730-CA0DBADFE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87A4EB-9ACB-45B8-8C28-6E007337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CB19-4E86-450E-A385-E6734C76E7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197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5076296-E3AD-4263-8106-E65CEFE61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257DF27-A611-4FA7-9095-8BADF1468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A1FD33C-5BBF-48A3-8C53-D36B14D4F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24C9-D5D2-4E7F-8CEA-19F548B6D8D1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29AC99B-8545-469E-A3BA-3E8DA96F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3939F1A-1B74-47F4-B593-69F5AB0A5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CB19-4E86-450E-A385-E6734C76E7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9152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E8164-BED8-48C1-B724-1521526575D2}" type="datetime1">
              <a:rPr lang="el-GR" smtClean="0"/>
              <a:pPr>
                <a:defRPr/>
              </a:pPr>
              <a:t>10/6/2023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D73A0-6FE2-45A0-B254-9432BDF091A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8297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BAF63-7273-43C4-86EA-6379C8A60626}" type="datetime1">
              <a:rPr lang="el-GR" smtClean="0"/>
              <a:pPr>
                <a:defRPr/>
              </a:pPr>
              <a:t>10/6/2023</a:t>
            </a:fld>
            <a:endParaRPr lang="el-GR"/>
          </a:p>
        </p:txBody>
      </p:sp>
      <p:sp>
        <p:nvSpPr>
          <p:cNvPr id="7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A1C39-1BCE-4DE0-AAA2-B32B3B7DCA6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8986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89205-E590-47EC-A145-F3C4ED54DA57}" type="datetime1">
              <a:rPr lang="el-GR" smtClean="0"/>
              <a:pPr>
                <a:defRPr/>
              </a:pPr>
              <a:t>10/6/2023</a:t>
            </a:fld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10794-ED4B-4F75-BED0-36AC758C126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721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39ABB-2B4B-4AD7-8A15-33753E75E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6158F6-608F-4D02-A531-876FBFD51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0059008-9A96-42EF-96A9-EA79D48E3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24C9-D5D2-4E7F-8CEA-19F548B6D8D1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0CC4731-83FB-4E44-A344-DDC9213F7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0C69999-9C5E-4079-8ADC-CFCDF0A54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CB19-4E86-450E-A385-E6734C76E7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17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348E29-456C-4320-89DA-A71386F62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FEDF0D7-98C2-4EF4-8C3A-F22C1E5F8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104497A-B557-4C2B-8DCA-6F00B6962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24C9-D5D2-4E7F-8CEA-19F548B6D8D1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5BC9C44-9FE0-4980-B642-5A81347C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75B3667-1302-4E7A-B79D-CC6D379C3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CB19-4E86-450E-A385-E6734C76E7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06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A4A9BF-CDA9-4D86-AFFB-09FE4758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14F0141-B5F1-4F1C-8B37-32F74113E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34A913D-8E83-421C-B91E-CC52CBA13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7D27D36-7E95-4C10-A4EE-17A1F95E8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24C9-D5D2-4E7F-8CEA-19F548B6D8D1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7CAAE36-2282-4215-AD09-B5721ED43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81BB659-3B52-46CC-BEEA-29E8708EF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CB19-4E86-450E-A385-E6734C76E7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884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83A6BB-5130-44AF-9F7D-417F1A5F1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5EFBC03-49A9-4848-B0DD-3B7E3EDB2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E0B6A89-DF11-48F2-B59C-DC9BD1BBF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3D1C1EF-BDCB-4E42-B4A1-E3BB72E68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61E5E51-781C-4D30-85F3-5DC98FAC9B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D187FCE-D373-4046-9FE7-B6689021B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24C9-D5D2-4E7F-8CEA-19F548B6D8D1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8A65425-ACE2-499B-A28B-D5DD3463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5D81105-EDAA-4551-B47B-1C3D652DC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CB19-4E86-450E-A385-E6734C76E7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095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88A2F3-337A-4B03-957D-B9427DCDD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7305AF4-9E33-4167-88BD-48A269A7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24C9-D5D2-4E7F-8CEA-19F548B6D8D1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A81ED41-E128-4A9B-AADD-997361045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FA54F8E-4256-46CF-9939-93E898DF0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CB19-4E86-450E-A385-E6734C76E7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955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A10A714-0EC2-479B-A25B-712EC3A94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24C9-D5D2-4E7F-8CEA-19F548B6D8D1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6688D03-FC3C-42D0-9660-27971F032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025A97A-487F-4C9C-B27C-0BD80D331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CB19-4E86-450E-A385-E6734C76E7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701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FBC355-2005-46CA-A64C-C67099910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A24BCF-4862-4D11-94A4-3E7407E09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CD63C15-C3F8-496D-91B1-E093E1118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1251F4F-3C60-4A52-BDC6-8DEAC1D7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24C9-D5D2-4E7F-8CEA-19F548B6D8D1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718F3CB-A200-49CB-A7B9-E3D95941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9FACFAF-333A-450B-941D-573106C62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CB19-4E86-450E-A385-E6734C76E7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328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D15E7F-0795-45B8-B051-9E5D1AB21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AC5493F-24E1-4495-877E-4AA00FA46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4EBC86A-26B1-496E-A3F5-699BDDEF4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A4FB47D-8CF3-46B0-A16E-FB99292E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524C9-D5D2-4E7F-8CEA-19F548B6D8D1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88976C5-A471-40A3-94CE-A19C62FEB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4ADF6CB-8F3E-4774-8F04-A66DC80F4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CB19-4E86-450E-A385-E6734C76E7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521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C14FFBD-B4AD-4B3D-81F2-730A96CE8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4F87D29-7DCD-4E4D-A909-A9E7DF29B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EB3AA8C-928D-4299-A830-DD9C1B3E7B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524C9-D5D2-4E7F-8CEA-19F548B6D8D1}" type="datetimeFigureOut">
              <a:rPr lang="el-GR" smtClean="0"/>
              <a:t>10/6/2023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D5EC65D-39F4-4B50-AEA7-BA790F579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0E497DD-647D-4699-85D7-153A2C309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CCB19-4E86-450E-A385-E6734C76E7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894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3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6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4F0530-4968-498A-B3DA-C39F2C4B0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73814"/>
          </a:xfrm>
        </p:spPr>
        <p:txBody>
          <a:bodyPr/>
          <a:lstStyle/>
          <a:p>
            <a:pPr algn="ctr"/>
            <a:r>
              <a:rPr lang="en-US" dirty="0"/>
              <a:t>MET</a:t>
            </a:r>
            <a:r>
              <a:rPr lang="el-GR" dirty="0"/>
              <a:t>ΡΑ ΠΕΡΙΓΡΑΦΙΚΗΣ ΣΤΑΤΙΣΤΙΚΗΣ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0AE863-1EC0-4D8A-85C5-2E9B289FA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81331"/>
            <a:ext cx="10515600" cy="1595632"/>
          </a:xfrm>
        </p:spPr>
        <p:txBody>
          <a:bodyPr/>
          <a:lstStyle/>
          <a:p>
            <a:r>
              <a:rPr lang="el-GR" dirty="0"/>
              <a:t>ΜΕΤΡΑ ΚΥΜΑΝΣΗΣ    (Η’ ΔΙΑΣΠΟΡΑΣ  Η’ ΜΕΤΑΒΛΗΤΟΤΗΤΑΣ)</a:t>
            </a:r>
          </a:p>
        </p:txBody>
      </p:sp>
    </p:spTree>
    <p:extLst>
      <p:ext uri="{BB962C8B-B14F-4D97-AF65-F5344CB8AC3E}">
        <p14:creationId xmlns:p14="http://schemas.microsoft.com/office/powerpoint/2010/main" val="729605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/>
              <a:t>ΔΙΑΚΥΜΑΝΣΗ ΚΑΙ ΤΥΠΙΚΗ ΑΠΟΚΛΙΣΗ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600201"/>
            <a:ext cx="8291513" cy="4525963"/>
          </a:xfrm>
        </p:spPr>
        <p:txBody>
          <a:bodyPr/>
          <a:lstStyle/>
          <a:p>
            <a:pPr eaLnBrk="1" hangingPunct="1"/>
            <a:r>
              <a:rPr lang="el-GR" dirty="0">
                <a:latin typeface="Bookman Old Style" pitchFamily="18" charset="0"/>
              </a:rPr>
              <a:t>Αν χ</a:t>
            </a:r>
            <a:r>
              <a:rPr lang="el-GR" baseline="-25000" dirty="0">
                <a:latin typeface="Bookman Old Style" pitchFamily="18" charset="0"/>
              </a:rPr>
              <a:t>1</a:t>
            </a:r>
            <a:r>
              <a:rPr lang="el-GR" dirty="0">
                <a:latin typeface="Bookman Old Style" pitchFamily="18" charset="0"/>
              </a:rPr>
              <a:t>,χ</a:t>
            </a:r>
            <a:r>
              <a:rPr lang="el-GR" baseline="-25000" dirty="0">
                <a:latin typeface="Bookman Old Style" pitchFamily="18" charset="0"/>
              </a:rPr>
              <a:t>2</a:t>
            </a:r>
            <a:r>
              <a:rPr lang="el-GR" dirty="0">
                <a:latin typeface="Bookman Old Style" pitchFamily="18" charset="0"/>
              </a:rPr>
              <a:t>,….,χ</a:t>
            </a:r>
            <a:r>
              <a:rPr lang="el-GR" baseline="-25000" dirty="0">
                <a:latin typeface="Bookman Old Style" pitchFamily="18" charset="0"/>
              </a:rPr>
              <a:t>Ν </a:t>
            </a:r>
            <a:r>
              <a:rPr lang="el-GR" dirty="0">
                <a:latin typeface="Bookman Old Style" pitchFamily="18" charset="0"/>
              </a:rPr>
              <a:t> πληθυσμός μεγέθους Ν γνωστού μέσου μ η διακύμανση  των </a:t>
            </a:r>
            <a:r>
              <a:rPr lang="en-US" dirty="0">
                <a:latin typeface="Bookman Old Style" pitchFamily="18" charset="0"/>
              </a:rPr>
              <a:t>x</a:t>
            </a:r>
            <a:r>
              <a:rPr lang="el-GR" dirty="0">
                <a:latin typeface="Bookman Old Style" pitchFamily="18" charset="0"/>
              </a:rPr>
              <a:t> ορίζεται ως:</a:t>
            </a:r>
          </a:p>
          <a:p>
            <a:pPr eaLnBrk="1" hangingPunct="1"/>
            <a:r>
              <a:rPr lang="el-GR" dirty="0">
                <a:latin typeface="Bookman Old Style" pitchFamily="18" charset="0"/>
              </a:rPr>
              <a:t> όπου μ ο αριθμητικός μέσος στον πληθυσμό</a:t>
            </a:r>
          </a:p>
        </p:txBody>
      </p:sp>
      <p:graphicFrame>
        <p:nvGraphicFramePr>
          <p:cNvPr id="58370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3071813" y="3675063"/>
          <a:ext cx="5256212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1" name="Εξίσωση" r:id="rId3" imgW="3307216" imgH="1240868" progId="Equation.3">
                  <p:embed/>
                </p:oleObj>
              </mc:Choice>
              <mc:Fallback>
                <p:oleObj name="Εξίσωση" r:id="rId3" imgW="3307216" imgH="1240868" progId="Equation.3">
                  <p:embed/>
                  <p:pic>
                    <p:nvPicPr>
                      <p:cNvPr id="5837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3675063"/>
                        <a:ext cx="5256212" cy="197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A0FF05B-CEE7-4719-B57D-2A405A2A39D2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58374" name="5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ADB8AE7-6D52-4602-A8DF-7F4265542504}" type="slidenum">
              <a:rPr lang="el-GR" sz="1400"/>
              <a:pPr algn="r"/>
              <a:t>10</a:t>
            </a:fld>
            <a:endParaRPr lang="el-GR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8147050" cy="4525963"/>
          </a:xfrm>
        </p:spPr>
        <p:txBody>
          <a:bodyPr/>
          <a:lstStyle/>
          <a:p>
            <a:pPr eaLnBrk="1" hangingPunct="1"/>
            <a:r>
              <a:rPr lang="el-GR"/>
              <a:t>Η θετική τετραγωνική ρίζα της διακύμανσης ορίζεται ως τυπική απόκλιση του πληθυσμού (σ), δηλαδή</a:t>
            </a:r>
          </a:p>
          <a:p>
            <a:pPr eaLnBrk="1" hangingPunct="1"/>
            <a:endParaRPr lang="el-GR"/>
          </a:p>
        </p:txBody>
      </p:sp>
      <p:graphicFrame>
        <p:nvGraphicFramePr>
          <p:cNvPr id="5939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719513" y="3403600"/>
          <a:ext cx="424815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5" name="Εξίσωση" r:id="rId3" imgW="2716603" imgH="1136112" progId="Equation.3">
                  <p:embed/>
                </p:oleObj>
              </mc:Choice>
              <mc:Fallback>
                <p:oleObj name="Εξίσωση" r:id="rId3" imgW="2716603" imgH="1136112" progId="Equation.3">
                  <p:embed/>
                  <p:pic>
                    <p:nvPicPr>
                      <p:cNvPr id="5939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3403600"/>
                        <a:ext cx="424815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1E72ACF-0AC5-4ECD-A200-9C1020EDA2F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59397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372AB67-8787-45FE-A0B7-64E83FF022A7}" type="slidenum">
              <a:rPr lang="el-GR" sz="1400"/>
              <a:pPr algn="r"/>
              <a:t>11</a:t>
            </a:fld>
            <a:endParaRPr lang="el-GR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i="1"/>
              <a:t>Διακύμανση και Τυπική Απόκλιση Δείγματος</a:t>
            </a:r>
          </a:p>
        </p:txBody>
      </p:sp>
      <p:sp>
        <p:nvSpPr>
          <p:cNvPr id="6041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36694473-3F93-4397-B8C5-4889AADC9D98}" type="slidenum">
              <a:rPr lang="el-GR"/>
              <a:pPr>
                <a:defRPr/>
              </a:pPr>
              <a:t>12</a:t>
            </a:fld>
            <a:endParaRPr lang="el-G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421" name="Rectangle 3"/>
              <p:cNvSpPr>
                <a:spLocks noGrp="1" noChangeArrowheads="1"/>
              </p:cNvSpPr>
              <p:nvPr>
                <p:ph sz="quarter" idx="1"/>
              </p:nvPr>
            </p:nvSpPr>
            <p:spPr>
              <a:xfrm>
                <a:off x="2095472" y="1600201"/>
                <a:ext cx="8572528" cy="4525963"/>
              </a:xfrm>
            </p:spPr>
            <p:txBody>
              <a:bodyPr/>
              <a:lstStyle/>
              <a:p>
                <a:pPr eaLnBrk="1" hangingPunct="1"/>
                <a:r>
                  <a:rPr lang="el-GR" dirty="0" err="1"/>
                  <a:t>Εχει</a:t>
                </a:r>
                <a:r>
                  <a:rPr lang="el-GR" dirty="0"/>
                  <a:t> αποδειχτεί ότι ο τύπος της πληθυσμιακής διακύμανσης υποεκτιμά τη διακύμανση όταν χρησιμοποιείται σε δείγμα.</a:t>
                </a:r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i="1"/>
                        </m:ctrlPr>
                      </m:sSupPr>
                      <m:e>
                        <m:r>
                          <a:rPr lang="el-GR" i="1"/>
                          <m:t>𝑆</m:t>
                        </m:r>
                      </m:e>
                      <m:sup>
                        <m:r>
                          <a:rPr lang="el-GR" i="1"/>
                          <m:t>2</m:t>
                        </m:r>
                      </m:sup>
                    </m:sSup>
                    <m:r>
                      <a:rPr lang="el-GR" i="1"/>
                      <m:t>=</m:t>
                    </m:r>
                    <m:f>
                      <m:fPr>
                        <m:ctrlPr>
                          <a:rPr lang="el-GR" i="1"/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l-GR" i="1"/>
                            </m:ctrlPr>
                          </m:naryPr>
                          <m:sub>
                            <m:r>
                              <a:rPr lang="el-GR" i="1"/>
                              <m:t>𝑖</m:t>
                            </m:r>
                            <m:r>
                              <a:rPr lang="el-GR" i="1"/>
                              <m:t>=1</m:t>
                            </m:r>
                          </m:sub>
                          <m:sup>
                            <m:r>
                              <a:rPr lang="el-GR" i="1"/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el-GR" i="1"/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l-GR" i="1"/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l-GR" i="1"/>
                                        </m:ctrlPr>
                                      </m:sSubPr>
                                      <m:e>
                                        <m:r>
                                          <a:rPr lang="el-GR" i="1"/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l-GR" i="1"/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l-GR" i="1"/>
                                      <m:t>−</m:t>
                                    </m:r>
                                    <m:acc>
                                      <m:accPr>
                                        <m:chr m:val="̄"/>
                                        <m:ctrlPr>
                                          <a:rPr lang="el-GR" i="1"/>
                                        </m:ctrlPr>
                                      </m:accPr>
                                      <m:e>
                                        <m:r>
                                          <a:rPr lang="el-GR" i="1"/>
                                          <m:t>𝑥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l-GR" i="1"/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el-GR" i="1"/>
                          <m:t>𝑛</m:t>
                        </m:r>
                        <m:r>
                          <a:rPr lang="el-GR" i="1"/>
                          <m:t>−1⥂</m:t>
                        </m:r>
                      </m:den>
                    </m:f>
                    <m:r>
                      <a:rPr lang="el-GR" i="1"/>
                      <m:t>=</m:t>
                    </m:r>
                    <m:f>
                      <m:fPr>
                        <m:ctrlPr>
                          <a:rPr lang="el-GR" i="1"/>
                        </m:ctrlPr>
                      </m:fPr>
                      <m:num>
                        <m:r>
                          <a:rPr lang="el-GR" i="1"/>
                          <m:t>1</m:t>
                        </m:r>
                      </m:num>
                      <m:den>
                        <m:r>
                          <a:rPr lang="el-GR" i="1"/>
                          <m:t>𝑛</m:t>
                        </m:r>
                        <m:r>
                          <a:rPr lang="el-GR" i="1"/>
                          <m:t>−1</m:t>
                        </m:r>
                      </m:den>
                    </m:f>
                    <m:d>
                      <m:dPr>
                        <m:ctrlPr>
                          <a:rPr lang="el-GR" i="1"/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l-GR" i="1"/>
                            </m:ctrlPr>
                          </m:naryPr>
                          <m:sub>
                            <m:r>
                              <a:rPr lang="el-GR" i="1"/>
                              <m:t>𝑖</m:t>
                            </m:r>
                            <m:r>
                              <a:rPr lang="el-GR" i="1"/>
                              <m:t>=1</m:t>
                            </m:r>
                          </m:sub>
                          <m:sup>
                            <m:r>
                              <a:rPr lang="el-GR" i="1"/>
                              <m:t>𝑛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l-GR" i="1"/>
                                </m:ctrlPr>
                              </m:sSubSupPr>
                              <m:e>
                                <m:r>
                                  <a:rPr lang="el-GR" i="1"/>
                                  <m:t>𝑥</m:t>
                                </m:r>
                              </m:e>
                              <m:sub>
                                <m:r>
                                  <a:rPr lang="el-GR" i="1"/>
                                  <m:t>1</m:t>
                                </m:r>
                              </m:sub>
                              <m:sup>
                                <m:r>
                                  <a:rPr lang="el-GR" i="1"/>
                                  <m:t>2</m:t>
                                </m:r>
                              </m:sup>
                            </m:sSubSup>
                            <m:r>
                              <a:rPr lang="el-GR" i="1"/>
                              <m:t>−</m:t>
                            </m:r>
                            <m:r>
                              <a:rPr lang="el-GR" i="1"/>
                              <m:t>𝑛</m:t>
                            </m:r>
                            <m:sSup>
                              <m:sSupPr>
                                <m:ctrlPr>
                                  <a:rPr lang="el-GR" i="1"/>
                                </m:ctrlPr>
                              </m:sSupPr>
                              <m:e>
                                <m:acc>
                                  <m:accPr>
                                    <m:chr m:val="̄"/>
                                    <m:ctrlPr>
                                      <a:rPr lang="el-GR" i="1"/>
                                    </m:ctrlPr>
                                  </m:accPr>
                                  <m:e>
                                    <m:r>
                                      <a:rPr lang="el-GR" i="1"/>
                                      <m:t>𝑥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l-GR" i="1"/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d>
                  </m:oMath>
                </a14:m>
                <a:endParaRPr lang="el-GR" dirty="0"/>
              </a:p>
            </p:txBody>
          </p:sp>
        </mc:Choice>
        <mc:Fallback>
          <p:sp>
            <p:nvSpPr>
              <p:cNvPr id="6042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2095472" y="1600201"/>
                <a:ext cx="8572528" cy="4525963"/>
              </a:xfrm>
              <a:blipFill>
                <a:blip r:embed="rId2"/>
                <a:stretch>
                  <a:fillRect l="-1280" t="-22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1524001" y="-183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1524001" y="-183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0424" name="7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9E9F327-9BD1-41CF-9883-EC253CB6840D}" type="slidenum">
              <a:rPr lang="el-GR" sz="1400"/>
              <a:pPr algn="r"/>
              <a:t>12</a:t>
            </a:fld>
            <a:endParaRPr lang="el-GR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Τυπική απόκλιση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63919771-9833-477E-8551-F3C80AE0C734}" type="slidenum">
              <a:rPr lang="el-GR"/>
              <a:pPr>
                <a:defRPr/>
              </a:pPr>
              <a:t>13</a:t>
            </a:fld>
            <a:endParaRPr lang="el-GR"/>
          </a:p>
        </p:txBody>
      </p:sp>
      <p:sp>
        <p:nvSpPr>
          <p:cNvPr id="6144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dirty="0"/>
              <a:t>Αντίστοιχα, η τυπική απόκλιση στην περίπτωση του δείγματος διαμορφώνεται:</a:t>
            </a:r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1524001" y="-183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442" name="Object 4"/>
              <p:cNvSpPr txBox="1"/>
              <p:nvPr/>
            </p:nvSpPr>
            <p:spPr bwMode="auto">
              <a:xfrm>
                <a:off x="3287713" y="2924175"/>
                <a:ext cx="6264275" cy="2449513"/>
              </a:xfrm>
              <a:prstGeom prst="rect">
                <a:avLst/>
              </a:prstGeom>
              <a:noFill/>
              <a:ex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l-G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ctrlPr>
                                    <a:rPr lang="el-G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l-G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l-G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l-G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l-GR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l-GR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l-GR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l-GR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l-GR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l-GR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̄"/>
                                              <m:ctrlPr>
                                                <a:rPr lang="el-GR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l-GR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l-GR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−1⥂</m:t>
                              </m:r>
                            </m:den>
                          </m:f>
                        </m:e>
                      </m:rad>
                      <m:r>
                        <a:rPr lang="el-GR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d>
                            <m:dPr>
                              <m:ctrlP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l-G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l-G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l-G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l-G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l-GR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l-GR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l-GR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l-GR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l-G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l-GR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sSup>
                                    <m:sSupPr>
                                      <m:ctrlPr>
                                        <a:rPr lang="el-GR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̄"/>
                                          <m:ctrlPr>
                                            <a:rPr lang="el-GR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l-GR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el-GR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rad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61442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7713" y="2924175"/>
                <a:ext cx="6264275" cy="24495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x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447" name="6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A68DFE6-2CD3-405E-8D8C-9CC9294C1668}" type="slidenum">
              <a:rPr lang="el-GR" sz="1400"/>
              <a:pPr algn="r"/>
              <a:t>13</a:t>
            </a:fld>
            <a:endParaRPr lang="el-GR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l-GR" dirty="0"/>
              <a:t>Στο παράδειγμα με τα 2 Κέντρα η διακύμανση θα είναι:</a:t>
            </a:r>
          </a:p>
        </p:txBody>
      </p:sp>
      <p:sp>
        <p:nvSpPr>
          <p:cNvPr id="6144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3686C7E7-03FC-49FA-A797-227A7A9D77D9}" type="slidenum">
              <a:rPr lang="el-GR"/>
              <a:pPr>
                <a:defRPr/>
              </a:pPr>
              <a:t>14</a:t>
            </a:fld>
            <a:endParaRPr lang="el-G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466" name="Object 3"/>
              <p:cNvSpPr txBox="1"/>
              <p:nvPr>
                <p:ph sz="quarter" idx="1"/>
              </p:nvPr>
            </p:nvSpPr>
            <p:spPr bwMode="auto">
              <a:xfrm>
                <a:off x="3071813" y="3625850"/>
                <a:ext cx="3516312" cy="1030288"/>
              </a:xfrm>
              <a:prstGeom prst="rect">
                <a:avLst/>
              </a:prstGeom>
              <a:noFill/>
              <a:extLst/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dirty="0">
                    <a:solidFill>
                      <a:srgbClr val="000000"/>
                    </a:solidFill>
                  </a:rPr>
                  <a:t>S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1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1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l-GR" sz="1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l-GR" sz="1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1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l-GR" sz="1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l-GR" sz="1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l-GR" sz="1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l-GR" sz="1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el-GR" sz="19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l-GR" sz="19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l-GR" sz="19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sz="19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l-GR" sz="19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l-GR" sz="19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̄"/>
                                        <m:ctrlPr>
                                          <a:rPr lang="el-GR" sz="19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l-GR" sz="19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l-GR" sz="19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el-GR" sz="1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l-GR" sz="1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−1⥂</m:t>
                        </m:r>
                      </m:den>
                    </m:f>
                    <m:r>
                      <a:rPr lang="el-GR" sz="1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1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1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1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l-GR" sz="1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d>
                      <m:dPr>
                        <m:ctrlPr>
                          <a:rPr lang="el-GR" sz="1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l-GR" sz="1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l-GR" sz="1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l-GR" sz="1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l-GR" sz="1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l-GR" sz="19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l-GR" sz="19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l-GR" sz="19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l-GR" sz="19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l-GR" sz="1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l-GR" sz="1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sSup>
                              <m:sSupPr>
                                <m:ctrlPr>
                                  <a:rPr lang="el-GR" sz="19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̄"/>
                                    <m:ctrlPr>
                                      <a:rPr lang="el-GR" sz="19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9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l-GR" sz="19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d>
                    <m:r>
                      <a:rPr lang="el-GR" sz="1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=3,37</m:t>
                    </m:r>
                  </m:oMath>
                </a14:m>
                <a:endParaRPr lang="el-GR" dirty="0"/>
              </a:p>
            </p:txBody>
          </p:sp>
        </mc:Choice>
        <mc:Fallback>
          <p:sp>
            <p:nvSpPr>
              <p:cNvPr id="62466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 bwMode="auto">
              <a:xfrm>
                <a:off x="3071813" y="3625850"/>
                <a:ext cx="3516312" cy="1030288"/>
              </a:xfrm>
              <a:prstGeom prst="rect">
                <a:avLst/>
              </a:prstGeom>
              <a:blipFill>
                <a:blip r:embed="rId2"/>
                <a:stretch>
                  <a:fillRect l="-3640" t="-9467" b="-49112"/>
                </a:stretch>
              </a:blipFill>
              <a:ex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467" name="Object 6"/>
              <p:cNvSpPr txBox="1"/>
              <p:nvPr>
                <p:ph sz="quarter" idx="2"/>
              </p:nvPr>
            </p:nvSpPr>
            <p:spPr bwMode="auto">
              <a:xfrm>
                <a:off x="4214813" y="1647825"/>
                <a:ext cx="3959225" cy="1354138"/>
              </a:xfrm>
              <a:prstGeom prst="rect">
                <a:avLst/>
              </a:prstGeom>
              <a:noFill/>
              <a:extLst/>
            </p:spPr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dirty="0">
                    <a:solidFill>
                      <a:srgbClr val="000000"/>
                    </a:solidFill>
                  </a:rPr>
                  <a:t>S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1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1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l-GR" sz="1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l-GR" sz="1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1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ctrlPr>
                              <a:rPr lang="el-GR" sz="17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l-GR" sz="17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l-GR" sz="17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l-GR" sz="17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el-GR" sz="17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l-GR" sz="17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l-GR" sz="17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l-GR" sz="17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l-GR" sz="17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l-GR" sz="17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̄"/>
                                        <m:ctrlPr>
                                          <a:rPr lang="el-GR" sz="17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l-GR" sz="17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l-GR" sz="17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el-GR" sz="1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l-GR" sz="1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−1⥂</m:t>
                        </m:r>
                      </m:den>
                    </m:f>
                    <m:r>
                      <a:rPr lang="el-GR" sz="1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l-GR" sz="1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1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l-GR" sz="1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l-GR" sz="1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d>
                      <m:dPr>
                        <m:ctrlPr>
                          <a:rPr lang="el-GR" sz="1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ctrlPr>
                              <a:rPr lang="el-GR" sz="17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l-GR" sz="17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l-GR" sz="17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l-GR" sz="17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l-GR" sz="17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l-GR" sz="17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l-GR" sz="17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l-GR" sz="17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l-GR" sz="17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l-GR" sz="17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sSup>
                              <m:sSupPr>
                                <m:ctrlPr>
                                  <a:rPr lang="el-GR" sz="17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̄"/>
                                    <m:ctrlPr>
                                      <a:rPr lang="el-GR" sz="17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7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l-GR" sz="17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d>
                    <m:r>
                      <a:rPr lang="el-GR" sz="1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=126,93</m:t>
                    </m:r>
                  </m:oMath>
                </a14:m>
                <a:endParaRPr lang="el-GR" dirty="0"/>
              </a:p>
            </p:txBody>
          </p:sp>
        </mc:Choice>
        <mc:Fallback>
          <p:sp>
            <p:nvSpPr>
              <p:cNvPr id="62467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quarter" idx="2"/>
              </p:nvPr>
            </p:nvSpPr>
            <p:spPr bwMode="auto">
              <a:xfrm>
                <a:off x="4214813" y="1647825"/>
                <a:ext cx="3959225" cy="1354138"/>
              </a:xfrm>
              <a:prstGeom prst="rect">
                <a:avLst/>
              </a:prstGeom>
              <a:blipFill>
                <a:blip r:embed="rId3"/>
                <a:stretch>
                  <a:fillRect l="-3077" t="-8108" b="-2252"/>
                </a:stretch>
              </a:blipFill>
              <a:ex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470" name="Text Box 9"/>
          <p:cNvSpPr txBox="1">
            <a:spLocks noChangeArrowheads="1"/>
          </p:cNvSpPr>
          <p:nvPr/>
        </p:nvSpPr>
        <p:spPr bwMode="auto">
          <a:xfrm>
            <a:off x="2819400" y="4497792"/>
            <a:ext cx="6553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dirty="0"/>
          </a:p>
          <a:p>
            <a:pPr>
              <a:spcBef>
                <a:spcPct val="50000"/>
              </a:spcBef>
            </a:pPr>
            <a:r>
              <a:rPr lang="el-GR" dirty="0"/>
              <a:t> </a:t>
            </a:r>
          </a:p>
        </p:txBody>
      </p:sp>
      <p:sp>
        <p:nvSpPr>
          <p:cNvPr id="62471" name="Text Box 13"/>
          <p:cNvSpPr txBox="1">
            <a:spLocks noChangeArrowheads="1"/>
          </p:cNvSpPr>
          <p:nvPr/>
        </p:nvSpPr>
        <p:spPr bwMode="auto">
          <a:xfrm>
            <a:off x="3071814" y="3213100"/>
            <a:ext cx="54006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Και η τυπική απόκλιση ίση με 11,27</a:t>
            </a:r>
          </a:p>
        </p:txBody>
      </p:sp>
      <p:sp>
        <p:nvSpPr>
          <p:cNvPr id="62472" name="Text Box 14"/>
          <p:cNvSpPr txBox="1">
            <a:spLocks noChangeArrowheads="1"/>
          </p:cNvSpPr>
          <p:nvPr/>
        </p:nvSpPr>
        <p:spPr bwMode="auto">
          <a:xfrm>
            <a:off x="3217864" y="4941888"/>
            <a:ext cx="66944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Και η τυπική απόκλιση ίση με 1,84</a:t>
            </a:r>
          </a:p>
        </p:txBody>
      </p:sp>
      <p:sp>
        <p:nvSpPr>
          <p:cNvPr id="62473" name="7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AE156EC-46D3-4595-917F-C80D9B939CB5}" type="slidenum">
              <a:rPr lang="el-GR" sz="1400"/>
              <a:pPr algn="r"/>
              <a:t>14</a:t>
            </a:fld>
            <a:endParaRPr lang="el-GR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7FA6ABAA-184D-47E7-8ED8-D3D3A3E19F54}" type="slidenum">
              <a:rPr lang="el-GR"/>
              <a:pPr>
                <a:defRPr/>
              </a:pPr>
              <a:t>15</a:t>
            </a:fld>
            <a:endParaRPr lang="el-GR"/>
          </a:p>
        </p:txBody>
      </p:sp>
      <p:graphicFrame>
        <p:nvGraphicFramePr>
          <p:cNvPr id="63490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524101" y="642919"/>
          <a:ext cx="7286676" cy="5786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1" name="Έγγραφο" r:id="rId3" imgW="5637976" imgH="6375216" progId="Word.Document.8">
                  <p:embed/>
                </p:oleObj>
              </mc:Choice>
              <mc:Fallback>
                <p:oleObj name="Έγγραφο" r:id="rId3" imgW="5637976" imgH="6375216" progId="Word.Document.8">
                  <p:embed/>
                  <p:pic>
                    <p:nvPicPr>
                      <p:cNvPr id="6349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01" y="642919"/>
                        <a:ext cx="7286676" cy="57864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52596" y="357166"/>
            <a:ext cx="8258204" cy="1417638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dirty="0"/>
              <a:t>ΠΑΡΑΔΕΙΓΜΑ</a:t>
            </a:r>
            <a:br>
              <a:rPr lang="en-US" dirty="0"/>
            </a:br>
            <a:r>
              <a:rPr lang="el-GR" dirty="0"/>
              <a:t>Δείγμα 5 ασθενών είχε τις παρακάτω ηλικίες: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2524100" y="2528878"/>
          <a:ext cx="19431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2524100" y="5000636"/>
            <a:ext cx="5390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Να υπολογιστούν η διακύμανση και η τυπική απόκλιση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1F-527D-41C5-9687-72CDCEC082B5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52596" y="142852"/>
            <a:ext cx="8258204" cy="1631952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br>
              <a:rPr lang="el-GR" dirty="0"/>
            </a:br>
            <a:r>
              <a:rPr lang="el-GR" sz="3100" dirty="0"/>
              <a:t>ΛΥΣΗ</a:t>
            </a:r>
            <a:br>
              <a:rPr lang="en-US" sz="3100" dirty="0"/>
            </a:br>
            <a:r>
              <a:rPr lang="el-GR" sz="3100" dirty="0"/>
              <a:t>Βρίσκω πρώτα τον αριθμητικό μέσο και μετά προσθέτω τις ακόλουθες στήλες: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2309786" y="2071678"/>
          <a:ext cx="58293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x</a:t>
                      </a:r>
                      <a:r>
                        <a:rPr lang="en-US" dirty="0"/>
                        <a:t>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5 - Αντικείμενο"/>
          <p:cNvGraphicFramePr>
            <a:graphicFrameLocks noChangeAspect="1"/>
          </p:cNvGraphicFramePr>
          <p:nvPr/>
        </p:nvGraphicFramePr>
        <p:xfrm>
          <a:off x="4729163" y="2208213"/>
          <a:ext cx="804862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8" name="Εξίσωση" r:id="rId3" imgW="533160" imgH="253800" progId="Equation.3">
                  <p:embed/>
                </p:oleObj>
              </mc:Choice>
              <mc:Fallback>
                <p:oleObj name="Εξίσωση" r:id="rId3" imgW="533160" imgH="253800" progId="Equation.3">
                  <p:embed/>
                  <p:pic>
                    <p:nvPicPr>
                      <p:cNvPr id="6" name="5 - Αντικείμενο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163" y="2208213"/>
                        <a:ext cx="804862" cy="254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677" name="Object 5"/>
          <p:cNvGraphicFramePr>
            <a:graphicFrameLocks noChangeAspect="1"/>
          </p:cNvGraphicFramePr>
          <p:nvPr/>
        </p:nvGraphicFramePr>
        <p:xfrm>
          <a:off x="6334125" y="2195513"/>
          <a:ext cx="88265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" name="Εξίσωση" r:id="rId5" imgW="583920" imgH="279360" progId="Equation.3">
                  <p:embed/>
                </p:oleObj>
              </mc:Choice>
              <mc:Fallback>
                <p:oleObj name="Εξίσωση" r:id="rId5" imgW="583920" imgH="279360" progId="Equation.3">
                  <p:embed/>
                  <p:pic>
                    <p:nvPicPr>
                      <p:cNvPr id="4126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25" y="2195513"/>
                        <a:ext cx="882650" cy="279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- Αντικείμενο"/>
          <p:cNvGraphicFramePr>
            <a:graphicFrameLocks noChangeAspect="1"/>
          </p:cNvGraphicFramePr>
          <p:nvPr/>
        </p:nvGraphicFramePr>
        <p:xfrm>
          <a:off x="2595538" y="4929198"/>
          <a:ext cx="1071570" cy="430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0" name="Εξίσωση" r:id="rId7" imgW="406080" imgH="215640" progId="Equation.3">
                  <p:embed/>
                </p:oleObj>
              </mc:Choice>
              <mc:Fallback>
                <p:oleObj name="Εξίσωση" r:id="rId7" imgW="406080" imgH="215640" progId="Equation.3">
                  <p:embed/>
                  <p:pic>
                    <p:nvPicPr>
                      <p:cNvPr id="11" name="10 - Αντικείμενο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5538" y="4929198"/>
                        <a:ext cx="1071570" cy="430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- Αντικείμενο"/>
          <p:cNvGraphicFramePr>
            <a:graphicFrameLocks noChangeAspect="1"/>
          </p:cNvGraphicFramePr>
          <p:nvPr/>
        </p:nvGraphicFramePr>
        <p:xfrm>
          <a:off x="5024430" y="4929198"/>
          <a:ext cx="1071570" cy="37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1" name="Εξίσωση" r:id="rId9" imgW="622080" imgH="228600" progId="Equation.3">
                  <p:embed/>
                </p:oleObj>
              </mc:Choice>
              <mc:Fallback>
                <p:oleObj name="Εξίσωση" r:id="rId9" imgW="622080" imgH="228600" progId="Equation.3">
                  <p:embed/>
                  <p:pic>
                    <p:nvPicPr>
                      <p:cNvPr id="14" name="13 - Αντικείμενο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0" y="4929198"/>
                        <a:ext cx="1071570" cy="3714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6738943" y="5143512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S=4,53</a:t>
            </a:r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1F-527D-41C5-9687-72CDCEC082B5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/>
              <a:t>ΔΙΑΚΥΜΑΝΣΗ ΚΑΙ ΤΥΠΙΚΗ ΑΠΟΚΛΙΣΗ ΣΕ ΟΜΑΔΟΠΟΙΗΜΕΝΑ ΔΕΔΟΜΕΝΑ</a:t>
            </a:r>
          </a:p>
        </p:txBody>
      </p:sp>
      <p:sp>
        <p:nvSpPr>
          <p:cNvPr id="64516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2042459A-FB59-4620-A028-163FA622AEE0}" type="slidenum">
              <a:rPr lang="el-GR"/>
              <a:pPr>
                <a:defRPr/>
              </a:pPr>
              <a:t>18</a:t>
            </a:fld>
            <a:endParaRPr lang="el-GR"/>
          </a:p>
        </p:txBody>
      </p:sp>
      <p:graphicFrame>
        <p:nvGraphicFramePr>
          <p:cNvPr id="64514" name="Object 4"/>
          <p:cNvGraphicFramePr>
            <a:graphicFrameLocks noChangeAspect="1"/>
          </p:cNvGraphicFramePr>
          <p:nvPr/>
        </p:nvGraphicFramePr>
        <p:xfrm>
          <a:off x="2595563" y="1214439"/>
          <a:ext cx="6500812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9" name="Document" r:id="rId3" imgW="5274753" imgH="5656523" progId="Word.Document.8">
                  <p:embed/>
                </p:oleObj>
              </mc:Choice>
              <mc:Fallback>
                <p:oleObj name="Document" r:id="rId3" imgW="5274753" imgH="5656523" progId="Word.Document.8">
                  <p:embed/>
                  <p:pic>
                    <p:nvPicPr>
                      <p:cNvPr id="645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5563" y="1214439"/>
                        <a:ext cx="6500812" cy="521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2238348" y="1428736"/>
            <a:ext cx="6260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Στα δειγματικά αφαιρώ-1 βαθμό ελευθερίας στον παρονομαστή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ΠΑΡΑΔΕΙΓΜΑ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l-GR" dirty="0" err="1"/>
              <a:t>στω</a:t>
            </a:r>
            <a:r>
              <a:rPr lang="el-GR" dirty="0"/>
              <a:t> η κατανομή σε ηλικίες  10 ατόμων.</a:t>
            </a:r>
          </a:p>
          <a:p>
            <a:r>
              <a:rPr lang="el-GR" dirty="0"/>
              <a:t>Να βρεθεί η διακύμανση και η τυπική απόκλιση</a:t>
            </a: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sz="quarter" idx="2"/>
          </p:nvPr>
        </p:nvGraphicFramePr>
        <p:xfrm>
          <a:off x="6172201" y="1600200"/>
          <a:ext cx="269240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wi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20-30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30-40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40-50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50-60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 fontAlgn="t"/>
            <a:endParaRPr lang="el-GR" b="1" dirty="0"/>
          </a:p>
          <a:p>
            <a:pPr fontAlgn="t"/>
            <a:endParaRPr lang="el-GR" b="1" dirty="0"/>
          </a:p>
          <a:p>
            <a:pPr fontAlgn="t"/>
            <a:endParaRPr lang="el-GR" b="1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endParaRPr lang="el-GR" dirty="0"/>
          </a:p>
        </p:txBody>
      </p:sp>
      <p:graphicFrame>
        <p:nvGraphicFramePr>
          <p:cNvPr id="238593" name="Object 5"/>
          <p:cNvGraphicFramePr>
            <a:graphicFrameLocks noChangeAspect="1"/>
          </p:cNvGraphicFramePr>
          <p:nvPr/>
        </p:nvGraphicFramePr>
        <p:xfrm>
          <a:off x="2317751" y="4500563"/>
          <a:ext cx="7700963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3" name="Εξίσωση" r:id="rId3" imgW="3136680" imgH="838080" progId="Equation.3">
                  <p:embed/>
                </p:oleObj>
              </mc:Choice>
              <mc:Fallback>
                <p:oleObj name="Εξίσωση" r:id="rId3" imgW="3136680" imgH="838080" progId="Equation.3">
                  <p:embed/>
                  <p:pic>
                    <p:nvPicPr>
                      <p:cNvPr id="2385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1" y="4500563"/>
                        <a:ext cx="7700963" cy="164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BA1C39-1BCE-4DE0-AAA2-B32B3B7DCA6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90D00234-0B2A-4D4D-A0F8-24381D6D23F4}" type="slidenum">
              <a:rPr lang="el-GR"/>
              <a:pPr>
                <a:defRPr/>
              </a:pPr>
              <a:t>2</a:t>
            </a:fld>
            <a:endParaRPr lang="el-GR"/>
          </a:p>
        </p:txBody>
      </p:sp>
      <p:graphicFrame>
        <p:nvGraphicFramePr>
          <p:cNvPr id="53250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747838" y="1054100"/>
          <a:ext cx="8907462" cy="414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1" name="Document" r:id="rId3" imgW="5643211" imgH="2624416" progId="Word.Document.8">
                  <p:embed/>
                </p:oleObj>
              </mc:Choice>
              <mc:Fallback>
                <p:oleObj name="Document" r:id="rId3" imgW="5643211" imgH="2624416" progId="Word.Document.8">
                  <p:embed/>
                  <p:pic>
                    <p:nvPicPr>
                      <p:cNvPr id="532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7838" y="1054100"/>
                        <a:ext cx="8907462" cy="414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2" name="3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9EAA22C-4B8C-429E-ADB3-7DE143699964}" type="slidenum">
              <a:rPr lang="el-GR" sz="1400"/>
              <a:pPr algn="r"/>
              <a:t>2</a:t>
            </a:fld>
            <a:endParaRPr lang="el-GR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ΠΑΡΑΔΕΙΓΜΑ</a:t>
            </a:r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sz="quarter" idx="2"/>
          </p:nvPr>
        </p:nvGraphicFramePr>
        <p:xfrm>
          <a:off x="2595538" y="1357296"/>
          <a:ext cx="5643604" cy="2582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1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1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3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67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0372">
                <a:tc>
                  <a:txBody>
                    <a:bodyPr/>
                    <a:lstStyle/>
                    <a:p>
                      <a:r>
                        <a:rPr lang="en-US" dirty="0"/>
                        <a:t>Xi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wi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372">
                <a:tc>
                  <a:txBody>
                    <a:bodyPr/>
                    <a:lstStyle/>
                    <a:p>
                      <a:r>
                        <a:rPr lang="en-US" dirty="0"/>
                        <a:t>20-30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-13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338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372">
                <a:tc>
                  <a:txBody>
                    <a:bodyPr/>
                    <a:lstStyle/>
                    <a:p>
                      <a:r>
                        <a:rPr lang="en-US" dirty="0"/>
                        <a:t>30-40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372">
                <a:tc>
                  <a:txBody>
                    <a:bodyPr/>
                    <a:lstStyle/>
                    <a:p>
                      <a:r>
                        <a:rPr lang="en-US" dirty="0"/>
                        <a:t>40-50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147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372">
                <a:tc>
                  <a:txBody>
                    <a:bodyPr/>
                    <a:lstStyle/>
                    <a:p>
                      <a:r>
                        <a:rPr lang="en-US" dirty="0"/>
                        <a:t>50-60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289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372">
                <a:tc>
                  <a:txBody>
                    <a:bodyPr/>
                    <a:lstStyle/>
                    <a:p>
                      <a:r>
                        <a:rPr lang="en-US" dirty="0"/>
                        <a:t>sum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810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pPr fontAlgn="t"/>
            <a:endParaRPr lang="el-GR" b="1" dirty="0"/>
          </a:p>
          <a:p>
            <a:pPr fontAlgn="t"/>
            <a:endParaRPr lang="el-GR" b="1" dirty="0"/>
          </a:p>
          <a:p>
            <a:pPr fontAlgn="t"/>
            <a:endParaRPr lang="el-GR" b="1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pPr fontAlgn="t"/>
            <a:endParaRPr lang="el-GR" dirty="0"/>
          </a:p>
          <a:p>
            <a:endParaRPr lang="el-GR" dirty="0"/>
          </a:p>
        </p:txBody>
      </p:sp>
      <p:graphicFrame>
        <p:nvGraphicFramePr>
          <p:cNvPr id="8" name="7 - Αντικείμενο"/>
          <p:cNvGraphicFramePr>
            <a:graphicFrameLocks noChangeAspect="1"/>
          </p:cNvGraphicFramePr>
          <p:nvPr/>
        </p:nvGraphicFramePr>
        <p:xfrm>
          <a:off x="4952992" y="1428736"/>
          <a:ext cx="4064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0" name="Εξίσωση" r:id="rId3" imgW="406080" imgH="253800" progId="Equation.3">
                  <p:embed/>
                </p:oleObj>
              </mc:Choice>
              <mc:Fallback>
                <p:oleObj name="Εξίσωση" r:id="rId3" imgW="406080" imgH="253800" progId="Equation.3">
                  <p:embed/>
                  <p:pic>
                    <p:nvPicPr>
                      <p:cNvPr id="8" name="7 - Αντικείμενο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2992" y="1428736"/>
                        <a:ext cx="406400" cy="254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- Αντικείμενο"/>
          <p:cNvGraphicFramePr>
            <a:graphicFrameLocks noChangeAspect="1"/>
          </p:cNvGraphicFramePr>
          <p:nvPr/>
        </p:nvGraphicFramePr>
        <p:xfrm>
          <a:off x="5595934" y="1428736"/>
          <a:ext cx="558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Εξίσωση" r:id="rId5" imgW="558720" imgH="279360" progId="Equation.3">
                  <p:embed/>
                </p:oleObj>
              </mc:Choice>
              <mc:Fallback>
                <p:oleObj name="Εξίσωση" r:id="rId5" imgW="558720" imgH="279360" progId="Equation.3">
                  <p:embed/>
                  <p:pic>
                    <p:nvPicPr>
                      <p:cNvPr id="10" name="9 - Αντικείμενο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5934" y="1428736"/>
                        <a:ext cx="558800" cy="279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- Αντικείμενο"/>
          <p:cNvGraphicFramePr>
            <a:graphicFrameLocks noChangeAspect="1"/>
          </p:cNvGraphicFramePr>
          <p:nvPr/>
        </p:nvGraphicFramePr>
        <p:xfrm>
          <a:off x="6381752" y="1428736"/>
          <a:ext cx="685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2" name="Εξίσωση" r:id="rId7" imgW="685800" imgH="253800" progId="Equation.3">
                  <p:embed/>
                </p:oleObj>
              </mc:Choice>
              <mc:Fallback>
                <p:oleObj name="Εξίσωση" r:id="rId7" imgW="685800" imgH="253800" progId="Equation.3">
                  <p:embed/>
                  <p:pic>
                    <p:nvPicPr>
                      <p:cNvPr id="12" name="11 - Αντικείμενο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2" y="1428736"/>
                        <a:ext cx="685800" cy="254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- TextBox"/>
          <p:cNvSpPr txBox="1"/>
          <p:nvPr/>
        </p:nvSpPr>
        <p:spPr>
          <a:xfrm>
            <a:off x="2952728" y="4714884"/>
            <a:ext cx="2669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Διακύμανση (δειγματική)  </a:t>
            </a:r>
          </a:p>
        </p:txBody>
      </p:sp>
      <p:graphicFrame>
        <p:nvGraphicFramePr>
          <p:cNvPr id="480264" name="Object 8"/>
          <p:cNvGraphicFramePr>
            <a:graphicFrameLocks noChangeAspect="1"/>
          </p:cNvGraphicFramePr>
          <p:nvPr/>
        </p:nvGraphicFramePr>
        <p:xfrm>
          <a:off x="3479801" y="5164138"/>
          <a:ext cx="8747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3" name="Εξίσωση" r:id="rId9" imgW="507960" imgH="203040" progId="Equation.3">
                  <p:embed/>
                </p:oleObj>
              </mc:Choice>
              <mc:Fallback>
                <p:oleObj name="Εξίσωση" r:id="rId9" imgW="507960" imgH="203040" progId="Equation.3">
                  <p:embed/>
                  <p:pic>
                    <p:nvPicPr>
                      <p:cNvPr id="4802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9801" y="5164138"/>
                        <a:ext cx="8747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5881687" y="5286388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S=9,49</a:t>
            </a:r>
            <a:endParaRPr lang="el-GR" dirty="0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BA1C39-1BCE-4DE0-AAA2-B32B3B7DCA6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6DC38C6E-0D58-4004-BDB9-6A329491D924}" type="slidenum">
              <a:rPr lang="el-GR"/>
              <a:pPr>
                <a:defRPr/>
              </a:pPr>
              <a:t>21</a:t>
            </a:fld>
            <a:endParaRPr lang="el-GR"/>
          </a:p>
        </p:txBody>
      </p:sp>
      <p:graphicFrame>
        <p:nvGraphicFramePr>
          <p:cNvPr id="65538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287713" y="1592264"/>
          <a:ext cx="5638800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1" name="Έγγραφο" r:id="rId3" imgW="5637976" imgH="4046421" progId="Word.Document.8">
                  <p:embed/>
                </p:oleObj>
              </mc:Choice>
              <mc:Fallback>
                <p:oleObj name="Έγγραφο" r:id="rId3" imgW="5637976" imgH="4046421" progId="Word.Document.8">
                  <p:embed/>
                  <p:pic>
                    <p:nvPicPr>
                      <p:cNvPr id="6553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1592264"/>
                        <a:ext cx="5638800" cy="404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F08B5CE-BF76-41B3-8845-7BB8EA86441C}" type="slidenum">
              <a:rPr lang="el-GR"/>
              <a:pPr>
                <a:defRPr/>
              </a:pPr>
              <a:t>22</a:t>
            </a:fld>
            <a:endParaRPr lang="el-GR"/>
          </a:p>
        </p:txBody>
      </p:sp>
      <p:graphicFrame>
        <p:nvGraphicFramePr>
          <p:cNvPr id="66562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952728" y="692151"/>
          <a:ext cx="6429420" cy="543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5" name="Έγγραφο" r:id="rId3" imgW="5676280" imgH="8734335" progId="Word.Document.8">
                  <p:embed/>
                </p:oleObj>
              </mc:Choice>
              <mc:Fallback>
                <p:oleObj name="Έγγραφο" r:id="rId3" imgW="5676280" imgH="8734335" progId="Word.Document.8">
                  <p:embed/>
                  <p:pic>
                    <p:nvPicPr>
                      <p:cNvPr id="6656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28" y="692151"/>
                        <a:ext cx="6429420" cy="543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17A395A3-75C6-41DD-A7FC-38921F396BA7}" type="slidenum">
              <a:rPr lang="el-GR"/>
              <a:pPr>
                <a:defRPr/>
              </a:pPr>
              <a:t>23</a:t>
            </a:fld>
            <a:endParaRPr lang="el-GR"/>
          </a:p>
        </p:txBody>
      </p:sp>
      <p:graphicFrame>
        <p:nvGraphicFramePr>
          <p:cNvPr id="67586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738415" y="571480"/>
          <a:ext cx="7072361" cy="5583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9" name="Έγγραφο" r:id="rId3" imgW="5637976" imgH="8601848" progId="Word.Document.8">
                  <p:embed/>
                </p:oleObj>
              </mc:Choice>
              <mc:Fallback>
                <p:oleObj name="Έγγραφο" r:id="rId3" imgW="5637976" imgH="8601848" progId="Word.Document.8">
                  <p:embed/>
                  <p:pic>
                    <p:nvPicPr>
                      <p:cNvPr id="6758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15" y="571480"/>
                        <a:ext cx="7072361" cy="55832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0" name="Object 3"/>
          <p:cNvGraphicFramePr>
            <a:graphicFrameLocks noGrp="1" noChangeAspect="1"/>
          </p:cNvGraphicFramePr>
          <p:nvPr>
            <p:ph/>
          </p:nvPr>
        </p:nvGraphicFramePr>
        <p:xfrm>
          <a:off x="2738415" y="428605"/>
          <a:ext cx="7018361" cy="6208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3" name="Έγγραφο" r:id="rId3" imgW="5657128" imgH="8869709" progId="Word.Document.8">
                  <p:embed/>
                </p:oleObj>
              </mc:Choice>
              <mc:Fallback>
                <p:oleObj name="Έγγραφο" r:id="rId3" imgW="5657128" imgH="8869709" progId="Word.Document.8">
                  <p:embed/>
                  <p:pic>
                    <p:nvPicPr>
                      <p:cNvPr id="686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15" y="428605"/>
                        <a:ext cx="7018361" cy="62087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B2B6E900-8A3E-4565-B1D9-6F6D99CA8627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5317E3D-3417-4A64-88C2-5E575FBFCE1B}" type="slidenum">
              <a:rPr lang="el-GR"/>
              <a:pPr>
                <a:defRPr/>
              </a:pPr>
              <a:t>25</a:t>
            </a:fld>
            <a:endParaRPr lang="el-GR"/>
          </a:p>
        </p:txBody>
      </p:sp>
      <p:graphicFrame>
        <p:nvGraphicFramePr>
          <p:cNvPr id="69634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595539" y="428605"/>
          <a:ext cx="7286676" cy="6000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7" name="Έγγραφο" r:id="rId3" imgW="5657128" imgH="8735418" progId="Word.Document.8">
                  <p:embed/>
                </p:oleObj>
              </mc:Choice>
              <mc:Fallback>
                <p:oleObj name="Έγγραφο" r:id="rId3" imgW="5657128" imgH="8735418" progId="Word.Document.8">
                  <p:embed/>
                  <p:pic>
                    <p:nvPicPr>
                      <p:cNvPr id="6963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5539" y="428605"/>
                        <a:ext cx="7286676" cy="60007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BD6ACA7D-F845-4B68-881F-2CD5081990E7}" type="slidenum">
              <a:rPr lang="el-GR"/>
              <a:pPr>
                <a:defRPr/>
              </a:pPr>
              <a:t>3</a:t>
            </a:fld>
            <a:endParaRPr lang="el-GR"/>
          </a:p>
        </p:txBody>
      </p:sp>
      <p:graphicFrame>
        <p:nvGraphicFramePr>
          <p:cNvPr id="54274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711325" y="-150813"/>
          <a:ext cx="7762875" cy="679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5" name="Document" r:id="rId3" imgW="6189041" imgH="5421364" progId="Word.Document.8">
                  <p:embed/>
                </p:oleObj>
              </mc:Choice>
              <mc:Fallback>
                <p:oleObj name="Document" r:id="rId3" imgW="6189041" imgH="5421364" progId="Word.Document.8">
                  <p:embed/>
                  <p:pic>
                    <p:nvPicPr>
                      <p:cNvPr id="5427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325" y="-150813"/>
                        <a:ext cx="7762875" cy="679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6" name="3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9EA4730-D1B8-44DC-9816-BAC05EDA43D0}" type="slidenum">
              <a:rPr lang="el-GR" sz="1400"/>
              <a:pPr algn="r"/>
              <a:t>3</a:t>
            </a:fld>
            <a:endParaRPr lang="el-GR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ΑΠΟΤΕΛΕΣΜΑ</a:t>
            </a:r>
          </a:p>
        </p:txBody>
      </p:sp>
      <p:sp>
        <p:nvSpPr>
          <p:cNvPr id="5530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9A539A0-DEF6-432C-9626-FF1F5608FF09}" type="slidenum">
              <a:rPr lang="el-GR"/>
              <a:pPr>
                <a:defRPr/>
              </a:pPr>
              <a:t>4</a:t>
            </a:fld>
            <a:endParaRPr lang="el-GR"/>
          </a:p>
        </p:txBody>
      </p:sp>
      <p:pic>
        <p:nvPicPr>
          <p:cNvPr id="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5396029" y="3476657"/>
            <a:ext cx="1857143" cy="514286"/>
          </a:xfrm>
          <a:noFill/>
        </p:spPr>
      </p:pic>
      <p:sp>
        <p:nvSpPr>
          <p:cNvPr id="55302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55298" name="Object 5"/>
          <p:cNvGraphicFramePr>
            <a:graphicFrameLocks noChangeAspect="1"/>
          </p:cNvGraphicFramePr>
          <p:nvPr/>
        </p:nvGraphicFramePr>
        <p:xfrm>
          <a:off x="4810125" y="2143126"/>
          <a:ext cx="2643188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9" name="Εξίσωση" r:id="rId4" imgW="1600319" imgH="449656" progId="Equation.3">
                  <p:embed/>
                </p:oleObj>
              </mc:Choice>
              <mc:Fallback>
                <p:oleObj name="Εξίσωση" r:id="rId4" imgW="1600319" imgH="449656" progId="Equation.3">
                  <p:embed/>
                  <p:pic>
                    <p:nvPicPr>
                      <p:cNvPr id="5529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25" y="2143126"/>
                        <a:ext cx="2643188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ΕΥΡΟΣ ΠΑΡΑΤΗΡΗΣΕΩΝ</a:t>
            </a:r>
          </a:p>
        </p:txBody>
      </p:sp>
      <p:sp>
        <p:nvSpPr>
          <p:cNvPr id="2099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B1F4EB1E-81FE-430E-9885-E90ACB9F8A2C}" type="slidenum">
              <a:rPr lang="el-GR"/>
              <a:pPr>
                <a:defRPr/>
              </a:pPr>
              <a:t>5</a:t>
            </a:fld>
            <a:endParaRPr lang="el-GR"/>
          </a:p>
        </p:txBody>
      </p:sp>
      <p:sp>
        <p:nvSpPr>
          <p:cNvPr id="22323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92313" y="12684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l-GR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dirty="0"/>
              <a:t>                         </a:t>
            </a:r>
            <a:r>
              <a:rPr lang="en-US" dirty="0"/>
              <a:t>R</a:t>
            </a:r>
            <a:r>
              <a:rPr lang="el-GR" dirty="0"/>
              <a:t>=</a:t>
            </a:r>
            <a:r>
              <a:rPr lang="en-US" dirty="0"/>
              <a:t>x</a:t>
            </a:r>
            <a:r>
              <a:rPr lang="el-GR" dirty="0"/>
              <a:t>(</a:t>
            </a:r>
            <a:r>
              <a:rPr lang="en-US" dirty="0"/>
              <a:t>max</a:t>
            </a:r>
            <a:r>
              <a:rPr lang="el-GR" dirty="0"/>
              <a:t>)-</a:t>
            </a:r>
            <a:r>
              <a:rPr lang="en-US" dirty="0"/>
              <a:t>x</a:t>
            </a:r>
            <a:r>
              <a:rPr lang="el-GR" dirty="0"/>
              <a:t>(</a:t>
            </a:r>
            <a:r>
              <a:rPr lang="en-US" dirty="0"/>
              <a:t>min</a:t>
            </a:r>
            <a:r>
              <a:rPr lang="el-GR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l-GR" dirty="0"/>
              <a:t>Το εύρος ενός συνόλου μετρήσεων ορίζεται ως η διαφορά μεταξύ της μέγιστης και της ελάχιστης τιμής των δεδομένων.</a:t>
            </a:r>
          </a:p>
          <a:p>
            <a:pPr eaLnBrk="1" hangingPunct="1">
              <a:lnSpc>
                <a:spcPct val="90000"/>
              </a:lnSpc>
            </a:pPr>
            <a:r>
              <a:rPr lang="el-GR" dirty="0"/>
              <a:t>Πλεονέκτημα: η απλότητά του και η ευκολία στον υπολογισμό της. </a:t>
            </a:r>
          </a:p>
          <a:p>
            <a:pPr eaLnBrk="1" hangingPunct="1">
              <a:lnSpc>
                <a:spcPct val="90000"/>
              </a:lnSpc>
            </a:pPr>
            <a:r>
              <a:rPr lang="el-GR" dirty="0"/>
              <a:t>Μειονέκτημα: εξαρτάται από 2 μόνο τιμές του συνόλου των παρατηρήσεων, τις 2 ακραίες,  χωρίς να λαμβάνει υπόψη τις άλλες τιμές. </a:t>
            </a:r>
          </a:p>
        </p:txBody>
      </p:sp>
      <p:sp>
        <p:nvSpPr>
          <p:cNvPr id="223237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32CA5E2-565C-4F0C-A13E-95D995FB3279}" type="slidenum">
              <a:rPr lang="el-GR" sz="1400"/>
              <a:pPr algn="r"/>
              <a:t>5</a:t>
            </a:fld>
            <a:endParaRPr lang="el-GR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8EF95C5D-8059-4C03-821B-EAD4410AA877}" type="slidenum">
              <a:rPr lang="el-GR"/>
              <a:pPr>
                <a:defRPr/>
              </a:pPr>
              <a:t>6</a:t>
            </a:fld>
            <a:endParaRPr lang="el-GR"/>
          </a:p>
        </p:txBody>
      </p:sp>
      <p:sp>
        <p:nvSpPr>
          <p:cNvPr id="2242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92313" y="836614"/>
            <a:ext cx="822960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dirty="0"/>
              <a:t>ΕΝΔΟΤΕΤΑΡΤΗΜΟΡΙΑΚΟ ΕΥΡΟΣ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dirty="0"/>
              <a:t>         </a:t>
            </a:r>
            <a:r>
              <a:rPr lang="el-GR" dirty="0" err="1"/>
              <a:t>Ενδοτεταρτημοριακό</a:t>
            </a:r>
            <a:r>
              <a:rPr lang="el-GR" dirty="0"/>
              <a:t> εύρος=</a:t>
            </a:r>
            <a:r>
              <a:rPr lang="en-US" dirty="0"/>
              <a:t>IQR=Q</a:t>
            </a:r>
            <a:r>
              <a:rPr lang="el-GR" baseline="-25000" dirty="0"/>
              <a:t>3</a:t>
            </a:r>
            <a:r>
              <a:rPr lang="el-GR" dirty="0"/>
              <a:t>-</a:t>
            </a:r>
            <a:r>
              <a:rPr lang="en-US" dirty="0"/>
              <a:t>Q</a:t>
            </a:r>
            <a:r>
              <a:rPr lang="el-GR" baseline="-25000" dirty="0"/>
              <a:t>1</a:t>
            </a:r>
          </a:p>
          <a:p>
            <a:pPr eaLnBrk="1" hangingPunct="1">
              <a:lnSpc>
                <a:spcPct val="90000"/>
              </a:lnSpc>
            </a:pPr>
            <a:r>
              <a:rPr lang="el-GR" dirty="0"/>
              <a:t>Πλεονέκτημα: δεν επηρεάζεται από τις ακραίες τιμές.</a:t>
            </a:r>
          </a:p>
          <a:p>
            <a:pPr eaLnBrk="1" hangingPunct="1">
              <a:lnSpc>
                <a:spcPct val="90000"/>
              </a:lnSpc>
            </a:pPr>
            <a:r>
              <a:rPr lang="el-GR" dirty="0"/>
              <a:t>Μειονέκτημα: αντανακλά την κύμανση των κεντρικών τιμών και όχι όλων των τιμών του δείγματος. Χρησιμεύει κυρίως για να συγκρίνουμε την  κύμανση των τιμών μεταξύ 2 κατανομών αλλά δεν εξυπηρετεί πολύ για τη μελέτη της μεταβλητότητας των τιμών μιας κατανομής. Επίσης εμφανίζει δυσκολία στο μαθηματικό χειρισμό.</a:t>
            </a:r>
          </a:p>
        </p:txBody>
      </p:sp>
      <p:sp>
        <p:nvSpPr>
          <p:cNvPr id="224261" name="4 - Θέση αριθμού διαφάνειας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EF608FE-0554-4269-8701-F0DF90BB19E6}" type="slidenum">
              <a:rPr lang="el-GR" sz="1400"/>
              <a:pPr algn="r"/>
              <a:t>6</a:t>
            </a:fld>
            <a:endParaRPr lang="el-GR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ΑΣΚΗΣΗ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ΣΤΟΥΣ ΧΡΟΝΟΥΣ ΑΝΑΜΟΝΗΣ ΤΩΝ ΔΥΟ ΚΕΝΤΡΩΝ ΝΑ ΥΠΟΛΟΓΙΣΤΕΙ ΤΟ ΕΝΔΟΤΕΤΑΡΤΗΜΟΡΙΑΚΟ ΕΥΡΟΣ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1F-527D-41C5-9687-72CDCEC082B5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16B4C895-33A8-4C90-8319-701C1EAFA772}" type="slidenum">
              <a:rPr lang="el-GR"/>
              <a:pPr>
                <a:defRPr/>
              </a:pPr>
              <a:t>8</a:t>
            </a:fld>
            <a:endParaRPr lang="el-GR"/>
          </a:p>
        </p:txBody>
      </p:sp>
      <p:graphicFrame>
        <p:nvGraphicFramePr>
          <p:cNvPr id="56322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238480" y="857233"/>
          <a:ext cx="6143668" cy="4973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3" name="Έγγραφο" r:id="rId3" imgW="5637976" imgH="6928625" progId="Word.Document.8">
                  <p:embed/>
                </p:oleObj>
              </mc:Choice>
              <mc:Fallback>
                <p:oleObj name="Έγγραφο" r:id="rId3" imgW="5637976" imgH="6928625" progId="Word.Document.8">
                  <p:embed/>
                  <p:pic>
                    <p:nvPicPr>
                      <p:cNvPr id="5632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480" y="857233"/>
                        <a:ext cx="6143668" cy="49736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D5D6C5E-9372-47C9-BBE7-3D57A32B8EA9}" type="slidenum">
              <a:rPr lang="el-GR"/>
              <a:pPr>
                <a:defRPr/>
              </a:pPr>
              <a:t>9</a:t>
            </a:fld>
            <a:endParaRPr lang="el-GR"/>
          </a:p>
        </p:txBody>
      </p:sp>
      <p:sp>
        <p:nvSpPr>
          <p:cNvPr id="2252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/>
              <a:t>Πλεονεκτήματα. Εξαρτάται από όλες τις τιμές των δεδομένων και επηρεάζεται λιγότερο από τις ακραίες τιμές 		είναι χρήσιμη σε ασύμμετρες κατανομές. </a:t>
            </a:r>
          </a:p>
          <a:p>
            <a:pPr eaLnBrk="1" hangingPunct="1"/>
            <a:r>
              <a:rPr lang="el-GR"/>
              <a:t>Μειονεκτήματα: Η χρήση της στην πράξη είναι περιορισμένη γιατί υπάρχει δυσκολία στην ανάπτυξη στατιστικών μεθόδων με βάση το μέτρο αυτό δεδομένου ότι είναι μια συνάρτηση απόλυτων τιμών.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540</Words>
  <Application>Microsoft Office PowerPoint</Application>
  <PresentationFormat>Ευρεία οθόνη</PresentationFormat>
  <Paragraphs>170</Paragraphs>
  <Slides>25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3</vt:i4>
      </vt:variant>
      <vt:variant>
        <vt:lpstr>Τίτλοι διαφανειών</vt:lpstr>
      </vt:variant>
      <vt:variant>
        <vt:i4>25</vt:i4>
      </vt:variant>
    </vt:vector>
  </HeadingPairs>
  <TitlesOfParts>
    <vt:vector size="34" baseType="lpstr">
      <vt:lpstr>Arial</vt:lpstr>
      <vt:lpstr>Bookman Old Style</vt:lpstr>
      <vt:lpstr>Calibri</vt:lpstr>
      <vt:lpstr>Calibri Light</vt:lpstr>
      <vt:lpstr>Cambria Math</vt:lpstr>
      <vt:lpstr>Θέμα του Office</vt:lpstr>
      <vt:lpstr>Document</vt:lpstr>
      <vt:lpstr>Εξίσωση</vt:lpstr>
      <vt:lpstr>Έγγραφο</vt:lpstr>
      <vt:lpstr>METΡΑ ΠΕΡΙΓΡΑΦΙΚΗΣ ΣΤΑΤΙΣΤΙΚΗΣ</vt:lpstr>
      <vt:lpstr>Παρουσίαση του PowerPoint</vt:lpstr>
      <vt:lpstr>Παρουσίαση του PowerPoint</vt:lpstr>
      <vt:lpstr>ΑΠΟΤΕΛΕΣΜΑ</vt:lpstr>
      <vt:lpstr>ΕΥΡΟΣ ΠΑΡΑΤΗΡΗΣΕΩΝ</vt:lpstr>
      <vt:lpstr>Παρουσίαση του PowerPoint</vt:lpstr>
      <vt:lpstr>ΑΣΚΗΣΗ</vt:lpstr>
      <vt:lpstr>Παρουσίαση του PowerPoint</vt:lpstr>
      <vt:lpstr>Παρουσίαση του PowerPoint</vt:lpstr>
      <vt:lpstr>ΔΙΑΚΥΜΑΝΣΗ ΚΑΙ ΤΥΠΙΚΗ ΑΠΟΚΛΙΣΗ</vt:lpstr>
      <vt:lpstr>Παρουσίαση του PowerPoint</vt:lpstr>
      <vt:lpstr>Διακύμανση και Τυπική Απόκλιση Δείγματος</vt:lpstr>
      <vt:lpstr>Τυπική απόκλιση</vt:lpstr>
      <vt:lpstr>Στο παράδειγμα με τα 2 Κέντρα η διακύμανση θα είναι:</vt:lpstr>
      <vt:lpstr>Παρουσίαση του PowerPoint</vt:lpstr>
      <vt:lpstr>  ΠΑΡΑΔΕΙΓΜΑ Δείγμα 5 ασθενών είχε τις παρακάτω ηλικίες:</vt:lpstr>
      <vt:lpstr>  ΛΥΣΗ Βρίσκω πρώτα τον αριθμητικό μέσο και μετά προσθέτω τις ακόλουθες στήλες: </vt:lpstr>
      <vt:lpstr>ΔΙΑΚΥΜΑΝΣΗ ΚΑΙ ΤΥΠΙΚΗ ΑΠΟΚΛΙΣΗ ΣΕ ΟΜΑΔΟΠΟΙΗΜΕΝΑ ΔΕΔΟΜΕΝΑ</vt:lpstr>
      <vt:lpstr>ΠΑΡΑΔΕΙΓΜΑ</vt:lpstr>
      <vt:lpstr>ΠΑΡΑΔΕΙΓΜΑ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METΡΑ ΠΕΡΙΓΡΑΦΙΚΗΣ ΣΤΑΤΙΣΤΙΚΗΣ</dc:title>
  <dc:creator>ΒΙΛΕΛΜΙΝΗ ΚΑΡΑΓΙΑΝΝΗ</dc:creator>
  <cp:lastModifiedBy>ΒΙΛΕΛΜΙΝΗ ΚΑΡΑΓΙΑΝΝΗ</cp:lastModifiedBy>
  <cp:revision>2</cp:revision>
  <dcterms:created xsi:type="dcterms:W3CDTF">2023-05-20T15:06:00Z</dcterms:created>
  <dcterms:modified xsi:type="dcterms:W3CDTF">2023-06-10T19:03:55Z</dcterms:modified>
</cp:coreProperties>
</file>