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  <p:sldMasterId id="2147483684" r:id="rId3"/>
  </p:sldMasterIdLst>
  <p:notesMasterIdLst>
    <p:notesMasterId r:id="rId13"/>
  </p:notesMasterIdLst>
  <p:sldIdLst>
    <p:sldId id="256" r:id="rId4"/>
    <p:sldId id="258" r:id="rId5"/>
    <p:sldId id="263" r:id="rId6"/>
    <p:sldId id="267" r:id="rId7"/>
    <p:sldId id="273" r:id="rId8"/>
    <p:sldId id="278" r:id="rId9"/>
    <p:sldId id="27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CA7083-E500-456C-9250-BCCAABC91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00B9-2A6F-43E6-B374-BF13C9C3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E111-A0E6-478C-A8F6-CDD006B6D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0549A-84B1-4AB8-A805-BAB12AC7D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1800" b="0">
              <a:latin typeface="Arial" charset="0"/>
              <a:cs typeface="+mn-cs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1E6F-87DD-4F50-BE06-55D895A59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9351-A9D6-46DB-982D-A83D81D5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7029-E611-428A-A352-99D61A440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E926F-E28A-4F99-A58A-38DE40B54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48DF-EAAA-40A5-B7EF-EADFAD7ED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0134-D587-4FDB-88C4-C8B3985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B2C4-BAA0-4DB0-B280-D527BF004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F7E9-A0F5-484C-865A-626503FF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7C01-C5FB-4F9D-9411-FE05DD126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133C-27C8-4208-9D41-FCD8E841D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5317-658A-4902-8A7D-A7480568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295B-DDE2-4362-826D-1DDECEB0C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4BC40-1E0C-4556-B1DC-E47906588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AC78F-3DBE-426D-B264-067723845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9FBE-CF09-4C0E-B121-299B2ABD9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73D4-4B60-4607-9449-31B6551A1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C998-8161-4EA2-A0D0-4B912707F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96360-D827-4D24-8676-72BADEBB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FF42-6CEA-4749-AACB-BF66E3464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68EA3D9-AA63-4B63-BFA5-B464502DF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1800" b="0">
              <a:latin typeface="Arial" charset="0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3C3836-4DA4-4A29-BB08-10DD3FE95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8EA3D9-AA63-4B63-BFA5-B464502DF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692696"/>
            <a:ext cx="8208963" cy="1470025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r>
              <a:rPr lang="el-GR" sz="2800" dirty="0" smtClean="0"/>
              <a:t>ΤΜΗΜΑ </a:t>
            </a:r>
            <a:r>
              <a:rPr lang="el-GR" sz="2800" dirty="0" smtClean="0"/>
              <a:t>ΕΠΙΣΤΗΜΗΣ ΚΑΙ ΤΕΧΝΟΛΟΓΙΑΣ </a:t>
            </a:r>
            <a:r>
              <a:rPr lang="el-GR" sz="2800" dirty="0" smtClean="0"/>
              <a:t>ΤΡΟΦΙΜΩΝ </a:t>
            </a:r>
            <a:br>
              <a:rPr lang="el-GR" sz="2800" dirty="0" smtClean="0"/>
            </a:br>
            <a:r>
              <a:rPr lang="el-GR" sz="2800" dirty="0" smtClean="0"/>
              <a:t>ΕΡΓΑΣΤΗΡΙΟ </a:t>
            </a:r>
            <a:r>
              <a:rPr lang="el-GR" sz="2800" dirty="0" smtClean="0"/>
              <a:t>ΕΙΣΑΓΩΓΗ ΣΤΗΝ ΜΙΚΡΟΒΙΟΛΟΓΙΑ ΤΡΟΦΙΜΩΝ</a:t>
            </a:r>
            <a:endParaRPr lang="el-GR" sz="2800" dirty="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2708920"/>
            <a:ext cx="7704138" cy="3001963"/>
          </a:xfrm>
        </p:spPr>
        <p:txBody>
          <a:bodyPr/>
          <a:lstStyle/>
          <a:p>
            <a:pPr marL="0" indent="0" algn="ctr" eaLnBrk="1" hangingPunct="1">
              <a:buClr>
                <a:srgbClr val="FFFFFF"/>
              </a:buClr>
              <a:buFontTx/>
              <a:buNone/>
            </a:pPr>
            <a:r>
              <a:rPr lang="el-GR" sz="3200" b="1" dirty="0" smtClean="0"/>
              <a:t>ΒΙΟΧΗΜΙΚΟ </a:t>
            </a:r>
            <a:r>
              <a:rPr lang="el-GR" sz="3200" b="1" dirty="0" smtClean="0"/>
              <a:t>ΠΡΟΦΙΛ ΜΙΚΡΟΟΡΓΑΝΙΣΜΩΝ</a:t>
            </a:r>
          </a:p>
          <a:p>
            <a:pPr marL="0" indent="0" algn="ctr" eaLnBrk="1" hangingPunct="1">
              <a:buClr>
                <a:srgbClr val="FFFFFF"/>
              </a:buClr>
              <a:buFontTx/>
              <a:buNone/>
            </a:pPr>
            <a:r>
              <a:rPr lang="el-GR" sz="3200" b="1" dirty="0" smtClean="0"/>
              <a:t>	</a:t>
            </a:r>
          </a:p>
          <a:p>
            <a:pPr marL="0" indent="0" algn="ctr" eaLnBrk="1" hangingPunct="1">
              <a:buClr>
                <a:srgbClr val="FFFFFF"/>
              </a:buClr>
              <a:buFontTx/>
              <a:buNone/>
            </a:pPr>
            <a:r>
              <a:rPr lang="el-GR" sz="3200" b="1" dirty="0" smtClean="0"/>
              <a:t> </a:t>
            </a:r>
            <a:r>
              <a:rPr lang="el-GR" sz="3200" b="1" dirty="0" smtClean="0"/>
              <a:t>ΣΥΣΤΗΜΑ ΑΡΙ 20Ε</a:t>
            </a:r>
            <a:endParaRPr lang="el-GR" sz="3200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5175"/>
            <a:ext cx="7313613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API 20E</a:t>
            </a:r>
            <a:r>
              <a:rPr lang="el-GR" sz="2800" smtClean="0"/>
              <a:t> (Ταυτοποίηση στελεχών της ομάδας   </a:t>
            </a:r>
            <a:r>
              <a:rPr lang="el-GR" sz="2800" i="1" smtClean="0"/>
              <a:t>Enterobacteriaceae)</a:t>
            </a:r>
          </a:p>
        </p:txBody>
      </p:sp>
      <p:pic>
        <p:nvPicPr>
          <p:cNvPr id="27650" name="Picture 17" descr="API 20 E à ensemencer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/>
          <a:srcRect t="35637" b="30972"/>
          <a:stretch>
            <a:fillRect/>
          </a:stretch>
        </p:blipFill>
        <p:spPr>
          <a:xfrm>
            <a:off x="611560" y="2276872"/>
            <a:ext cx="8064500" cy="2449513"/>
          </a:xfrm>
        </p:spPr>
      </p:pic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1979613" y="4005263"/>
            <a:ext cx="46037" cy="141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 bwMode="auto">
          <a:xfrm>
            <a:off x="684213" y="5516563"/>
            <a:ext cx="5673725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l-GR" sz="1800" b="0">
                <a:solidFill>
                  <a:srgbClr val="000099"/>
                </a:solidFill>
                <a:latin typeface="Arial" charset="0"/>
                <a:cs typeface="+mn-cs"/>
              </a:rPr>
              <a:t>20 μικροσωλήνες </a:t>
            </a:r>
            <a:r>
              <a:rPr lang="en-GB" sz="1800" b="0">
                <a:solidFill>
                  <a:srgbClr val="000099"/>
                </a:solidFill>
                <a:latin typeface="Arial" charset="0"/>
                <a:cs typeface="+mn-cs"/>
              </a:rPr>
              <a:t>που περιέχ</a:t>
            </a:r>
            <a:r>
              <a:rPr lang="el-GR" sz="1800" b="0">
                <a:solidFill>
                  <a:srgbClr val="000099"/>
                </a:solidFill>
                <a:latin typeface="Arial" charset="0"/>
                <a:cs typeface="+mn-cs"/>
              </a:rPr>
              <a:t>ουν</a:t>
            </a:r>
            <a:r>
              <a:rPr lang="en-GB" sz="1800" b="0">
                <a:solidFill>
                  <a:srgbClr val="000099"/>
                </a:solidFill>
                <a:latin typeface="Arial" charset="0"/>
                <a:cs typeface="+mn-cs"/>
              </a:rPr>
              <a:t> αφυδατωμένα υποστρώματα.</a:t>
            </a:r>
            <a:r>
              <a:rPr lang="el-GR" sz="1800" b="0">
                <a:solidFill>
                  <a:srgbClr val="000099"/>
                </a:solidFill>
                <a:latin typeface="Arial" charset="0"/>
                <a:cs typeface="+mn-cs"/>
              </a:rPr>
              <a:t> </a:t>
            </a:r>
            <a:endParaRPr lang="fr-FR" sz="1800" b="0">
              <a:solidFill>
                <a:srgbClr val="000099"/>
              </a:solidFill>
              <a:latin typeface="Arial" charset="0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Εμβολιάζονται όλες οι κυψελίδες με πιπέττα  </a:t>
            </a:r>
            <a:r>
              <a:rPr lang="fr-FR" sz="2800" smtClean="0"/>
              <a:t>Pasteur</a:t>
            </a:r>
            <a:r>
              <a:rPr lang="el-GR" sz="2800" smtClean="0"/>
              <a:t> με προσοχή αποφεύγοντας τη δημιουργία φυσαλίδων</a:t>
            </a:r>
          </a:p>
        </p:txBody>
      </p:sp>
      <p:pic>
        <p:nvPicPr>
          <p:cNvPr id="8197" name="Picture 5" descr="API 20 E à ensemenc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057" b="36591"/>
          <a:stretch>
            <a:fillRect/>
          </a:stretch>
        </p:blipFill>
        <p:spPr>
          <a:xfrm>
            <a:off x="1258888" y="3068638"/>
            <a:ext cx="6121400" cy="1752600"/>
          </a:xfrm>
        </p:spPr>
      </p:pic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11188" y="1341438"/>
            <a:ext cx="981075" cy="2549525"/>
            <a:chOff x="5319" y="330"/>
            <a:chExt cx="618" cy="1606"/>
          </a:xfrm>
        </p:grpSpPr>
        <p:sp>
          <p:nvSpPr>
            <p:cNvPr id="28676" name="AutoShape 48"/>
            <p:cNvSpPr>
              <a:spLocks noChangeArrowheads="1"/>
            </p:cNvSpPr>
            <p:nvPr/>
          </p:nvSpPr>
          <p:spPr bwMode="auto">
            <a:xfrm rot="-1741966">
              <a:off x="5458" y="330"/>
              <a:ext cx="89" cy="916"/>
            </a:xfrm>
            <a:prstGeom prst="can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 sz="1800" b="0">
                <a:solidFill>
                  <a:schemeClr val="bg1"/>
                </a:solidFill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8677" name="AutoShape 49"/>
            <p:cNvSpPr>
              <a:spLocks noChangeArrowheads="1"/>
            </p:cNvSpPr>
            <p:nvPr/>
          </p:nvSpPr>
          <p:spPr bwMode="auto">
            <a:xfrm rot="-1682884">
              <a:off x="5319" y="418"/>
              <a:ext cx="90" cy="238"/>
            </a:xfrm>
            <a:prstGeom prst="can">
              <a:avLst>
                <a:gd name="adj" fmla="val 66111"/>
              </a:avLst>
            </a:prstGeom>
            <a:gradFill rotWithShape="1">
              <a:gsLst>
                <a:gs pos="0">
                  <a:srgbClr val="CC9900"/>
                </a:gs>
                <a:gs pos="100000">
                  <a:srgbClr val="5E47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 sz="1800" b="0">
                <a:solidFill>
                  <a:schemeClr val="bg1"/>
                </a:solidFill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8678" name="AutoShape 50"/>
            <p:cNvSpPr>
              <a:spLocks noChangeArrowheads="1"/>
            </p:cNvSpPr>
            <p:nvPr/>
          </p:nvSpPr>
          <p:spPr bwMode="auto">
            <a:xfrm rot="-1828164">
              <a:off x="5914" y="1131"/>
              <a:ext cx="23" cy="805"/>
            </a:xfrm>
            <a:prstGeom prst="can">
              <a:avLst>
                <a:gd name="adj" fmla="val 0"/>
              </a:avLst>
            </a:prstGeom>
            <a:solidFill>
              <a:srgbClr val="E8F5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 sz="1800" b="0">
                <a:solidFill>
                  <a:schemeClr val="bg1"/>
                </a:solidFill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8679" name="AutoShape 51"/>
            <p:cNvSpPr>
              <a:spLocks noChangeArrowheads="1"/>
            </p:cNvSpPr>
            <p:nvPr/>
          </p:nvSpPr>
          <p:spPr bwMode="auto">
            <a:xfrm rot="-1743740">
              <a:off x="5561" y="723"/>
              <a:ext cx="89" cy="492"/>
            </a:xfrm>
            <a:prstGeom prst="can">
              <a:avLst>
                <a:gd name="adj" fmla="val 12029"/>
              </a:avLst>
            </a:prstGeom>
            <a:solidFill>
              <a:srgbClr val="E8F5F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 sz="1800" b="0">
                <a:solidFill>
                  <a:schemeClr val="bg1"/>
                </a:solidFill>
                <a:latin typeface="Arial" charset="0"/>
                <a:cs typeface="Lucida Sans Unicode" pitchFamily="34" charset="0"/>
              </a:endParaRPr>
            </a:p>
          </p:txBody>
        </p:sp>
      </p:grp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417512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Δημιουργία αερόβιων και αναερόβιων συνθηκών</a:t>
            </a:r>
          </a:p>
        </p:txBody>
      </p:sp>
      <p:pic>
        <p:nvPicPr>
          <p:cNvPr id="47111" name="Picture 7" descr="API 20 E V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171" b="28656"/>
          <a:stretch>
            <a:fillRect/>
          </a:stretch>
        </p:blipFill>
        <p:spPr>
          <a:xfrm>
            <a:off x="971550" y="3068638"/>
            <a:ext cx="2447925" cy="1476375"/>
          </a:xfrm>
        </p:spPr>
      </p:pic>
      <p:pic>
        <p:nvPicPr>
          <p:cNvPr id="47109" name="Picture 5" descr="API 20 E LDC etc"/>
          <p:cNvPicPr>
            <a:picLocks noChangeAspect="1" noChangeArrowheads="1"/>
          </p:cNvPicPr>
          <p:nvPr/>
        </p:nvPicPr>
        <p:blipFill>
          <a:blip r:embed="rId3" cstate="print"/>
          <a:srcRect t="6033" b="14519"/>
          <a:stretch>
            <a:fillRect/>
          </a:stretch>
        </p:blipFill>
        <p:spPr bwMode="auto">
          <a:xfrm>
            <a:off x="5651500" y="3068638"/>
            <a:ext cx="20669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1763713" y="4221163"/>
            <a:ext cx="741362" cy="781050"/>
            <a:chOff x="1085" y="3356"/>
            <a:chExt cx="484" cy="609"/>
          </a:xfrm>
        </p:grpSpPr>
        <p:sp>
          <p:nvSpPr>
            <p:cNvPr id="29763" name="Line 9"/>
            <p:cNvSpPr>
              <a:spLocks noChangeShapeType="1"/>
            </p:cNvSpPr>
            <p:nvPr/>
          </p:nvSpPr>
          <p:spPr bwMode="auto">
            <a:xfrm flipH="1" flipV="1">
              <a:off x="1085" y="3356"/>
              <a:ext cx="301" cy="6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64" name="Line 10"/>
            <p:cNvSpPr>
              <a:spLocks noChangeShapeType="1"/>
            </p:cNvSpPr>
            <p:nvPr/>
          </p:nvSpPr>
          <p:spPr bwMode="auto">
            <a:xfrm flipV="1">
              <a:off x="1386" y="3364"/>
              <a:ext cx="183" cy="5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116" name="Group 12"/>
          <p:cNvGrpSpPr>
            <a:grpSpLocks/>
          </p:cNvGrpSpPr>
          <p:nvPr/>
        </p:nvGrpSpPr>
        <p:grpSpPr bwMode="auto">
          <a:xfrm>
            <a:off x="6156325" y="4365625"/>
            <a:ext cx="688975" cy="741363"/>
            <a:chOff x="3616" y="3231"/>
            <a:chExt cx="434" cy="467"/>
          </a:xfrm>
        </p:grpSpPr>
        <p:sp>
          <p:nvSpPr>
            <p:cNvPr id="29760" name="Line 13"/>
            <p:cNvSpPr>
              <a:spLocks noChangeShapeType="1"/>
            </p:cNvSpPr>
            <p:nvPr/>
          </p:nvSpPr>
          <p:spPr bwMode="auto">
            <a:xfrm flipV="1">
              <a:off x="3623" y="3231"/>
              <a:ext cx="8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61" name="Line 14"/>
            <p:cNvSpPr>
              <a:spLocks noChangeShapeType="1"/>
            </p:cNvSpPr>
            <p:nvPr/>
          </p:nvSpPr>
          <p:spPr bwMode="auto">
            <a:xfrm flipV="1">
              <a:off x="3623" y="3239"/>
              <a:ext cx="225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62" name="Line 15"/>
            <p:cNvSpPr>
              <a:spLocks noChangeShapeType="1"/>
            </p:cNvSpPr>
            <p:nvPr/>
          </p:nvSpPr>
          <p:spPr bwMode="auto">
            <a:xfrm flipV="1">
              <a:off x="3616" y="3255"/>
              <a:ext cx="43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9702" name="Rectangle 16"/>
          <p:cNvSpPr>
            <a:spLocks noChangeArrowheads="1"/>
          </p:cNvSpPr>
          <p:nvPr/>
        </p:nvSpPr>
        <p:spPr bwMode="auto">
          <a:xfrm>
            <a:off x="900113" y="5118100"/>
            <a:ext cx="23034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0" dirty="0">
                <a:solidFill>
                  <a:srgbClr val="000000"/>
                </a:solidFill>
                <a:latin typeface="Arial" charset="0"/>
              </a:rPr>
              <a:t>Γεμίζουμε τις κυψελίδες   </a:t>
            </a:r>
            <a:r>
              <a:rPr lang="fr-FR" sz="1800" b="0" dirty="0">
                <a:solidFill>
                  <a:srgbClr val="000000"/>
                </a:solidFill>
                <a:latin typeface="Arial" charset="0"/>
              </a:rPr>
              <a:t>CIT, VP, GEL</a:t>
            </a:r>
            <a:r>
              <a:rPr lang="el-GR" sz="1800" b="0" dirty="0">
                <a:solidFill>
                  <a:srgbClr val="000000"/>
                </a:solidFill>
                <a:latin typeface="Arial" charset="0"/>
              </a:rPr>
              <a:t>μέχρι τέλος όγκου</a:t>
            </a:r>
          </a:p>
          <a:p>
            <a:endParaRPr lang="el-GR" sz="1800" b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9703" name="Rectangle 17"/>
          <p:cNvSpPr>
            <a:spLocks noChangeArrowheads="1"/>
          </p:cNvSpPr>
          <p:nvPr/>
        </p:nvSpPr>
        <p:spPr bwMode="auto">
          <a:xfrm>
            <a:off x="4067175" y="522922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0" dirty="0">
                <a:solidFill>
                  <a:srgbClr val="000000"/>
                </a:solidFill>
                <a:latin typeface="Arial" charset="0"/>
              </a:rPr>
              <a:t>Γεμίζουμε τις κυψελίδες </a:t>
            </a:r>
            <a:r>
              <a:rPr lang="fr-FR" sz="1800" b="0" dirty="0">
                <a:solidFill>
                  <a:srgbClr val="000000"/>
                </a:solidFill>
                <a:latin typeface="Arial" charset="0"/>
              </a:rPr>
              <a:t>ADH, LDC, ODC, H2S, URE</a:t>
            </a:r>
            <a:r>
              <a:rPr lang="el-GR" sz="1800" b="0" dirty="0">
                <a:solidFill>
                  <a:srgbClr val="000000"/>
                </a:solidFill>
                <a:latin typeface="Arial" charset="0"/>
              </a:rPr>
              <a:t> και καλύπτουμε με παραφινέλαιο για να εξασφαλίσουμε αναερόβιες συνθήκες</a:t>
            </a:r>
            <a:endParaRPr lang="fr-FR" sz="1800" b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9704" name="Group 18"/>
          <p:cNvGrpSpPr>
            <a:grpSpLocks/>
          </p:cNvGrpSpPr>
          <p:nvPr/>
        </p:nvGrpSpPr>
        <p:grpSpPr bwMode="auto">
          <a:xfrm>
            <a:off x="2700338" y="981075"/>
            <a:ext cx="3930650" cy="1646238"/>
            <a:chOff x="2016" y="7356"/>
            <a:chExt cx="6192" cy="2592"/>
          </a:xfrm>
        </p:grpSpPr>
        <p:sp>
          <p:nvSpPr>
            <p:cNvPr id="29730" name="Text Box 19"/>
            <p:cNvSpPr txBox="1">
              <a:spLocks noChangeArrowheads="1"/>
            </p:cNvSpPr>
            <p:nvPr/>
          </p:nvSpPr>
          <p:spPr bwMode="auto">
            <a:xfrm>
              <a:off x="4320" y="8220"/>
              <a:ext cx="1440" cy="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 b="0">
                  <a:solidFill>
                    <a:schemeClr val="bg1"/>
                  </a:solidFill>
                  <a:latin typeface="Arial" charset="0"/>
                </a:rPr>
                <a:t>Αερόβιες</a:t>
              </a:r>
              <a:r>
                <a:rPr lang="el-GR" sz="1200" b="0">
                  <a:latin typeface="Arial" charset="0"/>
                </a:rPr>
                <a:t> </a:t>
              </a:r>
              <a:r>
                <a:rPr lang="el-GR" sz="1200" b="0">
                  <a:solidFill>
                    <a:schemeClr val="bg1"/>
                  </a:solidFill>
                  <a:latin typeface="Arial" charset="0"/>
                </a:rPr>
                <a:t>συνθήκες</a:t>
              </a:r>
              <a:endParaRPr lang="el-GR" sz="1800" b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9731" name="Text Box 20"/>
            <p:cNvSpPr txBox="1">
              <a:spLocks noChangeArrowheads="1"/>
            </p:cNvSpPr>
            <p:nvPr/>
          </p:nvSpPr>
          <p:spPr bwMode="auto">
            <a:xfrm>
              <a:off x="4176" y="9084"/>
              <a:ext cx="1584" cy="7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 b="0">
                  <a:solidFill>
                    <a:schemeClr val="bg1"/>
                  </a:solidFill>
                  <a:latin typeface="Arial" charset="0"/>
                </a:rPr>
                <a:t>Αναερόβιες συνθήκες</a:t>
              </a:r>
              <a:endParaRPr lang="el-GR" sz="1800" b="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29732" name="Group 21"/>
            <p:cNvGrpSpPr>
              <a:grpSpLocks/>
            </p:cNvGrpSpPr>
            <p:nvPr/>
          </p:nvGrpSpPr>
          <p:grpSpPr bwMode="auto">
            <a:xfrm>
              <a:off x="2016" y="7356"/>
              <a:ext cx="2160" cy="2592"/>
              <a:chOff x="2016" y="4608"/>
              <a:chExt cx="2160" cy="2592"/>
            </a:xfrm>
          </p:grpSpPr>
          <p:grpSp>
            <p:nvGrpSpPr>
              <p:cNvPr id="29735" name="Group 22"/>
              <p:cNvGrpSpPr>
                <a:grpSpLocks/>
              </p:cNvGrpSpPr>
              <p:nvPr/>
            </p:nvGrpSpPr>
            <p:grpSpPr bwMode="auto">
              <a:xfrm>
                <a:off x="2016" y="5472"/>
                <a:ext cx="2160" cy="1728"/>
                <a:chOff x="2016" y="5472"/>
                <a:chExt cx="2160" cy="1728"/>
              </a:xfrm>
            </p:grpSpPr>
            <p:grpSp>
              <p:nvGrpSpPr>
                <p:cNvPr id="29739" name="Group 23"/>
                <p:cNvGrpSpPr>
                  <a:grpSpLocks/>
                </p:cNvGrpSpPr>
                <p:nvPr/>
              </p:nvGrpSpPr>
              <p:grpSpPr bwMode="auto">
                <a:xfrm>
                  <a:off x="3024" y="5472"/>
                  <a:ext cx="864" cy="720"/>
                  <a:chOff x="3024" y="5472"/>
                  <a:chExt cx="864" cy="720"/>
                </a:xfrm>
              </p:grpSpPr>
              <p:sp>
                <p:nvSpPr>
                  <p:cNvPr id="2975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5472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75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5472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75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5472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75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547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75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561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759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4" y="547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9740" name="Group 30"/>
                <p:cNvGrpSpPr>
                  <a:grpSpLocks/>
                </p:cNvGrpSpPr>
                <p:nvPr/>
              </p:nvGrpSpPr>
              <p:grpSpPr bwMode="auto">
                <a:xfrm>
                  <a:off x="3024" y="6192"/>
                  <a:ext cx="865" cy="1008"/>
                  <a:chOff x="3024" y="6192"/>
                  <a:chExt cx="865" cy="1008"/>
                </a:xfrm>
              </p:grpSpPr>
              <p:sp>
                <p:nvSpPr>
                  <p:cNvPr id="29749" name="Arc 31"/>
                  <p:cNvSpPr>
                    <a:spLocks/>
                  </p:cNvSpPr>
                  <p:nvPr/>
                </p:nvSpPr>
                <p:spPr bwMode="auto">
                  <a:xfrm flipV="1">
                    <a:off x="3024" y="6480"/>
                    <a:ext cx="865" cy="720"/>
                  </a:xfrm>
                  <a:custGeom>
                    <a:avLst/>
                    <a:gdLst>
                      <a:gd name="T0" fmla="*/ 0 w 43200"/>
                      <a:gd name="T1" fmla="*/ 24 h 21600"/>
                      <a:gd name="T2" fmla="*/ 17 w 43200"/>
                      <a:gd name="T3" fmla="*/ 24 h 21600"/>
                      <a:gd name="T4" fmla="*/ 9 w 43200"/>
                      <a:gd name="T5" fmla="*/ 24 h 216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1600"/>
                      <a:gd name="T11" fmla="*/ 43200 w 432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75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61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751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4" y="6336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752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44" y="61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75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6336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974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168" y="6624"/>
                  <a:ext cx="576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 sz="1800" b="0">
                    <a:latin typeface="Arial" charset="0"/>
                  </a:endParaRPr>
                </a:p>
              </p:txBody>
            </p:sp>
            <p:sp>
              <p:nvSpPr>
                <p:cNvPr id="2974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168" y="5760"/>
                  <a:ext cx="576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l-GR" sz="1200" b="0"/>
                    <a:t>…..</a:t>
                  </a:r>
                  <a:endParaRPr lang="el-GR" sz="1800" b="0">
                    <a:latin typeface="Arial" charset="0"/>
                  </a:endParaRPr>
                </a:p>
              </p:txBody>
            </p:sp>
            <p:sp>
              <p:nvSpPr>
                <p:cNvPr id="29743" name="Line 38"/>
                <p:cNvSpPr>
                  <a:spLocks noChangeShapeType="1"/>
                </p:cNvSpPr>
                <p:nvPr/>
              </p:nvSpPr>
              <p:spPr bwMode="auto">
                <a:xfrm>
                  <a:off x="2160" y="705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9744" name="Line 39"/>
                <p:cNvSpPr>
                  <a:spLocks noChangeShapeType="1"/>
                </p:cNvSpPr>
                <p:nvPr/>
              </p:nvSpPr>
              <p:spPr bwMode="auto">
                <a:xfrm>
                  <a:off x="2736" y="705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9745" name="Line 40"/>
                <p:cNvSpPr>
                  <a:spLocks noChangeShapeType="1"/>
                </p:cNvSpPr>
                <p:nvPr/>
              </p:nvSpPr>
              <p:spPr bwMode="auto">
                <a:xfrm>
                  <a:off x="2016" y="590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9746" name="Line 41"/>
                <p:cNvSpPr>
                  <a:spLocks noChangeShapeType="1"/>
                </p:cNvSpPr>
                <p:nvPr/>
              </p:nvSpPr>
              <p:spPr bwMode="auto">
                <a:xfrm>
                  <a:off x="2592" y="590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97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600" y="590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9748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3600" y="676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29736" name="Group 44"/>
              <p:cNvGrpSpPr>
                <a:grpSpLocks/>
              </p:cNvGrpSpPr>
              <p:nvPr/>
            </p:nvGrpSpPr>
            <p:grpSpPr bwMode="auto">
              <a:xfrm>
                <a:off x="3456" y="4608"/>
                <a:ext cx="0" cy="864"/>
                <a:chOff x="5040" y="7920"/>
                <a:chExt cx="0" cy="864"/>
              </a:xfrm>
            </p:grpSpPr>
            <p:sp>
              <p:nvSpPr>
                <p:cNvPr id="29737" name="Line 45"/>
                <p:cNvSpPr>
                  <a:spLocks noChangeShapeType="1"/>
                </p:cNvSpPr>
                <p:nvPr/>
              </p:nvSpPr>
              <p:spPr bwMode="auto">
                <a:xfrm>
                  <a:off x="5040" y="792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9738" name="Line 46"/>
                <p:cNvSpPr>
                  <a:spLocks noChangeShapeType="1"/>
                </p:cNvSpPr>
                <p:nvPr/>
              </p:nvSpPr>
              <p:spPr bwMode="auto">
                <a:xfrm>
                  <a:off x="5040" y="849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9733" name="Line 47"/>
            <p:cNvSpPr>
              <a:spLocks noChangeShapeType="1"/>
            </p:cNvSpPr>
            <p:nvPr/>
          </p:nvSpPr>
          <p:spPr bwMode="auto">
            <a:xfrm>
              <a:off x="5472" y="9481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4" name="Line 48"/>
            <p:cNvSpPr>
              <a:spLocks noChangeShapeType="1"/>
            </p:cNvSpPr>
            <p:nvPr/>
          </p:nvSpPr>
          <p:spPr bwMode="auto">
            <a:xfrm flipV="1">
              <a:off x="6912" y="8905"/>
              <a:ext cx="12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9705" name="Group 49"/>
          <p:cNvGrpSpPr>
            <a:grpSpLocks/>
          </p:cNvGrpSpPr>
          <p:nvPr/>
        </p:nvGrpSpPr>
        <p:grpSpPr bwMode="auto">
          <a:xfrm>
            <a:off x="6084888" y="692150"/>
            <a:ext cx="1279525" cy="1462088"/>
            <a:chOff x="6624" y="4608"/>
            <a:chExt cx="2016" cy="2304"/>
          </a:xfrm>
        </p:grpSpPr>
        <p:grpSp>
          <p:nvGrpSpPr>
            <p:cNvPr id="29707" name="Group 50"/>
            <p:cNvGrpSpPr>
              <a:grpSpLocks/>
            </p:cNvGrpSpPr>
            <p:nvPr/>
          </p:nvGrpSpPr>
          <p:grpSpPr bwMode="auto">
            <a:xfrm>
              <a:off x="6624" y="5472"/>
              <a:ext cx="2016" cy="1440"/>
              <a:chOff x="6624" y="5472"/>
              <a:chExt cx="2016" cy="1440"/>
            </a:xfrm>
          </p:grpSpPr>
          <p:sp>
            <p:nvSpPr>
              <p:cNvPr id="29714" name="Line 51"/>
              <p:cNvSpPr>
                <a:spLocks noChangeShapeType="1"/>
              </p:cNvSpPr>
              <p:nvPr/>
            </p:nvSpPr>
            <p:spPr bwMode="auto">
              <a:xfrm>
                <a:off x="6624" y="547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5" name="Line 52"/>
              <p:cNvSpPr>
                <a:spLocks noChangeShapeType="1"/>
              </p:cNvSpPr>
              <p:nvPr/>
            </p:nvSpPr>
            <p:spPr bwMode="auto">
              <a:xfrm>
                <a:off x="7488" y="547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6" name="Line 53"/>
              <p:cNvSpPr>
                <a:spLocks noChangeShapeType="1"/>
              </p:cNvSpPr>
              <p:nvPr/>
            </p:nvSpPr>
            <p:spPr bwMode="auto">
              <a:xfrm>
                <a:off x="6624" y="5472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7" name="Line 54"/>
              <p:cNvSpPr>
                <a:spLocks noChangeShapeType="1"/>
              </p:cNvSpPr>
              <p:nvPr/>
            </p:nvSpPr>
            <p:spPr bwMode="auto">
              <a:xfrm>
                <a:off x="6624" y="5472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8" name="Line 55"/>
              <p:cNvSpPr>
                <a:spLocks noChangeShapeType="1"/>
              </p:cNvSpPr>
              <p:nvPr/>
            </p:nvSpPr>
            <p:spPr bwMode="auto">
              <a:xfrm>
                <a:off x="6768" y="561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9" name="Line 56"/>
              <p:cNvSpPr>
                <a:spLocks noChangeShapeType="1"/>
              </p:cNvSpPr>
              <p:nvPr/>
            </p:nvSpPr>
            <p:spPr bwMode="auto">
              <a:xfrm flipV="1">
                <a:off x="7344" y="5472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0" name="Line 57"/>
              <p:cNvSpPr>
                <a:spLocks noChangeShapeType="1"/>
              </p:cNvSpPr>
              <p:nvPr/>
            </p:nvSpPr>
            <p:spPr bwMode="auto">
              <a:xfrm>
                <a:off x="6624" y="619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1" name="Line 58"/>
              <p:cNvSpPr>
                <a:spLocks noChangeShapeType="1"/>
              </p:cNvSpPr>
              <p:nvPr/>
            </p:nvSpPr>
            <p:spPr bwMode="auto">
              <a:xfrm>
                <a:off x="6624" y="662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2" name="Line 59"/>
              <p:cNvSpPr>
                <a:spLocks noChangeShapeType="1"/>
              </p:cNvSpPr>
              <p:nvPr/>
            </p:nvSpPr>
            <p:spPr bwMode="auto">
              <a:xfrm>
                <a:off x="6624" y="6912"/>
                <a:ext cx="15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3" name="Arc 60"/>
              <p:cNvSpPr>
                <a:spLocks/>
              </p:cNvSpPr>
              <p:nvPr/>
            </p:nvSpPr>
            <p:spPr bwMode="auto">
              <a:xfrm flipV="1">
                <a:off x="8064" y="6175"/>
                <a:ext cx="576" cy="737"/>
              </a:xfrm>
              <a:custGeom>
                <a:avLst/>
                <a:gdLst>
                  <a:gd name="T0" fmla="*/ 0 w 21600"/>
                  <a:gd name="T1" fmla="*/ 0 h 27624"/>
                  <a:gd name="T2" fmla="*/ 15 w 21600"/>
                  <a:gd name="T3" fmla="*/ 20 h 27624"/>
                  <a:gd name="T4" fmla="*/ 0 w 21600"/>
                  <a:gd name="T5" fmla="*/ 15 h 276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624"/>
                  <a:gd name="T11" fmla="*/ 21600 w 21600"/>
                  <a:gd name="T12" fmla="*/ 27624 h 27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62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638"/>
                      <a:pt x="21311" y="25666"/>
                      <a:pt x="20742" y="27623"/>
                    </a:cubicBezTo>
                  </a:path>
                  <a:path w="21600" h="2762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638"/>
                      <a:pt x="21311" y="25666"/>
                      <a:pt x="20742" y="276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4" name="Arc 61"/>
              <p:cNvSpPr>
                <a:spLocks/>
              </p:cNvSpPr>
              <p:nvPr/>
            </p:nvSpPr>
            <p:spPr bwMode="auto">
              <a:xfrm>
                <a:off x="7920" y="6048"/>
                <a:ext cx="720" cy="144"/>
              </a:xfrm>
              <a:custGeom>
                <a:avLst/>
                <a:gdLst>
                  <a:gd name="T0" fmla="*/ 0 w 21600"/>
                  <a:gd name="T1" fmla="*/ 0 h 21600"/>
                  <a:gd name="T2" fmla="*/ 24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5" name="Line 62"/>
              <p:cNvSpPr>
                <a:spLocks noChangeShapeType="1"/>
              </p:cNvSpPr>
              <p:nvPr/>
            </p:nvSpPr>
            <p:spPr bwMode="auto">
              <a:xfrm flipV="1">
                <a:off x="7488" y="6048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6" name="Line 63"/>
              <p:cNvSpPr>
                <a:spLocks noChangeShapeType="1"/>
              </p:cNvSpPr>
              <p:nvPr/>
            </p:nvSpPr>
            <p:spPr bwMode="auto">
              <a:xfrm flipH="1">
                <a:off x="7632" y="604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7" name="Text Box 64"/>
              <p:cNvSpPr txBox="1">
                <a:spLocks noChangeArrowheads="1"/>
              </p:cNvSpPr>
              <p:nvPr/>
            </p:nvSpPr>
            <p:spPr bwMode="auto">
              <a:xfrm>
                <a:off x="6768" y="5760"/>
                <a:ext cx="576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 sz="1200"/>
                  <a:t>……..</a:t>
                </a:r>
                <a:endParaRPr lang="el-GR" sz="1800" b="0">
                  <a:latin typeface="Arial" charset="0"/>
                </a:endParaRPr>
              </a:p>
            </p:txBody>
          </p:sp>
          <p:sp>
            <p:nvSpPr>
              <p:cNvPr id="29728" name="Text Box 65"/>
              <p:cNvSpPr txBox="1">
                <a:spLocks noChangeArrowheads="1"/>
              </p:cNvSpPr>
              <p:nvPr/>
            </p:nvSpPr>
            <p:spPr bwMode="auto">
              <a:xfrm>
                <a:off x="7776" y="6192"/>
                <a:ext cx="576" cy="5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 sz="1200" b="0"/>
                  <a:t>……………</a:t>
                </a:r>
                <a:endParaRPr lang="el-GR" sz="1800" b="0">
                  <a:latin typeface="Arial" charset="0"/>
                </a:endParaRPr>
              </a:p>
            </p:txBody>
          </p:sp>
          <p:sp>
            <p:nvSpPr>
              <p:cNvPr id="29729" name="Text Box 66"/>
              <p:cNvSpPr txBox="1">
                <a:spLocks noChangeArrowheads="1"/>
              </p:cNvSpPr>
              <p:nvPr/>
            </p:nvSpPr>
            <p:spPr bwMode="auto">
              <a:xfrm>
                <a:off x="6768" y="6336"/>
                <a:ext cx="1008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 sz="1800" b="0">
                  <a:latin typeface="Arial" charset="0"/>
                </a:endParaRPr>
              </a:p>
            </p:txBody>
          </p:sp>
        </p:grpSp>
        <p:grpSp>
          <p:nvGrpSpPr>
            <p:cNvPr id="29708" name="Group 67"/>
            <p:cNvGrpSpPr>
              <a:grpSpLocks/>
            </p:cNvGrpSpPr>
            <p:nvPr/>
          </p:nvGrpSpPr>
          <p:grpSpPr bwMode="auto">
            <a:xfrm>
              <a:off x="7056" y="4608"/>
              <a:ext cx="0" cy="864"/>
              <a:chOff x="5040" y="7920"/>
              <a:chExt cx="0" cy="864"/>
            </a:xfrm>
          </p:grpSpPr>
          <p:sp>
            <p:nvSpPr>
              <p:cNvPr id="29712" name="Line 68"/>
              <p:cNvSpPr>
                <a:spLocks noChangeShapeType="1"/>
              </p:cNvSpPr>
              <p:nvPr/>
            </p:nvSpPr>
            <p:spPr bwMode="auto">
              <a:xfrm>
                <a:off x="5040" y="7920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3" name="Line 69"/>
              <p:cNvSpPr>
                <a:spLocks noChangeShapeType="1"/>
              </p:cNvSpPr>
              <p:nvPr/>
            </p:nvSpPr>
            <p:spPr bwMode="auto">
              <a:xfrm>
                <a:off x="5040" y="849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9709" name="Group 70"/>
            <p:cNvGrpSpPr>
              <a:grpSpLocks/>
            </p:cNvGrpSpPr>
            <p:nvPr/>
          </p:nvGrpSpPr>
          <p:grpSpPr bwMode="auto">
            <a:xfrm>
              <a:off x="8352" y="5040"/>
              <a:ext cx="0" cy="864"/>
              <a:chOff x="5040" y="7920"/>
              <a:chExt cx="0" cy="864"/>
            </a:xfrm>
          </p:grpSpPr>
          <p:sp>
            <p:nvSpPr>
              <p:cNvPr id="29710" name="Line 71"/>
              <p:cNvSpPr>
                <a:spLocks noChangeShapeType="1"/>
              </p:cNvSpPr>
              <p:nvPr/>
            </p:nvSpPr>
            <p:spPr bwMode="auto">
              <a:xfrm>
                <a:off x="5040" y="7920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1" name="Line 72"/>
              <p:cNvSpPr>
                <a:spLocks noChangeShapeType="1"/>
              </p:cNvSpPr>
              <p:nvPr/>
            </p:nvSpPr>
            <p:spPr bwMode="auto">
              <a:xfrm>
                <a:off x="5040" y="849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706" name="Line 73"/>
          <p:cNvSpPr>
            <a:spLocks noChangeShapeType="1"/>
          </p:cNvSpPr>
          <p:nvPr/>
        </p:nvSpPr>
        <p:spPr bwMode="auto">
          <a:xfrm flipV="1">
            <a:off x="5795963" y="1916113"/>
            <a:ext cx="108108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0" name="6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20688"/>
            <a:ext cx="8226425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Προσθήκη </a:t>
            </a:r>
            <a:r>
              <a:rPr lang="el-GR" dirty="0" smtClean="0"/>
              <a:t>Αντιδραστηρίων μετά την επώαση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graphicFrame>
        <p:nvGraphicFramePr>
          <p:cNvPr id="49228" name="Group 76"/>
          <p:cNvGraphicFramePr>
            <a:graphicFrameLocks noGrp="1"/>
          </p:cNvGraphicFramePr>
          <p:nvPr>
            <p:ph sz="half" idx="4294967295"/>
          </p:nvPr>
        </p:nvGraphicFramePr>
        <p:xfrm>
          <a:off x="1043608" y="1628800"/>
          <a:ext cx="6048375" cy="3245803"/>
        </p:xfrm>
        <a:graphic>
          <a:graphicData uri="http://schemas.openxmlformats.org/drawingml/2006/table">
            <a:tbl>
              <a:tblPr/>
              <a:tblGrid>
                <a:gridCol w="2017713"/>
                <a:gridCol w="2460625"/>
                <a:gridCol w="1570037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Υπόστρωμα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Αντιδραστήριο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TDA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TDA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Άμεση Αντίδραση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Άμεση Αντίδραση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VP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VP 1 + VP 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ΝΙΤ1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ΝΙΤ2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2-5 min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85813" y="184150"/>
            <a:ext cx="4293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DomBold BT" pitchFamily="66" charset="0"/>
              </a:rPr>
              <a:t>Αποτελέσματα </a:t>
            </a:r>
            <a:r>
              <a:rPr lang="fr-FR" sz="2800" dirty="0" smtClean="0">
                <a:latin typeface="DomBold BT" pitchFamily="66" charset="0"/>
              </a:rPr>
              <a:t>API </a:t>
            </a:r>
            <a:r>
              <a:rPr lang="fr-FR" sz="2800" dirty="0">
                <a:latin typeface="DomBold BT" pitchFamily="66" charset="0"/>
              </a:rPr>
              <a:t>20 E</a:t>
            </a:r>
          </a:p>
        </p:txBody>
      </p:sp>
      <p:pic>
        <p:nvPicPr>
          <p:cNvPr id="9229" name="Picture 13" descr="cult API 20E gauche"/>
          <p:cNvPicPr>
            <a:picLocks noChangeAspect="1" noChangeArrowheads="1"/>
          </p:cNvPicPr>
          <p:nvPr/>
        </p:nvPicPr>
        <p:blipFill>
          <a:blip r:embed="rId2" cstate="print"/>
          <a:srcRect l="11821" t="25999" r="79071" b="38167"/>
          <a:stretch>
            <a:fillRect/>
          </a:stretch>
        </p:blipFill>
        <p:spPr bwMode="auto">
          <a:xfrm>
            <a:off x="1052513" y="3438525"/>
            <a:ext cx="7191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11138" y="827088"/>
            <a:ext cx="1571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Dauphin" pitchFamily="18" charset="0"/>
              </a:rPr>
              <a:t>Αρνητικα τεστ</a:t>
            </a:r>
            <a:endParaRPr lang="fr-FR" sz="1600" dirty="0">
              <a:latin typeface="Dauphi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95275" y="2898775"/>
            <a:ext cx="1319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Dauphin" pitchFamily="18" charset="0"/>
              </a:rPr>
              <a:t>Θετικά τεστ</a:t>
            </a:r>
            <a:endParaRPr lang="fr-FR" sz="1600" dirty="0">
              <a:latin typeface="Dauphin" pitchFamily="18" charset="0"/>
            </a:endParaRPr>
          </a:p>
        </p:txBody>
      </p:sp>
      <p:pic>
        <p:nvPicPr>
          <p:cNvPr id="9234" name="Picture 18" descr="cult API 20E gauche"/>
          <p:cNvPicPr>
            <a:picLocks noChangeAspect="1" noChangeArrowheads="1"/>
          </p:cNvPicPr>
          <p:nvPr/>
        </p:nvPicPr>
        <p:blipFill>
          <a:blip r:embed="rId2" cstate="print"/>
          <a:srcRect l="29071" t="27429" r="62465" b="38452"/>
          <a:stretch>
            <a:fillRect/>
          </a:stretch>
        </p:blipFill>
        <p:spPr bwMode="auto">
          <a:xfrm>
            <a:off x="2698750" y="3459163"/>
            <a:ext cx="70802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cult API 20E gauche"/>
          <p:cNvPicPr>
            <a:picLocks noChangeAspect="1" noChangeArrowheads="1"/>
          </p:cNvPicPr>
          <p:nvPr/>
        </p:nvPicPr>
        <p:blipFill>
          <a:blip r:embed="rId2" cstate="print"/>
          <a:srcRect l="46358" t="29405" r="45767" b="37857"/>
          <a:stretch>
            <a:fillRect/>
          </a:stretch>
        </p:blipFill>
        <p:spPr bwMode="auto">
          <a:xfrm>
            <a:off x="4511675" y="3444875"/>
            <a:ext cx="6794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cult API 20E gauche"/>
          <p:cNvPicPr>
            <a:picLocks noChangeAspect="1" noChangeArrowheads="1"/>
          </p:cNvPicPr>
          <p:nvPr/>
        </p:nvPicPr>
        <p:blipFill>
          <a:blip r:embed="rId2" cstate="print"/>
          <a:srcRect l="87357" t="28215" r="3572" b="39261"/>
          <a:stretch>
            <a:fillRect/>
          </a:stretch>
        </p:blipFill>
        <p:spPr bwMode="auto">
          <a:xfrm>
            <a:off x="7943850" y="3462338"/>
            <a:ext cx="78740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8" descr="Enterobacter cloacae API 20E"/>
          <p:cNvPicPr>
            <a:picLocks noChangeAspect="1" noChangeArrowheads="1"/>
          </p:cNvPicPr>
          <p:nvPr/>
        </p:nvPicPr>
        <p:blipFill>
          <a:blip r:embed="rId3" cstate="print"/>
          <a:srcRect l="17862" t="14525" r="76936" b="20044"/>
          <a:stretch>
            <a:fillRect/>
          </a:stretch>
        </p:blipFill>
        <p:spPr bwMode="auto">
          <a:xfrm>
            <a:off x="3590925" y="3297238"/>
            <a:ext cx="7794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31" descr="Enterobacter cloacae API 20E"/>
          <p:cNvPicPr>
            <a:picLocks noChangeAspect="1" noChangeArrowheads="1"/>
          </p:cNvPicPr>
          <p:nvPr/>
        </p:nvPicPr>
        <p:blipFill>
          <a:blip r:embed="rId3" cstate="print"/>
          <a:srcRect l="9402" t="18593" r="85890" b="17372"/>
          <a:stretch>
            <a:fillRect/>
          </a:stretch>
        </p:blipFill>
        <p:spPr bwMode="auto">
          <a:xfrm>
            <a:off x="1897063" y="3322638"/>
            <a:ext cx="72231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Proteus vulgaris API 20E"/>
          <p:cNvPicPr>
            <a:picLocks noChangeAspect="1" noChangeArrowheads="1"/>
          </p:cNvPicPr>
          <p:nvPr/>
        </p:nvPicPr>
        <p:blipFill>
          <a:blip r:embed="rId4" cstate="print"/>
          <a:srcRect l="39627" t="23511" r="55766" b="19160"/>
          <a:stretch>
            <a:fillRect/>
          </a:stretch>
        </p:blipFill>
        <p:spPr bwMode="auto">
          <a:xfrm>
            <a:off x="7277100" y="3549650"/>
            <a:ext cx="68421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915816" y="620688"/>
            <a:ext cx="17257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CC3399"/>
                </a:solidFill>
                <a:latin typeface="DomBold BT" pitchFamily="66" charset="0"/>
              </a:rPr>
              <a:t>Τα 10 πρώτα τεστ</a:t>
            </a:r>
            <a:endParaRPr lang="fr-FR" sz="1600" dirty="0">
              <a:solidFill>
                <a:srgbClr val="CC3399"/>
              </a:solidFill>
              <a:latin typeface="DomBold BT" pitchFamily="66" charset="0"/>
            </a:endParaRPr>
          </a:p>
        </p:txBody>
      </p:sp>
      <p:pic>
        <p:nvPicPr>
          <p:cNvPr id="9253" name="Picture 37" descr="Proteus vulgaris API 20E"/>
          <p:cNvPicPr>
            <a:picLocks noChangeAspect="1" noChangeArrowheads="1"/>
          </p:cNvPicPr>
          <p:nvPr/>
        </p:nvPicPr>
        <p:blipFill>
          <a:blip r:embed="rId4" cstate="print"/>
          <a:srcRect l="26276" t="25157" r="60233" b="16328"/>
          <a:stretch>
            <a:fillRect/>
          </a:stretch>
        </p:blipFill>
        <p:spPr bwMode="auto">
          <a:xfrm>
            <a:off x="5276850" y="3571875"/>
            <a:ext cx="20034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38" descr="test - api 20E"/>
          <p:cNvPicPr>
            <a:picLocks noChangeAspect="1" noChangeArrowheads="1"/>
          </p:cNvPicPr>
          <p:nvPr/>
        </p:nvPicPr>
        <p:blipFill>
          <a:blip r:embed="rId5" cstate="print"/>
          <a:srcRect t="17972" r="3383" b="42188"/>
          <a:stretch>
            <a:fillRect/>
          </a:stretch>
        </p:blipFill>
        <p:spPr bwMode="auto">
          <a:xfrm>
            <a:off x="1509713" y="1171575"/>
            <a:ext cx="634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 descr="Proteus vulgaris API 20E"/>
          <p:cNvPicPr>
            <a:picLocks noChangeAspect="1" noChangeArrowheads="1"/>
          </p:cNvPicPr>
          <p:nvPr/>
        </p:nvPicPr>
        <p:blipFill>
          <a:blip r:embed="rId4" cstate="print"/>
          <a:srcRect l="22104" t="28909" r="73099" b="21645"/>
          <a:stretch>
            <a:fillRect/>
          </a:stretch>
        </p:blipFill>
        <p:spPr bwMode="auto">
          <a:xfrm>
            <a:off x="4297363" y="1412875"/>
            <a:ext cx="438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cult API 20E gauche"/>
          <p:cNvPicPr>
            <a:picLocks noChangeAspect="1" noChangeArrowheads="1"/>
          </p:cNvPicPr>
          <p:nvPr/>
        </p:nvPicPr>
        <p:blipFill>
          <a:blip r:embed="rId2" cstate="print"/>
          <a:srcRect l="71277" t="30922" r="20314" b="37857"/>
          <a:stretch>
            <a:fillRect/>
          </a:stretch>
        </p:blipFill>
        <p:spPr bwMode="auto">
          <a:xfrm>
            <a:off x="6007100" y="1317625"/>
            <a:ext cx="4111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30" grpId="0"/>
      <p:bldP spid="9231" grpId="0"/>
      <p:bldP spid="92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22338" y="336550"/>
            <a:ext cx="20078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CC3399"/>
                </a:solidFill>
                <a:latin typeface="DomBold BT" pitchFamily="66" charset="0"/>
              </a:rPr>
              <a:t>Τα 10 τελευταία τεστ</a:t>
            </a:r>
            <a:endParaRPr lang="fr-FR" sz="1600" dirty="0">
              <a:solidFill>
                <a:srgbClr val="CC3399"/>
              </a:solidFill>
              <a:latin typeface="DomBold BT" pitchFamily="66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1138" y="827088"/>
            <a:ext cx="1568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Dauphin" pitchFamily="18" charset="0"/>
              </a:rPr>
              <a:t>Τεστ αρνητικά</a:t>
            </a:r>
            <a:endParaRPr lang="fr-FR" sz="1600" dirty="0">
              <a:latin typeface="Dauphin" pitchFamily="18" charset="0"/>
            </a:endParaRPr>
          </a:p>
        </p:txBody>
      </p:sp>
      <p:pic>
        <p:nvPicPr>
          <p:cNvPr id="10249" name="Picture 9" descr="cult API 20E droite"/>
          <p:cNvPicPr>
            <a:picLocks noChangeAspect="1" noChangeArrowheads="1"/>
          </p:cNvPicPr>
          <p:nvPr/>
        </p:nvPicPr>
        <p:blipFill>
          <a:blip r:embed="rId2" cstate="print"/>
          <a:srcRect l="6554" t="26048" r="48589" b="38452"/>
          <a:stretch>
            <a:fillRect/>
          </a:stretch>
        </p:blipFill>
        <p:spPr bwMode="auto">
          <a:xfrm>
            <a:off x="1225550" y="3836988"/>
            <a:ext cx="3335338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Klebsiella pneumoniae API 20E"/>
          <p:cNvPicPr>
            <a:picLocks noChangeAspect="1" noChangeArrowheads="1"/>
          </p:cNvPicPr>
          <p:nvPr/>
        </p:nvPicPr>
        <p:blipFill>
          <a:blip r:embed="rId3" cstate="print"/>
          <a:srcRect l="74442" t="19086" r="2380" b="16483"/>
          <a:stretch>
            <a:fillRect/>
          </a:stretch>
        </p:blipFill>
        <p:spPr bwMode="auto">
          <a:xfrm>
            <a:off x="4532313" y="3625850"/>
            <a:ext cx="3433762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41300" y="3243263"/>
            <a:ext cx="1358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Dauphin" pitchFamily="18" charset="0"/>
              </a:rPr>
              <a:t>Τεστ θετικά</a:t>
            </a:r>
            <a:endParaRPr lang="fr-FR" sz="1600" dirty="0">
              <a:latin typeface="Dauphin" pitchFamily="18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2265363" y="5049838"/>
            <a:ext cx="2921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67744" y="6150114"/>
            <a:ext cx="6141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Dauphin" pitchFamily="18" charset="0"/>
              </a:rPr>
              <a:t>Στην κυψελίδα της γλυκόζης ελέγχουμε αν είναι Θετικό για αναγωγή Νιτρικών</a:t>
            </a:r>
            <a:endParaRPr lang="fr-FR" sz="2000" dirty="0">
              <a:latin typeface="Dauphin" pitchFamily="18" charset="0"/>
            </a:endParaRPr>
          </a:p>
        </p:txBody>
      </p:sp>
      <p:pic>
        <p:nvPicPr>
          <p:cNvPr id="10257" name="Picture 17" descr="test - bis api 20E sucre bis"/>
          <p:cNvPicPr>
            <a:picLocks noChangeAspect="1" noChangeArrowheads="1"/>
          </p:cNvPicPr>
          <p:nvPr/>
        </p:nvPicPr>
        <p:blipFill>
          <a:blip r:embed="rId4" cstate="print"/>
          <a:srcRect l="3696" t="21547" b="42291"/>
          <a:stretch>
            <a:fillRect/>
          </a:stretch>
        </p:blipFill>
        <p:spPr bwMode="auto">
          <a:xfrm>
            <a:off x="652463" y="1190625"/>
            <a:ext cx="81280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54" grpId="0" animBg="1"/>
      <p:bldP spid="102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6425" cy="647700"/>
          </a:xfrm>
        </p:spPr>
        <p:txBody>
          <a:bodyPr>
            <a:normAutofit fontScale="90000"/>
          </a:bodyPr>
          <a:lstStyle/>
          <a:p>
            <a:r>
              <a:rPr lang="el-GR" smtClean="0"/>
              <a:t>Αξιολόγηση Αποτελεσμάτων</a:t>
            </a:r>
          </a:p>
        </p:txBody>
      </p:sp>
      <p:pic>
        <p:nvPicPr>
          <p:cNvPr id="45060" name="Picture 4" descr="Klebsiella pneumoniae API 20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427" b="691"/>
          <a:stretch>
            <a:fillRect/>
          </a:stretch>
        </p:blipFill>
        <p:spPr>
          <a:xfrm>
            <a:off x="684213" y="1125538"/>
            <a:ext cx="7016750" cy="1616075"/>
          </a:xfrm>
        </p:spPr>
      </p:pic>
      <p:pic>
        <p:nvPicPr>
          <p:cNvPr id="45061" name="Picture 5" descr="feuille API à complé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2924175"/>
            <a:ext cx="881538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971550" y="4581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5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971550" y="4581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 flipH="1">
            <a:off x="827088" y="1989138"/>
            <a:ext cx="360362" cy="172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 flipH="1">
            <a:off x="1331913" y="2060575"/>
            <a:ext cx="431800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>
            <a:off x="1619250" y="12684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 flipH="1">
            <a:off x="1979613" y="2060575"/>
            <a:ext cx="431800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 flipH="1">
            <a:off x="2555875" y="2133600"/>
            <a:ext cx="431800" cy="1582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 flipH="1">
            <a:off x="3419475" y="2060575"/>
            <a:ext cx="431800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3995738" y="2060575"/>
            <a:ext cx="863600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>
            <a:off x="4284663" y="2133600"/>
            <a:ext cx="863600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 flipH="1">
            <a:off x="4572000" y="2060575"/>
            <a:ext cx="863600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9" name="Line 18"/>
          <p:cNvSpPr>
            <a:spLocks noChangeShapeType="1"/>
          </p:cNvSpPr>
          <p:nvPr/>
        </p:nvSpPr>
        <p:spPr bwMode="auto">
          <a:xfrm flipH="1">
            <a:off x="4859338" y="1989138"/>
            <a:ext cx="936625" cy="180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 flipH="1">
            <a:off x="5219700" y="1989138"/>
            <a:ext cx="865188" cy="172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61" name="Line 20"/>
          <p:cNvSpPr>
            <a:spLocks noChangeShapeType="1"/>
          </p:cNvSpPr>
          <p:nvPr/>
        </p:nvSpPr>
        <p:spPr bwMode="auto">
          <a:xfrm flipH="1">
            <a:off x="5435600" y="1989138"/>
            <a:ext cx="936625" cy="172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62" name="Line 21"/>
          <p:cNvSpPr>
            <a:spLocks noChangeShapeType="1"/>
          </p:cNvSpPr>
          <p:nvPr/>
        </p:nvSpPr>
        <p:spPr bwMode="auto">
          <a:xfrm flipH="1">
            <a:off x="5724525" y="2060575"/>
            <a:ext cx="935038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1835150" y="4581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1833563" y="42910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2700338" y="4581525"/>
            <a:ext cx="282575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2725738" y="42814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3563938" y="4581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1768" name="Rectangle 29"/>
          <p:cNvSpPr>
            <a:spLocks noChangeArrowheads="1"/>
          </p:cNvSpPr>
          <p:nvPr/>
        </p:nvSpPr>
        <p:spPr bwMode="auto">
          <a:xfrm>
            <a:off x="4427538" y="458152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800">
                <a:solidFill>
                  <a:srgbClr val="000000"/>
                </a:solidFill>
                <a:latin typeface="Arial" charset="0"/>
              </a:rPr>
              <a:t>7</a:t>
            </a:r>
            <a:endParaRPr lang="el-GR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69" name="Rectangle 30"/>
          <p:cNvSpPr>
            <a:spLocks noChangeArrowheads="1"/>
          </p:cNvSpPr>
          <p:nvPr/>
        </p:nvSpPr>
        <p:spPr bwMode="auto">
          <a:xfrm>
            <a:off x="5364163" y="458152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800">
                <a:latin typeface="Arial" charset="0"/>
              </a:rPr>
              <a:t>7</a:t>
            </a:r>
            <a:endParaRPr lang="el-GR" sz="1800">
              <a:latin typeface="Arial" charset="0"/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5364163" y="4581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31771" name="Line 33"/>
          <p:cNvSpPr>
            <a:spLocks noChangeShapeType="1"/>
          </p:cNvSpPr>
          <p:nvPr/>
        </p:nvSpPr>
        <p:spPr bwMode="auto">
          <a:xfrm flipH="1">
            <a:off x="6011863" y="2133600"/>
            <a:ext cx="1008062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72" name="Line 34"/>
          <p:cNvSpPr>
            <a:spLocks noChangeShapeType="1"/>
          </p:cNvSpPr>
          <p:nvPr/>
        </p:nvSpPr>
        <p:spPr bwMode="auto">
          <a:xfrm flipH="1">
            <a:off x="6300788" y="2060575"/>
            <a:ext cx="1079500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6227763" y="4581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6156325" y="4581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775" name="Rectangle 41"/>
          <p:cNvSpPr>
            <a:spLocks noChangeArrowheads="1"/>
          </p:cNvSpPr>
          <p:nvPr/>
        </p:nvSpPr>
        <p:spPr bwMode="auto">
          <a:xfrm>
            <a:off x="5292725" y="458152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800">
                <a:solidFill>
                  <a:srgbClr val="000000"/>
                </a:solidFill>
                <a:latin typeface="Arial" charset="0"/>
              </a:rPr>
              <a:t>7</a:t>
            </a:r>
            <a:endParaRPr lang="el-GR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6" name="Rectangle 42"/>
          <p:cNvSpPr>
            <a:spLocks noChangeArrowheads="1"/>
          </p:cNvSpPr>
          <p:nvPr/>
        </p:nvSpPr>
        <p:spPr bwMode="auto">
          <a:xfrm>
            <a:off x="2051050" y="5373688"/>
            <a:ext cx="15128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5 215 773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34" name="3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78" grpId="0"/>
      <p:bldP spid="45079" grpId="0"/>
      <p:bldP spid="45081" grpId="0" animBg="1"/>
      <p:bldP spid="45082" grpId="0"/>
      <p:bldP spid="45083" grpId="0"/>
      <p:bldP spid="45087" grpId="0"/>
      <p:bldP spid="45095" grpId="0"/>
      <p:bldP spid="450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sca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151170" cy="688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C3836-4DA4-4A29-BB08-10DD3FE955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freeppt_0109_slide">
  <a:themeElements>
    <a:clrScheme name="freeppt_0109_slide 2">
      <a:dk1>
        <a:srgbClr val="616161"/>
      </a:dk1>
      <a:lt1>
        <a:srgbClr val="FFFFFF"/>
      </a:lt1>
      <a:dk2>
        <a:srgbClr val="3333FF"/>
      </a:dk2>
      <a:lt2>
        <a:srgbClr val="FFFFFF"/>
      </a:lt2>
      <a:accent1>
        <a:srgbClr val="E6CCFF"/>
      </a:accent1>
      <a:accent2>
        <a:srgbClr val="99CEFF"/>
      </a:accent2>
      <a:accent3>
        <a:srgbClr val="ADADFF"/>
      </a:accent3>
      <a:accent4>
        <a:srgbClr val="DADADA"/>
      </a:accent4>
      <a:accent5>
        <a:srgbClr val="F0E2FF"/>
      </a:accent5>
      <a:accent6>
        <a:srgbClr val="8ABAE7"/>
      </a:accent6>
      <a:hlink>
        <a:srgbClr val="C6C6F7"/>
      </a:hlink>
      <a:folHlink>
        <a:srgbClr val="CFE6E2"/>
      </a:folHlink>
    </a:clrScheme>
    <a:fontScheme name="freeppt_0109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eeppt_0109_slide 1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A6A6FF"/>
        </a:accent1>
        <a:accent2>
          <a:srgbClr val="9EB5FF"/>
        </a:accent2>
        <a:accent3>
          <a:srgbClr val="ADADFF"/>
        </a:accent3>
        <a:accent4>
          <a:srgbClr val="DADADA"/>
        </a:accent4>
        <a:accent5>
          <a:srgbClr val="D0D0FF"/>
        </a:accent5>
        <a:accent6>
          <a:srgbClr val="8FA4E7"/>
        </a:accent6>
        <a:hlink>
          <a:srgbClr val="C6C6F7"/>
        </a:hlink>
        <a:folHlink>
          <a:srgbClr val="C6D5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eppt_0109_slide 2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E6CCFF"/>
        </a:accent1>
        <a:accent2>
          <a:srgbClr val="99CEFF"/>
        </a:accent2>
        <a:accent3>
          <a:srgbClr val="ADADFF"/>
        </a:accent3>
        <a:accent4>
          <a:srgbClr val="DADADA"/>
        </a:accent4>
        <a:accent5>
          <a:srgbClr val="F0E2FF"/>
        </a:accent5>
        <a:accent6>
          <a:srgbClr val="8ABAE7"/>
        </a:accent6>
        <a:hlink>
          <a:srgbClr val="C6C6F7"/>
        </a:hlink>
        <a:folHlink>
          <a:srgbClr val="CFE6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eppt_0109_slide 3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E6E1A1"/>
        </a:accent1>
        <a:accent2>
          <a:srgbClr val="BFBFFF"/>
        </a:accent2>
        <a:accent3>
          <a:srgbClr val="ADADFF"/>
        </a:accent3>
        <a:accent4>
          <a:srgbClr val="DADADA"/>
        </a:accent4>
        <a:accent5>
          <a:srgbClr val="F0EECD"/>
        </a:accent5>
        <a:accent6>
          <a:srgbClr val="ADADE7"/>
        </a:accent6>
        <a:hlink>
          <a:srgbClr val="DEE6B8"/>
        </a:hlink>
        <a:folHlink>
          <a:srgbClr val="F2DC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eppt_0109_slide 4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C0E6B8"/>
        </a:accent1>
        <a:accent2>
          <a:srgbClr val="F2CED2"/>
        </a:accent2>
        <a:accent3>
          <a:srgbClr val="ADADFF"/>
        </a:accent3>
        <a:accent4>
          <a:srgbClr val="DADADA"/>
        </a:accent4>
        <a:accent5>
          <a:srgbClr val="DCF0D8"/>
        </a:accent5>
        <a:accent6>
          <a:srgbClr val="DBBABE"/>
        </a:accent6>
        <a:hlink>
          <a:srgbClr val="CCCCFF"/>
        </a:hlink>
        <a:folHlink>
          <a:srgbClr val="EBDE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eppt_0109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A6FF"/>
        </a:accent1>
        <a:accent2>
          <a:srgbClr val="9EB5FF"/>
        </a:accent2>
        <a:accent3>
          <a:srgbClr val="FFFFFF"/>
        </a:accent3>
        <a:accent4>
          <a:srgbClr val="000000"/>
        </a:accent4>
        <a:accent5>
          <a:srgbClr val="D0D0FF"/>
        </a:accent5>
        <a:accent6>
          <a:srgbClr val="8FA4E7"/>
        </a:accent6>
        <a:hlink>
          <a:srgbClr val="C6C6F7"/>
        </a:hlink>
        <a:folHlink>
          <a:srgbClr val="C6D5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ppt_0109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CCFF"/>
        </a:accent1>
        <a:accent2>
          <a:srgbClr val="99CEFF"/>
        </a:accent2>
        <a:accent3>
          <a:srgbClr val="FFFFFF"/>
        </a:accent3>
        <a:accent4>
          <a:srgbClr val="000000"/>
        </a:accent4>
        <a:accent5>
          <a:srgbClr val="F0E2FF"/>
        </a:accent5>
        <a:accent6>
          <a:srgbClr val="8ABAE7"/>
        </a:accent6>
        <a:hlink>
          <a:srgbClr val="C6C6F7"/>
        </a:hlink>
        <a:folHlink>
          <a:srgbClr val="CFE6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ppt_0109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1A1"/>
        </a:accent1>
        <a:accent2>
          <a:srgbClr val="BFBFFF"/>
        </a:accent2>
        <a:accent3>
          <a:srgbClr val="FFFFFF"/>
        </a:accent3>
        <a:accent4>
          <a:srgbClr val="000000"/>
        </a:accent4>
        <a:accent5>
          <a:srgbClr val="F0EECD"/>
        </a:accent5>
        <a:accent6>
          <a:srgbClr val="ADADE7"/>
        </a:accent6>
        <a:hlink>
          <a:srgbClr val="DEE6B8"/>
        </a:hlink>
        <a:folHlink>
          <a:srgbClr val="F2DC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eppt_0109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E6B8"/>
        </a:accent1>
        <a:accent2>
          <a:srgbClr val="F2CED2"/>
        </a:accent2>
        <a:accent3>
          <a:srgbClr val="FFFFFF"/>
        </a:accent3>
        <a:accent4>
          <a:srgbClr val="000000"/>
        </a:accent4>
        <a:accent5>
          <a:srgbClr val="DCF0D8"/>
        </a:accent5>
        <a:accent6>
          <a:srgbClr val="DBBABE"/>
        </a:accent6>
        <a:hlink>
          <a:srgbClr val="CCCCFF"/>
        </a:hlink>
        <a:folHlink>
          <a:srgbClr val="EBD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616161"/>
      </a:dk1>
      <a:lt1>
        <a:srgbClr val="FFFFFF"/>
      </a:lt1>
      <a:dk2>
        <a:srgbClr val="3333FF"/>
      </a:dk2>
      <a:lt2>
        <a:srgbClr val="FFFFFF"/>
      </a:lt2>
      <a:accent1>
        <a:srgbClr val="E6CCFF"/>
      </a:accent1>
      <a:accent2>
        <a:srgbClr val="99CEFF"/>
      </a:accent2>
      <a:accent3>
        <a:srgbClr val="ADADFF"/>
      </a:accent3>
      <a:accent4>
        <a:srgbClr val="DADADA"/>
      </a:accent4>
      <a:accent5>
        <a:srgbClr val="F0E2FF"/>
      </a:accent5>
      <a:accent6>
        <a:srgbClr val="8ABAE7"/>
      </a:accent6>
      <a:hlink>
        <a:srgbClr val="C6C6F7"/>
      </a:hlink>
      <a:folHlink>
        <a:srgbClr val="CFE6E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A6A6FF"/>
        </a:accent1>
        <a:accent2>
          <a:srgbClr val="9EB5FF"/>
        </a:accent2>
        <a:accent3>
          <a:srgbClr val="ADADFF"/>
        </a:accent3>
        <a:accent4>
          <a:srgbClr val="DADADA"/>
        </a:accent4>
        <a:accent5>
          <a:srgbClr val="D0D0FF"/>
        </a:accent5>
        <a:accent6>
          <a:srgbClr val="8FA4E7"/>
        </a:accent6>
        <a:hlink>
          <a:srgbClr val="C6C6F7"/>
        </a:hlink>
        <a:folHlink>
          <a:srgbClr val="C6D5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E6CCFF"/>
        </a:accent1>
        <a:accent2>
          <a:srgbClr val="99CEFF"/>
        </a:accent2>
        <a:accent3>
          <a:srgbClr val="ADADFF"/>
        </a:accent3>
        <a:accent4>
          <a:srgbClr val="DADADA"/>
        </a:accent4>
        <a:accent5>
          <a:srgbClr val="F0E2FF"/>
        </a:accent5>
        <a:accent6>
          <a:srgbClr val="8ABAE7"/>
        </a:accent6>
        <a:hlink>
          <a:srgbClr val="C6C6F7"/>
        </a:hlink>
        <a:folHlink>
          <a:srgbClr val="CFE6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E6E1A1"/>
        </a:accent1>
        <a:accent2>
          <a:srgbClr val="BFBFFF"/>
        </a:accent2>
        <a:accent3>
          <a:srgbClr val="ADADFF"/>
        </a:accent3>
        <a:accent4>
          <a:srgbClr val="DADADA"/>
        </a:accent4>
        <a:accent5>
          <a:srgbClr val="F0EECD"/>
        </a:accent5>
        <a:accent6>
          <a:srgbClr val="ADADE7"/>
        </a:accent6>
        <a:hlink>
          <a:srgbClr val="DEE6B8"/>
        </a:hlink>
        <a:folHlink>
          <a:srgbClr val="F2DC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616161"/>
        </a:dk1>
        <a:lt1>
          <a:srgbClr val="FFFFFF"/>
        </a:lt1>
        <a:dk2>
          <a:srgbClr val="3333FF"/>
        </a:dk2>
        <a:lt2>
          <a:srgbClr val="FFFFFF"/>
        </a:lt2>
        <a:accent1>
          <a:srgbClr val="C0E6B8"/>
        </a:accent1>
        <a:accent2>
          <a:srgbClr val="F2CED2"/>
        </a:accent2>
        <a:accent3>
          <a:srgbClr val="ADADFF"/>
        </a:accent3>
        <a:accent4>
          <a:srgbClr val="DADADA"/>
        </a:accent4>
        <a:accent5>
          <a:srgbClr val="DCF0D8"/>
        </a:accent5>
        <a:accent6>
          <a:srgbClr val="DBBABE"/>
        </a:accent6>
        <a:hlink>
          <a:srgbClr val="CCCCFF"/>
        </a:hlink>
        <a:folHlink>
          <a:srgbClr val="EBDE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A6FF"/>
        </a:accent1>
        <a:accent2>
          <a:srgbClr val="9EB5FF"/>
        </a:accent2>
        <a:accent3>
          <a:srgbClr val="FFFFFF"/>
        </a:accent3>
        <a:accent4>
          <a:srgbClr val="000000"/>
        </a:accent4>
        <a:accent5>
          <a:srgbClr val="D0D0FF"/>
        </a:accent5>
        <a:accent6>
          <a:srgbClr val="8FA4E7"/>
        </a:accent6>
        <a:hlink>
          <a:srgbClr val="C6C6F7"/>
        </a:hlink>
        <a:folHlink>
          <a:srgbClr val="C6D5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CCFF"/>
        </a:accent1>
        <a:accent2>
          <a:srgbClr val="99CEFF"/>
        </a:accent2>
        <a:accent3>
          <a:srgbClr val="FFFFFF"/>
        </a:accent3>
        <a:accent4>
          <a:srgbClr val="000000"/>
        </a:accent4>
        <a:accent5>
          <a:srgbClr val="F0E2FF"/>
        </a:accent5>
        <a:accent6>
          <a:srgbClr val="8ABAE7"/>
        </a:accent6>
        <a:hlink>
          <a:srgbClr val="C6C6F7"/>
        </a:hlink>
        <a:folHlink>
          <a:srgbClr val="CFE6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1A1"/>
        </a:accent1>
        <a:accent2>
          <a:srgbClr val="BFBFFF"/>
        </a:accent2>
        <a:accent3>
          <a:srgbClr val="FFFFFF"/>
        </a:accent3>
        <a:accent4>
          <a:srgbClr val="000000"/>
        </a:accent4>
        <a:accent5>
          <a:srgbClr val="F0EECD"/>
        </a:accent5>
        <a:accent6>
          <a:srgbClr val="ADADE7"/>
        </a:accent6>
        <a:hlink>
          <a:srgbClr val="DEE6B8"/>
        </a:hlink>
        <a:folHlink>
          <a:srgbClr val="F2DC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E6B8"/>
        </a:accent1>
        <a:accent2>
          <a:srgbClr val="F2CED2"/>
        </a:accent2>
        <a:accent3>
          <a:srgbClr val="FFFFFF"/>
        </a:accent3>
        <a:accent4>
          <a:srgbClr val="000000"/>
        </a:accent4>
        <a:accent5>
          <a:srgbClr val="DCF0D8"/>
        </a:accent5>
        <a:accent6>
          <a:srgbClr val="DBBABE"/>
        </a:accent6>
        <a:hlink>
          <a:srgbClr val="CCCCFF"/>
        </a:hlink>
        <a:folHlink>
          <a:srgbClr val="EBD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freeppt_0109_slide</Template>
  <TotalTime>602</TotalTime>
  <Words>169</Words>
  <Application>Microsoft Office PowerPoint</Application>
  <PresentationFormat>Προβολή στην οθόνη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freeppt_0109_slide</vt:lpstr>
      <vt:lpstr>1_Default Design</vt:lpstr>
      <vt:lpstr>Θέμα του Office</vt:lpstr>
      <vt:lpstr>ΤΜΗΜΑ ΕΠΙΣΤΗΜΗΣ ΚΑΙ ΤΕΧΝΟΛΟΓΙΑΣ ΤΡΟΦΙΜΩΝ  ΕΡΓΑΣΤΗΡΙΟ ΕΙΣΑΓΩΓΗ ΣΤΗΝ ΜΙΚΡΟΒΙΟΛΟΓΙΑ ΤΡΟΦΙΜΩΝ</vt:lpstr>
      <vt:lpstr>API 20E (Ταυτοποίηση στελεχών της ομάδας   Enterobacteriaceae)</vt:lpstr>
      <vt:lpstr>Εμβολιάζονται όλες οι κυψελίδες με πιπέττα  Pasteur με προσοχή αποφεύγοντας τη δημιουργία φυσαλίδων</vt:lpstr>
      <vt:lpstr>Δημιουργία αερόβιων και αναερόβιων συνθηκών</vt:lpstr>
      <vt:lpstr>Προσθήκη Αντιδραστηρίων μετά την επώαση </vt:lpstr>
      <vt:lpstr>Διαφάνεια 6</vt:lpstr>
      <vt:lpstr>Διαφάνεια 7</vt:lpstr>
      <vt:lpstr>Αξιολόγηση Αποτελεσμάτων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ΤΜΗΜΑ ΤΕΧΝΟΛΟΓΙΑΣ ΤΡΟΦΙΜΩΝ  ΕΡΓΑΣΤΗΡΙΟ ΒΙΟΜΗΧΑΝΙΚΗΣ ΜΙΚΡΟΒΙΟΛΟΓΙΑΣ</dc:title>
  <dc:creator>Katerina</dc:creator>
  <cp:lastModifiedBy>AsusUser</cp:lastModifiedBy>
  <cp:revision>75</cp:revision>
  <dcterms:created xsi:type="dcterms:W3CDTF">2012-05-22T16:46:12Z</dcterms:created>
  <dcterms:modified xsi:type="dcterms:W3CDTF">2019-12-14T15:11:43Z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