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6" r:id="rId4"/>
    <p:sldId id="257" r:id="rId5"/>
    <p:sldId id="27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22/5/2018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ΣΧΗΜΑΤΙΣΜΟΣ ΓΑΛΑΚΤΩΜΑΤΟΣ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r>
              <a:rPr lang="el-GR" dirty="0"/>
              <a:t>Όταν ανακινείται μηχανικά ένα μίγμα λαδιού και νερού με έναν </a:t>
            </a:r>
            <a:r>
              <a:rPr lang="el-GR" dirty="0" err="1"/>
              <a:t>γαλακτωματοποιητή</a:t>
            </a:r>
            <a:r>
              <a:rPr lang="el-GR" dirty="0"/>
              <a:t> παράγονται αρχικά διασπορές και των δυο τύπων, δηλαδή </a:t>
            </a:r>
            <a:r>
              <a:rPr lang="en-US" dirty="0"/>
              <a:t>W</a:t>
            </a:r>
            <a:r>
              <a:rPr lang="el-GR" dirty="0"/>
              <a:t>/</a:t>
            </a:r>
            <a:r>
              <a:rPr lang="en-US" dirty="0"/>
              <a:t>O</a:t>
            </a:r>
            <a:r>
              <a:rPr lang="el-GR" dirty="0"/>
              <a:t> και </a:t>
            </a:r>
            <a:r>
              <a:rPr lang="en-US" dirty="0"/>
              <a:t>O</a:t>
            </a:r>
            <a:r>
              <a:rPr lang="el-GR" dirty="0"/>
              <a:t>/</a:t>
            </a:r>
            <a:r>
              <a:rPr lang="en-US" dirty="0"/>
              <a:t>W</a:t>
            </a:r>
            <a:endParaRPr lang="el-GR" dirty="0"/>
          </a:p>
          <a:p>
            <a:endParaRPr lang="el-G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94" y="3857628"/>
            <a:ext cx="5472608" cy="2827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154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pic>
        <p:nvPicPr>
          <p:cNvPr id="4" name="Θέση περιεχομένου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5728"/>
            <a:ext cx="8064896" cy="5840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85766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2.10 ΕΠΙΛΟΓΗ ΕΠΙΦΑ/ΩΝ ΟΥΣΙΩΝ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7</a:t>
            </a:r>
            <a:r>
              <a:rPr lang="el-GR" dirty="0" smtClean="0"/>
              <a:t>. Επίσης </a:t>
            </a:r>
            <a:r>
              <a:rPr lang="el-GR" dirty="0"/>
              <a:t>πρέπει να λαμβάνεται υπόψη η χημική συμβατότητα των συστατικών  της κάθε φάσης και του </a:t>
            </a:r>
            <a:r>
              <a:rPr lang="el-GR" dirty="0" err="1"/>
              <a:t>γαλακτωματοποιητή</a:t>
            </a:r>
            <a:r>
              <a:rPr lang="el-GR" dirty="0"/>
              <a:t> π.χ. δεν μπορεί να χρησιμοποιηθεί </a:t>
            </a:r>
            <a:r>
              <a:rPr lang="el-GR" dirty="0" err="1"/>
              <a:t>ανιονικός</a:t>
            </a:r>
            <a:r>
              <a:rPr lang="el-GR" dirty="0"/>
              <a:t> </a:t>
            </a:r>
            <a:r>
              <a:rPr lang="el-GR" dirty="0" err="1"/>
              <a:t>γαλακτωματοποιητής</a:t>
            </a:r>
            <a:r>
              <a:rPr lang="el-GR" dirty="0"/>
              <a:t> σε γαλάκτωμα με χαμηλό </a:t>
            </a:r>
            <a:r>
              <a:rPr lang="en-US" dirty="0"/>
              <a:t>pH</a:t>
            </a:r>
            <a:r>
              <a:rPr lang="el-GR" dirty="0"/>
              <a:t> όπως οι κρέμες </a:t>
            </a:r>
            <a:r>
              <a:rPr lang="el-GR" i="1" dirty="0"/>
              <a:t>α</a:t>
            </a:r>
            <a:r>
              <a:rPr lang="el-GR" dirty="0"/>
              <a:t>-</a:t>
            </a:r>
            <a:r>
              <a:rPr lang="el-GR" dirty="0" err="1"/>
              <a:t>υδροξυοξέων</a:t>
            </a:r>
            <a:r>
              <a:rPr lang="el-GR" dirty="0"/>
              <a:t>.</a:t>
            </a:r>
          </a:p>
          <a:p>
            <a:r>
              <a:rPr lang="en-US" dirty="0" smtClean="0"/>
              <a:t>8</a:t>
            </a:r>
            <a:r>
              <a:rPr lang="el-GR" dirty="0" smtClean="0"/>
              <a:t>. </a:t>
            </a:r>
            <a:r>
              <a:rPr lang="el-GR" dirty="0"/>
              <a:t>Το γεγονός ότι οι τιμές </a:t>
            </a:r>
            <a:r>
              <a:rPr lang="en-US" dirty="0"/>
              <a:t>HLB</a:t>
            </a:r>
            <a:r>
              <a:rPr lang="el-GR" dirty="0"/>
              <a:t> μπορούν να προστεθούν αλγεβρικά δίνει τη δυνατότητα να παρασκευασθούν μίγματα από </a:t>
            </a:r>
            <a:r>
              <a:rPr lang="el-GR" dirty="0" err="1"/>
              <a:t>γαλακτωματοποιητές</a:t>
            </a:r>
            <a:r>
              <a:rPr lang="el-GR" dirty="0"/>
              <a:t> με την επιθυμητή τιμή </a:t>
            </a:r>
            <a:r>
              <a:rPr lang="en-US" dirty="0"/>
              <a:t>HLB</a:t>
            </a:r>
            <a:r>
              <a:rPr lang="el-GR" dirty="0"/>
              <a:t> σύμφωνα με την εξίσωση </a:t>
            </a:r>
            <a:r>
              <a:rPr lang="el-GR" dirty="0" smtClean="0"/>
              <a:t>:</a:t>
            </a:r>
            <a:endParaRPr lang="el-GR" dirty="0"/>
          </a:p>
          <a:p>
            <a:pPr>
              <a:buNone/>
            </a:pPr>
            <a:r>
              <a:rPr lang="el-GR" dirty="0"/>
              <a:t> </a:t>
            </a:r>
          </a:p>
          <a:p>
            <a:r>
              <a:rPr lang="de-DE" dirty="0"/>
              <a:t>HLB=xHLB</a:t>
            </a:r>
            <a:r>
              <a:rPr lang="de-DE" baseline="-25000" dirty="0"/>
              <a:t>1</a:t>
            </a:r>
            <a:r>
              <a:rPr lang="de-DE" dirty="0"/>
              <a:t> + (1-x)HLB</a:t>
            </a:r>
            <a:r>
              <a:rPr lang="de-DE" baseline="-25000" dirty="0"/>
              <a:t>2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5569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l-GR" dirty="0" smtClean="0">
                <a:solidFill>
                  <a:srgbClr val="FF0000"/>
                </a:solidFill>
              </a:rPr>
              <a:t>2.11 </a:t>
            </a:r>
            <a:r>
              <a:rPr lang="el-GR" dirty="0" smtClean="0">
                <a:solidFill>
                  <a:srgbClr val="FF0000"/>
                </a:solidFill>
              </a:rPr>
              <a:t>ΥΔΡΟΦΙΛΑ ΚΟΛΛΟΕΙΔΗ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 </a:t>
            </a:r>
            <a:r>
              <a:rPr lang="el-GR" dirty="0">
                <a:solidFill>
                  <a:srgbClr val="FF0000"/>
                </a:solidFill>
              </a:rPr>
              <a:t>προκαλούν </a:t>
            </a:r>
            <a:r>
              <a:rPr lang="el-GR" dirty="0"/>
              <a:t>μεγάλη ελάττωση της </a:t>
            </a:r>
            <a:r>
              <a:rPr lang="el-GR" dirty="0" err="1"/>
              <a:t>μεσεπιφανειακής</a:t>
            </a:r>
            <a:r>
              <a:rPr lang="el-GR" dirty="0"/>
              <a:t> τάσης </a:t>
            </a:r>
            <a:endParaRPr lang="el-GR" dirty="0" smtClean="0"/>
          </a:p>
          <a:p>
            <a:r>
              <a:rPr lang="el-GR" dirty="0"/>
              <a:t>Σ</a:t>
            </a:r>
            <a:r>
              <a:rPr lang="el-GR" dirty="0" smtClean="0"/>
              <a:t>χηματίζουν </a:t>
            </a:r>
            <a:r>
              <a:rPr lang="el-GR" dirty="0" err="1">
                <a:solidFill>
                  <a:srgbClr val="FF0000"/>
                </a:solidFill>
              </a:rPr>
              <a:t>πολυμοριακό</a:t>
            </a:r>
            <a:r>
              <a:rPr lang="el-GR" dirty="0">
                <a:solidFill>
                  <a:srgbClr val="FF0000"/>
                </a:solidFill>
              </a:rPr>
              <a:t> στρώμα </a:t>
            </a:r>
            <a:r>
              <a:rPr lang="el-GR" dirty="0"/>
              <a:t>στην επιφάνεια διαχωρισμού σε αντίθεση με τις </a:t>
            </a:r>
            <a:r>
              <a:rPr lang="el-GR" dirty="0" err="1"/>
              <a:t>επιφανειακοενεργές</a:t>
            </a:r>
            <a:r>
              <a:rPr lang="el-GR" dirty="0"/>
              <a:t> ουσίες που σχηματίζουν </a:t>
            </a:r>
            <a:r>
              <a:rPr lang="el-GR" dirty="0" err="1"/>
              <a:t>μονομοριακό</a:t>
            </a:r>
            <a:r>
              <a:rPr lang="el-GR" dirty="0"/>
              <a:t>.</a:t>
            </a:r>
          </a:p>
          <a:p>
            <a:r>
              <a:rPr lang="el-GR" dirty="0"/>
              <a:t>Η δράση τους, ως </a:t>
            </a:r>
            <a:r>
              <a:rPr lang="el-GR" dirty="0" err="1"/>
              <a:t>γαλακτωματοποιητές</a:t>
            </a:r>
            <a:r>
              <a:rPr lang="el-GR" dirty="0"/>
              <a:t>, βασίζεται κυρίως στο σχηματισμό αυτού του </a:t>
            </a:r>
            <a:r>
              <a:rPr lang="el-GR" dirty="0" err="1"/>
              <a:t>πολυμοριακού</a:t>
            </a:r>
            <a:r>
              <a:rPr lang="el-GR" dirty="0"/>
              <a:t> στρώματος στην επιφάνεια διαχωρισμού που είναι αρκετά ισχυρό ώστε </a:t>
            </a:r>
            <a:r>
              <a:rPr lang="el-GR" dirty="0">
                <a:solidFill>
                  <a:srgbClr val="FF0000"/>
                </a:solidFill>
              </a:rPr>
              <a:t>εμποδίζεται η συνένωση των σταγονιδίων της διεσπαρμένης φάσης </a:t>
            </a:r>
            <a:r>
              <a:rPr lang="el-GR" dirty="0"/>
              <a:t>και συνεπώς και ο διαχωρισμός του συστήματος σε δύο φάσεις.</a:t>
            </a:r>
          </a:p>
          <a:p>
            <a:r>
              <a:rPr lang="el-GR" dirty="0"/>
              <a:t>Μία ακόμη ιδιότητα τους είναι ότι δρουν ως </a:t>
            </a:r>
            <a:r>
              <a:rPr lang="el-GR" dirty="0" err="1">
                <a:solidFill>
                  <a:srgbClr val="FF0000"/>
                </a:solidFill>
              </a:rPr>
              <a:t>πηκτωματοποιητές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</a:t>
            </a:r>
            <a:r>
              <a:rPr lang="el-GR" dirty="0">
                <a:solidFill>
                  <a:srgbClr val="FF0000"/>
                </a:solidFill>
              </a:rPr>
              <a:t>αυξάνουν το ιξώδες του μέσου  διασποράς </a:t>
            </a:r>
            <a:r>
              <a:rPr lang="el-GR" dirty="0"/>
              <a:t>(εξωτερικής φάσης) με αποτέλεσμα να εμποδίζεται η ελεύθερη κίνηση των διεσπαρμένων σταγονιδίων και συνεπώς και η πιθανότητα σύγκρουσης και συνένωσης τους.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85039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ΥΔΡΟΦΙΛΑ ΚΟΛΛΟΕΙΔΗ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136904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7250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762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cap="all" dirty="0" smtClean="0">
                <a:solidFill>
                  <a:srgbClr val="FF0000"/>
                </a:solidFill>
              </a:rPr>
              <a:t/>
            </a:r>
            <a:br>
              <a:rPr lang="en-US" cap="all" dirty="0" smtClean="0">
                <a:solidFill>
                  <a:srgbClr val="FF0000"/>
                </a:solidFill>
              </a:rPr>
            </a:br>
            <a:r>
              <a:rPr lang="en-US" cap="all" dirty="0" smtClean="0">
                <a:solidFill>
                  <a:srgbClr val="FF0000"/>
                </a:solidFill>
              </a:rPr>
              <a:t/>
            </a:r>
            <a:br>
              <a:rPr lang="en-US" cap="all" dirty="0" smtClean="0">
                <a:solidFill>
                  <a:srgbClr val="FF0000"/>
                </a:solidFill>
              </a:rPr>
            </a:br>
            <a:r>
              <a:rPr lang="el-GR" cap="all" dirty="0" smtClean="0">
                <a:solidFill>
                  <a:srgbClr val="FF0000"/>
                </a:solidFill>
              </a:rPr>
              <a:t>2.12 </a:t>
            </a:r>
            <a:r>
              <a:rPr lang="el-GR" cap="all" dirty="0" err="1" smtClean="0">
                <a:solidFill>
                  <a:srgbClr val="FF0000"/>
                </a:solidFill>
              </a:rPr>
              <a:t>ΛεπτώΣ</a:t>
            </a:r>
            <a:r>
              <a:rPr lang="el-GR" cap="all" dirty="0" smtClean="0">
                <a:solidFill>
                  <a:srgbClr val="FF0000"/>
                </a:solidFill>
              </a:rPr>
              <a:t> </a:t>
            </a:r>
            <a:r>
              <a:rPr lang="el-GR" cap="all" dirty="0" err="1" smtClean="0">
                <a:solidFill>
                  <a:srgbClr val="FF0000"/>
                </a:solidFill>
              </a:rPr>
              <a:t>διαμελισμνα</a:t>
            </a:r>
            <a:r>
              <a:rPr lang="el-GR" cap="all" dirty="0" smtClean="0">
                <a:solidFill>
                  <a:srgbClr val="FF0000"/>
                </a:solidFill>
              </a:rPr>
              <a:t> στερεά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7772400" cy="50958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dirty="0" err="1" smtClean="0">
                <a:solidFill>
                  <a:srgbClr val="FF0000"/>
                </a:solidFill>
              </a:rPr>
              <a:t>Προσροφώνται</a:t>
            </a:r>
            <a:r>
              <a:rPr lang="el-GR" dirty="0" smtClean="0"/>
              <a:t> στην επιφάνεια διαχωρισμού, στρώμα γύρω από τα διεσπαρμένα σταγονίδια</a:t>
            </a:r>
          </a:p>
          <a:p>
            <a:pPr eaLnBrk="1" hangingPunct="1"/>
            <a:r>
              <a:rPr lang="el-GR" dirty="0" smtClean="0">
                <a:solidFill>
                  <a:srgbClr val="FF0000"/>
                </a:solidFill>
              </a:rPr>
              <a:t>Διαβρέχονται από την υδατική και την ελαιώδη φάση</a:t>
            </a:r>
          </a:p>
          <a:p>
            <a:pPr eaLnBrk="1" hangingPunct="1"/>
            <a:r>
              <a:rPr lang="el-GR" dirty="0" smtClean="0"/>
              <a:t>Ο/</a:t>
            </a:r>
            <a:r>
              <a:rPr lang="en-US" dirty="0" smtClean="0"/>
              <a:t>W, W/O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l-GR" dirty="0" smtClean="0">
                <a:solidFill>
                  <a:srgbClr val="FF0000"/>
                </a:solidFill>
              </a:rPr>
              <a:t>Δευτεροταγείς </a:t>
            </a:r>
            <a:r>
              <a:rPr lang="el-GR" dirty="0" err="1" smtClean="0">
                <a:solidFill>
                  <a:srgbClr val="FF0000"/>
                </a:solidFill>
              </a:rPr>
              <a:t>Γαλακτωματοποιητές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=</a:t>
            </a:r>
          </a:p>
          <a:p>
            <a:pPr eaLnBrk="1" hangingPunct="1">
              <a:buFontTx/>
              <a:buNone/>
            </a:pPr>
            <a:r>
              <a:rPr lang="en-US" dirty="0" smtClean="0"/>
              <a:t>Y</a:t>
            </a:r>
            <a:r>
              <a:rPr lang="el-GR" dirty="0" err="1" smtClean="0"/>
              <a:t>δρόφιλλα</a:t>
            </a:r>
            <a:r>
              <a:rPr lang="el-GR" dirty="0" smtClean="0"/>
              <a:t> κολλοειδή και λεπτώς διαμελισμένα στερεά</a:t>
            </a:r>
          </a:p>
        </p:txBody>
      </p:sp>
    </p:spTree>
    <p:extLst>
      <p:ext uri="{BB962C8B-B14F-4D97-AF65-F5344CB8AC3E}">
        <p14:creationId xmlns="" xmlns:p14="http://schemas.microsoft.com/office/powerpoint/2010/main" val="301504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>
                <a:solidFill>
                  <a:srgbClr val="FF0000"/>
                </a:solidFill>
              </a:rPr>
              <a:t>2.12 Παράγοντες </a:t>
            </a:r>
            <a:r>
              <a:rPr lang="el-GR" dirty="0">
                <a:solidFill>
                  <a:srgbClr val="FF0000"/>
                </a:solidFill>
              </a:rPr>
              <a:t>που επηρεάζουν τον τύπο του γαλακτώματος </a:t>
            </a:r>
            <a:r>
              <a:rPr lang="el-GR" dirty="0" smtClean="0">
                <a:solidFill>
                  <a:srgbClr val="FF0000"/>
                </a:solidFill>
              </a:rPr>
              <a:t>είναι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sz="3300" dirty="0"/>
              <a:t>Α) Ο σχηματισμός των σταγονιδίων της διεσπαρμένης φάσης και η ταχύτητά τους για συνένωση</a:t>
            </a:r>
          </a:p>
          <a:p>
            <a:r>
              <a:rPr lang="el-GR" sz="3300" dirty="0"/>
              <a:t>Β) Ο σχηματισμός και το είδος της προστατευτικής στιβάδας γύρω από κάθε σταγονίδιο-Είδος </a:t>
            </a:r>
            <a:r>
              <a:rPr lang="el-GR" sz="3300" dirty="0" err="1"/>
              <a:t>γαλακτωματοποιητή</a:t>
            </a:r>
            <a:endParaRPr lang="el-GR" sz="3300" dirty="0"/>
          </a:p>
          <a:p>
            <a:r>
              <a:rPr lang="el-GR" sz="3300" dirty="0"/>
              <a:t>Γ) Η αναλογία υδατικής/ελαιώδους φάσης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Όταν </a:t>
            </a:r>
            <a:r>
              <a:rPr lang="el-GR" dirty="0">
                <a:solidFill>
                  <a:srgbClr val="FF0000"/>
                </a:solidFill>
              </a:rPr>
              <a:t>ανακινείται μηχανικά ένα μίγμα λαδιού και νερού με έναν </a:t>
            </a:r>
            <a:r>
              <a:rPr lang="el-GR" dirty="0" err="1">
                <a:solidFill>
                  <a:srgbClr val="FF0000"/>
                </a:solidFill>
              </a:rPr>
              <a:t>γαλακτωματοποιητή</a:t>
            </a:r>
            <a:r>
              <a:rPr lang="el-GR" dirty="0">
                <a:solidFill>
                  <a:srgbClr val="FF0000"/>
                </a:solidFill>
              </a:rPr>
              <a:t> παράγονται αρχικά διασπορές και των δυο τύπων, δηλαδή </a:t>
            </a:r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l-GR" dirty="0">
                <a:solidFill>
                  <a:srgbClr val="FF0000"/>
                </a:solidFill>
              </a:rPr>
              <a:t>/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l-GR" dirty="0">
                <a:solidFill>
                  <a:srgbClr val="FF0000"/>
                </a:solidFill>
              </a:rPr>
              <a:t> και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l-GR" dirty="0">
                <a:solidFill>
                  <a:srgbClr val="FF0000"/>
                </a:solidFill>
              </a:rPr>
              <a:t>/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0000"/>
                </a:solidFill>
              </a:rPr>
              <a:t/>
            </a:r>
            <a:br>
              <a:rPr lang="en-US" smtClean="0">
                <a:solidFill>
                  <a:srgbClr val="FF0000"/>
                </a:solidFill>
              </a:rPr>
            </a:br>
            <a:r>
              <a:rPr lang="el-GR" smtClean="0">
                <a:solidFill>
                  <a:srgbClr val="FF0000"/>
                </a:solidFill>
              </a:rPr>
              <a:t>2.13 </a:t>
            </a:r>
            <a:r>
              <a:rPr lang="el-GR" dirty="0" err="1" smtClean="0">
                <a:solidFill>
                  <a:srgbClr val="FF0000"/>
                </a:solidFill>
              </a:rPr>
              <a:t>Γαλακτωματοποιητές</a:t>
            </a:r>
            <a:r>
              <a:rPr lang="el-GR" dirty="0" smtClean="0">
                <a:solidFill>
                  <a:srgbClr val="FF0000"/>
                </a:solidFill>
              </a:rPr>
              <a:t> πυριτίου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Υγροί στη θερμοκρασία δωματίου</a:t>
            </a:r>
          </a:p>
          <a:p>
            <a:r>
              <a:rPr lang="el-GR" dirty="0" smtClean="0"/>
              <a:t>Αναμιγνύονται εύκολα με λάδια σιλικόνης και οργανικά λάδια</a:t>
            </a:r>
          </a:p>
          <a:p>
            <a:r>
              <a:rPr lang="el-GR" dirty="0" smtClean="0"/>
              <a:t>Μπορούν να δώσουν γαλάκτωμα με εσωτερική φάση 80 % νερό</a:t>
            </a:r>
          </a:p>
          <a:p>
            <a:r>
              <a:rPr lang="el-GR" dirty="0" smtClean="0"/>
              <a:t>Συνήθως δεν </a:t>
            </a:r>
            <a:r>
              <a:rPr lang="el-GR" dirty="0" err="1" smtClean="0"/>
              <a:t>απιτούνται</a:t>
            </a:r>
            <a:r>
              <a:rPr lang="el-GR" dirty="0" smtClean="0"/>
              <a:t> </a:t>
            </a:r>
            <a:r>
              <a:rPr lang="el-GR" dirty="0" err="1" smtClean="0"/>
              <a:t>πηκτωματοποιητές</a:t>
            </a:r>
            <a:r>
              <a:rPr lang="el-GR" dirty="0" smtClean="0"/>
              <a:t> για την αύξηση </a:t>
            </a:r>
            <a:r>
              <a:rPr lang="el-GR" smtClean="0"/>
              <a:t>της σταθερότητας</a:t>
            </a:r>
            <a:endParaRPr lang="en-US" dirty="0" smtClean="0"/>
          </a:p>
          <a:p>
            <a:r>
              <a:rPr lang="en-US" dirty="0" smtClean="0"/>
              <a:t>w/s</a:t>
            </a:r>
          </a:p>
          <a:p>
            <a:r>
              <a:rPr lang="en-US" dirty="0" smtClean="0"/>
              <a:t>s/w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aseline="30000" dirty="0" smtClean="0">
                <a:solidFill>
                  <a:srgbClr val="FF0000"/>
                </a:solidFill>
              </a:rPr>
              <a:t/>
            </a:r>
            <a:br>
              <a:rPr lang="en-US" baseline="30000" dirty="0" smtClean="0">
                <a:solidFill>
                  <a:srgbClr val="FF0000"/>
                </a:solidFill>
              </a:rPr>
            </a:br>
            <a:r>
              <a:rPr lang="en-US" baseline="30000" dirty="0" smtClean="0">
                <a:solidFill>
                  <a:srgbClr val="FF0000"/>
                </a:solidFill>
              </a:rPr>
              <a:t>T</a:t>
            </a:r>
            <a:r>
              <a:rPr lang="el-GR" baseline="30000" dirty="0" err="1" smtClean="0">
                <a:solidFill>
                  <a:srgbClr val="FF0000"/>
                </a:solidFill>
              </a:rPr>
              <a:t>αχύτητα</a:t>
            </a:r>
            <a:r>
              <a:rPr lang="el-GR" dirty="0" smtClean="0">
                <a:solidFill>
                  <a:srgbClr val="FF0000"/>
                </a:solidFill>
              </a:rPr>
              <a:t> συνένωσης</a:t>
            </a:r>
            <a:endParaRPr lang="el-GR" baseline="30000" dirty="0">
              <a:solidFill>
                <a:srgbClr val="FF0000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857356" y="2143116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f</a:t>
            </a:r>
            <a:r>
              <a:rPr lang="el-GR" sz="2400" dirty="0"/>
              <a:t> = παράγων σύγκρουσης </a:t>
            </a:r>
          </a:p>
          <a:p>
            <a:r>
              <a:rPr lang="en-US" sz="2400" dirty="0"/>
              <a:t>w</a:t>
            </a:r>
            <a:r>
              <a:rPr lang="el-GR" sz="2400" dirty="0"/>
              <a:t> = όρος σχετικός με το φράγμα ενέργειας, το οποίο πρέπει να υπερνικηθεί για να γίνει η συνένωση</a:t>
            </a:r>
          </a:p>
          <a:p>
            <a:r>
              <a:rPr lang="en-US" sz="2400" dirty="0"/>
              <a:t>R</a:t>
            </a:r>
            <a:r>
              <a:rPr lang="el-GR" sz="2400" dirty="0"/>
              <a:t> = σταθερά του </a:t>
            </a:r>
            <a:r>
              <a:rPr lang="en-US" sz="2400" dirty="0"/>
              <a:t>Arrhenius</a:t>
            </a:r>
            <a:endParaRPr lang="el-GR" sz="2400" dirty="0"/>
          </a:p>
          <a:p>
            <a:r>
              <a:rPr lang="en-US" sz="2400" dirty="0"/>
              <a:t>T</a:t>
            </a:r>
            <a:r>
              <a:rPr lang="el-GR" sz="2400" dirty="0"/>
              <a:t> = απόλυτη θερμοκρασία</a:t>
            </a:r>
          </a:p>
          <a:p>
            <a:r>
              <a:rPr lang="en-US" sz="2400" dirty="0"/>
              <a:t>e</a:t>
            </a:r>
            <a:r>
              <a:rPr lang="el-GR" sz="2400" dirty="0"/>
              <a:t> = βάση των φυσικών λογαρίθμων</a:t>
            </a:r>
          </a:p>
          <a:p>
            <a:r>
              <a:rPr lang="el-GR" dirty="0"/>
              <a:t> 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U = </a:t>
            </a:r>
            <a:r>
              <a:rPr lang="en-US" dirty="0" err="1" smtClean="0"/>
              <a:t>f.e</a:t>
            </a:r>
            <a:r>
              <a:rPr lang="en-US" dirty="0" smtClean="0"/>
              <a:t> </a:t>
            </a:r>
            <a:r>
              <a:rPr lang="en-US" baseline="30000" dirty="0" smtClean="0"/>
              <a:t>–w/RT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2773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46888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2.7 ΣΤΑΘΕΡΟΠΟΙΗΣΗ ΓΑΛΑΚΤΩΜΑΤΩΝ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14414" y="831776"/>
            <a:ext cx="6400800" cy="6026224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l-GR" dirty="0">
                <a:solidFill>
                  <a:srgbClr val="FF0000"/>
                </a:solidFill>
              </a:rPr>
              <a:t>σταθεροποίηση του γαλακτώματος </a:t>
            </a:r>
            <a:r>
              <a:rPr lang="el-GR" dirty="0">
                <a:solidFill>
                  <a:schemeClr val="tx1"/>
                </a:solidFill>
              </a:rPr>
              <a:t>μπορεί να επιτευχθεί με τους παρακάτω μηχανισμούς: </a:t>
            </a:r>
            <a:br>
              <a:rPr lang="el-GR" dirty="0">
                <a:solidFill>
                  <a:schemeClr val="tx1"/>
                </a:solidFill>
              </a:rPr>
            </a:br>
            <a:endParaRPr lang="el-GR" dirty="0" smtClean="0">
              <a:solidFill>
                <a:schemeClr val="tx1"/>
              </a:solidFill>
            </a:endParaRPr>
          </a:p>
          <a:p>
            <a:pPr algn="just"/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l-GR" dirty="0">
                <a:solidFill>
                  <a:schemeClr val="tx1"/>
                </a:solidFill>
              </a:rPr>
              <a:t>) </a:t>
            </a:r>
            <a:r>
              <a:rPr lang="el-GR" dirty="0">
                <a:solidFill>
                  <a:srgbClr val="FF0000"/>
                </a:solidFill>
              </a:rPr>
              <a:t>Μείωση της </a:t>
            </a:r>
            <a:r>
              <a:rPr lang="el-GR" dirty="0" err="1">
                <a:solidFill>
                  <a:srgbClr val="FF0000"/>
                </a:solidFill>
              </a:rPr>
              <a:t>μεσεπιφανειακής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τάσης και της ελεύθερης επιφανειακής ενέργειας. </a:t>
            </a:r>
            <a:br>
              <a:rPr lang="el-GR" dirty="0">
                <a:solidFill>
                  <a:schemeClr val="tx1"/>
                </a:solidFill>
              </a:rPr>
            </a:br>
            <a:r>
              <a:rPr lang="el-GR" dirty="0" err="1">
                <a:solidFill>
                  <a:srgbClr val="FF0000"/>
                </a:solidFill>
              </a:rPr>
              <a:t>επιφανειακοενεργών</a:t>
            </a:r>
            <a:r>
              <a:rPr lang="el-GR" dirty="0">
                <a:solidFill>
                  <a:srgbClr val="FF0000"/>
                </a:solidFill>
              </a:rPr>
              <a:t> ουσιών</a:t>
            </a:r>
            <a:r>
              <a:rPr lang="el-GR" dirty="0">
                <a:solidFill>
                  <a:schemeClr val="tx1"/>
                </a:solidFill>
              </a:rPr>
              <a:t>.</a:t>
            </a:r>
            <a:br>
              <a:rPr lang="el-GR" dirty="0">
                <a:solidFill>
                  <a:schemeClr val="tx1"/>
                </a:solidFill>
              </a:rPr>
            </a:br>
            <a:endParaRPr lang="el-GR" dirty="0" smtClean="0">
              <a:solidFill>
                <a:schemeClr val="tx1"/>
              </a:solidFill>
            </a:endParaRPr>
          </a:p>
          <a:p>
            <a:pPr algn="just"/>
            <a:r>
              <a:rPr lang="el-GR" dirty="0" smtClean="0">
                <a:solidFill>
                  <a:schemeClr val="tx1"/>
                </a:solidFill>
              </a:rPr>
              <a:t>Β</a:t>
            </a:r>
            <a:r>
              <a:rPr lang="el-GR" dirty="0">
                <a:solidFill>
                  <a:schemeClr val="tx1"/>
                </a:solidFill>
              </a:rPr>
              <a:t>) </a:t>
            </a:r>
            <a:r>
              <a:rPr lang="el-GR" dirty="0">
                <a:solidFill>
                  <a:srgbClr val="FF0000"/>
                </a:solidFill>
              </a:rPr>
              <a:t>Αύξηση του ιξώδους της εξωτερικής φάσης </a:t>
            </a:r>
            <a:r>
              <a:rPr lang="el-GR" dirty="0">
                <a:solidFill>
                  <a:schemeClr val="tx1"/>
                </a:solidFill>
              </a:rPr>
              <a:t>και μείωση έτσι της κινητικότητας των σταγονιδίων της εσωτερικής μέσα στην εξωτερική.</a:t>
            </a:r>
            <a:br>
              <a:rPr lang="el-GR" dirty="0">
                <a:solidFill>
                  <a:schemeClr val="tx1"/>
                </a:solidFill>
              </a:rPr>
            </a:br>
            <a:endParaRPr lang="el-GR" dirty="0" smtClean="0">
              <a:solidFill>
                <a:schemeClr val="tx1"/>
              </a:solidFill>
            </a:endParaRP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l-GR" dirty="0">
                <a:solidFill>
                  <a:schemeClr val="tx1"/>
                </a:solidFill>
              </a:rPr>
              <a:t>αύξηση του ιξώδους της εξωτερικής φάσης γίνεται με τη χρήση </a:t>
            </a:r>
            <a:r>
              <a:rPr lang="el-GR" dirty="0" err="1">
                <a:solidFill>
                  <a:schemeClr val="tx1"/>
                </a:solidFill>
              </a:rPr>
              <a:t>πηκτωματοποιητών</a:t>
            </a:r>
            <a:r>
              <a:rPr lang="el-GR" dirty="0">
                <a:solidFill>
                  <a:schemeClr val="tx1"/>
                </a:solidFill>
              </a:rPr>
              <a:t> που μπορεί να είναι υδρόφιλα κολλοειδή ή </a:t>
            </a:r>
            <a:r>
              <a:rPr lang="el-GR" dirty="0" err="1">
                <a:solidFill>
                  <a:schemeClr val="tx1"/>
                </a:solidFill>
              </a:rPr>
              <a:t>λιπόφιλα</a:t>
            </a:r>
            <a:r>
              <a:rPr lang="el-GR" dirty="0">
                <a:solidFill>
                  <a:schemeClr val="tx1"/>
                </a:solidFill>
              </a:rPr>
              <a:t> κολλοειδή για τα Ο/</a:t>
            </a:r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l-GR" dirty="0">
                <a:solidFill>
                  <a:schemeClr val="tx1"/>
                </a:solidFill>
              </a:rPr>
              <a:t>ή </a:t>
            </a:r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l-GR" dirty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O </a:t>
            </a:r>
            <a:r>
              <a:rPr lang="el-GR" dirty="0" smtClean="0">
                <a:solidFill>
                  <a:schemeClr val="tx1"/>
                </a:solidFill>
              </a:rPr>
              <a:t>ή </a:t>
            </a:r>
            <a:r>
              <a:rPr lang="el-GR" dirty="0">
                <a:solidFill>
                  <a:schemeClr val="tx1"/>
                </a:solidFill>
              </a:rPr>
              <a:t>συνθετικά πολυμερή και για τους δυο τύπους </a:t>
            </a:r>
            <a:br>
              <a:rPr lang="el-GR" dirty="0">
                <a:solidFill>
                  <a:schemeClr val="tx1"/>
                </a:solidFill>
              </a:rPr>
            </a:b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09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l-GR" sz="3600" b="1" dirty="0" smtClean="0">
                <a:solidFill>
                  <a:srgbClr val="FF0000"/>
                </a:solidFill>
              </a:rPr>
              <a:t>2.7 </a:t>
            </a:r>
            <a:r>
              <a:rPr lang="el-GR" sz="3600" b="1" dirty="0" smtClean="0">
                <a:solidFill>
                  <a:srgbClr val="FF0000"/>
                </a:solidFill>
              </a:rPr>
              <a:t>ΣΤΑΘΕΡΟΠΟΙΗΣΗ ΓΑΛΑΚΤΩΜΑΤΩΝ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Γ) </a:t>
            </a:r>
            <a:r>
              <a:rPr lang="el-GR" dirty="0">
                <a:solidFill>
                  <a:srgbClr val="FF0000"/>
                </a:solidFill>
              </a:rPr>
              <a:t>Ομοιόμορφη μείωση του μεγέθους των σταγονιδίων </a:t>
            </a:r>
            <a:r>
              <a:rPr lang="el-GR" dirty="0"/>
              <a:t>και </a:t>
            </a:r>
            <a:br>
              <a:rPr lang="el-GR" dirty="0"/>
            </a:br>
            <a:r>
              <a:rPr lang="el-GR" dirty="0"/>
              <a:t>Αυτό επιτυγχάνεται με τη χρήση ειδικών συσκευών που ονομάζονται </a:t>
            </a:r>
            <a:r>
              <a:rPr lang="el-GR" dirty="0" err="1">
                <a:solidFill>
                  <a:srgbClr val="FF0000"/>
                </a:solidFill>
              </a:rPr>
              <a:t>ομογενοποιητές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Δ) </a:t>
            </a:r>
            <a:r>
              <a:rPr lang="el-GR" dirty="0">
                <a:solidFill>
                  <a:srgbClr val="FF0000"/>
                </a:solidFill>
              </a:rPr>
              <a:t>Δημιουργία και ισχυροποίηση του στρώματος </a:t>
            </a:r>
            <a:r>
              <a:rPr lang="el-GR" dirty="0"/>
              <a:t>που περιβάλλει τα διεσπαρμένα σταγονίδια ώστε να μην είναι εύκολη η ρήξη του. Έτσι μειώνεται   η άμεση επαφή των σταγονιδίων μεταξύ τους και η μείωση του κίνδυνου συνένωσης τους. Αυτό επιτυγχάνεται με τη χρήση των </a:t>
            </a:r>
            <a:r>
              <a:rPr lang="el-GR" dirty="0" err="1">
                <a:solidFill>
                  <a:srgbClr val="FF0000"/>
                </a:solidFill>
              </a:rPr>
              <a:t>γαλακτωματοποιητών</a:t>
            </a:r>
            <a:r>
              <a:rPr lang="el-GR" dirty="0"/>
              <a:t> που μπορεί να είναι </a:t>
            </a:r>
            <a:r>
              <a:rPr lang="el-GR" dirty="0" err="1">
                <a:solidFill>
                  <a:srgbClr val="FF0000"/>
                </a:solidFill>
              </a:rPr>
              <a:t>επιφανειακοενεργές</a:t>
            </a:r>
            <a:r>
              <a:rPr lang="el-GR" dirty="0">
                <a:solidFill>
                  <a:srgbClr val="FF0000"/>
                </a:solidFill>
              </a:rPr>
              <a:t> ουσίες, υδρόφιλα κολλοειδή και στερεά σε λεπτό καταμερισμό.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1072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2696"/>
            <a:ext cx="8064896" cy="5433467"/>
          </a:xfrm>
        </p:spPr>
      </p:pic>
    </p:spTree>
    <p:extLst>
      <p:ext uri="{BB962C8B-B14F-4D97-AF65-F5344CB8AC3E}">
        <p14:creationId xmlns="" xmlns:p14="http://schemas.microsoft.com/office/powerpoint/2010/main" val="244681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2.8 ΓΑΛΑΚΤΩΜΑΤΟΠΟΙΗΤΕΣ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>
                <a:solidFill>
                  <a:srgbClr val="FF0000"/>
                </a:solidFill>
              </a:rPr>
              <a:t>Επιφανειακοενεργές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ουσίες</a:t>
            </a:r>
            <a:r>
              <a:rPr lang="el-GR" dirty="0"/>
              <a:t>: </a:t>
            </a:r>
            <a:r>
              <a:rPr lang="el-GR" dirty="0" err="1"/>
              <a:t>Προσροφούνται</a:t>
            </a:r>
            <a:r>
              <a:rPr lang="el-GR" dirty="0"/>
              <a:t> με μορφή  </a:t>
            </a:r>
            <a:r>
              <a:rPr lang="el-GR" dirty="0" err="1">
                <a:solidFill>
                  <a:srgbClr val="FF0000"/>
                </a:solidFill>
              </a:rPr>
              <a:t>μονομοριακού</a:t>
            </a:r>
            <a:r>
              <a:rPr lang="el-GR" dirty="0"/>
              <a:t> στρώματος στην επιφάνεια διαχωρισμού λαδιού/νερού με αποτέλεσμα να μειώνουν τη </a:t>
            </a:r>
            <a:r>
              <a:rPr lang="el-GR" dirty="0" err="1"/>
              <a:t>μεσεπιφανειακή</a:t>
            </a:r>
            <a:r>
              <a:rPr lang="el-GR" dirty="0"/>
              <a:t> τάση και συνεπώς και την ελεύθερη επιφανειακή ενέργεια.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Υδρόφιλα </a:t>
            </a:r>
            <a:r>
              <a:rPr lang="el-GR" dirty="0">
                <a:solidFill>
                  <a:srgbClr val="FF0000"/>
                </a:solidFill>
              </a:rPr>
              <a:t>κολλοειδή διαλύματα</a:t>
            </a:r>
            <a:r>
              <a:rPr lang="el-GR" dirty="0"/>
              <a:t>: Σχηματίζουν ένα </a:t>
            </a:r>
            <a:r>
              <a:rPr lang="el-GR" dirty="0" err="1">
                <a:solidFill>
                  <a:srgbClr val="FF0000"/>
                </a:solidFill>
              </a:rPr>
              <a:t>πολυμοριακό</a:t>
            </a:r>
            <a:r>
              <a:rPr lang="el-GR" dirty="0"/>
              <a:t> στρώμα γύρω από τα διεσπαρμένα σταγονίδια σε γαλακτώματα του τύπου Ο/ W. </a:t>
            </a:r>
          </a:p>
          <a:p>
            <a:r>
              <a:rPr lang="el-GR" dirty="0" smtClean="0"/>
              <a:t> </a:t>
            </a:r>
            <a:r>
              <a:rPr lang="el-GR" dirty="0">
                <a:solidFill>
                  <a:srgbClr val="FF0000"/>
                </a:solidFill>
              </a:rPr>
              <a:t>Λεπτώς διαμελισμένα σωματίδια στερεών ουσιών</a:t>
            </a:r>
            <a:r>
              <a:rPr lang="el-GR" dirty="0"/>
              <a:t>: </a:t>
            </a:r>
            <a:r>
              <a:rPr lang="el-GR" dirty="0" err="1"/>
              <a:t>Προσροφούνται</a:t>
            </a:r>
            <a:r>
              <a:rPr lang="el-GR" dirty="0"/>
              <a:t> στην επιφάνεια διαχωρισμού και σχηματίζουν ένα λεπτό στρώμα στερεών σωματιδίων που εμποδίζει το σταγονίδια να συνενωθούν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29128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Ι</a:t>
            </a:r>
            <a:r>
              <a:rPr lang="en-US" sz="3200" dirty="0" smtClean="0"/>
              <a:t>: </a:t>
            </a:r>
            <a:r>
              <a:rPr lang="el-GR" sz="3200" dirty="0" err="1" smtClean="0"/>
              <a:t>Επιφανειακοενεργή</a:t>
            </a:r>
            <a:r>
              <a:rPr lang="el-GR" sz="3200" dirty="0" smtClean="0"/>
              <a:t> ουσία, ΙΙ</a:t>
            </a:r>
            <a:r>
              <a:rPr lang="en-US" sz="3200" dirty="0" smtClean="0"/>
              <a:t>: </a:t>
            </a:r>
            <a:r>
              <a:rPr lang="el-GR" sz="3200" dirty="0" smtClean="0"/>
              <a:t>υδρόφιλο κολλοειδές και ΙΙΙ</a:t>
            </a:r>
            <a:r>
              <a:rPr lang="en-US" sz="3200" dirty="0" smtClean="0"/>
              <a:t>: </a:t>
            </a:r>
            <a:r>
              <a:rPr lang="el-GR" sz="3200" dirty="0" smtClean="0"/>
              <a:t>στερεά σε λεπτό διαμελισμό</a:t>
            </a:r>
            <a:endParaRPr lang="el-GR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859" y="1600200"/>
            <a:ext cx="552228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683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l-GR" dirty="0" smtClean="0">
                <a:solidFill>
                  <a:srgbClr val="FF0000"/>
                </a:solidFill>
              </a:rPr>
              <a:t>2.9 ΕΠΙΦΑΝΕΙΑΚΟΕΝΕΡΓΕΣ ΟΥΣΙΕΣ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8" y="548680"/>
            <a:ext cx="8229600" cy="4525963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l-GR" sz="2400" dirty="0" smtClean="0"/>
              <a:t>1</a:t>
            </a:r>
            <a:r>
              <a:rPr lang="el-GR" sz="2400" dirty="0"/>
              <a:t>. </a:t>
            </a:r>
            <a:r>
              <a:rPr lang="el-GR" sz="2400" dirty="0">
                <a:solidFill>
                  <a:srgbClr val="FF0000"/>
                </a:solidFill>
              </a:rPr>
              <a:t>Μειώνουν την </a:t>
            </a:r>
            <a:r>
              <a:rPr lang="el-GR" sz="2400" dirty="0" err="1">
                <a:solidFill>
                  <a:srgbClr val="FF0000"/>
                </a:solidFill>
              </a:rPr>
              <a:t>μεσεπιφανειακή</a:t>
            </a:r>
            <a:r>
              <a:rPr lang="el-GR" sz="2400" dirty="0">
                <a:solidFill>
                  <a:srgbClr val="FF0000"/>
                </a:solidFill>
              </a:rPr>
              <a:t> τάση </a:t>
            </a:r>
            <a:r>
              <a:rPr lang="el-GR" sz="2400" dirty="0"/>
              <a:t>και την ελεύθερη επιφανειακή ενεργεία </a:t>
            </a:r>
            <a:endParaRPr lang="el-GR" sz="2400" dirty="0" smtClean="0"/>
          </a:p>
          <a:p>
            <a:r>
              <a:rPr lang="el-GR" sz="2400" dirty="0" smtClean="0"/>
              <a:t>2</a:t>
            </a:r>
            <a:r>
              <a:rPr lang="el-GR" sz="2400" dirty="0"/>
              <a:t>. Σχηματίζουν </a:t>
            </a:r>
            <a:r>
              <a:rPr lang="el-GR" sz="2400" dirty="0">
                <a:solidFill>
                  <a:srgbClr val="FF0000"/>
                </a:solidFill>
              </a:rPr>
              <a:t>ένα </a:t>
            </a:r>
            <a:r>
              <a:rPr lang="el-GR" sz="2400" dirty="0" err="1">
                <a:solidFill>
                  <a:srgbClr val="FF0000"/>
                </a:solidFill>
              </a:rPr>
              <a:t>μονομοριακό</a:t>
            </a:r>
            <a:r>
              <a:rPr lang="el-GR" sz="2400" dirty="0">
                <a:solidFill>
                  <a:srgbClr val="FF0000"/>
                </a:solidFill>
              </a:rPr>
              <a:t> στρώμα </a:t>
            </a:r>
            <a:r>
              <a:rPr lang="el-GR" sz="2400" dirty="0"/>
              <a:t>γύρω από τα διεσπαρμένα σταγονίδια ως αποτέλεσμα της προσρόφησης τους πάνω στην επιφάνεια </a:t>
            </a:r>
            <a:r>
              <a:rPr lang="el-GR" sz="2400" dirty="0" smtClean="0"/>
              <a:t>διαχωρισμού. Έτσι εμποδίζονται </a:t>
            </a:r>
            <a:r>
              <a:rPr lang="el-GR" sz="2400" dirty="0"/>
              <a:t>τα διεσπαρμένα σταγονίδια να συνενωθούν, όταν πλησιάζουν μεταξύ τους σε πολύ μικρές αποστάσεις, γιατί είναι εύκαμπτο και ξανασχηματίζεται αμέσως σε περίπτωση που </a:t>
            </a:r>
            <a:r>
              <a:rPr lang="el-GR" sz="2400" dirty="0" smtClean="0"/>
              <a:t>σπάσει ή </a:t>
            </a:r>
            <a:r>
              <a:rPr lang="el-GR" sz="2400" dirty="0"/>
              <a:t>παραμορφωθεί εξ αιτίας της μεταξύ τους σύγκρουσης.</a:t>
            </a:r>
          </a:p>
          <a:p>
            <a:r>
              <a:rPr lang="el-GR" sz="2400" dirty="0"/>
              <a:t> 3. </a:t>
            </a:r>
            <a:r>
              <a:rPr lang="el-GR" sz="2400" dirty="0">
                <a:solidFill>
                  <a:srgbClr val="FF0000"/>
                </a:solidFill>
              </a:rPr>
              <a:t>Φορτίζουν τα διεσπαρμένα σταγονίδια θετικά ή αρνητικά</a:t>
            </a:r>
            <a:r>
              <a:rPr lang="el-GR" sz="2400" dirty="0"/>
              <a:t>, όταν χρησιμοποιούνται ιονικές </a:t>
            </a:r>
            <a:r>
              <a:rPr lang="el-GR" sz="2400" dirty="0" err="1"/>
              <a:t>επιφανειακοενεργές</a:t>
            </a:r>
            <a:r>
              <a:rPr lang="el-GR" sz="2400" dirty="0"/>
              <a:t> ουσίες, με αποτέλεσμα να απωθούνται μεταξύ τους</a:t>
            </a:r>
            <a:r>
              <a:rPr lang="el-GR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="" xmlns:p14="http://schemas.microsoft.com/office/powerpoint/2010/main" val="24502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03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l-GR" sz="3200" dirty="0" smtClean="0">
                <a:solidFill>
                  <a:srgbClr val="FF0000"/>
                </a:solidFill>
              </a:rPr>
              <a:t>2.10 ΕΠΙΛΟΓΗ ΕΠΙΦΑ/ΩΝ ΟΥΣΙΩΝ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505475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 smtClean="0"/>
              <a:t>1.</a:t>
            </a:r>
            <a:r>
              <a:rPr lang="el-GR" sz="3300" dirty="0" smtClean="0"/>
              <a:t> </a:t>
            </a:r>
            <a:r>
              <a:rPr lang="el-GR" sz="3600" dirty="0" smtClean="0">
                <a:solidFill>
                  <a:srgbClr val="FF0000"/>
                </a:solidFill>
              </a:rPr>
              <a:t>Να </a:t>
            </a:r>
            <a:r>
              <a:rPr lang="el-GR" sz="3600" dirty="0">
                <a:solidFill>
                  <a:srgbClr val="FF0000"/>
                </a:solidFill>
              </a:rPr>
              <a:t>φορτίζεται ηλεκτρικώς </a:t>
            </a:r>
            <a:r>
              <a:rPr lang="el-GR" sz="3600" dirty="0"/>
              <a:t>το στρώμα της </a:t>
            </a:r>
            <a:r>
              <a:rPr lang="el-GR" sz="3600" dirty="0" err="1"/>
              <a:t>επιφανειακοενεργής</a:t>
            </a:r>
            <a:r>
              <a:rPr lang="el-GR" sz="3600" dirty="0"/>
              <a:t> ουσίας που περιβάλλει τα διεσπαρμένα σταγονίδια.</a:t>
            </a:r>
          </a:p>
          <a:p>
            <a:r>
              <a:rPr lang="el-GR" sz="3600" dirty="0"/>
              <a:t>2. Να σχηματίζεται ένα </a:t>
            </a:r>
            <a:r>
              <a:rPr lang="el-GR" sz="3600" dirty="0">
                <a:solidFill>
                  <a:srgbClr val="FF0000"/>
                </a:solidFill>
              </a:rPr>
              <a:t>πυκνό στρώμα από την </a:t>
            </a:r>
            <a:r>
              <a:rPr lang="el-GR" sz="3600" dirty="0" err="1">
                <a:solidFill>
                  <a:srgbClr val="FF0000"/>
                </a:solidFill>
              </a:rPr>
              <a:t>επιφανειακοενεργή</a:t>
            </a:r>
            <a:r>
              <a:rPr lang="el-GR" sz="3600" dirty="0">
                <a:solidFill>
                  <a:srgbClr val="FF0000"/>
                </a:solidFill>
              </a:rPr>
              <a:t> ουσία </a:t>
            </a:r>
            <a:r>
              <a:rPr lang="el-GR" sz="3600" dirty="0"/>
              <a:t>πάνω στην επιφάνεια διαχωρισμού, δηλαδή να </a:t>
            </a:r>
            <a:r>
              <a:rPr lang="el-GR" sz="3600" dirty="0" err="1"/>
              <a:t>προσροφούνται</a:t>
            </a:r>
            <a:r>
              <a:rPr lang="el-GR" sz="3600" dirty="0"/>
              <a:t> πάνω σ' αυτή όσο το δυνατόν πιο πολλά μόρια από την ουσία.</a:t>
            </a:r>
          </a:p>
          <a:p>
            <a:r>
              <a:rPr lang="el-GR" sz="3600" dirty="0"/>
              <a:t>3. Να σχηματίζεται ένα μοριακό πλέγμα στην επιφάνεια διαχωρισμού που να αποτελείται από </a:t>
            </a:r>
            <a:r>
              <a:rPr lang="el-GR" sz="3600" dirty="0">
                <a:solidFill>
                  <a:srgbClr val="FF0000"/>
                </a:solidFill>
              </a:rPr>
              <a:t>μια υδρόφιλη </a:t>
            </a:r>
            <a:r>
              <a:rPr lang="el-GR" sz="3600" dirty="0" err="1">
                <a:solidFill>
                  <a:srgbClr val="FF0000"/>
                </a:solidFill>
              </a:rPr>
              <a:t>επιφανειακοενεργή</a:t>
            </a:r>
            <a:r>
              <a:rPr lang="el-GR" sz="3600" dirty="0">
                <a:solidFill>
                  <a:srgbClr val="FF0000"/>
                </a:solidFill>
              </a:rPr>
              <a:t> ουσία (HLΒ = 10-16) </a:t>
            </a:r>
            <a:r>
              <a:rPr lang="el-GR" sz="3600" dirty="0" smtClean="0">
                <a:solidFill>
                  <a:srgbClr val="FF0000"/>
                </a:solidFill>
              </a:rPr>
              <a:t>και </a:t>
            </a:r>
            <a:r>
              <a:rPr lang="el-GR" sz="3600" dirty="0">
                <a:solidFill>
                  <a:srgbClr val="FF0000"/>
                </a:solidFill>
              </a:rPr>
              <a:t>μια </a:t>
            </a:r>
            <a:r>
              <a:rPr lang="el-GR" sz="3600" dirty="0" err="1">
                <a:solidFill>
                  <a:srgbClr val="FF0000"/>
                </a:solidFill>
              </a:rPr>
              <a:t>λιπόφιλη</a:t>
            </a:r>
            <a:r>
              <a:rPr lang="el-GR" sz="3600" dirty="0">
                <a:solidFill>
                  <a:srgbClr val="FF0000"/>
                </a:solidFill>
              </a:rPr>
              <a:t> (ΗLB = 3- 8</a:t>
            </a:r>
            <a:r>
              <a:rPr lang="el-GR" sz="36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3600" dirty="0" smtClean="0"/>
              <a:t>4.</a:t>
            </a:r>
            <a:r>
              <a:rPr lang="el-GR" sz="3600" dirty="0" err="1" smtClean="0"/>
              <a:t>Nα</a:t>
            </a:r>
            <a:r>
              <a:rPr lang="el-GR" sz="3600" dirty="0" smtClean="0"/>
              <a:t> </a:t>
            </a:r>
            <a:r>
              <a:rPr lang="el-GR" sz="3600" dirty="0"/>
              <a:t>υπάρχει </a:t>
            </a:r>
            <a:r>
              <a:rPr lang="el-GR" sz="3600" dirty="0">
                <a:solidFill>
                  <a:srgbClr val="FF0000"/>
                </a:solidFill>
              </a:rPr>
              <a:t>περίσσεια από την </a:t>
            </a:r>
            <a:r>
              <a:rPr lang="el-GR" sz="3600" dirty="0" err="1">
                <a:solidFill>
                  <a:srgbClr val="FF0000"/>
                </a:solidFill>
              </a:rPr>
              <a:t>επιφανειακοενεργή</a:t>
            </a:r>
            <a:r>
              <a:rPr lang="el-GR" sz="3600" dirty="0">
                <a:solidFill>
                  <a:srgbClr val="FF0000"/>
                </a:solidFill>
              </a:rPr>
              <a:t> ουσία στην εξωτερική φάση</a:t>
            </a:r>
            <a:r>
              <a:rPr lang="el-GR" sz="3600" dirty="0"/>
              <a:t>. Δηλαδή, </a:t>
            </a:r>
            <a:r>
              <a:rPr lang="el-GR" sz="3600" dirty="0" err="1"/>
              <a:t>άν</a:t>
            </a:r>
            <a:r>
              <a:rPr lang="el-GR" sz="3600" dirty="0"/>
              <a:t> είναι γαλάκτωμα του τύπου Ο/W να υπάρχει σε περίσσεια η υδρόφιλη </a:t>
            </a:r>
            <a:r>
              <a:rPr lang="el-GR" sz="3600" dirty="0" err="1"/>
              <a:t>επιφανειακοενεργή</a:t>
            </a:r>
            <a:r>
              <a:rPr lang="el-GR" sz="3600" dirty="0"/>
              <a:t> ουσία στην υδατική φάση και αν είναι γαλάκτωμα του τύπου </a:t>
            </a:r>
            <a:r>
              <a:rPr lang="en-US" sz="3600" dirty="0"/>
              <a:t>W</a:t>
            </a:r>
            <a:r>
              <a:rPr lang="el-GR" sz="3600" dirty="0"/>
              <a:t>/</a:t>
            </a:r>
            <a:r>
              <a:rPr lang="en-US" sz="3600" dirty="0"/>
              <a:t>O</a:t>
            </a:r>
            <a:r>
              <a:rPr lang="el-GR" sz="3600" dirty="0"/>
              <a:t> να υπάρχει σε περίσσεια η </a:t>
            </a:r>
            <a:r>
              <a:rPr lang="el-GR" sz="3600" dirty="0" err="1"/>
              <a:t>λιπόφιλη</a:t>
            </a:r>
            <a:r>
              <a:rPr lang="el-GR" sz="3600" dirty="0"/>
              <a:t> </a:t>
            </a:r>
            <a:r>
              <a:rPr lang="el-GR" sz="3600" dirty="0" err="1"/>
              <a:t>επιφανειακοενεργή</a:t>
            </a:r>
            <a:r>
              <a:rPr lang="el-GR" sz="3600" dirty="0"/>
              <a:t> ουσία στην ελαιώδη φάση. Θα πρέπει η ποσότητα της </a:t>
            </a:r>
            <a:r>
              <a:rPr lang="el-GR" sz="3600" dirty="0" err="1"/>
              <a:t>επιφανειακοενεργής</a:t>
            </a:r>
            <a:r>
              <a:rPr lang="el-GR" sz="3600" dirty="0"/>
              <a:t> ουσίας να είναι ικανοποιητική ώστε να σχηματίζεται μια στιβάδα γύρω από τα σταγονίδια της διεσπαρμένης φάσης και αυτό εξαρτάται από το μέγεθος των σταγονιδίων. </a:t>
            </a:r>
            <a:endParaRPr lang="el-GR" sz="3600" dirty="0" smtClean="0"/>
          </a:p>
          <a:p>
            <a:r>
              <a:rPr lang="el-GR" sz="3600" dirty="0" smtClean="0"/>
              <a:t>5</a:t>
            </a:r>
            <a:r>
              <a:rPr lang="en-US" sz="3600" dirty="0" smtClean="0"/>
              <a:t>.</a:t>
            </a:r>
            <a:r>
              <a:rPr lang="el-GR" sz="3600" dirty="0" smtClean="0"/>
              <a:t>Θα </a:t>
            </a:r>
            <a:r>
              <a:rPr lang="el-GR" sz="3600" dirty="0"/>
              <a:t>πρέπει </a:t>
            </a:r>
            <a:r>
              <a:rPr lang="el-GR" sz="3600" dirty="0">
                <a:solidFill>
                  <a:srgbClr val="FF0000"/>
                </a:solidFill>
              </a:rPr>
              <a:t>η ποσότητα της </a:t>
            </a:r>
            <a:r>
              <a:rPr lang="el-GR" sz="3600" dirty="0" err="1">
                <a:solidFill>
                  <a:srgbClr val="FF0000"/>
                </a:solidFill>
              </a:rPr>
              <a:t>επιφανειακοενεργής</a:t>
            </a:r>
            <a:r>
              <a:rPr lang="el-GR" sz="3600" dirty="0">
                <a:solidFill>
                  <a:srgbClr val="FF0000"/>
                </a:solidFill>
              </a:rPr>
              <a:t> ουσίας να είναι ικανοποιητική </a:t>
            </a:r>
            <a:r>
              <a:rPr lang="el-GR" sz="3600" dirty="0"/>
              <a:t>ώστε να σχηματίζεται μια στιβάδα γύρω από τα σταγονίδια της διεσπαρμένης φάσης και αυτό εξαρτάται από το μέγεθος των σταγονιδίων. </a:t>
            </a:r>
          </a:p>
          <a:p>
            <a:endParaRPr lang="el-GR" sz="3300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1118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783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Θέμα του Office</vt:lpstr>
      <vt:lpstr>ΣΧΗΜΑΤΙΣΜΟΣ ΓΑΛΑΚΤΩΜΑΤΟΣ</vt:lpstr>
      <vt:lpstr> Tαχύτητα συνένωσης</vt:lpstr>
      <vt:lpstr>2.7 ΣΤΑΘΕΡΟΠΟΙΗΣΗ ΓΑΛΑΚΤΩΜΑΤΩΝ </vt:lpstr>
      <vt:lpstr>  2.7 ΣΤΑΘΕΡΟΠΟΙΗΣΗ ΓΑΛΑΚΤΩΜΑΤΩΝ</vt:lpstr>
      <vt:lpstr>Slide 5</vt:lpstr>
      <vt:lpstr>2.8 ΓΑΛΑΚΤΩΜΑΤΟΠΟΙΗΤΕΣ</vt:lpstr>
      <vt:lpstr>Ι: Επιφανειακοενεργή ουσία, ΙΙ: υδρόφιλο κολλοειδές και ΙΙΙ: στερεά σε λεπτό διαμελισμό</vt:lpstr>
      <vt:lpstr>   2.9 ΕΠΙΦΑΝΕΙΑΚΟΕΝΕΡΓΕΣ ΟΥΣΙΕΣ</vt:lpstr>
      <vt:lpstr>   2.10 ΕΠΙΛΟΓΗ ΕΠΙΦΑ/ΩΝ ΟΥΣΙΩΝ</vt:lpstr>
      <vt:lpstr>Slide 10</vt:lpstr>
      <vt:lpstr>2.10 ΕΠΙΛΟΓΗ ΕΠΙΦΑ/ΩΝ ΟΥΣΙΩΝ</vt:lpstr>
      <vt:lpstr> 2.11 ΥΔΡΟΦΙΛΑ ΚΟΛΛΟΕΙΔΗ</vt:lpstr>
      <vt:lpstr>ΥΔΡΟΦΙΛΑ ΚΟΛΛΟΕΙΔΗ</vt:lpstr>
      <vt:lpstr>  2.12 ΛεπτώΣ διαμελισμνα στερεά</vt:lpstr>
      <vt:lpstr>    2.12 Παράγοντες που επηρεάζουν τον τύπο του γαλακτώματος είναι:</vt:lpstr>
      <vt:lpstr> 2.13 Γαλακτωματοποιητές πυριτίου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.</cp:lastModifiedBy>
  <cp:revision>58</cp:revision>
  <dcterms:created xsi:type="dcterms:W3CDTF">2013-04-22T04:51:44Z</dcterms:created>
  <dcterms:modified xsi:type="dcterms:W3CDTF">2018-05-22T08:04:10Z</dcterms:modified>
</cp:coreProperties>
</file>