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7" r:id="rId9"/>
    <p:sldId id="262" r:id="rId10"/>
    <p:sldId id="269" r:id="rId11"/>
    <p:sldId id="263" r:id="rId12"/>
    <p:sldId id="266" r:id="rId13"/>
    <p:sldId id="271" r:id="rId14"/>
    <p:sldId id="273" r:id="rId15"/>
    <p:sldId id="274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6C40-7F4F-421E-8C73-A35BC29CE69D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4EEA-445B-4FB4-A596-701E643C61A7}" type="slidenum">
              <a:rPr lang="el-GR" smtClean="0"/>
              <a:t>‹#›</a:t>
            </a:fld>
            <a:endParaRPr lang="el-G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6C40-7F4F-421E-8C73-A35BC29CE69D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4EEA-445B-4FB4-A596-701E643C61A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6C40-7F4F-421E-8C73-A35BC29CE69D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4EEA-445B-4FB4-A596-701E643C61A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6C40-7F4F-421E-8C73-A35BC29CE69D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4EEA-445B-4FB4-A596-701E643C61A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6C40-7F4F-421E-8C73-A35BC29CE69D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314EEA-445B-4FB4-A596-701E643C61A7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6C40-7F4F-421E-8C73-A35BC29CE69D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4EEA-445B-4FB4-A596-701E643C61A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6C40-7F4F-421E-8C73-A35BC29CE69D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4EEA-445B-4FB4-A596-701E643C61A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6C40-7F4F-421E-8C73-A35BC29CE69D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4EEA-445B-4FB4-A596-701E643C61A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6C40-7F4F-421E-8C73-A35BC29CE69D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4EEA-445B-4FB4-A596-701E643C61A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6C40-7F4F-421E-8C73-A35BC29CE69D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4EEA-445B-4FB4-A596-701E643C61A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6C40-7F4F-421E-8C73-A35BC29CE69D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4EEA-445B-4FB4-A596-701E643C61A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106C40-7F4F-421E-8C73-A35BC29CE69D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314EEA-445B-4FB4-A596-701E643C61A7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ΦΑΡΜΑΚΟΛΟΓΙΑ Β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4919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051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Περιοχή κάτω από την καμπύλη </a:t>
            </a:r>
            <a:r>
              <a:rPr lang="en-GB" dirty="0" smtClean="0"/>
              <a:t>(AUC)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l-GR" dirty="0" smtClean="0"/>
              <a:t>Η καμπύλη που προκύπτει καλύπτει κάποιο εμβαδόν επιφάνειας το οποίο ονομάζεται εμβαδόν περιοχής κάτω από την καμπύλη (</a:t>
            </a:r>
            <a:r>
              <a:rPr lang="el-GR" dirty="0" err="1" smtClean="0"/>
              <a:t>Area</a:t>
            </a:r>
            <a:r>
              <a:rPr lang="el-GR" dirty="0" smtClean="0"/>
              <a:t> </a:t>
            </a:r>
            <a:r>
              <a:rPr lang="el-GR" dirty="0" err="1" smtClean="0"/>
              <a:t>Under</a:t>
            </a:r>
            <a:r>
              <a:rPr lang="el-GR" dirty="0" smtClean="0"/>
              <a:t> </a:t>
            </a:r>
            <a:r>
              <a:rPr lang="el-GR" dirty="0" err="1" smtClean="0"/>
              <a:t>the</a:t>
            </a:r>
            <a:r>
              <a:rPr lang="el-GR" dirty="0" smtClean="0"/>
              <a:t> </a:t>
            </a:r>
            <a:r>
              <a:rPr lang="el-GR" dirty="0" err="1" smtClean="0"/>
              <a:t>Curve</a:t>
            </a:r>
            <a:r>
              <a:rPr lang="el-GR" dirty="0" smtClean="0"/>
              <a:t> - AUC) και είναι ανάλογο της ποσότητας του φαρμάκου στην κυκλοφορία. </a:t>
            </a:r>
            <a:r>
              <a:rPr lang="el-GR" dirty="0" err="1" smtClean="0"/>
              <a:t>Οσο</a:t>
            </a:r>
            <a:r>
              <a:rPr lang="el-GR" dirty="0" smtClean="0"/>
              <a:t> μεγαλύτερο το AUC, τόσο περισσότερο φάρμακο διατίθεται στην κυκλοφορία για να δράσει.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6752"/>
            <a:ext cx="338437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0748"/>
            <a:ext cx="299199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7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45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</a:t>
            </a:r>
            <a:r>
              <a:rPr lang="el-GR" dirty="0" err="1" smtClean="0"/>
              <a:t>ινητική</a:t>
            </a:r>
            <a:r>
              <a:rPr lang="el-GR" dirty="0" smtClean="0"/>
              <a:t> 1ης  τάξης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H</a:t>
            </a:r>
            <a:r>
              <a:rPr lang="el-GR" sz="2400" dirty="0" smtClean="0"/>
              <a:t>ταχύτητα μεταφοράς του φαρμάκου είναι ευθέως ανάλογη των συγκεντρώσεων ή των διαφορών</a:t>
            </a:r>
            <a:r>
              <a:rPr lang="en-GB" sz="2400" dirty="0" smtClean="0"/>
              <a:t> </a:t>
            </a:r>
            <a:r>
              <a:rPr lang="el-GR" sz="2400" dirty="0" smtClean="0"/>
              <a:t>συγκεντρώσεων μεταξύ των διαμερισμάτων του σώματος. </a:t>
            </a:r>
            <a:endParaRPr lang="en-GB" sz="2400" dirty="0" smtClean="0"/>
          </a:p>
          <a:p>
            <a:r>
              <a:rPr lang="en-GB" sz="2400" dirty="0" smtClean="0"/>
              <a:t>H</a:t>
            </a:r>
            <a:r>
              <a:rPr lang="el-GR" sz="2400" dirty="0" smtClean="0"/>
              <a:t> κινητική πρώτης τάξης αφορά ένα διαμέρισμα του σώματος.</a:t>
            </a:r>
            <a:endParaRPr lang="el-GR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5976" y="1921437"/>
            <a:ext cx="3603048" cy="388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42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</a:t>
            </a:r>
            <a:r>
              <a:rPr lang="el-GR" dirty="0" err="1" smtClean="0"/>
              <a:t>ινητική</a:t>
            </a:r>
            <a:r>
              <a:rPr lang="el-GR" dirty="0" smtClean="0"/>
              <a:t> μηδενικής  τάξης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Στην κινητική μηδενικής τάξης η ταχύτητα μεταφοράς του φαρμάκου είναι σταθερή</a:t>
            </a:r>
          </a:p>
          <a:p>
            <a:r>
              <a:rPr lang="el-GR" dirty="0" smtClean="0"/>
              <a:t>Η κινητική μηδενικής τάξης εφαρμόζεται και κατά την αποβολή των φαρμάκων εκφράζεται ως σταθερή ποσότητα φαρμάκου που αποβάλλεται στη μονάδα του χρόνου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16835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29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3367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02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ΦΑΡΜΑΚΟΚΙΝΗΤΙΚΕΣ ΕΝΝΟΙΕΣ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GB" dirty="0" smtClean="0"/>
              <a:t> </a:t>
            </a:r>
            <a:r>
              <a:rPr lang="el-GR" dirty="0" err="1" smtClean="0"/>
              <a:t>∆ίχωρο</a:t>
            </a:r>
            <a:r>
              <a:rPr lang="el-GR" dirty="0" smtClean="0"/>
              <a:t> µ</a:t>
            </a:r>
            <a:r>
              <a:rPr lang="el-GR" dirty="0" err="1" smtClean="0"/>
              <a:t>οντέλο</a:t>
            </a:r>
            <a:r>
              <a:rPr lang="el-GR" dirty="0" smtClean="0"/>
              <a:t> Κινητικής</a:t>
            </a:r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 err="1" smtClean="0"/>
              <a:t>Καµπύλη</a:t>
            </a:r>
            <a:r>
              <a:rPr lang="el-GR" dirty="0" smtClean="0"/>
              <a:t> απλής χορήγησης</a:t>
            </a:r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 err="1" smtClean="0"/>
              <a:t>Καµπύλη</a:t>
            </a:r>
            <a:r>
              <a:rPr lang="el-GR" dirty="0" smtClean="0"/>
              <a:t> επαναληπτικής χορήγησης – </a:t>
            </a:r>
            <a:r>
              <a:rPr lang="en-GB" dirty="0" smtClean="0"/>
              <a:t>plateau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 err="1" smtClean="0"/>
              <a:t>Τερµατισµός</a:t>
            </a:r>
            <a:r>
              <a:rPr lang="el-GR" dirty="0" smtClean="0"/>
              <a:t> δράσης:</a:t>
            </a:r>
          </a:p>
          <a:p>
            <a:pPr marL="0" indent="0">
              <a:buNone/>
            </a:pPr>
            <a:r>
              <a:rPr lang="el-GR" dirty="0" smtClean="0"/>
              <a:t>– </a:t>
            </a:r>
            <a:r>
              <a:rPr lang="el-GR" dirty="0" err="1" smtClean="0"/>
              <a:t>Μεταβολισµός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– Απέκκριση</a:t>
            </a:r>
          </a:p>
          <a:p>
            <a:pPr marL="0" indent="0">
              <a:buNone/>
            </a:pPr>
            <a:r>
              <a:rPr lang="el-GR" dirty="0" smtClean="0"/>
              <a:t>– Καθήλωση στους ιστούς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256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ΟΔΟΙ ΔΙΑΚΙΝΗΣΗΣ ΦΑΡΜΑΚΟΥ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Χορήγηση Φαρμάκου</a:t>
            </a:r>
          </a:p>
          <a:p>
            <a:pPr marL="0" indent="0">
              <a:buNone/>
            </a:pPr>
            <a:r>
              <a:rPr lang="el-GR" dirty="0" smtClean="0"/>
              <a:t>1. </a:t>
            </a:r>
            <a:r>
              <a:rPr lang="el-GR" dirty="0" smtClean="0">
                <a:solidFill>
                  <a:srgbClr val="FF0000"/>
                </a:solidFill>
              </a:rPr>
              <a:t>Απορρόφηση</a:t>
            </a:r>
          </a:p>
          <a:p>
            <a:pPr marL="0" indent="0">
              <a:buNone/>
            </a:pPr>
            <a:r>
              <a:rPr lang="el-GR" dirty="0" smtClean="0"/>
              <a:t>(είσοδος στο πλάσμα)</a:t>
            </a:r>
          </a:p>
          <a:p>
            <a:pPr marL="0" indent="0">
              <a:buNone/>
            </a:pPr>
            <a:r>
              <a:rPr lang="el-GR" dirty="0" smtClean="0"/>
              <a:t>2.</a:t>
            </a:r>
            <a:r>
              <a:rPr lang="el-GR" dirty="0" smtClean="0">
                <a:solidFill>
                  <a:srgbClr val="FF0000"/>
                </a:solidFill>
              </a:rPr>
              <a:t>Κατανομή στους ιστούς</a:t>
            </a:r>
          </a:p>
          <a:p>
            <a:pPr marL="0" indent="0">
              <a:buNone/>
            </a:pPr>
            <a:r>
              <a:rPr lang="el-GR" dirty="0" smtClean="0"/>
              <a:t>(Διάμεσο &amp; Ενδοκυττάριο Υγρό)</a:t>
            </a:r>
          </a:p>
          <a:p>
            <a:pPr marL="0" indent="0">
              <a:buNone/>
            </a:pPr>
            <a:r>
              <a:rPr lang="el-GR" dirty="0" smtClean="0"/>
              <a:t>3.</a:t>
            </a:r>
            <a:r>
              <a:rPr lang="el-GR" dirty="0" smtClean="0">
                <a:solidFill>
                  <a:srgbClr val="FF0000"/>
                </a:solidFill>
              </a:rPr>
              <a:t>Μεταβολισμός</a:t>
            </a:r>
          </a:p>
          <a:p>
            <a:pPr marL="0" indent="0">
              <a:buNone/>
            </a:pPr>
            <a:r>
              <a:rPr lang="el-GR" dirty="0" smtClean="0"/>
              <a:t>(ήπαρ, νεφροί &amp; άλλοι ιστοί)</a:t>
            </a:r>
          </a:p>
          <a:p>
            <a:pPr marL="0" indent="0">
              <a:buNone/>
            </a:pPr>
            <a:r>
              <a:rPr lang="el-GR" dirty="0" smtClean="0"/>
              <a:t>4.</a:t>
            </a:r>
            <a:r>
              <a:rPr lang="el-GR" dirty="0" smtClean="0">
                <a:solidFill>
                  <a:srgbClr val="FF0000"/>
                </a:solidFill>
              </a:rPr>
              <a:t>Απέκκριση Φαρμάκου &amp; Μεταβολιτών του</a:t>
            </a:r>
          </a:p>
          <a:p>
            <a:pPr marL="0" indent="0">
              <a:buNone/>
            </a:pPr>
            <a:r>
              <a:rPr lang="el-GR" dirty="0" smtClean="0"/>
              <a:t>(Ούρα /κόπρανα /χολή)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646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06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7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dirty="0" smtClean="0"/>
              <a:t>ΦΑΡΜΑΚΟΚΙΝΗΤΙΚΕΣ ΕΝΝΟΙΕΣ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Βιοδιαθεσιμότητα</a:t>
            </a:r>
            <a:r>
              <a:rPr lang="el-GR" sz="2400" dirty="0" smtClean="0"/>
              <a:t>: το κλάσμα της δόσης ενός χορηγούμενου φαρμάκου</a:t>
            </a:r>
            <a:r>
              <a:rPr lang="en-GB" sz="2400" dirty="0" smtClean="0"/>
              <a:t> </a:t>
            </a:r>
            <a:r>
              <a:rPr lang="el-GR" sz="2400" dirty="0" smtClean="0"/>
              <a:t>που φτάνει στη συστηματική κυκλοφορία</a:t>
            </a:r>
          </a:p>
          <a:p>
            <a:pPr marL="0" indent="0">
              <a:buNone/>
            </a:pPr>
            <a:r>
              <a:rPr lang="el-GR" sz="2400" dirty="0" smtClean="0"/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Κάθαρση</a:t>
            </a:r>
            <a:r>
              <a:rPr lang="el-GR" sz="2400" dirty="0" smtClean="0"/>
              <a:t>: η απομάκρυνση ενός φαρμάκου περιγραφόμενη ως ο όγκος που απομακρύνεται στη μονάδα του χρόνου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 Όγκος κατανομής</a:t>
            </a:r>
            <a:r>
              <a:rPr lang="el-GR" sz="2400" dirty="0" smtClean="0"/>
              <a:t>: ο θεωρητικός όγκος στον οποίο ένα </a:t>
            </a:r>
            <a:r>
              <a:rPr lang="el-GR" sz="2400" dirty="0" err="1" smtClean="0"/>
              <a:t>φάμακο</a:t>
            </a:r>
            <a:r>
              <a:rPr lang="el-GR" sz="2400" dirty="0"/>
              <a:t> </a:t>
            </a:r>
            <a:r>
              <a:rPr lang="el-GR" sz="2400" dirty="0" smtClean="0"/>
              <a:t>κατανέμεται μετά τη χορήγηση του</a:t>
            </a: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Σύνδεση με </a:t>
            </a:r>
            <a:r>
              <a:rPr lang="el-GR" sz="2400" dirty="0" err="1" smtClean="0">
                <a:solidFill>
                  <a:srgbClr val="FF0000"/>
                </a:solidFill>
              </a:rPr>
              <a:t>πρωτείνες</a:t>
            </a:r>
            <a:r>
              <a:rPr lang="el-GR" sz="2400" dirty="0" smtClean="0">
                <a:solidFill>
                  <a:srgbClr val="FF0000"/>
                </a:solidFill>
              </a:rPr>
              <a:t> του πλάσματος</a:t>
            </a:r>
            <a:r>
              <a:rPr lang="el-GR" sz="2400" dirty="0" smtClean="0"/>
              <a:t>: ένα μέτρο της διαθέσιμης για</a:t>
            </a:r>
            <a:r>
              <a:rPr lang="en-GB" sz="2400" dirty="0" smtClean="0"/>
              <a:t> </a:t>
            </a:r>
            <a:r>
              <a:rPr lang="el-GR" sz="2400" dirty="0" smtClean="0"/>
              <a:t>σύνδεση με συγκεκριμένους υποδοχείς ή αλληλεπίδρασης με ένζυμα</a:t>
            </a:r>
            <a:r>
              <a:rPr lang="en-GB" sz="2400" dirty="0" smtClean="0"/>
              <a:t> </a:t>
            </a:r>
            <a:r>
              <a:rPr lang="el-GR" sz="2400" dirty="0" smtClean="0"/>
              <a:t>συγκέντρωσης του φαρμάκου που χορηγείται</a:t>
            </a:r>
          </a:p>
          <a:p>
            <a:pPr marL="0" indent="0">
              <a:buNone/>
            </a:pPr>
            <a:r>
              <a:rPr lang="el-GR" sz="2400" dirty="0" smtClean="0"/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Χρόνος ημίσειας ζωής</a:t>
            </a:r>
            <a:r>
              <a:rPr lang="el-GR" sz="2400" dirty="0" smtClean="0"/>
              <a:t>: ο χρόνος που απαιτείται για να μειωθεί η</a:t>
            </a:r>
            <a:r>
              <a:rPr lang="en-GB" sz="2400" dirty="0" smtClean="0"/>
              <a:t> </a:t>
            </a:r>
            <a:r>
              <a:rPr lang="el-GR" sz="2400" dirty="0" smtClean="0"/>
              <a:t>συγκέντρωση ενός φαρμάκου στο πλάσμα κατά 50%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1590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Ισχύς –συγκέντρωση –αποτελεσματικότητα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Η ισχύς </a:t>
            </a:r>
            <a:r>
              <a:rPr lang="el-GR" dirty="0" smtClean="0"/>
              <a:t>είναι ένα μέτρο της ποσότητας του φαρμάκου που απαιτείται για να παραχθεί ένα αποτέλεσμα ενός δεδομένου μεγέθους.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Η συγκέντρωση </a:t>
            </a:r>
            <a:r>
              <a:rPr lang="el-GR" dirty="0" smtClean="0"/>
              <a:t>του φαρμάκου που παράγει το 50% του μέγιστου αποτελέσματος </a:t>
            </a:r>
            <a:r>
              <a:rPr lang="el-GR" dirty="0" smtClean="0">
                <a:solidFill>
                  <a:srgbClr val="FF0000"/>
                </a:solidFill>
              </a:rPr>
              <a:t>(EC50) </a:t>
            </a:r>
            <a:r>
              <a:rPr lang="el-GR" dirty="0" smtClean="0"/>
              <a:t>χρησιμοποιείται συνήθως για τον προσδιορισμό της ισχύος</a:t>
            </a:r>
          </a:p>
          <a:p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Αποτελεσματικότητα</a:t>
            </a:r>
            <a:r>
              <a:rPr lang="el-GR" dirty="0" smtClean="0"/>
              <a:t>: Η αποτελεσματικότητα είναι το μέγεθος της απόκρισης που προκαλεί ένα φάρμακο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827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rgbClr val="FF0000"/>
                </a:solidFill>
              </a:rPr>
              <a:t>H</a:t>
            </a:r>
            <a:r>
              <a:rPr lang="el-GR" sz="3600" dirty="0" smtClean="0">
                <a:solidFill>
                  <a:srgbClr val="FF0000"/>
                </a:solidFill>
              </a:rPr>
              <a:t> ισχύς και η αποτελεσματικότητα</a:t>
            </a:r>
            <a:r>
              <a:rPr lang="el-GR" sz="3600" dirty="0" smtClean="0"/>
              <a:t> μπορούν να προσδιοριστούν</a:t>
            </a:r>
          </a:p>
          <a:p>
            <a:pPr marL="0" indent="0">
              <a:buNone/>
            </a:pPr>
            <a:r>
              <a:rPr lang="el-GR" sz="3600" dirty="0" smtClean="0"/>
              <a:t> με τις διαβαθμισμένες </a:t>
            </a:r>
            <a:r>
              <a:rPr lang="el-GR" sz="3600" dirty="0" smtClean="0">
                <a:solidFill>
                  <a:srgbClr val="FF0000"/>
                </a:solidFill>
              </a:rPr>
              <a:t>καμπύλες δόσης-αποτελέσματος </a:t>
            </a:r>
            <a:endParaRPr lang="el-G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5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Καμπύλη δόσης-αποτελέσματος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9"/>
            <a:ext cx="547260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521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</TotalTime>
  <Words>376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ΦΑΡΜΑΚΟΛΟΓΙΑ Β</vt:lpstr>
      <vt:lpstr>ΦΑΡΜΑΚΟΚΙΝΗΤΙΚΕΣ ΕΝΝΟΙΕΣ</vt:lpstr>
      <vt:lpstr>ΟΔΟΙ ΔΙΑΚΙΝΗΣΗΣ ΦΑΡΜΑΚΟΥ </vt:lpstr>
      <vt:lpstr>PowerPoint Presentation</vt:lpstr>
      <vt:lpstr>PowerPoint Presentation</vt:lpstr>
      <vt:lpstr>ΦΑΡΜΑΚΟΚΙΝΗΤΙΚΕΣ ΕΝΝΟΙΕΣ</vt:lpstr>
      <vt:lpstr>Ισχύς –συγκέντρωση –αποτελεσματικότητα </vt:lpstr>
      <vt:lpstr>PowerPoint Presentation</vt:lpstr>
      <vt:lpstr>Καμπύλη δόσης-αποτελέσματος</vt:lpstr>
      <vt:lpstr>PowerPoint Presentation</vt:lpstr>
      <vt:lpstr>Περιοχή κάτω από την καμπύλη (AUC)</vt:lpstr>
      <vt:lpstr>PowerPoint Presentation</vt:lpstr>
      <vt:lpstr>Kινητική 1ης  τάξης</vt:lpstr>
      <vt:lpstr>Kινητική μηδενικής  τάξης</vt:lpstr>
      <vt:lpstr>PowerPoint Presentation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ΦΑΡΜΑΚΟΛΟΓΙΑ Β</dc:title>
  <dc:creator>Spyros</dc:creator>
  <cp:lastModifiedBy>Spyros</cp:lastModifiedBy>
  <cp:revision>8</cp:revision>
  <dcterms:created xsi:type="dcterms:W3CDTF">2020-05-18T17:49:47Z</dcterms:created>
  <dcterms:modified xsi:type="dcterms:W3CDTF">2020-05-18T19:40:13Z</dcterms:modified>
</cp:coreProperties>
</file>