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58" r:id="rId3"/>
    <p:sldId id="259" r:id="rId4"/>
    <p:sldId id="277" r:id="rId5"/>
    <p:sldId id="278" r:id="rId6"/>
    <p:sldId id="296" r:id="rId7"/>
    <p:sldId id="297" r:id="rId8"/>
    <p:sldId id="280" r:id="rId9"/>
    <p:sldId id="281" r:id="rId10"/>
    <p:sldId id="282" r:id="rId11"/>
    <p:sldId id="283" r:id="rId12"/>
    <p:sldId id="260" r:id="rId13"/>
    <p:sldId id="275" r:id="rId14"/>
    <p:sldId id="276" r:id="rId15"/>
    <p:sldId id="274" r:id="rId16"/>
    <p:sldId id="285" r:id="rId17"/>
    <p:sldId id="286" r:id="rId18"/>
    <p:sldId id="287" r:id="rId19"/>
    <p:sldId id="284" r:id="rId20"/>
    <p:sldId id="288" r:id="rId21"/>
    <p:sldId id="289" r:id="rId22"/>
    <p:sldId id="300" r:id="rId23"/>
    <p:sldId id="290" r:id="rId24"/>
    <p:sldId id="298" r:id="rId25"/>
    <p:sldId id="291" r:id="rId26"/>
    <p:sldId id="263" r:id="rId27"/>
    <p:sldId id="299" r:id="rId28"/>
    <p:sldId id="294" r:id="rId29"/>
    <p:sldId id="295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A1BAC6-1E62-7649-9DB0-211C37D5BCB8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9DEC3A-08D7-8547-9BE0-D82FA2D54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mdchemicals.com/analytics/Micro_Manual/TEDISdata/prods/4970-1_10747_0500-1.jpg" TargetMode="External"/><Relationship Id="rId5" Type="http://schemas.openxmlformats.org/officeDocument/2006/relationships/image" Target="../media/image21.jpeg"/><Relationship Id="rId4" Type="http://schemas.openxmlformats.org/officeDocument/2006/relationships/image" Target="http://www.troybio.com/images/Product_Images_BBL/XLDAGAR-STYPH.gi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399"/>
            <a:ext cx="6400800" cy="2609557"/>
          </a:xfrm>
        </p:spPr>
        <p:txBody>
          <a:bodyPr>
            <a:normAutofit/>
          </a:bodyPr>
          <a:lstStyle/>
          <a:p>
            <a:r>
              <a:rPr lang="el-GR" dirty="0"/>
              <a:t>Εργαστήριο Μικροβιολογίας Τροφίμων και Μικροβιολογικής Ανάλυσης</a:t>
            </a:r>
          </a:p>
          <a:p>
            <a:r>
              <a:rPr lang="el-GR" dirty="0"/>
              <a:t>Τμήμα Επιστήμης και Τεχνολογίας Τροφίμων </a:t>
            </a:r>
          </a:p>
          <a:p>
            <a:r>
              <a:rPr lang="el-GR" dirty="0"/>
              <a:t>Πανεπιστήμιο Δυτικής Αττικής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Salmonella</a:t>
            </a:r>
            <a:endParaRPr lang="el-GR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Θετικά δείγματα για </a:t>
            </a:r>
            <a:r>
              <a:rPr lang="en-US" i="1" dirty="0" err="1"/>
              <a:t>S</a:t>
            </a:r>
            <a:r>
              <a:rPr lang="en-US" dirty="0" err="1"/>
              <a:t>.enteritidis</a:t>
            </a:r>
            <a:r>
              <a:rPr lang="en-US" dirty="0"/>
              <a:t> </a:t>
            </a:r>
            <a:r>
              <a:rPr lang="el-GR" dirty="0"/>
              <a:t>σε όρνιθες στην ΕΕ (2017)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70265" cy="478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73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794" y="548680"/>
            <a:ext cx="5746670" cy="27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5735191" cy="238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9512" y="1412776"/>
            <a:ext cx="288032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Οι 20 πιο συχνοί ορότυποι </a:t>
            </a:r>
            <a:r>
              <a:rPr lang="en-US" sz="2800" b="1" i="1" dirty="0"/>
              <a:t>Salmonella</a:t>
            </a:r>
            <a:r>
              <a:rPr lang="en-US" sz="2800" b="1" dirty="0"/>
              <a:t> </a:t>
            </a:r>
            <a:r>
              <a:rPr lang="el-GR" sz="2800" b="1" dirty="0"/>
              <a:t>και τα περιστατικά σαλμονέλλωσης  στην Ε.Ε. (2015-2017) </a:t>
            </a:r>
          </a:p>
        </p:txBody>
      </p:sp>
    </p:spTree>
    <p:extLst>
      <p:ext uri="{BB962C8B-B14F-4D97-AF65-F5344CB8AC3E}">
        <p14:creationId xmlns:p14="http://schemas.microsoft.com/office/powerpoint/2010/main" val="201313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Όρια ανάπτυξης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Θερμοκρασία: 6</a:t>
            </a:r>
            <a:r>
              <a:rPr lang="en-US" dirty="0"/>
              <a:t> – 45</a:t>
            </a:r>
            <a:r>
              <a:rPr lang="el-GR" dirty="0"/>
              <a:t>°</a:t>
            </a:r>
            <a:r>
              <a:rPr lang="en-US" dirty="0"/>
              <a:t>C </a:t>
            </a:r>
            <a:r>
              <a:rPr lang="el-GR" dirty="0"/>
              <a:t>(βέλτιστη 37°</a:t>
            </a:r>
            <a:r>
              <a:rPr lang="en-US" dirty="0"/>
              <a:t>C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pH: 4,1 – 9,0 (</a:t>
            </a:r>
            <a:r>
              <a:rPr lang="el-GR" dirty="0"/>
              <a:t>βέλτιστο: </a:t>
            </a:r>
            <a:r>
              <a:rPr lang="en-US" dirty="0"/>
              <a:t>6,5 – 7,5)</a:t>
            </a:r>
            <a:endParaRPr lang="el-GR" dirty="0"/>
          </a:p>
          <a:p>
            <a:endParaRPr lang="el-GR" dirty="0"/>
          </a:p>
          <a:p>
            <a:r>
              <a:rPr lang="el-GR" dirty="0"/>
              <a:t>Ελάχιστη τιμή </a:t>
            </a:r>
            <a:r>
              <a:rPr lang="en-US" dirty="0"/>
              <a:t>aw: 0,93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3600400" cy="2578298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μπορεί να επιβιώσει στην κατάψυξη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8136904" cy="36724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μπορεί να επιβιώσει για παρατεταμένες περιόδους σε τρόφιμα που βρίσκονται αποθηκευμένα σε θερμοκρασίες κατάψυξης ή περιβάλλοντος </a:t>
            </a:r>
          </a:p>
          <a:p>
            <a:r>
              <a:rPr lang="el-GR" dirty="0"/>
              <a:t>Διάφοροι παράγοντες μπορούν να επηρεάσουν την επιβίωση της </a:t>
            </a:r>
            <a:r>
              <a:rPr lang="en-US" dirty="0"/>
              <a:t>Salmonella </a:t>
            </a:r>
            <a:r>
              <a:rPr lang="el-GR" dirty="0"/>
              <a:t>κατά τη διάρκεια αποθήκευσης των τροφίμων στην κατάψυξη: </a:t>
            </a:r>
          </a:p>
          <a:p>
            <a:pPr marL="834390" lvl="1" indent="-514350">
              <a:buFont typeface="+mj-lt"/>
              <a:buAutoNum type="romanUcPeriod"/>
            </a:pPr>
            <a:r>
              <a:rPr lang="el-GR" dirty="0"/>
              <a:t>Η σύνθεση του υποστρώματος </a:t>
            </a:r>
          </a:p>
          <a:p>
            <a:pPr marL="834390" lvl="1" indent="-514350">
              <a:buFont typeface="+mj-lt"/>
              <a:buAutoNum type="romanUcPeriod"/>
            </a:pPr>
            <a:r>
              <a:rPr lang="el-GR" dirty="0"/>
              <a:t>Η κινητική της διαδικασίας ψύξης </a:t>
            </a:r>
          </a:p>
          <a:p>
            <a:pPr marL="834390" lvl="1" indent="-514350">
              <a:buFont typeface="+mj-lt"/>
              <a:buAutoNum type="romanUcPeriod"/>
            </a:pPr>
            <a:r>
              <a:rPr lang="el-GR" dirty="0"/>
              <a:t>Η φυσιολογία της τροφογενούς σαλμονέλλας</a:t>
            </a:r>
          </a:p>
          <a:p>
            <a:pPr marL="834390" lvl="1" indent="-514350">
              <a:buFont typeface="+mj-lt"/>
              <a:buAutoNum type="romanUcPeriod"/>
            </a:pPr>
            <a:r>
              <a:rPr lang="el-GR" dirty="0"/>
              <a:t>Οι αντιδράσεις του κάθε ορότυπου σε διαφορετικές συνθήκες</a:t>
            </a:r>
          </a:p>
        </p:txBody>
      </p:sp>
      <p:sp>
        <p:nvSpPr>
          <p:cNvPr id="46082" name="AutoShape 2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4" name="AutoShape 4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6" name="AutoShape 6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8" name="AutoShape 8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90" name="AutoShape 10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92" name="AutoShape 12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94" name="AutoShape 14" descr="Image result for salmonella in frozen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96" name="Picture 16" descr="&lt;who&gt;Photo Credit: Fil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94045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Θερμοανθεκτικότητα της </a:t>
            </a:r>
            <a:r>
              <a:rPr lang="en-US" i="1" dirty="0"/>
              <a:t>Salmonella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καταστρέφεται σε θερμοκρασία παστερίωσης</a:t>
            </a:r>
          </a:p>
          <a:p>
            <a:r>
              <a:rPr lang="el-GR" dirty="0"/>
              <a:t>γενικά η </a:t>
            </a:r>
            <a:r>
              <a:rPr lang="en-US" dirty="0"/>
              <a:t>Salmonella</a:t>
            </a:r>
            <a:r>
              <a:rPr lang="el-GR" dirty="0"/>
              <a:t> είναι ευαίσθητη στην θέρμανση</a:t>
            </a:r>
          </a:p>
          <a:p>
            <a:r>
              <a:rPr lang="el-GR" sz="2800" i="1" dirty="0"/>
              <a:t>η </a:t>
            </a:r>
            <a:r>
              <a:rPr lang="en-US" sz="2800" i="1" dirty="0"/>
              <a:t>Salmonella</a:t>
            </a:r>
            <a:r>
              <a:rPr lang="en-US" sz="2800" dirty="0"/>
              <a:t> </a:t>
            </a:r>
            <a:r>
              <a:rPr lang="en-US" sz="2800" i="1" dirty="0" err="1"/>
              <a:t>senftenberg</a:t>
            </a:r>
            <a:r>
              <a:rPr lang="el-GR" sz="2800" i="1" dirty="0"/>
              <a:t> </a:t>
            </a:r>
            <a:r>
              <a:rPr lang="el-GR" sz="2800" dirty="0"/>
              <a:t>είναι πιο θερμοανθεκτική από τους άλλους ορότυπους </a:t>
            </a:r>
          </a:p>
          <a:p>
            <a:r>
              <a:rPr lang="el-GR" sz="2800" dirty="0"/>
              <a:t>η θερμοανθεκτικότητα της </a:t>
            </a:r>
            <a:r>
              <a:rPr lang="en-US" sz="2800" dirty="0"/>
              <a:t>Salmonella</a:t>
            </a:r>
            <a:r>
              <a:rPr lang="el-GR" sz="2800" dirty="0"/>
              <a:t> εξαρτάται από την σύνθεση, την ενεργότητα ύδατος(</a:t>
            </a:r>
            <a:r>
              <a:rPr lang="en-US" sz="2800" dirty="0"/>
              <a:t>aw</a:t>
            </a:r>
            <a:r>
              <a:rPr lang="el-GR" sz="2800" dirty="0"/>
              <a:t>) και το </a:t>
            </a:r>
            <a:r>
              <a:rPr lang="en-US" sz="2800" dirty="0"/>
              <a:t>pH</a:t>
            </a:r>
            <a:r>
              <a:rPr lang="el-GR" sz="2800" dirty="0"/>
              <a:t> του τροφίμου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460432" cy="1498178"/>
          </a:xfrm>
        </p:spPr>
        <p:txBody>
          <a:bodyPr>
            <a:normAutofit/>
          </a:bodyPr>
          <a:lstStyle/>
          <a:p>
            <a:r>
              <a:rPr lang="el-GR" dirty="0"/>
              <a:t>Επιβίωση της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σε τρόφιμα χαμηλής </a:t>
            </a:r>
            <a:r>
              <a:rPr lang="en-US" dirty="0"/>
              <a:t>aw</a:t>
            </a:r>
            <a:r>
              <a:rPr lang="el-GR" dirty="0"/>
              <a:t>:</a:t>
            </a:r>
          </a:p>
        </p:txBody>
      </p:sp>
      <p:pic>
        <p:nvPicPr>
          <p:cNvPr id="48130" name="Picture 2" descr="https://www.researchgate.net/profile/Richard_Podolak/publication/47741936/figure/tbl1/AS:601628365320206@1520450788906/Examples-of-Salmonella-survival-in-foods-with-low-water-activity_W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2" y="2132856"/>
            <a:ext cx="9015418" cy="311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74638"/>
            <a:ext cx="5328592" cy="2362274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κρέας και τα αυγά πουλερικών είναι οι κύριες πηγές της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l-GR" dirty="0"/>
              <a:t>. σε πολλές χώρες</a:t>
            </a:r>
          </a:p>
        </p:txBody>
      </p:sp>
      <p:pic>
        <p:nvPicPr>
          <p:cNvPr id="51202" name="Picture 2" descr="Image result for salmonella in f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260648"/>
            <a:ext cx="3312368" cy="2227962"/>
          </a:xfrm>
          <a:prstGeom prst="rect">
            <a:avLst/>
          </a:prstGeom>
          <a:noFill/>
        </p:spPr>
      </p:pic>
      <p:pic>
        <p:nvPicPr>
          <p:cNvPr id="51204" name="Picture 4" descr="Image result for salmonella in 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7560840" cy="3588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της </a:t>
            </a:r>
            <a:r>
              <a:rPr lang="en-US" i="1" dirty="0"/>
              <a:t>Salmonella </a:t>
            </a:r>
            <a:r>
              <a:rPr lang="el-GR" dirty="0"/>
              <a:t>σε</a:t>
            </a:r>
            <a:r>
              <a:rPr lang="el-GR" i="1" dirty="0"/>
              <a:t> τ</a:t>
            </a:r>
            <a:r>
              <a:rPr lang="el-GR" i="1" u="sng" dirty="0"/>
              <a:t>ρόφιμα: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3960440" cy="3528392"/>
          </a:xfrm>
        </p:spPr>
        <p:txBody>
          <a:bodyPr>
            <a:normAutofit fontScale="92500"/>
          </a:bodyPr>
          <a:lstStyle/>
          <a:p>
            <a:r>
              <a:rPr lang="el-GR" dirty="0"/>
              <a:t>ωμά κρέατα </a:t>
            </a:r>
            <a:endParaRPr lang="en-US" dirty="0"/>
          </a:p>
          <a:p>
            <a:r>
              <a:rPr lang="el-GR" dirty="0"/>
              <a:t>πουλερικά </a:t>
            </a:r>
            <a:endParaRPr lang="en-US" dirty="0"/>
          </a:p>
          <a:p>
            <a:r>
              <a:rPr lang="el-GR" dirty="0"/>
              <a:t>αυγά </a:t>
            </a:r>
            <a:endParaRPr lang="en-US" dirty="0"/>
          </a:p>
          <a:p>
            <a:r>
              <a:rPr lang="el-GR" dirty="0"/>
              <a:t>γάλα και γαλακτοκομικά προϊόντα </a:t>
            </a:r>
            <a:endParaRPr lang="en-US" dirty="0"/>
          </a:p>
          <a:p>
            <a:r>
              <a:rPr lang="el-GR" dirty="0"/>
              <a:t>ψάρια </a:t>
            </a:r>
            <a:endParaRPr lang="en-US" dirty="0"/>
          </a:p>
          <a:p>
            <a:r>
              <a:rPr lang="el-GR" dirty="0"/>
              <a:t>γαρίδες </a:t>
            </a:r>
            <a:endParaRPr lang="en-US" dirty="0"/>
          </a:p>
          <a:p>
            <a:r>
              <a:rPr lang="el-GR" dirty="0"/>
              <a:t>βατραχοπόδαρα κλπ. </a:t>
            </a:r>
          </a:p>
          <a:p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2228" name="Picture 4" descr="Image result for salmonella in f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576" y="980728"/>
            <a:ext cx="458742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Τροφική δηλητηρίαση από </a:t>
            </a:r>
            <a:r>
              <a:rPr lang="en-GB" b="1" i="1" dirty="0"/>
              <a:t>Salmonella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5661248"/>
          </a:xfrm>
        </p:spPr>
        <p:txBody>
          <a:bodyPr>
            <a:normAutofit/>
          </a:bodyPr>
          <a:lstStyle/>
          <a:p>
            <a:r>
              <a:rPr lang="el-GR" dirty="0"/>
              <a:t>Η τροφική δηλητηρίαση από </a:t>
            </a:r>
            <a:r>
              <a:rPr lang="en-GB" i="1" dirty="0"/>
              <a:t>Salmonella</a:t>
            </a:r>
            <a:r>
              <a:rPr lang="el-GR" dirty="0"/>
              <a:t> προκαλείται από την κατανάλωση ωμών ή ανεπαρκώς μαγειρεμένων τροφών ζωικής προέλευσης, ενώ και άλλες τροφές έχουν θεωρηθεί υπεύθυνες. </a:t>
            </a:r>
            <a:endParaRPr lang="en-US" dirty="0"/>
          </a:p>
          <a:p>
            <a:r>
              <a:rPr lang="el-GR" dirty="0"/>
              <a:t>Αιτία της ασθένειας είναι η διείσδυση και μετάβαση των μικροοργανισμών της </a:t>
            </a:r>
            <a:r>
              <a:rPr lang="en-GB" i="1" dirty="0"/>
              <a:t>Salmonella</a:t>
            </a:r>
            <a:r>
              <a:rPr lang="el-GR" dirty="0"/>
              <a:t> από την κοιλότητα του εντέρου στο επιθήλιο του λεπτού εντέρου όπου εμφανίζεται φλεγμονή.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57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Σαλμονέλλωση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Τροφολοίμωξη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r>
              <a:rPr lang="el-GR" dirty="0"/>
              <a:t> Σαλμονέλλωση</a:t>
            </a:r>
          </a:p>
          <a:p>
            <a:pPr lvl="1"/>
            <a:r>
              <a:rPr lang="el-GR" dirty="0"/>
              <a:t>πολύ χαμηλή μολυσματική δόση</a:t>
            </a:r>
          </a:p>
          <a:p>
            <a:pPr lvl="1"/>
            <a:r>
              <a:rPr lang="el-GR" dirty="0"/>
              <a:t>1 κύτταρο είναι αρκετό να προκαλέσει σαλμονέλλωση σε παιδιά, ηλικιωμένους, έγκυες, ασθενείς κλπ.</a:t>
            </a:r>
          </a:p>
          <a:p>
            <a:r>
              <a:rPr lang="el-GR" dirty="0"/>
              <a:t>Προκαλεί: ναυτία, εμετούς, κοιλιακούς πόνους, πονοκέφαλο και πυρετό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80904"/>
            <a:ext cx="8568952" cy="58326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7544" y="1573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Οικογένεια </a:t>
            </a:r>
            <a:r>
              <a:rPr lang="en-US" sz="2800" b="1" i="1" dirty="0"/>
              <a:t>Enterobacteriaceae </a:t>
            </a:r>
            <a:r>
              <a:rPr lang="en-US" sz="2800" b="1" dirty="0"/>
              <a:t>(</a:t>
            </a:r>
            <a:r>
              <a:rPr lang="el-GR" sz="2800" b="1" dirty="0"/>
              <a:t>Εντεροβακτήρια</a:t>
            </a:r>
            <a:r>
              <a:rPr lang="en-US" sz="2800" b="1" dirty="0"/>
              <a:t>)</a:t>
            </a:r>
            <a:endParaRPr lang="el-GR" sz="2800" b="1" dirty="0"/>
          </a:p>
        </p:txBody>
      </p:sp>
      <p:sp>
        <p:nvSpPr>
          <p:cNvPr id="6" name="Oval 5"/>
          <p:cNvSpPr/>
          <p:nvPr/>
        </p:nvSpPr>
        <p:spPr>
          <a:xfrm>
            <a:off x="3059832" y="2249056"/>
            <a:ext cx="5040560" cy="39604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667882" y="2579560"/>
            <a:ext cx="38244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Ολικά κολοβακτηριοειδή</a:t>
            </a:r>
          </a:p>
          <a:p>
            <a:pPr algn="ctr"/>
            <a:r>
              <a:rPr lang="el-GR" sz="2800" b="1" dirty="0"/>
              <a:t>(ζυμώνουν  λακτόζη)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89712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Salmonella</a:t>
            </a:r>
          </a:p>
          <a:p>
            <a:r>
              <a:rPr lang="en-US" sz="2800" b="1" i="1" dirty="0"/>
              <a:t>Proteus</a:t>
            </a:r>
          </a:p>
          <a:p>
            <a:r>
              <a:rPr lang="en-US" sz="2800" b="1" i="1" dirty="0" err="1"/>
              <a:t>Yersinia</a:t>
            </a:r>
            <a:endParaRPr lang="en-US" sz="2800" b="1" i="1" dirty="0"/>
          </a:p>
          <a:p>
            <a:r>
              <a:rPr lang="en-US" sz="2800" b="1" i="1" dirty="0" err="1"/>
              <a:t>Shigella</a:t>
            </a:r>
            <a:endParaRPr lang="el-GR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4051290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Enterobacter</a:t>
            </a:r>
            <a:endParaRPr lang="en-US" sz="2000" b="1" i="1" dirty="0"/>
          </a:p>
          <a:p>
            <a:r>
              <a:rPr lang="en-US" sz="2000" b="1" i="1" dirty="0" err="1"/>
              <a:t>Citrobacter</a:t>
            </a:r>
            <a:endParaRPr lang="en-US" sz="2000" b="1" i="1" dirty="0"/>
          </a:p>
          <a:p>
            <a:r>
              <a:rPr lang="en-US" sz="2000" b="1" i="1" dirty="0" err="1"/>
              <a:t>Klebsiella</a:t>
            </a:r>
            <a:endParaRPr lang="el-GR" sz="2000" b="1" i="1" dirty="0"/>
          </a:p>
          <a:p>
            <a:r>
              <a:rPr lang="en-US" sz="2000" b="1" i="1" dirty="0" err="1"/>
              <a:t>Serratia</a:t>
            </a:r>
            <a:endParaRPr lang="el-GR" sz="2000" b="1" i="1" dirty="0"/>
          </a:p>
        </p:txBody>
      </p:sp>
      <p:sp>
        <p:nvSpPr>
          <p:cNvPr id="13" name="Oval 12"/>
          <p:cNvSpPr/>
          <p:nvPr/>
        </p:nvSpPr>
        <p:spPr>
          <a:xfrm>
            <a:off x="4813798" y="4051290"/>
            <a:ext cx="3286594" cy="196230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Εντερικής προέλευσης κολοβακτηριοειδή</a:t>
            </a:r>
          </a:p>
          <a:p>
            <a:pPr algn="ctr"/>
            <a:r>
              <a:rPr lang="el-GR" sz="2800" i="1" dirty="0">
                <a:solidFill>
                  <a:schemeClr val="tx1"/>
                </a:solidFill>
              </a:rPr>
              <a:t>Ε.</a:t>
            </a:r>
            <a:r>
              <a:rPr lang="en-US" sz="2800" i="1" dirty="0">
                <a:solidFill>
                  <a:schemeClr val="tx1"/>
                </a:solidFill>
              </a:rPr>
              <a:t>coli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9460" y="1274614"/>
            <a:ext cx="4140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Μη κολοβακτηριοειδή</a:t>
            </a:r>
          </a:p>
          <a:p>
            <a:pPr algn="ctr"/>
            <a:r>
              <a:rPr lang="el-GR" sz="2800" b="1" dirty="0"/>
              <a:t>(δεν ζυμώνουν τη λακτόζη)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Μικροβιολογικός έλεγχος για </a:t>
            </a:r>
            <a:r>
              <a:rPr lang="en-US" sz="4400" i="1" dirty="0">
                <a:solidFill>
                  <a:schemeClr val="tx1"/>
                </a:solidFill>
              </a:rPr>
              <a:t>Salmonella:</a:t>
            </a:r>
            <a:br>
              <a:rPr lang="el-GR" sz="4400" i="1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3568" y="2564904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/>
              <a:t>“</a:t>
            </a:r>
            <a:r>
              <a:rPr lang="el-GR" sz="2800" dirty="0"/>
              <a:t>Μηδενική ανοχή</a:t>
            </a:r>
            <a:r>
              <a:rPr lang="en-US" sz="2800" dirty="0"/>
              <a:t>” </a:t>
            </a:r>
            <a:endParaRPr lang="el-GR" sz="2800" dirty="0"/>
          </a:p>
          <a:p>
            <a:pPr>
              <a:lnSpc>
                <a:spcPct val="90000"/>
              </a:lnSpc>
              <a:buNone/>
            </a:pPr>
            <a:r>
              <a:rPr lang="el-GR" sz="2800" dirty="0"/>
              <a:t>απουσία του μ/ο σε </a:t>
            </a:r>
            <a:r>
              <a:rPr lang="en-US" sz="2800" dirty="0"/>
              <a:t>25g </a:t>
            </a:r>
            <a:r>
              <a:rPr lang="el-GR" sz="2800" dirty="0"/>
              <a:t>τροφίμου</a:t>
            </a:r>
            <a:endParaRPr lang="en-US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51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4319" y="177718"/>
            <a:ext cx="8219256" cy="1858218"/>
          </a:xfrm>
        </p:spPr>
        <p:txBody>
          <a:bodyPr>
            <a:normAutofit fontScale="90000"/>
          </a:bodyPr>
          <a:lstStyle/>
          <a:p>
            <a:r>
              <a:rPr lang="el-GR" dirty="0"/>
              <a:t>Μικροβιολογικά κριτήρια για </a:t>
            </a:r>
            <a:r>
              <a:rPr lang="en-US" i="1" dirty="0"/>
              <a:t>Salmonella</a:t>
            </a:r>
            <a:r>
              <a:rPr lang="en-US" dirty="0"/>
              <a:t> (</a:t>
            </a:r>
            <a:r>
              <a:rPr lang="el-GR" dirty="0"/>
              <a:t>κανονισμός</a:t>
            </a:r>
            <a:r>
              <a:rPr lang="en-US" dirty="0"/>
              <a:t> No. 2073/2005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/>
              <a:t>κριτήρια ασφαλείας: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06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68D417E-BACF-4D83-9BFD-63089D81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1" y="718457"/>
            <a:ext cx="8120471" cy="51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1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931"/>
            <a:ext cx="9068194" cy="379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E986BC7-09E5-4660-B4B7-113FA5642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9" y="5189336"/>
            <a:ext cx="8770775" cy="9754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προεμπλουτισμός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Στόχος είναι η επαναδραστηριοποίηση και ο πολλαπλασιασμός των κυττάρων της </a:t>
            </a:r>
            <a:r>
              <a:rPr lang="en-US" dirty="0"/>
              <a:t>Salmonella</a:t>
            </a:r>
            <a:r>
              <a:rPr lang="el-GR" dirty="0"/>
              <a:t>   που έχουν τραυματιστεί κατά τη διάρκεια της επεξεργασίας του τροφίμου</a:t>
            </a:r>
          </a:p>
          <a:p>
            <a:r>
              <a:rPr lang="el-GR" dirty="0"/>
              <a:t>Αιτία τραυματισμού των βακτηριακών κυττάρων μπορεί να είναι η:</a:t>
            </a:r>
          </a:p>
          <a:p>
            <a:pPr lvl="1"/>
            <a:r>
              <a:rPr lang="el-GR" dirty="0"/>
              <a:t>θέρμανση</a:t>
            </a:r>
          </a:p>
          <a:p>
            <a:pPr lvl="1"/>
            <a:r>
              <a:rPr lang="el-GR" dirty="0"/>
              <a:t>αφυδάτωση</a:t>
            </a:r>
          </a:p>
          <a:p>
            <a:pPr lvl="1"/>
            <a:r>
              <a:rPr lang="el-GR" dirty="0"/>
              <a:t>κατάψυξη</a:t>
            </a:r>
          </a:p>
          <a:p>
            <a:pPr lvl="1"/>
            <a:r>
              <a:rPr lang="el-GR" dirty="0"/>
              <a:t>επίδραση της ακτινοβολίας</a:t>
            </a:r>
          </a:p>
          <a:p>
            <a:pPr lvl="1"/>
            <a:r>
              <a:rPr lang="el-GR" dirty="0"/>
              <a:t>δράση των χημικών ουσιών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soleris_vial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1143000" cy="1000125"/>
          </a:xfrm>
          <a:prstGeom prst="rect">
            <a:avLst/>
          </a:prstGeom>
          <a:noFill/>
        </p:spPr>
      </p:pic>
      <p:pic>
        <p:nvPicPr>
          <p:cNvPr id="2068" name="Picture 22" descr="soleris_vial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1143000" cy="100012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067944" y="1124744"/>
            <a:ext cx="549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10ml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195736" y="188640"/>
            <a:ext cx="3501008" cy="72008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στερεού ή 25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ml</a:t>
            </a: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υγρού τροφίμου ομογενοποιούνται με 225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ml Buffered peptone water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3707904" y="3717032"/>
            <a:ext cx="228600" cy="787400"/>
          </a:xfrm>
          <a:prstGeom prst="downArrow">
            <a:avLst>
              <a:gd name="adj1" fmla="val 50000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3" name="Picture 546" descr="http://www.troybio.com/images/Product_Images_BBL/XLDAGAR-STYPH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3968" y="4581128"/>
            <a:ext cx="1371600" cy="1336675"/>
          </a:xfrm>
          <a:prstGeom prst="rect">
            <a:avLst/>
          </a:prstGeom>
          <a:noFill/>
        </p:spPr>
      </p:pic>
      <p:pic>
        <p:nvPicPr>
          <p:cNvPr id="2052" name="Picture 547" descr="http://www.emdchemicals.com/analytics/Micro_Manual/TEDISdata/prods/4970-1_10747_0500-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267744" y="4653136"/>
            <a:ext cx="1828800" cy="1216025"/>
          </a:xfrm>
          <a:prstGeom prst="rect">
            <a:avLst/>
          </a:prstGeom>
          <a:noFill/>
        </p:spPr>
      </p:pic>
      <p:pic>
        <p:nvPicPr>
          <p:cNvPr id="2062" name="Picture 548" descr="pe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068960"/>
            <a:ext cx="758825" cy="776287"/>
          </a:xfrm>
          <a:prstGeom prst="rect">
            <a:avLst/>
          </a:prstGeom>
          <a:noFill/>
        </p:spPr>
      </p:pic>
      <p:pic>
        <p:nvPicPr>
          <p:cNvPr id="2059" name="Picture 549" descr="pe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068960"/>
            <a:ext cx="758825" cy="776287"/>
          </a:xfrm>
          <a:prstGeom prst="rect">
            <a:avLst/>
          </a:prstGeom>
          <a:noFill/>
        </p:spPr>
      </p:pic>
      <p:pic>
        <p:nvPicPr>
          <p:cNvPr id="2061" name="Picture 550" descr="pe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068960"/>
            <a:ext cx="758825" cy="776287"/>
          </a:xfrm>
          <a:prstGeom prst="rect">
            <a:avLst/>
          </a:prstGeom>
          <a:noFill/>
        </p:spPr>
      </p:pic>
      <p:pic>
        <p:nvPicPr>
          <p:cNvPr id="2060" name="Picture 551" descr="pe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068960"/>
            <a:ext cx="758825" cy="776287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355976" y="2636912"/>
            <a:ext cx="144016" cy="427360"/>
          </a:xfrm>
          <a:prstGeom prst="downArrow">
            <a:avLst>
              <a:gd name="adj1" fmla="val 50000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7" name="AutoShape 9"/>
          <p:cNvSpPr>
            <a:spLocks/>
          </p:cNvSpPr>
          <p:nvPr/>
        </p:nvSpPr>
        <p:spPr bwMode="auto">
          <a:xfrm>
            <a:off x="5940152" y="3356992"/>
            <a:ext cx="1592263" cy="457200"/>
          </a:xfrm>
          <a:prstGeom prst="borderCallout2">
            <a:avLst>
              <a:gd name="adj1" fmla="val 25000"/>
              <a:gd name="adj2" fmla="val -4787"/>
              <a:gd name="adj3" fmla="val 25000"/>
              <a:gd name="adj4" fmla="val -14954"/>
              <a:gd name="adj5" fmla="val 94097"/>
              <a:gd name="adj6" fmla="val -250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kumimoji="0" lang="el-GR" sz="10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18-48h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/>
          </p:cNvSpPr>
          <p:nvPr/>
        </p:nvSpPr>
        <p:spPr bwMode="auto">
          <a:xfrm>
            <a:off x="179512" y="548680"/>
            <a:ext cx="1592263" cy="457200"/>
          </a:xfrm>
          <a:prstGeom prst="borderCallout2">
            <a:avLst>
              <a:gd name="adj1" fmla="val 25000"/>
              <a:gd name="adj2" fmla="val 104787"/>
              <a:gd name="adj3" fmla="val 25000"/>
              <a:gd name="adj4" fmla="val 117546"/>
              <a:gd name="adj5" fmla="val -19549"/>
              <a:gd name="adj6" fmla="val 1278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kumimoji="0" lang="el-GR" sz="10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24h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5301208"/>
            <a:ext cx="1828800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ρόζ</a:t>
            </a:r>
            <a:r>
              <a:rPr kumimoji="0" 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κόκκινες ή άχρωμες αποικίες με ζώνη από φωτεινό κόκκινο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24128" y="4869160"/>
            <a:ext cx="122758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κόκκινες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απ</a:t>
            </a: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οικίες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με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μα</a:t>
            </a: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ύρ</a:t>
            </a:r>
            <a:r>
              <a:rPr kumimoji="0" 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 στο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κέντρ</a:t>
            </a:r>
            <a:r>
              <a:rPr kumimoji="0" 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5877272"/>
            <a:ext cx="3240360" cy="764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Επιβεβαίωση με βιοχημικά ή μοριακά τεστ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AutoShape 15"/>
          <p:cNvSpPr>
            <a:spLocks/>
          </p:cNvSpPr>
          <p:nvPr/>
        </p:nvSpPr>
        <p:spPr bwMode="auto">
          <a:xfrm>
            <a:off x="395536" y="1916832"/>
            <a:ext cx="1592262" cy="457200"/>
          </a:xfrm>
          <a:prstGeom prst="borderCallout2">
            <a:avLst>
              <a:gd name="adj1" fmla="val 25000"/>
              <a:gd name="adj2" fmla="val 104787"/>
              <a:gd name="adj3" fmla="val 25000"/>
              <a:gd name="adj4" fmla="val 112560"/>
              <a:gd name="adj5" fmla="val -3835"/>
              <a:gd name="adj6" fmla="val 1305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kumimoji="0" lang="el-GR" sz="1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48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/>
          </p:cNvSpPr>
          <p:nvPr/>
        </p:nvSpPr>
        <p:spPr bwMode="auto">
          <a:xfrm>
            <a:off x="4932040" y="1844824"/>
            <a:ext cx="1592262" cy="457200"/>
          </a:xfrm>
          <a:prstGeom prst="borderCallout2">
            <a:avLst>
              <a:gd name="adj1" fmla="val 25000"/>
              <a:gd name="adj2" fmla="val -4787"/>
              <a:gd name="adj3" fmla="val 25000"/>
              <a:gd name="adj4" fmla="val -12963"/>
              <a:gd name="adj5" fmla="val -7167"/>
              <a:gd name="adj6" fmla="val -353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42</a:t>
            </a:r>
            <a:r>
              <a:rPr kumimoji="0" lang="el-GR" sz="1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24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2555776" y="2708920"/>
            <a:ext cx="144016" cy="355352"/>
          </a:xfrm>
          <a:prstGeom prst="downArrow">
            <a:avLst>
              <a:gd name="adj1" fmla="val 50000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4" name="43 - Ορθογώνιο"/>
          <p:cNvSpPr/>
          <p:nvPr/>
        </p:nvSpPr>
        <p:spPr>
          <a:xfrm>
            <a:off x="1259632" y="2420888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100ml </a:t>
            </a:r>
            <a:r>
              <a:rPr lang="en-US" sz="1200" b="1" dirty="0" err="1"/>
              <a:t>Selenite</a:t>
            </a:r>
            <a:r>
              <a:rPr lang="en-US" sz="1200" b="1" dirty="0"/>
              <a:t> </a:t>
            </a:r>
            <a:r>
              <a:rPr lang="en-US" sz="1200" b="1" dirty="0" err="1"/>
              <a:t>cystine</a:t>
            </a:r>
            <a:r>
              <a:rPr lang="en-US" sz="1200" b="1" dirty="0"/>
              <a:t> broth</a:t>
            </a:r>
            <a:endParaRPr lang="el-GR" sz="1200" dirty="0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267744" y="1124744"/>
            <a:ext cx="504055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10ml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46 - Ευθύγραμμο βέλος σύνδεσης"/>
          <p:cNvCxnSpPr>
            <a:endCxn id="2068" idx="0"/>
          </p:cNvCxnSpPr>
          <p:nvPr/>
        </p:nvCxnSpPr>
        <p:spPr>
          <a:xfrm>
            <a:off x="2627784" y="1340768"/>
            <a:ext cx="674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ύγραμμο βέλος σύνδεσης"/>
          <p:cNvCxnSpPr>
            <a:endCxn id="45" idx="0"/>
          </p:cNvCxnSpPr>
          <p:nvPr/>
        </p:nvCxnSpPr>
        <p:spPr>
          <a:xfrm>
            <a:off x="2483768" y="908720"/>
            <a:ext cx="360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ύγραμμο βέλος σύνδεσης"/>
          <p:cNvCxnSpPr>
            <a:endCxn id="2070" idx="0"/>
          </p:cNvCxnSpPr>
          <p:nvPr/>
        </p:nvCxnSpPr>
        <p:spPr>
          <a:xfrm>
            <a:off x="4283968" y="908720"/>
            <a:ext cx="5861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/>
          <p:nvPr/>
        </p:nvCxnSpPr>
        <p:spPr>
          <a:xfrm flipH="1">
            <a:off x="4283968" y="1340768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56 - Πίνακας"/>
          <p:cNvGraphicFramePr>
            <a:graphicFrameLocks noGrp="1"/>
          </p:cNvGraphicFramePr>
          <p:nvPr/>
        </p:nvGraphicFramePr>
        <p:xfrm>
          <a:off x="4427984" y="2348880"/>
          <a:ext cx="2376264" cy="432048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100ml </a:t>
                      </a:r>
                      <a:r>
                        <a:rPr lang="en-US" sz="1200" b="1" dirty="0" err="1">
                          <a:latin typeface="Arial"/>
                          <a:ea typeface="Times New Roman"/>
                          <a:cs typeface="Times New Roman"/>
                        </a:rPr>
                        <a:t>Rappaport-Vasiliades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58 - Ορθογώνιο"/>
          <p:cNvSpPr/>
          <p:nvPr/>
        </p:nvSpPr>
        <p:spPr>
          <a:xfrm>
            <a:off x="1331640" y="3789040"/>
            <a:ext cx="23455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Brilliant green phenol red agar</a:t>
            </a:r>
            <a:endParaRPr lang="el-GR" sz="1200" dirty="0"/>
          </a:p>
        </p:txBody>
      </p:sp>
      <p:sp>
        <p:nvSpPr>
          <p:cNvPr id="60" name="59 - Ορθογώνιο"/>
          <p:cNvSpPr/>
          <p:nvPr/>
        </p:nvSpPr>
        <p:spPr>
          <a:xfrm>
            <a:off x="4283968" y="3861048"/>
            <a:ext cx="845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XLD agar</a:t>
            </a:r>
            <a:endParaRPr lang="el-GR" sz="1200" dirty="0"/>
          </a:p>
        </p:txBody>
      </p:sp>
      <p:sp>
        <p:nvSpPr>
          <p:cNvPr id="63" name="AutoShape 8"/>
          <p:cNvSpPr>
            <a:spLocks/>
          </p:cNvSpPr>
          <p:nvPr/>
        </p:nvSpPr>
        <p:spPr bwMode="auto">
          <a:xfrm>
            <a:off x="323528" y="4077072"/>
            <a:ext cx="1592263" cy="457200"/>
          </a:xfrm>
          <a:prstGeom prst="borderCallout2">
            <a:avLst>
              <a:gd name="adj1" fmla="val 25000"/>
              <a:gd name="adj2" fmla="val 104787"/>
              <a:gd name="adj3" fmla="val 25000"/>
              <a:gd name="adj4" fmla="val 117546"/>
              <a:gd name="adj5" fmla="val -19549"/>
              <a:gd name="adj6" fmla="val 1278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kumimoji="0" lang="el-GR" sz="10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</a:t>
            </a: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24h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6551712" y="18864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Μικροβιολογική ανάλυση </a:t>
            </a:r>
            <a:r>
              <a:rPr lang="en-US" b="1" i="1" dirty="0"/>
              <a:t>Salmonella</a:t>
            </a:r>
            <a:r>
              <a:rPr lang="en-US" b="1" dirty="0"/>
              <a:t> </a:t>
            </a:r>
            <a:r>
              <a:rPr lang="el-GR" b="1" dirty="0"/>
              <a:t>σε εκλεκτικά</a:t>
            </a:r>
          </a:p>
          <a:p>
            <a:r>
              <a:rPr lang="el-GR" b="1" dirty="0"/>
              <a:t>υποστρώματα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74638"/>
            <a:ext cx="833628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Προ-εμπλουτισμός σε μη εκλεκτικό (υγρό) θρεπτικό υπόστρωμα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946" y="1890221"/>
            <a:ext cx="1093256" cy="9451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518" y="3116098"/>
            <a:ext cx="15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25g </a:t>
            </a:r>
            <a:r>
              <a:rPr lang="el-GR" sz="2800" dirty="0"/>
              <a:t> τρόφιμο</a:t>
            </a:r>
            <a:endParaRPr lang="en-US" sz="2800" dirty="0"/>
          </a:p>
        </p:txBody>
      </p:sp>
      <p:sp>
        <p:nvSpPr>
          <p:cNvPr id="8" name="Can 7"/>
          <p:cNvSpPr/>
          <p:nvPr/>
        </p:nvSpPr>
        <p:spPr>
          <a:xfrm>
            <a:off x="3765404" y="1417638"/>
            <a:ext cx="1506157" cy="2038016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65404" y="3656701"/>
            <a:ext cx="1550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225</a:t>
            </a:r>
            <a:r>
              <a:rPr lang="en-US" sz="2800" dirty="0"/>
              <a:t> ml</a:t>
            </a:r>
            <a:r>
              <a:rPr lang="el-GR" sz="2800" dirty="0"/>
              <a:t> </a:t>
            </a:r>
            <a:r>
              <a:rPr lang="en-US" sz="2800" dirty="0"/>
              <a:t>Buffered Peptone Water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40707" y="2362918"/>
            <a:ext cx="1210833" cy="3986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7180643" y="1417638"/>
            <a:ext cx="1506157" cy="2038016"/>
            <a:chOff x="7180643" y="1358566"/>
            <a:chExt cx="1506157" cy="2038016"/>
          </a:xfrm>
        </p:grpSpPr>
        <p:sp>
          <p:nvSpPr>
            <p:cNvPr id="11" name="Can 10"/>
            <p:cNvSpPr/>
            <p:nvPr/>
          </p:nvSpPr>
          <p:spPr>
            <a:xfrm>
              <a:off x="7180643" y="1358566"/>
              <a:ext cx="1506157" cy="2038016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87301" y="1983549"/>
              <a:ext cx="1093256" cy="94516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80643" y="3809101"/>
            <a:ext cx="155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</a:t>
            </a:r>
            <a:r>
              <a:rPr lang="en-US" sz="2800" baseline="30000" dirty="0"/>
              <a:t>-1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7569710" y="4775437"/>
            <a:ext cx="727888" cy="3986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36344" y="5602990"/>
            <a:ext cx="15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37°C, 15-20 </a:t>
            </a:r>
            <a:r>
              <a:rPr lang="en-US" sz="2800" dirty="0" err="1"/>
              <a:t>h</a:t>
            </a:r>
            <a:endParaRPr lang="en-US" sz="2800" dirty="0"/>
          </a:p>
        </p:txBody>
      </p:sp>
      <p:sp>
        <p:nvSpPr>
          <p:cNvPr id="17" name="Plus 16"/>
          <p:cNvSpPr/>
          <p:nvPr/>
        </p:nvSpPr>
        <p:spPr>
          <a:xfrm>
            <a:off x="2263974" y="1992778"/>
            <a:ext cx="1058432" cy="995010"/>
          </a:xfrm>
          <a:prstGeom prst="mathPlus">
            <a:avLst>
              <a:gd name="adj1" fmla="val 16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Εμπλουτισμός σε εκλεκτικό υπόστρωμα</a:t>
            </a:r>
          </a:p>
        </p:txBody>
      </p:sp>
      <p:pic>
        <p:nvPicPr>
          <p:cNvPr id="5" name="Picture 21" descr="soleris_vial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376" y="2056854"/>
            <a:ext cx="1143000" cy="1000125"/>
          </a:xfrm>
          <a:prstGeom prst="rect">
            <a:avLst/>
          </a:prstGeom>
          <a:noFill/>
        </p:spPr>
      </p:pic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4427984" y="3056979"/>
          <a:ext cx="2376264" cy="687451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100ml </a:t>
                      </a:r>
                      <a:r>
                        <a:rPr lang="en-US" sz="1600" b="1" dirty="0" err="1">
                          <a:latin typeface="Arial"/>
                          <a:ea typeface="Times New Roman"/>
                          <a:cs typeface="Times New Roman"/>
                        </a:rPr>
                        <a:t>Rappaport-Vasiliades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2" descr="soleris_vial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56854"/>
            <a:ext cx="1143000" cy="100012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259632" y="3212028"/>
            <a:ext cx="299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100</a:t>
            </a:r>
            <a:r>
              <a:rPr lang="el-GR" b="1" dirty="0"/>
              <a:t> </a:t>
            </a:r>
            <a:r>
              <a:rPr lang="en-US" b="1" dirty="0"/>
              <a:t>ml Selenite cystine broth</a:t>
            </a:r>
            <a:endParaRPr lang="el-GR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375755" y="1624806"/>
            <a:ext cx="504055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10ml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305266" y="1768822"/>
            <a:ext cx="504055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10ml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395536" y="2374032"/>
            <a:ext cx="1592262" cy="457200"/>
          </a:xfrm>
          <a:prstGeom prst="borderCallout2">
            <a:avLst>
              <a:gd name="adj1" fmla="val 25000"/>
              <a:gd name="adj2" fmla="val 104787"/>
              <a:gd name="adj3" fmla="val 25000"/>
              <a:gd name="adj4" fmla="val 112560"/>
              <a:gd name="adj5" fmla="val -3835"/>
              <a:gd name="adj6" fmla="val 1305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kumimoji="0" lang="el-GR" sz="1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48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6804248" y="2754828"/>
            <a:ext cx="1592262" cy="457200"/>
          </a:xfrm>
          <a:prstGeom prst="borderCallout2">
            <a:avLst>
              <a:gd name="adj1" fmla="val 25000"/>
              <a:gd name="adj2" fmla="val -4787"/>
              <a:gd name="adj3" fmla="val 25000"/>
              <a:gd name="adj4" fmla="val -12963"/>
              <a:gd name="adj5" fmla="val -7167"/>
              <a:gd name="adj6" fmla="val -353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Επώαση στους 42</a:t>
            </a:r>
            <a:r>
              <a:rPr kumimoji="0" lang="el-GR" sz="1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24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_db25622bc44ab352a4247c6445af0004_red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20" y="2261494"/>
            <a:ext cx="2655438" cy="2655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απομόνωση σε εκλεκτικό θρεπτικό υπόστρωμα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663858" y="3359554"/>
            <a:ext cx="1506157" cy="2038016"/>
            <a:chOff x="663858" y="3535569"/>
            <a:chExt cx="1506157" cy="2038016"/>
          </a:xfrm>
        </p:grpSpPr>
        <p:sp>
          <p:nvSpPr>
            <p:cNvPr id="11" name="Can 10"/>
            <p:cNvSpPr/>
            <p:nvPr/>
          </p:nvSpPr>
          <p:spPr>
            <a:xfrm>
              <a:off x="663858" y="3535569"/>
              <a:ext cx="1506157" cy="2038016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0516" y="4160552"/>
              <a:ext cx="1093256" cy="94516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4"/>
          <p:cNvGrpSpPr/>
          <p:nvPr/>
        </p:nvGrpSpPr>
        <p:grpSpPr>
          <a:xfrm rot="21105786">
            <a:off x="1004107" y="2570876"/>
            <a:ext cx="3632495" cy="1624509"/>
            <a:chOff x="1004107" y="2746891"/>
            <a:chExt cx="3632495" cy="1624509"/>
          </a:xfrm>
        </p:grpSpPr>
        <p:sp>
          <p:nvSpPr>
            <p:cNvPr id="19" name="Rectangle 18"/>
            <p:cNvSpPr/>
            <p:nvPr/>
          </p:nvSpPr>
          <p:spPr>
            <a:xfrm rot="19187153">
              <a:off x="1063169" y="2746891"/>
              <a:ext cx="3573433" cy="88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nut 21"/>
            <p:cNvSpPr/>
            <p:nvPr/>
          </p:nvSpPr>
          <p:spPr>
            <a:xfrm>
              <a:off x="1004107" y="3845704"/>
              <a:ext cx="590650" cy="525696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189510" y="3589213"/>
            <a:ext cx="1742417" cy="506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 Arrow 29"/>
          <p:cNvSpPr/>
          <p:nvPr/>
        </p:nvSpPr>
        <p:spPr>
          <a:xfrm rot="10800000">
            <a:off x="5817903" y="5397570"/>
            <a:ext cx="1077936" cy="99707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1846" y="5871428"/>
            <a:ext cx="25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35°C, 18-24 </a:t>
            </a:r>
            <a:r>
              <a:rPr lang="en-US" sz="2800" dirty="0" err="1"/>
              <a:t>h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22438" y="4388316"/>
            <a:ext cx="314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XLD AGAR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almon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37" y="1629121"/>
            <a:ext cx="2880668" cy="288534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060718" y="2761660"/>
            <a:ext cx="1742417" cy="506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39396" y="2475730"/>
            <a:ext cx="25988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Βιοχημικές δοκιμές για επιβεβαίωση / ταυτοποίηση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Salmonella </a:t>
            </a:r>
            <a:r>
              <a:rPr lang="en-US" dirty="0"/>
              <a:t>spp.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" y="1874520"/>
            <a:ext cx="7772400" cy="4572000"/>
          </a:xfrm>
        </p:spPr>
        <p:txBody>
          <a:bodyPr/>
          <a:lstStyle/>
          <a:p>
            <a:r>
              <a:rPr lang="en-US" dirty="0"/>
              <a:t>gram –</a:t>
            </a:r>
          </a:p>
          <a:p>
            <a:r>
              <a:rPr lang="el-GR" dirty="0"/>
              <a:t>αερόβιοι ή προαιρετικά αναερόβιοι </a:t>
            </a:r>
          </a:p>
          <a:p>
            <a:r>
              <a:rPr lang="el-GR" dirty="0"/>
              <a:t>μη σπορογόνοι</a:t>
            </a:r>
          </a:p>
          <a:p>
            <a:r>
              <a:rPr lang="el-GR" dirty="0"/>
              <a:t>δεν αποικοδομούν τη λακτόζη και τη σακχαρόζη</a:t>
            </a:r>
          </a:p>
          <a:p>
            <a:r>
              <a:rPr lang="el-GR" dirty="0"/>
              <a:t>παράγουν καταλάση</a:t>
            </a:r>
            <a:endParaRPr lang="en-US" dirty="0"/>
          </a:p>
        </p:txBody>
      </p:sp>
      <p:pic>
        <p:nvPicPr>
          <p:cNvPr id="4" name="Picture 3" descr="85001-004-42814A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89" y="128284"/>
            <a:ext cx="2767056" cy="22186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Salmonella</a:t>
            </a:r>
            <a:r>
              <a:rPr lang="el-GR" i="1" dirty="0"/>
              <a:t>:</a:t>
            </a:r>
            <a:r>
              <a:rPr lang="el-GR" dirty="0"/>
              <a:t> ταχείες μέθοδοι ανάλυσης</a:t>
            </a:r>
          </a:p>
        </p:txBody>
      </p:sp>
      <p:pic>
        <p:nvPicPr>
          <p:cNvPr id="4098" name="Picture 2" descr="Image result for rapid tests for Salmon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5220926" cy="2376264"/>
          </a:xfrm>
          <a:prstGeom prst="rect">
            <a:avLst/>
          </a:prstGeom>
          <a:noFill/>
        </p:spPr>
      </p:pic>
      <p:pic>
        <p:nvPicPr>
          <p:cNvPr id="4100" name="Picture 4" descr="Image result for rapid tests for Salmon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448272" cy="2448272"/>
          </a:xfrm>
          <a:prstGeom prst="rect">
            <a:avLst/>
          </a:prstGeom>
          <a:noFill/>
        </p:spPr>
      </p:pic>
      <p:pic>
        <p:nvPicPr>
          <p:cNvPr id="4104" name="Picture 8" descr="Image result for rapid tests for Salmon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74232"/>
            <a:ext cx="2483768" cy="2483768"/>
          </a:xfrm>
          <a:prstGeom prst="rect">
            <a:avLst/>
          </a:prstGeom>
          <a:noFill/>
        </p:spPr>
      </p:pic>
      <p:sp>
        <p:nvSpPr>
          <p:cNvPr id="4106" name="AutoShape 10" descr="Image result for PCR kit Salmon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8" name="Picture 12" descr="Image result for PCR kit Salmone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683704" cy="172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Κιτ</a:t>
            </a:r>
            <a:r>
              <a:rPr lang="el-GR" dirty="0"/>
              <a:t> βιοχημικής ανάλυσης για </a:t>
            </a:r>
            <a:r>
              <a:rPr lang="en-US" i="1" dirty="0"/>
              <a:t>Salmonella</a:t>
            </a:r>
            <a:r>
              <a:rPr lang="el-GR" i="1" dirty="0"/>
              <a:t> </a:t>
            </a:r>
          </a:p>
        </p:txBody>
      </p:sp>
      <p:pic>
        <p:nvPicPr>
          <p:cNvPr id="4" name="Picture 6" descr="Image result for rapid tests for Salmon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09625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Ταξινόμηση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n-GB" i="1" dirty="0"/>
              <a:t>Salmonella</a:t>
            </a:r>
            <a:r>
              <a:rPr lang="el-GR" dirty="0"/>
              <a:t> ανήκει στην οικογένεια  </a:t>
            </a:r>
            <a:r>
              <a:rPr lang="en-GB" i="1" dirty="0"/>
              <a:t>Enterobacteriaceae</a:t>
            </a:r>
            <a:r>
              <a:rPr lang="el-GR" dirty="0"/>
              <a:t>. </a:t>
            </a:r>
          </a:p>
          <a:p>
            <a:r>
              <a:rPr lang="el-GR" dirty="0"/>
              <a:t>Το κυριότερο παθογόνο είδος είναι η </a:t>
            </a:r>
            <a:r>
              <a:rPr lang="en-US" b="1" i="1" dirty="0"/>
              <a:t>Salmonella enterica</a:t>
            </a:r>
            <a:r>
              <a:rPr lang="el-GR" b="1" i="1" dirty="0"/>
              <a:t> </a:t>
            </a:r>
            <a:r>
              <a:rPr lang="el-GR" dirty="0"/>
              <a:t>που</a:t>
            </a:r>
            <a:r>
              <a:rPr lang="el-GR" b="1" i="1" dirty="0"/>
              <a:t> </a:t>
            </a:r>
            <a:r>
              <a:rPr lang="el-GR" dirty="0"/>
              <a:t>διαιρείται σε </a:t>
            </a:r>
            <a:r>
              <a:rPr lang="el-GR" b="1" dirty="0"/>
              <a:t>ορότυπους (</a:t>
            </a:r>
            <a:r>
              <a:rPr lang="en-US" b="1" dirty="0"/>
              <a:t>serovar)</a:t>
            </a:r>
            <a:r>
              <a:rPr lang="en-US" dirty="0"/>
              <a:t> </a:t>
            </a:r>
            <a:r>
              <a:rPr lang="el-GR" dirty="0"/>
              <a:t>π.χ. 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i="1" dirty="0"/>
              <a:t>S</a:t>
            </a:r>
            <a:r>
              <a:rPr lang="en-GB" i="1" dirty="0" err="1"/>
              <a:t>almonella</a:t>
            </a:r>
            <a:r>
              <a:rPr lang="en-GB" i="1" dirty="0"/>
              <a:t> </a:t>
            </a:r>
            <a:r>
              <a:rPr lang="en-US" i="1" dirty="0" err="1"/>
              <a:t>enterica</a:t>
            </a:r>
            <a:r>
              <a:rPr lang="el-GR" i="1" dirty="0"/>
              <a:t> </a:t>
            </a:r>
            <a:r>
              <a:rPr lang="en-US" dirty="0" err="1"/>
              <a:t>serovar</a:t>
            </a:r>
            <a:r>
              <a:rPr lang="en-US" i="1" dirty="0"/>
              <a:t> </a:t>
            </a:r>
            <a:r>
              <a:rPr lang="en-GB" dirty="0" err="1"/>
              <a:t>Typhimurium</a:t>
            </a:r>
            <a:r>
              <a:rPr lang="en-GB" dirty="0"/>
              <a:t> (</a:t>
            </a:r>
            <a:r>
              <a:rPr lang="el-GR" dirty="0"/>
              <a:t>ή αλλιώς </a:t>
            </a:r>
            <a:r>
              <a:rPr lang="en-GB" i="1" dirty="0"/>
              <a:t>Salmonella</a:t>
            </a:r>
            <a:r>
              <a:rPr lang="en-GB" dirty="0"/>
              <a:t> </a:t>
            </a:r>
            <a:r>
              <a:rPr lang="en-US" dirty="0"/>
              <a:t>t</a:t>
            </a:r>
            <a:r>
              <a:rPr lang="en-GB" dirty="0" err="1"/>
              <a:t>yphimurium</a:t>
            </a:r>
            <a:r>
              <a:rPr lang="en-GB" dirty="0"/>
              <a:t>) </a:t>
            </a:r>
          </a:p>
          <a:p>
            <a:pPr lvl="1"/>
            <a:r>
              <a:rPr lang="en-GB" i="1" dirty="0"/>
              <a:t>Salmonella e</a:t>
            </a:r>
            <a:r>
              <a:rPr lang="en-GB" dirty="0"/>
              <a:t>nteritidis</a:t>
            </a:r>
            <a:r>
              <a:rPr lang="el-GR" dirty="0"/>
              <a:t> 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i="1" dirty="0"/>
              <a:t>Salmonella</a:t>
            </a:r>
            <a:r>
              <a:rPr lang="en-US" dirty="0"/>
              <a:t> typhi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r>
              <a:rPr lang="en-US" dirty="0"/>
              <a:t> </a:t>
            </a:r>
            <a:r>
              <a:rPr lang="el-GR" dirty="0"/>
              <a:t>Περαιτέρω μπορούν να ταξινομηθούν με τη βοήθεια των τύπων φάγων.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87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Ορότυποι</a:t>
            </a:r>
            <a:r>
              <a:rPr lang="el-GR" dirty="0"/>
              <a:t>: </a:t>
            </a:r>
            <a:r>
              <a:rPr lang="en-US" i="1" dirty="0"/>
              <a:t>Salmonella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S. typhimurium</a:t>
            </a:r>
          </a:p>
          <a:p>
            <a:r>
              <a:rPr lang="en-US" dirty="0"/>
              <a:t>S. </a:t>
            </a:r>
            <a:r>
              <a:rPr lang="en-US" dirty="0" err="1"/>
              <a:t>paratyphi</a:t>
            </a:r>
            <a:endParaRPr lang="en-US" dirty="0"/>
          </a:p>
          <a:p>
            <a:r>
              <a:rPr lang="en-US" dirty="0"/>
              <a:t>S. enteritidis</a:t>
            </a:r>
          </a:p>
          <a:p>
            <a:r>
              <a:rPr lang="en-US" dirty="0"/>
              <a:t>S. </a:t>
            </a:r>
            <a:r>
              <a:rPr lang="en-US" dirty="0" err="1"/>
              <a:t>dublin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Κρούσματα  ζωονόσων το 2017 στην Ε.Ε.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4C70-22C6-449F-AAE6-402F1D130F14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21376" cy="39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7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20472" cy="1512168"/>
          </a:xfrm>
        </p:spPr>
        <p:txBody>
          <a:bodyPr>
            <a:normAutofit fontScale="90000"/>
          </a:bodyPr>
          <a:lstStyle/>
          <a:p>
            <a:r>
              <a:rPr lang="el-GR" dirty="0"/>
              <a:t>Τροφογενείς λοιμώξεις στην Ελλάδα το 2015</a:t>
            </a:r>
            <a:br>
              <a:rPr lang="el-GR" dirty="0"/>
            </a:br>
            <a:r>
              <a:rPr lang="en-GB" sz="2700" dirty="0"/>
              <a:t>https://www.efsa.europa.eu/sites/default/files/zoocountryreport15gr.pdf</a:t>
            </a:r>
            <a:endParaRPr lang="el-GR" sz="27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4C70-22C6-449F-AAE6-402F1D130F14}" type="slidenum">
              <a:rPr lang="el-GR" smtClean="0"/>
              <a:pPr/>
              <a:t>7</a:t>
            </a:fld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8126018"/>
              </p:ext>
            </p:extLst>
          </p:nvPr>
        </p:nvGraphicFramePr>
        <p:xfrm>
          <a:off x="-537180" y="2255520"/>
          <a:ext cx="1069672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480">
                <a:tc>
                  <a:txBody>
                    <a:bodyPr/>
                    <a:lstStyle/>
                    <a:p>
                      <a:r>
                        <a:rPr lang="el-GR" sz="2000" dirty="0"/>
                        <a:t>Αιτιολογικός παράγοντας μ/ο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Είδος</a:t>
                      </a:r>
                      <a:r>
                        <a:rPr lang="el-GR" sz="2000" baseline="0" dirty="0"/>
                        <a:t> τροφίμου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Αριθμός </a:t>
                      </a:r>
                      <a:r>
                        <a:rPr lang="el-GR" sz="2000" dirty="0" err="1"/>
                        <a:t>προσβεβλημέ</a:t>
                      </a:r>
                      <a:r>
                        <a:rPr lang="el-GR" sz="2000" dirty="0"/>
                        <a:t>-</a:t>
                      </a:r>
                      <a:r>
                        <a:rPr lang="el-GR" sz="2000" dirty="0" err="1"/>
                        <a:t>νων</a:t>
                      </a:r>
                      <a:r>
                        <a:rPr lang="el-GR" sz="2000" dirty="0"/>
                        <a:t> ατόμων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98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Listeria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monocytogenes</a:t>
                      </a:r>
                      <a:r>
                        <a:rPr lang="en-US" sz="2000" i="1" dirty="0"/>
                        <a:t> </a:t>
                      </a:r>
                      <a:endParaRPr lang="el-G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i="0" dirty="0"/>
                        <a:t>άγνωστο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el-GR" sz="2000" dirty="0"/>
                        <a:t>(θάνατοι)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8">
                <a:tc>
                  <a:txBody>
                    <a:bodyPr/>
                    <a:lstStyle/>
                    <a:p>
                      <a:r>
                        <a:rPr lang="en-US" sz="2000" i="1" dirty="0"/>
                        <a:t>Salmonella</a:t>
                      </a:r>
                      <a:r>
                        <a:rPr lang="en-US" sz="2000" dirty="0"/>
                        <a:t> enteritidis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τυρί (3/8)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171">
                <a:tc>
                  <a:txBody>
                    <a:bodyPr/>
                    <a:lstStyle/>
                    <a:p>
                      <a:r>
                        <a:rPr lang="el-GR" sz="2000" dirty="0"/>
                        <a:t>Άγνωστος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/>
                        <a:t>νερό</a:t>
                      </a:r>
                      <a:r>
                        <a:rPr lang="en-US" sz="2000" baseline="0" dirty="0"/>
                        <a:t> (</a:t>
                      </a:r>
                      <a:r>
                        <a:rPr lang="el-GR" sz="2000" baseline="0" dirty="0"/>
                        <a:t>σε ορισμένες περιπτώσεις νερό πηγαδιού)</a:t>
                      </a:r>
                      <a:endParaRPr lang="el-GR" sz="2000" dirty="0"/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98">
                <a:tc>
                  <a:txBody>
                    <a:bodyPr/>
                    <a:lstStyle/>
                    <a:p>
                      <a:r>
                        <a:rPr lang="el-GR" sz="2000" dirty="0"/>
                        <a:t>Άγνωστος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γεύματα σε εστιατόρια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Hepatitis virus</a:t>
                      </a:r>
                      <a:endParaRPr lang="el-GR" sz="2000" i="1" dirty="0"/>
                    </a:p>
                    <a:p>
                      <a:endParaRPr lang="el-G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καρκινοειδή, μαλάκια , οστρακόδερμα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98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Norovirus</a:t>
                      </a:r>
                      <a:endParaRPr lang="el-G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νερό μη επεξεργασμένο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1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8"/>
          </a:xfrm>
        </p:spPr>
        <p:txBody>
          <a:bodyPr>
            <a:normAutofit fontScale="90000"/>
          </a:bodyPr>
          <a:lstStyle/>
          <a:p>
            <a:r>
              <a:rPr lang="el-GR" dirty="0"/>
              <a:t>Κρούσματα σαλμονέλωσης στην ΕΕ </a:t>
            </a:r>
            <a:br>
              <a:rPr lang="el-GR" dirty="0"/>
            </a:br>
            <a:r>
              <a:rPr lang="el-GR" dirty="0"/>
              <a:t>(2013-2017)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24888" cy="41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63688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Πηγή: </a:t>
            </a:r>
            <a:r>
              <a:rPr lang="en-US" b="1" dirty="0"/>
              <a:t>EFSA, 201</a:t>
            </a:r>
            <a:r>
              <a:rPr lang="el-GR" b="1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42194"/>
          </a:xfrm>
        </p:spPr>
        <p:txBody>
          <a:bodyPr>
            <a:normAutofit fontScale="90000"/>
          </a:bodyPr>
          <a:lstStyle/>
          <a:p>
            <a:r>
              <a:rPr lang="el-GR" dirty="0"/>
              <a:t>Κατηγορίες τροφίμων στις οποίες ανιχνεύτηκε </a:t>
            </a:r>
            <a:r>
              <a:rPr lang="en-US" i="1" dirty="0"/>
              <a:t>Salmonella</a:t>
            </a:r>
            <a:r>
              <a:rPr lang="en-US" dirty="0"/>
              <a:t> </a:t>
            </a:r>
            <a:r>
              <a:rPr lang="el-GR" dirty="0"/>
              <a:t>στην ΕΕ (2013-2017)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170679" cy="421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869446" cy="2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63688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Πηγή: </a:t>
            </a:r>
            <a:r>
              <a:rPr lang="en-US" b="1" dirty="0"/>
              <a:t>EFSA, 201</a:t>
            </a:r>
            <a:r>
              <a:rPr lang="el-GR" b="1" dirty="0"/>
              <a:t>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828</Words>
  <Application>Microsoft Office PowerPoint</Application>
  <PresentationFormat>Προβολή στην οθόνη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Δικαιοσύνη</vt:lpstr>
      <vt:lpstr>Salmonella</vt:lpstr>
      <vt:lpstr>Παρουσίαση του PowerPoint</vt:lpstr>
      <vt:lpstr>Salmonella spp.</vt:lpstr>
      <vt:lpstr>Ταξινόμηση </vt:lpstr>
      <vt:lpstr>Ορότυποι: Salmonella</vt:lpstr>
      <vt:lpstr>Κρούσματα  ζωονόσων το 2017 στην Ε.Ε.</vt:lpstr>
      <vt:lpstr>Τροφογενείς λοιμώξεις στην Ελλάδα το 2015 https://www.efsa.europa.eu/sites/default/files/zoocountryreport15gr.pdf</vt:lpstr>
      <vt:lpstr>Κρούσματα σαλμονέλωσης στην ΕΕ  (2013-2017) </vt:lpstr>
      <vt:lpstr>Κατηγορίες τροφίμων στις οποίες ανιχνεύτηκε Salmonella στην ΕΕ (2013-2017) </vt:lpstr>
      <vt:lpstr>Θετικά δείγματα για S.enteritidis σε όρνιθες στην ΕΕ (2017)</vt:lpstr>
      <vt:lpstr>Παρουσίαση του PowerPoint</vt:lpstr>
      <vt:lpstr>Όρια ανάπτυξης</vt:lpstr>
      <vt:lpstr>Η Salmonella μπορεί να επιβιώσει στην κατάψυξη</vt:lpstr>
      <vt:lpstr>Θερμοανθεκτικότητα της Salmonella</vt:lpstr>
      <vt:lpstr>Επιβίωση της Salmonella σε τρόφιμα χαμηλής aw:</vt:lpstr>
      <vt:lpstr>Το κρέας και τα αυγά πουλερικών είναι οι κύριες πηγές της Salmonella spp. σε πολλές χώρες</vt:lpstr>
      <vt:lpstr>Πηγές της Salmonella σε τρόφιμα: </vt:lpstr>
      <vt:lpstr>Τροφική δηλητηρίαση από Salmonella </vt:lpstr>
      <vt:lpstr>Σαλμονέλλωση</vt:lpstr>
      <vt:lpstr>Μικροβιολογικός έλεγχος για Salmonella: </vt:lpstr>
      <vt:lpstr>Μικροβιολογικά κριτήρια για Salmonella (κανονισμός No. 2073/2005) κριτήρια ασφαλείας: </vt:lpstr>
      <vt:lpstr>Παρουσίαση του PowerPoint</vt:lpstr>
      <vt:lpstr>Παρουσίαση του PowerPoint</vt:lpstr>
      <vt:lpstr>προεμπλουτισμός</vt:lpstr>
      <vt:lpstr>Παρουσίαση του PowerPoint</vt:lpstr>
      <vt:lpstr>Προ-εμπλουτισμός σε μη εκλεκτικό (υγρό) θρεπτικό υπόστρωμα</vt:lpstr>
      <vt:lpstr>Εμπλουτισμός σε εκλεκτικό υπόστρωμα</vt:lpstr>
      <vt:lpstr> απομόνωση σε εκλεκτικό θρεπτικό υπόστρωμα</vt:lpstr>
      <vt:lpstr>Παρουσίαση του PowerPoint</vt:lpstr>
      <vt:lpstr>Salmonella: ταχείες μέθοδοι ανάλυσης</vt:lpstr>
      <vt:lpstr>Κιτ βιοχημικής ανάλυσης για Salmonella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Galatios Moschonas</dc:creator>
  <cp:lastModifiedBy>vrkyr</cp:lastModifiedBy>
  <cp:revision>33</cp:revision>
  <dcterms:created xsi:type="dcterms:W3CDTF">2013-01-09T09:31:45Z</dcterms:created>
  <dcterms:modified xsi:type="dcterms:W3CDTF">2021-02-16T11:45:02Z</dcterms:modified>
</cp:coreProperties>
</file>