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3" r:id="rId5"/>
    <p:sldId id="286" r:id="rId6"/>
    <p:sldId id="287" r:id="rId7"/>
    <p:sldId id="288" r:id="rId8"/>
    <p:sldId id="289" r:id="rId9"/>
    <p:sldId id="290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5" r:id="rId18"/>
    <p:sldId id="266" r:id="rId19"/>
    <p:sldId id="267" r:id="rId20"/>
    <p:sldId id="282" r:id="rId21"/>
    <p:sldId id="268" r:id="rId22"/>
    <p:sldId id="271" r:id="rId23"/>
    <p:sldId id="269" r:id="rId24"/>
    <p:sldId id="270" r:id="rId25"/>
    <p:sldId id="272" r:id="rId26"/>
    <p:sldId id="273" r:id="rId27"/>
    <p:sldId id="274" r:id="rId28"/>
    <p:sldId id="276" r:id="rId29"/>
    <p:sldId id="277" r:id="rId30"/>
    <p:sldId id="275" r:id="rId31"/>
    <p:sldId id="278" r:id="rId32"/>
    <p:sldId id="279" r:id="rId33"/>
    <p:sldId id="280" r:id="rId34"/>
    <p:sldId id="281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8D58C-8143-474A-BF27-389AF9B021E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B43D87B-CE2E-464D-ADB0-DA952706D211}">
      <dgm:prSet phldrT="[Κείμενο]"/>
      <dgm:spPr/>
      <dgm:t>
        <a:bodyPr/>
        <a:lstStyle/>
        <a:p>
          <a:r>
            <a:rPr lang="el-GR" dirty="0" smtClean="0"/>
            <a:t>Διάγνωση</a:t>
          </a:r>
          <a:endParaRPr lang="el-GR" dirty="0"/>
        </a:p>
      </dgm:t>
    </dgm:pt>
    <dgm:pt modelId="{CCCE44F3-FF92-48F6-81C4-C863BDEFF287}" type="parTrans" cxnId="{FE3259E8-2ABD-465C-A1C0-342DBD399D28}">
      <dgm:prSet/>
      <dgm:spPr/>
      <dgm:t>
        <a:bodyPr/>
        <a:lstStyle/>
        <a:p>
          <a:endParaRPr lang="el-GR"/>
        </a:p>
      </dgm:t>
    </dgm:pt>
    <dgm:pt modelId="{E77AC62C-EC39-411C-BF31-4FFF1EF05FCE}" type="sibTrans" cxnId="{FE3259E8-2ABD-465C-A1C0-342DBD399D28}">
      <dgm:prSet/>
      <dgm:spPr/>
      <dgm:t>
        <a:bodyPr/>
        <a:lstStyle/>
        <a:p>
          <a:endParaRPr lang="el-GR"/>
        </a:p>
      </dgm:t>
    </dgm:pt>
    <dgm:pt modelId="{E226CE7A-3B30-4067-9491-E6AF3E0479A3}">
      <dgm:prSet phldrT="[Κείμενο]"/>
      <dgm:spPr/>
      <dgm:t>
        <a:bodyPr/>
        <a:lstStyle/>
        <a:p>
          <a:r>
            <a:rPr lang="el-GR" dirty="0" smtClean="0"/>
            <a:t>Ενημέρωση</a:t>
          </a:r>
          <a:endParaRPr lang="el-GR" dirty="0"/>
        </a:p>
      </dgm:t>
    </dgm:pt>
    <dgm:pt modelId="{02671E37-78B0-4A21-B244-58B382A467F3}" type="parTrans" cxnId="{7DFB81FC-37C1-4911-9D37-ADC1A5349AB7}">
      <dgm:prSet/>
      <dgm:spPr/>
      <dgm:t>
        <a:bodyPr/>
        <a:lstStyle/>
        <a:p>
          <a:endParaRPr lang="el-GR"/>
        </a:p>
      </dgm:t>
    </dgm:pt>
    <dgm:pt modelId="{E0B45254-B7CF-4E08-80FB-1C5E0863507B}" type="sibTrans" cxnId="{7DFB81FC-37C1-4911-9D37-ADC1A5349AB7}">
      <dgm:prSet/>
      <dgm:spPr/>
      <dgm:t>
        <a:bodyPr/>
        <a:lstStyle/>
        <a:p>
          <a:endParaRPr lang="el-GR"/>
        </a:p>
      </dgm:t>
    </dgm:pt>
    <dgm:pt modelId="{AD72227D-FA41-45EB-8F4F-8914238E40F1}">
      <dgm:prSet phldrT="[Κείμενο]" custT="1"/>
      <dgm:spPr/>
      <dgm:t>
        <a:bodyPr/>
        <a:lstStyle/>
        <a:p>
          <a:r>
            <a:rPr lang="el-GR" sz="2000" dirty="0" smtClean="0"/>
            <a:t>Συμβουλευτική, </a:t>
          </a:r>
          <a:r>
            <a:rPr lang="el-GR" sz="2000" dirty="0" err="1" smtClean="0"/>
            <a:t>Σεξοθεραπεία</a:t>
          </a:r>
          <a:r>
            <a:rPr lang="el-GR" sz="2000" dirty="0" smtClean="0"/>
            <a:t>, Ψυχοθεραπεία  </a:t>
          </a:r>
          <a:endParaRPr lang="el-GR" sz="2000" dirty="0"/>
        </a:p>
      </dgm:t>
    </dgm:pt>
    <dgm:pt modelId="{7CE37770-1410-4EC9-8E5F-F46CFDAD7BE3}" type="parTrans" cxnId="{6BD38EC1-5509-4814-B17E-F971D16112D3}">
      <dgm:prSet/>
      <dgm:spPr/>
      <dgm:t>
        <a:bodyPr/>
        <a:lstStyle/>
        <a:p>
          <a:endParaRPr lang="el-GR"/>
        </a:p>
      </dgm:t>
    </dgm:pt>
    <dgm:pt modelId="{6FC45772-86D1-49EC-8FEC-754E4E7A9997}" type="sibTrans" cxnId="{6BD38EC1-5509-4814-B17E-F971D16112D3}">
      <dgm:prSet/>
      <dgm:spPr/>
      <dgm:t>
        <a:bodyPr/>
        <a:lstStyle/>
        <a:p>
          <a:endParaRPr lang="el-GR"/>
        </a:p>
      </dgm:t>
    </dgm:pt>
    <dgm:pt modelId="{5F127775-CAFC-47A6-9A61-2F75A3E0E0CF}">
      <dgm:prSet phldrT="[Κείμενο]"/>
      <dgm:spPr/>
      <dgm:t>
        <a:bodyPr/>
        <a:lstStyle/>
        <a:p>
          <a:r>
            <a:rPr lang="el-GR" dirty="0" smtClean="0"/>
            <a:t>Τερματισμός</a:t>
          </a:r>
          <a:endParaRPr lang="el-GR" dirty="0"/>
        </a:p>
      </dgm:t>
    </dgm:pt>
    <dgm:pt modelId="{60081B28-828D-4000-803B-BF2374767DED}" type="parTrans" cxnId="{97BF954B-9F0E-4745-AC52-51F24C9BB925}">
      <dgm:prSet/>
      <dgm:spPr/>
      <dgm:t>
        <a:bodyPr/>
        <a:lstStyle/>
        <a:p>
          <a:endParaRPr lang="el-GR"/>
        </a:p>
      </dgm:t>
    </dgm:pt>
    <dgm:pt modelId="{3347E518-879B-4A09-A348-7721604A37A0}" type="sibTrans" cxnId="{97BF954B-9F0E-4745-AC52-51F24C9BB925}">
      <dgm:prSet/>
      <dgm:spPr/>
      <dgm:t>
        <a:bodyPr/>
        <a:lstStyle/>
        <a:p>
          <a:endParaRPr lang="el-GR"/>
        </a:p>
      </dgm:t>
    </dgm:pt>
    <dgm:pt modelId="{03CBA35A-8412-4F21-A05B-4C0D155777B4}">
      <dgm:prSet phldrT="[Κείμενο]"/>
      <dgm:spPr/>
      <dgm:t>
        <a:bodyPr/>
        <a:lstStyle/>
        <a:p>
          <a:r>
            <a:rPr lang="en-US" dirty="0" smtClean="0"/>
            <a:t>Follow up</a:t>
          </a:r>
          <a:endParaRPr lang="el-GR" dirty="0"/>
        </a:p>
      </dgm:t>
    </dgm:pt>
    <dgm:pt modelId="{062955F3-392E-4DB7-B31F-7C4DE771D2C2}" type="parTrans" cxnId="{03364A22-565E-47A6-88DB-00CAF2F1480C}">
      <dgm:prSet/>
      <dgm:spPr/>
      <dgm:t>
        <a:bodyPr/>
        <a:lstStyle/>
        <a:p>
          <a:endParaRPr lang="el-GR"/>
        </a:p>
      </dgm:t>
    </dgm:pt>
    <dgm:pt modelId="{0F8FB909-6818-4922-9DCC-637D3466CEA4}" type="sibTrans" cxnId="{03364A22-565E-47A6-88DB-00CAF2F1480C}">
      <dgm:prSet/>
      <dgm:spPr/>
      <dgm:t>
        <a:bodyPr/>
        <a:lstStyle/>
        <a:p>
          <a:endParaRPr lang="el-GR"/>
        </a:p>
      </dgm:t>
    </dgm:pt>
    <dgm:pt modelId="{9DF1F8B7-B71B-4FB9-ACD9-D284CD0B7FB1}" type="pres">
      <dgm:prSet presAssocID="{4EE8D58C-8143-474A-BF27-389AF9B021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647FED3-328D-43AA-8094-A118BA530400}" type="pres">
      <dgm:prSet presAssocID="{6B43D87B-CE2E-464D-ADB0-DA952706D21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8264704-036B-4D27-9254-0DC8571A2000}" type="pres">
      <dgm:prSet presAssocID="{E77AC62C-EC39-411C-BF31-4FFF1EF05FCE}" presName="sibTrans" presStyleLbl="sibTrans2D1" presStyleIdx="0" presStyleCnt="4"/>
      <dgm:spPr/>
      <dgm:t>
        <a:bodyPr/>
        <a:lstStyle/>
        <a:p>
          <a:endParaRPr lang="el-GR"/>
        </a:p>
      </dgm:t>
    </dgm:pt>
    <dgm:pt modelId="{34679FE4-0F4F-4ABD-8FFE-99FD7348B24F}" type="pres">
      <dgm:prSet presAssocID="{E77AC62C-EC39-411C-BF31-4FFF1EF05FCE}" presName="connectorText" presStyleLbl="sibTrans2D1" presStyleIdx="0" presStyleCnt="4"/>
      <dgm:spPr/>
      <dgm:t>
        <a:bodyPr/>
        <a:lstStyle/>
        <a:p>
          <a:endParaRPr lang="el-GR"/>
        </a:p>
      </dgm:t>
    </dgm:pt>
    <dgm:pt modelId="{BBD1B2EC-29F0-4B5A-8044-DA20068D9841}" type="pres">
      <dgm:prSet presAssocID="{E226CE7A-3B30-4067-9491-E6AF3E0479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B2A4DD-D9EF-4579-A971-D13AA366E598}" type="pres">
      <dgm:prSet presAssocID="{E0B45254-B7CF-4E08-80FB-1C5E0863507B}" presName="sibTrans" presStyleLbl="sibTrans2D1" presStyleIdx="1" presStyleCnt="4"/>
      <dgm:spPr/>
      <dgm:t>
        <a:bodyPr/>
        <a:lstStyle/>
        <a:p>
          <a:endParaRPr lang="el-GR"/>
        </a:p>
      </dgm:t>
    </dgm:pt>
    <dgm:pt modelId="{4D495D4A-5C77-4EF3-8949-3B44696EAFC7}" type="pres">
      <dgm:prSet presAssocID="{E0B45254-B7CF-4E08-80FB-1C5E0863507B}" presName="connectorText" presStyleLbl="sibTrans2D1" presStyleIdx="1" presStyleCnt="4"/>
      <dgm:spPr/>
      <dgm:t>
        <a:bodyPr/>
        <a:lstStyle/>
        <a:p>
          <a:endParaRPr lang="el-GR"/>
        </a:p>
      </dgm:t>
    </dgm:pt>
    <dgm:pt modelId="{33D993BB-9A43-40E8-92C1-1AB1589CAA96}" type="pres">
      <dgm:prSet presAssocID="{AD72227D-FA41-45EB-8F4F-8914238E40F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AA74A6-72E8-4E9C-B71C-A1978EF2DF0C}" type="pres">
      <dgm:prSet presAssocID="{6FC45772-86D1-49EC-8FEC-754E4E7A9997}" presName="sibTrans" presStyleLbl="sibTrans2D1" presStyleIdx="2" presStyleCnt="4"/>
      <dgm:spPr/>
      <dgm:t>
        <a:bodyPr/>
        <a:lstStyle/>
        <a:p>
          <a:endParaRPr lang="el-GR"/>
        </a:p>
      </dgm:t>
    </dgm:pt>
    <dgm:pt modelId="{3653E315-E511-4D9F-9C6F-A86C79472AEA}" type="pres">
      <dgm:prSet presAssocID="{6FC45772-86D1-49EC-8FEC-754E4E7A9997}" presName="connectorText" presStyleLbl="sibTrans2D1" presStyleIdx="2" presStyleCnt="4"/>
      <dgm:spPr/>
      <dgm:t>
        <a:bodyPr/>
        <a:lstStyle/>
        <a:p>
          <a:endParaRPr lang="el-GR"/>
        </a:p>
      </dgm:t>
    </dgm:pt>
    <dgm:pt modelId="{DD9C6B55-9F9C-4182-BAED-382D5C2BFA21}" type="pres">
      <dgm:prSet presAssocID="{5F127775-CAFC-47A6-9A61-2F75A3E0E0C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B84AC9-3CD2-402F-B6EC-977DFFD68FA5}" type="pres">
      <dgm:prSet presAssocID="{3347E518-879B-4A09-A348-7721604A37A0}" presName="sibTrans" presStyleLbl="sibTrans2D1" presStyleIdx="3" presStyleCnt="4"/>
      <dgm:spPr/>
      <dgm:t>
        <a:bodyPr/>
        <a:lstStyle/>
        <a:p>
          <a:endParaRPr lang="el-GR"/>
        </a:p>
      </dgm:t>
    </dgm:pt>
    <dgm:pt modelId="{A32814C1-76CF-494E-8A29-D6F9B95D6307}" type="pres">
      <dgm:prSet presAssocID="{3347E518-879B-4A09-A348-7721604A37A0}" presName="connectorText" presStyleLbl="sibTrans2D1" presStyleIdx="3" presStyleCnt="4"/>
      <dgm:spPr/>
      <dgm:t>
        <a:bodyPr/>
        <a:lstStyle/>
        <a:p>
          <a:endParaRPr lang="el-GR"/>
        </a:p>
      </dgm:t>
    </dgm:pt>
    <dgm:pt modelId="{B38FB6CE-B26C-46D9-9383-B83645DB432D}" type="pres">
      <dgm:prSet presAssocID="{03CBA35A-8412-4F21-A05B-4C0D155777B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603BC96-FA65-4DA5-A0E9-C1ED66543AFD}" type="presOf" srcId="{E77AC62C-EC39-411C-BF31-4FFF1EF05FCE}" destId="{34679FE4-0F4F-4ABD-8FFE-99FD7348B24F}" srcOrd="1" destOrd="0" presId="urn:microsoft.com/office/officeart/2005/8/layout/process5"/>
    <dgm:cxn modelId="{D1A92FBF-6176-49A1-B194-38C3E10E1A30}" type="presOf" srcId="{4EE8D58C-8143-474A-BF27-389AF9B021ED}" destId="{9DF1F8B7-B71B-4FB9-ACD9-D284CD0B7FB1}" srcOrd="0" destOrd="0" presId="urn:microsoft.com/office/officeart/2005/8/layout/process5"/>
    <dgm:cxn modelId="{8C8394A6-F069-4FF7-99F3-66ADEDCCE50F}" type="presOf" srcId="{3347E518-879B-4A09-A348-7721604A37A0}" destId="{EDB84AC9-3CD2-402F-B6EC-977DFFD68FA5}" srcOrd="0" destOrd="0" presId="urn:microsoft.com/office/officeart/2005/8/layout/process5"/>
    <dgm:cxn modelId="{1885008A-BDC1-43DA-8E63-9B840EB4DCCA}" type="presOf" srcId="{AD72227D-FA41-45EB-8F4F-8914238E40F1}" destId="{33D993BB-9A43-40E8-92C1-1AB1589CAA96}" srcOrd="0" destOrd="0" presId="urn:microsoft.com/office/officeart/2005/8/layout/process5"/>
    <dgm:cxn modelId="{3739AD5B-FA5C-4CF8-A112-2B85F11D74BF}" type="presOf" srcId="{03CBA35A-8412-4F21-A05B-4C0D155777B4}" destId="{B38FB6CE-B26C-46D9-9383-B83645DB432D}" srcOrd="0" destOrd="0" presId="urn:microsoft.com/office/officeart/2005/8/layout/process5"/>
    <dgm:cxn modelId="{C326651A-91C8-4B43-A7B0-793BD6B5952D}" type="presOf" srcId="{6FC45772-86D1-49EC-8FEC-754E4E7A9997}" destId="{34AA74A6-72E8-4E9C-B71C-A1978EF2DF0C}" srcOrd="0" destOrd="0" presId="urn:microsoft.com/office/officeart/2005/8/layout/process5"/>
    <dgm:cxn modelId="{BD25E8A7-06D1-4738-B5CC-75B157ADB0DE}" type="presOf" srcId="{E77AC62C-EC39-411C-BF31-4FFF1EF05FCE}" destId="{88264704-036B-4D27-9254-0DC8571A2000}" srcOrd="0" destOrd="0" presId="urn:microsoft.com/office/officeart/2005/8/layout/process5"/>
    <dgm:cxn modelId="{ED1DBB18-8E03-4FDD-BE12-DB1C978F0CCC}" type="presOf" srcId="{5F127775-CAFC-47A6-9A61-2F75A3E0E0CF}" destId="{DD9C6B55-9F9C-4182-BAED-382D5C2BFA21}" srcOrd="0" destOrd="0" presId="urn:microsoft.com/office/officeart/2005/8/layout/process5"/>
    <dgm:cxn modelId="{97BF954B-9F0E-4745-AC52-51F24C9BB925}" srcId="{4EE8D58C-8143-474A-BF27-389AF9B021ED}" destId="{5F127775-CAFC-47A6-9A61-2F75A3E0E0CF}" srcOrd="3" destOrd="0" parTransId="{60081B28-828D-4000-803B-BF2374767DED}" sibTransId="{3347E518-879B-4A09-A348-7721604A37A0}"/>
    <dgm:cxn modelId="{11C8CA3F-D74A-45B7-B12D-7683C4B70120}" type="presOf" srcId="{E0B45254-B7CF-4E08-80FB-1C5E0863507B}" destId="{D6B2A4DD-D9EF-4579-A971-D13AA366E598}" srcOrd="0" destOrd="0" presId="urn:microsoft.com/office/officeart/2005/8/layout/process5"/>
    <dgm:cxn modelId="{6BD38EC1-5509-4814-B17E-F971D16112D3}" srcId="{4EE8D58C-8143-474A-BF27-389AF9B021ED}" destId="{AD72227D-FA41-45EB-8F4F-8914238E40F1}" srcOrd="2" destOrd="0" parTransId="{7CE37770-1410-4EC9-8E5F-F46CFDAD7BE3}" sibTransId="{6FC45772-86D1-49EC-8FEC-754E4E7A9997}"/>
    <dgm:cxn modelId="{FE3259E8-2ABD-465C-A1C0-342DBD399D28}" srcId="{4EE8D58C-8143-474A-BF27-389AF9B021ED}" destId="{6B43D87B-CE2E-464D-ADB0-DA952706D211}" srcOrd="0" destOrd="0" parTransId="{CCCE44F3-FF92-48F6-81C4-C863BDEFF287}" sibTransId="{E77AC62C-EC39-411C-BF31-4FFF1EF05FCE}"/>
    <dgm:cxn modelId="{DF3F8E29-A712-4867-B36F-A1CB5C263EC6}" type="presOf" srcId="{3347E518-879B-4A09-A348-7721604A37A0}" destId="{A32814C1-76CF-494E-8A29-D6F9B95D6307}" srcOrd="1" destOrd="0" presId="urn:microsoft.com/office/officeart/2005/8/layout/process5"/>
    <dgm:cxn modelId="{7ED37584-90B8-4B77-AE41-26ACED06E1D5}" type="presOf" srcId="{6B43D87B-CE2E-464D-ADB0-DA952706D211}" destId="{2647FED3-328D-43AA-8094-A118BA530400}" srcOrd="0" destOrd="0" presId="urn:microsoft.com/office/officeart/2005/8/layout/process5"/>
    <dgm:cxn modelId="{03364A22-565E-47A6-88DB-00CAF2F1480C}" srcId="{4EE8D58C-8143-474A-BF27-389AF9B021ED}" destId="{03CBA35A-8412-4F21-A05B-4C0D155777B4}" srcOrd="4" destOrd="0" parTransId="{062955F3-392E-4DB7-B31F-7C4DE771D2C2}" sibTransId="{0F8FB909-6818-4922-9DCC-637D3466CEA4}"/>
    <dgm:cxn modelId="{0BFEC593-7871-4DA0-B6B4-E1CF5037572B}" type="presOf" srcId="{E0B45254-B7CF-4E08-80FB-1C5E0863507B}" destId="{4D495D4A-5C77-4EF3-8949-3B44696EAFC7}" srcOrd="1" destOrd="0" presId="urn:microsoft.com/office/officeart/2005/8/layout/process5"/>
    <dgm:cxn modelId="{7A3CA9CF-8765-4B26-BF60-AC07DC38FB21}" type="presOf" srcId="{E226CE7A-3B30-4067-9491-E6AF3E0479A3}" destId="{BBD1B2EC-29F0-4B5A-8044-DA20068D9841}" srcOrd="0" destOrd="0" presId="urn:microsoft.com/office/officeart/2005/8/layout/process5"/>
    <dgm:cxn modelId="{642FEF0C-A6BF-4AFA-AECC-001E3EB01BCF}" type="presOf" srcId="{6FC45772-86D1-49EC-8FEC-754E4E7A9997}" destId="{3653E315-E511-4D9F-9C6F-A86C79472AEA}" srcOrd="1" destOrd="0" presId="urn:microsoft.com/office/officeart/2005/8/layout/process5"/>
    <dgm:cxn modelId="{7DFB81FC-37C1-4911-9D37-ADC1A5349AB7}" srcId="{4EE8D58C-8143-474A-BF27-389AF9B021ED}" destId="{E226CE7A-3B30-4067-9491-E6AF3E0479A3}" srcOrd="1" destOrd="0" parTransId="{02671E37-78B0-4A21-B244-58B382A467F3}" sibTransId="{E0B45254-B7CF-4E08-80FB-1C5E0863507B}"/>
    <dgm:cxn modelId="{0590C507-9B58-45C7-845E-E2F4CA9C7FA4}" type="presParOf" srcId="{9DF1F8B7-B71B-4FB9-ACD9-D284CD0B7FB1}" destId="{2647FED3-328D-43AA-8094-A118BA530400}" srcOrd="0" destOrd="0" presId="urn:microsoft.com/office/officeart/2005/8/layout/process5"/>
    <dgm:cxn modelId="{3F1CD41D-9DEF-4D07-82CF-5F463F4CF74F}" type="presParOf" srcId="{9DF1F8B7-B71B-4FB9-ACD9-D284CD0B7FB1}" destId="{88264704-036B-4D27-9254-0DC8571A2000}" srcOrd="1" destOrd="0" presId="urn:microsoft.com/office/officeart/2005/8/layout/process5"/>
    <dgm:cxn modelId="{02CB5D34-22F8-4D22-BF68-8980D3D4A876}" type="presParOf" srcId="{88264704-036B-4D27-9254-0DC8571A2000}" destId="{34679FE4-0F4F-4ABD-8FFE-99FD7348B24F}" srcOrd="0" destOrd="0" presId="urn:microsoft.com/office/officeart/2005/8/layout/process5"/>
    <dgm:cxn modelId="{B23E92BD-9DC2-42E5-8F69-9B221AC349B2}" type="presParOf" srcId="{9DF1F8B7-B71B-4FB9-ACD9-D284CD0B7FB1}" destId="{BBD1B2EC-29F0-4B5A-8044-DA20068D9841}" srcOrd="2" destOrd="0" presId="urn:microsoft.com/office/officeart/2005/8/layout/process5"/>
    <dgm:cxn modelId="{B8484DB6-3117-4F16-B5FC-C8C52FDEC85C}" type="presParOf" srcId="{9DF1F8B7-B71B-4FB9-ACD9-D284CD0B7FB1}" destId="{D6B2A4DD-D9EF-4579-A971-D13AA366E598}" srcOrd="3" destOrd="0" presId="urn:microsoft.com/office/officeart/2005/8/layout/process5"/>
    <dgm:cxn modelId="{F7E19D73-77B7-4896-92C6-DE5D3FB5E802}" type="presParOf" srcId="{D6B2A4DD-D9EF-4579-A971-D13AA366E598}" destId="{4D495D4A-5C77-4EF3-8949-3B44696EAFC7}" srcOrd="0" destOrd="0" presId="urn:microsoft.com/office/officeart/2005/8/layout/process5"/>
    <dgm:cxn modelId="{0D31FB9E-2B43-47F5-8E68-A1D6CFAE21CA}" type="presParOf" srcId="{9DF1F8B7-B71B-4FB9-ACD9-D284CD0B7FB1}" destId="{33D993BB-9A43-40E8-92C1-1AB1589CAA96}" srcOrd="4" destOrd="0" presId="urn:microsoft.com/office/officeart/2005/8/layout/process5"/>
    <dgm:cxn modelId="{844917C1-DC8D-4834-99A1-4E80AE1D47A8}" type="presParOf" srcId="{9DF1F8B7-B71B-4FB9-ACD9-D284CD0B7FB1}" destId="{34AA74A6-72E8-4E9C-B71C-A1978EF2DF0C}" srcOrd="5" destOrd="0" presId="urn:microsoft.com/office/officeart/2005/8/layout/process5"/>
    <dgm:cxn modelId="{84D75104-EAF3-46EF-B9D5-7AC746CDB738}" type="presParOf" srcId="{34AA74A6-72E8-4E9C-B71C-A1978EF2DF0C}" destId="{3653E315-E511-4D9F-9C6F-A86C79472AEA}" srcOrd="0" destOrd="0" presId="urn:microsoft.com/office/officeart/2005/8/layout/process5"/>
    <dgm:cxn modelId="{D225C882-C6D6-44F9-85E9-C89E60AD531E}" type="presParOf" srcId="{9DF1F8B7-B71B-4FB9-ACD9-D284CD0B7FB1}" destId="{DD9C6B55-9F9C-4182-BAED-382D5C2BFA21}" srcOrd="6" destOrd="0" presId="urn:microsoft.com/office/officeart/2005/8/layout/process5"/>
    <dgm:cxn modelId="{2BDCA618-A2F7-4855-86EA-08F114CD54DA}" type="presParOf" srcId="{9DF1F8B7-B71B-4FB9-ACD9-D284CD0B7FB1}" destId="{EDB84AC9-3CD2-402F-B6EC-977DFFD68FA5}" srcOrd="7" destOrd="0" presId="urn:microsoft.com/office/officeart/2005/8/layout/process5"/>
    <dgm:cxn modelId="{31B3CE3A-3D5D-4D8C-9B93-4AB1F7619F36}" type="presParOf" srcId="{EDB84AC9-3CD2-402F-B6EC-977DFFD68FA5}" destId="{A32814C1-76CF-494E-8A29-D6F9B95D6307}" srcOrd="0" destOrd="0" presId="urn:microsoft.com/office/officeart/2005/8/layout/process5"/>
    <dgm:cxn modelId="{A2D02222-6382-4A68-9065-A1BD25C35F65}" type="presParOf" srcId="{9DF1F8B7-B71B-4FB9-ACD9-D284CD0B7FB1}" destId="{B38FB6CE-B26C-46D9-9383-B83645DB432D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7FED3-328D-43AA-8094-A118BA530400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Διάγνωση</a:t>
          </a:r>
          <a:endParaRPr lang="el-GR" sz="2800" kern="1200" dirty="0"/>
        </a:p>
      </dsp:txBody>
      <dsp:txXfrm>
        <a:off x="45225" y="571471"/>
        <a:ext cx="2085893" cy="1221142"/>
      </dsp:txXfrm>
    </dsp:sp>
    <dsp:sp modelId="{88264704-036B-4D27-9254-0DC8571A2000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kern="1200"/>
        </a:p>
      </dsp:txBody>
      <dsp:txXfrm>
        <a:off x="2359355" y="1021199"/>
        <a:ext cx="320822" cy="321687"/>
      </dsp:txXfrm>
    </dsp:sp>
    <dsp:sp modelId="{BBD1B2EC-29F0-4B5A-8044-DA20068D9841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Ενημέρωση</a:t>
          </a:r>
          <a:endParaRPr lang="el-GR" sz="2800" kern="1200" dirty="0"/>
        </a:p>
      </dsp:txBody>
      <dsp:txXfrm>
        <a:off x="3071853" y="571471"/>
        <a:ext cx="2085893" cy="1221142"/>
      </dsp:txXfrm>
    </dsp:sp>
    <dsp:sp modelId="{D6B2A4DD-D9EF-4579-A971-D13AA366E598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kern="1200"/>
        </a:p>
      </dsp:txBody>
      <dsp:txXfrm>
        <a:off x="5385983" y="1021199"/>
        <a:ext cx="320822" cy="321687"/>
      </dsp:txXfrm>
    </dsp:sp>
    <dsp:sp modelId="{33D993BB-9A43-40E8-92C1-1AB1589CAA96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Συμβουλευτική, </a:t>
          </a:r>
          <a:r>
            <a:rPr lang="el-GR" sz="2000" kern="1200" dirty="0" err="1" smtClean="0"/>
            <a:t>Σεξοθεραπεία</a:t>
          </a:r>
          <a:r>
            <a:rPr lang="el-GR" sz="2000" kern="1200" dirty="0" smtClean="0"/>
            <a:t>, Ψυχοθεραπεία  </a:t>
          </a:r>
          <a:endParaRPr lang="el-GR" sz="2000" kern="1200" dirty="0"/>
        </a:p>
      </dsp:txBody>
      <dsp:txXfrm>
        <a:off x="6098481" y="571471"/>
        <a:ext cx="2085893" cy="1221142"/>
      </dsp:txXfrm>
    </dsp:sp>
    <dsp:sp modelId="{34AA74A6-72E8-4E9C-B71C-A1978EF2DF0C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kern="1200"/>
        </a:p>
      </dsp:txBody>
      <dsp:txXfrm rot="-5400000">
        <a:off x="6980585" y="2020851"/>
        <a:ext cx="321687" cy="320822"/>
      </dsp:txXfrm>
    </dsp:sp>
    <dsp:sp modelId="{DD9C6B55-9F9C-4182-BAED-382D5C2BFA21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Τερματισμός</a:t>
          </a:r>
          <a:endParaRPr lang="el-GR" sz="2800" kern="1200" dirty="0"/>
        </a:p>
      </dsp:txBody>
      <dsp:txXfrm>
        <a:off x="6098481" y="2733348"/>
        <a:ext cx="2085893" cy="1221142"/>
      </dsp:txXfrm>
    </dsp:sp>
    <dsp:sp modelId="{EDB84AC9-3CD2-402F-B6EC-977DFFD68FA5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kern="1200"/>
        </a:p>
      </dsp:txBody>
      <dsp:txXfrm rot="10800000">
        <a:off x="5549421" y="3183076"/>
        <a:ext cx="320822" cy="321687"/>
      </dsp:txXfrm>
    </dsp:sp>
    <dsp:sp modelId="{B38FB6CE-B26C-46D9-9383-B83645DB432D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Follow up</a:t>
          </a:r>
          <a:endParaRPr lang="el-GR" sz="2800" kern="1200" dirty="0"/>
        </a:p>
      </dsp:txBody>
      <dsp:txXfrm>
        <a:off x="3071853" y="273334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4429156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Μουτζούρη Μερόπη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Ψυχολόγος 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Υποψήφια Διδάκτωρ 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Τμήματος Μαιευτικής ΠΑ.Δ.Α.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Επιβλέπουσα Καθηγήτρια: </a:t>
            </a:r>
            <a:r>
              <a:rPr lang="el-GR" b="1" dirty="0" err="1" smtClean="0">
                <a:solidFill>
                  <a:schemeClr val="accent2">
                    <a:lumMod val="75000"/>
                  </a:schemeClr>
                </a:solidFill>
              </a:rPr>
              <a:t>Γουρουντή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 Κλεάνθη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44" y="4714884"/>
            <a:ext cx="8715436" cy="2000264"/>
          </a:xfrm>
        </p:spPr>
        <p:txBody>
          <a:bodyPr>
            <a:normAutofit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Πότε είναι χρήσιμη η ψυχολογική υποστήριξη: 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την αναζητάει το άτομο ή το ζευγάρι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όταν ειδικοί (γιατροί, ψυχολόγοι, μαίες) διαπιστώνουν ενδείξεις για ψυχολογική παρέμβαση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κατά το </a:t>
            </a:r>
            <a:r>
              <a:rPr lang="en-US" dirty="0" smtClean="0"/>
              <a:t>screening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Ενδείξεις για ψυχολογικές παρεμβάσεις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Μεγάλη χρονική διάρκεια ΣΔ </a:t>
            </a:r>
            <a:endParaRPr lang="en-US" dirty="0" smtClean="0"/>
          </a:p>
          <a:p>
            <a:r>
              <a:rPr lang="el-GR" dirty="0" smtClean="0"/>
              <a:t>Συνυπάρχουσες ΣΔ </a:t>
            </a:r>
            <a:endParaRPr lang="en-US" dirty="0" smtClean="0"/>
          </a:p>
          <a:p>
            <a:r>
              <a:rPr lang="el-GR" dirty="0" smtClean="0"/>
              <a:t>Συνυπάρχουσες ψυχολογικές διαταραχές </a:t>
            </a:r>
            <a:endParaRPr lang="en-US" dirty="0" smtClean="0"/>
          </a:p>
          <a:p>
            <a:r>
              <a:rPr lang="el-GR" dirty="0" smtClean="0"/>
              <a:t>Προβλήματα σχέσης κι επικοινωνίας ζευγαριού</a:t>
            </a:r>
            <a:endParaRPr lang="en-US" dirty="0" smtClean="0"/>
          </a:p>
          <a:p>
            <a:r>
              <a:rPr lang="el-GR" dirty="0" smtClean="0"/>
              <a:t>Σεξουαλική κακοποίηση </a:t>
            </a:r>
            <a:endParaRPr lang="en-US" dirty="0" smtClean="0"/>
          </a:p>
          <a:p>
            <a:r>
              <a:rPr lang="el-GR" dirty="0" smtClean="0"/>
              <a:t>Μειωμένη ανταπόκριση στην φαρμακευτική  θεραπεία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Ευκαιρίες για </a:t>
            </a:r>
            <a:r>
              <a:rPr lang="en-US" b="1" dirty="0" smtClean="0"/>
              <a:t>Screening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Κατά την επαφή με :</a:t>
            </a:r>
          </a:p>
          <a:p>
            <a:pPr>
              <a:buNone/>
            </a:pPr>
            <a:r>
              <a:rPr lang="el-GR" dirty="0" smtClean="0"/>
              <a:t>- Τον γυναικολόγο</a:t>
            </a:r>
          </a:p>
          <a:p>
            <a:pPr>
              <a:buFontTx/>
              <a:buChar char="-"/>
            </a:pPr>
            <a:r>
              <a:rPr lang="el-GR" dirty="0" smtClean="0"/>
              <a:t>Την μαία</a:t>
            </a:r>
          </a:p>
          <a:p>
            <a:pPr>
              <a:buFontTx/>
              <a:buChar char="-"/>
            </a:pPr>
            <a:endParaRPr lang="el-GR" dirty="0" smtClean="0"/>
          </a:p>
          <a:p>
            <a:r>
              <a:rPr lang="el-GR" dirty="0" smtClean="0"/>
              <a:t>Κατά:</a:t>
            </a:r>
          </a:p>
          <a:p>
            <a:pPr>
              <a:buNone/>
            </a:pPr>
            <a:r>
              <a:rPr lang="el-GR" dirty="0" smtClean="0"/>
              <a:t>-τις πρώτες επισκέψεις σε κέντρα γονιμότητας</a:t>
            </a:r>
          </a:p>
          <a:p>
            <a:pPr>
              <a:buNone/>
            </a:pPr>
            <a:r>
              <a:rPr lang="el-GR" dirty="0" smtClean="0"/>
              <a:t>-κατά τα πρώτα στάδια της αντιμετώπισης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(π.χ. στην έναρξη ενός κύκλου εξωσωματικής γονιμοποίησης)</a:t>
            </a:r>
          </a:p>
          <a:p>
            <a:pPr>
              <a:buFontTx/>
              <a:buChar char="-"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Το </a:t>
            </a:r>
            <a:r>
              <a:rPr lang="en-US" b="1" dirty="0" smtClean="0"/>
              <a:t>Brief Sexual Symptom Checklist</a:t>
            </a:r>
            <a:r>
              <a:rPr lang="el-GR" b="1" dirty="0" smtClean="0"/>
              <a:t> ως εργαλείο για </a:t>
            </a:r>
            <a:r>
              <a:rPr lang="en-US" b="1" dirty="0" smtClean="0"/>
              <a:t>screening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700" dirty="0" smtClean="0"/>
              <a:t>Please answer the following questions about your overall sexual function in the past 3 months or more. </a:t>
            </a:r>
          </a:p>
          <a:p>
            <a:pPr>
              <a:buNone/>
            </a:pPr>
            <a:r>
              <a:rPr lang="en-US" sz="1700" dirty="0" smtClean="0"/>
              <a:t>1. Are you satisfied with your sexual function? </a:t>
            </a:r>
          </a:p>
          <a:p>
            <a:pPr>
              <a:buNone/>
            </a:pPr>
            <a:r>
              <a:rPr lang="en-US" sz="1700" dirty="0" smtClean="0"/>
              <a:t>Yes                      No </a:t>
            </a:r>
          </a:p>
          <a:p>
            <a:pPr>
              <a:buNone/>
            </a:pPr>
            <a:r>
              <a:rPr lang="en-US" sz="1700" dirty="0" smtClean="0"/>
              <a:t>If No, please continue. </a:t>
            </a:r>
          </a:p>
          <a:p>
            <a:pPr>
              <a:buNone/>
            </a:pPr>
            <a:r>
              <a:rPr lang="en-US" sz="1700" dirty="0" smtClean="0"/>
              <a:t>2. How long have you been dissatisfied with your sexual function? _________________ </a:t>
            </a:r>
          </a:p>
          <a:p>
            <a:pPr>
              <a:buNone/>
            </a:pPr>
            <a:r>
              <a:rPr lang="en-US" sz="1700" dirty="0" smtClean="0"/>
              <a:t>3a. The problem(s) with your sexual function is: (mark one or more)</a:t>
            </a:r>
          </a:p>
          <a:p>
            <a:pPr>
              <a:buNone/>
            </a:pPr>
            <a:r>
              <a:rPr lang="en-US" sz="1700" dirty="0" smtClean="0"/>
              <a:t>1 Problems with little or no interest in sex</a:t>
            </a:r>
          </a:p>
          <a:p>
            <a:pPr>
              <a:buNone/>
            </a:pPr>
            <a:r>
              <a:rPr lang="en-US" sz="1700" dirty="0" smtClean="0"/>
              <a:t>2 Problems with decreased genital sensation (feeling) </a:t>
            </a:r>
          </a:p>
          <a:p>
            <a:pPr>
              <a:buNone/>
            </a:pPr>
            <a:r>
              <a:rPr lang="en-US" sz="1700" dirty="0" smtClean="0"/>
              <a:t>3 Problems with decreased vaginal lubrication (dryness) </a:t>
            </a:r>
          </a:p>
          <a:p>
            <a:pPr>
              <a:buNone/>
            </a:pPr>
            <a:r>
              <a:rPr lang="en-US" sz="1700" dirty="0" smtClean="0"/>
              <a:t>4 Problems reaching orgasm </a:t>
            </a:r>
          </a:p>
          <a:p>
            <a:pPr>
              <a:buNone/>
            </a:pPr>
            <a:r>
              <a:rPr lang="en-US" sz="1700" dirty="0" smtClean="0"/>
              <a:t>5 Problems with pain during sex </a:t>
            </a:r>
          </a:p>
          <a:p>
            <a:pPr>
              <a:buNone/>
            </a:pPr>
            <a:r>
              <a:rPr lang="en-US" sz="1700" dirty="0" smtClean="0"/>
              <a:t>6 Other: </a:t>
            </a:r>
          </a:p>
          <a:p>
            <a:pPr>
              <a:buNone/>
            </a:pPr>
            <a:r>
              <a:rPr lang="en-US" sz="1700" dirty="0" smtClean="0"/>
              <a:t>3b. Which problem is most bothersome (circle) 1 2 3 4 5 6  </a:t>
            </a:r>
          </a:p>
          <a:p>
            <a:pPr>
              <a:buNone/>
            </a:pPr>
            <a:r>
              <a:rPr lang="en-US" sz="1700" dirty="0" smtClean="0"/>
              <a:t>4. Would you like to talk about it with your doctor? </a:t>
            </a:r>
          </a:p>
          <a:p>
            <a:pPr>
              <a:buNone/>
            </a:pPr>
            <a:r>
              <a:rPr lang="en-US" sz="1700" dirty="0" smtClean="0"/>
              <a:t> Yes                      No</a:t>
            </a:r>
            <a:endParaRPr lang="el-GR" sz="17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Ψυχοθεραπευτικοί χειρισμοί των σεξουαλικών δυσλειτουργιών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Ατομική ψυχοθεραπεία</a:t>
            </a:r>
          </a:p>
          <a:p>
            <a:endParaRPr lang="el-GR" dirty="0" smtClean="0"/>
          </a:p>
          <a:p>
            <a:r>
              <a:rPr lang="el-GR" dirty="0" smtClean="0"/>
              <a:t>Διάφορες θεραπείες ζεύγους: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Σεξοθεραπεία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Γνωσιακή</a:t>
            </a:r>
            <a:r>
              <a:rPr lang="el-GR" dirty="0" smtClean="0"/>
              <a:t> - </a:t>
            </a:r>
            <a:r>
              <a:rPr lang="el-GR" dirty="0" err="1" smtClean="0"/>
              <a:t>Συμπεριφορική</a:t>
            </a:r>
            <a:r>
              <a:rPr lang="el-GR" dirty="0" smtClean="0"/>
              <a:t> θεραπεία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Θεραπευτική προσέγγιση των </a:t>
            </a:r>
            <a:r>
              <a:rPr lang="el-GR" dirty="0" err="1" smtClean="0"/>
              <a:t>Master</a:t>
            </a:r>
            <a:r>
              <a:rPr lang="el-GR" dirty="0" smtClean="0"/>
              <a:t> &amp; </a:t>
            </a:r>
            <a:r>
              <a:rPr lang="el-GR" dirty="0" err="1" smtClean="0"/>
              <a:t>Johnson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Ατομική ψυχοθεραπεία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u="sng" dirty="0" smtClean="0"/>
              <a:t>Ψυχοδυναμική θεραπεία: </a:t>
            </a:r>
          </a:p>
          <a:p>
            <a:r>
              <a:rPr lang="el-GR" dirty="0" smtClean="0"/>
              <a:t>Οι σεξουαλικές δυσλειτουργίες έχουν τις ρίζες τους στις εμπειρίες της πρώτης παιδικής ηλικίας και στις </a:t>
            </a:r>
            <a:r>
              <a:rPr lang="el-GR" dirty="0" err="1" smtClean="0"/>
              <a:t>ενδοψυχικές</a:t>
            </a:r>
            <a:r>
              <a:rPr lang="el-GR" dirty="0" smtClean="0"/>
              <a:t> συγκρούσεις. </a:t>
            </a:r>
          </a:p>
          <a:p>
            <a:r>
              <a:rPr lang="el-GR" dirty="0" smtClean="0"/>
              <a:t>Στόχος της θεραπείας: η συνειδητοποίηση των απωθημένων εμπειριών και των παιδικών συγκρούσεων.</a:t>
            </a:r>
          </a:p>
          <a:p>
            <a:r>
              <a:rPr lang="el-GR" dirty="0" smtClean="0"/>
              <a:t>Όταν φόβοι και φαντασίες έρχονται στην επιφάνεια και γίνονται κατανοητοί, τα συμπτώματα των σεξουαλικών δυσλειτουργιών συνήθως μετριάζονται.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Ατομική ψυχοθεραπεία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u="sng" dirty="0" smtClean="0"/>
              <a:t>Θεραπεία συμπεριφοράς: </a:t>
            </a:r>
          </a:p>
          <a:p>
            <a:r>
              <a:rPr lang="el-GR" dirty="0" smtClean="0"/>
              <a:t>Προσδιορισμός των καταστάσεων που δημιουργούν άγχος και συμπτώματα. </a:t>
            </a:r>
          </a:p>
          <a:p>
            <a:r>
              <a:rPr lang="el-GR" dirty="0" smtClean="0"/>
              <a:t>Ο θεραπευτής στοχεύει στην απευαισθητοποίηση απ' αυτές τις </a:t>
            </a:r>
            <a:r>
              <a:rPr lang="el-GR" dirty="0" err="1" smtClean="0"/>
              <a:t>αγχογόνες</a:t>
            </a:r>
            <a:r>
              <a:rPr lang="el-GR" dirty="0" smtClean="0"/>
              <a:t> καταστάσεις. </a:t>
            </a:r>
          </a:p>
          <a:p>
            <a:r>
              <a:rPr lang="el-GR" dirty="0" smtClean="0"/>
              <a:t>Η τεχνική της συστηματικής απευαισθητοποίησης.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Συζυγικές θεραπείες</a:t>
            </a:r>
            <a:endParaRPr lang="el-GR" b="1" dirty="0"/>
          </a:p>
        </p:txBody>
      </p:sp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Διάγνωση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Στόχοι: </a:t>
            </a:r>
          </a:p>
          <a:p>
            <a:pPr>
              <a:buNone/>
            </a:pPr>
            <a:r>
              <a:rPr lang="el-GR" dirty="0" smtClean="0"/>
              <a:t>➨ Ο </a:t>
            </a:r>
            <a:r>
              <a:rPr lang="el-GR" dirty="0" err="1" smtClean="0"/>
              <a:t>προσδιορισµός</a:t>
            </a:r>
            <a:r>
              <a:rPr lang="el-GR" dirty="0" smtClean="0"/>
              <a:t> της φύσης της σεξουαλικής διαταραχής και ποιες αλλαγές είναι </a:t>
            </a:r>
            <a:r>
              <a:rPr lang="el-GR" dirty="0" err="1" smtClean="0"/>
              <a:t>επιθυµητές</a:t>
            </a:r>
            <a:r>
              <a:rPr lang="el-GR" dirty="0" smtClean="0"/>
              <a:t> από το ζευγάρι. </a:t>
            </a:r>
          </a:p>
          <a:p>
            <a:pPr>
              <a:buNone/>
            </a:pPr>
            <a:r>
              <a:rPr lang="el-GR" dirty="0" smtClean="0"/>
              <a:t>➨ Η απόκτηση πληροφόρησης, η οποία θα βοηθήσει τον θεραπευτή στον </a:t>
            </a:r>
            <a:r>
              <a:rPr lang="el-GR" dirty="0" err="1" smtClean="0"/>
              <a:t>προσδιορισµό</a:t>
            </a:r>
            <a:r>
              <a:rPr lang="el-GR" dirty="0" smtClean="0"/>
              <a:t> των αιτιολογικών παραγόντων ικανών για την διατύπωση ενός αιτιολογικού µ</a:t>
            </a:r>
            <a:r>
              <a:rPr lang="el-GR" dirty="0" err="1" smtClean="0"/>
              <a:t>οντέλου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➨ Ο ακριβής </a:t>
            </a:r>
            <a:r>
              <a:rPr lang="el-GR" dirty="0" err="1" smtClean="0"/>
              <a:t>καθορισµός</a:t>
            </a:r>
            <a:r>
              <a:rPr lang="el-GR" dirty="0" smtClean="0"/>
              <a:t> της θεραπευτικής </a:t>
            </a:r>
            <a:r>
              <a:rPr lang="el-GR" dirty="0" err="1" smtClean="0"/>
              <a:t>παρέµβασης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➨ Η προτροπή προς το ζευγάρι να σκεφτούν σχετικά µε πιθανές αιτίες και λύσεις.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Ενημέρωση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Στόχοι:</a:t>
            </a:r>
          </a:p>
          <a:p>
            <a:pPr>
              <a:buNone/>
            </a:pPr>
            <a:r>
              <a:rPr lang="el-GR" dirty="0" smtClean="0"/>
              <a:t>➨ Να βοηθήσει το ζευγάρι να καταλάβει το </a:t>
            </a:r>
            <a:r>
              <a:rPr lang="el-GR" dirty="0" err="1" smtClean="0"/>
              <a:t>πρόβληµά</a:t>
            </a:r>
            <a:r>
              <a:rPr lang="el-GR" dirty="0" smtClean="0"/>
              <a:t> του. </a:t>
            </a:r>
          </a:p>
          <a:p>
            <a:pPr>
              <a:buNone/>
            </a:pPr>
            <a:r>
              <a:rPr lang="el-GR" dirty="0" smtClean="0"/>
              <a:t>➨ Να καθησυχάσει και να </a:t>
            </a:r>
            <a:r>
              <a:rPr lang="el-GR" dirty="0" err="1" smtClean="0"/>
              <a:t>εµψυχώσει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➨ Να εξηγήσει το ρόλο των αιτιολογικών παραγόντων, ιδίως των παραγόντων που συντηρούν το </a:t>
            </a:r>
            <a:r>
              <a:rPr lang="el-GR" dirty="0" err="1" smtClean="0"/>
              <a:t>πρόβληµα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➨ Να βοηθήσει το ζευγάρι ν’ αποκτήσει ένα </a:t>
            </a:r>
            <a:r>
              <a:rPr lang="el-GR" dirty="0" err="1" smtClean="0"/>
              <a:t>λογικοφανές</a:t>
            </a:r>
            <a:r>
              <a:rPr lang="el-GR" dirty="0" smtClean="0"/>
              <a:t> αιτιολογικό µ</a:t>
            </a:r>
            <a:r>
              <a:rPr lang="el-GR" dirty="0" err="1" smtClean="0"/>
              <a:t>οντέλο</a:t>
            </a:r>
            <a:r>
              <a:rPr lang="el-GR" dirty="0" smtClean="0"/>
              <a:t> της διαταραχής.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 διάλεξης: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None/>
            </a:pPr>
            <a:r>
              <a:rPr lang="el-GR" b="1" dirty="0" smtClean="0"/>
              <a:t>   Συζυγική ψυχοθεραπεία κατά την εμπειρία της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σεξουαλικής</a:t>
            </a:r>
            <a:r>
              <a:rPr lang="el-GR" b="1" dirty="0" smtClean="0"/>
              <a:t> δυσλειτουργίας στην διάρκεια της </a:t>
            </a:r>
            <a:r>
              <a:rPr lang="el-GR" b="1" dirty="0" err="1" smtClean="0"/>
              <a:t>υπογονιμότητας</a:t>
            </a:r>
            <a:r>
              <a:rPr lang="el-GR" b="1" dirty="0" smtClean="0"/>
              <a:t> και της αντιμετώπισής της.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Ενημέρωση για τον ρόλο που διαδραματίζουν στην σεξουαλική δραστηριότητα: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Ηλικία </a:t>
            </a:r>
          </a:p>
          <a:p>
            <a:r>
              <a:rPr lang="el-GR" dirty="0" smtClean="0"/>
              <a:t>Διάρκεια σχέσης </a:t>
            </a:r>
          </a:p>
          <a:p>
            <a:r>
              <a:rPr lang="el-GR" dirty="0" smtClean="0"/>
              <a:t>Διαφορετικοί τρόποι διέγερσης αντρών και γυναικών</a:t>
            </a:r>
          </a:p>
          <a:p>
            <a:r>
              <a:rPr lang="el-GR" dirty="0" smtClean="0"/>
              <a:t>Κίνητρα για σεξουαλική δραστηριότητα </a:t>
            </a:r>
          </a:p>
          <a:p>
            <a:r>
              <a:rPr lang="el-GR" dirty="0" smtClean="0"/>
              <a:t>Τρόπος ζωής (κόπωση, ύπνος, άγχος)</a:t>
            </a:r>
          </a:p>
          <a:p>
            <a:r>
              <a:rPr lang="el-GR" dirty="0" smtClean="0"/>
              <a:t>Μηχανισμός άγχους επίδοσης</a:t>
            </a:r>
          </a:p>
          <a:p>
            <a:r>
              <a:rPr lang="el-GR" dirty="0" smtClean="0"/>
              <a:t>Ρόλος συντρόφου</a:t>
            </a:r>
          </a:p>
          <a:p>
            <a:r>
              <a:rPr lang="el-GR" dirty="0" smtClean="0"/>
              <a:t>Εικόνα σώματος και εικόνα μεγέθους γεννητικών οργάνων</a:t>
            </a:r>
          </a:p>
          <a:p>
            <a:r>
              <a:rPr lang="el-GR" dirty="0" smtClean="0"/>
              <a:t>Ρόλος πόνου</a:t>
            </a:r>
          </a:p>
          <a:p>
            <a:r>
              <a:rPr lang="el-GR" dirty="0" smtClean="0"/>
              <a:t>Πίεση από σύντροφο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Βήματα ψυχολογικής παρέμβασης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l-GR" sz="11000" dirty="0" smtClean="0"/>
              <a:t>1. Συμβουλευτική κι Εκπαίδευση</a:t>
            </a:r>
          </a:p>
          <a:p>
            <a:pPr>
              <a:buNone/>
            </a:pPr>
            <a:r>
              <a:rPr lang="el-GR" sz="11000" dirty="0" smtClean="0"/>
              <a:t> </a:t>
            </a:r>
          </a:p>
          <a:p>
            <a:pPr>
              <a:buNone/>
            </a:pPr>
            <a:r>
              <a:rPr lang="el-GR" sz="11000" dirty="0" smtClean="0"/>
              <a:t>2. </a:t>
            </a:r>
            <a:r>
              <a:rPr lang="el-GR" sz="11000" dirty="0" err="1" smtClean="0"/>
              <a:t>Σεξοθεραπεία</a:t>
            </a:r>
            <a:endParaRPr lang="el-GR" sz="11000" dirty="0" smtClean="0"/>
          </a:p>
          <a:p>
            <a:pPr>
              <a:buNone/>
            </a:pPr>
            <a:endParaRPr lang="el-GR" sz="11000" dirty="0" smtClean="0"/>
          </a:p>
          <a:p>
            <a:pPr>
              <a:buNone/>
            </a:pPr>
            <a:r>
              <a:rPr lang="el-GR" sz="11000" dirty="0" smtClean="0"/>
              <a:t>3. Ψυχοθεραπεία ζεύγους </a:t>
            </a:r>
          </a:p>
          <a:p>
            <a:pPr>
              <a:buNone/>
            </a:pPr>
            <a:endParaRPr lang="el-GR" sz="8600" dirty="0" smtClean="0"/>
          </a:p>
          <a:p>
            <a:pPr>
              <a:buNone/>
            </a:pPr>
            <a:endParaRPr lang="el-GR" sz="8600" dirty="0" smtClean="0"/>
          </a:p>
          <a:p>
            <a:pPr>
              <a:buNone/>
            </a:pP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1. Συμβουλευτική κι Εκπαίδευση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Ακριβή κριτήρια επιλογής δεν υπάρχουν αλλά φαίνεται ότι θα πρέπει να </a:t>
            </a:r>
            <a:r>
              <a:rPr lang="el-GR" dirty="0" err="1" smtClean="0"/>
              <a:t>προτιµηθεί</a:t>
            </a:r>
            <a:r>
              <a:rPr lang="el-GR" dirty="0" smtClean="0"/>
              <a:t> η </a:t>
            </a:r>
            <a:r>
              <a:rPr lang="el-GR" dirty="0" err="1" smtClean="0"/>
              <a:t>σύντοµη</a:t>
            </a:r>
            <a:r>
              <a:rPr lang="el-GR" dirty="0" smtClean="0"/>
              <a:t> </a:t>
            </a:r>
            <a:r>
              <a:rPr lang="el-GR" dirty="0" err="1" smtClean="0"/>
              <a:t>συµβουλευτική</a:t>
            </a:r>
            <a:r>
              <a:rPr lang="el-GR" dirty="0" smtClean="0"/>
              <a:t> - εκπαίδευση εάν: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Α. Το σεξουαλικό </a:t>
            </a:r>
            <a:r>
              <a:rPr lang="el-GR" dirty="0" err="1" smtClean="0"/>
              <a:t>πρόβληµα</a:t>
            </a:r>
            <a:r>
              <a:rPr lang="el-GR" dirty="0" smtClean="0"/>
              <a:t> είναι πρόσφατο και φαίνεται να µην επηρεάζει άλλους </a:t>
            </a:r>
            <a:r>
              <a:rPr lang="el-GR" dirty="0" err="1" smtClean="0"/>
              <a:t>τοµείς</a:t>
            </a:r>
            <a:r>
              <a:rPr lang="el-GR" dirty="0" smtClean="0"/>
              <a:t> της σχέσης. </a:t>
            </a:r>
          </a:p>
          <a:p>
            <a:pPr>
              <a:buNone/>
            </a:pPr>
            <a:r>
              <a:rPr lang="el-GR" dirty="0" smtClean="0"/>
              <a:t>Β. Υπάρχουν </a:t>
            </a:r>
            <a:r>
              <a:rPr lang="el-GR" dirty="0" err="1" smtClean="0"/>
              <a:t>ελλείµµατα</a:t>
            </a:r>
            <a:r>
              <a:rPr lang="el-GR" dirty="0" smtClean="0"/>
              <a:t> πληροφόρησης. </a:t>
            </a:r>
          </a:p>
          <a:p>
            <a:pPr>
              <a:buNone/>
            </a:pPr>
            <a:r>
              <a:rPr lang="el-GR" dirty="0" smtClean="0"/>
              <a:t>Γ. Οι ερωτικοί σύντροφοι φαίνεται να βρίσκουν κάποιο τρόπο να το επιλύσουν µόνοι τους. </a:t>
            </a:r>
          </a:p>
          <a:p>
            <a:pPr>
              <a:buNone/>
            </a:pPr>
            <a:r>
              <a:rPr lang="el-GR" dirty="0" smtClean="0"/>
              <a:t>∆. </a:t>
            </a:r>
            <a:r>
              <a:rPr lang="el-GR" dirty="0" err="1" smtClean="0"/>
              <a:t>∆εν</a:t>
            </a:r>
            <a:r>
              <a:rPr lang="el-GR" dirty="0" smtClean="0"/>
              <a:t> είναι σίγουρο ότι η </a:t>
            </a:r>
            <a:r>
              <a:rPr lang="el-GR" dirty="0" err="1" smtClean="0"/>
              <a:t>σεξοθεραπεία</a:t>
            </a:r>
            <a:r>
              <a:rPr lang="el-GR" dirty="0" smtClean="0"/>
              <a:t> θα προσφέρει περισσότερο.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2. </a:t>
            </a:r>
            <a:r>
              <a:rPr lang="el-GR" b="1" dirty="0" err="1" smtClean="0"/>
              <a:t>Σεξοθεραπεία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Ενδείξεις για </a:t>
            </a:r>
            <a:r>
              <a:rPr lang="el-GR" dirty="0" err="1" smtClean="0"/>
              <a:t>σεξοθεραπεία</a:t>
            </a:r>
            <a:r>
              <a:rPr lang="el-GR" dirty="0" smtClean="0"/>
              <a:t>: </a:t>
            </a:r>
          </a:p>
          <a:p>
            <a:pPr>
              <a:buNone/>
            </a:pPr>
            <a:r>
              <a:rPr lang="el-GR" dirty="0" smtClean="0"/>
              <a:t>Α. Τα σεξουαλικά </a:t>
            </a:r>
            <a:r>
              <a:rPr lang="el-GR" dirty="0" err="1" smtClean="0"/>
              <a:t>προβλήµατα</a:t>
            </a:r>
            <a:r>
              <a:rPr lang="el-GR" dirty="0" smtClean="0"/>
              <a:t> είναι µ</a:t>
            </a:r>
            <a:r>
              <a:rPr lang="el-GR" dirty="0" err="1" smtClean="0"/>
              <a:t>ακροχρόνια</a:t>
            </a:r>
            <a:r>
              <a:rPr lang="el-GR" dirty="0" smtClean="0"/>
              <a:t> ή διάρκειας κάποιων µ</a:t>
            </a:r>
            <a:r>
              <a:rPr lang="el-GR" dirty="0" err="1" smtClean="0"/>
              <a:t>ηνών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Β. Το ζευγάρι προσπάθησε </a:t>
            </a:r>
            <a:r>
              <a:rPr lang="el-GR" dirty="0" err="1" smtClean="0"/>
              <a:t>αναποτελεσµατικά</a:t>
            </a:r>
            <a:r>
              <a:rPr lang="el-GR" dirty="0" smtClean="0"/>
              <a:t> να βρει λύση µόνο του.</a:t>
            </a:r>
          </a:p>
          <a:p>
            <a:pPr>
              <a:buNone/>
            </a:pPr>
            <a:r>
              <a:rPr lang="el-GR" dirty="0" smtClean="0"/>
              <a:t>Γ. Το </a:t>
            </a:r>
            <a:r>
              <a:rPr lang="el-GR" dirty="0" err="1" smtClean="0"/>
              <a:t>πρόβληµα</a:t>
            </a:r>
            <a:r>
              <a:rPr lang="el-GR" dirty="0" smtClean="0"/>
              <a:t> φαίνεται να οφείλεται σε ψυχολογικούς παράγοντες (πρόσφατη </a:t>
            </a:r>
            <a:r>
              <a:rPr lang="el-GR" dirty="0" err="1" smtClean="0"/>
              <a:t>τραυµατική</a:t>
            </a:r>
            <a:r>
              <a:rPr lang="el-GR" dirty="0" smtClean="0"/>
              <a:t> σεξουαλική </a:t>
            </a:r>
            <a:r>
              <a:rPr lang="el-GR" dirty="0" err="1" smtClean="0"/>
              <a:t>εµπειρία</a:t>
            </a:r>
            <a:r>
              <a:rPr lang="el-GR" dirty="0" smtClean="0"/>
              <a:t>, άγχος επίδοσης, </a:t>
            </a:r>
            <a:r>
              <a:rPr lang="el-GR" dirty="0" err="1" smtClean="0"/>
              <a:t>χαµηλή</a:t>
            </a:r>
            <a:r>
              <a:rPr lang="el-GR" dirty="0" smtClean="0"/>
              <a:t> αυτοπεποίθηση, μοναδικός στόχος η τεκνοποίηση) </a:t>
            </a:r>
          </a:p>
          <a:p>
            <a:pPr>
              <a:buNone/>
            </a:pPr>
            <a:r>
              <a:rPr lang="el-GR" dirty="0" smtClean="0"/>
              <a:t>∆. Και άλλοι </a:t>
            </a:r>
            <a:r>
              <a:rPr lang="el-GR" dirty="0" err="1" smtClean="0"/>
              <a:t>τοµείς</a:t>
            </a:r>
            <a:r>
              <a:rPr lang="el-GR" dirty="0" smtClean="0"/>
              <a:t> της συζυγικής ζωής πιθανώς παρουσιάζουν δυσλειτουργία.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2. </a:t>
            </a:r>
            <a:r>
              <a:rPr lang="el-GR" b="1" dirty="0" err="1" smtClean="0"/>
              <a:t>Σεξοθεραπεία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el-GR" dirty="0" smtClean="0"/>
              <a:t>Αντενδείξεις για </a:t>
            </a:r>
            <a:r>
              <a:rPr lang="el-GR" dirty="0" err="1" smtClean="0"/>
              <a:t>σεξοθεραπεία</a:t>
            </a:r>
            <a:r>
              <a:rPr lang="el-GR" dirty="0" smtClean="0"/>
              <a:t>: </a:t>
            </a:r>
          </a:p>
          <a:p>
            <a:pPr>
              <a:buNone/>
            </a:pPr>
            <a:r>
              <a:rPr lang="el-GR" dirty="0" smtClean="0"/>
              <a:t>Α. Κακή ποιότητα συζυγικής σχέσης (πέραν της σεξουαλικής) και προβλήματα στην επικοινωνία (προτείνεται η ψυχο</a:t>
            </a:r>
            <a:r>
              <a:rPr lang="el-GR" i="1" dirty="0" smtClean="0"/>
              <a:t>θεραπεία ζεύγους</a:t>
            </a:r>
            <a:r>
              <a:rPr lang="el-GR" dirty="0" smtClean="0"/>
              <a:t>). </a:t>
            </a:r>
          </a:p>
          <a:p>
            <a:pPr>
              <a:buNone/>
            </a:pPr>
            <a:r>
              <a:rPr lang="el-GR" dirty="0" smtClean="0"/>
              <a:t>Β. Ύπαρξη ψυχιατρικών διαταραχών </a:t>
            </a:r>
          </a:p>
          <a:p>
            <a:pPr>
              <a:buNone/>
            </a:pPr>
            <a:r>
              <a:rPr lang="el-GR" dirty="0" smtClean="0"/>
              <a:t>Γ. </a:t>
            </a:r>
            <a:r>
              <a:rPr lang="el-GR" dirty="0" err="1" smtClean="0"/>
              <a:t>Αλκοολισµός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Δ. </a:t>
            </a:r>
            <a:r>
              <a:rPr lang="el-GR" dirty="0" err="1" smtClean="0"/>
              <a:t>Χαµηλό</a:t>
            </a:r>
            <a:r>
              <a:rPr lang="el-GR" dirty="0" smtClean="0"/>
              <a:t> κίνητρο (</a:t>
            </a:r>
            <a:r>
              <a:rPr lang="el-GR" dirty="0" err="1" smtClean="0"/>
              <a:t>motivation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3. Ψυχοθεραπεία ζεύγους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Στόχοι: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Λειτουργική σχέση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Βελτίωση επικοινωνίας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Προσδιορισμός ατομικών στόχων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Επίλυση διαπροσωπικών συγκρούσεων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Ενδυνάμωση καλών στοιχείων σχέσης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Λύση προβλημάτων 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Δεν είναι απαραίτητος σκοπός το ζευγάρι να παραμείνει μαζί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Ψυχοθεραπεία ζεύγους: </a:t>
            </a:r>
            <a:br>
              <a:rPr lang="el-GR" b="1" dirty="0" smtClean="0"/>
            </a:br>
            <a:r>
              <a:rPr lang="el-GR" b="1" dirty="0" err="1" smtClean="0"/>
              <a:t>Γνωσιακή</a:t>
            </a:r>
            <a:r>
              <a:rPr lang="el-GR" b="1" dirty="0" smtClean="0"/>
              <a:t> – </a:t>
            </a:r>
            <a:r>
              <a:rPr lang="el-GR" b="1" dirty="0" err="1" smtClean="0"/>
              <a:t>Συμπεριφορική</a:t>
            </a:r>
            <a:r>
              <a:rPr lang="el-GR" b="1" dirty="0" smtClean="0"/>
              <a:t> θεραπεία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θεραπευτής εξετάζει: </a:t>
            </a:r>
          </a:p>
          <a:p>
            <a:pPr>
              <a:buNone/>
            </a:pPr>
            <a:r>
              <a:rPr lang="el-GR" dirty="0" smtClean="0"/>
              <a:t>α. πως το κάθε μέλος του ζευγαριού αντιλαμβάνεται το πρόβλημα.</a:t>
            </a:r>
          </a:p>
          <a:p>
            <a:pPr>
              <a:buNone/>
            </a:pPr>
            <a:r>
              <a:rPr lang="el-GR" dirty="0" smtClean="0"/>
              <a:t>β. ποιος από τους δυο ενδιαφέρεται περισσότερο για το σεξ. </a:t>
            </a:r>
          </a:p>
          <a:p>
            <a:pPr>
              <a:buNone/>
            </a:pPr>
            <a:r>
              <a:rPr lang="el-GR" dirty="0" smtClean="0"/>
              <a:t>γ. ποιος από τους δυο αποδέχεται περισσότερο την ψυχοθεραπεία. 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/>
              <a:t>Γνωσιακή</a:t>
            </a:r>
            <a:r>
              <a:rPr lang="el-GR" b="1" dirty="0" smtClean="0"/>
              <a:t> – </a:t>
            </a:r>
            <a:r>
              <a:rPr lang="el-GR" b="1" dirty="0" err="1" smtClean="0"/>
              <a:t>Συμπεριφορική</a:t>
            </a:r>
            <a:r>
              <a:rPr lang="el-GR" b="1" dirty="0" smtClean="0"/>
              <a:t> θεραπεία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θεραπευτής βοηθάει τα ζευγάρια να: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Α. ξεκαθαρίσουν τον τρόπο σκέψης τους</a:t>
            </a:r>
          </a:p>
          <a:p>
            <a:pPr>
              <a:buNone/>
            </a:pPr>
            <a:r>
              <a:rPr lang="el-GR" dirty="0" smtClean="0"/>
              <a:t>Β. βρουν τρόπο </a:t>
            </a:r>
            <a:r>
              <a:rPr lang="el-GR" dirty="0" err="1" smtClean="0"/>
              <a:t>επικοδομητικής</a:t>
            </a:r>
            <a:r>
              <a:rPr lang="el-GR" dirty="0" smtClean="0"/>
              <a:t> επικοινωνίας</a:t>
            </a:r>
          </a:p>
          <a:p>
            <a:pPr>
              <a:buNone/>
            </a:pPr>
            <a:r>
              <a:rPr lang="el-GR" dirty="0" smtClean="0"/>
              <a:t>Γ. αποφεύγουν παρερμηνείες</a:t>
            </a:r>
          </a:p>
          <a:p>
            <a:pPr>
              <a:buNone/>
            </a:pPr>
            <a:r>
              <a:rPr lang="el-GR" dirty="0" smtClean="0"/>
              <a:t>Δ. αντικαταστήσουν δυσλειτουργικές </a:t>
            </a:r>
            <a:r>
              <a:rPr lang="el-GR" dirty="0" err="1" smtClean="0"/>
              <a:t>γνωσιακές</a:t>
            </a:r>
            <a:r>
              <a:rPr lang="el-GR" dirty="0" smtClean="0"/>
              <a:t> κατασκευές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Μορφές δυσλειτουργικών </a:t>
            </a:r>
            <a:r>
              <a:rPr lang="el-GR" b="1" dirty="0" err="1" smtClean="0"/>
              <a:t>γνωσιακών</a:t>
            </a:r>
            <a:r>
              <a:rPr lang="el-GR" b="1" dirty="0" smtClean="0"/>
              <a:t> κατασκευών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Μη ρεαλιστικές προσδοκίες</a:t>
            </a:r>
          </a:p>
          <a:p>
            <a:r>
              <a:rPr lang="el-GR" dirty="0" err="1" smtClean="0"/>
              <a:t>Παραποιηµένες</a:t>
            </a:r>
            <a:r>
              <a:rPr lang="el-GR" dirty="0" smtClean="0"/>
              <a:t> αντιλήψεις </a:t>
            </a:r>
          </a:p>
          <a:p>
            <a:r>
              <a:rPr lang="el-GR" dirty="0" err="1" smtClean="0"/>
              <a:t>Λανθασµένη</a:t>
            </a:r>
            <a:r>
              <a:rPr lang="el-GR" dirty="0" smtClean="0"/>
              <a:t> απόδοση ευθύνης</a:t>
            </a:r>
          </a:p>
          <a:p>
            <a:r>
              <a:rPr lang="el-GR" dirty="0" err="1" smtClean="0"/>
              <a:t>Παραποιηµένη</a:t>
            </a:r>
            <a:r>
              <a:rPr lang="el-GR" dirty="0" smtClean="0"/>
              <a:t> αξιολόγηση </a:t>
            </a:r>
            <a:r>
              <a:rPr lang="el-GR" dirty="0" err="1" smtClean="0"/>
              <a:t>εµπειριών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Παραδείγματα δυσλειτουργικών </a:t>
            </a:r>
            <a:r>
              <a:rPr lang="el-GR" b="1" dirty="0" err="1" smtClean="0"/>
              <a:t>γνωσιακών</a:t>
            </a:r>
            <a:r>
              <a:rPr lang="el-GR" b="1" dirty="0" smtClean="0"/>
              <a:t> κατασκευών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«Για να </a:t>
            </a:r>
            <a:r>
              <a:rPr lang="el-GR" dirty="0" err="1" smtClean="0"/>
              <a:t>είµαι</a:t>
            </a:r>
            <a:r>
              <a:rPr lang="el-GR" dirty="0" smtClean="0"/>
              <a:t> καλός σύζυγος, πρέπει να βοηθώ τη γυναίκα µου να λύνει όλα της τα </a:t>
            </a:r>
            <a:r>
              <a:rPr lang="el-GR" dirty="0" err="1" smtClean="0"/>
              <a:t>προβλήµατα</a:t>
            </a:r>
            <a:r>
              <a:rPr lang="el-GR" dirty="0" smtClean="0"/>
              <a:t>» </a:t>
            </a:r>
          </a:p>
          <a:p>
            <a:r>
              <a:rPr lang="el-GR" dirty="0" smtClean="0"/>
              <a:t>«Αν αγαπάς τον άλλον δε χρειάζεται να προσπαθήσεις» </a:t>
            </a:r>
          </a:p>
          <a:p>
            <a:r>
              <a:rPr lang="el-GR" dirty="0" smtClean="0"/>
              <a:t>«Αφού </a:t>
            </a:r>
            <a:r>
              <a:rPr lang="el-GR" dirty="0" err="1" smtClean="0"/>
              <a:t>έχουµε</a:t>
            </a:r>
            <a:r>
              <a:rPr lang="el-GR" dirty="0" smtClean="0"/>
              <a:t> δυσκολίες </a:t>
            </a:r>
            <a:r>
              <a:rPr lang="el-GR" dirty="0" err="1" smtClean="0"/>
              <a:t>σηµαίνει</a:t>
            </a:r>
            <a:r>
              <a:rPr lang="el-GR" dirty="0" smtClean="0"/>
              <a:t> ότι δεν </a:t>
            </a:r>
            <a:r>
              <a:rPr lang="el-GR" dirty="0" err="1" smtClean="0"/>
              <a:t>αγαπιόµαστε</a:t>
            </a:r>
            <a:r>
              <a:rPr lang="el-GR" dirty="0" smtClean="0"/>
              <a:t>» </a:t>
            </a:r>
          </a:p>
          <a:p>
            <a:r>
              <a:rPr lang="el-GR" dirty="0" smtClean="0"/>
              <a:t>«</a:t>
            </a:r>
            <a:r>
              <a:rPr lang="el-GR" dirty="0" err="1" smtClean="0"/>
              <a:t>Είµαι</a:t>
            </a:r>
            <a:r>
              <a:rPr lang="el-GR" dirty="0" smtClean="0"/>
              <a:t> </a:t>
            </a:r>
            <a:r>
              <a:rPr lang="el-GR" dirty="0" err="1" smtClean="0"/>
              <a:t>ανήµπορη</a:t>
            </a:r>
            <a:r>
              <a:rPr lang="el-GR" dirty="0" smtClean="0"/>
              <a:t> και </a:t>
            </a:r>
            <a:r>
              <a:rPr lang="el-GR" dirty="0" err="1" smtClean="0"/>
              <a:t>αδύναµη</a:t>
            </a:r>
            <a:r>
              <a:rPr lang="el-GR" dirty="0" smtClean="0"/>
              <a:t> σαν παιδί» </a:t>
            </a:r>
          </a:p>
          <a:p>
            <a:r>
              <a:rPr lang="el-GR" dirty="0" smtClean="0"/>
              <a:t>«Ο σύντροφός µου δεν µ</a:t>
            </a:r>
            <a:r>
              <a:rPr lang="el-GR" dirty="0" err="1" smtClean="0"/>
              <a:t>πορεί</a:t>
            </a:r>
            <a:r>
              <a:rPr lang="el-GR" dirty="0" smtClean="0"/>
              <a:t> να αλλάξει» </a:t>
            </a:r>
          </a:p>
          <a:p>
            <a:r>
              <a:rPr lang="el-GR" dirty="0" smtClean="0"/>
              <a:t>Πεποίθηση ότι η απουσία οργασμού είναι καταστροφική για τη σχέση, ή δευτερογενώς οδηγεί σε αποφυγή, χαμηλή εγγύτητα, ενοχές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περίπτωσης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Κατά την διάρκεια θεραπείας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, ένα ζευγάρι στη μέση του έμμηνου κύκλου παρουσιάζει διαταραγμένες σεξουαλικές επαφές. Η γυναίκα αναφέρει ενοχή ως προς την σεξουαλική δυσλειτουργία κι άγχος για το «αυτή η νύχτα». Ο άντρας αναφέρει στρες για την τήρηση των οδηγιών του γιατρού κι ανησυχία ότι το πρόβλημα στυτικής δυσλειτουργίας θα διαρκέσει για πάντα («Είναι να μην σου μπει η ιδέα», λέει χαρακτηριστικά).</a:t>
            </a:r>
          </a:p>
          <a:p>
            <a:endParaRPr lang="el-GR" dirty="0" smtClean="0"/>
          </a:p>
          <a:p>
            <a:r>
              <a:rPr lang="el-GR" dirty="0" smtClean="0"/>
              <a:t>Αιτίες ΣΔ;</a:t>
            </a:r>
          </a:p>
          <a:p>
            <a:r>
              <a:rPr lang="el-GR" dirty="0" smtClean="0"/>
              <a:t>Συνέπειες στην σχέση του ζευγαριού;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Τεχνικές </a:t>
            </a:r>
            <a:r>
              <a:rPr lang="el-GR" b="1" dirty="0" err="1" smtClean="0"/>
              <a:t>γνωσιακής</a:t>
            </a:r>
            <a:r>
              <a:rPr lang="el-GR" b="1" dirty="0" smtClean="0"/>
              <a:t> – </a:t>
            </a:r>
            <a:r>
              <a:rPr lang="el-GR" b="1" dirty="0" err="1" smtClean="0"/>
              <a:t>συμπεριφορικής</a:t>
            </a:r>
            <a:r>
              <a:rPr lang="el-GR" b="1" dirty="0" smtClean="0"/>
              <a:t> θεραπείας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αρχή της συνεργασίας</a:t>
            </a:r>
          </a:p>
          <a:p>
            <a:r>
              <a:rPr lang="el-GR" dirty="0" smtClean="0"/>
              <a:t>Ο εντοπισμός κι η αναγνώριση μοτίβων αρνητικής αλληλεπίδρασης</a:t>
            </a:r>
          </a:p>
          <a:p>
            <a:r>
              <a:rPr lang="el-GR" dirty="0" smtClean="0"/>
              <a:t>Η αύξηση θετικών στοιχείων στην σχέση</a:t>
            </a:r>
          </a:p>
          <a:p>
            <a:r>
              <a:rPr lang="el-GR" dirty="0" smtClean="0"/>
              <a:t>Η άσκηση στην επικοινωνία</a:t>
            </a:r>
          </a:p>
          <a:p>
            <a:r>
              <a:rPr lang="el-GR" dirty="0" smtClean="0"/>
              <a:t>Η επίλυση προβλημάτων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Ψυχοθεραπεία με βάση τις τεχνικές των </a:t>
            </a:r>
            <a:r>
              <a:rPr lang="en-US" b="1" dirty="0" smtClean="0"/>
              <a:t>Master &amp; Johnson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Βασίζονται σε τεχνικές θεραπείας συμπεριφοράς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θεραπεία βασίζεται στο γεγονός ότι το άγχος για σεξουαλική απόδοση, αλλά και οι απαιτήσεις του/της συντρόφου για σεξουαλική απόδοση, εντείνουν ή / και διαιωνίζουν την Σ</a:t>
            </a:r>
            <a:r>
              <a:rPr lang="en-US" dirty="0" smtClean="0"/>
              <a:t>.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</a:p>
          <a:p>
            <a:r>
              <a:rPr lang="el-GR" dirty="0" smtClean="0"/>
              <a:t>• Η θεραπεία γίνεται με δύο </a:t>
            </a:r>
            <a:r>
              <a:rPr lang="el-GR" dirty="0" err="1" smtClean="0"/>
              <a:t>συνθεραπευτές</a:t>
            </a:r>
            <a:r>
              <a:rPr lang="el-GR" dirty="0" smtClean="0"/>
              <a:t> (άντρα και γυναίκα)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Ψυχοθεραπεία με βάση τις τεχνικές των </a:t>
            </a:r>
            <a:r>
              <a:rPr lang="en-US" b="1" dirty="0" smtClean="0"/>
              <a:t>Master &amp; Johnson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Οι συνεδρίες εστιάζουν στην: </a:t>
            </a:r>
            <a:endParaRPr lang="en-US" dirty="0" smtClean="0"/>
          </a:p>
          <a:p>
            <a:r>
              <a:rPr lang="el-GR" dirty="0" smtClean="0"/>
              <a:t>αντικατάσταση κάθε εσφαλμένης πεποίθησης ή άγνοιας γύρω από τη σεξουαλική λειτουργία </a:t>
            </a:r>
            <a:endParaRPr lang="en-US" dirty="0" smtClean="0"/>
          </a:p>
          <a:p>
            <a:r>
              <a:rPr lang="el-GR" dirty="0" smtClean="0"/>
              <a:t>στην υποστήριξη - ενθάρρυνση </a:t>
            </a:r>
            <a:endParaRPr lang="en-US" dirty="0" smtClean="0"/>
          </a:p>
          <a:p>
            <a:r>
              <a:rPr lang="el-GR" dirty="0" smtClean="0"/>
              <a:t>στη βελτίωση της επικοινωνίας του ζευγαριού </a:t>
            </a:r>
            <a:endParaRPr lang="en-US" dirty="0" smtClean="0"/>
          </a:p>
          <a:p>
            <a:r>
              <a:rPr lang="el-GR" dirty="0" smtClean="0"/>
              <a:t>στην κατάργηση κάθε απαίτησης για σεξουαλική απόδοση 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Τερματισμός θεραπείας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Στοιχεία που χρειάζονται προσοχή κατά την θεραπεία ζεύγους: </a:t>
            </a:r>
          </a:p>
          <a:p>
            <a:pPr>
              <a:buNone/>
            </a:pPr>
            <a:r>
              <a:rPr lang="el-GR" dirty="0" smtClean="0"/>
              <a:t>➨ Το ζεύγος θα πρέπει να </a:t>
            </a:r>
            <a:r>
              <a:rPr lang="el-GR" dirty="0" err="1" smtClean="0"/>
              <a:t>προετοιµαστεί</a:t>
            </a:r>
            <a:r>
              <a:rPr lang="el-GR" dirty="0" smtClean="0"/>
              <a:t> από την αρχή της θεραπείας σχετικά µε το ότι η </a:t>
            </a:r>
            <a:r>
              <a:rPr lang="el-GR" dirty="0" err="1" smtClean="0"/>
              <a:t>παρέµβαση</a:t>
            </a:r>
            <a:r>
              <a:rPr lang="el-GR" dirty="0" smtClean="0"/>
              <a:t> είναι </a:t>
            </a:r>
            <a:r>
              <a:rPr lang="el-GR" dirty="0" err="1" smtClean="0"/>
              <a:t>περιορισµένου</a:t>
            </a:r>
            <a:r>
              <a:rPr lang="el-GR" dirty="0" smtClean="0"/>
              <a:t> και </a:t>
            </a:r>
            <a:r>
              <a:rPr lang="el-GR" dirty="0" err="1" smtClean="0"/>
              <a:t>συγκεκριµένου</a:t>
            </a:r>
            <a:r>
              <a:rPr lang="el-GR" dirty="0" smtClean="0"/>
              <a:t> χρόνου. </a:t>
            </a:r>
          </a:p>
          <a:p>
            <a:pPr>
              <a:buNone/>
            </a:pPr>
            <a:r>
              <a:rPr lang="el-GR" dirty="0" smtClean="0"/>
              <a:t>➨ Τα µ</a:t>
            </a:r>
            <a:r>
              <a:rPr lang="el-GR" dirty="0" err="1" smtClean="0"/>
              <a:t>εσοδιαστήµατα</a:t>
            </a:r>
            <a:r>
              <a:rPr lang="el-GR" dirty="0" smtClean="0"/>
              <a:t> µ</a:t>
            </a:r>
            <a:r>
              <a:rPr lang="el-GR" dirty="0" err="1" smtClean="0"/>
              <a:t>εταξύ</a:t>
            </a:r>
            <a:r>
              <a:rPr lang="el-GR" dirty="0" smtClean="0"/>
              <a:t> των συνεδριών προς το τέλος της θεραπείας πρέπει να αυξάνουν. </a:t>
            </a:r>
          </a:p>
          <a:p>
            <a:pPr>
              <a:buNone/>
            </a:pPr>
            <a:r>
              <a:rPr lang="el-GR" dirty="0" smtClean="0"/>
              <a:t>➨ Ο θεραπευτής θα πρέπει να </a:t>
            </a:r>
            <a:r>
              <a:rPr lang="el-GR" dirty="0" err="1" smtClean="0"/>
              <a:t>προετοιµάσει</a:t>
            </a:r>
            <a:r>
              <a:rPr lang="el-GR" dirty="0" smtClean="0"/>
              <a:t> το ζευγάρι για µ</a:t>
            </a:r>
            <a:r>
              <a:rPr lang="el-GR" dirty="0" err="1" smtClean="0"/>
              <a:t>ελλοντικές</a:t>
            </a:r>
            <a:r>
              <a:rPr lang="el-GR" dirty="0" smtClean="0"/>
              <a:t> δυσκολίες και να συζητά µ</a:t>
            </a:r>
            <a:r>
              <a:rPr lang="el-GR" dirty="0" err="1" smtClean="0"/>
              <a:t>αζί</a:t>
            </a:r>
            <a:r>
              <a:rPr lang="el-GR" dirty="0" smtClean="0"/>
              <a:t> τους πιθανούς τρόπους επίλυσης.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Σας ευχαριστώ για την προσοχή σας!</a:t>
            </a:r>
            <a:endParaRPr lang="el-GR" cap="none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σημασία της σεξουαλικής δραστηριότητας στην συντροφική σχέση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Τρόπος έκφρασης συναισθημάτων</a:t>
            </a:r>
          </a:p>
          <a:p>
            <a:r>
              <a:rPr lang="el-GR" dirty="0" smtClean="0"/>
              <a:t>Τρόπος δέσμευσης</a:t>
            </a:r>
          </a:p>
          <a:p>
            <a:r>
              <a:rPr lang="el-GR" dirty="0" smtClean="0"/>
              <a:t>Τρόπος διασκέδασης</a:t>
            </a:r>
          </a:p>
          <a:p>
            <a:r>
              <a:rPr lang="el-GR" dirty="0" smtClean="0"/>
              <a:t>Τρόπος εξωτερίκευσης πόθου, επιθυμίας, αναγκών</a:t>
            </a:r>
          </a:p>
          <a:p>
            <a:r>
              <a:rPr lang="el-GR" dirty="0" smtClean="0"/>
              <a:t>Τεκνοποίηση</a:t>
            </a:r>
          </a:p>
          <a:p>
            <a:r>
              <a:rPr lang="el-GR" dirty="0" smtClean="0"/>
              <a:t>Τρόπος ενδυνάμωσης μίας σχέσης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ευχάριστη εμπειρία της σεξουαλικής οικειότητας αλλάζει κατά την υπογονιμότητα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Στόχος: η τεκνοποίηση</a:t>
            </a:r>
          </a:p>
          <a:p>
            <a:endParaRPr lang="el-GR" dirty="0" smtClean="0"/>
          </a:p>
          <a:p>
            <a:r>
              <a:rPr lang="el-GR" dirty="0" smtClean="0"/>
              <a:t>Εικόνα ατόμου για τον εαυτό του</a:t>
            </a:r>
          </a:p>
          <a:p>
            <a:endParaRPr lang="el-GR" dirty="0" smtClean="0"/>
          </a:p>
          <a:p>
            <a:r>
              <a:rPr lang="el-GR" dirty="0" smtClean="0"/>
              <a:t>Επισκίαση θετικών συναισθημάτων από αρνητικά</a:t>
            </a:r>
          </a:p>
          <a:p>
            <a:endParaRPr lang="el-GR" dirty="0" smtClean="0"/>
          </a:p>
          <a:p>
            <a:r>
              <a:rPr lang="el-GR" dirty="0" smtClean="0"/>
              <a:t>Μετατροπή αυθόρμητης ερωτικής πράξης σε μέσο αναπαραγωγής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Συχνότητα σεξουαλικής δυσλειτουργίας κατά την 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Διφορούμενα ερευνητικά ευρήματα:</a:t>
            </a:r>
          </a:p>
          <a:p>
            <a:endParaRPr lang="el-GR" dirty="0" smtClean="0"/>
          </a:p>
          <a:p>
            <a:pPr>
              <a:buFontTx/>
              <a:buChar char="-"/>
            </a:pPr>
            <a:r>
              <a:rPr lang="el-GR" dirty="0" smtClean="0"/>
              <a:t>Δεν υπάρχουν ενδείξεις υψηλότερης συχνότητας σεξουαλικών διαταραχών στα </a:t>
            </a:r>
            <a:r>
              <a:rPr lang="el-GR" dirty="0" err="1" smtClean="0"/>
              <a:t>υπογόνιμα</a:t>
            </a:r>
            <a:r>
              <a:rPr lang="el-GR" dirty="0" smtClean="0"/>
              <a:t> ζευγάρια σε σχέση με γενικό </a:t>
            </a:r>
            <a:r>
              <a:rPr lang="el-GR" dirty="0" err="1" smtClean="0"/>
              <a:t>πλυθυσμό</a:t>
            </a:r>
            <a:r>
              <a:rPr lang="el-GR" dirty="0" smtClean="0"/>
              <a:t>.</a:t>
            </a:r>
          </a:p>
          <a:p>
            <a:pPr algn="ctr">
              <a:buNone/>
            </a:pPr>
            <a:r>
              <a:rPr lang="el-GR" sz="6500" dirty="0" smtClean="0"/>
              <a:t>≠</a:t>
            </a:r>
          </a:p>
          <a:p>
            <a:pPr>
              <a:buNone/>
            </a:pPr>
            <a:r>
              <a:rPr lang="el-GR" dirty="0" smtClean="0"/>
              <a:t>- Παρατηρούνται ενδείξεις υψηλότερης συχνότητας σεξουαλικών διαταραχών στα </a:t>
            </a:r>
            <a:r>
              <a:rPr lang="el-GR" dirty="0" err="1" smtClean="0"/>
              <a:t>υπογόνιμα</a:t>
            </a:r>
            <a:r>
              <a:rPr lang="el-GR" dirty="0" smtClean="0"/>
              <a:t> ζευγάρια σε σχέση με γενικό </a:t>
            </a:r>
            <a:r>
              <a:rPr lang="el-GR" dirty="0" err="1" smtClean="0"/>
              <a:t>πλυθυσμό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Επιδράσεις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στη σεξουαλική λειτουργία και πρακτική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Επιδράσεις στις σεξουαλικές συνήθειες:</a:t>
            </a:r>
          </a:p>
          <a:p>
            <a:endParaRPr lang="el-GR" dirty="0" smtClean="0"/>
          </a:p>
          <a:p>
            <a:r>
              <a:rPr lang="el-GR" dirty="0" smtClean="0"/>
              <a:t>Αυξημένη συχνότητα στην μέση του κύκλου</a:t>
            </a:r>
          </a:p>
          <a:p>
            <a:r>
              <a:rPr lang="el-GR" dirty="0" smtClean="0"/>
              <a:t>Μειωμένη συχνότητα κατά την </a:t>
            </a:r>
            <a:r>
              <a:rPr lang="el-GR" dirty="0" err="1" smtClean="0"/>
              <a:t>ωχρινική</a:t>
            </a:r>
            <a:r>
              <a:rPr lang="el-GR" dirty="0" smtClean="0"/>
              <a:t> φάση</a:t>
            </a:r>
          </a:p>
          <a:p>
            <a:r>
              <a:rPr lang="el-GR" dirty="0" smtClean="0"/>
              <a:t>Μειωμένη ποικιλία σεξουαλικής έκφρασης</a:t>
            </a:r>
          </a:p>
          <a:p>
            <a:r>
              <a:rPr lang="el-GR" dirty="0" smtClean="0"/>
              <a:t>Αλλαγή στο ποιος ή γιατί ξεκινάει την σεξουαλική επαφή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Επιδράσεις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στη σεξουαλική λειτουργία και πρακτική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Επιδράσεις στη σεξουαλική λειτουργία:</a:t>
            </a:r>
          </a:p>
          <a:p>
            <a:endParaRPr lang="el-GR" dirty="0" smtClean="0"/>
          </a:p>
          <a:p>
            <a:r>
              <a:rPr lang="el-GR" dirty="0" smtClean="0"/>
              <a:t>Περιστασιακή ανικανότητα κατά την περίοδο της ωορρηξίας ή καθυστερημένη εκσπερμάτιση</a:t>
            </a:r>
          </a:p>
          <a:p>
            <a:r>
              <a:rPr lang="el-GR" dirty="0" smtClean="0"/>
              <a:t>Περιστασιακή </a:t>
            </a:r>
            <a:r>
              <a:rPr lang="el-GR" dirty="0" err="1" smtClean="0"/>
              <a:t>οργασμική</a:t>
            </a:r>
            <a:r>
              <a:rPr lang="el-GR" dirty="0" smtClean="0"/>
              <a:t> δυσλειτουργία κατά την περίοδο της ωορρηξίας εξαιτίας της «παρακολούθησης»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Συνηθέστερες σεξουαλικές δυσλειτουργίες των δύο φύλων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Άντρες: χαμηλή </a:t>
            </a:r>
            <a:r>
              <a:rPr lang="en-US" dirty="0" smtClean="0"/>
              <a:t>libido</a:t>
            </a:r>
            <a:r>
              <a:rPr lang="el-GR" dirty="0" smtClean="0"/>
              <a:t>, πρόωρη εκσπερμάτιση και ανικανότητα.</a:t>
            </a:r>
          </a:p>
          <a:p>
            <a:endParaRPr lang="el-GR" dirty="0" smtClean="0"/>
          </a:p>
          <a:p>
            <a:r>
              <a:rPr lang="el-GR" dirty="0" smtClean="0"/>
              <a:t>Γυναίκες: απώλεια </a:t>
            </a:r>
            <a:r>
              <a:rPr lang="en-US" dirty="0" smtClean="0"/>
              <a:t>libido</a:t>
            </a:r>
            <a:r>
              <a:rPr lang="el-GR" dirty="0" smtClean="0"/>
              <a:t>, απουσία οργασμού και διαταραχή σεξουαλικής ταυτότητας.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1489</Words>
  <Application>Microsoft Office PowerPoint</Application>
  <PresentationFormat>Προβολή στην οθόνη (4:3)</PresentationFormat>
  <Paragraphs>215</Paragraphs>
  <Slides>34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Θέμα του Office</vt:lpstr>
      <vt:lpstr>Μουτζούρη Μερόπη Ψυχολόγος  Υποψήφια Διδάκτωρ  Τμήματος Μαιευτικής ΠΑ.Δ.Α. Επιβλέπουσα Καθηγήτρια: Γουρουντή Κλεάνθη </vt:lpstr>
      <vt:lpstr>Θέμα διάλεξης:</vt:lpstr>
      <vt:lpstr>Μελέτη περίπτωσης</vt:lpstr>
      <vt:lpstr>Η σημασία της σεξουαλικής δραστηριότητας στην συντροφική σχέση</vt:lpstr>
      <vt:lpstr>Η ευχάριστη εμπειρία της σεξουαλικής οικειότητας αλλάζει κατά την υπογονιμότητα </vt:lpstr>
      <vt:lpstr>Συχνότητα σεξουαλικής δυσλειτουργίας κατά την υπογονιμότητα</vt:lpstr>
      <vt:lpstr>Επιδράσεις της υπογονιμότητας στη σεξουαλική λειτουργία και πρακτική</vt:lpstr>
      <vt:lpstr>Επιδράσεις της υπογονιμότητας στη σεξουαλική λειτουργία και πρακτική</vt:lpstr>
      <vt:lpstr>Συνηθέστερες σεξουαλικές δυσλειτουργίες των δύο φύλων</vt:lpstr>
      <vt:lpstr>Πότε είναι χρήσιμη η ψυχολογική υποστήριξη:  </vt:lpstr>
      <vt:lpstr>Ενδείξεις για ψυχολογικές παρεμβάσεις</vt:lpstr>
      <vt:lpstr>Ευκαιρίες για Screening</vt:lpstr>
      <vt:lpstr> Το Brief Sexual Symptom Checklist ως εργαλείο για screening</vt:lpstr>
      <vt:lpstr>Ψυχοθεραπευτικοί χειρισμοί των σεξουαλικών δυσλειτουργιών</vt:lpstr>
      <vt:lpstr>Ατομική ψυχοθεραπεία</vt:lpstr>
      <vt:lpstr>Ατομική ψυχοθεραπεία</vt:lpstr>
      <vt:lpstr>Συζυγικές θεραπείες</vt:lpstr>
      <vt:lpstr>Διάγνωση</vt:lpstr>
      <vt:lpstr>Ενημέρωση </vt:lpstr>
      <vt:lpstr>Ενημέρωση για τον ρόλο που διαδραματίζουν στην σεξουαλική δραστηριότητα:</vt:lpstr>
      <vt:lpstr>Βήματα ψυχολογικής παρέμβασης</vt:lpstr>
      <vt:lpstr>1. Συμβουλευτική κι Εκπαίδευση</vt:lpstr>
      <vt:lpstr>2. Σεξοθεραπεία</vt:lpstr>
      <vt:lpstr>2. Σεξοθεραπεία</vt:lpstr>
      <vt:lpstr>3. Ψυχοθεραπεία ζεύγους</vt:lpstr>
      <vt:lpstr>Ψυχοθεραπεία ζεύγους:  Γνωσιακή – Συμπεριφορική θεραπεία </vt:lpstr>
      <vt:lpstr>Γνωσιακή – Συμπεριφορική θεραπεία</vt:lpstr>
      <vt:lpstr>Μορφές δυσλειτουργικών γνωσιακών κατασκευών </vt:lpstr>
      <vt:lpstr>Παραδείγματα δυσλειτουργικών γνωσιακών κατασκευών</vt:lpstr>
      <vt:lpstr>Τεχνικές γνωσιακής – συμπεριφορικής θεραπείας</vt:lpstr>
      <vt:lpstr>Ψυχοθεραπεία με βάση τις τεχνικές των Master &amp; Johnson</vt:lpstr>
      <vt:lpstr>Ψυχοθεραπεία με βάση τις τεχνικές των Master &amp; Johnson</vt:lpstr>
      <vt:lpstr>Τερματισμός θεραπείας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Συζυγική ψυχοθεραπεία κατά την εμπειρία της σεξουαλικής δυσλειτουργίας – Βιωματική άσκηση</dc:title>
  <dc:creator>Meropi</dc:creator>
  <cp:lastModifiedBy>ΣΟΦΙΑ ΜΠΕΖΑΝΤΕ</cp:lastModifiedBy>
  <cp:revision>113</cp:revision>
  <dcterms:created xsi:type="dcterms:W3CDTF">2022-12-08T07:39:15Z</dcterms:created>
  <dcterms:modified xsi:type="dcterms:W3CDTF">2024-05-27T05:47:05Z</dcterms:modified>
</cp:coreProperties>
</file>