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6" r:id="rId5"/>
    <p:sldId id="267" r:id="rId6"/>
    <p:sldId id="268" r:id="rId7"/>
    <p:sldId id="262" r:id="rId8"/>
    <p:sldId id="257" r:id="rId9"/>
    <p:sldId id="259" r:id="rId10"/>
    <p:sldId id="260" r:id="rId11"/>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smtClean="0"/>
              <a:t>Στυλ κύριου τίτλου</a:t>
            </a:r>
            <a:endParaRPr lang="el-GR"/>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6E2DDDE5-79D8-4C26-8B92-AE9D32C5BE1C}" type="datetimeFigureOut">
              <a:rPr lang="el-GR" smtClean="0"/>
              <a:t>17/10/2019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391075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E2DDDE5-79D8-4C26-8B92-AE9D32C5BE1C}" type="datetimeFigureOut">
              <a:rPr lang="el-GR" smtClean="0"/>
              <a:t>17/10/2019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2644937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E2DDDE5-79D8-4C26-8B92-AE9D32C5BE1C}" type="datetimeFigureOut">
              <a:rPr lang="el-GR" smtClean="0"/>
              <a:t>17/10/2019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27072346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E2DDDE5-79D8-4C26-8B92-AE9D32C5BE1C}" type="datetimeFigureOut">
              <a:rPr lang="el-GR" smtClean="0"/>
              <a:t>17/10/2019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3679490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smtClean="0"/>
              <a:t>Στυλ κύριου τίτλου</a:t>
            </a:r>
            <a:endParaRPr lang="el-GR"/>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6E2DDDE5-79D8-4C26-8B92-AE9D32C5BE1C}" type="datetimeFigureOut">
              <a:rPr lang="el-GR" smtClean="0"/>
              <a:t>17/10/2019</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523511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838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6172200" y="1825625"/>
            <a:ext cx="5181600" cy="435133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6E2DDDE5-79D8-4C26-8B92-AE9D32C5BE1C}" type="datetimeFigureOut">
              <a:rPr lang="el-GR" smtClean="0"/>
              <a:t>17/10/2019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17903791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smtClean="0"/>
              <a:t>Στυλ κύριου τίτλου</a:t>
            </a:r>
            <a:endParaRPr lang="el-GR"/>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6E2DDDE5-79D8-4C26-8B92-AE9D32C5BE1C}" type="datetimeFigureOut">
              <a:rPr lang="el-GR" smtClean="0"/>
              <a:t>17/10/2019</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1964364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6E2DDDE5-79D8-4C26-8B92-AE9D32C5BE1C}" type="datetimeFigureOut">
              <a:rPr lang="el-GR" smtClean="0"/>
              <a:t>17/10/2019</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370784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6E2DDDE5-79D8-4C26-8B92-AE9D32C5BE1C}" type="datetimeFigureOut">
              <a:rPr lang="el-GR" smtClean="0"/>
              <a:t>17/10/2019</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2907392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E2DDDE5-79D8-4C26-8B92-AE9D32C5BE1C}" type="datetimeFigureOut">
              <a:rPr lang="el-GR" smtClean="0"/>
              <a:t>17/10/2019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27161434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smtClean="0"/>
              <a:t>Στυλ κύριου τίτλου</a:t>
            </a:r>
            <a:endParaRPr lang="el-GR"/>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6E2DDDE5-79D8-4C26-8B92-AE9D32C5BE1C}" type="datetimeFigureOut">
              <a:rPr lang="el-GR" smtClean="0"/>
              <a:t>17/10/2019</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A8727E9-1B34-4CDF-994E-A5A3D492B2AF}" type="slidenum">
              <a:rPr lang="el-GR" smtClean="0"/>
              <a:t>‹#›</a:t>
            </a:fld>
            <a:endParaRPr lang="el-GR"/>
          </a:p>
        </p:txBody>
      </p:sp>
    </p:spTree>
    <p:extLst>
      <p:ext uri="{BB962C8B-B14F-4D97-AF65-F5344CB8AC3E}">
        <p14:creationId xmlns:p14="http://schemas.microsoft.com/office/powerpoint/2010/main" val="32029311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2DDDE5-79D8-4C26-8B92-AE9D32C5BE1C}" type="datetimeFigureOut">
              <a:rPr lang="el-GR" smtClean="0"/>
              <a:t>17/10/2019</a:t>
            </a:fld>
            <a:endParaRPr lang="el-GR"/>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8727E9-1B34-4CDF-994E-A5A3D492B2AF}" type="slidenum">
              <a:rPr lang="el-GR" smtClean="0"/>
              <a:t>‹#›</a:t>
            </a:fld>
            <a:endParaRPr lang="el-GR"/>
          </a:p>
        </p:txBody>
      </p:sp>
    </p:spTree>
    <p:extLst>
      <p:ext uri="{BB962C8B-B14F-4D97-AF65-F5344CB8AC3E}">
        <p14:creationId xmlns:p14="http://schemas.microsoft.com/office/powerpoint/2010/main" val="916250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FF0000"/>
                </a:solidFill>
              </a:rPr>
              <a:t/>
            </a:r>
            <a:br>
              <a:rPr lang="el-GR" b="1" dirty="0" smtClean="0">
                <a:solidFill>
                  <a:srgbClr val="FF0000"/>
                </a:solidFill>
              </a:rPr>
            </a:br>
            <a:r>
              <a:rPr lang="el-GR" b="1" dirty="0" smtClean="0">
                <a:solidFill>
                  <a:srgbClr val="FF0000"/>
                </a:solidFill>
              </a:rPr>
              <a:t>ΕΙΣΑΓΩΓΗ ΣΤΗ ΔΕΡΜΑΤΟΚΟΣΜΗΤΟΛΟΓΙΑ (γ)</a:t>
            </a:r>
            <a:br>
              <a:rPr lang="el-GR" b="1" dirty="0" smtClean="0">
                <a:solidFill>
                  <a:srgbClr val="FF0000"/>
                </a:solidFill>
              </a:rPr>
            </a:br>
            <a:r>
              <a:rPr lang="el-GR" sz="3600" b="1" dirty="0" smtClean="0">
                <a:solidFill>
                  <a:srgbClr val="FF0000"/>
                </a:solidFill>
              </a:rPr>
              <a:t>ΧΗΜΕΙΑ </a:t>
            </a:r>
            <a:r>
              <a:rPr lang="el-GR" sz="3600" b="1" dirty="0" smtClean="0">
                <a:solidFill>
                  <a:srgbClr val="FF0000"/>
                </a:solidFill>
              </a:rPr>
              <a:t>ΚΑΙ ΚΟΣΜΗΤΟΛΟΓΙΑ ΦΥΣΙΚΩΝ ΠΡΟΪΟΝΤΩΝ</a:t>
            </a:r>
            <a:endParaRPr lang="el-GR" sz="3600" b="1" dirty="0">
              <a:solidFill>
                <a:srgbClr val="FF0000"/>
              </a:solidFill>
            </a:endParaRPr>
          </a:p>
        </p:txBody>
      </p:sp>
      <p:sp>
        <p:nvSpPr>
          <p:cNvPr id="3" name="Θέση περιεχομένου 2"/>
          <p:cNvSpPr>
            <a:spLocks noGrp="1"/>
          </p:cNvSpPr>
          <p:nvPr>
            <p:ph idx="1"/>
          </p:nvPr>
        </p:nvSpPr>
        <p:spPr>
          <a:xfrm>
            <a:off x="2589212" y="1755228"/>
            <a:ext cx="8915400" cy="3777622"/>
          </a:xfrm>
        </p:spPr>
        <p:txBody>
          <a:bodyPr>
            <a:normAutofit/>
          </a:bodyPr>
          <a:lstStyle/>
          <a:p>
            <a:pPr marL="0" indent="0" algn="ctr">
              <a:buNone/>
            </a:pPr>
            <a:r>
              <a:rPr lang="el-GR" sz="2000" b="1" dirty="0">
                <a:solidFill>
                  <a:srgbClr val="7030A0"/>
                </a:solidFill>
                <a:latin typeface="Arial" panose="020B0604020202020204" pitchFamily="34" charset="0"/>
                <a:cs typeface="Arial" panose="020B0604020202020204" pitchFamily="34" charset="0"/>
              </a:rPr>
              <a:t>ΠΑΡΑΓΩΓΗ  ΦΥΤΩΝ   ΜΕ  </a:t>
            </a:r>
            <a:br>
              <a:rPr lang="el-GR" sz="2000" b="1" dirty="0">
                <a:solidFill>
                  <a:srgbClr val="7030A0"/>
                </a:solidFill>
                <a:latin typeface="Arial" panose="020B0604020202020204" pitchFamily="34" charset="0"/>
                <a:cs typeface="Arial" panose="020B0604020202020204" pitchFamily="34" charset="0"/>
              </a:rPr>
            </a:br>
            <a:r>
              <a:rPr lang="el-GR" sz="2000" b="1" dirty="0">
                <a:solidFill>
                  <a:srgbClr val="7030A0"/>
                </a:solidFill>
                <a:latin typeface="Arial" panose="020B0604020202020204" pitchFamily="34" charset="0"/>
                <a:cs typeface="Arial" panose="020B0604020202020204" pitchFamily="34" charset="0"/>
              </a:rPr>
              <a:t>   ΑΡΩΜΑΤΙΚΗ- ΚΟΣΜΗΤΟΛΟΓΙΚΗ</a:t>
            </a:r>
            <a:br>
              <a:rPr lang="el-GR" sz="2000" b="1" dirty="0">
                <a:solidFill>
                  <a:srgbClr val="7030A0"/>
                </a:solidFill>
                <a:latin typeface="Arial" panose="020B0604020202020204" pitchFamily="34" charset="0"/>
                <a:cs typeface="Arial" panose="020B0604020202020204" pitchFamily="34" charset="0"/>
              </a:rPr>
            </a:br>
            <a:r>
              <a:rPr lang="el-GR" sz="2000" b="1" dirty="0">
                <a:solidFill>
                  <a:srgbClr val="7030A0"/>
                </a:solidFill>
                <a:latin typeface="Arial" panose="020B0604020202020204" pitchFamily="34" charset="0"/>
                <a:cs typeface="Arial" panose="020B0604020202020204" pitchFamily="34" charset="0"/>
              </a:rPr>
              <a:t>&amp;</a:t>
            </a:r>
            <a:br>
              <a:rPr lang="el-GR" sz="2000" b="1" dirty="0">
                <a:solidFill>
                  <a:srgbClr val="7030A0"/>
                </a:solidFill>
                <a:latin typeface="Arial" panose="020B0604020202020204" pitchFamily="34" charset="0"/>
                <a:cs typeface="Arial" panose="020B0604020202020204" pitchFamily="34" charset="0"/>
              </a:rPr>
            </a:br>
            <a:r>
              <a:rPr lang="el-GR" sz="2000" b="1" dirty="0">
                <a:solidFill>
                  <a:srgbClr val="7030A0"/>
                </a:solidFill>
                <a:latin typeface="Arial" panose="020B0604020202020204" pitchFamily="34" charset="0"/>
                <a:cs typeface="Arial" panose="020B0604020202020204" pitchFamily="34" charset="0"/>
              </a:rPr>
              <a:t>  ΦΑΡΜΑΚΕΥΤΙΚΗ   </a:t>
            </a:r>
            <a:r>
              <a:rPr lang="el-GR" sz="2000" b="1" dirty="0" smtClean="0">
                <a:solidFill>
                  <a:srgbClr val="7030A0"/>
                </a:solidFill>
                <a:latin typeface="Arial" panose="020B0604020202020204" pitchFamily="34" charset="0"/>
                <a:cs typeface="Arial" panose="020B0604020202020204" pitchFamily="34" charset="0"/>
              </a:rPr>
              <a:t>ΔΡΑΣΗ-ΠΑΡΑΛΑΒΗ ΦΥΤΙΚΩΝ ΣΥΣΤΑΤΙΚΩΝ-ΑΙΘΕΡΙΩΝ ΕΛΑΙΩΝ-ΕΚΧΥΛΙΣΜΑΤΩΝ</a:t>
            </a:r>
            <a:r>
              <a:rPr lang="el-GR" sz="2000" dirty="0">
                <a:solidFill>
                  <a:schemeClr val="accent6">
                    <a:lumMod val="75000"/>
                  </a:schemeClr>
                </a:solidFill>
                <a:latin typeface="Arial" panose="020B0604020202020204" pitchFamily="34" charset="0"/>
                <a:cs typeface="Arial" panose="020B0604020202020204" pitchFamily="34" charset="0"/>
              </a:rPr>
              <a:t/>
            </a:r>
            <a:br>
              <a:rPr lang="el-GR" sz="2000" dirty="0">
                <a:solidFill>
                  <a:schemeClr val="accent6">
                    <a:lumMod val="75000"/>
                  </a:schemeClr>
                </a:solidFill>
                <a:latin typeface="Arial" panose="020B0604020202020204" pitchFamily="34" charset="0"/>
                <a:cs typeface="Arial" panose="020B0604020202020204" pitchFamily="34" charset="0"/>
              </a:rPr>
            </a:br>
            <a:endParaRPr lang="el-GR" sz="2000" dirty="0"/>
          </a:p>
        </p:txBody>
      </p:sp>
      <p:pic>
        <p:nvPicPr>
          <p:cNvPr id="4" name="Εικόνα 3" descr="Αποτέλεσμα εικόνας για ΦΥΤΑ"/>
          <p:cNvPicPr/>
          <p:nvPr/>
        </p:nvPicPr>
        <p:blipFill>
          <a:blip r:embed="rId2">
            <a:extLst>
              <a:ext uri="{28A0092B-C50C-407E-A947-70E740481C1C}">
                <a14:useLocalDpi xmlns:a14="http://schemas.microsoft.com/office/drawing/2010/main" val="0"/>
              </a:ext>
            </a:extLst>
          </a:blip>
          <a:srcRect/>
          <a:stretch>
            <a:fillRect/>
          </a:stretch>
        </p:blipFill>
        <p:spPr bwMode="auto">
          <a:xfrm>
            <a:off x="3416395" y="3477985"/>
            <a:ext cx="6086834" cy="3118757"/>
          </a:xfrm>
          <a:prstGeom prst="rect">
            <a:avLst/>
          </a:prstGeom>
          <a:noFill/>
          <a:ln>
            <a:noFill/>
          </a:ln>
        </p:spPr>
      </p:pic>
    </p:spTree>
    <p:extLst>
      <p:ext uri="{BB962C8B-B14F-4D97-AF65-F5344CB8AC3E}">
        <p14:creationId xmlns:p14="http://schemas.microsoft.com/office/powerpoint/2010/main" val="323505356"/>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solidFill>
                  <a:srgbClr val="FF0000"/>
                </a:solidFill>
              </a:rPr>
              <a:t>ΦΥΣΙΚΑ ΚΑΙ ΒΙΟΛΟΓΙΚΑ </a:t>
            </a:r>
            <a:r>
              <a:rPr lang="el-GR" b="1" dirty="0" smtClean="0">
                <a:solidFill>
                  <a:srgbClr val="FF0000"/>
                </a:solidFill>
              </a:rPr>
              <a:t>ΚΑΛΛΥΝΤΙΚΑ</a:t>
            </a:r>
            <a:endParaRPr lang="el-GR" dirty="0"/>
          </a:p>
        </p:txBody>
      </p:sp>
      <p:sp>
        <p:nvSpPr>
          <p:cNvPr id="3" name="Θέση περιεχομένου 2"/>
          <p:cNvSpPr>
            <a:spLocks noGrp="1"/>
          </p:cNvSpPr>
          <p:nvPr>
            <p:ph idx="1"/>
          </p:nvPr>
        </p:nvSpPr>
        <p:spPr>
          <a:xfrm>
            <a:off x="2589212" y="1481959"/>
            <a:ext cx="8915400" cy="5376041"/>
          </a:xfrm>
        </p:spPr>
        <p:txBody>
          <a:bodyPr>
            <a:normAutofit fontScale="85000" lnSpcReduction="10000"/>
          </a:bodyPr>
          <a:lstStyle/>
          <a:p>
            <a:pPr marL="0" lvl="0" indent="0">
              <a:buNone/>
            </a:pPr>
            <a:r>
              <a:rPr lang="el-GR" sz="2800" dirty="0" smtClean="0"/>
              <a:t>Αντικείμενο διδασκαλίας</a:t>
            </a:r>
            <a:r>
              <a:rPr lang="en-US" sz="2800" dirty="0" smtClean="0"/>
              <a:t>:</a:t>
            </a:r>
            <a:endParaRPr lang="el-GR" sz="2800" dirty="0" smtClean="0"/>
          </a:p>
          <a:p>
            <a:pPr lvl="0"/>
            <a:r>
              <a:rPr lang="el-GR" dirty="0" smtClean="0"/>
              <a:t>Περιβαλλοντικά </a:t>
            </a:r>
            <a:r>
              <a:rPr lang="el-GR" dirty="0"/>
              <a:t>κριτήρια και διαχείριση των πρώτων υλών, των υλικών συσκευασίας και των τελικών προϊόντων . </a:t>
            </a:r>
          </a:p>
          <a:p>
            <a:pPr lvl="0"/>
            <a:r>
              <a:rPr lang="el-GR" b="1" dirty="0"/>
              <a:t>Επισήμανση «</a:t>
            </a:r>
            <a:r>
              <a:rPr lang="en-US" b="1" dirty="0"/>
              <a:t>labelling</a:t>
            </a:r>
            <a:r>
              <a:rPr lang="el-GR" b="1" dirty="0"/>
              <a:t>» και επικοινωνία</a:t>
            </a:r>
            <a:r>
              <a:rPr lang="el-GR" dirty="0"/>
              <a:t>. Κανόνες συμμόρφωσης σύμφωνα με το ισχύον νομοθετικό πλαίσιο της ΕΕ και τα πρότυπα των διεθνών οργανισμών για τα προϊόντα με πιστοποίηση ως φυσικά και οργανικά (βιολογικά).</a:t>
            </a:r>
          </a:p>
          <a:p>
            <a:pPr lvl="0"/>
            <a:r>
              <a:rPr lang="el-GR" dirty="0"/>
              <a:t>Επιθεωρήσεις, πιστοποίηση και έλεγχος τήρησης των κανόνων και αρχών που πρέπει συνεχώς να πληρούν για να συνεχίζουν να φέρουν την σήμανση ως φυσικά ή οργανικά προϊόντα ή συστατικά.</a:t>
            </a:r>
          </a:p>
          <a:p>
            <a:r>
              <a:rPr lang="el-GR" b="1" dirty="0"/>
              <a:t>Αποτελεσματικότητα και ασφάλεια των φυσικών-βιολογικών καλλυντικών</a:t>
            </a:r>
            <a:r>
              <a:rPr lang="el-GR" dirty="0"/>
              <a:t>. Μειονεκτήματα της χρήσης τους και ενδεχόμενες ανεπιθύμητες ενέργειες, λόγω του υψηλού περιεχομένου σε ποσοστό φυσικής προέλευσης συστατικών (φυσικών ελαίων, αιθέριων ελαίων </a:t>
            </a:r>
            <a:r>
              <a:rPr lang="el-GR" dirty="0" err="1"/>
              <a:t>κά</a:t>
            </a:r>
            <a:r>
              <a:rPr lang="el-GR" dirty="0"/>
              <a:t>.). Σύγκριση αποτελεσματικότητας με τα συμβατικά «κλασσικά» καλλυντικά.</a:t>
            </a:r>
          </a:p>
          <a:p>
            <a:endParaRPr lang="el-GR" dirty="0"/>
          </a:p>
        </p:txBody>
      </p:sp>
    </p:spTree>
    <p:extLst>
      <p:ext uri="{BB962C8B-B14F-4D97-AF65-F5344CB8AC3E}">
        <p14:creationId xmlns:p14="http://schemas.microsoft.com/office/powerpoint/2010/main" val="381844328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rgbClr val="FF0000"/>
                </a:solidFill>
              </a:rPr>
              <a:t>ΧΗΜΕΙΑ ΚΑΙ ΚΟΣΜΗΤΟΛΟΓΙΑ ΦΥΣΙΚΩΝ ΠΡΟΪΟΝΤΩΝ</a:t>
            </a:r>
            <a:br>
              <a:rPr lang="el-GR" sz="2800" b="1" dirty="0" smtClean="0">
                <a:solidFill>
                  <a:srgbClr val="FF0000"/>
                </a:solidFill>
              </a:rPr>
            </a:br>
            <a:r>
              <a:rPr lang="el-GR" sz="2800" b="1" dirty="0" smtClean="0">
                <a:solidFill>
                  <a:srgbClr val="002060"/>
                </a:solidFill>
              </a:rPr>
              <a:t>ΦΥΣΙΚΑ </a:t>
            </a:r>
            <a:r>
              <a:rPr lang="el-GR" sz="2800" b="1" dirty="0">
                <a:solidFill>
                  <a:srgbClr val="002060"/>
                </a:solidFill>
              </a:rPr>
              <a:t>ΣΥΣΤΑΤΙΚΑ ΣΤΑ ΚΑΛΛΥΝΤΙΚΑ </a:t>
            </a:r>
            <a:endParaRPr lang="el-GR" sz="2800" dirty="0">
              <a:solidFill>
                <a:srgbClr val="002060"/>
              </a:solidFill>
            </a:endParaRPr>
          </a:p>
        </p:txBody>
      </p:sp>
      <p:sp>
        <p:nvSpPr>
          <p:cNvPr id="3" name="Content Placeholder 2"/>
          <p:cNvSpPr>
            <a:spLocks noGrp="1"/>
          </p:cNvSpPr>
          <p:nvPr>
            <p:ph idx="1"/>
          </p:nvPr>
        </p:nvSpPr>
        <p:spPr>
          <a:xfrm>
            <a:off x="1887041" y="1893439"/>
            <a:ext cx="8229600" cy="4525963"/>
          </a:xfrm>
        </p:spPr>
        <p:txBody>
          <a:bodyPr>
            <a:normAutofit lnSpcReduction="10000"/>
          </a:bodyPr>
          <a:lstStyle/>
          <a:p>
            <a:r>
              <a:rPr lang="el-GR" sz="1800" b="1" dirty="0">
                <a:solidFill>
                  <a:srgbClr val="002060"/>
                </a:solidFill>
              </a:rPr>
              <a:t>ΒΟΤΑΝΑ</a:t>
            </a:r>
            <a:endParaRPr lang="en-US" sz="1800" b="1" dirty="0">
              <a:solidFill>
                <a:srgbClr val="002060"/>
              </a:solidFill>
            </a:endParaRPr>
          </a:p>
          <a:p>
            <a:pPr algn="just">
              <a:buNone/>
            </a:pPr>
            <a:r>
              <a:rPr lang="el-GR" sz="1800" b="1" dirty="0">
                <a:solidFill>
                  <a:srgbClr val="002060"/>
                </a:solidFill>
              </a:rPr>
              <a:t> 1</a:t>
            </a:r>
            <a:r>
              <a:rPr lang="el-GR" sz="1800" b="1" u="sng" dirty="0">
                <a:solidFill>
                  <a:srgbClr val="002060"/>
                </a:solidFill>
              </a:rPr>
              <a:t>) </a:t>
            </a:r>
            <a:r>
              <a:rPr lang="en-US" sz="1800" b="1" u="sng" dirty="0">
                <a:solidFill>
                  <a:srgbClr val="002060"/>
                </a:solidFill>
              </a:rPr>
              <a:t>A</a:t>
            </a:r>
            <a:r>
              <a:rPr lang="el-GR" sz="1800" b="1" u="sng" dirty="0">
                <a:solidFill>
                  <a:srgbClr val="002060"/>
                </a:solidFill>
              </a:rPr>
              <a:t>ρωματικά φυτά</a:t>
            </a:r>
            <a:r>
              <a:rPr lang="en-US" sz="1800" b="1" dirty="0">
                <a:solidFill>
                  <a:srgbClr val="002060"/>
                </a:solidFill>
              </a:rPr>
              <a:t>: </a:t>
            </a:r>
            <a:r>
              <a:rPr lang="el-GR" sz="1800" b="1" dirty="0">
                <a:solidFill>
                  <a:srgbClr val="002060"/>
                </a:solidFill>
              </a:rPr>
              <a:t>φυτά </a:t>
            </a:r>
            <a:r>
              <a:rPr lang="en-US" sz="1800" b="1" dirty="0">
                <a:solidFill>
                  <a:srgbClr val="002060"/>
                </a:solidFill>
              </a:rPr>
              <a:t> </a:t>
            </a:r>
            <a:r>
              <a:rPr lang="el-GR" sz="1800" b="1" dirty="0">
                <a:solidFill>
                  <a:srgbClr val="002060"/>
                </a:solidFill>
              </a:rPr>
              <a:t>που αναδίδουν οσμή, άρωμα και οφείλεται στα </a:t>
            </a:r>
            <a:r>
              <a:rPr lang="el-GR" sz="1800" b="1" u="sng" dirty="0">
                <a:solidFill>
                  <a:srgbClr val="002060"/>
                </a:solidFill>
              </a:rPr>
              <a:t>αιθέρια έλαια που παράγουν</a:t>
            </a:r>
            <a:r>
              <a:rPr lang="el-GR" sz="1800" b="1" dirty="0">
                <a:solidFill>
                  <a:srgbClr val="002060"/>
                </a:solidFill>
              </a:rPr>
              <a:t>. Τα αρωματικά φυτά είναι και αυτά φαρμακευτικά φυτά, η θεραπευτική δράση των οποίων οφείλεται στο άρωμα δηλαδή στα αιθέρια έλαια που περιέχουν (ευκάλυπτος, θυμάρι, κανέλα, λεβάντα κ.α.). Τα ίδια όμως φυτά περιέχουν ίσως και άλλες ουσίες θεραπευτικές, οπότε αν χρησιμοποιηθεί ολόκληρο το φυτό εκμεταλλευόμαστε το σύνολο των θεραπευτικών ουσιών, αν όμως, γίνει παραλαβή του αιθέριου ελαίου και χρησιμοποιηθεί μόνο αυτό, τότε πράγματι γίνεται λόγος για αρωματικό φυτό.</a:t>
            </a:r>
            <a:endParaRPr lang="en-US" sz="1800" b="1" dirty="0">
              <a:solidFill>
                <a:srgbClr val="002060"/>
              </a:solidFill>
            </a:endParaRPr>
          </a:p>
          <a:p>
            <a:pPr algn="just">
              <a:buFont typeface="Wingdings" pitchFamily="2" charset="2"/>
              <a:buChar char="Ø"/>
            </a:pPr>
            <a:r>
              <a:rPr lang="el-GR" sz="1800" b="1" dirty="0">
                <a:solidFill>
                  <a:srgbClr val="002060"/>
                </a:solidFill>
              </a:rPr>
              <a:t>Τα κυριότερα αρωματικά φυτά ανήκουν στις οικογένειες </a:t>
            </a:r>
            <a:endParaRPr lang="en-US" sz="1800" b="1" dirty="0">
              <a:solidFill>
                <a:srgbClr val="002060"/>
              </a:solidFill>
            </a:endParaRPr>
          </a:p>
          <a:p>
            <a:pPr algn="just">
              <a:buFont typeface="Wingdings" pitchFamily="2" charset="2"/>
              <a:buChar char="ü"/>
            </a:pPr>
            <a:r>
              <a:rPr lang="el-GR" sz="1800" b="1" dirty="0">
                <a:solidFill>
                  <a:srgbClr val="002060"/>
                </a:solidFill>
              </a:rPr>
              <a:t>Labiatae (Χειλανθή)</a:t>
            </a:r>
            <a:endParaRPr lang="en-US" sz="1800" b="1" dirty="0">
              <a:solidFill>
                <a:srgbClr val="002060"/>
              </a:solidFill>
            </a:endParaRPr>
          </a:p>
          <a:p>
            <a:pPr algn="just">
              <a:buFont typeface="Wingdings" pitchFamily="2" charset="2"/>
              <a:buChar char="ü"/>
            </a:pPr>
            <a:r>
              <a:rPr lang="el-GR" sz="1800" b="1" dirty="0">
                <a:solidFill>
                  <a:srgbClr val="002060"/>
                </a:solidFill>
              </a:rPr>
              <a:t> Umbelliferae (Σκιαδιοφόρα)</a:t>
            </a:r>
            <a:endParaRPr lang="en-US" sz="1800" b="1" dirty="0">
              <a:solidFill>
                <a:srgbClr val="002060"/>
              </a:solidFill>
            </a:endParaRPr>
          </a:p>
          <a:p>
            <a:pPr algn="just">
              <a:buFont typeface="Wingdings" pitchFamily="2" charset="2"/>
              <a:buChar char="ü"/>
            </a:pPr>
            <a:r>
              <a:rPr lang="el-GR" sz="1800" b="1" dirty="0">
                <a:solidFill>
                  <a:srgbClr val="002060"/>
                </a:solidFill>
              </a:rPr>
              <a:t>Lauracae (gαφνοειδή), Myrtacae (Μυρτώδη) </a:t>
            </a:r>
            <a:endParaRPr lang="en-US" sz="1800" b="1" dirty="0">
              <a:solidFill>
                <a:srgbClr val="002060"/>
              </a:solidFill>
            </a:endParaRPr>
          </a:p>
          <a:p>
            <a:pPr algn="just">
              <a:buFont typeface="Wingdings" pitchFamily="2" charset="2"/>
              <a:buChar char="ü"/>
            </a:pPr>
            <a:r>
              <a:rPr lang="el-GR" sz="1800" b="1" dirty="0">
                <a:solidFill>
                  <a:srgbClr val="002060"/>
                </a:solidFill>
              </a:rPr>
              <a:t>Compositae (Σύνθετα</a:t>
            </a:r>
            <a:r>
              <a:rPr lang="en-US" sz="1800" b="1" dirty="0">
                <a:solidFill>
                  <a:srgbClr val="002060"/>
                </a:solidFill>
              </a:rPr>
              <a:t>)</a:t>
            </a:r>
            <a:endParaRPr lang="el-GR" sz="1800" b="1" dirty="0">
              <a:solidFill>
                <a:srgbClr val="002060"/>
              </a:solidFill>
            </a:endParaRPr>
          </a:p>
          <a:p>
            <a:pPr>
              <a:buNone/>
            </a:pPr>
            <a:r>
              <a:rPr lang="el-GR" sz="1800" b="1" dirty="0">
                <a:solidFill>
                  <a:srgbClr val="002060"/>
                </a:solidFill>
              </a:rPr>
              <a:t> </a:t>
            </a:r>
          </a:p>
          <a:p>
            <a:pPr>
              <a:buNone/>
            </a:pPr>
            <a:endParaRPr lang="en-US" sz="1800" b="1" dirty="0">
              <a:solidFill>
                <a:srgbClr val="002060"/>
              </a:solidFill>
            </a:endParaRPr>
          </a:p>
          <a:p>
            <a:pPr>
              <a:buNone/>
            </a:pPr>
            <a:endParaRPr lang="el-GR" sz="1800" dirty="0">
              <a:solidFill>
                <a:srgbClr val="002060"/>
              </a:solidFill>
            </a:endParaRPr>
          </a:p>
        </p:txBody>
      </p:sp>
    </p:spTree>
    <p:extLst>
      <p:ext uri="{BB962C8B-B14F-4D97-AF65-F5344CB8AC3E}">
        <p14:creationId xmlns:p14="http://schemas.microsoft.com/office/powerpoint/2010/main" val="1315727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rgbClr val="FF0000"/>
                </a:solidFill>
              </a:rPr>
              <a:t>ΧΗΜΕΙΑ ΚΑΙ ΚΟΣΜΗΤΟΛΟΓΙΑ ΦΥΣΙΚΩΝ ΠΡΟΪΟΝΤΩΝ</a:t>
            </a:r>
            <a:r>
              <a:rPr lang="el-GR" sz="2800" b="1" dirty="0" smtClean="0">
                <a:solidFill>
                  <a:srgbClr val="002060"/>
                </a:solidFill>
              </a:rPr>
              <a:t/>
            </a:r>
            <a:br>
              <a:rPr lang="el-GR" sz="2800" b="1" dirty="0" smtClean="0">
                <a:solidFill>
                  <a:srgbClr val="002060"/>
                </a:solidFill>
              </a:rPr>
            </a:br>
            <a:r>
              <a:rPr lang="el-GR" sz="2800" b="1" dirty="0" smtClean="0">
                <a:solidFill>
                  <a:srgbClr val="002060"/>
                </a:solidFill>
              </a:rPr>
              <a:t>ΦΥΣΙΚΑ </a:t>
            </a:r>
            <a:r>
              <a:rPr lang="el-GR" sz="2800" b="1" dirty="0">
                <a:solidFill>
                  <a:srgbClr val="002060"/>
                </a:solidFill>
              </a:rPr>
              <a:t>ΣΥΣΤΑΤΙΚΑ ΣΤΑ ΚΑΛΛΥΝΤΙΚΑ </a:t>
            </a:r>
            <a:endParaRPr lang="el-GR" sz="2800" dirty="0"/>
          </a:p>
        </p:txBody>
      </p:sp>
      <p:sp>
        <p:nvSpPr>
          <p:cNvPr id="3" name="Content Placeholder 2"/>
          <p:cNvSpPr>
            <a:spLocks noGrp="1"/>
          </p:cNvSpPr>
          <p:nvPr>
            <p:ph idx="1"/>
          </p:nvPr>
        </p:nvSpPr>
        <p:spPr>
          <a:xfrm>
            <a:off x="1895750" y="2052533"/>
            <a:ext cx="8229600" cy="4525963"/>
          </a:xfrm>
        </p:spPr>
        <p:txBody>
          <a:bodyPr>
            <a:normAutofit fontScale="85000" lnSpcReduction="20000"/>
          </a:bodyPr>
          <a:lstStyle/>
          <a:p>
            <a:pPr>
              <a:buNone/>
            </a:pPr>
            <a:r>
              <a:rPr lang="el-GR" sz="2900" b="1" dirty="0">
                <a:solidFill>
                  <a:srgbClr val="002060"/>
                </a:solidFill>
              </a:rPr>
              <a:t>Μπορούν να βρεθούν:</a:t>
            </a:r>
          </a:p>
          <a:p>
            <a:pPr lvl="0" algn="just"/>
            <a:r>
              <a:rPr lang="el-GR" sz="2900" b="1" dirty="0">
                <a:solidFill>
                  <a:srgbClr val="002060"/>
                </a:solidFill>
              </a:rPr>
              <a:t>Στα πέταλα (γιασεμί, λεβάντα, τριαντάφυλλο, χαμομήλι) </a:t>
            </a:r>
          </a:p>
          <a:p>
            <a:pPr lvl="0" algn="just"/>
            <a:r>
              <a:rPr lang="el-GR" sz="2900" b="1" dirty="0">
                <a:solidFill>
                  <a:srgbClr val="002060"/>
                </a:solidFill>
              </a:rPr>
              <a:t>Στα φύλλα (ευκάλυπτος, γεράνι, θυμάρι, μέντα) </a:t>
            </a:r>
          </a:p>
          <a:p>
            <a:pPr lvl="0" algn="just"/>
            <a:r>
              <a:rPr lang="el-GR" sz="2900" b="1" dirty="0">
                <a:solidFill>
                  <a:srgbClr val="002060"/>
                </a:solidFill>
              </a:rPr>
              <a:t>Στον ξυλώδη ιστό (σανταλόξυλο) </a:t>
            </a:r>
          </a:p>
          <a:p>
            <a:pPr lvl="0" algn="just"/>
            <a:r>
              <a:rPr lang="el-GR" sz="2900" b="1" dirty="0">
                <a:solidFill>
                  <a:srgbClr val="002060"/>
                </a:solidFill>
              </a:rPr>
              <a:t>Στον καρπό (άρκεθος, λεμόνι, περγαμόντο) </a:t>
            </a:r>
          </a:p>
          <a:p>
            <a:pPr lvl="0" algn="just"/>
            <a:r>
              <a:rPr lang="el-GR" sz="2900" b="1" dirty="0">
                <a:solidFill>
                  <a:srgbClr val="002060"/>
                </a:solidFill>
              </a:rPr>
              <a:t>Στους σπόρους (γλυκάνισο, μάραθο) </a:t>
            </a:r>
          </a:p>
          <a:p>
            <a:pPr lvl="0" algn="just"/>
            <a:r>
              <a:rPr lang="el-GR" sz="2900" b="1" dirty="0">
                <a:solidFill>
                  <a:srgbClr val="002060"/>
                </a:solidFill>
              </a:rPr>
              <a:t>Στις ρίζες (αγγελική, βετιβέρ, ίρις) </a:t>
            </a:r>
          </a:p>
          <a:p>
            <a:pPr lvl="0" algn="just"/>
            <a:r>
              <a:rPr lang="el-GR" sz="2900" b="1" dirty="0">
                <a:solidFill>
                  <a:srgbClr val="002060"/>
                </a:solidFill>
              </a:rPr>
              <a:t>Στα ριζώματα (Τζίντζερ) </a:t>
            </a:r>
          </a:p>
          <a:p>
            <a:pPr lvl="0" algn="just"/>
            <a:r>
              <a:rPr lang="el-GR" sz="2900" b="1" dirty="0">
                <a:solidFill>
                  <a:srgbClr val="002060"/>
                </a:solidFill>
              </a:rPr>
              <a:t>Στο φλοιό (κανέλα) </a:t>
            </a:r>
          </a:p>
          <a:p>
            <a:pPr lvl="0" algn="just"/>
            <a:r>
              <a:rPr lang="el-GR" sz="2900" b="1" dirty="0">
                <a:solidFill>
                  <a:srgbClr val="002060"/>
                </a:solidFill>
              </a:rPr>
              <a:t>Στους φλοιούς καρπών (νερατζέλαιο, πορτοκαλέλαιο) </a:t>
            </a:r>
          </a:p>
          <a:p>
            <a:pPr lvl="0" algn="just"/>
            <a:r>
              <a:rPr lang="el-GR" sz="2900" b="1" dirty="0">
                <a:solidFill>
                  <a:srgbClr val="002060"/>
                </a:solidFill>
              </a:rPr>
              <a:t>Σε όλο το φυτό (μέντα, ρίγανη) </a:t>
            </a:r>
          </a:p>
          <a:p>
            <a:endParaRPr lang="el-GR" dirty="0"/>
          </a:p>
        </p:txBody>
      </p:sp>
    </p:spTree>
    <p:extLst>
      <p:ext uri="{BB962C8B-B14F-4D97-AF65-F5344CB8AC3E}">
        <p14:creationId xmlns:p14="http://schemas.microsoft.com/office/powerpoint/2010/main" val="25586333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rgbClr val="FF0000"/>
                </a:solidFill>
              </a:rPr>
              <a:t>ΧΗΜΕΙΑ ΚΑΙ ΚΟΣΜΗΤΟΛΟΓΙΑ ΦΥΣΙΚΩΝ ΠΡΟΪΟΝΤΩΝ</a:t>
            </a:r>
            <a:r>
              <a:rPr lang="el-GR" sz="2800" b="1" dirty="0" smtClean="0">
                <a:solidFill>
                  <a:srgbClr val="002060"/>
                </a:solidFill>
              </a:rPr>
              <a:t/>
            </a:r>
            <a:br>
              <a:rPr lang="el-GR" sz="2800" b="1" dirty="0" smtClean="0">
                <a:solidFill>
                  <a:srgbClr val="002060"/>
                </a:solidFill>
              </a:rPr>
            </a:br>
            <a:r>
              <a:rPr lang="el-GR" sz="2800" b="1" dirty="0" smtClean="0">
                <a:solidFill>
                  <a:srgbClr val="002060"/>
                </a:solidFill>
              </a:rPr>
              <a:t>ΦΥΣΙΚΑ </a:t>
            </a:r>
            <a:r>
              <a:rPr lang="el-GR" sz="2800" b="1" dirty="0">
                <a:solidFill>
                  <a:srgbClr val="002060"/>
                </a:solidFill>
              </a:rPr>
              <a:t>ΣΥΣΤΑΤΙΚΑ ΣΤΑ ΚΑΛΛΥΝΤΙΚΑ </a:t>
            </a:r>
            <a:endParaRPr lang="el-GR" sz="2800" dirty="0"/>
          </a:p>
        </p:txBody>
      </p:sp>
      <p:sp>
        <p:nvSpPr>
          <p:cNvPr id="3" name="Content Placeholder 2"/>
          <p:cNvSpPr>
            <a:spLocks noGrp="1"/>
          </p:cNvSpPr>
          <p:nvPr>
            <p:ph idx="1"/>
          </p:nvPr>
        </p:nvSpPr>
        <p:spPr>
          <a:xfrm>
            <a:off x="1991544" y="1340769"/>
            <a:ext cx="8229600" cy="4525963"/>
          </a:xfrm>
        </p:spPr>
        <p:txBody>
          <a:bodyPr/>
          <a:lstStyle/>
          <a:p>
            <a:pPr algn="just">
              <a:buNone/>
            </a:pPr>
            <a:endParaRPr lang="el-GR" sz="1800" b="1" dirty="0" smtClean="0">
              <a:solidFill>
                <a:srgbClr val="002060"/>
              </a:solidFill>
            </a:endParaRPr>
          </a:p>
          <a:p>
            <a:pPr algn="just">
              <a:buNone/>
            </a:pPr>
            <a:endParaRPr lang="el-GR" sz="1800" b="1" dirty="0">
              <a:solidFill>
                <a:srgbClr val="002060"/>
              </a:solidFill>
            </a:endParaRPr>
          </a:p>
          <a:p>
            <a:pPr algn="just">
              <a:buNone/>
            </a:pPr>
            <a:r>
              <a:rPr lang="el-GR" sz="1800" b="1" dirty="0" smtClean="0">
                <a:solidFill>
                  <a:srgbClr val="002060"/>
                </a:solidFill>
              </a:rPr>
              <a:t>2</a:t>
            </a:r>
            <a:r>
              <a:rPr lang="el-GR" sz="1800" b="1" dirty="0">
                <a:solidFill>
                  <a:srgbClr val="002060"/>
                </a:solidFill>
              </a:rPr>
              <a:t>)   Φαρμακευτικά φυτά </a:t>
            </a:r>
            <a:r>
              <a:rPr lang="en-US" sz="1800" b="1" dirty="0">
                <a:solidFill>
                  <a:srgbClr val="002060"/>
                </a:solidFill>
              </a:rPr>
              <a:t>:  </a:t>
            </a:r>
            <a:r>
              <a:rPr lang="el-GR" sz="1800" b="1" dirty="0">
                <a:solidFill>
                  <a:srgbClr val="002060"/>
                </a:solidFill>
              </a:rPr>
              <a:t>κάθε φυτό που περιέχει δραστικά στοιχεία ικανά να προλάβουν, να ανακουφίσουν ή να θεραπεύσουν ασθένειες (αλόη, καλέντουλα, χαμομήλι κ.α.). </a:t>
            </a:r>
            <a:endParaRPr lang="en-US" sz="1800" b="1" dirty="0">
              <a:solidFill>
                <a:srgbClr val="002060"/>
              </a:solidFill>
            </a:endParaRPr>
          </a:p>
          <a:p>
            <a:pPr algn="just">
              <a:buFont typeface="Wingdings" pitchFamily="2" charset="2"/>
              <a:buChar char="ü"/>
            </a:pPr>
            <a:r>
              <a:rPr lang="el-GR" sz="1800" b="1" dirty="0">
                <a:solidFill>
                  <a:srgbClr val="002060"/>
                </a:solidFill>
              </a:rPr>
              <a:t>Το τμήμα του φαρμακευτικού φυτού που εμπεριέχει τις δραστικές ουσίες ικανές να επηρεάσουν την υγιεινή κατάσταση του ανθρώπου ονομάζεται </a:t>
            </a:r>
            <a:r>
              <a:rPr lang="el-GR" sz="1800" b="1" u="sng" dirty="0">
                <a:solidFill>
                  <a:srgbClr val="002060"/>
                </a:solidFill>
              </a:rPr>
              <a:t>δρόγη</a:t>
            </a:r>
            <a:r>
              <a:rPr lang="el-GR" sz="1800" b="1" dirty="0">
                <a:solidFill>
                  <a:srgbClr val="002060"/>
                </a:solidFill>
              </a:rPr>
              <a:t>. </a:t>
            </a:r>
          </a:p>
          <a:p>
            <a:pPr algn="just">
              <a:buNone/>
            </a:pPr>
            <a:endParaRPr lang="el-GR" sz="1800" b="1" dirty="0">
              <a:solidFill>
                <a:srgbClr val="002060"/>
              </a:solidFill>
            </a:endParaRPr>
          </a:p>
          <a:p>
            <a:pPr algn="just">
              <a:buFont typeface="Wingdings" pitchFamily="2" charset="2"/>
              <a:buChar char="Ø"/>
            </a:pPr>
            <a:r>
              <a:rPr lang="el-GR" sz="1800" b="1" dirty="0">
                <a:solidFill>
                  <a:srgbClr val="002060"/>
                </a:solidFill>
              </a:rPr>
              <a:t>Ανάλογα με τις δραστικές ουσίες που περιέχουν, τα φυτά κατατάσσονται σε: </a:t>
            </a:r>
          </a:p>
          <a:p>
            <a:pPr algn="just">
              <a:buFont typeface="Wingdings" pitchFamily="2" charset="2"/>
              <a:buChar char="ü"/>
            </a:pPr>
            <a:r>
              <a:rPr lang="el-GR" sz="1800" b="1" dirty="0">
                <a:solidFill>
                  <a:srgbClr val="002060"/>
                </a:solidFill>
              </a:rPr>
              <a:t>Φυτά που περιέχουν αλκαλοειδή</a:t>
            </a:r>
            <a:r>
              <a:rPr lang="en-US" sz="1800" b="1" dirty="0">
                <a:solidFill>
                  <a:srgbClr val="002060"/>
                </a:solidFill>
              </a:rPr>
              <a:t>: </a:t>
            </a:r>
            <a:r>
              <a:rPr lang="el-GR" sz="1800" b="1" dirty="0">
                <a:solidFill>
                  <a:srgbClr val="002060"/>
                </a:solidFill>
              </a:rPr>
              <a:t>πιλοκαρπίνη, φυσοστιγμίνη, εργοταμίνη, </a:t>
            </a:r>
            <a:r>
              <a:rPr lang="el-GR" sz="1800" b="1" u="sng" dirty="0">
                <a:solidFill>
                  <a:srgbClr val="002060"/>
                </a:solidFill>
              </a:rPr>
              <a:t>στρυχνίνη</a:t>
            </a:r>
            <a:r>
              <a:rPr lang="el-GR" sz="1800" b="1" dirty="0">
                <a:solidFill>
                  <a:srgbClr val="002060"/>
                </a:solidFill>
              </a:rPr>
              <a:t>, </a:t>
            </a:r>
            <a:r>
              <a:rPr lang="el-GR" sz="1800" b="1" u="sng" dirty="0">
                <a:solidFill>
                  <a:srgbClr val="002060"/>
                </a:solidFill>
              </a:rPr>
              <a:t>μορφίνη</a:t>
            </a:r>
            <a:r>
              <a:rPr lang="el-GR" sz="1800" b="1" dirty="0">
                <a:solidFill>
                  <a:srgbClr val="002060"/>
                </a:solidFill>
              </a:rPr>
              <a:t>, </a:t>
            </a:r>
            <a:r>
              <a:rPr lang="el-GR" sz="1800" b="1" u="sng" dirty="0">
                <a:solidFill>
                  <a:srgbClr val="002060"/>
                </a:solidFill>
              </a:rPr>
              <a:t>εφεδρίνη</a:t>
            </a:r>
            <a:r>
              <a:rPr lang="el-GR" sz="1800" b="1" dirty="0">
                <a:solidFill>
                  <a:srgbClr val="002060"/>
                </a:solidFill>
              </a:rPr>
              <a:t>, </a:t>
            </a:r>
            <a:r>
              <a:rPr lang="el-GR" sz="1800" b="1" u="sng" dirty="0">
                <a:solidFill>
                  <a:srgbClr val="002060"/>
                </a:solidFill>
              </a:rPr>
              <a:t>καφεΐνη</a:t>
            </a:r>
            <a:r>
              <a:rPr lang="el-GR" sz="1800" b="1" dirty="0">
                <a:solidFill>
                  <a:srgbClr val="002060"/>
                </a:solidFill>
              </a:rPr>
              <a:t>, θεοβρομίνη, θεοφυλλίνη, λομπελίνη, </a:t>
            </a:r>
            <a:r>
              <a:rPr lang="el-GR" sz="1800" b="1" u="sng" dirty="0">
                <a:solidFill>
                  <a:srgbClr val="002060"/>
                </a:solidFill>
              </a:rPr>
              <a:t>νικοτίνη</a:t>
            </a:r>
            <a:r>
              <a:rPr lang="el-GR" sz="1800" b="1" dirty="0">
                <a:solidFill>
                  <a:srgbClr val="002060"/>
                </a:solidFill>
              </a:rPr>
              <a:t>, κινίνη, κινιδίνη, </a:t>
            </a:r>
            <a:r>
              <a:rPr lang="el-GR" sz="1800" b="1" u="sng" dirty="0">
                <a:solidFill>
                  <a:srgbClr val="002060"/>
                </a:solidFill>
              </a:rPr>
              <a:t>ατροπίνη</a:t>
            </a:r>
          </a:p>
        </p:txBody>
      </p:sp>
    </p:spTree>
    <p:extLst>
      <p:ext uri="{BB962C8B-B14F-4D97-AF65-F5344CB8AC3E}">
        <p14:creationId xmlns:p14="http://schemas.microsoft.com/office/powerpoint/2010/main" val="18738215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780" y="557348"/>
            <a:ext cx="8229600" cy="1143000"/>
          </a:xfrm>
        </p:spPr>
        <p:txBody>
          <a:bodyPr>
            <a:normAutofit fontScale="90000"/>
          </a:bodyPr>
          <a:lstStyle/>
          <a:p>
            <a:r>
              <a:rPr lang="el-GR" sz="2800" b="1" dirty="0" smtClean="0">
                <a:solidFill>
                  <a:srgbClr val="002060"/>
                </a:solidFill>
              </a:rPr>
              <a:t/>
            </a:r>
            <a:br>
              <a:rPr lang="el-GR" sz="2800" b="1" dirty="0" smtClean="0">
                <a:solidFill>
                  <a:srgbClr val="002060"/>
                </a:solidFill>
              </a:rPr>
            </a:br>
            <a:r>
              <a:rPr lang="el-GR" sz="2800" b="1" dirty="0" smtClean="0">
                <a:solidFill>
                  <a:srgbClr val="002060"/>
                </a:solidFill>
              </a:rPr>
              <a:t/>
            </a:r>
            <a:br>
              <a:rPr lang="el-GR" sz="2800" b="1" dirty="0" smtClean="0">
                <a:solidFill>
                  <a:srgbClr val="002060"/>
                </a:solidFill>
              </a:rPr>
            </a:br>
            <a:r>
              <a:rPr lang="el-GR" sz="2800" b="1" dirty="0">
                <a:solidFill>
                  <a:srgbClr val="002060"/>
                </a:solidFill>
              </a:rPr>
              <a:t/>
            </a:r>
            <a:br>
              <a:rPr lang="el-GR" sz="2800" b="1" dirty="0">
                <a:solidFill>
                  <a:srgbClr val="002060"/>
                </a:solidFill>
              </a:rPr>
            </a:br>
            <a:r>
              <a:rPr lang="el-GR" sz="2800" b="1" dirty="0" smtClean="0">
                <a:solidFill>
                  <a:srgbClr val="002060"/>
                </a:solidFill>
              </a:rPr>
              <a:t/>
            </a:r>
            <a:br>
              <a:rPr lang="el-GR" sz="2800" b="1" dirty="0" smtClean="0">
                <a:solidFill>
                  <a:srgbClr val="002060"/>
                </a:solidFill>
              </a:rPr>
            </a:br>
            <a:r>
              <a:rPr lang="el-GR" sz="2800" b="1" dirty="0">
                <a:solidFill>
                  <a:srgbClr val="002060"/>
                </a:solidFill>
              </a:rPr>
              <a:t/>
            </a:r>
            <a:br>
              <a:rPr lang="el-GR" sz="2800" b="1" dirty="0">
                <a:solidFill>
                  <a:srgbClr val="002060"/>
                </a:solidFill>
              </a:rPr>
            </a:br>
            <a:r>
              <a:rPr lang="el-GR" sz="2400" b="1" dirty="0" smtClean="0">
                <a:solidFill>
                  <a:srgbClr val="FF0000"/>
                </a:solidFill>
              </a:rPr>
              <a:t>ΧΗΜΕΙΑ ΚΑΙ ΚΟΣΜΗΤΟΛΟΓΙΑ </a:t>
            </a:r>
            <a:r>
              <a:rPr lang="el-GR" sz="2400" b="1" i="1" dirty="0" smtClean="0">
                <a:solidFill>
                  <a:srgbClr val="FF0000"/>
                </a:solidFill>
              </a:rPr>
              <a:t>ΦΥΣΙΚΩΝ ΠΡΟΪΟΝΤΩΝ</a:t>
            </a:r>
            <a:r>
              <a:rPr lang="el-GR" sz="2800" b="1" i="1" dirty="0" smtClean="0">
                <a:solidFill>
                  <a:srgbClr val="002060"/>
                </a:solidFill>
              </a:rPr>
              <a:t/>
            </a:r>
            <a:br>
              <a:rPr lang="el-GR" sz="2800" b="1" i="1" dirty="0" smtClean="0">
                <a:solidFill>
                  <a:srgbClr val="002060"/>
                </a:solidFill>
              </a:rPr>
            </a:br>
            <a:r>
              <a:rPr lang="el-GR" sz="2800" b="1" i="1" dirty="0" smtClean="0">
                <a:solidFill>
                  <a:srgbClr val="002060"/>
                </a:solidFill>
              </a:rPr>
              <a:t>ΦΥΣΙΚΑ </a:t>
            </a:r>
            <a:r>
              <a:rPr lang="el-GR" sz="2800" b="1" i="1" dirty="0">
                <a:solidFill>
                  <a:srgbClr val="002060"/>
                </a:solidFill>
              </a:rPr>
              <a:t>ΣΥΣΤΑΤΙΚΑ ΣΤΑ ΚΑΛΛΥΝΤΙΚΑ </a:t>
            </a:r>
            <a:endParaRPr lang="el-GR" sz="2800" i="1" dirty="0"/>
          </a:p>
        </p:txBody>
      </p:sp>
      <p:sp>
        <p:nvSpPr>
          <p:cNvPr id="3" name="Content Placeholder 2"/>
          <p:cNvSpPr>
            <a:spLocks noGrp="1"/>
          </p:cNvSpPr>
          <p:nvPr>
            <p:ph idx="1"/>
          </p:nvPr>
        </p:nvSpPr>
        <p:spPr>
          <a:xfrm>
            <a:off x="1703512" y="1052737"/>
            <a:ext cx="8229600" cy="4525963"/>
          </a:xfrm>
        </p:spPr>
        <p:txBody>
          <a:bodyPr/>
          <a:lstStyle/>
          <a:p>
            <a:pPr>
              <a:buNone/>
            </a:pPr>
            <a:r>
              <a:rPr lang="el-GR" dirty="0" smtClean="0"/>
              <a:t> </a:t>
            </a:r>
          </a:p>
          <a:p>
            <a:endParaRPr lang="el-GR" dirty="0"/>
          </a:p>
        </p:txBody>
      </p:sp>
      <p:sp>
        <p:nvSpPr>
          <p:cNvPr id="4" name="Rectangle 3"/>
          <p:cNvSpPr/>
          <p:nvPr/>
        </p:nvSpPr>
        <p:spPr>
          <a:xfrm>
            <a:off x="1899780" y="2195737"/>
            <a:ext cx="6624736" cy="7017306"/>
          </a:xfrm>
          <a:prstGeom prst="rect">
            <a:avLst/>
          </a:prstGeom>
        </p:spPr>
        <p:txBody>
          <a:bodyPr wrap="square">
            <a:spAutoFit/>
          </a:bodyPr>
          <a:lstStyle/>
          <a:p>
            <a:pPr algn="just">
              <a:buFont typeface="Wingdings" pitchFamily="2" charset="2"/>
              <a:buChar char="ü"/>
            </a:pPr>
            <a:endParaRPr lang="el-GR" b="1" dirty="0" smtClean="0">
              <a:solidFill>
                <a:srgbClr val="002060"/>
              </a:solidFill>
            </a:endParaRPr>
          </a:p>
          <a:p>
            <a:pPr algn="just">
              <a:buFont typeface="Wingdings" pitchFamily="2" charset="2"/>
              <a:buChar char="ü"/>
            </a:pPr>
            <a:r>
              <a:rPr lang="el-GR" b="1" dirty="0" smtClean="0">
                <a:solidFill>
                  <a:srgbClr val="002060"/>
                </a:solidFill>
              </a:rPr>
              <a:t>Φυτά </a:t>
            </a:r>
            <a:r>
              <a:rPr lang="el-GR" b="1" dirty="0">
                <a:solidFill>
                  <a:srgbClr val="002060"/>
                </a:solidFill>
              </a:rPr>
              <a:t>που περιέχουν βιταμίνες</a:t>
            </a:r>
            <a:endParaRPr lang="en-US" b="1" dirty="0">
              <a:solidFill>
                <a:srgbClr val="002060"/>
              </a:solidFill>
            </a:endParaRPr>
          </a:p>
          <a:p>
            <a:pPr algn="just">
              <a:buFont typeface="Wingdings" pitchFamily="2" charset="2"/>
              <a:buChar char="ü"/>
            </a:pPr>
            <a:r>
              <a:rPr lang="el-GR" b="1" dirty="0">
                <a:solidFill>
                  <a:srgbClr val="002060"/>
                </a:solidFill>
              </a:rPr>
              <a:t>Φυτά με αντιβιοτική δράση</a:t>
            </a:r>
            <a:r>
              <a:rPr lang="en-US" b="1" dirty="0">
                <a:solidFill>
                  <a:srgbClr val="002060"/>
                </a:solidFill>
              </a:rPr>
              <a:t>  (</a:t>
            </a:r>
            <a:r>
              <a:rPr lang="el-GR" b="1" dirty="0">
                <a:solidFill>
                  <a:srgbClr val="002060"/>
                </a:solidFill>
              </a:rPr>
              <a:t>αλόη</a:t>
            </a:r>
            <a:r>
              <a:rPr lang="en-US" b="1" dirty="0">
                <a:solidFill>
                  <a:srgbClr val="002060"/>
                </a:solidFill>
              </a:rPr>
              <a:t>,</a:t>
            </a:r>
            <a:r>
              <a:rPr lang="el-GR" b="1" dirty="0">
                <a:solidFill>
                  <a:srgbClr val="002060"/>
                </a:solidFill>
              </a:rPr>
              <a:t>Aloe vera</a:t>
            </a:r>
            <a:r>
              <a:rPr lang="en-US" b="1" dirty="0">
                <a:solidFill>
                  <a:srgbClr val="002060"/>
                </a:solidFill>
              </a:rPr>
              <a:t>)</a:t>
            </a:r>
          </a:p>
          <a:p>
            <a:pPr lvl="0" algn="just">
              <a:buFont typeface="Wingdings" pitchFamily="2" charset="2"/>
              <a:buChar char="ü"/>
            </a:pPr>
            <a:r>
              <a:rPr lang="el-GR" b="1" dirty="0">
                <a:solidFill>
                  <a:srgbClr val="002060"/>
                </a:solidFill>
              </a:rPr>
              <a:t>Φυτά που περιέχουν θειώδη ετεροσίδια (σεβενόλες)</a:t>
            </a:r>
          </a:p>
          <a:p>
            <a:pPr lvl="0" algn="just">
              <a:buFont typeface="Wingdings" pitchFamily="2" charset="2"/>
              <a:buChar char="ü"/>
            </a:pPr>
            <a:r>
              <a:rPr lang="el-GR" b="1" dirty="0">
                <a:solidFill>
                  <a:srgbClr val="002060"/>
                </a:solidFill>
              </a:rPr>
              <a:t> Φυτά που περιέχουν κυανογόνα ετεροσίδια</a:t>
            </a:r>
          </a:p>
          <a:p>
            <a:pPr algn="just">
              <a:buFont typeface="Wingdings" pitchFamily="2" charset="2"/>
              <a:buChar char="ü"/>
            </a:pPr>
            <a:r>
              <a:rPr lang="el-GR" b="1" dirty="0">
                <a:solidFill>
                  <a:srgbClr val="002060"/>
                </a:solidFill>
              </a:rPr>
              <a:t>Φυτά με απλά φαινολικά ετεροσίδια</a:t>
            </a:r>
            <a:endParaRPr lang="en-US" b="1" dirty="0">
              <a:solidFill>
                <a:srgbClr val="002060"/>
              </a:solidFill>
            </a:endParaRPr>
          </a:p>
          <a:p>
            <a:pPr algn="just">
              <a:buFont typeface="Wingdings" pitchFamily="2" charset="2"/>
              <a:buChar char="ü"/>
            </a:pPr>
            <a:r>
              <a:rPr lang="el-GR" b="1" dirty="0">
                <a:solidFill>
                  <a:srgbClr val="002060"/>
                </a:solidFill>
              </a:rPr>
              <a:t>Φυτά με φλαβονοειδή</a:t>
            </a:r>
            <a:endParaRPr lang="en-US" b="1" dirty="0">
              <a:solidFill>
                <a:srgbClr val="002060"/>
              </a:solidFill>
            </a:endParaRPr>
          </a:p>
          <a:p>
            <a:pPr algn="just">
              <a:buFont typeface="Wingdings" pitchFamily="2" charset="2"/>
              <a:buChar char="ü"/>
            </a:pPr>
            <a:r>
              <a:rPr lang="el-GR" b="1" dirty="0">
                <a:solidFill>
                  <a:srgbClr val="002060"/>
                </a:solidFill>
              </a:rPr>
              <a:t>Φυτά με κουμαρινικά ετεροσίδια</a:t>
            </a:r>
            <a:endParaRPr lang="en-US" b="1" dirty="0">
              <a:solidFill>
                <a:srgbClr val="002060"/>
              </a:solidFill>
            </a:endParaRPr>
          </a:p>
          <a:p>
            <a:pPr algn="just">
              <a:buFont typeface="Wingdings" pitchFamily="2" charset="2"/>
              <a:buChar char="ü"/>
            </a:pPr>
            <a:r>
              <a:rPr lang="el-GR" b="1" dirty="0">
                <a:solidFill>
                  <a:srgbClr val="002060"/>
                </a:solidFill>
              </a:rPr>
              <a:t>Φυτά με τανίνη</a:t>
            </a:r>
            <a:endParaRPr lang="en-US" b="1" dirty="0">
              <a:solidFill>
                <a:srgbClr val="002060"/>
              </a:solidFill>
            </a:endParaRPr>
          </a:p>
          <a:p>
            <a:pPr algn="just">
              <a:buFont typeface="Wingdings" pitchFamily="2" charset="2"/>
              <a:buChar char="ü"/>
            </a:pPr>
            <a:r>
              <a:rPr lang="el-GR" b="1" dirty="0">
                <a:solidFill>
                  <a:srgbClr val="002060"/>
                </a:solidFill>
              </a:rPr>
              <a:t>Φυτά με πικρές ουσίες</a:t>
            </a:r>
            <a:endParaRPr lang="en-US" b="1" dirty="0">
              <a:solidFill>
                <a:srgbClr val="002060"/>
              </a:solidFill>
            </a:endParaRPr>
          </a:p>
          <a:p>
            <a:pPr algn="just">
              <a:buFont typeface="Wingdings" pitchFamily="2" charset="2"/>
              <a:buChar char="ü"/>
            </a:pPr>
            <a:r>
              <a:rPr lang="el-GR" b="1" dirty="0">
                <a:solidFill>
                  <a:srgbClr val="002060"/>
                </a:solidFill>
              </a:rPr>
              <a:t>Φυτά με σαπωνοσίδια</a:t>
            </a:r>
            <a:endParaRPr lang="en-US" b="1" dirty="0">
              <a:solidFill>
                <a:srgbClr val="002060"/>
              </a:solidFill>
            </a:endParaRPr>
          </a:p>
          <a:p>
            <a:pPr algn="just">
              <a:buFont typeface="Wingdings" pitchFamily="2" charset="2"/>
              <a:buChar char="ü"/>
            </a:pPr>
            <a:r>
              <a:rPr lang="el-GR" b="1" dirty="0">
                <a:solidFill>
                  <a:srgbClr val="002060"/>
                </a:solidFill>
              </a:rPr>
              <a:t>Φυτά με αιθέρια έλαια</a:t>
            </a:r>
            <a:endParaRPr lang="en-US" b="1" dirty="0">
              <a:solidFill>
                <a:srgbClr val="002060"/>
              </a:solidFill>
            </a:endParaRPr>
          </a:p>
          <a:p>
            <a:pPr lvl="0" algn="just">
              <a:buFont typeface="Wingdings" pitchFamily="2" charset="2"/>
              <a:buChar char="ü"/>
            </a:pPr>
            <a:r>
              <a:rPr lang="el-GR" b="1" dirty="0">
                <a:solidFill>
                  <a:srgbClr val="002060"/>
                </a:solidFill>
              </a:rPr>
              <a:t>Φυτά που περιέχουν οξέα </a:t>
            </a:r>
          </a:p>
          <a:p>
            <a:pPr lvl="0" algn="just">
              <a:buFont typeface="Wingdings" pitchFamily="2" charset="2"/>
              <a:buChar char="ü"/>
            </a:pPr>
            <a:r>
              <a:rPr lang="el-GR" b="1" dirty="0">
                <a:solidFill>
                  <a:srgbClr val="002060"/>
                </a:solidFill>
              </a:rPr>
              <a:t>Φυτά με βλεννοπηκτίνες (γλυκίδια)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l-GR" dirty="0"/>
          </a:p>
        </p:txBody>
      </p:sp>
    </p:spTree>
    <p:extLst>
      <p:ext uri="{BB962C8B-B14F-4D97-AF65-F5344CB8AC3E}">
        <p14:creationId xmlns:p14="http://schemas.microsoft.com/office/powerpoint/2010/main" val="954630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2800" b="1" dirty="0" smtClean="0">
                <a:solidFill>
                  <a:srgbClr val="002060"/>
                </a:solidFill>
              </a:rPr>
              <a:t/>
            </a:r>
            <a:br>
              <a:rPr lang="el-GR" sz="2800" b="1" dirty="0" smtClean="0">
                <a:solidFill>
                  <a:srgbClr val="002060"/>
                </a:solidFill>
              </a:rPr>
            </a:br>
            <a:r>
              <a:rPr lang="el-GR" sz="2800" b="1" dirty="0" smtClean="0">
                <a:solidFill>
                  <a:srgbClr val="FF0000"/>
                </a:solidFill>
              </a:rPr>
              <a:t>ΧΗΜΕΙΑ ΚΑΙ ΚΟΣΜΗΤΟΛΟΓΙΑ ΦΥΣΙΚΩΝ ΠΡΟΪΟΝΤΩΝ</a:t>
            </a:r>
            <a:r>
              <a:rPr lang="el-GR" sz="2800" b="1" dirty="0">
                <a:solidFill>
                  <a:srgbClr val="002060"/>
                </a:solidFill>
              </a:rPr>
              <a:t/>
            </a:r>
            <a:br>
              <a:rPr lang="el-GR" sz="2800" b="1" dirty="0">
                <a:solidFill>
                  <a:srgbClr val="002060"/>
                </a:solidFill>
              </a:rPr>
            </a:br>
            <a:r>
              <a:rPr lang="el-GR" sz="2800" b="1" dirty="0" smtClean="0">
                <a:solidFill>
                  <a:srgbClr val="002060"/>
                </a:solidFill>
              </a:rPr>
              <a:t>ΦΥΣΙΚΑ </a:t>
            </a:r>
            <a:r>
              <a:rPr lang="el-GR" sz="2800" b="1" dirty="0">
                <a:solidFill>
                  <a:srgbClr val="002060"/>
                </a:solidFill>
              </a:rPr>
              <a:t>ΣΥΣΤΑΤΙΚΑ ΣΤΑ ΚΑΛΛΥΝΤΙΚΑ </a:t>
            </a:r>
            <a:endParaRPr lang="el-GR" sz="2800" dirty="0"/>
          </a:p>
        </p:txBody>
      </p:sp>
      <p:sp>
        <p:nvSpPr>
          <p:cNvPr id="3" name="Content Placeholder 2"/>
          <p:cNvSpPr>
            <a:spLocks noGrp="1"/>
          </p:cNvSpPr>
          <p:nvPr>
            <p:ph idx="1"/>
          </p:nvPr>
        </p:nvSpPr>
        <p:spPr>
          <a:xfrm>
            <a:off x="2063552" y="2529164"/>
            <a:ext cx="8229600" cy="4525963"/>
          </a:xfrm>
        </p:spPr>
        <p:txBody>
          <a:bodyPr>
            <a:normAutofit/>
          </a:bodyPr>
          <a:lstStyle/>
          <a:p>
            <a:pPr algn="just">
              <a:buNone/>
            </a:pPr>
            <a:r>
              <a:rPr lang="el-GR" sz="1800" b="1" dirty="0">
                <a:solidFill>
                  <a:srgbClr val="002060"/>
                </a:solidFill>
              </a:rPr>
              <a:t>3) Αρτύματα και καρυκεύματα</a:t>
            </a:r>
            <a:r>
              <a:rPr lang="el-GR" sz="1800" dirty="0">
                <a:solidFill>
                  <a:srgbClr val="002060"/>
                </a:solidFill>
              </a:rPr>
              <a:t> </a:t>
            </a:r>
            <a:r>
              <a:rPr lang="en-US" sz="1800" b="1" dirty="0">
                <a:solidFill>
                  <a:srgbClr val="002060"/>
                </a:solidFill>
              </a:rPr>
              <a:t>:</a:t>
            </a:r>
            <a:r>
              <a:rPr lang="el-GR" sz="1800" b="1" dirty="0">
                <a:solidFill>
                  <a:srgbClr val="002060"/>
                </a:solidFill>
              </a:rPr>
              <a:t> μια κατηγορία φυτών που χρησιμοποιούνται πολύ στην κουζίνα για να προσθέσουν άρωμα και να βελτιώσουν τη γεύση των τροφών (βασιλικός, δάφνη, κρεμμύδι, ρίγανη κ.α.)</a:t>
            </a:r>
          </a:p>
        </p:txBody>
      </p:sp>
    </p:spTree>
    <p:extLst>
      <p:ext uri="{BB962C8B-B14F-4D97-AF65-F5344CB8AC3E}">
        <p14:creationId xmlns:p14="http://schemas.microsoft.com/office/powerpoint/2010/main" val="42904140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smtClean="0"/>
              <a:t>ΣΥΣΚΕΥΗ ΕΚΧΥΛΙΣΗΣ </a:t>
            </a:r>
            <a:r>
              <a:rPr lang="en-US" smtClean="0"/>
              <a:t>SOXHLET</a:t>
            </a:r>
            <a:endParaRPr lang="el-GR"/>
          </a:p>
        </p:txBody>
      </p:sp>
      <p:pic>
        <p:nvPicPr>
          <p:cNvPr id="7" name="Θέση περιεχομένου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60771" y="1402080"/>
            <a:ext cx="4413589" cy="4724400"/>
          </a:xfrm>
        </p:spPr>
      </p:pic>
    </p:spTree>
    <p:extLst>
      <p:ext uri="{BB962C8B-B14F-4D97-AF65-F5344CB8AC3E}">
        <p14:creationId xmlns:p14="http://schemas.microsoft.com/office/powerpoint/2010/main" val="243658340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b="1" dirty="0">
                <a:solidFill>
                  <a:srgbClr val="FF0000"/>
                </a:solidFill>
              </a:rPr>
              <a:t>ΧΗΜΕΙΑ ΚΑΙ ΚΟΣΜΗΤΟΛΟΓΙΑ ΦΥΣΙΚΩΝ </a:t>
            </a:r>
            <a:r>
              <a:rPr lang="el-GR" b="1" dirty="0" smtClean="0">
                <a:solidFill>
                  <a:srgbClr val="FF0000"/>
                </a:solidFill>
              </a:rPr>
              <a:t>ΠΡΟΪΟΝΤΩΝ</a:t>
            </a:r>
            <a:r>
              <a:rPr lang="el-GR" b="1" dirty="0" smtClean="0">
                <a:solidFill>
                  <a:schemeClr val="tx1">
                    <a:lumMod val="95000"/>
                    <a:lumOff val="5000"/>
                  </a:schemeClr>
                </a:solidFill>
              </a:rPr>
              <a:t>-ΑΠΟΣΤΑΞΗ ΑΙΘΕΡΙΩΝ ΕΛΑΙΩΝ</a:t>
            </a:r>
            <a:endParaRPr lang="el-GR" dirty="0">
              <a:solidFill>
                <a:schemeClr val="tx1">
                  <a:lumMod val="95000"/>
                  <a:lumOff val="5000"/>
                </a:schemeClr>
              </a:solidFill>
            </a:endParaRPr>
          </a:p>
        </p:txBody>
      </p:sp>
      <p:pic>
        <p:nvPicPr>
          <p:cNvPr id="4" name="Θέση περιεχομένου 3"/>
          <p:cNvPicPr>
            <a:picLocks noGrp="1" noChangeAspect="1"/>
          </p:cNvPicPr>
          <p:nvPr>
            <p:ph idx="1"/>
          </p:nvPr>
        </p:nvPicPr>
        <p:blipFill>
          <a:blip r:embed="rId2"/>
          <a:stretch>
            <a:fillRect/>
          </a:stretch>
        </p:blipFill>
        <p:spPr>
          <a:xfrm>
            <a:off x="3053443" y="2133599"/>
            <a:ext cx="5439922" cy="4169229"/>
          </a:xfrm>
          <a:prstGeom prst="rect">
            <a:avLst/>
          </a:prstGeom>
        </p:spPr>
      </p:pic>
    </p:spTree>
    <p:extLst>
      <p:ext uri="{BB962C8B-B14F-4D97-AF65-F5344CB8AC3E}">
        <p14:creationId xmlns:p14="http://schemas.microsoft.com/office/powerpoint/2010/main" val="2783673459"/>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FF0000"/>
                </a:solidFill>
              </a:rPr>
              <a:t>ΦΥΣΙΚΑ ΚΑΙ ΒΙΟΛΟΓΙΚΑ ΚΑΛΛΥΝΤΙΚΑ</a:t>
            </a:r>
            <a:endParaRPr lang="el-GR" b="1" dirty="0">
              <a:solidFill>
                <a:schemeClr val="tx1">
                  <a:lumMod val="95000"/>
                  <a:lumOff val="5000"/>
                </a:schemeClr>
              </a:solidFill>
            </a:endParaRPr>
          </a:p>
        </p:txBody>
      </p:sp>
      <p:sp>
        <p:nvSpPr>
          <p:cNvPr id="3" name="Θέση περιεχομένου 2"/>
          <p:cNvSpPr>
            <a:spLocks noGrp="1"/>
          </p:cNvSpPr>
          <p:nvPr>
            <p:ph idx="1"/>
          </p:nvPr>
        </p:nvSpPr>
        <p:spPr>
          <a:xfrm>
            <a:off x="2589212" y="2133600"/>
            <a:ext cx="8915400" cy="4724400"/>
          </a:xfrm>
        </p:spPr>
        <p:txBody>
          <a:bodyPr>
            <a:normAutofit fontScale="77500" lnSpcReduction="20000"/>
          </a:bodyPr>
          <a:lstStyle/>
          <a:p>
            <a:pPr lvl="0"/>
            <a:r>
              <a:rPr lang="el-GR" dirty="0"/>
              <a:t>Ορισμός-κατηγορίες καλλυντικών: </a:t>
            </a:r>
            <a:r>
              <a:rPr lang="el-GR" b="1" dirty="0"/>
              <a:t>Συνθετικά</a:t>
            </a:r>
            <a:r>
              <a:rPr lang="el-GR" dirty="0"/>
              <a:t>, </a:t>
            </a:r>
            <a:r>
              <a:rPr lang="el-GR" b="1" dirty="0"/>
              <a:t>Φυσικά</a:t>
            </a:r>
            <a:r>
              <a:rPr lang="el-GR" dirty="0"/>
              <a:t>, </a:t>
            </a:r>
            <a:r>
              <a:rPr lang="el-GR" b="1" dirty="0"/>
              <a:t>Οργανικά </a:t>
            </a:r>
            <a:r>
              <a:rPr lang="el-GR" dirty="0"/>
              <a:t>(βιολογικά) καλλυντικά. </a:t>
            </a:r>
          </a:p>
          <a:p>
            <a:pPr lvl="0"/>
            <a:r>
              <a:rPr lang="el-GR" dirty="0"/>
              <a:t>Κανόνες και αρχές διαφόρων εθνικών και </a:t>
            </a:r>
            <a:r>
              <a:rPr lang="el-GR" b="1" dirty="0"/>
              <a:t>διεθνών οργανισμών πιστοποίησης φυσικών και βιολογικών προϊόντων  </a:t>
            </a:r>
            <a:r>
              <a:rPr lang="el-GR" dirty="0"/>
              <a:t>(ΔΗΟ, </a:t>
            </a:r>
            <a:r>
              <a:rPr lang="en-US" dirty="0"/>
              <a:t>COSMOS</a:t>
            </a:r>
            <a:r>
              <a:rPr lang="el-GR" dirty="0"/>
              <a:t>, </a:t>
            </a:r>
            <a:r>
              <a:rPr lang="en-US" dirty="0"/>
              <a:t>ICEA</a:t>
            </a:r>
            <a:r>
              <a:rPr lang="el-GR" dirty="0"/>
              <a:t>, </a:t>
            </a:r>
            <a:r>
              <a:rPr lang="en-US" dirty="0"/>
              <a:t>SOIL</a:t>
            </a:r>
            <a:r>
              <a:rPr lang="el-GR" dirty="0"/>
              <a:t>, </a:t>
            </a:r>
            <a:r>
              <a:rPr lang="en-US" dirty="0"/>
              <a:t>BDI</a:t>
            </a:r>
            <a:r>
              <a:rPr lang="el-GR" dirty="0"/>
              <a:t>Η,  </a:t>
            </a:r>
            <a:r>
              <a:rPr lang="en-US" dirty="0" smtClean="0"/>
              <a:t>COCERT</a:t>
            </a:r>
            <a:r>
              <a:rPr lang="en-US" dirty="0"/>
              <a:t>, USDΑ)</a:t>
            </a:r>
            <a:r>
              <a:rPr lang="el-GR" dirty="0"/>
              <a:t>.</a:t>
            </a:r>
          </a:p>
          <a:p>
            <a:pPr lvl="0"/>
            <a:r>
              <a:rPr lang="el-GR" dirty="0"/>
              <a:t>Προέλευση, επεξεργασία  και κριτήρια επιλογής επιτρεπόμενων και μη συστατικών. Νερό, μέταλλα, φυσικά επεξεργασμένα </a:t>
            </a:r>
            <a:r>
              <a:rPr lang="el-GR" dirty="0" err="1"/>
              <a:t>αγρο</a:t>
            </a:r>
            <a:r>
              <a:rPr lang="el-GR" dirty="0"/>
              <a:t>-συστατικά, χημικά επεξεργασμένα </a:t>
            </a:r>
            <a:r>
              <a:rPr lang="el-GR" dirty="0" err="1"/>
              <a:t>αγρο</a:t>
            </a:r>
            <a:r>
              <a:rPr lang="el-GR" dirty="0"/>
              <a:t>-συστατικά, άλλα συστατικά. Απαγορευμένες χημικές διαδικασίες (</a:t>
            </a:r>
            <a:r>
              <a:rPr lang="el-GR" dirty="0" err="1"/>
              <a:t>αλογόνηση</a:t>
            </a:r>
            <a:r>
              <a:rPr lang="el-GR" dirty="0"/>
              <a:t>, </a:t>
            </a:r>
            <a:r>
              <a:rPr lang="el-GR" dirty="0" err="1"/>
              <a:t>αποτερπενίωση</a:t>
            </a:r>
            <a:r>
              <a:rPr lang="el-GR" dirty="0"/>
              <a:t> εκτός από ατμό, </a:t>
            </a:r>
            <a:r>
              <a:rPr lang="el-GR" dirty="0" err="1"/>
              <a:t>ιονίζουσες</a:t>
            </a:r>
            <a:r>
              <a:rPr lang="el-GR" dirty="0"/>
              <a:t> ακτινοβολίες,  </a:t>
            </a:r>
            <a:r>
              <a:rPr lang="el-GR" dirty="0" err="1"/>
              <a:t>σουλφόνωση</a:t>
            </a:r>
            <a:r>
              <a:rPr lang="el-GR" dirty="0"/>
              <a:t>, </a:t>
            </a:r>
            <a:r>
              <a:rPr lang="el-GR" dirty="0" err="1"/>
              <a:t>αλκοξυλίωση</a:t>
            </a:r>
            <a:r>
              <a:rPr lang="el-GR" dirty="0"/>
              <a:t>).</a:t>
            </a:r>
          </a:p>
          <a:p>
            <a:pPr lvl="0"/>
            <a:r>
              <a:rPr lang="el-GR" dirty="0"/>
              <a:t>Σύνθεση τελικού προϊόντος. Κριτήρια επιλογής και κανόνες υπολογισμού φυσικού και οργανικού περιεχόμενου στην τελική σύνθεση.  </a:t>
            </a:r>
          </a:p>
          <a:p>
            <a:pPr lvl="0"/>
            <a:r>
              <a:rPr lang="el-GR" dirty="0"/>
              <a:t>Ειδικές συνθήκες-κριτήρια  </a:t>
            </a:r>
            <a:r>
              <a:rPr lang="el-GR" b="1" dirty="0"/>
              <a:t>για την παραγωγή, συσκευασία και αποθήκευση </a:t>
            </a:r>
            <a:r>
              <a:rPr lang="el-GR" dirty="0"/>
              <a:t>των πιστοποιημένων φυσικών ή οργανικών (βιολογικών) καλλυντικών. </a:t>
            </a:r>
          </a:p>
        </p:txBody>
      </p:sp>
    </p:spTree>
    <p:extLst>
      <p:ext uri="{BB962C8B-B14F-4D97-AF65-F5344CB8AC3E}">
        <p14:creationId xmlns:p14="http://schemas.microsoft.com/office/powerpoint/2010/main" val="1139007861"/>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694</Words>
  <Application>Microsoft Office PowerPoint</Application>
  <PresentationFormat>Ευρεία οθόνη</PresentationFormat>
  <Paragraphs>72</Paragraphs>
  <Slides>10</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10</vt:i4>
      </vt:variant>
    </vt:vector>
  </HeadingPairs>
  <TitlesOfParts>
    <vt:vector size="15" baseType="lpstr">
      <vt:lpstr>Arial</vt:lpstr>
      <vt:lpstr>Calibri</vt:lpstr>
      <vt:lpstr>Calibri Light</vt:lpstr>
      <vt:lpstr>Wingdings</vt:lpstr>
      <vt:lpstr>Θέμα του Office</vt:lpstr>
      <vt:lpstr> ΕΙΣΑΓΩΓΗ ΣΤΗ ΔΕΡΜΑΤΟΚΟΣΜΗΤΟΛΟΓΙΑ (γ) ΧΗΜΕΙΑ ΚΑΙ ΚΟΣΜΗΤΟΛΟΓΙΑ ΦΥΣΙΚΩΝ ΠΡΟΪΟΝΤΩΝ</vt:lpstr>
      <vt:lpstr>ΧΗΜΕΙΑ ΚΑΙ ΚΟΣΜΗΤΟΛΟΓΙΑ ΦΥΣΙΚΩΝ ΠΡΟΪΟΝΤΩΝ ΦΥΣΙΚΑ ΣΥΣΤΑΤΙΚΑ ΣΤΑ ΚΑΛΛΥΝΤΙΚΑ </vt:lpstr>
      <vt:lpstr>ΧΗΜΕΙΑ ΚΑΙ ΚΟΣΜΗΤΟΛΟΓΙΑ ΦΥΣΙΚΩΝ ΠΡΟΪΟΝΤΩΝ ΦΥΣΙΚΑ ΣΥΣΤΑΤΙΚΑ ΣΤΑ ΚΑΛΛΥΝΤΙΚΑ </vt:lpstr>
      <vt:lpstr>ΧΗΜΕΙΑ ΚΑΙ ΚΟΣΜΗΤΟΛΟΓΙΑ ΦΥΣΙΚΩΝ ΠΡΟΪΟΝΤΩΝ ΦΥΣΙΚΑ ΣΥΣΤΑΤΙΚΑ ΣΤΑ ΚΑΛΛΥΝΤΙΚΑ </vt:lpstr>
      <vt:lpstr>     ΧΗΜΕΙΑ ΚΑΙ ΚΟΣΜΗΤΟΛΟΓΙΑ ΦΥΣΙΚΩΝ ΠΡΟΪΟΝΤΩΝ ΦΥΣΙΚΑ ΣΥΣΤΑΤΙΚΑ ΣΤΑ ΚΑΛΛΥΝΤΙΚΑ </vt:lpstr>
      <vt:lpstr> ΧΗΜΕΙΑ ΚΑΙ ΚΟΣΜΗΤΟΛΟΓΙΑ ΦΥΣΙΚΩΝ ΠΡΟΪΟΝΤΩΝ ΦΥΣΙΚΑ ΣΥΣΤΑΤΙΚΑ ΣΤΑ ΚΑΛΛΥΝΤΙΚΑ </vt:lpstr>
      <vt:lpstr>ΣΥΣΚΕΥΗ ΕΚΧΥΛΙΣΗΣ SOXHLET</vt:lpstr>
      <vt:lpstr>ΧΗΜΕΙΑ ΚΑΙ ΚΟΣΜΗΤΟΛΟΓΙΑ ΦΥΣΙΚΩΝ ΠΡΟΪΟΝΤΩΝ-ΑΠΟΣΤΑΞΗ ΑΙΘΕΡΙΩΝ ΕΛΑΙΩΝ</vt:lpstr>
      <vt:lpstr>ΦΥΣΙΚΑ ΚΑΙ ΒΙΟΛΟΓΙΚΑ ΚΑΛΛΥΝΤΙΚΑ</vt:lpstr>
      <vt:lpstr>ΦΥΣΙΚΑ ΚΑΙ ΒΙΟΛΟΓΙΚΑ ΚΑΛΛΥΝΤΙΚΑ</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ΧΗΜΕΙΑ ΚΑΙ ΚΟΣΜΗΤΟΛΟΓΙΑ ΦΥΣΙΚΩΝ ΠΡΟΪΟΝΤΩΝ (Θ)</dc:title>
  <dc:creator>user</dc:creator>
  <cp:lastModifiedBy>user</cp:lastModifiedBy>
  <cp:revision>7</cp:revision>
  <dcterms:created xsi:type="dcterms:W3CDTF">2019-10-17T09:36:21Z</dcterms:created>
  <dcterms:modified xsi:type="dcterms:W3CDTF">2019-10-17T09:43:13Z</dcterms:modified>
</cp:coreProperties>
</file>