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18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4"/>
  </p:notesMasterIdLst>
  <p:sldIdLst>
    <p:sldId id="256" r:id="rId2"/>
    <p:sldId id="387" r:id="rId3"/>
    <p:sldId id="389" r:id="rId4"/>
    <p:sldId id="390" r:id="rId5"/>
    <p:sldId id="385" r:id="rId6"/>
    <p:sldId id="386" r:id="rId7"/>
    <p:sldId id="388" r:id="rId8"/>
    <p:sldId id="380" r:id="rId9"/>
    <p:sldId id="299" r:id="rId10"/>
    <p:sldId id="300" r:id="rId11"/>
    <p:sldId id="301" r:id="rId12"/>
    <p:sldId id="379" r:id="rId13"/>
    <p:sldId id="258" r:id="rId14"/>
    <p:sldId id="375" r:id="rId15"/>
    <p:sldId id="382" r:id="rId16"/>
    <p:sldId id="376" r:id="rId17"/>
    <p:sldId id="377" r:id="rId18"/>
    <p:sldId id="259" r:id="rId19"/>
    <p:sldId id="395" r:id="rId20"/>
    <p:sldId id="378" r:id="rId21"/>
    <p:sldId id="306" r:id="rId22"/>
    <p:sldId id="413" r:id="rId23"/>
    <p:sldId id="260" r:id="rId24"/>
    <p:sldId id="394" r:id="rId25"/>
    <p:sldId id="392" r:id="rId26"/>
    <p:sldId id="393" r:id="rId27"/>
    <p:sldId id="384" r:id="rId28"/>
    <p:sldId id="261" r:id="rId29"/>
    <p:sldId id="400" r:id="rId30"/>
    <p:sldId id="262" r:id="rId31"/>
    <p:sldId id="399" r:id="rId32"/>
    <p:sldId id="398" r:id="rId33"/>
    <p:sldId id="263" r:id="rId34"/>
    <p:sldId id="397" r:id="rId35"/>
    <p:sldId id="264" r:id="rId36"/>
    <p:sldId id="257" r:id="rId37"/>
    <p:sldId id="307" r:id="rId38"/>
    <p:sldId id="401" r:id="rId39"/>
    <p:sldId id="304" r:id="rId40"/>
    <p:sldId id="305" r:id="rId41"/>
    <p:sldId id="302" r:id="rId42"/>
    <p:sldId id="303" r:id="rId43"/>
    <p:sldId id="308" r:id="rId44"/>
    <p:sldId id="319" r:id="rId45"/>
    <p:sldId id="403" r:id="rId46"/>
    <p:sldId id="404" r:id="rId47"/>
    <p:sldId id="405" r:id="rId48"/>
    <p:sldId id="406" r:id="rId49"/>
    <p:sldId id="274" r:id="rId50"/>
    <p:sldId id="309" r:id="rId51"/>
    <p:sldId id="414" r:id="rId52"/>
    <p:sldId id="415" r:id="rId53"/>
    <p:sldId id="368" r:id="rId54"/>
    <p:sldId id="367" r:id="rId55"/>
    <p:sldId id="408" r:id="rId56"/>
    <p:sldId id="409" r:id="rId57"/>
    <p:sldId id="421" r:id="rId58"/>
    <p:sldId id="422" r:id="rId59"/>
    <p:sldId id="407" r:id="rId60"/>
    <p:sldId id="410" r:id="rId61"/>
    <p:sldId id="417" r:id="rId62"/>
    <p:sldId id="418" r:id="rId63"/>
    <p:sldId id="423" r:id="rId64"/>
    <p:sldId id="424" r:id="rId65"/>
    <p:sldId id="425" r:id="rId66"/>
    <p:sldId id="426" r:id="rId67"/>
    <p:sldId id="427" r:id="rId68"/>
    <p:sldId id="411" r:id="rId69"/>
    <p:sldId id="412" r:id="rId70"/>
    <p:sldId id="419" r:id="rId71"/>
    <p:sldId id="420" r:id="rId72"/>
    <p:sldId id="311" r:id="rId73"/>
    <p:sldId id="320" r:id="rId74"/>
    <p:sldId id="321" r:id="rId75"/>
    <p:sldId id="267" r:id="rId76"/>
    <p:sldId id="310" r:id="rId77"/>
    <p:sldId id="312" r:id="rId78"/>
    <p:sldId id="313" r:id="rId79"/>
    <p:sldId id="429" r:id="rId80"/>
    <p:sldId id="428" r:id="rId81"/>
    <p:sldId id="430" r:id="rId82"/>
    <p:sldId id="322" r:id="rId83"/>
    <p:sldId id="323" r:id="rId84"/>
    <p:sldId id="332" r:id="rId85"/>
    <p:sldId id="361" r:id="rId86"/>
    <p:sldId id="268" r:id="rId87"/>
    <p:sldId id="269" r:id="rId88"/>
    <p:sldId id="270" r:id="rId89"/>
    <p:sldId id="271" r:id="rId90"/>
    <p:sldId id="314" r:id="rId91"/>
    <p:sldId id="315" r:id="rId92"/>
    <p:sldId id="316" r:id="rId93"/>
    <p:sldId id="317" r:id="rId94"/>
    <p:sldId id="431" r:id="rId95"/>
    <p:sldId id="440" r:id="rId96"/>
    <p:sldId id="272" r:id="rId97"/>
    <p:sldId id="318" r:id="rId98"/>
    <p:sldId id="273" r:id="rId99"/>
    <p:sldId id="432" r:id="rId100"/>
    <p:sldId id="433" r:id="rId101"/>
    <p:sldId id="434" r:id="rId102"/>
    <p:sldId id="435" r:id="rId103"/>
    <p:sldId id="369" r:id="rId104"/>
    <p:sldId id="276" r:id="rId105"/>
    <p:sldId id="362" r:id="rId106"/>
    <p:sldId id="436" r:id="rId107"/>
    <p:sldId id="437" r:id="rId108"/>
    <p:sldId id="438" r:id="rId109"/>
    <p:sldId id="439" r:id="rId110"/>
    <p:sldId id="277" r:id="rId111"/>
    <p:sldId id="280" r:id="rId112"/>
    <p:sldId id="278" r:id="rId113"/>
    <p:sldId id="441" r:id="rId114"/>
    <p:sldId id="279" r:id="rId115"/>
    <p:sldId id="325" r:id="rId116"/>
    <p:sldId id="281" r:id="rId117"/>
    <p:sldId id="327" r:id="rId118"/>
    <p:sldId id="328" r:id="rId119"/>
    <p:sldId id="329" r:id="rId120"/>
    <p:sldId id="330" r:id="rId121"/>
    <p:sldId id="333" r:id="rId122"/>
    <p:sldId id="444" r:id="rId123"/>
    <p:sldId id="442" r:id="rId124"/>
    <p:sldId id="443" r:id="rId125"/>
    <p:sldId id="282" r:id="rId126"/>
    <p:sldId id="283" r:id="rId127"/>
    <p:sldId id="324" r:id="rId128"/>
    <p:sldId id="326" r:id="rId129"/>
    <p:sldId id="331" r:id="rId130"/>
    <p:sldId id="284" r:id="rId131"/>
    <p:sldId id="285" r:id="rId132"/>
    <p:sldId id="286" r:id="rId133"/>
    <p:sldId id="365" r:id="rId134"/>
    <p:sldId id="350" r:id="rId135"/>
    <p:sldId id="351" r:id="rId136"/>
    <p:sldId id="352" r:id="rId137"/>
    <p:sldId id="374" r:id="rId138"/>
    <p:sldId id="353" r:id="rId139"/>
    <p:sldId id="287" r:id="rId140"/>
    <p:sldId id="288" r:id="rId141"/>
    <p:sldId id="339" r:id="rId142"/>
    <p:sldId id="346" r:id="rId143"/>
    <p:sldId id="347" r:id="rId144"/>
    <p:sldId id="340" r:id="rId145"/>
    <p:sldId id="290" r:id="rId146"/>
    <p:sldId id="348" r:id="rId147"/>
    <p:sldId id="289" r:id="rId148"/>
    <p:sldId id="291" r:id="rId149"/>
    <p:sldId id="292" r:id="rId150"/>
    <p:sldId id="296" r:id="rId151"/>
    <p:sldId id="349" r:id="rId152"/>
    <p:sldId id="293" r:id="rId153"/>
    <p:sldId id="447" r:id="rId154"/>
    <p:sldId id="448" r:id="rId155"/>
    <p:sldId id="338" r:id="rId156"/>
    <p:sldId id="334" r:id="rId157"/>
    <p:sldId id="335" r:id="rId158"/>
    <p:sldId id="370" r:id="rId159"/>
    <p:sldId id="371" r:id="rId160"/>
    <p:sldId id="336" r:id="rId161"/>
    <p:sldId id="337" r:id="rId162"/>
    <p:sldId id="341" r:id="rId163"/>
    <p:sldId id="342" r:id="rId164"/>
    <p:sldId id="343" r:id="rId165"/>
    <p:sldId id="344" r:id="rId166"/>
    <p:sldId id="294" r:id="rId167"/>
    <p:sldId id="297" r:id="rId168"/>
    <p:sldId id="451" r:id="rId169"/>
    <p:sldId id="452" r:id="rId170"/>
    <p:sldId id="298" r:id="rId171"/>
    <p:sldId id="449" r:id="rId172"/>
    <p:sldId id="450" r:id="rId173"/>
    <p:sldId id="363" r:id="rId174"/>
    <p:sldId id="354" r:id="rId175"/>
    <p:sldId id="355" r:id="rId176"/>
    <p:sldId id="356" r:id="rId177"/>
    <p:sldId id="295" r:id="rId178"/>
    <p:sldId id="364" r:id="rId179"/>
    <p:sldId id="357" r:id="rId180"/>
    <p:sldId id="372" r:id="rId181"/>
    <p:sldId id="358" r:id="rId182"/>
    <p:sldId id="359" r:id="rId183"/>
    <p:sldId id="360" r:id="rId184"/>
    <p:sldId id="373" r:id="rId185"/>
    <p:sldId id="381" r:id="rId186"/>
    <p:sldId id="402" r:id="rId187"/>
    <p:sldId id="453" r:id="rId188"/>
    <p:sldId id="454" r:id="rId189"/>
    <p:sldId id="455" r:id="rId190"/>
    <p:sldId id="456" r:id="rId191"/>
    <p:sldId id="445" r:id="rId192"/>
    <p:sldId id="446" r:id="rId19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9" d="100"/>
          <a:sy n="79" d="100"/>
        </p:scale>
        <p:origin x="-787" y="-9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725"/>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9DD474-3518-4D39-9B61-E9B70E4057CD}" type="datetimeFigureOut">
              <a:rPr lang="el-GR" smtClean="0"/>
              <a:t>20/1/2019</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E770BC-84C2-4A72-8882-2A94D1C5E303}" type="slidenum">
              <a:rPr lang="el-GR" smtClean="0"/>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154E399E-5641-449B-8720-B9CE878D94BC}" type="datetimeFigureOut">
              <a:rPr lang="el-GR" smtClean="0"/>
              <a:pPr/>
              <a:t>20/1/2019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B554495-992A-40EB-963C-A20803338EA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54E399E-5641-449B-8720-B9CE878D94BC}" type="datetimeFigureOut">
              <a:rPr lang="el-GR" smtClean="0"/>
              <a:pPr/>
              <a:t>20/1/2019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B554495-992A-40EB-963C-A20803338EA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54E399E-5641-449B-8720-B9CE878D94BC}" type="datetimeFigureOut">
              <a:rPr lang="el-GR" smtClean="0"/>
              <a:pPr/>
              <a:t>20/1/2019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B554495-992A-40EB-963C-A20803338EA7}"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154E399E-5641-449B-8720-B9CE878D94BC}" type="datetimeFigureOut">
              <a:rPr lang="el-GR" smtClean="0"/>
              <a:pPr/>
              <a:t>20/1/2019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B554495-992A-40EB-963C-A20803338EA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154E399E-5641-449B-8720-B9CE878D94BC}" type="datetimeFigureOut">
              <a:rPr lang="el-GR" smtClean="0"/>
              <a:pPr/>
              <a:t>20/1/2019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B554495-992A-40EB-963C-A20803338EA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154E399E-5641-449B-8720-B9CE878D94BC}" type="datetimeFigureOut">
              <a:rPr lang="el-GR" smtClean="0"/>
              <a:pPr/>
              <a:t>20/1/2019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B554495-992A-40EB-963C-A20803338EA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154E399E-5641-449B-8720-B9CE878D94BC}" type="datetimeFigureOut">
              <a:rPr lang="el-GR" smtClean="0"/>
              <a:pPr/>
              <a:t>20/1/2019</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7B554495-992A-40EB-963C-A20803338EA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154E399E-5641-449B-8720-B9CE878D94BC}" type="datetimeFigureOut">
              <a:rPr lang="el-GR" smtClean="0"/>
              <a:pPr/>
              <a:t>20/1/2019</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7B554495-992A-40EB-963C-A20803338EA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154E399E-5641-449B-8720-B9CE878D94BC}" type="datetimeFigureOut">
              <a:rPr lang="el-GR" smtClean="0"/>
              <a:pPr/>
              <a:t>20/1/2019</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7B554495-992A-40EB-963C-A20803338EA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54E399E-5641-449B-8720-B9CE878D94BC}" type="datetimeFigureOut">
              <a:rPr lang="el-GR" smtClean="0"/>
              <a:pPr/>
              <a:t>20/1/2019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B554495-992A-40EB-963C-A20803338EA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154E399E-5641-449B-8720-B9CE878D94BC}" type="datetimeFigureOut">
              <a:rPr lang="el-GR" smtClean="0"/>
              <a:pPr/>
              <a:t>20/1/2019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B554495-992A-40EB-963C-A20803338EA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4E399E-5641-449B-8720-B9CE878D94BC}" type="datetimeFigureOut">
              <a:rPr lang="el-GR" smtClean="0"/>
              <a:pPr/>
              <a:t>20/1/2019</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54495-992A-40EB-963C-A20803338EA7}"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4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46.gif"/><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idx="4294967295"/>
          </p:nvPr>
        </p:nvSpPr>
        <p:spPr>
          <a:xfrm>
            <a:off x="0" y="2130425"/>
            <a:ext cx="7772400" cy="1470025"/>
          </a:xfrm>
        </p:spPr>
        <p:txBody>
          <a:bodyPr/>
          <a:lstStyle/>
          <a:p>
            <a:r>
              <a:rPr lang="el-GR" dirty="0" smtClean="0"/>
              <a:t>ΣΣ</a:t>
            </a:r>
            <a:endParaRPr lang="el-G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σωμα.png"/>
          <p:cNvPicPr>
            <a:picLocks noChangeAspect="1"/>
          </p:cNvPicPr>
          <p:nvPr/>
        </p:nvPicPr>
        <p:blipFill>
          <a:blip r:embed="rId2" cstate="print"/>
          <a:stretch>
            <a:fillRect/>
          </a:stretch>
        </p:blipFill>
        <p:spPr>
          <a:xfrm>
            <a:off x="1202400" y="0"/>
            <a:ext cx="6739200" cy="6858000"/>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752600" y="176213"/>
            <a:ext cx="5638800" cy="6505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742950" y="1785938"/>
            <a:ext cx="7658100" cy="328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481013" y="1433513"/>
            <a:ext cx="8181975" cy="399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ΜΕΣΟΣΠΟΝΔΥΛΙΕΣ ΑΡΘΡΩΣΕΙΣ</a:t>
            </a:r>
            <a:endParaRPr lang="el-GR" dirty="0"/>
          </a:p>
        </p:txBody>
      </p:sp>
      <p:sp>
        <p:nvSpPr>
          <p:cNvPr id="3" name="2 - Θέση περιεχομένου"/>
          <p:cNvSpPr>
            <a:spLocks noGrp="1"/>
          </p:cNvSpPr>
          <p:nvPr>
            <p:ph idx="1"/>
          </p:nvPr>
        </p:nvSpPr>
        <p:spPr/>
        <p:txBody>
          <a:bodyPr>
            <a:normAutofit fontScale="92500" lnSpcReduction="10000"/>
          </a:bodyPr>
          <a:lstStyle/>
          <a:p>
            <a:r>
              <a:rPr lang="el-GR" dirty="0" smtClean="0"/>
              <a:t>Οι αρθρώσεις των σπ. σωμάτων είναι </a:t>
            </a:r>
            <a:r>
              <a:rPr lang="el-GR" b="1" dirty="0" smtClean="0"/>
              <a:t>συμφύσεις</a:t>
            </a:r>
            <a:r>
              <a:rPr lang="el-GR" dirty="0" smtClean="0"/>
              <a:t> (δηλ. 2γενείς </a:t>
            </a:r>
            <a:r>
              <a:rPr lang="el-GR" dirty="0" err="1" smtClean="0"/>
              <a:t>συγχορδώσεις</a:t>
            </a:r>
            <a:r>
              <a:rPr lang="el-GR" dirty="0" smtClean="0"/>
              <a:t>), κατασκευασμένες να υποβαστάζουν βάρος</a:t>
            </a:r>
          </a:p>
          <a:p>
            <a:r>
              <a:rPr lang="el-GR" dirty="0" smtClean="0"/>
              <a:t>Οι </a:t>
            </a:r>
            <a:r>
              <a:rPr lang="el-GR" b="1" dirty="0" smtClean="0">
                <a:solidFill>
                  <a:srgbClr val="00B050"/>
                </a:solidFill>
              </a:rPr>
              <a:t>ΜΣΔ</a:t>
            </a:r>
            <a:r>
              <a:rPr lang="el-GR" dirty="0" smtClean="0"/>
              <a:t> παρέχουν ισχυρές προσφύσεις μεταξύ σπονδύλων ενώνοντας τους σε μία συνεχή ημιάκαμπτη στήλη. Οι ΜΣΔ υπεύθυνοι για το 25% ύψους ΣΣ.</a:t>
            </a:r>
          </a:p>
          <a:p>
            <a:r>
              <a:rPr lang="el-GR" dirty="0" smtClean="0"/>
              <a:t>Επιτρέπουν κίνηση μεταξύ σπονδύλων, επιτρέπουν παραμόρφωση και </a:t>
            </a:r>
            <a:r>
              <a:rPr lang="el-GR" dirty="0" smtClean="0"/>
              <a:t>επανάκαμψη, </a:t>
            </a:r>
            <a:r>
              <a:rPr lang="el-GR" dirty="0" smtClean="0"/>
              <a:t>απορροφούν δονήσεις</a:t>
            </a:r>
            <a:endParaRPr lang="el-GR"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88640"/>
            <a:ext cx="8229600" cy="1143000"/>
          </a:xfrm>
        </p:spPr>
        <p:style>
          <a:lnRef idx="3">
            <a:schemeClr val="lt1"/>
          </a:lnRef>
          <a:fillRef idx="1">
            <a:schemeClr val="accent1"/>
          </a:fillRef>
          <a:effectRef idx="1">
            <a:schemeClr val="accent1"/>
          </a:effectRef>
          <a:fontRef idx="minor">
            <a:schemeClr val="lt1"/>
          </a:fontRef>
        </p:style>
        <p:txBody>
          <a:bodyPr/>
          <a:lstStyle/>
          <a:p>
            <a:r>
              <a:rPr lang="el-GR" dirty="0" smtClean="0"/>
              <a:t>ΜΣΔ</a:t>
            </a:r>
            <a:endParaRPr lang="el-GR" dirty="0"/>
          </a:p>
        </p:txBody>
      </p:sp>
      <p:sp>
        <p:nvSpPr>
          <p:cNvPr id="3" name="2 - Θέση περιεχομένου"/>
          <p:cNvSpPr>
            <a:spLocks noGrp="1"/>
          </p:cNvSpPr>
          <p:nvPr>
            <p:ph idx="1"/>
          </p:nvPr>
        </p:nvSpPr>
        <p:spPr/>
        <p:txBody>
          <a:bodyPr>
            <a:normAutofit fontScale="70000" lnSpcReduction="20000"/>
          </a:bodyPr>
          <a:lstStyle/>
          <a:p>
            <a:r>
              <a:rPr lang="el-GR" b="1" dirty="0" smtClean="0"/>
              <a:t>Ινώδης δακτύλιος</a:t>
            </a:r>
            <a:r>
              <a:rPr lang="el-GR" dirty="0" smtClean="0"/>
              <a:t>: συγκεντρικά πετάλια ινώδους χόνδρου. Οι ίνες </a:t>
            </a:r>
            <a:r>
              <a:rPr lang="el-GR" u="sng" dirty="0" smtClean="0"/>
              <a:t>κάθε πεταλίου </a:t>
            </a:r>
            <a:r>
              <a:rPr lang="el-GR" dirty="0" smtClean="0"/>
              <a:t>φέρονται λοξά 30° από την κάθετο μεταξύ γειτονικών σπ. Οι ίνες παρακείμενων πεταλίων  χιάζονται μεταξύ τους λοξά σχηματίζοντας γωνίες &gt;60°. Αυτή η διάταξη επιτρέπει περιορισμένη </a:t>
            </a:r>
            <a:r>
              <a:rPr lang="el-GR" dirty="0" smtClean="0">
                <a:solidFill>
                  <a:srgbClr val="0070C0"/>
                </a:solidFill>
              </a:rPr>
              <a:t>στροφή</a:t>
            </a:r>
            <a:r>
              <a:rPr lang="el-GR" dirty="0" smtClean="0"/>
              <a:t> μεταξύ παρακείμενων σπ.</a:t>
            </a:r>
          </a:p>
          <a:p>
            <a:r>
              <a:rPr lang="el-GR" b="1" dirty="0" smtClean="0"/>
              <a:t>Πηκτοειδής πυρήνας</a:t>
            </a:r>
            <a:r>
              <a:rPr lang="el-GR" dirty="0" smtClean="0"/>
              <a:t>: κεντρική μοίρα ινώδους δακτυλίου. Χωρίς αγγείωση. </a:t>
            </a:r>
            <a:r>
              <a:rPr lang="el-GR" dirty="0" err="1" smtClean="0"/>
              <a:t>Ημιδαρής</a:t>
            </a:r>
            <a:r>
              <a:rPr lang="el-GR" dirty="0" smtClean="0"/>
              <a:t>: κατά τη γέννηση 88% νερό. Υπεύθυνος για </a:t>
            </a:r>
            <a:r>
              <a:rPr lang="el-GR" dirty="0" err="1" smtClean="0"/>
              <a:t>ευκαμπτότητα</a:t>
            </a:r>
            <a:r>
              <a:rPr lang="el-GR" dirty="0" smtClean="0"/>
              <a:t> και πλαστικότητα ΜΣΔ. </a:t>
            </a:r>
          </a:p>
          <a:p>
            <a:r>
              <a:rPr lang="el-GR" dirty="0" smtClean="0"/>
              <a:t>Γίνονται πλατύτεροι όταν συμπιέζονται, λεπτότεροι όταν </a:t>
            </a:r>
            <a:r>
              <a:rPr lang="el-GR" dirty="0" err="1" smtClean="0"/>
              <a:t>τείνονται</a:t>
            </a:r>
            <a:r>
              <a:rPr lang="el-GR" dirty="0" smtClean="0"/>
              <a:t> ή έλκονται.</a:t>
            </a:r>
          </a:p>
          <a:p>
            <a:r>
              <a:rPr lang="el-GR" dirty="0" smtClean="0"/>
              <a:t>Τα πετάλια είναι λιγότερα και λεπτότερα προς τα πίσω-ο πηκτοειδής πυρήνας τοποθετημένος πίσω από τη μέση γραμμή.</a:t>
            </a:r>
          </a:p>
          <a:p>
            <a:endParaRPr lang="el-GR"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MARIANNA\A_ΜΑΘΗΜΑΤΑ PPS\KORMOS FIG\hall5_c009f006.gif"/>
          <p:cNvPicPr>
            <a:picLocks noChangeAspect="1" noChangeArrowheads="1"/>
          </p:cNvPicPr>
          <p:nvPr/>
        </p:nvPicPr>
        <p:blipFill>
          <a:blip r:embed="rId2" cstate="print"/>
          <a:srcRect/>
          <a:stretch>
            <a:fillRect/>
          </a:stretch>
        </p:blipFill>
        <p:spPr bwMode="auto">
          <a:xfrm>
            <a:off x="1142976" y="1428736"/>
            <a:ext cx="7703288" cy="4195777"/>
          </a:xfrm>
          <a:prstGeom prst="rect">
            <a:avLst/>
          </a:prstGeom>
          <a:noFill/>
        </p:spPr>
      </p:pic>
      <p:sp>
        <p:nvSpPr>
          <p:cNvPr id="6" name="5 - TextBox"/>
          <p:cNvSpPr txBox="1"/>
          <p:nvPr/>
        </p:nvSpPr>
        <p:spPr>
          <a:xfrm>
            <a:off x="3357554" y="1071546"/>
            <a:ext cx="428628" cy="253916"/>
          </a:xfrm>
          <a:prstGeom prst="rect">
            <a:avLst/>
          </a:prstGeom>
          <a:noFill/>
        </p:spPr>
        <p:txBody>
          <a:bodyPr wrap="square" rtlCol="0">
            <a:spAutoFit/>
          </a:bodyPr>
          <a:lstStyle/>
          <a:p>
            <a:r>
              <a:rPr lang="el-GR" sz="1050" dirty="0" smtClean="0"/>
              <a:t>80°</a:t>
            </a:r>
            <a:endParaRPr lang="el-GR" sz="105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899592" y="412231"/>
            <a:ext cx="7848872" cy="64476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758950" y="361950"/>
            <a:ext cx="5626100" cy="6134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600200" y="781050"/>
            <a:ext cx="5943600" cy="529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259632" y="-276362"/>
            <a:ext cx="7056784" cy="78940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γραμμές ζ'ωνες.png"/>
          <p:cNvPicPr>
            <a:picLocks noChangeAspect="1"/>
          </p:cNvPicPr>
          <p:nvPr/>
        </p:nvPicPr>
        <p:blipFill>
          <a:blip r:embed="rId2" cstate="print"/>
          <a:stretch>
            <a:fillRect/>
          </a:stretch>
        </p:blipFill>
        <p:spPr>
          <a:xfrm>
            <a:off x="1112220" y="1005630"/>
            <a:ext cx="6919560" cy="4846740"/>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ΜΣΔ</a:t>
            </a:r>
            <a:endParaRPr lang="el-GR" dirty="0"/>
          </a:p>
        </p:txBody>
      </p:sp>
      <p:sp>
        <p:nvSpPr>
          <p:cNvPr id="3" name="2 - Θέση περιεχομένου"/>
          <p:cNvSpPr>
            <a:spLocks noGrp="1"/>
          </p:cNvSpPr>
          <p:nvPr>
            <p:ph idx="1"/>
          </p:nvPr>
        </p:nvSpPr>
        <p:spPr/>
        <p:txBody>
          <a:bodyPr/>
          <a:lstStyle/>
          <a:p>
            <a:endParaRPr lang="el-GR" dirty="0" smtClean="0"/>
          </a:p>
          <a:p>
            <a:r>
              <a:rPr lang="el-GR" dirty="0" smtClean="0">
                <a:solidFill>
                  <a:srgbClr val="FF0000"/>
                </a:solidFill>
              </a:rPr>
              <a:t>Α1-Α2. δεν υπάρχει ΜΣΔ</a:t>
            </a:r>
            <a:r>
              <a:rPr lang="el-GR" dirty="0" smtClean="0"/>
              <a:t>.</a:t>
            </a:r>
          </a:p>
          <a:p>
            <a:r>
              <a:rPr lang="el-GR" dirty="0" smtClean="0"/>
              <a:t>Κατώτερος λειτουργικός ΜΣΔ στο Ο5-Ι1</a:t>
            </a:r>
          </a:p>
          <a:p>
            <a:r>
              <a:rPr lang="el-GR" dirty="0" smtClean="0"/>
              <a:t>Το πάχος αυξάνει προς τα κάτω.</a:t>
            </a:r>
          </a:p>
          <a:p>
            <a:r>
              <a:rPr lang="el-GR" dirty="0" smtClean="0"/>
              <a:t>Το σχετικό πάχος μεγαλύτερο στις αυχενικές και οσφυϊκές περιοχές, περισσότερο πρόσω</a:t>
            </a:r>
          </a:p>
          <a:p>
            <a:endParaRPr lang="el-GR"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ΑΡΘΡΩΣΕΙΣ ΣΠΟΝΔΥΛΙΚΩΝ ΤΟΞΩΝ</a:t>
            </a:r>
            <a:endParaRPr lang="el-GR" dirty="0"/>
          </a:p>
        </p:txBody>
      </p:sp>
      <p:sp>
        <p:nvSpPr>
          <p:cNvPr id="3" name="2 - Θέση περιεχομένου"/>
          <p:cNvSpPr>
            <a:spLocks noGrp="1"/>
          </p:cNvSpPr>
          <p:nvPr>
            <p:ph idx="1"/>
          </p:nvPr>
        </p:nvSpPr>
        <p:spPr/>
        <p:txBody>
          <a:bodyPr/>
          <a:lstStyle/>
          <a:p>
            <a:pPr>
              <a:buNone/>
            </a:pPr>
            <a:r>
              <a:rPr lang="el-GR" dirty="0" smtClean="0"/>
              <a:t>Επίπεδες διαρθρώσεις μεταξύ </a:t>
            </a:r>
            <a:r>
              <a:rPr lang="el-GR" dirty="0" smtClean="0">
                <a:solidFill>
                  <a:srgbClr val="0070C0"/>
                </a:solidFill>
              </a:rPr>
              <a:t>άνω και κάτω αρθρικών αποφύσεων</a:t>
            </a:r>
            <a:r>
              <a:rPr lang="el-GR" dirty="0" smtClean="0"/>
              <a:t>. </a:t>
            </a:r>
            <a:r>
              <a:rPr lang="el-GR" u="sng" dirty="0" smtClean="0"/>
              <a:t>Κινήσεις ολίσθησης</a:t>
            </a:r>
            <a:r>
              <a:rPr lang="el-GR" dirty="0" smtClean="0"/>
              <a:t>.  Το μέγεθος κίνησης εξαρτάται από σχετικό μέγεθος σπ. σώματος-ΜΣΔ.</a:t>
            </a:r>
          </a:p>
          <a:p>
            <a:pPr>
              <a:buNone/>
            </a:pPr>
            <a:r>
              <a:rPr lang="el-GR" dirty="0" smtClean="0"/>
              <a:t>Λεπτός αρθρικός θύλακος (πιο χαλαροί στην ΑΜΣΣ, πλατειά διακύμανση κίνησης)</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err="1" smtClean="0"/>
              <a:t>Luschka</a:t>
            </a:r>
            <a:endParaRPr lang="el-GR" dirty="0"/>
          </a:p>
        </p:txBody>
      </p:sp>
      <p:sp>
        <p:nvSpPr>
          <p:cNvPr id="3" name="2 - Θέση περιεχομένου"/>
          <p:cNvSpPr>
            <a:spLocks noGrp="1"/>
          </p:cNvSpPr>
          <p:nvPr>
            <p:ph idx="1"/>
          </p:nvPr>
        </p:nvSpPr>
        <p:spPr>
          <a:xfrm>
            <a:off x="457200" y="1600200"/>
            <a:ext cx="4330824" cy="4525963"/>
          </a:xfrm>
        </p:spPr>
        <p:txBody>
          <a:bodyPr>
            <a:normAutofit fontScale="77500" lnSpcReduction="20000"/>
          </a:bodyPr>
          <a:lstStyle/>
          <a:p>
            <a:pPr>
              <a:buNone/>
            </a:pPr>
            <a:r>
              <a:rPr lang="el-GR" b="1" dirty="0" smtClean="0"/>
              <a:t>Άτυπες αρθρώσεις </a:t>
            </a:r>
            <a:r>
              <a:rPr lang="en-US" b="1" dirty="0" err="1" smtClean="0"/>
              <a:t>Luschka</a:t>
            </a:r>
            <a:r>
              <a:rPr lang="el-GR" b="1" dirty="0" smtClean="0"/>
              <a:t> </a:t>
            </a:r>
            <a:r>
              <a:rPr lang="el-GR" dirty="0" smtClean="0"/>
              <a:t>(διαρθρώσεις: μεταξύ αγκίστρων σωμάτων </a:t>
            </a:r>
            <a:r>
              <a:rPr lang="el-GR" b="1" dirty="0" smtClean="0"/>
              <a:t>Α3, Α4-Α6, Α7 </a:t>
            </a:r>
            <a:r>
              <a:rPr lang="el-GR" dirty="0" smtClean="0"/>
              <a:t>(κάτω σπ) και </a:t>
            </a:r>
            <a:r>
              <a:rPr lang="el-GR" dirty="0" err="1" smtClean="0"/>
              <a:t>λοξοτμημένων</a:t>
            </a:r>
            <a:r>
              <a:rPr lang="el-GR" dirty="0" smtClean="0"/>
              <a:t> κάτω και πλάγιων επιφανειών σωμάτων (άνω σπ). Οι αρθρώσει βρίσκονται και στα </a:t>
            </a:r>
            <a:r>
              <a:rPr lang="el-GR" dirty="0" err="1" smtClean="0"/>
              <a:t>οπισθοπλάγια</a:t>
            </a:r>
            <a:r>
              <a:rPr lang="el-GR" dirty="0" smtClean="0"/>
              <a:t> χείλη ΜΣΔ. Καλύπτονται από χόνδρο, </a:t>
            </a:r>
            <a:r>
              <a:rPr lang="el-GR" dirty="0" err="1" smtClean="0"/>
              <a:t>εφυγραίνονται</a:t>
            </a:r>
            <a:r>
              <a:rPr lang="el-GR" dirty="0" smtClean="0"/>
              <a:t> από υγρό, περιβάλλονται από θύλακο. Θέσεις σχηματισμού οστεοφύτων.</a:t>
            </a:r>
            <a:endParaRPr lang="el-GR" dirty="0"/>
          </a:p>
        </p:txBody>
      </p:sp>
      <p:pic>
        <p:nvPicPr>
          <p:cNvPr id="95234" name="Picture 2" descr="ÎÏÎ¿ÏÎ­Î»ÎµÏÎ¼Î± ÎµÎ¹ÎºÏÎ½Î±Ï Î³Î¹Î± luschka joints"/>
          <p:cNvPicPr>
            <a:picLocks noChangeAspect="1" noChangeArrowheads="1"/>
          </p:cNvPicPr>
          <p:nvPr/>
        </p:nvPicPr>
        <p:blipFill>
          <a:blip r:embed="rId2" cstate="print"/>
          <a:srcRect/>
          <a:stretch>
            <a:fillRect/>
          </a:stretch>
        </p:blipFill>
        <p:spPr bwMode="auto">
          <a:xfrm>
            <a:off x="4860032" y="1700808"/>
            <a:ext cx="3286125" cy="3609976"/>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cstate="print"/>
          <a:srcRect/>
          <a:stretch>
            <a:fillRect/>
          </a:stretch>
        </p:blipFill>
        <p:spPr bwMode="auto">
          <a:xfrm>
            <a:off x="1785938" y="1828800"/>
            <a:ext cx="5572125" cy="3200400"/>
          </a:xfrm>
          <a:prstGeom prst="rect">
            <a:avLst/>
          </a:prstGeom>
          <a:noFill/>
          <a:ln w="9525">
            <a:noFill/>
            <a:miter lim="800000"/>
            <a:headEnd/>
            <a:tailEnd/>
          </a:ln>
        </p:spPr>
      </p:pic>
      <p:sp>
        <p:nvSpPr>
          <p:cNvPr id="5" name="4 - Ορθογώνιο"/>
          <p:cNvSpPr/>
          <p:nvPr/>
        </p:nvSpPr>
        <p:spPr>
          <a:xfrm>
            <a:off x="4076319" y="3244334"/>
            <a:ext cx="991362" cy="369332"/>
          </a:xfrm>
          <a:prstGeom prst="rect">
            <a:avLst/>
          </a:prstGeom>
        </p:spPr>
        <p:txBody>
          <a:bodyPr wrap="none">
            <a:spAutoFit/>
          </a:bodyPr>
          <a:lstStyle/>
          <a:p>
            <a:r>
              <a:rPr lang="en-US" b="1" dirty="0" err="1" smtClean="0"/>
              <a:t>Luschka</a:t>
            </a:r>
            <a:r>
              <a:rPr lang="el-GR" b="1" dirty="0" smtClean="0"/>
              <a:t> </a:t>
            </a:r>
            <a:endParaRPr lang="el-GR" dirty="0"/>
          </a:p>
        </p:txBody>
      </p:sp>
      <p:sp>
        <p:nvSpPr>
          <p:cNvPr id="6" name="5 - Ορθογώνιο"/>
          <p:cNvSpPr/>
          <p:nvPr/>
        </p:nvSpPr>
        <p:spPr>
          <a:xfrm>
            <a:off x="4076319" y="3244334"/>
            <a:ext cx="991362" cy="369332"/>
          </a:xfrm>
          <a:prstGeom prst="rect">
            <a:avLst/>
          </a:prstGeom>
        </p:spPr>
        <p:txBody>
          <a:bodyPr wrap="none">
            <a:spAutoFit/>
          </a:bodyPr>
          <a:lstStyle/>
          <a:p>
            <a:r>
              <a:rPr lang="en-US" b="1" dirty="0" err="1" smtClean="0"/>
              <a:t>Luschka</a:t>
            </a:r>
            <a:r>
              <a:rPr lang="el-GR" b="1" dirty="0" smtClean="0"/>
              <a:t> </a:t>
            </a:r>
            <a:endParaRPr lang="el-GR" dirty="0"/>
          </a:p>
        </p:txBody>
      </p:sp>
      <p:sp>
        <p:nvSpPr>
          <p:cNvPr id="7" name="6 - Ορθογώνιο"/>
          <p:cNvSpPr/>
          <p:nvPr/>
        </p:nvSpPr>
        <p:spPr>
          <a:xfrm>
            <a:off x="4076319" y="3244334"/>
            <a:ext cx="991362" cy="369332"/>
          </a:xfrm>
          <a:prstGeom prst="rect">
            <a:avLst/>
          </a:prstGeom>
        </p:spPr>
        <p:txBody>
          <a:bodyPr wrap="none">
            <a:spAutoFit/>
          </a:bodyPr>
          <a:lstStyle/>
          <a:p>
            <a:r>
              <a:rPr lang="en-US" b="1" dirty="0" err="1" smtClean="0"/>
              <a:t>Luschka</a:t>
            </a:r>
            <a:r>
              <a:rPr lang="el-GR" b="1" dirty="0" smtClean="0"/>
              <a:t> </a:t>
            </a:r>
            <a:endParaRPr lang="el-GR" dirty="0"/>
          </a:p>
        </p:txBody>
      </p:sp>
      <p:sp>
        <p:nvSpPr>
          <p:cNvPr id="8" name="1 - Τίτλος"/>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smtClean="0">
                <a:ln>
                  <a:noFill/>
                </a:ln>
                <a:solidFill>
                  <a:schemeClr val="tx1"/>
                </a:solidFill>
                <a:effectLst/>
                <a:uLnTx/>
                <a:uFillTx/>
                <a:latin typeface="+mj-lt"/>
                <a:ea typeface="+mj-ea"/>
                <a:cs typeface="+mj-cs"/>
              </a:rPr>
              <a:t>Luschka</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ΣΥΝΔΕΣΜΟΙ</a:t>
            </a:r>
            <a:endParaRPr lang="el-GR" dirty="0"/>
          </a:p>
        </p:txBody>
      </p:sp>
      <p:sp>
        <p:nvSpPr>
          <p:cNvPr id="3" name="2 - Θέση περιεχομένου"/>
          <p:cNvSpPr>
            <a:spLocks noGrp="1"/>
          </p:cNvSpPr>
          <p:nvPr>
            <p:ph idx="1"/>
          </p:nvPr>
        </p:nvSpPr>
        <p:spPr/>
        <p:txBody>
          <a:bodyPr>
            <a:normAutofit fontScale="85000" lnSpcReduction="10000"/>
          </a:bodyPr>
          <a:lstStyle/>
          <a:p>
            <a:r>
              <a:rPr lang="el-GR" b="1" dirty="0" err="1" smtClean="0"/>
              <a:t>Πρ</a:t>
            </a:r>
            <a:r>
              <a:rPr lang="el-GR" b="1" dirty="0" smtClean="0"/>
              <a:t>. επιμήκης σύνδεσμος</a:t>
            </a:r>
            <a:r>
              <a:rPr lang="el-GR" dirty="0" smtClean="0"/>
              <a:t>: ισχυρή, πλατιά ινώδης δεσμίδα. Καλύπτει </a:t>
            </a:r>
            <a:r>
              <a:rPr lang="el-GR" dirty="0" err="1" smtClean="0"/>
              <a:t>πρ.πλ</a:t>
            </a:r>
            <a:r>
              <a:rPr lang="el-GR" dirty="0" smtClean="0"/>
              <a:t>. </a:t>
            </a:r>
            <a:r>
              <a:rPr lang="el-GR" dirty="0" smtClean="0"/>
              <a:t>ε</a:t>
            </a:r>
            <a:r>
              <a:rPr lang="el-GR" dirty="0" smtClean="0"/>
              <a:t>πιφάνειες </a:t>
            </a:r>
            <a:r>
              <a:rPr lang="el-GR" dirty="0" smtClean="0"/>
              <a:t>σπ. </a:t>
            </a:r>
            <a:r>
              <a:rPr lang="el-GR" dirty="0" smtClean="0"/>
              <a:t>σωμάτων </a:t>
            </a:r>
            <a:r>
              <a:rPr lang="el-GR" dirty="0" smtClean="0"/>
              <a:t>και ΜΣΔ. Εκτείνεται από πυελική επιφάνεια </a:t>
            </a:r>
            <a:r>
              <a:rPr lang="el-GR" dirty="0" smtClean="0">
                <a:solidFill>
                  <a:srgbClr val="0070C0"/>
                </a:solidFill>
              </a:rPr>
              <a:t>ιερού οστού </a:t>
            </a:r>
            <a:r>
              <a:rPr lang="el-GR" dirty="0" smtClean="0"/>
              <a:t>μέχρι το </a:t>
            </a:r>
            <a:r>
              <a:rPr lang="el-GR" dirty="0" err="1" smtClean="0"/>
              <a:t>πρ</a:t>
            </a:r>
            <a:r>
              <a:rPr lang="el-GR" dirty="0" smtClean="0"/>
              <a:t>. φύμα Α1 και το </a:t>
            </a:r>
            <a:r>
              <a:rPr lang="el-GR" dirty="0" smtClean="0">
                <a:solidFill>
                  <a:srgbClr val="0070C0"/>
                </a:solidFill>
              </a:rPr>
              <a:t>ινιακό</a:t>
            </a:r>
            <a:r>
              <a:rPr lang="el-GR" dirty="0" smtClean="0"/>
              <a:t> οστό </a:t>
            </a:r>
            <a:endParaRPr lang="el-GR" dirty="0" smtClean="0"/>
          </a:p>
          <a:p>
            <a:pPr>
              <a:buNone/>
            </a:pPr>
            <a:r>
              <a:rPr lang="el-GR" dirty="0" smtClean="0"/>
              <a:t>	</a:t>
            </a:r>
            <a:r>
              <a:rPr lang="el-GR" dirty="0" smtClean="0"/>
              <a:t>(</a:t>
            </a:r>
            <a:r>
              <a:rPr lang="el-GR" dirty="0" err="1" smtClean="0"/>
              <a:t>πρ</a:t>
            </a:r>
            <a:r>
              <a:rPr lang="el-GR" dirty="0" smtClean="0"/>
              <a:t>. </a:t>
            </a:r>
            <a:r>
              <a:rPr lang="el-GR" dirty="0" err="1" smtClean="0"/>
              <a:t>ατλαντοαξονικός</a:t>
            </a:r>
            <a:r>
              <a:rPr lang="el-GR" dirty="0" smtClean="0"/>
              <a:t>, </a:t>
            </a:r>
            <a:r>
              <a:rPr lang="el-GR" dirty="0" err="1" smtClean="0"/>
              <a:t>ατλαντοϊνιακός</a:t>
            </a:r>
            <a:r>
              <a:rPr lang="el-GR" dirty="0" smtClean="0"/>
              <a:t> συνδ.)</a:t>
            </a:r>
          </a:p>
          <a:p>
            <a:r>
              <a:rPr lang="el-GR" u="sng" dirty="0" smtClean="0"/>
              <a:t>Ο μόνος που εμποδίζει την υπερέκταση </a:t>
            </a:r>
          </a:p>
          <a:p>
            <a:r>
              <a:rPr lang="el-GR" b="1" dirty="0" smtClean="0"/>
              <a:t>Οπ. Επιμήκης σύνδεσμος: </a:t>
            </a:r>
            <a:r>
              <a:rPr lang="el-GR" dirty="0" smtClean="0"/>
              <a:t>στενότερος, ασθενέστερος. Εντός σπ. σωλήνα, κατά μήκος οπ. </a:t>
            </a:r>
            <a:r>
              <a:rPr lang="el-GR" dirty="0" smtClean="0"/>
              <a:t>επιφάνειας </a:t>
            </a:r>
            <a:r>
              <a:rPr lang="el-GR" dirty="0" smtClean="0"/>
              <a:t>σπ. σωμάτων. Προσφύεται στους ΜΣΔ. Εκτείνεται από </a:t>
            </a:r>
            <a:r>
              <a:rPr lang="el-GR" dirty="0" smtClean="0">
                <a:solidFill>
                  <a:srgbClr val="0070C0"/>
                </a:solidFill>
              </a:rPr>
              <a:t>Α2</a:t>
            </a:r>
            <a:r>
              <a:rPr lang="el-GR" dirty="0" smtClean="0"/>
              <a:t> έως </a:t>
            </a:r>
            <a:r>
              <a:rPr lang="el-GR" dirty="0" smtClean="0">
                <a:solidFill>
                  <a:srgbClr val="0070C0"/>
                </a:solidFill>
              </a:rPr>
              <a:t>ιερό</a:t>
            </a:r>
            <a:r>
              <a:rPr lang="el-GR" dirty="0" smtClean="0"/>
              <a:t> </a:t>
            </a:r>
            <a:r>
              <a:rPr lang="el-GR" dirty="0" smtClean="0">
                <a:solidFill>
                  <a:srgbClr val="0070C0"/>
                </a:solidFill>
              </a:rPr>
              <a:t>οστό</a:t>
            </a:r>
            <a:r>
              <a:rPr lang="el-GR" dirty="0" smtClean="0"/>
              <a:t>. Ανθίσταται ασθενώς στην κάμψη. Βοηθά στην πρόληψη οπίσθιας κήλης ΜΣΔ.</a:t>
            </a:r>
            <a:endParaRPr lang="el-GR" b="1"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συνδεσμοι.png"/>
          <p:cNvPicPr>
            <a:picLocks noChangeAspect="1"/>
          </p:cNvPicPr>
          <p:nvPr/>
        </p:nvPicPr>
        <p:blipFill>
          <a:blip r:embed="rId2" cstate="print"/>
          <a:stretch>
            <a:fillRect/>
          </a:stretch>
        </p:blipFill>
        <p:spPr>
          <a:xfrm>
            <a:off x="11034" y="308339"/>
            <a:ext cx="9121931" cy="6241321"/>
          </a:xfrm>
          <a:prstGeom prst="rect">
            <a:avLst/>
          </a:prstGeo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Επικουρικοί σύνδεσμοι</a:t>
            </a:r>
            <a:br>
              <a:rPr lang="el-GR" dirty="0" smtClean="0"/>
            </a:br>
            <a:endParaRPr lang="el-GR" dirty="0"/>
          </a:p>
        </p:txBody>
      </p:sp>
      <p:sp>
        <p:nvSpPr>
          <p:cNvPr id="3" name="2 - Θέση περιεχομένου"/>
          <p:cNvSpPr>
            <a:spLocks noGrp="1"/>
          </p:cNvSpPr>
          <p:nvPr>
            <p:ph idx="1"/>
          </p:nvPr>
        </p:nvSpPr>
        <p:spPr/>
        <p:txBody>
          <a:bodyPr>
            <a:normAutofit fontScale="70000" lnSpcReduction="20000"/>
          </a:bodyPr>
          <a:lstStyle/>
          <a:p>
            <a:pPr>
              <a:buNone/>
            </a:pPr>
            <a:r>
              <a:rPr lang="el-GR" b="1" dirty="0" smtClean="0"/>
              <a:t>Ωχροί-</a:t>
            </a:r>
            <a:r>
              <a:rPr lang="el-GR" b="1" dirty="0" err="1" smtClean="0"/>
              <a:t>μεσοτόξιοι</a:t>
            </a:r>
            <a:r>
              <a:rPr lang="el-GR" dirty="0" err="1" smtClean="0"/>
              <a:t>:</a:t>
            </a:r>
            <a:r>
              <a:rPr lang="el-GR" dirty="0" smtClean="0"/>
              <a:t>  συνδέουν </a:t>
            </a:r>
            <a:r>
              <a:rPr lang="el-GR" dirty="0" smtClean="0">
                <a:solidFill>
                  <a:srgbClr val="0070C0"/>
                </a:solidFill>
              </a:rPr>
              <a:t>πέταλα</a:t>
            </a:r>
            <a:r>
              <a:rPr lang="el-GR" dirty="0" smtClean="0"/>
              <a:t> παρακείμενων σπ.-οπ. τοίχωμα σπ. </a:t>
            </a:r>
            <a:r>
              <a:rPr lang="el-GR" dirty="0" smtClean="0"/>
              <a:t>σωλήνα </a:t>
            </a:r>
            <a:r>
              <a:rPr lang="el-GR" dirty="0" smtClean="0"/>
              <a:t>(κάθετα μεταξύ πετάλων-συγχωνεύονται στη μέση γραμμή). Ισχυροί και ελαστικοί, πιο </a:t>
            </a:r>
            <a:r>
              <a:rPr lang="el-GR" dirty="0" err="1" smtClean="0"/>
              <a:t>παχείς</a:t>
            </a:r>
            <a:r>
              <a:rPr lang="el-GR" dirty="0" smtClean="0"/>
              <a:t> στην ΟΜΣΣ, ανθίστανται στον αποχωρισμό σπ. πετάλων εμποδίζοντας την απότομη </a:t>
            </a:r>
            <a:r>
              <a:rPr lang="el-GR" u="sng" dirty="0" smtClean="0"/>
              <a:t>κάμψη ΣΣ </a:t>
            </a:r>
            <a:r>
              <a:rPr lang="el-GR" dirty="0" smtClean="0"/>
              <a:t>και υποβοηθούν στην επαναφορά της </a:t>
            </a:r>
            <a:r>
              <a:rPr lang="el-GR" dirty="0" smtClean="0"/>
              <a:t>μετά </a:t>
            </a:r>
            <a:r>
              <a:rPr lang="el-GR" dirty="0" smtClean="0"/>
              <a:t>από κάμψη, και προλαμβάνουν κάκωση ΜΣΔ.</a:t>
            </a:r>
          </a:p>
          <a:p>
            <a:pPr>
              <a:buNone/>
            </a:pPr>
            <a:r>
              <a:rPr lang="el-GR" b="1" dirty="0" err="1" smtClean="0"/>
              <a:t>Μεσακάνθιοι</a:t>
            </a:r>
            <a:r>
              <a:rPr lang="el-GR" dirty="0" smtClean="0"/>
              <a:t>: Συνδέουν </a:t>
            </a:r>
            <a:r>
              <a:rPr lang="el-GR" dirty="0" smtClean="0">
                <a:solidFill>
                  <a:srgbClr val="0070C0"/>
                </a:solidFill>
              </a:rPr>
              <a:t>ακανθώδεις</a:t>
            </a:r>
            <a:r>
              <a:rPr lang="el-GR" dirty="0" smtClean="0"/>
              <a:t> αποφύσεις. Εκτείνονται από τη </a:t>
            </a:r>
            <a:r>
              <a:rPr lang="el-GR" dirty="0" smtClean="0">
                <a:solidFill>
                  <a:srgbClr val="0070C0"/>
                </a:solidFill>
              </a:rPr>
              <a:t>ρίζα προς την κορυφή</a:t>
            </a:r>
            <a:r>
              <a:rPr lang="el-GR" dirty="0" smtClean="0"/>
              <a:t>.</a:t>
            </a:r>
          </a:p>
          <a:p>
            <a:pPr>
              <a:buNone/>
            </a:pPr>
            <a:r>
              <a:rPr lang="el-GR" b="1" dirty="0" err="1" smtClean="0"/>
              <a:t>Επακάνθιοι</a:t>
            </a:r>
            <a:r>
              <a:rPr lang="el-GR" dirty="0" smtClean="0"/>
              <a:t>: συνδέουν </a:t>
            </a:r>
            <a:r>
              <a:rPr lang="el-GR" dirty="0" smtClean="0">
                <a:solidFill>
                  <a:srgbClr val="0070C0"/>
                </a:solidFill>
              </a:rPr>
              <a:t>κορυφές</a:t>
            </a:r>
            <a:r>
              <a:rPr lang="el-GR" dirty="0" smtClean="0"/>
              <a:t> ακανθωδών αποφύσεων </a:t>
            </a:r>
          </a:p>
          <a:p>
            <a:pPr>
              <a:buNone/>
            </a:pPr>
            <a:r>
              <a:rPr lang="el-GR" b="1" dirty="0" smtClean="0"/>
              <a:t>Αυχενικός</a:t>
            </a:r>
            <a:r>
              <a:rPr lang="el-GR" dirty="0" smtClean="0"/>
              <a:t>: </a:t>
            </a:r>
            <a:r>
              <a:rPr lang="el-GR" dirty="0" err="1" smtClean="0"/>
              <a:t>ινοελαστικός</a:t>
            </a:r>
            <a:r>
              <a:rPr lang="el-GR" dirty="0" smtClean="0"/>
              <a:t> ιστός από </a:t>
            </a:r>
            <a:r>
              <a:rPr lang="el-GR" dirty="0" smtClean="0">
                <a:solidFill>
                  <a:srgbClr val="0070C0"/>
                </a:solidFill>
              </a:rPr>
              <a:t>ινιακό όγκωμα </a:t>
            </a:r>
            <a:r>
              <a:rPr lang="el-GR" dirty="0" smtClean="0"/>
              <a:t>και οπ. χείλος  </a:t>
            </a:r>
            <a:r>
              <a:rPr lang="el-GR" dirty="0" smtClean="0">
                <a:solidFill>
                  <a:srgbClr val="0070C0"/>
                </a:solidFill>
              </a:rPr>
              <a:t>μείζονος τρήματος </a:t>
            </a:r>
            <a:r>
              <a:rPr lang="el-GR" dirty="0" smtClean="0"/>
              <a:t>προς ακανθώδεις αποφύσεις </a:t>
            </a:r>
            <a:r>
              <a:rPr lang="el-GR" dirty="0" err="1" smtClean="0"/>
              <a:t>αυχ</a:t>
            </a:r>
            <a:r>
              <a:rPr lang="el-GR" dirty="0" smtClean="0"/>
              <a:t>. σπ. </a:t>
            </a:r>
          </a:p>
          <a:p>
            <a:pPr>
              <a:buNone/>
            </a:pPr>
            <a:r>
              <a:rPr lang="el-GR" b="1" dirty="0" err="1" smtClean="0"/>
              <a:t>Μεσεγκάρσιοι</a:t>
            </a:r>
            <a:r>
              <a:rPr lang="el-GR" dirty="0" smtClean="0"/>
              <a:t>: παρακείμενες </a:t>
            </a:r>
            <a:r>
              <a:rPr lang="el-GR" dirty="0" smtClean="0">
                <a:solidFill>
                  <a:srgbClr val="0070C0"/>
                </a:solidFill>
              </a:rPr>
              <a:t>εγκάρσιες</a:t>
            </a:r>
            <a:r>
              <a:rPr lang="el-GR" dirty="0" smtClean="0"/>
              <a:t> αποφύσεις</a:t>
            </a:r>
            <a:endParaRPr lang="el-GR"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συνδεσμοι2.png"/>
          <p:cNvPicPr>
            <a:picLocks noChangeAspect="1"/>
          </p:cNvPicPr>
          <p:nvPr/>
        </p:nvPicPr>
        <p:blipFill>
          <a:blip r:embed="rId2" cstate="print"/>
          <a:stretch>
            <a:fillRect/>
          </a:stretch>
        </p:blipFill>
        <p:spPr>
          <a:xfrm>
            <a:off x="102482" y="822734"/>
            <a:ext cx="8939035" cy="5212532"/>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συνδεσμοι3.png"/>
          <p:cNvPicPr>
            <a:picLocks noChangeAspect="1"/>
          </p:cNvPicPr>
          <p:nvPr/>
        </p:nvPicPr>
        <p:blipFill>
          <a:blip r:embed="rId2" cstate="print"/>
          <a:stretch>
            <a:fillRect/>
          </a:stretch>
        </p:blipFill>
        <p:spPr>
          <a:xfrm>
            <a:off x="102482" y="533149"/>
            <a:ext cx="8939035" cy="5791702"/>
          </a:xfrm>
          <a:prstGeom prst="rect">
            <a:avLst/>
          </a:prstGeom>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συνδεσμοι4.png"/>
          <p:cNvPicPr>
            <a:picLocks noChangeAspect="1"/>
          </p:cNvPicPr>
          <p:nvPr/>
        </p:nvPicPr>
        <p:blipFill>
          <a:blip r:embed="rId2" cstate="print"/>
          <a:stretch>
            <a:fillRect/>
          </a:stretch>
        </p:blipFill>
        <p:spPr>
          <a:xfrm>
            <a:off x="380636" y="1196146"/>
            <a:ext cx="8382727" cy="446570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71472" y="357166"/>
            <a:ext cx="4829175" cy="6181725"/>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print"/>
          <a:srcRect/>
          <a:stretch>
            <a:fillRect/>
          </a:stretch>
        </p:blipFill>
        <p:spPr bwMode="auto">
          <a:xfrm>
            <a:off x="5786446" y="1000108"/>
            <a:ext cx="2191424" cy="278608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συνδεσμοι5.png"/>
          <p:cNvPicPr>
            <a:picLocks noChangeAspect="1"/>
          </p:cNvPicPr>
          <p:nvPr/>
        </p:nvPicPr>
        <p:blipFill>
          <a:blip r:embed="rId2" cstate="print"/>
          <a:stretch>
            <a:fillRect/>
          </a:stretch>
        </p:blipFill>
        <p:spPr>
          <a:xfrm>
            <a:off x="380636" y="7323"/>
            <a:ext cx="8382727" cy="6843353"/>
          </a:xfrm>
          <a:prstGeom prst="rect">
            <a:avLst/>
          </a:prstGeo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συνδεσμοι6.png"/>
          <p:cNvPicPr>
            <a:picLocks noChangeAspect="1"/>
          </p:cNvPicPr>
          <p:nvPr/>
        </p:nvPicPr>
        <p:blipFill>
          <a:blip r:embed="rId2" cstate="print"/>
          <a:stretch>
            <a:fillRect/>
          </a:stretch>
        </p:blipFill>
        <p:spPr>
          <a:xfrm>
            <a:off x="0" y="622764"/>
            <a:ext cx="9144000" cy="5612471"/>
          </a:xfrm>
          <a:prstGeom prst="rect">
            <a:avLst/>
          </a:prstGeom>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cstate="print"/>
          <a:srcRect/>
          <a:stretch>
            <a:fillRect/>
          </a:stretch>
        </p:blipFill>
        <p:spPr bwMode="auto">
          <a:xfrm>
            <a:off x="1266825" y="61913"/>
            <a:ext cx="6610350" cy="6734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a:blip r:embed="rId2" cstate="print"/>
          <a:srcRect/>
          <a:stretch>
            <a:fillRect/>
          </a:stretch>
        </p:blipFill>
        <p:spPr bwMode="auto">
          <a:xfrm>
            <a:off x="467544" y="0"/>
            <a:ext cx="3312368" cy="6918019"/>
          </a:xfrm>
          <a:prstGeom prst="rect">
            <a:avLst/>
          </a:prstGeom>
          <a:noFill/>
          <a:ln w="9525">
            <a:noFill/>
            <a:miter lim="800000"/>
            <a:headEnd/>
            <a:tailEnd/>
          </a:ln>
        </p:spPr>
      </p:pic>
      <p:sp>
        <p:nvSpPr>
          <p:cNvPr id="3" name="2 - TextBox"/>
          <p:cNvSpPr txBox="1"/>
          <p:nvPr/>
        </p:nvSpPr>
        <p:spPr>
          <a:xfrm>
            <a:off x="4572000" y="692696"/>
            <a:ext cx="3901004" cy="2031325"/>
          </a:xfrm>
          <a:prstGeom prst="rect">
            <a:avLst/>
          </a:prstGeom>
          <a:noFill/>
        </p:spPr>
        <p:txBody>
          <a:bodyPr wrap="none" rtlCol="0">
            <a:spAutoFit/>
          </a:bodyPr>
          <a:lstStyle/>
          <a:p>
            <a:pPr marL="342900" indent="-342900">
              <a:buAutoNum type="arabicPeriod"/>
            </a:pPr>
            <a:r>
              <a:rPr lang="el-GR" dirty="0" err="1" smtClean="0"/>
              <a:t>πρ</a:t>
            </a:r>
            <a:r>
              <a:rPr lang="el-GR" dirty="0" smtClean="0"/>
              <a:t>. </a:t>
            </a:r>
            <a:r>
              <a:rPr lang="el-GR" dirty="0" err="1" smtClean="0"/>
              <a:t>ατλαντοϊννιακός</a:t>
            </a:r>
            <a:endParaRPr lang="el-GR" dirty="0" smtClean="0"/>
          </a:p>
          <a:p>
            <a:pPr marL="342900" indent="-342900">
              <a:buAutoNum type="arabicPeriod"/>
            </a:pPr>
            <a:r>
              <a:rPr lang="el-GR" dirty="0" smtClean="0"/>
              <a:t>Θύλακος </a:t>
            </a:r>
            <a:r>
              <a:rPr lang="el-GR" dirty="0" err="1" smtClean="0"/>
              <a:t>ατλαντοϊνιακής</a:t>
            </a:r>
            <a:r>
              <a:rPr lang="el-GR" dirty="0" smtClean="0"/>
              <a:t> άρθρωσης</a:t>
            </a:r>
          </a:p>
          <a:p>
            <a:pPr marL="342900" indent="-342900">
              <a:buAutoNum type="arabicPeriod"/>
            </a:pPr>
            <a:r>
              <a:rPr lang="el-GR" dirty="0" smtClean="0"/>
              <a:t>Πλάγιος </a:t>
            </a:r>
            <a:r>
              <a:rPr lang="el-GR" dirty="0" err="1" smtClean="0"/>
              <a:t>ατλαντοαξονικός</a:t>
            </a:r>
            <a:endParaRPr lang="el-GR" dirty="0" smtClean="0"/>
          </a:p>
          <a:p>
            <a:pPr marL="342900" indent="-342900">
              <a:buAutoNum type="arabicPeriod"/>
            </a:pPr>
            <a:r>
              <a:rPr lang="el-GR" dirty="0" smtClean="0"/>
              <a:t>Πρόσθιος επιμήκης σ.</a:t>
            </a:r>
          </a:p>
          <a:p>
            <a:pPr marL="342900" indent="-342900">
              <a:buAutoNum type="arabicPeriod"/>
            </a:pPr>
            <a:r>
              <a:rPr lang="el-GR" dirty="0" smtClean="0"/>
              <a:t>Πλάγιος </a:t>
            </a:r>
            <a:r>
              <a:rPr lang="el-GR" dirty="0" err="1" smtClean="0"/>
              <a:t>ατλαντοϊνιακός</a:t>
            </a:r>
            <a:r>
              <a:rPr lang="el-GR" dirty="0" smtClean="0"/>
              <a:t> θύλακος</a:t>
            </a:r>
          </a:p>
          <a:p>
            <a:pPr marL="342900" indent="-342900">
              <a:buAutoNum type="arabicPeriod"/>
            </a:pPr>
            <a:r>
              <a:rPr lang="el-GR" dirty="0" smtClean="0"/>
              <a:t>Οπίσθιος </a:t>
            </a:r>
            <a:r>
              <a:rPr lang="el-GR" dirty="0" err="1" smtClean="0"/>
              <a:t>ατλαντοϊνιακή</a:t>
            </a:r>
            <a:r>
              <a:rPr lang="el-GR" dirty="0" smtClean="0"/>
              <a:t> μεμβράνη</a:t>
            </a:r>
          </a:p>
          <a:p>
            <a:pPr marL="342900" indent="-342900"/>
            <a:r>
              <a:rPr lang="el-GR" dirty="0" smtClean="0"/>
              <a:t>9. </a:t>
            </a:r>
            <a:r>
              <a:rPr lang="el-GR" dirty="0" err="1" smtClean="0"/>
              <a:t>Ζυγοαποφυσιακές</a:t>
            </a:r>
            <a:r>
              <a:rPr lang="el-GR" dirty="0" smtClean="0"/>
              <a:t> </a:t>
            </a:r>
            <a:r>
              <a:rPr lang="el-GR" dirty="0" err="1" smtClean="0"/>
              <a:t>αρθρωσεις</a:t>
            </a:r>
            <a:endParaRPr lang="el-GR" dirty="0" smtClean="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2" cstate="print"/>
          <a:srcRect/>
          <a:stretch>
            <a:fillRect/>
          </a:stretch>
        </p:blipFill>
        <p:spPr bwMode="auto">
          <a:xfrm>
            <a:off x="323527" y="404664"/>
            <a:ext cx="5021309" cy="6192688"/>
          </a:xfrm>
          <a:prstGeom prst="rect">
            <a:avLst/>
          </a:prstGeom>
          <a:noFill/>
          <a:ln w="9525">
            <a:noFill/>
            <a:miter lim="800000"/>
            <a:headEnd/>
            <a:tailEnd/>
          </a:ln>
        </p:spPr>
      </p:pic>
      <p:sp>
        <p:nvSpPr>
          <p:cNvPr id="3" name="2 - TextBox"/>
          <p:cNvSpPr txBox="1"/>
          <p:nvPr/>
        </p:nvSpPr>
        <p:spPr>
          <a:xfrm>
            <a:off x="5364088" y="1052736"/>
            <a:ext cx="2474780" cy="3139321"/>
          </a:xfrm>
          <a:prstGeom prst="rect">
            <a:avLst/>
          </a:prstGeom>
          <a:noFill/>
        </p:spPr>
        <p:txBody>
          <a:bodyPr wrap="none" rtlCol="0">
            <a:spAutoFit/>
          </a:bodyPr>
          <a:lstStyle/>
          <a:p>
            <a:pPr marL="342900" indent="-342900">
              <a:buAutoNum type="arabicPeriod"/>
            </a:pPr>
            <a:r>
              <a:rPr lang="el-GR" dirty="0" smtClean="0"/>
              <a:t>Πρόσθιος επιμήκης</a:t>
            </a:r>
          </a:p>
          <a:p>
            <a:pPr marL="342900" indent="-342900">
              <a:buAutoNum type="arabicPeriod"/>
            </a:pPr>
            <a:r>
              <a:rPr lang="el-GR" dirty="0" smtClean="0"/>
              <a:t>ΜΣΔ</a:t>
            </a:r>
          </a:p>
          <a:p>
            <a:pPr marL="342900" indent="-342900">
              <a:buAutoNum type="arabicPeriod"/>
            </a:pPr>
            <a:r>
              <a:rPr lang="el-GR" dirty="0" err="1" smtClean="0"/>
              <a:t>Υπερακάνθιος</a:t>
            </a:r>
            <a:endParaRPr lang="el-GR" dirty="0" smtClean="0"/>
          </a:p>
          <a:p>
            <a:pPr marL="342900" indent="-342900">
              <a:buAutoNum type="arabicPeriod"/>
            </a:pPr>
            <a:r>
              <a:rPr lang="el-GR" dirty="0" err="1" smtClean="0"/>
              <a:t>Μεσακάνθιος</a:t>
            </a:r>
            <a:endParaRPr lang="el-GR" dirty="0" smtClean="0"/>
          </a:p>
          <a:p>
            <a:pPr marL="342900" indent="-342900">
              <a:buAutoNum type="arabicPeriod"/>
            </a:pPr>
            <a:r>
              <a:rPr lang="el-GR" dirty="0" smtClean="0"/>
              <a:t>Οπίσθιος επιμήκης</a:t>
            </a:r>
          </a:p>
          <a:p>
            <a:pPr marL="342900" indent="-342900">
              <a:buAutoNum type="arabicPeriod"/>
            </a:pPr>
            <a:r>
              <a:rPr lang="el-GR" dirty="0" smtClean="0"/>
              <a:t>Ωχρός σύνδεσμος</a:t>
            </a:r>
          </a:p>
          <a:p>
            <a:pPr marL="342900" indent="-342900">
              <a:buAutoNum type="arabicPeriod"/>
            </a:pPr>
            <a:r>
              <a:rPr lang="el-GR" dirty="0" err="1" smtClean="0"/>
              <a:t>Λαγονοσφυικός</a:t>
            </a:r>
            <a:endParaRPr lang="el-GR" dirty="0" smtClean="0"/>
          </a:p>
          <a:p>
            <a:pPr marL="342900" indent="-342900">
              <a:buAutoNum type="arabicPeriod"/>
            </a:pPr>
            <a:r>
              <a:rPr lang="el-GR" dirty="0" smtClean="0"/>
              <a:t>Ραχιαίος </a:t>
            </a:r>
            <a:r>
              <a:rPr lang="el-GR" dirty="0" err="1" smtClean="0"/>
              <a:t>λαγονιερός</a:t>
            </a:r>
            <a:endParaRPr lang="el-GR" dirty="0" smtClean="0"/>
          </a:p>
          <a:p>
            <a:pPr marL="342900" indent="-342900">
              <a:buAutoNum type="arabicPeriod"/>
            </a:pPr>
            <a:r>
              <a:rPr lang="el-GR" dirty="0" smtClean="0"/>
              <a:t>Ελάσσων </a:t>
            </a:r>
            <a:r>
              <a:rPr lang="el-GR" dirty="0" err="1" smtClean="0"/>
              <a:t>ισχιοιερός</a:t>
            </a:r>
            <a:endParaRPr lang="el-GR" dirty="0" smtClean="0"/>
          </a:p>
          <a:p>
            <a:pPr marL="342900" indent="-342900">
              <a:buAutoNum type="arabicPeriod"/>
            </a:pPr>
            <a:r>
              <a:rPr lang="el-GR" dirty="0" smtClean="0"/>
              <a:t>Μείζων </a:t>
            </a:r>
            <a:r>
              <a:rPr lang="el-GR" dirty="0" err="1" smtClean="0"/>
              <a:t>ισχιοιερός</a:t>
            </a:r>
            <a:r>
              <a:rPr lang="el-GR" dirty="0" smtClean="0"/>
              <a:t> </a:t>
            </a:r>
          </a:p>
          <a:p>
            <a:pPr marL="342900" indent="-342900">
              <a:buAutoNum type="arabicPeriod"/>
            </a:pPr>
            <a:endParaRPr lang="el-GR"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ΚΡΑΝΙΟΣΠΟΝΔΥΛΙΚΕΣ ΑΡΘΡΩΣΕΙΣ</a:t>
            </a:r>
            <a:br>
              <a:rPr lang="el-GR" dirty="0" smtClean="0"/>
            </a:br>
            <a:r>
              <a:rPr lang="el-GR" dirty="0" smtClean="0">
                <a:solidFill>
                  <a:srgbClr val="FF0000"/>
                </a:solidFill>
              </a:rPr>
              <a:t>χωρίς ΜΣΔ</a:t>
            </a:r>
            <a:endParaRPr lang="el-GR" dirty="0">
              <a:solidFill>
                <a:srgbClr val="FF0000"/>
              </a:solidFill>
            </a:endParaRPr>
          </a:p>
        </p:txBody>
      </p:sp>
      <p:sp>
        <p:nvSpPr>
          <p:cNvPr id="3" name="2 - Θέση περιεχομένου"/>
          <p:cNvSpPr>
            <a:spLocks noGrp="1"/>
          </p:cNvSpPr>
          <p:nvPr>
            <p:ph idx="1"/>
          </p:nvPr>
        </p:nvSpPr>
        <p:spPr/>
        <p:txBody>
          <a:bodyPr>
            <a:normAutofit/>
          </a:bodyPr>
          <a:lstStyle/>
          <a:p>
            <a:pPr>
              <a:buNone/>
            </a:pPr>
            <a:r>
              <a:rPr lang="el-GR" b="1" dirty="0" err="1" smtClean="0">
                <a:solidFill>
                  <a:srgbClr val="00B050"/>
                </a:solidFill>
              </a:rPr>
              <a:t>Ατλαντοϊνιακές</a:t>
            </a:r>
            <a:r>
              <a:rPr lang="el-GR" dirty="0" smtClean="0"/>
              <a:t>: </a:t>
            </a:r>
            <a:r>
              <a:rPr lang="el-GR" u="sng" dirty="0" smtClean="0"/>
              <a:t>Κονδυλοειδείς</a:t>
            </a:r>
            <a:r>
              <a:rPr lang="el-GR" dirty="0" smtClean="0"/>
              <a:t>. Άνω αρθρικές επιφάνειες πλ. ογκωμάτων άτλαντα με ινιακούς κόνδυλους. </a:t>
            </a:r>
            <a:endParaRPr lang="el-GR" dirty="0" smtClean="0"/>
          </a:p>
          <a:p>
            <a:pPr>
              <a:buNone/>
            </a:pPr>
            <a:r>
              <a:rPr lang="el-GR" u="sng" dirty="0" smtClean="0"/>
              <a:t>Κάμψη-έκταση </a:t>
            </a:r>
            <a:r>
              <a:rPr lang="el-GR" u="sng" dirty="0" smtClean="0"/>
              <a:t>κεφαλής, πλάγια κάμψη</a:t>
            </a:r>
            <a:r>
              <a:rPr lang="el-GR" dirty="0" smtClean="0"/>
              <a:t>.</a:t>
            </a:r>
          </a:p>
          <a:p>
            <a:pPr>
              <a:buNone/>
            </a:pPr>
            <a:r>
              <a:rPr lang="el-GR" dirty="0" err="1" smtClean="0"/>
              <a:t>Πρ</a:t>
            </a:r>
            <a:r>
              <a:rPr lang="el-GR" dirty="0" smtClean="0"/>
              <a:t>. και οπ. </a:t>
            </a:r>
            <a:r>
              <a:rPr lang="el-GR" dirty="0" err="1" smtClean="0"/>
              <a:t>Ατλαντοϊνιακός</a:t>
            </a:r>
            <a:r>
              <a:rPr lang="el-GR" dirty="0" smtClean="0"/>
              <a:t> </a:t>
            </a:r>
            <a:r>
              <a:rPr lang="el-GR" dirty="0" err="1" smtClean="0"/>
              <a:t>επιπωματικός</a:t>
            </a:r>
            <a:r>
              <a:rPr lang="el-GR" dirty="0" smtClean="0"/>
              <a:t> υμένας: περιορίζουν υπερβολικές κινήσεις</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ΚΡΑΝΙΟΣΠΟΝΔΥΛΙΚΕΣ ΑΡΘΡΩΣΕΙΣ</a:t>
            </a:r>
            <a:br>
              <a:rPr lang="el-GR" dirty="0" smtClean="0"/>
            </a:br>
            <a:r>
              <a:rPr lang="el-GR" dirty="0" smtClean="0">
                <a:solidFill>
                  <a:srgbClr val="FF0000"/>
                </a:solidFill>
              </a:rPr>
              <a:t>χωρίς ΜΣΔ</a:t>
            </a:r>
            <a:endParaRPr lang="el-GR" dirty="0">
              <a:solidFill>
                <a:srgbClr val="FF0000"/>
              </a:solidFill>
            </a:endParaRPr>
          </a:p>
        </p:txBody>
      </p:sp>
      <p:sp>
        <p:nvSpPr>
          <p:cNvPr id="3" name="2 - Θέση περιεχομένου"/>
          <p:cNvSpPr>
            <a:spLocks noGrp="1"/>
          </p:cNvSpPr>
          <p:nvPr>
            <p:ph idx="1"/>
          </p:nvPr>
        </p:nvSpPr>
        <p:spPr/>
        <p:txBody>
          <a:bodyPr>
            <a:normAutofit fontScale="92500"/>
          </a:bodyPr>
          <a:lstStyle/>
          <a:p>
            <a:r>
              <a:rPr lang="el-GR" b="1" dirty="0" err="1" smtClean="0">
                <a:solidFill>
                  <a:srgbClr val="00B050"/>
                </a:solidFill>
              </a:rPr>
              <a:t>Ατλαντοαξονικές</a:t>
            </a:r>
            <a:r>
              <a:rPr lang="el-GR" dirty="0" smtClean="0"/>
              <a:t>: 2 πλάγιες </a:t>
            </a:r>
            <a:r>
              <a:rPr lang="el-GR" u="sng" dirty="0" smtClean="0"/>
              <a:t>επίπεδες</a:t>
            </a:r>
            <a:r>
              <a:rPr lang="el-GR" dirty="0" smtClean="0"/>
              <a:t> -τύπου </a:t>
            </a:r>
            <a:r>
              <a:rPr lang="el-GR" u="sng" dirty="0" smtClean="0"/>
              <a:t>ολίσθησης</a:t>
            </a:r>
            <a:r>
              <a:rPr lang="el-GR" dirty="0" smtClean="0"/>
              <a:t> (κάτω επιφάνεια πλ. ογκωμάτων Α1 και άνω αρθρικών επιφανειών  Α2) και μία </a:t>
            </a:r>
            <a:r>
              <a:rPr lang="el-GR" u="sng" dirty="0" smtClean="0"/>
              <a:t>μέση</a:t>
            </a:r>
            <a:r>
              <a:rPr lang="el-GR" dirty="0" smtClean="0"/>
              <a:t> </a:t>
            </a:r>
            <a:r>
              <a:rPr lang="el-GR" dirty="0" err="1" smtClean="0"/>
              <a:t>ατλαντοαξονική</a:t>
            </a:r>
            <a:r>
              <a:rPr lang="el-GR" dirty="0" smtClean="0"/>
              <a:t>- </a:t>
            </a:r>
            <a:r>
              <a:rPr lang="el-GR" u="sng" dirty="0" smtClean="0"/>
              <a:t>τροχοειδής</a:t>
            </a:r>
            <a:r>
              <a:rPr lang="el-GR" dirty="0" smtClean="0"/>
              <a:t> (οδόντας  και </a:t>
            </a:r>
            <a:r>
              <a:rPr lang="el-GR" dirty="0" err="1" smtClean="0"/>
              <a:t>πρ</a:t>
            </a:r>
            <a:r>
              <a:rPr lang="el-GR" dirty="0" smtClean="0"/>
              <a:t>. τόξο άτλαντα).</a:t>
            </a:r>
          </a:p>
          <a:p>
            <a:r>
              <a:rPr lang="el-GR" b="1" dirty="0" smtClean="0"/>
              <a:t>Στροφή κεφαλής</a:t>
            </a:r>
            <a:r>
              <a:rPr lang="el-GR" dirty="0" smtClean="0"/>
              <a:t>: το κρανίο και ο Α1 στρέφονται πάνω στον Α2. Ο οδόντας αποτελεί τον άξονα περιστροφής και συγκρατείται σε θήκη: πρόσω-</a:t>
            </a:r>
            <a:r>
              <a:rPr lang="el-GR" dirty="0" err="1" smtClean="0"/>
              <a:t>πρ.</a:t>
            </a:r>
            <a:r>
              <a:rPr lang="el-GR" dirty="0" smtClean="0"/>
              <a:t> τόξο άτλαντα, οπίσω - εγκάρσιος σύνδεσμος.</a:t>
            </a:r>
            <a:endParaRPr lang="el-GR"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ατλαξ αρθρ.png"/>
          <p:cNvPicPr>
            <a:picLocks noChangeAspect="1"/>
          </p:cNvPicPr>
          <p:nvPr/>
        </p:nvPicPr>
        <p:blipFill>
          <a:blip r:embed="rId2" cstate="print"/>
          <a:stretch>
            <a:fillRect/>
          </a:stretch>
        </p:blipFill>
        <p:spPr>
          <a:xfrm>
            <a:off x="1714252" y="822734"/>
            <a:ext cx="5715496" cy="5212532"/>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λσπ. αρθρ.png"/>
          <p:cNvPicPr>
            <a:picLocks noChangeAspect="1"/>
          </p:cNvPicPr>
          <p:nvPr/>
        </p:nvPicPr>
        <p:blipFill>
          <a:blip r:embed="rId2" cstate="print"/>
          <a:stretch>
            <a:fillRect/>
          </a:stretch>
        </p:blipFill>
        <p:spPr>
          <a:xfrm>
            <a:off x="102482" y="822734"/>
            <a:ext cx="8939035" cy="5212532"/>
          </a:xfrm>
          <a:prstGeom prst="rect">
            <a:avLst/>
          </a:prstGeo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συνδεσμοι5 ΟΜΣΣ.png"/>
          <p:cNvPicPr>
            <a:picLocks noChangeAspect="1"/>
          </p:cNvPicPr>
          <p:nvPr/>
        </p:nvPicPr>
        <p:blipFill>
          <a:blip r:embed="rId2" cstate="print"/>
          <a:stretch>
            <a:fillRect/>
          </a:stretch>
        </p:blipFill>
        <p:spPr>
          <a:xfrm>
            <a:off x="380636" y="1196146"/>
            <a:ext cx="8382727" cy="446570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ΣΠΟΝΔΥΛΙΚΗ ΣΤΗΛΗ</a:t>
            </a:r>
            <a:endParaRPr lang="el-GR" dirty="0"/>
          </a:p>
        </p:txBody>
      </p:sp>
      <p:sp>
        <p:nvSpPr>
          <p:cNvPr id="3" name="2 - Θέση περιεχομένου"/>
          <p:cNvSpPr>
            <a:spLocks noGrp="1"/>
          </p:cNvSpPr>
          <p:nvPr>
            <p:ph idx="1"/>
          </p:nvPr>
        </p:nvSpPr>
        <p:spPr/>
        <p:txBody>
          <a:bodyPr>
            <a:normAutofit fontScale="92500" lnSpcReduction="20000"/>
          </a:bodyPr>
          <a:lstStyle/>
          <a:p>
            <a:pPr>
              <a:buNone/>
            </a:pPr>
            <a:r>
              <a:rPr lang="el-GR" dirty="0" smtClean="0"/>
              <a:t>Κρανίο έως κορυφή κόκκυγα</a:t>
            </a:r>
          </a:p>
          <a:p>
            <a:pPr>
              <a:buNone/>
            </a:pPr>
            <a:r>
              <a:rPr lang="el-GR" dirty="0" smtClean="0"/>
              <a:t>Μήκος 72-75 εκ.</a:t>
            </a:r>
          </a:p>
          <a:p>
            <a:pPr>
              <a:buNone/>
            </a:pPr>
            <a:r>
              <a:rPr lang="el-GR" dirty="0" smtClean="0"/>
              <a:t>¼ ύψους οφείλεται στους ΜΣΔ</a:t>
            </a:r>
          </a:p>
          <a:p>
            <a:pPr>
              <a:buNone/>
            </a:pPr>
            <a:endParaRPr lang="el-GR" dirty="0"/>
          </a:p>
          <a:p>
            <a:pPr>
              <a:buNone/>
            </a:pPr>
            <a:r>
              <a:rPr lang="el-GR" dirty="0" smtClean="0"/>
              <a:t>Προστατεύει </a:t>
            </a:r>
            <a:r>
              <a:rPr lang="el-GR" u="sng" dirty="0" smtClean="0"/>
              <a:t>ΝΜ</a:t>
            </a:r>
          </a:p>
          <a:p>
            <a:pPr>
              <a:buNone/>
            </a:pPr>
            <a:r>
              <a:rPr lang="el-GR" dirty="0" smtClean="0"/>
              <a:t>Υποστηρίζει </a:t>
            </a:r>
            <a:r>
              <a:rPr lang="el-GR" u="sng" dirty="0" smtClean="0"/>
              <a:t>βάρος</a:t>
            </a:r>
            <a:r>
              <a:rPr lang="el-GR" dirty="0" smtClean="0"/>
              <a:t> σώματος πάνω από την πύελο</a:t>
            </a:r>
          </a:p>
          <a:p>
            <a:pPr>
              <a:buNone/>
            </a:pPr>
            <a:r>
              <a:rPr lang="el-GR" dirty="0" smtClean="0"/>
              <a:t>Ισχυρός και εύκαμπτος άξονας για το σώμα-εκτεταμένη βάση στήριξης και περιστροφής </a:t>
            </a:r>
            <a:r>
              <a:rPr lang="el-GR" u="sng" dirty="0" smtClean="0"/>
              <a:t>κεφαλής</a:t>
            </a:r>
          </a:p>
          <a:p>
            <a:pPr>
              <a:buNone/>
            </a:pPr>
            <a:r>
              <a:rPr lang="el-GR" dirty="0" smtClean="0"/>
              <a:t>Συμμετέχει στη στάση και μετακίνηση </a:t>
            </a:r>
            <a:r>
              <a:rPr lang="el-GR" u="sng" dirty="0" smtClean="0"/>
              <a:t>σώματος</a:t>
            </a:r>
            <a:endParaRPr lang="el-GR" u="sng"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ΚΙΝΗΣΕΙΣ ΣΣ</a:t>
            </a:r>
            <a:br>
              <a:rPr lang="el-GR" dirty="0" smtClean="0"/>
            </a:br>
            <a:r>
              <a:rPr lang="el-GR" dirty="0" smtClean="0"/>
              <a:t>παράγοντες που επηρεάζουν</a:t>
            </a:r>
            <a:endParaRPr lang="el-GR" dirty="0"/>
          </a:p>
        </p:txBody>
      </p:sp>
      <p:sp>
        <p:nvSpPr>
          <p:cNvPr id="3" name="2 - Θέση περιεχομένου"/>
          <p:cNvSpPr>
            <a:spLocks noGrp="1"/>
          </p:cNvSpPr>
          <p:nvPr>
            <p:ph idx="1"/>
          </p:nvPr>
        </p:nvSpPr>
        <p:spPr/>
        <p:txBody>
          <a:bodyPr/>
          <a:lstStyle/>
          <a:p>
            <a:pPr>
              <a:buNone/>
            </a:pPr>
            <a:r>
              <a:rPr lang="el-GR" dirty="0" smtClean="0"/>
              <a:t>Πάχυνση ελαστικότητα ΜΣΔ</a:t>
            </a:r>
          </a:p>
          <a:p>
            <a:pPr>
              <a:buNone/>
            </a:pPr>
            <a:r>
              <a:rPr lang="el-GR" dirty="0" smtClean="0"/>
              <a:t>Προσανατολισμός αρθρικών αποφύσεων</a:t>
            </a:r>
          </a:p>
          <a:p>
            <a:pPr>
              <a:buNone/>
            </a:pPr>
            <a:r>
              <a:rPr lang="el-GR" dirty="0" smtClean="0"/>
              <a:t>Τάση αρθρικών θυλάκων</a:t>
            </a:r>
          </a:p>
          <a:p>
            <a:pPr>
              <a:buNone/>
            </a:pPr>
            <a:r>
              <a:rPr lang="el-GR" dirty="0" smtClean="0"/>
              <a:t>Τάση μυών και συνδέσμων</a:t>
            </a:r>
          </a:p>
          <a:p>
            <a:pPr>
              <a:buNone/>
            </a:pPr>
            <a:r>
              <a:rPr lang="el-GR" dirty="0" smtClean="0"/>
              <a:t>Πρόσφυση θωρακικού κλωβού</a:t>
            </a:r>
          </a:p>
          <a:p>
            <a:pPr>
              <a:buNone/>
            </a:pPr>
            <a:r>
              <a:rPr lang="el-GR" dirty="0" smtClean="0"/>
              <a:t>Ποσότητα περιβαλλόντων ιστών</a:t>
            </a:r>
            <a:endParaRPr lang="el-GR"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ΚΙΝΗΣΕΙΣ ΣΣ</a:t>
            </a:r>
            <a:endParaRPr lang="el-GR" dirty="0"/>
          </a:p>
        </p:txBody>
      </p:sp>
      <p:sp>
        <p:nvSpPr>
          <p:cNvPr id="3" name="2 - Θέση περιεχομένου"/>
          <p:cNvSpPr>
            <a:spLocks noGrp="1"/>
          </p:cNvSpPr>
          <p:nvPr>
            <p:ph idx="1"/>
          </p:nvPr>
        </p:nvSpPr>
        <p:spPr>
          <a:xfrm>
            <a:off x="457200" y="1600200"/>
            <a:ext cx="8229600" cy="5257800"/>
          </a:xfrm>
        </p:spPr>
        <p:txBody>
          <a:bodyPr>
            <a:normAutofit fontScale="85000" lnSpcReduction="20000"/>
          </a:bodyPr>
          <a:lstStyle/>
          <a:p>
            <a:r>
              <a:rPr lang="el-GR" dirty="0" smtClean="0"/>
              <a:t>Μυς ράχης</a:t>
            </a:r>
          </a:p>
          <a:p>
            <a:r>
              <a:rPr lang="el-GR" dirty="0" smtClean="0"/>
              <a:t>Πρόσθιοι και πλάγιοι κοιλιακοί μυς</a:t>
            </a:r>
          </a:p>
          <a:p>
            <a:r>
              <a:rPr lang="el-GR" dirty="0" smtClean="0"/>
              <a:t>Πιο ελεύθερες στην </a:t>
            </a:r>
            <a:r>
              <a:rPr lang="el-GR" b="1" dirty="0" smtClean="0"/>
              <a:t>ΑΜΣΣ</a:t>
            </a:r>
            <a:r>
              <a:rPr lang="el-GR" dirty="0" smtClean="0"/>
              <a:t> : ΜΣΔ  σχετικά πιο </a:t>
            </a:r>
            <a:r>
              <a:rPr lang="el-GR" dirty="0" err="1" smtClean="0"/>
              <a:t>παχείς</a:t>
            </a:r>
            <a:r>
              <a:rPr lang="el-GR" dirty="0" smtClean="0"/>
              <a:t>, αρθρικές επιφάνειες μεγάλες και οριζόντιες, θύλακοι χαλαροί, ο λαιμός λεπτός. Η </a:t>
            </a:r>
            <a:r>
              <a:rPr lang="el-GR" u="sng" dirty="0" smtClean="0"/>
              <a:t>κάμψη</a:t>
            </a:r>
            <a:r>
              <a:rPr lang="el-GR" dirty="0" smtClean="0"/>
              <a:t> μέγιστη στην ΑΜΣΣ. </a:t>
            </a:r>
            <a:r>
              <a:rPr lang="el-GR" u="sng" dirty="0" smtClean="0"/>
              <a:t>Πλάγια κάμψη </a:t>
            </a:r>
            <a:r>
              <a:rPr lang="el-GR" dirty="0" smtClean="0"/>
              <a:t>μέγιστη. </a:t>
            </a:r>
            <a:r>
              <a:rPr lang="el-GR" u="sng" dirty="0" smtClean="0"/>
              <a:t>Στροφή</a:t>
            </a:r>
            <a:r>
              <a:rPr lang="el-GR" dirty="0" smtClean="0"/>
              <a:t>.</a:t>
            </a:r>
          </a:p>
          <a:p>
            <a:r>
              <a:rPr lang="el-GR" b="1" dirty="0" smtClean="0"/>
              <a:t>ΟΜΣΣ</a:t>
            </a:r>
            <a:r>
              <a:rPr lang="el-GR" dirty="0" smtClean="0"/>
              <a:t>: αρθρικές επιφάνειες οβελιαίες,  η </a:t>
            </a:r>
            <a:r>
              <a:rPr lang="el-GR" u="sng" dirty="0" smtClean="0"/>
              <a:t>έκταση</a:t>
            </a:r>
            <a:r>
              <a:rPr lang="el-GR" dirty="0" smtClean="0"/>
              <a:t> πιο εκτεταμένη από την κάμψη, </a:t>
            </a:r>
            <a:r>
              <a:rPr lang="el-GR" dirty="0" smtClean="0">
                <a:solidFill>
                  <a:srgbClr val="FF0000"/>
                </a:solidFill>
              </a:rPr>
              <a:t>παρεμποδίζεται η </a:t>
            </a:r>
            <a:r>
              <a:rPr lang="el-GR" u="sng" dirty="0" smtClean="0">
                <a:solidFill>
                  <a:srgbClr val="FF0000"/>
                </a:solidFill>
              </a:rPr>
              <a:t>στροφή</a:t>
            </a:r>
            <a:r>
              <a:rPr lang="el-GR" dirty="0" smtClean="0">
                <a:solidFill>
                  <a:srgbClr val="FF0000"/>
                </a:solidFill>
              </a:rPr>
              <a:t> </a:t>
            </a:r>
            <a:r>
              <a:rPr lang="el-GR" dirty="0" smtClean="0"/>
              <a:t>(κλειδωμένες αρθρικές αποφύσεις). </a:t>
            </a:r>
            <a:r>
              <a:rPr lang="el-GR" u="sng" dirty="0" smtClean="0"/>
              <a:t>Πλάγια κάμψη </a:t>
            </a:r>
            <a:r>
              <a:rPr lang="el-GR" dirty="0" smtClean="0"/>
              <a:t>μέγιστη.</a:t>
            </a:r>
          </a:p>
          <a:p>
            <a:r>
              <a:rPr lang="el-GR" b="1" dirty="0" smtClean="0"/>
              <a:t>ΘΜΣΣ</a:t>
            </a:r>
            <a:r>
              <a:rPr lang="el-GR" dirty="0" smtClean="0"/>
              <a:t>: λεπτοί ΜΣΔ, σταθερότητα από σύνδεση με θωρακικό κλωβό, οι αρθρικές επιφάνειες είναι επικεντρωμένα </a:t>
            </a:r>
            <a:r>
              <a:rPr lang="el-GR" dirty="0" smtClean="0"/>
              <a:t>στο </a:t>
            </a:r>
            <a:r>
              <a:rPr lang="el-GR" dirty="0" smtClean="0"/>
              <a:t>σπ. </a:t>
            </a:r>
            <a:r>
              <a:rPr lang="el-GR" dirty="0" smtClean="0"/>
              <a:t>σώμα</a:t>
            </a:r>
            <a:r>
              <a:rPr lang="el-GR" dirty="0" smtClean="0"/>
              <a:t>, επιτρέπουν </a:t>
            </a:r>
            <a:r>
              <a:rPr lang="el-GR" u="sng" dirty="0" smtClean="0"/>
              <a:t>στροφή</a:t>
            </a:r>
            <a:r>
              <a:rPr lang="el-GR" dirty="0" smtClean="0"/>
              <a:t>. </a:t>
            </a:r>
            <a:r>
              <a:rPr lang="el-GR" dirty="0" smtClean="0">
                <a:solidFill>
                  <a:srgbClr val="FF0000"/>
                </a:solidFill>
              </a:rPr>
              <a:t>Περιορισμένη η κάμψη και πλάγια κάμψη</a:t>
            </a:r>
            <a:r>
              <a:rPr lang="el-GR" dirty="0" smtClean="0"/>
              <a:t>.</a:t>
            </a:r>
          </a:p>
          <a:p>
            <a:endParaRPr lang="el-GR" dirty="0" smtClean="0"/>
          </a:p>
          <a:p>
            <a:endParaRPr lang="el-GR"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ΚΙΝΗΣΕΙΣ ΠΑΡΑΚΕΙΜΕΝΩΝ ΣΠΟΝΔΥΛΩΝ</a:t>
            </a:r>
            <a:endParaRPr lang="el-GR" dirty="0"/>
          </a:p>
        </p:txBody>
      </p:sp>
      <p:sp>
        <p:nvSpPr>
          <p:cNvPr id="3" name="2 - Θέση περιεχομένου"/>
          <p:cNvSpPr>
            <a:spLocks noGrp="1"/>
          </p:cNvSpPr>
          <p:nvPr>
            <p:ph idx="1"/>
          </p:nvPr>
        </p:nvSpPr>
        <p:spPr/>
        <p:txBody>
          <a:bodyPr/>
          <a:lstStyle/>
          <a:p>
            <a:pPr>
              <a:buNone/>
            </a:pPr>
            <a:r>
              <a:rPr lang="el-GR" dirty="0" smtClean="0"/>
              <a:t>Γίνονται στους εύπλαστους πηκτοειδείς πυρήνες (άξονας) και αρθρικές αποφύσεις.</a:t>
            </a:r>
          </a:p>
          <a:p>
            <a:pPr>
              <a:buNone/>
            </a:pPr>
            <a:r>
              <a:rPr lang="el-GR" dirty="0" smtClean="0"/>
              <a:t>Μικρές κινήσεις μεταξύ σπονδύλων, ιδίως στη ΘΜΣΣ, αλλά παράγουν κινητικότητα όλης της ΣΣ.</a:t>
            </a:r>
            <a:endParaRPr lang="el-GR"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MARIANNA\A_ΜΑΘΗΜΑΤΑ PPS\KORMOS FIG\αρχείο λήψης.jpg"/>
          <p:cNvPicPr>
            <a:picLocks noChangeAspect="1" noChangeArrowheads="1"/>
          </p:cNvPicPr>
          <p:nvPr/>
        </p:nvPicPr>
        <p:blipFill>
          <a:blip r:embed="rId2" cstate="print"/>
          <a:srcRect/>
          <a:stretch>
            <a:fillRect/>
          </a:stretch>
        </p:blipFill>
        <p:spPr bwMode="auto">
          <a:xfrm>
            <a:off x="1857356" y="357166"/>
            <a:ext cx="6493298" cy="5857916"/>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MARIANNA\A_ΜΑΘΗΜΑΤΑ PPS\KORMOS FIG\κινηση σπ.σπ.jpg"/>
          <p:cNvPicPr>
            <a:picLocks noChangeAspect="1" noChangeArrowheads="1"/>
          </p:cNvPicPr>
          <p:nvPr/>
        </p:nvPicPr>
        <p:blipFill>
          <a:blip r:embed="rId2" cstate="print"/>
          <a:srcRect/>
          <a:stretch>
            <a:fillRect/>
          </a:stretch>
        </p:blipFill>
        <p:spPr bwMode="auto">
          <a:xfrm>
            <a:off x="1428728" y="359172"/>
            <a:ext cx="5929354" cy="5789314"/>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MARIANNA\A_ΜΑΘΗΜΑΤΑ PPS\KORMOS FIG\κινηση σπ.σπ 2.jpg"/>
          <p:cNvPicPr>
            <a:picLocks noChangeAspect="1" noChangeArrowheads="1"/>
          </p:cNvPicPr>
          <p:nvPr/>
        </p:nvPicPr>
        <p:blipFill>
          <a:blip r:embed="rId2" cstate="print"/>
          <a:srcRect/>
          <a:stretch>
            <a:fillRect/>
          </a:stretch>
        </p:blipFill>
        <p:spPr bwMode="auto">
          <a:xfrm>
            <a:off x="1214414" y="1357298"/>
            <a:ext cx="7613492" cy="3571900"/>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MARIANNA\A_ΜΑΘΗΜΑΤΑ PPS\KORMOS FIG\plugin.jpg"/>
          <p:cNvPicPr>
            <a:picLocks noChangeAspect="1" noChangeArrowheads="1"/>
          </p:cNvPicPr>
          <p:nvPr/>
        </p:nvPicPr>
        <p:blipFill>
          <a:blip r:embed="rId2" cstate="print"/>
          <a:srcRect/>
          <a:stretch>
            <a:fillRect/>
          </a:stretch>
        </p:blipFill>
        <p:spPr bwMode="auto">
          <a:xfrm>
            <a:off x="1000100" y="428604"/>
            <a:ext cx="6024577" cy="5966648"/>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cNvPicPr>
            <a:picLocks noChangeAspect="1" noChangeArrowheads="1"/>
          </p:cNvPicPr>
          <p:nvPr/>
        </p:nvPicPr>
        <p:blipFill>
          <a:blip r:embed="rId2" cstate="print"/>
          <a:srcRect/>
          <a:stretch>
            <a:fillRect/>
          </a:stretch>
        </p:blipFill>
        <p:spPr bwMode="auto">
          <a:xfrm>
            <a:off x="1285852" y="714356"/>
            <a:ext cx="6191250" cy="4924425"/>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MARIANNA\A_ΜΑΘΗΜΑΤΑ PPS\KORMOS FIG\B9781437705874000309_f30-09-9781437705874.jpg"/>
          <p:cNvPicPr>
            <a:picLocks noChangeAspect="1" noChangeArrowheads="1"/>
          </p:cNvPicPr>
          <p:nvPr/>
        </p:nvPicPr>
        <p:blipFill>
          <a:blip r:embed="rId2" cstate="print"/>
          <a:srcRect/>
          <a:stretch>
            <a:fillRect/>
          </a:stretch>
        </p:blipFill>
        <p:spPr bwMode="auto">
          <a:xfrm>
            <a:off x="2292350" y="947738"/>
            <a:ext cx="4708542" cy="5218348"/>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ΚΑΜΠΕΣ ΣΣ</a:t>
            </a:r>
            <a:endParaRPr lang="el-GR" dirty="0"/>
          </a:p>
        </p:txBody>
      </p:sp>
      <p:sp>
        <p:nvSpPr>
          <p:cNvPr id="3" name="2 - Θέση περιεχομένου"/>
          <p:cNvSpPr>
            <a:spLocks noGrp="1"/>
          </p:cNvSpPr>
          <p:nvPr>
            <p:ph idx="1"/>
          </p:nvPr>
        </p:nvSpPr>
        <p:spPr>
          <a:xfrm>
            <a:off x="500034" y="1571612"/>
            <a:ext cx="8229600" cy="4525963"/>
          </a:xfrm>
        </p:spPr>
        <p:txBody>
          <a:bodyPr>
            <a:normAutofit fontScale="77500" lnSpcReduction="20000"/>
          </a:bodyPr>
          <a:lstStyle/>
          <a:p>
            <a:pPr>
              <a:buNone/>
            </a:pPr>
            <a:r>
              <a:rPr lang="el-GR" b="1" dirty="0" smtClean="0"/>
              <a:t>Θωρακική και ιερή κύφωση</a:t>
            </a:r>
            <a:r>
              <a:rPr lang="el-GR" dirty="0" smtClean="0"/>
              <a:t>: πρωταρχικές-αναπτυξιακές</a:t>
            </a:r>
            <a:r>
              <a:rPr lang="el-GR" dirty="0" smtClean="0"/>
              <a:t>. Αναπτύσσονται κατά την εμβρυική περίοδο και διατηρούνται σε όλη την περίοδο της ζωής (διαφορά ύψους </a:t>
            </a:r>
            <a:r>
              <a:rPr lang="el-GR" dirty="0" err="1" smtClean="0"/>
              <a:t>πρ</a:t>
            </a:r>
            <a:r>
              <a:rPr lang="el-GR" dirty="0" smtClean="0"/>
              <a:t>. και οπ. μερών σπ)</a:t>
            </a:r>
          </a:p>
          <a:p>
            <a:pPr>
              <a:buNone/>
            </a:pPr>
            <a:r>
              <a:rPr lang="el-GR" b="1" dirty="0" smtClean="0"/>
              <a:t>Αυχενικές και οσφυϊκές λορδώσεις</a:t>
            </a:r>
            <a:r>
              <a:rPr lang="el-GR" dirty="0" smtClean="0"/>
              <a:t>: Επίκτητες-σχετίζονται με όρθια στάση. Εμφανίζονται στην εμβρυική περίοδο αλλά γίνονται εμφανείς στη βρεφική ηλικία (διαφορά πάχους </a:t>
            </a:r>
            <a:r>
              <a:rPr lang="el-GR" dirty="0" err="1" smtClean="0"/>
              <a:t>πρ</a:t>
            </a:r>
            <a:r>
              <a:rPr lang="el-GR" dirty="0" smtClean="0"/>
              <a:t>. και οπ. μερών ΜΣΔ). Οι καμπές προσφέρουν ευλυγισία (απορρόφηση δονήσεων) ενισχύοντας δράση ΜΣΔ.</a:t>
            </a:r>
          </a:p>
          <a:p>
            <a:pPr>
              <a:buNone/>
            </a:pPr>
            <a:endParaRPr lang="el-GR" dirty="0" smtClean="0"/>
          </a:p>
          <a:p>
            <a:pPr>
              <a:buNone/>
            </a:pPr>
            <a:r>
              <a:rPr lang="el-GR" dirty="0" smtClean="0"/>
              <a:t>Εκτείνοντες ράχης και κοιλιακοί καμπτήρες μυς: υποστηρίζουν καμπές.</a:t>
            </a:r>
            <a:endParaRPr lang="el-G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42976" y="214290"/>
            <a:ext cx="2425700" cy="6350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5072066" y="0"/>
            <a:ext cx="3581400" cy="635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ΜΥΣ ΡΑΧΗΣ</a:t>
            </a:r>
            <a:endParaRPr lang="el-GR" dirty="0"/>
          </a:p>
        </p:txBody>
      </p:sp>
      <p:sp>
        <p:nvSpPr>
          <p:cNvPr id="3" name="2 - Θέση περιεχομένου"/>
          <p:cNvSpPr>
            <a:spLocks noGrp="1"/>
          </p:cNvSpPr>
          <p:nvPr>
            <p:ph idx="1"/>
          </p:nvPr>
        </p:nvSpPr>
        <p:spPr/>
        <p:txBody>
          <a:bodyPr>
            <a:normAutofit fontScale="92500" lnSpcReduction="10000"/>
          </a:bodyPr>
          <a:lstStyle/>
          <a:p>
            <a:r>
              <a:rPr lang="el-GR" b="1" dirty="0" smtClean="0"/>
              <a:t>ΕΤΕΡΟΧΘΟΝΕΣ</a:t>
            </a:r>
            <a:endParaRPr lang="el-GR" dirty="0" smtClean="0"/>
          </a:p>
          <a:p>
            <a:r>
              <a:rPr lang="el-GR" dirty="0" smtClean="0"/>
              <a:t>Παράγουν κινήσεις άκρων και αναπνοής.</a:t>
            </a:r>
          </a:p>
          <a:p>
            <a:r>
              <a:rPr lang="el-GR" dirty="0" smtClean="0">
                <a:solidFill>
                  <a:srgbClr val="FF0000"/>
                </a:solidFill>
              </a:rPr>
              <a:t>Επιπολής στιβάδα</a:t>
            </a:r>
            <a:r>
              <a:rPr lang="el-GR" dirty="0" smtClean="0"/>
              <a:t>: τραπεζοειδής, πλατύς ραχιαίος, ανελκτήρας ωμοπλάτης, ρομβοειδής): συνδέουν αξονικό σκελετό με ΑΑ (ωμική ζώνη και βραχίονα)</a:t>
            </a:r>
          </a:p>
          <a:p>
            <a:r>
              <a:rPr lang="el-GR" dirty="0" smtClean="0">
                <a:solidFill>
                  <a:srgbClr val="FF0000"/>
                </a:solidFill>
              </a:rPr>
              <a:t>Διάμεση στιβάδα</a:t>
            </a:r>
            <a:r>
              <a:rPr lang="el-GR" dirty="0" smtClean="0"/>
              <a:t>: </a:t>
            </a:r>
            <a:r>
              <a:rPr lang="el-GR" b="1" dirty="0" smtClean="0"/>
              <a:t>οπίσθιος οδοντωτός </a:t>
            </a:r>
            <a:r>
              <a:rPr lang="el-GR" dirty="0" smtClean="0"/>
              <a:t>(άνω και κάτω). </a:t>
            </a:r>
            <a:r>
              <a:rPr lang="el-GR" b="1" dirty="0" smtClean="0"/>
              <a:t>Επιπολής αναπνευστικοί μυς</a:t>
            </a:r>
            <a:r>
              <a:rPr lang="el-GR" dirty="0" smtClean="0"/>
              <a:t>. Νεύρωση από μεσοπλεύρια νεύρα (4+4)(</a:t>
            </a:r>
            <a:r>
              <a:rPr lang="el-GR" dirty="0" err="1" smtClean="0"/>
              <a:t>πρ</a:t>
            </a:r>
            <a:r>
              <a:rPr lang="el-GR" dirty="0" smtClean="0"/>
              <a:t>. κλάδοι νωτιαίων νεύρων, ΧΙ)</a:t>
            </a:r>
            <a:endParaRPr lang="el-GR"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3 - Θέση περιεχομένου"/>
          <p:cNvGraphicFramePr>
            <a:graphicFrameLocks/>
          </p:cNvGraphicFramePr>
          <p:nvPr/>
        </p:nvGraphicFramePr>
        <p:xfrm>
          <a:off x="158218" y="928670"/>
          <a:ext cx="8985782" cy="5318760"/>
        </p:xfrm>
        <a:graphic>
          <a:graphicData uri="http://schemas.openxmlformats.org/drawingml/2006/table">
            <a:tbl>
              <a:tblPr firstRow="1" bandRow="1">
                <a:tableStyleId>{69C7853C-536D-4A76-A0AE-DD22124D55A5}</a:tableStyleId>
              </a:tblPr>
              <a:tblGrid>
                <a:gridCol w="1500198"/>
                <a:gridCol w="2084891"/>
                <a:gridCol w="1800231"/>
                <a:gridCol w="1258414"/>
                <a:gridCol w="2342048"/>
              </a:tblGrid>
              <a:tr h="370840">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370840">
                <a:tc>
                  <a:txBody>
                    <a:bodyPr/>
                    <a:lstStyle/>
                    <a:p>
                      <a:r>
                        <a:rPr lang="el-GR" sz="1400" dirty="0" smtClean="0"/>
                        <a:t>ΕΠΙΦΑΝΕΙΑΚΟΙ</a:t>
                      </a:r>
                      <a:endParaRPr lang="el-GR" sz="1400" dirty="0"/>
                    </a:p>
                  </a:txBody>
                  <a:tcPr>
                    <a:solidFill>
                      <a:schemeClr val="accent2">
                        <a:alpha val="40000"/>
                      </a:schemeClr>
                    </a:solidFill>
                  </a:tcPr>
                </a:tc>
                <a:tc>
                  <a:txBody>
                    <a:bodyPr/>
                    <a:lstStyle/>
                    <a:p>
                      <a:endParaRPr lang="el-GR" sz="1400" dirty="0"/>
                    </a:p>
                  </a:txBody>
                  <a:tcPr>
                    <a:solidFill>
                      <a:schemeClr val="accent2">
                        <a:alpha val="40000"/>
                      </a:schemeClr>
                    </a:solidFill>
                  </a:tcPr>
                </a:tc>
                <a:tc>
                  <a:txBody>
                    <a:bodyPr/>
                    <a:lstStyle/>
                    <a:p>
                      <a:endParaRPr lang="el-GR" sz="1400" dirty="0"/>
                    </a:p>
                  </a:txBody>
                  <a:tcPr>
                    <a:solidFill>
                      <a:schemeClr val="accent2">
                        <a:alpha val="40000"/>
                      </a:schemeClr>
                    </a:solidFill>
                  </a:tcPr>
                </a:tc>
                <a:tc>
                  <a:txBody>
                    <a:bodyPr/>
                    <a:lstStyle/>
                    <a:p>
                      <a:endParaRPr lang="el-GR" sz="1400" dirty="0"/>
                    </a:p>
                  </a:txBody>
                  <a:tcPr>
                    <a:solidFill>
                      <a:schemeClr val="accent2">
                        <a:alpha val="40000"/>
                      </a:schemeClr>
                    </a:solidFill>
                  </a:tcPr>
                </a:tc>
                <a:tc>
                  <a:txBody>
                    <a:bodyPr/>
                    <a:lstStyle/>
                    <a:p>
                      <a:endParaRPr lang="el-GR" sz="1400" dirty="0"/>
                    </a:p>
                  </a:txBody>
                  <a:tcPr>
                    <a:solidFill>
                      <a:schemeClr val="accent2">
                        <a:alpha val="40000"/>
                      </a:schemeClr>
                    </a:solidFill>
                  </a:tcPr>
                </a:tc>
              </a:tr>
              <a:tr h="370840">
                <a:tc>
                  <a:txBody>
                    <a:bodyPr/>
                    <a:lstStyle/>
                    <a:p>
                      <a:r>
                        <a:rPr lang="el-GR" sz="1400" dirty="0" smtClean="0"/>
                        <a:t>Τραπεζοειδής</a:t>
                      </a:r>
                    </a:p>
                    <a:p>
                      <a:r>
                        <a:rPr lang="el-GR" sz="1400" dirty="0" smtClean="0"/>
                        <a:t>3 μοίρες</a:t>
                      </a:r>
                      <a:endParaRPr lang="el-GR" sz="1400" dirty="0"/>
                    </a:p>
                  </a:txBody>
                  <a:tcPr/>
                </a:tc>
                <a:tc>
                  <a:txBody>
                    <a:bodyPr/>
                    <a:lstStyle/>
                    <a:p>
                      <a:r>
                        <a:rPr lang="el-GR" sz="1400" dirty="0" smtClean="0"/>
                        <a:t>Έξω ινιακό όγκωμα-ακανθώδεις απ.</a:t>
                      </a:r>
                      <a:r>
                        <a:rPr lang="el-GR" sz="1400" baseline="0" dirty="0" smtClean="0"/>
                        <a:t> (Α7-Θ12), </a:t>
                      </a:r>
                      <a:r>
                        <a:rPr lang="el-GR" sz="1400" baseline="0" dirty="0" err="1" smtClean="0"/>
                        <a:t>αυχ</a:t>
                      </a:r>
                      <a:r>
                        <a:rPr lang="el-GR" sz="1400" baseline="0" dirty="0" smtClean="0"/>
                        <a:t>. </a:t>
                      </a:r>
                      <a:r>
                        <a:rPr lang="el-GR" sz="1400" baseline="0" dirty="0" err="1" smtClean="0"/>
                        <a:t>σύνδ</a:t>
                      </a:r>
                      <a:endParaRPr lang="el-GR" sz="1400" dirty="0"/>
                    </a:p>
                  </a:txBody>
                  <a:tcPr/>
                </a:tc>
                <a:tc>
                  <a:txBody>
                    <a:bodyPr/>
                    <a:lstStyle/>
                    <a:p>
                      <a:r>
                        <a:rPr lang="el-GR" sz="1400" dirty="0" smtClean="0"/>
                        <a:t>Έξω 1/3</a:t>
                      </a:r>
                      <a:r>
                        <a:rPr lang="el-GR" sz="1400" baseline="0" dirty="0" smtClean="0"/>
                        <a:t> κλείδας- ακρώμιο και άκανθα ωμοπλάτης</a:t>
                      </a:r>
                      <a:endParaRPr lang="el-GR" sz="1400" dirty="0"/>
                    </a:p>
                  </a:txBody>
                  <a:tcPr/>
                </a:tc>
                <a:tc>
                  <a:txBody>
                    <a:bodyPr/>
                    <a:lstStyle/>
                    <a:p>
                      <a:r>
                        <a:rPr lang="el-GR" sz="1400" dirty="0" smtClean="0"/>
                        <a:t>ΧΙ</a:t>
                      </a:r>
                      <a:endParaRPr lang="el-GR" sz="1400" dirty="0"/>
                    </a:p>
                  </a:txBody>
                  <a:tcPr/>
                </a:tc>
                <a:tc>
                  <a:txBody>
                    <a:bodyPr/>
                    <a:lstStyle/>
                    <a:p>
                      <a:r>
                        <a:rPr lang="el-GR" sz="1400" dirty="0" smtClean="0"/>
                        <a:t>Κατιούσα : ανυψώνει,</a:t>
                      </a:r>
                      <a:r>
                        <a:rPr lang="el-GR" sz="1400" baseline="0" dirty="0" smtClean="0"/>
                        <a:t> Ανιούσα καθελκύει, </a:t>
                      </a:r>
                    </a:p>
                    <a:p>
                      <a:r>
                        <a:rPr lang="el-GR" sz="1400" baseline="0" dirty="0" smtClean="0"/>
                        <a:t>Μέση έλκει, </a:t>
                      </a:r>
                    </a:p>
                    <a:p>
                      <a:r>
                        <a:rPr lang="el-GR" sz="1400" baseline="0" dirty="0" smtClean="0"/>
                        <a:t>Αν + Κατ στρέφει ωμογλήνη προς τα άνω</a:t>
                      </a:r>
                      <a:endParaRPr lang="el-GR" sz="1400" dirty="0"/>
                    </a:p>
                  </a:txBody>
                  <a:tcPr/>
                </a:tc>
              </a:tr>
              <a:tr h="370840">
                <a:tc>
                  <a:txBody>
                    <a:bodyPr/>
                    <a:lstStyle/>
                    <a:p>
                      <a:r>
                        <a:rPr lang="el-GR" sz="1400" dirty="0" smtClean="0"/>
                        <a:t>Πλατύς ραχιαίος</a:t>
                      </a:r>
                      <a:endParaRPr lang="el-GR" sz="1400" dirty="0"/>
                    </a:p>
                  </a:txBody>
                  <a:tcPr/>
                </a:tc>
                <a:tc>
                  <a:txBody>
                    <a:bodyPr/>
                    <a:lstStyle/>
                    <a:p>
                      <a:r>
                        <a:rPr lang="el-GR" sz="1400" dirty="0" smtClean="0"/>
                        <a:t>ακανθώδεις απ.</a:t>
                      </a:r>
                      <a:r>
                        <a:rPr lang="el-GR" sz="1400" baseline="0" dirty="0" smtClean="0"/>
                        <a:t> (Θ6-Θ12), </a:t>
                      </a:r>
                      <a:r>
                        <a:rPr lang="el-GR" sz="1400" baseline="0" dirty="0" err="1" smtClean="0"/>
                        <a:t>θωρ.οσφ</a:t>
                      </a:r>
                      <a:r>
                        <a:rPr lang="el-GR" sz="1400" baseline="0" dirty="0" smtClean="0"/>
                        <a:t>. </a:t>
                      </a:r>
                      <a:r>
                        <a:rPr lang="el-GR" sz="1400" baseline="0" dirty="0" err="1" smtClean="0"/>
                        <a:t>Περ</a:t>
                      </a:r>
                      <a:r>
                        <a:rPr lang="el-GR" sz="1400" baseline="0" dirty="0" smtClean="0"/>
                        <a:t>., </a:t>
                      </a:r>
                      <a:r>
                        <a:rPr lang="el-GR" sz="1400" baseline="0" dirty="0" err="1" smtClean="0"/>
                        <a:t>λαγ</a:t>
                      </a:r>
                      <a:r>
                        <a:rPr lang="el-GR" sz="1400" baseline="0" dirty="0" smtClean="0"/>
                        <a:t>. Ακρολοφία</a:t>
                      </a:r>
                    </a:p>
                    <a:p>
                      <a:r>
                        <a:rPr lang="el-GR" sz="1400" baseline="0" dirty="0" err="1" smtClean="0"/>
                        <a:t>Κατωτ</a:t>
                      </a:r>
                      <a:r>
                        <a:rPr lang="el-GR" sz="1400" baseline="0" dirty="0" smtClean="0"/>
                        <a:t> 3-4 πλευρές</a:t>
                      </a:r>
                      <a:endParaRPr lang="el-GR"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baseline="0" dirty="0" smtClean="0"/>
                        <a:t>Έδαφος αύλακας τ. μακράς κεφαλής δικέφαλου βραχιόνιου μυ</a:t>
                      </a:r>
                      <a:endParaRPr lang="el-GR" sz="1400" dirty="0" smtClean="0"/>
                    </a:p>
                    <a:p>
                      <a:endParaRPr lang="el-GR" sz="1400" dirty="0"/>
                    </a:p>
                  </a:txBody>
                  <a:tcPr/>
                </a:tc>
                <a:tc>
                  <a:txBody>
                    <a:bodyPr/>
                    <a:lstStyle/>
                    <a:p>
                      <a:r>
                        <a:rPr lang="el-GR" sz="1400" dirty="0" smtClean="0"/>
                        <a:t> </a:t>
                      </a:r>
                      <a:r>
                        <a:rPr lang="el-GR" sz="1400" dirty="0" err="1" smtClean="0"/>
                        <a:t>θωρακο</a:t>
                      </a:r>
                      <a:r>
                        <a:rPr lang="el-GR" sz="1400" dirty="0" smtClean="0"/>
                        <a:t>-ραχιαίο ν.</a:t>
                      </a:r>
                    </a:p>
                    <a:p>
                      <a:r>
                        <a:rPr lang="el-GR" sz="1400" dirty="0" smtClean="0"/>
                        <a:t>(</a:t>
                      </a:r>
                      <a:r>
                        <a:rPr lang="el-GR" sz="1400" b="1" dirty="0" smtClean="0"/>
                        <a:t>Α6, Α7</a:t>
                      </a:r>
                      <a:r>
                        <a:rPr lang="el-GR" sz="1400" dirty="0" smtClean="0"/>
                        <a:t>, Α8)</a:t>
                      </a:r>
                      <a:endParaRPr lang="el-GR" sz="1400" dirty="0"/>
                    </a:p>
                  </a:txBody>
                  <a:tcPr/>
                </a:tc>
                <a:tc>
                  <a:txBody>
                    <a:bodyPr/>
                    <a:lstStyle/>
                    <a:p>
                      <a:r>
                        <a:rPr lang="el-GR" sz="1400" dirty="0" smtClean="0"/>
                        <a:t>Έκταση, </a:t>
                      </a:r>
                    </a:p>
                    <a:p>
                      <a:r>
                        <a:rPr lang="el-GR" sz="1400" dirty="0" smtClean="0"/>
                        <a:t>προσαγωγή, </a:t>
                      </a:r>
                    </a:p>
                    <a:p>
                      <a:r>
                        <a:rPr lang="el-GR" sz="1400" dirty="0" smtClean="0"/>
                        <a:t>έσω στροφή.</a:t>
                      </a:r>
                    </a:p>
                    <a:p>
                      <a:r>
                        <a:rPr lang="el-GR" sz="1400" baseline="0" dirty="0" smtClean="0"/>
                        <a:t> Ανυψώνει σώμα (αναρρίχηση)</a:t>
                      </a:r>
                      <a:endParaRPr lang="el-GR" sz="1400" dirty="0"/>
                    </a:p>
                  </a:txBody>
                  <a:tcPr/>
                </a:tc>
              </a:tr>
              <a:tr h="370840">
                <a:tc>
                  <a:txBody>
                    <a:bodyPr/>
                    <a:lstStyle/>
                    <a:p>
                      <a:r>
                        <a:rPr lang="el-GR" sz="1400" dirty="0" smtClean="0"/>
                        <a:t>ΕΝΔΙΑΜΕΣΟΙ</a:t>
                      </a:r>
                      <a:endParaRPr lang="el-GR" sz="1400" dirty="0"/>
                    </a:p>
                  </a:txBody>
                  <a:tcPr>
                    <a:solidFill>
                      <a:schemeClr val="accent2">
                        <a:alpha val="40000"/>
                      </a:schemeClr>
                    </a:solidFill>
                  </a:tcPr>
                </a:tc>
                <a:tc>
                  <a:txBody>
                    <a:bodyPr/>
                    <a:lstStyle/>
                    <a:p>
                      <a:endParaRPr lang="el-GR" sz="1400" dirty="0"/>
                    </a:p>
                  </a:txBody>
                  <a:tcPr>
                    <a:solidFill>
                      <a:schemeClr val="accent2">
                        <a:alpha val="40000"/>
                      </a:schemeClr>
                    </a:solidFill>
                  </a:tcPr>
                </a:tc>
                <a:tc>
                  <a:txBody>
                    <a:bodyPr/>
                    <a:lstStyle/>
                    <a:p>
                      <a:endParaRPr lang="el-GR" sz="1400" dirty="0"/>
                    </a:p>
                  </a:txBody>
                  <a:tcPr>
                    <a:solidFill>
                      <a:schemeClr val="accent2">
                        <a:alpha val="40000"/>
                      </a:schemeClr>
                    </a:solidFill>
                  </a:tcPr>
                </a:tc>
                <a:tc>
                  <a:txBody>
                    <a:bodyPr/>
                    <a:lstStyle/>
                    <a:p>
                      <a:endParaRPr lang="el-GR" sz="1400" dirty="0"/>
                    </a:p>
                  </a:txBody>
                  <a:tcPr>
                    <a:solidFill>
                      <a:schemeClr val="accent2">
                        <a:alpha val="40000"/>
                      </a:schemeClr>
                    </a:solidFill>
                  </a:tcPr>
                </a:tc>
                <a:tc>
                  <a:txBody>
                    <a:bodyPr/>
                    <a:lstStyle/>
                    <a:p>
                      <a:endParaRPr lang="el-GR" sz="1400" dirty="0"/>
                    </a:p>
                  </a:txBody>
                  <a:tcPr>
                    <a:solidFill>
                      <a:schemeClr val="accent2">
                        <a:alpha val="40000"/>
                      </a:schemeClr>
                    </a:solidFill>
                  </a:tcPr>
                </a:tc>
              </a:tr>
              <a:tr h="370840">
                <a:tc>
                  <a:txBody>
                    <a:bodyPr/>
                    <a:lstStyle/>
                    <a:p>
                      <a:r>
                        <a:rPr lang="el-GR" sz="1400" dirty="0" smtClean="0"/>
                        <a:t>Ανελκτήρας ωμοπλάτης</a:t>
                      </a:r>
                      <a:endParaRPr lang="el-GR" sz="1400" dirty="0"/>
                    </a:p>
                  </a:txBody>
                  <a:tcPr/>
                </a:tc>
                <a:tc>
                  <a:txBody>
                    <a:bodyPr/>
                    <a:lstStyle/>
                    <a:p>
                      <a:r>
                        <a:rPr lang="el-GR" sz="1400" dirty="0" smtClean="0"/>
                        <a:t>Οπ. Φύματα </a:t>
                      </a:r>
                      <a:r>
                        <a:rPr lang="el-GR" sz="1400" dirty="0" err="1" smtClean="0"/>
                        <a:t>εγκ</a:t>
                      </a:r>
                      <a:r>
                        <a:rPr lang="el-GR" sz="1400" dirty="0" smtClean="0"/>
                        <a:t>. Αποφύσεων Α1-Α4</a:t>
                      </a:r>
                      <a:endParaRPr lang="el-GR" sz="1400" dirty="0"/>
                    </a:p>
                  </a:txBody>
                  <a:tcPr/>
                </a:tc>
                <a:tc>
                  <a:txBody>
                    <a:bodyPr/>
                    <a:lstStyle/>
                    <a:p>
                      <a:r>
                        <a:rPr lang="el-GR" sz="1400" dirty="0" smtClean="0"/>
                        <a:t>Έσω χείλος ωμοπλάτης</a:t>
                      </a:r>
                      <a:endParaRPr lang="el-GR" sz="1400" dirty="0"/>
                    </a:p>
                  </a:txBody>
                  <a:tcPr/>
                </a:tc>
                <a:tc>
                  <a:txBody>
                    <a:bodyPr/>
                    <a:lstStyle/>
                    <a:p>
                      <a:r>
                        <a:rPr lang="el-GR" sz="1400" dirty="0" smtClean="0"/>
                        <a:t>Ραχιαίο ν. ωμοπλάτης</a:t>
                      </a:r>
                      <a:r>
                        <a:rPr lang="el-GR" sz="1400" baseline="0" dirty="0" smtClean="0"/>
                        <a:t> (Α5) και αυχενικά ν (Α3, Α4)</a:t>
                      </a:r>
                      <a:endParaRPr lang="el-GR" sz="1400" dirty="0"/>
                    </a:p>
                  </a:txBody>
                  <a:tcPr/>
                </a:tc>
                <a:tc>
                  <a:txBody>
                    <a:bodyPr/>
                    <a:lstStyle/>
                    <a:p>
                      <a:r>
                        <a:rPr lang="el-GR" sz="1400" dirty="0" smtClean="0"/>
                        <a:t>Ανυψώνει</a:t>
                      </a:r>
                      <a:r>
                        <a:rPr lang="el-GR" sz="1400" baseline="0" dirty="0" smtClean="0"/>
                        <a:t> ωμοπλάτη</a:t>
                      </a:r>
                    </a:p>
                    <a:p>
                      <a:r>
                        <a:rPr lang="el-GR" sz="1400" baseline="0" dirty="0" smtClean="0"/>
                        <a:t>Στρέφει ωμογλήνη προς τα κάτω</a:t>
                      </a:r>
                      <a:endParaRPr lang="el-GR" sz="1400" dirty="0"/>
                    </a:p>
                  </a:txBody>
                  <a:tcPr/>
                </a:tc>
              </a:tr>
              <a:tr h="370840">
                <a:tc>
                  <a:txBody>
                    <a:bodyPr/>
                    <a:lstStyle/>
                    <a:p>
                      <a:r>
                        <a:rPr lang="el-GR" sz="1400" dirty="0" smtClean="0"/>
                        <a:t>Ελάσσων + </a:t>
                      </a:r>
                    </a:p>
                    <a:p>
                      <a:r>
                        <a:rPr lang="el-GR" sz="1400" dirty="0" smtClean="0"/>
                        <a:t>Μείζων ρομβοειδής</a:t>
                      </a:r>
                      <a:endParaRPr lang="el-GR" sz="1400" dirty="0"/>
                    </a:p>
                  </a:txBody>
                  <a:tcPr/>
                </a:tc>
                <a:tc>
                  <a:txBody>
                    <a:bodyPr/>
                    <a:lstStyle/>
                    <a:p>
                      <a:r>
                        <a:rPr lang="el-GR" sz="1400" dirty="0" err="1" smtClean="0"/>
                        <a:t>Αυχ</a:t>
                      </a:r>
                      <a:r>
                        <a:rPr lang="el-GR" sz="1400" dirty="0" smtClean="0"/>
                        <a:t>. συνδ.-</a:t>
                      </a:r>
                      <a:r>
                        <a:rPr lang="el-GR" sz="1400" dirty="0" err="1" smtClean="0"/>
                        <a:t>ακ.</a:t>
                      </a:r>
                      <a:r>
                        <a:rPr lang="el-GR" sz="1400" baseline="0" dirty="0" smtClean="0"/>
                        <a:t> απ. Α7-Θ1</a:t>
                      </a:r>
                    </a:p>
                    <a:p>
                      <a:r>
                        <a:rPr lang="el-GR" sz="1400" baseline="0" dirty="0" err="1" smtClean="0"/>
                        <a:t>Ακ</a:t>
                      </a:r>
                      <a:r>
                        <a:rPr lang="el-GR" sz="1400" baseline="0" dirty="0" smtClean="0"/>
                        <a:t> απ. Θ2-Θ5</a:t>
                      </a:r>
                      <a:endParaRPr lang="el-GR" sz="1400" dirty="0"/>
                    </a:p>
                  </a:txBody>
                  <a:tcPr/>
                </a:tc>
                <a:tc>
                  <a:txBody>
                    <a:bodyPr/>
                    <a:lstStyle/>
                    <a:p>
                      <a:r>
                        <a:rPr lang="el-GR" sz="1400" dirty="0" smtClean="0"/>
                        <a:t>Έσω περάς άκανθας</a:t>
                      </a:r>
                    </a:p>
                    <a:p>
                      <a:r>
                        <a:rPr lang="el-GR" sz="1400" dirty="0" smtClean="0"/>
                        <a:t>Έσω</a:t>
                      </a:r>
                      <a:r>
                        <a:rPr lang="el-GR" sz="1400" baseline="0" dirty="0" smtClean="0"/>
                        <a:t> χείλος ωμοπλάτης</a:t>
                      </a:r>
                      <a:endParaRPr lang="el-GR" sz="1400" dirty="0"/>
                    </a:p>
                  </a:txBody>
                  <a:tcPr/>
                </a:tc>
                <a:tc>
                  <a:txBody>
                    <a:bodyPr/>
                    <a:lstStyle/>
                    <a:p>
                      <a:r>
                        <a:rPr lang="el-GR" sz="1400" dirty="0" smtClean="0"/>
                        <a:t>Ραχιαίο ν. ωμοπλάτης</a:t>
                      </a:r>
                      <a:r>
                        <a:rPr lang="el-GR" sz="1400" baseline="0" dirty="0" smtClean="0"/>
                        <a:t> (Α4, </a:t>
                      </a:r>
                      <a:r>
                        <a:rPr lang="el-GR" sz="1400" b="1" baseline="0" dirty="0" smtClean="0"/>
                        <a:t>Α5</a:t>
                      </a:r>
                      <a:r>
                        <a:rPr lang="el-GR" sz="1400" baseline="0" dirty="0" smtClean="0"/>
                        <a:t>)</a:t>
                      </a:r>
                      <a:endParaRPr lang="el-GR" sz="1400" dirty="0"/>
                    </a:p>
                  </a:txBody>
                  <a:tcPr/>
                </a:tc>
                <a:tc>
                  <a:txBody>
                    <a:bodyPr/>
                    <a:lstStyle/>
                    <a:p>
                      <a:r>
                        <a:rPr lang="el-GR" sz="1400" dirty="0" smtClean="0"/>
                        <a:t>Σταθεροποιούν ωμοπλάτη</a:t>
                      </a:r>
                    </a:p>
                    <a:p>
                      <a:r>
                        <a:rPr lang="el-GR" sz="1400" dirty="0" smtClean="0"/>
                        <a:t>Έλκουν ωμοπλάτη για να χαμηλώσει ωμογλήνη</a:t>
                      </a:r>
                      <a:endParaRPr lang="el-GR" sz="1400" dirty="0"/>
                    </a:p>
                  </a:txBody>
                  <a:tcPr/>
                </a:tc>
              </a:tr>
            </a:tbl>
          </a:graphicData>
        </a:graphic>
      </p:graphicFrame>
      <p:sp>
        <p:nvSpPr>
          <p:cNvPr id="7" name="6 - Ορθογώνιο"/>
          <p:cNvSpPr/>
          <p:nvPr/>
        </p:nvSpPr>
        <p:spPr>
          <a:xfrm>
            <a:off x="857224" y="214290"/>
            <a:ext cx="8143932" cy="646331"/>
          </a:xfrm>
          <a:prstGeom prst="rect">
            <a:avLst/>
          </a:prstGeom>
        </p:spPr>
        <p:txBody>
          <a:bodyPr wrap="square">
            <a:spAutoFit/>
          </a:bodyPr>
          <a:lstStyle/>
          <a:p>
            <a:pPr algn="ctr"/>
            <a:r>
              <a:rPr lang="el-GR" b="1" dirty="0" smtClean="0"/>
              <a:t>ΕΤΕΡΟΧΘΟΝΕΣ </a:t>
            </a:r>
            <a:endParaRPr lang="en-US" b="1" dirty="0" smtClean="0"/>
          </a:p>
          <a:p>
            <a:pPr algn="ctr"/>
            <a:r>
              <a:rPr lang="el-GR" b="1" dirty="0" smtClean="0"/>
              <a:t>ΟΠ. ΜΥΣ ΣΚΕΛΕΤΟΥ που προσφύονται στην ωμική ζώνη</a:t>
            </a:r>
            <a:endParaRPr lang="el-GR" b="1"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5695950" y="1571612"/>
            <a:ext cx="3448050" cy="819150"/>
          </a:xfrm>
          <a:prstGeom prst="rect">
            <a:avLst/>
          </a:prstGeom>
          <a:ln>
            <a:headEnd/>
            <a:tailEnd/>
          </a:ln>
        </p:spPr>
        <p:style>
          <a:lnRef idx="1">
            <a:schemeClr val="accent5"/>
          </a:lnRef>
          <a:fillRef idx="2">
            <a:schemeClr val="accent5"/>
          </a:fillRef>
          <a:effectRef idx="1">
            <a:schemeClr val="accent5"/>
          </a:effectRef>
          <a:fontRef idx="minor">
            <a:schemeClr val="dk1"/>
          </a:fontRef>
        </p:style>
      </p:pic>
      <p:pic>
        <p:nvPicPr>
          <p:cNvPr id="2054" name="Picture 6"/>
          <p:cNvPicPr>
            <a:picLocks noChangeAspect="1" noChangeArrowheads="1"/>
          </p:cNvPicPr>
          <p:nvPr/>
        </p:nvPicPr>
        <p:blipFill>
          <a:blip r:embed="rId3" cstate="print"/>
          <a:srcRect/>
          <a:stretch>
            <a:fillRect/>
          </a:stretch>
        </p:blipFill>
        <p:spPr bwMode="auto">
          <a:xfrm>
            <a:off x="5786446" y="3643314"/>
            <a:ext cx="2943225" cy="1190625"/>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2055" name="Picture 7"/>
          <p:cNvPicPr>
            <a:picLocks noChangeAspect="1" noChangeArrowheads="1"/>
          </p:cNvPicPr>
          <p:nvPr/>
        </p:nvPicPr>
        <p:blipFill>
          <a:blip r:embed="rId4" cstate="print"/>
          <a:srcRect/>
          <a:stretch>
            <a:fillRect/>
          </a:stretch>
        </p:blipFill>
        <p:spPr bwMode="auto">
          <a:xfrm>
            <a:off x="0" y="357166"/>
            <a:ext cx="5181600" cy="6076950"/>
          </a:xfrm>
          <a:prstGeom prst="rect">
            <a:avLst/>
          </a:prstGeom>
          <a:noFill/>
          <a:ln w="9525">
            <a:noFill/>
            <a:miter lim="800000"/>
            <a:headEnd/>
            <a:tailEnd/>
          </a:ln>
          <a:effectLst/>
        </p:spPr>
      </p:pic>
      <p:sp>
        <p:nvSpPr>
          <p:cNvPr id="10" name="9 - TextBox"/>
          <p:cNvSpPr txBox="1"/>
          <p:nvPr/>
        </p:nvSpPr>
        <p:spPr>
          <a:xfrm>
            <a:off x="1571604" y="214290"/>
            <a:ext cx="5944641" cy="369332"/>
          </a:xfrm>
          <a:prstGeom prst="rect">
            <a:avLst/>
          </a:prstGeom>
          <a:noFill/>
        </p:spPr>
        <p:txBody>
          <a:bodyPr wrap="none" rtlCol="0">
            <a:spAutoFit/>
          </a:bodyPr>
          <a:lstStyle/>
          <a:p>
            <a:r>
              <a:rPr lang="el-GR" b="1" dirty="0" smtClean="0"/>
              <a:t>ΕΠΙΦΑΝΕΙΑΚΟΙ ΚΑΙ ΕΝΔΙΑΜΕΣΟΙ ΜΥΣ ΡΑΧΗΣ-ΕΤΕΡΟΧΘΟΝΕΣ</a:t>
            </a:r>
            <a:endParaRPr lang="el-GR" b="1" dirty="0"/>
          </a:p>
        </p:txBody>
      </p:sp>
      <p:sp>
        <p:nvSpPr>
          <p:cNvPr id="12" name="11 - TextBox"/>
          <p:cNvSpPr txBox="1"/>
          <p:nvPr/>
        </p:nvSpPr>
        <p:spPr>
          <a:xfrm>
            <a:off x="5929322" y="857232"/>
            <a:ext cx="2310889"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l-GR" b="1" dirty="0" smtClean="0"/>
              <a:t>ΕΠΙΦΑΝΕΙΑΚΟ</a:t>
            </a:r>
            <a:r>
              <a:rPr lang="el-GR" dirty="0" smtClean="0"/>
              <a:t>Ι</a:t>
            </a:r>
          </a:p>
          <a:p>
            <a:r>
              <a:rPr lang="el-GR" dirty="0" smtClean="0"/>
              <a:t>Δρουν στην ωμοπλάτη</a:t>
            </a:r>
            <a:endParaRPr lang="el-GR" dirty="0"/>
          </a:p>
        </p:txBody>
      </p:sp>
      <p:sp>
        <p:nvSpPr>
          <p:cNvPr id="13" name="12 - TextBox"/>
          <p:cNvSpPr txBox="1"/>
          <p:nvPr/>
        </p:nvSpPr>
        <p:spPr>
          <a:xfrm>
            <a:off x="6000760" y="2428868"/>
            <a:ext cx="2346668" cy="923330"/>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r>
              <a:rPr lang="el-GR" b="1" dirty="0" smtClean="0"/>
              <a:t>ΕΝΔΙΑΜΕΣΟΙ</a:t>
            </a:r>
          </a:p>
          <a:p>
            <a:r>
              <a:rPr lang="el-GR" dirty="0" smtClean="0"/>
              <a:t>Επικουρικοί αναπνοής,</a:t>
            </a:r>
          </a:p>
          <a:p>
            <a:r>
              <a:rPr lang="el-GR" dirty="0" smtClean="0"/>
              <a:t> σύνδεση με πλευρές</a:t>
            </a:r>
            <a:endParaRPr lang="el-GR"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83568" y="404664"/>
            <a:ext cx="7905750" cy="5286411"/>
          </a:xfrm>
          <a:prstGeom prst="rect">
            <a:avLst/>
          </a:prstGeom>
          <a:ln>
            <a:headEnd/>
            <a:tailEnd/>
          </a:ln>
        </p:spPr>
        <p:style>
          <a:lnRef idx="1">
            <a:schemeClr val="accent2"/>
          </a:lnRef>
          <a:fillRef idx="3">
            <a:schemeClr val="accent2"/>
          </a:fillRef>
          <a:effectRef idx="2">
            <a:schemeClr val="accent2"/>
          </a:effectRef>
          <a:fontRef idx="minor">
            <a:schemeClr val="lt1"/>
          </a:fontRef>
        </p:style>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142976" y="285728"/>
            <a:ext cx="7143214" cy="63844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ΜΥΣ ΡΑΧΗΣ</a:t>
            </a:r>
            <a:endParaRPr lang="el-GR" dirty="0"/>
          </a:p>
        </p:txBody>
      </p:sp>
      <p:sp>
        <p:nvSpPr>
          <p:cNvPr id="3" name="2 - Θέση περιεχομένου"/>
          <p:cNvSpPr>
            <a:spLocks noGrp="1"/>
          </p:cNvSpPr>
          <p:nvPr>
            <p:ph idx="1"/>
          </p:nvPr>
        </p:nvSpPr>
        <p:spPr/>
        <p:txBody>
          <a:bodyPr/>
          <a:lstStyle/>
          <a:p>
            <a:r>
              <a:rPr lang="el-GR" b="1" dirty="0" smtClean="0"/>
              <a:t>ΑΥΤΟΧΘΟΝΕΣ</a:t>
            </a:r>
            <a:r>
              <a:rPr lang="el-GR" dirty="0" smtClean="0"/>
              <a:t>: νευρώνονται από οπ. κλάδους νωτιαίων νεύρων</a:t>
            </a:r>
          </a:p>
          <a:p>
            <a:r>
              <a:rPr lang="el-GR" dirty="0" smtClean="0"/>
              <a:t>Διατηρούν στάση κορμού-επιτελούν κυρίως έκταση, ελέγχουν κινήσεις ΣΣ (μικροί μυς, ιδιοδεκτικότητα).</a:t>
            </a:r>
          </a:p>
          <a:p>
            <a:r>
              <a:rPr lang="el-GR" u="sng" dirty="0" smtClean="0"/>
              <a:t>Επιφανειακοί</a:t>
            </a:r>
            <a:r>
              <a:rPr lang="el-GR" dirty="0" smtClean="0"/>
              <a:t>: </a:t>
            </a:r>
            <a:r>
              <a:rPr lang="el-GR" dirty="0" err="1" smtClean="0"/>
              <a:t>σπληνιοειδής</a:t>
            </a:r>
            <a:endParaRPr lang="el-GR" dirty="0" smtClean="0"/>
          </a:p>
          <a:p>
            <a:r>
              <a:rPr lang="el-GR" u="sng" dirty="0" smtClean="0"/>
              <a:t>Ενδιάμεσοι</a:t>
            </a:r>
            <a:r>
              <a:rPr lang="el-GR" dirty="0" smtClean="0"/>
              <a:t>: </a:t>
            </a:r>
            <a:r>
              <a:rPr lang="el-GR" dirty="0" err="1" smtClean="0"/>
              <a:t>ορθοτήρες</a:t>
            </a:r>
            <a:endParaRPr lang="el-GR" dirty="0" smtClean="0"/>
          </a:p>
          <a:p>
            <a:r>
              <a:rPr lang="el-GR" u="sng" dirty="0" smtClean="0"/>
              <a:t>Εν τω βάθει</a:t>
            </a:r>
            <a:r>
              <a:rPr lang="el-GR" dirty="0" smtClean="0"/>
              <a:t>: εγκάρσιοι νωτιαίοι</a:t>
            </a:r>
            <a:endParaRPr lang="el-GR"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 y="214290"/>
            <a:ext cx="9144000" cy="62865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p:cNvGraphicFramePr>
          <p:nvPr/>
        </p:nvGraphicFramePr>
        <p:xfrm>
          <a:off x="0" y="1700808"/>
          <a:ext cx="8929720" cy="1925320"/>
        </p:xfrm>
        <a:graphic>
          <a:graphicData uri="http://schemas.openxmlformats.org/drawingml/2006/table">
            <a:tbl>
              <a:tblPr firstRow="1" bandRow="1">
                <a:tableStyleId>{69C7853C-536D-4A76-A0AE-DD22124D55A5}</a:tableStyleId>
              </a:tblPr>
              <a:tblGrid>
                <a:gridCol w="1357324"/>
                <a:gridCol w="2214564"/>
                <a:gridCol w="1428774"/>
                <a:gridCol w="2143114"/>
                <a:gridCol w="1785944"/>
              </a:tblGrid>
              <a:tr h="370840">
                <a:tc>
                  <a:txBody>
                    <a:bodyPr/>
                    <a:lstStyle/>
                    <a:p>
                      <a:r>
                        <a:rPr lang="el-GR" sz="1600" dirty="0" smtClean="0"/>
                        <a:t>ΜΥΣ</a:t>
                      </a:r>
                      <a:endParaRPr lang="el-GR" sz="1600" dirty="0"/>
                    </a:p>
                  </a:txBody>
                  <a:tcPr/>
                </a:tc>
                <a:tc>
                  <a:txBody>
                    <a:bodyPr/>
                    <a:lstStyle/>
                    <a:p>
                      <a:r>
                        <a:rPr lang="el-GR" sz="1600" dirty="0" smtClean="0"/>
                        <a:t>ΕΚΦΥΣΗ</a:t>
                      </a:r>
                      <a:endParaRPr lang="el-GR" sz="1600" dirty="0"/>
                    </a:p>
                  </a:txBody>
                  <a:tcPr/>
                </a:tc>
                <a:tc>
                  <a:txBody>
                    <a:bodyPr/>
                    <a:lstStyle/>
                    <a:p>
                      <a:r>
                        <a:rPr lang="el-GR" sz="1600" dirty="0" smtClean="0"/>
                        <a:t>ΚΑΤΑΦΥΣΗ</a:t>
                      </a:r>
                      <a:endParaRPr lang="el-GR" sz="1600" dirty="0"/>
                    </a:p>
                  </a:txBody>
                  <a:tcPr/>
                </a:tc>
                <a:tc>
                  <a:txBody>
                    <a:bodyPr/>
                    <a:lstStyle/>
                    <a:p>
                      <a:r>
                        <a:rPr lang="el-GR" sz="1600" dirty="0" smtClean="0"/>
                        <a:t>ΝΕΥΡΩΣΗ</a:t>
                      </a:r>
                      <a:endParaRPr lang="el-GR" sz="1600" dirty="0"/>
                    </a:p>
                  </a:txBody>
                  <a:tcPr/>
                </a:tc>
                <a:tc>
                  <a:txBody>
                    <a:bodyPr/>
                    <a:lstStyle/>
                    <a:p>
                      <a:r>
                        <a:rPr lang="el-GR" sz="1600" dirty="0" smtClean="0"/>
                        <a:t>ΛΕΙΤΟΥΡΓΙΑ</a:t>
                      </a:r>
                      <a:endParaRPr lang="el-GR" sz="1600" dirty="0"/>
                    </a:p>
                  </a:txBody>
                  <a:tcPr/>
                </a:tc>
              </a:tr>
              <a:tr h="370840">
                <a:tc>
                  <a:txBody>
                    <a:bodyPr/>
                    <a:lstStyle/>
                    <a:p>
                      <a:r>
                        <a:rPr lang="el-GR" sz="1600" dirty="0" err="1" smtClean="0"/>
                        <a:t>Σπληνιοειδής</a:t>
                      </a:r>
                      <a:r>
                        <a:rPr lang="el-GR" sz="1600" dirty="0" smtClean="0"/>
                        <a:t> </a:t>
                      </a:r>
                      <a:endParaRPr lang="el-GR" sz="1600" dirty="0"/>
                    </a:p>
                  </a:txBody>
                  <a:tcPr/>
                </a:tc>
                <a:tc>
                  <a:txBody>
                    <a:bodyPr/>
                    <a:lstStyle/>
                    <a:p>
                      <a:r>
                        <a:rPr lang="el-GR" sz="1600" dirty="0" err="1" smtClean="0"/>
                        <a:t>Αυχ</a:t>
                      </a:r>
                      <a:r>
                        <a:rPr lang="el-GR" sz="1600" dirty="0" smtClean="0"/>
                        <a:t>. </a:t>
                      </a:r>
                      <a:r>
                        <a:rPr lang="el-GR" sz="1600" dirty="0" err="1" smtClean="0"/>
                        <a:t>Συνδεσμο</a:t>
                      </a:r>
                      <a:r>
                        <a:rPr lang="el-GR" sz="1600" dirty="0" smtClean="0"/>
                        <a:t>, ακανθώδεις αποφύσεις Α7-Θ3</a:t>
                      </a:r>
                      <a:endParaRPr lang="el-GR" sz="1600" dirty="0"/>
                    </a:p>
                  </a:txBody>
                  <a:tcPr/>
                </a:tc>
                <a:tc>
                  <a:txBody>
                    <a:bodyPr/>
                    <a:lstStyle/>
                    <a:p>
                      <a:r>
                        <a:rPr lang="el-GR" sz="1600" dirty="0" smtClean="0"/>
                        <a:t>Μαστοειδή απόφυση-άνω αυχενική γραμμή</a:t>
                      </a:r>
                    </a:p>
                    <a:p>
                      <a:r>
                        <a:rPr lang="el-GR" sz="1600" dirty="0" smtClean="0"/>
                        <a:t>Φύματα </a:t>
                      </a:r>
                      <a:r>
                        <a:rPr lang="el-GR" sz="1600" dirty="0" err="1" smtClean="0"/>
                        <a:t>εγκ</a:t>
                      </a:r>
                      <a:r>
                        <a:rPr lang="el-GR" sz="1600" dirty="0" smtClean="0"/>
                        <a:t>. αποφύσεων</a:t>
                      </a:r>
                      <a:endParaRPr lang="el-GR" sz="1600" dirty="0"/>
                    </a:p>
                  </a:txBody>
                  <a:tcPr/>
                </a:tc>
                <a:tc>
                  <a:txBody>
                    <a:bodyPr/>
                    <a:lstStyle/>
                    <a:p>
                      <a:r>
                        <a:rPr lang="el-GR" sz="1600" dirty="0" smtClean="0"/>
                        <a:t>Οπ. Κλάδοι νωτιαίων</a:t>
                      </a:r>
                      <a:r>
                        <a:rPr lang="el-GR" sz="1600" baseline="0" dirty="0" smtClean="0"/>
                        <a:t> νεύρων</a:t>
                      </a:r>
                      <a:endParaRPr lang="el-GR" sz="1600" dirty="0"/>
                    </a:p>
                  </a:txBody>
                  <a:tcPr/>
                </a:tc>
                <a:tc>
                  <a:txBody>
                    <a:bodyPr/>
                    <a:lstStyle/>
                    <a:p>
                      <a:r>
                        <a:rPr lang="el-GR" sz="1600" dirty="0" err="1" smtClean="0"/>
                        <a:t>Ετερο</a:t>
                      </a:r>
                      <a:r>
                        <a:rPr lang="el-GR" sz="1600" dirty="0" smtClean="0"/>
                        <a:t>. Κάμψη λαιμού, στροφή προς δρώντα μυ</a:t>
                      </a:r>
                    </a:p>
                    <a:p>
                      <a:r>
                        <a:rPr lang="el-GR" sz="1600" dirty="0" smtClean="0"/>
                        <a:t>Άμφω: </a:t>
                      </a:r>
                      <a:r>
                        <a:rPr lang="el-GR" sz="1600" u="sng" dirty="0" smtClean="0"/>
                        <a:t>έκταση </a:t>
                      </a:r>
                      <a:r>
                        <a:rPr lang="el-GR" sz="1600" dirty="0" smtClean="0"/>
                        <a:t>κεφαλής και λαιμού</a:t>
                      </a:r>
                      <a:endParaRPr lang="el-GR" sz="1600" dirty="0"/>
                    </a:p>
                  </a:txBody>
                  <a:tcPr/>
                </a:tc>
              </a:tr>
            </a:tbl>
          </a:graphicData>
        </a:graphic>
      </p:graphicFrame>
      <p:sp>
        <p:nvSpPr>
          <p:cNvPr id="5" name="4 - TextBox"/>
          <p:cNvSpPr txBox="1"/>
          <p:nvPr/>
        </p:nvSpPr>
        <p:spPr>
          <a:xfrm>
            <a:off x="1000100" y="0"/>
            <a:ext cx="7292766" cy="523220"/>
          </a:xfrm>
          <a:prstGeom prst="rect">
            <a:avLst/>
          </a:prstGeom>
          <a:noFill/>
        </p:spPr>
        <p:txBody>
          <a:bodyPr wrap="none" rtlCol="0">
            <a:spAutoFit/>
          </a:bodyPr>
          <a:lstStyle/>
          <a:p>
            <a:r>
              <a:rPr lang="el-GR" sz="2800" dirty="0" smtClean="0"/>
              <a:t>ΕΠΙΠΟΛΗΣ ΣΤΙΒΑΔΑ ΑΥΤΟΧΘΟΝΩΝ ΜΥΩΝ ΡΑΧΗΣ</a:t>
            </a:r>
            <a:endParaRPr lang="el-GR" sz="2800" dirty="0"/>
          </a:p>
        </p:txBody>
      </p:sp>
      <p:sp>
        <p:nvSpPr>
          <p:cNvPr id="6" name="5 - TextBox"/>
          <p:cNvSpPr txBox="1"/>
          <p:nvPr/>
        </p:nvSpPr>
        <p:spPr>
          <a:xfrm>
            <a:off x="1115616" y="4149080"/>
            <a:ext cx="6854890"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l-GR" dirty="0" smtClean="0"/>
              <a:t>Εκφύονται από μέση γραμμή εκτείνονται προς τα άνω και έξω.</a:t>
            </a:r>
          </a:p>
          <a:p>
            <a:r>
              <a:rPr lang="el-GR" dirty="0" smtClean="0"/>
              <a:t>Καλύπτουν και συγκρατούν εν τω βάθει αυχενικούς μυς στη θέση τους</a:t>
            </a:r>
            <a:endParaRPr lang="el-GR" dirty="0"/>
          </a:p>
        </p:txBody>
      </p:sp>
      <p:sp>
        <p:nvSpPr>
          <p:cNvPr id="7" name="6 - TextBox"/>
          <p:cNvSpPr txBox="1"/>
          <p:nvPr/>
        </p:nvSpPr>
        <p:spPr>
          <a:xfrm flipH="1">
            <a:off x="2771800" y="620688"/>
            <a:ext cx="4104456" cy="461665"/>
          </a:xfrm>
          <a:prstGeom prst="rect">
            <a:avLst/>
          </a:prstGeom>
          <a:noFill/>
        </p:spPr>
        <p:txBody>
          <a:bodyPr wrap="square" rtlCol="0">
            <a:spAutoFit/>
          </a:bodyPr>
          <a:lstStyle/>
          <a:p>
            <a:r>
              <a:rPr lang="el-GR" sz="2400" dirty="0" smtClean="0"/>
              <a:t>ΕΠΙΦΑΝΕΙΑΚΟΙ</a:t>
            </a:r>
            <a:endParaRPr lang="el-GR" sz="2400"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p:cNvGraphicFramePr>
          <p:nvPr/>
        </p:nvGraphicFramePr>
        <p:xfrm>
          <a:off x="214280" y="1071546"/>
          <a:ext cx="8929720" cy="1437640"/>
        </p:xfrm>
        <a:graphic>
          <a:graphicData uri="http://schemas.openxmlformats.org/drawingml/2006/table">
            <a:tbl>
              <a:tblPr firstRow="1" bandRow="1">
                <a:tableStyleId>{69C7853C-536D-4A76-A0AE-DD22124D55A5}</a:tableStyleId>
              </a:tblPr>
              <a:tblGrid>
                <a:gridCol w="1357324"/>
                <a:gridCol w="2214564"/>
                <a:gridCol w="1428774"/>
                <a:gridCol w="2143114"/>
                <a:gridCol w="1785944"/>
              </a:tblGrid>
              <a:tr h="370840">
                <a:tc>
                  <a:txBody>
                    <a:bodyPr/>
                    <a:lstStyle/>
                    <a:p>
                      <a:r>
                        <a:rPr lang="el-GR" sz="1600" dirty="0" smtClean="0"/>
                        <a:t>ΜΥΣ</a:t>
                      </a:r>
                      <a:endParaRPr lang="el-GR" sz="1600" dirty="0"/>
                    </a:p>
                  </a:txBody>
                  <a:tcPr/>
                </a:tc>
                <a:tc>
                  <a:txBody>
                    <a:bodyPr/>
                    <a:lstStyle/>
                    <a:p>
                      <a:r>
                        <a:rPr lang="el-GR" sz="1600" dirty="0" smtClean="0"/>
                        <a:t>ΕΚΦΥΣΗ</a:t>
                      </a:r>
                      <a:endParaRPr lang="el-GR" sz="1600" dirty="0"/>
                    </a:p>
                  </a:txBody>
                  <a:tcPr/>
                </a:tc>
                <a:tc>
                  <a:txBody>
                    <a:bodyPr/>
                    <a:lstStyle/>
                    <a:p>
                      <a:r>
                        <a:rPr lang="el-GR" sz="1600" dirty="0" smtClean="0"/>
                        <a:t>ΚΑΤΑΦΥΣΗ</a:t>
                      </a:r>
                      <a:endParaRPr lang="el-GR" sz="1600" dirty="0"/>
                    </a:p>
                  </a:txBody>
                  <a:tcPr/>
                </a:tc>
                <a:tc>
                  <a:txBody>
                    <a:bodyPr/>
                    <a:lstStyle/>
                    <a:p>
                      <a:r>
                        <a:rPr lang="el-GR" sz="1600" dirty="0" smtClean="0"/>
                        <a:t>ΝΕΥΡΩΣΗ</a:t>
                      </a:r>
                      <a:endParaRPr lang="el-GR" sz="1600" dirty="0"/>
                    </a:p>
                  </a:txBody>
                  <a:tcPr/>
                </a:tc>
                <a:tc>
                  <a:txBody>
                    <a:bodyPr/>
                    <a:lstStyle/>
                    <a:p>
                      <a:r>
                        <a:rPr lang="el-GR" sz="1600" dirty="0" smtClean="0"/>
                        <a:t>ΛΕΙΤΟΥΡΓΙΑ</a:t>
                      </a:r>
                      <a:endParaRPr lang="el-GR" sz="1600" dirty="0"/>
                    </a:p>
                  </a:txBody>
                  <a:tcPr/>
                </a:tc>
              </a:tr>
              <a:tr h="370840">
                <a:tc>
                  <a:txBody>
                    <a:bodyPr/>
                    <a:lstStyle/>
                    <a:p>
                      <a:r>
                        <a:rPr lang="el-GR" sz="1600" dirty="0" err="1" smtClean="0"/>
                        <a:t>Ορθοτήρας</a:t>
                      </a:r>
                      <a:r>
                        <a:rPr lang="el-GR" sz="1600" baseline="0" dirty="0" smtClean="0"/>
                        <a:t> του κορμού</a:t>
                      </a:r>
                      <a:endParaRPr lang="el-GR" sz="1600" dirty="0"/>
                    </a:p>
                  </a:txBody>
                  <a:tcPr/>
                </a:tc>
                <a:tc>
                  <a:txBody>
                    <a:bodyPr/>
                    <a:lstStyle/>
                    <a:p>
                      <a:endParaRPr lang="el-GR" sz="1600" dirty="0"/>
                    </a:p>
                  </a:txBody>
                  <a:tcPr/>
                </a:tc>
                <a:tc>
                  <a:txBody>
                    <a:bodyPr/>
                    <a:lstStyle/>
                    <a:p>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Οπ. Κλάδοι νωτιαίων</a:t>
                      </a:r>
                      <a:r>
                        <a:rPr lang="el-GR" sz="1600" baseline="0" dirty="0" smtClean="0"/>
                        <a:t> νεύρων</a:t>
                      </a:r>
                      <a:endParaRPr lang="el-GR" sz="1600" dirty="0" smtClean="0"/>
                    </a:p>
                    <a:p>
                      <a:endParaRPr lang="el-GR" sz="1600" dirty="0"/>
                    </a:p>
                  </a:txBody>
                  <a:tcPr/>
                </a:tc>
                <a:tc>
                  <a:txBody>
                    <a:bodyPr/>
                    <a:lstStyle/>
                    <a:p>
                      <a:r>
                        <a:rPr lang="el-GR" sz="1600" dirty="0" err="1" smtClean="0"/>
                        <a:t>Ετερο</a:t>
                      </a:r>
                      <a:r>
                        <a:rPr lang="el-GR" sz="1600" dirty="0" smtClean="0"/>
                        <a:t>: κάμψη ΣΣ προς τα έξω</a:t>
                      </a:r>
                    </a:p>
                    <a:p>
                      <a:r>
                        <a:rPr lang="el-GR" sz="1600" dirty="0" smtClean="0"/>
                        <a:t>Άμφω: έκταση ΣΣ και κεφαλής</a:t>
                      </a:r>
                      <a:endParaRPr lang="el-GR" sz="1600" dirty="0"/>
                    </a:p>
                  </a:txBody>
                  <a:tcPr/>
                </a:tc>
              </a:tr>
            </a:tbl>
          </a:graphicData>
        </a:graphic>
      </p:graphicFrame>
      <p:sp>
        <p:nvSpPr>
          <p:cNvPr id="5" name="4 - TextBox"/>
          <p:cNvSpPr txBox="1"/>
          <p:nvPr/>
        </p:nvSpPr>
        <p:spPr>
          <a:xfrm>
            <a:off x="1000100" y="0"/>
            <a:ext cx="7124194" cy="954107"/>
          </a:xfrm>
          <a:prstGeom prst="rect">
            <a:avLst/>
          </a:prstGeom>
          <a:noFill/>
        </p:spPr>
        <p:txBody>
          <a:bodyPr wrap="none" rtlCol="0">
            <a:spAutoFit/>
          </a:bodyPr>
          <a:lstStyle/>
          <a:p>
            <a:r>
              <a:rPr lang="el-GR" sz="2800" dirty="0" smtClean="0"/>
              <a:t>ΔΙΑΜΕΣΗ ΣΤΙΒΑΔΑ ΑΥΤΟΧΘΟΝΩΝ ΜΥΩΝ ΡΑΧΗΣ</a:t>
            </a:r>
          </a:p>
          <a:p>
            <a:r>
              <a:rPr lang="el-GR" sz="2800" b="1" dirty="0" smtClean="0">
                <a:solidFill>
                  <a:srgbClr val="FF0000"/>
                </a:solidFill>
              </a:rPr>
              <a:t>ΚΥΡΙΟΙ ΕΚΤΕΙΝΟΝΤΕΣ ΜΥΣ ΡΑΧΗΣ</a:t>
            </a:r>
            <a:endParaRPr lang="el-GR" sz="2800" b="1" dirty="0">
              <a:solidFill>
                <a:srgbClr val="FF0000"/>
              </a:solidFill>
            </a:endParaRPr>
          </a:p>
        </p:txBody>
      </p:sp>
      <p:sp>
        <p:nvSpPr>
          <p:cNvPr id="7" name="6 - TextBox"/>
          <p:cNvSpPr txBox="1"/>
          <p:nvPr/>
        </p:nvSpPr>
        <p:spPr>
          <a:xfrm>
            <a:off x="899592" y="3501008"/>
            <a:ext cx="8093113" cy="203132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l-GR" dirty="0" smtClean="0"/>
              <a:t>Σε αύλακα μεταξύ ακανθωδών αποφύσεων και γωνιών πλευρών.</a:t>
            </a:r>
          </a:p>
          <a:p>
            <a:r>
              <a:rPr lang="el-GR" b="1" dirty="0" err="1" smtClean="0"/>
              <a:t>Λαγονοπλευρικός</a:t>
            </a:r>
            <a:r>
              <a:rPr lang="el-GR" dirty="0" smtClean="0"/>
              <a:t>: (έξω) </a:t>
            </a:r>
            <a:r>
              <a:rPr lang="el-GR" dirty="0" err="1" smtClean="0"/>
              <a:t>οσφ</a:t>
            </a:r>
            <a:r>
              <a:rPr lang="el-GR" dirty="0" smtClean="0"/>
              <a:t>-</a:t>
            </a:r>
            <a:r>
              <a:rPr lang="el-GR" dirty="0" err="1" smtClean="0"/>
              <a:t>θωρ</a:t>
            </a:r>
            <a:r>
              <a:rPr lang="el-GR" dirty="0" smtClean="0"/>
              <a:t>-</a:t>
            </a:r>
            <a:r>
              <a:rPr lang="el-GR" dirty="0" err="1" smtClean="0"/>
              <a:t>αυχ</a:t>
            </a:r>
            <a:endParaRPr lang="el-GR" dirty="0" smtClean="0"/>
          </a:p>
          <a:p>
            <a:r>
              <a:rPr lang="el-GR" b="1" dirty="0" err="1" smtClean="0"/>
              <a:t>Μήκιστος</a:t>
            </a:r>
            <a:r>
              <a:rPr lang="el-GR" dirty="0" smtClean="0"/>
              <a:t>: (διάμεση στήλη) </a:t>
            </a:r>
            <a:r>
              <a:rPr lang="el-GR" dirty="0" err="1" smtClean="0"/>
              <a:t>θωρ</a:t>
            </a:r>
            <a:r>
              <a:rPr lang="el-GR" dirty="0" smtClean="0"/>
              <a:t>-</a:t>
            </a:r>
            <a:r>
              <a:rPr lang="el-GR" dirty="0" err="1" smtClean="0"/>
              <a:t>αυχ</a:t>
            </a:r>
            <a:r>
              <a:rPr lang="el-GR" dirty="0" smtClean="0"/>
              <a:t>-</a:t>
            </a:r>
            <a:r>
              <a:rPr lang="el-GR" dirty="0" err="1" smtClean="0"/>
              <a:t>κεφ</a:t>
            </a:r>
            <a:endParaRPr lang="el-GR" dirty="0" smtClean="0"/>
          </a:p>
          <a:p>
            <a:r>
              <a:rPr lang="el-GR" b="1" dirty="0" smtClean="0"/>
              <a:t>Ακανθώδης</a:t>
            </a:r>
            <a:r>
              <a:rPr lang="el-GR" dirty="0" smtClean="0"/>
              <a:t>: (έσω στήλη) </a:t>
            </a:r>
            <a:r>
              <a:rPr lang="el-GR" dirty="0" err="1" smtClean="0"/>
              <a:t>θωρ</a:t>
            </a:r>
            <a:r>
              <a:rPr lang="el-GR" dirty="0" smtClean="0"/>
              <a:t>-</a:t>
            </a:r>
            <a:r>
              <a:rPr lang="el-GR" dirty="0" err="1" smtClean="0"/>
              <a:t>αυχ</a:t>
            </a:r>
            <a:r>
              <a:rPr lang="el-GR" dirty="0" smtClean="0"/>
              <a:t>-</a:t>
            </a:r>
            <a:r>
              <a:rPr lang="el-GR" dirty="0" err="1" smtClean="0"/>
              <a:t>κεφ</a:t>
            </a:r>
            <a:endParaRPr lang="el-GR" dirty="0" smtClean="0"/>
          </a:p>
          <a:p>
            <a:r>
              <a:rPr lang="el-GR" u="sng" dirty="0" smtClean="0"/>
              <a:t>Κοινή  έκφυση</a:t>
            </a:r>
            <a:r>
              <a:rPr lang="el-GR" dirty="0" smtClean="0"/>
              <a:t>: μέσω ενός πλατέως τένοντος από τη λαγόνια ακρολοφία, ιερό οστό,</a:t>
            </a:r>
          </a:p>
          <a:p>
            <a:r>
              <a:rPr lang="el-GR" dirty="0" smtClean="0"/>
              <a:t> ΙΛ σύνδεσμοι, οσφυϊκές ακανθώδεις αποφύσεις</a:t>
            </a:r>
            <a:endParaRPr lang="en-US" dirty="0" smtClean="0"/>
          </a:p>
          <a:p>
            <a:r>
              <a:rPr lang="el-GR" u="sng" dirty="0" smtClean="0"/>
              <a:t>Κατάφυση</a:t>
            </a:r>
            <a:r>
              <a:rPr lang="el-GR" dirty="0" smtClean="0"/>
              <a:t>: πλευρές, εγκάρσιες αποφύσεις, κρανίο</a:t>
            </a:r>
            <a:endParaRPr lang="el-GR"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357290" y="500042"/>
            <a:ext cx="7500990" cy="461665"/>
          </a:xfrm>
          <a:prstGeom prst="rect">
            <a:avLst/>
          </a:prstGeom>
        </p:spPr>
        <p:txBody>
          <a:bodyPr wrap="square">
            <a:spAutoFit/>
          </a:bodyPr>
          <a:lstStyle/>
          <a:p>
            <a:r>
              <a:rPr lang="el-GR" sz="2400" dirty="0" smtClean="0"/>
              <a:t>ΕΝ ΤΩ ΒΑΘΕΙ ΣΤΙΒΑΔΑ ΑΥΤΟΧΘΟΝΩΝ ΜΥΩΝ ΡΑΧΗΣ</a:t>
            </a:r>
          </a:p>
        </p:txBody>
      </p:sp>
      <p:graphicFrame>
        <p:nvGraphicFramePr>
          <p:cNvPr id="3" name="3 - Θέση περιεχομένου"/>
          <p:cNvGraphicFramePr>
            <a:graphicFrameLocks/>
          </p:cNvGraphicFramePr>
          <p:nvPr/>
        </p:nvGraphicFramePr>
        <p:xfrm>
          <a:off x="214280" y="1071546"/>
          <a:ext cx="8929720" cy="4287520"/>
        </p:xfrm>
        <a:graphic>
          <a:graphicData uri="http://schemas.openxmlformats.org/drawingml/2006/table">
            <a:tbl>
              <a:tblPr firstRow="1" bandRow="1">
                <a:tableStyleId>{69C7853C-536D-4A76-A0AE-DD22124D55A5}</a:tableStyleId>
              </a:tblPr>
              <a:tblGrid>
                <a:gridCol w="2143142"/>
                <a:gridCol w="1428746"/>
                <a:gridCol w="1428774"/>
                <a:gridCol w="2143114"/>
                <a:gridCol w="1785944"/>
              </a:tblGrid>
              <a:tr h="370840">
                <a:tc>
                  <a:txBody>
                    <a:bodyPr/>
                    <a:lstStyle/>
                    <a:p>
                      <a:r>
                        <a:rPr lang="el-GR" sz="1600" dirty="0" smtClean="0"/>
                        <a:t>ΜΥΣ</a:t>
                      </a:r>
                      <a:endParaRPr lang="el-GR" sz="1600" dirty="0"/>
                    </a:p>
                  </a:txBody>
                  <a:tcPr/>
                </a:tc>
                <a:tc>
                  <a:txBody>
                    <a:bodyPr/>
                    <a:lstStyle/>
                    <a:p>
                      <a:r>
                        <a:rPr lang="el-GR" sz="1600" dirty="0" smtClean="0"/>
                        <a:t>ΕΚΦΥΣΗ</a:t>
                      </a:r>
                      <a:endParaRPr lang="el-GR" sz="1600" dirty="0"/>
                    </a:p>
                  </a:txBody>
                  <a:tcPr/>
                </a:tc>
                <a:tc>
                  <a:txBody>
                    <a:bodyPr/>
                    <a:lstStyle/>
                    <a:p>
                      <a:r>
                        <a:rPr lang="el-GR" sz="1600" dirty="0" smtClean="0"/>
                        <a:t>ΚΑΤΑΦΥΣΗ</a:t>
                      </a:r>
                      <a:endParaRPr lang="el-GR" sz="1600" dirty="0"/>
                    </a:p>
                  </a:txBody>
                  <a:tcPr/>
                </a:tc>
                <a:tc>
                  <a:txBody>
                    <a:bodyPr/>
                    <a:lstStyle/>
                    <a:p>
                      <a:r>
                        <a:rPr lang="el-GR" sz="1600" dirty="0" smtClean="0"/>
                        <a:t>ΝΕΥΡΩΣΗ</a:t>
                      </a:r>
                      <a:endParaRPr lang="el-GR" sz="1600" dirty="0"/>
                    </a:p>
                  </a:txBody>
                  <a:tcPr/>
                </a:tc>
                <a:tc>
                  <a:txBody>
                    <a:bodyPr/>
                    <a:lstStyle/>
                    <a:p>
                      <a:r>
                        <a:rPr lang="el-GR" sz="1600" dirty="0" smtClean="0"/>
                        <a:t>ΛΕΙΤΟΥΡΓΙΑ</a:t>
                      </a:r>
                      <a:endParaRPr lang="el-GR" sz="1600" dirty="0"/>
                    </a:p>
                  </a:txBody>
                  <a:tcPr/>
                </a:tc>
              </a:tr>
              <a:tr h="370840">
                <a:tc>
                  <a:txBody>
                    <a:bodyPr/>
                    <a:lstStyle/>
                    <a:p>
                      <a:r>
                        <a:rPr lang="el-GR" sz="1600" dirty="0" err="1" smtClean="0"/>
                        <a:t>Εγκαρσιοακανθώδης</a:t>
                      </a:r>
                      <a:endParaRPr lang="el-GR" sz="1600" dirty="0"/>
                    </a:p>
                  </a:txBody>
                  <a:tcPr/>
                </a:tc>
                <a:tc>
                  <a:txBody>
                    <a:bodyPr/>
                    <a:lstStyle/>
                    <a:p>
                      <a:endParaRPr lang="el-GR" sz="1600" dirty="0"/>
                    </a:p>
                  </a:txBody>
                  <a:tcPr/>
                </a:tc>
                <a:tc>
                  <a:txBody>
                    <a:bodyPr/>
                    <a:lstStyle/>
                    <a:p>
                      <a:endParaRPr lang="el-GR" sz="1600" dirty="0"/>
                    </a:p>
                  </a:txBody>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Οπ. Κλάδοι νωτιαίων</a:t>
                      </a:r>
                      <a:r>
                        <a:rPr lang="el-GR" sz="1600" baseline="0" dirty="0" smtClean="0"/>
                        <a:t> νεύρων</a:t>
                      </a:r>
                      <a:endParaRPr lang="el-GR" sz="1600" dirty="0" smtClean="0"/>
                    </a:p>
                    <a:p>
                      <a:endParaRPr lang="el-GR" sz="1600" dirty="0"/>
                    </a:p>
                  </a:txBody>
                  <a:tcPr/>
                </a:tc>
                <a:tc>
                  <a:txBody>
                    <a:bodyPr/>
                    <a:lstStyle/>
                    <a:p>
                      <a:r>
                        <a:rPr lang="el-GR" sz="1600" dirty="0" smtClean="0"/>
                        <a:t>έκταση</a:t>
                      </a:r>
                      <a:endParaRPr lang="el-GR" sz="1600" dirty="0"/>
                    </a:p>
                  </a:txBody>
                  <a:tcPr/>
                </a:tc>
              </a:tr>
              <a:tr h="370840">
                <a:tc>
                  <a:txBody>
                    <a:bodyPr/>
                    <a:lstStyle/>
                    <a:p>
                      <a:r>
                        <a:rPr lang="el-GR" sz="1600" dirty="0" err="1" smtClean="0"/>
                        <a:t>Ημιακανθώδης</a:t>
                      </a:r>
                      <a:r>
                        <a:rPr lang="el-GR" sz="1600" dirty="0" smtClean="0"/>
                        <a:t> </a:t>
                      </a:r>
                      <a:endParaRPr lang="el-GR" sz="1600" dirty="0"/>
                    </a:p>
                  </a:txBody>
                  <a:tcPr/>
                </a:tc>
                <a:tc>
                  <a:txBody>
                    <a:bodyPr/>
                    <a:lstStyle/>
                    <a:p>
                      <a:endParaRPr lang="el-GR" sz="1600" dirty="0"/>
                    </a:p>
                  </a:txBody>
                  <a:tcPr/>
                </a:tc>
                <a:tc>
                  <a:txBody>
                    <a:bodyPr/>
                    <a:lstStyle/>
                    <a:p>
                      <a:endParaRPr lang="el-GR" sz="1600" dirty="0"/>
                    </a:p>
                  </a:txBody>
                  <a:tcPr/>
                </a:tc>
                <a:tc vMerge="1">
                  <a:txBody>
                    <a:bodyPr/>
                    <a:lstStyle/>
                    <a:p>
                      <a:endParaRPr lang="el-GR" sz="1600" dirty="0"/>
                    </a:p>
                  </a:txBody>
                  <a:tcPr/>
                </a:tc>
                <a:tc>
                  <a:txBody>
                    <a:bodyPr/>
                    <a:lstStyle/>
                    <a:p>
                      <a:r>
                        <a:rPr lang="el-GR" sz="1600" dirty="0" smtClean="0"/>
                        <a:t>Έκταση, περιστροφή</a:t>
                      </a:r>
                      <a:endParaRPr lang="el-GR" sz="1600" dirty="0"/>
                    </a:p>
                  </a:txBody>
                  <a:tcPr/>
                </a:tc>
              </a:tr>
              <a:tr h="370840">
                <a:tc>
                  <a:txBody>
                    <a:bodyPr/>
                    <a:lstStyle/>
                    <a:p>
                      <a:r>
                        <a:rPr lang="el-GR" sz="1600" dirty="0" smtClean="0"/>
                        <a:t>Πολυσχιδής </a:t>
                      </a:r>
                      <a:endParaRPr lang="el-GR" sz="1600" dirty="0"/>
                    </a:p>
                  </a:txBody>
                  <a:tcPr/>
                </a:tc>
                <a:tc>
                  <a:txBody>
                    <a:bodyPr/>
                    <a:lstStyle/>
                    <a:p>
                      <a:endParaRPr lang="el-GR" sz="1600" dirty="0"/>
                    </a:p>
                  </a:txBody>
                  <a:tcPr/>
                </a:tc>
                <a:tc>
                  <a:txBody>
                    <a:bodyPr/>
                    <a:lstStyle/>
                    <a:p>
                      <a:endParaRPr lang="el-GR" sz="1600" dirty="0"/>
                    </a:p>
                  </a:txBody>
                  <a:tcPr/>
                </a:tc>
                <a:tc vMerge="1">
                  <a:txBody>
                    <a:bodyPr/>
                    <a:lstStyle/>
                    <a:p>
                      <a:endParaRPr lang="el-GR" sz="1600" dirty="0"/>
                    </a:p>
                  </a:txBody>
                  <a:tcPr/>
                </a:tc>
                <a:tc>
                  <a:txBody>
                    <a:bodyPr/>
                    <a:lstStyle/>
                    <a:p>
                      <a:r>
                        <a:rPr lang="el-GR" sz="1600" dirty="0" smtClean="0"/>
                        <a:t>Σταθεροποιεί ΣΣ </a:t>
                      </a:r>
                      <a:endParaRPr lang="el-GR" sz="1600" dirty="0"/>
                    </a:p>
                  </a:txBody>
                  <a:tcPr/>
                </a:tc>
              </a:tr>
              <a:tr h="370840">
                <a:tc>
                  <a:txBody>
                    <a:bodyPr/>
                    <a:lstStyle/>
                    <a:p>
                      <a:r>
                        <a:rPr lang="el-GR" sz="1600" dirty="0" smtClean="0"/>
                        <a:t>Στροφείς των νώτων</a:t>
                      </a:r>
                      <a:endParaRPr lang="el-GR" sz="1600" dirty="0"/>
                    </a:p>
                  </a:txBody>
                  <a:tcPr/>
                </a:tc>
                <a:tc>
                  <a:txBody>
                    <a:bodyPr/>
                    <a:lstStyle/>
                    <a:p>
                      <a:endParaRPr lang="el-GR" sz="1600" dirty="0"/>
                    </a:p>
                  </a:txBody>
                  <a:tcPr/>
                </a:tc>
                <a:tc>
                  <a:txBody>
                    <a:bodyPr/>
                    <a:lstStyle/>
                    <a:p>
                      <a:endParaRPr lang="el-GR" sz="1600" dirty="0"/>
                    </a:p>
                  </a:txBody>
                  <a:tcPr/>
                </a:tc>
                <a:tc vMerge="1">
                  <a:txBody>
                    <a:bodyPr/>
                    <a:lstStyle/>
                    <a:p>
                      <a:endParaRPr lang="el-GR" sz="1600" dirty="0"/>
                    </a:p>
                  </a:txBody>
                  <a:tcPr/>
                </a:tc>
                <a:tc>
                  <a:txBody>
                    <a:bodyPr/>
                    <a:lstStyle/>
                    <a:p>
                      <a:r>
                        <a:rPr lang="el-GR" sz="1600" dirty="0" smtClean="0"/>
                        <a:t>Σταθεροποιούν σπ, τοπικές κινήσεις περιστροφής ΣΣ</a:t>
                      </a:r>
                      <a:endParaRPr lang="el-GR" sz="1600" dirty="0"/>
                    </a:p>
                  </a:txBody>
                  <a:tcPr/>
                </a:tc>
              </a:tr>
              <a:tr h="370840">
                <a:tc>
                  <a:txBody>
                    <a:bodyPr/>
                    <a:lstStyle/>
                    <a:p>
                      <a:r>
                        <a:rPr lang="el-GR" sz="1600" dirty="0" err="1" smtClean="0"/>
                        <a:t>Μεσακάνθιοι</a:t>
                      </a:r>
                      <a:endParaRPr lang="el-GR" sz="1600" dirty="0"/>
                    </a:p>
                  </a:txBody>
                  <a:tcPr/>
                </a:tc>
                <a:tc>
                  <a:txBody>
                    <a:bodyPr/>
                    <a:lstStyle/>
                    <a:p>
                      <a:endParaRPr lang="el-GR" sz="1600" dirty="0"/>
                    </a:p>
                  </a:txBody>
                  <a:tcPr/>
                </a:tc>
                <a:tc>
                  <a:txBody>
                    <a:bodyPr/>
                    <a:lstStyle/>
                    <a:p>
                      <a:endParaRPr lang="el-GR" sz="1600" dirty="0"/>
                    </a:p>
                  </a:txBody>
                  <a:tcPr/>
                </a:tc>
                <a:tc>
                  <a:txBody>
                    <a:bodyPr/>
                    <a:lstStyle/>
                    <a:p>
                      <a:endParaRPr lang="el-GR" sz="1600" dirty="0"/>
                    </a:p>
                  </a:txBody>
                  <a:tcPr/>
                </a:tc>
                <a:tc>
                  <a:txBody>
                    <a:bodyPr/>
                    <a:lstStyle/>
                    <a:p>
                      <a:r>
                        <a:rPr lang="el-GR" sz="1600" dirty="0" smtClean="0"/>
                        <a:t>Έκταση στροφή ΣΣ</a:t>
                      </a:r>
                      <a:endParaRPr lang="el-GR" sz="1600" dirty="0"/>
                    </a:p>
                  </a:txBody>
                  <a:tcPr/>
                </a:tc>
              </a:tr>
              <a:tr h="370840">
                <a:tc>
                  <a:txBody>
                    <a:bodyPr/>
                    <a:lstStyle/>
                    <a:p>
                      <a:r>
                        <a:rPr lang="el-GR" sz="1600" dirty="0" err="1" smtClean="0"/>
                        <a:t>Μεσεγκάρσιοι</a:t>
                      </a:r>
                      <a:endParaRPr lang="el-GR" sz="1600" dirty="0"/>
                    </a:p>
                  </a:txBody>
                  <a:tcPr/>
                </a:tc>
                <a:tc>
                  <a:txBody>
                    <a:bodyPr/>
                    <a:lstStyle/>
                    <a:p>
                      <a:endParaRPr lang="el-GR" sz="1600" dirty="0"/>
                    </a:p>
                  </a:txBody>
                  <a:tcPr/>
                </a:tc>
                <a:tc>
                  <a:txBody>
                    <a:bodyPr/>
                    <a:lstStyle/>
                    <a:p>
                      <a:endParaRPr lang="el-GR" sz="1600" dirty="0"/>
                    </a:p>
                  </a:txBody>
                  <a:tcPr/>
                </a:tc>
                <a:tc>
                  <a:txBody>
                    <a:bodyPr/>
                    <a:lstStyle/>
                    <a:p>
                      <a:endParaRPr lang="el-GR" sz="1600" dirty="0"/>
                    </a:p>
                  </a:txBody>
                  <a:tcPr/>
                </a:tc>
                <a:tc>
                  <a:txBody>
                    <a:bodyPr/>
                    <a:lstStyle/>
                    <a:p>
                      <a:r>
                        <a:rPr lang="el-GR" sz="1600" dirty="0" smtClean="0"/>
                        <a:t>Πλάγια κάμψη ΣΣ, σταθεροποίηση</a:t>
                      </a:r>
                      <a:endParaRPr lang="el-GR" sz="1600" dirty="0"/>
                    </a:p>
                  </a:txBody>
                  <a:tcPr/>
                </a:tc>
              </a:tr>
              <a:tr h="370840">
                <a:tc>
                  <a:txBody>
                    <a:bodyPr/>
                    <a:lstStyle/>
                    <a:p>
                      <a:r>
                        <a:rPr lang="el-GR" sz="1600" dirty="0" err="1" smtClean="0"/>
                        <a:t>Ανελκτήρες</a:t>
                      </a:r>
                      <a:r>
                        <a:rPr lang="el-GR" sz="1600" dirty="0" smtClean="0"/>
                        <a:t> πλευρών</a:t>
                      </a:r>
                      <a:endParaRPr lang="el-GR" sz="1600" dirty="0"/>
                    </a:p>
                  </a:txBody>
                  <a:tcPr/>
                </a:tc>
                <a:tc>
                  <a:txBody>
                    <a:bodyPr/>
                    <a:lstStyle/>
                    <a:p>
                      <a:endParaRPr lang="el-GR" sz="1600" dirty="0"/>
                    </a:p>
                  </a:txBody>
                  <a:tcPr/>
                </a:tc>
                <a:tc>
                  <a:txBody>
                    <a:bodyPr/>
                    <a:lstStyle/>
                    <a:p>
                      <a:endParaRPr lang="el-GR" sz="1600" dirty="0"/>
                    </a:p>
                  </a:txBody>
                  <a:tcPr/>
                </a:tc>
                <a:tc>
                  <a:txBody>
                    <a:bodyPr/>
                    <a:lstStyle/>
                    <a:p>
                      <a:endParaRPr lang="el-GR" sz="1600" dirty="0"/>
                    </a:p>
                  </a:txBody>
                  <a:tcPr/>
                </a:tc>
                <a:tc>
                  <a:txBody>
                    <a:bodyPr/>
                    <a:lstStyle/>
                    <a:p>
                      <a:r>
                        <a:rPr lang="el-GR" sz="1600" dirty="0" smtClean="0"/>
                        <a:t>Ανυψώνουν πλευρές, πλάγια κάμψη</a:t>
                      </a:r>
                      <a:endParaRPr lang="el-GR" sz="1600" dirty="0"/>
                    </a:p>
                  </a:txBody>
                  <a:tcPr/>
                </a:tc>
              </a:tr>
            </a:tbl>
          </a:graphicData>
        </a:graphic>
      </p:graphicFrame>
      <p:sp>
        <p:nvSpPr>
          <p:cNvPr id="4" name="3 - TextBox"/>
          <p:cNvSpPr txBox="1"/>
          <p:nvPr/>
        </p:nvSpPr>
        <p:spPr>
          <a:xfrm>
            <a:off x="0" y="5572140"/>
            <a:ext cx="8943154" cy="646331"/>
          </a:xfrm>
          <a:prstGeom prst="rect">
            <a:avLst/>
          </a:prstGeom>
          <a:noFill/>
        </p:spPr>
        <p:txBody>
          <a:bodyPr wrap="none" rtlCol="0">
            <a:spAutoFit/>
          </a:bodyPr>
          <a:lstStyle/>
          <a:p>
            <a:r>
              <a:rPr lang="el-GR" dirty="0" smtClean="0"/>
              <a:t>Έκφυση από εγκάρσιες αποφύσεις, φέρονται στις ακανθώδεις αποφύσεις των ανώτερων σπ.</a:t>
            </a:r>
          </a:p>
          <a:p>
            <a:r>
              <a:rPr lang="el-GR" dirty="0" smtClean="0"/>
              <a:t>Στην αύλακα μεταξύ εγκάρσιων και ακανθωδών αποφύσεων</a:t>
            </a:r>
            <a:endParaRPr lang="el-G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a:stretch>
            <a:fillRect/>
          </a:stretch>
        </p:blipFill>
        <p:spPr bwMode="auto">
          <a:xfrm>
            <a:off x="-142908" y="428604"/>
            <a:ext cx="6315075" cy="4953000"/>
          </a:xfrm>
          <a:prstGeom prst="rect">
            <a:avLst/>
          </a:prstGeom>
          <a:noFill/>
          <a:ln w="9525">
            <a:noFill/>
            <a:miter lim="800000"/>
            <a:headEnd/>
            <a:tailEnd/>
          </a:ln>
          <a:effectLst/>
        </p:spPr>
      </p:pic>
      <p:sp>
        <p:nvSpPr>
          <p:cNvPr id="4" name="3 - TextBox"/>
          <p:cNvSpPr txBox="1"/>
          <p:nvPr/>
        </p:nvSpPr>
        <p:spPr>
          <a:xfrm>
            <a:off x="5846046" y="857232"/>
            <a:ext cx="3297954" cy="3139321"/>
          </a:xfrm>
          <a:prstGeom prst="rect">
            <a:avLst/>
          </a:prstGeom>
          <a:noFill/>
        </p:spPr>
        <p:txBody>
          <a:bodyPr wrap="none" rtlCol="0">
            <a:spAutoFit/>
          </a:bodyPr>
          <a:lstStyle/>
          <a:p>
            <a:pPr marL="342900" indent="-342900">
              <a:buAutoNum type="arabicPeriod"/>
            </a:pPr>
            <a:r>
              <a:rPr lang="el-GR" dirty="0" smtClean="0"/>
              <a:t>Κάτω γωνία ωμοπλάτης</a:t>
            </a:r>
          </a:p>
          <a:p>
            <a:pPr marL="342900" indent="-342900">
              <a:buAutoNum type="arabicPeriod"/>
            </a:pPr>
            <a:r>
              <a:rPr lang="el-GR" dirty="0" smtClean="0"/>
              <a:t>Ο1</a:t>
            </a:r>
          </a:p>
          <a:p>
            <a:pPr marL="342900" indent="-342900">
              <a:buAutoNum type="arabicPeriod"/>
            </a:pPr>
            <a:r>
              <a:rPr lang="el-GR" dirty="0" smtClean="0"/>
              <a:t>Άνω γωνία ωμοπλάτης</a:t>
            </a:r>
          </a:p>
          <a:p>
            <a:pPr marL="342900" indent="-342900">
              <a:buAutoNum type="arabicPeriod"/>
            </a:pPr>
            <a:r>
              <a:rPr lang="el-GR" dirty="0" smtClean="0"/>
              <a:t>Βάση ωμοπλατιαίας άκανθας</a:t>
            </a:r>
          </a:p>
          <a:p>
            <a:pPr marL="342900" indent="-342900">
              <a:buAutoNum type="arabicPeriod"/>
            </a:pPr>
            <a:r>
              <a:rPr lang="el-GR" dirty="0" smtClean="0"/>
              <a:t>Άκανθα Α7</a:t>
            </a:r>
          </a:p>
          <a:p>
            <a:pPr marL="342900" indent="-342900">
              <a:buAutoNum type="arabicPeriod"/>
            </a:pPr>
            <a:r>
              <a:rPr lang="el-GR" dirty="0" smtClean="0"/>
              <a:t>Άκανθα Θ1</a:t>
            </a:r>
          </a:p>
          <a:p>
            <a:pPr marL="342900" indent="-342900">
              <a:buAutoNum type="arabicPeriod"/>
            </a:pPr>
            <a:r>
              <a:rPr lang="el-GR" dirty="0" smtClean="0"/>
              <a:t>Άκανθα Θ3</a:t>
            </a:r>
          </a:p>
          <a:p>
            <a:pPr marL="342900" indent="-342900">
              <a:buAutoNum type="arabicPeriod"/>
            </a:pPr>
            <a:r>
              <a:rPr lang="el-GR" dirty="0" smtClean="0"/>
              <a:t>Άκανθα Θ7</a:t>
            </a:r>
          </a:p>
          <a:p>
            <a:pPr marL="342900" indent="-342900">
              <a:buAutoNum type="arabicPeriod"/>
            </a:pPr>
            <a:r>
              <a:rPr lang="el-GR" dirty="0" err="1" smtClean="0"/>
              <a:t>Ορθωτήρας</a:t>
            </a:r>
            <a:r>
              <a:rPr lang="el-GR" dirty="0" smtClean="0"/>
              <a:t> μυς</a:t>
            </a:r>
          </a:p>
          <a:p>
            <a:pPr marL="342900" indent="-342900">
              <a:buAutoNum type="arabicPeriod"/>
            </a:pPr>
            <a:r>
              <a:rPr lang="el-GR" dirty="0" smtClean="0"/>
              <a:t>Πλατύς ραχιαίος</a:t>
            </a:r>
          </a:p>
          <a:p>
            <a:pPr marL="342900" indent="-342900">
              <a:buAutoNum type="arabicPeriod"/>
            </a:pPr>
            <a:r>
              <a:rPr lang="el-GR" dirty="0" smtClean="0"/>
              <a:t>Ο4</a:t>
            </a:r>
            <a:endParaRPr lang="el-GR"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274638"/>
            <a:ext cx="8229600" cy="1143000"/>
          </a:xfrm>
        </p:spPr>
        <p:txBody>
          <a:bodyPr>
            <a:normAutofit fontScale="90000"/>
          </a:bodyPr>
          <a:lstStyle/>
          <a:p>
            <a:r>
              <a:rPr lang="el-GR" dirty="0" smtClean="0"/>
              <a:t>ΙΝΙΟΑΥΧΕΝΙΚΟΙ ΜΥΣ-ΥΠΙΝΙΔΙΟ ΤΡΙΓΩΝΟ</a:t>
            </a:r>
            <a:endParaRPr lang="el-GR" dirty="0"/>
          </a:p>
        </p:txBody>
      </p:sp>
      <p:graphicFrame>
        <p:nvGraphicFramePr>
          <p:cNvPr id="4" name="3 - Θέση περιεχομένου"/>
          <p:cNvGraphicFramePr>
            <a:graphicFrameLocks/>
          </p:cNvGraphicFramePr>
          <p:nvPr/>
        </p:nvGraphicFramePr>
        <p:xfrm>
          <a:off x="214280" y="1785926"/>
          <a:ext cx="8929720" cy="3175000"/>
        </p:xfrm>
        <a:graphic>
          <a:graphicData uri="http://schemas.openxmlformats.org/drawingml/2006/table">
            <a:tbl>
              <a:tblPr firstRow="1" bandRow="1">
                <a:tableStyleId>{69C7853C-536D-4A76-A0AE-DD22124D55A5}</a:tableStyleId>
              </a:tblPr>
              <a:tblGrid>
                <a:gridCol w="1928828"/>
                <a:gridCol w="1643060"/>
                <a:gridCol w="1428774"/>
                <a:gridCol w="2143114"/>
                <a:gridCol w="1785944"/>
              </a:tblGrid>
              <a:tr h="370840">
                <a:tc>
                  <a:txBody>
                    <a:bodyPr/>
                    <a:lstStyle/>
                    <a:p>
                      <a:r>
                        <a:rPr lang="el-GR" sz="1600" dirty="0" smtClean="0"/>
                        <a:t>ΜΥΣ</a:t>
                      </a:r>
                      <a:endParaRPr lang="el-GR" sz="1600" dirty="0"/>
                    </a:p>
                  </a:txBody>
                  <a:tcPr/>
                </a:tc>
                <a:tc>
                  <a:txBody>
                    <a:bodyPr/>
                    <a:lstStyle/>
                    <a:p>
                      <a:r>
                        <a:rPr lang="el-GR" sz="1600" dirty="0" smtClean="0"/>
                        <a:t>ΕΚΦΥΣΗ</a:t>
                      </a:r>
                      <a:endParaRPr lang="el-GR" sz="1600" dirty="0"/>
                    </a:p>
                  </a:txBody>
                  <a:tcPr/>
                </a:tc>
                <a:tc>
                  <a:txBody>
                    <a:bodyPr/>
                    <a:lstStyle/>
                    <a:p>
                      <a:r>
                        <a:rPr lang="el-GR" sz="1600" dirty="0" smtClean="0"/>
                        <a:t>ΚΑΤΑΦΥΣΗ</a:t>
                      </a:r>
                      <a:endParaRPr lang="el-GR" sz="1600" dirty="0"/>
                    </a:p>
                  </a:txBody>
                  <a:tcPr/>
                </a:tc>
                <a:tc>
                  <a:txBody>
                    <a:bodyPr/>
                    <a:lstStyle/>
                    <a:p>
                      <a:r>
                        <a:rPr lang="el-GR" sz="1600" dirty="0" smtClean="0"/>
                        <a:t>ΝΕΥΡΩΣΗ</a:t>
                      </a:r>
                      <a:endParaRPr lang="el-GR" sz="1600" dirty="0"/>
                    </a:p>
                  </a:txBody>
                  <a:tcPr/>
                </a:tc>
                <a:tc>
                  <a:txBody>
                    <a:bodyPr/>
                    <a:lstStyle/>
                    <a:p>
                      <a:r>
                        <a:rPr lang="el-GR" sz="1600" dirty="0" smtClean="0"/>
                        <a:t>ΛΕΙΤΟΥΡΓΙΑ</a:t>
                      </a:r>
                      <a:endParaRPr lang="el-GR" sz="1600" dirty="0"/>
                    </a:p>
                  </a:txBody>
                  <a:tcPr/>
                </a:tc>
              </a:tr>
              <a:tr h="370840">
                <a:tc>
                  <a:txBody>
                    <a:bodyPr/>
                    <a:lstStyle/>
                    <a:p>
                      <a:r>
                        <a:rPr lang="el-GR" sz="1600" dirty="0" smtClean="0"/>
                        <a:t>Μείζων οπίσθιος ορθός κεφαλικός</a:t>
                      </a:r>
                      <a:endParaRPr lang="el-GR" sz="1600" dirty="0"/>
                    </a:p>
                  </a:txBody>
                  <a:tcPr/>
                </a:tc>
                <a:tc>
                  <a:txBody>
                    <a:bodyPr/>
                    <a:lstStyle/>
                    <a:p>
                      <a:r>
                        <a:rPr lang="el-GR" sz="1600" dirty="0" smtClean="0"/>
                        <a:t>ΑκαθδηαπόφυσηΑ2</a:t>
                      </a:r>
                      <a:endParaRPr lang="el-GR" sz="1600" dirty="0"/>
                    </a:p>
                  </a:txBody>
                  <a:tcPr/>
                </a:tc>
                <a:tc>
                  <a:txBody>
                    <a:bodyPr/>
                    <a:lstStyle/>
                    <a:p>
                      <a:r>
                        <a:rPr lang="el-GR" sz="1600" dirty="0" smtClean="0"/>
                        <a:t>Κάτω </a:t>
                      </a:r>
                      <a:r>
                        <a:rPr lang="el-GR" sz="1600" dirty="0" err="1" smtClean="0"/>
                        <a:t>αυχ</a:t>
                      </a:r>
                      <a:r>
                        <a:rPr lang="el-GR" sz="1600" dirty="0" smtClean="0"/>
                        <a:t>. </a:t>
                      </a:r>
                      <a:r>
                        <a:rPr lang="el-GR" sz="1600" dirty="0" err="1" smtClean="0"/>
                        <a:t>Γραμμη</a:t>
                      </a:r>
                      <a:endParaRPr lang="el-GR" sz="1600" dirty="0"/>
                    </a:p>
                  </a:txBody>
                  <a:tcPr/>
                </a:tc>
                <a:tc rowSpan="4">
                  <a:txBody>
                    <a:bodyPr/>
                    <a:lstStyle/>
                    <a:p>
                      <a:r>
                        <a:rPr lang="el-GR" sz="1600" dirty="0" smtClean="0"/>
                        <a:t>Α1 οπ. Κλάδος –(</a:t>
                      </a:r>
                      <a:r>
                        <a:rPr lang="el-GR" sz="1600" dirty="0" err="1" smtClean="0"/>
                        <a:t>υπινίδιο</a:t>
                      </a:r>
                      <a:r>
                        <a:rPr lang="el-GR" sz="1600" dirty="0" smtClean="0"/>
                        <a:t> νεύρο)</a:t>
                      </a:r>
                      <a:endParaRPr lang="el-GR" sz="1600" dirty="0"/>
                    </a:p>
                  </a:txBody>
                  <a:tcPr/>
                </a:tc>
                <a:tc rowSpan="2">
                  <a:txBody>
                    <a:bodyPr/>
                    <a:lstStyle/>
                    <a:p>
                      <a:r>
                        <a:rPr lang="el-GR" sz="1600" dirty="0" smtClean="0"/>
                        <a:t>Έκταση κεφαλής</a:t>
                      </a:r>
                      <a:endParaRPr lang="el-GR"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Ελάσσων</a:t>
                      </a:r>
                      <a:r>
                        <a:rPr lang="el-GR" sz="1600" baseline="0" dirty="0" smtClean="0"/>
                        <a:t> </a:t>
                      </a:r>
                      <a:r>
                        <a:rPr lang="el-GR" sz="1600" dirty="0" smtClean="0"/>
                        <a:t>οπίσθιος ορθός κεφαλικός</a:t>
                      </a:r>
                    </a:p>
                    <a:p>
                      <a:endParaRPr lang="el-GR" sz="1600" dirty="0"/>
                    </a:p>
                  </a:txBody>
                  <a:tcPr/>
                </a:tc>
                <a:tc>
                  <a:txBody>
                    <a:bodyPr/>
                    <a:lstStyle/>
                    <a:p>
                      <a:r>
                        <a:rPr lang="el-GR" sz="1600" dirty="0" err="1" smtClean="0"/>
                        <a:t>Οπ.τόξο</a:t>
                      </a:r>
                      <a:r>
                        <a:rPr lang="el-GR" sz="1600" dirty="0" smtClean="0"/>
                        <a:t> Α1</a:t>
                      </a:r>
                      <a:endParaRPr lang="el-GR" sz="1600" dirty="0"/>
                    </a:p>
                  </a:txBody>
                  <a:tcPr/>
                </a:tc>
                <a:tc>
                  <a:txBody>
                    <a:bodyPr/>
                    <a:lstStyle/>
                    <a:p>
                      <a:r>
                        <a:rPr lang="el-GR" sz="1600" dirty="0" smtClean="0"/>
                        <a:t>Κάτω </a:t>
                      </a:r>
                      <a:r>
                        <a:rPr lang="el-GR" sz="1600" dirty="0" err="1" smtClean="0"/>
                        <a:t>αυχ</a:t>
                      </a:r>
                      <a:r>
                        <a:rPr lang="el-GR" sz="1600" dirty="0" smtClean="0"/>
                        <a:t>. Γραμμή</a:t>
                      </a:r>
                      <a:endParaRPr lang="el-GR" sz="1600" dirty="0"/>
                    </a:p>
                  </a:txBody>
                  <a:tcPr/>
                </a:tc>
                <a:tc vMerge="1">
                  <a:txBody>
                    <a:bodyPr/>
                    <a:lstStyle/>
                    <a:p>
                      <a:endParaRPr lang="el-GR" sz="1600" dirty="0"/>
                    </a:p>
                  </a:txBody>
                  <a:tcPr/>
                </a:tc>
                <a:tc vMerge="1">
                  <a:txBody>
                    <a:bodyPr/>
                    <a:lstStyle/>
                    <a:p>
                      <a:endParaRPr lang="el-GR" sz="1600" dirty="0"/>
                    </a:p>
                  </a:txBody>
                  <a:tcPr/>
                </a:tc>
              </a:tr>
              <a:tr h="370840">
                <a:tc>
                  <a:txBody>
                    <a:bodyPr/>
                    <a:lstStyle/>
                    <a:p>
                      <a:r>
                        <a:rPr lang="el-GR" sz="1600" dirty="0" smtClean="0"/>
                        <a:t>Κάτω λοξός κεφαλικός</a:t>
                      </a:r>
                      <a:endParaRPr lang="el-GR" sz="1600" dirty="0"/>
                    </a:p>
                  </a:txBody>
                  <a:tcPr/>
                </a:tc>
                <a:tc>
                  <a:txBody>
                    <a:bodyPr/>
                    <a:lstStyle/>
                    <a:p>
                      <a:r>
                        <a:rPr lang="el-GR" sz="1600" dirty="0" smtClean="0"/>
                        <a:t>Οπ. τόξο Α2</a:t>
                      </a:r>
                      <a:endParaRPr lang="el-GR" sz="1600" dirty="0"/>
                    </a:p>
                  </a:txBody>
                  <a:tcPr/>
                </a:tc>
                <a:tc>
                  <a:txBody>
                    <a:bodyPr/>
                    <a:lstStyle/>
                    <a:p>
                      <a:r>
                        <a:rPr lang="el-GR" sz="1600" dirty="0" err="1" smtClean="0"/>
                        <a:t>εγκ,.αποφ</a:t>
                      </a:r>
                      <a:r>
                        <a:rPr lang="el-GR" sz="1600" dirty="0" smtClean="0"/>
                        <a:t>. Α1</a:t>
                      </a:r>
                      <a:endParaRPr lang="el-GR" sz="1600" dirty="0"/>
                    </a:p>
                  </a:txBody>
                  <a:tcPr/>
                </a:tc>
                <a:tc vMerge="1">
                  <a:txBody>
                    <a:bodyPr/>
                    <a:lstStyle/>
                    <a:p>
                      <a:endParaRPr lang="el-GR" sz="1600" dirty="0"/>
                    </a:p>
                  </a:txBody>
                  <a:tcPr/>
                </a:tc>
                <a:tc>
                  <a:txBody>
                    <a:bodyPr/>
                    <a:lstStyle/>
                    <a:p>
                      <a:r>
                        <a:rPr lang="el-GR" sz="1600" dirty="0" smtClean="0"/>
                        <a:t>Στροφή Α1 στον Α2</a:t>
                      </a:r>
                      <a:endParaRPr lang="el-GR" sz="1600" dirty="0"/>
                    </a:p>
                  </a:txBody>
                  <a:tcPr/>
                </a:tc>
              </a:tr>
              <a:tr h="370840">
                <a:tc>
                  <a:txBody>
                    <a:bodyPr/>
                    <a:lstStyle/>
                    <a:p>
                      <a:r>
                        <a:rPr lang="el-GR" sz="1600" dirty="0" smtClean="0"/>
                        <a:t>Άνω λοξός κεφαλικός</a:t>
                      </a:r>
                      <a:endParaRPr lang="el-GR" sz="1600" dirty="0"/>
                    </a:p>
                  </a:txBody>
                  <a:tcPr/>
                </a:tc>
                <a:tc>
                  <a:txBody>
                    <a:bodyPr/>
                    <a:lstStyle/>
                    <a:p>
                      <a:r>
                        <a:rPr lang="el-GR" sz="1600" dirty="0" err="1" smtClean="0"/>
                        <a:t>Εγκ.απόφυση</a:t>
                      </a:r>
                      <a:r>
                        <a:rPr lang="el-GR" sz="1600" dirty="0" smtClean="0"/>
                        <a:t> Α1</a:t>
                      </a:r>
                      <a:endParaRPr lang="el-GR" sz="1600" dirty="0"/>
                    </a:p>
                  </a:txBody>
                  <a:tcPr/>
                </a:tc>
                <a:tc>
                  <a:txBody>
                    <a:bodyPr/>
                    <a:lstStyle/>
                    <a:p>
                      <a:r>
                        <a:rPr lang="el-GR" sz="1600" dirty="0" smtClean="0"/>
                        <a:t>Μεταξύ άνω και κάτω </a:t>
                      </a:r>
                      <a:r>
                        <a:rPr lang="el-GR" sz="1600" dirty="0" err="1" smtClean="0"/>
                        <a:t>αυχ</a:t>
                      </a:r>
                      <a:r>
                        <a:rPr lang="el-GR" sz="1600" dirty="0" smtClean="0"/>
                        <a:t>. γραμμής</a:t>
                      </a:r>
                      <a:endParaRPr lang="el-GR" sz="1600" dirty="0"/>
                    </a:p>
                  </a:txBody>
                  <a:tcPr/>
                </a:tc>
                <a:tc vMerge="1">
                  <a:txBody>
                    <a:bodyPr/>
                    <a:lstStyle/>
                    <a:p>
                      <a:endParaRPr lang="el-GR" sz="1600" dirty="0"/>
                    </a:p>
                  </a:txBody>
                  <a:tcPr/>
                </a:tc>
                <a:tc>
                  <a:txBody>
                    <a:bodyPr/>
                    <a:lstStyle/>
                    <a:p>
                      <a:r>
                        <a:rPr lang="el-GR" sz="1600" dirty="0" smtClean="0"/>
                        <a:t>Πλάγια κάμψη</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a:stretch>
            <a:fillRect/>
          </a:stretch>
        </p:blipFill>
        <p:spPr bwMode="auto">
          <a:xfrm>
            <a:off x="642910" y="214290"/>
            <a:ext cx="5467350" cy="6381750"/>
          </a:xfrm>
          <a:prstGeom prst="rect">
            <a:avLst/>
          </a:prstGeom>
          <a:noFill/>
          <a:ln w="9525">
            <a:noFill/>
            <a:miter lim="800000"/>
            <a:headEnd/>
            <a:tailEnd/>
          </a:ln>
          <a:effectLst/>
        </p:spPr>
      </p:pic>
      <p:sp>
        <p:nvSpPr>
          <p:cNvPr id="5" name="4 - TextBox"/>
          <p:cNvSpPr txBox="1"/>
          <p:nvPr/>
        </p:nvSpPr>
        <p:spPr>
          <a:xfrm>
            <a:off x="6228184" y="3212976"/>
            <a:ext cx="2635401" cy="2031325"/>
          </a:xfrm>
          <a:prstGeom prst="rect">
            <a:avLst/>
          </a:prstGeom>
          <a:noFill/>
        </p:spPr>
        <p:txBody>
          <a:bodyPr wrap="none" rtlCol="0">
            <a:spAutoFit/>
          </a:bodyPr>
          <a:lstStyle/>
          <a:p>
            <a:pPr marL="342900" indent="-342900">
              <a:buAutoNum type="arabicPeriod"/>
            </a:pPr>
            <a:r>
              <a:rPr lang="el-GR" dirty="0" err="1" smtClean="0"/>
              <a:t>Σπληνιοιειδής</a:t>
            </a:r>
            <a:endParaRPr lang="el-GR" dirty="0" smtClean="0"/>
          </a:p>
          <a:p>
            <a:pPr marL="342900" indent="-342900">
              <a:buAutoNum type="arabicPeriod"/>
            </a:pPr>
            <a:r>
              <a:rPr lang="el-GR" dirty="0" err="1" smtClean="0"/>
              <a:t>Λαγονοπλευρικός</a:t>
            </a:r>
            <a:endParaRPr lang="el-GR" dirty="0" smtClean="0"/>
          </a:p>
          <a:p>
            <a:pPr marL="342900" indent="-342900">
              <a:buAutoNum type="arabicPeriod"/>
            </a:pPr>
            <a:r>
              <a:rPr lang="el-GR" dirty="0" err="1" smtClean="0"/>
              <a:t>Μήκιστος</a:t>
            </a:r>
            <a:endParaRPr lang="el-GR" dirty="0" smtClean="0"/>
          </a:p>
          <a:p>
            <a:pPr marL="342900" indent="-342900">
              <a:buAutoNum type="arabicPeriod"/>
            </a:pPr>
            <a:r>
              <a:rPr lang="el-GR" dirty="0" smtClean="0"/>
              <a:t>Ακανθώδης</a:t>
            </a:r>
          </a:p>
          <a:p>
            <a:pPr marL="342900" indent="-342900">
              <a:buAutoNum type="arabicPeriod"/>
            </a:pPr>
            <a:r>
              <a:rPr lang="el-GR" dirty="0" smtClean="0"/>
              <a:t>Ορθός κεφαλικός</a:t>
            </a:r>
          </a:p>
          <a:p>
            <a:pPr marL="342900" indent="-342900">
              <a:buAutoNum type="arabicPeriod"/>
            </a:pPr>
            <a:r>
              <a:rPr lang="el-GR" dirty="0" smtClean="0"/>
              <a:t>Κάτω λοξός κεφαλικός</a:t>
            </a:r>
          </a:p>
          <a:p>
            <a:pPr marL="342900" indent="-342900">
              <a:buAutoNum type="arabicPeriod"/>
            </a:pPr>
            <a:r>
              <a:rPr lang="el-GR" dirty="0" smtClean="0"/>
              <a:t>Άνω λοξός κεφαλικός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ΜΥΣ ΡΑΧΗΣ</a:t>
            </a:r>
            <a:endParaRPr lang="el-GR" dirty="0"/>
          </a:p>
        </p:txBody>
      </p:sp>
      <p:sp>
        <p:nvSpPr>
          <p:cNvPr id="3" name="2 - Θέση περιεχομένου"/>
          <p:cNvSpPr>
            <a:spLocks noGrp="1"/>
          </p:cNvSpPr>
          <p:nvPr>
            <p:ph idx="1"/>
          </p:nvPr>
        </p:nvSpPr>
        <p:spPr/>
        <p:txBody>
          <a:bodyPr/>
          <a:lstStyle/>
          <a:p>
            <a:r>
              <a:rPr lang="el-GR" dirty="0" smtClean="0"/>
              <a:t>Δρουν ως στατικοί μυς-σταθεροποιητές. Μικρότεροι μυς: μεγαλύτερη πυκνότητα ΝΜΑ- παράγουν πιο ακριβείς κινήσεις.</a:t>
            </a:r>
          </a:p>
          <a:p>
            <a:r>
              <a:rPr lang="el-GR" dirty="0" smtClean="0"/>
              <a:t>Οι στροφείς νώτων είναι τόσο μικροί που είναι αμφίβολο αν παράγουν κίνηση λειτουργούν περισσότερο ως </a:t>
            </a:r>
            <a:r>
              <a:rPr lang="el-GR" dirty="0" err="1" smtClean="0"/>
              <a:t>κινησιολογικοί</a:t>
            </a:r>
            <a:r>
              <a:rPr lang="el-GR" dirty="0" smtClean="0"/>
              <a:t> ελεγκτές, οι μεγαλύτεροι μυς είναι παραγωγοί κίνησης.</a:t>
            </a:r>
            <a:endParaRPr lang="el-GR"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2" cstate="print"/>
          <a:srcRect/>
          <a:stretch>
            <a:fillRect/>
          </a:stretch>
        </p:blipFill>
        <p:spPr bwMode="auto">
          <a:xfrm>
            <a:off x="611560" y="145678"/>
            <a:ext cx="5544616" cy="67123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2" cstate="print"/>
          <a:srcRect/>
          <a:stretch>
            <a:fillRect/>
          </a:stretch>
        </p:blipFill>
        <p:spPr bwMode="auto">
          <a:xfrm>
            <a:off x="1115616" y="60776"/>
            <a:ext cx="6624736" cy="65009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μυς ραχησ 5.png"/>
          <p:cNvPicPr>
            <a:picLocks noChangeAspect="1"/>
          </p:cNvPicPr>
          <p:nvPr/>
        </p:nvPicPr>
        <p:blipFill>
          <a:blip r:embed="rId2" cstate="print"/>
          <a:stretch>
            <a:fillRect/>
          </a:stretch>
        </p:blipFill>
        <p:spPr>
          <a:xfrm>
            <a:off x="1036544" y="0"/>
            <a:ext cx="7070912" cy="6858000"/>
          </a:xfrm>
          <a:prstGeom prst="rect">
            <a:avLst/>
          </a:prstGeom>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μυς ραχησ 1.png"/>
          <p:cNvPicPr>
            <a:picLocks noChangeAspect="1"/>
          </p:cNvPicPr>
          <p:nvPr/>
        </p:nvPicPr>
        <p:blipFill>
          <a:blip r:embed="rId2" cstate="print"/>
          <a:stretch>
            <a:fillRect/>
          </a:stretch>
        </p:blipFill>
        <p:spPr>
          <a:xfrm>
            <a:off x="1314979" y="0"/>
            <a:ext cx="6514042" cy="6858000"/>
          </a:xfrm>
          <a:prstGeom prst="rect">
            <a:avLst/>
          </a:prstGeom>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μυς ραχησ 2.png"/>
          <p:cNvPicPr>
            <a:picLocks noChangeAspect="1"/>
          </p:cNvPicPr>
          <p:nvPr/>
        </p:nvPicPr>
        <p:blipFill>
          <a:blip r:embed="rId2" cstate="print"/>
          <a:stretch>
            <a:fillRect/>
          </a:stretch>
        </p:blipFill>
        <p:spPr>
          <a:xfrm>
            <a:off x="941632" y="0"/>
            <a:ext cx="7260735" cy="6858000"/>
          </a:xfrm>
          <a:prstGeom prst="rect">
            <a:avLst/>
          </a:prstGeom>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3568" y="404664"/>
            <a:ext cx="4467225" cy="60007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857224" y="142852"/>
            <a:ext cx="3219450" cy="438150"/>
          </a:xfrm>
          <a:prstGeom prst="rect">
            <a:avLst/>
          </a:prstGeom>
          <a:noFill/>
          <a:ln w="9525">
            <a:noFill/>
            <a:miter lim="800000"/>
            <a:headEnd/>
            <a:tailEnd/>
          </a:ln>
          <a:effectLst/>
        </p:spPr>
      </p:pic>
      <p:sp>
        <p:nvSpPr>
          <p:cNvPr id="6" name="5 - TextBox"/>
          <p:cNvSpPr txBox="1"/>
          <p:nvPr/>
        </p:nvSpPr>
        <p:spPr>
          <a:xfrm>
            <a:off x="5436096" y="2996952"/>
            <a:ext cx="2204258" cy="923330"/>
          </a:xfrm>
          <a:prstGeom prst="rect">
            <a:avLst/>
          </a:prstGeom>
          <a:noFill/>
        </p:spPr>
        <p:txBody>
          <a:bodyPr wrap="none" rtlCol="0">
            <a:spAutoFit/>
          </a:bodyPr>
          <a:lstStyle/>
          <a:p>
            <a:pPr marL="342900" indent="-342900">
              <a:buAutoNum type="arabicPeriod"/>
            </a:pPr>
            <a:r>
              <a:rPr lang="el-GR" dirty="0" err="1" smtClean="0"/>
              <a:t>Λαγονοπλευρικός</a:t>
            </a:r>
            <a:endParaRPr lang="el-GR" dirty="0" smtClean="0"/>
          </a:p>
          <a:p>
            <a:pPr marL="342900" indent="-342900">
              <a:buAutoNum type="arabicPeriod"/>
            </a:pPr>
            <a:r>
              <a:rPr lang="el-GR" dirty="0" err="1" smtClean="0"/>
              <a:t>Μήκιστος</a:t>
            </a:r>
            <a:endParaRPr lang="el-GR" dirty="0" smtClean="0"/>
          </a:p>
          <a:p>
            <a:pPr marL="342900" indent="-342900">
              <a:buAutoNum type="arabicPeriod"/>
            </a:pPr>
            <a:r>
              <a:rPr lang="el-GR" dirty="0" smtClean="0"/>
              <a:t>Ακανθώδης </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1142976" y="142852"/>
            <a:ext cx="3267075" cy="295275"/>
          </a:xfrm>
          <a:prstGeom prst="rect">
            <a:avLst/>
          </a:prstGeom>
          <a:noFill/>
          <a:ln w="9525">
            <a:noFill/>
            <a:miter lim="800000"/>
            <a:headEnd/>
            <a:tailEnd/>
          </a:ln>
          <a:effectLst/>
        </p:spPr>
      </p:pic>
      <p:pic>
        <p:nvPicPr>
          <p:cNvPr id="5" name="4 - Εικόνα" descr="μυς οπ θωρ.png"/>
          <p:cNvPicPr>
            <a:picLocks noChangeAspect="1"/>
          </p:cNvPicPr>
          <p:nvPr/>
        </p:nvPicPr>
        <p:blipFill>
          <a:blip r:embed="rId3" cstate="print"/>
          <a:stretch>
            <a:fillRect/>
          </a:stretch>
        </p:blipFill>
        <p:spPr>
          <a:xfrm>
            <a:off x="467544" y="548679"/>
            <a:ext cx="5760640" cy="7116723"/>
          </a:xfrm>
          <a:prstGeom prst="rect">
            <a:avLst/>
          </a:prstGeom>
        </p:spPr>
      </p:pic>
      <p:sp>
        <p:nvSpPr>
          <p:cNvPr id="7" name="6 - TextBox"/>
          <p:cNvSpPr txBox="1"/>
          <p:nvPr/>
        </p:nvSpPr>
        <p:spPr>
          <a:xfrm>
            <a:off x="6300192" y="692696"/>
            <a:ext cx="2568139" cy="1477328"/>
          </a:xfrm>
          <a:prstGeom prst="rect">
            <a:avLst/>
          </a:prstGeom>
          <a:noFill/>
        </p:spPr>
        <p:txBody>
          <a:bodyPr wrap="none" rtlCol="0">
            <a:spAutoFit/>
          </a:bodyPr>
          <a:lstStyle/>
          <a:p>
            <a:pPr marL="342900" indent="-342900">
              <a:buAutoNum type="arabicPeriod"/>
            </a:pPr>
            <a:r>
              <a:rPr lang="el-GR" dirty="0" smtClean="0"/>
              <a:t>Αυχενικοί στροφείς</a:t>
            </a:r>
          </a:p>
          <a:p>
            <a:pPr marL="342900" indent="-342900">
              <a:buAutoNum type="arabicPeriod"/>
            </a:pPr>
            <a:r>
              <a:rPr lang="el-GR" dirty="0" smtClean="0"/>
              <a:t>Πολυσχιδείς</a:t>
            </a:r>
          </a:p>
          <a:p>
            <a:pPr marL="342900" indent="-342900">
              <a:buAutoNum type="arabicPeriod"/>
            </a:pPr>
            <a:r>
              <a:rPr lang="el-GR" dirty="0" err="1" smtClean="0"/>
              <a:t>Μεσοακανθώδεις</a:t>
            </a:r>
            <a:endParaRPr lang="el-GR" dirty="0" smtClean="0"/>
          </a:p>
          <a:p>
            <a:pPr marL="342900" indent="-342900">
              <a:buAutoNum type="arabicPeriod"/>
            </a:pPr>
            <a:r>
              <a:rPr lang="el-GR" dirty="0" err="1" smtClean="0"/>
              <a:t>Μεσεγκάρσιοι</a:t>
            </a:r>
            <a:endParaRPr lang="el-GR" dirty="0" smtClean="0"/>
          </a:p>
          <a:p>
            <a:pPr marL="342900" indent="-342900">
              <a:buAutoNum type="arabicPeriod"/>
            </a:pPr>
            <a:r>
              <a:rPr lang="el-GR" dirty="0" err="1" smtClean="0"/>
              <a:t>Ανελκτήρες</a:t>
            </a:r>
            <a:r>
              <a:rPr lang="el-GR" dirty="0" smtClean="0"/>
              <a:t> πλευρών </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71472" y="500042"/>
            <a:ext cx="7715304" cy="60425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μυς ραχησ 3.png"/>
          <p:cNvPicPr>
            <a:picLocks noChangeAspect="1"/>
          </p:cNvPicPr>
          <p:nvPr/>
        </p:nvPicPr>
        <p:blipFill>
          <a:blip r:embed="rId2" cstate="print"/>
          <a:stretch>
            <a:fillRect/>
          </a:stretch>
        </p:blipFill>
        <p:spPr>
          <a:xfrm>
            <a:off x="1191220" y="0"/>
            <a:ext cx="6761559" cy="6858000"/>
          </a:xfrm>
          <a:prstGeom prst="rect">
            <a:avLst/>
          </a:prstGeom>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μυς ραχησ 4.png"/>
          <p:cNvPicPr>
            <a:picLocks noChangeAspect="1"/>
          </p:cNvPicPr>
          <p:nvPr/>
        </p:nvPicPr>
        <p:blipFill>
          <a:blip r:embed="rId2" cstate="print"/>
          <a:stretch>
            <a:fillRect/>
          </a:stretch>
        </p:blipFill>
        <p:spPr>
          <a:xfrm>
            <a:off x="0" y="1284290"/>
            <a:ext cx="9144000" cy="4289420"/>
          </a:xfrm>
          <a:prstGeom prst="rect">
            <a:avLst/>
          </a:prstGeom>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μυς ραχησ 6.png"/>
          <p:cNvPicPr>
            <a:picLocks noChangeAspect="1"/>
          </p:cNvPicPr>
          <p:nvPr/>
        </p:nvPicPr>
        <p:blipFill>
          <a:blip r:embed="rId2" cstate="print"/>
          <a:stretch>
            <a:fillRect/>
          </a:stretch>
        </p:blipFill>
        <p:spPr>
          <a:xfrm>
            <a:off x="1691680" y="-171400"/>
            <a:ext cx="4265593" cy="6858000"/>
          </a:xfrm>
          <a:prstGeom prst="rect">
            <a:avLst/>
          </a:prstGeom>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μυς ραχησ 7.png"/>
          <p:cNvPicPr>
            <a:picLocks noChangeAspect="1"/>
          </p:cNvPicPr>
          <p:nvPr/>
        </p:nvPicPr>
        <p:blipFill>
          <a:blip r:embed="rId2" cstate="print"/>
          <a:stretch>
            <a:fillRect/>
          </a:stretch>
        </p:blipFill>
        <p:spPr>
          <a:xfrm>
            <a:off x="1011490" y="0"/>
            <a:ext cx="7121019" cy="6858000"/>
          </a:xfrm>
          <a:prstGeom prst="rect">
            <a:avLst/>
          </a:prstGeom>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μυς ραχησ 8.png"/>
          <p:cNvPicPr>
            <a:picLocks noChangeAspect="1"/>
          </p:cNvPicPr>
          <p:nvPr/>
        </p:nvPicPr>
        <p:blipFill>
          <a:blip r:embed="rId2" cstate="print"/>
          <a:stretch>
            <a:fillRect/>
          </a:stretch>
        </p:blipFill>
        <p:spPr>
          <a:xfrm>
            <a:off x="386794" y="0"/>
            <a:ext cx="8370411" cy="6858000"/>
          </a:xfrm>
          <a:prstGeom prst="rect">
            <a:avLst/>
          </a:prstGeom>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μυς ραχησ 9.png"/>
          <p:cNvPicPr>
            <a:picLocks noChangeAspect="1"/>
          </p:cNvPicPr>
          <p:nvPr/>
        </p:nvPicPr>
        <p:blipFill>
          <a:blip r:embed="rId2" cstate="print"/>
          <a:stretch>
            <a:fillRect/>
          </a:stretch>
        </p:blipFill>
        <p:spPr>
          <a:xfrm>
            <a:off x="323528" y="404664"/>
            <a:ext cx="8804976" cy="6453336"/>
          </a:xfrm>
          <a:prstGeom prst="rect">
            <a:avLst/>
          </a:prstGeom>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ΚΙΝΗΣΗ ΑΜΣΣ</a:t>
            </a:r>
            <a:endParaRPr lang="el-GR" dirty="0"/>
          </a:p>
        </p:txBody>
      </p:sp>
      <p:sp>
        <p:nvSpPr>
          <p:cNvPr id="3" name="2 - Θέση περιεχομένου"/>
          <p:cNvSpPr>
            <a:spLocks noGrp="1"/>
          </p:cNvSpPr>
          <p:nvPr>
            <p:ph idx="1"/>
          </p:nvPr>
        </p:nvSpPr>
        <p:spPr/>
        <p:txBody>
          <a:bodyPr/>
          <a:lstStyle/>
          <a:p>
            <a:pPr fontAlgn="t"/>
            <a:endParaRPr lang="el-GR" b="1" dirty="0" smtClean="0"/>
          </a:p>
          <a:p>
            <a:pPr fontAlgn="t"/>
            <a:endParaRPr lang="el-GR" b="1" dirty="0" smtClean="0"/>
          </a:p>
          <a:p>
            <a:pPr fontAlgn="t"/>
            <a:endParaRPr lang="el-GR" b="1" dirty="0" smtClean="0"/>
          </a:p>
          <a:p>
            <a:pPr fontAlgn="t"/>
            <a:endParaRPr lang="el-GR" b="1" dirty="0" smtClean="0"/>
          </a:p>
          <a:p>
            <a:pPr fontAlgn="t"/>
            <a:endParaRPr lang="el-GR" b="1" dirty="0" smtClean="0"/>
          </a:p>
          <a:p>
            <a:pPr fontAlgn="t"/>
            <a:endParaRPr lang="el-GR" b="1"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b="1" dirty="0" smtClean="0"/>
          </a:p>
          <a:p>
            <a:pPr fontAlgn="t"/>
            <a:endParaRPr lang="el-GR" b="1"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pPr fontAlgn="t"/>
            <a:endParaRPr lang="el-GR" dirty="0" smtClean="0"/>
          </a:p>
          <a:p>
            <a:endParaRPr lang="el-GR" dirty="0"/>
          </a:p>
        </p:txBody>
      </p:sp>
      <p:graphicFrame>
        <p:nvGraphicFramePr>
          <p:cNvPr id="4" name="3 - Πίνακας"/>
          <p:cNvGraphicFramePr>
            <a:graphicFrameLocks noGrp="1"/>
          </p:cNvGraphicFramePr>
          <p:nvPr/>
        </p:nvGraphicFramePr>
        <p:xfrm>
          <a:off x="285720" y="1397000"/>
          <a:ext cx="8858280" cy="4302760"/>
        </p:xfrm>
        <a:graphic>
          <a:graphicData uri="http://schemas.openxmlformats.org/drawingml/2006/table">
            <a:tbl>
              <a:tblPr firstRow="1" bandRow="1">
                <a:tableStyleId>{21E4AEA4-8DFA-4A89-87EB-49C32662AFE0}</a:tableStyleId>
              </a:tblPr>
              <a:tblGrid>
                <a:gridCol w="2500330"/>
                <a:gridCol w="1928810"/>
                <a:gridCol w="2214570"/>
                <a:gridCol w="2214570"/>
              </a:tblGrid>
              <a:tr h="370840">
                <a:tc>
                  <a:txBody>
                    <a:bodyPr/>
                    <a:lstStyle/>
                    <a:p>
                      <a:r>
                        <a:rPr lang="el-GR" dirty="0" smtClean="0"/>
                        <a:t>ΚΑΜΨΗ</a:t>
                      </a:r>
                      <a:endParaRPr lang="el-GR" dirty="0"/>
                    </a:p>
                  </a:txBody>
                  <a:tcPr/>
                </a:tc>
                <a:tc>
                  <a:txBody>
                    <a:bodyPr/>
                    <a:lstStyle/>
                    <a:p>
                      <a:r>
                        <a:rPr lang="el-GR" dirty="0" smtClean="0"/>
                        <a:t>ΕΚΤΑΣΗ</a:t>
                      </a:r>
                      <a:endParaRPr lang="el-GR" dirty="0"/>
                    </a:p>
                  </a:txBody>
                  <a:tcPr/>
                </a:tc>
                <a:tc>
                  <a:txBody>
                    <a:bodyPr/>
                    <a:lstStyle/>
                    <a:p>
                      <a:r>
                        <a:rPr lang="el-GR" dirty="0" smtClean="0"/>
                        <a:t>ΠΛΑΓΙΑ ΚΑΜΨΗ</a:t>
                      </a:r>
                      <a:endParaRPr lang="el-GR" dirty="0"/>
                    </a:p>
                  </a:txBody>
                  <a:tcPr/>
                </a:tc>
                <a:tc>
                  <a:txBody>
                    <a:bodyPr/>
                    <a:lstStyle/>
                    <a:p>
                      <a:r>
                        <a:rPr lang="el-GR" dirty="0" smtClean="0"/>
                        <a:t>ΣΤΡΟΦΗ</a:t>
                      </a:r>
                      <a:endParaRPr lang="el-GR" dirty="0"/>
                    </a:p>
                  </a:txBody>
                  <a:tcPr/>
                </a:tc>
              </a:tr>
              <a:tr h="370840">
                <a:tc>
                  <a:txBody>
                    <a:bodyPr/>
                    <a:lstStyle/>
                    <a:p>
                      <a:r>
                        <a:rPr lang="el-GR" dirty="0" smtClean="0"/>
                        <a:t>Άμφω</a:t>
                      </a:r>
                    </a:p>
                    <a:p>
                      <a:r>
                        <a:rPr lang="el-GR" baseline="0" dirty="0" smtClean="0"/>
                        <a:t> επιμήκους τραχηλικού, σκαληνοί, </a:t>
                      </a:r>
                    </a:p>
                    <a:p>
                      <a:r>
                        <a:rPr lang="el-GR" baseline="0" dirty="0" err="1" smtClean="0"/>
                        <a:t>Στ.κλ.μστ</a:t>
                      </a:r>
                      <a:endParaRPr lang="el-GR" dirty="0"/>
                    </a:p>
                  </a:txBody>
                  <a:tcPr/>
                </a:tc>
                <a:tc>
                  <a:txBody>
                    <a:bodyPr/>
                    <a:lstStyle/>
                    <a:p>
                      <a:r>
                        <a:rPr lang="el-GR" dirty="0" smtClean="0"/>
                        <a:t>Άμφω </a:t>
                      </a:r>
                      <a:r>
                        <a:rPr lang="el-GR" dirty="0" err="1" smtClean="0"/>
                        <a:t>Σπληνιοειδής</a:t>
                      </a:r>
                      <a:endParaRPr lang="el-GR" dirty="0" smtClean="0"/>
                    </a:p>
                    <a:p>
                      <a:r>
                        <a:rPr lang="el-GR" dirty="0" err="1" smtClean="0"/>
                        <a:t>Ανελκτηρας</a:t>
                      </a:r>
                      <a:r>
                        <a:rPr lang="el-GR" dirty="0" smtClean="0"/>
                        <a:t> ωμοπλάτης,</a:t>
                      </a:r>
                    </a:p>
                    <a:p>
                      <a:r>
                        <a:rPr lang="el-GR" dirty="0" err="1" smtClean="0"/>
                        <a:t>Λαγονοπλευρικος</a:t>
                      </a:r>
                      <a:endParaRPr lang="el-GR" dirty="0" smtClean="0"/>
                    </a:p>
                    <a:p>
                      <a:r>
                        <a:rPr lang="el-GR" dirty="0" err="1" smtClean="0"/>
                        <a:t>Ημιακανθώδης</a:t>
                      </a:r>
                      <a:r>
                        <a:rPr lang="el-GR" dirty="0" smtClean="0"/>
                        <a:t> κεφαλικός </a:t>
                      </a:r>
                    </a:p>
                    <a:p>
                      <a:r>
                        <a:rPr lang="el-GR" dirty="0" err="1" smtClean="0"/>
                        <a:t>Ημιακανθώδης</a:t>
                      </a:r>
                      <a:r>
                        <a:rPr lang="el-GR" dirty="0" smtClean="0"/>
                        <a:t> </a:t>
                      </a:r>
                      <a:r>
                        <a:rPr lang="el-GR" dirty="0" err="1" smtClean="0"/>
                        <a:t>αυχενικόςΜήκιστος</a:t>
                      </a:r>
                      <a:endParaRPr lang="el-GR" dirty="0" smtClean="0"/>
                    </a:p>
                    <a:p>
                      <a:r>
                        <a:rPr lang="el-GR" dirty="0" smtClean="0"/>
                        <a:t>πολυσχιδής</a:t>
                      </a:r>
                    </a:p>
                    <a:p>
                      <a:r>
                        <a:rPr lang="el-GR" dirty="0" smtClean="0"/>
                        <a:t>Εν τω</a:t>
                      </a:r>
                      <a:r>
                        <a:rPr lang="el-GR" baseline="0" dirty="0" smtClean="0"/>
                        <a:t> βάθει στιβάδα</a:t>
                      </a:r>
                    </a:p>
                    <a:p>
                      <a:r>
                        <a:rPr lang="el-GR" baseline="0" dirty="0" smtClean="0"/>
                        <a:t>τραπεζοειδής</a:t>
                      </a:r>
                      <a:endParaRPr lang="el-GR" dirty="0"/>
                    </a:p>
                  </a:txBody>
                  <a:tcPr/>
                </a:tc>
                <a:tc>
                  <a:txBody>
                    <a:bodyPr/>
                    <a:lstStyle/>
                    <a:p>
                      <a:r>
                        <a:rPr lang="el-GR" dirty="0" err="1" smtClean="0"/>
                        <a:t>Ετερο</a:t>
                      </a:r>
                      <a:r>
                        <a:rPr lang="el-GR" dirty="0" smtClean="0"/>
                        <a:t> </a:t>
                      </a:r>
                      <a:r>
                        <a:rPr lang="el-GR" dirty="0" err="1" smtClean="0"/>
                        <a:t>λαγονοπλευρικού</a:t>
                      </a:r>
                      <a:endParaRPr lang="el-GR" dirty="0" smtClean="0"/>
                    </a:p>
                    <a:p>
                      <a:r>
                        <a:rPr lang="el-GR" dirty="0" err="1" smtClean="0"/>
                        <a:t>Μηκιστού</a:t>
                      </a:r>
                      <a:r>
                        <a:rPr lang="el-GR" dirty="0" smtClean="0"/>
                        <a:t>, </a:t>
                      </a:r>
                      <a:r>
                        <a:rPr lang="el-GR" dirty="0" err="1" smtClean="0"/>
                        <a:t>σπληνιοειδή</a:t>
                      </a:r>
                      <a:r>
                        <a:rPr lang="el-GR" baseline="0" dirty="0" smtClean="0"/>
                        <a:t> </a:t>
                      </a:r>
                    </a:p>
                    <a:p>
                      <a:endParaRPr lang="el-GR" b="1" baseline="0" dirty="0" smtClean="0"/>
                    </a:p>
                    <a:p>
                      <a:r>
                        <a:rPr lang="el-GR" b="1" baseline="0" dirty="0" err="1" smtClean="0"/>
                        <a:t>μεσεγκάρσιοι</a:t>
                      </a:r>
                      <a:r>
                        <a:rPr lang="el-GR" b="1" baseline="0" dirty="0" smtClean="0"/>
                        <a:t>, σκαληνοί</a:t>
                      </a:r>
                      <a:endParaRPr lang="el-GR" b="1" dirty="0"/>
                    </a:p>
                  </a:txBody>
                  <a:tcPr/>
                </a:tc>
                <a:tc>
                  <a:txBody>
                    <a:bodyPr/>
                    <a:lstStyle/>
                    <a:p>
                      <a:r>
                        <a:rPr lang="el-GR" dirty="0" err="1" smtClean="0"/>
                        <a:t>Ετερο</a:t>
                      </a:r>
                      <a:endParaRPr lang="el-GR" dirty="0" smtClean="0"/>
                    </a:p>
                    <a:p>
                      <a:r>
                        <a:rPr lang="el-GR" dirty="0" smtClean="0"/>
                        <a:t>Στροφέων νώτων, </a:t>
                      </a:r>
                      <a:r>
                        <a:rPr lang="el-GR" dirty="0" err="1" smtClean="0"/>
                        <a:t>ημιακανθώδης</a:t>
                      </a:r>
                      <a:r>
                        <a:rPr lang="el-GR" dirty="0" smtClean="0"/>
                        <a:t> </a:t>
                      </a:r>
                      <a:r>
                        <a:rPr lang="el-GR" dirty="0" err="1" smtClean="0"/>
                        <a:t>κεφ</a:t>
                      </a:r>
                      <a:r>
                        <a:rPr lang="el-GR" dirty="0" smtClean="0"/>
                        <a:t> και </a:t>
                      </a:r>
                      <a:r>
                        <a:rPr lang="el-GR" dirty="0" err="1" smtClean="0"/>
                        <a:t>αυχ</a:t>
                      </a:r>
                      <a:r>
                        <a:rPr lang="el-GR" dirty="0" smtClean="0"/>
                        <a:t> , πολυσχιδής,</a:t>
                      </a:r>
                      <a:r>
                        <a:rPr lang="el-GR" baseline="0" dirty="0" smtClean="0"/>
                        <a:t> </a:t>
                      </a:r>
                      <a:r>
                        <a:rPr lang="el-GR" baseline="0" dirty="0" err="1" smtClean="0"/>
                        <a:t>σπληνιοειδής</a:t>
                      </a:r>
                      <a:endParaRPr lang="el-GR" dirty="0"/>
                    </a:p>
                  </a:txBody>
                  <a:tcPr/>
                </a:tc>
              </a:tr>
            </a:tbl>
          </a:graphicData>
        </a:graphic>
      </p:graphicFrame>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ΚΙΝΗΣΕΙΣ ΑΤΛΑΝΤΟΪΝΙΑΚΩΝ ΑΡΘΡΩΣΕΩΝ</a:t>
            </a:r>
            <a:endParaRPr lang="el-GR" dirty="0"/>
          </a:p>
        </p:txBody>
      </p:sp>
      <p:graphicFrame>
        <p:nvGraphicFramePr>
          <p:cNvPr id="4" name="3 - Θέση περιεχομένου"/>
          <p:cNvGraphicFramePr>
            <a:graphicFrameLocks noGrp="1"/>
          </p:cNvGraphicFramePr>
          <p:nvPr>
            <p:ph idx="1"/>
          </p:nvPr>
        </p:nvGraphicFramePr>
        <p:xfrm>
          <a:off x="457200" y="1600200"/>
          <a:ext cx="8686800" cy="2108200"/>
        </p:xfrm>
        <a:graphic>
          <a:graphicData uri="http://schemas.openxmlformats.org/drawingml/2006/table">
            <a:tbl>
              <a:tblPr firstRow="1" bandRow="1">
                <a:tableStyleId>{21E4AEA4-8DFA-4A89-87EB-49C32662AFE0}</a:tableStyleId>
              </a:tblPr>
              <a:tblGrid>
                <a:gridCol w="3177098"/>
                <a:gridCol w="2614102"/>
                <a:gridCol w="2895600"/>
              </a:tblGrid>
              <a:tr h="370840">
                <a:tc>
                  <a:txBody>
                    <a:bodyPr/>
                    <a:lstStyle/>
                    <a:p>
                      <a:r>
                        <a:rPr lang="el-GR" dirty="0" smtClean="0"/>
                        <a:t>ΚΑΜΨΗ</a:t>
                      </a:r>
                      <a:endParaRPr lang="el-GR" dirty="0"/>
                    </a:p>
                  </a:txBody>
                  <a:tcPr/>
                </a:tc>
                <a:tc>
                  <a:txBody>
                    <a:bodyPr/>
                    <a:lstStyle/>
                    <a:p>
                      <a:r>
                        <a:rPr lang="el-GR" dirty="0" smtClean="0"/>
                        <a:t>ΕΚΤΑΣΗ</a:t>
                      </a:r>
                      <a:endParaRPr lang="el-GR" dirty="0"/>
                    </a:p>
                  </a:txBody>
                  <a:tcPr/>
                </a:tc>
                <a:tc>
                  <a:txBody>
                    <a:bodyPr/>
                    <a:lstStyle/>
                    <a:p>
                      <a:r>
                        <a:rPr lang="el-GR" dirty="0" smtClean="0"/>
                        <a:t>ΠΛΑΓΙΑ ΚΑΜΨΗ</a:t>
                      </a:r>
                      <a:endParaRPr lang="el-GR" dirty="0"/>
                    </a:p>
                  </a:txBody>
                  <a:tcPr/>
                </a:tc>
              </a:tr>
              <a:tr h="370840">
                <a:tc>
                  <a:txBody>
                    <a:bodyPr/>
                    <a:lstStyle/>
                    <a:p>
                      <a:r>
                        <a:rPr lang="el-GR" dirty="0" smtClean="0"/>
                        <a:t>Επιμήκης κεφαλικός</a:t>
                      </a:r>
                    </a:p>
                    <a:p>
                      <a:r>
                        <a:rPr lang="el-GR" dirty="0" err="1" smtClean="0"/>
                        <a:t>Πρ</a:t>
                      </a:r>
                      <a:r>
                        <a:rPr lang="el-GR" dirty="0" smtClean="0"/>
                        <a:t>.  ορθός κεφαλικός</a:t>
                      </a:r>
                    </a:p>
                    <a:p>
                      <a:r>
                        <a:rPr lang="el-GR" dirty="0" err="1" smtClean="0"/>
                        <a:t>Πρ</a:t>
                      </a:r>
                      <a:r>
                        <a:rPr lang="el-GR" dirty="0" smtClean="0"/>
                        <a:t>. </a:t>
                      </a:r>
                      <a:r>
                        <a:rPr lang="el-GR" dirty="0" err="1" smtClean="0"/>
                        <a:t>στ.κλ.μαστ</a:t>
                      </a:r>
                      <a:r>
                        <a:rPr lang="el-GR" dirty="0" smtClean="0"/>
                        <a:t>.</a:t>
                      </a:r>
                    </a:p>
                    <a:p>
                      <a:r>
                        <a:rPr lang="el-GR" dirty="0" smtClean="0"/>
                        <a:t>Άνω και κάτω υοειδούς  οστού μυς</a:t>
                      </a:r>
                    </a:p>
                    <a:p>
                      <a:endParaRPr lang="el-GR" dirty="0"/>
                    </a:p>
                  </a:txBody>
                  <a:tcPr/>
                </a:tc>
                <a:tc>
                  <a:txBody>
                    <a:bodyPr/>
                    <a:lstStyle/>
                    <a:p>
                      <a:r>
                        <a:rPr lang="el-GR" dirty="0" smtClean="0"/>
                        <a:t>Οπ. Ορθοί κεφαλικοί</a:t>
                      </a:r>
                    </a:p>
                    <a:p>
                      <a:r>
                        <a:rPr lang="el-GR" dirty="0" smtClean="0"/>
                        <a:t>Άνω λοξοί κεφαλικοί</a:t>
                      </a:r>
                    </a:p>
                    <a:p>
                      <a:r>
                        <a:rPr lang="el-GR" dirty="0" err="1" smtClean="0"/>
                        <a:t>Σπληνιοειδέις</a:t>
                      </a:r>
                      <a:endParaRPr lang="el-GR" dirty="0" smtClean="0"/>
                    </a:p>
                    <a:p>
                      <a:r>
                        <a:rPr lang="el-GR" dirty="0" err="1" smtClean="0"/>
                        <a:t>Μήκιστός</a:t>
                      </a:r>
                      <a:endParaRPr lang="el-GR" dirty="0" smtClean="0"/>
                    </a:p>
                    <a:p>
                      <a:r>
                        <a:rPr lang="el-GR" dirty="0" err="1" smtClean="0"/>
                        <a:t>Τραπεζοείδής</a:t>
                      </a:r>
                      <a:endParaRPr lang="el-GR" dirty="0"/>
                    </a:p>
                  </a:txBody>
                  <a:tcPr/>
                </a:tc>
                <a:tc>
                  <a:txBody>
                    <a:bodyPr/>
                    <a:lstStyle/>
                    <a:p>
                      <a:r>
                        <a:rPr lang="el-GR" dirty="0" smtClean="0"/>
                        <a:t>Στ. κλ..</a:t>
                      </a:r>
                      <a:r>
                        <a:rPr lang="el-GR" dirty="0" err="1" smtClean="0"/>
                        <a:t>μαστ</a:t>
                      </a:r>
                      <a:endParaRPr lang="el-GR" dirty="0" smtClean="0"/>
                    </a:p>
                    <a:p>
                      <a:r>
                        <a:rPr lang="el-GR" dirty="0" smtClean="0"/>
                        <a:t>Άνω λοξοί κεφαλικοί</a:t>
                      </a:r>
                    </a:p>
                    <a:p>
                      <a:r>
                        <a:rPr lang="el-GR" dirty="0" smtClean="0"/>
                        <a:t>Πλάγιος ορθός κεφαλικός</a:t>
                      </a:r>
                    </a:p>
                    <a:p>
                      <a:r>
                        <a:rPr lang="el-GR" dirty="0" err="1" smtClean="0"/>
                        <a:t>Μήκιστος</a:t>
                      </a:r>
                      <a:r>
                        <a:rPr lang="el-GR" dirty="0" smtClean="0"/>
                        <a:t> κεφαλικός</a:t>
                      </a:r>
                    </a:p>
                    <a:p>
                      <a:r>
                        <a:rPr lang="el-GR" dirty="0" err="1" smtClean="0"/>
                        <a:t>Σπληνιοειδής</a:t>
                      </a:r>
                      <a:r>
                        <a:rPr lang="el-GR" dirty="0" smtClean="0"/>
                        <a:t> κεφαλικός</a:t>
                      </a:r>
                      <a:endParaRPr lang="el-GR" dirty="0"/>
                    </a:p>
                  </a:txBody>
                  <a:tcPr/>
                </a:tc>
              </a:tr>
            </a:tbl>
          </a:graphicData>
        </a:graphic>
      </p:graphicFrame>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2" cstate="print"/>
          <a:srcRect/>
          <a:stretch>
            <a:fillRect/>
          </a:stretch>
        </p:blipFill>
        <p:spPr bwMode="auto">
          <a:xfrm>
            <a:off x="179512" y="1268760"/>
            <a:ext cx="8302132" cy="34280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a:blip r:embed="rId2" cstate="print"/>
          <a:srcRect/>
          <a:stretch>
            <a:fillRect/>
          </a:stretch>
        </p:blipFill>
        <p:spPr bwMode="auto">
          <a:xfrm>
            <a:off x="2224088" y="1085850"/>
            <a:ext cx="4695825" cy="4686300"/>
          </a:xfrm>
          <a:prstGeom prst="rect">
            <a:avLst/>
          </a:prstGeom>
          <a:noFill/>
          <a:ln w="9525">
            <a:noFill/>
            <a:miter lim="800000"/>
            <a:headEnd/>
            <a:tailEnd/>
          </a:ln>
        </p:spPr>
      </p:pic>
      <p:sp>
        <p:nvSpPr>
          <p:cNvPr id="3" name="2 - TextBox"/>
          <p:cNvSpPr txBox="1"/>
          <p:nvPr/>
        </p:nvSpPr>
        <p:spPr>
          <a:xfrm>
            <a:off x="2267744" y="260648"/>
            <a:ext cx="2912207"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l-GR" dirty="0" smtClean="0"/>
              <a:t>ΑΤΛΑΝΤΟΑΞΟΝΙΚΗ ΑΡΘΡΩΣΗ</a:t>
            </a:r>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42910" y="1000108"/>
            <a:ext cx="8134497" cy="50720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ΚΙΝΗΣΕΙΣ ΑΤΛΑΝΤΟΑΞΟΝΙΚΩΝ ΑΡΘΡΩΣΕΩΝ</a:t>
            </a:r>
            <a:endParaRPr lang="el-GR" dirty="0"/>
          </a:p>
        </p:txBody>
      </p:sp>
      <p:graphicFrame>
        <p:nvGraphicFramePr>
          <p:cNvPr id="4" name="3 - Θέση περιεχομένου"/>
          <p:cNvGraphicFramePr>
            <a:graphicFrameLocks noGrp="1"/>
          </p:cNvGraphicFramePr>
          <p:nvPr>
            <p:ph idx="1"/>
          </p:nvPr>
        </p:nvGraphicFramePr>
        <p:xfrm>
          <a:off x="457200" y="1600200"/>
          <a:ext cx="8229600" cy="2494280"/>
        </p:xfrm>
        <a:graphic>
          <a:graphicData uri="http://schemas.openxmlformats.org/drawingml/2006/table">
            <a:tbl>
              <a:tblPr firstRow="1" bandRow="1">
                <a:tableStyleId>{21E4AEA4-8DFA-4A89-87EB-49C32662AFE0}</a:tableStyleId>
              </a:tblPr>
              <a:tblGrid>
                <a:gridCol w="4114800"/>
                <a:gridCol w="4114800"/>
              </a:tblGrid>
              <a:tr h="370840">
                <a:tc>
                  <a:txBody>
                    <a:bodyPr/>
                    <a:lstStyle/>
                    <a:p>
                      <a:r>
                        <a:rPr lang="el-GR" dirty="0" smtClean="0"/>
                        <a:t>ΣΤΡΟΦΗ ΟΜΟΠΛΕΥΡΑ</a:t>
                      </a:r>
                      <a:endParaRPr lang="el-GR" dirty="0"/>
                    </a:p>
                  </a:txBody>
                  <a:tcPr/>
                </a:tc>
                <a:tc>
                  <a:txBody>
                    <a:bodyPr/>
                    <a:lstStyle/>
                    <a:p>
                      <a:r>
                        <a:rPr lang="el-GR" dirty="0" smtClean="0"/>
                        <a:t>ΣΤΡΟΦΗ ΕΤΕΡΟΠΛΕΥΡΑ</a:t>
                      </a:r>
                      <a:endParaRPr lang="el-GR" dirty="0"/>
                    </a:p>
                  </a:txBody>
                  <a:tcPr/>
                </a:tc>
              </a:tr>
              <a:tr h="370840">
                <a:tc>
                  <a:txBody>
                    <a:bodyPr/>
                    <a:lstStyle/>
                    <a:p>
                      <a:r>
                        <a:rPr lang="el-GR" dirty="0" smtClean="0"/>
                        <a:t>Κάτω</a:t>
                      </a:r>
                      <a:r>
                        <a:rPr lang="el-GR" baseline="0" dirty="0" smtClean="0"/>
                        <a:t> λοξός κεφαλικός</a:t>
                      </a:r>
                      <a:endParaRPr lang="el-GR" dirty="0"/>
                    </a:p>
                  </a:txBody>
                  <a:tcPr/>
                </a:tc>
                <a:tc>
                  <a:txBody>
                    <a:bodyPr/>
                    <a:lstStyle/>
                    <a:p>
                      <a:r>
                        <a:rPr lang="el-GR" dirty="0" err="1" smtClean="0"/>
                        <a:t>Στ.κλ</a:t>
                      </a:r>
                      <a:r>
                        <a:rPr lang="el-GR" dirty="0" smtClean="0"/>
                        <a:t>..</a:t>
                      </a:r>
                      <a:r>
                        <a:rPr lang="el-GR" dirty="0" err="1" smtClean="0"/>
                        <a:t>μαστ</a:t>
                      </a:r>
                      <a:r>
                        <a:rPr lang="el-GR" dirty="0" smtClean="0"/>
                        <a:t>.</a:t>
                      </a:r>
                      <a:endParaRPr lang="el-GR" dirty="0"/>
                    </a:p>
                  </a:txBody>
                  <a:tcPr/>
                </a:tc>
              </a:tr>
              <a:tr h="370840">
                <a:tc>
                  <a:txBody>
                    <a:bodyPr/>
                    <a:lstStyle/>
                    <a:p>
                      <a:r>
                        <a:rPr lang="el-GR" dirty="0" smtClean="0"/>
                        <a:t>Οπίσθιο ορθός κεφαλικός</a:t>
                      </a:r>
                    </a:p>
                    <a:p>
                      <a:r>
                        <a:rPr lang="el-GR" dirty="0" smtClean="0"/>
                        <a:t>(μείζων και ελάσσων)</a:t>
                      </a:r>
                      <a:endParaRPr lang="el-GR" dirty="0"/>
                    </a:p>
                  </a:txBody>
                  <a:tcPr/>
                </a:tc>
                <a:tc>
                  <a:txBody>
                    <a:bodyPr/>
                    <a:lstStyle/>
                    <a:p>
                      <a:r>
                        <a:rPr lang="el-GR" dirty="0" err="1" smtClean="0"/>
                        <a:t>Ημιακανθώδης</a:t>
                      </a:r>
                      <a:r>
                        <a:rPr lang="el-GR" baseline="0" dirty="0" smtClean="0"/>
                        <a:t> κεφαλικός</a:t>
                      </a:r>
                      <a:endParaRPr lang="el-GR" dirty="0"/>
                    </a:p>
                  </a:txBody>
                  <a:tcPr/>
                </a:tc>
              </a:tr>
              <a:tr h="370840">
                <a:tc>
                  <a:txBody>
                    <a:bodyPr/>
                    <a:lstStyle/>
                    <a:p>
                      <a:r>
                        <a:rPr lang="el-GR" dirty="0" err="1" smtClean="0"/>
                        <a:t>Μήκιστος</a:t>
                      </a:r>
                      <a:r>
                        <a:rPr lang="el-GR" dirty="0" smtClean="0"/>
                        <a:t> κεφαλικός</a:t>
                      </a:r>
                      <a:endParaRPr lang="el-GR" dirty="0"/>
                    </a:p>
                  </a:txBody>
                  <a:tcPr/>
                </a:tc>
                <a:tc>
                  <a:txBody>
                    <a:bodyPr/>
                    <a:lstStyle/>
                    <a:p>
                      <a:endParaRPr lang="el-GR" dirty="0"/>
                    </a:p>
                  </a:txBody>
                  <a:tcPr/>
                </a:tc>
              </a:tr>
              <a:tr h="370840">
                <a:tc>
                  <a:txBody>
                    <a:bodyPr/>
                    <a:lstStyle/>
                    <a:p>
                      <a:r>
                        <a:rPr lang="el-GR" dirty="0" err="1" smtClean="0"/>
                        <a:t>Σπληνιοειδής</a:t>
                      </a:r>
                      <a:r>
                        <a:rPr lang="el-GR" dirty="0" smtClean="0"/>
                        <a:t> κεφαλικός</a:t>
                      </a:r>
                      <a:endParaRPr lang="el-GR" dirty="0"/>
                    </a:p>
                  </a:txBody>
                  <a:tcPr/>
                </a:tc>
                <a:tc>
                  <a:txBody>
                    <a:bodyPr/>
                    <a:lstStyle/>
                    <a:p>
                      <a:endParaRPr lang="el-GR" dirty="0"/>
                    </a:p>
                  </a:txBody>
                  <a:tcPr/>
                </a:tc>
              </a:tr>
              <a:tr h="370840">
                <a:tc>
                  <a:txBody>
                    <a:bodyPr/>
                    <a:lstStyle/>
                    <a:p>
                      <a:endParaRPr lang="el-GR" dirty="0"/>
                    </a:p>
                  </a:txBody>
                  <a:tcPr/>
                </a:tc>
                <a:tc>
                  <a:txBody>
                    <a:bodyPr/>
                    <a:lstStyle/>
                    <a:p>
                      <a:endParaRPr lang="el-GR" dirty="0"/>
                    </a:p>
                  </a:txBody>
                  <a:tcPr/>
                </a:tc>
              </a:tr>
            </a:tbl>
          </a:graphicData>
        </a:graphic>
      </p:graphicFrame>
      <p:sp>
        <p:nvSpPr>
          <p:cNvPr id="5" name="4 - TextBox"/>
          <p:cNvSpPr txBox="1"/>
          <p:nvPr/>
        </p:nvSpPr>
        <p:spPr>
          <a:xfrm>
            <a:off x="3786182" y="5357826"/>
            <a:ext cx="378630" cy="246221"/>
          </a:xfrm>
          <a:prstGeom prst="rect">
            <a:avLst/>
          </a:prstGeom>
          <a:noFill/>
        </p:spPr>
        <p:txBody>
          <a:bodyPr wrap="none" rtlCol="0">
            <a:spAutoFit/>
          </a:bodyPr>
          <a:lstStyle/>
          <a:p>
            <a:r>
              <a:rPr lang="el-GR" sz="1000" dirty="0" smtClean="0"/>
              <a:t>9Ο°</a:t>
            </a:r>
            <a:endParaRPr lang="el-GR" sz="1000"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2" cstate="print"/>
          <a:srcRect/>
          <a:stretch>
            <a:fillRect/>
          </a:stretch>
        </p:blipFill>
        <p:spPr bwMode="auto">
          <a:xfrm>
            <a:off x="285750" y="447675"/>
            <a:ext cx="8572500" cy="5962650"/>
          </a:xfrm>
          <a:prstGeom prst="rect">
            <a:avLst/>
          </a:prstGeom>
          <a:noFill/>
          <a:ln w="9525">
            <a:noFill/>
            <a:miter lim="800000"/>
            <a:headEnd/>
            <a:tailEnd/>
          </a:ln>
        </p:spPr>
      </p:pic>
      <p:sp>
        <p:nvSpPr>
          <p:cNvPr id="5" name="4 - TextBox"/>
          <p:cNvSpPr txBox="1"/>
          <p:nvPr/>
        </p:nvSpPr>
        <p:spPr>
          <a:xfrm>
            <a:off x="3563888" y="188640"/>
            <a:ext cx="1632178" cy="369332"/>
          </a:xfrm>
          <a:prstGeom prst="rect">
            <a:avLst/>
          </a:prstGeom>
          <a:noFill/>
        </p:spPr>
        <p:txBody>
          <a:bodyPr wrap="none" rtlCol="0">
            <a:spAutoFit/>
          </a:bodyPr>
          <a:lstStyle/>
          <a:p>
            <a:r>
              <a:rPr lang="el-GR" dirty="0" smtClean="0"/>
              <a:t>ΚΙΝΗΣΕΙΣ ΑΜΣΣ</a:t>
            </a:r>
            <a:endParaRPr lang="el-GR"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p:cNvPicPr>
            <a:picLocks noChangeAspect="1" noChangeArrowheads="1"/>
          </p:cNvPicPr>
          <p:nvPr/>
        </p:nvPicPr>
        <p:blipFill>
          <a:blip r:embed="rId2" cstate="print"/>
          <a:srcRect/>
          <a:stretch>
            <a:fillRect/>
          </a:stretch>
        </p:blipFill>
        <p:spPr bwMode="auto">
          <a:xfrm>
            <a:off x="323528" y="332656"/>
            <a:ext cx="8543925"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ΡΟΜ ΑΥΧΕΝΑ.png"/>
          <p:cNvPicPr>
            <a:picLocks noGrp="1" noChangeAspect="1"/>
          </p:cNvPicPr>
          <p:nvPr>
            <p:ph idx="1"/>
          </p:nvPr>
        </p:nvPicPr>
        <p:blipFill>
          <a:blip r:embed="rId2" cstate="print"/>
          <a:stretch>
            <a:fillRect/>
          </a:stretch>
        </p:blipFill>
        <p:spPr>
          <a:xfrm>
            <a:off x="1928794" y="1674655"/>
            <a:ext cx="5786478" cy="4791099"/>
          </a:xfrm>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ΕΚΤΑΣΗ ΑΜΣΣ</a:t>
            </a:r>
            <a:endParaRPr lang="el-GR" dirty="0"/>
          </a:p>
        </p:txBody>
      </p:sp>
      <p:pic>
        <p:nvPicPr>
          <p:cNvPr id="4" name="3 - Θέση περιεχομένου" descr="εκταση ΑΜΣΣ.jpg"/>
          <p:cNvPicPr>
            <a:picLocks noGrp="1" noChangeAspect="1"/>
          </p:cNvPicPr>
          <p:nvPr>
            <p:ph idx="1"/>
          </p:nvPr>
        </p:nvPicPr>
        <p:blipFill>
          <a:blip r:embed="rId2" cstate="print"/>
          <a:stretch>
            <a:fillRect/>
          </a:stretch>
        </p:blipFill>
        <p:spPr>
          <a:xfrm>
            <a:off x="1062456" y="1285860"/>
            <a:ext cx="7367195" cy="5410285"/>
          </a:xfrm>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ΠΛΑΓΙΑ ΚΑΜΨΗ ΑΜΣΣ</a:t>
            </a:r>
            <a:endParaRPr lang="el-GR" dirty="0"/>
          </a:p>
        </p:txBody>
      </p:sp>
      <p:pic>
        <p:nvPicPr>
          <p:cNvPr id="4" name="3 - Θέση περιεχομένου" descr="πλ. κάμψη ΑΜΣΣ.jpg"/>
          <p:cNvPicPr>
            <a:picLocks noGrp="1" noChangeAspect="1"/>
          </p:cNvPicPr>
          <p:nvPr>
            <p:ph idx="1"/>
          </p:nvPr>
        </p:nvPicPr>
        <p:blipFill>
          <a:blip r:embed="rId2" cstate="print"/>
          <a:stretch>
            <a:fillRect/>
          </a:stretch>
        </p:blipFill>
        <p:spPr>
          <a:xfrm>
            <a:off x="565802" y="1600200"/>
            <a:ext cx="8012395" cy="4525963"/>
          </a:xfrm>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ΚΑΜΨΗ ΑΜΣΣ</a:t>
            </a:r>
            <a:endParaRPr lang="el-GR" dirty="0"/>
          </a:p>
        </p:txBody>
      </p:sp>
      <p:pic>
        <p:nvPicPr>
          <p:cNvPr id="4" name="3 - Θέση περιεχομένου" descr="καμψη ΑΜΣΣ.jpg"/>
          <p:cNvPicPr>
            <a:picLocks noGrp="1" noChangeAspect="1"/>
          </p:cNvPicPr>
          <p:nvPr>
            <p:ph idx="1"/>
          </p:nvPr>
        </p:nvPicPr>
        <p:blipFill>
          <a:blip r:embed="rId2" cstate="print"/>
          <a:stretch>
            <a:fillRect/>
          </a:stretch>
        </p:blipFill>
        <p:spPr>
          <a:xfrm>
            <a:off x="1351888" y="1600200"/>
            <a:ext cx="6440223" cy="4525963"/>
          </a:xfrm>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ΚΙΝΗΣΗ ΘΜΣΣ-ΟΜΣΣ</a:t>
            </a:r>
            <a:endParaRPr lang="el-GR" dirty="0"/>
          </a:p>
        </p:txBody>
      </p:sp>
      <p:graphicFrame>
        <p:nvGraphicFramePr>
          <p:cNvPr id="4" name="3 - Θέση περιεχομένου"/>
          <p:cNvGraphicFramePr>
            <a:graphicFrameLocks noGrp="1"/>
          </p:cNvGraphicFramePr>
          <p:nvPr>
            <p:ph idx="1"/>
          </p:nvPr>
        </p:nvGraphicFramePr>
        <p:xfrm>
          <a:off x="457200" y="1600200"/>
          <a:ext cx="8229600" cy="2931160"/>
        </p:xfrm>
        <a:graphic>
          <a:graphicData uri="http://schemas.openxmlformats.org/drawingml/2006/table">
            <a:tbl>
              <a:tblPr firstRow="1" bandRow="1">
                <a:tableStyleId>{21E4AEA4-8DFA-4A89-87EB-49C32662AFE0}</a:tableStyleId>
              </a:tblPr>
              <a:tblGrid>
                <a:gridCol w="2057400"/>
                <a:gridCol w="2057400"/>
                <a:gridCol w="2057400"/>
                <a:gridCol w="2057400"/>
              </a:tblGrid>
              <a:tr h="370840">
                <a:tc>
                  <a:txBody>
                    <a:bodyPr/>
                    <a:lstStyle/>
                    <a:p>
                      <a:r>
                        <a:rPr lang="el-GR" dirty="0" smtClean="0"/>
                        <a:t>ΚΑΜΨΗ</a:t>
                      </a:r>
                      <a:endParaRPr lang="el-GR" dirty="0"/>
                    </a:p>
                  </a:txBody>
                  <a:tcPr/>
                </a:tc>
                <a:tc>
                  <a:txBody>
                    <a:bodyPr/>
                    <a:lstStyle/>
                    <a:p>
                      <a:r>
                        <a:rPr lang="el-GR" dirty="0" smtClean="0"/>
                        <a:t>ΕΚΤΑΣΗ</a:t>
                      </a:r>
                      <a:endParaRPr lang="el-GR" dirty="0"/>
                    </a:p>
                  </a:txBody>
                  <a:tcPr/>
                </a:tc>
                <a:tc>
                  <a:txBody>
                    <a:bodyPr/>
                    <a:lstStyle/>
                    <a:p>
                      <a:r>
                        <a:rPr lang="el-GR" dirty="0" smtClean="0"/>
                        <a:t>ΠΛΑΓΙΑ ΚΑΜΨΗ</a:t>
                      </a:r>
                      <a:endParaRPr lang="el-GR" dirty="0"/>
                    </a:p>
                  </a:txBody>
                  <a:tcPr/>
                </a:tc>
                <a:tc>
                  <a:txBody>
                    <a:bodyPr/>
                    <a:lstStyle/>
                    <a:p>
                      <a:r>
                        <a:rPr lang="el-GR" dirty="0" smtClean="0"/>
                        <a:t>ΣΤΡΟΦΗ</a:t>
                      </a:r>
                      <a:endParaRPr lang="el-GR" dirty="0"/>
                    </a:p>
                  </a:txBody>
                  <a:tcPr/>
                </a:tc>
              </a:tr>
              <a:tr h="370840">
                <a:tc>
                  <a:txBody>
                    <a:bodyPr/>
                    <a:lstStyle/>
                    <a:p>
                      <a:r>
                        <a:rPr lang="el-GR" dirty="0" smtClean="0"/>
                        <a:t>Άμφω</a:t>
                      </a:r>
                      <a:r>
                        <a:rPr lang="el-GR" baseline="0" dirty="0" smtClean="0"/>
                        <a:t> </a:t>
                      </a:r>
                    </a:p>
                    <a:p>
                      <a:r>
                        <a:rPr lang="el-GR" baseline="0" dirty="0" smtClean="0"/>
                        <a:t>ορθοί κοιλιακοί, μείζων </a:t>
                      </a:r>
                      <a:r>
                        <a:rPr lang="el-GR" baseline="0" dirty="0" err="1" smtClean="0"/>
                        <a:t>ψοΐτης</a:t>
                      </a:r>
                      <a:r>
                        <a:rPr lang="el-GR" baseline="0" dirty="0" smtClean="0"/>
                        <a:t>, </a:t>
                      </a:r>
                      <a:r>
                        <a:rPr lang="el-GR" baseline="0" dirty="0" err="1" smtClean="0"/>
                        <a:t>βαρύητα</a:t>
                      </a:r>
                      <a:endParaRPr lang="el-GR" dirty="0"/>
                    </a:p>
                  </a:txBody>
                  <a:tcPr/>
                </a:tc>
                <a:tc>
                  <a:txBody>
                    <a:bodyPr/>
                    <a:lstStyle/>
                    <a:p>
                      <a:r>
                        <a:rPr lang="el-GR" dirty="0" smtClean="0"/>
                        <a:t>Άμφω</a:t>
                      </a:r>
                    </a:p>
                    <a:p>
                      <a:r>
                        <a:rPr lang="el-GR" dirty="0" err="1" smtClean="0"/>
                        <a:t>Ορθοτήρες</a:t>
                      </a:r>
                      <a:r>
                        <a:rPr lang="el-GR" dirty="0" smtClean="0"/>
                        <a:t> κορμού, πολυσχιδείς, </a:t>
                      </a:r>
                      <a:r>
                        <a:rPr lang="el-GR" dirty="0" err="1" smtClean="0"/>
                        <a:t>ημιακανθώδεις</a:t>
                      </a:r>
                      <a:r>
                        <a:rPr lang="el-GR" dirty="0" smtClean="0"/>
                        <a:t> θωρακικοί</a:t>
                      </a:r>
                      <a:endParaRPr lang="el-GR" dirty="0"/>
                    </a:p>
                  </a:txBody>
                  <a:tcPr/>
                </a:tc>
                <a:tc>
                  <a:txBody>
                    <a:bodyPr/>
                    <a:lstStyle/>
                    <a:p>
                      <a:r>
                        <a:rPr lang="el-GR" dirty="0" err="1" smtClean="0"/>
                        <a:t>Ετερο</a:t>
                      </a:r>
                      <a:endParaRPr lang="el-GR" dirty="0" smtClean="0"/>
                    </a:p>
                    <a:p>
                      <a:r>
                        <a:rPr lang="el-GR" dirty="0" err="1" smtClean="0"/>
                        <a:t>Λαγονοπλευρικός</a:t>
                      </a:r>
                      <a:r>
                        <a:rPr lang="el-GR" dirty="0" smtClean="0"/>
                        <a:t>, </a:t>
                      </a:r>
                      <a:r>
                        <a:rPr lang="el-GR" dirty="0" err="1" smtClean="0"/>
                        <a:t>μήκιστος</a:t>
                      </a:r>
                      <a:r>
                        <a:rPr lang="el-GR" dirty="0" smtClean="0"/>
                        <a:t>, πολυσχιδής,</a:t>
                      </a:r>
                    </a:p>
                    <a:p>
                      <a:r>
                        <a:rPr lang="el-GR" dirty="0" smtClean="0"/>
                        <a:t> έσω και έξω λοξός, τετράγωνος οσφυϊκός, ρομβοειδείς,</a:t>
                      </a:r>
                    </a:p>
                    <a:p>
                      <a:r>
                        <a:rPr lang="el-GR" dirty="0" smtClean="0"/>
                        <a:t> </a:t>
                      </a:r>
                      <a:r>
                        <a:rPr lang="el-GR" dirty="0" err="1" smtClean="0"/>
                        <a:t>πρ</a:t>
                      </a:r>
                      <a:r>
                        <a:rPr lang="el-GR" dirty="0" smtClean="0"/>
                        <a:t>. οδοντωτός,</a:t>
                      </a:r>
                      <a:endParaRPr lang="el-GR" dirty="0"/>
                    </a:p>
                  </a:txBody>
                  <a:tcPr/>
                </a:tc>
                <a:tc>
                  <a:txBody>
                    <a:bodyPr/>
                    <a:lstStyle/>
                    <a:p>
                      <a:r>
                        <a:rPr lang="el-GR" dirty="0" err="1" smtClean="0"/>
                        <a:t>Ετερο</a:t>
                      </a:r>
                      <a:endParaRPr lang="el-GR" dirty="0" smtClean="0"/>
                    </a:p>
                    <a:p>
                      <a:r>
                        <a:rPr lang="el-GR" dirty="0" smtClean="0"/>
                        <a:t>Στροφείς νώτων, </a:t>
                      </a:r>
                    </a:p>
                    <a:p>
                      <a:r>
                        <a:rPr lang="el-GR" dirty="0" err="1" smtClean="0"/>
                        <a:t>Λαγονοπλευρικός</a:t>
                      </a:r>
                      <a:r>
                        <a:rPr lang="el-GR" dirty="0" smtClean="0"/>
                        <a:t>, </a:t>
                      </a:r>
                    </a:p>
                    <a:p>
                      <a:r>
                        <a:rPr lang="el-GR" dirty="0" smtClean="0"/>
                        <a:t>Πολυσχιδής, έσω και έξω λοξός</a:t>
                      </a:r>
                    </a:p>
                    <a:p>
                      <a:r>
                        <a:rPr lang="el-GR" dirty="0" err="1" smtClean="0"/>
                        <a:t>σπληνιοειδής</a:t>
                      </a:r>
                      <a:endParaRPr lang="el-GR" dirty="0"/>
                    </a:p>
                  </a:txBody>
                  <a:tcPr/>
                </a:tc>
              </a:tr>
            </a:tbl>
          </a:graphicData>
        </a:graphic>
      </p:graphicFrame>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ΡΟΜ ΟΜΣΣΘΜΣΣ.png"/>
          <p:cNvPicPr>
            <a:picLocks noGrp="1" noChangeAspect="1"/>
          </p:cNvPicPr>
          <p:nvPr>
            <p:ph idx="4294967295"/>
          </p:nvPr>
        </p:nvPicPr>
        <p:blipFill>
          <a:blip r:embed="rId2" cstate="print"/>
          <a:stretch>
            <a:fillRect/>
          </a:stretch>
        </p:blipFill>
        <p:spPr>
          <a:xfrm>
            <a:off x="857224" y="803824"/>
            <a:ext cx="7072362" cy="6068304"/>
          </a:xfrm>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ΚΑΜΨΗ ΣΣ</a:t>
            </a:r>
            <a:endParaRPr lang="el-GR" dirty="0"/>
          </a:p>
        </p:txBody>
      </p:sp>
      <p:pic>
        <p:nvPicPr>
          <p:cNvPr id="4" name="3 - Θέση περιεχομένου" descr="καμψη σσ.jpg"/>
          <p:cNvPicPr>
            <a:picLocks noGrp="1" noChangeAspect="1"/>
          </p:cNvPicPr>
          <p:nvPr>
            <p:ph idx="1"/>
          </p:nvPr>
        </p:nvPicPr>
        <p:blipFill>
          <a:blip r:embed="rId2" cstate="print"/>
          <a:stretch>
            <a:fillRect/>
          </a:stretch>
        </p:blipFill>
        <p:spPr>
          <a:xfrm>
            <a:off x="457200" y="1805781"/>
            <a:ext cx="8229600" cy="41148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ΣΠΟΝΔΥΛΟΙ</a:t>
            </a:r>
            <a:endParaRPr lang="el-GR" dirty="0"/>
          </a:p>
        </p:txBody>
      </p:sp>
      <p:sp>
        <p:nvSpPr>
          <p:cNvPr id="3" name="2 - Θέση περιεχομένου"/>
          <p:cNvSpPr>
            <a:spLocks noGrp="1"/>
          </p:cNvSpPr>
          <p:nvPr>
            <p:ph idx="1"/>
          </p:nvPr>
        </p:nvSpPr>
        <p:spPr/>
        <p:txBody>
          <a:bodyPr>
            <a:normAutofit fontScale="70000" lnSpcReduction="20000"/>
          </a:bodyPr>
          <a:lstStyle/>
          <a:p>
            <a:r>
              <a:rPr lang="el-GR" b="1" dirty="0" smtClean="0">
                <a:solidFill>
                  <a:srgbClr val="00B050"/>
                </a:solidFill>
              </a:rPr>
              <a:t>33 σπόνδυλοι</a:t>
            </a:r>
            <a:r>
              <a:rPr lang="el-GR" dirty="0" smtClean="0"/>
              <a:t>: 7Α</a:t>
            </a:r>
            <a:r>
              <a:rPr lang="el-GR" baseline="30000" dirty="0" smtClean="0"/>
              <a:t> </a:t>
            </a:r>
            <a:r>
              <a:rPr lang="el-GR" dirty="0" smtClean="0"/>
              <a:t>, 12Θ, 5Ο, 5Ι, 4Κ</a:t>
            </a:r>
          </a:p>
          <a:p>
            <a:r>
              <a:rPr lang="el-GR" dirty="0" smtClean="0"/>
              <a:t>Κίνηση μόνο μεταξύ των </a:t>
            </a:r>
            <a:r>
              <a:rPr lang="el-GR" dirty="0" smtClean="0">
                <a:solidFill>
                  <a:srgbClr val="FF0000"/>
                </a:solidFill>
              </a:rPr>
              <a:t>πρώτων 25 </a:t>
            </a:r>
            <a:r>
              <a:rPr lang="el-GR" dirty="0" smtClean="0"/>
              <a:t>(αρθρώνονται μεταξύ τους </a:t>
            </a:r>
            <a:r>
              <a:rPr lang="el-GR" dirty="0" err="1" smtClean="0"/>
              <a:t>ζυγοαποφυσιακές</a:t>
            </a:r>
            <a:r>
              <a:rPr lang="el-GR" dirty="0" smtClean="0"/>
              <a:t> αρθρώσεις) που διευκολύνουν και ελέγχουν ευλυγισία.</a:t>
            </a:r>
          </a:p>
          <a:p>
            <a:r>
              <a:rPr lang="el-GR" dirty="0" smtClean="0"/>
              <a:t>Οι 5 </a:t>
            </a:r>
            <a:r>
              <a:rPr lang="el-GR" dirty="0" smtClean="0">
                <a:solidFill>
                  <a:schemeClr val="accent2">
                    <a:lumMod val="75000"/>
                  </a:schemeClr>
                </a:solidFill>
              </a:rPr>
              <a:t>ιεροί</a:t>
            </a:r>
            <a:r>
              <a:rPr lang="el-GR" dirty="0" smtClean="0"/>
              <a:t> συγχωνεύονται και σχηματίζουν ιερό οστό στους ενήλικες, και μετά τα 35 </a:t>
            </a:r>
            <a:r>
              <a:rPr lang="el-GR" dirty="0" smtClean="0">
                <a:solidFill>
                  <a:schemeClr val="accent2">
                    <a:lumMod val="75000"/>
                  </a:schemeClr>
                </a:solidFill>
              </a:rPr>
              <a:t>συγχωνεύονται</a:t>
            </a:r>
            <a:r>
              <a:rPr lang="el-GR" dirty="0" smtClean="0"/>
              <a:t> και οι </a:t>
            </a:r>
            <a:r>
              <a:rPr lang="el-GR" dirty="0" smtClean="0">
                <a:solidFill>
                  <a:schemeClr val="accent2">
                    <a:lumMod val="75000"/>
                  </a:schemeClr>
                </a:solidFill>
              </a:rPr>
              <a:t>κοκκυγικοί</a:t>
            </a:r>
            <a:r>
              <a:rPr lang="el-GR" dirty="0" smtClean="0"/>
              <a:t>.</a:t>
            </a:r>
          </a:p>
          <a:p>
            <a:r>
              <a:rPr lang="el-GR" u="sng" dirty="0" smtClean="0">
                <a:solidFill>
                  <a:srgbClr val="0070C0"/>
                </a:solidFill>
              </a:rPr>
              <a:t>Οσφυοϊερή γωνία</a:t>
            </a:r>
            <a:r>
              <a:rPr lang="el-GR" dirty="0" smtClean="0"/>
              <a:t>: μεταξύ επιμήκη άξονα ΟΜΣΣ και ιερού οστού.</a:t>
            </a:r>
          </a:p>
          <a:p>
            <a:r>
              <a:rPr lang="el-GR" dirty="0" smtClean="0"/>
              <a:t>Το </a:t>
            </a:r>
            <a:r>
              <a:rPr lang="el-GR" dirty="0" smtClean="0">
                <a:solidFill>
                  <a:srgbClr val="FF0000"/>
                </a:solidFill>
              </a:rPr>
              <a:t>μέγεθος</a:t>
            </a:r>
            <a:r>
              <a:rPr lang="el-GR" dirty="0" smtClean="0"/>
              <a:t> σπονδύλων </a:t>
            </a:r>
            <a:r>
              <a:rPr lang="el-GR" u="sng" dirty="0" smtClean="0"/>
              <a:t>αυξάνει</a:t>
            </a:r>
            <a:r>
              <a:rPr lang="el-GR" dirty="0" smtClean="0"/>
              <a:t> προς τα κάτω ως το ιερό οστό (σταδιακά σηκώνουν μεγαλύτερο βάρος) και μετά </a:t>
            </a:r>
            <a:r>
              <a:rPr lang="el-GR" u="sng" dirty="0" smtClean="0"/>
              <a:t>ξαναμειώνεται</a:t>
            </a:r>
            <a:r>
              <a:rPr lang="el-GR" dirty="0" smtClean="0"/>
              <a:t>. Μέγιστο βάρος πάνω από το ιερό οστό (μεταφέρεται το βάρος της </a:t>
            </a:r>
            <a:r>
              <a:rPr lang="el-GR" u="sng" dirty="0" smtClean="0"/>
              <a:t>πυελικής ζώνης στις ΙΛ αρθρώσεις</a:t>
            </a:r>
            <a:r>
              <a:rPr lang="el-GR" dirty="0" smtClean="0"/>
              <a:t>).</a:t>
            </a:r>
          </a:p>
          <a:p>
            <a:r>
              <a:rPr lang="el-GR" dirty="0" smtClean="0"/>
              <a:t>Η ΣΣ είναι </a:t>
            </a:r>
            <a:r>
              <a:rPr lang="el-GR" b="1" dirty="0" smtClean="0">
                <a:solidFill>
                  <a:srgbClr val="00B050"/>
                </a:solidFill>
              </a:rPr>
              <a:t>εύκαμπτη</a:t>
            </a:r>
            <a:r>
              <a:rPr lang="el-GR" dirty="0" smtClean="0"/>
              <a:t> γιατί αποτελείται από </a:t>
            </a:r>
            <a:r>
              <a:rPr lang="el-GR" u="sng" dirty="0" smtClean="0"/>
              <a:t>πολλά μικρά οστά </a:t>
            </a:r>
            <a:r>
              <a:rPr lang="el-GR" dirty="0" smtClean="0"/>
              <a:t>και ισχυρούς αλλά εύπλαστους </a:t>
            </a:r>
            <a:r>
              <a:rPr lang="el-GR" u="sng" dirty="0" smtClean="0"/>
              <a:t>ΜΣΔ</a:t>
            </a:r>
            <a:r>
              <a:rPr lang="el-GR" dirty="0" smtClean="0"/>
              <a:t>.</a:t>
            </a:r>
            <a:endParaRPr lang="el-GR"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Σχετική εικόνα"/>
          <p:cNvPicPr>
            <a:picLocks noChangeAspect="1" noChangeArrowheads="1"/>
          </p:cNvPicPr>
          <p:nvPr/>
        </p:nvPicPr>
        <p:blipFill>
          <a:blip r:embed="rId2" cstate="print"/>
          <a:srcRect/>
          <a:stretch>
            <a:fillRect/>
          </a:stretch>
        </p:blipFill>
        <p:spPr bwMode="auto">
          <a:xfrm>
            <a:off x="1142976" y="9431"/>
            <a:ext cx="6215106" cy="6848569"/>
          </a:xfrm>
          <a:prstGeom prst="rect">
            <a:avLst/>
          </a:prstGeom>
          <a:noFill/>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ΕΚΤΑΣΗ ΘΜΣΣ-ΟΜΣΣ</a:t>
            </a:r>
            <a:endParaRPr lang="el-GR" dirty="0"/>
          </a:p>
        </p:txBody>
      </p:sp>
      <p:pic>
        <p:nvPicPr>
          <p:cNvPr id="4" name="3 - Θέση περιεχομένου" descr="ΕΚΤΑΣΗ ΘΜΣΣ ΟΜΣΣ.jpg"/>
          <p:cNvPicPr>
            <a:picLocks noGrp="1" noChangeAspect="1"/>
          </p:cNvPicPr>
          <p:nvPr>
            <p:ph idx="1"/>
          </p:nvPr>
        </p:nvPicPr>
        <p:blipFill>
          <a:blip r:embed="rId2" cstate="print"/>
          <a:stretch>
            <a:fillRect/>
          </a:stretch>
        </p:blipFill>
        <p:spPr>
          <a:xfrm>
            <a:off x="1486116" y="1600200"/>
            <a:ext cx="6171768" cy="4525963"/>
          </a:xfrm>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1143000"/>
          </a:xfrm>
        </p:spPr>
        <p:txBody>
          <a:bodyPr/>
          <a:lstStyle/>
          <a:p>
            <a:r>
              <a:rPr lang="el-GR" dirty="0" smtClean="0"/>
              <a:t>ΠΛΑΓΙΑ ΚΑΜΨΗ ΟΜΣΣ</a:t>
            </a:r>
            <a:endParaRPr lang="el-GR" dirty="0"/>
          </a:p>
        </p:txBody>
      </p:sp>
      <p:pic>
        <p:nvPicPr>
          <p:cNvPr id="4" name="3 - Θέση περιεχομένου" descr="πλ καμψη ομσσ.jpg"/>
          <p:cNvPicPr>
            <a:picLocks noGrp="1" noChangeAspect="1"/>
          </p:cNvPicPr>
          <p:nvPr>
            <p:ph idx="1"/>
          </p:nvPr>
        </p:nvPicPr>
        <p:blipFill>
          <a:blip r:embed="rId2" cstate="print"/>
          <a:stretch>
            <a:fillRect/>
          </a:stretch>
        </p:blipFill>
        <p:spPr>
          <a:xfrm>
            <a:off x="1571604" y="955104"/>
            <a:ext cx="6572296" cy="5902896"/>
          </a:xfrm>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	ΠΛΑΓΙΑ ΚΑΜΨΗ ΣΣ</a:t>
            </a:r>
            <a:endParaRPr lang="el-GR" dirty="0"/>
          </a:p>
        </p:txBody>
      </p:sp>
      <p:pic>
        <p:nvPicPr>
          <p:cNvPr id="12290" name="Picture 2" descr="E:\MARIANNA\A_ΜΑΘΗΜΑΤΑ PPS\KORMOS FIG\focus-of-the-week-side-bends-lateral-flexion-definition (1).png"/>
          <p:cNvPicPr>
            <a:picLocks noGrp="1" noChangeAspect="1" noChangeArrowheads="1"/>
          </p:cNvPicPr>
          <p:nvPr>
            <p:ph idx="1"/>
          </p:nvPr>
        </p:nvPicPr>
        <p:blipFill>
          <a:blip r:embed="rId2" cstate="print"/>
          <a:srcRect/>
          <a:stretch>
            <a:fillRect/>
          </a:stretch>
        </p:blipFill>
        <p:spPr bwMode="auto">
          <a:xfrm>
            <a:off x="1282119" y="1600200"/>
            <a:ext cx="6579761" cy="4525963"/>
          </a:xfrm>
          <a:prstGeom prst="rect">
            <a:avLst/>
          </a:prstGeom>
          <a:noFill/>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rom ss.png"/>
          <p:cNvPicPr>
            <a:picLocks noGrp="1" noChangeAspect="1"/>
          </p:cNvPicPr>
          <p:nvPr>
            <p:ph idx="4294967295"/>
          </p:nvPr>
        </p:nvPicPr>
        <p:blipFill>
          <a:blip r:embed="rId2" cstate="print"/>
          <a:stretch>
            <a:fillRect/>
          </a:stretch>
        </p:blipFill>
        <p:spPr>
          <a:xfrm>
            <a:off x="357214" y="1357298"/>
            <a:ext cx="8786786" cy="3678247"/>
          </a:xfrm>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076450" y="971550"/>
            <a:ext cx="4991100" cy="4914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normAutofit fontScale="92500"/>
          </a:bodyPr>
          <a:lstStyle/>
          <a:p>
            <a:pPr>
              <a:buNone/>
            </a:pPr>
            <a:r>
              <a:rPr lang="el-GR" dirty="0" smtClean="0"/>
              <a:t>Αυχενική πλευρά: μεγεθυμένη μικρή μοίρα εγκάρσιας απόφυσης, μπροστά από το εγκάρσιο τρήμα. 1-2 % πληθυσμού. 60% άμφω</a:t>
            </a:r>
          </a:p>
          <a:p>
            <a:pPr>
              <a:buNone/>
            </a:pPr>
            <a:r>
              <a:rPr lang="el-GR" dirty="0" smtClean="0"/>
              <a:t>Δισχιδής ράχη: αποτυχία ανάπτυξης νευρικού τόξου Ο5-Ι1 και ένωσης τους πίσω από το σπ. Σωλήνα.</a:t>
            </a:r>
          </a:p>
          <a:p>
            <a:pPr>
              <a:buNone/>
            </a:pPr>
            <a:r>
              <a:rPr lang="el-GR" dirty="0" smtClean="0"/>
              <a:t>Κυστική δισχιδής ράχη: πλήρης αποτυχία (+</a:t>
            </a:r>
            <a:r>
              <a:rPr lang="el-GR" dirty="0" err="1" smtClean="0"/>
              <a:t>μηνιγγοκήλη</a:t>
            </a:r>
            <a:r>
              <a:rPr lang="el-GR" dirty="0" smtClean="0"/>
              <a:t>, </a:t>
            </a:r>
            <a:r>
              <a:rPr lang="el-GR" dirty="0" err="1" smtClean="0"/>
              <a:t>μηνιγγομυελοκήλη</a:t>
            </a:r>
            <a:r>
              <a:rPr lang="el-GR" dirty="0" smtClean="0"/>
              <a:t>, ελλείμματα νευρικού σωλήνα)</a:t>
            </a:r>
          </a:p>
          <a:p>
            <a:endParaRPr lang="el-GR"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2" cstate="print"/>
          <a:srcRect/>
          <a:stretch>
            <a:fillRect/>
          </a:stretch>
        </p:blipFill>
        <p:spPr bwMode="auto">
          <a:xfrm>
            <a:off x="2362200" y="285750"/>
            <a:ext cx="4419600" cy="628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a:blip r:embed="rId2" cstate="print"/>
          <a:srcRect/>
          <a:stretch>
            <a:fillRect/>
          </a:stretch>
        </p:blipFill>
        <p:spPr bwMode="auto">
          <a:xfrm>
            <a:off x="2347913" y="447675"/>
            <a:ext cx="4448175" cy="596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cstate="print"/>
          <a:srcRect/>
          <a:stretch>
            <a:fillRect/>
          </a:stretch>
        </p:blipFill>
        <p:spPr bwMode="auto">
          <a:xfrm>
            <a:off x="2338388" y="366713"/>
            <a:ext cx="4467225" cy="612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cstate="print"/>
          <a:srcRect/>
          <a:stretch>
            <a:fillRect/>
          </a:stretch>
        </p:blipFill>
        <p:spPr bwMode="auto">
          <a:xfrm>
            <a:off x="571472" y="714356"/>
            <a:ext cx="5486400" cy="3924300"/>
          </a:xfrm>
          <a:prstGeom prst="rect">
            <a:avLst/>
          </a:prstGeom>
          <a:noFill/>
          <a:ln w="9525">
            <a:noFill/>
            <a:miter lim="800000"/>
            <a:headEnd/>
            <a:tailEnd/>
          </a:ln>
          <a:effectLst/>
        </p:spPr>
      </p:pic>
      <p:sp>
        <p:nvSpPr>
          <p:cNvPr id="5" name="4 - TextBox"/>
          <p:cNvSpPr txBox="1"/>
          <p:nvPr/>
        </p:nvSpPr>
        <p:spPr>
          <a:xfrm>
            <a:off x="5429256" y="571480"/>
            <a:ext cx="2452018" cy="3139321"/>
          </a:xfrm>
          <a:prstGeom prst="rect">
            <a:avLst/>
          </a:prstGeom>
          <a:noFill/>
        </p:spPr>
        <p:txBody>
          <a:bodyPr wrap="none" rtlCol="0">
            <a:spAutoFit/>
          </a:bodyPr>
          <a:lstStyle/>
          <a:p>
            <a:r>
              <a:rPr lang="el-GR" dirty="0" smtClean="0"/>
              <a:t>Ακανθώδης απόφυση</a:t>
            </a:r>
          </a:p>
          <a:p>
            <a:endParaRPr lang="el-GR" dirty="0" smtClean="0"/>
          </a:p>
          <a:p>
            <a:r>
              <a:rPr lang="el-GR" dirty="0" smtClean="0"/>
              <a:t>Πέταλο</a:t>
            </a:r>
          </a:p>
          <a:p>
            <a:endParaRPr lang="el-GR" dirty="0" smtClean="0"/>
          </a:p>
          <a:p>
            <a:r>
              <a:rPr lang="el-GR" dirty="0" smtClean="0"/>
              <a:t>Άνω αρθρική επιφάνεια</a:t>
            </a:r>
          </a:p>
          <a:p>
            <a:endParaRPr lang="el-GR" dirty="0" smtClean="0"/>
          </a:p>
          <a:p>
            <a:r>
              <a:rPr lang="el-GR" dirty="0" smtClean="0"/>
              <a:t>Μίσχος</a:t>
            </a:r>
          </a:p>
          <a:p>
            <a:endParaRPr lang="el-GR" dirty="0" smtClean="0"/>
          </a:p>
          <a:p>
            <a:r>
              <a:rPr lang="el-GR" dirty="0" smtClean="0"/>
              <a:t>Εγκάρσια απόφυση</a:t>
            </a:r>
          </a:p>
          <a:p>
            <a:endParaRPr lang="el-GR" dirty="0" smtClean="0"/>
          </a:p>
          <a:p>
            <a:endParaRPr lang="el-GR"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a:blip r:embed="rId2" cstate="print"/>
          <a:srcRect/>
          <a:stretch>
            <a:fillRect/>
          </a:stretch>
        </p:blipFill>
        <p:spPr bwMode="auto">
          <a:xfrm>
            <a:off x="2597150" y="685800"/>
            <a:ext cx="39497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cstate="print"/>
          <a:srcRect/>
          <a:stretch>
            <a:fillRect/>
          </a:stretch>
        </p:blipFill>
        <p:spPr bwMode="auto">
          <a:xfrm>
            <a:off x="1043608" y="0"/>
            <a:ext cx="6552728" cy="66813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2" cstate="print"/>
          <a:srcRect/>
          <a:stretch>
            <a:fillRect/>
          </a:stretch>
        </p:blipFill>
        <p:spPr bwMode="auto">
          <a:xfrm>
            <a:off x="1052513" y="752475"/>
            <a:ext cx="7038975" cy="535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Î£ÏÎµÏÎ¹ÎºÎ® ÎµÎ¹ÎºÏÎ½Î±"/>
          <p:cNvPicPr>
            <a:picLocks noChangeAspect="1" noChangeArrowheads="1"/>
          </p:cNvPicPr>
          <p:nvPr/>
        </p:nvPicPr>
        <p:blipFill>
          <a:blip r:embed="rId2" cstate="print"/>
          <a:srcRect/>
          <a:stretch>
            <a:fillRect/>
          </a:stretch>
        </p:blipFill>
        <p:spPr bwMode="auto">
          <a:xfrm>
            <a:off x="0" y="-428676"/>
            <a:ext cx="9108345" cy="728667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7786710" y="642918"/>
            <a:ext cx="857256"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l-GR" sz="2800" b="1" dirty="0" smtClean="0"/>
              <a:t>Ο2</a:t>
            </a:r>
            <a:endParaRPr lang="el-GR" sz="2800" b="1" dirty="0"/>
          </a:p>
        </p:txBody>
      </p:sp>
      <p:pic>
        <p:nvPicPr>
          <p:cNvPr id="4102" name="Picture 6"/>
          <p:cNvPicPr>
            <a:picLocks noChangeAspect="1" noChangeArrowheads="1"/>
          </p:cNvPicPr>
          <p:nvPr/>
        </p:nvPicPr>
        <p:blipFill>
          <a:blip r:embed="rId2" cstate="print"/>
          <a:srcRect/>
          <a:stretch>
            <a:fillRect/>
          </a:stretch>
        </p:blipFill>
        <p:spPr bwMode="auto">
          <a:xfrm>
            <a:off x="571472" y="1643050"/>
            <a:ext cx="4181475" cy="3305175"/>
          </a:xfrm>
          <a:prstGeom prst="rect">
            <a:avLst/>
          </a:prstGeom>
          <a:noFill/>
          <a:ln w="9525">
            <a:noFill/>
            <a:miter lim="800000"/>
            <a:headEnd/>
            <a:tailEnd/>
          </a:ln>
          <a:effectLst/>
        </p:spPr>
      </p:pic>
      <p:pic>
        <p:nvPicPr>
          <p:cNvPr id="4103" name="Picture 7"/>
          <p:cNvPicPr>
            <a:picLocks noChangeAspect="1" noChangeArrowheads="1"/>
          </p:cNvPicPr>
          <p:nvPr/>
        </p:nvPicPr>
        <p:blipFill>
          <a:blip r:embed="rId3" cstate="print"/>
          <a:srcRect/>
          <a:stretch>
            <a:fillRect/>
          </a:stretch>
        </p:blipFill>
        <p:spPr bwMode="auto">
          <a:xfrm>
            <a:off x="4357686" y="4429132"/>
            <a:ext cx="4105275" cy="16668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anim calcmode="lin" valueType="num">
                                      <p:cBhvr additive="base">
                                        <p:cTn id="7" dur="500" fill="hold"/>
                                        <p:tgtEl>
                                          <p:spTgt spid="4103"/>
                                        </p:tgtEl>
                                        <p:attrNameLst>
                                          <p:attrName>ppt_x</p:attrName>
                                        </p:attrNameLst>
                                      </p:cBhvr>
                                      <p:tavLst>
                                        <p:tav tm="0">
                                          <p:val>
                                            <p:strVal val="#ppt_x"/>
                                          </p:val>
                                        </p:tav>
                                        <p:tav tm="100000">
                                          <p:val>
                                            <p:strVal val="#ppt_x"/>
                                          </p:val>
                                        </p:tav>
                                      </p:tavLst>
                                    </p:anim>
                                    <p:anim calcmode="lin" valueType="num">
                                      <p:cBhvr additive="base">
                                        <p:cTn id="8" dur="500" fill="hold"/>
                                        <p:tgtEl>
                                          <p:spTgt spid="4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ΕΙΔΗ ΣΠΟΝΔΥΛΩΝ</a:t>
            </a:r>
            <a:endParaRPr lang="el-GR" dirty="0"/>
          </a:p>
        </p:txBody>
      </p:sp>
      <p:pic>
        <p:nvPicPr>
          <p:cNvPr id="4" name="3 - Θέση περιεχομένου" descr="ΣΠΟΝΔΥΛΟΙ.png"/>
          <p:cNvPicPr>
            <a:picLocks noGrp="1" noChangeAspect="1"/>
          </p:cNvPicPr>
          <p:nvPr>
            <p:ph idx="1"/>
          </p:nvPr>
        </p:nvPicPr>
        <p:blipFill>
          <a:blip r:embed="rId2" cstate="print"/>
          <a:stretch>
            <a:fillRect/>
          </a:stretch>
        </p:blipFill>
        <p:spPr>
          <a:xfrm>
            <a:off x="1801722" y="1600200"/>
            <a:ext cx="6413616" cy="5239148"/>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Î£ÏÎµÏÎ¹ÎºÎ® ÎµÎ¹ÎºÏÎ½Î±"/>
          <p:cNvPicPr>
            <a:picLocks noChangeAspect="1" noChangeArrowheads="1"/>
          </p:cNvPicPr>
          <p:nvPr/>
        </p:nvPicPr>
        <p:blipFill>
          <a:blip r:embed="rId2" cstate="print"/>
          <a:srcRect/>
          <a:stretch>
            <a:fillRect/>
          </a:stretch>
        </p:blipFill>
        <p:spPr bwMode="auto">
          <a:xfrm>
            <a:off x="500034" y="1928802"/>
            <a:ext cx="8206592" cy="4308461"/>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Σπονδυλικό σώμα</a:t>
            </a:r>
            <a:endParaRPr lang="el-GR" dirty="0"/>
          </a:p>
        </p:txBody>
      </p:sp>
      <p:sp>
        <p:nvSpPr>
          <p:cNvPr id="3" name="2 - Θέση περιεχομένου"/>
          <p:cNvSpPr>
            <a:spLocks noGrp="1"/>
          </p:cNvSpPr>
          <p:nvPr>
            <p:ph idx="1"/>
          </p:nvPr>
        </p:nvSpPr>
        <p:spPr/>
        <p:txBody>
          <a:bodyPr>
            <a:normAutofit fontScale="92500" lnSpcReduction="20000"/>
          </a:bodyPr>
          <a:lstStyle/>
          <a:p>
            <a:pPr>
              <a:buNone/>
            </a:pPr>
            <a:r>
              <a:rPr lang="el-GR" dirty="0" smtClean="0"/>
              <a:t>Προς τα πρόσω. Ογκώδες, κυλινδρικό, αυξάνει μέγεθος προοδευτικά προς τα κάτω (</a:t>
            </a:r>
            <a:r>
              <a:rPr lang="el-GR" u="sng" dirty="0" smtClean="0"/>
              <a:t>κυρίως κάτωθεν Θ4</a:t>
            </a:r>
            <a:r>
              <a:rPr lang="el-GR" dirty="0" smtClean="0"/>
              <a:t>). Αποτελείται από αγγειώδες, </a:t>
            </a:r>
            <a:r>
              <a:rPr lang="el-GR" dirty="0" err="1" smtClean="0">
                <a:solidFill>
                  <a:srgbClr val="0070C0"/>
                </a:solidFill>
              </a:rPr>
              <a:t>δοκιδώδες</a:t>
            </a:r>
            <a:r>
              <a:rPr lang="el-GR" dirty="0" smtClean="0"/>
              <a:t> οστό (ψηλές κάθετες δοκίδες-βραχείες οριζόντιες) και μεταξύ τους </a:t>
            </a:r>
            <a:r>
              <a:rPr lang="el-GR" u="sng" dirty="0" smtClean="0">
                <a:solidFill>
                  <a:srgbClr val="FF0000"/>
                </a:solidFill>
              </a:rPr>
              <a:t>ερυθρός μυελός </a:t>
            </a:r>
            <a:r>
              <a:rPr lang="el-GR" dirty="0" smtClean="0"/>
              <a:t>(δραστήριο αιμοποιητικό όργανο) που περιβάλλεται από λεπτή στιβάδα </a:t>
            </a:r>
            <a:r>
              <a:rPr lang="el-GR" dirty="0" smtClean="0">
                <a:solidFill>
                  <a:srgbClr val="0070C0"/>
                </a:solidFill>
              </a:rPr>
              <a:t>συμπαγούς</a:t>
            </a:r>
            <a:r>
              <a:rPr lang="el-GR" dirty="0" smtClean="0"/>
              <a:t> οστού. </a:t>
            </a:r>
            <a:r>
              <a:rPr lang="el-GR" u="sng" dirty="0" smtClean="0"/>
              <a:t>Τρήματα</a:t>
            </a:r>
            <a:r>
              <a:rPr lang="el-GR" dirty="0" smtClean="0"/>
              <a:t> στην οπίσθια επιφάνεια παροχετεύουν μυελό οστών. Οι άνω και κάτω επιφάνεια καλύπτονται από </a:t>
            </a:r>
            <a:r>
              <a:rPr lang="el-GR" b="1" u="sng" dirty="0" smtClean="0">
                <a:solidFill>
                  <a:srgbClr val="00B050"/>
                </a:solidFill>
              </a:rPr>
              <a:t>υαλοειδή χόνδρο</a:t>
            </a:r>
            <a:r>
              <a:rPr lang="el-GR" dirty="0" smtClean="0"/>
              <a:t> (υπολείμματα χονδρικού προτύπου από όπου διαπλάστηκε ο σπόνδυλος).</a:t>
            </a:r>
            <a:endParaRPr lang="el-G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2" cstate="print"/>
          <a:srcRect/>
          <a:stretch>
            <a:fillRect/>
          </a:stretch>
        </p:blipFill>
        <p:spPr bwMode="auto">
          <a:xfrm>
            <a:off x="-359543" y="776789"/>
            <a:ext cx="6667500" cy="5400675"/>
          </a:xfrm>
          <a:prstGeom prst="rect">
            <a:avLst/>
          </a:prstGeom>
          <a:noFill/>
          <a:ln w="9525">
            <a:noFill/>
            <a:miter lim="800000"/>
            <a:headEnd/>
            <a:tailEnd/>
          </a:ln>
          <a:effectLst/>
        </p:spPr>
      </p:pic>
      <p:sp>
        <p:nvSpPr>
          <p:cNvPr id="3" name="2 - TextBox"/>
          <p:cNvSpPr txBox="1"/>
          <p:nvPr/>
        </p:nvSpPr>
        <p:spPr>
          <a:xfrm>
            <a:off x="5786446" y="1785926"/>
            <a:ext cx="3047116" cy="2308324"/>
          </a:xfrm>
          <a:prstGeom prst="rect">
            <a:avLst/>
          </a:prstGeom>
          <a:noFill/>
        </p:spPr>
        <p:txBody>
          <a:bodyPr wrap="none" rtlCol="0">
            <a:spAutoFit/>
          </a:bodyPr>
          <a:lstStyle/>
          <a:p>
            <a:pPr marL="342900" indent="-342900">
              <a:buAutoNum type="arabicPeriod"/>
            </a:pPr>
            <a:r>
              <a:rPr lang="el-GR" dirty="0" smtClean="0"/>
              <a:t>Ινώδης δακτύλιος</a:t>
            </a:r>
          </a:p>
          <a:p>
            <a:pPr marL="342900" indent="-342900">
              <a:buAutoNum type="arabicPeriod"/>
            </a:pPr>
            <a:r>
              <a:rPr lang="el-GR" dirty="0" smtClean="0"/>
              <a:t>Πηκτοειδής πυρήνας</a:t>
            </a:r>
          </a:p>
          <a:p>
            <a:pPr marL="342900" indent="-342900">
              <a:buAutoNum type="arabicPeriod"/>
            </a:pPr>
            <a:r>
              <a:rPr lang="el-GR" dirty="0" smtClean="0"/>
              <a:t>Άνω αρθρική απόφυση</a:t>
            </a:r>
          </a:p>
          <a:p>
            <a:pPr marL="342900" indent="-342900">
              <a:buAutoNum type="arabicPeriod"/>
            </a:pPr>
            <a:r>
              <a:rPr lang="el-GR" dirty="0" smtClean="0"/>
              <a:t>Εγκάρσια απόφυση</a:t>
            </a:r>
          </a:p>
          <a:p>
            <a:pPr marL="342900" indent="-342900">
              <a:buAutoNum type="arabicPeriod"/>
            </a:pPr>
            <a:r>
              <a:rPr lang="el-GR" dirty="0" smtClean="0"/>
              <a:t>Υαλοειδής χόνδρος</a:t>
            </a:r>
          </a:p>
          <a:p>
            <a:pPr marL="342900" indent="-342900">
              <a:buAutoNum type="arabicPeriod"/>
            </a:pPr>
            <a:r>
              <a:rPr lang="el-GR" dirty="0" err="1" smtClean="0"/>
              <a:t>Επιφυσιακός</a:t>
            </a:r>
            <a:r>
              <a:rPr lang="el-GR" dirty="0" smtClean="0"/>
              <a:t> δακτύλιος</a:t>
            </a:r>
          </a:p>
          <a:p>
            <a:pPr marL="342900" indent="-342900">
              <a:buAutoNum type="arabicPeriod"/>
            </a:pPr>
            <a:r>
              <a:rPr lang="el-GR" dirty="0" smtClean="0"/>
              <a:t>Σώμα</a:t>
            </a:r>
          </a:p>
          <a:p>
            <a:pPr marL="342900" indent="-342900">
              <a:buAutoNum type="arabicPeriod"/>
            </a:pPr>
            <a:r>
              <a:rPr lang="el-GR" dirty="0" smtClean="0"/>
              <a:t>Μεσοσπονδύλιο διάστημα</a:t>
            </a:r>
            <a:endParaRPr lang="el-G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AutoShape 2" descr="ÎÏÎ¿ÏÎ­Î»ÎµÏÎ¼Î± ÎµÎ¹ÎºÏÎ½Î±Ï Î³Î¹Î± vertebrae tissue anatom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3" name="2 - Εικόνα" descr="lateral-recess-spine-anatomy-fabulous-lower-back-pain-spine-disc-amp-pain-clinic-of-lateral-recess-spine-anatomy.jpg"/>
          <p:cNvPicPr>
            <a:picLocks noChangeAspect="1"/>
          </p:cNvPicPr>
          <p:nvPr/>
        </p:nvPicPr>
        <p:blipFill>
          <a:blip r:embed="rId2" cstate="print"/>
          <a:stretch>
            <a:fillRect/>
          </a:stretch>
        </p:blipFill>
        <p:spPr>
          <a:xfrm>
            <a:off x="1357290" y="785794"/>
            <a:ext cx="6274593" cy="471490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Î£ÏÎµÏÎ¹ÎºÎ® ÎµÎ¹ÎºÏÎ½Î±"/>
          <p:cNvPicPr>
            <a:picLocks noChangeAspect="1" noChangeArrowheads="1"/>
          </p:cNvPicPr>
          <p:nvPr/>
        </p:nvPicPr>
        <p:blipFill>
          <a:blip r:embed="rId2" cstate="print"/>
          <a:srcRect/>
          <a:stretch>
            <a:fillRect/>
          </a:stretch>
        </p:blipFill>
        <p:spPr bwMode="auto">
          <a:xfrm>
            <a:off x="500034" y="1571612"/>
            <a:ext cx="7620000" cy="428625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3"/>
          <p:cNvPicPr>
            <a:picLocks noChangeAspect="1" noChangeArrowheads="1"/>
          </p:cNvPicPr>
          <p:nvPr/>
        </p:nvPicPr>
        <p:blipFill>
          <a:blip r:embed="rId2" cstate="print"/>
          <a:srcRect/>
          <a:stretch>
            <a:fillRect/>
          </a:stretch>
        </p:blipFill>
        <p:spPr bwMode="auto">
          <a:xfrm>
            <a:off x="661988" y="1252538"/>
            <a:ext cx="7820025" cy="4352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Σπονδυλικό τόξο</a:t>
            </a:r>
            <a:endParaRPr lang="el-GR" dirty="0"/>
          </a:p>
        </p:txBody>
      </p:sp>
      <p:sp>
        <p:nvSpPr>
          <p:cNvPr id="3" name="2 - Θέση περιεχομένου"/>
          <p:cNvSpPr>
            <a:spLocks noGrp="1"/>
          </p:cNvSpPr>
          <p:nvPr>
            <p:ph idx="1"/>
          </p:nvPr>
        </p:nvSpPr>
        <p:spPr/>
        <p:txBody>
          <a:bodyPr>
            <a:normAutofit fontScale="92500" lnSpcReduction="10000"/>
          </a:bodyPr>
          <a:lstStyle/>
          <a:p>
            <a:pPr>
              <a:buNone/>
            </a:pPr>
            <a:r>
              <a:rPr lang="el-GR" dirty="0" smtClean="0"/>
              <a:t>Πίσω από το σπονδυλικό σώμα. </a:t>
            </a:r>
          </a:p>
          <a:p>
            <a:pPr>
              <a:buNone/>
            </a:pPr>
            <a:r>
              <a:rPr lang="el-GR" u="sng" dirty="0" smtClean="0"/>
              <a:t>2 </a:t>
            </a:r>
            <a:r>
              <a:rPr lang="el-GR" b="1" u="sng" dirty="0" smtClean="0">
                <a:solidFill>
                  <a:srgbClr val="0070C0"/>
                </a:solidFill>
              </a:rPr>
              <a:t>μίσχοι</a:t>
            </a:r>
            <a:r>
              <a:rPr lang="el-GR" dirty="0" smtClean="0"/>
              <a:t>: κυλινδρικές αποφύσεις που προβάλλουν από το σπονδυλικό σώμα και ενώνονται με </a:t>
            </a:r>
            <a:r>
              <a:rPr lang="el-GR" u="sng" dirty="0" smtClean="0"/>
              <a:t>2 </a:t>
            </a:r>
            <a:r>
              <a:rPr lang="el-GR" b="1" u="sng" dirty="0" smtClean="0">
                <a:solidFill>
                  <a:srgbClr val="0070C0"/>
                </a:solidFill>
              </a:rPr>
              <a:t>πέταλα</a:t>
            </a:r>
            <a:r>
              <a:rPr lang="el-GR" u="sng" dirty="0" smtClean="0"/>
              <a:t> </a:t>
            </a:r>
            <a:r>
              <a:rPr lang="el-GR" dirty="0" smtClean="0"/>
              <a:t>κατά τη μέση γραμμή.</a:t>
            </a:r>
          </a:p>
          <a:p>
            <a:pPr>
              <a:buNone/>
            </a:pPr>
            <a:r>
              <a:rPr lang="el-GR" dirty="0" smtClean="0"/>
              <a:t>Το σπονδυλικό τόξο και η οπίσθια επιφάνεια σπ. σώματος σχηματίζουν τα τοιχώματα του </a:t>
            </a:r>
            <a:r>
              <a:rPr lang="el-GR" u="sng" dirty="0" smtClean="0">
                <a:solidFill>
                  <a:schemeClr val="accent6">
                    <a:lumMod val="75000"/>
                  </a:schemeClr>
                </a:solidFill>
              </a:rPr>
              <a:t>σπ</a:t>
            </a:r>
            <a:r>
              <a:rPr lang="el-GR" u="sng" dirty="0" smtClean="0"/>
              <a:t>. </a:t>
            </a:r>
            <a:r>
              <a:rPr lang="el-GR" u="sng" dirty="0" smtClean="0">
                <a:solidFill>
                  <a:schemeClr val="accent6">
                    <a:lumMod val="75000"/>
                  </a:schemeClr>
                </a:solidFill>
              </a:rPr>
              <a:t>τρήματος</a:t>
            </a:r>
            <a:r>
              <a:rPr lang="el-GR" dirty="0" smtClean="0"/>
              <a:t>. Η αλληλουχία των σπ. τρημάτων σχηματίζει το </a:t>
            </a:r>
            <a:r>
              <a:rPr lang="el-GR" u="sng" dirty="0" smtClean="0">
                <a:solidFill>
                  <a:schemeClr val="accent6">
                    <a:lumMod val="75000"/>
                  </a:schemeClr>
                </a:solidFill>
              </a:rPr>
              <a:t>σπ. σωλήνα </a:t>
            </a:r>
            <a:r>
              <a:rPr lang="el-GR" dirty="0" smtClean="0"/>
              <a:t>που περιέχει το </a:t>
            </a:r>
            <a:r>
              <a:rPr lang="el-GR" b="1" dirty="0" smtClean="0">
                <a:solidFill>
                  <a:srgbClr val="00B050"/>
                </a:solidFill>
              </a:rPr>
              <a:t>ΝΜ</a:t>
            </a:r>
            <a:r>
              <a:rPr lang="el-GR" dirty="0" smtClean="0"/>
              <a:t>, τις ρίζες και τις μήνιγγες, τα αγγεία και το λιπώδη ιστό που τα εξυπηρετούν.</a:t>
            </a:r>
            <a:endParaRPr lang="el-G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cstate="print"/>
          <a:srcRect/>
          <a:stretch>
            <a:fillRect/>
          </a:stretch>
        </p:blipFill>
        <p:spPr bwMode="auto">
          <a:xfrm>
            <a:off x="2390775" y="685800"/>
            <a:ext cx="4362450" cy="548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ÎÏÎ¿ÏÎ­Î»ÎµÏÎ¼Î± ÎµÎ¹ÎºÏÎ½Î±Ï Î³Î¹Î± vertebrae bone structure"/>
          <p:cNvPicPr>
            <a:picLocks noChangeAspect="1" noChangeArrowheads="1"/>
          </p:cNvPicPr>
          <p:nvPr/>
        </p:nvPicPr>
        <p:blipFill>
          <a:blip r:embed="rId2" cstate="print"/>
          <a:srcRect/>
          <a:stretch>
            <a:fillRect/>
          </a:stretch>
        </p:blipFill>
        <p:spPr bwMode="auto">
          <a:xfrm>
            <a:off x="857223" y="928670"/>
            <a:ext cx="7824953" cy="535785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Σπονδυλικές εντομές</a:t>
            </a:r>
            <a:endParaRPr lang="el-GR" dirty="0"/>
          </a:p>
        </p:txBody>
      </p:sp>
      <p:sp>
        <p:nvSpPr>
          <p:cNvPr id="3" name="2 - Θέση περιεχομένου"/>
          <p:cNvSpPr>
            <a:spLocks noGrp="1"/>
          </p:cNvSpPr>
          <p:nvPr>
            <p:ph idx="1"/>
          </p:nvPr>
        </p:nvSpPr>
        <p:spPr/>
        <p:txBody>
          <a:bodyPr/>
          <a:lstStyle/>
          <a:p>
            <a:pPr>
              <a:buNone/>
            </a:pPr>
            <a:r>
              <a:rPr lang="el-GR" dirty="0" smtClean="0"/>
              <a:t>Οδοντώσεις στις πλάγιες όψεις, πάνω και κάτω από κάθε μίσχο, μεταξύ άνω και κάτω αρθρικών αποφύσεων (πίσω) και </a:t>
            </a:r>
            <a:r>
              <a:rPr lang="el-GR" dirty="0" err="1" smtClean="0"/>
              <a:t>προσεκβολών</a:t>
            </a:r>
            <a:r>
              <a:rPr lang="el-GR" dirty="0" smtClean="0"/>
              <a:t> σώματος (μπροστά). </a:t>
            </a:r>
          </a:p>
          <a:p>
            <a:pPr>
              <a:buNone/>
            </a:pPr>
            <a:r>
              <a:rPr lang="el-GR" dirty="0" smtClean="0"/>
              <a:t>Οι άνω και κάτω σπονδυλικές εντομές παρακείμενων σπ σχηματίζουν τα </a:t>
            </a:r>
            <a:r>
              <a:rPr lang="el-GR" b="1" dirty="0" smtClean="0">
                <a:solidFill>
                  <a:srgbClr val="00B050"/>
                </a:solidFill>
              </a:rPr>
              <a:t>μεσοσπονδύλια τρήματα </a:t>
            </a:r>
            <a:r>
              <a:rPr lang="el-GR" dirty="0" smtClean="0"/>
              <a:t>που φιλοξενούν τα </a:t>
            </a:r>
            <a:r>
              <a:rPr lang="el-GR" dirty="0" smtClean="0">
                <a:solidFill>
                  <a:srgbClr val="FF0000"/>
                </a:solidFill>
              </a:rPr>
              <a:t>νωτιαία αισθητικά γάγγλια</a:t>
            </a:r>
            <a:r>
              <a:rPr lang="el-GR" dirty="0" smtClean="0"/>
              <a:t>.</a:t>
            </a:r>
            <a:endParaRPr lang="el-G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Î£ÏÎµÏÎ¹ÎºÎ® ÎµÎ¹ÎºÏÎ½Î±"/>
          <p:cNvPicPr>
            <a:picLocks noChangeAspect="1" noChangeArrowheads="1"/>
          </p:cNvPicPr>
          <p:nvPr/>
        </p:nvPicPr>
        <p:blipFill>
          <a:blip r:embed="rId2" cstate="print"/>
          <a:srcRect/>
          <a:stretch>
            <a:fillRect/>
          </a:stretch>
        </p:blipFill>
        <p:spPr bwMode="auto">
          <a:xfrm>
            <a:off x="642910" y="0"/>
            <a:ext cx="8096250" cy="6343651"/>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ÎÏÎ¿ÏÎ­Î»ÎµÏÎ¼Î± ÎµÎ¹ÎºÏÎ½Î±Ï Î³Î¹Î± intervertebral foramen"/>
          <p:cNvPicPr>
            <a:picLocks noChangeAspect="1" noChangeArrowheads="1"/>
          </p:cNvPicPr>
          <p:nvPr/>
        </p:nvPicPr>
        <p:blipFill>
          <a:blip r:embed="rId2" cstate="print"/>
          <a:srcRect/>
          <a:stretch>
            <a:fillRect/>
          </a:stretch>
        </p:blipFill>
        <p:spPr bwMode="auto">
          <a:xfrm>
            <a:off x="571472" y="1214422"/>
            <a:ext cx="8572528" cy="4074072"/>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smtClean="0"/>
              <a:t>Αποφύσεις</a:t>
            </a:r>
            <a:endParaRPr lang="el-GR" b="1" dirty="0"/>
          </a:p>
        </p:txBody>
      </p:sp>
      <p:sp>
        <p:nvSpPr>
          <p:cNvPr id="3" name="2 - Θέση περιεχομένου"/>
          <p:cNvSpPr>
            <a:spLocks noGrp="1"/>
          </p:cNvSpPr>
          <p:nvPr>
            <p:ph idx="1"/>
          </p:nvPr>
        </p:nvSpPr>
        <p:spPr/>
        <p:txBody>
          <a:bodyPr/>
          <a:lstStyle/>
          <a:p>
            <a:pPr>
              <a:buNone/>
            </a:pPr>
            <a:r>
              <a:rPr lang="el-GR" dirty="0" smtClean="0"/>
              <a:t>-</a:t>
            </a:r>
            <a:r>
              <a:rPr lang="el-GR" b="1" dirty="0" smtClean="0"/>
              <a:t>Μέση ακανθώδης απόφυση</a:t>
            </a:r>
            <a:r>
              <a:rPr lang="el-GR" dirty="0" smtClean="0"/>
              <a:t>: από τη συμβολή των πετάλων σπ. </a:t>
            </a:r>
            <a:r>
              <a:rPr lang="el-GR" dirty="0"/>
              <a:t>τ</a:t>
            </a:r>
            <a:r>
              <a:rPr lang="el-GR" dirty="0" smtClean="0"/>
              <a:t>όξου, προς τα πίσω και κάτω, υπερκαλύπτει υποκείμενο σπόνδυλο.</a:t>
            </a:r>
          </a:p>
          <a:p>
            <a:pPr>
              <a:buNone/>
            </a:pPr>
            <a:r>
              <a:rPr lang="el-GR" dirty="0" smtClean="0"/>
              <a:t>-</a:t>
            </a:r>
            <a:r>
              <a:rPr lang="el-GR" b="1" dirty="0" smtClean="0"/>
              <a:t>Εγκάρσιες αποφύσεις </a:t>
            </a:r>
            <a:r>
              <a:rPr lang="el-GR" dirty="0" smtClean="0"/>
              <a:t>(2): από τη συμβολή μίσχων-πετάλων, προς τα πίσω και έξω.</a:t>
            </a:r>
          </a:p>
          <a:p>
            <a:pPr>
              <a:buNone/>
            </a:pPr>
            <a:r>
              <a:rPr lang="el-GR" dirty="0" smtClean="0"/>
              <a:t>- </a:t>
            </a:r>
            <a:r>
              <a:rPr lang="el-GR" b="1" dirty="0" smtClean="0"/>
              <a:t>Αρθρικές (</a:t>
            </a:r>
            <a:r>
              <a:rPr lang="el-GR" b="1" dirty="0" err="1" smtClean="0"/>
              <a:t>ζυγοαπαοφύσεις</a:t>
            </a:r>
            <a:r>
              <a:rPr lang="el-GR" b="1" dirty="0" smtClean="0"/>
              <a:t>)</a:t>
            </a:r>
            <a:r>
              <a:rPr lang="el-GR" dirty="0" smtClean="0"/>
              <a:t> (2 άνω, 2 κάτω): από τη συμβολή μίσχων-πετάλων και φέρουν από μία αρθρική επιφάνεια.</a:t>
            </a:r>
            <a:endParaRPr lang="el-G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cstate="print"/>
          <a:srcRect/>
          <a:stretch>
            <a:fillRect/>
          </a:stretch>
        </p:blipFill>
        <p:spPr bwMode="auto">
          <a:xfrm>
            <a:off x="2071670" y="500042"/>
            <a:ext cx="2676525" cy="6010275"/>
          </a:xfrm>
          <a:prstGeom prst="rect">
            <a:avLst/>
          </a:prstGeom>
          <a:noFill/>
          <a:ln w="9525">
            <a:noFill/>
            <a:miter lim="800000"/>
            <a:headEnd/>
            <a:tailEnd/>
          </a:ln>
          <a:effectLst/>
        </p:spPr>
      </p:pic>
      <p:sp>
        <p:nvSpPr>
          <p:cNvPr id="3" name="2 - TextBox"/>
          <p:cNvSpPr txBox="1"/>
          <p:nvPr/>
        </p:nvSpPr>
        <p:spPr>
          <a:xfrm>
            <a:off x="5143504" y="857232"/>
            <a:ext cx="2575320" cy="2308324"/>
          </a:xfrm>
          <a:prstGeom prst="rect">
            <a:avLst/>
          </a:prstGeom>
          <a:noFill/>
        </p:spPr>
        <p:txBody>
          <a:bodyPr wrap="none" rtlCol="0">
            <a:spAutoFit/>
          </a:bodyPr>
          <a:lstStyle/>
          <a:p>
            <a:pPr marL="342900" indent="-342900">
              <a:buAutoNum type="arabicPeriod"/>
            </a:pPr>
            <a:r>
              <a:rPr lang="el-GR" dirty="0" smtClean="0"/>
              <a:t>Σώμα</a:t>
            </a:r>
          </a:p>
          <a:p>
            <a:pPr marL="342900" indent="-342900">
              <a:buAutoNum type="arabicPeriod"/>
            </a:pPr>
            <a:r>
              <a:rPr lang="el-GR" dirty="0" smtClean="0"/>
              <a:t>Σπονδυλικό τρήμα</a:t>
            </a:r>
          </a:p>
          <a:p>
            <a:pPr marL="342900" indent="-342900">
              <a:buAutoNum type="arabicPeriod"/>
            </a:pPr>
            <a:r>
              <a:rPr lang="el-GR" dirty="0" smtClean="0"/>
              <a:t>Ακανθώδης απόφυση</a:t>
            </a:r>
          </a:p>
          <a:p>
            <a:pPr marL="342900" indent="-342900">
              <a:buAutoNum type="arabicPeriod"/>
            </a:pPr>
            <a:r>
              <a:rPr lang="el-GR" dirty="0" smtClean="0"/>
              <a:t>Τόξο</a:t>
            </a:r>
          </a:p>
          <a:p>
            <a:pPr marL="342900" indent="-342900">
              <a:buAutoNum type="arabicPeriod"/>
            </a:pPr>
            <a:r>
              <a:rPr lang="el-GR" dirty="0" smtClean="0"/>
              <a:t>Πέταλο</a:t>
            </a:r>
          </a:p>
          <a:p>
            <a:pPr marL="342900" indent="-342900">
              <a:buAutoNum type="arabicPeriod"/>
            </a:pPr>
            <a:r>
              <a:rPr lang="el-GR" dirty="0" smtClean="0"/>
              <a:t>Εγκάρσια απόφυση</a:t>
            </a:r>
          </a:p>
          <a:p>
            <a:pPr marL="342900" indent="-342900">
              <a:buAutoNum type="arabicPeriod"/>
            </a:pPr>
            <a:r>
              <a:rPr lang="el-GR" dirty="0" smtClean="0"/>
              <a:t>Αρθρικές αποφύσεις</a:t>
            </a:r>
          </a:p>
          <a:p>
            <a:pPr marL="342900" indent="-342900">
              <a:buAutoNum type="arabicPeriod"/>
            </a:pPr>
            <a:endParaRPr lang="el-G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Αποφύσεις </a:t>
            </a:r>
            <a:endParaRPr lang="el-GR" dirty="0"/>
          </a:p>
        </p:txBody>
      </p:sp>
      <p:sp>
        <p:nvSpPr>
          <p:cNvPr id="3" name="2 - Θέση περιεχομένου"/>
          <p:cNvSpPr>
            <a:spLocks noGrp="1"/>
          </p:cNvSpPr>
          <p:nvPr>
            <p:ph idx="1"/>
          </p:nvPr>
        </p:nvSpPr>
        <p:spPr/>
        <p:txBody>
          <a:bodyPr>
            <a:normAutofit fontScale="85000" lnSpcReduction="10000"/>
          </a:bodyPr>
          <a:lstStyle/>
          <a:p>
            <a:pPr>
              <a:buNone/>
            </a:pPr>
            <a:r>
              <a:rPr lang="el-GR" dirty="0" smtClean="0"/>
              <a:t>Η </a:t>
            </a:r>
            <a:r>
              <a:rPr lang="el-GR" u="sng" dirty="0" smtClean="0"/>
              <a:t>ακανθώδης και οι εγκάρσιες </a:t>
            </a:r>
            <a:r>
              <a:rPr lang="el-GR" dirty="0" smtClean="0"/>
              <a:t>παρέχουν πρόσφυση στου εν τω βάθει αυτόχθονες </a:t>
            </a:r>
            <a:r>
              <a:rPr lang="el-GR" b="1" dirty="0" smtClean="0">
                <a:solidFill>
                  <a:srgbClr val="00B050"/>
                </a:solidFill>
              </a:rPr>
              <a:t>μυς ράχης </a:t>
            </a:r>
            <a:r>
              <a:rPr lang="el-GR" dirty="0" smtClean="0"/>
              <a:t>και λειτουργούν ως μοχλοί για </a:t>
            </a:r>
            <a:r>
              <a:rPr lang="el-GR" dirty="0" smtClean="0">
                <a:solidFill>
                  <a:srgbClr val="00B0F0"/>
                </a:solidFill>
              </a:rPr>
              <a:t>σταθεροποίηση και κίνηση σπ</a:t>
            </a:r>
            <a:r>
              <a:rPr lang="el-GR" dirty="0" smtClean="0"/>
              <a:t>.</a:t>
            </a:r>
          </a:p>
          <a:p>
            <a:pPr>
              <a:buNone/>
            </a:pPr>
            <a:r>
              <a:rPr lang="el-GR" dirty="0" smtClean="0"/>
              <a:t>Οι </a:t>
            </a:r>
            <a:r>
              <a:rPr lang="el-GR" u="sng" dirty="0" smtClean="0"/>
              <a:t>αρθρικές αποφύσεις </a:t>
            </a:r>
            <a:r>
              <a:rPr lang="el-GR" dirty="0" smtClean="0"/>
              <a:t>αρθρώνονται με τις αντίστοιχες παρακείμενων σπ.(επίπεδες αρθρικές διαρθρώσεις). Καθορίζουν τύπο </a:t>
            </a:r>
            <a:r>
              <a:rPr lang="el-GR" dirty="0" smtClean="0">
                <a:solidFill>
                  <a:srgbClr val="7030A0"/>
                </a:solidFill>
              </a:rPr>
              <a:t>κίνησης</a:t>
            </a:r>
            <a:r>
              <a:rPr lang="el-GR" dirty="0" smtClean="0"/>
              <a:t> ανάλογα με τον προσανατολισμός τους, διατήρηση ευθυγράμμισης (εμποδίζουν ολίσθηση σπ πάνω στον υποκείμενο).</a:t>
            </a:r>
          </a:p>
          <a:p>
            <a:pPr>
              <a:buNone/>
            </a:pPr>
            <a:r>
              <a:rPr lang="el-GR" dirty="0" smtClean="0"/>
              <a:t>Στους Θ σπ.  είναι </a:t>
            </a:r>
            <a:r>
              <a:rPr lang="el-GR" u="sng" dirty="0" smtClean="0"/>
              <a:t>κάθετες</a:t>
            </a:r>
            <a:r>
              <a:rPr lang="el-GR" dirty="0" smtClean="0"/>
              <a:t> και όλες μαζί σχηματίζουν τόξο με κέντρο στο ΜΣΔ. Έτσι επιτρέπεται η </a:t>
            </a:r>
            <a:r>
              <a:rPr lang="el-GR" dirty="0" smtClean="0">
                <a:solidFill>
                  <a:srgbClr val="00B0F0"/>
                </a:solidFill>
              </a:rPr>
              <a:t>στροφ</a:t>
            </a:r>
            <a:r>
              <a:rPr lang="el-GR" dirty="0">
                <a:solidFill>
                  <a:srgbClr val="00B0F0"/>
                </a:solidFill>
              </a:rPr>
              <a:t>ή</a:t>
            </a:r>
            <a:r>
              <a:rPr lang="el-GR" dirty="0" smtClean="0"/>
              <a:t> και </a:t>
            </a:r>
            <a:r>
              <a:rPr lang="el-GR" dirty="0" smtClean="0">
                <a:solidFill>
                  <a:srgbClr val="00B0F0"/>
                </a:solidFill>
              </a:rPr>
              <a:t>πλάγια</a:t>
            </a:r>
            <a:r>
              <a:rPr lang="el-GR" dirty="0" smtClean="0"/>
              <a:t> κάμψη ΘΜΣΣ.</a:t>
            </a:r>
            <a:endParaRPr lang="el-G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l-GR" dirty="0" smtClean="0"/>
              <a:t>ΑΥΧΕΝΙΚΟΙ ΣΠΟΝΔΥΛΟΙ</a:t>
            </a:r>
            <a:endParaRPr lang="el-GR" dirty="0"/>
          </a:p>
        </p:txBody>
      </p:sp>
      <p:sp>
        <p:nvSpPr>
          <p:cNvPr id="5" name="4 - Θέση περιεχομένου"/>
          <p:cNvSpPr>
            <a:spLocks noGrp="1"/>
          </p:cNvSpPr>
          <p:nvPr>
            <p:ph idx="1"/>
          </p:nvPr>
        </p:nvSpPr>
        <p:spPr>
          <a:xfrm>
            <a:off x="457200" y="1600200"/>
            <a:ext cx="8229600" cy="5257800"/>
          </a:xfrm>
        </p:spPr>
        <p:txBody>
          <a:bodyPr>
            <a:normAutofit fontScale="77500" lnSpcReduction="20000"/>
          </a:bodyPr>
          <a:lstStyle/>
          <a:p>
            <a:pPr>
              <a:buNone/>
            </a:pPr>
            <a:r>
              <a:rPr lang="el-GR" dirty="0" smtClean="0"/>
              <a:t>Οι μικρότεροι από τους κινητούς σπ. (φέρουν λιγότερο βάρος) αλλά συγκριτικά οι ΜΣΔ είναι </a:t>
            </a:r>
            <a:r>
              <a:rPr lang="el-GR" dirty="0" err="1" smtClean="0"/>
              <a:t>παχείς</a:t>
            </a:r>
            <a:r>
              <a:rPr lang="el-GR" dirty="0" smtClean="0"/>
              <a:t>. Οι αρθρ. επιφ. είναι </a:t>
            </a:r>
            <a:r>
              <a:rPr lang="el-GR" u="sng" dirty="0" smtClean="0"/>
              <a:t>οριζόντιες</a:t>
            </a:r>
            <a:r>
              <a:rPr lang="el-GR" dirty="0" smtClean="0"/>
              <a:t>. Όλα αυτά διευκολύνουν </a:t>
            </a:r>
            <a:r>
              <a:rPr lang="el-GR" dirty="0" smtClean="0">
                <a:solidFill>
                  <a:srgbClr val="FF0000"/>
                </a:solidFill>
              </a:rPr>
              <a:t>μέγιστη κινητικότητα. </a:t>
            </a:r>
          </a:p>
          <a:p>
            <a:pPr>
              <a:buNone/>
            </a:pPr>
            <a:r>
              <a:rPr lang="el-GR" dirty="0" smtClean="0"/>
              <a:t>Ιδιαίτερο χαρακτηριστικά</a:t>
            </a:r>
            <a:r>
              <a:rPr lang="el-GR" b="1" dirty="0" smtClean="0"/>
              <a:t> </a:t>
            </a:r>
          </a:p>
          <a:p>
            <a:pPr>
              <a:buNone/>
            </a:pPr>
            <a:r>
              <a:rPr lang="el-GR" b="1" dirty="0" smtClean="0"/>
              <a:t>Εγκάρσιο τρήμα </a:t>
            </a:r>
            <a:r>
              <a:rPr lang="el-GR" dirty="0" smtClean="0"/>
              <a:t>στη εγκάρσια απόφυση (δίοδος σπονδυλικής αρτηρίας-</a:t>
            </a:r>
            <a:r>
              <a:rPr lang="el-GR" dirty="0" err="1" smtClean="0"/>
              <a:t>δορυφόρες </a:t>
            </a:r>
            <a:r>
              <a:rPr lang="el-GR" dirty="0" smtClean="0"/>
              <a:t>φλέβες (άνωθεν Α7 μόνο επικουρικές φλέβες).</a:t>
            </a:r>
          </a:p>
          <a:p>
            <a:pPr>
              <a:buNone/>
            </a:pPr>
            <a:r>
              <a:rPr lang="el-GR" dirty="0" smtClean="0"/>
              <a:t> </a:t>
            </a:r>
            <a:r>
              <a:rPr lang="el-GR" b="1" dirty="0" smtClean="0"/>
              <a:t>Πρόσθιο και οπίσθιο φύμα</a:t>
            </a:r>
            <a:r>
              <a:rPr lang="el-GR" dirty="0" smtClean="0"/>
              <a:t>: στις εγκάρσιες αποφύσεις, πρόσφυση τραχηλικών μυών (ανελκτήρας ωμοπλάτης, σκαληνοί). </a:t>
            </a:r>
          </a:p>
          <a:p>
            <a:pPr>
              <a:buNone/>
            </a:pPr>
            <a:r>
              <a:rPr lang="el-GR" dirty="0" smtClean="0"/>
              <a:t>Τα </a:t>
            </a:r>
            <a:r>
              <a:rPr lang="el-GR" dirty="0" err="1" smtClean="0"/>
              <a:t>πρ</a:t>
            </a:r>
            <a:r>
              <a:rPr lang="el-GR" dirty="0" smtClean="0"/>
              <a:t>. φύματα Α6: </a:t>
            </a:r>
            <a:r>
              <a:rPr lang="el-GR" b="1" dirty="0" smtClean="0"/>
              <a:t>καρωτιδικά</a:t>
            </a:r>
            <a:r>
              <a:rPr lang="el-GR" dirty="0" smtClean="0"/>
              <a:t>: θέση συμπίεσης καρωτίδων (μεταξύ φύματος και σώματος για έλεγχο </a:t>
            </a:r>
            <a:r>
              <a:rPr lang="el-GR" dirty="0"/>
              <a:t>α</a:t>
            </a:r>
            <a:r>
              <a:rPr lang="el-GR" dirty="0" smtClean="0"/>
              <a:t>ιμορραγίας).</a:t>
            </a:r>
          </a:p>
          <a:p>
            <a:pPr>
              <a:buNone/>
            </a:pPr>
            <a:r>
              <a:rPr lang="el-GR" dirty="0" smtClean="0"/>
              <a:t> Οι πρόσθιες ρίζες φέρονται </a:t>
            </a:r>
            <a:r>
              <a:rPr lang="el-GR" b="1" dirty="0" smtClean="0"/>
              <a:t>πάνω από </a:t>
            </a:r>
            <a:r>
              <a:rPr lang="el-GR" dirty="0" smtClean="0"/>
              <a:t>αντίστοιχες εγκάρσιες αποφύσεις (αύλακες).</a:t>
            </a:r>
            <a:endParaRPr lang="el-G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αυχ. σπ..png"/>
          <p:cNvPicPr>
            <a:picLocks noGrp="1" noChangeAspect="1"/>
          </p:cNvPicPr>
          <p:nvPr>
            <p:ph idx="1"/>
          </p:nvPr>
        </p:nvPicPr>
        <p:blipFill>
          <a:blip r:embed="rId2" cstate="print"/>
          <a:stretch>
            <a:fillRect/>
          </a:stretch>
        </p:blipFill>
        <p:spPr>
          <a:xfrm>
            <a:off x="457200" y="1641976"/>
            <a:ext cx="8229600" cy="4442411"/>
          </a:xfrm>
        </p:spPr>
      </p:pic>
      <p:sp>
        <p:nvSpPr>
          <p:cNvPr id="5" name="3 - Τίτλος"/>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l-GR" dirty="0" smtClean="0"/>
              <a:t>ΑΥΧΕΝΙΚΟΙ ΣΠΟΝΔΥΛΟΙ</a:t>
            </a:r>
            <a:endParaRPr lang="el-G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r>
              <a:rPr lang="el-GR" dirty="0" smtClean="0">
                <a:solidFill>
                  <a:srgbClr val="FF0000"/>
                </a:solidFill>
              </a:rPr>
              <a:t>Α3-Α7 </a:t>
            </a:r>
            <a:r>
              <a:rPr lang="el-GR" dirty="0" smtClean="0"/>
              <a:t>τυπικοί. </a:t>
            </a:r>
          </a:p>
          <a:p>
            <a:pPr>
              <a:buNone/>
            </a:pPr>
            <a:r>
              <a:rPr lang="el-GR" dirty="0" smtClean="0"/>
              <a:t>Μεγάλα σπ. τρήματα (αυχενικό όγκωμα ΝΜ).</a:t>
            </a:r>
          </a:p>
          <a:p>
            <a:pPr>
              <a:buNone/>
            </a:pPr>
            <a:r>
              <a:rPr lang="el-GR" dirty="0" smtClean="0"/>
              <a:t>Τα άνω και πλάγια χείλη σωμάτων είναι ανυψωμένα (πολυθρόνα).</a:t>
            </a:r>
          </a:p>
          <a:p>
            <a:pPr>
              <a:buNone/>
            </a:pPr>
            <a:r>
              <a:rPr lang="el-GR" dirty="0" smtClean="0"/>
              <a:t> Άγκιστρο: ανυψωμένο άνω έξω χείλος.</a:t>
            </a:r>
          </a:p>
          <a:p>
            <a:pPr>
              <a:buNone/>
            </a:pPr>
            <a:r>
              <a:rPr lang="el-GR" dirty="0" smtClean="0"/>
              <a:t> Οι ακανθώδεις αποφύσεις Α3-Α6 βραχείες. </a:t>
            </a:r>
          </a:p>
          <a:p>
            <a:pPr>
              <a:buNone/>
            </a:pPr>
            <a:r>
              <a:rPr lang="el-GR" dirty="0" smtClean="0"/>
              <a:t>Ο Α7 είναι προεξέχων (μακρά ακανθώδης απόφυση). </a:t>
            </a:r>
          </a:p>
          <a:p>
            <a:endParaRPr lang="el-GR" dirty="0"/>
          </a:p>
        </p:txBody>
      </p:sp>
      <p:sp>
        <p:nvSpPr>
          <p:cNvPr id="4" name="3 - Τίτλος"/>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l-GR" dirty="0" smtClean="0"/>
              <a:t>ΑΥΧΕΝΙΚΟΙ ΣΠΟΝΔΥΛΟΙ</a:t>
            </a:r>
            <a:endParaRPr lang="el-G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ΑΤΛΑΣ</a:t>
            </a:r>
            <a:endParaRPr lang="el-GR" dirty="0"/>
          </a:p>
        </p:txBody>
      </p:sp>
      <p:pic>
        <p:nvPicPr>
          <p:cNvPr id="4" name="3 - Θέση περιεχομένου" descr="ατλασ ινιακο.png"/>
          <p:cNvPicPr>
            <a:picLocks noGrp="1" noChangeAspect="1"/>
          </p:cNvPicPr>
          <p:nvPr>
            <p:ph idx="1"/>
          </p:nvPr>
        </p:nvPicPr>
        <p:blipFill>
          <a:blip r:embed="rId2" cstate="print"/>
          <a:stretch>
            <a:fillRect/>
          </a:stretch>
        </p:blipFill>
        <p:spPr>
          <a:xfrm>
            <a:off x="457200" y="2196741"/>
            <a:ext cx="8229600" cy="3332881"/>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Î£ÏÎµÏÎ¹ÎºÎ® ÎµÎ¹ÎºÏÎ½Î±"/>
          <p:cNvPicPr>
            <a:picLocks noChangeAspect="1" noChangeArrowheads="1"/>
          </p:cNvPicPr>
          <p:nvPr/>
        </p:nvPicPr>
        <p:blipFill>
          <a:blip r:embed="rId2" cstate="print"/>
          <a:srcRect/>
          <a:stretch>
            <a:fillRect/>
          </a:stretch>
        </p:blipFill>
        <p:spPr bwMode="auto">
          <a:xfrm>
            <a:off x="1000100" y="928670"/>
            <a:ext cx="6667500" cy="500062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42852"/>
            <a:ext cx="3471858" cy="1143000"/>
          </a:xfrm>
        </p:spPr>
        <p:style>
          <a:lnRef idx="1">
            <a:schemeClr val="accent1"/>
          </a:lnRef>
          <a:fillRef idx="3">
            <a:schemeClr val="accent1"/>
          </a:fillRef>
          <a:effectRef idx="2">
            <a:schemeClr val="accent1"/>
          </a:effectRef>
          <a:fontRef idx="minor">
            <a:schemeClr val="lt1"/>
          </a:fontRef>
        </p:style>
        <p:txBody>
          <a:bodyPr/>
          <a:lstStyle/>
          <a:p>
            <a:r>
              <a:rPr lang="el-GR" dirty="0" smtClean="0"/>
              <a:t>ΑΤΛΑΣ</a:t>
            </a:r>
            <a:endParaRPr lang="el-GR" dirty="0"/>
          </a:p>
        </p:txBody>
      </p:sp>
      <p:pic>
        <p:nvPicPr>
          <p:cNvPr id="4" name="3 - Θέση περιεχομένου" descr="ατλασ κάτω.png"/>
          <p:cNvPicPr>
            <a:picLocks noGrp="1" noChangeAspect="1"/>
          </p:cNvPicPr>
          <p:nvPr>
            <p:ph idx="1"/>
          </p:nvPr>
        </p:nvPicPr>
        <p:blipFill>
          <a:blip r:embed="rId2" cstate="print"/>
          <a:stretch>
            <a:fillRect/>
          </a:stretch>
        </p:blipFill>
        <p:spPr>
          <a:xfrm>
            <a:off x="3929058" y="428604"/>
            <a:ext cx="4823878" cy="3589331"/>
          </a:xfrm>
        </p:spPr>
      </p:pic>
      <p:sp>
        <p:nvSpPr>
          <p:cNvPr id="5" name="4 - Ορθογώνιο"/>
          <p:cNvSpPr/>
          <p:nvPr/>
        </p:nvSpPr>
        <p:spPr>
          <a:xfrm>
            <a:off x="0" y="4286256"/>
            <a:ext cx="8786874" cy="2031325"/>
          </a:xfrm>
          <a:prstGeom prst="rect">
            <a:avLst/>
          </a:prstGeom>
        </p:spPr>
        <p:txBody>
          <a:bodyPr wrap="square">
            <a:spAutoFit/>
          </a:bodyPr>
          <a:lstStyle/>
          <a:p>
            <a:pPr>
              <a:buNone/>
            </a:pPr>
            <a:r>
              <a:rPr lang="el-GR" dirty="0" smtClean="0"/>
              <a:t>Οι </a:t>
            </a:r>
            <a:r>
              <a:rPr lang="el-GR" b="1" dirty="0" smtClean="0"/>
              <a:t>εγκάρσιες αποφύσεις </a:t>
            </a:r>
            <a:r>
              <a:rPr lang="el-GR" dirty="0" smtClean="0"/>
              <a:t>εκφύονται από πλάγια ογκώματα προς τα έξω.</a:t>
            </a:r>
          </a:p>
          <a:p>
            <a:pPr>
              <a:buNone/>
            </a:pPr>
            <a:r>
              <a:rPr lang="el-GR" dirty="0" smtClean="0"/>
              <a:t> Οι κοίλες </a:t>
            </a:r>
            <a:r>
              <a:rPr lang="el-GR" b="1" dirty="0" smtClean="0"/>
              <a:t>άνω αρθρικές επιφάνειες </a:t>
            </a:r>
            <a:r>
              <a:rPr lang="el-GR" u="sng" dirty="0" smtClean="0"/>
              <a:t>πλάγιων ογκωμάτων </a:t>
            </a:r>
            <a:r>
              <a:rPr lang="el-GR" dirty="0" smtClean="0"/>
              <a:t>αρθρώνονται με ινιακούς κόνδυλους (πλάγια μείζονος τρήματος).</a:t>
            </a:r>
          </a:p>
          <a:p>
            <a:pPr>
              <a:buNone/>
            </a:pPr>
            <a:r>
              <a:rPr lang="el-GR" dirty="0" smtClean="0"/>
              <a:t> Μεταξύ πλάγιων ογκωμάτων εκτείνονται το </a:t>
            </a:r>
            <a:r>
              <a:rPr lang="el-GR" b="1" u="sng" dirty="0" smtClean="0"/>
              <a:t>πρόσθιο και οπίσθιο </a:t>
            </a:r>
            <a:r>
              <a:rPr lang="el-GR" dirty="0" smtClean="0"/>
              <a:t>(αντιστοιχεί στο πέταλο) </a:t>
            </a:r>
            <a:r>
              <a:rPr lang="el-GR" b="1" u="sng" dirty="0" smtClean="0"/>
              <a:t>τόξο</a:t>
            </a:r>
            <a:r>
              <a:rPr lang="el-GR" dirty="0" smtClean="0"/>
              <a:t> σχηματίζοντας πλήρη δακτύλιο.</a:t>
            </a:r>
          </a:p>
          <a:p>
            <a:pPr>
              <a:buNone/>
            </a:pPr>
            <a:r>
              <a:rPr lang="el-GR" dirty="0" smtClean="0"/>
              <a:t> Το οπίσθιο έχει μία </a:t>
            </a:r>
            <a:r>
              <a:rPr lang="el-GR" u="sng" dirty="0" smtClean="0"/>
              <a:t>αύλακα για τη σπονδυλική αρτηρία </a:t>
            </a:r>
            <a:r>
              <a:rPr lang="el-GR" dirty="0" smtClean="0"/>
              <a:t>και την Α1 ρίζα.</a:t>
            </a:r>
          </a:p>
          <a:p>
            <a:pPr>
              <a:buNone/>
            </a:pPr>
            <a:r>
              <a:rPr lang="el-GR" dirty="0" smtClean="0"/>
              <a:t> </a:t>
            </a:r>
          </a:p>
        </p:txBody>
      </p:sp>
      <p:sp>
        <p:nvSpPr>
          <p:cNvPr id="6" name="5 - Ορθογώνιο"/>
          <p:cNvSpPr/>
          <p:nvPr/>
        </p:nvSpPr>
        <p:spPr>
          <a:xfrm>
            <a:off x="214282" y="1643050"/>
            <a:ext cx="4143404" cy="1754326"/>
          </a:xfrm>
          <a:prstGeom prst="rect">
            <a:avLst/>
          </a:prstGeom>
        </p:spPr>
        <p:txBody>
          <a:bodyPr wrap="square">
            <a:spAutoFit/>
          </a:bodyPr>
          <a:lstStyle/>
          <a:p>
            <a:pPr>
              <a:buNone/>
            </a:pPr>
            <a:r>
              <a:rPr lang="el-GR" dirty="0" smtClean="0">
                <a:solidFill>
                  <a:srgbClr val="FF0000"/>
                </a:solidFill>
              </a:rPr>
              <a:t>Α1-Άτλας</a:t>
            </a:r>
            <a:r>
              <a:rPr lang="el-GR" dirty="0" smtClean="0"/>
              <a:t>.  </a:t>
            </a:r>
          </a:p>
          <a:p>
            <a:pPr>
              <a:buNone/>
            </a:pPr>
            <a:r>
              <a:rPr lang="el-GR" dirty="0" smtClean="0"/>
              <a:t>Υποστηρίζει κρανίο και στρέφεται πάνω στον Α2.</a:t>
            </a:r>
          </a:p>
          <a:p>
            <a:pPr>
              <a:buNone/>
            </a:pPr>
            <a:r>
              <a:rPr lang="el-GR" dirty="0" smtClean="0"/>
              <a:t>Ο πλατύτερος αυχενικός σπόνδυλος. </a:t>
            </a:r>
          </a:p>
          <a:p>
            <a:pPr>
              <a:buNone/>
            </a:pPr>
            <a:r>
              <a:rPr lang="el-GR" dirty="0" smtClean="0"/>
              <a:t>Ούτε σώμα, ούτε ακανθώδη απόφυση. </a:t>
            </a:r>
          </a:p>
          <a:p>
            <a:pPr>
              <a:buNone/>
            </a:pPr>
            <a:r>
              <a:rPr lang="el-GR" b="1" dirty="0" smtClean="0"/>
              <a:t>Σχήμα δακτυλίου με  πλάγια ογκώματα.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αξονας.png"/>
          <p:cNvPicPr>
            <a:picLocks noGrp="1" noChangeAspect="1"/>
          </p:cNvPicPr>
          <p:nvPr>
            <p:ph idx="1"/>
          </p:nvPr>
        </p:nvPicPr>
        <p:blipFill>
          <a:blip r:embed="rId2" cstate="print"/>
          <a:stretch>
            <a:fillRect/>
          </a:stretch>
        </p:blipFill>
        <p:spPr>
          <a:xfrm>
            <a:off x="214282" y="642918"/>
            <a:ext cx="8229600" cy="3764678"/>
          </a:xfrm>
        </p:spPr>
      </p:pic>
      <p:sp>
        <p:nvSpPr>
          <p:cNvPr id="5" name="4 - Ορθογώνιο"/>
          <p:cNvSpPr/>
          <p:nvPr/>
        </p:nvSpPr>
        <p:spPr>
          <a:xfrm>
            <a:off x="357158" y="4286256"/>
            <a:ext cx="8786842" cy="2308324"/>
          </a:xfrm>
          <a:prstGeom prst="rect">
            <a:avLst/>
          </a:prstGeom>
        </p:spPr>
        <p:txBody>
          <a:bodyPr wrap="square">
            <a:spAutoFit/>
          </a:bodyPr>
          <a:lstStyle/>
          <a:p>
            <a:pPr>
              <a:buNone/>
            </a:pPr>
            <a:r>
              <a:rPr lang="el-GR" dirty="0" smtClean="0">
                <a:solidFill>
                  <a:srgbClr val="FF0000"/>
                </a:solidFill>
              </a:rPr>
              <a:t>Α2-Άξονας</a:t>
            </a:r>
            <a:r>
              <a:rPr lang="el-GR" dirty="0" smtClean="0"/>
              <a:t>: </a:t>
            </a:r>
            <a:r>
              <a:rPr lang="el-GR" b="1" dirty="0" smtClean="0"/>
              <a:t>Ο ισχυρότερος αυχενικός</a:t>
            </a:r>
            <a:r>
              <a:rPr lang="el-GR" dirty="0" smtClean="0"/>
              <a:t>. Δυο μεγάλες, επίπεδες </a:t>
            </a:r>
            <a:r>
              <a:rPr lang="el-GR" b="1" dirty="0" smtClean="0"/>
              <a:t>άνω αρθρικές επιφάνειες </a:t>
            </a:r>
            <a:r>
              <a:rPr lang="el-GR" dirty="0" smtClean="0"/>
              <a:t>πάνω στις οποίες στρέφεται ο άτλαντας. Ο </a:t>
            </a:r>
            <a:r>
              <a:rPr lang="el-GR" b="1" u="sng" dirty="0" smtClean="0"/>
              <a:t>Οδόντας</a:t>
            </a:r>
            <a:r>
              <a:rPr lang="el-GR" dirty="0" smtClean="0"/>
              <a:t>, προβάλλει πάνω από το σώμα και μαζί με το ΝΜ </a:t>
            </a:r>
            <a:r>
              <a:rPr lang="el-GR" u="sng" dirty="0" smtClean="0"/>
              <a:t>περιβάλλεται από το άτλαντα </a:t>
            </a:r>
            <a:r>
              <a:rPr lang="el-GR" dirty="0" smtClean="0"/>
              <a:t>και συγκρατείται από τον </a:t>
            </a:r>
            <a:r>
              <a:rPr lang="el-GR" u="sng" dirty="0" smtClean="0">
                <a:solidFill>
                  <a:srgbClr val="0070C0"/>
                </a:solidFill>
              </a:rPr>
              <a:t>εγκάρσιο σύνδεσμο</a:t>
            </a:r>
            <a:r>
              <a:rPr lang="el-GR" dirty="0" smtClean="0"/>
              <a:t>.  </a:t>
            </a:r>
          </a:p>
          <a:p>
            <a:pPr>
              <a:buNone/>
            </a:pPr>
            <a:r>
              <a:rPr lang="el-GR" dirty="0" smtClean="0"/>
              <a:t>Ο </a:t>
            </a:r>
            <a:r>
              <a:rPr lang="el-GR" b="1" dirty="0" smtClean="0">
                <a:solidFill>
                  <a:srgbClr val="0070C0"/>
                </a:solidFill>
              </a:rPr>
              <a:t>εγκάρσιος σύνδεσμος </a:t>
            </a:r>
            <a:r>
              <a:rPr lang="el-GR" dirty="0" smtClean="0"/>
              <a:t>εκτείνεται από τα πλάγια ογκώματα του άτλαντα φερόμενος μεταξύ οδόντα και ΝΜ. Εμποδίζει </a:t>
            </a:r>
            <a:r>
              <a:rPr lang="el-GR" u="sng" dirty="0" smtClean="0"/>
              <a:t>οπίσθια παρεκτόπιση οδόντος και πρόσθια άτλαντα </a:t>
            </a:r>
            <a:r>
              <a:rPr lang="el-GR" dirty="0" smtClean="0"/>
              <a:t>(που θα στένευε τρήμα –πίεση ΝΜ). </a:t>
            </a:r>
          </a:p>
          <a:p>
            <a:pPr>
              <a:buNone/>
            </a:pPr>
            <a:r>
              <a:rPr lang="el-GR" dirty="0" smtClean="0"/>
              <a:t>Ο </a:t>
            </a:r>
            <a:r>
              <a:rPr lang="el-GR" u="sng" dirty="0" smtClean="0"/>
              <a:t>Οδόντας λ</a:t>
            </a:r>
            <a:r>
              <a:rPr lang="el-GR" dirty="0" smtClean="0"/>
              <a:t>ειτουργεί ως άξονας γύρω από τον οποίο </a:t>
            </a:r>
            <a:r>
              <a:rPr lang="el-GR" u="sng" dirty="0" smtClean="0"/>
              <a:t>στρέφεται η κεφαλή.</a:t>
            </a:r>
          </a:p>
          <a:p>
            <a:pPr>
              <a:buNone/>
            </a:pPr>
            <a:r>
              <a:rPr lang="el-GR" dirty="0" smtClean="0"/>
              <a:t> Ο Α2 έχει μεγάλη </a:t>
            </a:r>
            <a:r>
              <a:rPr lang="el-GR" u="sng" dirty="0" smtClean="0"/>
              <a:t>δισχιδή ακανθώδη απόφυση</a:t>
            </a:r>
          </a:p>
        </p:txBody>
      </p:sp>
      <p:sp>
        <p:nvSpPr>
          <p:cNvPr id="6" name="5 - TextBox"/>
          <p:cNvSpPr txBox="1"/>
          <p:nvPr/>
        </p:nvSpPr>
        <p:spPr>
          <a:xfrm>
            <a:off x="3357554" y="214290"/>
            <a:ext cx="157163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l-GR" sz="2400" dirty="0" smtClean="0"/>
              <a:t>ΑΞΟΝΑΣ</a:t>
            </a:r>
            <a:endParaRPr lang="el-GR" sz="2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el-GR" dirty="0" smtClean="0"/>
              <a:t>ΑΤΛΑΝΤΑΣ-ΑΞΟΝΑΣ</a:t>
            </a:r>
            <a:endParaRPr lang="el-GR" dirty="0"/>
          </a:p>
        </p:txBody>
      </p:sp>
      <p:pic>
        <p:nvPicPr>
          <p:cNvPr id="4" name="3 - Θέση περιεχομένου" descr="ατλ αξ.png"/>
          <p:cNvPicPr>
            <a:picLocks noGrp="1" noChangeAspect="1"/>
          </p:cNvPicPr>
          <p:nvPr>
            <p:ph idx="1"/>
          </p:nvPr>
        </p:nvPicPr>
        <p:blipFill>
          <a:blip r:embed="rId2" cstate="print"/>
          <a:stretch>
            <a:fillRect/>
          </a:stretch>
        </p:blipFill>
        <p:spPr>
          <a:xfrm>
            <a:off x="1466580" y="1794172"/>
            <a:ext cx="6210839" cy="4138019"/>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ΑΜΣΣ.png"/>
          <p:cNvPicPr>
            <a:picLocks noGrp="1" noChangeAspect="1"/>
          </p:cNvPicPr>
          <p:nvPr>
            <p:ph idx="1"/>
          </p:nvPr>
        </p:nvPicPr>
        <p:blipFill>
          <a:blip r:embed="rId2" cstate="print"/>
          <a:stretch>
            <a:fillRect/>
          </a:stretch>
        </p:blipFill>
        <p:spPr>
          <a:xfrm>
            <a:off x="2739914" y="1600200"/>
            <a:ext cx="3664171" cy="4525963"/>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αμσσ α.α.png"/>
          <p:cNvPicPr>
            <a:picLocks noGrp="1" noChangeAspect="1"/>
          </p:cNvPicPr>
          <p:nvPr>
            <p:ph idx="4294967295"/>
          </p:nvPr>
        </p:nvPicPr>
        <p:blipFill>
          <a:blip r:embed="rId2" cstate="print"/>
          <a:stretch>
            <a:fillRect/>
          </a:stretch>
        </p:blipFill>
        <p:spPr>
          <a:xfrm>
            <a:off x="1214414" y="285728"/>
            <a:ext cx="6715172" cy="6228028"/>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cstate="print"/>
          <a:srcRect/>
          <a:stretch>
            <a:fillRect/>
          </a:stretch>
        </p:blipFill>
        <p:spPr bwMode="auto">
          <a:xfrm>
            <a:off x="1262063" y="690563"/>
            <a:ext cx="6619875" cy="5476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cstate="print"/>
          <a:srcRect/>
          <a:stretch>
            <a:fillRect/>
          </a:stretch>
        </p:blipFill>
        <p:spPr bwMode="auto">
          <a:xfrm>
            <a:off x="928662" y="1214422"/>
            <a:ext cx="4562475" cy="3533775"/>
          </a:xfrm>
          <a:prstGeom prst="rect">
            <a:avLst/>
          </a:prstGeom>
          <a:noFill/>
          <a:ln w="9525">
            <a:noFill/>
            <a:miter lim="800000"/>
            <a:headEnd/>
            <a:tailEnd/>
          </a:ln>
          <a:effectLst/>
        </p:spPr>
      </p:pic>
      <p:sp>
        <p:nvSpPr>
          <p:cNvPr id="4" name="3 - TextBox"/>
          <p:cNvSpPr txBox="1"/>
          <p:nvPr/>
        </p:nvSpPr>
        <p:spPr>
          <a:xfrm>
            <a:off x="6072198" y="1357298"/>
            <a:ext cx="2643206" cy="2308324"/>
          </a:xfrm>
          <a:prstGeom prst="rect">
            <a:avLst/>
          </a:prstGeom>
          <a:noFill/>
        </p:spPr>
        <p:txBody>
          <a:bodyPr wrap="square" rtlCol="0">
            <a:spAutoFit/>
          </a:bodyPr>
          <a:lstStyle/>
          <a:p>
            <a:pPr marL="342900" indent="-342900">
              <a:buAutoNum type="arabicPeriod"/>
            </a:pPr>
            <a:r>
              <a:rPr lang="el-GR" dirty="0" smtClean="0"/>
              <a:t>Οπίσθιο τόξο άτλαντα</a:t>
            </a:r>
          </a:p>
          <a:p>
            <a:pPr marL="342900" indent="-342900">
              <a:buAutoNum type="arabicPeriod"/>
            </a:pPr>
            <a:r>
              <a:rPr lang="el-GR" dirty="0" smtClean="0"/>
              <a:t>Σπονδυλικός σωλήνας</a:t>
            </a:r>
          </a:p>
          <a:p>
            <a:pPr marL="342900" indent="-342900">
              <a:buAutoNum type="arabicPeriod"/>
            </a:pPr>
            <a:r>
              <a:rPr lang="el-GR" dirty="0" smtClean="0"/>
              <a:t>Οδόντας</a:t>
            </a:r>
          </a:p>
          <a:p>
            <a:pPr marL="342900" indent="-342900">
              <a:buAutoNum type="arabicPeriod"/>
            </a:pPr>
            <a:r>
              <a:rPr lang="el-GR" dirty="0" smtClean="0"/>
              <a:t>Εγκάρσιο τρήμα</a:t>
            </a:r>
          </a:p>
          <a:p>
            <a:pPr marL="342900" indent="-342900">
              <a:buAutoNum type="arabicPeriod"/>
            </a:pPr>
            <a:r>
              <a:rPr lang="el-GR" dirty="0" smtClean="0"/>
              <a:t>Πρόσθιο τόξο</a:t>
            </a:r>
          </a:p>
          <a:p>
            <a:pPr marL="342900" indent="-342900">
              <a:buAutoNum type="arabicPeriod"/>
            </a:pPr>
            <a:r>
              <a:rPr lang="el-GR" dirty="0" smtClean="0"/>
              <a:t>Άνω αρθρική επιφάνεια</a:t>
            </a:r>
          </a:p>
          <a:p>
            <a:pPr marL="342900" indent="-342900">
              <a:buAutoNum type="arabicPeriod"/>
            </a:pPr>
            <a:r>
              <a:rPr lang="el-GR" dirty="0" smtClean="0"/>
              <a:t>Οπίσθιο τόξο</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714348" y="1214422"/>
            <a:ext cx="4859372" cy="3795733"/>
          </a:xfrm>
          <a:prstGeom prst="rect">
            <a:avLst/>
          </a:prstGeom>
          <a:noFill/>
          <a:ln w="9525">
            <a:noFill/>
            <a:miter lim="800000"/>
            <a:headEnd/>
            <a:tailEnd/>
          </a:ln>
          <a:effectLst/>
        </p:spPr>
      </p:pic>
      <p:sp>
        <p:nvSpPr>
          <p:cNvPr id="3" name="2 - TextBox"/>
          <p:cNvSpPr txBox="1"/>
          <p:nvPr/>
        </p:nvSpPr>
        <p:spPr>
          <a:xfrm>
            <a:off x="4929190" y="4071942"/>
            <a:ext cx="3321871" cy="2031325"/>
          </a:xfrm>
          <a:prstGeom prst="rect">
            <a:avLst/>
          </a:prstGeom>
          <a:noFill/>
        </p:spPr>
        <p:txBody>
          <a:bodyPr wrap="none" rtlCol="0">
            <a:spAutoFit/>
          </a:bodyPr>
          <a:lstStyle/>
          <a:p>
            <a:r>
              <a:rPr lang="el-GR" dirty="0" smtClean="0"/>
              <a:t>2. Σπονδυλικό τρήμα</a:t>
            </a:r>
          </a:p>
          <a:p>
            <a:r>
              <a:rPr lang="el-GR" dirty="0" smtClean="0"/>
              <a:t>4. Εγκάρσιο τρήμα</a:t>
            </a:r>
          </a:p>
          <a:p>
            <a:r>
              <a:rPr lang="el-GR" dirty="0" smtClean="0"/>
              <a:t>6. Σπονδυλικό σώμα</a:t>
            </a:r>
          </a:p>
          <a:p>
            <a:r>
              <a:rPr lang="el-GR" dirty="0" smtClean="0"/>
              <a:t>7. Εγκάρσια απόφυση</a:t>
            </a:r>
          </a:p>
          <a:p>
            <a:r>
              <a:rPr lang="el-GR" dirty="0" smtClean="0"/>
              <a:t>8. Ακανθώδης απόφυση δισχιδής</a:t>
            </a:r>
          </a:p>
          <a:p>
            <a:r>
              <a:rPr lang="el-GR" dirty="0" smtClean="0"/>
              <a:t>9. Πέταλο </a:t>
            </a:r>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cstate="print"/>
          <a:srcRect/>
          <a:stretch>
            <a:fillRect/>
          </a:stretch>
        </p:blipFill>
        <p:spPr bwMode="auto">
          <a:xfrm>
            <a:off x="785786" y="857232"/>
            <a:ext cx="2571750" cy="3324225"/>
          </a:xfrm>
          <a:prstGeom prst="rect">
            <a:avLst/>
          </a:prstGeom>
          <a:noFill/>
          <a:ln w="9525">
            <a:noFill/>
            <a:miter lim="800000"/>
            <a:headEnd/>
            <a:tailEnd/>
          </a:ln>
          <a:effectLst/>
        </p:spPr>
      </p:pic>
      <p:sp>
        <p:nvSpPr>
          <p:cNvPr id="3" name="2 - TextBox"/>
          <p:cNvSpPr txBox="1"/>
          <p:nvPr/>
        </p:nvSpPr>
        <p:spPr>
          <a:xfrm>
            <a:off x="4000496" y="1071546"/>
            <a:ext cx="2248308" cy="2308324"/>
          </a:xfrm>
          <a:prstGeom prst="rect">
            <a:avLst/>
          </a:prstGeom>
          <a:noFill/>
        </p:spPr>
        <p:txBody>
          <a:bodyPr wrap="none" rtlCol="0">
            <a:spAutoFit/>
          </a:bodyPr>
          <a:lstStyle/>
          <a:p>
            <a:r>
              <a:rPr lang="el-GR" dirty="0" smtClean="0"/>
              <a:t>3. Οδόντας</a:t>
            </a:r>
          </a:p>
          <a:p>
            <a:r>
              <a:rPr lang="el-GR" dirty="0" smtClean="0"/>
              <a:t>4. Εγκάρσιο τρήμα</a:t>
            </a:r>
          </a:p>
          <a:p>
            <a:r>
              <a:rPr lang="el-GR" dirty="0" smtClean="0"/>
              <a:t>5. ΜΣΔ</a:t>
            </a:r>
          </a:p>
          <a:p>
            <a:r>
              <a:rPr lang="el-GR" dirty="0" smtClean="0"/>
              <a:t>6. Σώμα </a:t>
            </a:r>
          </a:p>
          <a:p>
            <a:r>
              <a:rPr lang="el-GR" dirty="0" smtClean="0"/>
              <a:t>7. Εγκάρσια απόφυση</a:t>
            </a:r>
          </a:p>
          <a:p>
            <a:r>
              <a:rPr lang="el-GR" dirty="0" smtClean="0"/>
              <a:t>8. Πρόσθιο τόξο</a:t>
            </a:r>
          </a:p>
          <a:p>
            <a:r>
              <a:rPr lang="el-GR" dirty="0" smtClean="0"/>
              <a:t>9. Πρόσθιο όγκωμα</a:t>
            </a:r>
          </a:p>
          <a:p>
            <a:r>
              <a:rPr lang="el-GR" dirty="0" smtClean="0"/>
              <a:t>10. Θ1</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l-GR" dirty="0" smtClean="0"/>
              <a:t>ΑΥΧΕΝΙΚΟΙ ΣΠΟΝΔΥΛΟΙ</a:t>
            </a:r>
            <a:endParaRPr lang="el-GR" dirty="0"/>
          </a:p>
        </p:txBody>
      </p:sp>
      <p:sp>
        <p:nvSpPr>
          <p:cNvPr id="3" name="2 - Θέση περιεχομένου"/>
          <p:cNvSpPr>
            <a:spLocks noGrp="1"/>
          </p:cNvSpPr>
          <p:nvPr>
            <p:ph idx="1"/>
          </p:nvPr>
        </p:nvSpPr>
        <p:spPr/>
        <p:txBody>
          <a:bodyPr/>
          <a:lstStyle/>
          <a:p>
            <a:pPr>
              <a:buNone/>
            </a:pPr>
            <a:r>
              <a:rPr lang="el-GR" dirty="0" smtClean="0"/>
              <a:t>	</a:t>
            </a:r>
            <a:r>
              <a:rPr lang="el-GR" u="sng" dirty="0" smtClean="0"/>
              <a:t>Οριζόντια προσανατολισμένοι </a:t>
            </a:r>
            <a:r>
              <a:rPr lang="el-GR" dirty="0" smtClean="0"/>
              <a:t>αρθρικές επιφάνειες-αυχενικοί σπ. </a:t>
            </a:r>
          </a:p>
          <a:p>
            <a:pPr>
              <a:buNone/>
            </a:pPr>
            <a:r>
              <a:rPr lang="el-GR" u="sng" dirty="0" smtClean="0"/>
              <a:t>Λιγότερο σφιχτά συνδεδεμένοι</a:t>
            </a:r>
            <a:r>
              <a:rPr lang="el-GR" dirty="0" smtClean="0"/>
              <a:t>. </a:t>
            </a:r>
          </a:p>
          <a:p>
            <a:pPr>
              <a:buNone/>
            </a:pPr>
            <a:r>
              <a:rPr lang="el-GR" dirty="0" smtClean="0"/>
              <a:t>Μπορούν να </a:t>
            </a:r>
            <a:r>
              <a:rPr lang="el-GR" u="sng" dirty="0" smtClean="0"/>
              <a:t>μετατοπιστούν</a:t>
            </a:r>
            <a:r>
              <a:rPr lang="el-GR" dirty="0" smtClean="0"/>
              <a:t> σε κακώσεις λαιμού με λιγότερη δύναμη από αυτή που απαιτείται για κάταγμα. Εξαιτίας μεγάλου σπ. σωλήνα μια ελαφρά μετατόπιση μπορεί να μην προκαλέσει βλάβη ΝΜ.</a:t>
            </a:r>
            <a:endParaRPr lang="el-G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Î£ÏÎµÏÎ¹ÎºÎ® ÎµÎ¹ÎºÏÎ½Î±"/>
          <p:cNvPicPr>
            <a:picLocks noChangeAspect="1" noChangeArrowheads="1"/>
          </p:cNvPicPr>
          <p:nvPr/>
        </p:nvPicPr>
        <p:blipFill>
          <a:blip r:embed="rId2" cstate="print"/>
          <a:srcRect/>
          <a:stretch>
            <a:fillRect/>
          </a:stretch>
        </p:blipFill>
        <p:spPr bwMode="auto">
          <a:xfrm>
            <a:off x="1214414" y="857231"/>
            <a:ext cx="5357850" cy="5582881"/>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θωρ. σπ..png"/>
          <p:cNvPicPr>
            <a:picLocks noChangeAspect="1"/>
          </p:cNvPicPr>
          <p:nvPr/>
        </p:nvPicPr>
        <p:blipFill>
          <a:blip r:embed="rId2" cstate="print"/>
          <a:stretch>
            <a:fillRect/>
          </a:stretch>
        </p:blipFill>
        <p:spPr>
          <a:xfrm>
            <a:off x="0" y="1285860"/>
            <a:ext cx="9144000" cy="5301922"/>
          </a:xfrm>
          <a:prstGeom prst="rect">
            <a:avLst/>
          </a:prstGeom>
        </p:spPr>
      </p:pic>
      <p:sp>
        <p:nvSpPr>
          <p:cNvPr id="3" name="1 - Τίτλος"/>
          <p:cNvSpPr txBox="1">
            <a:spLocks/>
          </p:cNvSpPr>
          <p:nvPr/>
        </p:nvSpPr>
        <p:spPr>
          <a:xfrm>
            <a:off x="457200" y="274638"/>
            <a:ext cx="8229600" cy="1143000"/>
          </a:xfrm>
          <a:prstGeom prst="rect">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smtClean="0">
                <a:ln>
                  <a:noFill/>
                </a:ln>
                <a:solidFill>
                  <a:schemeClr val="dk1"/>
                </a:solidFill>
                <a:effectLst/>
                <a:uLnTx/>
                <a:uFillTx/>
                <a:latin typeface="+mn-lt"/>
                <a:ea typeface="+mn-ea"/>
                <a:cs typeface="+mn-cs"/>
              </a:rPr>
              <a:t>ΘΩΡΑΚΙΚΟΙ ΣΠΟΝΔΥΛΟΙ</a:t>
            </a:r>
            <a:endParaRPr kumimoji="0" lang="el-GR" sz="44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ï Three column model - Fracture simulation&#10;ï Injuries 1 and 2 affect one column only and are considered 'stable'&#10;ï 1 - Spi..."/>
          <p:cNvPicPr>
            <a:picLocks noChangeAspect="1" noChangeArrowheads="1"/>
          </p:cNvPicPr>
          <p:nvPr/>
        </p:nvPicPr>
        <p:blipFill>
          <a:blip r:embed="rId2" cstate="print"/>
          <a:srcRect/>
          <a:stretch>
            <a:fillRect/>
          </a:stretch>
        </p:blipFill>
        <p:spPr bwMode="auto">
          <a:xfrm>
            <a:off x="1142976" y="785794"/>
            <a:ext cx="6076950" cy="4562476"/>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Anterior compression injury&#10;Anterior compression injury is a common fracture&#10;pattern which results from traumatic hyper-fl..."/>
          <p:cNvPicPr>
            <a:picLocks noChangeAspect="1" noChangeArrowheads="1"/>
          </p:cNvPicPr>
          <p:nvPr/>
        </p:nvPicPr>
        <p:blipFill>
          <a:blip r:embed="rId2" cstate="print"/>
          <a:srcRect/>
          <a:stretch>
            <a:fillRect/>
          </a:stretch>
        </p:blipFill>
        <p:spPr bwMode="auto">
          <a:xfrm>
            <a:off x="611560" y="332656"/>
            <a:ext cx="8152386" cy="612068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el-GR" dirty="0" smtClean="0"/>
              <a:t>ΘΩΡΑΚΙΚΟΙ ΣΠΟΝΔΥΛΟΙ</a:t>
            </a:r>
            <a:endParaRPr lang="el-GR" dirty="0"/>
          </a:p>
        </p:txBody>
      </p:sp>
      <p:sp>
        <p:nvSpPr>
          <p:cNvPr id="3" name="2 - Θέση περιεχομένου"/>
          <p:cNvSpPr>
            <a:spLocks noGrp="1"/>
          </p:cNvSpPr>
          <p:nvPr>
            <p:ph idx="1"/>
          </p:nvPr>
        </p:nvSpPr>
        <p:spPr/>
        <p:txBody>
          <a:bodyPr>
            <a:normAutofit fontScale="92500" lnSpcReduction="20000"/>
          </a:bodyPr>
          <a:lstStyle/>
          <a:p>
            <a:pPr>
              <a:buNone/>
            </a:pPr>
            <a:r>
              <a:rPr lang="el-GR" b="1" dirty="0" smtClean="0"/>
              <a:t>Πλευρικές αρθρικές επιφάνειες </a:t>
            </a:r>
            <a:r>
              <a:rPr lang="el-GR" dirty="0" smtClean="0"/>
              <a:t>για άρθρωση με </a:t>
            </a:r>
            <a:r>
              <a:rPr lang="el-GR" b="1" dirty="0" smtClean="0">
                <a:solidFill>
                  <a:srgbClr val="0070C0"/>
                </a:solidFill>
              </a:rPr>
              <a:t>πλευρές</a:t>
            </a:r>
            <a:r>
              <a:rPr lang="el-GR" dirty="0" smtClean="0"/>
              <a:t>. </a:t>
            </a:r>
          </a:p>
          <a:p>
            <a:pPr>
              <a:buNone/>
            </a:pPr>
            <a:r>
              <a:rPr lang="el-GR" dirty="0" smtClean="0"/>
              <a:t>7 αποφύσεις.</a:t>
            </a:r>
          </a:p>
          <a:p>
            <a:pPr>
              <a:buNone/>
            </a:pPr>
            <a:r>
              <a:rPr lang="el-GR" dirty="0" smtClean="0"/>
              <a:t>4 </a:t>
            </a:r>
            <a:r>
              <a:rPr lang="el-GR" b="1" dirty="0" smtClean="0"/>
              <a:t>πλευρικά ημιγλήνια </a:t>
            </a:r>
            <a:r>
              <a:rPr lang="el-GR" dirty="0" smtClean="0"/>
              <a:t>(ζεύγη άνω και κάτω) για άρθρωση με </a:t>
            </a:r>
            <a:r>
              <a:rPr lang="el-GR" b="1" dirty="0" smtClean="0">
                <a:solidFill>
                  <a:srgbClr val="0070C0"/>
                </a:solidFill>
              </a:rPr>
              <a:t>κεφαλές πλευρών</a:t>
            </a:r>
          </a:p>
          <a:p>
            <a:pPr>
              <a:buNone/>
            </a:pPr>
            <a:r>
              <a:rPr lang="el-GR" dirty="0" smtClean="0"/>
              <a:t>2 </a:t>
            </a:r>
            <a:r>
              <a:rPr lang="el-GR" b="1" dirty="0" smtClean="0"/>
              <a:t>πλευρικές αρθρικές </a:t>
            </a:r>
            <a:r>
              <a:rPr lang="el-GR" dirty="0" smtClean="0"/>
              <a:t>επιφάνειες πάνω στις </a:t>
            </a:r>
            <a:r>
              <a:rPr lang="el-GR" u="sng" dirty="0" smtClean="0"/>
              <a:t>εγκάρσιες αποφύσεις </a:t>
            </a:r>
            <a:r>
              <a:rPr lang="el-GR" dirty="0" smtClean="0"/>
              <a:t>για άρθρωση με 	</a:t>
            </a:r>
            <a:r>
              <a:rPr lang="el-GR" dirty="0" smtClean="0">
                <a:solidFill>
                  <a:srgbClr val="0070C0"/>
                </a:solidFill>
              </a:rPr>
              <a:t>φύματα πλευρών</a:t>
            </a:r>
          </a:p>
          <a:p>
            <a:pPr>
              <a:buNone/>
            </a:pPr>
            <a:r>
              <a:rPr lang="el-GR" dirty="0" smtClean="0"/>
              <a:t>1 </a:t>
            </a:r>
            <a:r>
              <a:rPr lang="el-GR" dirty="0" smtClean="0">
                <a:solidFill>
                  <a:srgbClr val="FF0000"/>
                </a:solidFill>
              </a:rPr>
              <a:t>ακανθώδη απόφυση</a:t>
            </a:r>
            <a:r>
              <a:rPr lang="el-GR" dirty="0" smtClean="0"/>
              <a:t>, μακρές και κεκλιμένες προς τα κάτω.</a:t>
            </a:r>
          </a:p>
          <a:p>
            <a:pPr>
              <a:buNone/>
            </a:pPr>
            <a:endParaRPr lang="el-GR" dirty="0" smtClean="0"/>
          </a:p>
          <a:p>
            <a:pPr>
              <a:buNone/>
            </a:pPr>
            <a:endParaRPr lang="el-G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285720" y="1357298"/>
          <a:ext cx="8715404" cy="3754120"/>
        </p:xfrm>
        <a:graphic>
          <a:graphicData uri="http://schemas.openxmlformats.org/drawingml/2006/table">
            <a:tbl>
              <a:tblPr firstRow="1" bandRow="1">
                <a:tableStyleId>{5940675A-B579-460E-94D1-54222C63F5DA}</a:tableStyleId>
              </a:tblPr>
              <a:tblGrid>
                <a:gridCol w="1600075"/>
                <a:gridCol w="7115329"/>
              </a:tblGrid>
              <a:tr h="370840">
                <a:tc>
                  <a:txBody>
                    <a:bodyPr/>
                    <a:lstStyle/>
                    <a:p>
                      <a:r>
                        <a:rPr lang="el-GR" dirty="0" smtClean="0"/>
                        <a:t>ΣΩΜΑ</a:t>
                      </a:r>
                      <a:endParaRPr lang="el-GR" dirty="0"/>
                    </a:p>
                  </a:txBody>
                  <a:tcPr/>
                </a:tc>
                <a:tc>
                  <a:txBody>
                    <a:bodyPr/>
                    <a:lstStyle/>
                    <a:p>
                      <a:r>
                        <a:rPr lang="el-GR" dirty="0" smtClean="0"/>
                        <a:t>Σχήμα καρδιάς, πλευρικά </a:t>
                      </a:r>
                      <a:r>
                        <a:rPr lang="el-GR" dirty="0" err="1" smtClean="0"/>
                        <a:t>ημιγλήνια</a:t>
                      </a:r>
                      <a:r>
                        <a:rPr lang="el-GR" dirty="0" smtClean="0"/>
                        <a:t> για άρθρωση</a:t>
                      </a:r>
                      <a:r>
                        <a:rPr lang="el-GR" baseline="0" dirty="0" smtClean="0"/>
                        <a:t> με πλευρές</a:t>
                      </a:r>
                      <a:endParaRPr lang="el-GR" dirty="0"/>
                    </a:p>
                  </a:txBody>
                  <a:tcPr/>
                </a:tc>
              </a:tr>
              <a:tr h="370840">
                <a:tc>
                  <a:txBody>
                    <a:bodyPr/>
                    <a:lstStyle/>
                    <a:p>
                      <a:r>
                        <a:rPr lang="el-GR" dirty="0" smtClean="0"/>
                        <a:t>ΣΠ.</a:t>
                      </a:r>
                      <a:r>
                        <a:rPr lang="el-GR" baseline="0" dirty="0" smtClean="0"/>
                        <a:t> ΤΡΗΜΑ</a:t>
                      </a:r>
                      <a:endParaRPr lang="el-GR" dirty="0"/>
                    </a:p>
                  </a:txBody>
                  <a:tcPr/>
                </a:tc>
                <a:tc>
                  <a:txBody>
                    <a:bodyPr/>
                    <a:lstStyle/>
                    <a:p>
                      <a:r>
                        <a:rPr lang="el-GR" dirty="0" smtClean="0"/>
                        <a:t>Κυκλικό και μικρότερο από αυτό των αυχενικών και οσφυϊκών σπονδύλων (χωράει  ο δείκτης, άπω φάλαγγα)</a:t>
                      </a:r>
                      <a:endParaRPr lang="el-GR" dirty="0"/>
                    </a:p>
                  </a:txBody>
                  <a:tcPr/>
                </a:tc>
              </a:tr>
              <a:tr h="370840">
                <a:tc>
                  <a:txBody>
                    <a:bodyPr/>
                    <a:lstStyle/>
                    <a:p>
                      <a:r>
                        <a:rPr lang="el-GR" dirty="0" smtClean="0"/>
                        <a:t>ΕΓΚ. ΑΠΟΦΥΣΕΙΣ</a:t>
                      </a:r>
                      <a:endParaRPr lang="el-GR" dirty="0"/>
                    </a:p>
                  </a:txBody>
                  <a:tcPr/>
                </a:tc>
                <a:tc>
                  <a:txBody>
                    <a:bodyPr/>
                    <a:lstStyle/>
                    <a:p>
                      <a:r>
                        <a:rPr lang="el-GR" dirty="0" smtClean="0"/>
                        <a:t>Μακρές και ισχυρές που εκτείνονται προς τα πίσω και πλάγια, το μήκος ελαττώνεται από</a:t>
                      </a:r>
                      <a:r>
                        <a:rPr lang="el-GR" baseline="0" dirty="0" smtClean="0"/>
                        <a:t> το Θ1 προς το Θ12.</a:t>
                      </a:r>
                    </a:p>
                    <a:p>
                      <a:r>
                        <a:rPr lang="el-GR" baseline="0" dirty="0" smtClean="0"/>
                        <a:t>Οι Θ1-Θ10 έχουν αρθρικές επιφάνειες για άρθρωση με φύμα πλευράς</a:t>
                      </a:r>
                      <a:endParaRPr lang="el-GR" dirty="0"/>
                    </a:p>
                  </a:txBody>
                  <a:tcPr/>
                </a:tc>
              </a:tr>
              <a:tr h="370840">
                <a:tc>
                  <a:txBody>
                    <a:bodyPr/>
                    <a:lstStyle/>
                    <a:p>
                      <a:r>
                        <a:rPr lang="el-GR" dirty="0" smtClean="0"/>
                        <a:t>ΑΡΘΡ.</a:t>
                      </a:r>
                      <a:r>
                        <a:rPr lang="el-GR" baseline="0" dirty="0" smtClean="0"/>
                        <a:t> ΑΠΟΦΥΣΕΙΣ</a:t>
                      </a:r>
                      <a:endParaRPr lang="el-GR" dirty="0"/>
                    </a:p>
                  </a:txBody>
                  <a:tcPr/>
                </a:tc>
                <a:tc>
                  <a:txBody>
                    <a:bodyPr/>
                    <a:lstStyle/>
                    <a:p>
                      <a:r>
                        <a:rPr lang="el-GR" dirty="0" smtClean="0"/>
                        <a:t>Οι άνω κατευθύνονται</a:t>
                      </a:r>
                      <a:r>
                        <a:rPr lang="el-GR" baseline="0" dirty="0" smtClean="0"/>
                        <a:t> προς τα πίσω και έξω.</a:t>
                      </a:r>
                    </a:p>
                    <a:p>
                      <a:r>
                        <a:rPr lang="el-GR" baseline="0" dirty="0" smtClean="0"/>
                        <a:t>Οι κάτω κατευθύνονται προς τα εμπρός και έσω</a:t>
                      </a:r>
                    </a:p>
                    <a:p>
                      <a:r>
                        <a:rPr lang="el-GR" baseline="0" dirty="0" smtClean="0"/>
                        <a:t>Το επίπεδο αρθρικών επιφανειών βρίσκεται σε ένα τόξο με κέντρο στο σπ. σώμα.</a:t>
                      </a:r>
                      <a:endParaRPr lang="el-GR" dirty="0"/>
                    </a:p>
                  </a:txBody>
                  <a:tcPr/>
                </a:tc>
              </a:tr>
              <a:tr h="370840">
                <a:tc>
                  <a:txBody>
                    <a:bodyPr/>
                    <a:lstStyle/>
                    <a:p>
                      <a:r>
                        <a:rPr lang="el-GR" dirty="0" smtClean="0"/>
                        <a:t>ΑΚΑΝΘΩΔΕΙΣ ΑΠΟΦΥΣΕΙΣ</a:t>
                      </a:r>
                      <a:endParaRPr lang="el-GR" dirty="0"/>
                    </a:p>
                  </a:txBody>
                  <a:tcPr/>
                </a:tc>
                <a:tc>
                  <a:txBody>
                    <a:bodyPr/>
                    <a:lstStyle/>
                    <a:p>
                      <a:r>
                        <a:rPr lang="el-GR" dirty="0" smtClean="0"/>
                        <a:t>Μακρές κεκλιμένες προς τα πίσω και κάτω. Οι κορυφές εκτείνονται</a:t>
                      </a:r>
                      <a:r>
                        <a:rPr lang="el-GR" baseline="0" dirty="0" smtClean="0"/>
                        <a:t> στο επίπεδο υποκείμενου σπ. σώματος</a:t>
                      </a:r>
                      <a:endParaRPr lang="el-GR" dirty="0"/>
                    </a:p>
                  </a:txBody>
                  <a:tcPr/>
                </a:tc>
              </a:tr>
            </a:tbl>
          </a:graphicData>
        </a:graphic>
      </p:graphicFrame>
      <p:sp>
        <p:nvSpPr>
          <p:cNvPr id="3" name="2 - TextBox"/>
          <p:cNvSpPr txBox="1"/>
          <p:nvPr/>
        </p:nvSpPr>
        <p:spPr>
          <a:xfrm>
            <a:off x="3000364" y="500042"/>
            <a:ext cx="237597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smtClean="0"/>
              <a:t>ΘΩΡΑΚΙΚΟΙ ΣΠΟΝΔΥΛΟΙ</a:t>
            </a:r>
            <a:endParaRPr lang="el-G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cstate="print"/>
          <a:srcRect/>
          <a:stretch>
            <a:fillRect/>
          </a:stretch>
        </p:blipFill>
        <p:spPr bwMode="auto">
          <a:xfrm>
            <a:off x="642910" y="714356"/>
            <a:ext cx="4770568" cy="5000660"/>
          </a:xfrm>
          <a:prstGeom prst="rect">
            <a:avLst/>
          </a:prstGeom>
          <a:noFill/>
          <a:ln w="9525">
            <a:noFill/>
            <a:miter lim="800000"/>
            <a:headEnd/>
            <a:tailEnd/>
          </a:ln>
          <a:effectLst/>
        </p:spPr>
      </p:pic>
      <p:sp>
        <p:nvSpPr>
          <p:cNvPr id="5" name="4 - TextBox"/>
          <p:cNvSpPr txBox="1"/>
          <p:nvPr/>
        </p:nvSpPr>
        <p:spPr>
          <a:xfrm>
            <a:off x="5072066" y="785794"/>
            <a:ext cx="3577133" cy="2031325"/>
          </a:xfrm>
          <a:prstGeom prst="rect">
            <a:avLst/>
          </a:prstGeom>
          <a:noFill/>
        </p:spPr>
        <p:txBody>
          <a:bodyPr wrap="none" rtlCol="0">
            <a:spAutoFit/>
          </a:bodyPr>
          <a:lstStyle/>
          <a:p>
            <a:r>
              <a:rPr lang="el-GR" dirty="0" smtClean="0"/>
              <a:t>9. Άνω αρθρική απόφυση</a:t>
            </a:r>
          </a:p>
          <a:p>
            <a:r>
              <a:rPr lang="el-GR" dirty="0" smtClean="0"/>
              <a:t>10. Σώμα</a:t>
            </a:r>
          </a:p>
          <a:p>
            <a:r>
              <a:rPr lang="el-GR" dirty="0" smtClean="0"/>
              <a:t>11. Άνω πλευρικό ημιγλήνιο</a:t>
            </a:r>
          </a:p>
          <a:p>
            <a:r>
              <a:rPr lang="el-GR" dirty="0" smtClean="0"/>
              <a:t>12. Σπονδυλικό τρήμα</a:t>
            </a:r>
          </a:p>
          <a:p>
            <a:r>
              <a:rPr lang="el-GR" dirty="0" smtClean="0"/>
              <a:t>13. Ακανθώδης απόφυση</a:t>
            </a:r>
          </a:p>
          <a:p>
            <a:r>
              <a:rPr lang="el-GR" dirty="0" smtClean="0"/>
              <a:t>14. Εγκάρσιες πλευρικές αποφύσεις</a:t>
            </a:r>
          </a:p>
          <a:p>
            <a:r>
              <a:rPr lang="el-GR" dirty="0" smtClean="0"/>
              <a:t>15. Κάτω πλευρικό ημιγλήνιο</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3"/>
          <p:cNvPicPr>
            <a:picLocks noChangeAspect="1" noChangeArrowheads="1"/>
          </p:cNvPicPr>
          <p:nvPr/>
        </p:nvPicPr>
        <p:blipFill>
          <a:blip r:embed="rId2" cstate="print"/>
          <a:srcRect/>
          <a:stretch>
            <a:fillRect/>
          </a:stretch>
        </p:blipFill>
        <p:spPr bwMode="auto">
          <a:xfrm>
            <a:off x="285720" y="785794"/>
            <a:ext cx="4505895" cy="5000660"/>
          </a:xfrm>
          <a:prstGeom prst="rect">
            <a:avLst/>
          </a:prstGeom>
          <a:noFill/>
          <a:ln w="9525">
            <a:noFill/>
            <a:miter lim="800000"/>
            <a:headEnd/>
            <a:tailEnd/>
          </a:ln>
          <a:effectLst/>
        </p:spPr>
      </p:pic>
      <p:sp>
        <p:nvSpPr>
          <p:cNvPr id="4" name="3 - TextBox"/>
          <p:cNvSpPr txBox="1"/>
          <p:nvPr/>
        </p:nvSpPr>
        <p:spPr>
          <a:xfrm>
            <a:off x="5429256" y="1071546"/>
            <a:ext cx="3141886" cy="1754326"/>
          </a:xfrm>
          <a:prstGeom prst="rect">
            <a:avLst/>
          </a:prstGeom>
          <a:noFill/>
        </p:spPr>
        <p:txBody>
          <a:bodyPr wrap="none" rtlCol="0">
            <a:spAutoFit/>
          </a:bodyPr>
          <a:lstStyle/>
          <a:p>
            <a:r>
              <a:rPr lang="el-GR" dirty="0" smtClean="0"/>
              <a:t>7. Πέταλο</a:t>
            </a:r>
          </a:p>
          <a:p>
            <a:r>
              <a:rPr lang="el-GR" dirty="0" smtClean="0"/>
              <a:t>8. Εγκάρσια απόφυση Θ7</a:t>
            </a:r>
          </a:p>
          <a:p>
            <a:r>
              <a:rPr lang="el-GR" dirty="0" smtClean="0"/>
              <a:t>9. Ακανθώδης απόφυση Θ7</a:t>
            </a:r>
          </a:p>
          <a:p>
            <a:r>
              <a:rPr lang="el-GR" dirty="0" smtClean="0"/>
              <a:t>10. Κάτω αρθρική απόφυση Θ7</a:t>
            </a:r>
          </a:p>
          <a:p>
            <a:r>
              <a:rPr lang="el-GR" dirty="0" smtClean="0"/>
              <a:t>11.Άνω αρθρική απόφυση Θ7</a:t>
            </a:r>
          </a:p>
          <a:p>
            <a:r>
              <a:rPr lang="el-GR" dirty="0" smtClean="0"/>
              <a:t>12. Σπονδυλικός σωλήνας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83568" y="476672"/>
            <a:ext cx="3781425" cy="3981450"/>
          </a:xfrm>
          <a:prstGeom prst="rect">
            <a:avLst/>
          </a:prstGeom>
          <a:noFill/>
          <a:ln w="9525">
            <a:noFill/>
            <a:miter lim="800000"/>
            <a:headEnd/>
            <a:tailEnd/>
          </a:ln>
        </p:spPr>
      </p:pic>
      <p:sp>
        <p:nvSpPr>
          <p:cNvPr id="3" name="2 - TextBox"/>
          <p:cNvSpPr txBox="1"/>
          <p:nvPr/>
        </p:nvSpPr>
        <p:spPr>
          <a:xfrm>
            <a:off x="4716016" y="980728"/>
            <a:ext cx="3295069" cy="2031325"/>
          </a:xfrm>
          <a:prstGeom prst="rect">
            <a:avLst/>
          </a:prstGeom>
          <a:noFill/>
        </p:spPr>
        <p:txBody>
          <a:bodyPr wrap="none" rtlCol="0">
            <a:spAutoFit/>
          </a:bodyPr>
          <a:lstStyle/>
          <a:p>
            <a:pPr marL="342900" indent="-342900">
              <a:buAutoNum type="arabicPeriod"/>
            </a:pPr>
            <a:r>
              <a:rPr lang="el-GR" dirty="0" smtClean="0"/>
              <a:t>Εγκάρσια πλευρική απόφυση</a:t>
            </a:r>
          </a:p>
          <a:p>
            <a:pPr marL="342900" indent="-342900">
              <a:buAutoNum type="arabicPeriod"/>
            </a:pPr>
            <a:r>
              <a:rPr lang="el-GR" dirty="0" smtClean="0"/>
              <a:t>Άνω αρθρική επιφάνεια</a:t>
            </a:r>
          </a:p>
          <a:p>
            <a:pPr marL="342900" indent="-342900">
              <a:buAutoNum type="arabicPeriod"/>
            </a:pPr>
            <a:r>
              <a:rPr lang="el-GR" dirty="0" smtClean="0"/>
              <a:t>Άνω πλευρική απόφυση</a:t>
            </a:r>
          </a:p>
          <a:p>
            <a:pPr marL="342900" indent="-342900">
              <a:buAutoNum type="arabicPeriod"/>
            </a:pPr>
            <a:r>
              <a:rPr lang="el-GR" dirty="0" smtClean="0"/>
              <a:t>Σώμα</a:t>
            </a:r>
          </a:p>
          <a:p>
            <a:pPr marL="342900" indent="-342900">
              <a:buAutoNum type="arabicPeriod"/>
            </a:pPr>
            <a:r>
              <a:rPr lang="el-GR" dirty="0" smtClean="0"/>
              <a:t>Κάτω αρθρική επιφάνεια</a:t>
            </a:r>
          </a:p>
          <a:p>
            <a:pPr marL="342900" indent="-342900">
              <a:buAutoNum type="arabicPeriod"/>
            </a:pPr>
            <a:r>
              <a:rPr lang="el-GR" dirty="0" smtClean="0"/>
              <a:t>Ακανθώδης απόφυση</a:t>
            </a:r>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15616" y="254625"/>
            <a:ext cx="7190009" cy="6603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lnSpcReduction="10000"/>
          </a:bodyPr>
          <a:lstStyle/>
          <a:p>
            <a:pPr>
              <a:buNone/>
            </a:pPr>
            <a:r>
              <a:rPr lang="el-GR" dirty="0" smtClean="0">
                <a:solidFill>
                  <a:srgbClr val="FF0000"/>
                </a:solidFill>
              </a:rPr>
              <a:t>Θ5-Θ8 τυπικοί</a:t>
            </a:r>
            <a:r>
              <a:rPr lang="el-GR" dirty="0" smtClean="0"/>
              <a:t>: κάθετες αρθρικές επιφάνειες σχηματίζουν τόξο με κέντρο στο ΜΣΔ και </a:t>
            </a:r>
            <a:r>
              <a:rPr lang="el-GR" b="1" dirty="0" smtClean="0"/>
              <a:t>επιτρέπου</a:t>
            </a:r>
            <a:r>
              <a:rPr lang="el-GR" dirty="0" smtClean="0"/>
              <a:t> </a:t>
            </a:r>
            <a:r>
              <a:rPr lang="el-GR" b="1" dirty="0" smtClean="0">
                <a:solidFill>
                  <a:srgbClr val="FF0000"/>
                </a:solidFill>
              </a:rPr>
              <a:t>στροφή (μέγιστη σε όλη τη ΣΣ</a:t>
            </a:r>
            <a:r>
              <a:rPr lang="el-GR" b="1" dirty="0" smtClean="0"/>
              <a:t>)</a:t>
            </a:r>
            <a:r>
              <a:rPr lang="el-GR" dirty="0" smtClean="0"/>
              <a:t> και μερικώς </a:t>
            </a:r>
            <a:r>
              <a:rPr lang="el-GR" u="sng" dirty="0" smtClean="0"/>
              <a:t>πλάγια κάμψη</a:t>
            </a:r>
            <a:r>
              <a:rPr lang="el-GR" dirty="0" smtClean="0"/>
              <a:t>. </a:t>
            </a:r>
          </a:p>
          <a:p>
            <a:pPr>
              <a:buNone/>
            </a:pPr>
            <a:r>
              <a:rPr lang="el-GR" dirty="0" smtClean="0"/>
              <a:t>	Ο κλωβός των πλευρών η υπερκάλυψη ακανθωδών αποφύσεων και ο κάθετος προσανατολισμός αρθρικών επιφανειών  </a:t>
            </a:r>
            <a:r>
              <a:rPr lang="el-GR" u="sng" dirty="0" smtClean="0"/>
              <a:t>περιορίζει</a:t>
            </a:r>
            <a:r>
              <a:rPr lang="el-GR" dirty="0" smtClean="0"/>
              <a:t> </a:t>
            </a:r>
            <a:r>
              <a:rPr lang="el-GR" u="sng" dirty="0" smtClean="0"/>
              <a:t>κάμψη-έκταση και πλάγια </a:t>
            </a:r>
            <a:r>
              <a:rPr lang="el-GR" dirty="0" smtClean="0"/>
              <a:t>κάμψη.</a:t>
            </a:r>
          </a:p>
          <a:p>
            <a:pPr>
              <a:buNone/>
            </a:pPr>
            <a:r>
              <a:rPr lang="el-GR" dirty="0" smtClean="0"/>
              <a:t>. </a:t>
            </a:r>
            <a:endParaRPr lang="el-GR" dirty="0" smtClean="0"/>
          </a:p>
          <a:p>
            <a:endParaRPr lang="el-GR" dirty="0"/>
          </a:p>
        </p:txBody>
      </p:sp>
      <p:sp>
        <p:nvSpPr>
          <p:cNvPr id="4" name="1 - Τίτλος"/>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el-GR" dirty="0" smtClean="0"/>
              <a:t>ΘΩΡΑΚΙΚΟΙ ΣΠΟΝΔΥΛΟΙ</a:t>
            </a:r>
            <a:endParaRPr lang="el-G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Î£ÏÎµÏÎ¹ÎºÎ® ÎµÎ¹ÎºÏÎ½Î±"/>
          <p:cNvPicPr>
            <a:picLocks noChangeAspect="1" noChangeArrowheads="1"/>
          </p:cNvPicPr>
          <p:nvPr/>
        </p:nvPicPr>
        <p:blipFill>
          <a:blip r:embed="rId2" cstate="print"/>
          <a:srcRect/>
          <a:stretch>
            <a:fillRect/>
          </a:stretch>
        </p:blipFill>
        <p:spPr bwMode="auto">
          <a:xfrm>
            <a:off x="2071670" y="857232"/>
            <a:ext cx="5696646" cy="4929222"/>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cstate="print"/>
          <a:srcRect/>
          <a:stretch>
            <a:fillRect/>
          </a:stretch>
        </p:blipFill>
        <p:spPr bwMode="auto">
          <a:xfrm>
            <a:off x="785786" y="-225313"/>
            <a:ext cx="5143536" cy="70833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fontScale="92500" lnSpcReduction="10000"/>
          </a:bodyPr>
          <a:lstStyle/>
          <a:p>
            <a:pPr>
              <a:buNone/>
            </a:pPr>
            <a:r>
              <a:rPr lang="el-GR" dirty="0" smtClean="0">
                <a:solidFill>
                  <a:srgbClr val="FF0000"/>
                </a:solidFill>
              </a:rPr>
              <a:t>Θ9-Θ12</a:t>
            </a:r>
            <a:r>
              <a:rPr lang="el-GR" dirty="0" smtClean="0"/>
              <a:t>: μοιάζουν με οσφυϊκούς: έχουν φύματα παρόμοια με επικουρικές αποφύσεις και θηλοειδείς αποφύσεις</a:t>
            </a:r>
          </a:p>
          <a:p>
            <a:pPr>
              <a:buNone/>
            </a:pPr>
            <a:r>
              <a:rPr lang="el-GR" dirty="0" smtClean="0">
                <a:solidFill>
                  <a:srgbClr val="FF0000"/>
                </a:solidFill>
              </a:rPr>
              <a:t>Θ12</a:t>
            </a:r>
            <a:r>
              <a:rPr lang="el-GR" dirty="0" smtClean="0"/>
              <a:t>: το άνω ημιμόριο είναι </a:t>
            </a:r>
            <a:r>
              <a:rPr lang="el-GR" b="1" dirty="0" smtClean="0"/>
              <a:t>θωρακικό</a:t>
            </a:r>
            <a:r>
              <a:rPr lang="el-GR" dirty="0" smtClean="0"/>
              <a:t> με πλευρικές </a:t>
            </a:r>
            <a:r>
              <a:rPr lang="el-GR" dirty="0" err="1" smtClean="0"/>
              <a:t>γλήνες</a:t>
            </a:r>
            <a:r>
              <a:rPr lang="el-GR" dirty="0" smtClean="0"/>
              <a:t> και αρθρικές επιφάνειες που </a:t>
            </a:r>
            <a:r>
              <a:rPr lang="el-GR" dirty="0" smtClean="0"/>
              <a:t>επιτρέπουν </a:t>
            </a:r>
            <a:r>
              <a:rPr lang="el-GR" b="1" u="sng" dirty="0" smtClean="0">
                <a:solidFill>
                  <a:srgbClr val="00B0F0"/>
                </a:solidFill>
              </a:rPr>
              <a:t>στροφικές</a:t>
            </a:r>
            <a:r>
              <a:rPr lang="el-GR" dirty="0" smtClean="0"/>
              <a:t> κινήσεις και κάτω ημιμόριο </a:t>
            </a:r>
            <a:r>
              <a:rPr lang="el-GR" b="1" dirty="0" smtClean="0"/>
              <a:t>οσφυϊκό</a:t>
            </a:r>
            <a:r>
              <a:rPr lang="el-GR" dirty="0" smtClean="0"/>
              <a:t>  αφού στερείται </a:t>
            </a:r>
            <a:r>
              <a:rPr lang="el-GR" dirty="0" err="1" smtClean="0"/>
              <a:t>γληνών</a:t>
            </a:r>
            <a:r>
              <a:rPr lang="el-GR" dirty="0" smtClean="0"/>
              <a:t> και έχει αρθρικές επιφάνειες που </a:t>
            </a:r>
            <a:r>
              <a:rPr lang="el-GR" dirty="0" smtClean="0">
                <a:solidFill>
                  <a:srgbClr val="00B050"/>
                </a:solidFill>
              </a:rPr>
              <a:t>επιτρέπουν μόνο </a:t>
            </a:r>
            <a:r>
              <a:rPr lang="el-GR" u="sng" dirty="0" smtClean="0">
                <a:solidFill>
                  <a:srgbClr val="00B050"/>
                </a:solidFill>
              </a:rPr>
              <a:t>κάμψη και έκταση</a:t>
            </a:r>
            <a:r>
              <a:rPr lang="el-GR" dirty="0" smtClean="0">
                <a:solidFill>
                  <a:srgbClr val="00B050"/>
                </a:solidFill>
              </a:rPr>
              <a:t>.</a:t>
            </a:r>
            <a:r>
              <a:rPr lang="el-GR" dirty="0" smtClean="0"/>
              <a:t> Υπόκειται σε μεταβατικές τάσεις και είναι πιο επιρρεπής σε κατάγματα</a:t>
            </a:r>
            <a:endParaRPr lang="el-GR" dirty="0"/>
          </a:p>
        </p:txBody>
      </p:sp>
      <p:sp>
        <p:nvSpPr>
          <p:cNvPr id="4" name="1 - Τίτλος"/>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el-GR" dirty="0" smtClean="0"/>
              <a:t>ΘΩΡΑΚΙΚΟΙ ΣΠΟΝΔΥΛΟΙ</a:t>
            </a:r>
            <a:endParaRPr lang="el-G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39552" y="620688"/>
            <a:ext cx="4971623" cy="334952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635896" y="3910318"/>
            <a:ext cx="5184576" cy="2947682"/>
          </a:xfrm>
          <a:prstGeom prst="rect">
            <a:avLst/>
          </a:prstGeom>
          <a:noFill/>
          <a:ln w="9525">
            <a:noFill/>
            <a:miter lim="800000"/>
            <a:headEnd/>
            <a:tailEnd/>
          </a:ln>
        </p:spPr>
      </p:pic>
      <p:sp>
        <p:nvSpPr>
          <p:cNvPr id="6" name="5 - TextBox"/>
          <p:cNvSpPr txBox="1"/>
          <p:nvPr/>
        </p:nvSpPr>
        <p:spPr>
          <a:xfrm>
            <a:off x="4716016" y="764704"/>
            <a:ext cx="570990" cy="369332"/>
          </a:xfrm>
          <a:prstGeom prst="rect">
            <a:avLst/>
          </a:prstGeom>
          <a:noFill/>
        </p:spPr>
        <p:txBody>
          <a:bodyPr wrap="none" rtlCol="0">
            <a:spAutoFit/>
          </a:bodyPr>
          <a:lstStyle/>
          <a:p>
            <a:r>
              <a:rPr lang="el-GR" dirty="0" smtClean="0"/>
              <a:t>Θ10</a:t>
            </a:r>
            <a:endParaRPr lang="el-GR" dirty="0"/>
          </a:p>
        </p:txBody>
      </p:sp>
      <p:sp>
        <p:nvSpPr>
          <p:cNvPr id="8" name="7 - TextBox"/>
          <p:cNvSpPr txBox="1"/>
          <p:nvPr/>
        </p:nvSpPr>
        <p:spPr>
          <a:xfrm>
            <a:off x="3635896" y="3933056"/>
            <a:ext cx="570990" cy="369332"/>
          </a:xfrm>
          <a:prstGeom prst="rect">
            <a:avLst/>
          </a:prstGeom>
          <a:noFill/>
        </p:spPr>
        <p:txBody>
          <a:bodyPr wrap="none" rtlCol="0">
            <a:spAutoFit/>
          </a:bodyPr>
          <a:lstStyle/>
          <a:p>
            <a:r>
              <a:rPr lang="el-GR" dirty="0" smtClean="0"/>
              <a:t>Θ11</a:t>
            </a:r>
          </a:p>
        </p:txBody>
      </p:sp>
      <p:sp>
        <p:nvSpPr>
          <p:cNvPr id="9" name="8 - TextBox"/>
          <p:cNvSpPr txBox="1"/>
          <p:nvPr/>
        </p:nvSpPr>
        <p:spPr>
          <a:xfrm>
            <a:off x="5724128" y="2348880"/>
            <a:ext cx="1498808" cy="369332"/>
          </a:xfrm>
          <a:prstGeom prst="rect">
            <a:avLst/>
          </a:prstGeom>
          <a:noFill/>
        </p:spPr>
        <p:txBody>
          <a:bodyPr wrap="none" rtlCol="0">
            <a:spAutoFit/>
          </a:bodyPr>
          <a:lstStyle/>
          <a:p>
            <a:r>
              <a:rPr lang="el-GR" dirty="0" smtClean="0"/>
              <a:t>Πλήρης </a:t>
            </a:r>
            <a:r>
              <a:rPr lang="el-GR" dirty="0" err="1" smtClean="0"/>
              <a:t>γλήνη</a:t>
            </a:r>
            <a:endParaRPr lang="el-GR" dirty="0"/>
          </a:p>
        </p:txBody>
      </p:sp>
      <p:sp>
        <p:nvSpPr>
          <p:cNvPr id="10" name="9 - TextBox"/>
          <p:cNvSpPr txBox="1"/>
          <p:nvPr/>
        </p:nvSpPr>
        <p:spPr>
          <a:xfrm>
            <a:off x="1619672" y="6093296"/>
            <a:ext cx="2270430" cy="369332"/>
          </a:xfrm>
          <a:prstGeom prst="rect">
            <a:avLst/>
          </a:prstGeom>
          <a:noFill/>
        </p:spPr>
        <p:txBody>
          <a:bodyPr wrap="none" rtlCol="0">
            <a:spAutoFit/>
          </a:bodyPr>
          <a:lstStyle/>
          <a:p>
            <a:r>
              <a:rPr lang="el-GR" dirty="0" smtClean="0"/>
              <a:t>Χωρίς εγκάρσια </a:t>
            </a:r>
            <a:r>
              <a:rPr lang="el-GR" dirty="0" err="1" smtClean="0"/>
              <a:t>γλήνη</a:t>
            </a:r>
            <a:endParaRPr lang="el-GR"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366838" y="1552575"/>
            <a:ext cx="6410325" cy="3752850"/>
          </a:xfrm>
          <a:prstGeom prst="rect">
            <a:avLst/>
          </a:prstGeom>
          <a:noFill/>
          <a:ln w="9525">
            <a:noFill/>
            <a:miter lim="800000"/>
            <a:headEnd/>
            <a:tailEnd/>
          </a:ln>
        </p:spPr>
      </p:pic>
      <p:sp>
        <p:nvSpPr>
          <p:cNvPr id="3" name="2 - TextBox"/>
          <p:cNvSpPr txBox="1"/>
          <p:nvPr/>
        </p:nvSpPr>
        <p:spPr>
          <a:xfrm>
            <a:off x="2051720" y="5949280"/>
            <a:ext cx="570990" cy="369332"/>
          </a:xfrm>
          <a:prstGeom prst="rect">
            <a:avLst/>
          </a:prstGeom>
          <a:noFill/>
        </p:spPr>
        <p:txBody>
          <a:bodyPr wrap="none" rtlCol="0">
            <a:spAutoFit/>
          </a:bodyPr>
          <a:lstStyle/>
          <a:p>
            <a:r>
              <a:rPr lang="el-GR" dirty="0" smtClean="0"/>
              <a:t>Θ12</a:t>
            </a:r>
            <a:endParaRPr lang="el-G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752475" y="804863"/>
            <a:ext cx="7639050" cy="524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a:stretch>
            <a:fillRect/>
          </a:stretch>
        </p:blipFill>
        <p:spPr bwMode="auto">
          <a:xfrm>
            <a:off x="2495550" y="419100"/>
            <a:ext cx="41529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95536" y="692696"/>
            <a:ext cx="5753100" cy="5705475"/>
          </a:xfrm>
          <a:prstGeom prst="rect">
            <a:avLst/>
          </a:prstGeom>
          <a:noFill/>
          <a:ln w="9525">
            <a:noFill/>
            <a:miter lim="800000"/>
            <a:headEnd/>
            <a:tailEnd/>
          </a:ln>
        </p:spPr>
      </p:pic>
      <p:sp>
        <p:nvSpPr>
          <p:cNvPr id="3" name="2 - TextBox"/>
          <p:cNvSpPr txBox="1"/>
          <p:nvPr/>
        </p:nvSpPr>
        <p:spPr>
          <a:xfrm>
            <a:off x="6012160" y="980728"/>
            <a:ext cx="2798267" cy="1754326"/>
          </a:xfrm>
          <a:prstGeom prst="rect">
            <a:avLst/>
          </a:prstGeom>
          <a:noFill/>
        </p:spPr>
        <p:txBody>
          <a:bodyPr wrap="none" rtlCol="0">
            <a:spAutoFit/>
          </a:bodyPr>
          <a:lstStyle/>
          <a:p>
            <a:pPr marL="342900" indent="-342900">
              <a:buAutoNum type="arabicPeriod"/>
            </a:pPr>
            <a:r>
              <a:rPr lang="el-GR" dirty="0" smtClean="0"/>
              <a:t>Πλευρά</a:t>
            </a:r>
          </a:p>
          <a:p>
            <a:pPr marL="342900" indent="-342900">
              <a:buAutoNum type="arabicPeriod"/>
            </a:pPr>
            <a:r>
              <a:rPr lang="el-GR" dirty="0" smtClean="0"/>
              <a:t>Σπονδυλικός σωλήνας</a:t>
            </a:r>
          </a:p>
          <a:p>
            <a:pPr marL="342900" indent="-342900">
              <a:buAutoNum type="arabicPeriod"/>
            </a:pPr>
            <a:r>
              <a:rPr lang="el-GR" dirty="0" smtClean="0"/>
              <a:t>Άνω αρθρική επιφάνεια</a:t>
            </a:r>
          </a:p>
          <a:p>
            <a:pPr marL="342900" indent="-342900">
              <a:buAutoNum type="arabicPeriod"/>
            </a:pPr>
            <a:r>
              <a:rPr lang="el-GR" dirty="0" smtClean="0"/>
              <a:t>Ακανθώδης απόφυση</a:t>
            </a:r>
          </a:p>
          <a:p>
            <a:pPr marL="342900" indent="-342900">
              <a:buAutoNum type="arabicPeriod"/>
            </a:pPr>
            <a:r>
              <a:rPr lang="el-GR" dirty="0" smtClean="0"/>
              <a:t>Εγκάρσια απόφυση</a:t>
            </a:r>
          </a:p>
          <a:p>
            <a:pPr marL="342900" indent="-342900">
              <a:buAutoNum type="arabicPeriod"/>
            </a:pPr>
            <a:r>
              <a:rPr lang="el-GR" dirty="0" smtClean="0"/>
              <a:t>Πέταλο </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604838" y="1023938"/>
            <a:ext cx="7934325" cy="4810125"/>
          </a:xfrm>
          <a:prstGeom prst="rect">
            <a:avLst/>
          </a:prstGeom>
          <a:noFill/>
          <a:ln w="9525">
            <a:noFill/>
            <a:miter lim="800000"/>
            <a:headEnd/>
            <a:tailEnd/>
          </a:ln>
        </p:spPr>
      </p:pic>
      <p:sp>
        <p:nvSpPr>
          <p:cNvPr id="3" name="2 - TextBox"/>
          <p:cNvSpPr txBox="1"/>
          <p:nvPr/>
        </p:nvSpPr>
        <p:spPr>
          <a:xfrm>
            <a:off x="5508104" y="692696"/>
            <a:ext cx="3266215" cy="1200329"/>
          </a:xfrm>
          <a:prstGeom prst="rect">
            <a:avLst/>
          </a:prstGeom>
          <a:noFill/>
        </p:spPr>
        <p:txBody>
          <a:bodyPr wrap="none" rtlCol="0">
            <a:spAutoFit/>
          </a:bodyPr>
          <a:lstStyle/>
          <a:p>
            <a:r>
              <a:rPr lang="el-GR" dirty="0" smtClean="0"/>
              <a:t>7. Σώμα</a:t>
            </a:r>
          </a:p>
          <a:p>
            <a:r>
              <a:rPr lang="el-GR" dirty="0" smtClean="0"/>
              <a:t>8. Μίσχος</a:t>
            </a:r>
          </a:p>
          <a:p>
            <a:r>
              <a:rPr lang="el-GR" dirty="0" smtClean="0"/>
              <a:t>9. Εγκάρσια πλευρική απόφυση</a:t>
            </a:r>
          </a:p>
          <a:p>
            <a:r>
              <a:rPr lang="el-GR" dirty="0" smtClean="0"/>
              <a:t>10. Κάτω </a:t>
            </a:r>
            <a:r>
              <a:rPr lang="el-GR" dirty="0" smtClean="0"/>
              <a:t>α</a:t>
            </a:r>
            <a:r>
              <a:rPr lang="el-GR" dirty="0" smtClean="0"/>
              <a:t>ρθρική επιφάνεια</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1628800"/>
            <a:ext cx="4474840" cy="4525963"/>
          </a:xfrm>
        </p:spPr>
        <p:txBody>
          <a:bodyPr>
            <a:normAutofit fontScale="85000" lnSpcReduction="10000"/>
          </a:bodyPr>
          <a:lstStyle/>
          <a:p>
            <a:pPr>
              <a:buNone/>
            </a:pPr>
            <a:r>
              <a:rPr lang="el-GR" dirty="0" smtClean="0">
                <a:solidFill>
                  <a:srgbClr val="FF0000"/>
                </a:solidFill>
              </a:rPr>
              <a:t>Θ1-Θ4</a:t>
            </a:r>
            <a:r>
              <a:rPr lang="el-GR" dirty="0" smtClean="0"/>
              <a:t>: μοιάζουν με αυχενικούς.</a:t>
            </a:r>
          </a:p>
          <a:p>
            <a:pPr>
              <a:buNone/>
            </a:pPr>
            <a:r>
              <a:rPr lang="el-GR" dirty="0" smtClean="0">
                <a:solidFill>
                  <a:srgbClr val="FF0000"/>
                </a:solidFill>
              </a:rPr>
              <a:t>Θ1</a:t>
            </a:r>
            <a:r>
              <a:rPr lang="el-GR" dirty="0" smtClean="0"/>
              <a:t>: άτυπος</a:t>
            </a:r>
            <a:r>
              <a:rPr lang="el-GR" dirty="0" smtClean="0"/>
              <a:t>,</a:t>
            </a:r>
          </a:p>
          <a:p>
            <a:pPr>
              <a:buNone/>
            </a:pPr>
            <a:r>
              <a:rPr lang="el-GR" dirty="0" smtClean="0"/>
              <a:t> </a:t>
            </a:r>
            <a:r>
              <a:rPr lang="el-GR" dirty="0" smtClean="0"/>
              <a:t>μικρή οριζόντια προέχουσα ακανθώδη απόφυση (σχεδόν όσο του Α7</a:t>
            </a:r>
            <a:r>
              <a:rPr lang="el-GR" dirty="0" smtClean="0"/>
              <a:t>).</a:t>
            </a:r>
          </a:p>
          <a:p>
            <a:pPr>
              <a:buNone/>
            </a:pPr>
            <a:r>
              <a:rPr lang="el-GR" dirty="0" smtClean="0"/>
              <a:t> </a:t>
            </a:r>
            <a:r>
              <a:rPr lang="el-GR" dirty="0" smtClean="0"/>
              <a:t>Έχει </a:t>
            </a:r>
            <a:r>
              <a:rPr lang="el-GR" b="1" dirty="0" smtClean="0"/>
              <a:t>πλήρη</a:t>
            </a:r>
            <a:r>
              <a:rPr lang="el-GR" dirty="0" smtClean="0"/>
              <a:t> </a:t>
            </a:r>
            <a:r>
              <a:rPr lang="el-GR" b="1" dirty="0" smtClean="0"/>
              <a:t>πλευρική γλήνη </a:t>
            </a:r>
            <a:r>
              <a:rPr lang="el-GR" dirty="0" smtClean="0"/>
              <a:t>στο άνω χείλος (άρθρωση με 1</a:t>
            </a:r>
            <a:r>
              <a:rPr lang="el-GR" baseline="30000" dirty="0" smtClean="0"/>
              <a:t>η</a:t>
            </a:r>
            <a:r>
              <a:rPr lang="el-GR" dirty="0" smtClean="0"/>
              <a:t> πλευρά) και </a:t>
            </a:r>
            <a:r>
              <a:rPr lang="el-GR" b="1" dirty="0" smtClean="0"/>
              <a:t>πλευρικό</a:t>
            </a:r>
            <a:r>
              <a:rPr lang="el-GR" dirty="0" smtClean="0"/>
              <a:t> </a:t>
            </a:r>
            <a:r>
              <a:rPr lang="el-GR" b="1" dirty="0" smtClean="0"/>
              <a:t>ημιγλήνιο</a:t>
            </a:r>
            <a:r>
              <a:rPr lang="el-GR" dirty="0" smtClean="0"/>
              <a:t> στο κάτω χείλος για άρθρωση με 2</a:t>
            </a:r>
            <a:r>
              <a:rPr lang="el-GR" baseline="30000" dirty="0" smtClean="0"/>
              <a:t>η</a:t>
            </a:r>
            <a:r>
              <a:rPr lang="el-GR" dirty="0" smtClean="0"/>
              <a:t> πλευρά.</a:t>
            </a:r>
          </a:p>
          <a:p>
            <a:pPr>
              <a:buNone/>
            </a:pPr>
            <a:endParaRPr lang="el-GR" dirty="0"/>
          </a:p>
        </p:txBody>
      </p:sp>
      <p:sp>
        <p:nvSpPr>
          <p:cNvPr id="4" name="1 - Τίτλος"/>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el-GR" dirty="0" smtClean="0"/>
              <a:t>ΘΩΡΑΚΙΚΟΙ ΣΠΟΝΔΥΛΟΙ</a:t>
            </a:r>
            <a:endParaRPr lang="el-GR" dirty="0"/>
          </a:p>
        </p:txBody>
      </p:sp>
      <p:pic>
        <p:nvPicPr>
          <p:cNvPr id="1027" name="Picture 3"/>
          <p:cNvPicPr>
            <a:picLocks noChangeAspect="1" noChangeArrowheads="1"/>
          </p:cNvPicPr>
          <p:nvPr/>
        </p:nvPicPr>
        <p:blipFill>
          <a:blip r:embed="rId2" cstate="print"/>
          <a:srcRect/>
          <a:stretch>
            <a:fillRect/>
          </a:stretch>
        </p:blipFill>
        <p:spPr bwMode="auto">
          <a:xfrm>
            <a:off x="4572000" y="2852936"/>
            <a:ext cx="4176464" cy="20317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cstate="print"/>
          <a:srcRect/>
          <a:stretch>
            <a:fillRect/>
          </a:stretch>
        </p:blipFill>
        <p:spPr bwMode="auto">
          <a:xfrm>
            <a:off x="642910" y="642918"/>
            <a:ext cx="7916186" cy="44862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Î£ÏÎµÏÎ¹ÎºÎ® ÎµÎ¹ÎºÏÎ½Î±"/>
          <p:cNvPicPr>
            <a:picLocks noChangeAspect="1" noChangeArrowheads="1"/>
          </p:cNvPicPr>
          <p:nvPr/>
        </p:nvPicPr>
        <p:blipFill>
          <a:blip r:embed="rId2" cstate="print"/>
          <a:srcRect/>
          <a:stretch>
            <a:fillRect/>
          </a:stretch>
        </p:blipFill>
        <p:spPr bwMode="auto">
          <a:xfrm>
            <a:off x="1000100" y="642918"/>
            <a:ext cx="6667500" cy="4838701"/>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fontScale="92500" lnSpcReduction="20000"/>
          </a:bodyPr>
          <a:lstStyle/>
          <a:p>
            <a:r>
              <a:rPr lang="el-GR" dirty="0" smtClean="0"/>
              <a:t>Οι άτυποι Θ. σπ. (1, 10, 11 ,12) φέρνουν </a:t>
            </a:r>
            <a:r>
              <a:rPr lang="el-GR" b="1" dirty="0" smtClean="0">
                <a:solidFill>
                  <a:srgbClr val="FF0000"/>
                </a:solidFill>
              </a:rPr>
              <a:t>ολόκληρες πλευρικές </a:t>
            </a:r>
            <a:r>
              <a:rPr lang="el-GR" b="1" dirty="0" err="1" smtClean="0">
                <a:solidFill>
                  <a:srgbClr val="FF0000"/>
                </a:solidFill>
              </a:rPr>
              <a:t>γλήνες</a:t>
            </a:r>
            <a:endParaRPr lang="el-GR" b="1" dirty="0" smtClean="0">
              <a:solidFill>
                <a:srgbClr val="FF0000"/>
              </a:solidFill>
            </a:endParaRPr>
          </a:p>
          <a:p>
            <a:pPr>
              <a:buNone/>
            </a:pPr>
            <a:r>
              <a:rPr lang="el-GR" b="1" dirty="0" err="1" smtClean="0">
                <a:solidFill>
                  <a:srgbClr val="FF0000"/>
                </a:solidFill>
              </a:rPr>
              <a:t>Ημιγλήνια</a:t>
            </a:r>
            <a:r>
              <a:rPr lang="el-GR" dirty="0" smtClean="0"/>
              <a:t>. Σε ζεύγη, επίπεδες, στα άνω και κάτω  χείλη σωμάτων τυπικών θωρακικών σπ.</a:t>
            </a:r>
          </a:p>
          <a:p>
            <a:pPr>
              <a:buNone/>
            </a:pPr>
            <a:r>
              <a:rPr lang="el-GR" dirty="0" smtClean="0"/>
              <a:t>Μεταξύ τους παρεμβάλλεται ΜΣΔ. Κάτω </a:t>
            </a:r>
            <a:r>
              <a:rPr lang="el-GR" dirty="0" err="1" smtClean="0"/>
              <a:t>ημιγλήνιο</a:t>
            </a:r>
            <a:r>
              <a:rPr lang="el-GR" dirty="0" smtClean="0"/>
              <a:t> ενός ανώτερου σπ. με το άνω </a:t>
            </a:r>
            <a:r>
              <a:rPr lang="el-GR" dirty="0" err="1" smtClean="0"/>
              <a:t>ημιγλήνιο</a:t>
            </a:r>
            <a:r>
              <a:rPr lang="el-GR" dirty="0" smtClean="0"/>
              <a:t> κατώτερου σπ. και το οπ. έξω χείλος ΜΣΔ σχηματίζουν </a:t>
            </a:r>
            <a:r>
              <a:rPr lang="el-GR" b="1" dirty="0" smtClean="0">
                <a:solidFill>
                  <a:srgbClr val="FF0000"/>
                </a:solidFill>
              </a:rPr>
              <a:t>μονήρη </a:t>
            </a:r>
            <a:r>
              <a:rPr lang="el-GR" b="1" dirty="0" err="1" smtClean="0">
                <a:solidFill>
                  <a:srgbClr val="FF0000"/>
                </a:solidFill>
              </a:rPr>
              <a:t>γλήνη</a:t>
            </a:r>
            <a:r>
              <a:rPr lang="el-GR" b="1" dirty="0" smtClean="0">
                <a:solidFill>
                  <a:srgbClr val="FF0000"/>
                </a:solidFill>
              </a:rPr>
              <a:t>  </a:t>
            </a:r>
            <a:r>
              <a:rPr lang="el-GR" dirty="0" smtClean="0"/>
              <a:t>για να δεχτεί κεφαλή </a:t>
            </a:r>
            <a:r>
              <a:rPr lang="el-GR" u="sng" dirty="0" smtClean="0"/>
              <a:t>πλευράς που έχει ίδιο αριθμό με κατώτερο σπόνδυλο</a:t>
            </a:r>
            <a:r>
              <a:rPr lang="el-GR" dirty="0" smtClean="0"/>
              <a:t>. (πλευρά 6 με το άνω </a:t>
            </a:r>
            <a:r>
              <a:rPr lang="el-GR" dirty="0" err="1" smtClean="0"/>
              <a:t>ημιγλήνιο</a:t>
            </a:r>
            <a:r>
              <a:rPr lang="el-GR" dirty="0" smtClean="0"/>
              <a:t> Θ6)</a:t>
            </a:r>
          </a:p>
          <a:p>
            <a:endParaRPr lang="el-GR" dirty="0"/>
          </a:p>
        </p:txBody>
      </p:sp>
      <p:sp>
        <p:nvSpPr>
          <p:cNvPr id="4" name="1 - Τίτλος"/>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el-GR" dirty="0" smtClean="0"/>
              <a:t>ΘΩΡΑΚΙΚΟΙ ΣΠΟΝΔΥΛΟΙ</a:t>
            </a:r>
            <a:endParaRPr lang="el-GR"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ΑΤΥΠΙΕΣ</a:t>
            </a:r>
            <a:endParaRPr lang="el-GR" dirty="0"/>
          </a:p>
        </p:txBody>
      </p:sp>
      <p:sp>
        <p:nvSpPr>
          <p:cNvPr id="4" name="2 - Θέση περιεχομένου"/>
          <p:cNvSpPr>
            <a:spLocks noGrp="1"/>
          </p:cNvSpPr>
          <p:nvPr>
            <p:ph idx="1"/>
          </p:nvPr>
        </p:nvSpPr>
        <p:spPr/>
        <p:txBody>
          <a:bodyPr>
            <a:normAutofit fontScale="92500" lnSpcReduction="10000"/>
          </a:bodyPr>
          <a:lstStyle/>
          <a:p>
            <a:pPr>
              <a:buNone/>
            </a:pPr>
            <a:r>
              <a:rPr lang="el-GR" dirty="0" smtClean="0"/>
              <a:t>Στο  </a:t>
            </a:r>
            <a:r>
              <a:rPr lang="el-GR" b="1" dirty="0" smtClean="0"/>
              <a:t>Θ1</a:t>
            </a:r>
            <a:r>
              <a:rPr lang="el-GR" dirty="0" smtClean="0"/>
              <a:t> οι </a:t>
            </a:r>
            <a:r>
              <a:rPr lang="el-GR" u="sng" dirty="0" smtClean="0"/>
              <a:t>άνω</a:t>
            </a:r>
            <a:r>
              <a:rPr lang="el-GR" dirty="0" smtClean="0"/>
              <a:t> πλευρικές αρθρικές επιφάνειες δεν είναι ημιγλήνια αλλά </a:t>
            </a:r>
            <a:r>
              <a:rPr lang="el-GR" b="1" dirty="0" smtClean="0"/>
              <a:t>πλευρικές γλήνες</a:t>
            </a:r>
            <a:r>
              <a:rPr lang="el-GR" dirty="0" smtClean="0"/>
              <a:t>, επειδή δεν υπάρχουν ημιγλήνια στον Α7 σπ. Η </a:t>
            </a:r>
            <a:r>
              <a:rPr lang="el-GR" dirty="0" smtClean="0"/>
              <a:t>1</a:t>
            </a:r>
            <a:r>
              <a:rPr lang="el-GR" baseline="30000" dirty="0" smtClean="0"/>
              <a:t>η</a:t>
            </a:r>
            <a:r>
              <a:rPr lang="el-GR" dirty="0" smtClean="0"/>
              <a:t> πλευρά </a:t>
            </a:r>
            <a:r>
              <a:rPr lang="el-GR" dirty="0" smtClean="0"/>
              <a:t>αρθρώνεται μόνο με Θ1 σπόνδυλο. </a:t>
            </a:r>
            <a:r>
              <a:rPr lang="el-GR" dirty="0" smtClean="0"/>
              <a:t>Ο Θ1 έχει τυπικό </a:t>
            </a:r>
            <a:r>
              <a:rPr lang="el-GR" dirty="0" smtClean="0"/>
              <a:t>κάτω ημιγλήνιο. </a:t>
            </a:r>
          </a:p>
          <a:p>
            <a:pPr>
              <a:buNone/>
            </a:pPr>
            <a:r>
              <a:rPr lang="el-GR" dirty="0" smtClean="0"/>
              <a:t>Ο </a:t>
            </a:r>
            <a:r>
              <a:rPr lang="el-GR" b="1" dirty="0" smtClean="0"/>
              <a:t>Θ10</a:t>
            </a:r>
            <a:r>
              <a:rPr lang="el-GR" dirty="0" smtClean="0"/>
              <a:t> έχει μόνο ένα αμφοτερόπλευρα ζεύγος ολόκληρων πλευρικών γληνών, εν μέρει στο </a:t>
            </a:r>
            <a:r>
              <a:rPr lang="el-GR" dirty="0" smtClean="0">
                <a:solidFill>
                  <a:srgbClr val="00B0F0"/>
                </a:solidFill>
              </a:rPr>
              <a:t>σώμα</a:t>
            </a:r>
            <a:r>
              <a:rPr lang="el-GR" dirty="0" smtClean="0"/>
              <a:t> και εν μέρει στο </a:t>
            </a:r>
            <a:r>
              <a:rPr lang="el-GR" dirty="0" smtClean="0">
                <a:solidFill>
                  <a:srgbClr val="00B0F0"/>
                </a:solidFill>
              </a:rPr>
              <a:t>μίσχο</a:t>
            </a:r>
            <a:r>
              <a:rPr lang="el-GR" dirty="0" smtClean="0"/>
              <a:t>.</a:t>
            </a:r>
          </a:p>
          <a:p>
            <a:pPr>
              <a:buNone/>
            </a:pPr>
            <a:r>
              <a:rPr lang="el-GR" dirty="0" smtClean="0"/>
              <a:t>Οι </a:t>
            </a:r>
            <a:r>
              <a:rPr lang="el-GR" b="1" dirty="0" smtClean="0"/>
              <a:t>Θ11 και Θ12 </a:t>
            </a:r>
            <a:r>
              <a:rPr lang="el-GR" dirty="0" smtClean="0"/>
              <a:t>έχουν ένα μόνο μονήρες ζεύγος πλευρικών γληνών πάνω στους </a:t>
            </a:r>
            <a:r>
              <a:rPr lang="el-GR" dirty="0" smtClean="0">
                <a:solidFill>
                  <a:srgbClr val="00B0F0"/>
                </a:solidFill>
              </a:rPr>
              <a:t>μίσχους</a:t>
            </a:r>
            <a:r>
              <a:rPr lang="el-GR" dirty="0" smtClean="0"/>
              <a:t>.</a:t>
            </a:r>
            <a:endParaRPr lang="el-GR"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θωρ σπ 2.png"/>
          <p:cNvPicPr>
            <a:picLocks noChangeAspect="1"/>
          </p:cNvPicPr>
          <p:nvPr/>
        </p:nvPicPr>
        <p:blipFill>
          <a:blip r:embed="rId2" cstate="print"/>
          <a:stretch>
            <a:fillRect/>
          </a:stretch>
        </p:blipFill>
        <p:spPr>
          <a:xfrm>
            <a:off x="0" y="1412147"/>
            <a:ext cx="9144000" cy="4033706"/>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θμσσ 2α.α.png"/>
          <p:cNvPicPr>
            <a:picLocks noChangeAspect="1"/>
          </p:cNvPicPr>
          <p:nvPr/>
        </p:nvPicPr>
        <p:blipFill>
          <a:blip r:embed="rId2" cstate="print"/>
          <a:stretch>
            <a:fillRect/>
          </a:stretch>
        </p:blipFill>
        <p:spPr>
          <a:xfrm>
            <a:off x="426360" y="655079"/>
            <a:ext cx="8291279" cy="5547841"/>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θμσσ α.α.png"/>
          <p:cNvPicPr>
            <a:picLocks noChangeAspect="1"/>
          </p:cNvPicPr>
          <p:nvPr/>
        </p:nvPicPr>
        <p:blipFill>
          <a:blip r:embed="rId2" cstate="print"/>
          <a:stretch>
            <a:fillRect/>
          </a:stretch>
        </p:blipFill>
        <p:spPr>
          <a:xfrm>
            <a:off x="464464" y="822734"/>
            <a:ext cx="8215072" cy="5212532"/>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4"/>
          </a:lnRef>
          <a:fillRef idx="3">
            <a:schemeClr val="accent4"/>
          </a:fillRef>
          <a:effectRef idx="2">
            <a:schemeClr val="accent4"/>
          </a:effectRef>
          <a:fontRef idx="minor">
            <a:schemeClr val="lt1"/>
          </a:fontRef>
        </p:style>
        <p:txBody>
          <a:bodyPr/>
          <a:lstStyle/>
          <a:p>
            <a:r>
              <a:rPr lang="el-GR" dirty="0" smtClean="0"/>
              <a:t>ΟΣΦΥΙΚΟΙ ΣΠΟΝΔΥΛΟΙ</a:t>
            </a:r>
            <a:endParaRPr lang="el-GR" dirty="0"/>
          </a:p>
        </p:txBody>
      </p:sp>
      <p:sp>
        <p:nvSpPr>
          <p:cNvPr id="3" name="2 - Θέση περιεχομένου"/>
          <p:cNvSpPr>
            <a:spLocks noGrp="1"/>
          </p:cNvSpPr>
          <p:nvPr>
            <p:ph idx="1"/>
          </p:nvPr>
        </p:nvSpPr>
        <p:spPr/>
        <p:txBody>
          <a:bodyPr>
            <a:normAutofit fontScale="70000" lnSpcReduction="20000"/>
          </a:bodyPr>
          <a:lstStyle/>
          <a:p>
            <a:pPr>
              <a:buNone/>
            </a:pPr>
            <a:r>
              <a:rPr lang="el-GR" dirty="0" smtClean="0"/>
              <a:t>Ογκώδη σώματα</a:t>
            </a:r>
          </a:p>
          <a:p>
            <a:pPr>
              <a:buNone/>
            </a:pPr>
            <a:r>
              <a:rPr lang="el-GR" dirty="0" smtClean="0"/>
              <a:t>Κάθετες αρθρικές αποφύσεις</a:t>
            </a:r>
          </a:p>
          <a:p>
            <a:pPr>
              <a:buNone/>
            </a:pPr>
            <a:r>
              <a:rPr lang="el-GR" dirty="0" smtClean="0"/>
              <a:t>Αρθρικές επιφάνειες επιμήκεις και στεφανιαίες, </a:t>
            </a:r>
            <a:r>
              <a:rPr lang="el-GR" dirty="0" smtClean="0">
                <a:solidFill>
                  <a:srgbClr val="00B050"/>
                </a:solidFill>
              </a:rPr>
              <a:t>διευκολύνουν κάμψη-έκταση</a:t>
            </a:r>
            <a:r>
              <a:rPr lang="el-GR" dirty="0" smtClean="0"/>
              <a:t>, επιτρέπουν </a:t>
            </a:r>
            <a:r>
              <a:rPr lang="el-GR" b="1" dirty="0" smtClean="0">
                <a:solidFill>
                  <a:srgbClr val="00B0F0"/>
                </a:solidFill>
              </a:rPr>
              <a:t>πλάγια κάμψη</a:t>
            </a:r>
            <a:r>
              <a:rPr lang="el-GR" dirty="0" smtClean="0"/>
              <a:t>, </a:t>
            </a:r>
            <a:r>
              <a:rPr lang="el-GR" dirty="0" smtClean="0">
                <a:solidFill>
                  <a:srgbClr val="FF0000"/>
                </a:solidFill>
              </a:rPr>
              <a:t>απαγορεύουν στροφή</a:t>
            </a:r>
            <a:r>
              <a:rPr lang="el-GR" dirty="0" smtClean="0"/>
              <a:t>. </a:t>
            </a:r>
          </a:p>
          <a:p>
            <a:pPr>
              <a:buNone/>
            </a:pPr>
            <a:r>
              <a:rPr lang="el-GR" b="1" u="sng" dirty="0" smtClean="0"/>
              <a:t>Επικουρικές αποφύσεις </a:t>
            </a:r>
            <a:r>
              <a:rPr lang="el-GR" dirty="0" smtClean="0"/>
              <a:t>πάνω στις εγκάρσιες για </a:t>
            </a:r>
            <a:r>
              <a:rPr lang="el-GR" u="sng" dirty="0" smtClean="0"/>
              <a:t>πρόσφυση</a:t>
            </a:r>
            <a:r>
              <a:rPr lang="el-GR" dirty="0" smtClean="0"/>
              <a:t> </a:t>
            </a:r>
            <a:r>
              <a:rPr lang="el-GR" dirty="0" err="1" smtClean="0"/>
              <a:t>μεσεγκάρσιων</a:t>
            </a:r>
            <a:r>
              <a:rPr lang="el-GR" dirty="0" smtClean="0"/>
              <a:t> μυών.</a:t>
            </a:r>
          </a:p>
          <a:p>
            <a:pPr>
              <a:buNone/>
            </a:pPr>
            <a:r>
              <a:rPr lang="el-GR" b="1" u="sng" dirty="0" smtClean="0"/>
              <a:t>Θηλοειδείς αποφύσεις </a:t>
            </a:r>
            <a:r>
              <a:rPr lang="el-GR" dirty="0" smtClean="0"/>
              <a:t>(οπ. επιφάνεια άνω αρθρικών αποφύσεων) </a:t>
            </a:r>
            <a:r>
              <a:rPr lang="el-GR" u="sng" dirty="0" smtClean="0"/>
              <a:t>πρόσφυση</a:t>
            </a:r>
            <a:r>
              <a:rPr lang="el-GR" dirty="0" smtClean="0"/>
              <a:t> στους πολυσχιδείς και </a:t>
            </a:r>
            <a:r>
              <a:rPr lang="el-GR" dirty="0" err="1" smtClean="0"/>
              <a:t>μεσεγκάρσιους</a:t>
            </a:r>
            <a:r>
              <a:rPr lang="el-GR" dirty="0" smtClean="0"/>
              <a:t> μυς).</a:t>
            </a:r>
          </a:p>
          <a:p>
            <a:pPr>
              <a:buNone/>
            </a:pPr>
            <a:r>
              <a:rPr lang="el-GR" dirty="0" smtClean="0">
                <a:solidFill>
                  <a:srgbClr val="FF0000"/>
                </a:solidFill>
              </a:rPr>
              <a:t>Ο5</a:t>
            </a:r>
            <a:r>
              <a:rPr lang="el-GR" dirty="0" smtClean="0"/>
              <a:t>: Ο μεγαλύτερος κινητός σπ. ογκώδες σώμα και ογκώδεις εγκάρσιες αποφύσεις. Υποβαστάζει βάρος σώματος και το μεταδίδει στο ιερό οστό. Το σώμα χαμηλότερο προς τα εμπρός και είναι υπεύθυνος για την </a:t>
            </a:r>
            <a:r>
              <a:rPr lang="el-GR" dirty="0" smtClean="0">
                <a:solidFill>
                  <a:srgbClr val="00B050"/>
                </a:solidFill>
              </a:rPr>
              <a:t>οσφυοϊερά γωνία</a:t>
            </a:r>
            <a:r>
              <a:rPr lang="el-GR" dirty="0" smtClean="0"/>
              <a:t>.</a:t>
            </a:r>
            <a:endParaRPr lang="el-GR"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ο3.png"/>
          <p:cNvPicPr>
            <a:picLocks noChangeAspect="1"/>
          </p:cNvPicPr>
          <p:nvPr/>
        </p:nvPicPr>
        <p:blipFill>
          <a:blip r:embed="rId2" cstate="print"/>
          <a:stretch>
            <a:fillRect/>
          </a:stretch>
        </p:blipFill>
        <p:spPr>
          <a:xfrm>
            <a:off x="1428728" y="571480"/>
            <a:ext cx="4488457" cy="2891037"/>
          </a:xfrm>
          <a:prstGeom prst="rect">
            <a:avLst/>
          </a:prstGeom>
        </p:spPr>
      </p:pic>
      <p:pic>
        <p:nvPicPr>
          <p:cNvPr id="5" name="4 - Εικόνα" descr="ο5.png"/>
          <p:cNvPicPr>
            <a:picLocks noChangeAspect="1"/>
          </p:cNvPicPr>
          <p:nvPr/>
        </p:nvPicPr>
        <p:blipFill>
          <a:blip r:embed="rId3" cstate="print"/>
          <a:stretch>
            <a:fillRect/>
          </a:stretch>
        </p:blipFill>
        <p:spPr>
          <a:xfrm>
            <a:off x="1643042" y="3286124"/>
            <a:ext cx="5974598" cy="3093988"/>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ο4.png"/>
          <p:cNvPicPr>
            <a:picLocks noChangeAspect="1"/>
          </p:cNvPicPr>
          <p:nvPr/>
        </p:nvPicPr>
        <p:blipFill>
          <a:blip r:embed="rId2" cstate="print"/>
          <a:stretch>
            <a:fillRect/>
          </a:stretch>
        </p:blipFill>
        <p:spPr>
          <a:xfrm>
            <a:off x="1" y="1000108"/>
            <a:ext cx="3857620" cy="3572992"/>
          </a:xfrm>
          <a:prstGeom prst="rect">
            <a:avLst/>
          </a:prstGeom>
        </p:spPr>
      </p:pic>
      <p:pic>
        <p:nvPicPr>
          <p:cNvPr id="3" name="2 - Εικόνα" descr="ο4_2.png"/>
          <p:cNvPicPr>
            <a:picLocks noChangeAspect="1"/>
          </p:cNvPicPr>
          <p:nvPr/>
        </p:nvPicPr>
        <p:blipFill>
          <a:blip r:embed="rId3" cstate="print"/>
          <a:stretch>
            <a:fillRect/>
          </a:stretch>
        </p:blipFill>
        <p:spPr>
          <a:xfrm>
            <a:off x="3984813" y="1285860"/>
            <a:ext cx="5159187" cy="3086368"/>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Θ-Ο ΜΣΣ.png"/>
          <p:cNvPicPr>
            <a:picLocks noChangeAspect="1"/>
          </p:cNvPicPr>
          <p:nvPr/>
        </p:nvPicPr>
        <p:blipFill>
          <a:blip r:embed="rId2" cstate="print"/>
          <a:stretch>
            <a:fillRect/>
          </a:stretch>
        </p:blipFill>
        <p:spPr>
          <a:xfrm>
            <a:off x="1992406" y="110202"/>
            <a:ext cx="5159187" cy="6637596"/>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331640" y="1268760"/>
            <a:ext cx="4495800" cy="4229100"/>
          </a:xfrm>
          <a:prstGeom prst="rect">
            <a:avLst/>
          </a:prstGeom>
          <a:noFill/>
          <a:ln w="9525">
            <a:noFill/>
            <a:miter lim="800000"/>
            <a:headEnd/>
            <a:tailEnd/>
          </a:ln>
        </p:spPr>
      </p:pic>
      <p:sp>
        <p:nvSpPr>
          <p:cNvPr id="3" name="2 - TextBox"/>
          <p:cNvSpPr txBox="1"/>
          <p:nvPr/>
        </p:nvSpPr>
        <p:spPr>
          <a:xfrm>
            <a:off x="6156176" y="1340768"/>
            <a:ext cx="2798267" cy="2585323"/>
          </a:xfrm>
          <a:prstGeom prst="rect">
            <a:avLst/>
          </a:prstGeom>
          <a:noFill/>
        </p:spPr>
        <p:txBody>
          <a:bodyPr wrap="none" rtlCol="0">
            <a:spAutoFit/>
          </a:bodyPr>
          <a:lstStyle/>
          <a:p>
            <a:pPr marL="342900" indent="-342900">
              <a:buAutoNum type="arabicPeriod"/>
            </a:pPr>
            <a:r>
              <a:rPr lang="el-GR" dirty="0" smtClean="0"/>
              <a:t>Εγκάρσια απόφυση</a:t>
            </a:r>
          </a:p>
          <a:p>
            <a:pPr marL="342900" indent="-342900">
              <a:buAutoNum type="arabicPeriod"/>
            </a:pPr>
            <a:r>
              <a:rPr lang="el-GR" dirty="0" smtClean="0"/>
              <a:t>Φύμα</a:t>
            </a:r>
          </a:p>
          <a:p>
            <a:pPr marL="342900" indent="-342900">
              <a:buAutoNum type="arabicPeriod"/>
            </a:pPr>
            <a:r>
              <a:rPr lang="el-GR" dirty="0" err="1" smtClean="0"/>
              <a:t>Σπ΄τρήμα</a:t>
            </a:r>
            <a:endParaRPr lang="el-GR" dirty="0" smtClean="0"/>
          </a:p>
          <a:p>
            <a:pPr marL="342900" indent="-342900">
              <a:buAutoNum type="arabicPeriod"/>
            </a:pPr>
            <a:r>
              <a:rPr lang="el-GR" dirty="0" smtClean="0"/>
              <a:t>Σώμα</a:t>
            </a:r>
          </a:p>
          <a:p>
            <a:pPr marL="342900" indent="-342900">
              <a:buAutoNum type="arabicPeriod"/>
            </a:pPr>
            <a:r>
              <a:rPr lang="el-GR" dirty="0" smtClean="0"/>
              <a:t>Επικουρική απόφυση</a:t>
            </a:r>
          </a:p>
          <a:p>
            <a:pPr marL="342900" indent="-342900">
              <a:buAutoNum type="arabicPeriod"/>
            </a:pPr>
            <a:r>
              <a:rPr lang="el-GR" dirty="0" smtClean="0"/>
              <a:t>Ακανθώδης απόφυση</a:t>
            </a:r>
          </a:p>
          <a:p>
            <a:pPr marL="342900" indent="-342900">
              <a:buFontTx/>
              <a:buAutoNum type="arabicPeriod"/>
            </a:pPr>
            <a:r>
              <a:rPr lang="el-GR" dirty="0" smtClean="0"/>
              <a:t>Πέταλο</a:t>
            </a:r>
          </a:p>
          <a:p>
            <a:pPr marL="342900" indent="-342900">
              <a:buFontTx/>
              <a:buAutoNum type="arabicPeriod"/>
            </a:pPr>
            <a:r>
              <a:rPr lang="el-GR" dirty="0" smtClean="0"/>
              <a:t>Θηλοειδής </a:t>
            </a:r>
            <a:r>
              <a:rPr lang="el-GR" dirty="0" smtClean="0"/>
              <a:t>απόφυση</a:t>
            </a:r>
          </a:p>
          <a:p>
            <a:pPr marL="342900" indent="-342900">
              <a:buAutoNum type="arabicPeriod"/>
            </a:pPr>
            <a:r>
              <a:rPr lang="el-GR" dirty="0" smtClean="0"/>
              <a:t>Άνω αρθρική επιφάνεια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928662" y="0"/>
            <a:ext cx="6357982" cy="68121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332656"/>
            <a:ext cx="6153150" cy="6334125"/>
          </a:xfrm>
          <a:prstGeom prst="rect">
            <a:avLst/>
          </a:prstGeom>
          <a:noFill/>
          <a:ln w="9525">
            <a:noFill/>
            <a:miter lim="800000"/>
            <a:headEnd/>
            <a:tailEnd/>
          </a:ln>
        </p:spPr>
      </p:pic>
      <p:sp>
        <p:nvSpPr>
          <p:cNvPr id="3" name="2 - TextBox"/>
          <p:cNvSpPr txBox="1"/>
          <p:nvPr/>
        </p:nvSpPr>
        <p:spPr>
          <a:xfrm>
            <a:off x="5508104" y="764704"/>
            <a:ext cx="3859583" cy="2585323"/>
          </a:xfrm>
          <a:prstGeom prst="rect">
            <a:avLst/>
          </a:prstGeom>
          <a:noFill/>
        </p:spPr>
        <p:txBody>
          <a:bodyPr wrap="none" rtlCol="0">
            <a:spAutoFit/>
          </a:bodyPr>
          <a:lstStyle/>
          <a:p>
            <a:pPr marL="342900" indent="-342900">
              <a:buAutoNum type="arabicPeriod"/>
            </a:pPr>
            <a:r>
              <a:rPr lang="el-GR" dirty="0" smtClean="0"/>
              <a:t>ΜΣΔ</a:t>
            </a:r>
          </a:p>
          <a:p>
            <a:pPr marL="342900" indent="-342900">
              <a:buAutoNum type="arabicPeriod"/>
            </a:pPr>
            <a:r>
              <a:rPr lang="el-GR" dirty="0" smtClean="0"/>
              <a:t>Σώμα</a:t>
            </a:r>
          </a:p>
          <a:p>
            <a:pPr marL="342900" indent="-342900">
              <a:buAutoNum type="arabicPeriod"/>
            </a:pPr>
            <a:r>
              <a:rPr lang="el-GR" dirty="0" smtClean="0"/>
              <a:t>Μίσχος </a:t>
            </a:r>
          </a:p>
          <a:p>
            <a:pPr marL="342900" indent="-342900">
              <a:buAutoNum type="arabicPeriod"/>
            </a:pPr>
            <a:r>
              <a:rPr lang="el-GR" dirty="0" smtClean="0"/>
              <a:t>Άνω αρθρική επιφάνεια</a:t>
            </a:r>
          </a:p>
          <a:p>
            <a:pPr marL="342900" indent="-342900">
              <a:buAutoNum type="arabicPeriod"/>
            </a:pPr>
            <a:r>
              <a:rPr lang="el-GR" dirty="0" smtClean="0"/>
              <a:t>Εγκάρσια απόφυση</a:t>
            </a:r>
          </a:p>
          <a:p>
            <a:pPr marL="342900" indent="-342900">
              <a:buAutoNum type="arabicPeriod"/>
            </a:pPr>
            <a:r>
              <a:rPr lang="el-GR" dirty="0" smtClean="0"/>
              <a:t>Ακανθώδης απόφυση</a:t>
            </a:r>
          </a:p>
          <a:p>
            <a:pPr marL="342900" indent="-342900">
              <a:buAutoNum type="arabicPeriod"/>
            </a:pPr>
            <a:r>
              <a:rPr lang="el-GR" dirty="0" smtClean="0"/>
              <a:t>Κάτω αρθρική επιφάνεια απόφυση</a:t>
            </a:r>
          </a:p>
          <a:p>
            <a:pPr marL="342900" indent="-342900">
              <a:buAutoNum type="arabicPeriod"/>
            </a:pPr>
            <a:r>
              <a:rPr lang="el-GR" dirty="0" smtClean="0"/>
              <a:t>Μεσοσπονδύλιοι τρήμα</a:t>
            </a:r>
          </a:p>
          <a:p>
            <a:pPr marL="342900" indent="-342900">
              <a:buAutoNum type="arabicPeriod"/>
            </a:pPr>
            <a:r>
              <a:rPr lang="el-GR" dirty="0" smtClean="0"/>
              <a:t>Πέταλο </a:t>
            </a:r>
            <a:endParaRPr lang="el-GR"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827585" y="266015"/>
            <a:ext cx="7495186" cy="6331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ομσσ.png"/>
          <p:cNvPicPr>
            <a:picLocks noChangeAspect="1"/>
          </p:cNvPicPr>
          <p:nvPr/>
        </p:nvPicPr>
        <p:blipFill>
          <a:blip r:embed="rId2" cstate="print"/>
          <a:stretch>
            <a:fillRect/>
          </a:stretch>
        </p:blipFill>
        <p:spPr>
          <a:xfrm>
            <a:off x="602838" y="0"/>
            <a:ext cx="7938323" cy="6858000"/>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ομσσ_2αα.png"/>
          <p:cNvPicPr>
            <a:picLocks noChangeAspect="1"/>
          </p:cNvPicPr>
          <p:nvPr/>
        </p:nvPicPr>
        <p:blipFill>
          <a:blip r:embed="rId2" cstate="print"/>
          <a:stretch>
            <a:fillRect/>
          </a:stretch>
        </p:blipFill>
        <p:spPr>
          <a:xfrm>
            <a:off x="678583" y="0"/>
            <a:ext cx="7786833" cy="685800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ομσσ μρι.png"/>
          <p:cNvPicPr>
            <a:picLocks noChangeAspect="1"/>
          </p:cNvPicPr>
          <p:nvPr/>
        </p:nvPicPr>
        <p:blipFill>
          <a:blip r:embed="rId2" cstate="print"/>
          <a:stretch>
            <a:fillRect/>
          </a:stretch>
        </p:blipFill>
        <p:spPr>
          <a:xfrm>
            <a:off x="928662" y="0"/>
            <a:ext cx="6643734" cy="7138252"/>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MARIANNA\A_ΜΑΘΗΜΑΤΑ PPS\KORMOS FIG\hall5_c009f004.gif"/>
          <p:cNvPicPr>
            <a:picLocks noChangeAspect="1" noChangeArrowheads="1"/>
          </p:cNvPicPr>
          <p:nvPr/>
        </p:nvPicPr>
        <p:blipFill>
          <a:blip r:embed="rId2" cstate="print"/>
          <a:srcRect/>
          <a:stretch>
            <a:fillRect/>
          </a:stretch>
        </p:blipFill>
        <p:spPr bwMode="auto">
          <a:xfrm>
            <a:off x="1214414" y="0"/>
            <a:ext cx="6496070" cy="6550660"/>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el-GR" dirty="0" smtClean="0"/>
              <a:t>ΙΕΡΟ ΟΣΤΟ</a:t>
            </a:r>
            <a:endParaRPr lang="el-GR" dirty="0"/>
          </a:p>
        </p:txBody>
      </p:sp>
      <p:sp>
        <p:nvSpPr>
          <p:cNvPr id="3" name="2 - Θέση περιεχομένου"/>
          <p:cNvSpPr>
            <a:spLocks noGrp="1"/>
          </p:cNvSpPr>
          <p:nvPr>
            <p:ph idx="1"/>
          </p:nvPr>
        </p:nvSpPr>
        <p:spPr/>
        <p:txBody>
          <a:bodyPr>
            <a:normAutofit lnSpcReduction="10000"/>
          </a:bodyPr>
          <a:lstStyle/>
          <a:p>
            <a:pPr>
              <a:buNone/>
            </a:pPr>
            <a:r>
              <a:rPr lang="el-GR" dirty="0" smtClean="0"/>
              <a:t>	5 συγχωνευμένοι ιεροί σπόνδυλοι. Μεταξύ ανώνυμων οστών και έχει σφηνοειδές σχήμα. Το κάτω ήμισυ δεν υποβαστάζει βάρος και το μέγεθος του μειώνεται. Το ιερό σταθεροποιεί την πύελο και μεταδίδει βάρος στην πυελική ζώνη. Ο ιερός σωλήνας αποτελεί τη συνέχει του σπ. σωλήνα μέσα στο ιερό οστό και περιέχει την </a:t>
            </a:r>
            <a:r>
              <a:rPr lang="el-GR" dirty="0" smtClean="0">
                <a:solidFill>
                  <a:srgbClr val="FF0000"/>
                </a:solidFill>
              </a:rPr>
              <a:t>ιππουρίδα</a:t>
            </a:r>
            <a:r>
              <a:rPr lang="el-GR" dirty="0" smtClean="0"/>
              <a:t>. Στην οπ. επιφάνεια υπάρχουν 4 ζεύγη (πρόσθια και οπίσθια) ιερών </a:t>
            </a:r>
            <a:r>
              <a:rPr lang="el-GR" u="sng" dirty="0" smtClean="0"/>
              <a:t>τρημάτων</a:t>
            </a:r>
            <a:r>
              <a:rPr lang="el-GR" dirty="0" smtClean="0"/>
              <a:t> για έξοδο ιερών ριζών.</a:t>
            </a:r>
            <a:endParaRPr lang="el-GR"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el-GR" dirty="0" smtClean="0"/>
              <a:t>ΙΕΡΟ ΟΣΤΟ</a:t>
            </a:r>
            <a:endParaRPr lang="el-GR" dirty="0"/>
          </a:p>
        </p:txBody>
      </p:sp>
      <p:sp>
        <p:nvSpPr>
          <p:cNvPr id="3" name="2 - Θέση περιεχομένου"/>
          <p:cNvSpPr>
            <a:spLocks noGrp="1"/>
          </p:cNvSpPr>
          <p:nvPr>
            <p:ph idx="1"/>
          </p:nvPr>
        </p:nvSpPr>
        <p:spPr>
          <a:xfrm>
            <a:off x="457200" y="1600200"/>
            <a:ext cx="4330824" cy="4525963"/>
          </a:xfrm>
        </p:spPr>
        <p:txBody>
          <a:bodyPr>
            <a:normAutofit fontScale="85000" lnSpcReduction="10000"/>
          </a:bodyPr>
          <a:lstStyle/>
          <a:p>
            <a:pPr>
              <a:buNone/>
            </a:pPr>
            <a:r>
              <a:rPr lang="el-GR" dirty="0" smtClean="0"/>
              <a:t>	Η </a:t>
            </a:r>
            <a:r>
              <a:rPr lang="el-GR" b="1" dirty="0" smtClean="0"/>
              <a:t>βάση</a:t>
            </a:r>
            <a:r>
              <a:rPr lang="el-GR" dirty="0" smtClean="0"/>
              <a:t> του ιερού οστού σχηματίζεται από την άνω επιφάνεια Ι1 σπ. και αρθρώνεται με κάτω αρθρικές αποφύσεις Ο5. </a:t>
            </a:r>
            <a:endParaRPr lang="el-GR" dirty="0" smtClean="0"/>
          </a:p>
          <a:p>
            <a:pPr>
              <a:buNone/>
            </a:pPr>
            <a:r>
              <a:rPr lang="el-GR" dirty="0" smtClean="0"/>
              <a:t>Το </a:t>
            </a:r>
            <a:r>
              <a:rPr lang="el-GR" dirty="0" smtClean="0"/>
              <a:t>οπίσθιο προβάλλον </a:t>
            </a:r>
            <a:r>
              <a:rPr lang="el-GR" b="1" dirty="0" smtClean="0"/>
              <a:t>χείλος</a:t>
            </a:r>
            <a:r>
              <a:rPr lang="el-GR" dirty="0" smtClean="0"/>
              <a:t> σώματος Ι1 ονομάζεται </a:t>
            </a:r>
            <a:r>
              <a:rPr lang="el-GR" dirty="0" smtClean="0">
                <a:solidFill>
                  <a:srgbClr val="00B050"/>
                </a:solidFill>
              </a:rPr>
              <a:t>ακρωτήριο μαιευτήρων</a:t>
            </a:r>
            <a:r>
              <a:rPr lang="el-GR" dirty="0" smtClean="0"/>
              <a:t>. </a:t>
            </a:r>
            <a:endParaRPr lang="el-GR" dirty="0" smtClean="0"/>
          </a:p>
          <a:p>
            <a:pPr>
              <a:buNone/>
            </a:pPr>
            <a:r>
              <a:rPr lang="el-GR" dirty="0" smtClean="0"/>
              <a:t>Η </a:t>
            </a:r>
            <a:r>
              <a:rPr lang="el-GR" b="1" dirty="0" smtClean="0"/>
              <a:t>κορυφή</a:t>
            </a:r>
            <a:r>
              <a:rPr lang="el-GR" dirty="0" smtClean="0"/>
              <a:t> ιερού οστού έχει ωοειδή αρθρική επιφάνεια για άρθρωση με κόκκυγα.</a:t>
            </a:r>
            <a:endParaRPr lang="el-GR" dirty="0"/>
          </a:p>
        </p:txBody>
      </p:sp>
      <p:pic>
        <p:nvPicPr>
          <p:cNvPr id="13314" name="Picture 2"/>
          <p:cNvPicPr>
            <a:picLocks noChangeAspect="1" noChangeArrowheads="1"/>
          </p:cNvPicPr>
          <p:nvPr/>
        </p:nvPicPr>
        <p:blipFill>
          <a:blip r:embed="rId2" cstate="print"/>
          <a:srcRect/>
          <a:stretch>
            <a:fillRect/>
          </a:stretch>
        </p:blipFill>
        <p:spPr bwMode="auto">
          <a:xfrm>
            <a:off x="4932040" y="2060848"/>
            <a:ext cx="3990975" cy="302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2962672" cy="1143000"/>
          </a:xfrm>
        </p:spPr>
        <p:style>
          <a:lnRef idx="1">
            <a:schemeClr val="accent6"/>
          </a:lnRef>
          <a:fillRef idx="2">
            <a:schemeClr val="accent6"/>
          </a:fillRef>
          <a:effectRef idx="1">
            <a:schemeClr val="accent6"/>
          </a:effectRef>
          <a:fontRef idx="minor">
            <a:schemeClr val="dk1"/>
          </a:fontRef>
        </p:style>
        <p:txBody>
          <a:bodyPr/>
          <a:lstStyle/>
          <a:p>
            <a:r>
              <a:rPr lang="el-GR" dirty="0" smtClean="0"/>
              <a:t>ΙΕΡΟ ΟΣΤΟ</a:t>
            </a:r>
            <a:endParaRPr lang="el-GR" dirty="0"/>
          </a:p>
        </p:txBody>
      </p:sp>
      <p:sp>
        <p:nvSpPr>
          <p:cNvPr id="3" name="2 - Θέση περιεχομένου"/>
          <p:cNvSpPr>
            <a:spLocks noGrp="1"/>
          </p:cNvSpPr>
          <p:nvPr>
            <p:ph idx="1"/>
          </p:nvPr>
        </p:nvSpPr>
        <p:spPr>
          <a:xfrm>
            <a:off x="457200" y="1600200"/>
            <a:ext cx="5194920" cy="4525963"/>
          </a:xfrm>
        </p:spPr>
        <p:txBody>
          <a:bodyPr>
            <a:normAutofit fontScale="77500" lnSpcReduction="20000"/>
          </a:bodyPr>
          <a:lstStyle/>
          <a:p>
            <a:r>
              <a:rPr lang="el-GR" dirty="0" smtClean="0"/>
              <a:t>Υποβαστάζει ΣΣ</a:t>
            </a:r>
          </a:p>
          <a:p>
            <a:r>
              <a:rPr lang="el-GR" dirty="0" smtClean="0"/>
              <a:t>Σχηματίζει οπίσθια μοίρα οστέινης πυέλου</a:t>
            </a:r>
          </a:p>
          <a:p>
            <a:r>
              <a:rPr lang="el-GR" dirty="0" smtClean="0"/>
              <a:t>Οσφυοϊερά γωνία: 130°-160°</a:t>
            </a:r>
          </a:p>
          <a:p>
            <a:r>
              <a:rPr lang="el-GR" dirty="0" smtClean="0"/>
              <a:t>Ιερό οστό πλατύτερο στις γυναίκες.</a:t>
            </a:r>
          </a:p>
          <a:p>
            <a:r>
              <a:rPr lang="el-GR" dirty="0" smtClean="0"/>
              <a:t>Σώμα Ι1 μεγαλύτερο στους άνδρες</a:t>
            </a:r>
          </a:p>
          <a:p>
            <a:r>
              <a:rPr lang="el-GR" dirty="0" smtClean="0"/>
              <a:t>Ο </a:t>
            </a:r>
            <a:r>
              <a:rPr lang="el-GR" dirty="0" smtClean="0">
                <a:solidFill>
                  <a:srgbClr val="FF0000"/>
                </a:solidFill>
              </a:rPr>
              <a:t>Ι5  (Ι4) δεν έχει ακανθώδη απόφυση</a:t>
            </a:r>
          </a:p>
          <a:p>
            <a:r>
              <a:rPr lang="el-GR" b="1" dirty="0" smtClean="0"/>
              <a:t>Οι ιεροί σπ. </a:t>
            </a:r>
            <a:r>
              <a:rPr lang="el-GR" b="1" dirty="0" smtClean="0"/>
              <a:t>συνδέονται </a:t>
            </a:r>
            <a:r>
              <a:rPr lang="el-GR" b="1" dirty="0" smtClean="0"/>
              <a:t>με </a:t>
            </a:r>
            <a:r>
              <a:rPr lang="el-GR" b="1" dirty="0" smtClean="0">
                <a:solidFill>
                  <a:srgbClr val="92D050"/>
                </a:solidFill>
              </a:rPr>
              <a:t>υαλοειδή χόνδρο </a:t>
            </a:r>
            <a:r>
              <a:rPr lang="el-GR" b="1" dirty="0" smtClean="0"/>
              <a:t>και χωρίζονται από </a:t>
            </a:r>
            <a:r>
              <a:rPr lang="el-GR" b="1" dirty="0" smtClean="0">
                <a:solidFill>
                  <a:srgbClr val="00B050"/>
                </a:solidFill>
              </a:rPr>
              <a:t>ΜΣΔ</a:t>
            </a:r>
            <a:r>
              <a:rPr lang="el-GR" b="1" dirty="0" smtClean="0"/>
              <a:t>. Η συγχώνευση ξεκινά μετά τα 20 έτη</a:t>
            </a:r>
            <a:r>
              <a:rPr lang="el-GR" dirty="0" smtClean="0"/>
              <a:t>.</a:t>
            </a:r>
            <a:endParaRPr lang="el-GR" dirty="0"/>
          </a:p>
        </p:txBody>
      </p:sp>
      <p:pic>
        <p:nvPicPr>
          <p:cNvPr id="14339" name="Picture 3"/>
          <p:cNvPicPr>
            <a:picLocks noChangeAspect="1" noChangeArrowheads="1"/>
          </p:cNvPicPr>
          <p:nvPr/>
        </p:nvPicPr>
        <p:blipFill>
          <a:blip r:embed="rId2" cstate="print"/>
          <a:srcRect/>
          <a:stretch>
            <a:fillRect/>
          </a:stretch>
        </p:blipFill>
        <p:spPr bwMode="auto">
          <a:xfrm>
            <a:off x="5436096" y="836712"/>
            <a:ext cx="3343275" cy="535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3898776" cy="1143000"/>
          </a:xfrm>
        </p:spPr>
        <p:style>
          <a:lnRef idx="1">
            <a:schemeClr val="accent6"/>
          </a:lnRef>
          <a:fillRef idx="2">
            <a:schemeClr val="accent6"/>
          </a:fillRef>
          <a:effectRef idx="1">
            <a:schemeClr val="accent6"/>
          </a:effectRef>
          <a:fontRef idx="minor">
            <a:schemeClr val="dk1"/>
          </a:fontRef>
        </p:style>
        <p:txBody>
          <a:bodyPr/>
          <a:lstStyle/>
          <a:p>
            <a:r>
              <a:rPr lang="el-GR" dirty="0" smtClean="0"/>
              <a:t>ΙΕΡΟ ΟΣΤΟ</a:t>
            </a:r>
            <a:endParaRPr lang="el-GR" dirty="0"/>
          </a:p>
        </p:txBody>
      </p:sp>
      <p:sp>
        <p:nvSpPr>
          <p:cNvPr id="3" name="2 - Θέση περιεχομένου"/>
          <p:cNvSpPr>
            <a:spLocks noGrp="1"/>
          </p:cNvSpPr>
          <p:nvPr>
            <p:ph idx="1"/>
          </p:nvPr>
        </p:nvSpPr>
        <p:spPr>
          <a:xfrm>
            <a:off x="642910" y="1214422"/>
            <a:ext cx="4649170" cy="5382930"/>
          </a:xfrm>
        </p:spPr>
        <p:txBody>
          <a:bodyPr>
            <a:normAutofit fontScale="70000" lnSpcReduction="20000"/>
          </a:bodyPr>
          <a:lstStyle/>
          <a:p>
            <a:pPr>
              <a:buNone/>
            </a:pPr>
            <a:r>
              <a:rPr lang="el-GR" dirty="0" smtClean="0"/>
              <a:t>Πυελική επιφάνεια ομαλή και κοίλη.</a:t>
            </a:r>
          </a:p>
          <a:p>
            <a:pPr>
              <a:buNone/>
            </a:pPr>
            <a:r>
              <a:rPr lang="el-GR" dirty="0" smtClean="0"/>
              <a:t>Ραχιαία επιφάνεια ανώμαλη, κυρτή. </a:t>
            </a:r>
          </a:p>
          <a:p>
            <a:pPr>
              <a:buNone/>
            </a:pPr>
            <a:r>
              <a:rPr lang="el-GR" dirty="0" smtClean="0"/>
              <a:t>5 εμφανείς ακρολοφίες.</a:t>
            </a:r>
          </a:p>
          <a:p>
            <a:pPr>
              <a:buNone/>
            </a:pPr>
            <a:r>
              <a:rPr lang="el-GR" dirty="0" smtClean="0"/>
              <a:t>Μέση ακρολοφία: συγχωνευμένες υποτυπώδεις ακανθώδεις αποφύσεις.</a:t>
            </a:r>
          </a:p>
          <a:p>
            <a:pPr>
              <a:buNone/>
            </a:pPr>
            <a:r>
              <a:rPr lang="el-GR" u="sng" dirty="0" smtClean="0"/>
              <a:t>Διάμεσες ιερές ακρολοφίες</a:t>
            </a:r>
            <a:r>
              <a:rPr lang="el-GR" dirty="0" smtClean="0"/>
              <a:t>: συγχωνευμένες </a:t>
            </a:r>
            <a:r>
              <a:rPr lang="el-GR" dirty="0" smtClean="0">
                <a:solidFill>
                  <a:srgbClr val="00B050"/>
                </a:solidFill>
              </a:rPr>
              <a:t>αρθρικές</a:t>
            </a:r>
            <a:r>
              <a:rPr lang="el-GR" dirty="0" smtClean="0"/>
              <a:t> αποφύσεις</a:t>
            </a:r>
          </a:p>
          <a:p>
            <a:pPr>
              <a:buNone/>
            </a:pPr>
            <a:r>
              <a:rPr lang="el-GR" u="sng" dirty="0" smtClean="0"/>
              <a:t>Πλάγιες ιερές ακρολοφίες</a:t>
            </a:r>
            <a:r>
              <a:rPr lang="el-GR" dirty="0" smtClean="0"/>
              <a:t>: συγχωνευμένες </a:t>
            </a:r>
            <a:r>
              <a:rPr lang="el-GR" dirty="0" smtClean="0">
                <a:solidFill>
                  <a:srgbClr val="00B050"/>
                </a:solidFill>
              </a:rPr>
              <a:t>εγκάρσιες</a:t>
            </a:r>
            <a:r>
              <a:rPr lang="el-GR" dirty="0" smtClean="0"/>
              <a:t> αποφύσεις</a:t>
            </a:r>
          </a:p>
          <a:p>
            <a:pPr>
              <a:buNone/>
            </a:pPr>
            <a:r>
              <a:rPr lang="el-GR" b="1" dirty="0" smtClean="0"/>
              <a:t>Ιερό σχίσμα</a:t>
            </a:r>
            <a:r>
              <a:rPr lang="el-GR" dirty="0" smtClean="0"/>
              <a:t>: </a:t>
            </a:r>
            <a:r>
              <a:rPr lang="el-GR" dirty="0" smtClean="0">
                <a:solidFill>
                  <a:srgbClr val="FF0000"/>
                </a:solidFill>
              </a:rPr>
              <a:t>απουσία πετάλου και ακανθώδους απόφυσης Ι5</a:t>
            </a:r>
            <a:r>
              <a:rPr lang="el-GR" dirty="0" smtClean="0"/>
              <a:t> (Ι4).</a:t>
            </a:r>
          </a:p>
          <a:p>
            <a:pPr>
              <a:buNone/>
            </a:pPr>
            <a:endParaRPr lang="el-GR" dirty="0" smtClean="0"/>
          </a:p>
          <a:p>
            <a:pPr>
              <a:buNone/>
            </a:pPr>
            <a:r>
              <a:rPr lang="el-GR" b="1" dirty="0" smtClean="0"/>
              <a:t>Ιερά κέρατα</a:t>
            </a:r>
            <a:r>
              <a:rPr lang="el-GR" dirty="0" smtClean="0"/>
              <a:t>: </a:t>
            </a:r>
            <a:r>
              <a:rPr lang="el-GR" u="sng" dirty="0" smtClean="0"/>
              <a:t>κάτω αρθρικές </a:t>
            </a:r>
            <a:r>
              <a:rPr lang="el-GR" dirty="0" smtClean="0"/>
              <a:t>αποφύσεις Ι5</a:t>
            </a:r>
            <a:endParaRPr lang="el-GR" dirty="0"/>
          </a:p>
        </p:txBody>
      </p:sp>
      <p:pic>
        <p:nvPicPr>
          <p:cNvPr id="4" name="Picture 2"/>
          <p:cNvPicPr>
            <a:picLocks noChangeAspect="1" noChangeArrowheads="1"/>
          </p:cNvPicPr>
          <p:nvPr/>
        </p:nvPicPr>
        <p:blipFill>
          <a:blip r:embed="rId2" cstate="print"/>
          <a:srcRect/>
          <a:stretch>
            <a:fillRect/>
          </a:stretch>
        </p:blipFill>
        <p:spPr bwMode="auto">
          <a:xfrm>
            <a:off x="5436096" y="1916832"/>
            <a:ext cx="3495675" cy="288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ΣΣ.png"/>
          <p:cNvPicPr>
            <a:picLocks noChangeAspect="1"/>
          </p:cNvPicPr>
          <p:nvPr/>
        </p:nvPicPr>
        <p:blipFill>
          <a:blip r:embed="rId2" cstate="print"/>
          <a:stretch>
            <a:fillRect/>
          </a:stretch>
        </p:blipFill>
        <p:spPr>
          <a:xfrm>
            <a:off x="428596" y="0"/>
            <a:ext cx="6002583" cy="6858000"/>
          </a:xfrm>
          <a:prstGeom prst="rect">
            <a:avLst/>
          </a:prstGeom>
        </p:spPr>
      </p:pic>
      <p:sp>
        <p:nvSpPr>
          <p:cNvPr id="3" name="2 - TextBox"/>
          <p:cNvSpPr txBox="1"/>
          <p:nvPr/>
        </p:nvSpPr>
        <p:spPr>
          <a:xfrm>
            <a:off x="6072198" y="1071546"/>
            <a:ext cx="2928958" cy="1200329"/>
          </a:xfrm>
          <a:prstGeom prst="rect">
            <a:avLst/>
          </a:prstGeom>
          <a:noFill/>
        </p:spPr>
        <p:txBody>
          <a:bodyPr wrap="square" rtlCol="0">
            <a:spAutoFit/>
          </a:bodyPr>
          <a:lstStyle/>
          <a:p>
            <a:r>
              <a:rPr lang="el-GR" dirty="0" smtClean="0"/>
              <a:t>Μέγεθος </a:t>
            </a:r>
            <a:r>
              <a:rPr lang="el-GR" dirty="0" err="1" smtClean="0"/>
              <a:t>σπ.σ</a:t>
            </a:r>
            <a:r>
              <a:rPr lang="el-GR" dirty="0" smtClean="0"/>
              <a:t>. (βάρος, ΝΜ)</a:t>
            </a:r>
          </a:p>
          <a:p>
            <a:r>
              <a:rPr lang="el-GR" dirty="0" smtClean="0"/>
              <a:t>Άκανθες</a:t>
            </a:r>
          </a:p>
          <a:p>
            <a:r>
              <a:rPr lang="el-GR" dirty="0" smtClean="0"/>
              <a:t>Καμπές</a:t>
            </a:r>
          </a:p>
          <a:p>
            <a:endParaRPr lang="el-G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ιερο_1.png"/>
          <p:cNvPicPr>
            <a:picLocks noChangeAspect="1"/>
          </p:cNvPicPr>
          <p:nvPr/>
        </p:nvPicPr>
        <p:blipFill>
          <a:blip r:embed="rId2" cstate="print"/>
          <a:stretch>
            <a:fillRect/>
          </a:stretch>
        </p:blipFill>
        <p:spPr>
          <a:xfrm>
            <a:off x="373016" y="1199956"/>
            <a:ext cx="8397968" cy="4458087"/>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ιερο_2.png"/>
          <p:cNvPicPr>
            <a:picLocks noChangeAspect="1"/>
          </p:cNvPicPr>
          <p:nvPr/>
        </p:nvPicPr>
        <p:blipFill>
          <a:blip r:embed="rId2" cstate="print"/>
          <a:stretch>
            <a:fillRect/>
          </a:stretch>
        </p:blipFill>
        <p:spPr>
          <a:xfrm>
            <a:off x="902652" y="1192336"/>
            <a:ext cx="7338696" cy="4473328"/>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ιερο_3.png"/>
          <p:cNvPicPr>
            <a:picLocks noChangeAspect="1"/>
          </p:cNvPicPr>
          <p:nvPr/>
        </p:nvPicPr>
        <p:blipFill>
          <a:blip r:embed="rId2" cstate="print"/>
          <a:stretch>
            <a:fillRect/>
          </a:stretch>
        </p:blipFill>
        <p:spPr>
          <a:xfrm>
            <a:off x="1367512" y="1882006"/>
            <a:ext cx="6408976" cy="3093988"/>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ιερο_4.png"/>
          <p:cNvPicPr>
            <a:picLocks noChangeAspect="1"/>
          </p:cNvPicPr>
          <p:nvPr/>
        </p:nvPicPr>
        <p:blipFill>
          <a:blip r:embed="rId2" cstate="print"/>
          <a:stretch>
            <a:fillRect/>
          </a:stretch>
        </p:blipFill>
        <p:spPr>
          <a:xfrm>
            <a:off x="220602" y="1302835"/>
            <a:ext cx="8702795" cy="4252329"/>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395536" y="260648"/>
            <a:ext cx="4708215" cy="4680520"/>
          </a:xfrm>
          <a:prstGeom prst="rect">
            <a:avLst/>
          </a:prstGeom>
          <a:noFill/>
          <a:ln w="9525">
            <a:noFill/>
            <a:miter lim="800000"/>
            <a:headEnd/>
            <a:tailEnd/>
          </a:ln>
        </p:spPr>
      </p:pic>
      <p:sp>
        <p:nvSpPr>
          <p:cNvPr id="3" name="2 - TextBox"/>
          <p:cNvSpPr txBox="1"/>
          <p:nvPr/>
        </p:nvSpPr>
        <p:spPr>
          <a:xfrm>
            <a:off x="4860032" y="260648"/>
            <a:ext cx="4429161" cy="2031325"/>
          </a:xfrm>
          <a:prstGeom prst="rect">
            <a:avLst/>
          </a:prstGeom>
          <a:noFill/>
        </p:spPr>
        <p:txBody>
          <a:bodyPr wrap="none" rtlCol="0">
            <a:spAutoFit/>
          </a:bodyPr>
          <a:lstStyle/>
          <a:p>
            <a:r>
              <a:rPr lang="el-GR" dirty="0" smtClean="0"/>
              <a:t>4. Άνω αρθρικές αποφύσεις</a:t>
            </a:r>
          </a:p>
          <a:p>
            <a:r>
              <a:rPr lang="el-GR" dirty="0" smtClean="0"/>
              <a:t>6. ΟΙ άρθρωση</a:t>
            </a:r>
          </a:p>
          <a:p>
            <a:r>
              <a:rPr lang="el-GR" dirty="0" smtClean="0"/>
              <a:t>7. Ιερά τρήματα</a:t>
            </a:r>
          </a:p>
          <a:p>
            <a:r>
              <a:rPr lang="el-GR" dirty="0" smtClean="0"/>
              <a:t>8.κόκυγας</a:t>
            </a:r>
          </a:p>
          <a:p>
            <a:r>
              <a:rPr lang="el-GR" dirty="0" smtClean="0"/>
              <a:t>9. Μέση ακρολοφία(Ακανθώδεις αποφύσεις)</a:t>
            </a:r>
          </a:p>
          <a:p>
            <a:r>
              <a:rPr lang="el-GR" dirty="0" smtClean="0"/>
              <a:t>10.Ιερά τρήματα</a:t>
            </a:r>
          </a:p>
          <a:p>
            <a:endParaRPr lang="el-GR" dirty="0"/>
          </a:p>
        </p:txBody>
      </p:sp>
      <p:pic>
        <p:nvPicPr>
          <p:cNvPr id="15363" name="Picture 3"/>
          <p:cNvPicPr>
            <a:picLocks noChangeAspect="1" noChangeArrowheads="1"/>
          </p:cNvPicPr>
          <p:nvPr/>
        </p:nvPicPr>
        <p:blipFill>
          <a:blip r:embed="rId3" cstate="print"/>
          <a:srcRect/>
          <a:stretch>
            <a:fillRect/>
          </a:stretch>
        </p:blipFill>
        <p:spPr bwMode="auto">
          <a:xfrm>
            <a:off x="5580112" y="3284984"/>
            <a:ext cx="2905125" cy="3009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467544" y="548680"/>
            <a:ext cx="4787900" cy="6089650"/>
          </a:xfrm>
          <a:prstGeom prst="rect">
            <a:avLst/>
          </a:prstGeom>
          <a:noFill/>
          <a:ln w="9525">
            <a:noFill/>
            <a:miter lim="800000"/>
            <a:headEnd/>
            <a:tailEnd/>
          </a:ln>
        </p:spPr>
      </p:pic>
      <p:sp>
        <p:nvSpPr>
          <p:cNvPr id="3" name="2 - TextBox"/>
          <p:cNvSpPr txBox="1"/>
          <p:nvPr/>
        </p:nvSpPr>
        <p:spPr>
          <a:xfrm>
            <a:off x="5940152" y="1196752"/>
            <a:ext cx="3096169" cy="3970318"/>
          </a:xfrm>
          <a:prstGeom prst="rect">
            <a:avLst/>
          </a:prstGeom>
          <a:noFill/>
        </p:spPr>
        <p:txBody>
          <a:bodyPr wrap="none" rtlCol="0">
            <a:spAutoFit/>
          </a:bodyPr>
          <a:lstStyle/>
          <a:p>
            <a:pPr marL="342900" indent="-342900">
              <a:buAutoNum type="arabicPeriod"/>
            </a:pPr>
            <a:r>
              <a:rPr lang="el-GR" dirty="0" err="1" smtClean="0"/>
              <a:t>Οσφυοϊερά</a:t>
            </a:r>
            <a:r>
              <a:rPr lang="el-GR" dirty="0" smtClean="0"/>
              <a:t> άρθρωση</a:t>
            </a:r>
          </a:p>
          <a:p>
            <a:pPr marL="342900" indent="-342900">
              <a:buAutoNum type="arabicPeriod"/>
            </a:pPr>
            <a:r>
              <a:rPr lang="el-GR" dirty="0" smtClean="0"/>
              <a:t>Ακρωτήριο μαιευτήρων</a:t>
            </a:r>
          </a:p>
          <a:p>
            <a:pPr marL="342900" indent="-342900">
              <a:buAutoNum type="arabicPeriod"/>
            </a:pPr>
            <a:r>
              <a:rPr lang="el-GR" dirty="0" smtClean="0"/>
              <a:t>Τελική γραμμή</a:t>
            </a:r>
          </a:p>
          <a:p>
            <a:pPr marL="342900" indent="-342900">
              <a:buAutoNum type="arabicPeriod"/>
            </a:pPr>
            <a:r>
              <a:rPr lang="el-GR" dirty="0" smtClean="0"/>
              <a:t>Ιερά τρήματα</a:t>
            </a:r>
          </a:p>
          <a:p>
            <a:pPr marL="342900" indent="-342900">
              <a:buAutoNum type="arabicPeriod"/>
            </a:pPr>
            <a:r>
              <a:rPr lang="el-GR" dirty="0" smtClean="0"/>
              <a:t>Εγκάρσια απόφυση </a:t>
            </a:r>
            <a:r>
              <a:rPr lang="el-GR" dirty="0" err="1" smtClean="0"/>
              <a:t>κόκυγα</a:t>
            </a:r>
            <a:endParaRPr lang="el-GR" dirty="0" smtClean="0"/>
          </a:p>
          <a:p>
            <a:pPr marL="342900" indent="-342900">
              <a:buAutoNum type="arabicPeriod"/>
            </a:pPr>
            <a:r>
              <a:rPr lang="el-GR" dirty="0" err="1" smtClean="0"/>
              <a:t>Κόκυγας</a:t>
            </a:r>
            <a:endParaRPr lang="el-GR" dirty="0" smtClean="0"/>
          </a:p>
          <a:p>
            <a:pPr marL="342900" indent="-342900">
              <a:buAutoNum type="arabicPeriod"/>
            </a:pPr>
            <a:r>
              <a:rPr lang="el-GR" dirty="0" smtClean="0"/>
              <a:t>Εγκάρσιες γραμμές</a:t>
            </a:r>
          </a:p>
          <a:p>
            <a:pPr marL="342900" indent="-342900">
              <a:buAutoNum type="arabicPeriod"/>
            </a:pPr>
            <a:r>
              <a:rPr lang="el-GR" dirty="0" smtClean="0"/>
              <a:t>Ιερό κύρτωμα</a:t>
            </a:r>
          </a:p>
          <a:p>
            <a:pPr marL="342900" indent="-342900">
              <a:buAutoNum type="arabicPeriod"/>
            </a:pPr>
            <a:r>
              <a:rPr lang="el-GR" dirty="0" smtClean="0"/>
              <a:t>Πλάγια ακρολοφία</a:t>
            </a:r>
          </a:p>
          <a:p>
            <a:pPr marL="342900" indent="-342900">
              <a:buAutoNum type="arabicPeriod"/>
            </a:pPr>
            <a:r>
              <a:rPr lang="el-GR" dirty="0" smtClean="0"/>
              <a:t>Μέση ακρολοφία</a:t>
            </a:r>
          </a:p>
          <a:p>
            <a:pPr marL="342900" indent="-342900">
              <a:buAutoNum type="arabicPeriod"/>
            </a:pPr>
            <a:r>
              <a:rPr lang="el-GR" dirty="0" smtClean="0"/>
              <a:t>Διάμεση ακρολοφία</a:t>
            </a:r>
          </a:p>
          <a:p>
            <a:pPr marL="342900" indent="-342900">
              <a:buAutoNum type="arabicPeriod"/>
            </a:pPr>
            <a:endParaRPr lang="el-GR" dirty="0" smtClean="0"/>
          </a:p>
          <a:p>
            <a:pPr marL="342900" indent="-342900">
              <a:buAutoNum type="arabicPeriod"/>
            </a:pPr>
            <a:endParaRPr lang="el-GR" dirty="0" smtClean="0"/>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1">
            <a:schemeClr val="dk1"/>
          </a:lnRef>
          <a:fillRef idx="2">
            <a:schemeClr val="dk1"/>
          </a:fillRef>
          <a:effectRef idx="1">
            <a:schemeClr val="dk1"/>
          </a:effectRef>
          <a:fontRef idx="minor">
            <a:schemeClr val="dk1"/>
          </a:fontRef>
        </p:style>
        <p:txBody>
          <a:bodyPr>
            <a:normAutofit fontScale="90000"/>
          </a:bodyPr>
          <a:lstStyle/>
          <a:p>
            <a:r>
              <a:rPr lang="el-GR" dirty="0" smtClean="0"/>
              <a:t>ΚΟΚΚΥΓΑΣ</a:t>
            </a:r>
            <a:br>
              <a:rPr lang="el-GR" dirty="0" smtClean="0"/>
            </a:br>
            <a:r>
              <a:rPr lang="el-GR" dirty="0" smtClean="0"/>
              <a:t>πουλί κούκος</a:t>
            </a:r>
            <a:endParaRPr lang="el-GR" dirty="0"/>
          </a:p>
        </p:txBody>
      </p:sp>
      <p:sp>
        <p:nvSpPr>
          <p:cNvPr id="3" name="2 - Θέση περιεχομένου"/>
          <p:cNvSpPr>
            <a:spLocks noGrp="1"/>
          </p:cNvSpPr>
          <p:nvPr>
            <p:ph idx="1"/>
          </p:nvPr>
        </p:nvSpPr>
        <p:spPr/>
        <p:txBody>
          <a:bodyPr>
            <a:normAutofit fontScale="85000" lnSpcReduction="20000"/>
          </a:bodyPr>
          <a:lstStyle/>
          <a:p>
            <a:pPr>
              <a:buNone/>
            </a:pPr>
            <a:r>
              <a:rPr lang="el-GR" dirty="0" smtClean="0"/>
              <a:t>Συγχώνευση 4+/-1 </a:t>
            </a:r>
            <a:r>
              <a:rPr lang="el-GR" dirty="0" smtClean="0"/>
              <a:t>μικρών </a:t>
            </a:r>
            <a:r>
              <a:rPr lang="el-GR" dirty="0" smtClean="0"/>
              <a:t>υποτυπωδών κοκκυγικών σπονδύλων.</a:t>
            </a:r>
          </a:p>
          <a:p>
            <a:pPr>
              <a:buNone/>
            </a:pPr>
            <a:r>
              <a:rPr lang="el-GR" dirty="0" smtClean="0"/>
              <a:t>Οι τελευταίοι 3 κ. σπ, συγχωνεύονται στη μέση ζωή.</a:t>
            </a:r>
          </a:p>
          <a:p>
            <a:pPr>
              <a:buNone/>
            </a:pPr>
            <a:r>
              <a:rPr lang="el-GR" dirty="0" smtClean="0"/>
              <a:t>Κ1: μεγαλύτερος και πλατύτερος. Συχνά συγχωνεύεται με ιερό οστό. Βραχείες </a:t>
            </a:r>
            <a:r>
              <a:rPr lang="el-GR" u="sng" dirty="0" smtClean="0"/>
              <a:t>εγκάρσιες αποφύσεις </a:t>
            </a:r>
            <a:r>
              <a:rPr lang="el-GR" dirty="0" smtClean="0"/>
              <a:t>συνδέονται με ιερό οστό.</a:t>
            </a:r>
          </a:p>
          <a:p>
            <a:pPr>
              <a:buNone/>
            </a:pPr>
            <a:r>
              <a:rPr lang="el-GR" dirty="0" smtClean="0"/>
              <a:t>Οι </a:t>
            </a:r>
            <a:r>
              <a:rPr lang="el-GR" dirty="0" smtClean="0"/>
              <a:t>υποτυπώδεις </a:t>
            </a:r>
            <a:r>
              <a:rPr lang="el-GR" u="sng" dirty="0" smtClean="0"/>
              <a:t>αρθρικές αποφύσεις </a:t>
            </a:r>
            <a:r>
              <a:rPr lang="el-GR" dirty="0" smtClean="0"/>
              <a:t>σχηματίζουν </a:t>
            </a:r>
            <a:r>
              <a:rPr lang="el-GR" b="1" dirty="0" smtClean="0"/>
              <a:t>κοκκυγικά κέρατα </a:t>
            </a:r>
            <a:r>
              <a:rPr lang="el-GR" dirty="0" smtClean="0"/>
              <a:t>που αρθρώνονται με ιερά κέρατα.</a:t>
            </a:r>
          </a:p>
          <a:p>
            <a:pPr>
              <a:buNone/>
            </a:pPr>
            <a:r>
              <a:rPr lang="el-GR" dirty="0" smtClean="0"/>
              <a:t>Δε στηρίζει βάρος στην όρθια θέση</a:t>
            </a:r>
          </a:p>
          <a:p>
            <a:pPr>
              <a:buNone/>
            </a:pPr>
            <a:r>
              <a:rPr lang="el-GR" dirty="0" smtClean="0"/>
              <a:t>Παρέχει  </a:t>
            </a:r>
            <a:r>
              <a:rPr lang="el-GR" u="sng" dirty="0" smtClean="0"/>
              <a:t>πρόσφυση</a:t>
            </a:r>
            <a:r>
              <a:rPr lang="el-GR" dirty="0" smtClean="0"/>
              <a:t> στους γλουτιαίους και κοκκυγικούς μυς.</a:t>
            </a:r>
            <a:endParaRPr lang="el-GR"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κοκκυγασ.png"/>
          <p:cNvPicPr>
            <a:picLocks noChangeAspect="1"/>
          </p:cNvPicPr>
          <p:nvPr/>
        </p:nvPicPr>
        <p:blipFill>
          <a:blip r:embed="rId2" cstate="print"/>
          <a:stretch>
            <a:fillRect/>
          </a:stretch>
        </p:blipFill>
        <p:spPr>
          <a:xfrm>
            <a:off x="251520" y="1484784"/>
            <a:ext cx="7972369" cy="3767276"/>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ΣΠΟΝΔΥΛΙΚΗ ΣΤΗΛΗ</a:t>
            </a:r>
            <a:endParaRPr lang="el-GR" dirty="0"/>
          </a:p>
        </p:txBody>
      </p:sp>
      <p:sp>
        <p:nvSpPr>
          <p:cNvPr id="3" name="2 - Θέση περιεχομένου"/>
          <p:cNvSpPr>
            <a:spLocks noGrp="1"/>
          </p:cNvSpPr>
          <p:nvPr>
            <p:ph idx="1"/>
          </p:nvPr>
        </p:nvSpPr>
        <p:spPr/>
        <p:txBody>
          <a:bodyPr/>
          <a:lstStyle/>
          <a:p>
            <a:r>
              <a:rPr lang="el-GR" dirty="0" smtClean="0"/>
              <a:t>Αθροιστική κατασκευή</a:t>
            </a:r>
          </a:p>
          <a:p>
            <a:r>
              <a:rPr lang="el-GR" dirty="0" smtClean="0"/>
              <a:t>33 σπόνδυλοι</a:t>
            </a:r>
          </a:p>
          <a:p>
            <a:r>
              <a:rPr lang="el-GR" dirty="0" smtClean="0"/>
              <a:t>Συνεχής ημιάκαμπτη στήλη</a:t>
            </a:r>
          </a:p>
          <a:p>
            <a:r>
              <a:rPr lang="el-GR" dirty="0" smtClean="0"/>
              <a:t>Αρθρώσεις: σπ. σωμάτων, σπ. τόξων, </a:t>
            </a:r>
            <a:r>
              <a:rPr lang="el-GR" dirty="0" err="1" smtClean="0"/>
              <a:t>κρανιοατλαντική</a:t>
            </a:r>
            <a:r>
              <a:rPr lang="el-GR" dirty="0" smtClean="0"/>
              <a:t>, </a:t>
            </a:r>
            <a:r>
              <a:rPr lang="el-GR" dirty="0" err="1" smtClean="0"/>
              <a:t>ιερολαγόνια</a:t>
            </a:r>
            <a:endParaRPr lang="el-GR" dirty="0" smtClean="0"/>
          </a:p>
          <a:p>
            <a:endParaRPr lang="el-GR"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611560" y="-43074"/>
            <a:ext cx="7632848" cy="669163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1722</TotalTime>
  <Words>3696</Words>
  <Application>Microsoft Office PowerPoint</Application>
  <PresentationFormat>Προβολή στην οθόνη (4:3)</PresentationFormat>
  <Paragraphs>644</Paragraphs>
  <Slides>192</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192</vt:i4>
      </vt:variant>
    </vt:vector>
  </HeadingPairs>
  <TitlesOfParts>
    <vt:vector size="193" baseType="lpstr">
      <vt:lpstr>Θέμα του Office</vt:lpstr>
      <vt:lpstr>ΣΣ</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ΣΠΟΝΔΥΛΙΚΗ ΣΤΗΛΗ</vt:lpstr>
      <vt:lpstr>Διαφάνεια 14</vt:lpstr>
      <vt:lpstr>Διαφάνεια 15</vt:lpstr>
      <vt:lpstr>Διαφάνεια 16</vt:lpstr>
      <vt:lpstr>Διαφάνεια 17</vt:lpstr>
      <vt:lpstr>ΣΠΟΝΔΥΛΟΙ</vt:lpstr>
      <vt:lpstr>Διαφάνεια 19</vt:lpstr>
      <vt:lpstr>Διαφάνεια 20</vt:lpstr>
      <vt:lpstr>ΕΙΔΗ ΣΠΟΝΔΥΛΩΝ</vt:lpstr>
      <vt:lpstr>Διαφάνεια 22</vt:lpstr>
      <vt:lpstr>Σπονδυλικό σώμα</vt:lpstr>
      <vt:lpstr>Διαφάνεια 24</vt:lpstr>
      <vt:lpstr>Διαφάνεια 25</vt:lpstr>
      <vt:lpstr>Διαφάνεια 26</vt:lpstr>
      <vt:lpstr>Διαφάνεια 27</vt:lpstr>
      <vt:lpstr>Σπονδυλικό τόξο</vt:lpstr>
      <vt:lpstr>Διαφάνεια 29</vt:lpstr>
      <vt:lpstr>Σπονδυλικές εντομές</vt:lpstr>
      <vt:lpstr>Διαφάνεια 31</vt:lpstr>
      <vt:lpstr>Διαφάνεια 32</vt:lpstr>
      <vt:lpstr>Αποφύσεις</vt:lpstr>
      <vt:lpstr>Διαφάνεια 34</vt:lpstr>
      <vt:lpstr>Αποφύσεις </vt:lpstr>
      <vt:lpstr>ΑΥΧΕΝΙΚΟΙ ΣΠΟΝΔΥΛΟΙ</vt:lpstr>
      <vt:lpstr>ΑΥΧΕΝΙΚΟΙ ΣΠΟΝΔΥΛΟΙ</vt:lpstr>
      <vt:lpstr>ΑΥΧΕΝΙΚΟΙ ΣΠΟΝΔΥΛΟΙ</vt:lpstr>
      <vt:lpstr>ΑΤΛΑΣ</vt:lpstr>
      <vt:lpstr>ΑΤΛΑΣ</vt:lpstr>
      <vt:lpstr>Διαφάνεια 41</vt:lpstr>
      <vt:lpstr>ΑΤΛΑΝΤΑΣ-ΑΞΟΝΑΣ</vt:lpstr>
      <vt:lpstr>Διαφάνεια 43</vt:lpstr>
      <vt:lpstr>Διαφάνεια 44</vt:lpstr>
      <vt:lpstr>Διαφάνεια 45</vt:lpstr>
      <vt:lpstr>Διαφάνεια 46</vt:lpstr>
      <vt:lpstr>Διαφάνεια 47</vt:lpstr>
      <vt:lpstr>Διαφάνεια 48</vt:lpstr>
      <vt:lpstr>ΑΥΧΕΝΙΚΟΙ ΣΠΟΝΔΥΛΟΙ</vt:lpstr>
      <vt:lpstr>Διαφάνεια 50</vt:lpstr>
      <vt:lpstr>Διαφάνεια 51</vt:lpstr>
      <vt:lpstr>Διαφάνεια 52</vt:lpstr>
      <vt:lpstr>ΘΩΡΑΚΙΚΟΙ ΣΠΟΝΔΥΛΟΙ</vt:lpstr>
      <vt:lpstr>Διαφάνεια 54</vt:lpstr>
      <vt:lpstr>Διαφάνεια 55</vt:lpstr>
      <vt:lpstr>Διαφάνεια 56</vt:lpstr>
      <vt:lpstr>Διαφάνεια 57</vt:lpstr>
      <vt:lpstr>Διαφάνεια 58</vt:lpstr>
      <vt:lpstr>ΘΩΡΑΚΙΚΟΙ ΣΠΟΝΔΥΛΟΙ</vt:lpstr>
      <vt:lpstr>Διαφάνεια 60</vt:lpstr>
      <vt:lpstr>ΘΩΡΑΚΙΚΟΙ ΣΠΟΝΔΥΛΟΙ</vt:lpstr>
      <vt:lpstr>Διαφάνεια 62</vt:lpstr>
      <vt:lpstr>Διαφάνεια 63</vt:lpstr>
      <vt:lpstr>Διαφάνεια 64</vt:lpstr>
      <vt:lpstr>Διαφάνεια 65</vt:lpstr>
      <vt:lpstr>Διαφάνεια 66</vt:lpstr>
      <vt:lpstr>Διαφάνεια 67</vt:lpstr>
      <vt:lpstr>ΘΩΡΑΚΙΚΟΙ ΣΠΟΝΔΥΛΟΙ</vt:lpstr>
      <vt:lpstr>Διαφάνεια 69</vt:lpstr>
      <vt:lpstr>ΘΩΡΑΚΙΚΟΙ ΣΠΟΝΔΥΛΟΙ</vt:lpstr>
      <vt:lpstr>ΑΤΥΠΙΕΣ</vt:lpstr>
      <vt:lpstr>Διαφάνεια 72</vt:lpstr>
      <vt:lpstr>Διαφάνεια 73</vt:lpstr>
      <vt:lpstr>Διαφάνεια 74</vt:lpstr>
      <vt:lpstr>ΟΣΦΥΙΚΟΙ ΣΠΟΝΔΥΛΟΙ</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ΙΕΡΟ ΟΣΤΟ</vt:lpstr>
      <vt:lpstr>ΙΕΡΟ ΟΣΤΟ</vt:lpstr>
      <vt:lpstr>ΙΕΡΟ ΟΣΤΟ</vt:lpstr>
      <vt:lpstr>ΙΕΡΟ ΟΣΤΟ</vt:lpstr>
      <vt:lpstr>Διαφάνεια 90</vt:lpstr>
      <vt:lpstr>Διαφάνεια 91</vt:lpstr>
      <vt:lpstr>Διαφάνεια 92</vt:lpstr>
      <vt:lpstr>Διαφάνεια 93</vt:lpstr>
      <vt:lpstr>Διαφάνεια 94</vt:lpstr>
      <vt:lpstr>Διαφάνεια 95</vt:lpstr>
      <vt:lpstr>ΚΟΚΚΥΓΑΣ πουλί κούκος</vt:lpstr>
      <vt:lpstr>Διαφάνεια 97</vt:lpstr>
      <vt:lpstr>ΣΠΟΝΔΥΛΙΚΗ ΣΤΗΛΗ</vt:lpstr>
      <vt:lpstr>Διαφάνεια 99</vt:lpstr>
      <vt:lpstr>Διαφάνεια 100</vt:lpstr>
      <vt:lpstr>Διαφάνεια 101</vt:lpstr>
      <vt:lpstr>Διαφάνεια 102</vt:lpstr>
      <vt:lpstr>ΜΕΣΟΣΠΟΝΔΥΛΙΕΣ ΑΡΘΡΩΣΕΙΣ</vt:lpstr>
      <vt:lpstr>ΜΣΔ</vt:lpstr>
      <vt:lpstr>Διαφάνεια 105</vt:lpstr>
      <vt:lpstr>Διαφάνεια 106</vt:lpstr>
      <vt:lpstr>Διαφάνεια 107</vt:lpstr>
      <vt:lpstr>Διαφάνεια 108</vt:lpstr>
      <vt:lpstr>Διαφάνεια 109</vt:lpstr>
      <vt:lpstr>ΜΣΔ</vt:lpstr>
      <vt:lpstr>ΑΡΘΡΩΣΕΙΣ ΣΠΟΝΔΥΛΙΚΩΝ ΤΟΞΩΝ</vt:lpstr>
      <vt:lpstr>Luschka</vt:lpstr>
      <vt:lpstr>Διαφάνεια 113</vt:lpstr>
      <vt:lpstr>ΣΥΝΔΕΣΜΟΙ</vt:lpstr>
      <vt:lpstr>Διαφάνεια 115</vt:lpstr>
      <vt:lpstr>Επικουρικοί σύνδεσμοι </vt:lpstr>
      <vt:lpstr>Διαφάνεια 117</vt:lpstr>
      <vt:lpstr>Διαφάνεια 118</vt:lpstr>
      <vt:lpstr>Διαφάνεια 119</vt:lpstr>
      <vt:lpstr>Διαφάνεια 120</vt:lpstr>
      <vt:lpstr>Διαφάνεια 121</vt:lpstr>
      <vt:lpstr>Διαφάνεια 122</vt:lpstr>
      <vt:lpstr>Διαφάνεια 123</vt:lpstr>
      <vt:lpstr>Διαφάνεια 124</vt:lpstr>
      <vt:lpstr>ΚΡΑΝΙΟΣΠΟΝΔΥΛΙΚΕΣ ΑΡΘΡΩΣΕΙΣ χωρίς ΜΣΔ</vt:lpstr>
      <vt:lpstr>ΚΡΑΝΙΟΣΠΟΝΔΥΛΙΚΕΣ ΑΡΘΡΩΣΕΙΣ χωρίς ΜΣΔ</vt:lpstr>
      <vt:lpstr>Διαφάνεια 127</vt:lpstr>
      <vt:lpstr>Διαφάνεια 128</vt:lpstr>
      <vt:lpstr>Διαφάνεια 129</vt:lpstr>
      <vt:lpstr>ΚΙΝΗΣΕΙΣ ΣΣ παράγοντες που επηρεάζουν</vt:lpstr>
      <vt:lpstr>ΚΙΝΗΣΕΙΣ ΣΣ</vt:lpstr>
      <vt:lpstr>ΚΙΝΗΣΕΙΣ ΠΑΡΑΚΕΙΜΕΝΩΝ ΣΠΟΝΔΥΛΩΝ</vt:lpstr>
      <vt:lpstr>Διαφάνεια 133</vt:lpstr>
      <vt:lpstr>Διαφάνεια 134</vt:lpstr>
      <vt:lpstr>Διαφάνεια 135</vt:lpstr>
      <vt:lpstr>Διαφάνεια 136</vt:lpstr>
      <vt:lpstr>Διαφάνεια 137</vt:lpstr>
      <vt:lpstr>Διαφάνεια 138</vt:lpstr>
      <vt:lpstr>ΚΑΜΠΕΣ ΣΣ</vt:lpstr>
      <vt:lpstr>ΜΥΣ ΡΑΧΗΣ</vt:lpstr>
      <vt:lpstr>Διαφάνεια 141</vt:lpstr>
      <vt:lpstr>Διαφάνεια 142</vt:lpstr>
      <vt:lpstr>Διαφάνεια 143</vt:lpstr>
      <vt:lpstr>Διαφάνεια 144</vt:lpstr>
      <vt:lpstr>ΜΥΣ ΡΑΧΗΣ</vt:lpstr>
      <vt:lpstr>Διαφάνεια 146</vt:lpstr>
      <vt:lpstr>Διαφάνεια 147</vt:lpstr>
      <vt:lpstr>Διαφάνεια 148</vt:lpstr>
      <vt:lpstr>Διαφάνεια 149</vt:lpstr>
      <vt:lpstr>ΙΝΙΟΑΥΧΕΝΙΚΟΙ ΜΥΣ-ΥΠΙΝΙΔΙΟ ΤΡΙΓΩΝΟ</vt:lpstr>
      <vt:lpstr>Διαφάνεια 151</vt:lpstr>
      <vt:lpstr>ΜΥΣ ΡΑΧΗΣ</vt:lpstr>
      <vt:lpstr>Διαφάνεια 153</vt:lpstr>
      <vt:lpstr>Διαφάνεια 154</vt:lpstr>
      <vt:lpstr>Διαφάνεια 155</vt:lpstr>
      <vt:lpstr>Διαφάνεια 156</vt:lpstr>
      <vt:lpstr>Διαφάνεια 157</vt:lpstr>
      <vt:lpstr>Διαφάνεια 158</vt:lpstr>
      <vt:lpstr>Διαφάνεια 159</vt:lpstr>
      <vt:lpstr>Διαφάνεια 160</vt:lpstr>
      <vt:lpstr>Διαφάνεια 161</vt:lpstr>
      <vt:lpstr>Διαφάνεια 162</vt:lpstr>
      <vt:lpstr>Διαφάνεια 163</vt:lpstr>
      <vt:lpstr>Διαφάνεια 164</vt:lpstr>
      <vt:lpstr>Διαφάνεια 165</vt:lpstr>
      <vt:lpstr>ΚΙΝΗΣΗ ΑΜΣΣ</vt:lpstr>
      <vt:lpstr>ΚΙΝΗΣΕΙΣ ΑΤΛΑΝΤΟΪΝΙΑΚΩΝ ΑΡΘΡΩΣΕΩΝ</vt:lpstr>
      <vt:lpstr>Διαφάνεια 168</vt:lpstr>
      <vt:lpstr>Διαφάνεια 169</vt:lpstr>
      <vt:lpstr>ΚΙΝΗΣΕΙΣ ΑΤΛΑΝΤΟΑΞΟΝΙΚΩΝ ΑΡΘΡΩΣΕΩΝ</vt:lpstr>
      <vt:lpstr>Διαφάνεια 171</vt:lpstr>
      <vt:lpstr>Διαφάνεια 172</vt:lpstr>
      <vt:lpstr>Διαφάνεια 173</vt:lpstr>
      <vt:lpstr>ΕΚΤΑΣΗ ΑΜΣΣ</vt:lpstr>
      <vt:lpstr>ΠΛΑΓΙΑ ΚΑΜΨΗ ΑΜΣΣ</vt:lpstr>
      <vt:lpstr>ΚΑΜΨΗ ΑΜΣΣ</vt:lpstr>
      <vt:lpstr>ΚΙΝΗΣΗ ΘΜΣΣ-ΟΜΣΣ</vt:lpstr>
      <vt:lpstr>Διαφάνεια 178</vt:lpstr>
      <vt:lpstr>ΚΑΜΨΗ ΣΣ</vt:lpstr>
      <vt:lpstr>Διαφάνεια 180</vt:lpstr>
      <vt:lpstr>ΕΚΤΑΣΗ ΘΜΣΣ-ΟΜΣΣ</vt:lpstr>
      <vt:lpstr>ΠΛΑΓΙΑ ΚΑΜΨΗ ΟΜΣΣ</vt:lpstr>
      <vt:lpstr> ΠΛΑΓΙΑ ΚΑΜΨΗ ΣΣ</vt:lpstr>
      <vt:lpstr>Διαφάνεια 184</vt:lpstr>
      <vt:lpstr>Διαφάνεια 185</vt:lpstr>
      <vt:lpstr>Διαφάνεια 186</vt:lpstr>
      <vt:lpstr>Διαφάνεια 187</vt:lpstr>
      <vt:lpstr>Διαφάνεια 188</vt:lpstr>
      <vt:lpstr>Διαφάνεια 189</vt:lpstr>
      <vt:lpstr>Διαφάνεια 190</vt:lpstr>
      <vt:lpstr>Διαφάνεια 191</vt:lpstr>
      <vt:lpstr>Διαφάνεια 192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ΑΥΧΕΝΑΣ</dc:title>
  <dc:creator>mariannis</dc:creator>
  <cp:lastModifiedBy>laptop</cp:lastModifiedBy>
  <cp:revision>215</cp:revision>
  <dcterms:created xsi:type="dcterms:W3CDTF">2018-01-11T07:00:58Z</dcterms:created>
  <dcterms:modified xsi:type="dcterms:W3CDTF">2019-01-20T17:50:53Z</dcterms:modified>
</cp:coreProperties>
</file>