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7.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688" r:id="rId4"/>
    <p:sldMasterId id="2147483703" r:id="rId5"/>
    <p:sldMasterId id="2147483733" r:id="rId6"/>
    <p:sldMasterId id="2147483759" r:id="rId7"/>
    <p:sldMasterId id="2147483774" r:id="rId8"/>
  </p:sldMasterIdLst>
  <p:notesMasterIdLst>
    <p:notesMasterId r:id="rId219"/>
  </p:notesMasterIdLst>
  <p:sldIdLst>
    <p:sldId id="256" r:id="rId9"/>
    <p:sldId id="506" r:id="rId10"/>
    <p:sldId id="507" r:id="rId11"/>
    <p:sldId id="409" r:id="rId12"/>
    <p:sldId id="410" r:id="rId13"/>
    <p:sldId id="407" r:id="rId14"/>
    <p:sldId id="265" r:id="rId15"/>
    <p:sldId id="272" r:id="rId16"/>
    <p:sldId id="275" r:id="rId17"/>
    <p:sldId id="299" r:id="rId18"/>
    <p:sldId id="262" r:id="rId19"/>
    <p:sldId id="287" r:id="rId20"/>
    <p:sldId id="288" r:id="rId21"/>
    <p:sldId id="274" r:id="rId22"/>
    <p:sldId id="452" r:id="rId23"/>
    <p:sldId id="453" r:id="rId24"/>
    <p:sldId id="466" r:id="rId25"/>
    <p:sldId id="454" r:id="rId26"/>
    <p:sldId id="460" r:id="rId27"/>
    <p:sldId id="461" r:id="rId28"/>
    <p:sldId id="462" r:id="rId29"/>
    <p:sldId id="463" r:id="rId30"/>
    <p:sldId id="464" r:id="rId31"/>
    <p:sldId id="465" r:id="rId32"/>
    <p:sldId id="456" r:id="rId33"/>
    <p:sldId id="457" r:id="rId34"/>
    <p:sldId id="451" r:id="rId35"/>
    <p:sldId id="273" r:id="rId36"/>
    <p:sldId id="459" r:id="rId37"/>
    <p:sldId id="458" r:id="rId38"/>
    <p:sldId id="521" r:id="rId39"/>
    <p:sldId id="522" r:id="rId40"/>
    <p:sldId id="523" r:id="rId41"/>
    <p:sldId id="524" r:id="rId42"/>
    <p:sldId id="525" r:id="rId43"/>
    <p:sldId id="526" r:id="rId44"/>
    <p:sldId id="527" r:id="rId45"/>
    <p:sldId id="528" r:id="rId46"/>
    <p:sldId id="529" r:id="rId47"/>
    <p:sldId id="530" r:id="rId48"/>
    <p:sldId id="531" r:id="rId49"/>
    <p:sldId id="532" r:id="rId50"/>
    <p:sldId id="533" r:id="rId51"/>
    <p:sldId id="534" r:id="rId52"/>
    <p:sldId id="535" r:id="rId53"/>
    <p:sldId id="536" r:id="rId54"/>
    <p:sldId id="537" r:id="rId55"/>
    <p:sldId id="538" r:id="rId56"/>
    <p:sldId id="539" r:id="rId57"/>
    <p:sldId id="540" r:id="rId58"/>
    <p:sldId id="541" r:id="rId59"/>
    <p:sldId id="542" r:id="rId60"/>
    <p:sldId id="543" r:id="rId61"/>
    <p:sldId id="544" r:id="rId62"/>
    <p:sldId id="545" r:id="rId63"/>
    <p:sldId id="546" r:id="rId64"/>
    <p:sldId id="547" r:id="rId65"/>
    <p:sldId id="548" r:id="rId66"/>
    <p:sldId id="549" r:id="rId67"/>
    <p:sldId id="550" r:id="rId68"/>
    <p:sldId id="551" r:id="rId69"/>
    <p:sldId id="552" r:id="rId70"/>
    <p:sldId id="553" r:id="rId71"/>
    <p:sldId id="554" r:id="rId72"/>
    <p:sldId id="555" r:id="rId73"/>
    <p:sldId id="556" r:id="rId74"/>
    <p:sldId id="557" r:id="rId75"/>
    <p:sldId id="558" r:id="rId76"/>
    <p:sldId id="559" r:id="rId77"/>
    <p:sldId id="560" r:id="rId78"/>
    <p:sldId id="561" r:id="rId79"/>
    <p:sldId id="562" r:id="rId80"/>
    <p:sldId id="563" r:id="rId81"/>
    <p:sldId id="564" r:id="rId82"/>
    <p:sldId id="565" r:id="rId83"/>
    <p:sldId id="566" r:id="rId84"/>
    <p:sldId id="567" r:id="rId85"/>
    <p:sldId id="568" r:id="rId86"/>
    <p:sldId id="569" r:id="rId87"/>
    <p:sldId id="570" r:id="rId88"/>
    <p:sldId id="571" r:id="rId89"/>
    <p:sldId id="572" r:id="rId90"/>
    <p:sldId id="573" r:id="rId91"/>
    <p:sldId id="574" r:id="rId92"/>
    <p:sldId id="575" r:id="rId93"/>
    <p:sldId id="576" r:id="rId94"/>
    <p:sldId id="577" r:id="rId95"/>
    <p:sldId id="578" r:id="rId96"/>
    <p:sldId id="579" r:id="rId97"/>
    <p:sldId id="580" r:id="rId98"/>
    <p:sldId id="581" r:id="rId99"/>
    <p:sldId id="582" r:id="rId100"/>
    <p:sldId id="583" r:id="rId101"/>
    <p:sldId id="584" r:id="rId102"/>
    <p:sldId id="585" r:id="rId103"/>
    <p:sldId id="587" r:id="rId104"/>
    <p:sldId id="330" r:id="rId105"/>
    <p:sldId id="285" r:id="rId106"/>
    <p:sldId id="319" r:id="rId107"/>
    <p:sldId id="336" r:id="rId108"/>
    <p:sldId id="266" r:id="rId109"/>
    <p:sldId id="312" r:id="rId110"/>
    <p:sldId id="304" r:id="rId111"/>
    <p:sldId id="322" r:id="rId112"/>
    <p:sldId id="323" r:id="rId113"/>
    <p:sldId id="294" r:id="rId114"/>
    <p:sldId id="295" r:id="rId115"/>
    <p:sldId id="296" r:id="rId116"/>
    <p:sldId id="297" r:id="rId117"/>
    <p:sldId id="311" r:id="rId118"/>
    <p:sldId id="406" r:id="rId119"/>
    <p:sldId id="313" r:id="rId120"/>
    <p:sldId id="314" r:id="rId121"/>
    <p:sldId id="301" r:id="rId122"/>
    <p:sldId id="404" r:id="rId123"/>
    <p:sldId id="405" r:id="rId124"/>
    <p:sldId id="334" r:id="rId125"/>
    <p:sldId id="398" r:id="rId126"/>
    <p:sldId id="276" r:id="rId127"/>
    <p:sldId id="317" r:id="rId128"/>
    <p:sldId id="333" r:id="rId129"/>
    <p:sldId id="332" r:id="rId130"/>
    <p:sldId id="306" r:id="rId131"/>
    <p:sldId id="384" r:id="rId132"/>
    <p:sldId id="411" r:id="rId133"/>
    <p:sldId id="324" r:id="rId134"/>
    <p:sldId id="358" r:id="rId135"/>
    <p:sldId id="399" r:id="rId136"/>
    <p:sldId id="268" r:id="rId137"/>
    <p:sldId id="267" r:id="rId138"/>
    <p:sldId id="348" r:id="rId139"/>
    <p:sldId id="269" r:id="rId140"/>
    <p:sldId id="264" r:id="rId141"/>
    <p:sldId id="412" r:id="rId142"/>
    <p:sldId id="413" r:id="rId143"/>
    <p:sldId id="414" r:id="rId144"/>
    <p:sldId id="508" r:id="rId145"/>
    <p:sldId id="509" r:id="rId146"/>
    <p:sldId id="510" r:id="rId147"/>
    <p:sldId id="511" r:id="rId148"/>
    <p:sldId id="512" r:id="rId149"/>
    <p:sldId id="513" r:id="rId150"/>
    <p:sldId id="514" r:id="rId151"/>
    <p:sldId id="515" r:id="rId152"/>
    <p:sldId id="516" r:id="rId153"/>
    <p:sldId id="517" r:id="rId154"/>
    <p:sldId id="518" r:id="rId155"/>
    <p:sldId id="519" r:id="rId156"/>
    <p:sldId id="300" r:id="rId157"/>
    <p:sldId id="418" r:id="rId158"/>
    <p:sldId id="419" r:id="rId159"/>
    <p:sldId id="420" r:id="rId160"/>
    <p:sldId id="302" r:id="rId161"/>
    <p:sldId id="303" r:id="rId162"/>
    <p:sldId id="421" r:id="rId163"/>
    <p:sldId id="422" r:id="rId164"/>
    <p:sldId id="423" r:id="rId165"/>
    <p:sldId id="424" r:id="rId166"/>
    <p:sldId id="425" r:id="rId167"/>
    <p:sldId id="289" r:id="rId168"/>
    <p:sldId id="290" r:id="rId169"/>
    <p:sldId id="293" r:id="rId170"/>
    <p:sldId id="426" r:id="rId171"/>
    <p:sldId id="427" r:id="rId172"/>
    <p:sldId id="428" r:id="rId173"/>
    <p:sldId id="283" r:id="rId174"/>
    <p:sldId id="429" r:id="rId175"/>
    <p:sldId id="431" r:id="rId176"/>
    <p:sldId id="433" r:id="rId177"/>
    <p:sldId id="434" r:id="rId178"/>
    <p:sldId id="435" r:id="rId179"/>
    <p:sldId id="592" r:id="rId180"/>
    <p:sldId id="593" r:id="rId181"/>
    <p:sldId id="594" r:id="rId182"/>
    <p:sldId id="595" r:id="rId183"/>
    <p:sldId id="596" r:id="rId184"/>
    <p:sldId id="597" r:id="rId185"/>
    <p:sldId id="598" r:id="rId186"/>
    <p:sldId id="291" r:id="rId187"/>
    <p:sldId id="599" r:id="rId188"/>
    <p:sldId id="436" r:id="rId189"/>
    <p:sldId id="280" r:id="rId190"/>
    <p:sldId id="437" r:id="rId191"/>
    <p:sldId id="438" r:id="rId192"/>
    <p:sldId id="439" r:id="rId193"/>
    <p:sldId id="440" r:id="rId194"/>
    <p:sldId id="441" r:id="rId195"/>
    <p:sldId id="442" r:id="rId196"/>
    <p:sldId id="281" r:id="rId197"/>
    <p:sldId id="270" r:id="rId198"/>
    <p:sldId id="443" r:id="rId199"/>
    <p:sldId id="444" r:id="rId200"/>
    <p:sldId id="445" r:id="rId201"/>
    <p:sldId id="446" r:id="rId202"/>
    <p:sldId id="447" r:id="rId203"/>
    <p:sldId id="448" r:id="rId204"/>
    <p:sldId id="449" r:id="rId205"/>
    <p:sldId id="309" r:id="rId206"/>
    <p:sldId id="307" r:id="rId207"/>
    <p:sldId id="339" r:id="rId208"/>
    <p:sldId id="329" r:id="rId209"/>
    <p:sldId id="588" r:id="rId210"/>
    <p:sldId id="589" r:id="rId211"/>
    <p:sldId id="590" r:id="rId212"/>
    <p:sldId id="591" r:id="rId213"/>
    <p:sldId id="520" r:id="rId214"/>
    <p:sldId id="278" r:id="rId215"/>
    <p:sldId id="277" r:id="rId216"/>
    <p:sldId id="340" r:id="rId217"/>
    <p:sldId id="361" r:id="rId218"/>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Προεπιλεγμένη ενότητα" id="{F02D2401-61B0-4919-8242-A1A6BD38280E}">
          <p14:sldIdLst>
            <p14:sldId id="256"/>
            <p14:sldId id="506"/>
            <p14:sldId id="507"/>
            <p14:sldId id="409"/>
            <p14:sldId id="410"/>
            <p14:sldId id="407"/>
            <p14:sldId id="265"/>
            <p14:sldId id="272"/>
            <p14:sldId id="275"/>
            <p14:sldId id="299"/>
            <p14:sldId id="262"/>
            <p14:sldId id="287"/>
            <p14:sldId id="288"/>
            <p14:sldId id="274"/>
            <p14:sldId id="452"/>
            <p14:sldId id="453"/>
            <p14:sldId id="466"/>
            <p14:sldId id="454"/>
            <p14:sldId id="460"/>
            <p14:sldId id="461"/>
            <p14:sldId id="462"/>
            <p14:sldId id="463"/>
            <p14:sldId id="464"/>
            <p14:sldId id="465"/>
            <p14:sldId id="456"/>
            <p14:sldId id="457"/>
            <p14:sldId id="451"/>
            <p14:sldId id="273"/>
            <p14:sldId id="459"/>
            <p14:sldId id="458"/>
            <p14:sldId id="521"/>
            <p14:sldId id="522"/>
            <p14:sldId id="523"/>
            <p14:sldId id="524"/>
            <p14:sldId id="525"/>
            <p14:sldId id="526"/>
            <p14:sldId id="527"/>
            <p14:sldId id="528"/>
            <p14:sldId id="529"/>
            <p14:sldId id="530"/>
            <p14:sldId id="531"/>
            <p14:sldId id="532"/>
            <p14:sldId id="533"/>
            <p14:sldId id="534"/>
            <p14:sldId id="535"/>
            <p14:sldId id="536"/>
            <p14:sldId id="537"/>
            <p14:sldId id="538"/>
            <p14:sldId id="539"/>
            <p14:sldId id="540"/>
            <p14:sldId id="541"/>
            <p14:sldId id="542"/>
            <p14:sldId id="543"/>
            <p14:sldId id="544"/>
            <p14:sldId id="545"/>
            <p14:sldId id="546"/>
            <p14:sldId id="547"/>
            <p14:sldId id="548"/>
            <p14:sldId id="549"/>
            <p14:sldId id="550"/>
            <p14:sldId id="551"/>
            <p14:sldId id="552"/>
            <p14:sldId id="553"/>
            <p14:sldId id="554"/>
            <p14:sldId id="555"/>
            <p14:sldId id="556"/>
            <p14:sldId id="557"/>
            <p14:sldId id="558"/>
            <p14:sldId id="559"/>
            <p14:sldId id="560"/>
            <p14:sldId id="561"/>
            <p14:sldId id="562"/>
            <p14:sldId id="563"/>
            <p14:sldId id="564"/>
            <p14:sldId id="565"/>
            <p14:sldId id="566"/>
            <p14:sldId id="567"/>
            <p14:sldId id="568"/>
            <p14:sldId id="569"/>
            <p14:sldId id="570"/>
            <p14:sldId id="571"/>
            <p14:sldId id="572"/>
            <p14:sldId id="573"/>
            <p14:sldId id="574"/>
            <p14:sldId id="575"/>
            <p14:sldId id="576"/>
            <p14:sldId id="577"/>
            <p14:sldId id="578"/>
            <p14:sldId id="579"/>
            <p14:sldId id="580"/>
            <p14:sldId id="581"/>
            <p14:sldId id="582"/>
            <p14:sldId id="583"/>
            <p14:sldId id="584"/>
            <p14:sldId id="585"/>
            <p14:sldId id="587"/>
            <p14:sldId id="330"/>
            <p14:sldId id="285"/>
            <p14:sldId id="319"/>
            <p14:sldId id="336"/>
            <p14:sldId id="266"/>
            <p14:sldId id="312"/>
            <p14:sldId id="304"/>
            <p14:sldId id="322"/>
            <p14:sldId id="323"/>
            <p14:sldId id="294"/>
            <p14:sldId id="295"/>
            <p14:sldId id="296"/>
            <p14:sldId id="297"/>
            <p14:sldId id="311"/>
            <p14:sldId id="406"/>
            <p14:sldId id="313"/>
            <p14:sldId id="314"/>
            <p14:sldId id="301"/>
            <p14:sldId id="404"/>
            <p14:sldId id="405"/>
            <p14:sldId id="334"/>
            <p14:sldId id="398"/>
            <p14:sldId id="276"/>
            <p14:sldId id="317"/>
            <p14:sldId id="333"/>
            <p14:sldId id="332"/>
            <p14:sldId id="306"/>
            <p14:sldId id="384"/>
            <p14:sldId id="411"/>
            <p14:sldId id="324"/>
            <p14:sldId id="358"/>
            <p14:sldId id="399"/>
            <p14:sldId id="268"/>
            <p14:sldId id="267"/>
            <p14:sldId id="348"/>
            <p14:sldId id="269"/>
            <p14:sldId id="264"/>
            <p14:sldId id="412"/>
            <p14:sldId id="413"/>
            <p14:sldId id="414"/>
            <p14:sldId id="508"/>
            <p14:sldId id="509"/>
            <p14:sldId id="510"/>
            <p14:sldId id="511"/>
            <p14:sldId id="512"/>
            <p14:sldId id="513"/>
            <p14:sldId id="514"/>
            <p14:sldId id="515"/>
            <p14:sldId id="516"/>
            <p14:sldId id="517"/>
            <p14:sldId id="518"/>
            <p14:sldId id="519"/>
            <p14:sldId id="300"/>
            <p14:sldId id="418"/>
            <p14:sldId id="419"/>
            <p14:sldId id="420"/>
            <p14:sldId id="302"/>
            <p14:sldId id="303"/>
            <p14:sldId id="421"/>
            <p14:sldId id="422"/>
            <p14:sldId id="423"/>
            <p14:sldId id="424"/>
            <p14:sldId id="425"/>
            <p14:sldId id="289"/>
            <p14:sldId id="290"/>
            <p14:sldId id="293"/>
            <p14:sldId id="426"/>
            <p14:sldId id="427"/>
            <p14:sldId id="428"/>
            <p14:sldId id="283"/>
            <p14:sldId id="429"/>
            <p14:sldId id="431"/>
            <p14:sldId id="433"/>
            <p14:sldId id="434"/>
            <p14:sldId id="435"/>
            <p14:sldId id="592"/>
            <p14:sldId id="593"/>
            <p14:sldId id="594"/>
            <p14:sldId id="595"/>
            <p14:sldId id="596"/>
            <p14:sldId id="597"/>
            <p14:sldId id="598"/>
            <p14:sldId id="291"/>
            <p14:sldId id="599"/>
            <p14:sldId id="436"/>
            <p14:sldId id="280"/>
            <p14:sldId id="437"/>
            <p14:sldId id="438"/>
            <p14:sldId id="439"/>
            <p14:sldId id="440"/>
            <p14:sldId id="441"/>
            <p14:sldId id="442"/>
            <p14:sldId id="281"/>
            <p14:sldId id="270"/>
            <p14:sldId id="443"/>
            <p14:sldId id="444"/>
            <p14:sldId id="445"/>
            <p14:sldId id="446"/>
            <p14:sldId id="447"/>
            <p14:sldId id="448"/>
            <p14:sldId id="449"/>
            <p14:sldId id="309"/>
            <p14:sldId id="307"/>
            <p14:sldId id="339"/>
            <p14:sldId id="329"/>
            <p14:sldId id="588"/>
            <p14:sldId id="589"/>
            <p14:sldId id="590"/>
            <p14:sldId id="591"/>
          </p14:sldIdLst>
        </p14:section>
        <p14:section name="Ενότητα χωρίς τίτλο" id="{618DCE84-5A1A-4FCD-8428-3CC971B700F9}">
          <p14:sldIdLst>
            <p14:sldId id="520"/>
            <p14:sldId id="278"/>
            <p14:sldId id="277"/>
            <p14:sldId id="340"/>
            <p14:sldId id="36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1152"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slide" Target="slides/slide130.xml"/><Relationship Id="rId159" Type="http://schemas.openxmlformats.org/officeDocument/2006/relationships/slide" Target="slides/slide151.xml"/><Relationship Id="rId170" Type="http://schemas.openxmlformats.org/officeDocument/2006/relationships/slide" Target="slides/slide162.xml"/><Relationship Id="rId191" Type="http://schemas.openxmlformats.org/officeDocument/2006/relationships/slide" Target="slides/slide183.xml"/><Relationship Id="rId205" Type="http://schemas.openxmlformats.org/officeDocument/2006/relationships/slide" Target="slides/slide197.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53" Type="http://schemas.openxmlformats.org/officeDocument/2006/relationships/slide" Target="slides/slide45.xml"/><Relationship Id="rId74" Type="http://schemas.openxmlformats.org/officeDocument/2006/relationships/slide" Target="slides/slide66.xml"/><Relationship Id="rId128" Type="http://schemas.openxmlformats.org/officeDocument/2006/relationships/slide" Target="slides/slide120.xml"/><Relationship Id="rId149" Type="http://schemas.openxmlformats.org/officeDocument/2006/relationships/slide" Target="slides/slide141.xml"/><Relationship Id="rId5" Type="http://schemas.openxmlformats.org/officeDocument/2006/relationships/slideMaster" Target="slideMasters/slideMaster5.xml"/><Relationship Id="rId95" Type="http://schemas.openxmlformats.org/officeDocument/2006/relationships/slide" Target="slides/slide87.xml"/><Relationship Id="rId160" Type="http://schemas.openxmlformats.org/officeDocument/2006/relationships/slide" Target="slides/slide152.xml"/><Relationship Id="rId181" Type="http://schemas.openxmlformats.org/officeDocument/2006/relationships/slide" Target="slides/slide173.xml"/><Relationship Id="rId216" Type="http://schemas.openxmlformats.org/officeDocument/2006/relationships/slide" Target="slides/slide208.xml"/><Relationship Id="rId22" Type="http://schemas.openxmlformats.org/officeDocument/2006/relationships/slide" Target="slides/slide14.xml"/><Relationship Id="rId43" Type="http://schemas.openxmlformats.org/officeDocument/2006/relationships/slide" Target="slides/slide35.xml"/><Relationship Id="rId64" Type="http://schemas.openxmlformats.org/officeDocument/2006/relationships/slide" Target="slides/slide56.xml"/><Relationship Id="rId118" Type="http://schemas.openxmlformats.org/officeDocument/2006/relationships/slide" Target="slides/slide110.xml"/><Relationship Id="rId139" Type="http://schemas.openxmlformats.org/officeDocument/2006/relationships/slide" Target="slides/slide131.xml"/><Relationship Id="rId85" Type="http://schemas.openxmlformats.org/officeDocument/2006/relationships/slide" Target="slides/slide77.xml"/><Relationship Id="rId150" Type="http://schemas.openxmlformats.org/officeDocument/2006/relationships/slide" Target="slides/slide142.xml"/><Relationship Id="rId171" Type="http://schemas.openxmlformats.org/officeDocument/2006/relationships/slide" Target="slides/slide163.xml"/><Relationship Id="rId192" Type="http://schemas.openxmlformats.org/officeDocument/2006/relationships/slide" Target="slides/slide184.xml"/><Relationship Id="rId206" Type="http://schemas.openxmlformats.org/officeDocument/2006/relationships/slide" Target="slides/slide198.xml"/><Relationship Id="rId12" Type="http://schemas.openxmlformats.org/officeDocument/2006/relationships/slide" Target="slides/slide4.xml"/><Relationship Id="rId33" Type="http://schemas.openxmlformats.org/officeDocument/2006/relationships/slide" Target="slides/slide25.xml"/><Relationship Id="rId108" Type="http://schemas.openxmlformats.org/officeDocument/2006/relationships/slide" Target="slides/slide100.xml"/><Relationship Id="rId129" Type="http://schemas.openxmlformats.org/officeDocument/2006/relationships/slide" Target="slides/slide121.xml"/><Relationship Id="rId54" Type="http://schemas.openxmlformats.org/officeDocument/2006/relationships/slide" Target="slides/slide46.xml"/><Relationship Id="rId75" Type="http://schemas.openxmlformats.org/officeDocument/2006/relationships/slide" Target="slides/slide67.xml"/><Relationship Id="rId96" Type="http://schemas.openxmlformats.org/officeDocument/2006/relationships/slide" Target="slides/slide88.xml"/><Relationship Id="rId140" Type="http://schemas.openxmlformats.org/officeDocument/2006/relationships/slide" Target="slides/slide132.xml"/><Relationship Id="rId161" Type="http://schemas.openxmlformats.org/officeDocument/2006/relationships/slide" Target="slides/slide153.xml"/><Relationship Id="rId182" Type="http://schemas.openxmlformats.org/officeDocument/2006/relationships/slide" Target="slides/slide174.xml"/><Relationship Id="rId217" Type="http://schemas.openxmlformats.org/officeDocument/2006/relationships/slide" Target="slides/slide209.xml"/><Relationship Id="rId6" Type="http://schemas.openxmlformats.org/officeDocument/2006/relationships/slideMaster" Target="slideMasters/slideMaster6.xml"/><Relationship Id="rId23" Type="http://schemas.openxmlformats.org/officeDocument/2006/relationships/slide" Target="slides/slide15.xml"/><Relationship Id="rId119" Type="http://schemas.openxmlformats.org/officeDocument/2006/relationships/slide" Target="slides/slide111.xml"/><Relationship Id="rId44" Type="http://schemas.openxmlformats.org/officeDocument/2006/relationships/slide" Target="slides/slide36.xml"/><Relationship Id="rId65" Type="http://schemas.openxmlformats.org/officeDocument/2006/relationships/slide" Target="slides/slide57.xml"/><Relationship Id="rId86" Type="http://schemas.openxmlformats.org/officeDocument/2006/relationships/slide" Target="slides/slide78.xml"/><Relationship Id="rId130" Type="http://schemas.openxmlformats.org/officeDocument/2006/relationships/slide" Target="slides/slide122.xml"/><Relationship Id="rId151" Type="http://schemas.openxmlformats.org/officeDocument/2006/relationships/slide" Target="slides/slide143.xml"/><Relationship Id="rId172" Type="http://schemas.openxmlformats.org/officeDocument/2006/relationships/slide" Target="slides/slide164.xml"/><Relationship Id="rId193" Type="http://schemas.openxmlformats.org/officeDocument/2006/relationships/slide" Target="slides/slide185.xml"/><Relationship Id="rId207" Type="http://schemas.openxmlformats.org/officeDocument/2006/relationships/slide" Target="slides/slide199.xml"/><Relationship Id="rId13" Type="http://schemas.openxmlformats.org/officeDocument/2006/relationships/slide" Target="slides/slide5.xml"/><Relationship Id="rId109" Type="http://schemas.openxmlformats.org/officeDocument/2006/relationships/slide" Target="slides/slide101.xml"/><Relationship Id="rId34" Type="http://schemas.openxmlformats.org/officeDocument/2006/relationships/slide" Target="slides/slide26.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20" Type="http://schemas.openxmlformats.org/officeDocument/2006/relationships/slide" Target="slides/slide112.xml"/><Relationship Id="rId141" Type="http://schemas.openxmlformats.org/officeDocument/2006/relationships/slide" Target="slides/slide133.xml"/><Relationship Id="rId7" Type="http://schemas.openxmlformats.org/officeDocument/2006/relationships/slideMaster" Target="slideMasters/slideMaster7.xml"/><Relationship Id="rId162" Type="http://schemas.openxmlformats.org/officeDocument/2006/relationships/slide" Target="slides/slide154.xml"/><Relationship Id="rId183" Type="http://schemas.openxmlformats.org/officeDocument/2006/relationships/slide" Target="slides/slide175.xml"/><Relationship Id="rId218" Type="http://schemas.openxmlformats.org/officeDocument/2006/relationships/slide" Target="slides/slide210.xml"/><Relationship Id="rId24" Type="http://schemas.openxmlformats.org/officeDocument/2006/relationships/slide" Target="slides/slide16.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31" Type="http://schemas.openxmlformats.org/officeDocument/2006/relationships/slide" Target="slides/slide123.xml"/><Relationship Id="rId152" Type="http://schemas.openxmlformats.org/officeDocument/2006/relationships/slide" Target="slides/slide144.xml"/><Relationship Id="rId173" Type="http://schemas.openxmlformats.org/officeDocument/2006/relationships/slide" Target="slides/slide165.xml"/><Relationship Id="rId194" Type="http://schemas.openxmlformats.org/officeDocument/2006/relationships/slide" Target="slides/slide186.xml"/><Relationship Id="rId208" Type="http://schemas.openxmlformats.org/officeDocument/2006/relationships/slide" Target="slides/slide200.xml"/><Relationship Id="rId14" Type="http://schemas.openxmlformats.org/officeDocument/2006/relationships/slide" Target="slides/slide6.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184" Type="http://schemas.openxmlformats.org/officeDocument/2006/relationships/slide" Target="slides/slide176.xml"/><Relationship Id="rId189" Type="http://schemas.openxmlformats.org/officeDocument/2006/relationships/slide" Target="slides/slide181.xml"/><Relationship Id="rId219" Type="http://schemas.openxmlformats.org/officeDocument/2006/relationships/notesMaster" Target="notesMasters/notesMaster1.xml"/><Relationship Id="rId3" Type="http://schemas.openxmlformats.org/officeDocument/2006/relationships/slideMaster" Target="slideMasters/slideMaster3.xml"/><Relationship Id="rId214" Type="http://schemas.openxmlformats.org/officeDocument/2006/relationships/slide" Target="slides/slide206.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openxmlformats.org/officeDocument/2006/relationships/slide" Target="slides/slide166.xml"/><Relationship Id="rId179" Type="http://schemas.openxmlformats.org/officeDocument/2006/relationships/slide" Target="slides/slide171.xml"/><Relationship Id="rId195" Type="http://schemas.openxmlformats.org/officeDocument/2006/relationships/slide" Target="slides/slide187.xml"/><Relationship Id="rId209" Type="http://schemas.openxmlformats.org/officeDocument/2006/relationships/slide" Target="slides/slide201.xml"/><Relationship Id="rId190" Type="http://schemas.openxmlformats.org/officeDocument/2006/relationships/slide" Target="slides/slide182.xml"/><Relationship Id="rId204" Type="http://schemas.openxmlformats.org/officeDocument/2006/relationships/slide" Target="slides/slide196.xml"/><Relationship Id="rId220" Type="http://schemas.openxmlformats.org/officeDocument/2006/relationships/presProps" Target="presProps.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48" Type="http://schemas.openxmlformats.org/officeDocument/2006/relationships/slide" Target="slides/slide140.xml"/><Relationship Id="rId164" Type="http://schemas.openxmlformats.org/officeDocument/2006/relationships/slide" Target="slides/slide156.xml"/><Relationship Id="rId169" Type="http://schemas.openxmlformats.org/officeDocument/2006/relationships/slide" Target="slides/slide161.xml"/><Relationship Id="rId185" Type="http://schemas.openxmlformats.org/officeDocument/2006/relationships/slide" Target="slides/slide177.xml"/><Relationship Id="rId4" Type="http://schemas.openxmlformats.org/officeDocument/2006/relationships/slideMaster" Target="slideMasters/slideMaster4.xml"/><Relationship Id="rId9" Type="http://schemas.openxmlformats.org/officeDocument/2006/relationships/slide" Target="slides/slide1.xml"/><Relationship Id="rId180" Type="http://schemas.openxmlformats.org/officeDocument/2006/relationships/slide" Target="slides/slide172.xml"/><Relationship Id="rId210" Type="http://schemas.openxmlformats.org/officeDocument/2006/relationships/slide" Target="slides/slide202.xml"/><Relationship Id="rId215" Type="http://schemas.openxmlformats.org/officeDocument/2006/relationships/slide" Target="slides/slide207.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slide" Target="slides/slide146.xml"/><Relationship Id="rId175" Type="http://schemas.openxmlformats.org/officeDocument/2006/relationships/slide" Target="slides/slide167.xml"/><Relationship Id="rId196" Type="http://schemas.openxmlformats.org/officeDocument/2006/relationships/slide" Target="slides/slide188.xml"/><Relationship Id="rId200" Type="http://schemas.openxmlformats.org/officeDocument/2006/relationships/slide" Target="slides/slide192.xml"/><Relationship Id="rId16" Type="http://schemas.openxmlformats.org/officeDocument/2006/relationships/slide" Target="slides/slide8.xml"/><Relationship Id="rId221" Type="http://schemas.openxmlformats.org/officeDocument/2006/relationships/viewProps" Target="viewProps.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slide" Target="slides/slide136.xml"/><Relationship Id="rId90" Type="http://schemas.openxmlformats.org/officeDocument/2006/relationships/slide" Target="slides/slide82.xml"/><Relationship Id="rId165" Type="http://schemas.openxmlformats.org/officeDocument/2006/relationships/slide" Target="slides/slide157.xml"/><Relationship Id="rId186" Type="http://schemas.openxmlformats.org/officeDocument/2006/relationships/slide" Target="slides/slide178.xml"/><Relationship Id="rId211" Type="http://schemas.openxmlformats.org/officeDocument/2006/relationships/slide" Target="slides/slide203.xml"/><Relationship Id="rId27" Type="http://schemas.openxmlformats.org/officeDocument/2006/relationships/slide" Target="slides/slide19.xml"/><Relationship Id="rId48" Type="http://schemas.openxmlformats.org/officeDocument/2006/relationships/slide" Target="slides/slide40.xml"/><Relationship Id="rId69" Type="http://schemas.openxmlformats.org/officeDocument/2006/relationships/slide" Target="slides/slide61.xml"/><Relationship Id="rId113" Type="http://schemas.openxmlformats.org/officeDocument/2006/relationships/slide" Target="slides/slide105.xml"/><Relationship Id="rId134" Type="http://schemas.openxmlformats.org/officeDocument/2006/relationships/slide" Target="slides/slide126.xml"/><Relationship Id="rId80" Type="http://schemas.openxmlformats.org/officeDocument/2006/relationships/slide" Target="slides/slide72.xml"/><Relationship Id="rId155" Type="http://schemas.openxmlformats.org/officeDocument/2006/relationships/slide" Target="slides/slide147.xml"/><Relationship Id="rId176" Type="http://schemas.openxmlformats.org/officeDocument/2006/relationships/slide" Target="slides/slide168.xml"/><Relationship Id="rId197" Type="http://schemas.openxmlformats.org/officeDocument/2006/relationships/slide" Target="slides/slide189.xml"/><Relationship Id="rId201" Type="http://schemas.openxmlformats.org/officeDocument/2006/relationships/slide" Target="slides/slide193.xml"/><Relationship Id="rId222" Type="http://schemas.openxmlformats.org/officeDocument/2006/relationships/theme" Target="theme/theme1.xml"/><Relationship Id="rId17" Type="http://schemas.openxmlformats.org/officeDocument/2006/relationships/slide" Target="slides/slide9.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24" Type="http://schemas.openxmlformats.org/officeDocument/2006/relationships/slide" Target="slides/slide116.xml"/><Relationship Id="rId70" Type="http://schemas.openxmlformats.org/officeDocument/2006/relationships/slide" Target="slides/slide62.xml"/><Relationship Id="rId91" Type="http://schemas.openxmlformats.org/officeDocument/2006/relationships/slide" Target="slides/slide83.xml"/><Relationship Id="rId145" Type="http://schemas.openxmlformats.org/officeDocument/2006/relationships/slide" Target="slides/slide137.xml"/><Relationship Id="rId166" Type="http://schemas.openxmlformats.org/officeDocument/2006/relationships/slide" Target="slides/slide158.xml"/><Relationship Id="rId187" Type="http://schemas.openxmlformats.org/officeDocument/2006/relationships/slide" Target="slides/slide179.xml"/><Relationship Id="rId1" Type="http://schemas.openxmlformats.org/officeDocument/2006/relationships/slideMaster" Target="slideMasters/slideMaster1.xml"/><Relationship Id="rId212" Type="http://schemas.openxmlformats.org/officeDocument/2006/relationships/slide" Target="slides/slide204.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60" Type="http://schemas.openxmlformats.org/officeDocument/2006/relationships/slide" Target="slides/slide52.xml"/><Relationship Id="rId81" Type="http://schemas.openxmlformats.org/officeDocument/2006/relationships/slide" Target="slides/slide73.xml"/><Relationship Id="rId135" Type="http://schemas.openxmlformats.org/officeDocument/2006/relationships/slide" Target="slides/slide127.xml"/><Relationship Id="rId156" Type="http://schemas.openxmlformats.org/officeDocument/2006/relationships/slide" Target="slides/slide148.xml"/><Relationship Id="rId177" Type="http://schemas.openxmlformats.org/officeDocument/2006/relationships/slide" Target="slides/slide169.xml"/><Relationship Id="rId198" Type="http://schemas.openxmlformats.org/officeDocument/2006/relationships/slide" Target="slides/slide190.xml"/><Relationship Id="rId202" Type="http://schemas.openxmlformats.org/officeDocument/2006/relationships/slide" Target="slides/slide194.xml"/><Relationship Id="rId223" Type="http://schemas.openxmlformats.org/officeDocument/2006/relationships/tableStyles" Target="tableStyles.xml"/><Relationship Id="rId18" Type="http://schemas.openxmlformats.org/officeDocument/2006/relationships/slide" Target="slides/slide10.xml"/><Relationship Id="rId39" Type="http://schemas.openxmlformats.org/officeDocument/2006/relationships/slide" Target="slides/slide31.xml"/><Relationship Id="rId50" Type="http://schemas.openxmlformats.org/officeDocument/2006/relationships/slide" Target="slides/slide42.xml"/><Relationship Id="rId104" Type="http://schemas.openxmlformats.org/officeDocument/2006/relationships/slide" Target="slides/slide96.xml"/><Relationship Id="rId125" Type="http://schemas.openxmlformats.org/officeDocument/2006/relationships/slide" Target="slides/slide117.xml"/><Relationship Id="rId146" Type="http://schemas.openxmlformats.org/officeDocument/2006/relationships/slide" Target="slides/slide138.xml"/><Relationship Id="rId167" Type="http://schemas.openxmlformats.org/officeDocument/2006/relationships/slide" Target="slides/slide159.xml"/><Relationship Id="rId188" Type="http://schemas.openxmlformats.org/officeDocument/2006/relationships/slide" Target="slides/slide180.xml"/><Relationship Id="rId71" Type="http://schemas.openxmlformats.org/officeDocument/2006/relationships/slide" Target="slides/slide63.xml"/><Relationship Id="rId92" Type="http://schemas.openxmlformats.org/officeDocument/2006/relationships/slide" Target="slides/slide84.xml"/><Relationship Id="rId213" Type="http://schemas.openxmlformats.org/officeDocument/2006/relationships/slide" Target="slides/slide205.xml"/><Relationship Id="rId2" Type="http://schemas.openxmlformats.org/officeDocument/2006/relationships/slideMaster" Target="slideMasters/slideMaster2.xml"/><Relationship Id="rId29" Type="http://schemas.openxmlformats.org/officeDocument/2006/relationships/slide" Target="slides/slide21.xml"/><Relationship Id="rId40" Type="http://schemas.openxmlformats.org/officeDocument/2006/relationships/slide" Target="slides/slide32.xml"/><Relationship Id="rId115" Type="http://schemas.openxmlformats.org/officeDocument/2006/relationships/slide" Target="slides/slide107.xml"/><Relationship Id="rId136" Type="http://schemas.openxmlformats.org/officeDocument/2006/relationships/slide" Target="slides/slide128.xml"/><Relationship Id="rId157" Type="http://schemas.openxmlformats.org/officeDocument/2006/relationships/slide" Target="slides/slide149.xml"/><Relationship Id="rId178" Type="http://schemas.openxmlformats.org/officeDocument/2006/relationships/slide" Target="slides/slide170.xml"/><Relationship Id="rId61" Type="http://schemas.openxmlformats.org/officeDocument/2006/relationships/slide" Target="slides/slide53.xml"/><Relationship Id="rId82" Type="http://schemas.openxmlformats.org/officeDocument/2006/relationships/slide" Target="slides/slide74.xml"/><Relationship Id="rId199" Type="http://schemas.openxmlformats.org/officeDocument/2006/relationships/slide" Target="slides/slide191.xml"/><Relationship Id="rId203" Type="http://schemas.openxmlformats.org/officeDocument/2006/relationships/slide" Target="slides/slide195.xml"/><Relationship Id="rId19" Type="http://schemas.openxmlformats.org/officeDocument/2006/relationships/slide" Target="slides/slide11.xml"/><Relationship Id="rId30" Type="http://schemas.openxmlformats.org/officeDocument/2006/relationships/slide" Target="slides/slide2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slide" Target="slides/slide16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1A4C0A-547B-4375-B2FD-D3296F014FCC}" type="doc">
      <dgm:prSet loTypeId="urn:microsoft.com/office/officeart/2005/8/layout/pyramid1" loCatId="pyramid" qsTypeId="urn:microsoft.com/office/officeart/2005/8/quickstyle/simple1" qsCatId="simple" csTypeId="urn:microsoft.com/office/officeart/2005/8/colors/accent1_2" csCatId="accent1" phldr="1"/>
      <dgm:spPr/>
    </dgm:pt>
    <dgm:pt modelId="{512418E7-E156-4CAD-800F-74EC9E197D57}">
      <dgm:prSet phldrT="[Κείμενο]" custT="1"/>
      <dgm:spPr/>
      <dgm:t>
        <a:bodyPr/>
        <a:lstStyle/>
        <a:p>
          <a:r>
            <a:rPr lang="el-GR" sz="1500" dirty="0">
              <a:solidFill>
                <a:schemeClr val="tx1"/>
              </a:solidFill>
            </a:rPr>
            <a:t>ΉΘΟΣ</a:t>
          </a:r>
        </a:p>
      </dgm:t>
    </dgm:pt>
    <dgm:pt modelId="{BEADC60B-EE20-4084-9102-2FADB3E8B4F9}" type="parTrans" cxnId="{62D107F6-9A1F-4DCA-BEF7-7328EBCF22F0}">
      <dgm:prSet/>
      <dgm:spPr/>
      <dgm:t>
        <a:bodyPr/>
        <a:lstStyle/>
        <a:p>
          <a:endParaRPr lang="el-GR"/>
        </a:p>
      </dgm:t>
    </dgm:pt>
    <dgm:pt modelId="{689179D8-911A-4566-ACD8-142B5EEEC8C2}" type="sibTrans" cxnId="{62D107F6-9A1F-4DCA-BEF7-7328EBCF22F0}">
      <dgm:prSet/>
      <dgm:spPr/>
      <dgm:t>
        <a:bodyPr/>
        <a:lstStyle/>
        <a:p>
          <a:endParaRPr lang="el-GR"/>
        </a:p>
      </dgm:t>
    </dgm:pt>
    <dgm:pt modelId="{43E6D6CA-CA3E-451D-8745-5E19D6157C6A}">
      <dgm:prSet phldrT="[Κείμενο]" custT="1"/>
      <dgm:spPr/>
      <dgm:t>
        <a:bodyPr/>
        <a:lstStyle/>
        <a:p>
          <a:r>
            <a:rPr lang="el-GR" sz="1200" b="1" dirty="0">
              <a:solidFill>
                <a:schemeClr val="tx1"/>
              </a:solidFill>
            </a:rPr>
            <a:t>ΑΥΤΟΠΡΑΓΜΑΤΩΣΗ</a:t>
          </a:r>
          <a:r>
            <a:rPr lang="el-GR" sz="1200" b="1" dirty="0"/>
            <a:t> </a:t>
          </a:r>
        </a:p>
      </dgm:t>
    </dgm:pt>
    <dgm:pt modelId="{9400B5A5-90B6-4A32-922F-4D81D1876CEF}" type="parTrans" cxnId="{8CAF0EC6-071B-4F36-999B-6F1DEA434494}">
      <dgm:prSet/>
      <dgm:spPr/>
      <dgm:t>
        <a:bodyPr/>
        <a:lstStyle/>
        <a:p>
          <a:endParaRPr lang="el-GR"/>
        </a:p>
      </dgm:t>
    </dgm:pt>
    <dgm:pt modelId="{E01A61FE-CA08-44A0-B3F2-76EFFE514239}" type="sibTrans" cxnId="{8CAF0EC6-071B-4F36-999B-6F1DEA434494}">
      <dgm:prSet/>
      <dgm:spPr/>
      <dgm:t>
        <a:bodyPr/>
        <a:lstStyle/>
        <a:p>
          <a:endParaRPr lang="el-GR"/>
        </a:p>
      </dgm:t>
    </dgm:pt>
    <dgm:pt modelId="{8FE19D45-7158-4F39-8AAB-53E973FF80FB}">
      <dgm:prSet phldrT="[Κείμενο]" custT="1"/>
      <dgm:spPr/>
      <dgm:t>
        <a:bodyPr/>
        <a:lstStyle/>
        <a:p>
          <a:r>
            <a:rPr lang="el-GR" sz="1600" b="1" dirty="0">
              <a:solidFill>
                <a:schemeClr val="tx1"/>
              </a:solidFill>
            </a:rPr>
            <a:t>ΚΟΙΝΩΝΙΚΗ ΑΠΟΔΟΧΗ</a:t>
          </a:r>
        </a:p>
      </dgm:t>
    </dgm:pt>
    <dgm:pt modelId="{9386B5A8-81E1-4FFB-BE83-75E65DD6EBD9}" type="parTrans" cxnId="{C0C5719D-FFDA-4677-B5FF-0C618C3D37C2}">
      <dgm:prSet/>
      <dgm:spPr/>
      <dgm:t>
        <a:bodyPr/>
        <a:lstStyle/>
        <a:p>
          <a:endParaRPr lang="el-GR"/>
        </a:p>
      </dgm:t>
    </dgm:pt>
    <dgm:pt modelId="{6088888F-9F4B-405A-8A48-F142BD7C2B06}" type="sibTrans" cxnId="{C0C5719D-FFDA-4677-B5FF-0C618C3D37C2}">
      <dgm:prSet/>
      <dgm:spPr/>
      <dgm:t>
        <a:bodyPr/>
        <a:lstStyle/>
        <a:p>
          <a:endParaRPr lang="el-GR"/>
        </a:p>
      </dgm:t>
    </dgm:pt>
    <dgm:pt modelId="{26C6E3C3-9FA3-4876-AFDC-0F455B63013E}">
      <dgm:prSet phldrT="[Κείμενο]" custT="1"/>
      <dgm:spPr/>
      <dgm:t>
        <a:bodyPr/>
        <a:lstStyle/>
        <a:p>
          <a:r>
            <a:rPr lang="el-GR" sz="1500" b="1" dirty="0">
              <a:solidFill>
                <a:schemeClr val="tx1"/>
              </a:solidFill>
            </a:rPr>
            <a:t>ΣΥΝΑΙΣΘΗΜΑΤΙΚΗ ΑΝΤΑΠΟΚΡΙΣΗ </a:t>
          </a:r>
        </a:p>
        <a:p>
          <a:r>
            <a:rPr lang="el-GR" sz="1400" dirty="0">
              <a:solidFill>
                <a:schemeClr val="tx1"/>
              </a:solidFill>
            </a:rPr>
            <a:t>(ΦΙΛΙΑ, ΟΙΚΟΓΕΝΕΙΑΚΗ ΘΑΛΠΩΡΗ, ΚΟΙΝΩΝΙΚΗ ΕΠΙΔΟΚΙΜΑΣΙΑ)</a:t>
          </a:r>
        </a:p>
      </dgm:t>
    </dgm:pt>
    <dgm:pt modelId="{5B838E6C-06CE-43A3-8161-0A945B7FD2EF}" type="parTrans" cxnId="{89980D87-B277-44FC-9E70-B03D3AC0BB3B}">
      <dgm:prSet/>
      <dgm:spPr/>
      <dgm:t>
        <a:bodyPr/>
        <a:lstStyle/>
        <a:p>
          <a:endParaRPr lang="el-GR"/>
        </a:p>
      </dgm:t>
    </dgm:pt>
    <dgm:pt modelId="{CA53560B-5C42-4E40-9F33-93BF6F52D396}" type="sibTrans" cxnId="{89980D87-B277-44FC-9E70-B03D3AC0BB3B}">
      <dgm:prSet/>
      <dgm:spPr/>
      <dgm:t>
        <a:bodyPr/>
        <a:lstStyle/>
        <a:p>
          <a:endParaRPr lang="el-GR"/>
        </a:p>
      </dgm:t>
    </dgm:pt>
    <dgm:pt modelId="{CA94F047-BEB9-44DE-AB2B-234D02BBFEB8}">
      <dgm:prSet phldrT="[Κείμενο]" custT="1"/>
      <dgm:spPr/>
      <dgm:t>
        <a:bodyPr/>
        <a:lstStyle/>
        <a:p>
          <a:r>
            <a:rPr lang="el-GR" sz="1600" b="1" dirty="0">
              <a:solidFill>
                <a:schemeClr val="tx1"/>
              </a:solidFill>
            </a:rPr>
            <a:t>ΑΣΦΑΛΕΙΑ ΚΑΙ ΠΡΟΣΤΑΣΙΑ</a:t>
          </a:r>
        </a:p>
        <a:p>
          <a:r>
            <a:rPr lang="el-GR" sz="1400" b="0" dirty="0">
              <a:solidFill>
                <a:schemeClr val="tx1"/>
              </a:solidFill>
            </a:rPr>
            <a:t>(ΣΤΕΓΗ, ΣΤΑΘΕΡΟΤΗΤΑ, ΑΠΟ ΒΙΑ…)</a:t>
          </a:r>
        </a:p>
      </dgm:t>
    </dgm:pt>
    <dgm:pt modelId="{81659536-E0CA-41D7-A18D-21279E1D78EB}" type="parTrans" cxnId="{7B0D2912-5E64-4646-8D85-28749ACDF643}">
      <dgm:prSet/>
      <dgm:spPr/>
      <dgm:t>
        <a:bodyPr/>
        <a:lstStyle/>
        <a:p>
          <a:endParaRPr lang="el-GR"/>
        </a:p>
      </dgm:t>
    </dgm:pt>
    <dgm:pt modelId="{37585A89-3A00-4439-BD72-597D9F118615}" type="sibTrans" cxnId="{7B0D2912-5E64-4646-8D85-28749ACDF643}">
      <dgm:prSet/>
      <dgm:spPr/>
      <dgm:t>
        <a:bodyPr/>
        <a:lstStyle/>
        <a:p>
          <a:endParaRPr lang="el-GR"/>
        </a:p>
      </dgm:t>
    </dgm:pt>
    <dgm:pt modelId="{6205AA48-ABFF-42C0-9B95-ADD7F1E433B2}">
      <dgm:prSet phldrT="[Κείμενο]" custT="1"/>
      <dgm:spPr/>
      <dgm:t>
        <a:bodyPr/>
        <a:lstStyle/>
        <a:p>
          <a:r>
            <a:rPr lang="el-GR" sz="1600" b="1" dirty="0">
              <a:solidFill>
                <a:schemeClr val="tx1"/>
              </a:solidFill>
            </a:rPr>
            <a:t>ΒΙΟΛΟΓΙΚΕΣ ΑΝΑΓΚΕΣ</a:t>
          </a:r>
          <a:r>
            <a:rPr lang="el-GR" sz="1600" dirty="0">
              <a:solidFill>
                <a:schemeClr val="tx1"/>
              </a:solidFill>
            </a:rPr>
            <a:t>  </a:t>
          </a:r>
        </a:p>
        <a:p>
          <a:r>
            <a:rPr lang="el-GR" sz="1400" dirty="0">
              <a:solidFill>
                <a:schemeClr val="tx1"/>
              </a:solidFill>
            </a:rPr>
            <a:t>(ΤΡΟΦΗ, ΝΕΡΟ ΥΠΝΟΣ)</a:t>
          </a:r>
        </a:p>
      </dgm:t>
    </dgm:pt>
    <dgm:pt modelId="{B471BDE9-CA93-4503-85D0-FC0CB5C00199}" type="parTrans" cxnId="{49333233-AFCD-43C7-85BD-53FD6CC5CC0F}">
      <dgm:prSet/>
      <dgm:spPr/>
      <dgm:t>
        <a:bodyPr/>
        <a:lstStyle/>
        <a:p>
          <a:endParaRPr lang="el-GR"/>
        </a:p>
      </dgm:t>
    </dgm:pt>
    <dgm:pt modelId="{804336F6-7212-4771-8184-DACBEF81D7A2}" type="sibTrans" cxnId="{49333233-AFCD-43C7-85BD-53FD6CC5CC0F}">
      <dgm:prSet/>
      <dgm:spPr/>
      <dgm:t>
        <a:bodyPr/>
        <a:lstStyle/>
        <a:p>
          <a:endParaRPr lang="el-GR"/>
        </a:p>
      </dgm:t>
    </dgm:pt>
    <dgm:pt modelId="{A653C7C6-5D8C-4CB9-B307-F8FE261C50EA}" type="pres">
      <dgm:prSet presAssocID="{551A4C0A-547B-4375-B2FD-D3296F014FCC}" presName="Name0" presStyleCnt="0">
        <dgm:presLayoutVars>
          <dgm:dir/>
          <dgm:animLvl val="lvl"/>
          <dgm:resizeHandles val="exact"/>
        </dgm:presLayoutVars>
      </dgm:prSet>
      <dgm:spPr/>
    </dgm:pt>
    <dgm:pt modelId="{BB241FC5-5D52-4EE3-9032-79731A20FE03}" type="pres">
      <dgm:prSet presAssocID="{512418E7-E156-4CAD-800F-74EC9E197D57}" presName="Name8" presStyleCnt="0"/>
      <dgm:spPr/>
    </dgm:pt>
    <dgm:pt modelId="{AAC1DC39-9C80-48B5-B9F7-D2BC9CE4E6F1}" type="pres">
      <dgm:prSet presAssocID="{512418E7-E156-4CAD-800F-74EC9E197D57}" presName="level" presStyleLbl="node1" presStyleIdx="0" presStyleCnt="6">
        <dgm:presLayoutVars>
          <dgm:chMax val="1"/>
          <dgm:bulletEnabled val="1"/>
        </dgm:presLayoutVars>
      </dgm:prSet>
      <dgm:spPr/>
    </dgm:pt>
    <dgm:pt modelId="{427ED74D-89BF-487A-AE3B-91BCFCEDA866}" type="pres">
      <dgm:prSet presAssocID="{512418E7-E156-4CAD-800F-74EC9E197D57}" presName="levelTx" presStyleLbl="revTx" presStyleIdx="0" presStyleCnt="0">
        <dgm:presLayoutVars>
          <dgm:chMax val="1"/>
          <dgm:bulletEnabled val="1"/>
        </dgm:presLayoutVars>
      </dgm:prSet>
      <dgm:spPr/>
    </dgm:pt>
    <dgm:pt modelId="{2694676D-0CAF-403F-A6AA-8375F24E5EBD}" type="pres">
      <dgm:prSet presAssocID="{43E6D6CA-CA3E-451D-8745-5E19D6157C6A}" presName="Name8" presStyleCnt="0"/>
      <dgm:spPr/>
    </dgm:pt>
    <dgm:pt modelId="{17BB35EA-1687-407D-ACB2-65909A1107A4}" type="pres">
      <dgm:prSet presAssocID="{43E6D6CA-CA3E-451D-8745-5E19D6157C6A}" presName="level" presStyleLbl="node1" presStyleIdx="1" presStyleCnt="6">
        <dgm:presLayoutVars>
          <dgm:chMax val="1"/>
          <dgm:bulletEnabled val="1"/>
        </dgm:presLayoutVars>
      </dgm:prSet>
      <dgm:spPr/>
    </dgm:pt>
    <dgm:pt modelId="{35753A1D-07F3-4716-B625-701E0335C7BC}" type="pres">
      <dgm:prSet presAssocID="{43E6D6CA-CA3E-451D-8745-5E19D6157C6A}" presName="levelTx" presStyleLbl="revTx" presStyleIdx="0" presStyleCnt="0">
        <dgm:presLayoutVars>
          <dgm:chMax val="1"/>
          <dgm:bulletEnabled val="1"/>
        </dgm:presLayoutVars>
      </dgm:prSet>
      <dgm:spPr/>
    </dgm:pt>
    <dgm:pt modelId="{D5A9A4CD-875C-4E53-A277-F7A9EB37F17C}" type="pres">
      <dgm:prSet presAssocID="{8FE19D45-7158-4F39-8AAB-53E973FF80FB}" presName="Name8" presStyleCnt="0"/>
      <dgm:spPr/>
    </dgm:pt>
    <dgm:pt modelId="{610E971B-B524-438F-90E3-A0DDFE2ADF42}" type="pres">
      <dgm:prSet presAssocID="{8FE19D45-7158-4F39-8AAB-53E973FF80FB}" presName="level" presStyleLbl="node1" presStyleIdx="2" presStyleCnt="6" custLinFactNeighborX="-398" custLinFactNeighborY="1305">
        <dgm:presLayoutVars>
          <dgm:chMax val="1"/>
          <dgm:bulletEnabled val="1"/>
        </dgm:presLayoutVars>
      </dgm:prSet>
      <dgm:spPr/>
    </dgm:pt>
    <dgm:pt modelId="{1762620E-0182-49E1-8ACE-3E7A49E56352}" type="pres">
      <dgm:prSet presAssocID="{8FE19D45-7158-4F39-8AAB-53E973FF80FB}" presName="levelTx" presStyleLbl="revTx" presStyleIdx="0" presStyleCnt="0">
        <dgm:presLayoutVars>
          <dgm:chMax val="1"/>
          <dgm:bulletEnabled val="1"/>
        </dgm:presLayoutVars>
      </dgm:prSet>
      <dgm:spPr/>
    </dgm:pt>
    <dgm:pt modelId="{204C58F5-2472-45B5-874D-742809B9BEDC}" type="pres">
      <dgm:prSet presAssocID="{26C6E3C3-9FA3-4876-AFDC-0F455B63013E}" presName="Name8" presStyleCnt="0"/>
      <dgm:spPr/>
    </dgm:pt>
    <dgm:pt modelId="{D175BBB7-CC76-4083-A822-F03F12BD35DD}" type="pres">
      <dgm:prSet presAssocID="{26C6E3C3-9FA3-4876-AFDC-0F455B63013E}" presName="level" presStyleLbl="node1" presStyleIdx="3" presStyleCnt="6" custScaleY="120689">
        <dgm:presLayoutVars>
          <dgm:chMax val="1"/>
          <dgm:bulletEnabled val="1"/>
        </dgm:presLayoutVars>
      </dgm:prSet>
      <dgm:spPr/>
    </dgm:pt>
    <dgm:pt modelId="{C4289F28-072F-40C6-B2A1-9B88DF01C141}" type="pres">
      <dgm:prSet presAssocID="{26C6E3C3-9FA3-4876-AFDC-0F455B63013E}" presName="levelTx" presStyleLbl="revTx" presStyleIdx="0" presStyleCnt="0">
        <dgm:presLayoutVars>
          <dgm:chMax val="1"/>
          <dgm:bulletEnabled val="1"/>
        </dgm:presLayoutVars>
      </dgm:prSet>
      <dgm:spPr/>
    </dgm:pt>
    <dgm:pt modelId="{5B7B5670-CE0E-4D96-9BE4-DABFC73B4941}" type="pres">
      <dgm:prSet presAssocID="{CA94F047-BEB9-44DE-AB2B-234D02BBFEB8}" presName="Name8" presStyleCnt="0"/>
      <dgm:spPr/>
    </dgm:pt>
    <dgm:pt modelId="{84CE95EA-9995-4C47-B12B-2233EEC9E58D}" type="pres">
      <dgm:prSet presAssocID="{CA94F047-BEB9-44DE-AB2B-234D02BBFEB8}" presName="level" presStyleLbl="node1" presStyleIdx="4" presStyleCnt="6" custLinFactNeighborX="256">
        <dgm:presLayoutVars>
          <dgm:chMax val="1"/>
          <dgm:bulletEnabled val="1"/>
        </dgm:presLayoutVars>
      </dgm:prSet>
      <dgm:spPr/>
    </dgm:pt>
    <dgm:pt modelId="{D8754307-AD5F-4526-8E3D-A546081A9E06}" type="pres">
      <dgm:prSet presAssocID="{CA94F047-BEB9-44DE-AB2B-234D02BBFEB8}" presName="levelTx" presStyleLbl="revTx" presStyleIdx="0" presStyleCnt="0">
        <dgm:presLayoutVars>
          <dgm:chMax val="1"/>
          <dgm:bulletEnabled val="1"/>
        </dgm:presLayoutVars>
      </dgm:prSet>
      <dgm:spPr/>
    </dgm:pt>
    <dgm:pt modelId="{10C7FF56-FFEC-4607-8DEE-D30E442186BF}" type="pres">
      <dgm:prSet presAssocID="{6205AA48-ABFF-42C0-9B95-ADD7F1E433B2}" presName="Name8" presStyleCnt="0"/>
      <dgm:spPr/>
    </dgm:pt>
    <dgm:pt modelId="{26DA9255-039C-4EA8-A314-91D7DAB298A5}" type="pres">
      <dgm:prSet presAssocID="{6205AA48-ABFF-42C0-9B95-ADD7F1E433B2}" presName="level" presStyleLbl="node1" presStyleIdx="5" presStyleCnt="6">
        <dgm:presLayoutVars>
          <dgm:chMax val="1"/>
          <dgm:bulletEnabled val="1"/>
        </dgm:presLayoutVars>
      </dgm:prSet>
      <dgm:spPr/>
    </dgm:pt>
    <dgm:pt modelId="{805EC574-D072-4CFC-BD7F-68E0C505109F}" type="pres">
      <dgm:prSet presAssocID="{6205AA48-ABFF-42C0-9B95-ADD7F1E433B2}" presName="levelTx" presStyleLbl="revTx" presStyleIdx="0" presStyleCnt="0">
        <dgm:presLayoutVars>
          <dgm:chMax val="1"/>
          <dgm:bulletEnabled val="1"/>
        </dgm:presLayoutVars>
      </dgm:prSet>
      <dgm:spPr/>
    </dgm:pt>
  </dgm:ptLst>
  <dgm:cxnLst>
    <dgm:cxn modelId="{BF345D0F-1E83-4916-B35C-D0A948DEC4F1}" type="presOf" srcId="{26C6E3C3-9FA3-4876-AFDC-0F455B63013E}" destId="{D175BBB7-CC76-4083-A822-F03F12BD35DD}" srcOrd="0" destOrd="0" presId="urn:microsoft.com/office/officeart/2005/8/layout/pyramid1"/>
    <dgm:cxn modelId="{7B0D2912-5E64-4646-8D85-28749ACDF643}" srcId="{551A4C0A-547B-4375-B2FD-D3296F014FCC}" destId="{CA94F047-BEB9-44DE-AB2B-234D02BBFEB8}" srcOrd="4" destOrd="0" parTransId="{81659536-E0CA-41D7-A18D-21279E1D78EB}" sibTransId="{37585A89-3A00-4439-BD72-597D9F118615}"/>
    <dgm:cxn modelId="{13E98720-6E47-4703-B140-889397B00FD9}" type="presOf" srcId="{551A4C0A-547B-4375-B2FD-D3296F014FCC}" destId="{A653C7C6-5D8C-4CB9-B307-F8FE261C50EA}" srcOrd="0" destOrd="0" presId="urn:microsoft.com/office/officeart/2005/8/layout/pyramid1"/>
    <dgm:cxn modelId="{772A982F-C5EB-4F60-860B-A027C44A245B}" type="presOf" srcId="{26C6E3C3-9FA3-4876-AFDC-0F455B63013E}" destId="{C4289F28-072F-40C6-B2A1-9B88DF01C141}" srcOrd="1" destOrd="0" presId="urn:microsoft.com/office/officeart/2005/8/layout/pyramid1"/>
    <dgm:cxn modelId="{6C487331-4AC9-4B65-BDD6-7249C8532030}" type="presOf" srcId="{512418E7-E156-4CAD-800F-74EC9E197D57}" destId="{427ED74D-89BF-487A-AE3B-91BCFCEDA866}" srcOrd="1" destOrd="0" presId="urn:microsoft.com/office/officeart/2005/8/layout/pyramid1"/>
    <dgm:cxn modelId="{49333233-AFCD-43C7-85BD-53FD6CC5CC0F}" srcId="{551A4C0A-547B-4375-B2FD-D3296F014FCC}" destId="{6205AA48-ABFF-42C0-9B95-ADD7F1E433B2}" srcOrd="5" destOrd="0" parTransId="{B471BDE9-CA93-4503-85D0-FC0CB5C00199}" sibTransId="{804336F6-7212-4771-8184-DACBEF81D7A2}"/>
    <dgm:cxn modelId="{82F9F85F-D9FF-4272-AB56-EDCB70ADBFE0}" type="presOf" srcId="{512418E7-E156-4CAD-800F-74EC9E197D57}" destId="{AAC1DC39-9C80-48B5-B9F7-D2BC9CE4E6F1}" srcOrd="0" destOrd="0" presId="urn:microsoft.com/office/officeart/2005/8/layout/pyramid1"/>
    <dgm:cxn modelId="{AE362541-F6A9-4362-8AEC-2090B842F025}" type="presOf" srcId="{43E6D6CA-CA3E-451D-8745-5E19D6157C6A}" destId="{17BB35EA-1687-407D-ACB2-65909A1107A4}" srcOrd="0" destOrd="0" presId="urn:microsoft.com/office/officeart/2005/8/layout/pyramid1"/>
    <dgm:cxn modelId="{DAB37863-A2F3-4CB3-964E-2DF47A085FEC}" type="presOf" srcId="{8FE19D45-7158-4F39-8AAB-53E973FF80FB}" destId="{610E971B-B524-438F-90E3-A0DDFE2ADF42}" srcOrd="0" destOrd="0" presId="urn:microsoft.com/office/officeart/2005/8/layout/pyramid1"/>
    <dgm:cxn modelId="{08331D67-AC68-4AB2-99F7-9AB0509D9172}" type="presOf" srcId="{6205AA48-ABFF-42C0-9B95-ADD7F1E433B2}" destId="{805EC574-D072-4CFC-BD7F-68E0C505109F}" srcOrd="1" destOrd="0" presId="urn:microsoft.com/office/officeart/2005/8/layout/pyramid1"/>
    <dgm:cxn modelId="{0BC3CC68-7CEE-43F5-A49A-B44C5F665FD3}" type="presOf" srcId="{6205AA48-ABFF-42C0-9B95-ADD7F1E433B2}" destId="{26DA9255-039C-4EA8-A314-91D7DAB298A5}" srcOrd="0" destOrd="0" presId="urn:microsoft.com/office/officeart/2005/8/layout/pyramid1"/>
    <dgm:cxn modelId="{89980D87-B277-44FC-9E70-B03D3AC0BB3B}" srcId="{551A4C0A-547B-4375-B2FD-D3296F014FCC}" destId="{26C6E3C3-9FA3-4876-AFDC-0F455B63013E}" srcOrd="3" destOrd="0" parTransId="{5B838E6C-06CE-43A3-8161-0A945B7FD2EF}" sibTransId="{CA53560B-5C42-4E40-9F33-93BF6F52D396}"/>
    <dgm:cxn modelId="{C0C5719D-FFDA-4677-B5FF-0C618C3D37C2}" srcId="{551A4C0A-547B-4375-B2FD-D3296F014FCC}" destId="{8FE19D45-7158-4F39-8AAB-53E973FF80FB}" srcOrd="2" destOrd="0" parTransId="{9386B5A8-81E1-4FFB-BE83-75E65DD6EBD9}" sibTransId="{6088888F-9F4B-405A-8A48-F142BD7C2B06}"/>
    <dgm:cxn modelId="{43C99FC1-1679-4206-889F-9F6ED85ECD38}" type="presOf" srcId="{43E6D6CA-CA3E-451D-8745-5E19D6157C6A}" destId="{35753A1D-07F3-4716-B625-701E0335C7BC}" srcOrd="1" destOrd="0" presId="urn:microsoft.com/office/officeart/2005/8/layout/pyramid1"/>
    <dgm:cxn modelId="{8CAF0EC6-071B-4F36-999B-6F1DEA434494}" srcId="{551A4C0A-547B-4375-B2FD-D3296F014FCC}" destId="{43E6D6CA-CA3E-451D-8745-5E19D6157C6A}" srcOrd="1" destOrd="0" parTransId="{9400B5A5-90B6-4A32-922F-4D81D1876CEF}" sibTransId="{E01A61FE-CA08-44A0-B3F2-76EFFE514239}"/>
    <dgm:cxn modelId="{AE55FCCA-19D1-4A71-B99C-163A02EDC3A1}" type="presOf" srcId="{CA94F047-BEB9-44DE-AB2B-234D02BBFEB8}" destId="{84CE95EA-9995-4C47-B12B-2233EEC9E58D}" srcOrd="0" destOrd="0" presId="urn:microsoft.com/office/officeart/2005/8/layout/pyramid1"/>
    <dgm:cxn modelId="{A5349EE2-D1D8-4855-A402-51452AC8918D}" type="presOf" srcId="{8FE19D45-7158-4F39-8AAB-53E973FF80FB}" destId="{1762620E-0182-49E1-8ACE-3E7A49E56352}" srcOrd="1" destOrd="0" presId="urn:microsoft.com/office/officeart/2005/8/layout/pyramid1"/>
    <dgm:cxn modelId="{62D107F6-9A1F-4DCA-BEF7-7328EBCF22F0}" srcId="{551A4C0A-547B-4375-B2FD-D3296F014FCC}" destId="{512418E7-E156-4CAD-800F-74EC9E197D57}" srcOrd="0" destOrd="0" parTransId="{BEADC60B-EE20-4084-9102-2FADB3E8B4F9}" sibTransId="{689179D8-911A-4566-ACD8-142B5EEEC8C2}"/>
    <dgm:cxn modelId="{8E230CFE-9372-46AE-B8C4-2FE60990DE29}" type="presOf" srcId="{CA94F047-BEB9-44DE-AB2B-234D02BBFEB8}" destId="{D8754307-AD5F-4526-8E3D-A546081A9E06}" srcOrd="1" destOrd="0" presId="urn:microsoft.com/office/officeart/2005/8/layout/pyramid1"/>
    <dgm:cxn modelId="{C442A162-B42A-465C-B791-FD5659B35C16}" type="presParOf" srcId="{A653C7C6-5D8C-4CB9-B307-F8FE261C50EA}" destId="{BB241FC5-5D52-4EE3-9032-79731A20FE03}" srcOrd="0" destOrd="0" presId="urn:microsoft.com/office/officeart/2005/8/layout/pyramid1"/>
    <dgm:cxn modelId="{8BC31CA1-4526-4FB0-A726-253B21B152AF}" type="presParOf" srcId="{BB241FC5-5D52-4EE3-9032-79731A20FE03}" destId="{AAC1DC39-9C80-48B5-B9F7-D2BC9CE4E6F1}" srcOrd="0" destOrd="0" presId="urn:microsoft.com/office/officeart/2005/8/layout/pyramid1"/>
    <dgm:cxn modelId="{E4110CEE-3FC1-42A7-9191-A84E80E0DD10}" type="presParOf" srcId="{BB241FC5-5D52-4EE3-9032-79731A20FE03}" destId="{427ED74D-89BF-487A-AE3B-91BCFCEDA866}" srcOrd="1" destOrd="0" presId="urn:microsoft.com/office/officeart/2005/8/layout/pyramid1"/>
    <dgm:cxn modelId="{B041CF35-1A1A-4FF6-82D2-E6E24491ACB1}" type="presParOf" srcId="{A653C7C6-5D8C-4CB9-B307-F8FE261C50EA}" destId="{2694676D-0CAF-403F-A6AA-8375F24E5EBD}" srcOrd="1" destOrd="0" presId="urn:microsoft.com/office/officeart/2005/8/layout/pyramid1"/>
    <dgm:cxn modelId="{C9B2342B-B7E1-442C-9DE3-2E1C3A924A42}" type="presParOf" srcId="{2694676D-0CAF-403F-A6AA-8375F24E5EBD}" destId="{17BB35EA-1687-407D-ACB2-65909A1107A4}" srcOrd="0" destOrd="0" presId="urn:microsoft.com/office/officeart/2005/8/layout/pyramid1"/>
    <dgm:cxn modelId="{3A29F610-311B-42E6-BEB8-6BA7722CE776}" type="presParOf" srcId="{2694676D-0CAF-403F-A6AA-8375F24E5EBD}" destId="{35753A1D-07F3-4716-B625-701E0335C7BC}" srcOrd="1" destOrd="0" presId="urn:microsoft.com/office/officeart/2005/8/layout/pyramid1"/>
    <dgm:cxn modelId="{4E020687-4A49-462C-B0EE-708C97CBF3EB}" type="presParOf" srcId="{A653C7C6-5D8C-4CB9-B307-F8FE261C50EA}" destId="{D5A9A4CD-875C-4E53-A277-F7A9EB37F17C}" srcOrd="2" destOrd="0" presId="urn:microsoft.com/office/officeart/2005/8/layout/pyramid1"/>
    <dgm:cxn modelId="{299284E5-B829-402E-A1F6-DDBD09118CA4}" type="presParOf" srcId="{D5A9A4CD-875C-4E53-A277-F7A9EB37F17C}" destId="{610E971B-B524-438F-90E3-A0DDFE2ADF42}" srcOrd="0" destOrd="0" presId="urn:microsoft.com/office/officeart/2005/8/layout/pyramid1"/>
    <dgm:cxn modelId="{A6245A34-199B-456F-8EDD-470CDAF5A646}" type="presParOf" srcId="{D5A9A4CD-875C-4E53-A277-F7A9EB37F17C}" destId="{1762620E-0182-49E1-8ACE-3E7A49E56352}" srcOrd="1" destOrd="0" presId="urn:microsoft.com/office/officeart/2005/8/layout/pyramid1"/>
    <dgm:cxn modelId="{7774CA4A-AF59-4D35-843E-5A94F644721F}" type="presParOf" srcId="{A653C7C6-5D8C-4CB9-B307-F8FE261C50EA}" destId="{204C58F5-2472-45B5-874D-742809B9BEDC}" srcOrd="3" destOrd="0" presId="urn:microsoft.com/office/officeart/2005/8/layout/pyramid1"/>
    <dgm:cxn modelId="{FFCE10E7-09C1-4E1C-86D4-B026644625EF}" type="presParOf" srcId="{204C58F5-2472-45B5-874D-742809B9BEDC}" destId="{D175BBB7-CC76-4083-A822-F03F12BD35DD}" srcOrd="0" destOrd="0" presId="urn:microsoft.com/office/officeart/2005/8/layout/pyramid1"/>
    <dgm:cxn modelId="{C62C2A97-C7B0-4603-AB31-24CCDE3653B1}" type="presParOf" srcId="{204C58F5-2472-45B5-874D-742809B9BEDC}" destId="{C4289F28-072F-40C6-B2A1-9B88DF01C141}" srcOrd="1" destOrd="0" presId="urn:microsoft.com/office/officeart/2005/8/layout/pyramid1"/>
    <dgm:cxn modelId="{35D0463B-8987-4566-B2D3-3FD8DF73A347}" type="presParOf" srcId="{A653C7C6-5D8C-4CB9-B307-F8FE261C50EA}" destId="{5B7B5670-CE0E-4D96-9BE4-DABFC73B4941}" srcOrd="4" destOrd="0" presId="urn:microsoft.com/office/officeart/2005/8/layout/pyramid1"/>
    <dgm:cxn modelId="{52904DA4-A1C0-44B0-AF02-E8768EB73F6A}" type="presParOf" srcId="{5B7B5670-CE0E-4D96-9BE4-DABFC73B4941}" destId="{84CE95EA-9995-4C47-B12B-2233EEC9E58D}" srcOrd="0" destOrd="0" presId="urn:microsoft.com/office/officeart/2005/8/layout/pyramid1"/>
    <dgm:cxn modelId="{D0131578-C764-4DBA-8B86-5527AD370701}" type="presParOf" srcId="{5B7B5670-CE0E-4D96-9BE4-DABFC73B4941}" destId="{D8754307-AD5F-4526-8E3D-A546081A9E06}" srcOrd="1" destOrd="0" presId="urn:microsoft.com/office/officeart/2005/8/layout/pyramid1"/>
    <dgm:cxn modelId="{D853EAB9-D884-41E0-B430-E835C346D22C}" type="presParOf" srcId="{A653C7C6-5D8C-4CB9-B307-F8FE261C50EA}" destId="{10C7FF56-FFEC-4607-8DEE-D30E442186BF}" srcOrd="5" destOrd="0" presId="urn:microsoft.com/office/officeart/2005/8/layout/pyramid1"/>
    <dgm:cxn modelId="{2583A036-F86A-4C2E-AC21-A183E9707C15}" type="presParOf" srcId="{10C7FF56-FFEC-4607-8DEE-D30E442186BF}" destId="{26DA9255-039C-4EA8-A314-91D7DAB298A5}" srcOrd="0" destOrd="0" presId="urn:microsoft.com/office/officeart/2005/8/layout/pyramid1"/>
    <dgm:cxn modelId="{F1E87C50-0D7E-4389-8DCB-F1E6FF4FF116}" type="presParOf" srcId="{10C7FF56-FFEC-4607-8DEE-D30E442186BF}" destId="{805EC574-D072-4CFC-BD7F-68E0C505109F}"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D88F722-1288-41E7-9E59-983379A98205}" type="doc">
      <dgm:prSet loTypeId="urn:microsoft.com/office/officeart/2005/8/layout/cycle1" loCatId="cycle" qsTypeId="urn:microsoft.com/office/officeart/2005/8/quickstyle/simple1" qsCatId="simple" csTypeId="urn:microsoft.com/office/officeart/2005/8/colors/accent1_2" csCatId="accent1"/>
      <dgm:spPr/>
    </dgm:pt>
    <dgm:pt modelId="{1EA4EB4E-52D3-4FAE-96AB-BFB58A191B79}">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b="1" i="0" u="none" strike="noStrike" cap="none" normalizeH="0" baseline="0">
              <a:ln>
                <a:noFill/>
              </a:ln>
              <a:solidFill>
                <a:schemeClr val="tx1"/>
              </a:solidFill>
              <a:effectLst/>
              <a:latin typeface="Arial" pitchFamily="34" charset="0"/>
              <a:cs typeface="Arial" pitchFamily="34" charset="0"/>
            </a:rPr>
            <a:t>1.Σκέψεις</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b="0" i="0" u="none" strike="noStrike" cap="none" normalizeH="0" baseline="0">
              <a:ln>
                <a:noFill/>
              </a:ln>
              <a:solidFill>
                <a:schemeClr val="tx1"/>
              </a:solidFill>
              <a:effectLst/>
              <a:latin typeface="Arial" pitchFamily="34" charset="0"/>
              <a:cs typeface="Arial" pitchFamily="34" charset="0"/>
            </a:rPr>
            <a:t>Πιο θετικές</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b="0" i="0" u="none" strike="noStrike" cap="none" normalizeH="0" baseline="0">
              <a:ln>
                <a:noFill/>
              </a:ln>
              <a:solidFill>
                <a:schemeClr val="tx1"/>
              </a:solidFill>
              <a:effectLst/>
              <a:latin typeface="Arial" pitchFamily="34" charset="0"/>
              <a:cs typeface="Arial" pitchFamily="34" charset="0"/>
            </a:rPr>
            <a:t>Αναγνώριση επιτυχιών</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b="0" i="0" u="none" strike="noStrike" cap="none" normalizeH="0" baseline="0">
              <a:ln>
                <a:noFill/>
              </a:ln>
              <a:solidFill>
                <a:schemeClr val="tx1"/>
              </a:solidFill>
              <a:effectLst/>
              <a:latin typeface="Arial" pitchFamily="34" charset="0"/>
              <a:cs typeface="Arial" pitchFamily="34" charset="0"/>
            </a:rPr>
            <a:t>Ισορροπημένες και</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b="0" i="0" u="none" strike="noStrike" cap="none" normalizeH="0" baseline="0">
              <a:ln>
                <a:noFill/>
              </a:ln>
              <a:solidFill>
                <a:schemeClr val="tx1"/>
              </a:solidFill>
              <a:effectLst/>
              <a:latin typeface="Arial" pitchFamily="34" charset="0"/>
              <a:cs typeface="Arial" pitchFamily="34" charset="0"/>
            </a:rPr>
            <a:t>Αναγνώριση δυνατών σημείων</a:t>
          </a:r>
        </a:p>
      </dgm:t>
    </dgm:pt>
    <dgm:pt modelId="{DCA8F9DC-87A9-4AD2-A493-75D478E98F8C}" type="parTrans" cxnId="{72F293DD-6A75-485E-8BF8-D06AA13C557C}">
      <dgm:prSet/>
      <dgm:spPr/>
    </dgm:pt>
    <dgm:pt modelId="{3C0677B9-6E14-4601-9978-0C35A5650606}" type="sibTrans" cxnId="{72F293DD-6A75-485E-8BF8-D06AA13C557C}">
      <dgm:prSet/>
      <dgm:spPr/>
    </dgm:pt>
    <dgm:pt modelId="{F482F1B4-6A21-4546-89E7-BD5E7A557625}">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fr-FR" b="1" i="0" u="none" strike="noStrike" cap="none" normalizeH="0" baseline="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fr-FR" b="1" i="0" u="none" strike="noStrike" cap="none" normalizeH="0" baseline="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fr-FR" b="1" i="0" u="none" strike="noStrike" cap="none" normalizeH="0" baseline="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b="1" i="0" u="none" strike="noStrike" cap="none" normalizeH="0" baseline="0">
              <a:ln>
                <a:noFill/>
              </a:ln>
              <a:solidFill>
                <a:schemeClr val="tx1"/>
              </a:solidFill>
              <a:effectLst/>
              <a:latin typeface="Arial" pitchFamily="34" charset="0"/>
              <a:cs typeface="Arial" pitchFamily="34" charset="0"/>
            </a:rPr>
            <a:t>2.Συναισθήματα</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b="0" i="0" u="none" strike="noStrike" cap="none" normalizeH="0" baseline="0">
              <a:ln>
                <a:noFill/>
              </a:ln>
              <a:solidFill>
                <a:schemeClr val="tx1"/>
              </a:solidFill>
              <a:effectLst/>
              <a:latin typeface="Arial" pitchFamily="34" charset="0"/>
              <a:cs typeface="Arial" pitchFamily="34" charset="0"/>
            </a:rPr>
            <a:t>Ευχάριστα</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b="0" i="0" u="none" strike="noStrike" cap="none" normalizeH="0" baseline="0">
              <a:ln>
                <a:noFill/>
              </a:ln>
              <a:solidFill>
                <a:schemeClr val="tx1"/>
              </a:solidFill>
              <a:effectLst/>
              <a:latin typeface="Arial" pitchFamily="34" charset="0"/>
              <a:cs typeface="Arial" pitchFamily="34" charset="0"/>
            </a:rPr>
            <a:t>Χαλαρότητα</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b="0" i="0" u="none" strike="noStrike" cap="none" normalizeH="0" baseline="0">
              <a:ln>
                <a:noFill/>
              </a:ln>
              <a:solidFill>
                <a:schemeClr val="tx1"/>
              </a:solidFill>
              <a:effectLst/>
              <a:latin typeface="Arial" pitchFamily="34" charset="0"/>
              <a:cs typeface="Arial" pitchFamily="34" charset="0"/>
            </a:rPr>
            <a:t>Ευτυχία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b="0" i="0" u="none" strike="noStrike" cap="none" normalizeH="0" baseline="0">
              <a:ln>
                <a:noFill/>
              </a:ln>
              <a:solidFill>
                <a:schemeClr val="tx1"/>
              </a:solidFill>
              <a:effectLst/>
              <a:latin typeface="Arial" pitchFamily="34" charset="0"/>
              <a:cs typeface="Arial" pitchFamily="34" charset="0"/>
            </a:rPr>
            <a:t>Ηρεμία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fr-FR" b="0" i="0" u="none" strike="noStrike" cap="none" normalizeH="0" baseline="0">
            <a:ln>
              <a:noFill/>
            </a:ln>
            <a:solidFill>
              <a:schemeClr val="tx1"/>
            </a:solidFill>
            <a:effectLst/>
            <a:latin typeface="Arial" pitchFamily="34" charset="0"/>
            <a:cs typeface="Arial" pitchFamily="34" charset="0"/>
          </a:endParaRPr>
        </a:p>
      </dgm:t>
    </dgm:pt>
    <dgm:pt modelId="{A565A6A8-72BD-400F-8C3F-59C041C57653}" type="parTrans" cxnId="{46410C82-64C4-4783-A585-66F4E2AABDE5}">
      <dgm:prSet/>
      <dgm:spPr/>
    </dgm:pt>
    <dgm:pt modelId="{BEDF3D26-9F59-4FB2-8224-EF4963E86C44}" type="sibTrans" cxnId="{46410C82-64C4-4783-A585-66F4E2AABDE5}">
      <dgm:prSet/>
      <dgm:spPr/>
    </dgm:pt>
    <dgm:pt modelId="{DED157B3-D7C3-4B14-98F3-C100CEB2CB13}">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fr-FR" b="1" i="0" u="none" strike="noStrike" cap="none" normalizeH="0" baseline="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b="1" i="0" u="none" strike="noStrike" cap="none" normalizeH="0" baseline="0">
              <a:ln>
                <a:noFill/>
              </a:ln>
              <a:solidFill>
                <a:schemeClr val="tx1"/>
              </a:solidFill>
              <a:effectLst/>
              <a:latin typeface="Arial" pitchFamily="34" charset="0"/>
              <a:cs typeface="Arial" pitchFamily="34" charset="0"/>
            </a:rPr>
            <a:t>3. Συμπεριφορά</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b="0" i="0" u="none" strike="noStrike" cap="none" normalizeH="0" baseline="0">
              <a:ln>
                <a:noFill/>
              </a:ln>
              <a:solidFill>
                <a:schemeClr val="tx1"/>
              </a:solidFill>
              <a:effectLst/>
              <a:latin typeface="Arial" pitchFamily="34" charset="0"/>
              <a:cs typeface="Arial" pitchFamily="34" charset="0"/>
            </a:rPr>
            <a:t>Αντιμετωπίζω</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b="0" i="0" u="none" strike="noStrike" cap="none" normalizeH="0" baseline="0">
              <a:ln>
                <a:noFill/>
              </a:ln>
              <a:solidFill>
                <a:schemeClr val="tx1"/>
              </a:solidFill>
              <a:effectLst/>
              <a:latin typeface="Arial" pitchFamily="34" charset="0"/>
              <a:cs typeface="Arial" pitchFamily="34" charset="0"/>
            </a:rPr>
            <a:t>Προσπαθώ</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b="0" i="0" u="none" strike="noStrike" cap="none" normalizeH="0" baseline="0">
              <a:ln>
                <a:noFill/>
              </a:ln>
              <a:solidFill>
                <a:schemeClr val="tx1"/>
              </a:solidFill>
              <a:effectLst/>
              <a:latin typeface="Arial" pitchFamily="34" charset="0"/>
              <a:cs typeface="Arial" pitchFamily="34" charset="0"/>
            </a:rPr>
            <a:t>Συμπεριφέρομαι</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b="0" i="0" u="none" strike="noStrike" cap="none" normalizeH="0" baseline="0">
              <a:ln>
                <a:noFill/>
              </a:ln>
              <a:solidFill>
                <a:schemeClr val="tx1"/>
              </a:solidFill>
              <a:effectLst/>
              <a:latin typeface="Arial" pitchFamily="34" charset="0"/>
              <a:cs typeface="Arial" pitchFamily="34" charset="0"/>
            </a:rPr>
            <a:t>κατάλληλα</a:t>
          </a:r>
        </a:p>
      </dgm:t>
    </dgm:pt>
    <dgm:pt modelId="{8369FFAA-E54A-40E9-82C7-4B21CEE6ABC4}" type="parTrans" cxnId="{2BBD0CE6-C8E9-443A-BF50-2AE58BA79A9B}">
      <dgm:prSet/>
      <dgm:spPr/>
    </dgm:pt>
    <dgm:pt modelId="{0561DE11-F100-46CB-BEC8-BA6B0E159E64}" type="sibTrans" cxnId="{2BBD0CE6-C8E9-443A-BF50-2AE58BA79A9B}">
      <dgm:prSet/>
      <dgm:spPr/>
    </dgm:pt>
    <dgm:pt modelId="{FE83BEF7-080D-45E1-A81D-A70F51A515A0}" type="pres">
      <dgm:prSet presAssocID="{0D88F722-1288-41E7-9E59-983379A98205}" presName="cycle" presStyleCnt="0">
        <dgm:presLayoutVars>
          <dgm:dir/>
          <dgm:resizeHandles val="exact"/>
        </dgm:presLayoutVars>
      </dgm:prSet>
      <dgm:spPr/>
    </dgm:pt>
    <dgm:pt modelId="{700792B3-EA78-4C6D-9842-5A7117A4DE5B}" type="pres">
      <dgm:prSet presAssocID="{1EA4EB4E-52D3-4FAE-96AB-BFB58A191B79}" presName="dummy" presStyleCnt="0"/>
      <dgm:spPr/>
    </dgm:pt>
    <dgm:pt modelId="{8C12EA3D-E370-49C7-94DB-2A77B7C4FFB2}" type="pres">
      <dgm:prSet presAssocID="{1EA4EB4E-52D3-4FAE-96AB-BFB58A191B79}" presName="node" presStyleLbl="revTx" presStyleIdx="0" presStyleCnt="3">
        <dgm:presLayoutVars>
          <dgm:bulletEnabled val="1"/>
        </dgm:presLayoutVars>
      </dgm:prSet>
      <dgm:spPr/>
    </dgm:pt>
    <dgm:pt modelId="{90738E04-9046-4071-B743-1D36421BFAF2}" type="pres">
      <dgm:prSet presAssocID="{3C0677B9-6E14-4601-9978-0C35A5650606}" presName="sibTrans" presStyleLbl="node1" presStyleIdx="0" presStyleCnt="3"/>
      <dgm:spPr/>
    </dgm:pt>
    <dgm:pt modelId="{FEE84243-A36A-4612-B94C-9433A36257D2}" type="pres">
      <dgm:prSet presAssocID="{F482F1B4-6A21-4546-89E7-BD5E7A557625}" presName="dummy" presStyleCnt="0"/>
      <dgm:spPr/>
    </dgm:pt>
    <dgm:pt modelId="{2C661D76-7A43-4603-ADDD-A1A35140A6E4}" type="pres">
      <dgm:prSet presAssocID="{F482F1B4-6A21-4546-89E7-BD5E7A557625}" presName="node" presStyleLbl="revTx" presStyleIdx="1" presStyleCnt="3">
        <dgm:presLayoutVars>
          <dgm:bulletEnabled val="1"/>
        </dgm:presLayoutVars>
      </dgm:prSet>
      <dgm:spPr/>
    </dgm:pt>
    <dgm:pt modelId="{8B233D40-4F3D-4061-BE57-40FD2750F61A}" type="pres">
      <dgm:prSet presAssocID="{BEDF3D26-9F59-4FB2-8224-EF4963E86C44}" presName="sibTrans" presStyleLbl="node1" presStyleIdx="1" presStyleCnt="3"/>
      <dgm:spPr/>
    </dgm:pt>
    <dgm:pt modelId="{2356CD75-EB1B-4713-B324-962CD6B7D048}" type="pres">
      <dgm:prSet presAssocID="{DED157B3-D7C3-4B14-98F3-C100CEB2CB13}" presName="dummy" presStyleCnt="0"/>
      <dgm:spPr/>
    </dgm:pt>
    <dgm:pt modelId="{1C4792D8-A20C-4BA4-9DDB-A0ECC39A3112}" type="pres">
      <dgm:prSet presAssocID="{DED157B3-D7C3-4B14-98F3-C100CEB2CB13}" presName="node" presStyleLbl="revTx" presStyleIdx="2" presStyleCnt="3">
        <dgm:presLayoutVars>
          <dgm:bulletEnabled val="1"/>
        </dgm:presLayoutVars>
      </dgm:prSet>
      <dgm:spPr/>
    </dgm:pt>
    <dgm:pt modelId="{1C1EE1FE-A161-46A1-ADA0-8B8DE43C4F0D}" type="pres">
      <dgm:prSet presAssocID="{0561DE11-F100-46CB-BEC8-BA6B0E159E64}" presName="sibTrans" presStyleLbl="node1" presStyleIdx="2" presStyleCnt="3"/>
      <dgm:spPr/>
    </dgm:pt>
  </dgm:ptLst>
  <dgm:cxnLst>
    <dgm:cxn modelId="{012A0D25-963E-4101-A2F3-F5E0D2090766}" type="presOf" srcId="{0561DE11-F100-46CB-BEC8-BA6B0E159E64}" destId="{1C1EE1FE-A161-46A1-ADA0-8B8DE43C4F0D}" srcOrd="0" destOrd="0" presId="urn:microsoft.com/office/officeart/2005/8/layout/cycle1"/>
    <dgm:cxn modelId="{8DE59134-6841-4EAB-8E04-AA43C7B16776}" type="presOf" srcId="{3C0677B9-6E14-4601-9978-0C35A5650606}" destId="{90738E04-9046-4071-B743-1D36421BFAF2}" srcOrd="0" destOrd="0" presId="urn:microsoft.com/office/officeart/2005/8/layout/cycle1"/>
    <dgm:cxn modelId="{CA856569-5A51-4A2F-A98E-FD8C06E77729}" type="presOf" srcId="{BEDF3D26-9F59-4FB2-8224-EF4963E86C44}" destId="{8B233D40-4F3D-4061-BE57-40FD2750F61A}" srcOrd="0" destOrd="0" presId="urn:microsoft.com/office/officeart/2005/8/layout/cycle1"/>
    <dgm:cxn modelId="{46410C82-64C4-4783-A585-66F4E2AABDE5}" srcId="{0D88F722-1288-41E7-9E59-983379A98205}" destId="{F482F1B4-6A21-4546-89E7-BD5E7A557625}" srcOrd="1" destOrd="0" parTransId="{A565A6A8-72BD-400F-8C3F-59C041C57653}" sibTransId="{BEDF3D26-9F59-4FB2-8224-EF4963E86C44}"/>
    <dgm:cxn modelId="{6B46338F-8670-4EED-B242-77C81C7596E7}" type="presOf" srcId="{0D88F722-1288-41E7-9E59-983379A98205}" destId="{FE83BEF7-080D-45E1-A81D-A70F51A515A0}" srcOrd="0" destOrd="0" presId="urn:microsoft.com/office/officeart/2005/8/layout/cycle1"/>
    <dgm:cxn modelId="{2EE342CB-F90F-4559-BB60-8E34C7282FBA}" type="presOf" srcId="{1EA4EB4E-52D3-4FAE-96AB-BFB58A191B79}" destId="{8C12EA3D-E370-49C7-94DB-2A77B7C4FFB2}" srcOrd="0" destOrd="0" presId="urn:microsoft.com/office/officeart/2005/8/layout/cycle1"/>
    <dgm:cxn modelId="{194BB3D5-4304-410D-B38C-B67CC9710A6D}" type="presOf" srcId="{DED157B3-D7C3-4B14-98F3-C100CEB2CB13}" destId="{1C4792D8-A20C-4BA4-9DDB-A0ECC39A3112}" srcOrd="0" destOrd="0" presId="urn:microsoft.com/office/officeart/2005/8/layout/cycle1"/>
    <dgm:cxn modelId="{72F293DD-6A75-485E-8BF8-D06AA13C557C}" srcId="{0D88F722-1288-41E7-9E59-983379A98205}" destId="{1EA4EB4E-52D3-4FAE-96AB-BFB58A191B79}" srcOrd="0" destOrd="0" parTransId="{DCA8F9DC-87A9-4AD2-A493-75D478E98F8C}" sibTransId="{3C0677B9-6E14-4601-9978-0C35A5650606}"/>
    <dgm:cxn modelId="{2BBD0CE6-C8E9-443A-BF50-2AE58BA79A9B}" srcId="{0D88F722-1288-41E7-9E59-983379A98205}" destId="{DED157B3-D7C3-4B14-98F3-C100CEB2CB13}" srcOrd="2" destOrd="0" parTransId="{8369FFAA-E54A-40E9-82C7-4B21CEE6ABC4}" sibTransId="{0561DE11-F100-46CB-BEC8-BA6B0E159E64}"/>
    <dgm:cxn modelId="{7603B9F1-A283-492B-A0D7-A1A53B150A51}" type="presOf" srcId="{F482F1B4-6A21-4546-89E7-BD5E7A557625}" destId="{2C661D76-7A43-4603-ADDD-A1A35140A6E4}" srcOrd="0" destOrd="0" presId="urn:microsoft.com/office/officeart/2005/8/layout/cycle1"/>
    <dgm:cxn modelId="{45EAFA59-977F-4CAC-84DD-C03DF83E9EBC}" type="presParOf" srcId="{FE83BEF7-080D-45E1-A81D-A70F51A515A0}" destId="{700792B3-EA78-4C6D-9842-5A7117A4DE5B}" srcOrd="0" destOrd="0" presId="urn:microsoft.com/office/officeart/2005/8/layout/cycle1"/>
    <dgm:cxn modelId="{A788C637-73FD-43DE-B26E-FAF462A6AE9E}" type="presParOf" srcId="{FE83BEF7-080D-45E1-A81D-A70F51A515A0}" destId="{8C12EA3D-E370-49C7-94DB-2A77B7C4FFB2}" srcOrd="1" destOrd="0" presId="urn:microsoft.com/office/officeart/2005/8/layout/cycle1"/>
    <dgm:cxn modelId="{9DD6815C-C396-4B56-930F-547553E00A01}" type="presParOf" srcId="{FE83BEF7-080D-45E1-A81D-A70F51A515A0}" destId="{90738E04-9046-4071-B743-1D36421BFAF2}" srcOrd="2" destOrd="0" presId="urn:microsoft.com/office/officeart/2005/8/layout/cycle1"/>
    <dgm:cxn modelId="{A1131C1A-B757-4EAB-A973-249822A0830C}" type="presParOf" srcId="{FE83BEF7-080D-45E1-A81D-A70F51A515A0}" destId="{FEE84243-A36A-4612-B94C-9433A36257D2}" srcOrd="3" destOrd="0" presId="urn:microsoft.com/office/officeart/2005/8/layout/cycle1"/>
    <dgm:cxn modelId="{718349DA-3C30-471C-8296-69D4251D7116}" type="presParOf" srcId="{FE83BEF7-080D-45E1-A81D-A70F51A515A0}" destId="{2C661D76-7A43-4603-ADDD-A1A35140A6E4}" srcOrd="4" destOrd="0" presId="urn:microsoft.com/office/officeart/2005/8/layout/cycle1"/>
    <dgm:cxn modelId="{D4618C76-C8D7-440E-8F42-14864D2A5486}" type="presParOf" srcId="{FE83BEF7-080D-45E1-A81D-A70F51A515A0}" destId="{8B233D40-4F3D-4061-BE57-40FD2750F61A}" srcOrd="5" destOrd="0" presId="urn:microsoft.com/office/officeart/2005/8/layout/cycle1"/>
    <dgm:cxn modelId="{5E3BDC8C-7ACB-45CB-9297-97E34F8E0229}" type="presParOf" srcId="{FE83BEF7-080D-45E1-A81D-A70F51A515A0}" destId="{2356CD75-EB1B-4713-B324-962CD6B7D048}" srcOrd="6" destOrd="0" presId="urn:microsoft.com/office/officeart/2005/8/layout/cycle1"/>
    <dgm:cxn modelId="{E81AE989-5823-40B2-A392-48470B004E96}" type="presParOf" srcId="{FE83BEF7-080D-45E1-A81D-A70F51A515A0}" destId="{1C4792D8-A20C-4BA4-9DDB-A0ECC39A3112}" srcOrd="7" destOrd="0" presId="urn:microsoft.com/office/officeart/2005/8/layout/cycle1"/>
    <dgm:cxn modelId="{D24CCB69-F936-4115-A586-3BBCBC403963}" type="presParOf" srcId="{FE83BEF7-080D-45E1-A81D-A70F51A515A0}" destId="{1C1EE1FE-A161-46A1-ADA0-8B8DE43C4F0D}" srcOrd="8" destOrd="0" presId="urn:microsoft.com/office/officeart/2005/8/layout/cycle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FA7D7CA-7DAC-4055-AB71-4E476F63C0BB}"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l-GR"/>
        </a:p>
      </dgm:t>
    </dgm:pt>
    <dgm:pt modelId="{C1E39D8A-32FE-4DAF-8A50-A46773F5D6C0}">
      <dgm:prSet phldrT="[Κείμενο]" custT="1"/>
      <dgm:spPr/>
      <dgm:t>
        <a:bodyPr/>
        <a:lstStyle/>
        <a:p>
          <a:r>
            <a:rPr lang="el-GR" sz="1600" b="1" dirty="0"/>
            <a:t>Απόδοση αιτίων/ δημιουργία προσδοκίας</a:t>
          </a:r>
        </a:p>
      </dgm:t>
    </dgm:pt>
    <dgm:pt modelId="{6F5C3F08-D6EB-4DEC-A249-011F1B66D152}" type="parTrans" cxnId="{FFEC7EE4-442A-42B4-89DA-1FDBCB49140E}">
      <dgm:prSet/>
      <dgm:spPr/>
      <dgm:t>
        <a:bodyPr/>
        <a:lstStyle/>
        <a:p>
          <a:endParaRPr lang="el-GR"/>
        </a:p>
      </dgm:t>
    </dgm:pt>
    <dgm:pt modelId="{1EEF6F34-1F33-44CA-823D-03B44A4B2191}" type="sibTrans" cxnId="{FFEC7EE4-442A-42B4-89DA-1FDBCB49140E}">
      <dgm:prSet/>
      <dgm:spPr/>
      <dgm:t>
        <a:bodyPr/>
        <a:lstStyle/>
        <a:p>
          <a:endParaRPr lang="el-GR"/>
        </a:p>
      </dgm:t>
    </dgm:pt>
    <dgm:pt modelId="{57CF6674-DEAC-4A9F-97EF-FCDBC296E74F}">
      <dgm:prSet phldrT="[Κείμενο]" custT="1"/>
      <dgm:spPr/>
      <dgm:t>
        <a:bodyPr/>
        <a:lstStyle/>
        <a:p>
          <a:r>
            <a:rPr lang="el-GR" sz="1100" dirty="0"/>
            <a:t>Επίδραση στη συμπεριφορά του ενήλικα</a:t>
          </a:r>
        </a:p>
      </dgm:t>
    </dgm:pt>
    <dgm:pt modelId="{9A1A0A5B-170F-48F2-B06B-FA3329F7F4AD}" type="parTrans" cxnId="{A640C7FA-7026-4139-8C9F-F19F3424796E}">
      <dgm:prSet/>
      <dgm:spPr/>
      <dgm:t>
        <a:bodyPr/>
        <a:lstStyle/>
        <a:p>
          <a:endParaRPr lang="el-GR"/>
        </a:p>
      </dgm:t>
    </dgm:pt>
    <dgm:pt modelId="{37679156-34E0-4D7E-8338-A3B943CF838E}" type="sibTrans" cxnId="{A640C7FA-7026-4139-8C9F-F19F3424796E}">
      <dgm:prSet/>
      <dgm:spPr/>
      <dgm:t>
        <a:bodyPr/>
        <a:lstStyle/>
        <a:p>
          <a:endParaRPr lang="el-GR"/>
        </a:p>
      </dgm:t>
    </dgm:pt>
    <dgm:pt modelId="{9591083F-8CC7-447D-BC91-5C7F64F0E6D0}">
      <dgm:prSet phldrT="[Κείμενο]" custT="1"/>
      <dgm:spPr/>
      <dgm:t>
        <a:bodyPr/>
        <a:lstStyle/>
        <a:p>
          <a:r>
            <a:rPr lang="el-GR" sz="1100" dirty="0"/>
            <a:t>Σταθεροποίηση της συμπεριφοράς του παιδιού </a:t>
          </a:r>
        </a:p>
      </dgm:t>
    </dgm:pt>
    <dgm:pt modelId="{3B6480D9-2914-42DB-84A3-F9F4E1642A3D}" type="parTrans" cxnId="{D3B04C4A-4BCA-4111-8624-1298C7BDDFFD}">
      <dgm:prSet/>
      <dgm:spPr/>
      <dgm:t>
        <a:bodyPr/>
        <a:lstStyle/>
        <a:p>
          <a:endParaRPr lang="el-GR"/>
        </a:p>
      </dgm:t>
    </dgm:pt>
    <dgm:pt modelId="{44DB8FB8-1381-4136-BD2F-5F22480AF51B}" type="sibTrans" cxnId="{D3B04C4A-4BCA-4111-8624-1298C7BDDFFD}">
      <dgm:prSet/>
      <dgm:spPr/>
      <dgm:t>
        <a:bodyPr/>
        <a:lstStyle/>
        <a:p>
          <a:endParaRPr lang="el-GR"/>
        </a:p>
      </dgm:t>
    </dgm:pt>
    <dgm:pt modelId="{BB768668-E36F-472B-A94F-F6FE24B41A0D}">
      <dgm:prSet phldrT="[Κείμενο]" custT="1"/>
      <dgm:spPr/>
      <dgm:t>
        <a:bodyPr/>
        <a:lstStyle/>
        <a:p>
          <a:r>
            <a:rPr lang="el-GR" sz="1100" b="1" dirty="0"/>
            <a:t>Επιβεβαίωση των προσδοκιών του ενήλικα</a:t>
          </a:r>
        </a:p>
      </dgm:t>
    </dgm:pt>
    <dgm:pt modelId="{3DAC5511-DE40-4FE1-8D55-8D8B1A0242E7}" type="parTrans" cxnId="{51C6ADF7-46ED-4469-B1AE-73314AF92613}">
      <dgm:prSet/>
      <dgm:spPr/>
      <dgm:t>
        <a:bodyPr/>
        <a:lstStyle/>
        <a:p>
          <a:endParaRPr lang="el-GR"/>
        </a:p>
      </dgm:t>
    </dgm:pt>
    <dgm:pt modelId="{92338EAF-9391-46D3-BE84-FA47C0DAABF8}" type="sibTrans" cxnId="{51C6ADF7-46ED-4469-B1AE-73314AF92613}">
      <dgm:prSet/>
      <dgm:spPr/>
      <dgm:t>
        <a:bodyPr/>
        <a:lstStyle/>
        <a:p>
          <a:endParaRPr lang="el-GR"/>
        </a:p>
      </dgm:t>
    </dgm:pt>
    <dgm:pt modelId="{08926845-DE90-4C25-B677-A1393B5DC096}">
      <dgm:prSet phldrT="[Κείμενο]" custT="1"/>
      <dgm:spPr/>
      <dgm:t>
        <a:bodyPr/>
        <a:lstStyle/>
        <a:p>
          <a:r>
            <a:rPr lang="el-GR" sz="1100" dirty="0"/>
            <a:t>Επίδραση στη συμπεριφορά του παιδιού</a:t>
          </a:r>
        </a:p>
      </dgm:t>
    </dgm:pt>
    <dgm:pt modelId="{15386C26-AD09-47A1-9C4B-CB2827991452}" type="parTrans" cxnId="{CFEE62E4-6CF7-4166-8823-296891140021}">
      <dgm:prSet/>
      <dgm:spPr/>
      <dgm:t>
        <a:bodyPr/>
        <a:lstStyle/>
        <a:p>
          <a:endParaRPr lang="el-GR"/>
        </a:p>
      </dgm:t>
    </dgm:pt>
    <dgm:pt modelId="{5E8B9FDE-4F73-4BC5-902D-177523411CAF}" type="sibTrans" cxnId="{CFEE62E4-6CF7-4166-8823-296891140021}">
      <dgm:prSet/>
      <dgm:spPr/>
      <dgm:t>
        <a:bodyPr/>
        <a:lstStyle/>
        <a:p>
          <a:endParaRPr lang="el-GR"/>
        </a:p>
      </dgm:t>
    </dgm:pt>
    <dgm:pt modelId="{355A0549-499D-4A1F-BE6B-26190BFB1A00}">
      <dgm:prSet phldrT="[Κείμενο]" custT="1"/>
      <dgm:spPr/>
      <dgm:t>
        <a:bodyPr/>
        <a:lstStyle/>
        <a:p>
          <a:r>
            <a:rPr lang="el-GR" sz="1050" dirty="0"/>
            <a:t>Επίδραση στην αυτοεκτίμηση και την αυτοαποτελεσματικότητα του παιδιού</a:t>
          </a:r>
        </a:p>
      </dgm:t>
    </dgm:pt>
    <dgm:pt modelId="{65EE4240-312F-46B8-A89F-E8091CE5AE9E}" type="parTrans" cxnId="{09C638EF-F0D0-4CC4-892B-53AF3DB2134D}">
      <dgm:prSet/>
      <dgm:spPr/>
      <dgm:t>
        <a:bodyPr/>
        <a:lstStyle/>
        <a:p>
          <a:endParaRPr lang="el-GR"/>
        </a:p>
      </dgm:t>
    </dgm:pt>
    <dgm:pt modelId="{2DF4AD88-38FA-4041-8E48-9DC653B5FC6D}" type="sibTrans" cxnId="{09C638EF-F0D0-4CC4-892B-53AF3DB2134D}">
      <dgm:prSet/>
      <dgm:spPr/>
      <dgm:t>
        <a:bodyPr/>
        <a:lstStyle/>
        <a:p>
          <a:endParaRPr lang="el-GR"/>
        </a:p>
      </dgm:t>
    </dgm:pt>
    <dgm:pt modelId="{768A6908-5F6A-4FE8-90E9-9FCB862B7BD0}" type="pres">
      <dgm:prSet presAssocID="{7FA7D7CA-7DAC-4055-AB71-4E476F63C0BB}" presName="cycle" presStyleCnt="0">
        <dgm:presLayoutVars>
          <dgm:dir/>
          <dgm:resizeHandles val="exact"/>
        </dgm:presLayoutVars>
      </dgm:prSet>
      <dgm:spPr/>
    </dgm:pt>
    <dgm:pt modelId="{550FD484-7EA7-483E-9CC4-44665AAF17BF}" type="pres">
      <dgm:prSet presAssocID="{C1E39D8A-32FE-4DAF-8A50-A46773F5D6C0}" presName="dummy" presStyleCnt="0"/>
      <dgm:spPr/>
    </dgm:pt>
    <dgm:pt modelId="{39C01C3A-A5C8-43AC-83BD-079776B57DF2}" type="pres">
      <dgm:prSet presAssocID="{C1E39D8A-32FE-4DAF-8A50-A46773F5D6C0}" presName="node" presStyleLbl="revTx" presStyleIdx="0" presStyleCnt="6" custScaleX="126476">
        <dgm:presLayoutVars>
          <dgm:bulletEnabled val="1"/>
        </dgm:presLayoutVars>
      </dgm:prSet>
      <dgm:spPr/>
    </dgm:pt>
    <dgm:pt modelId="{2C64DA47-F8F8-4CEB-906C-DE9E62B73D96}" type="pres">
      <dgm:prSet presAssocID="{1EEF6F34-1F33-44CA-823D-03B44A4B2191}" presName="sibTrans" presStyleLbl="node1" presStyleIdx="0" presStyleCnt="6"/>
      <dgm:spPr/>
    </dgm:pt>
    <dgm:pt modelId="{4DF54B27-059D-4E7C-A238-70B6BCD7EFB7}" type="pres">
      <dgm:prSet presAssocID="{57CF6674-DEAC-4A9F-97EF-FCDBC296E74F}" presName="dummy" presStyleCnt="0"/>
      <dgm:spPr/>
    </dgm:pt>
    <dgm:pt modelId="{B8B0B135-CB67-47EF-A339-25B23FDED740}" type="pres">
      <dgm:prSet presAssocID="{57CF6674-DEAC-4A9F-97EF-FCDBC296E74F}" presName="node" presStyleLbl="revTx" presStyleIdx="1" presStyleCnt="6">
        <dgm:presLayoutVars>
          <dgm:bulletEnabled val="1"/>
        </dgm:presLayoutVars>
      </dgm:prSet>
      <dgm:spPr/>
    </dgm:pt>
    <dgm:pt modelId="{EA233C7B-EB7C-4048-8C3C-6F7D2BD419AC}" type="pres">
      <dgm:prSet presAssocID="{37679156-34E0-4D7E-8338-A3B943CF838E}" presName="sibTrans" presStyleLbl="node1" presStyleIdx="1" presStyleCnt="6"/>
      <dgm:spPr/>
    </dgm:pt>
    <dgm:pt modelId="{42D48E2F-8C3E-42F5-997D-2E85A61755CE}" type="pres">
      <dgm:prSet presAssocID="{08926845-DE90-4C25-B677-A1393B5DC096}" presName="dummy" presStyleCnt="0"/>
      <dgm:spPr/>
    </dgm:pt>
    <dgm:pt modelId="{7F5D1959-D437-45E6-8BF1-02FBD5C88F9C}" type="pres">
      <dgm:prSet presAssocID="{08926845-DE90-4C25-B677-A1393B5DC096}" presName="node" presStyleLbl="revTx" presStyleIdx="2" presStyleCnt="6">
        <dgm:presLayoutVars>
          <dgm:bulletEnabled val="1"/>
        </dgm:presLayoutVars>
      </dgm:prSet>
      <dgm:spPr/>
    </dgm:pt>
    <dgm:pt modelId="{31B04568-2660-47E5-98E9-6632F427CA40}" type="pres">
      <dgm:prSet presAssocID="{5E8B9FDE-4F73-4BC5-902D-177523411CAF}" presName="sibTrans" presStyleLbl="node1" presStyleIdx="2" presStyleCnt="6"/>
      <dgm:spPr/>
    </dgm:pt>
    <dgm:pt modelId="{B443D81D-7FC8-47C7-81BA-053389890B4D}" type="pres">
      <dgm:prSet presAssocID="{355A0549-499D-4A1F-BE6B-26190BFB1A00}" presName="dummy" presStyleCnt="0"/>
      <dgm:spPr/>
    </dgm:pt>
    <dgm:pt modelId="{7FFD3178-350B-44A3-9FAC-08F99160C4B7}" type="pres">
      <dgm:prSet presAssocID="{355A0549-499D-4A1F-BE6B-26190BFB1A00}" presName="node" presStyleLbl="revTx" presStyleIdx="3" presStyleCnt="6" custScaleX="166456">
        <dgm:presLayoutVars>
          <dgm:bulletEnabled val="1"/>
        </dgm:presLayoutVars>
      </dgm:prSet>
      <dgm:spPr/>
    </dgm:pt>
    <dgm:pt modelId="{F28F0252-E740-4AA1-BA31-E03F69B1D6E7}" type="pres">
      <dgm:prSet presAssocID="{2DF4AD88-38FA-4041-8E48-9DC653B5FC6D}" presName="sibTrans" presStyleLbl="node1" presStyleIdx="3" presStyleCnt="6"/>
      <dgm:spPr/>
    </dgm:pt>
    <dgm:pt modelId="{9712F592-02F7-404F-A228-106ECE7CC700}" type="pres">
      <dgm:prSet presAssocID="{9591083F-8CC7-447D-BC91-5C7F64F0E6D0}" presName="dummy" presStyleCnt="0"/>
      <dgm:spPr/>
    </dgm:pt>
    <dgm:pt modelId="{046023E3-2AD5-4A2A-AE3E-5F37DB75DED8}" type="pres">
      <dgm:prSet presAssocID="{9591083F-8CC7-447D-BC91-5C7F64F0E6D0}" presName="node" presStyleLbl="revTx" presStyleIdx="4" presStyleCnt="6">
        <dgm:presLayoutVars>
          <dgm:bulletEnabled val="1"/>
        </dgm:presLayoutVars>
      </dgm:prSet>
      <dgm:spPr/>
    </dgm:pt>
    <dgm:pt modelId="{0774659C-EF47-4F49-A72F-8018C6F2B9ED}" type="pres">
      <dgm:prSet presAssocID="{44DB8FB8-1381-4136-BD2F-5F22480AF51B}" presName="sibTrans" presStyleLbl="node1" presStyleIdx="4" presStyleCnt="6"/>
      <dgm:spPr/>
    </dgm:pt>
    <dgm:pt modelId="{84B6D267-88EB-4B47-B3E8-3BD157A5FBB0}" type="pres">
      <dgm:prSet presAssocID="{BB768668-E36F-472B-A94F-F6FE24B41A0D}" presName="dummy" presStyleCnt="0"/>
      <dgm:spPr/>
    </dgm:pt>
    <dgm:pt modelId="{99CCA918-DFD0-4135-BEB5-41B406E40524}" type="pres">
      <dgm:prSet presAssocID="{BB768668-E36F-472B-A94F-F6FE24B41A0D}" presName="node" presStyleLbl="revTx" presStyleIdx="5" presStyleCnt="6">
        <dgm:presLayoutVars>
          <dgm:bulletEnabled val="1"/>
        </dgm:presLayoutVars>
      </dgm:prSet>
      <dgm:spPr/>
    </dgm:pt>
    <dgm:pt modelId="{2383CB96-57C4-45B5-B69F-9D09619EC1B6}" type="pres">
      <dgm:prSet presAssocID="{92338EAF-9391-46D3-BE84-FA47C0DAABF8}" presName="sibTrans" presStyleLbl="node1" presStyleIdx="5" presStyleCnt="6"/>
      <dgm:spPr/>
    </dgm:pt>
  </dgm:ptLst>
  <dgm:cxnLst>
    <dgm:cxn modelId="{B7334E09-16F3-4BC2-BDB7-12DA6F17AD57}" type="presOf" srcId="{1EEF6F34-1F33-44CA-823D-03B44A4B2191}" destId="{2C64DA47-F8F8-4CEB-906C-DE9E62B73D96}" srcOrd="0" destOrd="0" presId="urn:microsoft.com/office/officeart/2005/8/layout/cycle1"/>
    <dgm:cxn modelId="{897F5531-7F38-4C0D-A057-885AAE4638DF}" type="presOf" srcId="{57CF6674-DEAC-4A9F-97EF-FCDBC296E74F}" destId="{B8B0B135-CB67-47EF-A339-25B23FDED740}" srcOrd="0" destOrd="0" presId="urn:microsoft.com/office/officeart/2005/8/layout/cycle1"/>
    <dgm:cxn modelId="{D3B04C4A-4BCA-4111-8624-1298C7BDDFFD}" srcId="{7FA7D7CA-7DAC-4055-AB71-4E476F63C0BB}" destId="{9591083F-8CC7-447D-BC91-5C7F64F0E6D0}" srcOrd="4" destOrd="0" parTransId="{3B6480D9-2914-42DB-84A3-F9F4E1642A3D}" sibTransId="{44DB8FB8-1381-4136-BD2F-5F22480AF51B}"/>
    <dgm:cxn modelId="{37B92570-9F0D-4934-9EFA-B6107F003490}" type="presOf" srcId="{44DB8FB8-1381-4136-BD2F-5F22480AF51B}" destId="{0774659C-EF47-4F49-A72F-8018C6F2B9ED}" srcOrd="0" destOrd="0" presId="urn:microsoft.com/office/officeart/2005/8/layout/cycle1"/>
    <dgm:cxn modelId="{9F73F353-53D6-46F1-9AF3-B9987E5157CB}" type="presOf" srcId="{08926845-DE90-4C25-B677-A1393B5DC096}" destId="{7F5D1959-D437-45E6-8BF1-02FBD5C88F9C}" srcOrd="0" destOrd="0" presId="urn:microsoft.com/office/officeart/2005/8/layout/cycle1"/>
    <dgm:cxn modelId="{B6120578-8850-431E-BEEA-8058EF0955D2}" type="presOf" srcId="{9591083F-8CC7-447D-BC91-5C7F64F0E6D0}" destId="{046023E3-2AD5-4A2A-AE3E-5F37DB75DED8}" srcOrd="0" destOrd="0" presId="urn:microsoft.com/office/officeart/2005/8/layout/cycle1"/>
    <dgm:cxn modelId="{3D989B7B-459A-4DE3-BEDB-C569B4FF3F57}" type="presOf" srcId="{2DF4AD88-38FA-4041-8E48-9DC653B5FC6D}" destId="{F28F0252-E740-4AA1-BA31-E03F69B1D6E7}" srcOrd="0" destOrd="0" presId="urn:microsoft.com/office/officeart/2005/8/layout/cycle1"/>
    <dgm:cxn modelId="{CEC2AE8A-18C7-4183-AFDF-699A33DDF0FE}" type="presOf" srcId="{5E8B9FDE-4F73-4BC5-902D-177523411CAF}" destId="{31B04568-2660-47E5-98E9-6632F427CA40}" srcOrd="0" destOrd="0" presId="urn:microsoft.com/office/officeart/2005/8/layout/cycle1"/>
    <dgm:cxn modelId="{E3A16EAE-5F41-46F4-958A-ED6714F0207B}" type="presOf" srcId="{92338EAF-9391-46D3-BE84-FA47C0DAABF8}" destId="{2383CB96-57C4-45B5-B69F-9D09619EC1B6}" srcOrd="0" destOrd="0" presId="urn:microsoft.com/office/officeart/2005/8/layout/cycle1"/>
    <dgm:cxn modelId="{C75A32B3-F88C-4FA6-86EE-4C51F60F4DD5}" type="presOf" srcId="{C1E39D8A-32FE-4DAF-8A50-A46773F5D6C0}" destId="{39C01C3A-A5C8-43AC-83BD-079776B57DF2}" srcOrd="0" destOrd="0" presId="urn:microsoft.com/office/officeart/2005/8/layout/cycle1"/>
    <dgm:cxn modelId="{20733BD0-E331-4C7B-A045-2E51FF338365}" type="presOf" srcId="{7FA7D7CA-7DAC-4055-AB71-4E476F63C0BB}" destId="{768A6908-5F6A-4FE8-90E9-9FCB862B7BD0}" srcOrd="0" destOrd="0" presId="urn:microsoft.com/office/officeart/2005/8/layout/cycle1"/>
    <dgm:cxn modelId="{A5A11CE0-BB20-4578-A829-B0E2E975AC27}" type="presOf" srcId="{37679156-34E0-4D7E-8338-A3B943CF838E}" destId="{EA233C7B-EB7C-4048-8C3C-6F7D2BD419AC}" srcOrd="0" destOrd="0" presId="urn:microsoft.com/office/officeart/2005/8/layout/cycle1"/>
    <dgm:cxn modelId="{CFEE62E4-6CF7-4166-8823-296891140021}" srcId="{7FA7D7CA-7DAC-4055-AB71-4E476F63C0BB}" destId="{08926845-DE90-4C25-B677-A1393B5DC096}" srcOrd="2" destOrd="0" parTransId="{15386C26-AD09-47A1-9C4B-CB2827991452}" sibTransId="{5E8B9FDE-4F73-4BC5-902D-177523411CAF}"/>
    <dgm:cxn modelId="{FFEC7EE4-442A-42B4-89DA-1FDBCB49140E}" srcId="{7FA7D7CA-7DAC-4055-AB71-4E476F63C0BB}" destId="{C1E39D8A-32FE-4DAF-8A50-A46773F5D6C0}" srcOrd="0" destOrd="0" parTransId="{6F5C3F08-D6EB-4DEC-A249-011F1B66D152}" sibTransId="{1EEF6F34-1F33-44CA-823D-03B44A4B2191}"/>
    <dgm:cxn modelId="{09C638EF-F0D0-4CC4-892B-53AF3DB2134D}" srcId="{7FA7D7CA-7DAC-4055-AB71-4E476F63C0BB}" destId="{355A0549-499D-4A1F-BE6B-26190BFB1A00}" srcOrd="3" destOrd="0" parTransId="{65EE4240-312F-46B8-A89F-E8091CE5AE9E}" sibTransId="{2DF4AD88-38FA-4041-8E48-9DC653B5FC6D}"/>
    <dgm:cxn modelId="{EB49C1F3-700E-4D06-97B8-221125A12A0D}" type="presOf" srcId="{355A0549-499D-4A1F-BE6B-26190BFB1A00}" destId="{7FFD3178-350B-44A3-9FAC-08F99160C4B7}" srcOrd="0" destOrd="0" presId="urn:microsoft.com/office/officeart/2005/8/layout/cycle1"/>
    <dgm:cxn modelId="{51C6ADF7-46ED-4469-B1AE-73314AF92613}" srcId="{7FA7D7CA-7DAC-4055-AB71-4E476F63C0BB}" destId="{BB768668-E36F-472B-A94F-F6FE24B41A0D}" srcOrd="5" destOrd="0" parTransId="{3DAC5511-DE40-4FE1-8D55-8D8B1A0242E7}" sibTransId="{92338EAF-9391-46D3-BE84-FA47C0DAABF8}"/>
    <dgm:cxn modelId="{A640C7FA-7026-4139-8C9F-F19F3424796E}" srcId="{7FA7D7CA-7DAC-4055-AB71-4E476F63C0BB}" destId="{57CF6674-DEAC-4A9F-97EF-FCDBC296E74F}" srcOrd="1" destOrd="0" parTransId="{9A1A0A5B-170F-48F2-B06B-FA3329F7F4AD}" sibTransId="{37679156-34E0-4D7E-8338-A3B943CF838E}"/>
    <dgm:cxn modelId="{6BA676FF-B31E-47AE-8179-7C84EA94C430}" type="presOf" srcId="{BB768668-E36F-472B-A94F-F6FE24B41A0D}" destId="{99CCA918-DFD0-4135-BEB5-41B406E40524}" srcOrd="0" destOrd="0" presId="urn:microsoft.com/office/officeart/2005/8/layout/cycle1"/>
    <dgm:cxn modelId="{063130A4-754E-403E-A5E4-051881B73889}" type="presParOf" srcId="{768A6908-5F6A-4FE8-90E9-9FCB862B7BD0}" destId="{550FD484-7EA7-483E-9CC4-44665AAF17BF}" srcOrd="0" destOrd="0" presId="urn:microsoft.com/office/officeart/2005/8/layout/cycle1"/>
    <dgm:cxn modelId="{8B8D3A60-8AD8-4031-9B8E-248B11049ECB}" type="presParOf" srcId="{768A6908-5F6A-4FE8-90E9-9FCB862B7BD0}" destId="{39C01C3A-A5C8-43AC-83BD-079776B57DF2}" srcOrd="1" destOrd="0" presId="urn:microsoft.com/office/officeart/2005/8/layout/cycle1"/>
    <dgm:cxn modelId="{30EACC09-A7E9-46AB-A3FB-C0ECD0AAEAB0}" type="presParOf" srcId="{768A6908-5F6A-4FE8-90E9-9FCB862B7BD0}" destId="{2C64DA47-F8F8-4CEB-906C-DE9E62B73D96}" srcOrd="2" destOrd="0" presId="urn:microsoft.com/office/officeart/2005/8/layout/cycle1"/>
    <dgm:cxn modelId="{CB6F0E43-C820-439D-BF29-9172D4B47E00}" type="presParOf" srcId="{768A6908-5F6A-4FE8-90E9-9FCB862B7BD0}" destId="{4DF54B27-059D-4E7C-A238-70B6BCD7EFB7}" srcOrd="3" destOrd="0" presId="urn:microsoft.com/office/officeart/2005/8/layout/cycle1"/>
    <dgm:cxn modelId="{D3730786-7025-499C-B44C-66113E334F6D}" type="presParOf" srcId="{768A6908-5F6A-4FE8-90E9-9FCB862B7BD0}" destId="{B8B0B135-CB67-47EF-A339-25B23FDED740}" srcOrd="4" destOrd="0" presId="urn:microsoft.com/office/officeart/2005/8/layout/cycle1"/>
    <dgm:cxn modelId="{931BCDE0-FFF0-4986-AA3B-69F676C08323}" type="presParOf" srcId="{768A6908-5F6A-4FE8-90E9-9FCB862B7BD0}" destId="{EA233C7B-EB7C-4048-8C3C-6F7D2BD419AC}" srcOrd="5" destOrd="0" presId="urn:microsoft.com/office/officeart/2005/8/layout/cycle1"/>
    <dgm:cxn modelId="{A889B6E9-3E93-4D68-BFC4-E37D46F47B13}" type="presParOf" srcId="{768A6908-5F6A-4FE8-90E9-9FCB862B7BD0}" destId="{42D48E2F-8C3E-42F5-997D-2E85A61755CE}" srcOrd="6" destOrd="0" presId="urn:microsoft.com/office/officeart/2005/8/layout/cycle1"/>
    <dgm:cxn modelId="{E4C14C0C-67FE-42FB-8662-495FA053DA27}" type="presParOf" srcId="{768A6908-5F6A-4FE8-90E9-9FCB862B7BD0}" destId="{7F5D1959-D437-45E6-8BF1-02FBD5C88F9C}" srcOrd="7" destOrd="0" presId="urn:microsoft.com/office/officeart/2005/8/layout/cycle1"/>
    <dgm:cxn modelId="{9406910A-1514-4438-8DD7-B7725E027789}" type="presParOf" srcId="{768A6908-5F6A-4FE8-90E9-9FCB862B7BD0}" destId="{31B04568-2660-47E5-98E9-6632F427CA40}" srcOrd="8" destOrd="0" presId="urn:microsoft.com/office/officeart/2005/8/layout/cycle1"/>
    <dgm:cxn modelId="{B2FB2E52-59D9-4A2A-BC74-ADFE7CA94791}" type="presParOf" srcId="{768A6908-5F6A-4FE8-90E9-9FCB862B7BD0}" destId="{B443D81D-7FC8-47C7-81BA-053389890B4D}" srcOrd="9" destOrd="0" presId="urn:microsoft.com/office/officeart/2005/8/layout/cycle1"/>
    <dgm:cxn modelId="{2CDCFA04-F171-4EDB-A9BD-9E7135C3A76F}" type="presParOf" srcId="{768A6908-5F6A-4FE8-90E9-9FCB862B7BD0}" destId="{7FFD3178-350B-44A3-9FAC-08F99160C4B7}" srcOrd="10" destOrd="0" presId="urn:microsoft.com/office/officeart/2005/8/layout/cycle1"/>
    <dgm:cxn modelId="{42DA0F8C-6B9D-446B-83B0-F8A557D4512F}" type="presParOf" srcId="{768A6908-5F6A-4FE8-90E9-9FCB862B7BD0}" destId="{F28F0252-E740-4AA1-BA31-E03F69B1D6E7}" srcOrd="11" destOrd="0" presId="urn:microsoft.com/office/officeart/2005/8/layout/cycle1"/>
    <dgm:cxn modelId="{270208E0-4210-4838-A000-B7232B15514D}" type="presParOf" srcId="{768A6908-5F6A-4FE8-90E9-9FCB862B7BD0}" destId="{9712F592-02F7-404F-A228-106ECE7CC700}" srcOrd="12" destOrd="0" presId="urn:microsoft.com/office/officeart/2005/8/layout/cycle1"/>
    <dgm:cxn modelId="{CF974DD0-3E07-41D1-B466-686DB0D7AB31}" type="presParOf" srcId="{768A6908-5F6A-4FE8-90E9-9FCB862B7BD0}" destId="{046023E3-2AD5-4A2A-AE3E-5F37DB75DED8}" srcOrd="13" destOrd="0" presId="urn:microsoft.com/office/officeart/2005/8/layout/cycle1"/>
    <dgm:cxn modelId="{CC79ABB7-8C5F-4798-8A7B-21E98DC73745}" type="presParOf" srcId="{768A6908-5F6A-4FE8-90E9-9FCB862B7BD0}" destId="{0774659C-EF47-4F49-A72F-8018C6F2B9ED}" srcOrd="14" destOrd="0" presId="urn:microsoft.com/office/officeart/2005/8/layout/cycle1"/>
    <dgm:cxn modelId="{45CFF495-B6CA-43DD-AAC3-CCBC80461910}" type="presParOf" srcId="{768A6908-5F6A-4FE8-90E9-9FCB862B7BD0}" destId="{84B6D267-88EB-4B47-B3E8-3BD157A5FBB0}" srcOrd="15" destOrd="0" presId="urn:microsoft.com/office/officeart/2005/8/layout/cycle1"/>
    <dgm:cxn modelId="{FDE28E8D-95E7-4DF4-8A3A-04BC91C10066}" type="presParOf" srcId="{768A6908-5F6A-4FE8-90E9-9FCB862B7BD0}" destId="{99CCA918-DFD0-4135-BEB5-41B406E40524}" srcOrd="16" destOrd="0" presId="urn:microsoft.com/office/officeart/2005/8/layout/cycle1"/>
    <dgm:cxn modelId="{37C31940-4ADF-4083-95B0-EAF789AF07FC}" type="presParOf" srcId="{768A6908-5F6A-4FE8-90E9-9FCB862B7BD0}" destId="{2383CB96-57C4-45B5-B69F-9D09619EC1B6}" srcOrd="17"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D5670C-5D14-434C-AE4F-2125C5BD6A94}" type="doc">
      <dgm:prSet loTypeId="urn:microsoft.com/office/officeart/2005/8/layout/gear1" loCatId="cycle" qsTypeId="urn:microsoft.com/office/officeart/2005/8/quickstyle/simple1" qsCatId="simple" csTypeId="urn:microsoft.com/office/officeart/2005/8/colors/accent1_2" csCatId="accent1" phldr="1"/>
      <dgm:spPr/>
    </dgm:pt>
    <dgm:pt modelId="{58B58E99-76CF-45D3-A78B-C77A0F3F00C4}">
      <dgm:prSet phldrT="[Κείμενο]"/>
      <dgm:spPr/>
      <dgm:t>
        <a:bodyPr/>
        <a:lstStyle/>
        <a:p>
          <a:r>
            <a:rPr lang="el-GR" dirty="0"/>
            <a:t>Ποιοι, πού; </a:t>
          </a:r>
        </a:p>
      </dgm:t>
    </dgm:pt>
    <dgm:pt modelId="{537FB2AB-4E64-47C7-B1B2-3F447EF4A45E}" type="parTrans" cxnId="{15A643EC-BC95-43DF-9B2C-51D99F90305B}">
      <dgm:prSet/>
      <dgm:spPr/>
      <dgm:t>
        <a:bodyPr/>
        <a:lstStyle/>
        <a:p>
          <a:endParaRPr lang="el-GR"/>
        </a:p>
      </dgm:t>
    </dgm:pt>
    <dgm:pt modelId="{AE9B9F67-A92A-4298-ABE3-FDBF44D93768}" type="sibTrans" cxnId="{15A643EC-BC95-43DF-9B2C-51D99F90305B}">
      <dgm:prSet/>
      <dgm:spPr/>
      <dgm:t>
        <a:bodyPr/>
        <a:lstStyle/>
        <a:p>
          <a:endParaRPr lang="el-GR"/>
        </a:p>
      </dgm:t>
    </dgm:pt>
    <dgm:pt modelId="{DBF042B9-7EF0-44E3-9769-CBC77DB89DE1}">
      <dgm:prSet phldrT="[Κείμενο]"/>
      <dgm:spPr/>
      <dgm:t>
        <a:bodyPr/>
        <a:lstStyle/>
        <a:p>
          <a:r>
            <a:rPr lang="el-GR" dirty="0"/>
            <a:t>Πώς; </a:t>
          </a:r>
        </a:p>
      </dgm:t>
    </dgm:pt>
    <dgm:pt modelId="{6B6F3C01-B628-4056-BDA0-CE5256B6D29E}" type="parTrans" cxnId="{1BF607B7-2DC6-453C-834D-8E50B1A987AE}">
      <dgm:prSet/>
      <dgm:spPr/>
      <dgm:t>
        <a:bodyPr/>
        <a:lstStyle/>
        <a:p>
          <a:endParaRPr lang="el-GR"/>
        </a:p>
      </dgm:t>
    </dgm:pt>
    <dgm:pt modelId="{2B8839FF-1DB8-4F66-8CFF-E07A8A2967CD}" type="sibTrans" cxnId="{1BF607B7-2DC6-453C-834D-8E50B1A987AE}">
      <dgm:prSet/>
      <dgm:spPr/>
      <dgm:t>
        <a:bodyPr/>
        <a:lstStyle/>
        <a:p>
          <a:endParaRPr lang="el-GR"/>
        </a:p>
      </dgm:t>
    </dgm:pt>
    <dgm:pt modelId="{2B9F2F74-0A76-4EE3-B7A3-96D2027E0A92}">
      <dgm:prSet phldrT="[Κείμενο]"/>
      <dgm:spPr/>
      <dgm:t>
        <a:bodyPr/>
        <a:lstStyle/>
        <a:p>
          <a:r>
            <a:rPr lang="el-GR" dirty="0"/>
            <a:t>Τι, γιατί;</a:t>
          </a:r>
        </a:p>
      </dgm:t>
    </dgm:pt>
    <dgm:pt modelId="{404565E8-56B6-4FE5-8031-E7124907BF0E}" type="parTrans" cxnId="{8B1755BD-76E3-496C-8D5D-C7E39C0E6571}">
      <dgm:prSet/>
      <dgm:spPr/>
      <dgm:t>
        <a:bodyPr/>
        <a:lstStyle/>
        <a:p>
          <a:endParaRPr lang="el-GR"/>
        </a:p>
      </dgm:t>
    </dgm:pt>
    <dgm:pt modelId="{2EC8DA41-3D64-4D58-A99C-4E1F2583747D}" type="sibTrans" cxnId="{8B1755BD-76E3-496C-8D5D-C7E39C0E6571}">
      <dgm:prSet/>
      <dgm:spPr/>
      <dgm:t>
        <a:bodyPr/>
        <a:lstStyle/>
        <a:p>
          <a:endParaRPr lang="el-GR"/>
        </a:p>
      </dgm:t>
    </dgm:pt>
    <dgm:pt modelId="{62ADF6CC-30E2-41B1-B1C0-B49BC5A6E21E}" type="pres">
      <dgm:prSet presAssocID="{16D5670C-5D14-434C-AE4F-2125C5BD6A94}" presName="composite" presStyleCnt="0">
        <dgm:presLayoutVars>
          <dgm:chMax val="3"/>
          <dgm:animLvl val="lvl"/>
          <dgm:resizeHandles val="exact"/>
        </dgm:presLayoutVars>
      </dgm:prSet>
      <dgm:spPr/>
    </dgm:pt>
    <dgm:pt modelId="{C71D9CB8-62B4-4AF1-932C-7929D8BCF613}" type="pres">
      <dgm:prSet presAssocID="{58B58E99-76CF-45D3-A78B-C77A0F3F00C4}" presName="gear1" presStyleLbl="node1" presStyleIdx="0" presStyleCnt="3">
        <dgm:presLayoutVars>
          <dgm:chMax val="1"/>
          <dgm:bulletEnabled val="1"/>
        </dgm:presLayoutVars>
      </dgm:prSet>
      <dgm:spPr/>
    </dgm:pt>
    <dgm:pt modelId="{14EE5FE4-A9EB-4323-97A4-04EB6949703F}" type="pres">
      <dgm:prSet presAssocID="{58B58E99-76CF-45D3-A78B-C77A0F3F00C4}" presName="gear1srcNode" presStyleLbl="node1" presStyleIdx="0" presStyleCnt="3"/>
      <dgm:spPr/>
    </dgm:pt>
    <dgm:pt modelId="{3A7597FF-A840-4DA5-BD8A-F79FE8A831FD}" type="pres">
      <dgm:prSet presAssocID="{58B58E99-76CF-45D3-A78B-C77A0F3F00C4}" presName="gear1dstNode" presStyleLbl="node1" presStyleIdx="0" presStyleCnt="3"/>
      <dgm:spPr/>
    </dgm:pt>
    <dgm:pt modelId="{0DFFC6AD-238A-420D-BAD1-A6AD633FB485}" type="pres">
      <dgm:prSet presAssocID="{DBF042B9-7EF0-44E3-9769-CBC77DB89DE1}" presName="gear2" presStyleLbl="node1" presStyleIdx="1" presStyleCnt="3">
        <dgm:presLayoutVars>
          <dgm:chMax val="1"/>
          <dgm:bulletEnabled val="1"/>
        </dgm:presLayoutVars>
      </dgm:prSet>
      <dgm:spPr/>
    </dgm:pt>
    <dgm:pt modelId="{02D91FD1-6A46-4022-8CC3-8AB4903CCF63}" type="pres">
      <dgm:prSet presAssocID="{DBF042B9-7EF0-44E3-9769-CBC77DB89DE1}" presName="gear2srcNode" presStyleLbl="node1" presStyleIdx="1" presStyleCnt="3"/>
      <dgm:spPr/>
    </dgm:pt>
    <dgm:pt modelId="{6642156F-57C9-4DBA-8D32-C7610E7D346B}" type="pres">
      <dgm:prSet presAssocID="{DBF042B9-7EF0-44E3-9769-CBC77DB89DE1}" presName="gear2dstNode" presStyleLbl="node1" presStyleIdx="1" presStyleCnt="3"/>
      <dgm:spPr/>
    </dgm:pt>
    <dgm:pt modelId="{DF0E626B-4027-4997-BA25-BA111FC00D74}" type="pres">
      <dgm:prSet presAssocID="{2B9F2F74-0A76-4EE3-B7A3-96D2027E0A92}" presName="gear3" presStyleLbl="node1" presStyleIdx="2" presStyleCnt="3"/>
      <dgm:spPr/>
    </dgm:pt>
    <dgm:pt modelId="{E7D0820D-0EE9-4937-BCF4-F8D542C91F25}" type="pres">
      <dgm:prSet presAssocID="{2B9F2F74-0A76-4EE3-B7A3-96D2027E0A92}" presName="gear3tx" presStyleLbl="node1" presStyleIdx="2" presStyleCnt="3">
        <dgm:presLayoutVars>
          <dgm:chMax val="1"/>
          <dgm:bulletEnabled val="1"/>
        </dgm:presLayoutVars>
      </dgm:prSet>
      <dgm:spPr/>
    </dgm:pt>
    <dgm:pt modelId="{6BD61C85-218A-4275-B017-84AD1ED18D94}" type="pres">
      <dgm:prSet presAssocID="{2B9F2F74-0A76-4EE3-B7A3-96D2027E0A92}" presName="gear3srcNode" presStyleLbl="node1" presStyleIdx="2" presStyleCnt="3"/>
      <dgm:spPr/>
    </dgm:pt>
    <dgm:pt modelId="{9FFC475B-E1D5-416B-8F59-EE26E5074ECA}" type="pres">
      <dgm:prSet presAssocID="{2B9F2F74-0A76-4EE3-B7A3-96D2027E0A92}" presName="gear3dstNode" presStyleLbl="node1" presStyleIdx="2" presStyleCnt="3"/>
      <dgm:spPr/>
    </dgm:pt>
    <dgm:pt modelId="{85853EB1-728D-4CCA-AB39-49CDF1F57D06}" type="pres">
      <dgm:prSet presAssocID="{AE9B9F67-A92A-4298-ABE3-FDBF44D93768}" presName="connector1" presStyleLbl="sibTrans2D1" presStyleIdx="0" presStyleCnt="3"/>
      <dgm:spPr/>
    </dgm:pt>
    <dgm:pt modelId="{9B1020D9-9E22-4C33-91EB-5498F05D24BA}" type="pres">
      <dgm:prSet presAssocID="{2B8839FF-1DB8-4F66-8CFF-E07A8A2967CD}" presName="connector2" presStyleLbl="sibTrans2D1" presStyleIdx="1" presStyleCnt="3"/>
      <dgm:spPr/>
    </dgm:pt>
    <dgm:pt modelId="{152336BA-138B-4F96-9A48-9DE6114BF024}" type="pres">
      <dgm:prSet presAssocID="{2EC8DA41-3D64-4D58-A99C-4E1F2583747D}" presName="connector3" presStyleLbl="sibTrans2D1" presStyleIdx="2" presStyleCnt="3"/>
      <dgm:spPr/>
    </dgm:pt>
  </dgm:ptLst>
  <dgm:cxnLst>
    <dgm:cxn modelId="{5042DF0C-1F6A-4951-98F3-1440B9C13426}" type="presOf" srcId="{DBF042B9-7EF0-44E3-9769-CBC77DB89DE1}" destId="{6642156F-57C9-4DBA-8D32-C7610E7D346B}" srcOrd="2" destOrd="0" presId="urn:microsoft.com/office/officeart/2005/8/layout/gear1"/>
    <dgm:cxn modelId="{3B5A7E19-2B21-4F4D-82C7-FDA01AD9B824}" type="presOf" srcId="{2B9F2F74-0A76-4EE3-B7A3-96D2027E0A92}" destId="{E7D0820D-0EE9-4937-BCF4-F8D542C91F25}" srcOrd="1" destOrd="0" presId="urn:microsoft.com/office/officeart/2005/8/layout/gear1"/>
    <dgm:cxn modelId="{6ADC1837-96E7-49C1-93EF-45A7C5651F17}" type="presOf" srcId="{2B8839FF-1DB8-4F66-8CFF-E07A8A2967CD}" destId="{9B1020D9-9E22-4C33-91EB-5498F05D24BA}" srcOrd="0" destOrd="0" presId="urn:microsoft.com/office/officeart/2005/8/layout/gear1"/>
    <dgm:cxn modelId="{B851A36E-C02F-4200-AC6D-4BE7A170F498}" type="presOf" srcId="{AE9B9F67-A92A-4298-ABE3-FDBF44D93768}" destId="{85853EB1-728D-4CCA-AB39-49CDF1F57D06}" srcOrd="0" destOrd="0" presId="urn:microsoft.com/office/officeart/2005/8/layout/gear1"/>
    <dgm:cxn modelId="{69990B7E-C945-4C2B-AE5E-4BD4B43A0E5A}" type="presOf" srcId="{DBF042B9-7EF0-44E3-9769-CBC77DB89DE1}" destId="{0DFFC6AD-238A-420D-BAD1-A6AD633FB485}" srcOrd="0" destOrd="0" presId="urn:microsoft.com/office/officeart/2005/8/layout/gear1"/>
    <dgm:cxn modelId="{240A4781-0DEF-47EF-9FBA-06251DC14573}" type="presOf" srcId="{58B58E99-76CF-45D3-A78B-C77A0F3F00C4}" destId="{C71D9CB8-62B4-4AF1-932C-7929D8BCF613}" srcOrd="0" destOrd="0" presId="urn:microsoft.com/office/officeart/2005/8/layout/gear1"/>
    <dgm:cxn modelId="{1A0E37A3-5595-468B-89B0-B502CC5BE8B7}" type="presOf" srcId="{2B9F2F74-0A76-4EE3-B7A3-96D2027E0A92}" destId="{9FFC475B-E1D5-416B-8F59-EE26E5074ECA}" srcOrd="3" destOrd="0" presId="urn:microsoft.com/office/officeart/2005/8/layout/gear1"/>
    <dgm:cxn modelId="{128F95AA-F3BC-4A7B-9320-129AD983B131}" type="presOf" srcId="{58B58E99-76CF-45D3-A78B-C77A0F3F00C4}" destId="{14EE5FE4-A9EB-4323-97A4-04EB6949703F}" srcOrd="1" destOrd="0" presId="urn:microsoft.com/office/officeart/2005/8/layout/gear1"/>
    <dgm:cxn modelId="{79A6F6AD-0C4B-439E-AC3D-89CE0BE8B406}" type="presOf" srcId="{DBF042B9-7EF0-44E3-9769-CBC77DB89DE1}" destId="{02D91FD1-6A46-4022-8CC3-8AB4903CCF63}" srcOrd="1" destOrd="0" presId="urn:microsoft.com/office/officeart/2005/8/layout/gear1"/>
    <dgm:cxn modelId="{1BF607B7-2DC6-453C-834D-8E50B1A987AE}" srcId="{16D5670C-5D14-434C-AE4F-2125C5BD6A94}" destId="{DBF042B9-7EF0-44E3-9769-CBC77DB89DE1}" srcOrd="1" destOrd="0" parTransId="{6B6F3C01-B628-4056-BDA0-CE5256B6D29E}" sibTransId="{2B8839FF-1DB8-4F66-8CFF-E07A8A2967CD}"/>
    <dgm:cxn modelId="{8B1755BD-76E3-496C-8D5D-C7E39C0E6571}" srcId="{16D5670C-5D14-434C-AE4F-2125C5BD6A94}" destId="{2B9F2F74-0A76-4EE3-B7A3-96D2027E0A92}" srcOrd="2" destOrd="0" parTransId="{404565E8-56B6-4FE5-8031-E7124907BF0E}" sibTransId="{2EC8DA41-3D64-4D58-A99C-4E1F2583747D}"/>
    <dgm:cxn modelId="{1694AFCD-386E-476D-8731-6B13682BA897}" type="presOf" srcId="{2B9F2F74-0A76-4EE3-B7A3-96D2027E0A92}" destId="{6BD61C85-218A-4275-B017-84AD1ED18D94}" srcOrd="2" destOrd="0" presId="urn:microsoft.com/office/officeart/2005/8/layout/gear1"/>
    <dgm:cxn modelId="{13CDA1D0-1C3A-4BFF-8100-C2CC90DD7E59}" type="presOf" srcId="{16D5670C-5D14-434C-AE4F-2125C5BD6A94}" destId="{62ADF6CC-30E2-41B1-B1C0-B49BC5A6E21E}" srcOrd="0" destOrd="0" presId="urn:microsoft.com/office/officeart/2005/8/layout/gear1"/>
    <dgm:cxn modelId="{837EF7D7-8CFA-4B1E-AC73-C85204BAE138}" type="presOf" srcId="{2B9F2F74-0A76-4EE3-B7A3-96D2027E0A92}" destId="{DF0E626B-4027-4997-BA25-BA111FC00D74}" srcOrd="0" destOrd="0" presId="urn:microsoft.com/office/officeart/2005/8/layout/gear1"/>
    <dgm:cxn modelId="{643DA9E3-DA53-41D8-9AA8-BE00DF8F6CAC}" type="presOf" srcId="{2EC8DA41-3D64-4D58-A99C-4E1F2583747D}" destId="{152336BA-138B-4F96-9A48-9DE6114BF024}" srcOrd="0" destOrd="0" presId="urn:microsoft.com/office/officeart/2005/8/layout/gear1"/>
    <dgm:cxn modelId="{15A643EC-BC95-43DF-9B2C-51D99F90305B}" srcId="{16D5670C-5D14-434C-AE4F-2125C5BD6A94}" destId="{58B58E99-76CF-45D3-A78B-C77A0F3F00C4}" srcOrd="0" destOrd="0" parTransId="{537FB2AB-4E64-47C7-B1B2-3F447EF4A45E}" sibTransId="{AE9B9F67-A92A-4298-ABE3-FDBF44D93768}"/>
    <dgm:cxn modelId="{0B3DD3F1-04C1-471D-8611-644467EDAF93}" type="presOf" srcId="{58B58E99-76CF-45D3-A78B-C77A0F3F00C4}" destId="{3A7597FF-A840-4DA5-BD8A-F79FE8A831FD}" srcOrd="2" destOrd="0" presId="urn:microsoft.com/office/officeart/2005/8/layout/gear1"/>
    <dgm:cxn modelId="{AD4F8FA6-1957-4118-920C-6C67FF5231F3}" type="presParOf" srcId="{62ADF6CC-30E2-41B1-B1C0-B49BC5A6E21E}" destId="{C71D9CB8-62B4-4AF1-932C-7929D8BCF613}" srcOrd="0" destOrd="0" presId="urn:microsoft.com/office/officeart/2005/8/layout/gear1"/>
    <dgm:cxn modelId="{D050908A-837D-4FB5-A276-B9D42DD09A52}" type="presParOf" srcId="{62ADF6CC-30E2-41B1-B1C0-B49BC5A6E21E}" destId="{14EE5FE4-A9EB-4323-97A4-04EB6949703F}" srcOrd="1" destOrd="0" presId="urn:microsoft.com/office/officeart/2005/8/layout/gear1"/>
    <dgm:cxn modelId="{442E43AB-42B1-4ABA-A08C-8D71469DB2B5}" type="presParOf" srcId="{62ADF6CC-30E2-41B1-B1C0-B49BC5A6E21E}" destId="{3A7597FF-A840-4DA5-BD8A-F79FE8A831FD}" srcOrd="2" destOrd="0" presId="urn:microsoft.com/office/officeart/2005/8/layout/gear1"/>
    <dgm:cxn modelId="{F241B8FB-CB36-490B-B0ED-ADC48C940C7C}" type="presParOf" srcId="{62ADF6CC-30E2-41B1-B1C0-B49BC5A6E21E}" destId="{0DFFC6AD-238A-420D-BAD1-A6AD633FB485}" srcOrd="3" destOrd="0" presId="urn:microsoft.com/office/officeart/2005/8/layout/gear1"/>
    <dgm:cxn modelId="{47EC741F-78F2-4640-B14A-7C30CBAA19CE}" type="presParOf" srcId="{62ADF6CC-30E2-41B1-B1C0-B49BC5A6E21E}" destId="{02D91FD1-6A46-4022-8CC3-8AB4903CCF63}" srcOrd="4" destOrd="0" presId="urn:microsoft.com/office/officeart/2005/8/layout/gear1"/>
    <dgm:cxn modelId="{61BA4C96-1F46-4893-B2B5-364410C51267}" type="presParOf" srcId="{62ADF6CC-30E2-41B1-B1C0-B49BC5A6E21E}" destId="{6642156F-57C9-4DBA-8D32-C7610E7D346B}" srcOrd="5" destOrd="0" presId="urn:microsoft.com/office/officeart/2005/8/layout/gear1"/>
    <dgm:cxn modelId="{D3D766FD-D792-4D52-9EBC-B0DF6A6C8342}" type="presParOf" srcId="{62ADF6CC-30E2-41B1-B1C0-B49BC5A6E21E}" destId="{DF0E626B-4027-4997-BA25-BA111FC00D74}" srcOrd="6" destOrd="0" presId="urn:microsoft.com/office/officeart/2005/8/layout/gear1"/>
    <dgm:cxn modelId="{1A6B178E-C56C-46C6-9B6C-3DBA979F3800}" type="presParOf" srcId="{62ADF6CC-30E2-41B1-B1C0-B49BC5A6E21E}" destId="{E7D0820D-0EE9-4937-BCF4-F8D542C91F25}" srcOrd="7" destOrd="0" presId="urn:microsoft.com/office/officeart/2005/8/layout/gear1"/>
    <dgm:cxn modelId="{0B6A2122-B39D-4675-AEFE-332566A1C12B}" type="presParOf" srcId="{62ADF6CC-30E2-41B1-B1C0-B49BC5A6E21E}" destId="{6BD61C85-218A-4275-B017-84AD1ED18D94}" srcOrd="8" destOrd="0" presId="urn:microsoft.com/office/officeart/2005/8/layout/gear1"/>
    <dgm:cxn modelId="{49531B7B-BFC5-4CC6-9756-DFB0473F672B}" type="presParOf" srcId="{62ADF6CC-30E2-41B1-B1C0-B49BC5A6E21E}" destId="{9FFC475B-E1D5-416B-8F59-EE26E5074ECA}" srcOrd="9" destOrd="0" presId="urn:microsoft.com/office/officeart/2005/8/layout/gear1"/>
    <dgm:cxn modelId="{06694A99-6D68-407F-998F-4D38DDA8DFEA}" type="presParOf" srcId="{62ADF6CC-30E2-41B1-B1C0-B49BC5A6E21E}" destId="{85853EB1-728D-4CCA-AB39-49CDF1F57D06}" srcOrd="10" destOrd="0" presId="urn:microsoft.com/office/officeart/2005/8/layout/gear1"/>
    <dgm:cxn modelId="{1ECC8F04-B655-46F6-9A6D-3E0818715082}" type="presParOf" srcId="{62ADF6CC-30E2-41B1-B1C0-B49BC5A6E21E}" destId="{9B1020D9-9E22-4C33-91EB-5498F05D24BA}" srcOrd="11" destOrd="0" presId="urn:microsoft.com/office/officeart/2005/8/layout/gear1"/>
    <dgm:cxn modelId="{96457E7F-9A76-4D6A-BE70-9A383C87235D}" type="presParOf" srcId="{62ADF6CC-30E2-41B1-B1C0-B49BC5A6E21E}" destId="{152336BA-138B-4F96-9A48-9DE6114BF024}"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1AE04D-FEC9-4CCB-99E5-AECF6CE75D9E}" type="doc">
      <dgm:prSet loTypeId="urn:microsoft.com/office/officeart/2005/8/layout/pyramid1" loCatId="pyramid" qsTypeId="urn:microsoft.com/office/officeart/2005/8/quickstyle/simple1" qsCatId="simple" csTypeId="urn:microsoft.com/office/officeart/2005/8/colors/accent1_2" csCatId="accent1" phldr="1"/>
      <dgm:spPr/>
    </dgm:pt>
    <dgm:pt modelId="{8C48F233-6DE9-4A69-BA4C-788CB2AA21E4}">
      <dgm:prSet phldrT="[Κείμενο]" custT="1"/>
      <dgm:spPr/>
      <dgm:t>
        <a:bodyPr/>
        <a:lstStyle/>
        <a:p>
          <a:r>
            <a:rPr lang="el-GR" sz="2000" b="0" dirty="0"/>
            <a:t>Δημιουργικότητα</a:t>
          </a:r>
        </a:p>
      </dgm:t>
    </dgm:pt>
    <dgm:pt modelId="{541E8B5D-399D-4D33-94A1-E9658F912849}" type="parTrans" cxnId="{ACEC3F38-2B6B-44A0-B0BD-838DDB4AAC42}">
      <dgm:prSet/>
      <dgm:spPr/>
      <dgm:t>
        <a:bodyPr/>
        <a:lstStyle/>
        <a:p>
          <a:endParaRPr lang="el-GR" sz="2800"/>
        </a:p>
      </dgm:t>
    </dgm:pt>
    <dgm:pt modelId="{4B91C844-FC0F-47B8-9D5B-9ED02FAF98EB}" type="sibTrans" cxnId="{ACEC3F38-2B6B-44A0-B0BD-838DDB4AAC42}">
      <dgm:prSet/>
      <dgm:spPr/>
      <dgm:t>
        <a:bodyPr/>
        <a:lstStyle/>
        <a:p>
          <a:endParaRPr lang="el-GR" sz="2800"/>
        </a:p>
      </dgm:t>
    </dgm:pt>
    <dgm:pt modelId="{2C50EFB6-F2E9-405D-87B2-A6AC05844241}">
      <dgm:prSet phldrT="[Κείμενο]" custT="1"/>
      <dgm:spPr/>
      <dgm:t>
        <a:bodyPr/>
        <a:lstStyle/>
        <a:p>
          <a:r>
            <a:rPr lang="el-GR" sz="2000" dirty="0"/>
            <a:t>Αξιολόγηση </a:t>
          </a:r>
        </a:p>
      </dgm:t>
    </dgm:pt>
    <dgm:pt modelId="{B4105B20-BD14-46AF-AA3A-59B6EBEB95EA}" type="parTrans" cxnId="{4C8FDB97-9143-4350-A91B-A909F4433C89}">
      <dgm:prSet/>
      <dgm:spPr/>
      <dgm:t>
        <a:bodyPr/>
        <a:lstStyle/>
        <a:p>
          <a:endParaRPr lang="el-GR" sz="2800"/>
        </a:p>
      </dgm:t>
    </dgm:pt>
    <dgm:pt modelId="{558FE259-2C7F-41D3-98BA-B970A41EFD32}" type="sibTrans" cxnId="{4C8FDB97-9143-4350-A91B-A909F4433C89}">
      <dgm:prSet/>
      <dgm:spPr/>
      <dgm:t>
        <a:bodyPr/>
        <a:lstStyle/>
        <a:p>
          <a:endParaRPr lang="el-GR" sz="2800"/>
        </a:p>
      </dgm:t>
    </dgm:pt>
    <dgm:pt modelId="{96FF5250-2410-4DDB-A8FD-10CBD59C726D}">
      <dgm:prSet phldrT="[Κείμενο]" custT="1"/>
      <dgm:spPr/>
      <dgm:t>
        <a:bodyPr/>
        <a:lstStyle/>
        <a:p>
          <a:r>
            <a:rPr lang="el-GR" sz="2000"/>
            <a:t>Ανάλυση </a:t>
          </a:r>
          <a:endParaRPr lang="el-GR" sz="2000" dirty="0"/>
        </a:p>
      </dgm:t>
    </dgm:pt>
    <dgm:pt modelId="{8C7E55CC-C950-470C-8A82-F671DEB80369}" type="parTrans" cxnId="{0688BB00-0AB1-4E2B-B398-F3C6A97C9A1B}">
      <dgm:prSet/>
      <dgm:spPr/>
      <dgm:t>
        <a:bodyPr/>
        <a:lstStyle/>
        <a:p>
          <a:endParaRPr lang="el-GR" sz="2800"/>
        </a:p>
      </dgm:t>
    </dgm:pt>
    <dgm:pt modelId="{F8E0B020-C38F-453C-AF79-A0BCBBB3C4E3}" type="sibTrans" cxnId="{0688BB00-0AB1-4E2B-B398-F3C6A97C9A1B}">
      <dgm:prSet/>
      <dgm:spPr/>
      <dgm:t>
        <a:bodyPr/>
        <a:lstStyle/>
        <a:p>
          <a:endParaRPr lang="el-GR" sz="2800"/>
        </a:p>
      </dgm:t>
    </dgm:pt>
    <dgm:pt modelId="{A87270B1-F9CD-4F22-98E4-AFAC770E6052}">
      <dgm:prSet custT="1"/>
      <dgm:spPr/>
      <dgm:t>
        <a:bodyPr/>
        <a:lstStyle/>
        <a:p>
          <a:r>
            <a:rPr lang="el-GR" sz="2000"/>
            <a:t>Εφαρμογή</a:t>
          </a:r>
        </a:p>
      </dgm:t>
    </dgm:pt>
    <dgm:pt modelId="{BCF65381-3A6F-4416-9597-D3013CC59634}" type="parTrans" cxnId="{DF5B4CFD-B8B0-4AB1-8C2A-F9E1A4B23AAE}">
      <dgm:prSet/>
      <dgm:spPr/>
      <dgm:t>
        <a:bodyPr/>
        <a:lstStyle/>
        <a:p>
          <a:endParaRPr lang="el-GR" sz="2800"/>
        </a:p>
      </dgm:t>
    </dgm:pt>
    <dgm:pt modelId="{DE590C78-850C-4DD7-9B91-B7DFA94F3E6C}" type="sibTrans" cxnId="{DF5B4CFD-B8B0-4AB1-8C2A-F9E1A4B23AAE}">
      <dgm:prSet/>
      <dgm:spPr/>
      <dgm:t>
        <a:bodyPr/>
        <a:lstStyle/>
        <a:p>
          <a:endParaRPr lang="el-GR" sz="2800"/>
        </a:p>
      </dgm:t>
    </dgm:pt>
    <dgm:pt modelId="{010C288F-E07C-4B75-9045-DA42FADDF0CF}">
      <dgm:prSet custT="1"/>
      <dgm:spPr/>
      <dgm:t>
        <a:bodyPr/>
        <a:lstStyle/>
        <a:p>
          <a:r>
            <a:rPr lang="el-GR" sz="2000"/>
            <a:t>Κατανόηση </a:t>
          </a:r>
        </a:p>
      </dgm:t>
    </dgm:pt>
    <dgm:pt modelId="{5CA9A2C7-97DA-4DA2-9090-B9A3530D17A1}" type="parTrans" cxnId="{EBA973E9-0644-44D4-A979-69EE3870A989}">
      <dgm:prSet/>
      <dgm:spPr/>
      <dgm:t>
        <a:bodyPr/>
        <a:lstStyle/>
        <a:p>
          <a:endParaRPr lang="el-GR" sz="2800"/>
        </a:p>
      </dgm:t>
    </dgm:pt>
    <dgm:pt modelId="{ADECF3B0-353B-43D0-B0CB-259935E0AC43}" type="sibTrans" cxnId="{EBA973E9-0644-44D4-A979-69EE3870A989}">
      <dgm:prSet/>
      <dgm:spPr/>
      <dgm:t>
        <a:bodyPr/>
        <a:lstStyle/>
        <a:p>
          <a:endParaRPr lang="el-GR" sz="2800"/>
        </a:p>
      </dgm:t>
    </dgm:pt>
    <dgm:pt modelId="{66691248-4B5B-4982-AB93-BC2A5E66B7D2}">
      <dgm:prSet custT="1"/>
      <dgm:spPr/>
      <dgm:t>
        <a:bodyPr/>
        <a:lstStyle/>
        <a:p>
          <a:r>
            <a:rPr lang="el-GR" sz="2000"/>
            <a:t>Γνώση </a:t>
          </a:r>
        </a:p>
      </dgm:t>
    </dgm:pt>
    <dgm:pt modelId="{353334A0-AAEF-4D13-8190-A765405DDC44}" type="parTrans" cxnId="{FDAF4A41-CCFE-4EA9-9D7A-293E7A55C40B}">
      <dgm:prSet/>
      <dgm:spPr/>
      <dgm:t>
        <a:bodyPr/>
        <a:lstStyle/>
        <a:p>
          <a:endParaRPr lang="el-GR" sz="2800"/>
        </a:p>
      </dgm:t>
    </dgm:pt>
    <dgm:pt modelId="{AB189A80-760D-4EF8-B652-5C73DAC4BF1A}" type="sibTrans" cxnId="{FDAF4A41-CCFE-4EA9-9D7A-293E7A55C40B}">
      <dgm:prSet/>
      <dgm:spPr/>
      <dgm:t>
        <a:bodyPr/>
        <a:lstStyle/>
        <a:p>
          <a:endParaRPr lang="el-GR" sz="2800"/>
        </a:p>
      </dgm:t>
    </dgm:pt>
    <dgm:pt modelId="{404E9DFF-9823-493D-94F6-A292EC1D5CE4}" type="pres">
      <dgm:prSet presAssocID="{D61AE04D-FEC9-4CCB-99E5-AECF6CE75D9E}" presName="Name0" presStyleCnt="0">
        <dgm:presLayoutVars>
          <dgm:dir/>
          <dgm:animLvl val="lvl"/>
          <dgm:resizeHandles val="exact"/>
        </dgm:presLayoutVars>
      </dgm:prSet>
      <dgm:spPr/>
    </dgm:pt>
    <dgm:pt modelId="{2BD0FCA0-45B3-4877-9B0B-89ECB26805BA}" type="pres">
      <dgm:prSet presAssocID="{8C48F233-6DE9-4A69-BA4C-788CB2AA21E4}" presName="Name8" presStyleCnt="0"/>
      <dgm:spPr/>
    </dgm:pt>
    <dgm:pt modelId="{DB555AEB-81CA-4DE3-9451-98892E7B65E2}" type="pres">
      <dgm:prSet presAssocID="{8C48F233-6DE9-4A69-BA4C-788CB2AA21E4}" presName="level" presStyleLbl="node1" presStyleIdx="0" presStyleCnt="6">
        <dgm:presLayoutVars>
          <dgm:chMax val="1"/>
          <dgm:bulletEnabled val="1"/>
        </dgm:presLayoutVars>
      </dgm:prSet>
      <dgm:spPr/>
    </dgm:pt>
    <dgm:pt modelId="{268C5944-E8FB-416A-B9AB-46AE43016FD1}" type="pres">
      <dgm:prSet presAssocID="{8C48F233-6DE9-4A69-BA4C-788CB2AA21E4}" presName="levelTx" presStyleLbl="revTx" presStyleIdx="0" presStyleCnt="0">
        <dgm:presLayoutVars>
          <dgm:chMax val="1"/>
          <dgm:bulletEnabled val="1"/>
        </dgm:presLayoutVars>
      </dgm:prSet>
      <dgm:spPr/>
    </dgm:pt>
    <dgm:pt modelId="{DBBFAE58-5F57-43F7-92F5-F1FABB31234A}" type="pres">
      <dgm:prSet presAssocID="{2C50EFB6-F2E9-405D-87B2-A6AC05844241}" presName="Name8" presStyleCnt="0"/>
      <dgm:spPr/>
    </dgm:pt>
    <dgm:pt modelId="{5027A309-1603-4D4E-AE17-7C5C360A8219}" type="pres">
      <dgm:prSet presAssocID="{2C50EFB6-F2E9-405D-87B2-A6AC05844241}" presName="level" presStyleLbl="node1" presStyleIdx="1" presStyleCnt="6">
        <dgm:presLayoutVars>
          <dgm:chMax val="1"/>
          <dgm:bulletEnabled val="1"/>
        </dgm:presLayoutVars>
      </dgm:prSet>
      <dgm:spPr/>
    </dgm:pt>
    <dgm:pt modelId="{EF3C5404-489A-4959-BE13-794DFF38DF9D}" type="pres">
      <dgm:prSet presAssocID="{2C50EFB6-F2E9-405D-87B2-A6AC05844241}" presName="levelTx" presStyleLbl="revTx" presStyleIdx="0" presStyleCnt="0">
        <dgm:presLayoutVars>
          <dgm:chMax val="1"/>
          <dgm:bulletEnabled val="1"/>
        </dgm:presLayoutVars>
      </dgm:prSet>
      <dgm:spPr/>
    </dgm:pt>
    <dgm:pt modelId="{6649A67C-D7F5-424B-BA31-251C1473AA9C}" type="pres">
      <dgm:prSet presAssocID="{96FF5250-2410-4DDB-A8FD-10CBD59C726D}" presName="Name8" presStyleCnt="0"/>
      <dgm:spPr/>
    </dgm:pt>
    <dgm:pt modelId="{475013D3-A9B6-4D89-A248-8A590336E9FF}" type="pres">
      <dgm:prSet presAssocID="{96FF5250-2410-4DDB-A8FD-10CBD59C726D}" presName="level" presStyleLbl="node1" presStyleIdx="2" presStyleCnt="6">
        <dgm:presLayoutVars>
          <dgm:chMax val="1"/>
          <dgm:bulletEnabled val="1"/>
        </dgm:presLayoutVars>
      </dgm:prSet>
      <dgm:spPr/>
    </dgm:pt>
    <dgm:pt modelId="{79BAD61A-34E0-47BB-80B4-AE9885A75247}" type="pres">
      <dgm:prSet presAssocID="{96FF5250-2410-4DDB-A8FD-10CBD59C726D}" presName="levelTx" presStyleLbl="revTx" presStyleIdx="0" presStyleCnt="0">
        <dgm:presLayoutVars>
          <dgm:chMax val="1"/>
          <dgm:bulletEnabled val="1"/>
        </dgm:presLayoutVars>
      </dgm:prSet>
      <dgm:spPr/>
    </dgm:pt>
    <dgm:pt modelId="{0A63578D-03C7-45DB-B31B-D4B11BFB27E0}" type="pres">
      <dgm:prSet presAssocID="{A87270B1-F9CD-4F22-98E4-AFAC770E6052}" presName="Name8" presStyleCnt="0"/>
      <dgm:spPr/>
    </dgm:pt>
    <dgm:pt modelId="{071F9FA3-AAE5-4F79-B0D0-D1D487F0D49B}" type="pres">
      <dgm:prSet presAssocID="{A87270B1-F9CD-4F22-98E4-AFAC770E6052}" presName="level" presStyleLbl="node1" presStyleIdx="3" presStyleCnt="6">
        <dgm:presLayoutVars>
          <dgm:chMax val="1"/>
          <dgm:bulletEnabled val="1"/>
        </dgm:presLayoutVars>
      </dgm:prSet>
      <dgm:spPr/>
    </dgm:pt>
    <dgm:pt modelId="{AFF8EA40-404A-4F7D-8356-CB95D526946E}" type="pres">
      <dgm:prSet presAssocID="{A87270B1-F9CD-4F22-98E4-AFAC770E6052}" presName="levelTx" presStyleLbl="revTx" presStyleIdx="0" presStyleCnt="0">
        <dgm:presLayoutVars>
          <dgm:chMax val="1"/>
          <dgm:bulletEnabled val="1"/>
        </dgm:presLayoutVars>
      </dgm:prSet>
      <dgm:spPr/>
    </dgm:pt>
    <dgm:pt modelId="{8C7C68F4-0946-48CF-809E-6C1BDA823E19}" type="pres">
      <dgm:prSet presAssocID="{010C288F-E07C-4B75-9045-DA42FADDF0CF}" presName="Name8" presStyleCnt="0"/>
      <dgm:spPr/>
    </dgm:pt>
    <dgm:pt modelId="{401E1F03-AAF8-445E-9E16-4049D4FB74F0}" type="pres">
      <dgm:prSet presAssocID="{010C288F-E07C-4B75-9045-DA42FADDF0CF}" presName="level" presStyleLbl="node1" presStyleIdx="4" presStyleCnt="6">
        <dgm:presLayoutVars>
          <dgm:chMax val="1"/>
          <dgm:bulletEnabled val="1"/>
        </dgm:presLayoutVars>
      </dgm:prSet>
      <dgm:spPr/>
    </dgm:pt>
    <dgm:pt modelId="{42858730-D023-4E06-9D29-13BE9A973378}" type="pres">
      <dgm:prSet presAssocID="{010C288F-E07C-4B75-9045-DA42FADDF0CF}" presName="levelTx" presStyleLbl="revTx" presStyleIdx="0" presStyleCnt="0">
        <dgm:presLayoutVars>
          <dgm:chMax val="1"/>
          <dgm:bulletEnabled val="1"/>
        </dgm:presLayoutVars>
      </dgm:prSet>
      <dgm:spPr/>
    </dgm:pt>
    <dgm:pt modelId="{B1F2E991-8ACF-4D49-8653-A8D68A319676}" type="pres">
      <dgm:prSet presAssocID="{66691248-4B5B-4982-AB93-BC2A5E66B7D2}" presName="Name8" presStyleCnt="0"/>
      <dgm:spPr/>
    </dgm:pt>
    <dgm:pt modelId="{BC330BF9-3BFB-4907-88C0-209EBCE8C665}" type="pres">
      <dgm:prSet presAssocID="{66691248-4B5B-4982-AB93-BC2A5E66B7D2}" presName="level" presStyleLbl="node1" presStyleIdx="5" presStyleCnt="6">
        <dgm:presLayoutVars>
          <dgm:chMax val="1"/>
          <dgm:bulletEnabled val="1"/>
        </dgm:presLayoutVars>
      </dgm:prSet>
      <dgm:spPr/>
    </dgm:pt>
    <dgm:pt modelId="{27ECD10C-806D-4E45-AC5E-F1DBA6FB2E98}" type="pres">
      <dgm:prSet presAssocID="{66691248-4B5B-4982-AB93-BC2A5E66B7D2}" presName="levelTx" presStyleLbl="revTx" presStyleIdx="0" presStyleCnt="0">
        <dgm:presLayoutVars>
          <dgm:chMax val="1"/>
          <dgm:bulletEnabled val="1"/>
        </dgm:presLayoutVars>
      </dgm:prSet>
      <dgm:spPr/>
    </dgm:pt>
  </dgm:ptLst>
  <dgm:cxnLst>
    <dgm:cxn modelId="{0688BB00-0AB1-4E2B-B398-F3C6A97C9A1B}" srcId="{D61AE04D-FEC9-4CCB-99E5-AECF6CE75D9E}" destId="{96FF5250-2410-4DDB-A8FD-10CBD59C726D}" srcOrd="2" destOrd="0" parTransId="{8C7E55CC-C950-470C-8A82-F671DEB80369}" sibTransId="{F8E0B020-C38F-453C-AF79-A0BCBBB3C4E3}"/>
    <dgm:cxn modelId="{ACEC3F38-2B6B-44A0-B0BD-838DDB4AAC42}" srcId="{D61AE04D-FEC9-4CCB-99E5-AECF6CE75D9E}" destId="{8C48F233-6DE9-4A69-BA4C-788CB2AA21E4}" srcOrd="0" destOrd="0" parTransId="{541E8B5D-399D-4D33-94A1-E9658F912849}" sibTransId="{4B91C844-FC0F-47B8-9D5B-9ED02FAF98EB}"/>
    <dgm:cxn modelId="{FDAF4A41-CCFE-4EA9-9D7A-293E7A55C40B}" srcId="{D61AE04D-FEC9-4CCB-99E5-AECF6CE75D9E}" destId="{66691248-4B5B-4982-AB93-BC2A5E66B7D2}" srcOrd="5" destOrd="0" parTransId="{353334A0-AAEF-4D13-8190-A765405DDC44}" sibTransId="{AB189A80-760D-4EF8-B652-5C73DAC4BF1A}"/>
    <dgm:cxn modelId="{92285B62-D54C-453D-BC2F-9D37D67A1A25}" type="presOf" srcId="{96FF5250-2410-4DDB-A8FD-10CBD59C726D}" destId="{79BAD61A-34E0-47BB-80B4-AE9885A75247}" srcOrd="1" destOrd="0" presId="urn:microsoft.com/office/officeart/2005/8/layout/pyramid1"/>
    <dgm:cxn modelId="{3ECA2C6E-5863-4EF5-B56F-096BE2EA5CA3}" type="presOf" srcId="{66691248-4B5B-4982-AB93-BC2A5E66B7D2}" destId="{BC330BF9-3BFB-4907-88C0-209EBCE8C665}" srcOrd="0" destOrd="0" presId="urn:microsoft.com/office/officeart/2005/8/layout/pyramid1"/>
    <dgm:cxn modelId="{341EBD56-5497-4CF4-996A-DBF4AA889252}" type="presOf" srcId="{010C288F-E07C-4B75-9045-DA42FADDF0CF}" destId="{401E1F03-AAF8-445E-9E16-4049D4FB74F0}" srcOrd="0" destOrd="0" presId="urn:microsoft.com/office/officeart/2005/8/layout/pyramid1"/>
    <dgm:cxn modelId="{E7C6077F-74EA-43FF-BC8C-9ED97E6FE9F1}" type="presOf" srcId="{8C48F233-6DE9-4A69-BA4C-788CB2AA21E4}" destId="{268C5944-E8FB-416A-B9AB-46AE43016FD1}" srcOrd="1" destOrd="0" presId="urn:microsoft.com/office/officeart/2005/8/layout/pyramid1"/>
    <dgm:cxn modelId="{AEB38D8E-14BF-41DC-83CC-03D15BF05636}" type="presOf" srcId="{2C50EFB6-F2E9-405D-87B2-A6AC05844241}" destId="{EF3C5404-489A-4959-BE13-794DFF38DF9D}" srcOrd="1" destOrd="0" presId="urn:microsoft.com/office/officeart/2005/8/layout/pyramid1"/>
    <dgm:cxn modelId="{00454293-A668-4EA4-BF4E-81ED070DC627}" type="presOf" srcId="{66691248-4B5B-4982-AB93-BC2A5E66B7D2}" destId="{27ECD10C-806D-4E45-AC5E-F1DBA6FB2E98}" srcOrd="1" destOrd="0" presId="urn:microsoft.com/office/officeart/2005/8/layout/pyramid1"/>
    <dgm:cxn modelId="{17640197-8FF7-4606-B852-238C9D5B28E9}" type="presOf" srcId="{010C288F-E07C-4B75-9045-DA42FADDF0CF}" destId="{42858730-D023-4E06-9D29-13BE9A973378}" srcOrd="1" destOrd="0" presId="urn:microsoft.com/office/officeart/2005/8/layout/pyramid1"/>
    <dgm:cxn modelId="{4C8FDB97-9143-4350-A91B-A909F4433C89}" srcId="{D61AE04D-FEC9-4CCB-99E5-AECF6CE75D9E}" destId="{2C50EFB6-F2E9-405D-87B2-A6AC05844241}" srcOrd="1" destOrd="0" parTransId="{B4105B20-BD14-46AF-AA3A-59B6EBEB95EA}" sibTransId="{558FE259-2C7F-41D3-98BA-B970A41EFD32}"/>
    <dgm:cxn modelId="{CE05F0A8-1463-4713-BF28-DC86FCC843AF}" type="presOf" srcId="{D61AE04D-FEC9-4CCB-99E5-AECF6CE75D9E}" destId="{404E9DFF-9823-493D-94F6-A292EC1D5CE4}" srcOrd="0" destOrd="0" presId="urn:microsoft.com/office/officeart/2005/8/layout/pyramid1"/>
    <dgm:cxn modelId="{EA8623AB-BF21-48F8-A80A-9B37C358B9FF}" type="presOf" srcId="{A87270B1-F9CD-4F22-98E4-AFAC770E6052}" destId="{071F9FA3-AAE5-4F79-B0D0-D1D487F0D49B}" srcOrd="0" destOrd="0" presId="urn:microsoft.com/office/officeart/2005/8/layout/pyramid1"/>
    <dgm:cxn modelId="{F5F014BB-27B8-4E48-ABA7-B2AF6313D0B6}" type="presOf" srcId="{A87270B1-F9CD-4F22-98E4-AFAC770E6052}" destId="{AFF8EA40-404A-4F7D-8356-CB95D526946E}" srcOrd="1" destOrd="0" presId="urn:microsoft.com/office/officeart/2005/8/layout/pyramid1"/>
    <dgm:cxn modelId="{2C3691DA-FDAA-4436-AA30-CC57C256E890}" type="presOf" srcId="{2C50EFB6-F2E9-405D-87B2-A6AC05844241}" destId="{5027A309-1603-4D4E-AE17-7C5C360A8219}" srcOrd="0" destOrd="0" presId="urn:microsoft.com/office/officeart/2005/8/layout/pyramid1"/>
    <dgm:cxn modelId="{4CD058DC-C539-43F7-8806-5178AB77B9C8}" type="presOf" srcId="{96FF5250-2410-4DDB-A8FD-10CBD59C726D}" destId="{475013D3-A9B6-4D89-A248-8A590336E9FF}" srcOrd="0" destOrd="0" presId="urn:microsoft.com/office/officeart/2005/8/layout/pyramid1"/>
    <dgm:cxn modelId="{EBA973E9-0644-44D4-A979-69EE3870A989}" srcId="{D61AE04D-FEC9-4CCB-99E5-AECF6CE75D9E}" destId="{010C288F-E07C-4B75-9045-DA42FADDF0CF}" srcOrd="4" destOrd="0" parTransId="{5CA9A2C7-97DA-4DA2-9090-B9A3530D17A1}" sibTransId="{ADECF3B0-353B-43D0-B0CB-259935E0AC43}"/>
    <dgm:cxn modelId="{7782E7F8-02ED-4BBE-B36B-B9D8189B6B32}" type="presOf" srcId="{8C48F233-6DE9-4A69-BA4C-788CB2AA21E4}" destId="{DB555AEB-81CA-4DE3-9451-98892E7B65E2}" srcOrd="0" destOrd="0" presId="urn:microsoft.com/office/officeart/2005/8/layout/pyramid1"/>
    <dgm:cxn modelId="{DF5B4CFD-B8B0-4AB1-8C2A-F9E1A4B23AAE}" srcId="{D61AE04D-FEC9-4CCB-99E5-AECF6CE75D9E}" destId="{A87270B1-F9CD-4F22-98E4-AFAC770E6052}" srcOrd="3" destOrd="0" parTransId="{BCF65381-3A6F-4416-9597-D3013CC59634}" sibTransId="{DE590C78-850C-4DD7-9B91-B7DFA94F3E6C}"/>
    <dgm:cxn modelId="{EEA07C2D-5449-42A3-9959-13A5B5F94B33}" type="presParOf" srcId="{404E9DFF-9823-493D-94F6-A292EC1D5CE4}" destId="{2BD0FCA0-45B3-4877-9B0B-89ECB26805BA}" srcOrd="0" destOrd="0" presId="urn:microsoft.com/office/officeart/2005/8/layout/pyramid1"/>
    <dgm:cxn modelId="{D838AFFA-DB54-4CFC-809F-83C6AFBFDCB1}" type="presParOf" srcId="{2BD0FCA0-45B3-4877-9B0B-89ECB26805BA}" destId="{DB555AEB-81CA-4DE3-9451-98892E7B65E2}" srcOrd="0" destOrd="0" presId="urn:microsoft.com/office/officeart/2005/8/layout/pyramid1"/>
    <dgm:cxn modelId="{8D67DEFD-C1E4-4E51-AF47-C7693585DA37}" type="presParOf" srcId="{2BD0FCA0-45B3-4877-9B0B-89ECB26805BA}" destId="{268C5944-E8FB-416A-B9AB-46AE43016FD1}" srcOrd="1" destOrd="0" presId="urn:microsoft.com/office/officeart/2005/8/layout/pyramid1"/>
    <dgm:cxn modelId="{4A47E77D-F5EB-467D-A7E2-8975E89338C4}" type="presParOf" srcId="{404E9DFF-9823-493D-94F6-A292EC1D5CE4}" destId="{DBBFAE58-5F57-43F7-92F5-F1FABB31234A}" srcOrd="1" destOrd="0" presId="urn:microsoft.com/office/officeart/2005/8/layout/pyramid1"/>
    <dgm:cxn modelId="{C6A0084E-1215-4970-8725-052E348A8DAF}" type="presParOf" srcId="{DBBFAE58-5F57-43F7-92F5-F1FABB31234A}" destId="{5027A309-1603-4D4E-AE17-7C5C360A8219}" srcOrd="0" destOrd="0" presId="urn:microsoft.com/office/officeart/2005/8/layout/pyramid1"/>
    <dgm:cxn modelId="{9137CCF2-C418-431C-AAED-AEC882655071}" type="presParOf" srcId="{DBBFAE58-5F57-43F7-92F5-F1FABB31234A}" destId="{EF3C5404-489A-4959-BE13-794DFF38DF9D}" srcOrd="1" destOrd="0" presId="urn:microsoft.com/office/officeart/2005/8/layout/pyramid1"/>
    <dgm:cxn modelId="{F1B99528-B253-4635-91F4-488F2D5CF3E6}" type="presParOf" srcId="{404E9DFF-9823-493D-94F6-A292EC1D5CE4}" destId="{6649A67C-D7F5-424B-BA31-251C1473AA9C}" srcOrd="2" destOrd="0" presId="urn:microsoft.com/office/officeart/2005/8/layout/pyramid1"/>
    <dgm:cxn modelId="{68D9B58B-9A74-4B12-8B3C-6FAED9C7B636}" type="presParOf" srcId="{6649A67C-D7F5-424B-BA31-251C1473AA9C}" destId="{475013D3-A9B6-4D89-A248-8A590336E9FF}" srcOrd="0" destOrd="0" presId="urn:microsoft.com/office/officeart/2005/8/layout/pyramid1"/>
    <dgm:cxn modelId="{9E9B4994-A36E-434C-9D2F-544EE766BC57}" type="presParOf" srcId="{6649A67C-D7F5-424B-BA31-251C1473AA9C}" destId="{79BAD61A-34E0-47BB-80B4-AE9885A75247}" srcOrd="1" destOrd="0" presId="urn:microsoft.com/office/officeart/2005/8/layout/pyramid1"/>
    <dgm:cxn modelId="{B9B199E2-2897-4525-9C74-67BA18489810}" type="presParOf" srcId="{404E9DFF-9823-493D-94F6-A292EC1D5CE4}" destId="{0A63578D-03C7-45DB-B31B-D4B11BFB27E0}" srcOrd="3" destOrd="0" presId="urn:microsoft.com/office/officeart/2005/8/layout/pyramid1"/>
    <dgm:cxn modelId="{1FD89198-20EF-4210-96EA-92BD6A2719D1}" type="presParOf" srcId="{0A63578D-03C7-45DB-B31B-D4B11BFB27E0}" destId="{071F9FA3-AAE5-4F79-B0D0-D1D487F0D49B}" srcOrd="0" destOrd="0" presId="urn:microsoft.com/office/officeart/2005/8/layout/pyramid1"/>
    <dgm:cxn modelId="{DDFC1777-2443-4A3A-9284-262BCFDFFB49}" type="presParOf" srcId="{0A63578D-03C7-45DB-B31B-D4B11BFB27E0}" destId="{AFF8EA40-404A-4F7D-8356-CB95D526946E}" srcOrd="1" destOrd="0" presId="urn:microsoft.com/office/officeart/2005/8/layout/pyramid1"/>
    <dgm:cxn modelId="{5B8B76D3-0CFE-4E01-B54A-1AC46B18535C}" type="presParOf" srcId="{404E9DFF-9823-493D-94F6-A292EC1D5CE4}" destId="{8C7C68F4-0946-48CF-809E-6C1BDA823E19}" srcOrd="4" destOrd="0" presId="urn:microsoft.com/office/officeart/2005/8/layout/pyramid1"/>
    <dgm:cxn modelId="{DADD6DB4-83CC-42E2-BB5B-B2752E16CA0F}" type="presParOf" srcId="{8C7C68F4-0946-48CF-809E-6C1BDA823E19}" destId="{401E1F03-AAF8-445E-9E16-4049D4FB74F0}" srcOrd="0" destOrd="0" presId="urn:microsoft.com/office/officeart/2005/8/layout/pyramid1"/>
    <dgm:cxn modelId="{8CB69035-4FD4-4CA8-A04D-DDB1ED7A883C}" type="presParOf" srcId="{8C7C68F4-0946-48CF-809E-6C1BDA823E19}" destId="{42858730-D023-4E06-9D29-13BE9A973378}" srcOrd="1" destOrd="0" presId="urn:microsoft.com/office/officeart/2005/8/layout/pyramid1"/>
    <dgm:cxn modelId="{D158F5B5-06EF-4FC8-9315-BA15631446E6}" type="presParOf" srcId="{404E9DFF-9823-493D-94F6-A292EC1D5CE4}" destId="{B1F2E991-8ACF-4D49-8653-A8D68A319676}" srcOrd="5" destOrd="0" presId="urn:microsoft.com/office/officeart/2005/8/layout/pyramid1"/>
    <dgm:cxn modelId="{49DC2C81-B7A1-4F03-9A66-282BFFC419AC}" type="presParOf" srcId="{B1F2E991-8ACF-4D49-8653-A8D68A319676}" destId="{BC330BF9-3BFB-4907-88C0-209EBCE8C665}" srcOrd="0" destOrd="0" presId="urn:microsoft.com/office/officeart/2005/8/layout/pyramid1"/>
    <dgm:cxn modelId="{AB8F8A26-8DD4-4947-9931-D5FBB4F08022}" type="presParOf" srcId="{B1F2E991-8ACF-4D49-8653-A8D68A319676}" destId="{27ECD10C-806D-4E45-AC5E-F1DBA6FB2E98}"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1A4C0A-547B-4375-B2FD-D3296F014FCC}" type="doc">
      <dgm:prSet loTypeId="urn:microsoft.com/office/officeart/2005/8/layout/pyramid1" loCatId="pyramid" qsTypeId="urn:microsoft.com/office/officeart/2005/8/quickstyle/simple1" qsCatId="simple" csTypeId="urn:microsoft.com/office/officeart/2005/8/colors/accent1_2" csCatId="accent1" phldr="1"/>
      <dgm:spPr/>
    </dgm:pt>
    <dgm:pt modelId="{512418E7-E156-4CAD-800F-74EC9E197D57}">
      <dgm:prSet phldrT="[Κείμενο]" custT="1"/>
      <dgm:spPr/>
      <dgm:t>
        <a:bodyPr/>
        <a:lstStyle/>
        <a:p>
          <a:r>
            <a:rPr lang="el-GR" sz="1500" dirty="0">
              <a:solidFill>
                <a:schemeClr val="tx1"/>
              </a:solidFill>
            </a:rPr>
            <a:t>ΉΘΟΣ</a:t>
          </a:r>
        </a:p>
      </dgm:t>
    </dgm:pt>
    <dgm:pt modelId="{BEADC60B-EE20-4084-9102-2FADB3E8B4F9}" type="parTrans" cxnId="{62D107F6-9A1F-4DCA-BEF7-7328EBCF22F0}">
      <dgm:prSet/>
      <dgm:spPr/>
      <dgm:t>
        <a:bodyPr/>
        <a:lstStyle/>
        <a:p>
          <a:endParaRPr lang="el-GR"/>
        </a:p>
      </dgm:t>
    </dgm:pt>
    <dgm:pt modelId="{689179D8-911A-4566-ACD8-142B5EEEC8C2}" type="sibTrans" cxnId="{62D107F6-9A1F-4DCA-BEF7-7328EBCF22F0}">
      <dgm:prSet/>
      <dgm:spPr/>
      <dgm:t>
        <a:bodyPr/>
        <a:lstStyle/>
        <a:p>
          <a:endParaRPr lang="el-GR"/>
        </a:p>
      </dgm:t>
    </dgm:pt>
    <dgm:pt modelId="{43E6D6CA-CA3E-451D-8745-5E19D6157C6A}">
      <dgm:prSet phldrT="[Κείμενο]" custT="1"/>
      <dgm:spPr/>
      <dgm:t>
        <a:bodyPr/>
        <a:lstStyle/>
        <a:p>
          <a:r>
            <a:rPr lang="el-GR" sz="1200" b="1" dirty="0">
              <a:solidFill>
                <a:schemeClr val="tx1"/>
              </a:solidFill>
            </a:rPr>
            <a:t>ΑΥΤΟΠΡΑΓΜΑΤΩΣΗ</a:t>
          </a:r>
          <a:r>
            <a:rPr lang="el-GR" sz="1200" b="1" dirty="0"/>
            <a:t> </a:t>
          </a:r>
        </a:p>
      </dgm:t>
    </dgm:pt>
    <dgm:pt modelId="{9400B5A5-90B6-4A32-922F-4D81D1876CEF}" type="parTrans" cxnId="{8CAF0EC6-071B-4F36-999B-6F1DEA434494}">
      <dgm:prSet/>
      <dgm:spPr/>
      <dgm:t>
        <a:bodyPr/>
        <a:lstStyle/>
        <a:p>
          <a:endParaRPr lang="el-GR"/>
        </a:p>
      </dgm:t>
    </dgm:pt>
    <dgm:pt modelId="{E01A61FE-CA08-44A0-B3F2-76EFFE514239}" type="sibTrans" cxnId="{8CAF0EC6-071B-4F36-999B-6F1DEA434494}">
      <dgm:prSet/>
      <dgm:spPr/>
      <dgm:t>
        <a:bodyPr/>
        <a:lstStyle/>
        <a:p>
          <a:endParaRPr lang="el-GR"/>
        </a:p>
      </dgm:t>
    </dgm:pt>
    <dgm:pt modelId="{8FE19D45-7158-4F39-8AAB-53E973FF80FB}">
      <dgm:prSet phldrT="[Κείμενο]" custT="1"/>
      <dgm:spPr/>
      <dgm:t>
        <a:bodyPr/>
        <a:lstStyle/>
        <a:p>
          <a:r>
            <a:rPr lang="el-GR" sz="1600" b="1" dirty="0">
              <a:solidFill>
                <a:schemeClr val="tx1"/>
              </a:solidFill>
            </a:rPr>
            <a:t>ΚΟΙΝΩΝΙΚΗ ΑΠΟΔΟΧΗ</a:t>
          </a:r>
        </a:p>
      </dgm:t>
    </dgm:pt>
    <dgm:pt modelId="{9386B5A8-81E1-4FFB-BE83-75E65DD6EBD9}" type="parTrans" cxnId="{C0C5719D-FFDA-4677-B5FF-0C618C3D37C2}">
      <dgm:prSet/>
      <dgm:spPr/>
      <dgm:t>
        <a:bodyPr/>
        <a:lstStyle/>
        <a:p>
          <a:endParaRPr lang="el-GR"/>
        </a:p>
      </dgm:t>
    </dgm:pt>
    <dgm:pt modelId="{6088888F-9F4B-405A-8A48-F142BD7C2B06}" type="sibTrans" cxnId="{C0C5719D-FFDA-4677-B5FF-0C618C3D37C2}">
      <dgm:prSet/>
      <dgm:spPr/>
      <dgm:t>
        <a:bodyPr/>
        <a:lstStyle/>
        <a:p>
          <a:endParaRPr lang="el-GR"/>
        </a:p>
      </dgm:t>
    </dgm:pt>
    <dgm:pt modelId="{26C6E3C3-9FA3-4876-AFDC-0F455B63013E}">
      <dgm:prSet phldrT="[Κείμενο]" custT="1"/>
      <dgm:spPr/>
      <dgm:t>
        <a:bodyPr/>
        <a:lstStyle/>
        <a:p>
          <a:r>
            <a:rPr lang="el-GR" sz="1500" b="1" dirty="0">
              <a:solidFill>
                <a:schemeClr val="tx1"/>
              </a:solidFill>
            </a:rPr>
            <a:t>ΣΥΝΑΙΣΘΗΜΑΤΙΚΗ ΑΝΤΑΠΟΚΡΙΣΗ </a:t>
          </a:r>
        </a:p>
        <a:p>
          <a:r>
            <a:rPr lang="el-GR" sz="1400" dirty="0">
              <a:solidFill>
                <a:schemeClr val="tx1"/>
              </a:solidFill>
            </a:rPr>
            <a:t>(ΦΙΛΙΑ, ΟΙΚΟΓΕΝΕΙΑΚΗ ΘΑΛΠΩΡΗ, ΚΟΙΝΩΝΙΚΗ ΕΠΙΔΟΚΙΜΑΣΙΑ)</a:t>
          </a:r>
        </a:p>
      </dgm:t>
    </dgm:pt>
    <dgm:pt modelId="{5B838E6C-06CE-43A3-8161-0A945B7FD2EF}" type="parTrans" cxnId="{89980D87-B277-44FC-9E70-B03D3AC0BB3B}">
      <dgm:prSet/>
      <dgm:spPr/>
      <dgm:t>
        <a:bodyPr/>
        <a:lstStyle/>
        <a:p>
          <a:endParaRPr lang="el-GR"/>
        </a:p>
      </dgm:t>
    </dgm:pt>
    <dgm:pt modelId="{CA53560B-5C42-4E40-9F33-93BF6F52D396}" type="sibTrans" cxnId="{89980D87-B277-44FC-9E70-B03D3AC0BB3B}">
      <dgm:prSet/>
      <dgm:spPr/>
      <dgm:t>
        <a:bodyPr/>
        <a:lstStyle/>
        <a:p>
          <a:endParaRPr lang="el-GR"/>
        </a:p>
      </dgm:t>
    </dgm:pt>
    <dgm:pt modelId="{CA94F047-BEB9-44DE-AB2B-234D02BBFEB8}">
      <dgm:prSet phldrT="[Κείμενο]" custT="1"/>
      <dgm:spPr/>
      <dgm:t>
        <a:bodyPr/>
        <a:lstStyle/>
        <a:p>
          <a:r>
            <a:rPr lang="el-GR" sz="1600" b="1" dirty="0">
              <a:solidFill>
                <a:schemeClr val="tx1"/>
              </a:solidFill>
            </a:rPr>
            <a:t>ΑΣΦΑΛΕΙΑ ΚΑΙ ΠΡΟΣΤΑΣΙΑ</a:t>
          </a:r>
        </a:p>
        <a:p>
          <a:r>
            <a:rPr lang="el-GR" sz="1400" b="0" dirty="0">
              <a:solidFill>
                <a:schemeClr val="tx1"/>
              </a:solidFill>
            </a:rPr>
            <a:t>(ΣΤΕΓΗ, ΣΤΑΘΕΡΟΤΗΤΑ, ΑΠΟ ΒΙΑ…)</a:t>
          </a:r>
        </a:p>
      </dgm:t>
    </dgm:pt>
    <dgm:pt modelId="{81659536-E0CA-41D7-A18D-21279E1D78EB}" type="parTrans" cxnId="{7B0D2912-5E64-4646-8D85-28749ACDF643}">
      <dgm:prSet/>
      <dgm:spPr/>
      <dgm:t>
        <a:bodyPr/>
        <a:lstStyle/>
        <a:p>
          <a:endParaRPr lang="el-GR"/>
        </a:p>
      </dgm:t>
    </dgm:pt>
    <dgm:pt modelId="{37585A89-3A00-4439-BD72-597D9F118615}" type="sibTrans" cxnId="{7B0D2912-5E64-4646-8D85-28749ACDF643}">
      <dgm:prSet/>
      <dgm:spPr/>
      <dgm:t>
        <a:bodyPr/>
        <a:lstStyle/>
        <a:p>
          <a:endParaRPr lang="el-GR"/>
        </a:p>
      </dgm:t>
    </dgm:pt>
    <dgm:pt modelId="{6205AA48-ABFF-42C0-9B95-ADD7F1E433B2}">
      <dgm:prSet phldrT="[Κείμενο]" custT="1"/>
      <dgm:spPr/>
      <dgm:t>
        <a:bodyPr/>
        <a:lstStyle/>
        <a:p>
          <a:r>
            <a:rPr lang="el-GR" sz="1600" b="1" dirty="0">
              <a:solidFill>
                <a:schemeClr val="tx1"/>
              </a:solidFill>
            </a:rPr>
            <a:t>ΒΙΟΛΟΓΙΚΕΣ ΑΝΑΓΚΕΣ</a:t>
          </a:r>
          <a:r>
            <a:rPr lang="el-GR" sz="1600" dirty="0">
              <a:solidFill>
                <a:schemeClr val="tx1"/>
              </a:solidFill>
            </a:rPr>
            <a:t>  </a:t>
          </a:r>
        </a:p>
        <a:p>
          <a:r>
            <a:rPr lang="el-GR" sz="1400" dirty="0">
              <a:solidFill>
                <a:schemeClr val="tx1"/>
              </a:solidFill>
            </a:rPr>
            <a:t>(ΤΡΟΦΗ, ΝΕΡΟ ΥΠΝΟΣ)</a:t>
          </a:r>
        </a:p>
      </dgm:t>
    </dgm:pt>
    <dgm:pt modelId="{B471BDE9-CA93-4503-85D0-FC0CB5C00199}" type="parTrans" cxnId="{49333233-AFCD-43C7-85BD-53FD6CC5CC0F}">
      <dgm:prSet/>
      <dgm:spPr/>
      <dgm:t>
        <a:bodyPr/>
        <a:lstStyle/>
        <a:p>
          <a:endParaRPr lang="el-GR"/>
        </a:p>
      </dgm:t>
    </dgm:pt>
    <dgm:pt modelId="{804336F6-7212-4771-8184-DACBEF81D7A2}" type="sibTrans" cxnId="{49333233-AFCD-43C7-85BD-53FD6CC5CC0F}">
      <dgm:prSet/>
      <dgm:spPr/>
      <dgm:t>
        <a:bodyPr/>
        <a:lstStyle/>
        <a:p>
          <a:endParaRPr lang="el-GR"/>
        </a:p>
      </dgm:t>
    </dgm:pt>
    <dgm:pt modelId="{A653C7C6-5D8C-4CB9-B307-F8FE261C50EA}" type="pres">
      <dgm:prSet presAssocID="{551A4C0A-547B-4375-B2FD-D3296F014FCC}" presName="Name0" presStyleCnt="0">
        <dgm:presLayoutVars>
          <dgm:dir/>
          <dgm:animLvl val="lvl"/>
          <dgm:resizeHandles val="exact"/>
        </dgm:presLayoutVars>
      </dgm:prSet>
      <dgm:spPr/>
    </dgm:pt>
    <dgm:pt modelId="{BB241FC5-5D52-4EE3-9032-79731A20FE03}" type="pres">
      <dgm:prSet presAssocID="{512418E7-E156-4CAD-800F-74EC9E197D57}" presName="Name8" presStyleCnt="0"/>
      <dgm:spPr/>
    </dgm:pt>
    <dgm:pt modelId="{AAC1DC39-9C80-48B5-B9F7-D2BC9CE4E6F1}" type="pres">
      <dgm:prSet presAssocID="{512418E7-E156-4CAD-800F-74EC9E197D57}" presName="level" presStyleLbl="node1" presStyleIdx="0" presStyleCnt="6">
        <dgm:presLayoutVars>
          <dgm:chMax val="1"/>
          <dgm:bulletEnabled val="1"/>
        </dgm:presLayoutVars>
      </dgm:prSet>
      <dgm:spPr/>
    </dgm:pt>
    <dgm:pt modelId="{427ED74D-89BF-487A-AE3B-91BCFCEDA866}" type="pres">
      <dgm:prSet presAssocID="{512418E7-E156-4CAD-800F-74EC9E197D57}" presName="levelTx" presStyleLbl="revTx" presStyleIdx="0" presStyleCnt="0">
        <dgm:presLayoutVars>
          <dgm:chMax val="1"/>
          <dgm:bulletEnabled val="1"/>
        </dgm:presLayoutVars>
      </dgm:prSet>
      <dgm:spPr/>
    </dgm:pt>
    <dgm:pt modelId="{2694676D-0CAF-403F-A6AA-8375F24E5EBD}" type="pres">
      <dgm:prSet presAssocID="{43E6D6CA-CA3E-451D-8745-5E19D6157C6A}" presName="Name8" presStyleCnt="0"/>
      <dgm:spPr/>
    </dgm:pt>
    <dgm:pt modelId="{17BB35EA-1687-407D-ACB2-65909A1107A4}" type="pres">
      <dgm:prSet presAssocID="{43E6D6CA-CA3E-451D-8745-5E19D6157C6A}" presName="level" presStyleLbl="node1" presStyleIdx="1" presStyleCnt="6">
        <dgm:presLayoutVars>
          <dgm:chMax val="1"/>
          <dgm:bulletEnabled val="1"/>
        </dgm:presLayoutVars>
      </dgm:prSet>
      <dgm:spPr/>
    </dgm:pt>
    <dgm:pt modelId="{35753A1D-07F3-4716-B625-701E0335C7BC}" type="pres">
      <dgm:prSet presAssocID="{43E6D6CA-CA3E-451D-8745-5E19D6157C6A}" presName="levelTx" presStyleLbl="revTx" presStyleIdx="0" presStyleCnt="0">
        <dgm:presLayoutVars>
          <dgm:chMax val="1"/>
          <dgm:bulletEnabled val="1"/>
        </dgm:presLayoutVars>
      </dgm:prSet>
      <dgm:spPr/>
    </dgm:pt>
    <dgm:pt modelId="{D5A9A4CD-875C-4E53-A277-F7A9EB37F17C}" type="pres">
      <dgm:prSet presAssocID="{8FE19D45-7158-4F39-8AAB-53E973FF80FB}" presName="Name8" presStyleCnt="0"/>
      <dgm:spPr/>
    </dgm:pt>
    <dgm:pt modelId="{610E971B-B524-438F-90E3-A0DDFE2ADF42}" type="pres">
      <dgm:prSet presAssocID="{8FE19D45-7158-4F39-8AAB-53E973FF80FB}" presName="level" presStyleLbl="node1" presStyleIdx="2" presStyleCnt="6" custLinFactNeighborX="-398" custLinFactNeighborY="1305">
        <dgm:presLayoutVars>
          <dgm:chMax val="1"/>
          <dgm:bulletEnabled val="1"/>
        </dgm:presLayoutVars>
      </dgm:prSet>
      <dgm:spPr/>
    </dgm:pt>
    <dgm:pt modelId="{1762620E-0182-49E1-8ACE-3E7A49E56352}" type="pres">
      <dgm:prSet presAssocID="{8FE19D45-7158-4F39-8AAB-53E973FF80FB}" presName="levelTx" presStyleLbl="revTx" presStyleIdx="0" presStyleCnt="0">
        <dgm:presLayoutVars>
          <dgm:chMax val="1"/>
          <dgm:bulletEnabled val="1"/>
        </dgm:presLayoutVars>
      </dgm:prSet>
      <dgm:spPr/>
    </dgm:pt>
    <dgm:pt modelId="{204C58F5-2472-45B5-874D-742809B9BEDC}" type="pres">
      <dgm:prSet presAssocID="{26C6E3C3-9FA3-4876-AFDC-0F455B63013E}" presName="Name8" presStyleCnt="0"/>
      <dgm:spPr/>
    </dgm:pt>
    <dgm:pt modelId="{D175BBB7-CC76-4083-A822-F03F12BD35DD}" type="pres">
      <dgm:prSet presAssocID="{26C6E3C3-9FA3-4876-AFDC-0F455B63013E}" presName="level" presStyleLbl="node1" presStyleIdx="3" presStyleCnt="6" custScaleY="120689">
        <dgm:presLayoutVars>
          <dgm:chMax val="1"/>
          <dgm:bulletEnabled val="1"/>
        </dgm:presLayoutVars>
      </dgm:prSet>
      <dgm:spPr/>
    </dgm:pt>
    <dgm:pt modelId="{C4289F28-072F-40C6-B2A1-9B88DF01C141}" type="pres">
      <dgm:prSet presAssocID="{26C6E3C3-9FA3-4876-AFDC-0F455B63013E}" presName="levelTx" presStyleLbl="revTx" presStyleIdx="0" presStyleCnt="0">
        <dgm:presLayoutVars>
          <dgm:chMax val="1"/>
          <dgm:bulletEnabled val="1"/>
        </dgm:presLayoutVars>
      </dgm:prSet>
      <dgm:spPr/>
    </dgm:pt>
    <dgm:pt modelId="{5B7B5670-CE0E-4D96-9BE4-DABFC73B4941}" type="pres">
      <dgm:prSet presAssocID="{CA94F047-BEB9-44DE-AB2B-234D02BBFEB8}" presName="Name8" presStyleCnt="0"/>
      <dgm:spPr/>
    </dgm:pt>
    <dgm:pt modelId="{84CE95EA-9995-4C47-B12B-2233EEC9E58D}" type="pres">
      <dgm:prSet presAssocID="{CA94F047-BEB9-44DE-AB2B-234D02BBFEB8}" presName="level" presStyleLbl="node1" presStyleIdx="4" presStyleCnt="6" custLinFactNeighborX="256">
        <dgm:presLayoutVars>
          <dgm:chMax val="1"/>
          <dgm:bulletEnabled val="1"/>
        </dgm:presLayoutVars>
      </dgm:prSet>
      <dgm:spPr/>
    </dgm:pt>
    <dgm:pt modelId="{D8754307-AD5F-4526-8E3D-A546081A9E06}" type="pres">
      <dgm:prSet presAssocID="{CA94F047-BEB9-44DE-AB2B-234D02BBFEB8}" presName="levelTx" presStyleLbl="revTx" presStyleIdx="0" presStyleCnt="0">
        <dgm:presLayoutVars>
          <dgm:chMax val="1"/>
          <dgm:bulletEnabled val="1"/>
        </dgm:presLayoutVars>
      </dgm:prSet>
      <dgm:spPr/>
    </dgm:pt>
    <dgm:pt modelId="{10C7FF56-FFEC-4607-8DEE-D30E442186BF}" type="pres">
      <dgm:prSet presAssocID="{6205AA48-ABFF-42C0-9B95-ADD7F1E433B2}" presName="Name8" presStyleCnt="0"/>
      <dgm:spPr/>
    </dgm:pt>
    <dgm:pt modelId="{26DA9255-039C-4EA8-A314-91D7DAB298A5}" type="pres">
      <dgm:prSet presAssocID="{6205AA48-ABFF-42C0-9B95-ADD7F1E433B2}" presName="level" presStyleLbl="node1" presStyleIdx="5" presStyleCnt="6">
        <dgm:presLayoutVars>
          <dgm:chMax val="1"/>
          <dgm:bulletEnabled val="1"/>
        </dgm:presLayoutVars>
      </dgm:prSet>
      <dgm:spPr/>
    </dgm:pt>
    <dgm:pt modelId="{805EC574-D072-4CFC-BD7F-68E0C505109F}" type="pres">
      <dgm:prSet presAssocID="{6205AA48-ABFF-42C0-9B95-ADD7F1E433B2}" presName="levelTx" presStyleLbl="revTx" presStyleIdx="0" presStyleCnt="0">
        <dgm:presLayoutVars>
          <dgm:chMax val="1"/>
          <dgm:bulletEnabled val="1"/>
        </dgm:presLayoutVars>
      </dgm:prSet>
      <dgm:spPr/>
    </dgm:pt>
  </dgm:ptLst>
  <dgm:cxnLst>
    <dgm:cxn modelId="{21387E03-88E7-450A-9B04-06204F5D600E}" type="presOf" srcId="{551A4C0A-547B-4375-B2FD-D3296F014FCC}" destId="{A653C7C6-5D8C-4CB9-B307-F8FE261C50EA}" srcOrd="0" destOrd="0" presId="urn:microsoft.com/office/officeart/2005/8/layout/pyramid1"/>
    <dgm:cxn modelId="{7B0D2912-5E64-4646-8D85-28749ACDF643}" srcId="{551A4C0A-547B-4375-B2FD-D3296F014FCC}" destId="{CA94F047-BEB9-44DE-AB2B-234D02BBFEB8}" srcOrd="4" destOrd="0" parTransId="{81659536-E0CA-41D7-A18D-21279E1D78EB}" sibTransId="{37585A89-3A00-4439-BD72-597D9F118615}"/>
    <dgm:cxn modelId="{9B274426-0544-4A13-A70E-3C3139FE3CAB}" type="presOf" srcId="{6205AA48-ABFF-42C0-9B95-ADD7F1E433B2}" destId="{805EC574-D072-4CFC-BD7F-68E0C505109F}" srcOrd="1" destOrd="0" presId="urn:microsoft.com/office/officeart/2005/8/layout/pyramid1"/>
    <dgm:cxn modelId="{49333233-AFCD-43C7-85BD-53FD6CC5CC0F}" srcId="{551A4C0A-547B-4375-B2FD-D3296F014FCC}" destId="{6205AA48-ABFF-42C0-9B95-ADD7F1E433B2}" srcOrd="5" destOrd="0" parTransId="{B471BDE9-CA93-4503-85D0-FC0CB5C00199}" sibTransId="{804336F6-7212-4771-8184-DACBEF81D7A2}"/>
    <dgm:cxn modelId="{4FC4A838-BF37-4F93-A52D-DD3BF1013D2E}" type="presOf" srcId="{43E6D6CA-CA3E-451D-8745-5E19D6157C6A}" destId="{35753A1D-07F3-4716-B625-701E0335C7BC}" srcOrd="1" destOrd="0" presId="urn:microsoft.com/office/officeart/2005/8/layout/pyramid1"/>
    <dgm:cxn modelId="{1D395066-2B69-455B-AE61-E7E12B1E5A40}" type="presOf" srcId="{8FE19D45-7158-4F39-8AAB-53E973FF80FB}" destId="{610E971B-B524-438F-90E3-A0DDFE2ADF42}" srcOrd="0" destOrd="0" presId="urn:microsoft.com/office/officeart/2005/8/layout/pyramid1"/>
    <dgm:cxn modelId="{CE06974D-A661-4CF3-B26A-E4ECD4AB61FF}" type="presOf" srcId="{43E6D6CA-CA3E-451D-8745-5E19D6157C6A}" destId="{17BB35EA-1687-407D-ACB2-65909A1107A4}" srcOrd="0" destOrd="0" presId="urn:microsoft.com/office/officeart/2005/8/layout/pyramid1"/>
    <dgm:cxn modelId="{5C5C4E71-11BF-43C1-B822-DAB2DA7B1F90}" type="presOf" srcId="{8FE19D45-7158-4F39-8AAB-53E973FF80FB}" destId="{1762620E-0182-49E1-8ACE-3E7A49E56352}" srcOrd="1" destOrd="0" presId="urn:microsoft.com/office/officeart/2005/8/layout/pyramid1"/>
    <dgm:cxn modelId="{89980D87-B277-44FC-9E70-B03D3AC0BB3B}" srcId="{551A4C0A-547B-4375-B2FD-D3296F014FCC}" destId="{26C6E3C3-9FA3-4876-AFDC-0F455B63013E}" srcOrd="3" destOrd="0" parTransId="{5B838E6C-06CE-43A3-8161-0A945B7FD2EF}" sibTransId="{CA53560B-5C42-4E40-9F33-93BF6F52D396}"/>
    <dgm:cxn modelId="{09DB6987-BA4D-468E-8710-33766CCA24D4}" type="presOf" srcId="{512418E7-E156-4CAD-800F-74EC9E197D57}" destId="{427ED74D-89BF-487A-AE3B-91BCFCEDA866}" srcOrd="1" destOrd="0" presId="urn:microsoft.com/office/officeart/2005/8/layout/pyramid1"/>
    <dgm:cxn modelId="{DBD7B68D-0536-4B3B-AB3C-B4F5ADC1B2C9}" type="presOf" srcId="{CA94F047-BEB9-44DE-AB2B-234D02BBFEB8}" destId="{D8754307-AD5F-4526-8E3D-A546081A9E06}" srcOrd="1" destOrd="0" presId="urn:microsoft.com/office/officeart/2005/8/layout/pyramid1"/>
    <dgm:cxn modelId="{79AE959A-26A6-4A58-B749-430599B02C74}" type="presOf" srcId="{26C6E3C3-9FA3-4876-AFDC-0F455B63013E}" destId="{C4289F28-072F-40C6-B2A1-9B88DF01C141}" srcOrd="1" destOrd="0" presId="urn:microsoft.com/office/officeart/2005/8/layout/pyramid1"/>
    <dgm:cxn modelId="{C0C5719D-FFDA-4677-B5FF-0C618C3D37C2}" srcId="{551A4C0A-547B-4375-B2FD-D3296F014FCC}" destId="{8FE19D45-7158-4F39-8AAB-53E973FF80FB}" srcOrd="2" destOrd="0" parTransId="{9386B5A8-81E1-4FFB-BE83-75E65DD6EBD9}" sibTransId="{6088888F-9F4B-405A-8A48-F142BD7C2B06}"/>
    <dgm:cxn modelId="{08E219AE-0BA1-43BA-8DE6-BB4D406F0A77}" type="presOf" srcId="{6205AA48-ABFF-42C0-9B95-ADD7F1E433B2}" destId="{26DA9255-039C-4EA8-A314-91D7DAB298A5}" srcOrd="0" destOrd="0" presId="urn:microsoft.com/office/officeart/2005/8/layout/pyramid1"/>
    <dgm:cxn modelId="{5A856DB2-83E2-4273-A18E-D63A7D572FC9}" type="presOf" srcId="{512418E7-E156-4CAD-800F-74EC9E197D57}" destId="{AAC1DC39-9C80-48B5-B9F7-D2BC9CE4E6F1}" srcOrd="0" destOrd="0" presId="urn:microsoft.com/office/officeart/2005/8/layout/pyramid1"/>
    <dgm:cxn modelId="{8CAF0EC6-071B-4F36-999B-6F1DEA434494}" srcId="{551A4C0A-547B-4375-B2FD-D3296F014FCC}" destId="{43E6D6CA-CA3E-451D-8745-5E19D6157C6A}" srcOrd="1" destOrd="0" parTransId="{9400B5A5-90B6-4A32-922F-4D81D1876CEF}" sibTransId="{E01A61FE-CA08-44A0-B3F2-76EFFE514239}"/>
    <dgm:cxn modelId="{B64B71CB-83EE-443B-A354-320F3DF53A1E}" type="presOf" srcId="{26C6E3C3-9FA3-4876-AFDC-0F455B63013E}" destId="{D175BBB7-CC76-4083-A822-F03F12BD35DD}" srcOrd="0" destOrd="0" presId="urn:microsoft.com/office/officeart/2005/8/layout/pyramid1"/>
    <dgm:cxn modelId="{E92B33E9-F3FC-4207-8129-1E646C2B982D}" type="presOf" srcId="{CA94F047-BEB9-44DE-AB2B-234D02BBFEB8}" destId="{84CE95EA-9995-4C47-B12B-2233EEC9E58D}" srcOrd="0" destOrd="0" presId="urn:microsoft.com/office/officeart/2005/8/layout/pyramid1"/>
    <dgm:cxn modelId="{62D107F6-9A1F-4DCA-BEF7-7328EBCF22F0}" srcId="{551A4C0A-547B-4375-B2FD-D3296F014FCC}" destId="{512418E7-E156-4CAD-800F-74EC9E197D57}" srcOrd="0" destOrd="0" parTransId="{BEADC60B-EE20-4084-9102-2FADB3E8B4F9}" sibTransId="{689179D8-911A-4566-ACD8-142B5EEEC8C2}"/>
    <dgm:cxn modelId="{93D13DBE-D35F-40AA-B8D3-9EC091504E60}" type="presParOf" srcId="{A653C7C6-5D8C-4CB9-B307-F8FE261C50EA}" destId="{BB241FC5-5D52-4EE3-9032-79731A20FE03}" srcOrd="0" destOrd="0" presId="urn:microsoft.com/office/officeart/2005/8/layout/pyramid1"/>
    <dgm:cxn modelId="{2C271669-BC08-4538-AE2E-62389AEEB4E3}" type="presParOf" srcId="{BB241FC5-5D52-4EE3-9032-79731A20FE03}" destId="{AAC1DC39-9C80-48B5-B9F7-D2BC9CE4E6F1}" srcOrd="0" destOrd="0" presId="urn:microsoft.com/office/officeart/2005/8/layout/pyramid1"/>
    <dgm:cxn modelId="{444E211A-A808-4395-9503-7C986A22E6F7}" type="presParOf" srcId="{BB241FC5-5D52-4EE3-9032-79731A20FE03}" destId="{427ED74D-89BF-487A-AE3B-91BCFCEDA866}" srcOrd="1" destOrd="0" presId="urn:microsoft.com/office/officeart/2005/8/layout/pyramid1"/>
    <dgm:cxn modelId="{3FEF8D82-A65D-42C0-87D3-47AFEEB5170A}" type="presParOf" srcId="{A653C7C6-5D8C-4CB9-B307-F8FE261C50EA}" destId="{2694676D-0CAF-403F-A6AA-8375F24E5EBD}" srcOrd="1" destOrd="0" presId="urn:microsoft.com/office/officeart/2005/8/layout/pyramid1"/>
    <dgm:cxn modelId="{1AB0EE4B-2F9E-4AD2-9BFE-4D3146ABA8DD}" type="presParOf" srcId="{2694676D-0CAF-403F-A6AA-8375F24E5EBD}" destId="{17BB35EA-1687-407D-ACB2-65909A1107A4}" srcOrd="0" destOrd="0" presId="urn:microsoft.com/office/officeart/2005/8/layout/pyramid1"/>
    <dgm:cxn modelId="{FE087D59-CE77-4B8A-BFAF-02A3F0A57FA0}" type="presParOf" srcId="{2694676D-0CAF-403F-A6AA-8375F24E5EBD}" destId="{35753A1D-07F3-4716-B625-701E0335C7BC}" srcOrd="1" destOrd="0" presId="urn:microsoft.com/office/officeart/2005/8/layout/pyramid1"/>
    <dgm:cxn modelId="{2D584711-3668-41C5-8E2C-F056CBF007F8}" type="presParOf" srcId="{A653C7C6-5D8C-4CB9-B307-F8FE261C50EA}" destId="{D5A9A4CD-875C-4E53-A277-F7A9EB37F17C}" srcOrd="2" destOrd="0" presId="urn:microsoft.com/office/officeart/2005/8/layout/pyramid1"/>
    <dgm:cxn modelId="{D77F3E64-3D35-4CB7-93B9-2CF571C8A1B6}" type="presParOf" srcId="{D5A9A4CD-875C-4E53-A277-F7A9EB37F17C}" destId="{610E971B-B524-438F-90E3-A0DDFE2ADF42}" srcOrd="0" destOrd="0" presId="urn:microsoft.com/office/officeart/2005/8/layout/pyramid1"/>
    <dgm:cxn modelId="{5183E210-B1F9-4F89-8CD6-0A501F05F2C6}" type="presParOf" srcId="{D5A9A4CD-875C-4E53-A277-F7A9EB37F17C}" destId="{1762620E-0182-49E1-8ACE-3E7A49E56352}" srcOrd="1" destOrd="0" presId="urn:microsoft.com/office/officeart/2005/8/layout/pyramid1"/>
    <dgm:cxn modelId="{57D2C26F-EDD2-4B1D-BFCA-B4D14B6C95E3}" type="presParOf" srcId="{A653C7C6-5D8C-4CB9-B307-F8FE261C50EA}" destId="{204C58F5-2472-45B5-874D-742809B9BEDC}" srcOrd="3" destOrd="0" presId="urn:microsoft.com/office/officeart/2005/8/layout/pyramid1"/>
    <dgm:cxn modelId="{D1ED2256-9EB1-4924-8F71-61ABC5085C4E}" type="presParOf" srcId="{204C58F5-2472-45B5-874D-742809B9BEDC}" destId="{D175BBB7-CC76-4083-A822-F03F12BD35DD}" srcOrd="0" destOrd="0" presId="urn:microsoft.com/office/officeart/2005/8/layout/pyramid1"/>
    <dgm:cxn modelId="{87910CF0-5572-482F-A3F2-14F8D4E6DE8B}" type="presParOf" srcId="{204C58F5-2472-45B5-874D-742809B9BEDC}" destId="{C4289F28-072F-40C6-B2A1-9B88DF01C141}" srcOrd="1" destOrd="0" presId="urn:microsoft.com/office/officeart/2005/8/layout/pyramid1"/>
    <dgm:cxn modelId="{57E12947-69DC-4245-90F2-BEB321D0E8BF}" type="presParOf" srcId="{A653C7C6-5D8C-4CB9-B307-F8FE261C50EA}" destId="{5B7B5670-CE0E-4D96-9BE4-DABFC73B4941}" srcOrd="4" destOrd="0" presId="urn:microsoft.com/office/officeart/2005/8/layout/pyramid1"/>
    <dgm:cxn modelId="{26E8C041-05C1-4FD4-BD0B-739A8B818696}" type="presParOf" srcId="{5B7B5670-CE0E-4D96-9BE4-DABFC73B4941}" destId="{84CE95EA-9995-4C47-B12B-2233EEC9E58D}" srcOrd="0" destOrd="0" presId="urn:microsoft.com/office/officeart/2005/8/layout/pyramid1"/>
    <dgm:cxn modelId="{E237249C-D808-45B8-B4F4-037F2D6FC0F4}" type="presParOf" srcId="{5B7B5670-CE0E-4D96-9BE4-DABFC73B4941}" destId="{D8754307-AD5F-4526-8E3D-A546081A9E06}" srcOrd="1" destOrd="0" presId="urn:microsoft.com/office/officeart/2005/8/layout/pyramid1"/>
    <dgm:cxn modelId="{D1D4BD12-6719-4B7F-965D-8B6E2E0B7318}" type="presParOf" srcId="{A653C7C6-5D8C-4CB9-B307-F8FE261C50EA}" destId="{10C7FF56-FFEC-4607-8DEE-D30E442186BF}" srcOrd="5" destOrd="0" presId="urn:microsoft.com/office/officeart/2005/8/layout/pyramid1"/>
    <dgm:cxn modelId="{0B5F30C8-E366-439A-BDB1-BF0E9D6DB79C}" type="presParOf" srcId="{10C7FF56-FFEC-4607-8DEE-D30E442186BF}" destId="{26DA9255-039C-4EA8-A314-91D7DAB298A5}" srcOrd="0" destOrd="0" presId="urn:microsoft.com/office/officeart/2005/8/layout/pyramid1"/>
    <dgm:cxn modelId="{1DBABD8B-DCF2-4A17-8AE4-1F7DBADFD7BA}" type="presParOf" srcId="{10C7FF56-FFEC-4607-8DEE-D30E442186BF}" destId="{805EC574-D072-4CFC-BD7F-68E0C505109F}"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01707D5-FD7D-4117-A68F-0776C086F811}" type="doc">
      <dgm:prSet loTypeId="urn:microsoft.com/office/officeart/2005/8/layout/chart3" loCatId="cycle" qsTypeId="urn:microsoft.com/office/officeart/2005/8/quickstyle/simple1" qsCatId="simple" csTypeId="urn:microsoft.com/office/officeart/2005/8/colors/accent1_2" csCatId="accent1" phldr="1"/>
      <dgm:spPr/>
    </dgm:pt>
    <dgm:pt modelId="{10EEE243-6E29-4072-8950-609D4F7A2371}">
      <dgm:prSet phldrT="[Κείμενο]"/>
      <dgm:spPr/>
      <dgm:t>
        <a:bodyPr/>
        <a:lstStyle/>
        <a:p>
          <a:r>
            <a:rPr lang="el-GR" dirty="0"/>
            <a:t>Γνωστικοί-Προσωπικοί παράγοντες</a:t>
          </a:r>
        </a:p>
      </dgm:t>
    </dgm:pt>
    <dgm:pt modelId="{CDEE2E4D-22A8-4120-822B-7D6347B67C97}" type="parTrans" cxnId="{681252A3-8CD7-4AFE-B03A-07C22D8FB282}">
      <dgm:prSet/>
      <dgm:spPr/>
      <dgm:t>
        <a:bodyPr/>
        <a:lstStyle/>
        <a:p>
          <a:endParaRPr lang="el-GR"/>
        </a:p>
      </dgm:t>
    </dgm:pt>
    <dgm:pt modelId="{A5C6D22E-0A44-4960-A33C-B49F7EC8BDE3}" type="sibTrans" cxnId="{681252A3-8CD7-4AFE-B03A-07C22D8FB282}">
      <dgm:prSet/>
      <dgm:spPr/>
      <dgm:t>
        <a:bodyPr/>
        <a:lstStyle/>
        <a:p>
          <a:endParaRPr lang="el-GR"/>
        </a:p>
      </dgm:t>
    </dgm:pt>
    <dgm:pt modelId="{3556448C-9D92-4F73-8C29-DD6825CAE47D}">
      <dgm:prSet phldrT="[Κείμενο]" custT="1"/>
      <dgm:spPr/>
      <dgm:t>
        <a:bodyPr/>
        <a:lstStyle/>
        <a:p>
          <a:r>
            <a:rPr lang="el-GR" sz="1400" dirty="0"/>
            <a:t>Περιβαλλοντικοί παράγοντες </a:t>
          </a:r>
        </a:p>
      </dgm:t>
    </dgm:pt>
    <dgm:pt modelId="{6106939B-EC20-4A6E-835B-6ADBF795E8E1}" type="parTrans" cxnId="{1B89E0E7-A94D-469D-A1B9-CDA8221F2640}">
      <dgm:prSet/>
      <dgm:spPr/>
      <dgm:t>
        <a:bodyPr/>
        <a:lstStyle/>
        <a:p>
          <a:endParaRPr lang="el-GR"/>
        </a:p>
      </dgm:t>
    </dgm:pt>
    <dgm:pt modelId="{F9925ADA-5DC1-4AB5-99E1-A4049A4A42F2}" type="sibTrans" cxnId="{1B89E0E7-A94D-469D-A1B9-CDA8221F2640}">
      <dgm:prSet/>
      <dgm:spPr/>
      <dgm:t>
        <a:bodyPr/>
        <a:lstStyle/>
        <a:p>
          <a:endParaRPr lang="el-GR"/>
        </a:p>
      </dgm:t>
    </dgm:pt>
    <dgm:pt modelId="{B7A734F6-2233-46F2-8429-804F27C5557F}">
      <dgm:prSet phldrT="[Κείμενο]" custT="1"/>
      <dgm:spPr/>
      <dgm:t>
        <a:bodyPr/>
        <a:lstStyle/>
        <a:p>
          <a:r>
            <a:rPr lang="el-GR" sz="2000" dirty="0"/>
            <a:t>Συμπεριφορά </a:t>
          </a:r>
        </a:p>
      </dgm:t>
    </dgm:pt>
    <dgm:pt modelId="{05B54D50-3EE9-4167-8FC8-BE6F45464DC1}" type="sibTrans" cxnId="{0B11EC2B-E18E-445C-A168-599B95BDA80A}">
      <dgm:prSet/>
      <dgm:spPr/>
      <dgm:t>
        <a:bodyPr/>
        <a:lstStyle/>
        <a:p>
          <a:endParaRPr lang="el-GR"/>
        </a:p>
      </dgm:t>
    </dgm:pt>
    <dgm:pt modelId="{15721B7C-AB2C-4885-9450-73DFC4104289}" type="parTrans" cxnId="{0B11EC2B-E18E-445C-A168-599B95BDA80A}">
      <dgm:prSet/>
      <dgm:spPr/>
      <dgm:t>
        <a:bodyPr/>
        <a:lstStyle/>
        <a:p>
          <a:endParaRPr lang="el-GR"/>
        </a:p>
      </dgm:t>
    </dgm:pt>
    <dgm:pt modelId="{8A2CA471-FD1C-44E5-9E46-31A96C2F25B7}" type="pres">
      <dgm:prSet presAssocID="{B01707D5-FD7D-4117-A68F-0776C086F811}" presName="compositeShape" presStyleCnt="0">
        <dgm:presLayoutVars>
          <dgm:chMax val="7"/>
          <dgm:dir/>
          <dgm:resizeHandles val="exact"/>
        </dgm:presLayoutVars>
      </dgm:prSet>
      <dgm:spPr/>
    </dgm:pt>
    <dgm:pt modelId="{37F3364C-1960-499C-8CEB-E1EE32363869}" type="pres">
      <dgm:prSet presAssocID="{B01707D5-FD7D-4117-A68F-0776C086F811}" presName="wedge1" presStyleLbl="node1" presStyleIdx="0" presStyleCnt="3" custLinFactNeighborX="-3717" custLinFactNeighborY="4081"/>
      <dgm:spPr/>
    </dgm:pt>
    <dgm:pt modelId="{B439750F-6E4B-4858-9612-926398E65221}" type="pres">
      <dgm:prSet presAssocID="{B01707D5-FD7D-4117-A68F-0776C086F811}" presName="wedge1Tx" presStyleLbl="node1" presStyleIdx="0" presStyleCnt="3">
        <dgm:presLayoutVars>
          <dgm:chMax val="0"/>
          <dgm:chPref val="0"/>
          <dgm:bulletEnabled val="1"/>
        </dgm:presLayoutVars>
      </dgm:prSet>
      <dgm:spPr/>
    </dgm:pt>
    <dgm:pt modelId="{00FF731D-4A9B-4C6F-AC72-802F566009F1}" type="pres">
      <dgm:prSet presAssocID="{B01707D5-FD7D-4117-A68F-0776C086F811}" presName="wedge2" presStyleLbl="node1" presStyleIdx="1" presStyleCnt="3" custLinFactNeighborX="1438" custLinFactNeighborY="1105"/>
      <dgm:spPr/>
    </dgm:pt>
    <dgm:pt modelId="{1BF77E1A-043E-45B8-BF9E-4E00039A4D5C}" type="pres">
      <dgm:prSet presAssocID="{B01707D5-FD7D-4117-A68F-0776C086F811}" presName="wedge2Tx" presStyleLbl="node1" presStyleIdx="1" presStyleCnt="3">
        <dgm:presLayoutVars>
          <dgm:chMax val="0"/>
          <dgm:chPref val="0"/>
          <dgm:bulletEnabled val="1"/>
        </dgm:presLayoutVars>
      </dgm:prSet>
      <dgm:spPr/>
    </dgm:pt>
    <dgm:pt modelId="{9B79E730-1E5F-47A5-8737-B2A8BE282472}" type="pres">
      <dgm:prSet presAssocID="{B01707D5-FD7D-4117-A68F-0776C086F811}" presName="wedge3" presStyleLbl="node1" presStyleIdx="2" presStyleCnt="3" custLinFactNeighborX="1438" custLinFactNeighborY="1105"/>
      <dgm:spPr/>
    </dgm:pt>
    <dgm:pt modelId="{DF7C6DFE-BCFB-44A5-832F-46BC62856970}" type="pres">
      <dgm:prSet presAssocID="{B01707D5-FD7D-4117-A68F-0776C086F811}" presName="wedge3Tx" presStyleLbl="node1" presStyleIdx="2" presStyleCnt="3">
        <dgm:presLayoutVars>
          <dgm:chMax val="0"/>
          <dgm:chPref val="0"/>
          <dgm:bulletEnabled val="1"/>
        </dgm:presLayoutVars>
      </dgm:prSet>
      <dgm:spPr/>
    </dgm:pt>
  </dgm:ptLst>
  <dgm:cxnLst>
    <dgm:cxn modelId="{00BA5611-B62A-485C-A25E-F45F12401B38}" type="presOf" srcId="{10EEE243-6E29-4072-8950-609D4F7A2371}" destId="{37F3364C-1960-499C-8CEB-E1EE32363869}" srcOrd="0" destOrd="0" presId="urn:microsoft.com/office/officeart/2005/8/layout/chart3"/>
    <dgm:cxn modelId="{F67C3E1A-BC49-4720-B126-A49899437963}" type="presOf" srcId="{10EEE243-6E29-4072-8950-609D4F7A2371}" destId="{B439750F-6E4B-4858-9612-926398E65221}" srcOrd="1" destOrd="0" presId="urn:microsoft.com/office/officeart/2005/8/layout/chart3"/>
    <dgm:cxn modelId="{5549531A-A779-436E-8444-63E5ED8C9192}" type="presOf" srcId="{3556448C-9D92-4F73-8C29-DD6825CAE47D}" destId="{DF7C6DFE-BCFB-44A5-832F-46BC62856970}" srcOrd="1" destOrd="0" presId="urn:microsoft.com/office/officeart/2005/8/layout/chart3"/>
    <dgm:cxn modelId="{0B11EC2B-E18E-445C-A168-599B95BDA80A}" srcId="{B01707D5-FD7D-4117-A68F-0776C086F811}" destId="{B7A734F6-2233-46F2-8429-804F27C5557F}" srcOrd="1" destOrd="0" parTransId="{15721B7C-AB2C-4885-9450-73DFC4104289}" sibTransId="{05B54D50-3EE9-4167-8FC8-BE6F45464DC1}"/>
    <dgm:cxn modelId="{B0830989-246B-4D04-ADE5-A4D721610105}" type="presOf" srcId="{3556448C-9D92-4F73-8C29-DD6825CAE47D}" destId="{9B79E730-1E5F-47A5-8737-B2A8BE282472}" srcOrd="0" destOrd="0" presId="urn:microsoft.com/office/officeart/2005/8/layout/chart3"/>
    <dgm:cxn modelId="{48138B8E-95DC-4C4D-AE35-4A06ED897F4A}" type="presOf" srcId="{B7A734F6-2233-46F2-8429-804F27C5557F}" destId="{00FF731D-4A9B-4C6F-AC72-802F566009F1}" srcOrd="0" destOrd="0" presId="urn:microsoft.com/office/officeart/2005/8/layout/chart3"/>
    <dgm:cxn modelId="{681252A3-8CD7-4AFE-B03A-07C22D8FB282}" srcId="{B01707D5-FD7D-4117-A68F-0776C086F811}" destId="{10EEE243-6E29-4072-8950-609D4F7A2371}" srcOrd="0" destOrd="0" parTransId="{CDEE2E4D-22A8-4120-822B-7D6347B67C97}" sibTransId="{A5C6D22E-0A44-4960-A33C-B49F7EC8BDE3}"/>
    <dgm:cxn modelId="{F7404FB8-E024-49E8-AF32-ECEA2B0D385D}" type="presOf" srcId="{B7A734F6-2233-46F2-8429-804F27C5557F}" destId="{1BF77E1A-043E-45B8-BF9E-4E00039A4D5C}" srcOrd="1" destOrd="0" presId="urn:microsoft.com/office/officeart/2005/8/layout/chart3"/>
    <dgm:cxn modelId="{1B89E0E7-A94D-469D-A1B9-CDA8221F2640}" srcId="{B01707D5-FD7D-4117-A68F-0776C086F811}" destId="{3556448C-9D92-4F73-8C29-DD6825CAE47D}" srcOrd="2" destOrd="0" parTransId="{6106939B-EC20-4A6E-835B-6ADBF795E8E1}" sibTransId="{F9925ADA-5DC1-4AB5-99E1-A4049A4A42F2}"/>
    <dgm:cxn modelId="{F7C900F9-1CAE-49DF-8C03-5EE9EC17EF83}" type="presOf" srcId="{B01707D5-FD7D-4117-A68F-0776C086F811}" destId="{8A2CA471-FD1C-44E5-9E46-31A96C2F25B7}" srcOrd="0" destOrd="0" presId="urn:microsoft.com/office/officeart/2005/8/layout/chart3"/>
    <dgm:cxn modelId="{7B11DD6B-F50B-4DCD-970E-B24B8CF38CEB}" type="presParOf" srcId="{8A2CA471-FD1C-44E5-9E46-31A96C2F25B7}" destId="{37F3364C-1960-499C-8CEB-E1EE32363869}" srcOrd="0" destOrd="0" presId="urn:microsoft.com/office/officeart/2005/8/layout/chart3"/>
    <dgm:cxn modelId="{BED8C047-9F59-48BD-94CE-3F834758A7AE}" type="presParOf" srcId="{8A2CA471-FD1C-44E5-9E46-31A96C2F25B7}" destId="{B439750F-6E4B-4858-9612-926398E65221}" srcOrd="1" destOrd="0" presId="urn:microsoft.com/office/officeart/2005/8/layout/chart3"/>
    <dgm:cxn modelId="{5284ED30-1DE3-446F-B62C-C0535FFC8027}" type="presParOf" srcId="{8A2CA471-FD1C-44E5-9E46-31A96C2F25B7}" destId="{00FF731D-4A9B-4C6F-AC72-802F566009F1}" srcOrd="2" destOrd="0" presId="urn:microsoft.com/office/officeart/2005/8/layout/chart3"/>
    <dgm:cxn modelId="{1285DA8B-C91D-4EDB-8938-5DD3B5BBF2FB}" type="presParOf" srcId="{8A2CA471-FD1C-44E5-9E46-31A96C2F25B7}" destId="{1BF77E1A-043E-45B8-BF9E-4E00039A4D5C}" srcOrd="3" destOrd="0" presId="urn:microsoft.com/office/officeart/2005/8/layout/chart3"/>
    <dgm:cxn modelId="{3518B6B2-7B83-49FD-A9E2-2E506F59F372}" type="presParOf" srcId="{8A2CA471-FD1C-44E5-9E46-31A96C2F25B7}" destId="{9B79E730-1E5F-47A5-8737-B2A8BE282472}" srcOrd="4" destOrd="0" presId="urn:microsoft.com/office/officeart/2005/8/layout/chart3"/>
    <dgm:cxn modelId="{7ECC1572-9735-4580-81C8-CAEB5D0478A2}" type="presParOf" srcId="{8A2CA471-FD1C-44E5-9E46-31A96C2F25B7}" destId="{DF7C6DFE-BCFB-44A5-832F-46BC62856970}" srcOrd="5"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262C2D3-3801-4083-9BD2-0606E8988E92}" type="doc">
      <dgm:prSet loTypeId="urn:microsoft.com/office/officeart/2005/8/layout/orgChart1" loCatId="hierarchy" qsTypeId="urn:microsoft.com/office/officeart/2005/8/quickstyle/simple1" qsCatId="simple" csTypeId="urn:microsoft.com/office/officeart/2005/8/colors/accent1_2" csCatId="accent1" phldr="1"/>
      <dgm:spPr/>
    </dgm:pt>
    <dgm:pt modelId="{A6F302A7-882A-47B0-87F8-C0631F6E0BFD}">
      <dgm:prSet custT="1"/>
      <dgm:spPr/>
      <dgm:t>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l-GR" altLang="el-GR" sz="1800" b="1" i="0" u="sng" strike="noStrike" cap="none" normalizeH="0" baseline="0" dirty="0">
              <a:ln>
                <a:noFill/>
              </a:ln>
              <a:solidFill>
                <a:schemeClr val="bg1"/>
              </a:solidFill>
              <a:effectLst/>
              <a:latin typeface="Arial" panose="020B0604020202020204" pitchFamily="34" charset="0"/>
              <a:cs typeface="Arial" panose="020B0604020202020204" pitchFamily="34" charset="0"/>
            </a:rPr>
            <a:t>ΒΡΑΧΥΧΡΟΝΗ  ΜΝΗΜΗ</a:t>
          </a: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altLang="el-GR" sz="1800" b="1" i="0" u="sng"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342900" marR="0" lvl="0" indent="-342900" algn="ctr" defTabSz="914400" rtl="0" eaLnBrk="1" fontAlgn="base" latinLnBrk="0" hangingPunct="1">
            <a:lnSpc>
              <a:spcPct val="100000"/>
            </a:lnSpc>
            <a:spcBef>
              <a:spcPct val="0"/>
            </a:spcBef>
            <a:spcAft>
              <a:spcPct val="0"/>
            </a:spcAft>
            <a:buClrTx/>
            <a:buSzTx/>
            <a:buFontTx/>
            <a:buAutoNum type="arabicPeriod"/>
            <a:tabLst/>
          </a:pPr>
          <a:r>
            <a:rPr kumimoji="0" lang="el-GR" altLang="el-GR" sz="1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Οργάνωση (π.χ. συνένωση)</a:t>
          </a:r>
        </a:p>
        <a:p>
          <a:pPr marL="342900" marR="0" lvl="0" indent="-342900" algn="ctr" defTabSz="914400" rtl="0" eaLnBrk="1" fontAlgn="base" latinLnBrk="0" hangingPunct="1">
            <a:lnSpc>
              <a:spcPct val="100000"/>
            </a:lnSpc>
            <a:spcBef>
              <a:spcPct val="0"/>
            </a:spcBef>
            <a:spcAft>
              <a:spcPct val="0"/>
            </a:spcAft>
            <a:buClrTx/>
            <a:buSzTx/>
            <a:buFontTx/>
            <a:buAutoNum type="arabicPeriod"/>
            <a:tabLst/>
          </a:pPr>
          <a:r>
            <a:rPr kumimoji="0" lang="el-GR" altLang="el-GR" sz="1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Συγκράτηση (φωναχτή ή σιωπηλή επανάληψη) και</a:t>
          </a:r>
        </a:p>
        <a:p>
          <a:pPr marL="342900" marR="0" lvl="0" indent="-342900" algn="ctr" defTabSz="914400" rtl="0" eaLnBrk="1" fontAlgn="base" latinLnBrk="0" hangingPunct="1">
            <a:lnSpc>
              <a:spcPct val="100000"/>
            </a:lnSpc>
            <a:spcBef>
              <a:spcPct val="0"/>
            </a:spcBef>
            <a:spcAft>
              <a:spcPct val="0"/>
            </a:spcAft>
            <a:buClrTx/>
            <a:buSzTx/>
            <a:buFontTx/>
            <a:buAutoNum type="arabicPeriod"/>
            <a:tabLst/>
          </a:pPr>
          <a:r>
            <a:rPr kumimoji="0" lang="el-GR" altLang="el-GR" sz="1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Ανάσυρση  πληροφοριών</a:t>
          </a:r>
        </a:p>
      </dgm:t>
    </dgm:pt>
    <dgm:pt modelId="{25CDE73A-9F12-4B6F-957F-236D7ED3992B}" type="parTrans" cxnId="{CFCD46A4-3422-4079-90EF-587B51821CD8}">
      <dgm:prSet/>
      <dgm:spPr/>
      <dgm:t>
        <a:bodyPr/>
        <a:lstStyle/>
        <a:p>
          <a:endParaRPr lang="el-GR"/>
        </a:p>
      </dgm:t>
    </dgm:pt>
    <dgm:pt modelId="{8E05A649-7520-4168-8DE3-907D296A0D9F}" type="sibTrans" cxnId="{CFCD46A4-3422-4079-90EF-587B51821CD8}">
      <dgm:prSet/>
      <dgm:spPr/>
      <dgm:t>
        <a:bodyPr/>
        <a:lstStyle/>
        <a:p>
          <a:endParaRPr lang="el-GR"/>
        </a:p>
      </dgm:t>
    </dgm:pt>
    <dgm:pt modelId="{352D05C7-36D0-4EFF-AF31-8888E002FE40}">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1000" b="1" i="0" u="sng"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600" b="1" i="0" u="sng" strike="noStrike" cap="none" normalizeH="0" baseline="0" dirty="0">
              <a:ln>
                <a:noFill/>
              </a:ln>
              <a:solidFill>
                <a:schemeClr val="bg1"/>
              </a:solidFill>
              <a:effectLst/>
              <a:latin typeface="Arial" panose="020B0604020202020204" pitchFamily="34" charset="0"/>
              <a:cs typeface="Arial" panose="020B0604020202020204" pitchFamily="34" charset="0"/>
            </a:rPr>
            <a:t>ΑΜΕΣΗ ΜΝΗΜΗ</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600" b="1" i="1" u="none" strike="noStrike" cap="none" normalizeH="0" baseline="0" dirty="0">
              <a:ln>
                <a:noFill/>
              </a:ln>
              <a:solidFill>
                <a:schemeClr val="bg1"/>
              </a:solidFill>
              <a:effectLst/>
              <a:latin typeface="Arial" panose="020B0604020202020204" pitchFamily="34" charset="0"/>
              <a:cs typeface="Arial" panose="020B0604020202020204" pitchFamily="34" charset="0"/>
            </a:rPr>
            <a:t>το πινάκιο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1200" b="1" i="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όπου ακουμπάμε τις πληροφορίες έως</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ότου αποφασίσουμε</a:t>
          </a:r>
          <a:r>
            <a:rPr kumimoji="0" lang="en-US" altLang="el-GR"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l-GR" altLang="el-GR"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να τις επεξεργαστούμε</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1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2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ΕΠΗΡΕΑΖΕΤΑΙ</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Από </a:t>
          </a:r>
        </a:p>
        <a:p>
          <a:pPr marL="0" marR="0" lvl="0" indent="0" algn="ctr" defTabSz="914400" rtl="0" eaLnBrk="1" fontAlgn="base" latinLnBrk="0" hangingPunct="1">
            <a:lnSpc>
              <a:spcPct val="100000"/>
            </a:lnSpc>
            <a:spcBef>
              <a:spcPct val="0"/>
            </a:spcBef>
            <a:spcAft>
              <a:spcPct val="0"/>
            </a:spcAft>
            <a:buClrTx/>
            <a:buSzTx/>
            <a:buFontTx/>
            <a:buChar char="•"/>
            <a:tabLst/>
          </a:pPr>
          <a:r>
            <a:rPr kumimoji="0" lang="el-GR" altLang="el-GR"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Την αξία της πληροφορίας</a:t>
          </a:r>
        </a:p>
        <a:p>
          <a:pPr marL="0" marR="0" lvl="0" indent="0" algn="ctr" defTabSz="914400" rtl="0" eaLnBrk="1" fontAlgn="base" latinLnBrk="0" hangingPunct="1">
            <a:lnSpc>
              <a:spcPct val="100000"/>
            </a:lnSpc>
            <a:spcBef>
              <a:spcPct val="0"/>
            </a:spcBef>
            <a:spcAft>
              <a:spcPct val="0"/>
            </a:spcAft>
            <a:buClrTx/>
            <a:buSzTx/>
            <a:buFontTx/>
            <a:buChar char="•"/>
            <a:tabLst/>
          </a:pPr>
          <a:r>
            <a:rPr kumimoji="0" lang="el-GR" altLang="el-GR"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Τις απειλές  </a:t>
          </a:r>
        </a:p>
        <a:p>
          <a:pPr marL="0" marR="0" lvl="0" indent="0" algn="ctr" defTabSz="914400" rtl="0" eaLnBrk="1" fontAlgn="base" latinLnBrk="0" hangingPunct="1">
            <a:lnSpc>
              <a:spcPct val="100000"/>
            </a:lnSpc>
            <a:spcBef>
              <a:spcPct val="0"/>
            </a:spcBef>
            <a:spcAft>
              <a:spcPct val="0"/>
            </a:spcAft>
            <a:buClrTx/>
            <a:buSzTx/>
            <a:buFontTx/>
            <a:buChar char="•"/>
            <a:tabLst/>
          </a:pPr>
          <a:r>
            <a:rPr kumimoji="0" lang="el-GR" altLang="el-GR"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Τα συναισθήματα</a:t>
          </a:r>
          <a:endParaRPr kumimoji="0" lang="el-GR" altLang="el-GR" sz="1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dgm:t>
    </dgm:pt>
    <dgm:pt modelId="{88D650F0-911C-430F-AB74-A72D08A2CDD1}" type="parTrans" cxnId="{AA642975-68A5-4EA2-9AD3-07DB322C80BB}">
      <dgm:prSet/>
      <dgm:spPr/>
      <dgm:t>
        <a:bodyPr/>
        <a:lstStyle/>
        <a:p>
          <a:endParaRPr lang="el-GR"/>
        </a:p>
      </dgm:t>
    </dgm:pt>
    <dgm:pt modelId="{3AA0F3A1-2677-4466-AB3C-77A899FBA2AB}" type="sibTrans" cxnId="{AA642975-68A5-4EA2-9AD3-07DB322C80BB}">
      <dgm:prSet/>
      <dgm:spPr/>
      <dgm:t>
        <a:bodyPr/>
        <a:lstStyle/>
        <a:p>
          <a:endParaRPr lang="el-GR"/>
        </a:p>
      </dgm:t>
    </dgm:pt>
    <dgm:pt modelId="{2F33D9BC-6D41-45A7-A7A0-84C1C1895486}">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1400" b="1" i="0" u="sng"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400" b="1" i="0" u="sng" strike="noStrike" cap="none" normalizeH="0" baseline="0" dirty="0">
              <a:ln>
                <a:noFill/>
              </a:ln>
              <a:solidFill>
                <a:schemeClr val="bg1"/>
              </a:solidFill>
              <a:effectLst/>
              <a:latin typeface="Arial" panose="020B0604020202020204" pitchFamily="34" charset="0"/>
              <a:cs typeface="Arial" panose="020B0604020202020204" pitchFamily="34" charset="0"/>
            </a:rPr>
            <a:t>ΕΝΕΡΓΟΣ ΜΝΗΜΗ</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400" b="1" i="1" u="none" strike="noStrike" cap="none" normalizeH="0" baseline="0" dirty="0">
              <a:ln>
                <a:noFill/>
              </a:ln>
              <a:solidFill>
                <a:schemeClr val="bg1"/>
              </a:solidFill>
              <a:effectLst/>
              <a:latin typeface="Arial" panose="020B0604020202020204" pitchFamily="34" charset="0"/>
              <a:cs typeface="Arial" panose="020B0604020202020204" pitchFamily="34" charset="0"/>
            </a:rPr>
            <a:t>το τραπέζι</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Όπου πραγματοποιείται</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Ενεργητική και ευέλικτη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επεξεργασία των πληροφοριών</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1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Το κέντρο της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ανθρώπινης συνείδησης</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1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dgm:t>
    </dgm:pt>
    <dgm:pt modelId="{F0D029A8-A3A2-4C94-AA48-0C9D69FB2C43}" type="parTrans" cxnId="{A4A2459B-3310-4F5D-B84D-23E62E7089E8}">
      <dgm:prSet/>
      <dgm:spPr/>
      <dgm:t>
        <a:bodyPr/>
        <a:lstStyle/>
        <a:p>
          <a:endParaRPr lang="el-GR"/>
        </a:p>
      </dgm:t>
    </dgm:pt>
    <dgm:pt modelId="{F91DA183-F41E-40E7-B188-94725FF1BEF3}" type="sibTrans" cxnId="{A4A2459B-3310-4F5D-B84D-23E62E7089E8}">
      <dgm:prSet/>
      <dgm:spPr/>
      <dgm:t>
        <a:bodyPr/>
        <a:lstStyle/>
        <a:p>
          <a:endParaRPr lang="el-GR"/>
        </a:p>
      </dgm:t>
    </dgm:pt>
    <dgm:pt modelId="{3D2B4E98-EAAC-41FC-9484-4612B93049C4}" type="pres">
      <dgm:prSet presAssocID="{0262C2D3-3801-4083-9BD2-0606E8988E92}" presName="hierChild1" presStyleCnt="0">
        <dgm:presLayoutVars>
          <dgm:orgChart val="1"/>
          <dgm:chPref val="1"/>
          <dgm:dir/>
          <dgm:animOne val="branch"/>
          <dgm:animLvl val="lvl"/>
          <dgm:resizeHandles/>
        </dgm:presLayoutVars>
      </dgm:prSet>
      <dgm:spPr/>
    </dgm:pt>
    <dgm:pt modelId="{B160DA14-FE66-4DB6-979C-D9A85284C96A}" type="pres">
      <dgm:prSet presAssocID="{A6F302A7-882A-47B0-87F8-C0631F6E0BFD}" presName="hierRoot1" presStyleCnt="0">
        <dgm:presLayoutVars>
          <dgm:hierBranch/>
        </dgm:presLayoutVars>
      </dgm:prSet>
      <dgm:spPr/>
    </dgm:pt>
    <dgm:pt modelId="{6B492176-F00B-47EC-ADB3-A9DD708E2CAB}" type="pres">
      <dgm:prSet presAssocID="{A6F302A7-882A-47B0-87F8-C0631F6E0BFD}" presName="rootComposite1" presStyleCnt="0"/>
      <dgm:spPr/>
    </dgm:pt>
    <dgm:pt modelId="{2A3A9966-8F0A-457C-9DCE-58DB55946A70}" type="pres">
      <dgm:prSet presAssocID="{A6F302A7-882A-47B0-87F8-C0631F6E0BFD}" presName="rootText1" presStyleLbl="node0" presStyleIdx="0" presStyleCnt="1" custScaleX="107955">
        <dgm:presLayoutVars>
          <dgm:chPref val="3"/>
        </dgm:presLayoutVars>
      </dgm:prSet>
      <dgm:spPr/>
    </dgm:pt>
    <dgm:pt modelId="{F6BA53E4-F326-4ABD-9E95-D82359E815E9}" type="pres">
      <dgm:prSet presAssocID="{A6F302A7-882A-47B0-87F8-C0631F6E0BFD}" presName="rootConnector1" presStyleLbl="node1" presStyleIdx="0" presStyleCnt="0"/>
      <dgm:spPr/>
    </dgm:pt>
    <dgm:pt modelId="{D0E98EAD-FDD9-465B-AD30-C7364B2013A8}" type="pres">
      <dgm:prSet presAssocID="{A6F302A7-882A-47B0-87F8-C0631F6E0BFD}" presName="hierChild2" presStyleCnt="0"/>
      <dgm:spPr/>
    </dgm:pt>
    <dgm:pt modelId="{533431D8-ECCE-4138-8C63-ADF1FA664870}" type="pres">
      <dgm:prSet presAssocID="{88D650F0-911C-430F-AB74-A72D08A2CDD1}" presName="Name35" presStyleLbl="parChTrans1D2" presStyleIdx="0" presStyleCnt="2"/>
      <dgm:spPr/>
    </dgm:pt>
    <dgm:pt modelId="{6649D720-A673-459C-85F3-51517FFA9ADA}" type="pres">
      <dgm:prSet presAssocID="{352D05C7-36D0-4EFF-AF31-8888E002FE40}" presName="hierRoot2" presStyleCnt="0">
        <dgm:presLayoutVars>
          <dgm:hierBranch/>
        </dgm:presLayoutVars>
      </dgm:prSet>
      <dgm:spPr/>
    </dgm:pt>
    <dgm:pt modelId="{E6C969BA-73FF-4F57-A852-E8F077CF3100}" type="pres">
      <dgm:prSet presAssocID="{352D05C7-36D0-4EFF-AF31-8888E002FE40}" presName="rootComposite" presStyleCnt="0"/>
      <dgm:spPr/>
    </dgm:pt>
    <dgm:pt modelId="{97F3C594-EB5C-4101-8A1E-8E594953F735}" type="pres">
      <dgm:prSet presAssocID="{352D05C7-36D0-4EFF-AF31-8888E002FE40}" presName="rootText" presStyleLbl="node2" presStyleIdx="0" presStyleCnt="2" custScaleY="107058">
        <dgm:presLayoutVars>
          <dgm:chPref val="3"/>
        </dgm:presLayoutVars>
      </dgm:prSet>
      <dgm:spPr/>
    </dgm:pt>
    <dgm:pt modelId="{86496CAD-A287-4086-BCDA-962D6710D88A}" type="pres">
      <dgm:prSet presAssocID="{352D05C7-36D0-4EFF-AF31-8888E002FE40}" presName="rootConnector" presStyleLbl="node2" presStyleIdx="0" presStyleCnt="2"/>
      <dgm:spPr/>
    </dgm:pt>
    <dgm:pt modelId="{D3AD7563-A72B-4520-B98D-B63E6CD68914}" type="pres">
      <dgm:prSet presAssocID="{352D05C7-36D0-4EFF-AF31-8888E002FE40}" presName="hierChild4" presStyleCnt="0"/>
      <dgm:spPr/>
    </dgm:pt>
    <dgm:pt modelId="{69CF5322-24FE-44DD-A3F4-AB802DEF62B8}" type="pres">
      <dgm:prSet presAssocID="{352D05C7-36D0-4EFF-AF31-8888E002FE40}" presName="hierChild5" presStyleCnt="0"/>
      <dgm:spPr/>
    </dgm:pt>
    <dgm:pt modelId="{BF63E91B-74C2-42E7-B93F-9FA196213F6F}" type="pres">
      <dgm:prSet presAssocID="{F0D029A8-A3A2-4C94-AA48-0C9D69FB2C43}" presName="Name35" presStyleLbl="parChTrans1D2" presStyleIdx="1" presStyleCnt="2"/>
      <dgm:spPr/>
    </dgm:pt>
    <dgm:pt modelId="{D6B7A40C-AB78-43AC-B949-6A4355956BC9}" type="pres">
      <dgm:prSet presAssocID="{2F33D9BC-6D41-45A7-A7A0-84C1C1895486}" presName="hierRoot2" presStyleCnt="0">
        <dgm:presLayoutVars>
          <dgm:hierBranch/>
        </dgm:presLayoutVars>
      </dgm:prSet>
      <dgm:spPr/>
    </dgm:pt>
    <dgm:pt modelId="{7C9C8AA8-D469-49D6-B847-E1A9252DDEE0}" type="pres">
      <dgm:prSet presAssocID="{2F33D9BC-6D41-45A7-A7A0-84C1C1895486}" presName="rootComposite" presStyleCnt="0"/>
      <dgm:spPr/>
    </dgm:pt>
    <dgm:pt modelId="{AB7C8E37-9E76-4983-BD08-AE57BE477F3F}" type="pres">
      <dgm:prSet presAssocID="{2F33D9BC-6D41-45A7-A7A0-84C1C1895486}" presName="rootText" presStyleLbl="node2" presStyleIdx="1" presStyleCnt="2" custScaleY="108323">
        <dgm:presLayoutVars>
          <dgm:chPref val="3"/>
        </dgm:presLayoutVars>
      </dgm:prSet>
      <dgm:spPr/>
    </dgm:pt>
    <dgm:pt modelId="{C4F70786-CE8F-4A3B-9C91-BB17A1F6E264}" type="pres">
      <dgm:prSet presAssocID="{2F33D9BC-6D41-45A7-A7A0-84C1C1895486}" presName="rootConnector" presStyleLbl="node2" presStyleIdx="1" presStyleCnt="2"/>
      <dgm:spPr/>
    </dgm:pt>
    <dgm:pt modelId="{84D18839-A65D-4598-B2F5-411CF84B011A}" type="pres">
      <dgm:prSet presAssocID="{2F33D9BC-6D41-45A7-A7A0-84C1C1895486}" presName="hierChild4" presStyleCnt="0"/>
      <dgm:spPr/>
    </dgm:pt>
    <dgm:pt modelId="{DF3338BF-D316-4378-B4FA-AAAB82C75800}" type="pres">
      <dgm:prSet presAssocID="{2F33D9BC-6D41-45A7-A7A0-84C1C1895486}" presName="hierChild5" presStyleCnt="0"/>
      <dgm:spPr/>
    </dgm:pt>
    <dgm:pt modelId="{C0C00415-165C-4AFB-8CD4-90095FE19395}" type="pres">
      <dgm:prSet presAssocID="{A6F302A7-882A-47B0-87F8-C0631F6E0BFD}" presName="hierChild3" presStyleCnt="0"/>
      <dgm:spPr/>
    </dgm:pt>
  </dgm:ptLst>
  <dgm:cxnLst>
    <dgm:cxn modelId="{0D1B240D-0C89-4818-B6A3-B025DEAC2246}" type="presOf" srcId="{2F33D9BC-6D41-45A7-A7A0-84C1C1895486}" destId="{AB7C8E37-9E76-4983-BD08-AE57BE477F3F}" srcOrd="0" destOrd="0" presId="urn:microsoft.com/office/officeart/2005/8/layout/orgChart1"/>
    <dgm:cxn modelId="{96D90737-7CCE-4A08-B7CC-2A89955A5331}" type="presOf" srcId="{0262C2D3-3801-4083-9BD2-0606E8988E92}" destId="{3D2B4E98-EAAC-41FC-9484-4612B93049C4}" srcOrd="0" destOrd="0" presId="urn:microsoft.com/office/officeart/2005/8/layout/orgChart1"/>
    <dgm:cxn modelId="{2308B94D-84F5-4DE9-87BD-9451BA4D9421}" type="presOf" srcId="{88D650F0-911C-430F-AB74-A72D08A2CDD1}" destId="{533431D8-ECCE-4138-8C63-ADF1FA664870}" srcOrd="0" destOrd="0" presId="urn:microsoft.com/office/officeart/2005/8/layout/orgChart1"/>
    <dgm:cxn modelId="{AA642975-68A5-4EA2-9AD3-07DB322C80BB}" srcId="{A6F302A7-882A-47B0-87F8-C0631F6E0BFD}" destId="{352D05C7-36D0-4EFF-AF31-8888E002FE40}" srcOrd="0" destOrd="0" parTransId="{88D650F0-911C-430F-AB74-A72D08A2CDD1}" sibTransId="{3AA0F3A1-2677-4466-AB3C-77A899FBA2AB}"/>
    <dgm:cxn modelId="{C0B57956-F310-4684-8D08-5667EE7F3A34}" type="presOf" srcId="{F0D029A8-A3A2-4C94-AA48-0C9D69FB2C43}" destId="{BF63E91B-74C2-42E7-B93F-9FA196213F6F}" srcOrd="0" destOrd="0" presId="urn:microsoft.com/office/officeart/2005/8/layout/orgChart1"/>
    <dgm:cxn modelId="{878C0B57-85F5-484A-AF7E-A63663C0D446}" type="presOf" srcId="{A6F302A7-882A-47B0-87F8-C0631F6E0BFD}" destId="{F6BA53E4-F326-4ABD-9E95-D82359E815E9}" srcOrd="1" destOrd="0" presId="urn:microsoft.com/office/officeart/2005/8/layout/orgChart1"/>
    <dgm:cxn modelId="{42113E85-690B-4D34-8606-7B508E301996}" type="presOf" srcId="{A6F302A7-882A-47B0-87F8-C0631F6E0BFD}" destId="{2A3A9966-8F0A-457C-9DCE-58DB55946A70}" srcOrd="0" destOrd="0" presId="urn:microsoft.com/office/officeart/2005/8/layout/orgChart1"/>
    <dgm:cxn modelId="{B4934386-F472-494C-B38A-8D1AC8EAEFDB}" type="presOf" srcId="{352D05C7-36D0-4EFF-AF31-8888E002FE40}" destId="{97F3C594-EB5C-4101-8A1E-8E594953F735}" srcOrd="0" destOrd="0" presId="urn:microsoft.com/office/officeart/2005/8/layout/orgChart1"/>
    <dgm:cxn modelId="{A4A2459B-3310-4F5D-B84D-23E62E7089E8}" srcId="{A6F302A7-882A-47B0-87F8-C0631F6E0BFD}" destId="{2F33D9BC-6D41-45A7-A7A0-84C1C1895486}" srcOrd="1" destOrd="0" parTransId="{F0D029A8-A3A2-4C94-AA48-0C9D69FB2C43}" sibTransId="{F91DA183-F41E-40E7-B188-94725FF1BEF3}"/>
    <dgm:cxn modelId="{CFCD46A4-3422-4079-90EF-587B51821CD8}" srcId="{0262C2D3-3801-4083-9BD2-0606E8988E92}" destId="{A6F302A7-882A-47B0-87F8-C0631F6E0BFD}" srcOrd="0" destOrd="0" parTransId="{25CDE73A-9F12-4B6F-957F-236D7ED3992B}" sibTransId="{8E05A649-7520-4168-8DE3-907D296A0D9F}"/>
    <dgm:cxn modelId="{5C7643B5-D307-4444-A069-1AC1473AA8DD}" type="presOf" srcId="{352D05C7-36D0-4EFF-AF31-8888E002FE40}" destId="{86496CAD-A287-4086-BCDA-962D6710D88A}" srcOrd="1" destOrd="0" presId="urn:microsoft.com/office/officeart/2005/8/layout/orgChart1"/>
    <dgm:cxn modelId="{5390C3DA-0CDC-47E0-B7A7-CDD1CDAAF68B}" type="presOf" srcId="{2F33D9BC-6D41-45A7-A7A0-84C1C1895486}" destId="{C4F70786-CE8F-4A3B-9C91-BB17A1F6E264}" srcOrd="1" destOrd="0" presId="urn:microsoft.com/office/officeart/2005/8/layout/orgChart1"/>
    <dgm:cxn modelId="{62E7EDAC-29AE-4DAF-A8F2-59503D2814C3}" type="presParOf" srcId="{3D2B4E98-EAAC-41FC-9484-4612B93049C4}" destId="{B160DA14-FE66-4DB6-979C-D9A85284C96A}" srcOrd="0" destOrd="0" presId="urn:microsoft.com/office/officeart/2005/8/layout/orgChart1"/>
    <dgm:cxn modelId="{90DFFD2C-3112-4641-8164-C6492868A167}" type="presParOf" srcId="{B160DA14-FE66-4DB6-979C-D9A85284C96A}" destId="{6B492176-F00B-47EC-ADB3-A9DD708E2CAB}" srcOrd="0" destOrd="0" presId="urn:microsoft.com/office/officeart/2005/8/layout/orgChart1"/>
    <dgm:cxn modelId="{F22E6DD2-2A99-4607-A084-6E27F5C7C0CF}" type="presParOf" srcId="{6B492176-F00B-47EC-ADB3-A9DD708E2CAB}" destId="{2A3A9966-8F0A-457C-9DCE-58DB55946A70}" srcOrd="0" destOrd="0" presId="urn:microsoft.com/office/officeart/2005/8/layout/orgChart1"/>
    <dgm:cxn modelId="{7BC2BD8E-DC7E-4B3F-AFC8-D71848435567}" type="presParOf" srcId="{6B492176-F00B-47EC-ADB3-A9DD708E2CAB}" destId="{F6BA53E4-F326-4ABD-9E95-D82359E815E9}" srcOrd="1" destOrd="0" presId="urn:microsoft.com/office/officeart/2005/8/layout/orgChart1"/>
    <dgm:cxn modelId="{C245A4C2-2535-44D9-910B-0260DFEFABE4}" type="presParOf" srcId="{B160DA14-FE66-4DB6-979C-D9A85284C96A}" destId="{D0E98EAD-FDD9-465B-AD30-C7364B2013A8}" srcOrd="1" destOrd="0" presId="urn:microsoft.com/office/officeart/2005/8/layout/orgChart1"/>
    <dgm:cxn modelId="{7FD481F2-2EC9-49D1-97B2-A4F1C195A40D}" type="presParOf" srcId="{D0E98EAD-FDD9-465B-AD30-C7364B2013A8}" destId="{533431D8-ECCE-4138-8C63-ADF1FA664870}" srcOrd="0" destOrd="0" presId="urn:microsoft.com/office/officeart/2005/8/layout/orgChart1"/>
    <dgm:cxn modelId="{774F7E80-F57A-4781-9BF9-E3EB8840E134}" type="presParOf" srcId="{D0E98EAD-FDD9-465B-AD30-C7364B2013A8}" destId="{6649D720-A673-459C-85F3-51517FFA9ADA}" srcOrd="1" destOrd="0" presId="urn:microsoft.com/office/officeart/2005/8/layout/orgChart1"/>
    <dgm:cxn modelId="{CC1E3E24-E934-4603-ABE8-AB83A051CBD3}" type="presParOf" srcId="{6649D720-A673-459C-85F3-51517FFA9ADA}" destId="{E6C969BA-73FF-4F57-A852-E8F077CF3100}" srcOrd="0" destOrd="0" presId="urn:microsoft.com/office/officeart/2005/8/layout/orgChart1"/>
    <dgm:cxn modelId="{1E036A8F-521B-4418-AE3D-7CA984471A3A}" type="presParOf" srcId="{E6C969BA-73FF-4F57-A852-E8F077CF3100}" destId="{97F3C594-EB5C-4101-8A1E-8E594953F735}" srcOrd="0" destOrd="0" presId="urn:microsoft.com/office/officeart/2005/8/layout/orgChart1"/>
    <dgm:cxn modelId="{6C3DF854-E247-4A91-990D-8A47010CDC4D}" type="presParOf" srcId="{E6C969BA-73FF-4F57-A852-E8F077CF3100}" destId="{86496CAD-A287-4086-BCDA-962D6710D88A}" srcOrd="1" destOrd="0" presId="urn:microsoft.com/office/officeart/2005/8/layout/orgChart1"/>
    <dgm:cxn modelId="{173AD1B2-71D2-4C5E-A37D-DCAB0E29FA2B}" type="presParOf" srcId="{6649D720-A673-459C-85F3-51517FFA9ADA}" destId="{D3AD7563-A72B-4520-B98D-B63E6CD68914}" srcOrd="1" destOrd="0" presId="urn:microsoft.com/office/officeart/2005/8/layout/orgChart1"/>
    <dgm:cxn modelId="{3DD79D82-B192-4714-8959-B7B5713F1DE8}" type="presParOf" srcId="{6649D720-A673-459C-85F3-51517FFA9ADA}" destId="{69CF5322-24FE-44DD-A3F4-AB802DEF62B8}" srcOrd="2" destOrd="0" presId="urn:microsoft.com/office/officeart/2005/8/layout/orgChart1"/>
    <dgm:cxn modelId="{8EDBE1D6-2FC9-4A84-9B61-769E52802C04}" type="presParOf" srcId="{D0E98EAD-FDD9-465B-AD30-C7364B2013A8}" destId="{BF63E91B-74C2-42E7-B93F-9FA196213F6F}" srcOrd="2" destOrd="0" presId="urn:microsoft.com/office/officeart/2005/8/layout/orgChart1"/>
    <dgm:cxn modelId="{DDCFEDF6-62CB-43C8-8276-A28C96527A44}" type="presParOf" srcId="{D0E98EAD-FDD9-465B-AD30-C7364B2013A8}" destId="{D6B7A40C-AB78-43AC-B949-6A4355956BC9}" srcOrd="3" destOrd="0" presId="urn:microsoft.com/office/officeart/2005/8/layout/orgChart1"/>
    <dgm:cxn modelId="{629F7775-C9D4-467F-8AB5-4118BF8F5F82}" type="presParOf" srcId="{D6B7A40C-AB78-43AC-B949-6A4355956BC9}" destId="{7C9C8AA8-D469-49D6-B847-E1A9252DDEE0}" srcOrd="0" destOrd="0" presId="urn:microsoft.com/office/officeart/2005/8/layout/orgChart1"/>
    <dgm:cxn modelId="{DC1A4F7F-6577-40D5-8314-9D8D13E9219A}" type="presParOf" srcId="{7C9C8AA8-D469-49D6-B847-E1A9252DDEE0}" destId="{AB7C8E37-9E76-4983-BD08-AE57BE477F3F}" srcOrd="0" destOrd="0" presId="urn:microsoft.com/office/officeart/2005/8/layout/orgChart1"/>
    <dgm:cxn modelId="{4EBC972C-1025-4487-A644-321D9DF738F8}" type="presParOf" srcId="{7C9C8AA8-D469-49D6-B847-E1A9252DDEE0}" destId="{C4F70786-CE8F-4A3B-9C91-BB17A1F6E264}" srcOrd="1" destOrd="0" presId="urn:microsoft.com/office/officeart/2005/8/layout/orgChart1"/>
    <dgm:cxn modelId="{CB5F2B0D-D50F-4190-A04A-00237FA7237A}" type="presParOf" srcId="{D6B7A40C-AB78-43AC-B949-6A4355956BC9}" destId="{84D18839-A65D-4598-B2F5-411CF84B011A}" srcOrd="1" destOrd="0" presId="urn:microsoft.com/office/officeart/2005/8/layout/orgChart1"/>
    <dgm:cxn modelId="{BB0C509C-72BE-40CB-AEBC-E3755F0D54F4}" type="presParOf" srcId="{D6B7A40C-AB78-43AC-B949-6A4355956BC9}" destId="{DF3338BF-D316-4378-B4FA-AAAB82C75800}" srcOrd="2" destOrd="0" presId="urn:microsoft.com/office/officeart/2005/8/layout/orgChart1"/>
    <dgm:cxn modelId="{3B04AA02-36A6-4EC9-8E13-24770C68F197}" type="presParOf" srcId="{B160DA14-FE66-4DB6-979C-D9A85284C96A}" destId="{C0C00415-165C-4AFB-8CD4-90095FE19395}"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B618156-90C9-466E-81DC-96F805FF46D1}"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l-GR"/>
        </a:p>
      </dgm:t>
    </dgm:pt>
    <dgm:pt modelId="{B716524E-C0E2-4DD0-A44E-9AE7975F0776}">
      <dgm:prSet phldrT="[Κείμενο]" custT="1"/>
      <dgm:spPr/>
      <dgm:t>
        <a:bodyPr/>
        <a:lstStyle/>
        <a:p>
          <a:r>
            <a:rPr lang="el-GR" sz="1800" b="1" dirty="0">
              <a:solidFill>
                <a:schemeClr val="bg1"/>
              </a:solidFill>
            </a:rPr>
            <a:t>Επιλογή στρατηγικής</a:t>
          </a:r>
        </a:p>
      </dgm:t>
    </dgm:pt>
    <dgm:pt modelId="{13B79E16-FB71-4ACA-BB92-577AE57834EB}" type="parTrans" cxnId="{FF1B1A4F-3C7F-4DD4-9D62-4385EA0C8072}">
      <dgm:prSet/>
      <dgm:spPr/>
      <dgm:t>
        <a:bodyPr/>
        <a:lstStyle/>
        <a:p>
          <a:endParaRPr lang="el-GR" sz="1400"/>
        </a:p>
      </dgm:t>
    </dgm:pt>
    <dgm:pt modelId="{5F8084F5-8959-4332-B756-CDDF21C95174}" type="sibTrans" cxnId="{FF1B1A4F-3C7F-4DD4-9D62-4385EA0C8072}">
      <dgm:prSet/>
      <dgm:spPr/>
      <dgm:t>
        <a:bodyPr/>
        <a:lstStyle/>
        <a:p>
          <a:endParaRPr lang="el-GR" sz="1400">
            <a:solidFill>
              <a:schemeClr val="bg1"/>
            </a:solidFill>
          </a:endParaRPr>
        </a:p>
      </dgm:t>
    </dgm:pt>
    <dgm:pt modelId="{75F16E9C-F031-4D43-8FAC-B9FC2DA05CE6}">
      <dgm:prSet phldrT="[Κείμενο]" custT="1"/>
      <dgm:spPr/>
      <dgm:t>
        <a:bodyPr/>
        <a:lstStyle/>
        <a:p>
          <a:r>
            <a:rPr lang="el-GR" sz="1400" dirty="0"/>
            <a:t>Προϋπάρχουσα γνώση / πρόκληση ενδιαφέροντος</a:t>
          </a:r>
        </a:p>
      </dgm:t>
    </dgm:pt>
    <dgm:pt modelId="{88875172-D832-489A-9A39-24F78F277CFA}" type="parTrans" cxnId="{57588FDA-556D-4F6D-AAF7-8951E3EC97A2}">
      <dgm:prSet/>
      <dgm:spPr/>
      <dgm:t>
        <a:bodyPr/>
        <a:lstStyle/>
        <a:p>
          <a:endParaRPr lang="el-GR" sz="1400"/>
        </a:p>
      </dgm:t>
    </dgm:pt>
    <dgm:pt modelId="{165890E4-F6D8-4338-BB61-A261541B55E9}" type="sibTrans" cxnId="{57588FDA-556D-4F6D-AAF7-8951E3EC97A2}">
      <dgm:prSet/>
      <dgm:spPr/>
      <dgm:t>
        <a:bodyPr/>
        <a:lstStyle/>
        <a:p>
          <a:endParaRPr lang="el-GR" sz="1400"/>
        </a:p>
      </dgm:t>
    </dgm:pt>
    <dgm:pt modelId="{A7081227-D444-4BF7-975E-E10866C04B97}">
      <dgm:prSet phldrT="[Κείμενο]" custT="1"/>
      <dgm:spPr/>
      <dgm:t>
        <a:bodyPr/>
        <a:lstStyle/>
        <a:p>
          <a:r>
            <a:rPr lang="el-GR" sz="1400" dirty="0"/>
            <a:t>Παρουσίαση στρατηγικής</a:t>
          </a:r>
        </a:p>
      </dgm:t>
    </dgm:pt>
    <dgm:pt modelId="{3D419BA0-14E1-4544-9596-DCBFE0DB49F3}" type="parTrans" cxnId="{8DD291C1-99EE-4942-AE84-356FA484084C}">
      <dgm:prSet/>
      <dgm:spPr/>
      <dgm:t>
        <a:bodyPr/>
        <a:lstStyle/>
        <a:p>
          <a:endParaRPr lang="el-GR" sz="1400"/>
        </a:p>
      </dgm:t>
    </dgm:pt>
    <dgm:pt modelId="{14EDF49C-F2C3-493E-85FF-0B779B561B0A}" type="sibTrans" cxnId="{8DD291C1-99EE-4942-AE84-356FA484084C}">
      <dgm:prSet/>
      <dgm:spPr/>
      <dgm:t>
        <a:bodyPr/>
        <a:lstStyle/>
        <a:p>
          <a:endParaRPr lang="el-GR" sz="1400"/>
        </a:p>
      </dgm:t>
    </dgm:pt>
    <dgm:pt modelId="{EE2AE55E-4CA5-40EF-8FD9-223D09F1842D}">
      <dgm:prSet phldrT="[Κείμενο]" custT="1"/>
      <dgm:spPr/>
      <dgm:t>
        <a:bodyPr/>
        <a:lstStyle/>
        <a:p>
          <a:r>
            <a:rPr lang="el-GR" sz="1400" dirty="0"/>
            <a:t>Ανατροφοδότηση </a:t>
          </a:r>
        </a:p>
      </dgm:t>
    </dgm:pt>
    <dgm:pt modelId="{9A9A1DA6-86CC-4F07-A800-F85F62183CE6}" type="parTrans" cxnId="{ABE782C3-2DFE-4CF7-B737-D1C5A2382904}">
      <dgm:prSet/>
      <dgm:spPr/>
      <dgm:t>
        <a:bodyPr/>
        <a:lstStyle/>
        <a:p>
          <a:endParaRPr lang="el-GR" sz="1400"/>
        </a:p>
      </dgm:t>
    </dgm:pt>
    <dgm:pt modelId="{85A10C97-71B3-468E-A723-813D1AB8D275}" type="sibTrans" cxnId="{ABE782C3-2DFE-4CF7-B737-D1C5A2382904}">
      <dgm:prSet/>
      <dgm:spPr/>
      <dgm:t>
        <a:bodyPr/>
        <a:lstStyle/>
        <a:p>
          <a:endParaRPr lang="el-GR" sz="1400"/>
        </a:p>
      </dgm:t>
    </dgm:pt>
    <dgm:pt modelId="{0D20EB79-04C2-4ABC-B287-E181EC939B9E}">
      <dgm:prSet phldrT="[Κείμενο]" custT="1"/>
      <dgm:spPr/>
      <dgm:t>
        <a:bodyPr/>
        <a:lstStyle/>
        <a:p>
          <a:r>
            <a:rPr lang="el-GR" sz="1400" dirty="0"/>
            <a:t>Γενίκευση </a:t>
          </a:r>
        </a:p>
      </dgm:t>
    </dgm:pt>
    <dgm:pt modelId="{62369D94-6781-4FE4-A056-F12A46E9942C}" type="parTrans" cxnId="{B4D4F058-ECB1-462B-AC5A-C5B97AFC53E9}">
      <dgm:prSet/>
      <dgm:spPr/>
      <dgm:t>
        <a:bodyPr/>
        <a:lstStyle/>
        <a:p>
          <a:endParaRPr lang="el-GR" sz="1400"/>
        </a:p>
      </dgm:t>
    </dgm:pt>
    <dgm:pt modelId="{9C8259B6-F5EE-49FA-A8B6-04777A22BD66}" type="sibTrans" cxnId="{B4D4F058-ECB1-462B-AC5A-C5B97AFC53E9}">
      <dgm:prSet/>
      <dgm:spPr/>
      <dgm:t>
        <a:bodyPr/>
        <a:lstStyle/>
        <a:p>
          <a:endParaRPr lang="el-GR" sz="1400"/>
        </a:p>
      </dgm:t>
    </dgm:pt>
    <dgm:pt modelId="{3512FE0F-E86B-42E9-A712-642FBCC181D4}">
      <dgm:prSet phldrT="[Κείμενο]" custT="1"/>
      <dgm:spPr/>
      <dgm:t>
        <a:bodyPr/>
        <a:lstStyle/>
        <a:p>
          <a:r>
            <a:rPr lang="el-GR" sz="1400" dirty="0"/>
            <a:t>Εφαρμογή στρατηγικής</a:t>
          </a:r>
        </a:p>
      </dgm:t>
    </dgm:pt>
    <dgm:pt modelId="{CEE8E9CC-A851-47D7-859B-5E3AA0AF1D76}" type="parTrans" cxnId="{52A5D898-F34A-41D3-A73C-AA1C13119A3E}">
      <dgm:prSet/>
      <dgm:spPr/>
      <dgm:t>
        <a:bodyPr/>
        <a:lstStyle/>
        <a:p>
          <a:endParaRPr lang="el-GR" sz="1400"/>
        </a:p>
      </dgm:t>
    </dgm:pt>
    <dgm:pt modelId="{A16EB843-B28F-4CEE-B7C2-761FDED6AEE6}" type="sibTrans" cxnId="{52A5D898-F34A-41D3-A73C-AA1C13119A3E}">
      <dgm:prSet/>
      <dgm:spPr/>
      <dgm:t>
        <a:bodyPr/>
        <a:lstStyle/>
        <a:p>
          <a:endParaRPr lang="el-GR" sz="1400"/>
        </a:p>
      </dgm:t>
    </dgm:pt>
    <dgm:pt modelId="{A96FE33F-5072-4B65-94DD-4EF29F1C9619}" type="pres">
      <dgm:prSet presAssocID="{7B618156-90C9-466E-81DC-96F805FF46D1}" presName="cycle" presStyleCnt="0">
        <dgm:presLayoutVars>
          <dgm:dir/>
          <dgm:resizeHandles val="exact"/>
        </dgm:presLayoutVars>
      </dgm:prSet>
      <dgm:spPr/>
    </dgm:pt>
    <dgm:pt modelId="{9268396E-40D8-4F1B-A77B-D9530E5125BA}" type="pres">
      <dgm:prSet presAssocID="{B716524E-C0E2-4DD0-A44E-9AE7975F0776}" presName="node" presStyleLbl="node1" presStyleIdx="0" presStyleCnt="6" custScaleX="119950">
        <dgm:presLayoutVars>
          <dgm:bulletEnabled val="1"/>
        </dgm:presLayoutVars>
      </dgm:prSet>
      <dgm:spPr/>
    </dgm:pt>
    <dgm:pt modelId="{EBFC4098-6174-47DA-BE02-8FF844CCF6D1}" type="pres">
      <dgm:prSet presAssocID="{B716524E-C0E2-4DD0-A44E-9AE7975F0776}" presName="spNode" presStyleCnt="0"/>
      <dgm:spPr/>
    </dgm:pt>
    <dgm:pt modelId="{6333D9D7-72BE-486F-B8A5-200F798442DE}" type="pres">
      <dgm:prSet presAssocID="{5F8084F5-8959-4332-B756-CDDF21C95174}" presName="sibTrans" presStyleLbl="sibTrans1D1" presStyleIdx="0" presStyleCnt="6"/>
      <dgm:spPr/>
    </dgm:pt>
    <dgm:pt modelId="{4EFA7230-CB10-43A5-B068-DC05421AD108}" type="pres">
      <dgm:prSet presAssocID="{75F16E9C-F031-4D43-8FAC-B9FC2DA05CE6}" presName="node" presStyleLbl="node1" presStyleIdx="1" presStyleCnt="6" custScaleX="138105" custScaleY="115050">
        <dgm:presLayoutVars>
          <dgm:bulletEnabled val="1"/>
        </dgm:presLayoutVars>
      </dgm:prSet>
      <dgm:spPr/>
    </dgm:pt>
    <dgm:pt modelId="{01B18F29-3391-4F80-AF24-77DA7FC5E61E}" type="pres">
      <dgm:prSet presAssocID="{75F16E9C-F031-4D43-8FAC-B9FC2DA05CE6}" presName="spNode" presStyleCnt="0"/>
      <dgm:spPr/>
    </dgm:pt>
    <dgm:pt modelId="{A6298A72-4DAE-4309-A218-4EDC722AE6AE}" type="pres">
      <dgm:prSet presAssocID="{165890E4-F6D8-4338-BB61-A261541B55E9}" presName="sibTrans" presStyleLbl="sibTrans1D1" presStyleIdx="1" presStyleCnt="6"/>
      <dgm:spPr/>
    </dgm:pt>
    <dgm:pt modelId="{86E79577-EAB0-4C1D-A8C3-86F90FFDA48C}" type="pres">
      <dgm:prSet presAssocID="{A7081227-D444-4BF7-975E-E10866C04B97}" presName="node" presStyleLbl="node1" presStyleIdx="2" presStyleCnt="6" custScaleX="129397">
        <dgm:presLayoutVars>
          <dgm:bulletEnabled val="1"/>
        </dgm:presLayoutVars>
      </dgm:prSet>
      <dgm:spPr/>
    </dgm:pt>
    <dgm:pt modelId="{76EFAB6B-1042-4E60-8EF9-D1A4B6707A00}" type="pres">
      <dgm:prSet presAssocID="{A7081227-D444-4BF7-975E-E10866C04B97}" presName="spNode" presStyleCnt="0"/>
      <dgm:spPr/>
    </dgm:pt>
    <dgm:pt modelId="{7E76B571-4323-45ED-934E-59B0E373574B}" type="pres">
      <dgm:prSet presAssocID="{14EDF49C-F2C3-493E-85FF-0B779B561B0A}" presName="sibTrans" presStyleLbl="sibTrans1D1" presStyleIdx="2" presStyleCnt="6"/>
      <dgm:spPr/>
    </dgm:pt>
    <dgm:pt modelId="{4F1619EE-7533-4141-988F-E8D980B72163}" type="pres">
      <dgm:prSet presAssocID="{3512FE0F-E86B-42E9-A712-642FBCC181D4}" presName="node" presStyleLbl="node1" presStyleIdx="3" presStyleCnt="6">
        <dgm:presLayoutVars>
          <dgm:bulletEnabled val="1"/>
        </dgm:presLayoutVars>
      </dgm:prSet>
      <dgm:spPr/>
    </dgm:pt>
    <dgm:pt modelId="{32E147F0-8FC7-4523-A13F-22A5F136C464}" type="pres">
      <dgm:prSet presAssocID="{3512FE0F-E86B-42E9-A712-642FBCC181D4}" presName="spNode" presStyleCnt="0"/>
      <dgm:spPr/>
    </dgm:pt>
    <dgm:pt modelId="{898B023D-5094-49E7-9531-65715C3EBE7F}" type="pres">
      <dgm:prSet presAssocID="{A16EB843-B28F-4CEE-B7C2-761FDED6AEE6}" presName="sibTrans" presStyleLbl="sibTrans1D1" presStyleIdx="3" presStyleCnt="6"/>
      <dgm:spPr/>
    </dgm:pt>
    <dgm:pt modelId="{27095D5B-84E1-40F5-9EAA-5B2E37FBCC2E}" type="pres">
      <dgm:prSet presAssocID="{EE2AE55E-4CA5-40EF-8FD9-223D09F1842D}" presName="node" presStyleLbl="node1" presStyleIdx="4" presStyleCnt="6" custScaleX="122234">
        <dgm:presLayoutVars>
          <dgm:bulletEnabled val="1"/>
        </dgm:presLayoutVars>
      </dgm:prSet>
      <dgm:spPr/>
    </dgm:pt>
    <dgm:pt modelId="{4D8F0A76-6F6A-43B8-AAFF-B33ADDABF1D4}" type="pres">
      <dgm:prSet presAssocID="{EE2AE55E-4CA5-40EF-8FD9-223D09F1842D}" presName="spNode" presStyleCnt="0"/>
      <dgm:spPr/>
    </dgm:pt>
    <dgm:pt modelId="{771C37BD-A2FE-4D4E-A6EB-9D1DF74E0EEC}" type="pres">
      <dgm:prSet presAssocID="{85A10C97-71B3-468E-A723-813D1AB8D275}" presName="sibTrans" presStyleLbl="sibTrans1D1" presStyleIdx="4" presStyleCnt="6"/>
      <dgm:spPr/>
    </dgm:pt>
    <dgm:pt modelId="{8D56E58E-B3B8-4073-B10D-5F1AE73E5F54}" type="pres">
      <dgm:prSet presAssocID="{0D20EB79-04C2-4ABC-B287-E181EC939B9E}" presName="node" presStyleLbl="node1" presStyleIdx="5" presStyleCnt="6" custScaleX="144619">
        <dgm:presLayoutVars>
          <dgm:bulletEnabled val="1"/>
        </dgm:presLayoutVars>
      </dgm:prSet>
      <dgm:spPr/>
    </dgm:pt>
    <dgm:pt modelId="{EE0CCA92-B701-4C32-9B3B-0028EDA4E9D7}" type="pres">
      <dgm:prSet presAssocID="{0D20EB79-04C2-4ABC-B287-E181EC939B9E}" presName="spNode" presStyleCnt="0"/>
      <dgm:spPr/>
    </dgm:pt>
    <dgm:pt modelId="{D7BBE039-D0AC-49F5-A4EE-79641323C933}" type="pres">
      <dgm:prSet presAssocID="{9C8259B6-F5EE-49FA-A8B6-04777A22BD66}" presName="sibTrans" presStyleLbl="sibTrans1D1" presStyleIdx="5" presStyleCnt="6"/>
      <dgm:spPr/>
    </dgm:pt>
  </dgm:ptLst>
  <dgm:cxnLst>
    <dgm:cxn modelId="{16B39D0F-B2E9-4068-915F-6900679C221B}" type="presOf" srcId="{3512FE0F-E86B-42E9-A712-642FBCC181D4}" destId="{4F1619EE-7533-4141-988F-E8D980B72163}" srcOrd="0" destOrd="0" presId="urn:microsoft.com/office/officeart/2005/8/layout/cycle5"/>
    <dgm:cxn modelId="{5CECC51E-2719-428D-8022-88C87C676DF7}" type="presOf" srcId="{A7081227-D444-4BF7-975E-E10866C04B97}" destId="{86E79577-EAB0-4C1D-A8C3-86F90FFDA48C}" srcOrd="0" destOrd="0" presId="urn:microsoft.com/office/officeart/2005/8/layout/cycle5"/>
    <dgm:cxn modelId="{26C3C264-BADF-4193-9F7B-5E02857A026F}" type="presOf" srcId="{7B618156-90C9-466E-81DC-96F805FF46D1}" destId="{A96FE33F-5072-4B65-94DD-4EF29F1C9619}" srcOrd="0" destOrd="0" presId="urn:microsoft.com/office/officeart/2005/8/layout/cycle5"/>
    <dgm:cxn modelId="{19308165-A01C-407D-894D-9338DB49F34A}" type="presOf" srcId="{EE2AE55E-4CA5-40EF-8FD9-223D09F1842D}" destId="{27095D5B-84E1-40F5-9EAA-5B2E37FBCC2E}" srcOrd="0" destOrd="0" presId="urn:microsoft.com/office/officeart/2005/8/layout/cycle5"/>
    <dgm:cxn modelId="{1680DF4B-738F-4D86-B42B-C03696C6FB79}" type="presOf" srcId="{5F8084F5-8959-4332-B756-CDDF21C95174}" destId="{6333D9D7-72BE-486F-B8A5-200F798442DE}" srcOrd="0" destOrd="0" presId="urn:microsoft.com/office/officeart/2005/8/layout/cycle5"/>
    <dgm:cxn modelId="{FF1B1A4F-3C7F-4DD4-9D62-4385EA0C8072}" srcId="{7B618156-90C9-466E-81DC-96F805FF46D1}" destId="{B716524E-C0E2-4DD0-A44E-9AE7975F0776}" srcOrd="0" destOrd="0" parTransId="{13B79E16-FB71-4ACA-BB92-577AE57834EB}" sibTransId="{5F8084F5-8959-4332-B756-CDDF21C95174}"/>
    <dgm:cxn modelId="{B4D4F058-ECB1-462B-AC5A-C5B97AFC53E9}" srcId="{7B618156-90C9-466E-81DC-96F805FF46D1}" destId="{0D20EB79-04C2-4ABC-B287-E181EC939B9E}" srcOrd="5" destOrd="0" parTransId="{62369D94-6781-4FE4-A056-F12A46E9942C}" sibTransId="{9C8259B6-F5EE-49FA-A8B6-04777A22BD66}"/>
    <dgm:cxn modelId="{817EDB7A-E789-4B2E-995E-72C7457E366D}" type="presOf" srcId="{9C8259B6-F5EE-49FA-A8B6-04777A22BD66}" destId="{D7BBE039-D0AC-49F5-A4EE-79641323C933}" srcOrd="0" destOrd="0" presId="urn:microsoft.com/office/officeart/2005/8/layout/cycle5"/>
    <dgm:cxn modelId="{52A5D898-F34A-41D3-A73C-AA1C13119A3E}" srcId="{7B618156-90C9-466E-81DC-96F805FF46D1}" destId="{3512FE0F-E86B-42E9-A712-642FBCC181D4}" srcOrd="3" destOrd="0" parTransId="{CEE8E9CC-A851-47D7-859B-5E3AA0AF1D76}" sibTransId="{A16EB843-B28F-4CEE-B7C2-761FDED6AEE6}"/>
    <dgm:cxn modelId="{8DD291C1-99EE-4942-AE84-356FA484084C}" srcId="{7B618156-90C9-466E-81DC-96F805FF46D1}" destId="{A7081227-D444-4BF7-975E-E10866C04B97}" srcOrd="2" destOrd="0" parTransId="{3D419BA0-14E1-4544-9596-DCBFE0DB49F3}" sibTransId="{14EDF49C-F2C3-493E-85FF-0B779B561B0A}"/>
    <dgm:cxn modelId="{ABE782C3-2DFE-4CF7-B737-D1C5A2382904}" srcId="{7B618156-90C9-466E-81DC-96F805FF46D1}" destId="{EE2AE55E-4CA5-40EF-8FD9-223D09F1842D}" srcOrd="4" destOrd="0" parTransId="{9A9A1DA6-86CC-4F07-A800-F85F62183CE6}" sibTransId="{85A10C97-71B3-468E-A723-813D1AB8D275}"/>
    <dgm:cxn modelId="{F88C73D1-D6E9-4F58-A80B-E79B0D9B8720}" type="presOf" srcId="{0D20EB79-04C2-4ABC-B287-E181EC939B9E}" destId="{8D56E58E-B3B8-4073-B10D-5F1AE73E5F54}" srcOrd="0" destOrd="0" presId="urn:microsoft.com/office/officeart/2005/8/layout/cycle5"/>
    <dgm:cxn modelId="{C95AFED9-DAEF-473F-A17D-0C618083E0BE}" type="presOf" srcId="{85A10C97-71B3-468E-A723-813D1AB8D275}" destId="{771C37BD-A2FE-4D4E-A6EB-9D1DF74E0EEC}" srcOrd="0" destOrd="0" presId="urn:microsoft.com/office/officeart/2005/8/layout/cycle5"/>
    <dgm:cxn modelId="{57588FDA-556D-4F6D-AAF7-8951E3EC97A2}" srcId="{7B618156-90C9-466E-81DC-96F805FF46D1}" destId="{75F16E9C-F031-4D43-8FAC-B9FC2DA05CE6}" srcOrd="1" destOrd="0" parTransId="{88875172-D832-489A-9A39-24F78F277CFA}" sibTransId="{165890E4-F6D8-4338-BB61-A261541B55E9}"/>
    <dgm:cxn modelId="{1A850EDB-0EAA-4A09-BC7F-6BDA121187E4}" type="presOf" srcId="{165890E4-F6D8-4338-BB61-A261541B55E9}" destId="{A6298A72-4DAE-4309-A218-4EDC722AE6AE}" srcOrd="0" destOrd="0" presId="urn:microsoft.com/office/officeart/2005/8/layout/cycle5"/>
    <dgm:cxn modelId="{99BE15E0-18EF-48D1-ACF2-86B7C7BA9F92}" type="presOf" srcId="{75F16E9C-F031-4D43-8FAC-B9FC2DA05CE6}" destId="{4EFA7230-CB10-43A5-B068-DC05421AD108}" srcOrd="0" destOrd="0" presId="urn:microsoft.com/office/officeart/2005/8/layout/cycle5"/>
    <dgm:cxn modelId="{E7B79AE1-D527-49B8-A332-DC869552E61A}" type="presOf" srcId="{B716524E-C0E2-4DD0-A44E-9AE7975F0776}" destId="{9268396E-40D8-4F1B-A77B-D9530E5125BA}" srcOrd="0" destOrd="0" presId="urn:microsoft.com/office/officeart/2005/8/layout/cycle5"/>
    <dgm:cxn modelId="{5C0AE8E9-2131-479F-B56F-C42E62D83E0B}" type="presOf" srcId="{A16EB843-B28F-4CEE-B7C2-761FDED6AEE6}" destId="{898B023D-5094-49E7-9531-65715C3EBE7F}" srcOrd="0" destOrd="0" presId="urn:microsoft.com/office/officeart/2005/8/layout/cycle5"/>
    <dgm:cxn modelId="{BAA0C1FE-7DB5-4EC3-AFC8-5AE934E7DAF4}" type="presOf" srcId="{14EDF49C-F2C3-493E-85FF-0B779B561B0A}" destId="{7E76B571-4323-45ED-934E-59B0E373574B}" srcOrd="0" destOrd="0" presId="urn:microsoft.com/office/officeart/2005/8/layout/cycle5"/>
    <dgm:cxn modelId="{8F401B5E-271E-41D7-9446-90CB3828AB96}" type="presParOf" srcId="{A96FE33F-5072-4B65-94DD-4EF29F1C9619}" destId="{9268396E-40D8-4F1B-A77B-D9530E5125BA}" srcOrd="0" destOrd="0" presId="urn:microsoft.com/office/officeart/2005/8/layout/cycle5"/>
    <dgm:cxn modelId="{ADDEE8ED-4313-43F6-9CC8-08C464840ED2}" type="presParOf" srcId="{A96FE33F-5072-4B65-94DD-4EF29F1C9619}" destId="{EBFC4098-6174-47DA-BE02-8FF844CCF6D1}" srcOrd="1" destOrd="0" presId="urn:microsoft.com/office/officeart/2005/8/layout/cycle5"/>
    <dgm:cxn modelId="{05E06D51-E572-4AD7-A6FE-83F032693B15}" type="presParOf" srcId="{A96FE33F-5072-4B65-94DD-4EF29F1C9619}" destId="{6333D9D7-72BE-486F-B8A5-200F798442DE}" srcOrd="2" destOrd="0" presId="urn:microsoft.com/office/officeart/2005/8/layout/cycle5"/>
    <dgm:cxn modelId="{F220FFFE-3916-4E3F-92B9-88513E397EB4}" type="presParOf" srcId="{A96FE33F-5072-4B65-94DD-4EF29F1C9619}" destId="{4EFA7230-CB10-43A5-B068-DC05421AD108}" srcOrd="3" destOrd="0" presId="urn:microsoft.com/office/officeart/2005/8/layout/cycle5"/>
    <dgm:cxn modelId="{079C68A2-8425-489B-AA1D-502782C83438}" type="presParOf" srcId="{A96FE33F-5072-4B65-94DD-4EF29F1C9619}" destId="{01B18F29-3391-4F80-AF24-77DA7FC5E61E}" srcOrd="4" destOrd="0" presId="urn:microsoft.com/office/officeart/2005/8/layout/cycle5"/>
    <dgm:cxn modelId="{3FB34E78-BCBE-45E8-958C-9495F84D0426}" type="presParOf" srcId="{A96FE33F-5072-4B65-94DD-4EF29F1C9619}" destId="{A6298A72-4DAE-4309-A218-4EDC722AE6AE}" srcOrd="5" destOrd="0" presId="urn:microsoft.com/office/officeart/2005/8/layout/cycle5"/>
    <dgm:cxn modelId="{F192745C-6F13-444D-9A28-7E2DB88AB7BA}" type="presParOf" srcId="{A96FE33F-5072-4B65-94DD-4EF29F1C9619}" destId="{86E79577-EAB0-4C1D-A8C3-86F90FFDA48C}" srcOrd="6" destOrd="0" presId="urn:microsoft.com/office/officeart/2005/8/layout/cycle5"/>
    <dgm:cxn modelId="{16B6F884-CD33-4EB3-A4CF-27EE4C89BE35}" type="presParOf" srcId="{A96FE33F-5072-4B65-94DD-4EF29F1C9619}" destId="{76EFAB6B-1042-4E60-8EF9-D1A4B6707A00}" srcOrd="7" destOrd="0" presId="urn:microsoft.com/office/officeart/2005/8/layout/cycle5"/>
    <dgm:cxn modelId="{30BC1CA3-C54B-455C-BE7B-6427D2989F28}" type="presParOf" srcId="{A96FE33F-5072-4B65-94DD-4EF29F1C9619}" destId="{7E76B571-4323-45ED-934E-59B0E373574B}" srcOrd="8" destOrd="0" presId="urn:microsoft.com/office/officeart/2005/8/layout/cycle5"/>
    <dgm:cxn modelId="{AA31DA31-17F2-4015-A6C0-F50874AFAF9C}" type="presParOf" srcId="{A96FE33F-5072-4B65-94DD-4EF29F1C9619}" destId="{4F1619EE-7533-4141-988F-E8D980B72163}" srcOrd="9" destOrd="0" presId="urn:microsoft.com/office/officeart/2005/8/layout/cycle5"/>
    <dgm:cxn modelId="{36D36069-695D-437B-AA46-1D73AAA5545C}" type="presParOf" srcId="{A96FE33F-5072-4B65-94DD-4EF29F1C9619}" destId="{32E147F0-8FC7-4523-A13F-22A5F136C464}" srcOrd="10" destOrd="0" presId="urn:microsoft.com/office/officeart/2005/8/layout/cycle5"/>
    <dgm:cxn modelId="{6C1E25F6-A54A-4107-9EDF-BC0FAB07181B}" type="presParOf" srcId="{A96FE33F-5072-4B65-94DD-4EF29F1C9619}" destId="{898B023D-5094-49E7-9531-65715C3EBE7F}" srcOrd="11" destOrd="0" presId="urn:microsoft.com/office/officeart/2005/8/layout/cycle5"/>
    <dgm:cxn modelId="{35DC02A9-E508-47A1-B112-FB6FF6403D0E}" type="presParOf" srcId="{A96FE33F-5072-4B65-94DD-4EF29F1C9619}" destId="{27095D5B-84E1-40F5-9EAA-5B2E37FBCC2E}" srcOrd="12" destOrd="0" presId="urn:microsoft.com/office/officeart/2005/8/layout/cycle5"/>
    <dgm:cxn modelId="{821B1362-0153-4089-8012-0830FBC8F5DB}" type="presParOf" srcId="{A96FE33F-5072-4B65-94DD-4EF29F1C9619}" destId="{4D8F0A76-6F6A-43B8-AAFF-B33ADDABF1D4}" srcOrd="13" destOrd="0" presId="urn:microsoft.com/office/officeart/2005/8/layout/cycle5"/>
    <dgm:cxn modelId="{CD3E5C24-26F5-43B5-995F-9C3B95B40887}" type="presParOf" srcId="{A96FE33F-5072-4B65-94DD-4EF29F1C9619}" destId="{771C37BD-A2FE-4D4E-A6EB-9D1DF74E0EEC}" srcOrd="14" destOrd="0" presId="urn:microsoft.com/office/officeart/2005/8/layout/cycle5"/>
    <dgm:cxn modelId="{62FA1977-2EF3-40C0-B1A0-FC5A5CE8832B}" type="presParOf" srcId="{A96FE33F-5072-4B65-94DD-4EF29F1C9619}" destId="{8D56E58E-B3B8-4073-B10D-5F1AE73E5F54}" srcOrd="15" destOrd="0" presId="urn:microsoft.com/office/officeart/2005/8/layout/cycle5"/>
    <dgm:cxn modelId="{9395544C-9497-46B1-83F0-3C57A1502156}" type="presParOf" srcId="{A96FE33F-5072-4B65-94DD-4EF29F1C9619}" destId="{EE0CCA92-B701-4C32-9B3B-0028EDA4E9D7}" srcOrd="16" destOrd="0" presId="urn:microsoft.com/office/officeart/2005/8/layout/cycle5"/>
    <dgm:cxn modelId="{8E50E2BE-1292-4BF6-BB72-D410B92BB1BC}" type="presParOf" srcId="{A96FE33F-5072-4B65-94DD-4EF29F1C9619}" destId="{D7BBE039-D0AC-49F5-A4EE-79641323C933}" srcOrd="17"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663B61B-7ED2-4100-9D59-EDD69079F8BD}" type="doc">
      <dgm:prSet loTypeId="urn:microsoft.com/office/officeart/2005/8/layout/cycle5" loCatId="cycle" qsTypeId="urn:microsoft.com/office/officeart/2005/8/quickstyle/simple1" qsCatId="simple" csTypeId="urn:microsoft.com/office/officeart/2005/8/colors/colorful1#1" csCatId="colorful" phldr="1"/>
      <dgm:spPr/>
      <dgm:t>
        <a:bodyPr/>
        <a:lstStyle/>
        <a:p>
          <a:endParaRPr lang="el-GR"/>
        </a:p>
      </dgm:t>
    </dgm:pt>
    <dgm:pt modelId="{AE5D753A-DDBC-4F2D-8FEF-269009BC57BC}">
      <dgm:prSet phldrT="[Κείμενο]" custT="1"/>
      <dgm:spPr/>
      <dgm:t>
        <a:bodyPr/>
        <a:lstStyle/>
        <a:p>
          <a:r>
            <a:rPr lang="el-GR" sz="2800" b="1" dirty="0"/>
            <a:t>ΣΚΕΨΕΙΣ</a:t>
          </a:r>
        </a:p>
        <a:p>
          <a:r>
            <a:rPr lang="el-GR" sz="2800" b="1" dirty="0"/>
            <a:t>(γνωσίες)</a:t>
          </a:r>
          <a:endParaRPr lang="en-US" sz="2800" b="1" dirty="0"/>
        </a:p>
        <a:p>
          <a:endParaRPr lang="el-GR" sz="3200" b="1" dirty="0"/>
        </a:p>
      </dgm:t>
    </dgm:pt>
    <dgm:pt modelId="{33B88F39-DD60-4B65-A641-6856A474F1D2}" type="parTrans" cxnId="{7EAD02E2-3D2E-4710-AFFD-D96FDDF0950A}">
      <dgm:prSet/>
      <dgm:spPr/>
      <dgm:t>
        <a:bodyPr/>
        <a:lstStyle/>
        <a:p>
          <a:endParaRPr lang="el-GR"/>
        </a:p>
      </dgm:t>
    </dgm:pt>
    <dgm:pt modelId="{B532ADC9-91C3-459E-B9C4-9B7B30CD1167}" type="sibTrans" cxnId="{7EAD02E2-3D2E-4710-AFFD-D96FDDF0950A}">
      <dgm:prSet/>
      <dgm:spPr/>
      <dgm:t>
        <a:bodyPr/>
        <a:lstStyle/>
        <a:p>
          <a:endParaRPr lang="el-GR" dirty="0"/>
        </a:p>
      </dgm:t>
    </dgm:pt>
    <dgm:pt modelId="{DAA85ADD-32D8-4EE1-AAB2-D7838CD7C963}">
      <dgm:prSet phldrT="[Κείμενο]" custT="1"/>
      <dgm:spPr/>
      <dgm:t>
        <a:bodyPr/>
        <a:lstStyle/>
        <a:p>
          <a:r>
            <a:rPr lang="el-GR" sz="2400" b="1" dirty="0"/>
            <a:t>ΣΥΝΑΙΣΘΗΜΑΤΑ</a:t>
          </a:r>
          <a:r>
            <a:rPr lang="el-GR" sz="1900" dirty="0"/>
            <a:t> </a:t>
          </a:r>
        </a:p>
      </dgm:t>
    </dgm:pt>
    <dgm:pt modelId="{18B74DE3-B53D-4F05-A8D0-DCF0D5EC293F}" type="parTrans" cxnId="{E321CE29-BF9B-45A4-8CED-95DDC4C0CA98}">
      <dgm:prSet/>
      <dgm:spPr/>
      <dgm:t>
        <a:bodyPr/>
        <a:lstStyle/>
        <a:p>
          <a:endParaRPr lang="el-GR"/>
        </a:p>
      </dgm:t>
    </dgm:pt>
    <dgm:pt modelId="{2529A18A-48C8-458F-A739-F89EF4E3EFD1}" type="sibTrans" cxnId="{E321CE29-BF9B-45A4-8CED-95DDC4C0CA98}">
      <dgm:prSet/>
      <dgm:spPr/>
      <dgm:t>
        <a:bodyPr/>
        <a:lstStyle/>
        <a:p>
          <a:endParaRPr lang="el-GR" dirty="0"/>
        </a:p>
      </dgm:t>
    </dgm:pt>
    <dgm:pt modelId="{FAF88107-7758-44C7-8DB3-8731014C686D}">
      <dgm:prSet phldrT="[Κείμενο]" custT="1"/>
      <dgm:spPr/>
      <dgm:t>
        <a:bodyPr/>
        <a:lstStyle/>
        <a:p>
          <a:r>
            <a:rPr lang="el-GR" sz="2400" b="1" dirty="0"/>
            <a:t>ΣΥΜΠΕΡΙΦΟΡΕΣ</a:t>
          </a:r>
          <a:r>
            <a:rPr lang="el-GR" sz="1800" dirty="0"/>
            <a:t> </a:t>
          </a:r>
        </a:p>
      </dgm:t>
    </dgm:pt>
    <dgm:pt modelId="{B9671C97-8236-49D7-A4E0-ACC2B5660AF8}" type="parTrans" cxnId="{7FE3BBA2-98CE-46BD-9135-494B3A3A6E46}">
      <dgm:prSet/>
      <dgm:spPr/>
      <dgm:t>
        <a:bodyPr/>
        <a:lstStyle/>
        <a:p>
          <a:endParaRPr lang="el-GR"/>
        </a:p>
      </dgm:t>
    </dgm:pt>
    <dgm:pt modelId="{F6485874-3E43-4BD0-B89F-DACDC3DBCCD2}" type="sibTrans" cxnId="{7FE3BBA2-98CE-46BD-9135-494B3A3A6E46}">
      <dgm:prSet/>
      <dgm:spPr/>
      <dgm:t>
        <a:bodyPr/>
        <a:lstStyle/>
        <a:p>
          <a:endParaRPr lang="el-GR" dirty="0"/>
        </a:p>
      </dgm:t>
    </dgm:pt>
    <dgm:pt modelId="{2F55947A-F5B5-4FD0-A297-BD433A491656}" type="pres">
      <dgm:prSet presAssocID="{F663B61B-7ED2-4100-9D59-EDD69079F8BD}" presName="cycle" presStyleCnt="0">
        <dgm:presLayoutVars>
          <dgm:dir/>
          <dgm:resizeHandles val="exact"/>
        </dgm:presLayoutVars>
      </dgm:prSet>
      <dgm:spPr/>
    </dgm:pt>
    <dgm:pt modelId="{9EF30D03-7F34-42D9-AC96-0A753496CB10}" type="pres">
      <dgm:prSet presAssocID="{AE5D753A-DDBC-4F2D-8FEF-269009BC57BC}" presName="node" presStyleLbl="node1" presStyleIdx="0" presStyleCnt="3">
        <dgm:presLayoutVars>
          <dgm:bulletEnabled val="1"/>
        </dgm:presLayoutVars>
      </dgm:prSet>
      <dgm:spPr/>
    </dgm:pt>
    <dgm:pt modelId="{BBE6127A-8528-4EBE-866B-59800C34403A}" type="pres">
      <dgm:prSet presAssocID="{AE5D753A-DDBC-4F2D-8FEF-269009BC57BC}" presName="spNode" presStyleCnt="0"/>
      <dgm:spPr/>
    </dgm:pt>
    <dgm:pt modelId="{88CEC2F4-3D87-4F93-A6CC-287DD9FE471E}" type="pres">
      <dgm:prSet presAssocID="{B532ADC9-91C3-459E-B9C4-9B7B30CD1167}" presName="sibTrans" presStyleLbl="sibTrans1D1" presStyleIdx="0" presStyleCnt="3"/>
      <dgm:spPr/>
    </dgm:pt>
    <dgm:pt modelId="{EAEDE9FF-2BEE-4B97-BD2E-E860F09B4AD0}" type="pres">
      <dgm:prSet presAssocID="{DAA85ADD-32D8-4EE1-AAB2-D7838CD7C963}" presName="node" presStyleLbl="node1" presStyleIdx="1" presStyleCnt="3" custScaleX="110108" custRadScaleRad="123620" custRadScaleInc="-23520">
        <dgm:presLayoutVars>
          <dgm:bulletEnabled val="1"/>
        </dgm:presLayoutVars>
      </dgm:prSet>
      <dgm:spPr/>
    </dgm:pt>
    <dgm:pt modelId="{CE55D89C-F59E-444E-8F1E-AEA187D30037}" type="pres">
      <dgm:prSet presAssocID="{DAA85ADD-32D8-4EE1-AAB2-D7838CD7C963}" presName="spNode" presStyleCnt="0"/>
      <dgm:spPr/>
    </dgm:pt>
    <dgm:pt modelId="{9B0A350C-B518-4F1F-AD07-6136681E2603}" type="pres">
      <dgm:prSet presAssocID="{2529A18A-48C8-458F-A739-F89EF4E3EFD1}" presName="sibTrans" presStyleLbl="sibTrans1D1" presStyleIdx="1" presStyleCnt="3"/>
      <dgm:spPr/>
    </dgm:pt>
    <dgm:pt modelId="{EF707354-306A-42A2-8ACD-AFDC0F67F778}" type="pres">
      <dgm:prSet presAssocID="{FAF88107-7758-44C7-8DB3-8731014C686D}" presName="node" presStyleLbl="node1" presStyleIdx="2" presStyleCnt="3" custScaleX="101825" custRadScaleRad="99581" custRadScaleInc="6477">
        <dgm:presLayoutVars>
          <dgm:bulletEnabled val="1"/>
        </dgm:presLayoutVars>
      </dgm:prSet>
      <dgm:spPr/>
    </dgm:pt>
    <dgm:pt modelId="{666C5867-13AD-49CC-90EB-84806C6FDD71}" type="pres">
      <dgm:prSet presAssocID="{FAF88107-7758-44C7-8DB3-8731014C686D}" presName="spNode" presStyleCnt="0"/>
      <dgm:spPr/>
    </dgm:pt>
    <dgm:pt modelId="{4AAB4B86-E33A-4195-92A9-76A7FB3DFDEA}" type="pres">
      <dgm:prSet presAssocID="{F6485874-3E43-4BD0-B89F-DACDC3DBCCD2}" presName="sibTrans" presStyleLbl="sibTrans1D1" presStyleIdx="2" presStyleCnt="3"/>
      <dgm:spPr/>
    </dgm:pt>
  </dgm:ptLst>
  <dgm:cxnLst>
    <dgm:cxn modelId="{E321CE29-BF9B-45A4-8CED-95DDC4C0CA98}" srcId="{F663B61B-7ED2-4100-9D59-EDD69079F8BD}" destId="{DAA85ADD-32D8-4EE1-AAB2-D7838CD7C963}" srcOrd="1" destOrd="0" parTransId="{18B74DE3-B53D-4F05-A8D0-DCF0D5EC293F}" sibTransId="{2529A18A-48C8-458F-A739-F89EF4E3EFD1}"/>
    <dgm:cxn modelId="{D2C2DC4C-3F41-483B-89FD-16C49D473C0A}" type="presOf" srcId="{DAA85ADD-32D8-4EE1-AAB2-D7838CD7C963}" destId="{EAEDE9FF-2BEE-4B97-BD2E-E860F09B4AD0}" srcOrd="0" destOrd="0" presId="urn:microsoft.com/office/officeart/2005/8/layout/cycle5"/>
    <dgm:cxn modelId="{0BFEAE4E-3548-478C-BA82-E5F93D6764B0}" type="presOf" srcId="{F663B61B-7ED2-4100-9D59-EDD69079F8BD}" destId="{2F55947A-F5B5-4FD0-A297-BD433A491656}" srcOrd="0" destOrd="0" presId="urn:microsoft.com/office/officeart/2005/8/layout/cycle5"/>
    <dgm:cxn modelId="{F628D17A-F1D6-479D-A84C-44AB44CEB509}" type="presOf" srcId="{B532ADC9-91C3-459E-B9C4-9B7B30CD1167}" destId="{88CEC2F4-3D87-4F93-A6CC-287DD9FE471E}" srcOrd="0" destOrd="0" presId="urn:microsoft.com/office/officeart/2005/8/layout/cycle5"/>
    <dgm:cxn modelId="{23DD45A0-1EC3-473F-9FA7-01C256640621}" type="presOf" srcId="{F6485874-3E43-4BD0-B89F-DACDC3DBCCD2}" destId="{4AAB4B86-E33A-4195-92A9-76A7FB3DFDEA}" srcOrd="0" destOrd="0" presId="urn:microsoft.com/office/officeart/2005/8/layout/cycle5"/>
    <dgm:cxn modelId="{7FE3BBA2-98CE-46BD-9135-494B3A3A6E46}" srcId="{F663B61B-7ED2-4100-9D59-EDD69079F8BD}" destId="{FAF88107-7758-44C7-8DB3-8731014C686D}" srcOrd="2" destOrd="0" parTransId="{B9671C97-8236-49D7-A4E0-ACC2B5660AF8}" sibTransId="{F6485874-3E43-4BD0-B89F-DACDC3DBCCD2}"/>
    <dgm:cxn modelId="{0C1ECCAF-4448-4C11-B497-A263268754AC}" type="presOf" srcId="{2529A18A-48C8-458F-A739-F89EF4E3EFD1}" destId="{9B0A350C-B518-4F1F-AD07-6136681E2603}" srcOrd="0" destOrd="0" presId="urn:microsoft.com/office/officeart/2005/8/layout/cycle5"/>
    <dgm:cxn modelId="{DA2766BA-2AE2-4B5E-AB38-5BF2DDA7A67B}" type="presOf" srcId="{AE5D753A-DDBC-4F2D-8FEF-269009BC57BC}" destId="{9EF30D03-7F34-42D9-AC96-0A753496CB10}" srcOrd="0" destOrd="0" presId="urn:microsoft.com/office/officeart/2005/8/layout/cycle5"/>
    <dgm:cxn modelId="{6068A2CF-4AC6-45B8-BC9A-78B55AD22DBE}" type="presOf" srcId="{FAF88107-7758-44C7-8DB3-8731014C686D}" destId="{EF707354-306A-42A2-8ACD-AFDC0F67F778}" srcOrd="0" destOrd="0" presId="urn:microsoft.com/office/officeart/2005/8/layout/cycle5"/>
    <dgm:cxn modelId="{7EAD02E2-3D2E-4710-AFFD-D96FDDF0950A}" srcId="{F663B61B-7ED2-4100-9D59-EDD69079F8BD}" destId="{AE5D753A-DDBC-4F2D-8FEF-269009BC57BC}" srcOrd="0" destOrd="0" parTransId="{33B88F39-DD60-4B65-A641-6856A474F1D2}" sibTransId="{B532ADC9-91C3-459E-B9C4-9B7B30CD1167}"/>
    <dgm:cxn modelId="{63A8D76E-9668-439F-9088-AF6BEDAAE66D}" type="presParOf" srcId="{2F55947A-F5B5-4FD0-A297-BD433A491656}" destId="{9EF30D03-7F34-42D9-AC96-0A753496CB10}" srcOrd="0" destOrd="0" presId="urn:microsoft.com/office/officeart/2005/8/layout/cycle5"/>
    <dgm:cxn modelId="{00F68066-D5E5-481D-B991-0C773CE6709B}" type="presParOf" srcId="{2F55947A-F5B5-4FD0-A297-BD433A491656}" destId="{BBE6127A-8528-4EBE-866B-59800C34403A}" srcOrd="1" destOrd="0" presId="urn:microsoft.com/office/officeart/2005/8/layout/cycle5"/>
    <dgm:cxn modelId="{36B12F8B-C799-4E0E-BB34-DA0A590BAB1F}" type="presParOf" srcId="{2F55947A-F5B5-4FD0-A297-BD433A491656}" destId="{88CEC2F4-3D87-4F93-A6CC-287DD9FE471E}" srcOrd="2" destOrd="0" presId="urn:microsoft.com/office/officeart/2005/8/layout/cycle5"/>
    <dgm:cxn modelId="{B28D40BC-E0F9-4E02-857A-9FA204386BF1}" type="presParOf" srcId="{2F55947A-F5B5-4FD0-A297-BD433A491656}" destId="{EAEDE9FF-2BEE-4B97-BD2E-E860F09B4AD0}" srcOrd="3" destOrd="0" presId="urn:microsoft.com/office/officeart/2005/8/layout/cycle5"/>
    <dgm:cxn modelId="{2161E008-2744-4553-B4CB-C675B5DC6DD3}" type="presParOf" srcId="{2F55947A-F5B5-4FD0-A297-BD433A491656}" destId="{CE55D89C-F59E-444E-8F1E-AEA187D30037}" srcOrd="4" destOrd="0" presId="urn:microsoft.com/office/officeart/2005/8/layout/cycle5"/>
    <dgm:cxn modelId="{C06662D1-B624-4B41-86FF-B491243D0CE1}" type="presParOf" srcId="{2F55947A-F5B5-4FD0-A297-BD433A491656}" destId="{9B0A350C-B518-4F1F-AD07-6136681E2603}" srcOrd="5" destOrd="0" presId="urn:microsoft.com/office/officeart/2005/8/layout/cycle5"/>
    <dgm:cxn modelId="{06D16600-C0F3-4213-9FC0-11CD4B5E679D}" type="presParOf" srcId="{2F55947A-F5B5-4FD0-A297-BD433A491656}" destId="{EF707354-306A-42A2-8ACD-AFDC0F67F778}" srcOrd="6" destOrd="0" presId="urn:microsoft.com/office/officeart/2005/8/layout/cycle5"/>
    <dgm:cxn modelId="{C5A01634-4815-4ED7-860C-702C3A3C450F}" type="presParOf" srcId="{2F55947A-F5B5-4FD0-A297-BD433A491656}" destId="{666C5867-13AD-49CC-90EB-84806C6FDD71}" srcOrd="7" destOrd="0" presId="urn:microsoft.com/office/officeart/2005/8/layout/cycle5"/>
    <dgm:cxn modelId="{DB122889-8249-430C-B47C-7CF6D598C0D5}" type="presParOf" srcId="{2F55947A-F5B5-4FD0-A297-BD433A491656}" destId="{4AAB4B86-E33A-4195-92A9-76A7FB3DFDEA}" srcOrd="8"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29A9B61-1BE1-4E5F-BF83-E95F91DF4552}" type="doc">
      <dgm:prSet loTypeId="urn:microsoft.com/office/officeart/2005/8/layout/cycle1" loCatId="cycle" qsTypeId="urn:microsoft.com/office/officeart/2005/8/quickstyle/simple1" qsCatId="simple" csTypeId="urn:microsoft.com/office/officeart/2005/8/colors/accent1_2" csCatId="accent1"/>
      <dgm:spPr/>
    </dgm:pt>
    <dgm:pt modelId="{BCDD702D-A6E6-4494-9760-548036C4445C}">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b="1" i="0" u="none" strike="noStrike" cap="none" normalizeH="0" baseline="0">
              <a:ln>
                <a:noFill/>
              </a:ln>
              <a:solidFill>
                <a:schemeClr val="tx1"/>
              </a:solidFill>
              <a:effectLst/>
              <a:latin typeface="Arial" pitchFamily="34" charset="0"/>
              <a:cs typeface="Arial" pitchFamily="34" charset="0"/>
            </a:rPr>
            <a:t>1.Σκέψεις</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b="0" i="0" u="none" strike="noStrike" cap="none" normalizeH="0" baseline="0">
              <a:ln>
                <a:noFill/>
              </a:ln>
              <a:solidFill>
                <a:schemeClr val="tx1"/>
              </a:solidFill>
              <a:effectLst/>
              <a:latin typeface="Arial" pitchFamily="34" charset="0"/>
              <a:cs typeface="Arial" pitchFamily="34" charset="0"/>
            </a:rPr>
            <a:t>Αρνητικές</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b="0" i="0" u="none" strike="noStrike" cap="none" normalizeH="0" baseline="0">
              <a:ln>
                <a:noFill/>
              </a:ln>
              <a:solidFill>
                <a:schemeClr val="tx1"/>
              </a:solidFill>
              <a:effectLst/>
              <a:latin typeface="Arial" pitchFamily="34" charset="0"/>
              <a:cs typeface="Arial" pitchFamily="34" charset="0"/>
            </a:rPr>
            <a:t>Αυτο-επικριτικές</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b="0" i="0" u="none" strike="noStrike" cap="none" normalizeH="0" baseline="0">
              <a:ln>
                <a:noFill/>
              </a:ln>
              <a:solidFill>
                <a:schemeClr val="tx1"/>
              </a:solidFill>
              <a:effectLst/>
              <a:latin typeface="Arial" pitchFamily="34" charset="0"/>
              <a:cs typeface="Arial" pitchFamily="34" charset="0"/>
            </a:rPr>
            <a:t>Επιλεκτικές και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b="0" i="0" u="none" strike="noStrike" cap="none" normalizeH="0" baseline="0">
              <a:ln>
                <a:noFill/>
              </a:ln>
              <a:solidFill>
                <a:schemeClr val="tx1"/>
              </a:solidFill>
              <a:effectLst/>
              <a:latin typeface="Arial" pitchFamily="34" charset="0"/>
              <a:cs typeface="Arial" pitchFamily="34" charset="0"/>
            </a:rPr>
            <a:t>προκατειλημμένες</a:t>
          </a:r>
        </a:p>
      </dgm:t>
    </dgm:pt>
    <dgm:pt modelId="{5A673EBE-5157-4F6D-9287-ADF013FFE6CD}" type="parTrans" cxnId="{83F36609-00B9-4C44-911E-4EA2EB946315}">
      <dgm:prSet/>
      <dgm:spPr/>
    </dgm:pt>
    <dgm:pt modelId="{F32530E9-131B-4EB4-BFF8-C78C06A538AE}" type="sibTrans" cxnId="{83F36609-00B9-4C44-911E-4EA2EB946315}">
      <dgm:prSet/>
      <dgm:spPr/>
    </dgm:pt>
    <dgm:pt modelId="{B1C9A5E0-A69A-4D03-8FDB-CC73D05649C7}">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b="1" i="0" u="none" strike="noStrike" cap="none" normalizeH="0" baseline="0">
              <a:ln>
                <a:noFill/>
              </a:ln>
              <a:solidFill>
                <a:schemeClr val="tx1"/>
              </a:solidFill>
              <a:effectLst/>
              <a:latin typeface="Arial" pitchFamily="34" charset="0"/>
              <a:cs typeface="Arial" pitchFamily="34" charset="0"/>
            </a:rPr>
            <a:t>2.Συναισθήματα</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b="0" i="0" u="none" strike="noStrike" cap="none" normalizeH="0" baseline="0">
              <a:ln>
                <a:noFill/>
              </a:ln>
              <a:solidFill>
                <a:schemeClr val="tx1"/>
              </a:solidFill>
              <a:effectLst/>
              <a:latin typeface="Arial" pitchFamily="34" charset="0"/>
              <a:cs typeface="Arial" pitchFamily="34" charset="0"/>
            </a:rPr>
            <a:t>Δυσάρεστα</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b="0" i="0" u="none" strike="noStrike" cap="none" normalizeH="0" baseline="0">
              <a:ln>
                <a:noFill/>
              </a:ln>
              <a:solidFill>
                <a:schemeClr val="tx1"/>
              </a:solidFill>
              <a:effectLst/>
              <a:latin typeface="Arial" pitchFamily="34" charset="0"/>
              <a:cs typeface="Arial" pitchFamily="34" charset="0"/>
            </a:rPr>
            <a:t>Αγχώδη</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b="0" i="0" u="none" strike="noStrike" cap="none" normalizeH="0" baseline="0">
              <a:ln>
                <a:noFill/>
              </a:ln>
              <a:solidFill>
                <a:schemeClr val="tx1"/>
              </a:solidFill>
              <a:effectLst/>
              <a:latin typeface="Arial" pitchFamily="34" charset="0"/>
              <a:cs typeface="Arial" pitchFamily="34" charset="0"/>
            </a:rPr>
            <a:t>Καταθλιπτικά</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b="0" i="0" u="none" strike="noStrike" cap="none" normalizeH="0" baseline="0">
              <a:ln>
                <a:noFill/>
              </a:ln>
              <a:solidFill>
                <a:schemeClr val="tx1"/>
              </a:solidFill>
              <a:effectLst/>
              <a:latin typeface="Arial" pitchFamily="34" charset="0"/>
              <a:cs typeface="Arial" pitchFamily="34" charset="0"/>
            </a:rPr>
            <a:t>Θυμού</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fr-FR" b="0" i="0" u="none" strike="noStrike" cap="none" normalizeH="0" baseline="0">
            <a:ln>
              <a:noFill/>
            </a:ln>
            <a:solidFill>
              <a:schemeClr val="tx1"/>
            </a:solidFill>
            <a:effectLst/>
            <a:latin typeface="Arial" pitchFamily="34" charset="0"/>
            <a:cs typeface="Arial" pitchFamily="34" charset="0"/>
          </a:endParaRPr>
        </a:p>
      </dgm:t>
    </dgm:pt>
    <dgm:pt modelId="{3EF82BB8-8F06-4842-924F-44B61B49F908}" type="parTrans" cxnId="{9872CCF3-962D-4287-90F9-3D66DCCAA3F3}">
      <dgm:prSet/>
      <dgm:spPr/>
    </dgm:pt>
    <dgm:pt modelId="{F27A0DB4-D477-48C5-8EF2-CFB411A33458}" type="sibTrans" cxnId="{9872CCF3-962D-4287-90F9-3D66DCCAA3F3}">
      <dgm:prSet/>
      <dgm:spPr/>
    </dgm:pt>
    <dgm:pt modelId="{2905FB3B-8F61-4688-B0BC-535080F746E0}">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b="1" i="0" u="none" strike="noStrike" cap="none" normalizeH="0" baseline="0">
              <a:ln>
                <a:noFill/>
              </a:ln>
              <a:solidFill>
                <a:schemeClr val="tx1"/>
              </a:solidFill>
              <a:effectLst/>
              <a:latin typeface="Arial" pitchFamily="34" charset="0"/>
              <a:cs typeface="Arial" pitchFamily="34" charset="0"/>
            </a:rPr>
            <a:t>3. Συμπεριφορά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b="0" i="0" u="none" strike="noStrike" cap="none" normalizeH="0" baseline="0">
              <a:ln>
                <a:noFill/>
              </a:ln>
              <a:solidFill>
                <a:schemeClr val="tx1"/>
              </a:solidFill>
              <a:effectLst/>
              <a:latin typeface="Arial" pitchFamily="34" charset="0"/>
              <a:cs typeface="Arial" pitchFamily="34" charset="0"/>
            </a:rPr>
            <a:t>Αποφεύγω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b="0" i="0" u="none" strike="noStrike" cap="none" normalizeH="0" baseline="0">
              <a:ln>
                <a:noFill/>
              </a:ln>
              <a:solidFill>
                <a:schemeClr val="tx1"/>
              </a:solidFill>
              <a:effectLst/>
              <a:latin typeface="Arial" pitchFamily="34" charset="0"/>
              <a:cs typeface="Arial" pitchFamily="34" charset="0"/>
            </a:rPr>
            <a:t>Παραιτούμαι</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b="0" i="0" u="none" strike="noStrike" cap="none" normalizeH="0" baseline="0">
              <a:ln>
                <a:noFill/>
              </a:ln>
              <a:solidFill>
                <a:schemeClr val="tx1"/>
              </a:solidFill>
              <a:effectLst/>
              <a:latin typeface="Arial" pitchFamily="34" charset="0"/>
              <a:cs typeface="Arial" pitchFamily="34" charset="0"/>
            </a:rPr>
            <a:t>Συμπεριφέρομαι</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b="0" i="0" u="none" strike="noStrike" cap="none" normalizeH="0" baseline="0">
              <a:ln>
                <a:noFill/>
              </a:ln>
              <a:solidFill>
                <a:schemeClr val="tx1"/>
              </a:solidFill>
              <a:effectLst/>
              <a:latin typeface="Arial" pitchFamily="34" charset="0"/>
              <a:cs typeface="Arial" pitchFamily="34" charset="0"/>
            </a:rPr>
            <a:t>ακατάλληλα </a:t>
          </a:r>
        </a:p>
      </dgm:t>
    </dgm:pt>
    <dgm:pt modelId="{97B4DF08-D191-451C-82AE-336F1982D4EA}" type="parTrans" cxnId="{04F282CC-73EA-48BD-B65C-0586FCF1D526}">
      <dgm:prSet/>
      <dgm:spPr/>
    </dgm:pt>
    <dgm:pt modelId="{99BB7590-1574-4D55-AEFD-EA63868E6017}" type="sibTrans" cxnId="{04F282CC-73EA-48BD-B65C-0586FCF1D526}">
      <dgm:prSet/>
      <dgm:spPr/>
    </dgm:pt>
    <dgm:pt modelId="{3666F5FE-F0AB-4BBC-8A3B-CF3FA6C2D8DC}" type="pres">
      <dgm:prSet presAssocID="{D29A9B61-1BE1-4E5F-BF83-E95F91DF4552}" presName="cycle" presStyleCnt="0">
        <dgm:presLayoutVars>
          <dgm:dir/>
          <dgm:resizeHandles val="exact"/>
        </dgm:presLayoutVars>
      </dgm:prSet>
      <dgm:spPr/>
    </dgm:pt>
    <dgm:pt modelId="{83014790-FF61-44A9-B17B-99E7D4BBAB87}" type="pres">
      <dgm:prSet presAssocID="{BCDD702D-A6E6-4494-9760-548036C4445C}" presName="dummy" presStyleCnt="0"/>
      <dgm:spPr/>
    </dgm:pt>
    <dgm:pt modelId="{6343C2C5-4275-4F6A-B0D0-B634A7F0302A}" type="pres">
      <dgm:prSet presAssocID="{BCDD702D-A6E6-4494-9760-548036C4445C}" presName="node" presStyleLbl="revTx" presStyleIdx="0" presStyleCnt="3">
        <dgm:presLayoutVars>
          <dgm:bulletEnabled val="1"/>
        </dgm:presLayoutVars>
      </dgm:prSet>
      <dgm:spPr/>
    </dgm:pt>
    <dgm:pt modelId="{0CCE7F8A-D974-4BC3-9090-5830F967F6EC}" type="pres">
      <dgm:prSet presAssocID="{F32530E9-131B-4EB4-BFF8-C78C06A538AE}" presName="sibTrans" presStyleLbl="node1" presStyleIdx="0" presStyleCnt="3"/>
      <dgm:spPr/>
    </dgm:pt>
    <dgm:pt modelId="{8EADF719-034D-44A1-8971-ABC35B7CDD24}" type="pres">
      <dgm:prSet presAssocID="{B1C9A5E0-A69A-4D03-8FDB-CC73D05649C7}" presName="dummy" presStyleCnt="0"/>
      <dgm:spPr/>
    </dgm:pt>
    <dgm:pt modelId="{9D493B61-B7DD-4E81-96FC-49CD64F3C058}" type="pres">
      <dgm:prSet presAssocID="{B1C9A5E0-A69A-4D03-8FDB-CC73D05649C7}" presName="node" presStyleLbl="revTx" presStyleIdx="1" presStyleCnt="3">
        <dgm:presLayoutVars>
          <dgm:bulletEnabled val="1"/>
        </dgm:presLayoutVars>
      </dgm:prSet>
      <dgm:spPr/>
    </dgm:pt>
    <dgm:pt modelId="{54C8F9B6-AC34-489D-8C1E-88979261CF8E}" type="pres">
      <dgm:prSet presAssocID="{F27A0DB4-D477-48C5-8EF2-CFB411A33458}" presName="sibTrans" presStyleLbl="node1" presStyleIdx="1" presStyleCnt="3"/>
      <dgm:spPr/>
    </dgm:pt>
    <dgm:pt modelId="{C4FB2C54-529E-4698-8BDE-D50749AD05A7}" type="pres">
      <dgm:prSet presAssocID="{2905FB3B-8F61-4688-B0BC-535080F746E0}" presName="dummy" presStyleCnt="0"/>
      <dgm:spPr/>
    </dgm:pt>
    <dgm:pt modelId="{B232EF4C-1880-4C84-8F6F-05F6C9C63C1A}" type="pres">
      <dgm:prSet presAssocID="{2905FB3B-8F61-4688-B0BC-535080F746E0}" presName="node" presStyleLbl="revTx" presStyleIdx="2" presStyleCnt="3">
        <dgm:presLayoutVars>
          <dgm:bulletEnabled val="1"/>
        </dgm:presLayoutVars>
      </dgm:prSet>
      <dgm:spPr/>
    </dgm:pt>
    <dgm:pt modelId="{1A27ECDA-044B-464A-A3EE-5BF62F45445A}" type="pres">
      <dgm:prSet presAssocID="{99BB7590-1574-4D55-AEFD-EA63868E6017}" presName="sibTrans" presStyleLbl="node1" presStyleIdx="2" presStyleCnt="3"/>
      <dgm:spPr/>
    </dgm:pt>
  </dgm:ptLst>
  <dgm:cxnLst>
    <dgm:cxn modelId="{83F36609-00B9-4C44-911E-4EA2EB946315}" srcId="{D29A9B61-1BE1-4E5F-BF83-E95F91DF4552}" destId="{BCDD702D-A6E6-4494-9760-548036C4445C}" srcOrd="0" destOrd="0" parTransId="{5A673EBE-5157-4F6D-9287-ADF013FFE6CD}" sibTransId="{F32530E9-131B-4EB4-BFF8-C78C06A538AE}"/>
    <dgm:cxn modelId="{0BD6F312-2519-4842-9373-FC59715D3FEF}" type="presOf" srcId="{B1C9A5E0-A69A-4D03-8FDB-CC73D05649C7}" destId="{9D493B61-B7DD-4E81-96FC-49CD64F3C058}" srcOrd="0" destOrd="0" presId="urn:microsoft.com/office/officeart/2005/8/layout/cycle1"/>
    <dgm:cxn modelId="{9B6AE95B-56E5-49BC-915E-5463CB628918}" type="presOf" srcId="{2905FB3B-8F61-4688-B0BC-535080F746E0}" destId="{B232EF4C-1880-4C84-8F6F-05F6C9C63C1A}" srcOrd="0" destOrd="0" presId="urn:microsoft.com/office/officeart/2005/8/layout/cycle1"/>
    <dgm:cxn modelId="{212C9F41-4BE0-4EEC-9B43-785FA49B933E}" type="presOf" srcId="{F32530E9-131B-4EB4-BFF8-C78C06A538AE}" destId="{0CCE7F8A-D974-4BC3-9090-5830F967F6EC}" srcOrd="0" destOrd="0" presId="urn:microsoft.com/office/officeart/2005/8/layout/cycle1"/>
    <dgm:cxn modelId="{A7A66D4C-BE22-403E-970C-A2697EECF42C}" type="presOf" srcId="{F27A0DB4-D477-48C5-8EF2-CFB411A33458}" destId="{54C8F9B6-AC34-489D-8C1E-88979261CF8E}" srcOrd="0" destOrd="0" presId="urn:microsoft.com/office/officeart/2005/8/layout/cycle1"/>
    <dgm:cxn modelId="{7474BC57-06C4-4F76-8E85-EA4CCD60B4E8}" type="presOf" srcId="{D29A9B61-1BE1-4E5F-BF83-E95F91DF4552}" destId="{3666F5FE-F0AB-4BBC-8A3B-CF3FA6C2D8DC}" srcOrd="0" destOrd="0" presId="urn:microsoft.com/office/officeart/2005/8/layout/cycle1"/>
    <dgm:cxn modelId="{2BED3A94-3160-4ED2-99F6-385A61D39492}" type="presOf" srcId="{BCDD702D-A6E6-4494-9760-548036C4445C}" destId="{6343C2C5-4275-4F6A-B0D0-B634A7F0302A}" srcOrd="0" destOrd="0" presId="urn:microsoft.com/office/officeart/2005/8/layout/cycle1"/>
    <dgm:cxn modelId="{A207C9B9-D22D-4151-B685-EC1DB0D1DD40}" type="presOf" srcId="{99BB7590-1574-4D55-AEFD-EA63868E6017}" destId="{1A27ECDA-044B-464A-A3EE-5BF62F45445A}" srcOrd="0" destOrd="0" presId="urn:microsoft.com/office/officeart/2005/8/layout/cycle1"/>
    <dgm:cxn modelId="{04F282CC-73EA-48BD-B65C-0586FCF1D526}" srcId="{D29A9B61-1BE1-4E5F-BF83-E95F91DF4552}" destId="{2905FB3B-8F61-4688-B0BC-535080F746E0}" srcOrd="2" destOrd="0" parTransId="{97B4DF08-D191-451C-82AE-336F1982D4EA}" sibTransId="{99BB7590-1574-4D55-AEFD-EA63868E6017}"/>
    <dgm:cxn modelId="{9872CCF3-962D-4287-90F9-3D66DCCAA3F3}" srcId="{D29A9B61-1BE1-4E5F-BF83-E95F91DF4552}" destId="{B1C9A5E0-A69A-4D03-8FDB-CC73D05649C7}" srcOrd="1" destOrd="0" parTransId="{3EF82BB8-8F06-4842-924F-44B61B49F908}" sibTransId="{F27A0DB4-D477-48C5-8EF2-CFB411A33458}"/>
    <dgm:cxn modelId="{64A03891-4621-4841-AC37-902C817F2431}" type="presParOf" srcId="{3666F5FE-F0AB-4BBC-8A3B-CF3FA6C2D8DC}" destId="{83014790-FF61-44A9-B17B-99E7D4BBAB87}" srcOrd="0" destOrd="0" presId="urn:microsoft.com/office/officeart/2005/8/layout/cycle1"/>
    <dgm:cxn modelId="{E6E61A8E-4AE7-4623-84DD-F8FFCBF5EA43}" type="presParOf" srcId="{3666F5FE-F0AB-4BBC-8A3B-CF3FA6C2D8DC}" destId="{6343C2C5-4275-4F6A-B0D0-B634A7F0302A}" srcOrd="1" destOrd="0" presId="urn:microsoft.com/office/officeart/2005/8/layout/cycle1"/>
    <dgm:cxn modelId="{02BAE69E-5099-40BF-BE7A-D5EB72693881}" type="presParOf" srcId="{3666F5FE-F0AB-4BBC-8A3B-CF3FA6C2D8DC}" destId="{0CCE7F8A-D974-4BC3-9090-5830F967F6EC}" srcOrd="2" destOrd="0" presId="urn:microsoft.com/office/officeart/2005/8/layout/cycle1"/>
    <dgm:cxn modelId="{46EECCCE-7825-4FE9-B2CC-D1DF413BC363}" type="presParOf" srcId="{3666F5FE-F0AB-4BBC-8A3B-CF3FA6C2D8DC}" destId="{8EADF719-034D-44A1-8971-ABC35B7CDD24}" srcOrd="3" destOrd="0" presId="urn:microsoft.com/office/officeart/2005/8/layout/cycle1"/>
    <dgm:cxn modelId="{4D4331E1-C8C0-43D6-945B-F9CB0D38385F}" type="presParOf" srcId="{3666F5FE-F0AB-4BBC-8A3B-CF3FA6C2D8DC}" destId="{9D493B61-B7DD-4E81-96FC-49CD64F3C058}" srcOrd="4" destOrd="0" presId="urn:microsoft.com/office/officeart/2005/8/layout/cycle1"/>
    <dgm:cxn modelId="{48400541-4753-49CD-AAB2-00774F364368}" type="presParOf" srcId="{3666F5FE-F0AB-4BBC-8A3B-CF3FA6C2D8DC}" destId="{54C8F9B6-AC34-489D-8C1E-88979261CF8E}" srcOrd="5" destOrd="0" presId="urn:microsoft.com/office/officeart/2005/8/layout/cycle1"/>
    <dgm:cxn modelId="{8B79DFF4-CD25-49C5-A8BA-154DC6191483}" type="presParOf" srcId="{3666F5FE-F0AB-4BBC-8A3B-CF3FA6C2D8DC}" destId="{C4FB2C54-529E-4698-8BDE-D50749AD05A7}" srcOrd="6" destOrd="0" presId="urn:microsoft.com/office/officeart/2005/8/layout/cycle1"/>
    <dgm:cxn modelId="{FA959FC7-90F7-42E7-A9A6-6F079281C036}" type="presParOf" srcId="{3666F5FE-F0AB-4BBC-8A3B-CF3FA6C2D8DC}" destId="{B232EF4C-1880-4C84-8F6F-05F6C9C63C1A}" srcOrd="7" destOrd="0" presId="urn:microsoft.com/office/officeart/2005/8/layout/cycle1"/>
    <dgm:cxn modelId="{CC094201-E734-4369-9D27-167A77349E82}" type="presParOf" srcId="{3666F5FE-F0AB-4BBC-8A3B-CF3FA6C2D8DC}" destId="{1A27ECDA-044B-464A-A3EE-5BF62F45445A}" srcOrd="8"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C1DC39-9C80-48B5-B9F7-D2BC9CE4E6F1}">
      <dsp:nvSpPr>
        <dsp:cNvPr id="0" name=""/>
        <dsp:cNvSpPr/>
      </dsp:nvSpPr>
      <dsp:spPr>
        <a:xfrm>
          <a:off x="3505819" y="0"/>
          <a:ext cx="1346607" cy="851700"/>
        </a:xfrm>
        <a:prstGeom prst="trapezoid">
          <a:avLst>
            <a:gd name="adj" fmla="val 7905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l-GR" sz="1500" kern="1200" dirty="0">
              <a:solidFill>
                <a:schemeClr val="tx1"/>
              </a:solidFill>
            </a:rPr>
            <a:t>ΉΘΟΣ</a:t>
          </a:r>
        </a:p>
      </dsp:txBody>
      <dsp:txXfrm>
        <a:off x="3505819" y="0"/>
        <a:ext cx="1346607" cy="851700"/>
      </dsp:txXfrm>
    </dsp:sp>
    <dsp:sp modelId="{17BB35EA-1687-407D-ACB2-65909A1107A4}">
      <dsp:nvSpPr>
        <dsp:cNvPr id="0" name=""/>
        <dsp:cNvSpPr/>
      </dsp:nvSpPr>
      <dsp:spPr>
        <a:xfrm>
          <a:off x="2832515" y="851700"/>
          <a:ext cx="2693215" cy="851700"/>
        </a:xfrm>
        <a:prstGeom prst="trapezoid">
          <a:avLst>
            <a:gd name="adj" fmla="val 7905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l-GR" sz="1200" b="1" kern="1200" dirty="0">
              <a:solidFill>
                <a:schemeClr val="tx1"/>
              </a:solidFill>
            </a:rPr>
            <a:t>ΑΥΤΟΠΡΑΓΜΑΤΩΣΗ</a:t>
          </a:r>
          <a:r>
            <a:rPr lang="el-GR" sz="1200" b="1" kern="1200" dirty="0"/>
            <a:t> </a:t>
          </a:r>
        </a:p>
      </dsp:txBody>
      <dsp:txXfrm>
        <a:off x="3303828" y="851700"/>
        <a:ext cx="1750590" cy="851700"/>
      </dsp:txXfrm>
    </dsp:sp>
    <dsp:sp modelId="{610E971B-B524-438F-90E3-A0DDFE2ADF42}">
      <dsp:nvSpPr>
        <dsp:cNvPr id="0" name=""/>
        <dsp:cNvSpPr/>
      </dsp:nvSpPr>
      <dsp:spPr>
        <a:xfrm>
          <a:off x="2143133" y="1714515"/>
          <a:ext cx="4039823" cy="851700"/>
        </a:xfrm>
        <a:prstGeom prst="trapezoid">
          <a:avLst>
            <a:gd name="adj" fmla="val 7905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l-GR" sz="1600" b="1" kern="1200" dirty="0">
              <a:solidFill>
                <a:schemeClr val="tx1"/>
              </a:solidFill>
            </a:rPr>
            <a:t>ΚΟΙΝΩΝΙΚΗ ΑΠΟΔΟΧΗ</a:t>
          </a:r>
        </a:p>
      </dsp:txBody>
      <dsp:txXfrm>
        <a:off x="2850102" y="1714515"/>
        <a:ext cx="2625885" cy="851700"/>
      </dsp:txXfrm>
    </dsp:sp>
    <dsp:sp modelId="{D175BBB7-CC76-4083-A822-F03F12BD35DD}">
      <dsp:nvSpPr>
        <dsp:cNvPr id="0" name=""/>
        <dsp:cNvSpPr/>
      </dsp:nvSpPr>
      <dsp:spPr>
        <a:xfrm>
          <a:off x="1346607" y="2555101"/>
          <a:ext cx="5665031" cy="1027908"/>
        </a:xfrm>
        <a:prstGeom prst="trapezoid">
          <a:avLst>
            <a:gd name="adj" fmla="val 7905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l-GR" sz="1500" b="1" kern="1200" dirty="0">
              <a:solidFill>
                <a:schemeClr val="tx1"/>
              </a:solidFill>
            </a:rPr>
            <a:t>ΣΥΝΑΙΣΘΗΜΑΤΙΚΗ ΑΝΤΑΠΟΚΡΙΣΗ </a:t>
          </a:r>
        </a:p>
        <a:p>
          <a:pPr marL="0" lvl="0" indent="0" algn="ctr" defTabSz="666750">
            <a:lnSpc>
              <a:spcPct val="90000"/>
            </a:lnSpc>
            <a:spcBef>
              <a:spcPct val="0"/>
            </a:spcBef>
            <a:spcAft>
              <a:spcPct val="35000"/>
            </a:spcAft>
            <a:buNone/>
          </a:pPr>
          <a:r>
            <a:rPr lang="el-GR" sz="1400" kern="1200" dirty="0">
              <a:solidFill>
                <a:schemeClr val="tx1"/>
              </a:solidFill>
            </a:rPr>
            <a:t>(ΦΙΛΙΑ, ΟΙΚΟΓΕΝΕΙΑΚΗ ΘΑΛΠΩΡΗ, ΚΟΙΝΩΝΙΚΗ ΕΠΙΔΟΚΙΜΑΣΙΑ)</a:t>
          </a:r>
        </a:p>
      </dsp:txBody>
      <dsp:txXfrm>
        <a:off x="2337988" y="2555101"/>
        <a:ext cx="3682270" cy="1027908"/>
      </dsp:txXfrm>
    </dsp:sp>
    <dsp:sp modelId="{84CE95EA-9995-4C47-B12B-2233EEC9E58D}">
      <dsp:nvSpPr>
        <dsp:cNvPr id="0" name=""/>
        <dsp:cNvSpPr/>
      </dsp:nvSpPr>
      <dsp:spPr>
        <a:xfrm>
          <a:off x="691253" y="3583010"/>
          <a:ext cx="7011639" cy="851700"/>
        </a:xfrm>
        <a:prstGeom prst="trapezoid">
          <a:avLst>
            <a:gd name="adj" fmla="val 7905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l-GR" sz="1600" b="1" kern="1200" dirty="0">
              <a:solidFill>
                <a:schemeClr val="tx1"/>
              </a:solidFill>
            </a:rPr>
            <a:t>ΑΣΦΑΛΕΙΑ ΚΑΙ ΠΡΟΣΤΑΣΙΑ</a:t>
          </a:r>
        </a:p>
        <a:p>
          <a:pPr marL="0" lvl="0" indent="0" algn="ctr" defTabSz="711200">
            <a:lnSpc>
              <a:spcPct val="90000"/>
            </a:lnSpc>
            <a:spcBef>
              <a:spcPct val="0"/>
            </a:spcBef>
            <a:spcAft>
              <a:spcPct val="35000"/>
            </a:spcAft>
            <a:buNone/>
          </a:pPr>
          <a:r>
            <a:rPr lang="el-GR" sz="1400" b="0" kern="1200" dirty="0">
              <a:solidFill>
                <a:schemeClr val="tx1"/>
              </a:solidFill>
            </a:rPr>
            <a:t>(ΣΤΕΓΗ, ΣΤΑΘΕΡΟΤΗΤΑ, ΑΠΟ ΒΙΑ…)</a:t>
          </a:r>
        </a:p>
      </dsp:txBody>
      <dsp:txXfrm>
        <a:off x="1918290" y="3583010"/>
        <a:ext cx="4557565" cy="851700"/>
      </dsp:txXfrm>
    </dsp:sp>
    <dsp:sp modelId="{26DA9255-039C-4EA8-A314-91D7DAB298A5}">
      <dsp:nvSpPr>
        <dsp:cNvPr id="0" name=""/>
        <dsp:cNvSpPr/>
      </dsp:nvSpPr>
      <dsp:spPr>
        <a:xfrm>
          <a:off x="0" y="4434711"/>
          <a:ext cx="8358247" cy="851700"/>
        </a:xfrm>
        <a:prstGeom prst="trapezoid">
          <a:avLst>
            <a:gd name="adj" fmla="val 7905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l-GR" sz="1600" b="1" kern="1200" dirty="0">
              <a:solidFill>
                <a:schemeClr val="tx1"/>
              </a:solidFill>
            </a:rPr>
            <a:t>ΒΙΟΛΟΓΙΚΕΣ ΑΝΑΓΚΕΣ</a:t>
          </a:r>
          <a:r>
            <a:rPr lang="el-GR" sz="1600" kern="1200" dirty="0">
              <a:solidFill>
                <a:schemeClr val="tx1"/>
              </a:solidFill>
            </a:rPr>
            <a:t>  </a:t>
          </a:r>
        </a:p>
        <a:p>
          <a:pPr marL="0" lvl="0" indent="0" algn="ctr" defTabSz="711200">
            <a:lnSpc>
              <a:spcPct val="90000"/>
            </a:lnSpc>
            <a:spcBef>
              <a:spcPct val="0"/>
            </a:spcBef>
            <a:spcAft>
              <a:spcPct val="35000"/>
            </a:spcAft>
            <a:buNone/>
          </a:pPr>
          <a:r>
            <a:rPr lang="el-GR" sz="1400" kern="1200" dirty="0">
              <a:solidFill>
                <a:schemeClr val="tx1"/>
              </a:solidFill>
            </a:rPr>
            <a:t>(ΤΡΟΦΗ, ΝΕΡΟ ΥΠΝΟΣ)</a:t>
          </a:r>
        </a:p>
      </dsp:txBody>
      <dsp:txXfrm>
        <a:off x="1462693" y="4434711"/>
        <a:ext cx="5432860" cy="8517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12EA3D-E370-49C7-94DB-2A77B7C4FFB2}">
      <dsp:nvSpPr>
        <dsp:cNvPr id="0" name=""/>
        <dsp:cNvSpPr/>
      </dsp:nvSpPr>
      <dsp:spPr>
        <a:xfrm>
          <a:off x="2840164" y="1138731"/>
          <a:ext cx="1686777" cy="1686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sz="1200" b="1" i="0" u="none" strike="noStrike" kern="1200" cap="none" normalizeH="0" baseline="0">
              <a:ln>
                <a:noFill/>
              </a:ln>
              <a:solidFill>
                <a:schemeClr val="tx1"/>
              </a:solidFill>
              <a:effectLst/>
              <a:latin typeface="Arial" pitchFamily="34" charset="0"/>
              <a:cs typeface="Arial" pitchFamily="34" charset="0"/>
            </a:rPr>
            <a:t>1.Σκέψεις</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sz="1200" b="0" i="0" u="none" strike="noStrike" kern="1200" cap="none" normalizeH="0" baseline="0">
              <a:ln>
                <a:noFill/>
              </a:ln>
              <a:solidFill>
                <a:schemeClr val="tx1"/>
              </a:solidFill>
              <a:effectLst/>
              <a:latin typeface="Arial" pitchFamily="34" charset="0"/>
              <a:cs typeface="Arial" pitchFamily="34" charset="0"/>
            </a:rPr>
            <a:t>Πιο θετικές</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sz="1200" b="0" i="0" u="none" strike="noStrike" kern="1200" cap="none" normalizeH="0" baseline="0">
              <a:ln>
                <a:noFill/>
              </a:ln>
              <a:solidFill>
                <a:schemeClr val="tx1"/>
              </a:solidFill>
              <a:effectLst/>
              <a:latin typeface="Arial" pitchFamily="34" charset="0"/>
              <a:cs typeface="Arial" pitchFamily="34" charset="0"/>
            </a:rPr>
            <a:t>Αναγνώριση επιτυχιών</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sz="1200" b="0" i="0" u="none" strike="noStrike" kern="1200" cap="none" normalizeH="0" baseline="0">
              <a:ln>
                <a:noFill/>
              </a:ln>
              <a:solidFill>
                <a:schemeClr val="tx1"/>
              </a:solidFill>
              <a:effectLst/>
              <a:latin typeface="Arial" pitchFamily="34" charset="0"/>
              <a:cs typeface="Arial" pitchFamily="34" charset="0"/>
            </a:rPr>
            <a:t>Ισορροπημένες και</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sz="1200" b="0" i="0" u="none" strike="noStrike" kern="1200" cap="none" normalizeH="0" baseline="0">
              <a:ln>
                <a:noFill/>
              </a:ln>
              <a:solidFill>
                <a:schemeClr val="tx1"/>
              </a:solidFill>
              <a:effectLst/>
              <a:latin typeface="Arial" pitchFamily="34" charset="0"/>
              <a:cs typeface="Arial" pitchFamily="34" charset="0"/>
            </a:rPr>
            <a:t>Αναγνώριση δυνατών σημείων</a:t>
          </a:r>
        </a:p>
      </dsp:txBody>
      <dsp:txXfrm>
        <a:off x="2840164" y="1138731"/>
        <a:ext cx="1686777" cy="1686777"/>
      </dsp:txXfrm>
    </dsp:sp>
    <dsp:sp modelId="{90738E04-9046-4071-B743-1D36421BFAF2}">
      <dsp:nvSpPr>
        <dsp:cNvPr id="0" name=""/>
        <dsp:cNvSpPr/>
      </dsp:nvSpPr>
      <dsp:spPr>
        <a:xfrm>
          <a:off x="268024" y="806078"/>
          <a:ext cx="3991501" cy="3991501"/>
        </a:xfrm>
        <a:prstGeom prst="circularArrow">
          <a:avLst>
            <a:gd name="adj1" fmla="val 8241"/>
            <a:gd name="adj2" fmla="val 575443"/>
            <a:gd name="adj3" fmla="val 2966940"/>
            <a:gd name="adj4" fmla="val 49655"/>
            <a:gd name="adj5" fmla="val 961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661D76-7A43-4603-ADDD-A1A35140A6E4}">
      <dsp:nvSpPr>
        <dsp:cNvPr id="0" name=""/>
        <dsp:cNvSpPr/>
      </dsp:nvSpPr>
      <dsp:spPr>
        <a:xfrm>
          <a:off x="1420386" y="3597860"/>
          <a:ext cx="1686777" cy="1686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fr-FR" sz="1200" b="1" i="0" u="none" strike="noStrike" kern="1200" cap="none" normalizeH="0" baseline="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fr-FR" sz="1200" b="1" i="0" u="none" strike="noStrike" kern="1200" cap="none" normalizeH="0" baseline="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fr-FR" sz="1200" b="1" i="0" u="none" strike="noStrike" kern="1200" cap="none" normalizeH="0" baseline="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sz="1200" b="1" i="0" u="none" strike="noStrike" kern="1200" cap="none" normalizeH="0" baseline="0">
              <a:ln>
                <a:noFill/>
              </a:ln>
              <a:solidFill>
                <a:schemeClr val="tx1"/>
              </a:solidFill>
              <a:effectLst/>
              <a:latin typeface="Arial" pitchFamily="34" charset="0"/>
              <a:cs typeface="Arial" pitchFamily="34" charset="0"/>
            </a:rPr>
            <a:t>2.Συναισθήματα</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sz="1200" b="0" i="0" u="none" strike="noStrike" kern="1200" cap="none" normalizeH="0" baseline="0">
              <a:ln>
                <a:noFill/>
              </a:ln>
              <a:solidFill>
                <a:schemeClr val="tx1"/>
              </a:solidFill>
              <a:effectLst/>
              <a:latin typeface="Arial" pitchFamily="34" charset="0"/>
              <a:cs typeface="Arial" pitchFamily="34" charset="0"/>
            </a:rPr>
            <a:t>Ευχάριστα</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sz="1200" b="0" i="0" u="none" strike="noStrike" kern="1200" cap="none" normalizeH="0" baseline="0">
              <a:ln>
                <a:noFill/>
              </a:ln>
              <a:solidFill>
                <a:schemeClr val="tx1"/>
              </a:solidFill>
              <a:effectLst/>
              <a:latin typeface="Arial" pitchFamily="34" charset="0"/>
              <a:cs typeface="Arial" pitchFamily="34" charset="0"/>
            </a:rPr>
            <a:t>Χαλαρότητα</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sz="1200" b="0" i="0" u="none" strike="noStrike" kern="1200" cap="none" normalizeH="0" baseline="0">
              <a:ln>
                <a:noFill/>
              </a:ln>
              <a:solidFill>
                <a:schemeClr val="tx1"/>
              </a:solidFill>
              <a:effectLst/>
              <a:latin typeface="Arial" pitchFamily="34" charset="0"/>
              <a:cs typeface="Arial" pitchFamily="34" charset="0"/>
            </a:rPr>
            <a:t>Ευτυχία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sz="1200" b="0" i="0" u="none" strike="noStrike" kern="1200" cap="none" normalizeH="0" baseline="0">
              <a:ln>
                <a:noFill/>
              </a:ln>
              <a:solidFill>
                <a:schemeClr val="tx1"/>
              </a:solidFill>
              <a:effectLst/>
              <a:latin typeface="Arial" pitchFamily="34" charset="0"/>
              <a:cs typeface="Arial" pitchFamily="34" charset="0"/>
            </a:rPr>
            <a:t>Ηρεμία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fr-FR" sz="1200" b="0" i="0" u="none" strike="noStrike" kern="1200" cap="none" normalizeH="0" baseline="0">
            <a:ln>
              <a:noFill/>
            </a:ln>
            <a:solidFill>
              <a:schemeClr val="tx1"/>
            </a:solidFill>
            <a:effectLst/>
            <a:latin typeface="Arial" pitchFamily="34" charset="0"/>
            <a:cs typeface="Arial" pitchFamily="34" charset="0"/>
          </a:endParaRPr>
        </a:p>
      </dsp:txBody>
      <dsp:txXfrm>
        <a:off x="1420386" y="3597860"/>
        <a:ext cx="1686777" cy="1686777"/>
      </dsp:txXfrm>
    </dsp:sp>
    <dsp:sp modelId="{8B233D40-4F3D-4061-BE57-40FD2750F61A}">
      <dsp:nvSpPr>
        <dsp:cNvPr id="0" name=""/>
        <dsp:cNvSpPr/>
      </dsp:nvSpPr>
      <dsp:spPr>
        <a:xfrm>
          <a:off x="268024" y="806078"/>
          <a:ext cx="3991501" cy="3991501"/>
        </a:xfrm>
        <a:prstGeom prst="circularArrow">
          <a:avLst>
            <a:gd name="adj1" fmla="val 8241"/>
            <a:gd name="adj2" fmla="val 575443"/>
            <a:gd name="adj3" fmla="val 10174902"/>
            <a:gd name="adj4" fmla="val 7257617"/>
            <a:gd name="adj5" fmla="val 961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4792D8-A20C-4BA4-9DDB-A0ECC39A3112}">
      <dsp:nvSpPr>
        <dsp:cNvPr id="0" name=""/>
        <dsp:cNvSpPr/>
      </dsp:nvSpPr>
      <dsp:spPr>
        <a:xfrm>
          <a:off x="607" y="1138731"/>
          <a:ext cx="1686777" cy="1686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fr-FR" sz="1200" b="1" i="0" u="none" strike="noStrike" kern="1200" cap="none" normalizeH="0" baseline="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sz="1200" b="1" i="0" u="none" strike="noStrike" kern="1200" cap="none" normalizeH="0" baseline="0">
              <a:ln>
                <a:noFill/>
              </a:ln>
              <a:solidFill>
                <a:schemeClr val="tx1"/>
              </a:solidFill>
              <a:effectLst/>
              <a:latin typeface="Arial" pitchFamily="34" charset="0"/>
              <a:cs typeface="Arial" pitchFamily="34" charset="0"/>
            </a:rPr>
            <a:t>3. Συμπεριφορά</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sz="1200" b="0" i="0" u="none" strike="noStrike" kern="1200" cap="none" normalizeH="0" baseline="0">
              <a:ln>
                <a:noFill/>
              </a:ln>
              <a:solidFill>
                <a:schemeClr val="tx1"/>
              </a:solidFill>
              <a:effectLst/>
              <a:latin typeface="Arial" pitchFamily="34" charset="0"/>
              <a:cs typeface="Arial" pitchFamily="34" charset="0"/>
            </a:rPr>
            <a:t>Αντιμετωπίζω</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sz="1200" b="0" i="0" u="none" strike="noStrike" kern="1200" cap="none" normalizeH="0" baseline="0">
              <a:ln>
                <a:noFill/>
              </a:ln>
              <a:solidFill>
                <a:schemeClr val="tx1"/>
              </a:solidFill>
              <a:effectLst/>
              <a:latin typeface="Arial" pitchFamily="34" charset="0"/>
              <a:cs typeface="Arial" pitchFamily="34" charset="0"/>
            </a:rPr>
            <a:t>Προσπαθώ</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sz="1200" b="0" i="0" u="none" strike="noStrike" kern="1200" cap="none" normalizeH="0" baseline="0">
              <a:ln>
                <a:noFill/>
              </a:ln>
              <a:solidFill>
                <a:schemeClr val="tx1"/>
              </a:solidFill>
              <a:effectLst/>
              <a:latin typeface="Arial" pitchFamily="34" charset="0"/>
              <a:cs typeface="Arial" pitchFamily="34" charset="0"/>
            </a:rPr>
            <a:t>Συμπεριφέρομαι</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sz="1200" b="0" i="0" u="none" strike="noStrike" kern="1200" cap="none" normalizeH="0" baseline="0">
              <a:ln>
                <a:noFill/>
              </a:ln>
              <a:solidFill>
                <a:schemeClr val="tx1"/>
              </a:solidFill>
              <a:effectLst/>
              <a:latin typeface="Arial" pitchFamily="34" charset="0"/>
              <a:cs typeface="Arial" pitchFamily="34" charset="0"/>
            </a:rPr>
            <a:t>κατάλληλα</a:t>
          </a:r>
        </a:p>
      </dsp:txBody>
      <dsp:txXfrm>
        <a:off x="607" y="1138731"/>
        <a:ext cx="1686777" cy="1686777"/>
      </dsp:txXfrm>
    </dsp:sp>
    <dsp:sp modelId="{1C1EE1FE-A161-46A1-ADA0-8B8DE43C4F0D}">
      <dsp:nvSpPr>
        <dsp:cNvPr id="0" name=""/>
        <dsp:cNvSpPr/>
      </dsp:nvSpPr>
      <dsp:spPr>
        <a:xfrm>
          <a:off x="268024" y="806078"/>
          <a:ext cx="3991501" cy="3991501"/>
        </a:xfrm>
        <a:prstGeom prst="circularArrow">
          <a:avLst>
            <a:gd name="adj1" fmla="val 8241"/>
            <a:gd name="adj2" fmla="val 575443"/>
            <a:gd name="adj3" fmla="val 16859603"/>
            <a:gd name="adj4" fmla="val 14964955"/>
            <a:gd name="adj5" fmla="val 961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C01C3A-A5C8-43AC-83BD-079776B57DF2}">
      <dsp:nvSpPr>
        <dsp:cNvPr id="0" name=""/>
        <dsp:cNvSpPr/>
      </dsp:nvSpPr>
      <dsp:spPr>
        <a:xfrm>
          <a:off x="5022789" y="12109"/>
          <a:ext cx="1461375" cy="1155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l-GR" sz="1600" b="1" kern="1200" dirty="0"/>
            <a:t>Απόδοση αιτίων/ δημιουργία προσδοκίας</a:t>
          </a:r>
        </a:p>
      </dsp:txBody>
      <dsp:txXfrm>
        <a:off x="5022789" y="12109"/>
        <a:ext cx="1461375" cy="1155456"/>
      </dsp:txXfrm>
    </dsp:sp>
    <dsp:sp modelId="{2C64DA47-F8F8-4CEB-906C-DE9E62B73D96}">
      <dsp:nvSpPr>
        <dsp:cNvPr id="0" name=""/>
        <dsp:cNvSpPr/>
      </dsp:nvSpPr>
      <dsp:spPr>
        <a:xfrm>
          <a:off x="1643534" y="463"/>
          <a:ext cx="5642650" cy="5642650"/>
        </a:xfrm>
        <a:prstGeom prst="circularArrow">
          <a:avLst>
            <a:gd name="adj1" fmla="val 3993"/>
            <a:gd name="adj2" fmla="val 250509"/>
            <a:gd name="adj3" fmla="val 20572261"/>
            <a:gd name="adj4" fmla="val 19204163"/>
            <a:gd name="adj5" fmla="val 465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B0B135-CB67-47EF-A339-25B23FDED740}">
      <dsp:nvSpPr>
        <dsp:cNvPr id="0" name=""/>
        <dsp:cNvSpPr/>
      </dsp:nvSpPr>
      <dsp:spPr>
        <a:xfrm>
          <a:off x="6464366" y="2244060"/>
          <a:ext cx="1155456" cy="1155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l-GR" sz="1100" kern="1200" dirty="0"/>
            <a:t>Επίδραση στη συμπεριφορά του ενήλικα</a:t>
          </a:r>
        </a:p>
      </dsp:txBody>
      <dsp:txXfrm>
        <a:off x="6464366" y="2244060"/>
        <a:ext cx="1155456" cy="1155456"/>
      </dsp:txXfrm>
    </dsp:sp>
    <dsp:sp modelId="{EA233C7B-EB7C-4048-8C3C-6F7D2BD419AC}">
      <dsp:nvSpPr>
        <dsp:cNvPr id="0" name=""/>
        <dsp:cNvSpPr/>
      </dsp:nvSpPr>
      <dsp:spPr>
        <a:xfrm>
          <a:off x="1643534" y="463"/>
          <a:ext cx="5642650" cy="5642650"/>
        </a:xfrm>
        <a:prstGeom prst="circularArrow">
          <a:avLst>
            <a:gd name="adj1" fmla="val 3993"/>
            <a:gd name="adj2" fmla="val 250509"/>
            <a:gd name="adj3" fmla="val 2365521"/>
            <a:gd name="adj4" fmla="val 777230"/>
            <a:gd name="adj5" fmla="val 465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5D1959-D437-45E6-8BF1-02FBD5C88F9C}">
      <dsp:nvSpPr>
        <dsp:cNvPr id="0" name=""/>
        <dsp:cNvSpPr/>
      </dsp:nvSpPr>
      <dsp:spPr>
        <a:xfrm>
          <a:off x="5175748" y="4476011"/>
          <a:ext cx="1155456" cy="1155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l-GR" sz="1100" kern="1200" dirty="0"/>
            <a:t>Επίδραση στη συμπεριφορά του παιδιού</a:t>
          </a:r>
        </a:p>
      </dsp:txBody>
      <dsp:txXfrm>
        <a:off x="5175748" y="4476011"/>
        <a:ext cx="1155456" cy="1155456"/>
      </dsp:txXfrm>
    </dsp:sp>
    <dsp:sp modelId="{31B04568-2660-47E5-98E9-6632F427CA40}">
      <dsp:nvSpPr>
        <dsp:cNvPr id="0" name=""/>
        <dsp:cNvSpPr/>
      </dsp:nvSpPr>
      <dsp:spPr>
        <a:xfrm>
          <a:off x="1643534" y="463"/>
          <a:ext cx="5642650" cy="5642650"/>
        </a:xfrm>
        <a:prstGeom prst="circularArrow">
          <a:avLst>
            <a:gd name="adj1" fmla="val 3993"/>
            <a:gd name="adj2" fmla="val 250509"/>
            <a:gd name="adj3" fmla="val 5586790"/>
            <a:gd name="adj4" fmla="val 4439297"/>
            <a:gd name="adj5" fmla="val 465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FD3178-350B-44A3-9FAC-08F99160C4B7}">
      <dsp:nvSpPr>
        <dsp:cNvPr id="0" name=""/>
        <dsp:cNvSpPr/>
      </dsp:nvSpPr>
      <dsp:spPr>
        <a:xfrm>
          <a:off x="2214578" y="4476011"/>
          <a:ext cx="1923327" cy="1155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l-GR" sz="1050" kern="1200" dirty="0"/>
            <a:t>Επίδραση στην αυτοεκτίμηση και την αυτοαποτελεσματικότητα του παιδιού</a:t>
          </a:r>
        </a:p>
      </dsp:txBody>
      <dsp:txXfrm>
        <a:off x="2214578" y="4476011"/>
        <a:ext cx="1923327" cy="1155456"/>
      </dsp:txXfrm>
    </dsp:sp>
    <dsp:sp modelId="{F28F0252-E740-4AA1-BA31-E03F69B1D6E7}">
      <dsp:nvSpPr>
        <dsp:cNvPr id="0" name=""/>
        <dsp:cNvSpPr/>
      </dsp:nvSpPr>
      <dsp:spPr>
        <a:xfrm>
          <a:off x="1643534" y="463"/>
          <a:ext cx="5642650" cy="5642650"/>
        </a:xfrm>
        <a:prstGeom prst="circularArrow">
          <a:avLst>
            <a:gd name="adj1" fmla="val 3993"/>
            <a:gd name="adj2" fmla="val 250509"/>
            <a:gd name="adj3" fmla="val 9772261"/>
            <a:gd name="adj4" fmla="val 8404163"/>
            <a:gd name="adj5" fmla="val 465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6023E3-2AD5-4A2A-AE3E-5F37DB75DED8}">
      <dsp:nvSpPr>
        <dsp:cNvPr id="0" name=""/>
        <dsp:cNvSpPr/>
      </dsp:nvSpPr>
      <dsp:spPr>
        <a:xfrm>
          <a:off x="1309896" y="2244060"/>
          <a:ext cx="1155456" cy="1155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l-GR" sz="1100" kern="1200" dirty="0"/>
            <a:t>Σταθεροποίηση της συμπεριφοράς του παιδιού </a:t>
          </a:r>
        </a:p>
      </dsp:txBody>
      <dsp:txXfrm>
        <a:off x="1309896" y="2244060"/>
        <a:ext cx="1155456" cy="1155456"/>
      </dsp:txXfrm>
    </dsp:sp>
    <dsp:sp modelId="{0774659C-EF47-4F49-A72F-8018C6F2B9ED}">
      <dsp:nvSpPr>
        <dsp:cNvPr id="0" name=""/>
        <dsp:cNvSpPr/>
      </dsp:nvSpPr>
      <dsp:spPr>
        <a:xfrm>
          <a:off x="1643534" y="463"/>
          <a:ext cx="5642650" cy="5642650"/>
        </a:xfrm>
        <a:prstGeom prst="circularArrow">
          <a:avLst>
            <a:gd name="adj1" fmla="val 3993"/>
            <a:gd name="adj2" fmla="val 250509"/>
            <a:gd name="adj3" fmla="val 13165521"/>
            <a:gd name="adj4" fmla="val 11577230"/>
            <a:gd name="adj5" fmla="val 465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CCA918-DFD0-4135-BEB5-41B406E40524}">
      <dsp:nvSpPr>
        <dsp:cNvPr id="0" name=""/>
        <dsp:cNvSpPr/>
      </dsp:nvSpPr>
      <dsp:spPr>
        <a:xfrm>
          <a:off x="2598513" y="12109"/>
          <a:ext cx="1155456" cy="11554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l-GR" sz="1100" b="1" kern="1200" dirty="0"/>
            <a:t>Επιβεβαίωση των προσδοκιών του ενήλικα</a:t>
          </a:r>
        </a:p>
      </dsp:txBody>
      <dsp:txXfrm>
        <a:off x="2598513" y="12109"/>
        <a:ext cx="1155456" cy="1155456"/>
      </dsp:txXfrm>
    </dsp:sp>
    <dsp:sp modelId="{2383CB96-57C4-45B5-B69F-9D09619EC1B6}">
      <dsp:nvSpPr>
        <dsp:cNvPr id="0" name=""/>
        <dsp:cNvSpPr/>
      </dsp:nvSpPr>
      <dsp:spPr>
        <a:xfrm>
          <a:off x="1643534" y="463"/>
          <a:ext cx="5642650" cy="5642650"/>
        </a:xfrm>
        <a:prstGeom prst="circularArrow">
          <a:avLst>
            <a:gd name="adj1" fmla="val 3993"/>
            <a:gd name="adj2" fmla="val 250509"/>
            <a:gd name="adj3" fmla="val 16699647"/>
            <a:gd name="adj4" fmla="val 15239297"/>
            <a:gd name="adj5" fmla="val 465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1D9CB8-62B4-4AF1-932C-7929D8BCF613}">
      <dsp:nvSpPr>
        <dsp:cNvPr id="0" name=""/>
        <dsp:cNvSpPr/>
      </dsp:nvSpPr>
      <dsp:spPr>
        <a:xfrm>
          <a:off x="3724209" y="2036683"/>
          <a:ext cx="2489279" cy="2489279"/>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l-GR" sz="3200" kern="1200" dirty="0"/>
            <a:t>Ποιοι, πού; </a:t>
          </a:r>
        </a:p>
      </dsp:txBody>
      <dsp:txXfrm>
        <a:off x="4224665" y="2619785"/>
        <a:ext cx="1488367" cy="1279541"/>
      </dsp:txXfrm>
    </dsp:sp>
    <dsp:sp modelId="{0DFFC6AD-238A-420D-BAD1-A6AD633FB485}">
      <dsp:nvSpPr>
        <dsp:cNvPr id="0" name=""/>
        <dsp:cNvSpPr/>
      </dsp:nvSpPr>
      <dsp:spPr>
        <a:xfrm>
          <a:off x="2275901" y="1448308"/>
          <a:ext cx="1810385" cy="1810385"/>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l-GR" sz="3200" kern="1200" dirty="0"/>
            <a:t>Πώς; </a:t>
          </a:r>
        </a:p>
      </dsp:txBody>
      <dsp:txXfrm>
        <a:off x="2731671" y="1906833"/>
        <a:ext cx="898845" cy="893335"/>
      </dsp:txXfrm>
    </dsp:sp>
    <dsp:sp modelId="{DF0E626B-4027-4997-BA25-BA111FC00D74}">
      <dsp:nvSpPr>
        <dsp:cNvPr id="0" name=""/>
        <dsp:cNvSpPr/>
      </dsp:nvSpPr>
      <dsp:spPr>
        <a:xfrm rot="20700000">
          <a:off x="3289901" y="199327"/>
          <a:ext cx="1773807" cy="1773807"/>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l-GR" sz="3200" kern="1200" dirty="0"/>
            <a:t>Τι, γιατί;</a:t>
          </a:r>
        </a:p>
      </dsp:txBody>
      <dsp:txXfrm rot="-20700000">
        <a:off x="3678949" y="588375"/>
        <a:ext cx="995711" cy="995711"/>
      </dsp:txXfrm>
    </dsp:sp>
    <dsp:sp modelId="{85853EB1-728D-4CCA-AB39-49CDF1F57D06}">
      <dsp:nvSpPr>
        <dsp:cNvPr id="0" name=""/>
        <dsp:cNvSpPr/>
      </dsp:nvSpPr>
      <dsp:spPr>
        <a:xfrm>
          <a:off x="3536454" y="1658974"/>
          <a:ext cx="3186277" cy="3186277"/>
        </a:xfrm>
        <a:prstGeom prst="circularArrow">
          <a:avLst>
            <a:gd name="adj1" fmla="val 4687"/>
            <a:gd name="adj2" fmla="val 299029"/>
            <a:gd name="adj3" fmla="val 2523572"/>
            <a:gd name="adj4" fmla="val 15845412"/>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B1020D9-9E22-4C33-91EB-5498F05D24BA}">
      <dsp:nvSpPr>
        <dsp:cNvPr id="0" name=""/>
        <dsp:cNvSpPr/>
      </dsp:nvSpPr>
      <dsp:spPr>
        <a:xfrm>
          <a:off x="1955285" y="1046315"/>
          <a:ext cx="2315030" cy="2315030"/>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52336BA-138B-4F96-9A48-9DE6114BF024}">
      <dsp:nvSpPr>
        <dsp:cNvPr id="0" name=""/>
        <dsp:cNvSpPr/>
      </dsp:nvSpPr>
      <dsp:spPr>
        <a:xfrm>
          <a:off x="2879601" y="-190626"/>
          <a:ext cx="2496068" cy="2496068"/>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555AEB-81CA-4DE3-9451-98892E7B65E2}">
      <dsp:nvSpPr>
        <dsp:cNvPr id="0" name=""/>
        <dsp:cNvSpPr/>
      </dsp:nvSpPr>
      <dsp:spPr>
        <a:xfrm>
          <a:off x="3429000" y="0"/>
          <a:ext cx="1371599" cy="936104"/>
        </a:xfrm>
        <a:prstGeom prst="trapezoid">
          <a:avLst>
            <a:gd name="adj" fmla="val 7326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l-GR" sz="2000" b="0" kern="1200" dirty="0"/>
            <a:t>Δημιουργικότητα</a:t>
          </a:r>
        </a:p>
      </dsp:txBody>
      <dsp:txXfrm>
        <a:off x="3429000" y="0"/>
        <a:ext cx="1371599" cy="936104"/>
      </dsp:txXfrm>
    </dsp:sp>
    <dsp:sp modelId="{5027A309-1603-4D4E-AE17-7C5C360A8219}">
      <dsp:nvSpPr>
        <dsp:cNvPr id="0" name=""/>
        <dsp:cNvSpPr/>
      </dsp:nvSpPr>
      <dsp:spPr>
        <a:xfrm>
          <a:off x="2743200" y="936104"/>
          <a:ext cx="2743199" cy="936104"/>
        </a:xfrm>
        <a:prstGeom prst="trapezoid">
          <a:avLst>
            <a:gd name="adj" fmla="val 7326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l-GR" sz="2000" kern="1200" dirty="0"/>
            <a:t>Αξιολόγηση </a:t>
          </a:r>
        </a:p>
      </dsp:txBody>
      <dsp:txXfrm>
        <a:off x="3223260" y="936104"/>
        <a:ext cx="1783080" cy="936104"/>
      </dsp:txXfrm>
    </dsp:sp>
    <dsp:sp modelId="{475013D3-A9B6-4D89-A248-8A590336E9FF}">
      <dsp:nvSpPr>
        <dsp:cNvPr id="0" name=""/>
        <dsp:cNvSpPr/>
      </dsp:nvSpPr>
      <dsp:spPr>
        <a:xfrm>
          <a:off x="2057400" y="1872208"/>
          <a:ext cx="4114800" cy="936104"/>
        </a:xfrm>
        <a:prstGeom prst="trapezoid">
          <a:avLst>
            <a:gd name="adj" fmla="val 7326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l-GR" sz="2000" kern="1200"/>
            <a:t>Ανάλυση </a:t>
          </a:r>
          <a:endParaRPr lang="el-GR" sz="2000" kern="1200" dirty="0"/>
        </a:p>
      </dsp:txBody>
      <dsp:txXfrm>
        <a:off x="2777489" y="1872208"/>
        <a:ext cx="2674620" cy="936104"/>
      </dsp:txXfrm>
    </dsp:sp>
    <dsp:sp modelId="{071F9FA3-AAE5-4F79-B0D0-D1D487F0D49B}">
      <dsp:nvSpPr>
        <dsp:cNvPr id="0" name=""/>
        <dsp:cNvSpPr/>
      </dsp:nvSpPr>
      <dsp:spPr>
        <a:xfrm>
          <a:off x="1371600" y="2808312"/>
          <a:ext cx="5486399" cy="936104"/>
        </a:xfrm>
        <a:prstGeom prst="trapezoid">
          <a:avLst>
            <a:gd name="adj" fmla="val 7326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l-GR" sz="2000" kern="1200"/>
            <a:t>Εφαρμογή</a:t>
          </a:r>
        </a:p>
      </dsp:txBody>
      <dsp:txXfrm>
        <a:off x="2331720" y="2808312"/>
        <a:ext cx="3566160" cy="936104"/>
      </dsp:txXfrm>
    </dsp:sp>
    <dsp:sp modelId="{401E1F03-AAF8-445E-9E16-4049D4FB74F0}">
      <dsp:nvSpPr>
        <dsp:cNvPr id="0" name=""/>
        <dsp:cNvSpPr/>
      </dsp:nvSpPr>
      <dsp:spPr>
        <a:xfrm>
          <a:off x="685799" y="3744416"/>
          <a:ext cx="6858000" cy="936104"/>
        </a:xfrm>
        <a:prstGeom prst="trapezoid">
          <a:avLst>
            <a:gd name="adj" fmla="val 7326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l-GR" sz="2000" kern="1200"/>
            <a:t>Κατανόηση </a:t>
          </a:r>
        </a:p>
      </dsp:txBody>
      <dsp:txXfrm>
        <a:off x="1885949" y="3744416"/>
        <a:ext cx="4457700" cy="936104"/>
      </dsp:txXfrm>
    </dsp:sp>
    <dsp:sp modelId="{BC330BF9-3BFB-4907-88C0-209EBCE8C665}">
      <dsp:nvSpPr>
        <dsp:cNvPr id="0" name=""/>
        <dsp:cNvSpPr/>
      </dsp:nvSpPr>
      <dsp:spPr>
        <a:xfrm>
          <a:off x="0" y="4680520"/>
          <a:ext cx="8229600" cy="936104"/>
        </a:xfrm>
        <a:prstGeom prst="trapezoid">
          <a:avLst>
            <a:gd name="adj" fmla="val 7326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l-GR" sz="2000" kern="1200"/>
            <a:t>Γνώση </a:t>
          </a:r>
        </a:p>
      </dsp:txBody>
      <dsp:txXfrm>
        <a:off x="1440179" y="4680520"/>
        <a:ext cx="5349240" cy="9361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C1DC39-9C80-48B5-B9F7-D2BC9CE4E6F1}">
      <dsp:nvSpPr>
        <dsp:cNvPr id="0" name=""/>
        <dsp:cNvSpPr/>
      </dsp:nvSpPr>
      <dsp:spPr>
        <a:xfrm>
          <a:off x="3505819" y="0"/>
          <a:ext cx="1346607" cy="851700"/>
        </a:xfrm>
        <a:prstGeom prst="trapezoid">
          <a:avLst>
            <a:gd name="adj" fmla="val 7905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l-GR" sz="1500" kern="1200" dirty="0">
              <a:solidFill>
                <a:schemeClr val="tx1"/>
              </a:solidFill>
            </a:rPr>
            <a:t>ΉΘΟΣ</a:t>
          </a:r>
        </a:p>
      </dsp:txBody>
      <dsp:txXfrm>
        <a:off x="3505819" y="0"/>
        <a:ext cx="1346607" cy="851700"/>
      </dsp:txXfrm>
    </dsp:sp>
    <dsp:sp modelId="{17BB35EA-1687-407D-ACB2-65909A1107A4}">
      <dsp:nvSpPr>
        <dsp:cNvPr id="0" name=""/>
        <dsp:cNvSpPr/>
      </dsp:nvSpPr>
      <dsp:spPr>
        <a:xfrm>
          <a:off x="2832515" y="851700"/>
          <a:ext cx="2693215" cy="851700"/>
        </a:xfrm>
        <a:prstGeom prst="trapezoid">
          <a:avLst>
            <a:gd name="adj" fmla="val 7905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l-GR" sz="1200" b="1" kern="1200" dirty="0">
              <a:solidFill>
                <a:schemeClr val="tx1"/>
              </a:solidFill>
            </a:rPr>
            <a:t>ΑΥΤΟΠΡΑΓΜΑΤΩΣΗ</a:t>
          </a:r>
          <a:r>
            <a:rPr lang="el-GR" sz="1200" b="1" kern="1200" dirty="0"/>
            <a:t> </a:t>
          </a:r>
        </a:p>
      </dsp:txBody>
      <dsp:txXfrm>
        <a:off x="3303828" y="851700"/>
        <a:ext cx="1750590" cy="851700"/>
      </dsp:txXfrm>
    </dsp:sp>
    <dsp:sp modelId="{610E971B-B524-438F-90E3-A0DDFE2ADF42}">
      <dsp:nvSpPr>
        <dsp:cNvPr id="0" name=""/>
        <dsp:cNvSpPr/>
      </dsp:nvSpPr>
      <dsp:spPr>
        <a:xfrm>
          <a:off x="2143133" y="1714515"/>
          <a:ext cx="4039823" cy="851700"/>
        </a:xfrm>
        <a:prstGeom prst="trapezoid">
          <a:avLst>
            <a:gd name="adj" fmla="val 7905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l-GR" sz="1600" b="1" kern="1200" dirty="0">
              <a:solidFill>
                <a:schemeClr val="tx1"/>
              </a:solidFill>
            </a:rPr>
            <a:t>ΚΟΙΝΩΝΙΚΗ ΑΠΟΔΟΧΗ</a:t>
          </a:r>
        </a:p>
      </dsp:txBody>
      <dsp:txXfrm>
        <a:off x="2850102" y="1714515"/>
        <a:ext cx="2625885" cy="851700"/>
      </dsp:txXfrm>
    </dsp:sp>
    <dsp:sp modelId="{D175BBB7-CC76-4083-A822-F03F12BD35DD}">
      <dsp:nvSpPr>
        <dsp:cNvPr id="0" name=""/>
        <dsp:cNvSpPr/>
      </dsp:nvSpPr>
      <dsp:spPr>
        <a:xfrm>
          <a:off x="1346607" y="2555101"/>
          <a:ext cx="5665031" cy="1027908"/>
        </a:xfrm>
        <a:prstGeom prst="trapezoid">
          <a:avLst>
            <a:gd name="adj" fmla="val 7905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l-GR" sz="1500" b="1" kern="1200" dirty="0">
              <a:solidFill>
                <a:schemeClr val="tx1"/>
              </a:solidFill>
            </a:rPr>
            <a:t>ΣΥΝΑΙΣΘΗΜΑΤΙΚΗ ΑΝΤΑΠΟΚΡΙΣΗ </a:t>
          </a:r>
        </a:p>
        <a:p>
          <a:pPr marL="0" lvl="0" indent="0" algn="ctr" defTabSz="666750">
            <a:lnSpc>
              <a:spcPct val="90000"/>
            </a:lnSpc>
            <a:spcBef>
              <a:spcPct val="0"/>
            </a:spcBef>
            <a:spcAft>
              <a:spcPct val="35000"/>
            </a:spcAft>
            <a:buNone/>
          </a:pPr>
          <a:r>
            <a:rPr lang="el-GR" sz="1400" kern="1200" dirty="0">
              <a:solidFill>
                <a:schemeClr val="tx1"/>
              </a:solidFill>
            </a:rPr>
            <a:t>(ΦΙΛΙΑ, ΟΙΚΟΓΕΝΕΙΑΚΗ ΘΑΛΠΩΡΗ, ΚΟΙΝΩΝΙΚΗ ΕΠΙΔΟΚΙΜΑΣΙΑ)</a:t>
          </a:r>
        </a:p>
      </dsp:txBody>
      <dsp:txXfrm>
        <a:off x="2337988" y="2555101"/>
        <a:ext cx="3682270" cy="1027908"/>
      </dsp:txXfrm>
    </dsp:sp>
    <dsp:sp modelId="{84CE95EA-9995-4C47-B12B-2233EEC9E58D}">
      <dsp:nvSpPr>
        <dsp:cNvPr id="0" name=""/>
        <dsp:cNvSpPr/>
      </dsp:nvSpPr>
      <dsp:spPr>
        <a:xfrm>
          <a:off x="691253" y="3583010"/>
          <a:ext cx="7011639" cy="851700"/>
        </a:xfrm>
        <a:prstGeom prst="trapezoid">
          <a:avLst>
            <a:gd name="adj" fmla="val 7905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l-GR" sz="1600" b="1" kern="1200" dirty="0">
              <a:solidFill>
                <a:schemeClr val="tx1"/>
              </a:solidFill>
            </a:rPr>
            <a:t>ΑΣΦΑΛΕΙΑ ΚΑΙ ΠΡΟΣΤΑΣΙΑ</a:t>
          </a:r>
        </a:p>
        <a:p>
          <a:pPr marL="0" lvl="0" indent="0" algn="ctr" defTabSz="711200">
            <a:lnSpc>
              <a:spcPct val="90000"/>
            </a:lnSpc>
            <a:spcBef>
              <a:spcPct val="0"/>
            </a:spcBef>
            <a:spcAft>
              <a:spcPct val="35000"/>
            </a:spcAft>
            <a:buNone/>
          </a:pPr>
          <a:r>
            <a:rPr lang="el-GR" sz="1400" b="0" kern="1200" dirty="0">
              <a:solidFill>
                <a:schemeClr val="tx1"/>
              </a:solidFill>
            </a:rPr>
            <a:t>(ΣΤΕΓΗ, ΣΤΑΘΕΡΟΤΗΤΑ, ΑΠΟ ΒΙΑ…)</a:t>
          </a:r>
        </a:p>
      </dsp:txBody>
      <dsp:txXfrm>
        <a:off x="1918290" y="3583010"/>
        <a:ext cx="4557565" cy="851700"/>
      </dsp:txXfrm>
    </dsp:sp>
    <dsp:sp modelId="{26DA9255-039C-4EA8-A314-91D7DAB298A5}">
      <dsp:nvSpPr>
        <dsp:cNvPr id="0" name=""/>
        <dsp:cNvSpPr/>
      </dsp:nvSpPr>
      <dsp:spPr>
        <a:xfrm>
          <a:off x="0" y="4434711"/>
          <a:ext cx="8358247" cy="851700"/>
        </a:xfrm>
        <a:prstGeom prst="trapezoid">
          <a:avLst>
            <a:gd name="adj" fmla="val 7905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l-GR" sz="1600" b="1" kern="1200" dirty="0">
              <a:solidFill>
                <a:schemeClr val="tx1"/>
              </a:solidFill>
            </a:rPr>
            <a:t>ΒΙΟΛΟΓΙΚΕΣ ΑΝΑΓΚΕΣ</a:t>
          </a:r>
          <a:r>
            <a:rPr lang="el-GR" sz="1600" kern="1200" dirty="0">
              <a:solidFill>
                <a:schemeClr val="tx1"/>
              </a:solidFill>
            </a:rPr>
            <a:t>  </a:t>
          </a:r>
        </a:p>
        <a:p>
          <a:pPr marL="0" lvl="0" indent="0" algn="ctr" defTabSz="711200">
            <a:lnSpc>
              <a:spcPct val="90000"/>
            </a:lnSpc>
            <a:spcBef>
              <a:spcPct val="0"/>
            </a:spcBef>
            <a:spcAft>
              <a:spcPct val="35000"/>
            </a:spcAft>
            <a:buNone/>
          </a:pPr>
          <a:r>
            <a:rPr lang="el-GR" sz="1400" kern="1200" dirty="0">
              <a:solidFill>
                <a:schemeClr val="tx1"/>
              </a:solidFill>
            </a:rPr>
            <a:t>(ΤΡΟΦΗ, ΝΕΡΟ ΥΠΝΟΣ)</a:t>
          </a:r>
        </a:p>
      </dsp:txBody>
      <dsp:txXfrm>
        <a:off x="1462693" y="4434711"/>
        <a:ext cx="5432860" cy="8517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F3364C-1960-499C-8CEB-E1EE32363869}">
      <dsp:nvSpPr>
        <dsp:cNvPr id="0" name=""/>
        <dsp:cNvSpPr/>
      </dsp:nvSpPr>
      <dsp:spPr>
        <a:xfrm>
          <a:off x="2170569" y="460654"/>
          <a:ext cx="3801808" cy="3801808"/>
        </a:xfrm>
        <a:prstGeom prst="pie">
          <a:avLst>
            <a:gd name="adj1" fmla="val 16200000"/>
            <a:gd name="adj2" fmla="val 18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l-GR" sz="1900" kern="1200" dirty="0"/>
            <a:t>Γνωστικοί-Προσωπικοί παράγοντες</a:t>
          </a:r>
        </a:p>
      </dsp:txBody>
      <dsp:txXfrm>
        <a:off x="4237576" y="1162178"/>
        <a:ext cx="1289899" cy="1267269"/>
      </dsp:txXfrm>
    </dsp:sp>
    <dsp:sp modelId="{00FF731D-4A9B-4C6F-AC72-802F566009F1}">
      <dsp:nvSpPr>
        <dsp:cNvPr id="0" name=""/>
        <dsp:cNvSpPr/>
      </dsp:nvSpPr>
      <dsp:spPr>
        <a:xfrm>
          <a:off x="2170578" y="460661"/>
          <a:ext cx="3801808" cy="3801808"/>
        </a:xfrm>
        <a:prstGeom prst="pie">
          <a:avLst>
            <a:gd name="adj1" fmla="val 1800000"/>
            <a:gd name="adj2" fmla="val 90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l-GR" sz="2000" kern="1200" dirty="0"/>
            <a:t>Συμπεριφορά </a:t>
          </a:r>
        </a:p>
      </dsp:txBody>
      <dsp:txXfrm>
        <a:off x="3211549" y="2859421"/>
        <a:ext cx="1719865" cy="1176750"/>
      </dsp:txXfrm>
    </dsp:sp>
    <dsp:sp modelId="{9B79E730-1E5F-47A5-8737-B2A8BE282472}">
      <dsp:nvSpPr>
        <dsp:cNvPr id="0" name=""/>
        <dsp:cNvSpPr/>
      </dsp:nvSpPr>
      <dsp:spPr>
        <a:xfrm>
          <a:off x="2170578" y="460661"/>
          <a:ext cx="3801808" cy="3801808"/>
        </a:xfrm>
        <a:prstGeom prst="pie">
          <a:avLst>
            <a:gd name="adj1" fmla="val 90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l-GR" sz="1400" kern="1200" dirty="0"/>
            <a:t>Περιβαλλοντικοί παράγοντες </a:t>
          </a:r>
        </a:p>
      </dsp:txBody>
      <dsp:txXfrm>
        <a:off x="2577915" y="1207445"/>
        <a:ext cx="1289899" cy="126726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63E91B-74C2-42E7-B93F-9FA196213F6F}">
      <dsp:nvSpPr>
        <dsp:cNvPr id="0" name=""/>
        <dsp:cNvSpPr/>
      </dsp:nvSpPr>
      <dsp:spPr>
        <a:xfrm>
          <a:off x="4869337" y="2166256"/>
          <a:ext cx="2617982" cy="908721"/>
        </a:xfrm>
        <a:custGeom>
          <a:avLst/>
          <a:gdLst/>
          <a:ahLst/>
          <a:cxnLst/>
          <a:rect l="0" t="0" r="0" b="0"/>
          <a:pathLst>
            <a:path>
              <a:moveTo>
                <a:pt x="0" y="0"/>
              </a:moveTo>
              <a:lnTo>
                <a:pt x="0" y="454360"/>
              </a:lnTo>
              <a:lnTo>
                <a:pt x="2617982" y="454360"/>
              </a:lnTo>
              <a:lnTo>
                <a:pt x="2617982" y="9087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3431D8-ECCE-4138-8C63-ADF1FA664870}">
      <dsp:nvSpPr>
        <dsp:cNvPr id="0" name=""/>
        <dsp:cNvSpPr/>
      </dsp:nvSpPr>
      <dsp:spPr>
        <a:xfrm>
          <a:off x="2251355" y="2166256"/>
          <a:ext cx="2617982" cy="908721"/>
        </a:xfrm>
        <a:custGeom>
          <a:avLst/>
          <a:gdLst/>
          <a:ahLst/>
          <a:cxnLst/>
          <a:rect l="0" t="0" r="0" b="0"/>
          <a:pathLst>
            <a:path>
              <a:moveTo>
                <a:pt x="2617982" y="0"/>
              </a:moveTo>
              <a:lnTo>
                <a:pt x="2617982" y="454360"/>
              </a:lnTo>
              <a:lnTo>
                <a:pt x="0" y="454360"/>
              </a:lnTo>
              <a:lnTo>
                <a:pt x="0" y="9087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A3A9966-8F0A-457C-9DCE-58DB55946A70}">
      <dsp:nvSpPr>
        <dsp:cNvPr id="0" name=""/>
        <dsp:cNvSpPr/>
      </dsp:nvSpPr>
      <dsp:spPr>
        <a:xfrm>
          <a:off x="2533600" y="2634"/>
          <a:ext cx="4671475" cy="216362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kern="1200"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l-GR" altLang="el-GR" sz="1800" b="1" i="0" u="sng" strike="noStrike" kern="1200" cap="none" normalizeH="0" baseline="0" dirty="0">
              <a:ln>
                <a:noFill/>
              </a:ln>
              <a:solidFill>
                <a:schemeClr val="bg1"/>
              </a:solidFill>
              <a:effectLst/>
              <a:latin typeface="Arial" panose="020B0604020202020204" pitchFamily="34" charset="0"/>
              <a:cs typeface="Arial" panose="020B0604020202020204" pitchFamily="34" charset="0"/>
            </a:rPr>
            <a:t>ΒΡΑΧΥΧΡΟΝΗ  ΜΝΗΜΗ</a:t>
          </a: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altLang="el-GR" sz="1800" b="1" i="0" u="sng" strike="noStrike" kern="1200" cap="none" normalizeH="0" baseline="0" dirty="0">
            <a:ln>
              <a:noFill/>
            </a:ln>
            <a:solidFill>
              <a:schemeClr val="tx1"/>
            </a:solidFill>
            <a:effectLst/>
            <a:latin typeface="Arial" panose="020B0604020202020204" pitchFamily="34" charset="0"/>
            <a:cs typeface="Arial" panose="020B0604020202020204" pitchFamily="34"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kern="1200" cap="none" normalizeH="0" baseline="0" dirty="0">
              <a:ln>
                <a:noFill/>
              </a:ln>
              <a:solidFill>
                <a:schemeClr val="tx1"/>
              </a:solidFill>
              <a:effectLst/>
              <a:latin typeface="Arial" panose="020B0604020202020204" pitchFamily="34" charset="0"/>
              <a:cs typeface="Arial" panose="020B0604020202020204" pitchFamily="34" charset="0"/>
            </a:rPr>
            <a:t>Οργάνωση (π.χ. συνένωση)</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kern="1200" cap="none" normalizeH="0" baseline="0" dirty="0">
              <a:ln>
                <a:noFill/>
              </a:ln>
              <a:solidFill>
                <a:schemeClr val="tx1"/>
              </a:solidFill>
              <a:effectLst/>
              <a:latin typeface="Arial" panose="020B0604020202020204" pitchFamily="34" charset="0"/>
              <a:cs typeface="Arial" panose="020B0604020202020204" pitchFamily="34" charset="0"/>
            </a:rPr>
            <a:t>Συγκράτηση (φωναχτή ή σιωπηλή επανάληψη) και</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altLang="el-GR" sz="1800" b="1" i="0" u="none" strike="noStrike" kern="1200" cap="none" normalizeH="0" baseline="0" dirty="0">
              <a:ln>
                <a:noFill/>
              </a:ln>
              <a:solidFill>
                <a:schemeClr val="tx1"/>
              </a:solidFill>
              <a:effectLst/>
              <a:latin typeface="Arial" panose="020B0604020202020204" pitchFamily="34" charset="0"/>
              <a:cs typeface="Arial" panose="020B0604020202020204" pitchFamily="34" charset="0"/>
            </a:rPr>
            <a:t>Ανάσυρση  πληροφοριών</a:t>
          </a:r>
        </a:p>
      </dsp:txBody>
      <dsp:txXfrm>
        <a:off x="2533600" y="2634"/>
        <a:ext cx="4671475" cy="2163621"/>
      </dsp:txXfrm>
    </dsp:sp>
    <dsp:sp modelId="{97F3C594-EB5C-4101-8A1E-8E594953F735}">
      <dsp:nvSpPr>
        <dsp:cNvPr id="0" name=""/>
        <dsp:cNvSpPr/>
      </dsp:nvSpPr>
      <dsp:spPr>
        <a:xfrm>
          <a:off x="87733" y="3074977"/>
          <a:ext cx="4327243" cy="231633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1000" b="1" i="0" u="sng" strike="noStrike" kern="1200"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600" b="1" i="0" u="sng" strike="noStrike" kern="1200" cap="none" normalizeH="0" baseline="0" dirty="0">
              <a:ln>
                <a:noFill/>
              </a:ln>
              <a:solidFill>
                <a:schemeClr val="bg1"/>
              </a:solidFill>
              <a:effectLst/>
              <a:latin typeface="Arial" panose="020B0604020202020204" pitchFamily="34" charset="0"/>
              <a:cs typeface="Arial" panose="020B0604020202020204" pitchFamily="34" charset="0"/>
            </a:rPr>
            <a:t>ΑΜΕΣΗ ΜΝΗΜΗ</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600" b="1" i="1" u="none" strike="noStrike" kern="1200" cap="none" normalizeH="0" baseline="0" dirty="0">
              <a:ln>
                <a:noFill/>
              </a:ln>
              <a:solidFill>
                <a:schemeClr val="bg1"/>
              </a:solidFill>
              <a:effectLst/>
              <a:latin typeface="Arial" panose="020B0604020202020204" pitchFamily="34" charset="0"/>
              <a:cs typeface="Arial" panose="020B0604020202020204" pitchFamily="34" charset="0"/>
            </a:rPr>
            <a:t>το πινάκιο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1200" b="1" i="1" u="none" strike="noStrike" kern="1200"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200" b="0" i="0" u="none" strike="noStrike" kern="1200" cap="none" normalizeH="0" baseline="0" dirty="0">
              <a:ln>
                <a:noFill/>
              </a:ln>
              <a:solidFill>
                <a:schemeClr val="tx1"/>
              </a:solidFill>
              <a:effectLst/>
              <a:latin typeface="Arial" panose="020B0604020202020204" pitchFamily="34" charset="0"/>
              <a:cs typeface="Arial" panose="020B0604020202020204" pitchFamily="34" charset="0"/>
            </a:rPr>
            <a:t>όπου ακουμπάμε τις πληροφορίες έως</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200" b="0" i="0" u="none" strike="noStrike" kern="1200" cap="none" normalizeH="0" baseline="0" dirty="0">
              <a:ln>
                <a:noFill/>
              </a:ln>
              <a:solidFill>
                <a:schemeClr val="tx1"/>
              </a:solidFill>
              <a:effectLst/>
              <a:latin typeface="Arial" panose="020B0604020202020204" pitchFamily="34" charset="0"/>
              <a:cs typeface="Arial" panose="020B0604020202020204" pitchFamily="34" charset="0"/>
            </a:rPr>
            <a:t>ότου αποφασίσουμε</a:t>
          </a:r>
          <a:r>
            <a:rPr kumimoji="0" lang="en-US" altLang="el-GR" sz="1200" b="0" i="0" u="none" strike="noStrike" kern="1200"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l-GR" altLang="el-GR" sz="1200" b="0" i="0" u="none" strike="noStrike" kern="1200" cap="none" normalizeH="0" baseline="0" dirty="0">
              <a:ln>
                <a:noFill/>
              </a:ln>
              <a:solidFill>
                <a:schemeClr val="tx1"/>
              </a:solidFill>
              <a:effectLst/>
              <a:latin typeface="Arial" panose="020B0604020202020204" pitchFamily="34" charset="0"/>
              <a:cs typeface="Arial" panose="020B0604020202020204" pitchFamily="34" charset="0"/>
            </a:rPr>
            <a:t>να τις επεξεργαστούμε</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1200" b="0" i="0" u="none" strike="noStrike" kern="1200"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200" b="1" i="0" u="none" strike="noStrike" kern="1200" cap="none" normalizeH="0" baseline="0" dirty="0">
              <a:ln>
                <a:noFill/>
              </a:ln>
              <a:solidFill>
                <a:schemeClr val="tx1"/>
              </a:solidFill>
              <a:effectLst/>
              <a:latin typeface="Arial" panose="020B0604020202020204" pitchFamily="34" charset="0"/>
              <a:cs typeface="Arial" panose="020B0604020202020204" pitchFamily="34" charset="0"/>
            </a:rPr>
            <a:t>ΕΠΗΡΕΑΖΕΤΑΙ</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200" b="0" i="0" u="none" strike="noStrike" kern="1200" cap="none" normalizeH="0" baseline="0" dirty="0">
              <a:ln>
                <a:noFill/>
              </a:ln>
              <a:solidFill>
                <a:schemeClr val="tx1"/>
              </a:solidFill>
              <a:effectLst/>
              <a:latin typeface="Arial" panose="020B0604020202020204" pitchFamily="34" charset="0"/>
              <a:cs typeface="Arial" panose="020B0604020202020204" pitchFamily="34" charset="0"/>
            </a:rPr>
            <a:t>Από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200" b="0" i="0" u="none" strike="noStrike" kern="1200" cap="none" normalizeH="0" baseline="0" dirty="0">
              <a:ln>
                <a:noFill/>
              </a:ln>
              <a:solidFill>
                <a:schemeClr val="tx1"/>
              </a:solidFill>
              <a:effectLst/>
              <a:latin typeface="Arial" panose="020B0604020202020204" pitchFamily="34" charset="0"/>
              <a:cs typeface="Arial" panose="020B0604020202020204" pitchFamily="34" charset="0"/>
            </a:rPr>
            <a:t>Την αξία της πληροφορίας</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200" b="0" i="0" u="none" strike="noStrike" kern="1200" cap="none" normalizeH="0" baseline="0" dirty="0">
              <a:ln>
                <a:noFill/>
              </a:ln>
              <a:solidFill>
                <a:schemeClr val="tx1"/>
              </a:solidFill>
              <a:effectLst/>
              <a:latin typeface="Arial" panose="020B0604020202020204" pitchFamily="34" charset="0"/>
              <a:cs typeface="Arial" panose="020B0604020202020204" pitchFamily="34" charset="0"/>
            </a:rPr>
            <a:t>Τις απειλές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200" b="0" i="0" u="none" strike="noStrike" kern="1200" cap="none" normalizeH="0" baseline="0" dirty="0">
              <a:ln>
                <a:noFill/>
              </a:ln>
              <a:solidFill>
                <a:schemeClr val="tx1"/>
              </a:solidFill>
              <a:effectLst/>
              <a:latin typeface="Arial" panose="020B0604020202020204" pitchFamily="34" charset="0"/>
              <a:cs typeface="Arial" panose="020B0604020202020204" pitchFamily="34" charset="0"/>
            </a:rPr>
            <a:t>Τα συναισθήματα</a:t>
          </a:r>
          <a:endParaRPr kumimoji="0" lang="el-GR" altLang="el-GR" sz="1000" b="0" i="0" u="none" strike="noStrike" kern="1200" cap="none" normalizeH="0" baseline="0" dirty="0">
            <a:ln>
              <a:noFill/>
            </a:ln>
            <a:solidFill>
              <a:schemeClr val="tx1"/>
            </a:solidFill>
            <a:effectLst/>
            <a:latin typeface="Arial" panose="020B0604020202020204" pitchFamily="34" charset="0"/>
            <a:cs typeface="Arial" panose="020B0604020202020204" pitchFamily="34" charset="0"/>
          </a:endParaRPr>
        </a:p>
      </dsp:txBody>
      <dsp:txXfrm>
        <a:off x="87733" y="3074977"/>
        <a:ext cx="4327243" cy="2316330"/>
      </dsp:txXfrm>
    </dsp:sp>
    <dsp:sp modelId="{AB7C8E37-9E76-4983-BD08-AE57BE477F3F}">
      <dsp:nvSpPr>
        <dsp:cNvPr id="0" name=""/>
        <dsp:cNvSpPr/>
      </dsp:nvSpPr>
      <dsp:spPr>
        <a:xfrm>
          <a:off x="5323698" y="3074977"/>
          <a:ext cx="4327243" cy="234370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1400" b="1" i="0" u="sng" strike="noStrike" kern="1200"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400" b="1" i="0" u="sng" strike="noStrike" kern="1200" cap="none" normalizeH="0" baseline="0" dirty="0">
              <a:ln>
                <a:noFill/>
              </a:ln>
              <a:solidFill>
                <a:schemeClr val="bg1"/>
              </a:solidFill>
              <a:effectLst/>
              <a:latin typeface="Arial" panose="020B0604020202020204" pitchFamily="34" charset="0"/>
              <a:cs typeface="Arial" panose="020B0604020202020204" pitchFamily="34" charset="0"/>
            </a:rPr>
            <a:t>ΕΝΕΡΓΟΣ ΜΝΗΜΗ</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400" b="1" i="1" u="none" strike="noStrike" kern="1200" cap="none" normalizeH="0" baseline="0" dirty="0">
              <a:ln>
                <a:noFill/>
              </a:ln>
              <a:solidFill>
                <a:schemeClr val="bg1"/>
              </a:solidFill>
              <a:effectLst/>
              <a:latin typeface="Arial" panose="020B0604020202020204" pitchFamily="34" charset="0"/>
              <a:cs typeface="Arial" panose="020B0604020202020204" pitchFamily="34" charset="0"/>
            </a:rPr>
            <a:t>το τραπέζι</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1400" b="0" i="0" u="none" strike="noStrike" kern="1200"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400" b="0" i="0" u="none" strike="noStrike" kern="1200" cap="none" normalizeH="0" baseline="0" dirty="0">
              <a:ln>
                <a:noFill/>
              </a:ln>
              <a:solidFill>
                <a:schemeClr val="tx1"/>
              </a:solidFill>
              <a:effectLst/>
              <a:latin typeface="Arial" panose="020B0604020202020204" pitchFamily="34" charset="0"/>
              <a:cs typeface="Arial" panose="020B0604020202020204" pitchFamily="34" charset="0"/>
            </a:rPr>
            <a:t>Όπου πραγματοποιείται</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400" b="0" i="0" u="none" strike="noStrike" kern="1200" cap="none" normalizeH="0" baseline="0" dirty="0">
              <a:ln>
                <a:noFill/>
              </a:ln>
              <a:solidFill>
                <a:schemeClr val="tx1"/>
              </a:solidFill>
              <a:effectLst/>
              <a:latin typeface="Arial" panose="020B0604020202020204" pitchFamily="34" charset="0"/>
              <a:cs typeface="Arial" panose="020B0604020202020204" pitchFamily="34" charset="0"/>
            </a:rPr>
            <a:t>Ενεργητική και ευέλικτη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400" b="0" i="0" u="none" strike="noStrike" kern="1200" cap="none" normalizeH="0" baseline="0" dirty="0">
              <a:ln>
                <a:noFill/>
              </a:ln>
              <a:solidFill>
                <a:schemeClr val="tx1"/>
              </a:solidFill>
              <a:effectLst/>
              <a:latin typeface="Arial" panose="020B0604020202020204" pitchFamily="34" charset="0"/>
              <a:cs typeface="Arial" panose="020B0604020202020204" pitchFamily="34" charset="0"/>
            </a:rPr>
            <a:t>επεξεργασία των πληροφοριών</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1400" b="1" i="0" u="none" strike="noStrike" kern="1200"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400" b="1" i="0" u="none" strike="noStrike" kern="1200" cap="none" normalizeH="0" baseline="0" dirty="0">
              <a:ln>
                <a:noFill/>
              </a:ln>
              <a:solidFill>
                <a:schemeClr val="tx1"/>
              </a:solidFill>
              <a:effectLst/>
              <a:latin typeface="Arial" panose="020B0604020202020204" pitchFamily="34" charset="0"/>
              <a:cs typeface="Arial" panose="020B0604020202020204" pitchFamily="34" charset="0"/>
            </a:rPr>
            <a:t>Το κέντρο της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el-GR" sz="1400" b="1" i="0" u="none" strike="noStrike" kern="1200" cap="none" normalizeH="0" baseline="0" dirty="0">
              <a:ln>
                <a:noFill/>
              </a:ln>
              <a:solidFill>
                <a:schemeClr val="tx1"/>
              </a:solidFill>
              <a:effectLst/>
              <a:latin typeface="Arial" panose="020B0604020202020204" pitchFamily="34" charset="0"/>
              <a:cs typeface="Arial" panose="020B0604020202020204" pitchFamily="34" charset="0"/>
            </a:rPr>
            <a:t>ανθρώπινης συνείδησης</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el-GR" sz="1300" b="0" i="0" u="none" strike="noStrike" kern="1200" cap="none" normalizeH="0" baseline="0" dirty="0">
            <a:ln>
              <a:noFill/>
            </a:ln>
            <a:solidFill>
              <a:schemeClr val="tx1"/>
            </a:solidFill>
            <a:effectLst/>
            <a:latin typeface="Arial" panose="020B0604020202020204" pitchFamily="34" charset="0"/>
            <a:cs typeface="Arial" panose="020B0604020202020204" pitchFamily="34" charset="0"/>
          </a:endParaRPr>
        </a:p>
      </dsp:txBody>
      <dsp:txXfrm>
        <a:off x="5323698" y="3074977"/>
        <a:ext cx="4327243" cy="23437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68396E-40D8-4F1B-A77B-D9530E5125BA}">
      <dsp:nvSpPr>
        <dsp:cNvPr id="0" name=""/>
        <dsp:cNvSpPr/>
      </dsp:nvSpPr>
      <dsp:spPr>
        <a:xfrm>
          <a:off x="3350243" y="1101"/>
          <a:ext cx="1583076" cy="85785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l-GR" sz="1800" b="1" kern="1200" dirty="0">
              <a:solidFill>
                <a:schemeClr val="bg1"/>
              </a:solidFill>
            </a:rPr>
            <a:t>Επιλογή στρατηγικής</a:t>
          </a:r>
        </a:p>
      </dsp:txBody>
      <dsp:txXfrm>
        <a:off x="3392120" y="42978"/>
        <a:ext cx="1499322" cy="774103"/>
      </dsp:txXfrm>
    </dsp:sp>
    <dsp:sp modelId="{6333D9D7-72BE-486F-B8A5-200F798442DE}">
      <dsp:nvSpPr>
        <dsp:cNvPr id="0" name=""/>
        <dsp:cNvSpPr/>
      </dsp:nvSpPr>
      <dsp:spPr>
        <a:xfrm>
          <a:off x="2119125" y="430030"/>
          <a:ext cx="4045313" cy="4045313"/>
        </a:xfrm>
        <a:custGeom>
          <a:avLst/>
          <a:gdLst/>
          <a:ahLst/>
          <a:cxnLst/>
          <a:rect l="0" t="0" r="0" b="0"/>
          <a:pathLst>
            <a:path>
              <a:moveTo>
                <a:pt x="2934588" y="217242"/>
              </a:moveTo>
              <a:arcTo wR="2022656" hR="2022656" stAng="17807926" swAng="682128"/>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4EFA7230-CB10-43A5-B068-DC05421AD108}">
      <dsp:nvSpPr>
        <dsp:cNvPr id="0" name=""/>
        <dsp:cNvSpPr/>
      </dsp:nvSpPr>
      <dsp:spPr>
        <a:xfrm>
          <a:off x="4982113" y="947876"/>
          <a:ext cx="1822682" cy="98696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kern="1200" dirty="0"/>
            <a:t>Προϋπάρχουσα γνώση / πρόκληση ενδιαφέροντος</a:t>
          </a:r>
        </a:p>
      </dsp:txBody>
      <dsp:txXfrm>
        <a:off x="5030293" y="996056"/>
        <a:ext cx="1726322" cy="890604"/>
      </dsp:txXfrm>
    </dsp:sp>
    <dsp:sp modelId="{A6298A72-4DAE-4309-A218-4EDC722AE6AE}">
      <dsp:nvSpPr>
        <dsp:cNvPr id="0" name=""/>
        <dsp:cNvSpPr/>
      </dsp:nvSpPr>
      <dsp:spPr>
        <a:xfrm>
          <a:off x="2119125" y="430030"/>
          <a:ext cx="4045313" cy="4045313"/>
        </a:xfrm>
        <a:custGeom>
          <a:avLst/>
          <a:gdLst/>
          <a:ahLst/>
          <a:cxnLst/>
          <a:rect l="0" t="0" r="0" b="0"/>
          <a:pathLst>
            <a:path>
              <a:moveTo>
                <a:pt x="4022571" y="1720198"/>
              </a:moveTo>
              <a:arcTo wR="2022656" hR="2022656" stAng="21084000" swAng="1146022"/>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86E79577-EAB0-4C1D-A8C3-86F90FFDA48C}">
      <dsp:nvSpPr>
        <dsp:cNvPr id="0" name=""/>
        <dsp:cNvSpPr/>
      </dsp:nvSpPr>
      <dsp:spPr>
        <a:xfrm>
          <a:off x="5039576" y="3035086"/>
          <a:ext cx="1707756" cy="85785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kern="1200" dirty="0"/>
            <a:t>Παρουσίαση στρατηγικής</a:t>
          </a:r>
        </a:p>
      </dsp:txBody>
      <dsp:txXfrm>
        <a:off x="5081453" y="3076963"/>
        <a:ext cx="1624002" cy="774103"/>
      </dsp:txXfrm>
    </dsp:sp>
    <dsp:sp modelId="{7E76B571-4323-45ED-934E-59B0E373574B}">
      <dsp:nvSpPr>
        <dsp:cNvPr id="0" name=""/>
        <dsp:cNvSpPr/>
      </dsp:nvSpPr>
      <dsp:spPr>
        <a:xfrm>
          <a:off x="2119125" y="430030"/>
          <a:ext cx="4045313" cy="4045313"/>
        </a:xfrm>
        <a:custGeom>
          <a:avLst/>
          <a:gdLst/>
          <a:ahLst/>
          <a:cxnLst/>
          <a:rect l="0" t="0" r="0" b="0"/>
          <a:pathLst>
            <a:path>
              <a:moveTo>
                <a:pt x="3309992" y="3582755"/>
              </a:moveTo>
              <a:arcTo wR="2022656" hR="2022656" stAng="3028310" swAng="925080"/>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4F1619EE-7533-4141-988F-E8D980B72163}">
      <dsp:nvSpPr>
        <dsp:cNvPr id="0" name=""/>
        <dsp:cNvSpPr/>
      </dsp:nvSpPr>
      <dsp:spPr>
        <a:xfrm>
          <a:off x="3481892" y="4046415"/>
          <a:ext cx="1319780" cy="85785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kern="1200" dirty="0"/>
            <a:t>Εφαρμογή στρατηγικής</a:t>
          </a:r>
        </a:p>
      </dsp:txBody>
      <dsp:txXfrm>
        <a:off x="3523769" y="4088292"/>
        <a:ext cx="1236026" cy="774103"/>
      </dsp:txXfrm>
    </dsp:sp>
    <dsp:sp modelId="{898B023D-5094-49E7-9531-65715C3EBE7F}">
      <dsp:nvSpPr>
        <dsp:cNvPr id="0" name=""/>
        <dsp:cNvSpPr/>
      </dsp:nvSpPr>
      <dsp:spPr>
        <a:xfrm>
          <a:off x="2119125" y="430030"/>
          <a:ext cx="4045313" cy="4045313"/>
        </a:xfrm>
        <a:custGeom>
          <a:avLst/>
          <a:gdLst/>
          <a:ahLst/>
          <a:cxnLst/>
          <a:rect l="0" t="0" r="0" b="0"/>
          <a:pathLst>
            <a:path>
              <a:moveTo>
                <a:pt x="1196416" y="3868860"/>
              </a:moveTo>
              <a:arcTo wR="2022656" hR="2022656" stAng="6846610" swAng="925080"/>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7095D5B-84E1-40F5-9EAA-5B2E37FBCC2E}">
      <dsp:nvSpPr>
        <dsp:cNvPr id="0" name=""/>
        <dsp:cNvSpPr/>
      </dsp:nvSpPr>
      <dsp:spPr>
        <a:xfrm>
          <a:off x="1583499" y="3035086"/>
          <a:ext cx="1613220" cy="85785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kern="1200" dirty="0"/>
            <a:t>Ανατροφοδότηση </a:t>
          </a:r>
        </a:p>
      </dsp:txBody>
      <dsp:txXfrm>
        <a:off x="1625376" y="3076963"/>
        <a:ext cx="1529466" cy="774103"/>
      </dsp:txXfrm>
    </dsp:sp>
    <dsp:sp modelId="{771C37BD-A2FE-4D4E-A6EB-9D1DF74E0EEC}">
      <dsp:nvSpPr>
        <dsp:cNvPr id="0" name=""/>
        <dsp:cNvSpPr/>
      </dsp:nvSpPr>
      <dsp:spPr>
        <a:xfrm>
          <a:off x="2119125" y="430030"/>
          <a:ext cx="4045313" cy="4045313"/>
        </a:xfrm>
        <a:custGeom>
          <a:avLst/>
          <a:gdLst/>
          <a:ahLst/>
          <a:cxnLst/>
          <a:rect l="0" t="0" r="0" b="0"/>
          <a:pathLst>
            <a:path>
              <a:moveTo>
                <a:pt x="31564" y="2378597"/>
              </a:moveTo>
              <a:arcTo wR="2022656" hR="2022656" stAng="10191870" swAng="1216260"/>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8D56E58E-B3B8-4073-B10D-5F1AE73E5F54}">
      <dsp:nvSpPr>
        <dsp:cNvPr id="0" name=""/>
        <dsp:cNvSpPr/>
      </dsp:nvSpPr>
      <dsp:spPr>
        <a:xfrm>
          <a:off x="1435783" y="1012429"/>
          <a:ext cx="1908652" cy="85785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l-GR" sz="1400" kern="1200" dirty="0"/>
            <a:t>Γενίκευση </a:t>
          </a:r>
        </a:p>
      </dsp:txBody>
      <dsp:txXfrm>
        <a:off x="1477660" y="1054306"/>
        <a:ext cx="1824898" cy="774103"/>
      </dsp:txXfrm>
    </dsp:sp>
    <dsp:sp modelId="{D7BBE039-D0AC-49F5-A4EE-79641323C933}">
      <dsp:nvSpPr>
        <dsp:cNvPr id="0" name=""/>
        <dsp:cNvSpPr/>
      </dsp:nvSpPr>
      <dsp:spPr>
        <a:xfrm>
          <a:off x="2119125" y="430030"/>
          <a:ext cx="4045313" cy="4045313"/>
        </a:xfrm>
        <a:custGeom>
          <a:avLst/>
          <a:gdLst/>
          <a:ahLst/>
          <a:cxnLst/>
          <a:rect l="0" t="0" r="0" b="0"/>
          <a:pathLst>
            <a:path>
              <a:moveTo>
                <a:pt x="714138" y="480282"/>
              </a:moveTo>
              <a:arcTo wR="2022656" hR="2022656" stAng="13781365" swAng="779186"/>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F30D03-7F34-42D9-AC96-0A753496CB10}">
      <dsp:nvSpPr>
        <dsp:cNvPr id="0" name=""/>
        <dsp:cNvSpPr/>
      </dsp:nvSpPr>
      <dsp:spPr>
        <a:xfrm>
          <a:off x="2566823" y="770"/>
          <a:ext cx="2676391" cy="173965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l-GR" sz="2800" b="1" kern="1200" dirty="0"/>
            <a:t>ΣΚΕΨΕΙΣ</a:t>
          </a:r>
        </a:p>
        <a:p>
          <a:pPr marL="0" lvl="0" indent="0" algn="ctr" defTabSz="1244600">
            <a:lnSpc>
              <a:spcPct val="90000"/>
            </a:lnSpc>
            <a:spcBef>
              <a:spcPct val="0"/>
            </a:spcBef>
            <a:spcAft>
              <a:spcPct val="35000"/>
            </a:spcAft>
            <a:buNone/>
          </a:pPr>
          <a:r>
            <a:rPr lang="el-GR" sz="2800" b="1" kern="1200" dirty="0"/>
            <a:t>(γνωσίες)</a:t>
          </a:r>
          <a:endParaRPr lang="en-US" sz="2800" b="1" kern="1200" dirty="0"/>
        </a:p>
        <a:p>
          <a:pPr marL="0" lvl="0" indent="0" algn="ctr" defTabSz="1244600">
            <a:lnSpc>
              <a:spcPct val="90000"/>
            </a:lnSpc>
            <a:spcBef>
              <a:spcPct val="0"/>
            </a:spcBef>
            <a:spcAft>
              <a:spcPct val="35000"/>
            </a:spcAft>
            <a:buNone/>
          </a:pPr>
          <a:endParaRPr lang="el-GR" sz="3200" b="1" kern="1200" dirty="0"/>
        </a:p>
      </dsp:txBody>
      <dsp:txXfrm>
        <a:off x="2651746" y="85693"/>
        <a:ext cx="2506545" cy="1569808"/>
      </dsp:txXfrm>
    </dsp:sp>
    <dsp:sp modelId="{88CEC2F4-3D87-4F93-A6CC-287DD9FE471E}">
      <dsp:nvSpPr>
        <dsp:cNvPr id="0" name=""/>
        <dsp:cNvSpPr/>
      </dsp:nvSpPr>
      <dsp:spPr>
        <a:xfrm>
          <a:off x="1998471" y="1103188"/>
          <a:ext cx="4640112" cy="4640112"/>
        </a:xfrm>
        <a:custGeom>
          <a:avLst/>
          <a:gdLst/>
          <a:ahLst/>
          <a:cxnLst/>
          <a:rect l="0" t="0" r="0" b="0"/>
          <a:pathLst>
            <a:path>
              <a:moveTo>
                <a:pt x="3672806" y="435188"/>
              </a:moveTo>
              <a:arcTo wR="2320056" hR="2320056" stAng="18339996" swAng="2390440"/>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AEDE9FF-2BEE-4B97-BD2E-E860F09B4AD0}">
      <dsp:nvSpPr>
        <dsp:cNvPr id="0" name=""/>
        <dsp:cNvSpPr/>
      </dsp:nvSpPr>
      <dsp:spPr>
        <a:xfrm>
          <a:off x="4973959" y="3329552"/>
          <a:ext cx="2946920" cy="173965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b="1" kern="1200" dirty="0"/>
            <a:t>ΣΥΝΑΙΣΘΗΜΑΤΑ</a:t>
          </a:r>
          <a:r>
            <a:rPr lang="el-GR" sz="1900" kern="1200" dirty="0"/>
            <a:t> </a:t>
          </a:r>
        </a:p>
      </dsp:txBody>
      <dsp:txXfrm>
        <a:off x="5058882" y="3414475"/>
        <a:ext cx="2777074" cy="1569808"/>
      </dsp:txXfrm>
    </dsp:sp>
    <dsp:sp modelId="{9B0A350C-B518-4F1F-AD07-6136681E2603}">
      <dsp:nvSpPr>
        <dsp:cNvPr id="0" name=""/>
        <dsp:cNvSpPr/>
      </dsp:nvSpPr>
      <dsp:spPr>
        <a:xfrm>
          <a:off x="1918715" y="1122515"/>
          <a:ext cx="4640112" cy="4640112"/>
        </a:xfrm>
        <a:custGeom>
          <a:avLst/>
          <a:gdLst/>
          <a:ahLst/>
          <a:cxnLst/>
          <a:rect l="0" t="0" r="0" b="0"/>
          <a:pathLst>
            <a:path>
              <a:moveTo>
                <a:pt x="3459491" y="4341033"/>
              </a:moveTo>
              <a:arcTo wR="2320056" hR="2320056" stAng="3635131" swAng="3413878"/>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F707354-306A-42A2-8ACD-AFDC0F67F778}">
      <dsp:nvSpPr>
        <dsp:cNvPr id="0" name=""/>
        <dsp:cNvSpPr/>
      </dsp:nvSpPr>
      <dsp:spPr>
        <a:xfrm>
          <a:off x="491420" y="3384372"/>
          <a:ext cx="2725235" cy="1739654"/>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l-GR" sz="2400" b="1" kern="1200" dirty="0"/>
            <a:t>ΣΥΜΠΕΡΙΦΟΡΕΣ</a:t>
          </a:r>
          <a:r>
            <a:rPr lang="el-GR" sz="1800" kern="1200" dirty="0"/>
            <a:t> </a:t>
          </a:r>
        </a:p>
      </dsp:txBody>
      <dsp:txXfrm>
        <a:off x="576343" y="3469295"/>
        <a:ext cx="2555389" cy="1569808"/>
      </dsp:txXfrm>
    </dsp:sp>
    <dsp:sp modelId="{4AAB4B86-E33A-4195-92A9-76A7FB3DFDEA}">
      <dsp:nvSpPr>
        <dsp:cNvPr id="0" name=""/>
        <dsp:cNvSpPr/>
      </dsp:nvSpPr>
      <dsp:spPr>
        <a:xfrm>
          <a:off x="1594161" y="864068"/>
          <a:ext cx="4640112" cy="4640112"/>
        </a:xfrm>
        <a:custGeom>
          <a:avLst/>
          <a:gdLst/>
          <a:ahLst/>
          <a:cxnLst/>
          <a:rect l="0" t="0" r="0" b="0"/>
          <a:pathLst>
            <a:path>
              <a:moveTo>
                <a:pt x="14512" y="2060963"/>
              </a:moveTo>
              <a:arcTo wR="2320056" hR="2320056" stAng="11184713" swAng="2203249"/>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43C2C5-4275-4F6A-B0D0-B634A7F0302A}">
      <dsp:nvSpPr>
        <dsp:cNvPr id="0" name=""/>
        <dsp:cNvSpPr/>
      </dsp:nvSpPr>
      <dsp:spPr>
        <a:xfrm>
          <a:off x="2533442" y="561319"/>
          <a:ext cx="1504615" cy="1504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sz="1400" b="1" i="0" u="none" strike="noStrike" kern="1200" cap="none" normalizeH="0" baseline="0">
              <a:ln>
                <a:noFill/>
              </a:ln>
              <a:solidFill>
                <a:schemeClr val="tx1"/>
              </a:solidFill>
              <a:effectLst/>
              <a:latin typeface="Arial" pitchFamily="34" charset="0"/>
              <a:cs typeface="Arial" pitchFamily="34" charset="0"/>
            </a:rPr>
            <a:t>1.Σκέψεις</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sz="1400" b="0" i="0" u="none" strike="noStrike" kern="1200" cap="none" normalizeH="0" baseline="0">
              <a:ln>
                <a:noFill/>
              </a:ln>
              <a:solidFill>
                <a:schemeClr val="tx1"/>
              </a:solidFill>
              <a:effectLst/>
              <a:latin typeface="Arial" pitchFamily="34" charset="0"/>
              <a:cs typeface="Arial" pitchFamily="34" charset="0"/>
            </a:rPr>
            <a:t>Αρνητικές</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sz="1400" b="0" i="0" u="none" strike="noStrike" kern="1200" cap="none" normalizeH="0" baseline="0">
              <a:ln>
                <a:noFill/>
              </a:ln>
              <a:solidFill>
                <a:schemeClr val="tx1"/>
              </a:solidFill>
              <a:effectLst/>
              <a:latin typeface="Arial" pitchFamily="34" charset="0"/>
              <a:cs typeface="Arial" pitchFamily="34" charset="0"/>
            </a:rPr>
            <a:t>Αυτο-επικριτικές</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sz="1400" b="0" i="0" u="none" strike="noStrike" kern="1200" cap="none" normalizeH="0" baseline="0">
              <a:ln>
                <a:noFill/>
              </a:ln>
              <a:solidFill>
                <a:schemeClr val="tx1"/>
              </a:solidFill>
              <a:effectLst/>
              <a:latin typeface="Arial" pitchFamily="34" charset="0"/>
              <a:cs typeface="Arial" pitchFamily="34" charset="0"/>
            </a:rPr>
            <a:t>Επιλεκτικές και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sz="1400" b="0" i="0" u="none" strike="noStrike" kern="1200" cap="none" normalizeH="0" baseline="0">
              <a:ln>
                <a:noFill/>
              </a:ln>
              <a:solidFill>
                <a:schemeClr val="tx1"/>
              </a:solidFill>
              <a:effectLst/>
              <a:latin typeface="Arial" pitchFamily="34" charset="0"/>
              <a:cs typeface="Arial" pitchFamily="34" charset="0"/>
            </a:rPr>
            <a:t>προκατειλημμένες</a:t>
          </a:r>
        </a:p>
      </dsp:txBody>
      <dsp:txXfrm>
        <a:off x="2533442" y="561319"/>
        <a:ext cx="1504615" cy="1504615"/>
      </dsp:txXfrm>
    </dsp:sp>
    <dsp:sp modelId="{0CCE7F8A-D974-4BC3-9090-5830F967F6EC}">
      <dsp:nvSpPr>
        <dsp:cNvPr id="0" name=""/>
        <dsp:cNvSpPr/>
      </dsp:nvSpPr>
      <dsp:spPr>
        <a:xfrm>
          <a:off x="239078" y="264591"/>
          <a:ext cx="3560442" cy="3560442"/>
        </a:xfrm>
        <a:prstGeom prst="circularArrow">
          <a:avLst>
            <a:gd name="adj1" fmla="val 8241"/>
            <a:gd name="adj2" fmla="val 575443"/>
            <a:gd name="adj3" fmla="val 2966940"/>
            <a:gd name="adj4" fmla="val 49655"/>
            <a:gd name="adj5" fmla="val 961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493B61-B7DD-4E81-96FC-49CD64F3C058}">
      <dsp:nvSpPr>
        <dsp:cNvPr id="0" name=""/>
        <dsp:cNvSpPr/>
      </dsp:nvSpPr>
      <dsp:spPr>
        <a:xfrm>
          <a:off x="1266992" y="2754875"/>
          <a:ext cx="1504615" cy="1504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sz="1400" b="1" i="0" u="none" strike="noStrike" kern="1200" cap="none" normalizeH="0" baseline="0">
              <a:ln>
                <a:noFill/>
              </a:ln>
              <a:solidFill>
                <a:schemeClr val="tx1"/>
              </a:solidFill>
              <a:effectLst/>
              <a:latin typeface="Arial" pitchFamily="34" charset="0"/>
              <a:cs typeface="Arial" pitchFamily="34" charset="0"/>
            </a:rPr>
            <a:t>2.Συναισθήματα</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sz="1400" b="0" i="0" u="none" strike="noStrike" kern="1200" cap="none" normalizeH="0" baseline="0">
              <a:ln>
                <a:noFill/>
              </a:ln>
              <a:solidFill>
                <a:schemeClr val="tx1"/>
              </a:solidFill>
              <a:effectLst/>
              <a:latin typeface="Arial" pitchFamily="34" charset="0"/>
              <a:cs typeface="Arial" pitchFamily="34" charset="0"/>
            </a:rPr>
            <a:t>Δυσάρεστα</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sz="1400" b="0" i="0" u="none" strike="noStrike" kern="1200" cap="none" normalizeH="0" baseline="0">
              <a:ln>
                <a:noFill/>
              </a:ln>
              <a:solidFill>
                <a:schemeClr val="tx1"/>
              </a:solidFill>
              <a:effectLst/>
              <a:latin typeface="Arial" pitchFamily="34" charset="0"/>
              <a:cs typeface="Arial" pitchFamily="34" charset="0"/>
            </a:rPr>
            <a:t>Αγχώδη</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sz="1400" b="0" i="0" u="none" strike="noStrike" kern="1200" cap="none" normalizeH="0" baseline="0">
              <a:ln>
                <a:noFill/>
              </a:ln>
              <a:solidFill>
                <a:schemeClr val="tx1"/>
              </a:solidFill>
              <a:effectLst/>
              <a:latin typeface="Arial" pitchFamily="34" charset="0"/>
              <a:cs typeface="Arial" pitchFamily="34" charset="0"/>
            </a:rPr>
            <a:t>Καταθλιπτικά</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sz="1400" b="0" i="0" u="none" strike="noStrike" kern="1200" cap="none" normalizeH="0" baseline="0">
              <a:ln>
                <a:noFill/>
              </a:ln>
              <a:solidFill>
                <a:schemeClr val="tx1"/>
              </a:solidFill>
              <a:effectLst/>
              <a:latin typeface="Arial" pitchFamily="34" charset="0"/>
              <a:cs typeface="Arial" pitchFamily="34" charset="0"/>
            </a:rPr>
            <a:t>Θυμού</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l-GR" altLang="fr-FR" sz="1400" b="0" i="0" u="none" strike="noStrike" kern="1200" cap="none" normalizeH="0" baseline="0">
            <a:ln>
              <a:noFill/>
            </a:ln>
            <a:solidFill>
              <a:schemeClr val="tx1"/>
            </a:solidFill>
            <a:effectLst/>
            <a:latin typeface="Arial" pitchFamily="34" charset="0"/>
            <a:cs typeface="Arial" pitchFamily="34" charset="0"/>
          </a:endParaRPr>
        </a:p>
      </dsp:txBody>
      <dsp:txXfrm>
        <a:off x="1266992" y="2754875"/>
        <a:ext cx="1504615" cy="1504615"/>
      </dsp:txXfrm>
    </dsp:sp>
    <dsp:sp modelId="{54C8F9B6-AC34-489D-8C1E-88979261CF8E}">
      <dsp:nvSpPr>
        <dsp:cNvPr id="0" name=""/>
        <dsp:cNvSpPr/>
      </dsp:nvSpPr>
      <dsp:spPr>
        <a:xfrm>
          <a:off x="239078" y="264591"/>
          <a:ext cx="3560442" cy="3560442"/>
        </a:xfrm>
        <a:prstGeom prst="circularArrow">
          <a:avLst>
            <a:gd name="adj1" fmla="val 8241"/>
            <a:gd name="adj2" fmla="val 575443"/>
            <a:gd name="adj3" fmla="val 10174902"/>
            <a:gd name="adj4" fmla="val 7257617"/>
            <a:gd name="adj5" fmla="val 961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32EF4C-1880-4C84-8F6F-05F6C9C63C1A}">
      <dsp:nvSpPr>
        <dsp:cNvPr id="0" name=""/>
        <dsp:cNvSpPr/>
      </dsp:nvSpPr>
      <dsp:spPr>
        <a:xfrm>
          <a:off x="541" y="561319"/>
          <a:ext cx="1504615" cy="1504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sz="1400" b="1" i="0" u="none" strike="noStrike" kern="1200" cap="none" normalizeH="0" baseline="0">
              <a:ln>
                <a:noFill/>
              </a:ln>
              <a:solidFill>
                <a:schemeClr val="tx1"/>
              </a:solidFill>
              <a:effectLst/>
              <a:latin typeface="Arial" pitchFamily="34" charset="0"/>
              <a:cs typeface="Arial" pitchFamily="34" charset="0"/>
            </a:rPr>
            <a:t>3. Συμπεριφορά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sz="1400" b="0" i="0" u="none" strike="noStrike" kern="1200" cap="none" normalizeH="0" baseline="0">
              <a:ln>
                <a:noFill/>
              </a:ln>
              <a:solidFill>
                <a:schemeClr val="tx1"/>
              </a:solidFill>
              <a:effectLst/>
              <a:latin typeface="Arial" pitchFamily="34" charset="0"/>
              <a:cs typeface="Arial" pitchFamily="34" charset="0"/>
            </a:rPr>
            <a:t>Αποφεύγω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sz="1400" b="0" i="0" u="none" strike="noStrike" kern="1200" cap="none" normalizeH="0" baseline="0">
              <a:ln>
                <a:noFill/>
              </a:ln>
              <a:solidFill>
                <a:schemeClr val="tx1"/>
              </a:solidFill>
              <a:effectLst/>
              <a:latin typeface="Arial" pitchFamily="34" charset="0"/>
              <a:cs typeface="Arial" pitchFamily="34" charset="0"/>
            </a:rPr>
            <a:t>Παραιτούμαι</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sz="1400" b="0" i="0" u="none" strike="noStrike" kern="1200" cap="none" normalizeH="0" baseline="0">
              <a:ln>
                <a:noFill/>
              </a:ln>
              <a:solidFill>
                <a:schemeClr val="tx1"/>
              </a:solidFill>
              <a:effectLst/>
              <a:latin typeface="Arial" pitchFamily="34" charset="0"/>
              <a:cs typeface="Arial" pitchFamily="34" charset="0"/>
            </a:rPr>
            <a:t>Συμπεριφέρομαι</a:t>
          </a:r>
        </a:p>
        <a:p>
          <a:pPr marL="0" marR="0" lvl="0" indent="0" algn="ctr" defTabSz="914400" rtl="0" eaLnBrk="1" fontAlgn="base" latinLnBrk="0" hangingPunct="1">
            <a:lnSpc>
              <a:spcPct val="100000"/>
            </a:lnSpc>
            <a:spcBef>
              <a:spcPct val="0"/>
            </a:spcBef>
            <a:spcAft>
              <a:spcPct val="0"/>
            </a:spcAft>
            <a:buClrTx/>
            <a:buSzTx/>
            <a:buFontTx/>
            <a:buNone/>
            <a:tabLst/>
          </a:pPr>
          <a:r>
            <a:rPr kumimoji="0" lang="el-GR" altLang="fr-FR" sz="1400" b="0" i="0" u="none" strike="noStrike" kern="1200" cap="none" normalizeH="0" baseline="0">
              <a:ln>
                <a:noFill/>
              </a:ln>
              <a:solidFill>
                <a:schemeClr val="tx1"/>
              </a:solidFill>
              <a:effectLst/>
              <a:latin typeface="Arial" pitchFamily="34" charset="0"/>
              <a:cs typeface="Arial" pitchFamily="34" charset="0"/>
            </a:rPr>
            <a:t>ακατάλληλα </a:t>
          </a:r>
        </a:p>
      </dsp:txBody>
      <dsp:txXfrm>
        <a:off x="541" y="561319"/>
        <a:ext cx="1504615" cy="1504615"/>
      </dsp:txXfrm>
    </dsp:sp>
    <dsp:sp modelId="{1A27ECDA-044B-464A-A3EE-5BF62F45445A}">
      <dsp:nvSpPr>
        <dsp:cNvPr id="0" name=""/>
        <dsp:cNvSpPr/>
      </dsp:nvSpPr>
      <dsp:spPr>
        <a:xfrm>
          <a:off x="239078" y="264591"/>
          <a:ext cx="3560442" cy="3560442"/>
        </a:xfrm>
        <a:prstGeom prst="circularArrow">
          <a:avLst>
            <a:gd name="adj1" fmla="val 8241"/>
            <a:gd name="adj2" fmla="val 575443"/>
            <a:gd name="adj3" fmla="val 16859603"/>
            <a:gd name="adj4" fmla="val 14964955"/>
            <a:gd name="adj5" fmla="val 961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1024" units="cm"/>
          <inkml:channel name="Y" type="integer" max="768" units="cm"/>
          <inkml:channel name="T" type="integer" max="2.14748E9" units="dev"/>
        </inkml:traceFormat>
        <inkml:channelProperties>
          <inkml:channelProperty channel="X" name="resolution" value="30.29586" units="1/cm"/>
          <inkml:channelProperty channel="Y" name="resolution" value="30.35573" units="1/cm"/>
          <inkml:channelProperty channel="T" name="resolution" value="1" units="1/dev"/>
        </inkml:channelProperties>
      </inkml:inkSource>
      <inkml:timestamp xml:id="ts0" timeString="2020-12-02T08:10:29.222"/>
    </inkml:context>
    <inkml:brush xml:id="br0">
      <inkml:brushProperty name="width" value="0.06667" units="cm"/>
      <inkml:brushProperty name="height" value="0.06667" units="cm"/>
      <inkml:brushProperty name="fitToCurve" value="1"/>
    </inkml:brush>
  </inkml:definitions>
  <inkml:trace contextRef="#ctx0" brushRef="#br0">0 0 0</inkml:trace>
  <inkml:trace contextRef="#ctx0" brushRef="#br0" timeOffset="-92047.94">2386-385 0</inkml:trace>
</inkml:ink>
</file>

<file path=ppt/ink/ink2.xml><?xml version="1.0" encoding="utf-8"?>
<inkml:ink xmlns:inkml="http://www.w3.org/2003/InkML">
  <inkml:definitions>
    <inkml:context xml:id="ctx0">
      <inkml:inkSource xml:id="inkSrc0">
        <inkml:traceFormat>
          <inkml:channel name="X" type="integer" max="1024" units="cm"/>
          <inkml:channel name="Y" type="integer" max="768" units="cm"/>
          <inkml:channel name="T" type="integer" max="2.14748E9" units="dev"/>
        </inkml:traceFormat>
        <inkml:channelProperties>
          <inkml:channelProperty channel="X" name="resolution" value="30.29586" units="1/cm"/>
          <inkml:channelProperty channel="Y" name="resolution" value="30.35573" units="1/cm"/>
          <inkml:channelProperty channel="T" name="resolution" value="1" units="1/dev"/>
        </inkml:channelProperties>
      </inkml:inkSource>
      <inkml:timestamp xml:id="ts0" timeString="2020-12-02T08:16:05.951"/>
    </inkml:context>
    <inkml:brush xml:id="br0">
      <inkml:brushProperty name="width" value="0.06667" units="cm"/>
      <inkml:brushProperty name="height" value="0.06667" units="cm"/>
      <inkml:brushProperty name="fitToCurve" value="1"/>
    </inkml:brush>
  </inkml:definitions>
  <inkml:trace contextRef="#ctx0" brushRef="#br0">0 0 0</inkml:trace>
</inkml:ink>
</file>

<file path=ppt/ink/ink3.xml><?xml version="1.0" encoding="utf-8"?>
<inkml:ink xmlns:inkml="http://www.w3.org/2003/InkML">
  <inkml:definitions>
    <inkml:context xml:id="ctx0">
      <inkml:inkSource xml:id="inkSrc0">
        <inkml:traceFormat>
          <inkml:channel name="X" type="integer" max="1024" units="cm"/>
          <inkml:channel name="Y" type="integer" max="768" units="cm"/>
          <inkml:channel name="T" type="integer" max="2.14748E9" units="dev"/>
        </inkml:traceFormat>
        <inkml:channelProperties>
          <inkml:channelProperty channel="X" name="resolution" value="30.29586" units="1/cm"/>
          <inkml:channelProperty channel="Y" name="resolution" value="30.35573" units="1/cm"/>
          <inkml:channelProperty channel="T" name="resolution" value="1" units="1/dev"/>
        </inkml:channelProperties>
      </inkml:inkSource>
      <inkml:timestamp xml:id="ts0" timeString="2020-12-02T08:16:09.823"/>
    </inkml:context>
    <inkml:brush xml:id="br0">
      <inkml:brushProperty name="width" value="0.06667" units="cm"/>
      <inkml:brushProperty name="height" value="0.06667" units="cm"/>
      <inkml:brushProperty name="fitToCurve" value="1"/>
    </inkml:brush>
  </inkml:definitions>
  <inkml:trace contextRef="#ctx0" brushRef="#br0">0 0 0</inkml:trace>
</inkml:ink>
</file>

<file path=ppt/ink/ink4.xml><?xml version="1.0" encoding="utf-8"?>
<inkml:ink xmlns:inkml="http://www.w3.org/2003/InkML">
  <inkml:definitions>
    <inkml:context xml:id="ctx0">
      <inkml:inkSource xml:id="inkSrc0">
        <inkml:traceFormat>
          <inkml:channel name="X" type="integer" max="1024" units="cm"/>
          <inkml:channel name="Y" type="integer" max="768" units="cm"/>
          <inkml:channel name="T" type="integer" max="2.14748E9" units="dev"/>
        </inkml:traceFormat>
        <inkml:channelProperties>
          <inkml:channelProperty channel="X" name="resolution" value="30.29586" units="1/cm"/>
          <inkml:channelProperty channel="Y" name="resolution" value="30.35573" units="1/cm"/>
          <inkml:channelProperty channel="T" name="resolution" value="1" units="1/dev"/>
        </inkml:channelProperties>
      </inkml:inkSource>
      <inkml:timestamp xml:id="ts0" timeString="2020-12-02T08:16:19.151"/>
    </inkml:context>
    <inkml:brush xml:id="br0">
      <inkml:brushProperty name="width" value="0.06667" units="cm"/>
      <inkml:brushProperty name="height" value="0.06667" units="cm"/>
      <inkml:brushProperty name="fitToCurve" value="1"/>
    </inkml:brush>
  </inkml:definitions>
  <inkml:trace contextRef="#ctx0" brushRef="#br0">0 0 0</inkml:trace>
</inkml:ink>
</file>

<file path=ppt/ink/ink5.xml><?xml version="1.0" encoding="utf-8"?>
<inkml:ink xmlns:inkml="http://www.w3.org/2003/InkML">
  <inkml:definitions>
    <inkml:context xml:id="ctx0">
      <inkml:inkSource xml:id="inkSrc0">
        <inkml:traceFormat>
          <inkml:channel name="X" type="integer" max="1024" units="cm"/>
          <inkml:channel name="Y" type="integer" max="768" units="cm"/>
          <inkml:channel name="T" type="integer" max="2.14748E9" units="dev"/>
        </inkml:traceFormat>
        <inkml:channelProperties>
          <inkml:channelProperty channel="X" name="resolution" value="30.29586" units="1/cm"/>
          <inkml:channelProperty channel="Y" name="resolution" value="30.35573" units="1/cm"/>
          <inkml:channelProperty channel="T" name="resolution" value="1" units="1/dev"/>
        </inkml:channelProperties>
      </inkml:inkSource>
      <inkml:timestamp xml:id="ts0" timeString="2020-12-02T08:16:20.031"/>
    </inkml:context>
    <inkml:brush xml:id="br0">
      <inkml:brushProperty name="width" value="0.06667" units="cm"/>
      <inkml:brushProperty name="height" value="0.06667" units="cm"/>
      <inkml:brushProperty name="fitToCurve" value="1"/>
    </inkml:brush>
  </inkml:definitions>
  <inkml:trace contextRef="#ctx0" brushRef="#br0">0 0 0</inkml:trace>
</inkml:ink>
</file>

<file path=ppt/ink/ink6.xml><?xml version="1.0" encoding="utf-8"?>
<inkml:ink xmlns:inkml="http://www.w3.org/2003/InkML">
  <inkml:definitions>
    <inkml:context xml:id="ctx0">
      <inkml:inkSource xml:id="inkSrc0">
        <inkml:traceFormat>
          <inkml:channel name="X" type="integer" max="1024" units="cm"/>
          <inkml:channel name="Y" type="integer" max="768" units="cm"/>
          <inkml:channel name="T" type="integer" max="2.14748E9" units="dev"/>
        </inkml:traceFormat>
        <inkml:channelProperties>
          <inkml:channelProperty channel="X" name="resolution" value="30.29586" units="1/cm"/>
          <inkml:channelProperty channel="Y" name="resolution" value="30.35573" units="1/cm"/>
          <inkml:channelProperty channel="T" name="resolution" value="1" units="1/dev"/>
        </inkml:channelProperties>
      </inkml:inkSource>
      <inkml:timestamp xml:id="ts0" timeString="2020-12-02T08:16:29.695"/>
    </inkml:context>
    <inkml:brush xml:id="br0">
      <inkml:brushProperty name="width" value="0.06667" units="cm"/>
      <inkml:brushProperty name="height" value="0.06667" units="cm"/>
      <inkml:brushProperty name="fitToCurve" value="1"/>
    </inkml:brush>
  </inkml:definitions>
  <inkml:trace contextRef="#ctx0" brushRef="#br0">0 0 0</inkml:trace>
</inkml:ink>
</file>

<file path=ppt/ink/ink7.xml><?xml version="1.0" encoding="utf-8"?>
<inkml:ink xmlns:inkml="http://www.w3.org/2003/InkML">
  <inkml:definitions>
    <inkml:context xml:id="ctx0">
      <inkml:inkSource xml:id="inkSrc0">
        <inkml:traceFormat>
          <inkml:channel name="X" type="integer" max="1024" units="cm"/>
          <inkml:channel name="Y" type="integer" max="768" units="cm"/>
          <inkml:channel name="T" type="integer" max="2.14748E9" units="dev"/>
        </inkml:traceFormat>
        <inkml:channelProperties>
          <inkml:channelProperty channel="X" name="resolution" value="30.29586" units="1/cm"/>
          <inkml:channelProperty channel="Y" name="resolution" value="30.35573" units="1/cm"/>
          <inkml:channelProperty channel="T" name="resolution" value="1" units="1/dev"/>
        </inkml:channelProperties>
      </inkml:inkSource>
      <inkml:timestamp xml:id="ts0" timeString="2020-12-02T08:16:40.159"/>
    </inkml:context>
    <inkml:brush xml:id="br0">
      <inkml:brushProperty name="width" value="0.06667" units="cm"/>
      <inkml:brushProperty name="height" value="0.06667" units="cm"/>
      <inkml:brushProperty name="fitToCurve" value="1"/>
    </inkml:brush>
  </inkml:definitions>
  <inkml:trace contextRef="#ctx0" brushRef="#br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925141-AEA0-41D1-AB7E-1041E44A2DC6}" type="datetimeFigureOut">
              <a:rPr lang="el-GR" smtClean="0"/>
              <a:t>22/9/2022</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F94845-5E3B-4231-AF94-C6407F4EF0F6}" type="slidenum">
              <a:rPr lang="el-GR" smtClean="0"/>
              <a:t>‹#›</a:t>
            </a:fld>
            <a:endParaRPr lang="el-GR"/>
          </a:p>
        </p:txBody>
      </p:sp>
    </p:spTree>
    <p:extLst>
      <p:ext uri="{BB962C8B-B14F-4D97-AF65-F5344CB8AC3E}">
        <p14:creationId xmlns:p14="http://schemas.microsoft.com/office/powerpoint/2010/main" val="3911441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1 - Θέση εικόνας διαφάνειας"/>
          <p:cNvSpPr>
            <a:spLocks noGrp="1" noRot="1" noChangeAspect="1" noTextEdit="1"/>
          </p:cNvSpPr>
          <p:nvPr>
            <p:ph type="sldImg"/>
          </p:nvPr>
        </p:nvSpPr>
        <p:spPr>
          <a:xfrm>
            <a:off x="381000" y="685800"/>
            <a:ext cx="6096000" cy="3429000"/>
          </a:xfrm>
          <a:ln/>
        </p:spPr>
      </p:sp>
      <p:sp>
        <p:nvSpPr>
          <p:cNvPr id="72707" name="2 - Θέση σημειώσεων"/>
          <p:cNvSpPr>
            <a:spLocks noGrp="1"/>
          </p:cNvSpPr>
          <p:nvPr>
            <p:ph type="body" idx="1"/>
          </p:nvPr>
        </p:nvSpPr>
        <p:spPr>
          <a:noFill/>
          <a:ln/>
        </p:spPr>
        <p:txBody>
          <a:bodyPr/>
          <a:lstStyle/>
          <a:p>
            <a:pPr eaLnBrk="1" hangingPunct="1"/>
            <a:endParaRPr lang="el-GR">
              <a:latin typeface="Arial" pitchFamily="34" charset="0"/>
            </a:endParaRPr>
          </a:p>
        </p:txBody>
      </p:sp>
      <p:sp>
        <p:nvSpPr>
          <p:cNvPr id="72708" name="3 - Θέση αριθμού διαφάνειας"/>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6D6F6C-8476-4336-93E3-983B2B3D96E2}" type="slidenum">
              <a:rPr kumimoji="0" lang="el-GR"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l-GR"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1 - Θέση εικόνας διαφάνειας"/>
          <p:cNvSpPr>
            <a:spLocks noGrp="1" noRot="1" noChangeAspect="1" noTextEdit="1"/>
          </p:cNvSpPr>
          <p:nvPr>
            <p:ph type="sldImg"/>
          </p:nvPr>
        </p:nvSpPr>
        <p:spPr>
          <a:ln/>
        </p:spPr>
      </p:sp>
      <p:sp>
        <p:nvSpPr>
          <p:cNvPr id="60419" name="2 - Θέση σημειώσεων"/>
          <p:cNvSpPr>
            <a:spLocks noGrp="1"/>
          </p:cNvSpPr>
          <p:nvPr>
            <p:ph type="body" idx="1"/>
          </p:nvPr>
        </p:nvSpPr>
        <p:spPr>
          <a:noFill/>
          <a:ln/>
        </p:spPr>
        <p:txBody>
          <a:bodyPr/>
          <a:lstStyle/>
          <a:p>
            <a:endParaRPr lang="el-GR"/>
          </a:p>
        </p:txBody>
      </p:sp>
      <p:sp>
        <p:nvSpPr>
          <p:cNvPr id="60420" name="3 - Θέση αριθμού διαφάνειας"/>
          <p:cNvSpPr>
            <a:spLocks noGrp="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66574FC-EE2B-47FE-A824-BABFC31D1FD1}" type="slidenum">
              <a:rPr kumimoji="0" lang="el-GR"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el-GR"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1 - Θέση εικόνας διαφάνειας"/>
          <p:cNvSpPr>
            <a:spLocks noGrp="1" noRot="1" noChangeAspect="1" noTextEdit="1"/>
          </p:cNvSpPr>
          <p:nvPr>
            <p:ph type="sldImg"/>
          </p:nvPr>
        </p:nvSpPr>
        <p:spPr>
          <a:xfrm>
            <a:off x="381000" y="685800"/>
            <a:ext cx="6096000" cy="3429000"/>
          </a:xfrm>
          <a:ln/>
        </p:spPr>
      </p:sp>
      <p:sp>
        <p:nvSpPr>
          <p:cNvPr id="74755" name="2 - Θέση σημειώσεων"/>
          <p:cNvSpPr>
            <a:spLocks noGrp="1"/>
          </p:cNvSpPr>
          <p:nvPr>
            <p:ph type="body" idx="1"/>
          </p:nvPr>
        </p:nvSpPr>
        <p:spPr>
          <a:noFill/>
          <a:ln/>
        </p:spPr>
        <p:txBody>
          <a:bodyPr/>
          <a:lstStyle/>
          <a:p>
            <a:pPr eaLnBrk="1" hangingPunct="1"/>
            <a:endParaRPr lang="el-GR">
              <a:latin typeface="Arial" pitchFamily="34" charset="0"/>
            </a:endParaRPr>
          </a:p>
        </p:txBody>
      </p:sp>
      <p:sp>
        <p:nvSpPr>
          <p:cNvPr id="74756" name="3 - Θέση αριθμού διαφάνειας"/>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68B032-4503-44F3-A8AA-F6D456BA636E}" type="slidenum">
              <a:rPr kumimoji="0" lang="el-GR"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l-GR"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1 - Θέση εικόνας διαφάνειας"/>
          <p:cNvSpPr>
            <a:spLocks noGrp="1" noRot="1" noChangeAspect="1" noTextEdit="1"/>
          </p:cNvSpPr>
          <p:nvPr>
            <p:ph type="sldImg"/>
          </p:nvPr>
        </p:nvSpPr>
        <p:spPr>
          <a:ln/>
        </p:spPr>
      </p:sp>
      <p:sp>
        <p:nvSpPr>
          <p:cNvPr id="145411" name="2 - Θέση σημειώσεων"/>
          <p:cNvSpPr>
            <a:spLocks noGrp="1"/>
          </p:cNvSpPr>
          <p:nvPr>
            <p:ph type="body" idx="1"/>
          </p:nvPr>
        </p:nvSpPr>
        <p:spPr>
          <a:noFill/>
        </p:spPr>
        <p:txBody>
          <a:bodyPr/>
          <a:lstStyle/>
          <a:p>
            <a:endParaRPr lang="el-GR"/>
          </a:p>
        </p:txBody>
      </p:sp>
      <p:sp>
        <p:nvSpPr>
          <p:cNvPr id="135172" name="3 - Θέση αριθμού διαφάνειας"/>
          <p:cNvSpPr>
            <a:spLocks noGrp="1"/>
          </p:cNvSpPr>
          <p:nvPr>
            <p:ph type="sldNum" sz="quarter" idx="5"/>
          </p:nvPr>
        </p:nvSpPr>
        <p:spPr>
          <a:ln>
            <a:miter lim="800000"/>
            <a:headEnd/>
            <a:tailEnd/>
          </a:ln>
        </p:spPr>
        <p:txBody>
          <a:bodyPr/>
          <a:lstStyle/>
          <a:p>
            <a:pPr>
              <a:defRPr/>
            </a:pPr>
            <a:fld id="{8865C3CC-A3E7-4DB2-A495-9315FF150F68}" type="slidenum">
              <a:rPr lang="el-GR" smtClean="0"/>
              <a:pPr>
                <a:defRPr/>
              </a:pPr>
              <a:t>120</a:t>
            </a:fld>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1 - Θέση εικόνας διαφάνειας">
            <a:extLst>
              <a:ext uri="{FF2B5EF4-FFF2-40B4-BE49-F238E27FC236}">
                <a16:creationId xmlns:a16="http://schemas.microsoft.com/office/drawing/2014/main" id="{47AF9902-5FE1-4C9B-8A45-C29F5D1BA00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2 - Θέση σημειώσεων">
            <a:extLst>
              <a:ext uri="{FF2B5EF4-FFF2-40B4-BE49-F238E27FC236}">
                <a16:creationId xmlns:a16="http://schemas.microsoft.com/office/drawing/2014/main" id="{3F0AD285-DAFE-4559-A234-10B027902E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a:p>
        </p:txBody>
      </p:sp>
      <p:sp>
        <p:nvSpPr>
          <p:cNvPr id="45060" name="3 - Θέση αριθμού διαφάνειας">
            <a:extLst>
              <a:ext uri="{FF2B5EF4-FFF2-40B4-BE49-F238E27FC236}">
                <a16:creationId xmlns:a16="http://schemas.microsoft.com/office/drawing/2014/main" id="{2DB43A74-807C-4A3B-8AC2-278EF9F3DDC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61FBAC-1144-4DD5-BE5C-5D2E8218D42F}" type="slidenum">
              <a:rPr kumimoji="0" lang="el-GR" altLang="el-GR"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l-GR" altLang="el-GR"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1 - Θέση εικόνας διαφάνειας"/>
          <p:cNvSpPr>
            <a:spLocks noGrp="1" noRot="1" noChangeAspect="1" noTextEdit="1"/>
          </p:cNvSpPr>
          <p:nvPr>
            <p:ph type="sldImg"/>
          </p:nvPr>
        </p:nvSpPr>
        <p:spPr>
          <a:ln/>
        </p:spPr>
      </p:sp>
      <p:sp>
        <p:nvSpPr>
          <p:cNvPr id="55299" name="2 - Θέση σημειώσεων"/>
          <p:cNvSpPr>
            <a:spLocks noGrp="1"/>
          </p:cNvSpPr>
          <p:nvPr>
            <p:ph type="body" idx="1"/>
          </p:nvPr>
        </p:nvSpPr>
        <p:spPr>
          <a:noFill/>
          <a:ln/>
        </p:spPr>
        <p:txBody>
          <a:bodyPr/>
          <a:lstStyle/>
          <a:p>
            <a:endParaRPr lang="el-GR" dirty="0"/>
          </a:p>
        </p:txBody>
      </p:sp>
      <p:sp>
        <p:nvSpPr>
          <p:cNvPr id="55300" name="3 - Θέση αριθμού διαφάνειας"/>
          <p:cNvSpPr>
            <a:spLocks noGrp="1"/>
          </p:cNvSpPr>
          <p:nvPr>
            <p:ph type="sldNum" sz="quarter" idx="5"/>
          </p:nvPr>
        </p:nvSpPr>
        <p:spPr>
          <a:noFill/>
        </p:spPr>
        <p:txBody>
          <a:bodyPr/>
          <a:lstStyle/>
          <a:p>
            <a:fld id="{BE35A456-56BD-4987-9D96-D646F50086EF}" type="slidenum">
              <a:rPr lang="el-GR" smtClean="0"/>
              <a:pPr/>
              <a:t>133</a:t>
            </a:fld>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1 - Θέση εικόνας διαφάνειας"/>
          <p:cNvSpPr>
            <a:spLocks noGrp="1" noRot="1" noChangeAspect="1" noTextEdit="1"/>
          </p:cNvSpPr>
          <p:nvPr>
            <p:ph type="sldImg"/>
          </p:nvPr>
        </p:nvSpPr>
        <p:spPr>
          <a:ln/>
        </p:spPr>
      </p:sp>
      <p:sp>
        <p:nvSpPr>
          <p:cNvPr id="62467" name="2 - Θέση σημειώσεων"/>
          <p:cNvSpPr>
            <a:spLocks noGrp="1"/>
          </p:cNvSpPr>
          <p:nvPr>
            <p:ph type="body" idx="1"/>
          </p:nvPr>
        </p:nvSpPr>
        <p:spPr>
          <a:noFill/>
          <a:ln/>
        </p:spPr>
        <p:txBody>
          <a:bodyPr/>
          <a:lstStyle/>
          <a:p>
            <a:endParaRPr lang="el-GR"/>
          </a:p>
        </p:txBody>
      </p:sp>
      <p:sp>
        <p:nvSpPr>
          <p:cNvPr id="62468" name="3 - Θέση αριθμού διαφάνειας"/>
          <p:cNvSpPr>
            <a:spLocks noGrp="1"/>
          </p:cNvSpPr>
          <p:nvPr>
            <p:ph type="sldNum" sz="quarter" idx="5"/>
          </p:nvPr>
        </p:nvSpPr>
        <p:spPr>
          <a:noFill/>
        </p:spPr>
        <p:txBody>
          <a:bodyPr/>
          <a:lstStyle/>
          <a:p>
            <a:fld id="{320EA39C-8836-4CBA-8F77-0FC66A2BD4B0}" type="slidenum">
              <a:rPr lang="el-GR" smtClean="0"/>
              <a:pPr/>
              <a:t>143</a:t>
            </a:fld>
            <a:endParaRPr lang="el-GR"/>
          </a:p>
        </p:txBody>
      </p:sp>
    </p:spTree>
    <p:extLst>
      <p:ext uri="{BB962C8B-B14F-4D97-AF65-F5344CB8AC3E}">
        <p14:creationId xmlns:p14="http://schemas.microsoft.com/office/powerpoint/2010/main" val="31559124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1 - Θέση εικόνας διαφάνειας"/>
          <p:cNvSpPr>
            <a:spLocks noGrp="1" noRot="1" noChangeAspect="1" noTextEdit="1"/>
          </p:cNvSpPr>
          <p:nvPr>
            <p:ph type="sldImg"/>
          </p:nvPr>
        </p:nvSpPr>
        <p:spPr>
          <a:ln/>
        </p:spPr>
      </p:sp>
      <p:sp>
        <p:nvSpPr>
          <p:cNvPr id="63491" name="2 - Θέση σημειώσεων"/>
          <p:cNvSpPr>
            <a:spLocks noGrp="1"/>
          </p:cNvSpPr>
          <p:nvPr>
            <p:ph type="body" idx="1"/>
          </p:nvPr>
        </p:nvSpPr>
        <p:spPr>
          <a:noFill/>
          <a:ln/>
        </p:spPr>
        <p:txBody>
          <a:bodyPr/>
          <a:lstStyle/>
          <a:p>
            <a:endParaRPr lang="el-GR"/>
          </a:p>
        </p:txBody>
      </p:sp>
      <p:sp>
        <p:nvSpPr>
          <p:cNvPr id="63492" name="3 - Θέση αριθμού διαφάνειας"/>
          <p:cNvSpPr>
            <a:spLocks noGrp="1"/>
          </p:cNvSpPr>
          <p:nvPr>
            <p:ph type="sldNum" sz="quarter" idx="5"/>
          </p:nvPr>
        </p:nvSpPr>
        <p:spPr>
          <a:noFill/>
        </p:spPr>
        <p:txBody>
          <a:bodyPr/>
          <a:lstStyle/>
          <a:p>
            <a:fld id="{FDF0540C-5D75-4E6B-8CC5-F6999FBA9926}" type="slidenum">
              <a:rPr lang="el-GR" smtClean="0"/>
              <a:pPr/>
              <a:t>148</a:t>
            </a:fld>
            <a:endParaRPr lang="el-GR"/>
          </a:p>
        </p:txBody>
      </p:sp>
    </p:spTree>
    <p:extLst>
      <p:ext uri="{BB962C8B-B14F-4D97-AF65-F5344CB8AC3E}">
        <p14:creationId xmlns:p14="http://schemas.microsoft.com/office/powerpoint/2010/main" val="7540145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1 - Θέση εικόνας διαφάνειας">
            <a:extLst>
              <a:ext uri="{FF2B5EF4-FFF2-40B4-BE49-F238E27FC236}">
                <a16:creationId xmlns:a16="http://schemas.microsoft.com/office/drawing/2014/main" id="{AA455078-8FA9-0147-A9C8-7B610451D8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2 - Θέση σημειώσεων">
            <a:extLst>
              <a:ext uri="{FF2B5EF4-FFF2-40B4-BE49-F238E27FC236}">
                <a16:creationId xmlns:a16="http://schemas.microsoft.com/office/drawing/2014/main" id="{84401090-426F-9C16-9769-0E28E2DD92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a:latin typeface="Arial" panose="020B0604020202020204" pitchFamily="34" charset="0"/>
            </a:endParaRPr>
          </a:p>
        </p:txBody>
      </p:sp>
      <p:sp>
        <p:nvSpPr>
          <p:cNvPr id="8196" name="3 - Θέση αριθμού διαφάνειας">
            <a:extLst>
              <a:ext uri="{FF2B5EF4-FFF2-40B4-BE49-F238E27FC236}">
                <a16:creationId xmlns:a16="http://schemas.microsoft.com/office/drawing/2014/main" id="{F6184633-7768-4EE2-03B2-67766B7C86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06479CF-7E19-44F2-A6F4-283E9F08DAFC}" type="slidenum">
              <a:rPr lang="el-GR" altLang="el-GR">
                <a:latin typeface="Arial" panose="020B0604020202020204" pitchFamily="34" charset="0"/>
              </a:rPr>
              <a:pPr>
                <a:spcBef>
                  <a:spcPct val="0"/>
                </a:spcBef>
              </a:pPr>
              <a:t>151</a:t>
            </a:fld>
            <a:endParaRPr lang="el-GR" altLang="el-GR">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1 - Θέση εικόνας διαφάνειας"/>
          <p:cNvSpPr>
            <a:spLocks noGrp="1" noRot="1" noChangeAspect="1" noTextEdit="1"/>
          </p:cNvSpPr>
          <p:nvPr>
            <p:ph type="sldImg"/>
          </p:nvPr>
        </p:nvSpPr>
        <p:spPr>
          <a:ln/>
        </p:spPr>
      </p:sp>
      <p:sp>
        <p:nvSpPr>
          <p:cNvPr id="56323" name="2 - Θέση σημειώσεων"/>
          <p:cNvSpPr>
            <a:spLocks noGrp="1"/>
          </p:cNvSpPr>
          <p:nvPr>
            <p:ph type="body" idx="1"/>
          </p:nvPr>
        </p:nvSpPr>
        <p:spPr>
          <a:noFill/>
          <a:ln/>
        </p:spPr>
        <p:txBody>
          <a:bodyPr/>
          <a:lstStyle/>
          <a:p>
            <a:pPr eaLnBrk="1" hangingPunct="1"/>
            <a:endParaRPr lang="el-GR">
              <a:latin typeface="Arial" pitchFamily="34" charset="0"/>
            </a:endParaRPr>
          </a:p>
        </p:txBody>
      </p:sp>
      <p:sp>
        <p:nvSpPr>
          <p:cNvPr id="56324" name="3 - Θέση αριθμού διαφάνειας"/>
          <p:cNvSpPr>
            <a:spLocks noGrp="1"/>
          </p:cNvSpPr>
          <p:nvPr>
            <p:ph type="sldNum" sz="quarter" idx="5"/>
          </p:nvPr>
        </p:nvSpPr>
        <p:spPr>
          <a:noFill/>
        </p:spPr>
        <p:txBody>
          <a:bodyPr/>
          <a:lstStyle/>
          <a:p>
            <a:fld id="{529732CC-ACB4-473B-85EB-CB63001FF126}" type="slidenum">
              <a:rPr lang="el-GR" smtClean="0">
                <a:latin typeface="Arial" pitchFamily="34" charset="0"/>
              </a:rPr>
              <a:pPr/>
              <a:t>156</a:t>
            </a:fld>
            <a:endParaRPr lang="el-GR">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1 - Θέση εικόνας διαφάνειας"/>
          <p:cNvSpPr>
            <a:spLocks noGrp="1" noRot="1" noChangeAspect="1" noTextEdit="1"/>
          </p:cNvSpPr>
          <p:nvPr>
            <p:ph type="sldImg"/>
          </p:nvPr>
        </p:nvSpPr>
        <p:spPr>
          <a:ln/>
        </p:spPr>
      </p:sp>
      <p:sp>
        <p:nvSpPr>
          <p:cNvPr id="57347" name="2 - Θέση σημειώσεων"/>
          <p:cNvSpPr>
            <a:spLocks noGrp="1"/>
          </p:cNvSpPr>
          <p:nvPr>
            <p:ph type="body" idx="1"/>
          </p:nvPr>
        </p:nvSpPr>
        <p:spPr>
          <a:noFill/>
          <a:ln/>
        </p:spPr>
        <p:txBody>
          <a:bodyPr/>
          <a:lstStyle/>
          <a:p>
            <a:pPr eaLnBrk="1" hangingPunct="1"/>
            <a:endParaRPr lang="el-GR">
              <a:latin typeface="Arial" pitchFamily="34" charset="0"/>
            </a:endParaRPr>
          </a:p>
        </p:txBody>
      </p:sp>
      <p:sp>
        <p:nvSpPr>
          <p:cNvPr id="57348" name="3 - Θέση αριθμού διαφάνειας"/>
          <p:cNvSpPr>
            <a:spLocks noGrp="1"/>
          </p:cNvSpPr>
          <p:nvPr>
            <p:ph type="sldNum" sz="quarter" idx="5"/>
          </p:nvPr>
        </p:nvSpPr>
        <p:spPr>
          <a:noFill/>
        </p:spPr>
        <p:txBody>
          <a:bodyPr/>
          <a:lstStyle/>
          <a:p>
            <a:fld id="{6AA02F47-AC95-457E-A33F-7287A9464E35}" type="slidenum">
              <a:rPr lang="el-GR" smtClean="0">
                <a:latin typeface="Arial" pitchFamily="34" charset="0"/>
              </a:rPr>
              <a:pPr/>
              <a:t>157</a:t>
            </a:fld>
            <a:endParaRPr lang="el-GR">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1 - Θέση εικόνας διαφάνειας"/>
          <p:cNvSpPr>
            <a:spLocks noGrp="1" noRot="1" noChangeAspect="1" noTextEdit="1"/>
          </p:cNvSpPr>
          <p:nvPr>
            <p:ph type="sldImg"/>
          </p:nvPr>
        </p:nvSpPr>
        <p:spPr>
          <a:ln/>
        </p:spPr>
      </p:sp>
      <p:sp>
        <p:nvSpPr>
          <p:cNvPr id="50179" name="2 - Θέση σημειώσεων"/>
          <p:cNvSpPr>
            <a:spLocks noGrp="1"/>
          </p:cNvSpPr>
          <p:nvPr>
            <p:ph type="body" idx="1"/>
          </p:nvPr>
        </p:nvSpPr>
        <p:spPr>
          <a:noFill/>
          <a:ln/>
        </p:spPr>
        <p:txBody>
          <a:bodyPr/>
          <a:lstStyle/>
          <a:p>
            <a:endParaRPr lang="el-GR"/>
          </a:p>
        </p:txBody>
      </p:sp>
      <p:sp>
        <p:nvSpPr>
          <p:cNvPr id="50180" name="3 - Θέση αριθμού διαφάνειας"/>
          <p:cNvSpPr>
            <a:spLocks noGrp="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34B60B3-8461-4840-BF3D-4DB073300FCD}" type="slidenum">
              <a:rPr kumimoji="0" lang="el-GR"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l-GR"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1 - Θέση εικόνας διαφάνειας"/>
          <p:cNvSpPr>
            <a:spLocks noGrp="1" noRot="1" noChangeAspect="1" noTextEdit="1"/>
          </p:cNvSpPr>
          <p:nvPr>
            <p:ph type="sldImg"/>
          </p:nvPr>
        </p:nvSpPr>
        <p:spPr>
          <a:ln/>
        </p:spPr>
      </p:sp>
      <p:sp>
        <p:nvSpPr>
          <p:cNvPr id="59395" name="2 - Θέση σημειώσεων"/>
          <p:cNvSpPr>
            <a:spLocks noGrp="1"/>
          </p:cNvSpPr>
          <p:nvPr>
            <p:ph type="body" idx="1"/>
          </p:nvPr>
        </p:nvSpPr>
        <p:spPr>
          <a:noFill/>
          <a:ln/>
        </p:spPr>
        <p:txBody>
          <a:bodyPr/>
          <a:lstStyle/>
          <a:p>
            <a:pPr eaLnBrk="1" hangingPunct="1"/>
            <a:endParaRPr lang="el-GR">
              <a:latin typeface="Arial" pitchFamily="34" charset="0"/>
            </a:endParaRPr>
          </a:p>
        </p:txBody>
      </p:sp>
      <p:sp>
        <p:nvSpPr>
          <p:cNvPr id="59396" name="3 - Θέση αριθμού διαφάνειας"/>
          <p:cNvSpPr>
            <a:spLocks noGrp="1"/>
          </p:cNvSpPr>
          <p:nvPr>
            <p:ph type="sldNum" sz="quarter" idx="5"/>
          </p:nvPr>
        </p:nvSpPr>
        <p:spPr>
          <a:noFill/>
        </p:spPr>
        <p:txBody>
          <a:bodyPr/>
          <a:lstStyle/>
          <a:p>
            <a:fld id="{06354D71-FC0E-4C0F-A247-F68B224B2EA9}" type="slidenum">
              <a:rPr lang="el-GR" smtClean="0">
                <a:latin typeface="Arial" pitchFamily="34" charset="0"/>
              </a:rPr>
              <a:pPr/>
              <a:t>158</a:t>
            </a:fld>
            <a:endParaRPr lang="el-GR">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1 - Θέση εικόνας διαφάνειας"/>
          <p:cNvSpPr>
            <a:spLocks noGrp="1" noRot="1" noChangeAspect="1" noTextEdit="1"/>
          </p:cNvSpPr>
          <p:nvPr>
            <p:ph type="sldImg"/>
          </p:nvPr>
        </p:nvSpPr>
        <p:spPr>
          <a:ln/>
        </p:spPr>
      </p:sp>
      <p:sp>
        <p:nvSpPr>
          <p:cNvPr id="60419" name="2 - Θέση σημειώσεων"/>
          <p:cNvSpPr>
            <a:spLocks noGrp="1"/>
          </p:cNvSpPr>
          <p:nvPr>
            <p:ph type="body" idx="1"/>
          </p:nvPr>
        </p:nvSpPr>
        <p:spPr>
          <a:noFill/>
          <a:ln/>
        </p:spPr>
        <p:txBody>
          <a:bodyPr/>
          <a:lstStyle/>
          <a:p>
            <a:pPr eaLnBrk="1" hangingPunct="1"/>
            <a:endParaRPr lang="el-GR">
              <a:latin typeface="Arial" pitchFamily="34" charset="0"/>
            </a:endParaRPr>
          </a:p>
        </p:txBody>
      </p:sp>
      <p:sp>
        <p:nvSpPr>
          <p:cNvPr id="60420" name="3 - Θέση αριθμού διαφάνειας"/>
          <p:cNvSpPr>
            <a:spLocks noGrp="1"/>
          </p:cNvSpPr>
          <p:nvPr>
            <p:ph type="sldNum" sz="quarter" idx="5"/>
          </p:nvPr>
        </p:nvSpPr>
        <p:spPr>
          <a:noFill/>
        </p:spPr>
        <p:txBody>
          <a:bodyPr/>
          <a:lstStyle/>
          <a:p>
            <a:fld id="{C8F85924-2F47-4B45-89E1-33897AA2F7B2}" type="slidenum">
              <a:rPr lang="el-GR" smtClean="0">
                <a:latin typeface="Arial" pitchFamily="34" charset="0"/>
              </a:rPr>
              <a:pPr/>
              <a:t>159</a:t>
            </a:fld>
            <a:endParaRPr lang="el-GR">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1 - Θέση εικόνας διαφάνειας"/>
          <p:cNvSpPr>
            <a:spLocks noGrp="1" noRot="1" noChangeAspect="1" noTextEdit="1"/>
          </p:cNvSpPr>
          <p:nvPr>
            <p:ph type="sldImg"/>
          </p:nvPr>
        </p:nvSpPr>
        <p:spPr>
          <a:ln/>
        </p:spPr>
      </p:sp>
      <p:sp>
        <p:nvSpPr>
          <p:cNvPr id="62467" name="2 - Θέση σημειώσεων"/>
          <p:cNvSpPr>
            <a:spLocks noGrp="1"/>
          </p:cNvSpPr>
          <p:nvPr>
            <p:ph type="body" idx="1"/>
          </p:nvPr>
        </p:nvSpPr>
        <p:spPr>
          <a:noFill/>
          <a:ln/>
        </p:spPr>
        <p:txBody>
          <a:bodyPr/>
          <a:lstStyle/>
          <a:p>
            <a:pPr eaLnBrk="1" hangingPunct="1"/>
            <a:endParaRPr lang="el-GR">
              <a:latin typeface="Arial" pitchFamily="34" charset="0"/>
            </a:endParaRPr>
          </a:p>
        </p:txBody>
      </p:sp>
      <p:sp>
        <p:nvSpPr>
          <p:cNvPr id="62468" name="3 - Θέση αριθμού διαφάνειας"/>
          <p:cNvSpPr>
            <a:spLocks noGrp="1"/>
          </p:cNvSpPr>
          <p:nvPr>
            <p:ph type="sldNum" sz="quarter" idx="5"/>
          </p:nvPr>
        </p:nvSpPr>
        <p:spPr>
          <a:noFill/>
        </p:spPr>
        <p:txBody>
          <a:bodyPr/>
          <a:lstStyle/>
          <a:p>
            <a:fld id="{9D2B2FEB-FECC-47AD-BF30-ED6721D2EE87}" type="slidenum">
              <a:rPr lang="el-GR" smtClean="0">
                <a:latin typeface="Arial" pitchFamily="34" charset="0"/>
              </a:rPr>
              <a:pPr/>
              <a:t>160</a:t>
            </a:fld>
            <a:endParaRPr lang="el-GR">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1 - Θέση εικόνας διαφάνειας"/>
          <p:cNvSpPr>
            <a:spLocks noGrp="1" noRot="1" noChangeAspect="1" noTextEdit="1"/>
          </p:cNvSpPr>
          <p:nvPr>
            <p:ph type="sldImg"/>
          </p:nvPr>
        </p:nvSpPr>
        <p:spPr>
          <a:ln/>
        </p:spPr>
      </p:sp>
      <p:sp>
        <p:nvSpPr>
          <p:cNvPr id="63491" name="2 - Θέση σημειώσεων"/>
          <p:cNvSpPr>
            <a:spLocks noGrp="1"/>
          </p:cNvSpPr>
          <p:nvPr>
            <p:ph type="body" idx="1"/>
          </p:nvPr>
        </p:nvSpPr>
        <p:spPr>
          <a:noFill/>
          <a:ln/>
        </p:spPr>
        <p:txBody>
          <a:bodyPr/>
          <a:lstStyle/>
          <a:p>
            <a:pPr eaLnBrk="1" hangingPunct="1"/>
            <a:endParaRPr lang="el-GR">
              <a:latin typeface="Arial" pitchFamily="34" charset="0"/>
            </a:endParaRPr>
          </a:p>
        </p:txBody>
      </p:sp>
      <p:sp>
        <p:nvSpPr>
          <p:cNvPr id="63492" name="3 - Θέση αριθμού διαφάνειας"/>
          <p:cNvSpPr>
            <a:spLocks noGrp="1"/>
          </p:cNvSpPr>
          <p:nvPr>
            <p:ph type="sldNum" sz="quarter" idx="5"/>
          </p:nvPr>
        </p:nvSpPr>
        <p:spPr>
          <a:noFill/>
        </p:spPr>
        <p:txBody>
          <a:bodyPr/>
          <a:lstStyle/>
          <a:p>
            <a:fld id="{D257BF83-058C-429D-B1E2-DDC6F1759087}" type="slidenum">
              <a:rPr lang="el-GR" smtClean="0">
                <a:latin typeface="Arial" pitchFamily="34" charset="0"/>
              </a:rPr>
              <a:pPr/>
              <a:t>161</a:t>
            </a:fld>
            <a:endParaRPr lang="el-GR">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1 - Θέση εικόνας διαφάνειας"/>
          <p:cNvSpPr>
            <a:spLocks noGrp="1" noRot="1" noChangeAspect="1" noTextEdit="1"/>
          </p:cNvSpPr>
          <p:nvPr>
            <p:ph type="sldImg"/>
          </p:nvPr>
        </p:nvSpPr>
        <p:spPr>
          <a:ln/>
        </p:spPr>
      </p:sp>
      <p:sp>
        <p:nvSpPr>
          <p:cNvPr id="64515" name="2 - Θέση σημειώσεων"/>
          <p:cNvSpPr>
            <a:spLocks noGrp="1"/>
          </p:cNvSpPr>
          <p:nvPr>
            <p:ph type="body" idx="1"/>
          </p:nvPr>
        </p:nvSpPr>
        <p:spPr>
          <a:noFill/>
          <a:ln/>
        </p:spPr>
        <p:txBody>
          <a:bodyPr/>
          <a:lstStyle/>
          <a:p>
            <a:pPr eaLnBrk="1" hangingPunct="1"/>
            <a:endParaRPr lang="el-GR">
              <a:latin typeface="Arial" pitchFamily="34" charset="0"/>
            </a:endParaRPr>
          </a:p>
        </p:txBody>
      </p:sp>
      <p:sp>
        <p:nvSpPr>
          <p:cNvPr id="64516" name="3 - Θέση αριθμού διαφάνειας"/>
          <p:cNvSpPr>
            <a:spLocks noGrp="1"/>
          </p:cNvSpPr>
          <p:nvPr>
            <p:ph type="sldNum" sz="quarter" idx="5"/>
          </p:nvPr>
        </p:nvSpPr>
        <p:spPr>
          <a:noFill/>
        </p:spPr>
        <p:txBody>
          <a:bodyPr/>
          <a:lstStyle/>
          <a:p>
            <a:fld id="{3829170D-60EF-4126-BEBD-A9D9F56552BB}" type="slidenum">
              <a:rPr lang="el-GR" smtClean="0">
                <a:latin typeface="Arial" pitchFamily="34" charset="0"/>
              </a:rPr>
              <a:pPr/>
              <a:t>162</a:t>
            </a:fld>
            <a:endParaRPr lang="el-GR">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1 - Θέση εικόνας διαφάνειας"/>
          <p:cNvSpPr>
            <a:spLocks noGrp="1" noRot="1" noChangeAspect="1" noTextEdit="1"/>
          </p:cNvSpPr>
          <p:nvPr>
            <p:ph type="sldImg"/>
          </p:nvPr>
        </p:nvSpPr>
        <p:spPr>
          <a:ln/>
        </p:spPr>
      </p:sp>
      <p:sp>
        <p:nvSpPr>
          <p:cNvPr id="65539" name="2 - Θέση σημειώσεων"/>
          <p:cNvSpPr>
            <a:spLocks noGrp="1"/>
          </p:cNvSpPr>
          <p:nvPr>
            <p:ph type="body" idx="1"/>
          </p:nvPr>
        </p:nvSpPr>
        <p:spPr>
          <a:noFill/>
          <a:ln/>
        </p:spPr>
        <p:txBody>
          <a:bodyPr/>
          <a:lstStyle/>
          <a:p>
            <a:pPr eaLnBrk="1" hangingPunct="1"/>
            <a:endParaRPr lang="el-GR">
              <a:latin typeface="Arial" pitchFamily="34" charset="0"/>
            </a:endParaRPr>
          </a:p>
        </p:txBody>
      </p:sp>
      <p:sp>
        <p:nvSpPr>
          <p:cNvPr id="65540" name="3 - Θέση αριθμού διαφάνειας"/>
          <p:cNvSpPr>
            <a:spLocks noGrp="1"/>
          </p:cNvSpPr>
          <p:nvPr>
            <p:ph type="sldNum" sz="quarter" idx="5"/>
          </p:nvPr>
        </p:nvSpPr>
        <p:spPr>
          <a:noFill/>
        </p:spPr>
        <p:txBody>
          <a:bodyPr/>
          <a:lstStyle/>
          <a:p>
            <a:fld id="{08CA62CA-ADD5-4938-8471-F5C6C1369473}" type="slidenum">
              <a:rPr lang="el-GR" smtClean="0">
                <a:latin typeface="Arial" pitchFamily="34" charset="0"/>
              </a:rPr>
              <a:pPr/>
              <a:t>163</a:t>
            </a:fld>
            <a:endParaRPr lang="el-GR">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 Θέση εικόνας διαφάνειας"/>
          <p:cNvSpPr>
            <a:spLocks noGrp="1" noRot="1" noChangeAspect="1" noTextEdit="1"/>
          </p:cNvSpPr>
          <p:nvPr>
            <p:ph type="sldImg"/>
          </p:nvPr>
        </p:nvSpPr>
        <p:spPr>
          <a:ln/>
        </p:spPr>
      </p:sp>
      <p:sp>
        <p:nvSpPr>
          <p:cNvPr id="66563" name="2 - Θέση σημειώσεων"/>
          <p:cNvSpPr>
            <a:spLocks noGrp="1"/>
          </p:cNvSpPr>
          <p:nvPr>
            <p:ph type="body" idx="1"/>
          </p:nvPr>
        </p:nvSpPr>
        <p:spPr>
          <a:noFill/>
          <a:ln/>
        </p:spPr>
        <p:txBody>
          <a:bodyPr/>
          <a:lstStyle/>
          <a:p>
            <a:endParaRPr lang="el-GR">
              <a:latin typeface="Arial" pitchFamily="34" charset="0"/>
            </a:endParaRPr>
          </a:p>
        </p:txBody>
      </p:sp>
      <p:sp>
        <p:nvSpPr>
          <p:cNvPr id="66564" name="3 - Θέση αριθμού διαφάνειας"/>
          <p:cNvSpPr>
            <a:spLocks noGrp="1"/>
          </p:cNvSpPr>
          <p:nvPr>
            <p:ph type="sldNum" sz="quarter" idx="5"/>
          </p:nvPr>
        </p:nvSpPr>
        <p:spPr>
          <a:noFill/>
        </p:spPr>
        <p:txBody>
          <a:bodyPr/>
          <a:lstStyle/>
          <a:p>
            <a:fld id="{C03638F3-50FE-4281-B5B1-E6019BB82010}" type="slidenum">
              <a:rPr lang="el-GR" smtClean="0">
                <a:latin typeface="Arial" pitchFamily="34" charset="0"/>
              </a:rPr>
              <a:pPr/>
              <a:t>164</a:t>
            </a:fld>
            <a:endParaRPr lang="el-GR">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1 - Θέση εικόνας διαφάνειας"/>
          <p:cNvSpPr>
            <a:spLocks noGrp="1" noRot="1" noChangeAspect="1" noTextEdit="1"/>
          </p:cNvSpPr>
          <p:nvPr>
            <p:ph type="sldImg"/>
          </p:nvPr>
        </p:nvSpPr>
        <p:spPr>
          <a:ln/>
        </p:spPr>
      </p:sp>
      <p:sp>
        <p:nvSpPr>
          <p:cNvPr id="67587" name="2 - Θέση σημειώσεων"/>
          <p:cNvSpPr>
            <a:spLocks noGrp="1"/>
          </p:cNvSpPr>
          <p:nvPr>
            <p:ph type="body" idx="1"/>
          </p:nvPr>
        </p:nvSpPr>
        <p:spPr>
          <a:noFill/>
          <a:ln/>
        </p:spPr>
        <p:txBody>
          <a:bodyPr/>
          <a:lstStyle/>
          <a:p>
            <a:pPr eaLnBrk="1" hangingPunct="1"/>
            <a:endParaRPr lang="el-GR">
              <a:latin typeface="Arial" pitchFamily="34" charset="0"/>
            </a:endParaRPr>
          </a:p>
        </p:txBody>
      </p:sp>
      <p:sp>
        <p:nvSpPr>
          <p:cNvPr id="67588" name="3 - Θέση αριθμού διαφάνειας"/>
          <p:cNvSpPr>
            <a:spLocks noGrp="1"/>
          </p:cNvSpPr>
          <p:nvPr>
            <p:ph type="sldNum" sz="quarter" idx="5"/>
          </p:nvPr>
        </p:nvSpPr>
        <p:spPr>
          <a:noFill/>
        </p:spPr>
        <p:txBody>
          <a:bodyPr/>
          <a:lstStyle/>
          <a:p>
            <a:fld id="{5303C2AB-7FAC-4DB1-B4A6-77397AF7F202}" type="slidenum">
              <a:rPr lang="el-GR" smtClean="0">
                <a:latin typeface="Arial" pitchFamily="34" charset="0"/>
              </a:rPr>
              <a:pPr/>
              <a:t>165</a:t>
            </a:fld>
            <a:endParaRPr lang="el-GR">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1 - Θέση εικόνας διαφάνειας"/>
          <p:cNvSpPr>
            <a:spLocks noGrp="1" noRot="1" noChangeAspect="1" noTextEdit="1"/>
          </p:cNvSpPr>
          <p:nvPr>
            <p:ph type="sldImg"/>
          </p:nvPr>
        </p:nvSpPr>
        <p:spPr>
          <a:ln/>
        </p:spPr>
      </p:sp>
      <p:sp>
        <p:nvSpPr>
          <p:cNvPr id="70659" name="2 - Θέση σημειώσεων"/>
          <p:cNvSpPr>
            <a:spLocks noGrp="1"/>
          </p:cNvSpPr>
          <p:nvPr>
            <p:ph type="body" idx="1"/>
          </p:nvPr>
        </p:nvSpPr>
        <p:spPr>
          <a:noFill/>
          <a:ln/>
        </p:spPr>
        <p:txBody>
          <a:bodyPr/>
          <a:lstStyle/>
          <a:p>
            <a:pPr eaLnBrk="1" hangingPunct="1"/>
            <a:endParaRPr lang="el-GR">
              <a:latin typeface="Arial" pitchFamily="34" charset="0"/>
            </a:endParaRPr>
          </a:p>
        </p:txBody>
      </p:sp>
      <p:sp>
        <p:nvSpPr>
          <p:cNvPr id="70660" name="3 - Θέση αριθμού διαφάνειας"/>
          <p:cNvSpPr>
            <a:spLocks noGrp="1"/>
          </p:cNvSpPr>
          <p:nvPr>
            <p:ph type="sldNum" sz="quarter" idx="5"/>
          </p:nvPr>
        </p:nvSpPr>
        <p:spPr>
          <a:noFill/>
        </p:spPr>
        <p:txBody>
          <a:bodyPr/>
          <a:lstStyle/>
          <a:p>
            <a:fld id="{56C347A8-D3B9-4796-93FB-72BC16C8A107}" type="slidenum">
              <a:rPr lang="el-GR" smtClean="0">
                <a:latin typeface="Arial" pitchFamily="34" charset="0"/>
              </a:rPr>
              <a:pPr/>
              <a:t>166</a:t>
            </a:fld>
            <a:endParaRPr lang="el-GR">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1 - Θέση εικόνας διαφάνειας"/>
          <p:cNvSpPr>
            <a:spLocks noGrp="1" noRot="1" noChangeAspect="1" noTextEdit="1"/>
          </p:cNvSpPr>
          <p:nvPr>
            <p:ph type="sldImg"/>
          </p:nvPr>
        </p:nvSpPr>
        <p:spPr>
          <a:ln/>
        </p:spPr>
      </p:sp>
      <p:sp>
        <p:nvSpPr>
          <p:cNvPr id="71683" name="2 - Θέση σημειώσεων"/>
          <p:cNvSpPr>
            <a:spLocks noGrp="1"/>
          </p:cNvSpPr>
          <p:nvPr>
            <p:ph type="body" idx="1"/>
          </p:nvPr>
        </p:nvSpPr>
        <p:spPr>
          <a:noFill/>
          <a:ln/>
        </p:spPr>
        <p:txBody>
          <a:bodyPr/>
          <a:lstStyle/>
          <a:p>
            <a:pPr eaLnBrk="1" hangingPunct="1"/>
            <a:endParaRPr lang="el-GR">
              <a:latin typeface="Arial" pitchFamily="34" charset="0"/>
            </a:endParaRPr>
          </a:p>
        </p:txBody>
      </p:sp>
      <p:sp>
        <p:nvSpPr>
          <p:cNvPr id="71684" name="3 - Θέση αριθμού διαφάνειας"/>
          <p:cNvSpPr>
            <a:spLocks noGrp="1"/>
          </p:cNvSpPr>
          <p:nvPr>
            <p:ph type="sldNum" sz="quarter" idx="5"/>
          </p:nvPr>
        </p:nvSpPr>
        <p:spPr>
          <a:noFill/>
        </p:spPr>
        <p:txBody>
          <a:bodyPr/>
          <a:lstStyle/>
          <a:p>
            <a:fld id="{54D2E7E4-0738-4639-87C6-4FAAFF63C711}" type="slidenum">
              <a:rPr lang="el-GR" smtClean="0">
                <a:latin typeface="Arial" pitchFamily="34" charset="0"/>
              </a:rPr>
              <a:pPr/>
              <a:t>167</a:t>
            </a:fld>
            <a:endParaRPr lang="el-GR">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1 - Θέση εικόνας διαφάνειας"/>
          <p:cNvSpPr>
            <a:spLocks noGrp="1" noRot="1" noChangeAspect="1" noTextEdit="1"/>
          </p:cNvSpPr>
          <p:nvPr>
            <p:ph type="sldImg"/>
          </p:nvPr>
        </p:nvSpPr>
        <p:spPr>
          <a:xfrm>
            <a:off x="381000" y="685800"/>
            <a:ext cx="6096000" cy="3429000"/>
          </a:xfrm>
          <a:ln/>
        </p:spPr>
      </p:sp>
      <p:sp>
        <p:nvSpPr>
          <p:cNvPr id="51203" name="2 - Θέση σημειώσεων"/>
          <p:cNvSpPr>
            <a:spLocks noGrp="1"/>
          </p:cNvSpPr>
          <p:nvPr>
            <p:ph type="body" idx="1"/>
          </p:nvPr>
        </p:nvSpPr>
        <p:spPr>
          <a:noFill/>
          <a:ln/>
        </p:spPr>
        <p:txBody>
          <a:bodyPr/>
          <a:lstStyle/>
          <a:p>
            <a:endParaRPr lang="el-GR"/>
          </a:p>
        </p:txBody>
      </p:sp>
      <p:sp>
        <p:nvSpPr>
          <p:cNvPr id="51204" name="3 - Θέση αριθμού διαφάνειας"/>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CB331C-F418-43F7-AC35-8055E24D4BF0}"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105475"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latin typeface="Arial" pitchFamily="34" charset="0"/>
            </a:endParaRPr>
          </a:p>
        </p:txBody>
      </p:sp>
      <p:sp>
        <p:nvSpPr>
          <p:cNvPr id="105476"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3DDD01D-48C3-4389-8079-B24CD73E917D}" type="slidenum">
              <a:rPr lang="el-GR" smtClean="0">
                <a:latin typeface="Arial" pitchFamily="34" charset="0"/>
              </a:rPr>
              <a:pPr fontAlgn="base">
                <a:spcBef>
                  <a:spcPct val="0"/>
                </a:spcBef>
                <a:spcAft>
                  <a:spcPct val="0"/>
                </a:spcAft>
                <a:defRPr/>
              </a:pPr>
              <a:t>169</a:t>
            </a:fld>
            <a:endParaRPr lang="el-GR">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106499"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latin typeface="Arial" pitchFamily="34" charset="0"/>
            </a:endParaRPr>
          </a:p>
        </p:txBody>
      </p:sp>
      <p:sp>
        <p:nvSpPr>
          <p:cNvPr id="107524"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78C32F2-5CCD-483A-9F7B-FB3EFA36A9D9}" type="slidenum">
              <a:rPr lang="el-GR" smtClean="0">
                <a:latin typeface="Arial" pitchFamily="34" charset="0"/>
              </a:rPr>
              <a:pPr fontAlgn="base">
                <a:spcBef>
                  <a:spcPct val="0"/>
                </a:spcBef>
                <a:spcAft>
                  <a:spcPct val="0"/>
                </a:spcAft>
                <a:defRPr/>
              </a:pPr>
              <a:t>182</a:t>
            </a:fld>
            <a:endParaRPr lang="el-GR">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10752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latin typeface="Arial" pitchFamily="34" charset="0"/>
            </a:endParaRPr>
          </a:p>
        </p:txBody>
      </p:sp>
      <p:sp>
        <p:nvSpPr>
          <p:cNvPr id="108548"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7400F08-67E5-490F-81CA-84896E0577D9}" type="slidenum">
              <a:rPr lang="el-GR" smtClean="0">
                <a:latin typeface="Arial" pitchFamily="34" charset="0"/>
              </a:rPr>
              <a:pPr fontAlgn="base">
                <a:spcBef>
                  <a:spcPct val="0"/>
                </a:spcBef>
                <a:spcAft>
                  <a:spcPct val="0"/>
                </a:spcAft>
                <a:defRPr/>
              </a:pPr>
              <a:t>183</a:t>
            </a:fld>
            <a:endParaRPr lang="el-GR">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108547"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latin typeface="Arial" pitchFamily="34" charset="0"/>
            </a:endParaRPr>
          </a:p>
        </p:txBody>
      </p:sp>
      <p:sp>
        <p:nvSpPr>
          <p:cNvPr id="109572"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4C869E5-7049-49AC-9B4A-72403723ADB8}" type="slidenum">
              <a:rPr lang="el-GR" smtClean="0">
                <a:latin typeface="Arial" pitchFamily="34" charset="0"/>
              </a:rPr>
              <a:pPr fontAlgn="base">
                <a:spcBef>
                  <a:spcPct val="0"/>
                </a:spcBef>
                <a:spcAft>
                  <a:spcPct val="0"/>
                </a:spcAft>
                <a:defRPr/>
              </a:pPr>
              <a:t>189</a:t>
            </a:fld>
            <a:endParaRPr lang="el-GR">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109571"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latin typeface="Arial" pitchFamily="34" charset="0"/>
            </a:endParaRPr>
          </a:p>
        </p:txBody>
      </p:sp>
      <p:sp>
        <p:nvSpPr>
          <p:cNvPr id="110596"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9DA551-F18F-4B6A-AE63-A9B875B6584E}" type="slidenum">
              <a:rPr lang="el-GR" smtClean="0">
                <a:latin typeface="Arial" pitchFamily="34" charset="0"/>
              </a:rPr>
              <a:pPr fontAlgn="base">
                <a:spcBef>
                  <a:spcPct val="0"/>
                </a:spcBef>
                <a:spcAft>
                  <a:spcPct val="0"/>
                </a:spcAft>
                <a:defRPr/>
              </a:pPr>
              <a:t>192</a:t>
            </a:fld>
            <a:endParaRPr lang="el-GR">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110595"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111620"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D64CDB-C5ED-474A-981D-B4DF423C24CE}" type="slidenum">
              <a:rPr lang="el-GR" smtClean="0"/>
              <a:pPr fontAlgn="base">
                <a:spcBef>
                  <a:spcPct val="0"/>
                </a:spcBef>
                <a:spcAft>
                  <a:spcPct val="0"/>
                </a:spcAft>
                <a:defRPr/>
              </a:pPr>
              <a:t>194</a:t>
            </a:fld>
            <a:endParaRPr lang="el-G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111619"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112644" name="3 - Θέση αριθμού διαφάνειας"/>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2673AE0-001C-4630-99EC-ED3C5BD0D30F}" type="slidenum">
              <a:rPr lang="el-GR" smtClean="0"/>
              <a:pPr fontAlgn="base">
                <a:spcBef>
                  <a:spcPct val="0"/>
                </a:spcBef>
                <a:spcAft>
                  <a:spcPct val="0"/>
                </a:spcAft>
                <a:defRPr/>
              </a:pPr>
              <a:t>196</a:t>
            </a:fld>
            <a:endParaRPr lang="el-G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1 - Θέση εικόνας διαφάνειας">
            <a:extLst>
              <a:ext uri="{FF2B5EF4-FFF2-40B4-BE49-F238E27FC236}">
                <a16:creationId xmlns:a16="http://schemas.microsoft.com/office/drawing/2014/main" id="{CDF87288-5973-E9BC-40A6-2DA35A03EB2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2 - Θέση σημειώσεων">
            <a:extLst>
              <a:ext uri="{FF2B5EF4-FFF2-40B4-BE49-F238E27FC236}">
                <a16:creationId xmlns:a16="http://schemas.microsoft.com/office/drawing/2014/main" id="{CC4817AA-3E29-4578-2EBC-61735CB5FF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a:p>
        </p:txBody>
      </p:sp>
      <p:sp>
        <p:nvSpPr>
          <p:cNvPr id="48132" name="3 - Θέση αριθμού διαφάνειας">
            <a:extLst>
              <a:ext uri="{FF2B5EF4-FFF2-40B4-BE49-F238E27FC236}">
                <a16:creationId xmlns:a16="http://schemas.microsoft.com/office/drawing/2014/main" id="{ADA96590-7EE6-4D30-F8E7-07A7668E731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DB7307B-A03C-463B-B928-87E93F5F12B0}" type="slidenum">
              <a:rPr lang="el-GR" altLang="el-GR"/>
              <a:pPr>
                <a:spcBef>
                  <a:spcPct val="0"/>
                </a:spcBef>
              </a:pPr>
              <a:t>202</a:t>
            </a:fld>
            <a:endParaRPr lang="el-GR" altLang="el-GR"/>
          </a:p>
        </p:txBody>
      </p:sp>
    </p:spTree>
    <p:extLst>
      <p:ext uri="{BB962C8B-B14F-4D97-AF65-F5344CB8AC3E}">
        <p14:creationId xmlns:p14="http://schemas.microsoft.com/office/powerpoint/2010/main" val="23344828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1 - Θέση εικόνας διαφάνειας">
            <a:extLst>
              <a:ext uri="{FF2B5EF4-FFF2-40B4-BE49-F238E27FC236}">
                <a16:creationId xmlns:a16="http://schemas.microsoft.com/office/drawing/2014/main" id="{2367EDAF-0A75-6D1A-ECD4-73D2F2061A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2 - Θέση σημειώσεων">
            <a:extLst>
              <a:ext uri="{FF2B5EF4-FFF2-40B4-BE49-F238E27FC236}">
                <a16:creationId xmlns:a16="http://schemas.microsoft.com/office/drawing/2014/main" id="{BA11FCB0-6821-D843-134F-2F09DF8AF02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a:p>
        </p:txBody>
      </p:sp>
      <p:sp>
        <p:nvSpPr>
          <p:cNvPr id="50180" name="3 - Θέση αριθμού διαφάνειας">
            <a:extLst>
              <a:ext uri="{FF2B5EF4-FFF2-40B4-BE49-F238E27FC236}">
                <a16:creationId xmlns:a16="http://schemas.microsoft.com/office/drawing/2014/main" id="{F85F0B96-DB4C-C851-4FED-424BEB39240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02C028D-8D58-45F4-9CD0-7FDA3454A8BC}" type="slidenum">
              <a:rPr lang="el-GR" altLang="el-GR"/>
              <a:pPr>
                <a:spcBef>
                  <a:spcPct val="0"/>
                </a:spcBef>
              </a:pPr>
              <a:t>203</a:t>
            </a:fld>
            <a:endParaRPr lang="el-GR" altLang="el-GR"/>
          </a:p>
        </p:txBody>
      </p:sp>
    </p:spTree>
    <p:extLst>
      <p:ext uri="{BB962C8B-B14F-4D97-AF65-F5344CB8AC3E}">
        <p14:creationId xmlns:p14="http://schemas.microsoft.com/office/powerpoint/2010/main" val="34762954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 Θέση εικόνας διαφάνειας">
            <a:extLst>
              <a:ext uri="{FF2B5EF4-FFF2-40B4-BE49-F238E27FC236}">
                <a16:creationId xmlns:a16="http://schemas.microsoft.com/office/drawing/2014/main" id="{4B770B7D-1A16-791B-66C5-2AE37358F1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2 - Θέση σημειώσεων">
            <a:extLst>
              <a:ext uri="{FF2B5EF4-FFF2-40B4-BE49-F238E27FC236}">
                <a16:creationId xmlns:a16="http://schemas.microsoft.com/office/drawing/2014/main" id="{E2E598A6-A06A-18FA-23E2-B847E87A8D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a:p>
        </p:txBody>
      </p:sp>
      <p:sp>
        <p:nvSpPr>
          <p:cNvPr id="52228" name="3 - Θέση αριθμού διαφάνειας">
            <a:extLst>
              <a:ext uri="{FF2B5EF4-FFF2-40B4-BE49-F238E27FC236}">
                <a16:creationId xmlns:a16="http://schemas.microsoft.com/office/drawing/2014/main" id="{7FB97D21-6B61-616C-2B0E-366B5E8637E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4A1AC38-316C-4A40-8B32-301EBB65AD6C}" type="slidenum">
              <a:rPr lang="el-GR" altLang="el-GR"/>
              <a:pPr>
                <a:spcBef>
                  <a:spcPct val="0"/>
                </a:spcBef>
              </a:pPr>
              <a:t>204</a:t>
            </a:fld>
            <a:endParaRPr lang="el-GR" altLang="el-GR"/>
          </a:p>
        </p:txBody>
      </p:sp>
    </p:spTree>
    <p:extLst>
      <p:ext uri="{BB962C8B-B14F-4D97-AF65-F5344CB8AC3E}">
        <p14:creationId xmlns:p14="http://schemas.microsoft.com/office/powerpoint/2010/main" val="2123281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1 - Θέση εικόνας διαφάνειας"/>
          <p:cNvSpPr>
            <a:spLocks noGrp="1" noRot="1" noChangeAspect="1" noTextEdit="1"/>
          </p:cNvSpPr>
          <p:nvPr>
            <p:ph type="sldImg"/>
          </p:nvPr>
        </p:nvSpPr>
        <p:spPr>
          <a:xfrm>
            <a:off x="381000" y="685800"/>
            <a:ext cx="6096000" cy="3429000"/>
          </a:xfrm>
          <a:ln/>
        </p:spPr>
      </p:sp>
      <p:sp>
        <p:nvSpPr>
          <p:cNvPr id="144387" name="2 - Θέση σημειώσεων"/>
          <p:cNvSpPr>
            <a:spLocks noGrp="1"/>
          </p:cNvSpPr>
          <p:nvPr>
            <p:ph type="body" idx="1"/>
          </p:nvPr>
        </p:nvSpPr>
        <p:spPr>
          <a:noFill/>
        </p:spPr>
        <p:txBody>
          <a:bodyPr/>
          <a:lstStyle/>
          <a:p>
            <a:endParaRPr lang="el-GR"/>
          </a:p>
        </p:txBody>
      </p:sp>
      <p:sp>
        <p:nvSpPr>
          <p:cNvPr id="134148" name="3 - Θέση αριθμού διαφάνειας"/>
          <p:cNvSpPr>
            <a:spLocks noGrp="1"/>
          </p:cNvSpPr>
          <p:nvPr>
            <p:ph type="sldNum" sz="quarter" idx="5"/>
          </p:nvPr>
        </p:nvSpPr>
        <p:spPr>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B078D8-D3E2-4DAE-9044-9570634999ED}"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1 - Θέση εικόνας διαφάνειας">
            <a:extLst>
              <a:ext uri="{FF2B5EF4-FFF2-40B4-BE49-F238E27FC236}">
                <a16:creationId xmlns:a16="http://schemas.microsoft.com/office/drawing/2014/main" id="{04FC5CD7-89D1-6930-9095-E62665AC8C3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2 - Θέση σημειώσεων">
            <a:extLst>
              <a:ext uri="{FF2B5EF4-FFF2-40B4-BE49-F238E27FC236}">
                <a16:creationId xmlns:a16="http://schemas.microsoft.com/office/drawing/2014/main" id="{FB3E9EE0-E8A1-8A59-704C-762A47CF1B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a:p>
        </p:txBody>
      </p:sp>
      <p:sp>
        <p:nvSpPr>
          <p:cNvPr id="54276" name="3 - Θέση αριθμού διαφάνειας">
            <a:extLst>
              <a:ext uri="{FF2B5EF4-FFF2-40B4-BE49-F238E27FC236}">
                <a16:creationId xmlns:a16="http://schemas.microsoft.com/office/drawing/2014/main" id="{99702CA5-48A8-152E-4571-7063B67C53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979EA06-E67F-4353-8296-01895CBE128A}" type="slidenum">
              <a:rPr lang="el-GR" altLang="el-GR"/>
              <a:pPr>
                <a:spcBef>
                  <a:spcPct val="0"/>
                </a:spcBef>
              </a:pPr>
              <a:t>205</a:t>
            </a:fld>
            <a:endParaRPr lang="el-GR" altLang="el-GR"/>
          </a:p>
        </p:txBody>
      </p:sp>
    </p:spTree>
    <p:extLst>
      <p:ext uri="{BB962C8B-B14F-4D97-AF65-F5344CB8AC3E}">
        <p14:creationId xmlns:p14="http://schemas.microsoft.com/office/powerpoint/2010/main" val="2996617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41E28-76F5-4BBA-A854-83B394949A50}"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
        <p:nvSpPr>
          <p:cNvPr id="151555" name="1 - Θέση εικόνας διαφάνειας"/>
          <p:cNvSpPr>
            <a:spLocks noGrp="1" noRot="1" noChangeAspect="1" noTextEdit="1"/>
          </p:cNvSpPr>
          <p:nvPr>
            <p:ph type="sldImg"/>
          </p:nvPr>
        </p:nvSpPr>
        <p:spPr>
          <a:ln/>
        </p:spPr>
      </p:sp>
      <p:sp>
        <p:nvSpPr>
          <p:cNvPr id="151556" name="2 - Θέση σημειώσεων"/>
          <p:cNvSpPr>
            <a:spLocks noGrp="1"/>
          </p:cNvSpPr>
          <p:nvPr>
            <p:ph type="body" idx="1"/>
          </p:nvPr>
        </p:nvSpPr>
        <p:spPr>
          <a:noFill/>
        </p:spPr>
        <p:txBody>
          <a:bodyPr/>
          <a:lstStyle/>
          <a:p>
            <a:pPr eaLnBrk="1" hangingPunct="1"/>
            <a:endParaRPr lang="el-GR"/>
          </a:p>
        </p:txBody>
      </p:sp>
      <p:sp>
        <p:nvSpPr>
          <p:cNvPr id="151557" name="3 - Θέση αριθμού διαφάνειας"/>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E17B18E0-472F-4F2F-85C0-EC1BE8DC672D}" type="slidenum">
              <a:rPr kumimoji="0" lang="el-GR" sz="12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l-GR"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5801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1 - Θέση εικόνας διαφάνειας"/>
          <p:cNvSpPr>
            <a:spLocks noGrp="1" noRot="1" noChangeAspect="1" noTextEdit="1"/>
          </p:cNvSpPr>
          <p:nvPr>
            <p:ph type="sldImg"/>
          </p:nvPr>
        </p:nvSpPr>
        <p:spPr>
          <a:xfrm>
            <a:off x="381000" y="685800"/>
            <a:ext cx="6096000" cy="3429000"/>
          </a:xfrm>
          <a:ln/>
        </p:spPr>
      </p:sp>
      <p:sp>
        <p:nvSpPr>
          <p:cNvPr id="62467" name="2 - Θέση σημειώσεων"/>
          <p:cNvSpPr>
            <a:spLocks noGrp="1"/>
          </p:cNvSpPr>
          <p:nvPr>
            <p:ph type="body" idx="1"/>
          </p:nvPr>
        </p:nvSpPr>
        <p:spPr>
          <a:noFill/>
          <a:ln/>
        </p:spPr>
        <p:txBody>
          <a:bodyPr/>
          <a:lstStyle/>
          <a:p>
            <a:pPr eaLnBrk="1" hangingPunct="1"/>
            <a:endParaRPr lang="el-GR">
              <a:latin typeface="Arial" pitchFamily="34" charset="0"/>
            </a:endParaRPr>
          </a:p>
        </p:txBody>
      </p:sp>
      <p:sp>
        <p:nvSpPr>
          <p:cNvPr id="62468" name="3 - Θέση αριθμού διαφάνειας"/>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2B2FEB-FECC-47AD-BF30-ED6721D2EE87}" type="slidenum">
              <a:rPr kumimoji="0" lang="el-GR"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l-GR"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A07DF-DEA5-4213-AC02-33D7F0D25631}"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
        <p:nvSpPr>
          <p:cNvPr id="143363" name="1 - Θέση εικόνας διαφάνειας"/>
          <p:cNvSpPr>
            <a:spLocks noGrp="1" noRot="1" noChangeAspect="1" noTextEdit="1"/>
          </p:cNvSpPr>
          <p:nvPr>
            <p:ph type="sldImg"/>
          </p:nvPr>
        </p:nvSpPr>
        <p:spPr>
          <a:ln/>
        </p:spPr>
      </p:sp>
      <p:sp>
        <p:nvSpPr>
          <p:cNvPr id="143364" name="2 - Θέση σημειώσεων"/>
          <p:cNvSpPr>
            <a:spLocks noGrp="1"/>
          </p:cNvSpPr>
          <p:nvPr>
            <p:ph type="body" idx="1"/>
          </p:nvPr>
        </p:nvSpPr>
        <p:spPr>
          <a:noFill/>
        </p:spPr>
        <p:txBody>
          <a:bodyPr/>
          <a:lstStyle/>
          <a:p>
            <a:pPr eaLnBrk="1" hangingPunct="1"/>
            <a:endParaRPr lang="el-GR"/>
          </a:p>
        </p:txBody>
      </p:sp>
      <p:sp>
        <p:nvSpPr>
          <p:cNvPr id="143365" name="3 - Θέση αριθμού διαφάνειας"/>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0" fontAlgn="base" latinLnBrk="0" hangingPunct="0">
              <a:lnSpc>
                <a:spcPct val="100000"/>
              </a:lnSpc>
              <a:spcBef>
                <a:spcPct val="0"/>
              </a:spcBef>
              <a:spcAft>
                <a:spcPct val="0"/>
              </a:spcAft>
              <a:buClrTx/>
              <a:buSzTx/>
              <a:buFontTx/>
              <a:buNone/>
              <a:tabLst/>
              <a:defRPr/>
            </a:pPr>
            <a:fld id="{F6430D60-D296-4148-82C4-651EA607AF79}" type="slidenum">
              <a:rPr kumimoji="0" lang="el-GR" sz="1200" b="0" i="0" u="none" strike="noStrike" kern="1200" cap="none" spc="0" normalizeH="0" baseline="0" noProof="0">
                <a:ln>
                  <a:noFill/>
                </a:ln>
                <a:solidFill>
                  <a:prstClr val="black"/>
                </a:solidFill>
                <a:effectLst/>
                <a:uLnTx/>
                <a:uFillTx/>
                <a:latin typeface="Verdana" pitchFamily="34" charset="0"/>
                <a:ea typeface="+mn-ea"/>
                <a:cs typeface="Arial"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101</a:t>
            </a:fld>
            <a:endParaRPr kumimoji="0" lang="el-GR" sz="1200" b="0" i="0" u="none" strike="noStrike" kern="1200" cap="none" spc="0" normalizeH="0" baseline="0" noProof="0">
              <a:ln>
                <a:noFill/>
              </a:ln>
              <a:solidFill>
                <a:prstClr val="black"/>
              </a:solidFill>
              <a:effectLst/>
              <a:uLnTx/>
              <a:uFillTx/>
              <a:latin typeface="Verdana" pitchFamily="34" charset="0"/>
              <a:ea typeface="+mn-ea"/>
              <a:cs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41E28-76F5-4BBA-A854-83B394949A50}"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
        <p:nvSpPr>
          <p:cNvPr id="151555" name="1 - Θέση εικόνας διαφάνειας"/>
          <p:cNvSpPr>
            <a:spLocks noGrp="1" noRot="1" noChangeAspect="1" noTextEdit="1"/>
          </p:cNvSpPr>
          <p:nvPr>
            <p:ph type="sldImg"/>
          </p:nvPr>
        </p:nvSpPr>
        <p:spPr>
          <a:xfrm>
            <a:off x="381000" y="685800"/>
            <a:ext cx="6096000" cy="3429000"/>
          </a:xfrm>
          <a:ln/>
        </p:spPr>
      </p:sp>
      <p:sp>
        <p:nvSpPr>
          <p:cNvPr id="151556" name="2 - Θέση σημειώσεων"/>
          <p:cNvSpPr>
            <a:spLocks noGrp="1"/>
          </p:cNvSpPr>
          <p:nvPr>
            <p:ph type="body" idx="1"/>
          </p:nvPr>
        </p:nvSpPr>
        <p:spPr>
          <a:noFill/>
        </p:spPr>
        <p:txBody>
          <a:bodyPr/>
          <a:lstStyle/>
          <a:p>
            <a:pPr eaLnBrk="1" hangingPunct="1"/>
            <a:endParaRPr lang="el-GR"/>
          </a:p>
        </p:txBody>
      </p:sp>
      <p:sp>
        <p:nvSpPr>
          <p:cNvPr id="151557" name="3 - Θέση αριθμού διαφάνειας"/>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E17B18E0-472F-4F2F-85C0-EC1BE8DC672D}" type="slidenum">
              <a:rPr kumimoji="0" lang="el-GR" sz="12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l-GR"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1 - Θέση εικόνας διαφάνειας"/>
          <p:cNvSpPr>
            <a:spLocks noGrp="1" noRot="1" noChangeAspect="1" noTextEdit="1"/>
          </p:cNvSpPr>
          <p:nvPr>
            <p:ph type="sldImg"/>
          </p:nvPr>
        </p:nvSpPr>
        <p:spPr>
          <a:ln/>
        </p:spPr>
      </p:sp>
      <p:sp>
        <p:nvSpPr>
          <p:cNvPr id="59395" name="2 - Θέση σημειώσεων"/>
          <p:cNvSpPr>
            <a:spLocks noGrp="1"/>
          </p:cNvSpPr>
          <p:nvPr>
            <p:ph type="body" idx="1"/>
          </p:nvPr>
        </p:nvSpPr>
        <p:spPr>
          <a:noFill/>
          <a:ln/>
        </p:spPr>
        <p:txBody>
          <a:bodyPr/>
          <a:lstStyle/>
          <a:p>
            <a:endParaRPr lang="el-GR"/>
          </a:p>
        </p:txBody>
      </p:sp>
      <p:sp>
        <p:nvSpPr>
          <p:cNvPr id="59396" name="3 - Θέση αριθμού διαφάνειας"/>
          <p:cNvSpPr>
            <a:spLocks noGrp="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26CBB1D-6F77-4DE0-BF6D-D1987AED0098}" type="slidenum">
              <a:rPr kumimoji="0" lang="el-GR"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115</a:t>
            </a:fld>
            <a:endParaRPr kumimoji="0" lang="el-GR"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3A366E9-87AC-4211-89EC-65F44B0B7A61}"/>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E53B305A-6902-4C51-A126-F64704E1F9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20216C12-F393-4C1F-AAF0-6D3747EF934D}"/>
              </a:ext>
            </a:extLst>
          </p:cNvPr>
          <p:cNvSpPr>
            <a:spLocks noGrp="1"/>
          </p:cNvSpPr>
          <p:nvPr>
            <p:ph type="dt" sz="half" idx="10"/>
          </p:nvPr>
        </p:nvSpPr>
        <p:spPr/>
        <p:txBody>
          <a:bodyPr/>
          <a:lstStyle/>
          <a:p>
            <a:fld id="{C97358E8-8804-4D27-9BFD-84BC4B34DAB9}" type="datetimeFigureOut">
              <a:rPr lang="el-GR" smtClean="0"/>
              <a:t>22/9/2022</a:t>
            </a:fld>
            <a:endParaRPr lang="el-GR"/>
          </a:p>
        </p:txBody>
      </p:sp>
      <p:sp>
        <p:nvSpPr>
          <p:cNvPr id="5" name="Θέση υποσέλιδου 4">
            <a:extLst>
              <a:ext uri="{FF2B5EF4-FFF2-40B4-BE49-F238E27FC236}">
                <a16:creationId xmlns:a16="http://schemas.microsoft.com/office/drawing/2014/main" id="{9E143BB9-48C5-408A-B98B-6D04B6B7B9AF}"/>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AB2E428B-08F5-4A6C-AC99-55F06039725C}"/>
              </a:ext>
            </a:extLst>
          </p:cNvPr>
          <p:cNvSpPr>
            <a:spLocks noGrp="1"/>
          </p:cNvSpPr>
          <p:nvPr>
            <p:ph type="sldNum" sz="quarter" idx="12"/>
          </p:nvPr>
        </p:nvSpPr>
        <p:spPr/>
        <p:txBody>
          <a:bodyPr/>
          <a:lstStyle/>
          <a:p>
            <a:fld id="{1EC643F1-E2A0-4776-8AC9-46370F9C4263}" type="slidenum">
              <a:rPr lang="el-GR" smtClean="0"/>
              <a:t>‹#›</a:t>
            </a:fld>
            <a:endParaRPr lang="el-GR"/>
          </a:p>
        </p:txBody>
      </p:sp>
    </p:spTree>
    <p:extLst>
      <p:ext uri="{BB962C8B-B14F-4D97-AF65-F5344CB8AC3E}">
        <p14:creationId xmlns:p14="http://schemas.microsoft.com/office/powerpoint/2010/main" val="3044438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FA385FE-5E8E-4993-B601-F17E26F4C24F}"/>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CDC501F8-5716-42DC-8E4A-9C67DDBBD7AB}"/>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2BB99537-9EFD-4570-B8D8-5C4A674E98AA}"/>
              </a:ext>
            </a:extLst>
          </p:cNvPr>
          <p:cNvSpPr>
            <a:spLocks noGrp="1"/>
          </p:cNvSpPr>
          <p:nvPr>
            <p:ph type="dt" sz="half" idx="10"/>
          </p:nvPr>
        </p:nvSpPr>
        <p:spPr/>
        <p:txBody>
          <a:bodyPr/>
          <a:lstStyle/>
          <a:p>
            <a:fld id="{C97358E8-8804-4D27-9BFD-84BC4B34DAB9}" type="datetimeFigureOut">
              <a:rPr lang="el-GR" smtClean="0"/>
              <a:t>22/9/2022</a:t>
            </a:fld>
            <a:endParaRPr lang="el-GR"/>
          </a:p>
        </p:txBody>
      </p:sp>
      <p:sp>
        <p:nvSpPr>
          <p:cNvPr id="5" name="Θέση υποσέλιδου 4">
            <a:extLst>
              <a:ext uri="{FF2B5EF4-FFF2-40B4-BE49-F238E27FC236}">
                <a16:creationId xmlns:a16="http://schemas.microsoft.com/office/drawing/2014/main" id="{0E7BAF28-6DE6-48BF-80BA-1ABC994FEE92}"/>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0885ADA-B6F9-4910-9A04-9C8868DCEAA4}"/>
              </a:ext>
            </a:extLst>
          </p:cNvPr>
          <p:cNvSpPr>
            <a:spLocks noGrp="1"/>
          </p:cNvSpPr>
          <p:nvPr>
            <p:ph type="sldNum" sz="quarter" idx="12"/>
          </p:nvPr>
        </p:nvSpPr>
        <p:spPr/>
        <p:txBody>
          <a:bodyPr/>
          <a:lstStyle/>
          <a:p>
            <a:fld id="{1EC643F1-E2A0-4776-8AC9-46370F9C4263}" type="slidenum">
              <a:rPr lang="el-GR" smtClean="0"/>
              <a:t>‹#›</a:t>
            </a:fld>
            <a:endParaRPr lang="el-GR"/>
          </a:p>
        </p:txBody>
      </p:sp>
    </p:spTree>
    <p:extLst>
      <p:ext uri="{BB962C8B-B14F-4D97-AF65-F5344CB8AC3E}">
        <p14:creationId xmlns:p14="http://schemas.microsoft.com/office/powerpoint/2010/main" val="74863613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Rectangle 4"/>
          <p:cNvSpPr>
            <a:spLocks noGrp="1" noChangeArrowheads="1"/>
          </p:cNvSpPr>
          <p:nvPr>
            <p:ph type="dt" sz="half" idx="10"/>
          </p:nvPr>
        </p:nvSpPr>
        <p:spPr>
          <a:ln/>
        </p:spPr>
        <p:txBody>
          <a:bodyPr/>
          <a:lstStyle>
            <a:lvl1pPr>
              <a:defRPr/>
            </a:lvl1pPr>
          </a:lstStyle>
          <a:p>
            <a:pPr>
              <a:defRPr/>
            </a:pPr>
            <a:endParaRPr lang="el-GR"/>
          </a:p>
        </p:txBody>
      </p:sp>
      <p:sp>
        <p:nvSpPr>
          <p:cNvPr id="4" name="Rectangle 5"/>
          <p:cNvSpPr>
            <a:spLocks noGrp="1" noChangeArrowheads="1"/>
          </p:cNvSpPr>
          <p:nvPr>
            <p:ph type="ftr" sz="quarter" idx="11"/>
          </p:nvPr>
        </p:nvSpPr>
        <p:spPr>
          <a:ln/>
        </p:spPr>
        <p:txBody>
          <a:bodyPr/>
          <a:lstStyle>
            <a:lvl1pPr>
              <a:defRPr/>
            </a:lvl1pPr>
          </a:lstStyle>
          <a:p>
            <a:pPr>
              <a:defRPr/>
            </a:pPr>
            <a:endParaRPr lang="el-GR"/>
          </a:p>
        </p:txBody>
      </p:sp>
      <p:sp>
        <p:nvSpPr>
          <p:cNvPr id="5" name="Rectangle 6"/>
          <p:cNvSpPr>
            <a:spLocks noGrp="1" noChangeArrowheads="1"/>
          </p:cNvSpPr>
          <p:nvPr>
            <p:ph type="sldNum" sz="quarter" idx="12"/>
          </p:nvPr>
        </p:nvSpPr>
        <p:spPr>
          <a:ln/>
        </p:spPr>
        <p:txBody>
          <a:bodyPr/>
          <a:lstStyle>
            <a:lvl1pPr>
              <a:defRPr/>
            </a:lvl1pPr>
          </a:lstStyle>
          <a:p>
            <a:pPr>
              <a:defRPr/>
            </a:pPr>
            <a:fld id="{F9BA1D08-DE32-4926-B78C-DC07797C9BBB}" type="slidenum">
              <a:rPr lang="el-GR"/>
              <a:pPr>
                <a:defRPr/>
              </a:pPr>
              <a:t>‹#›</a:t>
            </a:fld>
            <a:endParaRPr lang="el-GR"/>
          </a:p>
        </p:txBody>
      </p:sp>
    </p:spTree>
    <p:extLst>
      <p:ext uri="{BB962C8B-B14F-4D97-AF65-F5344CB8AC3E}">
        <p14:creationId xmlns:p14="http://schemas.microsoft.com/office/powerpoint/2010/main" val="34327976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l-GR"/>
          </a:p>
        </p:txBody>
      </p:sp>
      <p:sp>
        <p:nvSpPr>
          <p:cNvPr id="3" name="Rectangle 5"/>
          <p:cNvSpPr>
            <a:spLocks noGrp="1" noChangeArrowheads="1"/>
          </p:cNvSpPr>
          <p:nvPr>
            <p:ph type="ftr" sz="quarter" idx="11"/>
          </p:nvPr>
        </p:nvSpPr>
        <p:spPr>
          <a:ln/>
        </p:spPr>
        <p:txBody>
          <a:bodyPr/>
          <a:lstStyle>
            <a:lvl1pPr>
              <a:defRPr/>
            </a:lvl1pPr>
          </a:lstStyle>
          <a:p>
            <a:pPr>
              <a:defRPr/>
            </a:pPr>
            <a:endParaRPr lang="el-GR"/>
          </a:p>
        </p:txBody>
      </p:sp>
      <p:sp>
        <p:nvSpPr>
          <p:cNvPr id="4" name="Rectangle 6"/>
          <p:cNvSpPr>
            <a:spLocks noGrp="1" noChangeArrowheads="1"/>
          </p:cNvSpPr>
          <p:nvPr>
            <p:ph type="sldNum" sz="quarter" idx="12"/>
          </p:nvPr>
        </p:nvSpPr>
        <p:spPr>
          <a:ln/>
        </p:spPr>
        <p:txBody>
          <a:bodyPr/>
          <a:lstStyle>
            <a:lvl1pPr>
              <a:defRPr/>
            </a:lvl1pPr>
          </a:lstStyle>
          <a:p>
            <a:pPr>
              <a:defRPr/>
            </a:pPr>
            <a:fld id="{2C4A1E43-A07F-40FD-8D1A-7D9553707AED}" type="slidenum">
              <a:rPr lang="el-GR"/>
              <a:pPr>
                <a:defRPr/>
              </a:pPr>
              <a:t>‹#›</a:t>
            </a:fld>
            <a:endParaRPr lang="el-GR"/>
          </a:p>
        </p:txBody>
      </p:sp>
    </p:spTree>
    <p:extLst>
      <p:ext uri="{BB962C8B-B14F-4D97-AF65-F5344CB8AC3E}">
        <p14:creationId xmlns:p14="http://schemas.microsoft.com/office/powerpoint/2010/main" val="145419836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09601" y="273050"/>
            <a:ext cx="4011084" cy="1162050"/>
          </a:xfrm>
        </p:spPr>
        <p:txBody>
          <a:bodyPr anchor="b"/>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E690AD82-CDB8-49D4-BB77-3DC9919CB516}" type="slidenum">
              <a:rPr lang="el-GR"/>
              <a:pPr>
                <a:defRPr/>
              </a:pPr>
              <a:t>‹#›</a:t>
            </a:fld>
            <a:endParaRPr lang="el-GR"/>
          </a:p>
        </p:txBody>
      </p:sp>
    </p:spTree>
    <p:extLst>
      <p:ext uri="{BB962C8B-B14F-4D97-AF65-F5344CB8AC3E}">
        <p14:creationId xmlns:p14="http://schemas.microsoft.com/office/powerpoint/2010/main" val="16289635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2389717" y="4800600"/>
            <a:ext cx="7315200" cy="566738"/>
          </a:xfrm>
        </p:spPr>
        <p:txBody>
          <a:bodyPr anchor="b"/>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Θέση κειμένου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E3E06017-601F-4CB8-8C36-BB950A7396BB}" type="slidenum">
              <a:rPr lang="el-GR"/>
              <a:pPr>
                <a:defRPr/>
              </a:pPr>
              <a:t>‹#›</a:t>
            </a:fld>
            <a:endParaRPr lang="el-GR"/>
          </a:p>
        </p:txBody>
      </p:sp>
    </p:spTree>
    <p:extLst>
      <p:ext uri="{BB962C8B-B14F-4D97-AF65-F5344CB8AC3E}">
        <p14:creationId xmlns:p14="http://schemas.microsoft.com/office/powerpoint/2010/main" val="28968138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2DB6564B-EBCE-4018-9F24-E9B43142C90F}" type="slidenum">
              <a:rPr lang="el-GR"/>
              <a:pPr>
                <a:defRPr/>
              </a:pPr>
              <a:t>‹#›</a:t>
            </a:fld>
            <a:endParaRPr lang="el-GR"/>
          </a:p>
        </p:txBody>
      </p:sp>
    </p:spTree>
    <p:extLst>
      <p:ext uri="{BB962C8B-B14F-4D97-AF65-F5344CB8AC3E}">
        <p14:creationId xmlns:p14="http://schemas.microsoft.com/office/powerpoint/2010/main" val="10714502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839200" y="274639"/>
            <a:ext cx="27432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609600" y="274639"/>
            <a:ext cx="8026400" cy="585152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E7D41752-6D39-4B8F-B001-2804E0240518}" type="slidenum">
              <a:rPr lang="el-GR"/>
              <a:pPr>
                <a:defRPr/>
              </a:pPr>
              <a:t>‹#›</a:t>
            </a:fld>
            <a:endParaRPr lang="el-GR"/>
          </a:p>
        </p:txBody>
      </p:sp>
    </p:spTree>
    <p:extLst>
      <p:ext uri="{BB962C8B-B14F-4D97-AF65-F5344CB8AC3E}">
        <p14:creationId xmlns:p14="http://schemas.microsoft.com/office/powerpoint/2010/main" val="4286119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bl">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7814"/>
            <a:ext cx="10972800" cy="1139825"/>
          </a:xfrm>
        </p:spPr>
        <p:txBody>
          <a:bodyPr/>
          <a:lstStyle/>
          <a:p>
            <a:r>
              <a:rPr lang="el-GR"/>
              <a:t>Kλικ για επεξεργασία του τίτλου</a:t>
            </a:r>
          </a:p>
        </p:txBody>
      </p:sp>
      <p:sp>
        <p:nvSpPr>
          <p:cNvPr id="3" name="2 - Θέση πίνακα"/>
          <p:cNvSpPr>
            <a:spLocks noGrp="1"/>
          </p:cNvSpPr>
          <p:nvPr>
            <p:ph type="tbl" idx="1"/>
          </p:nvPr>
        </p:nvSpPr>
        <p:spPr>
          <a:xfrm>
            <a:off x="609600" y="1600201"/>
            <a:ext cx="10972800" cy="4530725"/>
          </a:xfrm>
        </p:spPr>
        <p:txBody>
          <a:bodyPr/>
          <a:lstStyle/>
          <a:p>
            <a:pPr lvl="0"/>
            <a:endParaRPr lang="el-GR" noProof="0"/>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C7BA781C-6918-40C6-B0A5-0F237C8E5736}" type="slidenum">
              <a:rPr lang="el-GR"/>
              <a:pPr>
                <a:defRPr/>
              </a:pPr>
              <a:t>‹#›</a:t>
            </a:fld>
            <a:endParaRPr lang="el-GR"/>
          </a:p>
        </p:txBody>
      </p:sp>
    </p:spTree>
    <p:extLst>
      <p:ext uri="{BB962C8B-B14F-4D97-AF65-F5344CB8AC3E}">
        <p14:creationId xmlns:p14="http://schemas.microsoft.com/office/powerpoint/2010/main" val="176208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D87A6845-A429-4518-897B-D6179B5D7D2C}"/>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820CDD37-6B03-48FE-BAF3-3498C23F0717}"/>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22E75FA6-A4BA-4A97-99F1-95EF6397D9CB}"/>
              </a:ext>
            </a:extLst>
          </p:cNvPr>
          <p:cNvSpPr>
            <a:spLocks noGrp="1"/>
          </p:cNvSpPr>
          <p:nvPr>
            <p:ph type="dt" sz="half" idx="10"/>
          </p:nvPr>
        </p:nvSpPr>
        <p:spPr/>
        <p:txBody>
          <a:bodyPr/>
          <a:lstStyle/>
          <a:p>
            <a:fld id="{C97358E8-8804-4D27-9BFD-84BC4B34DAB9}" type="datetimeFigureOut">
              <a:rPr lang="el-GR" smtClean="0"/>
              <a:t>22/9/2022</a:t>
            </a:fld>
            <a:endParaRPr lang="el-GR"/>
          </a:p>
        </p:txBody>
      </p:sp>
      <p:sp>
        <p:nvSpPr>
          <p:cNvPr id="5" name="Θέση υποσέλιδου 4">
            <a:extLst>
              <a:ext uri="{FF2B5EF4-FFF2-40B4-BE49-F238E27FC236}">
                <a16:creationId xmlns:a16="http://schemas.microsoft.com/office/drawing/2014/main" id="{E6443CEB-E6F0-493A-92D1-42C5CFE73E9F}"/>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B26BC64F-2BEA-438F-931E-E252F343502D}"/>
              </a:ext>
            </a:extLst>
          </p:cNvPr>
          <p:cNvSpPr>
            <a:spLocks noGrp="1"/>
          </p:cNvSpPr>
          <p:nvPr>
            <p:ph type="sldNum" sz="quarter" idx="12"/>
          </p:nvPr>
        </p:nvSpPr>
        <p:spPr/>
        <p:txBody>
          <a:bodyPr/>
          <a:lstStyle/>
          <a:p>
            <a:fld id="{1EC643F1-E2A0-4776-8AC9-46370F9C4263}" type="slidenum">
              <a:rPr lang="el-GR" smtClean="0"/>
              <a:t>‹#›</a:t>
            </a:fld>
            <a:endParaRPr lang="el-GR"/>
          </a:p>
        </p:txBody>
      </p:sp>
    </p:spTree>
    <p:extLst>
      <p:ext uri="{BB962C8B-B14F-4D97-AF65-F5344CB8AC3E}">
        <p14:creationId xmlns:p14="http://schemas.microsoft.com/office/powerpoint/2010/main" val="12748378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652231" y="216822"/>
            <a:ext cx="10008141" cy="755831"/>
          </a:xfrm>
          <a:prstGeom prst="rect">
            <a:avLst/>
          </a:prstGeom>
          <a:noFill/>
          <a:ln w="0">
            <a:noFill/>
          </a:ln>
        </p:spPr>
        <p:txBody>
          <a:bodyPr lIns="0" tIns="0" rIns="0" bIns="0" anchor="ctr">
            <a:noAutofit/>
          </a:bodyPr>
          <a:lstStyle/>
          <a:p>
            <a:pPr algn="ctr">
              <a:buNone/>
            </a:pPr>
            <a:endParaRPr lang="el-GR" sz="1693" b="1" strike="noStrike" spc="-1">
              <a:solidFill>
                <a:srgbClr val="FF6600"/>
              </a:solidFill>
              <a:latin typeface="Times New Roman"/>
            </a:endParaRPr>
          </a:p>
        </p:txBody>
      </p:sp>
      <p:sp>
        <p:nvSpPr>
          <p:cNvPr id="14" name="PlaceHolder 2"/>
          <p:cNvSpPr>
            <a:spLocks noGrp="1"/>
          </p:cNvSpPr>
          <p:nvPr>
            <p:ph/>
          </p:nvPr>
        </p:nvSpPr>
        <p:spPr>
          <a:xfrm>
            <a:off x="652667" y="1523852"/>
            <a:ext cx="34397" cy="4781413"/>
          </a:xfrm>
          <a:prstGeom prst="rect">
            <a:avLst/>
          </a:prstGeom>
          <a:noFill/>
          <a:ln w="0">
            <a:noFill/>
          </a:ln>
        </p:spPr>
        <p:txBody>
          <a:bodyPr lIns="0" tIns="0" rIns="0" bIns="0" anchor="t">
            <a:normAutofit fontScale="80000"/>
          </a:bodyPr>
          <a:lstStyle/>
          <a:p>
            <a:endParaRPr lang="el-GR" sz="1451" b="0" strike="noStrike" spc="-1">
              <a:latin typeface="Times New Roman"/>
            </a:endParaRPr>
          </a:p>
        </p:txBody>
      </p:sp>
      <p:sp>
        <p:nvSpPr>
          <p:cNvPr id="15" name="PlaceHolder 3"/>
          <p:cNvSpPr>
            <a:spLocks noGrp="1"/>
          </p:cNvSpPr>
          <p:nvPr>
            <p:ph/>
          </p:nvPr>
        </p:nvSpPr>
        <p:spPr>
          <a:xfrm>
            <a:off x="689241" y="1523852"/>
            <a:ext cx="34397" cy="4781413"/>
          </a:xfrm>
          <a:prstGeom prst="rect">
            <a:avLst/>
          </a:prstGeom>
          <a:noFill/>
          <a:ln w="0">
            <a:noFill/>
          </a:ln>
        </p:spPr>
        <p:txBody>
          <a:bodyPr lIns="0" tIns="0" rIns="0" bIns="0" anchor="t">
            <a:normAutofit fontScale="80000"/>
          </a:bodyPr>
          <a:lstStyle/>
          <a:p>
            <a:endParaRPr lang="el-GR" sz="1451" b="0" strike="noStrike" spc="-1">
              <a:latin typeface="Times New Roman"/>
            </a:endParaRPr>
          </a:p>
        </p:txBody>
      </p:sp>
      <p:sp>
        <p:nvSpPr>
          <p:cNvPr id="5" name="PlaceHolder 4"/>
          <p:cNvSpPr>
            <a:spLocks noGrp="1"/>
          </p:cNvSpPr>
          <p:nvPr>
            <p:ph type="ftr" idx="1"/>
          </p:nvPr>
        </p:nvSpPr>
        <p:spPr/>
        <p:txBody>
          <a:bodyPr/>
          <a:lstStyle/>
          <a:p>
            <a:r>
              <a:t>Footer</a:t>
            </a:r>
          </a:p>
        </p:txBody>
      </p:sp>
      <p:sp>
        <p:nvSpPr>
          <p:cNvPr id="6" name="PlaceHolder 5"/>
          <p:cNvSpPr>
            <a:spLocks noGrp="1"/>
          </p:cNvSpPr>
          <p:nvPr>
            <p:ph type="sldNum" idx="2"/>
          </p:nvPr>
        </p:nvSpPr>
        <p:spPr/>
        <p:txBody>
          <a:bodyPr/>
          <a:lstStyle/>
          <a:p>
            <a:fld id="{21AF2231-E48D-4643-8199-8C44B74837E0}" type="slidenum">
              <a:t>‹#›</a:t>
            </a:fld>
            <a:endParaRPr/>
          </a:p>
        </p:txBody>
      </p:sp>
      <p:sp>
        <p:nvSpPr>
          <p:cNvPr id="7" name="PlaceHolder 6"/>
          <p:cNvSpPr>
            <a:spLocks noGrp="1"/>
          </p:cNvSpPr>
          <p:nvPr>
            <p:ph type="dt" idx="3"/>
          </p:nvPr>
        </p:nvSpPr>
        <p:spPr/>
        <p:txBody>
          <a:bodyPr/>
          <a:lstStyle/>
          <a:p>
            <a:endParaRPr/>
          </a:p>
        </p:txBody>
      </p:sp>
    </p:spTree>
    <p:extLst>
      <p:ext uri="{BB962C8B-B14F-4D97-AF65-F5344CB8AC3E}">
        <p14:creationId xmlns:p14="http://schemas.microsoft.com/office/powerpoint/2010/main" val="33082812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914400" y="2130427"/>
            <a:ext cx="103632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E1E239CF-AA07-4CB5-9EC8-84E0AA3DAC9D}" type="datetimeFigureOut">
              <a:rPr lang="el-GR" smtClean="0"/>
              <a:pPr/>
              <a:t>22/9/2022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988A9342-AA4B-4F0C-A691-BCB583AD6565}" type="slidenum">
              <a:rPr lang="el-GR" smtClean="0"/>
              <a:pPr/>
              <a:t>‹#›</a:t>
            </a:fld>
            <a:endParaRPr lang="el-GR"/>
          </a:p>
        </p:txBody>
      </p:sp>
    </p:spTree>
    <p:extLst>
      <p:ext uri="{BB962C8B-B14F-4D97-AF65-F5344CB8AC3E}">
        <p14:creationId xmlns:p14="http://schemas.microsoft.com/office/powerpoint/2010/main" val="30537539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E1E239CF-AA07-4CB5-9EC8-84E0AA3DAC9D}" type="datetimeFigureOut">
              <a:rPr lang="el-GR" smtClean="0"/>
              <a:pPr/>
              <a:t>22/9/2022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988A9342-AA4B-4F0C-A691-BCB583AD6565}" type="slidenum">
              <a:rPr lang="el-GR" smtClean="0"/>
              <a:pPr/>
              <a:t>‹#›</a:t>
            </a:fld>
            <a:endParaRPr lang="el-GR"/>
          </a:p>
        </p:txBody>
      </p:sp>
    </p:spTree>
    <p:extLst>
      <p:ext uri="{BB962C8B-B14F-4D97-AF65-F5344CB8AC3E}">
        <p14:creationId xmlns:p14="http://schemas.microsoft.com/office/powerpoint/2010/main" val="16137521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963084" y="4406901"/>
            <a:ext cx="103632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E1E239CF-AA07-4CB5-9EC8-84E0AA3DAC9D}" type="datetimeFigureOut">
              <a:rPr lang="el-GR" smtClean="0"/>
              <a:pPr/>
              <a:t>22/9/2022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988A9342-AA4B-4F0C-A691-BCB583AD6565}" type="slidenum">
              <a:rPr lang="el-GR" smtClean="0"/>
              <a:pPr/>
              <a:t>‹#›</a:t>
            </a:fld>
            <a:endParaRPr lang="el-GR"/>
          </a:p>
        </p:txBody>
      </p:sp>
    </p:spTree>
    <p:extLst>
      <p:ext uri="{BB962C8B-B14F-4D97-AF65-F5344CB8AC3E}">
        <p14:creationId xmlns:p14="http://schemas.microsoft.com/office/powerpoint/2010/main" val="31323759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E1E239CF-AA07-4CB5-9EC8-84E0AA3DAC9D}" type="datetimeFigureOut">
              <a:rPr lang="el-GR" smtClean="0"/>
              <a:pPr/>
              <a:t>22/9/2022</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988A9342-AA4B-4F0C-A691-BCB583AD6565}" type="slidenum">
              <a:rPr lang="el-GR" smtClean="0"/>
              <a:pPr/>
              <a:t>‹#›</a:t>
            </a:fld>
            <a:endParaRPr lang="el-GR"/>
          </a:p>
        </p:txBody>
      </p:sp>
    </p:spTree>
    <p:extLst>
      <p:ext uri="{BB962C8B-B14F-4D97-AF65-F5344CB8AC3E}">
        <p14:creationId xmlns:p14="http://schemas.microsoft.com/office/powerpoint/2010/main" val="34056826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609602"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E1E239CF-AA07-4CB5-9EC8-84E0AA3DAC9D}" type="datetimeFigureOut">
              <a:rPr lang="el-GR" smtClean="0"/>
              <a:pPr/>
              <a:t>22/9/2022</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988A9342-AA4B-4F0C-A691-BCB583AD6565}" type="slidenum">
              <a:rPr lang="el-GR" smtClean="0"/>
              <a:pPr/>
              <a:t>‹#›</a:t>
            </a:fld>
            <a:endParaRPr lang="el-GR"/>
          </a:p>
        </p:txBody>
      </p:sp>
    </p:spTree>
    <p:extLst>
      <p:ext uri="{BB962C8B-B14F-4D97-AF65-F5344CB8AC3E}">
        <p14:creationId xmlns:p14="http://schemas.microsoft.com/office/powerpoint/2010/main" val="24104628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E1E239CF-AA07-4CB5-9EC8-84E0AA3DAC9D}" type="datetimeFigureOut">
              <a:rPr lang="el-GR" smtClean="0"/>
              <a:pPr/>
              <a:t>22/9/2022</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988A9342-AA4B-4F0C-A691-BCB583AD6565}" type="slidenum">
              <a:rPr lang="el-GR" smtClean="0"/>
              <a:pPr/>
              <a:t>‹#›</a:t>
            </a:fld>
            <a:endParaRPr lang="el-GR"/>
          </a:p>
        </p:txBody>
      </p:sp>
    </p:spTree>
    <p:extLst>
      <p:ext uri="{BB962C8B-B14F-4D97-AF65-F5344CB8AC3E}">
        <p14:creationId xmlns:p14="http://schemas.microsoft.com/office/powerpoint/2010/main" val="1864771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E1E239CF-AA07-4CB5-9EC8-84E0AA3DAC9D}" type="datetimeFigureOut">
              <a:rPr lang="el-GR" smtClean="0"/>
              <a:pPr/>
              <a:t>22/9/2022</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988A9342-AA4B-4F0C-A691-BCB583AD6565}" type="slidenum">
              <a:rPr lang="el-GR" smtClean="0"/>
              <a:pPr/>
              <a:t>‹#›</a:t>
            </a:fld>
            <a:endParaRPr lang="el-GR"/>
          </a:p>
        </p:txBody>
      </p:sp>
    </p:spTree>
    <p:extLst>
      <p:ext uri="{BB962C8B-B14F-4D97-AF65-F5344CB8AC3E}">
        <p14:creationId xmlns:p14="http://schemas.microsoft.com/office/powerpoint/2010/main" val="3921952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8C5D220-09D2-4DCE-A702-C7923C1B447B}"/>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FAEA27B0-A0A9-4C51-87FC-3411D30662A5}"/>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D86082B1-A349-434A-B78B-D79222882C0B}"/>
              </a:ext>
            </a:extLst>
          </p:cNvPr>
          <p:cNvSpPr>
            <a:spLocks noGrp="1"/>
          </p:cNvSpPr>
          <p:nvPr>
            <p:ph type="dt" sz="half" idx="10"/>
          </p:nvPr>
        </p:nvSpPr>
        <p:spPr/>
        <p:txBody>
          <a:bodyPr/>
          <a:lstStyle/>
          <a:p>
            <a:fld id="{C97358E8-8804-4D27-9BFD-84BC4B34DAB9}" type="datetimeFigureOut">
              <a:rPr lang="el-GR" smtClean="0"/>
              <a:t>22/9/2022</a:t>
            </a:fld>
            <a:endParaRPr lang="el-GR"/>
          </a:p>
        </p:txBody>
      </p:sp>
      <p:sp>
        <p:nvSpPr>
          <p:cNvPr id="5" name="Θέση υποσέλιδου 4">
            <a:extLst>
              <a:ext uri="{FF2B5EF4-FFF2-40B4-BE49-F238E27FC236}">
                <a16:creationId xmlns:a16="http://schemas.microsoft.com/office/drawing/2014/main" id="{09C43E49-959E-48EE-9037-7815C50B4D6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8A957906-4FF1-48B3-A46A-86EC9152ACFA}"/>
              </a:ext>
            </a:extLst>
          </p:cNvPr>
          <p:cNvSpPr>
            <a:spLocks noGrp="1"/>
          </p:cNvSpPr>
          <p:nvPr>
            <p:ph type="sldNum" sz="quarter" idx="12"/>
          </p:nvPr>
        </p:nvSpPr>
        <p:spPr/>
        <p:txBody>
          <a:bodyPr/>
          <a:lstStyle/>
          <a:p>
            <a:fld id="{1EC643F1-E2A0-4776-8AC9-46370F9C4263}" type="slidenum">
              <a:rPr lang="el-GR" smtClean="0"/>
              <a:t>‹#›</a:t>
            </a:fld>
            <a:endParaRPr lang="el-GR"/>
          </a:p>
        </p:txBody>
      </p:sp>
    </p:spTree>
    <p:extLst>
      <p:ext uri="{BB962C8B-B14F-4D97-AF65-F5344CB8AC3E}">
        <p14:creationId xmlns:p14="http://schemas.microsoft.com/office/powerpoint/2010/main" val="3656514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2" y="273050"/>
            <a:ext cx="4011084"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E1E239CF-AA07-4CB5-9EC8-84E0AA3DAC9D}" type="datetimeFigureOut">
              <a:rPr lang="el-GR" smtClean="0"/>
              <a:pPr/>
              <a:t>22/9/2022</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988A9342-AA4B-4F0C-A691-BCB583AD6565}" type="slidenum">
              <a:rPr lang="el-GR" smtClean="0"/>
              <a:pPr/>
              <a:t>‹#›</a:t>
            </a:fld>
            <a:endParaRPr lang="el-GR"/>
          </a:p>
        </p:txBody>
      </p:sp>
    </p:spTree>
    <p:extLst>
      <p:ext uri="{BB962C8B-B14F-4D97-AF65-F5344CB8AC3E}">
        <p14:creationId xmlns:p14="http://schemas.microsoft.com/office/powerpoint/2010/main" val="2709032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2389717" y="4800601"/>
            <a:ext cx="73152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E1E239CF-AA07-4CB5-9EC8-84E0AA3DAC9D}" type="datetimeFigureOut">
              <a:rPr lang="el-GR" smtClean="0"/>
              <a:pPr/>
              <a:t>22/9/2022</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988A9342-AA4B-4F0C-A691-BCB583AD6565}" type="slidenum">
              <a:rPr lang="el-GR" smtClean="0"/>
              <a:pPr/>
              <a:t>‹#›</a:t>
            </a:fld>
            <a:endParaRPr lang="el-GR"/>
          </a:p>
        </p:txBody>
      </p:sp>
    </p:spTree>
    <p:extLst>
      <p:ext uri="{BB962C8B-B14F-4D97-AF65-F5344CB8AC3E}">
        <p14:creationId xmlns:p14="http://schemas.microsoft.com/office/powerpoint/2010/main" val="27781689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E1E239CF-AA07-4CB5-9EC8-84E0AA3DAC9D}" type="datetimeFigureOut">
              <a:rPr lang="el-GR" smtClean="0"/>
              <a:pPr/>
              <a:t>22/9/2022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988A9342-AA4B-4F0C-A691-BCB583AD6565}" type="slidenum">
              <a:rPr lang="el-GR" smtClean="0"/>
              <a:pPr/>
              <a:t>‹#›</a:t>
            </a:fld>
            <a:endParaRPr lang="el-GR"/>
          </a:p>
        </p:txBody>
      </p:sp>
    </p:spTree>
    <p:extLst>
      <p:ext uri="{BB962C8B-B14F-4D97-AF65-F5344CB8AC3E}">
        <p14:creationId xmlns:p14="http://schemas.microsoft.com/office/powerpoint/2010/main" val="31430267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8839200" y="274640"/>
            <a:ext cx="27432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609600" y="274640"/>
            <a:ext cx="80264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E1E239CF-AA07-4CB5-9EC8-84E0AA3DAC9D}" type="datetimeFigureOut">
              <a:rPr lang="el-GR" smtClean="0"/>
              <a:pPr/>
              <a:t>22/9/2022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988A9342-AA4B-4F0C-A691-BCB583AD6565}" type="slidenum">
              <a:rPr lang="el-GR" smtClean="0"/>
              <a:pPr/>
              <a:t>‹#›</a:t>
            </a:fld>
            <a:endParaRPr lang="el-GR"/>
          </a:p>
        </p:txBody>
      </p:sp>
    </p:spTree>
    <p:extLst>
      <p:ext uri="{BB962C8B-B14F-4D97-AF65-F5344CB8AC3E}">
        <p14:creationId xmlns:p14="http://schemas.microsoft.com/office/powerpoint/2010/main" val="6152631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4638"/>
            <a:ext cx="10972800" cy="1143000"/>
          </a:xfrm>
        </p:spPr>
        <p:txBody>
          <a:bodyPr/>
          <a:lstStyle/>
          <a:p>
            <a:r>
              <a:rPr lang="el-GR"/>
              <a:t>Kλικ για επεξεργασία του τίτλου</a:t>
            </a:r>
          </a:p>
        </p:txBody>
      </p:sp>
      <p:sp>
        <p:nvSpPr>
          <p:cNvPr id="3" name="2 - Θέση πίνακα"/>
          <p:cNvSpPr>
            <a:spLocks noGrp="1"/>
          </p:cNvSpPr>
          <p:nvPr>
            <p:ph type="tbl" idx="1"/>
          </p:nvPr>
        </p:nvSpPr>
        <p:spPr>
          <a:xfrm>
            <a:off x="609600" y="1600202"/>
            <a:ext cx="10972800" cy="4525963"/>
          </a:xfrm>
        </p:spPr>
        <p:txBody>
          <a:bodyPr>
            <a:normAutofit/>
          </a:bodyPr>
          <a:lstStyle/>
          <a:p>
            <a:pPr lvl="0"/>
            <a:endParaRPr lang="el-GR" noProof="0"/>
          </a:p>
        </p:txBody>
      </p:sp>
      <p:sp>
        <p:nvSpPr>
          <p:cNvPr id="4" name="13 - Θέση ημερομηνίας"/>
          <p:cNvSpPr>
            <a:spLocks noGrp="1"/>
          </p:cNvSpPr>
          <p:nvPr>
            <p:ph type="dt" sz="half" idx="10"/>
          </p:nvPr>
        </p:nvSpPr>
        <p:spPr/>
        <p:txBody>
          <a:bodyPr/>
          <a:lstStyle>
            <a:lvl1pPr>
              <a:defRPr/>
            </a:lvl1pPr>
          </a:lstStyle>
          <a:p>
            <a:pPr>
              <a:defRPr/>
            </a:pPr>
            <a:endParaRPr lang="el-GR"/>
          </a:p>
        </p:txBody>
      </p:sp>
      <p:sp>
        <p:nvSpPr>
          <p:cNvPr id="5" name="2 - Θέση υποσέλιδου"/>
          <p:cNvSpPr>
            <a:spLocks noGrp="1"/>
          </p:cNvSpPr>
          <p:nvPr>
            <p:ph type="ftr" sz="quarter" idx="11"/>
          </p:nvPr>
        </p:nvSpPr>
        <p:spPr/>
        <p:txBody>
          <a:bodyPr/>
          <a:lstStyle>
            <a:lvl1pPr>
              <a:defRPr/>
            </a:lvl1pPr>
          </a:lstStyle>
          <a:p>
            <a:pPr>
              <a:defRPr/>
            </a:pPr>
            <a:endParaRPr lang="el-GR"/>
          </a:p>
        </p:txBody>
      </p:sp>
      <p:sp>
        <p:nvSpPr>
          <p:cNvPr id="6" name="22 - Θέση αριθμού διαφάνειας"/>
          <p:cNvSpPr>
            <a:spLocks noGrp="1"/>
          </p:cNvSpPr>
          <p:nvPr>
            <p:ph type="sldNum" sz="quarter" idx="12"/>
          </p:nvPr>
        </p:nvSpPr>
        <p:spPr/>
        <p:txBody>
          <a:bodyPr/>
          <a:lstStyle>
            <a:lvl1pPr>
              <a:defRPr/>
            </a:lvl1pPr>
          </a:lstStyle>
          <a:p>
            <a:pPr>
              <a:defRPr/>
            </a:pPr>
            <a:fld id="{962BFA8A-873F-443B-9FDB-48093BEC4397}" type="slidenum">
              <a:rPr lang="el-GR"/>
              <a:pPr>
                <a:defRPr/>
              </a:pPr>
              <a:t>‹#›</a:t>
            </a:fld>
            <a:endParaRPr lang="el-GR"/>
          </a:p>
        </p:txBody>
      </p:sp>
    </p:spTree>
    <p:extLst>
      <p:ext uri="{BB962C8B-B14F-4D97-AF65-F5344CB8AC3E}">
        <p14:creationId xmlns:p14="http://schemas.microsoft.com/office/powerpoint/2010/main" val="2836584260"/>
      </p:ext>
    </p:extLst>
  </p:cSld>
  <p:clrMapOvr>
    <a:masterClrMapping/>
  </p:clrMapOvr>
  <p:transition>
    <p:dissolv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dgm">
  <p:cSld name="Τίτλος και Διάγραμμα ή Οργανόγραμμα">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7815"/>
            <a:ext cx="10972800" cy="1139825"/>
          </a:xfrm>
        </p:spPr>
        <p:txBody>
          <a:bodyPr/>
          <a:lstStyle/>
          <a:p>
            <a:r>
              <a:rPr lang="el-GR"/>
              <a:t>Kλικ για επεξεργασία του τίτλου</a:t>
            </a:r>
          </a:p>
        </p:txBody>
      </p:sp>
      <p:sp>
        <p:nvSpPr>
          <p:cNvPr id="3" name="2 - Θέση SmartArt"/>
          <p:cNvSpPr>
            <a:spLocks noGrp="1"/>
          </p:cNvSpPr>
          <p:nvPr>
            <p:ph type="dgm" idx="1"/>
          </p:nvPr>
        </p:nvSpPr>
        <p:spPr>
          <a:xfrm>
            <a:off x="609600" y="1600202"/>
            <a:ext cx="10972800" cy="4530725"/>
          </a:xfrm>
        </p:spPr>
        <p:txBody>
          <a:bodyPr/>
          <a:lstStyle/>
          <a:p>
            <a:pPr lvl="0"/>
            <a:endParaRPr lang="el-GR" noProof="0"/>
          </a:p>
        </p:txBody>
      </p:sp>
      <p:sp>
        <p:nvSpPr>
          <p:cNvPr id="4" name="Rectangle 40"/>
          <p:cNvSpPr>
            <a:spLocks noGrp="1" noChangeArrowheads="1"/>
          </p:cNvSpPr>
          <p:nvPr>
            <p:ph type="dt" sz="half" idx="10"/>
          </p:nvPr>
        </p:nvSpPr>
        <p:spPr>
          <a:ln/>
        </p:spPr>
        <p:txBody>
          <a:bodyPr/>
          <a:lstStyle>
            <a:lvl1pPr>
              <a:defRPr/>
            </a:lvl1pPr>
          </a:lstStyle>
          <a:p>
            <a:pPr>
              <a:defRPr/>
            </a:pPr>
            <a:endParaRPr lang="el-GR"/>
          </a:p>
        </p:txBody>
      </p:sp>
      <p:sp>
        <p:nvSpPr>
          <p:cNvPr id="5" name="Rectangle 41"/>
          <p:cNvSpPr>
            <a:spLocks noGrp="1" noChangeArrowheads="1"/>
          </p:cNvSpPr>
          <p:nvPr>
            <p:ph type="ftr" sz="quarter" idx="11"/>
          </p:nvPr>
        </p:nvSpPr>
        <p:spPr>
          <a:ln/>
        </p:spPr>
        <p:txBody>
          <a:bodyPr/>
          <a:lstStyle>
            <a:lvl1pPr>
              <a:defRPr/>
            </a:lvl1pPr>
          </a:lstStyle>
          <a:p>
            <a:pPr>
              <a:defRPr/>
            </a:pPr>
            <a:endParaRPr lang="el-GR"/>
          </a:p>
        </p:txBody>
      </p:sp>
      <p:sp>
        <p:nvSpPr>
          <p:cNvPr id="6" name="Rectangle 42"/>
          <p:cNvSpPr>
            <a:spLocks noGrp="1" noChangeArrowheads="1"/>
          </p:cNvSpPr>
          <p:nvPr>
            <p:ph type="sldNum" sz="quarter" idx="12"/>
          </p:nvPr>
        </p:nvSpPr>
        <p:spPr>
          <a:ln/>
        </p:spPr>
        <p:txBody>
          <a:bodyPr/>
          <a:lstStyle>
            <a:lvl1pPr>
              <a:defRPr/>
            </a:lvl1pPr>
          </a:lstStyle>
          <a:p>
            <a:pPr>
              <a:defRPr/>
            </a:pPr>
            <a:fld id="{4BC99C33-3783-4328-A43C-BFB37BE29D8B}" type="slidenum">
              <a:rPr lang="el-GR"/>
              <a:pPr>
                <a:defRPr/>
              </a:pPr>
              <a:t>‹#›</a:t>
            </a:fld>
            <a:endParaRPr lang="el-GR"/>
          </a:p>
        </p:txBody>
      </p:sp>
    </p:spTree>
    <p:extLst>
      <p:ext uri="{BB962C8B-B14F-4D97-AF65-F5344CB8AC3E}">
        <p14:creationId xmlns:p14="http://schemas.microsoft.com/office/powerpoint/2010/main" val="30390383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609600" y="274640"/>
            <a:ext cx="10972800" cy="58515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3" name="13 - Θέση ημερομηνίας"/>
          <p:cNvSpPr>
            <a:spLocks noGrp="1"/>
          </p:cNvSpPr>
          <p:nvPr>
            <p:ph type="dt" sz="half" idx="10"/>
          </p:nvPr>
        </p:nvSpPr>
        <p:spPr/>
        <p:txBody>
          <a:bodyPr/>
          <a:lstStyle>
            <a:lvl1pPr>
              <a:defRPr/>
            </a:lvl1pPr>
          </a:lstStyle>
          <a:p>
            <a:pPr>
              <a:defRPr/>
            </a:pPr>
            <a:endParaRPr lang="el-GR"/>
          </a:p>
        </p:txBody>
      </p:sp>
      <p:sp>
        <p:nvSpPr>
          <p:cNvPr id="4" name="2 - Θέση υποσέλιδου"/>
          <p:cNvSpPr>
            <a:spLocks noGrp="1"/>
          </p:cNvSpPr>
          <p:nvPr>
            <p:ph type="ftr" sz="quarter" idx="11"/>
          </p:nvPr>
        </p:nvSpPr>
        <p:spPr/>
        <p:txBody>
          <a:bodyPr/>
          <a:lstStyle>
            <a:lvl1pPr>
              <a:defRPr/>
            </a:lvl1pPr>
          </a:lstStyle>
          <a:p>
            <a:pPr>
              <a:defRPr/>
            </a:pPr>
            <a:endParaRPr lang="el-GR"/>
          </a:p>
        </p:txBody>
      </p:sp>
      <p:sp>
        <p:nvSpPr>
          <p:cNvPr id="5" name="22 - Θέση αριθμού διαφάνειας"/>
          <p:cNvSpPr>
            <a:spLocks noGrp="1"/>
          </p:cNvSpPr>
          <p:nvPr>
            <p:ph type="sldNum" sz="quarter" idx="12"/>
          </p:nvPr>
        </p:nvSpPr>
        <p:spPr/>
        <p:txBody>
          <a:bodyPr/>
          <a:lstStyle>
            <a:lvl1pPr>
              <a:defRPr/>
            </a:lvl1pPr>
          </a:lstStyle>
          <a:p>
            <a:pPr>
              <a:defRPr/>
            </a:pPr>
            <a:fld id="{D8581AB0-2283-4062-96C7-11283A141CD8}" type="slidenum">
              <a:rPr lang="el-GR"/>
              <a:pPr>
                <a:defRPr/>
              </a:pPr>
              <a:t>‹#›</a:t>
            </a:fld>
            <a:endParaRPr lang="el-GR"/>
          </a:p>
        </p:txBody>
      </p:sp>
    </p:spTree>
    <p:extLst>
      <p:ext uri="{BB962C8B-B14F-4D97-AF65-F5344CB8AC3E}">
        <p14:creationId xmlns:p14="http://schemas.microsoft.com/office/powerpoint/2010/main" val="2062426867"/>
      </p:ext>
    </p:extLst>
  </p:cSld>
  <p:clrMapOvr>
    <a:masterClrMapping/>
  </p:clrMapOvr>
  <p:transition>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Title, 2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652231" y="216822"/>
            <a:ext cx="10008141" cy="755831"/>
          </a:xfrm>
          <a:prstGeom prst="rect">
            <a:avLst/>
          </a:prstGeom>
          <a:noFill/>
          <a:ln w="0">
            <a:noFill/>
          </a:ln>
        </p:spPr>
        <p:txBody>
          <a:bodyPr lIns="0" tIns="0" rIns="0" bIns="0" anchor="ctr">
            <a:noAutofit/>
          </a:bodyPr>
          <a:lstStyle/>
          <a:p>
            <a:pPr algn="ctr">
              <a:buNone/>
            </a:pPr>
            <a:endParaRPr lang="el-GR" sz="1693" b="1" strike="noStrike" spc="-1">
              <a:solidFill>
                <a:srgbClr val="FF6600"/>
              </a:solidFill>
              <a:latin typeface="Times New Roman"/>
            </a:endParaRPr>
          </a:p>
        </p:txBody>
      </p:sp>
      <p:sp>
        <p:nvSpPr>
          <p:cNvPr id="104" name="PlaceHolder 2"/>
          <p:cNvSpPr>
            <a:spLocks noGrp="1"/>
          </p:cNvSpPr>
          <p:nvPr>
            <p:ph/>
          </p:nvPr>
        </p:nvSpPr>
        <p:spPr>
          <a:xfrm>
            <a:off x="652667" y="1523852"/>
            <a:ext cx="34397" cy="4781413"/>
          </a:xfrm>
          <a:prstGeom prst="rect">
            <a:avLst/>
          </a:prstGeom>
          <a:noFill/>
          <a:ln w="0">
            <a:noFill/>
          </a:ln>
        </p:spPr>
        <p:txBody>
          <a:bodyPr lIns="0" tIns="0" rIns="0" bIns="0" anchor="t">
            <a:normAutofit fontScale="80000"/>
          </a:bodyPr>
          <a:lstStyle/>
          <a:p>
            <a:endParaRPr lang="el-GR" sz="1451" b="0" strike="noStrike" spc="-1">
              <a:latin typeface="Times New Roman"/>
            </a:endParaRPr>
          </a:p>
        </p:txBody>
      </p:sp>
      <p:sp>
        <p:nvSpPr>
          <p:cNvPr id="105" name="PlaceHolder 3"/>
          <p:cNvSpPr>
            <a:spLocks noGrp="1"/>
          </p:cNvSpPr>
          <p:nvPr>
            <p:ph/>
          </p:nvPr>
        </p:nvSpPr>
        <p:spPr>
          <a:xfrm>
            <a:off x="689241" y="1523852"/>
            <a:ext cx="34397" cy="4781413"/>
          </a:xfrm>
          <a:prstGeom prst="rect">
            <a:avLst/>
          </a:prstGeom>
          <a:noFill/>
          <a:ln w="0">
            <a:noFill/>
          </a:ln>
        </p:spPr>
        <p:txBody>
          <a:bodyPr lIns="0" tIns="0" rIns="0" bIns="0" anchor="t">
            <a:normAutofit fontScale="80000"/>
          </a:bodyPr>
          <a:lstStyle/>
          <a:p>
            <a:endParaRPr lang="el-GR" sz="1451" b="0" strike="noStrike" spc="-1">
              <a:latin typeface="Times New Roman"/>
            </a:endParaRPr>
          </a:p>
        </p:txBody>
      </p:sp>
      <p:sp>
        <p:nvSpPr>
          <p:cNvPr id="5" name="PlaceHolder 4"/>
          <p:cNvSpPr>
            <a:spLocks noGrp="1"/>
          </p:cNvSpPr>
          <p:nvPr>
            <p:ph type="ftr" idx="7"/>
          </p:nvPr>
        </p:nvSpPr>
        <p:spPr/>
        <p:txBody>
          <a:bodyPr/>
          <a:lstStyle/>
          <a:p>
            <a:r>
              <a:t>Footer</a:t>
            </a:r>
          </a:p>
        </p:txBody>
      </p:sp>
      <p:sp>
        <p:nvSpPr>
          <p:cNvPr id="6" name="PlaceHolder 5"/>
          <p:cNvSpPr>
            <a:spLocks noGrp="1"/>
          </p:cNvSpPr>
          <p:nvPr>
            <p:ph type="sldNum" idx="8"/>
          </p:nvPr>
        </p:nvSpPr>
        <p:spPr/>
        <p:txBody>
          <a:bodyPr/>
          <a:lstStyle/>
          <a:p>
            <a:fld id="{F307D988-D839-4CED-A67F-19231CE60650}" type="slidenum">
              <a:t>‹#›</a:t>
            </a:fld>
            <a:endParaRPr/>
          </a:p>
        </p:txBody>
      </p:sp>
      <p:sp>
        <p:nvSpPr>
          <p:cNvPr id="7" name="PlaceHolder 6"/>
          <p:cNvSpPr>
            <a:spLocks noGrp="1"/>
          </p:cNvSpPr>
          <p:nvPr>
            <p:ph type="dt" idx="9"/>
          </p:nvPr>
        </p:nvSpPr>
        <p:spPr/>
        <p:txBody>
          <a:bodyPr/>
          <a:lstStyle/>
          <a:p>
            <a:endParaRPr/>
          </a:p>
        </p:txBody>
      </p:sp>
    </p:spTree>
    <p:extLst>
      <p:ext uri="{BB962C8B-B14F-4D97-AF65-F5344CB8AC3E}">
        <p14:creationId xmlns:p14="http://schemas.microsoft.com/office/powerpoint/2010/main" val="22740122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914400" y="2130426"/>
            <a:ext cx="10363200" cy="1470025"/>
          </a:xfrm>
        </p:spPr>
        <p:txBody>
          <a:bodyPr/>
          <a:lstStyle/>
          <a:p>
            <a:r>
              <a:rPr lang="el-GR"/>
              <a:t>Στυλ κύριου τίτλου</a:t>
            </a:r>
          </a:p>
        </p:txBody>
      </p:sp>
      <p:sp>
        <p:nvSpPr>
          <p:cNvPr id="3" name="Υπότιτλος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a:t>Στυλ κύριου υπότιτλου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11EF19-7512-4087-8725-2CF867C8025F}"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34358453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BC9C36-D777-4364-BB96-D35687DA5074}"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2811405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D85BB2D-D93E-44E2-87B2-1CE38D255653}"/>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4A0734C0-4A06-4FFE-A874-ED6477DCE9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7D4FB600-45D0-42C7-B6B8-D19C1657448D}"/>
              </a:ext>
            </a:extLst>
          </p:cNvPr>
          <p:cNvSpPr>
            <a:spLocks noGrp="1"/>
          </p:cNvSpPr>
          <p:nvPr>
            <p:ph type="dt" sz="half" idx="10"/>
          </p:nvPr>
        </p:nvSpPr>
        <p:spPr/>
        <p:txBody>
          <a:bodyPr/>
          <a:lstStyle/>
          <a:p>
            <a:fld id="{C97358E8-8804-4D27-9BFD-84BC4B34DAB9}" type="datetimeFigureOut">
              <a:rPr lang="el-GR" smtClean="0"/>
              <a:t>22/9/2022</a:t>
            </a:fld>
            <a:endParaRPr lang="el-GR"/>
          </a:p>
        </p:txBody>
      </p:sp>
      <p:sp>
        <p:nvSpPr>
          <p:cNvPr id="5" name="Θέση υποσέλιδου 4">
            <a:extLst>
              <a:ext uri="{FF2B5EF4-FFF2-40B4-BE49-F238E27FC236}">
                <a16:creationId xmlns:a16="http://schemas.microsoft.com/office/drawing/2014/main" id="{BAB7F333-3372-4710-83BF-DCC124F2A0F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B8110220-7264-4D7E-AA8B-7A4196276160}"/>
              </a:ext>
            </a:extLst>
          </p:cNvPr>
          <p:cNvSpPr>
            <a:spLocks noGrp="1"/>
          </p:cNvSpPr>
          <p:nvPr>
            <p:ph type="sldNum" sz="quarter" idx="12"/>
          </p:nvPr>
        </p:nvSpPr>
        <p:spPr/>
        <p:txBody>
          <a:bodyPr/>
          <a:lstStyle/>
          <a:p>
            <a:fld id="{1EC643F1-E2A0-4776-8AC9-46370F9C4263}" type="slidenum">
              <a:rPr lang="el-GR" smtClean="0"/>
              <a:t>‹#›</a:t>
            </a:fld>
            <a:endParaRPr lang="el-GR"/>
          </a:p>
        </p:txBody>
      </p:sp>
    </p:spTree>
    <p:extLst>
      <p:ext uri="{BB962C8B-B14F-4D97-AF65-F5344CB8AC3E}">
        <p14:creationId xmlns:p14="http://schemas.microsoft.com/office/powerpoint/2010/main" val="37363187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963084" y="4406901"/>
            <a:ext cx="103632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Στυλ υποδείγματος κειμένου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881C2A3-3D32-4AE0-9206-592833B1731E}"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18373834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85C968-2C6A-4215-B4CF-26379DB7302D}"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5755163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9A1C1E8-1F4B-4D3B-8FCE-F27D221DDD9C}"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20965626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BA1D08-DE32-4926-B78C-DC07797C9BBB}"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5529260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C4A1E43-A07F-40FD-8D1A-7D9553707AED}"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11708611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09601" y="273050"/>
            <a:ext cx="4011084" cy="1162050"/>
          </a:xfrm>
        </p:spPr>
        <p:txBody>
          <a:bodyPr anchor="b"/>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90AD82-CDB8-49D4-BB77-3DC9919CB516}"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27231651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2389717" y="4800600"/>
            <a:ext cx="7315200" cy="566738"/>
          </a:xfrm>
        </p:spPr>
        <p:txBody>
          <a:bodyPr anchor="b"/>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Θέση κειμένου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E06017-601F-4CB8-8C36-BB950A7396BB}"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20931972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B6564B-EBCE-4018-9F24-E9B43142C90F}"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26421128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839200" y="274639"/>
            <a:ext cx="27432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609600" y="274639"/>
            <a:ext cx="8026400" cy="585152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D41752-6D39-4B8F-B001-2804E0240518}"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34587289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bl">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7814"/>
            <a:ext cx="10972800" cy="1139825"/>
          </a:xfrm>
        </p:spPr>
        <p:txBody>
          <a:bodyPr/>
          <a:lstStyle/>
          <a:p>
            <a:r>
              <a:rPr lang="el-GR"/>
              <a:t>Kλικ για επεξεργασία του τίτλου</a:t>
            </a:r>
          </a:p>
        </p:txBody>
      </p:sp>
      <p:sp>
        <p:nvSpPr>
          <p:cNvPr id="3" name="2 - Θέση πίνακα"/>
          <p:cNvSpPr>
            <a:spLocks noGrp="1"/>
          </p:cNvSpPr>
          <p:nvPr>
            <p:ph type="tbl" idx="1"/>
          </p:nvPr>
        </p:nvSpPr>
        <p:spPr>
          <a:xfrm>
            <a:off x="609600" y="1600201"/>
            <a:ext cx="10972800" cy="4530725"/>
          </a:xfrm>
        </p:spPr>
        <p:txBody>
          <a:bodyPr/>
          <a:lstStyle/>
          <a:p>
            <a:pPr lvl="0"/>
            <a:endParaRPr lang="el-GR" noProof="0"/>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BA781C-6918-40C6-B0A5-0F237C8E5736}"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2464375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4AE70AD-70A8-4448-9AF2-4DC9FD5D9C71}"/>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73A5EF62-F2DE-4716-BF05-76B3C50A6C08}"/>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D81FB984-2AE5-4361-BBDC-325480C7B97A}"/>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8943ED15-9F01-4A91-B5EC-9EB639EBF1E1}"/>
              </a:ext>
            </a:extLst>
          </p:cNvPr>
          <p:cNvSpPr>
            <a:spLocks noGrp="1"/>
          </p:cNvSpPr>
          <p:nvPr>
            <p:ph type="dt" sz="half" idx="10"/>
          </p:nvPr>
        </p:nvSpPr>
        <p:spPr/>
        <p:txBody>
          <a:bodyPr/>
          <a:lstStyle/>
          <a:p>
            <a:fld id="{C97358E8-8804-4D27-9BFD-84BC4B34DAB9}" type="datetimeFigureOut">
              <a:rPr lang="el-GR" smtClean="0"/>
              <a:t>22/9/2022</a:t>
            </a:fld>
            <a:endParaRPr lang="el-GR"/>
          </a:p>
        </p:txBody>
      </p:sp>
      <p:sp>
        <p:nvSpPr>
          <p:cNvPr id="6" name="Θέση υποσέλιδου 5">
            <a:extLst>
              <a:ext uri="{FF2B5EF4-FFF2-40B4-BE49-F238E27FC236}">
                <a16:creationId xmlns:a16="http://schemas.microsoft.com/office/drawing/2014/main" id="{1E3EB219-21F6-43C1-BEC2-B3841F94E1E8}"/>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01CDC169-7C76-4D6A-8AEC-91843E372BCE}"/>
              </a:ext>
            </a:extLst>
          </p:cNvPr>
          <p:cNvSpPr>
            <a:spLocks noGrp="1"/>
          </p:cNvSpPr>
          <p:nvPr>
            <p:ph type="sldNum" sz="quarter" idx="12"/>
          </p:nvPr>
        </p:nvSpPr>
        <p:spPr/>
        <p:txBody>
          <a:bodyPr/>
          <a:lstStyle/>
          <a:p>
            <a:fld id="{1EC643F1-E2A0-4776-8AC9-46370F9C4263}" type="slidenum">
              <a:rPr lang="el-GR" smtClean="0"/>
              <a:t>‹#›</a:t>
            </a:fld>
            <a:endParaRPr lang="el-GR"/>
          </a:p>
        </p:txBody>
      </p:sp>
    </p:spTree>
    <p:extLst>
      <p:ext uri="{BB962C8B-B14F-4D97-AF65-F5344CB8AC3E}">
        <p14:creationId xmlns:p14="http://schemas.microsoft.com/office/powerpoint/2010/main" val="31586791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914400" y="2130427"/>
            <a:ext cx="103632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a:extLst>
              <a:ext uri="{FF2B5EF4-FFF2-40B4-BE49-F238E27FC236}">
                <a16:creationId xmlns:a16="http://schemas.microsoft.com/office/drawing/2014/main" id="{100BF461-5880-4873-9209-6B05631229A2}"/>
              </a:ext>
            </a:extLst>
          </p:cNvPr>
          <p:cNvSpPr>
            <a:spLocks noGrp="1"/>
          </p:cNvSpPr>
          <p:nvPr>
            <p:ph type="dt" sz="half" idx="10"/>
          </p:nvPr>
        </p:nvSpPr>
        <p:spPr/>
        <p:txBody>
          <a:bodyPr/>
          <a:lstStyle>
            <a:lvl1pPr>
              <a:defRPr/>
            </a:lvl1pPr>
          </a:lstStyle>
          <a:p>
            <a:pPr>
              <a:defRPr/>
            </a:pPr>
            <a:fld id="{32A853C3-1B64-44B6-AE80-2A8D14A167C3}" type="datetimeFigureOut">
              <a:rPr lang="el-GR"/>
              <a:pPr>
                <a:defRPr/>
              </a:pPr>
              <a:t>22/9/2022</a:t>
            </a:fld>
            <a:endParaRPr lang="el-GR"/>
          </a:p>
        </p:txBody>
      </p:sp>
      <p:sp>
        <p:nvSpPr>
          <p:cNvPr id="5" name="4 - Θέση υποσέλιδου">
            <a:extLst>
              <a:ext uri="{FF2B5EF4-FFF2-40B4-BE49-F238E27FC236}">
                <a16:creationId xmlns:a16="http://schemas.microsoft.com/office/drawing/2014/main" id="{E5263D73-B0C8-4D6C-BD55-DD3307763F69}"/>
              </a:ext>
            </a:extLst>
          </p:cNvPr>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a:extLst>
              <a:ext uri="{FF2B5EF4-FFF2-40B4-BE49-F238E27FC236}">
                <a16:creationId xmlns:a16="http://schemas.microsoft.com/office/drawing/2014/main" id="{94BAFCBD-36A5-4B52-8A88-32CD2CA172A5}"/>
              </a:ext>
            </a:extLst>
          </p:cNvPr>
          <p:cNvSpPr>
            <a:spLocks noGrp="1"/>
          </p:cNvSpPr>
          <p:nvPr>
            <p:ph type="sldNum" sz="quarter" idx="12"/>
          </p:nvPr>
        </p:nvSpPr>
        <p:spPr/>
        <p:txBody>
          <a:bodyPr/>
          <a:lstStyle>
            <a:lvl1pPr>
              <a:defRPr/>
            </a:lvl1pPr>
          </a:lstStyle>
          <a:p>
            <a:pPr>
              <a:defRPr/>
            </a:pPr>
            <a:fld id="{55F7622B-2F23-44E3-8569-BDD39169CE38}" type="slidenum">
              <a:rPr lang="el-GR" altLang="el-GR"/>
              <a:pPr>
                <a:defRPr/>
              </a:pPr>
              <a:t>‹#›</a:t>
            </a:fld>
            <a:endParaRPr lang="el-GR" altLang="el-GR"/>
          </a:p>
        </p:txBody>
      </p:sp>
    </p:spTree>
    <p:extLst>
      <p:ext uri="{BB962C8B-B14F-4D97-AF65-F5344CB8AC3E}">
        <p14:creationId xmlns:p14="http://schemas.microsoft.com/office/powerpoint/2010/main" val="30387620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a:extLst>
              <a:ext uri="{FF2B5EF4-FFF2-40B4-BE49-F238E27FC236}">
                <a16:creationId xmlns:a16="http://schemas.microsoft.com/office/drawing/2014/main" id="{C144C988-65DA-40EF-9730-3E16D29282A2}"/>
              </a:ext>
            </a:extLst>
          </p:cNvPr>
          <p:cNvSpPr>
            <a:spLocks noGrp="1"/>
          </p:cNvSpPr>
          <p:nvPr>
            <p:ph type="dt" sz="half" idx="10"/>
          </p:nvPr>
        </p:nvSpPr>
        <p:spPr/>
        <p:txBody>
          <a:bodyPr/>
          <a:lstStyle>
            <a:lvl1pPr>
              <a:defRPr/>
            </a:lvl1pPr>
          </a:lstStyle>
          <a:p>
            <a:pPr>
              <a:defRPr/>
            </a:pPr>
            <a:fld id="{D509B9C9-4E89-4862-8CB3-834D753C8268}" type="datetimeFigureOut">
              <a:rPr lang="el-GR"/>
              <a:pPr>
                <a:defRPr/>
              </a:pPr>
              <a:t>22/9/2022</a:t>
            </a:fld>
            <a:endParaRPr lang="el-GR"/>
          </a:p>
        </p:txBody>
      </p:sp>
      <p:sp>
        <p:nvSpPr>
          <p:cNvPr id="5" name="4 - Θέση υποσέλιδου">
            <a:extLst>
              <a:ext uri="{FF2B5EF4-FFF2-40B4-BE49-F238E27FC236}">
                <a16:creationId xmlns:a16="http://schemas.microsoft.com/office/drawing/2014/main" id="{F64535B8-6CD8-4F59-ACBE-47D8541C8175}"/>
              </a:ext>
            </a:extLst>
          </p:cNvPr>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a:extLst>
              <a:ext uri="{FF2B5EF4-FFF2-40B4-BE49-F238E27FC236}">
                <a16:creationId xmlns:a16="http://schemas.microsoft.com/office/drawing/2014/main" id="{8CC31E61-E003-43D3-A9A8-A45C94F91123}"/>
              </a:ext>
            </a:extLst>
          </p:cNvPr>
          <p:cNvSpPr>
            <a:spLocks noGrp="1"/>
          </p:cNvSpPr>
          <p:nvPr>
            <p:ph type="sldNum" sz="quarter" idx="12"/>
          </p:nvPr>
        </p:nvSpPr>
        <p:spPr/>
        <p:txBody>
          <a:bodyPr/>
          <a:lstStyle>
            <a:lvl1pPr>
              <a:defRPr/>
            </a:lvl1pPr>
          </a:lstStyle>
          <a:p>
            <a:pPr>
              <a:defRPr/>
            </a:pPr>
            <a:fld id="{B7B79FD1-9AA8-4D9F-B03A-6342A74AFD4A}" type="slidenum">
              <a:rPr lang="el-GR" altLang="el-GR"/>
              <a:pPr>
                <a:defRPr/>
              </a:pPr>
              <a:t>‹#›</a:t>
            </a:fld>
            <a:endParaRPr lang="el-GR" altLang="el-GR"/>
          </a:p>
        </p:txBody>
      </p:sp>
    </p:spTree>
    <p:extLst>
      <p:ext uri="{BB962C8B-B14F-4D97-AF65-F5344CB8AC3E}">
        <p14:creationId xmlns:p14="http://schemas.microsoft.com/office/powerpoint/2010/main" val="7927528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963084" y="4406901"/>
            <a:ext cx="103632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a:extLst>
              <a:ext uri="{FF2B5EF4-FFF2-40B4-BE49-F238E27FC236}">
                <a16:creationId xmlns:a16="http://schemas.microsoft.com/office/drawing/2014/main" id="{740539D6-4A98-402B-83AA-DD12DF712D3E}"/>
              </a:ext>
            </a:extLst>
          </p:cNvPr>
          <p:cNvSpPr>
            <a:spLocks noGrp="1"/>
          </p:cNvSpPr>
          <p:nvPr>
            <p:ph type="dt" sz="half" idx="10"/>
          </p:nvPr>
        </p:nvSpPr>
        <p:spPr/>
        <p:txBody>
          <a:bodyPr/>
          <a:lstStyle>
            <a:lvl1pPr>
              <a:defRPr/>
            </a:lvl1pPr>
          </a:lstStyle>
          <a:p>
            <a:pPr>
              <a:defRPr/>
            </a:pPr>
            <a:fld id="{A2BD595F-DE4A-4E06-9AFF-D64398EEE9C2}" type="datetimeFigureOut">
              <a:rPr lang="el-GR"/>
              <a:pPr>
                <a:defRPr/>
              </a:pPr>
              <a:t>22/9/2022</a:t>
            </a:fld>
            <a:endParaRPr lang="el-GR"/>
          </a:p>
        </p:txBody>
      </p:sp>
      <p:sp>
        <p:nvSpPr>
          <p:cNvPr id="5" name="4 - Θέση υποσέλιδου">
            <a:extLst>
              <a:ext uri="{FF2B5EF4-FFF2-40B4-BE49-F238E27FC236}">
                <a16:creationId xmlns:a16="http://schemas.microsoft.com/office/drawing/2014/main" id="{A5B493E1-FE40-4809-9373-84DAD97E3B62}"/>
              </a:ext>
            </a:extLst>
          </p:cNvPr>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a:extLst>
              <a:ext uri="{FF2B5EF4-FFF2-40B4-BE49-F238E27FC236}">
                <a16:creationId xmlns:a16="http://schemas.microsoft.com/office/drawing/2014/main" id="{24F0C876-56E2-4F8C-BD6C-87FFEE7C4E5B}"/>
              </a:ext>
            </a:extLst>
          </p:cNvPr>
          <p:cNvSpPr>
            <a:spLocks noGrp="1"/>
          </p:cNvSpPr>
          <p:nvPr>
            <p:ph type="sldNum" sz="quarter" idx="12"/>
          </p:nvPr>
        </p:nvSpPr>
        <p:spPr/>
        <p:txBody>
          <a:bodyPr/>
          <a:lstStyle>
            <a:lvl1pPr>
              <a:defRPr/>
            </a:lvl1pPr>
          </a:lstStyle>
          <a:p>
            <a:pPr>
              <a:defRPr/>
            </a:pPr>
            <a:fld id="{975025C6-74FF-4EA1-A92D-D5A4E7332EC1}" type="slidenum">
              <a:rPr lang="el-GR" altLang="el-GR"/>
              <a:pPr>
                <a:defRPr/>
              </a:pPr>
              <a:t>‹#›</a:t>
            </a:fld>
            <a:endParaRPr lang="el-GR" altLang="el-GR"/>
          </a:p>
        </p:txBody>
      </p:sp>
    </p:spTree>
    <p:extLst>
      <p:ext uri="{BB962C8B-B14F-4D97-AF65-F5344CB8AC3E}">
        <p14:creationId xmlns:p14="http://schemas.microsoft.com/office/powerpoint/2010/main" val="17105464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3 - Θέση ημερομηνίας">
            <a:extLst>
              <a:ext uri="{FF2B5EF4-FFF2-40B4-BE49-F238E27FC236}">
                <a16:creationId xmlns:a16="http://schemas.microsoft.com/office/drawing/2014/main" id="{A9A1AA30-EDE3-49CB-99F6-1C535525AAB8}"/>
              </a:ext>
            </a:extLst>
          </p:cNvPr>
          <p:cNvSpPr>
            <a:spLocks noGrp="1"/>
          </p:cNvSpPr>
          <p:nvPr>
            <p:ph type="dt" sz="half" idx="10"/>
          </p:nvPr>
        </p:nvSpPr>
        <p:spPr/>
        <p:txBody>
          <a:bodyPr/>
          <a:lstStyle>
            <a:lvl1pPr>
              <a:defRPr/>
            </a:lvl1pPr>
          </a:lstStyle>
          <a:p>
            <a:pPr>
              <a:defRPr/>
            </a:pPr>
            <a:fld id="{8ADA5659-B487-4333-B9B6-58E23D9D9AA0}" type="datetimeFigureOut">
              <a:rPr lang="el-GR"/>
              <a:pPr>
                <a:defRPr/>
              </a:pPr>
              <a:t>22/9/2022</a:t>
            </a:fld>
            <a:endParaRPr lang="el-GR"/>
          </a:p>
        </p:txBody>
      </p:sp>
      <p:sp>
        <p:nvSpPr>
          <p:cNvPr id="6" name="4 - Θέση υποσέλιδου">
            <a:extLst>
              <a:ext uri="{FF2B5EF4-FFF2-40B4-BE49-F238E27FC236}">
                <a16:creationId xmlns:a16="http://schemas.microsoft.com/office/drawing/2014/main" id="{683D0AEA-0053-4260-9E2D-DA66AFBAB1DF}"/>
              </a:ext>
            </a:extLst>
          </p:cNvPr>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a:extLst>
              <a:ext uri="{FF2B5EF4-FFF2-40B4-BE49-F238E27FC236}">
                <a16:creationId xmlns:a16="http://schemas.microsoft.com/office/drawing/2014/main" id="{4FFC2E3A-19C3-4342-85F5-FB5CCAADDB1F}"/>
              </a:ext>
            </a:extLst>
          </p:cNvPr>
          <p:cNvSpPr>
            <a:spLocks noGrp="1"/>
          </p:cNvSpPr>
          <p:nvPr>
            <p:ph type="sldNum" sz="quarter" idx="12"/>
          </p:nvPr>
        </p:nvSpPr>
        <p:spPr/>
        <p:txBody>
          <a:bodyPr/>
          <a:lstStyle>
            <a:lvl1pPr>
              <a:defRPr/>
            </a:lvl1pPr>
          </a:lstStyle>
          <a:p>
            <a:pPr>
              <a:defRPr/>
            </a:pPr>
            <a:fld id="{0F098FDF-1D67-49A2-A2C6-EBDD40A4F27E}" type="slidenum">
              <a:rPr lang="el-GR" altLang="el-GR"/>
              <a:pPr>
                <a:defRPr/>
              </a:pPr>
              <a:t>‹#›</a:t>
            </a:fld>
            <a:endParaRPr lang="el-GR" altLang="el-GR"/>
          </a:p>
        </p:txBody>
      </p:sp>
    </p:spTree>
    <p:extLst>
      <p:ext uri="{BB962C8B-B14F-4D97-AF65-F5344CB8AC3E}">
        <p14:creationId xmlns:p14="http://schemas.microsoft.com/office/powerpoint/2010/main" val="11219169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609602"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3 - Θέση ημερομηνίας">
            <a:extLst>
              <a:ext uri="{FF2B5EF4-FFF2-40B4-BE49-F238E27FC236}">
                <a16:creationId xmlns:a16="http://schemas.microsoft.com/office/drawing/2014/main" id="{623936A1-F210-4399-BE3F-D7AB22977755}"/>
              </a:ext>
            </a:extLst>
          </p:cNvPr>
          <p:cNvSpPr>
            <a:spLocks noGrp="1"/>
          </p:cNvSpPr>
          <p:nvPr>
            <p:ph type="dt" sz="half" idx="10"/>
          </p:nvPr>
        </p:nvSpPr>
        <p:spPr/>
        <p:txBody>
          <a:bodyPr/>
          <a:lstStyle>
            <a:lvl1pPr>
              <a:defRPr/>
            </a:lvl1pPr>
          </a:lstStyle>
          <a:p>
            <a:pPr>
              <a:defRPr/>
            </a:pPr>
            <a:fld id="{81D9EF4D-B5C2-444C-B905-AA25F88895F2}" type="datetimeFigureOut">
              <a:rPr lang="el-GR"/>
              <a:pPr>
                <a:defRPr/>
              </a:pPr>
              <a:t>22/9/2022</a:t>
            </a:fld>
            <a:endParaRPr lang="el-GR"/>
          </a:p>
        </p:txBody>
      </p:sp>
      <p:sp>
        <p:nvSpPr>
          <p:cNvPr id="8" name="4 - Θέση υποσέλιδου">
            <a:extLst>
              <a:ext uri="{FF2B5EF4-FFF2-40B4-BE49-F238E27FC236}">
                <a16:creationId xmlns:a16="http://schemas.microsoft.com/office/drawing/2014/main" id="{3A9B4AAA-ECED-494C-9333-C4EB6552C842}"/>
              </a:ext>
            </a:extLst>
          </p:cNvPr>
          <p:cNvSpPr>
            <a:spLocks noGrp="1"/>
          </p:cNvSpPr>
          <p:nvPr>
            <p:ph type="ftr" sz="quarter" idx="11"/>
          </p:nvPr>
        </p:nvSpPr>
        <p:spPr/>
        <p:txBody>
          <a:bodyPr/>
          <a:lstStyle>
            <a:lvl1pPr>
              <a:defRPr/>
            </a:lvl1pPr>
          </a:lstStyle>
          <a:p>
            <a:pPr>
              <a:defRPr/>
            </a:pPr>
            <a:endParaRPr lang="el-GR"/>
          </a:p>
        </p:txBody>
      </p:sp>
      <p:sp>
        <p:nvSpPr>
          <p:cNvPr id="9" name="5 - Θέση αριθμού διαφάνειας">
            <a:extLst>
              <a:ext uri="{FF2B5EF4-FFF2-40B4-BE49-F238E27FC236}">
                <a16:creationId xmlns:a16="http://schemas.microsoft.com/office/drawing/2014/main" id="{FE0F7B8C-5D16-4CEF-8773-3BE74BD33045}"/>
              </a:ext>
            </a:extLst>
          </p:cNvPr>
          <p:cNvSpPr>
            <a:spLocks noGrp="1"/>
          </p:cNvSpPr>
          <p:nvPr>
            <p:ph type="sldNum" sz="quarter" idx="12"/>
          </p:nvPr>
        </p:nvSpPr>
        <p:spPr/>
        <p:txBody>
          <a:bodyPr/>
          <a:lstStyle>
            <a:lvl1pPr>
              <a:defRPr/>
            </a:lvl1pPr>
          </a:lstStyle>
          <a:p>
            <a:pPr>
              <a:defRPr/>
            </a:pPr>
            <a:fld id="{32AAF65C-252A-46BF-B277-19F5F8DAD8C8}" type="slidenum">
              <a:rPr lang="el-GR" altLang="el-GR"/>
              <a:pPr>
                <a:defRPr/>
              </a:pPr>
              <a:t>‹#›</a:t>
            </a:fld>
            <a:endParaRPr lang="el-GR" altLang="el-GR"/>
          </a:p>
        </p:txBody>
      </p:sp>
    </p:spTree>
    <p:extLst>
      <p:ext uri="{BB962C8B-B14F-4D97-AF65-F5344CB8AC3E}">
        <p14:creationId xmlns:p14="http://schemas.microsoft.com/office/powerpoint/2010/main" val="23565439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3 - Θέση ημερομηνίας">
            <a:extLst>
              <a:ext uri="{FF2B5EF4-FFF2-40B4-BE49-F238E27FC236}">
                <a16:creationId xmlns:a16="http://schemas.microsoft.com/office/drawing/2014/main" id="{BED90BA8-FADC-4FCB-B672-5257962E6B5E}"/>
              </a:ext>
            </a:extLst>
          </p:cNvPr>
          <p:cNvSpPr>
            <a:spLocks noGrp="1"/>
          </p:cNvSpPr>
          <p:nvPr>
            <p:ph type="dt" sz="half" idx="10"/>
          </p:nvPr>
        </p:nvSpPr>
        <p:spPr/>
        <p:txBody>
          <a:bodyPr/>
          <a:lstStyle>
            <a:lvl1pPr>
              <a:defRPr/>
            </a:lvl1pPr>
          </a:lstStyle>
          <a:p>
            <a:pPr>
              <a:defRPr/>
            </a:pPr>
            <a:fld id="{F0B2E119-5FC5-430C-A82A-35DEA6C163E3}" type="datetimeFigureOut">
              <a:rPr lang="el-GR"/>
              <a:pPr>
                <a:defRPr/>
              </a:pPr>
              <a:t>22/9/2022</a:t>
            </a:fld>
            <a:endParaRPr lang="el-GR"/>
          </a:p>
        </p:txBody>
      </p:sp>
      <p:sp>
        <p:nvSpPr>
          <p:cNvPr id="4" name="4 - Θέση υποσέλιδου">
            <a:extLst>
              <a:ext uri="{FF2B5EF4-FFF2-40B4-BE49-F238E27FC236}">
                <a16:creationId xmlns:a16="http://schemas.microsoft.com/office/drawing/2014/main" id="{7F177343-912C-45DA-9A85-39ACF770EC37}"/>
              </a:ext>
            </a:extLst>
          </p:cNvPr>
          <p:cNvSpPr>
            <a:spLocks noGrp="1"/>
          </p:cNvSpPr>
          <p:nvPr>
            <p:ph type="ftr" sz="quarter" idx="11"/>
          </p:nvPr>
        </p:nvSpPr>
        <p:spPr/>
        <p:txBody>
          <a:bodyPr/>
          <a:lstStyle>
            <a:lvl1pPr>
              <a:defRPr/>
            </a:lvl1pPr>
          </a:lstStyle>
          <a:p>
            <a:pPr>
              <a:defRPr/>
            </a:pPr>
            <a:endParaRPr lang="el-GR"/>
          </a:p>
        </p:txBody>
      </p:sp>
      <p:sp>
        <p:nvSpPr>
          <p:cNvPr id="5" name="5 - Θέση αριθμού διαφάνειας">
            <a:extLst>
              <a:ext uri="{FF2B5EF4-FFF2-40B4-BE49-F238E27FC236}">
                <a16:creationId xmlns:a16="http://schemas.microsoft.com/office/drawing/2014/main" id="{A0233315-BF40-4329-9F4C-C97211BE3D4B}"/>
              </a:ext>
            </a:extLst>
          </p:cNvPr>
          <p:cNvSpPr>
            <a:spLocks noGrp="1"/>
          </p:cNvSpPr>
          <p:nvPr>
            <p:ph type="sldNum" sz="quarter" idx="12"/>
          </p:nvPr>
        </p:nvSpPr>
        <p:spPr/>
        <p:txBody>
          <a:bodyPr/>
          <a:lstStyle>
            <a:lvl1pPr>
              <a:defRPr/>
            </a:lvl1pPr>
          </a:lstStyle>
          <a:p>
            <a:pPr>
              <a:defRPr/>
            </a:pPr>
            <a:fld id="{4E633D43-39A0-467E-BDC0-ABFFAE037D33}" type="slidenum">
              <a:rPr lang="el-GR" altLang="el-GR"/>
              <a:pPr>
                <a:defRPr/>
              </a:pPr>
              <a:t>‹#›</a:t>
            </a:fld>
            <a:endParaRPr lang="el-GR" altLang="el-GR"/>
          </a:p>
        </p:txBody>
      </p:sp>
    </p:spTree>
    <p:extLst>
      <p:ext uri="{BB962C8B-B14F-4D97-AF65-F5344CB8AC3E}">
        <p14:creationId xmlns:p14="http://schemas.microsoft.com/office/powerpoint/2010/main" val="4570629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3 - Θέση ημερομηνίας">
            <a:extLst>
              <a:ext uri="{FF2B5EF4-FFF2-40B4-BE49-F238E27FC236}">
                <a16:creationId xmlns:a16="http://schemas.microsoft.com/office/drawing/2014/main" id="{AE732E3E-FB4A-4535-93DC-9818F6400EDD}"/>
              </a:ext>
            </a:extLst>
          </p:cNvPr>
          <p:cNvSpPr>
            <a:spLocks noGrp="1"/>
          </p:cNvSpPr>
          <p:nvPr>
            <p:ph type="dt" sz="half" idx="10"/>
          </p:nvPr>
        </p:nvSpPr>
        <p:spPr/>
        <p:txBody>
          <a:bodyPr/>
          <a:lstStyle>
            <a:lvl1pPr>
              <a:defRPr/>
            </a:lvl1pPr>
          </a:lstStyle>
          <a:p>
            <a:pPr>
              <a:defRPr/>
            </a:pPr>
            <a:fld id="{30E5D9CE-C4E9-4D0A-A61F-83E8DF903DD1}" type="datetimeFigureOut">
              <a:rPr lang="el-GR"/>
              <a:pPr>
                <a:defRPr/>
              </a:pPr>
              <a:t>22/9/2022</a:t>
            </a:fld>
            <a:endParaRPr lang="el-GR"/>
          </a:p>
        </p:txBody>
      </p:sp>
      <p:sp>
        <p:nvSpPr>
          <p:cNvPr id="3" name="4 - Θέση υποσέλιδου">
            <a:extLst>
              <a:ext uri="{FF2B5EF4-FFF2-40B4-BE49-F238E27FC236}">
                <a16:creationId xmlns:a16="http://schemas.microsoft.com/office/drawing/2014/main" id="{F42717BA-29F4-4703-B8FC-D9A20B29AD5B}"/>
              </a:ext>
            </a:extLst>
          </p:cNvPr>
          <p:cNvSpPr>
            <a:spLocks noGrp="1"/>
          </p:cNvSpPr>
          <p:nvPr>
            <p:ph type="ftr" sz="quarter" idx="11"/>
          </p:nvPr>
        </p:nvSpPr>
        <p:spPr/>
        <p:txBody>
          <a:bodyPr/>
          <a:lstStyle>
            <a:lvl1pPr>
              <a:defRPr/>
            </a:lvl1pPr>
          </a:lstStyle>
          <a:p>
            <a:pPr>
              <a:defRPr/>
            </a:pPr>
            <a:endParaRPr lang="el-GR"/>
          </a:p>
        </p:txBody>
      </p:sp>
      <p:sp>
        <p:nvSpPr>
          <p:cNvPr id="4" name="5 - Θέση αριθμού διαφάνειας">
            <a:extLst>
              <a:ext uri="{FF2B5EF4-FFF2-40B4-BE49-F238E27FC236}">
                <a16:creationId xmlns:a16="http://schemas.microsoft.com/office/drawing/2014/main" id="{4810493B-1E34-482C-ABE9-5C613AFA1DF3}"/>
              </a:ext>
            </a:extLst>
          </p:cNvPr>
          <p:cNvSpPr>
            <a:spLocks noGrp="1"/>
          </p:cNvSpPr>
          <p:nvPr>
            <p:ph type="sldNum" sz="quarter" idx="12"/>
          </p:nvPr>
        </p:nvSpPr>
        <p:spPr/>
        <p:txBody>
          <a:bodyPr/>
          <a:lstStyle>
            <a:lvl1pPr>
              <a:defRPr/>
            </a:lvl1pPr>
          </a:lstStyle>
          <a:p>
            <a:pPr>
              <a:defRPr/>
            </a:pPr>
            <a:fld id="{47DFA446-46EE-4C8F-B840-83CD6DC3535E}" type="slidenum">
              <a:rPr lang="el-GR" altLang="el-GR"/>
              <a:pPr>
                <a:defRPr/>
              </a:pPr>
              <a:t>‹#›</a:t>
            </a:fld>
            <a:endParaRPr lang="el-GR" altLang="el-GR"/>
          </a:p>
        </p:txBody>
      </p:sp>
    </p:spTree>
    <p:extLst>
      <p:ext uri="{BB962C8B-B14F-4D97-AF65-F5344CB8AC3E}">
        <p14:creationId xmlns:p14="http://schemas.microsoft.com/office/powerpoint/2010/main" val="7139462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2" y="273050"/>
            <a:ext cx="4011084"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3 - Θέση ημερομηνίας">
            <a:extLst>
              <a:ext uri="{FF2B5EF4-FFF2-40B4-BE49-F238E27FC236}">
                <a16:creationId xmlns:a16="http://schemas.microsoft.com/office/drawing/2014/main" id="{6D098E43-77FD-4FFC-85C9-10CF287E6CD9}"/>
              </a:ext>
            </a:extLst>
          </p:cNvPr>
          <p:cNvSpPr>
            <a:spLocks noGrp="1"/>
          </p:cNvSpPr>
          <p:nvPr>
            <p:ph type="dt" sz="half" idx="10"/>
          </p:nvPr>
        </p:nvSpPr>
        <p:spPr/>
        <p:txBody>
          <a:bodyPr/>
          <a:lstStyle>
            <a:lvl1pPr>
              <a:defRPr/>
            </a:lvl1pPr>
          </a:lstStyle>
          <a:p>
            <a:pPr>
              <a:defRPr/>
            </a:pPr>
            <a:fld id="{3DA1EB25-7735-4213-815D-B339ECC836B5}" type="datetimeFigureOut">
              <a:rPr lang="el-GR"/>
              <a:pPr>
                <a:defRPr/>
              </a:pPr>
              <a:t>22/9/2022</a:t>
            </a:fld>
            <a:endParaRPr lang="el-GR"/>
          </a:p>
        </p:txBody>
      </p:sp>
      <p:sp>
        <p:nvSpPr>
          <p:cNvPr id="6" name="4 - Θέση υποσέλιδου">
            <a:extLst>
              <a:ext uri="{FF2B5EF4-FFF2-40B4-BE49-F238E27FC236}">
                <a16:creationId xmlns:a16="http://schemas.microsoft.com/office/drawing/2014/main" id="{B6F9EE20-D41F-4697-B996-C12F549A3DEC}"/>
              </a:ext>
            </a:extLst>
          </p:cNvPr>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a:extLst>
              <a:ext uri="{FF2B5EF4-FFF2-40B4-BE49-F238E27FC236}">
                <a16:creationId xmlns:a16="http://schemas.microsoft.com/office/drawing/2014/main" id="{7009222A-8969-4498-880B-8FE39148D6E9}"/>
              </a:ext>
            </a:extLst>
          </p:cNvPr>
          <p:cNvSpPr>
            <a:spLocks noGrp="1"/>
          </p:cNvSpPr>
          <p:nvPr>
            <p:ph type="sldNum" sz="quarter" idx="12"/>
          </p:nvPr>
        </p:nvSpPr>
        <p:spPr/>
        <p:txBody>
          <a:bodyPr/>
          <a:lstStyle>
            <a:lvl1pPr>
              <a:defRPr/>
            </a:lvl1pPr>
          </a:lstStyle>
          <a:p>
            <a:pPr>
              <a:defRPr/>
            </a:pPr>
            <a:fld id="{A3B2D29B-48EA-42A9-9C8B-86484CFBC63C}" type="slidenum">
              <a:rPr lang="el-GR" altLang="el-GR"/>
              <a:pPr>
                <a:defRPr/>
              </a:pPr>
              <a:t>‹#›</a:t>
            </a:fld>
            <a:endParaRPr lang="el-GR" altLang="el-GR"/>
          </a:p>
        </p:txBody>
      </p:sp>
    </p:spTree>
    <p:extLst>
      <p:ext uri="{BB962C8B-B14F-4D97-AF65-F5344CB8AC3E}">
        <p14:creationId xmlns:p14="http://schemas.microsoft.com/office/powerpoint/2010/main" val="3590314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2389717" y="4800601"/>
            <a:ext cx="73152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3 - Θέση ημερομηνίας">
            <a:extLst>
              <a:ext uri="{FF2B5EF4-FFF2-40B4-BE49-F238E27FC236}">
                <a16:creationId xmlns:a16="http://schemas.microsoft.com/office/drawing/2014/main" id="{34304CE7-6247-4FAF-BB59-A890A997BDD3}"/>
              </a:ext>
            </a:extLst>
          </p:cNvPr>
          <p:cNvSpPr>
            <a:spLocks noGrp="1"/>
          </p:cNvSpPr>
          <p:nvPr>
            <p:ph type="dt" sz="half" idx="10"/>
          </p:nvPr>
        </p:nvSpPr>
        <p:spPr/>
        <p:txBody>
          <a:bodyPr/>
          <a:lstStyle>
            <a:lvl1pPr>
              <a:defRPr/>
            </a:lvl1pPr>
          </a:lstStyle>
          <a:p>
            <a:pPr>
              <a:defRPr/>
            </a:pPr>
            <a:fld id="{FD90F20E-7958-4E8E-99E8-FF84FCD1C4D4}" type="datetimeFigureOut">
              <a:rPr lang="el-GR"/>
              <a:pPr>
                <a:defRPr/>
              </a:pPr>
              <a:t>22/9/2022</a:t>
            </a:fld>
            <a:endParaRPr lang="el-GR"/>
          </a:p>
        </p:txBody>
      </p:sp>
      <p:sp>
        <p:nvSpPr>
          <p:cNvPr id="6" name="4 - Θέση υποσέλιδου">
            <a:extLst>
              <a:ext uri="{FF2B5EF4-FFF2-40B4-BE49-F238E27FC236}">
                <a16:creationId xmlns:a16="http://schemas.microsoft.com/office/drawing/2014/main" id="{E3C659C0-1503-4D1E-92A3-4F909BE73978}"/>
              </a:ext>
            </a:extLst>
          </p:cNvPr>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a:extLst>
              <a:ext uri="{FF2B5EF4-FFF2-40B4-BE49-F238E27FC236}">
                <a16:creationId xmlns:a16="http://schemas.microsoft.com/office/drawing/2014/main" id="{6AA69749-CA24-40DD-AD1B-E74192FFA5EE}"/>
              </a:ext>
            </a:extLst>
          </p:cNvPr>
          <p:cNvSpPr>
            <a:spLocks noGrp="1"/>
          </p:cNvSpPr>
          <p:nvPr>
            <p:ph type="sldNum" sz="quarter" idx="12"/>
          </p:nvPr>
        </p:nvSpPr>
        <p:spPr/>
        <p:txBody>
          <a:bodyPr/>
          <a:lstStyle>
            <a:lvl1pPr>
              <a:defRPr/>
            </a:lvl1pPr>
          </a:lstStyle>
          <a:p>
            <a:pPr>
              <a:defRPr/>
            </a:pPr>
            <a:fld id="{A8F64A04-259A-4D89-ACD0-F7780E85D02F}" type="slidenum">
              <a:rPr lang="el-GR" altLang="el-GR"/>
              <a:pPr>
                <a:defRPr/>
              </a:pPr>
              <a:t>‹#›</a:t>
            </a:fld>
            <a:endParaRPr lang="el-GR" altLang="el-GR"/>
          </a:p>
        </p:txBody>
      </p:sp>
    </p:spTree>
    <p:extLst>
      <p:ext uri="{BB962C8B-B14F-4D97-AF65-F5344CB8AC3E}">
        <p14:creationId xmlns:p14="http://schemas.microsoft.com/office/powerpoint/2010/main" val="36970343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a:extLst>
              <a:ext uri="{FF2B5EF4-FFF2-40B4-BE49-F238E27FC236}">
                <a16:creationId xmlns:a16="http://schemas.microsoft.com/office/drawing/2014/main" id="{1D3EDF5E-B73F-4796-8E91-6921C8D7BAB1}"/>
              </a:ext>
            </a:extLst>
          </p:cNvPr>
          <p:cNvSpPr>
            <a:spLocks noGrp="1"/>
          </p:cNvSpPr>
          <p:nvPr>
            <p:ph type="dt" sz="half" idx="10"/>
          </p:nvPr>
        </p:nvSpPr>
        <p:spPr/>
        <p:txBody>
          <a:bodyPr/>
          <a:lstStyle>
            <a:lvl1pPr>
              <a:defRPr/>
            </a:lvl1pPr>
          </a:lstStyle>
          <a:p>
            <a:pPr>
              <a:defRPr/>
            </a:pPr>
            <a:fld id="{393B7296-9B6D-41EC-ADCB-33F61A479B7E}" type="datetimeFigureOut">
              <a:rPr lang="el-GR"/>
              <a:pPr>
                <a:defRPr/>
              </a:pPr>
              <a:t>22/9/2022</a:t>
            </a:fld>
            <a:endParaRPr lang="el-GR"/>
          </a:p>
        </p:txBody>
      </p:sp>
      <p:sp>
        <p:nvSpPr>
          <p:cNvPr id="5" name="4 - Θέση υποσέλιδου">
            <a:extLst>
              <a:ext uri="{FF2B5EF4-FFF2-40B4-BE49-F238E27FC236}">
                <a16:creationId xmlns:a16="http://schemas.microsoft.com/office/drawing/2014/main" id="{99DC443E-5569-4543-8B5E-EC586F66FFB2}"/>
              </a:ext>
            </a:extLst>
          </p:cNvPr>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a:extLst>
              <a:ext uri="{FF2B5EF4-FFF2-40B4-BE49-F238E27FC236}">
                <a16:creationId xmlns:a16="http://schemas.microsoft.com/office/drawing/2014/main" id="{879CEFE9-8AEF-429B-9052-78CC546AAC97}"/>
              </a:ext>
            </a:extLst>
          </p:cNvPr>
          <p:cNvSpPr>
            <a:spLocks noGrp="1"/>
          </p:cNvSpPr>
          <p:nvPr>
            <p:ph type="sldNum" sz="quarter" idx="12"/>
          </p:nvPr>
        </p:nvSpPr>
        <p:spPr/>
        <p:txBody>
          <a:bodyPr/>
          <a:lstStyle>
            <a:lvl1pPr>
              <a:defRPr/>
            </a:lvl1pPr>
          </a:lstStyle>
          <a:p>
            <a:pPr>
              <a:defRPr/>
            </a:pPr>
            <a:fld id="{17417497-2345-4736-B56B-FD87767D7811}" type="slidenum">
              <a:rPr lang="el-GR" altLang="el-GR"/>
              <a:pPr>
                <a:defRPr/>
              </a:pPr>
              <a:t>‹#›</a:t>
            </a:fld>
            <a:endParaRPr lang="el-GR" altLang="el-GR"/>
          </a:p>
        </p:txBody>
      </p:sp>
    </p:spTree>
    <p:extLst>
      <p:ext uri="{BB962C8B-B14F-4D97-AF65-F5344CB8AC3E}">
        <p14:creationId xmlns:p14="http://schemas.microsoft.com/office/powerpoint/2010/main" val="3881517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F8B8B91-AE2F-4E26-814B-E224AA17C2B8}"/>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8D4C5118-4396-4DEE-8A46-D7D07066C7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9A598B6D-3EAA-4000-8377-616FCCC01662}"/>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375D7355-C984-4B42-9EDE-B8C6860AF4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4FB02619-2CE4-4FBA-A43A-19DEC44FD8D4}"/>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00D78D88-444C-45E9-A5D9-D8B6C64F967D}"/>
              </a:ext>
            </a:extLst>
          </p:cNvPr>
          <p:cNvSpPr>
            <a:spLocks noGrp="1"/>
          </p:cNvSpPr>
          <p:nvPr>
            <p:ph type="dt" sz="half" idx="10"/>
          </p:nvPr>
        </p:nvSpPr>
        <p:spPr/>
        <p:txBody>
          <a:bodyPr/>
          <a:lstStyle/>
          <a:p>
            <a:fld id="{C97358E8-8804-4D27-9BFD-84BC4B34DAB9}" type="datetimeFigureOut">
              <a:rPr lang="el-GR" smtClean="0"/>
              <a:t>22/9/2022</a:t>
            </a:fld>
            <a:endParaRPr lang="el-GR"/>
          </a:p>
        </p:txBody>
      </p:sp>
      <p:sp>
        <p:nvSpPr>
          <p:cNvPr id="8" name="Θέση υποσέλιδου 7">
            <a:extLst>
              <a:ext uri="{FF2B5EF4-FFF2-40B4-BE49-F238E27FC236}">
                <a16:creationId xmlns:a16="http://schemas.microsoft.com/office/drawing/2014/main" id="{BA454D49-2ECA-43DF-8BF1-52B2FA6FA580}"/>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910DD98E-3712-4CBE-B848-FA5137DB8824}"/>
              </a:ext>
            </a:extLst>
          </p:cNvPr>
          <p:cNvSpPr>
            <a:spLocks noGrp="1"/>
          </p:cNvSpPr>
          <p:nvPr>
            <p:ph type="sldNum" sz="quarter" idx="12"/>
          </p:nvPr>
        </p:nvSpPr>
        <p:spPr/>
        <p:txBody>
          <a:bodyPr/>
          <a:lstStyle/>
          <a:p>
            <a:fld id="{1EC643F1-E2A0-4776-8AC9-46370F9C4263}" type="slidenum">
              <a:rPr lang="el-GR" smtClean="0"/>
              <a:t>‹#›</a:t>
            </a:fld>
            <a:endParaRPr lang="el-GR"/>
          </a:p>
        </p:txBody>
      </p:sp>
    </p:spTree>
    <p:extLst>
      <p:ext uri="{BB962C8B-B14F-4D97-AF65-F5344CB8AC3E}">
        <p14:creationId xmlns:p14="http://schemas.microsoft.com/office/powerpoint/2010/main" val="14567143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8839200" y="274640"/>
            <a:ext cx="27432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609600" y="274640"/>
            <a:ext cx="80264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a:extLst>
              <a:ext uri="{FF2B5EF4-FFF2-40B4-BE49-F238E27FC236}">
                <a16:creationId xmlns:a16="http://schemas.microsoft.com/office/drawing/2014/main" id="{5662FAF1-DC88-424B-959A-C33F6D50EB9D}"/>
              </a:ext>
            </a:extLst>
          </p:cNvPr>
          <p:cNvSpPr>
            <a:spLocks noGrp="1"/>
          </p:cNvSpPr>
          <p:nvPr>
            <p:ph type="dt" sz="half" idx="10"/>
          </p:nvPr>
        </p:nvSpPr>
        <p:spPr/>
        <p:txBody>
          <a:bodyPr/>
          <a:lstStyle>
            <a:lvl1pPr>
              <a:defRPr/>
            </a:lvl1pPr>
          </a:lstStyle>
          <a:p>
            <a:pPr>
              <a:defRPr/>
            </a:pPr>
            <a:fld id="{75E2C82D-58A0-406B-A4EC-287F93D00173}" type="datetimeFigureOut">
              <a:rPr lang="el-GR"/>
              <a:pPr>
                <a:defRPr/>
              </a:pPr>
              <a:t>22/9/2022</a:t>
            </a:fld>
            <a:endParaRPr lang="el-GR"/>
          </a:p>
        </p:txBody>
      </p:sp>
      <p:sp>
        <p:nvSpPr>
          <p:cNvPr id="5" name="4 - Θέση υποσέλιδου">
            <a:extLst>
              <a:ext uri="{FF2B5EF4-FFF2-40B4-BE49-F238E27FC236}">
                <a16:creationId xmlns:a16="http://schemas.microsoft.com/office/drawing/2014/main" id="{EF0A00C0-A9C6-4B04-8067-0A6F05AC0CC9}"/>
              </a:ext>
            </a:extLst>
          </p:cNvPr>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a:extLst>
              <a:ext uri="{FF2B5EF4-FFF2-40B4-BE49-F238E27FC236}">
                <a16:creationId xmlns:a16="http://schemas.microsoft.com/office/drawing/2014/main" id="{299A4FA5-BB60-4306-BDAF-EAD1E3BDD605}"/>
              </a:ext>
            </a:extLst>
          </p:cNvPr>
          <p:cNvSpPr>
            <a:spLocks noGrp="1"/>
          </p:cNvSpPr>
          <p:nvPr>
            <p:ph type="sldNum" sz="quarter" idx="12"/>
          </p:nvPr>
        </p:nvSpPr>
        <p:spPr/>
        <p:txBody>
          <a:bodyPr/>
          <a:lstStyle>
            <a:lvl1pPr>
              <a:defRPr/>
            </a:lvl1pPr>
          </a:lstStyle>
          <a:p>
            <a:pPr>
              <a:defRPr/>
            </a:pPr>
            <a:fld id="{EF7CA6B2-1A3D-40B4-9D9D-67CD57C0BCF1}" type="slidenum">
              <a:rPr lang="el-GR" altLang="el-GR"/>
              <a:pPr>
                <a:defRPr/>
              </a:pPr>
              <a:t>‹#›</a:t>
            </a:fld>
            <a:endParaRPr lang="el-GR" altLang="el-GR"/>
          </a:p>
        </p:txBody>
      </p:sp>
    </p:spTree>
    <p:extLst>
      <p:ext uri="{BB962C8B-B14F-4D97-AF65-F5344CB8AC3E}">
        <p14:creationId xmlns:p14="http://schemas.microsoft.com/office/powerpoint/2010/main" val="1152307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bl">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4638"/>
            <a:ext cx="10972800" cy="1143000"/>
          </a:xfrm>
        </p:spPr>
        <p:txBody>
          <a:bodyPr/>
          <a:lstStyle/>
          <a:p>
            <a:r>
              <a:rPr lang="el-GR"/>
              <a:t>Kλικ για επεξεργασία του τίτλου</a:t>
            </a:r>
          </a:p>
        </p:txBody>
      </p:sp>
      <p:sp>
        <p:nvSpPr>
          <p:cNvPr id="3" name="2 - Θέση πίνακα"/>
          <p:cNvSpPr>
            <a:spLocks noGrp="1"/>
          </p:cNvSpPr>
          <p:nvPr>
            <p:ph type="tbl" idx="1"/>
          </p:nvPr>
        </p:nvSpPr>
        <p:spPr>
          <a:xfrm>
            <a:off x="609600" y="1600202"/>
            <a:ext cx="10972800" cy="4525963"/>
          </a:xfrm>
        </p:spPr>
        <p:txBody>
          <a:bodyPr rtlCol="0">
            <a:normAutofit/>
          </a:bodyPr>
          <a:lstStyle/>
          <a:p>
            <a:pPr lvl="0"/>
            <a:endParaRPr lang="el-GR" noProof="0"/>
          </a:p>
        </p:txBody>
      </p:sp>
      <p:sp>
        <p:nvSpPr>
          <p:cNvPr id="4" name="13 - Θέση ημερομηνίας">
            <a:extLst>
              <a:ext uri="{FF2B5EF4-FFF2-40B4-BE49-F238E27FC236}">
                <a16:creationId xmlns:a16="http://schemas.microsoft.com/office/drawing/2014/main" id="{8279E4E5-8816-4AFA-BEF6-EBFABBA2A608}"/>
              </a:ext>
            </a:extLst>
          </p:cNvPr>
          <p:cNvSpPr>
            <a:spLocks noGrp="1"/>
          </p:cNvSpPr>
          <p:nvPr>
            <p:ph type="dt" sz="half" idx="10"/>
          </p:nvPr>
        </p:nvSpPr>
        <p:spPr/>
        <p:txBody>
          <a:bodyPr/>
          <a:lstStyle>
            <a:lvl1pPr>
              <a:defRPr/>
            </a:lvl1pPr>
          </a:lstStyle>
          <a:p>
            <a:pPr>
              <a:defRPr/>
            </a:pPr>
            <a:endParaRPr lang="el-GR"/>
          </a:p>
        </p:txBody>
      </p:sp>
      <p:sp>
        <p:nvSpPr>
          <p:cNvPr id="5" name="2 - Θέση υποσέλιδου">
            <a:extLst>
              <a:ext uri="{FF2B5EF4-FFF2-40B4-BE49-F238E27FC236}">
                <a16:creationId xmlns:a16="http://schemas.microsoft.com/office/drawing/2014/main" id="{DE1389D3-66D6-4209-8D81-80FD444A41A9}"/>
              </a:ext>
            </a:extLst>
          </p:cNvPr>
          <p:cNvSpPr>
            <a:spLocks noGrp="1"/>
          </p:cNvSpPr>
          <p:nvPr>
            <p:ph type="ftr" sz="quarter" idx="11"/>
          </p:nvPr>
        </p:nvSpPr>
        <p:spPr/>
        <p:txBody>
          <a:bodyPr/>
          <a:lstStyle>
            <a:lvl1pPr>
              <a:defRPr/>
            </a:lvl1pPr>
          </a:lstStyle>
          <a:p>
            <a:pPr>
              <a:defRPr/>
            </a:pPr>
            <a:endParaRPr lang="el-GR"/>
          </a:p>
        </p:txBody>
      </p:sp>
      <p:sp>
        <p:nvSpPr>
          <p:cNvPr id="6" name="22 - Θέση αριθμού διαφάνειας">
            <a:extLst>
              <a:ext uri="{FF2B5EF4-FFF2-40B4-BE49-F238E27FC236}">
                <a16:creationId xmlns:a16="http://schemas.microsoft.com/office/drawing/2014/main" id="{23AB014B-A4A6-4CE5-AD59-6B593DEBD514}"/>
              </a:ext>
            </a:extLst>
          </p:cNvPr>
          <p:cNvSpPr>
            <a:spLocks noGrp="1"/>
          </p:cNvSpPr>
          <p:nvPr>
            <p:ph type="sldNum" sz="quarter" idx="12"/>
          </p:nvPr>
        </p:nvSpPr>
        <p:spPr/>
        <p:txBody>
          <a:bodyPr/>
          <a:lstStyle>
            <a:lvl1pPr>
              <a:defRPr smtClean="0"/>
            </a:lvl1pPr>
          </a:lstStyle>
          <a:p>
            <a:pPr>
              <a:defRPr/>
            </a:pPr>
            <a:fld id="{A2EDBE4C-6AEA-452E-B166-BADB26222E96}" type="slidenum">
              <a:rPr lang="el-GR" altLang="el-GR"/>
              <a:pPr>
                <a:defRPr/>
              </a:pPr>
              <a:t>‹#›</a:t>
            </a:fld>
            <a:endParaRPr lang="el-GR" altLang="el-GR"/>
          </a:p>
        </p:txBody>
      </p:sp>
    </p:spTree>
    <p:extLst>
      <p:ext uri="{BB962C8B-B14F-4D97-AF65-F5344CB8AC3E}">
        <p14:creationId xmlns:p14="http://schemas.microsoft.com/office/powerpoint/2010/main" val="3143078196"/>
      </p:ext>
    </p:extLst>
  </p:cSld>
  <p:clrMapOvr>
    <a:masterClrMapping/>
  </p:clrMapOvr>
  <p:transition>
    <p:dissolv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dgm">
  <p:cSld name="Τίτλος και Διάγραμμα ή Οργανόγραμμα">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7815"/>
            <a:ext cx="10972800" cy="1139825"/>
          </a:xfrm>
        </p:spPr>
        <p:txBody>
          <a:bodyPr/>
          <a:lstStyle/>
          <a:p>
            <a:r>
              <a:rPr lang="el-GR"/>
              <a:t>Kλικ για επεξεργασία του τίτλου</a:t>
            </a:r>
          </a:p>
        </p:txBody>
      </p:sp>
      <p:sp>
        <p:nvSpPr>
          <p:cNvPr id="3" name="2 - Θέση SmartArt"/>
          <p:cNvSpPr>
            <a:spLocks noGrp="1"/>
          </p:cNvSpPr>
          <p:nvPr>
            <p:ph type="dgm" idx="1"/>
          </p:nvPr>
        </p:nvSpPr>
        <p:spPr>
          <a:xfrm>
            <a:off x="609600" y="1600202"/>
            <a:ext cx="10972800" cy="4530725"/>
          </a:xfrm>
        </p:spPr>
        <p:txBody>
          <a:bodyPr rtlCol="0">
            <a:normAutofit/>
          </a:bodyPr>
          <a:lstStyle/>
          <a:p>
            <a:pPr lvl="0"/>
            <a:endParaRPr lang="el-GR" noProof="0"/>
          </a:p>
        </p:txBody>
      </p:sp>
      <p:sp>
        <p:nvSpPr>
          <p:cNvPr id="4" name="Rectangle 40">
            <a:extLst>
              <a:ext uri="{FF2B5EF4-FFF2-40B4-BE49-F238E27FC236}">
                <a16:creationId xmlns:a16="http://schemas.microsoft.com/office/drawing/2014/main" id="{5F2CD48C-C4AD-4F2B-ADF3-25C92C4E42D5}"/>
              </a:ext>
            </a:extLst>
          </p:cNvPr>
          <p:cNvSpPr>
            <a:spLocks noGrp="1" noChangeArrowheads="1"/>
          </p:cNvSpPr>
          <p:nvPr>
            <p:ph type="dt" sz="half" idx="10"/>
          </p:nvPr>
        </p:nvSpPr>
        <p:spPr/>
        <p:txBody>
          <a:bodyPr/>
          <a:lstStyle>
            <a:lvl1pPr>
              <a:defRPr/>
            </a:lvl1pPr>
          </a:lstStyle>
          <a:p>
            <a:pPr>
              <a:defRPr/>
            </a:pPr>
            <a:endParaRPr lang="el-GR"/>
          </a:p>
        </p:txBody>
      </p:sp>
      <p:sp>
        <p:nvSpPr>
          <p:cNvPr id="5" name="Rectangle 41">
            <a:extLst>
              <a:ext uri="{FF2B5EF4-FFF2-40B4-BE49-F238E27FC236}">
                <a16:creationId xmlns:a16="http://schemas.microsoft.com/office/drawing/2014/main" id="{9E38BB64-06D2-4354-B030-07F0A72092A7}"/>
              </a:ext>
            </a:extLst>
          </p:cNvPr>
          <p:cNvSpPr>
            <a:spLocks noGrp="1" noChangeArrowheads="1"/>
          </p:cNvSpPr>
          <p:nvPr>
            <p:ph type="ftr" sz="quarter" idx="11"/>
          </p:nvPr>
        </p:nvSpPr>
        <p:spPr/>
        <p:txBody>
          <a:bodyPr/>
          <a:lstStyle>
            <a:lvl1pPr>
              <a:defRPr/>
            </a:lvl1pPr>
          </a:lstStyle>
          <a:p>
            <a:pPr>
              <a:defRPr/>
            </a:pPr>
            <a:endParaRPr lang="el-GR"/>
          </a:p>
        </p:txBody>
      </p:sp>
      <p:sp>
        <p:nvSpPr>
          <p:cNvPr id="6" name="Rectangle 42">
            <a:extLst>
              <a:ext uri="{FF2B5EF4-FFF2-40B4-BE49-F238E27FC236}">
                <a16:creationId xmlns:a16="http://schemas.microsoft.com/office/drawing/2014/main" id="{C7D27BEA-3D83-496D-8D77-250DEE5A6CA0}"/>
              </a:ext>
            </a:extLst>
          </p:cNvPr>
          <p:cNvSpPr>
            <a:spLocks noGrp="1" noChangeArrowheads="1"/>
          </p:cNvSpPr>
          <p:nvPr>
            <p:ph type="sldNum" sz="quarter" idx="12"/>
          </p:nvPr>
        </p:nvSpPr>
        <p:spPr/>
        <p:txBody>
          <a:bodyPr/>
          <a:lstStyle>
            <a:lvl1pPr>
              <a:defRPr smtClean="0"/>
            </a:lvl1pPr>
          </a:lstStyle>
          <a:p>
            <a:pPr>
              <a:defRPr/>
            </a:pPr>
            <a:fld id="{736DC6EA-6629-41E9-94C3-982197649056}" type="slidenum">
              <a:rPr lang="el-GR" altLang="el-GR"/>
              <a:pPr>
                <a:defRPr/>
              </a:pPr>
              <a:t>‹#›</a:t>
            </a:fld>
            <a:endParaRPr lang="el-GR" altLang="el-GR"/>
          </a:p>
        </p:txBody>
      </p:sp>
    </p:spTree>
    <p:extLst>
      <p:ext uri="{BB962C8B-B14F-4D97-AF65-F5344CB8AC3E}">
        <p14:creationId xmlns:p14="http://schemas.microsoft.com/office/powerpoint/2010/main" val="39637783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Only">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609600" y="274640"/>
            <a:ext cx="10972800" cy="58515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3" name="13 - Θέση ημερομηνίας">
            <a:extLst>
              <a:ext uri="{FF2B5EF4-FFF2-40B4-BE49-F238E27FC236}">
                <a16:creationId xmlns:a16="http://schemas.microsoft.com/office/drawing/2014/main" id="{ADF17BB8-CBD6-4A30-9FDC-91896D4D22E7}"/>
              </a:ext>
            </a:extLst>
          </p:cNvPr>
          <p:cNvSpPr>
            <a:spLocks noGrp="1"/>
          </p:cNvSpPr>
          <p:nvPr>
            <p:ph type="dt" sz="half" idx="10"/>
          </p:nvPr>
        </p:nvSpPr>
        <p:spPr/>
        <p:txBody>
          <a:bodyPr/>
          <a:lstStyle>
            <a:lvl1pPr>
              <a:defRPr/>
            </a:lvl1pPr>
          </a:lstStyle>
          <a:p>
            <a:pPr>
              <a:defRPr/>
            </a:pPr>
            <a:endParaRPr lang="el-GR"/>
          </a:p>
        </p:txBody>
      </p:sp>
      <p:sp>
        <p:nvSpPr>
          <p:cNvPr id="4" name="2 - Θέση υποσέλιδου">
            <a:extLst>
              <a:ext uri="{FF2B5EF4-FFF2-40B4-BE49-F238E27FC236}">
                <a16:creationId xmlns:a16="http://schemas.microsoft.com/office/drawing/2014/main" id="{684BD7C6-5396-4930-9D06-E10D85158D33}"/>
              </a:ext>
            </a:extLst>
          </p:cNvPr>
          <p:cNvSpPr>
            <a:spLocks noGrp="1"/>
          </p:cNvSpPr>
          <p:nvPr>
            <p:ph type="ftr" sz="quarter" idx="11"/>
          </p:nvPr>
        </p:nvSpPr>
        <p:spPr/>
        <p:txBody>
          <a:bodyPr/>
          <a:lstStyle>
            <a:lvl1pPr>
              <a:defRPr/>
            </a:lvl1pPr>
          </a:lstStyle>
          <a:p>
            <a:pPr>
              <a:defRPr/>
            </a:pPr>
            <a:endParaRPr lang="el-GR"/>
          </a:p>
        </p:txBody>
      </p:sp>
      <p:sp>
        <p:nvSpPr>
          <p:cNvPr id="5" name="22 - Θέση αριθμού διαφάνειας">
            <a:extLst>
              <a:ext uri="{FF2B5EF4-FFF2-40B4-BE49-F238E27FC236}">
                <a16:creationId xmlns:a16="http://schemas.microsoft.com/office/drawing/2014/main" id="{CAF48308-CFBB-466C-BCDA-7D07D59A6242}"/>
              </a:ext>
            </a:extLst>
          </p:cNvPr>
          <p:cNvSpPr>
            <a:spLocks noGrp="1"/>
          </p:cNvSpPr>
          <p:nvPr>
            <p:ph type="sldNum" sz="quarter" idx="12"/>
          </p:nvPr>
        </p:nvSpPr>
        <p:spPr/>
        <p:txBody>
          <a:bodyPr/>
          <a:lstStyle>
            <a:lvl1pPr>
              <a:defRPr smtClean="0"/>
            </a:lvl1pPr>
          </a:lstStyle>
          <a:p>
            <a:pPr>
              <a:defRPr/>
            </a:pPr>
            <a:fld id="{A84624E5-1EAA-4E79-9438-A34F126400A4}" type="slidenum">
              <a:rPr lang="el-GR" altLang="el-GR"/>
              <a:pPr>
                <a:defRPr/>
              </a:pPr>
              <a:t>‹#›</a:t>
            </a:fld>
            <a:endParaRPr lang="el-GR" altLang="el-GR"/>
          </a:p>
        </p:txBody>
      </p:sp>
    </p:spTree>
    <p:extLst>
      <p:ext uri="{BB962C8B-B14F-4D97-AF65-F5344CB8AC3E}">
        <p14:creationId xmlns:p14="http://schemas.microsoft.com/office/powerpoint/2010/main" val="4186351580"/>
      </p:ext>
    </p:extLst>
  </p:cSld>
  <p:clrMapOvr>
    <a:masterClrMapping/>
  </p:clrMapOvr>
  <p:transition>
    <p:dissolv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grpSp>
        <p:nvGrpSpPr>
          <p:cNvPr id="4" name="Group 2"/>
          <p:cNvGrpSpPr>
            <a:grpSpLocks/>
          </p:cNvGrpSpPr>
          <p:nvPr/>
        </p:nvGrpSpPr>
        <p:grpSpPr bwMode="auto">
          <a:xfrm>
            <a:off x="1" y="0"/>
            <a:ext cx="12198351"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l-GR" sz="1800" b="0"/>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l-GR" sz="1800" b="0"/>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l-GR" sz="1800" b="0"/>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sz="1800" b="0"/>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sz="1800" b="0"/>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sz="1800" b="0"/>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sz="1800" b="0"/>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sz="1800" b="0"/>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sz="1800" b="0"/>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sz="1800" b="0"/>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sz="1800" b="0"/>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sz="1800" b="0"/>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sz="1800" b="0"/>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sz="1800" b="0"/>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sz="1800" b="0"/>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sz="1800" b="0"/>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l-GR" sz="1800" b="0"/>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l-GR" sz="1800" b="0"/>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l-GR" sz="1800" b="0"/>
            </a:p>
          </p:txBody>
        </p:sp>
        <p:sp>
          <p:nvSpPr>
            <p:cNvPr id="12"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defRPr/>
              </a:pPr>
              <a:endParaRPr lang="el-GR" sz="1800" b="0"/>
            </a:p>
          </p:txBody>
        </p:sp>
        <p:sp>
          <p:nvSpPr>
            <p:cNvPr id="13"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defRPr/>
              </a:pPr>
              <a:endParaRPr lang="el-GR" sz="1800" b="0"/>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l-GR" sz="1800" b="0"/>
            </a:p>
          </p:txBody>
        </p:sp>
        <p:sp>
          <p:nvSpPr>
            <p:cNvPr id="15"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defRPr/>
              </a:pPr>
              <a:endParaRPr lang="el-GR" sz="1800" b="0"/>
            </a:p>
          </p:txBody>
        </p:sp>
        <p:sp>
          <p:nvSpPr>
            <p:cNvPr id="16"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defRPr/>
              </a:pPr>
              <a:endParaRPr lang="el-GR" sz="1800" b="0"/>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defRPr/>
              </a:pPr>
              <a:endParaRPr lang="el-GR" sz="1800" b="0"/>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defRPr/>
              </a:pPr>
              <a:endParaRPr lang="el-GR" sz="1800" b="0"/>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defRPr/>
              </a:pPr>
              <a:endParaRPr lang="el-GR" sz="1800" b="0"/>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defRPr/>
                </a:pPr>
                <a:endParaRPr lang="el-GR" sz="1800" b="0"/>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defRPr/>
                </a:pPr>
                <a:endParaRPr lang="el-GR" sz="1800" b="0"/>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defRPr/>
                </a:pPr>
                <a:endParaRPr lang="el-GR" sz="1800" b="0"/>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defRPr/>
                </a:pPr>
                <a:endParaRPr lang="el-GR" sz="1800" b="0"/>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defRPr/>
                </a:pPr>
                <a:endParaRPr lang="el-GR" sz="1800" b="0"/>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defRPr/>
              </a:pPr>
              <a:endParaRPr lang="el-GR" sz="1800" b="0"/>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defRPr/>
              </a:pPr>
              <a:endParaRPr lang="el-GR" sz="1800" b="0"/>
            </a:p>
          </p:txBody>
        </p:sp>
      </p:grpSp>
      <p:sp>
        <p:nvSpPr>
          <p:cNvPr id="171047" name="Rectangle 39"/>
          <p:cNvSpPr>
            <a:spLocks noGrp="1" noChangeArrowheads="1"/>
          </p:cNvSpPr>
          <p:nvPr>
            <p:ph type="ctrTitle" sz="quarter"/>
          </p:nvPr>
        </p:nvSpPr>
        <p:spPr>
          <a:xfrm>
            <a:off x="914400" y="1692276"/>
            <a:ext cx="10363200" cy="1736725"/>
          </a:xfrm>
        </p:spPr>
        <p:txBody>
          <a:bodyPr anchor="b"/>
          <a:lstStyle>
            <a:lvl1pPr>
              <a:defRPr sz="5400"/>
            </a:lvl1pPr>
          </a:lstStyle>
          <a:p>
            <a:r>
              <a:rPr lang="el-GR"/>
              <a:t>Click to edit Master title style</a:t>
            </a:r>
          </a:p>
        </p:txBody>
      </p:sp>
      <p:sp>
        <p:nvSpPr>
          <p:cNvPr id="171048" name="Rectangle 40"/>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el-GR"/>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l-GR"/>
          </a:p>
        </p:txBody>
      </p:sp>
      <p:sp>
        <p:nvSpPr>
          <p:cNvPr id="42" name="Rectangle 42"/>
          <p:cNvSpPr>
            <a:spLocks noGrp="1" noChangeArrowheads="1"/>
          </p:cNvSpPr>
          <p:nvPr>
            <p:ph type="ftr" sz="quarter" idx="11"/>
          </p:nvPr>
        </p:nvSpPr>
        <p:spPr/>
        <p:txBody>
          <a:bodyPr/>
          <a:lstStyle>
            <a:lvl1pPr>
              <a:defRPr/>
            </a:lvl1pPr>
          </a:lstStyle>
          <a:p>
            <a:pPr>
              <a:defRPr/>
            </a:pPr>
            <a:endParaRPr lang="el-GR"/>
          </a:p>
        </p:txBody>
      </p:sp>
      <p:sp>
        <p:nvSpPr>
          <p:cNvPr id="43" name="Rectangle 43"/>
          <p:cNvSpPr>
            <a:spLocks noGrp="1" noChangeArrowheads="1"/>
          </p:cNvSpPr>
          <p:nvPr>
            <p:ph type="sldNum" sz="quarter" idx="12"/>
          </p:nvPr>
        </p:nvSpPr>
        <p:spPr/>
        <p:txBody>
          <a:bodyPr/>
          <a:lstStyle>
            <a:lvl1pPr>
              <a:defRPr/>
            </a:lvl1pPr>
          </a:lstStyle>
          <a:p>
            <a:pPr>
              <a:defRPr/>
            </a:pPr>
            <a:fld id="{4772ABA6-3B0A-48C4-B413-4A40C0CDBFC1}" type="slidenum">
              <a:rPr lang="el-GR"/>
              <a:pPr>
                <a:defRPr/>
              </a:pPr>
              <a:t>‹#›</a:t>
            </a:fld>
            <a:endParaRPr lang="el-GR"/>
          </a:p>
        </p:txBody>
      </p:sp>
    </p:spTree>
    <p:extLst>
      <p:ext uri="{BB962C8B-B14F-4D97-AF65-F5344CB8AC3E}">
        <p14:creationId xmlns:p14="http://schemas.microsoft.com/office/powerpoint/2010/main" val="28517215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0"/>
          <p:cNvSpPr>
            <a:spLocks noGrp="1" noChangeArrowheads="1"/>
          </p:cNvSpPr>
          <p:nvPr>
            <p:ph type="dt" sz="half" idx="10"/>
          </p:nvPr>
        </p:nvSpPr>
        <p:spPr>
          <a:ln/>
        </p:spPr>
        <p:txBody>
          <a:bodyPr/>
          <a:lstStyle>
            <a:lvl1pPr>
              <a:defRPr/>
            </a:lvl1pPr>
          </a:lstStyle>
          <a:p>
            <a:pPr>
              <a:defRPr/>
            </a:pPr>
            <a:endParaRPr lang="el-GR"/>
          </a:p>
        </p:txBody>
      </p:sp>
      <p:sp>
        <p:nvSpPr>
          <p:cNvPr id="5" name="Rectangle 41"/>
          <p:cNvSpPr>
            <a:spLocks noGrp="1" noChangeArrowheads="1"/>
          </p:cNvSpPr>
          <p:nvPr>
            <p:ph type="ftr" sz="quarter" idx="11"/>
          </p:nvPr>
        </p:nvSpPr>
        <p:spPr>
          <a:ln/>
        </p:spPr>
        <p:txBody>
          <a:bodyPr/>
          <a:lstStyle>
            <a:lvl1pPr>
              <a:defRPr/>
            </a:lvl1pPr>
          </a:lstStyle>
          <a:p>
            <a:pPr>
              <a:defRPr/>
            </a:pPr>
            <a:endParaRPr lang="el-GR"/>
          </a:p>
        </p:txBody>
      </p:sp>
      <p:sp>
        <p:nvSpPr>
          <p:cNvPr id="6" name="Rectangle 42"/>
          <p:cNvSpPr>
            <a:spLocks noGrp="1" noChangeArrowheads="1"/>
          </p:cNvSpPr>
          <p:nvPr>
            <p:ph type="sldNum" sz="quarter" idx="12"/>
          </p:nvPr>
        </p:nvSpPr>
        <p:spPr>
          <a:ln/>
        </p:spPr>
        <p:txBody>
          <a:bodyPr/>
          <a:lstStyle>
            <a:lvl1pPr>
              <a:defRPr/>
            </a:lvl1pPr>
          </a:lstStyle>
          <a:p>
            <a:pPr>
              <a:defRPr/>
            </a:pPr>
            <a:fld id="{0C4DB32C-9EC5-4C78-B39F-61BBC286FE3C}" type="slidenum">
              <a:rPr lang="el-GR"/>
              <a:pPr>
                <a:defRPr/>
              </a:pPr>
              <a:t>‹#›</a:t>
            </a:fld>
            <a:endParaRPr lang="el-GR"/>
          </a:p>
        </p:txBody>
      </p:sp>
    </p:spTree>
    <p:extLst>
      <p:ext uri="{BB962C8B-B14F-4D97-AF65-F5344CB8AC3E}">
        <p14:creationId xmlns:p14="http://schemas.microsoft.com/office/powerpoint/2010/main" val="3222141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963084" y="4406901"/>
            <a:ext cx="103632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Kλικ για επεξεργασία των στυλ του υποδείγματος</a:t>
            </a:r>
          </a:p>
        </p:txBody>
      </p:sp>
      <p:sp>
        <p:nvSpPr>
          <p:cNvPr id="4" name="Rectangle 40"/>
          <p:cNvSpPr>
            <a:spLocks noGrp="1" noChangeArrowheads="1"/>
          </p:cNvSpPr>
          <p:nvPr>
            <p:ph type="dt" sz="half" idx="10"/>
          </p:nvPr>
        </p:nvSpPr>
        <p:spPr>
          <a:ln/>
        </p:spPr>
        <p:txBody>
          <a:bodyPr/>
          <a:lstStyle>
            <a:lvl1pPr>
              <a:defRPr/>
            </a:lvl1pPr>
          </a:lstStyle>
          <a:p>
            <a:pPr>
              <a:defRPr/>
            </a:pPr>
            <a:endParaRPr lang="el-GR"/>
          </a:p>
        </p:txBody>
      </p:sp>
      <p:sp>
        <p:nvSpPr>
          <p:cNvPr id="5" name="Rectangle 41"/>
          <p:cNvSpPr>
            <a:spLocks noGrp="1" noChangeArrowheads="1"/>
          </p:cNvSpPr>
          <p:nvPr>
            <p:ph type="ftr" sz="quarter" idx="11"/>
          </p:nvPr>
        </p:nvSpPr>
        <p:spPr>
          <a:ln/>
        </p:spPr>
        <p:txBody>
          <a:bodyPr/>
          <a:lstStyle>
            <a:lvl1pPr>
              <a:defRPr/>
            </a:lvl1pPr>
          </a:lstStyle>
          <a:p>
            <a:pPr>
              <a:defRPr/>
            </a:pPr>
            <a:endParaRPr lang="el-GR"/>
          </a:p>
        </p:txBody>
      </p:sp>
      <p:sp>
        <p:nvSpPr>
          <p:cNvPr id="6" name="Rectangle 42"/>
          <p:cNvSpPr>
            <a:spLocks noGrp="1" noChangeArrowheads="1"/>
          </p:cNvSpPr>
          <p:nvPr>
            <p:ph type="sldNum" sz="quarter" idx="12"/>
          </p:nvPr>
        </p:nvSpPr>
        <p:spPr>
          <a:ln/>
        </p:spPr>
        <p:txBody>
          <a:bodyPr/>
          <a:lstStyle>
            <a:lvl1pPr>
              <a:defRPr/>
            </a:lvl1pPr>
          </a:lstStyle>
          <a:p>
            <a:pPr>
              <a:defRPr/>
            </a:pPr>
            <a:fld id="{489E1EAE-C891-4D14-9D71-E4E297663463}" type="slidenum">
              <a:rPr lang="el-GR"/>
              <a:pPr>
                <a:defRPr/>
              </a:pPr>
              <a:t>‹#›</a:t>
            </a:fld>
            <a:endParaRPr lang="el-GR"/>
          </a:p>
        </p:txBody>
      </p:sp>
    </p:spTree>
    <p:extLst>
      <p:ext uri="{BB962C8B-B14F-4D97-AF65-F5344CB8AC3E}">
        <p14:creationId xmlns:p14="http://schemas.microsoft.com/office/powerpoint/2010/main" val="37029361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0"/>
          <p:cNvSpPr>
            <a:spLocks noGrp="1" noChangeArrowheads="1"/>
          </p:cNvSpPr>
          <p:nvPr>
            <p:ph type="dt" sz="half" idx="10"/>
          </p:nvPr>
        </p:nvSpPr>
        <p:spPr>
          <a:ln/>
        </p:spPr>
        <p:txBody>
          <a:bodyPr/>
          <a:lstStyle>
            <a:lvl1pPr>
              <a:defRPr/>
            </a:lvl1pPr>
          </a:lstStyle>
          <a:p>
            <a:pPr>
              <a:defRPr/>
            </a:pPr>
            <a:endParaRPr lang="el-GR"/>
          </a:p>
        </p:txBody>
      </p:sp>
      <p:sp>
        <p:nvSpPr>
          <p:cNvPr id="6" name="Rectangle 41"/>
          <p:cNvSpPr>
            <a:spLocks noGrp="1" noChangeArrowheads="1"/>
          </p:cNvSpPr>
          <p:nvPr>
            <p:ph type="ftr" sz="quarter" idx="11"/>
          </p:nvPr>
        </p:nvSpPr>
        <p:spPr>
          <a:ln/>
        </p:spPr>
        <p:txBody>
          <a:bodyPr/>
          <a:lstStyle>
            <a:lvl1pPr>
              <a:defRPr/>
            </a:lvl1pPr>
          </a:lstStyle>
          <a:p>
            <a:pPr>
              <a:defRPr/>
            </a:pPr>
            <a:endParaRPr lang="el-GR"/>
          </a:p>
        </p:txBody>
      </p:sp>
      <p:sp>
        <p:nvSpPr>
          <p:cNvPr id="7" name="Rectangle 42"/>
          <p:cNvSpPr>
            <a:spLocks noGrp="1" noChangeArrowheads="1"/>
          </p:cNvSpPr>
          <p:nvPr>
            <p:ph type="sldNum" sz="quarter" idx="12"/>
          </p:nvPr>
        </p:nvSpPr>
        <p:spPr>
          <a:ln/>
        </p:spPr>
        <p:txBody>
          <a:bodyPr/>
          <a:lstStyle>
            <a:lvl1pPr>
              <a:defRPr/>
            </a:lvl1pPr>
          </a:lstStyle>
          <a:p>
            <a:pPr>
              <a:defRPr/>
            </a:pPr>
            <a:fld id="{245B2377-D284-411B-B326-C50212DCFB42}" type="slidenum">
              <a:rPr lang="el-GR"/>
              <a:pPr>
                <a:defRPr/>
              </a:pPr>
              <a:t>‹#›</a:t>
            </a:fld>
            <a:endParaRPr lang="el-GR"/>
          </a:p>
        </p:txBody>
      </p:sp>
    </p:spTree>
    <p:extLst>
      <p:ext uri="{BB962C8B-B14F-4D97-AF65-F5344CB8AC3E}">
        <p14:creationId xmlns:p14="http://schemas.microsoft.com/office/powerpoint/2010/main" val="34462238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4638"/>
            <a:ext cx="10972800" cy="1143000"/>
          </a:xfrm>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0"/>
          <p:cNvSpPr>
            <a:spLocks noGrp="1" noChangeArrowheads="1"/>
          </p:cNvSpPr>
          <p:nvPr>
            <p:ph type="dt" sz="half" idx="10"/>
          </p:nvPr>
        </p:nvSpPr>
        <p:spPr>
          <a:ln/>
        </p:spPr>
        <p:txBody>
          <a:bodyPr/>
          <a:lstStyle>
            <a:lvl1pPr>
              <a:defRPr/>
            </a:lvl1pPr>
          </a:lstStyle>
          <a:p>
            <a:pPr>
              <a:defRPr/>
            </a:pPr>
            <a:endParaRPr lang="el-GR"/>
          </a:p>
        </p:txBody>
      </p:sp>
      <p:sp>
        <p:nvSpPr>
          <p:cNvPr id="8" name="Rectangle 41"/>
          <p:cNvSpPr>
            <a:spLocks noGrp="1" noChangeArrowheads="1"/>
          </p:cNvSpPr>
          <p:nvPr>
            <p:ph type="ftr" sz="quarter" idx="11"/>
          </p:nvPr>
        </p:nvSpPr>
        <p:spPr>
          <a:ln/>
        </p:spPr>
        <p:txBody>
          <a:bodyPr/>
          <a:lstStyle>
            <a:lvl1pPr>
              <a:defRPr/>
            </a:lvl1pPr>
          </a:lstStyle>
          <a:p>
            <a:pPr>
              <a:defRPr/>
            </a:pPr>
            <a:endParaRPr lang="el-GR"/>
          </a:p>
        </p:txBody>
      </p:sp>
      <p:sp>
        <p:nvSpPr>
          <p:cNvPr id="9" name="Rectangle 42"/>
          <p:cNvSpPr>
            <a:spLocks noGrp="1" noChangeArrowheads="1"/>
          </p:cNvSpPr>
          <p:nvPr>
            <p:ph type="sldNum" sz="quarter" idx="12"/>
          </p:nvPr>
        </p:nvSpPr>
        <p:spPr>
          <a:ln/>
        </p:spPr>
        <p:txBody>
          <a:bodyPr/>
          <a:lstStyle>
            <a:lvl1pPr>
              <a:defRPr/>
            </a:lvl1pPr>
          </a:lstStyle>
          <a:p>
            <a:pPr>
              <a:defRPr/>
            </a:pPr>
            <a:fld id="{A6995C8C-1374-4A3C-ADDE-7A11ED7B16DD}" type="slidenum">
              <a:rPr lang="el-GR"/>
              <a:pPr>
                <a:defRPr/>
              </a:pPr>
              <a:t>‹#›</a:t>
            </a:fld>
            <a:endParaRPr lang="el-GR"/>
          </a:p>
        </p:txBody>
      </p:sp>
    </p:spTree>
    <p:extLst>
      <p:ext uri="{BB962C8B-B14F-4D97-AF65-F5344CB8AC3E}">
        <p14:creationId xmlns:p14="http://schemas.microsoft.com/office/powerpoint/2010/main" val="5896972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Rectangle 40"/>
          <p:cNvSpPr>
            <a:spLocks noGrp="1" noChangeArrowheads="1"/>
          </p:cNvSpPr>
          <p:nvPr>
            <p:ph type="dt" sz="half" idx="10"/>
          </p:nvPr>
        </p:nvSpPr>
        <p:spPr>
          <a:ln/>
        </p:spPr>
        <p:txBody>
          <a:bodyPr/>
          <a:lstStyle>
            <a:lvl1pPr>
              <a:defRPr/>
            </a:lvl1pPr>
          </a:lstStyle>
          <a:p>
            <a:pPr>
              <a:defRPr/>
            </a:pPr>
            <a:endParaRPr lang="el-GR"/>
          </a:p>
        </p:txBody>
      </p:sp>
      <p:sp>
        <p:nvSpPr>
          <p:cNvPr id="4" name="Rectangle 41"/>
          <p:cNvSpPr>
            <a:spLocks noGrp="1" noChangeArrowheads="1"/>
          </p:cNvSpPr>
          <p:nvPr>
            <p:ph type="ftr" sz="quarter" idx="11"/>
          </p:nvPr>
        </p:nvSpPr>
        <p:spPr>
          <a:ln/>
        </p:spPr>
        <p:txBody>
          <a:bodyPr/>
          <a:lstStyle>
            <a:lvl1pPr>
              <a:defRPr/>
            </a:lvl1pPr>
          </a:lstStyle>
          <a:p>
            <a:pPr>
              <a:defRPr/>
            </a:pPr>
            <a:endParaRPr lang="el-GR"/>
          </a:p>
        </p:txBody>
      </p:sp>
      <p:sp>
        <p:nvSpPr>
          <p:cNvPr id="5" name="Rectangle 42"/>
          <p:cNvSpPr>
            <a:spLocks noGrp="1" noChangeArrowheads="1"/>
          </p:cNvSpPr>
          <p:nvPr>
            <p:ph type="sldNum" sz="quarter" idx="12"/>
          </p:nvPr>
        </p:nvSpPr>
        <p:spPr>
          <a:ln/>
        </p:spPr>
        <p:txBody>
          <a:bodyPr/>
          <a:lstStyle>
            <a:lvl1pPr>
              <a:defRPr/>
            </a:lvl1pPr>
          </a:lstStyle>
          <a:p>
            <a:pPr>
              <a:defRPr/>
            </a:pPr>
            <a:fld id="{23A2613A-F8D6-4E66-99FC-4FB269BC51F1}" type="slidenum">
              <a:rPr lang="el-GR"/>
              <a:pPr>
                <a:defRPr/>
              </a:pPr>
              <a:t>‹#›</a:t>
            </a:fld>
            <a:endParaRPr lang="el-GR"/>
          </a:p>
        </p:txBody>
      </p:sp>
    </p:spTree>
    <p:extLst>
      <p:ext uri="{BB962C8B-B14F-4D97-AF65-F5344CB8AC3E}">
        <p14:creationId xmlns:p14="http://schemas.microsoft.com/office/powerpoint/2010/main" val="1879136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C02A252-D50B-4976-BC1E-E50C0E1B189E}"/>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44E78C9B-057B-453A-B600-0B94259DADD6}"/>
              </a:ext>
            </a:extLst>
          </p:cNvPr>
          <p:cNvSpPr>
            <a:spLocks noGrp="1"/>
          </p:cNvSpPr>
          <p:nvPr>
            <p:ph type="dt" sz="half" idx="10"/>
          </p:nvPr>
        </p:nvSpPr>
        <p:spPr/>
        <p:txBody>
          <a:bodyPr/>
          <a:lstStyle/>
          <a:p>
            <a:fld id="{C97358E8-8804-4D27-9BFD-84BC4B34DAB9}" type="datetimeFigureOut">
              <a:rPr lang="el-GR" smtClean="0"/>
              <a:t>22/9/2022</a:t>
            </a:fld>
            <a:endParaRPr lang="el-GR"/>
          </a:p>
        </p:txBody>
      </p:sp>
      <p:sp>
        <p:nvSpPr>
          <p:cNvPr id="4" name="Θέση υποσέλιδου 3">
            <a:extLst>
              <a:ext uri="{FF2B5EF4-FFF2-40B4-BE49-F238E27FC236}">
                <a16:creationId xmlns:a16="http://schemas.microsoft.com/office/drawing/2014/main" id="{2FE8F3BF-967C-4727-8488-A5CD3F617A94}"/>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63036E78-9FD2-49E6-9D36-5912C0978F9F}"/>
              </a:ext>
            </a:extLst>
          </p:cNvPr>
          <p:cNvSpPr>
            <a:spLocks noGrp="1"/>
          </p:cNvSpPr>
          <p:nvPr>
            <p:ph type="sldNum" sz="quarter" idx="12"/>
          </p:nvPr>
        </p:nvSpPr>
        <p:spPr/>
        <p:txBody>
          <a:bodyPr/>
          <a:lstStyle/>
          <a:p>
            <a:fld id="{1EC643F1-E2A0-4776-8AC9-46370F9C4263}" type="slidenum">
              <a:rPr lang="el-GR" smtClean="0"/>
              <a:t>‹#›</a:t>
            </a:fld>
            <a:endParaRPr lang="el-GR"/>
          </a:p>
        </p:txBody>
      </p:sp>
    </p:spTree>
    <p:extLst>
      <p:ext uri="{BB962C8B-B14F-4D97-AF65-F5344CB8AC3E}">
        <p14:creationId xmlns:p14="http://schemas.microsoft.com/office/powerpoint/2010/main" val="32997549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l-GR"/>
          </a:p>
        </p:txBody>
      </p:sp>
      <p:sp>
        <p:nvSpPr>
          <p:cNvPr id="3" name="Rectangle 41"/>
          <p:cNvSpPr>
            <a:spLocks noGrp="1" noChangeArrowheads="1"/>
          </p:cNvSpPr>
          <p:nvPr>
            <p:ph type="ftr" sz="quarter" idx="11"/>
          </p:nvPr>
        </p:nvSpPr>
        <p:spPr>
          <a:ln/>
        </p:spPr>
        <p:txBody>
          <a:bodyPr/>
          <a:lstStyle>
            <a:lvl1pPr>
              <a:defRPr/>
            </a:lvl1pPr>
          </a:lstStyle>
          <a:p>
            <a:pPr>
              <a:defRPr/>
            </a:pPr>
            <a:endParaRPr lang="el-GR"/>
          </a:p>
        </p:txBody>
      </p:sp>
      <p:sp>
        <p:nvSpPr>
          <p:cNvPr id="4" name="Rectangle 42"/>
          <p:cNvSpPr>
            <a:spLocks noGrp="1" noChangeArrowheads="1"/>
          </p:cNvSpPr>
          <p:nvPr>
            <p:ph type="sldNum" sz="quarter" idx="12"/>
          </p:nvPr>
        </p:nvSpPr>
        <p:spPr>
          <a:ln/>
        </p:spPr>
        <p:txBody>
          <a:bodyPr/>
          <a:lstStyle>
            <a:lvl1pPr>
              <a:defRPr/>
            </a:lvl1pPr>
          </a:lstStyle>
          <a:p>
            <a:pPr>
              <a:defRPr/>
            </a:pPr>
            <a:fld id="{41ECBB9B-2556-49B7-9F77-E5F06585487F}" type="slidenum">
              <a:rPr lang="el-GR"/>
              <a:pPr>
                <a:defRPr/>
              </a:pPr>
              <a:t>‹#›</a:t>
            </a:fld>
            <a:endParaRPr lang="el-GR"/>
          </a:p>
        </p:txBody>
      </p:sp>
    </p:spTree>
    <p:extLst>
      <p:ext uri="{BB962C8B-B14F-4D97-AF65-F5344CB8AC3E}">
        <p14:creationId xmlns:p14="http://schemas.microsoft.com/office/powerpoint/2010/main" val="29823956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1" y="273050"/>
            <a:ext cx="4011084"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40"/>
          <p:cNvSpPr>
            <a:spLocks noGrp="1" noChangeArrowheads="1"/>
          </p:cNvSpPr>
          <p:nvPr>
            <p:ph type="dt" sz="half" idx="10"/>
          </p:nvPr>
        </p:nvSpPr>
        <p:spPr>
          <a:ln/>
        </p:spPr>
        <p:txBody>
          <a:bodyPr/>
          <a:lstStyle>
            <a:lvl1pPr>
              <a:defRPr/>
            </a:lvl1pPr>
          </a:lstStyle>
          <a:p>
            <a:pPr>
              <a:defRPr/>
            </a:pPr>
            <a:endParaRPr lang="el-GR"/>
          </a:p>
        </p:txBody>
      </p:sp>
      <p:sp>
        <p:nvSpPr>
          <p:cNvPr id="6" name="Rectangle 41"/>
          <p:cNvSpPr>
            <a:spLocks noGrp="1" noChangeArrowheads="1"/>
          </p:cNvSpPr>
          <p:nvPr>
            <p:ph type="ftr" sz="quarter" idx="11"/>
          </p:nvPr>
        </p:nvSpPr>
        <p:spPr>
          <a:ln/>
        </p:spPr>
        <p:txBody>
          <a:bodyPr/>
          <a:lstStyle>
            <a:lvl1pPr>
              <a:defRPr/>
            </a:lvl1pPr>
          </a:lstStyle>
          <a:p>
            <a:pPr>
              <a:defRPr/>
            </a:pPr>
            <a:endParaRPr lang="el-GR"/>
          </a:p>
        </p:txBody>
      </p:sp>
      <p:sp>
        <p:nvSpPr>
          <p:cNvPr id="7" name="Rectangle 42"/>
          <p:cNvSpPr>
            <a:spLocks noGrp="1" noChangeArrowheads="1"/>
          </p:cNvSpPr>
          <p:nvPr>
            <p:ph type="sldNum" sz="quarter" idx="12"/>
          </p:nvPr>
        </p:nvSpPr>
        <p:spPr>
          <a:ln/>
        </p:spPr>
        <p:txBody>
          <a:bodyPr/>
          <a:lstStyle>
            <a:lvl1pPr>
              <a:defRPr/>
            </a:lvl1pPr>
          </a:lstStyle>
          <a:p>
            <a:pPr>
              <a:defRPr/>
            </a:pPr>
            <a:fld id="{2C7B4C9C-2029-413B-9474-5ED60D4CC796}" type="slidenum">
              <a:rPr lang="el-GR"/>
              <a:pPr>
                <a:defRPr/>
              </a:pPr>
              <a:t>‹#›</a:t>
            </a:fld>
            <a:endParaRPr lang="el-GR"/>
          </a:p>
        </p:txBody>
      </p:sp>
    </p:spTree>
    <p:extLst>
      <p:ext uri="{BB962C8B-B14F-4D97-AF65-F5344CB8AC3E}">
        <p14:creationId xmlns:p14="http://schemas.microsoft.com/office/powerpoint/2010/main" val="34578998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2389717" y="4800600"/>
            <a:ext cx="73152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40"/>
          <p:cNvSpPr>
            <a:spLocks noGrp="1" noChangeArrowheads="1"/>
          </p:cNvSpPr>
          <p:nvPr>
            <p:ph type="dt" sz="half" idx="10"/>
          </p:nvPr>
        </p:nvSpPr>
        <p:spPr>
          <a:ln/>
        </p:spPr>
        <p:txBody>
          <a:bodyPr/>
          <a:lstStyle>
            <a:lvl1pPr>
              <a:defRPr/>
            </a:lvl1pPr>
          </a:lstStyle>
          <a:p>
            <a:pPr>
              <a:defRPr/>
            </a:pPr>
            <a:endParaRPr lang="el-GR"/>
          </a:p>
        </p:txBody>
      </p:sp>
      <p:sp>
        <p:nvSpPr>
          <p:cNvPr id="6" name="Rectangle 41"/>
          <p:cNvSpPr>
            <a:spLocks noGrp="1" noChangeArrowheads="1"/>
          </p:cNvSpPr>
          <p:nvPr>
            <p:ph type="ftr" sz="quarter" idx="11"/>
          </p:nvPr>
        </p:nvSpPr>
        <p:spPr>
          <a:ln/>
        </p:spPr>
        <p:txBody>
          <a:bodyPr/>
          <a:lstStyle>
            <a:lvl1pPr>
              <a:defRPr/>
            </a:lvl1pPr>
          </a:lstStyle>
          <a:p>
            <a:pPr>
              <a:defRPr/>
            </a:pPr>
            <a:endParaRPr lang="el-GR"/>
          </a:p>
        </p:txBody>
      </p:sp>
      <p:sp>
        <p:nvSpPr>
          <p:cNvPr id="7" name="Rectangle 42"/>
          <p:cNvSpPr>
            <a:spLocks noGrp="1" noChangeArrowheads="1"/>
          </p:cNvSpPr>
          <p:nvPr>
            <p:ph type="sldNum" sz="quarter" idx="12"/>
          </p:nvPr>
        </p:nvSpPr>
        <p:spPr>
          <a:ln/>
        </p:spPr>
        <p:txBody>
          <a:bodyPr/>
          <a:lstStyle>
            <a:lvl1pPr>
              <a:defRPr/>
            </a:lvl1pPr>
          </a:lstStyle>
          <a:p>
            <a:pPr>
              <a:defRPr/>
            </a:pPr>
            <a:fld id="{E4E75C8C-EC35-493B-A5A5-A08DFD224320}" type="slidenum">
              <a:rPr lang="el-GR"/>
              <a:pPr>
                <a:defRPr/>
              </a:pPr>
              <a:t>‹#›</a:t>
            </a:fld>
            <a:endParaRPr lang="el-GR"/>
          </a:p>
        </p:txBody>
      </p:sp>
    </p:spTree>
    <p:extLst>
      <p:ext uri="{BB962C8B-B14F-4D97-AF65-F5344CB8AC3E}">
        <p14:creationId xmlns:p14="http://schemas.microsoft.com/office/powerpoint/2010/main" val="28186816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0"/>
          <p:cNvSpPr>
            <a:spLocks noGrp="1" noChangeArrowheads="1"/>
          </p:cNvSpPr>
          <p:nvPr>
            <p:ph type="dt" sz="half" idx="10"/>
          </p:nvPr>
        </p:nvSpPr>
        <p:spPr>
          <a:ln/>
        </p:spPr>
        <p:txBody>
          <a:bodyPr/>
          <a:lstStyle>
            <a:lvl1pPr>
              <a:defRPr/>
            </a:lvl1pPr>
          </a:lstStyle>
          <a:p>
            <a:pPr>
              <a:defRPr/>
            </a:pPr>
            <a:endParaRPr lang="el-GR"/>
          </a:p>
        </p:txBody>
      </p:sp>
      <p:sp>
        <p:nvSpPr>
          <p:cNvPr id="5" name="Rectangle 41"/>
          <p:cNvSpPr>
            <a:spLocks noGrp="1" noChangeArrowheads="1"/>
          </p:cNvSpPr>
          <p:nvPr>
            <p:ph type="ftr" sz="quarter" idx="11"/>
          </p:nvPr>
        </p:nvSpPr>
        <p:spPr>
          <a:ln/>
        </p:spPr>
        <p:txBody>
          <a:bodyPr/>
          <a:lstStyle>
            <a:lvl1pPr>
              <a:defRPr/>
            </a:lvl1pPr>
          </a:lstStyle>
          <a:p>
            <a:pPr>
              <a:defRPr/>
            </a:pPr>
            <a:endParaRPr lang="el-GR"/>
          </a:p>
        </p:txBody>
      </p:sp>
      <p:sp>
        <p:nvSpPr>
          <p:cNvPr id="6" name="Rectangle 42"/>
          <p:cNvSpPr>
            <a:spLocks noGrp="1" noChangeArrowheads="1"/>
          </p:cNvSpPr>
          <p:nvPr>
            <p:ph type="sldNum" sz="quarter" idx="12"/>
          </p:nvPr>
        </p:nvSpPr>
        <p:spPr>
          <a:ln/>
        </p:spPr>
        <p:txBody>
          <a:bodyPr/>
          <a:lstStyle>
            <a:lvl1pPr>
              <a:defRPr/>
            </a:lvl1pPr>
          </a:lstStyle>
          <a:p>
            <a:pPr>
              <a:defRPr/>
            </a:pPr>
            <a:fld id="{F845FB90-A27C-44B2-8D4C-61ED18566592}" type="slidenum">
              <a:rPr lang="el-GR"/>
              <a:pPr>
                <a:defRPr/>
              </a:pPr>
              <a:t>‹#›</a:t>
            </a:fld>
            <a:endParaRPr lang="el-GR"/>
          </a:p>
        </p:txBody>
      </p:sp>
    </p:spTree>
    <p:extLst>
      <p:ext uri="{BB962C8B-B14F-4D97-AF65-F5344CB8AC3E}">
        <p14:creationId xmlns:p14="http://schemas.microsoft.com/office/powerpoint/2010/main" val="31687274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8839200" y="277813"/>
            <a:ext cx="2743200" cy="5853112"/>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609600" y="277813"/>
            <a:ext cx="8026400" cy="5853112"/>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0"/>
          <p:cNvSpPr>
            <a:spLocks noGrp="1" noChangeArrowheads="1"/>
          </p:cNvSpPr>
          <p:nvPr>
            <p:ph type="dt" sz="half" idx="10"/>
          </p:nvPr>
        </p:nvSpPr>
        <p:spPr>
          <a:ln/>
        </p:spPr>
        <p:txBody>
          <a:bodyPr/>
          <a:lstStyle>
            <a:lvl1pPr>
              <a:defRPr/>
            </a:lvl1pPr>
          </a:lstStyle>
          <a:p>
            <a:pPr>
              <a:defRPr/>
            </a:pPr>
            <a:endParaRPr lang="el-GR"/>
          </a:p>
        </p:txBody>
      </p:sp>
      <p:sp>
        <p:nvSpPr>
          <p:cNvPr id="5" name="Rectangle 41"/>
          <p:cNvSpPr>
            <a:spLocks noGrp="1" noChangeArrowheads="1"/>
          </p:cNvSpPr>
          <p:nvPr>
            <p:ph type="ftr" sz="quarter" idx="11"/>
          </p:nvPr>
        </p:nvSpPr>
        <p:spPr>
          <a:ln/>
        </p:spPr>
        <p:txBody>
          <a:bodyPr/>
          <a:lstStyle>
            <a:lvl1pPr>
              <a:defRPr/>
            </a:lvl1pPr>
          </a:lstStyle>
          <a:p>
            <a:pPr>
              <a:defRPr/>
            </a:pPr>
            <a:endParaRPr lang="el-GR"/>
          </a:p>
        </p:txBody>
      </p:sp>
      <p:sp>
        <p:nvSpPr>
          <p:cNvPr id="6" name="Rectangle 42"/>
          <p:cNvSpPr>
            <a:spLocks noGrp="1" noChangeArrowheads="1"/>
          </p:cNvSpPr>
          <p:nvPr>
            <p:ph type="sldNum" sz="quarter" idx="12"/>
          </p:nvPr>
        </p:nvSpPr>
        <p:spPr>
          <a:ln/>
        </p:spPr>
        <p:txBody>
          <a:bodyPr/>
          <a:lstStyle>
            <a:lvl1pPr>
              <a:defRPr/>
            </a:lvl1pPr>
          </a:lstStyle>
          <a:p>
            <a:pPr>
              <a:defRPr/>
            </a:pPr>
            <a:fld id="{30DCF906-7919-47F5-8CA6-DFCC3B08ACCA}" type="slidenum">
              <a:rPr lang="el-GR"/>
              <a:pPr>
                <a:defRPr/>
              </a:pPr>
              <a:t>‹#›</a:t>
            </a:fld>
            <a:endParaRPr lang="el-GR"/>
          </a:p>
        </p:txBody>
      </p:sp>
    </p:spTree>
    <p:extLst>
      <p:ext uri="{BB962C8B-B14F-4D97-AF65-F5344CB8AC3E}">
        <p14:creationId xmlns:p14="http://schemas.microsoft.com/office/powerpoint/2010/main" val="26572194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Only" preserve="1">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609600" y="277813"/>
            <a:ext cx="10972800" cy="5853112"/>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3" name="Rectangle 40"/>
          <p:cNvSpPr>
            <a:spLocks noGrp="1" noChangeArrowheads="1"/>
          </p:cNvSpPr>
          <p:nvPr>
            <p:ph type="dt" sz="half" idx="10"/>
          </p:nvPr>
        </p:nvSpPr>
        <p:spPr>
          <a:ln/>
        </p:spPr>
        <p:txBody>
          <a:bodyPr/>
          <a:lstStyle>
            <a:lvl1pPr>
              <a:defRPr/>
            </a:lvl1pPr>
          </a:lstStyle>
          <a:p>
            <a:pPr>
              <a:defRPr/>
            </a:pPr>
            <a:endParaRPr lang="el-GR"/>
          </a:p>
        </p:txBody>
      </p:sp>
      <p:sp>
        <p:nvSpPr>
          <p:cNvPr id="4" name="Rectangle 41"/>
          <p:cNvSpPr>
            <a:spLocks noGrp="1" noChangeArrowheads="1"/>
          </p:cNvSpPr>
          <p:nvPr>
            <p:ph type="ftr" sz="quarter" idx="11"/>
          </p:nvPr>
        </p:nvSpPr>
        <p:spPr>
          <a:ln/>
        </p:spPr>
        <p:txBody>
          <a:bodyPr/>
          <a:lstStyle>
            <a:lvl1pPr>
              <a:defRPr/>
            </a:lvl1pPr>
          </a:lstStyle>
          <a:p>
            <a:pPr>
              <a:defRPr/>
            </a:pPr>
            <a:endParaRPr lang="el-GR"/>
          </a:p>
        </p:txBody>
      </p:sp>
      <p:sp>
        <p:nvSpPr>
          <p:cNvPr id="5" name="Rectangle 42"/>
          <p:cNvSpPr>
            <a:spLocks noGrp="1" noChangeArrowheads="1"/>
          </p:cNvSpPr>
          <p:nvPr>
            <p:ph type="sldNum" sz="quarter" idx="12"/>
          </p:nvPr>
        </p:nvSpPr>
        <p:spPr>
          <a:ln/>
        </p:spPr>
        <p:txBody>
          <a:bodyPr/>
          <a:lstStyle>
            <a:lvl1pPr>
              <a:defRPr/>
            </a:lvl1pPr>
          </a:lstStyle>
          <a:p>
            <a:pPr>
              <a:defRPr/>
            </a:pPr>
            <a:fld id="{5F6A5EC4-6490-4D5A-904B-E91E583C4D3F}" type="slidenum">
              <a:rPr lang="el-GR"/>
              <a:pPr>
                <a:defRPr/>
              </a:pPr>
              <a:t>‹#›</a:t>
            </a:fld>
            <a:endParaRPr lang="el-GR"/>
          </a:p>
        </p:txBody>
      </p:sp>
    </p:spTree>
    <p:extLst>
      <p:ext uri="{BB962C8B-B14F-4D97-AF65-F5344CB8AC3E}">
        <p14:creationId xmlns:p14="http://schemas.microsoft.com/office/powerpoint/2010/main" val="39098824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bl" preserve="1">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7814"/>
            <a:ext cx="10972800" cy="1139825"/>
          </a:xfrm>
        </p:spPr>
        <p:txBody>
          <a:bodyPr/>
          <a:lstStyle/>
          <a:p>
            <a:r>
              <a:rPr lang="el-GR"/>
              <a:t>Kλικ για επεξεργασία του τίτλου</a:t>
            </a:r>
          </a:p>
        </p:txBody>
      </p:sp>
      <p:sp>
        <p:nvSpPr>
          <p:cNvPr id="3" name="2 - Θέση πίνακα"/>
          <p:cNvSpPr>
            <a:spLocks noGrp="1"/>
          </p:cNvSpPr>
          <p:nvPr>
            <p:ph type="tbl" idx="1"/>
          </p:nvPr>
        </p:nvSpPr>
        <p:spPr>
          <a:xfrm>
            <a:off x="609600" y="1600201"/>
            <a:ext cx="10972800" cy="4530725"/>
          </a:xfrm>
        </p:spPr>
        <p:txBody>
          <a:bodyPr/>
          <a:lstStyle/>
          <a:p>
            <a:pPr lvl="0"/>
            <a:endParaRPr lang="el-GR" noProof="0"/>
          </a:p>
        </p:txBody>
      </p:sp>
      <p:sp>
        <p:nvSpPr>
          <p:cNvPr id="4" name="Rectangle 40"/>
          <p:cNvSpPr>
            <a:spLocks noGrp="1" noChangeArrowheads="1"/>
          </p:cNvSpPr>
          <p:nvPr>
            <p:ph type="dt" sz="half" idx="10"/>
          </p:nvPr>
        </p:nvSpPr>
        <p:spPr>
          <a:ln/>
        </p:spPr>
        <p:txBody>
          <a:bodyPr/>
          <a:lstStyle>
            <a:lvl1pPr>
              <a:defRPr/>
            </a:lvl1pPr>
          </a:lstStyle>
          <a:p>
            <a:pPr>
              <a:defRPr/>
            </a:pPr>
            <a:endParaRPr lang="el-GR"/>
          </a:p>
        </p:txBody>
      </p:sp>
      <p:sp>
        <p:nvSpPr>
          <p:cNvPr id="5" name="Rectangle 41"/>
          <p:cNvSpPr>
            <a:spLocks noGrp="1" noChangeArrowheads="1"/>
          </p:cNvSpPr>
          <p:nvPr>
            <p:ph type="ftr" sz="quarter" idx="11"/>
          </p:nvPr>
        </p:nvSpPr>
        <p:spPr>
          <a:ln/>
        </p:spPr>
        <p:txBody>
          <a:bodyPr/>
          <a:lstStyle>
            <a:lvl1pPr>
              <a:defRPr/>
            </a:lvl1pPr>
          </a:lstStyle>
          <a:p>
            <a:pPr>
              <a:defRPr/>
            </a:pPr>
            <a:endParaRPr lang="el-GR"/>
          </a:p>
        </p:txBody>
      </p:sp>
      <p:sp>
        <p:nvSpPr>
          <p:cNvPr id="6" name="Rectangle 42"/>
          <p:cNvSpPr>
            <a:spLocks noGrp="1" noChangeArrowheads="1"/>
          </p:cNvSpPr>
          <p:nvPr>
            <p:ph type="sldNum" sz="quarter" idx="12"/>
          </p:nvPr>
        </p:nvSpPr>
        <p:spPr>
          <a:ln/>
        </p:spPr>
        <p:txBody>
          <a:bodyPr/>
          <a:lstStyle>
            <a:lvl1pPr>
              <a:defRPr/>
            </a:lvl1pPr>
          </a:lstStyle>
          <a:p>
            <a:pPr>
              <a:defRPr/>
            </a:pPr>
            <a:fld id="{97A910CE-FF2B-4F74-9F98-6CA04CBC580B}" type="slidenum">
              <a:rPr lang="el-GR"/>
              <a:pPr>
                <a:defRPr/>
              </a:pPr>
              <a:t>‹#›</a:t>
            </a:fld>
            <a:endParaRPr lang="el-GR"/>
          </a:p>
        </p:txBody>
      </p:sp>
    </p:spTree>
    <p:extLst>
      <p:ext uri="{BB962C8B-B14F-4D97-AF65-F5344CB8AC3E}">
        <p14:creationId xmlns:p14="http://schemas.microsoft.com/office/powerpoint/2010/main" val="15061619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dgm" preserve="1">
  <p:cSld name="Τίτλος και Διάγραμμα ή Οργανόγραμμα">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7814"/>
            <a:ext cx="10972800" cy="1139825"/>
          </a:xfrm>
        </p:spPr>
        <p:txBody>
          <a:bodyPr/>
          <a:lstStyle/>
          <a:p>
            <a:r>
              <a:rPr lang="el-GR"/>
              <a:t>Kλικ για επεξεργασία του τίτλου</a:t>
            </a:r>
          </a:p>
        </p:txBody>
      </p:sp>
      <p:sp>
        <p:nvSpPr>
          <p:cNvPr id="3" name="2 - Θέση SmartArt"/>
          <p:cNvSpPr>
            <a:spLocks noGrp="1"/>
          </p:cNvSpPr>
          <p:nvPr>
            <p:ph type="dgm" idx="1"/>
          </p:nvPr>
        </p:nvSpPr>
        <p:spPr>
          <a:xfrm>
            <a:off x="609600" y="1600201"/>
            <a:ext cx="10972800" cy="4530725"/>
          </a:xfrm>
        </p:spPr>
        <p:txBody>
          <a:bodyPr/>
          <a:lstStyle/>
          <a:p>
            <a:pPr lvl="0"/>
            <a:endParaRPr lang="el-GR" noProof="0"/>
          </a:p>
        </p:txBody>
      </p:sp>
      <p:sp>
        <p:nvSpPr>
          <p:cNvPr id="4" name="Rectangle 40"/>
          <p:cNvSpPr>
            <a:spLocks noGrp="1" noChangeArrowheads="1"/>
          </p:cNvSpPr>
          <p:nvPr>
            <p:ph type="dt" sz="half" idx="10"/>
          </p:nvPr>
        </p:nvSpPr>
        <p:spPr>
          <a:ln/>
        </p:spPr>
        <p:txBody>
          <a:bodyPr/>
          <a:lstStyle>
            <a:lvl1pPr>
              <a:defRPr/>
            </a:lvl1pPr>
          </a:lstStyle>
          <a:p>
            <a:pPr>
              <a:defRPr/>
            </a:pPr>
            <a:endParaRPr lang="el-GR"/>
          </a:p>
        </p:txBody>
      </p:sp>
      <p:sp>
        <p:nvSpPr>
          <p:cNvPr id="5" name="Rectangle 41"/>
          <p:cNvSpPr>
            <a:spLocks noGrp="1" noChangeArrowheads="1"/>
          </p:cNvSpPr>
          <p:nvPr>
            <p:ph type="ftr" sz="quarter" idx="11"/>
          </p:nvPr>
        </p:nvSpPr>
        <p:spPr>
          <a:ln/>
        </p:spPr>
        <p:txBody>
          <a:bodyPr/>
          <a:lstStyle>
            <a:lvl1pPr>
              <a:defRPr/>
            </a:lvl1pPr>
          </a:lstStyle>
          <a:p>
            <a:pPr>
              <a:defRPr/>
            </a:pPr>
            <a:endParaRPr lang="el-GR"/>
          </a:p>
        </p:txBody>
      </p:sp>
      <p:sp>
        <p:nvSpPr>
          <p:cNvPr id="6" name="Rectangle 42"/>
          <p:cNvSpPr>
            <a:spLocks noGrp="1" noChangeArrowheads="1"/>
          </p:cNvSpPr>
          <p:nvPr>
            <p:ph type="sldNum" sz="quarter" idx="12"/>
          </p:nvPr>
        </p:nvSpPr>
        <p:spPr>
          <a:ln/>
        </p:spPr>
        <p:txBody>
          <a:bodyPr/>
          <a:lstStyle>
            <a:lvl1pPr>
              <a:defRPr/>
            </a:lvl1pPr>
          </a:lstStyle>
          <a:p>
            <a:pPr>
              <a:defRPr/>
            </a:pPr>
            <a:fld id="{4BC99C33-3783-4328-A43C-BFB37BE29D8B}" type="slidenum">
              <a:rPr lang="el-GR"/>
              <a:pPr>
                <a:defRPr/>
              </a:pPr>
              <a:t>‹#›</a:t>
            </a:fld>
            <a:endParaRPr lang="el-GR"/>
          </a:p>
        </p:txBody>
      </p:sp>
    </p:spTree>
    <p:extLst>
      <p:ext uri="{BB962C8B-B14F-4D97-AF65-F5344CB8AC3E}">
        <p14:creationId xmlns:p14="http://schemas.microsoft.com/office/powerpoint/2010/main" val="15191153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914400" y="2130426"/>
            <a:ext cx="10363200" cy="1470025"/>
          </a:xfrm>
        </p:spPr>
        <p:txBody>
          <a:bodyPr/>
          <a:lstStyle/>
          <a:p>
            <a:r>
              <a:rPr lang="el-GR"/>
              <a:t>Στυλ κύριου τίτλου</a:t>
            </a:r>
          </a:p>
        </p:txBody>
      </p:sp>
      <p:sp>
        <p:nvSpPr>
          <p:cNvPr id="3" name="Υπότιτλος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a:t>Στυλ κύριου υπότιτλου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11EF19-7512-4087-8725-2CF867C8025F}"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15006579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BC9C36-D777-4364-BB96-D35687DA5074}"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3905011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A6BED6A1-6DFE-4853-8BE5-FDE2D331EFA5}"/>
              </a:ext>
            </a:extLst>
          </p:cNvPr>
          <p:cNvSpPr>
            <a:spLocks noGrp="1"/>
          </p:cNvSpPr>
          <p:nvPr>
            <p:ph type="dt" sz="half" idx="10"/>
          </p:nvPr>
        </p:nvSpPr>
        <p:spPr/>
        <p:txBody>
          <a:bodyPr/>
          <a:lstStyle/>
          <a:p>
            <a:fld id="{C97358E8-8804-4D27-9BFD-84BC4B34DAB9}" type="datetimeFigureOut">
              <a:rPr lang="el-GR" smtClean="0"/>
              <a:t>22/9/2022</a:t>
            </a:fld>
            <a:endParaRPr lang="el-GR"/>
          </a:p>
        </p:txBody>
      </p:sp>
      <p:sp>
        <p:nvSpPr>
          <p:cNvPr id="3" name="Θέση υποσέλιδου 2">
            <a:extLst>
              <a:ext uri="{FF2B5EF4-FFF2-40B4-BE49-F238E27FC236}">
                <a16:creationId xmlns:a16="http://schemas.microsoft.com/office/drawing/2014/main" id="{68230827-E9DE-40F7-BED2-5AD3F8746315}"/>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F7A96914-AC27-4903-BCF1-287472F3E073}"/>
              </a:ext>
            </a:extLst>
          </p:cNvPr>
          <p:cNvSpPr>
            <a:spLocks noGrp="1"/>
          </p:cNvSpPr>
          <p:nvPr>
            <p:ph type="sldNum" sz="quarter" idx="12"/>
          </p:nvPr>
        </p:nvSpPr>
        <p:spPr/>
        <p:txBody>
          <a:bodyPr/>
          <a:lstStyle/>
          <a:p>
            <a:fld id="{1EC643F1-E2A0-4776-8AC9-46370F9C4263}" type="slidenum">
              <a:rPr lang="el-GR" smtClean="0"/>
              <a:t>‹#›</a:t>
            </a:fld>
            <a:endParaRPr lang="el-GR"/>
          </a:p>
        </p:txBody>
      </p:sp>
    </p:spTree>
    <p:extLst>
      <p:ext uri="{BB962C8B-B14F-4D97-AF65-F5344CB8AC3E}">
        <p14:creationId xmlns:p14="http://schemas.microsoft.com/office/powerpoint/2010/main" val="30547080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963084" y="4406901"/>
            <a:ext cx="103632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Στυλ υποδείγματος κειμένου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881C2A3-3D32-4AE0-9206-592833B1731E}"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3689263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85C968-2C6A-4215-B4CF-26379DB7302D}"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32740432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9A1C1E8-1F4B-4D3B-8FCE-F27D221DDD9C}"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14853050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BA1D08-DE32-4926-B78C-DC07797C9BBB}"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38436236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C4A1E43-A07F-40FD-8D1A-7D9553707AED}"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25918280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09601" y="273050"/>
            <a:ext cx="4011084" cy="1162050"/>
          </a:xfrm>
        </p:spPr>
        <p:txBody>
          <a:bodyPr anchor="b"/>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90AD82-CDB8-49D4-BB77-3DC9919CB516}"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41252836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2389717" y="4800600"/>
            <a:ext cx="7315200" cy="566738"/>
          </a:xfrm>
        </p:spPr>
        <p:txBody>
          <a:bodyPr anchor="b"/>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Θέση κειμένου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E06017-601F-4CB8-8C36-BB950A7396BB}"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18854449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B6564B-EBCE-4018-9F24-E9B43142C90F}"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33752525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839200" y="274639"/>
            <a:ext cx="27432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609600" y="274639"/>
            <a:ext cx="8026400" cy="585152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D41752-6D39-4B8F-B001-2804E0240518}"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34225079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bl">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7814"/>
            <a:ext cx="10972800" cy="1139825"/>
          </a:xfrm>
        </p:spPr>
        <p:txBody>
          <a:bodyPr/>
          <a:lstStyle/>
          <a:p>
            <a:r>
              <a:rPr lang="el-GR"/>
              <a:t>Kλικ για επεξεργασία του τίτλου</a:t>
            </a:r>
          </a:p>
        </p:txBody>
      </p:sp>
      <p:sp>
        <p:nvSpPr>
          <p:cNvPr id="3" name="2 - Θέση πίνακα"/>
          <p:cNvSpPr>
            <a:spLocks noGrp="1"/>
          </p:cNvSpPr>
          <p:nvPr>
            <p:ph type="tbl" idx="1"/>
          </p:nvPr>
        </p:nvSpPr>
        <p:spPr>
          <a:xfrm>
            <a:off x="609600" y="1600201"/>
            <a:ext cx="10972800" cy="4530725"/>
          </a:xfrm>
        </p:spPr>
        <p:txBody>
          <a:bodyPr/>
          <a:lstStyle/>
          <a:p>
            <a:pPr lvl="0"/>
            <a:endParaRPr lang="el-GR" noProof="0"/>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BA781C-6918-40C6-B0A5-0F237C8E5736}"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423017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AA8AE75-FA9F-4B28-A5D0-8D96BB61FA45}"/>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951A650B-8474-4B76-9C98-429079565A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E2603F8B-1054-46B0-A8E1-F72AD6545D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84027742-1D6C-4DE6-BEC5-734068AA3E29}"/>
              </a:ext>
            </a:extLst>
          </p:cNvPr>
          <p:cNvSpPr>
            <a:spLocks noGrp="1"/>
          </p:cNvSpPr>
          <p:nvPr>
            <p:ph type="dt" sz="half" idx="10"/>
          </p:nvPr>
        </p:nvSpPr>
        <p:spPr/>
        <p:txBody>
          <a:bodyPr/>
          <a:lstStyle/>
          <a:p>
            <a:fld id="{C97358E8-8804-4D27-9BFD-84BC4B34DAB9}" type="datetimeFigureOut">
              <a:rPr lang="el-GR" smtClean="0"/>
              <a:t>22/9/2022</a:t>
            </a:fld>
            <a:endParaRPr lang="el-GR"/>
          </a:p>
        </p:txBody>
      </p:sp>
      <p:sp>
        <p:nvSpPr>
          <p:cNvPr id="6" name="Θέση υποσέλιδου 5">
            <a:extLst>
              <a:ext uri="{FF2B5EF4-FFF2-40B4-BE49-F238E27FC236}">
                <a16:creationId xmlns:a16="http://schemas.microsoft.com/office/drawing/2014/main" id="{EBF37BFC-0991-48B3-A3B3-6B5D594AB0F6}"/>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8E00A5D4-998B-450E-8751-290C3278DA6D}"/>
              </a:ext>
            </a:extLst>
          </p:cNvPr>
          <p:cNvSpPr>
            <a:spLocks noGrp="1"/>
          </p:cNvSpPr>
          <p:nvPr>
            <p:ph type="sldNum" sz="quarter" idx="12"/>
          </p:nvPr>
        </p:nvSpPr>
        <p:spPr/>
        <p:txBody>
          <a:bodyPr/>
          <a:lstStyle/>
          <a:p>
            <a:fld id="{1EC643F1-E2A0-4776-8AC9-46370F9C4263}" type="slidenum">
              <a:rPr lang="el-GR" smtClean="0"/>
              <a:t>‹#›</a:t>
            </a:fld>
            <a:endParaRPr lang="el-GR"/>
          </a:p>
        </p:txBody>
      </p:sp>
    </p:spTree>
    <p:extLst>
      <p:ext uri="{BB962C8B-B14F-4D97-AF65-F5344CB8AC3E}">
        <p14:creationId xmlns:p14="http://schemas.microsoft.com/office/powerpoint/2010/main" val="6747424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Only">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609600" y="277813"/>
            <a:ext cx="10972800" cy="5853112"/>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3" name="Rectangle 40"/>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4" name="Rectangle 41"/>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5" name="Rectangle 42"/>
          <p:cNvSpPr>
            <a:spLocks noGrp="1" noChangeArrowheads="1"/>
          </p:cNvSpPr>
          <p:nvPr>
            <p:ph type="sldNum" sz="quarter" idx="12"/>
          </p:nvPr>
        </p:nvSpPr>
        <p:spPr>
          <a:ln/>
        </p:spPr>
        <p:txBody>
          <a:bodyPr/>
          <a:lstStyle>
            <a:lvl1pPr>
              <a:defRPr/>
            </a:lvl1pPr>
          </a:lstStyle>
          <a:p>
            <a:pPr>
              <a:defRPr/>
            </a:pPr>
            <a:fld id="{5F6A5EC4-6490-4D5A-904B-E91E583C4D3F}"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5977874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914400" y="2130427"/>
            <a:ext cx="103632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lvl1pPr>
              <a:defRPr/>
            </a:lvl1pPr>
          </a:lstStyle>
          <a:p>
            <a:pPr>
              <a:defRPr/>
            </a:pPr>
            <a:fld id="{44D23812-659E-46FB-B191-E37C0AD3A37F}" type="datetimeFigureOut">
              <a:rPr lang="el-GR"/>
              <a:pPr>
                <a:defRPr/>
              </a:pPr>
              <a:t>22/9/2022</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22A2FF0C-EB04-4E68-AC3B-FA68C1B268BF}" type="slidenum">
              <a:rPr lang="el-GR"/>
              <a:pPr>
                <a:defRPr/>
              </a:pPr>
              <a:t>‹#›</a:t>
            </a:fld>
            <a:endParaRPr lang="el-GR"/>
          </a:p>
        </p:txBody>
      </p:sp>
    </p:spTree>
    <p:extLst>
      <p:ext uri="{BB962C8B-B14F-4D97-AF65-F5344CB8AC3E}">
        <p14:creationId xmlns:p14="http://schemas.microsoft.com/office/powerpoint/2010/main" val="36999457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a:defRPr/>
            </a:lvl1pPr>
          </a:lstStyle>
          <a:p>
            <a:pPr>
              <a:defRPr/>
            </a:pPr>
            <a:fld id="{8686AF74-8B3C-498E-8E19-97950DEF921A}" type="datetimeFigureOut">
              <a:rPr lang="el-GR"/>
              <a:pPr>
                <a:defRPr/>
              </a:pPr>
              <a:t>22/9/2022</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F3E0120F-513B-4E90-831F-73C9C4D9977B}" type="slidenum">
              <a:rPr lang="el-GR"/>
              <a:pPr>
                <a:defRPr/>
              </a:pPr>
              <a:t>‹#›</a:t>
            </a:fld>
            <a:endParaRPr lang="el-GR"/>
          </a:p>
        </p:txBody>
      </p:sp>
    </p:spTree>
    <p:extLst>
      <p:ext uri="{BB962C8B-B14F-4D97-AF65-F5344CB8AC3E}">
        <p14:creationId xmlns:p14="http://schemas.microsoft.com/office/powerpoint/2010/main" val="419422029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963084" y="4406901"/>
            <a:ext cx="103632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lvl1pPr>
              <a:defRPr/>
            </a:lvl1pPr>
          </a:lstStyle>
          <a:p>
            <a:pPr>
              <a:defRPr/>
            </a:pPr>
            <a:fld id="{644432D2-CF52-4B67-9889-4F96BF516041}" type="datetimeFigureOut">
              <a:rPr lang="el-GR"/>
              <a:pPr>
                <a:defRPr/>
              </a:pPr>
              <a:t>22/9/2022</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98A5BB4A-F595-44F3-BCE5-C3438B8291E5}" type="slidenum">
              <a:rPr lang="el-GR"/>
              <a:pPr>
                <a:defRPr/>
              </a:pPr>
              <a:t>‹#›</a:t>
            </a:fld>
            <a:endParaRPr lang="el-GR"/>
          </a:p>
        </p:txBody>
      </p:sp>
    </p:spTree>
    <p:extLst>
      <p:ext uri="{BB962C8B-B14F-4D97-AF65-F5344CB8AC3E}">
        <p14:creationId xmlns:p14="http://schemas.microsoft.com/office/powerpoint/2010/main" val="4569838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3 - Θέση ημερομηνίας"/>
          <p:cNvSpPr>
            <a:spLocks noGrp="1"/>
          </p:cNvSpPr>
          <p:nvPr>
            <p:ph type="dt" sz="half" idx="10"/>
          </p:nvPr>
        </p:nvSpPr>
        <p:spPr/>
        <p:txBody>
          <a:bodyPr/>
          <a:lstStyle>
            <a:lvl1pPr>
              <a:defRPr/>
            </a:lvl1pPr>
          </a:lstStyle>
          <a:p>
            <a:pPr>
              <a:defRPr/>
            </a:pPr>
            <a:fld id="{9B3CA46A-37B8-48F2-AC56-47396992996A}" type="datetimeFigureOut">
              <a:rPr lang="el-GR"/>
              <a:pPr>
                <a:defRPr/>
              </a:pPr>
              <a:t>22/9/2022</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12BAB632-B032-4AFD-A03A-95C6F7FC43D2}" type="slidenum">
              <a:rPr lang="el-GR"/>
              <a:pPr>
                <a:defRPr/>
              </a:pPr>
              <a:t>‹#›</a:t>
            </a:fld>
            <a:endParaRPr lang="el-GR"/>
          </a:p>
        </p:txBody>
      </p:sp>
    </p:spTree>
    <p:extLst>
      <p:ext uri="{BB962C8B-B14F-4D97-AF65-F5344CB8AC3E}">
        <p14:creationId xmlns:p14="http://schemas.microsoft.com/office/powerpoint/2010/main" val="38002516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609602"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3 - Θέση ημερομηνίας"/>
          <p:cNvSpPr>
            <a:spLocks noGrp="1"/>
          </p:cNvSpPr>
          <p:nvPr>
            <p:ph type="dt" sz="half" idx="10"/>
          </p:nvPr>
        </p:nvSpPr>
        <p:spPr/>
        <p:txBody>
          <a:bodyPr/>
          <a:lstStyle>
            <a:lvl1pPr>
              <a:defRPr/>
            </a:lvl1pPr>
          </a:lstStyle>
          <a:p>
            <a:pPr>
              <a:defRPr/>
            </a:pPr>
            <a:fld id="{B1CA1854-40FE-46D7-954C-721E8FF77DB9}" type="datetimeFigureOut">
              <a:rPr lang="el-GR"/>
              <a:pPr>
                <a:defRPr/>
              </a:pPr>
              <a:t>22/9/2022</a:t>
            </a:fld>
            <a:endParaRPr lang="el-GR"/>
          </a:p>
        </p:txBody>
      </p:sp>
      <p:sp>
        <p:nvSpPr>
          <p:cNvPr id="8" name="4 - Θέση υποσέλιδου"/>
          <p:cNvSpPr>
            <a:spLocks noGrp="1"/>
          </p:cNvSpPr>
          <p:nvPr>
            <p:ph type="ftr" sz="quarter" idx="11"/>
          </p:nvPr>
        </p:nvSpPr>
        <p:spPr/>
        <p:txBody>
          <a:bodyPr/>
          <a:lstStyle>
            <a:lvl1pPr>
              <a:defRPr/>
            </a:lvl1pPr>
          </a:lstStyle>
          <a:p>
            <a:pPr>
              <a:defRPr/>
            </a:pPr>
            <a:endParaRPr lang="el-GR"/>
          </a:p>
        </p:txBody>
      </p:sp>
      <p:sp>
        <p:nvSpPr>
          <p:cNvPr id="9" name="5 - Θέση αριθμού διαφάνειας"/>
          <p:cNvSpPr>
            <a:spLocks noGrp="1"/>
          </p:cNvSpPr>
          <p:nvPr>
            <p:ph type="sldNum" sz="quarter" idx="12"/>
          </p:nvPr>
        </p:nvSpPr>
        <p:spPr/>
        <p:txBody>
          <a:bodyPr/>
          <a:lstStyle>
            <a:lvl1pPr>
              <a:defRPr/>
            </a:lvl1pPr>
          </a:lstStyle>
          <a:p>
            <a:pPr>
              <a:defRPr/>
            </a:pPr>
            <a:fld id="{09CC8B67-AD94-4C01-9E19-0257C8DB67DA}" type="slidenum">
              <a:rPr lang="el-GR"/>
              <a:pPr>
                <a:defRPr/>
              </a:pPr>
              <a:t>‹#›</a:t>
            </a:fld>
            <a:endParaRPr lang="el-GR"/>
          </a:p>
        </p:txBody>
      </p:sp>
    </p:spTree>
    <p:extLst>
      <p:ext uri="{BB962C8B-B14F-4D97-AF65-F5344CB8AC3E}">
        <p14:creationId xmlns:p14="http://schemas.microsoft.com/office/powerpoint/2010/main" val="3783105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3 - Θέση ημερομηνίας"/>
          <p:cNvSpPr>
            <a:spLocks noGrp="1"/>
          </p:cNvSpPr>
          <p:nvPr>
            <p:ph type="dt" sz="half" idx="10"/>
          </p:nvPr>
        </p:nvSpPr>
        <p:spPr/>
        <p:txBody>
          <a:bodyPr/>
          <a:lstStyle>
            <a:lvl1pPr>
              <a:defRPr/>
            </a:lvl1pPr>
          </a:lstStyle>
          <a:p>
            <a:pPr>
              <a:defRPr/>
            </a:pPr>
            <a:fld id="{ABD89C35-4E62-4452-B1B7-F263C6294568}" type="datetimeFigureOut">
              <a:rPr lang="el-GR"/>
              <a:pPr>
                <a:defRPr/>
              </a:pPr>
              <a:t>22/9/2022</a:t>
            </a:fld>
            <a:endParaRPr lang="el-GR"/>
          </a:p>
        </p:txBody>
      </p:sp>
      <p:sp>
        <p:nvSpPr>
          <p:cNvPr id="4" name="4 - Θέση υποσέλιδου"/>
          <p:cNvSpPr>
            <a:spLocks noGrp="1"/>
          </p:cNvSpPr>
          <p:nvPr>
            <p:ph type="ftr" sz="quarter" idx="11"/>
          </p:nvPr>
        </p:nvSpPr>
        <p:spPr/>
        <p:txBody>
          <a:bodyPr/>
          <a:lstStyle>
            <a:lvl1pPr>
              <a:defRPr/>
            </a:lvl1pPr>
          </a:lstStyle>
          <a:p>
            <a:pPr>
              <a:defRPr/>
            </a:pPr>
            <a:endParaRPr lang="el-GR"/>
          </a:p>
        </p:txBody>
      </p:sp>
      <p:sp>
        <p:nvSpPr>
          <p:cNvPr id="5" name="5 - Θέση αριθμού διαφάνειας"/>
          <p:cNvSpPr>
            <a:spLocks noGrp="1"/>
          </p:cNvSpPr>
          <p:nvPr>
            <p:ph type="sldNum" sz="quarter" idx="12"/>
          </p:nvPr>
        </p:nvSpPr>
        <p:spPr/>
        <p:txBody>
          <a:bodyPr/>
          <a:lstStyle>
            <a:lvl1pPr>
              <a:defRPr/>
            </a:lvl1pPr>
          </a:lstStyle>
          <a:p>
            <a:pPr>
              <a:defRPr/>
            </a:pPr>
            <a:fld id="{A18A412F-87C6-4CEF-BD43-2D67B6AEA390}" type="slidenum">
              <a:rPr lang="el-GR"/>
              <a:pPr>
                <a:defRPr/>
              </a:pPr>
              <a:t>‹#›</a:t>
            </a:fld>
            <a:endParaRPr lang="el-GR"/>
          </a:p>
        </p:txBody>
      </p:sp>
    </p:spTree>
    <p:extLst>
      <p:ext uri="{BB962C8B-B14F-4D97-AF65-F5344CB8AC3E}">
        <p14:creationId xmlns:p14="http://schemas.microsoft.com/office/powerpoint/2010/main" val="42675479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3 - Θέση ημερομηνίας"/>
          <p:cNvSpPr>
            <a:spLocks noGrp="1"/>
          </p:cNvSpPr>
          <p:nvPr>
            <p:ph type="dt" sz="half" idx="10"/>
          </p:nvPr>
        </p:nvSpPr>
        <p:spPr/>
        <p:txBody>
          <a:bodyPr/>
          <a:lstStyle>
            <a:lvl1pPr>
              <a:defRPr/>
            </a:lvl1pPr>
          </a:lstStyle>
          <a:p>
            <a:pPr>
              <a:defRPr/>
            </a:pPr>
            <a:fld id="{E28FA5B6-676D-4DF8-84A7-F25362B20F74}" type="datetimeFigureOut">
              <a:rPr lang="el-GR"/>
              <a:pPr>
                <a:defRPr/>
              </a:pPr>
              <a:t>22/9/2022</a:t>
            </a:fld>
            <a:endParaRPr lang="el-GR"/>
          </a:p>
        </p:txBody>
      </p:sp>
      <p:sp>
        <p:nvSpPr>
          <p:cNvPr id="3" name="4 - Θέση υποσέλιδου"/>
          <p:cNvSpPr>
            <a:spLocks noGrp="1"/>
          </p:cNvSpPr>
          <p:nvPr>
            <p:ph type="ftr" sz="quarter" idx="11"/>
          </p:nvPr>
        </p:nvSpPr>
        <p:spPr/>
        <p:txBody>
          <a:bodyPr/>
          <a:lstStyle>
            <a:lvl1pPr>
              <a:defRPr/>
            </a:lvl1pPr>
          </a:lstStyle>
          <a:p>
            <a:pPr>
              <a:defRPr/>
            </a:pPr>
            <a:endParaRPr lang="el-GR"/>
          </a:p>
        </p:txBody>
      </p:sp>
      <p:sp>
        <p:nvSpPr>
          <p:cNvPr id="4" name="5 - Θέση αριθμού διαφάνειας"/>
          <p:cNvSpPr>
            <a:spLocks noGrp="1"/>
          </p:cNvSpPr>
          <p:nvPr>
            <p:ph type="sldNum" sz="quarter" idx="12"/>
          </p:nvPr>
        </p:nvSpPr>
        <p:spPr/>
        <p:txBody>
          <a:bodyPr/>
          <a:lstStyle>
            <a:lvl1pPr>
              <a:defRPr/>
            </a:lvl1pPr>
          </a:lstStyle>
          <a:p>
            <a:pPr>
              <a:defRPr/>
            </a:pPr>
            <a:fld id="{2045575B-0AC1-46AC-8950-2B30CA932D0C}" type="slidenum">
              <a:rPr lang="el-GR"/>
              <a:pPr>
                <a:defRPr/>
              </a:pPr>
              <a:t>‹#›</a:t>
            </a:fld>
            <a:endParaRPr lang="el-GR"/>
          </a:p>
        </p:txBody>
      </p:sp>
    </p:spTree>
    <p:extLst>
      <p:ext uri="{BB962C8B-B14F-4D97-AF65-F5344CB8AC3E}">
        <p14:creationId xmlns:p14="http://schemas.microsoft.com/office/powerpoint/2010/main" val="17421333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2" y="273050"/>
            <a:ext cx="4011084"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fld id="{5F49C862-D5BB-4181-BD41-975AF84245C6}" type="datetimeFigureOut">
              <a:rPr lang="el-GR"/>
              <a:pPr>
                <a:defRPr/>
              </a:pPr>
              <a:t>22/9/2022</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02A32EB0-2919-409C-B298-419CDE955D6D}" type="slidenum">
              <a:rPr lang="el-GR"/>
              <a:pPr>
                <a:defRPr/>
              </a:pPr>
              <a:t>‹#›</a:t>
            </a:fld>
            <a:endParaRPr lang="el-GR"/>
          </a:p>
        </p:txBody>
      </p:sp>
    </p:spTree>
    <p:extLst>
      <p:ext uri="{BB962C8B-B14F-4D97-AF65-F5344CB8AC3E}">
        <p14:creationId xmlns:p14="http://schemas.microsoft.com/office/powerpoint/2010/main" val="4324783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2389717" y="4800601"/>
            <a:ext cx="73152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fld id="{D0E0CD84-2F71-4CB7-B103-3EC9B933FB1D}" type="datetimeFigureOut">
              <a:rPr lang="el-GR"/>
              <a:pPr>
                <a:defRPr/>
              </a:pPr>
              <a:t>22/9/2022</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7A14D3F8-FA0F-495E-87D3-295BFC05AFE2}" type="slidenum">
              <a:rPr lang="el-GR"/>
              <a:pPr>
                <a:defRPr/>
              </a:pPr>
              <a:t>‹#›</a:t>
            </a:fld>
            <a:endParaRPr lang="el-GR"/>
          </a:p>
        </p:txBody>
      </p:sp>
    </p:spTree>
    <p:extLst>
      <p:ext uri="{BB962C8B-B14F-4D97-AF65-F5344CB8AC3E}">
        <p14:creationId xmlns:p14="http://schemas.microsoft.com/office/powerpoint/2010/main" val="2731695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B5439D6-E064-4692-9012-3E4B50605A9E}"/>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B0495ABA-9B67-4566-A061-8DE022888A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06E1D718-23A2-4425-BDA3-1475C53315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04A5ABE2-3602-45E3-B6EB-A12FE5F81D18}"/>
              </a:ext>
            </a:extLst>
          </p:cNvPr>
          <p:cNvSpPr>
            <a:spLocks noGrp="1"/>
          </p:cNvSpPr>
          <p:nvPr>
            <p:ph type="dt" sz="half" idx="10"/>
          </p:nvPr>
        </p:nvSpPr>
        <p:spPr/>
        <p:txBody>
          <a:bodyPr/>
          <a:lstStyle/>
          <a:p>
            <a:fld id="{C97358E8-8804-4D27-9BFD-84BC4B34DAB9}" type="datetimeFigureOut">
              <a:rPr lang="el-GR" smtClean="0"/>
              <a:t>22/9/2022</a:t>
            </a:fld>
            <a:endParaRPr lang="el-GR"/>
          </a:p>
        </p:txBody>
      </p:sp>
      <p:sp>
        <p:nvSpPr>
          <p:cNvPr id="6" name="Θέση υποσέλιδου 5">
            <a:extLst>
              <a:ext uri="{FF2B5EF4-FFF2-40B4-BE49-F238E27FC236}">
                <a16:creationId xmlns:a16="http://schemas.microsoft.com/office/drawing/2014/main" id="{27B54B8E-94C9-4021-A990-021546A731F8}"/>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923E2F28-9EFB-4E7D-89A8-FD93877C4A7D}"/>
              </a:ext>
            </a:extLst>
          </p:cNvPr>
          <p:cNvSpPr>
            <a:spLocks noGrp="1"/>
          </p:cNvSpPr>
          <p:nvPr>
            <p:ph type="sldNum" sz="quarter" idx="12"/>
          </p:nvPr>
        </p:nvSpPr>
        <p:spPr/>
        <p:txBody>
          <a:bodyPr/>
          <a:lstStyle/>
          <a:p>
            <a:fld id="{1EC643F1-E2A0-4776-8AC9-46370F9C4263}" type="slidenum">
              <a:rPr lang="el-GR" smtClean="0"/>
              <a:t>‹#›</a:t>
            </a:fld>
            <a:endParaRPr lang="el-GR"/>
          </a:p>
        </p:txBody>
      </p:sp>
    </p:spTree>
    <p:extLst>
      <p:ext uri="{BB962C8B-B14F-4D97-AF65-F5344CB8AC3E}">
        <p14:creationId xmlns:p14="http://schemas.microsoft.com/office/powerpoint/2010/main" val="11189884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a:defRPr/>
            </a:lvl1pPr>
          </a:lstStyle>
          <a:p>
            <a:pPr>
              <a:defRPr/>
            </a:pPr>
            <a:fld id="{7E3D5ED6-EC89-4FAF-813C-333F683BB117}" type="datetimeFigureOut">
              <a:rPr lang="el-GR"/>
              <a:pPr>
                <a:defRPr/>
              </a:pPr>
              <a:t>22/9/2022</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AE63F259-DF58-4EB1-B5AA-0512E8A043E1}" type="slidenum">
              <a:rPr lang="el-GR"/>
              <a:pPr>
                <a:defRPr/>
              </a:pPr>
              <a:t>‹#›</a:t>
            </a:fld>
            <a:endParaRPr lang="el-GR"/>
          </a:p>
        </p:txBody>
      </p:sp>
    </p:spTree>
    <p:extLst>
      <p:ext uri="{BB962C8B-B14F-4D97-AF65-F5344CB8AC3E}">
        <p14:creationId xmlns:p14="http://schemas.microsoft.com/office/powerpoint/2010/main" val="2804164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8839200" y="274640"/>
            <a:ext cx="27432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609600" y="274640"/>
            <a:ext cx="80264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a:defRPr/>
            </a:lvl1pPr>
          </a:lstStyle>
          <a:p>
            <a:pPr>
              <a:defRPr/>
            </a:pPr>
            <a:fld id="{99EC8FF9-F15B-4FA9-ABC3-7CBE76313D96}" type="datetimeFigureOut">
              <a:rPr lang="el-GR"/>
              <a:pPr>
                <a:defRPr/>
              </a:pPr>
              <a:t>22/9/2022</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F02E06D0-9922-4F79-985E-ABE22C20F0CE}" type="slidenum">
              <a:rPr lang="el-GR"/>
              <a:pPr>
                <a:defRPr/>
              </a:pPr>
              <a:t>‹#›</a:t>
            </a:fld>
            <a:endParaRPr lang="el-GR"/>
          </a:p>
        </p:txBody>
      </p:sp>
    </p:spTree>
    <p:extLst>
      <p:ext uri="{BB962C8B-B14F-4D97-AF65-F5344CB8AC3E}">
        <p14:creationId xmlns:p14="http://schemas.microsoft.com/office/powerpoint/2010/main" val="2993652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bl">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4638"/>
            <a:ext cx="10972800" cy="1143000"/>
          </a:xfrm>
        </p:spPr>
        <p:txBody>
          <a:bodyPr/>
          <a:lstStyle/>
          <a:p>
            <a:r>
              <a:rPr lang="el-GR"/>
              <a:t>Kλικ για επεξεργασία του τίτλου</a:t>
            </a:r>
          </a:p>
        </p:txBody>
      </p:sp>
      <p:sp>
        <p:nvSpPr>
          <p:cNvPr id="3" name="2 - Θέση πίνακα"/>
          <p:cNvSpPr>
            <a:spLocks noGrp="1"/>
          </p:cNvSpPr>
          <p:nvPr>
            <p:ph type="tbl" idx="1"/>
          </p:nvPr>
        </p:nvSpPr>
        <p:spPr>
          <a:xfrm>
            <a:off x="609600" y="1600202"/>
            <a:ext cx="10972800" cy="4525963"/>
          </a:xfrm>
        </p:spPr>
        <p:txBody>
          <a:bodyPr rtlCol="0">
            <a:normAutofit/>
          </a:bodyPr>
          <a:lstStyle/>
          <a:p>
            <a:pPr lvl="0"/>
            <a:endParaRPr lang="el-GR" noProof="0"/>
          </a:p>
        </p:txBody>
      </p:sp>
      <p:sp>
        <p:nvSpPr>
          <p:cNvPr id="4" name="13 - Θέση ημερομηνίας"/>
          <p:cNvSpPr>
            <a:spLocks noGrp="1"/>
          </p:cNvSpPr>
          <p:nvPr>
            <p:ph type="dt" sz="half" idx="10"/>
          </p:nvPr>
        </p:nvSpPr>
        <p:spPr/>
        <p:txBody>
          <a:bodyPr/>
          <a:lstStyle>
            <a:lvl1pPr>
              <a:defRPr/>
            </a:lvl1pPr>
          </a:lstStyle>
          <a:p>
            <a:pPr>
              <a:defRPr/>
            </a:pPr>
            <a:endParaRPr lang="el-GR"/>
          </a:p>
        </p:txBody>
      </p:sp>
      <p:sp>
        <p:nvSpPr>
          <p:cNvPr id="5" name="2 - Θέση υποσέλιδου"/>
          <p:cNvSpPr>
            <a:spLocks noGrp="1"/>
          </p:cNvSpPr>
          <p:nvPr>
            <p:ph type="ftr" sz="quarter" idx="11"/>
          </p:nvPr>
        </p:nvSpPr>
        <p:spPr/>
        <p:txBody>
          <a:bodyPr/>
          <a:lstStyle>
            <a:lvl1pPr>
              <a:defRPr/>
            </a:lvl1pPr>
          </a:lstStyle>
          <a:p>
            <a:pPr>
              <a:defRPr/>
            </a:pPr>
            <a:endParaRPr lang="el-GR"/>
          </a:p>
        </p:txBody>
      </p:sp>
      <p:sp>
        <p:nvSpPr>
          <p:cNvPr id="6" name="22 - Θέση αριθμού διαφάνειας"/>
          <p:cNvSpPr>
            <a:spLocks noGrp="1"/>
          </p:cNvSpPr>
          <p:nvPr>
            <p:ph type="sldNum" sz="quarter" idx="12"/>
          </p:nvPr>
        </p:nvSpPr>
        <p:spPr/>
        <p:txBody>
          <a:bodyPr/>
          <a:lstStyle>
            <a:lvl1pPr>
              <a:defRPr/>
            </a:lvl1pPr>
          </a:lstStyle>
          <a:p>
            <a:pPr>
              <a:defRPr/>
            </a:pPr>
            <a:fld id="{B3EF10FB-322B-4704-AEDF-CCE3446E630F}" type="slidenum">
              <a:rPr lang="el-GR"/>
              <a:pPr>
                <a:defRPr/>
              </a:pPr>
              <a:t>‹#›</a:t>
            </a:fld>
            <a:endParaRPr lang="el-GR"/>
          </a:p>
        </p:txBody>
      </p:sp>
    </p:spTree>
    <p:extLst>
      <p:ext uri="{BB962C8B-B14F-4D97-AF65-F5344CB8AC3E}">
        <p14:creationId xmlns:p14="http://schemas.microsoft.com/office/powerpoint/2010/main" val="2929788402"/>
      </p:ext>
    </p:extLst>
  </p:cSld>
  <p:clrMapOvr>
    <a:masterClrMapping/>
  </p:clrMapOvr>
  <p:transition>
    <p:dissolv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dgm">
  <p:cSld name="Τίτλος και Διάγραμμα ή Οργανόγραμμα">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7815"/>
            <a:ext cx="10972800" cy="1139825"/>
          </a:xfrm>
        </p:spPr>
        <p:txBody>
          <a:bodyPr/>
          <a:lstStyle/>
          <a:p>
            <a:r>
              <a:rPr lang="el-GR"/>
              <a:t>Kλικ για επεξεργασία του τίτλου</a:t>
            </a:r>
          </a:p>
        </p:txBody>
      </p:sp>
      <p:sp>
        <p:nvSpPr>
          <p:cNvPr id="3" name="2 - Θέση SmartArt"/>
          <p:cNvSpPr>
            <a:spLocks noGrp="1"/>
          </p:cNvSpPr>
          <p:nvPr>
            <p:ph type="dgm" idx="1"/>
          </p:nvPr>
        </p:nvSpPr>
        <p:spPr>
          <a:xfrm>
            <a:off x="609600" y="1600202"/>
            <a:ext cx="10972800" cy="4530725"/>
          </a:xfrm>
        </p:spPr>
        <p:txBody>
          <a:bodyPr rtlCol="0">
            <a:normAutofit/>
          </a:bodyPr>
          <a:lstStyle/>
          <a:p>
            <a:pPr lvl="0"/>
            <a:endParaRPr lang="el-GR" noProof="0"/>
          </a:p>
        </p:txBody>
      </p:sp>
      <p:sp>
        <p:nvSpPr>
          <p:cNvPr id="4" name="Rectangle 40"/>
          <p:cNvSpPr>
            <a:spLocks noGrp="1" noChangeArrowheads="1"/>
          </p:cNvSpPr>
          <p:nvPr>
            <p:ph type="dt" sz="half" idx="10"/>
          </p:nvPr>
        </p:nvSpPr>
        <p:spPr/>
        <p:txBody>
          <a:bodyPr/>
          <a:lstStyle>
            <a:lvl1pPr>
              <a:defRPr/>
            </a:lvl1pPr>
          </a:lstStyle>
          <a:p>
            <a:pPr>
              <a:defRPr/>
            </a:pPr>
            <a:endParaRPr lang="el-GR"/>
          </a:p>
        </p:txBody>
      </p:sp>
      <p:sp>
        <p:nvSpPr>
          <p:cNvPr id="5" name="Rectangle 41"/>
          <p:cNvSpPr>
            <a:spLocks noGrp="1" noChangeArrowheads="1"/>
          </p:cNvSpPr>
          <p:nvPr>
            <p:ph type="ftr" sz="quarter" idx="11"/>
          </p:nvPr>
        </p:nvSpPr>
        <p:spPr/>
        <p:txBody>
          <a:bodyPr/>
          <a:lstStyle>
            <a:lvl1pPr>
              <a:defRPr/>
            </a:lvl1pPr>
          </a:lstStyle>
          <a:p>
            <a:pPr>
              <a:defRPr/>
            </a:pPr>
            <a:endParaRPr lang="el-GR"/>
          </a:p>
        </p:txBody>
      </p:sp>
      <p:sp>
        <p:nvSpPr>
          <p:cNvPr id="6" name="Rectangle 42"/>
          <p:cNvSpPr>
            <a:spLocks noGrp="1" noChangeArrowheads="1"/>
          </p:cNvSpPr>
          <p:nvPr>
            <p:ph type="sldNum" sz="quarter" idx="12"/>
          </p:nvPr>
        </p:nvSpPr>
        <p:spPr/>
        <p:txBody>
          <a:bodyPr/>
          <a:lstStyle>
            <a:lvl1pPr>
              <a:defRPr/>
            </a:lvl1pPr>
          </a:lstStyle>
          <a:p>
            <a:pPr>
              <a:defRPr/>
            </a:pPr>
            <a:fld id="{BC1CDB8A-AD90-4FB8-BBE0-8A55651B3E87}" type="slidenum">
              <a:rPr lang="el-GR"/>
              <a:pPr>
                <a:defRPr/>
              </a:pPr>
              <a:t>‹#›</a:t>
            </a:fld>
            <a:endParaRPr lang="el-GR"/>
          </a:p>
        </p:txBody>
      </p:sp>
    </p:spTree>
    <p:extLst>
      <p:ext uri="{BB962C8B-B14F-4D97-AF65-F5344CB8AC3E}">
        <p14:creationId xmlns:p14="http://schemas.microsoft.com/office/powerpoint/2010/main" val="17524725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nly">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609600" y="274640"/>
            <a:ext cx="10972800" cy="585152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3" name="13 - Θέση ημερομηνίας"/>
          <p:cNvSpPr>
            <a:spLocks noGrp="1"/>
          </p:cNvSpPr>
          <p:nvPr>
            <p:ph type="dt" sz="half" idx="10"/>
          </p:nvPr>
        </p:nvSpPr>
        <p:spPr/>
        <p:txBody>
          <a:bodyPr/>
          <a:lstStyle>
            <a:lvl1pPr>
              <a:defRPr/>
            </a:lvl1pPr>
          </a:lstStyle>
          <a:p>
            <a:pPr>
              <a:defRPr/>
            </a:pPr>
            <a:endParaRPr lang="el-GR"/>
          </a:p>
        </p:txBody>
      </p:sp>
      <p:sp>
        <p:nvSpPr>
          <p:cNvPr id="4" name="2 - Θέση υποσέλιδου"/>
          <p:cNvSpPr>
            <a:spLocks noGrp="1"/>
          </p:cNvSpPr>
          <p:nvPr>
            <p:ph type="ftr" sz="quarter" idx="11"/>
          </p:nvPr>
        </p:nvSpPr>
        <p:spPr/>
        <p:txBody>
          <a:bodyPr/>
          <a:lstStyle>
            <a:lvl1pPr>
              <a:defRPr/>
            </a:lvl1pPr>
          </a:lstStyle>
          <a:p>
            <a:pPr>
              <a:defRPr/>
            </a:pPr>
            <a:endParaRPr lang="el-GR"/>
          </a:p>
        </p:txBody>
      </p:sp>
      <p:sp>
        <p:nvSpPr>
          <p:cNvPr id="5" name="22 - Θέση αριθμού διαφάνειας"/>
          <p:cNvSpPr>
            <a:spLocks noGrp="1"/>
          </p:cNvSpPr>
          <p:nvPr>
            <p:ph type="sldNum" sz="quarter" idx="12"/>
          </p:nvPr>
        </p:nvSpPr>
        <p:spPr/>
        <p:txBody>
          <a:bodyPr/>
          <a:lstStyle>
            <a:lvl1pPr>
              <a:defRPr/>
            </a:lvl1pPr>
          </a:lstStyle>
          <a:p>
            <a:pPr>
              <a:defRPr/>
            </a:pPr>
            <a:fld id="{25FBA865-C98A-4B81-8393-CCAF1F5BC717}" type="slidenum">
              <a:rPr lang="el-GR"/>
              <a:pPr>
                <a:defRPr/>
              </a:pPr>
              <a:t>‹#›</a:t>
            </a:fld>
            <a:endParaRPr lang="el-GR"/>
          </a:p>
        </p:txBody>
      </p:sp>
    </p:spTree>
    <p:extLst>
      <p:ext uri="{BB962C8B-B14F-4D97-AF65-F5344CB8AC3E}">
        <p14:creationId xmlns:p14="http://schemas.microsoft.com/office/powerpoint/2010/main" val="3138128210"/>
      </p:ext>
    </p:extLst>
  </p:cSld>
  <p:clrMapOvr>
    <a:masterClrMapping/>
  </p:clrMapOvr>
  <p:transition>
    <p:dissolv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914400" y="2130426"/>
            <a:ext cx="10363200" cy="1470025"/>
          </a:xfrm>
        </p:spPr>
        <p:txBody>
          <a:bodyPr/>
          <a:lstStyle/>
          <a:p>
            <a:r>
              <a:rPr lang="el-GR"/>
              <a:t>Στυλ κύριου τίτλου</a:t>
            </a:r>
          </a:p>
        </p:txBody>
      </p:sp>
      <p:sp>
        <p:nvSpPr>
          <p:cNvPr id="3" name="Υπότιτλος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a:t>Στυλ κύριου υπότιτλου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7C11EF19-7512-4087-8725-2CF867C8025F}" type="slidenum">
              <a:rPr lang="el-GR"/>
              <a:pPr>
                <a:defRPr/>
              </a:pPr>
              <a:t>‹#›</a:t>
            </a:fld>
            <a:endParaRPr lang="el-GR"/>
          </a:p>
        </p:txBody>
      </p:sp>
    </p:spTree>
    <p:extLst>
      <p:ext uri="{BB962C8B-B14F-4D97-AF65-F5344CB8AC3E}">
        <p14:creationId xmlns:p14="http://schemas.microsoft.com/office/powerpoint/2010/main" val="326532176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D1BC9C36-D777-4364-BB96-D35687DA5074}" type="slidenum">
              <a:rPr lang="el-GR"/>
              <a:pPr>
                <a:defRPr/>
              </a:pPr>
              <a:t>‹#›</a:t>
            </a:fld>
            <a:endParaRPr lang="el-GR"/>
          </a:p>
        </p:txBody>
      </p:sp>
    </p:spTree>
    <p:extLst>
      <p:ext uri="{BB962C8B-B14F-4D97-AF65-F5344CB8AC3E}">
        <p14:creationId xmlns:p14="http://schemas.microsoft.com/office/powerpoint/2010/main" val="13242076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963084" y="4406901"/>
            <a:ext cx="103632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Στυλ υποδείγματος κειμένου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F881C2A3-3D32-4AE0-9206-592833B1731E}" type="slidenum">
              <a:rPr lang="el-GR"/>
              <a:pPr>
                <a:defRPr/>
              </a:pPr>
              <a:t>‹#›</a:t>
            </a:fld>
            <a:endParaRPr lang="el-GR"/>
          </a:p>
        </p:txBody>
      </p:sp>
    </p:spTree>
    <p:extLst>
      <p:ext uri="{BB962C8B-B14F-4D97-AF65-F5344CB8AC3E}">
        <p14:creationId xmlns:p14="http://schemas.microsoft.com/office/powerpoint/2010/main" val="226691790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E285C968-2C6A-4215-B4CF-26379DB7302D}" type="slidenum">
              <a:rPr lang="el-GR"/>
              <a:pPr>
                <a:defRPr/>
              </a:pPr>
              <a:t>‹#›</a:t>
            </a:fld>
            <a:endParaRPr lang="el-GR"/>
          </a:p>
        </p:txBody>
      </p:sp>
    </p:spTree>
    <p:extLst>
      <p:ext uri="{BB962C8B-B14F-4D97-AF65-F5344CB8AC3E}">
        <p14:creationId xmlns:p14="http://schemas.microsoft.com/office/powerpoint/2010/main" val="421384303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p:cNvSpPr>
            <a:spLocks noGrp="1" noChangeArrowheads="1"/>
          </p:cNvSpPr>
          <p:nvPr>
            <p:ph type="dt" sz="half" idx="10"/>
          </p:nvPr>
        </p:nvSpPr>
        <p:spPr>
          <a:ln/>
        </p:spPr>
        <p:txBody>
          <a:bodyPr/>
          <a:lstStyle>
            <a:lvl1pPr>
              <a:defRPr/>
            </a:lvl1pPr>
          </a:lstStyle>
          <a:p>
            <a:pPr>
              <a:defRPr/>
            </a:pPr>
            <a:endParaRPr lang="el-GR"/>
          </a:p>
        </p:txBody>
      </p:sp>
      <p:sp>
        <p:nvSpPr>
          <p:cNvPr id="8" name="Rectangle 5"/>
          <p:cNvSpPr>
            <a:spLocks noGrp="1" noChangeArrowheads="1"/>
          </p:cNvSpPr>
          <p:nvPr>
            <p:ph type="ftr" sz="quarter" idx="11"/>
          </p:nvPr>
        </p:nvSpPr>
        <p:spPr>
          <a:ln/>
        </p:spPr>
        <p:txBody>
          <a:bodyPr/>
          <a:lstStyle>
            <a:lvl1pPr>
              <a:defRPr/>
            </a:lvl1pPr>
          </a:lstStyle>
          <a:p>
            <a:pPr>
              <a:defRPr/>
            </a:pPr>
            <a:endParaRPr lang="el-GR"/>
          </a:p>
        </p:txBody>
      </p:sp>
      <p:sp>
        <p:nvSpPr>
          <p:cNvPr id="9" name="Rectangle 6"/>
          <p:cNvSpPr>
            <a:spLocks noGrp="1" noChangeArrowheads="1"/>
          </p:cNvSpPr>
          <p:nvPr>
            <p:ph type="sldNum" sz="quarter" idx="12"/>
          </p:nvPr>
        </p:nvSpPr>
        <p:spPr>
          <a:ln/>
        </p:spPr>
        <p:txBody>
          <a:bodyPr/>
          <a:lstStyle>
            <a:lvl1pPr>
              <a:defRPr/>
            </a:lvl1pPr>
          </a:lstStyle>
          <a:p>
            <a:pPr>
              <a:defRPr/>
            </a:pPr>
            <a:fld id="{79A1C1E8-1F4B-4D3B-8FCE-F27D221DDD9C}" type="slidenum">
              <a:rPr lang="el-GR"/>
              <a:pPr>
                <a:defRPr/>
              </a:pPr>
              <a:t>‹#›</a:t>
            </a:fld>
            <a:endParaRPr lang="el-GR"/>
          </a:p>
        </p:txBody>
      </p:sp>
    </p:spTree>
    <p:extLst>
      <p:ext uri="{BB962C8B-B14F-4D97-AF65-F5344CB8AC3E}">
        <p14:creationId xmlns:p14="http://schemas.microsoft.com/office/powerpoint/2010/main" val="1754282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theme" Target="../theme/theme5.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theme" Target="../theme/theme7.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8.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37A246D0-46EC-4811-89F6-E2F251EFD1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7312C610-1C2B-4D8B-9BB3-778A12522F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74E0EDA6-C0B1-4587-AE26-F91E4863CD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7358E8-8804-4D27-9BFD-84BC4B34DAB9}" type="datetimeFigureOut">
              <a:rPr lang="el-GR" smtClean="0"/>
              <a:t>22/9/2022</a:t>
            </a:fld>
            <a:endParaRPr lang="el-GR"/>
          </a:p>
        </p:txBody>
      </p:sp>
      <p:sp>
        <p:nvSpPr>
          <p:cNvPr id="5" name="Θέση υποσέλιδου 4">
            <a:extLst>
              <a:ext uri="{FF2B5EF4-FFF2-40B4-BE49-F238E27FC236}">
                <a16:creationId xmlns:a16="http://schemas.microsoft.com/office/drawing/2014/main" id="{E36F5853-579A-417C-8AAB-D3E105CEBE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9070EAE0-72DB-4798-9015-69F874D21F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C643F1-E2A0-4776-8AC9-46370F9C4263}" type="slidenum">
              <a:rPr lang="el-GR" smtClean="0"/>
              <a:t>‹#›</a:t>
            </a:fld>
            <a:endParaRPr lang="el-GR"/>
          </a:p>
        </p:txBody>
      </p:sp>
    </p:spTree>
    <p:extLst>
      <p:ext uri="{BB962C8B-B14F-4D97-AF65-F5344CB8AC3E}">
        <p14:creationId xmlns:p14="http://schemas.microsoft.com/office/powerpoint/2010/main" val="38690656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E239CF-AA07-4CB5-9EC8-84E0AA3DAC9D}" type="datetimeFigureOut">
              <a:rPr lang="el-GR" smtClean="0"/>
              <a:pPr/>
              <a:t>22/9/2022</a:t>
            </a:fld>
            <a:endParaRPr lang="el-GR"/>
          </a:p>
        </p:txBody>
      </p:sp>
      <p:sp>
        <p:nvSpPr>
          <p:cNvPr id="5" name="4 - Θέση υποσέλιδου"/>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8A9342-AA4B-4F0C-A691-BCB583AD6565}" type="slidenum">
              <a:rPr lang="el-GR" smtClean="0"/>
              <a:pPr/>
              <a:t>‹#›</a:t>
            </a:fld>
            <a:endParaRPr lang="el-GR"/>
          </a:p>
        </p:txBody>
      </p:sp>
    </p:spTree>
    <p:extLst>
      <p:ext uri="{BB962C8B-B14F-4D97-AF65-F5344CB8AC3E}">
        <p14:creationId xmlns:p14="http://schemas.microsoft.com/office/powerpoint/2010/main" val="18575372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788"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a:t>Click to edit Master title style</a:t>
            </a:r>
          </a:p>
        </p:txBody>
      </p:sp>
      <p:sp>
        <p:nvSpPr>
          <p:cNvPr id="4099"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cs typeface="+mn-cs"/>
              </a:defRPr>
            </a:lvl1pPr>
          </a:lstStyle>
          <a:p>
            <a:pPr fontAlgn="base">
              <a:spcBef>
                <a:spcPct val="0"/>
              </a:spcBef>
              <a:spcAft>
                <a:spcPct val="0"/>
              </a:spcAft>
              <a:defRPr/>
            </a:pPr>
            <a:endParaRPr lang="el-GR">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fontAlgn="base">
              <a:spcBef>
                <a:spcPct val="0"/>
              </a:spcBef>
              <a:spcAft>
                <a:spcPct val="0"/>
              </a:spcAft>
              <a:defRPr/>
            </a:pPr>
            <a:endParaRPr lang="el-GR">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fontAlgn="base">
              <a:spcBef>
                <a:spcPct val="0"/>
              </a:spcBef>
              <a:spcAft>
                <a:spcPct val="0"/>
              </a:spcAft>
              <a:defRPr/>
            </a:pPr>
            <a:fld id="{3B8D4A8D-C6BE-4FE3-9C6B-D1D0902A8205}" type="slidenum">
              <a:rPr lang="el-GR">
                <a:solidFill>
                  <a:srgbClr val="000000"/>
                </a:solidFill>
              </a:rPr>
              <a:pPr fontAlgn="base">
                <a:spcBef>
                  <a:spcPct val="0"/>
                </a:spcBef>
                <a:spcAft>
                  <a:spcPct val="0"/>
                </a:spcAft>
                <a:defRPr/>
              </a:pPr>
              <a:t>‹#›</a:t>
            </a:fld>
            <a:endParaRPr lang="el-GR">
              <a:solidFill>
                <a:srgbClr val="000000"/>
              </a:solidFill>
            </a:endParaRPr>
          </a:p>
        </p:txBody>
      </p:sp>
    </p:spTree>
    <p:extLst>
      <p:ext uri="{BB962C8B-B14F-4D97-AF65-F5344CB8AC3E}">
        <p14:creationId xmlns:p14="http://schemas.microsoft.com/office/powerpoint/2010/main" val="388343566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1026" name="1 - Θέση τίτλου">
            <a:extLst>
              <a:ext uri="{FF2B5EF4-FFF2-40B4-BE49-F238E27FC236}">
                <a16:creationId xmlns:a16="http://schemas.microsoft.com/office/drawing/2014/main" id="{CA605E48-B756-4478-A66F-17F931094F6C}"/>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a:t>Kλικ για επεξεργασία του τίτλου</a:t>
            </a:r>
          </a:p>
        </p:txBody>
      </p:sp>
      <p:sp>
        <p:nvSpPr>
          <p:cNvPr id="1027" name="2 - Θέση κειμένου">
            <a:extLst>
              <a:ext uri="{FF2B5EF4-FFF2-40B4-BE49-F238E27FC236}">
                <a16:creationId xmlns:a16="http://schemas.microsoft.com/office/drawing/2014/main" id="{4E0A4CAB-ADC3-4A48-B3F2-B92EE64FA54B}"/>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a:t>Kλικ για επεξεργασία των στυλ του υποδείγματος</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
        <p:nvSpPr>
          <p:cNvPr id="4" name="3 - Θέση ημερομηνίας">
            <a:extLst>
              <a:ext uri="{FF2B5EF4-FFF2-40B4-BE49-F238E27FC236}">
                <a16:creationId xmlns:a16="http://schemas.microsoft.com/office/drawing/2014/main" id="{72B97F34-1BCE-4C15-8F1D-A7D6518C488D}"/>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FD7C4516-5AD3-4FF6-B491-E78730B4DCFC}" type="datetimeFigureOut">
              <a:rPr lang="el-GR"/>
              <a:pPr>
                <a:defRPr/>
              </a:pPr>
              <a:t>22/9/2022</a:t>
            </a:fld>
            <a:endParaRPr lang="el-GR"/>
          </a:p>
        </p:txBody>
      </p:sp>
      <p:sp>
        <p:nvSpPr>
          <p:cNvPr id="5" name="4 - Θέση υποσέλιδου">
            <a:extLst>
              <a:ext uri="{FF2B5EF4-FFF2-40B4-BE49-F238E27FC236}">
                <a16:creationId xmlns:a16="http://schemas.microsoft.com/office/drawing/2014/main" id="{453215F2-A528-4608-B49E-B3EA047DF795}"/>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l-GR"/>
          </a:p>
        </p:txBody>
      </p:sp>
      <p:sp>
        <p:nvSpPr>
          <p:cNvPr id="6" name="5 - Θέση αριθμού διαφάνειας">
            <a:extLst>
              <a:ext uri="{FF2B5EF4-FFF2-40B4-BE49-F238E27FC236}">
                <a16:creationId xmlns:a16="http://schemas.microsoft.com/office/drawing/2014/main" id="{E911CDB1-A3AC-4146-8DD8-3F4A22A795A5}"/>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88DEB344-DB41-4DC5-8EAC-73974DA4B73F}" type="slidenum">
              <a:rPr lang="el-GR" altLang="el-GR"/>
              <a:pPr>
                <a:defRPr/>
              </a:pPr>
              <a:t>‹#›</a:t>
            </a:fld>
            <a:endParaRPr lang="el-GR" altLang="el-GR"/>
          </a:p>
        </p:txBody>
      </p:sp>
    </p:spTree>
    <p:extLst>
      <p:ext uri="{BB962C8B-B14F-4D97-AF65-F5344CB8AC3E}">
        <p14:creationId xmlns:p14="http://schemas.microsoft.com/office/powerpoint/2010/main" val="402222447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2118" y="0"/>
            <a:ext cx="12198349" cy="6851650"/>
            <a:chOff x="1" y="0"/>
            <a:chExt cx="5763" cy="4316"/>
          </a:xfrm>
        </p:grpSpPr>
        <p:sp>
          <p:nvSpPr>
            <p:cNvPr id="169987"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l-GR" sz="1800" b="0"/>
            </a:p>
          </p:txBody>
        </p:sp>
        <p:sp>
          <p:nvSpPr>
            <p:cNvPr id="169988"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l-GR" sz="1800" b="0"/>
            </a:p>
          </p:txBody>
        </p:sp>
        <p:sp>
          <p:nvSpPr>
            <p:cNvPr id="169989"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l-GR" sz="1800" b="0"/>
            </a:p>
          </p:txBody>
        </p:sp>
        <p:grpSp>
          <p:nvGrpSpPr>
            <p:cNvPr id="2059" name="Group 6"/>
            <p:cNvGrpSpPr>
              <a:grpSpLocks/>
            </p:cNvGrpSpPr>
            <p:nvPr/>
          </p:nvGrpSpPr>
          <p:grpSpPr bwMode="auto">
            <a:xfrm>
              <a:off x="288" y="0"/>
              <a:ext cx="5098" cy="4316"/>
              <a:chOff x="288" y="0"/>
              <a:chExt cx="5098" cy="4316"/>
            </a:xfrm>
          </p:grpSpPr>
          <p:sp>
            <p:nvSpPr>
              <p:cNvPr id="169991"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sz="1800" b="0"/>
              </a:p>
            </p:txBody>
          </p:sp>
          <p:sp>
            <p:nvSpPr>
              <p:cNvPr id="169992"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sz="1800" b="0"/>
              </a:p>
            </p:txBody>
          </p:sp>
          <p:sp>
            <p:nvSpPr>
              <p:cNvPr id="169993"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sz="1800" b="0"/>
              </a:p>
            </p:txBody>
          </p:sp>
          <p:sp>
            <p:nvSpPr>
              <p:cNvPr id="169994"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sz="1800" b="0"/>
              </a:p>
            </p:txBody>
          </p:sp>
          <p:sp>
            <p:nvSpPr>
              <p:cNvPr id="169995"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sz="1800" b="0"/>
              </a:p>
            </p:txBody>
          </p:sp>
          <p:sp>
            <p:nvSpPr>
              <p:cNvPr id="169996"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sz="1800" b="0"/>
              </a:p>
            </p:txBody>
          </p:sp>
          <p:sp>
            <p:nvSpPr>
              <p:cNvPr id="169997"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sz="1800" b="0"/>
              </a:p>
            </p:txBody>
          </p:sp>
          <p:sp>
            <p:nvSpPr>
              <p:cNvPr id="169998"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sz="1800" b="0"/>
              </a:p>
            </p:txBody>
          </p:sp>
          <p:sp>
            <p:nvSpPr>
              <p:cNvPr id="169999"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sz="1800" b="0"/>
              </a:p>
            </p:txBody>
          </p:sp>
          <p:sp>
            <p:nvSpPr>
              <p:cNvPr id="170000"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sz="1800" b="0"/>
              </a:p>
            </p:txBody>
          </p:sp>
          <p:sp>
            <p:nvSpPr>
              <p:cNvPr id="170001"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sz="1800" b="0"/>
              </a:p>
            </p:txBody>
          </p:sp>
          <p:sp>
            <p:nvSpPr>
              <p:cNvPr id="170002"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sz="1800" b="0"/>
              </a:p>
            </p:txBody>
          </p:sp>
          <p:sp>
            <p:nvSpPr>
              <p:cNvPr id="170003"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l-GR" sz="1800" b="0"/>
              </a:p>
            </p:txBody>
          </p:sp>
        </p:grpSp>
        <p:sp>
          <p:nvSpPr>
            <p:cNvPr id="170004"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l-GR" sz="1800" b="0"/>
            </a:p>
          </p:txBody>
        </p:sp>
        <p:sp>
          <p:nvSpPr>
            <p:cNvPr id="170005"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l-GR" sz="1800" b="0"/>
            </a:p>
          </p:txBody>
        </p:sp>
        <p:sp>
          <p:nvSpPr>
            <p:cNvPr id="170006"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l-GR" sz="1800" b="0"/>
            </a:p>
          </p:txBody>
        </p:sp>
        <p:sp>
          <p:nvSpPr>
            <p:cNvPr id="170007"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defRPr/>
              </a:pPr>
              <a:endParaRPr lang="el-GR" sz="1800" b="0"/>
            </a:p>
          </p:txBody>
        </p:sp>
        <p:sp>
          <p:nvSpPr>
            <p:cNvPr id="170008"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defRPr/>
              </a:pPr>
              <a:endParaRPr lang="el-GR" sz="1800" b="0"/>
            </a:p>
          </p:txBody>
        </p:sp>
        <p:sp>
          <p:nvSpPr>
            <p:cNvPr id="170009"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l-GR" sz="1800" b="0"/>
            </a:p>
          </p:txBody>
        </p:sp>
        <p:sp>
          <p:nvSpPr>
            <p:cNvPr id="170010"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defRPr/>
              </a:pPr>
              <a:endParaRPr lang="el-GR" sz="1800" b="0"/>
            </a:p>
          </p:txBody>
        </p:sp>
        <p:sp>
          <p:nvSpPr>
            <p:cNvPr id="170011"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defRPr/>
              </a:pPr>
              <a:endParaRPr lang="el-GR" sz="1800" b="0"/>
            </a:p>
          </p:txBody>
        </p:sp>
        <p:sp>
          <p:nvSpPr>
            <p:cNvPr id="170012"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defRPr/>
              </a:pPr>
              <a:endParaRPr lang="el-GR" sz="1800" b="0"/>
            </a:p>
          </p:txBody>
        </p:sp>
        <p:sp>
          <p:nvSpPr>
            <p:cNvPr id="170013"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defRPr/>
              </a:pPr>
              <a:endParaRPr lang="el-GR" sz="1800" b="0"/>
            </a:p>
          </p:txBody>
        </p:sp>
        <p:sp>
          <p:nvSpPr>
            <p:cNvPr id="170014"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defRPr/>
              </a:pPr>
              <a:endParaRPr lang="el-GR" sz="1800" b="0"/>
            </a:p>
          </p:txBody>
        </p:sp>
        <p:grpSp>
          <p:nvGrpSpPr>
            <p:cNvPr id="2071" name="Group 31"/>
            <p:cNvGrpSpPr>
              <a:grpSpLocks/>
            </p:cNvGrpSpPr>
            <p:nvPr/>
          </p:nvGrpSpPr>
          <p:grpSpPr bwMode="auto">
            <a:xfrm>
              <a:off x="1" y="392"/>
              <a:ext cx="5758" cy="1571"/>
              <a:chOff x="1" y="392"/>
              <a:chExt cx="5758" cy="1571"/>
            </a:xfrm>
          </p:grpSpPr>
          <p:sp>
            <p:nvSpPr>
              <p:cNvPr id="170016"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defRPr/>
                </a:pPr>
                <a:endParaRPr lang="el-GR" sz="1800" b="0"/>
              </a:p>
            </p:txBody>
          </p:sp>
          <p:sp>
            <p:nvSpPr>
              <p:cNvPr id="170017"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defRPr/>
                </a:pPr>
                <a:endParaRPr lang="el-GR" sz="1800" b="0"/>
              </a:p>
            </p:txBody>
          </p:sp>
          <p:sp>
            <p:nvSpPr>
              <p:cNvPr id="170018"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defRPr/>
                </a:pPr>
                <a:endParaRPr lang="el-GR" sz="1800" b="0"/>
              </a:p>
            </p:txBody>
          </p:sp>
          <p:sp>
            <p:nvSpPr>
              <p:cNvPr id="170019"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defRPr/>
                </a:pPr>
                <a:endParaRPr lang="el-GR" sz="1800" b="0"/>
              </a:p>
            </p:txBody>
          </p:sp>
          <p:sp>
            <p:nvSpPr>
              <p:cNvPr id="170020"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defRPr/>
                </a:pPr>
                <a:endParaRPr lang="el-GR" sz="1800" b="0"/>
              </a:p>
            </p:txBody>
          </p:sp>
        </p:grpSp>
        <p:sp>
          <p:nvSpPr>
            <p:cNvPr id="170021"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defRPr/>
              </a:pPr>
              <a:endParaRPr lang="el-GR" sz="1800" b="0"/>
            </a:p>
          </p:txBody>
        </p:sp>
        <p:sp>
          <p:nvSpPr>
            <p:cNvPr id="170022"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defRPr/>
              </a:pPr>
              <a:endParaRPr lang="el-GR" sz="1800" b="0"/>
            </a:p>
          </p:txBody>
        </p:sp>
      </p:grpSp>
      <p:sp>
        <p:nvSpPr>
          <p:cNvPr id="170023" name="Rectangle 39"/>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l-GR"/>
              <a:t>Click to edit Master title style</a:t>
            </a:r>
          </a:p>
        </p:txBody>
      </p:sp>
      <p:sp>
        <p:nvSpPr>
          <p:cNvPr id="170024" name="Rectangle 40"/>
          <p:cNvSpPr>
            <a:spLocks noGrp="1" noChangeArrowheads="1"/>
          </p:cNvSpPr>
          <p:nvPr>
            <p:ph type="dt" sz="half" idx="2"/>
          </p:nvPr>
        </p:nvSpPr>
        <p:spPr bwMode="auto">
          <a:xfrm>
            <a:off x="609600" y="6243638"/>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a:effectLst>
                  <a:outerShdw blurRad="38100" dist="38100" dir="2700000" algn="tl">
                    <a:srgbClr val="000000"/>
                  </a:outerShdw>
                </a:effectLst>
              </a:defRPr>
            </a:lvl1pPr>
          </a:lstStyle>
          <a:p>
            <a:pPr>
              <a:defRPr/>
            </a:pPr>
            <a:endParaRPr lang="el-GR"/>
          </a:p>
        </p:txBody>
      </p:sp>
      <p:sp>
        <p:nvSpPr>
          <p:cNvPr id="170025" name="Rectangle 41"/>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a:effectLst>
                  <a:outerShdw blurRad="38100" dist="38100" dir="2700000" algn="tl">
                    <a:srgbClr val="000000"/>
                  </a:outerShdw>
                </a:effectLst>
              </a:defRPr>
            </a:lvl1pPr>
          </a:lstStyle>
          <a:p>
            <a:pPr>
              <a:defRPr/>
            </a:pPr>
            <a:endParaRPr lang="el-GR"/>
          </a:p>
        </p:txBody>
      </p:sp>
      <p:sp>
        <p:nvSpPr>
          <p:cNvPr id="170026" name="Rectangle 42"/>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a:effectLst>
                  <a:outerShdw blurRad="38100" dist="38100" dir="2700000" algn="tl">
                    <a:srgbClr val="000000"/>
                  </a:outerShdw>
                </a:effectLst>
              </a:defRPr>
            </a:lvl1pPr>
          </a:lstStyle>
          <a:p>
            <a:pPr>
              <a:defRPr/>
            </a:pPr>
            <a:fld id="{58B72D3F-69A1-4E42-A908-26D10AD1A816}" type="slidenum">
              <a:rPr lang="el-GR"/>
              <a:pPr>
                <a:defRPr/>
              </a:pPr>
              <a:t>‹#›</a:t>
            </a:fld>
            <a:endParaRPr lang="el-GR"/>
          </a:p>
        </p:txBody>
      </p:sp>
      <p:sp>
        <p:nvSpPr>
          <p:cNvPr id="170027" name="Rectangle 43"/>
          <p:cNvSpPr>
            <a:spLocks noGrp="1" noChangeArrowheads="1"/>
          </p:cNvSpPr>
          <p:nvPr>
            <p:ph type="body" idx="1"/>
          </p:nvPr>
        </p:nvSpPr>
        <p:spPr bwMode="auto">
          <a:xfrm>
            <a:off x="609600" y="1600201"/>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p>
        </p:txBody>
      </p:sp>
    </p:spTree>
    <p:extLst>
      <p:ext uri="{BB962C8B-B14F-4D97-AF65-F5344CB8AC3E}">
        <p14:creationId xmlns:p14="http://schemas.microsoft.com/office/powerpoint/2010/main" val="2119287229"/>
      </p:ext>
    </p:extLst>
  </p:cSld>
  <p:clrMap bg1="dk2" tx1="lt1" bg2="dk1"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a:t>Click to edit Master title style</a:t>
            </a:r>
          </a:p>
        </p:txBody>
      </p:sp>
      <p:sp>
        <p:nvSpPr>
          <p:cNvPr id="4099"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cs typeface="+mn-cs"/>
              </a:defRPr>
            </a:lvl1pPr>
          </a:lstStyle>
          <a:p>
            <a:pPr fontAlgn="base">
              <a:spcBef>
                <a:spcPct val="0"/>
              </a:spcBef>
              <a:spcAft>
                <a:spcPct val="0"/>
              </a:spcAft>
              <a:defRPr/>
            </a:pPr>
            <a:endParaRPr lang="el-GR">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fontAlgn="base">
              <a:spcBef>
                <a:spcPct val="0"/>
              </a:spcBef>
              <a:spcAft>
                <a:spcPct val="0"/>
              </a:spcAft>
              <a:defRPr/>
            </a:pPr>
            <a:endParaRPr lang="el-GR">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fontAlgn="base">
              <a:spcBef>
                <a:spcPct val="0"/>
              </a:spcBef>
              <a:spcAft>
                <a:spcPct val="0"/>
              </a:spcAft>
              <a:defRPr/>
            </a:pPr>
            <a:fld id="{3B8D4A8D-C6BE-4FE3-9C6B-D1D0902A8205}" type="slidenum">
              <a:rPr lang="el-GR">
                <a:solidFill>
                  <a:srgbClr val="000000"/>
                </a:solidFill>
              </a:rPr>
              <a:pPr fontAlgn="base">
                <a:spcBef>
                  <a:spcPct val="0"/>
                </a:spcBef>
                <a:spcAft>
                  <a:spcPct val="0"/>
                </a:spcAft>
                <a:defRPr/>
              </a:pPr>
              <a:t>‹#›</a:t>
            </a:fld>
            <a:endParaRPr lang="el-GR">
              <a:solidFill>
                <a:srgbClr val="000000"/>
              </a:solidFill>
            </a:endParaRPr>
          </a:p>
        </p:txBody>
      </p:sp>
    </p:spTree>
    <p:extLst>
      <p:ext uri="{BB962C8B-B14F-4D97-AF65-F5344CB8AC3E}">
        <p14:creationId xmlns:p14="http://schemas.microsoft.com/office/powerpoint/2010/main" val="217666791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4098" name="1 - Θέση τίτλου"/>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a:t>Kλικ για επεξεργασία του τίτλου</a:t>
            </a:r>
          </a:p>
        </p:txBody>
      </p:sp>
      <p:sp>
        <p:nvSpPr>
          <p:cNvPr id="4099" name="2 - Θέση κειμένου"/>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21BAF39D-08E1-497F-92D3-0D3B9D3630FB}" type="datetimeFigureOut">
              <a:rPr lang="el-GR"/>
              <a:pPr>
                <a:defRPr/>
              </a:pPr>
              <a:t>22/9/2022</a:t>
            </a:fld>
            <a:endParaRPr lang="el-GR"/>
          </a:p>
        </p:txBody>
      </p:sp>
      <p:sp>
        <p:nvSpPr>
          <p:cNvPr id="5" name="4 - Θέση υποσέλιδου"/>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l-GR"/>
          </a:p>
        </p:txBody>
      </p:sp>
      <p:sp>
        <p:nvSpPr>
          <p:cNvPr id="6" name="5 - Θέση αριθμού διαφάνειας"/>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2A9E157-FA51-4905-9A17-5DC879472584}" type="slidenum">
              <a:rPr lang="el-GR"/>
              <a:pPr>
                <a:defRPr/>
              </a:pPr>
              <a:t>‹#›</a:t>
            </a:fld>
            <a:endParaRPr lang="el-GR"/>
          </a:p>
        </p:txBody>
      </p:sp>
    </p:spTree>
    <p:extLst>
      <p:ext uri="{BB962C8B-B14F-4D97-AF65-F5344CB8AC3E}">
        <p14:creationId xmlns:p14="http://schemas.microsoft.com/office/powerpoint/2010/main" val="494558860"/>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a:t>Click to edit Master title style</a:t>
            </a:r>
          </a:p>
        </p:txBody>
      </p:sp>
      <p:sp>
        <p:nvSpPr>
          <p:cNvPr id="4099"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l-G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l-G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3B8D4A8D-C6BE-4FE3-9C6B-D1D0902A8205}" type="slidenum">
              <a:rPr lang="el-GR"/>
              <a:pPr>
                <a:defRPr/>
              </a:pPr>
              <a:t>‹#›</a:t>
            </a:fld>
            <a:endParaRPr lang="el-GR"/>
          </a:p>
        </p:txBody>
      </p:sp>
    </p:spTree>
    <p:extLst>
      <p:ext uri="{BB962C8B-B14F-4D97-AF65-F5344CB8AC3E}">
        <p14:creationId xmlns:p14="http://schemas.microsoft.com/office/powerpoint/2010/main" val="1897788400"/>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03.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oleObject" Target="../embeddings/oleObject1.bin"/><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01.xml"/></Relationships>
</file>

<file path=ppt/slides/_rels/slide10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01.xml"/></Relationships>
</file>

<file path=ppt/slides/_rels/slide10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01.xml"/></Relationships>
</file>

<file path=ppt/slides/_rels/slide10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0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6.xml"/></Relationships>
</file>

<file path=ppt/slides/_rels/slide11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01.xml"/></Relationships>
</file>

<file path=ppt/slides/_rels/slide11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01.xml"/></Relationships>
</file>

<file path=ppt/slides/_rels/slide11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01.xml"/></Relationships>
</file>

<file path=ppt/slides/_rels/slide11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01.xml"/></Relationships>
</file>

<file path=ppt/slides/_rels/slide11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0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6.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4.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9.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12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87.xml"/></Relationships>
</file>

<file path=ppt/slides/_rels/slide12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81.xml"/></Relationships>
</file>

<file path=ppt/slides/_rels/slide126.xml.rels><?xml version="1.0" encoding="UTF-8" standalone="yes"?>
<Relationships xmlns="http://schemas.openxmlformats.org/package/2006/relationships"><Relationship Id="rId2" Type="http://schemas.openxmlformats.org/officeDocument/2006/relationships/image" Target="../media/image85.gif"/><Relationship Id="rId1" Type="http://schemas.openxmlformats.org/officeDocument/2006/relationships/slideLayout" Target="../slideLayouts/slideLayout8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6.xml"/></Relationships>
</file>

<file path=ppt/slides/_rels/slide1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2.xml"/></Relationships>
</file>

<file path=ppt/slides/_rels/slide13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87.xml"/></Relationships>
</file>

<file path=ppt/slides/_rels/slide13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8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4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87.xml"/></Relationships>
</file>

<file path=ppt/slides/_rels/slide14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87.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9.xml"/></Relationships>
</file>

<file path=ppt/slides/_rels/slide15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82.xml"/></Relationships>
</file>

<file path=ppt/slides/_rels/slide1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82.xml"/></Relationships>
</file>

<file path=ppt/slides/_rels/slide15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9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8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86.xml"/></Relationships>
</file>

<file path=ppt/slides/_rels/slide1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6.xml"/></Relationships>
</file>

<file path=ppt/slides/_rels/slide15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9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3.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9.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5.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3.xml"/></Relationships>
</file>

<file path=ppt/slides/_rels/slide16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6.xml"/><Relationship Id="rId1" Type="http://schemas.openxmlformats.org/officeDocument/2006/relationships/slideLayout" Target="../slideLayouts/slideLayout8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4.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4.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2.xml"/></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9.xml"/></Relationships>
</file>

<file path=ppt/slides/_rels/slide17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8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9.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2.xml"/></Relationships>
</file>

<file path=ppt/slides/_rels/slide183.xml.rels><?xml version="1.0" encoding="UTF-8" standalone="yes"?>
<Relationships xmlns="http://schemas.openxmlformats.org/package/2006/relationships"><Relationship Id="rId8" Type="http://schemas.openxmlformats.org/officeDocument/2006/relationships/diagramData" Target="../diagrams/data10.xml"/><Relationship Id="rId3" Type="http://schemas.openxmlformats.org/officeDocument/2006/relationships/diagramData" Target="../diagrams/data9.xml"/><Relationship Id="rId7" Type="http://schemas.microsoft.com/office/2007/relationships/diagramDrawing" Target="../diagrams/drawing9.xml"/><Relationship Id="rId12" Type="http://schemas.microsoft.com/office/2007/relationships/diagramDrawing" Target="../diagrams/drawing10.xml"/><Relationship Id="rId2" Type="http://schemas.openxmlformats.org/officeDocument/2006/relationships/notesSlide" Target="../notesSlides/notesSlide32.xml"/><Relationship Id="rId1" Type="http://schemas.openxmlformats.org/officeDocument/2006/relationships/slideLayout" Target="../slideLayouts/slideLayout84.xml"/><Relationship Id="rId6" Type="http://schemas.openxmlformats.org/officeDocument/2006/relationships/diagramColors" Target="../diagrams/colors9.xml"/><Relationship Id="rId11" Type="http://schemas.openxmlformats.org/officeDocument/2006/relationships/diagramColors" Target="../diagrams/colors10.xml"/><Relationship Id="rId5" Type="http://schemas.openxmlformats.org/officeDocument/2006/relationships/diagramQuickStyle" Target="../diagrams/quickStyle9.xml"/><Relationship Id="rId10" Type="http://schemas.openxmlformats.org/officeDocument/2006/relationships/diagramQuickStyle" Target="../diagrams/quickStyle10.xml"/><Relationship Id="rId4" Type="http://schemas.openxmlformats.org/officeDocument/2006/relationships/diagramLayout" Target="../diagrams/layout9.xml"/><Relationship Id="rId9" Type="http://schemas.openxmlformats.org/officeDocument/2006/relationships/diagramLayout" Target="../diagrams/layout10.xml"/></Relationships>
</file>

<file path=ppt/slides/_rels/slide18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87.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8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87.xml"/></Relationships>
</file>

<file path=ppt/slides/_rels/slide18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87.xml"/></Relationships>
</file>

<file path=ppt/slides/_rels/slide18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87.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2.xml"/></Relationships>
</file>

<file path=ppt/slides/_rels/slide19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87.xml"/></Relationships>
</file>

<file path=ppt/slides/_rels/slide194.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5.xml"/><Relationship Id="rId1" Type="http://schemas.openxmlformats.org/officeDocument/2006/relationships/slideLayout" Target="../slideLayouts/slideLayout9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2.xml"/></Relationships>
</file>

<file path=ppt/slides/_rels/slide206.xml.rels><?xml version="1.0" encoding="UTF-8" standalone="yes"?>
<Relationships xmlns="http://schemas.openxmlformats.org/package/2006/relationships"><Relationship Id="rId3" Type="http://schemas.openxmlformats.org/officeDocument/2006/relationships/hyperlink" Target="https://www.additudemag.com/" TargetMode="External"/><Relationship Id="rId2" Type="http://schemas.openxmlformats.org/officeDocument/2006/relationships/hyperlink" Target="https://www.researchgate.net/publication/343859075_4o_Panellenio_Synedrio_Ekpaideuse_ston_21o_aiona_Scholeio_kai_Politismos" TargetMode="External"/><Relationship Id="rId1" Type="http://schemas.openxmlformats.org/officeDocument/2006/relationships/slideLayout" Target="../slideLayouts/slideLayout87.xml"/><Relationship Id="rId6" Type="http://schemas.openxmlformats.org/officeDocument/2006/relationships/hyperlink" Target="http://www.smartbrief.com/" TargetMode="External"/><Relationship Id="rId5" Type="http://schemas.openxmlformats.org/officeDocument/2006/relationships/hyperlink" Target="http://www.ncld.org/" TargetMode="External"/><Relationship Id="rId4" Type="http://schemas.openxmlformats.org/officeDocument/2006/relationships/hyperlink" Target="http://www.ldonline.org/about" TargetMode="External"/></Relationships>
</file>

<file path=ppt/slides/_rels/slide207.xml.rels><?xml version="1.0" encoding="UTF-8" standalone="yes"?>
<Relationships xmlns="http://schemas.openxmlformats.org/package/2006/relationships"><Relationship Id="rId2" Type="http://schemas.openxmlformats.org/officeDocument/2006/relationships/hyperlink" Target="http://hdl.handle.net/11610/18113" TargetMode="External"/><Relationship Id="rId1" Type="http://schemas.openxmlformats.org/officeDocument/2006/relationships/slideLayout" Target="../slideLayouts/slideLayout27.xml"/></Relationships>
</file>

<file path=ppt/slides/_rels/slide208.xml.rels><?xml version="1.0" encoding="UTF-8" standalone="yes"?>
<Relationships xmlns="http://schemas.openxmlformats.org/package/2006/relationships"><Relationship Id="rId3" Type="http://schemas.openxmlformats.org/officeDocument/2006/relationships/hyperlink" Target="https://edutech-thesis.uniwa.gr/wp-content/uploads/sites/207/2021/02/&#917;&#954;&#960;&#945;&#943;&#948;&#949;&#965;&#963;&#951;-&#945;&#965;&#964;&#953;&#963;&#964;&#953;&#954;&#974;&#957;-&#960;&#945;&#953;&#948;&#953;&#974;&#957;-&#956;&#949;-&#957;&#941;&#949;&#962;-&#964;&#949;&#967;&#957;&#959;&#955;&#959;&#947;&#943;&#949;&#962;.pdf" TargetMode="External"/><Relationship Id="rId2" Type="http://schemas.openxmlformats.org/officeDocument/2006/relationships/hyperlink" Target="https://www.inarcadia.gr/news/arthra/ekpaid/theodor-logism-amea.pdf" TargetMode="External"/><Relationship Id="rId1" Type="http://schemas.openxmlformats.org/officeDocument/2006/relationships/slideLayout" Target="../slideLayouts/slideLayout27.xml"/></Relationships>
</file>

<file path=ppt/slides/_rels/slide209.xml.rels><?xml version="1.0" encoding="UTF-8" standalone="yes"?>
<Relationships xmlns="http://schemas.openxmlformats.org/package/2006/relationships"><Relationship Id="rId3" Type="http://schemas.openxmlformats.org/officeDocument/2006/relationships/hyperlink" Target="http://www.psychiatrictimes.com/" TargetMode="External"/><Relationship Id="rId7" Type="http://schemas.openxmlformats.org/officeDocument/2006/relationships/hyperlink" Target="https://www.disabilityscoop.com/" TargetMode="External"/><Relationship Id="rId2" Type="http://schemas.openxmlformats.org/officeDocument/2006/relationships/hyperlink" Target="http://www.dyskolies.gr/files/ergaleia/2.pdf" TargetMode="External"/><Relationship Id="rId1" Type="http://schemas.openxmlformats.org/officeDocument/2006/relationships/slideLayout" Target="../slideLayouts/slideLayout81.xml"/><Relationship Id="rId6" Type="http://schemas.openxmlformats.org/officeDocument/2006/relationships/hyperlink" Target="http://www.specialeducation.gr/" TargetMode="External"/><Relationship Id="rId5" Type="http://schemas.openxmlformats.org/officeDocument/2006/relationships/hyperlink" Target="http://www.ldonline.org/" TargetMode="External"/><Relationship Id="rId4" Type="http://schemas.openxmlformats.org/officeDocument/2006/relationships/hyperlink" Target="http://www.smartbrief.com/cec/"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0.xml.rels><?xml version="1.0" encoding="UTF-8" standalone="yes"?>
<Relationships xmlns="http://schemas.openxmlformats.org/package/2006/relationships"><Relationship Id="rId8" Type="http://schemas.openxmlformats.org/officeDocument/2006/relationships/hyperlink" Target="https://www.youtube.com/watch?v=Y5b6y7DJuYk" TargetMode="External"/><Relationship Id="rId3" Type="http://schemas.openxmlformats.org/officeDocument/2006/relationships/hyperlink" Target="https://www.youtube.com/watch?v=mzi2RIt8_nk" TargetMode="External"/><Relationship Id="rId7" Type="http://schemas.openxmlformats.org/officeDocument/2006/relationships/hyperlink" Target="https://www.youtube.com/watch?v=vpvpR51v92E" TargetMode="External"/><Relationship Id="rId2" Type="http://schemas.openxmlformats.org/officeDocument/2006/relationships/hyperlink" Target="https://www.youtube.com/watch?v=IzSNdxsfk0Q" TargetMode="External"/><Relationship Id="rId1" Type="http://schemas.openxmlformats.org/officeDocument/2006/relationships/slideLayout" Target="../slideLayouts/slideLayout87.xml"/><Relationship Id="rId6" Type="http://schemas.openxmlformats.org/officeDocument/2006/relationships/hyperlink" Target="https://www.youtube.com/watch?v=qwJIhZcAd0I" TargetMode="External"/><Relationship Id="rId5" Type="http://schemas.openxmlformats.org/officeDocument/2006/relationships/hyperlink" Target="https://www.youtube.com/watch?v=QrEEVZa3f98" TargetMode="External"/><Relationship Id="rId4" Type="http://schemas.openxmlformats.org/officeDocument/2006/relationships/hyperlink" Target="https://www.youtube.com/watch?v=HCi8rRfIw-8" TargetMode="External"/><Relationship Id="rId9" Type="http://schemas.openxmlformats.org/officeDocument/2006/relationships/hyperlink" Target="https://www.esparklearning.com/espark/"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Layout" Target="../diagrams/layout3.xml"/><Relationship Id="rId7" Type="http://schemas.openxmlformats.org/officeDocument/2006/relationships/image" Target="../media/image22.png"/><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6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3" Type="http://schemas.openxmlformats.org/officeDocument/2006/relationships/hyperlink" Target="http://callcentre.education.ed.ac.uk/common-assets/cm-files/posters/ipad-apps-for-learners-with-dyslexia.pdf#page=1" TargetMode="External"/><Relationship Id="rId2" Type="http://schemas.openxmlformats.org/officeDocument/2006/relationships/image" Target="../media/image44.jpeg"/><Relationship Id="rId1" Type="http://schemas.openxmlformats.org/officeDocument/2006/relationships/slideLayout" Target="../slideLayouts/slideLayout19.xml"/><Relationship Id="rId4" Type="http://schemas.openxmlformats.org/officeDocument/2006/relationships/image" Target="../media/image45.jpeg"/></Relationships>
</file>

<file path=ppt/slides/_rels/slide7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8" Type="http://schemas.openxmlformats.org/officeDocument/2006/relationships/customXml" Target="../ink/ink5.xml"/><Relationship Id="rId3" Type="http://schemas.openxmlformats.org/officeDocument/2006/relationships/image" Target="../media/image460.png"/><Relationship Id="rId7" Type="http://schemas.openxmlformats.org/officeDocument/2006/relationships/customXml" Target="../ink/ink4.xml"/><Relationship Id="rId2" Type="http://schemas.openxmlformats.org/officeDocument/2006/relationships/customXml" Target="../ink/ink1.xml"/><Relationship Id="rId1" Type="http://schemas.openxmlformats.org/officeDocument/2006/relationships/slideLayout" Target="../slideLayouts/slideLayout19.xml"/><Relationship Id="rId6" Type="http://schemas.openxmlformats.org/officeDocument/2006/relationships/customXml" Target="../ink/ink3.xml"/><Relationship Id="rId5" Type="http://schemas.openxmlformats.org/officeDocument/2006/relationships/image" Target="../media/image470.png"/><Relationship Id="rId10" Type="http://schemas.openxmlformats.org/officeDocument/2006/relationships/customXml" Target="../ink/ink7.xml"/><Relationship Id="rId4" Type="http://schemas.openxmlformats.org/officeDocument/2006/relationships/customXml" Target="../ink/ink2.xml"/><Relationship Id="rId9" Type="http://schemas.openxmlformats.org/officeDocument/2006/relationships/customXml" Target="../ink/ink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8.xml"/><Relationship Id="rId4" Type="http://schemas.openxmlformats.org/officeDocument/2006/relationships/image" Target="../media/image50.jpeg"/></Relationships>
</file>

<file path=ppt/slides/_rels/slide7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9.xml"/></Relationships>
</file>

<file path=ppt/slides/_rels/slide9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9.xml"/></Relationships>
</file>

<file path=ppt/slides/_rels/slide94.xml.rels><?xml version="1.0" encoding="UTF-8" standalone="yes"?>
<Relationships xmlns="http://schemas.openxmlformats.org/package/2006/relationships"><Relationship Id="rId8" Type="http://schemas.openxmlformats.org/officeDocument/2006/relationships/hyperlink" Target="https://www.youtube.com/watch?v=Y5b6y7DJuYk" TargetMode="External"/><Relationship Id="rId3" Type="http://schemas.openxmlformats.org/officeDocument/2006/relationships/hyperlink" Target="https://www.youtube.com/watch?v=mzi2RIt8_nk" TargetMode="External"/><Relationship Id="rId7" Type="http://schemas.openxmlformats.org/officeDocument/2006/relationships/hyperlink" Target="https://www.youtube.com/watch?v=vpvpR51v92E" TargetMode="External"/><Relationship Id="rId2" Type="http://schemas.openxmlformats.org/officeDocument/2006/relationships/hyperlink" Target="https://www.youtube.com/watch?v=IzSNdxsfk0Q" TargetMode="External"/><Relationship Id="rId1" Type="http://schemas.openxmlformats.org/officeDocument/2006/relationships/slideLayout" Target="../slideLayouts/slideLayout19.xml"/><Relationship Id="rId6" Type="http://schemas.openxmlformats.org/officeDocument/2006/relationships/hyperlink" Target="https://www.youtube.com/watch?v=qwJIhZcAd0I" TargetMode="External"/><Relationship Id="rId5" Type="http://schemas.openxmlformats.org/officeDocument/2006/relationships/hyperlink" Target="https://www.youtube.com/watch?v=QrEEVZa3f98" TargetMode="External"/><Relationship Id="rId4" Type="http://schemas.openxmlformats.org/officeDocument/2006/relationships/hyperlink" Target="https://www.youtube.com/watch?v=HCi8rRfIw-8" TargetMode="External"/><Relationship Id="rId9" Type="http://schemas.openxmlformats.org/officeDocument/2006/relationships/hyperlink" Target="https://www.esparklearning.com/espark/" TargetMode="External"/></Relationships>
</file>

<file path=ppt/slides/_rels/slide9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9.xml"/></Relationships>
</file>

<file path=ppt/slides/_rels/slide9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60ABD54-3491-4128-89FD-0C57C398722F}"/>
              </a:ext>
            </a:extLst>
          </p:cNvPr>
          <p:cNvSpPr>
            <a:spLocks noGrp="1"/>
          </p:cNvSpPr>
          <p:nvPr>
            <p:ph type="ctrTitle"/>
          </p:nvPr>
        </p:nvSpPr>
        <p:spPr>
          <a:xfrm>
            <a:off x="0" y="440871"/>
            <a:ext cx="12191999" cy="3543300"/>
          </a:xfrm>
        </p:spPr>
        <p:txBody>
          <a:bodyPr>
            <a:normAutofit fontScale="90000"/>
          </a:bodyPr>
          <a:lstStyle/>
          <a:p>
            <a:br>
              <a:rPr lang="el-GR" sz="3600" b="1" dirty="0">
                <a:solidFill>
                  <a:srgbClr val="17365D"/>
                </a:solidFill>
                <a:effectLst/>
                <a:latin typeface="Cambria" panose="02040503050406030204" pitchFamily="18" charset="0"/>
                <a:ea typeface="Calibri" panose="020F0502020204030204" pitchFamily="34" charset="0"/>
                <a:cs typeface="Times New Roman" panose="02020603050405020304" pitchFamily="18" charset="0"/>
              </a:rPr>
            </a:br>
            <a:br>
              <a:rPr lang="el-GR" sz="3600" b="1" dirty="0">
                <a:solidFill>
                  <a:srgbClr val="17365D"/>
                </a:solidFill>
                <a:effectLst/>
                <a:latin typeface="Cambria" panose="02040503050406030204" pitchFamily="18" charset="0"/>
                <a:ea typeface="Calibri" panose="020F0502020204030204" pitchFamily="34" charset="0"/>
                <a:cs typeface="Times New Roman" panose="02020603050405020304" pitchFamily="18" charset="0"/>
              </a:rPr>
            </a:br>
            <a:r>
              <a:rPr lang="el-GR" sz="3600" b="1" dirty="0">
                <a:solidFill>
                  <a:srgbClr val="17365D"/>
                </a:solidFill>
                <a:effectLst/>
                <a:latin typeface="Cambria" panose="02040503050406030204" pitchFamily="18" charset="0"/>
                <a:ea typeface="Calibri" panose="020F0502020204030204" pitchFamily="34" charset="0"/>
                <a:cs typeface="Times New Roman" panose="02020603050405020304" pitchFamily="18" charset="0"/>
              </a:rPr>
              <a:t>Η Εκπαίδευση για την Αειφορία ως κινητήρια δύναμη για τον μετασχηματισμό του σχολείου </a:t>
            </a:r>
            <a:br>
              <a:rPr lang="el-GR" sz="3600" b="1" dirty="0">
                <a:solidFill>
                  <a:srgbClr val="17365D"/>
                </a:solidFill>
                <a:effectLst/>
                <a:latin typeface="Cambria" panose="02040503050406030204" pitchFamily="18" charset="0"/>
                <a:ea typeface="Calibri" panose="020F0502020204030204" pitchFamily="34" charset="0"/>
                <a:cs typeface="Times New Roman" panose="02020603050405020304" pitchFamily="18" charset="0"/>
              </a:rPr>
            </a:br>
            <a:r>
              <a:rPr lang="el-GR" sz="3600" b="1" dirty="0">
                <a:solidFill>
                  <a:srgbClr val="17365D"/>
                </a:solidFill>
                <a:effectLst/>
                <a:latin typeface="Cambria" panose="02040503050406030204" pitchFamily="18" charset="0"/>
                <a:ea typeface="Calibri" panose="020F0502020204030204" pitchFamily="34" charset="0"/>
                <a:cs typeface="Times New Roman" panose="02020603050405020304" pitchFamily="18" charset="0"/>
              </a:rPr>
              <a:t>στον 21ο αιώνα</a:t>
            </a:r>
            <a:br>
              <a:rPr lang="el-GR" sz="3600" b="1" dirty="0">
                <a:solidFill>
                  <a:srgbClr val="17365D"/>
                </a:solidFill>
                <a:effectLst/>
                <a:latin typeface="Cambria" panose="02040503050406030204" pitchFamily="18" charset="0"/>
                <a:ea typeface="Calibri" panose="020F0502020204030204" pitchFamily="34" charset="0"/>
                <a:cs typeface="Times New Roman" panose="02020603050405020304" pitchFamily="18" charset="0"/>
              </a:rPr>
            </a:br>
            <a:br>
              <a:rPr lang="el-GR" sz="3600" b="1" dirty="0">
                <a:solidFill>
                  <a:srgbClr val="17365D"/>
                </a:solidFill>
                <a:effectLst/>
                <a:latin typeface="Cambria" panose="02040503050406030204" pitchFamily="18" charset="0"/>
                <a:ea typeface="Calibri" panose="020F0502020204030204" pitchFamily="34" charset="0"/>
                <a:cs typeface="Times New Roman" panose="02020603050405020304" pitchFamily="18" charset="0"/>
              </a:rPr>
            </a:br>
            <a:br>
              <a:rPr lang="el-GR" sz="3600" b="1" dirty="0">
                <a:effectLst/>
                <a:latin typeface="Calibri" panose="020F0502020204030204" pitchFamily="34" charset="0"/>
                <a:ea typeface="Calibri" panose="020F0502020204030204" pitchFamily="34" charset="0"/>
                <a:cs typeface="Times New Roman" panose="02020603050405020304" pitchFamily="18" charset="0"/>
              </a:rPr>
            </a:br>
            <a:r>
              <a:rPr lang="el-GR" sz="4000" b="1" i="1" dirty="0">
                <a:effectLst/>
                <a:latin typeface="Calibri" panose="020F0502020204030204" pitchFamily="34" charset="0"/>
                <a:ea typeface="Calibri" panose="020F0502020204030204" pitchFamily="34" charset="0"/>
                <a:cs typeface="Times New Roman" panose="02020603050405020304" pitchFamily="18" charset="0"/>
              </a:rPr>
              <a:t>Ειδική και Συμπεριληπτική Εκπαίδευση στο Αειφόρο Σχολείο</a:t>
            </a:r>
            <a:br>
              <a:rPr lang="el-GR" sz="2200" dirty="0">
                <a:effectLst/>
                <a:latin typeface="Calibri" panose="020F0502020204030204" pitchFamily="34" charset="0"/>
                <a:ea typeface="Calibri" panose="020F0502020204030204" pitchFamily="34" charset="0"/>
                <a:cs typeface="Times New Roman" panose="02020603050405020304" pitchFamily="18" charset="0"/>
              </a:rPr>
            </a:br>
            <a:endParaRPr lang="el-GR" sz="8800" b="1" dirty="0"/>
          </a:p>
        </p:txBody>
      </p:sp>
      <p:sp>
        <p:nvSpPr>
          <p:cNvPr id="3" name="Υπότιτλος 2">
            <a:extLst>
              <a:ext uri="{FF2B5EF4-FFF2-40B4-BE49-F238E27FC236}">
                <a16:creationId xmlns:a16="http://schemas.microsoft.com/office/drawing/2014/main" id="{DC916C5C-9A55-49C0-BAF8-68BF56F33D10}"/>
              </a:ext>
            </a:extLst>
          </p:cNvPr>
          <p:cNvSpPr>
            <a:spLocks noGrp="1"/>
          </p:cNvSpPr>
          <p:nvPr>
            <p:ph type="subTitle" idx="1"/>
          </p:nvPr>
        </p:nvSpPr>
        <p:spPr>
          <a:xfrm>
            <a:off x="0" y="4728030"/>
            <a:ext cx="12191999" cy="2129970"/>
          </a:xfrm>
        </p:spPr>
        <p:txBody>
          <a:bodyPr>
            <a:normAutofit/>
          </a:bodyPr>
          <a:lstStyle/>
          <a:p>
            <a:r>
              <a:rPr lang="el-GR" b="1" i="1" dirty="0"/>
              <a:t>Δρ. Ανδρέας Γρ. Κανδαράκης</a:t>
            </a:r>
          </a:p>
          <a:p>
            <a:r>
              <a:rPr lang="el-GR" dirty="0"/>
              <a:t>Ειδικός Ψυχοπαιδαγωγός &amp; Σύμβουλος Οικογένειας</a:t>
            </a:r>
          </a:p>
          <a:p>
            <a:r>
              <a:rPr lang="el-GR" dirty="0"/>
              <a:t>Υπεύθυνος Τμήματος </a:t>
            </a:r>
            <a:r>
              <a:rPr lang="el-GR" i="1" dirty="0"/>
              <a:t>«Ψυχοπαιδαγωγικής Αντιμετώπισης Δυσκολιών Μάθησης και Προβλημάτων Συμπεριφοράς» </a:t>
            </a:r>
            <a:r>
              <a:rPr lang="el-GR" dirty="0"/>
              <a:t>της Ελληνικής Εταιρείας Ιατρικής Ψυχολογίας (</a:t>
            </a:r>
            <a:r>
              <a:rPr lang="en-US" dirty="0"/>
              <a:t>https://medicalpsychology.eu/</a:t>
            </a:r>
            <a:r>
              <a:rPr lang="el-GR" dirty="0"/>
              <a:t>)</a:t>
            </a:r>
          </a:p>
          <a:p>
            <a:endParaRPr lang="el-GR" dirty="0"/>
          </a:p>
        </p:txBody>
      </p:sp>
    </p:spTree>
    <p:extLst>
      <p:ext uri="{BB962C8B-B14F-4D97-AF65-F5344CB8AC3E}">
        <p14:creationId xmlns:p14="http://schemas.microsoft.com/office/powerpoint/2010/main" val="3154325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4" name="Rectangle 12"/>
          <p:cNvSpPr>
            <a:spLocks noGrp="1" noChangeArrowheads="1"/>
          </p:cNvSpPr>
          <p:nvPr>
            <p:ph type="title"/>
          </p:nvPr>
        </p:nvSpPr>
        <p:spPr/>
        <p:txBody>
          <a:bodyPr/>
          <a:lstStyle/>
          <a:p>
            <a:pPr eaLnBrk="1" hangingPunct="1">
              <a:defRPr/>
            </a:pPr>
            <a:r>
              <a:rPr lang="el-GR" sz="1800" b="1" dirty="0"/>
              <a:t>ΣΥΣΤΗΜΑ ΙΕΡΑΡΧΗΣΗΣ ΤΩΝ ΑΝΘΡΩΠΙΝΩΝ ΑΝΑΓΚΩΝ</a:t>
            </a:r>
            <a:br>
              <a:rPr lang="en-US" sz="1800" b="1" dirty="0"/>
            </a:br>
            <a:r>
              <a:rPr lang="el-GR" sz="1600" b="1" dirty="0"/>
              <a:t>( </a:t>
            </a:r>
            <a:r>
              <a:rPr lang="en-US" sz="1600" b="1" dirty="0"/>
              <a:t>Maslow</a:t>
            </a:r>
            <a:r>
              <a:rPr lang="el-GR" sz="1600" b="1" dirty="0"/>
              <a:t>, </a:t>
            </a:r>
            <a:r>
              <a:rPr lang="en-US" sz="1600" b="1" dirty="0"/>
              <a:t>A</a:t>
            </a:r>
            <a:r>
              <a:rPr lang="el-GR" sz="1600" b="1" dirty="0"/>
              <a:t>., 1968,1971)</a:t>
            </a:r>
          </a:p>
        </p:txBody>
      </p:sp>
      <p:graphicFrame>
        <p:nvGraphicFramePr>
          <p:cNvPr id="6" name="5 - Διάγραμμα"/>
          <p:cNvGraphicFramePr/>
          <p:nvPr/>
        </p:nvGraphicFramePr>
        <p:xfrm>
          <a:off x="1881159" y="1214423"/>
          <a:ext cx="8358247" cy="52864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5400140"/>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A842BCF-B224-4D16-95C7-17DE403B25D5}"/>
              </a:ext>
            </a:extLst>
          </p:cNvPr>
          <p:cNvSpPr txBox="1"/>
          <p:nvPr/>
        </p:nvSpPr>
        <p:spPr>
          <a:xfrm>
            <a:off x="0" y="261257"/>
            <a:ext cx="12192000" cy="5940088"/>
          </a:xfrm>
          <a:prstGeom prst="rect">
            <a:avLst/>
          </a:prstGeom>
          <a:noFill/>
        </p:spPr>
        <p:txBody>
          <a:bodyPr wrap="square">
            <a:spAutoFit/>
          </a:bodyPr>
          <a:lstStyle/>
          <a:p>
            <a:r>
              <a:rPr lang="el-GR" sz="2000" b="1" dirty="0"/>
              <a:t>Ειδικοί τύποι μαθησιακών δυσκολιών </a:t>
            </a:r>
            <a:r>
              <a:rPr lang="el-GR" sz="2000" dirty="0"/>
              <a:t>(</a:t>
            </a:r>
            <a:r>
              <a:rPr lang="en-US" sz="2000" dirty="0"/>
              <a:t>APA</a:t>
            </a:r>
            <a:r>
              <a:rPr lang="el-GR" sz="2000" dirty="0"/>
              <a:t>):</a:t>
            </a:r>
          </a:p>
          <a:p>
            <a:r>
              <a:rPr lang="el-GR" sz="2000" dirty="0"/>
              <a:t>•	</a:t>
            </a:r>
            <a:r>
              <a:rPr lang="el-GR" sz="2000" b="1" dirty="0"/>
              <a:t>Δυσλεξία: </a:t>
            </a:r>
            <a:r>
              <a:rPr lang="el-GR" sz="2000" dirty="0"/>
              <a:t>Εκδηλώνεται σε διάφορους βαθμούς σοβαρότητας και χαρακτηρίζεται από δυσκολίες στην ακριβή και ευχερή αναγνώριση λέξεων, στην ορθογραφία και στις ικανότητες αποκωδικοποίησης.  Η δυσλεξία δεν είναι αποτέλεσμα έλλειψης κινήτρων, αισθητηριακών ανεπαρκειών ή μειωμένων περιβαλλοντικών ευκαιριών. </a:t>
            </a:r>
          </a:p>
          <a:p>
            <a:r>
              <a:rPr lang="el-GR" sz="2000" dirty="0"/>
              <a:t>•	</a:t>
            </a:r>
            <a:r>
              <a:rPr lang="el-GR" sz="2000" b="1" dirty="0"/>
              <a:t>Δυσαριθμησία:</a:t>
            </a:r>
            <a:r>
              <a:rPr lang="el-GR" sz="2000" dirty="0"/>
              <a:t> Η δυσαριθμησία περιλαμβάνει δυσκολίες  στην εκμάθηση μαθηματικών εννοιών, δυσκολία στη συγκράτηση μαθηματικών δεδομένων,  δυσκολία στην κατανόηση των μαθηματικών συμβόλων, δυσκολία στην επίλυση μαθηματικών προβλημάτων, δυσκολία στην κατανόηση της χρονικής ακολουθίας των γεγονότων αλλά ακόμη και  δυσκολίες σε χρηματικές συναλλαγές. </a:t>
            </a:r>
          </a:p>
          <a:p>
            <a:r>
              <a:rPr lang="el-GR" sz="2000" dirty="0"/>
              <a:t>•	</a:t>
            </a:r>
            <a:r>
              <a:rPr lang="el-GR" sz="2000" b="1" dirty="0"/>
              <a:t>Δυσγραφία:</a:t>
            </a:r>
            <a:r>
              <a:rPr lang="el-GR" sz="2000" dirty="0"/>
              <a:t> Τα άτομα που έχουν διάγνωση δυσγραφίας συνήθως έχουν έναν συνδυασμό δυσκολιών στην γραπτή έκφραση, όπως αποδεικνύεται από τα γραμματικά λάθη και τα λάθη στη στίξη στο πλαίσιο των προτάσεών τους, τη φτωχή οργάνωση της παραγράφου, τα πολλαπλά ορθογραφικά λάθη και την υπερβολικά φτωχή καλλιγραφία</a:t>
            </a:r>
          </a:p>
          <a:p>
            <a:r>
              <a:rPr lang="el-GR" sz="2000" dirty="0"/>
              <a:t>•	</a:t>
            </a:r>
            <a:r>
              <a:rPr lang="el-GR" sz="2000" b="1" dirty="0"/>
              <a:t>Δυσπραξία:</a:t>
            </a:r>
            <a:r>
              <a:rPr lang="el-GR" sz="2000" dirty="0"/>
              <a:t> Πρόκειται για διαταραχή με κύριο χαρακτηριστικό σοβαρή βλάβη στην ανάπτυξη του κινητικού συντονισμού που δεν εξηγείται από νοητική καθυστέρηση ή κάποια σωματική ανεπάρκεια.  Στη δυσπραξία υφίστανται δυσκολίες στη αδρή κινητικότητα (περπάτημα κ.α.), προβλήματα στη λεπτή κινητικότητα (δυσκολίες συντονισμού δακτύλων) αλλά και οπτικοκινητικά προβλήματα (δυσκολίες στο πιάσιμο της μπάλας κ.α.) </a:t>
            </a:r>
          </a:p>
          <a:p>
            <a:r>
              <a:rPr lang="el-GR" sz="2000" dirty="0"/>
              <a:t>•	</a:t>
            </a:r>
            <a:r>
              <a:rPr lang="el-GR" sz="2000" b="1" dirty="0"/>
              <a:t>Μη λεκτική μαθησιακή δυσκολία: </a:t>
            </a:r>
            <a:r>
              <a:rPr lang="el-GR" sz="2000" dirty="0"/>
              <a:t>Το άτομο με μη λεκτική μαθησιακή δυσκολία έχει δυσκολία στην ερμηνεία των μη λεκτικών στοιχείων όπως η οπτική-χωρική οργάνωση, ο κινητικός συντονισμός, οι ελλιπείς κοινωνικές δεξιότητες εξαιτίας προβλημάτων στην κατανόηση ασαφών κοινωνικών σημάτων και υπονοούμενων).</a:t>
            </a:r>
          </a:p>
        </p:txBody>
      </p:sp>
    </p:spTree>
    <p:extLst>
      <p:ext uri="{BB962C8B-B14F-4D97-AF65-F5344CB8AC3E}">
        <p14:creationId xmlns:p14="http://schemas.microsoft.com/office/powerpoint/2010/main" val="304927618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68" name="Rectangle 44"/>
          <p:cNvSpPr>
            <a:spLocks noGrp="1" noChangeArrowheads="1"/>
          </p:cNvSpPr>
          <p:nvPr>
            <p:ph type="title" idx="4294967295"/>
          </p:nvPr>
        </p:nvSpPr>
        <p:spPr>
          <a:xfrm>
            <a:off x="1524000" y="274638"/>
            <a:ext cx="9144000" cy="1143000"/>
          </a:xfrm>
        </p:spPr>
        <p:txBody>
          <a:bodyPr anchorCtr="1"/>
          <a:lstStyle/>
          <a:p>
            <a:pPr eaLnBrk="1" hangingPunct="1">
              <a:defRPr/>
            </a:pPr>
            <a:r>
              <a:rPr lang="el-GR" sz="1800" b="1" i="1" u="sng" dirty="0">
                <a:effectLst>
                  <a:outerShdw blurRad="38100" dist="38100" dir="2700000" algn="tl">
                    <a:srgbClr val="C0C0C0"/>
                  </a:outerShdw>
                </a:effectLst>
              </a:rPr>
              <a:t>Οι δυσκολίες που συνήθως παρουσιάζουν οι μαθητές </a:t>
            </a:r>
            <a:br>
              <a:rPr lang="en-US" sz="1800" b="1" i="1" u="sng" dirty="0">
                <a:effectLst>
                  <a:outerShdw blurRad="38100" dist="38100" dir="2700000" algn="tl">
                    <a:srgbClr val="C0C0C0"/>
                  </a:outerShdw>
                </a:effectLst>
              </a:rPr>
            </a:br>
            <a:r>
              <a:rPr lang="el-GR" sz="1800" b="1" i="1" u="sng" dirty="0">
                <a:effectLst>
                  <a:outerShdw blurRad="38100" dist="38100" dir="2700000" algn="tl">
                    <a:srgbClr val="C0C0C0"/>
                  </a:outerShdw>
                </a:effectLst>
              </a:rPr>
              <a:t>με προβλήματα συμπεριφοράς ή/και μάθησης</a:t>
            </a:r>
            <a:r>
              <a:rPr lang="el-GR" sz="1800" b="1" dirty="0">
                <a:effectLst>
                  <a:outerShdw blurRad="38100" dist="38100" dir="2700000" algn="tl">
                    <a:srgbClr val="C0C0C0"/>
                  </a:outerShdw>
                </a:effectLst>
              </a:rPr>
              <a:t>.</a:t>
            </a:r>
            <a:r>
              <a:rPr lang="el-GR" sz="1800" dirty="0">
                <a:effectLst>
                  <a:outerShdw blurRad="38100" dist="38100" dir="2700000" algn="tl">
                    <a:srgbClr val="C0C0C0"/>
                  </a:outerShdw>
                </a:effectLst>
              </a:rPr>
              <a:t> </a:t>
            </a:r>
          </a:p>
        </p:txBody>
      </p:sp>
      <p:graphicFrame>
        <p:nvGraphicFramePr>
          <p:cNvPr id="26667" name="Group 43"/>
          <p:cNvGraphicFramePr>
            <a:graphicFrameLocks noGrp="1"/>
          </p:cNvGraphicFramePr>
          <p:nvPr>
            <p:ph idx="4294967295"/>
          </p:nvPr>
        </p:nvGraphicFramePr>
        <p:xfrm>
          <a:off x="1703389" y="1600201"/>
          <a:ext cx="8785225" cy="4525963"/>
        </p:xfrm>
        <a:graphic>
          <a:graphicData uri="http://schemas.openxmlformats.org/drawingml/2006/table">
            <a:tbl>
              <a:tblPr/>
              <a:tblGrid>
                <a:gridCol w="2928937">
                  <a:extLst>
                    <a:ext uri="{9D8B030D-6E8A-4147-A177-3AD203B41FA5}">
                      <a16:colId xmlns:a16="http://schemas.microsoft.com/office/drawing/2014/main" val="20000"/>
                    </a:ext>
                  </a:extLst>
                </a:gridCol>
                <a:gridCol w="2927350">
                  <a:extLst>
                    <a:ext uri="{9D8B030D-6E8A-4147-A177-3AD203B41FA5}">
                      <a16:colId xmlns:a16="http://schemas.microsoft.com/office/drawing/2014/main" val="20001"/>
                    </a:ext>
                  </a:extLst>
                </a:gridCol>
                <a:gridCol w="2928938">
                  <a:extLst>
                    <a:ext uri="{9D8B030D-6E8A-4147-A177-3AD203B41FA5}">
                      <a16:colId xmlns:a16="http://schemas.microsoft.com/office/drawing/2014/main" val="20002"/>
                    </a:ext>
                  </a:extLst>
                </a:gridCol>
              </a:tblGrid>
              <a:tr h="77311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800" b="1" i="1" u="none" strike="noStrike" cap="none" normalizeH="0" baseline="0" dirty="0">
                          <a:ln>
                            <a:noFill/>
                          </a:ln>
                          <a:solidFill>
                            <a:schemeClr val="tx1"/>
                          </a:solidFill>
                          <a:effectLst>
                            <a:outerShdw blurRad="38100" dist="38100" dir="2700000" algn="tl">
                              <a:srgbClr val="C0C0C0"/>
                            </a:outerShdw>
                          </a:effectLst>
                          <a:latin typeface="Times New Roman" pitchFamily="18" charset="0"/>
                          <a:cs typeface="Times New Roman" pitchFamily="18" charset="0"/>
                        </a:rPr>
                        <a:t>ΜΗ ΑΚΑΔΗΜΑΪΚΕΣ ΔΥΣΚΟΛΙΕΣ</a:t>
                      </a:r>
                      <a:endParaRPr kumimoji="0" lang="el-GR" sz="1800" b="1" i="1" u="none" strike="noStrike" cap="none" normalizeH="0" baseline="0" dirty="0">
                        <a:ln>
                          <a:noFill/>
                        </a:ln>
                        <a:solidFill>
                          <a:schemeClr val="tx1"/>
                        </a:solidFill>
                        <a:effectLst>
                          <a:outerShdw blurRad="38100" dist="38100" dir="2700000" algn="tl">
                            <a:srgbClr val="C0C0C0"/>
                          </a:outerShdw>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800" b="1" i="1" u="none" strike="noStrike" cap="none" normalizeH="0" baseline="0" dirty="0">
                          <a:ln>
                            <a:noFill/>
                          </a:ln>
                          <a:solidFill>
                            <a:schemeClr val="tx1"/>
                          </a:solidFill>
                          <a:effectLst>
                            <a:outerShdw blurRad="38100" dist="38100" dir="2700000" algn="tl">
                              <a:srgbClr val="C0C0C0"/>
                            </a:outerShdw>
                          </a:effectLst>
                          <a:latin typeface="Times New Roman" pitchFamily="18" charset="0"/>
                          <a:cs typeface="Times New Roman" pitchFamily="18" charset="0"/>
                        </a:rPr>
                        <a:t>ΑΚΑΔΗΜΑΪΚΕΣ ΔΥΣΚΟΛΙΕΣ</a:t>
                      </a:r>
                      <a:endParaRPr kumimoji="0" lang="el-GR" sz="1800" b="1" i="1" u="none" strike="noStrike" cap="none" normalizeH="0" baseline="0" dirty="0">
                        <a:ln>
                          <a:noFill/>
                        </a:ln>
                        <a:solidFill>
                          <a:schemeClr val="tx1"/>
                        </a:solidFill>
                        <a:effectLst>
                          <a:outerShdw blurRad="38100" dist="38100" dir="2700000" algn="tl">
                            <a:srgbClr val="C0C0C0"/>
                          </a:outerShdw>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l-GR" sz="1800" b="1" i="1" u="none" strike="noStrike" cap="none" normalizeH="0" baseline="0" dirty="0">
                          <a:ln>
                            <a:noFill/>
                          </a:ln>
                          <a:solidFill>
                            <a:schemeClr val="tx1"/>
                          </a:solidFill>
                          <a:effectLst>
                            <a:outerShdw blurRad="38100" dist="38100" dir="2700000" algn="tl">
                              <a:srgbClr val="C0C0C0"/>
                            </a:outerShdw>
                          </a:effectLst>
                          <a:latin typeface="Times New Roman" pitchFamily="18" charset="0"/>
                          <a:cs typeface="Times New Roman" pitchFamily="18" charset="0"/>
                        </a:rPr>
                        <a:t>ΠΡΟΒΛΗΜΑΤΑ ΣΥΜΠΕΡΙΦΟΡΑΣ</a:t>
                      </a:r>
                      <a:endParaRPr kumimoji="0" lang="el-GR" sz="1800" b="1" i="1" u="none" strike="noStrike" cap="none" normalizeH="0" baseline="0" dirty="0">
                        <a:ln>
                          <a:noFill/>
                        </a:ln>
                        <a:solidFill>
                          <a:schemeClr val="tx1"/>
                        </a:solidFill>
                        <a:effectLst>
                          <a:outerShdw blurRad="38100" dist="38100" dir="2700000" algn="tl">
                            <a:srgbClr val="C0C0C0"/>
                          </a:outerShdw>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752850">
                <a:tc>
                  <a:txBody>
                    <a:bodyPr/>
                    <a:lstStyle/>
                    <a:p>
                      <a:pPr marL="342900" marR="0" lvl="0" indent="-342900" algn="l" defTabSz="914400" rtl="0" eaLnBrk="1" fontAlgn="base" latinLnBrk="0" hangingPunct="1">
                        <a:lnSpc>
                          <a:spcPct val="100000"/>
                        </a:lnSpc>
                        <a:spcBef>
                          <a:spcPct val="0"/>
                        </a:spcBef>
                        <a:spcAft>
                          <a:spcPct val="0"/>
                        </a:spcAft>
                        <a:buClrTx/>
                        <a:buSzTx/>
                        <a:buFontTx/>
                        <a:buChar char=""/>
                        <a:tabLst>
                          <a:tab pos="457200" algn="l"/>
                        </a:tabLst>
                      </a:pPr>
                      <a:r>
                        <a:rPr kumimoji="0" lang="el-GR" sz="1800" b="1" i="0" u="none" strike="noStrike" cap="none" normalizeH="0" baseline="0" dirty="0">
                          <a:ln>
                            <a:noFill/>
                          </a:ln>
                          <a:solidFill>
                            <a:schemeClr val="tx1"/>
                          </a:solidFill>
                          <a:effectLst>
                            <a:outerShdw blurRad="38100" dist="38100" dir="2700000" algn="tl">
                              <a:srgbClr val="C0C0C0"/>
                            </a:outerShdw>
                          </a:effectLst>
                          <a:latin typeface="Times New Roman" pitchFamily="18" charset="0"/>
                          <a:cs typeface="Times New Roman" pitchFamily="18" charset="0"/>
                        </a:rPr>
                        <a:t>Στην αντίληψη </a:t>
                      </a:r>
                    </a:p>
                    <a:p>
                      <a:pPr marL="342900" marR="0" lvl="0" indent="-342900" algn="l" defTabSz="914400" rtl="0" eaLnBrk="1" fontAlgn="base" latinLnBrk="0" hangingPunct="1">
                        <a:lnSpc>
                          <a:spcPct val="100000"/>
                        </a:lnSpc>
                        <a:spcBef>
                          <a:spcPct val="0"/>
                        </a:spcBef>
                        <a:spcAft>
                          <a:spcPct val="0"/>
                        </a:spcAft>
                        <a:buClrTx/>
                        <a:buSzTx/>
                        <a:buFontTx/>
                        <a:buChar char=""/>
                        <a:tabLst>
                          <a:tab pos="457200" algn="l"/>
                        </a:tabLst>
                      </a:pPr>
                      <a:r>
                        <a:rPr kumimoji="0" lang="el-GR" sz="1800" b="1" i="0" u="none" strike="noStrike" cap="none" normalizeH="0" baseline="0" dirty="0">
                          <a:ln>
                            <a:noFill/>
                          </a:ln>
                          <a:solidFill>
                            <a:schemeClr val="tx1"/>
                          </a:solidFill>
                          <a:effectLst>
                            <a:outerShdw blurRad="38100" dist="38100" dir="2700000" algn="tl">
                              <a:srgbClr val="C0C0C0"/>
                            </a:outerShdw>
                          </a:effectLst>
                          <a:latin typeface="Times New Roman" pitchFamily="18" charset="0"/>
                          <a:cs typeface="Times New Roman" pitchFamily="18" charset="0"/>
                        </a:rPr>
                        <a:t>Στη συγκέντρωση </a:t>
                      </a:r>
                    </a:p>
                    <a:p>
                      <a:pPr marL="342900" marR="0" lvl="0" indent="-342900" algn="l" defTabSz="914400" rtl="0" eaLnBrk="1" fontAlgn="base" latinLnBrk="0" hangingPunct="1">
                        <a:lnSpc>
                          <a:spcPct val="100000"/>
                        </a:lnSpc>
                        <a:spcBef>
                          <a:spcPct val="0"/>
                        </a:spcBef>
                        <a:spcAft>
                          <a:spcPct val="0"/>
                        </a:spcAft>
                        <a:buClrTx/>
                        <a:buSzTx/>
                        <a:buFontTx/>
                        <a:buChar char=""/>
                        <a:tabLst>
                          <a:tab pos="457200" algn="l"/>
                        </a:tabLst>
                      </a:pPr>
                      <a:r>
                        <a:rPr kumimoji="0" lang="el-GR" sz="1800" b="1" i="0" u="none" strike="noStrike" cap="none" normalizeH="0" baseline="0" dirty="0">
                          <a:ln>
                            <a:noFill/>
                          </a:ln>
                          <a:solidFill>
                            <a:schemeClr val="tx1"/>
                          </a:solidFill>
                          <a:effectLst>
                            <a:outerShdw blurRad="38100" dist="38100" dir="2700000" algn="tl">
                              <a:srgbClr val="C0C0C0"/>
                            </a:outerShdw>
                          </a:effectLst>
                          <a:latin typeface="Times New Roman" pitchFamily="18" charset="0"/>
                          <a:cs typeface="Times New Roman" pitchFamily="18" charset="0"/>
                        </a:rPr>
                        <a:t>Στη μνήμη</a:t>
                      </a:r>
                    </a:p>
                    <a:p>
                      <a:pPr marL="342900" marR="0" lvl="0" indent="-342900" algn="l" defTabSz="914400" rtl="0" eaLnBrk="1" fontAlgn="base" latinLnBrk="0" hangingPunct="1">
                        <a:lnSpc>
                          <a:spcPct val="100000"/>
                        </a:lnSpc>
                        <a:spcBef>
                          <a:spcPct val="0"/>
                        </a:spcBef>
                        <a:spcAft>
                          <a:spcPct val="0"/>
                        </a:spcAft>
                        <a:buClrTx/>
                        <a:buSzTx/>
                        <a:buFontTx/>
                        <a:buChar char=""/>
                        <a:tabLst>
                          <a:tab pos="457200" algn="l"/>
                        </a:tabLst>
                      </a:pPr>
                      <a:r>
                        <a:rPr kumimoji="0" lang="el-GR" sz="1800" b="1" i="0" u="none" strike="noStrike" cap="none" normalizeH="0" baseline="0" dirty="0">
                          <a:ln>
                            <a:noFill/>
                          </a:ln>
                          <a:solidFill>
                            <a:schemeClr val="tx1"/>
                          </a:solidFill>
                          <a:effectLst>
                            <a:outerShdw blurRad="38100" dist="38100" dir="2700000" algn="tl">
                              <a:srgbClr val="C0C0C0"/>
                            </a:outerShdw>
                          </a:effectLst>
                          <a:latin typeface="Times New Roman" pitchFamily="18" charset="0"/>
                          <a:cs typeface="Times New Roman" pitchFamily="18" charset="0"/>
                        </a:rPr>
                        <a:t>Στη μεταγνωστική ενημερότητα</a:t>
                      </a:r>
                    </a:p>
                    <a:p>
                      <a:pPr marL="342900" marR="0" lvl="0" indent="-342900" algn="l" defTabSz="914400" rtl="0" eaLnBrk="1" fontAlgn="base" latinLnBrk="0" hangingPunct="1">
                        <a:lnSpc>
                          <a:spcPct val="100000"/>
                        </a:lnSpc>
                        <a:spcBef>
                          <a:spcPct val="0"/>
                        </a:spcBef>
                        <a:spcAft>
                          <a:spcPct val="0"/>
                        </a:spcAft>
                        <a:buClrTx/>
                        <a:buSzTx/>
                        <a:buFontTx/>
                        <a:buChar char=""/>
                        <a:tabLst>
                          <a:tab pos="457200" algn="l"/>
                        </a:tabLst>
                      </a:pPr>
                      <a:r>
                        <a:rPr kumimoji="0" lang="el-GR" sz="1800" b="1" i="0" u="none" strike="noStrike" cap="none" normalizeH="0" baseline="0" dirty="0">
                          <a:ln>
                            <a:noFill/>
                          </a:ln>
                          <a:solidFill>
                            <a:schemeClr val="tx1"/>
                          </a:solidFill>
                          <a:effectLst>
                            <a:outerShdw blurRad="38100" dist="38100" dir="2700000" algn="tl">
                              <a:srgbClr val="C0C0C0"/>
                            </a:outerShdw>
                          </a:effectLst>
                          <a:latin typeface="Times New Roman" pitchFamily="18" charset="0"/>
                          <a:cs typeface="Times New Roman" pitchFamily="18" charset="0"/>
                        </a:rPr>
                        <a:t>Στη λειτουργία του γλωσσικού συστήματος</a:t>
                      </a:r>
                    </a:p>
                    <a:p>
                      <a:pPr marL="342900" marR="0" lvl="0" indent="-342900" algn="l" defTabSz="914400" rtl="0" eaLnBrk="1" fontAlgn="base" latinLnBrk="0" hangingPunct="1">
                        <a:lnSpc>
                          <a:spcPct val="100000"/>
                        </a:lnSpc>
                        <a:spcBef>
                          <a:spcPct val="0"/>
                        </a:spcBef>
                        <a:spcAft>
                          <a:spcPct val="0"/>
                        </a:spcAft>
                        <a:buClrTx/>
                        <a:buSzTx/>
                        <a:buFontTx/>
                        <a:buChar char=""/>
                        <a:tabLst>
                          <a:tab pos="457200" algn="l"/>
                        </a:tabLst>
                      </a:pPr>
                      <a:r>
                        <a:rPr kumimoji="0" lang="el-GR" sz="1800" b="1" i="0" u="none" strike="noStrike" cap="none" normalizeH="0" baseline="0" dirty="0">
                          <a:ln>
                            <a:noFill/>
                          </a:ln>
                          <a:solidFill>
                            <a:schemeClr val="tx1"/>
                          </a:solidFill>
                          <a:effectLst>
                            <a:outerShdw blurRad="38100" dist="38100" dir="2700000" algn="tl">
                              <a:srgbClr val="C0C0C0"/>
                            </a:outerShdw>
                          </a:effectLst>
                          <a:latin typeface="Times New Roman" pitchFamily="18" charset="0"/>
                          <a:cs typeface="Times New Roman" pitchFamily="18" charset="0"/>
                        </a:rPr>
                        <a:t>Στον οπτικοκινητικό συντονισμό</a:t>
                      </a:r>
                    </a:p>
                    <a:p>
                      <a:pPr marL="342900" marR="0" lvl="0" indent="-342900" algn="l" defTabSz="914400" rtl="0" eaLnBrk="1" fontAlgn="base" latinLnBrk="0" hangingPunct="1">
                        <a:lnSpc>
                          <a:spcPct val="100000"/>
                        </a:lnSpc>
                        <a:spcBef>
                          <a:spcPct val="0"/>
                        </a:spcBef>
                        <a:spcAft>
                          <a:spcPct val="0"/>
                        </a:spcAft>
                        <a:buClrTx/>
                        <a:buSzTx/>
                        <a:buFontTx/>
                        <a:buChar char=""/>
                        <a:tabLst>
                          <a:tab pos="457200" algn="l"/>
                        </a:tabLst>
                      </a:pPr>
                      <a:r>
                        <a:rPr kumimoji="0" lang="el-GR" sz="1800" b="1" i="0" u="none" strike="noStrike" cap="none" normalizeH="0" baseline="0" dirty="0">
                          <a:ln>
                            <a:noFill/>
                          </a:ln>
                          <a:solidFill>
                            <a:schemeClr val="tx1"/>
                          </a:solidFill>
                          <a:effectLst>
                            <a:outerShdw blurRad="38100" dist="38100" dir="2700000" algn="tl">
                              <a:srgbClr val="C0C0C0"/>
                            </a:outerShdw>
                          </a:effectLst>
                          <a:latin typeface="Times New Roman" pitchFamily="18" charset="0"/>
                          <a:cs typeface="Times New Roman" pitchFamily="18" charset="0"/>
                        </a:rPr>
                        <a:t>Στον προσανατολισμό στο χώρο και την αίσθηση του χώρου</a:t>
                      </a:r>
                      <a:endParaRPr kumimoji="0" lang="el-GR" sz="1800" b="1" i="0" u="none" strike="noStrike" cap="none" normalizeH="0" baseline="0" dirty="0">
                        <a:ln>
                          <a:noFill/>
                        </a:ln>
                        <a:solidFill>
                          <a:schemeClr val="tx1"/>
                        </a:solidFill>
                        <a:effectLst>
                          <a:outerShdw blurRad="38100" dist="38100" dir="2700000" algn="tl">
                            <a:srgbClr val="C0C0C0"/>
                          </a:outerShdw>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Char char=""/>
                        <a:tabLst>
                          <a:tab pos="457200" algn="l"/>
                        </a:tabLst>
                      </a:pPr>
                      <a:r>
                        <a:rPr kumimoji="0" lang="el-GR" sz="1800" b="1" i="0" u="none" strike="noStrike" cap="none" normalizeH="0" baseline="0" dirty="0">
                          <a:ln>
                            <a:noFill/>
                          </a:ln>
                          <a:solidFill>
                            <a:schemeClr val="tx1"/>
                          </a:solidFill>
                          <a:effectLst>
                            <a:outerShdw blurRad="38100" dist="38100" dir="2700000" algn="tl">
                              <a:srgbClr val="C0C0C0"/>
                            </a:outerShdw>
                          </a:effectLst>
                          <a:latin typeface="Times New Roman" pitchFamily="18" charset="0"/>
                          <a:cs typeface="Times New Roman" pitchFamily="18" charset="0"/>
                        </a:rPr>
                        <a:t>Στην ανάγνωση</a:t>
                      </a:r>
                    </a:p>
                    <a:p>
                      <a:pPr marL="342900" marR="0" lvl="0" indent="-342900" algn="l" defTabSz="914400" rtl="0" eaLnBrk="1" fontAlgn="base" latinLnBrk="0" hangingPunct="1">
                        <a:lnSpc>
                          <a:spcPct val="100000"/>
                        </a:lnSpc>
                        <a:spcBef>
                          <a:spcPct val="0"/>
                        </a:spcBef>
                        <a:spcAft>
                          <a:spcPct val="0"/>
                        </a:spcAft>
                        <a:buClrTx/>
                        <a:buSzTx/>
                        <a:buFontTx/>
                        <a:buChar char=""/>
                        <a:tabLst>
                          <a:tab pos="457200" algn="l"/>
                        </a:tabLst>
                      </a:pPr>
                      <a:r>
                        <a:rPr kumimoji="0" lang="el-GR" sz="1800" b="1" i="0" u="none" strike="noStrike" cap="none" normalizeH="0" baseline="0" dirty="0">
                          <a:ln>
                            <a:noFill/>
                          </a:ln>
                          <a:solidFill>
                            <a:schemeClr val="tx1"/>
                          </a:solidFill>
                          <a:effectLst>
                            <a:outerShdw blurRad="38100" dist="38100" dir="2700000" algn="tl">
                              <a:srgbClr val="C0C0C0"/>
                            </a:outerShdw>
                          </a:effectLst>
                          <a:latin typeface="Times New Roman" pitchFamily="18" charset="0"/>
                          <a:cs typeface="Times New Roman" pitchFamily="18" charset="0"/>
                        </a:rPr>
                        <a:t>Στην κατανόηση του περιεχομένου των κειμένων που ακούει ή/και διαβάζει</a:t>
                      </a:r>
                    </a:p>
                    <a:p>
                      <a:pPr marL="342900" marR="0" lvl="0" indent="-342900" algn="l" defTabSz="914400" rtl="0" eaLnBrk="1" fontAlgn="base" latinLnBrk="0" hangingPunct="1">
                        <a:lnSpc>
                          <a:spcPct val="100000"/>
                        </a:lnSpc>
                        <a:spcBef>
                          <a:spcPct val="0"/>
                        </a:spcBef>
                        <a:spcAft>
                          <a:spcPct val="0"/>
                        </a:spcAft>
                        <a:buClrTx/>
                        <a:buSzTx/>
                        <a:buFontTx/>
                        <a:buChar char=""/>
                        <a:tabLst>
                          <a:tab pos="457200" algn="l"/>
                        </a:tabLst>
                      </a:pPr>
                      <a:r>
                        <a:rPr kumimoji="0" lang="el-GR" sz="1800" b="1" i="0" u="none" strike="noStrike" cap="none" normalizeH="0" baseline="0" dirty="0">
                          <a:ln>
                            <a:noFill/>
                          </a:ln>
                          <a:solidFill>
                            <a:schemeClr val="tx1"/>
                          </a:solidFill>
                          <a:effectLst>
                            <a:outerShdw blurRad="38100" dist="38100" dir="2700000" algn="tl">
                              <a:srgbClr val="C0C0C0"/>
                            </a:outerShdw>
                          </a:effectLst>
                          <a:latin typeface="Times New Roman" pitchFamily="18" charset="0"/>
                          <a:cs typeface="Times New Roman" pitchFamily="18" charset="0"/>
                        </a:rPr>
                        <a:t>Στη γραπτή έκφραση</a:t>
                      </a:r>
                    </a:p>
                    <a:p>
                      <a:pPr marL="342900" marR="0" lvl="0" indent="-342900" algn="l" defTabSz="914400" rtl="0" eaLnBrk="1" fontAlgn="base" latinLnBrk="0" hangingPunct="1">
                        <a:lnSpc>
                          <a:spcPct val="100000"/>
                        </a:lnSpc>
                        <a:spcBef>
                          <a:spcPct val="0"/>
                        </a:spcBef>
                        <a:spcAft>
                          <a:spcPct val="0"/>
                        </a:spcAft>
                        <a:buClrTx/>
                        <a:buSzTx/>
                        <a:buFontTx/>
                        <a:buChar char=""/>
                        <a:tabLst>
                          <a:tab pos="457200" algn="l"/>
                        </a:tabLst>
                      </a:pPr>
                      <a:r>
                        <a:rPr kumimoji="0" lang="el-GR" sz="1800" b="1" i="0" u="none" strike="noStrike" cap="none" normalizeH="0" baseline="0" dirty="0">
                          <a:ln>
                            <a:noFill/>
                          </a:ln>
                          <a:solidFill>
                            <a:schemeClr val="tx1"/>
                          </a:solidFill>
                          <a:effectLst>
                            <a:outerShdw blurRad="38100" dist="38100" dir="2700000" algn="tl">
                              <a:srgbClr val="C0C0C0"/>
                            </a:outerShdw>
                          </a:effectLst>
                          <a:latin typeface="Times New Roman" pitchFamily="18" charset="0"/>
                          <a:cs typeface="Times New Roman" pitchFamily="18" charset="0"/>
                        </a:rPr>
                        <a:t>Στη γραφή </a:t>
                      </a:r>
                    </a:p>
                    <a:p>
                      <a:pPr marL="342900" marR="0" lvl="0" indent="-342900" algn="l" defTabSz="914400" rtl="0" eaLnBrk="1" fontAlgn="base" latinLnBrk="0" hangingPunct="1">
                        <a:lnSpc>
                          <a:spcPct val="100000"/>
                        </a:lnSpc>
                        <a:spcBef>
                          <a:spcPct val="0"/>
                        </a:spcBef>
                        <a:spcAft>
                          <a:spcPct val="0"/>
                        </a:spcAft>
                        <a:buClrTx/>
                        <a:buSzTx/>
                        <a:buFontTx/>
                        <a:buChar char=""/>
                        <a:tabLst>
                          <a:tab pos="457200" algn="l"/>
                        </a:tabLst>
                      </a:pPr>
                      <a:r>
                        <a:rPr kumimoji="0" lang="el-GR" sz="1800" b="1" i="0" u="none" strike="noStrike" cap="none" normalizeH="0" baseline="0" dirty="0">
                          <a:ln>
                            <a:noFill/>
                          </a:ln>
                          <a:solidFill>
                            <a:schemeClr val="tx1"/>
                          </a:solidFill>
                          <a:effectLst>
                            <a:outerShdw blurRad="38100" dist="38100" dir="2700000" algn="tl">
                              <a:srgbClr val="C0C0C0"/>
                            </a:outerShdw>
                          </a:effectLst>
                          <a:latin typeface="Times New Roman" pitchFamily="18" charset="0"/>
                          <a:cs typeface="Times New Roman" pitchFamily="18" charset="0"/>
                        </a:rPr>
                        <a:t>Στην ορθογραφία</a:t>
                      </a:r>
                    </a:p>
                    <a:p>
                      <a:pPr marL="342900" marR="0" lvl="0" indent="-342900" algn="l" defTabSz="914400" rtl="0" eaLnBrk="1" fontAlgn="base" latinLnBrk="0" hangingPunct="1">
                        <a:lnSpc>
                          <a:spcPct val="100000"/>
                        </a:lnSpc>
                        <a:spcBef>
                          <a:spcPct val="0"/>
                        </a:spcBef>
                        <a:spcAft>
                          <a:spcPct val="0"/>
                        </a:spcAft>
                        <a:buClrTx/>
                        <a:buSzTx/>
                        <a:buFontTx/>
                        <a:buChar char=""/>
                        <a:tabLst>
                          <a:tab pos="457200" algn="l"/>
                        </a:tabLst>
                      </a:pPr>
                      <a:r>
                        <a:rPr kumimoji="0" lang="el-GR" sz="1800" b="1" i="0" u="none" strike="noStrike" cap="none" normalizeH="0" baseline="0" dirty="0">
                          <a:ln>
                            <a:noFill/>
                          </a:ln>
                          <a:solidFill>
                            <a:schemeClr val="tx1"/>
                          </a:solidFill>
                          <a:effectLst>
                            <a:outerShdw blurRad="38100" dist="38100" dir="2700000" algn="tl">
                              <a:srgbClr val="C0C0C0"/>
                            </a:outerShdw>
                          </a:effectLst>
                          <a:latin typeface="Times New Roman" pitchFamily="18" charset="0"/>
                          <a:cs typeface="Times New Roman" pitchFamily="18" charset="0"/>
                        </a:rPr>
                        <a:t>Στα μαθηματικά (πράξεις, κατανόηση του προβλήματος, συλλογιστική)</a:t>
                      </a:r>
                      <a:endParaRPr kumimoji="0" lang="el-GR" sz="1800" b="1" i="0" u="none" strike="noStrike" cap="none" normalizeH="0" baseline="0" dirty="0">
                        <a:ln>
                          <a:noFill/>
                        </a:ln>
                        <a:solidFill>
                          <a:schemeClr val="tx1"/>
                        </a:solidFill>
                        <a:effectLst>
                          <a:outerShdw blurRad="38100" dist="38100" dir="2700000" algn="tl">
                            <a:srgbClr val="C0C0C0"/>
                          </a:outerShdw>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Char char=""/>
                        <a:tabLst>
                          <a:tab pos="457200" algn="l"/>
                        </a:tabLst>
                      </a:pPr>
                      <a:r>
                        <a:rPr kumimoji="0" lang="el-GR" sz="1800" b="1" i="0" u="none" strike="noStrike" cap="none" normalizeH="0" baseline="0" dirty="0">
                          <a:ln>
                            <a:noFill/>
                          </a:ln>
                          <a:solidFill>
                            <a:schemeClr val="tx1"/>
                          </a:solidFill>
                          <a:effectLst>
                            <a:outerShdw blurRad="38100" dist="38100" dir="2700000" algn="tl">
                              <a:srgbClr val="C0C0C0"/>
                            </a:outerShdw>
                          </a:effectLst>
                          <a:latin typeface="Times New Roman" pitchFamily="18" charset="0"/>
                          <a:cs typeface="Times New Roman" pitchFamily="18" charset="0"/>
                        </a:rPr>
                        <a:t>Στην κοινωνική προσαρμογή</a:t>
                      </a:r>
                    </a:p>
                    <a:p>
                      <a:pPr marL="342900" marR="0" lvl="0" indent="-342900" algn="l" defTabSz="914400" rtl="0" eaLnBrk="1" fontAlgn="base" latinLnBrk="0" hangingPunct="1">
                        <a:lnSpc>
                          <a:spcPct val="100000"/>
                        </a:lnSpc>
                        <a:spcBef>
                          <a:spcPct val="0"/>
                        </a:spcBef>
                        <a:spcAft>
                          <a:spcPct val="0"/>
                        </a:spcAft>
                        <a:buClrTx/>
                        <a:buSzTx/>
                        <a:buFontTx/>
                        <a:buChar char=""/>
                        <a:tabLst>
                          <a:tab pos="457200" algn="l"/>
                        </a:tabLst>
                      </a:pPr>
                      <a:r>
                        <a:rPr kumimoji="0" lang="el-GR" sz="1800" b="1" i="0" u="none" strike="noStrike" cap="none" normalizeH="0" baseline="0" dirty="0">
                          <a:ln>
                            <a:noFill/>
                          </a:ln>
                          <a:solidFill>
                            <a:schemeClr val="tx1"/>
                          </a:solidFill>
                          <a:effectLst>
                            <a:outerShdw blurRad="38100" dist="38100" dir="2700000" algn="tl">
                              <a:srgbClr val="C0C0C0"/>
                            </a:outerShdw>
                          </a:effectLst>
                          <a:latin typeface="Times New Roman" pitchFamily="18" charset="0"/>
                          <a:cs typeface="Times New Roman" pitchFamily="18" charset="0"/>
                        </a:rPr>
                        <a:t>Στην επίλυση κοινωνικών προβλημάτων</a:t>
                      </a:r>
                    </a:p>
                    <a:p>
                      <a:pPr marL="342900" marR="0" lvl="0" indent="-342900" algn="l" defTabSz="914400" rtl="0" eaLnBrk="1" fontAlgn="base" latinLnBrk="0" hangingPunct="1">
                        <a:lnSpc>
                          <a:spcPct val="100000"/>
                        </a:lnSpc>
                        <a:spcBef>
                          <a:spcPct val="0"/>
                        </a:spcBef>
                        <a:spcAft>
                          <a:spcPct val="0"/>
                        </a:spcAft>
                        <a:buClrTx/>
                        <a:buSzTx/>
                        <a:buFontTx/>
                        <a:buChar char=""/>
                        <a:tabLst>
                          <a:tab pos="457200" algn="l"/>
                        </a:tabLst>
                      </a:pPr>
                      <a:r>
                        <a:rPr kumimoji="0" lang="el-GR" sz="1800" b="1" i="0" u="none" strike="noStrike" cap="none" normalizeH="0" baseline="0" dirty="0">
                          <a:ln>
                            <a:noFill/>
                          </a:ln>
                          <a:solidFill>
                            <a:schemeClr val="tx1"/>
                          </a:solidFill>
                          <a:effectLst>
                            <a:outerShdw blurRad="38100" dist="38100" dir="2700000" algn="tl">
                              <a:srgbClr val="C0C0C0"/>
                            </a:outerShdw>
                          </a:effectLst>
                          <a:latin typeface="Times New Roman" pitchFamily="18" charset="0"/>
                          <a:cs typeface="Times New Roman" pitchFamily="18" charset="0"/>
                        </a:rPr>
                        <a:t>Στην αυτοαντίληψη</a:t>
                      </a:r>
                    </a:p>
                    <a:p>
                      <a:pPr marL="342900" marR="0" lvl="0" indent="-342900" algn="l" defTabSz="914400" rtl="0" eaLnBrk="1" fontAlgn="base" latinLnBrk="0" hangingPunct="1">
                        <a:lnSpc>
                          <a:spcPct val="100000"/>
                        </a:lnSpc>
                        <a:spcBef>
                          <a:spcPct val="0"/>
                        </a:spcBef>
                        <a:spcAft>
                          <a:spcPct val="0"/>
                        </a:spcAft>
                        <a:buClrTx/>
                        <a:buSzTx/>
                        <a:buFontTx/>
                        <a:buChar char=""/>
                        <a:tabLst>
                          <a:tab pos="457200" algn="l"/>
                        </a:tabLst>
                      </a:pPr>
                      <a:r>
                        <a:rPr kumimoji="0" lang="el-GR" sz="1800" b="1" i="0" u="none" strike="noStrike" cap="none" normalizeH="0" baseline="0" dirty="0">
                          <a:ln>
                            <a:noFill/>
                          </a:ln>
                          <a:solidFill>
                            <a:schemeClr val="tx1"/>
                          </a:solidFill>
                          <a:effectLst>
                            <a:outerShdw blurRad="38100" dist="38100" dir="2700000" algn="tl">
                              <a:srgbClr val="C0C0C0"/>
                            </a:outerShdw>
                          </a:effectLst>
                          <a:latin typeface="Times New Roman" pitchFamily="18" charset="0"/>
                          <a:cs typeface="Times New Roman" pitchFamily="18" charset="0"/>
                        </a:rPr>
                        <a:t>Στην αυτοεκτίμηση</a:t>
                      </a:r>
                    </a:p>
                    <a:p>
                      <a:pPr marL="342900" marR="0" lvl="0" indent="-342900" algn="l" defTabSz="914400" rtl="0" eaLnBrk="1" fontAlgn="base" latinLnBrk="0" hangingPunct="1">
                        <a:lnSpc>
                          <a:spcPct val="100000"/>
                        </a:lnSpc>
                        <a:spcBef>
                          <a:spcPct val="0"/>
                        </a:spcBef>
                        <a:spcAft>
                          <a:spcPct val="0"/>
                        </a:spcAft>
                        <a:buClrTx/>
                        <a:buSzTx/>
                        <a:buFontTx/>
                        <a:buChar char=""/>
                        <a:tabLst>
                          <a:tab pos="457200" algn="l"/>
                        </a:tabLst>
                      </a:pPr>
                      <a:r>
                        <a:rPr kumimoji="0" lang="el-GR" sz="1800" b="1" i="0" u="none" strike="noStrike" cap="none" normalizeH="0" baseline="0" dirty="0">
                          <a:ln>
                            <a:noFill/>
                          </a:ln>
                          <a:solidFill>
                            <a:schemeClr val="tx1"/>
                          </a:solidFill>
                          <a:effectLst>
                            <a:outerShdw blurRad="38100" dist="38100" dir="2700000" algn="tl">
                              <a:srgbClr val="C0C0C0"/>
                            </a:outerShdw>
                          </a:effectLst>
                          <a:latin typeface="Times New Roman" pitchFamily="18" charset="0"/>
                          <a:cs typeface="Times New Roman" pitchFamily="18" charset="0"/>
                        </a:rPr>
                        <a:t>Στην απόδοση των αιτιών </a:t>
                      </a:r>
                      <a:endParaRPr kumimoji="0" lang="el-GR" sz="1800" b="1" i="0" u="none" strike="noStrike" cap="none" normalizeH="0" baseline="0" dirty="0">
                        <a:ln>
                          <a:noFill/>
                        </a:ln>
                        <a:solidFill>
                          <a:schemeClr val="tx1"/>
                        </a:solidFill>
                        <a:effectLst>
                          <a:outerShdw blurRad="38100" dist="38100" dir="2700000" algn="tl">
                            <a:srgbClr val="C0C0C0"/>
                          </a:outerShdw>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199643258"/>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Diagram 2"/>
          <p:cNvGrpSpPr>
            <a:grpSpLocks/>
          </p:cNvGrpSpPr>
          <p:nvPr/>
        </p:nvGrpSpPr>
        <p:grpSpPr bwMode="auto">
          <a:xfrm>
            <a:off x="-652462" y="-963613"/>
            <a:ext cx="13087351" cy="8497888"/>
            <a:chOff x="158" y="291"/>
            <a:chExt cx="5292" cy="3686"/>
          </a:xfrm>
        </p:grpSpPr>
        <p:sp>
          <p:nvSpPr>
            <p:cNvPr id="3" name="_s2052"/>
            <p:cNvSpPr>
              <a:spLocks noChangeArrowheads="1"/>
            </p:cNvSpPr>
            <p:nvPr/>
          </p:nvSpPr>
          <p:spPr bwMode="auto">
            <a:xfrm flipV="1">
              <a:off x="2610" y="958"/>
              <a:ext cx="388" cy="336"/>
            </a:xfrm>
            <a:custGeom>
              <a:avLst/>
              <a:gdLst>
                <a:gd name="G0" fmla="+- 10800 0 0"/>
                <a:gd name="G1" fmla="+- 21600 0 10800"/>
                <a:gd name="G2" fmla="*/ 10800 1 2"/>
                <a:gd name="G3" fmla="+- 21600 0 G2"/>
                <a:gd name="G4" fmla="+/ 10800 21600 2"/>
                <a:gd name="G5" fmla="+/ G1 0 2"/>
                <a:gd name="G6" fmla="*/ 21600 21600 10800"/>
                <a:gd name="G7" fmla="*/ G6 1 2"/>
                <a:gd name="G8" fmla="+- 21600 0 G7"/>
                <a:gd name="G9" fmla="*/ 21600 1 2"/>
                <a:gd name="G10" fmla="+- 10800 0 G9"/>
                <a:gd name="G11" fmla="?: G10 G8 0"/>
                <a:gd name="G12" fmla="?: G10 G7 21600"/>
                <a:gd name="T0" fmla="*/ 16200 w 21600"/>
                <a:gd name="T1" fmla="*/ 10800 h 21600"/>
                <a:gd name="T2" fmla="*/ 10800 w 21600"/>
                <a:gd name="T3" fmla="*/ 21600 h 21600"/>
                <a:gd name="T4" fmla="*/ 5400 w 21600"/>
                <a:gd name="T5" fmla="*/ 10800 h 21600"/>
                <a:gd name="T6" fmla="*/ 10800 w 21600"/>
                <a:gd name="T7" fmla="*/ 0 h 21600"/>
                <a:gd name="T8" fmla="*/ 7200 w 21600"/>
                <a:gd name="T9" fmla="*/ 7200 h 21600"/>
                <a:gd name="T10" fmla="*/ 14400 w 21600"/>
                <a:gd name="T11" fmla="*/ 14400 h 21600"/>
              </a:gdLst>
              <a:ahLst/>
              <a:cxnLst>
                <a:cxn ang="0">
                  <a:pos x="T0" y="T1"/>
                </a:cxn>
                <a:cxn ang="0">
                  <a:pos x="T2" y="T3"/>
                </a:cxn>
                <a:cxn ang="0">
                  <a:pos x="T4" y="T5"/>
                </a:cxn>
                <a:cxn ang="0">
                  <a:pos x="T6" y="T7"/>
                </a:cxn>
              </a:cxnLst>
              <a:rect l="T8" t="T9" r="T10" b="T11"/>
              <a:pathLst>
                <a:path w="21600" h="21600">
                  <a:moveTo>
                    <a:pt x="0" y="0"/>
                  </a:moveTo>
                  <a:lnTo>
                    <a:pt x="10800" y="21600"/>
                  </a:lnTo>
                  <a:lnTo>
                    <a:pt x="10800" y="21600"/>
                  </a:lnTo>
                  <a:lnTo>
                    <a:pt x="21600" y="0"/>
                  </a:lnTo>
                  <a:close/>
                </a:path>
              </a:pathLst>
            </a:custGeom>
            <a:solidFill>
              <a:schemeClr val="accent1"/>
            </a:solidFill>
            <a:ln w="4669" algn="in">
              <a:solidFill>
                <a:schemeClr val="tx1"/>
              </a:solidFill>
              <a:miter lim="800000"/>
              <a:headEnd/>
              <a:tailEnd/>
            </a:ln>
          </p:spPr>
          <p:txBody>
            <a:bodyPr rot="10800000" vert="horz" wrap="none" lIns="0" tIns="0" rIns="0" bIns="0" numCol="1" anchor="ctr" anchorCtr="0" compatLnSpc="1">
              <a:prstTxWarp prst="textNoShape">
                <a:avLst/>
              </a:prstTxWarp>
            </a:bodyPr>
            <a:lstStyle/>
            <a:p>
              <a:pPr algn="ctr" fontAlgn="base">
                <a:spcBef>
                  <a:spcPct val="0"/>
                </a:spcBef>
                <a:spcAft>
                  <a:spcPct val="0"/>
                </a:spcAft>
              </a:pPr>
              <a:endParaRPr lang="el-GR" sz="1200">
                <a:solidFill>
                  <a:srgbClr val="000000"/>
                </a:solidFill>
                <a:latin typeface="Calibri"/>
                <a:cs typeface="Arial" pitchFamily="34" charset="0"/>
              </a:endParaRPr>
            </a:p>
            <a:p>
              <a:pPr algn="ctr" fontAlgn="base">
                <a:spcBef>
                  <a:spcPct val="0"/>
                </a:spcBef>
                <a:spcAft>
                  <a:spcPct val="0"/>
                </a:spcAft>
              </a:pPr>
              <a:endParaRPr lang="el-GR" sz="1200">
                <a:solidFill>
                  <a:srgbClr val="000000"/>
                </a:solidFill>
                <a:latin typeface="Calibri"/>
                <a:cs typeface="Arial" pitchFamily="34" charset="0"/>
              </a:endParaRPr>
            </a:p>
            <a:p>
              <a:pPr algn="ctr" fontAlgn="base">
                <a:spcBef>
                  <a:spcPct val="0"/>
                </a:spcBef>
                <a:spcAft>
                  <a:spcPct val="0"/>
                </a:spcAft>
              </a:pPr>
              <a:r>
                <a:rPr lang="el-GR" sz="1200">
                  <a:solidFill>
                    <a:srgbClr val="000000"/>
                  </a:solidFill>
                  <a:latin typeface="Calibri"/>
                  <a:cs typeface="Arial" pitchFamily="34" charset="0"/>
                </a:rPr>
                <a:t>ΔΙΑΛΕΞΗ</a:t>
              </a:r>
            </a:p>
          </p:txBody>
        </p:sp>
        <p:sp>
          <p:nvSpPr>
            <p:cNvPr id="4" name="_s2053"/>
            <p:cNvSpPr>
              <a:spLocks noChangeArrowheads="1"/>
            </p:cNvSpPr>
            <p:nvPr/>
          </p:nvSpPr>
          <p:spPr bwMode="auto">
            <a:xfrm flipV="1">
              <a:off x="2416" y="1294"/>
              <a:ext cx="776" cy="33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4669" algn="in">
              <a:solidFill>
                <a:schemeClr val="tx1"/>
              </a:solidFill>
              <a:miter lim="800000"/>
              <a:headEnd/>
              <a:tailEnd/>
            </a:ln>
          </p:spPr>
          <p:txBody>
            <a:bodyPr rot="10800000" vert="horz" wrap="none" lIns="0" tIns="0" rIns="0" bIns="0" numCol="1" anchor="ctr" anchorCtr="0" compatLnSpc="1">
              <a:prstTxWarp prst="textNoShape">
                <a:avLst/>
              </a:prstTxWarp>
            </a:bodyPr>
            <a:lstStyle/>
            <a:p>
              <a:pPr algn="ctr" fontAlgn="base">
                <a:spcBef>
                  <a:spcPct val="0"/>
                </a:spcBef>
                <a:spcAft>
                  <a:spcPct val="0"/>
                </a:spcAft>
              </a:pPr>
              <a:r>
                <a:rPr lang="el-GR" sz="1700">
                  <a:solidFill>
                    <a:srgbClr val="000000"/>
                  </a:solidFill>
                  <a:latin typeface="Calibri"/>
                  <a:cs typeface="Arial" pitchFamily="34" charset="0"/>
                </a:rPr>
                <a:t>ΜΕΛΕΤΗ </a:t>
              </a:r>
            </a:p>
          </p:txBody>
        </p:sp>
        <p:sp>
          <p:nvSpPr>
            <p:cNvPr id="5" name="_s2054"/>
            <p:cNvSpPr>
              <a:spLocks noChangeArrowheads="1"/>
            </p:cNvSpPr>
            <p:nvPr/>
          </p:nvSpPr>
          <p:spPr bwMode="auto">
            <a:xfrm flipV="1">
              <a:off x="2222" y="1630"/>
              <a:ext cx="1164" cy="336"/>
            </a:xfrm>
            <a:custGeom>
              <a:avLst/>
              <a:gdLst>
                <a:gd name="G0" fmla="+- 3600 0 0"/>
                <a:gd name="G1" fmla="+- 21600 0 3600"/>
                <a:gd name="G2" fmla="*/ 3600 1 2"/>
                <a:gd name="G3" fmla="+- 21600 0 G2"/>
                <a:gd name="G4" fmla="+/ 3600 21600 2"/>
                <a:gd name="G5" fmla="+/ G1 0 2"/>
                <a:gd name="G6" fmla="*/ 21600 21600 3600"/>
                <a:gd name="G7" fmla="*/ G6 1 2"/>
                <a:gd name="G8" fmla="+- 21600 0 G7"/>
                <a:gd name="G9" fmla="*/ 21600 1 2"/>
                <a:gd name="G10" fmla="+- 3600 0 G9"/>
                <a:gd name="G11" fmla="?: G10 G8 0"/>
                <a:gd name="G12" fmla="?: G10 G7 21600"/>
                <a:gd name="T0" fmla="*/ 19800 w 21600"/>
                <a:gd name="T1" fmla="*/ 10800 h 21600"/>
                <a:gd name="T2" fmla="*/ 10800 w 21600"/>
                <a:gd name="T3" fmla="*/ 21600 h 21600"/>
                <a:gd name="T4" fmla="*/ 1800 w 21600"/>
                <a:gd name="T5" fmla="*/ 10800 h 21600"/>
                <a:gd name="T6" fmla="*/ 10800 w 21600"/>
                <a:gd name="T7" fmla="*/ 0 h 21600"/>
                <a:gd name="T8" fmla="*/ 3600 w 21600"/>
                <a:gd name="T9" fmla="*/ 3600 h 21600"/>
                <a:gd name="T10" fmla="*/ 18000 w 21600"/>
                <a:gd name="T11" fmla="*/ 18000 h 21600"/>
              </a:gdLst>
              <a:ahLst/>
              <a:cxnLst>
                <a:cxn ang="0">
                  <a:pos x="T0" y="T1"/>
                </a:cxn>
                <a:cxn ang="0">
                  <a:pos x="T2" y="T3"/>
                </a:cxn>
                <a:cxn ang="0">
                  <a:pos x="T4" y="T5"/>
                </a:cxn>
                <a:cxn ang="0">
                  <a:pos x="T6" y="T7"/>
                </a:cxn>
              </a:cxnLst>
              <a:rect l="T8" t="T9" r="T10" b="T11"/>
              <a:pathLst>
                <a:path w="21600" h="21600">
                  <a:moveTo>
                    <a:pt x="0" y="0"/>
                  </a:moveTo>
                  <a:lnTo>
                    <a:pt x="3600" y="21600"/>
                  </a:lnTo>
                  <a:lnTo>
                    <a:pt x="18000" y="21600"/>
                  </a:lnTo>
                  <a:lnTo>
                    <a:pt x="21600" y="0"/>
                  </a:lnTo>
                  <a:close/>
                </a:path>
              </a:pathLst>
            </a:custGeom>
            <a:solidFill>
              <a:schemeClr val="accent1"/>
            </a:solidFill>
            <a:ln w="4669" algn="in">
              <a:solidFill>
                <a:schemeClr val="tx1"/>
              </a:solidFill>
              <a:miter lim="800000"/>
              <a:headEnd/>
              <a:tailEnd/>
            </a:ln>
          </p:spPr>
          <p:txBody>
            <a:bodyPr rot="10800000" vert="horz" wrap="none" lIns="0" tIns="0" rIns="0" bIns="0" numCol="1" anchor="ctr" anchorCtr="0" compatLnSpc="1">
              <a:prstTxWarp prst="textNoShape">
                <a:avLst/>
              </a:prstTxWarp>
            </a:bodyPr>
            <a:lstStyle/>
            <a:p>
              <a:pPr algn="ctr" fontAlgn="base">
                <a:spcBef>
                  <a:spcPct val="0"/>
                </a:spcBef>
                <a:spcAft>
                  <a:spcPct val="0"/>
                </a:spcAft>
              </a:pPr>
              <a:r>
                <a:rPr lang="el-GR" sz="1700">
                  <a:solidFill>
                    <a:srgbClr val="000000"/>
                  </a:solidFill>
                  <a:latin typeface="Calibri"/>
                  <a:cs typeface="Arial" pitchFamily="34" charset="0"/>
                </a:rPr>
                <a:t>ΟΠΤΙΚΟΑΚΟΥΣΤΙΚΑ </a:t>
              </a:r>
            </a:p>
          </p:txBody>
        </p:sp>
        <p:sp>
          <p:nvSpPr>
            <p:cNvPr id="6" name="_s2055"/>
            <p:cNvSpPr>
              <a:spLocks noChangeArrowheads="1"/>
            </p:cNvSpPr>
            <p:nvPr/>
          </p:nvSpPr>
          <p:spPr bwMode="auto">
            <a:xfrm flipV="1">
              <a:off x="2028" y="1966"/>
              <a:ext cx="1552" cy="336"/>
            </a:xfrm>
            <a:custGeom>
              <a:avLst/>
              <a:gdLst>
                <a:gd name="G0" fmla="+- 2700 0 0"/>
                <a:gd name="G1" fmla="+- 21600 0 2700"/>
                <a:gd name="G2" fmla="*/ 2700 1 2"/>
                <a:gd name="G3" fmla="+- 21600 0 G2"/>
                <a:gd name="G4" fmla="+/ 2700 21600 2"/>
                <a:gd name="G5" fmla="+/ G1 0 2"/>
                <a:gd name="G6" fmla="*/ 21600 21600 2700"/>
                <a:gd name="G7" fmla="*/ G6 1 2"/>
                <a:gd name="G8" fmla="+- 21600 0 G7"/>
                <a:gd name="G9" fmla="*/ 21600 1 2"/>
                <a:gd name="G10" fmla="+- 2700 0 G9"/>
                <a:gd name="G11" fmla="?: G10 G8 0"/>
                <a:gd name="G12" fmla="?: G10 G7 21600"/>
                <a:gd name="T0" fmla="*/ 20250 w 21600"/>
                <a:gd name="T1" fmla="*/ 10800 h 21600"/>
                <a:gd name="T2" fmla="*/ 10800 w 21600"/>
                <a:gd name="T3" fmla="*/ 21600 h 21600"/>
                <a:gd name="T4" fmla="*/ 1350 w 21600"/>
                <a:gd name="T5" fmla="*/ 10800 h 21600"/>
                <a:gd name="T6" fmla="*/ 10800 w 21600"/>
                <a:gd name="T7" fmla="*/ 0 h 21600"/>
                <a:gd name="T8" fmla="*/ 3150 w 21600"/>
                <a:gd name="T9" fmla="*/ 3150 h 21600"/>
                <a:gd name="T10" fmla="*/ 18450 w 21600"/>
                <a:gd name="T11" fmla="*/ 18450 h 21600"/>
              </a:gdLst>
              <a:ahLst/>
              <a:cxnLst>
                <a:cxn ang="0">
                  <a:pos x="T0" y="T1"/>
                </a:cxn>
                <a:cxn ang="0">
                  <a:pos x="T2" y="T3"/>
                </a:cxn>
                <a:cxn ang="0">
                  <a:pos x="T4" y="T5"/>
                </a:cxn>
                <a:cxn ang="0">
                  <a:pos x="T6" y="T7"/>
                </a:cxn>
              </a:cxnLst>
              <a:rect l="T8" t="T9" r="T10" b="T11"/>
              <a:pathLst>
                <a:path w="21600" h="21600">
                  <a:moveTo>
                    <a:pt x="0" y="0"/>
                  </a:moveTo>
                  <a:lnTo>
                    <a:pt x="2700" y="21600"/>
                  </a:lnTo>
                  <a:lnTo>
                    <a:pt x="18900" y="21600"/>
                  </a:lnTo>
                  <a:lnTo>
                    <a:pt x="21600" y="0"/>
                  </a:lnTo>
                  <a:close/>
                </a:path>
              </a:pathLst>
            </a:custGeom>
            <a:solidFill>
              <a:schemeClr val="accent1"/>
            </a:solidFill>
            <a:ln w="4669" algn="in">
              <a:solidFill>
                <a:schemeClr val="tx1"/>
              </a:solidFill>
              <a:miter lim="800000"/>
              <a:headEnd/>
              <a:tailEnd/>
            </a:ln>
          </p:spPr>
          <p:txBody>
            <a:bodyPr rot="10800000" vert="horz" wrap="none" lIns="0" tIns="0" rIns="0" bIns="0" numCol="1" anchor="ctr" anchorCtr="0" compatLnSpc="1">
              <a:prstTxWarp prst="textNoShape">
                <a:avLst/>
              </a:prstTxWarp>
            </a:bodyPr>
            <a:lstStyle/>
            <a:p>
              <a:pPr algn="ctr" fontAlgn="base">
                <a:spcBef>
                  <a:spcPct val="0"/>
                </a:spcBef>
                <a:spcAft>
                  <a:spcPct val="0"/>
                </a:spcAft>
              </a:pPr>
              <a:r>
                <a:rPr lang="el-GR" sz="1700">
                  <a:solidFill>
                    <a:srgbClr val="000000"/>
                  </a:solidFill>
                  <a:latin typeface="Calibri"/>
                  <a:cs typeface="Arial" pitchFamily="34" charset="0"/>
                </a:rPr>
                <a:t>ΠΑΡΟΥΣΙΑΣΗ </a:t>
              </a:r>
            </a:p>
          </p:txBody>
        </p:sp>
        <p:sp>
          <p:nvSpPr>
            <p:cNvPr id="7" name="_s2056"/>
            <p:cNvSpPr>
              <a:spLocks noChangeArrowheads="1"/>
            </p:cNvSpPr>
            <p:nvPr/>
          </p:nvSpPr>
          <p:spPr bwMode="auto">
            <a:xfrm flipV="1">
              <a:off x="1834" y="2302"/>
              <a:ext cx="1940" cy="336"/>
            </a:xfrm>
            <a:custGeom>
              <a:avLst/>
              <a:gdLst>
                <a:gd name="G0" fmla="+- 2160 0 0"/>
                <a:gd name="G1" fmla="+- 21600 0 2160"/>
                <a:gd name="G2" fmla="*/ 2160 1 2"/>
                <a:gd name="G3" fmla="+- 21600 0 G2"/>
                <a:gd name="G4" fmla="+/ 2160 21600 2"/>
                <a:gd name="G5" fmla="+/ G1 0 2"/>
                <a:gd name="G6" fmla="*/ 21600 21600 2160"/>
                <a:gd name="G7" fmla="*/ G6 1 2"/>
                <a:gd name="G8" fmla="+- 21600 0 G7"/>
                <a:gd name="G9" fmla="*/ 21600 1 2"/>
                <a:gd name="G10" fmla="+- 2160 0 G9"/>
                <a:gd name="G11" fmla="?: G10 G8 0"/>
                <a:gd name="G12" fmla="?: G10 G7 21600"/>
                <a:gd name="T0" fmla="*/ 20520 w 21600"/>
                <a:gd name="T1" fmla="*/ 10800 h 21600"/>
                <a:gd name="T2" fmla="*/ 10800 w 21600"/>
                <a:gd name="T3" fmla="*/ 21600 h 21600"/>
                <a:gd name="T4" fmla="*/ 1080 w 21600"/>
                <a:gd name="T5" fmla="*/ 10800 h 21600"/>
                <a:gd name="T6" fmla="*/ 10800 w 21600"/>
                <a:gd name="T7" fmla="*/ 0 h 21600"/>
                <a:gd name="T8" fmla="*/ 2880 w 21600"/>
                <a:gd name="T9" fmla="*/ 2880 h 21600"/>
                <a:gd name="T10" fmla="*/ 18720 w 21600"/>
                <a:gd name="T11" fmla="*/ 18720 h 21600"/>
              </a:gdLst>
              <a:ahLst/>
              <a:cxnLst>
                <a:cxn ang="0">
                  <a:pos x="T0" y="T1"/>
                </a:cxn>
                <a:cxn ang="0">
                  <a:pos x="T2" y="T3"/>
                </a:cxn>
                <a:cxn ang="0">
                  <a:pos x="T4" y="T5"/>
                </a:cxn>
                <a:cxn ang="0">
                  <a:pos x="T6" y="T7"/>
                </a:cxn>
              </a:cxnLst>
              <a:rect l="T8" t="T9" r="T10" b="T11"/>
              <a:pathLst>
                <a:path w="21600" h="21600">
                  <a:moveTo>
                    <a:pt x="0" y="0"/>
                  </a:moveTo>
                  <a:lnTo>
                    <a:pt x="2160" y="21600"/>
                  </a:lnTo>
                  <a:lnTo>
                    <a:pt x="19440" y="21600"/>
                  </a:lnTo>
                  <a:lnTo>
                    <a:pt x="21600" y="0"/>
                  </a:lnTo>
                  <a:close/>
                </a:path>
              </a:pathLst>
            </a:custGeom>
            <a:solidFill>
              <a:schemeClr val="accent1"/>
            </a:solidFill>
            <a:ln w="4669" algn="in">
              <a:solidFill>
                <a:schemeClr val="tx1"/>
              </a:solidFill>
              <a:miter lim="800000"/>
              <a:headEnd/>
              <a:tailEnd/>
            </a:ln>
          </p:spPr>
          <p:txBody>
            <a:bodyPr rot="10800000" vert="horz" wrap="none" lIns="0" tIns="0" rIns="0" bIns="0" numCol="1" anchor="ctr" anchorCtr="0" compatLnSpc="1">
              <a:prstTxWarp prst="textNoShape">
                <a:avLst/>
              </a:prstTxWarp>
            </a:bodyPr>
            <a:lstStyle/>
            <a:p>
              <a:pPr algn="ctr" fontAlgn="base">
                <a:spcBef>
                  <a:spcPct val="0"/>
                </a:spcBef>
                <a:spcAft>
                  <a:spcPct val="0"/>
                </a:spcAft>
              </a:pPr>
              <a:r>
                <a:rPr lang="el-GR" sz="1700">
                  <a:solidFill>
                    <a:srgbClr val="000000"/>
                  </a:solidFill>
                  <a:latin typeface="Calibri"/>
                  <a:cs typeface="Arial" pitchFamily="34" charset="0"/>
                </a:rPr>
                <a:t>ΟΜΑΔΙΚΗ ΣΥΖΗΤΗΣΗ </a:t>
              </a:r>
            </a:p>
          </p:txBody>
        </p:sp>
        <p:sp>
          <p:nvSpPr>
            <p:cNvPr id="8" name="_s2057"/>
            <p:cNvSpPr>
              <a:spLocks noChangeArrowheads="1"/>
            </p:cNvSpPr>
            <p:nvPr/>
          </p:nvSpPr>
          <p:spPr bwMode="auto">
            <a:xfrm flipV="1">
              <a:off x="1640" y="2638"/>
              <a:ext cx="2328" cy="336"/>
            </a:xfrm>
            <a:custGeom>
              <a:avLst/>
              <a:gdLst>
                <a:gd name="G0" fmla="+- 1800 0 0"/>
                <a:gd name="G1" fmla="+- 21600 0 1800"/>
                <a:gd name="G2" fmla="*/ 1800 1 2"/>
                <a:gd name="G3" fmla="+- 21600 0 G2"/>
                <a:gd name="G4" fmla="+/ 1800 21600 2"/>
                <a:gd name="G5" fmla="+/ G1 0 2"/>
                <a:gd name="G6" fmla="*/ 21600 21600 1800"/>
                <a:gd name="G7" fmla="*/ G6 1 2"/>
                <a:gd name="G8" fmla="+- 21600 0 G7"/>
                <a:gd name="G9" fmla="*/ 21600 1 2"/>
                <a:gd name="G10" fmla="+- 1800 0 G9"/>
                <a:gd name="G11" fmla="?: G10 G8 0"/>
                <a:gd name="G12" fmla="?: G10 G7 21600"/>
                <a:gd name="T0" fmla="*/ 20700 w 21600"/>
                <a:gd name="T1" fmla="*/ 10800 h 21600"/>
                <a:gd name="T2" fmla="*/ 10800 w 21600"/>
                <a:gd name="T3" fmla="*/ 21600 h 21600"/>
                <a:gd name="T4" fmla="*/ 900 w 21600"/>
                <a:gd name="T5" fmla="*/ 10800 h 21600"/>
                <a:gd name="T6" fmla="*/ 10800 w 21600"/>
                <a:gd name="T7" fmla="*/ 0 h 21600"/>
                <a:gd name="T8" fmla="*/ 2700 w 21600"/>
                <a:gd name="T9" fmla="*/ 2700 h 21600"/>
                <a:gd name="T10" fmla="*/ 18900 w 21600"/>
                <a:gd name="T11" fmla="*/ 18900 h 21600"/>
              </a:gdLst>
              <a:ahLst/>
              <a:cxnLst>
                <a:cxn ang="0">
                  <a:pos x="T0" y="T1"/>
                </a:cxn>
                <a:cxn ang="0">
                  <a:pos x="T2" y="T3"/>
                </a:cxn>
                <a:cxn ang="0">
                  <a:pos x="T4" y="T5"/>
                </a:cxn>
                <a:cxn ang="0">
                  <a:pos x="T6" y="T7"/>
                </a:cxn>
              </a:cxnLst>
              <a:rect l="T8" t="T9" r="T10" b="T11"/>
              <a:pathLst>
                <a:path w="21600" h="21600">
                  <a:moveTo>
                    <a:pt x="0" y="0"/>
                  </a:moveTo>
                  <a:lnTo>
                    <a:pt x="1800" y="21600"/>
                  </a:lnTo>
                  <a:lnTo>
                    <a:pt x="19800" y="21600"/>
                  </a:lnTo>
                  <a:lnTo>
                    <a:pt x="21600" y="0"/>
                  </a:lnTo>
                  <a:close/>
                </a:path>
              </a:pathLst>
            </a:custGeom>
            <a:solidFill>
              <a:schemeClr val="accent1"/>
            </a:solidFill>
            <a:ln w="4669" algn="in">
              <a:solidFill>
                <a:schemeClr val="tx1"/>
              </a:solidFill>
              <a:miter lim="800000"/>
              <a:headEnd/>
              <a:tailEnd/>
            </a:ln>
          </p:spPr>
          <p:txBody>
            <a:bodyPr rot="10800000" vert="horz" wrap="none" lIns="0" tIns="0" rIns="0" bIns="0" numCol="1" anchor="ctr" anchorCtr="0" compatLnSpc="1">
              <a:prstTxWarp prst="textNoShape">
                <a:avLst/>
              </a:prstTxWarp>
            </a:bodyPr>
            <a:lstStyle/>
            <a:p>
              <a:pPr algn="ctr" fontAlgn="base">
                <a:spcBef>
                  <a:spcPct val="0"/>
                </a:spcBef>
                <a:spcAft>
                  <a:spcPct val="0"/>
                </a:spcAft>
              </a:pPr>
              <a:r>
                <a:rPr lang="el-GR" sz="1700">
                  <a:solidFill>
                    <a:srgbClr val="000000"/>
                  </a:solidFill>
                  <a:latin typeface="Calibri"/>
                  <a:cs typeface="Arial" pitchFamily="34" charset="0"/>
                </a:rPr>
                <a:t>ΕΞΑΣΚΗΣΗ ΚΑΙ ΕΦΑΡΜΟΓΗ </a:t>
              </a:r>
            </a:p>
          </p:txBody>
        </p:sp>
        <p:sp>
          <p:nvSpPr>
            <p:cNvPr id="9" name="_s2058"/>
            <p:cNvSpPr>
              <a:spLocks noChangeArrowheads="1"/>
            </p:cNvSpPr>
            <p:nvPr/>
          </p:nvSpPr>
          <p:spPr bwMode="auto">
            <a:xfrm flipV="1">
              <a:off x="1446" y="2974"/>
              <a:ext cx="2716" cy="336"/>
            </a:xfrm>
            <a:custGeom>
              <a:avLst/>
              <a:gdLst>
                <a:gd name="G0" fmla="+- 1543 0 0"/>
                <a:gd name="G1" fmla="+- 21600 0 1543"/>
                <a:gd name="G2" fmla="*/ 1543 1 2"/>
                <a:gd name="G3" fmla="+- 21600 0 G2"/>
                <a:gd name="G4" fmla="+/ 1543 21600 2"/>
                <a:gd name="G5" fmla="+/ G1 0 2"/>
                <a:gd name="G6" fmla="*/ 21600 21600 1543"/>
                <a:gd name="G7" fmla="*/ G6 1 2"/>
                <a:gd name="G8" fmla="+- 21600 0 G7"/>
                <a:gd name="G9" fmla="*/ 21600 1 2"/>
                <a:gd name="G10" fmla="+- 1543 0 G9"/>
                <a:gd name="G11" fmla="?: G10 G8 0"/>
                <a:gd name="G12" fmla="?: G10 G7 21600"/>
                <a:gd name="T0" fmla="*/ 20828 w 21600"/>
                <a:gd name="T1" fmla="*/ 10800 h 21600"/>
                <a:gd name="T2" fmla="*/ 10800 w 21600"/>
                <a:gd name="T3" fmla="*/ 21600 h 21600"/>
                <a:gd name="T4" fmla="*/ 772 w 21600"/>
                <a:gd name="T5" fmla="*/ 10800 h 21600"/>
                <a:gd name="T6" fmla="*/ 10800 w 21600"/>
                <a:gd name="T7" fmla="*/ 0 h 21600"/>
                <a:gd name="T8" fmla="*/ 2572 w 21600"/>
                <a:gd name="T9" fmla="*/ 2572 h 21600"/>
                <a:gd name="T10" fmla="*/ 19028 w 21600"/>
                <a:gd name="T11" fmla="*/ 19028 h 21600"/>
              </a:gdLst>
              <a:ahLst/>
              <a:cxnLst>
                <a:cxn ang="0">
                  <a:pos x="T0" y="T1"/>
                </a:cxn>
                <a:cxn ang="0">
                  <a:pos x="T2" y="T3"/>
                </a:cxn>
                <a:cxn ang="0">
                  <a:pos x="T4" y="T5"/>
                </a:cxn>
                <a:cxn ang="0">
                  <a:pos x="T6" y="T7"/>
                </a:cxn>
              </a:cxnLst>
              <a:rect l="T8" t="T9" r="T10" b="T11"/>
              <a:pathLst>
                <a:path w="21600" h="21600">
                  <a:moveTo>
                    <a:pt x="0" y="0"/>
                  </a:moveTo>
                  <a:lnTo>
                    <a:pt x="1543" y="21600"/>
                  </a:lnTo>
                  <a:lnTo>
                    <a:pt x="20057" y="21600"/>
                  </a:lnTo>
                  <a:lnTo>
                    <a:pt x="21600" y="0"/>
                  </a:lnTo>
                  <a:close/>
                </a:path>
              </a:pathLst>
            </a:custGeom>
            <a:solidFill>
              <a:schemeClr val="accent1"/>
            </a:solidFill>
            <a:ln w="4669" algn="in">
              <a:solidFill>
                <a:schemeClr val="tx1"/>
              </a:solidFill>
              <a:miter lim="800000"/>
              <a:headEnd/>
              <a:tailEnd/>
            </a:ln>
          </p:spPr>
          <p:txBody>
            <a:bodyPr rot="10800000" vert="horz" wrap="none" lIns="0" tIns="0" rIns="0" bIns="0" numCol="1" anchor="ctr" anchorCtr="0" compatLnSpc="1">
              <a:prstTxWarp prst="textNoShape">
                <a:avLst/>
              </a:prstTxWarp>
            </a:bodyPr>
            <a:lstStyle/>
            <a:p>
              <a:pPr algn="ctr" fontAlgn="base">
                <a:spcBef>
                  <a:spcPct val="0"/>
                </a:spcBef>
                <a:spcAft>
                  <a:spcPct val="0"/>
                </a:spcAft>
              </a:pPr>
              <a:r>
                <a:rPr lang="el-GR" sz="1700">
                  <a:solidFill>
                    <a:srgbClr val="000000"/>
                  </a:solidFill>
                  <a:latin typeface="Calibri"/>
                  <a:cs typeface="Arial" pitchFamily="34" charset="0"/>
                </a:rPr>
                <a:t>ΑΛΛΗΛΟΔΙΔΑΚΤΙΚΗ, ΑΜΕΣΗ ΧΡΗΣΗ ΤΗΣ ΜΑΘΗΣΗΣ </a:t>
              </a:r>
            </a:p>
          </p:txBody>
        </p:sp>
        <p:sp>
          <p:nvSpPr>
            <p:cNvPr id="10" name="Line 11"/>
            <p:cNvSpPr>
              <a:spLocks noChangeShapeType="1"/>
            </p:cNvSpPr>
            <p:nvPr/>
          </p:nvSpPr>
          <p:spPr bwMode="auto">
            <a:xfrm>
              <a:off x="-1370" y="4413"/>
              <a:ext cx="709" cy="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l-GR">
                <a:solidFill>
                  <a:srgbClr val="000000"/>
                </a:solidFill>
                <a:latin typeface="Calibri"/>
                <a:cs typeface="Arial" pitchFamily="34" charset="0"/>
              </a:endParaRPr>
            </a:p>
          </p:txBody>
        </p:sp>
      </p:grpSp>
      <p:sp>
        <p:nvSpPr>
          <p:cNvPr id="2060" name="Text Box 12"/>
          <p:cNvSpPr txBox="1">
            <a:spLocks noChangeArrowheads="1"/>
          </p:cNvSpPr>
          <p:nvPr/>
        </p:nvSpPr>
        <p:spPr bwMode="auto">
          <a:xfrm>
            <a:off x="1992315" y="6165851"/>
            <a:ext cx="7704137" cy="369332"/>
          </a:xfrm>
          <a:prstGeom prst="rect">
            <a:avLst/>
          </a:prstGeom>
          <a:noFill/>
          <a:ln w="9525">
            <a:noFill/>
            <a:miter lim="800000"/>
            <a:headEnd/>
            <a:tailEnd/>
          </a:ln>
        </p:spPr>
        <p:txBody>
          <a:bodyPr>
            <a:spAutoFit/>
          </a:bodyPr>
          <a:lstStyle/>
          <a:p>
            <a:pPr algn="ctr" fontAlgn="base">
              <a:spcBef>
                <a:spcPct val="50000"/>
              </a:spcBef>
              <a:spcAft>
                <a:spcPct val="0"/>
              </a:spcAft>
            </a:pPr>
            <a:r>
              <a:rPr lang="el-GR" b="1">
                <a:solidFill>
                  <a:srgbClr val="000000"/>
                </a:solidFill>
                <a:latin typeface="Calibri"/>
                <a:cs typeface="Arial" pitchFamily="34" charset="0"/>
              </a:rPr>
              <a:t>ΠΟΣΟΣΤΟ ΔΙΑΤΗΡΗΣΗΣ ΤΗΣ ΜΑΘΗΣΗΣ ΜΕΤΑ ΑΠΌ 24 ΩΡΕΣ </a:t>
            </a:r>
          </a:p>
        </p:txBody>
      </p:sp>
      <p:sp>
        <p:nvSpPr>
          <p:cNvPr id="2061" name="Line 13"/>
          <p:cNvSpPr>
            <a:spLocks noChangeShapeType="1"/>
          </p:cNvSpPr>
          <p:nvPr/>
        </p:nvSpPr>
        <p:spPr bwMode="auto">
          <a:xfrm flipV="1">
            <a:off x="1703389" y="549275"/>
            <a:ext cx="4175125"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Calibri"/>
              <a:cs typeface="Arial" pitchFamily="34" charset="0"/>
            </a:endParaRPr>
          </a:p>
        </p:txBody>
      </p:sp>
      <p:sp>
        <p:nvSpPr>
          <p:cNvPr id="2062" name="Line 14"/>
          <p:cNvSpPr>
            <a:spLocks noChangeShapeType="1"/>
          </p:cNvSpPr>
          <p:nvPr/>
        </p:nvSpPr>
        <p:spPr bwMode="auto">
          <a:xfrm>
            <a:off x="1847851" y="2133600"/>
            <a:ext cx="1511300"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Calibri"/>
              <a:cs typeface="Arial" pitchFamily="34" charset="0"/>
            </a:endParaRPr>
          </a:p>
        </p:txBody>
      </p:sp>
      <p:sp>
        <p:nvSpPr>
          <p:cNvPr id="2063" name="Line 15"/>
          <p:cNvSpPr>
            <a:spLocks noChangeShapeType="1"/>
          </p:cNvSpPr>
          <p:nvPr/>
        </p:nvSpPr>
        <p:spPr bwMode="auto">
          <a:xfrm>
            <a:off x="1847851" y="4437063"/>
            <a:ext cx="1511300"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Calibri"/>
              <a:cs typeface="Arial" pitchFamily="34" charset="0"/>
            </a:endParaRPr>
          </a:p>
        </p:txBody>
      </p:sp>
      <p:sp>
        <p:nvSpPr>
          <p:cNvPr id="2064" name="Text Box 16"/>
          <p:cNvSpPr txBox="1">
            <a:spLocks noChangeArrowheads="1"/>
          </p:cNvSpPr>
          <p:nvPr/>
        </p:nvSpPr>
        <p:spPr bwMode="auto">
          <a:xfrm>
            <a:off x="1776414" y="5013326"/>
            <a:ext cx="1079500" cy="276999"/>
          </a:xfrm>
          <a:prstGeom prst="rect">
            <a:avLst/>
          </a:prstGeom>
          <a:noFill/>
          <a:ln w="9525">
            <a:noFill/>
            <a:miter lim="800000"/>
            <a:headEnd/>
            <a:tailEnd/>
          </a:ln>
        </p:spPr>
        <p:txBody>
          <a:bodyPr>
            <a:spAutoFit/>
          </a:bodyPr>
          <a:lstStyle/>
          <a:p>
            <a:pPr algn="ctr" fontAlgn="base">
              <a:spcBef>
                <a:spcPct val="50000"/>
              </a:spcBef>
              <a:spcAft>
                <a:spcPct val="0"/>
              </a:spcAft>
            </a:pPr>
            <a:r>
              <a:rPr lang="el-GR" sz="1200" b="1">
                <a:solidFill>
                  <a:srgbClr val="000000"/>
                </a:solidFill>
                <a:latin typeface="Calibri"/>
                <a:cs typeface="Arial" pitchFamily="34" charset="0"/>
              </a:rPr>
              <a:t>ΚΑΝΟΝΤΑΣ</a:t>
            </a:r>
          </a:p>
        </p:txBody>
      </p:sp>
      <p:sp>
        <p:nvSpPr>
          <p:cNvPr id="2065" name="Line 17"/>
          <p:cNvSpPr>
            <a:spLocks noChangeShapeType="1"/>
          </p:cNvSpPr>
          <p:nvPr/>
        </p:nvSpPr>
        <p:spPr bwMode="auto">
          <a:xfrm>
            <a:off x="2279651" y="5229227"/>
            <a:ext cx="0" cy="792163"/>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l-GR">
              <a:solidFill>
                <a:srgbClr val="000000"/>
              </a:solidFill>
              <a:latin typeface="Calibri"/>
              <a:cs typeface="Arial" pitchFamily="34" charset="0"/>
            </a:endParaRPr>
          </a:p>
        </p:txBody>
      </p:sp>
      <p:sp>
        <p:nvSpPr>
          <p:cNvPr id="2066" name="Text Box 18"/>
          <p:cNvSpPr txBox="1">
            <a:spLocks noChangeArrowheads="1"/>
          </p:cNvSpPr>
          <p:nvPr/>
        </p:nvSpPr>
        <p:spPr bwMode="auto">
          <a:xfrm>
            <a:off x="1703390" y="2781302"/>
            <a:ext cx="1368425" cy="646331"/>
          </a:xfrm>
          <a:prstGeom prst="rect">
            <a:avLst/>
          </a:prstGeom>
          <a:noFill/>
          <a:ln w="9525">
            <a:noFill/>
            <a:miter lim="800000"/>
            <a:headEnd/>
            <a:tailEnd/>
          </a:ln>
        </p:spPr>
        <p:txBody>
          <a:bodyPr>
            <a:spAutoFit/>
          </a:bodyPr>
          <a:lstStyle/>
          <a:p>
            <a:pPr algn="ctr" fontAlgn="base">
              <a:spcBef>
                <a:spcPct val="50000"/>
              </a:spcBef>
              <a:spcAft>
                <a:spcPct val="0"/>
              </a:spcAft>
            </a:pPr>
            <a:r>
              <a:rPr lang="el-GR" sz="1200" b="1">
                <a:solidFill>
                  <a:srgbClr val="000000"/>
                </a:solidFill>
                <a:latin typeface="Calibri"/>
                <a:cs typeface="Arial" pitchFamily="34" charset="0"/>
              </a:rPr>
              <a:t>ΛΕΚΤΙΚΗ ΚΑΙ ΟΠΤΙΚΗ ΕΠΕΞΕΡΓΑΣΙΑ</a:t>
            </a:r>
          </a:p>
        </p:txBody>
      </p:sp>
      <p:sp>
        <p:nvSpPr>
          <p:cNvPr id="2067" name="Line 19"/>
          <p:cNvSpPr>
            <a:spLocks noChangeShapeType="1"/>
          </p:cNvSpPr>
          <p:nvPr/>
        </p:nvSpPr>
        <p:spPr bwMode="auto">
          <a:xfrm>
            <a:off x="1703389" y="6021388"/>
            <a:ext cx="792163"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Calibri"/>
              <a:cs typeface="Arial" pitchFamily="34" charset="0"/>
            </a:endParaRPr>
          </a:p>
        </p:txBody>
      </p:sp>
      <p:sp>
        <p:nvSpPr>
          <p:cNvPr id="2068" name="Line 20"/>
          <p:cNvSpPr>
            <a:spLocks noChangeShapeType="1"/>
          </p:cNvSpPr>
          <p:nvPr/>
        </p:nvSpPr>
        <p:spPr bwMode="auto">
          <a:xfrm flipV="1">
            <a:off x="2279651" y="4437063"/>
            <a:ext cx="0" cy="64770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l-GR">
              <a:solidFill>
                <a:srgbClr val="000000"/>
              </a:solidFill>
              <a:latin typeface="Calibri"/>
              <a:cs typeface="Arial" pitchFamily="34" charset="0"/>
            </a:endParaRPr>
          </a:p>
        </p:txBody>
      </p:sp>
      <p:sp>
        <p:nvSpPr>
          <p:cNvPr id="2069" name="Line 21"/>
          <p:cNvSpPr>
            <a:spLocks noChangeShapeType="1"/>
          </p:cNvSpPr>
          <p:nvPr/>
        </p:nvSpPr>
        <p:spPr bwMode="auto">
          <a:xfrm>
            <a:off x="2279651" y="3357564"/>
            <a:ext cx="0" cy="107950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l-GR">
              <a:solidFill>
                <a:srgbClr val="000000"/>
              </a:solidFill>
              <a:latin typeface="Calibri"/>
              <a:cs typeface="Arial" pitchFamily="34" charset="0"/>
            </a:endParaRPr>
          </a:p>
        </p:txBody>
      </p:sp>
      <p:sp>
        <p:nvSpPr>
          <p:cNvPr id="2070" name="Line 22"/>
          <p:cNvSpPr>
            <a:spLocks noChangeShapeType="1"/>
          </p:cNvSpPr>
          <p:nvPr/>
        </p:nvSpPr>
        <p:spPr bwMode="auto">
          <a:xfrm flipV="1">
            <a:off x="2279651" y="2133601"/>
            <a:ext cx="0" cy="719138"/>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l-GR">
              <a:solidFill>
                <a:srgbClr val="000000"/>
              </a:solidFill>
              <a:latin typeface="Calibri"/>
              <a:cs typeface="Arial" pitchFamily="34" charset="0"/>
            </a:endParaRPr>
          </a:p>
        </p:txBody>
      </p:sp>
      <p:sp>
        <p:nvSpPr>
          <p:cNvPr id="2071" name="Text Box 23"/>
          <p:cNvSpPr txBox="1">
            <a:spLocks noChangeArrowheads="1"/>
          </p:cNvSpPr>
          <p:nvPr/>
        </p:nvSpPr>
        <p:spPr bwMode="auto">
          <a:xfrm>
            <a:off x="1703391" y="981077"/>
            <a:ext cx="1298575" cy="461665"/>
          </a:xfrm>
          <a:prstGeom prst="rect">
            <a:avLst/>
          </a:prstGeom>
          <a:noFill/>
          <a:ln w="9525">
            <a:noFill/>
            <a:miter lim="800000"/>
            <a:headEnd/>
            <a:tailEnd/>
          </a:ln>
        </p:spPr>
        <p:txBody>
          <a:bodyPr>
            <a:spAutoFit/>
          </a:bodyPr>
          <a:lstStyle/>
          <a:p>
            <a:pPr algn="ctr" fontAlgn="base">
              <a:spcBef>
                <a:spcPct val="50000"/>
              </a:spcBef>
              <a:spcAft>
                <a:spcPct val="0"/>
              </a:spcAft>
            </a:pPr>
            <a:r>
              <a:rPr lang="el-GR" sz="1200" b="1">
                <a:solidFill>
                  <a:srgbClr val="000000"/>
                </a:solidFill>
                <a:latin typeface="Calibri"/>
                <a:cs typeface="Arial" pitchFamily="34" charset="0"/>
              </a:rPr>
              <a:t>ΛΕΚΤΙΚΗ ΕΠΕΞΕΡΓΑΣΙΑ</a:t>
            </a:r>
          </a:p>
        </p:txBody>
      </p:sp>
      <p:sp>
        <p:nvSpPr>
          <p:cNvPr id="2072" name="Line 24"/>
          <p:cNvSpPr>
            <a:spLocks noChangeShapeType="1"/>
          </p:cNvSpPr>
          <p:nvPr/>
        </p:nvSpPr>
        <p:spPr bwMode="auto">
          <a:xfrm>
            <a:off x="2279651" y="1341438"/>
            <a:ext cx="0" cy="792162"/>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l-GR">
              <a:solidFill>
                <a:srgbClr val="000000"/>
              </a:solidFill>
              <a:latin typeface="Calibri"/>
              <a:cs typeface="Arial" pitchFamily="34" charset="0"/>
            </a:endParaRPr>
          </a:p>
        </p:txBody>
      </p:sp>
      <p:sp>
        <p:nvSpPr>
          <p:cNvPr id="2073" name="Line 25"/>
          <p:cNvSpPr>
            <a:spLocks noChangeShapeType="1"/>
          </p:cNvSpPr>
          <p:nvPr/>
        </p:nvSpPr>
        <p:spPr bwMode="auto">
          <a:xfrm flipV="1">
            <a:off x="2279651" y="549275"/>
            <a:ext cx="0" cy="503238"/>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l-GR">
              <a:solidFill>
                <a:srgbClr val="000000"/>
              </a:solidFill>
              <a:latin typeface="Calibri"/>
              <a:cs typeface="Arial" pitchFamily="34" charset="0"/>
            </a:endParaRPr>
          </a:p>
        </p:txBody>
      </p:sp>
      <p:sp>
        <p:nvSpPr>
          <p:cNvPr id="2074" name="Line 26"/>
          <p:cNvSpPr>
            <a:spLocks noChangeShapeType="1"/>
          </p:cNvSpPr>
          <p:nvPr/>
        </p:nvSpPr>
        <p:spPr bwMode="auto">
          <a:xfrm>
            <a:off x="8832852" y="5589588"/>
            <a:ext cx="1008063"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Calibri"/>
              <a:cs typeface="Arial" pitchFamily="34" charset="0"/>
            </a:endParaRPr>
          </a:p>
        </p:txBody>
      </p:sp>
      <p:sp>
        <p:nvSpPr>
          <p:cNvPr id="2075" name="Line 27"/>
          <p:cNvSpPr>
            <a:spLocks noChangeShapeType="1"/>
          </p:cNvSpPr>
          <p:nvPr/>
        </p:nvSpPr>
        <p:spPr bwMode="auto">
          <a:xfrm>
            <a:off x="8329614" y="4797425"/>
            <a:ext cx="1511300"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Calibri"/>
              <a:cs typeface="Arial" pitchFamily="34" charset="0"/>
            </a:endParaRPr>
          </a:p>
        </p:txBody>
      </p:sp>
      <p:sp>
        <p:nvSpPr>
          <p:cNvPr id="2076" name="Line 28"/>
          <p:cNvSpPr>
            <a:spLocks noChangeShapeType="1"/>
          </p:cNvSpPr>
          <p:nvPr/>
        </p:nvSpPr>
        <p:spPr bwMode="auto">
          <a:xfrm>
            <a:off x="7897814" y="4076700"/>
            <a:ext cx="1943100"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Calibri"/>
              <a:cs typeface="Arial" pitchFamily="34" charset="0"/>
            </a:endParaRPr>
          </a:p>
        </p:txBody>
      </p:sp>
      <p:sp>
        <p:nvSpPr>
          <p:cNvPr id="2077" name="Line 29"/>
          <p:cNvSpPr>
            <a:spLocks noChangeShapeType="1"/>
          </p:cNvSpPr>
          <p:nvPr/>
        </p:nvSpPr>
        <p:spPr bwMode="auto">
          <a:xfrm>
            <a:off x="7319964" y="3284538"/>
            <a:ext cx="2520951"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Calibri"/>
              <a:cs typeface="Arial" pitchFamily="34" charset="0"/>
            </a:endParaRPr>
          </a:p>
        </p:txBody>
      </p:sp>
      <p:sp>
        <p:nvSpPr>
          <p:cNvPr id="2078" name="Line 30"/>
          <p:cNvSpPr>
            <a:spLocks noChangeShapeType="1"/>
          </p:cNvSpPr>
          <p:nvPr/>
        </p:nvSpPr>
        <p:spPr bwMode="auto">
          <a:xfrm>
            <a:off x="6959602" y="2565400"/>
            <a:ext cx="2881313"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Calibri"/>
              <a:cs typeface="Arial" pitchFamily="34" charset="0"/>
            </a:endParaRPr>
          </a:p>
        </p:txBody>
      </p:sp>
      <p:sp>
        <p:nvSpPr>
          <p:cNvPr id="2079" name="Line 31"/>
          <p:cNvSpPr>
            <a:spLocks noChangeShapeType="1"/>
          </p:cNvSpPr>
          <p:nvPr/>
        </p:nvSpPr>
        <p:spPr bwMode="auto">
          <a:xfrm>
            <a:off x="6456364" y="1844675"/>
            <a:ext cx="3384551"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Calibri"/>
              <a:cs typeface="Arial" pitchFamily="34" charset="0"/>
            </a:endParaRPr>
          </a:p>
        </p:txBody>
      </p:sp>
      <p:sp>
        <p:nvSpPr>
          <p:cNvPr id="2080" name="Line 32"/>
          <p:cNvSpPr>
            <a:spLocks noChangeShapeType="1"/>
          </p:cNvSpPr>
          <p:nvPr/>
        </p:nvSpPr>
        <p:spPr bwMode="auto">
          <a:xfrm>
            <a:off x="6240464" y="1196975"/>
            <a:ext cx="3600451"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Calibri"/>
              <a:cs typeface="Arial" pitchFamily="34" charset="0"/>
            </a:endParaRPr>
          </a:p>
        </p:txBody>
      </p:sp>
      <p:sp>
        <p:nvSpPr>
          <p:cNvPr id="2081" name="Text Box 33"/>
          <p:cNvSpPr txBox="1">
            <a:spLocks noChangeArrowheads="1"/>
          </p:cNvSpPr>
          <p:nvPr/>
        </p:nvSpPr>
        <p:spPr bwMode="auto">
          <a:xfrm>
            <a:off x="9912352" y="5445126"/>
            <a:ext cx="576263" cy="307777"/>
          </a:xfrm>
          <a:prstGeom prst="rect">
            <a:avLst/>
          </a:prstGeom>
          <a:noFill/>
          <a:ln w="9525">
            <a:noFill/>
            <a:miter lim="800000"/>
            <a:headEnd/>
            <a:tailEnd/>
          </a:ln>
        </p:spPr>
        <p:txBody>
          <a:bodyPr>
            <a:spAutoFit/>
          </a:bodyPr>
          <a:lstStyle/>
          <a:p>
            <a:pPr fontAlgn="base">
              <a:spcBef>
                <a:spcPct val="50000"/>
              </a:spcBef>
              <a:spcAft>
                <a:spcPct val="0"/>
              </a:spcAft>
            </a:pPr>
            <a:r>
              <a:rPr lang="el-GR" sz="1400">
                <a:solidFill>
                  <a:srgbClr val="000000"/>
                </a:solidFill>
                <a:latin typeface="Calibri"/>
                <a:cs typeface="Arial" pitchFamily="34" charset="0"/>
              </a:rPr>
              <a:t>90%</a:t>
            </a:r>
          </a:p>
        </p:txBody>
      </p:sp>
      <p:sp>
        <p:nvSpPr>
          <p:cNvPr id="2082" name="Text Box 34"/>
          <p:cNvSpPr txBox="1">
            <a:spLocks noChangeArrowheads="1"/>
          </p:cNvSpPr>
          <p:nvPr/>
        </p:nvSpPr>
        <p:spPr bwMode="auto">
          <a:xfrm>
            <a:off x="9912352" y="4652964"/>
            <a:ext cx="576263" cy="307777"/>
          </a:xfrm>
          <a:prstGeom prst="rect">
            <a:avLst/>
          </a:prstGeom>
          <a:noFill/>
          <a:ln w="9525">
            <a:noFill/>
            <a:miter lim="800000"/>
            <a:headEnd/>
            <a:tailEnd/>
          </a:ln>
        </p:spPr>
        <p:txBody>
          <a:bodyPr>
            <a:spAutoFit/>
          </a:bodyPr>
          <a:lstStyle/>
          <a:p>
            <a:pPr fontAlgn="base">
              <a:spcBef>
                <a:spcPct val="50000"/>
              </a:spcBef>
              <a:spcAft>
                <a:spcPct val="0"/>
              </a:spcAft>
            </a:pPr>
            <a:r>
              <a:rPr lang="el-GR" sz="1400">
                <a:solidFill>
                  <a:srgbClr val="000000"/>
                </a:solidFill>
                <a:latin typeface="Calibri"/>
                <a:cs typeface="Arial" pitchFamily="34" charset="0"/>
              </a:rPr>
              <a:t>75%</a:t>
            </a:r>
          </a:p>
        </p:txBody>
      </p:sp>
      <p:sp>
        <p:nvSpPr>
          <p:cNvPr id="2083" name="Text Box 35"/>
          <p:cNvSpPr txBox="1">
            <a:spLocks noChangeArrowheads="1"/>
          </p:cNvSpPr>
          <p:nvPr/>
        </p:nvSpPr>
        <p:spPr bwMode="auto">
          <a:xfrm>
            <a:off x="9912350" y="3933826"/>
            <a:ext cx="755651" cy="307777"/>
          </a:xfrm>
          <a:prstGeom prst="rect">
            <a:avLst/>
          </a:prstGeom>
          <a:noFill/>
          <a:ln w="9525">
            <a:noFill/>
            <a:miter lim="800000"/>
            <a:headEnd/>
            <a:tailEnd/>
          </a:ln>
        </p:spPr>
        <p:txBody>
          <a:bodyPr>
            <a:spAutoFit/>
          </a:bodyPr>
          <a:lstStyle/>
          <a:p>
            <a:pPr fontAlgn="base">
              <a:spcBef>
                <a:spcPct val="50000"/>
              </a:spcBef>
              <a:spcAft>
                <a:spcPct val="0"/>
              </a:spcAft>
            </a:pPr>
            <a:r>
              <a:rPr lang="el-GR" sz="1400">
                <a:solidFill>
                  <a:srgbClr val="000000"/>
                </a:solidFill>
                <a:latin typeface="Calibri"/>
                <a:cs typeface="Arial" pitchFamily="34" charset="0"/>
              </a:rPr>
              <a:t>50%</a:t>
            </a:r>
          </a:p>
        </p:txBody>
      </p:sp>
      <p:sp>
        <p:nvSpPr>
          <p:cNvPr id="2084" name="Text Box 36"/>
          <p:cNvSpPr txBox="1">
            <a:spLocks noChangeArrowheads="1"/>
          </p:cNvSpPr>
          <p:nvPr/>
        </p:nvSpPr>
        <p:spPr bwMode="auto">
          <a:xfrm>
            <a:off x="9912352" y="3141664"/>
            <a:ext cx="576263" cy="307777"/>
          </a:xfrm>
          <a:prstGeom prst="rect">
            <a:avLst/>
          </a:prstGeom>
          <a:noFill/>
          <a:ln w="9525">
            <a:noFill/>
            <a:miter lim="800000"/>
            <a:headEnd/>
            <a:tailEnd/>
          </a:ln>
        </p:spPr>
        <p:txBody>
          <a:bodyPr>
            <a:spAutoFit/>
          </a:bodyPr>
          <a:lstStyle/>
          <a:p>
            <a:pPr fontAlgn="base">
              <a:spcBef>
                <a:spcPct val="50000"/>
              </a:spcBef>
              <a:spcAft>
                <a:spcPct val="0"/>
              </a:spcAft>
            </a:pPr>
            <a:r>
              <a:rPr lang="el-GR" sz="1400">
                <a:solidFill>
                  <a:srgbClr val="000000"/>
                </a:solidFill>
                <a:latin typeface="Calibri"/>
                <a:cs typeface="Arial" pitchFamily="34" charset="0"/>
              </a:rPr>
              <a:t>30%</a:t>
            </a:r>
          </a:p>
        </p:txBody>
      </p:sp>
      <p:sp>
        <p:nvSpPr>
          <p:cNvPr id="2085" name="Text Box 37"/>
          <p:cNvSpPr txBox="1">
            <a:spLocks noChangeArrowheads="1"/>
          </p:cNvSpPr>
          <p:nvPr/>
        </p:nvSpPr>
        <p:spPr bwMode="auto">
          <a:xfrm>
            <a:off x="9912352" y="2420939"/>
            <a:ext cx="576263" cy="307777"/>
          </a:xfrm>
          <a:prstGeom prst="rect">
            <a:avLst/>
          </a:prstGeom>
          <a:noFill/>
          <a:ln w="9525">
            <a:noFill/>
            <a:miter lim="800000"/>
            <a:headEnd/>
            <a:tailEnd/>
          </a:ln>
        </p:spPr>
        <p:txBody>
          <a:bodyPr>
            <a:spAutoFit/>
          </a:bodyPr>
          <a:lstStyle/>
          <a:p>
            <a:pPr fontAlgn="base">
              <a:spcBef>
                <a:spcPct val="50000"/>
              </a:spcBef>
              <a:spcAft>
                <a:spcPct val="0"/>
              </a:spcAft>
            </a:pPr>
            <a:r>
              <a:rPr lang="el-GR" sz="1400">
                <a:solidFill>
                  <a:srgbClr val="000000"/>
                </a:solidFill>
                <a:latin typeface="Calibri"/>
                <a:cs typeface="Arial" pitchFamily="34" charset="0"/>
              </a:rPr>
              <a:t>20%</a:t>
            </a:r>
          </a:p>
        </p:txBody>
      </p:sp>
      <p:sp>
        <p:nvSpPr>
          <p:cNvPr id="2086" name="Text Box 38"/>
          <p:cNvSpPr txBox="1">
            <a:spLocks noChangeArrowheads="1"/>
          </p:cNvSpPr>
          <p:nvPr/>
        </p:nvSpPr>
        <p:spPr bwMode="auto">
          <a:xfrm>
            <a:off x="9912350" y="1700215"/>
            <a:ext cx="755651" cy="307777"/>
          </a:xfrm>
          <a:prstGeom prst="rect">
            <a:avLst/>
          </a:prstGeom>
          <a:noFill/>
          <a:ln w="9525">
            <a:noFill/>
            <a:miter lim="800000"/>
            <a:headEnd/>
            <a:tailEnd/>
          </a:ln>
        </p:spPr>
        <p:txBody>
          <a:bodyPr>
            <a:spAutoFit/>
          </a:bodyPr>
          <a:lstStyle/>
          <a:p>
            <a:pPr fontAlgn="base">
              <a:spcBef>
                <a:spcPct val="50000"/>
              </a:spcBef>
              <a:spcAft>
                <a:spcPct val="0"/>
              </a:spcAft>
            </a:pPr>
            <a:r>
              <a:rPr lang="el-GR" sz="1400">
                <a:solidFill>
                  <a:srgbClr val="000000"/>
                </a:solidFill>
                <a:latin typeface="Calibri"/>
                <a:cs typeface="Arial" pitchFamily="34" charset="0"/>
              </a:rPr>
              <a:t>10%</a:t>
            </a:r>
          </a:p>
        </p:txBody>
      </p:sp>
      <p:sp>
        <p:nvSpPr>
          <p:cNvPr id="2087" name="Text Box 39"/>
          <p:cNvSpPr txBox="1">
            <a:spLocks noChangeArrowheads="1"/>
          </p:cNvSpPr>
          <p:nvPr/>
        </p:nvSpPr>
        <p:spPr bwMode="auto">
          <a:xfrm>
            <a:off x="9912352" y="1052514"/>
            <a:ext cx="506413" cy="307777"/>
          </a:xfrm>
          <a:prstGeom prst="rect">
            <a:avLst/>
          </a:prstGeom>
          <a:noFill/>
          <a:ln w="9525">
            <a:noFill/>
            <a:miter lim="800000"/>
            <a:headEnd/>
            <a:tailEnd/>
          </a:ln>
        </p:spPr>
        <p:txBody>
          <a:bodyPr>
            <a:spAutoFit/>
          </a:bodyPr>
          <a:lstStyle/>
          <a:p>
            <a:pPr fontAlgn="base">
              <a:spcBef>
                <a:spcPct val="50000"/>
              </a:spcBef>
              <a:spcAft>
                <a:spcPct val="0"/>
              </a:spcAft>
            </a:pPr>
            <a:r>
              <a:rPr lang="el-GR" sz="1400">
                <a:solidFill>
                  <a:srgbClr val="000000"/>
                </a:solidFill>
                <a:latin typeface="Calibri"/>
                <a:cs typeface="Arial" pitchFamily="34" charset="0"/>
              </a:rPr>
              <a:t> 5%</a:t>
            </a:r>
          </a:p>
        </p:txBody>
      </p:sp>
    </p:spTree>
    <p:extLst>
      <p:ext uri="{BB962C8B-B14F-4D97-AF65-F5344CB8AC3E}">
        <p14:creationId xmlns:p14="http://schemas.microsoft.com/office/powerpoint/2010/main" val="4089446991"/>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3"/>
          <p:cNvGraphicFramePr>
            <a:graphicFrameLocks noGrp="1" noChangeAspect="1"/>
          </p:cNvGraphicFramePr>
          <p:nvPr>
            <p:ph idx="1"/>
          </p:nvPr>
        </p:nvGraphicFramePr>
        <p:xfrm>
          <a:off x="1992315" y="1133476"/>
          <a:ext cx="8351837" cy="4662488"/>
        </p:xfrm>
        <a:graphic>
          <a:graphicData uri="http://schemas.openxmlformats.org/presentationml/2006/ole">
            <mc:AlternateContent xmlns:mc="http://schemas.openxmlformats.org/markup-compatibility/2006">
              <mc:Choice xmlns:v="urn:schemas-microsoft-com:vml" Requires="v">
                <p:oleObj name="Γράφημα" r:id="rId2" imgW="4419651" imgH="2466923" progId="Excel.Sheet.8">
                  <p:embed/>
                </p:oleObj>
              </mc:Choice>
              <mc:Fallback>
                <p:oleObj name="Γράφημα" r:id="rId2" imgW="4419651" imgH="2466923" progId="Excel.Sheet.8">
                  <p:embed/>
                  <p:pic>
                    <p:nvPicPr>
                      <p:cNvPr id="5122" name="Object 3"/>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315" y="1133476"/>
                        <a:ext cx="8351837" cy="4662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46318686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2" cstate="print"/>
          <a:srcRect/>
          <a:stretch>
            <a:fillRect/>
          </a:stretch>
        </p:blipFill>
        <p:spPr bwMode="auto">
          <a:xfrm>
            <a:off x="3657600" y="304800"/>
            <a:ext cx="4662488" cy="6248400"/>
          </a:xfrm>
          <a:prstGeom prst="rect">
            <a:avLst/>
          </a:prstGeom>
          <a:noFill/>
          <a:ln w="9525">
            <a:noFill/>
            <a:miter lim="800000"/>
            <a:headEnd/>
            <a:tailEnd/>
          </a:ln>
        </p:spPr>
      </p:pic>
      <p:sp>
        <p:nvSpPr>
          <p:cNvPr id="137219" name="2 - Ορθογώνιο"/>
          <p:cNvSpPr>
            <a:spLocks noChangeArrowheads="1"/>
          </p:cNvSpPr>
          <p:nvPr/>
        </p:nvSpPr>
        <p:spPr bwMode="auto">
          <a:xfrm>
            <a:off x="1524000" y="381000"/>
            <a:ext cx="1981200" cy="3170238"/>
          </a:xfrm>
          <a:prstGeom prst="rect">
            <a:avLst/>
          </a:prstGeom>
          <a:noFill/>
          <a:ln w="9525">
            <a:noFill/>
            <a:miter lim="800000"/>
            <a:headEnd/>
            <a:tailEnd/>
          </a:ln>
        </p:spPr>
        <p:txBody>
          <a:bodyPr>
            <a:spAutoFit/>
          </a:bodyPr>
          <a:lstStyle/>
          <a:p>
            <a:r>
              <a:rPr lang="el-GR" sz="2000">
                <a:solidFill>
                  <a:prstClr val="black"/>
                </a:solidFill>
                <a:latin typeface="Calibri"/>
              </a:rPr>
              <a:t>1. Είμαι ξύπνιος και</a:t>
            </a:r>
          </a:p>
          <a:p>
            <a:r>
              <a:rPr lang="el-GR" sz="2000">
                <a:solidFill>
                  <a:prstClr val="black"/>
                </a:solidFill>
                <a:latin typeface="Calibri"/>
              </a:rPr>
              <a:t>σε εγρήγορση.</a:t>
            </a:r>
          </a:p>
          <a:p>
            <a:r>
              <a:rPr lang="el-GR" sz="2000">
                <a:solidFill>
                  <a:prstClr val="black"/>
                </a:solidFill>
                <a:latin typeface="Calibri"/>
              </a:rPr>
              <a:t>Άρχισε το</a:t>
            </a:r>
            <a:r>
              <a:rPr lang="en-US" sz="2000">
                <a:solidFill>
                  <a:prstClr val="black"/>
                </a:solidFill>
                <a:latin typeface="Calibri"/>
              </a:rPr>
              <a:t> </a:t>
            </a:r>
            <a:r>
              <a:rPr lang="el-GR" sz="2000">
                <a:solidFill>
                  <a:prstClr val="black"/>
                </a:solidFill>
                <a:latin typeface="Calibri"/>
              </a:rPr>
              <a:t>μάθημα</a:t>
            </a:r>
          </a:p>
          <a:p>
            <a:r>
              <a:rPr lang="el-GR" sz="2000">
                <a:solidFill>
                  <a:prstClr val="black"/>
                </a:solidFill>
                <a:latin typeface="Calibri"/>
              </a:rPr>
              <a:t>και</a:t>
            </a:r>
          </a:p>
          <a:p>
            <a:r>
              <a:rPr lang="el-GR" sz="2000">
                <a:solidFill>
                  <a:prstClr val="black"/>
                </a:solidFill>
                <a:latin typeface="Calibri"/>
              </a:rPr>
              <a:t>παρακολουθώ με</a:t>
            </a:r>
          </a:p>
          <a:p>
            <a:r>
              <a:rPr lang="el-GR" sz="2000">
                <a:solidFill>
                  <a:prstClr val="black"/>
                </a:solidFill>
                <a:latin typeface="Calibri"/>
              </a:rPr>
              <a:t>ενδιαφέρον τον κ. Κανδαράκη!!!</a:t>
            </a:r>
          </a:p>
        </p:txBody>
      </p:sp>
      <p:sp>
        <p:nvSpPr>
          <p:cNvPr id="137220" name="3 - Ορθογώνιο"/>
          <p:cNvSpPr>
            <a:spLocks noChangeArrowheads="1"/>
          </p:cNvSpPr>
          <p:nvPr/>
        </p:nvSpPr>
        <p:spPr bwMode="auto">
          <a:xfrm>
            <a:off x="8458200" y="228601"/>
            <a:ext cx="2209800" cy="2246313"/>
          </a:xfrm>
          <a:prstGeom prst="rect">
            <a:avLst/>
          </a:prstGeom>
          <a:noFill/>
          <a:ln w="9525">
            <a:noFill/>
            <a:miter lim="800000"/>
            <a:headEnd/>
            <a:tailEnd/>
          </a:ln>
        </p:spPr>
        <p:txBody>
          <a:bodyPr>
            <a:spAutoFit/>
          </a:bodyPr>
          <a:lstStyle/>
          <a:p>
            <a:r>
              <a:rPr lang="el-GR" sz="2000">
                <a:solidFill>
                  <a:prstClr val="black"/>
                </a:solidFill>
                <a:latin typeface="Calibri"/>
              </a:rPr>
              <a:t>2. Είμαι ξύπνιος αλλά αρχίζω να βαριέμαι τον κ.</a:t>
            </a:r>
          </a:p>
          <a:p>
            <a:r>
              <a:rPr lang="el-GR" sz="2000">
                <a:solidFill>
                  <a:prstClr val="black"/>
                </a:solidFill>
                <a:latin typeface="Calibri"/>
              </a:rPr>
              <a:t>Κανδαράκη και νυστάζω. Νιώθω  υπνηλία και χασμουριέμαι.</a:t>
            </a:r>
          </a:p>
        </p:txBody>
      </p:sp>
      <p:sp>
        <p:nvSpPr>
          <p:cNvPr id="137221" name="4 - Ορθογώνιο"/>
          <p:cNvSpPr>
            <a:spLocks noChangeArrowheads="1"/>
          </p:cNvSpPr>
          <p:nvPr/>
        </p:nvSpPr>
        <p:spPr bwMode="auto">
          <a:xfrm>
            <a:off x="8458200" y="2895600"/>
            <a:ext cx="2438400" cy="1938992"/>
          </a:xfrm>
          <a:prstGeom prst="rect">
            <a:avLst/>
          </a:prstGeom>
          <a:noFill/>
          <a:ln w="9525">
            <a:noFill/>
            <a:miter lim="800000"/>
            <a:headEnd/>
            <a:tailEnd/>
          </a:ln>
        </p:spPr>
        <p:txBody>
          <a:bodyPr>
            <a:spAutoFit/>
          </a:bodyPr>
          <a:lstStyle/>
          <a:p>
            <a:r>
              <a:rPr lang="el-GR" sz="2000">
                <a:solidFill>
                  <a:prstClr val="black"/>
                </a:solidFill>
                <a:latin typeface="Calibri"/>
              </a:rPr>
              <a:t>3. Δεν κρατιέμαι…και</a:t>
            </a:r>
          </a:p>
          <a:p>
            <a:r>
              <a:rPr lang="el-GR" sz="2000">
                <a:solidFill>
                  <a:prstClr val="black"/>
                </a:solidFill>
                <a:latin typeface="Calibri"/>
              </a:rPr>
              <a:t>αποκοιμιέμαι στο</a:t>
            </a:r>
          </a:p>
          <a:p>
            <a:r>
              <a:rPr lang="el-GR" sz="2000">
                <a:solidFill>
                  <a:prstClr val="black"/>
                </a:solidFill>
                <a:latin typeface="Calibri"/>
              </a:rPr>
              <a:t>μάθημα. Ο ύπνος μου βαθαίνει από το στάδιο1 στο στάδιο 4.</a:t>
            </a:r>
          </a:p>
        </p:txBody>
      </p:sp>
      <p:sp>
        <p:nvSpPr>
          <p:cNvPr id="137222" name="5 - Ορθογώνιο"/>
          <p:cNvSpPr>
            <a:spLocks noChangeArrowheads="1"/>
          </p:cNvSpPr>
          <p:nvPr/>
        </p:nvSpPr>
        <p:spPr bwMode="auto">
          <a:xfrm>
            <a:off x="1524000" y="4953001"/>
            <a:ext cx="2057400" cy="646113"/>
          </a:xfrm>
          <a:prstGeom prst="rect">
            <a:avLst/>
          </a:prstGeom>
          <a:noFill/>
          <a:ln w="9525">
            <a:noFill/>
            <a:miter lim="800000"/>
            <a:headEnd/>
            <a:tailEnd/>
          </a:ln>
        </p:spPr>
        <p:txBody>
          <a:bodyPr>
            <a:spAutoFit/>
          </a:bodyPr>
          <a:lstStyle/>
          <a:p>
            <a:r>
              <a:rPr lang="el-GR">
                <a:solidFill>
                  <a:prstClr val="black"/>
                </a:solidFill>
                <a:latin typeface="Calibri"/>
              </a:rPr>
              <a:t>4. Βλέπω και όνειρο!</a:t>
            </a:r>
          </a:p>
        </p:txBody>
      </p:sp>
      <p:cxnSp>
        <p:nvCxnSpPr>
          <p:cNvPr id="8" name="7 - Ευθύγραμμο βέλος σύνδεσης"/>
          <p:cNvCxnSpPr>
            <a:stCxn id="137219" idx="3"/>
          </p:cNvCxnSpPr>
          <p:nvPr/>
        </p:nvCxnSpPr>
        <p:spPr>
          <a:xfrm flipV="1">
            <a:off x="3505200" y="609601"/>
            <a:ext cx="1219200" cy="13557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9 - Ευθύγραμμο βέλος σύνδεσης"/>
          <p:cNvCxnSpPr>
            <a:stCxn id="137220" idx="1"/>
          </p:cNvCxnSpPr>
          <p:nvPr/>
        </p:nvCxnSpPr>
        <p:spPr>
          <a:xfrm rot="10800000">
            <a:off x="7543800" y="1295400"/>
            <a:ext cx="914400" cy="571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13 - Ευθύγραμμο βέλος σύνδεσης"/>
          <p:cNvCxnSpPr/>
          <p:nvPr/>
        </p:nvCxnSpPr>
        <p:spPr>
          <a:xfrm flipH="1" flipV="1">
            <a:off x="7010400" y="2667000"/>
            <a:ext cx="1309688"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18 - Ευθύγραμμο βέλος σύνδεσης"/>
          <p:cNvCxnSpPr/>
          <p:nvPr/>
        </p:nvCxnSpPr>
        <p:spPr>
          <a:xfrm rot="16200000" flipV="1">
            <a:off x="7086600" y="2209800"/>
            <a:ext cx="1295400" cy="1143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21 - Ευθύγραμμο βέλος σύνδεσης"/>
          <p:cNvCxnSpPr/>
          <p:nvPr/>
        </p:nvCxnSpPr>
        <p:spPr>
          <a:xfrm flipV="1">
            <a:off x="3124200" y="4495800"/>
            <a:ext cx="16002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28 - Ευθύγραμμο βέλος σύνδεσης"/>
          <p:cNvCxnSpPr/>
          <p:nvPr/>
        </p:nvCxnSpPr>
        <p:spPr>
          <a:xfrm rot="10800000" flipV="1">
            <a:off x="7391400" y="3429000"/>
            <a:ext cx="9144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25" name="Group 25"/>
          <p:cNvGraphicFramePr>
            <a:graphicFrameLocks noGrp="1"/>
          </p:cNvGraphicFramePr>
          <p:nvPr/>
        </p:nvGraphicFramePr>
        <p:xfrm>
          <a:off x="1524000" y="1"/>
          <a:ext cx="9107488" cy="6907213"/>
        </p:xfrm>
        <a:graphic>
          <a:graphicData uri="http://schemas.openxmlformats.org/drawingml/2006/table">
            <a:tbl>
              <a:tblPr/>
              <a:tblGrid>
                <a:gridCol w="4016149">
                  <a:extLst>
                    <a:ext uri="{9D8B030D-6E8A-4147-A177-3AD203B41FA5}">
                      <a16:colId xmlns:a16="http://schemas.microsoft.com/office/drawing/2014/main" val="20000"/>
                    </a:ext>
                  </a:extLst>
                </a:gridCol>
                <a:gridCol w="1362961">
                  <a:extLst>
                    <a:ext uri="{9D8B030D-6E8A-4147-A177-3AD203B41FA5}">
                      <a16:colId xmlns:a16="http://schemas.microsoft.com/office/drawing/2014/main" val="20001"/>
                    </a:ext>
                  </a:extLst>
                </a:gridCol>
                <a:gridCol w="3728378">
                  <a:extLst>
                    <a:ext uri="{9D8B030D-6E8A-4147-A177-3AD203B41FA5}">
                      <a16:colId xmlns:a16="http://schemas.microsoft.com/office/drawing/2014/main" val="20002"/>
                    </a:ext>
                  </a:extLst>
                </a:gridCol>
              </a:tblGrid>
              <a:tr h="7010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a:ln>
                            <a:noFill/>
                          </a:ln>
                          <a:solidFill>
                            <a:srgbClr val="FFFFFF"/>
                          </a:solidFill>
                          <a:effectLst/>
                          <a:latin typeface="Arial" pitchFamily="34" charset="0"/>
                        </a:rPr>
                        <a:t>Κύριος  Κόκκινος </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a:ln>
                            <a:noFill/>
                          </a:ln>
                          <a:solidFill>
                            <a:srgbClr val="FFFFFF"/>
                          </a:solidFill>
                          <a:effectLst/>
                          <a:latin typeface="Arial" pitchFamily="34" charset="0"/>
                        </a:rPr>
                        <a:t>Χρόνος  μάθησης </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a:ln>
                            <a:noFill/>
                          </a:ln>
                          <a:solidFill>
                            <a:srgbClr val="FFFFFF"/>
                          </a:solidFill>
                          <a:effectLst/>
                          <a:latin typeface="Arial" pitchFamily="34" charset="0"/>
                        </a:rPr>
                        <a:t>Κύριος Πράσινος</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485669">
                <a:tc>
                  <a:txBody>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Να μου πείτε τις δύο αιτίες του Β΄ παγκόσμιου πολέμου που συζητήσαμε εχθές</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Οι μαθητές απαντούν</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Σήμερα θα ασχοληθούμε με την τρίτη αιτία καθώς επίσης και με τα αποτελέσματα του πολέμου </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Πριν όμως θα σας επιστρέψω τα τεστ και θα συλλέξω τη δουλειά του σπιτιού</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6D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a:ln>
                            <a:noFill/>
                          </a:ln>
                          <a:solidFill>
                            <a:srgbClr val="000000"/>
                          </a:solidFill>
                          <a:effectLst/>
                          <a:latin typeface="Arial" pitchFamily="34" charset="0"/>
                        </a:rPr>
                        <a:t>20 πρώτα  λεπτά</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6D3"/>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Να μου πείτε δύο αιτίες του Β΄ Παγκόσμιου πολέμου που συζητήσαμε εχθές</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Οι μαθητές απαντούν</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Σήμερα θα ασχοληθούμε με την τρίτη αιτία καθώς επίσης και με τα αποτελέσματα του πολέμου </a:t>
                      </a:r>
                    </a:p>
                    <a:p>
                      <a:pPr marL="342900" marR="0" lvl="0" indent="-342900" algn="l" defTabSz="914400" rtl="0" eaLnBrk="1" fontAlgn="base" latinLnBrk="0" hangingPunct="1">
                        <a:lnSpc>
                          <a:spcPct val="100000"/>
                        </a:lnSpc>
                        <a:spcBef>
                          <a:spcPct val="0"/>
                        </a:spcBef>
                        <a:spcAft>
                          <a:spcPct val="0"/>
                        </a:spcAft>
                        <a:buClrTx/>
                        <a:buSzTx/>
                        <a:buFont typeface="Lucida Sans" pitchFamily="34" charset="0"/>
                        <a:buAutoNum type="arabicPeriod"/>
                        <a:tabLst/>
                      </a:pPr>
                      <a:r>
                        <a:rPr kumimoji="0" lang="el-GR" sz="1800" b="0" i="0" u="none" strike="noStrike" cap="none" normalizeH="0" baseline="0" dirty="0">
                          <a:ln>
                            <a:noFill/>
                          </a:ln>
                          <a:solidFill>
                            <a:srgbClr val="000000"/>
                          </a:solidFill>
                          <a:effectLst/>
                          <a:latin typeface="Arial" pitchFamily="34" charset="0"/>
                        </a:rPr>
                        <a:t>Ο τρίτος λόγος του Β΄  παγκόσμιου πολέμου είναι…. (εισήγηση)…</a:t>
                      </a: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dirty="0">
                        <a:ln>
                          <a:noFill/>
                        </a:ln>
                        <a:solidFill>
                          <a:srgbClr val="000000"/>
                        </a:solidFill>
                        <a:effectLst/>
                        <a:latin typeface="Arial" pitchFamily="34" charset="0"/>
                      </a:endParaRP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6D3"/>
                    </a:solidFill>
                  </a:tcPr>
                </a:tc>
                <a:extLst>
                  <a:ext uri="{0D108BD9-81ED-4DB2-BD59-A6C34878D82A}">
                    <a16:rowId xmlns:a16="http://schemas.microsoft.com/office/drawing/2014/main" val="10001"/>
                  </a:ext>
                </a:extLst>
              </a:tr>
              <a:tr h="1218562">
                <a:tc>
                  <a:txBody>
                    <a:bodyPr/>
                    <a:lstStyle/>
                    <a:p>
                      <a:pPr marL="342900" marR="0" lvl="0" indent="-342900" algn="l" defTabSz="914400" rtl="0" eaLnBrk="1" fontAlgn="base" latinLnBrk="0" hangingPunct="1">
                        <a:lnSpc>
                          <a:spcPct val="100000"/>
                        </a:lnSpc>
                        <a:spcBef>
                          <a:spcPct val="0"/>
                        </a:spcBef>
                        <a:spcAft>
                          <a:spcPct val="0"/>
                        </a:spcAft>
                        <a:buClrTx/>
                        <a:buSzTx/>
                        <a:buFont typeface="+mj-lt"/>
                        <a:buNone/>
                        <a:tabLst/>
                      </a:pPr>
                      <a:r>
                        <a:rPr kumimoji="0" lang="el-GR" sz="1800" b="0" i="0" u="none" strike="noStrike" cap="none" normalizeH="0" baseline="0">
                          <a:ln>
                            <a:noFill/>
                          </a:ln>
                          <a:solidFill>
                            <a:srgbClr val="000000"/>
                          </a:solidFill>
                          <a:effectLst/>
                          <a:latin typeface="Arial" pitchFamily="34" charset="0"/>
                        </a:rPr>
                        <a:t>      Ο τρίτος λόγος του Β΄ παγκόσμιου πολέμου είναι…. (εισήγηση)…</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F3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a:ln>
                            <a:noFill/>
                          </a:ln>
                          <a:solidFill>
                            <a:srgbClr val="000000"/>
                          </a:solidFill>
                          <a:effectLst/>
                          <a:latin typeface="Arial" pitchFamily="34" charset="0"/>
                        </a:rPr>
                        <a:t>5 ενδιάμεσα λεπτά </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F3EA"/>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Συζητήστε το γ λόγο στην  ομάδα σας</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Συσχετίστε το γ λόγο με τους προηγούμενους</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F3EA"/>
                    </a:solidFill>
                  </a:tcPr>
                </a:tc>
                <a:extLst>
                  <a:ext uri="{0D108BD9-81ED-4DB2-BD59-A6C34878D82A}">
                    <a16:rowId xmlns:a16="http://schemas.microsoft.com/office/drawing/2014/main" val="10002"/>
                  </a:ext>
                </a:extLst>
              </a:tr>
              <a:tr h="1501950">
                <a:tc>
                  <a:txBody>
                    <a:bodyPr/>
                    <a:lstStyle/>
                    <a:p>
                      <a:pPr marL="342900" marR="0" lvl="0" indent="-342900" algn="l" defTabSz="914400" rtl="0" eaLnBrk="1" fontAlgn="base" latinLnBrk="0" hangingPunct="1">
                        <a:lnSpc>
                          <a:spcPct val="100000"/>
                        </a:lnSpc>
                        <a:spcBef>
                          <a:spcPct val="0"/>
                        </a:spcBef>
                        <a:spcAft>
                          <a:spcPct val="0"/>
                        </a:spcAft>
                        <a:buClrTx/>
                        <a:buSzTx/>
                        <a:buFont typeface="Lucida Sans" pitchFamily="34" charset="0"/>
                        <a:buAutoNum type="arabicPeriod"/>
                        <a:tabLst/>
                      </a:pPr>
                      <a:r>
                        <a:rPr kumimoji="0" lang="el-GR" sz="1800" b="0" i="0" u="none" strike="noStrike" cap="none" normalizeH="0" baseline="0" dirty="0">
                          <a:ln>
                            <a:noFill/>
                          </a:ln>
                          <a:solidFill>
                            <a:srgbClr val="000000"/>
                          </a:solidFill>
                          <a:effectLst/>
                          <a:latin typeface="Arial" pitchFamily="34" charset="0"/>
                        </a:rPr>
                        <a:t>Συνέχεια εισήγησης…</a:t>
                      </a:r>
                    </a:p>
                    <a:p>
                      <a:pPr marL="342900" marR="0" lvl="0" indent="-342900" algn="l" defTabSz="914400" rtl="0" eaLnBrk="1" fontAlgn="base" latinLnBrk="0" hangingPunct="1">
                        <a:lnSpc>
                          <a:spcPct val="100000"/>
                        </a:lnSpc>
                        <a:spcBef>
                          <a:spcPct val="0"/>
                        </a:spcBef>
                        <a:spcAft>
                          <a:spcPct val="0"/>
                        </a:spcAft>
                        <a:buClrTx/>
                        <a:buSzTx/>
                        <a:buFont typeface="Lucida Sans" pitchFamily="34" charset="0"/>
                        <a:buAutoNum type="arabicPeriod"/>
                        <a:tabLst/>
                      </a:pPr>
                      <a:r>
                        <a:rPr kumimoji="0" lang="el-GR" sz="1800" b="0" i="0" u="none" strike="noStrike" cap="none" normalizeH="0" baseline="0" dirty="0">
                          <a:ln>
                            <a:noFill/>
                          </a:ln>
                          <a:solidFill>
                            <a:srgbClr val="000000"/>
                          </a:solidFill>
                          <a:effectLst/>
                          <a:latin typeface="Arial" pitchFamily="34" charset="0"/>
                        </a:rPr>
                        <a:t>Οκ,  ήσαστε πολύ προσεκτικοί  γι αυτό σας αφήνω 5 λεπτά να ασχοληθείτε με κάτι που σας αρέσει</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6D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a:ln>
                            <a:noFill/>
                          </a:ln>
                          <a:solidFill>
                            <a:srgbClr val="000000"/>
                          </a:solidFill>
                          <a:effectLst/>
                          <a:latin typeface="Arial" pitchFamily="34" charset="0"/>
                        </a:rPr>
                        <a:t>20  τελευταία λεπτά </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6D3"/>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Αναλογιστείτε για 2΄ το τι είπαμε</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Ετοιμαστείτε να ανταλλάξετε τις απόψεις σας με τους άλλους</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6D3"/>
                    </a:solidFill>
                  </a:tcPr>
                </a:tc>
                <a:extLst>
                  <a:ext uri="{0D108BD9-81ED-4DB2-BD59-A6C34878D82A}">
                    <a16:rowId xmlns:a16="http://schemas.microsoft.com/office/drawing/2014/main" val="10003"/>
                  </a:ext>
                </a:extLst>
              </a:tr>
            </a:tbl>
          </a:graphicData>
        </a:graphic>
      </p:graphicFrame>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F:\2011-04 (Απρ)\σάρωση0002.jpg"/>
          <p:cNvPicPr>
            <a:picLocks noChangeAspect="1" noChangeArrowheads="1"/>
          </p:cNvPicPr>
          <p:nvPr/>
        </p:nvPicPr>
        <p:blipFill>
          <a:blip r:embed="rId2" cstate="print"/>
          <a:srcRect/>
          <a:stretch>
            <a:fillRect/>
          </a:stretch>
        </p:blipFill>
        <p:spPr bwMode="auto">
          <a:xfrm>
            <a:off x="1524000" y="827089"/>
            <a:ext cx="9144000" cy="5203825"/>
          </a:xfrm>
          <a:prstGeom prst="rect">
            <a:avLst/>
          </a:prstGeom>
          <a:noFill/>
          <a:ln w="9525">
            <a:noFill/>
            <a:miter lim="800000"/>
            <a:headEnd/>
            <a:tailEnd/>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F:\2011-04 (Απρ)\σάρωση0003.jpg"/>
          <p:cNvPicPr>
            <a:picLocks noChangeAspect="1" noChangeArrowheads="1"/>
          </p:cNvPicPr>
          <p:nvPr/>
        </p:nvPicPr>
        <p:blipFill>
          <a:blip r:embed="rId2" cstate="print"/>
          <a:srcRect/>
          <a:stretch>
            <a:fillRect/>
          </a:stretch>
        </p:blipFill>
        <p:spPr bwMode="auto">
          <a:xfrm>
            <a:off x="1841500" y="541339"/>
            <a:ext cx="8509000" cy="5775325"/>
          </a:xfrm>
          <a:prstGeom prst="rect">
            <a:avLst/>
          </a:prstGeom>
          <a:noFill/>
          <a:ln w="9525">
            <a:noFill/>
            <a:miter lim="800000"/>
            <a:headEnd/>
            <a:tailEnd/>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F:\2011-04 (Απρ)\σάρωση0004.jpg"/>
          <p:cNvPicPr>
            <a:picLocks noChangeAspect="1" noChangeArrowheads="1"/>
          </p:cNvPicPr>
          <p:nvPr/>
        </p:nvPicPr>
        <p:blipFill>
          <a:blip r:embed="rId2" cstate="print"/>
          <a:srcRect l="19167" b="1527"/>
          <a:stretch>
            <a:fillRect/>
          </a:stretch>
        </p:blipFill>
        <p:spPr bwMode="auto">
          <a:xfrm>
            <a:off x="1828800" y="457200"/>
            <a:ext cx="8305800" cy="5562600"/>
          </a:xfrm>
          <a:prstGeom prst="rect">
            <a:avLst/>
          </a:prstGeom>
          <a:noFill/>
          <a:ln w="9525">
            <a:noFill/>
            <a:miter lim="800000"/>
            <a:headEnd/>
            <a:tailEnd/>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F:\2011-04 (Απρ)\σάρωση0005.jpg"/>
          <p:cNvPicPr>
            <a:picLocks noChangeAspect="1" noChangeArrowheads="1"/>
          </p:cNvPicPr>
          <p:nvPr/>
        </p:nvPicPr>
        <p:blipFill>
          <a:blip r:embed="rId2" cstate="print"/>
          <a:srcRect/>
          <a:stretch>
            <a:fillRect/>
          </a:stretch>
        </p:blipFill>
        <p:spPr bwMode="auto">
          <a:xfrm>
            <a:off x="1878014" y="577850"/>
            <a:ext cx="8435975" cy="57023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14" name="Rectangle 134"/>
          <p:cNvSpPr>
            <a:spLocks noGrp="1" noChangeArrowheads="1"/>
          </p:cNvSpPr>
          <p:nvPr>
            <p:ph type="title"/>
          </p:nvPr>
        </p:nvSpPr>
        <p:spPr/>
        <p:txBody>
          <a:bodyPr/>
          <a:lstStyle/>
          <a:p>
            <a:pPr eaLnBrk="1" hangingPunct="1">
              <a:defRPr/>
            </a:pPr>
            <a:r>
              <a:rPr lang="el-GR" sz="1800" b="1" dirty="0"/>
              <a:t>ΣΥΜΠΕΡΙΦΟΡΕΣ ΠΟΥ ΣΥΜΦΩΝΑ ΜΕ ΤΟ ΕΞΕΛΙΚΤΙΚΟ ΣΤΑΔΙΟ ΠΟΥ ΔΙΑΝΥΕΙ ΤΟ ΠΑΙΔΙ ΘΕΩΡΟΥΝΤΑΙ ΚΑΝΟΝΙΚΕΣ Ή ΠΡΟΒΛΗΜΑΤΙΚΕΣ</a:t>
            </a:r>
            <a:r>
              <a:rPr lang="en-US" sz="1800" b="1" dirty="0"/>
              <a:t>.</a:t>
            </a:r>
            <a:br>
              <a:rPr lang="el-GR" sz="1400" b="1" dirty="0"/>
            </a:br>
            <a:endParaRPr lang="el-GR" sz="1400" b="1" dirty="0"/>
          </a:p>
        </p:txBody>
      </p:sp>
      <p:graphicFrame>
        <p:nvGraphicFramePr>
          <p:cNvPr id="20649" name="Group 169"/>
          <p:cNvGraphicFramePr>
            <a:graphicFrameLocks noGrp="1"/>
          </p:cNvGraphicFramePr>
          <p:nvPr>
            <p:ph idx="1"/>
          </p:nvPr>
        </p:nvGraphicFramePr>
        <p:xfrm>
          <a:off x="1631951" y="1341438"/>
          <a:ext cx="8785225" cy="5474358"/>
        </p:xfrm>
        <a:graphic>
          <a:graphicData uri="http://schemas.openxmlformats.org/drawingml/2006/table">
            <a:tbl>
              <a:tblPr/>
              <a:tblGrid>
                <a:gridCol w="892150">
                  <a:extLst>
                    <a:ext uri="{9D8B030D-6E8A-4147-A177-3AD203B41FA5}">
                      <a16:colId xmlns:a16="http://schemas.microsoft.com/office/drawing/2014/main" val="20000"/>
                    </a:ext>
                  </a:extLst>
                </a:gridCol>
                <a:gridCol w="2276500">
                  <a:extLst>
                    <a:ext uri="{9D8B030D-6E8A-4147-A177-3AD203B41FA5}">
                      <a16:colId xmlns:a16="http://schemas.microsoft.com/office/drawing/2014/main" val="20001"/>
                    </a:ext>
                  </a:extLst>
                </a:gridCol>
                <a:gridCol w="3421063">
                  <a:extLst>
                    <a:ext uri="{9D8B030D-6E8A-4147-A177-3AD203B41FA5}">
                      <a16:colId xmlns:a16="http://schemas.microsoft.com/office/drawing/2014/main" val="20002"/>
                    </a:ext>
                  </a:extLst>
                </a:gridCol>
                <a:gridCol w="2195512">
                  <a:extLst>
                    <a:ext uri="{9D8B030D-6E8A-4147-A177-3AD203B41FA5}">
                      <a16:colId xmlns:a16="http://schemas.microsoft.com/office/drawing/2014/main" val="20003"/>
                    </a:ext>
                  </a:extLst>
                </a:gridCol>
              </a:tblGrid>
              <a:tr h="793750">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6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Ηλικία</a:t>
                      </a:r>
                      <a:endParaRPr kumimoji="0" lang="el-GR" sz="14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6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Αναμενόμενα για την ηλικία επιτεύγματα</a:t>
                      </a:r>
                      <a:endParaRPr kumimoji="0" lang="el-GR" sz="14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6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Αναμενόμενα για την ηλικία προβλήματα συμπεριφοράς</a:t>
                      </a:r>
                      <a:endParaRPr kumimoji="0" lang="el-GR" sz="16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6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Κλινικές διαταραχές που μπορούν να γίνουν αντιληπτές</a:t>
                      </a:r>
                      <a:endParaRPr kumimoji="0" lang="el-GR" sz="16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23938">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600" b="1"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0-2</a:t>
                      </a:r>
                      <a:endParaRPr kumimoji="0" lang="el-GR" sz="1600" b="1"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8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Διατροφή</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8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 ύπνος</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8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συναισθηματική επαφή</a:t>
                      </a:r>
                      <a:endParaRPr kumimoji="0" lang="el-GR" sz="18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Πείσματα</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θυμός </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μη έλεγχος σφιγκτήρων</a:t>
                      </a:r>
                      <a:endParaRPr kumimoji="0" lang="el-GR" sz="18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8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Νοητική υστέρηση </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8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διαταραχές στην πρόσληψη της τροφής </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8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αυτισμός</a:t>
                      </a:r>
                      <a:endParaRPr kumimoji="0" lang="el-GR" sz="18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914038">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600" b="1"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2-5</a:t>
                      </a:r>
                      <a:endParaRPr kumimoji="0" lang="el-GR" sz="1600" b="1"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8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Γλώσσα</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8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έλεγχος σφιγκτήρων </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8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δεξιότητες αυτοεξυπηρέτησης </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8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 αυτοέλεγχος </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8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σχέσεις με συνομηλίκους</a:t>
                      </a:r>
                      <a:endParaRPr kumimoji="0" lang="el-GR" sz="18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Διαφωνίες</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απαιτεί την προσοχή των άλλων </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ανυπακοή</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 φόβοι</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 υπερκινητικότητα,</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δυσκολίες στον ύπνο</a:t>
                      </a:r>
                      <a:endParaRPr kumimoji="0" lang="el-GR" sz="18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533400" marR="0" lvl="0" indent="-5334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Διαταραχές λόγου και ομιλίας </a:t>
                      </a:r>
                    </a:p>
                    <a:p>
                      <a:pPr marL="533400" marR="0" lvl="0" indent="-5334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800" b="0" i="0" u="none" strike="noStrike" cap="none" normalizeH="0" baseline="0" dirty="0" err="1">
                          <a:ln>
                            <a:noFill/>
                          </a:ln>
                          <a:solidFill>
                            <a:schemeClr val="tx1"/>
                          </a:solidFill>
                          <a:effectLst>
                            <a:outerShdw blurRad="38100" dist="38100" dir="2700000" algn="tl">
                              <a:srgbClr val="000000"/>
                            </a:outerShdw>
                          </a:effectLst>
                          <a:latin typeface="Times New Roman" pitchFamily="18" charset="0"/>
                          <a:cs typeface="Times New Roman" pitchFamily="18" charset="0"/>
                        </a:rPr>
                        <a:t>πρβλ</a:t>
                      </a: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 από κακοποίηση ή παραμέληση</a:t>
                      </a:r>
                    </a:p>
                    <a:p>
                      <a:pPr marL="533400" marR="0" lvl="0" indent="-5334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 διαταραχές   </a:t>
                      </a:r>
                    </a:p>
                    <a:p>
                      <a:pPr marL="533400" marR="0" lvl="0" indent="-5334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          άγχους </a:t>
                      </a:r>
                    </a:p>
                    <a:p>
                      <a:pPr marL="533400" marR="0" lvl="0" indent="-5334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φοβίες</a:t>
                      </a:r>
                      <a:endParaRPr kumimoji="0" lang="el-GR" sz="18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C:\Users\TURBO_X\Pictures\Οι σαρώσεις μου\2011-05 (Μαϊ)\σάρωση0003.jpg"/>
          <p:cNvPicPr>
            <a:picLocks noChangeAspect="1" noChangeArrowheads="1"/>
          </p:cNvPicPr>
          <p:nvPr/>
        </p:nvPicPr>
        <p:blipFill>
          <a:blip r:embed="rId2" cstate="print"/>
          <a:srcRect/>
          <a:stretch>
            <a:fillRect/>
          </a:stretch>
        </p:blipFill>
        <p:spPr bwMode="auto">
          <a:xfrm>
            <a:off x="1524000" y="57150"/>
            <a:ext cx="9144000" cy="6743700"/>
          </a:xfrm>
          <a:prstGeom prst="rect">
            <a:avLst/>
          </a:prstGeom>
          <a:noFill/>
          <a:ln w="9525">
            <a:noFill/>
            <a:miter lim="800000"/>
            <a:headEnd/>
            <a:tailEnd/>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3" descr="C:\Users\TURBO_X\Pictures\Οι σαρώσεις μου\2011-05 (Μαϊ)\σάρωση0004.jpg"/>
          <p:cNvPicPr>
            <a:picLocks noChangeAspect="1" noChangeArrowheads="1"/>
          </p:cNvPicPr>
          <p:nvPr/>
        </p:nvPicPr>
        <p:blipFill>
          <a:blip r:embed="rId2" cstate="print"/>
          <a:srcRect l="8588" r="8568" b="14313"/>
          <a:stretch>
            <a:fillRect/>
          </a:stretch>
        </p:blipFill>
        <p:spPr bwMode="auto">
          <a:xfrm>
            <a:off x="2057400" y="0"/>
            <a:ext cx="8153400" cy="6858000"/>
          </a:xfrm>
          <a:prstGeom prst="rect">
            <a:avLst/>
          </a:prstGeom>
          <a:noFill/>
          <a:ln w="9525">
            <a:noFill/>
            <a:miter lim="800000"/>
            <a:headEnd/>
            <a:tailEnd/>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C:\Users\TURBO_X\Pictures\Οι σαρώσεις μου\2011-05 (Μαϊ)\σάρωση0005.jpg"/>
          <p:cNvPicPr>
            <a:picLocks noChangeAspect="1" noChangeArrowheads="1"/>
          </p:cNvPicPr>
          <p:nvPr/>
        </p:nvPicPr>
        <p:blipFill>
          <a:blip r:embed="rId2" cstate="print"/>
          <a:srcRect l="2882" t="14529" r="11719" b="12970"/>
          <a:stretch>
            <a:fillRect/>
          </a:stretch>
        </p:blipFill>
        <p:spPr bwMode="auto">
          <a:xfrm>
            <a:off x="2438400" y="0"/>
            <a:ext cx="6629400" cy="7010400"/>
          </a:xfrm>
          <a:prstGeom prst="rect">
            <a:avLst/>
          </a:prstGeom>
          <a:noFill/>
          <a:ln w="9525">
            <a:noFill/>
            <a:miter lim="800000"/>
            <a:headEnd/>
            <a:tailEnd/>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C:\Users\TURBO_X\Pictures\Οι σαρώσεις μου\2011-05 (Μαϊ)\σάρωση0006.jpg"/>
          <p:cNvPicPr>
            <a:picLocks noChangeAspect="1" noChangeArrowheads="1"/>
          </p:cNvPicPr>
          <p:nvPr/>
        </p:nvPicPr>
        <p:blipFill>
          <a:blip r:embed="rId2" cstate="print"/>
          <a:srcRect/>
          <a:stretch>
            <a:fillRect/>
          </a:stretch>
        </p:blipFill>
        <p:spPr bwMode="auto">
          <a:xfrm>
            <a:off x="2514600" y="0"/>
            <a:ext cx="6629400" cy="7010400"/>
          </a:xfrm>
          <a:prstGeom prst="rect">
            <a:avLst/>
          </a:prstGeom>
          <a:noFill/>
          <a:ln w="9525">
            <a:noFill/>
            <a:miter lim="800000"/>
            <a:headEnd/>
            <a:tailEnd/>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F:\2011-04 (Απρ)\σάρωση0010.jpg"/>
          <p:cNvPicPr>
            <a:picLocks noChangeAspect="1" noChangeArrowheads="1"/>
          </p:cNvPicPr>
          <p:nvPr/>
        </p:nvPicPr>
        <p:blipFill>
          <a:blip r:embed="rId2" cstate="print"/>
          <a:srcRect l="11784" t="10001" r="14844" b="18889"/>
          <a:stretch>
            <a:fillRect/>
          </a:stretch>
        </p:blipFill>
        <p:spPr bwMode="auto">
          <a:xfrm>
            <a:off x="3733800" y="685800"/>
            <a:ext cx="4495800" cy="5410200"/>
          </a:xfrm>
          <a:prstGeom prst="rect">
            <a:avLst/>
          </a:prstGeom>
          <a:noFill/>
          <a:ln w="9525">
            <a:noFill/>
            <a:miter lim="800000"/>
            <a:headEnd/>
            <a:tailEnd/>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82" name="Rectangle 238"/>
          <p:cNvSpPr>
            <a:spLocks noGrp="1" noChangeArrowheads="1"/>
          </p:cNvSpPr>
          <p:nvPr>
            <p:ph type="title"/>
          </p:nvPr>
        </p:nvSpPr>
        <p:spPr/>
        <p:txBody>
          <a:bodyPr/>
          <a:lstStyle/>
          <a:p>
            <a:pPr eaLnBrk="1" hangingPunct="1">
              <a:defRPr/>
            </a:pPr>
            <a:r>
              <a:rPr lang="el-GR" sz="1800" b="1" i="1" dirty="0"/>
              <a:t>ΠΟΛΛΑΠΛΗ ΝΟΗΜΟΣΥΝΗ ΚΑΙ ΜΑΘΗΣΗ</a:t>
            </a:r>
          </a:p>
        </p:txBody>
      </p:sp>
      <p:graphicFrame>
        <p:nvGraphicFramePr>
          <p:cNvPr id="31997" name="Group 253"/>
          <p:cNvGraphicFramePr>
            <a:graphicFrameLocks noGrp="1"/>
          </p:cNvGraphicFramePr>
          <p:nvPr>
            <p:ph idx="1"/>
          </p:nvPr>
        </p:nvGraphicFramePr>
        <p:xfrm>
          <a:off x="1631950" y="1196975"/>
          <a:ext cx="8928100" cy="5731510"/>
        </p:xfrm>
        <a:graphic>
          <a:graphicData uri="http://schemas.openxmlformats.org/drawingml/2006/table">
            <a:tbl>
              <a:tblPr/>
              <a:tblGrid>
                <a:gridCol w="2016125">
                  <a:extLst>
                    <a:ext uri="{9D8B030D-6E8A-4147-A177-3AD203B41FA5}">
                      <a16:colId xmlns:a16="http://schemas.microsoft.com/office/drawing/2014/main" val="20000"/>
                    </a:ext>
                  </a:extLst>
                </a:gridCol>
                <a:gridCol w="2303463">
                  <a:extLst>
                    <a:ext uri="{9D8B030D-6E8A-4147-A177-3AD203B41FA5}">
                      <a16:colId xmlns:a16="http://schemas.microsoft.com/office/drawing/2014/main" val="20001"/>
                    </a:ext>
                  </a:extLst>
                </a:gridCol>
                <a:gridCol w="2201862">
                  <a:extLst>
                    <a:ext uri="{9D8B030D-6E8A-4147-A177-3AD203B41FA5}">
                      <a16:colId xmlns:a16="http://schemas.microsoft.com/office/drawing/2014/main" val="20002"/>
                    </a:ext>
                  </a:extLst>
                </a:gridCol>
                <a:gridCol w="2406650">
                  <a:extLst>
                    <a:ext uri="{9D8B030D-6E8A-4147-A177-3AD203B41FA5}">
                      <a16:colId xmlns:a16="http://schemas.microsoft.com/office/drawing/2014/main" val="20003"/>
                    </a:ext>
                  </a:extLst>
                </a:gridCol>
              </a:tblGrid>
              <a:tr h="319088">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4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ΕΙΔΟΣ ΝΟΗΜΟΣΥΝΗΣ</a:t>
                      </a:r>
                      <a:endParaRPr kumimoji="0" lang="el-GR" sz="14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4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ΑΡΕΣΚΕΤΑΙ</a:t>
                      </a:r>
                      <a:endParaRPr kumimoji="0" lang="el-GR" sz="14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4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ΙΔΙΑΙΤΕΡΕΣ ΙΚΑΝΟΤΗΤΕΣ</a:t>
                      </a:r>
                      <a:endParaRPr kumimoji="0" lang="el-GR" sz="14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4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ΜΑΘΑΙΝΕΙ  ΚΑΛΥΤΕΡΑ</a:t>
                      </a:r>
                      <a:endParaRPr kumimoji="0" lang="el-GR" sz="14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84250">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6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Γλωσσική</a:t>
                      </a:r>
                      <a:endParaRPr kumimoji="0" lang="el-GR" sz="16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4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Να διαβάζει, να γράφει, να διηγείται ιστορίες</a:t>
                      </a:r>
                      <a:endParaRPr kumimoji="0" lang="el-GR" sz="14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4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Θυμάται ονόματα, τοποθεσίες, ημερομηνίες, ασήμαντα πράγματα</a:t>
                      </a:r>
                      <a:endParaRPr kumimoji="0" lang="el-GR" sz="14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4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Εκφέροντας, ακούγοντας και βλέποντας λέξεις</a:t>
                      </a:r>
                      <a:endParaRPr kumimoji="0" lang="el-GR" sz="14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68425">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6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Λογικο -μαθηματική</a:t>
                      </a:r>
                      <a:endParaRPr kumimoji="0" lang="el-GR" sz="16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4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Να κάνει πειράματα, να υπολογίζει, να επεξεργάζεται αριθμούς, να ανακαλύπτει μοτίβα και σχέσεις</a:t>
                      </a:r>
                      <a:endParaRPr kumimoji="0" lang="el-GR" sz="14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4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Στα μαθηματικά, στη λογική και επαγωγική σκέψη </a:t>
                      </a:r>
                      <a:endParaRPr kumimoji="0" lang="el-GR" sz="14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4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Κατηγοριοποιώντας, ταξινομώντας, εργαζόμενος με περιλήψεις, μοτίβα και σχέσεις</a:t>
                      </a:r>
                      <a:endParaRPr kumimoji="0" lang="el-GR" sz="14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511300">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6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Χωρική</a:t>
                      </a:r>
                      <a:endParaRPr kumimoji="0" lang="el-GR" sz="16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4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Η ζωγραφική, οι κατασκευές, να δημιουργεί αντικείμενα, να παρατηρεί τις εικόνες, να βλέπει ταινίες, να ονειροπολεί</a:t>
                      </a:r>
                      <a:endParaRPr kumimoji="0" lang="el-GR" sz="14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4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Στο να  οπτικοποιεί  τις έννοιες, να διαισθάνεται τις αλλαγές, στα παζλ, στην ανάγνωση χαρτών και πινάκων</a:t>
                      </a:r>
                      <a:endParaRPr kumimoji="0" lang="el-GR" sz="14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4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Με διαγράμματα οπτικοποίησης εννοιών, με τη χρήση χρωμάτων και εικόνων</a:t>
                      </a:r>
                      <a:endParaRPr kumimoji="0" lang="el-GR" sz="14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349375">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6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Σωματική-κιναισθητική</a:t>
                      </a:r>
                      <a:endParaRPr kumimoji="0" lang="el-GR" sz="16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4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Να κινείται, να αγγίζει και να μιλά και να χρησιμοποιεί τη γλώσσα του σώματος</a:t>
                      </a:r>
                      <a:endParaRPr kumimoji="0" lang="el-GR" sz="14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4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Σε σωματικές δραστηριότητες (σπορ, χορός, δράση), στη χειροτεχνία</a:t>
                      </a:r>
                      <a:endParaRPr kumimoji="0" lang="el-GR" sz="14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4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Αγγίζοντας, κινούμενος, με τη βοήθεια των αισθήσεων  </a:t>
                      </a:r>
                      <a:endParaRPr kumimoji="0" lang="el-GR" sz="14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63" name="Rectangle 91"/>
          <p:cNvSpPr>
            <a:spLocks noGrp="1" noChangeArrowheads="1"/>
          </p:cNvSpPr>
          <p:nvPr>
            <p:ph type="title"/>
          </p:nvPr>
        </p:nvSpPr>
        <p:spPr/>
        <p:txBody>
          <a:bodyPr/>
          <a:lstStyle/>
          <a:p>
            <a:pPr eaLnBrk="1" hangingPunct="1">
              <a:defRPr/>
            </a:pPr>
            <a:r>
              <a:rPr lang="el-GR" sz="1800" b="1" dirty="0"/>
              <a:t>ΠΟΛΛΑΠΛΗ ΝΟΗΜΟΣΥΝΗ ΚΑΙ ΜΑΘΗΣΗ</a:t>
            </a:r>
          </a:p>
        </p:txBody>
      </p:sp>
      <p:graphicFrame>
        <p:nvGraphicFramePr>
          <p:cNvPr id="54373" name="Group 101"/>
          <p:cNvGraphicFramePr>
            <a:graphicFrameLocks noGrp="1"/>
          </p:cNvGraphicFramePr>
          <p:nvPr>
            <p:ph idx="1"/>
          </p:nvPr>
        </p:nvGraphicFramePr>
        <p:xfrm>
          <a:off x="1738314" y="1600201"/>
          <a:ext cx="8786873" cy="4781233"/>
        </p:xfrm>
        <a:graphic>
          <a:graphicData uri="http://schemas.openxmlformats.org/drawingml/2006/table">
            <a:tbl>
              <a:tblPr/>
              <a:tblGrid>
                <a:gridCol w="1961785">
                  <a:extLst>
                    <a:ext uri="{9D8B030D-6E8A-4147-A177-3AD203B41FA5}">
                      <a16:colId xmlns:a16="http://schemas.microsoft.com/office/drawing/2014/main" val="20000"/>
                    </a:ext>
                  </a:extLst>
                </a:gridCol>
                <a:gridCol w="2237899">
                  <a:extLst>
                    <a:ext uri="{9D8B030D-6E8A-4147-A177-3AD203B41FA5}">
                      <a16:colId xmlns:a16="http://schemas.microsoft.com/office/drawing/2014/main" val="20001"/>
                    </a:ext>
                  </a:extLst>
                </a:gridCol>
                <a:gridCol w="2143318">
                  <a:extLst>
                    <a:ext uri="{9D8B030D-6E8A-4147-A177-3AD203B41FA5}">
                      <a16:colId xmlns:a16="http://schemas.microsoft.com/office/drawing/2014/main" val="20002"/>
                    </a:ext>
                  </a:extLst>
                </a:gridCol>
                <a:gridCol w="2443871">
                  <a:extLst>
                    <a:ext uri="{9D8B030D-6E8A-4147-A177-3AD203B41FA5}">
                      <a16:colId xmlns:a16="http://schemas.microsoft.com/office/drawing/2014/main" val="20003"/>
                    </a:ext>
                  </a:extLst>
                </a:gridCol>
              </a:tblGrid>
              <a:tr h="1027113">
                <a:tc>
                  <a:txBody>
                    <a:bodyPr/>
                    <a:lstStyle/>
                    <a:p>
                      <a:pPr marL="0" marR="0" lvl="0" indent="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6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Μουσική</a:t>
                      </a:r>
                      <a:endParaRPr kumimoji="0" lang="el-GR" sz="16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4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Να τραγουδά, να ακούει μουσική, να παίζει όργανο μουσικής, να σιγοτραγουδά</a:t>
                      </a:r>
                      <a:endParaRPr kumimoji="0" lang="el-GR" sz="14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4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Να κατανοεί τη διαφορετικότητα των ήχων, θυμάται μελωδίες, αναγνωρίζει τόνους ήχων, ρυθμών, αρμονιών</a:t>
                      </a:r>
                      <a:endParaRPr kumimoji="0" lang="el-GR" sz="14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4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Ακούγοντας ταυτόχρονα μουσική, τραγουδώντας, με ρυθμούς και μελωδίες </a:t>
                      </a:r>
                      <a:endParaRPr kumimoji="0" lang="el-GR" sz="14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06513">
                <a:tc>
                  <a:txBody>
                    <a:bodyPr/>
                    <a:lstStyle/>
                    <a:p>
                      <a:pPr marL="0" marR="0" lvl="0" indent="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6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Διαπροσωπική</a:t>
                      </a:r>
                      <a:endParaRPr kumimoji="0" lang="el-GR" sz="16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4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Να έχει πολλούς φίλους, να συνομιλεί, να συμμετέχει σε ομάδες</a:t>
                      </a:r>
                      <a:endParaRPr kumimoji="0" lang="el-GR" sz="14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4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Να ηγείται των άλλων, να οργανώνει, να επικοινωνεί, να διαχειρίζεται με επιτυχία τις συγκρούσεις, να μπαίνει στη θέση των άλλων (ενσυναίσθηση)</a:t>
                      </a:r>
                      <a:endParaRPr kumimoji="0" lang="el-GR" sz="14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4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Συμμετέχοντας, συσχετίζοντας, συνεργαζόμενος, με  συζήτηση και λογικά επιχειρήματα</a:t>
                      </a:r>
                      <a:endParaRPr kumimoji="0" lang="el-GR" sz="14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85825">
                <a:tc>
                  <a:txBody>
                    <a:bodyPr/>
                    <a:lstStyle/>
                    <a:p>
                      <a:pPr marL="0" marR="0" lvl="0" indent="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6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Ενδοπροσωπική</a:t>
                      </a:r>
                      <a:endParaRPr kumimoji="0" lang="el-GR" sz="16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4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Να εργάζεται μόνος, να ασχολείται με τον εαυτό του, να διαλογίζεται </a:t>
                      </a:r>
                      <a:endParaRPr kumimoji="0" lang="el-GR" sz="14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4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Διαθέτει αυτογνωσία, αυθεντικότητα, να εστιάζει στα συναισθήματα, να ακολουθεί το ένστικτό του</a:t>
                      </a:r>
                      <a:endParaRPr kumimoji="0" lang="el-GR" sz="14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4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Εργαζόμενος μόνος, στον προσωπικό του χώρο, χωρίς θορύβους</a:t>
                      </a:r>
                      <a:endParaRPr kumimoji="0" lang="el-GR" sz="14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06513">
                <a:tc>
                  <a:txBody>
                    <a:bodyPr/>
                    <a:lstStyle/>
                    <a:p>
                      <a:pPr marL="0" marR="0" lvl="0" indent="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6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Νατουραλιστική</a:t>
                      </a:r>
                      <a:endParaRPr kumimoji="0" lang="el-GR" sz="16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4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Να βρίσκεται εκτός σπιτιού, κοντά σε ζώα, να μελετά  γεωγραφία, με τις εναλλαγές του καιρού, να αλληλεπιδρά με τον περιβάλλοντα χώρο</a:t>
                      </a:r>
                      <a:endParaRPr kumimoji="0" lang="el-GR" sz="14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4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Στην κατηγοριοποίηση, στην οργάνωση της ζωής σε μια περιοχή, στην οργάνωση ενός ταξιδιού, στην αυτοσυντήρησή του</a:t>
                      </a:r>
                      <a:endParaRPr kumimoji="0" lang="el-GR" sz="14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4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Μελετώντας τα φυσικά φαινόμενα, σε ένα φυσικό περιβάλλον, κατανοώντας τον τρόπο που λειτουργεί κάτι </a:t>
                      </a:r>
                      <a:endParaRPr kumimoji="0" lang="el-GR" sz="14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13C97E4-716C-43D6-9486-E27C71149274}"/>
              </a:ext>
            </a:extLst>
          </p:cNvPr>
          <p:cNvSpPr txBox="1"/>
          <p:nvPr/>
        </p:nvSpPr>
        <p:spPr>
          <a:xfrm>
            <a:off x="593271" y="914691"/>
            <a:ext cx="11005457" cy="4180953"/>
          </a:xfrm>
          <a:prstGeom prst="rect">
            <a:avLst/>
          </a:prstGeom>
          <a:noFill/>
        </p:spPr>
        <p:txBody>
          <a:bodyPr wrap="square">
            <a:spAutoFit/>
          </a:bodyPr>
          <a:lstStyle/>
          <a:p>
            <a:pPr algn="just">
              <a:lnSpc>
                <a:spcPct val="150000"/>
              </a:lnSpc>
            </a:pPr>
            <a:r>
              <a:rPr lang="el-GR" sz="1200" dirty="0">
                <a:solidFill>
                  <a:srgbClr val="333333"/>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l-GR" sz="1000" dirty="0">
              <a:effectLst/>
              <a:latin typeface="Times" panose="02020603050405020304" pitchFamily="18" charset="0"/>
              <a:ea typeface="MS Mincho" panose="02020609040205080304" pitchFamily="49" charset="-128"/>
              <a:cs typeface="Times New Roman" panose="02020603050405020304" pitchFamily="18" charset="0"/>
            </a:endParaRPr>
          </a:p>
          <a:p>
            <a:pPr algn="just">
              <a:lnSpc>
                <a:spcPct val="150000"/>
              </a:lnSpc>
            </a:pPr>
            <a:r>
              <a:rPr lang="el-GR" sz="2400" dirty="0">
                <a:solidFill>
                  <a:srgbClr val="333333"/>
                </a:solidFill>
                <a:effectLst/>
                <a:latin typeface="Times New Roman" panose="02020603050405020304" pitchFamily="18" charset="0"/>
                <a:ea typeface="MS Mincho" panose="02020609040205080304" pitchFamily="49" charset="-128"/>
                <a:cs typeface="Times New Roman" panose="02020603050405020304" pitchFamily="18" charset="0"/>
              </a:rPr>
              <a:t>Η έννοια </a:t>
            </a:r>
            <a:r>
              <a:rPr lang="el-GR" sz="2400" b="1" dirty="0">
                <a:solidFill>
                  <a:srgbClr val="333333"/>
                </a:solidFill>
                <a:effectLst/>
                <a:latin typeface="Times New Roman" panose="02020603050405020304" pitchFamily="18" charset="0"/>
                <a:ea typeface="MS Mincho" panose="02020609040205080304" pitchFamily="49" charset="-128"/>
                <a:cs typeface="Times New Roman" panose="02020603050405020304" pitchFamily="18" charset="0"/>
              </a:rPr>
              <a:t>Προβλήματα Συμπεριφοράς</a:t>
            </a:r>
            <a:r>
              <a:rPr lang="el-GR" sz="2400" b="1" dirty="0">
                <a:solidFill>
                  <a:srgbClr val="333333"/>
                </a:solidFill>
                <a:latin typeface="Times New Roman" panose="02020603050405020304" pitchFamily="18" charset="0"/>
                <a:ea typeface="MS Mincho" panose="02020609040205080304" pitchFamily="49" charset="-128"/>
                <a:cs typeface="Times New Roman" panose="02020603050405020304" pitchFamily="18" charset="0"/>
              </a:rPr>
              <a:t> </a:t>
            </a:r>
            <a:r>
              <a:rPr lang="el-GR" sz="2400" dirty="0">
                <a:solidFill>
                  <a:srgbClr val="333333"/>
                </a:solidFill>
                <a:effectLst/>
                <a:latin typeface="Times New Roman" panose="02020603050405020304" pitchFamily="18" charset="0"/>
                <a:ea typeface="MS Mincho" panose="02020609040205080304" pitchFamily="49" charset="-128"/>
                <a:cs typeface="Times New Roman" panose="02020603050405020304" pitchFamily="18" charset="0"/>
              </a:rPr>
              <a:t>είναι ένας όρος «ομπρέλα», καθώς εμπεριέχει τα </a:t>
            </a:r>
            <a:r>
              <a:rPr lang="el-GR" sz="2400" b="1" dirty="0">
                <a:solidFill>
                  <a:srgbClr val="333333"/>
                </a:solidFill>
                <a:effectLst/>
                <a:latin typeface="Times New Roman" panose="02020603050405020304" pitchFamily="18" charset="0"/>
                <a:ea typeface="MS Mincho" panose="02020609040205080304" pitchFamily="49" charset="-128"/>
                <a:cs typeface="Times New Roman" panose="02020603050405020304" pitchFamily="18" charset="0"/>
              </a:rPr>
              <a:t>εσωτερικευμένα προβλήματα </a:t>
            </a:r>
            <a:r>
              <a:rPr lang="el-GR" sz="2400" dirty="0">
                <a:solidFill>
                  <a:srgbClr val="333333"/>
                </a:solidFill>
                <a:effectLst/>
                <a:latin typeface="Times New Roman" panose="02020603050405020304" pitchFamily="18" charset="0"/>
                <a:ea typeface="MS Mincho" panose="02020609040205080304" pitchFamily="49" charset="-128"/>
                <a:cs typeface="Times New Roman" panose="02020603050405020304" pitchFamily="18" charset="0"/>
              </a:rPr>
              <a:t>που παρεμποδίζουν το παιδί να ζει αρμονικά με τον εαυτό του και τα </a:t>
            </a:r>
            <a:r>
              <a:rPr lang="el-GR" sz="2400" b="1" dirty="0">
                <a:solidFill>
                  <a:srgbClr val="333333"/>
                </a:solidFill>
                <a:effectLst/>
                <a:latin typeface="Times New Roman" panose="02020603050405020304" pitchFamily="18" charset="0"/>
                <a:ea typeface="MS Mincho" panose="02020609040205080304" pitchFamily="49" charset="-128"/>
                <a:cs typeface="Times New Roman" panose="02020603050405020304" pitchFamily="18" charset="0"/>
              </a:rPr>
              <a:t>εξωτερικευμένα προβλήματα </a:t>
            </a:r>
            <a:r>
              <a:rPr lang="el-GR" sz="2400" dirty="0">
                <a:solidFill>
                  <a:srgbClr val="333333"/>
                </a:solidFill>
                <a:effectLst/>
                <a:latin typeface="Times New Roman" panose="02020603050405020304" pitchFamily="18" charset="0"/>
                <a:ea typeface="MS Mincho" panose="02020609040205080304" pitchFamily="49" charset="-128"/>
                <a:cs typeface="Times New Roman" panose="02020603050405020304" pitchFamily="18" charset="0"/>
              </a:rPr>
              <a:t>που δεν επιτρέπουν στο παιδί να ζει αρμονικά με τους άλλους. Πιο συγκεκριμένα ο όρος αυτός αναφέρεται στο παιδί που αδυνατεί να νιώσει ψυχικά γαλήνιο και να προσαρμοστεί στις απαιτήσεις του περιβάλλοντός του, περιορίζοντας την ψυχοκοινωνική, τη σχολική και την επαγγελματική του επιτυχία. </a:t>
            </a:r>
            <a:endParaRPr lang="el-GR" sz="1600" dirty="0">
              <a:effectLst/>
              <a:latin typeface="Times" panose="020206030504050203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89429263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DHD, anxiety, neurodiversity, learning disord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339753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noChangeArrowheads="1"/>
          </p:cNvSpPr>
          <p:nvPr>
            <p:ph type="title"/>
          </p:nvPr>
        </p:nvSpPr>
        <p:spPr>
          <a:xfrm>
            <a:off x="2208213" y="188913"/>
            <a:ext cx="8229600" cy="431800"/>
          </a:xfrm>
        </p:spPr>
        <p:txBody>
          <a:bodyPr>
            <a:noAutofit/>
          </a:bodyPr>
          <a:lstStyle/>
          <a:p>
            <a:pPr>
              <a:defRPr/>
            </a:pPr>
            <a:r>
              <a:rPr lang="en-US" sz="1600" b="1" dirty="0"/>
              <a:t>KA</a:t>
            </a:r>
            <a:r>
              <a:rPr lang="el-GR" sz="1600" b="1" dirty="0"/>
              <a:t>ΠΟΙΕΣ ΑΠΟ ΤΙΣ ΣΥΧΝΑ ΕΜΦΑΝΙΖΟΜΕΝΕΣ </a:t>
            </a:r>
            <a:br>
              <a:rPr lang="el-GR" sz="1600" b="1" dirty="0"/>
            </a:br>
            <a:r>
              <a:rPr lang="el-GR" sz="1600" b="1" dirty="0"/>
              <a:t>ΨΥΧΙΚΕΣ ΔΙΑΤΑΡΑΧΕΣ ΚΑΙ ΔΙΑΤΑΡΑΧΕΣ ΣΥΜΠΕΡΙΦΟΡΑΣ</a:t>
            </a:r>
            <a:br>
              <a:rPr lang="el-GR" sz="1600" b="1" dirty="0"/>
            </a:br>
            <a:r>
              <a:rPr lang="el-GR" sz="1600" b="1" dirty="0"/>
              <a:t>(</a:t>
            </a:r>
            <a:r>
              <a:rPr lang="en-US" sz="1600" b="1" dirty="0"/>
              <a:t>DSM-IV-TR 2000 A.P.A.)</a:t>
            </a:r>
            <a:endParaRPr lang="el-GR" sz="1600" b="1" dirty="0"/>
          </a:p>
        </p:txBody>
      </p:sp>
      <p:graphicFrame>
        <p:nvGraphicFramePr>
          <p:cNvPr id="53320" name="Group 72"/>
          <p:cNvGraphicFramePr>
            <a:graphicFrameLocks noGrp="1"/>
          </p:cNvGraphicFramePr>
          <p:nvPr>
            <p:ph type="tbl" idx="1"/>
          </p:nvPr>
        </p:nvGraphicFramePr>
        <p:xfrm>
          <a:off x="1524000" y="777264"/>
          <a:ext cx="9144000" cy="6080736"/>
        </p:xfrm>
        <a:graphic>
          <a:graphicData uri="http://schemas.openxmlformats.org/drawingml/2006/table">
            <a:tbl>
              <a:tblPr/>
              <a:tblGrid>
                <a:gridCol w="4758357">
                  <a:extLst>
                    <a:ext uri="{9D8B030D-6E8A-4147-A177-3AD203B41FA5}">
                      <a16:colId xmlns:a16="http://schemas.microsoft.com/office/drawing/2014/main" val="20000"/>
                    </a:ext>
                  </a:extLst>
                </a:gridCol>
                <a:gridCol w="4385643">
                  <a:extLst>
                    <a:ext uri="{9D8B030D-6E8A-4147-A177-3AD203B41FA5}">
                      <a16:colId xmlns:a16="http://schemas.microsoft.com/office/drawing/2014/main" val="20001"/>
                    </a:ext>
                  </a:extLst>
                </a:gridCol>
              </a:tblGrid>
              <a:tr h="11975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dirty="0">
                          <a:ln>
                            <a:noFill/>
                          </a:ln>
                          <a:solidFill>
                            <a:schemeClr val="tx1"/>
                          </a:solidFill>
                          <a:effectLst/>
                          <a:latin typeface="Arial" charset="0"/>
                        </a:rPr>
                        <a:t>ΔΙΑΤΑΡΑΧΕΣ ΔΙΑΘΕΣΗΣ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000" b="1" i="0" u="none" strike="noStrike" cap="none" normalizeH="0" baseline="0">
                          <a:ln>
                            <a:noFill/>
                          </a:ln>
                          <a:solidFill>
                            <a:schemeClr val="tx1"/>
                          </a:solidFill>
                          <a:effectLst/>
                          <a:latin typeface="Arial" charset="0"/>
                        </a:rPr>
                        <a:t> </a:t>
                      </a:r>
                      <a:r>
                        <a:rPr kumimoji="0" lang="el-GR" sz="1200" b="1" i="0" u="none" strike="noStrike" cap="none" normalizeH="0" baseline="0">
                          <a:ln>
                            <a:noFill/>
                          </a:ln>
                          <a:solidFill>
                            <a:schemeClr val="tx1"/>
                          </a:solidFill>
                          <a:effectLst/>
                          <a:latin typeface="Arial" charset="0"/>
                        </a:rPr>
                        <a:t>Κατάθλιψη </a:t>
                      </a:r>
                      <a:r>
                        <a:rPr kumimoji="0" lang="el-GR" sz="1000" b="0" i="0" u="none" strike="noStrike" cap="none" normalizeH="0" baseline="0">
                          <a:ln>
                            <a:noFill/>
                          </a:ln>
                          <a:solidFill>
                            <a:schemeClr val="tx1"/>
                          </a:solidFill>
                          <a:effectLst/>
                          <a:latin typeface="Arial" charset="0"/>
                        </a:rPr>
                        <a:t>(με συμπτώματα όπως: διαταραγμένος ύπνος, απώλεια αυτοπεποίθησης,  κόπωση, μειωμένη συγκέντρωση, διαταραγμένη όρεξη, σκέψεις ή πράξεις αυτοκτονίας)</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000" b="0" i="0" u="none" strike="noStrike" cap="none" normalizeH="0" baseline="0">
                          <a:ln>
                            <a:noFill/>
                          </a:ln>
                          <a:solidFill>
                            <a:schemeClr val="tx1"/>
                          </a:solidFill>
                          <a:effectLst/>
                          <a:latin typeface="Arial" charset="0"/>
                        </a:rPr>
                        <a:t> </a:t>
                      </a:r>
                      <a:r>
                        <a:rPr kumimoji="0" lang="el-GR" sz="1200" b="1" i="0" u="none" strike="noStrike" cap="none" normalizeH="0" baseline="0">
                          <a:ln>
                            <a:noFill/>
                          </a:ln>
                          <a:solidFill>
                            <a:schemeClr val="tx1"/>
                          </a:solidFill>
                          <a:effectLst/>
                          <a:latin typeface="Arial" charset="0"/>
                        </a:rPr>
                        <a:t>Διπολική διαταραχή</a:t>
                      </a:r>
                      <a:r>
                        <a:rPr kumimoji="0" lang="el-GR" sz="1000" b="0" i="0" u="none" strike="noStrike" cap="none" normalizeH="0" baseline="0">
                          <a:ln>
                            <a:noFill/>
                          </a:ln>
                          <a:solidFill>
                            <a:schemeClr val="tx1"/>
                          </a:solidFill>
                          <a:effectLst/>
                          <a:latin typeface="Arial" charset="0"/>
                        </a:rPr>
                        <a:t> (με συμπτώματα όπως : αυξημένη ενεργητικότητα, γρήγορη ομιλία, μειωμένη ανάγκη για ύπνο, ευερεθιστικότητα, άρση αναστολών, υπερτίμηση του εαυτού</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58218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a:ln>
                            <a:noFill/>
                          </a:ln>
                          <a:solidFill>
                            <a:schemeClr val="tx1"/>
                          </a:solidFill>
                          <a:effectLst/>
                          <a:latin typeface="Arial" charset="0"/>
                        </a:rPr>
                        <a:t>ΔΙΑΤΑΡΑΧΕΣ ΑΓΧΟΥΣ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000" b="0" i="0" u="none" strike="noStrike" cap="none" normalizeH="0" baseline="0">
                          <a:ln>
                            <a:noFill/>
                          </a:ln>
                          <a:solidFill>
                            <a:schemeClr val="tx1"/>
                          </a:solidFill>
                          <a:effectLst/>
                          <a:latin typeface="Arial" charset="0"/>
                        </a:rPr>
                        <a:t> </a:t>
                      </a:r>
                      <a:r>
                        <a:rPr kumimoji="0" lang="el-GR" sz="1200" b="1" i="0" u="none" strike="noStrike" cap="none" normalizeH="0" baseline="0">
                          <a:ln>
                            <a:noFill/>
                          </a:ln>
                          <a:solidFill>
                            <a:schemeClr val="tx1"/>
                          </a:solidFill>
                          <a:effectLst/>
                          <a:latin typeface="Arial" charset="0"/>
                        </a:rPr>
                        <a:t>Πανικός</a:t>
                      </a:r>
                      <a:r>
                        <a:rPr kumimoji="0" lang="el-GR" sz="1000" b="0" i="0" u="none" strike="noStrike" cap="none" normalizeH="0" baseline="0">
                          <a:ln>
                            <a:noFill/>
                          </a:ln>
                          <a:solidFill>
                            <a:schemeClr val="tx1"/>
                          </a:solidFill>
                          <a:effectLst/>
                          <a:latin typeface="Arial" charset="0"/>
                        </a:rPr>
                        <a:t> (ξαφνικός και έντονος φόβος ή δυσφορία με συμπτώματα όπως : ταχυπαλμία, ναυτία, μούδιασμα, ασφυξία...)</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000" b="0" i="0" u="none" strike="noStrike" cap="none" normalizeH="0" baseline="0">
                          <a:ln>
                            <a:noFill/>
                          </a:ln>
                          <a:solidFill>
                            <a:schemeClr val="tx1"/>
                          </a:solidFill>
                          <a:effectLst/>
                          <a:latin typeface="Arial" charset="0"/>
                        </a:rPr>
                        <a:t> </a:t>
                      </a:r>
                      <a:r>
                        <a:rPr kumimoji="0" lang="el-GR" sz="1200" b="1" i="0" u="none" strike="noStrike" cap="none" normalizeH="0" baseline="0">
                          <a:ln>
                            <a:noFill/>
                          </a:ln>
                          <a:solidFill>
                            <a:schemeClr val="tx1"/>
                          </a:solidFill>
                          <a:effectLst/>
                          <a:latin typeface="Arial" charset="0"/>
                        </a:rPr>
                        <a:t>Ειδική φοβία</a:t>
                      </a:r>
                      <a:r>
                        <a:rPr kumimoji="0" lang="el-GR" sz="1200" b="0" i="0" u="none" strike="noStrike" cap="none" normalizeH="0" baseline="0">
                          <a:ln>
                            <a:noFill/>
                          </a:ln>
                          <a:solidFill>
                            <a:schemeClr val="tx1"/>
                          </a:solidFill>
                          <a:effectLst/>
                          <a:latin typeface="Arial" charset="0"/>
                        </a:rPr>
                        <a:t> (</a:t>
                      </a:r>
                      <a:r>
                        <a:rPr kumimoji="0" lang="el-GR" sz="1000" b="0" i="0" u="none" strike="noStrike" cap="none" normalizeH="0" baseline="0">
                          <a:ln>
                            <a:noFill/>
                          </a:ln>
                          <a:solidFill>
                            <a:schemeClr val="tx1"/>
                          </a:solidFill>
                          <a:effectLst/>
                          <a:latin typeface="Arial" charset="0"/>
                        </a:rPr>
                        <a:t>παράλογα έντονος φόβος για συγκεκριμένα αντικείμενα καταστάσεις, όπως το αεροπλάνο, τα ζώα, το ύψος, τα έντομα...)</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000" b="0" i="0" u="none" strike="noStrike" cap="none" normalizeH="0" baseline="0">
                          <a:ln>
                            <a:noFill/>
                          </a:ln>
                          <a:solidFill>
                            <a:schemeClr val="tx1"/>
                          </a:solidFill>
                          <a:effectLst/>
                          <a:latin typeface="Arial" charset="0"/>
                        </a:rPr>
                        <a:t> </a:t>
                      </a:r>
                      <a:r>
                        <a:rPr kumimoji="0" lang="el-GR" sz="1200" b="1" i="0" u="none" strike="noStrike" cap="none" normalizeH="0" baseline="0">
                          <a:ln>
                            <a:noFill/>
                          </a:ln>
                          <a:solidFill>
                            <a:schemeClr val="tx1"/>
                          </a:solidFill>
                          <a:effectLst/>
                          <a:latin typeface="Arial" charset="0"/>
                        </a:rPr>
                        <a:t>Κοινωνική φοβία</a:t>
                      </a:r>
                      <a:r>
                        <a:rPr kumimoji="0" lang="el-GR" sz="1000" b="0" i="0" u="none" strike="noStrike" cap="none" normalizeH="0" baseline="0">
                          <a:ln>
                            <a:noFill/>
                          </a:ln>
                          <a:solidFill>
                            <a:schemeClr val="tx1"/>
                          </a:solidFill>
                          <a:effectLst/>
                          <a:latin typeface="Arial" charset="0"/>
                        </a:rPr>
                        <a:t> (έντονος φόβος για συμμετοχή σε ομαδικές δραστηριότητες, μοναχικότητα...)</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000" b="0" i="0" u="none" strike="noStrike" cap="none" normalizeH="0" baseline="0">
                          <a:ln>
                            <a:noFill/>
                          </a:ln>
                          <a:solidFill>
                            <a:schemeClr val="tx1"/>
                          </a:solidFill>
                          <a:effectLst/>
                          <a:latin typeface="Arial" charset="0"/>
                        </a:rPr>
                        <a:t> </a:t>
                      </a:r>
                      <a:r>
                        <a:rPr kumimoji="0" lang="el-GR" sz="1200" b="1" i="0" u="none" strike="noStrike" cap="none" normalizeH="0" baseline="0">
                          <a:ln>
                            <a:noFill/>
                          </a:ln>
                          <a:solidFill>
                            <a:schemeClr val="tx1"/>
                          </a:solidFill>
                          <a:effectLst/>
                          <a:latin typeface="Arial" charset="0"/>
                        </a:rPr>
                        <a:t>Ιδεοψυχαναγκαστική διαταραχή</a:t>
                      </a:r>
                      <a:r>
                        <a:rPr kumimoji="0" lang="el-GR" sz="1000" b="0" i="0" u="none" strike="noStrike" cap="none" normalizeH="0" baseline="0">
                          <a:ln>
                            <a:noFill/>
                          </a:ln>
                          <a:solidFill>
                            <a:schemeClr val="tx1"/>
                          </a:solidFill>
                          <a:effectLst/>
                          <a:latin typeface="Arial" charset="0"/>
                        </a:rPr>
                        <a:t> (ψευδείς σκέψεις, ιδέες, εικόνες που επαναλαμβάνονται και βιώνονται με ένταση π.χ. Η πόρτα είναι ξεκλείδωτη και πρέπει να κλείσει, υπάρχει σκόνη και πρέπει να καθαριστεί...)</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000" b="0" i="0" u="none" strike="noStrike" cap="none" normalizeH="0" baseline="0">
                          <a:ln>
                            <a:noFill/>
                          </a:ln>
                          <a:solidFill>
                            <a:schemeClr val="tx1"/>
                          </a:solidFill>
                          <a:effectLst/>
                          <a:latin typeface="Arial" charset="0"/>
                        </a:rPr>
                        <a:t> </a:t>
                      </a:r>
                      <a:r>
                        <a:rPr kumimoji="0" lang="el-GR" sz="1200" b="1" i="0" u="none" strike="noStrike" cap="none" normalizeH="0" baseline="0">
                          <a:ln>
                            <a:noFill/>
                          </a:ln>
                          <a:solidFill>
                            <a:schemeClr val="tx1"/>
                          </a:solidFill>
                          <a:effectLst/>
                          <a:latin typeface="Arial" charset="0"/>
                        </a:rPr>
                        <a:t>Μετατραυματική διαταραχή άγχους</a:t>
                      </a:r>
                      <a:r>
                        <a:rPr kumimoji="0" lang="el-GR" sz="1000" b="0" i="0" u="none" strike="noStrike" cap="none" normalizeH="0" baseline="0">
                          <a:ln>
                            <a:noFill/>
                          </a:ln>
                          <a:solidFill>
                            <a:schemeClr val="tx1"/>
                          </a:solidFill>
                          <a:effectLst/>
                          <a:latin typeface="Arial" charset="0"/>
                        </a:rPr>
                        <a:t> ((άγχος προκαλούμενο ύστερα από φυσική καταστροφή, βίαιη ενέργεια...)</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200" b="1" i="0" u="none" strike="noStrike" cap="none" normalizeH="0" baseline="0">
                          <a:ln>
                            <a:noFill/>
                          </a:ln>
                          <a:solidFill>
                            <a:schemeClr val="tx1"/>
                          </a:solidFill>
                          <a:effectLst/>
                          <a:latin typeface="Arial" charset="0"/>
                        </a:rPr>
                        <a:t> Γενικευμένη αγχώδης διαταραχή</a:t>
                      </a:r>
                      <a:r>
                        <a:rPr kumimoji="0" lang="el-GR" sz="1000" b="0" i="0" u="none" strike="noStrike" cap="none" normalizeH="0" baseline="0">
                          <a:ln>
                            <a:noFill/>
                          </a:ln>
                          <a:solidFill>
                            <a:schemeClr val="tx1"/>
                          </a:solidFill>
                          <a:effectLst/>
                          <a:latin typeface="Arial" charset="0"/>
                        </a:rPr>
                        <a:t> (χρόνιες, έντονες και ανυπόστατες ανησυχίες για καταστάσεις που δεν είναι επικίνδυνες με συμπτώματα, όπως νευρικότητα, αγωνία, ευερεθιστικότητα, δυσκολίες στον ύπνο...)</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000" b="0" i="0" u="none" strike="noStrike" cap="none" normalizeH="0" baseline="0">
                          <a:ln>
                            <a:noFill/>
                          </a:ln>
                          <a:solidFill>
                            <a:schemeClr val="tx1"/>
                          </a:solidFill>
                          <a:effectLst/>
                          <a:latin typeface="Arial" charset="0"/>
                        </a:rPr>
                        <a:t> </a:t>
                      </a:r>
                      <a:r>
                        <a:rPr kumimoji="0" lang="el-GR" sz="1200" b="1" i="0" u="none" strike="noStrike" cap="none" normalizeH="0" baseline="0">
                          <a:ln>
                            <a:noFill/>
                          </a:ln>
                          <a:solidFill>
                            <a:schemeClr val="tx1"/>
                          </a:solidFill>
                          <a:effectLst/>
                          <a:latin typeface="Arial" charset="0"/>
                        </a:rPr>
                        <a:t>Αγχώδης διαταραχή οφειλόμενη σε κάποια γενική σωματική νόσο</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01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dirty="0">
                          <a:ln>
                            <a:noFill/>
                          </a:ln>
                          <a:solidFill>
                            <a:schemeClr val="tx1"/>
                          </a:solidFill>
                          <a:effectLst/>
                          <a:latin typeface="Arial" charset="0"/>
                        </a:rPr>
                        <a:t>ΆΛΛΕΣ ΔΙΑΤΑΡΑΧΕΣ</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dirty="0">
                          <a:ln>
                            <a:noFill/>
                          </a:ln>
                          <a:solidFill>
                            <a:schemeClr val="tx1"/>
                          </a:solidFill>
                          <a:effectLst/>
                          <a:latin typeface="Arial" charset="0"/>
                        </a:rPr>
                        <a:t>όπως: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200" b="0" i="0" u="none" strike="noStrike" cap="none" normalizeH="0" baseline="0" dirty="0">
                          <a:ln>
                            <a:noFill/>
                          </a:ln>
                          <a:solidFill>
                            <a:schemeClr val="tx1"/>
                          </a:solidFill>
                          <a:effectLst/>
                          <a:latin typeface="Arial" charset="0"/>
                        </a:rPr>
                        <a:t> </a:t>
                      </a:r>
                      <a:r>
                        <a:rPr kumimoji="0" lang="el-GR" sz="1200" b="1" i="0" u="none" strike="noStrike" cap="none" normalizeH="0" baseline="0" dirty="0" err="1">
                          <a:ln>
                            <a:noFill/>
                          </a:ln>
                          <a:solidFill>
                            <a:schemeClr val="tx1"/>
                          </a:solidFill>
                          <a:effectLst/>
                          <a:latin typeface="Arial" charset="0"/>
                        </a:rPr>
                        <a:t>Ψυχωσικές</a:t>
                      </a:r>
                      <a:r>
                        <a:rPr kumimoji="0" lang="el-GR" sz="1200" b="1" i="0" u="none" strike="noStrike" cap="none" normalizeH="0" baseline="0" dirty="0">
                          <a:ln>
                            <a:noFill/>
                          </a:ln>
                          <a:solidFill>
                            <a:schemeClr val="tx1"/>
                          </a:solidFill>
                          <a:effectLst/>
                          <a:latin typeface="Arial" charset="0"/>
                        </a:rPr>
                        <a:t> διαταραχές</a:t>
                      </a:r>
                      <a:r>
                        <a:rPr kumimoji="0" lang="el-GR" sz="1200" b="0" i="0" u="none" strike="noStrike" cap="none" normalizeH="0" baseline="0" dirty="0">
                          <a:ln>
                            <a:noFill/>
                          </a:ln>
                          <a:solidFill>
                            <a:schemeClr val="tx1"/>
                          </a:solidFill>
                          <a:effectLst/>
                          <a:latin typeface="Arial" charset="0"/>
                        </a:rPr>
                        <a:t> (κοινωνική απόσυρση, διαταραγμένη σκέψη, ψευδαισθήσεις...)</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200" b="0" i="0" u="none" strike="noStrike" cap="none" normalizeH="0" baseline="0" dirty="0">
                          <a:ln>
                            <a:noFill/>
                          </a:ln>
                          <a:solidFill>
                            <a:schemeClr val="tx1"/>
                          </a:solidFill>
                          <a:effectLst/>
                          <a:latin typeface="Arial" charset="0"/>
                        </a:rPr>
                        <a:t> </a:t>
                      </a:r>
                      <a:r>
                        <a:rPr kumimoji="0" lang="el-GR" sz="1200" b="1" i="0" u="none" strike="noStrike" cap="none" normalizeH="0" baseline="0" dirty="0">
                          <a:ln>
                            <a:noFill/>
                          </a:ln>
                          <a:solidFill>
                            <a:schemeClr val="tx1"/>
                          </a:solidFill>
                          <a:effectLst/>
                          <a:latin typeface="Arial" charset="0"/>
                        </a:rPr>
                        <a:t>Διαταραχή ελλειμματικής προσοχής-υπερκινητικότητα</a:t>
                      </a:r>
                      <a:r>
                        <a:rPr kumimoji="0" lang="en-US" sz="1200" b="1" i="0" u="none" strike="noStrike" cap="none" normalizeH="0" baseline="0" dirty="0">
                          <a:ln>
                            <a:noFill/>
                          </a:ln>
                          <a:solidFill>
                            <a:schemeClr val="tx1"/>
                          </a:solidFill>
                          <a:effectLst/>
                          <a:latin typeface="Arial" charset="0"/>
                        </a:rPr>
                        <a:t>  </a:t>
                      </a:r>
                      <a:r>
                        <a:rPr kumimoji="0" lang="el-GR" sz="1200" b="0" i="0" u="none" strike="noStrike" cap="none" normalizeH="0" baseline="0" dirty="0">
                          <a:ln>
                            <a:noFill/>
                          </a:ln>
                          <a:solidFill>
                            <a:schemeClr val="tx1"/>
                          </a:solidFill>
                          <a:effectLst/>
                          <a:latin typeface="Arial" charset="0"/>
                        </a:rPr>
                        <a:t> ( δυσκολία στη διατήρηση της προσοχής, υπερβολική σωματική ανησυχία, παρορμητικότητα)</a:t>
                      </a:r>
                      <a:endParaRPr kumimoji="0" lang="en-US" sz="1200" b="0" i="0" u="none" strike="noStrike" cap="none" normalizeH="0" baseline="0" dirty="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2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675845181"/>
      </p:ext>
    </p:extLst>
  </p:cSld>
  <p:clrMapOvr>
    <a:masterClrMapping/>
  </p:clrMapOvr>
  <p:transition>
    <p:dissolv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881188" y="-214313"/>
            <a:ext cx="8229600" cy="1139826"/>
          </a:xfrm>
        </p:spPr>
        <p:txBody>
          <a:bodyPr/>
          <a:lstStyle/>
          <a:p>
            <a:pPr eaLnBrk="1" hangingPunct="1">
              <a:defRPr/>
            </a:pPr>
            <a:r>
              <a:rPr lang="el-GR" sz="1800" b="1" dirty="0"/>
              <a:t>ΣΥΜΠΕΡΙΦΟΡΕΣ ΠΟΥ ΣΥΜΦΩΝΑ ΜΕ ΤΟ ΕΞΕΛΙΚΤΙΚΟ ΣΤΑΔΙΟ ΠΟΥ ΔΙΑΝΥΕΙ ΤΟ ΠΑΙΔΙ ΘΕΩΡΟΥΝΤΑΙ ΚΑΝΟΝΙΚΕΣ Ή ΠΡΟΒΛΗΜΑΤΙΚΕΣ.</a:t>
            </a:r>
          </a:p>
        </p:txBody>
      </p:sp>
      <p:graphicFrame>
        <p:nvGraphicFramePr>
          <p:cNvPr id="53310" name="Group 62"/>
          <p:cNvGraphicFramePr>
            <a:graphicFrameLocks noGrp="1"/>
          </p:cNvGraphicFramePr>
          <p:nvPr>
            <p:ph type="tbl" idx="1"/>
          </p:nvPr>
        </p:nvGraphicFramePr>
        <p:xfrm>
          <a:off x="1524000" y="786009"/>
          <a:ext cx="9144000" cy="6053890"/>
        </p:xfrm>
        <a:graphic>
          <a:graphicData uri="http://schemas.openxmlformats.org/drawingml/2006/table">
            <a:tbl>
              <a:tblPr/>
              <a:tblGrid>
                <a:gridCol w="887413">
                  <a:extLst>
                    <a:ext uri="{9D8B030D-6E8A-4147-A177-3AD203B41FA5}">
                      <a16:colId xmlns:a16="http://schemas.microsoft.com/office/drawing/2014/main" val="20000"/>
                    </a:ext>
                  </a:extLst>
                </a:gridCol>
                <a:gridCol w="2460625">
                  <a:extLst>
                    <a:ext uri="{9D8B030D-6E8A-4147-A177-3AD203B41FA5}">
                      <a16:colId xmlns:a16="http://schemas.microsoft.com/office/drawing/2014/main" val="20001"/>
                    </a:ext>
                  </a:extLst>
                </a:gridCol>
                <a:gridCol w="3519487">
                  <a:extLst>
                    <a:ext uri="{9D8B030D-6E8A-4147-A177-3AD203B41FA5}">
                      <a16:colId xmlns:a16="http://schemas.microsoft.com/office/drawing/2014/main" val="20002"/>
                    </a:ext>
                  </a:extLst>
                </a:gridCol>
                <a:gridCol w="2276475">
                  <a:extLst>
                    <a:ext uri="{9D8B030D-6E8A-4147-A177-3AD203B41FA5}">
                      <a16:colId xmlns:a16="http://schemas.microsoft.com/office/drawing/2014/main" val="20003"/>
                    </a:ext>
                  </a:extLst>
                </a:gridCol>
              </a:tblGrid>
              <a:tr h="948490">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6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Ηλικία</a:t>
                      </a:r>
                      <a:endParaRPr kumimoji="0" lang="el-GR" sz="14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6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Αναμενόμενα για την ηλικία επιτεύγματα</a:t>
                      </a:r>
                      <a:endParaRPr kumimoji="0" lang="el-GR" sz="16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6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Αναμενόμενα για την ηλικία προβλήματα συμπεριφοράς</a:t>
                      </a:r>
                      <a:endParaRPr kumimoji="0" lang="el-GR" sz="16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6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Κλινικές διαταραχές που μπορούν να γίνουν αντιληπτές</a:t>
                      </a:r>
                      <a:endParaRPr kumimoji="0" lang="el-GR" sz="16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003217">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700" b="1"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6-11</a:t>
                      </a:r>
                      <a:endParaRPr kumimoji="0" lang="el-GR" sz="1700" b="1"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7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Σχολική προσαρμογή (επιδόσεις, συμπεριφορά)</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7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συμμετοχή σε ομαδικά παιχνίδια</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7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διεκπεραίωση απλών υπευθυνοτήτων</a:t>
                      </a:r>
                      <a:endParaRPr kumimoji="0" lang="el-GR" sz="17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7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Διαφωνίες </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7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δυσκολίες στη συγκέντρωση της προσοχής</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7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έλλειψη αυτογνωσίας </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7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αυτοπροβολή</a:t>
                      </a:r>
                      <a:endParaRPr kumimoji="0" lang="el-GR" sz="17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7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Δ. Ε. Π. – Υ. </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7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μαθησιακές δυσκολίες </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7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διαταραχές άγχους </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7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κατάθλιψη </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7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απόσυρση </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Char char="n"/>
                        <a:tabLst/>
                      </a:pPr>
                      <a:r>
                        <a:rPr kumimoji="0" lang="el-GR" sz="17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σωματικά ενοχλήματα</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Char char="n"/>
                        <a:tabLst/>
                      </a:pPr>
                      <a:r>
                        <a:rPr kumimoji="0" lang="el-GR" sz="17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επιθετικότητα </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Char char="n"/>
                        <a:tabLst/>
                      </a:pPr>
                      <a:r>
                        <a:rPr kumimoji="0" lang="el-GR" sz="17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παραβατικότητα </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Char char="n"/>
                        <a:tabLst/>
                      </a:pPr>
                      <a:r>
                        <a:rPr kumimoji="0" lang="el-GR" sz="17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προβλήματα σκέψης</a:t>
                      </a:r>
                      <a:endParaRPr kumimoji="0" lang="el-GR" sz="17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87629">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700" b="1"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12-20</a:t>
                      </a:r>
                      <a:endParaRPr kumimoji="0" lang="el-GR" sz="1700" b="1"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533400" marR="0" lvl="0" indent="-5334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7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Σχέσεις με το άλλο φύλο</a:t>
                      </a:r>
                    </a:p>
                    <a:p>
                      <a:pPr marL="533400" marR="0" lvl="0" indent="-5334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7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προσωπική ταυτότητα</a:t>
                      </a:r>
                    </a:p>
                    <a:p>
                      <a:pPr marL="533400" marR="0" lvl="0" indent="-5334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7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ανεξαρτητοποίηση</a:t>
                      </a:r>
                    </a:p>
                    <a:p>
                      <a:pPr marL="533400" marR="0" lvl="0" indent="-5334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7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υπευθυνότητα</a:t>
                      </a:r>
                      <a:endParaRPr kumimoji="0" lang="el-GR" sz="17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7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Διαφωνίες </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7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επιμονή</a:t>
                      </a:r>
                      <a:endParaRPr kumimoji="0" lang="el-GR" sz="17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7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Ανορεξία</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7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βουλιμία </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7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Παραβατικότητα</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7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τάσεις αυτοκτονίας</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7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κατάχρηση ουσιών </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7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Ψύχωση </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7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κατάθλιψη</a:t>
                      </a:r>
                      <a:endParaRPr kumimoji="0" lang="el-GR" sz="17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40245932"/>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defRPr/>
            </a:pPr>
            <a:r>
              <a:rPr lang="en-US" sz="1050" dirty="0"/>
              <a:t>T</a:t>
            </a:r>
            <a:r>
              <a:rPr lang="el-GR" sz="1050" dirty="0"/>
              <a:t>α προβλήματα συμπεριφοράς που παρουσιάζουν παιδιά και έφηβοι με δυσκολίες στη μάθηση και στη συμπεριφορά σύμφωνα με το </a:t>
            </a:r>
            <a:r>
              <a:rPr lang="en-US" sz="1050" dirty="0"/>
              <a:t>CBCL</a:t>
            </a:r>
            <a:r>
              <a:rPr lang="el-GR" sz="1050" dirty="0"/>
              <a:t> του συστήματος (ΣΑΕΒΑ),  (Ν = 50 , Α=33, Κ=17). Παρατηρήθηκε ποσοστό </a:t>
            </a:r>
            <a:r>
              <a:rPr lang="el-GR" sz="1050" b="1" dirty="0"/>
              <a:t>74% συνύπαρξης δύο ή περισσοτέρων συνδρόμων.</a:t>
            </a:r>
            <a:br>
              <a:rPr lang="el-GR" sz="1050" b="1" dirty="0"/>
            </a:br>
            <a:endParaRPr lang="el-GR" sz="1050" b="1" dirty="0"/>
          </a:p>
        </p:txBody>
      </p:sp>
      <p:graphicFrame>
        <p:nvGraphicFramePr>
          <p:cNvPr id="4" name="3 - Θέση πίνακα"/>
          <p:cNvGraphicFramePr>
            <a:graphicFrameLocks noGrp="1"/>
          </p:cNvGraphicFramePr>
          <p:nvPr/>
        </p:nvGraphicFramePr>
        <p:xfrm>
          <a:off x="1952626" y="1071563"/>
          <a:ext cx="8501063" cy="5722936"/>
        </p:xfrm>
        <a:graphic>
          <a:graphicData uri="http://schemas.openxmlformats.org/drawingml/2006/table">
            <a:tbl>
              <a:tblPr/>
              <a:tblGrid>
                <a:gridCol w="3500438">
                  <a:extLst>
                    <a:ext uri="{9D8B030D-6E8A-4147-A177-3AD203B41FA5}">
                      <a16:colId xmlns:a16="http://schemas.microsoft.com/office/drawing/2014/main" val="20000"/>
                    </a:ext>
                  </a:extLst>
                </a:gridCol>
                <a:gridCol w="3286125">
                  <a:extLst>
                    <a:ext uri="{9D8B030D-6E8A-4147-A177-3AD203B41FA5}">
                      <a16:colId xmlns:a16="http://schemas.microsoft.com/office/drawing/2014/main" val="20001"/>
                    </a:ext>
                  </a:extLst>
                </a:gridCol>
                <a:gridCol w="1714500">
                  <a:extLst>
                    <a:ext uri="{9D8B030D-6E8A-4147-A177-3AD203B41FA5}">
                      <a16:colId xmlns:a16="http://schemas.microsoft.com/office/drawing/2014/main" val="20002"/>
                    </a:ext>
                  </a:extLst>
                </a:gridCol>
              </a:tblGrid>
              <a:tr h="5556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1" u="none" strike="noStrike" cap="none" normalizeH="0" baseline="0" dirty="0">
                          <a:ln>
                            <a:noFill/>
                          </a:ln>
                          <a:solidFill>
                            <a:schemeClr val="tx1"/>
                          </a:solidFill>
                          <a:effectLst/>
                          <a:latin typeface="Times New Roman" pitchFamily="18" charset="0"/>
                          <a:cs typeface="Times New Roman" pitchFamily="18" charset="0"/>
                        </a:rPr>
                        <a:t>Κλίμακες συνδρόμων</a:t>
                      </a:r>
                      <a:endParaRPr kumimoji="0" lang="el-GR" sz="2000" b="0" i="0" u="none" strike="noStrike" cap="none" normalizeH="0" baseline="0" dirty="0">
                        <a:ln>
                          <a:noFill/>
                        </a:ln>
                        <a:solidFill>
                          <a:schemeClr val="tx1"/>
                        </a:solidFill>
                        <a:effectLst/>
                        <a:latin typeface="Times New Roman" pitchFamily="18" charset="0"/>
                        <a:cs typeface="Times New Roman" pitchFamily="18" charset="0"/>
                      </a:endParaRPr>
                    </a:p>
                  </a:txBody>
                  <a:tcPr marL="56515" marR="565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1" u="none" strike="noStrike" cap="none" normalizeH="0" baseline="0">
                          <a:ln>
                            <a:noFill/>
                          </a:ln>
                          <a:solidFill>
                            <a:schemeClr val="tx1"/>
                          </a:solidFill>
                          <a:effectLst/>
                          <a:latin typeface="Times New Roman" pitchFamily="18" charset="0"/>
                          <a:cs typeface="Times New Roman" pitchFamily="18" charset="0"/>
                        </a:rPr>
                        <a:t>Ενδεικτικά συμπτώματα</a:t>
                      </a:r>
                      <a:endParaRPr kumimoji="0" lang="el-GR" sz="2000" b="0" i="0" u="none" strike="noStrike" cap="none" normalizeH="0" baseline="0">
                        <a:ln>
                          <a:noFill/>
                        </a:ln>
                        <a:solidFill>
                          <a:schemeClr val="tx1"/>
                        </a:solidFill>
                        <a:effectLst/>
                        <a:latin typeface="Times New Roman" pitchFamily="18" charset="0"/>
                        <a:cs typeface="Times New Roman" pitchFamily="18" charset="0"/>
                      </a:endParaRPr>
                    </a:p>
                  </a:txBody>
                  <a:tcPr marL="56515" marR="565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100" b="1" i="0" u="none" strike="noStrike" cap="none" normalizeH="0" baseline="0">
                          <a:ln>
                            <a:noFill/>
                          </a:ln>
                          <a:solidFill>
                            <a:schemeClr val="tx1"/>
                          </a:solidFill>
                          <a:effectLst/>
                          <a:latin typeface="Times New Roman" pitchFamily="18" charset="0"/>
                          <a:cs typeface="Times New Roman" pitchFamily="18" charset="0"/>
                        </a:rPr>
                        <a:t>Ποσοστό (%)</a:t>
                      </a:r>
                      <a:endParaRPr kumimoji="0" lang="el-GR" sz="11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l-GR" sz="1100" b="1" i="0" u="none" strike="noStrike" cap="none" normalizeH="0" baseline="0">
                          <a:ln>
                            <a:noFill/>
                          </a:ln>
                          <a:solidFill>
                            <a:schemeClr val="tx1"/>
                          </a:solidFill>
                          <a:effectLst/>
                          <a:latin typeface="Times New Roman" pitchFamily="18" charset="0"/>
                          <a:cs typeface="Times New Roman" pitchFamily="18" charset="0"/>
                        </a:rPr>
                        <a:t>και αριθμός Αγοριών/Κοριτσιών (Α/Κ)</a:t>
                      </a:r>
                      <a:endParaRPr kumimoji="0" lang="el-GR" sz="1100" b="0" i="0" u="none" strike="noStrike" cap="none" normalizeH="0" baseline="0">
                        <a:ln>
                          <a:noFill/>
                        </a:ln>
                        <a:solidFill>
                          <a:schemeClr val="tx1"/>
                        </a:solidFill>
                        <a:effectLst/>
                        <a:latin typeface="Times New Roman" pitchFamily="18" charset="0"/>
                        <a:cs typeface="Times New Roman" pitchFamily="18" charset="0"/>
                      </a:endParaRPr>
                    </a:p>
                  </a:txBody>
                  <a:tcPr marL="56515" marR="565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30999">
                <a:tc>
                  <a:txBody>
                    <a:bodyPr/>
                    <a:lstStyle/>
                    <a:p>
                      <a:pPr marL="342900" marR="0" lvl="0" indent="-342900" algn="l" defTabSz="914400" rtl="0" eaLnBrk="1" fontAlgn="base" latinLnBrk="0" hangingPunct="1">
                        <a:lnSpc>
                          <a:spcPct val="115000"/>
                        </a:lnSpc>
                        <a:spcBef>
                          <a:spcPct val="0"/>
                        </a:spcBef>
                        <a:spcAft>
                          <a:spcPct val="0"/>
                        </a:spcAft>
                        <a:buClrTx/>
                        <a:buSzTx/>
                        <a:buFont typeface="+mj-lt"/>
                        <a:buNone/>
                        <a:tabLst/>
                      </a:pPr>
                      <a:r>
                        <a:rPr kumimoji="0" lang="el-GR" sz="1400" b="1" i="0" u="none" strike="noStrike" cap="none" normalizeH="0" baseline="0">
                          <a:ln>
                            <a:noFill/>
                          </a:ln>
                          <a:solidFill>
                            <a:schemeClr val="tx1"/>
                          </a:solidFill>
                          <a:effectLst/>
                          <a:latin typeface="Calibri" pitchFamily="34" charset="0"/>
                          <a:ea typeface="Calibri" pitchFamily="34" charset="0"/>
                          <a:cs typeface="Times New Roman" pitchFamily="18" charset="0"/>
                        </a:rPr>
                        <a:t>Άγχος / Κατάθλιψη</a:t>
                      </a:r>
                      <a:endParaRPr kumimoji="0" lang="el-GR" sz="14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56515" marR="565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742950" marR="0" lvl="1" indent="-285750" algn="l" defTabSz="914400" rtl="0" eaLnBrk="1" fontAlgn="base" latinLnBrk="0" hangingPunct="1">
                        <a:lnSpc>
                          <a:spcPct val="115000"/>
                        </a:lnSpc>
                        <a:spcBef>
                          <a:spcPct val="0"/>
                        </a:spcBef>
                        <a:spcAft>
                          <a:spcPct val="0"/>
                        </a:spcAft>
                        <a:buClrTx/>
                        <a:buSzTx/>
                        <a:buFont typeface="Courier New" pitchFamily="49" charset="0"/>
                        <a:buChar char="o"/>
                        <a:tabLst/>
                      </a:pPr>
                      <a:r>
                        <a:rPr kumimoji="0" lang="el-GR" sz="9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Κλαίει πολύ</a:t>
                      </a:r>
                    </a:p>
                    <a:p>
                      <a:pPr marL="742950" marR="0" lvl="1" indent="-285750" algn="l" defTabSz="914400" rtl="0" eaLnBrk="1" fontAlgn="base" latinLnBrk="0" hangingPunct="1">
                        <a:lnSpc>
                          <a:spcPct val="115000"/>
                        </a:lnSpc>
                        <a:spcBef>
                          <a:spcPct val="0"/>
                        </a:spcBef>
                        <a:spcAft>
                          <a:spcPct val="0"/>
                        </a:spcAft>
                        <a:buClrTx/>
                        <a:buSzTx/>
                        <a:buFont typeface="Courier New" pitchFamily="49" charset="0"/>
                        <a:buChar char="o"/>
                        <a:tabLst/>
                      </a:pPr>
                      <a:r>
                        <a:rPr kumimoji="0" lang="el-GR" sz="9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Φοβάται</a:t>
                      </a:r>
                    </a:p>
                    <a:p>
                      <a:pPr marL="742950" marR="0" lvl="1" indent="-285750" algn="l" defTabSz="914400" rtl="0" eaLnBrk="1" fontAlgn="base" latinLnBrk="0" hangingPunct="1">
                        <a:lnSpc>
                          <a:spcPct val="115000"/>
                        </a:lnSpc>
                        <a:spcBef>
                          <a:spcPct val="0"/>
                        </a:spcBef>
                        <a:spcAft>
                          <a:spcPct val="0"/>
                        </a:spcAft>
                        <a:buClrTx/>
                        <a:buSzTx/>
                        <a:buFont typeface="Courier New" pitchFamily="49" charset="0"/>
                        <a:buChar char="o"/>
                        <a:tabLst/>
                      </a:pPr>
                      <a:r>
                        <a:rPr kumimoji="0" lang="el-GR" sz="9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Αισθάνεται ανάξια</a:t>
                      </a:r>
                    </a:p>
                    <a:p>
                      <a:pPr marL="742950" marR="0" lvl="1" indent="-285750" algn="l" defTabSz="914400" rtl="0" eaLnBrk="1" fontAlgn="base" latinLnBrk="0" hangingPunct="1">
                        <a:lnSpc>
                          <a:spcPct val="115000"/>
                        </a:lnSpc>
                        <a:spcBef>
                          <a:spcPct val="0"/>
                        </a:spcBef>
                        <a:spcAft>
                          <a:spcPct val="0"/>
                        </a:spcAft>
                        <a:buClrTx/>
                        <a:buSzTx/>
                        <a:buFont typeface="Courier New" pitchFamily="49" charset="0"/>
                        <a:buChar char="o"/>
                        <a:tabLst/>
                      </a:pPr>
                      <a:r>
                        <a:rPr kumimoji="0" lang="el-GR" sz="9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Νευρική</a:t>
                      </a:r>
                    </a:p>
                  </a:txBody>
                  <a:tcPr marL="56515" marR="565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a:ln>
                            <a:noFill/>
                          </a:ln>
                          <a:solidFill>
                            <a:schemeClr val="tx1"/>
                          </a:solidFill>
                          <a:effectLst/>
                          <a:latin typeface="Times New Roman" pitchFamily="18" charset="0"/>
                          <a:cs typeface="Times New Roman" pitchFamily="18" charset="0"/>
                        </a:rPr>
                        <a:t>30%  (9Α/6Κ)</a:t>
                      </a:r>
                      <a:endParaRPr kumimoji="0" lang="el-GR" sz="1400" b="0" i="0" u="none" strike="noStrike" cap="none" normalizeH="0" baseline="0">
                        <a:ln>
                          <a:noFill/>
                        </a:ln>
                        <a:solidFill>
                          <a:schemeClr val="tx1"/>
                        </a:solidFill>
                        <a:effectLst/>
                        <a:latin typeface="Times New Roman" pitchFamily="18" charset="0"/>
                        <a:cs typeface="Times New Roman" pitchFamily="18" charset="0"/>
                      </a:endParaRPr>
                    </a:p>
                  </a:txBody>
                  <a:tcPr marL="56515" marR="565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30999">
                <a:tc>
                  <a:txBody>
                    <a:bodyPr/>
                    <a:lstStyle/>
                    <a:p>
                      <a:pPr marL="342900" marR="0" lvl="0" indent="-342900" algn="l" defTabSz="914400" rtl="0" eaLnBrk="1" fontAlgn="base" latinLnBrk="0" hangingPunct="1">
                        <a:lnSpc>
                          <a:spcPct val="115000"/>
                        </a:lnSpc>
                        <a:spcBef>
                          <a:spcPct val="0"/>
                        </a:spcBef>
                        <a:spcAft>
                          <a:spcPct val="0"/>
                        </a:spcAft>
                        <a:buClrTx/>
                        <a:buSzTx/>
                        <a:buFont typeface="+mj-lt"/>
                        <a:buNone/>
                        <a:tabLst/>
                      </a:pPr>
                      <a:r>
                        <a:rPr kumimoji="0" lang="el-GR" sz="1400" b="1" i="0" u="none" strike="noStrike" cap="none" normalizeH="0" baseline="0">
                          <a:ln>
                            <a:noFill/>
                          </a:ln>
                          <a:solidFill>
                            <a:schemeClr val="tx1"/>
                          </a:solidFill>
                          <a:effectLst/>
                          <a:latin typeface="Calibri" pitchFamily="34" charset="0"/>
                          <a:ea typeface="Calibri" pitchFamily="34" charset="0"/>
                          <a:cs typeface="Times New Roman" pitchFamily="18" charset="0"/>
                        </a:rPr>
                        <a:t>Απόσυρση / Κατάθλιψη</a:t>
                      </a:r>
                      <a:endParaRPr kumimoji="0" lang="el-GR" sz="14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56515" marR="565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742950" marR="0" lvl="1" indent="-285750" algn="l" defTabSz="914400" rtl="0" eaLnBrk="1" fontAlgn="base" latinLnBrk="0" hangingPunct="1">
                        <a:lnSpc>
                          <a:spcPct val="115000"/>
                        </a:lnSpc>
                        <a:spcBef>
                          <a:spcPct val="0"/>
                        </a:spcBef>
                        <a:spcAft>
                          <a:spcPct val="0"/>
                        </a:spcAft>
                        <a:buClrTx/>
                        <a:buSzTx/>
                        <a:buFont typeface="Courier New" pitchFamily="49" charset="0"/>
                        <a:buChar char="o"/>
                        <a:tabLst/>
                      </a:pPr>
                      <a:r>
                        <a:rPr kumimoji="0" lang="el-GR" sz="900" b="0" i="0" u="none" strike="noStrike" cap="none" normalizeH="0" baseline="0">
                          <a:ln>
                            <a:noFill/>
                          </a:ln>
                          <a:solidFill>
                            <a:schemeClr val="tx1"/>
                          </a:solidFill>
                          <a:effectLst/>
                          <a:latin typeface="Calibri" pitchFamily="34" charset="0"/>
                          <a:ea typeface="Calibri" pitchFamily="34" charset="0"/>
                          <a:cs typeface="Times New Roman" pitchFamily="18" charset="0"/>
                        </a:rPr>
                        <a:t>Προτιμά μόνη</a:t>
                      </a:r>
                    </a:p>
                    <a:p>
                      <a:pPr marL="742950" marR="0" lvl="1" indent="-285750" algn="l" defTabSz="914400" rtl="0" eaLnBrk="1" fontAlgn="base" latinLnBrk="0" hangingPunct="1">
                        <a:lnSpc>
                          <a:spcPct val="115000"/>
                        </a:lnSpc>
                        <a:spcBef>
                          <a:spcPct val="0"/>
                        </a:spcBef>
                        <a:spcAft>
                          <a:spcPct val="0"/>
                        </a:spcAft>
                        <a:buClrTx/>
                        <a:buSzTx/>
                        <a:buFont typeface="Courier New" pitchFamily="49" charset="0"/>
                        <a:buChar char="o"/>
                        <a:tabLst/>
                      </a:pPr>
                      <a:r>
                        <a:rPr kumimoji="0" lang="el-GR" sz="900" b="0" i="0" u="none" strike="noStrike" cap="none" normalizeH="0" baseline="0">
                          <a:ln>
                            <a:noFill/>
                          </a:ln>
                          <a:solidFill>
                            <a:schemeClr val="tx1"/>
                          </a:solidFill>
                          <a:effectLst/>
                          <a:latin typeface="Calibri" pitchFamily="34" charset="0"/>
                          <a:ea typeface="Calibri" pitchFamily="34" charset="0"/>
                          <a:cs typeface="Times New Roman" pitchFamily="18" charset="0"/>
                        </a:rPr>
                        <a:t>Δεν μιλά</a:t>
                      </a:r>
                    </a:p>
                    <a:p>
                      <a:pPr marL="742950" marR="0" lvl="1" indent="-285750" algn="l" defTabSz="914400" rtl="0" eaLnBrk="1" fontAlgn="base" latinLnBrk="0" hangingPunct="1">
                        <a:lnSpc>
                          <a:spcPct val="115000"/>
                        </a:lnSpc>
                        <a:spcBef>
                          <a:spcPct val="0"/>
                        </a:spcBef>
                        <a:spcAft>
                          <a:spcPct val="0"/>
                        </a:spcAft>
                        <a:buClrTx/>
                        <a:buSzTx/>
                        <a:buFont typeface="Courier New" pitchFamily="49" charset="0"/>
                        <a:buChar char="o"/>
                        <a:tabLst/>
                      </a:pPr>
                      <a:r>
                        <a:rPr kumimoji="0" lang="el-GR" sz="900" b="0" i="0" u="none" strike="noStrike" cap="none" normalizeH="0" baseline="0">
                          <a:ln>
                            <a:noFill/>
                          </a:ln>
                          <a:solidFill>
                            <a:schemeClr val="tx1"/>
                          </a:solidFill>
                          <a:effectLst/>
                          <a:latin typeface="Calibri" pitchFamily="34" charset="0"/>
                          <a:ea typeface="Calibri" pitchFamily="34" charset="0"/>
                          <a:cs typeface="Times New Roman" pitchFamily="18" charset="0"/>
                        </a:rPr>
                        <a:t>Μυστικοπαθής</a:t>
                      </a:r>
                    </a:p>
                    <a:p>
                      <a:pPr marL="742950" marR="0" lvl="1" indent="-285750" algn="l" defTabSz="914400" rtl="0" eaLnBrk="1" fontAlgn="base" latinLnBrk="0" hangingPunct="1">
                        <a:lnSpc>
                          <a:spcPct val="115000"/>
                        </a:lnSpc>
                        <a:spcBef>
                          <a:spcPct val="0"/>
                        </a:spcBef>
                        <a:spcAft>
                          <a:spcPct val="0"/>
                        </a:spcAft>
                        <a:buClrTx/>
                        <a:buSzTx/>
                        <a:buFont typeface="Courier New" pitchFamily="49" charset="0"/>
                        <a:buChar char="o"/>
                        <a:tabLst/>
                      </a:pPr>
                      <a:r>
                        <a:rPr kumimoji="0" lang="el-GR" sz="900" b="0" i="0" u="none" strike="noStrike" cap="none" normalizeH="0" baseline="0">
                          <a:ln>
                            <a:noFill/>
                          </a:ln>
                          <a:solidFill>
                            <a:schemeClr val="tx1"/>
                          </a:solidFill>
                          <a:effectLst/>
                          <a:latin typeface="Calibri" pitchFamily="34" charset="0"/>
                          <a:ea typeface="Calibri" pitchFamily="34" charset="0"/>
                          <a:cs typeface="Times New Roman" pitchFamily="18" charset="0"/>
                        </a:rPr>
                        <a:t>Ντροπαλή-δειλή</a:t>
                      </a:r>
                    </a:p>
                  </a:txBody>
                  <a:tcPr marL="56515" marR="565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a:ln>
                            <a:noFill/>
                          </a:ln>
                          <a:solidFill>
                            <a:schemeClr val="tx1"/>
                          </a:solidFill>
                          <a:effectLst/>
                          <a:latin typeface="Times New Roman" pitchFamily="18" charset="0"/>
                          <a:cs typeface="Times New Roman" pitchFamily="18" charset="0"/>
                        </a:rPr>
                        <a:t>38%  (12/7 )</a:t>
                      </a:r>
                      <a:endParaRPr kumimoji="0" lang="el-GR" sz="1400" b="0" i="0" u="none" strike="noStrike" cap="none" normalizeH="0" baseline="0">
                        <a:ln>
                          <a:noFill/>
                        </a:ln>
                        <a:solidFill>
                          <a:schemeClr val="tx1"/>
                        </a:solidFill>
                        <a:effectLst/>
                        <a:latin typeface="Times New Roman" pitchFamily="18" charset="0"/>
                        <a:cs typeface="Times New Roman" pitchFamily="18" charset="0"/>
                      </a:endParaRPr>
                    </a:p>
                  </a:txBody>
                  <a:tcPr marL="56515" marR="565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30999">
                <a:tc>
                  <a:txBody>
                    <a:bodyPr/>
                    <a:lstStyle/>
                    <a:p>
                      <a:pPr marL="342900" marR="0" lvl="0" indent="-342900" algn="l" defTabSz="914400" rtl="0" eaLnBrk="1" fontAlgn="base" latinLnBrk="0" hangingPunct="1">
                        <a:lnSpc>
                          <a:spcPct val="115000"/>
                        </a:lnSpc>
                        <a:spcBef>
                          <a:spcPct val="0"/>
                        </a:spcBef>
                        <a:spcAft>
                          <a:spcPct val="0"/>
                        </a:spcAft>
                        <a:buClrTx/>
                        <a:buSzTx/>
                        <a:buFont typeface="+mj-lt"/>
                        <a:buNone/>
                        <a:tabLst/>
                      </a:pPr>
                      <a:r>
                        <a:rPr kumimoji="0" lang="el-GR" sz="1400" b="1" i="0" u="none" strike="noStrike" cap="none" normalizeH="0" baseline="0">
                          <a:ln>
                            <a:noFill/>
                          </a:ln>
                          <a:solidFill>
                            <a:schemeClr val="tx1"/>
                          </a:solidFill>
                          <a:effectLst/>
                          <a:latin typeface="Calibri" pitchFamily="34" charset="0"/>
                          <a:ea typeface="Calibri" pitchFamily="34" charset="0"/>
                          <a:cs typeface="Times New Roman" pitchFamily="18" charset="0"/>
                        </a:rPr>
                        <a:t>Σωματικά ενοχλήματα</a:t>
                      </a:r>
                      <a:endParaRPr kumimoji="0" lang="el-GR" sz="14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56515" marR="565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742950" marR="0" lvl="1" indent="-285750" algn="l" defTabSz="914400" rtl="0" eaLnBrk="1" fontAlgn="base" latinLnBrk="0" hangingPunct="1">
                        <a:lnSpc>
                          <a:spcPct val="115000"/>
                        </a:lnSpc>
                        <a:spcBef>
                          <a:spcPct val="0"/>
                        </a:spcBef>
                        <a:spcAft>
                          <a:spcPct val="0"/>
                        </a:spcAft>
                        <a:buClrTx/>
                        <a:buSzTx/>
                        <a:buFont typeface="Courier New" pitchFamily="49" charset="0"/>
                        <a:buChar char="o"/>
                        <a:tabLst/>
                      </a:pPr>
                      <a:r>
                        <a:rPr kumimoji="0" lang="el-GR" sz="900" b="0" i="0" u="none" strike="noStrike" cap="none" normalizeH="0" baseline="0">
                          <a:ln>
                            <a:noFill/>
                          </a:ln>
                          <a:solidFill>
                            <a:schemeClr val="tx1"/>
                          </a:solidFill>
                          <a:effectLst/>
                          <a:latin typeface="Calibri" pitchFamily="34" charset="0"/>
                          <a:ea typeface="Calibri" pitchFamily="34" charset="0"/>
                          <a:cs typeface="Times New Roman" pitchFamily="18" charset="0"/>
                        </a:rPr>
                        <a:t>Έχει ζαλάδες</a:t>
                      </a:r>
                    </a:p>
                    <a:p>
                      <a:pPr marL="742950" marR="0" lvl="1" indent="-285750" algn="l" defTabSz="914400" rtl="0" eaLnBrk="1" fontAlgn="base" latinLnBrk="0" hangingPunct="1">
                        <a:lnSpc>
                          <a:spcPct val="115000"/>
                        </a:lnSpc>
                        <a:spcBef>
                          <a:spcPct val="0"/>
                        </a:spcBef>
                        <a:spcAft>
                          <a:spcPct val="0"/>
                        </a:spcAft>
                        <a:buClrTx/>
                        <a:buSzTx/>
                        <a:buFont typeface="Courier New" pitchFamily="49" charset="0"/>
                        <a:buChar char="o"/>
                        <a:tabLst/>
                      </a:pPr>
                      <a:r>
                        <a:rPr kumimoji="0" lang="el-GR" sz="900" b="0" i="0" u="none" strike="noStrike" cap="none" normalizeH="0" baseline="0">
                          <a:ln>
                            <a:noFill/>
                          </a:ln>
                          <a:solidFill>
                            <a:schemeClr val="tx1"/>
                          </a:solidFill>
                          <a:effectLst/>
                          <a:latin typeface="Calibri" pitchFamily="34" charset="0"/>
                          <a:ea typeface="Calibri" pitchFamily="34" charset="0"/>
                          <a:cs typeface="Times New Roman" pitchFamily="18" charset="0"/>
                        </a:rPr>
                        <a:t>Υπερβολικά κουρασμένη</a:t>
                      </a:r>
                    </a:p>
                    <a:p>
                      <a:pPr marL="742950" marR="0" lvl="1" indent="-285750" algn="l" defTabSz="914400" rtl="0" eaLnBrk="1" fontAlgn="base" latinLnBrk="0" hangingPunct="1">
                        <a:lnSpc>
                          <a:spcPct val="115000"/>
                        </a:lnSpc>
                        <a:spcBef>
                          <a:spcPct val="0"/>
                        </a:spcBef>
                        <a:spcAft>
                          <a:spcPct val="0"/>
                        </a:spcAft>
                        <a:buClrTx/>
                        <a:buSzTx/>
                        <a:buFont typeface="Courier New" pitchFamily="49" charset="0"/>
                        <a:buChar char="o"/>
                        <a:tabLst/>
                      </a:pPr>
                      <a:r>
                        <a:rPr kumimoji="0" lang="el-GR" sz="900" b="0" i="0" u="none" strike="noStrike" cap="none" normalizeH="0" baseline="0">
                          <a:ln>
                            <a:noFill/>
                          </a:ln>
                          <a:solidFill>
                            <a:schemeClr val="tx1"/>
                          </a:solidFill>
                          <a:effectLst/>
                          <a:latin typeface="Calibri" pitchFamily="34" charset="0"/>
                          <a:ea typeface="Calibri" pitchFamily="34" charset="0"/>
                          <a:cs typeface="Times New Roman" pitchFamily="18" charset="0"/>
                        </a:rPr>
                        <a:t>Διάφοροι πόνοι</a:t>
                      </a:r>
                    </a:p>
                    <a:p>
                      <a:pPr marL="742950" marR="0" lvl="1" indent="-285750" algn="l" defTabSz="914400" rtl="0" eaLnBrk="1" fontAlgn="base" latinLnBrk="0" hangingPunct="1">
                        <a:lnSpc>
                          <a:spcPct val="115000"/>
                        </a:lnSpc>
                        <a:spcBef>
                          <a:spcPct val="0"/>
                        </a:spcBef>
                        <a:spcAft>
                          <a:spcPct val="0"/>
                        </a:spcAft>
                        <a:buClrTx/>
                        <a:buSzTx/>
                        <a:buFont typeface="Courier New" pitchFamily="49" charset="0"/>
                        <a:buChar char="o"/>
                        <a:tabLst/>
                      </a:pPr>
                      <a:r>
                        <a:rPr kumimoji="0" lang="el-GR" sz="900" b="0" i="0" u="none" strike="noStrike" cap="none" normalizeH="0" baseline="0">
                          <a:ln>
                            <a:noFill/>
                          </a:ln>
                          <a:solidFill>
                            <a:schemeClr val="tx1"/>
                          </a:solidFill>
                          <a:effectLst/>
                          <a:latin typeface="Calibri" pitchFamily="34" charset="0"/>
                          <a:ea typeface="Calibri" pitchFamily="34" charset="0"/>
                          <a:cs typeface="Times New Roman" pitchFamily="18" charset="0"/>
                        </a:rPr>
                        <a:t>Πονοκέφαλοι</a:t>
                      </a:r>
                    </a:p>
                  </a:txBody>
                  <a:tcPr marL="56515" marR="565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a:ln>
                            <a:noFill/>
                          </a:ln>
                          <a:solidFill>
                            <a:schemeClr val="tx1"/>
                          </a:solidFill>
                          <a:effectLst/>
                          <a:latin typeface="Times New Roman" pitchFamily="18" charset="0"/>
                          <a:cs typeface="Times New Roman" pitchFamily="18" charset="0"/>
                        </a:rPr>
                        <a:t>16%  (5/3)</a:t>
                      </a:r>
                      <a:endParaRPr kumimoji="0" lang="el-GR" sz="1400" b="0" i="0" u="none" strike="noStrike" cap="none" normalizeH="0" baseline="0">
                        <a:ln>
                          <a:noFill/>
                        </a:ln>
                        <a:solidFill>
                          <a:schemeClr val="tx1"/>
                        </a:solidFill>
                        <a:effectLst/>
                        <a:latin typeface="Times New Roman" pitchFamily="18" charset="0"/>
                        <a:cs typeface="Times New Roman" pitchFamily="18" charset="0"/>
                      </a:endParaRPr>
                    </a:p>
                  </a:txBody>
                  <a:tcPr marL="56515" marR="565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04875">
                <a:tc>
                  <a:txBody>
                    <a:bodyPr/>
                    <a:lstStyle/>
                    <a:p>
                      <a:pPr marL="342900" marR="0" lvl="0" indent="-342900" algn="l" defTabSz="914400" rtl="0" eaLnBrk="1" fontAlgn="base" latinLnBrk="0" hangingPunct="1">
                        <a:lnSpc>
                          <a:spcPct val="115000"/>
                        </a:lnSpc>
                        <a:spcBef>
                          <a:spcPct val="0"/>
                        </a:spcBef>
                        <a:spcAft>
                          <a:spcPct val="0"/>
                        </a:spcAft>
                        <a:buClrTx/>
                        <a:buSzTx/>
                        <a:buFont typeface="+mj-lt"/>
                        <a:buNone/>
                        <a:tabLst/>
                      </a:pPr>
                      <a:r>
                        <a:rPr kumimoji="0" lang="el-GR" sz="1400" b="1" i="0" u="none" strike="noStrike" cap="none" normalizeH="0" baseline="0">
                          <a:ln>
                            <a:noFill/>
                          </a:ln>
                          <a:solidFill>
                            <a:schemeClr val="tx1"/>
                          </a:solidFill>
                          <a:effectLst/>
                          <a:latin typeface="Calibri" pitchFamily="34" charset="0"/>
                          <a:ea typeface="Calibri" pitchFamily="34" charset="0"/>
                          <a:cs typeface="Times New Roman" pitchFamily="18" charset="0"/>
                        </a:rPr>
                        <a:t>Κοινωνικά προβλήματα</a:t>
                      </a:r>
                      <a:endParaRPr kumimoji="0" lang="el-GR" sz="14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56515" marR="565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742950" marR="0" lvl="1" indent="-285750" algn="l" defTabSz="914400" rtl="0" eaLnBrk="1" fontAlgn="base" latinLnBrk="0" hangingPunct="1">
                        <a:lnSpc>
                          <a:spcPct val="115000"/>
                        </a:lnSpc>
                        <a:spcBef>
                          <a:spcPct val="0"/>
                        </a:spcBef>
                        <a:spcAft>
                          <a:spcPct val="0"/>
                        </a:spcAft>
                        <a:buClrTx/>
                        <a:buSzTx/>
                        <a:buFont typeface="Courier New" pitchFamily="49" charset="0"/>
                        <a:buChar char="o"/>
                        <a:tabLst/>
                      </a:pPr>
                      <a:r>
                        <a:rPr kumimoji="0" lang="el-GR" sz="900" b="0" i="0" u="none" strike="noStrike" cap="none" normalizeH="0" baseline="0">
                          <a:ln>
                            <a:noFill/>
                          </a:ln>
                          <a:solidFill>
                            <a:schemeClr val="tx1"/>
                          </a:solidFill>
                          <a:effectLst/>
                          <a:latin typeface="Calibri" pitchFamily="34" charset="0"/>
                          <a:ea typeface="Calibri" pitchFamily="34" charset="0"/>
                          <a:cs typeface="Times New Roman" pitchFamily="18" charset="0"/>
                        </a:rPr>
                        <a:t>Εξαρτημένη</a:t>
                      </a:r>
                    </a:p>
                    <a:p>
                      <a:pPr marL="742950" marR="0" lvl="1" indent="-285750" algn="l" defTabSz="914400" rtl="0" eaLnBrk="1" fontAlgn="base" latinLnBrk="0" hangingPunct="1">
                        <a:lnSpc>
                          <a:spcPct val="115000"/>
                        </a:lnSpc>
                        <a:spcBef>
                          <a:spcPct val="0"/>
                        </a:spcBef>
                        <a:spcAft>
                          <a:spcPct val="0"/>
                        </a:spcAft>
                        <a:buClrTx/>
                        <a:buSzTx/>
                        <a:buFont typeface="Courier New" pitchFamily="49" charset="0"/>
                        <a:buChar char="o"/>
                        <a:tabLst/>
                      </a:pPr>
                      <a:r>
                        <a:rPr kumimoji="0" lang="el-GR" sz="900" b="0" i="0" u="none" strike="noStrike" cap="none" normalizeH="0" baseline="0">
                          <a:ln>
                            <a:noFill/>
                          </a:ln>
                          <a:solidFill>
                            <a:schemeClr val="tx1"/>
                          </a:solidFill>
                          <a:effectLst/>
                          <a:latin typeface="Calibri" pitchFamily="34" charset="0"/>
                          <a:ea typeface="Calibri" pitchFamily="34" charset="0"/>
                          <a:cs typeface="Times New Roman" pitchFamily="18" charset="0"/>
                        </a:rPr>
                        <a:t>Δεν τα πάει καλά με τους συνομηλίκους</a:t>
                      </a:r>
                    </a:p>
                    <a:p>
                      <a:pPr marL="742950" marR="0" lvl="1" indent="-285750" algn="l" defTabSz="914400" rtl="0" eaLnBrk="1" fontAlgn="base" latinLnBrk="0" hangingPunct="1">
                        <a:lnSpc>
                          <a:spcPct val="115000"/>
                        </a:lnSpc>
                        <a:spcBef>
                          <a:spcPct val="0"/>
                        </a:spcBef>
                        <a:spcAft>
                          <a:spcPct val="0"/>
                        </a:spcAft>
                        <a:buClrTx/>
                        <a:buSzTx/>
                        <a:buFont typeface="Courier New" pitchFamily="49" charset="0"/>
                        <a:buChar char="o"/>
                        <a:tabLst/>
                      </a:pPr>
                      <a:r>
                        <a:rPr kumimoji="0" lang="el-GR" sz="900" b="0" i="0" u="none" strike="noStrike" cap="none" normalizeH="0" baseline="0">
                          <a:ln>
                            <a:noFill/>
                          </a:ln>
                          <a:solidFill>
                            <a:schemeClr val="tx1"/>
                          </a:solidFill>
                          <a:effectLst/>
                          <a:latin typeface="Calibri" pitchFamily="34" charset="0"/>
                          <a:ea typeface="Calibri" pitchFamily="34" charset="0"/>
                          <a:cs typeface="Times New Roman" pitchFamily="18" charset="0"/>
                        </a:rPr>
                        <a:t>Την πειράζουν μη αγαπητή</a:t>
                      </a:r>
                    </a:p>
                  </a:txBody>
                  <a:tcPr marL="56515" marR="565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a:ln>
                            <a:noFill/>
                          </a:ln>
                          <a:solidFill>
                            <a:schemeClr val="tx1"/>
                          </a:solidFill>
                          <a:effectLst/>
                          <a:latin typeface="Times New Roman" pitchFamily="18" charset="0"/>
                          <a:cs typeface="Times New Roman" pitchFamily="18" charset="0"/>
                        </a:rPr>
                        <a:t>40% (15/5)</a:t>
                      </a:r>
                      <a:endParaRPr kumimoji="0" lang="el-GR" sz="1400" b="0" i="0" u="none" strike="noStrike" cap="none" normalizeH="0" baseline="0">
                        <a:ln>
                          <a:noFill/>
                        </a:ln>
                        <a:solidFill>
                          <a:schemeClr val="tx1"/>
                        </a:solidFill>
                        <a:effectLst/>
                        <a:latin typeface="Times New Roman" pitchFamily="18" charset="0"/>
                        <a:cs typeface="Times New Roman" pitchFamily="18" charset="0"/>
                      </a:endParaRPr>
                    </a:p>
                  </a:txBody>
                  <a:tcPr marL="56515" marR="565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30999">
                <a:tc>
                  <a:txBody>
                    <a:bodyPr/>
                    <a:lstStyle/>
                    <a:p>
                      <a:pPr marL="342900" marR="0" lvl="0" indent="-342900" algn="l" defTabSz="914400" rtl="0" eaLnBrk="1" fontAlgn="base" latinLnBrk="0" hangingPunct="1">
                        <a:lnSpc>
                          <a:spcPct val="115000"/>
                        </a:lnSpc>
                        <a:spcBef>
                          <a:spcPct val="0"/>
                        </a:spcBef>
                        <a:spcAft>
                          <a:spcPct val="0"/>
                        </a:spcAft>
                        <a:buClrTx/>
                        <a:buSzTx/>
                        <a:buFont typeface="+mj-lt"/>
                        <a:buNone/>
                        <a:tabLst/>
                      </a:pPr>
                      <a:r>
                        <a:rPr kumimoji="0" lang="el-GR" sz="1400" b="1" i="0" u="none" strike="noStrike" cap="none" normalizeH="0" baseline="0">
                          <a:ln>
                            <a:noFill/>
                          </a:ln>
                          <a:solidFill>
                            <a:schemeClr val="tx1"/>
                          </a:solidFill>
                          <a:effectLst/>
                          <a:latin typeface="Calibri" pitchFamily="34" charset="0"/>
                          <a:ea typeface="Calibri" pitchFamily="34" charset="0"/>
                          <a:cs typeface="Times New Roman" pitchFamily="18" charset="0"/>
                        </a:rPr>
                        <a:t>Προβλήματα σκέψης</a:t>
                      </a:r>
                      <a:endParaRPr kumimoji="0" lang="el-GR" sz="14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56515" marR="565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742950" marR="0" lvl="1" indent="-285750" algn="l" defTabSz="914400" rtl="0" eaLnBrk="1" fontAlgn="base" latinLnBrk="0" hangingPunct="1">
                        <a:lnSpc>
                          <a:spcPct val="115000"/>
                        </a:lnSpc>
                        <a:spcBef>
                          <a:spcPct val="0"/>
                        </a:spcBef>
                        <a:spcAft>
                          <a:spcPct val="0"/>
                        </a:spcAft>
                        <a:buClrTx/>
                        <a:buSzTx/>
                        <a:buFont typeface="Courier New" pitchFamily="49" charset="0"/>
                        <a:buChar char="o"/>
                        <a:tabLst/>
                      </a:pPr>
                      <a:r>
                        <a:rPr kumimoji="0" lang="el-GR" sz="900" b="0" i="0" u="none" strike="noStrike" cap="none" normalizeH="0" baseline="0">
                          <a:ln>
                            <a:noFill/>
                          </a:ln>
                          <a:solidFill>
                            <a:schemeClr val="tx1"/>
                          </a:solidFill>
                          <a:effectLst/>
                          <a:latin typeface="Calibri" pitchFamily="34" charset="0"/>
                          <a:ea typeface="Calibri" pitchFamily="34" charset="0"/>
                          <a:cs typeface="Times New Roman" pitchFamily="18" charset="0"/>
                        </a:rPr>
                        <a:t>Ακούει πράγματα</a:t>
                      </a:r>
                    </a:p>
                    <a:p>
                      <a:pPr marL="742950" marR="0" lvl="1" indent="-285750" algn="l" defTabSz="914400" rtl="0" eaLnBrk="1" fontAlgn="base" latinLnBrk="0" hangingPunct="1">
                        <a:lnSpc>
                          <a:spcPct val="115000"/>
                        </a:lnSpc>
                        <a:spcBef>
                          <a:spcPct val="0"/>
                        </a:spcBef>
                        <a:spcAft>
                          <a:spcPct val="0"/>
                        </a:spcAft>
                        <a:buClrTx/>
                        <a:buSzTx/>
                        <a:buFont typeface="Courier New" pitchFamily="49" charset="0"/>
                        <a:buChar char="o"/>
                        <a:tabLst/>
                      </a:pPr>
                      <a:r>
                        <a:rPr kumimoji="0" lang="el-GR" sz="900" b="0" i="0" u="none" strike="noStrike" cap="none" normalizeH="0" baseline="0">
                          <a:ln>
                            <a:noFill/>
                          </a:ln>
                          <a:solidFill>
                            <a:schemeClr val="tx1"/>
                          </a:solidFill>
                          <a:effectLst/>
                          <a:latin typeface="Calibri" pitchFamily="34" charset="0"/>
                          <a:ea typeface="Calibri" pitchFamily="34" charset="0"/>
                          <a:cs typeface="Times New Roman" pitchFamily="18" charset="0"/>
                        </a:rPr>
                        <a:t>Βλέπει πράγματα</a:t>
                      </a:r>
                    </a:p>
                    <a:p>
                      <a:pPr marL="742950" marR="0" lvl="1" indent="-285750" algn="l" defTabSz="914400" rtl="0" eaLnBrk="1" fontAlgn="base" latinLnBrk="0" hangingPunct="1">
                        <a:lnSpc>
                          <a:spcPct val="115000"/>
                        </a:lnSpc>
                        <a:spcBef>
                          <a:spcPct val="0"/>
                        </a:spcBef>
                        <a:spcAft>
                          <a:spcPct val="0"/>
                        </a:spcAft>
                        <a:buClrTx/>
                        <a:buSzTx/>
                        <a:buFont typeface="Courier New" pitchFamily="49" charset="0"/>
                        <a:buChar char="o"/>
                        <a:tabLst/>
                      </a:pPr>
                      <a:r>
                        <a:rPr kumimoji="0" lang="el-GR" sz="900" b="0" i="0" u="none" strike="noStrike" cap="none" normalizeH="0" baseline="0">
                          <a:ln>
                            <a:noFill/>
                          </a:ln>
                          <a:solidFill>
                            <a:schemeClr val="tx1"/>
                          </a:solidFill>
                          <a:effectLst/>
                          <a:latin typeface="Calibri" pitchFamily="34" charset="0"/>
                          <a:ea typeface="Calibri" pitchFamily="34" charset="0"/>
                          <a:cs typeface="Times New Roman" pitchFamily="18" charset="0"/>
                        </a:rPr>
                        <a:t>Παράξενη συμπεριφορά</a:t>
                      </a:r>
                    </a:p>
                    <a:p>
                      <a:pPr marL="742950" marR="0" lvl="1" indent="-285750" algn="l" defTabSz="914400" rtl="0" eaLnBrk="1" fontAlgn="base" latinLnBrk="0" hangingPunct="1">
                        <a:lnSpc>
                          <a:spcPct val="115000"/>
                        </a:lnSpc>
                        <a:spcBef>
                          <a:spcPct val="0"/>
                        </a:spcBef>
                        <a:spcAft>
                          <a:spcPct val="0"/>
                        </a:spcAft>
                        <a:buClrTx/>
                        <a:buSzTx/>
                        <a:buFont typeface="Courier New" pitchFamily="49" charset="0"/>
                        <a:buChar char="o"/>
                        <a:tabLst/>
                      </a:pPr>
                      <a:r>
                        <a:rPr kumimoji="0" lang="el-GR" sz="900" b="0" i="0" u="none" strike="noStrike" cap="none" normalizeH="0" baseline="0">
                          <a:ln>
                            <a:noFill/>
                          </a:ln>
                          <a:solidFill>
                            <a:schemeClr val="tx1"/>
                          </a:solidFill>
                          <a:effectLst/>
                          <a:latin typeface="Calibri" pitchFamily="34" charset="0"/>
                          <a:ea typeface="Calibri" pitchFamily="34" charset="0"/>
                          <a:cs typeface="Times New Roman" pitchFamily="18" charset="0"/>
                        </a:rPr>
                        <a:t>Παράξενες ιδέες</a:t>
                      </a:r>
                    </a:p>
                  </a:txBody>
                  <a:tcPr marL="56515" marR="565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a:ln>
                            <a:noFill/>
                          </a:ln>
                          <a:solidFill>
                            <a:schemeClr val="tx1"/>
                          </a:solidFill>
                          <a:effectLst/>
                          <a:latin typeface="Times New Roman" pitchFamily="18" charset="0"/>
                          <a:cs typeface="Times New Roman" pitchFamily="18" charset="0"/>
                        </a:rPr>
                        <a:t>24% (6/6)</a:t>
                      </a:r>
                      <a:endParaRPr kumimoji="0" lang="el-GR" sz="1400" b="0" i="0" u="none" strike="noStrike" cap="none" normalizeH="0" baseline="0">
                        <a:ln>
                          <a:noFill/>
                        </a:ln>
                        <a:solidFill>
                          <a:schemeClr val="tx1"/>
                        </a:solidFill>
                        <a:effectLst/>
                        <a:latin typeface="Times New Roman" pitchFamily="18" charset="0"/>
                        <a:cs typeface="Times New Roman" pitchFamily="18" charset="0"/>
                      </a:endParaRPr>
                    </a:p>
                  </a:txBody>
                  <a:tcPr marL="56515" marR="565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30999">
                <a:tc>
                  <a:txBody>
                    <a:bodyPr/>
                    <a:lstStyle/>
                    <a:p>
                      <a:pPr marL="342900" marR="0" lvl="0" indent="-342900" algn="l" defTabSz="914400" rtl="0" eaLnBrk="1" fontAlgn="base" latinLnBrk="0" hangingPunct="1">
                        <a:lnSpc>
                          <a:spcPct val="115000"/>
                        </a:lnSpc>
                        <a:spcBef>
                          <a:spcPct val="0"/>
                        </a:spcBef>
                        <a:spcAft>
                          <a:spcPct val="0"/>
                        </a:spcAft>
                        <a:buClrTx/>
                        <a:buSzTx/>
                        <a:buFont typeface="+mj-lt"/>
                        <a:buNone/>
                        <a:tabLst/>
                      </a:pPr>
                      <a:r>
                        <a:rPr kumimoji="0" lang="el-GR" sz="1400" b="1" i="0" u="none" strike="noStrike" cap="none" normalizeH="0" baseline="0">
                          <a:ln>
                            <a:noFill/>
                          </a:ln>
                          <a:solidFill>
                            <a:schemeClr val="tx1"/>
                          </a:solidFill>
                          <a:effectLst/>
                          <a:latin typeface="Calibri" pitchFamily="34" charset="0"/>
                          <a:ea typeface="Calibri" pitchFamily="34" charset="0"/>
                          <a:cs typeface="Times New Roman" pitchFamily="18" charset="0"/>
                        </a:rPr>
                        <a:t>Προβλήματα προσοχής</a:t>
                      </a:r>
                      <a:endParaRPr kumimoji="0" lang="el-GR" sz="14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56515" marR="565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742950" marR="0" lvl="1" indent="-285750" algn="l" defTabSz="914400" rtl="0" eaLnBrk="1" fontAlgn="base" latinLnBrk="0" hangingPunct="1">
                        <a:lnSpc>
                          <a:spcPct val="115000"/>
                        </a:lnSpc>
                        <a:spcBef>
                          <a:spcPct val="0"/>
                        </a:spcBef>
                        <a:spcAft>
                          <a:spcPct val="0"/>
                        </a:spcAft>
                        <a:buClrTx/>
                        <a:buSzTx/>
                        <a:buFont typeface="Courier New" pitchFamily="49" charset="0"/>
                        <a:buChar char="o"/>
                        <a:tabLst/>
                      </a:pPr>
                      <a:r>
                        <a:rPr kumimoji="0" lang="el-GR" sz="900" b="0" i="0" u="none" strike="noStrike" cap="none" normalizeH="0" baseline="0">
                          <a:ln>
                            <a:noFill/>
                          </a:ln>
                          <a:solidFill>
                            <a:schemeClr val="tx1"/>
                          </a:solidFill>
                          <a:effectLst/>
                          <a:latin typeface="Calibri" pitchFamily="34" charset="0"/>
                          <a:ea typeface="Calibri" pitchFamily="34" charset="0"/>
                          <a:cs typeface="Times New Roman" pitchFamily="18" charset="0"/>
                        </a:rPr>
                        <a:t>Απρόσεκτη</a:t>
                      </a:r>
                    </a:p>
                    <a:p>
                      <a:pPr marL="742950" marR="0" lvl="1" indent="-285750" algn="l" defTabSz="914400" rtl="0" eaLnBrk="1" fontAlgn="base" latinLnBrk="0" hangingPunct="1">
                        <a:lnSpc>
                          <a:spcPct val="115000"/>
                        </a:lnSpc>
                        <a:spcBef>
                          <a:spcPct val="0"/>
                        </a:spcBef>
                        <a:spcAft>
                          <a:spcPct val="0"/>
                        </a:spcAft>
                        <a:buClrTx/>
                        <a:buSzTx/>
                        <a:buFont typeface="Courier New" pitchFamily="49" charset="0"/>
                        <a:buChar char="o"/>
                        <a:tabLst/>
                      </a:pPr>
                      <a:r>
                        <a:rPr kumimoji="0" lang="el-GR" sz="900" b="0" i="0" u="none" strike="noStrike" cap="none" normalizeH="0" baseline="0">
                          <a:ln>
                            <a:noFill/>
                          </a:ln>
                          <a:solidFill>
                            <a:schemeClr val="tx1"/>
                          </a:solidFill>
                          <a:effectLst/>
                          <a:latin typeface="Calibri" pitchFamily="34" charset="0"/>
                          <a:ea typeface="Calibri" pitchFamily="34" charset="0"/>
                          <a:cs typeface="Times New Roman" pitchFamily="18" charset="0"/>
                        </a:rPr>
                        <a:t>Δε συγκεντρώνεται</a:t>
                      </a:r>
                    </a:p>
                    <a:p>
                      <a:pPr marL="742950" marR="0" lvl="1" indent="-285750" algn="l" defTabSz="914400" rtl="0" eaLnBrk="1" fontAlgn="base" latinLnBrk="0" hangingPunct="1">
                        <a:lnSpc>
                          <a:spcPct val="115000"/>
                        </a:lnSpc>
                        <a:spcBef>
                          <a:spcPct val="0"/>
                        </a:spcBef>
                        <a:spcAft>
                          <a:spcPct val="0"/>
                        </a:spcAft>
                        <a:buClrTx/>
                        <a:buSzTx/>
                        <a:buFont typeface="Courier New" pitchFamily="49" charset="0"/>
                        <a:buChar char="o"/>
                        <a:tabLst/>
                      </a:pPr>
                      <a:r>
                        <a:rPr kumimoji="0" lang="el-GR" sz="900" b="0" i="0" u="none" strike="noStrike" cap="none" normalizeH="0" baseline="0">
                          <a:ln>
                            <a:noFill/>
                          </a:ln>
                          <a:solidFill>
                            <a:schemeClr val="tx1"/>
                          </a:solidFill>
                          <a:effectLst/>
                          <a:latin typeface="Calibri" pitchFamily="34" charset="0"/>
                          <a:ea typeface="Calibri" pitchFamily="34" charset="0"/>
                          <a:cs typeface="Times New Roman" pitchFamily="18" charset="0"/>
                        </a:rPr>
                        <a:t>Δεν μπορεί να σταθεί ακίνητη</a:t>
                      </a:r>
                    </a:p>
                    <a:p>
                      <a:pPr marL="742950" marR="0" lvl="1" indent="-285750" algn="l" defTabSz="914400" rtl="0" eaLnBrk="1" fontAlgn="base" latinLnBrk="0" hangingPunct="1">
                        <a:lnSpc>
                          <a:spcPct val="115000"/>
                        </a:lnSpc>
                        <a:spcBef>
                          <a:spcPct val="0"/>
                        </a:spcBef>
                        <a:spcAft>
                          <a:spcPct val="0"/>
                        </a:spcAft>
                        <a:buClrTx/>
                        <a:buSzTx/>
                        <a:buFont typeface="Courier New" pitchFamily="49" charset="0"/>
                        <a:buChar char="o"/>
                        <a:tabLst/>
                      </a:pPr>
                      <a:r>
                        <a:rPr kumimoji="0" lang="el-GR" sz="900" b="0" i="0" u="none" strike="noStrike" cap="none" normalizeH="0" baseline="0">
                          <a:ln>
                            <a:noFill/>
                          </a:ln>
                          <a:solidFill>
                            <a:schemeClr val="tx1"/>
                          </a:solidFill>
                          <a:effectLst/>
                          <a:latin typeface="Calibri" pitchFamily="34" charset="0"/>
                          <a:ea typeface="Calibri" pitchFamily="34" charset="0"/>
                          <a:cs typeface="Times New Roman" pitchFamily="18" charset="0"/>
                        </a:rPr>
                        <a:t>Σε σύγχυση</a:t>
                      </a:r>
                    </a:p>
                  </a:txBody>
                  <a:tcPr marL="56515" marR="565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a:ln>
                            <a:noFill/>
                          </a:ln>
                          <a:solidFill>
                            <a:schemeClr val="tx1"/>
                          </a:solidFill>
                          <a:effectLst/>
                          <a:latin typeface="Times New Roman" pitchFamily="18" charset="0"/>
                          <a:cs typeface="Times New Roman" pitchFamily="18" charset="0"/>
                        </a:rPr>
                        <a:t>52% (20/6)</a:t>
                      </a:r>
                      <a:endParaRPr kumimoji="0" lang="el-GR" sz="1400" b="0" i="0" u="none" strike="noStrike" cap="none" normalizeH="0" baseline="0">
                        <a:ln>
                          <a:noFill/>
                        </a:ln>
                        <a:solidFill>
                          <a:schemeClr val="tx1"/>
                        </a:solidFill>
                        <a:effectLst/>
                        <a:latin typeface="Times New Roman" pitchFamily="18" charset="0"/>
                        <a:cs typeface="Times New Roman" pitchFamily="18" charset="0"/>
                      </a:endParaRPr>
                    </a:p>
                  </a:txBody>
                  <a:tcPr marL="56515" marR="565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30999">
                <a:tc>
                  <a:txBody>
                    <a:bodyPr/>
                    <a:lstStyle/>
                    <a:p>
                      <a:pPr marL="342900" marR="0" lvl="0" indent="-342900" algn="l" defTabSz="914400" rtl="0" eaLnBrk="1" fontAlgn="base" latinLnBrk="0" hangingPunct="1">
                        <a:lnSpc>
                          <a:spcPct val="115000"/>
                        </a:lnSpc>
                        <a:spcBef>
                          <a:spcPct val="0"/>
                        </a:spcBef>
                        <a:spcAft>
                          <a:spcPct val="0"/>
                        </a:spcAft>
                        <a:buClrTx/>
                        <a:buSzTx/>
                        <a:buFont typeface="+mj-lt"/>
                        <a:buNone/>
                        <a:tabLst/>
                      </a:pPr>
                      <a:r>
                        <a:rPr kumimoji="0" lang="el-GR" sz="1400" b="1" i="0" u="none" strike="noStrike" cap="none" normalizeH="0" baseline="0">
                          <a:ln>
                            <a:noFill/>
                          </a:ln>
                          <a:solidFill>
                            <a:schemeClr val="tx1"/>
                          </a:solidFill>
                          <a:effectLst/>
                          <a:latin typeface="Calibri" pitchFamily="34" charset="0"/>
                          <a:ea typeface="Calibri" pitchFamily="34" charset="0"/>
                          <a:cs typeface="Times New Roman" pitchFamily="18" charset="0"/>
                        </a:rPr>
                        <a:t>Παράβαση κανόνων</a:t>
                      </a:r>
                      <a:endParaRPr kumimoji="0" lang="el-GR" sz="14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56515" marR="565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742950" marR="0" lvl="1" indent="-285750" algn="l" defTabSz="914400" rtl="0" eaLnBrk="1" fontAlgn="base" latinLnBrk="0" hangingPunct="1">
                        <a:lnSpc>
                          <a:spcPct val="115000"/>
                        </a:lnSpc>
                        <a:spcBef>
                          <a:spcPct val="0"/>
                        </a:spcBef>
                        <a:spcAft>
                          <a:spcPct val="0"/>
                        </a:spcAft>
                        <a:buClrTx/>
                        <a:buSzTx/>
                        <a:buFont typeface="Courier New" pitchFamily="49" charset="0"/>
                        <a:buChar char="o"/>
                        <a:tabLst/>
                      </a:pPr>
                      <a:r>
                        <a:rPr kumimoji="0" lang="el-GR" sz="900" b="0" i="0" u="none" strike="noStrike" cap="none" normalizeH="0" baseline="0">
                          <a:ln>
                            <a:noFill/>
                          </a:ln>
                          <a:solidFill>
                            <a:schemeClr val="tx1"/>
                          </a:solidFill>
                          <a:effectLst/>
                          <a:latin typeface="Calibri" pitchFamily="34" charset="0"/>
                          <a:ea typeface="Calibri" pitchFamily="34" charset="0"/>
                          <a:cs typeface="Times New Roman" pitchFamily="18" charset="0"/>
                        </a:rPr>
                        <a:t>Δεν αισθάνεται τύψεις</a:t>
                      </a:r>
                    </a:p>
                    <a:p>
                      <a:pPr marL="742950" marR="0" lvl="1" indent="-285750" algn="l" defTabSz="914400" rtl="0" eaLnBrk="1" fontAlgn="base" latinLnBrk="0" hangingPunct="1">
                        <a:lnSpc>
                          <a:spcPct val="115000"/>
                        </a:lnSpc>
                        <a:spcBef>
                          <a:spcPct val="0"/>
                        </a:spcBef>
                        <a:spcAft>
                          <a:spcPct val="0"/>
                        </a:spcAft>
                        <a:buClrTx/>
                        <a:buSzTx/>
                        <a:buFont typeface="Courier New" pitchFamily="49" charset="0"/>
                        <a:buChar char="o"/>
                        <a:tabLst/>
                      </a:pPr>
                      <a:r>
                        <a:rPr kumimoji="0" lang="el-GR" sz="900" b="0" i="0" u="none" strike="noStrike" cap="none" normalizeH="0" baseline="0">
                          <a:ln>
                            <a:noFill/>
                          </a:ln>
                          <a:solidFill>
                            <a:schemeClr val="tx1"/>
                          </a:solidFill>
                          <a:effectLst/>
                          <a:latin typeface="Calibri" pitchFamily="34" charset="0"/>
                          <a:ea typeface="Calibri" pitchFamily="34" charset="0"/>
                          <a:cs typeface="Times New Roman" pitchFamily="18" charset="0"/>
                        </a:rPr>
                        <a:t>Κακοί φίλοι</a:t>
                      </a:r>
                    </a:p>
                    <a:p>
                      <a:pPr marL="742950" marR="0" lvl="1" indent="-285750" algn="l" defTabSz="914400" rtl="0" eaLnBrk="1" fontAlgn="base" latinLnBrk="0" hangingPunct="1">
                        <a:lnSpc>
                          <a:spcPct val="115000"/>
                        </a:lnSpc>
                        <a:spcBef>
                          <a:spcPct val="0"/>
                        </a:spcBef>
                        <a:spcAft>
                          <a:spcPct val="0"/>
                        </a:spcAft>
                        <a:buClrTx/>
                        <a:buSzTx/>
                        <a:buFont typeface="Courier New" pitchFamily="49" charset="0"/>
                        <a:buChar char="o"/>
                        <a:tabLst/>
                      </a:pPr>
                      <a:r>
                        <a:rPr kumimoji="0" lang="el-GR" sz="900" b="0" i="0" u="none" strike="noStrike" cap="none" normalizeH="0" baseline="0">
                          <a:ln>
                            <a:noFill/>
                          </a:ln>
                          <a:solidFill>
                            <a:schemeClr val="tx1"/>
                          </a:solidFill>
                          <a:effectLst/>
                          <a:latin typeface="Calibri" pitchFamily="34" charset="0"/>
                          <a:ea typeface="Calibri" pitchFamily="34" charset="0"/>
                          <a:cs typeface="Times New Roman" pitchFamily="18" charset="0"/>
                        </a:rPr>
                        <a:t>Ψέματα, εξαπατά</a:t>
                      </a:r>
                    </a:p>
                    <a:p>
                      <a:pPr marL="742950" marR="0" lvl="1" indent="-285750" algn="l" defTabSz="914400" rtl="0" eaLnBrk="1" fontAlgn="base" latinLnBrk="0" hangingPunct="1">
                        <a:lnSpc>
                          <a:spcPct val="115000"/>
                        </a:lnSpc>
                        <a:spcBef>
                          <a:spcPct val="0"/>
                        </a:spcBef>
                        <a:spcAft>
                          <a:spcPct val="0"/>
                        </a:spcAft>
                        <a:buClrTx/>
                        <a:buSzTx/>
                        <a:buFont typeface="Courier New" pitchFamily="49" charset="0"/>
                        <a:buChar char="o"/>
                        <a:tabLst/>
                      </a:pPr>
                      <a:r>
                        <a:rPr kumimoji="0" lang="el-GR" sz="900" b="0" i="0" u="none" strike="noStrike" cap="none" normalizeH="0" baseline="0">
                          <a:ln>
                            <a:noFill/>
                          </a:ln>
                          <a:solidFill>
                            <a:schemeClr val="tx1"/>
                          </a:solidFill>
                          <a:effectLst/>
                          <a:latin typeface="Calibri" pitchFamily="34" charset="0"/>
                          <a:ea typeface="Calibri" pitchFamily="34" charset="0"/>
                          <a:cs typeface="Times New Roman" pitchFamily="18" charset="0"/>
                        </a:rPr>
                        <a:t>Σκασιαρχείο</a:t>
                      </a:r>
                    </a:p>
                  </a:txBody>
                  <a:tcPr marL="56515" marR="565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a:ln>
                            <a:noFill/>
                          </a:ln>
                          <a:solidFill>
                            <a:schemeClr val="tx1"/>
                          </a:solidFill>
                          <a:effectLst/>
                          <a:latin typeface="Times New Roman" pitchFamily="18" charset="0"/>
                          <a:cs typeface="Times New Roman" pitchFamily="18" charset="0"/>
                        </a:rPr>
                        <a:t>12% (10/2)</a:t>
                      </a:r>
                      <a:endParaRPr kumimoji="0" lang="el-GR" sz="1400" b="0" i="0" u="none" strike="noStrike" cap="none" normalizeH="0" baseline="0">
                        <a:ln>
                          <a:noFill/>
                        </a:ln>
                        <a:solidFill>
                          <a:schemeClr val="tx1"/>
                        </a:solidFill>
                        <a:effectLst/>
                        <a:latin typeface="Times New Roman" pitchFamily="18" charset="0"/>
                        <a:cs typeface="Times New Roman" pitchFamily="18" charset="0"/>
                      </a:endParaRPr>
                    </a:p>
                  </a:txBody>
                  <a:tcPr marL="56515" marR="565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630999">
                <a:tc>
                  <a:txBody>
                    <a:bodyPr/>
                    <a:lstStyle/>
                    <a:p>
                      <a:pPr marL="342900" marR="0" lvl="0" indent="-342900" algn="l" defTabSz="914400" rtl="0" eaLnBrk="1" fontAlgn="base" latinLnBrk="0" hangingPunct="1">
                        <a:lnSpc>
                          <a:spcPct val="115000"/>
                        </a:lnSpc>
                        <a:spcBef>
                          <a:spcPct val="0"/>
                        </a:spcBef>
                        <a:spcAft>
                          <a:spcPct val="0"/>
                        </a:spcAft>
                        <a:buClrTx/>
                        <a:buSzTx/>
                        <a:buFont typeface="+mj-lt"/>
                        <a:buNone/>
                        <a:tabLst/>
                      </a:pPr>
                      <a:r>
                        <a:rPr kumimoji="0" lang="el-GR" sz="1400" b="1" i="0" u="none" strike="noStrike" cap="none" normalizeH="0" baseline="0">
                          <a:ln>
                            <a:noFill/>
                          </a:ln>
                          <a:solidFill>
                            <a:schemeClr val="tx1"/>
                          </a:solidFill>
                          <a:effectLst/>
                          <a:latin typeface="Calibri" pitchFamily="34" charset="0"/>
                          <a:ea typeface="Calibri" pitchFamily="34" charset="0"/>
                          <a:cs typeface="Times New Roman" pitchFamily="18" charset="0"/>
                        </a:rPr>
                        <a:t>Επιθετική συμπεριφορά</a:t>
                      </a:r>
                      <a:endParaRPr kumimoji="0" lang="el-GR" sz="14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56515" marR="565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742950" marR="0" lvl="1" indent="-285750" algn="l" defTabSz="914400" rtl="0" eaLnBrk="1" fontAlgn="base" latinLnBrk="0" hangingPunct="1">
                        <a:lnSpc>
                          <a:spcPct val="115000"/>
                        </a:lnSpc>
                        <a:spcBef>
                          <a:spcPct val="0"/>
                        </a:spcBef>
                        <a:spcAft>
                          <a:spcPct val="0"/>
                        </a:spcAft>
                        <a:buClrTx/>
                        <a:buSzTx/>
                        <a:buFont typeface="Courier New" pitchFamily="49" charset="0"/>
                        <a:buChar char="o"/>
                        <a:tabLst/>
                      </a:pPr>
                      <a:r>
                        <a:rPr kumimoji="0" lang="el-GR" sz="900" b="0" i="0" u="none" strike="noStrike" cap="none" normalizeH="0" baseline="0">
                          <a:ln>
                            <a:noFill/>
                          </a:ln>
                          <a:solidFill>
                            <a:schemeClr val="tx1"/>
                          </a:solidFill>
                          <a:effectLst/>
                          <a:latin typeface="Calibri" pitchFamily="34" charset="0"/>
                          <a:ea typeface="Calibri" pitchFamily="34" charset="0"/>
                          <a:cs typeface="Times New Roman" pitchFamily="18" charset="0"/>
                        </a:rPr>
                        <a:t>Αντιμιλά</a:t>
                      </a:r>
                    </a:p>
                    <a:p>
                      <a:pPr marL="742950" marR="0" lvl="1" indent="-285750" algn="l" defTabSz="914400" rtl="0" eaLnBrk="1" fontAlgn="base" latinLnBrk="0" hangingPunct="1">
                        <a:lnSpc>
                          <a:spcPct val="115000"/>
                        </a:lnSpc>
                        <a:spcBef>
                          <a:spcPct val="0"/>
                        </a:spcBef>
                        <a:spcAft>
                          <a:spcPct val="0"/>
                        </a:spcAft>
                        <a:buClrTx/>
                        <a:buSzTx/>
                        <a:buFont typeface="Courier New" pitchFamily="49" charset="0"/>
                        <a:buChar char="o"/>
                        <a:tabLst/>
                      </a:pPr>
                      <a:r>
                        <a:rPr kumimoji="0" lang="el-GR" sz="900" b="0" i="0" u="none" strike="noStrike" cap="none" normalizeH="0" baseline="0">
                          <a:ln>
                            <a:noFill/>
                          </a:ln>
                          <a:solidFill>
                            <a:schemeClr val="tx1"/>
                          </a:solidFill>
                          <a:effectLst/>
                          <a:latin typeface="Calibri" pitchFamily="34" charset="0"/>
                          <a:ea typeface="Calibri" pitchFamily="34" charset="0"/>
                          <a:cs typeface="Times New Roman" pitchFamily="18" charset="0"/>
                        </a:rPr>
                        <a:t>Σκληρή, μοχθηρή</a:t>
                      </a:r>
                    </a:p>
                    <a:p>
                      <a:pPr marL="742950" marR="0" lvl="1" indent="-285750" algn="l" defTabSz="914400" rtl="0" eaLnBrk="1" fontAlgn="base" latinLnBrk="0" hangingPunct="1">
                        <a:lnSpc>
                          <a:spcPct val="115000"/>
                        </a:lnSpc>
                        <a:spcBef>
                          <a:spcPct val="0"/>
                        </a:spcBef>
                        <a:spcAft>
                          <a:spcPct val="0"/>
                        </a:spcAft>
                        <a:buClrTx/>
                        <a:buSzTx/>
                        <a:buFont typeface="Courier New" pitchFamily="49" charset="0"/>
                        <a:buChar char="o"/>
                        <a:tabLst/>
                      </a:pPr>
                      <a:r>
                        <a:rPr kumimoji="0" lang="el-GR" sz="900" b="0" i="0" u="none" strike="noStrike" cap="none" normalizeH="0" baseline="0">
                          <a:ln>
                            <a:noFill/>
                          </a:ln>
                          <a:solidFill>
                            <a:schemeClr val="tx1"/>
                          </a:solidFill>
                          <a:effectLst/>
                          <a:latin typeface="Calibri" pitchFamily="34" charset="0"/>
                          <a:ea typeface="Calibri" pitchFamily="34" charset="0"/>
                          <a:cs typeface="Times New Roman" pitchFamily="18" charset="0"/>
                        </a:rPr>
                        <a:t>Επιτίθεται σε άλλους</a:t>
                      </a:r>
                    </a:p>
                    <a:p>
                      <a:pPr marL="742950" marR="0" lvl="1" indent="-285750" algn="l" defTabSz="914400" rtl="0" eaLnBrk="1" fontAlgn="base" latinLnBrk="0" hangingPunct="1">
                        <a:lnSpc>
                          <a:spcPct val="115000"/>
                        </a:lnSpc>
                        <a:spcBef>
                          <a:spcPct val="0"/>
                        </a:spcBef>
                        <a:spcAft>
                          <a:spcPct val="0"/>
                        </a:spcAft>
                        <a:buClrTx/>
                        <a:buSzTx/>
                        <a:buFont typeface="Courier New" pitchFamily="49" charset="0"/>
                        <a:buChar char="o"/>
                        <a:tabLst/>
                      </a:pPr>
                      <a:r>
                        <a:rPr kumimoji="0" lang="el-GR" sz="900" b="0" i="0" u="none" strike="noStrike" cap="none" normalizeH="0" baseline="0">
                          <a:ln>
                            <a:noFill/>
                          </a:ln>
                          <a:solidFill>
                            <a:schemeClr val="tx1"/>
                          </a:solidFill>
                          <a:effectLst/>
                          <a:latin typeface="Calibri" pitchFamily="34" charset="0"/>
                          <a:ea typeface="Calibri" pitchFamily="34" charset="0"/>
                          <a:cs typeface="Times New Roman" pitchFamily="18" charset="0"/>
                        </a:rPr>
                        <a:t>Καταστρέφει πράγματα άλλων</a:t>
                      </a:r>
                    </a:p>
                  </a:txBody>
                  <a:tcPr marL="56515" marR="565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a:ln>
                            <a:noFill/>
                          </a:ln>
                          <a:solidFill>
                            <a:schemeClr val="tx1"/>
                          </a:solidFill>
                          <a:effectLst/>
                          <a:latin typeface="Times New Roman" pitchFamily="18" charset="0"/>
                          <a:cs typeface="Times New Roman" pitchFamily="18" charset="0"/>
                        </a:rPr>
                        <a:t>32% (11/5)</a:t>
                      </a:r>
                      <a:endParaRPr kumimoji="0" lang="el-GR" sz="1400" b="0" i="0" u="none" strike="noStrike" cap="none" normalizeH="0" baseline="0">
                        <a:ln>
                          <a:noFill/>
                        </a:ln>
                        <a:solidFill>
                          <a:schemeClr val="tx1"/>
                        </a:solidFill>
                        <a:effectLst/>
                        <a:latin typeface="Times New Roman" pitchFamily="18" charset="0"/>
                        <a:cs typeface="Times New Roman" pitchFamily="18" charset="0"/>
                      </a:endParaRPr>
                    </a:p>
                  </a:txBody>
                  <a:tcPr marL="56515" marR="565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45388">
                <a:tc>
                  <a:txBody>
                    <a:bodyPr/>
                    <a:lstStyle/>
                    <a:p>
                      <a:pPr marL="685800" marR="0" lvl="0" indent="-228600" algn="l" defTabSz="914400" rtl="0" eaLnBrk="1" fontAlgn="base" latinLnBrk="0" hangingPunct="1">
                        <a:lnSpc>
                          <a:spcPct val="115000"/>
                        </a:lnSpc>
                        <a:spcBef>
                          <a:spcPct val="0"/>
                        </a:spcBef>
                        <a:spcAft>
                          <a:spcPct val="0"/>
                        </a:spcAft>
                        <a:buClrTx/>
                        <a:buSzTx/>
                        <a:buFont typeface="+mj-lt"/>
                        <a:buNone/>
                        <a:tabLst/>
                      </a:pPr>
                      <a:r>
                        <a:rPr kumimoji="0" lang="el-GR" sz="1400" b="1" i="0" u="none" strike="noStrike" cap="none" normalizeH="0" baseline="0">
                          <a:ln>
                            <a:noFill/>
                          </a:ln>
                          <a:solidFill>
                            <a:schemeClr val="tx1"/>
                          </a:solidFill>
                          <a:effectLst/>
                          <a:latin typeface="Calibri" pitchFamily="34" charset="0"/>
                          <a:ea typeface="Calibri" pitchFamily="34" charset="0"/>
                          <a:cs typeface="Times New Roman" pitchFamily="18" charset="0"/>
                        </a:rPr>
                        <a:t>Κανένα πρόβλημα συμπεριφοράς</a:t>
                      </a:r>
                      <a:endParaRPr kumimoji="0" lang="el-GR" sz="14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56515" marR="565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14400" marR="0" lvl="0" indent="0" algn="l" defTabSz="914400" rtl="0" eaLnBrk="1" fontAlgn="base" latinLnBrk="0" hangingPunct="1">
                        <a:lnSpc>
                          <a:spcPct val="115000"/>
                        </a:lnSpc>
                        <a:spcBef>
                          <a:spcPct val="0"/>
                        </a:spcBef>
                        <a:spcAft>
                          <a:spcPct val="0"/>
                        </a:spcAft>
                        <a:buClrTx/>
                        <a:buSzTx/>
                        <a:buFontTx/>
                        <a:buNone/>
                        <a:tabLst/>
                      </a:pPr>
                      <a:endParaRPr kumimoji="0" lang="el-GR" sz="900" b="0"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56515" marR="565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a:ln>
                            <a:noFill/>
                          </a:ln>
                          <a:solidFill>
                            <a:schemeClr val="tx1"/>
                          </a:solidFill>
                          <a:effectLst/>
                          <a:latin typeface="Times New Roman" pitchFamily="18" charset="0"/>
                          <a:cs typeface="Times New Roman" pitchFamily="18" charset="0"/>
                        </a:rPr>
                        <a:t>2% (1Κ)</a:t>
                      </a:r>
                      <a:endParaRPr kumimoji="0" lang="el-GR" sz="1400" b="0" i="0" u="none" strike="noStrike" cap="none" normalizeH="0" baseline="0">
                        <a:ln>
                          <a:noFill/>
                        </a:ln>
                        <a:solidFill>
                          <a:schemeClr val="tx1"/>
                        </a:solidFill>
                        <a:effectLst/>
                        <a:latin typeface="Times New Roman" pitchFamily="18" charset="0"/>
                        <a:cs typeface="Times New Roman" pitchFamily="18" charset="0"/>
                      </a:endParaRPr>
                    </a:p>
                  </a:txBody>
                  <a:tcPr marL="56515" marR="5651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Tree>
  </p:cSld>
  <p:clrMapOvr>
    <a:masterClrMapping/>
  </p:clrMapOvr>
  <p:transition>
    <p:dissolv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DAD4B4-E70F-4BD1-BF62-DCE19300479A}"/>
              </a:ext>
            </a:extLst>
          </p:cNvPr>
          <p:cNvSpPr txBox="1"/>
          <p:nvPr/>
        </p:nvSpPr>
        <p:spPr>
          <a:xfrm>
            <a:off x="1189264" y="1481920"/>
            <a:ext cx="9813471" cy="3040512"/>
          </a:xfrm>
          <a:prstGeom prst="rect">
            <a:avLst/>
          </a:prstGeom>
          <a:noFill/>
        </p:spPr>
        <p:txBody>
          <a:bodyPr wrap="square">
            <a:spAutoFit/>
          </a:bodyPr>
          <a:lstStyle/>
          <a:p>
            <a:pPr algn="just">
              <a:lnSpc>
                <a:spcPct val="115000"/>
              </a:lnSpc>
              <a:spcAft>
                <a:spcPts val="1000"/>
              </a:spcAft>
            </a:pPr>
            <a:r>
              <a:rPr lang="el-GR" sz="2400" dirty="0">
                <a:effectLst/>
                <a:latin typeface="Calibri" panose="020F0502020204030204" pitchFamily="34" charset="0"/>
                <a:ea typeface="Calibri" panose="020F0502020204030204" pitchFamily="34" charset="0"/>
                <a:cs typeface="Times New Roman" panose="02020603050405020304" pitchFamily="18" charset="0"/>
              </a:rPr>
              <a:t>Ο όρος «</a:t>
            </a:r>
            <a:r>
              <a:rPr lang="el-GR" sz="2400" b="1" dirty="0">
                <a:effectLst/>
                <a:latin typeface="Calibri" panose="020F0502020204030204" pitchFamily="34" charset="0"/>
                <a:ea typeface="Calibri" panose="020F0502020204030204" pitchFamily="34" charset="0"/>
                <a:cs typeface="Times New Roman" panose="02020603050405020304" pitchFamily="18" charset="0"/>
              </a:rPr>
              <a:t>Διαταραχή Ελλειμματικής Προσοχής-Υπερκινητικότητας</a:t>
            </a:r>
            <a:r>
              <a:rPr lang="el-GR" sz="2400" dirty="0">
                <a:effectLst/>
                <a:latin typeface="Calibri" panose="020F0502020204030204" pitchFamily="34" charset="0"/>
                <a:ea typeface="Calibri" panose="020F0502020204030204" pitchFamily="34" charset="0"/>
                <a:cs typeface="Times New Roman" panose="02020603050405020304" pitchFamily="18" charset="0"/>
              </a:rPr>
              <a:t>» (Δ.Ε.Π.-Υ.) χρησιμοποιείται για να περιγράψει ένα σύνολο συμπτωμάτων που περιλαμβάνουν τη </a:t>
            </a:r>
            <a:r>
              <a:rPr lang="el-GR" sz="2400" b="1" dirty="0">
                <a:effectLst/>
                <a:latin typeface="Calibri" panose="020F0502020204030204" pitchFamily="34" charset="0"/>
                <a:ea typeface="Calibri" panose="020F0502020204030204" pitchFamily="34" charset="0"/>
                <a:cs typeface="Times New Roman" panose="02020603050405020304" pitchFamily="18" charset="0"/>
              </a:rPr>
              <a:t>διάσπαση προσοχής</a:t>
            </a:r>
            <a:r>
              <a:rPr lang="el-GR" sz="2400" dirty="0">
                <a:effectLst/>
                <a:latin typeface="Calibri" panose="020F0502020204030204" pitchFamily="34" charset="0"/>
                <a:ea typeface="Calibri" panose="020F0502020204030204" pitchFamily="34" charset="0"/>
                <a:cs typeface="Times New Roman" panose="02020603050405020304" pitchFamily="18" charset="0"/>
              </a:rPr>
              <a:t>, την </a:t>
            </a:r>
            <a:r>
              <a:rPr lang="el-GR" sz="2400" b="1" dirty="0">
                <a:effectLst/>
                <a:latin typeface="Calibri" panose="020F0502020204030204" pitchFamily="34" charset="0"/>
                <a:ea typeface="Calibri" panose="020F0502020204030204" pitchFamily="34" charset="0"/>
                <a:cs typeface="Times New Roman" panose="02020603050405020304" pitchFamily="18" charset="0"/>
              </a:rPr>
              <a:t>υπερκινητικότητα</a:t>
            </a:r>
            <a:r>
              <a:rPr lang="el-GR" sz="2400" dirty="0">
                <a:effectLst/>
                <a:latin typeface="Calibri" panose="020F0502020204030204" pitchFamily="34" charset="0"/>
                <a:ea typeface="Calibri" panose="020F0502020204030204" pitchFamily="34" charset="0"/>
                <a:cs typeface="Times New Roman" panose="02020603050405020304" pitchFamily="18" charset="0"/>
              </a:rPr>
              <a:t> ή/και την </a:t>
            </a:r>
            <a:r>
              <a:rPr lang="el-GR" sz="2400" b="1" dirty="0">
                <a:effectLst/>
                <a:latin typeface="Calibri" panose="020F0502020204030204" pitchFamily="34" charset="0"/>
                <a:ea typeface="Calibri" panose="020F0502020204030204" pitchFamily="34" charset="0"/>
                <a:cs typeface="Times New Roman" panose="02020603050405020304" pitchFamily="18" charset="0"/>
              </a:rPr>
              <a:t>παρορμητικότητα</a:t>
            </a:r>
            <a:r>
              <a:rPr lang="el-GR" sz="2400" dirty="0">
                <a:effectLst/>
                <a:latin typeface="Calibri" panose="020F0502020204030204" pitchFamily="34" charset="0"/>
                <a:ea typeface="Calibri" panose="020F0502020204030204" pitchFamily="34" charset="0"/>
                <a:cs typeface="Times New Roman" panose="02020603050405020304" pitchFamily="18" charset="0"/>
              </a:rPr>
              <a:t>. Τα άτομα με Δ.Ε.Π.-Υ. χαρακτηρίζονται από τη μειωμένη ικανότητα για αυτορρύθμιση και έλεγχο της συμπεριφοράς τους. Αδυνατούν να ελέγξουν τον εαυτό τους γεγονός που οδηγεί σε προβλήματα πειθαρχίας, αντικοινωνικότητας, μοναχικότητας, χαμηλής σχολικής επίδοσης.</a:t>
            </a:r>
          </a:p>
        </p:txBody>
      </p:sp>
    </p:spTree>
    <p:extLst>
      <p:ext uri="{BB962C8B-B14F-4D97-AF65-F5344CB8AC3E}">
        <p14:creationId xmlns:p14="http://schemas.microsoft.com/office/powerpoint/2010/main" val="389955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9AD3AAE1-21D0-4D64-AA7D-543BAC202481}"/>
              </a:ext>
            </a:extLst>
          </p:cNvPr>
          <p:cNvPicPr>
            <a:picLocks noChangeAspect="1"/>
          </p:cNvPicPr>
          <p:nvPr/>
        </p:nvPicPr>
        <p:blipFill>
          <a:blip r:embed="rId2"/>
          <a:stretch>
            <a:fillRect/>
          </a:stretch>
        </p:blipFill>
        <p:spPr>
          <a:xfrm>
            <a:off x="2628901" y="0"/>
            <a:ext cx="7331528" cy="6858000"/>
          </a:xfrm>
          <a:prstGeom prst="rect">
            <a:avLst/>
          </a:prstGeom>
        </p:spPr>
      </p:pic>
    </p:spTree>
    <p:extLst>
      <p:ext uri="{BB962C8B-B14F-4D97-AF65-F5344CB8AC3E}">
        <p14:creationId xmlns:p14="http://schemas.microsoft.com/office/powerpoint/2010/main" val="416554146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06F5597F-D558-47E5-AD2F-3BCFAC35C903}"/>
              </a:ext>
            </a:extLst>
          </p:cNvPr>
          <p:cNvSpPr>
            <a:spLocks noGrp="1"/>
          </p:cNvSpPr>
          <p:nvPr>
            <p:ph type="title"/>
          </p:nvPr>
        </p:nvSpPr>
        <p:spPr/>
        <p:txBody>
          <a:bodyPr/>
          <a:lstStyle/>
          <a:p>
            <a:pPr eaLnBrk="1" hangingPunct="1"/>
            <a:r>
              <a:rPr lang="el-GR" altLang="el-GR" sz="1800" b="1" u="sng"/>
              <a:t>ΑΝΤΙΜΕΤΩΠΙΖΟΝΤΑΣ ΤΗ  Δ. Ε. Π. – Υ</a:t>
            </a:r>
            <a:r>
              <a:rPr lang="el-GR" altLang="el-GR" sz="1800" b="1"/>
              <a:t>. </a:t>
            </a:r>
            <a:br>
              <a:rPr lang="el-GR" altLang="el-GR" sz="1400"/>
            </a:br>
            <a:endParaRPr lang="el-GR" altLang="el-GR" sz="1400"/>
          </a:p>
        </p:txBody>
      </p:sp>
      <p:sp>
        <p:nvSpPr>
          <p:cNvPr id="44035" name="Rectangle 3">
            <a:extLst>
              <a:ext uri="{FF2B5EF4-FFF2-40B4-BE49-F238E27FC236}">
                <a16:creationId xmlns:a16="http://schemas.microsoft.com/office/drawing/2014/main" id="{9DF343B0-1779-4CF5-B7F3-9B4C74ADBD8B}"/>
              </a:ext>
            </a:extLst>
          </p:cNvPr>
          <p:cNvSpPr>
            <a:spLocks noGrp="1"/>
          </p:cNvSpPr>
          <p:nvPr>
            <p:ph type="body" idx="1"/>
          </p:nvPr>
        </p:nvSpPr>
        <p:spPr>
          <a:xfrm>
            <a:off x="1703389" y="1196975"/>
            <a:ext cx="8785225" cy="4929188"/>
          </a:xfrm>
        </p:spPr>
        <p:txBody>
          <a:bodyPr/>
          <a:lstStyle/>
          <a:p>
            <a:pPr eaLnBrk="1" hangingPunct="1">
              <a:lnSpc>
                <a:spcPct val="80000"/>
              </a:lnSpc>
            </a:pPr>
            <a:r>
              <a:rPr lang="el-GR" altLang="el-GR" sz="1800"/>
              <a:t>διατηρούμε οπτική επαφή με το παιδί</a:t>
            </a:r>
          </a:p>
          <a:p>
            <a:pPr eaLnBrk="1" hangingPunct="1">
              <a:lnSpc>
                <a:spcPct val="80000"/>
              </a:lnSpc>
            </a:pPr>
            <a:r>
              <a:rPr lang="el-GR" altLang="el-GR" sz="1800"/>
              <a:t>διατυπώνουμε σύντομες και σαφείς οδηγίες ζητώντας πάντα να τις επαναλάβει για να είμαστε βέβαιοι ότι τις έχει αντιληφθεί</a:t>
            </a:r>
          </a:p>
          <a:p>
            <a:pPr eaLnBrk="1" hangingPunct="1">
              <a:lnSpc>
                <a:spcPct val="80000"/>
              </a:lnSpc>
            </a:pPr>
            <a:r>
              <a:rPr lang="el-GR" altLang="el-GR" sz="1800"/>
              <a:t>χρησιμοποιούμε σήματα με τα χέρια ή εικόνες (π.χ. το </a:t>
            </a:r>
            <a:r>
              <a:rPr lang="en-US" altLang="el-GR" sz="1800"/>
              <a:t>STOP </a:t>
            </a:r>
            <a:r>
              <a:rPr lang="el-GR" altLang="el-GR" sz="1800"/>
              <a:t>της σήμανσης των δρόμων) για να σταματήσει το παιδί την ομιλία και να συγκεντρωθεί</a:t>
            </a:r>
          </a:p>
          <a:p>
            <a:pPr eaLnBrk="1" hangingPunct="1">
              <a:lnSpc>
                <a:spcPct val="80000"/>
              </a:lnSpc>
            </a:pPr>
            <a:r>
              <a:rPr lang="el-GR" altLang="el-GR" sz="1800"/>
              <a:t>βάζουμε ένα στόχο κάθε φορά και τον προσεγγίζουμε σταδιακά με τη στρατηγική των μικρών βημάτων</a:t>
            </a:r>
          </a:p>
          <a:p>
            <a:pPr eaLnBrk="1" hangingPunct="1">
              <a:lnSpc>
                <a:spcPct val="80000"/>
              </a:lnSpc>
            </a:pPr>
            <a:r>
              <a:rPr lang="el-GR" altLang="el-GR" sz="1800"/>
              <a:t>δίνουμε τόσο προφορικές όσο και γραπτές στον πίνακα οδηγίες υπογραμμίζοντας με έγχρωμες κιμωλίες τα βασικά σημεία</a:t>
            </a:r>
          </a:p>
          <a:p>
            <a:pPr eaLnBrk="1" hangingPunct="1">
              <a:lnSpc>
                <a:spcPct val="80000"/>
              </a:lnSpc>
            </a:pPr>
            <a:r>
              <a:rPr lang="el-GR" altLang="el-GR" sz="1800"/>
              <a:t>χρησιμοποιούμε διαγράμματα όσο πιο συχνά γίνεται </a:t>
            </a:r>
          </a:p>
          <a:p>
            <a:pPr eaLnBrk="1" hangingPunct="1">
              <a:lnSpc>
                <a:spcPct val="80000"/>
              </a:lnSpc>
            </a:pPr>
            <a:r>
              <a:rPr lang="el-GR" altLang="el-GR" sz="1800"/>
              <a:t>δίνουμε δυνατότητα να κινείται συχνότερα από ότι τα άλλα παιδιά (π.χ. να πάει στην τουαλέτα, τις απουσίες στο γραφείο…) και να κάνει συχνότερα μικρά διαλείμματα</a:t>
            </a:r>
          </a:p>
          <a:p>
            <a:pPr eaLnBrk="1" hangingPunct="1">
              <a:lnSpc>
                <a:spcPct val="80000"/>
              </a:lnSpc>
            </a:pPr>
            <a:r>
              <a:rPr lang="el-GR" altLang="el-GR" sz="1800"/>
              <a:t>τοποθετούμε το παιδί σε θρανίο που βρίσκεται κοντά μας, μαζί με συμμαθητές που μπορούν και θέλουν να το βοηθήσουν (αποτελώντας πρότυπα μίμησης της επιθυμητής συμπεριφοράς) </a:t>
            </a:r>
          </a:p>
          <a:p>
            <a:pPr eaLnBrk="1" hangingPunct="1">
              <a:lnSpc>
                <a:spcPct val="80000"/>
              </a:lnSpc>
            </a:pPr>
            <a:r>
              <a:rPr lang="el-GR" altLang="el-GR" sz="1800"/>
              <a:t>έχουμε ρεαλιστικές απαιτήσεις από το παιδί και εμμένουμε με σταθερότητα και συνέπεια σε αυτές </a:t>
            </a:r>
          </a:p>
          <a:p>
            <a:pPr eaLnBrk="1" hangingPunct="1">
              <a:lnSpc>
                <a:spcPct val="80000"/>
              </a:lnSpc>
            </a:pPr>
            <a:r>
              <a:rPr lang="el-GR" altLang="el-GR" sz="1800"/>
              <a:t>ενθαρρύνουμε, αποδεχόμαστε, σεβόμαστε την ιδιαιτερότητά του</a:t>
            </a:r>
          </a:p>
        </p:txBody>
      </p:sp>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p:cNvPicPr>
            <a:picLocks noChangeAspect="1" noChangeArrowheads="1"/>
          </p:cNvPicPr>
          <p:nvPr/>
        </p:nvPicPr>
        <p:blipFill>
          <a:blip r:embed="rId2"/>
          <a:srcRect/>
          <a:stretch>
            <a:fillRect/>
          </a:stretch>
        </p:blipFill>
        <p:spPr bwMode="auto">
          <a:xfrm>
            <a:off x="2666976" y="681039"/>
            <a:ext cx="6858048" cy="5495925"/>
          </a:xfrm>
          <a:prstGeom prst="rect">
            <a:avLst/>
          </a:prstGeom>
          <a:noFill/>
          <a:ln w="9525">
            <a:noFill/>
            <a:miter lim="800000"/>
            <a:headEnd/>
            <a:tailEnd/>
          </a:ln>
          <a:effec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CB4728B-0EDD-4A3B-94FA-C5E81005CA7B}"/>
              </a:ext>
            </a:extLst>
          </p:cNvPr>
          <p:cNvSpPr>
            <a:spLocks noGrp="1"/>
          </p:cNvSpPr>
          <p:nvPr>
            <p:ph type="ctrTitle"/>
          </p:nvPr>
        </p:nvSpPr>
        <p:spPr>
          <a:xfrm>
            <a:off x="467361" y="365125"/>
            <a:ext cx="6209483" cy="1325563"/>
          </a:xfrm>
        </p:spPr>
        <p:txBody>
          <a:bodyPr vert="horz" lIns="91440" tIns="45720" rIns="91440" bIns="45720" rtlCol="0" anchor="ctr">
            <a:normAutofit fontScale="90000"/>
          </a:bodyPr>
          <a:lstStyle/>
          <a:p>
            <a:r>
              <a:rPr lang="en-US" sz="4400" b="1" kern="1200" dirty="0">
                <a:solidFill>
                  <a:schemeClr val="tx1"/>
                </a:solidFill>
                <a:latin typeface="Century" panose="02040604050505020304" pitchFamily="18" charset="0"/>
              </a:rPr>
              <a:t>Δια</a:t>
            </a:r>
            <a:r>
              <a:rPr lang="en-US" sz="4400" b="1" kern="1200" dirty="0" err="1">
                <a:solidFill>
                  <a:schemeClr val="tx1"/>
                </a:solidFill>
                <a:latin typeface="Century" panose="02040604050505020304" pitchFamily="18" charset="0"/>
              </a:rPr>
              <a:t>χείριση</a:t>
            </a:r>
            <a:r>
              <a:rPr lang="en-US" sz="4400" b="1" kern="1200" dirty="0">
                <a:solidFill>
                  <a:schemeClr val="tx1"/>
                </a:solidFill>
                <a:latin typeface="Century" panose="02040604050505020304" pitchFamily="18" charset="0"/>
              </a:rPr>
              <a:t> μα</a:t>
            </a:r>
            <a:r>
              <a:rPr lang="en-US" sz="4400" b="1" kern="1200" dirty="0" err="1">
                <a:solidFill>
                  <a:schemeClr val="tx1"/>
                </a:solidFill>
                <a:latin typeface="Century" panose="02040604050505020304" pitchFamily="18" charset="0"/>
              </a:rPr>
              <a:t>θητών</a:t>
            </a:r>
            <a:r>
              <a:rPr lang="en-US" sz="4400" b="1" kern="1200" dirty="0">
                <a:solidFill>
                  <a:schemeClr val="tx1"/>
                </a:solidFill>
                <a:latin typeface="Century" panose="02040604050505020304" pitchFamily="18" charset="0"/>
              </a:rPr>
              <a:t> </a:t>
            </a:r>
            <a:r>
              <a:rPr lang="en-US" sz="4400" b="1" kern="1200" dirty="0" err="1">
                <a:solidFill>
                  <a:schemeClr val="tx1"/>
                </a:solidFill>
                <a:latin typeface="Century" panose="02040604050505020304" pitchFamily="18" charset="0"/>
              </a:rPr>
              <a:t>με</a:t>
            </a:r>
            <a:r>
              <a:rPr lang="en-US" sz="4400" b="1" kern="1200" dirty="0">
                <a:solidFill>
                  <a:schemeClr val="tx1"/>
                </a:solidFill>
                <a:latin typeface="Century" panose="02040604050505020304" pitchFamily="18" charset="0"/>
              </a:rPr>
              <a:t> ΔΕΠ-Υ σ</a:t>
            </a:r>
            <a:r>
              <a:rPr lang="el-GR" sz="4400" b="1" dirty="0">
                <a:latin typeface="Century" panose="02040604050505020304" pitchFamily="18" charset="0"/>
              </a:rPr>
              <a:t>τ</a:t>
            </a:r>
            <a:r>
              <a:rPr lang="en-US" sz="4400" b="1" kern="1200" dirty="0">
                <a:solidFill>
                  <a:schemeClr val="tx1"/>
                </a:solidFill>
                <a:latin typeface="Century" panose="02040604050505020304" pitchFamily="18" charset="0"/>
              </a:rPr>
              <a:t>η </a:t>
            </a:r>
            <a:r>
              <a:rPr lang="el-GR" sz="4400" b="1" kern="1200" dirty="0">
                <a:solidFill>
                  <a:schemeClr val="tx1"/>
                </a:solidFill>
                <a:latin typeface="Century" panose="02040604050505020304" pitchFamily="18" charset="0"/>
              </a:rPr>
              <a:t> </a:t>
            </a:r>
            <a:r>
              <a:rPr lang="en-US" sz="4400" b="1" kern="1200" dirty="0" err="1">
                <a:solidFill>
                  <a:schemeClr val="tx1"/>
                </a:solidFill>
                <a:latin typeface="Century" panose="02040604050505020304" pitchFamily="18" charset="0"/>
              </a:rPr>
              <a:t>σχολική</a:t>
            </a:r>
            <a:r>
              <a:rPr lang="en-US" sz="4400" b="1" kern="1200" dirty="0">
                <a:solidFill>
                  <a:schemeClr val="tx1"/>
                </a:solidFill>
                <a:latin typeface="Century" panose="02040604050505020304" pitchFamily="18" charset="0"/>
              </a:rPr>
              <a:t> τ</a:t>
            </a:r>
            <a:r>
              <a:rPr lang="el-GR" sz="4400" b="1" kern="1200" dirty="0">
                <a:solidFill>
                  <a:schemeClr val="tx1"/>
                </a:solidFill>
                <a:latin typeface="Century" panose="02040604050505020304" pitchFamily="18" charset="0"/>
              </a:rPr>
              <a:t>ά</a:t>
            </a:r>
            <a:r>
              <a:rPr lang="en-US" sz="4400" b="1" kern="1200" dirty="0" err="1">
                <a:solidFill>
                  <a:schemeClr val="tx1"/>
                </a:solidFill>
                <a:latin typeface="Century" panose="02040604050505020304" pitchFamily="18" charset="0"/>
              </a:rPr>
              <a:t>ξη</a:t>
            </a:r>
            <a:endParaRPr lang="en-US" sz="4400" b="1" kern="1200" dirty="0">
              <a:solidFill>
                <a:schemeClr val="tx1"/>
              </a:solidFill>
              <a:latin typeface="Century" panose="02040604050505020304" pitchFamily="18" charset="0"/>
            </a:endParaRPr>
          </a:p>
        </p:txBody>
      </p:sp>
      <p:sp>
        <p:nvSpPr>
          <p:cNvPr id="3" name="Υπότιτλος 2">
            <a:extLst>
              <a:ext uri="{FF2B5EF4-FFF2-40B4-BE49-F238E27FC236}">
                <a16:creationId xmlns:a16="http://schemas.microsoft.com/office/drawing/2014/main" id="{3685ECDB-31CE-4A9D-99F1-02D07409DB05}"/>
              </a:ext>
            </a:extLst>
          </p:cNvPr>
          <p:cNvSpPr>
            <a:spLocks noGrp="1"/>
          </p:cNvSpPr>
          <p:nvPr>
            <p:ph type="subTitle" idx="1"/>
          </p:nvPr>
        </p:nvSpPr>
        <p:spPr>
          <a:xfrm>
            <a:off x="467362" y="2055183"/>
            <a:ext cx="6209482" cy="4351338"/>
          </a:xfrm>
        </p:spPr>
        <p:txBody>
          <a:bodyPr vert="horz" lIns="91440" tIns="45720" rIns="91440" bIns="45720" rtlCol="0">
            <a:normAutofit/>
          </a:bodyPr>
          <a:lstStyle/>
          <a:p>
            <a:r>
              <a:rPr lang="el-GR" i="1" dirty="0">
                <a:latin typeface="Century" panose="02040604050505020304" pitchFamily="18" charset="0"/>
              </a:rPr>
              <a:t>       </a:t>
            </a:r>
          </a:p>
          <a:p>
            <a:r>
              <a:rPr lang="en-US" b="1" i="1" dirty="0" err="1">
                <a:latin typeface="Century" panose="02040604050505020304" pitchFamily="18" charset="0"/>
              </a:rPr>
              <a:t>Δρ</a:t>
            </a:r>
            <a:r>
              <a:rPr lang="en-US" b="1" i="1" dirty="0">
                <a:latin typeface="Century" panose="02040604050505020304" pitchFamily="18" charset="0"/>
              </a:rPr>
              <a:t>. </a:t>
            </a:r>
            <a:r>
              <a:rPr lang="en-US" b="1" i="1" dirty="0" err="1">
                <a:latin typeface="Century" panose="02040604050505020304" pitchFamily="18" charset="0"/>
              </a:rPr>
              <a:t>Ανδρέ</a:t>
            </a:r>
            <a:r>
              <a:rPr lang="en-US" b="1" i="1" dirty="0">
                <a:latin typeface="Century" panose="02040604050505020304" pitchFamily="18" charset="0"/>
              </a:rPr>
              <a:t>ας Γρ. Κανδαράκης</a:t>
            </a:r>
            <a:endParaRPr lang="el-GR" b="1" i="1" dirty="0">
              <a:latin typeface="Century" panose="02040604050505020304" pitchFamily="18" charset="0"/>
            </a:endParaRPr>
          </a:p>
          <a:p>
            <a:r>
              <a:rPr lang="el-GR" sz="1800" b="1" i="1" dirty="0">
                <a:latin typeface="Century" panose="02040604050505020304" pitchFamily="18" charset="0"/>
              </a:rPr>
              <a:t>Ειδικός Ψυχοπαιδαγωγός &amp; Σύμβουλος Οικογένειας</a:t>
            </a:r>
            <a:endParaRPr lang="en-US" sz="1800" b="1" i="1" dirty="0">
              <a:latin typeface="Century" panose="02040604050505020304" pitchFamily="18" charset="0"/>
            </a:endParaRPr>
          </a:p>
          <a:p>
            <a:pPr indent="-228600" algn="l">
              <a:buFont typeface="Arial" panose="020B0604020202020204" pitchFamily="34" charset="0"/>
              <a:buChar char="•"/>
            </a:pPr>
            <a:endParaRPr lang="en-US" dirty="0">
              <a:latin typeface="Century" panose="02040604050505020304" pitchFamily="18" charset="0"/>
            </a:endParaRPr>
          </a:p>
          <a:p>
            <a:pPr marL="457200" indent="-228600" algn="l">
              <a:buFont typeface="Arial" panose="020B0604020202020204" pitchFamily="34" charset="0"/>
              <a:buChar char="•"/>
            </a:pPr>
            <a:r>
              <a:rPr lang="en-US" sz="1800" dirty="0">
                <a:latin typeface="Century" panose="02040604050505020304" pitchFamily="18" charset="0"/>
              </a:rPr>
              <a:t>Υπ</a:t>
            </a:r>
            <a:r>
              <a:rPr lang="en-US" sz="1800" dirty="0" err="1">
                <a:latin typeface="Century" panose="02040604050505020304" pitchFamily="18" charset="0"/>
              </a:rPr>
              <a:t>εύθυνος</a:t>
            </a:r>
            <a:r>
              <a:rPr lang="en-US" sz="1800" dirty="0">
                <a:latin typeface="Century" panose="02040604050505020304" pitchFamily="18" charset="0"/>
              </a:rPr>
              <a:t>  </a:t>
            </a:r>
            <a:r>
              <a:rPr lang="en-US" sz="1800" dirty="0" err="1">
                <a:latin typeface="Century" panose="02040604050505020304" pitchFamily="18" charset="0"/>
              </a:rPr>
              <a:t>Τμήμ</a:t>
            </a:r>
            <a:r>
              <a:rPr lang="en-US" sz="1800" dirty="0">
                <a:latin typeface="Century" panose="02040604050505020304" pitchFamily="18" charset="0"/>
              </a:rPr>
              <a:t>ατος Δυσκολιών Μάθησης και Προβλημάτων Συμπεριφοράς (παιδιών &amp; εφήβων) της Ελληνικής Εταιρείας Ιατρικής Ψυχολογίας,</a:t>
            </a:r>
          </a:p>
          <a:p>
            <a:pPr marL="457200" indent="-228600" algn="l">
              <a:buFont typeface="Arial" panose="020B0604020202020204" pitchFamily="34" charset="0"/>
              <a:buChar char="•"/>
            </a:pPr>
            <a:r>
              <a:rPr lang="en-US" sz="1800" dirty="0">
                <a:latin typeface="Century" panose="02040604050505020304" pitchFamily="18" charset="0"/>
              </a:rPr>
              <a:t>Επ</a:t>
            </a:r>
            <a:r>
              <a:rPr lang="en-US" sz="1800" dirty="0" err="1">
                <a:latin typeface="Century" panose="02040604050505020304" pitchFamily="18" charset="0"/>
              </a:rPr>
              <a:t>ιστημονικός</a:t>
            </a:r>
            <a:r>
              <a:rPr lang="en-US" sz="1800" dirty="0">
                <a:latin typeface="Century" panose="02040604050505020304" pitchFamily="18" charset="0"/>
              </a:rPr>
              <a:t>  </a:t>
            </a:r>
            <a:r>
              <a:rPr lang="en-US" sz="1800" dirty="0" err="1">
                <a:latin typeface="Century" panose="02040604050505020304" pitchFamily="18" charset="0"/>
              </a:rPr>
              <a:t>Συνεργάτης</a:t>
            </a:r>
            <a:r>
              <a:rPr lang="el-GR" sz="1800" dirty="0">
                <a:latin typeface="Century" panose="02040604050505020304" pitchFamily="18" charset="0"/>
              </a:rPr>
              <a:t>: </a:t>
            </a:r>
            <a:r>
              <a:rPr lang="en-US" sz="1800" dirty="0">
                <a:latin typeface="Century" panose="02040604050505020304" pitchFamily="18" charset="0"/>
              </a:rPr>
              <a:t>ΠΑΔΑ,</a:t>
            </a:r>
            <a:r>
              <a:rPr lang="el-GR" sz="1800" dirty="0">
                <a:latin typeface="Century" panose="02040604050505020304" pitchFamily="18" charset="0"/>
              </a:rPr>
              <a:t> </a:t>
            </a:r>
            <a:r>
              <a:rPr lang="en-US" sz="1800" dirty="0">
                <a:latin typeface="Century" panose="02040604050505020304" pitchFamily="18" charset="0"/>
              </a:rPr>
              <a:t>ΑΣΠΑΙΤΕ</a:t>
            </a:r>
            <a:endParaRPr lang="el-GR" sz="1800" dirty="0">
              <a:latin typeface="Century" panose="02040604050505020304" pitchFamily="18" charset="0"/>
            </a:endParaRPr>
          </a:p>
          <a:p>
            <a:pPr marL="457200" indent="-228600" algn="l">
              <a:buFont typeface="Arial" panose="020B0604020202020204" pitchFamily="34" charset="0"/>
              <a:buChar char="•"/>
            </a:pPr>
            <a:endParaRPr lang="el-GR" sz="1800" dirty="0">
              <a:latin typeface="Century" panose="02040604050505020304" pitchFamily="18" charset="0"/>
            </a:endParaRPr>
          </a:p>
          <a:p>
            <a:pPr marL="457200" indent="-228600" algn="l">
              <a:buFont typeface="Arial" panose="020B0604020202020204" pitchFamily="34" charset="0"/>
              <a:buChar char="•"/>
            </a:pPr>
            <a:endParaRPr lang="en-US" sz="1800" dirty="0">
              <a:latin typeface="Century" panose="02040604050505020304" pitchFamily="18" charset="0"/>
            </a:endParaRPr>
          </a:p>
          <a:p>
            <a:pPr indent="-228600" algn="l">
              <a:buFont typeface="Arial" panose="020B0604020202020204" pitchFamily="34" charset="0"/>
              <a:buChar char="•"/>
            </a:pPr>
            <a:endParaRPr lang="en-US" dirty="0"/>
          </a:p>
          <a:p>
            <a:pPr indent="-228600" algn="l">
              <a:buFont typeface="Arial" panose="020B0604020202020204" pitchFamily="34" charset="0"/>
              <a:buChar char="•"/>
            </a:pPr>
            <a:endParaRPr lang="en-US" dirty="0"/>
          </a:p>
        </p:txBody>
      </p:sp>
      <p:pic>
        <p:nvPicPr>
          <p:cNvPr id="5" name="Εικόνα 4">
            <a:extLst>
              <a:ext uri="{FF2B5EF4-FFF2-40B4-BE49-F238E27FC236}">
                <a16:creationId xmlns:a16="http://schemas.microsoft.com/office/drawing/2014/main" id="{43B2A223-0734-402F-9EB7-F4BD5E019D76}"/>
              </a:ext>
            </a:extLst>
          </p:cNvPr>
          <p:cNvPicPr>
            <a:picLocks noChangeAspect="1"/>
          </p:cNvPicPr>
          <p:nvPr/>
        </p:nvPicPr>
        <p:blipFill>
          <a:blip r:embed="rId2"/>
          <a:stretch>
            <a:fillRect/>
          </a:stretch>
        </p:blipFill>
        <p:spPr>
          <a:xfrm>
            <a:off x="2193650" y="5672717"/>
            <a:ext cx="3312231" cy="1028242"/>
          </a:xfrm>
          <a:prstGeom prst="rect">
            <a:avLst/>
          </a:prstGeom>
        </p:spPr>
      </p:pic>
    </p:spTree>
    <p:extLst>
      <p:ext uri="{BB962C8B-B14F-4D97-AF65-F5344CB8AC3E}">
        <p14:creationId xmlns:p14="http://schemas.microsoft.com/office/powerpoint/2010/main" val="158564346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8BACCBCC-34EC-4F1C-A932-A226DA78FB4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30981" y="457200"/>
            <a:ext cx="7130038"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12567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Πίνακας 6">
            <a:extLst>
              <a:ext uri="{FF2B5EF4-FFF2-40B4-BE49-F238E27FC236}">
                <a16:creationId xmlns:a16="http://schemas.microsoft.com/office/drawing/2014/main" id="{8552BFB1-5BB5-4154-AFC5-FBEE5C06C170}"/>
              </a:ext>
            </a:extLst>
          </p:cNvPr>
          <p:cNvGraphicFramePr>
            <a:graphicFrameLocks noGrp="1"/>
          </p:cNvGraphicFramePr>
          <p:nvPr>
            <p:ph idx="1"/>
          </p:nvPr>
        </p:nvGraphicFramePr>
        <p:xfrm>
          <a:off x="0" y="1157413"/>
          <a:ext cx="12192000" cy="5700587"/>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3271679232"/>
                    </a:ext>
                  </a:extLst>
                </a:gridCol>
                <a:gridCol w="6096000">
                  <a:extLst>
                    <a:ext uri="{9D8B030D-6E8A-4147-A177-3AD203B41FA5}">
                      <a16:colId xmlns:a16="http://schemas.microsoft.com/office/drawing/2014/main" val="4177028371"/>
                    </a:ext>
                  </a:extLst>
                </a:gridCol>
              </a:tblGrid>
              <a:tr h="793841">
                <a:tc rowSpan="2">
                  <a:txBody>
                    <a:bodyPr/>
                    <a:lstStyle/>
                    <a:p>
                      <a:pPr algn="ctr">
                        <a:lnSpc>
                          <a:spcPct val="115000"/>
                        </a:lnSpc>
                        <a:spcAft>
                          <a:spcPts val="1000"/>
                        </a:spcAft>
                      </a:pPr>
                      <a:r>
                        <a:rPr lang="el-GR" sz="1800" b="1" i="1" dirty="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rPr>
                        <a:t>Σύγχρονη διδακτική και παιδαγωγική των ατόμων με Δυσκολίες Μάθησης ή/και Προβλήματα Συμπεριφοράς</a:t>
                      </a:r>
                      <a:endParaRPr lang="el-GR" sz="24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l-GR" sz="1800" b="1" i="1" dirty="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rPr>
                        <a:t>Γνωστικές διεργασίες επεξεργασίας των πληροφοριών στα άτομα με Δυσκολίες Μάθησης ή/και ΔΕΠ.-Υ.</a:t>
                      </a:r>
                      <a:endParaRPr lang="el-GR" sz="24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007888158"/>
                  </a:ext>
                </a:extLst>
              </a:tr>
              <a:tr h="803520">
                <a:tc vMerge="1">
                  <a:txBody>
                    <a:bodyPr/>
                    <a:lstStyle/>
                    <a:p>
                      <a:endParaRPr lang="el-GR"/>
                    </a:p>
                  </a:txBody>
                  <a:tcPr/>
                </a:tc>
                <a:tc>
                  <a:txBody>
                    <a:bodyPr/>
                    <a:lstStyle/>
                    <a:p>
                      <a:pPr algn="ctr">
                        <a:lnSpc>
                          <a:spcPct val="115000"/>
                        </a:lnSpc>
                        <a:spcAft>
                          <a:spcPts val="1000"/>
                        </a:spcAft>
                      </a:pPr>
                      <a:r>
                        <a:rPr lang="el-GR" sz="1800" b="1" i="1">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rPr>
                        <a:t>Διδακτική Γλώσσας με την παιδαγωγική αξιοποίηση των ΤΠΕ στην συμπεριληπτική εκπαίδευση</a:t>
                      </a:r>
                      <a:endParaRPr lang="el-GR" sz="2400" b="1">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364581283"/>
                  </a:ext>
                </a:extLst>
              </a:tr>
              <a:tr h="793841">
                <a:tc>
                  <a:txBody>
                    <a:bodyPr/>
                    <a:lstStyle/>
                    <a:p>
                      <a:pPr algn="ctr">
                        <a:lnSpc>
                          <a:spcPct val="115000"/>
                        </a:lnSpc>
                        <a:spcAft>
                          <a:spcPts val="1000"/>
                        </a:spcAft>
                      </a:pPr>
                      <a:r>
                        <a:rPr lang="el-GR" sz="1800" b="1" i="1" dirty="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rPr>
                        <a:t>Διδακτική, Παιδαγωγική και Ψυχολογική υποστήριξη μαθητών με Νοητική Αναπτυξιακή Διαταραχή (ΝΑΔ) ή/και Διάχυτες Αναπτυξιακές Διαταραχές (ΔΑΦ)</a:t>
                      </a:r>
                      <a:endParaRPr lang="el-GR" sz="24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l-GR" sz="1800" b="1" i="1">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rPr>
                        <a:t>Διδακτική Φυσικών επιστημών με την παιδαγωγική αξιοποίηση των ΤΠΕ στην συμπεριληπτική εκπαίδευση</a:t>
                      </a:r>
                      <a:endParaRPr lang="el-GR" sz="2400" b="1">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480488011"/>
                  </a:ext>
                </a:extLst>
              </a:tr>
              <a:tr h="793841">
                <a:tc>
                  <a:txBody>
                    <a:bodyPr/>
                    <a:lstStyle/>
                    <a:p>
                      <a:pPr algn="ctr">
                        <a:lnSpc>
                          <a:spcPct val="115000"/>
                        </a:lnSpc>
                        <a:spcAft>
                          <a:spcPts val="1000"/>
                        </a:spcAft>
                      </a:pPr>
                      <a:r>
                        <a:rPr lang="el-GR" sz="1800" b="1" i="1" dirty="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rPr>
                        <a:t>Ειδική Αγωγή και Νέες Τεχνολογίες</a:t>
                      </a:r>
                      <a:endParaRPr lang="el-GR" sz="24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l-GR" sz="1800" b="1" i="1" dirty="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rPr>
                        <a:t>Η ψηφιακή αφήγηση ως εκπαιδευτικό εργαλείο στην Ειδική Αγωγή</a:t>
                      </a:r>
                      <a:endParaRPr lang="el-GR" sz="24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608476843"/>
                  </a:ext>
                </a:extLst>
              </a:tr>
              <a:tr h="793841">
                <a:tc>
                  <a:txBody>
                    <a:bodyPr/>
                    <a:lstStyle/>
                    <a:p>
                      <a:pPr algn="ctr">
                        <a:lnSpc>
                          <a:spcPct val="115000"/>
                        </a:lnSpc>
                        <a:spcAft>
                          <a:spcPts val="1000"/>
                        </a:spcAft>
                      </a:pPr>
                      <a:r>
                        <a:rPr lang="el-GR" sz="1800" b="1" i="1">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rPr>
                        <a:t>Εκπαιδευτική αξιολόγηση στην Ειδική αγωγή με Νέες Τεχνολογίες </a:t>
                      </a:r>
                      <a:endParaRPr lang="el-GR" sz="2400" b="1">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rowSpan="2">
                  <a:txBody>
                    <a:bodyPr/>
                    <a:lstStyle/>
                    <a:p>
                      <a:pPr algn="ctr">
                        <a:lnSpc>
                          <a:spcPct val="115000"/>
                        </a:lnSpc>
                        <a:spcAft>
                          <a:spcPts val="1000"/>
                        </a:spcAft>
                      </a:pPr>
                      <a:r>
                        <a:rPr lang="el-GR" sz="1800" b="1" i="1" dirty="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rPr>
                        <a:t>Καλλιτεχνικές παρεμβάσεις της Αισθητικής Αγωγής με ψηφιακή εργαλειοποίηση για την Ειδική Αγωγή</a:t>
                      </a:r>
                      <a:endParaRPr lang="el-GR" sz="24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037542633"/>
                  </a:ext>
                </a:extLst>
              </a:tr>
              <a:tr h="793841">
                <a:tc>
                  <a:txBody>
                    <a:bodyPr/>
                    <a:lstStyle/>
                    <a:p>
                      <a:pPr algn="ctr">
                        <a:lnSpc>
                          <a:spcPct val="115000"/>
                        </a:lnSpc>
                        <a:spcAft>
                          <a:spcPts val="1000"/>
                        </a:spcAft>
                      </a:pPr>
                      <a:r>
                        <a:rPr lang="el-GR" sz="1800" b="1" i="1" dirty="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rPr>
                        <a:t>Εκπαιδευτική Έρευνα με χρήση του SPSS</a:t>
                      </a:r>
                      <a:endParaRPr lang="el-GR" sz="24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vMerge="1">
                  <a:txBody>
                    <a:bodyPr/>
                    <a:lstStyle/>
                    <a:p>
                      <a:endParaRPr lang="el-GR"/>
                    </a:p>
                  </a:txBody>
                  <a:tcPr/>
                </a:tc>
                <a:extLst>
                  <a:ext uri="{0D108BD9-81ED-4DB2-BD59-A6C34878D82A}">
                    <a16:rowId xmlns:a16="http://schemas.microsoft.com/office/drawing/2014/main" val="2425596205"/>
                  </a:ext>
                </a:extLst>
              </a:tr>
              <a:tr h="793841">
                <a:tc>
                  <a:txBody>
                    <a:bodyPr/>
                    <a:lstStyle/>
                    <a:p>
                      <a:pPr algn="ctr">
                        <a:lnSpc>
                          <a:spcPct val="115000"/>
                        </a:lnSpc>
                        <a:spcAft>
                          <a:spcPts val="1000"/>
                        </a:spcAft>
                      </a:pPr>
                      <a:r>
                        <a:rPr lang="el-GR" sz="1800" b="1" i="1" dirty="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rPr>
                        <a:t>Αγωγή της Υγείας στην Ειδική Αγωγή </a:t>
                      </a:r>
                      <a:endParaRPr lang="el-GR" sz="24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l-GR" sz="1800" b="1" i="1" dirty="0">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rPr>
                        <a:t>Προαγωγή της Ψυχικής Υγείας στην Ειδική Αγωγή μέσω της αξιοποίησης των ΤΠΕ</a:t>
                      </a:r>
                      <a:endParaRPr lang="el-GR" sz="24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223051339"/>
                  </a:ext>
                </a:extLst>
              </a:tr>
            </a:tbl>
          </a:graphicData>
        </a:graphic>
      </p:graphicFrame>
      <p:graphicFrame>
        <p:nvGraphicFramePr>
          <p:cNvPr id="7" name="Πίνακας 6">
            <a:extLst>
              <a:ext uri="{FF2B5EF4-FFF2-40B4-BE49-F238E27FC236}">
                <a16:creationId xmlns:a16="http://schemas.microsoft.com/office/drawing/2014/main" id="{575C8D98-24C6-4116-93DA-49DF6DC5DD7E}"/>
              </a:ext>
            </a:extLst>
          </p:cNvPr>
          <p:cNvGraphicFramePr>
            <a:graphicFrameLocks noGrp="1"/>
          </p:cNvGraphicFramePr>
          <p:nvPr/>
        </p:nvGraphicFramePr>
        <p:xfrm>
          <a:off x="0" y="0"/>
          <a:ext cx="12192000" cy="943547"/>
        </p:xfrm>
        <a:graphic>
          <a:graphicData uri="http://schemas.openxmlformats.org/drawingml/2006/table">
            <a:tbl>
              <a:tblPr firstRow="1" firstCol="1" bandRow="1"/>
              <a:tblGrid>
                <a:gridCol w="12192000">
                  <a:extLst>
                    <a:ext uri="{9D8B030D-6E8A-4147-A177-3AD203B41FA5}">
                      <a16:colId xmlns:a16="http://schemas.microsoft.com/office/drawing/2014/main" val="1900840612"/>
                    </a:ext>
                  </a:extLst>
                </a:gridCol>
              </a:tblGrid>
              <a:tr h="770185">
                <a:tc>
                  <a:txBody>
                    <a:bodyPr/>
                    <a:lstStyle/>
                    <a:p>
                      <a:pPr algn="ctr">
                        <a:lnSpc>
                          <a:spcPct val="115000"/>
                        </a:lnSpc>
                        <a:spcAft>
                          <a:spcPts val="1000"/>
                        </a:spcAft>
                      </a:pPr>
                      <a:r>
                        <a:rPr lang="el-GR" sz="2400" b="1" dirty="0">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ΟΙ ΝΕΕΣ ΤΕΧΝΟΛΟΓΙΕΣ ΠΛΗΡΟΦΟΡΙΑΣ (ΝΤΠ) ΣΤΗΝ ΕΙΔΙΚΗ ΑΓΩΓΗ ΚΑΙ ΕΚΠΑΙΔΕΥΣΗ </a:t>
                      </a:r>
                    </a:p>
                    <a:p>
                      <a:pPr algn="ctr">
                        <a:lnSpc>
                          <a:spcPct val="115000"/>
                        </a:lnSpc>
                        <a:spcAft>
                          <a:spcPts val="1000"/>
                        </a:spcAft>
                      </a:pPr>
                      <a:r>
                        <a:rPr lang="el-GR" sz="2400" b="1" dirty="0">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ΔΙΔΑΚΤΙΚΕΣ ΕΝΟΤΗΤΕΣ</a:t>
                      </a:r>
                      <a:endParaRPr lang="el-GR"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E75B6"/>
                    </a:solidFill>
                  </a:tcPr>
                </a:tc>
                <a:extLst>
                  <a:ext uri="{0D108BD9-81ED-4DB2-BD59-A6C34878D82A}">
                    <a16:rowId xmlns:a16="http://schemas.microsoft.com/office/drawing/2014/main" val="1298802598"/>
                  </a:ext>
                </a:extLst>
              </a:tr>
            </a:tbl>
          </a:graphicData>
        </a:graphic>
      </p:graphicFrame>
    </p:spTree>
    <p:extLst>
      <p:ext uri="{BB962C8B-B14F-4D97-AF65-F5344CB8AC3E}">
        <p14:creationId xmlns:p14="http://schemas.microsoft.com/office/powerpoint/2010/main" val="1833632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44774" y="6165163"/>
            <a:ext cx="11287593" cy="792088"/>
          </a:xfrm>
        </p:spPr>
        <p:txBody>
          <a:bodyPr>
            <a:normAutofit/>
          </a:bodyPr>
          <a:lstStyle/>
          <a:p>
            <a:r>
              <a:rPr lang="en-US" sz="2800" b="1" dirty="0"/>
              <a:t>A Personal Learning Network/Environment</a:t>
            </a:r>
            <a:r>
              <a:rPr lang="el-GR" sz="2800" b="1" dirty="0"/>
              <a:t>, </a:t>
            </a:r>
            <a:r>
              <a:rPr lang="en-US" sz="2800" b="1" dirty="0"/>
              <a:t>Credit: Jason Hews</a:t>
            </a:r>
            <a:endParaRPr lang="el-GR" sz="28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646" y="158313"/>
            <a:ext cx="11092721" cy="600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619473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E30CDF0-89A9-4321-AE44-DA97EF0C22BB}"/>
              </a:ext>
            </a:extLst>
          </p:cNvPr>
          <p:cNvSpPr>
            <a:spLocks noGrp="1"/>
          </p:cNvSpPr>
          <p:nvPr>
            <p:ph type="title"/>
          </p:nvPr>
        </p:nvSpPr>
        <p:spPr>
          <a:xfrm>
            <a:off x="1028700" y="1967266"/>
            <a:ext cx="2628900" cy="2547257"/>
          </a:xfrm>
          <a:noFill/>
        </p:spPr>
        <p:txBody>
          <a:bodyPr anchor="ctr">
            <a:normAutofit fontScale="90000"/>
          </a:bodyPr>
          <a:lstStyle/>
          <a:p>
            <a:pPr algn="ctr"/>
            <a:r>
              <a:rPr lang="el-GR" sz="20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Σύστημα Επεξεργασίας Πληροφοριών,</a:t>
            </a:r>
            <a:r>
              <a:rPr lang="el-GR" sz="20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a:t>
            </a:r>
            <a:br>
              <a:rPr lang="el-GR"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br>
            <a:r>
              <a:rPr lang="el-GR"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συνθετική απεικόνιση σύμφωνα με τους </a:t>
            </a:r>
            <a:r>
              <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Atkinson</a:t>
            </a:r>
            <a:r>
              <a:rPr lang="el-GR"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&amp; </a:t>
            </a:r>
            <a:r>
              <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Shiffrin</a:t>
            </a:r>
            <a:r>
              <a:rPr lang="el-GR"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(1968), </a:t>
            </a:r>
            <a:r>
              <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Barkley</a:t>
            </a:r>
            <a:r>
              <a:rPr lang="el-GR"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(1997), </a:t>
            </a:r>
            <a:r>
              <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Kandarakis</a:t>
            </a:r>
            <a:r>
              <a:rPr lang="el-GR"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&amp; </a:t>
            </a:r>
            <a:r>
              <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Poulos</a:t>
            </a:r>
            <a:r>
              <a:rPr lang="el-GR"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(2008), </a:t>
            </a:r>
            <a:r>
              <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Sousa</a:t>
            </a:r>
            <a:r>
              <a:rPr lang="el-GR"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(2011)</a:t>
            </a:r>
            <a:endParaRPr lang="el-GR" sz="3600" dirty="0">
              <a:solidFill>
                <a:srgbClr val="FFFF00"/>
              </a:solidFill>
            </a:endParaRPr>
          </a:p>
        </p:txBody>
      </p:sp>
      <p:pic>
        <p:nvPicPr>
          <p:cNvPr id="3" name="Εικόνα 2">
            <a:extLst>
              <a:ext uri="{FF2B5EF4-FFF2-40B4-BE49-F238E27FC236}">
                <a16:creationId xmlns:a16="http://schemas.microsoft.com/office/drawing/2014/main" id="{43041571-47F8-4916-89D5-F36D7A93F201}"/>
              </a:ext>
            </a:extLst>
          </p:cNvPr>
          <p:cNvPicPr>
            <a:picLocks noChangeAspect="1"/>
          </p:cNvPicPr>
          <p:nvPr/>
        </p:nvPicPr>
        <p:blipFill rotWithShape="1">
          <a:blip r:embed="rId2">
            <a:extLst>
              <a:ext uri="{28A0092B-C50C-407E-A947-70E740481C1C}">
                <a14:useLocalDpi xmlns:a14="http://schemas.microsoft.com/office/drawing/2010/main" val="0"/>
              </a:ext>
            </a:extLst>
          </a:blip>
          <a:srcRect l="-1" t="3622" r="-133" b="-9010"/>
          <a:stretch/>
        </p:blipFill>
        <p:spPr bwMode="auto">
          <a:xfrm>
            <a:off x="4527804" y="751655"/>
            <a:ext cx="7030212" cy="5352360"/>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1237580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16"/>
          <p:cNvSpPr>
            <a:spLocks noGrp="1" noChangeArrowheads="1"/>
          </p:cNvSpPr>
          <p:nvPr>
            <p:ph type="title"/>
          </p:nvPr>
        </p:nvSpPr>
        <p:spPr/>
        <p:txBody>
          <a:bodyPr/>
          <a:lstStyle/>
          <a:p>
            <a:pPr eaLnBrk="1" hangingPunct="1"/>
            <a:r>
              <a:rPr lang="el-GR" sz="1800" b="1" u="sng" dirty="0"/>
              <a:t>Συχνά εμφανιζόμενες διαστάσεις της παιδικής-εφηβικής ψυχοπαθολογίας</a:t>
            </a:r>
            <a:r>
              <a:rPr lang="el-GR" sz="1600" b="1" u="sng" dirty="0"/>
              <a:t> </a:t>
            </a:r>
            <a:br>
              <a:rPr lang="el-GR" sz="1400" b="1" dirty="0"/>
            </a:br>
            <a:r>
              <a:rPr lang="el-GR" sz="1400" b="1" dirty="0"/>
              <a:t>Σύμφωνα με τα ερωτηματολόγια </a:t>
            </a:r>
            <a:r>
              <a:rPr lang="en-US" sz="1400" b="1" i="1" dirty="0"/>
              <a:t>Child Behavior Checklist</a:t>
            </a:r>
            <a:r>
              <a:rPr lang="el-GR" sz="1400" b="1" i="1" dirty="0"/>
              <a:t> (</a:t>
            </a:r>
            <a:r>
              <a:rPr lang="en-US" sz="1400" b="1" i="1" dirty="0"/>
              <a:t>CBCL</a:t>
            </a:r>
            <a:r>
              <a:rPr lang="el-GR" sz="1400" b="1" i="1" dirty="0"/>
              <a:t>), </a:t>
            </a:r>
            <a:r>
              <a:rPr lang="en-US" sz="1400" b="1" i="1" dirty="0"/>
              <a:t>Teachers</a:t>
            </a:r>
            <a:r>
              <a:rPr lang="el-GR" sz="1400" b="1" i="1" dirty="0"/>
              <a:t> </a:t>
            </a:r>
            <a:br>
              <a:rPr lang="en-US" sz="1400" b="1" i="1" dirty="0"/>
            </a:br>
            <a:r>
              <a:rPr lang="en-US" sz="1400" b="1" i="1" dirty="0"/>
              <a:t>Report Form</a:t>
            </a:r>
            <a:r>
              <a:rPr lang="en-GB" sz="1400" b="1" i="1" dirty="0"/>
              <a:t> (</a:t>
            </a:r>
            <a:r>
              <a:rPr lang="en-US" sz="1400" b="1" i="1" dirty="0"/>
              <a:t>TRF</a:t>
            </a:r>
            <a:r>
              <a:rPr lang="en-GB" sz="1400" b="1" i="1" dirty="0"/>
              <a:t>), </a:t>
            </a:r>
            <a:r>
              <a:rPr lang="en-US" sz="1400" b="1" i="1" dirty="0"/>
              <a:t>Youth Self Report</a:t>
            </a:r>
            <a:r>
              <a:rPr lang="en-GB" sz="1400" b="1" i="1" dirty="0"/>
              <a:t> (</a:t>
            </a:r>
            <a:r>
              <a:rPr lang="en-US" sz="1400" b="1" i="1" dirty="0"/>
              <a:t>YSR</a:t>
            </a:r>
            <a:r>
              <a:rPr lang="en-GB" sz="1400" b="1" i="1" dirty="0"/>
              <a:t>) </a:t>
            </a:r>
            <a:br>
              <a:rPr lang="el-GR" sz="1400" b="1" i="1" dirty="0"/>
            </a:br>
            <a:r>
              <a:rPr lang="el-GR" sz="1400" b="1" i="1" dirty="0"/>
              <a:t>των</a:t>
            </a:r>
            <a:r>
              <a:rPr lang="de-DE" sz="1400" b="1" i="1" dirty="0"/>
              <a:t> Achenbach, T. M., &amp; </a:t>
            </a:r>
            <a:r>
              <a:rPr lang="de-DE" sz="1400" b="1" i="1" dirty="0" err="1"/>
              <a:t>Rescorla</a:t>
            </a:r>
            <a:r>
              <a:rPr lang="de-DE" sz="1400" b="1" i="1" dirty="0"/>
              <a:t>, L. A. (2001)</a:t>
            </a:r>
            <a:endParaRPr lang="el-GR" sz="1000" b="1" i="1" dirty="0"/>
          </a:p>
        </p:txBody>
      </p:sp>
      <p:graphicFrame>
        <p:nvGraphicFramePr>
          <p:cNvPr id="17564" name="Group 156"/>
          <p:cNvGraphicFramePr>
            <a:graphicFrameLocks noGrp="1"/>
          </p:cNvGraphicFramePr>
          <p:nvPr>
            <p:ph type="tbl" idx="1"/>
          </p:nvPr>
        </p:nvGraphicFramePr>
        <p:xfrm>
          <a:off x="1593850" y="1484786"/>
          <a:ext cx="9074150" cy="5422485"/>
        </p:xfrm>
        <a:graphic>
          <a:graphicData uri="http://schemas.openxmlformats.org/drawingml/2006/table">
            <a:tbl>
              <a:tblPr/>
              <a:tblGrid>
                <a:gridCol w="4079875">
                  <a:extLst>
                    <a:ext uri="{9D8B030D-6E8A-4147-A177-3AD203B41FA5}">
                      <a16:colId xmlns:a16="http://schemas.microsoft.com/office/drawing/2014/main" val="20000"/>
                    </a:ext>
                  </a:extLst>
                </a:gridCol>
                <a:gridCol w="4994275">
                  <a:extLst>
                    <a:ext uri="{9D8B030D-6E8A-4147-A177-3AD203B41FA5}">
                      <a16:colId xmlns:a16="http://schemas.microsoft.com/office/drawing/2014/main" val="20001"/>
                    </a:ext>
                  </a:extLst>
                </a:gridCol>
              </a:tblGrid>
              <a:tr h="399329">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800" b="1" i="1"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ΚΛΙΜΑΚΕΣ</a:t>
                      </a:r>
                      <a:r>
                        <a:rPr kumimoji="0" lang="en-GB" sz="1800" b="1" i="1"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  </a:t>
                      </a:r>
                      <a:r>
                        <a:rPr kumimoji="0" lang="el-GR" sz="1800" b="1" i="1"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ΣΥΝΔΡΟΜΩΝ</a:t>
                      </a:r>
                      <a:endParaRPr kumimoji="0" lang="el-GR" sz="1800" b="1" i="1"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800" b="1" i="1"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ΕΝΔΕΙΚΤΙΚΑ</a:t>
                      </a:r>
                      <a:r>
                        <a:rPr kumimoji="0" lang="en-GB" sz="1800" b="1" i="1"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 </a:t>
                      </a:r>
                      <a:r>
                        <a:rPr kumimoji="0" lang="el-GR" sz="1800" b="1" i="1"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ΣΥΜΠΤΩΜΑΤΑ</a:t>
                      </a:r>
                      <a:endParaRPr kumimoji="0" lang="el-GR" sz="1800" b="1" i="1"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49084">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n-GB" sz="18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1. </a:t>
                      </a:r>
                      <a:r>
                        <a:rPr kumimoji="0" lang="el-GR" sz="18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Άγχος / Κατάθλιψη</a:t>
                      </a:r>
                      <a:endParaRPr kumimoji="0" lang="el-GR" sz="18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7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Κλαίει πολύ, Φοβάται, Αισθάνεται ανάξια, Νευρική</a:t>
                      </a:r>
                      <a:endParaRPr kumimoji="0" lang="el-GR" sz="17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0851">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800" b="1"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2. Απόσυρση / Κατάθλιψη</a:t>
                      </a:r>
                      <a:endParaRPr kumimoji="0" lang="el-GR" sz="18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7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Προτιμά μόνη, Δεν μιλά, Μυστικοπαθής, Ντροπαλή, Δειλή</a:t>
                      </a:r>
                      <a:endParaRPr kumimoji="0" lang="el-GR" sz="17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0851">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800" b="1"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3. Σωματικά Ενοχλήματα</a:t>
                      </a:r>
                      <a:endParaRPr kumimoji="0" lang="el-GR" sz="18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7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Έχει ζαλάδες, Υπερβολικά κουρασμένη, Διάφοροι πόνοι</a:t>
                      </a:r>
                    </a:p>
                  </a:txBody>
                  <a:tcPr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80851">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8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4. Κοινωνικά Προβλήματα</a:t>
                      </a:r>
                      <a:endParaRPr kumimoji="0" lang="el-GR" sz="18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7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Εξαρτημένη, Δεν τα πάει καλά με τους συνομηλίκους,</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None/>
                        <a:tabLst/>
                      </a:pPr>
                      <a:r>
                        <a:rPr kumimoji="0" lang="el-GR" sz="17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Την πειράζουν, Μη αγαπητή</a:t>
                      </a:r>
                      <a:endParaRPr kumimoji="0" lang="el-GR" sz="17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13101">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800" b="1"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5. Προβλήματα Σκέψης</a:t>
                      </a:r>
                      <a:endParaRPr kumimoji="0" lang="el-GR" sz="18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7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Ακούει πράγματα, Βλέπει πράγματα, </a:t>
                      </a:r>
                    </a:p>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7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Παράξενη συμπεριφορά,  Παράξενες ιδέες</a:t>
                      </a:r>
                      <a:endParaRPr kumimoji="0" lang="el-GR" sz="17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13101">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800" b="1"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6. Προβλήματα Προσοχής</a:t>
                      </a:r>
                      <a:endParaRPr kumimoji="0" lang="el-GR" sz="18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7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Απρόσεκτη, Δεν συγκεντρώνεται,</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None/>
                        <a:tabLst/>
                      </a:pPr>
                      <a:r>
                        <a:rPr kumimoji="0" lang="el-GR" sz="17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Δεν μπορεί να σταθεί ακίνητη, Σε σύγχυση</a:t>
                      </a:r>
                      <a:endParaRPr kumimoji="0" lang="el-GR" sz="17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80851">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800" b="1"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7. Παράβαση Κανόνων</a:t>
                      </a:r>
                      <a:endParaRPr kumimoji="0" lang="el-GR" sz="18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7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Δεν αισθάνεται τύψεις, Κακοί φίλοι, Ψέματα, Εξαπατά</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None/>
                        <a:tabLst/>
                      </a:pPr>
                      <a:r>
                        <a:rPr kumimoji="0" lang="el-GR" sz="1700" b="0"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Σκασιαρχείο</a:t>
                      </a:r>
                      <a:endParaRPr kumimoji="0" lang="el-GR" sz="17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80851">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800" b="1"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8.Επιθετική Συμπεριφορά</a:t>
                      </a:r>
                      <a:endParaRPr kumimoji="0" lang="el-GR" sz="18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7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Αντιμιλά, Σκληρή, Επιτίθεται σε άλλους,</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None/>
                        <a:tabLst/>
                      </a:pPr>
                      <a:r>
                        <a:rPr kumimoji="0" lang="el-GR" sz="17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Καταστρέφει πράγματα άλλων</a:t>
                      </a:r>
                      <a:endParaRPr kumimoji="0" lang="el-GR" sz="17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marT="45707" marB="457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728314086"/>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7771DDF-B9F5-4D08-A5DE-FC5B6C9A6C5C}"/>
              </a:ext>
            </a:extLst>
          </p:cNvPr>
          <p:cNvSpPr>
            <a:spLocks noGrp="1"/>
          </p:cNvSpPr>
          <p:nvPr>
            <p:ph type="ctrTitle"/>
          </p:nvPr>
        </p:nvSpPr>
        <p:spPr>
          <a:xfrm>
            <a:off x="1524000" y="238443"/>
            <a:ext cx="9144000" cy="1361757"/>
          </a:xfrm>
        </p:spPr>
        <p:txBody>
          <a:bodyPr>
            <a:normAutofit/>
          </a:bodyPr>
          <a:lstStyle/>
          <a:p>
            <a:r>
              <a:rPr lang="el-GR" sz="5400" b="1" dirty="0"/>
              <a:t>ΤΙ ΕΙΝΑΙ ΔΕΠ-Υ:</a:t>
            </a:r>
          </a:p>
        </p:txBody>
      </p:sp>
      <p:sp>
        <p:nvSpPr>
          <p:cNvPr id="3" name="Υπότιτλος 2">
            <a:extLst>
              <a:ext uri="{FF2B5EF4-FFF2-40B4-BE49-F238E27FC236}">
                <a16:creationId xmlns:a16="http://schemas.microsoft.com/office/drawing/2014/main" id="{218B7C94-9F91-4967-8142-1C6C509D39AD}"/>
              </a:ext>
            </a:extLst>
          </p:cNvPr>
          <p:cNvSpPr>
            <a:spLocks noGrp="1"/>
          </p:cNvSpPr>
          <p:nvPr>
            <p:ph type="subTitle" idx="1"/>
          </p:nvPr>
        </p:nvSpPr>
        <p:spPr>
          <a:xfrm>
            <a:off x="775227" y="1699404"/>
            <a:ext cx="10332720" cy="4528503"/>
          </a:xfrm>
        </p:spPr>
        <p:txBody>
          <a:bodyPr>
            <a:normAutofit lnSpcReduction="10000"/>
          </a:bodyPr>
          <a:lstStyle/>
          <a:p>
            <a:r>
              <a:rPr lang="el-GR" sz="3200" i="1" dirty="0"/>
              <a:t>Μία διαταραχή της συμπεριφοράς που οφείλεται στην αδυναμία επαρκούς επεξεργασίας των πληροφοριών </a:t>
            </a:r>
          </a:p>
          <a:p>
            <a:r>
              <a:rPr lang="el-GR" sz="3200" i="1" dirty="0"/>
              <a:t>από τον εγκέφαλο</a:t>
            </a:r>
          </a:p>
          <a:p>
            <a:endParaRPr lang="el-GR" sz="3200" i="1" dirty="0"/>
          </a:p>
          <a:p>
            <a:pPr algn="l"/>
            <a:r>
              <a:rPr lang="el-GR" sz="3200" b="1" dirty="0"/>
              <a:t>ΤΥΠΟΙ ΔΕΠ-Υ</a:t>
            </a:r>
          </a:p>
          <a:p>
            <a:pPr marL="342900" indent="-342900" algn="l">
              <a:buFont typeface="Arial" panose="020B0604020202020204" pitchFamily="34" charset="0"/>
              <a:buChar char="•"/>
            </a:pPr>
            <a:r>
              <a:rPr lang="el-GR" sz="3200" dirty="0"/>
              <a:t>ΔΕΠ-Υ, τύπος ελλειμματικής προσοχής</a:t>
            </a:r>
          </a:p>
          <a:p>
            <a:pPr marL="342900" indent="-342900" algn="l">
              <a:buFont typeface="Arial" panose="020B0604020202020204" pitchFamily="34" charset="0"/>
              <a:buChar char="•"/>
            </a:pPr>
            <a:r>
              <a:rPr lang="el-GR" sz="3200" dirty="0"/>
              <a:t>ΔΕΠ-Υ, τύπος υπερκινητικότητας/παρορμητικότητας</a:t>
            </a:r>
          </a:p>
          <a:p>
            <a:pPr marL="342900" indent="-342900" algn="l">
              <a:buFont typeface="Arial" panose="020B0604020202020204" pitchFamily="34" charset="0"/>
              <a:buChar char="•"/>
            </a:pPr>
            <a:r>
              <a:rPr lang="el-GR" sz="3200" dirty="0"/>
              <a:t>ΔΕΠ-Υ, συνδυασμένος τύπος</a:t>
            </a:r>
          </a:p>
          <a:p>
            <a:endParaRPr lang="el-GR" dirty="0"/>
          </a:p>
        </p:txBody>
      </p:sp>
    </p:spTree>
    <p:extLst>
      <p:ext uri="{BB962C8B-B14F-4D97-AF65-F5344CB8AC3E}">
        <p14:creationId xmlns:p14="http://schemas.microsoft.com/office/powerpoint/2010/main" val="395500801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947277" y="0"/>
            <a:ext cx="8229600" cy="1143000"/>
          </a:xfrm>
        </p:spPr>
        <p:txBody>
          <a:bodyPr/>
          <a:lstStyle/>
          <a:p>
            <a:r>
              <a:rPr lang="en-US" dirty="0"/>
              <a:t>The world of networks</a:t>
            </a:r>
            <a:endParaRPr lang="el-GR"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9669" y="908720"/>
            <a:ext cx="7344816"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00" y="5703640"/>
            <a:ext cx="90364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“H </a:t>
            </a:r>
            <a:r>
              <a:rPr kumimoji="0" lang="el-GR" sz="2000" b="1" i="0" u="none" strike="noStrike" kern="1200" cap="none" spc="0" normalizeH="0" baseline="0" noProof="0" dirty="0">
                <a:ln>
                  <a:noFill/>
                </a:ln>
                <a:solidFill>
                  <a:prstClr val="black"/>
                </a:solidFill>
                <a:effectLst/>
                <a:uLnTx/>
                <a:uFillTx/>
                <a:latin typeface="Calibri"/>
                <a:ea typeface="+mn-ea"/>
                <a:cs typeface="+mn-cs"/>
              </a:rPr>
              <a:t>γνώση είναι κατανεμημένη σε ένα δίκτυο συνδέσμων και η μάθηση βασίζεται στη δυνατότητα κατασκευής και διάσχισης των συγκεκριμένων δικτύων.</a:t>
            </a:r>
            <a:r>
              <a:rPr kumimoji="0" lang="en-US" sz="2000" b="1" i="0" u="none" strike="noStrike" kern="1200" cap="none" spc="0" normalizeH="0" baseline="0" noProof="0" dirty="0">
                <a:ln>
                  <a:noFill/>
                </a:ln>
                <a:solidFill>
                  <a:prstClr val="black"/>
                </a:solidFill>
                <a:effectLst/>
                <a:uLnTx/>
                <a:uFillTx/>
                <a:latin typeface="Calibri"/>
                <a:ea typeface="+mn-ea"/>
                <a:cs typeface="+mn-cs"/>
              </a:rPr>
              <a:t>”</a:t>
            </a:r>
            <a:r>
              <a:rPr kumimoji="0" lang="el-GR" sz="2000" b="1" i="0" u="none" strike="noStrike" kern="1200" cap="none" spc="0" normalizeH="0" baseline="0" noProof="0" dirty="0">
                <a:ln>
                  <a:noFill/>
                </a:ln>
                <a:solidFill>
                  <a:prstClr val="black"/>
                </a:solidFill>
                <a:effectLst/>
                <a:uLnTx/>
                <a:uFillTx/>
                <a:latin typeface="Calibri"/>
                <a:ea typeface="+mn-ea"/>
                <a:cs typeface="+mn-cs"/>
              </a:rPr>
              <a:t> </a:t>
            </a:r>
            <a:r>
              <a:rPr kumimoji="0" lang="el-GR" sz="2000" b="0" i="0" u="none" strike="noStrike" kern="1200" cap="none" spc="0" normalizeH="0" baseline="0" noProof="0" dirty="0">
                <a:ln>
                  <a:noFill/>
                </a:ln>
                <a:solidFill>
                  <a:prstClr val="black"/>
                </a:solidFill>
                <a:effectLst/>
                <a:uLnTx/>
                <a:uFillTx/>
                <a:latin typeface="Calibri"/>
                <a:ea typeface="+mn-ea"/>
                <a:cs typeface="+mn-cs"/>
              </a:rPr>
              <a:t>(Siemens,2010)</a:t>
            </a:r>
          </a:p>
        </p:txBody>
      </p:sp>
    </p:spTree>
    <p:extLst>
      <p:ext uri="{BB962C8B-B14F-4D97-AF65-F5344CB8AC3E}">
        <p14:creationId xmlns:p14="http://schemas.microsoft.com/office/powerpoint/2010/main" val="416553035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565089C-7FCC-4C31-87FF-B9DCD24C90EF}"/>
              </a:ext>
            </a:extLst>
          </p:cNvPr>
          <p:cNvSpPr>
            <a:spLocks noGrp="1"/>
          </p:cNvSpPr>
          <p:nvPr>
            <p:ph type="title"/>
          </p:nvPr>
        </p:nvSpPr>
        <p:spPr/>
        <p:txBody>
          <a:bodyPr/>
          <a:lstStyle/>
          <a:p>
            <a:r>
              <a:rPr lang="el-GR" b="1" dirty="0"/>
              <a:t>ΣΥΝΥΠΑΡΞΗ ΔΕΠ-Υ ΜΕ ΑΛΛΕΣ ΔΙΑΤΑΡΑΧΕΣ</a:t>
            </a:r>
          </a:p>
        </p:txBody>
      </p:sp>
      <p:graphicFrame>
        <p:nvGraphicFramePr>
          <p:cNvPr id="4" name="Πίνακας 4">
            <a:extLst>
              <a:ext uri="{FF2B5EF4-FFF2-40B4-BE49-F238E27FC236}">
                <a16:creationId xmlns:a16="http://schemas.microsoft.com/office/drawing/2014/main" id="{9A4F200F-7709-4A73-AE5E-DAA2424F3A59}"/>
              </a:ext>
            </a:extLst>
          </p:cNvPr>
          <p:cNvGraphicFramePr>
            <a:graphicFrameLocks noGrp="1"/>
          </p:cNvGraphicFramePr>
          <p:nvPr>
            <p:ph idx="1"/>
          </p:nvPr>
        </p:nvGraphicFramePr>
        <p:xfrm>
          <a:off x="609600" y="1581785"/>
          <a:ext cx="10515600" cy="472440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51252495"/>
                    </a:ext>
                  </a:extLst>
                </a:gridCol>
                <a:gridCol w="5257800">
                  <a:extLst>
                    <a:ext uri="{9D8B030D-6E8A-4147-A177-3AD203B41FA5}">
                      <a16:colId xmlns:a16="http://schemas.microsoft.com/office/drawing/2014/main" val="2994675691"/>
                    </a:ext>
                  </a:extLst>
                </a:gridCol>
              </a:tblGrid>
              <a:tr h="370840">
                <a:tc>
                  <a:txBody>
                    <a:bodyPr/>
                    <a:lstStyle/>
                    <a:p>
                      <a:r>
                        <a:rPr lang="el-GR" sz="2800" dirty="0"/>
                        <a:t>ΕΙΔΙΚΕΣ ΜΑΘΗΣΙΑΚΕΣ ΔΥΣΚΟΛΙΕΣ</a:t>
                      </a:r>
                    </a:p>
                  </a:txBody>
                  <a:tcPr/>
                </a:tc>
                <a:tc>
                  <a:txBody>
                    <a:bodyPr/>
                    <a:lstStyle/>
                    <a:p>
                      <a:r>
                        <a:rPr lang="el-GR" sz="2800" dirty="0"/>
                        <a:t>Έως 45% στη Δυσλεξία</a:t>
                      </a:r>
                    </a:p>
                  </a:txBody>
                  <a:tcPr/>
                </a:tc>
                <a:extLst>
                  <a:ext uri="{0D108BD9-81ED-4DB2-BD59-A6C34878D82A}">
                    <a16:rowId xmlns:a16="http://schemas.microsoft.com/office/drawing/2014/main" val="4002670741"/>
                  </a:ext>
                </a:extLst>
              </a:tr>
              <a:tr h="370840">
                <a:tc>
                  <a:txBody>
                    <a:bodyPr/>
                    <a:lstStyle/>
                    <a:p>
                      <a:r>
                        <a:rPr lang="el-GR" sz="2800" dirty="0"/>
                        <a:t>ΕΣΩΤΕΡΙΚΕΥΜΕΝΑ ΠΡΟΒΛΗΜΑΤΑ </a:t>
                      </a:r>
                    </a:p>
                  </a:txBody>
                  <a:tcPr/>
                </a:tc>
                <a:tc>
                  <a:txBody>
                    <a:bodyPr/>
                    <a:lstStyle/>
                    <a:p>
                      <a:r>
                        <a:rPr lang="el-GR" sz="2800" dirty="0"/>
                        <a:t>Έως  και </a:t>
                      </a:r>
                      <a:r>
                        <a:rPr lang="el-GR" sz="2800" b="1" dirty="0"/>
                        <a:t>50%</a:t>
                      </a:r>
                      <a:r>
                        <a:rPr lang="el-GR" sz="2800" dirty="0"/>
                        <a:t> κατάθλιψη, το </a:t>
                      </a:r>
                      <a:r>
                        <a:rPr lang="el-GR" sz="2800" b="1" dirty="0"/>
                        <a:t>90%</a:t>
                      </a:r>
                      <a:r>
                        <a:rPr lang="el-GR" sz="2800" dirty="0"/>
                        <a:t> των παιδιών με Διπολική Διαταραχή έχουν ΔΕΠ-Υ</a:t>
                      </a:r>
                    </a:p>
                  </a:txBody>
                  <a:tcPr/>
                </a:tc>
                <a:extLst>
                  <a:ext uri="{0D108BD9-81ED-4DB2-BD59-A6C34878D82A}">
                    <a16:rowId xmlns:a16="http://schemas.microsoft.com/office/drawing/2014/main" val="1435443926"/>
                  </a:ext>
                </a:extLst>
              </a:tr>
              <a:tr h="370840">
                <a:tc>
                  <a:txBody>
                    <a:bodyPr/>
                    <a:lstStyle/>
                    <a:p>
                      <a:r>
                        <a:rPr lang="el-GR" sz="2800" dirty="0"/>
                        <a:t>ΕΞΩΤΕΡΙΚΕΥΜΕΝΑ ΠΡΟΒΛΗΜΑΤΑ</a:t>
                      </a:r>
                    </a:p>
                  </a:txBody>
                  <a:tcPr/>
                </a:tc>
                <a:tc>
                  <a:txBody>
                    <a:bodyPr/>
                    <a:lstStyle/>
                    <a:p>
                      <a:r>
                        <a:rPr lang="el-GR" sz="2800" dirty="0"/>
                        <a:t>Έως και</a:t>
                      </a:r>
                      <a:r>
                        <a:rPr lang="en-BZ" sz="2800" dirty="0"/>
                        <a:t> </a:t>
                      </a:r>
                      <a:r>
                        <a:rPr lang="el-GR" sz="2800" b="1" dirty="0"/>
                        <a:t>75% </a:t>
                      </a:r>
                      <a:r>
                        <a:rPr lang="el-GR" sz="2800" dirty="0"/>
                        <a:t>διαταραχή διαγωγής, έως και </a:t>
                      </a:r>
                      <a:r>
                        <a:rPr lang="el-GR" sz="2800" b="1" dirty="0"/>
                        <a:t>70% </a:t>
                      </a:r>
                      <a:r>
                        <a:rPr lang="el-GR" sz="2800" dirty="0"/>
                        <a:t>εναντιωματική προκλητική διαταραχή</a:t>
                      </a:r>
                    </a:p>
                  </a:txBody>
                  <a:tcPr/>
                </a:tc>
                <a:extLst>
                  <a:ext uri="{0D108BD9-81ED-4DB2-BD59-A6C34878D82A}">
                    <a16:rowId xmlns:a16="http://schemas.microsoft.com/office/drawing/2014/main" val="1403204105"/>
                  </a:ext>
                </a:extLst>
              </a:tr>
              <a:tr h="370840">
                <a:tc>
                  <a:txBody>
                    <a:bodyPr/>
                    <a:lstStyle/>
                    <a:p>
                      <a:r>
                        <a:rPr lang="el-GR" sz="2800" dirty="0"/>
                        <a:t>ΚΑΤΑΧΡΗΣΗ ΟΥΣΙΩΝ</a:t>
                      </a:r>
                    </a:p>
                  </a:txBody>
                  <a:tcPr/>
                </a:tc>
                <a:tc>
                  <a:txBody>
                    <a:bodyPr/>
                    <a:lstStyle/>
                    <a:p>
                      <a:r>
                        <a:rPr lang="el-GR" sz="2800" b="1" dirty="0"/>
                        <a:t>41% </a:t>
                      </a:r>
                      <a:r>
                        <a:rPr lang="el-GR" sz="2800" dirty="0"/>
                        <a:t>αλκοόλ, </a:t>
                      </a:r>
                      <a:r>
                        <a:rPr lang="el-GR" sz="2800" b="1" dirty="0"/>
                        <a:t>20%</a:t>
                      </a:r>
                      <a:r>
                        <a:rPr lang="el-GR" sz="2800" dirty="0"/>
                        <a:t> μαριχουάνα</a:t>
                      </a:r>
                    </a:p>
                  </a:txBody>
                  <a:tcPr/>
                </a:tc>
                <a:extLst>
                  <a:ext uri="{0D108BD9-81ED-4DB2-BD59-A6C34878D82A}">
                    <a16:rowId xmlns:a16="http://schemas.microsoft.com/office/drawing/2014/main" val="1423191485"/>
                  </a:ext>
                </a:extLst>
              </a:tr>
              <a:tr h="370840">
                <a:tc>
                  <a:txBody>
                    <a:bodyPr/>
                    <a:lstStyle/>
                    <a:p>
                      <a:r>
                        <a:rPr lang="el-GR" sz="2800" dirty="0"/>
                        <a:t>ΠΡΟΒΛΗΜΑΤΑ ΣΧΕΣΕΩΝ ΜΕ ΣΥΝΟΜΗΛΙΚΟΥΣ</a:t>
                      </a:r>
                    </a:p>
                  </a:txBody>
                  <a:tcPr/>
                </a:tc>
                <a:tc>
                  <a:txBody>
                    <a:bodyPr/>
                    <a:lstStyle/>
                    <a:p>
                      <a:r>
                        <a:rPr lang="el-GR" sz="2800" b="0" dirty="0"/>
                        <a:t>Το </a:t>
                      </a:r>
                      <a:r>
                        <a:rPr lang="el-GR" sz="2800" b="1" dirty="0"/>
                        <a:t>50%</a:t>
                      </a:r>
                    </a:p>
                  </a:txBody>
                  <a:tcPr/>
                </a:tc>
                <a:extLst>
                  <a:ext uri="{0D108BD9-81ED-4DB2-BD59-A6C34878D82A}">
                    <a16:rowId xmlns:a16="http://schemas.microsoft.com/office/drawing/2014/main" val="3043534710"/>
                  </a:ext>
                </a:extLst>
              </a:tr>
            </a:tbl>
          </a:graphicData>
        </a:graphic>
      </p:graphicFrame>
    </p:spTree>
    <p:extLst>
      <p:ext uri="{BB962C8B-B14F-4D97-AF65-F5344CB8AC3E}">
        <p14:creationId xmlns:p14="http://schemas.microsoft.com/office/powerpoint/2010/main" val="290129094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68" name="Rectangle 44"/>
          <p:cNvSpPr>
            <a:spLocks noGrp="1" noChangeArrowheads="1"/>
          </p:cNvSpPr>
          <p:nvPr>
            <p:ph type="title"/>
          </p:nvPr>
        </p:nvSpPr>
        <p:spPr>
          <a:xfrm>
            <a:off x="1524000" y="274638"/>
            <a:ext cx="9144000" cy="1143000"/>
          </a:xfrm>
        </p:spPr>
        <p:txBody>
          <a:bodyPr>
            <a:normAutofit fontScale="90000"/>
          </a:bodyPr>
          <a:lstStyle/>
          <a:p>
            <a:pPr algn="ctr" eaLnBrk="1" hangingPunct="1">
              <a:defRPr/>
            </a:pPr>
            <a:r>
              <a:rPr lang="el-GR" sz="3200" b="1" i="1" u="sng" dirty="0"/>
              <a:t>Οι δυσκολίες που συνήθως παρουσιάζουν οι μαθητές </a:t>
            </a:r>
            <a:br>
              <a:rPr lang="en-US" sz="3200" b="1" i="1" u="sng" dirty="0"/>
            </a:br>
            <a:r>
              <a:rPr lang="el-GR" sz="3200" b="1" i="1" u="sng" dirty="0"/>
              <a:t>με προβλήματα συμπεριφοράς ή/και μάθησης</a:t>
            </a:r>
            <a:r>
              <a:rPr lang="el-GR" sz="3200" b="1" dirty="0"/>
              <a:t>.</a:t>
            </a:r>
            <a:r>
              <a:rPr lang="el-GR" sz="3200" dirty="0"/>
              <a:t> </a:t>
            </a:r>
          </a:p>
        </p:txBody>
      </p:sp>
      <p:graphicFrame>
        <p:nvGraphicFramePr>
          <p:cNvPr id="26667" name="Group 43"/>
          <p:cNvGraphicFramePr>
            <a:graphicFrameLocks noGrp="1"/>
          </p:cNvGraphicFramePr>
          <p:nvPr>
            <p:ph idx="1"/>
          </p:nvPr>
        </p:nvGraphicFramePr>
        <p:xfrm>
          <a:off x="391887" y="1600201"/>
          <a:ext cx="11642269" cy="5212080"/>
        </p:xfrm>
        <a:graphic>
          <a:graphicData uri="http://schemas.openxmlformats.org/drawingml/2006/table">
            <a:tbl>
              <a:tblPr/>
              <a:tblGrid>
                <a:gridCol w="3881457">
                  <a:extLst>
                    <a:ext uri="{9D8B030D-6E8A-4147-A177-3AD203B41FA5}">
                      <a16:colId xmlns:a16="http://schemas.microsoft.com/office/drawing/2014/main" val="20000"/>
                    </a:ext>
                  </a:extLst>
                </a:gridCol>
                <a:gridCol w="3879354">
                  <a:extLst>
                    <a:ext uri="{9D8B030D-6E8A-4147-A177-3AD203B41FA5}">
                      <a16:colId xmlns:a16="http://schemas.microsoft.com/office/drawing/2014/main" val="20001"/>
                    </a:ext>
                  </a:extLst>
                </a:gridCol>
                <a:gridCol w="3881458">
                  <a:extLst>
                    <a:ext uri="{9D8B030D-6E8A-4147-A177-3AD203B41FA5}">
                      <a16:colId xmlns:a16="http://schemas.microsoft.com/office/drawing/2014/main" val="20002"/>
                    </a:ext>
                  </a:extLst>
                </a:gridCol>
              </a:tblGrid>
              <a:tr h="716973">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2200" b="1" i="1"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ΜΗ ΑΚΑΔΗΜΑΪΚΕΣ ΔΥΣΚΟΛΙΕΣ</a:t>
                      </a:r>
                      <a:endParaRPr kumimoji="0" lang="el-GR" sz="2200" b="1" i="1"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2200" b="1" i="1"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ΑΚΑΔΗΜΑΪΚΕΣ ΔΥΣΚΟΛΙΕΣ</a:t>
                      </a:r>
                      <a:endParaRPr kumimoji="0" lang="el-GR" sz="2200" b="1" i="1"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2200" b="1" i="1"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ΠΡΟΒΛΗΜΑΤΑ ΣΥΜΠΕΡΙΦΟΡΑΣ</a:t>
                      </a:r>
                      <a:endParaRPr kumimoji="0" lang="el-GR" sz="2200" b="1" i="1"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220785">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
                        <a:tabLst>
                          <a:tab pos="457200" algn="l"/>
                        </a:tabLst>
                      </a:pPr>
                      <a:r>
                        <a:rPr kumimoji="0" lang="el-GR" sz="22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Στην αντίληψη </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Char char=""/>
                        <a:tabLst>
                          <a:tab pos="457200" algn="l"/>
                        </a:tabLst>
                      </a:pPr>
                      <a:r>
                        <a:rPr kumimoji="0" lang="el-GR" sz="22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Στη συγκέντρωση </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Char char=""/>
                        <a:tabLst>
                          <a:tab pos="457200" algn="l"/>
                        </a:tabLst>
                      </a:pPr>
                      <a:r>
                        <a:rPr kumimoji="0" lang="el-GR" sz="22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Στη μνήμη</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Char char=""/>
                        <a:tabLst>
                          <a:tab pos="457200" algn="l"/>
                        </a:tabLst>
                      </a:pPr>
                      <a:r>
                        <a:rPr kumimoji="0" lang="el-GR" sz="22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Στη μεταγνωστική ενημερότητα</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Char char=""/>
                        <a:tabLst>
                          <a:tab pos="457200" algn="l"/>
                        </a:tabLst>
                      </a:pPr>
                      <a:r>
                        <a:rPr kumimoji="0" lang="el-GR" sz="22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Στις εκτελεστικές λειτουργίες</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Char char=""/>
                        <a:tabLst>
                          <a:tab pos="457200" algn="l"/>
                        </a:tabLst>
                      </a:pPr>
                      <a:r>
                        <a:rPr kumimoji="0" lang="el-GR" sz="22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Στη λειτουργία του γλωσσικού συστήματος</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Char char=""/>
                        <a:tabLst>
                          <a:tab pos="457200" algn="l"/>
                        </a:tabLst>
                      </a:pPr>
                      <a:r>
                        <a:rPr kumimoji="0" lang="el-GR" sz="22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Στον οπτικοκινητικό συντονισμό</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Char char=""/>
                        <a:tabLst>
                          <a:tab pos="457200" algn="l"/>
                        </a:tabLst>
                      </a:pPr>
                      <a:r>
                        <a:rPr kumimoji="0" lang="el-GR" sz="22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Στον προσανατολισμό στο χώρο και την αίσθηση του χώρου</a:t>
                      </a:r>
                      <a:endParaRPr kumimoji="0" lang="el-GR" sz="22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
                        <a:tabLst>
                          <a:tab pos="457200" algn="l"/>
                        </a:tabLst>
                      </a:pPr>
                      <a:r>
                        <a:rPr kumimoji="0" lang="el-GR" sz="22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Στην ανάγνωση</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Char char=""/>
                        <a:tabLst>
                          <a:tab pos="457200" algn="l"/>
                        </a:tabLst>
                      </a:pPr>
                      <a:r>
                        <a:rPr kumimoji="0" lang="el-GR" sz="22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Στην κατανόηση του περιεχομένου των κειμένων που ακούει ή/και διαβάζει</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Char char=""/>
                        <a:tabLst>
                          <a:tab pos="457200" algn="l"/>
                        </a:tabLst>
                      </a:pPr>
                      <a:r>
                        <a:rPr kumimoji="0" lang="el-GR" sz="22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Στη γραπτή έκφραση</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Char char=""/>
                        <a:tabLst>
                          <a:tab pos="457200" algn="l"/>
                        </a:tabLst>
                      </a:pPr>
                      <a:r>
                        <a:rPr kumimoji="0" lang="el-GR" sz="22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Στη γραφή </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Char char=""/>
                        <a:tabLst>
                          <a:tab pos="457200" algn="l"/>
                        </a:tabLst>
                      </a:pPr>
                      <a:r>
                        <a:rPr kumimoji="0" lang="el-GR" sz="22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Στην ορθογραφία</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Char char=""/>
                        <a:tabLst>
                          <a:tab pos="457200" algn="l"/>
                        </a:tabLst>
                      </a:pPr>
                      <a:r>
                        <a:rPr kumimoji="0" lang="el-GR" sz="22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Στα μαθηματικά (πράξεις, κατανόηση του προβλήματος, συλλογιστική)</a:t>
                      </a:r>
                      <a:endParaRPr kumimoji="0" lang="el-GR" sz="22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
                        <a:tabLst>
                          <a:tab pos="457200" algn="l"/>
                        </a:tabLst>
                      </a:pPr>
                      <a:r>
                        <a:rPr kumimoji="0" lang="el-GR" sz="22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Στην κοινωνική προσαρμογή</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Char char=""/>
                        <a:tabLst>
                          <a:tab pos="457200" algn="l"/>
                        </a:tabLst>
                      </a:pPr>
                      <a:r>
                        <a:rPr kumimoji="0" lang="el-GR" sz="22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Στην επίλυση κοινωνικών προβλημάτων</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Char char=""/>
                        <a:tabLst>
                          <a:tab pos="457200" algn="l"/>
                        </a:tabLst>
                      </a:pPr>
                      <a:r>
                        <a:rPr kumimoji="0" lang="el-GR" sz="22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Στην αυτοαντίληψη</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Char char=""/>
                        <a:tabLst>
                          <a:tab pos="457200" algn="l"/>
                        </a:tabLst>
                      </a:pPr>
                      <a:r>
                        <a:rPr kumimoji="0" lang="el-GR" sz="22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Στην αυτοεκτίμηση</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Char char=""/>
                        <a:tabLst>
                          <a:tab pos="457200" algn="l"/>
                        </a:tabLst>
                      </a:pPr>
                      <a:r>
                        <a:rPr kumimoji="0" lang="el-GR" sz="22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Στην απόδοση των αιτίων </a:t>
                      </a:r>
                      <a:endParaRPr kumimoji="0" lang="el-GR" sz="22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DHD, anxiety, neurodiversity, learning disorder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03512" y="5301209"/>
            <a:ext cx="3645728" cy="1446550"/>
          </a:xfrm>
          <a:prstGeom prst="rect">
            <a:avLst/>
          </a:prstGeom>
          <a:noFill/>
        </p:spPr>
        <p:txBody>
          <a:bodyPr wrap="square" rtlCol="0">
            <a:spAutoFit/>
          </a:bodyPr>
          <a:lstStyle/>
          <a:p>
            <a:r>
              <a:rPr lang="el-GR" sz="2000" dirty="0">
                <a:solidFill>
                  <a:schemeClr val="bg1"/>
                </a:solidFill>
              </a:rPr>
              <a:t>Παρατηρείται ποσοστό  </a:t>
            </a:r>
          </a:p>
          <a:p>
            <a:r>
              <a:rPr lang="el-GR" sz="2800" b="1" u="sng" dirty="0">
                <a:solidFill>
                  <a:schemeClr val="bg1"/>
                </a:solidFill>
              </a:rPr>
              <a:t>74% συνύπαρξης </a:t>
            </a:r>
          </a:p>
          <a:p>
            <a:r>
              <a:rPr lang="el-GR" sz="2000" dirty="0">
                <a:solidFill>
                  <a:schemeClr val="bg1"/>
                </a:solidFill>
              </a:rPr>
              <a:t>δύο ή περισσοτέρων συνδρόμων (</a:t>
            </a:r>
            <a:r>
              <a:rPr lang="el-GR" sz="2000" i="1" dirty="0">
                <a:solidFill>
                  <a:schemeClr val="bg1"/>
                </a:solidFill>
              </a:rPr>
              <a:t>Κανδαράκης, 2010</a:t>
            </a:r>
            <a:r>
              <a:rPr lang="el-GR" sz="2000" dirty="0">
                <a:solidFill>
                  <a:schemeClr val="bg1"/>
                </a:solidFill>
              </a:rPr>
              <a:t>) </a:t>
            </a:r>
            <a:endParaRPr lang="el-GR" dirty="0">
              <a:solidFill>
                <a:schemeClr val="bg1"/>
              </a:solidFill>
            </a:endParaRPr>
          </a:p>
        </p:txBody>
      </p:sp>
    </p:spTree>
    <p:extLst>
      <p:ext uri="{BB962C8B-B14F-4D97-AF65-F5344CB8AC3E}">
        <p14:creationId xmlns:p14="http://schemas.microsoft.com/office/powerpoint/2010/main" val="377600668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Kid with ADHD at school Child with ADHD acting out in a classroom, EPS 8 vector illustration adhd classroom stock illustrations">
            <a:extLst>
              <a:ext uri="{FF2B5EF4-FFF2-40B4-BE49-F238E27FC236}">
                <a16:creationId xmlns:a16="http://schemas.microsoft.com/office/drawing/2014/main" id="{9719676E-54FA-4483-AD6D-37298689A6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5706" y="1080234"/>
            <a:ext cx="8160588" cy="4697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50008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C9516B3-BCDD-4EF7-93DA-9419919604EC}"/>
              </a:ext>
            </a:extLst>
          </p:cNvPr>
          <p:cNvSpPr>
            <a:spLocks noGrp="1"/>
          </p:cNvSpPr>
          <p:nvPr>
            <p:ph type="title"/>
          </p:nvPr>
        </p:nvSpPr>
        <p:spPr/>
        <p:txBody>
          <a:bodyPr/>
          <a:lstStyle/>
          <a:p>
            <a:pPr algn="ctr"/>
            <a:r>
              <a:rPr lang="el-GR" b="1" dirty="0"/>
              <a:t>ΒΑΣΙΚΑ ΣΥΜΠΤΩΜΑΤΑ ΔΕΠ-Υ ΣΤΟ ΣΧΟΛΕΙΟ:</a:t>
            </a:r>
          </a:p>
        </p:txBody>
      </p:sp>
      <p:sp>
        <p:nvSpPr>
          <p:cNvPr id="3" name="Θέση περιεχομένου 2">
            <a:extLst>
              <a:ext uri="{FF2B5EF4-FFF2-40B4-BE49-F238E27FC236}">
                <a16:creationId xmlns:a16="http://schemas.microsoft.com/office/drawing/2014/main" id="{CB45CBB0-74D2-4657-84D7-FAA7A9119855}"/>
              </a:ext>
            </a:extLst>
          </p:cNvPr>
          <p:cNvSpPr>
            <a:spLocks noGrp="1"/>
          </p:cNvSpPr>
          <p:nvPr>
            <p:ph idx="1"/>
          </p:nvPr>
        </p:nvSpPr>
        <p:spPr/>
        <p:txBody>
          <a:bodyPr/>
          <a:lstStyle/>
          <a:p>
            <a:r>
              <a:rPr lang="el-GR" sz="3600" dirty="0"/>
              <a:t>ΕΚΠΡΟΘΕΣΜΗ ΟΛΟΚΛΗΡΩΣΗ ΕΡΓΑΣΙΩΝ</a:t>
            </a:r>
          </a:p>
          <a:p>
            <a:r>
              <a:rPr lang="el-GR" sz="3600" dirty="0"/>
              <a:t> ΔΙΑΣΠΑΣΗ ΠΡΟΣΟΧΗΣ </a:t>
            </a:r>
          </a:p>
          <a:p>
            <a:r>
              <a:rPr lang="el-GR" sz="3600" dirty="0"/>
              <a:t> ΔΙΑΣΠΑΣΤΙΚΗ ΣΥΜΠΕΡΙΦΟΡΑ</a:t>
            </a:r>
          </a:p>
          <a:p>
            <a:r>
              <a:rPr lang="el-GR" sz="3600" dirty="0"/>
              <a:t>ΔΥΣΚΟΛΙΕΣ ΟΡΓΑΝΩΣΗΣ </a:t>
            </a:r>
          </a:p>
          <a:p>
            <a:r>
              <a:rPr lang="el-GR" sz="3600" dirty="0"/>
              <a:t>ΝΕΥΡΙΚΗ – ΑΝΗΣΥΧΗ ΣΥΜΠΕΡΙΦΟΡΑ</a:t>
            </a:r>
          </a:p>
          <a:p>
            <a:r>
              <a:rPr lang="el-GR" sz="3600" dirty="0"/>
              <a:t>ΕΛΛΙΠΕΙΣ ΚΟΙΝΩΝΙΚΕΣ ΔΕΞΙΟΤΗΤΕΣ</a:t>
            </a:r>
          </a:p>
          <a:p>
            <a:endParaRPr lang="el-GR" b="1" dirty="0"/>
          </a:p>
          <a:p>
            <a:endParaRPr lang="el-GR" b="1" dirty="0"/>
          </a:p>
          <a:p>
            <a:endParaRPr lang="el-GR" b="1" dirty="0"/>
          </a:p>
          <a:p>
            <a:endParaRPr lang="el-GR" b="1" dirty="0"/>
          </a:p>
          <a:p>
            <a:endParaRPr lang="el-GR" dirty="0"/>
          </a:p>
        </p:txBody>
      </p:sp>
    </p:spTree>
    <p:extLst>
      <p:ext uri="{BB962C8B-B14F-4D97-AF65-F5344CB8AC3E}">
        <p14:creationId xmlns:p14="http://schemas.microsoft.com/office/powerpoint/2010/main" val="136161167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Πίνακας 4">
            <a:extLst>
              <a:ext uri="{FF2B5EF4-FFF2-40B4-BE49-F238E27FC236}">
                <a16:creationId xmlns:a16="http://schemas.microsoft.com/office/drawing/2014/main" id="{908BD542-95B1-4F38-B9AA-95DADDD652D8}"/>
              </a:ext>
            </a:extLst>
          </p:cNvPr>
          <p:cNvGraphicFramePr>
            <a:graphicFrameLocks noGrp="1"/>
          </p:cNvGraphicFramePr>
          <p:nvPr>
            <p:ph idx="1"/>
          </p:nvPr>
        </p:nvGraphicFramePr>
        <p:xfrm>
          <a:off x="838200" y="438784"/>
          <a:ext cx="10515600" cy="5477298"/>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426487315"/>
                    </a:ext>
                  </a:extLst>
                </a:gridCol>
                <a:gridCol w="5257800">
                  <a:extLst>
                    <a:ext uri="{9D8B030D-6E8A-4147-A177-3AD203B41FA5}">
                      <a16:colId xmlns:a16="http://schemas.microsoft.com/office/drawing/2014/main" val="1832787186"/>
                    </a:ext>
                  </a:extLst>
                </a:gridCol>
              </a:tblGrid>
              <a:tr h="635529">
                <a:tc>
                  <a:txBody>
                    <a:bodyPr/>
                    <a:lstStyle/>
                    <a:p>
                      <a:pPr algn="ctr"/>
                      <a:r>
                        <a:rPr lang="el-GR" sz="2800" dirty="0"/>
                        <a:t>ΣΥΠΕΡΙΦΟΡΑ ΜΑΘΗΤΗ </a:t>
                      </a:r>
                    </a:p>
                  </a:txBody>
                  <a:tcPr/>
                </a:tc>
                <a:tc>
                  <a:txBody>
                    <a:bodyPr/>
                    <a:lstStyle/>
                    <a:p>
                      <a:pPr algn="ctr"/>
                      <a:r>
                        <a:rPr lang="el-GR" sz="2800" dirty="0"/>
                        <a:t>ΕΝΕΡΓΕΙΕΣ ΕΚΠΑΙΔΕΥΤΙΚΟΥ</a:t>
                      </a:r>
                    </a:p>
                  </a:txBody>
                  <a:tcPr/>
                </a:tc>
                <a:extLst>
                  <a:ext uri="{0D108BD9-81ED-4DB2-BD59-A6C34878D82A}">
                    <a16:rowId xmlns:a16="http://schemas.microsoft.com/office/drawing/2014/main" val="2250648035"/>
                  </a:ext>
                </a:extLst>
              </a:tr>
              <a:tr h="635529">
                <a:tc gridSpan="2">
                  <a:txBody>
                    <a:bodyPr/>
                    <a:lstStyle/>
                    <a:p>
                      <a:pPr algn="ctr"/>
                      <a:r>
                        <a:rPr lang="el-GR" sz="2800" b="1" dirty="0"/>
                        <a:t>ΕΚΠΡΟΘΕΣΜΗ ΟΛΟΚΛΗΡΩΣΗ ΕΡΓΑΣΙΩΝ  </a:t>
                      </a:r>
                    </a:p>
                  </a:txBody>
                  <a:tcPr/>
                </a:tc>
                <a:tc hMerge="1">
                  <a:txBody>
                    <a:bodyPr/>
                    <a:lstStyle/>
                    <a:p>
                      <a:endParaRPr lang="el-GR" dirty="0"/>
                    </a:p>
                  </a:txBody>
                  <a:tcPr/>
                </a:tc>
                <a:extLst>
                  <a:ext uri="{0D108BD9-81ED-4DB2-BD59-A6C34878D82A}">
                    <a16:rowId xmlns:a16="http://schemas.microsoft.com/office/drawing/2014/main" val="3081898398"/>
                  </a:ext>
                </a:extLst>
              </a:tr>
              <a:tr h="635529">
                <a:tc>
                  <a:txBody>
                    <a:bodyPr/>
                    <a:lstStyle/>
                    <a:p>
                      <a:r>
                        <a:rPr lang="el-GR" sz="2800" dirty="0"/>
                        <a:t>Αργεί να τελειώσει την εργασία στην τάξη</a:t>
                      </a:r>
                    </a:p>
                  </a:txBody>
                  <a:tcPr/>
                </a:tc>
                <a:tc>
                  <a:txBody>
                    <a:bodyPr/>
                    <a:lstStyle/>
                    <a:p>
                      <a:r>
                        <a:rPr lang="el-GR" sz="2800" dirty="0"/>
                        <a:t>Δίνω περισσότερο χρόνο </a:t>
                      </a:r>
                    </a:p>
                  </a:txBody>
                  <a:tcPr/>
                </a:tc>
                <a:extLst>
                  <a:ext uri="{0D108BD9-81ED-4DB2-BD59-A6C34878D82A}">
                    <a16:rowId xmlns:a16="http://schemas.microsoft.com/office/drawing/2014/main" val="3297210593"/>
                  </a:ext>
                </a:extLst>
              </a:tr>
              <a:tr h="635529">
                <a:tc>
                  <a:txBody>
                    <a:bodyPr/>
                    <a:lstStyle/>
                    <a:p>
                      <a:r>
                        <a:rPr lang="el-GR" sz="2800" dirty="0"/>
                        <a:t>Ξεκινά την εργασία με διάθεση, σταδιακά όμως η ποιότητά της μειώνεται</a:t>
                      </a:r>
                    </a:p>
                  </a:txBody>
                  <a:tcPr/>
                </a:tc>
                <a:tc>
                  <a:txBody>
                    <a:bodyPr/>
                    <a:lstStyle/>
                    <a:p>
                      <a:r>
                        <a:rPr lang="el-GR" sz="2800" dirty="0"/>
                        <a:t>Μειώνω τον όγκο της εργασίας ή την καταμερίζω</a:t>
                      </a:r>
                    </a:p>
                  </a:txBody>
                  <a:tcPr/>
                </a:tc>
                <a:extLst>
                  <a:ext uri="{0D108BD9-81ED-4DB2-BD59-A6C34878D82A}">
                    <a16:rowId xmlns:a16="http://schemas.microsoft.com/office/drawing/2014/main" val="734480422"/>
                  </a:ext>
                </a:extLst>
              </a:tr>
              <a:tr h="635529">
                <a:tc>
                  <a:txBody>
                    <a:bodyPr/>
                    <a:lstStyle/>
                    <a:p>
                      <a:r>
                        <a:rPr lang="el-GR" sz="2800" dirty="0"/>
                        <a:t>Αδυνατεί να παρακολουθήσει την οδηγία </a:t>
                      </a:r>
                    </a:p>
                  </a:txBody>
                  <a:tcPr/>
                </a:tc>
                <a:tc>
                  <a:txBody>
                    <a:bodyPr/>
                    <a:lstStyle/>
                    <a:p>
                      <a:r>
                        <a:rPr lang="el-GR" sz="2800" dirty="0"/>
                        <a:t>Δίνω ταυτόχρονα γραπτώς και προφορικώς την οδηγία</a:t>
                      </a:r>
                    </a:p>
                  </a:txBody>
                  <a:tcPr/>
                </a:tc>
                <a:extLst>
                  <a:ext uri="{0D108BD9-81ED-4DB2-BD59-A6C34878D82A}">
                    <a16:rowId xmlns:a16="http://schemas.microsoft.com/office/drawing/2014/main" val="664841725"/>
                  </a:ext>
                </a:extLst>
              </a:tr>
              <a:tr h="635529">
                <a:tc>
                  <a:txBody>
                    <a:bodyPr/>
                    <a:lstStyle/>
                    <a:p>
                      <a:r>
                        <a:rPr lang="el-GR" sz="2800" dirty="0"/>
                        <a:t>Κάνει λάθη απροσεξίας</a:t>
                      </a:r>
                    </a:p>
                  </a:txBody>
                  <a:tcPr/>
                </a:tc>
                <a:tc>
                  <a:txBody>
                    <a:bodyPr/>
                    <a:lstStyle/>
                    <a:p>
                      <a:r>
                        <a:rPr lang="el-GR" sz="2800" dirty="0"/>
                        <a:t>Προγραμματίζω έναν ολιγόλεπτο έλεγχο πριν την παράδοση </a:t>
                      </a:r>
                    </a:p>
                  </a:txBody>
                  <a:tcPr/>
                </a:tc>
                <a:extLst>
                  <a:ext uri="{0D108BD9-81ED-4DB2-BD59-A6C34878D82A}">
                    <a16:rowId xmlns:a16="http://schemas.microsoft.com/office/drawing/2014/main" val="1639297121"/>
                  </a:ext>
                </a:extLst>
              </a:tr>
            </a:tbl>
          </a:graphicData>
        </a:graphic>
      </p:graphicFrame>
    </p:spTree>
    <p:extLst>
      <p:ext uri="{BB962C8B-B14F-4D97-AF65-F5344CB8AC3E}">
        <p14:creationId xmlns:p14="http://schemas.microsoft.com/office/powerpoint/2010/main" val="65295205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E8FCBFB9-9025-4EDE-9D7A-2D79F5E46B18}"/>
              </a:ext>
            </a:extLst>
          </p:cNvPr>
          <p:cNvSpPr>
            <a:spLocks noGrp="1"/>
          </p:cNvSpPr>
          <p:nvPr>
            <p:ph idx="1"/>
          </p:nvPr>
        </p:nvSpPr>
        <p:spPr/>
        <p:txBody>
          <a:bodyPr/>
          <a:lstStyle/>
          <a:p>
            <a:endParaRPr lang="el-GR" dirty="0"/>
          </a:p>
        </p:txBody>
      </p:sp>
      <p:graphicFrame>
        <p:nvGraphicFramePr>
          <p:cNvPr id="4" name="Πίνακας 4">
            <a:extLst>
              <a:ext uri="{FF2B5EF4-FFF2-40B4-BE49-F238E27FC236}">
                <a16:creationId xmlns:a16="http://schemas.microsoft.com/office/drawing/2014/main" id="{740EB98D-8175-40C2-8191-BADCF94B1A62}"/>
              </a:ext>
            </a:extLst>
          </p:cNvPr>
          <p:cNvGraphicFramePr>
            <a:graphicFrameLocks/>
          </p:cNvGraphicFramePr>
          <p:nvPr/>
        </p:nvGraphicFramePr>
        <p:xfrm>
          <a:off x="685800" y="681037"/>
          <a:ext cx="10957560" cy="5498678"/>
        </p:xfrm>
        <a:graphic>
          <a:graphicData uri="http://schemas.openxmlformats.org/drawingml/2006/table">
            <a:tbl>
              <a:tblPr firstRow="1" bandRow="1">
                <a:tableStyleId>{5C22544A-7EE6-4342-B048-85BDC9FD1C3A}</a:tableStyleId>
              </a:tblPr>
              <a:tblGrid>
                <a:gridCol w="5478780">
                  <a:extLst>
                    <a:ext uri="{9D8B030D-6E8A-4147-A177-3AD203B41FA5}">
                      <a16:colId xmlns:a16="http://schemas.microsoft.com/office/drawing/2014/main" val="2426487315"/>
                    </a:ext>
                  </a:extLst>
                </a:gridCol>
                <a:gridCol w="5478780">
                  <a:extLst>
                    <a:ext uri="{9D8B030D-6E8A-4147-A177-3AD203B41FA5}">
                      <a16:colId xmlns:a16="http://schemas.microsoft.com/office/drawing/2014/main" val="1832787186"/>
                    </a:ext>
                  </a:extLst>
                </a:gridCol>
              </a:tblGrid>
              <a:tr h="635529">
                <a:tc>
                  <a:txBody>
                    <a:bodyPr/>
                    <a:lstStyle/>
                    <a:p>
                      <a:pPr algn="ctr"/>
                      <a:r>
                        <a:rPr lang="el-GR" sz="2800" dirty="0"/>
                        <a:t>ΣΥΠΕΡΙΦΟΡΑ ΜΑΘΗΤΗ </a:t>
                      </a:r>
                    </a:p>
                  </a:txBody>
                  <a:tcPr/>
                </a:tc>
                <a:tc>
                  <a:txBody>
                    <a:bodyPr/>
                    <a:lstStyle/>
                    <a:p>
                      <a:pPr algn="ctr"/>
                      <a:r>
                        <a:rPr lang="el-GR" sz="2800" dirty="0"/>
                        <a:t>ΕΝΕΡΓΕΙΕΣ ΕΚΠΑΙΔΕΥΤΙΚΟΥ</a:t>
                      </a:r>
                    </a:p>
                  </a:txBody>
                  <a:tcPr/>
                </a:tc>
                <a:extLst>
                  <a:ext uri="{0D108BD9-81ED-4DB2-BD59-A6C34878D82A}">
                    <a16:rowId xmlns:a16="http://schemas.microsoft.com/office/drawing/2014/main" val="2250648035"/>
                  </a:ext>
                </a:extLst>
              </a:tr>
              <a:tr h="635529">
                <a:tc gridSpan="2">
                  <a:txBody>
                    <a:bodyPr/>
                    <a:lstStyle/>
                    <a:p>
                      <a:pPr algn="ctr"/>
                      <a:r>
                        <a:rPr lang="el-GR" sz="2800" b="1" dirty="0"/>
                        <a:t>ΔΙΑΣΠΑΣΗ ΠΡΟΣΟΧΗΣ </a:t>
                      </a:r>
                    </a:p>
                  </a:txBody>
                  <a:tcPr/>
                </a:tc>
                <a:tc hMerge="1">
                  <a:txBody>
                    <a:bodyPr/>
                    <a:lstStyle/>
                    <a:p>
                      <a:endParaRPr lang="el-GR" dirty="0"/>
                    </a:p>
                  </a:txBody>
                  <a:tcPr/>
                </a:tc>
                <a:extLst>
                  <a:ext uri="{0D108BD9-81ED-4DB2-BD59-A6C34878D82A}">
                    <a16:rowId xmlns:a16="http://schemas.microsoft.com/office/drawing/2014/main" val="3081898398"/>
                  </a:ext>
                </a:extLst>
              </a:tr>
              <a:tr h="635529">
                <a:tc>
                  <a:txBody>
                    <a:bodyPr/>
                    <a:lstStyle/>
                    <a:p>
                      <a:r>
                        <a:rPr lang="el-GR" sz="2800" dirty="0"/>
                        <a:t>Αδυνατεί να παρακολουθήσει το μάθημα και τη συζήτηση</a:t>
                      </a:r>
                    </a:p>
                  </a:txBody>
                  <a:tcPr/>
                </a:tc>
                <a:tc>
                  <a:txBody>
                    <a:bodyPr/>
                    <a:lstStyle/>
                    <a:p>
                      <a:r>
                        <a:rPr lang="el-GR" sz="2800" dirty="0"/>
                        <a:t>Απευθύνω ερωτήσεις που ενθαρρύνουν τη συμμετοχή</a:t>
                      </a:r>
                    </a:p>
                  </a:txBody>
                  <a:tcPr/>
                </a:tc>
                <a:extLst>
                  <a:ext uri="{0D108BD9-81ED-4DB2-BD59-A6C34878D82A}">
                    <a16:rowId xmlns:a16="http://schemas.microsoft.com/office/drawing/2014/main" val="3297210593"/>
                  </a:ext>
                </a:extLst>
              </a:tr>
              <a:tr h="635529">
                <a:tc>
                  <a:txBody>
                    <a:bodyPr/>
                    <a:lstStyle/>
                    <a:p>
                      <a:r>
                        <a:rPr lang="el-GR" sz="2800" dirty="0"/>
                        <a:t>Διαμαρτύρεται ότι το μάθημα είναι βαρετό</a:t>
                      </a:r>
                    </a:p>
                  </a:txBody>
                  <a:tcPr/>
                </a:tc>
                <a:tc>
                  <a:txBody>
                    <a:bodyPr/>
                    <a:lstStyle/>
                    <a:p>
                      <a:r>
                        <a:rPr lang="el-GR" sz="2800" dirty="0"/>
                        <a:t>Εμπλέκω τον/την μαθητή/μαθήτρια στην παρουσίαση του μαθήματος </a:t>
                      </a:r>
                    </a:p>
                  </a:txBody>
                  <a:tcPr/>
                </a:tc>
                <a:extLst>
                  <a:ext uri="{0D108BD9-81ED-4DB2-BD59-A6C34878D82A}">
                    <a16:rowId xmlns:a16="http://schemas.microsoft.com/office/drawing/2014/main" val="734480422"/>
                  </a:ext>
                </a:extLst>
              </a:tr>
              <a:tr h="635529">
                <a:tc>
                  <a:txBody>
                    <a:bodyPr/>
                    <a:lstStyle/>
                    <a:p>
                      <a:r>
                        <a:rPr lang="el-GR" sz="2800" dirty="0"/>
                        <a:t>Εύκολα διασπάται από διάφορα εξωτερικά ερεθίσματα</a:t>
                      </a:r>
                    </a:p>
                  </a:txBody>
                  <a:tcPr/>
                </a:tc>
                <a:tc>
                  <a:txBody>
                    <a:bodyPr/>
                    <a:lstStyle/>
                    <a:p>
                      <a:r>
                        <a:rPr lang="el-GR" sz="2800" dirty="0"/>
                        <a:t>Τοποθετώ τον/την μαθητή/μαθήτρια σε μπροστινή θέση και επινοώ ένα οπτικό σύνθημα επικοινωνίας</a:t>
                      </a:r>
                    </a:p>
                  </a:txBody>
                  <a:tcPr/>
                </a:tc>
                <a:extLst>
                  <a:ext uri="{0D108BD9-81ED-4DB2-BD59-A6C34878D82A}">
                    <a16:rowId xmlns:a16="http://schemas.microsoft.com/office/drawing/2014/main" val="664841725"/>
                  </a:ext>
                </a:extLst>
              </a:tr>
              <a:tr h="539540">
                <a:tc>
                  <a:txBody>
                    <a:bodyPr/>
                    <a:lstStyle/>
                    <a:p>
                      <a:endParaRPr lang="el-GR" sz="2800" dirty="0"/>
                    </a:p>
                  </a:txBody>
                  <a:tcPr/>
                </a:tc>
                <a:tc>
                  <a:txBody>
                    <a:bodyPr/>
                    <a:lstStyle/>
                    <a:p>
                      <a:endParaRPr lang="el-GR" sz="2800" dirty="0"/>
                    </a:p>
                  </a:txBody>
                  <a:tcPr/>
                </a:tc>
                <a:extLst>
                  <a:ext uri="{0D108BD9-81ED-4DB2-BD59-A6C34878D82A}">
                    <a16:rowId xmlns:a16="http://schemas.microsoft.com/office/drawing/2014/main" val="1639297121"/>
                  </a:ext>
                </a:extLst>
              </a:tr>
            </a:tbl>
          </a:graphicData>
        </a:graphic>
      </p:graphicFrame>
    </p:spTree>
    <p:extLst>
      <p:ext uri="{BB962C8B-B14F-4D97-AF65-F5344CB8AC3E}">
        <p14:creationId xmlns:p14="http://schemas.microsoft.com/office/powerpoint/2010/main" val="83014645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Πίνακας 5">
            <a:extLst>
              <a:ext uri="{FF2B5EF4-FFF2-40B4-BE49-F238E27FC236}">
                <a16:creationId xmlns:a16="http://schemas.microsoft.com/office/drawing/2014/main" id="{F8D9CAA2-7825-446D-827D-FC2699FFB9F6}"/>
              </a:ext>
            </a:extLst>
          </p:cNvPr>
          <p:cNvGraphicFramePr>
            <a:graphicFrameLocks noGrp="1"/>
          </p:cNvGraphicFramePr>
          <p:nvPr>
            <p:ph idx="1"/>
          </p:nvPr>
        </p:nvGraphicFramePr>
        <p:xfrm>
          <a:off x="838200" y="4879976"/>
          <a:ext cx="10515600" cy="118872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1006410621"/>
                    </a:ext>
                  </a:extLst>
                </a:gridCol>
                <a:gridCol w="5257800">
                  <a:extLst>
                    <a:ext uri="{9D8B030D-6E8A-4147-A177-3AD203B41FA5}">
                      <a16:colId xmlns:a16="http://schemas.microsoft.com/office/drawing/2014/main" val="2090599412"/>
                    </a:ext>
                  </a:extLst>
                </a:gridCol>
              </a:tblGrid>
              <a:tr h="584520">
                <a:tc>
                  <a:txBody>
                    <a:bodyPr/>
                    <a:lstStyle/>
                    <a:p>
                      <a:r>
                        <a:rPr lang="el-GR" dirty="0"/>
                        <a:t>Χρειάζεται μακροχρόνια υποστήριξη που αφορά στη διαχείριση της αρνητικής συμπεριφοράς</a:t>
                      </a:r>
                    </a:p>
                  </a:txBody>
                  <a:tcPr/>
                </a:tc>
                <a:tc>
                  <a:txBody>
                    <a:bodyPr/>
                    <a:lstStyle/>
                    <a:p>
                      <a:r>
                        <a:rPr lang="el-GR" dirty="0"/>
                        <a:t>Συντάσσω σε συνεργασία με τον/την μαθητή/μαθήτρια συμβόλαιο «Θετικής Συμπεριφοράς»,  και ενημερώνω εγγράφως κάθε εβδομάδα  την οικογένεια </a:t>
                      </a:r>
                    </a:p>
                  </a:txBody>
                  <a:tcPr/>
                </a:tc>
                <a:extLst>
                  <a:ext uri="{0D108BD9-81ED-4DB2-BD59-A6C34878D82A}">
                    <a16:rowId xmlns:a16="http://schemas.microsoft.com/office/drawing/2014/main" val="3806580411"/>
                  </a:ext>
                </a:extLst>
              </a:tr>
            </a:tbl>
          </a:graphicData>
        </a:graphic>
      </p:graphicFrame>
      <p:graphicFrame>
        <p:nvGraphicFramePr>
          <p:cNvPr id="4" name="Πίνακας 4">
            <a:extLst>
              <a:ext uri="{FF2B5EF4-FFF2-40B4-BE49-F238E27FC236}">
                <a16:creationId xmlns:a16="http://schemas.microsoft.com/office/drawing/2014/main" id="{011ABFD8-98A2-478D-A7A8-BD9065179279}"/>
              </a:ext>
            </a:extLst>
          </p:cNvPr>
          <p:cNvGraphicFramePr>
            <a:graphicFrameLocks/>
          </p:cNvGraphicFramePr>
          <p:nvPr/>
        </p:nvGraphicFramePr>
        <p:xfrm>
          <a:off x="0" y="0"/>
          <a:ext cx="12192000" cy="7151914"/>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426487315"/>
                    </a:ext>
                  </a:extLst>
                </a:gridCol>
                <a:gridCol w="6096000">
                  <a:extLst>
                    <a:ext uri="{9D8B030D-6E8A-4147-A177-3AD203B41FA5}">
                      <a16:colId xmlns:a16="http://schemas.microsoft.com/office/drawing/2014/main" val="1832787186"/>
                    </a:ext>
                  </a:extLst>
                </a:gridCol>
              </a:tblGrid>
              <a:tr h="672627">
                <a:tc>
                  <a:txBody>
                    <a:bodyPr/>
                    <a:lstStyle/>
                    <a:p>
                      <a:pPr algn="ctr"/>
                      <a:r>
                        <a:rPr lang="el-GR" sz="2800" dirty="0"/>
                        <a:t>ΣΥΠΕΡΙΦΟΡΑ ΜΑΘΗΤΗ </a:t>
                      </a:r>
                    </a:p>
                  </a:txBody>
                  <a:tcPr/>
                </a:tc>
                <a:tc>
                  <a:txBody>
                    <a:bodyPr/>
                    <a:lstStyle/>
                    <a:p>
                      <a:pPr algn="ctr"/>
                      <a:r>
                        <a:rPr lang="el-GR" sz="2800" dirty="0"/>
                        <a:t>ΕΝΕΡΓΕΙΕΣ ΕΚΠΑΙΔΕΥΤΙΚΟΥ</a:t>
                      </a:r>
                    </a:p>
                  </a:txBody>
                  <a:tcPr/>
                </a:tc>
                <a:extLst>
                  <a:ext uri="{0D108BD9-81ED-4DB2-BD59-A6C34878D82A}">
                    <a16:rowId xmlns:a16="http://schemas.microsoft.com/office/drawing/2014/main" val="2250648035"/>
                  </a:ext>
                </a:extLst>
              </a:tr>
              <a:tr h="672627">
                <a:tc gridSpan="2">
                  <a:txBody>
                    <a:bodyPr/>
                    <a:lstStyle/>
                    <a:p>
                      <a:pPr algn="ctr"/>
                      <a:r>
                        <a:rPr lang="el-GR" sz="2800" b="1" dirty="0"/>
                        <a:t>ΔΙΑΣΠΑΣΤΙΚΗ ΣΥΜΠΕΡΙΦΟΡΑ</a:t>
                      </a:r>
                    </a:p>
                  </a:txBody>
                  <a:tcPr/>
                </a:tc>
                <a:tc hMerge="1">
                  <a:txBody>
                    <a:bodyPr/>
                    <a:lstStyle/>
                    <a:p>
                      <a:endParaRPr lang="el-GR" dirty="0"/>
                    </a:p>
                  </a:txBody>
                  <a:tcPr/>
                </a:tc>
                <a:extLst>
                  <a:ext uri="{0D108BD9-81ED-4DB2-BD59-A6C34878D82A}">
                    <a16:rowId xmlns:a16="http://schemas.microsoft.com/office/drawing/2014/main" val="3081898398"/>
                  </a:ext>
                </a:extLst>
              </a:tr>
              <a:tr h="1903294">
                <a:tc>
                  <a:txBody>
                    <a:bodyPr/>
                    <a:lstStyle/>
                    <a:p>
                      <a:r>
                        <a:rPr lang="el-GR" sz="2800" dirty="0"/>
                        <a:t>Κάνει τα πάντα για να γίνει το κέντρο της προσοχής</a:t>
                      </a:r>
                    </a:p>
                  </a:txBody>
                  <a:tcPr/>
                </a:tc>
                <a:tc>
                  <a:txBody>
                    <a:bodyPr/>
                    <a:lstStyle/>
                    <a:p>
                      <a:r>
                        <a:rPr lang="el-GR" sz="2800" dirty="0"/>
                        <a:t>Τοποθετώ δίπλα του/της έναν μαθητή/μαθήτρια με καλή σχολική προσαρμογή για να αποτελέσει πρότυπο μίμησης </a:t>
                      </a:r>
                    </a:p>
                  </a:txBody>
                  <a:tcPr/>
                </a:tc>
                <a:extLst>
                  <a:ext uri="{0D108BD9-81ED-4DB2-BD59-A6C34878D82A}">
                    <a16:rowId xmlns:a16="http://schemas.microsoft.com/office/drawing/2014/main" val="3297210593"/>
                  </a:ext>
                </a:extLst>
              </a:tr>
              <a:tr h="1451665">
                <a:tc>
                  <a:txBody>
                    <a:bodyPr/>
                    <a:lstStyle/>
                    <a:p>
                      <a:r>
                        <a:rPr lang="el-GR" sz="2800" dirty="0"/>
                        <a:t>Απαντά σε ερωτήσεις χωρίς να σηκώνει χέρι και διακόπτει τους άλλους</a:t>
                      </a:r>
                    </a:p>
                  </a:txBody>
                  <a:tcPr/>
                </a:tc>
                <a:tc>
                  <a:txBody>
                    <a:bodyPr/>
                    <a:lstStyle/>
                    <a:p>
                      <a:r>
                        <a:rPr lang="el-GR" sz="2800" dirty="0"/>
                        <a:t>Αναγνωρίζω και αποδέχομαι απαντήσεις όπου έχει σηκωθεί χέρι κι έχω δώσει την άδεια λόγου</a:t>
                      </a:r>
                    </a:p>
                  </a:txBody>
                  <a:tcPr/>
                </a:tc>
                <a:extLst>
                  <a:ext uri="{0D108BD9-81ED-4DB2-BD59-A6C34878D82A}">
                    <a16:rowId xmlns:a16="http://schemas.microsoft.com/office/drawing/2014/main" val="734480422"/>
                  </a:ext>
                </a:extLst>
              </a:tr>
              <a:tr h="1000036">
                <a:tc>
                  <a:txBody>
                    <a:bodyPr/>
                    <a:lstStyle/>
                    <a:p>
                      <a:r>
                        <a:rPr lang="el-GR" sz="2800" dirty="0"/>
                        <a:t>Αγγίζει άλλους μαθητές/μαθήτριες </a:t>
                      </a:r>
                    </a:p>
                  </a:txBody>
                  <a:tcPr/>
                </a:tc>
                <a:tc>
                  <a:txBody>
                    <a:bodyPr/>
                    <a:lstStyle/>
                    <a:p>
                      <a:r>
                        <a:rPr lang="el-GR" sz="2800" dirty="0"/>
                        <a:t>Αυξάνω την απόσταση μεταξύ των θρανίων</a:t>
                      </a:r>
                    </a:p>
                  </a:txBody>
                  <a:tcPr/>
                </a:tc>
                <a:extLst>
                  <a:ext uri="{0D108BD9-81ED-4DB2-BD59-A6C34878D82A}">
                    <a16:rowId xmlns:a16="http://schemas.microsoft.com/office/drawing/2014/main" val="664841725"/>
                  </a:ext>
                </a:extLst>
              </a:tr>
              <a:tr h="1451665">
                <a:tc>
                  <a:txBody>
                    <a:bodyPr/>
                    <a:lstStyle/>
                    <a:p>
                      <a:r>
                        <a:rPr lang="el-GR" sz="2800" dirty="0"/>
                        <a:t>Δεν ανταποκρίνεται στον περιορισμό ή στην ποινή</a:t>
                      </a:r>
                    </a:p>
                  </a:txBody>
                  <a:tcPr/>
                </a:tc>
                <a:tc>
                  <a:txBody>
                    <a:bodyPr/>
                    <a:lstStyle/>
                    <a:p>
                      <a:r>
                        <a:rPr lang="el-GR" sz="2800" dirty="0"/>
                        <a:t>Εφαρμόζω σύστημα αμοιβών και ποινών ως συνέπεια συμπεριφοράς</a:t>
                      </a:r>
                    </a:p>
                  </a:txBody>
                  <a:tcPr/>
                </a:tc>
                <a:extLst>
                  <a:ext uri="{0D108BD9-81ED-4DB2-BD59-A6C34878D82A}">
                    <a16:rowId xmlns:a16="http://schemas.microsoft.com/office/drawing/2014/main" val="1639297121"/>
                  </a:ext>
                </a:extLst>
              </a:tr>
            </a:tbl>
          </a:graphicData>
        </a:graphic>
      </p:graphicFrame>
    </p:spTree>
    <p:extLst>
      <p:ext uri="{BB962C8B-B14F-4D97-AF65-F5344CB8AC3E}">
        <p14:creationId xmlns:p14="http://schemas.microsoft.com/office/powerpoint/2010/main" val="3714909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14" name="Group 18">
            <a:extLst>
              <a:ext uri="{FF2B5EF4-FFF2-40B4-BE49-F238E27FC236}">
                <a16:creationId xmlns:a16="http://schemas.microsoft.com/office/drawing/2014/main" id="{1A58CF89-5425-A45C-E431-42C93F83A0A3}"/>
              </a:ext>
            </a:extLst>
          </p:cNvPr>
          <p:cNvGraphicFramePr>
            <a:graphicFrameLocks noGrp="1"/>
          </p:cNvGraphicFramePr>
          <p:nvPr>
            <p:ph type="tbl" idx="1"/>
          </p:nvPr>
        </p:nvGraphicFramePr>
        <p:xfrm>
          <a:off x="1774825" y="1628776"/>
          <a:ext cx="8497888" cy="4240213"/>
        </p:xfrm>
        <a:graphic>
          <a:graphicData uri="http://schemas.openxmlformats.org/drawingml/2006/table">
            <a:tbl>
              <a:tblPr/>
              <a:tblGrid>
                <a:gridCol w="4249863">
                  <a:extLst>
                    <a:ext uri="{9D8B030D-6E8A-4147-A177-3AD203B41FA5}">
                      <a16:colId xmlns:a16="http://schemas.microsoft.com/office/drawing/2014/main" val="20000"/>
                    </a:ext>
                  </a:extLst>
                </a:gridCol>
                <a:gridCol w="4248025">
                  <a:extLst>
                    <a:ext uri="{9D8B030D-6E8A-4147-A177-3AD203B41FA5}">
                      <a16:colId xmlns:a16="http://schemas.microsoft.com/office/drawing/2014/main" val="20001"/>
                    </a:ext>
                  </a:extLst>
                </a:gridCol>
              </a:tblGrid>
              <a:tr h="830263">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2000" b="1" i="1"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Περισσότερο συχνά στα αγόρια</a:t>
                      </a:r>
                      <a:endParaRPr kumimoji="0" lang="el-GR" sz="2000" b="1" i="1"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marL="91450" marR="9145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2000" b="1" i="1"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Περισσότερο συχνά στα κορίτσια</a:t>
                      </a:r>
                      <a:endParaRPr kumimoji="0" lang="el-GR" sz="2000" b="1" i="1"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marL="91450" marR="9145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09950">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20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Δ. Ε. Π. – Υ</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Char char="n"/>
                        <a:tabLst/>
                      </a:pPr>
                      <a:r>
                        <a:rPr kumimoji="0" lang="el-GR" sz="20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Επιθετικότητα, παραβατικότητα </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Char char="n"/>
                        <a:tabLst/>
                      </a:pPr>
                      <a:r>
                        <a:rPr kumimoji="0" lang="el-GR" sz="20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Νοητική Υστέρηση</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Char char="n"/>
                        <a:tabLst/>
                      </a:pPr>
                      <a:r>
                        <a:rPr kumimoji="0" lang="el-GR" sz="20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Αυτισμός</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Char char="n"/>
                        <a:tabLst/>
                      </a:pPr>
                      <a:r>
                        <a:rPr kumimoji="0" lang="el-GR" sz="20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Διαταραχές λόγου και ομιλίας</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Char char="n"/>
                        <a:tabLst/>
                      </a:pPr>
                      <a:r>
                        <a:rPr kumimoji="0" lang="el-GR" sz="20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Διαταραχές Ανάγνωσης  (δυσλεξία)</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Char char="n"/>
                        <a:tabLst/>
                      </a:pPr>
                      <a:r>
                        <a:rPr kumimoji="0" lang="el-GR" sz="20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Ενούρηση</a:t>
                      </a:r>
                      <a:endParaRPr kumimoji="0" lang="el-GR" sz="20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marL="91450" marR="9145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20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Διαταραχές Άγχους</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Char char="n"/>
                        <a:tabLst/>
                      </a:pPr>
                      <a:r>
                        <a:rPr kumimoji="0" lang="el-GR" sz="20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Κατάθλιψη στην εφηβεία</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Char char="n"/>
                        <a:tabLst/>
                      </a:pPr>
                      <a:r>
                        <a:rPr kumimoji="0" lang="el-GR" sz="20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Διαταραχές πρόσληψης τροφής</a:t>
                      </a:r>
                    </a:p>
                    <a:p>
                      <a:pPr marL="342900" marR="0" lvl="0" indent="-342900" algn="l" defTabSz="914400" rtl="0" eaLnBrk="0" fontAlgn="base" latinLnBrk="0" hangingPunct="0">
                        <a:lnSpc>
                          <a:spcPct val="100000"/>
                        </a:lnSpc>
                        <a:spcBef>
                          <a:spcPct val="0"/>
                        </a:spcBef>
                        <a:spcAft>
                          <a:spcPct val="0"/>
                        </a:spcAft>
                        <a:buClr>
                          <a:schemeClr val="hlink"/>
                        </a:buClr>
                        <a:buSzPct val="60000"/>
                        <a:buFont typeface="Wingdings" pitchFamily="2" charset="2"/>
                        <a:buChar char="n"/>
                        <a:tabLst/>
                      </a:pPr>
                      <a:r>
                        <a:rPr kumimoji="0" lang="el-GR" sz="20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Σεξουαλική κακοποίηση </a:t>
                      </a:r>
                      <a:endParaRPr kumimoji="0" lang="el-GR" sz="20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marL="91450" marR="9145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157" name="Rectangle 44">
            <a:extLst>
              <a:ext uri="{FF2B5EF4-FFF2-40B4-BE49-F238E27FC236}">
                <a16:creationId xmlns:a16="http://schemas.microsoft.com/office/drawing/2014/main" id="{A5762B33-89B9-3D0C-189A-57B828C8F68E}"/>
              </a:ext>
            </a:extLst>
          </p:cNvPr>
          <p:cNvSpPr>
            <a:spLocks noGrp="1" noChangeArrowheads="1"/>
          </p:cNvSpPr>
          <p:nvPr>
            <p:ph type="title"/>
          </p:nvPr>
        </p:nvSpPr>
        <p:spPr/>
        <p:txBody>
          <a:bodyPr/>
          <a:lstStyle/>
          <a:p>
            <a:pPr eaLnBrk="1" hangingPunct="1"/>
            <a:r>
              <a:rPr lang="el-GR" altLang="el-GR" sz="1800" b="1"/>
              <a:t>ΣΥΧΝΟΤΕΡΑ ΕΜΦΑΝΙΖΟΜΕΝΕΣ ΔΙΑΤΑΡΑΧΕΣ  ΣΕ ΑΓΟΡΙΑ ΚΑΙ ΚΟΡΙΤΣΙΑ</a:t>
            </a:r>
            <a:br>
              <a:rPr lang="el-GR" altLang="el-GR" sz="1400" b="1"/>
            </a:br>
            <a:r>
              <a:rPr lang="el-GR" altLang="el-GR" sz="1400" b="1" i="1"/>
              <a:t>Πηγή</a:t>
            </a:r>
            <a:r>
              <a:rPr lang="de-DE" altLang="el-GR" sz="1400" b="1" i="1"/>
              <a:t>: Hartung, C. M., &amp; Widiger, T. A., (1998). </a:t>
            </a:r>
            <a:r>
              <a:rPr lang="en-US" altLang="el-GR" sz="1400" b="1" i="1"/>
              <a:t>Gender Differences in Diagnosis of Mental Disorders. Conclusions and Controversies of DSM- IV, Psychological Bulletin, 123, 260-278</a:t>
            </a:r>
            <a:r>
              <a:rPr lang="en-US" altLang="el-GR" sz="1400" b="1"/>
              <a:t>.</a:t>
            </a:r>
            <a:endParaRPr lang="el-GR" altLang="el-GR" sz="1200" b="1"/>
          </a:p>
        </p:txBody>
      </p:sp>
    </p:spTree>
  </p:cSld>
  <p:clrMapOvr>
    <a:masterClrMapping/>
  </p:clrMapOvr>
  <p:transition>
    <p:dissolve/>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Πίνακας 4">
            <a:extLst>
              <a:ext uri="{FF2B5EF4-FFF2-40B4-BE49-F238E27FC236}">
                <a16:creationId xmlns:a16="http://schemas.microsoft.com/office/drawing/2014/main" id="{908BD542-95B1-4F38-B9AA-95DADDD652D8}"/>
              </a:ext>
            </a:extLst>
          </p:cNvPr>
          <p:cNvGraphicFramePr>
            <a:graphicFrameLocks noGrp="1"/>
          </p:cNvGraphicFramePr>
          <p:nvPr>
            <p:ph idx="1"/>
          </p:nvPr>
        </p:nvGraphicFramePr>
        <p:xfrm>
          <a:off x="838200" y="736071"/>
          <a:ext cx="10515600" cy="5385858"/>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426487315"/>
                    </a:ext>
                  </a:extLst>
                </a:gridCol>
                <a:gridCol w="5257800">
                  <a:extLst>
                    <a:ext uri="{9D8B030D-6E8A-4147-A177-3AD203B41FA5}">
                      <a16:colId xmlns:a16="http://schemas.microsoft.com/office/drawing/2014/main" val="1832787186"/>
                    </a:ext>
                  </a:extLst>
                </a:gridCol>
              </a:tblGrid>
              <a:tr h="635529">
                <a:tc>
                  <a:txBody>
                    <a:bodyPr/>
                    <a:lstStyle/>
                    <a:p>
                      <a:pPr algn="ctr"/>
                      <a:r>
                        <a:rPr lang="el-GR" sz="2800" dirty="0"/>
                        <a:t>ΣΥΠΕΡΙΦΟΡΑ ΜΑΘΗΤΗ </a:t>
                      </a:r>
                    </a:p>
                  </a:txBody>
                  <a:tcPr/>
                </a:tc>
                <a:tc>
                  <a:txBody>
                    <a:bodyPr/>
                    <a:lstStyle/>
                    <a:p>
                      <a:pPr algn="ctr"/>
                      <a:r>
                        <a:rPr lang="el-GR" sz="2800" dirty="0"/>
                        <a:t>ΕΝΕΡΓΕΙΕΣ ΕΚΠΑΙΔΕΥΤΙΚΟΥ</a:t>
                      </a:r>
                    </a:p>
                  </a:txBody>
                  <a:tcPr/>
                </a:tc>
                <a:extLst>
                  <a:ext uri="{0D108BD9-81ED-4DB2-BD59-A6C34878D82A}">
                    <a16:rowId xmlns:a16="http://schemas.microsoft.com/office/drawing/2014/main" val="2250648035"/>
                  </a:ext>
                </a:extLst>
              </a:tr>
              <a:tr h="635529">
                <a:tc gridSpan="2">
                  <a:txBody>
                    <a:bodyPr/>
                    <a:lstStyle/>
                    <a:p>
                      <a:pPr algn="ctr"/>
                      <a:r>
                        <a:rPr lang="el-GR" sz="2800" b="1" dirty="0"/>
                        <a:t>ΔΥΣΚΟΛΙΕΣ ΟΡΓΑΝΩΣΗΣ </a:t>
                      </a:r>
                    </a:p>
                  </a:txBody>
                  <a:tcPr/>
                </a:tc>
                <a:tc hMerge="1">
                  <a:txBody>
                    <a:bodyPr/>
                    <a:lstStyle/>
                    <a:p>
                      <a:endParaRPr lang="el-GR" dirty="0"/>
                    </a:p>
                  </a:txBody>
                  <a:tcPr/>
                </a:tc>
                <a:extLst>
                  <a:ext uri="{0D108BD9-81ED-4DB2-BD59-A6C34878D82A}">
                    <a16:rowId xmlns:a16="http://schemas.microsoft.com/office/drawing/2014/main" val="3081898398"/>
                  </a:ext>
                </a:extLst>
              </a:tr>
              <a:tr h="635529">
                <a:tc>
                  <a:txBody>
                    <a:bodyPr/>
                    <a:lstStyle/>
                    <a:p>
                      <a:r>
                        <a:rPr lang="el-GR" sz="2800" dirty="0"/>
                        <a:t>Χάνει τα χαρτιά με τις εργασίες και τα κριτήρια αξιολόγησης</a:t>
                      </a:r>
                    </a:p>
                  </a:txBody>
                  <a:tcPr/>
                </a:tc>
                <a:tc>
                  <a:txBody>
                    <a:bodyPr/>
                    <a:lstStyle/>
                    <a:p>
                      <a:r>
                        <a:rPr lang="el-GR" sz="2800" dirty="0"/>
                        <a:t> Ζητώ διαχωριστικό ντοσιέ, φακέλους αρχειοθέτησης και έγχρωμους σελιδοδείκτες</a:t>
                      </a:r>
                    </a:p>
                  </a:txBody>
                  <a:tcPr/>
                </a:tc>
                <a:extLst>
                  <a:ext uri="{0D108BD9-81ED-4DB2-BD59-A6C34878D82A}">
                    <a16:rowId xmlns:a16="http://schemas.microsoft.com/office/drawing/2014/main" val="3297210593"/>
                  </a:ext>
                </a:extLst>
              </a:tr>
              <a:tr h="635529">
                <a:tc>
                  <a:txBody>
                    <a:bodyPr/>
                    <a:lstStyle/>
                    <a:p>
                      <a:r>
                        <a:rPr lang="el-GR" sz="2800" dirty="0"/>
                        <a:t>Δεν γράφει σωστά τις εργασίες για το σπίτι</a:t>
                      </a:r>
                    </a:p>
                  </a:txBody>
                  <a:tcPr/>
                </a:tc>
                <a:tc>
                  <a:txBody>
                    <a:bodyPr/>
                    <a:lstStyle/>
                    <a:p>
                      <a:r>
                        <a:rPr lang="el-GR" sz="2800" dirty="0"/>
                        <a:t>Προτείνω ανά δύο να ανταλλάσσουν τα τετράδια και να ελέγχουν το τι έχουν σημειώσει</a:t>
                      </a:r>
                    </a:p>
                  </a:txBody>
                  <a:tcPr/>
                </a:tc>
                <a:extLst>
                  <a:ext uri="{0D108BD9-81ED-4DB2-BD59-A6C34878D82A}">
                    <a16:rowId xmlns:a16="http://schemas.microsoft.com/office/drawing/2014/main" val="734480422"/>
                  </a:ext>
                </a:extLst>
              </a:tr>
              <a:tr h="635529">
                <a:tc>
                  <a:txBody>
                    <a:bodyPr/>
                    <a:lstStyle/>
                    <a:p>
                      <a:r>
                        <a:rPr lang="el-GR" sz="2800" dirty="0"/>
                        <a:t>Χάνει βιβλία και άλλα σχολικά αντικείμενα </a:t>
                      </a:r>
                    </a:p>
                  </a:txBody>
                  <a:tcPr/>
                </a:tc>
                <a:tc>
                  <a:txBody>
                    <a:bodyPr/>
                    <a:lstStyle/>
                    <a:p>
                      <a:r>
                        <a:rPr lang="el-GR" sz="2800" dirty="0"/>
                        <a:t>Επιτρέπω στον/στην μαθητή/μαθήτρια να έχει ένα ακόμη σετ βιβλίων στο σπίτι</a:t>
                      </a:r>
                    </a:p>
                  </a:txBody>
                  <a:tcPr/>
                </a:tc>
                <a:extLst>
                  <a:ext uri="{0D108BD9-81ED-4DB2-BD59-A6C34878D82A}">
                    <a16:rowId xmlns:a16="http://schemas.microsoft.com/office/drawing/2014/main" val="664841725"/>
                  </a:ext>
                </a:extLst>
              </a:tr>
            </a:tbl>
          </a:graphicData>
        </a:graphic>
      </p:graphicFrame>
    </p:spTree>
    <p:extLst>
      <p:ext uri="{BB962C8B-B14F-4D97-AF65-F5344CB8AC3E}">
        <p14:creationId xmlns:p14="http://schemas.microsoft.com/office/powerpoint/2010/main" val="291567732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1CD23956-3FC7-4BCD-8BE1-CCF7032D289C}"/>
              </a:ext>
            </a:extLst>
          </p:cNvPr>
          <p:cNvSpPr>
            <a:spLocks noGrp="1"/>
          </p:cNvSpPr>
          <p:nvPr>
            <p:ph idx="1"/>
          </p:nvPr>
        </p:nvSpPr>
        <p:spPr/>
        <p:txBody>
          <a:bodyPr/>
          <a:lstStyle/>
          <a:p>
            <a:pPr marL="0" algn="l" rtl="0" eaLnBrk="1" fontAlgn="t" latinLnBrk="0" hangingPunct="1">
              <a:spcBef>
                <a:spcPts val="0"/>
              </a:spcBef>
              <a:spcAft>
                <a:spcPts val="0"/>
              </a:spcAft>
            </a:pPr>
            <a:r>
              <a:rPr lang="el-GR" sz="2800" b="1" i="0" u="none" strike="noStrike" kern="1200" dirty="0">
                <a:solidFill>
                  <a:srgbClr val="FFFFFF"/>
                </a:solidFill>
                <a:effectLst/>
                <a:latin typeface="Calibri" panose="020F0502020204030204" pitchFamily="34" charset="0"/>
              </a:rPr>
              <a:t>Δεν ανταποκρίνεται στον περιορισμό ή στην ποινή</a:t>
            </a:r>
            <a:endParaRPr lang="el-GR" sz="2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l-GR" sz="2800" b="1" i="0" u="none" strike="noStrike" kern="1200" dirty="0">
                <a:solidFill>
                  <a:srgbClr val="FFFFFF"/>
                </a:solidFill>
                <a:effectLst/>
                <a:latin typeface="Calibri" panose="020F0502020204030204" pitchFamily="34" charset="0"/>
              </a:rPr>
              <a:t>Εφαρμόζω σύστημα αμοιβών και ποινών ως συνέπεια συμπεριφοράς</a:t>
            </a:r>
            <a:endParaRPr lang="el-GR" sz="2800" b="0" i="0" u="none" strike="noStrike" dirty="0">
              <a:effectLst/>
              <a:latin typeface="Arial" panose="020B0604020202020204" pitchFamily="34" charset="0"/>
            </a:endParaRPr>
          </a:p>
          <a:p>
            <a:pPr marL="0" indent="0">
              <a:buNone/>
            </a:pPr>
            <a:endParaRPr lang="el-GR" dirty="0"/>
          </a:p>
        </p:txBody>
      </p:sp>
      <p:graphicFrame>
        <p:nvGraphicFramePr>
          <p:cNvPr id="9" name="Πίνακας 9">
            <a:extLst>
              <a:ext uri="{FF2B5EF4-FFF2-40B4-BE49-F238E27FC236}">
                <a16:creationId xmlns:a16="http://schemas.microsoft.com/office/drawing/2014/main" id="{5FCB2074-DFC1-4C7B-8FC1-176137AB14A4}"/>
              </a:ext>
            </a:extLst>
          </p:cNvPr>
          <p:cNvGraphicFramePr>
            <a:graphicFrameLocks noGrp="1"/>
          </p:cNvGraphicFramePr>
          <p:nvPr/>
        </p:nvGraphicFramePr>
        <p:xfrm>
          <a:off x="838200" y="681037"/>
          <a:ext cx="10515600" cy="609600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785258801"/>
                    </a:ext>
                  </a:extLst>
                </a:gridCol>
                <a:gridCol w="5257800">
                  <a:extLst>
                    <a:ext uri="{9D8B030D-6E8A-4147-A177-3AD203B41FA5}">
                      <a16:colId xmlns:a16="http://schemas.microsoft.com/office/drawing/2014/main" val="1055455129"/>
                    </a:ext>
                  </a:extLst>
                </a:gridCol>
              </a:tblGrid>
              <a:tr h="370840">
                <a:tc>
                  <a:txBody>
                    <a:bodyPr/>
                    <a:lstStyle/>
                    <a:p>
                      <a:pPr algn="ctr"/>
                      <a:r>
                        <a:rPr lang="el-GR" sz="2800" dirty="0"/>
                        <a:t>ΣΥΠΕΡΙΦΟΡΑ ΜΑΘΗΤΗ </a:t>
                      </a:r>
                    </a:p>
                  </a:txBody>
                  <a:tcPr/>
                </a:tc>
                <a:tc>
                  <a:txBody>
                    <a:bodyPr/>
                    <a:lstStyle/>
                    <a:p>
                      <a:pPr algn="ctr"/>
                      <a:r>
                        <a:rPr lang="el-GR" sz="2800" dirty="0"/>
                        <a:t>ΕΝΕΡΓΕΙΕΣ ΕΚΠΑΙΔΕΥΤΙΚΟΥ</a:t>
                      </a:r>
                    </a:p>
                  </a:txBody>
                  <a:tcPr/>
                </a:tc>
                <a:extLst>
                  <a:ext uri="{0D108BD9-81ED-4DB2-BD59-A6C34878D82A}">
                    <a16:rowId xmlns:a16="http://schemas.microsoft.com/office/drawing/2014/main" val="3166708437"/>
                  </a:ext>
                </a:extLst>
              </a:tr>
              <a:tr h="370840">
                <a:tc gridSpan="2">
                  <a:txBody>
                    <a:bodyPr/>
                    <a:lstStyle/>
                    <a:p>
                      <a:pPr algn="ctr"/>
                      <a:r>
                        <a:rPr lang="el-GR" sz="2800" b="1" dirty="0"/>
                        <a:t>ΝΕΥΡΙΚΗ – ΑΝΗΣΥΧΗ ΣΥΜΠΕΡΙΦΟΡΑ</a:t>
                      </a:r>
                    </a:p>
                  </a:txBody>
                  <a:tcPr/>
                </a:tc>
                <a:tc hMerge="1">
                  <a:txBody>
                    <a:bodyPr/>
                    <a:lstStyle/>
                    <a:p>
                      <a:endParaRPr lang="el-GR" dirty="0"/>
                    </a:p>
                  </a:txBody>
                  <a:tcPr/>
                </a:tc>
                <a:extLst>
                  <a:ext uri="{0D108BD9-81ED-4DB2-BD59-A6C34878D82A}">
                    <a16:rowId xmlns:a16="http://schemas.microsoft.com/office/drawing/2014/main" val="3324927806"/>
                  </a:ext>
                </a:extLst>
              </a:tr>
              <a:tr h="370840">
                <a:tc>
                  <a:txBody>
                    <a:bodyPr/>
                    <a:lstStyle/>
                    <a:p>
                      <a:r>
                        <a:rPr lang="el-GR" sz="2800" dirty="0"/>
                        <a:t>Κινείται συχνά στην τάξη, σηκώνεται από τη θέση του/της χωρίς άδεια</a:t>
                      </a:r>
                    </a:p>
                  </a:txBody>
                  <a:tcPr/>
                </a:tc>
                <a:tc>
                  <a:txBody>
                    <a:bodyPr/>
                    <a:lstStyle/>
                    <a:p>
                      <a:r>
                        <a:rPr lang="el-GR" sz="2800" dirty="0"/>
                        <a:t>Επιτρέπω τακτικά την κίνηση για κάποιον λόγο ή να στέκεται όταν έχει την ανάγκη όρθιος/όρθια στο θρανίο του/της και να εργάζεται</a:t>
                      </a:r>
                    </a:p>
                  </a:txBody>
                  <a:tcPr/>
                </a:tc>
                <a:extLst>
                  <a:ext uri="{0D108BD9-81ED-4DB2-BD59-A6C34878D82A}">
                    <a16:rowId xmlns:a16="http://schemas.microsoft.com/office/drawing/2014/main" val="2223544330"/>
                  </a:ext>
                </a:extLst>
              </a:tr>
              <a:tr h="370840">
                <a:tc>
                  <a:txBody>
                    <a:bodyPr/>
                    <a:lstStyle/>
                    <a:p>
                      <a:r>
                        <a:rPr lang="el-GR" sz="2800" dirty="0"/>
                        <a:t>Χάνει τη συγκέντρωση, όταν το μάθημα διαρκεί πολλή ώρα</a:t>
                      </a:r>
                    </a:p>
                  </a:txBody>
                  <a:tcPr/>
                </a:tc>
                <a:tc>
                  <a:txBody>
                    <a:bodyPr/>
                    <a:lstStyle/>
                    <a:p>
                      <a:r>
                        <a:rPr lang="el-GR" sz="2800" dirty="0"/>
                        <a:t>Παρέχω τακτικά μικρά διαλείμματα κατά τη διάρκεια της ημέρας </a:t>
                      </a:r>
                    </a:p>
                  </a:txBody>
                  <a:tcPr/>
                </a:tc>
                <a:extLst>
                  <a:ext uri="{0D108BD9-81ED-4DB2-BD59-A6C34878D82A}">
                    <a16:rowId xmlns:a16="http://schemas.microsoft.com/office/drawing/2014/main" val="1471951216"/>
                  </a:ext>
                </a:extLst>
              </a:tr>
              <a:tr h="370840">
                <a:tc>
                  <a:txBody>
                    <a:bodyPr/>
                    <a:lstStyle/>
                    <a:p>
                      <a:r>
                        <a:rPr lang="el-GR" sz="2800" dirty="0"/>
                        <a:t>Χτυπάει τα χέρια στο θρανίο, κουνάει τα πόδια, βγάζει ήχους, φωνάζει</a:t>
                      </a:r>
                    </a:p>
                  </a:txBody>
                  <a:tcPr/>
                </a:tc>
                <a:tc>
                  <a:txBody>
                    <a:bodyPr/>
                    <a:lstStyle/>
                    <a:p>
                      <a:r>
                        <a:rPr lang="el-GR" sz="2800" dirty="0"/>
                        <a:t>Επιτρέπω με προϋποθέσεις  τα «αντιστρές» παιχνίδια</a:t>
                      </a:r>
                    </a:p>
                  </a:txBody>
                  <a:tcPr/>
                </a:tc>
                <a:extLst>
                  <a:ext uri="{0D108BD9-81ED-4DB2-BD59-A6C34878D82A}">
                    <a16:rowId xmlns:a16="http://schemas.microsoft.com/office/drawing/2014/main" val="387078620"/>
                  </a:ext>
                </a:extLst>
              </a:tr>
              <a:tr h="370840">
                <a:tc>
                  <a:txBody>
                    <a:bodyPr/>
                    <a:lstStyle/>
                    <a:p>
                      <a:endParaRPr lang="el-GR" sz="2800"/>
                    </a:p>
                  </a:txBody>
                  <a:tcPr/>
                </a:tc>
                <a:tc>
                  <a:txBody>
                    <a:bodyPr/>
                    <a:lstStyle/>
                    <a:p>
                      <a:endParaRPr lang="el-GR" sz="2800" dirty="0"/>
                    </a:p>
                  </a:txBody>
                  <a:tcPr/>
                </a:tc>
                <a:extLst>
                  <a:ext uri="{0D108BD9-81ED-4DB2-BD59-A6C34878D82A}">
                    <a16:rowId xmlns:a16="http://schemas.microsoft.com/office/drawing/2014/main" val="468384153"/>
                  </a:ext>
                </a:extLst>
              </a:tr>
            </a:tbl>
          </a:graphicData>
        </a:graphic>
      </p:graphicFrame>
    </p:spTree>
    <p:extLst>
      <p:ext uri="{BB962C8B-B14F-4D97-AF65-F5344CB8AC3E}">
        <p14:creationId xmlns:p14="http://schemas.microsoft.com/office/powerpoint/2010/main" val="376309502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Πίνακας 9">
            <a:extLst>
              <a:ext uri="{FF2B5EF4-FFF2-40B4-BE49-F238E27FC236}">
                <a16:creationId xmlns:a16="http://schemas.microsoft.com/office/drawing/2014/main" id="{173543A3-EA3A-484D-853F-D01F03E9D29B}"/>
              </a:ext>
            </a:extLst>
          </p:cNvPr>
          <p:cNvGraphicFramePr>
            <a:graphicFrameLocks noGrp="1"/>
          </p:cNvGraphicFramePr>
          <p:nvPr/>
        </p:nvGraphicFramePr>
        <p:xfrm>
          <a:off x="495300" y="167640"/>
          <a:ext cx="11201400" cy="6522720"/>
        </p:xfrm>
        <a:graphic>
          <a:graphicData uri="http://schemas.openxmlformats.org/drawingml/2006/table">
            <a:tbl>
              <a:tblPr firstRow="1" bandRow="1">
                <a:tableStyleId>{5C22544A-7EE6-4342-B048-85BDC9FD1C3A}</a:tableStyleId>
              </a:tblPr>
              <a:tblGrid>
                <a:gridCol w="5600700">
                  <a:extLst>
                    <a:ext uri="{9D8B030D-6E8A-4147-A177-3AD203B41FA5}">
                      <a16:colId xmlns:a16="http://schemas.microsoft.com/office/drawing/2014/main" val="2785258801"/>
                    </a:ext>
                  </a:extLst>
                </a:gridCol>
                <a:gridCol w="5600700">
                  <a:extLst>
                    <a:ext uri="{9D8B030D-6E8A-4147-A177-3AD203B41FA5}">
                      <a16:colId xmlns:a16="http://schemas.microsoft.com/office/drawing/2014/main" val="1055455129"/>
                    </a:ext>
                  </a:extLst>
                </a:gridCol>
              </a:tblGrid>
              <a:tr h="370840">
                <a:tc>
                  <a:txBody>
                    <a:bodyPr/>
                    <a:lstStyle/>
                    <a:p>
                      <a:r>
                        <a:rPr lang="el-GR" sz="2800" dirty="0"/>
                        <a:t>ΣΥΠΕΡΙΦΟΡΑ ΜΑΘΗΤΗ </a:t>
                      </a:r>
                    </a:p>
                  </a:txBody>
                  <a:tcPr/>
                </a:tc>
                <a:tc>
                  <a:txBody>
                    <a:bodyPr/>
                    <a:lstStyle/>
                    <a:p>
                      <a:r>
                        <a:rPr lang="el-GR" sz="2800" dirty="0"/>
                        <a:t>ΕΝΕΡΓΕΙΕΣ ΕΚΠΑΙΔΕΥΤΙΚΟΥ</a:t>
                      </a:r>
                    </a:p>
                  </a:txBody>
                  <a:tcPr/>
                </a:tc>
                <a:extLst>
                  <a:ext uri="{0D108BD9-81ED-4DB2-BD59-A6C34878D82A}">
                    <a16:rowId xmlns:a16="http://schemas.microsoft.com/office/drawing/2014/main" val="3166708437"/>
                  </a:ext>
                </a:extLst>
              </a:tr>
              <a:tr h="370840">
                <a:tc gridSpan="2">
                  <a:txBody>
                    <a:bodyPr/>
                    <a:lstStyle/>
                    <a:p>
                      <a:pPr algn="ctr"/>
                      <a:r>
                        <a:rPr lang="el-GR" sz="2800" b="1" dirty="0"/>
                        <a:t>ΕΛΛΙΠΕΙΣ ΚΟΙΝΩΝΙΚΕΣ ΔΕΞΙΟΤΗΤΕΣ</a:t>
                      </a:r>
                    </a:p>
                  </a:txBody>
                  <a:tcPr/>
                </a:tc>
                <a:tc hMerge="1">
                  <a:txBody>
                    <a:bodyPr/>
                    <a:lstStyle/>
                    <a:p>
                      <a:endParaRPr lang="el-GR" dirty="0"/>
                    </a:p>
                  </a:txBody>
                  <a:tcPr/>
                </a:tc>
                <a:extLst>
                  <a:ext uri="{0D108BD9-81ED-4DB2-BD59-A6C34878D82A}">
                    <a16:rowId xmlns:a16="http://schemas.microsoft.com/office/drawing/2014/main" val="3324927806"/>
                  </a:ext>
                </a:extLst>
              </a:tr>
              <a:tr h="370840">
                <a:tc>
                  <a:txBody>
                    <a:bodyPr/>
                    <a:lstStyle/>
                    <a:p>
                      <a:r>
                        <a:rPr lang="el-GR" sz="2800" dirty="0"/>
                        <a:t>Μοναχικότητα – απομόνωση </a:t>
                      </a:r>
                    </a:p>
                  </a:txBody>
                  <a:tcPr/>
                </a:tc>
                <a:tc>
                  <a:txBody>
                    <a:bodyPr/>
                    <a:lstStyle/>
                    <a:p>
                      <a:r>
                        <a:rPr lang="el-GR" sz="2800" dirty="0"/>
                        <a:t>Σχεδιάζω και εφαρμόζω ομαδικές δραστηριότητες που προάγουν την κοινωνικότητα</a:t>
                      </a:r>
                    </a:p>
                  </a:txBody>
                  <a:tcPr/>
                </a:tc>
                <a:extLst>
                  <a:ext uri="{0D108BD9-81ED-4DB2-BD59-A6C34878D82A}">
                    <a16:rowId xmlns:a16="http://schemas.microsoft.com/office/drawing/2014/main" val="2223544330"/>
                  </a:ext>
                </a:extLst>
              </a:tr>
              <a:tr h="370840">
                <a:tc>
                  <a:txBody>
                    <a:bodyPr/>
                    <a:lstStyle/>
                    <a:p>
                      <a:r>
                        <a:rPr lang="el-GR" sz="2800" dirty="0"/>
                        <a:t>Εύκολα ματαιώνεται </a:t>
                      </a:r>
                    </a:p>
                  </a:txBody>
                  <a:tcPr/>
                </a:tc>
                <a:tc>
                  <a:txBody>
                    <a:bodyPr/>
                    <a:lstStyle/>
                    <a:p>
                      <a:r>
                        <a:rPr lang="el-GR" sz="2800" dirty="0"/>
                        <a:t>Αναγνωρίζω και ενθαρρύνω τη θετική προσπάθεια</a:t>
                      </a:r>
                    </a:p>
                  </a:txBody>
                  <a:tcPr/>
                </a:tc>
                <a:extLst>
                  <a:ext uri="{0D108BD9-81ED-4DB2-BD59-A6C34878D82A}">
                    <a16:rowId xmlns:a16="http://schemas.microsoft.com/office/drawing/2014/main" val="1471951216"/>
                  </a:ext>
                </a:extLst>
              </a:tr>
              <a:tr h="370840">
                <a:tc>
                  <a:txBody>
                    <a:bodyPr/>
                    <a:lstStyle/>
                    <a:p>
                      <a:r>
                        <a:rPr lang="el-GR" sz="2800" dirty="0"/>
                        <a:t>Δε συνεργάζεται εύκολα με τους άλλους</a:t>
                      </a:r>
                    </a:p>
                  </a:txBody>
                  <a:tcPr/>
                </a:tc>
                <a:tc>
                  <a:txBody>
                    <a:bodyPr/>
                    <a:lstStyle/>
                    <a:p>
                      <a:r>
                        <a:rPr lang="el-GR" sz="2800" dirty="0"/>
                        <a:t>Ενθαρρύνω τη συνεργασία, αναλαμβάνει μέρος της εργασίας που εκπονεί η ομάδα κι εργάζεται μόνος/μόνη</a:t>
                      </a:r>
                    </a:p>
                  </a:txBody>
                  <a:tcPr/>
                </a:tc>
                <a:extLst>
                  <a:ext uri="{0D108BD9-81ED-4DB2-BD59-A6C34878D82A}">
                    <a16:rowId xmlns:a16="http://schemas.microsoft.com/office/drawing/2014/main" val="387078620"/>
                  </a:ext>
                </a:extLst>
              </a:tr>
              <a:tr h="370840">
                <a:tc>
                  <a:txBody>
                    <a:bodyPr/>
                    <a:lstStyle/>
                    <a:p>
                      <a:r>
                        <a:rPr lang="el-GR" sz="2800" dirty="0"/>
                        <a:t>Δε χαίρει εκτίμησης από την τάξη</a:t>
                      </a:r>
                    </a:p>
                  </a:txBody>
                  <a:tcPr/>
                </a:tc>
                <a:tc>
                  <a:txBody>
                    <a:bodyPr/>
                    <a:lstStyle/>
                    <a:p>
                      <a:r>
                        <a:rPr lang="el-GR" sz="2800" dirty="0"/>
                        <a:t>Εντοπίζω τα δυνατά σημεία-ταλέντα και τα αναγνωρίζω συζητώντας τα στην τάξη (πολλαπλή νοημοσύνη)</a:t>
                      </a:r>
                    </a:p>
                  </a:txBody>
                  <a:tcPr/>
                </a:tc>
                <a:extLst>
                  <a:ext uri="{0D108BD9-81ED-4DB2-BD59-A6C34878D82A}">
                    <a16:rowId xmlns:a16="http://schemas.microsoft.com/office/drawing/2014/main" val="468384153"/>
                  </a:ext>
                </a:extLst>
              </a:tr>
            </a:tbl>
          </a:graphicData>
        </a:graphic>
      </p:graphicFrame>
    </p:spTree>
    <p:extLst>
      <p:ext uri="{BB962C8B-B14F-4D97-AF65-F5344CB8AC3E}">
        <p14:creationId xmlns:p14="http://schemas.microsoft.com/office/powerpoint/2010/main" val="168310803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04157" y="0"/>
            <a:ext cx="10515600" cy="1417638"/>
          </a:xfrm>
        </p:spPr>
        <p:txBody>
          <a:bodyPr>
            <a:normAutofit/>
          </a:bodyPr>
          <a:lstStyle/>
          <a:p>
            <a:pPr algn="ctr" eaLnBrk="1" hangingPunct="1">
              <a:defRPr/>
            </a:pPr>
            <a:r>
              <a:rPr lang="el-GR" sz="3600" b="1" u="sng" dirty="0"/>
              <a:t>ΒΗΜΑΤΑ </a:t>
            </a:r>
            <a:r>
              <a:rPr lang="el-GR" sz="3200" b="1" u="sng" dirty="0"/>
              <a:t>ΘΕΣΠΙΣΗΣ ΤΩΝ ΚΑΝΟΝΩΝ ΛΕΙΤΟΥΡΓΙΑΣ ΤΗΣ ΤΑΞΗΣ</a:t>
            </a:r>
          </a:p>
        </p:txBody>
      </p:sp>
      <p:sp>
        <p:nvSpPr>
          <p:cNvPr id="44035" name="Rectangle 3"/>
          <p:cNvSpPr>
            <a:spLocks noGrp="1" noChangeArrowheads="1"/>
          </p:cNvSpPr>
          <p:nvPr>
            <p:ph type="body" idx="1"/>
          </p:nvPr>
        </p:nvSpPr>
        <p:spPr>
          <a:xfrm>
            <a:off x="838200" y="1264920"/>
            <a:ext cx="10515600" cy="4912043"/>
          </a:xfrm>
        </p:spPr>
        <p:txBody>
          <a:bodyPr>
            <a:normAutofit fontScale="40000" lnSpcReduction="20000"/>
          </a:bodyPr>
          <a:lstStyle/>
          <a:p>
            <a:pPr eaLnBrk="1" hangingPunct="1">
              <a:lnSpc>
                <a:spcPct val="80000"/>
              </a:lnSpc>
              <a:defRPr/>
            </a:pPr>
            <a:endParaRPr lang="el-GR" sz="2400" dirty="0"/>
          </a:p>
          <a:p>
            <a:pPr eaLnBrk="1" hangingPunct="1">
              <a:lnSpc>
                <a:spcPct val="80000"/>
              </a:lnSpc>
              <a:defRPr/>
            </a:pPr>
            <a:r>
              <a:rPr lang="el-GR" sz="5900" dirty="0"/>
              <a:t>Βοηθήστε τους μαθητές να σκεφτούν και να διατυπώσουν τους κανόνες</a:t>
            </a:r>
          </a:p>
          <a:p>
            <a:pPr eaLnBrk="1" hangingPunct="1">
              <a:lnSpc>
                <a:spcPct val="80000"/>
              </a:lnSpc>
              <a:defRPr/>
            </a:pPr>
            <a:r>
              <a:rPr lang="el-GR" sz="5900" dirty="0"/>
              <a:t>Διατυπώστε κανόνες που είναι ξεκάθαροι και λογικοί</a:t>
            </a:r>
          </a:p>
          <a:p>
            <a:pPr eaLnBrk="1" hangingPunct="1">
              <a:lnSpc>
                <a:spcPct val="80000"/>
              </a:lnSpc>
              <a:defRPr/>
            </a:pPr>
            <a:r>
              <a:rPr lang="el-GR" sz="5900" dirty="0"/>
              <a:t>Επιλέξτε το μικρότερο αριθμό κανόνων</a:t>
            </a:r>
          </a:p>
          <a:p>
            <a:pPr eaLnBrk="1" hangingPunct="1">
              <a:lnSpc>
                <a:spcPct val="80000"/>
              </a:lnSpc>
              <a:defRPr/>
            </a:pPr>
            <a:r>
              <a:rPr lang="el-GR" sz="5900" dirty="0"/>
              <a:t>Προσδιορίστε λογικές συνέπειες που προκύπτουν από την παράβαση των κανόνων</a:t>
            </a:r>
          </a:p>
          <a:p>
            <a:pPr eaLnBrk="1" hangingPunct="1">
              <a:lnSpc>
                <a:spcPct val="80000"/>
              </a:lnSpc>
              <a:defRPr/>
            </a:pPr>
            <a:r>
              <a:rPr lang="el-GR" sz="5900" dirty="0"/>
              <a:t>Συζητήστε με το διευθυντή του σχολείου εάν οι κανόνες ταιριάζουν με τις απαιτήσεις του σχολείου</a:t>
            </a:r>
          </a:p>
          <a:p>
            <a:pPr eaLnBrk="1" hangingPunct="1">
              <a:lnSpc>
                <a:spcPct val="80000"/>
              </a:lnSpc>
              <a:defRPr/>
            </a:pPr>
            <a:r>
              <a:rPr lang="el-GR" sz="5900" dirty="0"/>
              <a:t>Ωθήστε τους μαθητές σας να αξιολογούν τη συμπεριφορά τους σε σχέση με τους κανόνες</a:t>
            </a:r>
          </a:p>
          <a:p>
            <a:pPr eaLnBrk="1" hangingPunct="1">
              <a:lnSpc>
                <a:spcPct val="80000"/>
              </a:lnSpc>
              <a:defRPr/>
            </a:pPr>
            <a:r>
              <a:rPr lang="el-GR" sz="5900" dirty="0"/>
              <a:t>Τροποποιήστε, σε συνεργασία με τους μαθητές σας, τους κανόνες όταν αυτό είναι απαραίτητο</a:t>
            </a:r>
          </a:p>
          <a:p>
            <a:pPr eaLnBrk="1" hangingPunct="1">
              <a:lnSpc>
                <a:spcPct val="80000"/>
              </a:lnSpc>
              <a:defRPr/>
            </a:pPr>
            <a:r>
              <a:rPr lang="el-GR" sz="5900" dirty="0"/>
              <a:t>Θεσπίστε τακτικές συναντήσεις στα πλαίσια της τάξης για συζητήσεις (απολογισμού και προγραμματισμού)</a:t>
            </a:r>
          </a:p>
          <a:p>
            <a:pPr eaLnBrk="1" hangingPunct="1">
              <a:lnSpc>
                <a:spcPct val="80000"/>
              </a:lnSpc>
              <a:defRPr/>
            </a:pPr>
            <a:r>
              <a:rPr lang="el-GR" sz="5900" dirty="0"/>
              <a:t>Επιτρέψτε στους μαθητές σας να βρίσκουν οι ίδιοι λύσεις για να αντιμετωπίζουν τα προβλήματα συμπεριφορών </a:t>
            </a:r>
          </a:p>
        </p:txBody>
      </p:sp>
    </p:spTree>
    <p:extLst>
      <p:ext uri="{BB962C8B-B14F-4D97-AF65-F5344CB8AC3E}">
        <p14:creationId xmlns:p14="http://schemas.microsoft.com/office/powerpoint/2010/main" val="751249420"/>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1524000" y="188641"/>
            <a:ext cx="8892480" cy="1080120"/>
          </a:xfrm>
        </p:spPr>
        <p:txBody>
          <a:bodyPr>
            <a:normAutofit/>
          </a:bodyPr>
          <a:lstStyle/>
          <a:p>
            <a:r>
              <a:rPr lang="el-GR" sz="3600" b="1" u="sng" dirty="0"/>
              <a:t>ΠΑΡΑΔΕΙΓΜΑ ΚΑΝΟΝΩΝ ΣΥΜΠΕΡΙΦΟΡΑΣ</a:t>
            </a:r>
            <a:endParaRPr lang="el-GR" sz="2000" b="1" u="sng" dirty="0"/>
          </a:p>
        </p:txBody>
      </p:sp>
      <p:sp>
        <p:nvSpPr>
          <p:cNvPr id="3" name="2 - Υπότιτλος"/>
          <p:cNvSpPr>
            <a:spLocks noGrp="1"/>
          </p:cNvSpPr>
          <p:nvPr>
            <p:ph type="subTitle" idx="1"/>
          </p:nvPr>
        </p:nvSpPr>
        <p:spPr>
          <a:xfrm>
            <a:off x="792480" y="2240868"/>
            <a:ext cx="10881360" cy="2376264"/>
          </a:xfrm>
        </p:spPr>
        <p:txBody>
          <a:bodyPr>
            <a:noAutofit/>
          </a:bodyPr>
          <a:lstStyle/>
          <a:p>
            <a:r>
              <a:rPr lang="el-GR" sz="2800" b="1" dirty="0"/>
              <a:t>ΚΑΤΆ ΤΗ ΔΙΑΡΚΕΙΑ ΤΟΥ ΜΑΘΗΜΑΤΟΣ ΚΑΘΟΜΑΙ ΣΤΗ ΘΕΣΗ ΜΟΥ</a:t>
            </a:r>
          </a:p>
          <a:p>
            <a:pPr marL="342900" indent="-342900">
              <a:buAutoNum type="arabicPeriod"/>
            </a:pPr>
            <a:endParaRPr lang="el-GR" sz="2800" b="1" dirty="0"/>
          </a:p>
          <a:p>
            <a:r>
              <a:rPr lang="el-GR" sz="2800" b="1" dirty="0"/>
              <a:t>ΑΠΟΦΕΥΓΩ ΝΑ ΧΤΥΠΩ ΤΟΥΣ ΣΥΜΜΑΘΗΤΕΣ ΜΟΥ </a:t>
            </a:r>
          </a:p>
          <a:p>
            <a:pPr marL="342900" indent="-342900">
              <a:buAutoNum type="arabicPeriod"/>
            </a:pPr>
            <a:endParaRPr lang="el-GR" sz="2800" b="1" dirty="0"/>
          </a:p>
          <a:p>
            <a:r>
              <a:rPr lang="el-GR" sz="2800" b="1" dirty="0"/>
              <a:t>ΟΤΑΝ ΘΕΛΩ ΝΑ ΠΩ ΚΑΤΙ, ΣΗΚΩΝΩ ΤΟ ΧΕΡΙ ΜΟΥ</a:t>
            </a:r>
          </a:p>
        </p:txBody>
      </p:sp>
    </p:spTree>
    <p:extLst>
      <p:ext uri="{BB962C8B-B14F-4D97-AF65-F5344CB8AC3E}">
        <p14:creationId xmlns:p14="http://schemas.microsoft.com/office/powerpoint/2010/main" val="99234817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944880" y="137161"/>
          <a:ext cx="10408918" cy="6583680"/>
        </p:xfrm>
        <a:graphic>
          <a:graphicData uri="http://schemas.openxmlformats.org/drawingml/2006/table">
            <a:tbl>
              <a:tblPr firstRow="1" bandRow="1">
                <a:tableStyleId>{5C22544A-7EE6-4342-B048-85BDC9FD1C3A}</a:tableStyleId>
              </a:tblPr>
              <a:tblGrid>
                <a:gridCol w="1850911">
                  <a:extLst>
                    <a:ext uri="{9D8B030D-6E8A-4147-A177-3AD203B41FA5}">
                      <a16:colId xmlns:a16="http://schemas.microsoft.com/office/drawing/2014/main" val="20000"/>
                    </a:ext>
                  </a:extLst>
                </a:gridCol>
                <a:gridCol w="1728059">
                  <a:extLst>
                    <a:ext uri="{9D8B030D-6E8A-4147-A177-3AD203B41FA5}">
                      <a16:colId xmlns:a16="http://schemas.microsoft.com/office/drawing/2014/main" val="20001"/>
                    </a:ext>
                  </a:extLst>
                </a:gridCol>
                <a:gridCol w="1543199">
                  <a:extLst>
                    <a:ext uri="{9D8B030D-6E8A-4147-A177-3AD203B41FA5}">
                      <a16:colId xmlns:a16="http://schemas.microsoft.com/office/drawing/2014/main" val="20002"/>
                    </a:ext>
                  </a:extLst>
                </a:gridCol>
                <a:gridCol w="1583765">
                  <a:extLst>
                    <a:ext uri="{9D8B030D-6E8A-4147-A177-3AD203B41FA5}">
                      <a16:colId xmlns:a16="http://schemas.microsoft.com/office/drawing/2014/main" val="20003"/>
                    </a:ext>
                  </a:extLst>
                </a:gridCol>
                <a:gridCol w="1728059">
                  <a:extLst>
                    <a:ext uri="{9D8B030D-6E8A-4147-A177-3AD203B41FA5}">
                      <a16:colId xmlns:a16="http://schemas.microsoft.com/office/drawing/2014/main" val="20004"/>
                    </a:ext>
                  </a:extLst>
                </a:gridCol>
                <a:gridCol w="1974925">
                  <a:extLst>
                    <a:ext uri="{9D8B030D-6E8A-4147-A177-3AD203B41FA5}">
                      <a16:colId xmlns:a16="http://schemas.microsoft.com/office/drawing/2014/main" val="20005"/>
                    </a:ext>
                  </a:extLst>
                </a:gridCol>
              </a:tblGrid>
              <a:tr h="509659">
                <a:tc>
                  <a:txBody>
                    <a:bodyPr/>
                    <a:lstStyle/>
                    <a:p>
                      <a:pPr algn="ctr"/>
                      <a:r>
                        <a:rPr lang="el-GR" dirty="0"/>
                        <a:t>ΚΑΝΟΝΕΣ</a:t>
                      </a:r>
                    </a:p>
                  </a:txBody>
                  <a:tcPr/>
                </a:tc>
                <a:tc>
                  <a:txBody>
                    <a:bodyPr/>
                    <a:lstStyle/>
                    <a:p>
                      <a:pPr algn="ctr"/>
                      <a:r>
                        <a:rPr lang="el-GR" dirty="0"/>
                        <a:t>ΔΕΥΤΕΡΑ</a:t>
                      </a:r>
                    </a:p>
                  </a:txBody>
                  <a:tcPr/>
                </a:tc>
                <a:tc>
                  <a:txBody>
                    <a:bodyPr/>
                    <a:lstStyle/>
                    <a:p>
                      <a:pPr algn="ctr"/>
                      <a:r>
                        <a:rPr lang="el-GR" dirty="0"/>
                        <a:t>ΤΡΙΤΗ</a:t>
                      </a:r>
                    </a:p>
                  </a:txBody>
                  <a:tcPr/>
                </a:tc>
                <a:tc>
                  <a:txBody>
                    <a:bodyPr/>
                    <a:lstStyle/>
                    <a:p>
                      <a:pPr algn="ctr"/>
                      <a:r>
                        <a:rPr lang="el-GR" dirty="0"/>
                        <a:t>ΤΕΤΑΡΤΗ</a:t>
                      </a:r>
                    </a:p>
                  </a:txBody>
                  <a:tcPr/>
                </a:tc>
                <a:tc>
                  <a:txBody>
                    <a:bodyPr/>
                    <a:lstStyle/>
                    <a:p>
                      <a:pPr algn="ctr"/>
                      <a:r>
                        <a:rPr lang="el-GR" dirty="0"/>
                        <a:t>ΠΕΜΠΤΗ</a:t>
                      </a:r>
                    </a:p>
                  </a:txBody>
                  <a:tcPr/>
                </a:tc>
                <a:tc>
                  <a:txBody>
                    <a:bodyPr/>
                    <a:lstStyle/>
                    <a:p>
                      <a:pPr algn="ctr"/>
                      <a:r>
                        <a:rPr lang="el-GR" dirty="0"/>
                        <a:t>ΠΑΡΑΣΚΕΥ</a:t>
                      </a:r>
                      <a:r>
                        <a:rPr lang="el-GR" sz="1600" dirty="0"/>
                        <a:t>Η </a:t>
                      </a:r>
                      <a:endParaRPr lang="el-GR" dirty="0"/>
                    </a:p>
                  </a:txBody>
                  <a:tcPr/>
                </a:tc>
                <a:extLst>
                  <a:ext uri="{0D108BD9-81ED-4DB2-BD59-A6C34878D82A}">
                    <a16:rowId xmlns:a16="http://schemas.microsoft.com/office/drawing/2014/main" val="10000"/>
                  </a:ext>
                </a:extLst>
              </a:tr>
              <a:tr h="21363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400" b="1" dirty="0"/>
                        <a:t>ΚΑΤΑ ΤΗ ΔΙΑΡΚΕΙΑ ΤΟΥ ΜΑΘΗΜΑΤΟΣ ΚΑΘΟΜΑΙ ΣΤΗ ΘΕΣΗ ΜΟΥ</a:t>
                      </a:r>
                    </a:p>
                    <a:p>
                      <a:pPr algn="ctr"/>
                      <a:endParaRPr lang="el-GR" sz="1400" dirty="0"/>
                    </a:p>
                  </a:txBody>
                  <a:tcPr/>
                </a:tc>
                <a:tc>
                  <a:txBody>
                    <a:bodyPr/>
                    <a:lstStyle/>
                    <a:p>
                      <a:pPr algn="ctr"/>
                      <a:endParaRPr lang="el-GR" dirty="0"/>
                    </a:p>
                  </a:txBody>
                  <a:tcPr/>
                </a:tc>
                <a:tc>
                  <a:txBody>
                    <a:bodyPr/>
                    <a:lstStyle/>
                    <a:p>
                      <a:pPr algn="ctr"/>
                      <a:endParaRPr lang="el-GR" dirty="0"/>
                    </a:p>
                  </a:txBody>
                  <a:tcPr/>
                </a:tc>
                <a:tc>
                  <a:txBody>
                    <a:bodyPr/>
                    <a:lstStyle/>
                    <a:p>
                      <a:pPr algn="ctr"/>
                      <a:endParaRPr lang="el-GR" dirty="0"/>
                    </a:p>
                  </a:txBody>
                  <a:tcPr/>
                </a:tc>
                <a:tc>
                  <a:txBody>
                    <a:bodyPr/>
                    <a:lstStyle/>
                    <a:p>
                      <a:pPr algn="ctr"/>
                      <a:endParaRPr lang="el-GR" dirty="0"/>
                    </a:p>
                  </a:txBody>
                  <a:tcPr/>
                </a:tc>
                <a:tc>
                  <a:txBody>
                    <a:bodyPr/>
                    <a:lstStyle/>
                    <a:p>
                      <a:pPr algn="ctr"/>
                      <a:endParaRPr lang="el-GR"/>
                    </a:p>
                  </a:txBody>
                  <a:tcPr/>
                </a:tc>
                <a:extLst>
                  <a:ext uri="{0D108BD9-81ED-4DB2-BD59-A6C34878D82A}">
                    <a16:rowId xmlns:a16="http://schemas.microsoft.com/office/drawing/2014/main" val="10001"/>
                  </a:ext>
                </a:extLst>
              </a:tr>
              <a:tr h="21363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400" b="1" dirty="0"/>
                        <a:t>ΑΠΟΦΕΥΓΩ ΝΑ ΧΤΥΠΩ ΤΟΥΣ ΣΥΜΜΑΘΗΤΕ</a:t>
                      </a:r>
                      <a:r>
                        <a:rPr lang="el-GR" sz="1200" b="1" dirty="0"/>
                        <a:t>Σ</a:t>
                      </a:r>
                      <a:r>
                        <a:rPr lang="el-GR" sz="1400" b="1" dirty="0"/>
                        <a:t> ΜΟΥ </a:t>
                      </a:r>
                    </a:p>
                    <a:p>
                      <a:pPr algn="ctr"/>
                      <a:endParaRPr lang="el-GR" sz="1400" dirty="0"/>
                    </a:p>
                  </a:txBody>
                  <a:tcPr/>
                </a:tc>
                <a:tc>
                  <a:txBody>
                    <a:bodyPr/>
                    <a:lstStyle/>
                    <a:p>
                      <a:pPr algn="ctr"/>
                      <a:endParaRPr lang="el-GR" dirty="0"/>
                    </a:p>
                  </a:txBody>
                  <a:tcPr/>
                </a:tc>
                <a:tc>
                  <a:txBody>
                    <a:bodyPr/>
                    <a:lstStyle/>
                    <a:p>
                      <a:pPr algn="ctr"/>
                      <a:endParaRPr lang="el-GR"/>
                    </a:p>
                  </a:txBody>
                  <a:tcPr/>
                </a:tc>
                <a:tc>
                  <a:txBody>
                    <a:bodyPr/>
                    <a:lstStyle/>
                    <a:p>
                      <a:pPr algn="ctr"/>
                      <a:endParaRPr lang="el-GR" dirty="0"/>
                    </a:p>
                  </a:txBody>
                  <a:tcPr/>
                </a:tc>
                <a:tc>
                  <a:txBody>
                    <a:bodyPr/>
                    <a:lstStyle/>
                    <a:p>
                      <a:pPr algn="ctr"/>
                      <a:endParaRPr lang="el-GR" dirty="0"/>
                    </a:p>
                  </a:txBody>
                  <a:tcPr/>
                </a:tc>
                <a:tc>
                  <a:txBody>
                    <a:bodyPr/>
                    <a:lstStyle/>
                    <a:p>
                      <a:pPr algn="ctr"/>
                      <a:endParaRPr lang="el-GR"/>
                    </a:p>
                  </a:txBody>
                  <a:tcPr/>
                </a:tc>
                <a:extLst>
                  <a:ext uri="{0D108BD9-81ED-4DB2-BD59-A6C34878D82A}">
                    <a16:rowId xmlns:a16="http://schemas.microsoft.com/office/drawing/2014/main" val="10002"/>
                  </a:ext>
                </a:extLst>
              </a:tr>
              <a:tr h="180126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1400" b="1" dirty="0"/>
                        <a:t>ΟΤΑΝ ΘΕΛΩ ΝΑ ΠΩ ΚΑΤΙ, ΣΗΚΩΝΩ ΤΟ ΧΕΡΙ ΜΟΥ</a:t>
                      </a:r>
                    </a:p>
                    <a:p>
                      <a:pPr algn="ctr"/>
                      <a:endParaRPr lang="el-GR" sz="1400" dirty="0"/>
                    </a:p>
                  </a:txBody>
                  <a:tcPr/>
                </a:tc>
                <a:tc>
                  <a:txBody>
                    <a:bodyPr/>
                    <a:lstStyle/>
                    <a:p>
                      <a:pPr algn="ctr"/>
                      <a:endParaRPr lang="el-GR"/>
                    </a:p>
                  </a:txBody>
                  <a:tcPr/>
                </a:tc>
                <a:tc>
                  <a:txBody>
                    <a:bodyPr/>
                    <a:lstStyle/>
                    <a:p>
                      <a:pPr algn="ctr"/>
                      <a:endParaRPr lang="el-GR"/>
                    </a:p>
                  </a:txBody>
                  <a:tcPr/>
                </a:tc>
                <a:tc>
                  <a:txBody>
                    <a:bodyPr/>
                    <a:lstStyle/>
                    <a:p>
                      <a:pPr algn="ctr"/>
                      <a:endParaRPr lang="el-GR"/>
                    </a:p>
                  </a:txBody>
                  <a:tcPr/>
                </a:tc>
                <a:tc>
                  <a:txBody>
                    <a:bodyPr/>
                    <a:lstStyle/>
                    <a:p>
                      <a:pPr algn="ctr"/>
                      <a:endParaRPr lang="el-GR" dirty="0"/>
                    </a:p>
                  </a:txBody>
                  <a:tcPr/>
                </a:tc>
                <a:tc>
                  <a:txBody>
                    <a:bodyPr/>
                    <a:lstStyle/>
                    <a:p>
                      <a:pPr algn="ctr"/>
                      <a:endParaRPr lang="el-GR" dirty="0"/>
                    </a:p>
                  </a:txBody>
                  <a:tcPr/>
                </a:tc>
                <a:extLst>
                  <a:ext uri="{0D108BD9-81ED-4DB2-BD59-A6C34878D82A}">
                    <a16:rowId xmlns:a16="http://schemas.microsoft.com/office/drawing/2014/main" val="10003"/>
                  </a:ext>
                </a:extLst>
              </a:tr>
            </a:tbl>
          </a:graphicData>
        </a:graphic>
      </p:graphicFrame>
      <p:sp>
        <p:nvSpPr>
          <p:cNvPr id="3" name="2 - Γελαστό πρόσωπο"/>
          <p:cNvSpPr/>
          <p:nvPr/>
        </p:nvSpPr>
        <p:spPr>
          <a:xfrm>
            <a:off x="3575720" y="1340768"/>
            <a:ext cx="720080" cy="864096"/>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3 - Γελαστό πρόσωπο"/>
          <p:cNvSpPr/>
          <p:nvPr/>
        </p:nvSpPr>
        <p:spPr>
          <a:xfrm>
            <a:off x="5015880" y="1412776"/>
            <a:ext cx="720080" cy="864096"/>
          </a:xfrm>
          <a:prstGeom prst="smileyFace">
            <a:avLst>
              <a:gd name="adj" fmla="val -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4 - Γελαστό πρόσωπο"/>
          <p:cNvSpPr/>
          <p:nvPr/>
        </p:nvSpPr>
        <p:spPr>
          <a:xfrm>
            <a:off x="6384032" y="1412776"/>
            <a:ext cx="720080" cy="864096"/>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Γελαστό πρόσωπο"/>
          <p:cNvSpPr/>
          <p:nvPr/>
        </p:nvSpPr>
        <p:spPr>
          <a:xfrm>
            <a:off x="7968208" y="1412776"/>
            <a:ext cx="720080" cy="864096"/>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Γελαστό πρόσωπο"/>
          <p:cNvSpPr/>
          <p:nvPr/>
        </p:nvSpPr>
        <p:spPr>
          <a:xfrm>
            <a:off x="9336360" y="1412776"/>
            <a:ext cx="720080" cy="864096"/>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7 - Γελαστό πρόσωπο"/>
          <p:cNvSpPr/>
          <p:nvPr/>
        </p:nvSpPr>
        <p:spPr>
          <a:xfrm>
            <a:off x="7968208" y="3501008"/>
            <a:ext cx="720080" cy="864096"/>
          </a:xfrm>
          <a:prstGeom prst="smileyFace">
            <a:avLst>
              <a:gd name="adj" fmla="val -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Γελαστό πρόσωπο"/>
          <p:cNvSpPr/>
          <p:nvPr/>
        </p:nvSpPr>
        <p:spPr>
          <a:xfrm>
            <a:off x="6456040" y="3429000"/>
            <a:ext cx="720080" cy="864096"/>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9 - Γελαστό πρόσωπο"/>
          <p:cNvSpPr/>
          <p:nvPr/>
        </p:nvSpPr>
        <p:spPr>
          <a:xfrm>
            <a:off x="5015880" y="3429000"/>
            <a:ext cx="720080" cy="864096"/>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Γελαστό πρόσωπο"/>
          <p:cNvSpPr/>
          <p:nvPr/>
        </p:nvSpPr>
        <p:spPr>
          <a:xfrm>
            <a:off x="3503712" y="3429000"/>
            <a:ext cx="720080" cy="864096"/>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11 - Γελαστό πρόσωπο"/>
          <p:cNvSpPr/>
          <p:nvPr/>
        </p:nvSpPr>
        <p:spPr>
          <a:xfrm>
            <a:off x="9408368" y="5445224"/>
            <a:ext cx="720080" cy="864096"/>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12 - Γελαστό πρόσωπο"/>
          <p:cNvSpPr/>
          <p:nvPr/>
        </p:nvSpPr>
        <p:spPr>
          <a:xfrm>
            <a:off x="7896200" y="5445224"/>
            <a:ext cx="720080" cy="864096"/>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13 - Γελαστό πρόσωπο"/>
          <p:cNvSpPr/>
          <p:nvPr/>
        </p:nvSpPr>
        <p:spPr>
          <a:xfrm>
            <a:off x="6456040" y="5445224"/>
            <a:ext cx="720080" cy="864096"/>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14 - Γελαστό πρόσωπο"/>
          <p:cNvSpPr/>
          <p:nvPr/>
        </p:nvSpPr>
        <p:spPr>
          <a:xfrm>
            <a:off x="4943872" y="5445224"/>
            <a:ext cx="720080" cy="864096"/>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15 - Γελαστό πρόσωπο"/>
          <p:cNvSpPr/>
          <p:nvPr/>
        </p:nvSpPr>
        <p:spPr>
          <a:xfrm>
            <a:off x="3575720" y="5373216"/>
            <a:ext cx="720080" cy="864096"/>
          </a:xfrm>
          <a:prstGeom prst="smileyFace">
            <a:avLst>
              <a:gd name="adj" fmla="val 4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16 - Γελαστό πρόσωπο"/>
          <p:cNvSpPr/>
          <p:nvPr/>
        </p:nvSpPr>
        <p:spPr>
          <a:xfrm>
            <a:off x="9408368" y="3501008"/>
            <a:ext cx="720080" cy="864096"/>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424994675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igital Kindergarten: Using Blooms Taxonomy with Technology">
            <a:extLst>
              <a:ext uri="{FF2B5EF4-FFF2-40B4-BE49-F238E27FC236}">
                <a16:creationId xmlns:a16="http://schemas.microsoft.com/office/drawing/2014/main" id="{45B05D8F-4EC9-4F6E-A93A-6E23BC53B1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61213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dmin\Downloads\Image-1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87086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838200" y="69055"/>
            <a:ext cx="10515600" cy="1325563"/>
          </a:xfrm>
        </p:spPr>
        <p:txBody>
          <a:bodyPr/>
          <a:lstStyle/>
          <a:p>
            <a:pPr algn="ctr" eaLnBrk="1" hangingPunct="1">
              <a:defRPr/>
            </a:pPr>
            <a:r>
              <a:rPr lang="el-GR" sz="2800" b="1" u="sng" dirty="0"/>
              <a:t>ΑΝΤΙΜΕΤΩΠΙΖΟΝΤΑΣ ΤΗ  Δ. Ε. Π. – Υ</a:t>
            </a:r>
            <a:r>
              <a:rPr lang="el-GR" sz="2800" b="1" dirty="0"/>
              <a:t>. </a:t>
            </a:r>
            <a:br>
              <a:rPr lang="el-GR" sz="1400" dirty="0"/>
            </a:br>
            <a:endParaRPr lang="el-GR" sz="1400" dirty="0"/>
          </a:p>
        </p:txBody>
      </p:sp>
      <p:sp>
        <p:nvSpPr>
          <p:cNvPr id="37891" name="Rectangle 3"/>
          <p:cNvSpPr>
            <a:spLocks noGrp="1" noChangeArrowheads="1"/>
          </p:cNvSpPr>
          <p:nvPr>
            <p:ph type="body" idx="1"/>
          </p:nvPr>
        </p:nvSpPr>
        <p:spPr>
          <a:xfrm>
            <a:off x="310243" y="1196975"/>
            <a:ext cx="11413671" cy="5591970"/>
          </a:xfrm>
        </p:spPr>
        <p:txBody>
          <a:bodyPr>
            <a:normAutofit lnSpcReduction="10000"/>
          </a:bodyPr>
          <a:lstStyle/>
          <a:p>
            <a:pPr eaLnBrk="1" hangingPunct="1">
              <a:lnSpc>
                <a:spcPct val="80000"/>
              </a:lnSpc>
              <a:defRPr/>
            </a:pPr>
            <a:r>
              <a:rPr lang="el-GR" sz="2400" dirty="0"/>
              <a:t>διατηρούμε οπτική επαφή με το παιδί</a:t>
            </a:r>
          </a:p>
          <a:p>
            <a:pPr eaLnBrk="1" hangingPunct="1">
              <a:lnSpc>
                <a:spcPct val="80000"/>
              </a:lnSpc>
              <a:defRPr/>
            </a:pPr>
            <a:r>
              <a:rPr lang="el-GR" sz="2400" dirty="0"/>
              <a:t>διατυπώνουμε σύντομες και σαφείς οδηγίες ζητώντας πάντα να τις επαναλάβει για να είμαστε βέβαιοι ότι τις έχει αντιληφθεί</a:t>
            </a:r>
          </a:p>
          <a:p>
            <a:pPr eaLnBrk="1" hangingPunct="1">
              <a:lnSpc>
                <a:spcPct val="80000"/>
              </a:lnSpc>
              <a:defRPr/>
            </a:pPr>
            <a:r>
              <a:rPr lang="el-GR" sz="2400" dirty="0"/>
              <a:t>χρησιμοποιούμε σήματα με τα χέρια ή εικόνες (π.χ. το </a:t>
            </a:r>
            <a:r>
              <a:rPr lang="en-US" sz="2400" dirty="0"/>
              <a:t>STOP </a:t>
            </a:r>
            <a:r>
              <a:rPr lang="el-GR" sz="2400" dirty="0"/>
              <a:t>της σήμανσης των δρόμων) για να σταματήσει το παιδί την ομιλία και να συγκεντρωθεί</a:t>
            </a:r>
          </a:p>
          <a:p>
            <a:pPr eaLnBrk="1" hangingPunct="1">
              <a:lnSpc>
                <a:spcPct val="80000"/>
              </a:lnSpc>
              <a:defRPr/>
            </a:pPr>
            <a:r>
              <a:rPr lang="el-GR" sz="2400" dirty="0"/>
              <a:t>βάζουμε ένα στόχο κάθε φορά και τον προσεγγίζουμε σταδιακά με τη στρατηγική των μικρών βημάτων</a:t>
            </a:r>
          </a:p>
          <a:p>
            <a:pPr eaLnBrk="1" hangingPunct="1">
              <a:lnSpc>
                <a:spcPct val="80000"/>
              </a:lnSpc>
              <a:defRPr/>
            </a:pPr>
            <a:r>
              <a:rPr lang="el-GR" sz="2400" dirty="0"/>
              <a:t>δίνουμε τόσο προφορικές όσο και γραπτές στον πίνακα οδηγίες υπογραμμίζοντας με έγχρωμες κιμωλίες τα βασικά σημεία</a:t>
            </a:r>
          </a:p>
          <a:p>
            <a:pPr eaLnBrk="1" hangingPunct="1">
              <a:lnSpc>
                <a:spcPct val="80000"/>
              </a:lnSpc>
              <a:defRPr/>
            </a:pPr>
            <a:r>
              <a:rPr lang="el-GR" sz="2400" dirty="0"/>
              <a:t>χρησιμοποιούμε διαγράμματα όσο πιο συχνά γίνεται </a:t>
            </a:r>
          </a:p>
          <a:p>
            <a:pPr eaLnBrk="1" hangingPunct="1">
              <a:lnSpc>
                <a:spcPct val="80000"/>
              </a:lnSpc>
              <a:defRPr/>
            </a:pPr>
            <a:r>
              <a:rPr lang="el-GR" sz="2400" dirty="0"/>
              <a:t>δίνουμε δυνατότητα να κινείται συχνότερα από ότι τα άλλα παιδιά (π.χ. να πάει στην τουαλέτα, τις απουσίες στο γραφείο…) και να κάνει συχνότερα μικρά διαλείμματα</a:t>
            </a:r>
          </a:p>
          <a:p>
            <a:pPr eaLnBrk="1" hangingPunct="1">
              <a:lnSpc>
                <a:spcPct val="80000"/>
              </a:lnSpc>
              <a:defRPr/>
            </a:pPr>
            <a:r>
              <a:rPr lang="el-GR" sz="2400" dirty="0"/>
              <a:t>τοποθετούμε το παιδί σε θρανίο που βρίσκεται κοντά μας, μαζί με συμμαθητές που μπορούν και θέλουν να το βοηθήσουν (αποτελώντας πρότυπα μίμησης της επιθυμητής συμπεριφοράς) </a:t>
            </a:r>
          </a:p>
          <a:p>
            <a:pPr eaLnBrk="1" hangingPunct="1">
              <a:lnSpc>
                <a:spcPct val="80000"/>
              </a:lnSpc>
              <a:defRPr/>
            </a:pPr>
            <a:r>
              <a:rPr lang="el-GR" sz="2400" dirty="0"/>
              <a:t>έχουμε ρεαλιστικές απαιτήσεις από το παιδί και εμμένουμε με σταθερότητα και συνέπεια σε αυτές </a:t>
            </a:r>
          </a:p>
          <a:p>
            <a:pPr eaLnBrk="1" hangingPunct="1">
              <a:lnSpc>
                <a:spcPct val="80000"/>
              </a:lnSpc>
              <a:defRPr/>
            </a:pPr>
            <a:r>
              <a:rPr lang="el-GR" sz="2400" dirty="0"/>
              <a:t>ενθαρρύνουμε, αποδεχόμαστε, σεβόμαστε την ιδιαιτερότητά του</a:t>
            </a:r>
          </a:p>
        </p:txBody>
      </p:sp>
    </p:spTree>
    <p:extLst>
      <p:ext uri="{BB962C8B-B14F-4D97-AF65-F5344CB8AC3E}">
        <p14:creationId xmlns:p14="http://schemas.microsoft.com/office/powerpoint/2010/main" val="1999543154"/>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5D02735-5775-BD2E-6C4B-9F70F4AB1590}"/>
              </a:ext>
            </a:extLst>
          </p:cNvPr>
          <p:cNvSpPr>
            <a:spLocks noGrp="1"/>
          </p:cNvSpPr>
          <p:nvPr>
            <p:ph type="title"/>
          </p:nvPr>
        </p:nvSpPr>
        <p:spPr>
          <a:xfrm>
            <a:off x="296779" y="1295400"/>
            <a:ext cx="11598442" cy="3429000"/>
          </a:xfrm>
          <a:effectLst/>
        </p:spPr>
        <p:txBody>
          <a:bodyPr vert="horz" lIns="91440" tIns="45720" rIns="91440" bIns="45720" rtlCol="0" anchor="b">
            <a:normAutofit fontScale="90000"/>
          </a:bodyPr>
          <a:lstStyle/>
          <a:p>
            <a:pPr>
              <a:spcAft>
                <a:spcPts val="1000"/>
              </a:spcAft>
            </a:pPr>
            <a:br>
              <a:rPr lang="el-GR" b="1" dirty="0">
                <a:solidFill>
                  <a:srgbClr val="FF0000"/>
                </a:solidFill>
                <a:effectLst/>
              </a:rPr>
            </a:br>
            <a:br>
              <a:rPr lang="el-GR" dirty="0">
                <a:effectLst/>
              </a:rPr>
            </a:br>
            <a:r>
              <a:rPr lang="en-US" b="1" dirty="0">
                <a:cs typeface="Times New Roman" panose="02020603050405020304" pitchFamily="18" charset="0"/>
              </a:rPr>
              <a:t>Γνωστικές διεργασίες επεξεργασίας των πληροφοριών </a:t>
            </a:r>
            <a:br>
              <a:rPr lang="en-US" b="1" dirty="0">
                <a:cs typeface="Times New Roman" panose="02020603050405020304" pitchFamily="18" charset="0"/>
              </a:rPr>
            </a:br>
            <a:r>
              <a:rPr lang="en-US" b="1" dirty="0">
                <a:cs typeface="Times New Roman" panose="02020603050405020304" pitchFamily="18" charset="0"/>
              </a:rPr>
              <a:t>στα άτομα </a:t>
            </a:r>
            <a:r>
              <a:rPr lang="en-US" b="1" dirty="0"/>
              <a:t>με Δυσκολίες Μάθησης ή/και ΔΕΠ.-Υ.</a:t>
            </a:r>
            <a:br>
              <a:rPr lang="en-US" b="1" dirty="0"/>
            </a:br>
            <a:br>
              <a:rPr lang="en-US" sz="1500" b="1" dirty="0"/>
            </a:br>
            <a:r>
              <a:rPr lang="en-US" sz="1500" b="1" dirty="0"/>
              <a:t> </a:t>
            </a:r>
            <a:br>
              <a:rPr lang="en-US" sz="1600" b="1" dirty="0"/>
            </a:br>
            <a:r>
              <a:rPr lang="en-US" sz="1600" b="1" dirty="0">
                <a:cs typeface="Times New Roman" panose="02020603050405020304" pitchFamily="18" charset="0"/>
              </a:rPr>
              <a:t>ΑΝΔΡΕΑΣ  ΓΡ. ΚΑΝΔΑΡΑΚΗΣ, PhD</a:t>
            </a:r>
            <a:br>
              <a:rPr lang="en-US" sz="1500" b="1" dirty="0">
                <a:cs typeface="Times New Roman" panose="02020603050405020304" pitchFamily="18" charset="0"/>
              </a:rPr>
            </a:br>
            <a:br>
              <a:rPr lang="en-US" sz="1500" dirty="0">
                <a:cs typeface="Times New Roman" panose="02020603050405020304" pitchFamily="18" charset="0"/>
              </a:rPr>
            </a:br>
            <a:r>
              <a:rPr lang="en-US" sz="1500" i="1" dirty="0">
                <a:cs typeface="Times New Roman" panose="02020603050405020304" pitchFamily="18" charset="0"/>
              </a:rPr>
              <a:t>ΕΙΔΙΚΟΣ ΨΥΧΟΠΑΙΔΑΓΩΓΟΣ &amp; ΣΥΜΒΟΥΛΟΣ ΟΙΚΟΓΕΝΕΙΑΣ</a:t>
            </a:r>
            <a:br>
              <a:rPr lang="en-US" sz="1500" i="1" dirty="0">
                <a:cs typeface="Times New Roman" panose="02020603050405020304" pitchFamily="18" charset="0"/>
              </a:rPr>
            </a:br>
            <a:br>
              <a:rPr lang="en-US" sz="1500" dirty="0">
                <a:cs typeface="Times New Roman" panose="02020603050405020304" pitchFamily="18" charset="0"/>
              </a:rPr>
            </a:br>
            <a:r>
              <a:rPr lang="en-US" sz="1500" i="1" dirty="0">
                <a:cs typeface="Times New Roman" panose="02020603050405020304" pitchFamily="18" charset="0"/>
              </a:rPr>
              <a:t>ΥΠΕΥΘΥΝΟΣ ΤΜΗΜΑΤΟΣ ΨΥΧΟΠΑΙΔΑΓΩΓΙΚΗΣ ΑΝΤΙΜΕΤΩΠΙΣΗΣ ΔΥΣΚΟΛΙΩΝ ΜΑΘΗΣΗΣ ΚΑΙ ΣΥΜΠΕΡΙΦΟΡΑΣ </a:t>
            </a:r>
            <a:br>
              <a:rPr lang="en-US" sz="1500" i="1" dirty="0">
                <a:cs typeface="Times New Roman" panose="02020603050405020304" pitchFamily="18" charset="0"/>
              </a:rPr>
            </a:br>
            <a:r>
              <a:rPr lang="en-US" sz="1500" i="1" dirty="0">
                <a:cs typeface="Times New Roman" panose="02020603050405020304" pitchFamily="18" charset="0"/>
              </a:rPr>
              <a:t>ΣΤΗΝ ΕΛΛΗΝΙΚΗ ΕΤΑΙΡΕΙΑ ΙΑΤΡΙΚΗΣ ΨΥΧΟΛΟΓΙΑΣ</a:t>
            </a:r>
            <a:br>
              <a:rPr lang="en-US" sz="1500" dirty="0">
                <a:cs typeface="Times New Roman" panose="02020603050405020304" pitchFamily="18" charset="0"/>
              </a:rPr>
            </a:br>
            <a:endParaRPr lang="en-US" sz="1500" dirty="0"/>
          </a:p>
        </p:txBody>
      </p:sp>
    </p:spTree>
    <p:extLst>
      <p:ext uri="{BB962C8B-B14F-4D97-AF65-F5344CB8AC3E}">
        <p14:creationId xmlns:p14="http://schemas.microsoft.com/office/powerpoint/2010/main" val="422120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brain 2">
            <a:extLst>
              <a:ext uri="{FF2B5EF4-FFF2-40B4-BE49-F238E27FC236}">
                <a16:creationId xmlns:a16="http://schemas.microsoft.com/office/drawing/2014/main" id="{E8065E15-2A0D-E56B-9B6E-24602B0B7F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3175" y="228600"/>
            <a:ext cx="7107238"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brain's 'daydream' network is more active than we thought">
            <a:extLst>
              <a:ext uri="{FF2B5EF4-FFF2-40B4-BE49-F238E27FC236}">
                <a16:creationId xmlns:a16="http://schemas.microsoft.com/office/drawing/2014/main" id="{006DECF0-0F84-C2AE-345C-3999D7AFF35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5742" b="567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31554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εικόνα 6">
            <a:extLst>
              <a:ext uri="{FF2B5EF4-FFF2-40B4-BE49-F238E27FC236}">
                <a16:creationId xmlns:a16="http://schemas.microsoft.com/office/drawing/2014/main" id="{AAD9D53D-7B8A-50BE-52C2-6880C48EFDE7}"/>
              </a:ext>
            </a:extLst>
          </p:cNvPr>
          <p:cNvPicPr>
            <a:picLocks noChangeAspect="1" noChangeArrowheads="1"/>
          </p:cNvPicPr>
          <p:nvPr/>
        </p:nvPicPr>
        <p:blipFill>
          <a:blip r:embed="rId3">
            <a:clrChange>
              <a:clrFrom>
                <a:srgbClr val="F5F4F2"/>
              </a:clrFrom>
              <a:clrTo>
                <a:srgbClr val="F5F4F2">
                  <a:alpha val="0"/>
                </a:srgbClr>
              </a:clrTo>
            </a:clrChange>
            <a:extLst>
              <a:ext uri="{28A0092B-C50C-407E-A947-70E740481C1C}">
                <a14:useLocalDpi xmlns:a14="http://schemas.microsoft.com/office/drawing/2010/main" val="0"/>
              </a:ext>
            </a:extLst>
          </a:blip>
          <a:srcRect/>
          <a:stretch>
            <a:fillRect/>
          </a:stretch>
        </p:blipFill>
        <p:spPr bwMode="auto">
          <a:xfrm>
            <a:off x="-889000" y="-3411538"/>
            <a:ext cx="13469938" cy="1648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2">
            <a:extLst>
              <a:ext uri="{FF2B5EF4-FFF2-40B4-BE49-F238E27FC236}">
                <a16:creationId xmlns:a16="http://schemas.microsoft.com/office/drawing/2014/main" id="{5817F367-F6B5-D428-FD21-683A60F99D7F}"/>
              </a:ext>
            </a:extLst>
          </p:cNvPr>
          <p:cNvSpPr>
            <a:spLocks noGrp="1"/>
          </p:cNvSpPr>
          <p:nvPr>
            <p:ph type="title"/>
          </p:nvPr>
        </p:nvSpPr>
        <p:spPr>
          <a:xfrm>
            <a:off x="1981200" y="277814"/>
            <a:ext cx="8229600" cy="1139825"/>
          </a:xfrm>
        </p:spPr>
        <p:txBody>
          <a:bodyPr/>
          <a:lstStyle/>
          <a:p>
            <a:pPr eaLnBrk="1" hangingPunct="1"/>
            <a:r>
              <a:rPr lang="el-GR" altLang="el-GR" sz="1800" b="1"/>
              <a:t>ΣΥΣΤΗΜΑ ΙΕΡΑΡΧΗΣΗΣ ΤΩΝ ΑΝΘΡΩΠΙΝΩΝ ΑΝΑΓΚΩΝ</a:t>
            </a:r>
            <a:br>
              <a:rPr lang="en-US" altLang="el-GR" sz="1800" b="1"/>
            </a:br>
            <a:r>
              <a:rPr lang="el-GR" altLang="el-GR" sz="1600" b="1"/>
              <a:t>( </a:t>
            </a:r>
            <a:r>
              <a:rPr lang="en-US" altLang="el-GR" sz="1600" b="1"/>
              <a:t>Maslow</a:t>
            </a:r>
            <a:r>
              <a:rPr lang="el-GR" altLang="el-GR" sz="1600" b="1"/>
              <a:t>, </a:t>
            </a:r>
            <a:r>
              <a:rPr lang="en-US" altLang="el-GR" sz="1600" b="1"/>
              <a:t>A</a:t>
            </a:r>
            <a:r>
              <a:rPr lang="el-GR" altLang="el-GR" sz="1600" b="1"/>
              <a:t>., 1968,1971)</a:t>
            </a:r>
          </a:p>
        </p:txBody>
      </p:sp>
      <p:graphicFrame>
        <p:nvGraphicFramePr>
          <p:cNvPr id="6" name="5 - Διάγραμμα">
            <a:extLst>
              <a:ext uri="{FF2B5EF4-FFF2-40B4-BE49-F238E27FC236}">
                <a16:creationId xmlns:a16="http://schemas.microsoft.com/office/drawing/2014/main" id="{F7F9DB3A-3E9E-8CA5-9466-84DA0A2A00B4}"/>
              </a:ext>
            </a:extLst>
          </p:cNvPr>
          <p:cNvGraphicFramePr/>
          <p:nvPr/>
        </p:nvGraphicFramePr>
        <p:xfrm>
          <a:off x="1881159" y="1214423"/>
          <a:ext cx="8358247" cy="52864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775520" y="274638"/>
            <a:ext cx="8435280" cy="1143000"/>
          </a:xfrm>
        </p:spPr>
        <p:txBody>
          <a:bodyPr>
            <a:normAutofit fontScale="90000"/>
          </a:bodyPr>
          <a:lstStyle/>
          <a:p>
            <a:r>
              <a:rPr lang="el-GR" b="1" dirty="0"/>
              <a:t>Ανθρώπινη Συμπεριφορά &amp; Μάθηση</a:t>
            </a:r>
          </a:p>
        </p:txBody>
      </p:sp>
      <p:graphicFrame>
        <p:nvGraphicFramePr>
          <p:cNvPr id="5" name="Θέση περιεχομένου 4"/>
          <p:cNvGraphicFramePr>
            <a:graphicFrameLocks noGrp="1"/>
          </p:cNvGraphicFramePr>
          <p:nvPr>
            <p:ph idx="1"/>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1190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b="1" i="1" dirty="0"/>
              <a:t>Ο ανθρώπινος νους ως</a:t>
            </a:r>
            <a:r>
              <a:rPr lang="en-US" b="1" i="1" dirty="0"/>
              <a:t>…</a:t>
            </a:r>
            <a:r>
              <a:rPr lang="el-GR" b="1" i="1" dirty="0"/>
              <a:t> </a:t>
            </a:r>
            <a:br>
              <a:rPr lang="el-GR" b="1" i="1" dirty="0"/>
            </a:br>
            <a:r>
              <a:rPr lang="el-GR" b="1" i="1" dirty="0"/>
              <a:t>Σύστημα Επεξεργασίας Πληροφοριών</a:t>
            </a:r>
          </a:p>
        </p:txBody>
      </p:sp>
      <p:pic>
        <p:nvPicPr>
          <p:cNvPr id="3074" name="Picture 2"/>
          <p:cNvPicPr>
            <a:picLocks noChangeAspect="1" noChangeArrowheads="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993463" y="1866900"/>
            <a:ext cx="6194425" cy="489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82214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E30CDF0-89A9-4321-AE44-DA97EF0C22BB}"/>
              </a:ext>
            </a:extLst>
          </p:cNvPr>
          <p:cNvSpPr>
            <a:spLocks noGrp="1"/>
          </p:cNvSpPr>
          <p:nvPr>
            <p:ph type="title"/>
          </p:nvPr>
        </p:nvSpPr>
        <p:spPr>
          <a:xfrm>
            <a:off x="411480" y="1898033"/>
            <a:ext cx="3947160" cy="3061934"/>
          </a:xfrm>
          <a:noFill/>
        </p:spPr>
        <p:txBody>
          <a:bodyPr anchor="ctr">
            <a:normAutofit/>
          </a:bodyPr>
          <a:lstStyle/>
          <a:p>
            <a:pPr algn="ctr"/>
            <a:r>
              <a:rPr lang="el-GR" sz="32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Σύστημα Επεξεργασίας Πληροφοριών,</a:t>
            </a:r>
            <a:r>
              <a:rPr lang="el-GR" sz="32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a:t>
            </a:r>
            <a:br>
              <a:rPr lang="el-GR" sz="2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br>
            <a:r>
              <a:rPr lang="el-GR"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συνθετική απεικόνιση σύμφωνα με τους </a:t>
            </a:r>
            <a:r>
              <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Atkinson</a:t>
            </a:r>
            <a:r>
              <a:rPr lang="el-GR"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&amp; </a:t>
            </a:r>
            <a:r>
              <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Shiffrin</a:t>
            </a:r>
            <a:r>
              <a:rPr lang="el-GR"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(1968), </a:t>
            </a:r>
            <a:r>
              <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Barkley</a:t>
            </a:r>
            <a:r>
              <a:rPr lang="el-GR"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(1997), </a:t>
            </a:r>
            <a:r>
              <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Kandarakis</a:t>
            </a:r>
            <a:r>
              <a:rPr lang="el-GR"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&amp; </a:t>
            </a:r>
            <a:r>
              <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Poulos</a:t>
            </a:r>
            <a:r>
              <a:rPr lang="el-GR"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(2008), </a:t>
            </a:r>
            <a:r>
              <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Sousa</a:t>
            </a:r>
            <a:r>
              <a:rPr lang="el-GR"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(2011)</a:t>
            </a:r>
            <a:endParaRPr lang="el-GR" sz="3600" dirty="0">
              <a:solidFill>
                <a:srgbClr val="FFFF00"/>
              </a:solidFill>
            </a:endParaRPr>
          </a:p>
        </p:txBody>
      </p:sp>
      <p:pic>
        <p:nvPicPr>
          <p:cNvPr id="3" name="Εικόνα 2">
            <a:extLst>
              <a:ext uri="{FF2B5EF4-FFF2-40B4-BE49-F238E27FC236}">
                <a16:creationId xmlns:a16="http://schemas.microsoft.com/office/drawing/2014/main" id="{43041571-47F8-4916-89D5-F36D7A93F201}"/>
              </a:ext>
            </a:extLst>
          </p:cNvPr>
          <p:cNvPicPr>
            <a:picLocks noChangeAspect="1"/>
          </p:cNvPicPr>
          <p:nvPr/>
        </p:nvPicPr>
        <p:blipFill rotWithShape="1">
          <a:blip r:embed="rId2">
            <a:extLst>
              <a:ext uri="{28A0092B-C50C-407E-A947-70E740481C1C}">
                <a14:useLocalDpi xmlns:a14="http://schemas.microsoft.com/office/drawing/2010/main" val="0"/>
              </a:ext>
            </a:extLst>
          </a:blip>
          <a:srcRect l="-1" t="3622" r="-133" b="-9010"/>
          <a:stretch/>
        </p:blipFill>
        <p:spPr bwMode="auto">
          <a:xfrm>
            <a:off x="4527804" y="751655"/>
            <a:ext cx="7030212" cy="5352360"/>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196679604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 name="Rectangle 16"/>
          <p:cNvSpPr>
            <a:spLocks noGrp="1" noChangeArrowheads="1"/>
          </p:cNvSpPr>
          <p:nvPr>
            <p:ph type="title"/>
          </p:nvPr>
        </p:nvSpPr>
        <p:spPr>
          <a:xfrm>
            <a:off x="1981200" y="228918"/>
            <a:ext cx="7570788" cy="1143000"/>
          </a:xfrm>
        </p:spPr>
        <p:txBody>
          <a:bodyPr>
            <a:normAutofit/>
          </a:bodyPr>
          <a:lstStyle/>
          <a:p>
            <a:pPr>
              <a:defRPr/>
            </a:pPr>
            <a:r>
              <a:rPr lang="el-GR" sz="2800" b="1" dirty="0">
                <a:solidFill>
                  <a:schemeClr val="bg1"/>
                </a:solidFill>
              </a:rPr>
              <a:t>ΔΙΑΣΤΑΣΕΙΣ ΤΗΣ ΒΡΑΧΥΧΡΟΝΗΣ ΜΝΗΜΗΣ</a:t>
            </a:r>
          </a:p>
        </p:txBody>
      </p:sp>
      <p:graphicFrame>
        <p:nvGraphicFramePr>
          <p:cNvPr id="2" name="Διάγραμμα 1">
            <a:extLst>
              <a:ext uri="{FF2B5EF4-FFF2-40B4-BE49-F238E27FC236}">
                <a16:creationId xmlns:a16="http://schemas.microsoft.com/office/drawing/2014/main" id="{0172C38C-0A08-43C6-A2CD-9998DA7230BC}"/>
              </a:ext>
            </a:extLst>
          </p:cNvPr>
          <p:cNvGraphicFramePr/>
          <p:nvPr/>
        </p:nvGraphicFramePr>
        <p:xfrm>
          <a:off x="1226662" y="1162050"/>
          <a:ext cx="9738676" cy="5421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4"/>
          <p:cNvSpPr>
            <a:spLocks noGrp="1" noChangeArrowheads="1"/>
          </p:cNvSpPr>
          <p:nvPr>
            <p:ph type="title"/>
          </p:nvPr>
        </p:nvSpPr>
        <p:spPr/>
        <p:txBody>
          <a:bodyPr>
            <a:noAutofit/>
          </a:bodyPr>
          <a:lstStyle/>
          <a:p>
            <a:pPr>
              <a:defRPr/>
            </a:pPr>
            <a:r>
              <a:rPr lang="el-GR" sz="2000" b="1" dirty="0">
                <a:solidFill>
                  <a:schemeClr val="bg1"/>
                </a:solidFill>
              </a:rPr>
              <a:t>ΟΙ ΔΥΝΑΤΟΤΗΤΕΣ ΤΗΣ ΕΝΕΡΓΟΥΣ ΜΝΗΜΗΣ ΟΣΟΝ ΑΦΟΡΑ ΤΗ ΣΥΝΕΝΩΣΗ ΠΛΗΡΟΦΟΡΙΩΝ </a:t>
            </a:r>
            <a:br>
              <a:rPr lang="el-GR" sz="2000" b="1" dirty="0">
                <a:solidFill>
                  <a:schemeClr val="bg1"/>
                </a:solidFill>
              </a:rPr>
            </a:br>
            <a:r>
              <a:rPr lang="el-GR" sz="2000" b="1" dirty="0">
                <a:solidFill>
                  <a:schemeClr val="bg1"/>
                </a:solidFill>
              </a:rPr>
              <a:t>ΑΝΑΛΟΓΑ ΜΕ ΤΗΝ ΗΛΙΚΙΑ</a:t>
            </a:r>
            <a:br>
              <a:rPr lang="el-GR" sz="2000" b="1" dirty="0">
                <a:solidFill>
                  <a:schemeClr val="bg1"/>
                </a:solidFill>
              </a:rPr>
            </a:br>
            <a:endParaRPr lang="el-GR" sz="2000" b="1" dirty="0">
              <a:solidFill>
                <a:schemeClr val="bg1"/>
              </a:solidFill>
            </a:endParaRPr>
          </a:p>
        </p:txBody>
      </p:sp>
      <p:graphicFrame>
        <p:nvGraphicFramePr>
          <p:cNvPr id="20630" name="Group 150"/>
          <p:cNvGraphicFramePr>
            <a:graphicFrameLocks noGrp="1"/>
          </p:cNvGraphicFramePr>
          <p:nvPr/>
        </p:nvGraphicFramePr>
        <p:xfrm>
          <a:off x="2063751" y="2349500"/>
          <a:ext cx="7993063" cy="1720852"/>
        </p:xfrm>
        <a:graphic>
          <a:graphicData uri="http://schemas.openxmlformats.org/drawingml/2006/table">
            <a:tbl>
              <a:tblPr/>
              <a:tblGrid>
                <a:gridCol w="2097088">
                  <a:extLst>
                    <a:ext uri="{9D8B030D-6E8A-4147-A177-3AD203B41FA5}">
                      <a16:colId xmlns:a16="http://schemas.microsoft.com/office/drawing/2014/main" val="20000"/>
                    </a:ext>
                  </a:extLst>
                </a:gridCol>
                <a:gridCol w="2097087">
                  <a:extLst>
                    <a:ext uri="{9D8B030D-6E8A-4147-A177-3AD203B41FA5}">
                      <a16:colId xmlns:a16="http://schemas.microsoft.com/office/drawing/2014/main" val="20001"/>
                    </a:ext>
                  </a:extLst>
                </a:gridCol>
                <a:gridCol w="2095500">
                  <a:extLst>
                    <a:ext uri="{9D8B030D-6E8A-4147-A177-3AD203B41FA5}">
                      <a16:colId xmlns:a16="http://schemas.microsoft.com/office/drawing/2014/main" val="20002"/>
                    </a:ext>
                  </a:extLst>
                </a:gridCol>
                <a:gridCol w="1703388">
                  <a:extLst>
                    <a:ext uri="{9D8B030D-6E8A-4147-A177-3AD203B41FA5}">
                      <a16:colId xmlns:a16="http://schemas.microsoft.com/office/drawing/2014/main" val="20003"/>
                    </a:ext>
                  </a:extLst>
                </a:gridCol>
              </a:tblGrid>
              <a:tr h="430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a:ln>
                            <a:noFill/>
                          </a:ln>
                          <a:solidFill>
                            <a:schemeClr val="tx1"/>
                          </a:solidFill>
                          <a:effectLst/>
                          <a:latin typeface="Times New Roman" pitchFamily="18" charset="0"/>
                          <a:cs typeface="Times New Roman" pitchFamily="18" charset="0"/>
                        </a:rPr>
                        <a:t>ΗΛΙΚΙΑ</a:t>
                      </a:r>
                      <a:endParaRPr kumimoji="0" lang="el-GR" sz="2000" b="0"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a:ln>
                            <a:noFill/>
                          </a:ln>
                          <a:solidFill>
                            <a:schemeClr val="tx1"/>
                          </a:solidFill>
                          <a:effectLst/>
                          <a:latin typeface="Times New Roman" pitchFamily="18" charset="0"/>
                          <a:cs typeface="Times New Roman" pitchFamily="18" charset="0"/>
                        </a:rPr>
                        <a:t>Το ελάχιστο</a:t>
                      </a:r>
                      <a:endParaRPr kumimoji="0" lang="el-GR" sz="20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a:ln>
                            <a:noFill/>
                          </a:ln>
                          <a:solidFill>
                            <a:schemeClr val="tx1"/>
                          </a:solidFill>
                          <a:effectLst/>
                          <a:latin typeface="Times New Roman" pitchFamily="18" charset="0"/>
                          <a:cs typeface="Times New Roman" pitchFamily="18" charset="0"/>
                        </a:rPr>
                        <a:t>Το μέγιστο</a:t>
                      </a:r>
                      <a:endParaRPr kumimoji="0" lang="el-GR" sz="20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a:ln>
                            <a:noFill/>
                          </a:ln>
                          <a:solidFill>
                            <a:schemeClr val="tx1"/>
                          </a:solidFill>
                          <a:effectLst/>
                          <a:latin typeface="Times New Roman" pitchFamily="18" charset="0"/>
                          <a:cs typeface="Times New Roman" pitchFamily="18" charset="0"/>
                        </a:rPr>
                        <a:t>Ο μέσος όρος</a:t>
                      </a:r>
                      <a:endParaRPr kumimoji="0" lang="el-GR" sz="20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30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a:ln>
                            <a:noFill/>
                          </a:ln>
                          <a:solidFill>
                            <a:schemeClr val="tx1"/>
                          </a:solidFill>
                          <a:effectLst/>
                          <a:latin typeface="Times New Roman" pitchFamily="18" charset="0"/>
                          <a:cs typeface="Times New Roman" pitchFamily="18" charset="0"/>
                        </a:rPr>
                        <a:t>Από 0-5 ετών</a:t>
                      </a:r>
                      <a:endParaRPr kumimoji="0" lang="el-GR" sz="20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a:ln>
                            <a:noFill/>
                          </a:ln>
                          <a:solidFill>
                            <a:schemeClr val="tx1"/>
                          </a:solidFill>
                          <a:effectLst/>
                          <a:latin typeface="Times New Roman" pitchFamily="18" charset="0"/>
                          <a:cs typeface="Times New Roman" pitchFamily="18" charset="0"/>
                        </a:rPr>
                        <a:t>1</a:t>
                      </a:r>
                      <a:endParaRPr kumimoji="0" lang="el-GR" sz="20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a:ln>
                            <a:noFill/>
                          </a:ln>
                          <a:solidFill>
                            <a:schemeClr val="tx1"/>
                          </a:solidFill>
                          <a:effectLst/>
                          <a:latin typeface="Times New Roman" pitchFamily="18" charset="0"/>
                          <a:cs typeface="Times New Roman" pitchFamily="18" charset="0"/>
                        </a:rPr>
                        <a:t>3</a:t>
                      </a:r>
                      <a:endParaRPr kumimoji="0" lang="el-GR" sz="20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a:ln>
                            <a:noFill/>
                          </a:ln>
                          <a:solidFill>
                            <a:schemeClr val="tx1"/>
                          </a:solidFill>
                          <a:effectLst/>
                          <a:latin typeface="Times New Roman" pitchFamily="18" charset="0"/>
                          <a:cs typeface="Times New Roman" pitchFamily="18" charset="0"/>
                        </a:rPr>
                        <a:t>2</a:t>
                      </a:r>
                      <a:endParaRPr kumimoji="0" lang="el-GR" sz="20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30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a:ln>
                            <a:noFill/>
                          </a:ln>
                          <a:solidFill>
                            <a:schemeClr val="tx1"/>
                          </a:solidFill>
                          <a:effectLst/>
                          <a:latin typeface="Times New Roman" pitchFamily="18" charset="0"/>
                          <a:cs typeface="Times New Roman" pitchFamily="18" charset="0"/>
                        </a:rPr>
                        <a:t>Από 5-14 ετών</a:t>
                      </a:r>
                      <a:endParaRPr kumimoji="0" lang="el-GR" sz="20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a:ln>
                            <a:noFill/>
                          </a:ln>
                          <a:solidFill>
                            <a:schemeClr val="tx1"/>
                          </a:solidFill>
                          <a:effectLst/>
                          <a:latin typeface="Times New Roman" pitchFamily="18" charset="0"/>
                          <a:cs typeface="Times New Roman" pitchFamily="18" charset="0"/>
                        </a:rPr>
                        <a:t>3</a:t>
                      </a:r>
                      <a:endParaRPr kumimoji="0" lang="el-GR" sz="20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a:ln>
                            <a:noFill/>
                          </a:ln>
                          <a:solidFill>
                            <a:schemeClr val="tx1"/>
                          </a:solidFill>
                          <a:effectLst/>
                          <a:latin typeface="Times New Roman" pitchFamily="18" charset="0"/>
                          <a:cs typeface="Times New Roman" pitchFamily="18" charset="0"/>
                        </a:rPr>
                        <a:t>7</a:t>
                      </a:r>
                      <a:endParaRPr kumimoji="0" lang="el-GR" sz="20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a:ln>
                            <a:noFill/>
                          </a:ln>
                          <a:solidFill>
                            <a:schemeClr val="tx1"/>
                          </a:solidFill>
                          <a:effectLst/>
                          <a:latin typeface="Times New Roman" pitchFamily="18" charset="0"/>
                          <a:cs typeface="Times New Roman" pitchFamily="18" charset="0"/>
                        </a:rPr>
                        <a:t>5</a:t>
                      </a:r>
                      <a:endParaRPr kumimoji="0" lang="el-GR" sz="20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30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a:ln>
                            <a:noFill/>
                          </a:ln>
                          <a:solidFill>
                            <a:schemeClr val="tx1"/>
                          </a:solidFill>
                          <a:effectLst/>
                          <a:latin typeface="Times New Roman" pitchFamily="18" charset="0"/>
                          <a:cs typeface="Times New Roman" pitchFamily="18" charset="0"/>
                        </a:rPr>
                        <a:t>Από 14 και άνω</a:t>
                      </a:r>
                      <a:endParaRPr kumimoji="0" lang="el-GR" sz="20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a:ln>
                            <a:noFill/>
                          </a:ln>
                          <a:solidFill>
                            <a:schemeClr val="tx1"/>
                          </a:solidFill>
                          <a:effectLst/>
                          <a:latin typeface="Times New Roman" pitchFamily="18" charset="0"/>
                          <a:cs typeface="Times New Roman" pitchFamily="18" charset="0"/>
                        </a:rPr>
                        <a:t>5</a:t>
                      </a:r>
                      <a:endParaRPr kumimoji="0" lang="el-GR" sz="20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a:ln>
                            <a:noFill/>
                          </a:ln>
                          <a:solidFill>
                            <a:schemeClr val="tx1"/>
                          </a:solidFill>
                          <a:effectLst/>
                          <a:latin typeface="Times New Roman" pitchFamily="18" charset="0"/>
                          <a:cs typeface="Times New Roman" pitchFamily="18" charset="0"/>
                        </a:rPr>
                        <a:t>9</a:t>
                      </a:r>
                      <a:endParaRPr kumimoji="0" lang="el-GR" sz="2000" b="1"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a:ln>
                            <a:noFill/>
                          </a:ln>
                          <a:solidFill>
                            <a:schemeClr val="tx1"/>
                          </a:solidFill>
                          <a:effectLst/>
                          <a:latin typeface="Times New Roman" pitchFamily="18" charset="0"/>
                          <a:cs typeface="Times New Roman" pitchFamily="18" charset="0"/>
                        </a:rPr>
                        <a:t>7</a:t>
                      </a:r>
                      <a:endParaRPr kumimoji="0" lang="el-GR" sz="2000" b="1" i="0"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4606" name="Rectangle 149"/>
          <p:cNvSpPr>
            <a:spLocks noChangeArrowheads="1"/>
          </p:cNvSpPr>
          <p:nvPr/>
        </p:nvSpPr>
        <p:spPr bwMode="auto">
          <a:xfrm>
            <a:off x="2653804" y="5002214"/>
            <a:ext cx="6812955" cy="646331"/>
          </a:xfrm>
          <a:prstGeom prst="rect">
            <a:avLst/>
          </a:prstGeom>
          <a:noFill/>
          <a:ln w="9525">
            <a:noFill/>
            <a:miter lim="800000"/>
            <a:headEnd/>
            <a:tailEnd/>
          </a:ln>
        </p:spPr>
        <p:txBody>
          <a:bodyPr wrap="none" anchor="ctr">
            <a:spAutoFit/>
          </a:bodyPr>
          <a:lstStyle/>
          <a:p>
            <a:r>
              <a:rPr lang="el-GR" sz="2000" b="1" dirty="0">
                <a:solidFill>
                  <a:schemeClr val="bg1"/>
                </a:solidFill>
                <a:cs typeface="Times New Roman" pitchFamily="18" charset="0"/>
              </a:rPr>
              <a:t>Η Β.Μ ΜΠΟΡΕΙ ΝΑ ΣΥΓΚΡΑΤΗΣΕΙ </a:t>
            </a:r>
            <a:r>
              <a:rPr lang="el-GR" sz="2000" b="1" dirty="0">
                <a:solidFill>
                  <a:schemeClr val="bg1"/>
                </a:solidFill>
              </a:rPr>
              <a:t>  </a:t>
            </a:r>
            <a:r>
              <a:rPr lang="el-GR" sz="2000" b="1" dirty="0">
                <a:cs typeface="Times New Roman" pitchFamily="18" charset="0"/>
              </a:rPr>
              <a:t>7 ( - + ) 2 </a:t>
            </a:r>
            <a:r>
              <a:rPr lang="el-GR" sz="2000" b="1" dirty="0">
                <a:solidFill>
                  <a:schemeClr val="bg1"/>
                </a:solidFill>
                <a:cs typeface="Times New Roman" pitchFamily="18" charset="0"/>
              </a:rPr>
              <a:t>ΠΛΗΡΟΦΟΡΙΕΣ</a:t>
            </a:r>
            <a:endParaRPr lang="el-GR" sz="2000" b="1" dirty="0">
              <a:solidFill>
                <a:schemeClr val="bg1"/>
              </a:solidFill>
            </a:endParaRPr>
          </a:p>
          <a:p>
            <a:pPr eaLnBrk="0" hangingPunct="0"/>
            <a:endParaRPr lang="el-GR" sz="1600" b="1" dirty="0"/>
          </a:p>
        </p:txBody>
      </p:sp>
    </p:spTree>
  </p:cSld>
  <p:clrMapOvr>
    <a:masterClrMapping/>
  </p:clrMapOvr>
  <p:transition>
    <p:dissolve/>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Grp="1" noChangeArrowheads="1"/>
          </p:cNvSpPr>
          <p:nvPr>
            <p:ph type="title"/>
          </p:nvPr>
        </p:nvSpPr>
        <p:spPr>
          <a:xfrm>
            <a:off x="1249680" y="30481"/>
            <a:ext cx="9692640" cy="487680"/>
          </a:xfrm>
        </p:spPr>
        <p:txBody>
          <a:bodyPr>
            <a:noAutofit/>
          </a:bodyPr>
          <a:lstStyle/>
          <a:p>
            <a:pPr>
              <a:defRPr/>
            </a:pPr>
            <a:r>
              <a:rPr lang="el-GR" sz="1800" u="sng" dirty="0">
                <a:solidFill>
                  <a:schemeClr val="bg1"/>
                </a:solidFill>
              </a:rPr>
              <a:t>ΜΝΗΜΟΝΙΚΑ ΣΥΣΤΗΜΑΤΑ ΚΑΙ ΔΙΑΔΙΚΑΣΙΕΣ ΕΛΕΓΧΟΥ ΤΩΝ ΠΛΗΡΟΦΟΡΙΩΝ</a:t>
            </a:r>
            <a:br>
              <a:rPr lang="el-GR" sz="1800" dirty="0">
                <a:solidFill>
                  <a:schemeClr val="bg1"/>
                </a:solidFill>
              </a:rPr>
            </a:br>
            <a:r>
              <a:rPr lang="el-GR" sz="1400" dirty="0">
                <a:solidFill>
                  <a:schemeClr val="bg1"/>
                </a:solidFill>
              </a:rPr>
              <a:t>(Κολιάδης,2002:423)</a:t>
            </a:r>
            <a:r>
              <a:rPr lang="el-GR" sz="1800" dirty="0">
                <a:solidFill>
                  <a:schemeClr val="bg1"/>
                </a:solidFill>
              </a:rPr>
              <a:t> </a:t>
            </a:r>
          </a:p>
        </p:txBody>
      </p:sp>
      <p:graphicFrame>
        <p:nvGraphicFramePr>
          <p:cNvPr id="26685" name="Group 61"/>
          <p:cNvGraphicFramePr>
            <a:graphicFrameLocks noGrp="1"/>
          </p:cNvGraphicFramePr>
          <p:nvPr>
            <p:ph type="tbl" idx="1"/>
          </p:nvPr>
        </p:nvGraphicFramePr>
        <p:xfrm>
          <a:off x="0" y="518161"/>
          <a:ext cx="12192000" cy="6852073"/>
        </p:xfrm>
        <a:graphic>
          <a:graphicData uri="http://schemas.openxmlformats.org/drawingml/2006/table">
            <a:tbl>
              <a:tblPr/>
              <a:tblGrid>
                <a:gridCol w="3048000">
                  <a:extLst>
                    <a:ext uri="{9D8B030D-6E8A-4147-A177-3AD203B41FA5}">
                      <a16:colId xmlns:a16="http://schemas.microsoft.com/office/drawing/2014/main" val="20000"/>
                    </a:ext>
                  </a:extLst>
                </a:gridCol>
                <a:gridCol w="2727960">
                  <a:extLst>
                    <a:ext uri="{9D8B030D-6E8A-4147-A177-3AD203B41FA5}">
                      <a16:colId xmlns:a16="http://schemas.microsoft.com/office/drawing/2014/main" val="20001"/>
                    </a:ext>
                  </a:extLst>
                </a:gridCol>
                <a:gridCol w="3139440">
                  <a:extLst>
                    <a:ext uri="{9D8B030D-6E8A-4147-A177-3AD203B41FA5}">
                      <a16:colId xmlns:a16="http://schemas.microsoft.com/office/drawing/2014/main" val="20002"/>
                    </a:ext>
                  </a:extLst>
                </a:gridCol>
                <a:gridCol w="3276600">
                  <a:extLst>
                    <a:ext uri="{9D8B030D-6E8A-4147-A177-3AD203B41FA5}">
                      <a16:colId xmlns:a16="http://schemas.microsoft.com/office/drawing/2014/main" val="20003"/>
                    </a:ext>
                  </a:extLst>
                </a:gridCol>
              </a:tblGrid>
              <a:tr h="51634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dirty="0">
                          <a:ln>
                            <a:noFill/>
                          </a:ln>
                          <a:solidFill>
                            <a:schemeClr val="bg1"/>
                          </a:solidFill>
                          <a:effectLst/>
                          <a:latin typeface="Arial" pitchFamily="34" charset="0"/>
                        </a:rPr>
                        <a:t>ΔΙΑΔΙΚΑΣΙΕΣ ΕΛΕΓΧΟΥ ΤΩΝ ΠΛΗΡΟΦΟΡΙΩΝ</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dirty="0">
                          <a:ln>
                            <a:noFill/>
                          </a:ln>
                          <a:solidFill>
                            <a:schemeClr val="bg1"/>
                          </a:solidFill>
                          <a:effectLst/>
                          <a:latin typeface="Arial" pitchFamily="34" charset="0"/>
                        </a:rPr>
                        <a:t>ΑΙΣΘΗΤΗΡΙΑΚΗ ΜΝΗΜΗ</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dirty="0">
                          <a:ln>
                            <a:noFill/>
                          </a:ln>
                          <a:solidFill>
                            <a:schemeClr val="bg1"/>
                          </a:solidFill>
                          <a:effectLst/>
                          <a:latin typeface="Arial" pitchFamily="34" charset="0"/>
                        </a:rPr>
                        <a:t>ΒΡΑΧΥΧΡΟΝΗ ΜΝΗΜΗ</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dirty="0">
                          <a:ln>
                            <a:noFill/>
                          </a:ln>
                          <a:solidFill>
                            <a:schemeClr val="bg1"/>
                          </a:solidFill>
                          <a:effectLst/>
                          <a:latin typeface="Arial" pitchFamily="34" charset="0"/>
                        </a:rPr>
                        <a:t>ΜΑΚΡΟΧΡΟΝΗ ΜΝΗΜΗ</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0373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a:ln>
                            <a:noFill/>
                          </a:ln>
                          <a:solidFill>
                            <a:schemeClr val="tx1"/>
                          </a:solidFill>
                          <a:effectLst/>
                          <a:latin typeface="Arial" pitchFamily="34" charset="0"/>
                        </a:rPr>
                        <a:t>Εισαγωγή πληροφοριών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a:ln>
                            <a:noFill/>
                          </a:ln>
                          <a:solidFill>
                            <a:schemeClr val="tx1"/>
                          </a:solidFill>
                          <a:effectLst/>
                          <a:latin typeface="Arial" pitchFamily="34" charset="0"/>
                        </a:rPr>
                        <a:t>Επιλεκτική προσοχή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a:ln>
                            <a:noFill/>
                          </a:ln>
                          <a:solidFill>
                            <a:schemeClr val="tx1"/>
                          </a:solidFill>
                          <a:effectLst/>
                          <a:latin typeface="Arial" pitchFamily="34" charset="0"/>
                        </a:rPr>
                        <a:t>Πολύ γρήγορη</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a:ln>
                            <a:noFill/>
                          </a:ln>
                          <a:solidFill>
                            <a:schemeClr val="tx1"/>
                          </a:solidFill>
                          <a:effectLst/>
                          <a:latin typeface="Arial" pitchFamily="34" charset="0"/>
                        </a:rPr>
                        <a:t>Σχετικά αργή</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634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a:ln>
                            <a:noFill/>
                          </a:ln>
                          <a:solidFill>
                            <a:schemeClr val="tx1"/>
                          </a:solidFill>
                          <a:effectLst/>
                          <a:latin typeface="Arial" pitchFamily="34" charset="0"/>
                        </a:rPr>
                        <a:t>Χωρητικότητα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a:ln>
                            <a:noFill/>
                          </a:ln>
                          <a:solidFill>
                            <a:schemeClr val="tx1"/>
                          </a:solidFill>
                          <a:effectLst/>
                          <a:latin typeface="Arial" pitchFamily="34" charset="0"/>
                        </a:rPr>
                        <a:t>Μεγάλη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a:ln>
                            <a:noFill/>
                          </a:ln>
                          <a:solidFill>
                            <a:schemeClr val="tx1"/>
                          </a:solidFill>
                          <a:effectLst/>
                          <a:latin typeface="Arial" pitchFamily="34" charset="0"/>
                        </a:rPr>
                        <a:t>Περιορισμένη (επιδέχεται βελτίωσης)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a:ln>
                            <a:noFill/>
                          </a:ln>
                          <a:solidFill>
                            <a:schemeClr val="tx1"/>
                          </a:solidFill>
                          <a:effectLst/>
                          <a:latin typeface="Arial" pitchFamily="34" charset="0"/>
                        </a:rPr>
                        <a:t>Απεριόριστη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220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a:ln>
                            <a:noFill/>
                          </a:ln>
                          <a:solidFill>
                            <a:schemeClr val="tx1"/>
                          </a:solidFill>
                          <a:effectLst/>
                          <a:latin typeface="Arial" pitchFamily="34" charset="0"/>
                        </a:rPr>
                        <a:t>Διάρκεια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a:ln>
                            <a:noFill/>
                          </a:ln>
                          <a:solidFill>
                            <a:schemeClr val="tx1"/>
                          </a:solidFill>
                          <a:effectLst/>
                          <a:latin typeface="Arial" pitchFamily="34" charset="0"/>
                        </a:rPr>
                        <a:t>¼ - 2 δευτερόλεπτα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a:ln>
                            <a:noFill/>
                          </a:ln>
                          <a:solidFill>
                            <a:schemeClr val="tx1"/>
                          </a:solidFill>
                          <a:effectLst/>
                          <a:latin typeface="Arial" pitchFamily="34" charset="0"/>
                        </a:rPr>
                        <a:t>20-30 δευτερόλεπτα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a:ln>
                            <a:noFill/>
                          </a:ln>
                          <a:solidFill>
                            <a:schemeClr val="tx1"/>
                          </a:solidFill>
                          <a:effectLst/>
                          <a:latin typeface="Arial" pitchFamily="34" charset="0"/>
                        </a:rPr>
                        <a:t>Απεριόριστη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1634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a:ln>
                            <a:noFill/>
                          </a:ln>
                          <a:solidFill>
                            <a:schemeClr val="tx1"/>
                          </a:solidFill>
                          <a:effectLst/>
                          <a:latin typeface="Arial" pitchFamily="34" charset="0"/>
                        </a:rPr>
                        <a:t>Συγκράτηση πληροφοριών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a:ln>
                            <a:noFill/>
                          </a:ln>
                          <a:solidFill>
                            <a:schemeClr val="tx1"/>
                          </a:solidFill>
                          <a:effectLst/>
                          <a:latin typeface="Arial" pitchFamily="34" charset="0"/>
                        </a:rPr>
                        <a:t>Αδύνατη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a:ln>
                            <a:noFill/>
                          </a:ln>
                          <a:solidFill>
                            <a:schemeClr val="tx1"/>
                          </a:solidFill>
                          <a:effectLst/>
                          <a:latin typeface="Arial" pitchFamily="34" charset="0"/>
                        </a:rPr>
                        <a:t>Με συνεχιζόμενη προσοχή  και επανάληψη</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a:ln>
                            <a:noFill/>
                          </a:ln>
                          <a:solidFill>
                            <a:schemeClr val="tx1"/>
                          </a:solidFill>
                          <a:effectLst/>
                          <a:latin typeface="Arial" pitchFamily="34" charset="0"/>
                        </a:rPr>
                        <a:t>Με επανάληψη και οργάνωση</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2895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a:ln>
                            <a:noFill/>
                          </a:ln>
                          <a:solidFill>
                            <a:schemeClr val="tx1"/>
                          </a:solidFill>
                          <a:effectLst/>
                          <a:latin typeface="Arial" pitchFamily="34" charset="0"/>
                        </a:rPr>
                        <a:t>Περιεχόμενο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a:ln>
                            <a:noFill/>
                          </a:ln>
                          <a:solidFill>
                            <a:schemeClr val="tx1"/>
                          </a:solidFill>
                          <a:effectLst/>
                          <a:latin typeface="Arial" pitchFamily="34" charset="0"/>
                        </a:rPr>
                        <a:t>Όλα τα αισθητηριακά ερεθίσματα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a:ln>
                            <a:noFill/>
                          </a:ln>
                          <a:solidFill>
                            <a:schemeClr val="tx1"/>
                          </a:solidFill>
                          <a:effectLst/>
                          <a:latin typeface="Arial" pitchFamily="34" charset="0"/>
                        </a:rPr>
                        <a:t>Λέξεις, εικόνες, ιδέες, προτάσεις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a:ln>
                            <a:noFill/>
                          </a:ln>
                          <a:solidFill>
                            <a:schemeClr val="tx1"/>
                          </a:solidFill>
                          <a:effectLst/>
                          <a:latin typeface="Arial" pitchFamily="34" charset="0"/>
                        </a:rPr>
                        <a:t>Διασυνδετικά δίκτυα, σχήματα, παραγωγές, γεγονότα, εικόνες,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2895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a:ln>
                            <a:noFill/>
                          </a:ln>
                          <a:solidFill>
                            <a:schemeClr val="tx1"/>
                          </a:solidFill>
                          <a:effectLst/>
                          <a:latin typeface="Arial" pitchFamily="34" charset="0"/>
                        </a:rPr>
                        <a:t>Ανάσυρση</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a:ln>
                            <a:noFill/>
                          </a:ln>
                          <a:solidFill>
                            <a:schemeClr val="tx1"/>
                          </a:solidFill>
                          <a:effectLst/>
                          <a:latin typeface="Arial" pitchFamily="34" charset="0"/>
                        </a:rPr>
                        <a:t>Αδύνατη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a:ln>
                            <a:noFill/>
                          </a:ln>
                          <a:solidFill>
                            <a:schemeClr val="tx1"/>
                          </a:solidFill>
                          <a:effectLst/>
                          <a:latin typeface="Arial" pitchFamily="34" charset="0"/>
                        </a:rPr>
                        <a:t>Άμεση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a:ln>
                            <a:noFill/>
                          </a:ln>
                          <a:solidFill>
                            <a:schemeClr val="tx1"/>
                          </a:solidFill>
                          <a:effectLst/>
                          <a:latin typeface="Arial" pitchFamily="34" charset="0"/>
                        </a:rPr>
                        <a:t>Εξαρτάται από τη μορφή αναπαράστασης και την οργάνωση</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72895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a:ln>
                            <a:noFill/>
                          </a:ln>
                          <a:solidFill>
                            <a:schemeClr val="tx1"/>
                          </a:solidFill>
                          <a:effectLst/>
                          <a:latin typeface="Arial" pitchFamily="34" charset="0"/>
                        </a:rPr>
                        <a:t>Λήθη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a:ln>
                            <a:noFill/>
                          </a:ln>
                          <a:solidFill>
                            <a:schemeClr val="tx1"/>
                          </a:solidFill>
                          <a:effectLst/>
                          <a:latin typeface="Arial" pitchFamily="34" charset="0"/>
                        </a:rPr>
                        <a:t>Φθορά και παρεμβολή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a:ln>
                            <a:noFill/>
                          </a:ln>
                          <a:solidFill>
                            <a:schemeClr val="tx1"/>
                          </a:solidFill>
                          <a:effectLst/>
                          <a:latin typeface="Arial" pitchFamily="34" charset="0"/>
                        </a:rPr>
                        <a:t>Παρεμβολή και φθορά</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a:ln>
                            <a:noFill/>
                          </a:ln>
                          <a:solidFill>
                            <a:schemeClr val="tx1"/>
                          </a:solidFill>
                          <a:effectLst/>
                          <a:latin typeface="Arial" pitchFamily="34" charset="0"/>
                        </a:rPr>
                        <a:t>Παρεμβολή, ακατάλληλες νύξεις ανάσυρσης, πιθανή φθορά, απώθηση</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81399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a:ln>
                            <a:noFill/>
                          </a:ln>
                          <a:solidFill>
                            <a:schemeClr val="tx1"/>
                          </a:solidFill>
                          <a:effectLst/>
                          <a:latin typeface="Arial" pitchFamily="34" charset="0"/>
                        </a:rPr>
                        <a:t>Μορφές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a:ln>
                            <a:noFill/>
                          </a:ln>
                          <a:solidFill>
                            <a:schemeClr val="tx1"/>
                          </a:solidFill>
                          <a:effectLst/>
                          <a:latin typeface="Arial" pitchFamily="34" charset="0"/>
                        </a:rPr>
                        <a:t>Εικονική, ακουστική μνήμη</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a:ln>
                            <a:noFill/>
                          </a:ln>
                          <a:solidFill>
                            <a:schemeClr val="tx1"/>
                          </a:solidFill>
                          <a:effectLst/>
                          <a:latin typeface="Arial" pitchFamily="34" charset="0"/>
                        </a:rPr>
                        <a:t>Άμεση / Ενεργός μνήμη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a:ln>
                            <a:noFill/>
                          </a:ln>
                          <a:solidFill>
                            <a:schemeClr val="tx1"/>
                          </a:solidFill>
                          <a:effectLst/>
                          <a:latin typeface="Arial" pitchFamily="34" charset="0"/>
                        </a:rPr>
                        <a:t>Διαδικαστική μνήμη,</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a:ln>
                            <a:noFill/>
                          </a:ln>
                          <a:solidFill>
                            <a:schemeClr val="tx1"/>
                          </a:solidFill>
                          <a:effectLst/>
                          <a:latin typeface="Arial" pitchFamily="34" charset="0"/>
                        </a:rPr>
                        <a:t>Μνήμη επεισοδίων,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a:ln>
                            <a:noFill/>
                          </a:ln>
                          <a:solidFill>
                            <a:schemeClr val="tx1"/>
                          </a:solidFill>
                          <a:effectLst/>
                          <a:latin typeface="Arial" pitchFamily="34" charset="0"/>
                        </a:rPr>
                        <a:t>Σημασιολογική μνήμη</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166444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a:ln>
                            <a:noFill/>
                          </a:ln>
                          <a:solidFill>
                            <a:schemeClr val="tx1"/>
                          </a:solidFill>
                          <a:effectLst/>
                          <a:latin typeface="Arial" pitchFamily="34" charset="0"/>
                        </a:rPr>
                        <a:t>Παράδειγμα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a:ln>
                            <a:noFill/>
                          </a:ln>
                          <a:solidFill>
                            <a:schemeClr val="tx1"/>
                          </a:solidFill>
                          <a:effectLst/>
                          <a:latin typeface="Arial" pitchFamily="34" charset="0"/>
                        </a:rPr>
                        <a:t>Να μπορεί το άτομο να δει κινούμενες εικόνες (εικονική) και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a:ln>
                            <a:noFill/>
                          </a:ln>
                          <a:solidFill>
                            <a:schemeClr val="tx1"/>
                          </a:solidFill>
                          <a:effectLst/>
                          <a:latin typeface="Arial" pitchFamily="34" charset="0"/>
                        </a:rPr>
                        <a:t>Να αναγνωρίσει λέξεις στον προφορικό λόγο (ακουστική)</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a:ln>
                            <a:noFill/>
                          </a:ln>
                          <a:solidFill>
                            <a:schemeClr val="tx1"/>
                          </a:solidFill>
                          <a:effectLst/>
                          <a:latin typeface="Arial" pitchFamily="34" charset="0"/>
                        </a:rPr>
                        <a:t>Να θυμάται έναν αριθμό τηλεφώνου που μόλις είδε ή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a:ln>
                            <a:noFill/>
                          </a:ln>
                          <a:solidFill>
                            <a:schemeClr val="tx1"/>
                          </a:solidFill>
                          <a:effectLst/>
                          <a:latin typeface="Arial" pitchFamily="34" charset="0"/>
                        </a:rPr>
                        <a:t>Να κρατά σημειώσεις κατά τη διάρκεια μιας ομιλίας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a:ln>
                            <a:noFill/>
                          </a:ln>
                          <a:solidFill>
                            <a:schemeClr val="tx1"/>
                          </a:solidFill>
                          <a:effectLst/>
                          <a:latin typeface="Arial" pitchFamily="34" charset="0"/>
                        </a:rPr>
                        <a:t>Να θυμάται πώς οδηγεί αυτοκίνητο (διαδικαστική)</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a:ln>
                            <a:noFill/>
                          </a:ln>
                          <a:solidFill>
                            <a:schemeClr val="tx1"/>
                          </a:solidFill>
                          <a:effectLst/>
                          <a:latin typeface="Arial" pitchFamily="34" charset="0"/>
                        </a:rPr>
                        <a:t>Πού άφησε τα κλειδιά του (μνήμη επεισοδίων Και να μπορεί να διαβάζει μια πινακίδα στο δρόμο (σημασιολογική)</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Tree>
  </p:cSld>
  <p:clrMapOvr>
    <a:masterClrMapping/>
  </p:clrMapOvr>
  <p:transition>
    <p:dissolve/>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Grp="1" noChangeArrowheads="1"/>
          </p:cNvSpPr>
          <p:nvPr>
            <p:ph type="title"/>
          </p:nvPr>
        </p:nvSpPr>
        <p:spPr/>
        <p:txBody>
          <a:bodyPr>
            <a:normAutofit/>
          </a:bodyPr>
          <a:lstStyle/>
          <a:p>
            <a:pPr>
              <a:defRPr/>
            </a:pPr>
            <a:r>
              <a:rPr lang="el-GR" sz="2800" b="1" dirty="0">
                <a:solidFill>
                  <a:schemeClr val="bg1"/>
                </a:solidFill>
              </a:rPr>
              <a:t>ΒΡΑΧΥΧΡΟΝΗ ΚΑΙ ΜΑΚΡΟΧΡΟΝΗ ΜΝΗΜΗ</a:t>
            </a:r>
          </a:p>
        </p:txBody>
      </p:sp>
      <p:graphicFrame>
        <p:nvGraphicFramePr>
          <p:cNvPr id="12390" name="Group 102"/>
          <p:cNvGraphicFramePr>
            <a:graphicFrameLocks noGrp="1"/>
          </p:cNvGraphicFramePr>
          <p:nvPr>
            <p:ph type="dgm" idx="1"/>
          </p:nvPr>
        </p:nvGraphicFramePr>
        <p:xfrm>
          <a:off x="792480" y="1417638"/>
          <a:ext cx="10972800" cy="4582859"/>
        </p:xfrm>
        <a:graphic>
          <a:graphicData uri="http://schemas.openxmlformats.org/drawingml/2006/table">
            <a:tbl>
              <a:tblPr/>
              <a:tblGrid>
                <a:gridCol w="1844040">
                  <a:extLst>
                    <a:ext uri="{9D8B030D-6E8A-4147-A177-3AD203B41FA5}">
                      <a16:colId xmlns:a16="http://schemas.microsoft.com/office/drawing/2014/main" val="20000"/>
                    </a:ext>
                  </a:extLst>
                </a:gridCol>
                <a:gridCol w="1615440">
                  <a:extLst>
                    <a:ext uri="{9D8B030D-6E8A-4147-A177-3AD203B41FA5}">
                      <a16:colId xmlns:a16="http://schemas.microsoft.com/office/drawing/2014/main" val="20001"/>
                    </a:ext>
                  </a:extLst>
                </a:gridCol>
                <a:gridCol w="1767840">
                  <a:extLst>
                    <a:ext uri="{9D8B030D-6E8A-4147-A177-3AD203B41FA5}">
                      <a16:colId xmlns:a16="http://schemas.microsoft.com/office/drawing/2014/main" val="20002"/>
                    </a:ext>
                  </a:extLst>
                </a:gridCol>
                <a:gridCol w="1950720">
                  <a:extLst>
                    <a:ext uri="{9D8B030D-6E8A-4147-A177-3AD203B41FA5}">
                      <a16:colId xmlns:a16="http://schemas.microsoft.com/office/drawing/2014/main" val="20003"/>
                    </a:ext>
                  </a:extLst>
                </a:gridCol>
                <a:gridCol w="1737360">
                  <a:extLst>
                    <a:ext uri="{9D8B030D-6E8A-4147-A177-3AD203B41FA5}">
                      <a16:colId xmlns:a16="http://schemas.microsoft.com/office/drawing/2014/main" val="20004"/>
                    </a:ext>
                  </a:extLst>
                </a:gridCol>
                <a:gridCol w="2057400">
                  <a:extLst>
                    <a:ext uri="{9D8B030D-6E8A-4147-A177-3AD203B41FA5}">
                      <a16:colId xmlns:a16="http://schemas.microsoft.com/office/drawing/2014/main" val="20005"/>
                    </a:ext>
                  </a:extLst>
                </a:gridCol>
              </a:tblGrid>
              <a:tr h="863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600" b="0" i="0" u="none" strike="noStrike" cap="none" normalizeH="0" baseline="0" dirty="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dirty="0">
                          <a:ln>
                            <a:noFill/>
                          </a:ln>
                          <a:solidFill>
                            <a:schemeClr val="bg1"/>
                          </a:solidFill>
                          <a:effectLst/>
                          <a:latin typeface="Arial" pitchFamily="34" charset="0"/>
                        </a:rPr>
                        <a:t>ΒΑΣΙΚΕΣ</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dirty="0">
                          <a:ln>
                            <a:noFill/>
                          </a:ln>
                          <a:solidFill>
                            <a:schemeClr val="bg1"/>
                          </a:solidFill>
                          <a:effectLst/>
                          <a:latin typeface="Arial" pitchFamily="34" charset="0"/>
                        </a:rPr>
                        <a:t>ΛΕΙΤΟΥΡΓΙΕΣ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dirty="0">
                          <a:ln>
                            <a:noFill/>
                          </a:ln>
                          <a:solidFill>
                            <a:schemeClr val="bg1"/>
                          </a:solidFill>
                          <a:effectLst/>
                          <a:latin typeface="Arial" pitchFamily="34" charset="0"/>
                        </a:rPr>
                        <a:t>ΧΩΡΗΤΙΚΟΤΗΤΑ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dirty="0">
                          <a:ln>
                            <a:noFill/>
                          </a:ln>
                          <a:solidFill>
                            <a:schemeClr val="bg1"/>
                          </a:solidFill>
                          <a:effectLst/>
                          <a:latin typeface="Arial" pitchFamily="34" charset="0"/>
                        </a:rPr>
                        <a:t>ΜΟΡΦΕΣ</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dirty="0">
                          <a:ln>
                            <a:noFill/>
                          </a:ln>
                          <a:solidFill>
                            <a:schemeClr val="bg1"/>
                          </a:solidFill>
                          <a:effectLst/>
                          <a:latin typeface="Arial" pitchFamily="34" charset="0"/>
                        </a:rPr>
                        <a:t>ΚΩΔΙΚΟΠΟΙΗΣΗΣ</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dirty="0">
                          <a:ln>
                            <a:noFill/>
                          </a:ln>
                          <a:solidFill>
                            <a:schemeClr val="bg1"/>
                          </a:solidFill>
                          <a:effectLst/>
                          <a:latin typeface="Arial" pitchFamily="34" charset="0"/>
                        </a:rPr>
                        <a:t>ΠΛΗΡΟΦΟΡΙΩΝ</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dirty="0">
                          <a:ln>
                            <a:noFill/>
                          </a:ln>
                          <a:solidFill>
                            <a:schemeClr val="bg1"/>
                          </a:solidFill>
                          <a:effectLst/>
                          <a:latin typeface="Arial" pitchFamily="34" charset="0"/>
                        </a:rPr>
                        <a:t>ΔΙΑΡΚΕΙΑ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dirty="0">
                          <a:ln>
                            <a:noFill/>
                          </a:ln>
                          <a:solidFill>
                            <a:schemeClr val="bg1"/>
                          </a:solidFill>
                          <a:effectLst/>
                          <a:latin typeface="Arial" pitchFamily="34" charset="0"/>
                        </a:rPr>
                        <a:t>ΣΥΓΚΡΑΤΗΣΗΣ</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dirty="0">
                          <a:ln>
                            <a:noFill/>
                          </a:ln>
                          <a:solidFill>
                            <a:schemeClr val="bg1"/>
                          </a:solidFill>
                          <a:effectLst/>
                          <a:latin typeface="Arial" pitchFamily="34" charset="0"/>
                        </a:rPr>
                        <a:t>ΠΛΗΡΟΦΟΡΙΩΝ</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dirty="0">
                          <a:ln>
                            <a:noFill/>
                          </a:ln>
                          <a:solidFill>
                            <a:schemeClr val="bg1"/>
                          </a:solidFill>
                          <a:effectLst/>
                          <a:latin typeface="Arial" pitchFamily="34" charset="0"/>
                        </a:rPr>
                        <a:t>ΧΑΡΑΚΤΗΡΙΣΜΟΣ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831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dirty="0">
                          <a:ln>
                            <a:noFill/>
                          </a:ln>
                          <a:solidFill>
                            <a:schemeClr val="bg1"/>
                          </a:solidFill>
                          <a:effectLst/>
                          <a:latin typeface="Arial" pitchFamily="34" charset="0"/>
                        </a:rPr>
                        <a:t>ΑΜΕΣΗ/ </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600" b="1" i="0" u="none" strike="noStrike" cap="none" normalizeH="0" baseline="0" dirty="0">
                        <a:ln>
                          <a:noFill/>
                        </a:ln>
                        <a:solidFill>
                          <a:schemeClr val="bg1"/>
                        </a:solidFill>
                        <a:effectLst/>
                        <a:latin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Arial" pitchFamily="34" charset="0"/>
                        </a:rPr>
                        <a:t>ENE</a:t>
                      </a:r>
                      <a:r>
                        <a:rPr kumimoji="0" lang="el-GR" sz="1600" b="1" i="0" u="none" strike="noStrike" cap="none" normalizeH="0" baseline="0" dirty="0">
                          <a:ln>
                            <a:noFill/>
                          </a:ln>
                          <a:solidFill>
                            <a:schemeClr val="bg1"/>
                          </a:solidFill>
                          <a:effectLst/>
                          <a:latin typeface="Arial" pitchFamily="34" charset="0"/>
                        </a:rPr>
                        <a:t>ΡΓΟΣ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dirty="0">
                          <a:ln>
                            <a:noFill/>
                          </a:ln>
                          <a:solidFill>
                            <a:schemeClr val="bg1"/>
                          </a:solidFill>
                          <a:effectLst/>
                          <a:latin typeface="Arial" pitchFamily="34" charset="0"/>
                        </a:rPr>
                        <a:t>ΜΝΗΜΗ</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600" b="0" i="0" u="none" strike="noStrike" cap="none" normalizeH="0" baseline="0" dirty="0">
                          <a:ln>
                            <a:noFill/>
                          </a:ln>
                          <a:solidFill>
                            <a:schemeClr val="tx1"/>
                          </a:solidFill>
                          <a:effectLst/>
                          <a:latin typeface="Arial" pitchFamily="34" charset="0"/>
                        </a:rPr>
                        <a:t>Οργάνωση</a:t>
                      </a:r>
                    </a:p>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l-GR" sz="1600" b="0" i="0" u="none" strike="noStrike" cap="none" normalizeH="0" baseline="0" dirty="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600" b="0" i="0" u="none" strike="noStrike" cap="none" normalizeH="0" baseline="0" dirty="0">
                          <a:ln>
                            <a:noFill/>
                          </a:ln>
                          <a:solidFill>
                            <a:schemeClr val="tx1"/>
                          </a:solidFill>
                          <a:effectLst/>
                          <a:latin typeface="Arial" pitchFamily="34" charset="0"/>
                        </a:rPr>
                        <a:t>Συγκράτηση</a:t>
                      </a:r>
                    </a:p>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l-GR" sz="1600" b="0" i="0" u="none" strike="noStrike" cap="none" normalizeH="0" baseline="0" dirty="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600" b="0" i="0" u="none" strike="noStrike" cap="none" normalizeH="0" baseline="0" dirty="0">
                          <a:ln>
                            <a:noFill/>
                          </a:ln>
                          <a:solidFill>
                            <a:schemeClr val="tx1"/>
                          </a:solidFill>
                          <a:effectLst/>
                          <a:latin typeface="Arial" pitchFamily="34" charset="0"/>
                        </a:rPr>
                        <a:t>Ανάσυρση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a:ln>
                            <a:noFill/>
                          </a:ln>
                          <a:solidFill>
                            <a:schemeClr val="tx1"/>
                          </a:solidFill>
                          <a:effectLst/>
                          <a:latin typeface="Arial" pitchFamily="34" charset="0"/>
                        </a:rPr>
                        <a:t>περιορισμένη</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600" b="0" i="0" u="none" strike="noStrike" cap="none" normalizeH="0" baseline="0">
                          <a:ln>
                            <a:noFill/>
                          </a:ln>
                          <a:solidFill>
                            <a:schemeClr val="tx1"/>
                          </a:solidFill>
                          <a:effectLst/>
                          <a:latin typeface="Arial" pitchFamily="34" charset="0"/>
                        </a:rPr>
                        <a:t>Ακουστική (κυρίως)</a:t>
                      </a:r>
                    </a:p>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l-GR" sz="1600" b="0" i="0" u="none" strike="noStrike" cap="none" normalizeH="0" baseline="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600" b="0" i="0" u="none" strike="noStrike" cap="none" normalizeH="0" baseline="0">
                          <a:ln>
                            <a:noFill/>
                          </a:ln>
                          <a:solidFill>
                            <a:schemeClr val="tx1"/>
                          </a:solidFill>
                          <a:effectLst/>
                          <a:latin typeface="Arial" pitchFamily="34" charset="0"/>
                        </a:rPr>
                        <a:t>Οπτική</a:t>
                      </a:r>
                    </a:p>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l-GR" sz="1600" b="0" i="0" u="none" strike="noStrike" cap="none" normalizeH="0" baseline="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600" b="0" i="0" u="none" strike="noStrike" cap="none" normalizeH="0" baseline="0">
                          <a:ln>
                            <a:noFill/>
                          </a:ln>
                          <a:solidFill>
                            <a:schemeClr val="tx1"/>
                          </a:solidFill>
                          <a:effectLst/>
                          <a:latin typeface="Arial" pitchFamily="34" charset="0"/>
                        </a:rPr>
                        <a:t>Σημασιολογική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a:ln>
                            <a:noFill/>
                          </a:ln>
                          <a:solidFill>
                            <a:schemeClr val="tx1"/>
                          </a:solidFill>
                          <a:effectLst/>
                          <a:latin typeface="Arial" pitchFamily="34" charset="0"/>
                        </a:rPr>
                        <a:t>5 - 30</a:t>
                      </a:r>
                      <a:r>
                        <a:rPr kumimoji="0" lang="el-GR" sz="1600" b="1" i="0" u="none" strike="noStrike" cap="none" normalizeH="0" baseline="0">
                          <a:ln>
                            <a:noFill/>
                          </a:ln>
                          <a:solidFill>
                            <a:schemeClr val="tx1"/>
                          </a:solidFill>
                          <a:effectLst/>
                          <a:latin typeface="Arial" pitchFamily="34"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a:ln>
                            <a:noFill/>
                          </a:ln>
                          <a:solidFill>
                            <a:schemeClr val="tx1"/>
                          </a:solidFill>
                          <a:effectLst/>
                          <a:latin typeface="Arial" pitchFamily="34" charset="0"/>
                        </a:rPr>
                        <a:t>δευτερόλεπτα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600" b="0" i="1" u="none" strike="noStrike" cap="none" normalizeH="0" baseline="0" dirty="0">
                          <a:ln>
                            <a:noFill/>
                          </a:ln>
                          <a:solidFill>
                            <a:schemeClr val="tx1"/>
                          </a:solidFill>
                          <a:effectLst/>
                          <a:latin typeface="Arial" pitchFamily="34" charset="0"/>
                        </a:rPr>
                        <a:t>&lt;&lt;πινάκιο&gt;&gt;</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600" b="0" i="1" u="none" strike="noStrike" cap="none" normalizeH="0" baseline="0" dirty="0">
                        <a:ln>
                          <a:noFill/>
                        </a:ln>
                        <a:solidFill>
                          <a:schemeClr val="tx1"/>
                        </a:solidFill>
                        <a:effectLst/>
                        <a:latin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600" b="0" i="1" u="none" strike="noStrike" cap="none" normalizeH="0" baseline="0" dirty="0">
                          <a:ln>
                            <a:noFill/>
                          </a:ln>
                          <a:solidFill>
                            <a:schemeClr val="tx1"/>
                          </a:solidFill>
                          <a:effectLst/>
                          <a:latin typeface="Arial" pitchFamily="34" charset="0"/>
                        </a:rPr>
                        <a:t>&lt;&lt;πάγκος εργασίας&gt;&gt;</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600" b="0" i="1" u="none" strike="noStrike" cap="none" normalizeH="0" baseline="0" dirty="0">
                        <a:ln>
                          <a:noFill/>
                        </a:ln>
                        <a:solidFill>
                          <a:schemeClr val="tx1"/>
                        </a:solidFill>
                        <a:effectLst/>
                        <a:latin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600" b="0" i="1" u="none" strike="noStrike" cap="none" normalizeH="0" baseline="0" dirty="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8303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dirty="0">
                          <a:ln>
                            <a:noFill/>
                          </a:ln>
                          <a:solidFill>
                            <a:schemeClr val="bg1"/>
                          </a:solidFill>
                          <a:effectLst/>
                          <a:latin typeface="Arial" pitchFamily="34" charset="0"/>
                        </a:rPr>
                        <a:t>ΜΑΚΡΟΧΡΟΝΗ ΜΝΗΜΗ</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600" b="0" i="0" u="none" strike="noStrike" cap="none" normalizeH="0" baseline="0" dirty="0">
                          <a:ln>
                            <a:noFill/>
                          </a:ln>
                          <a:solidFill>
                            <a:schemeClr val="tx1"/>
                          </a:solidFill>
                          <a:effectLst/>
                          <a:latin typeface="Arial" pitchFamily="34" charset="0"/>
                        </a:rPr>
                        <a:t>Κωδικοποίηση</a:t>
                      </a:r>
                    </a:p>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l-GR" sz="1600" b="0" i="0" u="none" strike="noStrike" cap="none" normalizeH="0" baseline="0" dirty="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600" b="0" i="0" u="none" strike="noStrike" cap="none" normalizeH="0" baseline="0" dirty="0">
                          <a:ln>
                            <a:noFill/>
                          </a:ln>
                          <a:solidFill>
                            <a:schemeClr val="tx1"/>
                          </a:solidFill>
                          <a:effectLst/>
                          <a:latin typeface="Arial" pitchFamily="34" charset="0"/>
                        </a:rPr>
                        <a:t>Συγκράτηση</a:t>
                      </a:r>
                    </a:p>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l-GR" sz="1600" b="0" i="0" u="none" strike="noStrike" cap="none" normalizeH="0" baseline="0" dirty="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600" b="0" i="0" u="none" strike="noStrike" cap="none" normalizeH="0" baseline="0" dirty="0">
                          <a:ln>
                            <a:noFill/>
                          </a:ln>
                          <a:solidFill>
                            <a:schemeClr val="tx1"/>
                          </a:solidFill>
                          <a:effectLst/>
                          <a:latin typeface="Arial" pitchFamily="34" charset="0"/>
                        </a:rPr>
                        <a:t>Ανάσυρση</a:t>
                      </a:r>
                    </a:p>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l-GR" sz="1600" b="0" i="0" u="none" strike="noStrike" cap="none" normalizeH="0" baseline="0" dirty="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a:ln>
                            <a:noFill/>
                          </a:ln>
                          <a:solidFill>
                            <a:schemeClr val="tx1"/>
                          </a:solidFill>
                          <a:effectLst/>
                          <a:latin typeface="Arial" pitchFamily="34" charset="0"/>
                        </a:rPr>
                        <a:t>απεριόριστη</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600" b="0" i="0" u="none" strike="noStrike" cap="none" normalizeH="0" baseline="0">
                          <a:ln>
                            <a:noFill/>
                          </a:ln>
                          <a:solidFill>
                            <a:schemeClr val="tx1"/>
                          </a:solidFill>
                          <a:effectLst/>
                          <a:latin typeface="Arial" pitchFamily="34" charset="0"/>
                        </a:rPr>
                        <a:t>Γλωσσικοί κώδικες</a:t>
                      </a:r>
                    </a:p>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l-GR" sz="1600" b="0" i="0" u="none" strike="noStrike" cap="none" normalizeH="0" baseline="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600" b="0" i="0" u="none" strike="noStrike" cap="none" normalizeH="0" baseline="0">
                          <a:ln>
                            <a:noFill/>
                          </a:ln>
                          <a:solidFill>
                            <a:schemeClr val="tx1"/>
                          </a:solidFill>
                          <a:effectLst/>
                          <a:latin typeface="Arial" pitchFamily="34" charset="0"/>
                        </a:rPr>
                        <a:t>Νοητικές εικόνες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a:ln>
                            <a:noFill/>
                          </a:ln>
                          <a:solidFill>
                            <a:schemeClr val="tx1"/>
                          </a:solidFill>
                          <a:effectLst/>
                          <a:latin typeface="Arial" pitchFamily="34" charset="0"/>
                        </a:rPr>
                        <a:t>απεριόριστη</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600" b="0" i="1" u="none" strike="noStrike" cap="none" normalizeH="0" baseline="0" dirty="0">
                          <a:ln>
                            <a:noFill/>
                          </a:ln>
                          <a:solidFill>
                            <a:schemeClr val="tx1"/>
                          </a:solidFill>
                          <a:effectLst/>
                          <a:latin typeface="Arial" pitchFamily="34" charset="0"/>
                        </a:rPr>
                        <a:t>&lt;&lt;αποθηκευτικός χώρος&gt;&gt;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descr="brain_anatomy">
            <a:extLst>
              <a:ext uri="{FF2B5EF4-FFF2-40B4-BE49-F238E27FC236}">
                <a16:creationId xmlns:a16="http://schemas.microsoft.com/office/drawing/2014/main" id="{1FAC199B-F0FB-2AF9-CE39-013AD1DC8E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75" y="1695450"/>
            <a:ext cx="5048250"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1 - Τίτλος"/>
          <p:cNvSpPr>
            <a:spLocks noGrp="1"/>
          </p:cNvSpPr>
          <p:nvPr>
            <p:ph type="title"/>
          </p:nvPr>
        </p:nvSpPr>
        <p:spPr/>
        <p:txBody>
          <a:bodyPr/>
          <a:lstStyle/>
          <a:p>
            <a:pPr>
              <a:defRPr/>
            </a:pPr>
            <a:r>
              <a:rPr lang="el-GR" b="1" dirty="0">
                <a:solidFill>
                  <a:schemeClr val="bg1"/>
                </a:solidFill>
              </a:rPr>
              <a:t>Τι είναι μάθηση;  </a:t>
            </a:r>
          </a:p>
        </p:txBody>
      </p:sp>
      <p:sp>
        <p:nvSpPr>
          <p:cNvPr id="27651" name="2 - Θέση περιεχομένου"/>
          <p:cNvSpPr>
            <a:spLocks noGrp="1"/>
          </p:cNvSpPr>
          <p:nvPr>
            <p:ph idx="1"/>
          </p:nvPr>
        </p:nvSpPr>
        <p:spPr/>
        <p:txBody>
          <a:bodyPr/>
          <a:lstStyle/>
          <a:p>
            <a:pPr algn="ctr" eaLnBrk="1" hangingPunct="1">
              <a:buFontTx/>
              <a:buNone/>
            </a:pPr>
            <a:endParaRPr lang="el-GR" dirty="0"/>
          </a:p>
          <a:p>
            <a:pPr algn="ctr" eaLnBrk="1" hangingPunct="1">
              <a:buFontTx/>
              <a:buNone/>
            </a:pPr>
            <a:endParaRPr lang="el-GR" dirty="0"/>
          </a:p>
          <a:p>
            <a:pPr algn="ctr" eaLnBrk="1" hangingPunct="1">
              <a:buFontTx/>
              <a:buNone/>
            </a:pPr>
            <a:r>
              <a:rPr lang="el-GR" sz="2800" dirty="0">
                <a:solidFill>
                  <a:schemeClr val="bg1"/>
                </a:solidFill>
              </a:rPr>
              <a:t>Ενεργός διαδικασία πρόσκτησης, επεξεργασίας, αποθήκευσης, διατήρησης και μελλοντικής εφαρμογής  της γνώσης</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 Τίτλος"/>
          <p:cNvSpPr>
            <a:spLocks noGrp="1"/>
          </p:cNvSpPr>
          <p:nvPr>
            <p:ph type="title"/>
          </p:nvPr>
        </p:nvSpPr>
        <p:spPr/>
        <p:txBody>
          <a:bodyPr/>
          <a:lstStyle/>
          <a:p>
            <a:pPr>
              <a:defRPr/>
            </a:pPr>
            <a:r>
              <a:rPr lang="el-GR" b="1" dirty="0">
                <a:solidFill>
                  <a:schemeClr val="bg1"/>
                </a:solidFill>
              </a:rPr>
              <a:t>Τι είναι οι στρατηγικές μάθησης;</a:t>
            </a:r>
          </a:p>
        </p:txBody>
      </p:sp>
      <p:sp>
        <p:nvSpPr>
          <p:cNvPr id="28675" name="2 - Θέση περιεχομένου"/>
          <p:cNvSpPr>
            <a:spLocks noGrp="1"/>
          </p:cNvSpPr>
          <p:nvPr>
            <p:ph idx="1"/>
          </p:nvPr>
        </p:nvSpPr>
        <p:spPr>
          <a:xfrm>
            <a:off x="487680" y="2076450"/>
            <a:ext cx="11414759" cy="3714749"/>
          </a:xfrm>
        </p:spPr>
        <p:txBody>
          <a:bodyPr>
            <a:normAutofit/>
          </a:bodyPr>
          <a:lstStyle/>
          <a:p>
            <a:pPr eaLnBrk="1" hangingPunct="1"/>
            <a:r>
              <a:rPr lang="el-GR" sz="3200" dirty="0"/>
              <a:t>Τα καλά οργανωμένα και αποτελεσματικά βήματα που εφαρμόζουμε καθώς μαθαίνουμε, θυμόμαστε ή ενεργούμε</a:t>
            </a:r>
          </a:p>
          <a:p>
            <a:pPr eaLnBrk="1" hangingPunct="1"/>
            <a:r>
              <a:rPr lang="el-GR" sz="3200" dirty="0"/>
              <a:t>Οι τεχνικές που μας βοηθούν να κατανοήσουμε και να διατηρήσουμε νέες γνώσεις ή δεξιότητες, να εντάξουμε τη νέα πληροφορία στο τι ήδη γνωρίζουμε, με τέτοιο τρόπο ώστε να έχει νόημα και να μπορεί να ανακληθεί.</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1 - Τίτλος"/>
          <p:cNvSpPr>
            <a:spLocks noGrp="1"/>
          </p:cNvSpPr>
          <p:nvPr>
            <p:ph type="title"/>
          </p:nvPr>
        </p:nvSpPr>
        <p:spPr/>
        <p:txBody>
          <a:bodyPr/>
          <a:lstStyle/>
          <a:p>
            <a:pPr>
              <a:defRPr/>
            </a:pPr>
            <a:r>
              <a:rPr lang="el-GR" sz="3600" b="1" dirty="0">
                <a:solidFill>
                  <a:schemeClr val="bg1"/>
                </a:solidFill>
              </a:rPr>
              <a:t>ΤΥΠΟΙ ΣΤΡΑΤΗΓΙΚΩΝ ΜΑΘΗΣΗΣ</a:t>
            </a:r>
          </a:p>
        </p:txBody>
      </p:sp>
      <p:sp>
        <p:nvSpPr>
          <p:cNvPr id="11267" name="2 - Θέση κειμένου"/>
          <p:cNvSpPr>
            <a:spLocks noGrp="1"/>
          </p:cNvSpPr>
          <p:nvPr>
            <p:ph type="body" idx="1"/>
          </p:nvPr>
        </p:nvSpPr>
        <p:spPr>
          <a:xfrm>
            <a:off x="1385744" y="1568696"/>
            <a:ext cx="4040188" cy="750887"/>
          </a:xfrm>
        </p:spPr>
        <p:txBody>
          <a:bodyPr>
            <a:normAutofit/>
          </a:bodyPr>
          <a:lstStyle/>
          <a:p>
            <a:pPr>
              <a:spcAft>
                <a:spcPts val="0"/>
              </a:spcAft>
              <a:buClr>
                <a:schemeClr val="tx1">
                  <a:shade val="95000"/>
                </a:schemeClr>
              </a:buClr>
              <a:defRPr/>
            </a:pPr>
            <a:r>
              <a:rPr lang="el-GR" b="1" dirty="0">
                <a:solidFill>
                  <a:schemeClr val="bg1"/>
                </a:solidFill>
              </a:rPr>
              <a:t>ΓΝΩΣΤΙΚΕΣ </a:t>
            </a:r>
          </a:p>
        </p:txBody>
      </p:sp>
      <p:sp>
        <p:nvSpPr>
          <p:cNvPr id="11269" name="4 - Θέση κειμένου"/>
          <p:cNvSpPr>
            <a:spLocks noGrp="1"/>
          </p:cNvSpPr>
          <p:nvPr>
            <p:ph type="body" sz="half" idx="3"/>
          </p:nvPr>
        </p:nvSpPr>
        <p:spPr>
          <a:xfrm>
            <a:off x="6764481" y="1502020"/>
            <a:ext cx="4041775" cy="750887"/>
          </a:xfrm>
        </p:spPr>
        <p:txBody>
          <a:bodyPr>
            <a:normAutofit/>
          </a:bodyPr>
          <a:lstStyle/>
          <a:p>
            <a:pPr>
              <a:spcAft>
                <a:spcPts val="0"/>
              </a:spcAft>
              <a:buClr>
                <a:schemeClr val="tx1">
                  <a:shade val="95000"/>
                </a:schemeClr>
              </a:buClr>
              <a:defRPr/>
            </a:pPr>
            <a:r>
              <a:rPr lang="el-GR" b="1" dirty="0">
                <a:solidFill>
                  <a:schemeClr val="bg1"/>
                </a:solidFill>
              </a:rPr>
              <a:t>ΜΕΤΑΓΝΩΣΤΙΚΕΣ</a:t>
            </a:r>
          </a:p>
        </p:txBody>
      </p:sp>
      <p:sp>
        <p:nvSpPr>
          <p:cNvPr id="4" name="3 - Θέση περιεχομένου"/>
          <p:cNvSpPr>
            <a:spLocks noGrp="1"/>
          </p:cNvSpPr>
          <p:nvPr>
            <p:ph sz="quarter" idx="2"/>
          </p:nvPr>
        </p:nvSpPr>
        <p:spPr>
          <a:xfrm>
            <a:off x="913796" y="2702103"/>
            <a:ext cx="4984084" cy="3043533"/>
          </a:xfrm>
        </p:spPr>
        <p:txBody>
          <a:bodyPr>
            <a:normAutofit fontScale="92500" lnSpcReduction="20000"/>
          </a:bodyPr>
          <a:lstStyle/>
          <a:p>
            <a:pPr marL="548640" indent="-411480">
              <a:spcAft>
                <a:spcPts val="0"/>
              </a:spcAft>
              <a:buClr>
                <a:schemeClr val="tx1">
                  <a:shade val="95000"/>
                </a:schemeClr>
              </a:buClr>
              <a:buNone/>
              <a:defRPr/>
            </a:pPr>
            <a:r>
              <a:rPr lang="el-GR" dirty="0"/>
              <a:t>    </a:t>
            </a:r>
          </a:p>
          <a:p>
            <a:pPr marL="548640" indent="-411480">
              <a:spcAft>
                <a:spcPts val="0"/>
              </a:spcAft>
              <a:buClr>
                <a:schemeClr val="tx1">
                  <a:shade val="95000"/>
                </a:schemeClr>
              </a:buClr>
              <a:buNone/>
              <a:defRPr/>
            </a:pPr>
            <a:r>
              <a:rPr lang="el-GR" sz="2000" dirty="0"/>
              <a:t>     </a:t>
            </a:r>
            <a:r>
              <a:rPr lang="el-GR" sz="2400" dirty="0"/>
              <a:t>Βοηθούν να χειριστούμε πληροφορίες προκειμένου να επιτύχουμε στόχους</a:t>
            </a:r>
          </a:p>
          <a:p>
            <a:pPr marL="548640" indent="-411480">
              <a:spcAft>
                <a:spcPts val="0"/>
              </a:spcAft>
              <a:buClr>
                <a:schemeClr val="tx1">
                  <a:shade val="95000"/>
                </a:schemeClr>
              </a:buClr>
              <a:buNone/>
              <a:defRPr/>
            </a:pPr>
            <a:endParaRPr lang="el-GR" dirty="0"/>
          </a:p>
          <a:p>
            <a:pPr marL="548640" indent="-411480">
              <a:spcAft>
                <a:spcPts val="0"/>
              </a:spcAft>
              <a:buClr>
                <a:schemeClr val="tx1">
                  <a:shade val="95000"/>
                </a:schemeClr>
              </a:buClr>
              <a:buNone/>
              <a:defRPr/>
            </a:pPr>
            <a:endParaRPr lang="el-GR" dirty="0"/>
          </a:p>
          <a:p>
            <a:pPr marL="548640" indent="-411480">
              <a:spcAft>
                <a:spcPts val="0"/>
              </a:spcAft>
              <a:buClr>
                <a:schemeClr val="tx1">
                  <a:shade val="95000"/>
                </a:schemeClr>
              </a:buClr>
              <a:buNone/>
              <a:defRPr/>
            </a:pPr>
            <a:r>
              <a:rPr lang="el-GR" dirty="0"/>
              <a:t>	</a:t>
            </a:r>
            <a:r>
              <a:rPr lang="el-GR" sz="2000" dirty="0"/>
              <a:t>π.χ. </a:t>
            </a:r>
          </a:p>
          <a:p>
            <a:pPr marL="548640" indent="-411480">
              <a:spcAft>
                <a:spcPts val="0"/>
              </a:spcAft>
              <a:buClr>
                <a:schemeClr val="tx1">
                  <a:shade val="95000"/>
                </a:schemeClr>
              </a:buClr>
              <a:buNone/>
              <a:defRPr/>
            </a:pPr>
            <a:r>
              <a:rPr lang="el-GR" sz="2000" dirty="0"/>
              <a:t>    κρατάμε σημειώσεις</a:t>
            </a:r>
          </a:p>
          <a:p>
            <a:pPr marL="457200" indent="-457200">
              <a:spcAft>
                <a:spcPts val="0"/>
              </a:spcAft>
              <a:buClr>
                <a:schemeClr val="tx1">
                  <a:shade val="95000"/>
                </a:schemeClr>
              </a:buClr>
              <a:buNone/>
              <a:defRPr/>
            </a:pPr>
            <a:r>
              <a:rPr lang="el-GR" sz="2000" dirty="0"/>
              <a:t>     απευθύνουμε ερωτήσεις</a:t>
            </a:r>
          </a:p>
          <a:p>
            <a:pPr marL="457200" indent="-457200">
              <a:spcAft>
                <a:spcPts val="0"/>
              </a:spcAft>
              <a:buClr>
                <a:schemeClr val="tx1">
                  <a:shade val="95000"/>
                </a:schemeClr>
              </a:buClr>
              <a:buNone/>
              <a:defRPr/>
            </a:pPr>
            <a:r>
              <a:rPr lang="el-GR" sz="2000" dirty="0"/>
              <a:t>     συμπληρώνουμε πίνακα..</a:t>
            </a:r>
          </a:p>
        </p:txBody>
      </p:sp>
      <p:sp>
        <p:nvSpPr>
          <p:cNvPr id="29702" name="5 - Θέση περιεχομένου"/>
          <p:cNvSpPr>
            <a:spLocks noGrp="1"/>
          </p:cNvSpPr>
          <p:nvPr>
            <p:ph sz="quarter" idx="4"/>
          </p:nvPr>
        </p:nvSpPr>
        <p:spPr>
          <a:xfrm>
            <a:off x="6169026" y="2319583"/>
            <a:ext cx="5109178" cy="3426054"/>
          </a:xfrm>
        </p:spPr>
        <p:txBody>
          <a:bodyPr>
            <a:normAutofit fontScale="92500" lnSpcReduction="20000"/>
          </a:bodyPr>
          <a:lstStyle/>
          <a:p>
            <a:pPr eaLnBrk="1" hangingPunct="1">
              <a:buFontTx/>
              <a:buNone/>
            </a:pPr>
            <a:r>
              <a:rPr lang="el-GR" sz="2200" dirty="0"/>
              <a:t>    </a:t>
            </a:r>
            <a:r>
              <a:rPr lang="el-GR" sz="2600" dirty="0"/>
              <a:t>Είναι ελεγκτικές στη φύση τους και χρησιμοποιούνται όταν σχεδιάζουμε, ρυθμίζουμε και αξιολογούμε την πορεία μάθησης ή τη στρατηγικής που εφαρμόζουμε</a:t>
            </a:r>
            <a:r>
              <a:rPr lang="el-GR" sz="2200" dirty="0"/>
              <a:t>.</a:t>
            </a:r>
          </a:p>
          <a:p>
            <a:pPr eaLnBrk="1" hangingPunct="1">
              <a:buFontTx/>
              <a:buNone/>
            </a:pPr>
            <a:endParaRPr lang="el-GR" dirty="0"/>
          </a:p>
          <a:p>
            <a:pPr eaLnBrk="1" hangingPunct="1">
              <a:buFontTx/>
              <a:buNone/>
            </a:pPr>
            <a:r>
              <a:rPr lang="el-GR" dirty="0"/>
              <a:t>     </a:t>
            </a:r>
            <a:r>
              <a:rPr lang="el-GR" sz="2000" dirty="0"/>
              <a:t>π.χ.</a:t>
            </a:r>
          </a:p>
          <a:p>
            <a:pPr eaLnBrk="1" hangingPunct="1">
              <a:buFontTx/>
              <a:buNone/>
            </a:pPr>
            <a:r>
              <a:rPr lang="el-GR" sz="2000" dirty="0"/>
              <a:t>	Προγραφικό στάδιο </a:t>
            </a:r>
          </a:p>
          <a:p>
            <a:pPr eaLnBrk="1" hangingPunct="1">
              <a:buFontTx/>
              <a:buNone/>
            </a:pPr>
            <a:r>
              <a:rPr lang="el-GR" sz="2000" dirty="0"/>
              <a:t>	Μάθηση της μάθησης</a:t>
            </a:r>
          </a:p>
          <a:p>
            <a:pPr eaLnBrk="1" hangingPunct="1">
              <a:buFontTx/>
              <a:buNone/>
            </a:pPr>
            <a:r>
              <a:rPr lang="el-GR" sz="2000" dirty="0"/>
              <a:t>    Επιλογή κατάλληλης στρατηγικής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6"/>
          <p:cNvSpPr>
            <a:spLocks noGrp="1" noChangeArrowheads="1"/>
          </p:cNvSpPr>
          <p:nvPr>
            <p:ph type="title"/>
          </p:nvPr>
        </p:nvSpPr>
        <p:spPr>
          <a:xfrm>
            <a:off x="1981200" y="122239"/>
            <a:ext cx="8229600" cy="561975"/>
          </a:xfrm>
        </p:spPr>
        <p:txBody>
          <a:bodyPr>
            <a:noAutofit/>
          </a:bodyPr>
          <a:lstStyle/>
          <a:p>
            <a:pPr>
              <a:defRPr/>
            </a:pPr>
            <a:r>
              <a:rPr lang="el-GR" sz="2800" b="1" u="sng" dirty="0">
                <a:solidFill>
                  <a:schemeClr val="bg1"/>
                </a:solidFill>
              </a:rPr>
              <a:t>ΣΤΡΑΤΗΓΙΚΕΣ ΚΑΙ ΤΕΧΝΙΚΕΣ ΜΑΘΗΣΗΣ</a:t>
            </a:r>
            <a:br>
              <a:rPr lang="el-GR" sz="2800" b="1" u="sng" dirty="0">
                <a:solidFill>
                  <a:schemeClr val="bg1"/>
                </a:solidFill>
              </a:rPr>
            </a:br>
            <a:r>
              <a:rPr lang="el-GR" sz="1600" b="1" dirty="0">
                <a:solidFill>
                  <a:schemeClr val="bg1"/>
                </a:solidFill>
              </a:rPr>
              <a:t>(Κολιάδης, 2002:454)</a:t>
            </a:r>
          </a:p>
        </p:txBody>
      </p:sp>
      <p:graphicFrame>
        <p:nvGraphicFramePr>
          <p:cNvPr id="2247" name="Group 199"/>
          <p:cNvGraphicFramePr>
            <a:graphicFrameLocks noGrp="1"/>
          </p:cNvGraphicFramePr>
          <p:nvPr>
            <p:ph type="dgm" idx="1"/>
          </p:nvPr>
        </p:nvGraphicFramePr>
        <p:xfrm>
          <a:off x="213360" y="719328"/>
          <a:ext cx="11765280" cy="6138672"/>
        </p:xfrm>
        <a:graphic>
          <a:graphicData uri="http://schemas.openxmlformats.org/drawingml/2006/table">
            <a:tbl>
              <a:tblPr/>
              <a:tblGrid>
                <a:gridCol w="5181600">
                  <a:extLst>
                    <a:ext uri="{9D8B030D-6E8A-4147-A177-3AD203B41FA5}">
                      <a16:colId xmlns:a16="http://schemas.microsoft.com/office/drawing/2014/main" val="20000"/>
                    </a:ext>
                  </a:extLst>
                </a:gridCol>
                <a:gridCol w="6583680">
                  <a:extLst>
                    <a:ext uri="{9D8B030D-6E8A-4147-A177-3AD203B41FA5}">
                      <a16:colId xmlns:a16="http://schemas.microsoft.com/office/drawing/2014/main" val="20001"/>
                    </a:ext>
                  </a:extLst>
                </a:gridCol>
              </a:tblGrid>
              <a:tr h="2873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a:ln>
                            <a:noFill/>
                          </a:ln>
                          <a:solidFill>
                            <a:schemeClr val="bg1"/>
                          </a:solidFill>
                          <a:effectLst/>
                          <a:latin typeface="Arial" charset="0"/>
                        </a:rPr>
                        <a:t>ΣΤΡΑΤΗΓΙΚΕΣ ΜΑΘΗΣΗΣ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a:ln>
                            <a:noFill/>
                          </a:ln>
                          <a:solidFill>
                            <a:schemeClr val="bg1"/>
                          </a:solidFill>
                          <a:effectLst/>
                          <a:latin typeface="Arial" charset="0"/>
                        </a:rPr>
                        <a:t>ΤΕΧΝΙΚΕΣ ΜΑΘΗΣΗΣ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143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a:ln>
                            <a:noFill/>
                          </a:ln>
                          <a:solidFill>
                            <a:schemeClr val="tx1"/>
                          </a:solidFill>
                          <a:effectLst/>
                          <a:latin typeface="Arial" charset="0"/>
                        </a:rPr>
                        <a:t>Επανάληψη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600" b="0" i="0" u="none" strike="noStrike" cap="none" normalizeH="0" baseline="0">
                          <a:ln>
                            <a:noFill/>
                          </a:ln>
                          <a:solidFill>
                            <a:schemeClr val="tx1"/>
                          </a:solidFill>
                          <a:effectLst/>
                          <a:latin typeface="Arial" charset="0"/>
                        </a:rPr>
                        <a:t>Μηχανιστική επανάληψη πληροφοριών</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600" b="0" i="0" u="none" strike="noStrike" cap="none" normalizeH="0" baseline="0">
                          <a:ln>
                            <a:noFill/>
                          </a:ln>
                          <a:solidFill>
                            <a:schemeClr val="tx1"/>
                          </a:solidFill>
                          <a:effectLst/>
                          <a:latin typeface="Arial" charset="0"/>
                        </a:rPr>
                        <a:t>Υπογράμμιση βασικών σημείων</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600" b="0" i="0" u="none" strike="noStrike" cap="none" normalizeH="0" baseline="0">
                          <a:ln>
                            <a:noFill/>
                          </a:ln>
                          <a:solidFill>
                            <a:schemeClr val="tx1"/>
                          </a:solidFill>
                          <a:effectLst/>
                          <a:latin typeface="Arial" charset="0"/>
                        </a:rPr>
                        <a:t>Συνοψίσεις (περιλήψεις)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43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dirty="0">
                          <a:ln>
                            <a:noFill/>
                          </a:ln>
                          <a:solidFill>
                            <a:schemeClr val="tx1"/>
                          </a:solidFill>
                          <a:effectLst/>
                          <a:latin typeface="Arial" charset="0"/>
                        </a:rPr>
                        <a:t>Επεξεργασία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600" b="0" i="0" u="none" strike="noStrike" cap="none" normalizeH="0" baseline="0" dirty="0">
                          <a:ln>
                            <a:noFill/>
                          </a:ln>
                          <a:solidFill>
                            <a:schemeClr val="tx1"/>
                          </a:solidFill>
                          <a:effectLst/>
                          <a:latin typeface="Arial" charset="0"/>
                        </a:rPr>
                        <a:t>Χρήση νοητικών εικόνων</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600" b="0" i="0" u="none" strike="noStrike" cap="none" normalizeH="0" baseline="0" dirty="0">
                          <a:ln>
                            <a:noFill/>
                          </a:ln>
                          <a:solidFill>
                            <a:schemeClr val="tx1"/>
                          </a:solidFill>
                          <a:effectLst/>
                          <a:latin typeface="Arial" charset="0"/>
                        </a:rPr>
                        <a:t>Χρήση μνημονικών τεχνικών (ακρωνύμια, λέξεις κλειδιά...)</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600" b="0" i="0" u="none" strike="noStrike" cap="none" normalizeH="0" baseline="0" dirty="0">
                          <a:ln>
                            <a:noFill/>
                          </a:ln>
                          <a:solidFill>
                            <a:schemeClr val="tx1"/>
                          </a:solidFill>
                          <a:effectLst/>
                          <a:latin typeface="Arial" charset="0"/>
                        </a:rPr>
                        <a:t>Υποβολή ερωτήσεων</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600" b="0" i="0" u="none" strike="noStrike" cap="none" normalizeH="0" baseline="0" dirty="0">
                          <a:ln>
                            <a:noFill/>
                          </a:ln>
                          <a:solidFill>
                            <a:schemeClr val="tx1"/>
                          </a:solidFill>
                          <a:effectLst/>
                          <a:latin typeface="Arial" charset="0"/>
                        </a:rPr>
                        <a:t>Σημειώσεις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350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a:ln>
                            <a:noFill/>
                          </a:ln>
                          <a:solidFill>
                            <a:schemeClr val="tx1"/>
                          </a:solidFill>
                          <a:effectLst/>
                          <a:latin typeface="Arial" charset="0"/>
                        </a:rPr>
                        <a:t>Οργάνωση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600" b="0" i="0" u="none" strike="noStrike" cap="none" normalizeH="0" baseline="0">
                          <a:ln>
                            <a:noFill/>
                          </a:ln>
                          <a:solidFill>
                            <a:schemeClr val="tx1"/>
                          </a:solidFill>
                          <a:effectLst/>
                          <a:latin typeface="Arial" charset="0"/>
                        </a:rPr>
                        <a:t>Χρήση μνημονικών τεχνικών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600" b="0" i="0" u="none" strike="noStrike" cap="none" normalizeH="0" baseline="0">
                          <a:ln>
                            <a:noFill/>
                          </a:ln>
                          <a:solidFill>
                            <a:schemeClr val="tx1"/>
                          </a:solidFill>
                          <a:effectLst/>
                          <a:latin typeface="Arial" charset="0"/>
                        </a:rPr>
                        <a:t>Ομαδοποιήσεις</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600" b="0" i="0" u="none" strike="noStrike" cap="none" normalizeH="0" baseline="0">
                          <a:ln>
                            <a:noFill/>
                          </a:ln>
                          <a:solidFill>
                            <a:schemeClr val="tx1"/>
                          </a:solidFill>
                          <a:effectLst/>
                          <a:latin typeface="Arial" charset="0"/>
                        </a:rPr>
                        <a:t>Διαγράμματα, περιγράμματα, οργανογράμματα</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600" b="0" i="0" u="none" strike="noStrike" cap="none" normalizeH="0" baseline="0">
                          <a:ln>
                            <a:noFill/>
                          </a:ln>
                          <a:solidFill>
                            <a:schemeClr val="tx1"/>
                          </a:solidFill>
                          <a:effectLst/>
                          <a:latin typeface="Arial" charset="0"/>
                        </a:rPr>
                        <a:t>Χαρτογραφήσεις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366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a:ln>
                            <a:noFill/>
                          </a:ln>
                          <a:solidFill>
                            <a:schemeClr val="tx1"/>
                          </a:solidFill>
                          <a:effectLst/>
                          <a:latin typeface="Arial" charset="0"/>
                        </a:rPr>
                        <a:t>Καθοδήγηση για την κατανόηση κειμένων</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600" b="0" i="0" u="none" strike="noStrike" cap="none" normalizeH="0" baseline="0">
                          <a:ln>
                            <a:noFill/>
                          </a:ln>
                          <a:solidFill>
                            <a:schemeClr val="tx1"/>
                          </a:solidFill>
                          <a:effectLst/>
                          <a:latin typeface="Arial" charset="0"/>
                        </a:rPr>
                        <a:t>Αυτοερωτήσεις</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600" b="0" i="0" u="none" strike="noStrike" cap="none" normalizeH="0" baseline="0">
                          <a:ln>
                            <a:noFill/>
                          </a:ln>
                          <a:solidFill>
                            <a:schemeClr val="tx1"/>
                          </a:solidFill>
                          <a:effectLst/>
                          <a:latin typeface="Arial" charset="0"/>
                        </a:rPr>
                        <a:t>Επανάληψη</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600" b="0" i="0" u="none" strike="noStrike" cap="none" normalizeH="0" baseline="0">
                          <a:ln>
                            <a:noFill/>
                          </a:ln>
                          <a:solidFill>
                            <a:schemeClr val="tx1"/>
                          </a:solidFill>
                          <a:effectLst/>
                          <a:latin typeface="Arial" charset="0"/>
                        </a:rPr>
                        <a:t>Έλεγχος λογικής αλληλουχίας</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600" b="0" i="0" u="none" strike="noStrike" cap="none" normalizeH="0" baseline="0">
                          <a:ln>
                            <a:noFill/>
                          </a:ln>
                          <a:solidFill>
                            <a:schemeClr val="tx1"/>
                          </a:solidFill>
                          <a:effectLst/>
                          <a:latin typeface="Arial" charset="0"/>
                        </a:rPr>
                        <a:t>Παραφράσεις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152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600" b="1" i="0" u="none" strike="noStrike" cap="none" normalizeH="0" baseline="0">
                          <a:ln>
                            <a:noFill/>
                          </a:ln>
                          <a:solidFill>
                            <a:schemeClr val="tx1"/>
                          </a:solidFill>
                          <a:effectLst/>
                          <a:latin typeface="Arial" charset="0"/>
                        </a:rPr>
                        <a:t>Στήριξη και καθοδήγηση του θυμικο-συναισθηματικού</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600" b="0" i="0" u="none" strike="noStrike" cap="none" normalizeH="0" baseline="0" dirty="0">
                          <a:ln>
                            <a:noFill/>
                          </a:ln>
                          <a:solidFill>
                            <a:schemeClr val="tx1"/>
                          </a:solidFill>
                          <a:effectLst/>
                          <a:latin typeface="Arial" charset="0"/>
                        </a:rPr>
                        <a:t>Αντιμετώπιση του άγχους</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600" b="0" i="0" u="none" strike="noStrike" cap="none" normalizeH="0" baseline="0" dirty="0">
                          <a:ln>
                            <a:noFill/>
                          </a:ln>
                          <a:solidFill>
                            <a:schemeClr val="tx1"/>
                          </a:solidFill>
                          <a:effectLst/>
                          <a:latin typeface="Arial" charset="0"/>
                        </a:rPr>
                        <a:t>Δόμηση θετικών πεποιθήσεων, αξιοσύνη, προσδοκίες, στάσεις</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600" b="0" i="0" u="none" strike="noStrike" cap="none" normalizeH="0" baseline="0" dirty="0">
                          <a:ln>
                            <a:noFill/>
                          </a:ln>
                          <a:solidFill>
                            <a:schemeClr val="tx1"/>
                          </a:solidFill>
                          <a:effectLst/>
                          <a:latin typeface="Arial" charset="0"/>
                        </a:rPr>
                        <a:t>Δημιουργία θετικού περιβάλλοντος</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600" b="0" i="0" u="none" strike="noStrike" cap="none" normalizeH="0" baseline="0" dirty="0">
                          <a:ln>
                            <a:noFill/>
                          </a:ln>
                          <a:solidFill>
                            <a:schemeClr val="tx1"/>
                          </a:solidFill>
                          <a:effectLst/>
                          <a:latin typeface="Arial" charset="0"/>
                        </a:rPr>
                        <a:t>Αποτελεσματική χρήση του χρόνου</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Διάγραμμα"/>
          <p:cNvGraphicFramePr/>
          <p:nvPr/>
        </p:nvGraphicFramePr>
        <p:xfrm>
          <a:off x="1975710" y="1524001"/>
          <a:ext cx="8240579" cy="49053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1747" name="2 - TextBox"/>
          <p:cNvSpPr txBox="1">
            <a:spLocks noChangeArrowheads="1"/>
          </p:cNvSpPr>
          <p:nvPr/>
        </p:nvSpPr>
        <p:spPr bwMode="auto">
          <a:xfrm>
            <a:off x="1813560" y="428626"/>
            <a:ext cx="8564880" cy="523220"/>
          </a:xfrm>
          <a:prstGeom prst="rect">
            <a:avLst/>
          </a:prstGeom>
          <a:noFill/>
          <a:ln w="9525">
            <a:noFill/>
            <a:miter lim="800000"/>
            <a:headEnd/>
            <a:tailEnd/>
          </a:ln>
        </p:spPr>
        <p:txBody>
          <a:bodyPr wrap="square">
            <a:spAutoFit/>
          </a:bodyPr>
          <a:lstStyle/>
          <a:p>
            <a:pPr algn="ctr"/>
            <a:r>
              <a:rPr lang="el-GR" sz="2800" b="1" dirty="0">
                <a:solidFill>
                  <a:schemeClr val="bg1"/>
                </a:solidFill>
              </a:rPr>
              <a:t>ΔΙΔΑΣΚΑΛΙΑ ΕΦΑΡΜΟΓΗΣ ΣΤΡΑΤΗΓΙΚΩΝ ΜΑΘΗΣΗΣ</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211" name="Group 131"/>
          <p:cNvGraphicFramePr>
            <a:graphicFrameLocks noGrp="1"/>
          </p:cNvGraphicFramePr>
          <p:nvPr>
            <p:ph/>
          </p:nvPr>
        </p:nvGraphicFramePr>
        <p:xfrm>
          <a:off x="640080" y="1773238"/>
          <a:ext cx="11018520" cy="4389440"/>
        </p:xfrm>
        <a:graphic>
          <a:graphicData uri="http://schemas.openxmlformats.org/drawingml/2006/table">
            <a:tbl>
              <a:tblPr/>
              <a:tblGrid>
                <a:gridCol w="5509260">
                  <a:extLst>
                    <a:ext uri="{9D8B030D-6E8A-4147-A177-3AD203B41FA5}">
                      <a16:colId xmlns:a16="http://schemas.microsoft.com/office/drawing/2014/main" val="20000"/>
                    </a:ext>
                  </a:extLst>
                </a:gridCol>
                <a:gridCol w="5509260">
                  <a:extLst>
                    <a:ext uri="{9D8B030D-6E8A-4147-A177-3AD203B41FA5}">
                      <a16:colId xmlns:a16="http://schemas.microsoft.com/office/drawing/2014/main" val="20001"/>
                    </a:ext>
                  </a:extLst>
                </a:gridCol>
              </a:tblGrid>
              <a:tr h="7254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1" i="0" u="none" strike="noStrike" cap="none" normalizeH="0" baseline="0">
                          <a:ln>
                            <a:noFill/>
                          </a:ln>
                          <a:solidFill>
                            <a:schemeClr val="tx1"/>
                          </a:solidFill>
                          <a:effectLst/>
                          <a:latin typeface="Arial" charset="0"/>
                        </a:rPr>
                        <a:t>ΑΚΡΟΣΤΙΧΙΔΑ</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Arial" charset="0"/>
                        </a:rPr>
                        <a:t>Ιησούς Χριστός Θεού Υιός Σωτήρ  (Ι.Χ.Θ.Υ.Σ.)</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254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1" i="0" u="none" strike="noStrike" cap="none" normalizeH="0" baseline="0" dirty="0">
                          <a:ln>
                            <a:noFill/>
                          </a:ln>
                          <a:solidFill>
                            <a:schemeClr val="tx1"/>
                          </a:solidFill>
                          <a:effectLst/>
                          <a:latin typeface="Arial" charset="0"/>
                        </a:rPr>
                        <a:t>ΟΠΤΙΚΟΠΟΙΗΣΗ</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Arial" charset="0"/>
                        </a:rPr>
                        <a:t>Αφηρημένες έννοιες συνδέονται με εικόνες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254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1" i="0" u="none" strike="noStrike" cap="none" normalizeH="0" baseline="0">
                          <a:ln>
                            <a:noFill/>
                          </a:ln>
                          <a:solidFill>
                            <a:schemeClr val="tx1"/>
                          </a:solidFill>
                          <a:effectLst/>
                          <a:latin typeface="Arial" charset="0"/>
                        </a:rPr>
                        <a:t>ΕΝΝΟΙΟΛΟΓΙΚΗ ΚΑΤΗΓΟΡΙΟΠΟΙΗΣΗ</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Supermarket</a:t>
                      </a:r>
                      <a:r>
                        <a:rPr kumimoji="0" lang="el-GR" sz="2000" b="0" i="0" u="none" strike="noStrike" cap="none" normalizeH="0" baseline="0" dirty="0">
                          <a:ln>
                            <a:noFill/>
                          </a:ln>
                          <a:solidFill>
                            <a:schemeClr val="tx1"/>
                          </a:solidFill>
                          <a:effectLst/>
                          <a:latin typeface="Arial" charset="0"/>
                        </a:rPr>
                        <a:t>: φρούτα, απορρυπαντικά...</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254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1" i="0" u="none" strike="noStrike" cap="none" normalizeH="0" baseline="0">
                          <a:ln>
                            <a:noFill/>
                          </a:ln>
                          <a:solidFill>
                            <a:schemeClr val="tx1"/>
                          </a:solidFill>
                          <a:effectLst/>
                          <a:latin typeface="Arial" charset="0"/>
                        </a:rPr>
                        <a:t>ΡΙΜΑ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Arial" charset="0"/>
                        </a:rPr>
                        <a:t>Οι βασικές λέξεις εντάσσονται σε τραγουδάκι, ποίημα...</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254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1" i="0" u="none" strike="noStrike" cap="none" normalizeH="0" baseline="0">
                          <a:ln>
                            <a:noFill/>
                          </a:ln>
                          <a:solidFill>
                            <a:schemeClr val="tx1"/>
                          </a:solidFill>
                          <a:effectLst/>
                          <a:latin typeface="Arial" charset="0"/>
                        </a:rPr>
                        <a:t>ΑΣΤΕΙΕΣ ΣΥΣΧΕΤΙΣΕΙΣ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Arial" charset="0"/>
                        </a:rPr>
                        <a:t>Ικτίνος και Καλλικράτης (το Κτήνος ο Καλλικράτης)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254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1" i="0" u="none" strike="noStrike" cap="none" normalizeH="0" baseline="0">
                          <a:ln>
                            <a:noFill/>
                          </a:ln>
                          <a:solidFill>
                            <a:schemeClr val="tx1"/>
                          </a:solidFill>
                          <a:effectLst/>
                          <a:latin typeface="Arial" charset="0"/>
                        </a:rPr>
                        <a:t>ΣΥΝΔΕΣΗ ΛΕΞΕΩΝ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a:ln>
                            <a:noFill/>
                          </a:ln>
                          <a:solidFill>
                            <a:schemeClr val="tx1"/>
                          </a:solidFill>
                          <a:effectLst/>
                          <a:latin typeface="Arial" charset="0"/>
                        </a:rPr>
                        <a:t>Βάζω τις λέξεις σε ιστορία</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32793" name="Rectangle 110"/>
          <p:cNvSpPr>
            <a:spLocks noChangeArrowheads="1"/>
          </p:cNvSpPr>
          <p:nvPr/>
        </p:nvSpPr>
        <p:spPr bwMode="auto">
          <a:xfrm>
            <a:off x="3498057" y="394335"/>
            <a:ext cx="5302566" cy="863600"/>
          </a:xfrm>
          <a:prstGeom prst="rect">
            <a:avLst/>
          </a:prstGeom>
          <a:solidFill>
            <a:schemeClr val="bg1"/>
          </a:solidFill>
          <a:ln w="9525">
            <a:solidFill>
              <a:schemeClr val="bg1"/>
            </a:solidFill>
            <a:miter lim="800000"/>
            <a:headEnd/>
            <a:tailEnd/>
          </a:ln>
        </p:spPr>
        <p:txBody>
          <a:bodyPr wrap="none" anchor="ctr"/>
          <a:lstStyle/>
          <a:p>
            <a:pPr algn="ctr"/>
            <a:r>
              <a:rPr lang="el-GR" sz="2400" b="1" dirty="0">
                <a:highlight>
                  <a:srgbClr val="000000"/>
                </a:highlight>
              </a:rPr>
              <a:t>ΕΣΩΤΕΡΙΚΕΣ</a:t>
            </a:r>
          </a:p>
          <a:p>
            <a:pPr algn="ctr"/>
            <a:r>
              <a:rPr lang="el-GR" sz="2400" b="1" dirty="0">
                <a:highlight>
                  <a:srgbClr val="000000"/>
                </a:highlight>
              </a:rPr>
              <a:t>ΓΝΩΣΤΙΚΕΣ ΜΝΗΜΟΝΙΚΕΣ ΤΕΧΝΙΚΕΣ</a:t>
            </a:r>
          </a:p>
          <a:p>
            <a:pPr algn="ctr"/>
            <a:r>
              <a:rPr lang="el-GR" sz="2400" b="1" dirty="0">
                <a:highlight>
                  <a:srgbClr val="000000"/>
                </a:highlight>
              </a:rPr>
              <a:t>(παραδείγματα)</a:t>
            </a:r>
          </a:p>
        </p:txBody>
      </p:sp>
    </p:spTree>
  </p:cSld>
  <p:clrMapOvr>
    <a:masterClrMapping/>
  </p:clrMapOvr>
  <p:transition>
    <p:dissolve/>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696" name="Group 88"/>
          <p:cNvGraphicFramePr>
            <a:graphicFrameLocks noGrp="1"/>
          </p:cNvGraphicFramePr>
          <p:nvPr>
            <p:ph type="tbl" idx="1"/>
          </p:nvPr>
        </p:nvGraphicFramePr>
        <p:xfrm>
          <a:off x="198120" y="0"/>
          <a:ext cx="11887200" cy="6888190"/>
        </p:xfrm>
        <a:graphic>
          <a:graphicData uri="http://schemas.openxmlformats.org/drawingml/2006/table">
            <a:tbl>
              <a:tblPr/>
              <a:tblGrid>
                <a:gridCol w="3966528">
                  <a:extLst>
                    <a:ext uri="{9D8B030D-6E8A-4147-A177-3AD203B41FA5}">
                      <a16:colId xmlns:a16="http://schemas.microsoft.com/office/drawing/2014/main" val="20000"/>
                    </a:ext>
                  </a:extLst>
                </a:gridCol>
                <a:gridCol w="7920672">
                  <a:extLst>
                    <a:ext uri="{9D8B030D-6E8A-4147-A177-3AD203B41FA5}">
                      <a16:colId xmlns:a16="http://schemas.microsoft.com/office/drawing/2014/main" val="20001"/>
                    </a:ext>
                  </a:extLst>
                </a:gridCol>
              </a:tblGrid>
              <a:tr h="63981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1" u="none" strike="noStrike" cap="none" normalizeH="0" baseline="0" dirty="0">
                          <a:ln>
                            <a:noFill/>
                          </a:ln>
                          <a:solidFill>
                            <a:schemeClr val="bg1"/>
                          </a:solidFill>
                          <a:effectLst/>
                          <a:latin typeface="Arial" charset="0"/>
                        </a:rPr>
                        <a:t>LASSI (AUSTIN, 1981)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bg1"/>
                          </a:solidFill>
                          <a:effectLst/>
                          <a:latin typeface="Arial" charset="0"/>
                        </a:rPr>
                        <a:t>Learning and Study Strategies Inventory</a:t>
                      </a:r>
                      <a:r>
                        <a:rPr kumimoji="0" lang="el-GR" sz="1400" b="1" i="0" u="none" strike="noStrike" cap="none" normalizeH="0" baseline="0" dirty="0">
                          <a:ln>
                            <a:noFill/>
                          </a:ln>
                          <a:solidFill>
                            <a:schemeClr val="bg1"/>
                          </a:solidFill>
                          <a:effectLst/>
                          <a:latin typeface="Arial" charset="0"/>
                        </a:rPr>
                        <a:t> ΘΕΜΑΤΑ ΠΟΥ ΠΕΡΙΛΑΜΒΑΝΟΝΤΑΙ</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400" b="1" i="0" u="none" strike="noStrike" cap="none" normalizeH="0" baseline="0" dirty="0">
                          <a:ln>
                            <a:noFill/>
                          </a:ln>
                          <a:solidFill>
                            <a:schemeClr val="bg1"/>
                          </a:solidFill>
                          <a:effectLst/>
                          <a:latin typeface="Arial" charset="0"/>
                        </a:rPr>
                        <a:t>ΠΑΡΑΔΕΙΓΜΑΤΑ</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668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a:ln>
                            <a:noFill/>
                          </a:ln>
                          <a:solidFill>
                            <a:schemeClr val="tx1"/>
                          </a:solidFill>
                          <a:effectLst/>
                          <a:latin typeface="Arial" charset="0"/>
                        </a:rPr>
                        <a:t>1. ΑΓΧΟΣ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400" b="0" i="0" u="none" strike="noStrike" cap="none" normalizeH="0" baseline="0" dirty="0">
                          <a:ln>
                            <a:noFill/>
                          </a:ln>
                          <a:solidFill>
                            <a:schemeClr val="tx1"/>
                          </a:solidFill>
                          <a:effectLst/>
                          <a:latin typeface="Arial" charset="0"/>
                        </a:rPr>
                        <a:t>Ανησυχώ ότι δε θα πάω καλά (στις εξετάσεις) και αυτό επηρεάζει τη συγκέντρωσή μου</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400" b="0" i="0" u="none" strike="noStrike" cap="none" normalizeH="0" baseline="0" dirty="0">
                          <a:ln>
                            <a:noFill/>
                          </a:ln>
                          <a:solidFill>
                            <a:schemeClr val="tx1"/>
                          </a:solidFill>
                          <a:effectLst/>
                          <a:latin typeface="Arial" charset="0"/>
                        </a:rPr>
                        <a:t>Όταν αρχίζουν οι εξετάσεις, αισθάνομαι σίγουρος ότι θα τα πάω καλά</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184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a:ln>
                            <a:noFill/>
                          </a:ln>
                          <a:solidFill>
                            <a:schemeClr val="tx1"/>
                          </a:solidFill>
                          <a:effectLst/>
                          <a:latin typeface="Arial" charset="0"/>
                        </a:rPr>
                        <a:t>2. ΣΤΑΣΕΙΣ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400" b="0" i="0" u="none" strike="noStrike" cap="none" normalizeH="0" baseline="0">
                          <a:ln>
                            <a:noFill/>
                          </a:ln>
                          <a:solidFill>
                            <a:schemeClr val="tx1"/>
                          </a:solidFill>
                          <a:effectLst/>
                          <a:latin typeface="Arial" charset="0"/>
                        </a:rPr>
                        <a:t>Η επιτυχία στο σχολείο είναι πολύ σημαντική για μένα.</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400" b="0" i="0" u="none" strike="noStrike" cap="none" normalizeH="0" baseline="0">
                          <a:ln>
                            <a:noFill/>
                          </a:ln>
                          <a:solidFill>
                            <a:schemeClr val="tx1"/>
                          </a:solidFill>
                          <a:effectLst/>
                          <a:latin typeface="Arial" charset="0"/>
                        </a:rPr>
                        <a:t>Αισθάνομαι μπερδεμένος και δεν μπορώ να αποφασίσω τι πρέπει να κάνω με τις σπουδές μου</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668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a:ln>
                            <a:noFill/>
                          </a:ln>
                          <a:solidFill>
                            <a:schemeClr val="tx1"/>
                          </a:solidFill>
                          <a:effectLst/>
                          <a:latin typeface="Arial" charset="0"/>
                        </a:rPr>
                        <a:t>3. ΣΥΓΚΕΝΤΡΩΣΗ</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400" b="0" i="0" u="none" strike="noStrike" cap="none" normalizeH="0" baseline="0">
                          <a:ln>
                            <a:noFill/>
                          </a:ln>
                          <a:solidFill>
                            <a:schemeClr val="tx1"/>
                          </a:solidFill>
                          <a:effectLst/>
                          <a:latin typeface="Arial" charset="0"/>
                        </a:rPr>
                        <a:t>Συχνά ανακαλύπτω ότι διάβασα κάτι αλλά δεν καταλαβαίνω τι αφορούσε</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400" b="0" i="0" u="none" strike="noStrike" cap="none" normalizeH="0" baseline="0">
                          <a:ln>
                            <a:noFill/>
                          </a:ln>
                          <a:solidFill>
                            <a:schemeClr val="tx1"/>
                          </a:solidFill>
                          <a:effectLst/>
                          <a:latin typeface="Arial" charset="0"/>
                        </a:rPr>
                        <a:t>Συγκεντρώνομαι πολύ όταν μελετώ</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184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a:ln>
                            <a:noFill/>
                          </a:ln>
                          <a:solidFill>
                            <a:schemeClr val="tx1"/>
                          </a:solidFill>
                          <a:effectLst/>
                          <a:latin typeface="Arial" charset="0"/>
                        </a:rPr>
                        <a:t>4. ΕΠΕΞΕΡΓΑΣΙΑ ΠΛΗΡΟΦΟΡΙΩΝ</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400" b="0" i="0" u="none" strike="noStrike" cap="none" normalizeH="0" baseline="0">
                          <a:ln>
                            <a:noFill/>
                          </a:ln>
                          <a:solidFill>
                            <a:schemeClr val="tx1"/>
                          </a:solidFill>
                          <a:effectLst/>
                          <a:latin typeface="Arial" charset="0"/>
                        </a:rPr>
                        <a:t>Προσπαθώ να βρίσκω σχέσεις ανάμεσα σε αυτό που διαβάζω και σε αυτά που ήδη γνωρίζω</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400" b="0" i="0" u="none" strike="noStrike" cap="none" normalizeH="0" baseline="0">
                          <a:ln>
                            <a:noFill/>
                          </a:ln>
                          <a:solidFill>
                            <a:schemeClr val="tx1"/>
                          </a:solidFill>
                          <a:effectLst/>
                          <a:latin typeface="Arial" charset="0"/>
                        </a:rPr>
                        <a:t>Όταν μελετώ, οργανώνω το υλικό στο μυαλό μου</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805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dirty="0">
                          <a:ln>
                            <a:noFill/>
                          </a:ln>
                          <a:solidFill>
                            <a:schemeClr val="tx1"/>
                          </a:solidFill>
                          <a:effectLst/>
                          <a:latin typeface="Arial" charset="0"/>
                        </a:rPr>
                        <a:t>5. ΚΙΝΗΤΡΑ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400" b="0" i="0" u="none" strike="noStrike" cap="none" normalizeH="0" baseline="0">
                          <a:ln>
                            <a:noFill/>
                          </a:ln>
                          <a:solidFill>
                            <a:schemeClr val="tx1"/>
                          </a:solidFill>
                          <a:effectLst/>
                          <a:latin typeface="Arial" charset="0"/>
                        </a:rPr>
                        <a:t>Βιάζομαι να κάνω τις εργασίες που μας αναθέτουν και να τελειώνω, παρά να κάνω καλή δουλειά</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400" b="0" i="0" u="none" strike="noStrike" cap="none" normalizeH="0" baseline="0">
                          <a:ln>
                            <a:noFill/>
                          </a:ln>
                          <a:solidFill>
                            <a:schemeClr val="tx1"/>
                          </a:solidFill>
                          <a:effectLst/>
                          <a:latin typeface="Arial" charset="0"/>
                        </a:rPr>
                        <a:t>Φαίνεται ότι καταφέρνω να βρίσκω κάθε είδους δικαιολογίες φτάνει να μη μελετήσω</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3437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a:ln>
                            <a:noFill/>
                          </a:ln>
                          <a:solidFill>
                            <a:schemeClr val="tx1"/>
                          </a:solidFill>
                          <a:effectLst/>
                          <a:latin typeface="Arial" charset="0"/>
                        </a:rPr>
                        <a:t>6. ΧΡΟΝΙΚΟΣ ΠΡΟΓΡΑΜΜΑΤΙΣΜΟΣ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400" b="0" i="0" u="none" strike="noStrike" cap="none" normalizeH="0" baseline="0">
                          <a:ln>
                            <a:noFill/>
                          </a:ln>
                          <a:solidFill>
                            <a:schemeClr val="tx1"/>
                          </a:solidFill>
                          <a:effectLst/>
                          <a:latin typeface="Arial" charset="0"/>
                        </a:rPr>
                        <a:t>Μελετώ μόνο όταν υπάρχει η πίεση των εξετάσεων</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400" b="0" i="0" u="none" strike="noStrike" cap="none" normalizeH="0" baseline="0">
                          <a:ln>
                            <a:noFill/>
                          </a:ln>
                          <a:solidFill>
                            <a:schemeClr val="tx1"/>
                          </a:solidFill>
                          <a:effectLst/>
                          <a:latin typeface="Arial" charset="0"/>
                        </a:rPr>
                        <a:t>Αξιοποιώ το χρόνο ανάμεσα στις παραδόσεις μελετώντας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7847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a:ln>
                            <a:noFill/>
                          </a:ln>
                          <a:solidFill>
                            <a:schemeClr val="tx1"/>
                          </a:solidFill>
                          <a:effectLst/>
                          <a:latin typeface="Arial" charset="0"/>
                        </a:rPr>
                        <a:t>7. ΕΠΙΛΟΓΗ ΚΥΡΙΩΝ ΙΔΕΩΝ</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400" b="0" i="0" u="none" strike="noStrike" cap="none" normalizeH="0" baseline="0">
                          <a:ln>
                            <a:noFill/>
                          </a:ln>
                          <a:solidFill>
                            <a:schemeClr val="tx1"/>
                          </a:solidFill>
                          <a:effectLst/>
                          <a:latin typeface="Arial" charset="0"/>
                        </a:rPr>
                        <a:t>Η υπογράμμιση με βοηθά όταν κάνω επισκόπηση του κειμένου</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400" b="0" i="0" u="none" strike="noStrike" cap="none" normalizeH="0" baseline="0">
                          <a:ln>
                            <a:noFill/>
                          </a:ln>
                          <a:solidFill>
                            <a:schemeClr val="tx1"/>
                          </a:solidFill>
                          <a:effectLst/>
                          <a:latin typeface="Arial" charset="0"/>
                        </a:rPr>
                        <a:t>Όταν διαβάζω δυσκολεύομαι να βρω ποια είναι τα σημαντικά σημεία</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61393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a:ln>
                            <a:noFill/>
                          </a:ln>
                          <a:solidFill>
                            <a:schemeClr val="tx1"/>
                          </a:solidFill>
                          <a:effectLst/>
                          <a:latin typeface="Arial" charset="0"/>
                        </a:rPr>
                        <a:t>8. ΑΥΤΟΕΞΕΤΑΣΗ</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400" b="0" i="0" u="none" strike="noStrike" cap="none" normalizeH="0" baseline="0">
                          <a:ln>
                            <a:noFill/>
                          </a:ln>
                          <a:solidFill>
                            <a:schemeClr val="tx1"/>
                          </a:solidFill>
                          <a:effectLst/>
                          <a:latin typeface="Arial" charset="0"/>
                        </a:rPr>
                        <a:t>Σταματώ κατά διαστήματα το διάβασμα και επαναλαμβάνω αυτά που έχουν λεχθεί</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400" b="0" i="0" u="none" strike="noStrike" cap="none" normalizeH="0" baseline="0">
                          <a:ln>
                            <a:noFill/>
                          </a:ln>
                          <a:solidFill>
                            <a:schemeClr val="tx1"/>
                          </a:solidFill>
                          <a:effectLst/>
                          <a:latin typeface="Arial" charset="0"/>
                        </a:rPr>
                        <a:t>Σπάνια κάνω εξετάσεις πριν από τις εξετάσεις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668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a:ln>
                            <a:noFill/>
                          </a:ln>
                          <a:solidFill>
                            <a:schemeClr val="tx1"/>
                          </a:solidFill>
                          <a:effectLst/>
                          <a:latin typeface="Arial" charset="0"/>
                        </a:rPr>
                        <a:t>9. ΒΟΗΘΗΜΑΤΑ ΜΕΛΕΤΗΣ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400" b="0" i="0" u="none" strike="noStrike" cap="none" normalizeH="0" baseline="0">
                          <a:ln>
                            <a:noFill/>
                          </a:ln>
                          <a:solidFill>
                            <a:schemeClr val="tx1"/>
                          </a:solidFill>
                          <a:effectLst/>
                          <a:latin typeface="Arial" charset="0"/>
                        </a:rPr>
                        <a:t>Δε λύνω ασκήσεις και ενδεικτικά προβλήματα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400" b="0" i="0" u="none" strike="noStrike" cap="none" normalizeH="0" baseline="0">
                          <a:ln>
                            <a:noFill/>
                          </a:ln>
                          <a:solidFill>
                            <a:schemeClr val="tx1"/>
                          </a:solidFill>
                          <a:effectLst/>
                          <a:latin typeface="Arial" charset="0"/>
                        </a:rPr>
                        <a:t>Κάνω σχήματα, διαγράμματα ή πίνακες για να συνοψίσω το υλικό των μαθημάτων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668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a:ln>
                            <a:noFill/>
                          </a:ln>
                          <a:solidFill>
                            <a:schemeClr val="tx1"/>
                          </a:solidFill>
                          <a:effectLst/>
                          <a:latin typeface="Arial" charset="0"/>
                        </a:rPr>
                        <a:t>10. ΣΤΡΑΤΗΓΙΚΕΣ ΕΞΕΤΑΣΕΩΝ</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400" b="0" i="0" u="none" strike="noStrike" cap="none" normalizeH="0" baseline="0" dirty="0">
                          <a:ln>
                            <a:noFill/>
                          </a:ln>
                          <a:solidFill>
                            <a:schemeClr val="tx1"/>
                          </a:solidFill>
                          <a:effectLst/>
                          <a:latin typeface="Arial" charset="0"/>
                        </a:rPr>
                        <a:t>Εξετάζω καλά το νόημα της ερώτησης πριν απαντήσω</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400" b="0" i="0" u="none" strike="noStrike" cap="none" normalizeH="0" baseline="0" dirty="0">
                          <a:ln>
                            <a:noFill/>
                          </a:ln>
                          <a:solidFill>
                            <a:schemeClr val="tx1"/>
                          </a:solidFill>
                          <a:effectLst/>
                          <a:latin typeface="Arial" charset="0"/>
                        </a:rPr>
                        <a:t>Την ώρα της εξέτασης ανακαλύπτω ότι έχω διαβάσει λάθος ύλη</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Tree>
  </p:cSld>
  <p:clrMapOvr>
    <a:masterClrMapping/>
  </p:clrMapOvr>
  <p:transition>
    <p:dissolve/>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1 - Θέση περιεχομένου"/>
          <p:cNvSpPr>
            <a:spLocks noGrp="1"/>
          </p:cNvSpPr>
          <p:nvPr>
            <p:ph/>
          </p:nvPr>
        </p:nvSpPr>
        <p:spPr/>
        <p:txBody>
          <a:bodyPr/>
          <a:lstStyle/>
          <a:p>
            <a:pPr eaLnBrk="1" hangingPunct="1">
              <a:buFontTx/>
              <a:buNone/>
            </a:pPr>
            <a:endParaRPr lang="el-GR" dirty="0"/>
          </a:p>
          <a:p>
            <a:pPr eaLnBrk="1" hangingPunct="1">
              <a:buFontTx/>
              <a:buNone/>
            </a:pPr>
            <a:endParaRPr lang="el-GR" dirty="0"/>
          </a:p>
          <a:p>
            <a:pPr eaLnBrk="1" hangingPunct="1">
              <a:buFontTx/>
              <a:buNone/>
            </a:pPr>
            <a:endParaRPr lang="el-GR" dirty="0"/>
          </a:p>
          <a:p>
            <a:pPr algn="ctr" eaLnBrk="1" hangingPunct="1">
              <a:buFontTx/>
              <a:buNone/>
            </a:pPr>
            <a:r>
              <a:rPr lang="el-GR" sz="4000" dirty="0">
                <a:solidFill>
                  <a:schemeClr val="bg1"/>
                </a:solidFill>
              </a:rPr>
              <a:t>ΟΙ ΠΙΟ ΑΠΟΤΕΛΕΣΜΑΤΙΚΕΣ ΠΑΡΕΜΒΑΣΕΙΣ ΑΠΑΙΤΟΥΝ ΣΥΝΔΥΑΣΜΟ ΓΝΩΣΤΙΚΩΝ ΚΑΙ ΜΕΤΑΓΝΩΣΤΙΚΩΝ ΣΤΡΑΤΗΓΙΚΩΝ ΜΑΘΗΣΗΣ</a:t>
            </a:r>
          </a:p>
        </p:txBody>
      </p:sp>
    </p:spTree>
  </p:cSld>
  <p:clrMapOvr>
    <a:masterClrMapping/>
  </p:clrMapOvr>
  <p:transition>
    <p:dissolve/>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555631" y="1441938"/>
            <a:ext cx="7080738" cy="3974124"/>
          </a:xfrm>
        </p:spPr>
        <p:txBody>
          <a:bodyPr rtlCol="0">
            <a:normAutofit/>
          </a:bodyPr>
          <a:lstStyle/>
          <a:p>
            <a:pPr algn="ctr">
              <a:defRPr/>
            </a:pPr>
            <a:br>
              <a:rPr lang="el-GR" sz="1400" dirty="0">
                <a:solidFill>
                  <a:schemeClr val="bg1">
                    <a:lumMod val="95000"/>
                    <a:lumOff val="5000"/>
                  </a:schemeClr>
                </a:solidFill>
              </a:rPr>
            </a:br>
            <a:br>
              <a:rPr lang="el-GR" sz="1400" dirty="0">
                <a:solidFill>
                  <a:schemeClr val="bg1">
                    <a:lumMod val="95000"/>
                    <a:lumOff val="5000"/>
                  </a:schemeClr>
                </a:solidFill>
              </a:rPr>
            </a:br>
            <a:r>
              <a:rPr lang="el-GR" sz="1400" b="1" dirty="0">
                <a:solidFill>
                  <a:schemeClr val="bg1">
                    <a:lumMod val="95000"/>
                    <a:lumOff val="5000"/>
                  </a:schemeClr>
                </a:solidFill>
              </a:rPr>
              <a:t>ΣΥΜΒΟΥΛΕΥΤΙΚΗ </a:t>
            </a:r>
            <a:br>
              <a:rPr lang="el-GR" sz="1400" b="1" dirty="0">
                <a:solidFill>
                  <a:schemeClr val="bg1">
                    <a:lumMod val="95000"/>
                    <a:lumOff val="5000"/>
                  </a:schemeClr>
                </a:solidFill>
              </a:rPr>
            </a:br>
            <a:r>
              <a:rPr lang="el-GR" sz="1400" b="1" dirty="0">
                <a:solidFill>
                  <a:schemeClr val="bg1">
                    <a:lumMod val="95000"/>
                    <a:lumOff val="5000"/>
                  </a:schemeClr>
                </a:solidFill>
              </a:rPr>
              <a:t>ΓΟΝΕΩΝ κι ΕΚΠΑΙΔΕΥΤΙΚΩΝ </a:t>
            </a:r>
            <a:br>
              <a:rPr lang="el-GR" sz="1400" dirty="0">
                <a:solidFill>
                  <a:schemeClr val="bg1">
                    <a:lumMod val="95000"/>
                    <a:lumOff val="5000"/>
                  </a:schemeClr>
                </a:solidFill>
              </a:rPr>
            </a:br>
            <a:br>
              <a:rPr lang="el-GR" sz="1400" dirty="0">
                <a:solidFill>
                  <a:schemeClr val="bg1">
                    <a:lumMod val="95000"/>
                    <a:lumOff val="5000"/>
                  </a:schemeClr>
                </a:solidFill>
              </a:rPr>
            </a:br>
            <a:r>
              <a:rPr lang="el-GR" sz="1400" dirty="0">
                <a:solidFill>
                  <a:schemeClr val="bg1">
                    <a:lumMod val="95000"/>
                    <a:lumOff val="5000"/>
                  </a:schemeClr>
                </a:solidFill>
              </a:rPr>
              <a:t>Δρ. Ανδρέας Γρ. Κανδαράκης</a:t>
            </a:r>
            <a:br>
              <a:rPr lang="el-GR" sz="1400" dirty="0">
                <a:solidFill>
                  <a:schemeClr val="bg1">
                    <a:lumMod val="95000"/>
                    <a:lumOff val="5000"/>
                  </a:schemeClr>
                </a:solidFill>
              </a:rPr>
            </a:br>
            <a:r>
              <a:rPr lang="el-GR" sz="1400" dirty="0">
                <a:solidFill>
                  <a:schemeClr val="bg1">
                    <a:lumMod val="95000"/>
                    <a:lumOff val="5000"/>
                  </a:schemeClr>
                </a:solidFill>
              </a:rPr>
              <a:t>Ειδικός Ψυχοπαιδαγωγός &amp; Σύμβουλος Οικογένειας</a:t>
            </a:r>
            <a:br>
              <a:rPr lang="el-GR" sz="1400" dirty="0">
                <a:solidFill>
                  <a:schemeClr val="bg1">
                    <a:lumMod val="95000"/>
                    <a:lumOff val="5000"/>
                  </a:schemeClr>
                </a:solidFill>
              </a:rPr>
            </a:br>
            <a:r>
              <a:rPr lang="el-GR" sz="1400" dirty="0">
                <a:solidFill>
                  <a:schemeClr val="bg1">
                    <a:lumMod val="95000"/>
                    <a:lumOff val="5000"/>
                  </a:schemeClr>
                </a:solidFill>
              </a:rPr>
              <a:t>Υπεύθυνος Τμήματος «Ψυχοπαιδαγωγικής Αντιμετώπισης Δυσκολιών Μάθησης και Προβλημάτων Συμπεριφοράς» της Ελληνικής Εταιρείας Ιατρικής Ψυχολογίας (https://medicalpsychology.eu/)</a:t>
            </a:r>
            <a:br>
              <a:rPr lang="el-GR" sz="1400" dirty="0">
                <a:solidFill>
                  <a:schemeClr val="bg1">
                    <a:lumMod val="95000"/>
                    <a:lumOff val="5000"/>
                  </a:schemeClr>
                </a:solidFill>
              </a:rPr>
            </a:br>
            <a:br>
              <a:rPr lang="el-GR" sz="1400" dirty="0">
                <a:solidFill>
                  <a:schemeClr val="bg1">
                    <a:lumMod val="95000"/>
                    <a:lumOff val="5000"/>
                  </a:schemeClr>
                </a:solidFill>
              </a:rPr>
            </a:br>
            <a:br>
              <a:rPr lang="el-GR" sz="1400" dirty="0">
                <a:solidFill>
                  <a:schemeClr val="bg1">
                    <a:lumMod val="95000"/>
                    <a:lumOff val="5000"/>
                  </a:schemeClr>
                </a:solidFill>
              </a:rPr>
            </a:br>
            <a:br>
              <a:rPr lang="el-GR" sz="1400" dirty="0">
                <a:solidFill>
                  <a:schemeClr val="bg1">
                    <a:lumMod val="95000"/>
                    <a:lumOff val="5000"/>
                  </a:schemeClr>
                </a:solidFill>
              </a:rPr>
            </a:br>
            <a:endParaRPr lang="el-GR" sz="1400" dirty="0">
              <a:solidFill>
                <a:schemeClr val="bg1">
                  <a:lumMod val="95000"/>
                  <a:lumOff val="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p:cNvSpPr>
            <a:spLocks noGrp="1" noChangeArrowheads="1"/>
          </p:cNvSpPr>
          <p:nvPr>
            <p:ph type="title"/>
          </p:nvPr>
        </p:nvSpPr>
        <p:spPr>
          <a:xfrm>
            <a:off x="2208213" y="188913"/>
            <a:ext cx="8229600" cy="431800"/>
          </a:xfrm>
        </p:spPr>
        <p:txBody>
          <a:bodyPr>
            <a:normAutofit fontScale="90000"/>
          </a:bodyPr>
          <a:lstStyle/>
          <a:p>
            <a:pPr eaLnBrk="1" hangingPunct="1"/>
            <a:r>
              <a:rPr lang="en-US" sz="1600" b="1"/>
              <a:t>KA</a:t>
            </a:r>
            <a:r>
              <a:rPr lang="el-GR" sz="1600" b="1"/>
              <a:t>ΠΟΙΕΣ ΑΠΟ ΤΙΣ ΣΥΧΝΑ ΕΜΦΑΝΙΖΟΜΕΝΕΣ </a:t>
            </a:r>
            <a:br>
              <a:rPr lang="el-GR" sz="1600" b="1"/>
            </a:br>
            <a:r>
              <a:rPr lang="el-GR" sz="1600" b="1"/>
              <a:t>ΨΥΧΙΚΕΣ ΔΙΑΤΑΡΑΧΕΣ ΚΑΙ ΔΙΑΤΑΡΑΧΕΣ ΣΥΜΠΕΡΙΦΟΡΑΣ</a:t>
            </a:r>
            <a:br>
              <a:rPr lang="el-GR" sz="1600" b="1"/>
            </a:br>
            <a:r>
              <a:rPr lang="el-GR" sz="1600" b="1"/>
              <a:t>(</a:t>
            </a:r>
            <a:r>
              <a:rPr lang="en-US" sz="1600" b="1"/>
              <a:t>DSM-IV-TR 2000 A.P.A.)</a:t>
            </a:r>
            <a:endParaRPr lang="el-GR" sz="1600" b="1"/>
          </a:p>
        </p:txBody>
      </p:sp>
      <p:graphicFrame>
        <p:nvGraphicFramePr>
          <p:cNvPr id="53320" name="Group 72"/>
          <p:cNvGraphicFramePr>
            <a:graphicFrameLocks noGrp="1"/>
          </p:cNvGraphicFramePr>
          <p:nvPr>
            <p:ph type="tbl" idx="1"/>
          </p:nvPr>
        </p:nvGraphicFramePr>
        <p:xfrm>
          <a:off x="1524000" y="777875"/>
          <a:ext cx="9144000" cy="6080736"/>
        </p:xfrm>
        <a:graphic>
          <a:graphicData uri="http://schemas.openxmlformats.org/drawingml/2006/table">
            <a:tbl>
              <a:tblPr/>
              <a:tblGrid>
                <a:gridCol w="4758357">
                  <a:extLst>
                    <a:ext uri="{9D8B030D-6E8A-4147-A177-3AD203B41FA5}">
                      <a16:colId xmlns:a16="http://schemas.microsoft.com/office/drawing/2014/main" val="20000"/>
                    </a:ext>
                  </a:extLst>
                </a:gridCol>
                <a:gridCol w="4385643">
                  <a:extLst>
                    <a:ext uri="{9D8B030D-6E8A-4147-A177-3AD203B41FA5}">
                      <a16:colId xmlns:a16="http://schemas.microsoft.com/office/drawing/2014/main" val="20001"/>
                    </a:ext>
                  </a:extLst>
                </a:gridCol>
              </a:tblGrid>
              <a:tr h="11975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dirty="0">
                          <a:ln>
                            <a:noFill/>
                          </a:ln>
                          <a:solidFill>
                            <a:schemeClr val="tx1"/>
                          </a:solidFill>
                          <a:effectLst/>
                          <a:latin typeface="Arial" charset="0"/>
                        </a:rPr>
                        <a:t>ΔΙΑΤΑΡΑΧΕΣ ΔΙΑΘΕΣΗΣ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000" b="1" i="0" u="none" strike="noStrike" cap="none" normalizeH="0" baseline="0">
                          <a:ln>
                            <a:noFill/>
                          </a:ln>
                          <a:solidFill>
                            <a:schemeClr val="tx1"/>
                          </a:solidFill>
                          <a:effectLst/>
                          <a:latin typeface="Arial" charset="0"/>
                        </a:rPr>
                        <a:t> </a:t>
                      </a:r>
                      <a:r>
                        <a:rPr kumimoji="0" lang="el-GR" sz="1200" b="1" i="0" u="none" strike="noStrike" cap="none" normalizeH="0" baseline="0">
                          <a:ln>
                            <a:noFill/>
                          </a:ln>
                          <a:solidFill>
                            <a:schemeClr val="tx1"/>
                          </a:solidFill>
                          <a:effectLst/>
                          <a:latin typeface="Arial" charset="0"/>
                        </a:rPr>
                        <a:t>Κατάθλιψη </a:t>
                      </a:r>
                      <a:r>
                        <a:rPr kumimoji="0" lang="el-GR" sz="1000" b="0" i="0" u="none" strike="noStrike" cap="none" normalizeH="0" baseline="0">
                          <a:ln>
                            <a:noFill/>
                          </a:ln>
                          <a:solidFill>
                            <a:schemeClr val="tx1"/>
                          </a:solidFill>
                          <a:effectLst/>
                          <a:latin typeface="Arial" charset="0"/>
                        </a:rPr>
                        <a:t>(με συμπτώματα όπως: διαταραγμένος ύπνος, απώλεια αυτοπεποίθησης,  κόπωση, μειωμένη συγκέντρωση, διαταραγμένη όρεξη, σκέψεις ή πράξεις αυτοκτονίας)</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000" b="0" i="0" u="none" strike="noStrike" cap="none" normalizeH="0" baseline="0">
                          <a:ln>
                            <a:noFill/>
                          </a:ln>
                          <a:solidFill>
                            <a:schemeClr val="tx1"/>
                          </a:solidFill>
                          <a:effectLst/>
                          <a:latin typeface="Arial" charset="0"/>
                        </a:rPr>
                        <a:t> </a:t>
                      </a:r>
                      <a:r>
                        <a:rPr kumimoji="0" lang="el-GR" sz="1200" b="1" i="0" u="none" strike="noStrike" cap="none" normalizeH="0" baseline="0">
                          <a:ln>
                            <a:noFill/>
                          </a:ln>
                          <a:solidFill>
                            <a:schemeClr val="tx1"/>
                          </a:solidFill>
                          <a:effectLst/>
                          <a:latin typeface="Arial" charset="0"/>
                        </a:rPr>
                        <a:t>Διπολική διαταραχή</a:t>
                      </a:r>
                      <a:r>
                        <a:rPr kumimoji="0" lang="el-GR" sz="1000" b="0" i="0" u="none" strike="noStrike" cap="none" normalizeH="0" baseline="0">
                          <a:ln>
                            <a:noFill/>
                          </a:ln>
                          <a:solidFill>
                            <a:schemeClr val="tx1"/>
                          </a:solidFill>
                          <a:effectLst/>
                          <a:latin typeface="Arial" charset="0"/>
                        </a:rPr>
                        <a:t> (με συμπτώματα όπως : αυξημένη ενεργητικότητα, γρήγορη ομιλία, μειωμένη ανάγκη για ύπνο, ευερεθιστικότητα, άρση αναστολών, υπερτίμηση του εαυτού</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58218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dirty="0">
                          <a:ln>
                            <a:noFill/>
                          </a:ln>
                          <a:solidFill>
                            <a:schemeClr val="tx1"/>
                          </a:solidFill>
                          <a:effectLst/>
                          <a:latin typeface="Arial" charset="0"/>
                        </a:rPr>
                        <a:t>ΔΙΑΤΑΡΑΧΕΣ ΑΓΧΟΥΣ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000" b="0" i="0" u="none" strike="noStrike" cap="none" normalizeH="0" baseline="0">
                          <a:ln>
                            <a:noFill/>
                          </a:ln>
                          <a:solidFill>
                            <a:schemeClr val="tx1"/>
                          </a:solidFill>
                          <a:effectLst/>
                          <a:latin typeface="Arial" charset="0"/>
                        </a:rPr>
                        <a:t> </a:t>
                      </a:r>
                      <a:r>
                        <a:rPr kumimoji="0" lang="el-GR" sz="1200" b="1" i="0" u="none" strike="noStrike" cap="none" normalizeH="0" baseline="0">
                          <a:ln>
                            <a:noFill/>
                          </a:ln>
                          <a:solidFill>
                            <a:schemeClr val="tx1"/>
                          </a:solidFill>
                          <a:effectLst/>
                          <a:latin typeface="Arial" charset="0"/>
                        </a:rPr>
                        <a:t>Πανικός</a:t>
                      </a:r>
                      <a:r>
                        <a:rPr kumimoji="0" lang="el-GR" sz="1000" b="0" i="0" u="none" strike="noStrike" cap="none" normalizeH="0" baseline="0">
                          <a:ln>
                            <a:noFill/>
                          </a:ln>
                          <a:solidFill>
                            <a:schemeClr val="tx1"/>
                          </a:solidFill>
                          <a:effectLst/>
                          <a:latin typeface="Arial" charset="0"/>
                        </a:rPr>
                        <a:t> (ξαφνικός και έντονος φόβος ή δυσφορία με συμπτώματα όπως : ταχυπαλμία, ναυτία, μούδιασμα, ασφυξία...)</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000" b="0" i="0" u="none" strike="noStrike" cap="none" normalizeH="0" baseline="0">
                          <a:ln>
                            <a:noFill/>
                          </a:ln>
                          <a:solidFill>
                            <a:schemeClr val="tx1"/>
                          </a:solidFill>
                          <a:effectLst/>
                          <a:latin typeface="Arial" charset="0"/>
                        </a:rPr>
                        <a:t> </a:t>
                      </a:r>
                      <a:r>
                        <a:rPr kumimoji="0" lang="el-GR" sz="1200" b="1" i="0" u="none" strike="noStrike" cap="none" normalizeH="0" baseline="0">
                          <a:ln>
                            <a:noFill/>
                          </a:ln>
                          <a:solidFill>
                            <a:schemeClr val="tx1"/>
                          </a:solidFill>
                          <a:effectLst/>
                          <a:latin typeface="Arial" charset="0"/>
                        </a:rPr>
                        <a:t>Ειδική φοβία</a:t>
                      </a:r>
                      <a:r>
                        <a:rPr kumimoji="0" lang="el-GR" sz="1200" b="0" i="0" u="none" strike="noStrike" cap="none" normalizeH="0" baseline="0">
                          <a:ln>
                            <a:noFill/>
                          </a:ln>
                          <a:solidFill>
                            <a:schemeClr val="tx1"/>
                          </a:solidFill>
                          <a:effectLst/>
                          <a:latin typeface="Arial" charset="0"/>
                        </a:rPr>
                        <a:t> (</a:t>
                      </a:r>
                      <a:r>
                        <a:rPr kumimoji="0" lang="el-GR" sz="1000" b="0" i="0" u="none" strike="noStrike" cap="none" normalizeH="0" baseline="0">
                          <a:ln>
                            <a:noFill/>
                          </a:ln>
                          <a:solidFill>
                            <a:schemeClr val="tx1"/>
                          </a:solidFill>
                          <a:effectLst/>
                          <a:latin typeface="Arial" charset="0"/>
                        </a:rPr>
                        <a:t>παράλογα έντονος φόβος για συγκεκριμένα αντικείμενα καταστάσεις, όπως το αεροπλάνο, τα ζώα, το ύψος, τα έντομα...)</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000" b="0" i="0" u="none" strike="noStrike" cap="none" normalizeH="0" baseline="0">
                          <a:ln>
                            <a:noFill/>
                          </a:ln>
                          <a:solidFill>
                            <a:schemeClr val="tx1"/>
                          </a:solidFill>
                          <a:effectLst/>
                          <a:latin typeface="Arial" charset="0"/>
                        </a:rPr>
                        <a:t> </a:t>
                      </a:r>
                      <a:r>
                        <a:rPr kumimoji="0" lang="el-GR" sz="1200" b="1" i="0" u="none" strike="noStrike" cap="none" normalizeH="0" baseline="0">
                          <a:ln>
                            <a:noFill/>
                          </a:ln>
                          <a:solidFill>
                            <a:schemeClr val="tx1"/>
                          </a:solidFill>
                          <a:effectLst/>
                          <a:latin typeface="Arial" charset="0"/>
                        </a:rPr>
                        <a:t>Κοινωνική φοβία</a:t>
                      </a:r>
                      <a:r>
                        <a:rPr kumimoji="0" lang="el-GR" sz="1000" b="0" i="0" u="none" strike="noStrike" cap="none" normalizeH="0" baseline="0">
                          <a:ln>
                            <a:noFill/>
                          </a:ln>
                          <a:solidFill>
                            <a:schemeClr val="tx1"/>
                          </a:solidFill>
                          <a:effectLst/>
                          <a:latin typeface="Arial" charset="0"/>
                        </a:rPr>
                        <a:t> (έντονος φόβος για συμμετοχή σε ομαδικές δραστηριότητες, μοναχικότητα...)</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000" b="0" i="0" u="none" strike="noStrike" cap="none" normalizeH="0" baseline="0">
                          <a:ln>
                            <a:noFill/>
                          </a:ln>
                          <a:solidFill>
                            <a:schemeClr val="tx1"/>
                          </a:solidFill>
                          <a:effectLst/>
                          <a:latin typeface="Arial" charset="0"/>
                        </a:rPr>
                        <a:t> </a:t>
                      </a:r>
                      <a:r>
                        <a:rPr kumimoji="0" lang="el-GR" sz="1200" b="1" i="0" u="none" strike="noStrike" cap="none" normalizeH="0" baseline="0">
                          <a:ln>
                            <a:noFill/>
                          </a:ln>
                          <a:solidFill>
                            <a:schemeClr val="tx1"/>
                          </a:solidFill>
                          <a:effectLst/>
                          <a:latin typeface="Arial" charset="0"/>
                        </a:rPr>
                        <a:t>Ιδεοψυχαναγκαστική διαταραχή</a:t>
                      </a:r>
                      <a:r>
                        <a:rPr kumimoji="0" lang="el-GR" sz="1000" b="0" i="0" u="none" strike="noStrike" cap="none" normalizeH="0" baseline="0">
                          <a:ln>
                            <a:noFill/>
                          </a:ln>
                          <a:solidFill>
                            <a:schemeClr val="tx1"/>
                          </a:solidFill>
                          <a:effectLst/>
                          <a:latin typeface="Arial" charset="0"/>
                        </a:rPr>
                        <a:t> (ψευδείς σκέψεις, ιδέες, εικόνες που επαναλαμβάνονται και βιώνονται με ένταση π.χ. Η πόρτα είναι ξεκλείδωτη και πρέπει να κλείσει, υπάρχει σκόνη και πρέπει να καθαριστεί...)</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000" b="0" i="0" u="none" strike="noStrike" cap="none" normalizeH="0" baseline="0">
                          <a:ln>
                            <a:noFill/>
                          </a:ln>
                          <a:solidFill>
                            <a:schemeClr val="tx1"/>
                          </a:solidFill>
                          <a:effectLst/>
                          <a:latin typeface="Arial" charset="0"/>
                        </a:rPr>
                        <a:t> </a:t>
                      </a:r>
                      <a:r>
                        <a:rPr kumimoji="0" lang="el-GR" sz="1200" b="1" i="0" u="none" strike="noStrike" cap="none" normalizeH="0" baseline="0">
                          <a:ln>
                            <a:noFill/>
                          </a:ln>
                          <a:solidFill>
                            <a:schemeClr val="tx1"/>
                          </a:solidFill>
                          <a:effectLst/>
                          <a:latin typeface="Arial" charset="0"/>
                        </a:rPr>
                        <a:t>Μετατραυματική διαταραχή άγχους</a:t>
                      </a:r>
                      <a:r>
                        <a:rPr kumimoji="0" lang="el-GR" sz="1000" b="0" i="0" u="none" strike="noStrike" cap="none" normalizeH="0" baseline="0">
                          <a:ln>
                            <a:noFill/>
                          </a:ln>
                          <a:solidFill>
                            <a:schemeClr val="tx1"/>
                          </a:solidFill>
                          <a:effectLst/>
                          <a:latin typeface="Arial" charset="0"/>
                        </a:rPr>
                        <a:t> ((άγχος προκαλούμενο ύστερα από φυσική καταστροφή, βίαιη ενέργεια...)</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200" b="1" i="0" u="none" strike="noStrike" cap="none" normalizeH="0" baseline="0">
                          <a:ln>
                            <a:noFill/>
                          </a:ln>
                          <a:solidFill>
                            <a:schemeClr val="tx1"/>
                          </a:solidFill>
                          <a:effectLst/>
                          <a:latin typeface="Arial" charset="0"/>
                        </a:rPr>
                        <a:t> Γενικευμένη αγχώδης διαταραχή</a:t>
                      </a:r>
                      <a:r>
                        <a:rPr kumimoji="0" lang="el-GR" sz="1000" b="0" i="0" u="none" strike="noStrike" cap="none" normalizeH="0" baseline="0">
                          <a:ln>
                            <a:noFill/>
                          </a:ln>
                          <a:solidFill>
                            <a:schemeClr val="tx1"/>
                          </a:solidFill>
                          <a:effectLst/>
                          <a:latin typeface="Arial" charset="0"/>
                        </a:rPr>
                        <a:t> (χρόνιες, έντονες και ανυπόστατες ανησυχίες για καταστάσεις που δεν είναι επικίνδυνες με συμπτώματα, όπως νευρικότητα, αγωνία, ευερεθιστικότητα, δυσκολίες στον ύπνο...)</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000" b="0" i="0" u="none" strike="noStrike" cap="none" normalizeH="0" baseline="0">
                          <a:ln>
                            <a:noFill/>
                          </a:ln>
                          <a:solidFill>
                            <a:schemeClr val="tx1"/>
                          </a:solidFill>
                          <a:effectLst/>
                          <a:latin typeface="Arial" charset="0"/>
                        </a:rPr>
                        <a:t> </a:t>
                      </a:r>
                      <a:r>
                        <a:rPr kumimoji="0" lang="el-GR" sz="1200" b="1" i="0" u="none" strike="noStrike" cap="none" normalizeH="0" baseline="0">
                          <a:ln>
                            <a:noFill/>
                          </a:ln>
                          <a:solidFill>
                            <a:schemeClr val="tx1"/>
                          </a:solidFill>
                          <a:effectLst/>
                          <a:latin typeface="Arial" charset="0"/>
                        </a:rPr>
                        <a:t>Αγχώδης διαταραχή οφειλόμενη σε κάποια γενική σωματική νόσο</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01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dirty="0">
                          <a:ln>
                            <a:noFill/>
                          </a:ln>
                          <a:solidFill>
                            <a:schemeClr val="tx1"/>
                          </a:solidFill>
                          <a:effectLst/>
                          <a:latin typeface="Arial" charset="0"/>
                        </a:rPr>
                        <a:t>ΆΛΛΕΣ ΔΙΑΤΑΡΑΧΕΣ</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dirty="0">
                          <a:ln>
                            <a:noFill/>
                          </a:ln>
                          <a:solidFill>
                            <a:schemeClr val="tx1"/>
                          </a:solidFill>
                          <a:effectLst/>
                          <a:latin typeface="Arial" charset="0"/>
                        </a:rPr>
                        <a:t>όπως: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200" b="0" i="0" u="none" strike="noStrike" cap="none" normalizeH="0" baseline="0" dirty="0">
                          <a:ln>
                            <a:noFill/>
                          </a:ln>
                          <a:solidFill>
                            <a:schemeClr val="tx1"/>
                          </a:solidFill>
                          <a:effectLst/>
                          <a:latin typeface="Arial" charset="0"/>
                        </a:rPr>
                        <a:t> </a:t>
                      </a:r>
                      <a:r>
                        <a:rPr kumimoji="0" lang="el-GR" sz="1200" b="1" i="0" u="none" strike="noStrike" cap="none" normalizeH="0" baseline="0" dirty="0" err="1">
                          <a:ln>
                            <a:noFill/>
                          </a:ln>
                          <a:solidFill>
                            <a:schemeClr val="tx1"/>
                          </a:solidFill>
                          <a:effectLst/>
                          <a:latin typeface="Arial" charset="0"/>
                        </a:rPr>
                        <a:t>Ψυχωσικές</a:t>
                      </a:r>
                      <a:r>
                        <a:rPr kumimoji="0" lang="el-GR" sz="1200" b="1" i="0" u="none" strike="noStrike" cap="none" normalizeH="0" baseline="0" dirty="0">
                          <a:ln>
                            <a:noFill/>
                          </a:ln>
                          <a:solidFill>
                            <a:schemeClr val="tx1"/>
                          </a:solidFill>
                          <a:effectLst/>
                          <a:latin typeface="Arial" charset="0"/>
                        </a:rPr>
                        <a:t> διαταραχές</a:t>
                      </a:r>
                      <a:r>
                        <a:rPr kumimoji="0" lang="el-GR" sz="1200" b="0" i="0" u="none" strike="noStrike" cap="none" normalizeH="0" baseline="0" dirty="0">
                          <a:ln>
                            <a:noFill/>
                          </a:ln>
                          <a:solidFill>
                            <a:schemeClr val="tx1"/>
                          </a:solidFill>
                          <a:effectLst/>
                          <a:latin typeface="Arial" charset="0"/>
                        </a:rPr>
                        <a:t> (κοινωνική απόσυρση, διαταραγμένη σκέψη, ψευδαισθήσεις...)</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200" b="0" i="0" u="none" strike="noStrike" cap="none" normalizeH="0" baseline="0" dirty="0">
                          <a:ln>
                            <a:noFill/>
                          </a:ln>
                          <a:solidFill>
                            <a:schemeClr val="tx1"/>
                          </a:solidFill>
                          <a:effectLst/>
                          <a:latin typeface="Arial" charset="0"/>
                        </a:rPr>
                        <a:t> </a:t>
                      </a:r>
                      <a:r>
                        <a:rPr kumimoji="0" lang="el-GR" sz="1200" b="1" i="0" u="none" strike="noStrike" cap="none" normalizeH="0" baseline="0" dirty="0">
                          <a:ln>
                            <a:noFill/>
                          </a:ln>
                          <a:solidFill>
                            <a:schemeClr val="tx1"/>
                          </a:solidFill>
                          <a:effectLst/>
                          <a:latin typeface="Arial" charset="0"/>
                        </a:rPr>
                        <a:t>Διαταραχή ελλειμματικής προσοχής-υπερκινητικότητα</a:t>
                      </a:r>
                      <a:r>
                        <a:rPr kumimoji="0" lang="en-US" sz="1200" b="1" i="0" u="none" strike="noStrike" cap="none" normalizeH="0" baseline="0" dirty="0">
                          <a:ln>
                            <a:noFill/>
                          </a:ln>
                          <a:solidFill>
                            <a:schemeClr val="tx1"/>
                          </a:solidFill>
                          <a:effectLst/>
                          <a:latin typeface="Arial" charset="0"/>
                        </a:rPr>
                        <a:t>  </a:t>
                      </a:r>
                      <a:r>
                        <a:rPr kumimoji="0" lang="el-GR" sz="1200" b="0" i="0" u="none" strike="noStrike" cap="none" normalizeH="0" baseline="0" dirty="0">
                          <a:ln>
                            <a:noFill/>
                          </a:ln>
                          <a:solidFill>
                            <a:schemeClr val="tx1"/>
                          </a:solidFill>
                          <a:effectLst/>
                          <a:latin typeface="Arial" charset="0"/>
                        </a:rPr>
                        <a:t> ( δυσκολία στη διατήρηση της προσοχής, υπερβολική σωματική ανησυχία, παρορμητικότητα)</a:t>
                      </a:r>
                      <a:endParaRPr kumimoji="0" lang="en-US" sz="1200" b="0" i="0" u="none" strike="noStrike" cap="none" normalizeH="0" baseline="0" dirty="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2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transition>
    <p:dissolv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0" descr="960-299-494-0">
            <a:extLst>
              <a:ext uri="{FF2B5EF4-FFF2-40B4-BE49-F238E27FC236}">
                <a16:creationId xmlns:a16="http://schemas.microsoft.com/office/drawing/2014/main" id="{01571047-972E-DFF4-158F-AA268AD631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188914"/>
            <a:ext cx="8496300"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7 - TextBox"/>
          <p:cNvSpPr txBox="1">
            <a:spLocks noChangeArrowheads="1"/>
          </p:cNvSpPr>
          <p:nvPr/>
        </p:nvSpPr>
        <p:spPr bwMode="auto">
          <a:xfrm>
            <a:off x="7175500" y="3429000"/>
            <a:ext cx="1873250" cy="369888"/>
          </a:xfrm>
          <a:prstGeom prst="rect">
            <a:avLst/>
          </a:prstGeom>
          <a:noFill/>
          <a:ln w="9525">
            <a:noFill/>
            <a:miter lim="800000"/>
            <a:headEnd/>
            <a:tailEnd/>
          </a:ln>
        </p:spPr>
        <p:txBody>
          <a:bodyPr>
            <a:spAutoFit/>
          </a:bodyPr>
          <a:lstStyle/>
          <a:p>
            <a:endParaRPr lang="el-GR">
              <a:latin typeface="Calibri" pitchFamily="34" charset="0"/>
            </a:endParaRPr>
          </a:p>
        </p:txBody>
      </p:sp>
      <p:graphicFrame>
        <p:nvGraphicFramePr>
          <p:cNvPr id="12" name="11 - Διάγραμμα"/>
          <p:cNvGraphicFramePr/>
          <p:nvPr/>
        </p:nvGraphicFramePr>
        <p:xfrm>
          <a:off x="2135560" y="260648"/>
          <a:ext cx="7920880" cy="5832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1 - Τίτλος"/>
          <p:cNvSpPr>
            <a:spLocks noGrp="1"/>
          </p:cNvSpPr>
          <p:nvPr>
            <p:ph type="title"/>
          </p:nvPr>
        </p:nvSpPr>
        <p:spPr>
          <a:xfrm>
            <a:off x="1981200" y="274638"/>
            <a:ext cx="8229600" cy="6583362"/>
          </a:xfrm>
        </p:spPr>
        <p:txBody>
          <a:bodyPr/>
          <a:lstStyle/>
          <a:p>
            <a:pPr algn="l" eaLnBrk="1" hangingPunct="1"/>
            <a:r>
              <a:rPr lang="el-GR" sz="2400"/>
              <a:t>Η τωρινή μας κατάσταση είναι αποτέλεσμα των χτεσινών μας σκέψεων και οι σημερινές μας σκέψεις  πλάθουν την αυριανή μας ζωή: η ζωή μας είναι δημιούργημα της σκέψης μας</a:t>
            </a:r>
            <a:br>
              <a:rPr lang="el-GR" sz="2400"/>
            </a:br>
            <a:r>
              <a:rPr lang="el-GR" sz="2400" b="1" i="1"/>
              <a:t>Νταμμαπάντα η οδός της αλήθειας </a:t>
            </a:r>
            <a:r>
              <a:rPr lang="el-GR" sz="2400"/>
              <a:t>(483 π.Χ.) </a:t>
            </a:r>
            <a:br>
              <a:rPr lang="el-GR" sz="2400"/>
            </a:br>
            <a:br>
              <a:rPr lang="el-GR" sz="2400"/>
            </a:br>
            <a:br>
              <a:rPr lang="el-GR" sz="2400"/>
            </a:br>
            <a:r>
              <a:rPr lang="el-GR" sz="2400"/>
              <a:t>Γεννηθήκαμε μια φορά και δε γίνεται να γεννηθούμε και δεύτερη, κι είναι  βέβαιο πως δε θα υπάρξουμε ξανά στον αιώνα τον άπαντα. Εσύ όμως, ενώ δεν εξουσιάζεις το αύριο, αναβάλλεις την ευτυχία για αργότερα. Κι η ζωή κυλά με αναβολές, κι ο καθένας μας πεθαίνει μες στις έγνοιες. </a:t>
            </a:r>
            <a:br>
              <a:rPr lang="el-GR" sz="2400"/>
            </a:br>
            <a:r>
              <a:rPr lang="el-GR" sz="2400" b="1" i="1"/>
              <a:t>Επίκουρου Προσφώνησις 14 </a:t>
            </a:r>
            <a:r>
              <a:rPr lang="el-GR" sz="2400"/>
              <a:t> (300 π.Χ.)</a:t>
            </a:r>
            <a:br>
              <a:rPr lang="el-GR" sz="2400"/>
            </a:br>
            <a:br>
              <a:rPr lang="el-GR" sz="2400"/>
            </a:br>
            <a:endParaRPr lang="el-GR" sz="2400"/>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847528" y="1844824"/>
            <a:ext cx="8229600" cy="1143000"/>
          </a:xfrm>
        </p:spPr>
        <p:txBody>
          <a:bodyPr>
            <a:normAutofit fontScale="90000"/>
          </a:bodyPr>
          <a:lstStyle/>
          <a:p>
            <a:r>
              <a:rPr lang="el-GR" b="1" dirty="0"/>
              <a:t>ΘΕΩΡΗΤΙΚΕΣ ΑΠΟΨΕΙΣ ΓΙΑ ΤΗΝ ΚΑΤΑΘΛΙΨΗ</a:t>
            </a:r>
          </a:p>
        </p:txBody>
      </p:sp>
    </p:spTree>
    <p:extLst>
      <p:ext uri="{BB962C8B-B14F-4D97-AF65-F5344CB8AC3E}">
        <p14:creationId xmlns:p14="http://schemas.microsoft.com/office/powerpoint/2010/main" val="9389478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063552" y="548680"/>
            <a:ext cx="8229600" cy="5890666"/>
          </a:xfrm>
        </p:spPr>
        <p:txBody>
          <a:bodyPr>
            <a:noAutofit/>
          </a:bodyPr>
          <a:lstStyle/>
          <a:p>
            <a:r>
              <a:rPr lang="el-GR" sz="2600" dirty="0"/>
              <a:t>Η ειδοποιός διαφορά μεταξύ καταθλιπτικών καταστάσεων και διεργασίας του πένθους εντοπίζεται στο ότι στις φυσιολογικές αντιδράσεις θλίψης ενός ατόμου</a:t>
            </a:r>
            <a:r>
              <a:rPr lang="en-US" sz="2600" dirty="0"/>
              <a:t> </a:t>
            </a:r>
            <a:r>
              <a:rPr lang="el-GR" sz="2600" dirty="0"/>
              <a:t>ο εξωτερικός κόσμος βιώνεται ως συρρικνωμένος (π.χ. έχοντας χάσει ένα σημαντικό πρόσωπο), ενώ στις καταθλιπτικές καταστάσεις, αυτό που βιώνεται ως απολεσθέν ή κατεστραμμένο είναι ένα τμήμα του εαυτού. Η θλίψη έρχεται σε κύματα: επεισόδια έντονου πόνου όταν θυμόμαστε την απώλεια, στα οποία παρεμβάλλονται διαστήματα όπου μπορούμε να λειτουργούμε σχεδόν φυσιολογικά. Αντίθετα, η κατάθλιψη είναι αμείλικτη και μας απονεκρώνει. Η διεργασία πένθους τελειώνει με μια σταδιακή ανάκτηση της καλής διάθεσης, ενώ η κατάθλιψη μπορεί να συνεχιστεί επί αόριστον!</a:t>
            </a:r>
            <a:br>
              <a:rPr lang="el-GR" sz="2600" dirty="0"/>
            </a:br>
            <a:br>
              <a:rPr lang="el-GR" sz="2600" dirty="0"/>
            </a:br>
            <a:r>
              <a:rPr lang="en-US" sz="2800" b="1" dirty="0"/>
              <a:t>(Freud, 1917)</a:t>
            </a:r>
            <a:endParaRPr lang="el-GR" sz="2800" b="1" dirty="0"/>
          </a:p>
        </p:txBody>
      </p:sp>
    </p:spTree>
    <p:extLst>
      <p:ext uri="{BB962C8B-B14F-4D97-AF65-F5344CB8AC3E}">
        <p14:creationId xmlns:p14="http://schemas.microsoft.com/office/powerpoint/2010/main" val="420069160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Πίνακας 2"/>
          <p:cNvGraphicFramePr>
            <a:graphicFrameLocks noGrp="1"/>
          </p:cNvGraphicFramePr>
          <p:nvPr/>
        </p:nvGraphicFramePr>
        <p:xfrm>
          <a:off x="1631507" y="1397000"/>
          <a:ext cx="8784975" cy="3749040"/>
        </p:xfrm>
        <a:graphic>
          <a:graphicData uri="http://schemas.openxmlformats.org/drawingml/2006/table">
            <a:tbl>
              <a:tblPr firstRow="1" bandRow="1">
                <a:tableStyleId>{5C22544A-7EE6-4342-B048-85BDC9FD1C3A}</a:tableStyleId>
              </a:tblPr>
              <a:tblGrid>
                <a:gridCol w="2928325">
                  <a:extLst>
                    <a:ext uri="{9D8B030D-6E8A-4147-A177-3AD203B41FA5}">
                      <a16:colId xmlns:a16="http://schemas.microsoft.com/office/drawing/2014/main" val="20000"/>
                    </a:ext>
                  </a:extLst>
                </a:gridCol>
                <a:gridCol w="2928325">
                  <a:extLst>
                    <a:ext uri="{9D8B030D-6E8A-4147-A177-3AD203B41FA5}">
                      <a16:colId xmlns:a16="http://schemas.microsoft.com/office/drawing/2014/main" val="20001"/>
                    </a:ext>
                  </a:extLst>
                </a:gridCol>
                <a:gridCol w="2928325">
                  <a:extLst>
                    <a:ext uri="{9D8B030D-6E8A-4147-A177-3AD203B41FA5}">
                      <a16:colId xmlns:a16="http://schemas.microsoft.com/office/drawing/2014/main" val="20002"/>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2400" dirty="0"/>
                        <a:t>ΘΕΩΡΙΑ:</a:t>
                      </a:r>
                      <a:r>
                        <a:rPr lang="el-GR" sz="2400" baseline="0" dirty="0"/>
                        <a:t> </a:t>
                      </a:r>
                      <a:r>
                        <a:rPr lang="el-GR" sz="240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l-GR" sz="2400" dirty="0"/>
                    </a:p>
                    <a:p>
                      <a:pPr marL="0" marR="0" indent="0" algn="l" defTabSz="914400" rtl="0" eaLnBrk="1" fontAlgn="auto" latinLnBrk="0" hangingPunct="1">
                        <a:lnSpc>
                          <a:spcPct val="100000"/>
                        </a:lnSpc>
                        <a:spcBef>
                          <a:spcPts val="0"/>
                        </a:spcBef>
                        <a:spcAft>
                          <a:spcPts val="0"/>
                        </a:spcAft>
                        <a:buClrTx/>
                        <a:buSzTx/>
                        <a:buFontTx/>
                        <a:buNone/>
                        <a:tabLst/>
                        <a:defRPr/>
                      </a:pPr>
                      <a:endParaRPr lang="el-GR" sz="2400" dirty="0"/>
                    </a:p>
                    <a:p>
                      <a:pPr marL="0" marR="0" indent="0" algn="l" defTabSz="914400" rtl="0" eaLnBrk="1" fontAlgn="auto" latinLnBrk="0" hangingPunct="1">
                        <a:lnSpc>
                          <a:spcPct val="100000"/>
                        </a:lnSpc>
                        <a:spcBef>
                          <a:spcPts val="0"/>
                        </a:spcBef>
                        <a:spcAft>
                          <a:spcPts val="0"/>
                        </a:spcAft>
                        <a:buClrTx/>
                        <a:buSzTx/>
                        <a:buFontTx/>
                        <a:buNone/>
                        <a:tabLst/>
                        <a:defRPr/>
                      </a:pPr>
                      <a:endParaRPr lang="el-GR" sz="2400" dirty="0"/>
                    </a:p>
                    <a:p>
                      <a:pPr marL="0" marR="0" indent="0" algn="l" defTabSz="914400" rtl="0" eaLnBrk="1" fontAlgn="auto" latinLnBrk="0" hangingPunct="1">
                        <a:lnSpc>
                          <a:spcPct val="100000"/>
                        </a:lnSpc>
                        <a:spcBef>
                          <a:spcPts val="0"/>
                        </a:spcBef>
                        <a:spcAft>
                          <a:spcPts val="0"/>
                        </a:spcAft>
                        <a:buClrTx/>
                        <a:buSzTx/>
                        <a:buFontTx/>
                        <a:buNone/>
                        <a:tabLst/>
                        <a:defRPr/>
                      </a:pPr>
                      <a:r>
                        <a:rPr lang="el-GR" sz="2400" dirty="0"/>
                        <a:t>Ιατρο-βιολογικό μοντέλο  (εγκέφαλος και σώμα)</a:t>
                      </a:r>
                    </a:p>
                    <a:p>
                      <a:endParaRPr lang="el-GR" sz="2400" dirty="0"/>
                    </a:p>
                  </a:txBody>
                  <a:tcPr/>
                </a:tc>
                <a:tc>
                  <a:txBody>
                    <a:bodyPr/>
                    <a:lstStyle/>
                    <a:p>
                      <a:r>
                        <a:rPr lang="el-GR" sz="2400" dirty="0"/>
                        <a:t>ΧΑΡΑΚΤΗΡΙΣΤΙΚΑ ΤΟΥ ΠΑΙΔΙΟΥ:</a:t>
                      </a:r>
                    </a:p>
                    <a:p>
                      <a:endParaRPr lang="el-GR" sz="2400" dirty="0"/>
                    </a:p>
                    <a:p>
                      <a:r>
                        <a:rPr lang="el-GR" sz="2400" dirty="0"/>
                        <a:t>Γονίδια</a:t>
                      </a:r>
                    </a:p>
                    <a:p>
                      <a:r>
                        <a:rPr lang="el-GR" sz="2400" dirty="0"/>
                        <a:t>Λειτουργία νευροδιαβιβαστών</a:t>
                      </a:r>
                    </a:p>
                    <a:p>
                      <a:r>
                        <a:rPr lang="el-GR" sz="2400" dirty="0"/>
                        <a:t>Νευροτυπική</a:t>
                      </a:r>
                      <a:r>
                        <a:rPr lang="el-GR" sz="2400" baseline="0" dirty="0"/>
                        <a:t> διαφοροποίηση</a:t>
                      </a:r>
                    </a:p>
                    <a:p>
                      <a:r>
                        <a:rPr lang="el-GR" sz="2400" baseline="0" dirty="0"/>
                        <a:t>Ιδιοσυγκρασία </a:t>
                      </a:r>
                    </a:p>
                    <a:p>
                      <a:endParaRPr lang="el-GR" sz="2400" dirty="0"/>
                    </a:p>
                  </a:txBody>
                  <a:tcPr/>
                </a:tc>
                <a:tc>
                  <a:txBody>
                    <a:bodyPr/>
                    <a:lstStyle/>
                    <a:p>
                      <a:r>
                        <a:rPr lang="el-GR" sz="2400" dirty="0"/>
                        <a:t>ΧΑΡΑΚΤΗΡΙΣΤΙΚΑ ΤΟΥ ΠΕΡΙΒΑΛΛΟΝΤΟΣ:</a:t>
                      </a:r>
                    </a:p>
                    <a:p>
                      <a:endParaRPr lang="el-GR" sz="2400" dirty="0"/>
                    </a:p>
                    <a:p>
                      <a:r>
                        <a:rPr lang="el-GR" sz="2400" dirty="0"/>
                        <a:t>Οικογενειακό ιστορικό κατάθλιψης</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68604102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1"/>
          <p:cNvGraphicFramePr>
            <a:graphicFrameLocks noGrp="1"/>
          </p:cNvGraphicFramePr>
          <p:nvPr/>
        </p:nvGraphicFramePr>
        <p:xfrm>
          <a:off x="1631507" y="1397000"/>
          <a:ext cx="8784975" cy="5212080"/>
        </p:xfrm>
        <a:graphic>
          <a:graphicData uri="http://schemas.openxmlformats.org/drawingml/2006/table">
            <a:tbl>
              <a:tblPr firstRow="1" bandRow="1">
                <a:tableStyleId>{5C22544A-7EE6-4342-B048-85BDC9FD1C3A}</a:tableStyleId>
              </a:tblPr>
              <a:tblGrid>
                <a:gridCol w="2928325">
                  <a:extLst>
                    <a:ext uri="{9D8B030D-6E8A-4147-A177-3AD203B41FA5}">
                      <a16:colId xmlns:a16="http://schemas.microsoft.com/office/drawing/2014/main" val="20000"/>
                    </a:ext>
                  </a:extLst>
                </a:gridCol>
                <a:gridCol w="2928325">
                  <a:extLst>
                    <a:ext uri="{9D8B030D-6E8A-4147-A177-3AD203B41FA5}">
                      <a16:colId xmlns:a16="http://schemas.microsoft.com/office/drawing/2014/main" val="20001"/>
                    </a:ext>
                  </a:extLst>
                </a:gridCol>
                <a:gridCol w="2928325">
                  <a:extLst>
                    <a:ext uri="{9D8B030D-6E8A-4147-A177-3AD203B41FA5}">
                      <a16:colId xmlns:a16="http://schemas.microsoft.com/office/drawing/2014/main" val="20002"/>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2400" dirty="0"/>
                        <a:t>ΘΕΩΡΙΑ:</a:t>
                      </a:r>
                      <a:r>
                        <a:rPr lang="el-GR" sz="2400" baseline="0" dirty="0"/>
                        <a:t> </a:t>
                      </a:r>
                      <a:r>
                        <a:rPr lang="el-GR" sz="240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l-GR" sz="2400" dirty="0"/>
                    </a:p>
                    <a:p>
                      <a:pPr marL="0" marR="0" indent="0" algn="l" defTabSz="914400" rtl="0" eaLnBrk="1" fontAlgn="auto" latinLnBrk="0" hangingPunct="1">
                        <a:lnSpc>
                          <a:spcPct val="100000"/>
                        </a:lnSpc>
                        <a:spcBef>
                          <a:spcPts val="0"/>
                        </a:spcBef>
                        <a:spcAft>
                          <a:spcPts val="0"/>
                        </a:spcAft>
                        <a:buClrTx/>
                        <a:buSzTx/>
                        <a:buFontTx/>
                        <a:buNone/>
                        <a:tabLst/>
                        <a:defRPr/>
                      </a:pPr>
                      <a:endParaRPr lang="el-GR" sz="2400" dirty="0"/>
                    </a:p>
                    <a:p>
                      <a:pPr marL="0" marR="0" indent="0" algn="l" defTabSz="914400" rtl="0" eaLnBrk="1" fontAlgn="auto" latinLnBrk="0" hangingPunct="1">
                        <a:lnSpc>
                          <a:spcPct val="100000"/>
                        </a:lnSpc>
                        <a:spcBef>
                          <a:spcPts val="0"/>
                        </a:spcBef>
                        <a:spcAft>
                          <a:spcPts val="0"/>
                        </a:spcAft>
                        <a:buClrTx/>
                        <a:buSzTx/>
                        <a:buFontTx/>
                        <a:buNone/>
                        <a:tabLst/>
                        <a:defRPr/>
                      </a:pPr>
                      <a:endParaRPr lang="el-GR" sz="2400" dirty="0"/>
                    </a:p>
                    <a:p>
                      <a:pPr marL="0" marR="0" indent="0" algn="l" defTabSz="914400" rtl="0" eaLnBrk="1" fontAlgn="auto" latinLnBrk="0" hangingPunct="1">
                        <a:lnSpc>
                          <a:spcPct val="100000"/>
                        </a:lnSpc>
                        <a:spcBef>
                          <a:spcPts val="0"/>
                        </a:spcBef>
                        <a:spcAft>
                          <a:spcPts val="0"/>
                        </a:spcAft>
                        <a:buClrTx/>
                        <a:buSzTx/>
                        <a:buFontTx/>
                        <a:buNone/>
                        <a:tabLst/>
                        <a:defRPr/>
                      </a:pPr>
                      <a:r>
                        <a:rPr lang="el-GR" sz="2400" dirty="0"/>
                        <a:t>ΣΥΜΠΕΡΙΦΟΡΙΚΟ</a:t>
                      </a:r>
                      <a:r>
                        <a:rPr lang="el-GR" sz="2400" baseline="0" dirty="0"/>
                        <a:t> ΜΟΝΤΕΛΟ (μαθημένη/</a:t>
                      </a:r>
                      <a:r>
                        <a:rPr lang="en-US" sz="2400" baseline="0" dirty="0"/>
                        <a:t> </a:t>
                      </a:r>
                      <a:r>
                        <a:rPr lang="el-GR" sz="2400" baseline="0" dirty="0"/>
                        <a:t>επίκτητη συμπεριφορά)</a:t>
                      </a:r>
                      <a:endParaRPr lang="el-GR" sz="2400" dirty="0"/>
                    </a:p>
                  </a:txBody>
                  <a:tcPr/>
                </a:tc>
                <a:tc>
                  <a:txBody>
                    <a:bodyPr/>
                    <a:lstStyle/>
                    <a:p>
                      <a:r>
                        <a:rPr lang="el-GR" sz="2400" dirty="0"/>
                        <a:t>ΧΑΡΑΚΤΗΡΙΣΤΙΚΑ ΤΟΥ ΠΑΙΔΙΟΥ:</a:t>
                      </a:r>
                    </a:p>
                    <a:p>
                      <a:endParaRPr lang="el-GR" sz="2400" dirty="0"/>
                    </a:p>
                    <a:p>
                      <a:endParaRPr lang="el-GR" sz="2400" dirty="0"/>
                    </a:p>
                    <a:p>
                      <a:r>
                        <a:rPr lang="el-GR" sz="2400" dirty="0"/>
                        <a:t>Η</a:t>
                      </a:r>
                      <a:r>
                        <a:rPr lang="el-GR" sz="2400" baseline="0" dirty="0"/>
                        <a:t> καταθλιπτική συμπεριφορά ενισχύεται από την προσοχή των άλλων</a:t>
                      </a:r>
                    </a:p>
                    <a:p>
                      <a:r>
                        <a:rPr lang="el-GR" sz="2400" baseline="0" dirty="0"/>
                        <a:t>Η καταθλιπτική συμπεριφορά απωθεί τους άλλους και απομονώνει περισσότερο το παιδί</a:t>
                      </a:r>
                      <a:endParaRPr lang="el-GR" sz="2400" dirty="0"/>
                    </a:p>
                  </a:txBody>
                  <a:tcPr/>
                </a:tc>
                <a:tc>
                  <a:txBody>
                    <a:bodyPr/>
                    <a:lstStyle/>
                    <a:p>
                      <a:r>
                        <a:rPr lang="el-GR" sz="2400" dirty="0"/>
                        <a:t>ΧΑΡΑΚΤΗΡΙΣΤΙΚΑ ΤΟΥ ΠΕΡΙΒΑΛΛΟΝΤΟΣ:</a:t>
                      </a:r>
                    </a:p>
                    <a:p>
                      <a:endParaRPr lang="el-GR" sz="2400" dirty="0"/>
                    </a:p>
                    <a:p>
                      <a:r>
                        <a:rPr lang="el-GR" sz="2400" dirty="0"/>
                        <a:t>Μητρική</a:t>
                      </a:r>
                      <a:r>
                        <a:rPr lang="el-GR" sz="2400" baseline="0" dirty="0"/>
                        <a:t> κατάθλιψη</a:t>
                      </a:r>
                    </a:p>
                    <a:p>
                      <a:r>
                        <a:rPr lang="el-GR" sz="2400" baseline="0" dirty="0"/>
                        <a:t>Το άτομο που φροντίζει ενισχύει την κατάθλιψη</a:t>
                      </a:r>
                    </a:p>
                    <a:p>
                      <a:r>
                        <a:rPr lang="el-GR" sz="2400" baseline="0" dirty="0"/>
                        <a:t>Απόρριψη από συνομήλικους</a:t>
                      </a:r>
                    </a:p>
                    <a:p>
                      <a:r>
                        <a:rPr lang="el-GR" sz="2400" baseline="0" dirty="0"/>
                        <a:t>Εξωτερικοί αρνητικοί παράγοντες</a:t>
                      </a:r>
                      <a:endParaRPr lang="el-GR" sz="2400" dirty="0"/>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35688964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1"/>
          <p:cNvGraphicFramePr>
            <a:graphicFrameLocks noGrp="1"/>
          </p:cNvGraphicFramePr>
          <p:nvPr/>
        </p:nvGraphicFramePr>
        <p:xfrm>
          <a:off x="1631507" y="1397000"/>
          <a:ext cx="8784975" cy="4480560"/>
        </p:xfrm>
        <a:graphic>
          <a:graphicData uri="http://schemas.openxmlformats.org/drawingml/2006/table">
            <a:tbl>
              <a:tblPr firstRow="1" bandRow="1">
                <a:tableStyleId>{5C22544A-7EE6-4342-B048-85BDC9FD1C3A}</a:tableStyleId>
              </a:tblPr>
              <a:tblGrid>
                <a:gridCol w="2928325">
                  <a:extLst>
                    <a:ext uri="{9D8B030D-6E8A-4147-A177-3AD203B41FA5}">
                      <a16:colId xmlns:a16="http://schemas.microsoft.com/office/drawing/2014/main" val="20000"/>
                    </a:ext>
                  </a:extLst>
                </a:gridCol>
                <a:gridCol w="2928325">
                  <a:extLst>
                    <a:ext uri="{9D8B030D-6E8A-4147-A177-3AD203B41FA5}">
                      <a16:colId xmlns:a16="http://schemas.microsoft.com/office/drawing/2014/main" val="20001"/>
                    </a:ext>
                  </a:extLst>
                </a:gridCol>
                <a:gridCol w="2928325">
                  <a:extLst>
                    <a:ext uri="{9D8B030D-6E8A-4147-A177-3AD203B41FA5}">
                      <a16:colId xmlns:a16="http://schemas.microsoft.com/office/drawing/2014/main" val="20002"/>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2400" dirty="0"/>
                        <a:t>ΘΕΩΡΙΑ:</a:t>
                      </a:r>
                      <a:r>
                        <a:rPr lang="el-GR" sz="2400" baseline="0" dirty="0"/>
                        <a:t> </a:t>
                      </a:r>
                      <a:r>
                        <a:rPr lang="el-GR" sz="240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l-GR" sz="2400" dirty="0"/>
                    </a:p>
                    <a:p>
                      <a:pPr marL="0" marR="0" indent="0" algn="l" defTabSz="914400" rtl="0" eaLnBrk="1" fontAlgn="auto" latinLnBrk="0" hangingPunct="1">
                        <a:lnSpc>
                          <a:spcPct val="100000"/>
                        </a:lnSpc>
                        <a:spcBef>
                          <a:spcPts val="0"/>
                        </a:spcBef>
                        <a:spcAft>
                          <a:spcPts val="0"/>
                        </a:spcAft>
                        <a:buClrTx/>
                        <a:buSzTx/>
                        <a:buFontTx/>
                        <a:buNone/>
                        <a:tabLst/>
                        <a:defRPr/>
                      </a:pPr>
                      <a:endParaRPr lang="el-GR" sz="2400" dirty="0"/>
                    </a:p>
                    <a:p>
                      <a:pPr marL="0" marR="0" indent="0" algn="l" defTabSz="914400" rtl="0" eaLnBrk="1" fontAlgn="auto" latinLnBrk="0" hangingPunct="1">
                        <a:lnSpc>
                          <a:spcPct val="100000"/>
                        </a:lnSpc>
                        <a:spcBef>
                          <a:spcPts val="0"/>
                        </a:spcBef>
                        <a:spcAft>
                          <a:spcPts val="0"/>
                        </a:spcAft>
                        <a:buClrTx/>
                        <a:buSzTx/>
                        <a:buFontTx/>
                        <a:buNone/>
                        <a:tabLst/>
                        <a:defRPr/>
                      </a:pPr>
                      <a:endParaRPr lang="el-GR" sz="2400" dirty="0"/>
                    </a:p>
                    <a:p>
                      <a:r>
                        <a:rPr lang="el-GR" sz="2400" dirty="0"/>
                        <a:t>ΓΝΩΣΤΙΚΟ</a:t>
                      </a:r>
                      <a:r>
                        <a:rPr lang="el-GR" sz="2400" baseline="0" dirty="0"/>
                        <a:t> ΜΟΝΤΕΛΟ (σκέψεις και πεποιθήσεις)</a:t>
                      </a:r>
                      <a:endParaRPr lang="el-GR" sz="2400" dirty="0"/>
                    </a:p>
                  </a:txBody>
                  <a:tcPr/>
                </a:tc>
                <a:tc>
                  <a:txBody>
                    <a:bodyPr/>
                    <a:lstStyle/>
                    <a:p>
                      <a:r>
                        <a:rPr lang="el-GR" sz="2400" dirty="0"/>
                        <a:t>ΧΑΡΑΚΤΗΡΙΣΤΙΚΑ ΤΟΥ ΠΑΙΔΙΟΥ:</a:t>
                      </a:r>
                    </a:p>
                    <a:p>
                      <a:endParaRPr lang="el-GR" sz="2400" dirty="0"/>
                    </a:p>
                    <a:p>
                      <a:r>
                        <a:rPr lang="el-GR" sz="2400" dirty="0"/>
                        <a:t>Αρνητικές σκέψεις</a:t>
                      </a:r>
                    </a:p>
                    <a:p>
                      <a:r>
                        <a:rPr lang="el-GR" sz="2400" dirty="0"/>
                        <a:t>Αδυναμία-απελπισία-απαξίωση</a:t>
                      </a:r>
                    </a:p>
                    <a:p>
                      <a:r>
                        <a:rPr lang="el-GR" sz="2400" dirty="0"/>
                        <a:t>Επίκτητη αίσθηση αδυναμίας</a:t>
                      </a:r>
                    </a:p>
                  </a:txBody>
                  <a:tcPr/>
                </a:tc>
                <a:tc>
                  <a:txBody>
                    <a:bodyPr/>
                    <a:lstStyle/>
                    <a:p>
                      <a:r>
                        <a:rPr lang="el-GR" sz="2400" dirty="0"/>
                        <a:t>ΧΑΡΑΚΤΗΡΙΣΤΙΚΑ ΤΟΥ ΠΕΡΙΒΑΛΛΟΝΤΟΣ:</a:t>
                      </a:r>
                    </a:p>
                    <a:p>
                      <a:endParaRPr lang="el-GR" sz="2400" dirty="0"/>
                    </a:p>
                    <a:p>
                      <a:r>
                        <a:rPr lang="el-GR" sz="2400" dirty="0"/>
                        <a:t>Μητρική</a:t>
                      </a:r>
                      <a:r>
                        <a:rPr lang="el-GR" sz="2400" baseline="0" dirty="0"/>
                        <a:t> κατάθλιψη και μίμηση αρνητικών αλληλεπιδράσεων των γονέων</a:t>
                      </a:r>
                    </a:p>
                    <a:p>
                      <a:r>
                        <a:rPr lang="el-GR" sz="2400" baseline="0" dirty="0"/>
                        <a:t>Συνομήλικοι που εκφοβίζουν και απαξιώνουν</a:t>
                      </a:r>
                    </a:p>
                    <a:p>
                      <a:endParaRPr lang="el-GR" sz="2400" dirty="0"/>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5580216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1"/>
          <p:cNvGraphicFramePr>
            <a:graphicFrameLocks noGrp="1"/>
          </p:cNvGraphicFramePr>
          <p:nvPr/>
        </p:nvGraphicFramePr>
        <p:xfrm>
          <a:off x="1631507" y="1397000"/>
          <a:ext cx="8784975" cy="4114800"/>
        </p:xfrm>
        <a:graphic>
          <a:graphicData uri="http://schemas.openxmlformats.org/drawingml/2006/table">
            <a:tbl>
              <a:tblPr firstRow="1" bandRow="1">
                <a:tableStyleId>{5C22544A-7EE6-4342-B048-85BDC9FD1C3A}</a:tableStyleId>
              </a:tblPr>
              <a:tblGrid>
                <a:gridCol w="2928325">
                  <a:extLst>
                    <a:ext uri="{9D8B030D-6E8A-4147-A177-3AD203B41FA5}">
                      <a16:colId xmlns:a16="http://schemas.microsoft.com/office/drawing/2014/main" val="20000"/>
                    </a:ext>
                  </a:extLst>
                </a:gridCol>
                <a:gridCol w="2928325">
                  <a:extLst>
                    <a:ext uri="{9D8B030D-6E8A-4147-A177-3AD203B41FA5}">
                      <a16:colId xmlns:a16="http://schemas.microsoft.com/office/drawing/2014/main" val="20001"/>
                    </a:ext>
                  </a:extLst>
                </a:gridCol>
                <a:gridCol w="2928325">
                  <a:extLst>
                    <a:ext uri="{9D8B030D-6E8A-4147-A177-3AD203B41FA5}">
                      <a16:colId xmlns:a16="http://schemas.microsoft.com/office/drawing/2014/main" val="20002"/>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2400" dirty="0"/>
                        <a:t>ΘΕΩΡΙΑ:</a:t>
                      </a:r>
                      <a:r>
                        <a:rPr lang="el-GR" sz="2400" baseline="0" dirty="0"/>
                        <a:t> </a:t>
                      </a:r>
                      <a:r>
                        <a:rPr lang="el-GR" sz="240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l-GR" sz="2400" dirty="0"/>
                    </a:p>
                    <a:p>
                      <a:pPr marL="0" marR="0" indent="0" algn="l" defTabSz="914400" rtl="0" eaLnBrk="1" fontAlgn="auto" latinLnBrk="0" hangingPunct="1">
                        <a:lnSpc>
                          <a:spcPct val="100000"/>
                        </a:lnSpc>
                        <a:spcBef>
                          <a:spcPts val="0"/>
                        </a:spcBef>
                        <a:spcAft>
                          <a:spcPts val="0"/>
                        </a:spcAft>
                        <a:buClrTx/>
                        <a:buSzTx/>
                        <a:buFontTx/>
                        <a:buNone/>
                        <a:tabLst/>
                        <a:defRPr/>
                      </a:pPr>
                      <a:endParaRPr lang="el-GR" sz="2400" dirty="0"/>
                    </a:p>
                    <a:p>
                      <a:pPr marL="0" marR="0" indent="0" algn="l" defTabSz="914400" rtl="0" eaLnBrk="1" fontAlgn="auto" latinLnBrk="0" hangingPunct="1">
                        <a:lnSpc>
                          <a:spcPct val="100000"/>
                        </a:lnSpc>
                        <a:spcBef>
                          <a:spcPts val="0"/>
                        </a:spcBef>
                        <a:spcAft>
                          <a:spcPts val="0"/>
                        </a:spcAft>
                        <a:buClrTx/>
                        <a:buSzTx/>
                        <a:buFontTx/>
                        <a:buNone/>
                        <a:tabLst/>
                        <a:defRPr/>
                      </a:pPr>
                      <a:endParaRPr lang="el-GR" sz="2400" dirty="0"/>
                    </a:p>
                    <a:p>
                      <a:pPr marL="0" marR="0" indent="0" algn="l" defTabSz="914400" rtl="0" eaLnBrk="1" fontAlgn="auto" latinLnBrk="0" hangingPunct="1">
                        <a:lnSpc>
                          <a:spcPct val="100000"/>
                        </a:lnSpc>
                        <a:spcBef>
                          <a:spcPts val="0"/>
                        </a:spcBef>
                        <a:spcAft>
                          <a:spcPts val="0"/>
                        </a:spcAft>
                        <a:buClrTx/>
                        <a:buSzTx/>
                        <a:buFontTx/>
                        <a:buNone/>
                        <a:tabLst/>
                        <a:defRPr/>
                      </a:pPr>
                      <a:r>
                        <a:rPr lang="el-GR" sz="2400" dirty="0"/>
                        <a:t>Προσκόλληση</a:t>
                      </a:r>
                      <a:r>
                        <a:rPr lang="el-GR" sz="2400" baseline="0" dirty="0"/>
                        <a:t>ς /δεσμού με γονέα</a:t>
                      </a:r>
                      <a:r>
                        <a:rPr lang="el-GR" sz="2400" dirty="0"/>
                        <a:t>  </a:t>
                      </a:r>
                    </a:p>
                    <a:p>
                      <a:endParaRPr lang="el-GR" sz="2400" dirty="0"/>
                    </a:p>
                  </a:txBody>
                  <a:tcPr/>
                </a:tc>
                <a:tc>
                  <a:txBody>
                    <a:bodyPr/>
                    <a:lstStyle/>
                    <a:p>
                      <a:r>
                        <a:rPr lang="el-GR" sz="2400" dirty="0"/>
                        <a:t>ΧΑΡΑΚΤΗΡΙΣΤΙΚΑ ΤΟΥ ΠΑΙΔΙΟΥ:</a:t>
                      </a:r>
                    </a:p>
                    <a:p>
                      <a:endParaRPr lang="el-GR" sz="2400" dirty="0"/>
                    </a:p>
                    <a:p>
                      <a:r>
                        <a:rPr lang="el-GR" sz="2400" baseline="0" dirty="0"/>
                        <a:t>Ελλιπής προσκόλληση </a:t>
                      </a:r>
                    </a:p>
                    <a:p>
                      <a:r>
                        <a:rPr lang="el-GR" sz="2400" baseline="0" dirty="0"/>
                        <a:t>Χαμηλή αυτοεκτίμηση</a:t>
                      </a:r>
                    </a:p>
                    <a:p>
                      <a:r>
                        <a:rPr lang="el-GR" sz="2400" baseline="0" dirty="0"/>
                        <a:t>Ελλιπής επικοινωνία και φροντίδα  από τους γονείς</a:t>
                      </a:r>
                    </a:p>
                    <a:p>
                      <a:endParaRPr lang="el-GR" sz="2400" dirty="0"/>
                    </a:p>
                  </a:txBody>
                  <a:tcPr/>
                </a:tc>
                <a:tc>
                  <a:txBody>
                    <a:bodyPr/>
                    <a:lstStyle/>
                    <a:p>
                      <a:r>
                        <a:rPr lang="el-GR" sz="2400" dirty="0"/>
                        <a:t>ΧΑΡΑΚΤΗΡΙΣΤΙΚΑ ΤΟΥ ΠΕΡΙΒΑΛΛΟΝΤΟΣ:</a:t>
                      </a:r>
                    </a:p>
                    <a:p>
                      <a:endParaRPr lang="el-GR" sz="2400" dirty="0"/>
                    </a:p>
                    <a:p>
                      <a:r>
                        <a:rPr lang="el-GR" sz="2400" dirty="0"/>
                        <a:t>Μητρική</a:t>
                      </a:r>
                      <a:r>
                        <a:rPr lang="el-GR" sz="2400" baseline="0" dirty="0"/>
                        <a:t> κατάθλιψη</a:t>
                      </a:r>
                    </a:p>
                    <a:p>
                      <a:r>
                        <a:rPr lang="el-GR" sz="2400" baseline="0" dirty="0"/>
                        <a:t>Απορριπτικοί γονείς</a:t>
                      </a:r>
                    </a:p>
                    <a:p>
                      <a:r>
                        <a:rPr lang="el-GR" sz="2400" baseline="0" dirty="0"/>
                        <a:t>Αυταρχικότητα και αδιαφορία</a:t>
                      </a:r>
                      <a:endParaRPr lang="el-GR" sz="2400" dirty="0"/>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40624498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1"/>
          <p:cNvGraphicFramePr>
            <a:graphicFrameLocks noGrp="1"/>
          </p:cNvGraphicFramePr>
          <p:nvPr/>
        </p:nvGraphicFramePr>
        <p:xfrm>
          <a:off x="1631507" y="1397000"/>
          <a:ext cx="8784975" cy="3017520"/>
        </p:xfrm>
        <a:graphic>
          <a:graphicData uri="http://schemas.openxmlformats.org/drawingml/2006/table">
            <a:tbl>
              <a:tblPr firstRow="1" bandRow="1">
                <a:tableStyleId>{5C22544A-7EE6-4342-B048-85BDC9FD1C3A}</a:tableStyleId>
              </a:tblPr>
              <a:tblGrid>
                <a:gridCol w="2928325">
                  <a:extLst>
                    <a:ext uri="{9D8B030D-6E8A-4147-A177-3AD203B41FA5}">
                      <a16:colId xmlns:a16="http://schemas.microsoft.com/office/drawing/2014/main" val="20000"/>
                    </a:ext>
                  </a:extLst>
                </a:gridCol>
                <a:gridCol w="2928325">
                  <a:extLst>
                    <a:ext uri="{9D8B030D-6E8A-4147-A177-3AD203B41FA5}">
                      <a16:colId xmlns:a16="http://schemas.microsoft.com/office/drawing/2014/main" val="20001"/>
                    </a:ext>
                  </a:extLst>
                </a:gridCol>
                <a:gridCol w="2928325">
                  <a:extLst>
                    <a:ext uri="{9D8B030D-6E8A-4147-A177-3AD203B41FA5}">
                      <a16:colId xmlns:a16="http://schemas.microsoft.com/office/drawing/2014/main" val="20002"/>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2400" dirty="0"/>
                        <a:t>ΘΕΩΡΙΑ:</a:t>
                      </a:r>
                      <a:r>
                        <a:rPr lang="el-GR" sz="2400" baseline="0" dirty="0"/>
                        <a:t> </a:t>
                      </a:r>
                      <a:r>
                        <a:rPr lang="el-GR" sz="240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l-GR" sz="2400" dirty="0"/>
                    </a:p>
                    <a:p>
                      <a:pPr marL="0" marR="0" indent="0" algn="l" defTabSz="914400" rtl="0" eaLnBrk="1" fontAlgn="auto" latinLnBrk="0" hangingPunct="1">
                        <a:lnSpc>
                          <a:spcPct val="100000"/>
                        </a:lnSpc>
                        <a:spcBef>
                          <a:spcPts val="0"/>
                        </a:spcBef>
                        <a:spcAft>
                          <a:spcPts val="0"/>
                        </a:spcAft>
                        <a:buClrTx/>
                        <a:buSzTx/>
                        <a:buFontTx/>
                        <a:buNone/>
                        <a:tabLst/>
                        <a:defRPr/>
                      </a:pPr>
                      <a:endParaRPr lang="el-GR" sz="2400" dirty="0"/>
                    </a:p>
                    <a:p>
                      <a:pPr marL="0" marR="0" indent="0" algn="l" defTabSz="914400" rtl="0" eaLnBrk="1" fontAlgn="auto" latinLnBrk="0" hangingPunct="1">
                        <a:lnSpc>
                          <a:spcPct val="100000"/>
                        </a:lnSpc>
                        <a:spcBef>
                          <a:spcPts val="0"/>
                        </a:spcBef>
                        <a:spcAft>
                          <a:spcPts val="0"/>
                        </a:spcAft>
                        <a:buClrTx/>
                        <a:buSzTx/>
                        <a:buFontTx/>
                        <a:buNone/>
                        <a:tabLst/>
                        <a:defRPr/>
                      </a:pPr>
                      <a:endParaRPr lang="el-GR" sz="2400" dirty="0"/>
                    </a:p>
                    <a:p>
                      <a:r>
                        <a:rPr lang="el-GR" sz="2400" dirty="0"/>
                        <a:t>Κοινωνικο-πολιτισμικό</a:t>
                      </a:r>
                      <a:r>
                        <a:rPr lang="el-GR" sz="2400" baseline="0" dirty="0"/>
                        <a:t> μοντέλο</a:t>
                      </a:r>
                    </a:p>
                    <a:p>
                      <a:r>
                        <a:rPr lang="el-GR" sz="2400" baseline="0" dirty="0"/>
                        <a:t>(περιβαλλοντικές συνθήκες)</a:t>
                      </a:r>
                      <a:endParaRPr lang="el-GR" sz="2400" dirty="0"/>
                    </a:p>
                  </a:txBody>
                  <a:tcPr/>
                </a:tc>
                <a:tc>
                  <a:txBody>
                    <a:bodyPr/>
                    <a:lstStyle/>
                    <a:p>
                      <a:r>
                        <a:rPr lang="el-GR" sz="2400" dirty="0"/>
                        <a:t>ΧΑΡΑΚΤΗΡΙΣΤΙΚΑ ΤΟΥ ΠΑΙΔΙΟΥ:</a:t>
                      </a:r>
                    </a:p>
                    <a:p>
                      <a:endParaRPr lang="el-GR" sz="2400" dirty="0"/>
                    </a:p>
                    <a:p>
                      <a:r>
                        <a:rPr lang="el-GR" sz="2400" dirty="0"/>
                        <a:t>Ανασφάλεια</a:t>
                      </a:r>
                    </a:p>
                    <a:p>
                      <a:r>
                        <a:rPr lang="el-GR" sz="2400" dirty="0"/>
                        <a:t>Προβλήματα</a:t>
                      </a:r>
                      <a:r>
                        <a:rPr lang="el-GR" sz="2400" baseline="0" dirty="0"/>
                        <a:t> στο σχολείο και τη γειτονιά</a:t>
                      </a:r>
                      <a:endParaRPr lang="el-GR" sz="2400" dirty="0"/>
                    </a:p>
                  </a:txBody>
                  <a:tcPr/>
                </a:tc>
                <a:tc>
                  <a:txBody>
                    <a:bodyPr/>
                    <a:lstStyle/>
                    <a:p>
                      <a:r>
                        <a:rPr lang="el-GR" sz="2400" dirty="0"/>
                        <a:t>ΧΑΡΑΚΤΗΡΙΣΤΙΚΑ ΤΟΥ ΠΕΡΙΒΑΛΛΟΝΤΟΣ:</a:t>
                      </a:r>
                    </a:p>
                    <a:p>
                      <a:endParaRPr lang="el-GR" sz="2400" dirty="0"/>
                    </a:p>
                    <a:p>
                      <a:r>
                        <a:rPr lang="el-GR" sz="2400" dirty="0"/>
                        <a:t>Πείνα, φτώχεια, οικογενειακό</a:t>
                      </a:r>
                      <a:r>
                        <a:rPr lang="el-GR" sz="2400" baseline="0" dirty="0"/>
                        <a:t> άγχος, έλλειψη κοινωνικού δεσμού</a:t>
                      </a:r>
                      <a:endParaRPr lang="el-GR" sz="2400" dirty="0"/>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56830527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a:extLst>
              <a:ext uri="{FF2B5EF4-FFF2-40B4-BE49-F238E27FC236}">
                <a16:creationId xmlns:a16="http://schemas.microsoft.com/office/drawing/2014/main" id="{719534DE-3798-4816-94EE-91C94508B182}"/>
              </a:ext>
            </a:extLst>
          </p:cNvPr>
          <p:cNvSpPr>
            <a:spLocks noGrp="1"/>
          </p:cNvSpPr>
          <p:nvPr>
            <p:ph type="title"/>
          </p:nvPr>
        </p:nvSpPr>
        <p:spPr/>
        <p:style>
          <a:lnRef idx="1">
            <a:schemeClr val="accent6"/>
          </a:lnRef>
          <a:fillRef idx="3">
            <a:schemeClr val="accent6"/>
          </a:fillRef>
          <a:effectRef idx="2">
            <a:schemeClr val="accent6"/>
          </a:effectRef>
          <a:fontRef idx="minor">
            <a:schemeClr val="lt1"/>
          </a:fontRef>
        </p:style>
        <p:txBody>
          <a:bodyPr rtlCol="0">
            <a:normAutofit/>
          </a:bodyPr>
          <a:lstStyle/>
          <a:p>
            <a:pPr eaLnBrk="1" fontAlgn="auto" hangingPunct="1">
              <a:spcAft>
                <a:spcPts val="0"/>
              </a:spcAft>
              <a:defRPr/>
            </a:pPr>
            <a:r>
              <a:rPr lang="el-GR" dirty="0"/>
              <a:t>Αξιολόγηση ψυχικής υγείας…</a:t>
            </a:r>
            <a:endParaRPr lang="en-US" dirty="0"/>
          </a:p>
        </p:txBody>
      </p:sp>
      <p:sp>
        <p:nvSpPr>
          <p:cNvPr id="3" name="2 - Θέση περιεχομένου">
            <a:extLst>
              <a:ext uri="{FF2B5EF4-FFF2-40B4-BE49-F238E27FC236}">
                <a16:creationId xmlns:a16="http://schemas.microsoft.com/office/drawing/2014/main" id="{21338374-7F38-4291-BABA-F47E22E27FEB}"/>
              </a:ext>
            </a:extLst>
          </p:cNvPr>
          <p:cNvSpPr>
            <a:spLocks noGrp="1"/>
          </p:cNvSpPr>
          <p:nvPr>
            <p:ph idx="1"/>
          </p:nvPr>
        </p:nvSpPr>
        <p:spPr/>
        <p:style>
          <a:lnRef idx="1">
            <a:schemeClr val="accent3"/>
          </a:lnRef>
          <a:fillRef idx="2">
            <a:schemeClr val="accent3"/>
          </a:fillRef>
          <a:effectRef idx="1">
            <a:schemeClr val="accent3"/>
          </a:effectRef>
          <a:fontRef idx="minor">
            <a:schemeClr val="dk1"/>
          </a:fontRef>
        </p:style>
        <p:txBody>
          <a:bodyPr rtlCol="0">
            <a:normAutofit/>
          </a:bodyPr>
          <a:lstStyle/>
          <a:p>
            <a:pPr algn="ctr" eaLnBrk="1" fontAlgn="auto" hangingPunct="1">
              <a:spcAft>
                <a:spcPts val="0"/>
              </a:spcAft>
              <a:buNone/>
              <a:defRPr/>
            </a:pPr>
            <a:r>
              <a:rPr lang="el-GR" b="1" dirty="0"/>
              <a:t>Οι τέσσερις πλευρές του  «μη φυσιολογικού»</a:t>
            </a:r>
          </a:p>
          <a:p>
            <a:pPr algn="just" eaLnBrk="1" fontAlgn="auto" hangingPunct="1">
              <a:spcAft>
                <a:spcPts val="0"/>
              </a:spcAft>
              <a:buNone/>
              <a:defRPr/>
            </a:pPr>
            <a:endParaRPr lang="el-GR" sz="2400" dirty="0"/>
          </a:p>
          <a:p>
            <a:pPr algn="just" eaLnBrk="1" fontAlgn="auto" hangingPunct="1">
              <a:spcAft>
                <a:spcPts val="0"/>
              </a:spcAft>
              <a:defRPr/>
            </a:pPr>
            <a:r>
              <a:rPr lang="el-GR" sz="2400" dirty="0"/>
              <a:t>Η παρέκκλιση από τον μέσο όρο</a:t>
            </a:r>
          </a:p>
          <a:p>
            <a:pPr algn="just" eaLnBrk="1" fontAlgn="auto" hangingPunct="1">
              <a:spcAft>
                <a:spcPts val="0"/>
              </a:spcAft>
              <a:defRPr/>
            </a:pPr>
            <a:r>
              <a:rPr lang="el-GR" sz="2400" dirty="0"/>
              <a:t>Η δυσλειτουργία</a:t>
            </a:r>
          </a:p>
          <a:p>
            <a:pPr algn="just" eaLnBrk="1" fontAlgn="auto" hangingPunct="1">
              <a:spcAft>
                <a:spcPts val="0"/>
              </a:spcAft>
              <a:defRPr/>
            </a:pPr>
            <a:r>
              <a:rPr lang="el-GR" sz="2400" dirty="0"/>
              <a:t>Η δυσφορία</a:t>
            </a:r>
          </a:p>
          <a:p>
            <a:pPr algn="just" eaLnBrk="1" fontAlgn="auto" hangingPunct="1">
              <a:spcAft>
                <a:spcPts val="0"/>
              </a:spcAft>
              <a:defRPr/>
            </a:pPr>
            <a:r>
              <a:rPr lang="el-GR" sz="2400" dirty="0"/>
              <a:t>Ο κίνδυνος</a:t>
            </a:r>
          </a:p>
          <a:p>
            <a:pPr algn="just" eaLnBrk="1" fontAlgn="auto" hangingPunct="1">
              <a:spcAft>
                <a:spcPts val="0"/>
              </a:spcAft>
              <a:defRPr/>
            </a:pPr>
            <a:endParaRPr lang="el-GR" sz="2400" dirty="0"/>
          </a:p>
          <a:p>
            <a:pPr marL="0" indent="0" algn="ctr" eaLnBrk="1" fontAlgn="auto" hangingPunct="1">
              <a:spcAft>
                <a:spcPts val="0"/>
              </a:spcAft>
              <a:buNone/>
              <a:defRPr/>
            </a:pPr>
            <a:r>
              <a:rPr lang="el-GR" sz="2400" b="1" dirty="0"/>
              <a:t>ΕΝΤΑΣΗ+ΔΙΑΡΚΕΙΑ+ΣΥΧΝΟΤΗΤΑ+ΔΙΑΠΕΡΙΣΤΑΣΙΑΚΟΤΗΤΑ</a:t>
            </a:r>
          </a:p>
          <a:p>
            <a:pPr eaLnBrk="1" fontAlgn="auto" hangingPunct="1">
              <a:spcAft>
                <a:spcPts val="0"/>
              </a:spcAft>
              <a:buNone/>
              <a:defRPr/>
            </a:pPr>
            <a:endParaRPr lang="el-GR" sz="2400" dirty="0"/>
          </a:p>
        </p:txBody>
      </p:sp>
    </p:spTree>
    <p:extLst>
      <p:ext uri="{BB962C8B-B14F-4D97-AF65-F5344CB8AC3E}">
        <p14:creationId xmlns:p14="http://schemas.microsoft.com/office/powerpoint/2010/main" val="8495178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εικόνα 9">
            <a:extLst>
              <a:ext uri="{FF2B5EF4-FFF2-40B4-BE49-F238E27FC236}">
                <a16:creationId xmlns:a16="http://schemas.microsoft.com/office/drawing/2014/main" id="{4E75F00F-176A-8D48-2DDE-1D45A15AFC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9" y="188914"/>
            <a:ext cx="8785225"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a:extLst>
              <a:ext uri="{FF2B5EF4-FFF2-40B4-BE49-F238E27FC236}">
                <a16:creationId xmlns:a16="http://schemas.microsoft.com/office/drawing/2014/main" id="{075ADA6C-49C7-42F0-9240-03E984B8EC92}"/>
              </a:ext>
            </a:extLst>
          </p:cNvPr>
          <p:cNvSpPr>
            <a:spLocks noGrp="1"/>
          </p:cNvSpPr>
          <p:nvPr>
            <p:ph type="title"/>
          </p:nvPr>
        </p:nvSpPr>
        <p:spPr>
          <a:extLst>
            <a:ext uri="{91240B29-F687-4F45-9708-019B960494DF}">
              <a14:hiddenLine xmlns:a14="http://schemas.microsoft.com/office/drawing/2010/main" w="9525">
                <a:solidFill>
                  <a:srgbClr val="000000"/>
                </a:solidFill>
                <a:miter lim="800000"/>
                <a:headEnd/>
                <a:tailEnd/>
              </a14:hiddenLine>
            </a:ext>
          </a:extLst>
        </p:spPr>
        <p:style>
          <a:lnRef idx="0">
            <a:schemeClr val="accent6"/>
          </a:lnRef>
          <a:fillRef idx="3">
            <a:schemeClr val="accent6"/>
          </a:fillRef>
          <a:effectRef idx="3">
            <a:schemeClr val="accent6"/>
          </a:effectRef>
          <a:fontRef idx="minor">
            <a:schemeClr val="lt1"/>
          </a:fontRef>
        </p:style>
        <p:txBody>
          <a:bodyPr rtlCol="0">
            <a:normAutofit/>
          </a:bodyPr>
          <a:lstStyle/>
          <a:p>
            <a:pPr eaLnBrk="1" fontAlgn="auto" hangingPunct="1">
              <a:spcAft>
                <a:spcPts val="0"/>
              </a:spcAft>
              <a:defRPr/>
            </a:pPr>
            <a:r>
              <a:rPr lang="el-GR" sz="2800" dirty="0"/>
              <a:t>Τα βασικά </a:t>
            </a:r>
            <a:r>
              <a:rPr lang="el-GR" sz="2800" dirty="0" err="1"/>
              <a:t>ατοµικά</a:t>
            </a:r>
            <a:r>
              <a:rPr lang="el-GR" sz="2800" dirty="0"/>
              <a:t> χαρακτηριστικά πού συνθέτουν τη ψυχική υγεία</a:t>
            </a:r>
            <a:endParaRPr lang="en-US" sz="2800" dirty="0"/>
          </a:p>
        </p:txBody>
      </p:sp>
      <p:sp>
        <p:nvSpPr>
          <p:cNvPr id="3" name="2 - Θέση περιεχομένου">
            <a:extLst>
              <a:ext uri="{FF2B5EF4-FFF2-40B4-BE49-F238E27FC236}">
                <a16:creationId xmlns:a16="http://schemas.microsoft.com/office/drawing/2014/main" id="{F6AEE257-8AEA-48F8-A765-F196E5D26477}"/>
              </a:ext>
            </a:extLst>
          </p:cNvPr>
          <p:cNvSpPr>
            <a:spLocks noGrp="1"/>
          </p:cNvSpPr>
          <p:nvPr>
            <p:ph idx="1"/>
          </p:nvPr>
        </p:nvSpPr>
        <p:spPr>
          <a:xfrm>
            <a:off x="1752600" y="1600200"/>
            <a:ext cx="8915400" cy="4953000"/>
          </a:xfrm>
        </p:spPr>
        <p:style>
          <a:lnRef idx="1">
            <a:schemeClr val="accent3"/>
          </a:lnRef>
          <a:fillRef idx="2">
            <a:schemeClr val="accent3"/>
          </a:fillRef>
          <a:effectRef idx="1">
            <a:schemeClr val="accent3"/>
          </a:effectRef>
          <a:fontRef idx="minor">
            <a:schemeClr val="dk1"/>
          </a:fontRef>
        </p:style>
        <p:txBody>
          <a:bodyPr rtlCol="0">
            <a:normAutofit fontScale="70000" lnSpcReduction="20000"/>
          </a:bodyPr>
          <a:lstStyle/>
          <a:p>
            <a:pPr eaLnBrk="1" fontAlgn="auto" hangingPunct="1">
              <a:spcAft>
                <a:spcPts val="0"/>
              </a:spcAft>
              <a:defRPr/>
            </a:pPr>
            <a:r>
              <a:rPr lang="el-GR" dirty="0"/>
              <a:t>Σε γενικές </a:t>
            </a:r>
            <a:r>
              <a:rPr lang="el-GR" dirty="0" err="1"/>
              <a:t>γραµµές</a:t>
            </a:r>
            <a:r>
              <a:rPr lang="el-GR" dirty="0"/>
              <a:t> θα </a:t>
            </a:r>
            <a:r>
              <a:rPr lang="el-GR" dirty="0" err="1"/>
              <a:t>λέγαµε</a:t>
            </a:r>
            <a:r>
              <a:rPr lang="el-GR" dirty="0"/>
              <a:t> ότι τα βασικά </a:t>
            </a:r>
            <a:r>
              <a:rPr lang="el-GR" dirty="0" err="1"/>
              <a:t>ατοµικά</a:t>
            </a:r>
            <a:r>
              <a:rPr lang="el-GR" dirty="0"/>
              <a:t> χαρακτηριστικά πού συνθέτουν τη ψυχική υγεία είναι: </a:t>
            </a:r>
          </a:p>
          <a:p>
            <a:pPr marL="514350" indent="-514350" eaLnBrk="1" fontAlgn="auto" hangingPunct="1">
              <a:spcAft>
                <a:spcPts val="0"/>
              </a:spcAft>
              <a:defRPr/>
            </a:pPr>
            <a:r>
              <a:rPr lang="el-GR" dirty="0"/>
              <a:t>Ικανότητα </a:t>
            </a:r>
            <a:r>
              <a:rPr lang="el-GR" dirty="0" err="1"/>
              <a:t>προσαρµογής</a:t>
            </a:r>
            <a:r>
              <a:rPr lang="el-GR" dirty="0"/>
              <a:t> </a:t>
            </a:r>
          </a:p>
          <a:p>
            <a:pPr marL="514350" indent="-514350" eaLnBrk="1" fontAlgn="auto" hangingPunct="1">
              <a:spcAft>
                <a:spcPts val="0"/>
              </a:spcAft>
              <a:defRPr/>
            </a:pPr>
            <a:r>
              <a:rPr lang="el-GR" dirty="0"/>
              <a:t>Επίγνωση εαυτού (προσωπική ταυτότητα), </a:t>
            </a:r>
            <a:r>
              <a:rPr lang="el-GR" dirty="0" err="1"/>
              <a:t>συνδυασµένη</a:t>
            </a:r>
            <a:r>
              <a:rPr lang="el-GR" dirty="0"/>
              <a:t> µε </a:t>
            </a:r>
            <a:r>
              <a:rPr lang="el-GR" dirty="0" err="1"/>
              <a:t>αίσθηµα</a:t>
            </a:r>
            <a:r>
              <a:rPr lang="el-GR" dirty="0"/>
              <a:t> </a:t>
            </a:r>
            <a:r>
              <a:rPr lang="el-GR" dirty="0" err="1"/>
              <a:t>αυτονοµίας</a:t>
            </a:r>
            <a:r>
              <a:rPr lang="el-GR" dirty="0"/>
              <a:t> και ικανότητα ελέγχου της </a:t>
            </a:r>
            <a:r>
              <a:rPr lang="el-GR" dirty="0" err="1"/>
              <a:t>αντικειµενικής</a:t>
            </a:r>
            <a:r>
              <a:rPr lang="el-GR" dirty="0"/>
              <a:t> </a:t>
            </a:r>
            <a:r>
              <a:rPr lang="el-GR" dirty="0" err="1"/>
              <a:t>πραγµατικότητας</a:t>
            </a:r>
            <a:r>
              <a:rPr lang="el-GR" dirty="0"/>
              <a:t>. </a:t>
            </a:r>
          </a:p>
          <a:p>
            <a:pPr marL="514350" indent="-514350" eaLnBrk="1" fontAlgn="auto" hangingPunct="1">
              <a:spcAft>
                <a:spcPts val="0"/>
              </a:spcAft>
              <a:defRPr/>
            </a:pPr>
            <a:r>
              <a:rPr lang="el-GR" dirty="0"/>
              <a:t>Επίγνωση σκοπού στη ζωή </a:t>
            </a:r>
          </a:p>
          <a:p>
            <a:pPr marL="514350" indent="-514350" eaLnBrk="1" fontAlgn="auto" hangingPunct="1">
              <a:spcAft>
                <a:spcPts val="0"/>
              </a:spcAft>
              <a:defRPr/>
            </a:pPr>
            <a:r>
              <a:rPr lang="el-GR" dirty="0"/>
              <a:t>Επίγνωση των αναγκών τού συνανθρώπου σε </a:t>
            </a:r>
            <a:r>
              <a:rPr lang="el-GR" dirty="0" err="1"/>
              <a:t>συνδυασµό</a:t>
            </a:r>
            <a:r>
              <a:rPr lang="el-GR" dirty="0"/>
              <a:t> µε ικανότητα </a:t>
            </a:r>
            <a:r>
              <a:rPr lang="el-GR" dirty="0" err="1"/>
              <a:t>συναισθηµατικής</a:t>
            </a:r>
            <a:r>
              <a:rPr lang="el-GR" dirty="0"/>
              <a:t> συναλλαγής και </a:t>
            </a:r>
            <a:r>
              <a:rPr lang="el-GR" dirty="0" err="1"/>
              <a:t>οµαλών</a:t>
            </a:r>
            <a:r>
              <a:rPr lang="el-GR" dirty="0"/>
              <a:t> διαπροσωπικών σχέσεων.</a:t>
            </a:r>
          </a:p>
          <a:p>
            <a:pPr marL="514350" indent="-514350" eaLnBrk="1" fontAlgn="auto" hangingPunct="1">
              <a:spcAft>
                <a:spcPts val="0"/>
              </a:spcAft>
              <a:defRPr/>
            </a:pPr>
            <a:r>
              <a:rPr lang="el-GR" dirty="0"/>
              <a:t>Επίγνωση τού κοινωνικού ρόλου συνδυασμένη µε ικανότητα για υπεύθυνη ανάληψη επαγγελματικών, οικογενειακών, και ευρύτερων υποχρεώσεων.</a:t>
            </a:r>
          </a:p>
          <a:p>
            <a:pPr marL="514350" indent="-514350" eaLnBrk="1" fontAlgn="auto" hangingPunct="1">
              <a:spcAft>
                <a:spcPts val="0"/>
              </a:spcAft>
              <a:defRPr/>
            </a:pPr>
            <a:r>
              <a:rPr lang="el-GR" dirty="0"/>
              <a:t>Ψυχική Αντοχή στις πιεστικές συνθήκες τού περιβάλλοντος. Η αντοχή αυτή συνυφαίνεται µε την ισχύ τού Εγώ</a:t>
            </a:r>
            <a:endParaRPr lang="en-US" dirty="0"/>
          </a:p>
        </p:txBody>
      </p:sp>
    </p:spTree>
    <p:extLst>
      <p:ext uri="{BB962C8B-B14F-4D97-AF65-F5344CB8AC3E}">
        <p14:creationId xmlns:p14="http://schemas.microsoft.com/office/powerpoint/2010/main" val="120097011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κειμένου"/>
          <p:cNvSpPr>
            <a:spLocks noGrp="1"/>
          </p:cNvSpPr>
          <p:nvPr>
            <p:ph type="body" sz="half" idx="2"/>
          </p:nvPr>
        </p:nvSpPr>
        <p:spPr>
          <a:xfrm>
            <a:off x="1703388" y="6275388"/>
            <a:ext cx="8964612" cy="582612"/>
          </a:xfrm>
        </p:spPr>
        <p:txBody>
          <a:bodyPr rtlCol="0">
            <a:normAutofit fontScale="92500" lnSpcReduction="20000"/>
          </a:bodyPr>
          <a:lstStyle/>
          <a:p>
            <a:pPr algn="ctr">
              <a:defRPr/>
            </a:pPr>
            <a:r>
              <a:rPr lang="el-GR" sz="2200" b="1" dirty="0"/>
              <a:t>ΕΜΠΕΙΡΙΚΗ ΘΕΜΕΛΙΩΣΗ ΤΗΣ ΓΝΩΣΙΑΚΗΣ-ΣΥΜΠΕΡΙΦΟΡΙΣΤΙΚΗΣ ΘΕΡΑΠΕΙΑΣ (</a:t>
            </a:r>
            <a:r>
              <a:rPr lang="en-US" sz="2200" b="1" dirty="0"/>
              <a:t>COGNITIVE-BEHAVIORAL THERAPY, CBT)</a:t>
            </a:r>
            <a:endParaRPr lang="el-GR" sz="2200" b="1" dirty="0"/>
          </a:p>
          <a:p>
            <a:pPr>
              <a:defRPr/>
            </a:pPr>
            <a:endParaRPr lang="el-GR" dirty="0"/>
          </a:p>
        </p:txBody>
      </p:sp>
      <p:graphicFrame>
        <p:nvGraphicFramePr>
          <p:cNvPr id="5" name="4 - Θέση εικόνας"/>
          <p:cNvGraphicFramePr>
            <a:graphicFrameLocks noGrp="1"/>
          </p:cNvGraphicFramePr>
          <p:nvPr>
            <p:ph type="pic" idx="1"/>
          </p:nvPr>
        </p:nvGraphicFramePr>
        <p:xfrm>
          <a:off x="1524000" y="0"/>
          <a:ext cx="9144000" cy="7245424"/>
        </p:xfrm>
        <a:graphic>
          <a:graphicData uri="http://schemas.openxmlformats.org/drawingml/2006/table">
            <a:tbl>
              <a:tblPr firstRow="1" bandRow="1">
                <a:tableStyleId>{5C22544A-7EE6-4342-B048-85BDC9FD1C3A}</a:tableStyleId>
              </a:tblPr>
              <a:tblGrid>
                <a:gridCol w="2915816">
                  <a:extLst>
                    <a:ext uri="{9D8B030D-6E8A-4147-A177-3AD203B41FA5}">
                      <a16:colId xmlns:a16="http://schemas.microsoft.com/office/drawing/2014/main" val="20000"/>
                    </a:ext>
                  </a:extLst>
                </a:gridCol>
                <a:gridCol w="6228184">
                  <a:extLst>
                    <a:ext uri="{9D8B030D-6E8A-4147-A177-3AD203B41FA5}">
                      <a16:colId xmlns:a16="http://schemas.microsoft.com/office/drawing/2014/main" val="20001"/>
                    </a:ext>
                  </a:extLst>
                </a:gridCol>
              </a:tblGrid>
              <a:tr h="122061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prstClr val="black"/>
                          </a:solidFill>
                          <a:effectLst/>
                          <a:uLnTx/>
                          <a:uFillTx/>
                          <a:latin typeface="+mn-lt"/>
                          <a:ea typeface="+mj-ea"/>
                          <a:cs typeface="+mj-cs"/>
                        </a:rPr>
                        <a:t>PAVLOV</a:t>
                      </a:r>
                      <a:r>
                        <a:rPr kumimoji="0" lang="el-GR" sz="1800" b="1" i="0" u="none" strike="noStrike" kern="1200" cap="all" spc="0" normalizeH="0" baseline="0" noProof="0" dirty="0">
                          <a:ln>
                            <a:noFill/>
                          </a:ln>
                          <a:solidFill>
                            <a:prstClr val="black"/>
                          </a:solidFill>
                          <a:effectLst/>
                          <a:uLnTx/>
                          <a:uFillTx/>
                          <a:latin typeface="+mn-lt"/>
                          <a:ea typeface="+mj-ea"/>
                          <a:cs typeface="+mj-cs"/>
                        </a:rPr>
                        <a:t>, </a:t>
                      </a:r>
                      <a:r>
                        <a:rPr kumimoji="0" lang="en-US" sz="1800" b="1" i="0" u="none" strike="noStrike" kern="1200" cap="all" spc="0" normalizeH="0" baseline="0" noProof="0" dirty="0">
                          <a:ln>
                            <a:noFill/>
                          </a:ln>
                          <a:solidFill>
                            <a:prstClr val="black"/>
                          </a:solidFill>
                          <a:effectLst/>
                          <a:uLnTx/>
                          <a:uFillTx/>
                          <a:latin typeface="+mn-lt"/>
                          <a:ea typeface="+mj-ea"/>
                          <a:cs typeface="+mj-cs"/>
                        </a:rPr>
                        <a:t> </a:t>
                      </a:r>
                      <a:endParaRPr kumimoji="0" lang="el-GR" sz="1800" b="1" i="0" u="none" strike="noStrike" kern="1200" cap="all" spc="0" normalizeH="0" baseline="0" noProof="0" dirty="0">
                        <a:ln>
                          <a:noFill/>
                        </a:ln>
                        <a:solidFill>
                          <a:prstClr val="black"/>
                        </a:solidFill>
                        <a:effectLst/>
                        <a:uLnTx/>
                        <a:uFillTx/>
                        <a:latin typeface="+mn-lt"/>
                        <a:ea typeface="+mj-ea"/>
                        <a:cs typeface="+mj-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all" spc="0" normalizeH="0" baseline="0" noProof="0" dirty="0">
                          <a:ln>
                            <a:noFill/>
                          </a:ln>
                          <a:solidFill>
                            <a:prstClr val="black"/>
                          </a:solidFill>
                          <a:effectLst/>
                          <a:uLnTx/>
                          <a:uFillTx/>
                          <a:latin typeface="+mn-lt"/>
                          <a:ea typeface="+mj-ea"/>
                          <a:cs typeface="+mj-cs"/>
                        </a:rPr>
                        <a:t>ΕΞΑΡΤΗΜΕΝΗ ΑΝΤΑΝΑΚΛΑΣΤΙΚΗ ΜΑΘΗΣΗ</a:t>
                      </a:r>
                      <a:br>
                        <a:rPr kumimoji="0" lang="el-GR" sz="1800" b="1" i="0" u="none" strike="noStrike" kern="1200" cap="all" spc="0" normalizeH="0" baseline="0" noProof="0" dirty="0">
                          <a:ln>
                            <a:noFill/>
                          </a:ln>
                          <a:solidFill>
                            <a:prstClr val="black"/>
                          </a:solidFill>
                          <a:effectLst/>
                          <a:uLnTx/>
                          <a:uFillTx/>
                          <a:latin typeface="+mn-lt"/>
                          <a:ea typeface="+mj-ea"/>
                          <a:cs typeface="+mj-cs"/>
                        </a:rPr>
                      </a:br>
                      <a:endParaRPr lang="el-GR" sz="1800" dirty="0"/>
                    </a:p>
                  </a:txBody>
                  <a:tcPr>
                    <a:solidFill>
                      <a:schemeClr val="tx2">
                        <a:lumMod val="60000"/>
                        <a:lumOff val="40000"/>
                      </a:schemeClr>
                    </a:solidFill>
                  </a:tcPr>
                </a:tc>
                <a:tc>
                  <a:txBody>
                    <a:bodyPr/>
                    <a:lstStyle/>
                    <a:p>
                      <a:br>
                        <a:rPr kumimoji="0" lang="el-GR" sz="1800" b="1" i="0" u="none" strike="noStrike" kern="1200" cap="all" spc="0" normalizeH="0" baseline="0" noProof="0" dirty="0">
                          <a:ln>
                            <a:noFill/>
                          </a:ln>
                          <a:solidFill>
                            <a:prstClr val="black"/>
                          </a:solidFill>
                          <a:effectLst/>
                          <a:uLnTx/>
                          <a:uFillTx/>
                          <a:latin typeface="+mn-lt"/>
                          <a:ea typeface="+mj-ea"/>
                          <a:cs typeface="+mj-cs"/>
                        </a:rPr>
                      </a:br>
                      <a:r>
                        <a:rPr kumimoji="0" lang="el-GR" sz="1600" b="1" i="0" u="none" strike="noStrike" kern="1200" cap="all" spc="0" normalizeH="0" baseline="0" noProof="0" dirty="0">
                          <a:ln>
                            <a:noFill/>
                          </a:ln>
                          <a:solidFill>
                            <a:prstClr val="black"/>
                          </a:solidFill>
                          <a:effectLst/>
                          <a:uLnTx/>
                          <a:uFillTx/>
                          <a:latin typeface="+mn-lt"/>
                          <a:ea typeface="+mj-ea"/>
                          <a:cs typeface="+mj-cs"/>
                        </a:rPr>
                        <a:t>οι </a:t>
                      </a:r>
                      <a:r>
                        <a:rPr kumimoji="0" lang="el-GR" sz="1600" b="1" i="0" u="none" strike="noStrike" kern="1200" cap="all" spc="0" normalizeH="0" baseline="0" noProof="0" dirty="0" err="1">
                          <a:ln>
                            <a:noFill/>
                          </a:ln>
                          <a:solidFill>
                            <a:prstClr val="black"/>
                          </a:solidFill>
                          <a:effectLst/>
                          <a:uLnTx/>
                          <a:uFillTx/>
                          <a:latin typeface="+mn-lt"/>
                          <a:ea typeface="+mj-ea"/>
                          <a:cs typeface="+mj-cs"/>
                        </a:rPr>
                        <a:t>συναισθηματικεσ</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αντιδρασεισ</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μπορει</a:t>
                      </a:r>
                      <a:r>
                        <a:rPr kumimoji="0" lang="el-GR" sz="1600" b="1" i="0" u="none" strike="noStrike" kern="1200" cap="all" spc="0" normalizeH="0" baseline="0" noProof="0" dirty="0">
                          <a:ln>
                            <a:noFill/>
                          </a:ln>
                          <a:solidFill>
                            <a:prstClr val="black"/>
                          </a:solidFill>
                          <a:effectLst/>
                          <a:uLnTx/>
                          <a:uFillTx/>
                          <a:latin typeface="+mn-lt"/>
                          <a:ea typeface="+mj-ea"/>
                          <a:cs typeface="+mj-cs"/>
                        </a:rPr>
                        <a:t> να </a:t>
                      </a:r>
                      <a:r>
                        <a:rPr kumimoji="0" lang="el-GR" sz="1600" b="1" i="0" u="none" strike="noStrike" kern="1200" cap="all" spc="0" normalizeH="0" baseline="0" noProof="0" dirty="0" err="1">
                          <a:ln>
                            <a:noFill/>
                          </a:ln>
                          <a:solidFill>
                            <a:prstClr val="black"/>
                          </a:solidFill>
                          <a:effectLst/>
                          <a:uLnTx/>
                          <a:uFillTx/>
                          <a:latin typeface="+mn-lt"/>
                          <a:ea typeface="+mj-ea"/>
                          <a:cs typeface="+mj-cs"/>
                        </a:rPr>
                        <a:t>γινουν</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εξαρτημενεσ</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ανακλαστικεσ</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αντιδρασεισ</a:t>
                      </a:r>
                      <a:r>
                        <a:rPr kumimoji="0" lang="el-GR" sz="1600" b="1" i="0" u="none" strike="noStrike" kern="1200" cap="all" spc="0" normalizeH="0" baseline="0" noProof="0" dirty="0">
                          <a:ln>
                            <a:noFill/>
                          </a:ln>
                          <a:solidFill>
                            <a:prstClr val="black"/>
                          </a:solidFill>
                          <a:effectLst/>
                          <a:uLnTx/>
                          <a:uFillTx/>
                          <a:latin typeface="+mn-lt"/>
                          <a:ea typeface="+mj-ea"/>
                          <a:cs typeface="+mj-cs"/>
                        </a:rPr>
                        <a:t> σε </a:t>
                      </a:r>
                      <a:r>
                        <a:rPr kumimoji="0" lang="el-GR" sz="1600" b="1" i="0" u="none" strike="noStrike" kern="1200" cap="all" spc="0" normalizeH="0" baseline="0" noProof="0" dirty="0" err="1">
                          <a:ln>
                            <a:noFill/>
                          </a:ln>
                          <a:solidFill>
                            <a:prstClr val="black"/>
                          </a:solidFill>
                          <a:effectLst/>
                          <a:uLnTx/>
                          <a:uFillTx/>
                          <a:latin typeface="+mn-lt"/>
                          <a:ea typeface="+mj-ea"/>
                          <a:cs typeface="+mj-cs"/>
                        </a:rPr>
                        <a:t>συγκεκριμενα</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γεγονοτα</a:t>
                      </a:r>
                      <a:r>
                        <a:rPr kumimoji="0" lang="el-GR" sz="1600" b="1" i="0" u="none" strike="noStrike" kern="1200" cap="all" spc="0" normalizeH="0" baseline="0" noProof="0" dirty="0">
                          <a:ln>
                            <a:noFill/>
                          </a:ln>
                          <a:solidFill>
                            <a:prstClr val="black"/>
                          </a:solidFill>
                          <a:effectLst/>
                          <a:uLnTx/>
                          <a:uFillTx/>
                          <a:latin typeface="+mn-lt"/>
                          <a:ea typeface="+mj-ea"/>
                          <a:cs typeface="+mj-cs"/>
                        </a:rPr>
                        <a:t> </a:t>
                      </a:r>
                      <a:endParaRPr lang="el-GR" sz="1800" dirty="0"/>
                    </a:p>
                  </a:txBody>
                  <a:tcPr/>
                </a:tc>
                <a:extLst>
                  <a:ext uri="{0D108BD9-81ED-4DB2-BD59-A6C34878D82A}">
                    <a16:rowId xmlns:a16="http://schemas.microsoft.com/office/drawing/2014/main" val="10000"/>
                  </a:ext>
                </a:extLst>
              </a:tr>
              <a:tr h="1723125">
                <a:tc>
                  <a:txBody>
                    <a:bodyPr/>
                    <a:lstStyle/>
                    <a:p>
                      <a:r>
                        <a:rPr lang="en-US" sz="1800" b="1" dirty="0"/>
                        <a:t>SKINNER, 1974, </a:t>
                      </a:r>
                      <a:endParaRPr lang="el-GR" sz="1800" b="1" dirty="0"/>
                    </a:p>
                    <a:p>
                      <a:r>
                        <a:rPr lang="el-GR" sz="1800" b="1" dirty="0"/>
                        <a:t>ΣΥΝΤΕΛΕΣΤΙΚΗ ΜΑΘΗΣΗ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all" spc="0" normalizeH="0" baseline="0" noProof="0" dirty="0">
                          <a:ln>
                            <a:noFill/>
                          </a:ln>
                          <a:solidFill>
                            <a:prstClr val="black"/>
                          </a:solidFill>
                          <a:effectLst/>
                          <a:uLnTx/>
                          <a:uFillTx/>
                          <a:latin typeface="+mn-lt"/>
                          <a:ea typeface="+mj-ea"/>
                          <a:cs typeface="+mj-cs"/>
                        </a:rPr>
                        <a:t>1. η </a:t>
                      </a:r>
                      <a:r>
                        <a:rPr kumimoji="0" lang="el-GR" sz="1600" b="1" i="0" u="none" strike="noStrike" kern="1200" cap="all" spc="0" normalizeH="0" baseline="0" noProof="0" dirty="0" err="1">
                          <a:ln>
                            <a:noFill/>
                          </a:ln>
                          <a:solidFill>
                            <a:prstClr val="black"/>
                          </a:solidFill>
                          <a:effectLst/>
                          <a:uLnTx/>
                          <a:uFillTx/>
                          <a:latin typeface="+mn-lt"/>
                          <a:ea typeface="+mj-ea"/>
                          <a:cs typeface="+mj-cs"/>
                        </a:rPr>
                        <a:t>συμπεριφορα</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επηρεαζεται</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απο</a:t>
                      </a:r>
                      <a:r>
                        <a:rPr kumimoji="0" lang="el-GR" sz="1600" b="1" i="0" u="none" strike="noStrike" kern="1200" cap="all" spc="0" normalizeH="0" baseline="0" noProof="0" dirty="0">
                          <a:ln>
                            <a:noFill/>
                          </a:ln>
                          <a:solidFill>
                            <a:prstClr val="black"/>
                          </a:solidFill>
                          <a:effectLst/>
                          <a:uLnTx/>
                          <a:uFillTx/>
                          <a:latin typeface="+mn-lt"/>
                          <a:ea typeface="+mj-ea"/>
                          <a:cs typeface="+mj-cs"/>
                        </a:rPr>
                        <a:t> τα </a:t>
                      </a:r>
                      <a:r>
                        <a:rPr kumimoji="0" lang="el-GR" sz="1600" b="1" i="0" u="none" strike="noStrike" kern="1200" cap="all" spc="0" normalizeH="0" baseline="0" noProof="0" dirty="0" err="1">
                          <a:ln>
                            <a:noFill/>
                          </a:ln>
                          <a:solidFill>
                            <a:prstClr val="black"/>
                          </a:solidFill>
                          <a:effectLst/>
                          <a:uLnTx/>
                          <a:uFillTx/>
                          <a:latin typeface="+mn-lt"/>
                          <a:ea typeface="+mj-ea"/>
                          <a:cs typeface="+mj-cs"/>
                        </a:rPr>
                        <a:t>προγενομενα</a:t>
                      </a:r>
                      <a:r>
                        <a:rPr kumimoji="0" lang="el-GR" sz="1600" b="1" i="0" u="none" strike="noStrike" kern="1200" cap="all" spc="0" normalizeH="0" baseline="0" noProof="0" dirty="0">
                          <a:ln>
                            <a:noFill/>
                          </a:ln>
                          <a:solidFill>
                            <a:prstClr val="black"/>
                          </a:solidFill>
                          <a:effectLst/>
                          <a:uLnTx/>
                          <a:uFillTx/>
                          <a:latin typeface="+mn-lt"/>
                          <a:ea typeface="+mj-ea"/>
                          <a:cs typeface="+mj-cs"/>
                        </a:rPr>
                        <a:t> και τις </a:t>
                      </a:r>
                      <a:r>
                        <a:rPr kumimoji="0" lang="el-GR" sz="1600" b="1" i="0" u="none" strike="noStrike" kern="1200" cap="all" spc="0" normalizeH="0" baseline="0" noProof="0" dirty="0" err="1">
                          <a:ln>
                            <a:noFill/>
                          </a:ln>
                          <a:solidFill>
                            <a:prstClr val="black"/>
                          </a:solidFill>
                          <a:effectLst/>
                          <a:uLnTx/>
                          <a:uFillTx/>
                          <a:latin typeface="+mn-lt"/>
                          <a:ea typeface="+mj-ea"/>
                          <a:cs typeface="+mj-cs"/>
                        </a:rPr>
                        <a:t>συνεπειεσ</a:t>
                      </a:r>
                      <a:r>
                        <a:rPr kumimoji="0" lang="el-GR" sz="1600" b="1" i="0" u="none" strike="noStrike" kern="1200" cap="all" spc="0" normalizeH="0" baseline="0" noProof="0" dirty="0">
                          <a:ln>
                            <a:noFill/>
                          </a:ln>
                          <a:solidFill>
                            <a:prstClr val="black"/>
                          </a:solidFill>
                          <a:effectLst/>
                          <a:uLnTx/>
                          <a:uFillTx/>
                          <a:latin typeface="+mn-lt"/>
                          <a:ea typeface="+mj-ea"/>
                          <a:cs typeface="+mj-cs"/>
                        </a:rPr>
                        <a:t> </a:t>
                      </a:r>
                      <a:br>
                        <a:rPr kumimoji="0" lang="el-GR" sz="1600" b="1" i="0" u="none" strike="noStrike" kern="1200" cap="all" spc="0" normalizeH="0" baseline="0" noProof="0" dirty="0">
                          <a:ln>
                            <a:noFill/>
                          </a:ln>
                          <a:solidFill>
                            <a:prstClr val="black"/>
                          </a:solidFill>
                          <a:effectLst/>
                          <a:uLnTx/>
                          <a:uFillTx/>
                          <a:latin typeface="+mn-lt"/>
                          <a:ea typeface="+mj-ea"/>
                          <a:cs typeface="+mj-cs"/>
                        </a:rPr>
                      </a:br>
                      <a:r>
                        <a:rPr kumimoji="0" lang="el-GR" sz="1600" b="1" i="0" u="none" strike="noStrike" kern="1200" cap="all" spc="0" normalizeH="0" baseline="0" noProof="0" dirty="0">
                          <a:ln>
                            <a:noFill/>
                          </a:ln>
                          <a:solidFill>
                            <a:prstClr val="black"/>
                          </a:solidFill>
                          <a:effectLst/>
                          <a:uLnTx/>
                          <a:uFillTx/>
                          <a:latin typeface="+mn-lt"/>
                          <a:ea typeface="+mj-ea"/>
                          <a:cs typeface="+mj-cs"/>
                        </a:rPr>
                        <a:t>2. οι </a:t>
                      </a:r>
                      <a:r>
                        <a:rPr kumimoji="0" lang="el-GR" sz="1600" b="1" i="0" u="none" strike="noStrike" kern="1200" cap="all" spc="0" normalizeH="0" baseline="0" noProof="0" dirty="0" err="1">
                          <a:ln>
                            <a:noFill/>
                          </a:ln>
                          <a:solidFill>
                            <a:prstClr val="black"/>
                          </a:solidFill>
                          <a:effectLst/>
                          <a:uLnTx/>
                          <a:uFillTx/>
                          <a:latin typeface="+mn-lt"/>
                          <a:ea typeface="+mj-ea"/>
                          <a:cs typeface="+mj-cs"/>
                        </a:rPr>
                        <a:t>συνεπειεσ</a:t>
                      </a:r>
                      <a:r>
                        <a:rPr kumimoji="0" lang="el-GR" sz="1600" b="1" i="0" u="none" strike="noStrike" kern="1200" cap="all" spc="0" normalizeH="0" baseline="0" noProof="0" dirty="0">
                          <a:ln>
                            <a:noFill/>
                          </a:ln>
                          <a:solidFill>
                            <a:prstClr val="black"/>
                          </a:solidFill>
                          <a:effectLst/>
                          <a:uLnTx/>
                          <a:uFillTx/>
                          <a:latin typeface="+mn-lt"/>
                          <a:ea typeface="+mj-ea"/>
                          <a:cs typeface="+mj-cs"/>
                        </a:rPr>
                        <a:t> που </a:t>
                      </a:r>
                      <a:r>
                        <a:rPr kumimoji="0" lang="el-GR" sz="1600" b="1" i="0" u="none" strike="noStrike" kern="1200" cap="all" spc="0" normalizeH="0" baseline="0" noProof="0" dirty="0" err="1">
                          <a:ln>
                            <a:noFill/>
                          </a:ln>
                          <a:solidFill>
                            <a:prstClr val="black"/>
                          </a:solidFill>
                          <a:effectLst/>
                          <a:uLnTx/>
                          <a:uFillTx/>
                          <a:latin typeface="+mn-lt"/>
                          <a:ea typeface="+mj-ea"/>
                          <a:cs typeface="+mj-cs"/>
                        </a:rPr>
                        <a:t>αυξανουν</a:t>
                      </a:r>
                      <a:r>
                        <a:rPr kumimoji="0" lang="el-GR" sz="1600" b="1" i="0" u="none" strike="noStrike" kern="1200" cap="all" spc="0" normalizeH="0" baseline="0" noProof="0" dirty="0">
                          <a:ln>
                            <a:noFill/>
                          </a:ln>
                          <a:solidFill>
                            <a:prstClr val="black"/>
                          </a:solidFill>
                          <a:effectLst/>
                          <a:uLnTx/>
                          <a:uFillTx/>
                          <a:latin typeface="+mn-lt"/>
                          <a:ea typeface="+mj-ea"/>
                          <a:cs typeface="+mj-cs"/>
                        </a:rPr>
                        <a:t> την </a:t>
                      </a:r>
                      <a:r>
                        <a:rPr kumimoji="0" lang="el-GR" sz="1600" b="1" i="0" u="none" strike="noStrike" kern="1200" cap="all" spc="0" normalizeH="0" baseline="0" noProof="0" dirty="0" err="1">
                          <a:ln>
                            <a:noFill/>
                          </a:ln>
                          <a:solidFill>
                            <a:prstClr val="black"/>
                          </a:solidFill>
                          <a:effectLst/>
                          <a:uLnTx/>
                          <a:uFillTx/>
                          <a:latin typeface="+mn-lt"/>
                          <a:ea typeface="+mj-ea"/>
                          <a:cs typeface="+mj-cs"/>
                        </a:rPr>
                        <a:t>πιθανοτητα</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μιασ</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συμπεριφορασ</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λειτουργουν</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ωσ</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ενισχυτεσ</a:t>
                      </a:r>
                      <a:br>
                        <a:rPr kumimoji="0" lang="el-GR" sz="1600" b="1" i="0" u="none" strike="noStrike" kern="1200" cap="all" spc="0" normalizeH="0" baseline="0" noProof="0" dirty="0">
                          <a:ln>
                            <a:noFill/>
                          </a:ln>
                          <a:solidFill>
                            <a:prstClr val="black"/>
                          </a:solidFill>
                          <a:effectLst/>
                          <a:uLnTx/>
                          <a:uFillTx/>
                          <a:latin typeface="+mn-lt"/>
                          <a:ea typeface="+mj-ea"/>
                          <a:cs typeface="+mj-cs"/>
                        </a:rPr>
                      </a:br>
                      <a:r>
                        <a:rPr kumimoji="0" lang="el-GR" sz="1600" b="1" i="0" u="none" strike="noStrike" kern="1200" cap="all" spc="0" normalizeH="0" baseline="0" noProof="0" dirty="0">
                          <a:ln>
                            <a:noFill/>
                          </a:ln>
                          <a:solidFill>
                            <a:prstClr val="black"/>
                          </a:solidFill>
                          <a:effectLst/>
                          <a:uLnTx/>
                          <a:uFillTx/>
                          <a:latin typeface="+mn-lt"/>
                          <a:ea typeface="+mj-ea"/>
                          <a:cs typeface="+mj-cs"/>
                        </a:rPr>
                        <a:t>3. η </a:t>
                      </a:r>
                      <a:r>
                        <a:rPr kumimoji="0" lang="el-GR" sz="1600" b="1" i="0" u="none" strike="noStrike" kern="1200" cap="all" spc="0" normalizeH="0" baseline="0" noProof="0" dirty="0" err="1">
                          <a:ln>
                            <a:noFill/>
                          </a:ln>
                          <a:solidFill>
                            <a:prstClr val="black"/>
                          </a:solidFill>
                          <a:effectLst/>
                          <a:uLnTx/>
                          <a:uFillTx/>
                          <a:latin typeface="+mn-lt"/>
                          <a:ea typeface="+mj-ea"/>
                          <a:cs typeface="+mj-cs"/>
                        </a:rPr>
                        <a:t>τροποποιηση</a:t>
                      </a:r>
                      <a:r>
                        <a:rPr kumimoji="0" lang="el-GR" sz="1600" b="1" i="0" u="none" strike="noStrike" kern="1200" cap="all" spc="0" normalizeH="0" baseline="0" noProof="0" dirty="0">
                          <a:ln>
                            <a:noFill/>
                          </a:ln>
                          <a:solidFill>
                            <a:prstClr val="black"/>
                          </a:solidFill>
                          <a:effectLst/>
                          <a:uLnTx/>
                          <a:uFillTx/>
                          <a:latin typeface="+mn-lt"/>
                          <a:ea typeface="+mj-ea"/>
                          <a:cs typeface="+mj-cs"/>
                        </a:rPr>
                        <a:t> των </a:t>
                      </a:r>
                      <a:r>
                        <a:rPr kumimoji="0" lang="el-GR" sz="1600" b="1" i="0" u="none" strike="noStrike" kern="1200" cap="all" spc="0" normalizeH="0" baseline="0" noProof="0" dirty="0" err="1">
                          <a:ln>
                            <a:noFill/>
                          </a:ln>
                          <a:solidFill>
                            <a:prstClr val="black"/>
                          </a:solidFill>
                          <a:effectLst/>
                          <a:uLnTx/>
                          <a:uFillTx/>
                          <a:latin typeface="+mn-lt"/>
                          <a:ea typeface="+mj-ea"/>
                          <a:cs typeface="+mj-cs"/>
                        </a:rPr>
                        <a:t>προγενομενων</a:t>
                      </a:r>
                      <a:r>
                        <a:rPr kumimoji="0" lang="el-GR" sz="1600" b="1" i="0" u="none" strike="noStrike" kern="1200" cap="all" spc="0" normalizeH="0" baseline="0" noProof="0" dirty="0">
                          <a:ln>
                            <a:noFill/>
                          </a:ln>
                          <a:solidFill>
                            <a:prstClr val="black"/>
                          </a:solidFill>
                          <a:effectLst/>
                          <a:uLnTx/>
                          <a:uFillTx/>
                          <a:latin typeface="+mn-lt"/>
                          <a:ea typeface="+mj-ea"/>
                          <a:cs typeface="+mj-cs"/>
                        </a:rPr>
                        <a:t> και των </a:t>
                      </a:r>
                      <a:r>
                        <a:rPr kumimoji="0" lang="el-GR" sz="1600" b="1" i="0" u="none" strike="noStrike" kern="1200" cap="all" spc="0" normalizeH="0" baseline="0" noProof="0" dirty="0" err="1">
                          <a:ln>
                            <a:noFill/>
                          </a:ln>
                          <a:solidFill>
                            <a:prstClr val="black"/>
                          </a:solidFill>
                          <a:effectLst/>
                          <a:uLnTx/>
                          <a:uFillTx/>
                          <a:latin typeface="+mn-lt"/>
                          <a:ea typeface="+mj-ea"/>
                          <a:cs typeface="+mj-cs"/>
                        </a:rPr>
                        <a:t>συνεπειων</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μπορει</a:t>
                      </a:r>
                      <a:r>
                        <a:rPr kumimoji="0" lang="el-GR" sz="1600" b="1" i="0" u="none" strike="noStrike" kern="1200" cap="all" spc="0" normalizeH="0" baseline="0" noProof="0" dirty="0">
                          <a:ln>
                            <a:noFill/>
                          </a:ln>
                          <a:solidFill>
                            <a:prstClr val="black"/>
                          </a:solidFill>
                          <a:effectLst/>
                          <a:uLnTx/>
                          <a:uFillTx/>
                          <a:latin typeface="+mn-lt"/>
                          <a:ea typeface="+mj-ea"/>
                          <a:cs typeface="+mj-cs"/>
                        </a:rPr>
                        <a:t> να </a:t>
                      </a:r>
                      <a:r>
                        <a:rPr kumimoji="0" lang="el-GR" sz="1600" b="1" i="0" u="none" strike="noStrike" kern="1200" cap="all" spc="0" normalizeH="0" baseline="0" noProof="0" dirty="0" err="1">
                          <a:ln>
                            <a:noFill/>
                          </a:ln>
                          <a:solidFill>
                            <a:prstClr val="black"/>
                          </a:solidFill>
                          <a:effectLst/>
                          <a:uLnTx/>
                          <a:uFillTx/>
                          <a:latin typeface="+mn-lt"/>
                          <a:ea typeface="+mj-ea"/>
                          <a:cs typeface="+mj-cs"/>
                        </a:rPr>
                        <a:t>οδηγησει</a:t>
                      </a:r>
                      <a:r>
                        <a:rPr kumimoji="0" lang="el-GR" sz="1600" b="1" i="0" u="none" strike="noStrike" kern="1200" cap="all" spc="0" normalizeH="0" baseline="0" noProof="0" dirty="0">
                          <a:ln>
                            <a:noFill/>
                          </a:ln>
                          <a:solidFill>
                            <a:prstClr val="black"/>
                          </a:solidFill>
                          <a:effectLst/>
                          <a:uLnTx/>
                          <a:uFillTx/>
                          <a:latin typeface="+mn-lt"/>
                          <a:ea typeface="+mj-ea"/>
                          <a:cs typeface="+mj-cs"/>
                        </a:rPr>
                        <a:t> σε </a:t>
                      </a:r>
                      <a:r>
                        <a:rPr kumimoji="0" lang="el-GR" sz="1600" b="1" i="0" u="none" strike="noStrike" kern="1200" cap="all" spc="0" normalizeH="0" baseline="0" noProof="0" dirty="0" err="1">
                          <a:ln>
                            <a:noFill/>
                          </a:ln>
                          <a:solidFill>
                            <a:prstClr val="black"/>
                          </a:solidFill>
                          <a:effectLst/>
                          <a:uLnTx/>
                          <a:uFillTx/>
                          <a:latin typeface="+mn-lt"/>
                          <a:ea typeface="+mj-ea"/>
                          <a:cs typeface="+mj-cs"/>
                        </a:rPr>
                        <a:t>αλλαγεσ</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τηΣ</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συμπεριφορασ</a:t>
                      </a:r>
                      <a:r>
                        <a:rPr kumimoji="0" lang="el-GR" sz="1600" b="1" i="0" u="none" strike="noStrike" kern="1200" cap="all" spc="0" normalizeH="0" baseline="0" noProof="0" dirty="0">
                          <a:ln>
                            <a:noFill/>
                          </a:ln>
                          <a:solidFill>
                            <a:prstClr val="black"/>
                          </a:solidFill>
                          <a:effectLst/>
                          <a:uLnTx/>
                          <a:uFillTx/>
                          <a:latin typeface="+mn-lt"/>
                          <a:ea typeface="+mj-ea"/>
                          <a:cs typeface="+mj-cs"/>
                        </a:rPr>
                        <a:t> </a:t>
                      </a:r>
                      <a:endParaRPr lang="el-GR" sz="1600" dirty="0"/>
                    </a:p>
                  </a:txBody>
                  <a:tcPr/>
                </a:tc>
                <a:extLst>
                  <a:ext uri="{0D108BD9-81ED-4DB2-BD59-A6C34878D82A}">
                    <a16:rowId xmlns:a16="http://schemas.microsoft.com/office/drawing/2014/main" val="10001"/>
                  </a:ext>
                </a:extLst>
              </a:tr>
              <a:tr h="10775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a:ln>
                            <a:noFill/>
                          </a:ln>
                          <a:solidFill>
                            <a:prstClr val="black"/>
                          </a:solidFill>
                          <a:effectLst/>
                          <a:uLnTx/>
                          <a:uFillTx/>
                          <a:latin typeface="+mn-lt"/>
                          <a:ea typeface="+mj-ea"/>
                          <a:cs typeface="+mj-cs"/>
                        </a:rPr>
                        <a:t>meichenbaum (1975)</a:t>
                      </a:r>
                      <a:br>
                        <a:rPr kumimoji="0" lang="en-US" sz="1800" b="1" i="0" u="none" strike="noStrike" kern="1200" cap="all" spc="0" normalizeH="0" baseline="0" noProof="0">
                          <a:ln>
                            <a:noFill/>
                          </a:ln>
                          <a:solidFill>
                            <a:prstClr val="black"/>
                          </a:solidFill>
                          <a:effectLst/>
                          <a:uLnTx/>
                          <a:uFillTx/>
                          <a:latin typeface="+mn-lt"/>
                          <a:ea typeface="+mj-ea"/>
                          <a:cs typeface="+mj-cs"/>
                        </a:rPr>
                      </a:br>
                      <a:endParaRPr lang="el-GR" sz="1800" dirty="0"/>
                    </a:p>
                  </a:txBody>
                  <a:tcPr/>
                </a:tc>
                <a:tc>
                  <a:txBody>
                    <a:bodyPr/>
                    <a:lstStyle/>
                    <a:p>
                      <a:r>
                        <a:rPr kumimoji="0" lang="el-GR" sz="1600" b="1" i="0" u="none" strike="noStrike" kern="1200" cap="all" spc="0" normalizeH="0" baseline="0" noProof="0">
                          <a:ln>
                            <a:noFill/>
                          </a:ln>
                          <a:solidFill>
                            <a:prstClr val="black"/>
                          </a:solidFill>
                          <a:effectLst/>
                          <a:uLnTx/>
                          <a:uFillTx/>
                          <a:latin typeface="+mn-lt"/>
                          <a:ea typeface="+mj-ea"/>
                          <a:cs typeface="+mj-cs"/>
                        </a:rPr>
                        <a:t>1. η συμπεριφορα επηρεαζεται από γνωσιακα γεγονοτα και διαδικασιεσ</a:t>
                      </a:r>
                      <a:br>
                        <a:rPr kumimoji="0" lang="el-GR" sz="1600" b="1" i="0" u="none" strike="noStrike" kern="1200" cap="all" spc="0" normalizeH="0" baseline="0" noProof="0">
                          <a:ln>
                            <a:noFill/>
                          </a:ln>
                          <a:solidFill>
                            <a:prstClr val="black"/>
                          </a:solidFill>
                          <a:effectLst/>
                          <a:uLnTx/>
                          <a:uFillTx/>
                          <a:latin typeface="+mn-lt"/>
                          <a:ea typeface="+mj-ea"/>
                          <a:cs typeface="+mj-cs"/>
                        </a:rPr>
                      </a:br>
                      <a:r>
                        <a:rPr kumimoji="0" lang="el-GR" sz="1600" b="1" i="0" u="none" strike="noStrike" kern="1200" cap="all" spc="0" normalizeH="0" baseline="0" noProof="0">
                          <a:ln>
                            <a:noFill/>
                          </a:ln>
                          <a:solidFill>
                            <a:prstClr val="black"/>
                          </a:solidFill>
                          <a:effectLst/>
                          <a:uLnTx/>
                          <a:uFillTx/>
                          <a:latin typeface="+mn-lt"/>
                          <a:ea typeface="+mj-ea"/>
                          <a:cs typeface="+mj-cs"/>
                        </a:rPr>
                        <a:t>2. η τροποποιηση των γνωσιακων διαδικασιων μπορει να οδηγησει σε αλλαγεσ στη συμπεριφορα</a:t>
                      </a:r>
                      <a:endParaRPr lang="el-GR" sz="1600"/>
                    </a:p>
                  </a:txBody>
                  <a:tcPr/>
                </a:tc>
                <a:extLst>
                  <a:ext uri="{0D108BD9-81ED-4DB2-BD59-A6C34878D82A}">
                    <a16:rowId xmlns:a16="http://schemas.microsoft.com/office/drawing/2014/main" val="10002"/>
                  </a:ext>
                </a:extLst>
              </a:tr>
              <a:tr h="17460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prstClr val="black"/>
                          </a:solidFill>
                          <a:effectLst/>
                          <a:uLnTx/>
                          <a:uFillTx/>
                          <a:latin typeface="+mn-lt"/>
                          <a:ea typeface="+mj-ea"/>
                          <a:cs typeface="+mj-cs"/>
                        </a:rPr>
                        <a:t>beck (1976)</a:t>
                      </a:r>
                      <a:br>
                        <a:rPr kumimoji="0" lang="en-US" sz="1800" b="1" i="0" u="none" strike="noStrike" kern="1200" cap="all" spc="0" normalizeH="0" baseline="0" noProof="0" dirty="0">
                          <a:ln>
                            <a:noFill/>
                          </a:ln>
                          <a:solidFill>
                            <a:prstClr val="black"/>
                          </a:solidFill>
                          <a:effectLst/>
                          <a:uLnTx/>
                          <a:uFillTx/>
                          <a:latin typeface="+mn-lt"/>
                          <a:ea typeface="+mj-ea"/>
                          <a:cs typeface="+mj-cs"/>
                        </a:rPr>
                      </a:br>
                      <a:br>
                        <a:rPr kumimoji="0" lang="el-GR" sz="1800" b="1" i="0" u="none" strike="noStrike" kern="1200" cap="all" spc="0" normalizeH="0" baseline="0" noProof="0" dirty="0">
                          <a:ln>
                            <a:noFill/>
                          </a:ln>
                          <a:solidFill>
                            <a:prstClr val="black"/>
                          </a:solidFill>
                          <a:effectLst/>
                          <a:uLnTx/>
                          <a:uFillTx/>
                          <a:latin typeface="+mn-lt"/>
                          <a:ea typeface="+mj-ea"/>
                          <a:cs typeface="+mj-cs"/>
                        </a:rPr>
                      </a:br>
                      <a:endParaRPr lang="el-GR" sz="1800" dirty="0"/>
                    </a:p>
                  </a:txBody>
                  <a:tcPr/>
                </a:tc>
                <a:tc>
                  <a:txBody>
                    <a:bodyPr/>
                    <a:lstStyle/>
                    <a:p>
                      <a:r>
                        <a:rPr kumimoji="0" lang="el-GR" sz="1600" b="1" i="0" u="none" strike="noStrike" kern="1200" cap="all" spc="0" normalizeH="0" baseline="0" noProof="0" dirty="0">
                          <a:ln>
                            <a:noFill/>
                          </a:ln>
                          <a:solidFill>
                            <a:prstClr val="black"/>
                          </a:solidFill>
                          <a:effectLst/>
                          <a:uLnTx/>
                          <a:uFillTx/>
                          <a:latin typeface="+mn-lt"/>
                          <a:ea typeface="+mj-ea"/>
                          <a:cs typeface="+mj-cs"/>
                        </a:rPr>
                        <a:t>1. η </a:t>
                      </a:r>
                      <a:r>
                        <a:rPr kumimoji="0" lang="el-GR" sz="1600" b="1" i="0" u="none" strike="noStrike" kern="1200" cap="all" spc="0" normalizeH="0" baseline="0" noProof="0" dirty="0" err="1">
                          <a:ln>
                            <a:noFill/>
                          </a:ln>
                          <a:solidFill>
                            <a:prstClr val="black"/>
                          </a:solidFill>
                          <a:effectLst/>
                          <a:uLnTx/>
                          <a:uFillTx/>
                          <a:latin typeface="+mn-lt"/>
                          <a:ea typeface="+mj-ea"/>
                          <a:cs typeface="+mj-cs"/>
                        </a:rPr>
                        <a:t>συναισθηματικη</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κατασταση</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επηρεαζεται</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απο</a:t>
                      </a:r>
                      <a:r>
                        <a:rPr kumimoji="0" lang="el-GR" sz="1600" b="1" i="0" u="none" strike="noStrike" kern="1200" cap="all" spc="0" normalizeH="0" baseline="0" noProof="0" dirty="0">
                          <a:ln>
                            <a:noFill/>
                          </a:ln>
                          <a:solidFill>
                            <a:prstClr val="black"/>
                          </a:solidFill>
                          <a:effectLst/>
                          <a:uLnTx/>
                          <a:uFillTx/>
                          <a:latin typeface="+mn-lt"/>
                          <a:ea typeface="+mj-ea"/>
                          <a:cs typeface="+mj-cs"/>
                        </a:rPr>
                        <a:t> τι </a:t>
                      </a:r>
                      <a:r>
                        <a:rPr kumimoji="0" lang="el-GR" sz="1600" b="1" i="0" u="none" strike="noStrike" kern="1200" cap="all" spc="0" normalizeH="0" baseline="0" noProof="0" dirty="0" err="1">
                          <a:ln>
                            <a:noFill/>
                          </a:ln>
                          <a:solidFill>
                            <a:prstClr val="black"/>
                          </a:solidFill>
                          <a:effectLst/>
                          <a:uLnTx/>
                          <a:uFillTx/>
                          <a:latin typeface="+mn-lt"/>
                          <a:ea typeface="+mj-ea"/>
                          <a:cs typeface="+mj-cs"/>
                        </a:rPr>
                        <a:t>γνωσιεσ</a:t>
                      </a:r>
                      <a:br>
                        <a:rPr kumimoji="0" lang="el-GR" sz="1600" b="1" i="0" u="none" strike="noStrike" kern="1200" cap="all" spc="0" normalizeH="0" baseline="0" noProof="0" dirty="0">
                          <a:ln>
                            <a:noFill/>
                          </a:ln>
                          <a:solidFill>
                            <a:prstClr val="black"/>
                          </a:solidFill>
                          <a:effectLst/>
                          <a:uLnTx/>
                          <a:uFillTx/>
                          <a:latin typeface="+mn-lt"/>
                          <a:ea typeface="+mj-ea"/>
                          <a:cs typeface="+mj-cs"/>
                        </a:rPr>
                      </a:br>
                      <a:r>
                        <a:rPr kumimoji="0" lang="el-GR" sz="1600" b="1" i="0" u="none" strike="noStrike" kern="1200" cap="all" spc="0" normalizeH="0" baseline="0" noProof="0" dirty="0">
                          <a:ln>
                            <a:noFill/>
                          </a:ln>
                          <a:solidFill>
                            <a:prstClr val="black"/>
                          </a:solidFill>
                          <a:effectLst/>
                          <a:uLnTx/>
                          <a:uFillTx/>
                          <a:latin typeface="+mn-lt"/>
                          <a:ea typeface="+mj-ea"/>
                          <a:cs typeface="+mj-cs"/>
                        </a:rPr>
                        <a:t>2. οι </a:t>
                      </a:r>
                      <a:r>
                        <a:rPr kumimoji="0" lang="el-GR" sz="1600" b="1" i="0" u="none" strike="noStrike" kern="1200" cap="all" spc="0" normalizeH="0" baseline="0" noProof="0" dirty="0" err="1">
                          <a:ln>
                            <a:noFill/>
                          </a:ln>
                          <a:solidFill>
                            <a:prstClr val="black"/>
                          </a:solidFill>
                          <a:effectLst/>
                          <a:uLnTx/>
                          <a:uFillTx/>
                          <a:latin typeface="+mn-lt"/>
                          <a:ea typeface="+mj-ea"/>
                          <a:cs typeface="+mj-cs"/>
                        </a:rPr>
                        <a:t>παραλογεσ</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πεποιθησεισ</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σχετιζονται</a:t>
                      </a:r>
                      <a:r>
                        <a:rPr kumimoji="0" lang="el-GR" sz="1600" b="1" i="0" u="none" strike="noStrike" kern="1200" cap="all" spc="0" normalizeH="0" baseline="0" noProof="0" dirty="0">
                          <a:ln>
                            <a:noFill/>
                          </a:ln>
                          <a:solidFill>
                            <a:prstClr val="black"/>
                          </a:solidFill>
                          <a:effectLst/>
                          <a:uLnTx/>
                          <a:uFillTx/>
                          <a:latin typeface="+mn-lt"/>
                          <a:ea typeface="+mj-ea"/>
                          <a:cs typeface="+mj-cs"/>
                        </a:rPr>
                        <a:t> με </a:t>
                      </a:r>
                      <a:r>
                        <a:rPr kumimoji="0" lang="el-GR" sz="1600" b="1" i="0" u="none" strike="noStrike" kern="1200" cap="all" spc="0" normalizeH="0" baseline="0" noProof="0" dirty="0" err="1">
                          <a:ln>
                            <a:noFill/>
                          </a:ln>
                          <a:solidFill>
                            <a:prstClr val="black"/>
                          </a:solidFill>
                          <a:effectLst/>
                          <a:uLnTx/>
                          <a:uFillTx/>
                          <a:latin typeface="+mn-lt"/>
                          <a:ea typeface="+mj-ea"/>
                          <a:cs typeface="+mj-cs"/>
                        </a:rPr>
                        <a:t>αρνητικεσ</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συναισθηματικεσ</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καταστασεισ</a:t>
                      </a:r>
                      <a:br>
                        <a:rPr kumimoji="0" lang="el-GR" sz="1600" b="1" i="0" u="none" strike="noStrike" kern="1200" cap="all" spc="0" normalizeH="0" baseline="0" noProof="0" dirty="0">
                          <a:ln>
                            <a:noFill/>
                          </a:ln>
                          <a:solidFill>
                            <a:prstClr val="black"/>
                          </a:solidFill>
                          <a:effectLst/>
                          <a:uLnTx/>
                          <a:uFillTx/>
                          <a:latin typeface="+mn-lt"/>
                          <a:ea typeface="+mj-ea"/>
                          <a:cs typeface="+mj-cs"/>
                        </a:rPr>
                      </a:br>
                      <a:r>
                        <a:rPr kumimoji="0" lang="el-GR" sz="1600" b="1" i="0" u="none" strike="noStrike" kern="1200" cap="all" spc="0" normalizeH="0" baseline="0" noProof="0" dirty="0">
                          <a:ln>
                            <a:noFill/>
                          </a:ln>
                          <a:solidFill>
                            <a:prstClr val="black"/>
                          </a:solidFill>
                          <a:effectLst/>
                          <a:uLnTx/>
                          <a:uFillTx/>
                          <a:latin typeface="+mn-lt"/>
                          <a:ea typeface="+mj-ea"/>
                          <a:cs typeface="+mj-cs"/>
                        </a:rPr>
                        <a:t>3. η </a:t>
                      </a:r>
                      <a:r>
                        <a:rPr kumimoji="0" lang="el-GR" sz="1600" b="1" i="0" u="none" strike="noStrike" kern="1200" cap="all" spc="0" normalizeH="0" baseline="0" noProof="0" dirty="0" err="1">
                          <a:ln>
                            <a:noFill/>
                          </a:ln>
                          <a:solidFill>
                            <a:prstClr val="black"/>
                          </a:solidFill>
                          <a:effectLst/>
                          <a:uLnTx/>
                          <a:uFillTx/>
                          <a:latin typeface="+mn-lt"/>
                          <a:ea typeface="+mj-ea"/>
                          <a:cs typeface="+mj-cs"/>
                        </a:rPr>
                        <a:t>τροποποιση</a:t>
                      </a:r>
                      <a:r>
                        <a:rPr kumimoji="0" lang="el-GR" sz="1600" b="1" i="0" u="none" strike="noStrike" kern="1200" cap="all" spc="0" normalizeH="0" baseline="0" noProof="0" dirty="0">
                          <a:ln>
                            <a:noFill/>
                          </a:ln>
                          <a:solidFill>
                            <a:prstClr val="black"/>
                          </a:solidFill>
                          <a:effectLst/>
                          <a:uLnTx/>
                          <a:uFillTx/>
                          <a:latin typeface="+mn-lt"/>
                          <a:ea typeface="+mj-ea"/>
                          <a:cs typeface="+mj-cs"/>
                        </a:rPr>
                        <a:t> των </a:t>
                      </a:r>
                      <a:r>
                        <a:rPr kumimoji="0" lang="el-GR" sz="1600" b="1" i="0" u="none" strike="noStrike" kern="1200" cap="all" spc="0" normalizeH="0" baseline="0" noProof="0" dirty="0" err="1">
                          <a:ln>
                            <a:noFill/>
                          </a:ln>
                          <a:solidFill>
                            <a:prstClr val="black"/>
                          </a:solidFill>
                          <a:effectLst/>
                          <a:uLnTx/>
                          <a:uFillTx/>
                          <a:latin typeface="+mn-lt"/>
                          <a:ea typeface="+mj-ea"/>
                          <a:cs typeface="+mj-cs"/>
                        </a:rPr>
                        <a:t>γνωσιακων</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διαδικασιων</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μπορει</a:t>
                      </a:r>
                      <a:r>
                        <a:rPr kumimoji="0" lang="el-GR" sz="1600" b="1" i="0" u="none" strike="noStrike" kern="1200" cap="all" spc="0" normalizeH="0" baseline="0" noProof="0" dirty="0">
                          <a:ln>
                            <a:noFill/>
                          </a:ln>
                          <a:solidFill>
                            <a:prstClr val="black"/>
                          </a:solidFill>
                          <a:effectLst/>
                          <a:uLnTx/>
                          <a:uFillTx/>
                          <a:latin typeface="+mn-lt"/>
                          <a:ea typeface="+mj-ea"/>
                          <a:cs typeface="+mj-cs"/>
                        </a:rPr>
                        <a:t> να </a:t>
                      </a:r>
                      <a:r>
                        <a:rPr kumimoji="0" lang="el-GR" sz="1600" b="1" i="0" u="none" strike="noStrike" kern="1200" cap="all" spc="0" normalizeH="0" baseline="0" noProof="0" dirty="0" err="1">
                          <a:ln>
                            <a:noFill/>
                          </a:ln>
                          <a:solidFill>
                            <a:prstClr val="black"/>
                          </a:solidFill>
                          <a:effectLst/>
                          <a:uLnTx/>
                          <a:uFillTx/>
                          <a:latin typeface="+mn-lt"/>
                          <a:ea typeface="+mj-ea"/>
                          <a:cs typeface="+mj-cs"/>
                        </a:rPr>
                        <a:t>προκαλεσει</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αλλαγεσ</a:t>
                      </a:r>
                      <a:r>
                        <a:rPr kumimoji="0" lang="el-GR" sz="1600" b="1" i="0" u="none" strike="noStrike" kern="1200" cap="all" spc="0" normalizeH="0" baseline="0" noProof="0" dirty="0">
                          <a:ln>
                            <a:noFill/>
                          </a:ln>
                          <a:solidFill>
                            <a:prstClr val="black"/>
                          </a:solidFill>
                          <a:effectLst/>
                          <a:uLnTx/>
                          <a:uFillTx/>
                          <a:latin typeface="+mn-lt"/>
                          <a:ea typeface="+mj-ea"/>
                          <a:cs typeface="+mj-cs"/>
                        </a:rPr>
                        <a:t> στο </a:t>
                      </a:r>
                      <a:r>
                        <a:rPr kumimoji="0" lang="el-GR" sz="1600" b="1" i="0" u="none" strike="noStrike" kern="1200" cap="all" spc="0" normalizeH="0" baseline="0" noProof="0" dirty="0" err="1">
                          <a:ln>
                            <a:noFill/>
                          </a:ln>
                          <a:solidFill>
                            <a:prstClr val="black"/>
                          </a:solidFill>
                          <a:effectLst/>
                          <a:uLnTx/>
                          <a:uFillTx/>
                          <a:latin typeface="+mn-lt"/>
                          <a:ea typeface="+mj-ea"/>
                          <a:cs typeface="+mj-cs"/>
                        </a:rPr>
                        <a:t>συναισθημα</a:t>
                      </a:r>
                      <a:r>
                        <a:rPr kumimoji="0" lang="el-GR" sz="1600" b="1" i="0" u="none" strike="noStrike" kern="1200" cap="all" spc="0" normalizeH="0" baseline="0" noProof="0" dirty="0">
                          <a:ln>
                            <a:noFill/>
                          </a:ln>
                          <a:solidFill>
                            <a:prstClr val="black"/>
                          </a:solidFill>
                          <a:effectLst/>
                          <a:uLnTx/>
                          <a:uFillTx/>
                          <a:latin typeface="+mn-lt"/>
                          <a:ea typeface="+mj-ea"/>
                          <a:cs typeface="+mj-cs"/>
                        </a:rPr>
                        <a:t> </a:t>
                      </a:r>
                      <a:endParaRPr lang="el-GR" sz="1600" dirty="0"/>
                    </a:p>
                  </a:txBody>
                  <a:tcPr/>
                </a:tc>
                <a:extLst>
                  <a:ext uri="{0D108BD9-81ED-4DB2-BD59-A6C34878D82A}">
                    <a16:rowId xmlns:a16="http://schemas.microsoft.com/office/drawing/2014/main" val="10003"/>
                  </a:ext>
                </a:extLst>
              </a:tr>
              <a:tr h="1478090">
                <a:tc>
                  <a:txBody>
                    <a:bodyPr/>
                    <a:lstStyle/>
                    <a:p>
                      <a:r>
                        <a:rPr kumimoji="0" lang="en-US" sz="1800" b="1" i="0" u="none" strike="noStrike" kern="1200" cap="all" spc="0" normalizeH="0" baseline="0" noProof="0" dirty="0">
                          <a:ln>
                            <a:noFill/>
                          </a:ln>
                          <a:solidFill>
                            <a:prstClr val="black"/>
                          </a:solidFill>
                          <a:effectLst/>
                          <a:uLnTx/>
                          <a:uFillTx/>
                          <a:latin typeface="+mn-lt"/>
                          <a:ea typeface="+mj-ea"/>
                          <a:cs typeface="+mj-cs"/>
                        </a:rPr>
                        <a:t>young (1990)</a:t>
                      </a:r>
                      <a:br>
                        <a:rPr kumimoji="0" lang="en-US" sz="1800" b="1" i="0" u="none" strike="noStrike" kern="1200" cap="all" spc="0" normalizeH="0" baseline="0" noProof="0" dirty="0">
                          <a:ln>
                            <a:noFill/>
                          </a:ln>
                          <a:solidFill>
                            <a:prstClr val="black"/>
                          </a:solidFill>
                          <a:effectLst/>
                          <a:uLnTx/>
                          <a:uFillTx/>
                          <a:latin typeface="+mn-lt"/>
                          <a:ea typeface="+mj-ea"/>
                          <a:cs typeface="+mj-cs"/>
                        </a:rPr>
                      </a:br>
                      <a:endParaRPr lang="el-GR" sz="1800" dirty="0"/>
                    </a:p>
                  </a:txBody>
                  <a:tcPr/>
                </a:tc>
                <a:tc>
                  <a:txBody>
                    <a:bodyPr/>
                    <a:lstStyle/>
                    <a:p>
                      <a:r>
                        <a:rPr kumimoji="0" lang="el-GR" sz="1600" b="1" i="0" u="none" strike="noStrike" kern="1200" cap="all" spc="0" normalizeH="0" baseline="0" noProof="0" dirty="0">
                          <a:ln>
                            <a:noFill/>
                          </a:ln>
                          <a:solidFill>
                            <a:prstClr val="black"/>
                          </a:solidFill>
                          <a:effectLst/>
                          <a:uLnTx/>
                          <a:uFillTx/>
                          <a:latin typeface="+mn-lt"/>
                          <a:ea typeface="+mj-ea"/>
                          <a:cs typeface="+mj-cs"/>
                        </a:rPr>
                        <a:t>τα </a:t>
                      </a:r>
                      <a:r>
                        <a:rPr kumimoji="0" lang="el-GR" sz="1600" b="1" i="0" u="none" strike="noStrike" kern="1200" cap="all" spc="0" normalizeH="0" baseline="0" noProof="0" dirty="0" err="1">
                          <a:ln>
                            <a:noFill/>
                          </a:ln>
                          <a:solidFill>
                            <a:prstClr val="black"/>
                          </a:solidFill>
                          <a:effectLst/>
                          <a:uLnTx/>
                          <a:uFillTx/>
                          <a:latin typeface="+mn-lt"/>
                          <a:ea typeface="+mj-ea"/>
                          <a:cs typeface="+mj-cs"/>
                        </a:rPr>
                        <a:t>δυσπροσαρμοστικα</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γνωσιακα</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σχηματα</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αναπτυσσονται</a:t>
                      </a:r>
                      <a:r>
                        <a:rPr kumimoji="0" lang="el-GR" sz="1600" b="1" i="0" u="none" strike="noStrike" kern="1200" cap="all" spc="0" normalizeH="0" baseline="0" noProof="0" dirty="0">
                          <a:ln>
                            <a:noFill/>
                          </a:ln>
                          <a:solidFill>
                            <a:prstClr val="black"/>
                          </a:solidFill>
                          <a:effectLst/>
                          <a:uLnTx/>
                          <a:uFillTx/>
                          <a:latin typeface="+mn-lt"/>
                          <a:ea typeface="+mj-ea"/>
                          <a:cs typeface="+mj-cs"/>
                        </a:rPr>
                        <a:t> κατά τη </a:t>
                      </a:r>
                      <a:r>
                        <a:rPr kumimoji="0" lang="el-GR" sz="1600" b="1" i="0" u="none" strike="noStrike" kern="1200" cap="all" spc="0" normalizeH="0" baseline="0" noProof="0" dirty="0" err="1">
                          <a:ln>
                            <a:noFill/>
                          </a:ln>
                          <a:solidFill>
                            <a:prstClr val="black"/>
                          </a:solidFill>
                          <a:effectLst/>
                          <a:uLnTx/>
                          <a:uFillTx/>
                          <a:latin typeface="+mn-lt"/>
                          <a:ea typeface="+mj-ea"/>
                          <a:cs typeface="+mj-cs"/>
                        </a:rPr>
                        <a:t>διαρκεια</a:t>
                      </a:r>
                      <a:r>
                        <a:rPr kumimoji="0" lang="el-GR" sz="1600" b="1" i="0" u="none" strike="noStrike" kern="1200" cap="all" spc="0" normalizeH="0" baseline="0" noProof="0" dirty="0">
                          <a:ln>
                            <a:noFill/>
                          </a:ln>
                          <a:solidFill>
                            <a:prstClr val="black"/>
                          </a:solidFill>
                          <a:effectLst/>
                          <a:uLnTx/>
                          <a:uFillTx/>
                          <a:latin typeface="+mn-lt"/>
                          <a:ea typeface="+mj-ea"/>
                          <a:cs typeface="+mj-cs"/>
                        </a:rPr>
                        <a:t> της </a:t>
                      </a:r>
                      <a:r>
                        <a:rPr kumimoji="0" lang="el-GR" sz="1600" b="1" i="0" u="none" strike="noStrike" kern="1200" cap="all" spc="0" normalizeH="0" baseline="0" noProof="0" dirty="0" err="1">
                          <a:ln>
                            <a:noFill/>
                          </a:ln>
                          <a:solidFill>
                            <a:prstClr val="black"/>
                          </a:solidFill>
                          <a:effectLst/>
                          <a:uLnTx/>
                          <a:uFillTx/>
                          <a:latin typeface="+mn-lt"/>
                          <a:ea typeface="+mj-ea"/>
                          <a:cs typeface="+mj-cs"/>
                        </a:rPr>
                        <a:t>παιδικησ</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ηλικιασ</a:t>
                      </a:r>
                      <a:r>
                        <a:rPr kumimoji="0" lang="el-GR" sz="1600" b="1" i="0" u="none" strike="noStrike" kern="1200" cap="all" spc="0" normalizeH="0" baseline="0" noProof="0" dirty="0">
                          <a:ln>
                            <a:noFill/>
                          </a:ln>
                          <a:solidFill>
                            <a:prstClr val="black"/>
                          </a:solidFill>
                          <a:effectLst/>
                          <a:uLnTx/>
                          <a:uFillTx/>
                          <a:latin typeface="+mn-lt"/>
                          <a:ea typeface="+mj-ea"/>
                          <a:cs typeface="+mj-cs"/>
                        </a:rPr>
                        <a:t>  και </a:t>
                      </a:r>
                      <a:r>
                        <a:rPr kumimoji="0" lang="el-GR" sz="1600" b="1" i="0" u="none" strike="noStrike" kern="1200" cap="all" spc="0" normalizeH="0" baseline="0" noProof="0" dirty="0" err="1">
                          <a:ln>
                            <a:noFill/>
                          </a:ln>
                          <a:solidFill>
                            <a:prstClr val="black"/>
                          </a:solidFill>
                          <a:effectLst/>
                          <a:uLnTx/>
                          <a:uFillTx/>
                          <a:latin typeface="+mn-lt"/>
                          <a:ea typeface="+mj-ea"/>
                          <a:cs typeface="+mj-cs"/>
                        </a:rPr>
                        <a:t>οδηγουν</a:t>
                      </a:r>
                      <a:r>
                        <a:rPr kumimoji="0" lang="el-GR" sz="1600" b="1" i="0" u="none" strike="noStrike" kern="1200" cap="all" spc="0" normalizeH="0" baseline="0" noProof="0" dirty="0">
                          <a:ln>
                            <a:noFill/>
                          </a:ln>
                          <a:solidFill>
                            <a:prstClr val="black"/>
                          </a:solidFill>
                          <a:effectLst/>
                          <a:uLnTx/>
                          <a:uFillTx/>
                          <a:latin typeface="+mn-lt"/>
                          <a:ea typeface="+mj-ea"/>
                          <a:cs typeface="+mj-cs"/>
                        </a:rPr>
                        <a:t> σε </a:t>
                      </a:r>
                      <a:r>
                        <a:rPr kumimoji="0" lang="el-GR" sz="1600" b="1" i="0" u="none" strike="noStrike" kern="1200" cap="all" spc="0" normalizeH="0" baseline="0" noProof="0" dirty="0" err="1">
                          <a:ln>
                            <a:noFill/>
                          </a:ln>
                          <a:solidFill>
                            <a:prstClr val="black"/>
                          </a:solidFill>
                          <a:effectLst/>
                          <a:uLnTx/>
                          <a:uFillTx/>
                          <a:latin typeface="+mn-lt"/>
                          <a:ea typeface="+mj-ea"/>
                          <a:cs typeface="+mj-cs"/>
                        </a:rPr>
                        <a:t>προτυπα</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ηττοπαθουσ</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συμπεριφορασ</a:t>
                      </a:r>
                      <a:r>
                        <a:rPr kumimoji="0" lang="el-GR" sz="1600" b="1" i="0" u="none" strike="noStrike" kern="1200" cap="all" spc="0" normalizeH="0" baseline="0" noProof="0" dirty="0">
                          <a:ln>
                            <a:noFill/>
                          </a:ln>
                          <a:solidFill>
                            <a:prstClr val="black"/>
                          </a:solidFill>
                          <a:effectLst/>
                          <a:uLnTx/>
                          <a:uFillTx/>
                          <a:latin typeface="+mn-lt"/>
                          <a:ea typeface="+mj-ea"/>
                          <a:cs typeface="+mj-cs"/>
                        </a:rPr>
                        <a:t> τα </a:t>
                      </a:r>
                      <a:r>
                        <a:rPr kumimoji="0" lang="el-GR" sz="1600" b="1" i="0" u="none" strike="noStrike" kern="1200" cap="all" spc="0" normalizeH="0" baseline="0" noProof="0" dirty="0" err="1">
                          <a:ln>
                            <a:noFill/>
                          </a:ln>
                          <a:solidFill>
                            <a:prstClr val="black"/>
                          </a:solidFill>
                          <a:effectLst/>
                          <a:uLnTx/>
                          <a:uFillTx/>
                          <a:latin typeface="+mn-lt"/>
                          <a:ea typeface="+mj-ea"/>
                          <a:cs typeface="+mj-cs"/>
                        </a:rPr>
                        <a:t>οποια</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επαναλαμβανονται</a:t>
                      </a:r>
                      <a:r>
                        <a:rPr kumimoji="0" lang="el-GR" sz="1600" b="1" i="0" u="none" strike="noStrike" kern="1200" cap="all" spc="0" normalizeH="0" baseline="0" noProof="0" dirty="0">
                          <a:ln>
                            <a:noFill/>
                          </a:ln>
                          <a:solidFill>
                            <a:prstClr val="black"/>
                          </a:solidFill>
                          <a:effectLst/>
                          <a:uLnTx/>
                          <a:uFillTx/>
                          <a:latin typeface="+mn-lt"/>
                          <a:ea typeface="+mj-ea"/>
                          <a:cs typeface="+mj-cs"/>
                        </a:rPr>
                        <a:t> </a:t>
                      </a:r>
                      <a:r>
                        <a:rPr kumimoji="0" lang="el-GR" sz="1600" b="1" i="0" u="none" strike="noStrike" kern="1200" cap="all" spc="0" normalizeH="0" baseline="0" noProof="0" dirty="0" err="1">
                          <a:ln>
                            <a:noFill/>
                          </a:ln>
                          <a:solidFill>
                            <a:prstClr val="black"/>
                          </a:solidFill>
                          <a:effectLst/>
                          <a:uLnTx/>
                          <a:uFillTx/>
                          <a:latin typeface="+mn-lt"/>
                          <a:ea typeface="+mj-ea"/>
                          <a:cs typeface="+mj-cs"/>
                        </a:rPr>
                        <a:t>κατα</a:t>
                      </a:r>
                      <a:r>
                        <a:rPr kumimoji="0" lang="el-GR" sz="1600" b="1" i="0" u="none" strike="noStrike" kern="1200" cap="all" spc="0" normalizeH="0" baseline="0" noProof="0" dirty="0">
                          <a:ln>
                            <a:noFill/>
                          </a:ln>
                          <a:solidFill>
                            <a:prstClr val="black"/>
                          </a:solidFill>
                          <a:effectLst/>
                          <a:uLnTx/>
                          <a:uFillTx/>
                          <a:latin typeface="+mn-lt"/>
                          <a:ea typeface="+mj-ea"/>
                          <a:cs typeface="+mj-cs"/>
                        </a:rPr>
                        <a:t> τη </a:t>
                      </a:r>
                      <a:r>
                        <a:rPr kumimoji="0" lang="el-GR" sz="1600" b="1" i="0" u="none" strike="noStrike" kern="1200" cap="all" spc="0" normalizeH="0" baseline="0" noProof="0" dirty="0" err="1">
                          <a:ln>
                            <a:noFill/>
                          </a:ln>
                          <a:solidFill>
                            <a:prstClr val="black"/>
                          </a:solidFill>
                          <a:effectLst/>
                          <a:uLnTx/>
                          <a:uFillTx/>
                          <a:latin typeface="+mn-lt"/>
                          <a:ea typeface="+mj-ea"/>
                          <a:cs typeface="+mj-cs"/>
                        </a:rPr>
                        <a:t>διαρκεια</a:t>
                      </a:r>
                      <a:r>
                        <a:rPr kumimoji="0" lang="el-GR" sz="1600" b="1" i="0" u="none" strike="noStrike" kern="1200" cap="all" spc="0" normalizeH="0" baseline="0" noProof="0" dirty="0">
                          <a:ln>
                            <a:noFill/>
                          </a:ln>
                          <a:solidFill>
                            <a:prstClr val="black"/>
                          </a:solidFill>
                          <a:effectLst/>
                          <a:uLnTx/>
                          <a:uFillTx/>
                          <a:latin typeface="+mn-lt"/>
                          <a:ea typeface="+mj-ea"/>
                          <a:cs typeface="+mj-cs"/>
                        </a:rPr>
                        <a:t> της </a:t>
                      </a:r>
                      <a:r>
                        <a:rPr kumimoji="0" lang="el-GR" sz="1600" b="1" i="0" u="none" strike="noStrike" kern="1200" cap="all" spc="0" normalizeH="0" baseline="0" noProof="0" dirty="0" err="1">
                          <a:ln>
                            <a:noFill/>
                          </a:ln>
                          <a:solidFill>
                            <a:prstClr val="black"/>
                          </a:solidFill>
                          <a:effectLst/>
                          <a:uLnTx/>
                          <a:uFillTx/>
                          <a:latin typeface="+mn-lt"/>
                          <a:ea typeface="+mj-ea"/>
                          <a:cs typeface="+mj-cs"/>
                        </a:rPr>
                        <a:t>ζωησ</a:t>
                      </a:r>
                      <a:endParaRPr lang="el-GR" sz="1600" dirty="0"/>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4"/>
          <p:cNvSpPr>
            <a:spLocks noChangeArrowheads="1"/>
          </p:cNvSpPr>
          <p:nvPr/>
        </p:nvSpPr>
        <p:spPr bwMode="auto">
          <a:xfrm>
            <a:off x="4081464" y="1339851"/>
            <a:ext cx="2301875" cy="576263"/>
          </a:xfrm>
          <a:prstGeom prst="rect">
            <a:avLst/>
          </a:prstGeom>
          <a:solidFill>
            <a:schemeClr val="accent1"/>
          </a:solidFill>
          <a:ln w="9525">
            <a:solidFill>
              <a:schemeClr val="tx1"/>
            </a:solidFill>
            <a:miter lim="800000"/>
            <a:headEnd/>
            <a:tailEnd/>
          </a:ln>
        </p:spPr>
        <p:txBody>
          <a:bodyPr wrap="none" anchor="ctr"/>
          <a:lstStyle/>
          <a:p>
            <a:pPr algn="ctr"/>
            <a:r>
              <a:rPr lang="el-GR" sz="1200" b="1">
                <a:latin typeface="Calibri" pitchFamily="34" charset="0"/>
              </a:rPr>
              <a:t>ΠΥΡΗΝΙΚΗ ΠΕΠΟΙΘΗΣΗ</a:t>
            </a:r>
          </a:p>
          <a:p>
            <a:pPr algn="ctr"/>
            <a:r>
              <a:rPr lang="el-GR" sz="1200">
                <a:latin typeface="Calibri" pitchFamily="34" charset="0"/>
              </a:rPr>
              <a:t>Είμαι ανεπαρκής</a:t>
            </a:r>
          </a:p>
        </p:txBody>
      </p:sp>
      <p:sp>
        <p:nvSpPr>
          <p:cNvPr id="49155" name="Rectangle 5"/>
          <p:cNvSpPr>
            <a:spLocks noChangeArrowheads="1"/>
          </p:cNvSpPr>
          <p:nvPr/>
        </p:nvSpPr>
        <p:spPr bwMode="auto">
          <a:xfrm>
            <a:off x="4151314" y="2205038"/>
            <a:ext cx="2232025" cy="647700"/>
          </a:xfrm>
          <a:prstGeom prst="rect">
            <a:avLst/>
          </a:prstGeom>
          <a:solidFill>
            <a:schemeClr val="accent1"/>
          </a:solidFill>
          <a:ln w="9525">
            <a:solidFill>
              <a:schemeClr val="tx1"/>
            </a:solidFill>
            <a:miter lim="800000"/>
            <a:headEnd/>
            <a:tailEnd/>
          </a:ln>
        </p:spPr>
        <p:txBody>
          <a:bodyPr wrap="none" anchor="ctr"/>
          <a:lstStyle/>
          <a:p>
            <a:pPr algn="ctr"/>
            <a:r>
              <a:rPr lang="el-GR" sz="1200" b="1">
                <a:latin typeface="Calibri" pitchFamily="34" charset="0"/>
              </a:rPr>
              <a:t>ΕΝΔΙΑΜΕΣΗ</a:t>
            </a:r>
            <a:r>
              <a:rPr lang="el-GR" b="1">
                <a:latin typeface="Calibri" pitchFamily="34" charset="0"/>
              </a:rPr>
              <a:t> </a:t>
            </a:r>
            <a:r>
              <a:rPr lang="el-GR" sz="1200" b="1">
                <a:latin typeface="Calibri" pitchFamily="34" charset="0"/>
              </a:rPr>
              <a:t>ΠΕΠΟΙΘΗΣΗ</a:t>
            </a:r>
          </a:p>
          <a:p>
            <a:pPr algn="ctr"/>
            <a:r>
              <a:rPr lang="el-GR" sz="1200">
                <a:latin typeface="Calibri" pitchFamily="34" charset="0"/>
              </a:rPr>
              <a:t>Αν δεν καταλάβω κάτι τέλεια, </a:t>
            </a:r>
          </a:p>
          <a:p>
            <a:pPr algn="ctr"/>
            <a:r>
              <a:rPr lang="el-GR" sz="1200">
                <a:latin typeface="Calibri" pitchFamily="34" charset="0"/>
              </a:rPr>
              <a:t>τότε είμαι βλάκας.</a:t>
            </a:r>
          </a:p>
        </p:txBody>
      </p:sp>
      <p:sp>
        <p:nvSpPr>
          <p:cNvPr id="49156" name="Rectangle 6"/>
          <p:cNvSpPr>
            <a:spLocks noChangeArrowheads="1"/>
          </p:cNvSpPr>
          <p:nvPr/>
        </p:nvSpPr>
        <p:spPr bwMode="auto">
          <a:xfrm>
            <a:off x="1847851" y="3355976"/>
            <a:ext cx="2017713" cy="720725"/>
          </a:xfrm>
          <a:prstGeom prst="rect">
            <a:avLst/>
          </a:prstGeom>
          <a:solidFill>
            <a:schemeClr val="accent1"/>
          </a:solidFill>
          <a:ln w="9525">
            <a:solidFill>
              <a:schemeClr val="tx1"/>
            </a:solidFill>
            <a:miter lim="800000"/>
            <a:headEnd/>
            <a:tailEnd/>
          </a:ln>
        </p:spPr>
        <p:txBody>
          <a:bodyPr wrap="none" anchor="ctr"/>
          <a:lstStyle/>
          <a:p>
            <a:pPr algn="ctr"/>
            <a:r>
              <a:rPr lang="el-GR" sz="1200" b="1">
                <a:latin typeface="Calibri" pitchFamily="34" charset="0"/>
              </a:rPr>
              <a:t>ΚΑΤΑΣΤΑΣΗ</a:t>
            </a:r>
          </a:p>
          <a:p>
            <a:pPr algn="ctr"/>
            <a:r>
              <a:rPr lang="el-GR" sz="1200">
                <a:latin typeface="Calibri" pitchFamily="34" charset="0"/>
              </a:rPr>
              <a:t>Διαβάζει το βιβλίο</a:t>
            </a:r>
          </a:p>
        </p:txBody>
      </p:sp>
      <p:sp>
        <p:nvSpPr>
          <p:cNvPr id="49157" name="Rectangle 7"/>
          <p:cNvSpPr>
            <a:spLocks noChangeArrowheads="1"/>
          </p:cNvSpPr>
          <p:nvPr/>
        </p:nvSpPr>
        <p:spPr bwMode="auto">
          <a:xfrm>
            <a:off x="4151313" y="3213101"/>
            <a:ext cx="2235200" cy="1008063"/>
          </a:xfrm>
          <a:prstGeom prst="rect">
            <a:avLst/>
          </a:prstGeom>
          <a:solidFill>
            <a:schemeClr val="accent1"/>
          </a:solidFill>
          <a:ln w="9525">
            <a:solidFill>
              <a:schemeClr val="tx1"/>
            </a:solidFill>
            <a:miter lim="800000"/>
            <a:headEnd/>
            <a:tailEnd/>
          </a:ln>
        </p:spPr>
        <p:txBody>
          <a:bodyPr wrap="none" anchor="ctr"/>
          <a:lstStyle/>
          <a:p>
            <a:pPr algn="ctr"/>
            <a:r>
              <a:rPr lang="el-GR" sz="1200" b="1">
                <a:latin typeface="Calibri" pitchFamily="34" charset="0"/>
              </a:rPr>
              <a:t>ΑΥΤΟΜΑΤΕΣ ΣΚΕΨΕΙΣ</a:t>
            </a:r>
          </a:p>
          <a:p>
            <a:pPr algn="ctr"/>
            <a:r>
              <a:rPr lang="el-GR" sz="1200">
                <a:latin typeface="Calibri" pitchFamily="34" charset="0"/>
              </a:rPr>
              <a:t>Είναι τόσο δύσκολο.</a:t>
            </a:r>
          </a:p>
          <a:p>
            <a:pPr algn="ctr"/>
            <a:r>
              <a:rPr lang="el-GR" sz="1200">
                <a:latin typeface="Calibri" pitchFamily="34" charset="0"/>
              </a:rPr>
              <a:t>Δε θα το καταλάβω.</a:t>
            </a:r>
          </a:p>
        </p:txBody>
      </p:sp>
      <p:sp>
        <p:nvSpPr>
          <p:cNvPr id="49158" name="Rectangle 9"/>
          <p:cNvSpPr>
            <a:spLocks noChangeArrowheads="1"/>
          </p:cNvSpPr>
          <p:nvPr/>
        </p:nvSpPr>
        <p:spPr bwMode="auto">
          <a:xfrm>
            <a:off x="8832851" y="2636838"/>
            <a:ext cx="1655763" cy="647700"/>
          </a:xfrm>
          <a:prstGeom prst="rect">
            <a:avLst/>
          </a:prstGeom>
          <a:solidFill>
            <a:schemeClr val="accent1"/>
          </a:solidFill>
          <a:ln w="9525">
            <a:solidFill>
              <a:schemeClr val="tx1"/>
            </a:solidFill>
            <a:miter lim="800000"/>
            <a:headEnd/>
            <a:tailEnd/>
          </a:ln>
        </p:spPr>
        <p:txBody>
          <a:bodyPr wrap="none" anchor="ctr"/>
          <a:lstStyle/>
          <a:p>
            <a:pPr algn="ctr"/>
            <a:r>
              <a:rPr lang="el-GR" sz="1200" b="1">
                <a:latin typeface="Calibri" pitchFamily="34" charset="0"/>
              </a:rPr>
              <a:t>ΣΥΝΑΙΣΘΗΜΑΤΙΚΗ</a:t>
            </a:r>
          </a:p>
          <a:p>
            <a:pPr algn="ctr"/>
            <a:r>
              <a:rPr lang="el-GR" sz="1200">
                <a:latin typeface="Calibri" pitchFamily="34" charset="0"/>
              </a:rPr>
              <a:t>λύπη</a:t>
            </a:r>
          </a:p>
        </p:txBody>
      </p:sp>
      <p:sp>
        <p:nvSpPr>
          <p:cNvPr id="49159" name="Rectangle 10"/>
          <p:cNvSpPr>
            <a:spLocks noChangeArrowheads="1"/>
          </p:cNvSpPr>
          <p:nvPr/>
        </p:nvSpPr>
        <p:spPr bwMode="auto">
          <a:xfrm>
            <a:off x="8832851" y="3500439"/>
            <a:ext cx="1655763" cy="504825"/>
          </a:xfrm>
          <a:prstGeom prst="rect">
            <a:avLst/>
          </a:prstGeom>
          <a:solidFill>
            <a:schemeClr val="accent1"/>
          </a:solidFill>
          <a:ln w="9525">
            <a:solidFill>
              <a:schemeClr val="tx1"/>
            </a:solidFill>
            <a:miter lim="800000"/>
            <a:headEnd/>
            <a:tailEnd/>
          </a:ln>
        </p:spPr>
        <p:txBody>
          <a:bodyPr wrap="none" anchor="ctr"/>
          <a:lstStyle/>
          <a:p>
            <a:pPr algn="ctr"/>
            <a:r>
              <a:rPr lang="el-GR" sz="1200" b="1">
                <a:latin typeface="Calibri" pitchFamily="34" charset="0"/>
              </a:rPr>
              <a:t>ΣΩΜΑΤΙΚΗ</a:t>
            </a:r>
          </a:p>
          <a:p>
            <a:pPr algn="ctr"/>
            <a:r>
              <a:rPr lang="el-GR" sz="1200">
                <a:latin typeface="Calibri" pitchFamily="34" charset="0"/>
              </a:rPr>
              <a:t>Βάρος στο στομάχι</a:t>
            </a:r>
          </a:p>
        </p:txBody>
      </p:sp>
      <p:sp>
        <p:nvSpPr>
          <p:cNvPr id="49160" name="Rectangle 11"/>
          <p:cNvSpPr>
            <a:spLocks noChangeArrowheads="1"/>
          </p:cNvSpPr>
          <p:nvPr/>
        </p:nvSpPr>
        <p:spPr bwMode="auto">
          <a:xfrm>
            <a:off x="8832850" y="4148138"/>
            <a:ext cx="1690688" cy="576262"/>
          </a:xfrm>
          <a:prstGeom prst="rect">
            <a:avLst/>
          </a:prstGeom>
          <a:solidFill>
            <a:schemeClr val="accent1"/>
          </a:solidFill>
          <a:ln w="9525">
            <a:solidFill>
              <a:schemeClr val="tx1"/>
            </a:solidFill>
            <a:miter lim="800000"/>
            <a:headEnd/>
            <a:tailEnd/>
          </a:ln>
        </p:spPr>
        <p:txBody>
          <a:bodyPr wrap="none" anchor="ctr"/>
          <a:lstStyle/>
          <a:p>
            <a:pPr algn="ctr"/>
            <a:r>
              <a:rPr lang="el-GR" sz="1200" b="1">
                <a:latin typeface="Calibri" pitchFamily="34" charset="0"/>
              </a:rPr>
              <a:t>ΣΥΜΠΕΡΙΦΟΡΙΚΗ</a:t>
            </a:r>
          </a:p>
          <a:p>
            <a:pPr algn="ctr"/>
            <a:r>
              <a:rPr lang="el-GR" sz="1200">
                <a:latin typeface="Calibri" pitchFamily="34" charset="0"/>
              </a:rPr>
              <a:t>Κλείνει το βιβλίο</a:t>
            </a:r>
          </a:p>
        </p:txBody>
      </p:sp>
      <p:sp>
        <p:nvSpPr>
          <p:cNvPr id="49161" name="Rectangle 12"/>
          <p:cNvSpPr>
            <a:spLocks noChangeArrowheads="1"/>
          </p:cNvSpPr>
          <p:nvPr/>
        </p:nvSpPr>
        <p:spPr bwMode="auto">
          <a:xfrm>
            <a:off x="6818313" y="3429001"/>
            <a:ext cx="1727200" cy="504825"/>
          </a:xfrm>
          <a:prstGeom prst="rect">
            <a:avLst/>
          </a:prstGeom>
          <a:solidFill>
            <a:schemeClr val="accent1"/>
          </a:solidFill>
          <a:ln w="9525">
            <a:solidFill>
              <a:schemeClr val="tx1"/>
            </a:solidFill>
            <a:miter lim="800000"/>
            <a:headEnd/>
            <a:tailEnd/>
          </a:ln>
        </p:spPr>
        <p:txBody>
          <a:bodyPr wrap="none" anchor="ctr"/>
          <a:lstStyle/>
          <a:p>
            <a:pPr algn="ctr"/>
            <a:r>
              <a:rPr lang="el-GR" sz="1400" b="1">
                <a:latin typeface="Calibri" pitchFamily="34" charset="0"/>
              </a:rPr>
              <a:t>ΑΝΤΙΔΡΑΣΕΙΣ</a:t>
            </a:r>
          </a:p>
        </p:txBody>
      </p:sp>
      <p:sp>
        <p:nvSpPr>
          <p:cNvPr id="49162" name="Line 13"/>
          <p:cNvSpPr>
            <a:spLocks noChangeShapeType="1"/>
          </p:cNvSpPr>
          <p:nvPr/>
        </p:nvSpPr>
        <p:spPr bwMode="auto">
          <a:xfrm>
            <a:off x="5232400" y="1916113"/>
            <a:ext cx="0" cy="215900"/>
          </a:xfrm>
          <a:prstGeom prst="line">
            <a:avLst/>
          </a:prstGeom>
          <a:noFill/>
          <a:ln w="9525">
            <a:solidFill>
              <a:schemeClr val="tx1"/>
            </a:solidFill>
            <a:round/>
            <a:headEnd/>
            <a:tailEnd type="triangle" w="med" len="med"/>
          </a:ln>
        </p:spPr>
        <p:txBody>
          <a:bodyPr/>
          <a:lstStyle/>
          <a:p>
            <a:endParaRPr lang="el-GR"/>
          </a:p>
        </p:txBody>
      </p:sp>
      <p:sp>
        <p:nvSpPr>
          <p:cNvPr id="49163" name="Line 14"/>
          <p:cNvSpPr>
            <a:spLocks noChangeShapeType="1"/>
          </p:cNvSpPr>
          <p:nvPr/>
        </p:nvSpPr>
        <p:spPr bwMode="auto">
          <a:xfrm>
            <a:off x="5232400" y="2852739"/>
            <a:ext cx="0" cy="287337"/>
          </a:xfrm>
          <a:prstGeom prst="line">
            <a:avLst/>
          </a:prstGeom>
          <a:noFill/>
          <a:ln w="9525">
            <a:solidFill>
              <a:schemeClr val="tx1"/>
            </a:solidFill>
            <a:round/>
            <a:headEnd/>
            <a:tailEnd type="triangle" w="med" len="med"/>
          </a:ln>
        </p:spPr>
        <p:txBody>
          <a:bodyPr/>
          <a:lstStyle/>
          <a:p>
            <a:endParaRPr lang="el-GR"/>
          </a:p>
        </p:txBody>
      </p:sp>
      <p:sp>
        <p:nvSpPr>
          <p:cNvPr id="49164" name="Line 15"/>
          <p:cNvSpPr>
            <a:spLocks noChangeShapeType="1"/>
          </p:cNvSpPr>
          <p:nvPr/>
        </p:nvSpPr>
        <p:spPr bwMode="auto">
          <a:xfrm>
            <a:off x="3865563" y="3716338"/>
            <a:ext cx="215900" cy="0"/>
          </a:xfrm>
          <a:prstGeom prst="line">
            <a:avLst/>
          </a:prstGeom>
          <a:noFill/>
          <a:ln w="9525">
            <a:solidFill>
              <a:schemeClr val="tx1"/>
            </a:solidFill>
            <a:round/>
            <a:headEnd/>
            <a:tailEnd type="triangle" w="med" len="med"/>
          </a:ln>
        </p:spPr>
        <p:txBody>
          <a:bodyPr/>
          <a:lstStyle/>
          <a:p>
            <a:endParaRPr lang="el-GR"/>
          </a:p>
        </p:txBody>
      </p:sp>
      <p:sp>
        <p:nvSpPr>
          <p:cNvPr id="49165" name="Line 16"/>
          <p:cNvSpPr>
            <a:spLocks noChangeShapeType="1"/>
          </p:cNvSpPr>
          <p:nvPr/>
        </p:nvSpPr>
        <p:spPr bwMode="auto">
          <a:xfrm>
            <a:off x="6383338" y="3716338"/>
            <a:ext cx="360362" cy="0"/>
          </a:xfrm>
          <a:prstGeom prst="line">
            <a:avLst/>
          </a:prstGeom>
          <a:noFill/>
          <a:ln w="9525">
            <a:solidFill>
              <a:schemeClr val="tx1"/>
            </a:solidFill>
            <a:round/>
            <a:headEnd/>
            <a:tailEnd type="triangle" w="med" len="med"/>
          </a:ln>
        </p:spPr>
        <p:txBody>
          <a:bodyPr/>
          <a:lstStyle/>
          <a:p>
            <a:endParaRPr lang="el-GR"/>
          </a:p>
        </p:txBody>
      </p:sp>
      <p:sp>
        <p:nvSpPr>
          <p:cNvPr id="49166" name="Line 17"/>
          <p:cNvSpPr>
            <a:spLocks noChangeShapeType="1"/>
          </p:cNvSpPr>
          <p:nvPr/>
        </p:nvSpPr>
        <p:spPr bwMode="auto">
          <a:xfrm flipV="1">
            <a:off x="8545513" y="3213101"/>
            <a:ext cx="215900" cy="504825"/>
          </a:xfrm>
          <a:prstGeom prst="line">
            <a:avLst/>
          </a:prstGeom>
          <a:noFill/>
          <a:ln w="9525">
            <a:solidFill>
              <a:schemeClr val="tx1"/>
            </a:solidFill>
            <a:round/>
            <a:headEnd/>
            <a:tailEnd type="triangle" w="med" len="med"/>
          </a:ln>
        </p:spPr>
        <p:txBody>
          <a:bodyPr/>
          <a:lstStyle/>
          <a:p>
            <a:endParaRPr lang="el-GR"/>
          </a:p>
        </p:txBody>
      </p:sp>
      <p:sp>
        <p:nvSpPr>
          <p:cNvPr id="49167" name="Line 18"/>
          <p:cNvSpPr>
            <a:spLocks noChangeShapeType="1"/>
          </p:cNvSpPr>
          <p:nvPr/>
        </p:nvSpPr>
        <p:spPr bwMode="auto">
          <a:xfrm>
            <a:off x="8545513" y="3716338"/>
            <a:ext cx="215900" cy="0"/>
          </a:xfrm>
          <a:prstGeom prst="line">
            <a:avLst/>
          </a:prstGeom>
          <a:noFill/>
          <a:ln w="9525">
            <a:solidFill>
              <a:schemeClr val="tx1"/>
            </a:solidFill>
            <a:round/>
            <a:headEnd/>
            <a:tailEnd type="triangle" w="med" len="med"/>
          </a:ln>
        </p:spPr>
        <p:txBody>
          <a:bodyPr/>
          <a:lstStyle/>
          <a:p>
            <a:endParaRPr lang="el-GR"/>
          </a:p>
        </p:txBody>
      </p:sp>
      <p:sp>
        <p:nvSpPr>
          <p:cNvPr id="49168" name="Line 19"/>
          <p:cNvSpPr>
            <a:spLocks noChangeShapeType="1"/>
          </p:cNvSpPr>
          <p:nvPr/>
        </p:nvSpPr>
        <p:spPr bwMode="auto">
          <a:xfrm>
            <a:off x="8545513" y="3716338"/>
            <a:ext cx="215900" cy="576262"/>
          </a:xfrm>
          <a:prstGeom prst="line">
            <a:avLst/>
          </a:prstGeom>
          <a:noFill/>
          <a:ln w="9525">
            <a:solidFill>
              <a:schemeClr val="tx1"/>
            </a:solidFill>
            <a:round/>
            <a:headEnd/>
            <a:tailEnd type="triangle" w="med" len="med"/>
          </a:ln>
        </p:spPr>
        <p:txBody>
          <a:bodyPr/>
          <a:lstStyle/>
          <a:p>
            <a:endParaRPr lang="el-GR"/>
          </a:p>
        </p:txBody>
      </p:sp>
      <p:sp>
        <p:nvSpPr>
          <p:cNvPr id="49169" name="Rectangle 20"/>
          <p:cNvSpPr>
            <a:spLocks noChangeArrowheads="1"/>
          </p:cNvSpPr>
          <p:nvPr/>
        </p:nvSpPr>
        <p:spPr bwMode="auto">
          <a:xfrm>
            <a:off x="3071814" y="188914"/>
            <a:ext cx="6192837" cy="503237"/>
          </a:xfrm>
          <a:prstGeom prst="rect">
            <a:avLst/>
          </a:prstGeom>
          <a:solidFill>
            <a:schemeClr val="bg1"/>
          </a:solidFill>
          <a:ln w="9525">
            <a:solidFill>
              <a:schemeClr val="tx1"/>
            </a:solidFill>
            <a:miter lim="800000"/>
            <a:headEnd/>
            <a:tailEnd/>
          </a:ln>
        </p:spPr>
        <p:txBody>
          <a:bodyPr wrap="none" anchor="ctr"/>
          <a:lstStyle/>
          <a:p>
            <a:pPr algn="ctr"/>
            <a:r>
              <a:rPr lang="el-GR" sz="1600" b="1">
                <a:latin typeface="Calibri" pitchFamily="34" charset="0"/>
              </a:rPr>
              <a:t>Η ΣΧΕΣΗ ΤΗΣ ΣΥΜΠΕΡΙΦΟΡΑΣ ΜΕ ΤΙΣ ΑΥΤΟΜΑΤΕΣ ΣΚΕΨΕΙΣ</a:t>
            </a:r>
          </a:p>
          <a:p>
            <a:pPr algn="ctr"/>
            <a:r>
              <a:rPr lang="el-GR" sz="1400">
                <a:latin typeface="Calibri" pitchFamily="34" charset="0"/>
              </a:rPr>
              <a:t>(Γνωστικό Μοντέλο, </a:t>
            </a:r>
            <a:r>
              <a:rPr lang="en-US" sz="1400">
                <a:latin typeface="Calibri" pitchFamily="34" charset="0"/>
              </a:rPr>
              <a:t>Beck. J., 1995:45)</a:t>
            </a:r>
            <a:r>
              <a:rPr lang="el-GR" sz="1400">
                <a:latin typeface="Calibri" pitchFamily="34" charset="0"/>
              </a:rPr>
              <a:t> </a:t>
            </a:r>
          </a:p>
        </p:txBody>
      </p:sp>
    </p:spTree>
  </p:cSld>
  <p:clrMapOvr>
    <a:masterClrMapping/>
  </p:clrMapOvr>
  <p:transition spd="slow"/>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41"/>
          <p:cNvSpPr>
            <a:spLocks noGrp="1" noChangeArrowheads="1"/>
          </p:cNvSpPr>
          <p:nvPr>
            <p:ph type="title"/>
          </p:nvPr>
        </p:nvSpPr>
        <p:spPr/>
        <p:txBody>
          <a:bodyPr/>
          <a:lstStyle/>
          <a:p>
            <a:pPr eaLnBrk="1" hangingPunct="1"/>
            <a:r>
              <a:rPr lang="el-GR" sz="4000" b="1"/>
              <a:t>ΓΝΩΣΙΑΚΗ ΘΕΡΑΠΕΙΑ </a:t>
            </a:r>
          </a:p>
        </p:txBody>
      </p:sp>
      <p:graphicFrame>
        <p:nvGraphicFramePr>
          <p:cNvPr id="2" name="Διάγραμμα 1"/>
          <p:cNvGraphicFramePr/>
          <p:nvPr/>
        </p:nvGraphicFramePr>
        <p:xfrm>
          <a:off x="1981200" y="1600202"/>
          <a:ext cx="4038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0180" name="Diagram 62"/>
          <p:cNvGrpSpPr>
            <a:grpSpLocks/>
          </p:cNvGrpSpPr>
          <p:nvPr/>
        </p:nvGrpSpPr>
        <p:grpSpPr bwMode="auto">
          <a:xfrm>
            <a:off x="6140450" y="765176"/>
            <a:ext cx="4527550" cy="6092825"/>
            <a:chOff x="2908" y="482"/>
            <a:chExt cx="2852" cy="3838"/>
          </a:xfrm>
        </p:grpSpPr>
        <p:graphicFrame>
          <p:nvGraphicFramePr>
            <p:cNvPr id="5" name="Διάγραμμα 4"/>
            <p:cNvGraphicFramePr/>
            <p:nvPr/>
          </p:nvGraphicFramePr>
          <p:xfrm>
            <a:off x="2908" y="482"/>
            <a:ext cx="2852" cy="383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0186" name="Rectangle 71"/>
            <p:cNvSpPr>
              <a:spLocks noChangeArrowheads="1"/>
            </p:cNvSpPr>
            <p:nvPr/>
          </p:nvSpPr>
          <p:spPr bwMode="auto">
            <a:xfrm>
              <a:off x="3288" y="4021"/>
              <a:ext cx="2223" cy="226"/>
            </a:xfrm>
            <a:prstGeom prst="rect">
              <a:avLst/>
            </a:prstGeom>
            <a:solidFill>
              <a:schemeClr val="bg1"/>
            </a:solidFill>
            <a:ln w="9525">
              <a:solidFill>
                <a:schemeClr val="tx1"/>
              </a:solidFill>
              <a:miter lim="800000"/>
              <a:headEnd/>
              <a:tailEnd/>
            </a:ln>
          </p:spPr>
          <p:txBody>
            <a:bodyPr wrap="none" anchor="ctr"/>
            <a:lstStyle/>
            <a:p>
              <a:pPr algn="ctr"/>
              <a:r>
                <a:rPr lang="el-GR" altLang="fr-FR" b="1"/>
                <a:t>ΛΕΙΤΟΥΡΓΙΚΟΣ ΚΥΚΛΟΣ</a:t>
              </a:r>
            </a:p>
          </p:txBody>
        </p:sp>
      </p:grpSp>
      <p:sp>
        <p:nvSpPr>
          <p:cNvPr id="50181" name="Text Box 43"/>
          <p:cNvSpPr txBox="1">
            <a:spLocks noChangeArrowheads="1"/>
          </p:cNvSpPr>
          <p:nvPr/>
        </p:nvSpPr>
        <p:spPr bwMode="auto">
          <a:xfrm>
            <a:off x="2424114" y="6375400"/>
            <a:ext cx="3673475" cy="369888"/>
          </a:xfrm>
          <a:prstGeom prst="rect">
            <a:avLst/>
          </a:prstGeom>
          <a:noFill/>
          <a:ln w="9525">
            <a:noFill/>
            <a:miter lim="800000"/>
            <a:headEnd/>
            <a:tailEnd/>
          </a:ln>
        </p:spPr>
        <p:txBody>
          <a:bodyPr>
            <a:spAutoFit/>
          </a:bodyPr>
          <a:lstStyle/>
          <a:p>
            <a:pPr>
              <a:spcBef>
                <a:spcPct val="50000"/>
              </a:spcBef>
            </a:pPr>
            <a:endParaRPr lang="el-GR" b="1">
              <a:latin typeface="Calibri" pitchFamily="34" charset="0"/>
            </a:endParaRPr>
          </a:p>
        </p:txBody>
      </p:sp>
      <p:sp>
        <p:nvSpPr>
          <p:cNvPr id="50182" name="Line 46"/>
          <p:cNvSpPr>
            <a:spLocks noChangeShapeType="1"/>
          </p:cNvSpPr>
          <p:nvPr/>
        </p:nvSpPr>
        <p:spPr bwMode="auto">
          <a:xfrm>
            <a:off x="6024564" y="1557338"/>
            <a:ext cx="71437" cy="5300662"/>
          </a:xfrm>
          <a:prstGeom prst="line">
            <a:avLst/>
          </a:prstGeom>
          <a:noFill/>
          <a:ln w="9525">
            <a:solidFill>
              <a:schemeClr val="tx1"/>
            </a:solidFill>
            <a:round/>
            <a:headEnd/>
            <a:tailEnd/>
          </a:ln>
        </p:spPr>
        <p:txBody>
          <a:bodyPr/>
          <a:lstStyle/>
          <a:p>
            <a:endParaRPr lang="el-GR"/>
          </a:p>
        </p:txBody>
      </p:sp>
      <p:sp>
        <p:nvSpPr>
          <p:cNvPr id="50183" name="Line 47"/>
          <p:cNvSpPr>
            <a:spLocks noChangeShapeType="1"/>
          </p:cNvSpPr>
          <p:nvPr/>
        </p:nvSpPr>
        <p:spPr bwMode="auto">
          <a:xfrm>
            <a:off x="1776413" y="1557338"/>
            <a:ext cx="8642350" cy="0"/>
          </a:xfrm>
          <a:prstGeom prst="line">
            <a:avLst/>
          </a:prstGeom>
          <a:noFill/>
          <a:ln w="9525">
            <a:solidFill>
              <a:schemeClr val="tx1"/>
            </a:solidFill>
            <a:round/>
            <a:headEnd/>
            <a:tailEnd/>
          </a:ln>
        </p:spPr>
        <p:txBody>
          <a:bodyPr/>
          <a:lstStyle/>
          <a:p>
            <a:endParaRPr lang="el-GR"/>
          </a:p>
        </p:txBody>
      </p:sp>
      <p:sp>
        <p:nvSpPr>
          <p:cNvPr id="50184" name="Rectangle 72"/>
          <p:cNvSpPr>
            <a:spLocks noChangeArrowheads="1"/>
          </p:cNvSpPr>
          <p:nvPr/>
        </p:nvSpPr>
        <p:spPr bwMode="auto">
          <a:xfrm>
            <a:off x="2135188" y="6383339"/>
            <a:ext cx="3529012" cy="358775"/>
          </a:xfrm>
          <a:prstGeom prst="rect">
            <a:avLst/>
          </a:prstGeom>
          <a:solidFill>
            <a:schemeClr val="bg1"/>
          </a:solidFill>
          <a:ln w="9525">
            <a:solidFill>
              <a:schemeClr val="tx1"/>
            </a:solidFill>
            <a:miter lim="800000"/>
            <a:headEnd/>
            <a:tailEnd/>
          </a:ln>
        </p:spPr>
        <p:txBody>
          <a:bodyPr wrap="none" anchor="ctr"/>
          <a:lstStyle/>
          <a:p>
            <a:pPr algn="ctr"/>
            <a:r>
              <a:rPr lang="el-GR" b="1">
                <a:latin typeface="Calibri" pitchFamily="34" charset="0"/>
              </a:rPr>
              <a:t>ΔΥΣΛΕΙΤΟΥΡΓΙΚΟΣ ΚΥΚΛΟΣ</a:t>
            </a:r>
          </a:p>
        </p:txBody>
      </p:sp>
    </p:spTree>
  </p:cSld>
  <p:clrMapOvr>
    <a:masterClrMapping/>
  </p:clrMapOvr>
  <p:transition spd="slow"/>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cstate="print"/>
          <a:srcRect/>
          <a:stretch>
            <a:fillRect/>
          </a:stretch>
        </p:blipFill>
        <p:spPr bwMode="auto">
          <a:xfrm>
            <a:off x="2176464" y="2119314"/>
            <a:ext cx="7839075" cy="2619375"/>
          </a:xfrm>
          <a:prstGeom prst="rect">
            <a:avLst/>
          </a:prstGeom>
          <a:noFill/>
          <a:ln w="9525">
            <a:noFill/>
            <a:miter lim="800000"/>
            <a:headEnd/>
            <a:tailEnd/>
          </a:ln>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 Πίνακας"/>
          <p:cNvGraphicFramePr>
            <a:graphicFrameLocks noGrp="1"/>
          </p:cNvGraphicFramePr>
          <p:nvPr/>
        </p:nvGraphicFramePr>
        <p:xfrm>
          <a:off x="1524000" y="0"/>
          <a:ext cx="9144000" cy="6857998"/>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613500">
                <a:tc>
                  <a:txBody>
                    <a:bodyPr/>
                    <a:lstStyle/>
                    <a:p>
                      <a:r>
                        <a:rPr lang="el-GR" sz="2000" b="1" dirty="0">
                          <a:solidFill>
                            <a:schemeClr val="bg1"/>
                          </a:solidFill>
                        </a:rPr>
                        <a:t>ΓΝΩΣΙΑΚΑ</a:t>
                      </a:r>
                      <a:r>
                        <a:rPr lang="el-GR" sz="2000" b="1" baseline="0" dirty="0">
                          <a:solidFill>
                            <a:schemeClr val="bg1"/>
                          </a:solidFill>
                        </a:rPr>
                        <a:t> / ΔΙΕΡΓΑΣΙΑΚΑ ΛΑΘΗ </a:t>
                      </a:r>
                      <a:endParaRPr lang="el-GR" sz="2000" b="1" dirty="0">
                        <a:solidFill>
                          <a:schemeClr val="bg1"/>
                        </a:solidFill>
                      </a:endParaRPr>
                    </a:p>
                  </a:txBody>
                  <a:tcPr>
                    <a:solidFill>
                      <a:schemeClr val="tx2"/>
                    </a:solidFill>
                  </a:tcPr>
                </a:tc>
                <a:tc>
                  <a:txBody>
                    <a:bodyPr/>
                    <a:lstStyle/>
                    <a:p>
                      <a:r>
                        <a:rPr lang="el-GR" sz="2000" b="1" dirty="0">
                          <a:solidFill>
                            <a:schemeClr val="bg1"/>
                          </a:solidFill>
                        </a:rPr>
                        <a:t>ΠΑΡΑΔΕΙΓΜΑΤΑ </a:t>
                      </a:r>
                    </a:p>
                  </a:txBody>
                  <a:tcPr>
                    <a:solidFill>
                      <a:schemeClr val="tx2"/>
                    </a:solidFill>
                  </a:tcPr>
                </a:tc>
                <a:extLst>
                  <a:ext uri="{0D108BD9-81ED-4DB2-BD59-A6C34878D82A}">
                    <a16:rowId xmlns:a16="http://schemas.microsoft.com/office/drawing/2014/main" val="10000"/>
                  </a:ext>
                </a:extLst>
              </a:tr>
              <a:tr h="988414">
                <a:tc>
                  <a:txBody>
                    <a:bodyPr/>
                    <a:lstStyle/>
                    <a:p>
                      <a:r>
                        <a:rPr lang="el-GR" sz="1800" b="1" dirty="0">
                          <a:solidFill>
                            <a:schemeClr val="bg1"/>
                          </a:solidFill>
                        </a:rPr>
                        <a:t>ΤΑ ΛΑΘΗ ΠΟΥ ΜΑΣ ΡΙΧΝΟΥΝ  </a:t>
                      </a:r>
                    </a:p>
                    <a:p>
                      <a:r>
                        <a:rPr lang="el-GR" sz="1800" b="1" dirty="0">
                          <a:solidFill>
                            <a:schemeClr val="bg1"/>
                          </a:solidFill>
                        </a:rPr>
                        <a:t>(Δίδεται</a:t>
                      </a:r>
                      <a:r>
                        <a:rPr lang="el-GR" sz="1800" b="1" baseline="0" dirty="0">
                          <a:solidFill>
                            <a:schemeClr val="bg1"/>
                          </a:solidFill>
                        </a:rPr>
                        <a:t> </a:t>
                      </a:r>
                      <a:r>
                        <a:rPr lang="el-GR" sz="1800" b="1" dirty="0">
                          <a:solidFill>
                            <a:schemeClr val="bg1"/>
                          </a:solidFill>
                        </a:rPr>
                        <a:t>έμφαση</a:t>
                      </a:r>
                      <a:r>
                        <a:rPr lang="el-GR" sz="1800" b="1" baseline="0" dirty="0">
                          <a:solidFill>
                            <a:schemeClr val="bg1"/>
                          </a:solidFill>
                        </a:rPr>
                        <a:t> στα αρνητικά )</a:t>
                      </a:r>
                      <a:endParaRPr lang="el-GR" sz="1800" b="1" dirty="0">
                        <a:solidFill>
                          <a:schemeClr val="bg1"/>
                        </a:solidFill>
                      </a:endParaRPr>
                    </a:p>
                  </a:txBody>
                  <a:tcPr>
                    <a:solidFill>
                      <a:schemeClr val="tx2"/>
                    </a:solidFill>
                  </a:tcPr>
                </a:tc>
                <a:tc>
                  <a:txBody>
                    <a:bodyPr/>
                    <a:lstStyle/>
                    <a:p>
                      <a:r>
                        <a:rPr lang="el-GR" sz="1800" b="1" dirty="0">
                          <a:solidFill>
                            <a:schemeClr val="bg1"/>
                          </a:solidFill>
                        </a:rPr>
                        <a:t>Όλα</a:t>
                      </a:r>
                      <a:r>
                        <a:rPr lang="el-GR" sz="1800" b="1" baseline="0" dirty="0">
                          <a:solidFill>
                            <a:schemeClr val="bg1"/>
                          </a:solidFill>
                        </a:rPr>
                        <a:t> πάνε στραβά</a:t>
                      </a:r>
                      <a:endParaRPr lang="el-GR" sz="1800" b="1" dirty="0">
                        <a:solidFill>
                          <a:schemeClr val="bg1"/>
                        </a:solidFill>
                      </a:endParaRPr>
                    </a:p>
                  </a:txBody>
                  <a:tcPr>
                    <a:solidFill>
                      <a:schemeClr val="tx2"/>
                    </a:solidFill>
                  </a:tcPr>
                </a:tc>
                <a:extLst>
                  <a:ext uri="{0D108BD9-81ED-4DB2-BD59-A6C34878D82A}">
                    <a16:rowId xmlns:a16="http://schemas.microsoft.com/office/drawing/2014/main" val="10001"/>
                  </a:ext>
                </a:extLst>
              </a:tr>
              <a:tr h="988414">
                <a:tc>
                  <a:txBody>
                    <a:bodyPr/>
                    <a:lstStyle/>
                    <a:p>
                      <a:r>
                        <a:rPr lang="el-GR" sz="1800" b="1" dirty="0">
                          <a:solidFill>
                            <a:schemeClr val="bg1"/>
                          </a:solidFill>
                        </a:rPr>
                        <a:t>ΜΕΓΕΘΥΝΟΝΤΑΣ ΤΑ ΠΡΑΓΜΑΤΑ </a:t>
                      </a:r>
                    </a:p>
                    <a:p>
                      <a:r>
                        <a:rPr lang="el-GR" sz="1800" b="1" dirty="0">
                          <a:solidFill>
                            <a:schemeClr val="bg1"/>
                          </a:solidFill>
                        </a:rPr>
                        <a:t>(Τα λάθη μεγεθύνονται )</a:t>
                      </a:r>
                    </a:p>
                  </a:txBody>
                  <a:tcPr>
                    <a:solidFill>
                      <a:schemeClr val="tx2"/>
                    </a:solidFill>
                  </a:tcPr>
                </a:tc>
                <a:tc>
                  <a:txBody>
                    <a:bodyPr/>
                    <a:lstStyle/>
                    <a:p>
                      <a:r>
                        <a:rPr lang="el-GR" sz="1800" b="1" dirty="0">
                          <a:solidFill>
                            <a:schemeClr val="bg1"/>
                          </a:solidFill>
                        </a:rPr>
                        <a:t>Όλοι με κοιτούσαν και γέλαγαν μαζί μου,</a:t>
                      </a:r>
                      <a:r>
                        <a:rPr lang="el-GR" sz="1800" b="1" baseline="0" dirty="0">
                          <a:solidFill>
                            <a:schemeClr val="bg1"/>
                          </a:solidFill>
                        </a:rPr>
                        <a:t> </a:t>
                      </a:r>
                    </a:p>
                    <a:p>
                      <a:r>
                        <a:rPr lang="el-GR" sz="1800" b="1" baseline="0" dirty="0">
                          <a:solidFill>
                            <a:schemeClr val="bg1"/>
                          </a:solidFill>
                        </a:rPr>
                        <a:t>Δεν μπορώ να κάνω τίποτα </a:t>
                      </a:r>
                      <a:endParaRPr lang="el-GR" sz="1800" b="1" dirty="0">
                        <a:solidFill>
                          <a:schemeClr val="bg1"/>
                        </a:solidFill>
                      </a:endParaRPr>
                    </a:p>
                  </a:txBody>
                  <a:tcPr>
                    <a:solidFill>
                      <a:schemeClr val="tx2"/>
                    </a:solidFill>
                  </a:tcPr>
                </a:tc>
                <a:extLst>
                  <a:ext uri="{0D108BD9-81ED-4DB2-BD59-A6C34878D82A}">
                    <a16:rowId xmlns:a16="http://schemas.microsoft.com/office/drawing/2014/main" val="10002"/>
                  </a:ext>
                </a:extLst>
              </a:tr>
              <a:tr h="988414">
                <a:tc>
                  <a:txBody>
                    <a:bodyPr/>
                    <a:lstStyle/>
                    <a:p>
                      <a:r>
                        <a:rPr lang="el-GR" sz="1800" b="1" dirty="0">
                          <a:solidFill>
                            <a:schemeClr val="bg1"/>
                          </a:solidFill>
                        </a:rPr>
                        <a:t>Η ΠΡΟΒΛΕΨΗ ΤΗΣ ΑΠΟΤΥΧΙΑΣ</a:t>
                      </a:r>
                    </a:p>
                    <a:p>
                      <a:r>
                        <a:rPr lang="el-GR" sz="1800" b="1" dirty="0">
                          <a:solidFill>
                            <a:schemeClr val="bg1"/>
                          </a:solidFill>
                        </a:rPr>
                        <a:t>(Περιμένουμε το χειρότερο) </a:t>
                      </a:r>
                    </a:p>
                  </a:txBody>
                  <a:tcPr>
                    <a:solidFill>
                      <a:schemeClr val="tx2"/>
                    </a:solidFill>
                  </a:tcPr>
                </a:tc>
                <a:tc>
                  <a:txBody>
                    <a:bodyPr/>
                    <a:lstStyle/>
                    <a:p>
                      <a:r>
                        <a:rPr lang="el-GR" sz="1800" b="1" dirty="0">
                          <a:solidFill>
                            <a:schemeClr val="bg1"/>
                          </a:solidFill>
                        </a:rPr>
                        <a:t>Ξέρω ότι δεν της αρέσω </a:t>
                      </a:r>
                    </a:p>
                    <a:p>
                      <a:r>
                        <a:rPr lang="el-GR" sz="1800" b="1" dirty="0">
                          <a:solidFill>
                            <a:schemeClr val="bg1"/>
                          </a:solidFill>
                        </a:rPr>
                        <a:t>Είμαι σίγουρος ότι δεν θα τα καταφέρω</a:t>
                      </a:r>
                    </a:p>
                  </a:txBody>
                  <a:tcPr>
                    <a:solidFill>
                      <a:schemeClr val="tx2"/>
                    </a:solidFill>
                  </a:tcPr>
                </a:tc>
                <a:extLst>
                  <a:ext uri="{0D108BD9-81ED-4DB2-BD59-A6C34878D82A}">
                    <a16:rowId xmlns:a16="http://schemas.microsoft.com/office/drawing/2014/main" val="10003"/>
                  </a:ext>
                </a:extLst>
              </a:tr>
              <a:tr h="1218477">
                <a:tc>
                  <a:txBody>
                    <a:bodyPr/>
                    <a:lstStyle/>
                    <a:p>
                      <a:r>
                        <a:rPr lang="el-GR" sz="1800" b="1" dirty="0">
                          <a:solidFill>
                            <a:schemeClr val="bg1"/>
                          </a:solidFill>
                        </a:rPr>
                        <a:t>ΣΥΝΑΙΣΘΗΜΑΤΙΚΕΣ</a:t>
                      </a:r>
                      <a:r>
                        <a:rPr lang="el-GR" sz="1800" b="1" baseline="0" dirty="0">
                          <a:solidFill>
                            <a:schemeClr val="bg1"/>
                          </a:solidFill>
                        </a:rPr>
                        <a:t> ΣΚΕΨΕΙΣ </a:t>
                      </a:r>
                    </a:p>
                    <a:p>
                      <a:r>
                        <a:rPr lang="el-GR" sz="1800" b="1" baseline="0" dirty="0">
                          <a:solidFill>
                            <a:schemeClr val="bg1"/>
                          </a:solidFill>
                        </a:rPr>
                        <a:t>(Τα συναισθήματά μας είναι πολύ ισχυρά)</a:t>
                      </a:r>
                    </a:p>
                  </a:txBody>
                  <a:tcPr>
                    <a:solidFill>
                      <a:schemeClr val="tx2"/>
                    </a:solidFill>
                  </a:tcPr>
                </a:tc>
                <a:tc>
                  <a:txBody>
                    <a:bodyPr/>
                    <a:lstStyle/>
                    <a:p>
                      <a:r>
                        <a:rPr lang="el-GR" sz="1800" b="1" dirty="0">
                          <a:solidFill>
                            <a:schemeClr val="bg1"/>
                          </a:solidFill>
                        </a:rPr>
                        <a:t>Είμαι</a:t>
                      </a:r>
                      <a:r>
                        <a:rPr lang="el-GR" sz="1800" b="1" baseline="0" dirty="0">
                          <a:solidFill>
                            <a:schemeClr val="bg1"/>
                          </a:solidFill>
                        </a:rPr>
                        <a:t> αποτυχημένος </a:t>
                      </a:r>
                    </a:p>
                    <a:p>
                      <a:r>
                        <a:rPr lang="el-GR" sz="1800" b="1" baseline="0" dirty="0">
                          <a:solidFill>
                            <a:schemeClr val="bg1"/>
                          </a:solidFill>
                        </a:rPr>
                        <a:t>Είμαι σκουπίδι </a:t>
                      </a:r>
                      <a:endParaRPr lang="el-GR" sz="1800" b="1" dirty="0">
                        <a:solidFill>
                          <a:schemeClr val="bg1"/>
                        </a:solidFill>
                      </a:endParaRPr>
                    </a:p>
                  </a:txBody>
                  <a:tcPr>
                    <a:solidFill>
                      <a:schemeClr val="tx2"/>
                    </a:solidFill>
                  </a:tcPr>
                </a:tc>
                <a:extLst>
                  <a:ext uri="{0D108BD9-81ED-4DB2-BD59-A6C34878D82A}">
                    <a16:rowId xmlns:a16="http://schemas.microsoft.com/office/drawing/2014/main" val="10004"/>
                  </a:ext>
                </a:extLst>
              </a:tr>
              <a:tr h="988414">
                <a:tc>
                  <a:txBody>
                    <a:bodyPr/>
                    <a:lstStyle/>
                    <a:p>
                      <a:r>
                        <a:rPr lang="el-GR" sz="1800" b="1" dirty="0">
                          <a:solidFill>
                            <a:schemeClr val="bg1"/>
                          </a:solidFill>
                        </a:rPr>
                        <a:t>ΠΡΟΓΡΑΜΜΑΤΙΣΜΟΣ ΓΙΑ ΑΠΟΤΥΧΙΑ</a:t>
                      </a:r>
                      <a:r>
                        <a:rPr lang="el-GR" sz="1800" b="1" baseline="0" dirty="0">
                          <a:solidFill>
                            <a:schemeClr val="bg1"/>
                          </a:solidFill>
                        </a:rPr>
                        <a:t> </a:t>
                      </a:r>
                    </a:p>
                    <a:p>
                      <a:r>
                        <a:rPr lang="el-GR" sz="1800" b="1" baseline="0" dirty="0">
                          <a:solidFill>
                            <a:schemeClr val="bg1"/>
                          </a:solidFill>
                        </a:rPr>
                        <a:t>(Έχουμε υψηλούς στόχους)</a:t>
                      </a:r>
                      <a:endParaRPr lang="el-GR" sz="1800" b="1" dirty="0">
                        <a:solidFill>
                          <a:schemeClr val="bg1"/>
                        </a:solidFill>
                      </a:endParaRPr>
                    </a:p>
                  </a:txBody>
                  <a:tcPr>
                    <a:solidFill>
                      <a:schemeClr val="tx2"/>
                    </a:solidFill>
                  </a:tcPr>
                </a:tc>
                <a:tc>
                  <a:txBody>
                    <a:bodyPr/>
                    <a:lstStyle/>
                    <a:p>
                      <a:r>
                        <a:rPr lang="el-GR" sz="1800" b="1" dirty="0">
                          <a:solidFill>
                            <a:schemeClr val="bg1"/>
                          </a:solidFill>
                        </a:rPr>
                        <a:t>Έπρεπε …</a:t>
                      </a:r>
                    </a:p>
                    <a:p>
                      <a:r>
                        <a:rPr lang="el-GR" sz="1800" b="1" dirty="0">
                          <a:solidFill>
                            <a:schemeClr val="bg1"/>
                          </a:solidFill>
                        </a:rPr>
                        <a:t>Δεν</a:t>
                      </a:r>
                      <a:r>
                        <a:rPr lang="el-GR" sz="1800" b="1" baseline="0" dirty="0">
                          <a:solidFill>
                            <a:schemeClr val="bg1"/>
                          </a:solidFill>
                        </a:rPr>
                        <a:t> μπορώ </a:t>
                      </a:r>
                      <a:endParaRPr lang="el-GR" sz="1800" b="1" dirty="0">
                        <a:solidFill>
                          <a:schemeClr val="bg1"/>
                        </a:solidFill>
                      </a:endParaRPr>
                    </a:p>
                  </a:txBody>
                  <a:tcPr>
                    <a:solidFill>
                      <a:schemeClr val="tx2"/>
                    </a:solidFill>
                  </a:tcPr>
                </a:tc>
                <a:extLst>
                  <a:ext uri="{0D108BD9-81ED-4DB2-BD59-A6C34878D82A}">
                    <a16:rowId xmlns:a16="http://schemas.microsoft.com/office/drawing/2014/main" val="10005"/>
                  </a:ext>
                </a:extLst>
              </a:tr>
              <a:tr h="107236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800" b="1" dirty="0">
                          <a:solidFill>
                            <a:schemeClr val="bg1"/>
                          </a:solidFill>
                        </a:rPr>
                        <a:t>ΠΡΟΣΩΠΟΠΟΙΗΣΗ </a:t>
                      </a:r>
                    </a:p>
                    <a:p>
                      <a:pPr marL="0" marR="0" indent="0" algn="l" defTabSz="914400" rtl="0" eaLnBrk="1" fontAlgn="auto" latinLnBrk="0" hangingPunct="1">
                        <a:lnSpc>
                          <a:spcPct val="100000"/>
                        </a:lnSpc>
                        <a:spcBef>
                          <a:spcPts val="0"/>
                        </a:spcBef>
                        <a:spcAft>
                          <a:spcPts val="0"/>
                        </a:spcAft>
                        <a:buClrTx/>
                        <a:buSzTx/>
                        <a:buFontTx/>
                        <a:buNone/>
                        <a:tabLst/>
                        <a:defRPr/>
                      </a:pPr>
                      <a:r>
                        <a:rPr lang="el-GR" sz="1800" b="1" dirty="0">
                          <a:solidFill>
                            <a:schemeClr val="bg1"/>
                          </a:solidFill>
                        </a:rPr>
                        <a:t>(Είμαι</a:t>
                      </a:r>
                      <a:r>
                        <a:rPr lang="el-GR" sz="1800" b="1" baseline="0" dirty="0">
                          <a:solidFill>
                            <a:schemeClr val="bg1"/>
                          </a:solidFill>
                        </a:rPr>
                        <a:t> υπεύθυνος για τα αρνητικά) </a:t>
                      </a:r>
                      <a:endParaRPr lang="el-GR" sz="1800" b="1" dirty="0">
                        <a:solidFill>
                          <a:schemeClr val="bg1"/>
                        </a:solidFill>
                      </a:endParaRPr>
                    </a:p>
                    <a:p>
                      <a:endParaRPr lang="el-GR" sz="1800" b="1" dirty="0">
                        <a:solidFill>
                          <a:schemeClr val="bg1"/>
                        </a:solidFill>
                      </a:endParaRPr>
                    </a:p>
                  </a:txBody>
                  <a:tcPr>
                    <a:solidFill>
                      <a:schemeClr val="tx2"/>
                    </a:solidFill>
                  </a:tcPr>
                </a:tc>
                <a:tc>
                  <a:txBody>
                    <a:bodyPr/>
                    <a:lstStyle/>
                    <a:p>
                      <a:r>
                        <a:rPr lang="el-GR" sz="1800" b="1" dirty="0">
                          <a:solidFill>
                            <a:schemeClr val="bg1"/>
                          </a:solidFill>
                        </a:rPr>
                        <a:t>Για οτιδήποτε</a:t>
                      </a:r>
                      <a:r>
                        <a:rPr lang="el-GR" sz="1800" b="1" baseline="0" dirty="0">
                          <a:solidFill>
                            <a:schemeClr val="bg1"/>
                          </a:solidFill>
                        </a:rPr>
                        <a:t> πάει στραβά φταίω εγώ </a:t>
                      </a:r>
                      <a:endParaRPr lang="el-GR" sz="1800" b="1" dirty="0">
                        <a:solidFill>
                          <a:schemeClr val="bg1"/>
                        </a:solidFill>
                      </a:endParaRPr>
                    </a:p>
                  </a:txBody>
                  <a:tcPr>
                    <a:solidFill>
                      <a:schemeClr val="tx2"/>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cstate="print"/>
          <a:srcRect/>
          <a:stretch>
            <a:fillRect/>
          </a:stretch>
        </p:blipFill>
        <p:spPr bwMode="auto">
          <a:xfrm>
            <a:off x="1533526" y="0"/>
            <a:ext cx="9134475" cy="6858000"/>
          </a:xfrm>
          <a:prstGeom prst="rect">
            <a:avLst/>
          </a:prstGeom>
          <a:noFill/>
          <a:ln w="9525">
            <a:noFill/>
            <a:miter lim="800000"/>
            <a:headEnd/>
            <a:tailEnd/>
          </a:ln>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srcRect/>
          <a:stretch>
            <a:fillRect/>
          </a:stretch>
        </p:blipFill>
        <p:spPr bwMode="auto">
          <a:xfrm>
            <a:off x="1524000" y="0"/>
            <a:ext cx="9144000" cy="6858000"/>
          </a:xfrm>
          <a:prstGeom prst="rect">
            <a:avLst/>
          </a:prstGeom>
          <a:noFill/>
          <a:ln w="9525">
            <a:noFill/>
            <a:miter lim="800000"/>
            <a:headEnd/>
            <a:tailEnd/>
          </a:ln>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cstate="print"/>
          <a:srcRect/>
          <a:stretch>
            <a:fillRect/>
          </a:stretch>
        </p:blipFill>
        <p:spPr bwMode="auto">
          <a:xfrm>
            <a:off x="1524000" y="0"/>
            <a:ext cx="9144000" cy="6858000"/>
          </a:xfrm>
          <a:prstGeom prst="rect">
            <a:avLst/>
          </a:prstGeom>
          <a:noFill/>
          <a:ln w="9525">
            <a:noFill/>
            <a:miter lim="800000"/>
            <a:headEnd/>
            <a:tailEnd/>
          </a:ln>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Grp="1" noChangeArrowheads="1"/>
          </p:cNvSpPr>
          <p:nvPr>
            <p:ph type="title"/>
          </p:nvPr>
        </p:nvSpPr>
        <p:spPr>
          <a:xfrm>
            <a:off x="2135188" y="0"/>
            <a:ext cx="8229600" cy="1143000"/>
          </a:xfrm>
        </p:spPr>
        <p:txBody>
          <a:bodyPr/>
          <a:lstStyle/>
          <a:p>
            <a:pPr eaLnBrk="1" hangingPunct="1"/>
            <a:r>
              <a:rPr lang="el-GR" sz="2000" b="1"/>
              <a:t>ΣΧΕΣΗ ΣΥΓΚΕΚΡΙΜΕΝΩΝ ΕΜΠΕΙΡΙΩΝ ΤΗΣ ΠΑΙΔΙΚΗΣ ΗΛΙΚΙΑΣ ΜΕ ΣΥΓΧΡΟΝΟΥΣ ΦΟΒΟΥΣ ΚΑΙ ΥΠΟΒΟΣΚΟΥΣΕΣ ΠΕΠΟΙΘΗΣΕΙΣ</a:t>
            </a:r>
            <a:br>
              <a:rPr lang="el-GR" sz="2000" b="1"/>
            </a:br>
            <a:r>
              <a:rPr lang="en-US" sz="2000" b="1"/>
              <a:t>(Beck et.al., 1985:292)</a:t>
            </a:r>
            <a:endParaRPr lang="el-GR" sz="2000" b="1"/>
          </a:p>
        </p:txBody>
      </p:sp>
      <p:graphicFrame>
        <p:nvGraphicFramePr>
          <p:cNvPr id="43081" name="Group 73"/>
          <p:cNvGraphicFramePr>
            <a:graphicFrameLocks noGrp="1"/>
          </p:cNvGraphicFramePr>
          <p:nvPr>
            <p:ph type="tbl" idx="1"/>
          </p:nvPr>
        </p:nvGraphicFramePr>
        <p:xfrm>
          <a:off x="1524000" y="1196975"/>
          <a:ext cx="9144000" cy="5667646"/>
        </p:xfrm>
        <a:graphic>
          <a:graphicData uri="http://schemas.openxmlformats.org/drawingml/2006/table">
            <a:tb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2746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dirty="0">
                          <a:ln>
                            <a:noFill/>
                          </a:ln>
                          <a:solidFill>
                            <a:schemeClr val="tx1"/>
                          </a:solidFill>
                          <a:effectLst/>
                          <a:latin typeface="Arial" charset="0"/>
                        </a:rPr>
                        <a:t>Εμπειρία παιδικής ηλικίας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a:ln>
                            <a:noFill/>
                          </a:ln>
                          <a:solidFill>
                            <a:schemeClr val="tx1"/>
                          </a:solidFill>
                          <a:effectLst/>
                          <a:latin typeface="Arial" charset="0"/>
                        </a:rPr>
                        <a:t>Σημερινός φόβος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a:ln>
                            <a:noFill/>
                          </a:ln>
                          <a:solidFill>
                            <a:schemeClr val="tx1"/>
                          </a:solidFill>
                          <a:effectLst/>
                          <a:latin typeface="Arial" charset="0"/>
                        </a:rPr>
                        <a:t>Υποβόσκουσα πεποίθηση</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1404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Όταν ήμουν 4 χρονών ο μεγάλος μου αδελφός με θεωρούσε ενοχλητική και με έδιωχνε</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Φόβος να μιλήσω στον προϊστάμενο μου</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Δεν πρέπει να ενοχλώ τα πρόσωπα που είναι φορείς εξουσίας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1404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Στην Α΄ Δημοτικού ο δάσκαλος με ταπείνωσε μπροστά σε όλους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Φόβος να κάνω ερώτηση στο αμφιθέατρο της σχολής, μήπως ο καθηγητής με ειρωνευτεί</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Τα πρόσωπα που είναι φορείς εξουσίας θα με ταπεινώσουν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943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Όταν ήμουν 6 χρονών, ο πατέρας μου με χτύπησε.</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Φόβος μήπως προκαλέσω αναστάτωση στη δουλειά</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Αν δεν είμαι τέλειος θα τιμωρηθώ</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943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Όταν ήμουν 5 ετών και ενώ έλειπα σε ταξίδι, το σκυλάκι μου πέθανε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Κάποιο μέλος της οικογένειάς μου θα πεθάνει όταν θα φεύγω σε ταξίδι</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Όταν δεν είμαι κοντά στους άλλους, κάτι κακό θα τους συμβεί</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3346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Όταν ήμουν 6 ετών, ο πατέρας μου με ανάγκασε να δουλέψω τα σαββατοκύριακα.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Ο εργοδότης μου θα με βάλει να δουλέψω υπερωρίες και θα με εκμεταλλευτεί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Τα πρόσωπα-φορείς εξουσίας έχουν απόλυτο έλεγχο πάνω μου</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943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Όταν ήμουν 5 ετών, απομακρύνθηκα από το σπίτι μου και χάθηκα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dirty="0">
                          <a:ln>
                            <a:noFill/>
                          </a:ln>
                          <a:solidFill>
                            <a:schemeClr val="tx1"/>
                          </a:solidFill>
                          <a:effectLst/>
                          <a:latin typeface="Arial" charset="0"/>
                        </a:rPr>
                        <a:t>Φόβος ότι θα χαθώ σε ανοικτούς δρόμους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Πρέπει  να ξέρω ακριβώς πού πηγαίνω</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943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Όταν ήμουν 5 ετών, με τσάκωσαν να κλέβω αυτοκινητάκια από ένα μαγαζί</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Φόβος ότι θα με κατηγορήσουν για ατιμία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Πρέπει να είμαι απόλυτα έντιμος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63346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Όταν ήμουν 6 ετών, με πίεσαν να χρησιμοποιώ το δεξί χέρι, αντί το αριστερό</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Φόβος ότι θα με απορρίψουν</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Πρέπει να αλλάξω για να είμαι αποδεκτή</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71404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Όταν ήμουν 7 ετών, ο πατέρας μου τσακώθηκε με τη μητέρα μου και έφυγε οριστικά από το σπίτι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Φόβος ότι, αν διεκδικήσω, οι άλλοι θα με αφήσουν</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dirty="0">
                          <a:ln>
                            <a:noFill/>
                          </a:ln>
                          <a:solidFill>
                            <a:schemeClr val="tx1"/>
                          </a:solidFill>
                          <a:effectLst/>
                          <a:latin typeface="Arial" charset="0"/>
                        </a:rPr>
                        <a:t>Αν προκαλέσω θυμό στους άλλους, θα με εγκαταλείψουν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Tree>
  </p:cSld>
  <p:clrMapOvr>
    <a:masterClrMapping/>
  </p:clrMapOvr>
  <p:transition>
    <p:dissolv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51139C29-4AF0-3DB8-7BF4-5AC4C3212014}"/>
              </a:ext>
            </a:extLst>
          </p:cNvPr>
          <p:cNvSpPr>
            <a:spLocks noGrp="1" noChangeArrowheads="1"/>
          </p:cNvSpPr>
          <p:nvPr>
            <p:ph type="ctrTitle"/>
          </p:nvPr>
        </p:nvSpPr>
        <p:spPr>
          <a:xfrm>
            <a:off x="2351088" y="188913"/>
            <a:ext cx="7772400" cy="576262"/>
          </a:xfrm>
        </p:spPr>
        <p:txBody>
          <a:bodyPr/>
          <a:lstStyle/>
          <a:p>
            <a:pPr eaLnBrk="1" hangingPunct="1"/>
            <a:r>
              <a:rPr lang="el-GR" altLang="el-GR" sz="2800"/>
              <a:t>ΦΛΟΙΟΣ ΕΓΚΕΦΑΛΙΚΩΝ ΗΜΙΣΦΑΙΡΙΩΝ</a:t>
            </a:r>
          </a:p>
        </p:txBody>
      </p:sp>
      <p:graphicFrame>
        <p:nvGraphicFramePr>
          <p:cNvPr id="2162" name="Group 114">
            <a:extLst>
              <a:ext uri="{FF2B5EF4-FFF2-40B4-BE49-F238E27FC236}">
                <a16:creationId xmlns:a16="http://schemas.microsoft.com/office/drawing/2014/main" id="{5DC28214-C002-EFCF-4DB9-CBCFCFDC77B2}"/>
              </a:ext>
            </a:extLst>
          </p:cNvPr>
          <p:cNvGraphicFramePr>
            <a:graphicFrameLocks noGrp="1"/>
          </p:cNvGraphicFramePr>
          <p:nvPr/>
        </p:nvGraphicFramePr>
        <p:xfrm>
          <a:off x="1703389" y="981075"/>
          <a:ext cx="8785225" cy="5543550"/>
        </p:xfrm>
        <a:graphic>
          <a:graphicData uri="http://schemas.openxmlformats.org/drawingml/2006/table">
            <a:tbl>
              <a:tblPr/>
              <a:tblGrid>
                <a:gridCol w="3082925">
                  <a:extLst>
                    <a:ext uri="{9D8B030D-6E8A-4147-A177-3AD203B41FA5}">
                      <a16:colId xmlns:a16="http://schemas.microsoft.com/office/drawing/2014/main" val="20000"/>
                    </a:ext>
                  </a:extLst>
                </a:gridCol>
                <a:gridCol w="2894012">
                  <a:extLst>
                    <a:ext uri="{9D8B030D-6E8A-4147-A177-3AD203B41FA5}">
                      <a16:colId xmlns:a16="http://schemas.microsoft.com/office/drawing/2014/main" val="20001"/>
                    </a:ext>
                  </a:extLst>
                </a:gridCol>
                <a:gridCol w="2808288">
                  <a:extLst>
                    <a:ext uri="{9D8B030D-6E8A-4147-A177-3AD203B41FA5}">
                      <a16:colId xmlns:a16="http://schemas.microsoft.com/office/drawing/2014/main" val="20002"/>
                    </a:ext>
                  </a:extLst>
                </a:gridCol>
              </a:tblGrid>
              <a:tr h="6508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a:ln>
                            <a:noFill/>
                          </a:ln>
                          <a:solidFill>
                            <a:schemeClr val="tx1"/>
                          </a:solidFill>
                          <a:effectLst/>
                          <a:latin typeface="Arial" pitchFamily="34" charset="0"/>
                        </a:rPr>
                        <a:t>ΧΑΡΑΚΤΗΡΙΣΤΙΚΑ ΣΤΟΙΧΕΙΑ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a:ln>
                            <a:noFill/>
                          </a:ln>
                          <a:solidFill>
                            <a:schemeClr val="tx1"/>
                          </a:solidFill>
                          <a:effectLst/>
                          <a:latin typeface="Arial" pitchFamily="34" charset="0"/>
                        </a:rPr>
                        <a:t>ΚΟΡΙΤΣΙΑ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a:ln>
                            <a:noFill/>
                          </a:ln>
                          <a:solidFill>
                            <a:schemeClr val="tx1"/>
                          </a:solidFill>
                          <a:effectLst/>
                          <a:latin typeface="Arial" pitchFamily="34" charset="0"/>
                        </a:rPr>
                        <a:t>ΑΓΟΡΙΑ</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892675">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800" b="0" i="0" u="none" strike="noStrike" cap="none" normalizeH="0" baseline="0" dirty="0">
                          <a:ln>
                            <a:noFill/>
                          </a:ln>
                          <a:solidFill>
                            <a:schemeClr val="tx1"/>
                          </a:solidFill>
                          <a:effectLst/>
                          <a:latin typeface="Arial" pitchFamily="34" charset="0"/>
                        </a:rPr>
                        <a:t>Περίπου 10.000 </a:t>
                      </a:r>
                      <a:r>
                        <a:rPr kumimoji="0" lang="en-US" sz="1800" b="0" i="0" u="none" strike="noStrike" cap="none" normalizeH="0" baseline="0" dirty="0">
                          <a:ln>
                            <a:noFill/>
                          </a:ln>
                          <a:solidFill>
                            <a:schemeClr val="tx1"/>
                          </a:solidFill>
                          <a:effectLst/>
                          <a:latin typeface="Arial" pitchFamily="34" charset="0"/>
                        </a:rPr>
                        <a:t>mi/</a:t>
                      </a:r>
                      <a:r>
                        <a:rPr kumimoji="0" lang="en-US" sz="1800" b="0" i="0" u="none" strike="noStrike" cap="none" normalizeH="0" baseline="0" dirty="0" err="1">
                          <a:ln>
                            <a:noFill/>
                          </a:ln>
                          <a:solidFill>
                            <a:schemeClr val="tx1"/>
                          </a:solidFill>
                          <a:effectLst/>
                          <a:latin typeface="Arial" pitchFamily="34" charset="0"/>
                        </a:rPr>
                        <a:t>sq</a:t>
                      </a:r>
                      <a:r>
                        <a:rPr kumimoji="0" lang="en-US" sz="1800" b="0" i="0" u="none" strike="noStrike" cap="none" normalizeH="0" baseline="0" dirty="0">
                          <a:ln>
                            <a:noFill/>
                          </a:ln>
                          <a:solidFill>
                            <a:schemeClr val="tx1"/>
                          </a:solidFill>
                          <a:effectLst/>
                          <a:latin typeface="Arial" pitchFamily="34" charset="0"/>
                        </a:rPr>
                        <a:t> in </a:t>
                      </a:r>
                      <a:r>
                        <a:rPr kumimoji="0" lang="el-GR" sz="1800" b="0" i="0" u="none" strike="noStrike" cap="none" normalizeH="0" baseline="0" dirty="0">
                          <a:ln>
                            <a:noFill/>
                          </a:ln>
                          <a:solidFill>
                            <a:schemeClr val="tx1"/>
                          </a:solidFill>
                          <a:effectLst/>
                          <a:latin typeface="Arial" pitchFamily="34" charset="0"/>
                        </a:rPr>
                        <a:t>νευρωνικά δίκτυα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800" b="0" i="0" u="none" strike="noStrike" cap="none" normalizeH="0" baseline="0" dirty="0">
                          <a:ln>
                            <a:noFill/>
                          </a:ln>
                          <a:solidFill>
                            <a:schemeClr val="tx1"/>
                          </a:solidFill>
                          <a:effectLst/>
                          <a:latin typeface="Arial" pitchFamily="34" charset="0"/>
                        </a:rPr>
                        <a:t>Λεπτό όσο 3 ανθρώπινες τρίχες</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800" b="0" i="0" u="none" strike="noStrike" cap="none" normalizeH="0" baseline="0" dirty="0">
                          <a:ln>
                            <a:noFill/>
                          </a:ln>
                          <a:solidFill>
                            <a:schemeClr val="tx1"/>
                          </a:solidFill>
                          <a:effectLst/>
                          <a:latin typeface="Arial" pitchFamily="34" charset="0"/>
                        </a:rPr>
                        <a:t>Λαμβάνουν μέρος σημαντικές γνωστικές λειτουργίες (συλλογισμός, ομιλία, μνήμη)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a:ln>
                            <a:noFill/>
                          </a:ln>
                          <a:solidFill>
                            <a:schemeClr val="tx1"/>
                          </a:solidFill>
                          <a:effectLst/>
                          <a:latin typeface="Arial" pitchFamily="34" charset="0"/>
                        </a:rPr>
                        <a:t>-περισσότερες συνάψεις</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800" b="0" i="0" u="none" strike="noStrike" cap="none" normalizeH="0" baseline="0" dirty="0">
                          <a:ln>
                            <a:noFill/>
                          </a:ln>
                          <a:solidFill>
                            <a:schemeClr val="tx1"/>
                          </a:solidFill>
                          <a:effectLst/>
                          <a:latin typeface="Arial" pitchFamily="34" charset="0"/>
                        </a:rPr>
                        <a:t>Ταχύτερος ρυθμός αύξησης των νευρωνικών δικτύων οδηγεί σε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a:ln>
                            <a:noFill/>
                          </a:ln>
                          <a:solidFill>
                            <a:schemeClr val="tx1"/>
                          </a:solidFill>
                          <a:effectLst/>
                          <a:latin typeface="Arial" pitchFamily="34" charset="0"/>
                        </a:rPr>
                        <a:t>1. Καλύτερη  πρόσληψη –επεξεργασία πληροφοριών</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a:ln>
                            <a:noFill/>
                          </a:ln>
                          <a:solidFill>
                            <a:schemeClr val="tx1"/>
                          </a:solidFill>
                          <a:effectLst/>
                          <a:latin typeface="Arial" pitchFamily="34" charset="0"/>
                        </a:rPr>
                        <a:t>2. Καλύτερη αντιμετώπιση πολλαπλών αντικειμένων-στόχων</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a:ln>
                            <a:noFill/>
                          </a:ln>
                          <a:solidFill>
                            <a:schemeClr val="tx1"/>
                          </a:solidFill>
                          <a:effectLst/>
                          <a:latin typeface="Arial" pitchFamily="34" charset="0"/>
                        </a:rPr>
                        <a:t>3. Άνετη πρόσβαση σε γλωσσικές πηγές (ανάγνωση, γραφή, κατανόηση καθώς διδάσκονται)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a:ln>
                            <a:noFill/>
                          </a:ln>
                          <a:solidFill>
                            <a:schemeClr val="tx1"/>
                          </a:solidFill>
                          <a:effectLst/>
                          <a:latin typeface="Arial" pitchFamily="34" charset="0"/>
                        </a:rPr>
                        <a:t>Ωριμάζει αργότερα και μπορεί να έχει ως αποτέλεσμα τα αγόρια να ρισκάρουν στη συμπεριφορά, να είναι παρορμητικά,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a:ln>
                            <a:noFill/>
                          </a:ln>
                          <a:solidFill>
                            <a:schemeClr val="tx1"/>
                          </a:solidFill>
                          <a:effectLst/>
                          <a:latin typeface="Arial" pitchFamily="34" charset="0"/>
                        </a:rPr>
                        <a:t>«να μη σκέφτονται πριν δράσουν»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
          <p:cNvSpPr>
            <a:spLocks noChangeArrowheads="1"/>
          </p:cNvSpPr>
          <p:nvPr/>
        </p:nvSpPr>
        <p:spPr bwMode="auto">
          <a:xfrm>
            <a:off x="3349625" y="5041900"/>
            <a:ext cx="5492750" cy="400050"/>
          </a:xfrm>
          <a:prstGeom prst="rect">
            <a:avLst/>
          </a:prstGeom>
          <a:noFill/>
          <a:ln w="9525">
            <a:noFill/>
            <a:miter lim="800000"/>
            <a:headEnd/>
            <a:tailEnd/>
          </a:ln>
        </p:spPr>
        <p:txBody>
          <a:bodyPr wrap="none" anchor="ctr">
            <a:spAutoFit/>
          </a:bodyPr>
          <a:lstStyle/>
          <a:p>
            <a:pPr algn="ctr"/>
            <a:r>
              <a:rPr lang="el-GR" sz="2000" b="1" u="sng">
                <a:latin typeface="Calibri" pitchFamily="34" charset="0"/>
                <a:ea typeface="Calibri" pitchFamily="34" charset="0"/>
                <a:cs typeface="Times New Roman" pitchFamily="18" charset="0"/>
              </a:rPr>
              <a:t>(</a:t>
            </a:r>
            <a:r>
              <a:rPr lang="el-GR" sz="1600" b="1">
                <a:latin typeface="Calibri" pitchFamily="34" charset="0"/>
                <a:ea typeface="Calibri" pitchFamily="34" charset="0"/>
                <a:cs typeface="Times New Roman" pitchFamily="18" charset="0"/>
              </a:rPr>
              <a:t>ΟΝΟΜΑ</a:t>
            </a:r>
            <a:r>
              <a:rPr lang="el-GR" sz="2000" b="1">
                <a:latin typeface="Calibri" pitchFamily="34" charset="0"/>
                <a:ea typeface="Calibri" pitchFamily="34" charset="0"/>
                <a:cs typeface="Times New Roman" pitchFamily="18" charset="0"/>
              </a:rPr>
              <a:t>:__________________</a:t>
            </a:r>
            <a:r>
              <a:rPr lang="el-GR" sz="1600" b="1">
                <a:latin typeface="Calibri" pitchFamily="34" charset="0"/>
                <a:ea typeface="Calibri" pitchFamily="34" charset="0"/>
                <a:cs typeface="Times New Roman" pitchFamily="18" charset="0"/>
              </a:rPr>
              <a:t>ΗΜΕΡΕΣ:</a:t>
            </a:r>
            <a:r>
              <a:rPr lang="el-GR" sz="2000" b="1">
                <a:latin typeface="Calibri" pitchFamily="34" charset="0"/>
                <a:ea typeface="Calibri" pitchFamily="34" charset="0"/>
                <a:cs typeface="Times New Roman" pitchFamily="18" charset="0"/>
              </a:rPr>
              <a:t>__________)</a:t>
            </a:r>
            <a:endParaRPr lang="el-GR" sz="3600">
              <a:ea typeface="Calibri" pitchFamily="34" charset="0"/>
              <a:cs typeface="Times New Roman" pitchFamily="18" charset="0"/>
            </a:endParaRPr>
          </a:p>
        </p:txBody>
      </p:sp>
      <p:graphicFrame>
        <p:nvGraphicFramePr>
          <p:cNvPr id="6" name="5 - Πίνακας"/>
          <p:cNvGraphicFramePr>
            <a:graphicFrameLocks noGrp="1"/>
          </p:cNvGraphicFramePr>
          <p:nvPr/>
        </p:nvGraphicFramePr>
        <p:xfrm>
          <a:off x="1703389" y="1700214"/>
          <a:ext cx="8784977" cy="3473345"/>
        </p:xfrm>
        <a:graphic>
          <a:graphicData uri="http://schemas.openxmlformats.org/drawingml/2006/table">
            <a:tbl>
              <a:tblPr/>
              <a:tblGrid>
                <a:gridCol w="745095">
                  <a:extLst>
                    <a:ext uri="{9D8B030D-6E8A-4147-A177-3AD203B41FA5}">
                      <a16:colId xmlns:a16="http://schemas.microsoft.com/office/drawing/2014/main" val="20000"/>
                    </a:ext>
                  </a:extLst>
                </a:gridCol>
                <a:gridCol w="1559163">
                  <a:extLst>
                    <a:ext uri="{9D8B030D-6E8A-4147-A177-3AD203B41FA5}">
                      <a16:colId xmlns:a16="http://schemas.microsoft.com/office/drawing/2014/main" val="20001"/>
                    </a:ext>
                  </a:extLst>
                </a:gridCol>
                <a:gridCol w="1944216">
                  <a:extLst>
                    <a:ext uri="{9D8B030D-6E8A-4147-A177-3AD203B41FA5}">
                      <a16:colId xmlns:a16="http://schemas.microsoft.com/office/drawing/2014/main" val="20002"/>
                    </a:ext>
                  </a:extLst>
                </a:gridCol>
                <a:gridCol w="1152128">
                  <a:extLst>
                    <a:ext uri="{9D8B030D-6E8A-4147-A177-3AD203B41FA5}">
                      <a16:colId xmlns:a16="http://schemas.microsoft.com/office/drawing/2014/main" val="20003"/>
                    </a:ext>
                  </a:extLst>
                </a:gridCol>
                <a:gridCol w="1224136">
                  <a:extLst>
                    <a:ext uri="{9D8B030D-6E8A-4147-A177-3AD203B41FA5}">
                      <a16:colId xmlns:a16="http://schemas.microsoft.com/office/drawing/2014/main" val="20004"/>
                    </a:ext>
                  </a:extLst>
                </a:gridCol>
                <a:gridCol w="1296144">
                  <a:extLst>
                    <a:ext uri="{9D8B030D-6E8A-4147-A177-3AD203B41FA5}">
                      <a16:colId xmlns:a16="http://schemas.microsoft.com/office/drawing/2014/main" val="20005"/>
                    </a:ext>
                  </a:extLst>
                </a:gridCol>
                <a:gridCol w="864095">
                  <a:extLst>
                    <a:ext uri="{9D8B030D-6E8A-4147-A177-3AD203B41FA5}">
                      <a16:colId xmlns:a16="http://schemas.microsoft.com/office/drawing/2014/main" val="20006"/>
                    </a:ext>
                  </a:extLst>
                </a:gridCol>
              </a:tblGrid>
              <a:tr h="1537907">
                <a:tc>
                  <a:txBody>
                    <a:bodyPr/>
                    <a:lstStyle/>
                    <a:p>
                      <a:pPr algn="ctr">
                        <a:lnSpc>
                          <a:spcPct val="115000"/>
                        </a:lnSpc>
                        <a:spcAft>
                          <a:spcPts val="0"/>
                        </a:spcAft>
                      </a:pPr>
                      <a:endParaRPr lang="el-GR" sz="1600" dirty="0">
                        <a:latin typeface="Calibri"/>
                        <a:ea typeface="Calibri"/>
                        <a:cs typeface="Times New Roman"/>
                      </a:endParaRPr>
                    </a:p>
                    <a:p>
                      <a:pPr algn="ctr">
                        <a:lnSpc>
                          <a:spcPct val="115000"/>
                        </a:lnSpc>
                        <a:spcAft>
                          <a:spcPts val="0"/>
                        </a:spcAft>
                      </a:pPr>
                      <a:r>
                        <a:rPr lang="el-GR" sz="1800" b="1" dirty="0">
                          <a:latin typeface="Calibri"/>
                          <a:ea typeface="Calibri"/>
                          <a:cs typeface="Times New Roman"/>
                        </a:rPr>
                        <a:t>ΠΟΤΕ/ ΠΟΥ</a:t>
                      </a:r>
                      <a:endParaRPr lang="el-GR" sz="1600" dirty="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800" b="1" dirty="0">
                          <a:latin typeface="Calibri"/>
                          <a:ea typeface="Calibri"/>
                          <a:cs typeface="Times New Roman"/>
                        </a:rPr>
                        <a:t>ΤΙ ΕΓΙΝΕ </a:t>
                      </a:r>
                      <a:endParaRPr lang="el-GR" sz="1600" dirty="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800" b="1" dirty="0">
                          <a:latin typeface="Calibri"/>
                          <a:ea typeface="Calibri"/>
                          <a:cs typeface="Times New Roman"/>
                        </a:rPr>
                        <a:t>ΤΙ ΠΡΟΗΓΗΘΗΚΕ</a:t>
                      </a:r>
                      <a:endParaRPr lang="el-GR" sz="1600" dirty="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800" b="1" dirty="0">
                          <a:latin typeface="Calibri"/>
                          <a:ea typeface="Calibri"/>
                          <a:cs typeface="Times New Roman"/>
                        </a:rPr>
                        <a:t>ΤΙ ΕΝΙΩΣΑ</a:t>
                      </a:r>
                      <a:endParaRPr lang="el-GR" sz="1600" dirty="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800" b="1" dirty="0">
                          <a:latin typeface="Calibri"/>
                          <a:ea typeface="Calibri"/>
                          <a:cs typeface="Times New Roman"/>
                        </a:rPr>
                        <a:t>ΤΙ ΣΚΕΦΤΗΚΑ</a:t>
                      </a:r>
                      <a:endParaRPr lang="el-GR" sz="1600" dirty="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800" b="1" dirty="0">
                          <a:latin typeface="Calibri"/>
                          <a:ea typeface="Calibri"/>
                          <a:cs typeface="Times New Roman"/>
                        </a:rPr>
                        <a:t>ΠΩΣ ΑΝΤΕΔΡΑΣΑ</a:t>
                      </a:r>
                      <a:endParaRPr lang="el-GR" sz="1600" dirty="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800" b="1" dirty="0">
                          <a:latin typeface="Calibri"/>
                          <a:ea typeface="Calibri"/>
                          <a:cs typeface="Times New Roman"/>
                        </a:rPr>
                        <a:t>ΣΤΟ ΤΕΛΟΣ</a:t>
                      </a:r>
                      <a:endParaRPr lang="el-GR" sz="1600" dirty="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22573">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22573">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dirty="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22573">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22573">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22573">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22573">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el-GR" sz="900" dirty="0">
                        <a:latin typeface="Calibri"/>
                        <a:ea typeface="Calibri"/>
                        <a:cs typeface="Times New Roman"/>
                      </a:endParaRPr>
                    </a:p>
                  </a:txBody>
                  <a:tcPr marL="58227" marR="58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57413" name="Rectangle 1"/>
          <p:cNvSpPr>
            <a:spLocks noChangeArrowheads="1"/>
          </p:cNvSpPr>
          <p:nvPr/>
        </p:nvSpPr>
        <p:spPr bwMode="auto">
          <a:xfrm>
            <a:off x="3104032" y="569805"/>
            <a:ext cx="6206186" cy="646331"/>
          </a:xfrm>
          <a:prstGeom prst="rect">
            <a:avLst/>
          </a:prstGeom>
          <a:noFill/>
          <a:ln w="9525">
            <a:noFill/>
            <a:miter lim="800000"/>
            <a:headEnd/>
            <a:tailEnd/>
          </a:ln>
        </p:spPr>
        <p:txBody>
          <a:bodyPr wrap="none" anchor="ctr">
            <a:spAutoFit/>
          </a:bodyPr>
          <a:lstStyle/>
          <a:p>
            <a:pPr algn="ctr"/>
            <a:r>
              <a:rPr lang="en-US" sz="3600"/>
              <a:t> </a:t>
            </a:r>
            <a:r>
              <a:rPr lang="el-GR" sz="2400" b="1"/>
              <a:t>ΗΜΕΡΟΛΟΓΙΟ ΚΑΤΑΓΡΑΦΗΣ ΚΑΙ ΑΞΙΟΛΟΓΗΣΗΣ</a:t>
            </a:r>
            <a:endParaRPr lang="el-GR" sz="3600" b="1"/>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Υπότιτλος"/>
          <p:cNvSpPr>
            <a:spLocks noGrp="1"/>
          </p:cNvSpPr>
          <p:nvPr>
            <p:ph type="subTitle" idx="1"/>
          </p:nvPr>
        </p:nvSpPr>
        <p:spPr>
          <a:xfrm flipV="1">
            <a:off x="2881290" y="5638800"/>
            <a:ext cx="6415110" cy="504844"/>
          </a:xfrm>
        </p:spPr>
        <p:txBody>
          <a:bodyPr>
            <a:normAutofit fontScale="92500" lnSpcReduction="10000"/>
          </a:bodyPr>
          <a:lstStyle/>
          <a:p>
            <a:endParaRPr lang="el-GR" dirty="0"/>
          </a:p>
        </p:txBody>
      </p:sp>
      <p:graphicFrame>
        <p:nvGraphicFramePr>
          <p:cNvPr id="754" name="753 - Πίνακας"/>
          <p:cNvGraphicFramePr>
            <a:graphicFrameLocks noGrp="1"/>
          </p:cNvGraphicFramePr>
          <p:nvPr/>
        </p:nvGraphicFramePr>
        <p:xfrm>
          <a:off x="2238348" y="428605"/>
          <a:ext cx="7572428" cy="4754266"/>
        </p:xfrm>
        <a:graphic>
          <a:graphicData uri="http://schemas.openxmlformats.org/drawingml/2006/table">
            <a:tbl>
              <a:tblPr/>
              <a:tblGrid>
                <a:gridCol w="3827368">
                  <a:extLst>
                    <a:ext uri="{9D8B030D-6E8A-4147-A177-3AD203B41FA5}">
                      <a16:colId xmlns:a16="http://schemas.microsoft.com/office/drawing/2014/main" val="20000"/>
                    </a:ext>
                  </a:extLst>
                </a:gridCol>
                <a:gridCol w="3745060">
                  <a:extLst>
                    <a:ext uri="{9D8B030D-6E8A-4147-A177-3AD203B41FA5}">
                      <a16:colId xmlns:a16="http://schemas.microsoft.com/office/drawing/2014/main" val="20001"/>
                    </a:ext>
                  </a:extLst>
                </a:gridCol>
              </a:tblGrid>
              <a:tr h="791866">
                <a:tc>
                  <a:txBody>
                    <a:bodyPr/>
                    <a:lstStyle/>
                    <a:p>
                      <a:pPr algn="ctr" fontAlgn="ctr"/>
                      <a:r>
                        <a:rPr lang="en-US" sz="1800" b="1" dirty="0"/>
                        <a:t> </a:t>
                      </a:r>
                      <a:r>
                        <a:rPr lang="el-GR" sz="1800" b="1" dirty="0"/>
                        <a:t> ΣΧΗΜΑ  ΚΑΤΑΘΛΙΠΤΙΚΟΥ</a:t>
                      </a:r>
                      <a:r>
                        <a:rPr lang="en-US" sz="1800" b="1" dirty="0"/>
                        <a:t> </a:t>
                      </a:r>
                      <a:r>
                        <a:rPr lang="el-GR" sz="1800" b="1" dirty="0"/>
                        <a:t>ΕΑΥΤΟΥ</a:t>
                      </a:r>
                      <a:endParaRPr lang="el-GR" sz="1800" dirty="0"/>
                    </a:p>
                  </a:txBody>
                  <a:tcPr marL="53474" marR="53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l-GR" sz="1800" b="1" dirty="0"/>
                        <a:t>  ΣΧΗΜΑ</a:t>
                      </a:r>
                      <a:r>
                        <a:rPr lang="en-US" sz="1800" b="1" dirty="0"/>
                        <a:t> </a:t>
                      </a:r>
                      <a:r>
                        <a:rPr lang="el-GR" sz="1800" b="1" dirty="0"/>
                        <a:t>ΥΓΙΟΥΣ</a:t>
                      </a:r>
                      <a:r>
                        <a:rPr lang="en-US" sz="1800" b="1" baseline="0" dirty="0"/>
                        <a:t>  </a:t>
                      </a:r>
                      <a:r>
                        <a:rPr lang="el-GR" sz="1800" b="1" dirty="0"/>
                        <a:t>ΕΑΥΤΟΥ</a:t>
                      </a:r>
                      <a:endParaRPr lang="el-GR" sz="1800" dirty="0"/>
                    </a:p>
                  </a:txBody>
                  <a:tcPr marL="53474" marR="53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37613">
                <a:tc>
                  <a:txBody>
                    <a:bodyPr/>
                    <a:lstStyle/>
                    <a:p>
                      <a:pPr algn="l" fontAlgn="ctr"/>
                      <a:r>
                        <a:rPr lang="el-GR" sz="2000" b="1" dirty="0"/>
                        <a:t>1</a:t>
                      </a:r>
                      <a:r>
                        <a:rPr lang="el-GR" sz="2000" dirty="0"/>
                        <a:t>. Είμαι φοβισμένος</a:t>
                      </a:r>
                    </a:p>
                  </a:txBody>
                  <a:tcPr marL="53474" marR="53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l-GR" sz="2000" dirty="0"/>
                        <a:t>Είμαι κάπως φοβισμένος, αρκετά γενναιόδωρος και ικανοποιητικά έξυπνος</a:t>
                      </a:r>
                    </a:p>
                  </a:txBody>
                  <a:tcPr marL="53474" marR="53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37613">
                <a:tc>
                  <a:txBody>
                    <a:bodyPr/>
                    <a:lstStyle/>
                    <a:p>
                      <a:pPr algn="l" fontAlgn="ctr"/>
                      <a:r>
                        <a:rPr lang="el-GR" sz="2000" b="1" dirty="0"/>
                        <a:t>2</a:t>
                      </a:r>
                      <a:r>
                        <a:rPr lang="el-GR" sz="2000" dirty="0"/>
                        <a:t>. Είμαι ένας αξιοκαταφρόνητος δειλός</a:t>
                      </a:r>
                    </a:p>
                  </a:txBody>
                  <a:tcPr marL="53474" marR="53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l-GR" sz="2000" dirty="0"/>
                        <a:t>Είμαι πιο θαρραλέος από τα περισσότερα άτομα</a:t>
                      </a:r>
                      <a:r>
                        <a:rPr lang="el-GR" sz="2000" baseline="0" dirty="0"/>
                        <a:t> </a:t>
                      </a:r>
                      <a:r>
                        <a:rPr lang="el-GR" sz="2000" dirty="0"/>
                        <a:t>που γνωρίζω</a:t>
                      </a:r>
                    </a:p>
                  </a:txBody>
                  <a:tcPr marL="53474" marR="53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37698">
                <a:tc>
                  <a:txBody>
                    <a:bodyPr/>
                    <a:lstStyle/>
                    <a:p>
                      <a:pPr algn="l" fontAlgn="ctr"/>
                      <a:r>
                        <a:rPr lang="el-GR" sz="2000" b="1"/>
                        <a:t>3</a:t>
                      </a:r>
                      <a:r>
                        <a:rPr lang="el-GR" sz="2000"/>
                        <a:t>. Πάντα ήμουν και θα παραμείνω δειλός</a:t>
                      </a:r>
                    </a:p>
                  </a:txBody>
                  <a:tcPr marL="53474" marR="53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l-GR" sz="2000" dirty="0"/>
                        <a:t>Οι φόβοι μου κυμαίνονται </a:t>
                      </a:r>
                      <a:r>
                        <a:rPr lang="en-US" sz="2000" baseline="0" dirty="0"/>
                        <a:t> </a:t>
                      </a:r>
                      <a:r>
                        <a:rPr lang="el-GR" sz="2000" dirty="0"/>
                        <a:t>κατά χρονική στιγμή</a:t>
                      </a:r>
                      <a:r>
                        <a:rPr lang="en-US" sz="2000" baseline="0" dirty="0"/>
                        <a:t> </a:t>
                      </a:r>
                      <a:r>
                        <a:rPr lang="el-GR" sz="2000" dirty="0"/>
                        <a:t>και περίσταση</a:t>
                      </a:r>
                    </a:p>
                  </a:txBody>
                  <a:tcPr marL="53474" marR="53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37613">
                <a:tc>
                  <a:txBody>
                    <a:bodyPr/>
                    <a:lstStyle/>
                    <a:p>
                      <a:pPr algn="l" fontAlgn="ctr"/>
                      <a:r>
                        <a:rPr lang="el-GR" sz="2000" b="1"/>
                        <a:t>4</a:t>
                      </a:r>
                      <a:r>
                        <a:rPr lang="el-GR" sz="2000"/>
                        <a:t>. Αποφεύγω πολύ κάποιες καταστάσεις και έχω πολλούς φόβους</a:t>
                      </a:r>
                    </a:p>
                  </a:txBody>
                  <a:tcPr marL="53474" marR="53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l-GR" sz="2000" dirty="0"/>
                        <a:t>Έχω κάποια ελαττώματα στον χαρακτήρα μου</a:t>
                      </a:r>
                    </a:p>
                  </a:txBody>
                  <a:tcPr marL="53474" marR="53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29497">
                <a:tc>
                  <a:txBody>
                    <a:bodyPr/>
                    <a:lstStyle/>
                    <a:p>
                      <a:pPr algn="l" fontAlgn="ctr"/>
                      <a:r>
                        <a:rPr lang="el-GR" sz="2000" b="1" dirty="0"/>
                        <a:t>5</a:t>
                      </a:r>
                      <a:r>
                        <a:rPr lang="el-GR" sz="2000" dirty="0"/>
                        <a:t>. Εφόσον είμαι κατά</a:t>
                      </a:r>
                      <a:r>
                        <a:rPr lang="en-US" sz="2000" dirty="0"/>
                        <a:t> </a:t>
                      </a:r>
                      <a:r>
                        <a:rPr lang="el-GR" sz="2000" dirty="0"/>
                        <a:t>βάση αδύναμος, </a:t>
                      </a:r>
                      <a:r>
                        <a:rPr lang="el-GR" sz="2000" baseline="0" dirty="0"/>
                        <a:t> </a:t>
                      </a:r>
                      <a:r>
                        <a:rPr lang="el-GR" sz="2000" dirty="0"/>
                        <a:t>δεν έχω</a:t>
                      </a:r>
                      <a:r>
                        <a:rPr lang="en-US" sz="2000" baseline="0" dirty="0"/>
                        <a:t> </a:t>
                      </a:r>
                      <a:r>
                        <a:rPr lang="el-GR" sz="2000" dirty="0"/>
                        <a:t>καμιά ελπίδα</a:t>
                      </a:r>
                    </a:p>
                  </a:txBody>
                  <a:tcPr marL="53474" marR="53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l-GR" sz="2000" dirty="0"/>
                        <a:t>Μπορώ να μάθω τρόπους να αντιμετωπίζω τις</a:t>
                      </a:r>
                      <a:r>
                        <a:rPr lang="en-US" sz="2000" baseline="0" dirty="0"/>
                        <a:t> </a:t>
                      </a:r>
                      <a:r>
                        <a:rPr lang="el-GR" sz="2000" dirty="0"/>
                        <a:t>περιστάσεις και να καταπολεμώ τους φόβους μου</a:t>
                      </a:r>
                    </a:p>
                  </a:txBody>
                  <a:tcPr marL="53474" marR="5347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Grp="1" noChangeArrowheads="1"/>
          </p:cNvSpPr>
          <p:nvPr>
            <p:ph type="title"/>
          </p:nvPr>
        </p:nvSpPr>
        <p:spPr/>
        <p:txBody>
          <a:bodyPr/>
          <a:lstStyle/>
          <a:p>
            <a:pPr eaLnBrk="1" hangingPunct="1"/>
            <a:r>
              <a:rPr lang="el-GR" sz="2000" u="sng"/>
              <a:t>ΗΜΕΡΟΛΟΓΙΟ ΔΥΣΛΕΙΤΟΥΡΓΙΚΩΝ ΣΚΕΨΕΩΝ</a:t>
            </a:r>
          </a:p>
        </p:txBody>
      </p:sp>
      <p:graphicFrame>
        <p:nvGraphicFramePr>
          <p:cNvPr id="47222" name="Group 118"/>
          <p:cNvGraphicFramePr>
            <a:graphicFrameLocks noGrp="1"/>
          </p:cNvGraphicFramePr>
          <p:nvPr>
            <p:ph type="tbl" idx="1"/>
          </p:nvPr>
        </p:nvGraphicFramePr>
        <p:xfrm>
          <a:off x="1631951" y="1600200"/>
          <a:ext cx="8928101" cy="5205222"/>
        </p:xfrm>
        <a:graphic>
          <a:graphicData uri="http://schemas.openxmlformats.org/drawingml/2006/table">
            <a:tbl>
              <a:tblPr/>
              <a:tblGrid>
                <a:gridCol w="854075">
                  <a:extLst>
                    <a:ext uri="{9D8B030D-6E8A-4147-A177-3AD203B41FA5}">
                      <a16:colId xmlns:a16="http://schemas.microsoft.com/office/drawing/2014/main" val="20000"/>
                    </a:ext>
                  </a:extLst>
                </a:gridCol>
                <a:gridCol w="1422400">
                  <a:extLst>
                    <a:ext uri="{9D8B030D-6E8A-4147-A177-3AD203B41FA5}">
                      <a16:colId xmlns:a16="http://schemas.microsoft.com/office/drawing/2014/main" val="20001"/>
                    </a:ext>
                  </a:extLst>
                </a:gridCol>
                <a:gridCol w="1101725">
                  <a:extLst>
                    <a:ext uri="{9D8B030D-6E8A-4147-A177-3AD203B41FA5}">
                      <a16:colId xmlns:a16="http://schemas.microsoft.com/office/drawing/2014/main" val="20002"/>
                    </a:ext>
                  </a:extLst>
                </a:gridCol>
                <a:gridCol w="1100139">
                  <a:extLst>
                    <a:ext uri="{9D8B030D-6E8A-4147-A177-3AD203B41FA5}">
                      <a16:colId xmlns:a16="http://schemas.microsoft.com/office/drawing/2014/main" val="20003"/>
                    </a:ext>
                  </a:extLst>
                </a:gridCol>
                <a:gridCol w="1081087">
                  <a:extLst>
                    <a:ext uri="{9D8B030D-6E8A-4147-A177-3AD203B41FA5}">
                      <a16:colId xmlns:a16="http://schemas.microsoft.com/office/drawing/2014/main" val="20004"/>
                    </a:ext>
                  </a:extLst>
                </a:gridCol>
                <a:gridCol w="1233488">
                  <a:extLst>
                    <a:ext uri="{9D8B030D-6E8A-4147-A177-3AD203B41FA5}">
                      <a16:colId xmlns:a16="http://schemas.microsoft.com/office/drawing/2014/main" val="20005"/>
                    </a:ext>
                  </a:extLst>
                </a:gridCol>
                <a:gridCol w="1079500">
                  <a:extLst>
                    <a:ext uri="{9D8B030D-6E8A-4147-A177-3AD203B41FA5}">
                      <a16:colId xmlns:a16="http://schemas.microsoft.com/office/drawing/2014/main" val="20006"/>
                    </a:ext>
                  </a:extLst>
                </a:gridCol>
                <a:gridCol w="1055687">
                  <a:extLst>
                    <a:ext uri="{9D8B030D-6E8A-4147-A177-3AD203B41FA5}">
                      <a16:colId xmlns:a16="http://schemas.microsoft.com/office/drawing/2014/main" val="20007"/>
                    </a:ext>
                  </a:extLst>
                </a:gridCol>
              </a:tblGrid>
              <a:tr h="130987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000" b="1" i="0" u="none" strike="noStrike" cap="none" normalizeH="0" baseline="0">
                          <a:ln>
                            <a:noFill/>
                          </a:ln>
                          <a:solidFill>
                            <a:schemeClr val="tx1"/>
                          </a:solidFill>
                          <a:effectLst/>
                          <a:latin typeface="Arial" charset="0"/>
                        </a:rPr>
                        <a:t>Ημέρα, Ώρα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000" b="1" i="0" u="none" strike="noStrike" cap="none" normalizeH="0" baseline="0">
                          <a:ln>
                            <a:noFill/>
                          </a:ln>
                          <a:solidFill>
                            <a:schemeClr val="tx1"/>
                          </a:solidFill>
                          <a:effectLst/>
                          <a:latin typeface="Arial" charset="0"/>
                        </a:rPr>
                        <a:t>Γεγονός/</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000" b="1" i="0" u="none" strike="noStrike" cap="none" normalizeH="0" baseline="0">
                          <a:ln>
                            <a:noFill/>
                          </a:ln>
                          <a:solidFill>
                            <a:schemeClr val="tx1"/>
                          </a:solidFill>
                          <a:effectLst/>
                          <a:latin typeface="Arial" charset="0"/>
                        </a:rPr>
                        <a:t>Κατάσταση</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000" b="1" i="0" u="none" strike="noStrike" cap="none" normalizeH="0" baseline="0">
                          <a:ln>
                            <a:noFill/>
                          </a:ln>
                          <a:solidFill>
                            <a:schemeClr val="tx1"/>
                          </a:solidFill>
                          <a:effectLst/>
                          <a:latin typeface="Arial" charset="0"/>
                        </a:rPr>
                        <a:t>Αυτόματη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000" b="1" i="0" u="none" strike="noStrike" cap="none" normalizeH="0" baseline="0">
                          <a:ln>
                            <a:noFill/>
                          </a:ln>
                          <a:solidFill>
                            <a:schemeClr val="tx1"/>
                          </a:solidFill>
                          <a:effectLst/>
                          <a:latin typeface="Arial" charset="0"/>
                        </a:rPr>
                        <a:t>σκέψη</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0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000" b="1" i="0" u="none" strike="noStrike" cap="none" normalizeH="0" baseline="0">
                          <a:ln>
                            <a:noFill/>
                          </a:ln>
                          <a:solidFill>
                            <a:schemeClr val="tx1"/>
                          </a:solidFill>
                          <a:effectLst/>
                          <a:latin typeface="Arial" charset="0"/>
                        </a:rPr>
                        <a:t>Δεδομένα που υποστηρίζουν τη σκέψη μου </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0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000" b="1" i="0" u="none" strike="noStrike" cap="none" normalizeH="0" baseline="0">
                          <a:ln>
                            <a:noFill/>
                          </a:ln>
                          <a:solidFill>
                            <a:schemeClr val="tx1"/>
                          </a:solidFill>
                          <a:effectLst/>
                          <a:latin typeface="Arial" charset="0"/>
                        </a:rPr>
                        <a:t>Συναισθήματα</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l-GR" sz="10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000" b="1" i="0" u="none" strike="noStrike" cap="none" normalizeH="0" baseline="0">
                          <a:ln>
                            <a:noFill/>
                          </a:ln>
                          <a:solidFill>
                            <a:schemeClr val="tx1"/>
                          </a:solidFill>
                          <a:effectLst/>
                          <a:latin typeface="Arial" charset="0"/>
                        </a:rPr>
                        <a:t>Δεδομένα που αντικρούουν τη σκέψη μου</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000" b="1" i="0" u="none" strike="noStrike" cap="none" normalizeH="0" baseline="0">
                          <a:ln>
                            <a:noFill/>
                          </a:ln>
                          <a:solidFill>
                            <a:schemeClr val="tx1"/>
                          </a:solidFill>
                          <a:effectLst/>
                          <a:latin typeface="Arial" charset="0"/>
                        </a:rPr>
                        <a:t>Εναλλακτικές σκέψεις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000" b="1" i="0" u="none" strike="noStrike" cap="none" normalizeH="0" baseline="0">
                          <a:ln>
                            <a:noFill/>
                          </a:ln>
                          <a:solidFill>
                            <a:schemeClr val="tx1"/>
                          </a:solidFill>
                          <a:effectLst/>
                          <a:latin typeface="Arial" charset="0"/>
                        </a:rPr>
                        <a:t>Συναισθήματα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89534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Τρίτη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12μμ</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Πίνουμε καφέ με τον Τάκη.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200" b="0" i="0" u="none" strike="noStrike" cap="none" normalizeH="0" baseline="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Δε φαίνεται χαρούμενος.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Με θεωρεί βαρετή.</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200" b="0" i="0" u="none" strike="noStrike" cap="none" normalizeH="0" baseline="0">
                          <a:ln>
                            <a:noFill/>
                          </a:ln>
                          <a:solidFill>
                            <a:schemeClr val="tx1"/>
                          </a:solidFill>
                          <a:effectLst/>
                          <a:latin typeface="Arial" charset="0"/>
                        </a:rPr>
                        <a:t>Είπα ένα αστείο και δε γέλασε</a:t>
                      </a:r>
                    </a:p>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l-GR" sz="1200" b="0" i="0" u="none" strike="noStrike" cap="none" normalizeH="0" baseline="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200" b="0" i="0" u="none" strike="noStrike" cap="none" normalizeH="0" baseline="0">
                          <a:ln>
                            <a:noFill/>
                          </a:ln>
                          <a:solidFill>
                            <a:schemeClr val="tx1"/>
                          </a:solidFill>
                          <a:effectLst/>
                          <a:latin typeface="Arial" charset="0"/>
                        </a:rPr>
                        <a:t>Είναι σοβαρός</a:t>
                      </a:r>
                    </a:p>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l-GR" sz="1200" b="0" i="0" u="none" strike="noStrike" cap="none" normalizeH="0" baseline="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200" b="0" i="0" u="none" strike="noStrike" cap="none" normalizeH="0" baseline="0">
                          <a:ln>
                            <a:noFill/>
                          </a:ln>
                          <a:solidFill>
                            <a:schemeClr val="tx1"/>
                          </a:solidFill>
                          <a:effectLst/>
                          <a:latin typeface="Arial" charset="0"/>
                        </a:rPr>
                        <a:t>Κοιτάζει το ρολόι του</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Λύπη 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200" b="0" i="0" u="none" strike="noStrike" cap="none" normalizeH="0" baseline="0">
                          <a:ln>
                            <a:noFill/>
                          </a:ln>
                          <a:solidFill>
                            <a:schemeClr val="tx1"/>
                          </a:solidFill>
                          <a:effectLst/>
                          <a:latin typeface="Arial" charset="0"/>
                        </a:rPr>
                        <a:t>Μπορεί να μην κατάλαβε το αστείο μου</a:t>
                      </a:r>
                    </a:p>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l-GR" sz="1200" b="0" i="0" u="none" strike="noStrike" cap="none" normalizeH="0" baseline="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200" b="0" i="0" u="none" strike="noStrike" cap="none" normalizeH="0" baseline="0">
                          <a:ln>
                            <a:noFill/>
                          </a:ln>
                          <a:solidFill>
                            <a:schemeClr val="tx1"/>
                          </a:solidFill>
                          <a:effectLst/>
                          <a:latin typeface="Arial" charset="0"/>
                        </a:rPr>
                        <a:t>Μου έχει δηλώσει ότι με βρίσκει ενδιαφέρουσα</a:t>
                      </a:r>
                    </a:p>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l-GR" sz="1200" b="0" i="0" u="none" strike="noStrike" cap="none" normalizeH="0" baseline="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200" b="0" i="0" u="none" strike="noStrike" cap="none" normalizeH="0" baseline="0">
                          <a:ln>
                            <a:noFill/>
                          </a:ln>
                          <a:solidFill>
                            <a:schemeClr val="tx1"/>
                          </a:solidFill>
                          <a:effectLst/>
                          <a:latin typeface="Arial" charset="0"/>
                        </a:rPr>
                        <a:t>Αυτός μου πρότεινε να βγούμε</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-Μπορεί να τσακώθηκε με τους γονείς του.</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200" b="0" i="0" u="none" strike="noStrike" cap="none" normalizeH="0" baseline="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 -Δεν έχω ένδειξη ότι με θεωρεί βαρετή</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Λύπη 10%</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2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a:ln>
                            <a:noFill/>
                          </a:ln>
                          <a:solidFill>
                            <a:schemeClr val="tx1"/>
                          </a:solidFill>
                          <a:effectLst/>
                          <a:latin typeface="Arial" charset="0"/>
                        </a:rPr>
                        <a:t>Ανακούφιση 90%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p:transition>
    <p:dissolve/>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cstate="print"/>
          <a:srcRect/>
          <a:stretch>
            <a:fillRect/>
          </a:stretch>
        </p:blipFill>
        <p:spPr bwMode="auto">
          <a:xfrm>
            <a:off x="2855914" y="260350"/>
            <a:ext cx="6408737" cy="1868488"/>
          </a:xfrm>
          <a:prstGeom prst="rect">
            <a:avLst/>
          </a:prstGeom>
          <a:noFill/>
          <a:ln w="9525">
            <a:noFill/>
            <a:miter lim="800000"/>
            <a:headEnd/>
            <a:tailEnd/>
          </a:ln>
        </p:spPr>
      </p:pic>
      <p:pic>
        <p:nvPicPr>
          <p:cNvPr id="59395" name="Picture 3"/>
          <p:cNvPicPr>
            <a:picLocks noChangeAspect="1" noChangeArrowheads="1"/>
          </p:cNvPicPr>
          <p:nvPr/>
        </p:nvPicPr>
        <p:blipFill>
          <a:blip r:embed="rId3" cstate="print"/>
          <a:srcRect/>
          <a:stretch>
            <a:fillRect/>
          </a:stretch>
        </p:blipFill>
        <p:spPr bwMode="auto">
          <a:xfrm>
            <a:off x="1524000" y="2492376"/>
            <a:ext cx="9144000" cy="4365625"/>
          </a:xfrm>
          <a:prstGeom prst="rect">
            <a:avLst/>
          </a:prstGeom>
          <a:noFill/>
          <a:ln w="9525">
            <a:noFill/>
            <a:miter lim="800000"/>
            <a:headEnd/>
            <a:tailEnd/>
          </a:ln>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9"/>
          <p:cNvSpPr>
            <a:spLocks noGrp="1" noChangeArrowheads="1"/>
          </p:cNvSpPr>
          <p:nvPr>
            <p:ph type="title"/>
          </p:nvPr>
        </p:nvSpPr>
        <p:spPr>
          <a:xfrm>
            <a:off x="1981200" y="277814"/>
            <a:ext cx="8229600" cy="1139825"/>
          </a:xfrm>
        </p:spPr>
        <p:txBody>
          <a:bodyPr/>
          <a:lstStyle/>
          <a:p>
            <a:pPr eaLnBrk="1" hangingPunct="1"/>
            <a:r>
              <a:rPr lang="el-GR" sz="1600" b="1"/>
              <a:t>Ο ΚΥΚΛΟΣ ΤΟΥ ΜΗΧΑΝΙΣΜΟΥ ΕΠΙΒΕΒΑΙΩΣΗΣ ΤΩΝ ΠΡΟΣΔΟΚΙΩΝ</a:t>
            </a:r>
            <a:br>
              <a:rPr lang="el-GR" sz="1600" b="1"/>
            </a:br>
            <a:r>
              <a:rPr lang="el-GR" sz="1600" b="1"/>
              <a:t>(ΕΚΠΑΙΔΕΥΤΙΚΩΝ ΚΑΙ ΓΟΝΕΩΝ</a:t>
            </a:r>
            <a:r>
              <a:rPr lang="el-GR" sz="1400" b="1"/>
              <a:t>)</a:t>
            </a:r>
          </a:p>
        </p:txBody>
      </p:sp>
      <p:graphicFrame>
        <p:nvGraphicFramePr>
          <p:cNvPr id="6" name="5 - Διάγραμμα"/>
          <p:cNvGraphicFramePr/>
          <p:nvPr/>
        </p:nvGraphicFramePr>
        <p:xfrm>
          <a:off x="1738283" y="1214422"/>
          <a:ext cx="8929719" cy="56435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txBox="1">
            <a:spLocks noChangeArrowheads="1"/>
          </p:cNvSpPr>
          <p:nvPr/>
        </p:nvSpPr>
        <p:spPr bwMode="auto">
          <a:xfrm>
            <a:off x="1919288" y="-171450"/>
            <a:ext cx="8229600" cy="1143000"/>
          </a:xfrm>
          <a:prstGeom prst="rect">
            <a:avLst/>
          </a:prstGeom>
          <a:noFill/>
          <a:ln w="9525">
            <a:noFill/>
            <a:miter lim="800000"/>
            <a:headEnd/>
            <a:tailEnd/>
          </a:ln>
        </p:spPr>
        <p:txBody>
          <a:bodyPr anchor="ctr"/>
          <a:lstStyle/>
          <a:p>
            <a:pPr algn="ctr"/>
            <a:r>
              <a:rPr lang="el-GR" sz="2000" b="1">
                <a:solidFill>
                  <a:srgbClr val="000000"/>
                </a:solidFill>
                <a:latin typeface="Calibri" pitchFamily="34" charset="0"/>
              </a:rPr>
              <a:t>ΔΕΞΙΟΤΗΤΕΣ ΕΠΙΚΟΙΝΩΝΙΑΣ</a:t>
            </a:r>
            <a:r>
              <a:rPr lang="el-GR" sz="1600">
                <a:solidFill>
                  <a:srgbClr val="000000"/>
                </a:solidFill>
                <a:latin typeface="Calibri" pitchFamily="34" charset="0"/>
              </a:rPr>
              <a:t> </a:t>
            </a:r>
            <a:br>
              <a:rPr lang="el-GR" sz="1600">
                <a:solidFill>
                  <a:srgbClr val="000000"/>
                </a:solidFill>
                <a:latin typeface="Calibri" pitchFamily="34" charset="0"/>
              </a:rPr>
            </a:br>
            <a:r>
              <a:rPr lang="en-US" sz="1600" b="1">
                <a:solidFill>
                  <a:srgbClr val="000000"/>
                </a:solidFill>
                <a:latin typeface="Calibri" pitchFamily="34" charset="0"/>
              </a:rPr>
              <a:t>Carl Rogers:</a:t>
            </a:r>
            <a:r>
              <a:rPr lang="en-US" sz="1600">
                <a:solidFill>
                  <a:srgbClr val="000000"/>
                </a:solidFill>
                <a:latin typeface="Calibri" pitchFamily="34" charset="0"/>
              </a:rPr>
              <a:t> </a:t>
            </a:r>
            <a:r>
              <a:rPr lang="el-GR" sz="1600">
                <a:solidFill>
                  <a:srgbClr val="000000"/>
                </a:solidFill>
                <a:latin typeface="Calibri" pitchFamily="34" charset="0"/>
              </a:rPr>
              <a:t>«όσο υψηλότερα είναι τα επίπεδα κατανόησης, αυθεντικότητας και σεβασμού που οι εκπαιδευτικοί και οι γονείς παρέχουν στα παιδιά, τόσο περισσότερα θα μάθουν»</a:t>
            </a:r>
          </a:p>
        </p:txBody>
      </p:sp>
      <p:graphicFrame>
        <p:nvGraphicFramePr>
          <p:cNvPr id="4" name="Group 3"/>
          <p:cNvGraphicFramePr>
            <a:graphicFrameLocks/>
          </p:cNvGraphicFramePr>
          <p:nvPr/>
        </p:nvGraphicFramePr>
        <p:xfrm>
          <a:off x="1558926" y="846139"/>
          <a:ext cx="9109075" cy="6012145"/>
        </p:xfrm>
        <a:graphic>
          <a:graphicData uri="http://schemas.openxmlformats.org/drawingml/2006/table">
            <a:tbl>
              <a:tblPr/>
              <a:tblGrid>
                <a:gridCol w="3924300">
                  <a:extLst>
                    <a:ext uri="{9D8B030D-6E8A-4147-A177-3AD203B41FA5}">
                      <a16:colId xmlns:a16="http://schemas.microsoft.com/office/drawing/2014/main" val="20000"/>
                    </a:ext>
                  </a:extLst>
                </a:gridCol>
                <a:gridCol w="5184775">
                  <a:extLst>
                    <a:ext uri="{9D8B030D-6E8A-4147-A177-3AD203B41FA5}">
                      <a16:colId xmlns:a16="http://schemas.microsoft.com/office/drawing/2014/main" val="20001"/>
                    </a:ext>
                  </a:extLst>
                </a:gridCol>
              </a:tblGrid>
              <a:tr h="2322195">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marL="0" marR="0" lvl="0" indent="0" algn="ctr"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r>
                        <a:rPr kumimoji="0" lang="el-GR" sz="1800" b="1" i="0" u="none" strike="noStrike" cap="none" normalizeH="0" baseline="0" dirty="0">
                          <a:ln>
                            <a:noFill/>
                          </a:ln>
                          <a:solidFill>
                            <a:schemeClr val="tx1"/>
                          </a:solidFill>
                          <a:effectLst/>
                          <a:latin typeface="Arial" pitchFamily="34" charset="0"/>
                        </a:rPr>
                        <a:t>ΣΕΒΑΣΜΟΣ</a:t>
                      </a:r>
                    </a:p>
                    <a:p>
                      <a:pPr marL="0" marR="0" lvl="0" indent="0" algn="ctr"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r>
                        <a:rPr kumimoji="0" lang="el-GR" sz="1800" b="0" i="0" u="none" strike="noStrike" cap="none" normalizeH="0" baseline="0" dirty="0">
                          <a:ln>
                            <a:noFill/>
                          </a:ln>
                          <a:solidFill>
                            <a:schemeClr val="tx1"/>
                          </a:solidFill>
                          <a:effectLst/>
                          <a:latin typeface="Arial" pitchFamily="34" charset="0"/>
                        </a:rPr>
                        <a:t>άνευ όρων θετική αντιμετώπιση</a:t>
                      </a:r>
                    </a:p>
                  </a:txBody>
                  <a:tcP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marL="0" marR="0" lvl="0" indent="0" algn="l"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a:ln>
                            <a:noFill/>
                          </a:ln>
                          <a:solidFill>
                            <a:schemeClr val="tx1"/>
                          </a:solidFill>
                          <a:effectLst/>
                          <a:latin typeface="Arial" pitchFamily="34" charset="0"/>
                        </a:rPr>
                        <a:t>Δείχνουμε σεβασμό όταν:</a:t>
                      </a:r>
                    </a:p>
                    <a:p>
                      <a:pPr marL="0" marR="0" lvl="0" indent="0" algn="l"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r>
                        <a:rPr kumimoji="0" lang="el-GR" sz="1400" b="0" i="0" u="none" strike="noStrike" cap="none" normalizeH="0" baseline="0">
                          <a:ln>
                            <a:noFill/>
                          </a:ln>
                          <a:solidFill>
                            <a:schemeClr val="tx1"/>
                          </a:solidFill>
                          <a:effectLst/>
                          <a:latin typeface="Arial" pitchFamily="34" charset="0"/>
                        </a:rPr>
                        <a:t>Του αφιερώνουμε μέρος από το χρόνο μας </a:t>
                      </a:r>
                    </a:p>
                    <a:p>
                      <a:pPr marL="0" marR="0" lvl="0" indent="0" algn="l"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r>
                        <a:rPr kumimoji="0" lang="el-GR" sz="1400" b="0" i="0" u="none" strike="noStrike" cap="none" normalizeH="0" baseline="0">
                          <a:ln>
                            <a:noFill/>
                          </a:ln>
                          <a:solidFill>
                            <a:schemeClr val="tx1"/>
                          </a:solidFill>
                          <a:effectLst/>
                          <a:latin typeface="Arial" pitchFamily="34" charset="0"/>
                        </a:rPr>
                        <a:t>Βεβαιωνόμαστε ότι και οι δύο καθόμαστε άνετα</a:t>
                      </a:r>
                    </a:p>
                    <a:p>
                      <a:pPr marL="0" marR="0" lvl="0" indent="0" algn="l"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r>
                        <a:rPr kumimoji="0" lang="el-GR" sz="1400" b="0" i="0" u="none" strike="noStrike" cap="none" normalizeH="0" baseline="0">
                          <a:ln>
                            <a:noFill/>
                          </a:ln>
                          <a:solidFill>
                            <a:schemeClr val="tx1"/>
                          </a:solidFill>
                          <a:effectLst/>
                          <a:latin typeface="Arial" pitchFamily="34" charset="0"/>
                        </a:rPr>
                        <a:t>Του δίνουμε αμέριστα την προσοχή μας</a:t>
                      </a:r>
                    </a:p>
                    <a:p>
                      <a:pPr marL="0" marR="0" lvl="0" indent="0" algn="l"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r>
                        <a:rPr kumimoji="0" lang="el-GR" sz="1400" b="0" i="0" u="none" strike="noStrike" cap="none" normalizeH="0" baseline="0">
                          <a:ln>
                            <a:noFill/>
                          </a:ln>
                          <a:solidFill>
                            <a:schemeClr val="tx1"/>
                          </a:solidFill>
                          <a:effectLst/>
                          <a:latin typeface="Arial" pitchFamily="34" charset="0"/>
                        </a:rPr>
                        <a:t>Τον ακούμε με ενεργό τρόπο χωρίς να τον διακόπτουμε </a:t>
                      </a:r>
                    </a:p>
                    <a:p>
                      <a:pPr marL="0" marR="0" lvl="0" indent="0" algn="l"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r>
                        <a:rPr kumimoji="0" lang="el-GR" sz="1400" b="0" i="0" u="none" strike="noStrike" cap="none" normalizeH="0" baseline="0">
                          <a:ln>
                            <a:noFill/>
                          </a:ln>
                          <a:solidFill>
                            <a:schemeClr val="tx1"/>
                          </a:solidFill>
                          <a:effectLst/>
                          <a:latin typeface="Arial" pitchFamily="34" charset="0"/>
                        </a:rPr>
                        <a:t>Του απευθύνουμε ερωτήσεις (κυρίως ανοικτές)</a:t>
                      </a:r>
                    </a:p>
                    <a:p>
                      <a:pPr marL="0" marR="0" lvl="0" indent="0" algn="l"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r>
                        <a:rPr kumimoji="0" lang="el-GR" sz="1400" b="0" i="0" u="none" strike="noStrike" cap="none" normalizeH="0" baseline="0">
                          <a:ln>
                            <a:noFill/>
                          </a:ln>
                          <a:solidFill>
                            <a:schemeClr val="tx1"/>
                          </a:solidFill>
                          <a:effectLst/>
                          <a:latin typeface="Arial" pitchFamily="34" charset="0"/>
                        </a:rPr>
                        <a:t>Δεν τον  επικρίνουμε</a:t>
                      </a:r>
                    </a:p>
                    <a:p>
                      <a:pPr marL="0" marR="0" lvl="0" indent="0" algn="l"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r>
                        <a:rPr kumimoji="0" lang="el-GR" sz="1400" b="0" i="0" u="none" strike="noStrike" cap="none" normalizeH="0" baseline="0">
                          <a:ln>
                            <a:noFill/>
                          </a:ln>
                          <a:solidFill>
                            <a:schemeClr val="tx1"/>
                          </a:solidFill>
                          <a:effectLst/>
                          <a:latin typeface="Arial" pitchFamily="34" charset="0"/>
                        </a:rPr>
                        <a:t>Χρησιμοποιούμε τη γλώσσα που καταλαβαίνει</a:t>
                      </a:r>
                    </a:p>
                  </a:txBody>
                  <a:tcPr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044030">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marL="0" marR="0" lvl="0" indent="0" algn="ctr"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r>
                        <a:rPr kumimoji="0" lang="el-GR" sz="1800" b="1" i="0" u="none" strike="noStrike" cap="none" normalizeH="0" baseline="0">
                          <a:ln>
                            <a:noFill/>
                          </a:ln>
                          <a:solidFill>
                            <a:schemeClr val="tx1"/>
                          </a:solidFill>
                          <a:effectLst/>
                          <a:latin typeface="Arial" pitchFamily="34" charset="0"/>
                        </a:rPr>
                        <a:t>ΕΝΣΥΝΑΙΣΘΗΣΗ</a:t>
                      </a:r>
                    </a:p>
                    <a:p>
                      <a:pPr marL="0" marR="0" lvl="0" indent="0" algn="ctr"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r>
                        <a:rPr kumimoji="0" lang="el-GR" sz="1800" b="0" i="0" u="none" strike="noStrike" cap="none" normalizeH="0" baseline="0">
                          <a:ln>
                            <a:noFill/>
                          </a:ln>
                          <a:solidFill>
                            <a:schemeClr val="tx1"/>
                          </a:solidFill>
                          <a:effectLst/>
                          <a:latin typeface="Arial" pitchFamily="34" charset="0"/>
                        </a:rPr>
                        <a:t>Αντιλαμβάνομαι τον κόσμο από την οπτική γωνία του άλλου</a:t>
                      </a:r>
                    </a:p>
                  </a:txBody>
                  <a:tcP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marL="0" marR="0" lvl="0" indent="0" algn="l"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r>
                        <a:rPr kumimoji="0" lang="el-GR" sz="1800" b="1" i="0" u="none" strike="noStrike" cap="none" normalizeH="0" baseline="0" dirty="0">
                          <a:ln>
                            <a:noFill/>
                          </a:ln>
                          <a:solidFill>
                            <a:schemeClr val="tx1"/>
                          </a:solidFill>
                          <a:effectLst/>
                          <a:latin typeface="Arial" pitchFamily="34" charset="0"/>
                        </a:rPr>
                        <a:t>Δείχνουμε </a:t>
                      </a:r>
                      <a:r>
                        <a:rPr kumimoji="0" lang="el-GR" sz="1800" b="1" i="0" u="none" strike="noStrike" cap="none" normalizeH="0" baseline="0" dirty="0" err="1">
                          <a:ln>
                            <a:noFill/>
                          </a:ln>
                          <a:solidFill>
                            <a:schemeClr val="tx1"/>
                          </a:solidFill>
                          <a:effectLst/>
                          <a:latin typeface="Arial" pitchFamily="34" charset="0"/>
                        </a:rPr>
                        <a:t>ενσυναίσθηση</a:t>
                      </a:r>
                      <a:r>
                        <a:rPr kumimoji="0" lang="el-GR" sz="1800" b="1" i="0" u="none" strike="noStrike" cap="none" normalizeH="0" baseline="0" dirty="0">
                          <a:ln>
                            <a:noFill/>
                          </a:ln>
                          <a:solidFill>
                            <a:schemeClr val="tx1"/>
                          </a:solidFill>
                          <a:effectLst/>
                          <a:latin typeface="Arial" pitchFamily="34" charset="0"/>
                        </a:rPr>
                        <a:t> όταν: </a:t>
                      </a:r>
                    </a:p>
                    <a:p>
                      <a:pPr marL="0" marR="0" lvl="0" indent="0" algn="l"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r>
                        <a:rPr kumimoji="0" lang="el-GR" sz="1400" b="0" i="0" u="none" strike="noStrike" cap="none" normalizeH="0" baseline="0" dirty="0">
                          <a:ln>
                            <a:noFill/>
                          </a:ln>
                          <a:solidFill>
                            <a:schemeClr val="tx1"/>
                          </a:solidFill>
                          <a:effectLst/>
                          <a:latin typeface="Arial" pitchFamily="34" charset="0"/>
                        </a:rPr>
                        <a:t>Χαμογελάμε ή κατσουφιάζουμε την ίδια στιγμή</a:t>
                      </a:r>
                    </a:p>
                    <a:p>
                      <a:pPr marL="0" marR="0" lvl="0" indent="0" algn="l"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r>
                        <a:rPr kumimoji="0" lang="el-GR" sz="1400" b="0" i="0" u="none" strike="noStrike" cap="none" normalizeH="0" baseline="0" dirty="0">
                          <a:ln>
                            <a:noFill/>
                          </a:ln>
                          <a:solidFill>
                            <a:schemeClr val="tx1"/>
                          </a:solidFill>
                          <a:effectLst/>
                          <a:latin typeface="Arial" pitchFamily="34" charset="0"/>
                        </a:rPr>
                        <a:t>Μοιραζόμαστε παρόμοιες εμπειρίες, χωρίς μα μονοπωλούμε το ενδιαφέρον</a:t>
                      </a:r>
                    </a:p>
                    <a:p>
                      <a:pPr marL="0" marR="0" lvl="0" indent="0" algn="l"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r>
                        <a:rPr kumimoji="0" lang="el-GR" sz="1400" b="0" i="0" u="none" strike="noStrike" cap="none" normalizeH="0" baseline="0" dirty="0">
                          <a:ln>
                            <a:noFill/>
                          </a:ln>
                          <a:solidFill>
                            <a:schemeClr val="tx1"/>
                          </a:solidFill>
                          <a:effectLst/>
                          <a:latin typeface="Arial" pitchFamily="34" charset="0"/>
                        </a:rPr>
                        <a:t>Εκφράζουμε τα συναισθήματα που υποθέτουμε ότι βιώνει ο συνομιλητής μας («ακούγεσαι χαρούμενος») και δεν τα υποβαθμίζουμε («δε θα έπρεπε να λυπάσαι» ή «ξέχασέ το, τώρα τελείωσε»)</a:t>
                      </a:r>
                    </a:p>
                  </a:txBody>
                  <a:tcPr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439263">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marL="0" marR="0" lvl="0" indent="0" algn="ctr"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r>
                        <a:rPr kumimoji="0" lang="el-GR" sz="1800" b="1" i="0" u="none" strike="noStrike" cap="none" normalizeH="0" baseline="0" dirty="0">
                          <a:ln>
                            <a:noFill/>
                          </a:ln>
                          <a:solidFill>
                            <a:schemeClr val="tx1"/>
                          </a:solidFill>
                          <a:effectLst/>
                          <a:latin typeface="Arial" pitchFamily="34" charset="0"/>
                        </a:rPr>
                        <a:t>ΑΥΘΕΝΤΙΚΟΤΗΤΑ</a:t>
                      </a:r>
                    </a:p>
                    <a:p>
                      <a:pPr marL="0" marR="0" lvl="0" indent="0" algn="ctr"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r>
                        <a:rPr kumimoji="0" lang="el-GR" sz="1800" b="0" i="0" u="none" strike="noStrike" cap="none" normalizeH="0" baseline="0" dirty="0">
                          <a:ln>
                            <a:noFill/>
                          </a:ln>
                          <a:solidFill>
                            <a:schemeClr val="tx1"/>
                          </a:solidFill>
                          <a:effectLst/>
                          <a:latin typeface="Arial" pitchFamily="34" charset="0"/>
                        </a:rPr>
                        <a:t>Ό,τι  λέμε  το εννοούμε</a:t>
                      </a:r>
                    </a:p>
                    <a:p>
                      <a:pPr marL="0" marR="0" lvl="0" indent="0" algn="ctr"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r>
                        <a:rPr kumimoji="0" lang="el-GR" sz="1800" b="0" i="0" u="none" strike="noStrike" cap="none" normalizeH="0" baseline="0" dirty="0">
                          <a:ln>
                            <a:noFill/>
                          </a:ln>
                          <a:solidFill>
                            <a:schemeClr val="tx1"/>
                          </a:solidFill>
                          <a:effectLst/>
                          <a:latin typeface="Arial" pitchFamily="34" charset="0"/>
                        </a:rPr>
                        <a:t>Τιμιότητα</a:t>
                      </a:r>
                    </a:p>
                    <a:p>
                      <a:pPr marL="0" marR="0" lvl="0" indent="0" algn="ctr"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r>
                        <a:rPr kumimoji="0" lang="el-GR" sz="1800" b="0" i="0" u="none" strike="noStrike" cap="none" normalizeH="0" baseline="0" dirty="0">
                          <a:ln>
                            <a:noFill/>
                          </a:ln>
                          <a:solidFill>
                            <a:schemeClr val="tx1"/>
                          </a:solidFill>
                          <a:effectLst/>
                          <a:latin typeface="Arial" pitchFamily="34" charset="0"/>
                        </a:rPr>
                        <a:t>Συνέπεια</a:t>
                      </a:r>
                    </a:p>
                  </a:txBody>
                  <a:tcPr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Calibri"/>
                          <a:ea typeface=""/>
                          <a:cs typeface=""/>
                        </a:defRPr>
                      </a:lvl1pPr>
                      <a:lvl2pPr marL="457200" algn="l" defTabSz="914400" rtl="0" eaLnBrk="1" latinLnBrk="0" hangingPunct="1">
                        <a:defRPr sz="1800" kern="1200">
                          <a:solidFill>
                            <a:schemeClr val="tx1"/>
                          </a:solidFill>
                          <a:latin typeface="Calibri"/>
                          <a:ea typeface=""/>
                          <a:cs typeface=""/>
                        </a:defRPr>
                      </a:lvl2pPr>
                      <a:lvl3pPr marL="914400" algn="l" defTabSz="914400" rtl="0" eaLnBrk="1" latinLnBrk="0" hangingPunct="1">
                        <a:defRPr sz="1800" kern="1200">
                          <a:solidFill>
                            <a:schemeClr val="tx1"/>
                          </a:solidFill>
                          <a:latin typeface="Calibri"/>
                          <a:ea typeface=""/>
                          <a:cs typeface=""/>
                        </a:defRPr>
                      </a:lvl3pPr>
                      <a:lvl4pPr marL="1371600" algn="l" defTabSz="914400" rtl="0" eaLnBrk="1" latinLnBrk="0" hangingPunct="1">
                        <a:defRPr sz="1800" kern="1200">
                          <a:solidFill>
                            <a:schemeClr val="tx1"/>
                          </a:solidFill>
                          <a:latin typeface="Calibri"/>
                          <a:ea typeface=""/>
                          <a:cs typeface=""/>
                        </a:defRPr>
                      </a:lvl4pPr>
                      <a:lvl5pPr marL="1828800" algn="l" defTabSz="914400" rtl="0" eaLnBrk="1" latinLnBrk="0" hangingPunct="1">
                        <a:defRPr sz="1800" kern="1200">
                          <a:solidFill>
                            <a:schemeClr val="tx1"/>
                          </a:solidFill>
                          <a:latin typeface="Calibri"/>
                          <a:ea typeface=""/>
                          <a:cs typeface=""/>
                        </a:defRPr>
                      </a:lvl5pPr>
                      <a:lvl6pPr marL="2286000" algn="l" defTabSz="914400" rtl="0" eaLnBrk="1" latinLnBrk="0" hangingPunct="1">
                        <a:defRPr sz="1800" kern="1200">
                          <a:solidFill>
                            <a:schemeClr val="tx1"/>
                          </a:solidFill>
                          <a:latin typeface="Calibri"/>
                          <a:ea typeface=""/>
                          <a:cs typeface=""/>
                        </a:defRPr>
                      </a:lvl6pPr>
                      <a:lvl7pPr marL="2743200" algn="l" defTabSz="914400" rtl="0" eaLnBrk="1" latinLnBrk="0" hangingPunct="1">
                        <a:defRPr sz="1800" kern="1200">
                          <a:solidFill>
                            <a:schemeClr val="tx1"/>
                          </a:solidFill>
                          <a:latin typeface="Calibri"/>
                          <a:ea typeface=""/>
                          <a:cs typeface=""/>
                        </a:defRPr>
                      </a:lvl7pPr>
                      <a:lvl8pPr marL="3200400" algn="l" defTabSz="914400" rtl="0" eaLnBrk="1" latinLnBrk="0" hangingPunct="1">
                        <a:defRPr sz="1800" kern="1200">
                          <a:solidFill>
                            <a:schemeClr val="tx1"/>
                          </a:solidFill>
                          <a:latin typeface="Calibri"/>
                          <a:ea typeface=""/>
                          <a:cs typeface=""/>
                        </a:defRPr>
                      </a:lvl8pPr>
                      <a:lvl9pPr marL="3657600" algn="l" defTabSz="914400" rtl="0" eaLnBrk="1" latinLnBrk="0" hangingPunct="1">
                        <a:defRPr sz="1800" kern="1200">
                          <a:solidFill>
                            <a:schemeClr val="tx1"/>
                          </a:solidFill>
                          <a:latin typeface="Calibri"/>
                          <a:ea typeface=""/>
                          <a:cs typeface=""/>
                        </a:defRPr>
                      </a:lvl9pPr>
                    </a:lstStyle>
                    <a:p>
                      <a:pPr marL="0" marR="0" lvl="0" indent="0" algn="l"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r>
                        <a:rPr kumimoji="0" lang="el-GR" sz="1800" b="1" i="0" u="none" strike="noStrike" cap="none" normalizeH="0" baseline="0" dirty="0">
                          <a:ln>
                            <a:noFill/>
                          </a:ln>
                          <a:solidFill>
                            <a:schemeClr val="tx1"/>
                          </a:solidFill>
                          <a:effectLst/>
                          <a:latin typeface="Arial" pitchFamily="34" charset="0"/>
                        </a:rPr>
                        <a:t>Δείχνουμε αυθεντικότητα όταν:</a:t>
                      </a:r>
                    </a:p>
                    <a:p>
                      <a:pPr marL="0" marR="0" lvl="0" indent="0" algn="l"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r>
                        <a:rPr kumimoji="0" lang="el-GR" sz="1400" b="0" i="0" u="none" strike="noStrike" cap="none" normalizeH="0" baseline="0" dirty="0">
                          <a:ln>
                            <a:noFill/>
                          </a:ln>
                          <a:solidFill>
                            <a:schemeClr val="tx1"/>
                          </a:solidFill>
                          <a:effectLst/>
                          <a:latin typeface="Arial" pitchFamily="34" charset="0"/>
                        </a:rPr>
                        <a:t>Μιλάμε με ευθύτητα για τον εαυτό μας</a:t>
                      </a:r>
                    </a:p>
                    <a:p>
                      <a:pPr marL="0" marR="0" lvl="0" indent="0" algn="l"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r>
                        <a:rPr kumimoji="0" lang="el-GR" sz="1400" b="0" i="0" u="none" strike="noStrike" cap="none" normalizeH="0" baseline="0" dirty="0">
                          <a:ln>
                            <a:noFill/>
                          </a:ln>
                          <a:solidFill>
                            <a:schemeClr val="tx1"/>
                          </a:solidFill>
                          <a:effectLst/>
                          <a:latin typeface="Arial" pitchFamily="34" charset="0"/>
                        </a:rPr>
                        <a:t>Μοιραζόμαστε συναισθήματα</a:t>
                      </a:r>
                    </a:p>
                    <a:p>
                      <a:pPr marL="0" marR="0" lvl="0" indent="0" algn="l"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r>
                        <a:rPr kumimoji="0" lang="el-GR" sz="1400" b="0" i="0" u="none" strike="noStrike" cap="none" normalizeH="0" baseline="0" dirty="0">
                          <a:ln>
                            <a:noFill/>
                          </a:ln>
                          <a:solidFill>
                            <a:schemeClr val="tx1"/>
                          </a:solidFill>
                          <a:effectLst/>
                          <a:latin typeface="Arial" pitchFamily="34" charset="0"/>
                        </a:rPr>
                        <a:t>Δεν προσποιούμαστε</a:t>
                      </a:r>
                    </a:p>
                    <a:p>
                      <a:pPr marL="0" marR="0" lvl="0" indent="0" algn="l"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r>
                        <a:rPr kumimoji="0" lang="el-GR" sz="1400" b="0" i="0" u="none" strike="noStrike" cap="none" normalizeH="0" baseline="0" dirty="0">
                          <a:ln>
                            <a:noFill/>
                          </a:ln>
                          <a:solidFill>
                            <a:schemeClr val="tx1"/>
                          </a:solidFill>
                          <a:effectLst/>
                          <a:latin typeface="Arial" pitchFamily="34" charset="0"/>
                        </a:rPr>
                        <a:t>Δεν κρατάμε αμυντική στάση</a:t>
                      </a:r>
                    </a:p>
                    <a:p>
                      <a:pPr marL="0" marR="0" lvl="0" indent="0" algn="l" defTabSz="914400" rtl="0" eaLnBrk="0" fontAlgn="base" latinLnBrk="0" hangingPunct="0">
                        <a:lnSpc>
                          <a:spcPct val="100000"/>
                        </a:lnSpc>
                        <a:spcBef>
                          <a:spcPct val="20000"/>
                        </a:spcBef>
                        <a:spcAft>
                          <a:spcPct val="0"/>
                        </a:spcAft>
                        <a:buClr>
                          <a:schemeClr val="hlink"/>
                        </a:buClr>
                        <a:buSzPct val="60000"/>
                        <a:buFont typeface="Wingdings" pitchFamily="2" charset="2"/>
                        <a:buNone/>
                        <a:tabLst/>
                      </a:pPr>
                      <a:r>
                        <a:rPr kumimoji="0" lang="el-GR" sz="1400" b="0" i="0" u="none" strike="noStrike" cap="none" normalizeH="0" baseline="0" dirty="0">
                          <a:ln>
                            <a:noFill/>
                          </a:ln>
                          <a:solidFill>
                            <a:schemeClr val="tx1"/>
                          </a:solidFill>
                          <a:effectLst/>
                          <a:latin typeface="Arial" pitchFamily="34" charset="0"/>
                        </a:rPr>
                        <a:t>Είμαστε συνεπείς και τηρούμε τις υποσχέσεις/συμφωνίες μας</a:t>
                      </a:r>
                    </a:p>
                  </a:txBody>
                  <a:tcPr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950" name="Group 38"/>
          <p:cNvGraphicFramePr>
            <a:graphicFrameLocks noGrp="1"/>
          </p:cNvGraphicFramePr>
          <p:nvPr>
            <p:ph type="tbl" idx="1"/>
          </p:nvPr>
        </p:nvGraphicFramePr>
        <p:xfrm>
          <a:off x="1631950" y="476250"/>
          <a:ext cx="8856984" cy="5025204"/>
        </p:xfrm>
        <a:graphic>
          <a:graphicData uri="http://schemas.openxmlformats.org/drawingml/2006/table">
            <a:tbl>
              <a:tblPr/>
              <a:tblGrid>
                <a:gridCol w="4464496">
                  <a:extLst>
                    <a:ext uri="{9D8B030D-6E8A-4147-A177-3AD203B41FA5}">
                      <a16:colId xmlns:a16="http://schemas.microsoft.com/office/drawing/2014/main" val="20000"/>
                    </a:ext>
                  </a:extLst>
                </a:gridCol>
                <a:gridCol w="4392488">
                  <a:extLst>
                    <a:ext uri="{9D8B030D-6E8A-4147-A177-3AD203B41FA5}">
                      <a16:colId xmlns:a16="http://schemas.microsoft.com/office/drawing/2014/main" val="20001"/>
                    </a:ext>
                  </a:extLst>
                </a:gridCol>
              </a:tblGrid>
              <a:tr h="864096">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28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ΠΩΣ ΑΠΟΘΑΡΡΥΝΟΥΜΕ</a:t>
                      </a:r>
                      <a:endParaRPr kumimoji="0" lang="el-GR" sz="28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28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ΠΩΣ ΕΝΘΑΡΡΥΝΟΥΜΕ</a:t>
                      </a:r>
                      <a:endParaRPr kumimoji="0" lang="el-GR" sz="28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161108">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endParaRPr kumimoji="0" lang="el-GR"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
                          <a:schemeClr val="hlink"/>
                        </a:buClr>
                        <a:buSzPct val="60000"/>
                        <a:buFontTx/>
                        <a:buAutoNum type="arabicPeriod"/>
                        <a:tabLst/>
                      </a:pPr>
                      <a:r>
                        <a:rPr kumimoji="0" lang="el-GR"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Εστιάζοντας στα λάθη</a:t>
                      </a:r>
                    </a:p>
                    <a:p>
                      <a:pPr marL="342900" marR="0" lvl="0" indent="-342900" algn="l" defTabSz="914400" rtl="0" eaLnBrk="0" fontAlgn="base" latinLnBrk="0" hangingPunct="0">
                        <a:lnSpc>
                          <a:spcPct val="100000"/>
                        </a:lnSpc>
                        <a:spcBef>
                          <a:spcPct val="0"/>
                        </a:spcBef>
                        <a:spcAft>
                          <a:spcPct val="0"/>
                        </a:spcAft>
                        <a:buClr>
                          <a:schemeClr val="hlink"/>
                        </a:buClr>
                        <a:buSzPct val="60000"/>
                        <a:buFontTx/>
                        <a:buAutoNum type="arabicPeriod"/>
                        <a:tabLst/>
                      </a:pPr>
                      <a:r>
                        <a:rPr kumimoji="0" lang="el-GR"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έχοντας αρνητικές προσδοκίες</a:t>
                      </a:r>
                    </a:p>
                    <a:p>
                      <a:pPr marL="342900" marR="0" lvl="0" indent="-342900" algn="l" defTabSz="914400" rtl="0" eaLnBrk="0" fontAlgn="base" latinLnBrk="0" hangingPunct="0">
                        <a:lnSpc>
                          <a:spcPct val="100000"/>
                        </a:lnSpc>
                        <a:spcBef>
                          <a:spcPct val="0"/>
                        </a:spcBef>
                        <a:spcAft>
                          <a:spcPct val="0"/>
                        </a:spcAft>
                        <a:buClr>
                          <a:schemeClr val="hlink"/>
                        </a:buClr>
                        <a:buSzPct val="60000"/>
                        <a:buFontTx/>
                        <a:buAutoNum type="arabicPeriod"/>
                        <a:tabLst/>
                      </a:pPr>
                      <a:r>
                        <a:rPr kumimoji="0" lang="el-GR"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έχοντας υπερβολικές απαιτήσεις (τελειομανία)</a:t>
                      </a:r>
                    </a:p>
                    <a:p>
                      <a:pPr marL="342900" marR="0" lvl="0" indent="-342900" algn="l" defTabSz="914400" rtl="0" eaLnBrk="0" fontAlgn="base" latinLnBrk="0" hangingPunct="0">
                        <a:lnSpc>
                          <a:spcPct val="100000"/>
                        </a:lnSpc>
                        <a:spcBef>
                          <a:spcPct val="0"/>
                        </a:spcBef>
                        <a:spcAft>
                          <a:spcPct val="0"/>
                        </a:spcAft>
                        <a:buClr>
                          <a:schemeClr val="hlink"/>
                        </a:buClr>
                        <a:buSzPct val="60000"/>
                        <a:buFontTx/>
                        <a:buAutoNum type="arabicPeriod"/>
                        <a:tabLst/>
                      </a:pPr>
                      <a:r>
                        <a:rPr kumimoji="0" lang="el-GR"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έχοντας ελάχιστες απαιτήσεις (υπερπροστασία)</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endParaRPr kumimoji="0" lang="el-GR"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
                          <a:schemeClr val="hlink"/>
                        </a:buClr>
                        <a:buSzPct val="60000"/>
                        <a:buFontTx/>
                        <a:buAutoNum type="arabicPeriod"/>
                        <a:tabLst/>
                      </a:pPr>
                      <a:r>
                        <a:rPr kumimoji="0" lang="el-GR"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εστιάζοντας στις δυνατότητες</a:t>
                      </a:r>
                    </a:p>
                    <a:p>
                      <a:pPr marL="342900" marR="0" lvl="0" indent="-342900" algn="l" defTabSz="914400" rtl="0" eaLnBrk="0" fontAlgn="base" latinLnBrk="0" hangingPunct="0">
                        <a:lnSpc>
                          <a:spcPct val="100000"/>
                        </a:lnSpc>
                        <a:spcBef>
                          <a:spcPct val="0"/>
                        </a:spcBef>
                        <a:spcAft>
                          <a:spcPct val="0"/>
                        </a:spcAft>
                        <a:buClr>
                          <a:schemeClr val="hlink"/>
                        </a:buClr>
                        <a:buSzPct val="60000"/>
                        <a:buFontTx/>
                        <a:buAutoNum type="arabicPeriod"/>
                        <a:tabLst/>
                      </a:pPr>
                      <a:r>
                        <a:rPr kumimoji="0" lang="el-GR"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δείχνοντας εμπιστοσύνη</a:t>
                      </a:r>
                    </a:p>
                    <a:p>
                      <a:pPr marL="342900" marR="0" lvl="0" indent="-342900" algn="l" defTabSz="914400" rtl="0" eaLnBrk="0" fontAlgn="base" latinLnBrk="0" hangingPunct="0">
                        <a:lnSpc>
                          <a:spcPct val="100000"/>
                        </a:lnSpc>
                        <a:spcBef>
                          <a:spcPct val="0"/>
                        </a:spcBef>
                        <a:spcAft>
                          <a:spcPct val="0"/>
                        </a:spcAft>
                        <a:buClr>
                          <a:schemeClr val="hlink"/>
                        </a:buClr>
                        <a:buSzPct val="60000"/>
                        <a:buFontTx/>
                        <a:buAutoNum type="arabicPeriod"/>
                        <a:tabLst/>
                      </a:pPr>
                      <a:r>
                        <a:rPr kumimoji="0" lang="el-GR"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αποδεχόμενοι πλήρως το παιδί  και έχοντας λογικές προσδοκίες</a:t>
                      </a:r>
                    </a:p>
                    <a:p>
                      <a:pPr marL="342900" marR="0" lvl="0" indent="-342900" algn="l" defTabSz="914400" rtl="0" eaLnBrk="0" fontAlgn="base" latinLnBrk="0" hangingPunct="0">
                        <a:lnSpc>
                          <a:spcPct val="100000"/>
                        </a:lnSpc>
                        <a:spcBef>
                          <a:spcPct val="0"/>
                        </a:spcBef>
                        <a:spcAft>
                          <a:spcPct val="0"/>
                        </a:spcAft>
                        <a:buClr>
                          <a:schemeClr val="hlink"/>
                        </a:buClr>
                        <a:buSzPct val="60000"/>
                        <a:buFontTx/>
                        <a:buAutoNum type="arabicPeriod"/>
                        <a:tabLst/>
                      </a:pPr>
                      <a:r>
                        <a:rPr kumimoji="0" lang="el-GR"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υποστηρίζοντας την ανεξαρτησία του</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1703388" y="260350"/>
          <a:ext cx="8712968" cy="6597350"/>
        </p:xfrm>
        <a:graphic>
          <a:graphicData uri="http://schemas.openxmlformats.org/drawingml/2006/table">
            <a:tbl>
              <a:tblPr/>
              <a:tblGrid>
                <a:gridCol w="8712968">
                  <a:extLst>
                    <a:ext uri="{9D8B030D-6E8A-4147-A177-3AD203B41FA5}">
                      <a16:colId xmlns:a16="http://schemas.microsoft.com/office/drawing/2014/main" val="20000"/>
                    </a:ext>
                  </a:extLst>
                </a:gridCol>
              </a:tblGrid>
              <a:tr h="899104">
                <a:tc>
                  <a:txBody>
                    <a:bodyPr/>
                    <a:lstStyle/>
                    <a:p>
                      <a:pPr algn="ctr">
                        <a:lnSpc>
                          <a:spcPct val="115000"/>
                        </a:lnSpc>
                        <a:spcAft>
                          <a:spcPts val="0"/>
                        </a:spcAft>
                      </a:pPr>
                      <a:r>
                        <a:rPr lang="el-GR" sz="3200" b="1" dirty="0">
                          <a:latin typeface="Calibri"/>
                          <a:ea typeface="Calibri"/>
                          <a:cs typeface="Times New Roman"/>
                        </a:rPr>
                        <a:t>ΤΙ ΚΑΝΟΥΜΕ ΣΕ ΚΑΥΓΑΔΕΣ</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28182">
                <a:tc>
                  <a:txBody>
                    <a:bodyPr/>
                    <a:lstStyle/>
                    <a:p>
                      <a:pPr>
                        <a:lnSpc>
                          <a:spcPct val="115000"/>
                        </a:lnSpc>
                        <a:spcAft>
                          <a:spcPts val="0"/>
                        </a:spcAft>
                        <a:buFont typeface="Arial" pitchFamily="34" charset="0"/>
                        <a:buChar char="•"/>
                      </a:pPr>
                      <a:r>
                        <a:rPr lang="el-GR" sz="2800" dirty="0">
                          <a:latin typeface="Calibri"/>
                          <a:ea typeface="Calibri"/>
                          <a:cs typeface="Times New Roman"/>
                        </a:rPr>
                        <a:t>Προσέχουμε τα λόγια μας</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73647">
                <a:tc>
                  <a:txBody>
                    <a:bodyPr/>
                    <a:lstStyle/>
                    <a:p>
                      <a:pPr>
                        <a:lnSpc>
                          <a:spcPct val="115000"/>
                        </a:lnSpc>
                        <a:spcAft>
                          <a:spcPts val="0"/>
                        </a:spcAft>
                        <a:buFont typeface="Arial" pitchFamily="34" charset="0"/>
                        <a:buChar char="•"/>
                      </a:pPr>
                      <a:r>
                        <a:rPr lang="el-GR" sz="2800" dirty="0">
                          <a:latin typeface="Calibri"/>
                          <a:ea typeface="Calibri"/>
                          <a:cs typeface="Times New Roman"/>
                        </a:rPr>
                        <a:t>Σεβόμαστε την προσωπικότητά του</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73647">
                <a:tc>
                  <a:txBody>
                    <a:bodyPr/>
                    <a:lstStyle/>
                    <a:p>
                      <a:pPr>
                        <a:lnSpc>
                          <a:spcPct val="115000"/>
                        </a:lnSpc>
                        <a:spcAft>
                          <a:spcPts val="0"/>
                        </a:spcAft>
                        <a:buFont typeface="Arial" pitchFamily="34" charset="0"/>
                        <a:buChar char="•"/>
                      </a:pPr>
                      <a:r>
                        <a:rPr lang="el-GR" sz="2800" dirty="0">
                          <a:latin typeface="Calibri"/>
                          <a:ea typeface="Calibri"/>
                          <a:cs typeface="Times New Roman"/>
                        </a:rPr>
                        <a:t>Δεν ψάχνουμε τα πράγματά του</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73647">
                <a:tc>
                  <a:txBody>
                    <a:bodyPr/>
                    <a:lstStyle/>
                    <a:p>
                      <a:pPr>
                        <a:lnSpc>
                          <a:spcPct val="115000"/>
                        </a:lnSpc>
                        <a:spcAft>
                          <a:spcPts val="0"/>
                        </a:spcAft>
                        <a:buFont typeface="Arial" pitchFamily="34" charset="0"/>
                        <a:buChar char="•"/>
                      </a:pPr>
                      <a:r>
                        <a:rPr lang="el-GR" sz="2800" dirty="0">
                          <a:latin typeface="Calibri"/>
                          <a:ea typeface="Calibri"/>
                          <a:cs typeface="Times New Roman"/>
                        </a:rPr>
                        <a:t>Είμαστε διακριτικοί και ευγενικοί</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73647">
                <a:tc>
                  <a:txBody>
                    <a:bodyPr/>
                    <a:lstStyle/>
                    <a:p>
                      <a:pPr>
                        <a:lnSpc>
                          <a:spcPct val="115000"/>
                        </a:lnSpc>
                        <a:spcAft>
                          <a:spcPts val="0"/>
                        </a:spcAft>
                        <a:buFont typeface="Arial" pitchFamily="34" charset="0"/>
                        <a:buChar char="•"/>
                      </a:pPr>
                      <a:r>
                        <a:rPr lang="el-GR" sz="2800" dirty="0">
                          <a:latin typeface="Calibri"/>
                          <a:ea typeface="Calibri"/>
                          <a:cs typeface="Times New Roman"/>
                        </a:rPr>
                        <a:t>Είμαστε φιλικοί και δείχνουμε κατανόηση</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773647">
                <a:tc>
                  <a:txBody>
                    <a:bodyPr/>
                    <a:lstStyle/>
                    <a:p>
                      <a:pPr>
                        <a:lnSpc>
                          <a:spcPct val="115000"/>
                        </a:lnSpc>
                        <a:spcAft>
                          <a:spcPts val="0"/>
                        </a:spcAft>
                        <a:buFont typeface="Arial" pitchFamily="34" charset="0"/>
                        <a:buChar char="•"/>
                      </a:pPr>
                      <a:r>
                        <a:rPr lang="el-GR" sz="2800" dirty="0">
                          <a:latin typeface="Calibri"/>
                          <a:ea typeface="Calibri"/>
                          <a:cs typeface="Times New Roman"/>
                        </a:rPr>
                        <a:t>Είμαστε ανεκτικοί και δείχνουμε εμπιστοσύνη</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773647">
                <a:tc>
                  <a:txBody>
                    <a:bodyPr/>
                    <a:lstStyle/>
                    <a:p>
                      <a:pPr>
                        <a:lnSpc>
                          <a:spcPct val="115000"/>
                        </a:lnSpc>
                        <a:spcAft>
                          <a:spcPts val="0"/>
                        </a:spcAft>
                        <a:buFont typeface="Arial" pitchFamily="34" charset="0"/>
                        <a:buChar char="•"/>
                      </a:pPr>
                      <a:r>
                        <a:rPr lang="el-GR" sz="2800" dirty="0">
                          <a:latin typeface="Calibri"/>
                          <a:ea typeface="Calibri"/>
                          <a:cs typeface="Times New Roman"/>
                        </a:rPr>
                        <a:t>Συμφιλιωνόμαστε μετά τον καυγά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528182">
                <a:tc>
                  <a:txBody>
                    <a:bodyPr/>
                    <a:lstStyle/>
                    <a:p>
                      <a:pPr>
                        <a:lnSpc>
                          <a:spcPct val="115000"/>
                        </a:lnSpc>
                        <a:spcAft>
                          <a:spcPts val="0"/>
                        </a:spcAft>
                        <a:buFont typeface="Arial" pitchFamily="34" charset="0"/>
                        <a:buChar char="•"/>
                      </a:pPr>
                      <a:r>
                        <a:rPr lang="el-GR" sz="2800" dirty="0">
                          <a:latin typeface="Calibri"/>
                          <a:ea typeface="Calibri"/>
                          <a:cs typeface="Times New Roman"/>
                        </a:rPr>
                        <a:t>Λέμε συγγνώμη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l-GR" altLang="fr-FR" sz="2800"/>
              <a:t>ΤΕΧΝΙΚΕΣ ΑΝΤΙΜΕΤΩΠΙΣΗΣ ΠΡΟΒΛΗΜΑΤΩΝ ΣΥΜΠΕΡΙΦΟΡΑΣ ΤΩΝ ΑΓΟΡΙΩΝ</a:t>
            </a:r>
          </a:p>
        </p:txBody>
      </p:sp>
      <p:sp>
        <p:nvSpPr>
          <p:cNvPr id="65539" name="Rectangle 3"/>
          <p:cNvSpPr>
            <a:spLocks noGrp="1" noChangeArrowheads="1"/>
          </p:cNvSpPr>
          <p:nvPr>
            <p:ph type="body" idx="1"/>
          </p:nvPr>
        </p:nvSpPr>
        <p:spPr>
          <a:xfrm>
            <a:off x="2063750" y="1844676"/>
            <a:ext cx="8229600" cy="4525963"/>
          </a:xfrm>
        </p:spPr>
        <p:txBody>
          <a:bodyPr/>
          <a:lstStyle/>
          <a:p>
            <a:pPr eaLnBrk="1" hangingPunct="1"/>
            <a:r>
              <a:rPr lang="el-GR" altLang="fr-FR" sz="2000"/>
              <a:t>Όταν ένα αγόρι είναι εκτός εαυτού, περπατήστε μαζί του και συζητήστε</a:t>
            </a:r>
          </a:p>
          <a:p>
            <a:pPr eaLnBrk="1" hangingPunct="1"/>
            <a:r>
              <a:rPr lang="el-GR" altLang="fr-FR" sz="2000"/>
              <a:t>Μη ζητάτε από ένα αγόρι που έχει παρεκτραπεί να σας κοιτάζει στα μάτια</a:t>
            </a:r>
          </a:p>
          <a:p>
            <a:pPr eaLnBrk="1" hangingPunct="1"/>
            <a:r>
              <a:rPr lang="el-GR" altLang="fr-FR" sz="2000"/>
              <a:t>Μη λέτε πολλά (10 λέξεις είναι αρκετές)</a:t>
            </a:r>
          </a:p>
          <a:p>
            <a:pPr eaLnBrk="1" hangingPunct="1"/>
            <a:r>
              <a:rPr lang="el-GR" altLang="fr-FR" sz="2000"/>
              <a:t>Μη ζητάτε από τα αγόρια να απολογηθούν ή να συζητήσουν τα συναισθήματά τους κατά τη στιγμή της έντασης</a:t>
            </a:r>
          </a:p>
          <a:p>
            <a:pPr eaLnBrk="1" hangingPunct="1"/>
            <a:r>
              <a:rPr lang="el-GR" altLang="fr-FR" sz="2000"/>
              <a:t>Μην τιμωρείτε τα αγόρια βάζοντάς τα να κάθονται ακίνητα, δώστε τους τη δυνατότητα να συμμετέχουν σε δραστηριότητες που απαιτούν κίνηση</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l-GR" sz="2400" b="1"/>
              <a:t>Η ΔΕΞΙΟΤΗΤΑ ΤΗΣ ΕΝΕΡΓΗΤΙΚΗΣ ΑΚΡΟΑΣΗΣ</a:t>
            </a:r>
          </a:p>
        </p:txBody>
      </p:sp>
      <p:sp>
        <p:nvSpPr>
          <p:cNvPr id="66563" name="Rectangle 3"/>
          <p:cNvSpPr>
            <a:spLocks noGrp="1" noChangeArrowheads="1"/>
          </p:cNvSpPr>
          <p:nvPr>
            <p:ph type="body" idx="1"/>
          </p:nvPr>
        </p:nvSpPr>
        <p:spPr/>
        <p:txBody>
          <a:bodyPr/>
          <a:lstStyle/>
          <a:p>
            <a:pPr eaLnBrk="1" hangingPunct="1"/>
            <a:r>
              <a:rPr lang="el-GR" sz="1800" b="1" i="1" u="sng">
                <a:latin typeface="Arial" pitchFamily="34" charset="0"/>
              </a:rPr>
              <a:t>Γλώσσα του σώματος</a:t>
            </a:r>
            <a:r>
              <a:rPr lang="el-GR" sz="1800">
                <a:latin typeface="Arial" pitchFamily="34" charset="0"/>
              </a:rPr>
              <a:t> (οπτική επαφή, στάση σώματος, ανταπόδοση συναισθημάτων)</a:t>
            </a:r>
          </a:p>
          <a:p>
            <a:pPr eaLnBrk="1" hangingPunct="1"/>
            <a:endParaRPr lang="el-GR" sz="1800">
              <a:latin typeface="Arial" pitchFamily="34" charset="0"/>
            </a:endParaRPr>
          </a:p>
          <a:p>
            <a:pPr eaLnBrk="1" hangingPunct="1"/>
            <a:r>
              <a:rPr lang="el-GR" sz="1800" b="1" i="1" u="sng">
                <a:latin typeface="Arial" pitchFamily="34" charset="0"/>
              </a:rPr>
              <a:t>Ενθαρρυντικές εκφράσεις</a:t>
            </a:r>
            <a:r>
              <a:rPr lang="el-GR" sz="1800">
                <a:latin typeface="Arial" pitchFamily="34" charset="0"/>
              </a:rPr>
              <a:t> («συνέχισε», «αχά», «χμμ»)</a:t>
            </a:r>
          </a:p>
          <a:p>
            <a:pPr eaLnBrk="1" hangingPunct="1"/>
            <a:endParaRPr lang="el-GR" sz="1800">
              <a:latin typeface="Arial" pitchFamily="34" charset="0"/>
            </a:endParaRPr>
          </a:p>
          <a:p>
            <a:pPr eaLnBrk="1" hangingPunct="1"/>
            <a:r>
              <a:rPr lang="el-GR" sz="1800" b="1" i="1" u="sng">
                <a:latin typeface="Arial" pitchFamily="34" charset="0"/>
              </a:rPr>
              <a:t>Ανασκόπηση </a:t>
            </a:r>
            <a:r>
              <a:rPr lang="el-GR" sz="1800">
                <a:latin typeface="Arial" pitchFamily="34" charset="0"/>
              </a:rPr>
              <a:t>(επανάληψη του τι νομίζουμε ότι ακούσαμε) </a:t>
            </a:r>
          </a:p>
          <a:p>
            <a:pPr eaLnBrk="1" hangingPunct="1">
              <a:buFont typeface="Wingdings" pitchFamily="2" charset="2"/>
              <a:buNone/>
            </a:pPr>
            <a:r>
              <a:rPr lang="el-GR" sz="1800">
                <a:latin typeface="Arial" pitchFamily="34" charset="0"/>
              </a:rPr>
              <a:t>     π.χ. «ακούγεσαι πολύ θυμωμένος κάθε φορά που αναφέρεσαι στους γονείς σου»</a:t>
            </a:r>
          </a:p>
          <a:p>
            <a:pPr eaLnBrk="1" hangingPunct="1">
              <a:buFont typeface="Wingdings" pitchFamily="2" charset="2"/>
              <a:buNone/>
            </a:pPr>
            <a:endParaRPr lang="el-GR" sz="1800">
              <a:latin typeface="Arial" pitchFamily="34" charset="0"/>
            </a:endParaRPr>
          </a:p>
          <a:p>
            <a:pPr eaLnBrk="1" hangingPunct="1"/>
            <a:r>
              <a:rPr lang="el-GR" sz="1800" b="1" i="1" u="sng">
                <a:latin typeface="Arial" pitchFamily="34" charset="0"/>
              </a:rPr>
              <a:t>Επανάληψη και ανακεφαλαίωση</a:t>
            </a:r>
          </a:p>
          <a:p>
            <a:pPr eaLnBrk="1" hangingPunct="1"/>
            <a:endParaRPr lang="el-GR" sz="1800" b="1" i="1" u="sng">
              <a:latin typeface="Arial" pitchFamily="34" charset="0"/>
            </a:endParaRPr>
          </a:p>
          <a:p>
            <a:pPr eaLnBrk="1" hangingPunct="1"/>
            <a:r>
              <a:rPr lang="el-GR" sz="1800" b="1" i="1" u="sng">
                <a:latin typeface="Arial" pitchFamily="34" charset="0"/>
              </a:rPr>
              <a:t>Διευκρίνιση</a:t>
            </a:r>
          </a:p>
          <a:p>
            <a:pPr eaLnBrk="1" hangingPunct="1">
              <a:buFont typeface="Wingdings" pitchFamily="2" charset="2"/>
              <a:buNone/>
            </a:pPr>
            <a:r>
              <a:rPr lang="el-GR" sz="1800">
                <a:latin typeface="Arial" pitchFamily="34" charset="0"/>
              </a:rPr>
              <a:t>     π.χ. «μπορείς να μου πεις περισσότερα για το τι εννοείς όταν λες ότι κατά τη γνώμη σου ο δάσκαλος δε σε συμπαθεί;»</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4F9A78-A4E3-71DB-12C9-079CCAE3D3F2}"/>
              </a:ext>
            </a:extLst>
          </p:cNvPr>
          <p:cNvSpPr txBox="1"/>
          <p:nvPr/>
        </p:nvSpPr>
        <p:spPr>
          <a:xfrm>
            <a:off x="642257" y="911109"/>
            <a:ext cx="10907486" cy="3970318"/>
          </a:xfrm>
          <a:prstGeom prst="rect">
            <a:avLst/>
          </a:prstGeom>
          <a:noFill/>
        </p:spPr>
        <p:txBody>
          <a:bodyPr wrap="square">
            <a:spAutoFit/>
          </a:bodyPr>
          <a:lstStyle/>
          <a:p>
            <a:pPr algn="just"/>
            <a:r>
              <a:rPr lang="el-GR" sz="3600" dirty="0"/>
              <a:t>Η </a:t>
            </a:r>
            <a:r>
              <a:rPr lang="el-GR" sz="3600" i="1" dirty="0">
                <a:solidFill>
                  <a:srgbClr val="FF0000"/>
                </a:solidFill>
              </a:rPr>
              <a:t>«Εκπαίδευση για την Αειφόρο Ανάπτυξη-2030» </a:t>
            </a:r>
            <a:r>
              <a:rPr lang="el-GR" sz="3600" dirty="0"/>
              <a:t>στηρίζεται στο Παγκόσμιο Πρόγραμμα Δράσης, το οποίο σκοπεύει στον αναπροσανατολισμό της εκπαίδευσης, ώστε να συμβάλλει συνολικά στην ενίσχυση της αειφόρου ανάπτυξης. Επίσης, δίνει έμφαση και αναγνωρίζει τον κομβικό ρόλο της εκπαίδευσης στην επίτευξη των 17 Στόχων της Αειφόρου Ανάπτυξης (ΣΑΑ) .</a:t>
            </a:r>
          </a:p>
        </p:txBody>
      </p:sp>
    </p:spTree>
    <p:extLst>
      <p:ext uri="{BB962C8B-B14F-4D97-AF65-F5344CB8AC3E}">
        <p14:creationId xmlns:p14="http://schemas.microsoft.com/office/powerpoint/2010/main" val="2690802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9">
            <a:extLst>
              <a:ext uri="{FF2B5EF4-FFF2-40B4-BE49-F238E27FC236}">
                <a16:creationId xmlns:a16="http://schemas.microsoft.com/office/drawing/2014/main" id="{532E0775-C1BE-A3A6-A0EB-335A624944C6}"/>
              </a:ext>
            </a:extLst>
          </p:cNvPr>
          <p:cNvSpPr>
            <a:spLocks noGrp="1" noChangeArrowheads="1"/>
          </p:cNvSpPr>
          <p:nvPr>
            <p:ph type="title"/>
          </p:nvPr>
        </p:nvSpPr>
        <p:spPr>
          <a:xfrm>
            <a:off x="1992313" y="549276"/>
            <a:ext cx="8229600" cy="792163"/>
          </a:xfrm>
        </p:spPr>
        <p:txBody>
          <a:bodyPr/>
          <a:lstStyle/>
          <a:p>
            <a:pPr eaLnBrk="1" hangingPunct="1"/>
            <a:r>
              <a:rPr lang="el-GR" altLang="el-GR" sz="2800"/>
              <a:t>ΜΕΤΩΠΙΑΙΟΣ ΦΛΟΙΟΣ</a:t>
            </a:r>
          </a:p>
        </p:txBody>
      </p:sp>
      <p:graphicFrame>
        <p:nvGraphicFramePr>
          <p:cNvPr id="3103" name="Group 31">
            <a:extLst>
              <a:ext uri="{FF2B5EF4-FFF2-40B4-BE49-F238E27FC236}">
                <a16:creationId xmlns:a16="http://schemas.microsoft.com/office/drawing/2014/main" id="{2DA0D21C-233D-799F-B247-9B7A9262D438}"/>
              </a:ext>
            </a:extLst>
          </p:cNvPr>
          <p:cNvGraphicFramePr>
            <a:graphicFrameLocks noGrp="1"/>
          </p:cNvGraphicFramePr>
          <p:nvPr>
            <p:ph idx="1"/>
          </p:nvPr>
        </p:nvGraphicFramePr>
        <p:xfrm>
          <a:off x="1981200" y="1557338"/>
          <a:ext cx="8229600" cy="4824412"/>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9509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a:ln>
                            <a:noFill/>
                          </a:ln>
                          <a:solidFill>
                            <a:schemeClr val="tx1"/>
                          </a:solidFill>
                          <a:effectLst/>
                          <a:latin typeface="Arial" pitchFamily="34" charset="0"/>
                        </a:rPr>
                        <a:t>ΒΑΣΙΚΑ ΧΑΡΑΚΤΗΡΙΣΤΙΚΑ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a:ln>
                            <a:noFill/>
                          </a:ln>
                          <a:solidFill>
                            <a:schemeClr val="tx1"/>
                          </a:solidFill>
                          <a:effectLst/>
                          <a:latin typeface="Arial" pitchFamily="34" charset="0"/>
                        </a:rPr>
                        <a:t>ΚΟΡΙΤΣΙΑ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a:ln>
                            <a:noFill/>
                          </a:ln>
                          <a:solidFill>
                            <a:schemeClr val="tx1"/>
                          </a:solidFill>
                          <a:effectLst/>
                          <a:latin typeface="Arial" pitchFamily="34" charset="0"/>
                        </a:rPr>
                        <a:t>ΑΓΟΡΙΑ</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873499">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800" b="0" i="0" u="none" strike="noStrike" cap="none" normalizeH="0" baseline="0">
                          <a:ln>
                            <a:noFill/>
                          </a:ln>
                          <a:solidFill>
                            <a:schemeClr val="tx1"/>
                          </a:solidFill>
                          <a:effectLst/>
                          <a:latin typeface="Arial" pitchFamily="34" charset="0"/>
                        </a:rPr>
                        <a:t>ένα από τα τελευταία μέρη του εγκεφάλου που ωριμάζουν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800" b="0" i="0" u="none" strike="noStrike" cap="none" normalizeH="0" baseline="0">
                          <a:ln>
                            <a:noFill/>
                          </a:ln>
                          <a:solidFill>
                            <a:schemeClr val="tx1"/>
                          </a:solidFill>
                          <a:effectLst/>
                          <a:latin typeface="Arial" pitchFamily="34" charset="0"/>
                        </a:rPr>
                        <a:t>Το κέντρο ελέγχου της γνωστικής λειτουργίας (προγραμματισμός-οργάνωση-επεξεργασία πληροφοριών)</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800" b="0" i="0" u="none" strike="noStrike" cap="none" normalizeH="0" baseline="0">
                          <a:ln>
                            <a:noFill/>
                          </a:ln>
                          <a:solidFill>
                            <a:schemeClr val="tx1"/>
                          </a:solidFill>
                          <a:effectLst/>
                          <a:latin typeface="Arial" pitchFamily="34" charset="0"/>
                        </a:rPr>
                        <a:t>Υπεύθυνο για τον αυτοέλεγχο (συναισθημάτων – συμπεριφοράς)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800" b="0" i="0" u="none" strike="noStrike" cap="none" normalizeH="0" baseline="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a:ln>
                            <a:noFill/>
                          </a:ln>
                          <a:solidFill>
                            <a:schemeClr val="tx1"/>
                          </a:solidFill>
                          <a:effectLst/>
                          <a:latin typeface="Arial" pitchFamily="34" charset="0"/>
                        </a:rPr>
                        <a:t>Ωριμάζει νωρίτερα κάνοντας τα κορίτσια λιγότερο παρορμητικά, να αποφεύγουν παρακινδυνευμένες συμπεριφορές,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a:ln>
                            <a:noFill/>
                          </a:ln>
                          <a:solidFill>
                            <a:schemeClr val="tx1"/>
                          </a:solidFill>
                          <a:effectLst/>
                          <a:latin typeface="Arial" pitchFamily="34" charset="0"/>
                        </a:rPr>
                        <a:t>λιγότερο πιθανό να κάνουν χρήση ουσιών ή να εμφανίσουν παραβατική συμπεριφορά</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a:ln>
                            <a:noFill/>
                          </a:ln>
                          <a:solidFill>
                            <a:schemeClr val="tx1"/>
                          </a:solidFill>
                          <a:effectLst/>
                          <a:latin typeface="Arial" pitchFamily="34" charset="0"/>
                        </a:rPr>
                        <a:t>Ωριμάζει αργότερα οδηγώντας τα αγόρια σε παρορμητικότητα, παρακινδυνευμένες συμπεριφορές, ατυχήματα</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p:transition>
    <p:dissolve/>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1">
            <a:extLst>
              <a:ext uri="{FF2B5EF4-FFF2-40B4-BE49-F238E27FC236}">
                <a16:creationId xmlns:a16="http://schemas.microsoft.com/office/drawing/2014/main" id="{C7D68E98-8790-DCBD-9CC8-D327DC787815}"/>
              </a:ext>
            </a:extLst>
          </p:cNvPr>
          <p:cNvGraphicFramePr>
            <a:graphicFrameLocks noGrp="1"/>
          </p:cNvGraphicFramePr>
          <p:nvPr/>
        </p:nvGraphicFramePr>
        <p:xfrm>
          <a:off x="1524000" y="547689"/>
          <a:ext cx="9124950" cy="6310313"/>
        </p:xfrm>
        <a:graphic>
          <a:graphicData uri="http://schemas.openxmlformats.org/drawingml/2006/table">
            <a:tbl>
              <a:tblPr/>
              <a:tblGrid>
                <a:gridCol w="1846263">
                  <a:extLst>
                    <a:ext uri="{9D8B030D-6E8A-4147-A177-3AD203B41FA5}">
                      <a16:colId xmlns:a16="http://schemas.microsoft.com/office/drawing/2014/main" val="20000"/>
                    </a:ext>
                  </a:extLst>
                </a:gridCol>
                <a:gridCol w="579437">
                  <a:extLst>
                    <a:ext uri="{9D8B030D-6E8A-4147-A177-3AD203B41FA5}">
                      <a16:colId xmlns:a16="http://schemas.microsoft.com/office/drawing/2014/main" val="20001"/>
                    </a:ext>
                  </a:extLst>
                </a:gridCol>
                <a:gridCol w="1846263">
                  <a:extLst>
                    <a:ext uri="{9D8B030D-6E8A-4147-A177-3AD203B41FA5}">
                      <a16:colId xmlns:a16="http://schemas.microsoft.com/office/drawing/2014/main" val="20002"/>
                    </a:ext>
                  </a:extLst>
                </a:gridCol>
                <a:gridCol w="581025">
                  <a:extLst>
                    <a:ext uri="{9D8B030D-6E8A-4147-A177-3AD203B41FA5}">
                      <a16:colId xmlns:a16="http://schemas.microsoft.com/office/drawing/2014/main" val="20003"/>
                    </a:ext>
                  </a:extLst>
                </a:gridCol>
                <a:gridCol w="1844675">
                  <a:extLst>
                    <a:ext uri="{9D8B030D-6E8A-4147-A177-3AD203B41FA5}">
                      <a16:colId xmlns:a16="http://schemas.microsoft.com/office/drawing/2014/main" val="20004"/>
                    </a:ext>
                  </a:extLst>
                </a:gridCol>
                <a:gridCol w="581025">
                  <a:extLst>
                    <a:ext uri="{9D8B030D-6E8A-4147-A177-3AD203B41FA5}">
                      <a16:colId xmlns:a16="http://schemas.microsoft.com/office/drawing/2014/main" val="20005"/>
                    </a:ext>
                  </a:extLst>
                </a:gridCol>
                <a:gridCol w="1846262">
                  <a:extLst>
                    <a:ext uri="{9D8B030D-6E8A-4147-A177-3AD203B41FA5}">
                      <a16:colId xmlns:a16="http://schemas.microsoft.com/office/drawing/2014/main" val="20006"/>
                    </a:ext>
                  </a:extLst>
                </a:gridCol>
              </a:tblGrid>
              <a:tr h="571500">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l-GR" sz="1200" b="1" i="0" u="none" strike="noStrike" cap="none" normalizeH="0" baseline="0">
                          <a:ln>
                            <a:noFill/>
                          </a:ln>
                          <a:solidFill>
                            <a:schemeClr val="tx1"/>
                          </a:solidFill>
                          <a:effectLst/>
                          <a:latin typeface="Times New Roman" pitchFamily="18" charset="0"/>
                          <a:cs typeface="Times New Roman" pitchFamily="18" charset="0"/>
                        </a:rPr>
                        <a:t>ΕΝΤΟΠΙΣΜΟΣ ΚΑΙ ΑΝΑΓΝΩΡΙΣΗ</a:t>
                      </a:r>
                      <a:endParaRPr kumimoji="0" lang="fr-FR" sz="2800" b="1"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endParaRPr kumimoji="0" lang="el-GR" sz="1200" b="1" i="0" u="none" strike="noStrike" cap="none" normalizeH="0" baseline="0">
                        <a:ln>
                          <a:noFill/>
                        </a:ln>
                        <a:solidFill>
                          <a:srgbClr val="000000"/>
                        </a:solidFill>
                        <a:effectLst/>
                        <a:latin typeface="Times New Roman" pitchFamily="18" charset="0"/>
                        <a:cs typeface="Times New Roman" pitchFamily="18" charset="0"/>
                      </a:endParaRPr>
                    </a:p>
                  </a:txBody>
                  <a:tcPr marL="66234" marR="6623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l-GR" sz="1200" b="1" i="0" u="none" strike="noStrike" cap="none" normalizeH="0" baseline="0">
                          <a:ln>
                            <a:noFill/>
                          </a:ln>
                          <a:solidFill>
                            <a:schemeClr val="tx1"/>
                          </a:solidFill>
                          <a:effectLst/>
                          <a:latin typeface="Times New Roman" pitchFamily="18" charset="0"/>
                          <a:cs typeface="Times New Roman" pitchFamily="18" charset="0"/>
                        </a:rPr>
                        <a:t>ΟΡΙΣΜΟΣ ΤΟΥ ΠΡΟΒΛΗΜΑΤΟΣ</a:t>
                      </a:r>
                      <a:endParaRPr kumimoji="0" lang="fr-FR" sz="2800" b="1"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endParaRPr kumimoji="0" lang="fr-FR" sz="2800" b="1"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l-GR" sz="1200" b="1" i="0" u="none" strike="noStrike" cap="none" normalizeH="0" baseline="0">
                          <a:ln>
                            <a:noFill/>
                          </a:ln>
                          <a:solidFill>
                            <a:schemeClr val="tx1"/>
                          </a:solidFill>
                          <a:effectLst/>
                          <a:latin typeface="Times New Roman" pitchFamily="18" charset="0"/>
                          <a:cs typeface="Times New Roman" pitchFamily="18" charset="0"/>
                        </a:rPr>
                        <a:t>ΔΙΑΜΟΡΦΩΣΗ</a:t>
                      </a:r>
                      <a:endParaRPr kumimoji="0" lang="fr-FR" sz="2800" b="1" i="0" u="none" strike="noStrike" cap="none" normalizeH="0" baseline="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ts val="600"/>
                        </a:spcBef>
                        <a:spcAft>
                          <a:spcPct val="0"/>
                        </a:spcAft>
                        <a:buClrTx/>
                        <a:buSzTx/>
                        <a:buFontTx/>
                        <a:buNone/>
                        <a:tabLst/>
                      </a:pPr>
                      <a:r>
                        <a:rPr kumimoji="0" lang="el-GR" sz="1200" b="1" i="0" u="none" strike="noStrike" cap="none" normalizeH="0" baseline="0">
                          <a:ln>
                            <a:noFill/>
                          </a:ln>
                          <a:solidFill>
                            <a:schemeClr val="tx1"/>
                          </a:solidFill>
                          <a:effectLst/>
                          <a:latin typeface="Times New Roman" pitchFamily="18" charset="0"/>
                          <a:cs typeface="Times New Roman" pitchFamily="18" charset="0"/>
                        </a:rPr>
                        <a:t>ΠΡΟΓΡΑΜΜΑΤΟΣ</a:t>
                      </a:r>
                      <a:endParaRPr kumimoji="0" lang="fr-FR" sz="2800" b="1"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endParaRPr kumimoji="0" lang="fr-FR" sz="2800" b="1"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ts val="600"/>
                        </a:spcBef>
                        <a:spcAft>
                          <a:spcPct val="0"/>
                        </a:spcAft>
                        <a:buClrTx/>
                        <a:buSzTx/>
                        <a:buFontTx/>
                        <a:buNone/>
                        <a:tabLst/>
                      </a:pPr>
                      <a:r>
                        <a:rPr kumimoji="0" lang="el-GR" sz="1000" b="1" i="0" u="none" strike="noStrike" cap="none" normalizeH="0" baseline="0">
                          <a:ln>
                            <a:noFill/>
                          </a:ln>
                          <a:solidFill>
                            <a:schemeClr val="tx1"/>
                          </a:solidFill>
                          <a:effectLst/>
                          <a:latin typeface="Times New Roman" pitchFamily="18" charset="0"/>
                          <a:cs typeface="Times New Roman" pitchFamily="18" charset="0"/>
                        </a:rPr>
                        <a:t>ΑΠΟΤΕΛΕΣΜΑΤΙΚΟΤΗΤΑ  ΤΟΥ</a:t>
                      </a:r>
                    </a:p>
                    <a:p>
                      <a:pPr marL="0" marR="0" lvl="0" indent="0" algn="ctr" defTabSz="914400" rtl="0" eaLnBrk="1" fontAlgn="base" latinLnBrk="0" hangingPunct="1">
                        <a:lnSpc>
                          <a:spcPct val="100000"/>
                        </a:lnSpc>
                        <a:spcBef>
                          <a:spcPts val="600"/>
                        </a:spcBef>
                        <a:spcAft>
                          <a:spcPct val="0"/>
                        </a:spcAft>
                        <a:buClrTx/>
                        <a:buSzTx/>
                        <a:buFontTx/>
                        <a:buNone/>
                        <a:tabLst/>
                      </a:pPr>
                      <a:r>
                        <a:rPr kumimoji="0" lang="el-GR" sz="1000" b="1" i="0" u="none" strike="noStrike" cap="none" normalizeH="0" baseline="0">
                          <a:ln>
                            <a:noFill/>
                          </a:ln>
                          <a:solidFill>
                            <a:schemeClr val="tx1"/>
                          </a:solidFill>
                          <a:effectLst/>
                          <a:latin typeface="Times New Roman" pitchFamily="18" charset="0"/>
                          <a:cs typeface="Times New Roman" pitchFamily="18" charset="0"/>
                        </a:rPr>
                        <a:t> </a:t>
                      </a:r>
                      <a:r>
                        <a:rPr kumimoji="0" lang="el-GR" sz="1200" b="1" i="0" u="none" strike="noStrike" cap="none" normalizeH="0" baseline="0">
                          <a:ln>
                            <a:noFill/>
                          </a:ln>
                          <a:solidFill>
                            <a:schemeClr val="tx1"/>
                          </a:solidFill>
                          <a:effectLst/>
                          <a:latin typeface="Times New Roman" pitchFamily="18" charset="0"/>
                          <a:cs typeface="Times New Roman" pitchFamily="18" charset="0"/>
                        </a:rPr>
                        <a:t>ΠΡΟΓΡΑΜΜΑΤΟΣ</a:t>
                      </a:r>
                      <a:endParaRPr kumimoji="0" lang="fr-FR" sz="2800" b="1"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92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1" u="none" strike="noStrike" cap="none" normalizeH="0" baseline="0">
                          <a:ln>
                            <a:noFill/>
                          </a:ln>
                          <a:solidFill>
                            <a:srgbClr val="000000"/>
                          </a:solidFill>
                          <a:effectLst/>
                          <a:latin typeface="Times New Roman" pitchFamily="18" charset="0"/>
                          <a:cs typeface="Times New Roman" pitchFamily="18" charset="0"/>
                        </a:rPr>
                        <a:t>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1" u="none" strike="noStrike" cap="none" normalizeH="0" baseline="0">
                          <a:ln>
                            <a:noFill/>
                          </a:ln>
                          <a:solidFill>
                            <a:srgbClr val="000000"/>
                          </a:solidFill>
                          <a:effectLst/>
                          <a:latin typeface="Times New Roman" pitchFamily="18" charset="0"/>
                          <a:cs typeface="Times New Roman" pitchFamily="18" charset="0"/>
                        </a:rPr>
                        <a:t>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1" u="none" strike="noStrike" cap="none" normalizeH="0" baseline="0">
                          <a:ln>
                            <a:noFill/>
                          </a:ln>
                          <a:solidFill>
                            <a:srgbClr val="000000"/>
                          </a:solidFill>
                          <a:effectLst/>
                          <a:latin typeface="Times New Roman" pitchFamily="18" charset="0"/>
                          <a:cs typeface="Times New Roman" pitchFamily="18" charset="0"/>
                        </a:rPr>
                        <a:t>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1" u="none" strike="noStrike" cap="none" normalizeH="0" baseline="0">
                          <a:ln>
                            <a:noFill/>
                          </a:ln>
                          <a:solidFill>
                            <a:srgbClr val="000000"/>
                          </a:solidFill>
                          <a:effectLst/>
                          <a:latin typeface="Times New Roman" pitchFamily="18" charset="0"/>
                          <a:cs typeface="Times New Roman" pitchFamily="18" charset="0"/>
                        </a:rPr>
                        <a:t>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1" u="none" strike="noStrike" cap="none" normalizeH="0" baseline="0">
                          <a:ln>
                            <a:noFill/>
                          </a:ln>
                          <a:solidFill>
                            <a:srgbClr val="000000"/>
                          </a:solidFill>
                          <a:effectLst/>
                          <a:latin typeface="Times New Roman" pitchFamily="18" charset="0"/>
                          <a:cs typeface="Times New Roman" pitchFamily="18" charset="0"/>
                        </a:rPr>
                        <a:t>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1" u="none" strike="noStrike" cap="none" normalizeH="0" baseline="0">
                          <a:ln>
                            <a:noFill/>
                          </a:ln>
                          <a:solidFill>
                            <a:srgbClr val="000000"/>
                          </a:solidFill>
                          <a:effectLst/>
                          <a:latin typeface="Times New Roman" pitchFamily="18" charset="0"/>
                          <a:cs typeface="Times New Roman" pitchFamily="18" charset="0"/>
                        </a:rPr>
                        <a:t>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1" u="none" strike="noStrike" cap="none" normalizeH="0" baseline="0">
                          <a:ln>
                            <a:noFill/>
                          </a:ln>
                          <a:solidFill>
                            <a:srgbClr val="000000"/>
                          </a:solidFill>
                          <a:effectLst/>
                          <a:latin typeface="Times New Roman" pitchFamily="18" charset="0"/>
                          <a:cs typeface="Times New Roman" pitchFamily="18" charset="0"/>
                        </a:rPr>
                        <a:t>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1" u="none" strike="noStrike" cap="none" normalizeH="0" baseline="0">
                          <a:ln>
                            <a:noFill/>
                          </a:ln>
                          <a:solidFill>
                            <a:srgbClr val="000000"/>
                          </a:solidFill>
                          <a:effectLst/>
                          <a:latin typeface="Times New Roman" pitchFamily="18" charset="0"/>
                          <a:cs typeface="Times New Roman" pitchFamily="18" charset="0"/>
                        </a:rPr>
                        <a:t>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3717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1" i="0" u="none" strike="noStrike" cap="none" normalizeH="0" baseline="0">
                          <a:ln>
                            <a:noFill/>
                          </a:ln>
                          <a:solidFill>
                            <a:schemeClr val="tx1"/>
                          </a:solidFill>
                          <a:effectLst/>
                          <a:latin typeface="Times New Roman" pitchFamily="18" charset="0"/>
                          <a:cs typeface="Times New Roman" pitchFamily="18" charset="0"/>
                        </a:rPr>
                        <a:t>ΕΡΩΤΗΣΗ</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1. υπάρχει πιθανότητα έκφρασης δυσκολιών;</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1" u="none" strike="noStrike" cap="none" normalizeH="0" baseline="0">
                          <a:ln>
                            <a:noFill/>
                          </a:ln>
                          <a:solidFill>
                            <a:srgbClr val="000000"/>
                          </a:solidFill>
                          <a:effectLst/>
                          <a:latin typeface="Times New Roman" pitchFamily="18" charset="0"/>
                          <a:cs typeface="Times New Roman" pitchFamily="18" charset="0"/>
                        </a:rPr>
                        <a:t>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1" i="0" u="none" strike="noStrike" cap="none" normalizeH="0" baseline="0">
                          <a:ln>
                            <a:noFill/>
                          </a:ln>
                          <a:solidFill>
                            <a:schemeClr val="tx1"/>
                          </a:solidFill>
                          <a:effectLst/>
                          <a:latin typeface="Times New Roman" pitchFamily="18" charset="0"/>
                          <a:cs typeface="Times New Roman" pitchFamily="18" charset="0"/>
                        </a:rPr>
                        <a:t>ΕΡΩΤΗΣΕΙΣ</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1.έχει ο μαθητής δυσκολίες;</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2. τι είδους δυσκολίες (μαθησιακές ή/και συμπεριφορικές;)</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3. ποιες είναι οι δυνατότητες και ποιες οι αδυναμίες του;</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4. απαντά στα κριτήρια για ειδική αγωγή;</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1" i="0" u="none" strike="noStrike" cap="none" normalizeH="0" baseline="0">
                          <a:ln>
                            <a:noFill/>
                          </a:ln>
                          <a:solidFill>
                            <a:schemeClr val="tx1"/>
                          </a:solidFill>
                          <a:effectLst/>
                          <a:latin typeface="Times New Roman" pitchFamily="18" charset="0"/>
                          <a:cs typeface="Times New Roman" pitchFamily="18" charset="0"/>
                        </a:rPr>
                        <a:t>ΕΡΩΤΗΣΕΙΣ</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1. τι δεν μπορεί να κάνει ο μαθητής;</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2. τι δεν μπορεί να καταλάβει;</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3. ποια θα είναι η στρατηγική που θα εφαρμοστεί;</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3. από πού θα ξεκινήσει η εφαρμογή του προγράμματος αντιμετώπισης;</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4. θα χρησιμοποιηθούν τεχνολογικά μέσα;</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1" u="none" strike="noStrike" cap="none" normalizeH="0" baseline="0">
                          <a:ln>
                            <a:noFill/>
                          </a:ln>
                          <a:solidFill>
                            <a:srgbClr val="000000"/>
                          </a:solidFill>
                          <a:effectLst/>
                          <a:latin typeface="Times New Roman" pitchFamily="18" charset="0"/>
                          <a:cs typeface="Times New Roman" pitchFamily="18" charset="0"/>
                        </a:rPr>
                        <a:t>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1" i="0" u="none" strike="noStrike" cap="none" normalizeH="0" baseline="0">
                          <a:ln>
                            <a:noFill/>
                          </a:ln>
                          <a:solidFill>
                            <a:schemeClr val="tx1"/>
                          </a:solidFill>
                          <a:effectLst/>
                          <a:latin typeface="Times New Roman" pitchFamily="18" charset="0"/>
                          <a:cs typeface="Times New Roman" pitchFamily="18" charset="0"/>
                        </a:rPr>
                        <a:t>ΕΡΩΤΗΣΕΙΣ</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1. επιτεύχθηκαν οι στόχοι;</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2. πέτυχε το διδακτικό πρόγραμμα;</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3. προόδευσε ο μαθητής;</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4. χρειάζεται να τροποποιηθεί το πρόγραμμα αντιμετώπισης;</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1" u="none" strike="noStrike" cap="none" normalizeH="0" baseline="0">
                          <a:ln>
                            <a:noFill/>
                          </a:ln>
                          <a:solidFill>
                            <a:srgbClr val="000000"/>
                          </a:solidFill>
                          <a:effectLst/>
                          <a:latin typeface="Times New Roman" pitchFamily="18" charset="0"/>
                          <a:cs typeface="Times New Roman" pitchFamily="18" charset="0"/>
                        </a:rPr>
                        <a:t>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492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1" u="none" strike="noStrike" cap="none" normalizeH="0" baseline="0">
                          <a:ln>
                            <a:noFill/>
                          </a:ln>
                          <a:solidFill>
                            <a:srgbClr val="000000"/>
                          </a:solidFill>
                          <a:effectLst/>
                          <a:latin typeface="Times New Roman" pitchFamily="18" charset="0"/>
                          <a:cs typeface="Times New Roman" pitchFamily="18" charset="0"/>
                        </a:rPr>
                        <a:t>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1" u="none" strike="noStrike" cap="none" normalizeH="0" baseline="0">
                          <a:ln>
                            <a:noFill/>
                          </a:ln>
                          <a:solidFill>
                            <a:srgbClr val="000000"/>
                          </a:solidFill>
                          <a:effectLst/>
                          <a:latin typeface="Times New Roman" pitchFamily="18" charset="0"/>
                          <a:cs typeface="Times New Roman" pitchFamily="18" charset="0"/>
                        </a:rPr>
                        <a:t>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1" u="none" strike="noStrike" cap="none" normalizeH="0" baseline="0">
                          <a:ln>
                            <a:noFill/>
                          </a:ln>
                          <a:solidFill>
                            <a:srgbClr val="000000"/>
                          </a:solidFill>
                          <a:effectLst/>
                          <a:latin typeface="Times New Roman" pitchFamily="18" charset="0"/>
                          <a:cs typeface="Times New Roman" pitchFamily="18" charset="0"/>
                        </a:rPr>
                        <a:t>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1" u="none" strike="noStrike" cap="none" normalizeH="0" baseline="0">
                          <a:ln>
                            <a:noFill/>
                          </a:ln>
                          <a:solidFill>
                            <a:srgbClr val="000000"/>
                          </a:solidFill>
                          <a:effectLst/>
                          <a:latin typeface="Times New Roman" pitchFamily="18" charset="0"/>
                          <a:cs typeface="Times New Roman" pitchFamily="18" charset="0"/>
                        </a:rPr>
                        <a:t>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1" u="none" strike="noStrike" cap="none" normalizeH="0" baseline="0">
                          <a:ln>
                            <a:noFill/>
                          </a:ln>
                          <a:solidFill>
                            <a:srgbClr val="000000"/>
                          </a:solidFill>
                          <a:effectLst/>
                          <a:latin typeface="Times New Roman" pitchFamily="18" charset="0"/>
                          <a:cs typeface="Times New Roman" pitchFamily="18" charset="0"/>
                        </a:rPr>
                        <a:t>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1" u="none" strike="noStrike" cap="none" normalizeH="0" baseline="0">
                          <a:ln>
                            <a:noFill/>
                          </a:ln>
                          <a:solidFill>
                            <a:srgbClr val="000000"/>
                          </a:solidFill>
                          <a:effectLst/>
                          <a:latin typeface="Times New Roman" pitchFamily="18" charset="0"/>
                          <a:cs typeface="Times New Roman" pitchFamily="18" charset="0"/>
                        </a:rPr>
                        <a:t>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1" u="none" strike="noStrike" cap="none" normalizeH="0" baseline="0">
                          <a:ln>
                            <a:noFill/>
                          </a:ln>
                          <a:solidFill>
                            <a:srgbClr val="000000"/>
                          </a:solidFill>
                          <a:effectLst/>
                          <a:latin typeface="Times New Roman" pitchFamily="18" charset="0"/>
                          <a:cs typeface="Times New Roman" pitchFamily="18" charset="0"/>
                        </a:rPr>
                        <a:t>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1" u="none" strike="noStrike" cap="none" normalizeH="0" baseline="0">
                          <a:ln>
                            <a:noFill/>
                          </a:ln>
                          <a:solidFill>
                            <a:srgbClr val="000000"/>
                          </a:solidFill>
                          <a:effectLst/>
                          <a:latin typeface="Times New Roman" pitchFamily="18" charset="0"/>
                          <a:cs typeface="Times New Roman" pitchFamily="18" charset="0"/>
                        </a:rPr>
                        <a:t>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6685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1" i="0" u="none" strike="noStrike" cap="none" normalizeH="0" baseline="0">
                          <a:ln>
                            <a:noFill/>
                          </a:ln>
                          <a:solidFill>
                            <a:schemeClr val="tx1"/>
                          </a:solidFill>
                          <a:effectLst/>
                          <a:latin typeface="Times New Roman" pitchFamily="18" charset="0"/>
                          <a:cs typeface="Times New Roman" pitchFamily="18" charset="0"/>
                        </a:rPr>
                        <a:t>ΔΙΑΔΙΚΑΣΙΑ ΣΥΛΛΟΓΗΣ ΠΛΗΡΟΦΟΡΙΩΝ</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-λίστες ελέγχου δεξιοτήτων</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-τεστ σχολικής ετοιμότητας</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-τεστ βασισμένα στο Α.Π.</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-κλίμακες αξιολόγησης της συμπεριφοράς</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 παρατήρηση</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-ερωτηματολόγια</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1" u="none" strike="noStrike" cap="none" normalizeH="0" baseline="0">
                          <a:ln>
                            <a:noFill/>
                          </a:ln>
                          <a:solidFill>
                            <a:srgbClr val="000000"/>
                          </a:solidFill>
                          <a:effectLst/>
                          <a:latin typeface="Times New Roman" pitchFamily="18" charset="0"/>
                          <a:cs typeface="Times New Roman" pitchFamily="18" charset="0"/>
                        </a:rPr>
                        <a:t>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1" i="0" u="none" strike="noStrike" cap="none" normalizeH="0" baseline="0">
                          <a:ln>
                            <a:noFill/>
                          </a:ln>
                          <a:solidFill>
                            <a:schemeClr val="tx1"/>
                          </a:solidFill>
                          <a:effectLst/>
                          <a:latin typeface="Times New Roman" pitchFamily="18" charset="0"/>
                          <a:cs typeface="Times New Roman" pitchFamily="18" charset="0"/>
                        </a:rPr>
                        <a:t>ΔΙΑΔΙΚΑΣΙΑ ΣΥΛΛΟΓΗΣ ΠΛΗΡΟΦΟΡΙΩΝ</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-λίστες ελέγχου δεξιοτήτων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-τεστ σχολικής ετοιμότητας</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 κλίμακες αξιολόγησης της συμπεριφοράς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-παρατήρηση</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-ερωτηματολόγια</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-σταθμισμένα τεστ</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-ανάλυση λαθών</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-συνεντεύξεις</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-τεστ σχολικής επίδοσης</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-τεστ βασισμένα στο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Α.Π.</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1" i="0" u="none" strike="noStrike" cap="none" normalizeH="0" baseline="0">
                          <a:ln>
                            <a:noFill/>
                          </a:ln>
                          <a:solidFill>
                            <a:schemeClr val="tx1"/>
                          </a:solidFill>
                          <a:effectLst/>
                          <a:latin typeface="Times New Roman" pitchFamily="18" charset="0"/>
                          <a:cs typeface="Times New Roman" pitchFamily="18" charset="0"/>
                        </a:rPr>
                        <a:t>ΔΙΑΔΙΚΑΣΙΑ ΣΥΛΛΟΓΗΣ ΠΛΗΡΟΦΟΡΙΩΝ</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1" i="0" u="none" strike="noStrike" cap="none" normalizeH="0" baseline="0">
                          <a:ln>
                            <a:noFill/>
                          </a:ln>
                          <a:solidFill>
                            <a:schemeClr val="tx1"/>
                          </a:solidFill>
                          <a:effectLst/>
                          <a:latin typeface="Times New Roman" pitchFamily="18" charset="0"/>
                          <a:cs typeface="Times New Roman" pitchFamily="18" charset="0"/>
                        </a:rPr>
                        <a:t>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-λίστες ελέγχου δεξιοτήτων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 κλίμακες αξιολόγησης της συμπεριφοράς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-παρατήρηση</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-ερωτηματολόγια</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-σταθμισμένα τεστ</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-ανάλυση λαθών</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-συνεντεύξεις</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-τεστ σχολικής επίδοσης</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-τεστ βασισμένα στο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Α.Π.</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1" u="none" strike="noStrike" cap="none" normalizeH="0" baseline="0">
                          <a:ln>
                            <a:noFill/>
                          </a:ln>
                          <a:solidFill>
                            <a:srgbClr val="000000"/>
                          </a:solidFill>
                          <a:effectLst/>
                          <a:latin typeface="Times New Roman" pitchFamily="18" charset="0"/>
                          <a:cs typeface="Times New Roman" pitchFamily="18" charset="0"/>
                        </a:rPr>
                        <a:t>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1" i="0" u="none" strike="noStrike" cap="none" normalizeH="0" baseline="0">
                          <a:ln>
                            <a:noFill/>
                          </a:ln>
                          <a:solidFill>
                            <a:schemeClr val="tx1"/>
                          </a:solidFill>
                          <a:effectLst/>
                          <a:latin typeface="Times New Roman" pitchFamily="18" charset="0"/>
                          <a:cs typeface="Times New Roman" pitchFamily="18" charset="0"/>
                        </a:rPr>
                        <a:t>ΔΙΑΔΙΚΑΣΙΑ ΣΥΛΛΟΓΗΣ ΠΛΗΡΟΦΟΡΙΩΝ</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-λίστες ελέγχου δεξιοτήτων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 κλίμακες αξιολόγησης της συμπεριφοράς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-παρατήρηση</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-ερωτηματολόγια</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-σταθμισμένα τεστ</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-ανάλυση λαθών</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-συνεντεύξεις</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-τεστ σχολικής επίδοσης</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-τεστ βασισμένα στο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0" u="none" strike="noStrike" cap="none" normalizeH="0" baseline="0">
                          <a:ln>
                            <a:noFill/>
                          </a:ln>
                          <a:solidFill>
                            <a:schemeClr val="tx1"/>
                          </a:solidFill>
                          <a:effectLst/>
                          <a:latin typeface="Times New Roman" pitchFamily="18" charset="0"/>
                          <a:cs typeface="Times New Roman" pitchFamily="18" charset="0"/>
                        </a:rPr>
                        <a:t>Α.Π.</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l-GR" sz="1100" b="0" i="1" u="none" strike="noStrike" cap="none" normalizeH="0" baseline="0">
                          <a:ln>
                            <a:noFill/>
                          </a:ln>
                          <a:solidFill>
                            <a:srgbClr val="000000"/>
                          </a:solidFill>
                          <a:effectLst/>
                          <a:latin typeface="Times New Roman" pitchFamily="18" charset="0"/>
                          <a:cs typeface="Times New Roman" pitchFamily="18" charset="0"/>
                        </a:rPr>
                        <a:t> </a:t>
                      </a:r>
                      <a:endParaRPr kumimoji="0" lang="fr-FR" sz="2400" b="0" i="0" u="none" strike="noStrike" cap="none" normalizeH="0" baseline="0">
                        <a:ln>
                          <a:noFill/>
                        </a:ln>
                        <a:solidFill>
                          <a:schemeClr val="tx1"/>
                        </a:solidFill>
                        <a:effectLst/>
                        <a:latin typeface="Times New Roman" pitchFamily="18" charset="0"/>
                        <a:cs typeface="Times New Roman" pitchFamily="18" charset="0"/>
                      </a:endParaRPr>
                    </a:p>
                  </a:txBody>
                  <a:tcPr marL="66234" marR="6623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7494" name="AutoShape 9">
            <a:extLst>
              <a:ext uri="{FF2B5EF4-FFF2-40B4-BE49-F238E27FC236}">
                <a16:creationId xmlns:a16="http://schemas.microsoft.com/office/drawing/2014/main" id="{B6B9281E-657E-BDF5-EF78-59E0BC6A6A02}"/>
              </a:ext>
            </a:extLst>
          </p:cNvPr>
          <p:cNvSpPr>
            <a:spLocks noChangeArrowheads="1"/>
          </p:cNvSpPr>
          <p:nvPr/>
        </p:nvSpPr>
        <p:spPr bwMode="auto">
          <a:xfrm>
            <a:off x="8397875" y="2398713"/>
            <a:ext cx="228600" cy="228600"/>
          </a:xfrm>
          <a:prstGeom prst="rightArrow">
            <a:avLst>
              <a:gd name="adj1" fmla="val 50000"/>
              <a:gd name="adj2" fmla="val 25000"/>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el-GR" sz="1800"/>
          </a:p>
        </p:txBody>
      </p:sp>
      <p:sp>
        <p:nvSpPr>
          <p:cNvPr id="17495" name="AutoShape 8">
            <a:extLst>
              <a:ext uri="{FF2B5EF4-FFF2-40B4-BE49-F238E27FC236}">
                <a16:creationId xmlns:a16="http://schemas.microsoft.com/office/drawing/2014/main" id="{63241119-02CD-2B42-B2E3-EE6415082F09}"/>
              </a:ext>
            </a:extLst>
          </p:cNvPr>
          <p:cNvSpPr>
            <a:spLocks noChangeArrowheads="1"/>
          </p:cNvSpPr>
          <p:nvPr/>
        </p:nvSpPr>
        <p:spPr bwMode="auto">
          <a:xfrm>
            <a:off x="6024563" y="2519363"/>
            <a:ext cx="228600" cy="228600"/>
          </a:xfrm>
          <a:prstGeom prst="rightArrow">
            <a:avLst>
              <a:gd name="adj1" fmla="val 50000"/>
              <a:gd name="adj2" fmla="val 25000"/>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el-GR" sz="1800"/>
          </a:p>
        </p:txBody>
      </p:sp>
      <p:sp>
        <p:nvSpPr>
          <p:cNvPr id="17496" name="AutoShape 7">
            <a:extLst>
              <a:ext uri="{FF2B5EF4-FFF2-40B4-BE49-F238E27FC236}">
                <a16:creationId xmlns:a16="http://schemas.microsoft.com/office/drawing/2014/main" id="{B2E07EDD-2B7D-859C-6B22-00902DF7C0CC}"/>
              </a:ext>
            </a:extLst>
          </p:cNvPr>
          <p:cNvSpPr>
            <a:spLocks noChangeArrowheads="1"/>
          </p:cNvSpPr>
          <p:nvPr/>
        </p:nvSpPr>
        <p:spPr bwMode="auto">
          <a:xfrm>
            <a:off x="3575050" y="2484438"/>
            <a:ext cx="228600" cy="228600"/>
          </a:xfrm>
          <a:prstGeom prst="rightArrow">
            <a:avLst>
              <a:gd name="adj1" fmla="val 50000"/>
              <a:gd name="adj2" fmla="val 25000"/>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el-GR" sz="1800"/>
          </a:p>
        </p:txBody>
      </p:sp>
      <p:sp>
        <p:nvSpPr>
          <p:cNvPr id="17497" name="AutoShape 6">
            <a:extLst>
              <a:ext uri="{FF2B5EF4-FFF2-40B4-BE49-F238E27FC236}">
                <a16:creationId xmlns:a16="http://schemas.microsoft.com/office/drawing/2014/main" id="{7BC0906E-51FA-9E0C-0CB1-33C3CFBED35B}"/>
              </a:ext>
            </a:extLst>
          </p:cNvPr>
          <p:cNvSpPr>
            <a:spLocks noChangeArrowheads="1"/>
          </p:cNvSpPr>
          <p:nvPr/>
        </p:nvSpPr>
        <p:spPr bwMode="auto">
          <a:xfrm>
            <a:off x="6016625" y="682625"/>
            <a:ext cx="228600" cy="228600"/>
          </a:xfrm>
          <a:prstGeom prst="rightArrow">
            <a:avLst>
              <a:gd name="adj1" fmla="val 50000"/>
              <a:gd name="adj2" fmla="val 25000"/>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el-GR" sz="1800"/>
          </a:p>
        </p:txBody>
      </p:sp>
      <p:sp>
        <p:nvSpPr>
          <p:cNvPr id="17498" name="AutoShape 5">
            <a:extLst>
              <a:ext uri="{FF2B5EF4-FFF2-40B4-BE49-F238E27FC236}">
                <a16:creationId xmlns:a16="http://schemas.microsoft.com/office/drawing/2014/main" id="{684A5C28-0FA3-80F9-B915-C16176787C7E}"/>
              </a:ext>
            </a:extLst>
          </p:cNvPr>
          <p:cNvSpPr>
            <a:spLocks noChangeArrowheads="1"/>
          </p:cNvSpPr>
          <p:nvPr/>
        </p:nvSpPr>
        <p:spPr bwMode="auto">
          <a:xfrm>
            <a:off x="3568700" y="682625"/>
            <a:ext cx="228600" cy="228600"/>
          </a:xfrm>
          <a:prstGeom prst="rightArrow">
            <a:avLst>
              <a:gd name="adj1" fmla="val 50000"/>
              <a:gd name="adj2" fmla="val 25000"/>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el-GR" sz="1800"/>
          </a:p>
        </p:txBody>
      </p:sp>
      <p:sp>
        <p:nvSpPr>
          <p:cNvPr id="17499" name="AutoShape 4">
            <a:extLst>
              <a:ext uri="{FF2B5EF4-FFF2-40B4-BE49-F238E27FC236}">
                <a16:creationId xmlns:a16="http://schemas.microsoft.com/office/drawing/2014/main" id="{D3452FB9-8F75-AAA4-82AB-0895853EAF7F}"/>
              </a:ext>
            </a:extLst>
          </p:cNvPr>
          <p:cNvSpPr>
            <a:spLocks noChangeArrowheads="1"/>
          </p:cNvSpPr>
          <p:nvPr/>
        </p:nvSpPr>
        <p:spPr bwMode="auto">
          <a:xfrm>
            <a:off x="3494088" y="5160963"/>
            <a:ext cx="228600" cy="228600"/>
          </a:xfrm>
          <a:prstGeom prst="rightArrow">
            <a:avLst>
              <a:gd name="adj1" fmla="val 50000"/>
              <a:gd name="adj2" fmla="val 25000"/>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el-GR" sz="1800"/>
          </a:p>
        </p:txBody>
      </p:sp>
      <p:sp>
        <p:nvSpPr>
          <p:cNvPr id="17500" name="AutoShape 3">
            <a:extLst>
              <a:ext uri="{FF2B5EF4-FFF2-40B4-BE49-F238E27FC236}">
                <a16:creationId xmlns:a16="http://schemas.microsoft.com/office/drawing/2014/main" id="{B474FC43-2B5A-AA35-0328-8C2BD849AC17}"/>
              </a:ext>
            </a:extLst>
          </p:cNvPr>
          <p:cNvSpPr>
            <a:spLocks noChangeArrowheads="1"/>
          </p:cNvSpPr>
          <p:nvPr/>
        </p:nvSpPr>
        <p:spPr bwMode="auto">
          <a:xfrm>
            <a:off x="8399463" y="684213"/>
            <a:ext cx="228600" cy="228600"/>
          </a:xfrm>
          <a:prstGeom prst="rightArrow">
            <a:avLst>
              <a:gd name="adj1" fmla="val 50000"/>
              <a:gd name="adj2" fmla="val 25000"/>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el-GR" sz="1800"/>
          </a:p>
        </p:txBody>
      </p:sp>
      <p:sp>
        <p:nvSpPr>
          <p:cNvPr id="17501" name="AutoShape 2">
            <a:extLst>
              <a:ext uri="{FF2B5EF4-FFF2-40B4-BE49-F238E27FC236}">
                <a16:creationId xmlns:a16="http://schemas.microsoft.com/office/drawing/2014/main" id="{3CB4BA49-CF55-0B3C-7174-B08F8716E827}"/>
              </a:ext>
            </a:extLst>
          </p:cNvPr>
          <p:cNvSpPr>
            <a:spLocks noChangeArrowheads="1"/>
          </p:cNvSpPr>
          <p:nvPr/>
        </p:nvSpPr>
        <p:spPr bwMode="auto">
          <a:xfrm>
            <a:off x="8377238" y="5160963"/>
            <a:ext cx="228600" cy="228600"/>
          </a:xfrm>
          <a:prstGeom prst="rightArrow">
            <a:avLst>
              <a:gd name="adj1" fmla="val 50000"/>
              <a:gd name="adj2" fmla="val 25000"/>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el-GR" sz="1800"/>
          </a:p>
        </p:txBody>
      </p:sp>
      <p:sp>
        <p:nvSpPr>
          <p:cNvPr id="17502" name="AutoShape 1">
            <a:extLst>
              <a:ext uri="{FF2B5EF4-FFF2-40B4-BE49-F238E27FC236}">
                <a16:creationId xmlns:a16="http://schemas.microsoft.com/office/drawing/2014/main" id="{15E29D1E-AC23-6562-FB2F-4394193FF41E}"/>
              </a:ext>
            </a:extLst>
          </p:cNvPr>
          <p:cNvSpPr>
            <a:spLocks noChangeArrowheads="1"/>
          </p:cNvSpPr>
          <p:nvPr/>
        </p:nvSpPr>
        <p:spPr bwMode="auto">
          <a:xfrm>
            <a:off x="6019800" y="5160963"/>
            <a:ext cx="228600" cy="228600"/>
          </a:xfrm>
          <a:prstGeom prst="rightArrow">
            <a:avLst>
              <a:gd name="adj1" fmla="val 50000"/>
              <a:gd name="adj2" fmla="val 25000"/>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fr-FR" altLang="el-GR" sz="1800"/>
          </a:p>
        </p:txBody>
      </p:sp>
      <p:sp>
        <p:nvSpPr>
          <p:cNvPr id="17503" name="Ορθογώνιο 11">
            <a:extLst>
              <a:ext uri="{FF2B5EF4-FFF2-40B4-BE49-F238E27FC236}">
                <a16:creationId xmlns:a16="http://schemas.microsoft.com/office/drawing/2014/main" id="{D3DF81E9-1E5E-BDE5-9F99-D1608A84282B}"/>
              </a:ext>
            </a:extLst>
          </p:cNvPr>
          <p:cNvSpPr>
            <a:spLocks noChangeArrowheads="1"/>
          </p:cNvSpPr>
          <p:nvPr/>
        </p:nvSpPr>
        <p:spPr bwMode="auto">
          <a:xfrm>
            <a:off x="1992314" y="115889"/>
            <a:ext cx="8567737"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l-GR" sz="2000" b="1" u="sng"/>
              <a:t>Διαδικασία ψυχοπαιδαγωγικής αξιολόγησης προβλημάτων συμπεριφοράς</a:t>
            </a:r>
            <a:endParaRPr lang="fr-FR" altLang="el-GR" sz="2000" b="1" u="sng"/>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200" b="1" dirty="0"/>
              <a:t>Παραδοσιακή και Ψυχοπαιδαγωγική ψυχολογική αξιολόγηση Π.Σ. ή/και Μ.Δ</a:t>
            </a:r>
          </a:p>
        </p:txBody>
      </p:sp>
      <p:graphicFrame>
        <p:nvGraphicFramePr>
          <p:cNvPr id="4" name="3 - Θέση πίνακα"/>
          <p:cNvGraphicFramePr>
            <a:graphicFrameLocks noGrp="1"/>
          </p:cNvGraphicFramePr>
          <p:nvPr>
            <p:ph type="tbl" idx="1"/>
            <p:extLst>
              <p:ext uri="{D42A27DB-BD31-4B8C-83A1-F6EECF244321}">
                <p14:modId xmlns:p14="http://schemas.microsoft.com/office/powerpoint/2010/main" val="4026442905"/>
              </p:ext>
            </p:extLst>
          </p:nvPr>
        </p:nvGraphicFramePr>
        <p:xfrm>
          <a:off x="1703512" y="1600201"/>
          <a:ext cx="8784976" cy="4853135"/>
        </p:xfrm>
        <a:graphic>
          <a:graphicData uri="http://schemas.openxmlformats.org/drawingml/2006/table">
            <a:tbl>
              <a:tblPr firstRow="1" bandRow="1">
                <a:tableStyleId>{5C22544A-7EE6-4342-B048-85BDC9FD1C3A}</a:tableStyleId>
              </a:tblPr>
              <a:tblGrid>
                <a:gridCol w="4392488">
                  <a:extLst>
                    <a:ext uri="{9D8B030D-6E8A-4147-A177-3AD203B41FA5}">
                      <a16:colId xmlns:a16="http://schemas.microsoft.com/office/drawing/2014/main" val="20000"/>
                    </a:ext>
                  </a:extLst>
                </a:gridCol>
                <a:gridCol w="4392488">
                  <a:extLst>
                    <a:ext uri="{9D8B030D-6E8A-4147-A177-3AD203B41FA5}">
                      <a16:colId xmlns:a16="http://schemas.microsoft.com/office/drawing/2014/main" val="20001"/>
                    </a:ext>
                  </a:extLst>
                </a:gridCol>
              </a:tblGrid>
              <a:tr h="1084211">
                <a:tc>
                  <a:txBody>
                    <a:bodyPr/>
                    <a:lstStyle/>
                    <a:p>
                      <a:r>
                        <a:rPr lang="el-GR" dirty="0"/>
                        <a:t>ΠΑΡΑΔΟΣΙΑΚΗ</a:t>
                      </a:r>
                      <a:r>
                        <a:rPr lang="el-GR" baseline="0" dirty="0"/>
                        <a:t> ΨΥΧΟΛΟΓΙΚΗ ΑΞΙΟΛΟΓΗΣΗ</a:t>
                      </a:r>
                      <a:endParaRPr lang="el-GR" dirty="0"/>
                    </a:p>
                  </a:txBody>
                  <a:tcPr/>
                </a:tc>
                <a:tc>
                  <a:txBody>
                    <a:bodyPr/>
                    <a:lstStyle/>
                    <a:p>
                      <a:r>
                        <a:rPr lang="el-GR" dirty="0"/>
                        <a:t>ΨΥΧΟΠΑΙΔΑΓΩΓΙΚΗ ΑΞΙΟΛΟΓΗΣΗ</a:t>
                      </a:r>
                    </a:p>
                  </a:txBody>
                  <a:tcPr/>
                </a:tc>
                <a:extLst>
                  <a:ext uri="{0D108BD9-81ED-4DB2-BD59-A6C34878D82A}">
                    <a16:rowId xmlns:a16="http://schemas.microsoft.com/office/drawing/2014/main" val="10000"/>
                  </a:ext>
                </a:extLst>
              </a:tr>
              <a:tr h="628154">
                <a:tc>
                  <a:txBody>
                    <a:bodyPr/>
                    <a:lstStyle/>
                    <a:p>
                      <a:r>
                        <a:rPr lang="el-GR" dirty="0"/>
                        <a:t>Νομοθετική</a:t>
                      </a:r>
                      <a:r>
                        <a:rPr lang="el-GR" baseline="0" dirty="0"/>
                        <a:t> </a:t>
                      </a:r>
                      <a:endParaRPr lang="el-GR" dirty="0"/>
                    </a:p>
                  </a:txBody>
                  <a:tcPr/>
                </a:tc>
                <a:tc>
                  <a:txBody>
                    <a:bodyPr/>
                    <a:lstStyle/>
                    <a:p>
                      <a:r>
                        <a:rPr lang="el-GR" dirty="0"/>
                        <a:t>Ιδιογραφική και νομοθετική </a:t>
                      </a:r>
                    </a:p>
                  </a:txBody>
                  <a:tcPr/>
                </a:tc>
                <a:extLst>
                  <a:ext uri="{0D108BD9-81ED-4DB2-BD59-A6C34878D82A}">
                    <a16:rowId xmlns:a16="http://schemas.microsoft.com/office/drawing/2014/main" val="10001"/>
                  </a:ext>
                </a:extLst>
              </a:tr>
              <a:tr h="628154">
                <a:tc>
                  <a:txBody>
                    <a:bodyPr/>
                    <a:lstStyle/>
                    <a:p>
                      <a:r>
                        <a:rPr lang="el-GR" dirty="0"/>
                        <a:t>Έμμεση </a:t>
                      </a:r>
                    </a:p>
                  </a:txBody>
                  <a:tcPr/>
                </a:tc>
                <a:tc>
                  <a:txBody>
                    <a:bodyPr/>
                    <a:lstStyle/>
                    <a:p>
                      <a:r>
                        <a:rPr lang="el-GR" dirty="0"/>
                        <a:t>Άμεση</a:t>
                      </a:r>
                      <a:r>
                        <a:rPr lang="el-GR" baseline="0" dirty="0"/>
                        <a:t> </a:t>
                      </a:r>
                      <a:endParaRPr lang="el-GR" dirty="0"/>
                    </a:p>
                  </a:txBody>
                  <a:tcPr/>
                </a:tc>
                <a:extLst>
                  <a:ext uri="{0D108BD9-81ED-4DB2-BD59-A6C34878D82A}">
                    <a16:rowId xmlns:a16="http://schemas.microsoft.com/office/drawing/2014/main" val="10002"/>
                  </a:ext>
                </a:extLst>
              </a:tr>
              <a:tr h="628154">
                <a:tc>
                  <a:txBody>
                    <a:bodyPr/>
                    <a:lstStyle/>
                    <a:p>
                      <a:r>
                        <a:rPr lang="el-GR" dirty="0"/>
                        <a:t>Εστιάζει στο παιδί </a:t>
                      </a:r>
                    </a:p>
                  </a:txBody>
                  <a:tcPr/>
                </a:tc>
                <a:tc>
                  <a:txBody>
                    <a:bodyPr/>
                    <a:lstStyle/>
                    <a:p>
                      <a:r>
                        <a:rPr lang="el-GR" dirty="0"/>
                        <a:t>Εστιάζει στο περιβάλλον/ολιστική </a:t>
                      </a:r>
                    </a:p>
                  </a:txBody>
                  <a:tcPr/>
                </a:tc>
                <a:extLst>
                  <a:ext uri="{0D108BD9-81ED-4DB2-BD59-A6C34878D82A}">
                    <a16:rowId xmlns:a16="http://schemas.microsoft.com/office/drawing/2014/main" val="10003"/>
                  </a:ext>
                </a:extLst>
              </a:tr>
              <a:tr h="628154">
                <a:tc>
                  <a:txBody>
                    <a:bodyPr/>
                    <a:lstStyle/>
                    <a:p>
                      <a:r>
                        <a:rPr lang="el-GR" baseline="0" dirty="0"/>
                        <a:t> Στατική </a:t>
                      </a:r>
                      <a:endParaRPr lang="el-GR" dirty="0"/>
                    </a:p>
                  </a:txBody>
                  <a:tcPr/>
                </a:tc>
                <a:tc>
                  <a:txBody>
                    <a:bodyPr/>
                    <a:lstStyle/>
                    <a:p>
                      <a:r>
                        <a:rPr lang="el-GR" dirty="0"/>
                        <a:t>Διαρκής </a:t>
                      </a:r>
                    </a:p>
                  </a:txBody>
                  <a:tcPr/>
                </a:tc>
                <a:extLst>
                  <a:ext uri="{0D108BD9-81ED-4DB2-BD59-A6C34878D82A}">
                    <a16:rowId xmlns:a16="http://schemas.microsoft.com/office/drawing/2014/main" val="10004"/>
                  </a:ext>
                </a:extLst>
              </a:tr>
              <a:tr h="628154">
                <a:tc>
                  <a:txBody>
                    <a:bodyPr/>
                    <a:lstStyle/>
                    <a:p>
                      <a:r>
                        <a:rPr lang="el-GR" dirty="0"/>
                        <a:t>Περιστασιακή</a:t>
                      </a:r>
                    </a:p>
                  </a:txBody>
                  <a:tcPr/>
                </a:tc>
                <a:tc>
                  <a:txBody>
                    <a:bodyPr/>
                    <a:lstStyle/>
                    <a:p>
                      <a:r>
                        <a:rPr lang="el-GR" dirty="0"/>
                        <a:t>Διαπεριστασιακή </a:t>
                      </a:r>
                    </a:p>
                  </a:txBody>
                  <a:tcPr/>
                </a:tc>
                <a:extLst>
                  <a:ext uri="{0D108BD9-81ED-4DB2-BD59-A6C34878D82A}">
                    <a16:rowId xmlns:a16="http://schemas.microsoft.com/office/drawing/2014/main" val="10005"/>
                  </a:ext>
                </a:extLst>
              </a:tr>
              <a:tr h="628154">
                <a:tc>
                  <a:txBody>
                    <a:bodyPr/>
                    <a:lstStyle/>
                    <a:p>
                      <a:r>
                        <a:rPr lang="el-GR" dirty="0"/>
                        <a:t>Έλλειψη</a:t>
                      </a:r>
                      <a:r>
                        <a:rPr lang="el-GR" baseline="0" dirty="0"/>
                        <a:t> εκπαιδευτικής εγκυρότητας </a:t>
                      </a:r>
                      <a:endParaRPr lang="el-GR" dirty="0"/>
                    </a:p>
                  </a:txBody>
                  <a:tcPr/>
                </a:tc>
                <a:tc>
                  <a:txBody>
                    <a:bodyPr/>
                    <a:lstStyle/>
                    <a:p>
                      <a:r>
                        <a:rPr lang="el-GR" dirty="0"/>
                        <a:t>Εκπαιδευτικά έγκυρη </a:t>
                      </a:r>
                    </a:p>
                  </a:txBody>
                  <a:tcPr/>
                </a:tc>
                <a:extLst>
                  <a:ext uri="{0D108BD9-81ED-4DB2-BD59-A6C34878D82A}">
                    <a16:rowId xmlns:a16="http://schemas.microsoft.com/office/drawing/2014/main" val="10006"/>
                  </a:ext>
                </a:extLst>
              </a:tr>
            </a:tbl>
          </a:graphicData>
        </a:graphic>
      </p:graphicFrame>
    </p:spTree>
  </p:cSld>
  <p:clrMapOvr>
    <a:masterClrMapping/>
  </p:clrMapOvr>
  <p:transition>
    <p:dissolve/>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68">
            <a:extLst>
              <a:ext uri="{FF2B5EF4-FFF2-40B4-BE49-F238E27FC236}">
                <a16:creationId xmlns:a16="http://schemas.microsoft.com/office/drawing/2014/main" id="{F24CFD59-F39C-837E-DF3F-977D390F21BF}"/>
              </a:ext>
            </a:extLst>
          </p:cNvPr>
          <p:cNvSpPr>
            <a:spLocks noGrp="1"/>
          </p:cNvSpPr>
          <p:nvPr>
            <p:ph type="title"/>
          </p:nvPr>
        </p:nvSpPr>
        <p:spPr/>
        <p:txBody>
          <a:bodyPr/>
          <a:lstStyle/>
          <a:p>
            <a:pPr eaLnBrk="1" hangingPunct="1"/>
            <a:r>
              <a:rPr lang="el-GR" altLang="el-GR" sz="2000" b="1" i="1"/>
              <a:t>Τομείς όπου το σχολείο οφείλει να δράσει και πιθανές ενέργειες στις οποίες μπορεί να προβεί προκειμένου να αντιμετωπίσει τα προβλήματα συμπεριφοράς των μαθητών του.</a:t>
            </a:r>
          </a:p>
        </p:txBody>
      </p:sp>
      <p:graphicFrame>
        <p:nvGraphicFramePr>
          <p:cNvPr id="47194" name="Group 90">
            <a:extLst>
              <a:ext uri="{FF2B5EF4-FFF2-40B4-BE49-F238E27FC236}">
                <a16:creationId xmlns:a16="http://schemas.microsoft.com/office/drawing/2014/main" id="{1305F27D-6987-EC92-C41A-BE4AC142A09E}"/>
              </a:ext>
            </a:extLst>
          </p:cNvPr>
          <p:cNvGraphicFramePr>
            <a:graphicFrameLocks noGrp="1"/>
          </p:cNvGraphicFramePr>
          <p:nvPr>
            <p:ph idx="1"/>
          </p:nvPr>
        </p:nvGraphicFramePr>
        <p:xfrm>
          <a:off x="1595438" y="1714500"/>
          <a:ext cx="8858250" cy="4846638"/>
        </p:xfrm>
        <a:graphic>
          <a:graphicData uri="http://schemas.openxmlformats.org/drawingml/2006/table">
            <a:tbl>
              <a:tblPr/>
              <a:tblGrid>
                <a:gridCol w="2162215">
                  <a:extLst>
                    <a:ext uri="{9D8B030D-6E8A-4147-A177-3AD203B41FA5}">
                      <a16:colId xmlns:a16="http://schemas.microsoft.com/office/drawing/2014/main" val="20000"/>
                    </a:ext>
                  </a:extLst>
                </a:gridCol>
                <a:gridCol w="6696035">
                  <a:extLst>
                    <a:ext uri="{9D8B030D-6E8A-4147-A177-3AD203B41FA5}">
                      <a16:colId xmlns:a16="http://schemas.microsoft.com/office/drawing/2014/main" val="20001"/>
                    </a:ext>
                  </a:extLst>
                </a:gridCol>
              </a:tblGrid>
              <a:tr h="365784">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8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ΤΟΜΕΑΣ</a:t>
                      </a:r>
                      <a:endParaRPr kumimoji="0" lang="el-GR" sz="18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marL="91439" marR="91439"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800" b="1"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ΤΟ ΣΧΟΛΕΙΟ ΟΦΕΙΛΕΙ:</a:t>
                      </a:r>
                      <a:endParaRPr kumimoji="0" lang="el-GR" sz="18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marL="91439" marR="91439"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480854">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8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1. Οργάνωση και λειτουργία του σχολείου και της τάξης</a:t>
                      </a:r>
                      <a:endParaRPr kumimoji="0" lang="el-GR" sz="18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marL="91439" marR="91439"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
                          <a:schemeClr val="hlink"/>
                        </a:buClr>
                        <a:buSzPct val="60000"/>
                        <a:buFontTx/>
                        <a:buAutoNum type="arabicPeriod"/>
                        <a:tabLst>
                          <a:tab pos="457200" algn="l"/>
                        </a:tabLst>
                      </a:pP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να διακρίνεται για τη </a:t>
                      </a:r>
                      <a:r>
                        <a:rPr kumimoji="0" lang="el-GR" sz="18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δημοκρατικότητα </a:t>
                      </a: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και τον  </a:t>
                      </a:r>
                      <a:r>
                        <a:rPr kumimoji="0" lang="el-GR" sz="18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ανθρωπισμό</a:t>
                      </a: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 του</a:t>
                      </a:r>
                    </a:p>
                    <a:p>
                      <a:pPr marL="342900" marR="0" lvl="0" indent="-342900" algn="just" defTabSz="914400" rtl="0" eaLnBrk="0" fontAlgn="base" latinLnBrk="0" hangingPunct="0">
                        <a:lnSpc>
                          <a:spcPct val="100000"/>
                        </a:lnSpc>
                        <a:spcBef>
                          <a:spcPct val="0"/>
                        </a:spcBef>
                        <a:spcAft>
                          <a:spcPct val="0"/>
                        </a:spcAft>
                        <a:buClr>
                          <a:schemeClr val="hlink"/>
                        </a:buClr>
                        <a:buSzPct val="60000"/>
                        <a:buFontTx/>
                        <a:buAutoNum type="arabicPeriod"/>
                        <a:tabLst>
                          <a:tab pos="457200" algn="l"/>
                        </a:tabLst>
                      </a:pP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να έχει υψηλές </a:t>
                      </a:r>
                      <a:r>
                        <a:rPr kumimoji="0" lang="el-GR" sz="18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προσδοκίες </a:t>
                      </a: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που αφορούν σε θέματα μάθησης και συμπεριφορών και να βοηθά τους μαθητές του να τις πραγματοποιούν </a:t>
                      </a:r>
                    </a:p>
                    <a:p>
                      <a:pPr marL="342900" marR="0" lvl="0" indent="-342900" algn="just" defTabSz="914400" rtl="0" eaLnBrk="0" fontAlgn="base" latinLnBrk="0" hangingPunct="0">
                        <a:lnSpc>
                          <a:spcPct val="100000"/>
                        </a:lnSpc>
                        <a:spcBef>
                          <a:spcPct val="0"/>
                        </a:spcBef>
                        <a:spcAft>
                          <a:spcPct val="0"/>
                        </a:spcAft>
                        <a:buClr>
                          <a:schemeClr val="hlink"/>
                        </a:buClr>
                        <a:buSzPct val="60000"/>
                        <a:buFontTx/>
                        <a:buAutoNum type="arabicPeriod"/>
                        <a:tabLst>
                          <a:tab pos="457200" algn="l"/>
                        </a:tabLst>
                      </a:pPr>
                      <a:r>
                        <a:rPr kumimoji="0" lang="el-GR" sz="18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να επικοινωνεί </a:t>
                      </a: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με σαφήνεια τις προσδοκίες και τις απαιτήσεις του σε θέματα μάθησης και συμπεριφοράς σε όλους τους μαθητές</a:t>
                      </a:r>
                    </a:p>
                    <a:p>
                      <a:pPr marL="342900" marR="0" lvl="0" indent="-342900" algn="just" defTabSz="914400" rtl="0" eaLnBrk="0" fontAlgn="base" latinLnBrk="0" hangingPunct="0">
                        <a:lnSpc>
                          <a:spcPct val="100000"/>
                        </a:lnSpc>
                        <a:spcBef>
                          <a:spcPct val="0"/>
                        </a:spcBef>
                        <a:spcAft>
                          <a:spcPct val="0"/>
                        </a:spcAft>
                        <a:buClr>
                          <a:schemeClr val="hlink"/>
                        </a:buClr>
                        <a:buSzPct val="60000"/>
                        <a:buFontTx/>
                        <a:buAutoNum type="arabicPeriod"/>
                        <a:tabLst>
                          <a:tab pos="457200" algn="l"/>
                        </a:tabLst>
                      </a:pP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να έχει ένα συγκεκριμένο </a:t>
                      </a:r>
                      <a:r>
                        <a:rPr kumimoji="0" lang="el-GR" sz="18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σύστημα ενθάρρυνσης και σταδιακής διαμόρφωσης</a:t>
                      </a: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 της συμπεριφοράς των α.μ.ε.ε.α</a:t>
                      </a:r>
                    </a:p>
                    <a:p>
                      <a:pPr marL="342900" marR="0" lvl="0" indent="-342900" algn="just" defTabSz="914400" rtl="0" eaLnBrk="0" fontAlgn="base" latinLnBrk="0" hangingPunct="0">
                        <a:lnSpc>
                          <a:spcPct val="100000"/>
                        </a:lnSpc>
                        <a:spcBef>
                          <a:spcPct val="0"/>
                        </a:spcBef>
                        <a:spcAft>
                          <a:spcPct val="0"/>
                        </a:spcAft>
                        <a:buClr>
                          <a:schemeClr val="hlink"/>
                        </a:buClr>
                        <a:buSzPct val="60000"/>
                        <a:buFontTx/>
                        <a:buAutoNum type="arabicPeriod"/>
                        <a:tabLst>
                          <a:tab pos="457200" algn="l"/>
                        </a:tabLst>
                      </a:pP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να ενθαρρύνει τη </a:t>
                      </a:r>
                      <a:r>
                        <a:rPr kumimoji="0" lang="el-GR" sz="18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συμμετοχή όλων των μαθητών  </a:t>
                      </a: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τόσο σε θέματα μάθησης όσο και σε θέματα αντιμετώπισης πειθαρχικών προβλημάτων </a:t>
                      </a:r>
                    </a:p>
                    <a:p>
                      <a:pPr marL="342900" marR="0" lvl="0" indent="-342900" algn="just" defTabSz="914400" rtl="0" eaLnBrk="0" fontAlgn="base" latinLnBrk="0" hangingPunct="0">
                        <a:lnSpc>
                          <a:spcPct val="100000"/>
                        </a:lnSpc>
                        <a:spcBef>
                          <a:spcPct val="0"/>
                        </a:spcBef>
                        <a:spcAft>
                          <a:spcPct val="0"/>
                        </a:spcAft>
                        <a:buClr>
                          <a:schemeClr val="hlink"/>
                        </a:buClr>
                        <a:buSzPct val="60000"/>
                        <a:buFontTx/>
                        <a:buAutoNum type="arabicPeriod"/>
                        <a:tabLst>
                          <a:tab pos="457200" algn="l"/>
                        </a:tabLst>
                      </a:pP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 να εμπλέκει το διδακτικό προσωπικό (τόσο το δικό του όσο και της εκπαιδευτικής περιφέρειάς του), τους μαθητές, τους γονείς και τα μέλη της κοινότητας στη διαδικασία διαμόρφωσης και εφαρμογής </a:t>
                      </a:r>
                      <a:r>
                        <a:rPr kumimoji="0" lang="el-GR" sz="18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κοινής εκπαιδευτικής πολιτικής </a:t>
                      </a: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σε θέματα αντιμετώπισης προβλημάτων  μάθησης και συμπεριφοράς </a:t>
                      </a:r>
                      <a:endParaRPr kumimoji="0" lang="el-GR" sz="18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marL="91439" marR="91439" marT="45723" marB="4572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159420703"/>
      </p:ext>
    </p:extLst>
  </p:cSld>
  <p:clrMapOvr>
    <a:masterClrMapping/>
  </p:clrMapOvr>
  <p:transition>
    <p:dissolve/>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75" name="Group 35">
            <a:extLst>
              <a:ext uri="{FF2B5EF4-FFF2-40B4-BE49-F238E27FC236}">
                <a16:creationId xmlns:a16="http://schemas.microsoft.com/office/drawing/2014/main" id="{FF1FE823-1B8F-FAAF-89F4-EE2938AABDD5}"/>
              </a:ext>
            </a:extLst>
          </p:cNvPr>
          <p:cNvGraphicFramePr>
            <a:graphicFrameLocks noGrp="1"/>
          </p:cNvGraphicFramePr>
          <p:nvPr>
            <p:ph idx="1"/>
          </p:nvPr>
        </p:nvGraphicFramePr>
        <p:xfrm>
          <a:off x="2024064" y="1600200"/>
          <a:ext cx="8339137" cy="4686300"/>
        </p:xfrm>
        <a:graphic>
          <a:graphicData uri="http://schemas.openxmlformats.org/drawingml/2006/table">
            <a:tbl>
              <a:tblPr/>
              <a:tblGrid>
                <a:gridCol w="4357703">
                  <a:extLst>
                    <a:ext uri="{9D8B030D-6E8A-4147-A177-3AD203B41FA5}">
                      <a16:colId xmlns:a16="http://schemas.microsoft.com/office/drawing/2014/main" val="20000"/>
                    </a:ext>
                  </a:extLst>
                </a:gridCol>
                <a:gridCol w="3981434">
                  <a:extLst>
                    <a:ext uri="{9D8B030D-6E8A-4147-A177-3AD203B41FA5}">
                      <a16:colId xmlns:a16="http://schemas.microsoft.com/office/drawing/2014/main" val="20001"/>
                    </a:ext>
                  </a:extLst>
                </a:gridCol>
              </a:tblGrid>
              <a:tr h="491338">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8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ΤΟΜΕΑΣ</a:t>
                      </a:r>
                      <a:endParaRPr kumimoji="0" lang="el-GR" sz="18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800" b="1"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ΤΟ ΣΧΟΛΕΙΟ ΟΦΕΙΛΕΙ:</a:t>
                      </a:r>
                      <a:endParaRPr kumimoji="0" lang="el-GR" sz="18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194962">
                <a:tc>
                  <a:txBody>
                    <a:bodyPr/>
                    <a:lstStyle/>
                    <a:p>
                      <a:pPr marL="342900" marR="0" lvl="0" indent="-342900" algn="just"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800" b="1"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2. Σχολική επίδοση και πρώιμη παρέμβαση</a:t>
                      </a:r>
                      <a:endParaRPr kumimoji="0" lang="el-GR" sz="18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
                          <a:schemeClr val="hlink"/>
                        </a:buClr>
                        <a:buSzPct val="60000"/>
                        <a:buFontTx/>
                        <a:buAutoNum type="arabicPeriod"/>
                        <a:tabLst>
                          <a:tab pos="457200" algn="l"/>
                        </a:tabLst>
                      </a:pP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να είναι σε θέση να </a:t>
                      </a:r>
                      <a:r>
                        <a:rPr kumimoji="0" lang="el-GR" sz="18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εντοπίζει εγκαίρως</a:t>
                      </a: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 τα παιδιά που βρίσκονται στη ζώνη κινδύνου εμφάνισης προβλημάτων συμπεριφοράς και μαθησιακών δυσκολιών και να τα αντιμετωπίζει κατάλληλα</a:t>
                      </a:r>
                    </a:p>
                    <a:p>
                      <a:pPr marL="342900" marR="0" lvl="0" indent="-342900" algn="just" defTabSz="914400" rtl="0" eaLnBrk="0" fontAlgn="base" latinLnBrk="0" hangingPunct="0">
                        <a:lnSpc>
                          <a:spcPct val="100000"/>
                        </a:lnSpc>
                        <a:spcBef>
                          <a:spcPct val="0"/>
                        </a:spcBef>
                        <a:spcAft>
                          <a:spcPct val="0"/>
                        </a:spcAft>
                        <a:buClr>
                          <a:schemeClr val="hlink"/>
                        </a:buClr>
                        <a:buSzPct val="60000"/>
                        <a:buFontTx/>
                        <a:buAutoNum type="arabicPeriod"/>
                        <a:tabLst>
                          <a:tab pos="457200" algn="l"/>
                        </a:tabLst>
                      </a:pP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να </a:t>
                      </a:r>
                      <a:r>
                        <a:rPr kumimoji="0" lang="el-GR" sz="18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αξιολογεί </a:t>
                      </a: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τις γνωστικές, κοινωνικές και συναισθηματικές ανάγκες όλων των μαθητών του</a:t>
                      </a:r>
                    </a:p>
                    <a:p>
                      <a:pPr marL="342900" marR="0" lvl="0" indent="-342900" algn="just" defTabSz="914400" rtl="0" eaLnBrk="0" fontAlgn="base" latinLnBrk="0" hangingPunct="0">
                        <a:lnSpc>
                          <a:spcPct val="100000"/>
                        </a:lnSpc>
                        <a:spcBef>
                          <a:spcPct val="0"/>
                        </a:spcBef>
                        <a:spcAft>
                          <a:spcPct val="0"/>
                        </a:spcAft>
                        <a:buClr>
                          <a:schemeClr val="hlink"/>
                        </a:buClr>
                        <a:buSzPct val="60000"/>
                        <a:buFontTx/>
                        <a:buAutoNum type="arabicPeriod"/>
                        <a:tabLst>
                          <a:tab pos="457200" algn="l"/>
                        </a:tabLst>
                      </a:pP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να οργανώνει την </a:t>
                      </a:r>
                      <a:r>
                        <a:rPr kumimoji="0" lang="el-GR" sz="18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ένταξη</a:t>
                      </a: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 των α.μ.ε.ε.α  στην </a:t>
                      </a:r>
                      <a:r>
                        <a:rPr kumimoji="0" lang="el-GR" sz="18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κανονική τάξη</a:t>
                      </a:r>
                      <a:endParaRPr kumimoji="0" lang="el-GR" sz="1800" b="1"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634861190"/>
      </p:ext>
    </p:extLst>
  </p:cSld>
  <p:clrMapOvr>
    <a:masterClrMapping/>
  </p:clrMapOvr>
  <p:transition>
    <p:dissolve/>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542" name="Group 30">
            <a:extLst>
              <a:ext uri="{FF2B5EF4-FFF2-40B4-BE49-F238E27FC236}">
                <a16:creationId xmlns:a16="http://schemas.microsoft.com/office/drawing/2014/main" id="{21B31394-6FC3-A5CB-4328-B21EE180A9A0}"/>
              </a:ext>
            </a:extLst>
          </p:cNvPr>
          <p:cNvGraphicFramePr>
            <a:graphicFrameLocks noGrp="1"/>
          </p:cNvGraphicFramePr>
          <p:nvPr>
            <p:ph idx="1"/>
          </p:nvPr>
        </p:nvGraphicFramePr>
        <p:xfrm>
          <a:off x="1809751" y="1600200"/>
          <a:ext cx="8607425" cy="4471988"/>
        </p:xfrm>
        <a:graphic>
          <a:graphicData uri="http://schemas.openxmlformats.org/drawingml/2006/table">
            <a:tbl>
              <a:tblPr/>
              <a:tblGrid>
                <a:gridCol w="4431674">
                  <a:extLst>
                    <a:ext uri="{9D8B030D-6E8A-4147-A177-3AD203B41FA5}">
                      <a16:colId xmlns:a16="http://schemas.microsoft.com/office/drawing/2014/main" val="20000"/>
                    </a:ext>
                  </a:extLst>
                </a:gridCol>
                <a:gridCol w="4175751">
                  <a:extLst>
                    <a:ext uri="{9D8B030D-6E8A-4147-A177-3AD203B41FA5}">
                      <a16:colId xmlns:a16="http://schemas.microsoft.com/office/drawing/2014/main" val="20001"/>
                    </a:ext>
                  </a:extLst>
                </a:gridCol>
              </a:tblGrid>
              <a:tr h="461961">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8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ΤΟΜΕΑΣ</a:t>
                      </a:r>
                      <a:endParaRPr kumimoji="0" lang="el-GR" sz="18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800" b="1"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ΤΟ ΣΧΟΛΕΙΟ ΟΦΕΙΛΕΙ:</a:t>
                      </a:r>
                      <a:endParaRPr kumimoji="0" lang="el-GR" sz="18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010027">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800" b="1"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3. Συμμετοχή γονέων, ιατροπαιδαγωγικών   κέντρων και τοπικών κοινοτήτων</a:t>
                      </a:r>
                      <a:endParaRPr kumimoji="0" lang="el-GR" sz="18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
                          <a:schemeClr val="hlink"/>
                        </a:buClr>
                        <a:buSzPct val="60000"/>
                        <a:buFontTx/>
                        <a:buAutoNum type="arabicPeriod"/>
                        <a:tabLst>
                          <a:tab pos="457200" algn="l"/>
                        </a:tabLst>
                      </a:pP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να επιδιώκει την </a:t>
                      </a:r>
                      <a:r>
                        <a:rPr kumimoji="0" lang="el-GR" sz="18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εμπλοκή των γονέων </a:t>
                      </a: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στη διαμόρφωση σχεδίου βελτίωσης της λειτουργίας του </a:t>
                      </a:r>
                    </a:p>
                    <a:p>
                      <a:pPr marL="342900" marR="0" lvl="0" indent="-342900" algn="just" defTabSz="914400" rtl="0" eaLnBrk="0" fontAlgn="base" latinLnBrk="0" hangingPunct="0">
                        <a:lnSpc>
                          <a:spcPct val="100000"/>
                        </a:lnSpc>
                        <a:spcBef>
                          <a:spcPct val="0"/>
                        </a:spcBef>
                        <a:spcAft>
                          <a:spcPct val="0"/>
                        </a:spcAft>
                        <a:buClr>
                          <a:schemeClr val="hlink"/>
                        </a:buClr>
                        <a:buSzPct val="60000"/>
                        <a:buFontTx/>
                        <a:buAutoNum type="arabicPeriod"/>
                        <a:tabLst>
                          <a:tab pos="457200" algn="l"/>
                        </a:tabLst>
                      </a:pP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να ασκεί ατομικά και ομαδικά </a:t>
                      </a:r>
                      <a:r>
                        <a:rPr kumimoji="0" lang="el-GR" sz="18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συμβουλευτική</a:t>
                      </a: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 στους γονείς σε θέματα μάθησης, συμπεριφοράς και διαπαιδαγώγησης των παιδιών τους</a:t>
                      </a:r>
                    </a:p>
                    <a:p>
                      <a:pPr marL="342900" marR="0" lvl="0" indent="-342900" algn="just" defTabSz="914400" rtl="0" eaLnBrk="0" fontAlgn="base" latinLnBrk="0" hangingPunct="0">
                        <a:lnSpc>
                          <a:spcPct val="100000"/>
                        </a:lnSpc>
                        <a:spcBef>
                          <a:spcPct val="0"/>
                        </a:spcBef>
                        <a:spcAft>
                          <a:spcPct val="0"/>
                        </a:spcAft>
                        <a:buClr>
                          <a:schemeClr val="hlink"/>
                        </a:buClr>
                        <a:buSzPct val="60000"/>
                        <a:buFontTx/>
                        <a:buAutoNum type="arabicPeriod"/>
                        <a:tabLst>
                          <a:tab pos="457200" algn="l"/>
                        </a:tabLst>
                      </a:pP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να </a:t>
                      </a:r>
                      <a:r>
                        <a:rPr kumimoji="0" lang="el-GR" sz="18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συνεργάζεται</a:t>
                      </a: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 με  ιατροπαιδαγωγικά κέντρα  και ειδικούς επιστήμονες</a:t>
                      </a:r>
                      <a:endParaRPr kumimoji="0" lang="el-GR" sz="18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115596418"/>
      </p:ext>
    </p:extLst>
  </p:cSld>
  <p:clrMapOvr>
    <a:masterClrMapping/>
  </p:clrMapOvr>
  <p:transition>
    <p:dissolve/>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613" name="Group 29">
            <a:extLst>
              <a:ext uri="{FF2B5EF4-FFF2-40B4-BE49-F238E27FC236}">
                <a16:creationId xmlns:a16="http://schemas.microsoft.com/office/drawing/2014/main" id="{2CA4D38E-83EA-405C-116F-53D48797EB18}"/>
              </a:ext>
            </a:extLst>
          </p:cNvPr>
          <p:cNvGraphicFramePr>
            <a:graphicFrameLocks noGrp="1"/>
          </p:cNvGraphicFramePr>
          <p:nvPr>
            <p:ph idx="1"/>
          </p:nvPr>
        </p:nvGraphicFramePr>
        <p:xfrm>
          <a:off x="1981200" y="1600200"/>
          <a:ext cx="8401050" cy="4471988"/>
        </p:xfrm>
        <a:graphic>
          <a:graphicData uri="http://schemas.openxmlformats.org/drawingml/2006/table">
            <a:tbl>
              <a:tblPr/>
              <a:tblGrid>
                <a:gridCol w="4200525">
                  <a:extLst>
                    <a:ext uri="{9D8B030D-6E8A-4147-A177-3AD203B41FA5}">
                      <a16:colId xmlns:a16="http://schemas.microsoft.com/office/drawing/2014/main" val="20000"/>
                    </a:ext>
                  </a:extLst>
                </a:gridCol>
                <a:gridCol w="4200525">
                  <a:extLst>
                    <a:ext uri="{9D8B030D-6E8A-4147-A177-3AD203B41FA5}">
                      <a16:colId xmlns:a16="http://schemas.microsoft.com/office/drawing/2014/main" val="20001"/>
                    </a:ext>
                  </a:extLst>
                </a:gridCol>
              </a:tblGrid>
              <a:tr h="560363">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8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ΤΟΜΕΑΣ</a:t>
                      </a:r>
                      <a:endParaRPr kumimoji="0" lang="el-GR" sz="18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800" b="1" i="0" u="none" strike="noStrike" cap="none" normalizeH="0" baseline="0">
                          <a:ln>
                            <a:noFill/>
                          </a:ln>
                          <a:solidFill>
                            <a:schemeClr val="tx1"/>
                          </a:solidFill>
                          <a:effectLst>
                            <a:outerShdw blurRad="38100" dist="38100" dir="2700000" algn="tl">
                              <a:srgbClr val="000000"/>
                            </a:outerShdw>
                          </a:effectLst>
                          <a:latin typeface="Times New Roman" pitchFamily="18" charset="0"/>
                          <a:cs typeface="Times New Roman" pitchFamily="18" charset="0"/>
                        </a:rPr>
                        <a:t>ΤΟ ΣΧΟΛΕΙΟ ΟΦΕΙΛΕΙ:</a:t>
                      </a:r>
                      <a:endParaRPr kumimoji="0" lang="el-GR" sz="1800" b="0" i="0" u="none" strike="noStrike" cap="none" normalizeH="0" baseline="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11625">
                <a:tc>
                  <a:txBody>
                    <a:bodyPr/>
                    <a:lstStyle/>
                    <a:p>
                      <a:pPr marL="342900" marR="0" lvl="0" indent="-342900" algn="ctr" defTabSz="914400" rtl="0" eaLnBrk="1" fontAlgn="base" latinLnBrk="0" hangingPunct="1">
                        <a:lnSpc>
                          <a:spcPct val="100000"/>
                        </a:lnSpc>
                        <a:spcBef>
                          <a:spcPct val="0"/>
                        </a:spcBef>
                        <a:spcAft>
                          <a:spcPct val="0"/>
                        </a:spcAft>
                        <a:buClr>
                          <a:schemeClr val="hlink"/>
                        </a:buClr>
                        <a:buSzPct val="60000"/>
                        <a:buFont typeface="Wingdings" pitchFamily="2" charset="2"/>
                        <a:buNone/>
                        <a:tabLst/>
                      </a:pPr>
                      <a:r>
                        <a:rPr kumimoji="0" lang="el-GR" sz="18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4. Επιστημονική εξέλιξη του προσωπικού</a:t>
                      </a:r>
                      <a:endParaRPr kumimoji="0" lang="el-GR" sz="18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Διαρκής </a:t>
                      </a:r>
                      <a:r>
                        <a:rPr kumimoji="0" lang="el-GR" sz="18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επιμόρφωση</a:t>
                      </a: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 των δασκάλων σε θέματα ειδικής παιδαγωγικής και εφαρμογής της ψυχοπαιδαγωγικής συμβουλευτικής στο σχολείο </a:t>
                      </a:r>
                    </a:p>
                    <a:p>
                      <a:pPr marL="342900" marR="0" lvl="0" indent="-342900" algn="just" defTabSz="914400" rtl="0" eaLnBrk="1" fontAlgn="base" latinLnBrk="0" hangingPunct="1">
                        <a:lnSpc>
                          <a:spcPct val="100000"/>
                        </a:lnSpc>
                        <a:spcBef>
                          <a:spcPct val="0"/>
                        </a:spcBef>
                        <a:spcAft>
                          <a:spcPct val="0"/>
                        </a:spcAft>
                        <a:buClr>
                          <a:schemeClr val="hlink"/>
                        </a:buClr>
                        <a:buSzPct val="60000"/>
                        <a:buFont typeface="Wingdings" pitchFamily="2" charset="2"/>
                        <a:buChar char="n"/>
                        <a:tabLst/>
                      </a:pPr>
                      <a:r>
                        <a:rPr kumimoji="0" lang="el-GR" sz="1800" b="1"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Ανάπτυξη δεξιοτήτων συνεργασίας </a:t>
                      </a:r>
                      <a:r>
                        <a:rPr kumimoji="0" lang="el-GR" sz="1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cs typeface="Times New Roman" pitchFamily="18" charset="0"/>
                        </a:rPr>
                        <a:t>και επικοινωνίας με εξειδικευμένους επιστήμονες και ειδικούς παιδαγωγούς.</a:t>
                      </a:r>
                      <a:endParaRPr kumimoji="0" lang="el-GR" sz="1800" b="0" i="0" u="none" strike="noStrike" cap="none" normalizeH="0" baseline="0" dirty="0">
                        <a:ln>
                          <a:noFill/>
                        </a:ln>
                        <a:solidFill>
                          <a:schemeClr val="tx1"/>
                        </a:solidFill>
                        <a:effectLst>
                          <a:outerShdw blurRad="38100" dist="38100" dir="2700000" algn="tl">
                            <a:srgbClr val="000000"/>
                          </a:outerShdw>
                        </a:effectLst>
                        <a:latin typeface="Verdana"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913481956"/>
      </p:ext>
    </p:extLst>
  </p:cSld>
  <p:clrMapOvr>
    <a:masterClrMapping/>
  </p:clrMapOvr>
  <p:transition>
    <p:dissolve/>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6EFB89-29E5-4628-912F-DC5D1070F926}"/>
              </a:ext>
            </a:extLst>
          </p:cNvPr>
          <p:cNvSpPr txBox="1"/>
          <p:nvPr/>
        </p:nvSpPr>
        <p:spPr>
          <a:xfrm>
            <a:off x="0" y="0"/>
            <a:ext cx="12387532" cy="7043788"/>
          </a:xfrm>
          <a:prstGeom prst="rect">
            <a:avLst/>
          </a:prstGeom>
          <a:noFill/>
        </p:spPr>
        <p:txBody>
          <a:bodyPr wrap="square">
            <a:spAutoFit/>
          </a:bodyPr>
          <a:lstStyle/>
          <a:p>
            <a:pPr marR="53340" lvl="0" defTabSz="914400" rtl="0" eaLnBrk="1" fontAlgn="auto" latinLnBrk="0" hangingPunct="1">
              <a:lnSpc>
                <a:spcPct val="115000"/>
              </a:lnSpc>
              <a:spcBef>
                <a:spcPts val="0"/>
              </a:spcBef>
              <a:spcAft>
                <a:spcPts val="1000"/>
              </a:spcAft>
              <a:buClrTx/>
              <a:buSzTx/>
              <a:tabLst/>
              <a:defRPr/>
            </a:pPr>
            <a:r>
              <a:rPr kumimoji="0" lang="el-GR" sz="1400" b="1" i="0" u="none" strike="noStrike" kern="1200" cap="none" spc="0" normalizeH="0" baseline="0" noProof="0" dirty="0">
                <a:ln>
                  <a:noFill/>
                </a:ln>
                <a:solidFill>
                  <a:prstClr val="black"/>
                </a:solidFill>
                <a:effectLst/>
                <a:uLnTx/>
                <a:uFillTx/>
                <a:ea typeface="Times New Roman" panose="02020603050405020304" pitchFamily="18" charset="0"/>
                <a:cs typeface="Cambria" panose="02040503050406030204" pitchFamily="18" charset="0"/>
              </a:rPr>
              <a:t>Ενδεικτική βιβλιογραφία:</a:t>
            </a:r>
          </a:p>
          <a:p>
            <a:pPr marR="53340" lvl="0" defTabSz="914400" rtl="0" eaLnBrk="1" fontAlgn="auto" latinLnBrk="0" hangingPunct="1">
              <a:lnSpc>
                <a:spcPct val="115000"/>
              </a:lnSpc>
              <a:spcBef>
                <a:spcPts val="0"/>
              </a:spcBef>
              <a:spcAft>
                <a:spcPts val="1000"/>
              </a:spcAft>
              <a:buClrTx/>
              <a:buSzTx/>
              <a:tabLst/>
              <a:defRPr/>
            </a:pPr>
            <a:r>
              <a:rPr kumimoji="0" lang="en-US" sz="1400" b="0" i="0" u="none" strike="noStrike" kern="1200" cap="none" spc="0" normalizeH="0" baseline="0" noProof="0" dirty="0">
                <a:ln>
                  <a:noFill/>
                </a:ln>
                <a:solidFill>
                  <a:prstClr val="black"/>
                </a:solidFill>
                <a:effectLst/>
                <a:uLnTx/>
                <a:uFillTx/>
                <a:ea typeface="Times New Roman" panose="02020603050405020304" pitchFamily="18" charset="0"/>
                <a:cs typeface="Cambria" panose="02040503050406030204" pitchFamily="18" charset="0"/>
              </a:rPr>
              <a:t>American Psychiatric Association. (2013). </a:t>
            </a:r>
            <a:r>
              <a:rPr kumimoji="0" lang="en-US" sz="1400" b="0" i="1" u="none" strike="noStrike" kern="1200" cap="none" spc="0" normalizeH="0" baseline="0" noProof="0" dirty="0">
                <a:ln>
                  <a:noFill/>
                </a:ln>
                <a:solidFill>
                  <a:prstClr val="black"/>
                </a:solidFill>
                <a:effectLst/>
                <a:uLnTx/>
                <a:uFillTx/>
                <a:ea typeface="Times New Roman" panose="02020603050405020304" pitchFamily="18" charset="0"/>
                <a:cs typeface="Cambria" panose="02040503050406030204" pitchFamily="18" charset="0"/>
              </a:rPr>
              <a:t>Diagnostic and Statistical Manual of Mental Disorders,</a:t>
            </a:r>
            <a:r>
              <a:rPr kumimoji="0" lang="en-US" sz="1400" b="0" i="0" u="none" strike="noStrike" kern="1200" cap="none" spc="0" normalizeH="0" baseline="0" noProof="0" dirty="0">
                <a:ln>
                  <a:noFill/>
                </a:ln>
                <a:solidFill>
                  <a:prstClr val="black"/>
                </a:solidFill>
                <a:effectLst/>
                <a:uLnTx/>
                <a:uFillTx/>
                <a:ea typeface="Times New Roman" panose="02020603050405020304" pitchFamily="18" charset="0"/>
                <a:cs typeface="Cambria" panose="02040503050406030204" pitchFamily="18" charset="0"/>
              </a:rPr>
              <a:t> 5</a:t>
            </a:r>
            <a:r>
              <a:rPr kumimoji="0" lang="en-US" sz="1400" b="0" i="0" u="none" strike="noStrike" kern="1200" cap="none" spc="0" normalizeH="0" baseline="30000" noProof="0" dirty="0">
                <a:ln>
                  <a:noFill/>
                </a:ln>
                <a:solidFill>
                  <a:prstClr val="black"/>
                </a:solidFill>
                <a:effectLst/>
                <a:uLnTx/>
                <a:uFillTx/>
                <a:ea typeface="Times New Roman" panose="02020603050405020304" pitchFamily="18" charset="0"/>
                <a:cs typeface="Cambria" panose="02040503050406030204" pitchFamily="18" charset="0"/>
              </a:rPr>
              <a:t>th</a:t>
            </a:r>
            <a:r>
              <a:rPr kumimoji="0" lang="en-US" sz="1400" b="0" i="0" u="none" strike="noStrike" kern="1200" cap="none" spc="0" normalizeH="0" baseline="0" noProof="0" dirty="0">
                <a:ln>
                  <a:noFill/>
                </a:ln>
                <a:solidFill>
                  <a:prstClr val="black"/>
                </a:solidFill>
                <a:effectLst/>
                <a:uLnTx/>
                <a:uFillTx/>
                <a:ea typeface="Times New Roman" panose="02020603050405020304" pitchFamily="18" charset="0"/>
                <a:cs typeface="Cambria" panose="02040503050406030204" pitchFamily="18" charset="0"/>
              </a:rPr>
              <a:t> ed. Washington, DC: American Psychiatric Association. </a:t>
            </a:r>
            <a:endParaRPr lang="el-GR" sz="1400" dirty="0">
              <a:solidFill>
                <a:prstClr val="black"/>
              </a:solidFill>
              <a:ea typeface="Times New Roman" panose="02020603050405020304" pitchFamily="18" charset="0"/>
              <a:cs typeface="Cambria" panose="02040503050406030204" pitchFamily="18" charset="0"/>
            </a:endParaRPr>
          </a:p>
          <a:p>
            <a:pPr marR="53340" lvl="0" defTabSz="914400" rtl="0" eaLnBrk="1" fontAlgn="auto" latinLnBrk="0" hangingPunct="1">
              <a:lnSpc>
                <a:spcPct val="115000"/>
              </a:lnSpc>
              <a:spcBef>
                <a:spcPts val="0"/>
              </a:spcBef>
              <a:spcAft>
                <a:spcPts val="1000"/>
              </a:spcAft>
              <a:buClrTx/>
              <a:buSzTx/>
              <a:tabLst/>
              <a:defRPr/>
            </a:pPr>
            <a:r>
              <a:rPr lang="el-GR" sz="1400" dirty="0">
                <a:effectLst/>
                <a:ea typeface="Times New Roman" panose="02020603050405020304" pitchFamily="18" charset="0"/>
              </a:rPr>
              <a:t>Κανδαράκης</a:t>
            </a:r>
            <a:r>
              <a:rPr lang="en-US" sz="1400" dirty="0">
                <a:effectLst/>
                <a:ea typeface="Times New Roman" panose="02020603050405020304" pitchFamily="18" charset="0"/>
              </a:rPr>
              <a:t>, </a:t>
            </a:r>
            <a:r>
              <a:rPr lang="el-GR" sz="1400" dirty="0">
                <a:effectLst/>
                <a:ea typeface="Times New Roman" panose="02020603050405020304" pitchFamily="18" charset="0"/>
              </a:rPr>
              <a:t>Α</a:t>
            </a:r>
            <a:r>
              <a:rPr lang="en-US" sz="1400" dirty="0">
                <a:effectLst/>
                <a:ea typeface="Times New Roman" panose="02020603050405020304" pitchFamily="18" charset="0"/>
              </a:rPr>
              <a:t>. </a:t>
            </a:r>
            <a:r>
              <a:rPr lang="el-GR" sz="1400" dirty="0">
                <a:effectLst/>
                <a:ea typeface="Times New Roman" panose="02020603050405020304" pitchFamily="18" charset="0"/>
              </a:rPr>
              <a:t>Γ. </a:t>
            </a:r>
            <a:r>
              <a:rPr lang="en-US" sz="1400" dirty="0">
                <a:effectLst/>
                <a:ea typeface="Times New Roman" panose="02020603050405020304" pitchFamily="18" charset="0"/>
              </a:rPr>
              <a:t>(2001). </a:t>
            </a:r>
            <a:r>
              <a:rPr lang="el-GR" sz="1400" dirty="0">
                <a:effectLst/>
                <a:ea typeface="Times New Roman" panose="02020603050405020304" pitchFamily="18" charset="0"/>
              </a:rPr>
              <a:t>Πρόγραμμα αντιμετώπισης πειθαρχικών προβλημάτων σε μία σχολική τάξη. Γνωστική- Συμπεριφορική προσέγγιση. </a:t>
            </a:r>
            <a:r>
              <a:rPr lang="el-GR" sz="1400" i="1" dirty="0">
                <a:effectLst/>
                <a:ea typeface="Times New Roman" panose="02020603050405020304" pitchFamily="18" charset="0"/>
              </a:rPr>
              <a:t>Ανοιχτό σχολείο, </a:t>
            </a:r>
            <a:r>
              <a:rPr lang="el-GR" sz="1050" i="1" dirty="0">
                <a:effectLst/>
                <a:ea typeface="Times New Roman" panose="02020603050405020304" pitchFamily="18" charset="0"/>
              </a:rPr>
              <a:t>81,</a:t>
            </a:r>
            <a:r>
              <a:rPr lang="el-GR" sz="1050" dirty="0">
                <a:effectLst/>
                <a:ea typeface="Times New Roman" panose="02020603050405020304" pitchFamily="18" charset="0"/>
              </a:rPr>
              <a:t> 33-36</a:t>
            </a:r>
            <a:r>
              <a:rPr lang="el-GR" sz="1400" dirty="0">
                <a:effectLst/>
                <a:ea typeface="Times New Roman" panose="02020603050405020304" pitchFamily="18" charset="0"/>
              </a:rPr>
              <a:t>.</a:t>
            </a:r>
          </a:p>
          <a:p>
            <a:r>
              <a:rPr lang="el-GR" sz="1400" dirty="0">
                <a:effectLst/>
                <a:ea typeface="Times New Roman" panose="02020603050405020304" pitchFamily="18" charset="0"/>
              </a:rPr>
              <a:t>Κανδαράκης, Α. Γ. (2002). Πρόγραμμα αντιμετώπισης πειθαρχικών προβλημάτων σε μία σχολική τάξη. Γνωστική- Συμπεριφορική προσέγγιση. </a:t>
            </a:r>
            <a:r>
              <a:rPr lang="el-GR" sz="1400" i="1" dirty="0">
                <a:effectLst/>
                <a:ea typeface="Times New Roman" panose="02020603050405020304" pitchFamily="18" charset="0"/>
              </a:rPr>
              <a:t>Ανοιχτό σχολείο, </a:t>
            </a:r>
            <a:r>
              <a:rPr lang="el-GR" sz="1100" i="1" dirty="0">
                <a:effectLst/>
                <a:ea typeface="Times New Roman" panose="02020603050405020304" pitchFamily="18" charset="0"/>
              </a:rPr>
              <a:t>82,</a:t>
            </a:r>
            <a:r>
              <a:rPr lang="el-GR" sz="1100" dirty="0">
                <a:effectLst/>
                <a:ea typeface="Times New Roman" panose="02020603050405020304" pitchFamily="18" charset="0"/>
              </a:rPr>
              <a:t> 39-41.</a:t>
            </a:r>
            <a:endParaRPr kumimoji="0" lang="el-GR" sz="1400" b="0" i="0" u="none" strike="noStrike" kern="1200" cap="none" spc="0" normalizeH="0" baseline="0" noProof="0" dirty="0">
              <a:ln>
                <a:noFill/>
              </a:ln>
              <a:solidFill>
                <a:prstClr val="black"/>
              </a:solidFill>
              <a:effectLst/>
              <a:uLnTx/>
              <a:uFillTx/>
              <a:ea typeface="Cambria" panose="02040503050406030204" pitchFamily="18" charset="0"/>
              <a:cs typeface="Cambria" panose="02040503050406030204" pitchFamily="18" charset="0"/>
            </a:endParaRPr>
          </a:p>
          <a:p>
            <a:pPr marR="53340">
              <a:lnSpc>
                <a:spcPct val="115000"/>
              </a:lnSpc>
              <a:spcAft>
                <a:spcPts val="1000"/>
              </a:spcAft>
            </a:pPr>
            <a:r>
              <a:rPr lang="el-GR" sz="1400" dirty="0">
                <a:effectLst/>
                <a:ea typeface="Times New Roman" panose="02020603050405020304" pitchFamily="18" charset="0"/>
                <a:cs typeface="Times New Roman" panose="02020603050405020304" pitchFamily="18" charset="0"/>
              </a:rPr>
              <a:t>Κανδαράκης, Α. Γ. (2004).</a:t>
            </a:r>
            <a:r>
              <a:rPr lang="el-GR" sz="1400" b="1" dirty="0">
                <a:effectLst/>
                <a:ea typeface="Times New Roman" panose="02020603050405020304" pitchFamily="18" charset="0"/>
                <a:cs typeface="Times New Roman" panose="02020603050405020304" pitchFamily="18" charset="0"/>
              </a:rPr>
              <a:t> </a:t>
            </a:r>
            <a:r>
              <a:rPr lang="el-GR" sz="1400" i="1" dirty="0">
                <a:effectLst/>
                <a:ea typeface="Times New Roman" panose="02020603050405020304" pitchFamily="18" charset="0"/>
                <a:cs typeface="Times New Roman" panose="02020603050405020304" pitchFamily="18" charset="0"/>
              </a:rPr>
              <a:t>Συνυπάρχουν οι μαθησιακές δυσκολίες με τα προβλήματα συμπεριφοράς;</a:t>
            </a:r>
            <a:r>
              <a:rPr lang="el-GR" sz="1400" dirty="0">
                <a:effectLst/>
                <a:ea typeface="Times New Roman" panose="02020603050405020304" pitchFamily="18" charset="0"/>
                <a:cs typeface="Times New Roman" panose="02020603050405020304" pitchFamily="18" charset="0"/>
              </a:rPr>
              <a:t> Αθήνα, Σαββάλας.</a:t>
            </a:r>
            <a:endParaRPr lang="el-GR" sz="1400" dirty="0">
              <a:effectLst/>
              <a:ea typeface="Calibri" panose="020F0502020204030204" pitchFamily="34" charset="0"/>
              <a:cs typeface="Times New Roman" panose="02020603050405020304" pitchFamily="18" charset="0"/>
            </a:endParaRPr>
          </a:p>
          <a:p>
            <a:pPr marR="53340">
              <a:lnSpc>
                <a:spcPct val="115000"/>
              </a:lnSpc>
              <a:spcAft>
                <a:spcPts val="1000"/>
              </a:spcAft>
            </a:pPr>
            <a:r>
              <a:rPr lang="el-GR" sz="1400" dirty="0">
                <a:effectLst/>
                <a:ea typeface="Times New Roman" panose="02020603050405020304" pitchFamily="18" charset="0"/>
                <a:cs typeface="Times New Roman" panose="02020603050405020304" pitchFamily="18" charset="0"/>
              </a:rPr>
              <a:t>Κανδαράκης, Α. Γ. (2007).</a:t>
            </a:r>
            <a:r>
              <a:rPr lang="el-GR" sz="1400" b="1" dirty="0">
                <a:effectLst/>
                <a:ea typeface="Times New Roman" panose="02020603050405020304" pitchFamily="18" charset="0"/>
                <a:cs typeface="Times New Roman" panose="02020603050405020304" pitchFamily="18" charset="0"/>
              </a:rPr>
              <a:t> </a:t>
            </a:r>
            <a:r>
              <a:rPr lang="el-GR" sz="1400" i="1" dirty="0">
                <a:effectLst/>
                <a:ea typeface="Times New Roman" panose="02020603050405020304" pitchFamily="18" charset="0"/>
                <a:cs typeface="Times New Roman" panose="02020603050405020304" pitchFamily="18" charset="0"/>
              </a:rPr>
              <a:t>Ιδιοσυγκρασία και σχολική προσαρμογή</a:t>
            </a:r>
            <a:r>
              <a:rPr lang="el-GR" sz="1400" dirty="0">
                <a:effectLst/>
                <a:ea typeface="Times New Roman" panose="02020603050405020304" pitchFamily="18" charset="0"/>
                <a:cs typeface="Times New Roman" panose="02020603050405020304" pitchFamily="18" charset="0"/>
              </a:rPr>
              <a:t>, Αθήνα,</a:t>
            </a:r>
            <a:r>
              <a:rPr lang="en-US" sz="1400" dirty="0">
                <a:effectLst/>
                <a:ea typeface="Times New Roman" panose="02020603050405020304" pitchFamily="18" charset="0"/>
                <a:cs typeface="Times New Roman" panose="02020603050405020304" pitchFamily="18" charset="0"/>
              </a:rPr>
              <a:t>Gutenberg</a:t>
            </a:r>
            <a:r>
              <a:rPr lang="el-GR" sz="1400" dirty="0">
                <a:effectLst/>
                <a:ea typeface="Times New Roman" panose="02020603050405020304" pitchFamily="18" charset="0"/>
                <a:cs typeface="Times New Roman" panose="02020603050405020304" pitchFamily="18" charset="0"/>
              </a:rPr>
              <a:t>.</a:t>
            </a:r>
            <a:endParaRPr lang="el-GR" sz="1400" dirty="0">
              <a:effectLst/>
              <a:ea typeface="Calibri" panose="020F0502020204030204" pitchFamily="34" charset="0"/>
              <a:cs typeface="Times New Roman" panose="02020603050405020304" pitchFamily="18" charset="0"/>
            </a:endParaRPr>
          </a:p>
          <a:p>
            <a:pPr marR="53340">
              <a:lnSpc>
                <a:spcPct val="115000"/>
              </a:lnSpc>
              <a:spcAft>
                <a:spcPts val="1000"/>
              </a:spcAft>
            </a:pPr>
            <a:r>
              <a:rPr lang="el-GR" sz="1400" dirty="0">
                <a:effectLst/>
                <a:ea typeface="Times New Roman" panose="02020603050405020304" pitchFamily="18" charset="0"/>
                <a:cs typeface="Times New Roman" panose="02020603050405020304" pitchFamily="18" charset="0"/>
              </a:rPr>
              <a:t>Κανδαράκης, Α. Γ.  (2010).</a:t>
            </a:r>
            <a:r>
              <a:rPr lang="el-GR" sz="1400" b="1" dirty="0">
                <a:effectLst/>
                <a:ea typeface="Times New Roman" panose="02020603050405020304" pitchFamily="18" charset="0"/>
                <a:cs typeface="Times New Roman" panose="02020603050405020304" pitchFamily="18" charset="0"/>
              </a:rPr>
              <a:t> </a:t>
            </a:r>
            <a:r>
              <a:rPr lang="el-GR" sz="1400" dirty="0">
                <a:effectLst/>
                <a:ea typeface="Times New Roman" panose="02020603050405020304" pitchFamily="18" charset="0"/>
                <a:cs typeface="Times New Roman" panose="02020603050405020304" pitchFamily="18" charset="0"/>
              </a:rPr>
              <a:t>Ψυχοπαιδαγωγική αξιολόγηση προβλημάτων συμπεριφοράς παιδιών και εφήβων. </a:t>
            </a:r>
            <a:r>
              <a:rPr lang="el-GR" sz="1400" i="1" dirty="0">
                <a:effectLst/>
                <a:ea typeface="Times New Roman" panose="02020603050405020304" pitchFamily="18" charset="0"/>
                <a:cs typeface="Times New Roman" panose="02020603050405020304" pitchFamily="18" charset="0"/>
              </a:rPr>
              <a:t>Παιδαγωγική Επιθεώρηση, 49, 7-22, </a:t>
            </a:r>
            <a:r>
              <a:rPr lang="el-GR" sz="1400" dirty="0">
                <a:effectLst/>
                <a:ea typeface="Times New Roman" panose="02020603050405020304" pitchFamily="18" charset="0"/>
                <a:cs typeface="Times New Roman" panose="02020603050405020304" pitchFamily="18" charset="0"/>
              </a:rPr>
              <a:t>Ατραπός.</a:t>
            </a:r>
            <a:r>
              <a:rPr lang="el-GR" sz="1400" dirty="0">
                <a:ea typeface="Times New Roman" panose="02020603050405020304" pitchFamily="18" charset="0"/>
                <a:cs typeface="Times New Roman" panose="02020603050405020304" pitchFamily="18" charset="0"/>
              </a:rPr>
              <a:t> </a:t>
            </a:r>
            <a:r>
              <a:rPr lang="de-DE" sz="1400" dirty="0">
                <a:ea typeface="Times New Roman" panose="02020603050405020304" pitchFamily="18" charset="0"/>
                <a:cs typeface="Times New Roman" panose="02020603050405020304" pitchFamily="18" charset="0"/>
              </a:rPr>
              <a:t>Kandarakis, A. G., Poulos, M. S. (2008).</a:t>
            </a:r>
            <a:r>
              <a:rPr lang="de-DE" sz="1400" b="1" dirty="0">
                <a:ea typeface="Times New Roman" panose="02020603050405020304" pitchFamily="18" charset="0"/>
                <a:cs typeface="Times New Roman" panose="02020603050405020304" pitchFamily="18" charset="0"/>
              </a:rPr>
              <a:t> </a:t>
            </a:r>
            <a:r>
              <a:rPr lang="en-GB" sz="1400" dirty="0">
                <a:ea typeface="Times New Roman" panose="02020603050405020304" pitchFamily="18" charset="0"/>
                <a:cs typeface="Times New Roman" panose="02020603050405020304" pitchFamily="18" charset="0"/>
              </a:rPr>
              <a:t>Teaching Implications of Information –Processing Theory and Evaluation Approach of Learning Strategies using LVQ Neural Network. </a:t>
            </a:r>
            <a:r>
              <a:rPr lang="en-GB" sz="1400" i="1" dirty="0">
                <a:ea typeface="Times New Roman" panose="02020603050405020304" pitchFamily="18" charset="0"/>
                <a:cs typeface="Times New Roman" panose="02020603050405020304" pitchFamily="18" charset="0"/>
              </a:rPr>
              <a:t>WSEAS, Transactions on Advances in Engineering Education, 3, 5,</a:t>
            </a:r>
            <a:r>
              <a:rPr lang="en-GB" sz="1400" dirty="0">
                <a:ea typeface="Times New Roman" panose="02020603050405020304" pitchFamily="18" charset="0"/>
                <a:cs typeface="Times New Roman" panose="02020603050405020304" pitchFamily="18" charset="0"/>
              </a:rPr>
              <a:t> 111-119.</a:t>
            </a:r>
            <a:r>
              <a:rPr lang="el-GR" sz="1400" dirty="0">
                <a:ea typeface="Times New Roman" panose="02020603050405020304" pitchFamily="18" charset="0"/>
                <a:cs typeface="Times New Roman" panose="02020603050405020304" pitchFamily="18" charset="0"/>
              </a:rPr>
              <a:t> </a:t>
            </a:r>
          </a:p>
          <a:p>
            <a:pPr>
              <a:lnSpc>
                <a:spcPct val="115000"/>
              </a:lnSpc>
              <a:spcAft>
                <a:spcPts val="1000"/>
              </a:spcAft>
            </a:pPr>
            <a:r>
              <a:rPr lang="en-US" sz="1400" dirty="0">
                <a:ea typeface="Times New Roman" panose="02020603050405020304" pitchFamily="18" charset="0"/>
                <a:cs typeface="Times New Roman" panose="02020603050405020304" pitchFamily="18" charset="0"/>
              </a:rPr>
              <a:t>Poulos, M.S, Kandarakis, A.Gr., Tsinarelis , G.S. (2012).</a:t>
            </a:r>
            <a:r>
              <a:rPr lang="en-US" sz="1400" b="1" dirty="0">
                <a:ea typeface="Times New Roman" panose="02020603050405020304" pitchFamily="18" charset="0"/>
                <a:cs typeface="Times New Roman" panose="02020603050405020304" pitchFamily="18" charset="0"/>
              </a:rPr>
              <a:t> </a:t>
            </a:r>
            <a:r>
              <a:rPr lang="en-US" sz="1400" dirty="0">
                <a:ea typeface="Times New Roman" panose="02020603050405020304" pitchFamily="18" charset="0"/>
                <a:cs typeface="Times New Roman" panose="02020603050405020304" pitchFamily="18" charset="0"/>
              </a:rPr>
              <a:t>An automatic evaluation system of the results of the thought-operated computer system "Play attention" Using neural network technique.</a:t>
            </a:r>
            <a:r>
              <a:rPr lang="en-GB" sz="1400" i="1" dirty="0">
                <a:ea typeface="Times New Roman" panose="02020603050405020304" pitchFamily="18" charset="0"/>
                <a:cs typeface="Times New Roman" panose="02020603050405020304" pitchFamily="18" charset="0"/>
              </a:rPr>
              <a:t> WSEAS, Transactions on Advances in Engineering Education</a:t>
            </a:r>
            <a:r>
              <a:rPr lang="en-US" sz="1400" dirty="0">
                <a:ea typeface="Times New Roman" panose="02020603050405020304" pitchFamily="18" charset="0"/>
                <a:cs typeface="Times New Roman" panose="02020603050405020304" pitchFamily="18" charset="0"/>
              </a:rPr>
              <a:t>, 207-211.</a:t>
            </a:r>
            <a:endParaRPr lang="el-GR" sz="1400" dirty="0">
              <a:ea typeface="Times New Roman" panose="02020603050405020304" pitchFamily="18" charset="0"/>
              <a:cs typeface="Times New Roman" panose="02020603050405020304" pitchFamily="18" charset="0"/>
            </a:endParaRPr>
          </a:p>
          <a:p>
            <a:pPr marR="53340">
              <a:lnSpc>
                <a:spcPct val="115000"/>
              </a:lnSpc>
              <a:spcAft>
                <a:spcPts val="1000"/>
              </a:spcAft>
            </a:pPr>
            <a:r>
              <a:rPr lang="el-GR" sz="1400" dirty="0">
                <a:ea typeface="Times New Roman" panose="02020603050405020304" pitchFamily="18" charset="0"/>
                <a:cs typeface="Times New Roman" panose="02020603050405020304" pitchFamily="18" charset="0"/>
              </a:rPr>
              <a:t>Κανδαράκης, Α. Γ. (2020). «Ανάπτυξη Μεταγνωστικών Δεξιοτήτων Μάθησης σε μαθητές με Μαθησιακές Δυσκολίες ή/και ΔΕΠ-Υ μέσα από τη χρήση Φορητών Υπολογιστικών Μηχανών στην Εκπαίδευση», στο Παπαδημητρίου Γ.  και Κωσταρής Χ. (επιμ.), </a:t>
            </a:r>
            <a:r>
              <a:rPr lang="el-GR" sz="1400" i="1" dirty="0">
                <a:ea typeface="Times New Roman" panose="02020603050405020304" pitchFamily="18" charset="0"/>
                <a:cs typeface="Times New Roman" panose="02020603050405020304" pitchFamily="18" charset="0"/>
              </a:rPr>
              <a:t>Πρακτικά του Β΄ τόμου του </a:t>
            </a:r>
            <a:r>
              <a:rPr lang="el-GR" sz="1400" i="1" dirty="0">
                <a:solidFill>
                  <a:srgbClr val="000000"/>
                </a:solidFill>
              </a:rPr>
              <a:t>4ου Πανελλήνιου Συνεδρίου «Εκπαίδευση στον 21ο αιώνα: Σχολείο και Πολιτισμός», </a:t>
            </a:r>
            <a:r>
              <a:rPr lang="el-GR" sz="1400" dirty="0">
                <a:solidFill>
                  <a:srgbClr val="000000"/>
                </a:solidFill>
              </a:rPr>
              <a:t>Κολλέγιο Αθηνών, σελ. </a:t>
            </a:r>
            <a:r>
              <a:rPr lang="el-GR" sz="1400" dirty="0">
                <a:ea typeface="Times New Roman" panose="02020603050405020304" pitchFamily="18" charset="0"/>
                <a:cs typeface="Times New Roman" panose="02020603050405020304" pitchFamily="18" charset="0"/>
              </a:rPr>
              <a:t>168-179. </a:t>
            </a:r>
          </a:p>
          <a:p>
            <a:pPr marR="53340">
              <a:lnSpc>
                <a:spcPct val="115000"/>
              </a:lnSpc>
              <a:spcAft>
                <a:spcPts val="1000"/>
              </a:spcAft>
            </a:pPr>
            <a:r>
              <a:rPr lang="el-GR" sz="1400" dirty="0">
                <a:ea typeface="Times New Roman" panose="02020603050405020304" pitchFamily="18" charset="0"/>
                <a:cs typeface="Times New Roman" panose="02020603050405020304" pitchFamily="18" charset="0"/>
              </a:rPr>
              <a:t>(στο: </a:t>
            </a:r>
            <a:r>
              <a:rPr lang="el-GR" sz="1400" b="1" u="sng" dirty="0">
                <a:solidFill>
                  <a:srgbClr val="0000FF"/>
                </a:solidFill>
                <a:ea typeface="Times New Roman" panose="02020603050405020304" pitchFamily="18" charset="0"/>
                <a:cs typeface="Times New Roman" panose="02020603050405020304" pitchFamily="18" charset="0"/>
                <a:hlinkClick r:id="rId2"/>
              </a:rPr>
              <a:t>https://www.researchgate.net/publication/343859075_4o_Panellenio_Synedrio_Ekpaideuse_ston_21o_aiona_Scholeio_kai_Politismos</a:t>
            </a:r>
            <a:r>
              <a:rPr lang="el-GR" sz="1400" b="1" u="sng" dirty="0">
                <a:solidFill>
                  <a:srgbClr val="0000FF"/>
                </a:solidFill>
                <a:ea typeface="Times New Roman" panose="02020603050405020304" pitchFamily="18" charset="0"/>
                <a:cs typeface="Times New Roman" panose="02020603050405020304" pitchFamily="18" charset="0"/>
              </a:rPr>
              <a:t> )</a:t>
            </a:r>
            <a:endParaRPr lang="el-GR" sz="1400" dirty="0">
              <a:effectLst/>
              <a:ea typeface="Times New Roman" panose="02020603050405020304" pitchFamily="18" charset="0"/>
              <a:cs typeface="Times New Roman" panose="02020603050405020304" pitchFamily="18" charset="0"/>
            </a:endParaRPr>
          </a:p>
          <a:p>
            <a:pPr>
              <a:lnSpc>
                <a:spcPct val="115000"/>
              </a:lnSpc>
              <a:spcAft>
                <a:spcPts val="1000"/>
              </a:spcAft>
            </a:pPr>
            <a:r>
              <a:rPr lang="el-GR" sz="1400" b="1" dirty="0">
                <a:effectLst/>
                <a:ea typeface="Times New Roman" panose="02020603050405020304" pitchFamily="18" charset="0"/>
                <a:cs typeface="Times New Roman" panose="02020603050405020304" pitchFamily="18" charset="0"/>
              </a:rPr>
              <a:t>Ιστοσελίδες:</a:t>
            </a:r>
          </a:p>
          <a:p>
            <a:pPr marR="53340">
              <a:lnSpc>
                <a:spcPct val="115000"/>
              </a:lnSpc>
              <a:spcAft>
                <a:spcPts val="1000"/>
              </a:spcAft>
            </a:pPr>
            <a:r>
              <a:rPr lang="en-US" sz="1400" dirty="0">
                <a:effectLst/>
                <a:ea typeface="Times New Roman" panose="02020603050405020304" pitchFamily="18" charset="0"/>
                <a:cs typeface="Times New Roman" panose="02020603050405020304" pitchFamily="18" charset="0"/>
                <a:hlinkClick r:id="rId3"/>
              </a:rPr>
              <a:t>https://www.additudemag.com/</a:t>
            </a:r>
            <a:endParaRPr lang="el-GR" sz="1400" dirty="0">
              <a:ea typeface="Calibri" panose="020F0502020204030204" pitchFamily="34" charset="0"/>
              <a:cs typeface="Times New Roman" panose="02020603050405020304" pitchFamily="18" charset="0"/>
            </a:endParaRPr>
          </a:p>
          <a:p>
            <a:pPr marR="53340">
              <a:lnSpc>
                <a:spcPct val="115000"/>
              </a:lnSpc>
              <a:spcAft>
                <a:spcPts val="1000"/>
              </a:spcAft>
            </a:pPr>
            <a:r>
              <a:rPr lang="el-GR" sz="1400" u="sng" dirty="0">
                <a:solidFill>
                  <a:srgbClr val="0000FF"/>
                </a:solidFill>
                <a:ea typeface="Times New Roman" panose="02020603050405020304" pitchFamily="18" charset="0"/>
                <a:cs typeface="Times New Roman" panose="02020603050405020304" pitchFamily="18" charset="0"/>
                <a:hlinkClick r:id="rId4"/>
              </a:rPr>
              <a:t>http://www.ldonline.org/about</a:t>
            </a:r>
            <a:endParaRPr lang="el-GR" sz="1400" dirty="0">
              <a:effectLst/>
              <a:ea typeface="Times New Roman" panose="02020603050405020304" pitchFamily="18" charset="0"/>
              <a:cs typeface="Times New Roman" panose="02020603050405020304" pitchFamily="18" charset="0"/>
            </a:endParaRPr>
          </a:p>
          <a:p>
            <a:pPr>
              <a:lnSpc>
                <a:spcPct val="115000"/>
              </a:lnSpc>
              <a:spcAft>
                <a:spcPts val="1000"/>
              </a:spcAft>
            </a:pPr>
            <a:r>
              <a:rPr lang="el-GR" sz="1400" u="sng" dirty="0">
                <a:solidFill>
                  <a:srgbClr val="0000FF"/>
                </a:solidFill>
                <a:effectLst/>
                <a:ea typeface="Times New Roman" panose="02020603050405020304" pitchFamily="18" charset="0"/>
                <a:cs typeface="Times New Roman" panose="02020603050405020304" pitchFamily="18" charset="0"/>
                <a:hlinkClick r:id="rId5"/>
              </a:rPr>
              <a:t> http://www.ncld.org</a:t>
            </a:r>
            <a:endParaRPr lang="el-GR" sz="1400" dirty="0">
              <a:effectLst/>
              <a:ea typeface="Calibri" panose="020F0502020204030204" pitchFamily="34" charset="0"/>
              <a:cs typeface="Times New Roman" panose="02020603050405020304" pitchFamily="18" charset="0"/>
            </a:endParaRPr>
          </a:p>
          <a:p>
            <a:pPr>
              <a:lnSpc>
                <a:spcPct val="115000"/>
              </a:lnSpc>
              <a:spcAft>
                <a:spcPts val="1000"/>
              </a:spcAft>
            </a:pPr>
            <a:r>
              <a:rPr lang="el-GR" sz="1400" u="sng" dirty="0">
                <a:solidFill>
                  <a:srgbClr val="0000FF"/>
                </a:solidFill>
                <a:effectLst/>
                <a:ea typeface="Times New Roman" panose="02020603050405020304" pitchFamily="18" charset="0"/>
                <a:cs typeface="Times New Roman" panose="02020603050405020304" pitchFamily="18" charset="0"/>
                <a:hlinkClick r:id="rId6"/>
              </a:rPr>
              <a:t>http://www.smartbrief.com</a:t>
            </a:r>
            <a:endParaRPr lang="el-GR" sz="1400" dirty="0">
              <a:effectLst/>
              <a:ea typeface="Calibri" panose="020F0502020204030204" pitchFamily="34" charset="0"/>
              <a:cs typeface="Times New Roman" panose="02020603050405020304" pitchFamily="18" charset="0"/>
            </a:endParaRPr>
          </a:p>
          <a:p>
            <a:pPr marR="53340" algn="just">
              <a:lnSpc>
                <a:spcPct val="115000"/>
              </a:lnSpc>
              <a:spcAft>
                <a:spcPts val="1000"/>
              </a:spcAft>
            </a:pPr>
            <a:endParaRPr lang="el-GR"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7232454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PlaceHolder 1"/>
          <p:cNvSpPr>
            <a:spLocks noGrp="1"/>
          </p:cNvSpPr>
          <p:nvPr>
            <p:ph type="title"/>
          </p:nvPr>
        </p:nvSpPr>
        <p:spPr>
          <a:xfrm>
            <a:off x="652423" y="477619"/>
            <a:ext cx="10011273" cy="236415"/>
          </a:xfrm>
          <a:prstGeom prst="rect">
            <a:avLst/>
          </a:prstGeom>
          <a:noFill/>
          <a:ln w="0">
            <a:noFill/>
          </a:ln>
        </p:spPr>
        <p:txBody>
          <a:bodyPr vert="horz" lIns="0" tIns="0" rIns="0" bIns="0" rtlCol="0" anchor="ctr">
            <a:noAutofit/>
          </a:bodyPr>
          <a:lstStyle/>
          <a:p>
            <a:pPr algn="ctr">
              <a:buNone/>
            </a:pPr>
            <a:r>
              <a:rPr lang="el-GR" sz="1693" b="1" spc="-1">
                <a:solidFill>
                  <a:srgbClr val="FF6600"/>
                </a:solidFill>
                <a:latin typeface="Times New Roman"/>
              </a:rPr>
              <a:t>Βιβλιογραφικές Αναφορές</a:t>
            </a:r>
          </a:p>
        </p:txBody>
      </p:sp>
      <p:sp>
        <p:nvSpPr>
          <p:cNvPr id="271" name="PlaceHolder 2"/>
          <p:cNvSpPr>
            <a:spLocks noGrp="1"/>
          </p:cNvSpPr>
          <p:nvPr>
            <p:ph/>
          </p:nvPr>
        </p:nvSpPr>
        <p:spPr>
          <a:xfrm>
            <a:off x="376388" y="819832"/>
            <a:ext cx="11161129" cy="4839755"/>
          </a:xfrm>
          <a:prstGeom prst="rect">
            <a:avLst/>
          </a:prstGeom>
          <a:noFill/>
          <a:ln w="0">
            <a:noFill/>
          </a:ln>
        </p:spPr>
        <p:txBody>
          <a:bodyPr vert="horz" lIns="0" tIns="0" rIns="0" bIns="0" rtlCol="0" anchor="t">
            <a:normAutofit fontScale="98000" lnSpcReduction="10000"/>
          </a:bodyPr>
          <a:lstStyle/>
          <a:p>
            <a:pPr marL="522025" indent="-391410" algn="just">
              <a:lnSpc>
                <a:spcPct val="150000"/>
              </a:lnSpc>
              <a:spcBef>
                <a:spcPts val="772"/>
              </a:spcBef>
              <a:spcAft>
                <a:spcPts val="31"/>
              </a:spcAft>
              <a:buClr>
                <a:srgbClr val="FF6600"/>
              </a:buClr>
              <a:buSzPct val="45000"/>
              <a:buFont typeface="Wingdings" charset="2"/>
              <a:buChar char=""/>
              <a:tabLst>
                <a:tab pos="543359" algn="l"/>
                <a:tab pos="1086718" algn="l"/>
                <a:tab pos="1630078" algn="l"/>
                <a:tab pos="2173437" algn="l"/>
                <a:tab pos="2716796" algn="l"/>
                <a:tab pos="3260155" algn="l"/>
                <a:tab pos="3803515" algn="l"/>
                <a:tab pos="4346874" algn="l"/>
                <a:tab pos="4890233" algn="l"/>
                <a:tab pos="5433592" algn="l"/>
                <a:tab pos="5976516" algn="l"/>
                <a:tab pos="6519875" algn="l"/>
                <a:tab pos="7063235" algn="l"/>
                <a:tab pos="7606594" algn="l"/>
                <a:tab pos="8149953" algn="l"/>
                <a:tab pos="8693312" algn="l"/>
                <a:tab pos="9236672" algn="l"/>
                <a:tab pos="9780031" algn="l"/>
                <a:tab pos="10323390" algn="l"/>
                <a:tab pos="10866749" algn="l"/>
                <a:tab pos="11410108" algn="l"/>
                <a:tab pos="11953468" algn="l"/>
                <a:tab pos="12496827" algn="l"/>
                <a:tab pos="13040186" algn="l"/>
              </a:tabLst>
            </a:pPr>
            <a:endParaRPr lang="el-GR" sz="1451" spc="-1" dirty="0">
              <a:latin typeface="Times New Roman"/>
            </a:endParaRPr>
          </a:p>
          <a:p>
            <a:pPr algn="just">
              <a:lnSpc>
                <a:spcPct val="150000"/>
              </a:lnSpc>
              <a:spcBef>
                <a:spcPts val="772"/>
              </a:spcBef>
              <a:spcAft>
                <a:spcPts val="31"/>
              </a:spcAft>
              <a:tabLst>
                <a:tab pos="543359" algn="l"/>
                <a:tab pos="1086718" algn="l"/>
                <a:tab pos="1630078" algn="l"/>
                <a:tab pos="2173437" algn="l"/>
                <a:tab pos="2716796" algn="l"/>
                <a:tab pos="3260155" algn="l"/>
                <a:tab pos="3803515" algn="l"/>
                <a:tab pos="4346874" algn="l"/>
                <a:tab pos="4890233" algn="l"/>
                <a:tab pos="5433592" algn="l"/>
                <a:tab pos="5976516" algn="l"/>
                <a:tab pos="6519875" algn="l"/>
                <a:tab pos="7063235" algn="l"/>
                <a:tab pos="7606594" algn="l"/>
                <a:tab pos="8149953" algn="l"/>
                <a:tab pos="8693312" algn="l"/>
                <a:tab pos="9236672" algn="l"/>
                <a:tab pos="9780031" algn="l"/>
                <a:tab pos="10323390" algn="l"/>
                <a:tab pos="10866749" algn="l"/>
                <a:tab pos="11410108" algn="l"/>
                <a:tab pos="11953468" algn="l"/>
                <a:tab pos="12496827" algn="l"/>
                <a:tab pos="13040186" algn="l"/>
              </a:tabLst>
            </a:pPr>
            <a:endParaRPr lang="el-GR" sz="1451" spc="-1" dirty="0">
              <a:latin typeface="Times New Roman"/>
            </a:endParaRPr>
          </a:p>
          <a:p>
            <a:pPr marL="522461" indent="-391846" algn="just">
              <a:lnSpc>
                <a:spcPct val="150000"/>
              </a:lnSpc>
              <a:spcBef>
                <a:spcPts val="641"/>
              </a:spcBef>
              <a:buClr>
                <a:srgbClr val="FF6600"/>
              </a:buClr>
              <a:buSzPct val="45000"/>
              <a:buFont typeface="Wingdings" charset="2"/>
              <a:buChar char=""/>
            </a:pPr>
            <a:r>
              <a:rPr lang="el-GR" sz="1451" spc="-1" dirty="0" err="1">
                <a:latin typeface="Times New Roman"/>
              </a:rPr>
              <a:t>Τσιγκάκου</a:t>
            </a:r>
            <a:r>
              <a:rPr lang="el-GR" sz="1451" spc="-1" dirty="0">
                <a:latin typeface="Times New Roman"/>
              </a:rPr>
              <a:t>, Δ. (2017). Τα εμπόδια μιας συμπεριληπτικής εκπαίδευσης στην Ελλάδα. Μια συστημική προσέγγιση (μεταπτυχιακή διπλωματική εργασία). Πανεπιστήμιο Αιγαίου, Τμήμα Επιστημών της προσχολικής αγωγής και του εκπαιδευτικού σχεδιασμού. Ανάκληση από: </a:t>
            </a:r>
            <a:r>
              <a:rPr lang="el-GR" sz="1451" spc="-1" dirty="0">
                <a:latin typeface="Times New Roman"/>
                <a:hlinkClick r:id="rId2"/>
              </a:rPr>
              <a:t>http://hdl.handle.net/11610/18113</a:t>
            </a:r>
            <a:r>
              <a:rPr lang="el-GR" sz="1451" spc="-1" dirty="0">
                <a:latin typeface="Times New Roman"/>
              </a:rPr>
              <a:t>. </a:t>
            </a:r>
          </a:p>
          <a:p>
            <a:pPr marL="522461" indent="-391846" algn="just">
              <a:lnSpc>
                <a:spcPct val="150000"/>
              </a:lnSpc>
              <a:spcBef>
                <a:spcPts val="641"/>
              </a:spcBef>
              <a:buClr>
                <a:srgbClr val="FF6600"/>
              </a:buClr>
              <a:buSzPct val="45000"/>
              <a:buFont typeface="Wingdings" charset="2"/>
              <a:buChar char=""/>
            </a:pPr>
            <a:r>
              <a:rPr lang="el-GR" sz="1451" spc="-1" dirty="0" err="1">
                <a:latin typeface="Times New Roman"/>
              </a:rPr>
              <a:t>Τσικολάτας</a:t>
            </a:r>
            <a:r>
              <a:rPr lang="el-GR" sz="1451" spc="-1" dirty="0">
                <a:latin typeface="Times New Roman"/>
              </a:rPr>
              <a:t>, Α. (2011). Οι ΤΠΕ ως εκπαιδευτικό εργαλείο στην Ειδική Αγωγή. Πρακτικά 2ου Πανελλήνιου Συνεδρίου, Μέρος Β’- Σύντομες Ανακοινώσεις- Εκπαιδευτικά Σενάρια (σελ. 1229-1232). Πάτρα: ΕΤΠΕ. </a:t>
            </a:r>
          </a:p>
          <a:p>
            <a:pPr marL="522461" indent="-391846" algn="just">
              <a:lnSpc>
                <a:spcPct val="150000"/>
              </a:lnSpc>
              <a:spcBef>
                <a:spcPts val="641"/>
              </a:spcBef>
              <a:buClr>
                <a:srgbClr val="FF6600"/>
              </a:buClr>
              <a:buSzPct val="45000"/>
              <a:buFont typeface="Wingdings" charset="2"/>
              <a:buChar char=""/>
            </a:pPr>
            <a:r>
              <a:rPr lang="el-GR" sz="1451" spc="-1" dirty="0" err="1">
                <a:latin typeface="Times New Roman"/>
              </a:rPr>
              <a:t>Φραγκάκη</a:t>
            </a:r>
            <a:r>
              <a:rPr lang="el-GR" sz="1451" spc="-1" dirty="0">
                <a:latin typeface="Times New Roman"/>
              </a:rPr>
              <a:t>, Μ. (2011). Η Τεχνολογία στην Ειδική Αγωγή: Ένα εναλλακτικό μέσο σε μια πολυμορφική εκπαίδευση. Διεθνές Συνέδριο για την Ανοικτή &amp; Εξ αποστάσεως εκπαίδευση (</a:t>
            </a:r>
            <a:r>
              <a:rPr lang="el-GR" sz="1451" spc="-1" dirty="0" err="1">
                <a:latin typeface="Times New Roman"/>
              </a:rPr>
              <a:t>σσ</a:t>
            </a:r>
            <a:r>
              <a:rPr lang="el-GR" sz="1451" spc="-1" dirty="0">
                <a:latin typeface="Times New Roman"/>
              </a:rPr>
              <a:t>. 601-614), 6.</a:t>
            </a:r>
          </a:p>
          <a:p>
            <a:pPr algn="just">
              <a:lnSpc>
                <a:spcPct val="150000"/>
              </a:lnSpc>
              <a:spcBef>
                <a:spcPts val="772"/>
              </a:spcBef>
              <a:spcAft>
                <a:spcPts val="31"/>
              </a:spcAft>
              <a:tabLst>
                <a:tab pos="543359" algn="l"/>
                <a:tab pos="1086718" algn="l"/>
                <a:tab pos="1630078" algn="l"/>
                <a:tab pos="2173437" algn="l"/>
                <a:tab pos="2716796" algn="l"/>
                <a:tab pos="3260155" algn="l"/>
                <a:tab pos="3803515" algn="l"/>
                <a:tab pos="4346874" algn="l"/>
                <a:tab pos="4890233" algn="l"/>
                <a:tab pos="5433592" algn="l"/>
                <a:tab pos="5976516" algn="l"/>
                <a:tab pos="6519875" algn="l"/>
                <a:tab pos="7063235" algn="l"/>
                <a:tab pos="7606594" algn="l"/>
                <a:tab pos="8149953" algn="l"/>
                <a:tab pos="8693312" algn="l"/>
                <a:tab pos="9236672" algn="l"/>
                <a:tab pos="9780031" algn="l"/>
                <a:tab pos="10323390" algn="l"/>
                <a:tab pos="10866749" algn="l"/>
                <a:tab pos="11410108" algn="l"/>
                <a:tab pos="11953468" algn="l"/>
                <a:tab pos="12496827" algn="l"/>
                <a:tab pos="13040186" algn="l"/>
              </a:tabLst>
            </a:pPr>
            <a:endParaRPr lang="el-GR" sz="1451" spc="-1" dirty="0">
              <a:latin typeface="Times New Roman"/>
            </a:endParaRPr>
          </a:p>
          <a:p>
            <a:pPr marL="522025" indent="-391410" algn="just">
              <a:lnSpc>
                <a:spcPct val="150000"/>
              </a:lnSpc>
              <a:spcBef>
                <a:spcPts val="772"/>
              </a:spcBef>
              <a:spcAft>
                <a:spcPts val="31"/>
              </a:spcAft>
              <a:buClr>
                <a:srgbClr val="FF6600"/>
              </a:buClr>
              <a:buSzPct val="45000"/>
              <a:buFont typeface="Wingdings" charset="2"/>
              <a:buChar char=""/>
              <a:tabLst>
                <a:tab pos="543359" algn="l"/>
                <a:tab pos="1086718" algn="l"/>
                <a:tab pos="1630078" algn="l"/>
                <a:tab pos="2173437" algn="l"/>
                <a:tab pos="2716796" algn="l"/>
                <a:tab pos="3260155" algn="l"/>
                <a:tab pos="3803515" algn="l"/>
                <a:tab pos="4346874" algn="l"/>
                <a:tab pos="4890233" algn="l"/>
                <a:tab pos="5433592" algn="l"/>
                <a:tab pos="5976516" algn="l"/>
                <a:tab pos="6519875" algn="l"/>
                <a:tab pos="7063235" algn="l"/>
                <a:tab pos="7606594" algn="l"/>
                <a:tab pos="8149953" algn="l"/>
                <a:tab pos="8693312" algn="l"/>
                <a:tab pos="9236672" algn="l"/>
                <a:tab pos="9780031" algn="l"/>
                <a:tab pos="10323390" algn="l"/>
                <a:tab pos="10866749" algn="l"/>
                <a:tab pos="11410108" algn="l"/>
                <a:tab pos="11953468" algn="l"/>
                <a:tab pos="12496827" algn="l"/>
                <a:tab pos="13040186" algn="l"/>
              </a:tabLst>
            </a:pPr>
            <a:r>
              <a:rPr lang="el-GR" sz="1451" spc="-1" dirty="0">
                <a:solidFill>
                  <a:srgbClr val="000000"/>
                </a:solidFill>
                <a:latin typeface="Times New Roman"/>
                <a:ea typeface="Microsoft YaHei"/>
              </a:rPr>
              <a:t>  </a:t>
            </a:r>
            <a:endParaRPr lang="el-GR" sz="1451" spc="-1" dirty="0">
              <a:latin typeface="Times New Roman"/>
            </a:endParaRPr>
          </a:p>
          <a:p>
            <a:pPr marL="522025" indent="-391410" algn="just">
              <a:lnSpc>
                <a:spcPct val="150000"/>
              </a:lnSpc>
              <a:spcBef>
                <a:spcPts val="772"/>
              </a:spcBef>
              <a:spcAft>
                <a:spcPts val="31"/>
              </a:spcAft>
              <a:buClr>
                <a:srgbClr val="FF6600"/>
              </a:buClr>
              <a:buSzPct val="45000"/>
              <a:buFont typeface="Wingdings" charset="2"/>
              <a:buChar char=""/>
              <a:tabLst>
                <a:tab pos="543359" algn="l"/>
                <a:tab pos="1086718" algn="l"/>
                <a:tab pos="1630078" algn="l"/>
                <a:tab pos="2173437" algn="l"/>
                <a:tab pos="2716796" algn="l"/>
                <a:tab pos="3260155" algn="l"/>
                <a:tab pos="3803515" algn="l"/>
                <a:tab pos="4346874" algn="l"/>
                <a:tab pos="4890233" algn="l"/>
                <a:tab pos="5433592" algn="l"/>
                <a:tab pos="5976516" algn="l"/>
                <a:tab pos="6519875" algn="l"/>
                <a:tab pos="7063235" algn="l"/>
                <a:tab pos="7606594" algn="l"/>
                <a:tab pos="8149953" algn="l"/>
                <a:tab pos="8693312" algn="l"/>
                <a:tab pos="9236672" algn="l"/>
                <a:tab pos="9780031" algn="l"/>
                <a:tab pos="10323390" algn="l"/>
                <a:tab pos="10866749" algn="l"/>
                <a:tab pos="11410108" algn="l"/>
                <a:tab pos="11953468" algn="l"/>
                <a:tab pos="12496827" algn="l"/>
                <a:tab pos="13040186" algn="l"/>
              </a:tabLst>
            </a:pPr>
            <a:r>
              <a:rPr lang="el-GR" sz="1451" spc="-1" dirty="0">
                <a:solidFill>
                  <a:srgbClr val="000000"/>
                </a:solidFill>
                <a:latin typeface="Times New Roman"/>
                <a:ea typeface="Microsoft YaHei"/>
              </a:rPr>
              <a:t> </a:t>
            </a:r>
            <a:endParaRPr lang="el-GR" sz="1451" spc="-1" dirty="0">
              <a:latin typeface="Times New Roman"/>
            </a:endParaRPr>
          </a:p>
          <a:p>
            <a:pPr marL="522461" indent="-391846" algn="just">
              <a:lnSpc>
                <a:spcPct val="150000"/>
              </a:lnSpc>
              <a:spcBef>
                <a:spcPts val="641"/>
              </a:spcBef>
              <a:buClr>
                <a:srgbClr val="FF6600"/>
              </a:buClr>
              <a:buSzPct val="65000"/>
              <a:buFont typeface="Wingdings" charset="2"/>
              <a:buChar char=""/>
              <a:tabLst>
                <a:tab pos="543359" algn="l"/>
                <a:tab pos="1086718" algn="l"/>
                <a:tab pos="1630078" algn="l"/>
                <a:tab pos="2173437" algn="l"/>
                <a:tab pos="2716796" algn="l"/>
                <a:tab pos="3260155" algn="l"/>
                <a:tab pos="3803515" algn="l"/>
                <a:tab pos="4346874" algn="l"/>
                <a:tab pos="4890233" algn="l"/>
                <a:tab pos="5433592" algn="l"/>
                <a:tab pos="5976516" algn="l"/>
                <a:tab pos="6519875" algn="l"/>
                <a:tab pos="7063235" algn="l"/>
                <a:tab pos="7606594" algn="l"/>
                <a:tab pos="8149953" algn="l"/>
                <a:tab pos="8693312" algn="l"/>
                <a:tab pos="9236672" algn="l"/>
                <a:tab pos="9780031" algn="l"/>
                <a:tab pos="10323390" algn="l"/>
                <a:tab pos="10866749" algn="l"/>
                <a:tab pos="11410108" algn="l"/>
                <a:tab pos="11953468" algn="l"/>
                <a:tab pos="12496827" algn="l"/>
                <a:tab pos="13040186" algn="l"/>
              </a:tabLst>
            </a:pPr>
            <a:r>
              <a:rPr lang="el-GR" sz="1451" spc="-1" dirty="0">
                <a:solidFill>
                  <a:srgbClr val="000000"/>
                </a:solidFill>
                <a:latin typeface="Times New Roman"/>
                <a:ea typeface="Microsoft YaHei"/>
              </a:rPr>
              <a:t> </a:t>
            </a:r>
            <a:endParaRPr lang="el-GR" sz="1451" spc="-1" dirty="0">
              <a:latin typeface="Times New Roman"/>
            </a:endParaRPr>
          </a:p>
          <a:p>
            <a:pPr algn="just">
              <a:lnSpc>
                <a:spcPct val="150000"/>
              </a:lnSpc>
              <a:spcBef>
                <a:spcPts val="772"/>
              </a:spcBef>
              <a:spcAft>
                <a:spcPts val="31"/>
              </a:spcAft>
              <a:tabLst>
                <a:tab pos="543359" algn="l"/>
                <a:tab pos="1086718" algn="l"/>
                <a:tab pos="1630078" algn="l"/>
                <a:tab pos="2173437" algn="l"/>
                <a:tab pos="2716796" algn="l"/>
                <a:tab pos="3260155" algn="l"/>
                <a:tab pos="3803515" algn="l"/>
                <a:tab pos="4346874" algn="l"/>
                <a:tab pos="4890233" algn="l"/>
                <a:tab pos="5433592" algn="l"/>
                <a:tab pos="5976516" algn="l"/>
                <a:tab pos="6519875" algn="l"/>
                <a:tab pos="7063235" algn="l"/>
                <a:tab pos="7606594" algn="l"/>
                <a:tab pos="8149953" algn="l"/>
                <a:tab pos="8693312" algn="l"/>
                <a:tab pos="9236672" algn="l"/>
                <a:tab pos="9780031" algn="l"/>
                <a:tab pos="10323390" algn="l"/>
                <a:tab pos="10866749" algn="l"/>
                <a:tab pos="11410108" algn="l"/>
                <a:tab pos="11953468" algn="l"/>
                <a:tab pos="12496827" algn="l"/>
                <a:tab pos="13040186" algn="l"/>
              </a:tabLst>
            </a:pPr>
            <a:endParaRPr lang="el-GR" sz="1451" spc="-1" dirty="0">
              <a:latin typeface="Times New Roman"/>
            </a:endParaRPr>
          </a:p>
          <a:p>
            <a:pPr algn="just">
              <a:lnSpc>
                <a:spcPct val="150000"/>
              </a:lnSpc>
              <a:spcBef>
                <a:spcPts val="772"/>
              </a:spcBef>
              <a:spcAft>
                <a:spcPts val="31"/>
              </a:spcAft>
              <a:tabLst>
                <a:tab pos="543359" algn="l"/>
                <a:tab pos="1086718" algn="l"/>
                <a:tab pos="1630078" algn="l"/>
                <a:tab pos="2173437" algn="l"/>
                <a:tab pos="2716796" algn="l"/>
                <a:tab pos="3260155" algn="l"/>
                <a:tab pos="3803515" algn="l"/>
                <a:tab pos="4346874" algn="l"/>
                <a:tab pos="4890233" algn="l"/>
                <a:tab pos="5433592" algn="l"/>
                <a:tab pos="5976516" algn="l"/>
                <a:tab pos="6519875" algn="l"/>
                <a:tab pos="7063235" algn="l"/>
                <a:tab pos="7606594" algn="l"/>
                <a:tab pos="8149953" algn="l"/>
                <a:tab pos="8693312" algn="l"/>
                <a:tab pos="9236672" algn="l"/>
                <a:tab pos="9780031" algn="l"/>
                <a:tab pos="10323390" algn="l"/>
                <a:tab pos="10866749" algn="l"/>
                <a:tab pos="11410108" algn="l"/>
                <a:tab pos="11953468" algn="l"/>
                <a:tab pos="12496827" algn="l"/>
                <a:tab pos="13040186" algn="l"/>
              </a:tabLst>
            </a:pPr>
            <a:endParaRPr lang="el-GR" sz="1451" spc="-1" dirty="0">
              <a:latin typeface="Times New Roman"/>
            </a:endParaRPr>
          </a:p>
        </p:txBody>
      </p:sp>
      <p:sp>
        <p:nvSpPr>
          <p:cNvPr id="4" name="PlaceHolder 3"/>
          <p:cNvSpPr>
            <a:spLocks noGrp="1"/>
          </p:cNvSpPr>
          <p:nvPr>
            <p:ph type="sldNum" idx="14"/>
          </p:nvPr>
        </p:nvSpPr>
        <p:spPr>
          <a:xfrm>
            <a:off x="7198920" y="5400360"/>
            <a:ext cx="2334240" cy="264240"/>
          </a:xfrm>
          <a:prstGeom prst="rect">
            <a:avLst/>
          </a:prstGeom>
          <a:noFill/>
          <a:ln w="0">
            <a:noFill/>
          </a:ln>
        </p:spPr>
        <p:txBody>
          <a:bodyPr lIns="0" tIns="0" rIns="0" bIns="0" anchor="t">
            <a:noAutofit/>
          </a:bodyPr>
          <a:lstStyle>
            <a:defPPr>
              <a:defRPr lang="el-GR"/>
            </a:defPPr>
            <a:lvl1pPr marL="0" algn="r" defTabSz="914400" rtl="0" eaLnBrk="1" latinLnBrk="0" hangingPunct="1">
              <a:lnSpc>
                <a:spcPct val="93000"/>
              </a:lnSpc>
              <a:spcBef>
                <a:spcPts val="26"/>
              </a:spcBef>
              <a:spcAft>
                <a:spcPts val="26"/>
              </a:spcAft>
              <a:buNone/>
              <a:tabLst>
                <a:tab pos="0" algn="l"/>
                <a:tab pos="449280" algn="l"/>
                <a:tab pos="898560" algn="l"/>
                <a:tab pos="1347840" algn="l"/>
                <a:tab pos="1797120" algn="l"/>
                <a:tab pos="2246400" algn="l"/>
                <a:tab pos="2695680" algn="l"/>
                <a:tab pos="3144960" algn="l"/>
                <a:tab pos="3594240" algn="l"/>
                <a:tab pos="4043520" algn="l"/>
                <a:tab pos="4492800" algn="l"/>
                <a:tab pos="4941720" algn="l"/>
                <a:tab pos="5391000" algn="l"/>
                <a:tab pos="5840280" algn="l"/>
                <a:tab pos="6289560" algn="l"/>
                <a:tab pos="6738840" algn="l"/>
                <a:tab pos="7188120" algn="l"/>
                <a:tab pos="7637400" algn="l"/>
                <a:tab pos="8086680" algn="l"/>
                <a:tab pos="8535960" algn="l"/>
                <a:tab pos="8985240" algn="l"/>
                <a:tab pos="9434520" algn="l"/>
                <a:tab pos="9883800" algn="l"/>
                <a:tab pos="10333080" algn="l"/>
                <a:tab pos="10782360" algn="l"/>
              </a:tabLst>
              <a:defRPr lang="el-GR" sz="14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1F775E-5295-4633-B50C-3ADB59F49E40}" type="slidenum">
              <a:rPr lang="el-GR" smtClean="0"/>
              <a:pPr/>
              <a:t>207</a:t>
            </a:fld>
            <a:endParaRP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PlaceHolder 1"/>
          <p:cNvSpPr>
            <a:spLocks noGrp="1"/>
          </p:cNvSpPr>
          <p:nvPr>
            <p:ph type="title"/>
          </p:nvPr>
        </p:nvSpPr>
        <p:spPr>
          <a:xfrm>
            <a:off x="652423" y="467169"/>
            <a:ext cx="10011273" cy="257749"/>
          </a:xfrm>
          <a:prstGeom prst="rect">
            <a:avLst/>
          </a:prstGeom>
          <a:noFill/>
          <a:ln w="0">
            <a:noFill/>
          </a:ln>
        </p:spPr>
        <p:txBody>
          <a:bodyPr vert="horz" lIns="0" tIns="0" rIns="0" bIns="0" rtlCol="0" anchor="ctr">
            <a:noAutofit/>
          </a:bodyPr>
          <a:lstStyle/>
          <a:p>
            <a:pPr algn="ctr">
              <a:buNone/>
            </a:pPr>
            <a:r>
              <a:rPr lang="el-GR" sz="1693" b="1" spc="-1">
                <a:solidFill>
                  <a:srgbClr val="FF6600"/>
                </a:solidFill>
                <a:latin typeface="Times New Roman"/>
              </a:rPr>
              <a:t>Βιβλιογραφικές Αναφορές</a:t>
            </a:r>
          </a:p>
        </p:txBody>
      </p:sp>
      <p:sp>
        <p:nvSpPr>
          <p:cNvPr id="269" name="PlaceHolder 2"/>
          <p:cNvSpPr>
            <a:spLocks noGrp="1"/>
          </p:cNvSpPr>
          <p:nvPr>
            <p:ph/>
          </p:nvPr>
        </p:nvSpPr>
        <p:spPr>
          <a:xfrm>
            <a:off x="655906" y="1088466"/>
            <a:ext cx="10664353" cy="4571557"/>
          </a:xfrm>
          <a:prstGeom prst="rect">
            <a:avLst/>
          </a:prstGeom>
          <a:noFill/>
          <a:ln w="0">
            <a:noFill/>
          </a:ln>
        </p:spPr>
        <p:txBody>
          <a:bodyPr vert="horz" lIns="0" tIns="0" rIns="0" bIns="0" rtlCol="0" anchor="t">
            <a:normAutofit lnSpcReduction="10000"/>
          </a:bodyPr>
          <a:lstStyle/>
          <a:p>
            <a:pPr>
              <a:lnSpc>
                <a:spcPct val="150000"/>
              </a:lnSpc>
              <a:spcBef>
                <a:spcPts val="641"/>
              </a:spcBef>
            </a:pPr>
            <a:endParaRPr lang="el-GR" sz="1451" spc="-1">
              <a:latin typeface="Times New Roman"/>
            </a:endParaRPr>
          </a:p>
          <a:p>
            <a:pPr marL="522461" indent="-391846" algn="just">
              <a:lnSpc>
                <a:spcPct val="150000"/>
              </a:lnSpc>
              <a:spcBef>
                <a:spcPts val="641"/>
              </a:spcBef>
              <a:buClr>
                <a:srgbClr val="FF6600"/>
              </a:buClr>
              <a:buSzPct val="45000"/>
              <a:buFont typeface="Wingdings" charset="2"/>
              <a:buChar char=""/>
            </a:pPr>
            <a:r>
              <a:rPr lang="el-GR" sz="1451" spc="-1">
                <a:latin typeface="Times New Roman"/>
              </a:rPr>
              <a:t>Θεοδωρόπουλος, Ρ. (2017). Εκπαιδευτικά Λογισμικά για παιδιά με μαθησιακές δυσκολίες και ΑμεΑ. Ανακτήθηκε στις 10/09/2022 από: </a:t>
            </a:r>
            <a:r>
              <a:rPr lang="el-GR" sz="1451" spc="-1">
                <a:latin typeface="Times New Roman"/>
                <a:hlinkClick r:id="rId2"/>
              </a:rPr>
              <a:t>https://www.inarcadia.gr/news/arthra/ekpaid/theodor-logism-amea.pdf</a:t>
            </a:r>
            <a:r>
              <a:rPr lang="el-GR" sz="1451" spc="-1">
                <a:latin typeface="Times New Roman"/>
              </a:rPr>
              <a:t>.  </a:t>
            </a:r>
          </a:p>
          <a:p>
            <a:pPr marL="522461" indent="-391846" algn="just">
              <a:lnSpc>
                <a:spcPct val="150000"/>
              </a:lnSpc>
              <a:spcBef>
                <a:spcPts val="641"/>
              </a:spcBef>
              <a:buClr>
                <a:srgbClr val="FF6600"/>
              </a:buClr>
              <a:buSzPct val="45000"/>
              <a:buFont typeface="Wingdings" charset="2"/>
              <a:buChar char=""/>
            </a:pPr>
            <a:r>
              <a:rPr lang="el-GR" sz="1451" spc="-1">
                <a:latin typeface="Times New Roman"/>
              </a:rPr>
              <a:t>Λαμπροπούλου, Α. (2022). Ειδική Αγωγή και Νέες Τεχνολογίες. [σημειώσεις επιμορφωτικού προγράμματος]. Πανεπιστήμιο Δυτικής Αττικής, Κέντρο Επιμόρφωσης και Δια βίου μάθησης, εργαστήριο διδακτικής και αξιολόγησης (ΑΣΠΑΙΤΕ). </a:t>
            </a:r>
          </a:p>
          <a:p>
            <a:pPr marL="522461" indent="-391846" algn="just">
              <a:lnSpc>
                <a:spcPct val="150000"/>
              </a:lnSpc>
              <a:spcBef>
                <a:spcPts val="641"/>
              </a:spcBef>
              <a:buClr>
                <a:srgbClr val="FF6600"/>
              </a:buClr>
              <a:buSzPct val="45000"/>
              <a:buFont typeface="Wingdings" charset="2"/>
              <a:buChar char=""/>
            </a:pPr>
            <a:r>
              <a:rPr lang="el-GR" sz="1451" spc="-1">
                <a:latin typeface="Times New Roman"/>
              </a:rPr>
              <a:t>Ποζατζίδου, Σ. (2020). Εκπαίδευση αυτιστικών παιδιών με νέες τεχνολογίες (μεταπτυχιακή διπλωματική εργασία). Πανεπιστήμιο Δυτικής Αττικής, Σχολή Επιστημών Υγείας και Πρόνοιας &amp; Σχολή Διοικητικών, Οικονομικών και Κοινωνικών Επιστημών. Ανάκληση από: </a:t>
            </a:r>
            <a:r>
              <a:rPr lang="el-GR" sz="1451" spc="-1">
                <a:latin typeface="Times New Roman"/>
                <a:hlinkClick r:id="rId3"/>
              </a:rPr>
              <a:t>https://edutech-thesis.uniwa.gr/wp-content/uploads/sites/207/2021/02/%CE%95%CE%BA%CF%80%CE%B1%CE%AF%CE%B4%CE%B5%CF%85%CF%83%CE%B7-%CE%B1%CF%85%CF%84%CE%B9%CF%83%CF%84%CE%B9%CE%BA%CF%8E%CE%BD-%CF%80%CE%B1%CE%B9%CE%B4%CE%B9%CF%8E%CE%BD-%CE%BC%CE%B5-%CE%BD%CE%AD%CE%B5%CF%82-%CF%84%CE%B5%CF%87%CE%BD%CE%BF%CE%BB%CE%BF%CE%B3%CE%AF%CE%B5%CF%82.pdf</a:t>
            </a:r>
            <a:endParaRPr lang="el-GR" sz="1451" spc="-1">
              <a:latin typeface="Times New Roman"/>
            </a:endParaRPr>
          </a:p>
          <a:p>
            <a:pPr marL="522461" indent="-391846" algn="just">
              <a:lnSpc>
                <a:spcPct val="150000"/>
              </a:lnSpc>
              <a:spcBef>
                <a:spcPts val="641"/>
              </a:spcBef>
              <a:buClr>
                <a:srgbClr val="FF6600"/>
              </a:buClr>
              <a:buSzPct val="45000"/>
              <a:buFont typeface="Wingdings" charset="2"/>
              <a:buChar char=""/>
            </a:pPr>
            <a:r>
              <a:rPr lang="el-GR" sz="1451" spc="-1">
                <a:latin typeface="Times New Roman"/>
              </a:rPr>
              <a:t>Στασινός Δ. (2016: έκδοση αναθεωρημένη). Η Ειδική Εκπαίδευση 2020 plus. Αθήνα: Παπαζήση. </a:t>
            </a:r>
          </a:p>
          <a:p>
            <a:pPr marL="522461" indent="-391846" algn="just">
              <a:lnSpc>
                <a:spcPct val="150000"/>
              </a:lnSpc>
              <a:spcBef>
                <a:spcPts val="641"/>
              </a:spcBef>
              <a:buClr>
                <a:srgbClr val="FF6600"/>
              </a:buClr>
              <a:buSzPct val="65000"/>
              <a:buFont typeface="Wingdings" charset="2"/>
              <a:buChar char=""/>
            </a:pPr>
            <a:endParaRPr lang="el-GR" sz="1451" spc="-1">
              <a:latin typeface="Times New Roman"/>
            </a:endParaRPr>
          </a:p>
          <a:p>
            <a:pPr marL="522461" indent="-391846" algn="just">
              <a:lnSpc>
                <a:spcPct val="150000"/>
              </a:lnSpc>
              <a:spcBef>
                <a:spcPts val="641"/>
              </a:spcBef>
              <a:buClr>
                <a:srgbClr val="FF6600"/>
              </a:buClr>
              <a:buSzPct val="65000"/>
              <a:buFont typeface="Wingdings" charset="2"/>
              <a:buChar char=""/>
            </a:pPr>
            <a:endParaRPr lang="el-GR" sz="1451" spc="-1">
              <a:latin typeface="Times New Roman"/>
            </a:endParaRPr>
          </a:p>
          <a:p>
            <a:pPr marL="522461" indent="-391846" algn="just">
              <a:lnSpc>
                <a:spcPct val="150000"/>
              </a:lnSpc>
              <a:spcBef>
                <a:spcPts val="641"/>
              </a:spcBef>
              <a:buClr>
                <a:srgbClr val="FF6600"/>
              </a:buClr>
              <a:buSzPct val="65000"/>
              <a:buFont typeface="Wingdings" charset="2"/>
              <a:buChar char=""/>
            </a:pPr>
            <a:endParaRPr lang="el-GR" sz="1451" spc="-1">
              <a:latin typeface="Times New Roman"/>
            </a:endParaRPr>
          </a:p>
          <a:p>
            <a:pPr marL="522461" indent="-391846" algn="just">
              <a:lnSpc>
                <a:spcPct val="150000"/>
              </a:lnSpc>
              <a:spcBef>
                <a:spcPts val="641"/>
              </a:spcBef>
              <a:buClr>
                <a:srgbClr val="FF6600"/>
              </a:buClr>
              <a:buSzPct val="65000"/>
              <a:buFont typeface="Wingdings" charset="2"/>
              <a:buChar char=""/>
            </a:pPr>
            <a:endParaRPr lang="el-GR" sz="1451" spc="-1">
              <a:latin typeface="Times New Roman"/>
            </a:endParaRPr>
          </a:p>
          <a:p>
            <a:pPr algn="just">
              <a:lnSpc>
                <a:spcPct val="139000"/>
              </a:lnSpc>
              <a:spcBef>
                <a:spcPts val="772"/>
              </a:spcBef>
              <a:spcAft>
                <a:spcPts val="31"/>
              </a:spcAft>
              <a:tabLst>
                <a:tab pos="543359" algn="l"/>
                <a:tab pos="1086718" algn="l"/>
                <a:tab pos="1630078" algn="l"/>
                <a:tab pos="2173437" algn="l"/>
                <a:tab pos="2716796" algn="l"/>
                <a:tab pos="3260155" algn="l"/>
                <a:tab pos="3803515" algn="l"/>
                <a:tab pos="4346874" algn="l"/>
                <a:tab pos="4890233" algn="l"/>
                <a:tab pos="5433592" algn="l"/>
                <a:tab pos="5976516" algn="l"/>
                <a:tab pos="6519875" algn="l"/>
                <a:tab pos="7063235" algn="l"/>
                <a:tab pos="7606594" algn="l"/>
                <a:tab pos="8149953" algn="l"/>
                <a:tab pos="8693312" algn="l"/>
                <a:tab pos="9236672" algn="l"/>
                <a:tab pos="9780031" algn="l"/>
                <a:tab pos="10323390" algn="l"/>
                <a:tab pos="10866749" algn="l"/>
                <a:tab pos="11410108" algn="l"/>
                <a:tab pos="11953468" algn="l"/>
                <a:tab pos="12496827" algn="l"/>
                <a:tab pos="13040186" algn="l"/>
              </a:tabLst>
            </a:pPr>
            <a:endParaRPr lang="el-GR" sz="1451" spc="-1">
              <a:latin typeface="Times New Roman"/>
            </a:endParaRPr>
          </a:p>
          <a:p>
            <a:pPr algn="just">
              <a:lnSpc>
                <a:spcPct val="150000"/>
              </a:lnSpc>
              <a:spcBef>
                <a:spcPts val="772"/>
              </a:spcBef>
              <a:spcAft>
                <a:spcPts val="31"/>
              </a:spcAft>
              <a:tabLst>
                <a:tab pos="543359" algn="l"/>
                <a:tab pos="1086718" algn="l"/>
                <a:tab pos="1630078" algn="l"/>
                <a:tab pos="2173437" algn="l"/>
                <a:tab pos="2716796" algn="l"/>
                <a:tab pos="3260155" algn="l"/>
                <a:tab pos="3803515" algn="l"/>
                <a:tab pos="4346874" algn="l"/>
                <a:tab pos="4890233" algn="l"/>
                <a:tab pos="5433592" algn="l"/>
                <a:tab pos="5976516" algn="l"/>
                <a:tab pos="6519875" algn="l"/>
                <a:tab pos="7063235" algn="l"/>
                <a:tab pos="7606594" algn="l"/>
                <a:tab pos="8149953" algn="l"/>
                <a:tab pos="8693312" algn="l"/>
                <a:tab pos="9236672" algn="l"/>
                <a:tab pos="9780031" algn="l"/>
                <a:tab pos="10323390" algn="l"/>
                <a:tab pos="10866749" algn="l"/>
                <a:tab pos="11410108" algn="l"/>
                <a:tab pos="11953468" algn="l"/>
                <a:tab pos="12496827" algn="l"/>
                <a:tab pos="13040186" algn="l"/>
              </a:tabLst>
            </a:pPr>
            <a:endParaRPr lang="el-GR" sz="1451" spc="-1">
              <a:latin typeface="Times New Roman"/>
            </a:endParaRPr>
          </a:p>
        </p:txBody>
      </p:sp>
      <p:sp>
        <p:nvSpPr>
          <p:cNvPr id="4" name="PlaceHolder 3"/>
          <p:cNvSpPr>
            <a:spLocks noGrp="1"/>
          </p:cNvSpPr>
          <p:nvPr>
            <p:ph type="sldNum" idx="8"/>
          </p:nvPr>
        </p:nvSpPr>
        <p:spPr/>
        <p:txBody>
          <a:bodyPr/>
          <a:lstStyle/>
          <a:p>
            <a:fld id="{85F1D4DE-B4BC-4CA6-B88B-693DA16C813F}" type="slidenum">
              <a:t>208</a:t>
            </a:fld>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2135188" y="-100013"/>
            <a:ext cx="7772400" cy="1008063"/>
          </a:xfrm>
        </p:spPr>
        <p:txBody>
          <a:bodyPr rtlCol="0">
            <a:normAutofit/>
          </a:bodyPr>
          <a:lstStyle/>
          <a:p>
            <a:pPr eaLnBrk="1" fontAlgn="auto" hangingPunct="1">
              <a:spcAft>
                <a:spcPts val="0"/>
              </a:spcAft>
              <a:defRPr/>
            </a:pPr>
            <a:r>
              <a:rPr lang="el-GR" sz="2400" b="1" dirty="0">
                <a:solidFill>
                  <a:schemeClr val="tx1">
                    <a:lumMod val="95000"/>
                    <a:lumOff val="5000"/>
                  </a:schemeClr>
                </a:solidFill>
              </a:rPr>
              <a:t>ΠΗΓΕΣ ΓΙΑ ΠΕΡΙΣΣΟΤΕΡΕΣ ΠΛΗΡΟΦΟΡΙΕΣ</a:t>
            </a:r>
          </a:p>
        </p:txBody>
      </p:sp>
      <p:sp>
        <p:nvSpPr>
          <p:cNvPr id="3" name="Υπότιτλος 2"/>
          <p:cNvSpPr>
            <a:spLocks noGrp="1"/>
          </p:cNvSpPr>
          <p:nvPr>
            <p:ph type="subTitle" idx="1"/>
          </p:nvPr>
        </p:nvSpPr>
        <p:spPr>
          <a:xfrm>
            <a:off x="0" y="522514"/>
            <a:ext cx="12192000" cy="6629400"/>
          </a:xfrm>
        </p:spPr>
        <p:txBody>
          <a:bodyPr rtlCol="0">
            <a:noAutofit/>
          </a:bodyPr>
          <a:lstStyle/>
          <a:p>
            <a:pPr algn="l" eaLnBrk="1" fontAlgn="auto" hangingPunct="1">
              <a:spcAft>
                <a:spcPts val="0"/>
              </a:spcAft>
              <a:defRPr/>
            </a:pPr>
            <a:r>
              <a:rPr lang="el-GR" sz="1800" b="1" dirty="0">
                <a:solidFill>
                  <a:schemeClr val="tx1"/>
                </a:solidFill>
                <a:latin typeface="+mj-lt"/>
              </a:rPr>
              <a:t>Ανδρέας Γ. Κανδαράκης (2004). </a:t>
            </a:r>
            <a:r>
              <a:rPr lang="el-GR" sz="1800" dirty="0">
                <a:solidFill>
                  <a:schemeClr val="tx1"/>
                </a:solidFill>
                <a:latin typeface="+mj-lt"/>
              </a:rPr>
              <a:t>Συνυπάρχουν οι μαθησιακές δυσκολίες με τα προβλήματα συμπεριφοράς; Εκδ. Σαββάλας, Αθήνα.</a:t>
            </a:r>
          </a:p>
          <a:p>
            <a:pPr algn="l" eaLnBrk="1" fontAlgn="auto" hangingPunct="1">
              <a:spcAft>
                <a:spcPts val="0"/>
              </a:spcAft>
              <a:defRPr/>
            </a:pPr>
            <a:r>
              <a:rPr lang="el-GR" sz="1800" b="1" dirty="0">
                <a:solidFill>
                  <a:schemeClr val="tx1"/>
                </a:solidFill>
                <a:latin typeface="+mj-lt"/>
              </a:rPr>
              <a:t>Ανδρέας Γ. Κανδαράκης (2007). </a:t>
            </a:r>
            <a:r>
              <a:rPr lang="el-GR" sz="1800" dirty="0">
                <a:solidFill>
                  <a:schemeClr val="tx1"/>
                </a:solidFill>
                <a:latin typeface="+mj-lt"/>
              </a:rPr>
              <a:t>Ιδιοσυγκρασία και σχολική προσαρμογή. Εκδ. </a:t>
            </a:r>
            <a:r>
              <a:rPr lang="en-US" sz="1800" dirty="0">
                <a:solidFill>
                  <a:schemeClr val="tx1"/>
                </a:solidFill>
                <a:latin typeface="+mj-lt"/>
              </a:rPr>
              <a:t>Gutenberg, </a:t>
            </a:r>
            <a:r>
              <a:rPr lang="el-GR" sz="1800" dirty="0">
                <a:solidFill>
                  <a:schemeClr val="tx1"/>
                </a:solidFill>
                <a:latin typeface="+mj-lt"/>
              </a:rPr>
              <a:t>Αθήνα.</a:t>
            </a:r>
          </a:p>
          <a:p>
            <a:pPr algn="l" eaLnBrk="1" fontAlgn="auto" hangingPunct="1">
              <a:spcBef>
                <a:spcPts val="0"/>
              </a:spcBef>
              <a:spcAft>
                <a:spcPts val="0"/>
              </a:spcAft>
              <a:defRPr/>
            </a:pPr>
            <a:r>
              <a:rPr lang="el-GR" sz="1800" b="1" dirty="0">
                <a:solidFill>
                  <a:schemeClr val="tx1"/>
                </a:solidFill>
                <a:latin typeface="+mj-lt"/>
              </a:rPr>
              <a:t>Ανδρέας Γ. Κανδαράκης (2010). </a:t>
            </a:r>
            <a:r>
              <a:rPr lang="el-GR" sz="1800" dirty="0">
                <a:solidFill>
                  <a:schemeClr val="tx1"/>
                </a:solidFill>
                <a:latin typeface="+mj-lt"/>
              </a:rPr>
              <a:t>Ψυχοπαιδαγωγική αξιολόγηση προβλημάτων συμπεριφοράς παιδιών και εφήβων. </a:t>
            </a:r>
            <a:r>
              <a:rPr lang="el-GR" sz="1800" i="1" dirty="0">
                <a:solidFill>
                  <a:schemeClr val="tx1"/>
                </a:solidFill>
                <a:latin typeface="+mj-lt"/>
              </a:rPr>
              <a:t>Παιδαγωγική Επιθεώρηση. </a:t>
            </a:r>
            <a:r>
              <a:rPr lang="el-GR" sz="1800" dirty="0">
                <a:solidFill>
                  <a:schemeClr val="tx1"/>
                </a:solidFill>
                <a:latin typeface="+mj-lt"/>
              </a:rPr>
              <a:t>Εκδ. Ατραπός, Αθήνα. </a:t>
            </a:r>
          </a:p>
          <a:p>
            <a:pPr algn="l" eaLnBrk="1" fontAlgn="auto" hangingPunct="1">
              <a:spcBef>
                <a:spcPts val="0"/>
              </a:spcBef>
              <a:spcAft>
                <a:spcPts val="0"/>
              </a:spcAft>
              <a:defRPr/>
            </a:pPr>
            <a:endParaRPr lang="en-US" sz="1800" dirty="0">
              <a:solidFill>
                <a:schemeClr val="tx1"/>
              </a:solidFill>
              <a:latin typeface="+mj-lt"/>
            </a:endParaRPr>
          </a:p>
          <a:p>
            <a:pPr algn="l" eaLnBrk="1" fontAlgn="auto" hangingPunct="1">
              <a:spcBef>
                <a:spcPts val="0"/>
              </a:spcBef>
              <a:spcAft>
                <a:spcPts val="0"/>
              </a:spcAft>
              <a:defRPr/>
            </a:pPr>
            <a:r>
              <a:rPr kumimoji="0" lang="el-GR" sz="1800" b="1" i="0" u="none" strike="noStrike" kern="1200" cap="none" spc="0" normalizeH="0" baseline="0" noProof="0" dirty="0">
                <a:ln>
                  <a:noFill/>
                </a:ln>
                <a:solidFill>
                  <a:prstClr val="black"/>
                </a:solidFill>
                <a:effectLst/>
                <a:uLnTx/>
                <a:uFillTx/>
                <a:latin typeface="+mj-lt"/>
                <a:ea typeface="+mj-ea"/>
                <a:cs typeface="+mj-cs"/>
              </a:rPr>
              <a:t>Διερευνητικά – Ανιχνευτικά Εργαλεία (Κριτήρια) των Μαθησιακών Δυσκολιών: </a:t>
            </a:r>
          </a:p>
          <a:p>
            <a:pPr marL="285750" indent="-285750" algn="l" eaLnBrk="1" fontAlgn="auto" hangingPunct="1">
              <a:spcBef>
                <a:spcPts val="0"/>
              </a:spcBef>
              <a:spcAft>
                <a:spcPts val="0"/>
              </a:spcAft>
              <a:buFont typeface="Wingdings" panose="05000000000000000000" pitchFamily="2" charset="2"/>
              <a:buChar char="ü"/>
              <a:defRPr/>
            </a:pPr>
            <a:r>
              <a:rPr kumimoji="0" lang="en-US" sz="1800" b="0" i="0" u="none" strike="noStrike" kern="1200" cap="none" spc="0" normalizeH="0" baseline="0" noProof="0" dirty="0">
                <a:ln>
                  <a:noFill/>
                </a:ln>
                <a:solidFill>
                  <a:prstClr val="black"/>
                </a:solidFill>
                <a:effectLst/>
                <a:uLnTx/>
                <a:uFillTx/>
                <a:latin typeface="+mj-lt"/>
                <a:ea typeface="+mj-ea"/>
                <a:cs typeface="+mj-cs"/>
                <a:hlinkClick r:id="rId2"/>
              </a:rPr>
              <a:t>http://www.dyskolies.gr/files/ergaleia/2.pdf</a:t>
            </a:r>
            <a:endParaRPr lang="el-GR" sz="2000" i="1" dirty="0">
              <a:solidFill>
                <a:srgbClr val="0000FF"/>
              </a:solidFill>
              <a:latin typeface="+mj-lt"/>
              <a:hlinkClick r:id="rId3">
                <a:extLst>
                  <a:ext uri="{A12FA001-AC4F-418D-AE19-62706E023703}">
                    <ahyp:hlinkClr xmlns:ahyp="http://schemas.microsoft.com/office/drawing/2018/hyperlinkcolor" val="tx"/>
                  </a:ext>
                </a:extLst>
              </a:hlinkClick>
            </a:endParaRPr>
          </a:p>
          <a:p>
            <a:pPr marL="285750" indent="-285750" algn="l" eaLnBrk="1" fontAlgn="auto" hangingPunct="1">
              <a:spcAft>
                <a:spcPts val="0"/>
              </a:spcAft>
              <a:buFont typeface="Wingdings" panose="05000000000000000000" pitchFamily="2" charset="2"/>
              <a:buChar char="ü"/>
              <a:defRPr/>
            </a:pPr>
            <a:r>
              <a:rPr lang="el-GR" sz="1800" b="1" dirty="0" err="1">
                <a:solidFill>
                  <a:schemeClr val="tx1"/>
                </a:solidFill>
                <a:latin typeface="+mj-lt"/>
                <a:hlinkClick r:id="rId3">
                  <a:extLst>
                    <a:ext uri="{A12FA001-AC4F-418D-AE19-62706E023703}">
                      <ahyp:hlinkClr xmlns:ahyp="http://schemas.microsoft.com/office/drawing/2018/hyperlinkcolor" val="tx"/>
                    </a:ext>
                  </a:extLst>
                </a:hlinkClick>
              </a:rPr>
              <a:t>Λογόμετρο</a:t>
            </a:r>
            <a:r>
              <a:rPr lang="el-GR" sz="1800" dirty="0">
                <a:solidFill>
                  <a:srgbClr val="0000FF"/>
                </a:solidFill>
                <a:latin typeface="+mj-lt"/>
                <a:hlinkClick r:id="rId3">
                  <a:extLst>
                    <a:ext uri="{A12FA001-AC4F-418D-AE19-62706E023703}">
                      <ahyp:hlinkClr xmlns:ahyp="http://schemas.microsoft.com/office/drawing/2018/hyperlinkcolor" val="tx"/>
                    </a:ext>
                  </a:extLst>
                </a:hlinkClick>
              </a:rPr>
              <a:t> </a:t>
            </a:r>
            <a:r>
              <a:rPr lang="en-US" sz="1800" dirty="0">
                <a:solidFill>
                  <a:srgbClr val="0000FF"/>
                </a:solidFill>
                <a:latin typeface="+mj-lt"/>
                <a:hlinkClick r:id="rId3">
                  <a:extLst>
                    <a:ext uri="{A12FA001-AC4F-418D-AE19-62706E023703}">
                      <ahyp:hlinkClr xmlns:ahyp="http://schemas.microsoft.com/office/drawing/2018/hyperlinkcolor" val="tx"/>
                    </a:ext>
                  </a:extLst>
                </a:hlinkClick>
              </a:rPr>
              <a:t>: </a:t>
            </a:r>
            <a:r>
              <a:rPr lang="el-GR" sz="1800" dirty="0">
                <a:solidFill>
                  <a:srgbClr val="0000FF"/>
                </a:solidFill>
                <a:latin typeface="+mj-lt"/>
                <a:hlinkClick r:id="rId3">
                  <a:extLst>
                    <a:ext uri="{A12FA001-AC4F-418D-AE19-62706E023703}">
                      <ahyp:hlinkClr xmlns:ahyp="http://schemas.microsoft.com/office/drawing/2018/hyperlinkcolor" val="tx"/>
                    </a:ext>
                  </a:extLst>
                </a:hlinkClick>
              </a:rPr>
              <a:t>https://www.logometro.gr/start/</a:t>
            </a:r>
          </a:p>
          <a:p>
            <a:pPr marL="285750" indent="-285750" algn="l" eaLnBrk="1" fontAlgn="auto" hangingPunct="1">
              <a:spcAft>
                <a:spcPts val="0"/>
              </a:spcAft>
              <a:buFont typeface="Wingdings" panose="05000000000000000000" pitchFamily="2" charset="2"/>
              <a:buChar char="ü"/>
              <a:defRPr/>
            </a:pPr>
            <a:r>
              <a:rPr lang="el-GR" sz="1800" b="1" i="1" dirty="0">
                <a:solidFill>
                  <a:schemeClr val="tx1"/>
                </a:solidFill>
                <a:latin typeface="+mj-lt"/>
                <a:hlinkClick r:id="rId3">
                  <a:extLst>
                    <a:ext uri="{A12FA001-AC4F-418D-AE19-62706E023703}">
                      <ahyp:hlinkClr xmlns:ahyp="http://schemas.microsoft.com/office/drawing/2018/hyperlinkcolor" val="tx"/>
                    </a:ext>
                  </a:extLst>
                </a:hlinkClick>
              </a:rPr>
              <a:t>Λάμδα τεστ</a:t>
            </a:r>
            <a:r>
              <a:rPr lang="en-US" sz="1800" b="1" i="1" dirty="0">
                <a:solidFill>
                  <a:schemeClr val="tx1"/>
                </a:solidFill>
                <a:latin typeface="+mj-lt"/>
                <a:hlinkClick r:id="rId3">
                  <a:extLst>
                    <a:ext uri="{A12FA001-AC4F-418D-AE19-62706E023703}">
                      <ahyp:hlinkClr xmlns:ahyp="http://schemas.microsoft.com/office/drawing/2018/hyperlinkcolor" val="tx"/>
                    </a:ext>
                  </a:extLst>
                </a:hlinkClick>
              </a:rPr>
              <a:t> </a:t>
            </a:r>
            <a:r>
              <a:rPr lang="en-US" sz="1800" i="1" dirty="0">
                <a:solidFill>
                  <a:srgbClr val="0000FF"/>
                </a:solidFill>
                <a:latin typeface="+mj-lt"/>
                <a:hlinkClick r:id="rId3">
                  <a:extLst>
                    <a:ext uri="{A12FA001-AC4F-418D-AE19-62706E023703}">
                      <ahyp:hlinkClr xmlns:ahyp="http://schemas.microsoft.com/office/drawing/2018/hyperlinkcolor" val="tx"/>
                    </a:ext>
                  </a:extLst>
                </a:hlinkClick>
              </a:rPr>
              <a:t>: </a:t>
            </a:r>
            <a:r>
              <a:rPr lang="el-GR" sz="1800" i="1" dirty="0">
                <a:solidFill>
                  <a:srgbClr val="0000FF"/>
                </a:solidFill>
                <a:latin typeface="+mj-lt"/>
                <a:hlinkClick r:id="rId3">
                  <a:extLst>
                    <a:ext uri="{A12FA001-AC4F-418D-AE19-62706E023703}">
                      <ahyp:hlinkClr xmlns:ahyp="http://schemas.microsoft.com/office/drawing/2018/hyperlinkcolor" val="tx"/>
                    </a:ext>
                  </a:extLst>
                </a:hlinkClick>
              </a:rPr>
              <a:t>http://kesy.dra.sch.gr/images/pdfs/Parousiasi_lamda.pdf</a:t>
            </a:r>
          </a:p>
          <a:p>
            <a:pPr algn="l" eaLnBrk="1" fontAlgn="auto" hangingPunct="1">
              <a:spcAft>
                <a:spcPts val="0"/>
              </a:spcAft>
              <a:defRPr/>
            </a:pPr>
            <a:r>
              <a:rPr lang="el-GR" sz="1800" i="1" dirty="0">
                <a:solidFill>
                  <a:srgbClr val="0000FF"/>
                </a:solidFill>
                <a:latin typeface="+mj-lt"/>
                <a:hlinkClick r:id="rId3">
                  <a:extLst>
                    <a:ext uri="{A12FA001-AC4F-418D-AE19-62706E023703}">
                      <ahyp:hlinkClr xmlns:ahyp="http://schemas.microsoft.com/office/drawing/2018/hyperlinkcolor" val="tx"/>
                    </a:ext>
                  </a:extLst>
                </a:hlinkClick>
              </a:rPr>
              <a:t> </a:t>
            </a:r>
            <a:r>
              <a:rPr lang="el-GR" sz="1800" b="1" i="1" dirty="0">
                <a:solidFill>
                  <a:schemeClr val="tx1"/>
                </a:solidFill>
                <a:latin typeface="+mj-lt"/>
                <a:hlinkClick r:id="rId3">
                  <a:extLst>
                    <a:ext uri="{A12FA001-AC4F-418D-AE19-62706E023703}">
                      <ahyp:hlinkClr xmlns:ahyp="http://schemas.microsoft.com/office/drawing/2018/hyperlinkcolor" val="tx"/>
                    </a:ext>
                  </a:extLst>
                </a:hlinkClick>
              </a:rPr>
              <a:t>Υ</a:t>
            </a:r>
            <a:r>
              <a:rPr lang="el-GR" sz="1800" b="1" dirty="0">
                <a:solidFill>
                  <a:schemeClr val="tx1"/>
                </a:solidFill>
                <a:latin typeface="+mj-lt"/>
                <a:hlinkClick r:id="rId3">
                  <a:extLst>
                    <a:ext uri="{A12FA001-AC4F-418D-AE19-62706E023703}">
                      <ahyp:hlinkClr xmlns:ahyp="http://schemas.microsoft.com/office/drawing/2018/hyperlinkcolor" val="tx"/>
                    </a:ext>
                  </a:extLst>
                </a:hlinkClick>
              </a:rPr>
              <a:t>λικό προς εκτύπωση</a:t>
            </a:r>
            <a:r>
              <a:rPr lang="el-GR" sz="1800" i="1" dirty="0">
                <a:solidFill>
                  <a:srgbClr val="0000FF"/>
                </a:solidFill>
                <a:latin typeface="+mj-lt"/>
                <a:hlinkClick r:id="rId3">
                  <a:extLst>
                    <a:ext uri="{A12FA001-AC4F-418D-AE19-62706E023703}">
                      <ahyp:hlinkClr xmlns:ahyp="http://schemas.microsoft.com/office/drawing/2018/hyperlinkcolor" val="tx"/>
                    </a:ext>
                  </a:extLst>
                </a:hlinkClick>
              </a:rPr>
              <a:t>:   https://upbility.gr/ </a:t>
            </a:r>
          </a:p>
          <a:p>
            <a:pPr algn="l" eaLnBrk="1" fontAlgn="auto" hangingPunct="1">
              <a:spcAft>
                <a:spcPts val="0"/>
              </a:spcAft>
              <a:defRPr/>
            </a:pPr>
            <a:endParaRPr lang="el-GR" sz="1800" i="1" dirty="0">
              <a:solidFill>
                <a:srgbClr val="0000FF"/>
              </a:solidFill>
              <a:latin typeface="+mj-lt"/>
              <a:hlinkClick r:id="rId3">
                <a:extLst>
                  <a:ext uri="{A12FA001-AC4F-418D-AE19-62706E023703}">
                    <ahyp:hlinkClr xmlns:ahyp="http://schemas.microsoft.com/office/drawing/2018/hyperlinkcolor" val="tx"/>
                  </a:ext>
                </a:extLst>
              </a:hlinkClick>
            </a:endParaRPr>
          </a:p>
          <a:p>
            <a:pPr algn="l" eaLnBrk="1" fontAlgn="auto" hangingPunct="1">
              <a:spcAft>
                <a:spcPts val="0"/>
              </a:spcAft>
              <a:defRPr/>
            </a:pPr>
            <a:r>
              <a:rPr lang="fr-FR" sz="2000" i="1" dirty="0">
                <a:solidFill>
                  <a:srgbClr val="0000FF"/>
                </a:solidFill>
                <a:latin typeface="+mj-lt"/>
                <a:hlinkClick r:id="rId3">
                  <a:extLst>
                    <a:ext uri="{A12FA001-AC4F-418D-AE19-62706E023703}">
                      <ahyp:hlinkClr xmlns:ahyp="http://schemas.microsoft.com/office/drawing/2018/hyperlinkcolor" val="tx"/>
                    </a:ext>
                  </a:extLst>
                </a:hlinkClick>
              </a:rPr>
              <a:t>www.</a:t>
            </a:r>
            <a:r>
              <a:rPr lang="fr-FR" sz="2000" b="1" i="1" dirty="0">
                <a:solidFill>
                  <a:srgbClr val="0000FF"/>
                </a:solidFill>
                <a:latin typeface="+mj-lt"/>
                <a:hlinkClick r:id="rId3">
                  <a:extLst>
                    <a:ext uri="{A12FA001-AC4F-418D-AE19-62706E023703}">
                      <ahyp:hlinkClr xmlns:ahyp="http://schemas.microsoft.com/office/drawing/2018/hyperlinkcolor" val="tx"/>
                    </a:ext>
                  </a:extLst>
                </a:hlinkClick>
              </a:rPr>
              <a:t>psychiatrictimes</a:t>
            </a:r>
            <a:r>
              <a:rPr lang="fr-FR" sz="2000" i="1" dirty="0">
                <a:solidFill>
                  <a:srgbClr val="0000FF"/>
                </a:solidFill>
                <a:latin typeface="+mj-lt"/>
                <a:hlinkClick r:id="rId3">
                  <a:extLst>
                    <a:ext uri="{A12FA001-AC4F-418D-AE19-62706E023703}">
                      <ahyp:hlinkClr xmlns:ahyp="http://schemas.microsoft.com/office/drawing/2018/hyperlinkcolor" val="tx"/>
                    </a:ext>
                  </a:extLst>
                </a:hlinkClick>
              </a:rPr>
              <a:t>.com/</a:t>
            </a:r>
            <a:endParaRPr lang="el-GR" sz="2000" i="1" dirty="0">
              <a:latin typeface="+mj-lt"/>
            </a:endParaRPr>
          </a:p>
          <a:p>
            <a:pPr algn="l" eaLnBrk="1" fontAlgn="auto" hangingPunct="1">
              <a:spcAft>
                <a:spcPts val="0"/>
              </a:spcAft>
              <a:defRPr/>
            </a:pPr>
            <a:r>
              <a:rPr lang="fr-FR" sz="2000" i="1" dirty="0">
                <a:latin typeface="+mj-lt"/>
                <a:hlinkClick r:id="rId4"/>
              </a:rPr>
              <a:t>www.</a:t>
            </a:r>
            <a:r>
              <a:rPr lang="fr-FR" sz="2000" b="1" i="1" dirty="0">
                <a:latin typeface="+mj-lt"/>
                <a:hlinkClick r:id="rId4"/>
              </a:rPr>
              <a:t>smartbrief</a:t>
            </a:r>
            <a:r>
              <a:rPr lang="fr-FR" sz="2000" i="1" dirty="0">
                <a:latin typeface="+mj-lt"/>
                <a:hlinkClick r:id="rId4"/>
              </a:rPr>
              <a:t>.com/</a:t>
            </a:r>
            <a:r>
              <a:rPr lang="fr-FR" sz="2000" b="1" i="1" dirty="0">
                <a:latin typeface="+mj-lt"/>
                <a:hlinkClick r:id="rId4"/>
              </a:rPr>
              <a:t>cec</a:t>
            </a:r>
            <a:r>
              <a:rPr lang="fr-FR" sz="2000" i="1" dirty="0">
                <a:latin typeface="+mj-lt"/>
                <a:hlinkClick r:id="rId4"/>
              </a:rPr>
              <a:t>/</a:t>
            </a:r>
            <a:endParaRPr lang="el-GR" sz="2000" i="1" dirty="0">
              <a:solidFill>
                <a:schemeClr val="tx1"/>
              </a:solidFill>
              <a:latin typeface="+mj-lt"/>
            </a:endParaRPr>
          </a:p>
          <a:p>
            <a:pPr algn="l" eaLnBrk="1" fontAlgn="auto" hangingPunct="1">
              <a:spcAft>
                <a:spcPts val="0"/>
              </a:spcAft>
              <a:defRPr/>
            </a:pPr>
            <a:r>
              <a:rPr lang="fr-FR" sz="2000" i="1" dirty="0">
                <a:latin typeface="+mj-lt"/>
                <a:hlinkClick r:id="rId5"/>
              </a:rPr>
              <a:t>www.</a:t>
            </a:r>
            <a:r>
              <a:rPr lang="fr-FR" sz="2000" b="1" i="1" dirty="0">
                <a:latin typeface="+mj-lt"/>
                <a:hlinkClick r:id="rId5"/>
              </a:rPr>
              <a:t>ldonline</a:t>
            </a:r>
            <a:r>
              <a:rPr lang="fr-FR" sz="2000" i="1" dirty="0">
                <a:latin typeface="+mj-lt"/>
                <a:hlinkClick r:id="rId5"/>
              </a:rPr>
              <a:t>.org/</a:t>
            </a:r>
            <a:r>
              <a:rPr lang="el-GR" sz="2000" i="1" dirty="0">
                <a:latin typeface="+mj-lt"/>
              </a:rPr>
              <a:t> </a:t>
            </a:r>
          </a:p>
          <a:p>
            <a:pPr algn="l" eaLnBrk="1" fontAlgn="auto" hangingPunct="1">
              <a:spcAft>
                <a:spcPts val="0"/>
              </a:spcAft>
              <a:defRPr/>
            </a:pPr>
            <a:r>
              <a:rPr lang="fr-FR" sz="2000" i="1" dirty="0">
                <a:latin typeface="+mj-lt"/>
                <a:hlinkClick r:id="rId6"/>
              </a:rPr>
              <a:t>www.specialeducation.gr/</a:t>
            </a:r>
            <a:endParaRPr lang="fr-FR" sz="2000" i="1" dirty="0">
              <a:latin typeface="+mj-lt"/>
            </a:endParaRPr>
          </a:p>
          <a:p>
            <a:pPr algn="l" eaLnBrk="1" fontAlgn="auto" hangingPunct="1">
              <a:spcAft>
                <a:spcPts val="0"/>
              </a:spcAft>
              <a:defRPr/>
            </a:pPr>
            <a:r>
              <a:rPr lang="fr-FR" sz="2000" i="1" dirty="0">
                <a:latin typeface="+mj-lt"/>
                <a:hlinkClick r:id="rId7"/>
              </a:rPr>
              <a:t>https://www.disabilityscoop.com/</a:t>
            </a:r>
            <a:r>
              <a:rPr lang="el-GR" sz="2000" i="1" dirty="0">
                <a:latin typeface="+mj-lt"/>
              </a:rPr>
              <a:t>           </a:t>
            </a:r>
            <a:r>
              <a:rPr lang="fr-FR" sz="2000" i="1" dirty="0">
                <a:latin typeface="+mj-lt"/>
              </a:rPr>
              <a:t> </a:t>
            </a:r>
            <a:r>
              <a:rPr lang="el-GR" sz="2000" i="1" dirty="0">
                <a:latin typeface="+mj-lt"/>
              </a:rPr>
              <a:t>                                                             </a:t>
            </a:r>
            <a:r>
              <a:rPr lang="el-GR" sz="2000" b="1" dirty="0">
                <a:solidFill>
                  <a:schemeClr val="tx1"/>
                </a:solidFill>
                <a:latin typeface="+mj-lt"/>
              </a:rPr>
              <a:t>Δρ. Ανδρέας Γ</a:t>
            </a:r>
            <a:r>
              <a:rPr lang="en-US" sz="2000" b="1" dirty="0">
                <a:solidFill>
                  <a:schemeClr val="tx1"/>
                </a:solidFill>
                <a:latin typeface="+mj-lt"/>
              </a:rPr>
              <a:t>r</a:t>
            </a:r>
            <a:r>
              <a:rPr lang="el-GR" sz="2000" b="1" dirty="0">
                <a:solidFill>
                  <a:schemeClr val="tx1"/>
                </a:solidFill>
                <a:latin typeface="+mj-lt"/>
              </a:rPr>
              <a:t>. Κανδαράκης</a:t>
            </a:r>
            <a:r>
              <a:rPr lang="en-US" sz="2000" b="1" dirty="0">
                <a:solidFill>
                  <a:schemeClr val="tx1"/>
                </a:solidFill>
                <a:latin typeface="+mj-lt"/>
              </a:rPr>
              <a:t> </a:t>
            </a:r>
            <a:r>
              <a:rPr lang="el-GR" sz="2000" b="1" dirty="0">
                <a:solidFill>
                  <a:schemeClr val="tx1"/>
                </a:solidFill>
                <a:latin typeface="+mj-lt"/>
              </a:rPr>
              <a:t> </a:t>
            </a:r>
          </a:p>
          <a:p>
            <a:pPr eaLnBrk="1" fontAlgn="auto" hangingPunct="1">
              <a:spcAft>
                <a:spcPts val="0"/>
              </a:spcAft>
              <a:defRPr/>
            </a:pPr>
            <a:r>
              <a:rPr lang="el-GR" sz="2000" b="1" i="1" dirty="0">
                <a:solidFill>
                  <a:schemeClr val="tx1"/>
                </a:solidFill>
                <a:latin typeface="+mj-lt"/>
              </a:rPr>
              <a:t>                                                                                                               Ειδικός Ψυχοπαιδαγωγός &amp; Σύμβουλος Οικογένειας</a:t>
            </a:r>
            <a:br>
              <a:rPr lang="el-GR" sz="2000" b="1" dirty="0">
                <a:solidFill>
                  <a:schemeClr val="tx1"/>
                </a:solidFill>
                <a:latin typeface="+mj-lt"/>
              </a:rPr>
            </a:br>
            <a:r>
              <a:rPr lang="el-GR" sz="2000" b="1" dirty="0">
                <a:solidFill>
                  <a:schemeClr val="tx1"/>
                </a:solidFill>
                <a:latin typeface="+mj-lt"/>
              </a:rPr>
              <a:t>                                                                                                                     τηλ. 697 40000 35   </a:t>
            </a:r>
            <a:r>
              <a:rPr lang="en-US" sz="2000" b="1" dirty="0">
                <a:solidFill>
                  <a:schemeClr val="tx1"/>
                </a:solidFill>
                <a:latin typeface="+mj-lt"/>
              </a:rPr>
              <a:t>mail</a:t>
            </a:r>
            <a:r>
              <a:rPr lang="el-GR" sz="2000" b="1" dirty="0">
                <a:solidFill>
                  <a:schemeClr val="tx1"/>
                </a:solidFill>
                <a:latin typeface="+mj-lt"/>
              </a:rPr>
              <a:t>:</a:t>
            </a:r>
            <a:r>
              <a:rPr lang="en-US" sz="2000" b="1" dirty="0">
                <a:solidFill>
                  <a:schemeClr val="tx1"/>
                </a:solidFill>
                <a:latin typeface="+mj-lt"/>
              </a:rPr>
              <a:t> </a:t>
            </a:r>
            <a:r>
              <a:rPr lang="en-US" sz="2000" b="1" dirty="0" err="1">
                <a:solidFill>
                  <a:schemeClr val="tx1"/>
                </a:solidFill>
                <a:latin typeface="+mj-lt"/>
              </a:rPr>
              <a:t>kaan</a:t>
            </a:r>
            <a:r>
              <a:rPr lang="el-GR" sz="2000" b="1" dirty="0">
                <a:solidFill>
                  <a:schemeClr val="tx1"/>
                </a:solidFill>
                <a:latin typeface="+mj-lt"/>
              </a:rPr>
              <a:t>1@</a:t>
            </a:r>
            <a:r>
              <a:rPr lang="en-US" sz="2000" b="1" dirty="0">
                <a:solidFill>
                  <a:schemeClr val="tx1"/>
                </a:solidFill>
                <a:latin typeface="+mj-lt"/>
              </a:rPr>
              <a:t>ymail.com</a:t>
            </a:r>
            <a:endParaRPr lang="el-GR" sz="2000" b="1" i="1" dirty="0">
              <a:solidFill>
                <a:schemeClr val="tx1"/>
              </a:solidFill>
              <a:latin typeface="+mj-lt"/>
            </a:endParaRPr>
          </a:p>
          <a:p>
            <a:pPr algn="l" eaLnBrk="1" fontAlgn="auto" hangingPunct="1">
              <a:spcAft>
                <a:spcPts val="0"/>
              </a:spcAft>
              <a:defRPr/>
            </a:pPr>
            <a:endParaRPr lang="el-GR" sz="18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9">
            <a:extLst>
              <a:ext uri="{FF2B5EF4-FFF2-40B4-BE49-F238E27FC236}">
                <a16:creationId xmlns:a16="http://schemas.microsoft.com/office/drawing/2014/main" id="{AF0D8A33-2232-E180-B694-E0D1C569EF57}"/>
              </a:ext>
            </a:extLst>
          </p:cNvPr>
          <p:cNvSpPr>
            <a:spLocks noGrp="1" noChangeArrowheads="1"/>
          </p:cNvSpPr>
          <p:nvPr>
            <p:ph type="title"/>
          </p:nvPr>
        </p:nvSpPr>
        <p:spPr/>
        <p:txBody>
          <a:bodyPr/>
          <a:lstStyle/>
          <a:p>
            <a:pPr eaLnBrk="1" hangingPunct="1"/>
            <a:r>
              <a:rPr lang="el-GR" altLang="el-GR" sz="2800"/>
              <a:t>ΠΑΡΕΓΚΕΦΑΛΙΔΑ</a:t>
            </a:r>
          </a:p>
        </p:txBody>
      </p:sp>
      <p:graphicFrame>
        <p:nvGraphicFramePr>
          <p:cNvPr id="11302" name="Group 38">
            <a:extLst>
              <a:ext uri="{FF2B5EF4-FFF2-40B4-BE49-F238E27FC236}">
                <a16:creationId xmlns:a16="http://schemas.microsoft.com/office/drawing/2014/main" id="{534338D5-9BCE-DCB3-9DDD-DA297445AD51}"/>
              </a:ext>
            </a:extLst>
          </p:cNvPr>
          <p:cNvGraphicFramePr>
            <a:graphicFrameLocks noGrp="1"/>
          </p:cNvGraphicFramePr>
          <p:nvPr>
            <p:ph idx="1"/>
          </p:nvPr>
        </p:nvGraphicFramePr>
        <p:xfrm>
          <a:off x="1992314" y="1600200"/>
          <a:ext cx="8218487" cy="4516491"/>
        </p:xfrm>
        <a:graphic>
          <a:graphicData uri="http://schemas.openxmlformats.org/drawingml/2006/table">
            <a:tbl>
              <a:tblPr/>
              <a:tblGrid>
                <a:gridCol w="2732087">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74917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a:ln>
                            <a:noFill/>
                          </a:ln>
                          <a:solidFill>
                            <a:schemeClr val="tx1"/>
                          </a:solidFill>
                          <a:effectLst/>
                          <a:latin typeface="Arial" pitchFamily="34" charset="0"/>
                        </a:rPr>
                        <a:t>ΒΑΣΙΚΑ ΧΑΡΑΚΤΗΡΙΣΤΙΚΑ </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a:ln>
                            <a:noFill/>
                          </a:ln>
                          <a:solidFill>
                            <a:schemeClr val="tx1"/>
                          </a:solidFill>
                          <a:effectLst/>
                          <a:latin typeface="Arial" pitchFamily="34" charset="0"/>
                        </a:rPr>
                        <a:t>ΚΟΡΙΤΣΙΑ</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a:ln>
                            <a:noFill/>
                          </a:ln>
                          <a:solidFill>
                            <a:schemeClr val="tx1"/>
                          </a:solidFill>
                          <a:effectLst/>
                          <a:latin typeface="Arial" pitchFamily="34" charset="0"/>
                        </a:rPr>
                        <a:t>ΑΓΟΡΙΑ</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76725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a:ln>
                            <a:noFill/>
                          </a:ln>
                          <a:solidFill>
                            <a:schemeClr val="tx1"/>
                          </a:solidFill>
                          <a:effectLst/>
                          <a:latin typeface="Arial" pitchFamily="34" charset="0"/>
                        </a:rPr>
                        <a:t>Στο παρελθόν θεωρούνταν υπεύθυνη για το συντονισμό των μυών. Τώρα γνωρίζουμε ότι εμπλέκεται επίσης στο συντονισμό της σκέψης μας. </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a:ln>
                            <a:noFill/>
                          </a:ln>
                          <a:solidFill>
                            <a:schemeClr val="tx1"/>
                          </a:solidFill>
                          <a:effectLst/>
                          <a:latin typeface="Arial" pitchFamily="34" charset="0"/>
                        </a:rPr>
                        <a:t>Η υγιής ανάπτυξη του εγκεφάλου απαιτεί φυσική άσκηση</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a:ln>
                            <a:noFill/>
                          </a:ln>
                          <a:solidFill>
                            <a:schemeClr val="tx1"/>
                          </a:solidFill>
                          <a:effectLst/>
                          <a:latin typeface="Arial" pitchFamily="34" charset="0"/>
                        </a:rPr>
                        <a:t>Προτείνονται περισσότερη κίνηση και άσκηση</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a:ln>
                            <a:noFill/>
                          </a:ln>
                          <a:solidFill>
                            <a:schemeClr val="tx1"/>
                          </a:solidFill>
                          <a:effectLst/>
                          <a:latin typeface="Arial" pitchFamily="34" charset="0"/>
                        </a:rPr>
                        <a:t>Είναι μεγαλύτερο στα αγόρια</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a:ln>
                            <a:noFill/>
                          </a:ln>
                          <a:solidFill>
                            <a:schemeClr val="tx1"/>
                          </a:solidFill>
                          <a:effectLst/>
                          <a:latin typeface="Arial" pitchFamily="34" charset="0"/>
                        </a:rPr>
                        <a:t>Τα αγόρια μαθαίνουν μετακινούμενα (το να κάθονται δημιουργεί προβλήματα)</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a:ln>
                            <a:noFill/>
                          </a:ln>
                          <a:solidFill>
                            <a:schemeClr val="tx1"/>
                          </a:solidFill>
                          <a:effectLst/>
                          <a:latin typeface="Arial" pitchFamily="34" charset="0"/>
                        </a:rPr>
                        <a:t>Το ότι ένας μαθητής επισκέπτεται το δ/ντή επειδή δεν μπορεί να σταματήσει να πειράζει το συμμαθητή του απαντά σε βιολογικές ανάγκες</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p:transition>
    <p:dissolve/>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631504" y="-5324"/>
            <a:ext cx="8568952" cy="7017306"/>
          </a:xfrm>
          <a:prstGeom prst="rect">
            <a:avLst/>
          </a:prstGeom>
        </p:spPr>
        <p:txBody>
          <a:bodyPr wrap="square">
            <a:spAutoFit/>
          </a:bodyPr>
          <a:lstStyle/>
          <a:p>
            <a:r>
              <a:rPr lang="en-US" dirty="0" err="1"/>
              <a:t>IPads</a:t>
            </a:r>
            <a:r>
              <a:rPr lang="en-US" dirty="0"/>
              <a:t> in the classroom : </a:t>
            </a:r>
          </a:p>
          <a:p>
            <a:r>
              <a:rPr lang="en-US" dirty="0">
                <a:hlinkClick r:id="rId2"/>
              </a:rPr>
              <a:t>https://www.youtube.com/watch?v=IzSNdxsfk0Q</a:t>
            </a:r>
            <a:endParaRPr lang="en-US" dirty="0"/>
          </a:p>
          <a:p>
            <a:endParaRPr lang="en-US" dirty="0"/>
          </a:p>
          <a:p>
            <a:r>
              <a:rPr lang="en-US" dirty="0"/>
              <a:t>Top 10 Reasons to Use Technology in Education: </a:t>
            </a:r>
            <a:r>
              <a:rPr lang="en-US" dirty="0" err="1"/>
              <a:t>iPad</a:t>
            </a:r>
            <a:r>
              <a:rPr lang="en-US" dirty="0"/>
              <a:t>, Tablet, Computer, Listening Centers:  </a:t>
            </a:r>
          </a:p>
          <a:p>
            <a:r>
              <a:rPr lang="en-US" dirty="0">
                <a:hlinkClick r:id="rId3"/>
              </a:rPr>
              <a:t>https://www.youtube.com/watch?v=mzi2RIt8_nk</a:t>
            </a:r>
            <a:endParaRPr lang="en-US" dirty="0"/>
          </a:p>
          <a:p>
            <a:endParaRPr lang="en-US" dirty="0"/>
          </a:p>
          <a:p>
            <a:r>
              <a:rPr lang="en-US" dirty="0"/>
              <a:t>The Importance of Technology in Classrooms : </a:t>
            </a:r>
            <a:r>
              <a:rPr lang="en-US" dirty="0">
                <a:hlinkClick r:id="rId4"/>
              </a:rPr>
              <a:t>https://www.youtube.com/watch?v=HCi8rRfIw-8</a:t>
            </a:r>
            <a:endParaRPr lang="en-US" dirty="0"/>
          </a:p>
          <a:p>
            <a:endParaRPr lang="en-US" dirty="0"/>
          </a:p>
          <a:p>
            <a:r>
              <a:rPr lang="en-US" dirty="0"/>
              <a:t>What are the 4Cs?: </a:t>
            </a:r>
          </a:p>
          <a:p>
            <a:r>
              <a:rPr lang="en-US" dirty="0">
                <a:hlinkClick r:id="rId5"/>
              </a:rPr>
              <a:t>https://www.youtube.com/watch?v=QrEEVZa3f98</a:t>
            </a:r>
            <a:endParaRPr lang="en-US" dirty="0"/>
          </a:p>
          <a:p>
            <a:endParaRPr lang="en-US" dirty="0"/>
          </a:p>
          <a:p>
            <a:r>
              <a:rPr lang="en-US" dirty="0"/>
              <a:t>21st century skills: </a:t>
            </a:r>
          </a:p>
          <a:p>
            <a:r>
              <a:rPr lang="en-US" dirty="0">
                <a:hlinkClick r:id="rId6"/>
              </a:rPr>
              <a:t>https://www.youtube.com/watch?v=qwJIhZcAd0I</a:t>
            </a:r>
            <a:endParaRPr lang="en-US" dirty="0"/>
          </a:p>
          <a:p>
            <a:endParaRPr lang="en-US" dirty="0"/>
          </a:p>
          <a:p>
            <a:r>
              <a:rPr lang="en-US" dirty="0"/>
              <a:t>Using the </a:t>
            </a:r>
            <a:r>
              <a:rPr lang="en-US" dirty="0" err="1"/>
              <a:t>iPad</a:t>
            </a:r>
            <a:r>
              <a:rPr lang="en-US" dirty="0"/>
              <a:t> to teach the math concept "before“:</a:t>
            </a:r>
          </a:p>
          <a:p>
            <a:r>
              <a:rPr lang="en-US" dirty="0">
                <a:hlinkClick r:id="rId7"/>
              </a:rPr>
              <a:t>https://www.youtube.com/watch?v=vpvpR51v92E</a:t>
            </a:r>
            <a:endParaRPr lang="en-US" dirty="0"/>
          </a:p>
          <a:p>
            <a:endParaRPr lang="en-US" dirty="0"/>
          </a:p>
          <a:p>
            <a:r>
              <a:rPr lang="en-US" dirty="0"/>
              <a:t>Learning and Creating with </a:t>
            </a:r>
            <a:r>
              <a:rPr lang="en-US" dirty="0" err="1"/>
              <a:t>iPads</a:t>
            </a:r>
            <a:r>
              <a:rPr lang="en-US" dirty="0"/>
              <a:t> in Kindergarten:</a:t>
            </a:r>
          </a:p>
          <a:p>
            <a:r>
              <a:rPr lang="en-US" dirty="0">
                <a:hlinkClick r:id="rId8"/>
              </a:rPr>
              <a:t>https://www.youtube.com/watch?v=Y5b6y7DJuYk</a:t>
            </a:r>
            <a:endParaRPr lang="el-GR" dirty="0"/>
          </a:p>
          <a:p>
            <a:endParaRPr lang="el-GR" dirty="0"/>
          </a:p>
          <a:p>
            <a:r>
              <a:rPr lang="en-US" dirty="0"/>
              <a:t>student-centered learning in action</a:t>
            </a:r>
            <a:r>
              <a:rPr lang="el-GR" dirty="0"/>
              <a:t>: </a:t>
            </a:r>
          </a:p>
          <a:p>
            <a:r>
              <a:rPr lang="en-US" dirty="0">
                <a:hlinkClick r:id="rId9"/>
              </a:rPr>
              <a:t>https://www.esparklearning.com/espark/</a:t>
            </a:r>
            <a:endParaRPr lang="el-GR" dirty="0"/>
          </a:p>
          <a:p>
            <a:endParaRPr lang="el-GR" dirty="0"/>
          </a:p>
        </p:txBody>
      </p:sp>
    </p:spTree>
    <p:extLst>
      <p:ext uri="{BB962C8B-B14F-4D97-AF65-F5344CB8AC3E}">
        <p14:creationId xmlns:p14="http://schemas.microsoft.com/office/powerpoint/2010/main" val="39909686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CC91E1D2-59C0-A518-FEB8-4689E044EC5B}"/>
              </a:ext>
            </a:extLst>
          </p:cNvPr>
          <p:cNvSpPr>
            <a:spLocks noGrp="1" noChangeArrowheads="1"/>
          </p:cNvSpPr>
          <p:nvPr>
            <p:ph type="title"/>
          </p:nvPr>
        </p:nvSpPr>
        <p:spPr/>
        <p:txBody>
          <a:bodyPr/>
          <a:lstStyle/>
          <a:p>
            <a:pPr eaLnBrk="1" hangingPunct="1"/>
            <a:r>
              <a:rPr lang="el-GR" altLang="el-GR" sz="2800"/>
              <a:t>ΜΕΣΟΛΟΒΙΟ</a:t>
            </a:r>
          </a:p>
        </p:txBody>
      </p:sp>
      <p:graphicFrame>
        <p:nvGraphicFramePr>
          <p:cNvPr id="5160" name="Group 40">
            <a:extLst>
              <a:ext uri="{FF2B5EF4-FFF2-40B4-BE49-F238E27FC236}">
                <a16:creationId xmlns:a16="http://schemas.microsoft.com/office/drawing/2014/main" id="{243DFE93-C662-6C38-98BE-35B74DD40C6C}"/>
              </a:ext>
            </a:extLst>
          </p:cNvPr>
          <p:cNvGraphicFramePr>
            <a:graphicFrameLocks noGrp="1"/>
          </p:cNvGraphicFramePr>
          <p:nvPr>
            <p:ph idx="1"/>
          </p:nvPr>
        </p:nvGraphicFramePr>
        <p:xfrm>
          <a:off x="1981200" y="1484314"/>
          <a:ext cx="8229600" cy="4472087"/>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9791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a:ln>
                            <a:noFill/>
                          </a:ln>
                          <a:solidFill>
                            <a:schemeClr val="tx1"/>
                          </a:solidFill>
                          <a:effectLst/>
                          <a:latin typeface="Arial" pitchFamily="34" charset="0"/>
                        </a:rPr>
                        <a:t>ΒΑΣΙΚΑ ΧΑΡΑΚΤΗΡΙΣΤΙΚΑ </a:t>
                      </a:r>
                    </a:p>
                  </a:txBody>
                  <a:tcPr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a:ln>
                            <a:noFill/>
                          </a:ln>
                          <a:solidFill>
                            <a:schemeClr val="tx1"/>
                          </a:solidFill>
                          <a:effectLst/>
                          <a:latin typeface="Arial" pitchFamily="34" charset="0"/>
                        </a:rPr>
                        <a:t>ΚΟΡΙΤΣΙΑ</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a:ln>
                            <a:noFill/>
                          </a:ln>
                          <a:solidFill>
                            <a:schemeClr val="tx1"/>
                          </a:solidFill>
                          <a:effectLst/>
                          <a:latin typeface="Arial" pitchFamily="34" charset="0"/>
                        </a:rPr>
                        <a:t>ΑΓΟΡΙΑ</a:t>
                      </a: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9287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a:ln>
                            <a:noFill/>
                          </a:ln>
                          <a:solidFill>
                            <a:schemeClr val="tx1"/>
                          </a:solidFill>
                          <a:effectLst/>
                          <a:latin typeface="Arial" pitchFamily="34" charset="0"/>
                        </a:rPr>
                        <a:t>Συνδέει τα δύο ημισφαίρια</a:t>
                      </a:r>
                    </a:p>
                  </a:txBody>
                  <a:tcPr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a:ln>
                            <a:noFill/>
                          </a:ln>
                          <a:solidFill>
                            <a:schemeClr val="tx1"/>
                          </a:solidFill>
                          <a:effectLst/>
                          <a:latin typeface="Arial" pitchFamily="34" charset="0"/>
                        </a:rPr>
                        <a:t>Μεγαλύτερο στα κορίτσια</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a:ln>
                            <a:noFill/>
                          </a:ln>
                          <a:solidFill>
                            <a:schemeClr val="tx1"/>
                          </a:solidFill>
                          <a:effectLst/>
                          <a:latin typeface="Arial" pitchFamily="34" charset="0"/>
                        </a:rPr>
                        <a:t>Με αυτό μπορούν και </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800" b="0" i="0" u="none" strike="noStrike" cap="none" normalizeH="0" baseline="0" dirty="0">
                          <a:ln>
                            <a:noFill/>
                          </a:ln>
                          <a:solidFill>
                            <a:schemeClr val="tx1"/>
                          </a:solidFill>
                          <a:effectLst/>
                          <a:latin typeface="Arial" pitchFamily="34" charset="0"/>
                        </a:rPr>
                        <a:t>Επεξεργάζονται τις πληροφορίες βλέποντας, ακούγοντας, κρατώντας σημειώσεις</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l-GR" sz="1800" b="0" i="0" u="none" strike="noStrike" cap="none" normalizeH="0" baseline="0" dirty="0">
                          <a:ln>
                            <a:noFill/>
                          </a:ln>
                          <a:solidFill>
                            <a:schemeClr val="tx1"/>
                          </a:solidFill>
                          <a:effectLst/>
                          <a:latin typeface="Arial" pitchFamily="34" charset="0"/>
                        </a:rPr>
                        <a:t>Κατανοούν τα συναισθήματά τους και τα περιγράφουν λεκτικά </a:t>
                      </a:r>
                    </a:p>
                  </a:txBody>
                  <a:tcPr marT="45703" marB="457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a:ln>
                            <a:noFill/>
                          </a:ln>
                          <a:solidFill>
                            <a:schemeClr val="tx1"/>
                          </a:solidFill>
                          <a:effectLst/>
                          <a:latin typeface="Arial" pitchFamily="34" charset="0"/>
                        </a:rPr>
                        <a:t>Λιγότερη επικοινωνία μεταξύ των δύο ημισφαιρίων,</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pitchFamily="34" charset="0"/>
                        </a:rPr>
                        <a:t>O </a:t>
                      </a:r>
                      <a:r>
                        <a:rPr kumimoji="0" lang="el-GR" sz="1800" b="0" i="0" u="none" strike="noStrike" cap="none" normalizeH="0" baseline="0" dirty="0">
                          <a:ln>
                            <a:noFill/>
                          </a:ln>
                          <a:solidFill>
                            <a:schemeClr val="tx1"/>
                          </a:solidFill>
                          <a:effectLst/>
                          <a:latin typeface="Arial" pitchFamily="34" charset="0"/>
                        </a:rPr>
                        <a:t>εγκέφαλος των αγοριών χρειάζεται περισσότερο χρόνο να συνδυάσει λέξεις-ενέργειες-συναισθήματα</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a:ln>
                            <a:noFill/>
                          </a:ln>
                          <a:solidFill>
                            <a:schemeClr val="tx1"/>
                          </a:solidFill>
                          <a:effectLst/>
                          <a:latin typeface="Arial" pitchFamily="34" charset="0"/>
                        </a:rPr>
                        <a:t>Χρειάζονται περισσότερο χρόνο επεξεργασίας των πληροφοριών πριν απαντήσουν </a:t>
                      </a: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p:transition>
    <p:dissolv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C7745C7E-1209-EA19-EECA-C618FD862467}"/>
              </a:ext>
            </a:extLst>
          </p:cNvPr>
          <p:cNvSpPr>
            <a:spLocks noGrp="1" noChangeArrowheads="1"/>
          </p:cNvSpPr>
          <p:nvPr>
            <p:ph type="title"/>
          </p:nvPr>
        </p:nvSpPr>
        <p:spPr/>
        <p:txBody>
          <a:bodyPr/>
          <a:lstStyle/>
          <a:p>
            <a:pPr eaLnBrk="1" hangingPunct="1"/>
            <a:r>
              <a:rPr lang="el-GR" altLang="el-GR" sz="2800"/>
              <a:t>ΙΠΠΟΚΑΜΠΟΣ</a:t>
            </a:r>
          </a:p>
        </p:txBody>
      </p:sp>
      <p:graphicFrame>
        <p:nvGraphicFramePr>
          <p:cNvPr id="7198" name="Group 30">
            <a:extLst>
              <a:ext uri="{FF2B5EF4-FFF2-40B4-BE49-F238E27FC236}">
                <a16:creationId xmlns:a16="http://schemas.microsoft.com/office/drawing/2014/main" id="{4A5EDB5B-E62B-BEF4-4DDA-49A5968CE92B}"/>
              </a:ext>
            </a:extLst>
          </p:cNvPr>
          <p:cNvGraphicFramePr>
            <a:graphicFrameLocks noGrp="1"/>
          </p:cNvGraphicFramePr>
          <p:nvPr>
            <p:ph idx="1"/>
          </p:nvPr>
        </p:nvGraphicFramePr>
        <p:xfrm>
          <a:off x="1919288" y="1600200"/>
          <a:ext cx="8291512" cy="4656348"/>
        </p:xfrm>
        <a:graphic>
          <a:graphicData uri="http://schemas.openxmlformats.org/drawingml/2006/table">
            <a:tbl>
              <a:tblPr/>
              <a:tblGrid>
                <a:gridCol w="2805112">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74886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a:ln>
                            <a:noFill/>
                          </a:ln>
                          <a:solidFill>
                            <a:schemeClr val="tx1"/>
                          </a:solidFill>
                          <a:effectLst/>
                          <a:latin typeface="Arial" pitchFamily="34" charset="0"/>
                        </a:rPr>
                        <a:t>ΒΑΣΙΚΑ ΧΑΡΑΚΤΗΡΙΣΤΙΚΑ </a:t>
                      </a:r>
                    </a:p>
                  </a:txBody>
                  <a:tcPr marT="45692" marB="456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a:ln>
                            <a:noFill/>
                          </a:ln>
                          <a:solidFill>
                            <a:schemeClr val="tx1"/>
                          </a:solidFill>
                          <a:effectLst/>
                          <a:latin typeface="Arial" pitchFamily="34" charset="0"/>
                        </a:rPr>
                        <a:t>ΚΟΡΙΤΣΙΑ</a:t>
                      </a:r>
                    </a:p>
                  </a:txBody>
                  <a:tcPr marT="45692" marB="4569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a:ln>
                            <a:noFill/>
                          </a:ln>
                          <a:solidFill>
                            <a:schemeClr val="tx1"/>
                          </a:solidFill>
                          <a:effectLst/>
                          <a:latin typeface="Arial" pitchFamily="34" charset="0"/>
                        </a:rPr>
                        <a:t>ΑΓΟΡΙΑ</a:t>
                      </a:r>
                    </a:p>
                  </a:txBody>
                  <a:tcPr marT="45692" marB="456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0727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l-GR" sz="1800" b="0" i="0" u="none" strike="noStrike" cap="none" normalizeH="0" baseline="0" dirty="0">
                          <a:ln>
                            <a:noFill/>
                          </a:ln>
                          <a:solidFill>
                            <a:schemeClr val="tx1"/>
                          </a:solidFill>
                          <a:effectLst/>
                          <a:latin typeface="Times New Roman" pitchFamily="18" charset="0"/>
                          <a:cs typeface="Times New Roman" pitchFamily="18" charset="0"/>
                        </a:rPr>
                        <a:t>προσωρινός χώρος αποθήκευσης πληροφοριών</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8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a:ln>
                            <a:noFill/>
                          </a:ln>
                          <a:solidFill>
                            <a:schemeClr val="tx1"/>
                          </a:solidFill>
                          <a:effectLst/>
                          <a:latin typeface="Arial" pitchFamily="34" charset="0"/>
                        </a:rPr>
                        <a:t>Μεταφέρει τις πληροφορίες από την ενεργό στη μακρόχρονη</a:t>
                      </a:r>
                      <a:r>
                        <a:rPr kumimoji="0" lang="en-US" sz="1800" b="0" i="0" u="none" strike="noStrike" cap="none" normalizeH="0" baseline="0" dirty="0">
                          <a:ln>
                            <a:noFill/>
                          </a:ln>
                          <a:solidFill>
                            <a:schemeClr val="tx1"/>
                          </a:solidFill>
                          <a:effectLst/>
                          <a:latin typeface="Arial" pitchFamily="34" charset="0"/>
                        </a:rPr>
                        <a:t> </a:t>
                      </a:r>
                      <a:r>
                        <a:rPr kumimoji="0" lang="el-GR" sz="1800" b="0" i="0" u="none" strike="noStrike" cap="none" normalizeH="0" baseline="0" dirty="0">
                          <a:ln>
                            <a:noFill/>
                          </a:ln>
                          <a:solidFill>
                            <a:schemeClr val="tx1"/>
                          </a:solidFill>
                          <a:effectLst/>
                          <a:latin typeface="Arial" pitchFamily="34" charset="0"/>
                        </a:rPr>
                        <a:t>μνήμη</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Symbol" pitchFamily="18" charset="2"/>
                        <a:buNone/>
                        <a:tabLst>
                          <a:tab pos="571500" algn="l"/>
                        </a:tabLst>
                      </a:pPr>
                      <a:endParaRPr kumimoji="0" lang="el-GR" sz="18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571500" algn="l"/>
                        </a:tabLst>
                      </a:pPr>
                      <a:r>
                        <a:rPr kumimoji="0" lang="el-GR" sz="1800" b="1" i="0" u="none" strike="noStrike" cap="none" normalizeH="0" baseline="0" dirty="0">
                          <a:ln>
                            <a:noFill/>
                          </a:ln>
                          <a:solidFill>
                            <a:schemeClr val="tx1"/>
                          </a:solidFill>
                          <a:effectLst/>
                          <a:latin typeface="Times New Roman" pitchFamily="18" charset="0"/>
                          <a:cs typeface="Times New Roman" pitchFamily="18" charset="0"/>
                        </a:rPr>
                        <a:t>(</a:t>
                      </a:r>
                      <a:r>
                        <a:rPr kumimoji="0" lang="el-GR" sz="2000" b="1" i="0" u="none" strike="noStrike" cap="none" normalizeH="0" baseline="0" dirty="0">
                          <a:ln>
                            <a:noFill/>
                          </a:ln>
                          <a:solidFill>
                            <a:schemeClr val="tx1"/>
                          </a:solidFill>
                          <a:effectLst/>
                          <a:latin typeface="Times New Roman" pitchFamily="18" charset="0"/>
                          <a:cs typeface="Times New Roman" pitchFamily="18" charset="0"/>
                        </a:rPr>
                        <a:t>ιππόκαμπος</a:t>
                      </a:r>
                      <a:r>
                        <a:rPr kumimoji="0" lang="el-GR" sz="1800" b="1" i="0" u="none" strike="noStrike" cap="none" normalizeH="0" baseline="0" dirty="0">
                          <a:ln>
                            <a:noFill/>
                          </a:ln>
                          <a:solidFill>
                            <a:schemeClr val="tx1"/>
                          </a:solidFill>
                          <a:effectLst/>
                          <a:latin typeface="Times New Roman" pitchFamily="18" charset="0"/>
                          <a:cs typeface="Times New Roman" pitchFamily="18" charset="0"/>
                        </a:rPr>
                        <a:t> </a:t>
                      </a:r>
                      <a:r>
                        <a:rPr kumimoji="0" lang="el-GR" sz="1800" b="0" i="0" u="none" strike="noStrike" cap="none" normalizeH="0" baseline="0" dirty="0">
                          <a:ln>
                            <a:noFill/>
                          </a:ln>
                          <a:solidFill>
                            <a:schemeClr val="tx1"/>
                          </a:solidFill>
                          <a:effectLst/>
                          <a:latin typeface="Times New Roman" pitchFamily="18" charset="0"/>
                          <a:cs typeface="Times New Roman" pitchFamily="18" charset="0"/>
                        </a:rPr>
                        <a:t>= &lt;&lt;βιβλιοθηκάριος της μνήμης)</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800" b="0" i="0" u="none" strike="noStrike" cap="none" normalizeH="0" baseline="0" dirty="0">
                        <a:ln>
                          <a:noFill/>
                        </a:ln>
                        <a:solidFill>
                          <a:schemeClr val="tx1"/>
                        </a:solidFill>
                        <a:effectLst/>
                        <a:latin typeface="Arial" pitchFamily="34" charset="0"/>
                      </a:endParaRPr>
                    </a:p>
                  </a:txBody>
                  <a:tcPr marT="45692" marB="4569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a:ln>
                            <a:noFill/>
                          </a:ln>
                          <a:solidFill>
                            <a:schemeClr val="tx1"/>
                          </a:solidFill>
                          <a:effectLst/>
                          <a:latin typeface="Arial" pitchFamily="34" charset="0"/>
                        </a:rPr>
                        <a:t>Συνήθως μεγαλύτερος</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a:ln>
                            <a:noFill/>
                          </a:ln>
                          <a:solidFill>
                            <a:schemeClr val="tx1"/>
                          </a:solidFill>
                          <a:effectLst/>
                          <a:latin typeface="Arial" pitchFamily="34" charset="0"/>
                        </a:rPr>
                        <a:t>και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800" b="0" i="0" u="none" strike="noStrike" cap="none" normalizeH="0" baseline="0" dirty="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a:ln>
                            <a:noFill/>
                          </a:ln>
                          <a:solidFill>
                            <a:schemeClr val="tx1"/>
                          </a:solidFill>
                          <a:effectLst/>
                          <a:latin typeface="Arial" pitchFamily="34" charset="0"/>
                        </a:rPr>
                        <a:t>η μεταβίβαση των μηνυμάτων γίνεται ταχύτερα οδηγώντας σε μεγαλύτερη δυνατότητα αποθήκευσης</a:t>
                      </a:r>
                    </a:p>
                  </a:txBody>
                  <a:tcPr marT="45692" marB="4569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a:ln>
                            <a:noFill/>
                          </a:ln>
                          <a:solidFill>
                            <a:schemeClr val="tx1"/>
                          </a:solidFill>
                          <a:effectLst/>
                          <a:latin typeface="Arial" pitchFamily="34" charset="0"/>
                        </a:rPr>
                        <a:t>Μικρότερος</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800" b="0" i="0" u="none" strike="noStrike" cap="none" normalizeH="0" baseline="0" dirty="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800" b="0" i="0" u="none" strike="noStrike" cap="none" normalizeH="0" baseline="0" dirty="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a:ln>
                            <a:noFill/>
                          </a:ln>
                          <a:solidFill>
                            <a:schemeClr val="tx1"/>
                          </a:solidFill>
                          <a:effectLst/>
                          <a:latin typeface="Arial" pitchFamily="34" charset="0"/>
                        </a:rPr>
                        <a:t>Τα αγόρια συχνά κάνουν κάτι για να το τελειώσουν γρήγορα (ξεφόρτωμα)</a:t>
                      </a:r>
                    </a:p>
                  </a:txBody>
                  <a:tcPr marT="45692" marB="4569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p:transition>
    <p:dissolv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9">
            <a:extLst>
              <a:ext uri="{FF2B5EF4-FFF2-40B4-BE49-F238E27FC236}">
                <a16:creationId xmlns:a16="http://schemas.microsoft.com/office/drawing/2014/main" id="{3BE34050-2B57-9C10-0F14-EB2C273C5308}"/>
              </a:ext>
            </a:extLst>
          </p:cNvPr>
          <p:cNvSpPr>
            <a:spLocks noGrp="1" noChangeArrowheads="1"/>
          </p:cNvSpPr>
          <p:nvPr>
            <p:ph type="title"/>
          </p:nvPr>
        </p:nvSpPr>
        <p:spPr/>
        <p:txBody>
          <a:bodyPr/>
          <a:lstStyle/>
          <a:p>
            <a:pPr eaLnBrk="1" hangingPunct="1"/>
            <a:r>
              <a:rPr lang="el-GR" altLang="el-GR" sz="2800"/>
              <a:t>ΑΜΥΓΔΑΛΗ </a:t>
            </a:r>
          </a:p>
        </p:txBody>
      </p:sp>
      <p:graphicFrame>
        <p:nvGraphicFramePr>
          <p:cNvPr id="9248" name="Group 32">
            <a:extLst>
              <a:ext uri="{FF2B5EF4-FFF2-40B4-BE49-F238E27FC236}">
                <a16:creationId xmlns:a16="http://schemas.microsoft.com/office/drawing/2014/main" id="{BF915095-5406-807B-2B7D-63B5A944DE58}"/>
              </a:ext>
            </a:extLst>
          </p:cNvPr>
          <p:cNvGraphicFramePr>
            <a:graphicFrameLocks noGrp="1"/>
          </p:cNvGraphicFramePr>
          <p:nvPr>
            <p:ph idx="1"/>
          </p:nvPr>
        </p:nvGraphicFramePr>
        <p:xfrm>
          <a:off x="1981200" y="1600200"/>
          <a:ext cx="8229600" cy="3773488"/>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749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a:ln>
                            <a:noFill/>
                          </a:ln>
                          <a:solidFill>
                            <a:schemeClr val="tx1"/>
                          </a:solidFill>
                          <a:effectLst/>
                          <a:latin typeface="Arial" pitchFamily="34" charset="0"/>
                        </a:rPr>
                        <a:t>ΒΑΣΙΚΑ ΧΑΡΑΚΤΗΡΙΣΤΙΚΑ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a:ln>
                            <a:noFill/>
                          </a:ln>
                          <a:solidFill>
                            <a:schemeClr val="tx1"/>
                          </a:solidFill>
                          <a:effectLst/>
                          <a:latin typeface="Arial" pitchFamily="34" charset="0"/>
                        </a:rPr>
                        <a:t>ΚΟΡΙΤΣΙΑ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a:ln>
                            <a:noFill/>
                          </a:ln>
                          <a:solidFill>
                            <a:schemeClr val="tx1"/>
                          </a:solidFill>
                          <a:effectLst/>
                          <a:latin typeface="Arial" pitchFamily="34" charset="0"/>
                        </a:rPr>
                        <a:t>ΑΓΟΡΙΑ</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0241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a:ln>
                            <a:noFill/>
                          </a:ln>
                          <a:solidFill>
                            <a:schemeClr val="tx1"/>
                          </a:solidFill>
                          <a:effectLst/>
                          <a:latin typeface="Arial" pitchFamily="34" charset="0"/>
                        </a:rPr>
                        <a:t>Στο τέλος του Ιππόκαμπου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a:ln>
                            <a:noFill/>
                          </a:ln>
                          <a:solidFill>
                            <a:schemeClr val="tx1"/>
                          </a:solidFill>
                          <a:effectLst/>
                          <a:latin typeface="Arial" pitchFamily="34" charset="0"/>
                        </a:rPr>
                        <a:t>Είναι υπεύθυνη για τη ρύθμιση των συναισθημάτων (κυρίως του φόβου και του θυμού)</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a:ln>
                            <a:noFill/>
                          </a:ln>
                          <a:solidFill>
                            <a:schemeClr val="tx1"/>
                          </a:solidFill>
                          <a:effectLst/>
                          <a:latin typeface="Arial" pitchFamily="34" charset="0"/>
                        </a:rPr>
                        <a:t>Είναι ώριμο από τη γέννηση</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a:ln>
                            <a:noFill/>
                          </a:ln>
                          <a:solidFill>
                            <a:schemeClr val="tx1"/>
                          </a:solidFill>
                          <a:effectLst/>
                          <a:latin typeface="Arial" pitchFamily="34" charset="0"/>
                        </a:rPr>
                        <a:t>Σχετίζονται ευκολότερα με τη συναισθηματική και αισθητηριακή διάσταση των γεγονότων, διατηρώντας τα περισσότερο χρόνο στη μνήμη</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a:ln>
                            <a:noFill/>
                          </a:ln>
                          <a:solidFill>
                            <a:schemeClr val="tx1"/>
                          </a:solidFill>
                          <a:effectLst/>
                          <a:latin typeface="Arial" pitchFamily="34" charset="0"/>
                        </a:rPr>
                        <a:t>Είναι μεγαλύτερη συμβάλλοντας στην επιθετικότητα</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p:transition>
    <p:dissolv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a:extLst>
              <a:ext uri="{FF2B5EF4-FFF2-40B4-BE49-F238E27FC236}">
                <a16:creationId xmlns:a16="http://schemas.microsoft.com/office/drawing/2014/main" id="{25023806-E43B-BBF6-90F0-D4ACA48EEAEE}"/>
              </a:ext>
            </a:extLst>
          </p:cNvPr>
          <p:cNvSpPr>
            <a:spLocks noGrp="1" noChangeArrowheads="1"/>
          </p:cNvSpPr>
          <p:nvPr>
            <p:ph type="title"/>
          </p:nvPr>
        </p:nvSpPr>
        <p:spPr/>
        <p:txBody>
          <a:bodyPr/>
          <a:lstStyle/>
          <a:p>
            <a:pPr eaLnBrk="1" hangingPunct="1"/>
            <a:r>
              <a:rPr lang="el-GR" altLang="el-GR" sz="3200" b="1"/>
              <a:t>ΨΥΧΟΠΑΙΔΑΓΩΓΙΚΗ ΑΝΤΙΜΕΤΩΠΙΣΗ</a:t>
            </a:r>
          </a:p>
        </p:txBody>
      </p:sp>
      <p:sp>
        <p:nvSpPr>
          <p:cNvPr id="23557" name="Rectangle 5">
            <a:extLst>
              <a:ext uri="{FF2B5EF4-FFF2-40B4-BE49-F238E27FC236}">
                <a16:creationId xmlns:a16="http://schemas.microsoft.com/office/drawing/2014/main" id="{E05A7775-C7FE-3EB5-794B-DF4D9DD849C9}"/>
              </a:ext>
            </a:extLst>
          </p:cNvPr>
          <p:cNvSpPr>
            <a:spLocks noChangeArrowheads="1"/>
          </p:cNvSpPr>
          <p:nvPr/>
        </p:nvSpPr>
        <p:spPr bwMode="auto">
          <a:xfrm>
            <a:off x="1524000" y="1525558"/>
            <a:ext cx="9144000" cy="5324535"/>
          </a:xfrm>
          <a:prstGeom prst="rect">
            <a:avLst/>
          </a:prstGeom>
          <a:noFill/>
          <a:ln>
            <a:noFill/>
          </a:ln>
          <a:effectLst/>
        </p:spPr>
        <p:txBody>
          <a:bodyPr anchor="ctr">
            <a:spAutoFit/>
          </a:bodyPr>
          <a:lstStyle/>
          <a:p>
            <a:pPr marL="342900" indent="-342900" algn="ctr">
              <a:defRPr/>
            </a:pPr>
            <a:endParaRPr lang="el-GR" sz="2000" dirty="0"/>
          </a:p>
          <a:p>
            <a:pPr marL="457200" indent="-457200">
              <a:buFont typeface="+mj-lt"/>
              <a:buAutoNum type="arabicPeriod"/>
              <a:defRPr/>
            </a:pPr>
            <a:r>
              <a:rPr lang="el-GR" sz="2000" dirty="0"/>
              <a:t>Είσοδος των αγοριών στην Α΄ τάξη κατά ένα χρόνο αργότερα από τα κορίτσια </a:t>
            </a:r>
          </a:p>
          <a:p>
            <a:pPr marL="457200" indent="-457200">
              <a:buFont typeface="+mj-lt"/>
              <a:buAutoNum type="arabicPeriod"/>
              <a:defRPr/>
            </a:pPr>
            <a:r>
              <a:rPr lang="el-GR" sz="2000" dirty="0"/>
              <a:t>μικρότερος αριθμός μαθητών στις σχολικές τάξεις</a:t>
            </a:r>
          </a:p>
          <a:p>
            <a:pPr marL="457200" indent="-457200">
              <a:buFont typeface="+mj-lt"/>
              <a:buAutoNum type="arabicPeriod"/>
              <a:defRPr/>
            </a:pPr>
            <a:r>
              <a:rPr lang="el-GR" sz="2000" dirty="0"/>
              <a:t>μεγάλες και ευρύχωρες τάξεις  όπου υπάρχει σχετική ανοχή και επιτρέπεται η κίνηση των μαθητών (π.χ. στα αγόρια καθώς διαβάζουν δυνατά επιτρέπουμε να ζουλάνε ένα μπαλάκι)</a:t>
            </a:r>
          </a:p>
          <a:p>
            <a:pPr marL="457200" indent="-457200">
              <a:buFont typeface="+mj-lt"/>
              <a:buAutoNum type="arabicPeriod"/>
              <a:defRPr/>
            </a:pPr>
            <a:r>
              <a:rPr lang="el-GR" sz="2000" dirty="0"/>
              <a:t>συχνά ολιγόλεπτα διαλείμματα</a:t>
            </a:r>
          </a:p>
          <a:p>
            <a:pPr marL="457200" indent="-457200">
              <a:buFont typeface="+mj-lt"/>
              <a:buAutoNum type="arabicPeriod"/>
              <a:defRPr/>
            </a:pPr>
            <a:r>
              <a:rPr lang="el-GR" sz="2000" dirty="0"/>
              <a:t>τάξεις αγοριών και κοριτσιών σε κάποια μαθήματα (περισσότερες ευκαιρίες, δεσμοί μεταξύ αγοριών-κοριτσιών) αν και δεν αποκλείουμε την πιθανότητα το ξεχωριστό να οδηγεί σε ανισότητες.</a:t>
            </a:r>
          </a:p>
          <a:p>
            <a:pPr marL="457200" indent="-457200">
              <a:buFont typeface="+mj-lt"/>
              <a:buAutoNum type="arabicPeriod"/>
              <a:defRPr/>
            </a:pPr>
            <a:r>
              <a:rPr lang="el-GR" sz="2000" dirty="0"/>
              <a:t>καλή σχέση Δ-Μ</a:t>
            </a:r>
          </a:p>
          <a:p>
            <a:pPr marL="457200" indent="-457200">
              <a:buFont typeface="+mj-lt"/>
              <a:buAutoNum type="arabicPeriod"/>
              <a:defRPr/>
            </a:pPr>
            <a:r>
              <a:rPr lang="el-GR" sz="2000" dirty="0"/>
              <a:t>κανόνες-συνέπειες</a:t>
            </a:r>
          </a:p>
          <a:p>
            <a:pPr marL="457200" indent="-457200">
              <a:buFont typeface="+mj-lt"/>
              <a:buAutoNum type="arabicPeriod"/>
              <a:defRPr/>
            </a:pPr>
            <a:r>
              <a:rPr lang="el-GR" sz="2000" dirty="0"/>
              <a:t>ποικιλία μεθόδων διδασκαλίας (έμφαση στη συνεργατική μάθηση)</a:t>
            </a:r>
          </a:p>
          <a:p>
            <a:pPr marL="457200" indent="-457200">
              <a:buFont typeface="+mj-lt"/>
              <a:buAutoNum type="arabicPeriod"/>
              <a:defRPr/>
            </a:pPr>
            <a:r>
              <a:rPr lang="el-GR" sz="2000" dirty="0"/>
              <a:t>έμφαση στην πολλαπλή ευφυΐα (και ιδιαιτέρως στη  χωρική νοημοσύνη)</a:t>
            </a:r>
            <a:endParaRPr lang="en-US" sz="2000" dirty="0"/>
          </a:p>
          <a:p>
            <a:pPr marL="457200" indent="-457200">
              <a:buFont typeface="+mj-lt"/>
              <a:buAutoNum type="arabicPeriod"/>
              <a:defRPr/>
            </a:pPr>
            <a:r>
              <a:rPr lang="en-US" sz="2000" dirty="0"/>
              <a:t>BRAIN GYM</a:t>
            </a:r>
            <a:endParaRPr lang="el-GR" sz="2000" dirty="0"/>
          </a:p>
          <a:p>
            <a:pPr marL="342900" indent="-342900">
              <a:buFontTx/>
              <a:buAutoNum type="arabicPeriod"/>
              <a:defRPr/>
            </a:pPr>
            <a:endParaRPr lang="el-GR" sz="2000" dirty="0"/>
          </a:p>
          <a:p>
            <a:pPr marL="342900" indent="-342900" algn="ctr">
              <a:defRPr/>
            </a:pPr>
            <a:endParaRPr lang="el-GR" sz="20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353EF188-5A1B-0BC9-D9DC-98192730903D}"/>
              </a:ext>
            </a:extLst>
          </p:cNvPr>
          <p:cNvSpPr>
            <a:spLocks noGrp="1" noChangeArrowheads="1"/>
          </p:cNvSpPr>
          <p:nvPr>
            <p:ph type="title"/>
          </p:nvPr>
        </p:nvSpPr>
        <p:spPr/>
        <p:txBody>
          <a:bodyPr/>
          <a:lstStyle/>
          <a:p>
            <a:pPr eaLnBrk="1" hangingPunct="1"/>
            <a:r>
              <a:rPr lang="el-GR" altLang="el-GR" sz="2800"/>
              <a:t>ΤΕΧΝΙΚΕΣ ΑΝΤΙΜΕΤΩΠΙΣΗΣ ΠΡΟΒΛΗΜΑΤΩΝ ΣΥΜΠΕΡΙΦΟΡΑΣ ΤΩΝ ΑΓΟΡΙΩΝ</a:t>
            </a:r>
          </a:p>
        </p:txBody>
      </p:sp>
      <p:sp>
        <p:nvSpPr>
          <p:cNvPr id="12291" name="Rectangle 3">
            <a:extLst>
              <a:ext uri="{FF2B5EF4-FFF2-40B4-BE49-F238E27FC236}">
                <a16:creationId xmlns:a16="http://schemas.microsoft.com/office/drawing/2014/main" id="{A8E6437B-A50B-1BCB-F2D6-8B822C391722}"/>
              </a:ext>
            </a:extLst>
          </p:cNvPr>
          <p:cNvSpPr>
            <a:spLocks noGrp="1" noChangeArrowheads="1"/>
          </p:cNvSpPr>
          <p:nvPr>
            <p:ph type="body" idx="1"/>
          </p:nvPr>
        </p:nvSpPr>
        <p:spPr>
          <a:xfrm>
            <a:off x="2063750" y="1844676"/>
            <a:ext cx="8229600" cy="4525963"/>
          </a:xfrm>
        </p:spPr>
        <p:txBody>
          <a:bodyPr/>
          <a:lstStyle/>
          <a:p>
            <a:pPr eaLnBrk="1" hangingPunct="1"/>
            <a:r>
              <a:rPr lang="el-GR" altLang="el-GR" sz="2000"/>
              <a:t>Όταν ένα αγόρι είναι εκτός εαυτού, περπατήστε μαζί του και συζητήστε</a:t>
            </a:r>
          </a:p>
          <a:p>
            <a:pPr eaLnBrk="1" hangingPunct="1"/>
            <a:r>
              <a:rPr lang="el-GR" altLang="el-GR" sz="2000"/>
              <a:t>Μη ζητάτε από ένα αγόρι που έχει παρεκτραπεί να σας κοιτάζει στα μάτια</a:t>
            </a:r>
          </a:p>
          <a:p>
            <a:pPr eaLnBrk="1" hangingPunct="1"/>
            <a:r>
              <a:rPr lang="el-GR" altLang="el-GR" sz="2000"/>
              <a:t>Μη λέτε πολλά (10 λέξεις είναι αρκετές)</a:t>
            </a:r>
          </a:p>
          <a:p>
            <a:pPr eaLnBrk="1" hangingPunct="1"/>
            <a:r>
              <a:rPr lang="el-GR" altLang="el-GR" sz="2000"/>
              <a:t>Μη ζητάτε από τα αγόρια να απολογηθούν ή να συζητήσουν τα συναισθήματά τους κατά τη στιγμή της έντασης</a:t>
            </a:r>
          </a:p>
          <a:p>
            <a:pPr eaLnBrk="1" hangingPunct="1"/>
            <a:r>
              <a:rPr lang="el-GR" altLang="el-GR" sz="2000"/>
              <a:t>Μην τιμωρείτε τα αγόρια βάζοντάς τα να κάθονται ακίνητα, δώστε τους τη δυνατότητα να συμμετέχουν σε δραστηριότητες που απαιτούν κίνηση</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ABE5C7A6-0D9C-827B-FD1E-8E30FB4BE394}"/>
              </a:ext>
            </a:extLst>
          </p:cNvPr>
          <p:cNvSpPr>
            <a:spLocks noGrp="1" noChangeArrowheads="1"/>
          </p:cNvSpPr>
          <p:nvPr>
            <p:ph type="title"/>
          </p:nvPr>
        </p:nvSpPr>
        <p:spPr>
          <a:xfrm>
            <a:off x="1524000" y="4797426"/>
            <a:ext cx="9144000" cy="1655763"/>
          </a:xfrm>
        </p:spPr>
        <p:txBody>
          <a:bodyPr/>
          <a:lstStyle/>
          <a:p>
            <a:pPr eaLnBrk="1" hangingPunct="1"/>
            <a:r>
              <a:rPr lang="el-GR" altLang="el-GR" sz="1800" b="1"/>
              <a:t>Κανδαράκης, Α. (2002). </a:t>
            </a:r>
            <a:r>
              <a:rPr lang="el-GR" altLang="el-GR" sz="1800" i="1"/>
              <a:t>Η ενδοπροσωπική και η διαπροσωπική προσαρμογή των μαθητών με χαμηλή σχολική επίδοση και η επίδρασή της στις σχέσεις με τους συμμαθητές, </a:t>
            </a:r>
            <a:r>
              <a:rPr lang="el-GR" altLang="el-GR" sz="1800"/>
              <a:t>διδακτορική διατριβή, Π.ΤΔ.Ε. Πανεπιστημίου Αθηνών, Αθήνα.</a:t>
            </a:r>
            <a:r>
              <a:rPr lang="el-GR" altLang="el-GR" sz="2400"/>
              <a:t> </a:t>
            </a:r>
            <a:endParaRPr lang="el-GR" altLang="el-GR"/>
          </a:p>
        </p:txBody>
      </p:sp>
      <p:sp>
        <p:nvSpPr>
          <p:cNvPr id="5123" name="Rectangle 3">
            <a:extLst>
              <a:ext uri="{FF2B5EF4-FFF2-40B4-BE49-F238E27FC236}">
                <a16:creationId xmlns:a16="http://schemas.microsoft.com/office/drawing/2014/main" id="{53942A80-4C6C-E392-B538-F771763BE16E}"/>
              </a:ext>
            </a:extLst>
          </p:cNvPr>
          <p:cNvSpPr>
            <a:spLocks noGrp="1" noChangeArrowheads="1"/>
          </p:cNvSpPr>
          <p:nvPr>
            <p:ph type="body" idx="1"/>
          </p:nvPr>
        </p:nvSpPr>
        <p:spPr>
          <a:xfrm>
            <a:off x="2063750" y="549275"/>
            <a:ext cx="8229600" cy="3905250"/>
          </a:xfrm>
        </p:spPr>
        <p:txBody>
          <a:bodyPr/>
          <a:lstStyle/>
          <a:p>
            <a:pPr eaLnBrk="1" hangingPunct="1">
              <a:lnSpc>
                <a:spcPct val="90000"/>
              </a:lnSpc>
            </a:pPr>
            <a:r>
              <a:rPr lang="el-GR" altLang="el-GR" sz="2000"/>
              <a:t>Σύμφωνα με τους δασκάλους το φύλο επιδρά στη  διαπροσωπική προσαρμογή, αλλά όχι στην ενδοπροσωπική προσαρμογή</a:t>
            </a:r>
            <a:endParaRPr lang="en-US" altLang="el-GR" sz="2000"/>
          </a:p>
          <a:p>
            <a:pPr eaLnBrk="1" hangingPunct="1">
              <a:lnSpc>
                <a:spcPct val="90000"/>
              </a:lnSpc>
              <a:buFontTx/>
              <a:buNone/>
            </a:pPr>
            <a:r>
              <a:rPr lang="en-US" altLang="el-GR" sz="2000"/>
              <a:t>   </a:t>
            </a:r>
            <a:r>
              <a:rPr lang="el-GR" altLang="el-GR" sz="2000"/>
              <a:t> (τα αγόρια έχουν περισσότερα προβλήματα διαπροσωπικής προσαρμογής αλλά όχι και ενδοπροσωπικής από τα κορίτσια)</a:t>
            </a:r>
            <a:endParaRPr lang="en-US" altLang="el-GR" sz="2000"/>
          </a:p>
          <a:p>
            <a:pPr eaLnBrk="1" hangingPunct="1">
              <a:lnSpc>
                <a:spcPct val="90000"/>
              </a:lnSpc>
            </a:pPr>
            <a:endParaRPr lang="el-GR" altLang="el-GR" sz="2000"/>
          </a:p>
          <a:p>
            <a:pPr eaLnBrk="1" hangingPunct="1">
              <a:lnSpc>
                <a:spcPct val="90000"/>
              </a:lnSpc>
            </a:pPr>
            <a:r>
              <a:rPr lang="el-GR" altLang="el-GR" sz="2000"/>
              <a:t>Η επίδραση του φύλου στα πρβλ. Διαπροσωπικής προσαρμογής είναι προσθετική στην επίδραση της σχολικής επίδοσης. Έτσι τα αγόρια με Χ.Σ.Ε. παρουσιάζουν τα περισσότερα πρβλ. στη συμπεριφορά τους, ενώ τα κορίτσια με Υ.Μ.Σ.Ε. τα λιγότερα.  </a:t>
            </a:r>
            <a:endParaRPr lang="en-US" altLang="el-GR" sz="2000"/>
          </a:p>
          <a:p>
            <a:pPr eaLnBrk="1" hangingPunct="1">
              <a:lnSpc>
                <a:spcPct val="90000"/>
              </a:lnSpc>
            </a:pPr>
            <a:endParaRPr lang="el-GR" altLang="el-GR" sz="2000"/>
          </a:p>
          <a:p>
            <a:pPr eaLnBrk="1" hangingPunct="1">
              <a:lnSpc>
                <a:spcPct val="90000"/>
              </a:lnSpc>
            </a:pPr>
            <a:r>
              <a:rPr lang="el-GR" altLang="el-GR" sz="2000"/>
              <a:t>Σύμφωνα με τους γονείς το φύλο δεν επιδρά ούτε στη διαπροσωπική ούτε στην ενδοπροσωπική προσαρμογή. </a:t>
            </a:r>
          </a:p>
          <a:p>
            <a:pPr eaLnBrk="1" hangingPunct="1">
              <a:lnSpc>
                <a:spcPct val="90000"/>
              </a:lnSpc>
              <a:buFontTx/>
              <a:buNone/>
            </a:pPr>
            <a:endParaRPr lang="el-GR" altLang="el-GR" sz="2000"/>
          </a:p>
          <a:p>
            <a:pPr eaLnBrk="1" hangingPunct="1">
              <a:lnSpc>
                <a:spcPct val="90000"/>
              </a:lnSpc>
            </a:pPr>
            <a:endParaRPr lang="el-GR" altLang="el-GR" sz="20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a:extLst>
              <a:ext uri="{FF2B5EF4-FFF2-40B4-BE49-F238E27FC236}">
                <a16:creationId xmlns:a16="http://schemas.microsoft.com/office/drawing/2014/main" id="{BF4CDBDE-689D-D845-1637-8D319D1FD0F6}"/>
              </a:ext>
            </a:extLst>
          </p:cNvPr>
          <p:cNvSpPr>
            <a:spLocks noGrp="1" noChangeArrowheads="1"/>
          </p:cNvSpPr>
          <p:nvPr>
            <p:ph type="title"/>
          </p:nvPr>
        </p:nvSpPr>
        <p:spPr>
          <a:xfrm>
            <a:off x="1992313" y="1"/>
            <a:ext cx="8229600" cy="836613"/>
          </a:xfrm>
        </p:spPr>
        <p:txBody>
          <a:bodyPr/>
          <a:lstStyle/>
          <a:p>
            <a:pPr eaLnBrk="1" hangingPunct="1"/>
            <a:r>
              <a:rPr lang="el-GR" altLang="el-GR" sz="2400" b="1"/>
              <a:t> </a:t>
            </a:r>
            <a:r>
              <a:rPr lang="el-GR" altLang="el-GR" sz="3200" b="1"/>
              <a:t>ΑΠΟΤΕΛΕΣΜΑΤΙΚΟΣ ΕΚΠΑΙΔΕΥΤΙΚΟΣ</a:t>
            </a:r>
            <a:r>
              <a:rPr lang="el-GR" altLang="el-GR" sz="2400"/>
              <a:t> </a:t>
            </a:r>
          </a:p>
        </p:txBody>
      </p:sp>
      <p:sp>
        <p:nvSpPr>
          <p:cNvPr id="13315" name="Rectangle 5">
            <a:extLst>
              <a:ext uri="{FF2B5EF4-FFF2-40B4-BE49-F238E27FC236}">
                <a16:creationId xmlns:a16="http://schemas.microsoft.com/office/drawing/2014/main" id="{0404A3E9-54C8-849A-7334-6DF72277A64E}"/>
              </a:ext>
            </a:extLst>
          </p:cNvPr>
          <p:cNvSpPr>
            <a:spLocks noGrp="1" noChangeArrowheads="1"/>
          </p:cNvSpPr>
          <p:nvPr>
            <p:ph type="body" sz="half" idx="1"/>
          </p:nvPr>
        </p:nvSpPr>
        <p:spPr>
          <a:xfrm>
            <a:off x="1524001" y="908050"/>
            <a:ext cx="4506913" cy="5949950"/>
          </a:xfrm>
        </p:spPr>
        <p:txBody>
          <a:bodyPr/>
          <a:lstStyle/>
          <a:p>
            <a:pPr algn="ctr" eaLnBrk="1" hangingPunct="1">
              <a:lnSpc>
                <a:spcPct val="80000"/>
              </a:lnSpc>
              <a:buFontTx/>
              <a:buNone/>
            </a:pPr>
            <a:r>
              <a:rPr lang="el-GR" altLang="el-GR" sz="2400" b="1" u="sng"/>
              <a:t>ΑΓΟΡΙΑ</a:t>
            </a:r>
          </a:p>
          <a:p>
            <a:pPr eaLnBrk="1" hangingPunct="1">
              <a:lnSpc>
                <a:spcPct val="80000"/>
              </a:lnSpc>
            </a:pPr>
            <a:endParaRPr lang="el-GR" altLang="el-GR" sz="2400" b="1" u="sng"/>
          </a:p>
          <a:p>
            <a:pPr eaLnBrk="1" hangingPunct="1">
              <a:lnSpc>
                <a:spcPct val="80000"/>
              </a:lnSpc>
            </a:pPr>
            <a:r>
              <a:rPr lang="el-GR" altLang="el-GR" sz="1600"/>
              <a:t>Διατηρεί υψηλές προσδοκίες</a:t>
            </a:r>
          </a:p>
          <a:p>
            <a:pPr eaLnBrk="1" hangingPunct="1">
              <a:lnSpc>
                <a:spcPct val="80000"/>
              </a:lnSpc>
            </a:pPr>
            <a:r>
              <a:rPr lang="el-GR" altLang="el-GR" sz="1600"/>
              <a:t>Είναι ειλικρινής</a:t>
            </a:r>
          </a:p>
          <a:p>
            <a:pPr eaLnBrk="1" hangingPunct="1">
              <a:lnSpc>
                <a:spcPct val="80000"/>
              </a:lnSpc>
            </a:pPr>
            <a:r>
              <a:rPr lang="el-GR" altLang="el-GR" sz="1600"/>
              <a:t>Ξέρει ότι τα αγόρια είναι συναισθηματικά και τα βοηθά να εκφραστούν μέσα από δραστηριότητες</a:t>
            </a:r>
          </a:p>
          <a:p>
            <a:pPr eaLnBrk="1" hangingPunct="1">
              <a:lnSpc>
                <a:spcPct val="80000"/>
              </a:lnSpc>
            </a:pPr>
            <a:r>
              <a:rPr lang="el-GR" altLang="el-GR" sz="1600"/>
              <a:t>Διδάσκει δεξιότητες διαχείρισης του θυμού</a:t>
            </a:r>
          </a:p>
          <a:p>
            <a:pPr eaLnBrk="1" hangingPunct="1">
              <a:lnSpc>
                <a:spcPct val="80000"/>
              </a:lnSpc>
            </a:pPr>
            <a:r>
              <a:rPr lang="el-GR" altLang="el-GR" sz="1600"/>
              <a:t>Θέτει κανόνες και τους εφαρμόζει </a:t>
            </a:r>
          </a:p>
          <a:p>
            <a:pPr eaLnBrk="1" hangingPunct="1">
              <a:lnSpc>
                <a:spcPct val="80000"/>
              </a:lnSpc>
            </a:pPr>
            <a:r>
              <a:rPr lang="el-GR" altLang="el-GR" sz="1600"/>
              <a:t>Δεν παίρνει τα πράγματα προσωπικά (θέμα εξουσίας)</a:t>
            </a:r>
          </a:p>
          <a:p>
            <a:pPr eaLnBrk="1" hangingPunct="1">
              <a:lnSpc>
                <a:spcPct val="80000"/>
              </a:lnSpc>
            </a:pPr>
            <a:r>
              <a:rPr lang="el-GR" altLang="el-GR" sz="1600"/>
              <a:t>Συζητά τα στερεότυπα</a:t>
            </a:r>
          </a:p>
          <a:p>
            <a:pPr eaLnBrk="1" hangingPunct="1">
              <a:lnSpc>
                <a:spcPct val="80000"/>
              </a:lnSpc>
            </a:pPr>
            <a:r>
              <a:rPr lang="el-GR" altLang="el-GR" sz="1600"/>
              <a:t>Αυτοαποκαλύπτεται </a:t>
            </a:r>
          </a:p>
          <a:p>
            <a:pPr eaLnBrk="1" hangingPunct="1">
              <a:lnSpc>
                <a:spcPct val="80000"/>
              </a:lnSpc>
            </a:pPr>
            <a:r>
              <a:rPr lang="el-GR" altLang="el-GR" sz="1600"/>
              <a:t>Κατανοεί ότι τα αγόρια έχουν χιούμορ και ενεργητικότητα και προσεγγίζει ευέλικτα</a:t>
            </a:r>
          </a:p>
          <a:p>
            <a:pPr eaLnBrk="1" hangingPunct="1">
              <a:lnSpc>
                <a:spcPct val="80000"/>
              </a:lnSpc>
            </a:pPr>
            <a:r>
              <a:rPr lang="el-GR" altLang="el-GR" sz="1600"/>
              <a:t>Αναπτύσσει το γραπτό και τον προφορικό λόγο με καταιγισμό ιδεών και εικονοποίηση της σκέψης τους (μεταγνώση) </a:t>
            </a:r>
            <a:endParaRPr lang="en-US" altLang="el-GR" sz="1600"/>
          </a:p>
          <a:p>
            <a:pPr eaLnBrk="1" hangingPunct="1">
              <a:lnSpc>
                <a:spcPct val="80000"/>
              </a:lnSpc>
            </a:pPr>
            <a:r>
              <a:rPr lang="el-GR" altLang="el-GR" sz="1600"/>
              <a:t>Προτείνει λογοτεχνικά βιβλία με περιεχόμενο που τα ενδιαφέρει και επιδιώκει συναντήσεις με άνδρες συγγραφείς</a:t>
            </a:r>
          </a:p>
          <a:p>
            <a:pPr eaLnBrk="1" hangingPunct="1">
              <a:lnSpc>
                <a:spcPct val="80000"/>
              </a:lnSpc>
            </a:pPr>
            <a:r>
              <a:rPr lang="el-GR" altLang="el-GR" sz="1600"/>
              <a:t>Επιτρέπει την κίνηση, κάνει διαλείμματα,</a:t>
            </a:r>
            <a:endParaRPr lang="en-US" altLang="el-GR" sz="1600"/>
          </a:p>
          <a:p>
            <a:pPr eaLnBrk="1" hangingPunct="1">
              <a:lnSpc>
                <a:spcPct val="80000"/>
              </a:lnSpc>
            </a:pPr>
            <a:r>
              <a:rPr lang="el-GR" altLang="el-GR" sz="1600"/>
              <a:t> </a:t>
            </a:r>
            <a:r>
              <a:rPr lang="en-US" altLang="el-GR" sz="1600"/>
              <a:t>BRAIN GYM</a:t>
            </a:r>
            <a:endParaRPr lang="el-GR" altLang="el-GR" sz="1600"/>
          </a:p>
          <a:p>
            <a:pPr eaLnBrk="1" hangingPunct="1">
              <a:lnSpc>
                <a:spcPct val="80000"/>
              </a:lnSpc>
            </a:pPr>
            <a:endParaRPr lang="el-GR" altLang="el-GR" sz="1600"/>
          </a:p>
        </p:txBody>
      </p:sp>
      <p:sp>
        <p:nvSpPr>
          <p:cNvPr id="13316" name="Rectangle 6">
            <a:extLst>
              <a:ext uri="{FF2B5EF4-FFF2-40B4-BE49-F238E27FC236}">
                <a16:creationId xmlns:a16="http://schemas.microsoft.com/office/drawing/2014/main" id="{3CB2C795-D958-98AB-F28F-7285B9197EB9}"/>
              </a:ext>
            </a:extLst>
          </p:cNvPr>
          <p:cNvSpPr>
            <a:spLocks noGrp="1" noChangeArrowheads="1"/>
          </p:cNvSpPr>
          <p:nvPr>
            <p:ph type="body" sz="half" idx="2"/>
          </p:nvPr>
        </p:nvSpPr>
        <p:spPr>
          <a:xfrm>
            <a:off x="6172200" y="908050"/>
            <a:ext cx="4495800" cy="6121400"/>
          </a:xfrm>
        </p:spPr>
        <p:txBody>
          <a:bodyPr/>
          <a:lstStyle/>
          <a:p>
            <a:pPr algn="ctr" eaLnBrk="1" hangingPunct="1">
              <a:lnSpc>
                <a:spcPct val="80000"/>
              </a:lnSpc>
              <a:buFontTx/>
              <a:buNone/>
            </a:pPr>
            <a:r>
              <a:rPr lang="el-GR" altLang="el-GR" sz="2400" b="1" u="sng"/>
              <a:t>ΚΟΡΙΤΣΙΑ</a:t>
            </a:r>
            <a:endParaRPr lang="en-US" altLang="el-GR" sz="2400" b="1" u="sng"/>
          </a:p>
          <a:p>
            <a:pPr algn="ctr" eaLnBrk="1" hangingPunct="1">
              <a:lnSpc>
                <a:spcPct val="80000"/>
              </a:lnSpc>
              <a:buFontTx/>
              <a:buNone/>
            </a:pPr>
            <a:endParaRPr lang="el-GR" altLang="el-GR" sz="2400"/>
          </a:p>
          <a:p>
            <a:pPr eaLnBrk="1" hangingPunct="1">
              <a:lnSpc>
                <a:spcPct val="80000"/>
              </a:lnSpc>
            </a:pPr>
            <a:r>
              <a:rPr lang="el-GR" altLang="el-GR" sz="1600"/>
              <a:t>Καθοδηγεί να διατυπώνουν καλές ερωτήσεις και να επεξεργάζονται προσεκτικά τις πληροφορίες</a:t>
            </a:r>
          </a:p>
          <a:p>
            <a:pPr eaLnBrk="1" hangingPunct="1">
              <a:lnSpc>
                <a:spcPct val="80000"/>
              </a:lnSpc>
            </a:pPr>
            <a:r>
              <a:rPr lang="el-GR" altLang="el-GR" sz="1600"/>
              <a:t>Ενθαρρύνει να ρισκάρουν  και να δρουν ανεξάρτητα</a:t>
            </a:r>
          </a:p>
          <a:p>
            <a:pPr eaLnBrk="1" hangingPunct="1">
              <a:lnSpc>
                <a:spcPct val="80000"/>
              </a:lnSpc>
            </a:pPr>
            <a:r>
              <a:rPr lang="el-GR" altLang="el-GR" sz="1600"/>
              <a:t>Αποτρέπει από το  να απολογούνται χωρίς λόγο</a:t>
            </a:r>
          </a:p>
          <a:p>
            <a:pPr eaLnBrk="1" hangingPunct="1">
              <a:lnSpc>
                <a:spcPct val="80000"/>
              </a:lnSpc>
            </a:pPr>
            <a:r>
              <a:rPr lang="el-GR" altLang="el-GR" sz="1600"/>
              <a:t>Συμβουλεύει να μην ξεχνούν τις ανάγκες τους </a:t>
            </a:r>
          </a:p>
          <a:p>
            <a:pPr eaLnBrk="1" hangingPunct="1">
              <a:lnSpc>
                <a:spcPct val="80000"/>
              </a:lnSpc>
            </a:pPr>
            <a:r>
              <a:rPr lang="el-GR" altLang="el-GR" sz="1600"/>
              <a:t>Μοιράζεται μαζί τους σκέψεις και ανησυχίες</a:t>
            </a:r>
          </a:p>
          <a:p>
            <a:pPr eaLnBrk="1" hangingPunct="1">
              <a:lnSpc>
                <a:spcPct val="80000"/>
              </a:lnSpc>
            </a:pPr>
            <a:r>
              <a:rPr lang="el-GR" altLang="el-GR" sz="1600"/>
              <a:t>Επενδύει στις γλωσσικές τους ικανότητες και βελτιώνει με  δραστηριότητες τη χωρική τους ικανότητα</a:t>
            </a:r>
          </a:p>
          <a:p>
            <a:pPr eaLnBrk="1" hangingPunct="1">
              <a:lnSpc>
                <a:spcPct val="80000"/>
              </a:lnSpc>
            </a:pPr>
            <a:r>
              <a:rPr lang="el-GR" altLang="el-GR" sz="1600"/>
              <a:t>Δημιουργεί ομάδες κοριτσιών σε μαθήματα όπως η λογοτεχνία</a:t>
            </a:r>
          </a:p>
          <a:p>
            <a:pPr eaLnBrk="1" hangingPunct="1">
              <a:lnSpc>
                <a:spcPct val="80000"/>
              </a:lnSpc>
            </a:pPr>
            <a:r>
              <a:rPr lang="el-GR" altLang="el-GR" sz="1600"/>
              <a:t>Διδάσκει δεξιότητες διαχείρισης του άγχους</a:t>
            </a:r>
          </a:p>
          <a:p>
            <a:pPr eaLnBrk="1" hangingPunct="1">
              <a:lnSpc>
                <a:spcPct val="80000"/>
              </a:lnSpc>
            </a:pPr>
            <a:r>
              <a:rPr lang="el-GR" altLang="el-GR" sz="1600"/>
              <a:t>Συζητά για τα πρότυπα των Μ.Μ.Ε. και δίνει έμφαση στην προσωπική ευτυχία που απορρέει από το σεβασμό και την πλήρη αποδοχή του εαυτού τους</a:t>
            </a:r>
          </a:p>
          <a:p>
            <a:pPr eaLnBrk="1" hangingPunct="1">
              <a:lnSpc>
                <a:spcPct val="80000"/>
              </a:lnSpc>
            </a:pPr>
            <a:endParaRPr lang="el-GR" altLang="el-GR" sz="1600"/>
          </a:p>
          <a:p>
            <a:pPr eaLnBrk="1" hangingPunct="1">
              <a:lnSpc>
                <a:spcPct val="80000"/>
              </a:lnSpc>
            </a:pPr>
            <a:endParaRPr lang="el-GR" altLang="el-GR" sz="1600"/>
          </a:p>
          <a:p>
            <a:pPr eaLnBrk="1" hangingPunct="1">
              <a:lnSpc>
                <a:spcPct val="80000"/>
              </a:lnSpc>
            </a:pPr>
            <a:endParaRPr lang="el-GR" altLang="el-GR" sz="16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Εικόνα 062">
            <a:extLst>
              <a:ext uri="{FF2B5EF4-FFF2-40B4-BE49-F238E27FC236}">
                <a16:creationId xmlns:a16="http://schemas.microsoft.com/office/drawing/2014/main" id="{CCBD01BD-7DB7-0FA6-66F0-34BC011C06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5051" y="404813"/>
            <a:ext cx="5400675" cy="611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F81685-B829-A32A-7FDF-C8004E467E48}"/>
              </a:ext>
            </a:extLst>
          </p:cNvPr>
          <p:cNvSpPr txBox="1"/>
          <p:nvPr/>
        </p:nvSpPr>
        <p:spPr>
          <a:xfrm>
            <a:off x="506186" y="58846"/>
            <a:ext cx="11495314" cy="6740307"/>
          </a:xfrm>
          <a:prstGeom prst="rect">
            <a:avLst/>
          </a:prstGeom>
          <a:noFill/>
        </p:spPr>
        <p:txBody>
          <a:bodyPr wrap="square">
            <a:spAutoFit/>
          </a:bodyPr>
          <a:lstStyle/>
          <a:p>
            <a:r>
              <a:rPr lang="el-GR" sz="2400" b="1" dirty="0"/>
              <a:t>Οι 17 ΣΑΑ είναι οι ακόλουθοι: </a:t>
            </a:r>
          </a:p>
          <a:p>
            <a:pPr marL="342900" indent="-342900">
              <a:buAutoNum type="arabicParenBoth"/>
            </a:pPr>
            <a:r>
              <a:rPr lang="el-GR" sz="2400" dirty="0"/>
              <a:t>Μηδενική φτώχεια, </a:t>
            </a:r>
          </a:p>
          <a:p>
            <a:pPr marL="342900" indent="-342900">
              <a:buAutoNum type="arabicParenBoth"/>
            </a:pPr>
            <a:r>
              <a:rPr lang="el-GR" sz="2400" dirty="0"/>
              <a:t>Μηδενική Πείνα, </a:t>
            </a:r>
          </a:p>
          <a:p>
            <a:pPr marL="342900" indent="-342900">
              <a:buAutoNum type="arabicParenBoth"/>
            </a:pPr>
            <a:r>
              <a:rPr lang="el-GR" sz="2400" dirty="0"/>
              <a:t>Καλή Υγεία και Ευημερία,</a:t>
            </a:r>
          </a:p>
          <a:p>
            <a:pPr marL="342900" indent="-342900">
              <a:buAutoNum type="arabicParenBoth"/>
            </a:pPr>
            <a:r>
              <a:rPr lang="el-GR" sz="2400" dirty="0"/>
              <a:t>Ποιοτική Εκπαίδευση,</a:t>
            </a:r>
          </a:p>
          <a:p>
            <a:pPr marL="342900" indent="-342900">
              <a:buAutoNum type="arabicParenBoth"/>
            </a:pPr>
            <a:r>
              <a:rPr lang="el-GR" sz="2400" dirty="0"/>
              <a:t>Ισότητα Φύλων, </a:t>
            </a:r>
          </a:p>
          <a:p>
            <a:pPr marL="342900" indent="-342900">
              <a:buAutoNum type="arabicParenBoth"/>
            </a:pPr>
            <a:r>
              <a:rPr lang="el-GR" sz="2400" dirty="0"/>
              <a:t>Καθαρό Νερό και Αποχέτευση,</a:t>
            </a:r>
          </a:p>
          <a:p>
            <a:pPr marL="342900" indent="-342900">
              <a:buAutoNum type="arabicParenBoth"/>
            </a:pPr>
            <a:r>
              <a:rPr lang="el-GR" sz="2400" dirty="0"/>
              <a:t>Φτηνή και Καθαρή Ενέργεια, </a:t>
            </a:r>
          </a:p>
          <a:p>
            <a:pPr marL="342900" indent="-342900">
              <a:buAutoNum type="arabicParenBoth"/>
            </a:pPr>
            <a:r>
              <a:rPr lang="el-GR" sz="2400" dirty="0"/>
              <a:t>Αξιοπρεπής Εργασία και Οικονομική Ανάπτυξη,</a:t>
            </a:r>
          </a:p>
          <a:p>
            <a:pPr marL="342900" indent="-342900">
              <a:buAutoNum type="arabicParenBoth"/>
            </a:pPr>
            <a:r>
              <a:rPr lang="el-GR" sz="2400" dirty="0"/>
              <a:t>Βιομηχανία, Καινοτομία και Υποδομές, </a:t>
            </a:r>
          </a:p>
          <a:p>
            <a:pPr marL="342900" indent="-342900">
              <a:buAutoNum type="arabicParenBoth"/>
            </a:pPr>
            <a:r>
              <a:rPr lang="el-GR" sz="2400" dirty="0"/>
              <a:t> Λιγότερες Ανισότητες, </a:t>
            </a:r>
          </a:p>
          <a:p>
            <a:pPr marL="342900" indent="-342900">
              <a:buAutoNum type="arabicParenBoth"/>
            </a:pPr>
            <a:r>
              <a:rPr lang="el-GR" sz="2400" dirty="0"/>
              <a:t> Βιώσιμες Πόλεις και Κοινότητες, </a:t>
            </a:r>
          </a:p>
          <a:p>
            <a:pPr marL="342900" indent="-342900">
              <a:buAutoNum type="arabicParenBoth"/>
            </a:pPr>
            <a:r>
              <a:rPr lang="el-GR" sz="2400" dirty="0"/>
              <a:t> Υπεύθυνη Κατανάλωση και Παραγωγή,</a:t>
            </a:r>
          </a:p>
          <a:p>
            <a:pPr marL="342900" indent="-342900">
              <a:buAutoNum type="arabicParenBoth"/>
            </a:pPr>
            <a:r>
              <a:rPr lang="el-GR" sz="2400" dirty="0"/>
              <a:t> Δράση για το Κλίμα, </a:t>
            </a:r>
          </a:p>
          <a:p>
            <a:pPr marL="342900" indent="-342900">
              <a:buAutoNum type="arabicParenBoth"/>
            </a:pPr>
            <a:r>
              <a:rPr lang="el-GR" sz="2400" dirty="0"/>
              <a:t> Ζωή στο Νερό,</a:t>
            </a:r>
          </a:p>
          <a:p>
            <a:pPr marL="342900" indent="-342900">
              <a:buAutoNum type="arabicParenBoth"/>
            </a:pPr>
            <a:r>
              <a:rPr lang="el-GR" sz="2400" dirty="0"/>
              <a:t>  Ζωή στη Στεριά, </a:t>
            </a:r>
          </a:p>
          <a:p>
            <a:pPr marL="342900" indent="-342900">
              <a:buAutoNum type="arabicParenBoth"/>
            </a:pPr>
            <a:r>
              <a:rPr lang="el-GR" sz="2400" dirty="0"/>
              <a:t> Ειρήνη, Δικαιοσύνη και Ισχυροί Θεσμοί,  </a:t>
            </a:r>
          </a:p>
          <a:p>
            <a:pPr marL="342900" indent="-342900">
              <a:buAutoNum type="arabicParenBoth"/>
            </a:pPr>
            <a:r>
              <a:rPr lang="el-GR" sz="2400" dirty="0"/>
              <a:t> Συνεργασία για τους Στόχους</a:t>
            </a:r>
            <a:endParaRPr lang="el-GR" dirty="0"/>
          </a:p>
        </p:txBody>
      </p:sp>
    </p:spTree>
    <p:extLst>
      <p:ext uri="{BB962C8B-B14F-4D97-AF65-F5344CB8AC3E}">
        <p14:creationId xmlns:p14="http://schemas.microsoft.com/office/powerpoint/2010/main" val="42092698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Εικόνα 059">
            <a:extLst>
              <a:ext uri="{FF2B5EF4-FFF2-40B4-BE49-F238E27FC236}">
                <a16:creationId xmlns:a16="http://schemas.microsoft.com/office/drawing/2014/main" id="{183B1E74-2AB7-03D4-8C4D-7E1A105051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87350"/>
            <a:ext cx="9144000" cy="724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C3A24DD-3627-2979-C7A3-992104F4C24E}"/>
              </a:ext>
            </a:extLst>
          </p:cNvPr>
          <p:cNvSpPr>
            <a:spLocks noGrp="1"/>
          </p:cNvSpPr>
          <p:nvPr>
            <p:ph type="ctrTitle"/>
          </p:nvPr>
        </p:nvSpPr>
        <p:spPr>
          <a:xfrm>
            <a:off x="1370692" y="4220681"/>
            <a:ext cx="9440034" cy="1088336"/>
          </a:xfrm>
        </p:spPr>
        <p:txBody>
          <a:bodyPr>
            <a:noAutofit/>
          </a:bodyPr>
          <a:lstStyle/>
          <a:p>
            <a:br>
              <a:rPr kumimoji="0" lang="el-GR" sz="1200" b="1" i="0" u="none" strike="noStrike" kern="1200" cap="none" spc="0" normalizeH="0" baseline="0" noProof="0" dirty="0">
                <a:ln>
                  <a:solidFill>
                    <a:srgbClr val="000000">
                      <a:lumMod val="75000"/>
                      <a:lumOff val="25000"/>
                      <a:alpha val="10000"/>
                    </a:srgbClr>
                  </a:solidFill>
                </a:ln>
                <a:solidFill>
                  <a:prstClr val="black"/>
                </a:solidFill>
                <a:effectLst>
                  <a:outerShdw blurRad="9525" dist="25400" dir="14640000" algn="tl" rotWithShape="0">
                    <a:srgbClr val="000000">
                      <a:alpha val="30000"/>
                    </a:srgbClr>
                  </a:outerShdw>
                </a:effectLst>
                <a:uLnTx/>
                <a:uFillTx/>
                <a:latin typeface="Calibri"/>
                <a:ea typeface="+mn-ea"/>
                <a:cs typeface="+mn-cs"/>
              </a:rPr>
            </a:br>
            <a:br>
              <a:rPr kumimoji="0" lang="el-GR" sz="700" b="1" i="0" u="none" strike="noStrike" kern="1200" cap="none" spc="0" normalizeH="0" baseline="0" noProof="0" dirty="0">
                <a:ln>
                  <a:solidFill>
                    <a:srgbClr val="000000">
                      <a:lumMod val="75000"/>
                      <a:lumOff val="25000"/>
                      <a:alpha val="10000"/>
                    </a:srgbClr>
                  </a:solidFill>
                </a:ln>
                <a:solidFill>
                  <a:prstClr val="black"/>
                </a:solidFill>
                <a:effectLst>
                  <a:outerShdw blurRad="9525" dist="25400" dir="14640000" algn="tl" rotWithShape="0">
                    <a:srgbClr val="000000">
                      <a:alpha val="30000"/>
                    </a:srgbClr>
                  </a:outerShdw>
                </a:effectLst>
                <a:uLnTx/>
                <a:uFillTx/>
                <a:latin typeface="Calibri"/>
                <a:ea typeface="+mn-ea"/>
                <a:cs typeface="+mn-cs"/>
              </a:rPr>
            </a:br>
            <a:r>
              <a:rPr lang="el-GR" sz="2800" b="1" dirty="0">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latin typeface="Calibri"/>
                <a:ea typeface="+mn-ea"/>
                <a:cs typeface="+mn-cs"/>
              </a:rPr>
              <a:t>Γνωστικές διεργασίες επεξεργασίας των πληροφοριών </a:t>
            </a:r>
            <a:br>
              <a:rPr lang="el-GR" sz="2800" b="1" dirty="0">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latin typeface="Calibri"/>
                <a:ea typeface="+mn-ea"/>
                <a:cs typeface="+mn-cs"/>
              </a:rPr>
            </a:br>
            <a:r>
              <a:rPr lang="el-GR" sz="2800" b="1" dirty="0">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latin typeface="Calibri"/>
                <a:ea typeface="+mn-ea"/>
                <a:cs typeface="+mn-cs"/>
              </a:rPr>
              <a:t>στα άτομα με Δυσκολίες Μάθησης ή/και ΔΕΠ.-Υ.</a:t>
            </a:r>
            <a:endParaRPr lang="el-GR" sz="2800" dirty="0">
              <a:solidFill>
                <a:srgbClr val="FFFF00"/>
              </a:solidFill>
            </a:endParaRPr>
          </a:p>
        </p:txBody>
      </p:sp>
      <p:sp>
        <p:nvSpPr>
          <p:cNvPr id="3" name="Υπότιτλος 2">
            <a:extLst>
              <a:ext uri="{FF2B5EF4-FFF2-40B4-BE49-F238E27FC236}">
                <a16:creationId xmlns:a16="http://schemas.microsoft.com/office/drawing/2014/main" id="{B246F702-C9DC-9B7D-CB5D-228E260E6FD1}"/>
              </a:ext>
            </a:extLst>
          </p:cNvPr>
          <p:cNvSpPr>
            <a:spLocks noGrp="1"/>
          </p:cNvSpPr>
          <p:nvPr>
            <p:ph type="subTitle" idx="1"/>
          </p:nvPr>
        </p:nvSpPr>
        <p:spPr>
          <a:xfrm>
            <a:off x="-6914" y="5309016"/>
            <a:ext cx="12181419" cy="1411823"/>
          </a:xfrm>
        </p:spPr>
        <p:txBody>
          <a:bodyPr>
            <a:normAutofit/>
          </a:bodyPr>
          <a:lstStyle/>
          <a:p>
            <a:r>
              <a:rPr kumimoji="0" lang="el-GR" sz="1600" b="1" i="0" u="none" strike="noStrike" kern="1200" cap="none" spc="0" normalizeH="0" baseline="0" noProof="0" dirty="0">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uLnTx/>
                <a:uFillTx/>
                <a:latin typeface="Calibri"/>
                <a:ea typeface="+mn-ea"/>
                <a:cs typeface="+mn-cs"/>
              </a:rPr>
              <a:t>ΑΝΔΡΕΑΣ  ΓΡ. ΚΑΝΔΑΡΑΚΗΣ, </a:t>
            </a:r>
            <a:r>
              <a:rPr kumimoji="0" lang="el-GR" sz="1600" b="1" i="0" u="none" strike="noStrike" kern="1200" cap="none" spc="0" normalizeH="0" baseline="0" noProof="0" dirty="0" err="1">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uLnTx/>
                <a:uFillTx/>
                <a:latin typeface="Calibri"/>
                <a:ea typeface="+mn-ea"/>
                <a:cs typeface="+mn-cs"/>
              </a:rPr>
              <a:t>PhD</a:t>
            </a:r>
            <a:br>
              <a:rPr kumimoji="0" lang="el-GR" sz="1600" b="1" i="0" u="none" strike="noStrike" kern="1200" cap="none" spc="0" normalizeH="0" baseline="0" noProof="0" dirty="0">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uLnTx/>
                <a:uFillTx/>
                <a:latin typeface="Calibri"/>
                <a:ea typeface="+mn-ea"/>
                <a:cs typeface="+mn-cs"/>
              </a:rPr>
            </a:br>
            <a:br>
              <a:rPr kumimoji="0" lang="el-GR" sz="1600" b="0" i="0" u="none" strike="noStrike" kern="1200" cap="none" spc="0" normalizeH="0" baseline="0" noProof="0" dirty="0">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uLnTx/>
                <a:uFillTx/>
                <a:latin typeface="Calibri"/>
                <a:ea typeface="+mn-ea"/>
                <a:cs typeface="+mn-cs"/>
              </a:rPr>
            </a:br>
            <a:r>
              <a:rPr kumimoji="0" lang="el-GR" sz="1400" b="0" i="1" u="none" strike="noStrike" kern="1200" cap="none" spc="0" normalizeH="0" baseline="0" noProof="0" dirty="0">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uLnTx/>
                <a:uFillTx/>
                <a:latin typeface="Calibri"/>
                <a:ea typeface="+mn-ea"/>
                <a:cs typeface="+mn-cs"/>
              </a:rPr>
              <a:t>ΕΙΔΙΚΟΣ ΨΥΧΟΠΑΙΔΑΓΩΓΟΣ &amp; ΣΥΜΒΟΥΛΟΣ ΟΙΚΟΓΕΝΕΙΑΣ</a:t>
            </a:r>
            <a:br>
              <a:rPr kumimoji="0" lang="el-GR" sz="1400" b="0" i="1" u="none" strike="noStrike" kern="1200" cap="none" spc="0" normalizeH="0" baseline="0" noProof="0" dirty="0">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uLnTx/>
                <a:uFillTx/>
                <a:latin typeface="Calibri"/>
                <a:ea typeface="+mn-ea"/>
                <a:cs typeface="+mn-cs"/>
              </a:rPr>
            </a:br>
            <a:br>
              <a:rPr kumimoji="0" lang="el-GR" sz="1200" b="0" i="0" u="none" strike="noStrike" kern="1200" cap="none" spc="0" normalizeH="0" baseline="0" noProof="0" dirty="0">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uLnTx/>
                <a:uFillTx/>
                <a:latin typeface="Calibri"/>
                <a:ea typeface="+mn-ea"/>
                <a:cs typeface="+mn-cs"/>
              </a:rPr>
            </a:br>
            <a:r>
              <a:rPr kumimoji="0" lang="el-GR" sz="1200" b="0" i="1" u="none" strike="noStrike" kern="1200" cap="none" spc="0" normalizeH="0" baseline="0" noProof="0" dirty="0">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uLnTx/>
                <a:uFillTx/>
                <a:latin typeface="Calibri"/>
                <a:ea typeface="+mn-ea"/>
                <a:cs typeface="+mn-cs"/>
              </a:rPr>
              <a:t>ΥΠΕΥΘΥΝΟΣ ΤΜΗΜΑΤΟΣ ΨΥΧΟΠΑΙΔΑΓΩΓΙΚΗΣ ΑΝΤΙΜΕΤΩΠΙΣΗΣ ΔΥΣΚΟΛΙΩΝ ΜΑΘΗΣΗΣ ΚΑΙ ΣΥΜΠΕΡΙΦΟΡΑΣ </a:t>
            </a:r>
            <a:br>
              <a:rPr kumimoji="0" lang="el-GR" sz="1200" b="0" i="1" u="none" strike="noStrike" kern="1200" cap="none" spc="0" normalizeH="0" baseline="0" noProof="0" dirty="0">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uLnTx/>
                <a:uFillTx/>
                <a:latin typeface="Calibri"/>
                <a:ea typeface="+mn-ea"/>
                <a:cs typeface="+mn-cs"/>
              </a:rPr>
            </a:br>
            <a:r>
              <a:rPr kumimoji="0" lang="el-GR" sz="1200" b="0" i="1" u="none" strike="noStrike" kern="1200" cap="none" spc="0" normalizeH="0" baseline="0" noProof="0" dirty="0">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uLnTx/>
                <a:uFillTx/>
                <a:latin typeface="Calibri"/>
                <a:ea typeface="+mn-ea"/>
                <a:cs typeface="+mn-cs"/>
              </a:rPr>
              <a:t>ΣΤΗΝ ΕΛΛΗΝΙΚΗ ΕΤΑΙΡΕΙΑ ΙΑΤΡΙΚΗΣ ΨΥΧΟΛΟΓΙΑΣ</a:t>
            </a:r>
            <a:endParaRPr lang="el-GR" sz="1200" dirty="0">
              <a:solidFill>
                <a:srgbClr val="FFFF00"/>
              </a:solidFill>
            </a:endParaRPr>
          </a:p>
        </p:txBody>
      </p:sp>
      <p:pic>
        <p:nvPicPr>
          <p:cNvPr id="13" name="Picture 3" descr="Φωτισμένο τεχνολογικό δίκτυο σε σκοτεινό φόντο">
            <a:extLst>
              <a:ext uri="{FF2B5EF4-FFF2-40B4-BE49-F238E27FC236}">
                <a16:creationId xmlns:a16="http://schemas.microsoft.com/office/drawing/2014/main" id="{83558EB2-B429-B883-1D42-D830273B6D7B}"/>
              </a:ext>
            </a:extLst>
          </p:cNvPr>
          <p:cNvPicPr>
            <a:picLocks noChangeAspect="1"/>
          </p:cNvPicPr>
          <p:nvPr/>
        </p:nvPicPr>
        <p:blipFill rotWithShape="1">
          <a:blip r:embed="rId2"/>
          <a:srcRect t="19792" r="-1" b="18698"/>
          <a:stretch/>
        </p:blipFill>
        <p:spPr>
          <a:xfrm>
            <a:off x="-1" y="-1"/>
            <a:ext cx="12198915" cy="4220682"/>
          </a:xfrm>
          <a:prstGeom prst="rect">
            <a:avLst/>
          </a:prstGeom>
        </p:spPr>
      </p:pic>
    </p:spTree>
    <p:extLst>
      <p:ext uri="{BB962C8B-B14F-4D97-AF65-F5344CB8AC3E}">
        <p14:creationId xmlns:p14="http://schemas.microsoft.com/office/powerpoint/2010/main" val="6794753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i2.wp.com/antikleidi.com/wp-content/uploads/2014/06/971978_535804926478107_1301936771_n.jpg"/>
          <p:cNvPicPr>
            <a:picLocks noChangeAspect="1" noChangeArrowheads="1"/>
          </p:cNvPicPr>
          <p:nvPr/>
        </p:nvPicPr>
        <p:blipFill>
          <a:blip r:embed="rId2"/>
          <a:srcRect/>
          <a:stretch>
            <a:fillRect/>
          </a:stretch>
        </p:blipFill>
        <p:spPr bwMode="auto">
          <a:xfrm>
            <a:off x="2738415" y="0"/>
            <a:ext cx="6429420" cy="6858000"/>
          </a:xfrm>
          <a:prstGeom prst="rect">
            <a:avLst/>
          </a:prstGeom>
          <a:noFill/>
        </p:spPr>
      </p:pic>
      <p:sp>
        <p:nvSpPr>
          <p:cNvPr id="3" name="2 - Ορθογώνιο"/>
          <p:cNvSpPr/>
          <p:nvPr/>
        </p:nvSpPr>
        <p:spPr>
          <a:xfrm>
            <a:off x="2738414" y="6286496"/>
            <a:ext cx="6429420" cy="571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prstClr val="white"/>
                </a:solidFill>
                <a:latin typeface="Calibri"/>
              </a:rPr>
              <a:t>Το να πιστεύω στην πρόοδο, δε σημαίνει ότι πιστεύω ότι …</a:t>
            </a:r>
          </a:p>
          <a:p>
            <a:pPr algn="ctr"/>
            <a:r>
              <a:rPr lang="el-GR" b="1" dirty="0">
                <a:solidFill>
                  <a:prstClr val="white"/>
                </a:solidFill>
                <a:latin typeface="Calibri"/>
              </a:rPr>
              <a:t>έχει γίνει πρόοδος!!!</a:t>
            </a:r>
            <a:endParaRPr lang="el-GR" dirty="0">
              <a:solidFill>
                <a:prstClr val="white"/>
              </a:solidFill>
              <a:latin typeface="Calibri"/>
            </a:endParaRPr>
          </a:p>
        </p:txBody>
      </p:sp>
    </p:spTree>
    <p:extLst>
      <p:ext uri="{BB962C8B-B14F-4D97-AF65-F5344CB8AC3E}">
        <p14:creationId xmlns:p14="http://schemas.microsoft.com/office/powerpoint/2010/main" val="19777410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5411504"/>
            <a:ext cx="9036496" cy="1477328"/>
          </a:xfrm>
          <a:prstGeom prst="rect">
            <a:avLst/>
          </a:prstGeom>
          <a:noFill/>
        </p:spPr>
        <p:txBody>
          <a:bodyPr wrap="square" rtlCol="0">
            <a:spAutoFit/>
          </a:bodyPr>
          <a:lstStyle/>
          <a:p>
            <a:pPr algn="just"/>
            <a:r>
              <a:rPr lang="el-GR" dirty="0">
                <a:solidFill>
                  <a:prstClr val="black"/>
                </a:solidFill>
                <a:latin typeface="Calibri"/>
              </a:rPr>
              <a:t>‘Βομβαρδισμός’ από μεγάλο όγκο περιττών-επικίνδυνων πληροφοριών και λέξεων που έχουν χάσει το αληθινό τους περιεχόμενο. Η προσοχή εύκολα αποσπάται και η σκέψη αποπροσανατολίζεται! Είναι απαραίτητο να αναπτύξουμε/βελτιώσουμε εγκαίρως τις προσωπικές μεταγνωστικές δεξιότητες αξιολόγησης των πληροφοριών και της συγκέντρωσης των μαθητών μας!</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1524" y="476672"/>
            <a:ext cx="8568952"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41889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1524000" y="428626"/>
            <a:ext cx="9144000" cy="6429375"/>
          </a:xfrm>
        </p:spPr>
        <p:txBody>
          <a:bodyPr>
            <a:noAutofit/>
          </a:bodyPr>
          <a:lstStyle/>
          <a:p>
            <a:pPr algn="l"/>
            <a:r>
              <a:rPr lang="el-GR" sz="2800" b="1" dirty="0"/>
              <a:t>«Η Κατάσταση των Παιδιών στον Κόσμο</a:t>
            </a:r>
            <a:r>
              <a:rPr lang="en-US" sz="2800" b="1" dirty="0"/>
              <a:t> </a:t>
            </a:r>
            <a:r>
              <a:rPr lang="el-GR" sz="2800" b="1" dirty="0"/>
              <a:t>το 2017: </a:t>
            </a:r>
            <a:br>
              <a:rPr lang="el-GR" sz="2800" b="1" dirty="0"/>
            </a:br>
            <a:r>
              <a:rPr lang="el-GR" sz="2800" b="1" dirty="0"/>
              <a:t>Τα παιδιά σε έναν ψηφιακό κόσμο», </a:t>
            </a:r>
            <a:r>
              <a:rPr lang="en-US" sz="2000" b="1" i="1" dirty="0"/>
              <a:t>UNICEF</a:t>
            </a:r>
            <a:br>
              <a:rPr lang="en-US" sz="2400" b="1" dirty="0"/>
            </a:br>
            <a:br>
              <a:rPr lang="en-US" sz="2800" b="1" dirty="0"/>
            </a:br>
            <a:r>
              <a:rPr lang="en-US" sz="2400" b="1" dirty="0"/>
              <a:t>1. </a:t>
            </a:r>
            <a:r>
              <a:rPr lang="el-GR" sz="2400" b="1" dirty="0"/>
              <a:t>Ένας στους τρεις χρήστες </a:t>
            </a:r>
            <a:r>
              <a:rPr lang="el-GR" sz="2400" dirty="0"/>
              <a:t>του Διαδικτύου παγκοσμίως είναι </a:t>
            </a:r>
            <a:r>
              <a:rPr lang="el-GR" sz="2400" b="1" dirty="0"/>
              <a:t>παιδί</a:t>
            </a:r>
            <a:br>
              <a:rPr lang="el-GR" sz="2400" dirty="0"/>
            </a:br>
            <a:r>
              <a:rPr lang="el-GR" sz="2400" dirty="0"/>
              <a:t> </a:t>
            </a:r>
            <a:br>
              <a:rPr lang="el-GR" sz="2400" dirty="0"/>
            </a:br>
            <a:r>
              <a:rPr lang="en-US" sz="2400" b="1" dirty="0"/>
              <a:t>2. </a:t>
            </a:r>
            <a:r>
              <a:rPr lang="el-GR" sz="2400" dirty="0"/>
              <a:t>Η πανταχού παρουσία των </a:t>
            </a:r>
            <a:r>
              <a:rPr lang="el-GR" sz="2400" b="1" dirty="0"/>
              <a:t>φορητών συσκευών</a:t>
            </a:r>
            <a:r>
              <a:rPr lang="el-GR" sz="2400" dirty="0"/>
              <a:t>, σύμφωνα με την έκθεση, έχει κάνει τη διαδικτυακή πρόσβαση για πολλά παιδιά </a:t>
            </a:r>
            <a:r>
              <a:rPr lang="el-GR" sz="2400" b="1" dirty="0"/>
              <a:t>λιγότερο ελεγχόμενη  </a:t>
            </a:r>
            <a:r>
              <a:rPr lang="el-GR" sz="2400" dirty="0"/>
              <a:t>και ενδεχομένως πιο </a:t>
            </a:r>
            <a:r>
              <a:rPr lang="el-GR" sz="2400" b="1" dirty="0"/>
              <a:t>επικίνδυνη</a:t>
            </a:r>
            <a:br>
              <a:rPr lang="el-GR" sz="2400" dirty="0"/>
            </a:br>
            <a:br>
              <a:rPr lang="el-GR" sz="2400" dirty="0"/>
            </a:br>
            <a:r>
              <a:rPr lang="en-US" sz="2400" b="1" dirty="0"/>
              <a:t>3. </a:t>
            </a:r>
            <a:r>
              <a:rPr lang="el-GR" sz="2400" dirty="0"/>
              <a:t>Τόσο </a:t>
            </a:r>
            <a:r>
              <a:rPr lang="el-GR" sz="2400" b="1" dirty="0"/>
              <a:t>οι κυβερνήσεις </a:t>
            </a:r>
            <a:r>
              <a:rPr lang="el-GR" sz="2400" dirty="0"/>
              <a:t>όσο και </a:t>
            </a:r>
            <a:r>
              <a:rPr lang="el-GR" sz="2400" b="1" dirty="0"/>
              <a:t>ο ιδιωτικός τομέας</a:t>
            </a:r>
            <a:r>
              <a:rPr lang="el-GR" sz="2400" dirty="0"/>
              <a:t> δεν έχουν ακολουθήσει το ρυθμό των αλλαγών, εκθέτοντας τα παιδιά σε νέους κινδύνους και ζημιές (κατάχρησης των προσωπικών τους δεδομένων, της πρόσβασης σε επιβλαβές περιεχόμενο και του ηλεκτρονικού εκφοβισμού) και αφήνοντας πίσω τα εκατομμύρια των πλέον μειονεκτούντων  από αυτά. </a:t>
            </a:r>
            <a:br>
              <a:rPr lang="el-GR" sz="1800" dirty="0"/>
            </a:br>
            <a:endParaRPr lang="el-GR" sz="1800" dirty="0"/>
          </a:p>
        </p:txBody>
      </p:sp>
    </p:spTree>
    <p:extLst>
      <p:ext uri="{BB962C8B-B14F-4D97-AF65-F5344CB8AC3E}">
        <p14:creationId xmlns:p14="http://schemas.microsoft.com/office/powerpoint/2010/main" val="17138181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idx="4294967295"/>
          </p:nvPr>
        </p:nvSpPr>
        <p:spPr>
          <a:xfrm>
            <a:off x="2438400" y="333375"/>
            <a:ext cx="8229600" cy="647700"/>
          </a:xfrm>
        </p:spPr>
        <p:txBody>
          <a:bodyPr>
            <a:noAutofit/>
          </a:bodyPr>
          <a:lstStyle/>
          <a:p>
            <a:pPr algn="l"/>
            <a:br>
              <a:rPr lang="el-GR" sz="2800" dirty="0"/>
            </a:br>
            <a:br>
              <a:rPr lang="el-GR" sz="2800" dirty="0"/>
            </a:br>
            <a:br>
              <a:rPr lang="el-GR" sz="2800" dirty="0"/>
            </a:br>
            <a:br>
              <a:rPr lang="el-GR" sz="2000" dirty="0"/>
            </a:br>
            <a:r>
              <a:rPr lang="el-GR" sz="2400" dirty="0"/>
              <a:t>Βρέφη 6 μηνών χρησιμοποιούν Φορητές Συσκευές (ΦΣ)</a:t>
            </a:r>
            <a:br>
              <a:rPr lang="el-GR" sz="2400" dirty="0"/>
            </a:br>
            <a:r>
              <a:rPr lang="el-GR" sz="2400" dirty="0"/>
              <a:t>Νήπια 1 έτους χρησιμοποιούν ΦΣ τουλάχιστον 1</a:t>
            </a:r>
            <a:r>
              <a:rPr lang="en-US" sz="2400" dirty="0"/>
              <a:t>h/day</a:t>
            </a:r>
            <a:br>
              <a:rPr lang="en-US" sz="2400" dirty="0"/>
            </a:br>
            <a:r>
              <a:rPr lang="el-GR" sz="2400" dirty="0"/>
              <a:t>Τα περισσότερα δίχρονα νήπια χρησιμοποιούν ΦΣ.</a:t>
            </a:r>
            <a:br>
              <a:rPr lang="el-GR" sz="2400" dirty="0"/>
            </a:br>
            <a:br>
              <a:rPr lang="el-GR" sz="2400" dirty="0"/>
            </a:br>
            <a:endParaRPr lang="el-GR" sz="2800"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5363" y="2060849"/>
            <a:ext cx="3888432" cy="4536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0613" y="2060849"/>
            <a:ext cx="4392488" cy="4536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31493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idx="4294967295"/>
          </p:nvPr>
        </p:nvSpPr>
        <p:spPr>
          <a:xfrm>
            <a:off x="1991544" y="3212976"/>
            <a:ext cx="8229600" cy="493712"/>
          </a:xfrm>
        </p:spPr>
        <p:txBody>
          <a:bodyPr>
            <a:normAutofit fontScale="90000"/>
          </a:bodyPr>
          <a:lstStyle/>
          <a:p>
            <a:r>
              <a:rPr lang="el-GR" dirty="0"/>
              <a:t>Η παροχή πρόσβασης σε Η/Υ στο σπίτι, στην πραγματικότητα μπορεί να σχετίζεται  με μειωμένες επιδόσεις, καθώς τα παιδιά  όταν δεν επιβλέπονται, έχουν την τάση να χρησιμοποιούν Η/Υ κατά κύριο λόγο για μη </a:t>
            </a:r>
            <a:r>
              <a:rPr lang="el-GR" dirty="0" err="1"/>
              <a:t>εκπ</a:t>
            </a:r>
            <a:r>
              <a:rPr lang="el-GR" dirty="0"/>
              <a:t>/</a:t>
            </a:r>
            <a:r>
              <a:rPr lang="el-GR" dirty="0" err="1"/>
              <a:t>κές</a:t>
            </a:r>
            <a:r>
              <a:rPr lang="el-GR" dirty="0"/>
              <a:t> δραστηριότητες. </a:t>
            </a:r>
            <a:br>
              <a:rPr lang="en-US" dirty="0"/>
            </a:br>
            <a:br>
              <a:rPr lang="el-GR" dirty="0"/>
            </a:br>
            <a:r>
              <a:rPr lang="en-US" dirty="0" err="1"/>
              <a:t>Vigdor</a:t>
            </a:r>
            <a:r>
              <a:rPr lang="en-US" dirty="0"/>
              <a:t> &amp; Ladd (2010)</a:t>
            </a:r>
            <a:endParaRPr lang="el-GR" dirty="0"/>
          </a:p>
        </p:txBody>
      </p:sp>
    </p:spTree>
    <p:extLst>
      <p:ext uri="{BB962C8B-B14F-4D97-AF65-F5344CB8AC3E}">
        <p14:creationId xmlns:p14="http://schemas.microsoft.com/office/powerpoint/2010/main" val="13756606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809720" y="571480"/>
            <a:ext cx="8286808" cy="6247864"/>
          </a:xfrm>
          <a:prstGeom prst="rect">
            <a:avLst/>
          </a:prstGeom>
        </p:spPr>
        <p:txBody>
          <a:bodyPr wrap="square">
            <a:spAutoFit/>
          </a:bodyPr>
          <a:lstStyle/>
          <a:p>
            <a:pPr algn="ctr"/>
            <a:r>
              <a:rPr lang="el-GR" sz="4000" dirty="0">
                <a:solidFill>
                  <a:srgbClr val="000000"/>
                </a:solidFill>
                <a:latin typeface="Arial"/>
              </a:rPr>
              <a:t>Τα </a:t>
            </a:r>
            <a:r>
              <a:rPr lang="el-GR" sz="4000" b="1" dirty="0">
                <a:solidFill>
                  <a:srgbClr val="000000"/>
                </a:solidFill>
                <a:latin typeface="Arial"/>
              </a:rPr>
              <a:t>παιδιά με ΔΕΠ-Υ</a:t>
            </a:r>
            <a:r>
              <a:rPr lang="el-GR" sz="4000" dirty="0">
                <a:solidFill>
                  <a:srgbClr val="000000"/>
                </a:solidFill>
                <a:latin typeface="Arial"/>
              </a:rPr>
              <a:t>, </a:t>
            </a:r>
          </a:p>
          <a:p>
            <a:pPr algn="ctr"/>
            <a:r>
              <a:rPr lang="el-GR" sz="4000" dirty="0">
                <a:solidFill>
                  <a:srgbClr val="000000"/>
                </a:solidFill>
                <a:latin typeface="Arial"/>
              </a:rPr>
              <a:t>έχουν διπλάσιες πιθανότητες σε σχέση με το μέσο μαθητικό πληθυσμό, </a:t>
            </a:r>
          </a:p>
          <a:p>
            <a:pPr algn="ctr"/>
            <a:r>
              <a:rPr lang="el-GR" sz="4000" dirty="0">
                <a:solidFill>
                  <a:srgbClr val="000000"/>
                </a:solidFill>
                <a:latin typeface="Arial"/>
              </a:rPr>
              <a:t>να </a:t>
            </a:r>
            <a:r>
              <a:rPr lang="el-GR" sz="4000" b="1" dirty="0">
                <a:solidFill>
                  <a:srgbClr val="000000"/>
                </a:solidFill>
                <a:latin typeface="Arial"/>
              </a:rPr>
              <a:t>αναπτύξουν εθισμό στο διαδίκτυο</a:t>
            </a:r>
            <a:r>
              <a:rPr lang="el-GR" sz="4000" dirty="0">
                <a:solidFill>
                  <a:srgbClr val="000000"/>
                </a:solidFill>
                <a:latin typeface="Arial"/>
              </a:rPr>
              <a:t>. </a:t>
            </a:r>
          </a:p>
          <a:p>
            <a:pPr algn="ctr"/>
            <a:r>
              <a:rPr lang="el-GR" sz="4000" dirty="0">
                <a:solidFill>
                  <a:srgbClr val="000000"/>
                </a:solidFill>
                <a:latin typeface="Arial"/>
              </a:rPr>
              <a:t>Η ΔΕΠΥ μάλιστα είναι ισχυρότερος </a:t>
            </a:r>
            <a:r>
              <a:rPr lang="el-GR" sz="4000" b="1" dirty="0">
                <a:solidFill>
                  <a:srgbClr val="000000"/>
                </a:solidFill>
                <a:latin typeface="Arial"/>
              </a:rPr>
              <a:t>προγνωστικός παράγοντας </a:t>
            </a:r>
            <a:r>
              <a:rPr lang="el-GR" sz="4000" dirty="0">
                <a:solidFill>
                  <a:srgbClr val="000000"/>
                </a:solidFill>
                <a:latin typeface="Arial"/>
              </a:rPr>
              <a:t>από την κατάθλιψη, για πιθανή εμφάνιση εθισμού στο διαδίκτυο, μελλοντικά.</a:t>
            </a:r>
          </a:p>
        </p:txBody>
      </p:sp>
    </p:spTree>
    <p:extLst>
      <p:ext uri="{BB962C8B-B14F-4D97-AF65-F5344CB8AC3E}">
        <p14:creationId xmlns:p14="http://schemas.microsoft.com/office/powerpoint/2010/main" val="12030206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ob Tornoe's cartoon for Friday, September 18, 2020.">
            <a:extLst>
              <a:ext uri="{FF2B5EF4-FFF2-40B4-BE49-F238E27FC236}">
                <a16:creationId xmlns:a16="http://schemas.microsoft.com/office/drawing/2014/main" id="{B13D4743-74F1-4283-A456-CE15C40C85B6}"/>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10400" b="5331"/>
          <a:stretch/>
        </p:blipFill>
        <p:spPr bwMode="auto">
          <a:xfrm>
            <a:off x="-1" y="10"/>
            <a:ext cx="12192001"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8656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415480" y="548680"/>
            <a:ext cx="9252520" cy="1228998"/>
          </a:xfrm>
        </p:spPr>
        <p:txBody>
          <a:bodyPr>
            <a:normAutofit fontScale="90000"/>
          </a:bodyPr>
          <a:lstStyle/>
          <a:p>
            <a:r>
              <a:rPr lang="en-US" sz="2200" i="1" dirty="0"/>
              <a:t>Please think about the effects of digital devices on students/children. Do you believe that students‘/</a:t>
            </a:r>
            <a:r>
              <a:rPr lang="en-US" sz="2000" i="1" dirty="0"/>
              <a:t>child’s </a:t>
            </a:r>
            <a:r>
              <a:rPr lang="en-US" sz="2200" i="1" dirty="0"/>
              <a:t> use of digital devices such as smartphones, tablets and computers has helpful or harmful effects in the following areas?</a:t>
            </a:r>
            <a:r>
              <a:rPr lang="en-US" sz="2200" i="1" cap="all" dirty="0">
                <a:solidFill>
                  <a:schemeClr val="dk1"/>
                </a:solidFill>
                <a:latin typeface="+mn-lt"/>
                <a:ea typeface="+mn-ea"/>
                <a:cs typeface="+mn-cs"/>
              </a:rPr>
              <a:t> </a:t>
            </a:r>
            <a:br>
              <a:rPr lang="en-US" sz="2200" i="1" cap="all" dirty="0">
                <a:solidFill>
                  <a:schemeClr val="dk1"/>
                </a:solidFill>
                <a:latin typeface="+mn-lt"/>
                <a:ea typeface="+mn-ea"/>
                <a:cs typeface="+mn-cs"/>
              </a:rPr>
            </a:br>
            <a:r>
              <a:rPr lang="en-US" sz="2000" b="1" cap="all" dirty="0">
                <a:solidFill>
                  <a:schemeClr val="dk1"/>
                </a:solidFill>
                <a:latin typeface="+mn-lt"/>
                <a:ea typeface="+mn-ea"/>
                <a:cs typeface="+mn-cs"/>
              </a:rPr>
              <a:t>GALLUP PANEL, APRIL 6, 2018.</a:t>
            </a:r>
            <a:r>
              <a:rPr lang="el-GR" sz="2000" b="1" cap="all" dirty="0">
                <a:solidFill>
                  <a:schemeClr val="dk1"/>
                </a:solidFill>
                <a:latin typeface="+mn-lt"/>
                <a:ea typeface="+mn-ea"/>
                <a:cs typeface="+mn-cs"/>
              </a:rPr>
              <a:t> </a:t>
            </a:r>
            <a:br>
              <a:rPr lang="el-GR" sz="1800" dirty="0"/>
            </a:br>
            <a:r>
              <a:rPr lang="en-US" sz="1600" dirty="0"/>
              <a:t>These data are based on results from an online web-based survey with 1,000 U.S. adults who are parents of children aged 2-18. The study was fielded using the Survey Sampling International (SSI) panel of consumers and was fielded Jan. 12-14, 2018.</a:t>
            </a:r>
            <a:br>
              <a:rPr lang="el-GR" sz="1800" dirty="0"/>
            </a:br>
            <a:endParaRPr lang="el-GR" sz="2200" dirty="0"/>
          </a:p>
        </p:txBody>
      </p:sp>
      <p:graphicFrame>
        <p:nvGraphicFramePr>
          <p:cNvPr id="4" name="Θέση περιεχομένου 3"/>
          <p:cNvGraphicFramePr>
            <a:graphicFrameLocks noGrp="1"/>
          </p:cNvGraphicFramePr>
          <p:nvPr>
            <p:ph idx="1"/>
          </p:nvPr>
        </p:nvGraphicFramePr>
        <p:xfrm>
          <a:off x="1703512" y="2060848"/>
          <a:ext cx="8856984" cy="4199890"/>
        </p:xfrm>
        <a:graphic>
          <a:graphicData uri="http://schemas.openxmlformats.org/drawingml/2006/table">
            <a:tbl>
              <a:tblPr firstRow="1" bandRow="1">
                <a:tableStyleId>{5C22544A-7EE6-4342-B048-85BDC9FD1C3A}</a:tableStyleId>
              </a:tblPr>
              <a:tblGrid>
                <a:gridCol w="2214246">
                  <a:extLst>
                    <a:ext uri="{9D8B030D-6E8A-4147-A177-3AD203B41FA5}">
                      <a16:colId xmlns:a16="http://schemas.microsoft.com/office/drawing/2014/main" val="20000"/>
                    </a:ext>
                  </a:extLst>
                </a:gridCol>
                <a:gridCol w="2214246">
                  <a:extLst>
                    <a:ext uri="{9D8B030D-6E8A-4147-A177-3AD203B41FA5}">
                      <a16:colId xmlns:a16="http://schemas.microsoft.com/office/drawing/2014/main" val="20001"/>
                    </a:ext>
                  </a:extLst>
                </a:gridCol>
                <a:gridCol w="2214246">
                  <a:extLst>
                    <a:ext uri="{9D8B030D-6E8A-4147-A177-3AD203B41FA5}">
                      <a16:colId xmlns:a16="http://schemas.microsoft.com/office/drawing/2014/main" val="20002"/>
                    </a:ext>
                  </a:extLst>
                </a:gridCol>
                <a:gridCol w="2214246">
                  <a:extLst>
                    <a:ext uri="{9D8B030D-6E8A-4147-A177-3AD203B41FA5}">
                      <a16:colId xmlns:a16="http://schemas.microsoft.com/office/drawing/2014/main" val="20003"/>
                    </a:ext>
                  </a:extLst>
                </a:gridCol>
              </a:tblGrid>
              <a:tr h="126216">
                <a:tc>
                  <a:txBody>
                    <a:bodyPr/>
                    <a:lstStyle/>
                    <a:p>
                      <a:endParaRPr lang="el-GR" dirty="0"/>
                    </a:p>
                  </a:txBody>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b="1">
                          <a:solidFill>
                            <a:srgbClr val="000000"/>
                          </a:solidFill>
                          <a:effectLst/>
                        </a:rPr>
                        <a:t>Mostly/More</a:t>
                      </a:r>
                      <a:r>
                        <a:rPr lang="en-US" b="1" baseline="0">
                          <a:solidFill>
                            <a:srgbClr val="000000"/>
                          </a:solidFill>
                          <a:effectLst/>
                        </a:rPr>
                        <a:t> </a:t>
                      </a:r>
                      <a:r>
                        <a:rPr lang="en-US" b="1">
                          <a:solidFill>
                            <a:srgbClr val="000000"/>
                          </a:solidFill>
                          <a:effectLst/>
                        </a:rPr>
                        <a:t> </a:t>
                      </a:r>
                      <a:r>
                        <a:rPr lang="en-US" b="1" dirty="0">
                          <a:solidFill>
                            <a:srgbClr val="000000"/>
                          </a:solidFill>
                          <a:effectLst/>
                        </a:rPr>
                        <a:t>helpful</a:t>
                      </a:r>
                    </a:p>
                    <a:p>
                      <a:pPr marL="0" marR="0" indent="0" algn="ctr" defTabSz="914400" rtl="0" eaLnBrk="1" fontAlgn="b" latinLnBrk="0" hangingPunct="1">
                        <a:lnSpc>
                          <a:spcPct val="100000"/>
                        </a:lnSpc>
                        <a:spcBef>
                          <a:spcPts val="0"/>
                        </a:spcBef>
                        <a:spcAft>
                          <a:spcPts val="0"/>
                        </a:spcAft>
                        <a:buClrTx/>
                        <a:buSzTx/>
                        <a:buFontTx/>
                        <a:buNone/>
                        <a:tabLst/>
                        <a:defRPr/>
                      </a:pPr>
                      <a:r>
                        <a:rPr lang="el-GR" b="0" dirty="0">
                          <a:solidFill>
                            <a:srgbClr val="000000"/>
                          </a:solidFill>
                          <a:effectLst/>
                        </a:rPr>
                        <a:t>%</a:t>
                      </a:r>
                      <a:endParaRPr lang="el-GR" b="1" dirty="0">
                        <a:solidFill>
                          <a:srgbClr val="000000"/>
                        </a:solidFill>
                        <a:effectLst/>
                      </a:endParaRPr>
                    </a:p>
                    <a:p>
                      <a:pPr algn="ctr" fontAlgn="b"/>
                      <a:r>
                        <a:rPr lang="en-US" b="1" dirty="0">
                          <a:solidFill>
                            <a:srgbClr val="000000"/>
                          </a:solidFill>
                          <a:effectLst/>
                        </a:rPr>
                        <a:t>T/P</a:t>
                      </a:r>
                    </a:p>
                  </a:txBody>
                  <a:tcPr marL="95250" marT="28575" marB="28575"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b="1" dirty="0">
                          <a:solidFill>
                            <a:srgbClr val="000000"/>
                          </a:solidFill>
                          <a:effectLst/>
                        </a:rPr>
                        <a:t>Neither helpful nor harmful</a:t>
                      </a:r>
                    </a:p>
                    <a:p>
                      <a:pPr marL="0" marR="0" indent="0" algn="ctr" defTabSz="914400" rtl="0" eaLnBrk="1" fontAlgn="b" latinLnBrk="0" hangingPunct="1">
                        <a:lnSpc>
                          <a:spcPct val="100000"/>
                        </a:lnSpc>
                        <a:spcBef>
                          <a:spcPts val="0"/>
                        </a:spcBef>
                        <a:spcAft>
                          <a:spcPts val="0"/>
                        </a:spcAft>
                        <a:buClrTx/>
                        <a:buSzTx/>
                        <a:buFontTx/>
                        <a:buNone/>
                        <a:tabLst/>
                        <a:defRPr/>
                      </a:pPr>
                      <a:r>
                        <a:rPr lang="el-GR" b="0" dirty="0">
                          <a:solidFill>
                            <a:srgbClr val="000000"/>
                          </a:solidFill>
                          <a:effectLst/>
                        </a:rPr>
                        <a:t>%</a:t>
                      </a:r>
                      <a:endParaRPr lang="el-GR" b="1" dirty="0">
                        <a:solidFill>
                          <a:srgbClr val="000000"/>
                        </a:solidFill>
                        <a:effectLst/>
                      </a:endParaRPr>
                    </a:p>
                    <a:p>
                      <a:pPr algn="ctr" fontAlgn="b"/>
                      <a:r>
                        <a:rPr lang="en-US" b="1" dirty="0">
                          <a:solidFill>
                            <a:srgbClr val="000000"/>
                          </a:solidFill>
                          <a:effectLst/>
                        </a:rPr>
                        <a:t>T</a:t>
                      </a:r>
                    </a:p>
                  </a:txBody>
                  <a:tcPr marL="95250" marT="28575" marB="28575"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effectLst/>
                        </a:rPr>
                        <a:t>Mostly harmful</a:t>
                      </a:r>
                    </a:p>
                    <a:p>
                      <a:pPr marL="0" marR="0" indent="0" algn="ctr" defTabSz="914400" rtl="0" eaLnBrk="1" fontAlgn="auto" latinLnBrk="0" hangingPunct="1">
                        <a:lnSpc>
                          <a:spcPct val="100000"/>
                        </a:lnSpc>
                        <a:spcBef>
                          <a:spcPts val="0"/>
                        </a:spcBef>
                        <a:spcAft>
                          <a:spcPts val="0"/>
                        </a:spcAft>
                        <a:buClrTx/>
                        <a:buSzTx/>
                        <a:buFontTx/>
                        <a:buNone/>
                        <a:tabLst/>
                        <a:defRPr/>
                      </a:pPr>
                      <a:r>
                        <a:rPr lang="el-GR" b="0" dirty="0">
                          <a:solidFill>
                            <a:srgbClr val="000000"/>
                          </a:solidFill>
                          <a:effectLst/>
                        </a:rPr>
                        <a:t>%</a:t>
                      </a:r>
                      <a:endParaRPr lang="el-GR" b="1" dirty="0">
                        <a:solidFill>
                          <a:srgbClr val="000000"/>
                        </a:solidFill>
                        <a:effectLst/>
                      </a:endParaRPr>
                    </a:p>
                    <a:p>
                      <a:pPr algn="ctr"/>
                      <a:r>
                        <a:rPr lang="en-US" b="1" dirty="0">
                          <a:solidFill>
                            <a:schemeClr val="tx1"/>
                          </a:solidFill>
                        </a:rPr>
                        <a:t>T/P</a:t>
                      </a:r>
                      <a:endParaRPr lang="el-GR" b="1" dirty="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l-GR" dirty="0"/>
                    </a:p>
                  </a:txBody>
                  <a:tcPr/>
                </a:tc>
                <a:extLst>
                  <a:ext uri="{0D108BD9-81ED-4DB2-BD59-A6C34878D82A}">
                    <a16:rowId xmlns:a16="http://schemas.microsoft.com/office/drawing/2014/main" val="10000"/>
                  </a:ext>
                </a:extLst>
              </a:tr>
              <a:tr h="370840">
                <a:tc>
                  <a:txBody>
                    <a:bodyPr/>
                    <a:lstStyle/>
                    <a:p>
                      <a:pPr algn="l" fontAlgn="b"/>
                      <a:r>
                        <a:rPr lang="en-US" b="0" dirty="0">
                          <a:solidFill>
                            <a:srgbClr val="000000"/>
                          </a:solidFill>
                          <a:effectLst/>
                        </a:rPr>
                        <a:t>Effects of digital devices on students' education</a:t>
                      </a:r>
                    </a:p>
                  </a:txBody>
                  <a:tcPr marT="28575" marB="28575" anchor="b"/>
                </a:tc>
                <a:tc>
                  <a:txBody>
                    <a:bodyPr/>
                    <a:lstStyle/>
                    <a:p>
                      <a:pPr algn="ctr" fontAlgn="t"/>
                      <a:r>
                        <a:rPr lang="el-GR" b="0" dirty="0">
                          <a:solidFill>
                            <a:srgbClr val="000000"/>
                          </a:solidFill>
                          <a:effectLst/>
                        </a:rPr>
                        <a:t>42/</a:t>
                      </a:r>
                      <a:r>
                        <a:rPr lang="en-US" b="1" dirty="0"/>
                        <a:t>87</a:t>
                      </a:r>
                      <a:endParaRPr lang="el-GR" b="1" dirty="0">
                        <a:solidFill>
                          <a:srgbClr val="000000"/>
                        </a:solidFill>
                        <a:effectLst/>
                      </a:endParaRPr>
                    </a:p>
                  </a:txBody>
                  <a:tcPr marL="95250" marT="28575" marB="28575"/>
                </a:tc>
                <a:tc>
                  <a:txBody>
                    <a:bodyPr/>
                    <a:lstStyle/>
                    <a:p>
                      <a:pPr algn="ctr" fontAlgn="t"/>
                      <a:r>
                        <a:rPr lang="el-GR" b="0" dirty="0">
                          <a:solidFill>
                            <a:srgbClr val="000000"/>
                          </a:solidFill>
                          <a:effectLst/>
                        </a:rPr>
                        <a:t>30</a:t>
                      </a:r>
                    </a:p>
                  </a:txBody>
                  <a:tcPr marL="95250" marT="28575" marB="28575"/>
                </a:tc>
                <a:tc>
                  <a:txBody>
                    <a:bodyPr/>
                    <a:lstStyle/>
                    <a:p>
                      <a:pPr algn="ctr" fontAlgn="t"/>
                      <a:r>
                        <a:rPr lang="el-GR" b="0" dirty="0">
                          <a:solidFill>
                            <a:srgbClr val="000000"/>
                          </a:solidFill>
                          <a:effectLst/>
                        </a:rPr>
                        <a:t>28/</a:t>
                      </a:r>
                      <a:r>
                        <a:rPr lang="en-US" b="1" dirty="0"/>
                        <a:t>13</a:t>
                      </a:r>
                      <a:endParaRPr lang="el-GR" b="1" dirty="0">
                        <a:solidFill>
                          <a:srgbClr val="000000"/>
                        </a:solidFill>
                        <a:effectLst/>
                      </a:endParaRPr>
                    </a:p>
                  </a:txBody>
                  <a:tcPr marL="95250" marT="28575" marB="28575"/>
                </a:tc>
                <a:extLst>
                  <a:ext uri="{0D108BD9-81ED-4DB2-BD59-A6C34878D82A}">
                    <a16:rowId xmlns:a16="http://schemas.microsoft.com/office/drawing/2014/main" val="10001"/>
                  </a:ext>
                </a:extLst>
              </a:tr>
              <a:tr h="370840">
                <a:tc>
                  <a:txBody>
                    <a:bodyPr/>
                    <a:lstStyle/>
                    <a:p>
                      <a:pPr algn="l" fontAlgn="b"/>
                      <a:r>
                        <a:rPr lang="en-US" b="0" dirty="0">
                          <a:solidFill>
                            <a:srgbClr val="000000"/>
                          </a:solidFill>
                          <a:effectLst/>
                        </a:rPr>
                        <a:t>Effects of digital devices on students' physical health</a:t>
                      </a:r>
                    </a:p>
                  </a:txBody>
                  <a:tcPr marT="28575" marB="28575" anchor="b"/>
                </a:tc>
                <a:tc>
                  <a:txBody>
                    <a:bodyPr/>
                    <a:lstStyle/>
                    <a:p>
                      <a:pPr algn="ctr" fontAlgn="t"/>
                      <a:r>
                        <a:rPr lang="el-GR" b="0" dirty="0">
                          <a:solidFill>
                            <a:srgbClr val="000000"/>
                          </a:solidFill>
                          <a:effectLst/>
                        </a:rPr>
                        <a:t>4/</a:t>
                      </a:r>
                      <a:r>
                        <a:rPr lang="el-GR" sz="1800" b="1" i="0" kern="1200" dirty="0">
                          <a:solidFill>
                            <a:schemeClr val="dk1"/>
                          </a:solidFill>
                          <a:effectLst/>
                          <a:latin typeface="+mn-lt"/>
                          <a:ea typeface="+mn-ea"/>
                          <a:cs typeface="+mn-cs"/>
                        </a:rPr>
                        <a:t>59 </a:t>
                      </a:r>
                      <a:endParaRPr lang="el-GR" b="1" dirty="0">
                        <a:solidFill>
                          <a:srgbClr val="000000"/>
                        </a:solidFill>
                        <a:effectLst/>
                      </a:endParaRPr>
                    </a:p>
                  </a:txBody>
                  <a:tcPr marL="95250" marT="28575" marB="28575"/>
                </a:tc>
                <a:tc>
                  <a:txBody>
                    <a:bodyPr/>
                    <a:lstStyle/>
                    <a:p>
                      <a:pPr algn="ctr" fontAlgn="t"/>
                      <a:r>
                        <a:rPr lang="el-GR" b="0" dirty="0">
                          <a:solidFill>
                            <a:srgbClr val="000000"/>
                          </a:solidFill>
                          <a:effectLst/>
                        </a:rPr>
                        <a:t>42</a:t>
                      </a:r>
                    </a:p>
                  </a:txBody>
                  <a:tcPr marL="95250" marT="28575" marB="28575"/>
                </a:tc>
                <a:tc>
                  <a:txBody>
                    <a:bodyPr/>
                    <a:lstStyle/>
                    <a:p>
                      <a:pPr algn="ctr" fontAlgn="t"/>
                      <a:r>
                        <a:rPr lang="el-GR" b="0" dirty="0">
                          <a:solidFill>
                            <a:srgbClr val="000000"/>
                          </a:solidFill>
                          <a:effectLst/>
                        </a:rPr>
                        <a:t>55</a:t>
                      </a:r>
                    </a:p>
                  </a:txBody>
                  <a:tcPr marL="95250" marT="28575" marB="28575"/>
                </a:tc>
                <a:extLst>
                  <a:ext uri="{0D108BD9-81ED-4DB2-BD59-A6C34878D82A}">
                    <a16:rowId xmlns:a16="http://schemas.microsoft.com/office/drawing/2014/main" val="10002"/>
                  </a:ext>
                </a:extLst>
              </a:tr>
              <a:tr h="370840">
                <a:tc>
                  <a:txBody>
                    <a:bodyPr/>
                    <a:lstStyle/>
                    <a:p>
                      <a:pPr algn="l" fontAlgn="b"/>
                      <a:r>
                        <a:rPr lang="en-US" b="0" dirty="0">
                          <a:solidFill>
                            <a:srgbClr val="000000"/>
                          </a:solidFill>
                          <a:effectLst/>
                        </a:rPr>
                        <a:t>Effects of digital devices on students' mental health</a:t>
                      </a:r>
                    </a:p>
                  </a:txBody>
                  <a:tcPr marT="28575" marB="28575" anchor="b"/>
                </a:tc>
                <a:tc>
                  <a:txBody>
                    <a:bodyPr/>
                    <a:lstStyle/>
                    <a:p>
                      <a:pPr algn="ctr" fontAlgn="t"/>
                      <a:r>
                        <a:rPr lang="el-GR" b="0" dirty="0">
                          <a:solidFill>
                            <a:srgbClr val="000000"/>
                          </a:solidFill>
                          <a:effectLst/>
                        </a:rPr>
                        <a:t>4/</a:t>
                      </a:r>
                      <a:r>
                        <a:rPr lang="el-GR" sz="1800" b="1" i="0" kern="1200" dirty="0">
                          <a:solidFill>
                            <a:schemeClr val="dk1"/>
                          </a:solidFill>
                          <a:effectLst/>
                          <a:latin typeface="+mn-lt"/>
                          <a:ea typeface="+mn-ea"/>
                          <a:cs typeface="+mn-cs"/>
                        </a:rPr>
                        <a:t>69</a:t>
                      </a:r>
                      <a:r>
                        <a:rPr lang="el-GR" sz="1800" b="0" i="0" kern="1200" dirty="0">
                          <a:solidFill>
                            <a:schemeClr val="dk1"/>
                          </a:solidFill>
                          <a:effectLst/>
                          <a:latin typeface="+mn-lt"/>
                          <a:ea typeface="+mn-ea"/>
                          <a:cs typeface="+mn-cs"/>
                        </a:rPr>
                        <a:t> </a:t>
                      </a:r>
                      <a:endParaRPr lang="el-GR" b="0" dirty="0">
                        <a:solidFill>
                          <a:srgbClr val="000000"/>
                        </a:solidFill>
                        <a:effectLst/>
                      </a:endParaRPr>
                    </a:p>
                  </a:txBody>
                  <a:tcPr marL="95250" marT="28575" marB="28575"/>
                </a:tc>
                <a:tc>
                  <a:txBody>
                    <a:bodyPr/>
                    <a:lstStyle/>
                    <a:p>
                      <a:pPr algn="ctr" fontAlgn="t"/>
                      <a:r>
                        <a:rPr lang="el-GR" b="0" dirty="0">
                          <a:solidFill>
                            <a:srgbClr val="000000"/>
                          </a:solidFill>
                          <a:effectLst/>
                        </a:rPr>
                        <a:t>27</a:t>
                      </a:r>
                    </a:p>
                  </a:txBody>
                  <a:tcPr marL="95250" marT="28575" marB="28575"/>
                </a:tc>
                <a:tc>
                  <a:txBody>
                    <a:bodyPr/>
                    <a:lstStyle/>
                    <a:p>
                      <a:pPr algn="ctr" fontAlgn="t"/>
                      <a:r>
                        <a:rPr lang="el-GR" b="0" dirty="0">
                          <a:solidFill>
                            <a:srgbClr val="000000"/>
                          </a:solidFill>
                          <a:effectLst/>
                        </a:rPr>
                        <a:t>69</a:t>
                      </a:r>
                    </a:p>
                  </a:txBody>
                  <a:tcPr marL="95250" marT="28575" marB="28575"/>
                </a:tc>
                <a:extLst>
                  <a:ext uri="{0D108BD9-81ED-4DB2-BD59-A6C34878D82A}">
                    <a16:rowId xmlns:a16="http://schemas.microsoft.com/office/drawing/2014/main" val="10003"/>
                  </a:ext>
                </a:extLst>
              </a:tr>
              <a:tr h="370840">
                <a:tc>
                  <a:txBody>
                    <a:bodyPr/>
                    <a:lstStyle/>
                    <a:p>
                      <a:endParaRPr lang="el-GR" dirty="0"/>
                    </a:p>
                  </a:txBody>
                  <a:tcPr/>
                </a:tc>
                <a:tc>
                  <a:txBody>
                    <a:bodyPr/>
                    <a:lstStyle/>
                    <a:p>
                      <a:endParaRPr lang="el-GR" dirty="0"/>
                    </a:p>
                  </a:txBody>
                  <a:tcPr/>
                </a:tc>
                <a:tc>
                  <a:txBody>
                    <a:bodyPr/>
                    <a:lstStyle/>
                    <a:p>
                      <a:endParaRPr lang="el-GR"/>
                    </a:p>
                  </a:txBody>
                  <a:tcPr/>
                </a:tc>
                <a:tc>
                  <a:txBody>
                    <a:bodyPr/>
                    <a:lstStyle/>
                    <a:p>
                      <a:endParaRPr lang="el-GR"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799965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B11798-15C9-47D4-A4D2-EC8BC327EB76}"/>
              </a:ext>
            </a:extLst>
          </p:cNvPr>
          <p:cNvSpPr txBox="1"/>
          <p:nvPr/>
        </p:nvSpPr>
        <p:spPr>
          <a:xfrm>
            <a:off x="82446" y="1001152"/>
            <a:ext cx="12027107" cy="3539430"/>
          </a:xfrm>
          <a:prstGeom prst="rect">
            <a:avLst/>
          </a:prstGeom>
          <a:noFill/>
        </p:spPr>
        <p:txBody>
          <a:bodyPr wrap="square">
            <a:spAutoFit/>
          </a:bodyPr>
          <a:lstStyle/>
          <a:p>
            <a:pPr algn="just"/>
            <a:r>
              <a:rPr lang="el-GR" sz="2800" b="0" i="0" dirty="0">
                <a:solidFill>
                  <a:srgbClr val="000000"/>
                </a:solidFill>
                <a:effectLst/>
                <a:latin typeface="Arial" panose="020B0604020202020204" pitchFamily="34" charset="0"/>
              </a:rPr>
              <a:t>Η </a:t>
            </a:r>
            <a:r>
              <a:rPr lang="el-GR" sz="2800" b="1" i="0" u="sng" dirty="0">
                <a:solidFill>
                  <a:srgbClr val="000000"/>
                </a:solidFill>
                <a:effectLst/>
                <a:latin typeface="Arial" panose="020B0604020202020204" pitchFamily="34" charset="0"/>
              </a:rPr>
              <a:t>Ειδική Αγωγή και Εκπαίδευση </a:t>
            </a:r>
            <a:r>
              <a:rPr lang="el-GR" sz="2800" b="0" i="0" dirty="0">
                <a:solidFill>
                  <a:srgbClr val="000000"/>
                </a:solidFill>
                <a:effectLst/>
                <a:latin typeface="Arial" panose="020B0604020202020204" pitchFamily="34" charset="0"/>
              </a:rPr>
              <a:t>είναι το σύνολο των εκπαιδευτικών υπηρεσιών που παρέχονται σε μαθητές με επιβεβαιωμένες ειδικές εκπαιδευτικές ανάγκες και με ή χωρίς αναπηρία. Με την ειδική αγωγή γίνεται μια προσπάθεια για το παιδί να ενταχθεί στην κοινωνία σαν ένα ανεξάρτητο και ταυτόχρονα παραγωγικό μέλος της. Στην ειδική αγωγή συμπεριλαμβάνεται οτιδήποτε προσφέρεται στο παιδί και έχει βοηθητικό ρόλο, κάτι που πρέπει να δίνεται στο σχολικό πλαίσιο και σ’ όλη την σχολική ζωή του παιδιού.</a:t>
            </a:r>
            <a:endParaRPr lang="el-GR" sz="2800" dirty="0"/>
          </a:p>
        </p:txBody>
      </p:sp>
    </p:spTree>
    <p:extLst>
      <p:ext uri="{BB962C8B-B14F-4D97-AF65-F5344CB8AC3E}">
        <p14:creationId xmlns:p14="http://schemas.microsoft.com/office/powerpoint/2010/main" val="37289080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387F75-6ACF-46A2-B22A-52CC27A224E0}"/>
              </a:ext>
            </a:extLst>
          </p:cNvPr>
          <p:cNvSpPr>
            <a:spLocks noGrp="1"/>
          </p:cNvSpPr>
          <p:nvPr>
            <p:ph type="title"/>
          </p:nvPr>
        </p:nvSpPr>
        <p:spPr>
          <a:xfrm>
            <a:off x="1229192" y="5554664"/>
            <a:ext cx="9458795" cy="1143000"/>
          </a:xfrm>
        </p:spPr>
        <p:txBody>
          <a:bodyPr/>
          <a:lstStyle/>
          <a:p>
            <a:r>
              <a:rPr lang="el-GR" sz="1800" b="1">
                <a:effectLst/>
                <a:latin typeface="Calibri" panose="020F0502020204030204" pitchFamily="34" charset="0"/>
                <a:ea typeface="Calibri" panose="020F0502020204030204" pitchFamily="34" charset="0"/>
                <a:cs typeface="Times New Roman" panose="02020603050405020304" pitchFamily="18" charset="0"/>
              </a:rPr>
              <a:t>Σύστημα Επεξεργασίας Πληροφοριών, συνθετική απεικόνιση σύμφωνα με τους </a:t>
            </a:r>
            <a:r>
              <a:rPr lang="en-US" sz="1800" b="1">
                <a:effectLst/>
                <a:latin typeface="Calibri" panose="020F0502020204030204" pitchFamily="34" charset="0"/>
                <a:ea typeface="Calibri" panose="020F0502020204030204" pitchFamily="34" charset="0"/>
                <a:cs typeface="Times New Roman" panose="02020603050405020304" pitchFamily="18" charset="0"/>
              </a:rPr>
              <a:t>Atkinson</a:t>
            </a:r>
            <a:r>
              <a:rPr lang="el-GR" sz="1800" b="1">
                <a:effectLst/>
                <a:latin typeface="Calibri" panose="020F0502020204030204" pitchFamily="34" charset="0"/>
                <a:ea typeface="Calibri" panose="020F0502020204030204" pitchFamily="34" charset="0"/>
                <a:cs typeface="Times New Roman" panose="02020603050405020304" pitchFamily="18" charset="0"/>
              </a:rPr>
              <a:t> &amp; </a:t>
            </a:r>
            <a:r>
              <a:rPr lang="en-US" sz="1800" b="1">
                <a:effectLst/>
                <a:latin typeface="Calibri" panose="020F0502020204030204" pitchFamily="34" charset="0"/>
                <a:ea typeface="Calibri" panose="020F0502020204030204" pitchFamily="34" charset="0"/>
                <a:cs typeface="Times New Roman" panose="02020603050405020304" pitchFamily="18" charset="0"/>
              </a:rPr>
              <a:t>Shiffrin</a:t>
            </a:r>
            <a:r>
              <a:rPr lang="el-GR" sz="1800" b="1">
                <a:effectLst/>
                <a:latin typeface="Calibri" panose="020F0502020204030204" pitchFamily="34" charset="0"/>
                <a:ea typeface="Calibri" panose="020F0502020204030204" pitchFamily="34" charset="0"/>
                <a:cs typeface="Times New Roman" panose="02020603050405020304" pitchFamily="18" charset="0"/>
              </a:rPr>
              <a:t> (1968), </a:t>
            </a:r>
            <a:r>
              <a:rPr lang="en-US" sz="1800" b="1">
                <a:effectLst/>
                <a:latin typeface="Calibri" panose="020F0502020204030204" pitchFamily="34" charset="0"/>
                <a:ea typeface="Calibri" panose="020F0502020204030204" pitchFamily="34" charset="0"/>
                <a:cs typeface="Times New Roman" panose="02020603050405020304" pitchFamily="18" charset="0"/>
              </a:rPr>
              <a:t>Barkley</a:t>
            </a:r>
            <a:r>
              <a:rPr lang="el-GR" sz="1800" b="1">
                <a:effectLst/>
                <a:latin typeface="Calibri" panose="020F0502020204030204" pitchFamily="34" charset="0"/>
                <a:ea typeface="Calibri" panose="020F0502020204030204" pitchFamily="34" charset="0"/>
                <a:cs typeface="Times New Roman" panose="02020603050405020304" pitchFamily="18" charset="0"/>
              </a:rPr>
              <a:t> (1997), </a:t>
            </a:r>
            <a:r>
              <a:rPr lang="en-US" sz="1800" b="1">
                <a:effectLst/>
                <a:latin typeface="Calibri" panose="020F0502020204030204" pitchFamily="34" charset="0"/>
                <a:ea typeface="Calibri" panose="020F0502020204030204" pitchFamily="34" charset="0"/>
                <a:cs typeface="Times New Roman" panose="02020603050405020304" pitchFamily="18" charset="0"/>
              </a:rPr>
              <a:t>Kandarakis</a:t>
            </a:r>
            <a:r>
              <a:rPr lang="el-GR" sz="1800" b="1">
                <a:effectLst/>
                <a:latin typeface="Calibri" panose="020F0502020204030204" pitchFamily="34" charset="0"/>
                <a:ea typeface="Calibri" panose="020F0502020204030204" pitchFamily="34" charset="0"/>
                <a:cs typeface="Times New Roman" panose="02020603050405020304" pitchFamily="18" charset="0"/>
              </a:rPr>
              <a:t> &amp; </a:t>
            </a:r>
            <a:r>
              <a:rPr lang="en-US" sz="1800" b="1">
                <a:effectLst/>
                <a:latin typeface="Calibri" panose="020F0502020204030204" pitchFamily="34" charset="0"/>
                <a:ea typeface="Calibri" panose="020F0502020204030204" pitchFamily="34" charset="0"/>
                <a:cs typeface="Times New Roman" panose="02020603050405020304" pitchFamily="18" charset="0"/>
              </a:rPr>
              <a:t>Poulos</a:t>
            </a:r>
            <a:r>
              <a:rPr lang="el-GR" sz="1800" b="1">
                <a:effectLst/>
                <a:latin typeface="Calibri" panose="020F0502020204030204" pitchFamily="34" charset="0"/>
                <a:ea typeface="Calibri" panose="020F0502020204030204" pitchFamily="34" charset="0"/>
                <a:cs typeface="Times New Roman" panose="02020603050405020304" pitchFamily="18" charset="0"/>
              </a:rPr>
              <a:t> (2008), </a:t>
            </a:r>
            <a:r>
              <a:rPr lang="en-US" sz="1800" b="1">
                <a:effectLst/>
                <a:latin typeface="Calibri" panose="020F0502020204030204" pitchFamily="34" charset="0"/>
                <a:ea typeface="Calibri" panose="020F0502020204030204" pitchFamily="34" charset="0"/>
                <a:cs typeface="Times New Roman" panose="02020603050405020304" pitchFamily="18" charset="0"/>
              </a:rPr>
              <a:t>Sousa</a:t>
            </a:r>
            <a:r>
              <a:rPr lang="el-GR" sz="1800" b="1">
                <a:effectLst/>
                <a:latin typeface="Calibri" panose="020F0502020204030204" pitchFamily="34" charset="0"/>
                <a:ea typeface="Calibri" panose="020F0502020204030204" pitchFamily="34" charset="0"/>
                <a:cs typeface="Times New Roman" panose="02020603050405020304" pitchFamily="18" charset="0"/>
              </a:rPr>
              <a:t> (2011)</a:t>
            </a:r>
            <a:endParaRPr lang="en-US" b="1" dirty="0"/>
          </a:p>
        </p:txBody>
      </p:sp>
      <p:pic>
        <p:nvPicPr>
          <p:cNvPr id="3" name="Εικόνα 2">
            <a:extLst>
              <a:ext uri="{FF2B5EF4-FFF2-40B4-BE49-F238E27FC236}">
                <a16:creationId xmlns:a16="http://schemas.microsoft.com/office/drawing/2014/main" id="{3F360694-3AB7-46D5-8B81-B3D950851B72}"/>
              </a:ext>
            </a:extLst>
          </p:cNvPr>
          <p:cNvPicPr>
            <a:picLocks noChangeAspect="1"/>
          </p:cNvPicPr>
          <p:nvPr/>
        </p:nvPicPr>
        <p:blipFill rotWithShape="1">
          <a:blip r:embed="rId2">
            <a:extLst>
              <a:ext uri="{28A0092B-C50C-407E-A947-70E740481C1C}">
                <a14:useLocalDpi xmlns:a14="http://schemas.microsoft.com/office/drawing/2010/main" val="0"/>
              </a:ext>
            </a:extLst>
          </a:blip>
          <a:srcRect l="-1" t="3622" r="-133" b="-9010"/>
          <a:stretch/>
        </p:blipFill>
        <p:spPr bwMode="auto">
          <a:xfrm>
            <a:off x="974362" y="160336"/>
            <a:ext cx="10223290" cy="5625867"/>
          </a:xfrm>
          <a:prstGeom prst="rect">
            <a:avLst/>
          </a:prstGeom>
          <a:noFill/>
          <a:ln w="12700" cap="flat" cmpd="sng" algn="ctr">
            <a:solidFill>
              <a:sysClr val="windowText" lastClr="000000">
                <a:alpha val="70000"/>
              </a:sysClr>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926256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Στρογγυλεμένο ορθογώνιο 1"/>
          <p:cNvSpPr/>
          <p:nvPr/>
        </p:nvSpPr>
        <p:spPr>
          <a:xfrm>
            <a:off x="4805816" y="260648"/>
            <a:ext cx="2016224"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600" b="1" dirty="0">
                <a:solidFill>
                  <a:srgbClr val="FFFF00"/>
                </a:solidFill>
                <a:latin typeface="Calibri"/>
              </a:rPr>
              <a:t>ΜΑΘΗΣΗ</a:t>
            </a:r>
          </a:p>
        </p:txBody>
      </p:sp>
      <p:sp>
        <p:nvSpPr>
          <p:cNvPr id="3" name="Έλλειψη 2"/>
          <p:cNvSpPr/>
          <p:nvPr/>
        </p:nvSpPr>
        <p:spPr>
          <a:xfrm>
            <a:off x="2099213" y="1304078"/>
            <a:ext cx="2561220" cy="10081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rgbClr val="FFFF00"/>
                </a:solidFill>
                <a:latin typeface="Calibri"/>
              </a:rPr>
              <a:t>ΝΟΗΜΑΤΙΚΗ</a:t>
            </a:r>
          </a:p>
        </p:txBody>
      </p:sp>
      <p:sp>
        <p:nvSpPr>
          <p:cNvPr id="4" name="Ορθογώνιο 3"/>
          <p:cNvSpPr/>
          <p:nvPr/>
        </p:nvSpPr>
        <p:spPr>
          <a:xfrm>
            <a:off x="4660433" y="2714311"/>
            <a:ext cx="1800200" cy="7847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solidFill>
                  <a:srgbClr val="FFFF00"/>
                </a:solidFill>
                <a:latin typeface="Calibri"/>
              </a:rPr>
              <a:t>ΓΝΩΣΤΙΚΗ ΔΟΜΗ</a:t>
            </a:r>
          </a:p>
        </p:txBody>
      </p:sp>
      <p:sp>
        <p:nvSpPr>
          <p:cNvPr id="6" name="Ορθογώνιο 5"/>
          <p:cNvSpPr/>
          <p:nvPr/>
        </p:nvSpPr>
        <p:spPr>
          <a:xfrm>
            <a:off x="2567608" y="4286853"/>
            <a:ext cx="1872208" cy="64807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FFFF00"/>
                </a:solidFill>
                <a:latin typeface="Calibri"/>
              </a:rPr>
              <a:t>ΕΝΝΟΙΟΛΟΓΙΚΟΙ </a:t>
            </a:r>
          </a:p>
          <a:p>
            <a:pPr algn="ctr"/>
            <a:r>
              <a:rPr lang="el-GR" b="1" dirty="0">
                <a:solidFill>
                  <a:srgbClr val="FFFF00"/>
                </a:solidFill>
                <a:latin typeface="Calibri"/>
              </a:rPr>
              <a:t>ΧΑΡΤΕΣ </a:t>
            </a:r>
          </a:p>
        </p:txBody>
      </p:sp>
      <p:sp>
        <p:nvSpPr>
          <p:cNvPr id="7" name="Ορθογώνιο 6"/>
          <p:cNvSpPr/>
          <p:nvPr/>
        </p:nvSpPr>
        <p:spPr>
          <a:xfrm>
            <a:off x="4277990" y="5229200"/>
            <a:ext cx="126014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prstClr val="white"/>
                </a:solidFill>
                <a:latin typeface="Calibri"/>
              </a:rPr>
              <a:t>ΠΟΙΟΤΗΤΑ</a:t>
            </a:r>
          </a:p>
        </p:txBody>
      </p:sp>
      <p:sp>
        <p:nvSpPr>
          <p:cNvPr id="8" name="Ορθογώνιο 7"/>
          <p:cNvSpPr/>
          <p:nvPr/>
        </p:nvSpPr>
        <p:spPr>
          <a:xfrm>
            <a:off x="5813928" y="5229200"/>
            <a:ext cx="126570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prstClr val="white"/>
                </a:solidFill>
                <a:latin typeface="Calibri"/>
              </a:rPr>
              <a:t>ΠΟΣΟΤΗΤΑ</a:t>
            </a:r>
          </a:p>
        </p:txBody>
      </p:sp>
      <p:sp>
        <p:nvSpPr>
          <p:cNvPr id="9" name="Ορθογώνιο 8"/>
          <p:cNvSpPr/>
          <p:nvPr/>
        </p:nvSpPr>
        <p:spPr>
          <a:xfrm>
            <a:off x="6600056" y="4286853"/>
            <a:ext cx="1800200" cy="64807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l-GR" b="1" dirty="0">
                <a:solidFill>
                  <a:srgbClr val="FFFF00"/>
                </a:solidFill>
                <a:latin typeface="Calibri"/>
              </a:rPr>
              <a:t>ΜΕΤΑΓΝΩΣΗ </a:t>
            </a:r>
          </a:p>
          <a:p>
            <a:pPr algn="ctr"/>
            <a:r>
              <a:rPr lang="el-GR" b="1" dirty="0">
                <a:solidFill>
                  <a:srgbClr val="FFFF00"/>
                </a:solidFill>
                <a:latin typeface="Calibri"/>
              </a:rPr>
              <a:t>ΣΤΡΑΤΗΓΙΚΕΣ</a:t>
            </a:r>
          </a:p>
        </p:txBody>
      </p:sp>
      <p:sp>
        <p:nvSpPr>
          <p:cNvPr id="10" name="Ορθογώνιο 9"/>
          <p:cNvSpPr/>
          <p:nvPr/>
        </p:nvSpPr>
        <p:spPr>
          <a:xfrm>
            <a:off x="9525718" y="2642619"/>
            <a:ext cx="1142283" cy="5336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l-GR" dirty="0">
                <a:solidFill>
                  <a:prstClr val="white"/>
                </a:solidFill>
                <a:latin typeface="Calibri"/>
              </a:rPr>
              <a:t>ΦΘΟΡΑ</a:t>
            </a:r>
            <a:endParaRPr lang="en-US" dirty="0">
              <a:solidFill>
                <a:prstClr val="white"/>
              </a:solidFill>
              <a:latin typeface="Calibri"/>
            </a:endParaRPr>
          </a:p>
          <a:p>
            <a:pPr algn="ctr"/>
            <a:r>
              <a:rPr lang="el-GR" dirty="0">
                <a:solidFill>
                  <a:prstClr val="white"/>
                </a:solidFill>
                <a:latin typeface="Calibri"/>
              </a:rPr>
              <a:t>ΛΗΘΗ</a:t>
            </a:r>
            <a:endParaRPr lang="en-US" dirty="0">
              <a:solidFill>
                <a:prstClr val="white"/>
              </a:solidFill>
              <a:latin typeface="Calibri"/>
            </a:endParaRPr>
          </a:p>
        </p:txBody>
      </p:sp>
      <p:sp>
        <p:nvSpPr>
          <p:cNvPr id="11" name="Ορθογώνιο 10"/>
          <p:cNvSpPr/>
          <p:nvPr/>
        </p:nvSpPr>
        <p:spPr>
          <a:xfrm>
            <a:off x="8832304" y="3557496"/>
            <a:ext cx="147616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l-GR" dirty="0">
                <a:solidFill>
                  <a:prstClr val="white"/>
                </a:solidFill>
                <a:latin typeface="Calibri"/>
              </a:rPr>
              <a:t>ΠΑΡΕΜΒΟΛΗ</a:t>
            </a:r>
          </a:p>
        </p:txBody>
      </p:sp>
      <p:sp>
        <p:nvSpPr>
          <p:cNvPr id="12" name="Ορθογώνιο 11"/>
          <p:cNvSpPr/>
          <p:nvPr/>
        </p:nvSpPr>
        <p:spPr>
          <a:xfrm>
            <a:off x="7054138" y="3106688"/>
            <a:ext cx="1548172" cy="4748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l-GR" dirty="0">
                <a:solidFill>
                  <a:prstClr val="white"/>
                </a:solidFill>
                <a:latin typeface="Calibri"/>
              </a:rPr>
              <a:t>ΠΑΡΑΠΟΙΗΣΗ</a:t>
            </a:r>
          </a:p>
        </p:txBody>
      </p:sp>
      <p:sp>
        <p:nvSpPr>
          <p:cNvPr id="13" name="Έλλειψη 12"/>
          <p:cNvSpPr/>
          <p:nvPr/>
        </p:nvSpPr>
        <p:spPr>
          <a:xfrm>
            <a:off x="7189750" y="1304078"/>
            <a:ext cx="2862738" cy="10081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l-GR" sz="2400" b="1" dirty="0">
                <a:solidFill>
                  <a:srgbClr val="FF0000"/>
                </a:solidFill>
                <a:latin typeface="Calibri"/>
              </a:rPr>
              <a:t>ΜΗΧΑΝΙΣΤΙΚΗ</a:t>
            </a:r>
          </a:p>
        </p:txBody>
      </p:sp>
      <p:sp>
        <p:nvSpPr>
          <p:cNvPr id="14" name="TextBox 13"/>
          <p:cNvSpPr txBox="1"/>
          <p:nvPr/>
        </p:nvSpPr>
        <p:spPr>
          <a:xfrm>
            <a:off x="4908061" y="1121163"/>
            <a:ext cx="1913979" cy="369332"/>
          </a:xfrm>
          <a:prstGeom prst="rect">
            <a:avLst/>
          </a:prstGeom>
          <a:noFill/>
        </p:spPr>
        <p:txBody>
          <a:bodyPr wrap="square" rtlCol="0">
            <a:spAutoFit/>
          </a:bodyPr>
          <a:lstStyle/>
          <a:p>
            <a:r>
              <a:rPr lang="el-GR" dirty="0">
                <a:solidFill>
                  <a:prstClr val="black"/>
                </a:solidFill>
                <a:latin typeface="Calibri"/>
              </a:rPr>
              <a:t>Μπορεί να είναι</a:t>
            </a:r>
          </a:p>
        </p:txBody>
      </p:sp>
      <p:sp>
        <p:nvSpPr>
          <p:cNvPr id="15" name="TextBox 14"/>
          <p:cNvSpPr txBox="1"/>
          <p:nvPr/>
        </p:nvSpPr>
        <p:spPr>
          <a:xfrm>
            <a:off x="3939954" y="2340106"/>
            <a:ext cx="1280610" cy="369332"/>
          </a:xfrm>
          <a:prstGeom prst="rect">
            <a:avLst/>
          </a:prstGeom>
          <a:noFill/>
        </p:spPr>
        <p:txBody>
          <a:bodyPr wrap="square" rtlCol="0">
            <a:spAutoFit/>
          </a:bodyPr>
          <a:lstStyle/>
          <a:p>
            <a:r>
              <a:rPr lang="el-GR" i="1" dirty="0">
                <a:solidFill>
                  <a:prstClr val="black"/>
                </a:solidFill>
                <a:latin typeface="Calibri"/>
              </a:rPr>
              <a:t>δημιουργεί</a:t>
            </a:r>
          </a:p>
        </p:txBody>
      </p:sp>
      <p:sp>
        <p:nvSpPr>
          <p:cNvPr id="16" name="TextBox 15"/>
          <p:cNvSpPr txBox="1"/>
          <p:nvPr/>
        </p:nvSpPr>
        <p:spPr>
          <a:xfrm>
            <a:off x="6062975" y="2251161"/>
            <a:ext cx="1518128" cy="369332"/>
          </a:xfrm>
          <a:prstGeom prst="rect">
            <a:avLst/>
          </a:prstGeom>
          <a:noFill/>
        </p:spPr>
        <p:txBody>
          <a:bodyPr wrap="square" rtlCol="0">
            <a:spAutoFit/>
          </a:bodyPr>
          <a:lstStyle/>
          <a:p>
            <a:r>
              <a:rPr lang="el-GR" i="1" dirty="0">
                <a:solidFill>
                  <a:prstClr val="black"/>
                </a:solidFill>
                <a:latin typeface="Calibri"/>
              </a:rPr>
              <a:t>δε δημιουργεί </a:t>
            </a:r>
          </a:p>
        </p:txBody>
      </p:sp>
      <p:sp>
        <p:nvSpPr>
          <p:cNvPr id="17" name="TextBox 16"/>
          <p:cNvSpPr txBox="1"/>
          <p:nvPr/>
        </p:nvSpPr>
        <p:spPr>
          <a:xfrm>
            <a:off x="2899921" y="3773520"/>
            <a:ext cx="2160240" cy="369332"/>
          </a:xfrm>
          <a:prstGeom prst="rect">
            <a:avLst/>
          </a:prstGeom>
          <a:noFill/>
        </p:spPr>
        <p:txBody>
          <a:bodyPr wrap="square" rtlCol="0">
            <a:spAutoFit/>
          </a:bodyPr>
          <a:lstStyle/>
          <a:p>
            <a:r>
              <a:rPr lang="el-GR" dirty="0">
                <a:solidFill>
                  <a:prstClr val="black"/>
                </a:solidFill>
                <a:latin typeface="Calibri"/>
              </a:rPr>
              <a:t>Αποτυπώνεται σε…</a:t>
            </a:r>
          </a:p>
        </p:txBody>
      </p:sp>
      <p:sp>
        <p:nvSpPr>
          <p:cNvPr id="18" name="TextBox 17"/>
          <p:cNvSpPr txBox="1"/>
          <p:nvPr/>
        </p:nvSpPr>
        <p:spPr>
          <a:xfrm>
            <a:off x="5034075" y="3874455"/>
            <a:ext cx="1008111" cy="369332"/>
          </a:xfrm>
          <a:prstGeom prst="rect">
            <a:avLst/>
          </a:prstGeom>
          <a:noFill/>
        </p:spPr>
        <p:txBody>
          <a:bodyPr wrap="square" rtlCol="0">
            <a:spAutoFit/>
          </a:bodyPr>
          <a:lstStyle/>
          <a:p>
            <a:r>
              <a:rPr lang="el-GR" dirty="0">
                <a:solidFill>
                  <a:prstClr val="black"/>
                </a:solidFill>
                <a:latin typeface="Calibri"/>
              </a:rPr>
              <a:t>Διαθέτει </a:t>
            </a:r>
          </a:p>
        </p:txBody>
      </p:sp>
      <p:sp>
        <p:nvSpPr>
          <p:cNvPr id="19" name="TextBox 18"/>
          <p:cNvSpPr txBox="1"/>
          <p:nvPr/>
        </p:nvSpPr>
        <p:spPr>
          <a:xfrm>
            <a:off x="6143144" y="3804878"/>
            <a:ext cx="2093213" cy="369332"/>
          </a:xfrm>
          <a:prstGeom prst="rect">
            <a:avLst/>
          </a:prstGeom>
          <a:noFill/>
        </p:spPr>
        <p:txBody>
          <a:bodyPr wrap="square" rtlCol="0">
            <a:spAutoFit/>
          </a:bodyPr>
          <a:lstStyle/>
          <a:p>
            <a:r>
              <a:rPr lang="el-GR" dirty="0">
                <a:solidFill>
                  <a:prstClr val="black"/>
                </a:solidFill>
                <a:latin typeface="Calibri"/>
              </a:rPr>
              <a:t>Αναπτύσσεται με… </a:t>
            </a:r>
          </a:p>
        </p:txBody>
      </p:sp>
      <p:sp>
        <p:nvSpPr>
          <p:cNvPr id="20" name="TextBox 19"/>
          <p:cNvSpPr txBox="1"/>
          <p:nvPr/>
        </p:nvSpPr>
        <p:spPr>
          <a:xfrm>
            <a:off x="8127906" y="2403411"/>
            <a:ext cx="1620180" cy="369332"/>
          </a:xfrm>
          <a:prstGeom prst="rect">
            <a:avLst/>
          </a:prstGeom>
          <a:noFill/>
        </p:spPr>
        <p:txBody>
          <a:bodyPr wrap="square" rtlCol="0">
            <a:spAutoFit/>
          </a:bodyPr>
          <a:lstStyle/>
          <a:p>
            <a:r>
              <a:rPr lang="el-GR" dirty="0">
                <a:solidFill>
                  <a:prstClr val="black"/>
                </a:solidFill>
                <a:latin typeface="Calibri"/>
              </a:rPr>
              <a:t>Οδηγεί σε…</a:t>
            </a:r>
          </a:p>
        </p:txBody>
      </p:sp>
      <p:cxnSp>
        <p:nvCxnSpPr>
          <p:cNvPr id="22" name="Ευθύγραμμο βέλος σύνδεσης 21"/>
          <p:cNvCxnSpPr>
            <a:stCxn id="2" idx="2"/>
          </p:cNvCxnSpPr>
          <p:nvPr/>
        </p:nvCxnSpPr>
        <p:spPr>
          <a:xfrm flipH="1">
            <a:off x="4004608" y="908720"/>
            <a:ext cx="1809320" cy="39535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Ευθύγραμμο βέλος σύνδεσης 23"/>
          <p:cNvCxnSpPr>
            <a:stCxn id="2" idx="2"/>
          </p:cNvCxnSpPr>
          <p:nvPr/>
        </p:nvCxnSpPr>
        <p:spPr>
          <a:xfrm>
            <a:off x="5813929" y="908720"/>
            <a:ext cx="1905273" cy="39535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Ευθύγραμμο βέλος σύνδεσης 25"/>
          <p:cNvCxnSpPr>
            <a:stCxn id="20" idx="2"/>
          </p:cNvCxnSpPr>
          <p:nvPr/>
        </p:nvCxnSpPr>
        <p:spPr>
          <a:xfrm flipH="1">
            <a:off x="8289924" y="2772743"/>
            <a:ext cx="648072" cy="20329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Ευθύγραμμο βέλος σύνδεσης 27"/>
          <p:cNvCxnSpPr>
            <a:stCxn id="20" idx="2"/>
          </p:cNvCxnSpPr>
          <p:nvPr/>
        </p:nvCxnSpPr>
        <p:spPr>
          <a:xfrm>
            <a:off x="8937996" y="2772743"/>
            <a:ext cx="470372" cy="13668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24" name="Ευθύγραμμο βέλος σύνδεσης 1023"/>
          <p:cNvCxnSpPr>
            <a:stCxn id="20" idx="2"/>
          </p:cNvCxnSpPr>
          <p:nvPr/>
        </p:nvCxnSpPr>
        <p:spPr>
          <a:xfrm>
            <a:off x="8937997" y="2772744"/>
            <a:ext cx="608607" cy="65946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29" name="Ευθύγραμμο βέλος σύνδεσης 1028"/>
          <p:cNvCxnSpPr>
            <a:stCxn id="13" idx="4"/>
          </p:cNvCxnSpPr>
          <p:nvPr/>
        </p:nvCxnSpPr>
        <p:spPr>
          <a:xfrm flipH="1">
            <a:off x="6600057" y="2312191"/>
            <a:ext cx="2021062" cy="72366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37" name="Ευθύγραμμο βέλος σύνδεσης 1036"/>
          <p:cNvCxnSpPr>
            <a:stCxn id="3" idx="4"/>
          </p:cNvCxnSpPr>
          <p:nvPr/>
        </p:nvCxnSpPr>
        <p:spPr>
          <a:xfrm>
            <a:off x="3379823" y="2312191"/>
            <a:ext cx="1200436" cy="79449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41" name="Ευθύγραμμο βέλος σύνδεσης 1040"/>
          <p:cNvCxnSpPr>
            <a:stCxn id="4" idx="2"/>
          </p:cNvCxnSpPr>
          <p:nvPr/>
        </p:nvCxnSpPr>
        <p:spPr>
          <a:xfrm flipH="1">
            <a:off x="4580259" y="3499063"/>
            <a:ext cx="980274" cy="8076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44" name="Ευθύγραμμο βέλος σύνδεσης 1043"/>
          <p:cNvCxnSpPr>
            <a:stCxn id="4" idx="2"/>
          </p:cNvCxnSpPr>
          <p:nvPr/>
        </p:nvCxnSpPr>
        <p:spPr>
          <a:xfrm>
            <a:off x="5560534" y="3499063"/>
            <a:ext cx="886245" cy="8076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48" name="Ευθύγραμμο βέλος σύνδεσης 1047"/>
          <p:cNvCxnSpPr>
            <a:stCxn id="18" idx="2"/>
          </p:cNvCxnSpPr>
          <p:nvPr/>
        </p:nvCxnSpPr>
        <p:spPr>
          <a:xfrm flipH="1">
            <a:off x="5034074" y="4243787"/>
            <a:ext cx="504056" cy="6911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50" name="Ευθύγραμμο βέλος σύνδεσης 1049"/>
          <p:cNvCxnSpPr>
            <a:stCxn id="18" idx="2"/>
          </p:cNvCxnSpPr>
          <p:nvPr/>
        </p:nvCxnSpPr>
        <p:spPr>
          <a:xfrm>
            <a:off x="5538131" y="4243787"/>
            <a:ext cx="605013" cy="6911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53" name="TextBox 1052"/>
          <p:cNvSpPr txBox="1"/>
          <p:nvPr/>
        </p:nvSpPr>
        <p:spPr>
          <a:xfrm>
            <a:off x="2711625" y="6242447"/>
            <a:ext cx="5524731" cy="677108"/>
          </a:xfrm>
          <a:prstGeom prst="rect">
            <a:avLst/>
          </a:prstGeom>
          <a:noFill/>
        </p:spPr>
        <p:txBody>
          <a:bodyPr wrap="square" rtlCol="0">
            <a:spAutoFit/>
          </a:bodyPr>
          <a:lstStyle/>
          <a:p>
            <a:r>
              <a:rPr lang="en-US" dirty="0">
                <a:solidFill>
                  <a:prstClr val="black"/>
                </a:solidFill>
                <a:latin typeface="Calibri"/>
              </a:rPr>
              <a:t>                                  </a:t>
            </a:r>
            <a:r>
              <a:rPr lang="el-GR" sz="2400" b="1" dirty="0">
                <a:solidFill>
                  <a:prstClr val="black"/>
                </a:solidFill>
                <a:latin typeface="Calibri"/>
              </a:rPr>
              <a:t>ΘΕΩΡΙΑ ΑΦΟΜΟΙΩΣΗΣ </a:t>
            </a:r>
            <a:endParaRPr lang="en-US" sz="2000" b="1" dirty="0">
              <a:solidFill>
                <a:prstClr val="black"/>
              </a:solidFill>
              <a:latin typeface="Calibri"/>
            </a:endParaRPr>
          </a:p>
          <a:p>
            <a:r>
              <a:rPr lang="en-US" sz="1400" dirty="0">
                <a:solidFill>
                  <a:prstClr val="black"/>
                </a:solidFill>
                <a:latin typeface="Calibri"/>
              </a:rPr>
              <a:t>                                </a:t>
            </a:r>
            <a:r>
              <a:rPr lang="el-GR" sz="1400" dirty="0">
                <a:solidFill>
                  <a:prstClr val="black"/>
                </a:solidFill>
                <a:latin typeface="Calibri"/>
              </a:rPr>
              <a:t>                            </a:t>
            </a:r>
            <a:r>
              <a:rPr lang="en-US" sz="1400" dirty="0">
                <a:solidFill>
                  <a:prstClr val="black"/>
                </a:solidFill>
                <a:latin typeface="Calibri"/>
              </a:rPr>
              <a:t>  </a:t>
            </a:r>
            <a:r>
              <a:rPr lang="el-GR" sz="1400" dirty="0">
                <a:solidFill>
                  <a:prstClr val="black"/>
                </a:solidFill>
                <a:latin typeface="Calibri"/>
              </a:rPr>
              <a:t>(</a:t>
            </a:r>
            <a:r>
              <a:rPr lang="en-US" sz="1400" dirty="0">
                <a:solidFill>
                  <a:prstClr val="black"/>
                </a:solidFill>
                <a:latin typeface="Calibri"/>
              </a:rPr>
              <a:t>AUSUBEL D.,</a:t>
            </a:r>
            <a:r>
              <a:rPr lang="el-GR" sz="1400" dirty="0">
                <a:solidFill>
                  <a:prstClr val="black"/>
                </a:solidFill>
                <a:latin typeface="Calibri"/>
              </a:rPr>
              <a:t> 1980</a:t>
            </a:r>
            <a:r>
              <a:rPr lang="en-US" sz="1400" dirty="0">
                <a:solidFill>
                  <a:prstClr val="black"/>
                </a:solidFill>
                <a:latin typeface="Calibri"/>
              </a:rPr>
              <a:t>)</a:t>
            </a:r>
            <a:endParaRPr lang="el-GR" sz="1400" i="1" dirty="0">
              <a:solidFill>
                <a:prstClr val="black"/>
              </a:solidFill>
              <a:latin typeface="Calibri"/>
            </a:endParaRPr>
          </a:p>
        </p:txBody>
      </p:sp>
      <p:cxnSp>
        <p:nvCxnSpPr>
          <p:cNvPr id="1063" name="Ευθεία γραμμή σύνδεσης 1062"/>
          <p:cNvCxnSpPr>
            <a:stCxn id="9" idx="2"/>
          </p:cNvCxnSpPr>
          <p:nvPr/>
        </p:nvCxnSpPr>
        <p:spPr>
          <a:xfrm>
            <a:off x="7500156" y="4934926"/>
            <a:ext cx="0" cy="1158371"/>
          </a:xfrm>
          <a:prstGeom prst="line">
            <a:avLst/>
          </a:prstGeom>
          <a:ln w="38100">
            <a:solidFill>
              <a:srgbClr val="7030A0"/>
            </a:solidFill>
            <a:prstDash val="lgDash"/>
          </a:ln>
        </p:spPr>
        <p:style>
          <a:lnRef idx="1">
            <a:schemeClr val="accent1"/>
          </a:lnRef>
          <a:fillRef idx="0">
            <a:schemeClr val="accent1"/>
          </a:fillRef>
          <a:effectRef idx="0">
            <a:schemeClr val="accent1"/>
          </a:effectRef>
          <a:fontRef idx="minor">
            <a:schemeClr val="tx1"/>
          </a:fontRef>
        </p:style>
      </p:cxnSp>
      <p:cxnSp>
        <p:nvCxnSpPr>
          <p:cNvPr id="1065" name="Ευθεία γραμμή σύνδεσης 1064"/>
          <p:cNvCxnSpPr/>
          <p:nvPr/>
        </p:nvCxnSpPr>
        <p:spPr>
          <a:xfrm flipH="1">
            <a:off x="3503713" y="6093296"/>
            <a:ext cx="3996445" cy="0"/>
          </a:xfrm>
          <a:prstGeom prst="line">
            <a:avLst/>
          </a:prstGeom>
          <a:ln w="38100">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1070" name="Ευθύγραμμο βέλος σύνδεσης 1069"/>
          <p:cNvCxnSpPr/>
          <p:nvPr/>
        </p:nvCxnSpPr>
        <p:spPr>
          <a:xfrm flipV="1">
            <a:off x="3503712" y="5085185"/>
            <a:ext cx="0" cy="1008113"/>
          </a:xfrm>
          <a:prstGeom prst="straightConnector1">
            <a:avLst/>
          </a:prstGeom>
          <a:ln w="38100">
            <a:solidFill>
              <a:srgbClr val="7030A0"/>
            </a:solidFill>
            <a:prstDash val="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77116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947277" y="0"/>
            <a:ext cx="8229600" cy="1143000"/>
          </a:xfrm>
        </p:spPr>
        <p:txBody>
          <a:bodyPr/>
          <a:lstStyle/>
          <a:p>
            <a:r>
              <a:rPr lang="en-US" dirty="0"/>
              <a:t>The world of networks</a:t>
            </a:r>
            <a:endParaRPr lang="el-GR"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9669" y="908720"/>
            <a:ext cx="7344816"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00" y="5703640"/>
            <a:ext cx="9036496" cy="1015663"/>
          </a:xfrm>
          <a:prstGeom prst="rect">
            <a:avLst/>
          </a:prstGeom>
          <a:noFill/>
        </p:spPr>
        <p:txBody>
          <a:bodyPr wrap="square" rtlCol="0">
            <a:spAutoFit/>
          </a:bodyPr>
          <a:lstStyle/>
          <a:p>
            <a:pPr algn="ctr"/>
            <a:r>
              <a:rPr lang="en-US" sz="2000" b="1" dirty="0">
                <a:solidFill>
                  <a:prstClr val="black"/>
                </a:solidFill>
                <a:latin typeface="Calibri"/>
              </a:rPr>
              <a:t>“H </a:t>
            </a:r>
            <a:r>
              <a:rPr lang="el-GR" sz="2000" b="1" dirty="0">
                <a:solidFill>
                  <a:prstClr val="black"/>
                </a:solidFill>
                <a:latin typeface="Calibri"/>
              </a:rPr>
              <a:t>γνώση είναι κατανεμημένη σε ένα δίκτυο συνδέσμων και η μάθηση βασίζεται στη δυνατότητα κατασκευής και διάσχισης των συγκεκριμένων δικτύων.</a:t>
            </a:r>
            <a:r>
              <a:rPr lang="en-US" sz="2000" b="1" dirty="0">
                <a:solidFill>
                  <a:prstClr val="black"/>
                </a:solidFill>
                <a:latin typeface="Calibri"/>
              </a:rPr>
              <a:t>”</a:t>
            </a:r>
            <a:r>
              <a:rPr lang="el-GR" sz="2000" b="1" dirty="0">
                <a:solidFill>
                  <a:prstClr val="black"/>
                </a:solidFill>
                <a:latin typeface="Calibri"/>
              </a:rPr>
              <a:t> </a:t>
            </a:r>
            <a:r>
              <a:rPr lang="el-GR" sz="2000" dirty="0">
                <a:solidFill>
                  <a:prstClr val="black"/>
                </a:solidFill>
                <a:latin typeface="Calibri"/>
              </a:rPr>
              <a:t>(Siemens,2010)</a:t>
            </a:r>
          </a:p>
        </p:txBody>
      </p:sp>
    </p:spTree>
    <p:extLst>
      <p:ext uri="{BB962C8B-B14F-4D97-AF65-F5344CB8AC3E}">
        <p14:creationId xmlns:p14="http://schemas.microsoft.com/office/powerpoint/2010/main" val="37195674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dmin\Downloads\IMG_2242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0283"/>
            <a:ext cx="9144000" cy="6597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31154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854543" y="332656"/>
            <a:ext cx="8229600" cy="792088"/>
          </a:xfrm>
        </p:spPr>
        <p:txBody>
          <a:bodyPr>
            <a:normAutofit fontScale="90000"/>
          </a:bodyPr>
          <a:lstStyle/>
          <a:p>
            <a:r>
              <a:rPr lang="en-US" sz="2800" dirty="0"/>
              <a:t>A Personal Learning Network/Environment </a:t>
            </a:r>
            <a:br>
              <a:rPr lang="en-US" sz="2800" dirty="0"/>
            </a:br>
            <a:r>
              <a:rPr lang="en-US" sz="2800" dirty="0"/>
              <a:t>Credit: Jason Hews</a:t>
            </a:r>
            <a:endParaRPr lang="el-GR" sz="2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0504" y="1124744"/>
            <a:ext cx="8020050" cy="5616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22836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524000" y="1"/>
            <a:ext cx="9144000" cy="7232749"/>
          </a:xfrm>
          <a:prstGeom prst="rect">
            <a:avLst/>
          </a:prstGeom>
        </p:spPr>
        <p:txBody>
          <a:bodyPr wrap="square">
            <a:spAutoFit/>
          </a:bodyPr>
          <a:lstStyle/>
          <a:p>
            <a:r>
              <a:rPr lang="el-GR" sz="2000" b="1" dirty="0">
                <a:solidFill>
                  <a:prstClr val="black"/>
                </a:solidFill>
                <a:latin typeface="Arial"/>
              </a:rPr>
              <a:t>Ορισμός ενταξιακής εκπαίδευσης :</a:t>
            </a:r>
          </a:p>
          <a:p>
            <a:endParaRPr lang="el-GR" dirty="0">
              <a:solidFill>
                <a:prstClr val="black"/>
              </a:solidFill>
              <a:latin typeface="Arial"/>
            </a:endParaRPr>
          </a:p>
          <a:p>
            <a:pPr algn="just"/>
            <a:r>
              <a:rPr lang="el-GR" sz="2400" i="1" dirty="0">
                <a:solidFill>
                  <a:prstClr val="black"/>
                </a:solidFill>
                <a:latin typeface="Arial,Italic"/>
              </a:rPr>
              <a:t>«Μια εν εξελίξει διαδικασία με στόχο την παροχή ποιοτικής εκπαίδευσης για όλους, με σεβασμό στη διαφορετικότητα και τις διαφορετικές ανάγκες και ικανότητες, τα χαρακτηριστικά και τις προσδοκίες της μάθησης των μαθητών και των κοινοτήτων, την εξάλειψη όλων των μορφών διακρίσεων»</a:t>
            </a:r>
          </a:p>
          <a:p>
            <a:pPr algn="just"/>
            <a:r>
              <a:rPr lang="el-GR" dirty="0">
                <a:solidFill>
                  <a:prstClr val="black"/>
                </a:solidFill>
                <a:latin typeface="Arial"/>
              </a:rPr>
              <a:t>(Εκπαιδευτικός, Επιστημονικός και Πολιτιστικός Οργανισμός των Ηνωμένων Εθνών/Διεθνές Γραφείο της Εκπαίδευσης,2008, σελ. 3).</a:t>
            </a:r>
            <a:endParaRPr lang="el-GR" dirty="0">
              <a:solidFill>
                <a:prstClr val="black"/>
              </a:solidFill>
              <a:latin typeface="Calibri"/>
            </a:endParaRPr>
          </a:p>
          <a:p>
            <a:pPr algn="just"/>
            <a:endParaRPr lang="el-GR" sz="2400" i="1" dirty="0">
              <a:solidFill>
                <a:prstClr val="black"/>
              </a:solidFill>
              <a:latin typeface="Arial,Italic"/>
            </a:endParaRPr>
          </a:p>
          <a:p>
            <a:pPr algn="ctr"/>
            <a:r>
              <a:rPr lang="el-GR" sz="2400" b="1" i="1" dirty="0">
                <a:solidFill>
                  <a:prstClr val="black"/>
                </a:solidFill>
                <a:latin typeface="Arial,Italic"/>
              </a:rPr>
              <a:t>ΤΟ ΠΡΟΓΡΑΜΜΑ ΤΩΝ ΤΠΕ ΓΙΑ ΤΗΝ ΕΝΤΑΞΗ:</a:t>
            </a:r>
          </a:p>
          <a:p>
            <a:pPr algn="ctr"/>
            <a:endParaRPr lang="el-GR" sz="2400" b="1" i="1" dirty="0">
              <a:solidFill>
                <a:prstClr val="black"/>
              </a:solidFill>
              <a:latin typeface="Arial,Italic"/>
            </a:endParaRPr>
          </a:p>
          <a:p>
            <a:r>
              <a:rPr lang="el-GR" dirty="0">
                <a:solidFill>
                  <a:prstClr val="black"/>
                </a:solidFill>
                <a:latin typeface="Arial"/>
              </a:rPr>
              <a:t>Π.χ. Όταν ένας μαθητής με αναπηρία ή ειδικές εκπαιδευτικές ανάγκες εκπαιδεύεται σε μια κανονική/συνηθισμένη τάξη με μη ανάπηρους συμμαθητές  για το μεγαλύτερο μέρος της σχολικής εβδομάδας και χρησιμοποιεί </a:t>
            </a:r>
            <a:r>
              <a:rPr lang="el-GR" b="1" i="1" dirty="0">
                <a:solidFill>
                  <a:prstClr val="black"/>
                </a:solidFill>
                <a:latin typeface="Arial,Italic"/>
              </a:rPr>
              <a:t>διαδεδομένες τεχνολογίες</a:t>
            </a:r>
            <a:r>
              <a:rPr lang="el-GR" i="1" dirty="0">
                <a:solidFill>
                  <a:prstClr val="black"/>
                </a:solidFill>
                <a:latin typeface="Arial,Italic"/>
              </a:rPr>
              <a:t> (</a:t>
            </a:r>
            <a:r>
              <a:rPr lang="el-GR" dirty="0">
                <a:solidFill>
                  <a:prstClr val="black"/>
                </a:solidFill>
                <a:latin typeface="Arial,Italic"/>
              </a:rPr>
              <a:t>φορητοί υπολογιστές, ταμπλέτες και περιφερειακά, διαδραστικοί πίνακες, κινητά τηλέφωνα, κ.λπ</a:t>
            </a:r>
            <a:r>
              <a:rPr lang="el-GR" i="1" dirty="0">
                <a:solidFill>
                  <a:prstClr val="black"/>
                </a:solidFill>
                <a:latin typeface="Arial,Italic"/>
              </a:rPr>
              <a:t>.</a:t>
            </a:r>
            <a:r>
              <a:rPr lang="el-GR" dirty="0">
                <a:solidFill>
                  <a:prstClr val="black"/>
                </a:solidFill>
                <a:latin typeface="Arial"/>
              </a:rPr>
              <a:t>) ή/και  </a:t>
            </a:r>
            <a:r>
              <a:rPr lang="el-GR" b="1" i="1" dirty="0">
                <a:solidFill>
                  <a:prstClr val="black"/>
                </a:solidFill>
                <a:latin typeface="Arial,Italic"/>
              </a:rPr>
              <a:t>υποστηρικτικές τεχνολογίες </a:t>
            </a:r>
            <a:r>
              <a:rPr lang="el-GR" dirty="0">
                <a:solidFill>
                  <a:prstClr val="black"/>
                </a:solidFill>
                <a:latin typeface="Arial,Italic"/>
              </a:rPr>
              <a:t> (π.χ. </a:t>
            </a:r>
            <a:r>
              <a:rPr lang="el-GR" dirty="0">
                <a:solidFill>
                  <a:prstClr val="black"/>
                </a:solidFill>
                <a:latin typeface="Arial"/>
              </a:rPr>
              <a:t>συσκευές κινητικότητας, βοηθήματα για την υποστήριξη της ακοής, εναλλακτικά πληκτρολόγια…).</a:t>
            </a:r>
          </a:p>
          <a:p>
            <a:endParaRPr lang="el-GR" dirty="0">
              <a:solidFill>
                <a:prstClr val="black"/>
              </a:solidFill>
              <a:latin typeface="Arial"/>
            </a:endParaRPr>
          </a:p>
          <a:p>
            <a:pPr algn="ctr"/>
            <a:r>
              <a:rPr lang="el-GR" b="1" i="1" dirty="0">
                <a:solidFill>
                  <a:prstClr val="black"/>
                </a:solidFill>
                <a:latin typeface="Arial,Italic"/>
              </a:rPr>
              <a:t>Οι ΤΠΕ χρησιμοποιούνται τόσο σε ειδικά όσο και </a:t>
            </a:r>
          </a:p>
          <a:p>
            <a:pPr algn="ctr"/>
            <a:r>
              <a:rPr lang="el-GR" b="1" i="1" dirty="0">
                <a:solidFill>
                  <a:prstClr val="black"/>
                </a:solidFill>
                <a:latin typeface="Arial,Italic"/>
              </a:rPr>
              <a:t>σε ενταξιακά εκπαιδευτικά</a:t>
            </a:r>
          </a:p>
          <a:p>
            <a:pPr algn="ctr"/>
            <a:r>
              <a:rPr lang="el-GR" b="1" i="1" dirty="0">
                <a:solidFill>
                  <a:prstClr val="black"/>
                </a:solidFill>
                <a:latin typeface="Arial,Italic"/>
              </a:rPr>
              <a:t>πλαίσια</a:t>
            </a:r>
          </a:p>
          <a:p>
            <a:pPr algn="just"/>
            <a:endParaRPr lang="el-GR" i="1" dirty="0">
              <a:solidFill>
                <a:prstClr val="black"/>
              </a:solidFill>
              <a:latin typeface="Arial,Italic"/>
            </a:endParaRPr>
          </a:p>
        </p:txBody>
      </p:sp>
    </p:spTree>
    <p:extLst>
      <p:ext uri="{BB962C8B-B14F-4D97-AF65-F5344CB8AC3E}">
        <p14:creationId xmlns:p14="http://schemas.microsoft.com/office/powerpoint/2010/main" val="23937967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919536" y="836712"/>
            <a:ext cx="8229600" cy="1143000"/>
          </a:xfrm>
        </p:spPr>
        <p:txBody>
          <a:bodyPr>
            <a:normAutofit fontScale="90000"/>
          </a:bodyPr>
          <a:lstStyle/>
          <a:p>
            <a:r>
              <a:rPr lang="el-GR" sz="4000" dirty="0"/>
              <a:t>Δεξιότητες του 21</a:t>
            </a:r>
            <a:r>
              <a:rPr lang="el-GR" sz="4000" baseline="30000" dirty="0"/>
              <a:t>ου</a:t>
            </a:r>
            <a:r>
              <a:rPr lang="el-GR" sz="4000" dirty="0"/>
              <a:t> αι. για μαθητές</a:t>
            </a:r>
            <a:br>
              <a:rPr lang="el-GR" sz="4000" dirty="0"/>
            </a:br>
            <a:r>
              <a:rPr lang="el-GR" sz="4000" dirty="0"/>
              <a:t> </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1544" y="1700808"/>
            <a:ext cx="4968552" cy="5157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104112" y="2276872"/>
            <a:ext cx="3240360" cy="2677656"/>
          </a:xfrm>
          <a:prstGeom prst="rect">
            <a:avLst/>
          </a:prstGeom>
          <a:noFill/>
        </p:spPr>
        <p:txBody>
          <a:bodyPr wrap="square" rtlCol="0">
            <a:spAutoFit/>
          </a:bodyPr>
          <a:lstStyle/>
          <a:p>
            <a:r>
              <a:rPr lang="el-GR" sz="2400" b="1" dirty="0">
                <a:solidFill>
                  <a:srgbClr val="000000"/>
                </a:solidFill>
                <a:latin typeface="Arial"/>
              </a:rPr>
              <a:t>ΚΡΙΤΙΚΗ ΣΚΕΨΗ</a:t>
            </a:r>
          </a:p>
          <a:p>
            <a:endParaRPr lang="el-GR" sz="2400" b="1" dirty="0">
              <a:solidFill>
                <a:srgbClr val="000000"/>
              </a:solidFill>
              <a:latin typeface="Arial"/>
            </a:endParaRPr>
          </a:p>
          <a:p>
            <a:r>
              <a:rPr lang="el-GR" sz="2400" b="1" dirty="0">
                <a:solidFill>
                  <a:srgbClr val="000000"/>
                </a:solidFill>
                <a:latin typeface="Arial"/>
              </a:rPr>
              <a:t>ΕΠΙΚΟΙΝΩΝΙΑ</a:t>
            </a:r>
          </a:p>
          <a:p>
            <a:endParaRPr lang="el-GR" sz="2400" b="1" dirty="0">
              <a:solidFill>
                <a:srgbClr val="000000"/>
              </a:solidFill>
              <a:latin typeface="Arial"/>
            </a:endParaRPr>
          </a:p>
          <a:p>
            <a:r>
              <a:rPr lang="el-GR" sz="2400" b="1" dirty="0">
                <a:solidFill>
                  <a:srgbClr val="000000"/>
                </a:solidFill>
                <a:latin typeface="Arial"/>
              </a:rPr>
              <a:t>ΣΥΝΕΡΓΑΣΙΑ</a:t>
            </a:r>
          </a:p>
          <a:p>
            <a:endParaRPr lang="el-GR" sz="2400" b="1" dirty="0">
              <a:solidFill>
                <a:srgbClr val="000000"/>
              </a:solidFill>
              <a:latin typeface="Arial"/>
            </a:endParaRPr>
          </a:p>
          <a:p>
            <a:r>
              <a:rPr lang="el-GR" sz="2400" b="1" dirty="0">
                <a:solidFill>
                  <a:srgbClr val="000000"/>
                </a:solidFill>
                <a:latin typeface="Arial"/>
              </a:rPr>
              <a:t>ΔΗΜΙΟΥΡΓΙΚΟΤΗΤΑ</a:t>
            </a:r>
          </a:p>
        </p:txBody>
      </p:sp>
    </p:spTree>
    <p:extLst>
      <p:ext uri="{BB962C8B-B14F-4D97-AF65-F5344CB8AC3E}">
        <p14:creationId xmlns:p14="http://schemas.microsoft.com/office/powerpoint/2010/main" val="18631394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Diagram 2"/>
          <p:cNvGrpSpPr>
            <a:grpSpLocks/>
          </p:cNvGrpSpPr>
          <p:nvPr/>
        </p:nvGrpSpPr>
        <p:grpSpPr bwMode="auto">
          <a:xfrm>
            <a:off x="-652463" y="-963613"/>
            <a:ext cx="13087351" cy="8497888"/>
            <a:chOff x="158" y="291"/>
            <a:chExt cx="5292" cy="3686"/>
          </a:xfrm>
        </p:grpSpPr>
        <p:sp>
          <p:nvSpPr>
            <p:cNvPr id="3" name="_s2052"/>
            <p:cNvSpPr>
              <a:spLocks noChangeArrowheads="1"/>
            </p:cNvSpPr>
            <p:nvPr/>
          </p:nvSpPr>
          <p:spPr bwMode="auto">
            <a:xfrm flipV="1">
              <a:off x="2610" y="958"/>
              <a:ext cx="388" cy="336"/>
            </a:xfrm>
            <a:custGeom>
              <a:avLst/>
              <a:gdLst>
                <a:gd name="G0" fmla="+- 10800 0 0"/>
                <a:gd name="G1" fmla="+- 21600 0 10800"/>
                <a:gd name="G2" fmla="*/ 10800 1 2"/>
                <a:gd name="G3" fmla="+- 21600 0 G2"/>
                <a:gd name="G4" fmla="+/ 10800 21600 2"/>
                <a:gd name="G5" fmla="+/ G1 0 2"/>
                <a:gd name="G6" fmla="*/ 21600 21600 10800"/>
                <a:gd name="G7" fmla="*/ G6 1 2"/>
                <a:gd name="G8" fmla="+- 21600 0 G7"/>
                <a:gd name="G9" fmla="*/ 21600 1 2"/>
                <a:gd name="G10" fmla="+- 10800 0 G9"/>
                <a:gd name="G11" fmla="?: G10 G8 0"/>
                <a:gd name="G12" fmla="?: G10 G7 21600"/>
                <a:gd name="T0" fmla="*/ 16200 w 21600"/>
                <a:gd name="T1" fmla="*/ 10800 h 21600"/>
                <a:gd name="T2" fmla="*/ 10800 w 21600"/>
                <a:gd name="T3" fmla="*/ 21600 h 21600"/>
                <a:gd name="T4" fmla="*/ 5400 w 21600"/>
                <a:gd name="T5" fmla="*/ 10800 h 21600"/>
                <a:gd name="T6" fmla="*/ 10800 w 21600"/>
                <a:gd name="T7" fmla="*/ 0 h 21600"/>
                <a:gd name="T8" fmla="*/ 7200 w 21600"/>
                <a:gd name="T9" fmla="*/ 7200 h 21600"/>
                <a:gd name="T10" fmla="*/ 14400 w 21600"/>
                <a:gd name="T11" fmla="*/ 14400 h 21600"/>
              </a:gdLst>
              <a:ahLst/>
              <a:cxnLst>
                <a:cxn ang="0">
                  <a:pos x="T0" y="T1"/>
                </a:cxn>
                <a:cxn ang="0">
                  <a:pos x="T2" y="T3"/>
                </a:cxn>
                <a:cxn ang="0">
                  <a:pos x="T4" y="T5"/>
                </a:cxn>
                <a:cxn ang="0">
                  <a:pos x="T6" y="T7"/>
                </a:cxn>
              </a:cxnLst>
              <a:rect l="T8" t="T9" r="T10" b="T11"/>
              <a:pathLst>
                <a:path w="21600" h="21600">
                  <a:moveTo>
                    <a:pt x="0" y="0"/>
                  </a:moveTo>
                  <a:lnTo>
                    <a:pt x="10800" y="21600"/>
                  </a:lnTo>
                  <a:lnTo>
                    <a:pt x="10800" y="21600"/>
                  </a:lnTo>
                  <a:lnTo>
                    <a:pt x="21600" y="0"/>
                  </a:lnTo>
                  <a:close/>
                </a:path>
              </a:pathLst>
            </a:custGeom>
            <a:solidFill>
              <a:schemeClr val="accent1"/>
            </a:solidFill>
            <a:ln w="4669" algn="in">
              <a:solidFill>
                <a:schemeClr val="tx1"/>
              </a:solidFill>
              <a:miter lim="800000"/>
              <a:headEnd/>
              <a:tailEnd/>
            </a:ln>
          </p:spPr>
          <p:txBody>
            <a:bodyPr rot="10800000" vert="horz" wrap="none" lIns="0" tIns="0" rIns="0" bIns="0" numCol="1" anchor="ctr" anchorCtr="0" compatLnSpc="1">
              <a:prstTxWarp prst="textNoShape">
                <a:avLst/>
              </a:prstTxWarp>
            </a:bodyPr>
            <a:lstStyle/>
            <a:p>
              <a:pPr algn="ctr" fontAlgn="base">
                <a:spcBef>
                  <a:spcPct val="0"/>
                </a:spcBef>
                <a:spcAft>
                  <a:spcPct val="0"/>
                </a:spcAft>
              </a:pPr>
              <a:endParaRPr lang="el-GR" sz="1200">
                <a:solidFill>
                  <a:srgbClr val="000000"/>
                </a:solidFill>
                <a:latin typeface="Arial"/>
                <a:cs typeface="Arial" pitchFamily="34" charset="0"/>
              </a:endParaRPr>
            </a:p>
            <a:p>
              <a:pPr algn="ctr" fontAlgn="base">
                <a:spcBef>
                  <a:spcPct val="0"/>
                </a:spcBef>
                <a:spcAft>
                  <a:spcPct val="0"/>
                </a:spcAft>
              </a:pPr>
              <a:endParaRPr lang="el-GR" sz="1200">
                <a:solidFill>
                  <a:srgbClr val="000000"/>
                </a:solidFill>
                <a:latin typeface="Arial"/>
                <a:cs typeface="Arial" pitchFamily="34" charset="0"/>
              </a:endParaRPr>
            </a:p>
            <a:p>
              <a:pPr algn="ctr" fontAlgn="base">
                <a:spcBef>
                  <a:spcPct val="0"/>
                </a:spcBef>
                <a:spcAft>
                  <a:spcPct val="0"/>
                </a:spcAft>
              </a:pPr>
              <a:r>
                <a:rPr lang="el-GR" sz="1200">
                  <a:solidFill>
                    <a:srgbClr val="000000"/>
                  </a:solidFill>
                  <a:latin typeface="Arial"/>
                  <a:cs typeface="Arial" pitchFamily="34" charset="0"/>
                </a:rPr>
                <a:t>ΔΙΑΛΕΞΗ</a:t>
              </a:r>
            </a:p>
          </p:txBody>
        </p:sp>
        <p:sp>
          <p:nvSpPr>
            <p:cNvPr id="4" name="_s2053"/>
            <p:cNvSpPr>
              <a:spLocks noChangeArrowheads="1"/>
            </p:cNvSpPr>
            <p:nvPr/>
          </p:nvSpPr>
          <p:spPr bwMode="auto">
            <a:xfrm flipV="1">
              <a:off x="2416" y="1294"/>
              <a:ext cx="776" cy="33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4669" algn="in">
              <a:solidFill>
                <a:schemeClr val="tx1"/>
              </a:solidFill>
              <a:miter lim="800000"/>
              <a:headEnd/>
              <a:tailEnd/>
            </a:ln>
          </p:spPr>
          <p:txBody>
            <a:bodyPr rot="10800000" vert="horz" wrap="none" lIns="0" tIns="0" rIns="0" bIns="0" numCol="1" anchor="ctr" anchorCtr="0" compatLnSpc="1">
              <a:prstTxWarp prst="textNoShape">
                <a:avLst/>
              </a:prstTxWarp>
            </a:bodyPr>
            <a:lstStyle/>
            <a:p>
              <a:pPr algn="ctr" fontAlgn="base">
                <a:spcBef>
                  <a:spcPct val="0"/>
                </a:spcBef>
                <a:spcAft>
                  <a:spcPct val="0"/>
                </a:spcAft>
              </a:pPr>
              <a:r>
                <a:rPr lang="el-GR" sz="1700">
                  <a:solidFill>
                    <a:srgbClr val="000000"/>
                  </a:solidFill>
                  <a:latin typeface="Arial"/>
                  <a:cs typeface="Arial" pitchFamily="34" charset="0"/>
                </a:rPr>
                <a:t>ΜΕΛΕΤΗ </a:t>
              </a:r>
            </a:p>
          </p:txBody>
        </p:sp>
        <p:sp>
          <p:nvSpPr>
            <p:cNvPr id="5" name="_s2054"/>
            <p:cNvSpPr>
              <a:spLocks noChangeArrowheads="1"/>
            </p:cNvSpPr>
            <p:nvPr/>
          </p:nvSpPr>
          <p:spPr bwMode="auto">
            <a:xfrm flipV="1">
              <a:off x="2222" y="1630"/>
              <a:ext cx="1164" cy="336"/>
            </a:xfrm>
            <a:custGeom>
              <a:avLst/>
              <a:gdLst>
                <a:gd name="G0" fmla="+- 3600 0 0"/>
                <a:gd name="G1" fmla="+- 21600 0 3600"/>
                <a:gd name="G2" fmla="*/ 3600 1 2"/>
                <a:gd name="G3" fmla="+- 21600 0 G2"/>
                <a:gd name="G4" fmla="+/ 3600 21600 2"/>
                <a:gd name="G5" fmla="+/ G1 0 2"/>
                <a:gd name="G6" fmla="*/ 21600 21600 3600"/>
                <a:gd name="G7" fmla="*/ G6 1 2"/>
                <a:gd name="G8" fmla="+- 21600 0 G7"/>
                <a:gd name="G9" fmla="*/ 21600 1 2"/>
                <a:gd name="G10" fmla="+- 3600 0 G9"/>
                <a:gd name="G11" fmla="?: G10 G8 0"/>
                <a:gd name="G12" fmla="?: G10 G7 21600"/>
                <a:gd name="T0" fmla="*/ 19800 w 21600"/>
                <a:gd name="T1" fmla="*/ 10800 h 21600"/>
                <a:gd name="T2" fmla="*/ 10800 w 21600"/>
                <a:gd name="T3" fmla="*/ 21600 h 21600"/>
                <a:gd name="T4" fmla="*/ 1800 w 21600"/>
                <a:gd name="T5" fmla="*/ 10800 h 21600"/>
                <a:gd name="T6" fmla="*/ 10800 w 21600"/>
                <a:gd name="T7" fmla="*/ 0 h 21600"/>
                <a:gd name="T8" fmla="*/ 3600 w 21600"/>
                <a:gd name="T9" fmla="*/ 3600 h 21600"/>
                <a:gd name="T10" fmla="*/ 18000 w 21600"/>
                <a:gd name="T11" fmla="*/ 18000 h 21600"/>
              </a:gdLst>
              <a:ahLst/>
              <a:cxnLst>
                <a:cxn ang="0">
                  <a:pos x="T0" y="T1"/>
                </a:cxn>
                <a:cxn ang="0">
                  <a:pos x="T2" y="T3"/>
                </a:cxn>
                <a:cxn ang="0">
                  <a:pos x="T4" y="T5"/>
                </a:cxn>
                <a:cxn ang="0">
                  <a:pos x="T6" y="T7"/>
                </a:cxn>
              </a:cxnLst>
              <a:rect l="T8" t="T9" r="T10" b="T11"/>
              <a:pathLst>
                <a:path w="21600" h="21600">
                  <a:moveTo>
                    <a:pt x="0" y="0"/>
                  </a:moveTo>
                  <a:lnTo>
                    <a:pt x="3600" y="21600"/>
                  </a:lnTo>
                  <a:lnTo>
                    <a:pt x="18000" y="21600"/>
                  </a:lnTo>
                  <a:lnTo>
                    <a:pt x="21600" y="0"/>
                  </a:lnTo>
                  <a:close/>
                </a:path>
              </a:pathLst>
            </a:custGeom>
            <a:solidFill>
              <a:schemeClr val="accent1"/>
            </a:solidFill>
            <a:ln w="4669" algn="in">
              <a:solidFill>
                <a:schemeClr val="tx1"/>
              </a:solidFill>
              <a:miter lim="800000"/>
              <a:headEnd/>
              <a:tailEnd/>
            </a:ln>
          </p:spPr>
          <p:txBody>
            <a:bodyPr rot="10800000" vert="horz" wrap="none" lIns="0" tIns="0" rIns="0" bIns="0" numCol="1" anchor="ctr" anchorCtr="0" compatLnSpc="1">
              <a:prstTxWarp prst="textNoShape">
                <a:avLst/>
              </a:prstTxWarp>
            </a:bodyPr>
            <a:lstStyle/>
            <a:p>
              <a:pPr algn="ctr" fontAlgn="base">
                <a:spcBef>
                  <a:spcPct val="0"/>
                </a:spcBef>
                <a:spcAft>
                  <a:spcPct val="0"/>
                </a:spcAft>
              </a:pPr>
              <a:r>
                <a:rPr lang="el-GR" sz="1700">
                  <a:solidFill>
                    <a:srgbClr val="000000"/>
                  </a:solidFill>
                  <a:latin typeface="Arial"/>
                  <a:cs typeface="Arial" pitchFamily="34" charset="0"/>
                </a:rPr>
                <a:t>ΟΠΤΙΚΟΑΚΟΥΣΤΙΚΑ </a:t>
              </a:r>
            </a:p>
          </p:txBody>
        </p:sp>
        <p:sp>
          <p:nvSpPr>
            <p:cNvPr id="6" name="_s2055"/>
            <p:cNvSpPr>
              <a:spLocks noChangeArrowheads="1"/>
            </p:cNvSpPr>
            <p:nvPr/>
          </p:nvSpPr>
          <p:spPr bwMode="auto">
            <a:xfrm flipV="1">
              <a:off x="2028" y="1966"/>
              <a:ext cx="1552" cy="336"/>
            </a:xfrm>
            <a:custGeom>
              <a:avLst/>
              <a:gdLst>
                <a:gd name="G0" fmla="+- 2700 0 0"/>
                <a:gd name="G1" fmla="+- 21600 0 2700"/>
                <a:gd name="G2" fmla="*/ 2700 1 2"/>
                <a:gd name="G3" fmla="+- 21600 0 G2"/>
                <a:gd name="G4" fmla="+/ 2700 21600 2"/>
                <a:gd name="G5" fmla="+/ G1 0 2"/>
                <a:gd name="G6" fmla="*/ 21600 21600 2700"/>
                <a:gd name="G7" fmla="*/ G6 1 2"/>
                <a:gd name="G8" fmla="+- 21600 0 G7"/>
                <a:gd name="G9" fmla="*/ 21600 1 2"/>
                <a:gd name="G10" fmla="+- 2700 0 G9"/>
                <a:gd name="G11" fmla="?: G10 G8 0"/>
                <a:gd name="G12" fmla="?: G10 G7 21600"/>
                <a:gd name="T0" fmla="*/ 20250 w 21600"/>
                <a:gd name="T1" fmla="*/ 10800 h 21600"/>
                <a:gd name="T2" fmla="*/ 10800 w 21600"/>
                <a:gd name="T3" fmla="*/ 21600 h 21600"/>
                <a:gd name="T4" fmla="*/ 1350 w 21600"/>
                <a:gd name="T5" fmla="*/ 10800 h 21600"/>
                <a:gd name="T6" fmla="*/ 10800 w 21600"/>
                <a:gd name="T7" fmla="*/ 0 h 21600"/>
                <a:gd name="T8" fmla="*/ 3150 w 21600"/>
                <a:gd name="T9" fmla="*/ 3150 h 21600"/>
                <a:gd name="T10" fmla="*/ 18450 w 21600"/>
                <a:gd name="T11" fmla="*/ 18450 h 21600"/>
              </a:gdLst>
              <a:ahLst/>
              <a:cxnLst>
                <a:cxn ang="0">
                  <a:pos x="T0" y="T1"/>
                </a:cxn>
                <a:cxn ang="0">
                  <a:pos x="T2" y="T3"/>
                </a:cxn>
                <a:cxn ang="0">
                  <a:pos x="T4" y="T5"/>
                </a:cxn>
                <a:cxn ang="0">
                  <a:pos x="T6" y="T7"/>
                </a:cxn>
              </a:cxnLst>
              <a:rect l="T8" t="T9" r="T10" b="T11"/>
              <a:pathLst>
                <a:path w="21600" h="21600">
                  <a:moveTo>
                    <a:pt x="0" y="0"/>
                  </a:moveTo>
                  <a:lnTo>
                    <a:pt x="2700" y="21600"/>
                  </a:lnTo>
                  <a:lnTo>
                    <a:pt x="18900" y="21600"/>
                  </a:lnTo>
                  <a:lnTo>
                    <a:pt x="21600" y="0"/>
                  </a:lnTo>
                  <a:close/>
                </a:path>
              </a:pathLst>
            </a:custGeom>
            <a:solidFill>
              <a:schemeClr val="accent1"/>
            </a:solidFill>
            <a:ln w="4669" algn="in">
              <a:solidFill>
                <a:schemeClr val="tx1"/>
              </a:solidFill>
              <a:miter lim="800000"/>
              <a:headEnd/>
              <a:tailEnd/>
            </a:ln>
          </p:spPr>
          <p:txBody>
            <a:bodyPr rot="10800000" vert="horz" wrap="none" lIns="0" tIns="0" rIns="0" bIns="0" numCol="1" anchor="ctr" anchorCtr="0" compatLnSpc="1">
              <a:prstTxWarp prst="textNoShape">
                <a:avLst/>
              </a:prstTxWarp>
            </a:bodyPr>
            <a:lstStyle/>
            <a:p>
              <a:pPr algn="ctr" fontAlgn="base">
                <a:spcBef>
                  <a:spcPct val="0"/>
                </a:spcBef>
                <a:spcAft>
                  <a:spcPct val="0"/>
                </a:spcAft>
              </a:pPr>
              <a:r>
                <a:rPr lang="el-GR" sz="1700">
                  <a:solidFill>
                    <a:srgbClr val="000000"/>
                  </a:solidFill>
                  <a:latin typeface="Arial"/>
                  <a:cs typeface="Arial" pitchFamily="34" charset="0"/>
                </a:rPr>
                <a:t>ΠΑΡΟΥΣΙΑΣΗ </a:t>
              </a:r>
            </a:p>
          </p:txBody>
        </p:sp>
        <p:sp>
          <p:nvSpPr>
            <p:cNvPr id="7" name="_s2056"/>
            <p:cNvSpPr>
              <a:spLocks noChangeArrowheads="1"/>
            </p:cNvSpPr>
            <p:nvPr/>
          </p:nvSpPr>
          <p:spPr bwMode="auto">
            <a:xfrm flipV="1">
              <a:off x="1834" y="2302"/>
              <a:ext cx="1940" cy="336"/>
            </a:xfrm>
            <a:custGeom>
              <a:avLst/>
              <a:gdLst>
                <a:gd name="G0" fmla="+- 2160 0 0"/>
                <a:gd name="G1" fmla="+- 21600 0 2160"/>
                <a:gd name="G2" fmla="*/ 2160 1 2"/>
                <a:gd name="G3" fmla="+- 21600 0 G2"/>
                <a:gd name="G4" fmla="+/ 2160 21600 2"/>
                <a:gd name="G5" fmla="+/ G1 0 2"/>
                <a:gd name="G6" fmla="*/ 21600 21600 2160"/>
                <a:gd name="G7" fmla="*/ G6 1 2"/>
                <a:gd name="G8" fmla="+- 21600 0 G7"/>
                <a:gd name="G9" fmla="*/ 21600 1 2"/>
                <a:gd name="G10" fmla="+- 2160 0 G9"/>
                <a:gd name="G11" fmla="?: G10 G8 0"/>
                <a:gd name="G12" fmla="?: G10 G7 21600"/>
                <a:gd name="T0" fmla="*/ 20520 w 21600"/>
                <a:gd name="T1" fmla="*/ 10800 h 21600"/>
                <a:gd name="T2" fmla="*/ 10800 w 21600"/>
                <a:gd name="T3" fmla="*/ 21600 h 21600"/>
                <a:gd name="T4" fmla="*/ 1080 w 21600"/>
                <a:gd name="T5" fmla="*/ 10800 h 21600"/>
                <a:gd name="T6" fmla="*/ 10800 w 21600"/>
                <a:gd name="T7" fmla="*/ 0 h 21600"/>
                <a:gd name="T8" fmla="*/ 2880 w 21600"/>
                <a:gd name="T9" fmla="*/ 2880 h 21600"/>
                <a:gd name="T10" fmla="*/ 18720 w 21600"/>
                <a:gd name="T11" fmla="*/ 18720 h 21600"/>
              </a:gdLst>
              <a:ahLst/>
              <a:cxnLst>
                <a:cxn ang="0">
                  <a:pos x="T0" y="T1"/>
                </a:cxn>
                <a:cxn ang="0">
                  <a:pos x="T2" y="T3"/>
                </a:cxn>
                <a:cxn ang="0">
                  <a:pos x="T4" y="T5"/>
                </a:cxn>
                <a:cxn ang="0">
                  <a:pos x="T6" y="T7"/>
                </a:cxn>
              </a:cxnLst>
              <a:rect l="T8" t="T9" r="T10" b="T11"/>
              <a:pathLst>
                <a:path w="21600" h="21600">
                  <a:moveTo>
                    <a:pt x="0" y="0"/>
                  </a:moveTo>
                  <a:lnTo>
                    <a:pt x="2160" y="21600"/>
                  </a:lnTo>
                  <a:lnTo>
                    <a:pt x="19440" y="21600"/>
                  </a:lnTo>
                  <a:lnTo>
                    <a:pt x="21600" y="0"/>
                  </a:lnTo>
                  <a:close/>
                </a:path>
              </a:pathLst>
            </a:custGeom>
            <a:solidFill>
              <a:schemeClr val="accent1"/>
            </a:solidFill>
            <a:ln w="4669" algn="in">
              <a:solidFill>
                <a:schemeClr val="tx1"/>
              </a:solidFill>
              <a:miter lim="800000"/>
              <a:headEnd/>
              <a:tailEnd/>
            </a:ln>
          </p:spPr>
          <p:txBody>
            <a:bodyPr rot="10800000" vert="horz" wrap="none" lIns="0" tIns="0" rIns="0" bIns="0" numCol="1" anchor="ctr" anchorCtr="0" compatLnSpc="1">
              <a:prstTxWarp prst="textNoShape">
                <a:avLst/>
              </a:prstTxWarp>
            </a:bodyPr>
            <a:lstStyle/>
            <a:p>
              <a:pPr algn="ctr" fontAlgn="base">
                <a:spcBef>
                  <a:spcPct val="0"/>
                </a:spcBef>
                <a:spcAft>
                  <a:spcPct val="0"/>
                </a:spcAft>
              </a:pPr>
              <a:r>
                <a:rPr lang="el-GR" sz="1700">
                  <a:solidFill>
                    <a:srgbClr val="000000"/>
                  </a:solidFill>
                  <a:latin typeface="Arial"/>
                  <a:cs typeface="Arial" pitchFamily="34" charset="0"/>
                </a:rPr>
                <a:t>ΟΜΑΔΙΚΗ ΣΥΖΗΤΗΣΗ </a:t>
              </a:r>
            </a:p>
          </p:txBody>
        </p:sp>
        <p:sp>
          <p:nvSpPr>
            <p:cNvPr id="8" name="_s2057"/>
            <p:cNvSpPr>
              <a:spLocks noChangeArrowheads="1"/>
            </p:cNvSpPr>
            <p:nvPr/>
          </p:nvSpPr>
          <p:spPr bwMode="auto">
            <a:xfrm flipV="1">
              <a:off x="1640" y="2638"/>
              <a:ext cx="2328" cy="336"/>
            </a:xfrm>
            <a:custGeom>
              <a:avLst/>
              <a:gdLst>
                <a:gd name="G0" fmla="+- 1800 0 0"/>
                <a:gd name="G1" fmla="+- 21600 0 1800"/>
                <a:gd name="G2" fmla="*/ 1800 1 2"/>
                <a:gd name="G3" fmla="+- 21600 0 G2"/>
                <a:gd name="G4" fmla="+/ 1800 21600 2"/>
                <a:gd name="G5" fmla="+/ G1 0 2"/>
                <a:gd name="G6" fmla="*/ 21600 21600 1800"/>
                <a:gd name="G7" fmla="*/ G6 1 2"/>
                <a:gd name="G8" fmla="+- 21600 0 G7"/>
                <a:gd name="G9" fmla="*/ 21600 1 2"/>
                <a:gd name="G10" fmla="+- 1800 0 G9"/>
                <a:gd name="G11" fmla="?: G10 G8 0"/>
                <a:gd name="G12" fmla="?: G10 G7 21600"/>
                <a:gd name="T0" fmla="*/ 20700 w 21600"/>
                <a:gd name="T1" fmla="*/ 10800 h 21600"/>
                <a:gd name="T2" fmla="*/ 10800 w 21600"/>
                <a:gd name="T3" fmla="*/ 21600 h 21600"/>
                <a:gd name="T4" fmla="*/ 900 w 21600"/>
                <a:gd name="T5" fmla="*/ 10800 h 21600"/>
                <a:gd name="T6" fmla="*/ 10800 w 21600"/>
                <a:gd name="T7" fmla="*/ 0 h 21600"/>
                <a:gd name="T8" fmla="*/ 2700 w 21600"/>
                <a:gd name="T9" fmla="*/ 2700 h 21600"/>
                <a:gd name="T10" fmla="*/ 18900 w 21600"/>
                <a:gd name="T11" fmla="*/ 18900 h 21600"/>
              </a:gdLst>
              <a:ahLst/>
              <a:cxnLst>
                <a:cxn ang="0">
                  <a:pos x="T0" y="T1"/>
                </a:cxn>
                <a:cxn ang="0">
                  <a:pos x="T2" y="T3"/>
                </a:cxn>
                <a:cxn ang="0">
                  <a:pos x="T4" y="T5"/>
                </a:cxn>
                <a:cxn ang="0">
                  <a:pos x="T6" y="T7"/>
                </a:cxn>
              </a:cxnLst>
              <a:rect l="T8" t="T9" r="T10" b="T11"/>
              <a:pathLst>
                <a:path w="21600" h="21600">
                  <a:moveTo>
                    <a:pt x="0" y="0"/>
                  </a:moveTo>
                  <a:lnTo>
                    <a:pt x="1800" y="21600"/>
                  </a:lnTo>
                  <a:lnTo>
                    <a:pt x="19800" y="21600"/>
                  </a:lnTo>
                  <a:lnTo>
                    <a:pt x="21600" y="0"/>
                  </a:lnTo>
                  <a:close/>
                </a:path>
              </a:pathLst>
            </a:custGeom>
            <a:solidFill>
              <a:schemeClr val="accent1"/>
            </a:solidFill>
            <a:ln w="4669" algn="in">
              <a:solidFill>
                <a:schemeClr val="tx1"/>
              </a:solidFill>
              <a:miter lim="800000"/>
              <a:headEnd/>
              <a:tailEnd/>
            </a:ln>
          </p:spPr>
          <p:txBody>
            <a:bodyPr rot="10800000" vert="horz" wrap="none" lIns="0" tIns="0" rIns="0" bIns="0" numCol="1" anchor="ctr" anchorCtr="0" compatLnSpc="1">
              <a:prstTxWarp prst="textNoShape">
                <a:avLst/>
              </a:prstTxWarp>
            </a:bodyPr>
            <a:lstStyle/>
            <a:p>
              <a:pPr algn="ctr" fontAlgn="base">
                <a:spcBef>
                  <a:spcPct val="0"/>
                </a:spcBef>
                <a:spcAft>
                  <a:spcPct val="0"/>
                </a:spcAft>
              </a:pPr>
              <a:r>
                <a:rPr lang="el-GR" sz="1700">
                  <a:solidFill>
                    <a:srgbClr val="000000"/>
                  </a:solidFill>
                  <a:latin typeface="Arial"/>
                  <a:cs typeface="Arial" pitchFamily="34" charset="0"/>
                </a:rPr>
                <a:t>ΕΞΑΣΚΗΣΗ ΚΑΙ ΕΦΑΡΜΟΓΗ </a:t>
              </a:r>
            </a:p>
          </p:txBody>
        </p:sp>
        <p:sp>
          <p:nvSpPr>
            <p:cNvPr id="9" name="_s2058"/>
            <p:cNvSpPr>
              <a:spLocks noChangeArrowheads="1"/>
            </p:cNvSpPr>
            <p:nvPr/>
          </p:nvSpPr>
          <p:spPr bwMode="auto">
            <a:xfrm flipV="1">
              <a:off x="1446" y="2974"/>
              <a:ext cx="2716" cy="336"/>
            </a:xfrm>
            <a:custGeom>
              <a:avLst/>
              <a:gdLst>
                <a:gd name="G0" fmla="+- 1543 0 0"/>
                <a:gd name="G1" fmla="+- 21600 0 1543"/>
                <a:gd name="G2" fmla="*/ 1543 1 2"/>
                <a:gd name="G3" fmla="+- 21600 0 G2"/>
                <a:gd name="G4" fmla="+/ 1543 21600 2"/>
                <a:gd name="G5" fmla="+/ G1 0 2"/>
                <a:gd name="G6" fmla="*/ 21600 21600 1543"/>
                <a:gd name="G7" fmla="*/ G6 1 2"/>
                <a:gd name="G8" fmla="+- 21600 0 G7"/>
                <a:gd name="G9" fmla="*/ 21600 1 2"/>
                <a:gd name="G10" fmla="+- 1543 0 G9"/>
                <a:gd name="G11" fmla="?: G10 G8 0"/>
                <a:gd name="G12" fmla="?: G10 G7 21600"/>
                <a:gd name="T0" fmla="*/ 20828 w 21600"/>
                <a:gd name="T1" fmla="*/ 10800 h 21600"/>
                <a:gd name="T2" fmla="*/ 10800 w 21600"/>
                <a:gd name="T3" fmla="*/ 21600 h 21600"/>
                <a:gd name="T4" fmla="*/ 772 w 21600"/>
                <a:gd name="T5" fmla="*/ 10800 h 21600"/>
                <a:gd name="T6" fmla="*/ 10800 w 21600"/>
                <a:gd name="T7" fmla="*/ 0 h 21600"/>
                <a:gd name="T8" fmla="*/ 2572 w 21600"/>
                <a:gd name="T9" fmla="*/ 2572 h 21600"/>
                <a:gd name="T10" fmla="*/ 19028 w 21600"/>
                <a:gd name="T11" fmla="*/ 19028 h 21600"/>
              </a:gdLst>
              <a:ahLst/>
              <a:cxnLst>
                <a:cxn ang="0">
                  <a:pos x="T0" y="T1"/>
                </a:cxn>
                <a:cxn ang="0">
                  <a:pos x="T2" y="T3"/>
                </a:cxn>
                <a:cxn ang="0">
                  <a:pos x="T4" y="T5"/>
                </a:cxn>
                <a:cxn ang="0">
                  <a:pos x="T6" y="T7"/>
                </a:cxn>
              </a:cxnLst>
              <a:rect l="T8" t="T9" r="T10" b="T11"/>
              <a:pathLst>
                <a:path w="21600" h="21600">
                  <a:moveTo>
                    <a:pt x="0" y="0"/>
                  </a:moveTo>
                  <a:lnTo>
                    <a:pt x="1543" y="21600"/>
                  </a:lnTo>
                  <a:lnTo>
                    <a:pt x="20057" y="21600"/>
                  </a:lnTo>
                  <a:lnTo>
                    <a:pt x="21600" y="0"/>
                  </a:lnTo>
                  <a:close/>
                </a:path>
              </a:pathLst>
            </a:custGeom>
            <a:solidFill>
              <a:schemeClr val="accent1"/>
            </a:solidFill>
            <a:ln w="4669" algn="in">
              <a:solidFill>
                <a:schemeClr val="tx1"/>
              </a:solidFill>
              <a:miter lim="800000"/>
              <a:headEnd/>
              <a:tailEnd/>
            </a:ln>
          </p:spPr>
          <p:txBody>
            <a:bodyPr rot="10800000" vert="horz" wrap="none" lIns="0" tIns="0" rIns="0" bIns="0" numCol="1" anchor="ctr" anchorCtr="0" compatLnSpc="1">
              <a:prstTxWarp prst="textNoShape">
                <a:avLst/>
              </a:prstTxWarp>
            </a:bodyPr>
            <a:lstStyle/>
            <a:p>
              <a:pPr algn="ctr" fontAlgn="base">
                <a:spcBef>
                  <a:spcPct val="0"/>
                </a:spcBef>
                <a:spcAft>
                  <a:spcPct val="0"/>
                </a:spcAft>
              </a:pPr>
              <a:r>
                <a:rPr lang="el-GR" sz="1700">
                  <a:solidFill>
                    <a:srgbClr val="000000"/>
                  </a:solidFill>
                  <a:latin typeface="Arial"/>
                  <a:cs typeface="Arial" pitchFamily="34" charset="0"/>
                </a:rPr>
                <a:t>ΑΛΛΗΛΟΔΙΔΑΚΤΙΚΗ, ΑΜΕΣΗ ΧΡΗΣΗ ΤΗΣ ΜΑΘΗΣΗΣ </a:t>
              </a:r>
            </a:p>
          </p:txBody>
        </p:sp>
        <p:sp>
          <p:nvSpPr>
            <p:cNvPr id="10" name="Line 11"/>
            <p:cNvSpPr>
              <a:spLocks noChangeShapeType="1"/>
            </p:cNvSpPr>
            <p:nvPr/>
          </p:nvSpPr>
          <p:spPr bwMode="auto">
            <a:xfrm>
              <a:off x="-1370" y="4413"/>
              <a:ext cx="709" cy="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l-GR">
                <a:solidFill>
                  <a:srgbClr val="000000"/>
                </a:solidFill>
                <a:latin typeface="Arial"/>
                <a:cs typeface="Arial" pitchFamily="34" charset="0"/>
              </a:endParaRPr>
            </a:p>
          </p:txBody>
        </p:sp>
      </p:grpSp>
      <p:sp>
        <p:nvSpPr>
          <p:cNvPr id="2060" name="Text Box 12"/>
          <p:cNvSpPr txBox="1">
            <a:spLocks noChangeArrowheads="1"/>
          </p:cNvSpPr>
          <p:nvPr/>
        </p:nvSpPr>
        <p:spPr bwMode="auto">
          <a:xfrm>
            <a:off x="1992314" y="6165851"/>
            <a:ext cx="7704137" cy="366713"/>
          </a:xfrm>
          <a:prstGeom prst="rect">
            <a:avLst/>
          </a:prstGeom>
          <a:noFill/>
          <a:ln w="9525">
            <a:noFill/>
            <a:miter lim="800000"/>
            <a:headEnd/>
            <a:tailEnd/>
          </a:ln>
        </p:spPr>
        <p:txBody>
          <a:bodyPr>
            <a:spAutoFit/>
          </a:bodyPr>
          <a:lstStyle/>
          <a:p>
            <a:pPr algn="ctr" fontAlgn="base">
              <a:spcBef>
                <a:spcPct val="50000"/>
              </a:spcBef>
              <a:spcAft>
                <a:spcPct val="0"/>
              </a:spcAft>
            </a:pPr>
            <a:r>
              <a:rPr lang="el-GR" b="1">
                <a:solidFill>
                  <a:srgbClr val="000000"/>
                </a:solidFill>
                <a:latin typeface="Arial"/>
                <a:cs typeface="Arial" pitchFamily="34" charset="0"/>
              </a:rPr>
              <a:t>ΠΟΣΟΣΤΟ ΔΙΑΤΗΡΗΣΗΣ ΤΗΣ ΜΑΘΗΣΗΣ ΜΕΤΑ ΑΠΌ 24 ΩΡΕΣ </a:t>
            </a:r>
          </a:p>
        </p:txBody>
      </p:sp>
      <p:sp>
        <p:nvSpPr>
          <p:cNvPr id="2061" name="Line 13"/>
          <p:cNvSpPr>
            <a:spLocks noChangeShapeType="1"/>
          </p:cNvSpPr>
          <p:nvPr/>
        </p:nvSpPr>
        <p:spPr bwMode="auto">
          <a:xfrm flipV="1">
            <a:off x="1703389" y="549275"/>
            <a:ext cx="4175125"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62" name="Line 14"/>
          <p:cNvSpPr>
            <a:spLocks noChangeShapeType="1"/>
          </p:cNvSpPr>
          <p:nvPr/>
        </p:nvSpPr>
        <p:spPr bwMode="auto">
          <a:xfrm>
            <a:off x="1847850" y="2133600"/>
            <a:ext cx="1511300"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63" name="Line 15"/>
          <p:cNvSpPr>
            <a:spLocks noChangeShapeType="1"/>
          </p:cNvSpPr>
          <p:nvPr/>
        </p:nvSpPr>
        <p:spPr bwMode="auto">
          <a:xfrm>
            <a:off x="1847850" y="4437063"/>
            <a:ext cx="1511300"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64" name="Text Box 16"/>
          <p:cNvSpPr txBox="1">
            <a:spLocks noChangeArrowheads="1"/>
          </p:cNvSpPr>
          <p:nvPr/>
        </p:nvSpPr>
        <p:spPr bwMode="auto">
          <a:xfrm>
            <a:off x="1776413" y="5013325"/>
            <a:ext cx="1079500" cy="274638"/>
          </a:xfrm>
          <a:prstGeom prst="rect">
            <a:avLst/>
          </a:prstGeom>
          <a:noFill/>
          <a:ln w="9525">
            <a:noFill/>
            <a:miter lim="800000"/>
            <a:headEnd/>
            <a:tailEnd/>
          </a:ln>
        </p:spPr>
        <p:txBody>
          <a:bodyPr>
            <a:spAutoFit/>
          </a:bodyPr>
          <a:lstStyle/>
          <a:p>
            <a:pPr algn="ctr" fontAlgn="base">
              <a:spcBef>
                <a:spcPct val="50000"/>
              </a:spcBef>
              <a:spcAft>
                <a:spcPct val="0"/>
              </a:spcAft>
            </a:pPr>
            <a:r>
              <a:rPr lang="el-GR" sz="1200" b="1">
                <a:solidFill>
                  <a:srgbClr val="000000"/>
                </a:solidFill>
                <a:latin typeface="Arial"/>
                <a:cs typeface="Arial" pitchFamily="34" charset="0"/>
              </a:rPr>
              <a:t>ΚΑΝΟΝΤΑΣ</a:t>
            </a:r>
          </a:p>
        </p:txBody>
      </p:sp>
      <p:sp>
        <p:nvSpPr>
          <p:cNvPr id="2065" name="Line 17"/>
          <p:cNvSpPr>
            <a:spLocks noChangeShapeType="1"/>
          </p:cNvSpPr>
          <p:nvPr/>
        </p:nvSpPr>
        <p:spPr bwMode="auto">
          <a:xfrm>
            <a:off x="2279650" y="5229226"/>
            <a:ext cx="0" cy="792163"/>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66" name="Text Box 18"/>
          <p:cNvSpPr txBox="1">
            <a:spLocks noChangeArrowheads="1"/>
          </p:cNvSpPr>
          <p:nvPr/>
        </p:nvSpPr>
        <p:spPr bwMode="auto">
          <a:xfrm>
            <a:off x="1703389" y="2781301"/>
            <a:ext cx="1368425" cy="646331"/>
          </a:xfrm>
          <a:prstGeom prst="rect">
            <a:avLst/>
          </a:prstGeom>
          <a:noFill/>
          <a:ln w="9525">
            <a:noFill/>
            <a:miter lim="800000"/>
            <a:headEnd/>
            <a:tailEnd/>
          </a:ln>
        </p:spPr>
        <p:txBody>
          <a:bodyPr>
            <a:spAutoFit/>
          </a:bodyPr>
          <a:lstStyle/>
          <a:p>
            <a:pPr algn="ctr" fontAlgn="base">
              <a:spcBef>
                <a:spcPct val="50000"/>
              </a:spcBef>
              <a:spcAft>
                <a:spcPct val="0"/>
              </a:spcAft>
            </a:pPr>
            <a:r>
              <a:rPr lang="el-GR" sz="1200" b="1">
                <a:solidFill>
                  <a:srgbClr val="000000"/>
                </a:solidFill>
                <a:latin typeface="Arial"/>
                <a:cs typeface="Arial" pitchFamily="34" charset="0"/>
              </a:rPr>
              <a:t>ΛΕΚΤΙΚΗ ΚΑΙ ΟΠΤΙΚΗ ΕΠΕΞΕΡΓΑΣΙΑ</a:t>
            </a:r>
          </a:p>
        </p:txBody>
      </p:sp>
      <p:sp>
        <p:nvSpPr>
          <p:cNvPr id="2067" name="Line 19"/>
          <p:cNvSpPr>
            <a:spLocks noChangeShapeType="1"/>
          </p:cNvSpPr>
          <p:nvPr/>
        </p:nvSpPr>
        <p:spPr bwMode="auto">
          <a:xfrm>
            <a:off x="1703388" y="6021388"/>
            <a:ext cx="792162"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68" name="Line 20"/>
          <p:cNvSpPr>
            <a:spLocks noChangeShapeType="1"/>
          </p:cNvSpPr>
          <p:nvPr/>
        </p:nvSpPr>
        <p:spPr bwMode="auto">
          <a:xfrm flipV="1">
            <a:off x="2279650" y="4437063"/>
            <a:ext cx="0" cy="64770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69" name="Line 21"/>
          <p:cNvSpPr>
            <a:spLocks noChangeShapeType="1"/>
          </p:cNvSpPr>
          <p:nvPr/>
        </p:nvSpPr>
        <p:spPr bwMode="auto">
          <a:xfrm>
            <a:off x="2279650" y="3357563"/>
            <a:ext cx="0" cy="107950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70" name="Line 22"/>
          <p:cNvSpPr>
            <a:spLocks noChangeShapeType="1"/>
          </p:cNvSpPr>
          <p:nvPr/>
        </p:nvSpPr>
        <p:spPr bwMode="auto">
          <a:xfrm flipV="1">
            <a:off x="2279650" y="2133600"/>
            <a:ext cx="0" cy="719138"/>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71" name="Text Box 23"/>
          <p:cNvSpPr txBox="1">
            <a:spLocks noChangeArrowheads="1"/>
          </p:cNvSpPr>
          <p:nvPr/>
        </p:nvSpPr>
        <p:spPr bwMode="auto">
          <a:xfrm>
            <a:off x="1703389" y="981075"/>
            <a:ext cx="1298575" cy="457200"/>
          </a:xfrm>
          <a:prstGeom prst="rect">
            <a:avLst/>
          </a:prstGeom>
          <a:noFill/>
          <a:ln w="9525">
            <a:noFill/>
            <a:miter lim="800000"/>
            <a:headEnd/>
            <a:tailEnd/>
          </a:ln>
        </p:spPr>
        <p:txBody>
          <a:bodyPr>
            <a:spAutoFit/>
          </a:bodyPr>
          <a:lstStyle/>
          <a:p>
            <a:pPr algn="ctr" fontAlgn="base">
              <a:spcBef>
                <a:spcPct val="50000"/>
              </a:spcBef>
              <a:spcAft>
                <a:spcPct val="0"/>
              </a:spcAft>
            </a:pPr>
            <a:r>
              <a:rPr lang="el-GR" sz="1200" b="1">
                <a:solidFill>
                  <a:srgbClr val="000000"/>
                </a:solidFill>
                <a:latin typeface="Arial"/>
                <a:cs typeface="Arial" pitchFamily="34" charset="0"/>
              </a:rPr>
              <a:t>ΛΕΚΤΙΚΗ ΕΠΕΞΕΡΓΑΣΙΑ</a:t>
            </a:r>
          </a:p>
        </p:txBody>
      </p:sp>
      <p:sp>
        <p:nvSpPr>
          <p:cNvPr id="2072" name="Line 24"/>
          <p:cNvSpPr>
            <a:spLocks noChangeShapeType="1"/>
          </p:cNvSpPr>
          <p:nvPr/>
        </p:nvSpPr>
        <p:spPr bwMode="auto">
          <a:xfrm>
            <a:off x="2279650" y="1341438"/>
            <a:ext cx="0" cy="792162"/>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73" name="Line 25"/>
          <p:cNvSpPr>
            <a:spLocks noChangeShapeType="1"/>
          </p:cNvSpPr>
          <p:nvPr/>
        </p:nvSpPr>
        <p:spPr bwMode="auto">
          <a:xfrm flipV="1">
            <a:off x="2279650" y="549275"/>
            <a:ext cx="0" cy="503238"/>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74" name="Line 26"/>
          <p:cNvSpPr>
            <a:spLocks noChangeShapeType="1"/>
          </p:cNvSpPr>
          <p:nvPr/>
        </p:nvSpPr>
        <p:spPr bwMode="auto">
          <a:xfrm>
            <a:off x="8832851" y="5589588"/>
            <a:ext cx="1008063"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75" name="Line 27"/>
          <p:cNvSpPr>
            <a:spLocks noChangeShapeType="1"/>
          </p:cNvSpPr>
          <p:nvPr/>
        </p:nvSpPr>
        <p:spPr bwMode="auto">
          <a:xfrm>
            <a:off x="8329613" y="4797425"/>
            <a:ext cx="1511300"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76" name="Line 28"/>
          <p:cNvSpPr>
            <a:spLocks noChangeShapeType="1"/>
          </p:cNvSpPr>
          <p:nvPr/>
        </p:nvSpPr>
        <p:spPr bwMode="auto">
          <a:xfrm>
            <a:off x="7897813" y="4076700"/>
            <a:ext cx="1943100"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77" name="Line 29"/>
          <p:cNvSpPr>
            <a:spLocks noChangeShapeType="1"/>
          </p:cNvSpPr>
          <p:nvPr/>
        </p:nvSpPr>
        <p:spPr bwMode="auto">
          <a:xfrm>
            <a:off x="7319963" y="3284538"/>
            <a:ext cx="2520950"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78" name="Line 30"/>
          <p:cNvSpPr>
            <a:spLocks noChangeShapeType="1"/>
          </p:cNvSpPr>
          <p:nvPr/>
        </p:nvSpPr>
        <p:spPr bwMode="auto">
          <a:xfrm>
            <a:off x="6959601" y="2565400"/>
            <a:ext cx="2881313"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79" name="Line 31"/>
          <p:cNvSpPr>
            <a:spLocks noChangeShapeType="1"/>
          </p:cNvSpPr>
          <p:nvPr/>
        </p:nvSpPr>
        <p:spPr bwMode="auto">
          <a:xfrm>
            <a:off x="6456363" y="1844675"/>
            <a:ext cx="3384550"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80" name="Line 32"/>
          <p:cNvSpPr>
            <a:spLocks noChangeShapeType="1"/>
          </p:cNvSpPr>
          <p:nvPr/>
        </p:nvSpPr>
        <p:spPr bwMode="auto">
          <a:xfrm>
            <a:off x="6240463" y="1196975"/>
            <a:ext cx="3600450"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81" name="Text Box 33"/>
          <p:cNvSpPr txBox="1">
            <a:spLocks noChangeArrowheads="1"/>
          </p:cNvSpPr>
          <p:nvPr/>
        </p:nvSpPr>
        <p:spPr bwMode="auto">
          <a:xfrm>
            <a:off x="9912351" y="5445125"/>
            <a:ext cx="576263" cy="304800"/>
          </a:xfrm>
          <a:prstGeom prst="rect">
            <a:avLst/>
          </a:prstGeom>
          <a:noFill/>
          <a:ln w="9525">
            <a:noFill/>
            <a:miter lim="800000"/>
            <a:headEnd/>
            <a:tailEnd/>
          </a:ln>
        </p:spPr>
        <p:txBody>
          <a:bodyPr>
            <a:spAutoFit/>
          </a:bodyPr>
          <a:lstStyle/>
          <a:p>
            <a:pPr fontAlgn="base">
              <a:spcBef>
                <a:spcPct val="50000"/>
              </a:spcBef>
              <a:spcAft>
                <a:spcPct val="0"/>
              </a:spcAft>
            </a:pPr>
            <a:r>
              <a:rPr lang="el-GR" sz="1400">
                <a:solidFill>
                  <a:srgbClr val="000000"/>
                </a:solidFill>
                <a:latin typeface="Arial"/>
                <a:cs typeface="Arial" pitchFamily="34" charset="0"/>
              </a:rPr>
              <a:t>90%</a:t>
            </a:r>
          </a:p>
        </p:txBody>
      </p:sp>
      <p:sp>
        <p:nvSpPr>
          <p:cNvPr id="2082" name="Text Box 34"/>
          <p:cNvSpPr txBox="1">
            <a:spLocks noChangeArrowheads="1"/>
          </p:cNvSpPr>
          <p:nvPr/>
        </p:nvSpPr>
        <p:spPr bwMode="auto">
          <a:xfrm>
            <a:off x="9912351" y="4652963"/>
            <a:ext cx="576263" cy="304800"/>
          </a:xfrm>
          <a:prstGeom prst="rect">
            <a:avLst/>
          </a:prstGeom>
          <a:noFill/>
          <a:ln w="9525">
            <a:noFill/>
            <a:miter lim="800000"/>
            <a:headEnd/>
            <a:tailEnd/>
          </a:ln>
        </p:spPr>
        <p:txBody>
          <a:bodyPr>
            <a:spAutoFit/>
          </a:bodyPr>
          <a:lstStyle/>
          <a:p>
            <a:pPr fontAlgn="base">
              <a:spcBef>
                <a:spcPct val="50000"/>
              </a:spcBef>
              <a:spcAft>
                <a:spcPct val="0"/>
              </a:spcAft>
            </a:pPr>
            <a:r>
              <a:rPr lang="el-GR" sz="1400">
                <a:solidFill>
                  <a:srgbClr val="000000"/>
                </a:solidFill>
                <a:latin typeface="Arial"/>
                <a:cs typeface="Arial" pitchFamily="34" charset="0"/>
              </a:rPr>
              <a:t>75%</a:t>
            </a:r>
          </a:p>
        </p:txBody>
      </p:sp>
      <p:sp>
        <p:nvSpPr>
          <p:cNvPr id="2083" name="Text Box 35"/>
          <p:cNvSpPr txBox="1">
            <a:spLocks noChangeArrowheads="1"/>
          </p:cNvSpPr>
          <p:nvPr/>
        </p:nvSpPr>
        <p:spPr bwMode="auto">
          <a:xfrm>
            <a:off x="9912350" y="3933825"/>
            <a:ext cx="755650" cy="304800"/>
          </a:xfrm>
          <a:prstGeom prst="rect">
            <a:avLst/>
          </a:prstGeom>
          <a:noFill/>
          <a:ln w="9525">
            <a:noFill/>
            <a:miter lim="800000"/>
            <a:headEnd/>
            <a:tailEnd/>
          </a:ln>
        </p:spPr>
        <p:txBody>
          <a:bodyPr>
            <a:spAutoFit/>
          </a:bodyPr>
          <a:lstStyle/>
          <a:p>
            <a:pPr fontAlgn="base">
              <a:spcBef>
                <a:spcPct val="50000"/>
              </a:spcBef>
              <a:spcAft>
                <a:spcPct val="0"/>
              </a:spcAft>
            </a:pPr>
            <a:r>
              <a:rPr lang="el-GR" sz="1400">
                <a:solidFill>
                  <a:srgbClr val="000000"/>
                </a:solidFill>
                <a:latin typeface="Arial"/>
                <a:cs typeface="Arial" pitchFamily="34" charset="0"/>
              </a:rPr>
              <a:t>50%</a:t>
            </a:r>
          </a:p>
        </p:txBody>
      </p:sp>
      <p:sp>
        <p:nvSpPr>
          <p:cNvPr id="2084" name="Text Box 36"/>
          <p:cNvSpPr txBox="1">
            <a:spLocks noChangeArrowheads="1"/>
          </p:cNvSpPr>
          <p:nvPr/>
        </p:nvSpPr>
        <p:spPr bwMode="auto">
          <a:xfrm>
            <a:off x="9912351" y="3141663"/>
            <a:ext cx="576263" cy="304800"/>
          </a:xfrm>
          <a:prstGeom prst="rect">
            <a:avLst/>
          </a:prstGeom>
          <a:noFill/>
          <a:ln w="9525">
            <a:noFill/>
            <a:miter lim="800000"/>
            <a:headEnd/>
            <a:tailEnd/>
          </a:ln>
        </p:spPr>
        <p:txBody>
          <a:bodyPr>
            <a:spAutoFit/>
          </a:bodyPr>
          <a:lstStyle/>
          <a:p>
            <a:pPr fontAlgn="base">
              <a:spcBef>
                <a:spcPct val="50000"/>
              </a:spcBef>
              <a:spcAft>
                <a:spcPct val="0"/>
              </a:spcAft>
            </a:pPr>
            <a:r>
              <a:rPr lang="el-GR" sz="1400">
                <a:solidFill>
                  <a:srgbClr val="000000"/>
                </a:solidFill>
                <a:latin typeface="Arial"/>
                <a:cs typeface="Arial" pitchFamily="34" charset="0"/>
              </a:rPr>
              <a:t>30%</a:t>
            </a:r>
          </a:p>
        </p:txBody>
      </p:sp>
      <p:sp>
        <p:nvSpPr>
          <p:cNvPr id="2085" name="Text Box 37"/>
          <p:cNvSpPr txBox="1">
            <a:spLocks noChangeArrowheads="1"/>
          </p:cNvSpPr>
          <p:nvPr/>
        </p:nvSpPr>
        <p:spPr bwMode="auto">
          <a:xfrm>
            <a:off x="9912351" y="2420938"/>
            <a:ext cx="576263" cy="304800"/>
          </a:xfrm>
          <a:prstGeom prst="rect">
            <a:avLst/>
          </a:prstGeom>
          <a:noFill/>
          <a:ln w="9525">
            <a:noFill/>
            <a:miter lim="800000"/>
            <a:headEnd/>
            <a:tailEnd/>
          </a:ln>
        </p:spPr>
        <p:txBody>
          <a:bodyPr>
            <a:spAutoFit/>
          </a:bodyPr>
          <a:lstStyle/>
          <a:p>
            <a:pPr fontAlgn="base">
              <a:spcBef>
                <a:spcPct val="50000"/>
              </a:spcBef>
              <a:spcAft>
                <a:spcPct val="0"/>
              </a:spcAft>
            </a:pPr>
            <a:r>
              <a:rPr lang="el-GR" sz="1400">
                <a:solidFill>
                  <a:srgbClr val="000000"/>
                </a:solidFill>
                <a:latin typeface="Arial"/>
                <a:cs typeface="Arial" pitchFamily="34" charset="0"/>
              </a:rPr>
              <a:t>20%</a:t>
            </a:r>
          </a:p>
        </p:txBody>
      </p:sp>
      <p:sp>
        <p:nvSpPr>
          <p:cNvPr id="2086" name="Text Box 38"/>
          <p:cNvSpPr txBox="1">
            <a:spLocks noChangeArrowheads="1"/>
          </p:cNvSpPr>
          <p:nvPr/>
        </p:nvSpPr>
        <p:spPr bwMode="auto">
          <a:xfrm>
            <a:off x="9912350" y="1700213"/>
            <a:ext cx="755650" cy="304800"/>
          </a:xfrm>
          <a:prstGeom prst="rect">
            <a:avLst/>
          </a:prstGeom>
          <a:noFill/>
          <a:ln w="9525">
            <a:noFill/>
            <a:miter lim="800000"/>
            <a:headEnd/>
            <a:tailEnd/>
          </a:ln>
        </p:spPr>
        <p:txBody>
          <a:bodyPr>
            <a:spAutoFit/>
          </a:bodyPr>
          <a:lstStyle/>
          <a:p>
            <a:pPr fontAlgn="base">
              <a:spcBef>
                <a:spcPct val="50000"/>
              </a:spcBef>
              <a:spcAft>
                <a:spcPct val="0"/>
              </a:spcAft>
            </a:pPr>
            <a:r>
              <a:rPr lang="el-GR" sz="1400">
                <a:solidFill>
                  <a:srgbClr val="000000"/>
                </a:solidFill>
                <a:latin typeface="Arial"/>
                <a:cs typeface="Arial" pitchFamily="34" charset="0"/>
              </a:rPr>
              <a:t>10%</a:t>
            </a:r>
          </a:p>
        </p:txBody>
      </p:sp>
      <p:sp>
        <p:nvSpPr>
          <p:cNvPr id="2087" name="Text Box 39"/>
          <p:cNvSpPr txBox="1">
            <a:spLocks noChangeArrowheads="1"/>
          </p:cNvSpPr>
          <p:nvPr/>
        </p:nvSpPr>
        <p:spPr bwMode="auto">
          <a:xfrm>
            <a:off x="9912351" y="1052513"/>
            <a:ext cx="506413" cy="304800"/>
          </a:xfrm>
          <a:prstGeom prst="rect">
            <a:avLst/>
          </a:prstGeom>
          <a:noFill/>
          <a:ln w="9525">
            <a:noFill/>
            <a:miter lim="800000"/>
            <a:headEnd/>
            <a:tailEnd/>
          </a:ln>
        </p:spPr>
        <p:txBody>
          <a:bodyPr>
            <a:spAutoFit/>
          </a:bodyPr>
          <a:lstStyle/>
          <a:p>
            <a:pPr fontAlgn="base">
              <a:spcBef>
                <a:spcPct val="50000"/>
              </a:spcBef>
              <a:spcAft>
                <a:spcPct val="0"/>
              </a:spcAft>
            </a:pPr>
            <a:r>
              <a:rPr lang="el-GR" sz="1400">
                <a:solidFill>
                  <a:srgbClr val="000000"/>
                </a:solidFill>
                <a:latin typeface="Arial"/>
                <a:cs typeface="Arial" pitchFamily="34" charset="0"/>
              </a:rPr>
              <a:t> 5%</a:t>
            </a:r>
          </a:p>
        </p:txBody>
      </p:sp>
    </p:spTree>
    <p:extLst>
      <p:ext uri="{BB962C8B-B14F-4D97-AF65-F5344CB8AC3E}">
        <p14:creationId xmlns:p14="http://schemas.microsoft.com/office/powerpoint/2010/main" val="171958296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9" y="1095375"/>
            <a:ext cx="8351837" cy="466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10012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25"/>
          <p:cNvGraphicFramePr>
            <a:graphicFrameLocks noGrp="1"/>
          </p:cNvGraphicFramePr>
          <p:nvPr/>
        </p:nvGraphicFramePr>
        <p:xfrm>
          <a:off x="1524000" y="1"/>
          <a:ext cx="9107488" cy="6907213"/>
        </p:xfrm>
        <a:graphic>
          <a:graphicData uri="http://schemas.openxmlformats.org/drawingml/2006/table">
            <a:tbl>
              <a:tblPr/>
              <a:tblGrid>
                <a:gridCol w="4016149">
                  <a:extLst>
                    <a:ext uri="{9D8B030D-6E8A-4147-A177-3AD203B41FA5}">
                      <a16:colId xmlns:a16="http://schemas.microsoft.com/office/drawing/2014/main" val="20000"/>
                    </a:ext>
                  </a:extLst>
                </a:gridCol>
                <a:gridCol w="1362961">
                  <a:extLst>
                    <a:ext uri="{9D8B030D-6E8A-4147-A177-3AD203B41FA5}">
                      <a16:colId xmlns:a16="http://schemas.microsoft.com/office/drawing/2014/main" val="20001"/>
                    </a:ext>
                  </a:extLst>
                </a:gridCol>
                <a:gridCol w="3728378">
                  <a:extLst>
                    <a:ext uri="{9D8B030D-6E8A-4147-A177-3AD203B41FA5}">
                      <a16:colId xmlns:a16="http://schemas.microsoft.com/office/drawing/2014/main" val="20002"/>
                    </a:ext>
                  </a:extLst>
                </a:gridCol>
              </a:tblGrid>
              <a:tr h="7010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a:ln>
                            <a:noFill/>
                          </a:ln>
                          <a:solidFill>
                            <a:srgbClr val="FFFFFF"/>
                          </a:solidFill>
                          <a:effectLst/>
                          <a:latin typeface="Arial" pitchFamily="34" charset="0"/>
                        </a:rPr>
                        <a:t>Κύριος  Κόκκινος </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a:ln>
                            <a:noFill/>
                          </a:ln>
                          <a:solidFill>
                            <a:srgbClr val="FFFFFF"/>
                          </a:solidFill>
                          <a:effectLst/>
                          <a:latin typeface="Arial" pitchFamily="34" charset="0"/>
                        </a:rPr>
                        <a:t>Χρόνος  μάθησης </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a:ln>
                            <a:noFill/>
                          </a:ln>
                          <a:solidFill>
                            <a:srgbClr val="FFFFFF"/>
                          </a:solidFill>
                          <a:effectLst/>
                          <a:latin typeface="Arial" pitchFamily="34" charset="0"/>
                        </a:rPr>
                        <a:t>Κύριος Πράσινος</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485669">
                <a:tc>
                  <a:txBody>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Να μου πείτε τις δύο αιτίες του Β΄ παγκόσμιου πολέμου που συζητήσαμε εχθές</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Οι μαθητές απαντούν</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Σήμερα θα ασχοληθούμε με την τρίτη αιτία καθώς επίσης και με τα αποτελέσματα του πολέμου </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Πριν όμως θα σας επιστρέψω τα τεστ και θα συλλέξω τη δουλειά του σπιτιού</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6D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a:ln>
                            <a:noFill/>
                          </a:ln>
                          <a:solidFill>
                            <a:srgbClr val="000000"/>
                          </a:solidFill>
                          <a:effectLst/>
                          <a:latin typeface="Arial" pitchFamily="34" charset="0"/>
                        </a:rPr>
                        <a:t>20 πρώτα  λεπτά</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6D3"/>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Να μου πείτε δύο αιτίες του Β΄ Παγκόσμιου πολέμου που συζητήσαμε εχθές</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Οι μαθητές απαντούν</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Σήμερα θα ασχοληθούμε με την τρίτη αιτία καθώς επίσης και με τα αποτελέσματα του πολέμου </a:t>
                      </a:r>
                    </a:p>
                    <a:p>
                      <a:pPr marL="342900" marR="0" lvl="0" indent="-342900" algn="l" defTabSz="914400" rtl="0" eaLnBrk="1" fontAlgn="base" latinLnBrk="0" hangingPunct="1">
                        <a:lnSpc>
                          <a:spcPct val="100000"/>
                        </a:lnSpc>
                        <a:spcBef>
                          <a:spcPct val="0"/>
                        </a:spcBef>
                        <a:spcAft>
                          <a:spcPct val="0"/>
                        </a:spcAft>
                        <a:buClrTx/>
                        <a:buSzTx/>
                        <a:buFont typeface="Lucida Sans" pitchFamily="34" charset="0"/>
                        <a:buAutoNum type="arabicPeriod"/>
                        <a:tabLst/>
                      </a:pPr>
                      <a:r>
                        <a:rPr kumimoji="0" lang="el-GR" sz="1800" b="0" i="0" u="none" strike="noStrike" cap="none" normalizeH="0" baseline="0" dirty="0">
                          <a:ln>
                            <a:noFill/>
                          </a:ln>
                          <a:solidFill>
                            <a:srgbClr val="000000"/>
                          </a:solidFill>
                          <a:effectLst/>
                          <a:latin typeface="Arial" pitchFamily="34" charset="0"/>
                        </a:rPr>
                        <a:t>Ο τρίτος λόγος του Β΄  παγκόσμιου πολέμου είναι…. (εισήγηση)…</a:t>
                      </a: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dirty="0">
                        <a:ln>
                          <a:noFill/>
                        </a:ln>
                        <a:solidFill>
                          <a:srgbClr val="000000"/>
                        </a:solidFill>
                        <a:effectLst/>
                        <a:latin typeface="Arial" pitchFamily="34" charset="0"/>
                      </a:endParaRP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6D3"/>
                    </a:solidFill>
                  </a:tcPr>
                </a:tc>
                <a:extLst>
                  <a:ext uri="{0D108BD9-81ED-4DB2-BD59-A6C34878D82A}">
                    <a16:rowId xmlns:a16="http://schemas.microsoft.com/office/drawing/2014/main" val="10001"/>
                  </a:ext>
                </a:extLst>
              </a:tr>
              <a:tr h="1218562">
                <a:tc>
                  <a:txBody>
                    <a:bodyPr/>
                    <a:lstStyle/>
                    <a:p>
                      <a:pPr marL="342900" marR="0" lvl="0" indent="-342900" algn="l" defTabSz="914400" rtl="0" eaLnBrk="1" fontAlgn="base" latinLnBrk="0" hangingPunct="1">
                        <a:lnSpc>
                          <a:spcPct val="100000"/>
                        </a:lnSpc>
                        <a:spcBef>
                          <a:spcPct val="0"/>
                        </a:spcBef>
                        <a:spcAft>
                          <a:spcPct val="0"/>
                        </a:spcAft>
                        <a:buClrTx/>
                        <a:buSzTx/>
                        <a:buFont typeface="+mj-lt"/>
                        <a:buNone/>
                        <a:tabLst/>
                      </a:pPr>
                      <a:r>
                        <a:rPr kumimoji="0" lang="el-GR" sz="1800" b="0" i="0" u="none" strike="noStrike" cap="none" normalizeH="0" baseline="0">
                          <a:ln>
                            <a:noFill/>
                          </a:ln>
                          <a:solidFill>
                            <a:srgbClr val="000000"/>
                          </a:solidFill>
                          <a:effectLst/>
                          <a:latin typeface="Arial" pitchFamily="34" charset="0"/>
                        </a:rPr>
                        <a:t>      Ο τρίτος λόγος του Β΄ παγκόσμιου πολέμου είναι…. (εισήγηση)…</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F3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a:ln>
                            <a:noFill/>
                          </a:ln>
                          <a:solidFill>
                            <a:srgbClr val="000000"/>
                          </a:solidFill>
                          <a:effectLst/>
                          <a:latin typeface="Arial" pitchFamily="34" charset="0"/>
                        </a:rPr>
                        <a:t>5 ενδιάμεσα λεπτά </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F3EA"/>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Συζητήστε το γ λόγο στην  ομάδα σας</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Συσχετίστε το γ λόγο με τους προηγούμενους</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F3EA"/>
                    </a:solidFill>
                  </a:tcPr>
                </a:tc>
                <a:extLst>
                  <a:ext uri="{0D108BD9-81ED-4DB2-BD59-A6C34878D82A}">
                    <a16:rowId xmlns:a16="http://schemas.microsoft.com/office/drawing/2014/main" val="10002"/>
                  </a:ext>
                </a:extLst>
              </a:tr>
              <a:tr h="1501950">
                <a:tc>
                  <a:txBody>
                    <a:bodyPr/>
                    <a:lstStyle/>
                    <a:p>
                      <a:pPr marL="342900" marR="0" lvl="0" indent="-342900" algn="l" defTabSz="914400" rtl="0" eaLnBrk="1" fontAlgn="base" latinLnBrk="0" hangingPunct="1">
                        <a:lnSpc>
                          <a:spcPct val="100000"/>
                        </a:lnSpc>
                        <a:spcBef>
                          <a:spcPct val="0"/>
                        </a:spcBef>
                        <a:spcAft>
                          <a:spcPct val="0"/>
                        </a:spcAft>
                        <a:buClrTx/>
                        <a:buSzTx/>
                        <a:buFont typeface="Lucida Sans" pitchFamily="34" charset="0"/>
                        <a:buAutoNum type="arabicPeriod"/>
                        <a:tabLst/>
                      </a:pPr>
                      <a:r>
                        <a:rPr kumimoji="0" lang="el-GR" sz="1800" b="0" i="0" u="none" strike="noStrike" cap="none" normalizeH="0" baseline="0" dirty="0">
                          <a:ln>
                            <a:noFill/>
                          </a:ln>
                          <a:solidFill>
                            <a:srgbClr val="000000"/>
                          </a:solidFill>
                          <a:effectLst/>
                          <a:latin typeface="Arial" pitchFamily="34" charset="0"/>
                        </a:rPr>
                        <a:t>Συνέχεια εισήγησης…</a:t>
                      </a:r>
                    </a:p>
                    <a:p>
                      <a:pPr marL="342900" marR="0" lvl="0" indent="-342900" algn="l" defTabSz="914400" rtl="0" eaLnBrk="1" fontAlgn="base" latinLnBrk="0" hangingPunct="1">
                        <a:lnSpc>
                          <a:spcPct val="100000"/>
                        </a:lnSpc>
                        <a:spcBef>
                          <a:spcPct val="0"/>
                        </a:spcBef>
                        <a:spcAft>
                          <a:spcPct val="0"/>
                        </a:spcAft>
                        <a:buClrTx/>
                        <a:buSzTx/>
                        <a:buFont typeface="Lucida Sans" pitchFamily="34" charset="0"/>
                        <a:buAutoNum type="arabicPeriod"/>
                        <a:tabLst/>
                      </a:pPr>
                      <a:r>
                        <a:rPr kumimoji="0" lang="el-GR" sz="1800" b="0" i="0" u="none" strike="noStrike" cap="none" normalizeH="0" baseline="0" dirty="0">
                          <a:ln>
                            <a:noFill/>
                          </a:ln>
                          <a:solidFill>
                            <a:srgbClr val="000000"/>
                          </a:solidFill>
                          <a:effectLst/>
                          <a:latin typeface="Arial" pitchFamily="34" charset="0"/>
                        </a:rPr>
                        <a:t>Οκ,  ήσαστε πολύ προσεκτικοί  γι αυτό σας αφήνω 5 λεπτά να ασχοληθείτε με κάτι που σας αρέσει</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6D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a:ln>
                            <a:noFill/>
                          </a:ln>
                          <a:solidFill>
                            <a:srgbClr val="000000"/>
                          </a:solidFill>
                          <a:effectLst/>
                          <a:latin typeface="Arial" pitchFamily="34" charset="0"/>
                        </a:rPr>
                        <a:t>20  τελευταία λεπτά </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6D3"/>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Αναλογιστείτε για 2΄ το τι είπαμε</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Ετοιμαστείτε να ανταλλάξετε τις απόψεις σας με τους άλλους</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Χρήση Η/Υ, ΦΣΜ</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6D3"/>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559218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25360"/>
            <a:ext cx="12192000" cy="6832640"/>
          </a:xfrm>
          <a:prstGeom prst="rect">
            <a:avLst/>
          </a:prstGeom>
        </p:spPr>
        <p:txBody>
          <a:bodyPr wrap="square">
            <a:spAutoFit/>
          </a:bodyPr>
          <a:lstStyle/>
          <a:p>
            <a:r>
              <a:rPr lang="el-GR" sz="2400" b="1" i="1" dirty="0">
                <a:solidFill>
                  <a:prstClr val="black"/>
                </a:solidFill>
                <a:latin typeface="Arial"/>
              </a:rPr>
              <a:t>Συμπεριληπτική εκπαίδευση </a:t>
            </a:r>
            <a:r>
              <a:rPr lang="el-GR" sz="2400" b="1" dirty="0">
                <a:solidFill>
                  <a:prstClr val="black"/>
                </a:solidFill>
                <a:latin typeface="Arial"/>
              </a:rPr>
              <a:t>:</a:t>
            </a:r>
          </a:p>
          <a:p>
            <a:endParaRPr lang="el-GR" sz="2000" dirty="0">
              <a:solidFill>
                <a:prstClr val="black"/>
              </a:solidFill>
              <a:latin typeface="Arial"/>
            </a:endParaRPr>
          </a:p>
          <a:p>
            <a:pPr algn="just"/>
            <a:r>
              <a:rPr lang="el-GR" sz="2800" dirty="0">
                <a:solidFill>
                  <a:prstClr val="black"/>
                </a:solidFill>
                <a:latin typeface="Arial,Italic"/>
              </a:rPr>
              <a:t>«Μια εν εξελίξει διαδικασία με στόχο την παροχή ποιοτικής εκπαίδευσης για όλους, με σεβασμό στη διαφορετικότητα και τις διαφορετικές ανάγκες και ικανότητες, τα χαρακτηριστικά και τις προσδοκίες της μάθησης των μαθητών και των κοινοτήτων, την εξάλειψη όλων των μορφών διακρίσεων»</a:t>
            </a:r>
          </a:p>
          <a:p>
            <a:pPr algn="just"/>
            <a:endParaRPr lang="el-GR" sz="2800" dirty="0">
              <a:solidFill>
                <a:prstClr val="black"/>
              </a:solidFill>
              <a:latin typeface="Arial,Italic"/>
            </a:endParaRPr>
          </a:p>
          <a:p>
            <a:pPr algn="ctr"/>
            <a:r>
              <a:rPr lang="el-GR" sz="2800" b="1" i="1" dirty="0">
                <a:solidFill>
                  <a:prstClr val="black"/>
                </a:solidFill>
                <a:latin typeface="Arial,Italic"/>
              </a:rPr>
              <a:t>ΤΟ ΠΡΟΓΡΑΜΜΑ ΤΩΝ Ν.Τ.Π. ΓΙΑ ΤΗ ΣΥΜΠΕΡΙΛΗΠΤΙΚΗ ΕΚΠΑΙΔΕΥΣΗ:</a:t>
            </a:r>
          </a:p>
          <a:p>
            <a:pPr algn="ctr"/>
            <a:endParaRPr lang="el-GR" sz="2800" b="1" i="1" dirty="0">
              <a:solidFill>
                <a:prstClr val="black"/>
              </a:solidFill>
              <a:latin typeface="Arial,Italic"/>
            </a:endParaRPr>
          </a:p>
          <a:p>
            <a:pPr algn="just"/>
            <a:r>
              <a:rPr lang="el-GR" sz="2000" dirty="0">
                <a:solidFill>
                  <a:prstClr val="black"/>
                </a:solidFill>
                <a:latin typeface="Arial"/>
              </a:rPr>
              <a:t>Π.χ. Όταν </a:t>
            </a:r>
            <a:r>
              <a:rPr lang="el-GR" sz="2000" b="1" dirty="0">
                <a:solidFill>
                  <a:prstClr val="black"/>
                </a:solidFill>
                <a:latin typeface="Arial"/>
              </a:rPr>
              <a:t>ένας μαθητής με ειδικές εκπαιδευτικές ανάγκες (συν)</a:t>
            </a:r>
            <a:r>
              <a:rPr lang="el-GR" sz="2000" dirty="0">
                <a:solidFill>
                  <a:prstClr val="black"/>
                </a:solidFill>
                <a:latin typeface="Arial"/>
              </a:rPr>
              <a:t>εκπαιδεύεται σε μια </a:t>
            </a:r>
            <a:r>
              <a:rPr lang="el-GR" sz="2000" b="1" dirty="0">
                <a:solidFill>
                  <a:prstClr val="black"/>
                </a:solidFill>
                <a:latin typeface="Arial"/>
              </a:rPr>
              <a:t>κανονική/συνηθισμένη τάξη </a:t>
            </a:r>
            <a:r>
              <a:rPr lang="el-GR" sz="2000" dirty="0">
                <a:solidFill>
                  <a:prstClr val="black"/>
                </a:solidFill>
                <a:latin typeface="Arial"/>
              </a:rPr>
              <a:t>με συμμαθητές χωρίς δυσκολίες μάθησης ή/και προβλήματα συμπεριφοράς για το μεγαλύτερο μέρος της σχολικής εβδομάδας και χρησιμοποιεί </a:t>
            </a:r>
            <a:r>
              <a:rPr lang="el-GR" sz="2000" b="1" i="1" dirty="0">
                <a:solidFill>
                  <a:prstClr val="black"/>
                </a:solidFill>
                <a:latin typeface="Arial,Italic"/>
              </a:rPr>
              <a:t>διαδεδομένες τεχνολογίες</a:t>
            </a:r>
            <a:r>
              <a:rPr lang="el-GR" sz="2000" i="1" dirty="0">
                <a:solidFill>
                  <a:prstClr val="black"/>
                </a:solidFill>
                <a:latin typeface="Arial,Italic"/>
              </a:rPr>
              <a:t> (</a:t>
            </a:r>
            <a:r>
              <a:rPr lang="el-GR" sz="2000" dirty="0">
                <a:solidFill>
                  <a:prstClr val="black"/>
                </a:solidFill>
                <a:latin typeface="Arial,Italic"/>
              </a:rPr>
              <a:t>φορητούς υπολογιστές, ταμπλέτες και περιφερειακά, διαδραστικούς πίνακες, κινητά τηλέφωνα, κ.λπ</a:t>
            </a:r>
            <a:r>
              <a:rPr lang="el-GR" sz="2000" i="1" dirty="0">
                <a:solidFill>
                  <a:prstClr val="black"/>
                </a:solidFill>
                <a:latin typeface="Arial,Italic"/>
              </a:rPr>
              <a:t>.</a:t>
            </a:r>
            <a:r>
              <a:rPr lang="el-GR" sz="2000" dirty="0">
                <a:solidFill>
                  <a:prstClr val="black"/>
                </a:solidFill>
                <a:latin typeface="Arial"/>
              </a:rPr>
              <a:t>) ή/και  </a:t>
            </a:r>
            <a:r>
              <a:rPr lang="el-GR" sz="2000" b="1" i="1" dirty="0">
                <a:solidFill>
                  <a:prstClr val="black"/>
                </a:solidFill>
                <a:latin typeface="Arial,Italic"/>
              </a:rPr>
              <a:t>υποστηρικτικές τεχνολογίες </a:t>
            </a:r>
            <a:r>
              <a:rPr lang="el-GR" sz="2000" dirty="0">
                <a:solidFill>
                  <a:prstClr val="black"/>
                </a:solidFill>
                <a:latin typeface="Arial,Italic"/>
              </a:rPr>
              <a:t> (π.χ. </a:t>
            </a:r>
            <a:r>
              <a:rPr lang="el-GR" sz="2000" dirty="0">
                <a:solidFill>
                  <a:prstClr val="black"/>
                </a:solidFill>
                <a:latin typeface="Arial"/>
              </a:rPr>
              <a:t>συσκευές κινητικότητας, βοηθήματα για την υποστήριξη της ακοής, εναλλακτικά πληκτρολόγια…).</a:t>
            </a:r>
          </a:p>
          <a:p>
            <a:pPr algn="ctr"/>
            <a:r>
              <a:rPr lang="el-GR" sz="2000" b="1" i="1" dirty="0">
                <a:solidFill>
                  <a:prstClr val="black"/>
                </a:solidFill>
                <a:latin typeface="Arial,Italic"/>
              </a:rPr>
              <a:t>Οι Ν.Τ.Π. χρησιμοποιούνται τόσο σε ειδικά όσο και </a:t>
            </a:r>
          </a:p>
          <a:p>
            <a:pPr algn="ctr"/>
            <a:r>
              <a:rPr lang="el-GR" sz="2000" b="1" i="1" dirty="0">
                <a:solidFill>
                  <a:prstClr val="black"/>
                </a:solidFill>
                <a:latin typeface="Arial,Italic"/>
              </a:rPr>
              <a:t>σε συμπεριληπτικά εκπαιδευτικά</a:t>
            </a:r>
          </a:p>
          <a:p>
            <a:pPr algn="ctr"/>
            <a:r>
              <a:rPr lang="el-GR" sz="2000" b="1" i="1" dirty="0">
                <a:solidFill>
                  <a:prstClr val="black"/>
                </a:solidFill>
                <a:latin typeface="Arial,Italic"/>
              </a:rPr>
              <a:t>πλαίσια</a:t>
            </a:r>
          </a:p>
          <a:p>
            <a:pPr algn="just"/>
            <a:endParaRPr lang="el-GR" i="1" dirty="0">
              <a:solidFill>
                <a:prstClr val="black"/>
              </a:solidFill>
              <a:latin typeface="Arial,Italic"/>
            </a:endParaRPr>
          </a:p>
        </p:txBody>
      </p:sp>
    </p:spTree>
    <p:extLst>
      <p:ext uri="{BB962C8B-B14F-4D97-AF65-F5344CB8AC3E}">
        <p14:creationId xmlns:p14="http://schemas.microsoft.com/office/powerpoint/2010/main" val="24629729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050" y="571500"/>
            <a:ext cx="91059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88251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idx="4294967295"/>
          </p:nvPr>
        </p:nvSpPr>
        <p:spPr>
          <a:xfrm>
            <a:off x="2351584" y="260649"/>
            <a:ext cx="7772400" cy="1470025"/>
          </a:xfrm>
        </p:spPr>
        <p:txBody>
          <a:bodyPr/>
          <a:lstStyle/>
          <a:p>
            <a:r>
              <a:rPr lang="en-US" sz="4000" b="1" dirty="0"/>
              <a:t>Mobile Learn</a:t>
            </a:r>
            <a:r>
              <a:rPr lang="el-GR" sz="4000" b="1" dirty="0" err="1"/>
              <a:t>ing</a:t>
            </a:r>
            <a:r>
              <a:rPr lang="el-GR" sz="4000" b="1" dirty="0"/>
              <a:t> (</a:t>
            </a:r>
            <a:r>
              <a:rPr lang="en-US" sz="4000" b="1" dirty="0"/>
              <a:t>M</a:t>
            </a:r>
            <a:r>
              <a:rPr lang="el-GR" sz="4000" b="1" dirty="0"/>
              <a:t>-</a:t>
            </a:r>
            <a:r>
              <a:rPr lang="en-US" sz="4000" b="1" dirty="0"/>
              <a:t> L</a:t>
            </a:r>
            <a:r>
              <a:rPr lang="el-GR" sz="4000" b="1" dirty="0"/>
              <a:t>earning)</a:t>
            </a:r>
          </a:p>
        </p:txBody>
      </p:sp>
      <p:sp>
        <p:nvSpPr>
          <p:cNvPr id="3" name="2 - Υπότιτλος"/>
          <p:cNvSpPr>
            <a:spLocks noGrp="1"/>
          </p:cNvSpPr>
          <p:nvPr>
            <p:ph type="subTitle" idx="4294967295"/>
          </p:nvPr>
        </p:nvSpPr>
        <p:spPr>
          <a:xfrm>
            <a:off x="2063552" y="1844825"/>
            <a:ext cx="8286750" cy="4143375"/>
          </a:xfrm>
        </p:spPr>
        <p:txBody>
          <a:bodyPr>
            <a:normAutofit/>
          </a:bodyPr>
          <a:lstStyle/>
          <a:p>
            <a:pPr marL="0" indent="0">
              <a:buNone/>
            </a:pPr>
            <a:r>
              <a:rPr lang="el-GR" sz="3600" dirty="0"/>
              <a:t>Το </a:t>
            </a:r>
            <a:r>
              <a:rPr lang="en-US" sz="3600" dirty="0"/>
              <a:t>M</a:t>
            </a:r>
            <a:r>
              <a:rPr lang="el-GR" sz="3600" dirty="0" err="1"/>
              <a:t>obile</a:t>
            </a:r>
            <a:r>
              <a:rPr lang="el-GR" sz="3600" dirty="0"/>
              <a:t> </a:t>
            </a:r>
            <a:r>
              <a:rPr lang="en-US" sz="3600" dirty="0"/>
              <a:t>L</a:t>
            </a:r>
            <a:r>
              <a:rPr lang="el-GR" sz="3600" dirty="0" err="1"/>
              <a:t>earning</a:t>
            </a:r>
            <a:r>
              <a:rPr lang="el-GR" sz="3600" dirty="0"/>
              <a:t> (Μ-</a:t>
            </a:r>
            <a:r>
              <a:rPr lang="el-GR" sz="3600" dirty="0" err="1"/>
              <a:t>learnin</a:t>
            </a:r>
            <a:r>
              <a:rPr lang="el-GR" sz="3600" dirty="0"/>
              <a:t>g) είναι μία σύγχρονη εκπαιδευτική μέθοδος , που περιλαμβάνει τη </a:t>
            </a:r>
            <a:r>
              <a:rPr lang="el-GR" sz="3600" b="1" u="sng" dirty="0"/>
              <a:t>χρήση</a:t>
            </a:r>
            <a:r>
              <a:rPr lang="el-GR" sz="3600" dirty="0"/>
              <a:t> φορητών συσκευών (κινητά, tablets, κλπ.) και ασύρματων δικτύων, ανεξαρτήτως τόπου και χρόνου.</a:t>
            </a:r>
          </a:p>
          <a:p>
            <a:endParaRPr lang="el-GR" dirty="0"/>
          </a:p>
        </p:txBody>
      </p:sp>
    </p:spTree>
    <p:extLst>
      <p:ext uri="{BB962C8B-B14F-4D97-AF65-F5344CB8AC3E}">
        <p14:creationId xmlns:p14="http://schemas.microsoft.com/office/powerpoint/2010/main" val="7726364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a:t>Παιδαγωγικά οφέλη και    πλεονεκτήματα του m-learning</a:t>
            </a:r>
          </a:p>
        </p:txBody>
      </p:sp>
      <p:sp>
        <p:nvSpPr>
          <p:cNvPr id="3" name="2 - Θέση περιεχομένου"/>
          <p:cNvSpPr>
            <a:spLocks noGrp="1"/>
          </p:cNvSpPr>
          <p:nvPr>
            <p:ph idx="1"/>
          </p:nvPr>
        </p:nvSpPr>
        <p:spPr>
          <a:xfrm>
            <a:off x="2024035" y="2214555"/>
            <a:ext cx="8229600" cy="3257560"/>
          </a:xfrm>
        </p:spPr>
        <p:txBody>
          <a:bodyPr/>
          <a:lstStyle/>
          <a:p>
            <a:r>
              <a:rPr lang="el-GR" dirty="0"/>
              <a:t>Ευέλικτο – φορητό – διαθέσιμο – προσιτό ,</a:t>
            </a:r>
          </a:p>
          <a:p>
            <a:r>
              <a:rPr lang="el-GR" dirty="0"/>
              <a:t>Ατομικό – διαδραστικό – συνεργατικό,</a:t>
            </a:r>
          </a:p>
          <a:p>
            <a:r>
              <a:rPr lang="el-GR" dirty="0"/>
              <a:t>Διαχρονικό – διαπεριστασιακό,</a:t>
            </a:r>
          </a:p>
          <a:p>
            <a:r>
              <a:rPr lang="el-GR" dirty="0"/>
              <a:t>Παιγνιώδες – ενισχυτικό,</a:t>
            </a:r>
          </a:p>
          <a:p>
            <a:r>
              <a:rPr lang="el-GR" dirty="0"/>
              <a:t>Εξατομικευμένο – αποτελεσματικό…</a:t>
            </a:r>
          </a:p>
        </p:txBody>
      </p:sp>
    </p:spTree>
    <p:extLst>
      <p:ext uri="{BB962C8B-B14F-4D97-AF65-F5344CB8AC3E}">
        <p14:creationId xmlns:p14="http://schemas.microsoft.com/office/powerpoint/2010/main" val="36480715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524000" y="714356"/>
            <a:ext cx="9144000" cy="48320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l-GR" sz="3600" b="1" dirty="0">
                <a:solidFill>
                  <a:srgbClr val="000000"/>
                </a:solidFill>
                <a:latin typeface="Calibri" pitchFamily="34" charset="0"/>
                <a:ea typeface="Calibri" pitchFamily="34" charset="0"/>
                <a:cs typeface="Times New Roman" pitchFamily="18" charset="0"/>
              </a:rPr>
              <a:t>Φορητές συσκευές για χρήση στην εκπ/ση:</a:t>
            </a:r>
          </a:p>
          <a:p>
            <a:pPr fontAlgn="base">
              <a:spcBef>
                <a:spcPct val="0"/>
              </a:spcBef>
              <a:spcAft>
                <a:spcPct val="0"/>
              </a:spcAft>
            </a:pPr>
            <a:endParaRPr lang="el-GR" sz="2000" dirty="0">
              <a:solidFill>
                <a:srgbClr val="000000"/>
              </a:solidFill>
              <a:latin typeface="Arial" pitchFamily="34" charset="0"/>
              <a:cs typeface="Arial" pitchFamily="34" charset="0"/>
            </a:endParaRPr>
          </a:p>
          <a:p>
            <a:pPr eaLnBrk="0" fontAlgn="base" hangingPunct="0">
              <a:spcBef>
                <a:spcPct val="0"/>
              </a:spcBef>
              <a:spcAft>
                <a:spcPct val="0"/>
              </a:spcAft>
              <a:buFont typeface="Wingdings" pitchFamily="2" charset="2"/>
              <a:buChar char="ü"/>
            </a:pPr>
            <a:r>
              <a:rPr lang="el-GR" sz="3600" dirty="0">
                <a:solidFill>
                  <a:srgbClr val="000000"/>
                </a:solidFill>
                <a:latin typeface="Calibri" pitchFamily="34" charset="0"/>
                <a:ea typeface="Calibri" pitchFamily="34" charset="0"/>
                <a:cs typeface="Times New Roman" pitchFamily="18" charset="0"/>
              </a:rPr>
              <a:t>Smartphones - κινητά τηλέφωνα </a:t>
            </a:r>
            <a:endParaRPr lang="el-GR" sz="2000" dirty="0">
              <a:solidFill>
                <a:srgbClr val="000000"/>
              </a:solidFill>
              <a:latin typeface="Arial" pitchFamily="34" charset="0"/>
              <a:cs typeface="Arial" pitchFamily="34" charset="0"/>
            </a:endParaRPr>
          </a:p>
          <a:p>
            <a:pPr eaLnBrk="0" fontAlgn="base" hangingPunct="0">
              <a:spcBef>
                <a:spcPct val="0"/>
              </a:spcBef>
              <a:spcAft>
                <a:spcPct val="0"/>
              </a:spcAft>
              <a:buFont typeface="Wingdings" pitchFamily="2" charset="2"/>
              <a:buChar char="ü"/>
            </a:pPr>
            <a:r>
              <a:rPr lang="el-GR" sz="3600" dirty="0">
                <a:solidFill>
                  <a:srgbClr val="000000"/>
                </a:solidFill>
                <a:latin typeface="Calibri" pitchFamily="34" charset="0"/>
                <a:ea typeface="Calibri" pitchFamily="34" charset="0"/>
                <a:cs typeface="Times New Roman" pitchFamily="18" charset="0"/>
              </a:rPr>
              <a:t>Φορητοί υπολογιστές</a:t>
            </a:r>
            <a:endParaRPr lang="el-GR" sz="2000" dirty="0">
              <a:solidFill>
                <a:srgbClr val="000000"/>
              </a:solidFill>
              <a:latin typeface="Arial" pitchFamily="34" charset="0"/>
              <a:cs typeface="Arial" pitchFamily="34" charset="0"/>
            </a:endParaRPr>
          </a:p>
          <a:p>
            <a:pPr eaLnBrk="0" fontAlgn="base" hangingPunct="0">
              <a:spcBef>
                <a:spcPct val="0"/>
              </a:spcBef>
              <a:spcAft>
                <a:spcPct val="0"/>
              </a:spcAft>
              <a:buFont typeface="Wingdings" pitchFamily="2" charset="2"/>
              <a:buChar char="ü"/>
            </a:pPr>
            <a:r>
              <a:rPr lang="el-GR" sz="3600" dirty="0">
                <a:solidFill>
                  <a:srgbClr val="000000"/>
                </a:solidFill>
                <a:latin typeface="Calibri" pitchFamily="34" charset="0"/>
                <a:ea typeface="Calibri" pitchFamily="34" charset="0"/>
                <a:cs typeface="Times New Roman" pitchFamily="18" charset="0"/>
              </a:rPr>
              <a:t>Ηλεκτρονικοί αναγνώστες (eBook readers)</a:t>
            </a:r>
            <a:endParaRPr lang="el-GR" sz="2000" dirty="0">
              <a:solidFill>
                <a:srgbClr val="000000"/>
              </a:solidFill>
              <a:latin typeface="Arial" pitchFamily="34" charset="0"/>
              <a:cs typeface="Arial" pitchFamily="34" charset="0"/>
            </a:endParaRPr>
          </a:p>
          <a:p>
            <a:pPr eaLnBrk="0" fontAlgn="base" hangingPunct="0">
              <a:spcBef>
                <a:spcPct val="0"/>
              </a:spcBef>
              <a:spcAft>
                <a:spcPct val="0"/>
              </a:spcAft>
              <a:buFont typeface="Wingdings" pitchFamily="2" charset="2"/>
              <a:buChar char="ü"/>
            </a:pPr>
            <a:r>
              <a:rPr lang="el-GR" sz="3600" dirty="0">
                <a:solidFill>
                  <a:srgbClr val="000000"/>
                </a:solidFill>
                <a:latin typeface="Calibri" pitchFamily="34" charset="0"/>
                <a:ea typeface="Calibri" pitchFamily="34" charset="0"/>
                <a:cs typeface="Times New Roman" pitchFamily="18" charset="0"/>
              </a:rPr>
              <a:t>Φορητές συσκευές αναπαραγωγής πολυμέσων (</a:t>
            </a:r>
            <a:r>
              <a:rPr lang="el-GR" sz="3600" dirty="0" err="1">
                <a:solidFill>
                  <a:srgbClr val="000000"/>
                </a:solidFill>
                <a:latin typeface="Calibri" pitchFamily="34" charset="0"/>
                <a:ea typeface="Calibri" pitchFamily="34" charset="0"/>
                <a:cs typeface="Times New Roman" pitchFamily="18" charset="0"/>
              </a:rPr>
              <a:t>media</a:t>
            </a:r>
            <a:r>
              <a:rPr lang="el-GR" sz="3600" dirty="0">
                <a:solidFill>
                  <a:srgbClr val="000000"/>
                </a:solidFill>
                <a:latin typeface="Calibri" pitchFamily="34" charset="0"/>
                <a:ea typeface="Calibri" pitchFamily="34" charset="0"/>
                <a:cs typeface="Times New Roman" pitchFamily="18" charset="0"/>
              </a:rPr>
              <a:t> </a:t>
            </a:r>
            <a:r>
              <a:rPr lang="el-GR" sz="3600" dirty="0" err="1">
                <a:solidFill>
                  <a:srgbClr val="000000"/>
                </a:solidFill>
                <a:latin typeface="Calibri" pitchFamily="34" charset="0"/>
                <a:ea typeface="Calibri" pitchFamily="34" charset="0"/>
                <a:cs typeface="Times New Roman" pitchFamily="18" charset="0"/>
              </a:rPr>
              <a:t>players</a:t>
            </a:r>
            <a:r>
              <a:rPr lang="el-GR" sz="3600" dirty="0">
                <a:solidFill>
                  <a:srgbClr val="000000"/>
                </a:solidFill>
                <a:latin typeface="Calibri" pitchFamily="34" charset="0"/>
                <a:ea typeface="Calibri" pitchFamily="34" charset="0"/>
                <a:cs typeface="Times New Roman" pitchFamily="18" charset="0"/>
              </a:rPr>
              <a:t>) (π.χ. </a:t>
            </a:r>
            <a:r>
              <a:rPr lang="el-GR" sz="3600" dirty="0" err="1">
                <a:solidFill>
                  <a:srgbClr val="000000"/>
                </a:solidFill>
                <a:latin typeface="Calibri" pitchFamily="34" charset="0"/>
                <a:ea typeface="Calibri" pitchFamily="34" charset="0"/>
                <a:cs typeface="Times New Roman" pitchFamily="18" charset="0"/>
              </a:rPr>
              <a:t>iPods</a:t>
            </a:r>
            <a:r>
              <a:rPr lang="el-GR" sz="3600" dirty="0">
                <a:solidFill>
                  <a:srgbClr val="000000"/>
                </a:solidFill>
                <a:latin typeface="Calibri" pitchFamily="34" charset="0"/>
                <a:ea typeface="Calibri" pitchFamily="34" charset="0"/>
                <a:cs typeface="Times New Roman" pitchFamily="18" charset="0"/>
              </a:rPr>
              <a:t>, MP3 </a:t>
            </a:r>
            <a:r>
              <a:rPr lang="el-GR" sz="3600" dirty="0" err="1">
                <a:solidFill>
                  <a:srgbClr val="000000"/>
                </a:solidFill>
                <a:latin typeface="Calibri" pitchFamily="34" charset="0"/>
                <a:ea typeface="Calibri" pitchFamily="34" charset="0"/>
                <a:cs typeface="Times New Roman" pitchFamily="18" charset="0"/>
              </a:rPr>
              <a:t>players</a:t>
            </a:r>
            <a:r>
              <a:rPr lang="el-GR" sz="3600" dirty="0">
                <a:solidFill>
                  <a:srgbClr val="000000"/>
                </a:solidFill>
                <a:latin typeface="Calibri" pitchFamily="34" charset="0"/>
                <a:ea typeface="Calibri" pitchFamily="34" charset="0"/>
                <a:cs typeface="Times New Roman" pitchFamily="18" charset="0"/>
              </a:rPr>
              <a:t>)</a:t>
            </a:r>
            <a:endParaRPr lang="el-GR" sz="2000" dirty="0">
              <a:solidFill>
                <a:srgbClr val="000000"/>
              </a:solidFill>
              <a:latin typeface="Arial" pitchFamily="34" charset="0"/>
              <a:cs typeface="Arial" pitchFamily="34" charset="0"/>
            </a:endParaRPr>
          </a:p>
          <a:p>
            <a:pPr eaLnBrk="0" fontAlgn="base" hangingPunct="0">
              <a:spcBef>
                <a:spcPct val="0"/>
              </a:spcBef>
              <a:spcAft>
                <a:spcPct val="0"/>
              </a:spcAft>
              <a:buFont typeface="Wingdings" pitchFamily="2" charset="2"/>
              <a:buChar char="ü"/>
            </a:pPr>
            <a:r>
              <a:rPr lang="el-GR" sz="3600" dirty="0" err="1">
                <a:solidFill>
                  <a:srgbClr val="000000"/>
                </a:solidFill>
                <a:latin typeface="Calibri" pitchFamily="34" charset="0"/>
                <a:ea typeface="Calibri" pitchFamily="34" charset="0"/>
                <a:cs typeface="Times New Roman" pitchFamily="18" charset="0"/>
              </a:rPr>
              <a:t>Tablets</a:t>
            </a:r>
            <a:r>
              <a:rPr lang="el-GR" sz="3600" dirty="0">
                <a:solidFill>
                  <a:srgbClr val="000000"/>
                </a:solidFill>
                <a:latin typeface="Calibri" pitchFamily="34" charset="0"/>
                <a:ea typeface="Calibri" pitchFamily="34" charset="0"/>
                <a:cs typeface="Times New Roman" pitchFamily="18" charset="0"/>
              </a:rPr>
              <a:t>…</a:t>
            </a:r>
            <a:endParaRPr lang="el-GR" sz="540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37546686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981200" y="0"/>
            <a:ext cx="8229600" cy="6858000"/>
          </a:xfrm>
        </p:spPr>
        <p:txBody>
          <a:bodyPr>
            <a:noAutofit/>
          </a:bodyPr>
          <a:lstStyle/>
          <a:p>
            <a:pPr algn="just"/>
            <a:r>
              <a:rPr lang="el-GR" sz="2400" u="sng" dirty="0"/>
              <a:t>Για τους </a:t>
            </a:r>
            <a:r>
              <a:rPr lang="el-GR" sz="2400" b="1" u="sng" dirty="0"/>
              <a:t>μαθητές με Μαθησιακές Δυσκολίες </a:t>
            </a:r>
            <a:r>
              <a:rPr lang="el-GR" sz="2400" u="sng" dirty="0"/>
              <a:t>ή/και </a:t>
            </a:r>
            <a:r>
              <a:rPr lang="el-GR" sz="2400" b="1" u="sng" dirty="0"/>
              <a:t>ΔΕΠ-Υ</a:t>
            </a:r>
            <a:br>
              <a:rPr lang="el-GR" sz="2400" b="1" u="sng" dirty="0"/>
            </a:br>
            <a:br>
              <a:rPr lang="el-GR" sz="2400" b="1" u="sng" dirty="0"/>
            </a:br>
            <a:r>
              <a:rPr lang="el-GR" sz="2400" dirty="0"/>
              <a:t>Υπάρχει ένα ευρύ φάσμα εφαρμογών/διοργανωτών ιδεών για βοήθεια στην κατανόηση των μαθημάτων και του περιεχομένου των κειμένων. Επίσης άλλες εφαρμογές  βοηθούν στην οργάνωση των σκέψεων και τη σύνταξη γραπτών εργασιών. Ένας δάσκαλος για παράδειγμα μπορεί να επιτρέψει σε έναν μαθητή με δυσγραφία να υποβάλει μια </a:t>
            </a:r>
            <a:r>
              <a:rPr lang="el-GR" sz="2400" u="sng" dirty="0"/>
              <a:t>ακουστική</a:t>
            </a:r>
            <a:r>
              <a:rPr lang="el-GR" sz="2400" dirty="0"/>
              <a:t> ή </a:t>
            </a:r>
            <a:r>
              <a:rPr lang="el-GR" sz="2400" u="sng" dirty="0"/>
              <a:t>οπτική</a:t>
            </a:r>
            <a:r>
              <a:rPr lang="el-GR" sz="2400" dirty="0"/>
              <a:t> αναφορά </a:t>
            </a:r>
            <a:r>
              <a:rPr lang="el-GR" sz="2400" u="sng" dirty="0"/>
              <a:t>αντί για </a:t>
            </a:r>
            <a:r>
              <a:rPr lang="el-GR" sz="2400" dirty="0"/>
              <a:t>ένα </a:t>
            </a:r>
            <a:r>
              <a:rPr lang="el-GR" sz="2400" u="sng" dirty="0"/>
              <a:t>γραπτό </a:t>
            </a:r>
            <a:r>
              <a:rPr lang="el-GR" sz="2400" dirty="0"/>
              <a:t>κείμενο , χρησιμοποιώντας τις εφαρμογές στο κινητό του τηλέφωνο ή στον υπολογιστή – tablet.</a:t>
            </a:r>
          </a:p>
        </p:txBody>
      </p:sp>
    </p:spTree>
    <p:extLst>
      <p:ext uri="{BB962C8B-B14F-4D97-AF65-F5344CB8AC3E}">
        <p14:creationId xmlns:p14="http://schemas.microsoft.com/office/powerpoint/2010/main" val="19124169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5641" y="980728"/>
            <a:ext cx="6624735"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17467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881159" y="571481"/>
            <a:ext cx="8429684" cy="5509200"/>
          </a:xfrm>
          <a:prstGeom prst="rect">
            <a:avLst/>
          </a:prstGeom>
        </p:spPr>
        <p:txBody>
          <a:bodyPr wrap="square">
            <a:spAutoFit/>
          </a:bodyPr>
          <a:lstStyle/>
          <a:p>
            <a:pPr algn="ctr"/>
            <a:r>
              <a:rPr lang="el-GR" sz="3200" b="1" dirty="0">
                <a:solidFill>
                  <a:prstClr val="black"/>
                </a:solidFill>
                <a:latin typeface="Calibri"/>
              </a:rPr>
              <a:t>Εμπόδια για την εφαρμογή του m-learning:</a:t>
            </a:r>
          </a:p>
          <a:p>
            <a:pPr algn="ctr"/>
            <a:endParaRPr lang="el-GR" sz="3200" b="1" dirty="0">
              <a:solidFill>
                <a:prstClr val="black"/>
              </a:solidFill>
              <a:latin typeface="Calibri"/>
            </a:endParaRPr>
          </a:p>
          <a:p>
            <a:pPr algn="just"/>
            <a:r>
              <a:rPr lang="el-GR" sz="2400" dirty="0">
                <a:solidFill>
                  <a:prstClr val="black"/>
                </a:solidFill>
                <a:latin typeface="Calibri"/>
              </a:rPr>
              <a:t>• Οι περισσότεροι από τους εκπ/κούς δεν είναι γνώστες των δυνατοτήτων που παρέχουν οι  φορητές συσκευές ως εργαλεία μάθησης.</a:t>
            </a:r>
          </a:p>
          <a:p>
            <a:pPr algn="just"/>
            <a:r>
              <a:rPr lang="el-GR" sz="2400" dirty="0">
                <a:solidFill>
                  <a:prstClr val="black"/>
                </a:solidFill>
                <a:latin typeface="Calibri"/>
              </a:rPr>
              <a:t>• Οι περισσότεροι εκπ/κοί δε διαθέτουν τις απαραίτητες γνώσεις/ δεξιότητες για να χρησιμοποιήσουν στο σχολείο τις φορητές συσκευές.</a:t>
            </a:r>
          </a:p>
          <a:p>
            <a:pPr algn="just"/>
            <a:r>
              <a:rPr lang="el-GR" sz="2400" dirty="0">
                <a:solidFill>
                  <a:prstClr val="black"/>
                </a:solidFill>
                <a:latin typeface="Calibri"/>
              </a:rPr>
              <a:t>•Η πεποίθηση των ενηλίκων ότι:  «</a:t>
            </a:r>
            <a:r>
              <a:rPr lang="el-GR" sz="2400" i="1" dirty="0">
                <a:solidFill>
                  <a:prstClr val="black"/>
                </a:solidFill>
                <a:latin typeface="Calibri"/>
              </a:rPr>
              <a:t>Οι φορητές συσκευές και κυρίως τα smartphones, για την πλειοψηφία των ανθρώπων: όχι απλά δεν μπορούν να συμβάλουν στη διαδικασία της μάθησης, αλλά προάγουν ακριβώς αντίθετα αποτελέσματα</a:t>
            </a:r>
            <a:r>
              <a:rPr lang="el-GR" sz="2400" dirty="0">
                <a:solidFill>
                  <a:prstClr val="black"/>
                </a:solidFill>
                <a:latin typeface="Calibri"/>
              </a:rPr>
              <a:t>» (εβδομαδιαία έκθεση της UNESCO για το Mobile Learning, 12-16 Δεκεμβρίου 2011, σ.11).</a:t>
            </a:r>
          </a:p>
        </p:txBody>
      </p:sp>
    </p:spTree>
    <p:extLst>
      <p:ext uri="{BB962C8B-B14F-4D97-AF65-F5344CB8AC3E}">
        <p14:creationId xmlns:p14="http://schemas.microsoft.com/office/powerpoint/2010/main" val="11090157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524000" y="274638"/>
            <a:ext cx="9144000" cy="1143000"/>
          </a:xfrm>
        </p:spPr>
        <p:txBody>
          <a:bodyPr>
            <a:normAutofit fontScale="90000"/>
          </a:bodyPr>
          <a:lstStyle/>
          <a:p>
            <a:r>
              <a:rPr lang="el-GR" b="1" dirty="0"/>
              <a:t>ΣΧΕΔΙΑΣΜΟΣ </a:t>
            </a:r>
            <a:r>
              <a:rPr lang="en-US" b="1" dirty="0"/>
              <a:t>M-LEARNING </a:t>
            </a:r>
            <a:r>
              <a:rPr lang="el-GR" b="1" dirty="0"/>
              <a:t>ΠΡΟΣΕΓΓΙΣΗΣ</a:t>
            </a:r>
            <a:br>
              <a:rPr lang="el-GR" dirty="0"/>
            </a:br>
            <a:endParaRPr lang="el-GR" dirty="0"/>
          </a:p>
        </p:txBody>
      </p:sp>
      <p:graphicFrame>
        <p:nvGraphicFramePr>
          <p:cNvPr id="5" name="4 - Θέση περιεχομένου"/>
          <p:cNvGraphicFramePr>
            <a:graphicFrameLocks noGrp="1"/>
          </p:cNvGraphicFramePr>
          <p:nvPr>
            <p:ph idx="1"/>
          </p:nvPr>
        </p:nvGraphicFramePr>
        <p:xfrm>
          <a:off x="1981202" y="1600202"/>
          <a:ext cx="7901015"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131331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927146" y="116632"/>
            <a:ext cx="8341233" cy="448816"/>
          </a:xfrm>
        </p:spPr>
        <p:txBody>
          <a:bodyPr>
            <a:noAutofit/>
          </a:bodyPr>
          <a:lstStyle/>
          <a:p>
            <a:r>
              <a:rPr lang="el-GR" sz="3200" b="1" dirty="0"/>
              <a:t>Ταξινόμηση διδακτικών στόχων </a:t>
            </a:r>
            <a:br>
              <a:rPr lang="en-US" sz="3200" dirty="0"/>
            </a:br>
            <a:r>
              <a:rPr lang="el-GR" sz="2000" i="1" dirty="0"/>
              <a:t>(</a:t>
            </a:r>
            <a:r>
              <a:rPr lang="en-US" sz="2000" i="1" dirty="0"/>
              <a:t>Bloom, Anderson, et al.,  2000)  </a:t>
            </a:r>
            <a:endParaRPr lang="el-GR" sz="2400" i="1" dirty="0"/>
          </a:p>
        </p:txBody>
      </p:sp>
      <p:graphicFrame>
        <p:nvGraphicFramePr>
          <p:cNvPr id="4" name="Θέση περιεχομένου 3"/>
          <p:cNvGraphicFramePr>
            <a:graphicFrameLocks noGrp="1"/>
          </p:cNvGraphicFramePr>
          <p:nvPr>
            <p:ph idx="1"/>
          </p:nvPr>
        </p:nvGraphicFramePr>
        <p:xfrm>
          <a:off x="1981200" y="1052736"/>
          <a:ext cx="8229600" cy="5616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Αριστερή αγκύλη 5"/>
          <p:cNvSpPr/>
          <p:nvPr/>
        </p:nvSpPr>
        <p:spPr>
          <a:xfrm>
            <a:off x="3647728" y="1556792"/>
            <a:ext cx="360040" cy="2304255"/>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black"/>
              </a:solidFill>
              <a:latin typeface="Calibri"/>
            </a:endParaRPr>
          </a:p>
        </p:txBody>
      </p:sp>
      <p:sp>
        <p:nvSpPr>
          <p:cNvPr id="7" name="Δεξιά αγκύλη 6"/>
          <p:cNvSpPr/>
          <p:nvPr/>
        </p:nvSpPr>
        <p:spPr>
          <a:xfrm>
            <a:off x="8148228" y="1500094"/>
            <a:ext cx="396044" cy="2360953"/>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black"/>
              </a:solidFill>
              <a:latin typeface="Calibri"/>
            </a:endParaRPr>
          </a:p>
        </p:txBody>
      </p:sp>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7146" y="3861047"/>
            <a:ext cx="1576567" cy="280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32305" y="3861047"/>
            <a:ext cx="1424955" cy="280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Ορθογώνιο 7"/>
          <p:cNvSpPr/>
          <p:nvPr/>
        </p:nvSpPr>
        <p:spPr>
          <a:xfrm>
            <a:off x="1524001" y="3861046"/>
            <a:ext cx="1187625" cy="18722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prstClr val="white"/>
                </a:solidFill>
                <a:latin typeface="Calibri"/>
              </a:rPr>
              <a:t>Ο Δ. εισάγει τους Μ στη νέα Υ. </a:t>
            </a:r>
          </a:p>
          <a:p>
            <a:pPr algn="ctr"/>
            <a:r>
              <a:rPr lang="el-GR" dirty="0">
                <a:solidFill>
                  <a:prstClr val="white"/>
                </a:solidFill>
                <a:latin typeface="Calibri"/>
              </a:rPr>
              <a:t>στο σχολείο </a:t>
            </a:r>
          </a:p>
        </p:txBody>
      </p:sp>
      <p:sp>
        <p:nvSpPr>
          <p:cNvPr id="9" name="Ορθογώνιο 8"/>
          <p:cNvSpPr/>
          <p:nvPr/>
        </p:nvSpPr>
        <p:spPr>
          <a:xfrm>
            <a:off x="9472732" y="3906088"/>
            <a:ext cx="1195268" cy="1827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prstClr val="white"/>
                </a:solidFill>
                <a:latin typeface="Calibri"/>
              </a:rPr>
              <a:t>Η Υ. εισάγεται στο σπίτι  </a:t>
            </a:r>
          </a:p>
        </p:txBody>
      </p:sp>
      <p:sp>
        <p:nvSpPr>
          <p:cNvPr id="10" name="Ορθογώνιο 9"/>
          <p:cNvSpPr/>
          <p:nvPr/>
        </p:nvSpPr>
        <p:spPr>
          <a:xfrm>
            <a:off x="2715428" y="1124745"/>
            <a:ext cx="1364348" cy="27363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prstClr val="white"/>
                </a:solidFill>
                <a:latin typeface="Calibri"/>
              </a:rPr>
              <a:t>Οι Μ. εργάζονται στο σπίτι και είναι υπεύθυνοι για τα  επίπεδα αυτά </a:t>
            </a:r>
          </a:p>
        </p:txBody>
      </p:sp>
      <p:sp>
        <p:nvSpPr>
          <p:cNvPr id="11" name="Ορθογώνιο 10"/>
          <p:cNvSpPr/>
          <p:nvPr/>
        </p:nvSpPr>
        <p:spPr>
          <a:xfrm>
            <a:off x="8148228" y="1124745"/>
            <a:ext cx="1324504" cy="27363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prstClr val="white"/>
                </a:solidFill>
                <a:latin typeface="Calibri"/>
              </a:rPr>
              <a:t>Μ+Δ </a:t>
            </a:r>
            <a:r>
              <a:rPr lang="el-GR" dirty="0" err="1">
                <a:solidFill>
                  <a:prstClr val="white"/>
                </a:solidFill>
                <a:latin typeface="Calibri"/>
              </a:rPr>
              <a:t>συνεργάζο</a:t>
            </a:r>
            <a:r>
              <a:rPr lang="el-GR" dirty="0">
                <a:solidFill>
                  <a:prstClr val="white"/>
                </a:solidFill>
                <a:latin typeface="Calibri"/>
              </a:rPr>
              <a:t>-</a:t>
            </a:r>
          </a:p>
          <a:p>
            <a:pPr algn="ctr"/>
            <a:r>
              <a:rPr lang="el-GR" dirty="0" err="1">
                <a:solidFill>
                  <a:prstClr val="white"/>
                </a:solidFill>
                <a:latin typeface="Calibri"/>
              </a:rPr>
              <a:t>νται</a:t>
            </a:r>
            <a:r>
              <a:rPr lang="el-GR" dirty="0">
                <a:solidFill>
                  <a:prstClr val="white"/>
                </a:solidFill>
                <a:latin typeface="Calibri"/>
              </a:rPr>
              <a:t> στο σχολείο για τα επίπεδα αυτά </a:t>
            </a:r>
          </a:p>
        </p:txBody>
      </p:sp>
      <p:sp>
        <p:nvSpPr>
          <p:cNvPr id="12" name="Ορθογώνιο 11"/>
          <p:cNvSpPr/>
          <p:nvPr/>
        </p:nvSpPr>
        <p:spPr>
          <a:xfrm>
            <a:off x="1927146" y="764704"/>
            <a:ext cx="3232751"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prstClr val="black"/>
                </a:solidFill>
                <a:latin typeface="Calibri"/>
              </a:rPr>
              <a:t>ΠΑΡΑΔΟΣΙΑΚΗ ΤΑΞΗ</a:t>
            </a:r>
          </a:p>
        </p:txBody>
      </p:sp>
      <p:sp>
        <p:nvSpPr>
          <p:cNvPr id="14" name="Ορθογώνιο 13"/>
          <p:cNvSpPr/>
          <p:nvPr/>
        </p:nvSpPr>
        <p:spPr>
          <a:xfrm>
            <a:off x="6960097" y="764704"/>
            <a:ext cx="3297163"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prstClr val="black"/>
                </a:solidFill>
                <a:latin typeface="Calibri"/>
              </a:rPr>
              <a:t>ΑΝΕΣΤΡΑΜΜΕΝΗ ΤΑΞΗ </a:t>
            </a:r>
          </a:p>
        </p:txBody>
      </p:sp>
      <p:cxnSp>
        <p:nvCxnSpPr>
          <p:cNvPr id="5" name="Ευθεία γραμμή σύνδεσης 4"/>
          <p:cNvCxnSpPr/>
          <p:nvPr/>
        </p:nvCxnSpPr>
        <p:spPr>
          <a:xfrm flipV="1">
            <a:off x="1524000" y="3861046"/>
            <a:ext cx="9252520" cy="4504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34531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309755" y="6072207"/>
            <a:ext cx="8358247" cy="566738"/>
          </a:xfrm>
        </p:spPr>
        <p:txBody>
          <a:bodyPr>
            <a:noAutofit/>
          </a:bodyPr>
          <a:lstStyle/>
          <a:p>
            <a:pPr algn="ctr"/>
            <a:r>
              <a:rPr lang="el-GR" sz="2400" dirty="0"/>
              <a:t>Ταξινόμηση διδαχτικών στόχων του </a:t>
            </a:r>
            <a:r>
              <a:rPr lang="el-GR" sz="2400" dirty="0" err="1"/>
              <a:t>Bloom</a:t>
            </a:r>
            <a:r>
              <a:rPr lang="el-GR" sz="2400" dirty="0"/>
              <a:t>  και αντίστοιχες εφαρμογές </a:t>
            </a:r>
            <a:r>
              <a:rPr lang="en-US" sz="2400" dirty="0" err="1"/>
              <a:t>iPad</a:t>
            </a:r>
            <a:r>
              <a:rPr lang="en-US" sz="2400" dirty="0"/>
              <a:t> </a:t>
            </a:r>
            <a:r>
              <a:rPr lang="el-GR" sz="2400" dirty="0"/>
              <a:t>(bit.ly/H9YZZB)</a:t>
            </a:r>
          </a:p>
        </p:txBody>
      </p:sp>
      <p:pic>
        <p:nvPicPr>
          <p:cNvPr id="1026" name="Picture 2" descr="http://langwitches.org/blog/wp-content/uploads/2012/03/Bloom-iPads-Apps.jpg"/>
          <p:cNvPicPr>
            <a:picLocks noGrp="1" noChangeAspect="1" noChangeArrowheads="1"/>
          </p:cNvPicPr>
          <p:nvPr>
            <p:ph type="pic" idx="1"/>
          </p:nvPr>
        </p:nvPicPr>
        <p:blipFill>
          <a:blip r:embed="rId2"/>
          <a:srcRect/>
          <a:stretch>
            <a:fillRect/>
          </a:stretch>
        </p:blipFill>
        <p:spPr bwMode="auto">
          <a:xfrm>
            <a:off x="1809720" y="1"/>
            <a:ext cx="8286808" cy="5643578"/>
          </a:xfrm>
          <a:prstGeom prst="rect">
            <a:avLst/>
          </a:prstGeom>
          <a:noFill/>
        </p:spPr>
      </p:pic>
    </p:spTree>
    <p:extLst>
      <p:ext uri="{BB962C8B-B14F-4D97-AF65-F5344CB8AC3E}">
        <p14:creationId xmlns:p14="http://schemas.microsoft.com/office/powerpoint/2010/main" val="5282630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F309F6-A068-E82C-5D5D-46ABFD8A8171}"/>
              </a:ext>
            </a:extLst>
          </p:cNvPr>
          <p:cNvSpPr txBox="1"/>
          <p:nvPr/>
        </p:nvSpPr>
        <p:spPr>
          <a:xfrm>
            <a:off x="114301" y="165222"/>
            <a:ext cx="12077699" cy="6527556"/>
          </a:xfrm>
          <a:prstGeom prst="rect">
            <a:avLst/>
          </a:prstGeom>
          <a:noFill/>
        </p:spPr>
        <p:txBody>
          <a:bodyPr wrap="square">
            <a:spAutoFit/>
          </a:bodyPr>
          <a:lstStyle/>
          <a:p>
            <a:pPr marL="432000" marR="0" lvl="0" indent="-324000" algn="just" defTabSz="914400" rtl="0" eaLnBrk="1" fontAlgn="auto" latinLnBrk="0" hangingPunct="1">
              <a:lnSpc>
                <a:spcPct val="150000"/>
              </a:lnSpc>
              <a:spcBef>
                <a:spcPts val="530"/>
              </a:spcBef>
              <a:spcAft>
                <a:spcPts val="0"/>
              </a:spcAft>
              <a:buClr>
                <a:srgbClr val="000000"/>
              </a:buClr>
              <a:buSzPct val="45000"/>
              <a:buFont typeface="Wingdings" charset="2"/>
              <a:buChar char=""/>
              <a:tabLst/>
              <a:defRPr/>
            </a:pPr>
            <a:r>
              <a:rPr kumimoji="0" lang="el-GR" sz="2300" b="1" i="0" u="sng" strike="noStrike" kern="1200" cap="none" spc="-1" normalizeH="0" baseline="0" noProof="0" dirty="0">
                <a:ln>
                  <a:noFill/>
                </a:ln>
                <a:solidFill>
                  <a:prstClr val="black"/>
                </a:solidFill>
                <a:effectLst/>
                <a:uLnTx/>
                <a:uFillTx/>
                <a:latin typeface="Times New Roman"/>
              </a:rPr>
              <a:t>Η συμπεριληπτική εκπαίδευση </a:t>
            </a:r>
            <a:r>
              <a:rPr kumimoji="0" lang="el-GR" sz="2300" b="0" i="0" u="none" strike="noStrike" kern="1200" cap="none" spc="-1" normalizeH="0" baseline="0" noProof="0" dirty="0">
                <a:ln>
                  <a:noFill/>
                </a:ln>
                <a:solidFill>
                  <a:prstClr val="black"/>
                </a:solidFill>
                <a:effectLst/>
                <a:uLnTx/>
                <a:uFillTx/>
                <a:latin typeface="Times New Roman"/>
              </a:rPr>
              <a:t>είναι μια δυναμική διαδικασία που έχει αρχή αλλά δεν έχει τέλος. Δίνει έμφαση στα ατομικά χαρακτηριστικά κάθε παιδιού, είτε είναι παιδί τυπικής ανάπτυξης είτε είναι παιδί με αναπηρία, και ταυτόχρονα στο σύνολο της τάξης. Με άλλα λόγια ο εκπαιδευτικός απευθύνεται στο σύνολο της τάξης και ξεχωριστά στον κάθε μαθητή προωθώντας τη βασική αρχή της “μιας τάξης για όλους” (</a:t>
            </a:r>
            <a:r>
              <a:rPr kumimoji="0" lang="el-GR" sz="2300" b="0" i="0" u="none" strike="noStrike" kern="1200" cap="none" spc="-1" normalizeH="0" baseline="0" noProof="0" dirty="0" err="1">
                <a:ln>
                  <a:noFill/>
                </a:ln>
                <a:solidFill>
                  <a:prstClr val="black"/>
                </a:solidFill>
                <a:effectLst/>
                <a:uLnTx/>
                <a:uFillTx/>
                <a:latin typeface="Times New Roman"/>
              </a:rPr>
              <a:t>Στασινός</a:t>
            </a:r>
            <a:r>
              <a:rPr kumimoji="0" lang="el-GR" sz="2300" b="0" i="0" u="none" strike="noStrike" kern="1200" cap="none" spc="-1" normalizeH="0" baseline="0" noProof="0" dirty="0">
                <a:ln>
                  <a:noFill/>
                </a:ln>
                <a:solidFill>
                  <a:prstClr val="black"/>
                </a:solidFill>
                <a:effectLst/>
                <a:uLnTx/>
                <a:uFillTx/>
                <a:latin typeface="Times New Roman"/>
              </a:rPr>
              <a:t>, 2016). </a:t>
            </a:r>
          </a:p>
          <a:p>
            <a:pPr marL="432000" marR="0" lvl="0" indent="-324000" algn="just" defTabSz="914400" rtl="0" eaLnBrk="1" fontAlgn="auto" latinLnBrk="0" hangingPunct="1">
              <a:lnSpc>
                <a:spcPct val="150000"/>
              </a:lnSpc>
              <a:spcBef>
                <a:spcPts val="530"/>
              </a:spcBef>
              <a:spcAft>
                <a:spcPts val="0"/>
              </a:spcAft>
              <a:buClr>
                <a:srgbClr val="000000"/>
              </a:buClr>
              <a:buSzPct val="45000"/>
              <a:buFont typeface="Wingdings" charset="2"/>
              <a:buChar char=""/>
              <a:tabLst/>
              <a:defRPr/>
            </a:pPr>
            <a:r>
              <a:rPr kumimoji="0" lang="el-GR" sz="2300" b="0" i="0" u="none" strike="noStrike" kern="1200" cap="none" spc="-1" normalizeH="0" baseline="0" noProof="0" dirty="0">
                <a:ln>
                  <a:noFill/>
                </a:ln>
                <a:solidFill>
                  <a:prstClr val="black"/>
                </a:solidFill>
                <a:effectLst/>
                <a:uLnTx/>
                <a:uFillTx/>
                <a:latin typeface="Times New Roman"/>
              </a:rPr>
              <a:t>Πρόκειται για μια προσέγγιση κατά την οποία όλοι οι μαθητές, ανεξάρτητα από την εθνικότητα, το φύλο, το κοινωνικό υπόβαθρο, την αναπηρία, τις επιδόσεις κ.α., συμμετέχουν σε μια κοινή εκπαιδευτική διαδικασία στο σχολείο της γειτονιάς τους προωθώντας τη φιλοσοφία της “μηδενικής απόρριψης” και ενισχύοντας τη συνεργατική μάθηση (</a:t>
            </a:r>
            <a:r>
              <a:rPr kumimoji="0" lang="el-GR" sz="2300" b="0" i="0" u="none" strike="noStrike" kern="1200" cap="none" spc="-1" normalizeH="0" baseline="0" noProof="0" dirty="0" err="1">
                <a:ln>
                  <a:noFill/>
                </a:ln>
                <a:solidFill>
                  <a:prstClr val="black"/>
                </a:solidFill>
                <a:effectLst/>
                <a:uLnTx/>
                <a:uFillTx/>
                <a:latin typeface="Times New Roman"/>
              </a:rPr>
              <a:t>Στασινός</a:t>
            </a:r>
            <a:r>
              <a:rPr kumimoji="0" lang="el-GR" sz="2300" b="0" i="0" u="none" strike="noStrike" kern="1200" cap="none" spc="-1" normalizeH="0" baseline="0" noProof="0" dirty="0">
                <a:ln>
                  <a:noFill/>
                </a:ln>
                <a:solidFill>
                  <a:prstClr val="black"/>
                </a:solidFill>
                <a:effectLst/>
                <a:uLnTx/>
                <a:uFillTx/>
                <a:latin typeface="Times New Roman"/>
              </a:rPr>
              <a:t>, 2016). </a:t>
            </a:r>
          </a:p>
          <a:p>
            <a:pPr marL="432000" marR="0" lvl="0" indent="-324000" algn="just" defTabSz="914400" rtl="0" eaLnBrk="1" fontAlgn="auto" latinLnBrk="0" hangingPunct="1">
              <a:lnSpc>
                <a:spcPct val="150000"/>
              </a:lnSpc>
              <a:spcBef>
                <a:spcPts val="530"/>
              </a:spcBef>
              <a:spcAft>
                <a:spcPts val="0"/>
              </a:spcAft>
              <a:buClr>
                <a:srgbClr val="000000"/>
              </a:buClr>
              <a:buSzPct val="45000"/>
              <a:buFont typeface="Wingdings" charset="2"/>
              <a:buChar char=""/>
              <a:tabLst/>
              <a:defRPr/>
            </a:pPr>
            <a:r>
              <a:rPr kumimoji="0" lang="el-GR" sz="2300" b="0" i="0" u="none" strike="noStrike" kern="1200" cap="none" spc="-1" normalizeH="0" baseline="0" noProof="0" dirty="0">
                <a:ln>
                  <a:noFill/>
                </a:ln>
                <a:solidFill>
                  <a:prstClr val="black"/>
                </a:solidFill>
                <a:effectLst/>
                <a:uLnTx/>
                <a:uFillTx/>
                <a:latin typeface="Times New Roman"/>
              </a:rPr>
              <a:t> Ωστόσο, για να μπορέσει το σύγχρονο σχολείο να γίνει πραγματικά συμπεριληπτικό, είναι αναγκαίο να προσανατολίζεται στις ιδιαίτερες ανάγκες όλων των μαθητών και να συνδέεται άρρηκτα με την κοινωνία και τη ζωή (</a:t>
            </a:r>
            <a:r>
              <a:rPr kumimoji="0" lang="el-GR" sz="2300" b="0" i="0" u="none" strike="noStrike" kern="1200" cap="none" spc="-1" normalizeH="0" baseline="0" noProof="0" dirty="0" err="1">
                <a:ln>
                  <a:noFill/>
                </a:ln>
                <a:solidFill>
                  <a:prstClr val="black"/>
                </a:solidFill>
                <a:effectLst/>
                <a:uLnTx/>
                <a:uFillTx/>
                <a:latin typeface="Times New Roman"/>
              </a:rPr>
              <a:t>Στασινός</a:t>
            </a:r>
            <a:r>
              <a:rPr kumimoji="0" lang="el-GR" sz="2300" b="0" i="0" u="none" strike="noStrike" kern="1200" cap="none" spc="-1" normalizeH="0" baseline="0" noProof="0" dirty="0">
                <a:ln>
                  <a:noFill/>
                </a:ln>
                <a:solidFill>
                  <a:prstClr val="black"/>
                </a:solidFill>
                <a:effectLst/>
                <a:uLnTx/>
                <a:uFillTx/>
                <a:latin typeface="Times New Roman"/>
              </a:rPr>
              <a:t>, 2016, </a:t>
            </a:r>
            <a:r>
              <a:rPr kumimoji="0" lang="el-GR" sz="2300" b="0" i="0" u="none" strike="noStrike" kern="1200" cap="none" spc="-1" normalizeH="0" baseline="0" noProof="0" dirty="0" err="1">
                <a:ln>
                  <a:noFill/>
                </a:ln>
                <a:solidFill>
                  <a:prstClr val="black"/>
                </a:solidFill>
                <a:effectLst/>
                <a:uLnTx/>
                <a:uFillTx/>
                <a:latin typeface="Times New Roman"/>
              </a:rPr>
              <a:t>Φραγκάκη</a:t>
            </a:r>
            <a:r>
              <a:rPr kumimoji="0" lang="el-GR" sz="2300" b="0" i="0" u="none" strike="noStrike" kern="1200" cap="none" spc="-1" normalizeH="0" baseline="0" noProof="0" dirty="0">
                <a:ln>
                  <a:noFill/>
                </a:ln>
                <a:solidFill>
                  <a:prstClr val="black"/>
                </a:solidFill>
                <a:effectLst/>
                <a:uLnTx/>
                <a:uFillTx/>
                <a:latin typeface="Times New Roman"/>
              </a:rPr>
              <a:t>, 2011)</a:t>
            </a:r>
            <a:r>
              <a:rPr kumimoji="0" lang="el-GR" sz="2300" b="0" i="0" u="none" strike="noStrike" kern="1200" cap="none" spc="-1" normalizeH="0" baseline="0" noProof="0" dirty="0">
                <a:ln>
                  <a:noFill/>
                </a:ln>
                <a:solidFill>
                  <a:srgbClr val="000000"/>
                </a:solidFill>
                <a:effectLst/>
                <a:uLnTx/>
                <a:uFillTx/>
                <a:latin typeface="Arial"/>
              </a:rPr>
              <a:t>.</a:t>
            </a:r>
            <a:endParaRPr kumimoji="0" lang="el-GR" sz="2300" b="0" i="0" u="none" strike="noStrike" kern="1200" cap="none" spc="-1" normalizeH="0" baseline="0" noProof="0" dirty="0">
              <a:ln>
                <a:noFill/>
              </a:ln>
              <a:solidFill>
                <a:prstClr val="black"/>
              </a:solidFill>
              <a:effectLst/>
              <a:uLnTx/>
              <a:uFillTx/>
              <a:latin typeface="Times New Roman"/>
            </a:endParaRPr>
          </a:p>
        </p:txBody>
      </p:sp>
    </p:spTree>
    <p:extLst>
      <p:ext uri="{BB962C8B-B14F-4D97-AF65-F5344CB8AC3E}">
        <p14:creationId xmlns:p14="http://schemas.microsoft.com/office/powerpoint/2010/main" val="39859017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981200" y="274638"/>
            <a:ext cx="8229600" cy="796908"/>
          </a:xfrm>
        </p:spPr>
        <p:txBody>
          <a:bodyPr>
            <a:noAutofit/>
          </a:bodyPr>
          <a:lstStyle/>
          <a:p>
            <a:r>
              <a:rPr lang="el-GR" sz="3200" b="1" dirty="0"/>
              <a:t>Ταξινόμηση των εφαρμογών βάσει δεξιοτήτων </a:t>
            </a:r>
            <a:br>
              <a:rPr lang="el-GR" sz="4000" b="1" dirty="0"/>
            </a:br>
            <a:endParaRPr lang="el-GR" sz="4000" b="1" dirty="0"/>
          </a:p>
        </p:txBody>
      </p:sp>
      <p:graphicFrame>
        <p:nvGraphicFramePr>
          <p:cNvPr id="4" name="3 - Θέση περιεχομένου"/>
          <p:cNvGraphicFramePr>
            <a:graphicFrameLocks noGrp="1"/>
          </p:cNvGraphicFramePr>
          <p:nvPr>
            <p:ph idx="1"/>
          </p:nvPr>
        </p:nvGraphicFramePr>
        <p:xfrm>
          <a:off x="1524000" y="785795"/>
          <a:ext cx="9144000" cy="6104516"/>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519799">
                <a:tc>
                  <a:txBody>
                    <a:bodyPr/>
                    <a:lstStyle/>
                    <a:p>
                      <a:pPr algn="ctr"/>
                      <a:r>
                        <a:rPr lang="el-GR" sz="2800" dirty="0"/>
                        <a:t>ΤΥΠΟΣ</a:t>
                      </a:r>
                      <a:r>
                        <a:rPr lang="el-GR" sz="2800" baseline="0" dirty="0"/>
                        <a:t> </a:t>
                      </a:r>
                      <a:r>
                        <a:rPr lang="el-GR" sz="2800" dirty="0"/>
                        <a:t>ΕΦΑΡΜΟΓΗΣ </a:t>
                      </a:r>
                    </a:p>
                  </a:txBody>
                  <a:tcPr/>
                </a:tc>
                <a:tc>
                  <a:txBody>
                    <a:bodyPr/>
                    <a:lstStyle/>
                    <a:p>
                      <a:pPr algn="ctr"/>
                      <a:r>
                        <a:rPr lang="el-GR" sz="2800"/>
                        <a:t>ΣΧΟΛΙΚΕΣ  ΔΕΞΙΟΤΗΤΕΣ</a:t>
                      </a:r>
                      <a:endParaRPr lang="el-GR" sz="2800" dirty="0"/>
                    </a:p>
                  </a:txBody>
                  <a:tcPr/>
                </a:tc>
                <a:extLst>
                  <a:ext uri="{0D108BD9-81ED-4DB2-BD59-A6C34878D82A}">
                    <a16:rowId xmlns:a16="http://schemas.microsoft.com/office/drawing/2014/main" val="10000"/>
                  </a:ext>
                </a:extLst>
              </a:tr>
              <a:tr h="1419939">
                <a:tc>
                  <a:txBody>
                    <a:bodyPr/>
                    <a:lstStyle/>
                    <a:p>
                      <a:r>
                        <a:rPr lang="el-GR" sz="2800" b="1" dirty="0"/>
                        <a:t>Γλωσσικός:</a:t>
                      </a:r>
                    </a:p>
                  </a:txBody>
                  <a:tcPr/>
                </a:tc>
                <a:tc>
                  <a:txBody>
                    <a:bodyPr/>
                    <a:lstStyle/>
                    <a:p>
                      <a:r>
                        <a:rPr lang="el-GR" sz="2000" dirty="0"/>
                        <a:t>αλφαβητισμός, εξάσκηση ανάγνωσης, καλλιγραφία, προφορά, γραμματική, σχέδιο, λογοτεχνία, λεξιλόγιο, γραφή. </a:t>
                      </a:r>
                    </a:p>
                  </a:txBody>
                  <a:tcPr/>
                </a:tc>
                <a:extLst>
                  <a:ext uri="{0D108BD9-81ED-4DB2-BD59-A6C34878D82A}">
                    <a16:rowId xmlns:a16="http://schemas.microsoft.com/office/drawing/2014/main" val="10001"/>
                  </a:ext>
                </a:extLst>
              </a:tr>
              <a:tr h="21927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2800" b="1" dirty="0"/>
                        <a:t>Μαθηματικός:</a:t>
                      </a:r>
                    </a:p>
                  </a:txBody>
                  <a:tcPr/>
                </a:tc>
                <a:tc>
                  <a:txBody>
                    <a:bodyPr/>
                    <a:lstStyle/>
                    <a:p>
                      <a:r>
                        <a:rPr lang="el-GR" sz="2000" dirty="0"/>
                        <a:t>μέτρημα, πρόσθεση, αφαίρεση, πολλαπλασιασμός, διαίρεση, χρόνος, χρήμα, κλάσματα, δεκαδικοί, επίλυση προβλημάτων, λογική σκέψη, γραφήματα, άλγεβρα, γεωμετρία, λογισμός, στατιστική, πιθανότητες, αριθμομηχανές.</a:t>
                      </a:r>
                    </a:p>
                  </a:txBody>
                  <a:tcPr/>
                </a:tc>
                <a:extLst>
                  <a:ext uri="{0D108BD9-81ED-4DB2-BD59-A6C34878D82A}">
                    <a16:rowId xmlns:a16="http://schemas.microsoft.com/office/drawing/2014/main" val="10002"/>
                  </a:ext>
                </a:extLst>
              </a:tr>
              <a:tr h="1419939">
                <a:tc>
                  <a:txBody>
                    <a:bodyPr/>
                    <a:lstStyle/>
                    <a:p>
                      <a:r>
                        <a:rPr lang="el-GR" sz="2800" b="1" dirty="0"/>
                        <a:t> Επιστήμης: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2000" dirty="0"/>
                        <a:t>Ενέργεια και περιβάλλον, γεωγραφία, φυσική, χημεία, επιστήμες της ζωής, ζώα, ανατομία του ανθρώπου, επιστήμες του διαστήματος.</a:t>
                      </a:r>
                    </a:p>
                  </a:txBody>
                  <a:tcPr/>
                </a:tc>
                <a:extLst>
                  <a:ext uri="{0D108BD9-81ED-4DB2-BD59-A6C34878D82A}">
                    <a16:rowId xmlns:a16="http://schemas.microsoft.com/office/drawing/2014/main" val="10003"/>
                  </a:ext>
                </a:extLst>
              </a:tr>
              <a:tr h="519799">
                <a:tc>
                  <a:txBody>
                    <a:bodyPr/>
                    <a:lstStyle/>
                    <a:p>
                      <a:r>
                        <a:rPr lang="el-GR" sz="2800" b="1" dirty="0"/>
                        <a:t> Κοινωνικών μελετών: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2000" dirty="0"/>
                        <a:t>Ανθρωπογεωγραφία και Ιστορία.</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1697163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775520" y="274638"/>
            <a:ext cx="8892480" cy="1143000"/>
          </a:xfrm>
        </p:spPr>
        <p:txBody>
          <a:bodyPr>
            <a:normAutofit/>
          </a:bodyPr>
          <a:lstStyle/>
          <a:p>
            <a:r>
              <a:rPr lang="el-GR" sz="3600" dirty="0"/>
              <a:t>Παραδοσιακή  και   Ανεστραμμένη τάξη  </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504" y="1412776"/>
            <a:ext cx="8856984" cy="532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33217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ctr"/>
            <a:r>
              <a:rPr lang="el-GR" sz="2400" dirty="0"/>
              <a:t>Η ανεστραμμένη τάξη (</a:t>
            </a:r>
            <a:r>
              <a:rPr lang="el-GR" sz="2400" dirty="0" err="1"/>
              <a:t>flipped</a:t>
            </a:r>
            <a:r>
              <a:rPr lang="el-GR" sz="2400" dirty="0"/>
              <a:t> </a:t>
            </a:r>
            <a:r>
              <a:rPr lang="el-GR" sz="2400" dirty="0" err="1"/>
              <a:t>classroom</a:t>
            </a:r>
            <a:r>
              <a:rPr lang="el-GR" sz="2400" dirty="0"/>
              <a:t>)</a:t>
            </a:r>
          </a:p>
        </p:txBody>
      </p:sp>
      <p:sp>
        <p:nvSpPr>
          <p:cNvPr id="4" name="3 - Θέση κειμένου"/>
          <p:cNvSpPr>
            <a:spLocks noGrp="1"/>
          </p:cNvSpPr>
          <p:nvPr>
            <p:ph type="body" sz="half" idx="2"/>
          </p:nvPr>
        </p:nvSpPr>
        <p:spPr>
          <a:xfrm>
            <a:off x="2024035" y="5367339"/>
            <a:ext cx="8429684" cy="1490662"/>
          </a:xfrm>
        </p:spPr>
        <p:txBody>
          <a:bodyPr>
            <a:noAutofit/>
          </a:bodyPr>
          <a:lstStyle/>
          <a:p>
            <a:r>
              <a:rPr lang="el-GR" sz="1600" dirty="0"/>
              <a:t>Η παράδοση του μαθήματος γίνεται ως εργασία στο σπίτι (με μορφή </a:t>
            </a:r>
            <a:r>
              <a:rPr lang="el-GR" sz="1600" dirty="0" err="1"/>
              <a:t>ppt</a:t>
            </a:r>
            <a:r>
              <a:rPr lang="el-GR" sz="1600" dirty="0"/>
              <a:t> ή </a:t>
            </a:r>
            <a:r>
              <a:rPr lang="el-GR" sz="1600" dirty="0" err="1"/>
              <a:t>pdf</a:t>
            </a:r>
            <a:r>
              <a:rPr lang="el-GR" sz="1600" dirty="0"/>
              <a:t> αρχείων τα οποία περιέχουν θέμα εργασίας και σχετικά </a:t>
            </a:r>
            <a:r>
              <a:rPr lang="en-US" sz="1600" dirty="0"/>
              <a:t>links, </a:t>
            </a:r>
            <a:r>
              <a:rPr lang="el-GR" sz="1600" dirty="0" err="1"/>
              <a:t>videos</a:t>
            </a:r>
            <a:r>
              <a:rPr lang="el-GR" sz="1600" dirty="0"/>
              <a:t>, εικόνες, χάρτες κλπ)</a:t>
            </a:r>
            <a:r>
              <a:rPr lang="en-US" sz="1600" dirty="0"/>
              <a:t>,</a:t>
            </a:r>
            <a:r>
              <a:rPr lang="el-GR" sz="1600" dirty="0"/>
              <a:t> ενώ ο σχολικός χρόνος αφιερώνεται στη συνεργατική εργασία των μαθητών και τη συζήτηση με τον δάσκαλο. Οι μαθητές με τη χρήση ΤΠΕ μαθαίνουν με το δικό τους ρυθμό, ενώ προάγεται η συνεργασία και ο διάλογος μέσα στην τάξη και εκτός (με τη χρήση </a:t>
            </a:r>
            <a:r>
              <a:rPr lang="el-GR" sz="1600" dirty="0" err="1"/>
              <a:t>skype</a:t>
            </a:r>
            <a:r>
              <a:rPr lang="el-GR" sz="1600" dirty="0"/>
              <a:t>, </a:t>
            </a:r>
            <a:r>
              <a:rPr lang="el-GR" sz="1600" dirty="0" err="1"/>
              <a:t>moodle</a:t>
            </a:r>
            <a:r>
              <a:rPr lang="el-GR" sz="1600" dirty="0"/>
              <a:t>…).</a:t>
            </a:r>
          </a:p>
        </p:txBody>
      </p:sp>
      <p:pic>
        <p:nvPicPr>
          <p:cNvPr id="20482" name="Picture 2" descr="Αποτέλεσμα εικόνας για Flipped Classroom"/>
          <p:cNvPicPr>
            <a:picLocks noGrp="1" noChangeAspect="1" noChangeArrowheads="1"/>
          </p:cNvPicPr>
          <p:nvPr>
            <p:ph type="pic" idx="1"/>
          </p:nvPr>
        </p:nvPicPr>
        <p:blipFill>
          <a:blip r:embed="rId2"/>
          <a:srcRect l="11376" r="11376"/>
          <a:stretch>
            <a:fillRect/>
          </a:stretch>
        </p:blipFill>
        <p:spPr bwMode="auto">
          <a:xfrm>
            <a:off x="2452663" y="285728"/>
            <a:ext cx="7215239" cy="4500594"/>
          </a:xfrm>
          <a:prstGeom prst="rect">
            <a:avLst/>
          </a:prstGeom>
          <a:noFill/>
        </p:spPr>
      </p:pic>
    </p:spTree>
    <p:extLst>
      <p:ext uri="{BB962C8B-B14F-4D97-AF65-F5344CB8AC3E}">
        <p14:creationId xmlns:p14="http://schemas.microsoft.com/office/powerpoint/2010/main" val="32447881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ΜΙΚΤΗ ΜΑΘΗΣΗ</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7690" y="1628800"/>
            <a:ext cx="8572500" cy="4945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65014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reate Small Learning Communities with the Station Rotation Mod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576" y="692696"/>
            <a:ext cx="4464496" cy="504056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ow to Implement a Station Rotation Blended Learning Model - DreamBox Lear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4072" y="1916832"/>
            <a:ext cx="3600400" cy="2808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0553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ΜΙΚΤΗ ΜΑΘΗΣΗ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3417" y="1508596"/>
            <a:ext cx="8985448" cy="5349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97950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706" y="1"/>
            <a:ext cx="2341047" cy="3042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0176" y="3805"/>
            <a:ext cx="2574032" cy="3042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4436" y="3717030"/>
            <a:ext cx="2610036" cy="3140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4436" y="23600"/>
            <a:ext cx="2610036" cy="3042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1" y="3717032"/>
            <a:ext cx="2339752" cy="3159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7680177" y="3573016"/>
            <a:ext cx="2790375" cy="328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423592" y="3132256"/>
            <a:ext cx="7047656" cy="584775"/>
          </a:xfrm>
          <a:prstGeom prst="rect">
            <a:avLst/>
          </a:prstGeom>
          <a:noFill/>
        </p:spPr>
        <p:txBody>
          <a:bodyPr wrap="square" rtlCol="0">
            <a:spAutoFit/>
          </a:bodyPr>
          <a:lstStyle/>
          <a:p>
            <a:pPr algn="ctr"/>
            <a:r>
              <a:rPr lang="el-GR" sz="3200" b="1" dirty="0">
                <a:solidFill>
                  <a:prstClr val="black"/>
                </a:solidFill>
                <a:latin typeface="Calibri"/>
              </a:rPr>
              <a:t>ΟΡΓΑΝΩΣΗ</a:t>
            </a:r>
            <a:r>
              <a:rPr lang="en-US" sz="3200" b="1" dirty="0">
                <a:solidFill>
                  <a:prstClr val="black"/>
                </a:solidFill>
                <a:latin typeface="Calibri"/>
              </a:rPr>
              <a:t> </a:t>
            </a:r>
            <a:r>
              <a:rPr lang="el-GR" sz="3200" b="1" dirty="0">
                <a:solidFill>
                  <a:prstClr val="black"/>
                </a:solidFill>
                <a:latin typeface="Calibri"/>
              </a:rPr>
              <a:t>ΨΗΦΙΑΚΗΣ/ΜΙΚΤΗΣ  ΤΑΞΗΣ </a:t>
            </a:r>
          </a:p>
        </p:txBody>
      </p:sp>
    </p:spTree>
    <p:extLst>
      <p:ext uri="{BB962C8B-B14F-4D97-AF65-F5344CB8AC3E}">
        <p14:creationId xmlns:p14="http://schemas.microsoft.com/office/powerpoint/2010/main" val="1320471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dmin\Downloads\IMG_00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1327" y="0"/>
            <a:ext cx="516934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62419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callscotland.org.uk/common-assets/images/posters/poster38-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8828" y="155550"/>
            <a:ext cx="4341148" cy="664527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8008" y="155551"/>
            <a:ext cx="4319786" cy="664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76583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AppData\Local\Temp\Rar$DI00.286\IMG_247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584" y="22258"/>
            <a:ext cx="7056784" cy="7367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698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PlaceHolder 1"/>
          <p:cNvSpPr>
            <a:spLocks noGrp="1"/>
          </p:cNvSpPr>
          <p:nvPr>
            <p:ph type="title"/>
          </p:nvPr>
        </p:nvSpPr>
        <p:spPr>
          <a:xfrm>
            <a:off x="652423" y="587829"/>
            <a:ext cx="10924534" cy="136219"/>
          </a:xfrm>
          <a:prstGeom prst="rect">
            <a:avLst/>
          </a:prstGeom>
          <a:noFill/>
          <a:ln w="0">
            <a:noFill/>
          </a:ln>
        </p:spPr>
        <p:txBody>
          <a:bodyPr vert="horz" lIns="0" tIns="0" rIns="0" bIns="0" rtlCol="0" anchor="ctr">
            <a:noAutofit/>
          </a:bodyPr>
          <a:lstStyle/>
          <a:p>
            <a:pPr algn="ctr">
              <a:buNone/>
            </a:pPr>
            <a:r>
              <a:rPr lang="el-GR" sz="2800" b="1" spc="-1" dirty="0">
                <a:solidFill>
                  <a:srgbClr val="FF6600"/>
                </a:solidFill>
                <a:latin typeface="Times New Roman"/>
              </a:rPr>
              <a:t>Βασικές αλλαγές για την προώθηση της συμπεριληπτικής εκπαίδευσης</a:t>
            </a:r>
          </a:p>
        </p:txBody>
      </p:sp>
      <p:sp>
        <p:nvSpPr>
          <p:cNvPr id="247" name="PlaceHolder 2"/>
          <p:cNvSpPr>
            <a:spLocks noGrp="1"/>
          </p:cNvSpPr>
          <p:nvPr>
            <p:ph/>
          </p:nvPr>
        </p:nvSpPr>
        <p:spPr>
          <a:xfrm>
            <a:off x="228600" y="1061357"/>
            <a:ext cx="11740243" cy="5330343"/>
          </a:xfrm>
          <a:prstGeom prst="rect">
            <a:avLst/>
          </a:prstGeom>
          <a:noFill/>
          <a:ln w="0">
            <a:noFill/>
          </a:ln>
        </p:spPr>
        <p:txBody>
          <a:bodyPr vert="horz" lIns="0" tIns="0" rIns="0" bIns="0" rtlCol="0" anchor="t">
            <a:normAutofit/>
          </a:bodyPr>
          <a:lstStyle/>
          <a:p>
            <a:pPr marL="522461" indent="-391846" algn="just">
              <a:lnSpc>
                <a:spcPct val="150000"/>
              </a:lnSpc>
              <a:spcBef>
                <a:spcPts val="641"/>
              </a:spcBef>
              <a:buClr>
                <a:srgbClr val="FF6600"/>
              </a:buClr>
              <a:buSzPct val="45000"/>
              <a:buFont typeface="Wingdings" charset="2"/>
              <a:buChar char=""/>
            </a:pPr>
            <a:r>
              <a:rPr lang="el-GR" sz="2000" spc="-1" dirty="0">
                <a:latin typeface="Times New Roman"/>
              </a:rPr>
              <a:t>Εξίσου σημαντική είναι η εφαρμογή του Εξατομικευμένου Εκπαιδευτικού Προγράμματος με συνεργασία ανάμεσα στους εκπαιδευτικούς γενικής και ειδικής αγωγής καθώς και η προώθηση της </a:t>
            </a:r>
            <a:r>
              <a:rPr lang="el-GR" sz="2000" spc="-1" dirty="0" err="1">
                <a:latin typeface="Times New Roman"/>
              </a:rPr>
              <a:t>ομαδοσυνεργατικής</a:t>
            </a:r>
            <a:r>
              <a:rPr lang="el-GR" sz="2000" spc="-1" dirty="0">
                <a:latin typeface="Times New Roman"/>
              </a:rPr>
              <a:t> διδασκαλίας (</a:t>
            </a:r>
            <a:r>
              <a:rPr lang="el-GR" sz="2000" spc="-1" dirty="0" err="1">
                <a:latin typeface="Times New Roman"/>
              </a:rPr>
              <a:t>Στασινός</a:t>
            </a:r>
            <a:r>
              <a:rPr lang="el-GR" sz="2000" spc="-1" dirty="0">
                <a:latin typeface="Times New Roman"/>
              </a:rPr>
              <a:t>, 2016).</a:t>
            </a:r>
          </a:p>
          <a:p>
            <a:pPr marL="522461" indent="-391846" algn="just">
              <a:lnSpc>
                <a:spcPct val="150000"/>
              </a:lnSpc>
              <a:spcBef>
                <a:spcPts val="641"/>
              </a:spcBef>
              <a:buClr>
                <a:srgbClr val="FF6600"/>
              </a:buClr>
              <a:buSzPct val="45000"/>
              <a:buFont typeface="Wingdings" charset="2"/>
              <a:buChar char=""/>
            </a:pPr>
            <a:endParaRPr lang="el-GR" sz="2000" spc="-1" dirty="0">
              <a:latin typeface="Times New Roman"/>
            </a:endParaRPr>
          </a:p>
          <a:p>
            <a:pPr marL="522461" indent="-391846" algn="just">
              <a:lnSpc>
                <a:spcPct val="150000"/>
              </a:lnSpc>
              <a:spcBef>
                <a:spcPts val="641"/>
              </a:spcBef>
              <a:buClr>
                <a:srgbClr val="FF6600"/>
              </a:buClr>
              <a:buSzPct val="45000"/>
              <a:buFont typeface="Wingdings" charset="2"/>
              <a:buChar char=""/>
            </a:pPr>
            <a:r>
              <a:rPr lang="el-GR" sz="2000" spc="-1" dirty="0">
                <a:latin typeface="Times New Roman"/>
              </a:rPr>
              <a:t>Πολύ σημαντική αλλαγή αποτελεί η ανάπτυξη συνεργασιών μεταξύ εκπαιδευτικών με τη βοήθεια ενός ακαδημαϊκού φίλου- συμβούλου μέσα από τις οποίες θα αναπτυχθούν κουλτούρες συνεργασίας οι οποίες θα οδηγήσουν σε συμπεριληπτικές κουλτούρες και στην υιοθέτηση συμπεριληπτικών πρακτικών (Αγγελίδης, 2011). </a:t>
            </a:r>
          </a:p>
          <a:p>
            <a:pPr marL="522461" indent="-391846" algn="just">
              <a:lnSpc>
                <a:spcPct val="150000"/>
              </a:lnSpc>
              <a:spcBef>
                <a:spcPts val="641"/>
              </a:spcBef>
              <a:buClr>
                <a:srgbClr val="FF6600"/>
              </a:buClr>
              <a:buSzPct val="45000"/>
              <a:buFont typeface="Wingdings" charset="2"/>
              <a:buChar char=""/>
            </a:pPr>
            <a:endParaRPr lang="el-GR" sz="2000" spc="-1" dirty="0">
              <a:latin typeface="Times New Roman"/>
            </a:endParaRPr>
          </a:p>
          <a:p>
            <a:pPr marL="522461" indent="-391846" algn="just">
              <a:lnSpc>
                <a:spcPct val="150000"/>
              </a:lnSpc>
              <a:spcBef>
                <a:spcPts val="641"/>
              </a:spcBef>
              <a:buClr>
                <a:srgbClr val="FF6600"/>
              </a:buClr>
              <a:buSzPct val="45000"/>
              <a:buFont typeface="Wingdings" charset="2"/>
              <a:buChar char=""/>
            </a:pPr>
            <a:r>
              <a:rPr lang="el-GR" sz="2000" spc="-1" dirty="0">
                <a:latin typeface="Times New Roman"/>
              </a:rPr>
              <a:t>Η πιο βασική όμως αλλαγή για την προώθηση της συμπεριληπτικής εκπαίδευσης στο σύγχρονο σχολείο είναι η ενσωμάτωση των Νέων Τεχνολογιών και των Τ.Π.Ε. στο σύνολο της εκπαιδευτικής διαδικασίας. </a:t>
            </a:r>
          </a:p>
        </p:txBody>
      </p:sp>
      <p:sp>
        <p:nvSpPr>
          <p:cNvPr id="4" name="PlaceHolder 3"/>
          <p:cNvSpPr>
            <a:spLocks noGrp="1"/>
          </p:cNvSpPr>
          <p:nvPr>
            <p:ph type="sldNum" idx="2"/>
          </p:nvPr>
        </p:nvSpPr>
        <p:spPr/>
        <p:txBody>
          <a:bodyPr/>
          <a:lstStyle/>
          <a:p>
            <a:fld id="{B326CAC5-38AF-4983-BA85-AA9A71D407E9}" type="slidenum">
              <a:t>7</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473" y="0"/>
            <a:ext cx="929112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82885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472" y="332656"/>
            <a:ext cx="4572000" cy="619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1904" y="332656"/>
            <a:ext cx="7128792" cy="619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09905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ern Smith's Classroom Ideas Fourteen Fabulously Free Math Apps With An iPad Giveaw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100" y="548681"/>
            <a:ext cx="3143250" cy="6096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hlinkClick r:id="rId3" tooltip="Page 1"/>
          </p:cNvPr>
          <p:cNvSpPr>
            <a:spLocks noChangeArrowheads="1"/>
          </p:cNvSpPr>
          <p:nvPr/>
        </p:nvSpPr>
        <p:spPr bwMode="auto">
          <a:xfrm>
            <a:off x="1524000" y="-184666"/>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endParaRPr lang="el-GR" altLang="el-GR">
              <a:solidFill>
                <a:prstClr val="black"/>
              </a:solidFill>
              <a:latin typeface="Arial" charset="0"/>
              <a:cs typeface="Arial" charset="0"/>
            </a:endParaRPr>
          </a:p>
        </p:txBody>
      </p:sp>
      <p:sp>
        <p:nvSpPr>
          <p:cNvPr id="3" name="Rectangle 4"/>
          <p:cNvSpPr>
            <a:spLocks noChangeArrowheads="1"/>
          </p:cNvSpPr>
          <p:nvPr/>
        </p:nvSpPr>
        <p:spPr bwMode="auto">
          <a:xfrm>
            <a:off x="2054671088" y="2147260509"/>
            <a:ext cx="39305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Typing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4" name="Rectangle 5"/>
          <p:cNvSpPr>
            <a:spLocks noChangeArrowheads="1"/>
          </p:cNvSpPr>
          <p:nvPr/>
        </p:nvSpPr>
        <p:spPr bwMode="auto">
          <a:xfrm>
            <a:off x="2092220225" y="2147260509"/>
            <a:ext cx="36420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Tutors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5" name="Rectangle 6"/>
          <p:cNvSpPr>
            <a:spLocks noChangeArrowheads="1"/>
          </p:cNvSpPr>
          <p:nvPr/>
        </p:nvSpPr>
        <p:spPr bwMode="auto">
          <a:xfrm>
            <a:off x="2147483647" y="2147252815"/>
            <a:ext cx="47481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Reading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6" name="Rectangle 7"/>
          <p:cNvSpPr>
            <a:spLocks noChangeArrowheads="1"/>
          </p:cNvSpPr>
          <p:nvPr/>
        </p:nvSpPr>
        <p:spPr bwMode="auto">
          <a:xfrm>
            <a:off x="2147483647" y="2147252815"/>
            <a:ext cx="4635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Memory</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7" name="Rectangle 8"/>
          <p:cNvSpPr>
            <a:spLocks noChangeArrowheads="1"/>
          </p:cNvSpPr>
          <p:nvPr/>
        </p:nvSpPr>
        <p:spPr bwMode="auto">
          <a:xfrm>
            <a:off x="2147483647" y="2147252815"/>
            <a:ext cx="42511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Writing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8" name="Rectangle 9"/>
          <p:cNvSpPr>
            <a:spLocks noChangeArrowheads="1"/>
          </p:cNvSpPr>
          <p:nvPr/>
        </p:nvSpPr>
        <p:spPr bwMode="auto">
          <a:xfrm>
            <a:off x="2147483647" y="2147260509"/>
            <a:ext cx="36901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Adobe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9" name="Rectangle 10"/>
          <p:cNvSpPr>
            <a:spLocks noChangeArrowheads="1"/>
          </p:cNvSpPr>
          <p:nvPr/>
        </p:nvSpPr>
        <p:spPr bwMode="auto">
          <a:xfrm>
            <a:off x="2147483647" y="2147260509"/>
            <a:ext cx="39305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Reader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 name="Rectangle 11"/>
          <p:cNvSpPr>
            <a:spLocks noChangeArrowheads="1"/>
          </p:cNvSpPr>
          <p:nvPr/>
        </p:nvSpPr>
        <p:spPr bwMode="auto">
          <a:xfrm>
            <a:off x="2147483647" y="2147260509"/>
            <a:ext cx="29206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Blio</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 name="Rectangle 12"/>
          <p:cNvSpPr>
            <a:spLocks noChangeArrowheads="1"/>
          </p:cNvSpPr>
          <p:nvPr/>
        </p:nvSpPr>
        <p:spPr bwMode="auto">
          <a:xfrm>
            <a:off x="2147483647" y="2147260509"/>
            <a:ext cx="41870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Readiris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 name="Rectangle 13"/>
          <p:cNvSpPr>
            <a:spLocks noChangeArrowheads="1"/>
          </p:cNvSpPr>
          <p:nvPr/>
        </p:nvSpPr>
        <p:spPr bwMode="auto">
          <a:xfrm>
            <a:off x="2111454375" y="553131737"/>
            <a:ext cx="71526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Microsoft OneNote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3" name="Rectangle 14"/>
          <p:cNvSpPr>
            <a:spLocks noChangeArrowheads="1"/>
          </p:cNvSpPr>
          <p:nvPr/>
        </p:nvSpPr>
        <p:spPr bwMode="auto">
          <a:xfrm>
            <a:off x="2147483647" y="2147260509"/>
            <a:ext cx="46519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ClaroPDF</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4" name="Rectangle 15"/>
          <p:cNvSpPr>
            <a:spLocks noChangeArrowheads="1"/>
          </p:cNvSpPr>
          <p:nvPr/>
        </p:nvSpPr>
        <p:spPr bwMode="auto">
          <a:xfrm>
            <a:off x="2147483647" y="2147260509"/>
            <a:ext cx="38023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Clicker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5" name="Rectangle 16"/>
          <p:cNvSpPr>
            <a:spLocks noChangeArrowheads="1"/>
          </p:cNvSpPr>
          <p:nvPr/>
        </p:nvSpPr>
        <p:spPr bwMode="auto">
          <a:xfrm>
            <a:off x="2147483647" y="2147260509"/>
            <a:ext cx="48603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Sentences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6" name="Rectangle 17"/>
          <p:cNvSpPr>
            <a:spLocks noChangeArrowheads="1"/>
          </p:cNvSpPr>
          <p:nvPr/>
        </p:nvSpPr>
        <p:spPr bwMode="auto">
          <a:xfrm>
            <a:off x="954747900" y="2147260509"/>
            <a:ext cx="39786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Clicker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7" name="Rectangle 18"/>
          <p:cNvSpPr>
            <a:spLocks noChangeArrowheads="1"/>
          </p:cNvSpPr>
          <p:nvPr/>
        </p:nvSpPr>
        <p:spPr bwMode="auto">
          <a:xfrm>
            <a:off x="985421575" y="2147260509"/>
            <a:ext cx="33054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Docs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8" name="Rectangle 19"/>
          <p:cNvSpPr>
            <a:spLocks noChangeArrowheads="1"/>
          </p:cNvSpPr>
          <p:nvPr/>
        </p:nvSpPr>
        <p:spPr bwMode="auto">
          <a:xfrm>
            <a:off x="155638500" y="2147260509"/>
            <a:ext cx="46038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Microsoft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9" name="Rectangle 20"/>
          <p:cNvSpPr>
            <a:spLocks noChangeArrowheads="1"/>
          </p:cNvSpPr>
          <p:nvPr/>
        </p:nvSpPr>
        <p:spPr bwMode="auto">
          <a:xfrm>
            <a:off x="1591576700" y="2147260509"/>
            <a:ext cx="33695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Word</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20" name="Rectangle 21"/>
          <p:cNvSpPr>
            <a:spLocks noChangeArrowheads="1"/>
          </p:cNvSpPr>
          <p:nvPr/>
        </p:nvSpPr>
        <p:spPr bwMode="auto">
          <a:xfrm>
            <a:off x="2147483647" y="2147260509"/>
            <a:ext cx="45397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Co:Writer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21" name="Rectangle 22"/>
          <p:cNvSpPr>
            <a:spLocks noChangeArrowheads="1"/>
          </p:cNvSpPr>
          <p:nvPr/>
        </p:nvSpPr>
        <p:spPr bwMode="auto">
          <a:xfrm>
            <a:off x="2147483647" y="2147260509"/>
            <a:ext cx="36260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Voice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22" name="Rectangle 23"/>
          <p:cNvSpPr>
            <a:spLocks noChangeArrowheads="1"/>
          </p:cNvSpPr>
          <p:nvPr/>
        </p:nvSpPr>
        <p:spPr bwMode="auto">
          <a:xfrm>
            <a:off x="2147483647" y="2147260509"/>
            <a:ext cx="37542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Dream</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23" name="Rectangle 24"/>
          <p:cNvSpPr>
            <a:spLocks noChangeArrowheads="1"/>
          </p:cNvSpPr>
          <p:nvPr/>
        </p:nvSpPr>
        <p:spPr bwMode="auto">
          <a:xfrm>
            <a:off x="2147483647" y="2147260509"/>
            <a:ext cx="39305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Reader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24" name="Rectangle 25"/>
          <p:cNvSpPr>
            <a:spLocks noChangeArrowheads="1"/>
          </p:cNvSpPr>
          <p:nvPr/>
        </p:nvSpPr>
        <p:spPr bwMode="auto">
          <a:xfrm>
            <a:off x="1931111200" y="2147260509"/>
            <a:ext cx="43954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Evernote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25" name="Rectangle 26"/>
          <p:cNvSpPr>
            <a:spLocks noChangeArrowheads="1"/>
          </p:cNvSpPr>
          <p:nvPr/>
        </p:nvSpPr>
        <p:spPr bwMode="auto">
          <a:xfrm>
            <a:off x="2006209475" y="1680782200"/>
            <a:ext cx="33695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Clear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26" name="Rectangle 27"/>
          <p:cNvSpPr>
            <a:spLocks noChangeArrowheads="1"/>
          </p:cNvSpPr>
          <p:nvPr/>
        </p:nvSpPr>
        <p:spPr bwMode="auto">
          <a:xfrm>
            <a:off x="2147483647" y="2147260509"/>
            <a:ext cx="37702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iBooks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27" name="Rectangle 28"/>
          <p:cNvSpPr>
            <a:spLocks noChangeArrowheads="1"/>
          </p:cNvSpPr>
          <p:nvPr/>
        </p:nvSpPr>
        <p:spPr bwMode="auto">
          <a:xfrm>
            <a:off x="1128215613" y="2147260509"/>
            <a:ext cx="44916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Ideament</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28" name="Rectangle 29"/>
          <p:cNvSpPr>
            <a:spLocks noChangeArrowheads="1"/>
          </p:cNvSpPr>
          <p:nvPr/>
        </p:nvSpPr>
        <p:spPr bwMode="auto">
          <a:xfrm>
            <a:off x="736085650" y="2147260509"/>
            <a:ext cx="47801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Inspiration</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29" name="Rectangle 30"/>
          <p:cNvSpPr>
            <a:spLocks noChangeArrowheads="1"/>
          </p:cNvSpPr>
          <p:nvPr/>
        </p:nvSpPr>
        <p:spPr bwMode="auto">
          <a:xfrm>
            <a:off x="2147483647" y="2147260509"/>
            <a:ext cx="51328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knfbReader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30" name="Rectangle 31"/>
          <p:cNvSpPr>
            <a:spLocks noChangeArrowheads="1"/>
          </p:cNvSpPr>
          <p:nvPr/>
        </p:nvSpPr>
        <p:spPr bwMode="auto">
          <a:xfrm>
            <a:off x="2147483647" y="275658962"/>
            <a:ext cx="36260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Kindle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31" name="Rectangle 32"/>
          <p:cNvSpPr>
            <a:spLocks noChangeArrowheads="1"/>
          </p:cNvSpPr>
          <p:nvPr/>
        </p:nvSpPr>
        <p:spPr bwMode="auto">
          <a:xfrm>
            <a:off x="438272238" y="2147260509"/>
            <a:ext cx="32252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Mind</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24" name="Rectangle 33"/>
          <p:cNvSpPr>
            <a:spLocks noChangeArrowheads="1"/>
          </p:cNvSpPr>
          <p:nvPr/>
        </p:nvSpPr>
        <p:spPr bwMode="auto">
          <a:xfrm>
            <a:off x="395257338" y="2147260509"/>
            <a:ext cx="39946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Mapper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25" name="Rectangle 34"/>
          <p:cNvSpPr>
            <a:spLocks noChangeArrowheads="1"/>
          </p:cNvSpPr>
          <p:nvPr/>
        </p:nvSpPr>
        <p:spPr bwMode="auto">
          <a:xfrm>
            <a:off x="2147483647" y="2147260509"/>
            <a:ext cx="45076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MyScript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27" name="Rectangle 35"/>
          <p:cNvSpPr>
            <a:spLocks noChangeArrowheads="1"/>
          </p:cNvSpPr>
          <p:nvPr/>
        </p:nvSpPr>
        <p:spPr bwMode="auto">
          <a:xfrm>
            <a:off x="2147483647" y="2147260509"/>
            <a:ext cx="36099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Memo</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28" name="Rectangle 36"/>
          <p:cNvSpPr>
            <a:spLocks noChangeArrowheads="1"/>
          </p:cNvSpPr>
          <p:nvPr/>
        </p:nvSpPr>
        <p:spPr bwMode="auto">
          <a:xfrm>
            <a:off x="1657415088" y="2147260509"/>
            <a:ext cx="44755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Notability</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29" name="Rectangle 37"/>
          <p:cNvSpPr>
            <a:spLocks noChangeArrowheads="1"/>
          </p:cNvSpPr>
          <p:nvPr/>
        </p:nvSpPr>
        <p:spPr bwMode="auto">
          <a:xfrm>
            <a:off x="1226710463" y="2147260509"/>
            <a:ext cx="40107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Popplet</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30" name="Rectangle 38"/>
          <p:cNvSpPr>
            <a:spLocks noChangeArrowheads="1"/>
          </p:cNvSpPr>
          <p:nvPr/>
        </p:nvSpPr>
        <p:spPr bwMode="auto">
          <a:xfrm>
            <a:off x="440139138" y="2147260509"/>
            <a:ext cx="40427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Outline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31" name="Rectangle 39"/>
          <p:cNvSpPr>
            <a:spLocks noChangeArrowheads="1"/>
          </p:cNvSpPr>
          <p:nvPr/>
        </p:nvSpPr>
        <p:spPr bwMode="auto">
          <a:xfrm>
            <a:off x="502950163" y="2147260509"/>
            <a:ext cx="28405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Pro</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32" name="Rectangle 40"/>
          <p:cNvSpPr>
            <a:spLocks noChangeArrowheads="1"/>
          </p:cNvSpPr>
          <p:nvPr/>
        </p:nvSpPr>
        <p:spPr bwMode="auto">
          <a:xfrm>
            <a:off x="1879747638" y="2147260509"/>
            <a:ext cx="36580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Pages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33" name="Rectangle 41"/>
          <p:cNvSpPr>
            <a:spLocks noChangeArrowheads="1"/>
          </p:cNvSpPr>
          <p:nvPr/>
        </p:nvSpPr>
        <p:spPr bwMode="auto">
          <a:xfrm>
            <a:off x="2147483647" y="2147260509"/>
            <a:ext cx="46358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Paperport</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34" name="Rectangle 42"/>
          <p:cNvSpPr>
            <a:spLocks noChangeArrowheads="1"/>
          </p:cNvSpPr>
          <p:nvPr/>
        </p:nvSpPr>
        <p:spPr bwMode="auto">
          <a:xfrm>
            <a:off x="2147483647" y="2147260509"/>
            <a:ext cx="35137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Notes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35" name="Rectangle 43"/>
          <p:cNvSpPr>
            <a:spLocks noChangeArrowheads="1"/>
          </p:cNvSpPr>
          <p:nvPr/>
        </p:nvSpPr>
        <p:spPr bwMode="auto">
          <a:xfrm>
            <a:off x="2147483647" y="2147260509"/>
            <a:ext cx="31290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PDF</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36" name="Rectangle 44"/>
          <p:cNvSpPr>
            <a:spLocks noChangeArrowheads="1"/>
          </p:cNvSpPr>
          <p:nvPr/>
        </p:nvSpPr>
        <p:spPr bwMode="auto">
          <a:xfrm>
            <a:off x="2147483647" y="2147260509"/>
            <a:ext cx="36901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Expert</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37" name="Rectangle 45"/>
          <p:cNvSpPr>
            <a:spLocks noChangeArrowheads="1"/>
          </p:cNvSpPr>
          <p:nvPr/>
        </p:nvSpPr>
        <p:spPr bwMode="auto">
          <a:xfrm>
            <a:off x="824615763" y="2147260509"/>
            <a:ext cx="4363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Pinterest</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38" name="Rectangle 46"/>
          <p:cNvSpPr>
            <a:spLocks noChangeArrowheads="1"/>
          </p:cNvSpPr>
          <p:nvPr/>
        </p:nvSpPr>
        <p:spPr bwMode="auto">
          <a:xfrm>
            <a:off x="2147483647" y="2147260509"/>
            <a:ext cx="3834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Prizmo</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39" name="Rectangle 47"/>
          <p:cNvSpPr>
            <a:spLocks noChangeArrowheads="1"/>
          </p:cNvSpPr>
          <p:nvPr/>
        </p:nvSpPr>
        <p:spPr bwMode="auto">
          <a:xfrm>
            <a:off x="1611445850" y="1770729950"/>
            <a:ext cx="51648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Remember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40" name="Rectangle 48"/>
          <p:cNvSpPr>
            <a:spLocks noChangeArrowheads="1"/>
          </p:cNvSpPr>
          <p:nvPr/>
        </p:nvSpPr>
        <p:spPr bwMode="auto">
          <a:xfrm>
            <a:off x="1659540750" y="1847882450"/>
            <a:ext cx="40427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the Milk</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41" name="Rectangle 49"/>
          <p:cNvSpPr>
            <a:spLocks noChangeArrowheads="1"/>
          </p:cNvSpPr>
          <p:nvPr/>
        </p:nvSpPr>
        <p:spPr bwMode="auto">
          <a:xfrm>
            <a:off x="1338322825" y="1596298625"/>
            <a:ext cx="492443"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Reminders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42" name="Rectangle 50"/>
          <p:cNvSpPr>
            <a:spLocks noChangeArrowheads="1"/>
          </p:cNvSpPr>
          <p:nvPr/>
        </p:nvSpPr>
        <p:spPr bwMode="auto">
          <a:xfrm>
            <a:off x="580102663" y="2147260509"/>
            <a:ext cx="35137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Safari</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43" name="Rectangle 51"/>
          <p:cNvSpPr>
            <a:spLocks noChangeArrowheads="1"/>
          </p:cNvSpPr>
          <p:nvPr/>
        </p:nvSpPr>
        <p:spPr bwMode="auto">
          <a:xfrm>
            <a:off x="1089898125" y="2147260509"/>
            <a:ext cx="4363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Scoop It!</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44" name="Rectangle 52"/>
          <p:cNvSpPr>
            <a:spLocks noChangeArrowheads="1"/>
          </p:cNvSpPr>
          <p:nvPr/>
        </p:nvSpPr>
        <p:spPr bwMode="auto">
          <a:xfrm>
            <a:off x="2147483647" y="2147260509"/>
            <a:ext cx="27764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Siri</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45" name="Rectangle 53"/>
          <p:cNvSpPr>
            <a:spLocks noChangeArrowheads="1"/>
          </p:cNvSpPr>
          <p:nvPr/>
        </p:nvSpPr>
        <p:spPr bwMode="auto">
          <a:xfrm>
            <a:off x="2147483647" y="1862474750"/>
            <a:ext cx="3834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Speak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46" name="Rectangle 54"/>
          <p:cNvSpPr>
            <a:spLocks noChangeArrowheads="1"/>
          </p:cNvSpPr>
          <p:nvPr/>
        </p:nvSpPr>
        <p:spPr bwMode="auto">
          <a:xfrm>
            <a:off x="2147483647" y="1939627250"/>
            <a:ext cx="23756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It!</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47" name="Rectangle 55"/>
          <p:cNvSpPr>
            <a:spLocks noChangeArrowheads="1"/>
          </p:cNvSpPr>
          <p:nvPr/>
        </p:nvSpPr>
        <p:spPr bwMode="auto">
          <a:xfrm>
            <a:off x="2147483647" y="2022182012"/>
            <a:ext cx="3834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Speak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48" name="Rectangle 56"/>
          <p:cNvSpPr>
            <a:spLocks noChangeArrowheads="1"/>
          </p:cNvSpPr>
          <p:nvPr/>
        </p:nvSpPr>
        <p:spPr bwMode="auto">
          <a:xfrm>
            <a:off x="2147483647" y="2099334512"/>
            <a:ext cx="44755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Selection</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49" name="Rectangle 57"/>
          <p:cNvSpPr>
            <a:spLocks noChangeArrowheads="1"/>
          </p:cNvSpPr>
          <p:nvPr/>
        </p:nvSpPr>
        <p:spPr bwMode="auto">
          <a:xfrm>
            <a:off x="2147483647" y="2147260509"/>
            <a:ext cx="30809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Text</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50" name="Rectangle 58"/>
          <p:cNvSpPr>
            <a:spLocks noChangeArrowheads="1"/>
          </p:cNvSpPr>
          <p:nvPr/>
        </p:nvSpPr>
        <p:spPr bwMode="auto">
          <a:xfrm>
            <a:off x="2147483647" y="2147260509"/>
            <a:ext cx="41710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Grabber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51" name="Rectangle 59"/>
          <p:cNvSpPr>
            <a:spLocks noChangeArrowheads="1"/>
          </p:cNvSpPr>
          <p:nvPr/>
        </p:nvSpPr>
        <p:spPr bwMode="auto">
          <a:xfrm>
            <a:off x="1435342888" y="2147260509"/>
            <a:ext cx="31611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Web</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52" name="Rectangle 60"/>
          <p:cNvSpPr>
            <a:spLocks noChangeArrowheads="1"/>
          </p:cNvSpPr>
          <p:nvPr/>
        </p:nvSpPr>
        <p:spPr bwMode="auto">
          <a:xfrm>
            <a:off x="1391819988" y="2147260509"/>
            <a:ext cx="39305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Reader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53" name="Rectangle 61"/>
          <p:cNvSpPr>
            <a:spLocks noChangeArrowheads="1"/>
          </p:cNvSpPr>
          <p:nvPr/>
        </p:nvSpPr>
        <p:spPr bwMode="auto">
          <a:xfrm>
            <a:off x="2147483647" y="2147260509"/>
            <a:ext cx="44755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WritePad</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54" name="Rectangle 62"/>
          <p:cNvSpPr>
            <a:spLocks noChangeArrowheads="1"/>
          </p:cNvSpPr>
          <p:nvPr/>
        </p:nvSpPr>
        <p:spPr bwMode="auto">
          <a:xfrm>
            <a:off x="2147483647" y="2147260509"/>
            <a:ext cx="40748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Talking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55" name="Rectangle 63"/>
          <p:cNvSpPr>
            <a:spLocks noChangeArrowheads="1"/>
          </p:cNvSpPr>
          <p:nvPr/>
        </p:nvSpPr>
        <p:spPr bwMode="auto">
          <a:xfrm>
            <a:off x="2147483647" y="2147260509"/>
            <a:ext cx="36260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Books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56" name="Rectangle 64"/>
          <p:cNvSpPr>
            <a:spLocks noChangeArrowheads="1"/>
          </p:cNvSpPr>
          <p:nvPr/>
        </p:nvSpPr>
        <p:spPr bwMode="auto">
          <a:xfrm>
            <a:off x="2147483647" y="1722393750"/>
            <a:ext cx="575799"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Clicker Books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57" name="Rectangle 65"/>
          <p:cNvSpPr>
            <a:spLocks noChangeArrowheads="1"/>
          </p:cNvSpPr>
          <p:nvPr/>
        </p:nvSpPr>
        <p:spPr bwMode="auto">
          <a:xfrm>
            <a:off x="2147483647" y="462031462"/>
            <a:ext cx="39786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Pocket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58" name="Rectangle 66"/>
          <p:cNvSpPr>
            <a:spLocks noChangeArrowheads="1"/>
          </p:cNvSpPr>
          <p:nvPr/>
        </p:nvSpPr>
        <p:spPr bwMode="auto">
          <a:xfrm>
            <a:off x="2147483647" y="46773212"/>
            <a:ext cx="41229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Phonics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59" name="Rectangle 67"/>
          <p:cNvSpPr>
            <a:spLocks noChangeArrowheads="1"/>
          </p:cNvSpPr>
          <p:nvPr/>
        </p:nvSpPr>
        <p:spPr bwMode="auto">
          <a:xfrm>
            <a:off x="2147483647" y="2147260509"/>
            <a:ext cx="556563"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abcJoinedUp</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60" name="Rectangle 68"/>
          <p:cNvSpPr>
            <a:spLocks noChangeArrowheads="1"/>
          </p:cNvSpPr>
          <p:nvPr/>
        </p:nvSpPr>
        <p:spPr bwMode="auto">
          <a:xfrm>
            <a:off x="2147483647" y="2147260509"/>
            <a:ext cx="40107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Writing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61" name="Rectangle 69"/>
          <p:cNvSpPr>
            <a:spLocks noChangeArrowheads="1"/>
          </p:cNvSpPr>
          <p:nvPr/>
        </p:nvSpPr>
        <p:spPr bwMode="auto">
          <a:xfrm>
            <a:off x="2147483647" y="2147260509"/>
            <a:ext cx="3834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Wizard</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62" name="Rectangle 70"/>
          <p:cNvSpPr>
            <a:spLocks noChangeArrowheads="1"/>
          </p:cNvSpPr>
          <p:nvPr/>
        </p:nvSpPr>
        <p:spPr bwMode="auto">
          <a:xfrm>
            <a:off x="1170166888" y="2147260509"/>
            <a:ext cx="53251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Flashcards+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63" name="Rectangle 71"/>
          <p:cNvSpPr>
            <a:spLocks noChangeArrowheads="1"/>
          </p:cNvSpPr>
          <p:nvPr/>
        </p:nvSpPr>
        <p:spPr bwMode="auto">
          <a:xfrm>
            <a:off x="1764972975" y="2147260509"/>
            <a:ext cx="56457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Brain School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64" name="Rectangle 72"/>
          <p:cNvSpPr>
            <a:spLocks noChangeArrowheads="1"/>
          </p:cNvSpPr>
          <p:nvPr/>
        </p:nvSpPr>
        <p:spPr bwMode="auto">
          <a:xfrm>
            <a:off x="1837947175" y="2147260509"/>
            <a:ext cx="41389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Training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65" name="Rectangle 73"/>
          <p:cNvSpPr>
            <a:spLocks noChangeArrowheads="1"/>
          </p:cNvSpPr>
          <p:nvPr/>
        </p:nvSpPr>
        <p:spPr bwMode="auto">
          <a:xfrm>
            <a:off x="590111850" y="80271765"/>
            <a:ext cx="4637360"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2100">
                <a:solidFill>
                  <a:prstClr val="black"/>
                </a:solidFill>
                <a:latin typeface="Arial" charset="0"/>
                <a:cs typeface="Arial" charset="0"/>
              </a:rPr>
              <a:t>iPad Apps for Learners with Dyslexia/</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66" name="Rectangle 74"/>
          <p:cNvSpPr>
            <a:spLocks noChangeArrowheads="1"/>
          </p:cNvSpPr>
          <p:nvPr/>
        </p:nvSpPr>
        <p:spPr bwMode="auto">
          <a:xfrm>
            <a:off x="984626238" y="388881765"/>
            <a:ext cx="3908314"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2100">
                <a:solidFill>
                  <a:prstClr val="black"/>
                </a:solidFill>
                <a:latin typeface="Arial" charset="0"/>
                <a:cs typeface="Arial" charset="0"/>
              </a:rPr>
              <a:t>Reading and Writing Difficulties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67" name="Rectangle 75"/>
          <p:cNvSpPr>
            <a:spLocks noChangeArrowheads="1"/>
          </p:cNvSpPr>
          <p:nvPr/>
        </p:nvSpPr>
        <p:spPr bwMode="auto">
          <a:xfrm>
            <a:off x="2147483647" y="2147260509"/>
            <a:ext cx="44275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Creating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68" name="Rectangle 76"/>
          <p:cNvSpPr>
            <a:spLocks noChangeArrowheads="1"/>
          </p:cNvSpPr>
          <p:nvPr/>
        </p:nvSpPr>
        <p:spPr bwMode="auto">
          <a:xfrm>
            <a:off x="2147483647" y="2147260509"/>
            <a:ext cx="3834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Stories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69" name="Rectangle 77"/>
          <p:cNvSpPr>
            <a:spLocks noChangeArrowheads="1"/>
          </p:cNvSpPr>
          <p:nvPr/>
        </p:nvSpPr>
        <p:spPr bwMode="auto">
          <a:xfrm>
            <a:off x="2147483647" y="2147260509"/>
            <a:ext cx="39626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Text to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70" name="Rectangle 78"/>
          <p:cNvSpPr>
            <a:spLocks noChangeArrowheads="1"/>
          </p:cNvSpPr>
          <p:nvPr/>
        </p:nvSpPr>
        <p:spPr bwMode="auto">
          <a:xfrm>
            <a:off x="37623750" y="2147260509"/>
            <a:ext cx="40107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Speech</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71" name="Rectangle 79"/>
          <p:cNvSpPr>
            <a:spLocks noChangeArrowheads="1"/>
          </p:cNvSpPr>
          <p:nvPr/>
        </p:nvSpPr>
        <p:spPr bwMode="auto">
          <a:xfrm>
            <a:off x="2147483647" y="2147260509"/>
            <a:ext cx="43954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Reading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72" name="Rectangle 80"/>
          <p:cNvSpPr>
            <a:spLocks noChangeArrowheads="1"/>
          </p:cNvSpPr>
          <p:nvPr/>
        </p:nvSpPr>
        <p:spPr bwMode="auto">
          <a:xfrm>
            <a:off x="2147483647" y="2147260509"/>
            <a:ext cx="39786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eBooks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73" name="Rectangle 81"/>
          <p:cNvSpPr>
            <a:spLocks noChangeArrowheads="1"/>
          </p:cNvSpPr>
          <p:nvPr/>
        </p:nvSpPr>
        <p:spPr bwMode="auto">
          <a:xfrm>
            <a:off x="2147483647" y="2147260509"/>
            <a:ext cx="45076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Scanning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74" name="Rectangle 82"/>
          <p:cNvSpPr>
            <a:spLocks noChangeArrowheads="1"/>
          </p:cNvSpPr>
          <p:nvPr/>
        </p:nvSpPr>
        <p:spPr bwMode="auto">
          <a:xfrm>
            <a:off x="2147483647" y="2147260509"/>
            <a:ext cx="36420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Letter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75" name="Rectangle 83"/>
          <p:cNvSpPr>
            <a:spLocks noChangeArrowheads="1"/>
          </p:cNvSpPr>
          <p:nvPr/>
        </p:nvSpPr>
        <p:spPr bwMode="auto">
          <a:xfrm>
            <a:off x="2147483647" y="2147260509"/>
            <a:ext cx="505267"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Formation/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76" name="Rectangle 84"/>
          <p:cNvSpPr>
            <a:spLocks noChangeArrowheads="1"/>
          </p:cNvSpPr>
          <p:nvPr/>
        </p:nvSpPr>
        <p:spPr bwMode="auto">
          <a:xfrm>
            <a:off x="2147483647" y="2147260509"/>
            <a:ext cx="521297"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Handwriting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77" name="Rectangle 85"/>
          <p:cNvSpPr>
            <a:spLocks noChangeArrowheads="1"/>
          </p:cNvSpPr>
          <p:nvPr/>
        </p:nvSpPr>
        <p:spPr bwMode="auto">
          <a:xfrm>
            <a:off x="2147483647" y="2147260509"/>
            <a:ext cx="48923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Keyboards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78" name="Rectangle 86"/>
          <p:cNvSpPr>
            <a:spLocks noChangeArrowheads="1"/>
          </p:cNvSpPr>
          <p:nvPr/>
        </p:nvSpPr>
        <p:spPr bwMode="auto">
          <a:xfrm>
            <a:off x="2147483647" y="2147260509"/>
            <a:ext cx="40107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Writing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79" name="Rectangle 87"/>
          <p:cNvSpPr>
            <a:spLocks noChangeArrowheads="1"/>
          </p:cNvSpPr>
          <p:nvPr/>
        </p:nvSpPr>
        <p:spPr bwMode="auto">
          <a:xfrm>
            <a:off x="2147483647" y="2147260509"/>
            <a:ext cx="40748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Support</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80" name="Rectangle 88"/>
          <p:cNvSpPr>
            <a:spLocks noChangeArrowheads="1"/>
          </p:cNvSpPr>
          <p:nvPr/>
        </p:nvSpPr>
        <p:spPr bwMode="auto">
          <a:xfrm>
            <a:off x="2147483647" y="2147252815"/>
            <a:ext cx="60625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Audio Notes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81" name="Rectangle 89"/>
          <p:cNvSpPr>
            <a:spLocks noChangeArrowheads="1"/>
          </p:cNvSpPr>
          <p:nvPr/>
        </p:nvSpPr>
        <p:spPr bwMode="auto">
          <a:xfrm>
            <a:off x="2147483647" y="2147260509"/>
            <a:ext cx="35458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Word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82" name="Rectangle 90"/>
          <p:cNvSpPr>
            <a:spLocks noChangeArrowheads="1"/>
          </p:cNvSpPr>
          <p:nvPr/>
        </p:nvSpPr>
        <p:spPr bwMode="auto">
          <a:xfrm>
            <a:off x="2147483647" y="2147260509"/>
            <a:ext cx="50045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Processing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83" name="Rectangle 91"/>
          <p:cNvSpPr>
            <a:spLocks noChangeArrowheads="1"/>
          </p:cNvSpPr>
          <p:nvPr/>
        </p:nvSpPr>
        <p:spPr bwMode="auto">
          <a:xfrm>
            <a:off x="2147483647" y="2147260509"/>
            <a:ext cx="34015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Mind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84" name="Rectangle 92"/>
          <p:cNvSpPr>
            <a:spLocks noChangeArrowheads="1"/>
          </p:cNvSpPr>
          <p:nvPr/>
        </p:nvSpPr>
        <p:spPr bwMode="auto">
          <a:xfrm>
            <a:off x="2060617863" y="2147260509"/>
            <a:ext cx="42832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Mapping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85" name="Rectangle 93"/>
          <p:cNvSpPr>
            <a:spLocks noChangeArrowheads="1"/>
          </p:cNvSpPr>
          <p:nvPr/>
        </p:nvSpPr>
        <p:spPr bwMode="auto">
          <a:xfrm>
            <a:off x="2147483647" y="2147260509"/>
            <a:ext cx="48122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Improving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86" name="Rectangle 94"/>
          <p:cNvSpPr>
            <a:spLocks noChangeArrowheads="1"/>
          </p:cNvSpPr>
          <p:nvPr/>
        </p:nvSpPr>
        <p:spPr bwMode="auto">
          <a:xfrm>
            <a:off x="2147483647" y="2147260509"/>
            <a:ext cx="41389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Memory</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87" name="Rectangle 95"/>
          <p:cNvSpPr>
            <a:spLocks noChangeArrowheads="1"/>
          </p:cNvSpPr>
          <p:nvPr/>
        </p:nvSpPr>
        <p:spPr bwMode="auto">
          <a:xfrm>
            <a:off x="2147483647" y="2147260509"/>
            <a:ext cx="492443"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Reminders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88" name="Rectangle 96"/>
          <p:cNvSpPr>
            <a:spLocks noChangeArrowheads="1"/>
          </p:cNvSpPr>
          <p:nvPr/>
        </p:nvSpPr>
        <p:spPr bwMode="auto">
          <a:xfrm>
            <a:off x="295879838" y="2147260509"/>
            <a:ext cx="34817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Early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89" name="Rectangle 97"/>
          <p:cNvSpPr>
            <a:spLocks noChangeArrowheads="1"/>
          </p:cNvSpPr>
          <p:nvPr/>
        </p:nvSpPr>
        <p:spPr bwMode="auto">
          <a:xfrm>
            <a:off x="2147483647" y="2147260509"/>
            <a:ext cx="42191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Reading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90" name="Rectangle 98"/>
          <p:cNvSpPr>
            <a:spLocks noChangeArrowheads="1"/>
          </p:cNvSpPr>
          <p:nvPr/>
        </p:nvSpPr>
        <p:spPr bwMode="auto">
          <a:xfrm>
            <a:off x="2147483647" y="1969835787"/>
            <a:ext cx="45397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Bitsboard</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91" name="Rectangle 99"/>
          <p:cNvSpPr>
            <a:spLocks noChangeArrowheads="1"/>
          </p:cNvSpPr>
          <p:nvPr/>
        </p:nvSpPr>
        <p:spPr bwMode="auto">
          <a:xfrm>
            <a:off x="2147483647" y="1642740937"/>
            <a:ext cx="47481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Our Story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92" name="Rectangle 100"/>
          <p:cNvSpPr>
            <a:spLocks noChangeArrowheads="1"/>
          </p:cNvSpPr>
          <p:nvPr/>
        </p:nvSpPr>
        <p:spPr bwMode="auto">
          <a:xfrm>
            <a:off x="2147483647" y="1719893437"/>
            <a:ext cx="40427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for iPad</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93" name="Rectangle 101"/>
          <p:cNvSpPr>
            <a:spLocks noChangeArrowheads="1"/>
          </p:cNvSpPr>
          <p:nvPr/>
        </p:nvSpPr>
        <p:spPr bwMode="auto">
          <a:xfrm>
            <a:off x="2147483647" y="1999679200"/>
            <a:ext cx="35137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Story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94" name="Rectangle 102"/>
          <p:cNvSpPr>
            <a:spLocks noChangeArrowheads="1"/>
          </p:cNvSpPr>
          <p:nvPr/>
        </p:nvSpPr>
        <p:spPr bwMode="auto">
          <a:xfrm>
            <a:off x="2147483647" y="2076831700"/>
            <a:ext cx="39626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Creator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95" name="Rectangle 103"/>
          <p:cNvSpPr>
            <a:spLocks noChangeArrowheads="1"/>
          </p:cNvSpPr>
          <p:nvPr/>
        </p:nvSpPr>
        <p:spPr bwMode="auto">
          <a:xfrm>
            <a:off x="2147483647" y="2147260509"/>
            <a:ext cx="34817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Book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96" name="Rectangle 104"/>
          <p:cNvSpPr>
            <a:spLocks noChangeArrowheads="1"/>
          </p:cNvSpPr>
          <p:nvPr/>
        </p:nvSpPr>
        <p:spPr bwMode="auto">
          <a:xfrm>
            <a:off x="2147483647" y="2147260509"/>
            <a:ext cx="39626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Creator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97" name="Rectangle 105"/>
          <p:cNvSpPr>
            <a:spLocks noChangeArrowheads="1"/>
          </p:cNvSpPr>
          <p:nvPr/>
        </p:nvSpPr>
        <p:spPr bwMode="auto">
          <a:xfrm>
            <a:off x="2147483647" y="2147260509"/>
            <a:ext cx="34496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Easy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98" name="Rectangle 106"/>
          <p:cNvSpPr>
            <a:spLocks noChangeArrowheads="1"/>
          </p:cNvSpPr>
          <p:nvPr/>
        </p:nvSpPr>
        <p:spPr bwMode="auto">
          <a:xfrm>
            <a:off x="2147483647" y="2147260509"/>
            <a:ext cx="41229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Spelling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99" name="Rectangle 107"/>
          <p:cNvSpPr>
            <a:spLocks noChangeArrowheads="1"/>
          </p:cNvSpPr>
          <p:nvPr/>
        </p:nvSpPr>
        <p:spPr bwMode="auto">
          <a:xfrm>
            <a:off x="2147483647" y="2009589962"/>
            <a:ext cx="46839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Me Books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00" name="Rectangle 108"/>
          <p:cNvSpPr>
            <a:spLocks noChangeArrowheads="1"/>
          </p:cNvSpPr>
          <p:nvPr/>
        </p:nvSpPr>
        <p:spPr bwMode="auto">
          <a:xfrm>
            <a:off x="245167150" y="2147252815"/>
            <a:ext cx="62388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Organisation</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01" name="Rectangle 109"/>
          <p:cNvSpPr>
            <a:spLocks noChangeArrowheads="1"/>
          </p:cNvSpPr>
          <p:nvPr/>
        </p:nvSpPr>
        <p:spPr bwMode="auto">
          <a:xfrm>
            <a:off x="2147483647" y="2147260509"/>
            <a:ext cx="4363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Working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02" name="Rectangle 110"/>
          <p:cNvSpPr>
            <a:spLocks noChangeArrowheads="1"/>
          </p:cNvSpPr>
          <p:nvPr/>
        </p:nvSpPr>
        <p:spPr bwMode="auto">
          <a:xfrm>
            <a:off x="2147483647" y="2147260509"/>
            <a:ext cx="47641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with PDFs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03" name="Rectangle 111"/>
          <p:cNvSpPr>
            <a:spLocks noChangeArrowheads="1"/>
          </p:cNvSpPr>
          <p:nvPr/>
        </p:nvSpPr>
        <p:spPr bwMode="auto">
          <a:xfrm>
            <a:off x="2147483647" y="2147260509"/>
            <a:ext cx="527709"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Note Taking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04" name="Rectangle 112"/>
          <p:cNvSpPr>
            <a:spLocks noChangeArrowheads="1"/>
          </p:cNvSpPr>
          <p:nvPr/>
        </p:nvSpPr>
        <p:spPr bwMode="auto">
          <a:xfrm>
            <a:off x="2041007475" y="2147260509"/>
            <a:ext cx="51969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Information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05" name="Rectangle 113"/>
          <p:cNvSpPr>
            <a:spLocks noChangeArrowheads="1"/>
          </p:cNvSpPr>
          <p:nvPr/>
        </p:nvSpPr>
        <p:spPr bwMode="auto">
          <a:xfrm>
            <a:off x="2086236938" y="2147260509"/>
            <a:ext cx="46358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Gathering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06" name="Rectangle 114"/>
          <p:cNvSpPr>
            <a:spLocks noChangeArrowheads="1"/>
          </p:cNvSpPr>
          <p:nvPr/>
        </p:nvSpPr>
        <p:spPr bwMode="auto">
          <a:xfrm>
            <a:off x="2147483647" y="1211866450"/>
            <a:ext cx="527709"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First Words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07" name="Rectangle 115"/>
          <p:cNvSpPr>
            <a:spLocks noChangeArrowheads="1"/>
          </p:cNvSpPr>
          <p:nvPr/>
        </p:nvSpPr>
        <p:spPr bwMode="auto">
          <a:xfrm>
            <a:off x="2147483647" y="1289018950"/>
            <a:ext cx="3834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Deluxe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08" name="Rectangle 116"/>
          <p:cNvSpPr>
            <a:spLocks noChangeArrowheads="1"/>
          </p:cNvSpPr>
          <p:nvPr/>
        </p:nvSpPr>
        <p:spPr bwMode="auto">
          <a:xfrm>
            <a:off x="2147483647" y="1602967712"/>
            <a:ext cx="43954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Reading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09" name="Rectangle 117"/>
          <p:cNvSpPr>
            <a:spLocks noChangeArrowheads="1"/>
          </p:cNvSpPr>
          <p:nvPr/>
        </p:nvSpPr>
        <p:spPr bwMode="auto">
          <a:xfrm>
            <a:off x="2147483647" y="1680120212"/>
            <a:ext cx="35458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Magic</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10" name="Rectangle 118"/>
          <p:cNvSpPr>
            <a:spLocks noChangeArrowheads="1"/>
          </p:cNvSpPr>
          <p:nvPr/>
        </p:nvSpPr>
        <p:spPr bwMode="auto">
          <a:xfrm>
            <a:off x="28925838" y="1620112712"/>
            <a:ext cx="42992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Phonics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11" name="Rectangle 119"/>
          <p:cNvSpPr>
            <a:spLocks noChangeArrowheads="1"/>
          </p:cNvSpPr>
          <p:nvPr/>
        </p:nvSpPr>
        <p:spPr bwMode="auto">
          <a:xfrm>
            <a:off x="2147483647" y="1697265212"/>
            <a:ext cx="38664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Genius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12" name="Rectangle 120"/>
          <p:cNvSpPr>
            <a:spLocks noChangeArrowheads="1"/>
          </p:cNvSpPr>
          <p:nvPr/>
        </p:nvSpPr>
        <p:spPr bwMode="auto">
          <a:xfrm>
            <a:off x="2147483647" y="1432421000"/>
            <a:ext cx="710451"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The Three Pandas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13" name="Rectangle 121"/>
          <p:cNvSpPr>
            <a:spLocks noChangeArrowheads="1"/>
          </p:cNvSpPr>
          <p:nvPr/>
        </p:nvSpPr>
        <p:spPr bwMode="auto">
          <a:xfrm>
            <a:off x="2147483647" y="1093092875"/>
            <a:ext cx="64472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Toy Story Read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14" name="Rectangle 122"/>
          <p:cNvSpPr>
            <a:spLocks noChangeArrowheads="1"/>
          </p:cNvSpPr>
          <p:nvPr/>
        </p:nvSpPr>
        <p:spPr bwMode="auto">
          <a:xfrm>
            <a:off x="2147483647" y="1170245375"/>
            <a:ext cx="34817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Along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15" name="Rectangle 123"/>
          <p:cNvSpPr>
            <a:spLocks noChangeArrowheads="1"/>
          </p:cNvSpPr>
          <p:nvPr/>
        </p:nvSpPr>
        <p:spPr bwMode="auto">
          <a:xfrm>
            <a:off x="2147483647" y="1366295275"/>
            <a:ext cx="3834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Comic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16" name="Rectangle 124"/>
          <p:cNvSpPr>
            <a:spLocks noChangeArrowheads="1"/>
          </p:cNvSpPr>
          <p:nvPr/>
        </p:nvSpPr>
        <p:spPr bwMode="auto">
          <a:xfrm>
            <a:off x="2147483647" y="1443447775"/>
            <a:ext cx="28725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Life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17" name="Rectangle 125"/>
          <p:cNvSpPr>
            <a:spLocks noChangeArrowheads="1"/>
          </p:cNvSpPr>
          <p:nvPr/>
        </p:nvSpPr>
        <p:spPr bwMode="auto">
          <a:xfrm>
            <a:off x="2147483647" y="534540525"/>
            <a:ext cx="47160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Sentence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18" name="Rectangle 126"/>
          <p:cNvSpPr>
            <a:spLocks noChangeArrowheads="1"/>
          </p:cNvSpPr>
          <p:nvPr/>
        </p:nvSpPr>
        <p:spPr bwMode="auto">
          <a:xfrm>
            <a:off x="2147483647" y="54024912"/>
            <a:ext cx="36099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Maker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19" name="Rectangle 127"/>
          <p:cNvSpPr>
            <a:spLocks noChangeArrowheads="1"/>
          </p:cNvSpPr>
          <p:nvPr/>
        </p:nvSpPr>
        <p:spPr bwMode="auto">
          <a:xfrm>
            <a:off x="412759525" y="2147260509"/>
            <a:ext cx="47160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Sentence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20" name="Rectangle 128"/>
          <p:cNvSpPr>
            <a:spLocks noChangeArrowheads="1"/>
          </p:cNvSpPr>
          <p:nvPr/>
        </p:nvSpPr>
        <p:spPr bwMode="auto">
          <a:xfrm>
            <a:off x="2147483647" y="2147260509"/>
            <a:ext cx="3834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Builder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21" name="Rectangle 129"/>
          <p:cNvSpPr>
            <a:spLocks noChangeArrowheads="1"/>
          </p:cNvSpPr>
          <p:nvPr/>
        </p:nvSpPr>
        <p:spPr bwMode="auto">
          <a:xfrm>
            <a:off x="2147483647" y="2147260509"/>
            <a:ext cx="41229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Abilipad</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22" name="Rectangle 130"/>
          <p:cNvSpPr>
            <a:spLocks noChangeArrowheads="1"/>
          </p:cNvSpPr>
          <p:nvPr/>
        </p:nvSpPr>
        <p:spPr bwMode="auto">
          <a:xfrm>
            <a:off x="1910018088" y="2147260509"/>
            <a:ext cx="48282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AudioNote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23" name="Rectangle 131"/>
          <p:cNvSpPr>
            <a:spLocks noChangeArrowheads="1"/>
          </p:cNvSpPr>
          <p:nvPr/>
        </p:nvSpPr>
        <p:spPr bwMode="auto">
          <a:xfrm>
            <a:off x="2067082163" y="2147260509"/>
            <a:ext cx="50366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SoundNote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24" name="Rectangle 132"/>
          <p:cNvSpPr>
            <a:spLocks noChangeArrowheads="1"/>
          </p:cNvSpPr>
          <p:nvPr/>
        </p:nvSpPr>
        <p:spPr bwMode="auto">
          <a:xfrm>
            <a:off x="1501914700" y="2147260509"/>
            <a:ext cx="492443"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Mindscope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25" name="Rectangle 133"/>
          <p:cNvSpPr>
            <a:spLocks noChangeArrowheads="1"/>
          </p:cNvSpPr>
          <p:nvPr/>
        </p:nvSpPr>
        <p:spPr bwMode="auto">
          <a:xfrm>
            <a:off x="1978375838" y="2147260509"/>
            <a:ext cx="48923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My Secret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26" name="Rectangle 134"/>
          <p:cNvSpPr>
            <a:spLocks noChangeArrowheads="1"/>
          </p:cNvSpPr>
          <p:nvPr/>
        </p:nvSpPr>
        <p:spPr bwMode="auto">
          <a:xfrm>
            <a:off x="2053536025" y="2147260509"/>
            <a:ext cx="33374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Diary</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27" name="Rectangle 135"/>
          <p:cNvSpPr>
            <a:spLocks noChangeArrowheads="1"/>
          </p:cNvSpPr>
          <p:nvPr/>
        </p:nvSpPr>
        <p:spPr bwMode="auto">
          <a:xfrm>
            <a:off x="228388863" y="2147252815"/>
            <a:ext cx="45223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This is the 6th version of iPad Apps for Learners with Dyslexia/Reading and Writing Difficulties to be produced since it was first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28" name="Rectangle 136"/>
          <p:cNvSpPr>
            <a:spLocks noChangeArrowheads="1"/>
          </p:cNvSpPr>
          <p:nvPr/>
        </p:nvSpPr>
        <p:spPr bwMode="auto">
          <a:xfrm>
            <a:off x="228388863" y="2147252815"/>
            <a:ext cx="43620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launched in October 2013. The ‘Wheel of Apps’ is not comprehensive, but attempts to identify relevant, useful apps and to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29" name="Rectangle 137"/>
          <p:cNvSpPr>
            <a:spLocks noChangeArrowheads="1"/>
          </p:cNvSpPr>
          <p:nvPr/>
        </p:nvSpPr>
        <p:spPr bwMode="auto">
          <a:xfrm>
            <a:off x="228388863" y="2147252815"/>
            <a:ext cx="449674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categorise them according to difficulties faced by people with dyslexia. Note that some apps address a range of difficulties. To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30" name="Rectangle 138"/>
          <p:cNvSpPr>
            <a:spLocks noChangeArrowheads="1"/>
          </p:cNvSpPr>
          <p:nvPr/>
        </p:nvSpPr>
        <p:spPr bwMode="auto">
          <a:xfrm>
            <a:off x="228388863" y="2147252815"/>
            <a:ext cx="443743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save space, we have not placed individual apps into multiple categories, but have listed them under a single category that is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31" name="Rectangle 139"/>
          <p:cNvSpPr>
            <a:spLocks noChangeArrowheads="1"/>
          </p:cNvSpPr>
          <p:nvPr/>
        </p:nvSpPr>
        <p:spPr bwMode="auto">
          <a:xfrm>
            <a:off x="228388863" y="2147252815"/>
            <a:ext cx="45608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particularly relevant to the app. Links on the electronic version are ‘clickable’ and will take you to iTunes, where you can find out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32" name="Rectangle 140"/>
          <p:cNvSpPr>
            <a:spLocks noChangeArrowheads="1"/>
          </p:cNvSpPr>
          <p:nvPr/>
        </p:nvSpPr>
        <p:spPr bwMode="auto">
          <a:xfrm>
            <a:off x="228388863" y="2147252815"/>
            <a:ext cx="126028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more about the individual apps.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33" name="Rectangle 141"/>
          <p:cNvSpPr>
            <a:spLocks noChangeArrowheads="1"/>
          </p:cNvSpPr>
          <p:nvPr/>
        </p:nvSpPr>
        <p:spPr bwMode="auto">
          <a:xfrm>
            <a:off x="228388863" y="2147252815"/>
            <a:ext cx="313900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A more comprehensive guide to Apps to Support Literacy Difficulties is included in our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34" name="Rectangle 142"/>
          <p:cNvSpPr>
            <a:spLocks noChangeArrowheads="1"/>
          </p:cNvSpPr>
          <p:nvPr/>
        </p:nvSpPr>
        <p:spPr bwMode="auto">
          <a:xfrm>
            <a:off x="2147483647" y="2147252815"/>
            <a:ext cx="16722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iPads for Communication, Access, Literacy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35" name="Rectangle 143"/>
          <p:cNvSpPr>
            <a:spLocks noChangeArrowheads="1"/>
          </p:cNvSpPr>
          <p:nvPr/>
        </p:nvSpPr>
        <p:spPr bwMode="auto">
          <a:xfrm>
            <a:off x="228388863" y="2147252815"/>
            <a:ext cx="63831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and Learning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36" name="Rectangle 144"/>
          <p:cNvSpPr>
            <a:spLocks noChangeArrowheads="1"/>
          </p:cNvSpPr>
          <p:nvPr/>
        </p:nvSpPr>
        <p:spPr bwMode="auto">
          <a:xfrm>
            <a:off x="789806650" y="2147252815"/>
            <a:ext cx="196239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book, available printed, or as a free download from: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37" name="Rectangle 145"/>
          <p:cNvSpPr>
            <a:spLocks noChangeArrowheads="1"/>
          </p:cNvSpPr>
          <p:nvPr/>
        </p:nvSpPr>
        <p:spPr bwMode="auto">
          <a:xfrm>
            <a:off x="2147483647" y="2147252815"/>
            <a:ext cx="185499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http://www.callscotland.org.uk/downloads/Books/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38" name="Rectangle 146"/>
          <p:cNvSpPr>
            <a:spLocks noChangeArrowheads="1"/>
          </p:cNvSpPr>
          <p:nvPr/>
        </p:nvSpPr>
        <p:spPr bwMode="auto">
          <a:xfrm>
            <a:off x="228388863" y="2147252815"/>
            <a:ext cx="45945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CALL Scotland has produced a wide range of posters providing information about how assistive technology can support learners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39" name="Rectangle 147"/>
          <p:cNvSpPr>
            <a:spLocks noChangeArrowheads="1"/>
          </p:cNvSpPr>
          <p:nvPr/>
        </p:nvSpPr>
        <p:spPr bwMode="auto">
          <a:xfrm>
            <a:off x="228388863" y="2147252815"/>
            <a:ext cx="194636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with additional support needs. Download free from: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40" name="Rectangle 148"/>
          <p:cNvSpPr>
            <a:spLocks noChangeArrowheads="1"/>
          </p:cNvSpPr>
          <p:nvPr/>
        </p:nvSpPr>
        <p:spPr bwMode="auto">
          <a:xfrm>
            <a:off x="2147483647" y="2147252815"/>
            <a:ext cx="231986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http://www.callscotland.org.uk/downloads/posters-and-leaflets/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41" name="Rectangle 149"/>
          <p:cNvSpPr>
            <a:spLocks noChangeArrowheads="1"/>
          </p:cNvSpPr>
          <p:nvPr/>
        </p:nvSpPr>
        <p:spPr bwMode="auto">
          <a:xfrm>
            <a:off x="1481197825" y="2147252815"/>
            <a:ext cx="26388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Version 1.6, October 2017 CALL Scotland, The University of Edinburgh.</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42" name="Rectangle 150"/>
          <p:cNvSpPr>
            <a:spLocks noChangeArrowheads="1"/>
          </p:cNvSpPr>
          <p:nvPr/>
        </p:nvSpPr>
        <p:spPr bwMode="auto">
          <a:xfrm>
            <a:off x="1711940950" y="2147252815"/>
            <a:ext cx="218200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CALL Scotland is part funded by the Scottish Government.</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43" name="Rectangle 151"/>
          <p:cNvSpPr>
            <a:spLocks noChangeArrowheads="1"/>
          </p:cNvSpPr>
          <p:nvPr/>
        </p:nvSpPr>
        <p:spPr bwMode="auto">
          <a:xfrm>
            <a:off x="1685794825" y="2147252815"/>
            <a:ext cx="221086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An electronic version of this chart can be downloaded from:</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44" name="Rectangle 152"/>
          <p:cNvSpPr>
            <a:spLocks noChangeArrowheads="1"/>
          </p:cNvSpPr>
          <p:nvPr/>
        </p:nvSpPr>
        <p:spPr bwMode="auto">
          <a:xfrm>
            <a:off x="1621501075" y="2147252815"/>
            <a:ext cx="229902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http://www.callscotland.org.uk/downloads/posters-and-leaflets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45" name="Rectangle 153"/>
          <p:cNvSpPr>
            <a:spLocks noChangeArrowheads="1"/>
          </p:cNvSpPr>
          <p:nvPr/>
        </p:nvSpPr>
        <p:spPr bwMode="auto">
          <a:xfrm>
            <a:off x="1524265113" y="251889325"/>
            <a:ext cx="43954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Lumosity</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46" name="Rectangle 154"/>
          <p:cNvSpPr>
            <a:spLocks noChangeArrowheads="1"/>
          </p:cNvSpPr>
          <p:nvPr/>
        </p:nvSpPr>
        <p:spPr bwMode="auto">
          <a:xfrm>
            <a:off x="702117913" y="2147260509"/>
            <a:ext cx="55496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SimpleMind+</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47" name="Rectangle 155"/>
          <p:cNvSpPr>
            <a:spLocks noChangeArrowheads="1"/>
          </p:cNvSpPr>
          <p:nvPr/>
        </p:nvSpPr>
        <p:spPr bwMode="auto">
          <a:xfrm>
            <a:off x="2147483647" y="2147260509"/>
            <a:ext cx="54534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Hairy Letters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48" name="Rectangle 156"/>
          <p:cNvSpPr>
            <a:spLocks noChangeArrowheads="1"/>
          </p:cNvSpPr>
          <p:nvPr/>
        </p:nvSpPr>
        <p:spPr bwMode="auto">
          <a:xfrm>
            <a:off x="2147483647" y="2147260509"/>
            <a:ext cx="44275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Calendar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49" name="Rectangle 157"/>
          <p:cNvSpPr>
            <a:spLocks noChangeArrowheads="1"/>
          </p:cNvSpPr>
          <p:nvPr/>
        </p:nvSpPr>
        <p:spPr bwMode="auto">
          <a:xfrm>
            <a:off x="2147483647" y="579474712"/>
            <a:ext cx="48603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App Writer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50" name="Rectangle 158"/>
          <p:cNvSpPr>
            <a:spLocks noChangeArrowheads="1"/>
          </p:cNvSpPr>
          <p:nvPr/>
        </p:nvSpPr>
        <p:spPr bwMode="auto">
          <a:xfrm>
            <a:off x="2147483647" y="2147260509"/>
            <a:ext cx="37542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Marvin</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51" name="Rectangle 159"/>
          <p:cNvSpPr>
            <a:spLocks noChangeArrowheads="1"/>
          </p:cNvSpPr>
          <p:nvPr/>
        </p:nvSpPr>
        <p:spPr bwMode="auto">
          <a:xfrm>
            <a:off x="2147483647" y="1587162562"/>
            <a:ext cx="3834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Speak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52" name="Rectangle 160"/>
          <p:cNvSpPr>
            <a:spLocks noChangeArrowheads="1"/>
          </p:cNvSpPr>
          <p:nvPr/>
        </p:nvSpPr>
        <p:spPr bwMode="auto">
          <a:xfrm>
            <a:off x="442191775" y="1664315062"/>
            <a:ext cx="38664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Screen</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53" name="Rectangle 161"/>
          <p:cNvSpPr>
            <a:spLocks noChangeArrowheads="1"/>
          </p:cNvSpPr>
          <p:nvPr/>
        </p:nvSpPr>
        <p:spPr bwMode="auto">
          <a:xfrm>
            <a:off x="2147483647" y="2147260509"/>
            <a:ext cx="530915"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CapturaTalk</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54" name="Rectangle 162"/>
          <p:cNvSpPr>
            <a:spLocks noChangeArrowheads="1"/>
          </p:cNvSpPr>
          <p:nvPr/>
        </p:nvSpPr>
        <p:spPr bwMode="auto">
          <a:xfrm>
            <a:off x="2147483647" y="49014762"/>
            <a:ext cx="37542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Ginger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55" name="Rectangle 163"/>
          <p:cNvSpPr>
            <a:spLocks noChangeArrowheads="1"/>
          </p:cNvSpPr>
          <p:nvPr/>
        </p:nvSpPr>
        <p:spPr bwMode="auto">
          <a:xfrm>
            <a:off x="2147483647" y="499875875"/>
            <a:ext cx="550151"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Page Writing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56" name="Rectangle 164"/>
          <p:cNvSpPr>
            <a:spLocks noChangeArrowheads="1"/>
          </p:cNvSpPr>
          <p:nvPr/>
        </p:nvSpPr>
        <p:spPr bwMode="auto">
          <a:xfrm>
            <a:off x="2147483647" y="469961025"/>
            <a:ext cx="3834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Keeble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57" name="Rectangle 165"/>
          <p:cNvSpPr>
            <a:spLocks noChangeArrowheads="1"/>
          </p:cNvSpPr>
          <p:nvPr/>
        </p:nvSpPr>
        <p:spPr bwMode="auto">
          <a:xfrm>
            <a:off x="2147483647" y="2147260509"/>
            <a:ext cx="45717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Keedogo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58" name="Rectangle 166"/>
          <p:cNvSpPr>
            <a:spLocks noChangeArrowheads="1"/>
          </p:cNvSpPr>
          <p:nvPr/>
        </p:nvSpPr>
        <p:spPr bwMode="auto">
          <a:xfrm>
            <a:off x="2147483647" y="2147260509"/>
            <a:ext cx="30970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Plus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59" name="Rectangle 167"/>
          <p:cNvSpPr>
            <a:spLocks noChangeArrowheads="1"/>
          </p:cNvSpPr>
          <p:nvPr/>
        </p:nvSpPr>
        <p:spPr bwMode="auto">
          <a:xfrm>
            <a:off x="2147483647" y="2147260509"/>
            <a:ext cx="37702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Swype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60" name="Rectangle 168"/>
          <p:cNvSpPr>
            <a:spLocks noChangeArrowheads="1"/>
          </p:cNvSpPr>
          <p:nvPr/>
        </p:nvSpPr>
        <p:spPr bwMode="auto">
          <a:xfrm>
            <a:off x="2147483647" y="2147260509"/>
            <a:ext cx="30168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inku</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61" name="Rectangle 169"/>
          <p:cNvSpPr>
            <a:spLocks noChangeArrowheads="1"/>
          </p:cNvSpPr>
          <p:nvPr/>
        </p:nvSpPr>
        <p:spPr bwMode="auto">
          <a:xfrm>
            <a:off x="2147483647" y="118996525"/>
            <a:ext cx="43954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Creative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62" name="Rectangle 170"/>
          <p:cNvSpPr>
            <a:spLocks noChangeArrowheads="1"/>
          </p:cNvSpPr>
          <p:nvPr/>
        </p:nvSpPr>
        <p:spPr bwMode="auto">
          <a:xfrm>
            <a:off x="370603463" y="126711775"/>
            <a:ext cx="34817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Book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63" name="Rectangle 171"/>
          <p:cNvSpPr>
            <a:spLocks noChangeArrowheads="1"/>
          </p:cNvSpPr>
          <p:nvPr/>
        </p:nvSpPr>
        <p:spPr bwMode="auto">
          <a:xfrm>
            <a:off x="2147483647" y="134427025"/>
            <a:ext cx="3834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Builder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64" name="Rectangle 172"/>
          <p:cNvSpPr>
            <a:spLocks noChangeArrowheads="1"/>
          </p:cNvSpPr>
          <p:nvPr/>
        </p:nvSpPr>
        <p:spPr bwMode="auto">
          <a:xfrm>
            <a:off x="2147483647" y="2147260509"/>
            <a:ext cx="50687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Office Lens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65" name="Rectangle 173"/>
          <p:cNvSpPr>
            <a:spLocks noChangeArrowheads="1"/>
          </p:cNvSpPr>
          <p:nvPr/>
        </p:nvSpPr>
        <p:spPr bwMode="auto">
          <a:xfrm>
            <a:off x="2147483647" y="2147260509"/>
            <a:ext cx="45076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Rainbow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66" name="Rectangle 174"/>
          <p:cNvSpPr>
            <a:spLocks noChangeArrowheads="1"/>
          </p:cNvSpPr>
          <p:nvPr/>
        </p:nvSpPr>
        <p:spPr bwMode="auto">
          <a:xfrm>
            <a:off x="2147483647" y="2147260509"/>
            <a:ext cx="48603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Sentences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67" name="Rectangle 175"/>
          <p:cNvSpPr>
            <a:spLocks noChangeArrowheads="1"/>
          </p:cNvSpPr>
          <p:nvPr/>
        </p:nvSpPr>
        <p:spPr bwMode="auto">
          <a:xfrm>
            <a:off x="2147483647" y="2147260509"/>
            <a:ext cx="36260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Voice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68" name="Rectangle 176"/>
          <p:cNvSpPr>
            <a:spLocks noChangeArrowheads="1"/>
          </p:cNvSpPr>
          <p:nvPr/>
        </p:nvSpPr>
        <p:spPr bwMode="auto">
          <a:xfrm>
            <a:off x="2147483647" y="2147260509"/>
            <a:ext cx="39305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Dream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69" name="Rectangle 177"/>
          <p:cNvSpPr>
            <a:spLocks noChangeArrowheads="1"/>
          </p:cNvSpPr>
          <p:nvPr/>
        </p:nvSpPr>
        <p:spPr bwMode="auto">
          <a:xfrm>
            <a:off x="2147483647" y="2147260509"/>
            <a:ext cx="35458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Writer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70" name="Rectangle 178"/>
          <p:cNvSpPr>
            <a:spLocks noChangeArrowheads="1"/>
          </p:cNvSpPr>
          <p:nvPr/>
        </p:nvSpPr>
        <p:spPr bwMode="auto">
          <a:xfrm>
            <a:off x="2147483647" y="2147260509"/>
            <a:ext cx="559769"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GoodNotes 4</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71" name="Rectangle 179"/>
          <p:cNvSpPr>
            <a:spLocks noChangeArrowheads="1"/>
          </p:cNvSpPr>
          <p:nvPr/>
        </p:nvSpPr>
        <p:spPr bwMode="auto">
          <a:xfrm>
            <a:off x="1423430288" y="2147260509"/>
            <a:ext cx="47160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Pear Note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72" name="Rectangle 180"/>
          <p:cNvSpPr>
            <a:spLocks noChangeArrowheads="1"/>
          </p:cNvSpPr>
          <p:nvPr/>
        </p:nvSpPr>
        <p:spPr bwMode="auto">
          <a:xfrm>
            <a:off x="1643708613" y="2147260509"/>
            <a:ext cx="45717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openWeb</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73" name="Rectangle 181"/>
          <p:cNvSpPr>
            <a:spLocks noChangeArrowheads="1"/>
          </p:cNvSpPr>
          <p:nvPr/>
        </p:nvSpPr>
        <p:spPr bwMode="auto">
          <a:xfrm>
            <a:off x="2147483647" y="230546975"/>
            <a:ext cx="39786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Audible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74" name="Rectangle 182"/>
          <p:cNvSpPr>
            <a:spLocks noChangeArrowheads="1"/>
          </p:cNvSpPr>
          <p:nvPr/>
        </p:nvSpPr>
        <p:spPr bwMode="auto">
          <a:xfrm>
            <a:off x="2147483647" y="2147260509"/>
            <a:ext cx="54854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GoodReader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75" name="Rectangle 183"/>
          <p:cNvSpPr>
            <a:spLocks noChangeArrowheads="1"/>
          </p:cNvSpPr>
          <p:nvPr/>
        </p:nvSpPr>
        <p:spPr bwMode="auto">
          <a:xfrm>
            <a:off x="2147483647" y="2147260509"/>
            <a:ext cx="39786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School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76" name="Rectangle 184"/>
          <p:cNvSpPr>
            <a:spLocks noChangeArrowheads="1"/>
          </p:cNvSpPr>
          <p:nvPr/>
        </p:nvSpPr>
        <p:spPr bwMode="auto">
          <a:xfrm>
            <a:off x="2147483647" y="2147260509"/>
            <a:ext cx="3834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Writing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77" name="Rectangle 185"/>
          <p:cNvSpPr>
            <a:spLocks noChangeArrowheads="1"/>
          </p:cNvSpPr>
          <p:nvPr/>
        </p:nvSpPr>
        <p:spPr bwMode="auto">
          <a:xfrm>
            <a:off x="2147483647" y="2147260509"/>
            <a:ext cx="47160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Sentence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78" name="Rectangle 186"/>
          <p:cNvSpPr>
            <a:spLocks noChangeArrowheads="1"/>
          </p:cNvSpPr>
          <p:nvPr/>
        </p:nvSpPr>
        <p:spPr bwMode="auto">
          <a:xfrm>
            <a:off x="38606413" y="2147260509"/>
            <a:ext cx="44275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Structure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79" name="Rectangle 187"/>
          <p:cNvSpPr>
            <a:spLocks noChangeArrowheads="1"/>
          </p:cNvSpPr>
          <p:nvPr/>
        </p:nvSpPr>
        <p:spPr bwMode="auto">
          <a:xfrm>
            <a:off x="2147483647" y="2147260509"/>
            <a:ext cx="49725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SuperKeys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80" name="Rectangle 188"/>
          <p:cNvSpPr>
            <a:spLocks noChangeArrowheads="1"/>
          </p:cNvSpPr>
          <p:nvPr/>
        </p:nvSpPr>
        <p:spPr bwMode="auto">
          <a:xfrm>
            <a:off x="2147483647" y="2147260509"/>
            <a:ext cx="40107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iWordQ</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81" name="Rectangle 189"/>
          <p:cNvSpPr>
            <a:spLocks noChangeArrowheads="1"/>
          </p:cNvSpPr>
          <p:nvPr/>
        </p:nvSpPr>
        <p:spPr bwMode="auto">
          <a:xfrm>
            <a:off x="1753222300" y="1403711062"/>
            <a:ext cx="40748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Google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82" name="Rectangle 190"/>
          <p:cNvSpPr>
            <a:spLocks noChangeArrowheads="1"/>
          </p:cNvSpPr>
          <p:nvPr/>
        </p:nvSpPr>
        <p:spPr bwMode="auto">
          <a:xfrm>
            <a:off x="1785689850" y="1480863562"/>
            <a:ext cx="33374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Keep</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83" name="Rectangle 191"/>
          <p:cNvSpPr>
            <a:spLocks noChangeArrowheads="1"/>
          </p:cNvSpPr>
          <p:nvPr/>
        </p:nvSpPr>
        <p:spPr bwMode="auto">
          <a:xfrm>
            <a:off x="2147483647" y="2147260509"/>
            <a:ext cx="44435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Dyslexia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84" name="Rectangle 192"/>
          <p:cNvSpPr>
            <a:spLocks noChangeArrowheads="1"/>
          </p:cNvSpPr>
          <p:nvPr/>
        </p:nvSpPr>
        <p:spPr bwMode="auto">
          <a:xfrm>
            <a:off x="2147483647" y="2147260509"/>
            <a:ext cx="45717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Keyboard</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85" name="Rectangle 193"/>
          <p:cNvSpPr>
            <a:spLocks noChangeArrowheads="1"/>
          </p:cNvSpPr>
          <p:nvPr/>
        </p:nvSpPr>
        <p:spPr bwMode="auto">
          <a:xfrm>
            <a:off x="2147483647" y="2140820650"/>
            <a:ext cx="50687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Clarospeak</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86" name="Rectangle 194"/>
          <p:cNvSpPr>
            <a:spLocks noChangeArrowheads="1"/>
          </p:cNvSpPr>
          <p:nvPr/>
        </p:nvSpPr>
        <p:spPr bwMode="auto">
          <a:xfrm>
            <a:off x="2147483647" y="314378087"/>
            <a:ext cx="45397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iAnnotate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87" name="Rectangle 195"/>
          <p:cNvSpPr>
            <a:spLocks noChangeArrowheads="1"/>
          </p:cNvSpPr>
          <p:nvPr/>
        </p:nvSpPr>
        <p:spPr bwMode="auto">
          <a:xfrm>
            <a:off x="2147483647" y="2147260509"/>
            <a:ext cx="52931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Read&amp;Write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88" name="Rectangle 196"/>
          <p:cNvSpPr>
            <a:spLocks noChangeArrowheads="1"/>
          </p:cNvSpPr>
          <p:nvPr/>
        </p:nvSpPr>
        <p:spPr bwMode="auto">
          <a:xfrm>
            <a:off x="606650425" y="437429975"/>
            <a:ext cx="39305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Typing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89" name="Rectangle 197"/>
          <p:cNvSpPr>
            <a:spLocks noChangeArrowheads="1"/>
          </p:cNvSpPr>
          <p:nvPr/>
        </p:nvSpPr>
        <p:spPr bwMode="auto">
          <a:xfrm>
            <a:off x="628643650" y="445145225"/>
            <a:ext cx="33214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Tutor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90" name="Rectangle 198"/>
          <p:cNvSpPr>
            <a:spLocks noChangeArrowheads="1"/>
          </p:cNvSpPr>
          <p:nvPr/>
        </p:nvSpPr>
        <p:spPr bwMode="auto">
          <a:xfrm>
            <a:off x="956229038" y="2147260509"/>
            <a:ext cx="34496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Easy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91" name="Rectangle 199"/>
          <p:cNvSpPr>
            <a:spLocks noChangeArrowheads="1"/>
          </p:cNvSpPr>
          <p:nvPr/>
        </p:nvSpPr>
        <p:spPr bwMode="auto">
          <a:xfrm>
            <a:off x="926717413" y="2147260509"/>
            <a:ext cx="37542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Typing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92" name="Rectangle 200"/>
          <p:cNvSpPr>
            <a:spLocks noChangeArrowheads="1"/>
          </p:cNvSpPr>
          <p:nvPr/>
        </p:nvSpPr>
        <p:spPr bwMode="auto">
          <a:xfrm>
            <a:off x="1222611538" y="2147260509"/>
            <a:ext cx="505267"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Fast Typer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93" name="Rectangle 201"/>
          <p:cNvSpPr>
            <a:spLocks noChangeArrowheads="1"/>
          </p:cNvSpPr>
          <p:nvPr/>
        </p:nvSpPr>
        <p:spPr bwMode="auto">
          <a:xfrm>
            <a:off x="1367709038" y="2147260509"/>
            <a:ext cx="21993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2</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94" name="Rectangle 202"/>
          <p:cNvSpPr>
            <a:spLocks noChangeArrowheads="1"/>
          </p:cNvSpPr>
          <p:nvPr/>
        </p:nvSpPr>
        <p:spPr bwMode="auto">
          <a:xfrm>
            <a:off x="1575717575" y="2147260509"/>
            <a:ext cx="48442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TapTyping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95" name="Rectangle 203"/>
          <p:cNvSpPr>
            <a:spLocks noChangeArrowheads="1"/>
          </p:cNvSpPr>
          <p:nvPr/>
        </p:nvSpPr>
        <p:spPr bwMode="auto">
          <a:xfrm>
            <a:off x="2147483647" y="2147260509"/>
            <a:ext cx="35458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Claro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96" name="Rectangle 204"/>
          <p:cNvSpPr>
            <a:spLocks noChangeArrowheads="1"/>
          </p:cNvSpPr>
          <p:nvPr/>
        </p:nvSpPr>
        <p:spPr bwMode="auto">
          <a:xfrm>
            <a:off x="537267150" y="2147260509"/>
            <a:ext cx="46198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ScanPen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97" name="Rectangle 205"/>
          <p:cNvSpPr>
            <a:spLocks noChangeArrowheads="1"/>
          </p:cNvSpPr>
          <p:nvPr/>
        </p:nvSpPr>
        <p:spPr bwMode="auto">
          <a:xfrm>
            <a:off x="2147483647" y="2147260509"/>
            <a:ext cx="39305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Reader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98" name="Rectangle 206"/>
          <p:cNvSpPr>
            <a:spLocks noChangeArrowheads="1"/>
          </p:cNvSpPr>
          <p:nvPr/>
        </p:nvSpPr>
        <p:spPr bwMode="auto">
          <a:xfrm>
            <a:off x="2147483647" y="2147260509"/>
            <a:ext cx="47481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SnapType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99" name="Rectangle 207"/>
          <p:cNvSpPr>
            <a:spLocks noChangeArrowheads="1"/>
          </p:cNvSpPr>
          <p:nvPr/>
        </p:nvSpPr>
        <p:spPr bwMode="auto">
          <a:xfrm>
            <a:off x="2147483647" y="1900238200"/>
            <a:ext cx="35137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Capti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00" name="Rectangle 208"/>
          <p:cNvSpPr>
            <a:spLocks noChangeArrowheads="1"/>
          </p:cNvSpPr>
          <p:nvPr/>
        </p:nvSpPr>
        <p:spPr bwMode="auto">
          <a:xfrm>
            <a:off x="2147483647" y="1977390700"/>
            <a:ext cx="34496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Voice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01" name="Rectangle 209"/>
          <p:cNvSpPr>
            <a:spLocks noChangeArrowheads="1"/>
          </p:cNvSpPr>
          <p:nvPr/>
        </p:nvSpPr>
        <p:spPr bwMode="auto">
          <a:xfrm>
            <a:off x="2147483647" y="2147260509"/>
            <a:ext cx="46519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Speechify</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02" name="Rectangle 210"/>
          <p:cNvSpPr>
            <a:spLocks noChangeArrowheads="1"/>
          </p:cNvSpPr>
          <p:nvPr/>
        </p:nvSpPr>
        <p:spPr bwMode="auto">
          <a:xfrm>
            <a:off x="513094288" y="2147260509"/>
            <a:ext cx="34496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Easy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03" name="Rectangle 211"/>
          <p:cNvSpPr>
            <a:spLocks noChangeArrowheads="1"/>
          </p:cNvSpPr>
          <p:nvPr/>
        </p:nvSpPr>
        <p:spPr bwMode="auto">
          <a:xfrm>
            <a:off x="2147483647" y="2147260509"/>
            <a:ext cx="39305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Reader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04" name="Rectangle 212"/>
          <p:cNvSpPr>
            <a:spLocks noChangeArrowheads="1"/>
          </p:cNvSpPr>
          <p:nvPr/>
        </p:nvSpPr>
        <p:spPr bwMode="auto">
          <a:xfrm>
            <a:off x="2147483647" y="2147260509"/>
            <a:ext cx="527709"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LetterReflex</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05" name="Rectangle 213"/>
          <p:cNvSpPr>
            <a:spLocks noChangeArrowheads="1"/>
          </p:cNvSpPr>
          <p:nvPr/>
        </p:nvSpPr>
        <p:spPr bwMode="auto">
          <a:xfrm>
            <a:off x="1195233513" y="2147260509"/>
            <a:ext cx="60946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Documents by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06" name="Rectangle 214"/>
          <p:cNvSpPr>
            <a:spLocks noChangeArrowheads="1"/>
          </p:cNvSpPr>
          <p:nvPr/>
        </p:nvSpPr>
        <p:spPr bwMode="auto">
          <a:xfrm>
            <a:off x="1299005213" y="2147260509"/>
            <a:ext cx="42191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Readdle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07" name="Rectangle 215"/>
          <p:cNvSpPr>
            <a:spLocks noChangeArrowheads="1"/>
          </p:cNvSpPr>
          <p:nvPr/>
        </p:nvSpPr>
        <p:spPr bwMode="auto">
          <a:xfrm>
            <a:off x="2147483647" y="2147260509"/>
            <a:ext cx="34496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Easy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08" name="Rectangle 216"/>
          <p:cNvSpPr>
            <a:spLocks noChangeArrowheads="1"/>
          </p:cNvSpPr>
          <p:nvPr/>
        </p:nvSpPr>
        <p:spPr bwMode="auto">
          <a:xfrm>
            <a:off x="2147483647" y="577268087"/>
            <a:ext cx="44435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Dyslexia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09" name="Rectangle 217"/>
          <p:cNvSpPr>
            <a:spLocks noChangeArrowheads="1"/>
          </p:cNvSpPr>
          <p:nvPr/>
        </p:nvSpPr>
        <p:spPr bwMode="auto">
          <a:xfrm>
            <a:off x="2147483647" y="584983337"/>
            <a:ext cx="27764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Aid</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10" name="Rectangle 218"/>
          <p:cNvSpPr>
            <a:spLocks noChangeArrowheads="1"/>
          </p:cNvSpPr>
          <p:nvPr/>
        </p:nvSpPr>
        <p:spPr bwMode="auto">
          <a:xfrm>
            <a:off x="1898989725" y="194542475"/>
            <a:ext cx="492443"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Reminders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11" name="Rectangle 219"/>
          <p:cNvSpPr>
            <a:spLocks noChangeArrowheads="1"/>
          </p:cNvSpPr>
          <p:nvPr/>
        </p:nvSpPr>
        <p:spPr bwMode="auto">
          <a:xfrm>
            <a:off x="2147483647" y="2147260509"/>
            <a:ext cx="57099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Word Wizard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12" name="Rectangle 220"/>
          <p:cNvSpPr>
            <a:spLocks noChangeArrowheads="1"/>
          </p:cNvSpPr>
          <p:nvPr/>
        </p:nvSpPr>
        <p:spPr bwMode="auto">
          <a:xfrm>
            <a:off x="2147483647" y="2147260509"/>
            <a:ext cx="42191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For Kids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13" name="Rectangle 221"/>
          <p:cNvSpPr>
            <a:spLocks noChangeArrowheads="1"/>
          </p:cNvSpPr>
          <p:nvPr/>
        </p:nvSpPr>
        <p:spPr bwMode="auto">
          <a:xfrm>
            <a:off x="984885000" y="2075233087"/>
            <a:ext cx="39786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Elevate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pic>
        <p:nvPicPr>
          <p:cNvPr id="1250" name="Picture 226" descr="Mind Map of Mind Mapping Program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1945" y="404664"/>
            <a:ext cx="4695825" cy="6384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3352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124744"/>
            <a:ext cx="8229600" cy="5069160"/>
          </a:xfrm>
        </p:spPr>
        <p:txBody>
          <a:bodyPr>
            <a:normAutofit/>
          </a:bodyPr>
          <a:lstStyle/>
          <a:p>
            <a:pPr marL="0" indent="0" algn="ctr">
              <a:buNone/>
            </a:pPr>
            <a:r>
              <a:rPr lang="el-GR" sz="2800" b="1" dirty="0"/>
              <a:t>    </a:t>
            </a:r>
            <a:r>
              <a:rPr lang="el-GR" sz="2800" b="1" u="sng" dirty="0">
                <a:effectLst>
                  <a:outerShdw blurRad="38100" dist="38100" dir="2700000" algn="tl">
                    <a:srgbClr val="000000">
                      <a:alpha val="43137"/>
                    </a:srgbClr>
                  </a:outerShdw>
                </a:effectLst>
              </a:rPr>
              <a:t>Τι είναι «Εννοιολογικός Χάρτης»</a:t>
            </a:r>
            <a:r>
              <a:rPr lang="en-US" sz="2800" b="1" u="sng" dirty="0">
                <a:effectLst>
                  <a:outerShdw blurRad="38100" dist="38100" dir="2700000" algn="tl">
                    <a:srgbClr val="000000">
                      <a:alpha val="43137"/>
                    </a:srgbClr>
                  </a:outerShdw>
                </a:effectLst>
              </a:rPr>
              <a:t> (</a:t>
            </a:r>
            <a:r>
              <a:rPr lang="en-US" sz="2800" b="1" i="1" dirty="0"/>
              <a:t>Novak &amp; </a:t>
            </a:r>
            <a:r>
              <a:rPr lang="en-US" sz="2800" b="1" i="1" dirty="0" err="1"/>
              <a:t>Gowin</a:t>
            </a:r>
            <a:r>
              <a:rPr lang="en-US" sz="2800" b="1" i="1" dirty="0"/>
              <a:t>, 1984)</a:t>
            </a:r>
            <a:endParaRPr lang="el-GR" sz="2800" b="1" i="1" dirty="0"/>
          </a:p>
          <a:p>
            <a:pPr marL="0" indent="0" algn="ctr">
              <a:buNone/>
            </a:pPr>
            <a:r>
              <a:rPr lang="el-GR" sz="2400" dirty="0"/>
              <a:t>οι οποίες είναι</a:t>
            </a:r>
          </a:p>
          <a:p>
            <a:pPr marL="0" indent="0" algn="ctr">
              <a:buNone/>
            </a:pPr>
            <a:endParaRPr lang="el-GR" sz="2400" dirty="0"/>
          </a:p>
          <a:p>
            <a:pPr marL="0" indent="0">
              <a:buNone/>
            </a:pPr>
            <a:endParaRPr lang="el-GR" sz="2400" dirty="0"/>
          </a:p>
          <a:p>
            <a:pPr marL="0" indent="0">
              <a:buNone/>
            </a:pPr>
            <a:endParaRPr lang="en-US" sz="2400" dirty="0"/>
          </a:p>
          <a:p>
            <a:pPr marL="0" indent="0">
              <a:buNone/>
            </a:pPr>
            <a:r>
              <a:rPr lang="el-GR" sz="2400" dirty="0"/>
              <a:t>Η έννοια της                                                      Ο άνθρωπος</a:t>
            </a:r>
          </a:p>
          <a:p>
            <a:pPr marL="0" indent="0">
              <a:buNone/>
            </a:pPr>
            <a:r>
              <a:rPr lang="el-GR" sz="2400" b="1" i="1" dirty="0"/>
              <a:t>«Αναπαράστασης»                                          κατασκευάζει τη</a:t>
            </a:r>
          </a:p>
          <a:p>
            <a:pPr marL="0" indent="0">
              <a:buNone/>
            </a:pPr>
            <a:r>
              <a:rPr lang="el-GR" sz="2400" dirty="0"/>
              <a:t>ερμηνεύει τον τρόπο                                        </a:t>
            </a:r>
            <a:r>
              <a:rPr lang="el-GR" sz="2400" b="1" i="1" dirty="0"/>
              <a:t>γνώση</a:t>
            </a:r>
            <a:r>
              <a:rPr lang="el-GR" sz="2400" dirty="0"/>
              <a:t> ή αλλιώς </a:t>
            </a:r>
          </a:p>
          <a:p>
            <a:pPr marL="0" indent="0">
              <a:buNone/>
            </a:pPr>
            <a:r>
              <a:rPr lang="el-GR" sz="2400" dirty="0"/>
              <a:t>με τον οποίον                                                     </a:t>
            </a:r>
            <a:r>
              <a:rPr lang="el-GR" sz="2400" b="1" i="1" dirty="0"/>
              <a:t>μαθαίνει</a:t>
            </a:r>
          </a:p>
          <a:p>
            <a:pPr marL="0" indent="0">
              <a:buNone/>
            </a:pPr>
            <a:endParaRPr lang="en-US" sz="2400" b="1" i="1" dirty="0"/>
          </a:p>
        </p:txBody>
      </p:sp>
      <p:sp>
        <p:nvSpPr>
          <p:cNvPr id="4" name="Oval 3"/>
          <p:cNvSpPr/>
          <p:nvPr/>
        </p:nvSpPr>
        <p:spPr>
          <a:xfrm>
            <a:off x="1703512" y="2564904"/>
            <a:ext cx="3600400" cy="1224136"/>
          </a:xfrm>
          <a:prstGeom prst="ellipse">
            <a:avLst/>
          </a:prstGeom>
          <a:solidFill>
            <a:schemeClr val="accent2">
              <a:alpha val="59000"/>
            </a:schemeClr>
          </a:solidFill>
          <a:ln w="25400" cap="flat" cmpd="sng" algn="ctr">
            <a:solidFill>
              <a:srgbClr val="4F81BD">
                <a:shade val="50000"/>
              </a:srgbClr>
            </a:solidFill>
            <a:prstDash val="solid"/>
          </a:ln>
          <a:effectLst/>
        </p:spPr>
        <p:txBody>
          <a:bodyPr rtlCol="0" anchor="ctr"/>
          <a:lstStyle/>
          <a:p>
            <a:pPr>
              <a:defRPr/>
            </a:pPr>
            <a:r>
              <a:rPr lang="el-GR" sz="2000" b="1" dirty="0">
                <a:solidFill>
                  <a:prstClr val="black"/>
                </a:solidFill>
                <a:latin typeface="Calibri"/>
              </a:rPr>
              <a:t>Το άτομο κωδικοποιεί τις   πληροφορίες </a:t>
            </a:r>
          </a:p>
        </p:txBody>
      </p:sp>
      <p:sp>
        <p:nvSpPr>
          <p:cNvPr id="5" name="Oval 4"/>
          <p:cNvSpPr/>
          <p:nvPr/>
        </p:nvSpPr>
        <p:spPr>
          <a:xfrm>
            <a:off x="6888088" y="2564904"/>
            <a:ext cx="3600400" cy="1224136"/>
          </a:xfrm>
          <a:prstGeom prst="ellipse">
            <a:avLst/>
          </a:prstGeom>
          <a:solidFill>
            <a:schemeClr val="accent2">
              <a:alpha val="52000"/>
            </a:schemeClr>
          </a:solidFill>
          <a:ln w="25400" cap="flat" cmpd="sng" algn="ctr">
            <a:solidFill>
              <a:srgbClr val="4F81BD">
                <a:shade val="50000"/>
              </a:srgbClr>
            </a:solidFill>
            <a:prstDash val="solid"/>
          </a:ln>
          <a:effectLst/>
        </p:spPr>
        <p:txBody>
          <a:bodyPr rtlCol="0" anchor="ctr"/>
          <a:lstStyle/>
          <a:p>
            <a:pPr>
              <a:defRPr/>
            </a:pPr>
            <a:r>
              <a:rPr lang="el-GR" b="1" dirty="0">
                <a:solidFill>
                  <a:prstClr val="black"/>
                </a:solidFill>
                <a:latin typeface="Calibri"/>
              </a:rPr>
              <a:t>οργανωμένες ώστε να σχετίζονται εννοιολογικά</a:t>
            </a:r>
          </a:p>
        </p:txBody>
      </p:sp>
      <p:cxnSp>
        <p:nvCxnSpPr>
          <p:cNvPr id="7" name="Straight Arrow Connector 6"/>
          <p:cNvCxnSpPr/>
          <p:nvPr/>
        </p:nvCxnSpPr>
        <p:spPr>
          <a:xfrm>
            <a:off x="5447928" y="3169467"/>
            <a:ext cx="1296144" cy="0"/>
          </a:xfrm>
          <a:prstGeom prst="straightConnector1">
            <a:avLst/>
          </a:prstGeom>
          <a:ln cmpd="sng">
            <a:solidFill>
              <a:schemeClr val="accent2"/>
            </a:solidFill>
            <a:tailEnd type="arrow"/>
          </a:ln>
        </p:spPr>
        <p:style>
          <a:lnRef idx="1">
            <a:schemeClr val="accent1"/>
          </a:lnRef>
          <a:fillRef idx="0">
            <a:schemeClr val="accent1"/>
          </a:fillRef>
          <a:effectRef idx="0">
            <a:schemeClr val="accent1"/>
          </a:effectRef>
          <a:fontRef idx="minor">
            <a:schemeClr val="tx1"/>
          </a:fontRef>
        </p:style>
      </p:cxnSp>
      <p:pic>
        <p:nvPicPr>
          <p:cNvPr id="8" name="Picture 3"/>
          <p:cNvPicPr>
            <a:picLocks noChangeAspect="1" noChangeArrowheads="1"/>
          </p:cNvPicPr>
          <p:nvPr/>
        </p:nvPicPr>
        <p:blipFill>
          <a:blip r:embed="rId2" cstate="print"/>
          <a:srcRect/>
          <a:stretch>
            <a:fillRect/>
          </a:stretch>
        </p:blipFill>
        <p:spPr bwMode="auto">
          <a:xfrm>
            <a:off x="4962898" y="3807363"/>
            <a:ext cx="1781175" cy="2209800"/>
          </a:xfrm>
          <a:prstGeom prst="rect">
            <a:avLst/>
          </a:prstGeom>
          <a:noFill/>
          <a:ln w="9525">
            <a:noFill/>
            <a:miter lim="800000"/>
            <a:headEnd/>
            <a:tailEnd/>
          </a:ln>
        </p:spPr>
      </p:pic>
    </p:spTree>
    <p:extLst>
      <p:ext uri="{BB962C8B-B14F-4D97-AF65-F5344CB8AC3E}">
        <p14:creationId xmlns:p14="http://schemas.microsoft.com/office/powerpoint/2010/main" val="52277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i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ox(in)">
                                      <p:cBhvr>
                                        <p:cTn id="27" dur="500"/>
                                        <p:tgtEl>
                                          <p:spTgt spid="3">
                                            <p:txEl>
                                              <p:pRg st="5" end="5"/>
                                            </p:txEl>
                                          </p:spTgt>
                                        </p:tgtEl>
                                      </p:cBhvr>
                                    </p:animEffect>
                                  </p:childTnLst>
                                </p:cTn>
                              </p:par>
                              <p:par>
                                <p:cTn id="28" presetID="4" presetClass="entr" presetSubtype="16"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box(in)">
                                      <p:cBhvr>
                                        <p:cTn id="30" dur="500"/>
                                        <p:tgtEl>
                                          <p:spTgt spid="3">
                                            <p:txEl>
                                              <p:pRg st="6" end="6"/>
                                            </p:txEl>
                                          </p:spTgt>
                                        </p:tgtEl>
                                      </p:cBhvr>
                                    </p:animEffect>
                                  </p:childTnLst>
                                </p:cTn>
                              </p:par>
                              <p:par>
                                <p:cTn id="31" presetID="4" presetClass="entr" presetSubtype="16"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box(in)">
                                      <p:cBhvr>
                                        <p:cTn id="33" dur="500"/>
                                        <p:tgtEl>
                                          <p:spTgt spid="3">
                                            <p:txEl>
                                              <p:pRg st="7" end="7"/>
                                            </p:txEl>
                                          </p:spTgt>
                                        </p:tgtEl>
                                      </p:cBhvr>
                                    </p:animEffect>
                                  </p:childTnLst>
                                </p:cTn>
                              </p:par>
                              <p:par>
                                <p:cTn id="34" presetID="4" presetClass="entr" presetSubtype="16" fill="hold"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box(in)">
                                      <p:cBhvr>
                                        <p:cTn id="3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3" name="Μελάνι 2"/>
              <p14:cNvContentPartPr/>
              <p14:nvPr/>
            </p14:nvContentPartPr>
            <p14:xfrm>
              <a:off x="6303884" y="2383080"/>
              <a:ext cx="859320" cy="138960"/>
            </p14:xfrm>
          </p:contentPart>
        </mc:Choice>
        <mc:Fallback xmlns="">
          <p:pic>
            <p:nvPicPr>
              <p:cNvPr id="3" name="Μελάνι 2"/>
              <p:cNvPicPr/>
              <p:nvPr/>
            </p:nvPicPr>
            <p:blipFill>
              <a:blip r:embed="rId3"/>
              <a:stretch>
                <a:fillRect/>
              </a:stretch>
            </p:blipFill>
            <p:spPr>
              <a:xfrm>
                <a:off x="6292004" y="2371200"/>
                <a:ext cx="883080" cy="162720"/>
              </a:xfrm>
              <a:prstGeom prst="rect">
                <a:avLst/>
              </a:prstGeom>
            </p:spPr>
          </p:pic>
        </mc:Fallback>
      </mc:AlternateContent>
      <p:sp>
        <p:nvSpPr>
          <p:cNvPr id="4" name="Rectangle 2"/>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defRPr/>
            </a:pPr>
            <a:endParaRPr lang="el-GR">
              <a:solidFill>
                <a:prstClr val="black"/>
              </a:solidFill>
              <a:latin typeface="Calibri"/>
            </a:endParaRPr>
          </a:p>
        </p:txBody>
      </p:sp>
      <p:sp>
        <p:nvSpPr>
          <p:cNvPr id="5" name="Μελάνι 2"/>
          <p:cNvSpPr>
            <a:spLocks noRot="1" noChangeAspect="1" noEditPoints="1" noChangeArrowheads="1" noChangeShapeType="1" noTextEdit="1"/>
          </p:cNvSpPr>
          <p:nvPr/>
        </p:nvSpPr>
        <p:spPr bwMode="auto">
          <a:xfrm>
            <a:off x="3651250" y="782638"/>
            <a:ext cx="25400" cy="25400"/>
          </a:xfrm>
          <a:custGeom>
            <a:avLst/>
            <a:gdLst>
              <a:gd name="T0" fmla="*/ 0 w 1"/>
              <a:gd name="T1" fmla="*/ 0 h 1"/>
              <a:gd name="T2" fmla="*/ 0 w 1"/>
              <a:gd name="T3" fmla="*/ 0 h 1"/>
            </a:gdLst>
            <a:ahLst/>
            <a:cxnLst>
              <a:cxn ang="0">
                <a:pos x="T0" y="T1"/>
              </a:cxn>
              <a:cxn ang="0">
                <a:pos x="T2" y="T3"/>
              </a:cxn>
            </a:cxnLst>
            <a:rect l="0" t="0" r="r" b="b"/>
            <a:pathLst>
              <a:path w="1" h="1" extrusionOk="0">
                <a:moveTo>
                  <a:pt x="0" y="0"/>
                </a:moveTo>
                <a:lnTo>
                  <a:pt x="0" y="0"/>
                </a:lnTo>
              </a:path>
            </a:pathLst>
          </a:custGeom>
          <a:noFill/>
          <a:ln w="24000" cap="rnd" algn="ctr">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l-GR">
              <a:solidFill>
                <a:prstClr val="black"/>
              </a:solidFill>
              <a:latin typeface="Calibri"/>
            </a:endParaRPr>
          </a:p>
        </p:txBody>
      </p:sp>
      <p:sp>
        <p:nvSpPr>
          <p:cNvPr id="6" name="Rectangle 3"/>
          <p:cNvSpPr>
            <a:spLocks noChangeArrowheads="1"/>
          </p:cNvSpPr>
          <p:nvPr/>
        </p:nvSpPr>
        <p:spPr bwMode="auto">
          <a:xfrm>
            <a:off x="1524000" y="-1320082"/>
            <a:ext cx="9134480" cy="8287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defRPr/>
            </a:pPr>
            <a:endParaRPr lang="el-GR" altLang="el-GR"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spcBef>
                <a:spcPct val="0"/>
              </a:spcBef>
              <a:spcAft>
                <a:spcPct val="0"/>
              </a:spcAft>
              <a:defRPr/>
            </a:pPr>
            <a:endParaRPr lang="el-GR" altLang="el-GR"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spcBef>
                <a:spcPct val="0"/>
              </a:spcBef>
              <a:spcAft>
                <a:spcPct val="0"/>
              </a:spcAft>
              <a:defRPr/>
            </a:pPr>
            <a:endParaRPr lang="el-GR" altLang="el-GR"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spcBef>
                <a:spcPct val="0"/>
              </a:spcBef>
              <a:spcAft>
                <a:spcPct val="0"/>
              </a:spcAft>
              <a:defRPr/>
            </a:pPr>
            <a:r>
              <a:rPr lang="el-GR" altLang="el-GR"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ΤΙ ΕΙΝΑΙ Ο ΕΝΝΟΙΟΛΟΓΙΚΟΣ ΧΑΡΤΗΣ</a:t>
            </a:r>
            <a:r>
              <a:rPr lang="el-GR" altLang="el-GR"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l-GR" altLang="el-GR"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είναι μία τεχνική μελέτης με σχήματα που βοηθά να θυμάσαι στη σχολή σου αυτά που διάβασες την προηγούμενη μέρα στο σπίτι σου</a:t>
            </a:r>
          </a:p>
          <a:p>
            <a:pPr eaLnBrk="0" fontAlgn="base" hangingPunct="0">
              <a:spcBef>
                <a:spcPct val="0"/>
              </a:spcBef>
              <a:spcAft>
                <a:spcPct val="0"/>
              </a:spcAft>
              <a:defRPr/>
            </a:pPr>
            <a:endParaRPr lang="el-GR" altLang="el-GR" sz="2800" dirty="0">
              <a:solidFill>
                <a:prstClr val="black"/>
              </a:solidFill>
              <a:latin typeface="Calibri"/>
            </a:endParaRPr>
          </a:p>
          <a:p>
            <a:pPr eaLnBrk="0" fontAlgn="base" hangingPunct="0">
              <a:spcBef>
                <a:spcPct val="0"/>
              </a:spcBef>
              <a:spcAft>
                <a:spcPct val="0"/>
              </a:spcAft>
              <a:defRPr/>
            </a:pPr>
            <a:r>
              <a:rPr lang="el-GR" altLang="el-GR"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ΠΟΤΕ ΧΡΗΣΙΜΟΠΟΙΩ ΤΟΝ ΕΝΝΟΙΟΛΟΓΙΚΟ ΧΑΡΤΗ:</a:t>
            </a:r>
            <a:r>
              <a:rPr lang="el-GR" altLang="el-GR"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l-GR" altLang="el-GR"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όταν θέλω να δείξω, το πώς ένα θέμα και οι πληροφορίες-λεπτομέρειες  γι’ αυτό, σχετίζονται μεταξύ τους</a:t>
            </a:r>
            <a:endParaRPr lang="el-GR" altLang="el-GR"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spcBef>
                <a:spcPct val="0"/>
              </a:spcBef>
              <a:spcAft>
                <a:spcPct val="0"/>
              </a:spcAft>
              <a:defRPr/>
            </a:pPr>
            <a:endParaRPr lang="el-GR" altLang="el-GR"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defRPr/>
            </a:pPr>
            <a:r>
              <a:rPr lang="el-GR"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ΠΩΣ ΔΗΜΙΟΥΡΓΩ ΕΝΑΝ Ε.Ν.</a:t>
            </a:r>
            <a:endParaRPr lang="el-GR" altLang="el-GR" sz="2800" dirty="0">
              <a:solidFill>
                <a:prstClr val="black"/>
              </a:solidFill>
              <a:latin typeface="Calibri" panose="020F0502020204030204" pitchFamily="34" charset="0"/>
              <a:cs typeface="Times New Roman" panose="02020603050405020304" pitchFamily="18" charset="0"/>
            </a:endParaRPr>
          </a:p>
          <a:p>
            <a:pPr eaLnBrk="0" fontAlgn="base" hangingPunct="0">
              <a:spcBef>
                <a:spcPct val="0"/>
              </a:spcBef>
              <a:spcAft>
                <a:spcPct val="0"/>
              </a:spcAft>
              <a:buFontTx/>
              <a:buAutoNum type="arabicPeriod"/>
              <a:defRPr/>
            </a:pPr>
            <a:r>
              <a:rPr lang="el-GR" altLang="el-GR"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Γράφω τα βασικά σημεία του θέματός μου</a:t>
            </a:r>
            <a:endParaRPr lang="el-GR" altLang="el-GR" sz="2800" dirty="0">
              <a:solidFill>
                <a:prstClr val="black"/>
              </a:solidFill>
              <a:latin typeface="Calibri"/>
            </a:endParaRPr>
          </a:p>
          <a:p>
            <a:pPr eaLnBrk="0" fontAlgn="base" hangingPunct="0">
              <a:spcBef>
                <a:spcPct val="0"/>
              </a:spcBef>
              <a:spcAft>
                <a:spcPct val="0"/>
              </a:spcAft>
              <a:buFontTx/>
              <a:buAutoNum type="arabicPeriod"/>
              <a:defRPr/>
            </a:pPr>
            <a:r>
              <a:rPr lang="el-GR" altLang="el-GR"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Γράφω τις λέξεις-κλειδιά των βασικών σημείων</a:t>
            </a:r>
            <a:endParaRPr lang="el-GR" altLang="el-GR" sz="2800" dirty="0">
              <a:solidFill>
                <a:prstClr val="black"/>
              </a:solidFill>
              <a:latin typeface="Calibri"/>
            </a:endParaRPr>
          </a:p>
          <a:p>
            <a:pPr eaLnBrk="0" fontAlgn="base" hangingPunct="0">
              <a:spcBef>
                <a:spcPct val="0"/>
              </a:spcBef>
              <a:spcAft>
                <a:spcPct val="0"/>
              </a:spcAft>
              <a:buFontTx/>
              <a:buAutoNum type="arabicPeriod"/>
              <a:defRPr/>
            </a:pPr>
            <a:r>
              <a:rPr lang="el-GR" altLang="el-GR"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Σχεδιάζω τον χάρτη μου με τον τίτλο του θέματος, τα βασικά σημεία και τις λέξεις-κλειδιά και λεπτομέρειες που σχετίζονται μεταξύ τους</a:t>
            </a:r>
            <a:endParaRPr lang="el-GR" altLang="el-GR" sz="2800" dirty="0">
              <a:solidFill>
                <a:prstClr val="black"/>
              </a:solidFill>
              <a:latin typeface="Calibri"/>
            </a:endParaRPr>
          </a:p>
          <a:p>
            <a:pPr eaLnBrk="0" fontAlgn="base" hangingPunct="0">
              <a:spcBef>
                <a:spcPct val="0"/>
              </a:spcBef>
              <a:spcAft>
                <a:spcPct val="0"/>
              </a:spcAft>
              <a:defRPr/>
            </a:pPr>
            <a:endParaRPr lang="el-GR" altLang="el-GR" sz="4400" dirty="0">
              <a:solidFill>
                <a:prstClr val="black"/>
              </a:solidFill>
              <a:latin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8" name="Μελάνι 7"/>
              <p14:cNvContentPartPr/>
              <p14:nvPr/>
            </p14:nvContentPartPr>
            <p14:xfrm>
              <a:off x="4391924" y="1787280"/>
              <a:ext cx="360" cy="360"/>
            </p14:xfrm>
          </p:contentPart>
        </mc:Choice>
        <mc:Fallback xmlns="">
          <p:pic>
            <p:nvPicPr>
              <p:cNvPr id="8" name="Μελάνι 7"/>
              <p:cNvPicPr/>
              <p:nvPr/>
            </p:nvPicPr>
            <p:blipFill>
              <a:blip r:embed="rId5"/>
              <a:stretch>
                <a:fillRect/>
              </a:stretch>
            </p:blipFill>
            <p:spPr>
              <a:xfrm>
                <a:off x="4380044" y="1775400"/>
                <a:ext cx="2412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Μελάνι 10"/>
              <p14:cNvContentPartPr/>
              <p14:nvPr/>
            </p14:nvContentPartPr>
            <p14:xfrm>
              <a:off x="5577960" y="2469000"/>
              <a:ext cx="360" cy="360"/>
            </p14:xfrm>
          </p:contentPart>
        </mc:Choice>
        <mc:Fallback xmlns="">
          <p:pic>
            <p:nvPicPr>
              <p:cNvPr id="11" name="Μελάνι 10"/>
              <p:cNvPicPr/>
              <p:nvPr/>
            </p:nvPicPr>
            <p:blipFill>
              <a:blip r:embed="rId5"/>
              <a:stretch>
                <a:fillRect/>
              </a:stretch>
            </p:blipFill>
            <p:spPr>
              <a:xfrm>
                <a:off x="5566080" y="2457120"/>
                <a:ext cx="2412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Μελάνι 11"/>
              <p14:cNvContentPartPr/>
              <p14:nvPr/>
            </p14:nvContentPartPr>
            <p14:xfrm>
              <a:off x="5364480" y="2407800"/>
              <a:ext cx="360" cy="360"/>
            </p14:xfrm>
          </p:contentPart>
        </mc:Choice>
        <mc:Fallback xmlns="">
          <p:pic>
            <p:nvPicPr>
              <p:cNvPr id="12" name="Μελάνι 11"/>
              <p:cNvPicPr/>
              <p:nvPr/>
            </p:nvPicPr>
            <p:blipFill>
              <a:blip r:embed="rId5"/>
              <a:stretch>
                <a:fillRect/>
              </a:stretch>
            </p:blipFill>
            <p:spPr>
              <a:xfrm>
                <a:off x="5352600" y="2395920"/>
                <a:ext cx="2412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Μελάνι 13"/>
              <p14:cNvContentPartPr/>
              <p14:nvPr/>
            </p14:nvContentPartPr>
            <p14:xfrm>
              <a:off x="7711320" y="1508880"/>
              <a:ext cx="360" cy="360"/>
            </p14:xfrm>
          </p:contentPart>
        </mc:Choice>
        <mc:Fallback xmlns="">
          <p:pic>
            <p:nvPicPr>
              <p:cNvPr id="14" name="Μελάνι 13"/>
              <p:cNvPicPr/>
              <p:nvPr/>
            </p:nvPicPr>
            <p:blipFill>
              <a:blip r:embed="rId5"/>
              <a:stretch>
                <a:fillRect/>
              </a:stretch>
            </p:blipFill>
            <p:spPr>
              <a:xfrm>
                <a:off x="7699440" y="1497000"/>
                <a:ext cx="2412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6" name="Μελάνι 15"/>
              <p14:cNvContentPartPr/>
              <p14:nvPr/>
            </p14:nvContentPartPr>
            <p14:xfrm>
              <a:off x="14401680" y="5135880"/>
              <a:ext cx="360" cy="360"/>
            </p14:xfrm>
          </p:contentPart>
        </mc:Choice>
        <mc:Fallback xmlns="">
          <p:pic>
            <p:nvPicPr>
              <p:cNvPr id="16" name="Μελάνι 15"/>
              <p:cNvPicPr/>
              <p:nvPr/>
            </p:nvPicPr>
            <p:blipFill>
              <a:blip r:embed="rId5"/>
              <a:stretch>
                <a:fillRect/>
              </a:stretch>
            </p:blipFill>
            <p:spPr>
              <a:xfrm>
                <a:off x="14389800" y="5124000"/>
                <a:ext cx="2412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8" name="Μελάνι 17"/>
              <p14:cNvContentPartPr/>
              <p14:nvPr/>
            </p14:nvContentPartPr>
            <p14:xfrm>
              <a:off x="3581400" y="2865000"/>
              <a:ext cx="360" cy="360"/>
            </p14:xfrm>
          </p:contentPart>
        </mc:Choice>
        <mc:Fallback xmlns="">
          <p:pic>
            <p:nvPicPr>
              <p:cNvPr id="18" name="Μελάνι 17"/>
              <p:cNvPicPr/>
              <p:nvPr/>
            </p:nvPicPr>
            <p:blipFill>
              <a:blip r:embed="rId5"/>
              <a:stretch>
                <a:fillRect/>
              </a:stretch>
            </p:blipFill>
            <p:spPr>
              <a:xfrm>
                <a:off x="3569520" y="2853120"/>
                <a:ext cx="24120" cy="24120"/>
              </a:xfrm>
              <a:prstGeom prst="rect">
                <a:avLst/>
              </a:prstGeom>
            </p:spPr>
          </p:pic>
        </mc:Fallback>
      </mc:AlternateContent>
    </p:spTree>
    <p:extLst>
      <p:ext uri="{BB962C8B-B14F-4D97-AF65-F5344CB8AC3E}">
        <p14:creationId xmlns:p14="http://schemas.microsoft.com/office/powerpoint/2010/main" val="61415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09600" y="624841"/>
            <a:ext cx="10972800" cy="4525963"/>
          </a:xfrm>
        </p:spPr>
        <p:txBody>
          <a:bodyPr>
            <a:noAutofit/>
          </a:bodyPr>
          <a:lstStyle/>
          <a:p>
            <a:pPr marL="0" indent="0" algn="ctr">
              <a:buNone/>
            </a:pPr>
            <a:r>
              <a:rPr lang="el-GR" sz="2800" u="sng" dirty="0"/>
              <a:t> </a:t>
            </a:r>
            <a:r>
              <a:rPr lang="el-GR" b="1" u="sng" dirty="0">
                <a:effectLst>
                  <a:outerShdw blurRad="38100" dist="38100" dir="2700000" algn="tl">
                    <a:srgbClr val="000000">
                      <a:alpha val="43137"/>
                    </a:srgbClr>
                  </a:outerShdw>
                </a:effectLst>
              </a:rPr>
              <a:t>Εννοιολογικός Χάρτης: μέθοδος</a:t>
            </a:r>
            <a:r>
              <a:rPr lang="en-US" b="1" u="sng" dirty="0">
                <a:effectLst>
                  <a:outerShdw blurRad="38100" dist="38100" dir="2700000" algn="tl">
                    <a:srgbClr val="000000">
                      <a:alpha val="43137"/>
                    </a:srgbClr>
                  </a:outerShdw>
                </a:effectLst>
              </a:rPr>
              <a:t> (Novak &amp; </a:t>
            </a:r>
            <a:r>
              <a:rPr lang="en-US" b="1" u="sng" dirty="0" err="1">
                <a:effectLst>
                  <a:outerShdw blurRad="38100" dist="38100" dir="2700000" algn="tl">
                    <a:srgbClr val="000000">
                      <a:alpha val="43137"/>
                    </a:srgbClr>
                  </a:outerShdw>
                </a:effectLst>
              </a:rPr>
              <a:t>Gowin</a:t>
            </a:r>
            <a:r>
              <a:rPr lang="en-US" b="1" u="sng" dirty="0">
                <a:effectLst>
                  <a:outerShdw blurRad="38100" dist="38100" dir="2700000" algn="tl">
                    <a:srgbClr val="000000">
                      <a:alpha val="43137"/>
                    </a:srgbClr>
                  </a:outerShdw>
                </a:effectLst>
              </a:rPr>
              <a:t>, 1984)</a:t>
            </a:r>
            <a:endParaRPr lang="el-GR" b="1" u="sng" dirty="0">
              <a:effectLst>
                <a:outerShdw blurRad="38100" dist="38100" dir="2700000" algn="tl">
                  <a:srgbClr val="000000">
                    <a:alpha val="43137"/>
                  </a:srgbClr>
                </a:outerShdw>
              </a:effectLst>
            </a:endParaRPr>
          </a:p>
          <a:p>
            <a:pPr marL="0" indent="0" algn="ctr">
              <a:buNone/>
            </a:pPr>
            <a:endParaRPr lang="el-GR" sz="2800" b="1" u="sng" dirty="0">
              <a:effectLst>
                <a:outerShdw blurRad="38100" dist="38100" dir="2700000" algn="tl">
                  <a:srgbClr val="000000">
                    <a:alpha val="43137"/>
                  </a:srgbClr>
                </a:outerShdw>
              </a:effectLst>
            </a:endParaRPr>
          </a:p>
          <a:p>
            <a:pPr>
              <a:lnSpc>
                <a:spcPct val="160000"/>
              </a:lnSpc>
              <a:buAutoNum type="arabicPeriod"/>
            </a:pPr>
            <a:r>
              <a:rPr lang="el-GR" sz="2800" b="1" i="1" dirty="0"/>
              <a:t>Ορισμός του θέματος</a:t>
            </a:r>
          </a:p>
          <a:p>
            <a:pPr>
              <a:lnSpc>
                <a:spcPct val="160000"/>
              </a:lnSpc>
              <a:buAutoNum type="arabicPeriod"/>
            </a:pPr>
            <a:r>
              <a:rPr lang="el-GR" sz="2800" b="1" i="1" dirty="0"/>
              <a:t>Αναγνώριση &amp; κατηγοριοποίηση </a:t>
            </a:r>
            <a:r>
              <a:rPr lang="el-GR" sz="2800" dirty="0"/>
              <a:t>των πιο σημαντικών εννοιών</a:t>
            </a:r>
          </a:p>
          <a:p>
            <a:pPr>
              <a:lnSpc>
                <a:spcPct val="160000"/>
              </a:lnSpc>
              <a:buAutoNum type="arabicPeriod"/>
            </a:pPr>
            <a:r>
              <a:rPr lang="el-GR" sz="2800" dirty="0"/>
              <a:t>Ανάλυση </a:t>
            </a:r>
            <a:r>
              <a:rPr lang="el-GR" sz="2800" b="1" i="1" dirty="0"/>
              <a:t>από τις γενικές έννοιες στις πιο ειδικές έννοιες</a:t>
            </a:r>
          </a:p>
          <a:p>
            <a:pPr>
              <a:lnSpc>
                <a:spcPct val="160000"/>
              </a:lnSpc>
              <a:buAutoNum type="arabicPeriod"/>
            </a:pPr>
            <a:r>
              <a:rPr lang="el-GR" sz="2800" dirty="0"/>
              <a:t>Προσθήκη συνδέσμων </a:t>
            </a:r>
            <a:r>
              <a:rPr lang="el-GR" sz="2800" b="1" i="1" dirty="0"/>
              <a:t>(έννοιες κλειδιά)</a:t>
            </a:r>
          </a:p>
          <a:p>
            <a:pPr>
              <a:lnSpc>
                <a:spcPct val="160000"/>
              </a:lnSpc>
              <a:buAutoNum type="arabicPeriod"/>
            </a:pPr>
            <a:r>
              <a:rPr lang="el-GR" sz="2800" dirty="0"/>
              <a:t>Προσθήκη </a:t>
            </a:r>
            <a:r>
              <a:rPr lang="el-GR" sz="2800" b="1" i="1" dirty="0"/>
              <a:t>συνδετικών φράσεων </a:t>
            </a:r>
            <a:r>
              <a:rPr lang="el-GR" sz="2800" dirty="0"/>
              <a:t>μεταξύ των εννοιών</a:t>
            </a:r>
          </a:p>
          <a:p>
            <a:pPr>
              <a:lnSpc>
                <a:spcPct val="160000"/>
              </a:lnSpc>
              <a:buAutoNum type="arabicPeriod"/>
            </a:pPr>
            <a:r>
              <a:rPr lang="el-GR" sz="2800" dirty="0"/>
              <a:t>Εισαγωγή εικόνων</a:t>
            </a:r>
          </a:p>
          <a:p>
            <a:pPr marL="514350" indent="-514350">
              <a:buFont typeface="+mj-lt"/>
              <a:buAutoNum type="arabicPeriod"/>
            </a:pPr>
            <a:endParaRPr lang="en-US" sz="2800" dirty="0"/>
          </a:p>
        </p:txBody>
      </p:sp>
    </p:spTree>
    <p:extLst>
      <p:ext uri="{BB962C8B-B14F-4D97-AF65-F5344CB8AC3E}">
        <p14:creationId xmlns:p14="http://schemas.microsoft.com/office/powerpoint/2010/main" val="253613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box(in)">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box(in)">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box(in)">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box(in)">
                                      <p:cBhvr>
                                        <p:cTn id="22" dur="500"/>
                                        <p:tgtEl>
                                          <p:spTgt spid="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box(in)">
                                      <p:cBhvr>
                                        <p:cTn id="27" dur="500"/>
                                        <p:tgtEl>
                                          <p:spTgt spid="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box(in)">
                                      <p:cBhvr>
                                        <p:cTn id="3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484330"/>
            <a:ext cx="8229600" cy="4525963"/>
          </a:xfrm>
        </p:spPr>
        <p:txBody>
          <a:bodyPr/>
          <a:lstStyle/>
          <a:p>
            <a:pPr marL="0" indent="0">
              <a:buNone/>
            </a:pPr>
            <a:r>
              <a:rPr lang="el-GR" dirty="0"/>
              <a:t>    </a:t>
            </a:r>
            <a:r>
              <a:rPr lang="el-GR" b="1" u="sng" dirty="0">
                <a:effectLst>
                  <a:outerShdw blurRad="38100" dist="38100" dir="2700000" algn="tl">
                    <a:srgbClr val="000000">
                      <a:alpha val="43137"/>
                    </a:srgbClr>
                  </a:outerShdw>
                </a:effectLst>
              </a:rPr>
              <a:t>Τι περιλαμβάνει ο «Εννοιολογικός Χάρτης»;</a:t>
            </a:r>
          </a:p>
          <a:p>
            <a:pPr marL="0" indent="0">
              <a:buNone/>
            </a:pPr>
            <a:endParaRPr lang="el-GR" dirty="0"/>
          </a:p>
          <a:p>
            <a:pPr marL="0" indent="0">
              <a:buNone/>
            </a:pPr>
            <a:endParaRPr lang="en-US" dirty="0"/>
          </a:p>
        </p:txBody>
      </p:sp>
      <p:pic>
        <p:nvPicPr>
          <p:cNvPr id="4" name="Picture 3"/>
          <p:cNvPicPr>
            <a:picLocks noChangeAspect="1" noChangeArrowheads="1"/>
          </p:cNvPicPr>
          <p:nvPr/>
        </p:nvPicPr>
        <p:blipFill>
          <a:blip r:embed="rId2" cstate="print"/>
          <a:srcRect/>
          <a:stretch>
            <a:fillRect/>
          </a:stretch>
        </p:blipFill>
        <p:spPr bwMode="auto">
          <a:xfrm>
            <a:off x="2495600" y="1700809"/>
            <a:ext cx="7200800" cy="4525963"/>
          </a:xfrm>
          <a:prstGeom prst="rect">
            <a:avLst/>
          </a:prstGeom>
          <a:noFill/>
          <a:ln w="9525">
            <a:noFill/>
            <a:miter lim="800000"/>
            <a:headEnd/>
            <a:tailEnd/>
          </a:ln>
        </p:spPr>
      </p:pic>
    </p:spTree>
    <p:extLst>
      <p:ext uri="{BB962C8B-B14F-4D97-AF65-F5344CB8AC3E}">
        <p14:creationId xmlns:p14="http://schemas.microsoft.com/office/powerpoint/2010/main" val="1885130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Psychology Introduction &amp; History Approaches Graphic Organizer Great for  vocabulary review, study guide, or note taki… | Graphic organizers,  Psychology, Study guid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4632" y="2104495"/>
            <a:ext cx="3517119" cy="264286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ecdn.teacherspayteachers.com/thumbitem/Psychological-Disorders-Graphic-Organizer-4478358-1553899931/original-4478358-1.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10676" y="2546644"/>
            <a:ext cx="3537345" cy="175856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Free Psychology Graphic Organizers | Teachers Pay Teachers"/>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162336" y="2300450"/>
            <a:ext cx="3517120" cy="2250956"/>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E638DF4E-5802-E962-4864-626B622E0A70}"/>
              </a:ext>
            </a:extLst>
          </p:cNvPr>
          <p:cNvSpPr>
            <a:spLocks noGrp="1"/>
          </p:cNvSpPr>
          <p:nvPr>
            <p:ph type="title"/>
          </p:nvPr>
        </p:nvSpPr>
        <p:spPr/>
        <p:txBody>
          <a:bodyPr/>
          <a:lstStyle/>
          <a:p>
            <a:r>
              <a:rPr lang="el-GR" dirty="0"/>
              <a:t>Μορφές εννοιολογικών χαρτών</a:t>
            </a:r>
          </a:p>
        </p:txBody>
      </p:sp>
    </p:spTree>
    <p:extLst>
      <p:ext uri="{BB962C8B-B14F-4D97-AF65-F5344CB8AC3E}">
        <p14:creationId xmlns:p14="http://schemas.microsoft.com/office/powerpoint/2010/main" val="36229946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F:\σάρωση0001.jpg"/>
          <p:cNvPicPr>
            <a:picLocks noChangeAspect="1" noChangeArrowheads="1"/>
          </p:cNvPicPr>
          <p:nvPr/>
        </p:nvPicPr>
        <p:blipFill>
          <a:blip r:embed="rId2" cstate="print"/>
          <a:srcRect/>
          <a:stretch>
            <a:fillRect/>
          </a:stretch>
        </p:blipFill>
        <p:spPr bwMode="auto">
          <a:xfrm>
            <a:off x="3767139" y="0"/>
            <a:ext cx="4657725" cy="6858000"/>
          </a:xfrm>
          <a:prstGeom prst="rect">
            <a:avLst/>
          </a:prstGeom>
          <a:noFill/>
          <a:ln w="9525">
            <a:noFill/>
            <a:miter lim="800000"/>
            <a:headEnd/>
            <a:tailEnd/>
          </a:ln>
        </p:spPr>
      </p:pic>
    </p:spTree>
    <p:extLst>
      <p:ext uri="{BB962C8B-B14F-4D97-AF65-F5344CB8AC3E}">
        <p14:creationId xmlns:p14="http://schemas.microsoft.com/office/powerpoint/2010/main" val="6318088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C:\Users\TURBO_X\Pictures\Οι σαρώσεις μου\2011-05 (Μαϊ)\σάρωση0002.jpg"/>
          <p:cNvPicPr>
            <a:picLocks noChangeAspect="1" noChangeArrowheads="1"/>
          </p:cNvPicPr>
          <p:nvPr/>
        </p:nvPicPr>
        <p:blipFill>
          <a:blip r:embed="rId2" cstate="print"/>
          <a:srcRect/>
          <a:stretch>
            <a:fillRect/>
          </a:stretch>
        </p:blipFill>
        <p:spPr bwMode="auto">
          <a:xfrm>
            <a:off x="1524000" y="1"/>
            <a:ext cx="9144000" cy="6753225"/>
          </a:xfrm>
          <a:prstGeom prst="rect">
            <a:avLst/>
          </a:prstGeom>
          <a:noFill/>
          <a:ln w="9525">
            <a:noFill/>
            <a:miter lim="800000"/>
            <a:headEnd/>
            <a:tailEnd/>
          </a:ln>
        </p:spPr>
      </p:pic>
    </p:spTree>
    <p:extLst>
      <p:ext uri="{BB962C8B-B14F-4D97-AF65-F5344CB8AC3E}">
        <p14:creationId xmlns:p14="http://schemas.microsoft.com/office/powerpoint/2010/main" val="3768932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PlaceHolder 1"/>
          <p:cNvSpPr>
            <a:spLocks noGrp="1"/>
          </p:cNvSpPr>
          <p:nvPr>
            <p:ph type="title"/>
          </p:nvPr>
        </p:nvSpPr>
        <p:spPr>
          <a:xfrm>
            <a:off x="652423" y="466299"/>
            <a:ext cx="10009532" cy="257749"/>
          </a:xfrm>
          <a:prstGeom prst="rect">
            <a:avLst/>
          </a:prstGeom>
          <a:noFill/>
          <a:ln w="0">
            <a:noFill/>
          </a:ln>
        </p:spPr>
        <p:txBody>
          <a:bodyPr vert="horz" lIns="0" tIns="0" rIns="0" bIns="0" rtlCol="0" anchor="ctr">
            <a:noAutofit/>
          </a:bodyPr>
          <a:lstStyle/>
          <a:p>
            <a:pPr algn="ctr">
              <a:buNone/>
            </a:pPr>
            <a:r>
              <a:rPr lang="el-GR" sz="2800" b="1" spc="-1" dirty="0">
                <a:solidFill>
                  <a:srgbClr val="FF6600"/>
                </a:solidFill>
                <a:latin typeface="Times New Roman"/>
              </a:rPr>
              <a:t>Προαγωγή της Συμπεριληπτικής Εκπαίδευσης μέσω των ΝΤ</a:t>
            </a:r>
          </a:p>
        </p:txBody>
      </p:sp>
      <p:sp>
        <p:nvSpPr>
          <p:cNvPr id="260" name="PlaceHolder 2"/>
          <p:cNvSpPr>
            <a:spLocks noGrp="1"/>
          </p:cNvSpPr>
          <p:nvPr>
            <p:ph/>
          </p:nvPr>
        </p:nvSpPr>
        <p:spPr>
          <a:xfrm>
            <a:off x="0" y="1348042"/>
            <a:ext cx="11838214" cy="5509958"/>
          </a:xfrm>
          <a:prstGeom prst="rect">
            <a:avLst/>
          </a:prstGeom>
          <a:noFill/>
          <a:ln w="0">
            <a:noFill/>
          </a:ln>
        </p:spPr>
        <p:txBody>
          <a:bodyPr vert="horz" lIns="0" tIns="0" rIns="0" bIns="0" rtlCol="0" anchor="t">
            <a:normAutofit fontScale="60000" lnSpcReduction="20000"/>
          </a:bodyPr>
          <a:lstStyle/>
          <a:p>
            <a:pPr marL="522461" indent="-391846" algn="just">
              <a:lnSpc>
                <a:spcPct val="150000"/>
              </a:lnSpc>
              <a:spcBef>
                <a:spcPts val="641"/>
              </a:spcBef>
              <a:buClr>
                <a:srgbClr val="FF6600"/>
              </a:buClr>
              <a:buSzPct val="45000"/>
              <a:buFont typeface="Wingdings" charset="2"/>
              <a:buChar char=""/>
            </a:pPr>
            <a:r>
              <a:rPr lang="el-GR" sz="3200" spc="-1" dirty="0">
                <a:latin typeface="Times New Roman"/>
              </a:rPr>
              <a:t>Οι Νέες Τεχνολογίες αποτελούν όλο και περισσότερο σημαντικό εργαλείο στο σύγχρονο σχολείο. Στα πλαίσια της συμπεριληπτικής εκπαίδευσης μετατρέπονται σε απαραίτητο εργαλείο καθώς βοηθούν στην ενεργό συμμετοχή όλων των μαθητών, κυρίως αυτών με ειδικές εκπαιδευτικές ανάγκες, στην εκπαιδευτική διαδικασία, χωρίς αποκλεισμούς και διακρίσεις. </a:t>
            </a:r>
          </a:p>
          <a:p>
            <a:pPr marL="522461" indent="-391846" algn="just">
              <a:lnSpc>
                <a:spcPct val="150000"/>
              </a:lnSpc>
              <a:spcBef>
                <a:spcPts val="641"/>
              </a:spcBef>
              <a:buClr>
                <a:srgbClr val="FF6600"/>
              </a:buClr>
              <a:buSzPct val="45000"/>
              <a:buFont typeface="Wingdings" charset="2"/>
              <a:buChar char=""/>
            </a:pPr>
            <a:r>
              <a:rPr lang="el-GR" sz="3200" spc="-1" dirty="0">
                <a:latin typeface="Times New Roman"/>
              </a:rPr>
              <a:t>Η χρήση του Ηλεκτρονικού Υπολογιστή βοηθά τη διαδικασία της μάθησης και προσφέρει ποικίλες εκπαιδευτικές εμπειρίες καθώς οι μαθητές είτε είναι τυπικοί, είτε μαθητές με ειδικές εκπαιδευτικές ανάγκες ή/και αναπηρία, εκτελούν εκπαιδευτικές δραστηριότητες με τον δικό τους ρυθμό και με υλικό ανταποκρινόμενο στις ιδιαίτερες ανάγκες τους. </a:t>
            </a:r>
          </a:p>
          <a:p>
            <a:pPr marL="522461" indent="-391846" algn="just">
              <a:lnSpc>
                <a:spcPct val="150000"/>
              </a:lnSpc>
              <a:spcBef>
                <a:spcPts val="641"/>
              </a:spcBef>
              <a:buClr>
                <a:srgbClr val="FF6600"/>
              </a:buClr>
              <a:buSzPct val="45000"/>
              <a:buFont typeface="Wingdings" charset="2"/>
              <a:buChar char=""/>
            </a:pPr>
            <a:r>
              <a:rPr lang="el-GR" sz="3200" spc="-1" dirty="0">
                <a:latin typeface="Times New Roman"/>
              </a:rPr>
              <a:t>Τα εκπαιδευτικά λογισμικά που χρησιμοποιούν οι μαθητές αποκαθιστούν τις φυσικές τους αδυναμίες αναδεικνύοντας τα ιδιαίτερα ταλέντα τους προς με απώτερο στόχο τη μάθηση καθώς οι Νέες Τεχνολογίες προσφέρουν φυσική, γνωστική και υποστηρικτική πρόσβαση στα μαθησιακά αγαθά. </a:t>
            </a:r>
          </a:p>
          <a:p>
            <a:pPr marL="522461" indent="-391846" algn="just">
              <a:lnSpc>
                <a:spcPct val="150000"/>
              </a:lnSpc>
              <a:spcBef>
                <a:spcPts val="641"/>
              </a:spcBef>
              <a:buClr>
                <a:srgbClr val="FF6600"/>
              </a:buClr>
              <a:buSzPct val="45000"/>
              <a:buFont typeface="Wingdings" charset="2"/>
              <a:buChar char=""/>
            </a:pPr>
            <a:endParaRPr lang="el-GR" sz="3200" spc="-1" dirty="0">
              <a:latin typeface="Times New Roman"/>
            </a:endParaRPr>
          </a:p>
          <a:p>
            <a:pPr marL="522461" indent="-391846" algn="just">
              <a:lnSpc>
                <a:spcPct val="150000"/>
              </a:lnSpc>
              <a:spcBef>
                <a:spcPts val="641"/>
              </a:spcBef>
              <a:buClr>
                <a:srgbClr val="FF6600"/>
              </a:buClr>
              <a:buSzPct val="45000"/>
              <a:buFont typeface="Wingdings" charset="2"/>
              <a:buChar char=""/>
            </a:pPr>
            <a:endParaRPr lang="el-GR" sz="1800" spc="-1" dirty="0">
              <a:latin typeface="Times New Roman"/>
            </a:endParaRPr>
          </a:p>
          <a:p>
            <a:pPr marL="522461" indent="-391846" algn="just">
              <a:lnSpc>
                <a:spcPct val="150000"/>
              </a:lnSpc>
              <a:spcBef>
                <a:spcPts val="641"/>
              </a:spcBef>
              <a:buClr>
                <a:srgbClr val="FF6600"/>
              </a:buClr>
              <a:buSzPct val="45000"/>
              <a:buFont typeface="Wingdings" charset="2"/>
              <a:buChar char=""/>
            </a:pPr>
            <a:r>
              <a:rPr lang="el-GR" sz="1800" spc="-1" dirty="0">
                <a:latin typeface="Times New Roman"/>
              </a:rPr>
              <a:t>(</a:t>
            </a:r>
            <a:r>
              <a:rPr lang="el-GR" sz="1800" spc="-1" dirty="0" err="1">
                <a:latin typeface="Times New Roman"/>
              </a:rPr>
              <a:t>Τσικολάτας</a:t>
            </a:r>
            <a:r>
              <a:rPr lang="el-GR" sz="1800" spc="-1" dirty="0">
                <a:latin typeface="Times New Roman"/>
              </a:rPr>
              <a:t>, 2011)</a:t>
            </a:r>
          </a:p>
        </p:txBody>
      </p:sp>
      <p:sp>
        <p:nvSpPr>
          <p:cNvPr id="4" name="PlaceHolder 3"/>
          <p:cNvSpPr>
            <a:spLocks noGrp="1"/>
          </p:cNvSpPr>
          <p:nvPr>
            <p:ph type="sldNum" idx="8"/>
          </p:nvPr>
        </p:nvSpPr>
        <p:spPr>
          <a:xfrm>
            <a:off x="7198920" y="5400360"/>
            <a:ext cx="2334240" cy="264240"/>
          </a:xfrm>
          <a:prstGeom prst="rect">
            <a:avLst/>
          </a:prstGeom>
          <a:noFill/>
          <a:ln w="0">
            <a:noFill/>
          </a:ln>
        </p:spPr>
        <p:txBody>
          <a:bodyPr lIns="0" tIns="0" rIns="0" bIns="0" anchor="t">
            <a:noAutofit/>
          </a:bodyPr>
          <a:lstStyle>
            <a:defPPr>
              <a:defRPr lang="el-GR"/>
            </a:defPPr>
            <a:lvl1pPr marL="0" algn="r" defTabSz="914400" rtl="0" eaLnBrk="1" latinLnBrk="0" hangingPunct="1">
              <a:lnSpc>
                <a:spcPct val="93000"/>
              </a:lnSpc>
              <a:spcBef>
                <a:spcPts val="26"/>
              </a:spcBef>
              <a:spcAft>
                <a:spcPts val="26"/>
              </a:spcAft>
              <a:buNone/>
              <a:tabLst>
                <a:tab pos="0" algn="l"/>
                <a:tab pos="449280" algn="l"/>
                <a:tab pos="898560" algn="l"/>
                <a:tab pos="1347840" algn="l"/>
                <a:tab pos="1797120" algn="l"/>
                <a:tab pos="2246400" algn="l"/>
                <a:tab pos="2695680" algn="l"/>
                <a:tab pos="3144960" algn="l"/>
                <a:tab pos="3594240" algn="l"/>
                <a:tab pos="4043520" algn="l"/>
                <a:tab pos="4492800" algn="l"/>
                <a:tab pos="4941720" algn="l"/>
                <a:tab pos="5391000" algn="l"/>
                <a:tab pos="5840280" algn="l"/>
                <a:tab pos="6289560" algn="l"/>
                <a:tab pos="6738840" algn="l"/>
                <a:tab pos="7188120" algn="l"/>
                <a:tab pos="7637400" algn="l"/>
                <a:tab pos="8086680" algn="l"/>
                <a:tab pos="8535960" algn="l"/>
                <a:tab pos="8985240" algn="l"/>
                <a:tab pos="9434520" algn="l"/>
                <a:tab pos="9883800" algn="l"/>
                <a:tab pos="10333080" algn="l"/>
                <a:tab pos="10782360" algn="l"/>
              </a:tabLst>
              <a:defRPr lang="el-GR" sz="1400" b="0" strike="noStrike" kern="1200" spc="-1">
                <a:solidFill>
                  <a:srgbClr val="000000"/>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307D988-D839-4CED-A67F-19231CE60650}" type="slidenum">
              <a:rPr lang="el-GR" smtClean="0"/>
              <a:pPr/>
              <a:t>8</a:t>
            </a:fld>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IMG_246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1504" y="188640"/>
            <a:ext cx="4320480" cy="666936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ownloads\IMG_246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188640"/>
            <a:ext cx="4392488" cy="6690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5946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3.bp.blogspot.com/-xJ-Qe-PHNjg/VFcBCUC0sbI/AAAAAAAABBY/lhTdv06a3V0/s1600/popplet%2Bstep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76872"/>
            <a:ext cx="5332464" cy="4398468"/>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p:cNvSpPr/>
          <p:nvPr/>
        </p:nvSpPr>
        <p:spPr>
          <a:xfrm>
            <a:off x="6903209" y="358261"/>
            <a:ext cx="3582144" cy="6463308"/>
          </a:xfrm>
          <a:prstGeom prst="rect">
            <a:avLst/>
          </a:prstGeom>
        </p:spPr>
        <p:txBody>
          <a:bodyPr wrap="square">
            <a:spAutoFit/>
          </a:bodyPr>
          <a:lstStyle/>
          <a:p>
            <a:pPr>
              <a:buFont typeface="+mj-lt"/>
              <a:buAutoNum type="arabicPeriod"/>
            </a:pPr>
            <a:r>
              <a:rPr lang="en-US" dirty="0">
                <a:solidFill>
                  <a:srgbClr val="333333"/>
                </a:solidFill>
                <a:latin typeface="Verdana"/>
              </a:rPr>
              <a:t>Tap the gear and select make new </a:t>
            </a:r>
            <a:r>
              <a:rPr lang="en-US" dirty="0" err="1">
                <a:solidFill>
                  <a:srgbClr val="333333"/>
                </a:solidFill>
                <a:latin typeface="Verdana"/>
              </a:rPr>
              <a:t>popple</a:t>
            </a:r>
            <a:r>
              <a:rPr lang="en-US" dirty="0">
                <a:solidFill>
                  <a:srgbClr val="333333"/>
                </a:solidFill>
                <a:latin typeface="Verdana"/>
              </a:rPr>
              <a:t>.</a:t>
            </a:r>
          </a:p>
          <a:p>
            <a:pPr>
              <a:buFont typeface="+mj-lt"/>
              <a:buAutoNum type="arabicPeriod"/>
            </a:pPr>
            <a:r>
              <a:rPr lang="en-US" dirty="0">
                <a:solidFill>
                  <a:srgbClr val="333333"/>
                </a:solidFill>
                <a:latin typeface="Verdana"/>
              </a:rPr>
              <a:t>Changes the color of the </a:t>
            </a:r>
            <a:r>
              <a:rPr lang="en-US" dirty="0" err="1">
                <a:solidFill>
                  <a:srgbClr val="333333"/>
                </a:solidFill>
                <a:latin typeface="Verdana"/>
              </a:rPr>
              <a:t>popple</a:t>
            </a:r>
            <a:r>
              <a:rPr lang="en-US" dirty="0">
                <a:solidFill>
                  <a:srgbClr val="333333"/>
                </a:solidFill>
                <a:latin typeface="Verdana"/>
              </a:rPr>
              <a:t>.</a:t>
            </a:r>
          </a:p>
          <a:p>
            <a:pPr>
              <a:buFont typeface="+mj-lt"/>
              <a:buAutoNum type="arabicPeriod"/>
            </a:pPr>
            <a:r>
              <a:rPr lang="en-US" dirty="0">
                <a:solidFill>
                  <a:srgbClr val="333333"/>
                </a:solidFill>
                <a:latin typeface="Verdana"/>
              </a:rPr>
              <a:t>Add text. The only formatting options are 3 sizes and justification.</a:t>
            </a:r>
          </a:p>
          <a:p>
            <a:pPr>
              <a:buFont typeface="+mj-lt"/>
              <a:buAutoNum type="arabicPeriod"/>
            </a:pPr>
            <a:r>
              <a:rPr lang="en-US" dirty="0">
                <a:solidFill>
                  <a:srgbClr val="333333"/>
                </a:solidFill>
                <a:latin typeface="Verdana"/>
              </a:rPr>
              <a:t>Free draw inside the </a:t>
            </a:r>
            <a:r>
              <a:rPr lang="en-US" dirty="0" err="1">
                <a:solidFill>
                  <a:srgbClr val="333333"/>
                </a:solidFill>
                <a:latin typeface="Verdana"/>
              </a:rPr>
              <a:t>popple</a:t>
            </a:r>
            <a:r>
              <a:rPr lang="en-US" dirty="0">
                <a:solidFill>
                  <a:srgbClr val="333333"/>
                </a:solidFill>
                <a:latin typeface="Verdana"/>
              </a:rPr>
              <a:t>.</a:t>
            </a:r>
          </a:p>
          <a:p>
            <a:pPr>
              <a:buFont typeface="+mj-lt"/>
              <a:buAutoNum type="arabicPeriod"/>
            </a:pPr>
            <a:r>
              <a:rPr lang="en-US" dirty="0">
                <a:solidFill>
                  <a:srgbClr val="333333"/>
                </a:solidFill>
                <a:latin typeface="Verdana"/>
              </a:rPr>
              <a:t>Insert an image from the camera, camera roll, or clipboard.</a:t>
            </a:r>
          </a:p>
          <a:p>
            <a:pPr>
              <a:buFont typeface="+mj-lt"/>
              <a:buAutoNum type="arabicPeriod"/>
            </a:pPr>
            <a:r>
              <a:rPr lang="en-US" dirty="0">
                <a:solidFill>
                  <a:srgbClr val="333333"/>
                </a:solidFill>
                <a:latin typeface="Verdana"/>
              </a:rPr>
              <a:t>Tap any dot to add another </a:t>
            </a:r>
            <a:r>
              <a:rPr lang="en-US" dirty="0" err="1">
                <a:solidFill>
                  <a:srgbClr val="333333"/>
                </a:solidFill>
                <a:latin typeface="Verdana"/>
              </a:rPr>
              <a:t>popple</a:t>
            </a:r>
            <a:r>
              <a:rPr lang="en-US" dirty="0">
                <a:solidFill>
                  <a:srgbClr val="333333"/>
                </a:solidFill>
                <a:latin typeface="Verdana"/>
              </a:rPr>
              <a:t> in that direction.</a:t>
            </a:r>
          </a:p>
          <a:p>
            <a:pPr>
              <a:buFont typeface="+mj-lt"/>
              <a:buAutoNum type="arabicPeriod"/>
            </a:pPr>
            <a:r>
              <a:rPr lang="en-US" dirty="0">
                <a:solidFill>
                  <a:srgbClr val="333333"/>
                </a:solidFill>
                <a:latin typeface="Verdana"/>
              </a:rPr>
              <a:t>Change the background color of the </a:t>
            </a:r>
            <a:r>
              <a:rPr lang="en-US" dirty="0" err="1">
                <a:solidFill>
                  <a:srgbClr val="333333"/>
                </a:solidFill>
                <a:latin typeface="Verdana"/>
              </a:rPr>
              <a:t>popplet</a:t>
            </a:r>
            <a:r>
              <a:rPr lang="en-US" dirty="0">
                <a:solidFill>
                  <a:srgbClr val="333333"/>
                </a:solidFill>
                <a:latin typeface="Verdana"/>
              </a:rPr>
              <a:t>.</a:t>
            </a:r>
          </a:p>
          <a:p>
            <a:pPr>
              <a:buFont typeface="+mj-lt"/>
              <a:buAutoNum type="arabicPeriod"/>
            </a:pPr>
            <a:r>
              <a:rPr lang="en-US" dirty="0">
                <a:solidFill>
                  <a:srgbClr val="333333"/>
                </a:solidFill>
                <a:latin typeface="Verdana"/>
              </a:rPr>
              <a:t>Tap Export to save the </a:t>
            </a:r>
            <a:r>
              <a:rPr lang="en-US" dirty="0" err="1">
                <a:solidFill>
                  <a:srgbClr val="333333"/>
                </a:solidFill>
                <a:latin typeface="Verdana"/>
              </a:rPr>
              <a:t>popplet</a:t>
            </a:r>
            <a:r>
              <a:rPr lang="en-US" dirty="0">
                <a:solidFill>
                  <a:srgbClr val="333333"/>
                </a:solidFill>
                <a:latin typeface="Verdana"/>
              </a:rPr>
              <a:t> as a PDF or JPEG. These file types are not editable. Another way to get the </a:t>
            </a:r>
            <a:r>
              <a:rPr lang="en-US" dirty="0" err="1">
                <a:solidFill>
                  <a:srgbClr val="333333"/>
                </a:solidFill>
                <a:latin typeface="Verdana"/>
              </a:rPr>
              <a:t>popplet</a:t>
            </a:r>
            <a:r>
              <a:rPr lang="en-US" dirty="0">
                <a:solidFill>
                  <a:srgbClr val="333333"/>
                </a:solidFill>
                <a:latin typeface="Verdana"/>
              </a:rPr>
              <a:t> off the </a:t>
            </a:r>
            <a:r>
              <a:rPr lang="en-US" dirty="0" err="1">
                <a:solidFill>
                  <a:srgbClr val="333333"/>
                </a:solidFill>
                <a:latin typeface="Verdana"/>
              </a:rPr>
              <a:t>iPad</a:t>
            </a:r>
            <a:r>
              <a:rPr lang="en-US" dirty="0">
                <a:solidFill>
                  <a:srgbClr val="333333"/>
                </a:solidFill>
                <a:latin typeface="Verdana"/>
              </a:rPr>
              <a:t> is to take a screen shot and insert it into another app.</a:t>
            </a: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0296" y="358261"/>
            <a:ext cx="3419871" cy="160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60824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ÎÏÎ¿ÏÎ­Î»ÎµÏÎ¼Î± ÎµÎ¹ÎºÏÎ½Î±Ï Î³Î¹Î± imindmap ki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7849" y="1"/>
            <a:ext cx="60045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Î£ÏÎµÏÎ¹ÎºÎ® ÎµÎ¹ÎºÏÎ½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484784"/>
            <a:ext cx="3110541" cy="273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86533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dmin\Downloads\Image-1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40052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ownloads\IMG_00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34374"/>
            <a:ext cx="9144000" cy="5589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66137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991544" y="764704"/>
            <a:ext cx="8229600" cy="5112568"/>
          </a:xfrm>
        </p:spPr>
        <p:txBody>
          <a:bodyPr>
            <a:normAutofit fontScale="90000"/>
          </a:bodyPr>
          <a:lstStyle/>
          <a:p>
            <a:r>
              <a:rPr lang="en-US" dirty="0"/>
              <a:t>“</a:t>
            </a:r>
            <a:r>
              <a:rPr lang="el-GR" dirty="0"/>
              <a:t>Οποτεδήποτε εισάγεται μια νέα τεχνολογία στην κοινωνία, πρέπει να υπάρχει μια αντισταθμιστική ανθρώπινη απάντηση.</a:t>
            </a:r>
            <a:br>
              <a:rPr lang="el-GR" dirty="0"/>
            </a:br>
            <a:br>
              <a:rPr lang="el-GR" dirty="0"/>
            </a:br>
            <a:r>
              <a:rPr lang="el-GR" dirty="0"/>
              <a:t> Όσο πιο υψηλή είναι η τεχνολογία, </a:t>
            </a:r>
            <a:br>
              <a:rPr lang="el-GR" dirty="0"/>
            </a:br>
            <a:r>
              <a:rPr lang="el-GR" dirty="0"/>
              <a:t>τόσο ισχυρότερο το άγγιγμα!</a:t>
            </a:r>
            <a:r>
              <a:rPr lang="en-US" dirty="0"/>
              <a:t>”</a:t>
            </a:r>
            <a:br>
              <a:rPr lang="en-US" dirty="0"/>
            </a:br>
            <a:br>
              <a:rPr lang="el-GR" dirty="0"/>
            </a:br>
            <a:r>
              <a:rPr lang="el-GR" sz="3100" dirty="0"/>
              <a:t>(</a:t>
            </a:r>
            <a:r>
              <a:rPr lang="en-US" sz="3100" dirty="0" err="1"/>
              <a:t>Naisbitt</a:t>
            </a:r>
            <a:r>
              <a:rPr lang="en-US" sz="3100" dirty="0"/>
              <a:t>, 1984)</a:t>
            </a:r>
            <a:endParaRPr lang="el-GR" sz="3100" dirty="0"/>
          </a:p>
        </p:txBody>
      </p:sp>
    </p:spTree>
    <p:extLst>
      <p:ext uri="{BB962C8B-B14F-4D97-AF65-F5344CB8AC3E}">
        <p14:creationId xmlns:p14="http://schemas.microsoft.com/office/powerpoint/2010/main" val="336000399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09600" y="543919"/>
            <a:ext cx="10972800" cy="850106"/>
          </a:xfrm>
        </p:spPr>
        <p:txBody>
          <a:bodyPr>
            <a:noAutofit/>
          </a:bodyPr>
          <a:lstStyle/>
          <a:p>
            <a:r>
              <a:rPr lang="en-US" sz="2400" dirty="0"/>
              <a:t>The problem is not usually the students; it is the system. Change the system in the right ways and many of the problems of poor behavior, low motivation and disengagement tend to disappear. It can be the system itself that creates the problems.</a:t>
            </a:r>
            <a:r>
              <a:rPr lang="el-GR" sz="2400" dirty="0"/>
              <a:t> </a:t>
            </a:r>
            <a:br>
              <a:rPr lang="el-GR" sz="2400" dirty="0"/>
            </a:br>
            <a:r>
              <a:rPr lang="en-US" sz="2400" b="1" dirty="0"/>
              <a:t>Prioritize Art</a:t>
            </a:r>
            <a:r>
              <a:rPr lang="el-GR" sz="2400" b="1" dirty="0"/>
              <a:t>!</a:t>
            </a:r>
            <a:br>
              <a:rPr lang="en-US" sz="2400" dirty="0"/>
            </a:br>
            <a:endParaRPr lang="el-GR" sz="2400" dirty="0"/>
          </a:p>
        </p:txBody>
      </p:sp>
      <p:sp>
        <p:nvSpPr>
          <p:cNvPr id="3" name="Θέση περιεχομένου 2"/>
          <p:cNvSpPr>
            <a:spLocks noGrp="1"/>
          </p:cNvSpPr>
          <p:nvPr>
            <p:ph idx="1"/>
          </p:nvPr>
        </p:nvSpPr>
        <p:spPr/>
        <p:txBody>
          <a:bodyPr/>
          <a:lstStyle/>
          <a:p>
            <a:endParaRPr lang="el-G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00201"/>
            <a:ext cx="10972800" cy="5157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67547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IMG_24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5893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9950" y="447675"/>
            <a:ext cx="5372100" cy="596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429262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524000" y="214290"/>
            <a:ext cx="9144000" cy="6858000"/>
          </a:xfrm>
        </p:spPr>
        <p:txBody>
          <a:bodyPr>
            <a:normAutofit fontScale="90000"/>
          </a:bodyPr>
          <a:lstStyle/>
          <a:p>
            <a:pPr algn="l"/>
            <a:br>
              <a:rPr lang="en-US" sz="2700" dirty="0"/>
            </a:br>
            <a:br>
              <a:rPr lang="el-GR" sz="2700" dirty="0"/>
            </a:br>
            <a:br>
              <a:rPr lang="el-GR" sz="2700" dirty="0"/>
            </a:br>
            <a:br>
              <a:rPr lang="el-GR" sz="2700" dirty="0"/>
            </a:br>
            <a:r>
              <a:rPr lang="el-GR" sz="2700" dirty="0"/>
              <a:t>                                             </a:t>
            </a:r>
            <a:r>
              <a:rPr lang="el-GR" sz="3100" b="1" dirty="0"/>
              <a:t>ΣΧΟΛΕΙΟ ΚΑΙ ΓΟΝΕΙΣ…</a:t>
            </a:r>
            <a:br>
              <a:rPr lang="el-GR" sz="3100" dirty="0"/>
            </a:br>
            <a:r>
              <a:rPr lang="el-GR" sz="3100" dirty="0"/>
              <a:t> </a:t>
            </a:r>
            <a:r>
              <a:rPr lang="el-GR" sz="3100" b="1" dirty="0"/>
              <a:t>Επικοινωνία-Ενδυνάμωση-Ενημέρωση-Επίβλεψη -Έλεγχος </a:t>
            </a:r>
            <a:br>
              <a:rPr lang="en-US" sz="3100" b="1" dirty="0"/>
            </a:br>
            <a:br>
              <a:rPr lang="en-US" sz="3100" dirty="0"/>
            </a:br>
            <a:r>
              <a:rPr lang="el-GR" sz="2700" dirty="0"/>
              <a:t>1. Ενδυνάμωση των παιδιών και ενίσχυση της ανθεκτικότητας τους  (αγάπη, υποστήριξη, καθοδήγηση, ποικίλες εμπειρίες, φιλίες, αθλητισμός…),</a:t>
            </a:r>
            <a:br>
              <a:rPr lang="en-US" sz="2700" dirty="0"/>
            </a:br>
            <a:r>
              <a:rPr lang="en-US" sz="2700" dirty="0"/>
              <a:t>2</a:t>
            </a:r>
            <a:r>
              <a:rPr lang="el-GR" sz="2700" dirty="0"/>
              <a:t>. Μείωση της διαθεσιμότητας και της πρόσβασης σε επιβλαβές υλικό (ειδικά προγράμματα με φίλτρα, ώστε να μπορεί να ρυθμιστεί το κινητό του κάθε παιδιού, προκειμένου να είναι επιλεγμένοι οι ιστότοποι που μπορεί το παιδί να σερφάρει</a:t>
            </a:r>
            <a:r>
              <a:rPr lang="en-US" sz="2700" dirty="0"/>
              <a:t>)</a:t>
            </a:r>
            <a:r>
              <a:rPr lang="el-GR" sz="2700" dirty="0"/>
              <a:t>,</a:t>
            </a:r>
            <a:br>
              <a:rPr lang="en-US" sz="2700" dirty="0"/>
            </a:br>
            <a:r>
              <a:rPr lang="en-US" sz="2700" dirty="0"/>
              <a:t>3. </a:t>
            </a:r>
            <a:r>
              <a:rPr lang="el-GR" sz="2700" dirty="0"/>
              <a:t>Παροχή σε όλα τα παιδιά προσιτής πρόσβασης σε υψηλής ποιότητας διαδικτυακούς πόρους,</a:t>
            </a:r>
            <a:br>
              <a:rPr lang="en-US" sz="2700" dirty="0"/>
            </a:br>
            <a:r>
              <a:rPr lang="en-US" sz="2700" dirty="0"/>
              <a:t>4. </a:t>
            </a:r>
            <a:r>
              <a:rPr lang="el-GR" sz="2700" dirty="0"/>
              <a:t>Παροχή ψηφιακής παιδείας για να είναι τα παιδιά ενημερωμένα, αφοσιωμένα και ασφαλή στο διαδίκτυο.</a:t>
            </a:r>
            <a:br>
              <a:rPr lang="en-US" sz="2700" dirty="0"/>
            </a:br>
            <a:r>
              <a:rPr lang="en-US" sz="2700" dirty="0"/>
              <a:t>5. </a:t>
            </a:r>
            <a:r>
              <a:rPr lang="el-GR" sz="2700" dirty="0"/>
              <a:t>Περιορισμός χρόνου έκθεσης σε οθόνη: </a:t>
            </a:r>
            <a:br>
              <a:rPr lang="el-GR" sz="2700" dirty="0"/>
            </a:br>
            <a:r>
              <a:rPr lang="el-GR" sz="2700" dirty="0"/>
              <a:t>(ώρες στην οθόνη      αύξηση παιδιών με ΔΕΠ-Υ</a:t>
            </a:r>
            <a:r>
              <a:rPr lang="en-US" sz="2700" dirty="0"/>
              <a:t> ? </a:t>
            </a:r>
            <a:r>
              <a:rPr lang="el-GR" sz="2700" dirty="0"/>
              <a:t>, πρβλ. υγείας)</a:t>
            </a:r>
            <a:br>
              <a:rPr lang="el-GR" sz="2700" dirty="0"/>
            </a:br>
            <a:br>
              <a:rPr lang="el-GR" sz="2700" dirty="0"/>
            </a:br>
            <a:br>
              <a:rPr lang="en-US" sz="3600" dirty="0"/>
            </a:br>
            <a:br>
              <a:rPr lang="en-US" dirty="0"/>
            </a:br>
            <a:br>
              <a:rPr lang="el-GR" dirty="0"/>
            </a:br>
            <a:endParaRPr lang="el-GR" dirty="0"/>
          </a:p>
        </p:txBody>
      </p:sp>
      <p:sp>
        <p:nvSpPr>
          <p:cNvPr id="3" name="2 - Δεξιό βέλος"/>
          <p:cNvSpPr/>
          <p:nvPr/>
        </p:nvSpPr>
        <p:spPr>
          <a:xfrm>
            <a:off x="3952860" y="5786454"/>
            <a:ext cx="214314" cy="2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latin typeface="Calibri"/>
            </a:endParaRPr>
          </a:p>
        </p:txBody>
      </p:sp>
    </p:spTree>
    <p:extLst>
      <p:ext uri="{BB962C8B-B14F-4D97-AF65-F5344CB8AC3E}">
        <p14:creationId xmlns:p14="http://schemas.microsoft.com/office/powerpoint/2010/main" val="661988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εικόνα 6"/>
          <p:cNvPicPr>
            <a:picLocks noChangeAspect="1" noChangeArrowheads="1"/>
          </p:cNvPicPr>
          <p:nvPr/>
        </p:nvPicPr>
        <p:blipFill>
          <a:blip r:embed="rId3" cstate="print">
            <a:clrChange>
              <a:clrFrom>
                <a:srgbClr val="F5F4F2"/>
              </a:clrFrom>
              <a:clrTo>
                <a:srgbClr val="F5F4F2">
                  <a:alpha val="0"/>
                </a:srgbClr>
              </a:clrTo>
            </a:clrChange>
          </a:blip>
          <a:srcRect/>
          <a:stretch>
            <a:fillRect/>
          </a:stretch>
        </p:blipFill>
        <p:spPr bwMode="auto">
          <a:xfrm>
            <a:off x="-889000" y="-3411538"/>
            <a:ext cx="13469939" cy="16489363"/>
          </a:xfrm>
          <a:prstGeom prst="rect">
            <a:avLst/>
          </a:prstGeom>
          <a:noFill/>
          <a:ln w="9525">
            <a:noFill/>
            <a:miter lim="800000"/>
            <a:headEnd/>
            <a:tailEnd/>
          </a:ln>
        </p:spPr>
      </p:pic>
    </p:spTree>
    <p:extLst>
      <p:ext uri="{BB962C8B-B14F-4D97-AF65-F5344CB8AC3E}">
        <p14:creationId xmlns:p14="http://schemas.microsoft.com/office/powerpoint/2010/main" val="403643608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203278"/>
            <a:ext cx="12192000"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l-GR" sz="2800" dirty="0">
                <a:solidFill>
                  <a:prstClr val="black"/>
                </a:solidFill>
                <a:latin typeface="Arial" pitchFamily="34" charset="0"/>
                <a:cs typeface="Arial" pitchFamily="34" charset="0"/>
              </a:rPr>
              <a:t>Η  χρήση υπολογιστή ή παιχνιδιών πάνω από </a:t>
            </a:r>
            <a:r>
              <a:rPr lang="el-GR" sz="2800" b="1" dirty="0">
                <a:solidFill>
                  <a:prstClr val="black"/>
                </a:solidFill>
                <a:latin typeface="Arial" pitchFamily="34" charset="0"/>
                <a:cs typeface="Arial" pitchFamily="34" charset="0"/>
              </a:rPr>
              <a:t>δύο ώρες την ημέρα </a:t>
            </a:r>
            <a:r>
              <a:rPr lang="el-GR" sz="2800" dirty="0">
                <a:solidFill>
                  <a:prstClr val="black"/>
                </a:solidFill>
                <a:latin typeface="Arial" pitchFamily="34" charset="0"/>
                <a:cs typeface="Arial" pitchFamily="34" charset="0"/>
              </a:rPr>
              <a:t>αποδιοργανώνει την καθημερινότητα του παιδιού.</a:t>
            </a:r>
          </a:p>
          <a:p>
            <a:pPr algn="ctr" fontAlgn="base">
              <a:spcBef>
                <a:spcPct val="0"/>
              </a:spcBef>
              <a:spcAft>
                <a:spcPct val="0"/>
              </a:spcAft>
            </a:pPr>
            <a:r>
              <a:rPr lang="el-GR" sz="2800" dirty="0">
                <a:solidFill>
                  <a:prstClr val="black"/>
                </a:solidFill>
                <a:latin typeface="Arial" pitchFamily="34" charset="0"/>
                <a:cs typeface="Arial" pitchFamily="34" charset="0"/>
              </a:rPr>
              <a:t>Τα παιδιά που διαθέτουν λιγότερο από το Μ.Ο. χρόνο στην οθόνη είναι περισσότερο χαρούμενα. </a:t>
            </a:r>
          </a:p>
          <a:p>
            <a:pPr algn="ctr" fontAlgn="base">
              <a:spcBef>
                <a:spcPct val="0"/>
              </a:spcBef>
              <a:spcAft>
                <a:spcPct val="0"/>
              </a:spcAft>
            </a:pPr>
            <a:r>
              <a:rPr lang="el-GR" sz="2800" dirty="0">
                <a:solidFill>
                  <a:prstClr val="black"/>
                </a:solidFill>
                <a:latin typeface="Arial" pitchFamily="34" charset="0"/>
                <a:cs typeface="Arial" pitchFamily="34" charset="0"/>
              </a:rPr>
              <a:t>Τα παιδιά που διαθέτουν περισσότερο από το Μ.Ο. χρόνο στην οθόνη είναι λιγότερο χαρούμενα.</a:t>
            </a:r>
          </a:p>
          <a:p>
            <a:pPr algn="ctr" fontAlgn="base">
              <a:spcBef>
                <a:spcPct val="0"/>
              </a:spcBef>
              <a:spcAft>
                <a:spcPct val="0"/>
              </a:spcAft>
            </a:pPr>
            <a:endParaRPr lang="el-GR" sz="1200" dirty="0">
              <a:solidFill>
                <a:prstClr val="black"/>
              </a:solidFill>
              <a:latin typeface="Arial" pitchFamily="34" charset="0"/>
              <a:cs typeface="Arial" pitchFamily="34" charset="0"/>
            </a:endParaRPr>
          </a:p>
          <a:p>
            <a:pPr eaLnBrk="0" fontAlgn="base" hangingPunct="0">
              <a:spcBef>
                <a:spcPct val="0"/>
              </a:spcBef>
              <a:spcAft>
                <a:spcPct val="0"/>
              </a:spcAft>
            </a:pPr>
            <a:br>
              <a:rPr lang="el-GR" sz="1200" dirty="0">
                <a:solidFill>
                  <a:srgbClr val="000000"/>
                </a:solidFill>
                <a:latin typeface="Open Sans"/>
                <a:cs typeface="Arial" pitchFamily="34" charset="0"/>
              </a:rPr>
            </a:br>
            <a:br>
              <a:rPr lang="el-GR" sz="1200" dirty="0">
                <a:solidFill>
                  <a:srgbClr val="000000"/>
                </a:solidFill>
                <a:latin typeface="Open Sans"/>
                <a:cs typeface="Arial" pitchFamily="34" charset="0"/>
              </a:rPr>
            </a:br>
            <a:r>
              <a:rPr lang="el-GR" sz="1200" dirty="0">
                <a:solidFill>
                  <a:srgbClr val="000000"/>
                </a:solidFill>
                <a:latin typeface="Open Sans"/>
                <a:cs typeface="Arial" pitchFamily="34" charset="0"/>
              </a:rPr>
              <a:t> </a:t>
            </a:r>
            <a:r>
              <a:rPr lang="el-GR" sz="800" dirty="0">
                <a:solidFill>
                  <a:prstClr val="black"/>
                </a:solidFill>
                <a:latin typeface="Arial" pitchFamily="34" charset="0"/>
                <a:cs typeface="Arial" pitchFamily="34" charset="0"/>
              </a:rPr>
              <a:t> </a:t>
            </a:r>
            <a:endParaRPr lang="el-GR" dirty="0">
              <a:solidFill>
                <a:prstClr val="black"/>
              </a:solidFill>
              <a:latin typeface="Arial" pitchFamily="34" charset="0"/>
              <a:cs typeface="Arial" pitchFamily="34" charset="0"/>
            </a:endParaRPr>
          </a:p>
        </p:txBody>
      </p:sp>
      <p:pic>
        <p:nvPicPr>
          <p:cNvPr id="3" name="Picture 2" descr="https://cdn-images-1.medium.com/max/1600/0*gwWNBsqUlUWbSWbm.jpg"/>
          <p:cNvPicPr>
            <a:picLocks noChangeAspect="1" noChangeArrowheads="1"/>
          </p:cNvPicPr>
          <p:nvPr/>
        </p:nvPicPr>
        <p:blipFill>
          <a:blip r:embed="rId2"/>
          <a:srcRect/>
          <a:stretch>
            <a:fillRect/>
          </a:stretch>
        </p:blipFill>
        <p:spPr bwMode="auto">
          <a:xfrm>
            <a:off x="3167042" y="3571876"/>
            <a:ext cx="5715040" cy="3286124"/>
          </a:xfrm>
          <a:prstGeom prst="rect">
            <a:avLst/>
          </a:prstGeom>
          <a:noFill/>
        </p:spPr>
      </p:pic>
    </p:spTree>
    <p:extLst>
      <p:ext uri="{BB962C8B-B14F-4D97-AF65-F5344CB8AC3E}">
        <p14:creationId xmlns:p14="http://schemas.microsoft.com/office/powerpoint/2010/main" val="425018516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2809852" y="5786454"/>
            <a:ext cx="6572296" cy="707886"/>
          </a:xfrm>
          <a:prstGeom prst="rect">
            <a:avLst/>
          </a:prstGeom>
        </p:spPr>
        <p:txBody>
          <a:bodyPr wrap="square">
            <a:spAutoFit/>
          </a:bodyPr>
          <a:lstStyle/>
          <a:p>
            <a:pPr algn="ctr"/>
            <a:r>
              <a:rPr lang="el-GR" sz="2000" b="1" dirty="0">
                <a:solidFill>
                  <a:prstClr val="black"/>
                </a:solidFill>
                <a:latin typeface="Calibri"/>
              </a:rPr>
              <a:t>Η ελευθερία του ατόμου δεν είναι αγαθό του πολιτισμού.</a:t>
            </a:r>
            <a:endParaRPr lang="en-US" sz="2000" b="1" dirty="0">
              <a:solidFill>
                <a:prstClr val="black"/>
              </a:solidFill>
              <a:latin typeface="Calibri"/>
            </a:endParaRPr>
          </a:p>
          <a:p>
            <a:pPr algn="ctr"/>
            <a:r>
              <a:rPr lang="el-GR" sz="2000" b="1" dirty="0">
                <a:solidFill>
                  <a:prstClr val="black"/>
                </a:solidFill>
                <a:latin typeface="Calibri"/>
              </a:rPr>
              <a:t> Ήταν στο μέγιστο σημείο πριν από κάθε πολιτισμό</a:t>
            </a:r>
            <a:r>
              <a:rPr lang="en-US" sz="2000" b="1" dirty="0">
                <a:solidFill>
                  <a:prstClr val="black"/>
                </a:solidFill>
                <a:latin typeface="Calibri"/>
              </a:rPr>
              <a:t> (S.F.)</a:t>
            </a:r>
            <a:endParaRPr lang="el-GR" sz="2000" dirty="0">
              <a:solidFill>
                <a:prstClr val="black"/>
              </a:solidFill>
              <a:latin typeface="Calibri"/>
            </a:endParaRPr>
          </a:p>
        </p:txBody>
      </p:sp>
      <p:sp>
        <p:nvSpPr>
          <p:cNvPr id="1026" name="AutoShape 2" descr="Αποτέλεσμα εικόνας για Technology-civilization addiction"/>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solidFill>
                <a:prstClr val="black"/>
              </a:solidFill>
              <a:latin typeface="Calibri"/>
            </a:endParaRPr>
          </a:p>
        </p:txBody>
      </p:sp>
      <p:sp>
        <p:nvSpPr>
          <p:cNvPr id="1028" name="AutoShape 4" descr="Αποτέλεσμα εικόνας για Technology-civilization addiction"/>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solidFill>
                <a:prstClr val="black"/>
              </a:solidFill>
              <a:latin typeface="Calibri"/>
            </a:endParaRPr>
          </a:p>
        </p:txBody>
      </p:sp>
      <p:pic>
        <p:nvPicPr>
          <p:cNvPr id="1030" name="Picture 6" descr="Αποτέλεσμα εικόνας για Technology-civilization addiction"/>
          <p:cNvPicPr>
            <a:picLocks noChangeAspect="1" noChangeArrowheads="1"/>
          </p:cNvPicPr>
          <p:nvPr/>
        </p:nvPicPr>
        <p:blipFill>
          <a:blip r:embed="rId2"/>
          <a:srcRect/>
          <a:stretch>
            <a:fillRect/>
          </a:stretch>
        </p:blipFill>
        <p:spPr bwMode="auto">
          <a:xfrm>
            <a:off x="2478299" y="357166"/>
            <a:ext cx="6912768" cy="5143536"/>
          </a:xfrm>
          <a:prstGeom prst="rect">
            <a:avLst/>
          </a:prstGeom>
          <a:noFill/>
        </p:spPr>
      </p:pic>
    </p:spTree>
    <p:extLst>
      <p:ext uri="{BB962C8B-B14F-4D97-AF65-F5344CB8AC3E}">
        <p14:creationId xmlns:p14="http://schemas.microsoft.com/office/powerpoint/2010/main" val="300946573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edutopia.org/sites/default/files/styles/responsive_1240px/public/slates/film-fest-blended-learning-thinkstock.jpg?itok=74KKttZP&amp;timestamp=1400806138"/>
          <p:cNvPicPr>
            <a:picLocks noChangeAspect="1" noChangeArrowheads="1"/>
          </p:cNvPicPr>
          <p:nvPr/>
        </p:nvPicPr>
        <p:blipFill>
          <a:blip r:embed="rId2"/>
          <a:srcRect/>
          <a:stretch>
            <a:fillRect/>
          </a:stretch>
        </p:blipFill>
        <p:spPr bwMode="auto">
          <a:xfrm>
            <a:off x="2738414" y="285729"/>
            <a:ext cx="7072363" cy="4786346"/>
          </a:xfrm>
          <a:prstGeom prst="rect">
            <a:avLst/>
          </a:prstGeom>
          <a:noFill/>
        </p:spPr>
      </p:pic>
      <p:sp>
        <p:nvSpPr>
          <p:cNvPr id="3" name="2 - Ορθογώνιο"/>
          <p:cNvSpPr/>
          <p:nvPr/>
        </p:nvSpPr>
        <p:spPr>
          <a:xfrm>
            <a:off x="2738414" y="5357826"/>
            <a:ext cx="7072363" cy="1500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i="1" dirty="0">
                <a:solidFill>
                  <a:prstClr val="white"/>
                </a:solidFill>
                <a:latin typeface="Calibri"/>
              </a:rPr>
              <a:t>«Το ερώτημα δεν είναι κατά πόσο πρέπει να αναμίξουμε στρατηγικές. Το ερώτημα είναι μάλλον ποια είναι τα συστατικά για να πετύχουμε μία αποτελεσματική μίξη»</a:t>
            </a:r>
            <a:endParaRPr lang="el-GR" sz="2400" dirty="0">
              <a:solidFill>
                <a:prstClr val="white"/>
              </a:solidFill>
              <a:latin typeface="Calibri"/>
            </a:endParaRPr>
          </a:p>
        </p:txBody>
      </p:sp>
    </p:spTree>
    <p:extLst>
      <p:ext uri="{BB962C8B-B14F-4D97-AF65-F5344CB8AC3E}">
        <p14:creationId xmlns:p14="http://schemas.microsoft.com/office/powerpoint/2010/main" val="30988110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ownloads\IMG_10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512" y="372650"/>
            <a:ext cx="8748464" cy="6112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840945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631504" y="-5324"/>
            <a:ext cx="8568952" cy="7017306"/>
          </a:xfrm>
          <a:prstGeom prst="rect">
            <a:avLst/>
          </a:prstGeom>
        </p:spPr>
        <p:txBody>
          <a:bodyPr wrap="square">
            <a:spAutoFit/>
          </a:bodyPr>
          <a:lstStyle/>
          <a:p>
            <a:r>
              <a:rPr lang="en-US" dirty="0" err="1"/>
              <a:t>IPads</a:t>
            </a:r>
            <a:r>
              <a:rPr lang="en-US" dirty="0"/>
              <a:t> in the classroom : </a:t>
            </a:r>
          </a:p>
          <a:p>
            <a:r>
              <a:rPr lang="en-US" dirty="0">
                <a:hlinkClick r:id="rId2"/>
              </a:rPr>
              <a:t>https://www.youtube.com/watch?v=IzSNdxsfk0Q</a:t>
            </a:r>
            <a:endParaRPr lang="en-US" dirty="0"/>
          </a:p>
          <a:p>
            <a:endParaRPr lang="en-US" dirty="0"/>
          </a:p>
          <a:p>
            <a:r>
              <a:rPr lang="en-US" dirty="0"/>
              <a:t>Top 10 Reasons to Use Technology in Education: </a:t>
            </a:r>
            <a:r>
              <a:rPr lang="en-US" dirty="0" err="1"/>
              <a:t>iPad</a:t>
            </a:r>
            <a:r>
              <a:rPr lang="en-US" dirty="0"/>
              <a:t>, Tablet, Computer, Listening Centers:  </a:t>
            </a:r>
          </a:p>
          <a:p>
            <a:r>
              <a:rPr lang="en-US" dirty="0">
                <a:hlinkClick r:id="rId3"/>
              </a:rPr>
              <a:t>https://www.youtube.com/watch?v=mzi2RIt8_nk</a:t>
            </a:r>
            <a:endParaRPr lang="en-US" dirty="0"/>
          </a:p>
          <a:p>
            <a:endParaRPr lang="en-US" dirty="0"/>
          </a:p>
          <a:p>
            <a:r>
              <a:rPr lang="en-US" dirty="0"/>
              <a:t>The Importance of Technology in Classrooms : </a:t>
            </a:r>
            <a:r>
              <a:rPr lang="en-US" dirty="0">
                <a:hlinkClick r:id="rId4"/>
              </a:rPr>
              <a:t>https://www.youtube.com/watch?v=HCi8rRfIw-8</a:t>
            </a:r>
            <a:endParaRPr lang="en-US" dirty="0"/>
          </a:p>
          <a:p>
            <a:endParaRPr lang="en-US" dirty="0"/>
          </a:p>
          <a:p>
            <a:r>
              <a:rPr lang="en-US" dirty="0"/>
              <a:t>What are the 4Cs?: </a:t>
            </a:r>
          </a:p>
          <a:p>
            <a:r>
              <a:rPr lang="en-US" dirty="0">
                <a:hlinkClick r:id="rId5"/>
              </a:rPr>
              <a:t>https://www.youtube.com/watch?v=QrEEVZa3f98</a:t>
            </a:r>
            <a:endParaRPr lang="en-US" dirty="0"/>
          </a:p>
          <a:p>
            <a:endParaRPr lang="en-US" dirty="0"/>
          </a:p>
          <a:p>
            <a:r>
              <a:rPr lang="en-US" dirty="0"/>
              <a:t>21st century skills: </a:t>
            </a:r>
          </a:p>
          <a:p>
            <a:r>
              <a:rPr lang="en-US" dirty="0">
                <a:hlinkClick r:id="rId6"/>
              </a:rPr>
              <a:t>https://www.youtube.com/watch?v=qwJIhZcAd0I</a:t>
            </a:r>
            <a:endParaRPr lang="en-US" dirty="0"/>
          </a:p>
          <a:p>
            <a:endParaRPr lang="en-US" dirty="0"/>
          </a:p>
          <a:p>
            <a:r>
              <a:rPr lang="en-US" dirty="0"/>
              <a:t>Using the </a:t>
            </a:r>
            <a:r>
              <a:rPr lang="en-US" dirty="0" err="1"/>
              <a:t>iPad</a:t>
            </a:r>
            <a:r>
              <a:rPr lang="en-US" dirty="0"/>
              <a:t> to teach the math concept "before“:</a:t>
            </a:r>
          </a:p>
          <a:p>
            <a:r>
              <a:rPr lang="en-US" dirty="0">
                <a:hlinkClick r:id="rId7"/>
              </a:rPr>
              <a:t>https://www.youtube.com/watch?v=vpvpR51v92E</a:t>
            </a:r>
            <a:endParaRPr lang="en-US" dirty="0"/>
          </a:p>
          <a:p>
            <a:endParaRPr lang="en-US" dirty="0"/>
          </a:p>
          <a:p>
            <a:r>
              <a:rPr lang="en-US" dirty="0"/>
              <a:t>Learning and Creating with </a:t>
            </a:r>
            <a:r>
              <a:rPr lang="en-US" dirty="0" err="1"/>
              <a:t>iPads</a:t>
            </a:r>
            <a:r>
              <a:rPr lang="en-US" dirty="0"/>
              <a:t> in Kindergarten:</a:t>
            </a:r>
          </a:p>
          <a:p>
            <a:r>
              <a:rPr lang="en-US" dirty="0">
                <a:hlinkClick r:id="rId8"/>
              </a:rPr>
              <a:t>https://www.youtube.com/watch?v=Y5b6y7DJuYk</a:t>
            </a:r>
            <a:endParaRPr lang="el-GR" dirty="0"/>
          </a:p>
          <a:p>
            <a:endParaRPr lang="el-GR" dirty="0"/>
          </a:p>
          <a:p>
            <a:r>
              <a:rPr lang="en-US" dirty="0"/>
              <a:t>student-centered learning in action</a:t>
            </a:r>
            <a:r>
              <a:rPr lang="el-GR" dirty="0"/>
              <a:t>: </a:t>
            </a:r>
          </a:p>
          <a:p>
            <a:r>
              <a:rPr lang="en-US" dirty="0">
                <a:hlinkClick r:id="rId9"/>
              </a:rPr>
              <a:t>https://www.esparklearning.com/espark/</a:t>
            </a:r>
            <a:endParaRPr lang="el-GR" dirty="0"/>
          </a:p>
          <a:p>
            <a:endParaRPr lang="el-GR" dirty="0"/>
          </a:p>
        </p:txBody>
      </p:sp>
    </p:spTree>
    <p:extLst>
      <p:ext uri="{BB962C8B-B14F-4D97-AF65-F5344CB8AC3E}">
        <p14:creationId xmlns:p14="http://schemas.microsoft.com/office/powerpoint/2010/main" val="39100936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Αποτέλεσμα εικόνας για mobile learning in education"/>
          <p:cNvPicPr>
            <a:picLocks noChangeAspect="1" noChangeArrowheads="1"/>
          </p:cNvPicPr>
          <p:nvPr/>
        </p:nvPicPr>
        <p:blipFill>
          <a:blip r:embed="rId2"/>
          <a:srcRect/>
          <a:stretch>
            <a:fillRect/>
          </a:stretch>
        </p:blipFill>
        <p:spPr bwMode="auto">
          <a:xfrm>
            <a:off x="2524101" y="428606"/>
            <a:ext cx="7000924" cy="3843341"/>
          </a:xfrm>
          <a:prstGeom prst="rect">
            <a:avLst/>
          </a:prstGeom>
          <a:noFill/>
        </p:spPr>
      </p:pic>
      <p:sp>
        <p:nvSpPr>
          <p:cNvPr id="4" name="3 - Ορθογώνιο"/>
          <p:cNvSpPr/>
          <p:nvPr/>
        </p:nvSpPr>
        <p:spPr>
          <a:xfrm>
            <a:off x="2666978" y="5286364"/>
            <a:ext cx="6643735" cy="157163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b="1" dirty="0">
                <a:solidFill>
                  <a:prstClr val="white"/>
                </a:solidFill>
                <a:latin typeface="Calibri"/>
              </a:rPr>
              <a:t>Ευχαριστώ για την προσοχή σας!!!</a:t>
            </a:r>
          </a:p>
          <a:p>
            <a:pPr algn="ctr"/>
            <a:endParaRPr lang="el-GR" dirty="0">
              <a:solidFill>
                <a:prstClr val="white"/>
              </a:solidFill>
              <a:latin typeface="Calibri"/>
            </a:endParaRPr>
          </a:p>
          <a:p>
            <a:pPr algn="ctr"/>
            <a:r>
              <a:rPr lang="el-GR" sz="2400" i="1" dirty="0">
                <a:solidFill>
                  <a:prstClr val="white"/>
                </a:solidFill>
                <a:latin typeface="Calibri"/>
              </a:rPr>
              <a:t>Δρ. Ανδρέας Γρ. Κανδαράκης</a:t>
            </a:r>
            <a:r>
              <a:rPr lang="el-GR" sz="1600" i="1" dirty="0">
                <a:solidFill>
                  <a:prstClr val="white"/>
                </a:solidFill>
                <a:latin typeface="Calibri"/>
              </a:rPr>
              <a:t> </a:t>
            </a:r>
          </a:p>
        </p:txBody>
      </p:sp>
    </p:spTree>
    <p:extLst>
      <p:ext uri="{BB962C8B-B14F-4D97-AF65-F5344CB8AC3E}">
        <p14:creationId xmlns:p14="http://schemas.microsoft.com/office/powerpoint/2010/main" val="106267845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brain's 'daydream' network is more active than we thought">
            <a:extLst>
              <a:ext uri="{FF2B5EF4-FFF2-40B4-BE49-F238E27FC236}">
                <a16:creationId xmlns:a16="http://schemas.microsoft.com/office/drawing/2014/main" id="{006DECF0-0F84-C2AE-345C-3999D7AFF35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5742" b="567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053911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47F94DD-FFD1-4AA6-8491-CF0E28A53B6B}"/>
              </a:ext>
            </a:extLst>
          </p:cNvPr>
          <p:cNvSpPr>
            <a:spLocks noGrp="1"/>
          </p:cNvSpPr>
          <p:nvPr>
            <p:ph type="title"/>
          </p:nvPr>
        </p:nvSpPr>
        <p:spPr>
          <a:xfrm>
            <a:off x="609600" y="274638"/>
            <a:ext cx="10972800" cy="1143000"/>
          </a:xfrm>
        </p:spPr>
        <p:txBody>
          <a:bodyPr anchor="ctr">
            <a:normAutofit/>
          </a:bodyPr>
          <a:lstStyle/>
          <a:p>
            <a:pPr>
              <a:lnSpc>
                <a:spcPct val="90000"/>
              </a:lnSpc>
              <a:spcAft>
                <a:spcPts val="1000"/>
              </a:spcAft>
            </a:pPr>
            <a:r>
              <a:rPr lang="el-GR" sz="2400" b="0" dirty="0">
                <a:effectLst/>
              </a:rPr>
              <a:t>Σύστημα Επεξεργασίας Πληροφοριών, συνθετική απεικόνιση σύμφωνα με τους </a:t>
            </a:r>
            <a:r>
              <a:rPr lang="en-US" sz="2400" b="0" dirty="0">
                <a:effectLst/>
              </a:rPr>
              <a:t>Atkinson</a:t>
            </a:r>
            <a:r>
              <a:rPr lang="el-GR" sz="2400" b="0" dirty="0">
                <a:effectLst/>
              </a:rPr>
              <a:t> &amp; </a:t>
            </a:r>
            <a:r>
              <a:rPr lang="en-US" sz="2400" b="0" dirty="0">
                <a:effectLst/>
              </a:rPr>
              <a:t>Shiffrin</a:t>
            </a:r>
            <a:r>
              <a:rPr lang="el-GR" sz="2400" b="0" dirty="0">
                <a:effectLst/>
              </a:rPr>
              <a:t> (1968), </a:t>
            </a:r>
            <a:r>
              <a:rPr lang="en-US" sz="2400" b="0" dirty="0">
                <a:effectLst/>
              </a:rPr>
              <a:t>Barkley</a:t>
            </a:r>
            <a:r>
              <a:rPr lang="el-GR" sz="2400" b="0" dirty="0">
                <a:effectLst/>
              </a:rPr>
              <a:t> (1997), </a:t>
            </a:r>
            <a:r>
              <a:rPr lang="en-US" sz="2400" b="0" dirty="0">
                <a:effectLst/>
              </a:rPr>
              <a:t>Kandarakis</a:t>
            </a:r>
            <a:r>
              <a:rPr lang="el-GR" sz="2400" b="0" dirty="0">
                <a:effectLst/>
              </a:rPr>
              <a:t> &amp; </a:t>
            </a:r>
            <a:r>
              <a:rPr lang="en-US" sz="2400" b="0" dirty="0">
                <a:effectLst/>
              </a:rPr>
              <a:t>Poulos</a:t>
            </a:r>
            <a:r>
              <a:rPr lang="el-GR" sz="2400" b="0" dirty="0">
                <a:effectLst/>
              </a:rPr>
              <a:t> (2008), </a:t>
            </a:r>
            <a:r>
              <a:rPr lang="en-US" sz="2400" b="0" dirty="0">
                <a:effectLst/>
              </a:rPr>
              <a:t>Sousa</a:t>
            </a:r>
            <a:r>
              <a:rPr lang="el-GR" sz="2400" b="0" dirty="0">
                <a:effectLst/>
              </a:rPr>
              <a:t> (2011)</a:t>
            </a:r>
            <a:br>
              <a:rPr lang="el-GR" sz="2400" b="1" dirty="0">
                <a:effectLst/>
              </a:rPr>
            </a:br>
            <a:endParaRPr lang="en-US" sz="2400" dirty="0"/>
          </a:p>
        </p:txBody>
      </p:sp>
      <p:pic>
        <p:nvPicPr>
          <p:cNvPr id="4" name="Θέση περιεχομένου 3">
            <a:extLst>
              <a:ext uri="{FF2B5EF4-FFF2-40B4-BE49-F238E27FC236}">
                <a16:creationId xmlns:a16="http://schemas.microsoft.com/office/drawing/2014/main" id="{AFA86AB5-26F3-4640-9781-8B2F376BA88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bwMode="auto">
          <a:xfrm>
            <a:off x="1270907" y="1335995"/>
            <a:ext cx="9650186" cy="4983160"/>
          </a:xfrm>
          <a:prstGeom prst="rect">
            <a:avLst/>
          </a:prstGeom>
          <a:noFill/>
          <a:ln w="12700" cap="flat" cmpd="sng" algn="ctr">
            <a:solidFill>
              <a:sysClr val="windowText" lastClr="000000">
                <a:alpha val="70000"/>
              </a:sysClr>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0188938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1 - Τίτλος"/>
          <p:cNvSpPr>
            <a:spLocks noGrp="1"/>
          </p:cNvSpPr>
          <p:nvPr>
            <p:ph type="title"/>
          </p:nvPr>
        </p:nvSpPr>
        <p:spPr/>
        <p:txBody>
          <a:bodyPr/>
          <a:lstStyle/>
          <a:p>
            <a:pPr>
              <a:defRPr/>
            </a:pPr>
            <a:r>
              <a:rPr lang="el-GR"/>
              <a:t>Τι είναι μάθηση;  </a:t>
            </a:r>
          </a:p>
        </p:txBody>
      </p:sp>
      <p:sp>
        <p:nvSpPr>
          <p:cNvPr id="27651" name="2 - Θέση περιεχομένου"/>
          <p:cNvSpPr>
            <a:spLocks noGrp="1"/>
          </p:cNvSpPr>
          <p:nvPr>
            <p:ph idx="1"/>
          </p:nvPr>
        </p:nvSpPr>
        <p:spPr/>
        <p:txBody>
          <a:bodyPr/>
          <a:lstStyle/>
          <a:p>
            <a:pPr algn="ctr" eaLnBrk="1" hangingPunct="1">
              <a:buFontTx/>
              <a:buNone/>
            </a:pPr>
            <a:endParaRPr lang="el-GR" dirty="0"/>
          </a:p>
          <a:p>
            <a:pPr algn="ctr" eaLnBrk="1" hangingPunct="1">
              <a:buFontTx/>
              <a:buNone/>
            </a:pPr>
            <a:endParaRPr lang="el-GR" dirty="0"/>
          </a:p>
          <a:p>
            <a:pPr algn="ctr" eaLnBrk="1" hangingPunct="1">
              <a:buFontTx/>
              <a:buNone/>
            </a:pPr>
            <a:r>
              <a:rPr lang="el-GR" dirty="0"/>
              <a:t>Ενεργός διαδικασία πρόσκτησης, επεξεργασίας, αποθήκευσης, διατήρησης και μελλοντικής ανάκτησης και εφαρμογής  της γνώσης</a:t>
            </a:r>
          </a:p>
        </p:txBody>
      </p:sp>
    </p:spTree>
    <p:extLst>
      <p:ext uri="{BB962C8B-B14F-4D97-AF65-F5344CB8AC3E}">
        <p14:creationId xmlns:p14="http://schemas.microsoft.com/office/powerpoint/2010/main" val="132953225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1 - Τίτλος"/>
          <p:cNvSpPr>
            <a:spLocks noGrp="1"/>
          </p:cNvSpPr>
          <p:nvPr>
            <p:ph type="title"/>
          </p:nvPr>
        </p:nvSpPr>
        <p:spPr/>
        <p:txBody>
          <a:bodyPr/>
          <a:lstStyle/>
          <a:p>
            <a:r>
              <a:rPr lang="el-GR" sz="2400" b="1"/>
              <a:t>Τι είναι οι μαθησιακές δυσκολίες</a:t>
            </a:r>
            <a:r>
              <a:rPr lang="el-GR" sz="2000"/>
              <a:t>;</a:t>
            </a:r>
            <a:br>
              <a:rPr lang="el-GR" sz="2000"/>
            </a:br>
            <a:r>
              <a:rPr lang="el-GR" sz="2000" i="1"/>
              <a:t>( </a:t>
            </a:r>
            <a:r>
              <a:rPr lang="en-US" sz="2000" i="1"/>
              <a:t>National Joint Committee on Learning Disabilities, 1998)</a:t>
            </a:r>
            <a:endParaRPr lang="el-GR" sz="2000" i="1"/>
          </a:p>
        </p:txBody>
      </p:sp>
      <p:sp>
        <p:nvSpPr>
          <p:cNvPr id="92163" name="2 - Θέση περιεχομένου"/>
          <p:cNvSpPr>
            <a:spLocks noGrp="1"/>
          </p:cNvSpPr>
          <p:nvPr>
            <p:ph idx="1"/>
          </p:nvPr>
        </p:nvSpPr>
        <p:spPr/>
        <p:txBody>
          <a:bodyPr>
            <a:normAutofit/>
          </a:bodyPr>
          <a:lstStyle/>
          <a:p>
            <a:pPr algn="just"/>
            <a:r>
              <a:rPr lang="el-GR" sz="2000"/>
              <a:t>Οι Μ.Δ. είναι ένας γενικός όρος ο οποίος αναφέρεται σε μια ανομοιογενή ομάδα διαταραχών που εκδηλώνονται ως δυσκολίες στη μάθηση και χρήση της ομιλίας, της ανάγνωσης, της γραφής, του συλλογισμού ή των μαθηματικών ικανοτήτων. Οι διαταραχές αυτές είναι εγγενείς στο άτομο, αποδίδονται σε δυσλειτουργίες του Κ.Ν.Σ. και είναι δυνατό να εκδηλώνονται καθ’ όλη τη διάρκεια της ζωής του.</a:t>
            </a:r>
          </a:p>
          <a:p>
            <a:pPr algn="just"/>
            <a:r>
              <a:rPr lang="el-GR" sz="2000"/>
              <a:t>Με τις Μ.Δ. είναι δυνατό να συνυπάρχουν πρβλ. αυτοελέγχου της συμπεριφοράς, κοινωνικής αντίληψης και κοινωνικής αλληλεπίδρασης, τα οποία όμως δε συνιστούν Μ.Δ.  </a:t>
            </a:r>
          </a:p>
          <a:p>
            <a:pPr algn="just"/>
            <a:r>
              <a:rPr lang="el-GR" sz="2000"/>
              <a:t>Αν και οι Μ.Δ. είναι δυνατό να εκδηλώνονται μαζί με άλλες μειονεκτικές καταστάσεις (π.χ. αισθητηριακές βλάβες, νοητική καθυστέρηση, σοβαρή συναισθηματική διαταραχή) ή με επιδράσεις εξωγενών παραγόντων (όπως οι πολιτισμικές διαφορές και η ανεπαρκής ή ακατάλληλη εκπ/ση) εντούτοις οι Μ.Δ. δεν είναι το άμεσο αποτέλεσμα αυτών των καταστάσεων ή εξωτερικών παραγόντων</a:t>
            </a:r>
          </a:p>
          <a:p>
            <a:endParaRPr lang="el-GR" sz="1800"/>
          </a:p>
        </p:txBody>
      </p:sp>
    </p:spTree>
    <p:extLst>
      <p:ext uri="{BB962C8B-B14F-4D97-AF65-F5344CB8AC3E}">
        <p14:creationId xmlns:p14="http://schemas.microsoft.com/office/powerpoint/2010/main" val="2644294379"/>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427</TotalTime>
  <Words>14011</Words>
  <Application>Microsoft Office PowerPoint</Application>
  <PresentationFormat>Ευρεία οθόνη</PresentationFormat>
  <Paragraphs>2049</Paragraphs>
  <Slides>210</Slides>
  <Notes>40</Notes>
  <HiddenSlides>0</HiddenSlides>
  <MMClips>0</MMClips>
  <ScaleCrop>false</ScaleCrop>
  <HeadingPairs>
    <vt:vector size="8" baseType="variant">
      <vt:variant>
        <vt:lpstr>Γραμματοσειρές που χρησιμοποιούνται</vt:lpstr>
      </vt:variant>
      <vt:variant>
        <vt:i4>14</vt:i4>
      </vt:variant>
      <vt:variant>
        <vt:lpstr>Θέμα</vt:lpstr>
      </vt:variant>
      <vt:variant>
        <vt:i4>8</vt:i4>
      </vt:variant>
      <vt:variant>
        <vt:lpstr>Ενσωματωμένοι διακομιστές OLE</vt:lpstr>
      </vt:variant>
      <vt:variant>
        <vt:i4>1</vt:i4>
      </vt:variant>
      <vt:variant>
        <vt:lpstr>Τίτλοι διαφανειών</vt:lpstr>
      </vt:variant>
      <vt:variant>
        <vt:i4>210</vt:i4>
      </vt:variant>
    </vt:vector>
  </HeadingPairs>
  <TitlesOfParts>
    <vt:vector size="233" baseType="lpstr">
      <vt:lpstr>Arial</vt:lpstr>
      <vt:lpstr>Arial,Italic</vt:lpstr>
      <vt:lpstr>Calibri</vt:lpstr>
      <vt:lpstr>Calibri Light</vt:lpstr>
      <vt:lpstr>Cambria</vt:lpstr>
      <vt:lpstr>Century</vt:lpstr>
      <vt:lpstr>Courier New</vt:lpstr>
      <vt:lpstr>Lucida Sans</vt:lpstr>
      <vt:lpstr>Open Sans</vt:lpstr>
      <vt:lpstr>Symbol</vt:lpstr>
      <vt:lpstr>Times</vt:lpstr>
      <vt:lpstr>Times New Roman</vt:lpstr>
      <vt:lpstr>Verdana</vt:lpstr>
      <vt:lpstr>Wingdings</vt:lpstr>
      <vt:lpstr>Θέμα του Office</vt:lpstr>
      <vt:lpstr>1_Θέμα του Office</vt:lpstr>
      <vt:lpstr>8_Default Design</vt:lpstr>
      <vt:lpstr>2_Θέμα του Office</vt:lpstr>
      <vt:lpstr>Globe</vt:lpstr>
      <vt:lpstr>Default Design</vt:lpstr>
      <vt:lpstr>5_Θέμα του Office</vt:lpstr>
      <vt:lpstr>1_Default Design</vt:lpstr>
      <vt:lpstr>Γράφημα</vt:lpstr>
      <vt:lpstr>  Η Εκπαίδευση για την Αειφορία ως κινητήρια δύναμη για τον μετασχηματισμό του σχολείου  στον 21ο αιώνα   Ειδική και Συμπεριληπτική Εκπαίδευση στο Αειφόρο Σχολείο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Βασικές αλλαγές για την προώθηση της συμπεριληπτικής εκπαίδευσης</vt:lpstr>
      <vt:lpstr>Προαγωγή της Συμπεριληπτικής Εκπαίδευσης μέσω των ΝΤ</vt:lpstr>
      <vt:lpstr>Παρουσίαση του PowerPoint</vt:lpstr>
      <vt:lpstr>ΣΥΣΤΗΜΑ ΙΕΡΑΡΧΗΣΗΣ ΤΩΝ ΑΝΘΡΩΠΙΝΩΝ ΑΝΑΓΚΩΝ ( Maslow, A., 1968,1971)</vt:lpstr>
      <vt:lpstr>ΣΥΜΠΕΡΙΦΟΡΕΣ ΠΟΥ ΣΥΜΦΩΝΑ ΜΕ ΤΟ ΕΞΕΛΙΚΤΙΚΟ ΣΤΑΔΙΟ ΠΟΥ ΔΙΑΝΥΕΙ ΤΟ ΠΑΙΔΙ ΘΕΩΡΟΥΝΤΑΙ ΚΑΝΟΝΙΚΕΣ Ή ΠΡΟΒΛΗΜΑΤΙΚΕΣ. </vt:lpstr>
      <vt:lpstr>ΣΥΜΠΕΡΙΦΟΡΕΣ ΠΟΥ ΣΥΜΦΩΝΑ ΜΕ ΤΟ ΕΞΕΛΙΚΤΙΚΟ ΣΤΑΔΙΟ ΠΟΥ ΔΙΑΝΥΕΙ ΤΟ ΠΑΙΔΙ ΘΕΩΡΟΥΝΤΑΙ ΚΑΝΟΝΙΚΕΣ Ή ΠΡΟΒΛΗΜΑΤΙΚΕΣ.</vt:lpstr>
      <vt:lpstr>Συχνά εμφανιζόμενες διαστάσεις της παιδικής-εφηβικής ψυχοπαθολογίας  Σύμφωνα με τα ερωτηματολόγια Child Behavior Checklist (CBCL), Teachers  Report Form (TRF), Youth Self Report (YSR)  των Achenbach, T. M., &amp; Rescorla, L. A. (2001)</vt:lpstr>
      <vt:lpstr>ΣΥΧΝΟΤΕΡΑ ΕΜΦΑΝΙΖΟΜΕΝΕΣ ΔΙΑΤΑΡΑΧΕΣ  ΣΕ ΑΓΟΡΙΑ ΚΑΙ ΚΟΡΙΤΣΙΑ Πηγή: Hartung, C. M., &amp; Widiger, T. A., (1998). Gender Differences in Diagnosis of Mental Disorders. Conclusions and Controversies of DSM- IV, Psychological Bulletin, 123, 260-278.</vt:lpstr>
      <vt:lpstr>Παρουσίαση του PowerPoint</vt:lpstr>
      <vt:lpstr>Παρουσίαση του PowerPoint</vt:lpstr>
      <vt:lpstr>Παρουσίαση του PowerPoint</vt:lpstr>
      <vt:lpstr>Παρουσίαση του PowerPoint</vt:lpstr>
      <vt:lpstr>ΦΛΟΙΟΣ ΕΓΚΕΦΑΛΙΚΩΝ ΗΜΙΣΦΑΙΡΙΩΝ</vt:lpstr>
      <vt:lpstr>ΜΕΤΩΠΙΑΙΟΣ ΦΛΟΙΟΣ</vt:lpstr>
      <vt:lpstr>ΠΑΡΕΓΚΕΦΑΛΙΔΑ</vt:lpstr>
      <vt:lpstr>ΜΕΣΟΛΟΒΙΟ</vt:lpstr>
      <vt:lpstr>ΙΠΠΟΚΑΜΠΟΣ</vt:lpstr>
      <vt:lpstr>ΑΜΥΓΔΑΛΗ </vt:lpstr>
      <vt:lpstr>ΨΥΧΟΠΑΙΔΑΓΩΓΙΚΗ ΑΝΤΙΜΕΤΩΠΙΣΗ</vt:lpstr>
      <vt:lpstr>ΤΕΧΝΙΚΕΣ ΑΝΤΙΜΕΤΩΠΙΣΗΣ ΠΡΟΒΛΗΜΑΤΩΝ ΣΥΜΠΕΡΙΦΟΡΑΣ ΤΩΝ ΑΓΟΡΙΩΝ</vt:lpstr>
      <vt:lpstr>Κανδαράκης, Α. (2002). Η ενδοπροσωπική και η διαπροσωπική προσαρμογή των μαθητών με χαμηλή σχολική επίδοση και η επίδρασή της στις σχέσεις με τους συμμαθητές, διδακτορική διατριβή, Π.ΤΔ.Ε. Πανεπιστημίου Αθηνών, Αθήνα. </vt:lpstr>
      <vt:lpstr> ΑΠΟΤΕΛΕΣΜΑΤΙΚΟΣ ΕΚΠΑΙΔΕΥΤΙΚΟΣ </vt:lpstr>
      <vt:lpstr>Παρουσίαση του PowerPoint</vt:lpstr>
      <vt:lpstr>Παρουσίαση του PowerPoint</vt:lpstr>
      <vt:lpstr>  Γνωστικές διεργασίες επεξεργασίας των πληροφοριών  στα άτομα με Δυσκολίες Μάθησης ή/και ΔΕΠ.-Υ.</vt:lpstr>
      <vt:lpstr>Παρουσίαση του PowerPoint</vt:lpstr>
      <vt:lpstr>Παρουσίαση του PowerPoint</vt:lpstr>
      <vt:lpstr>«Η Κατάσταση των Παιδιών στον Κόσμο το 2017:  Τα παιδιά σε έναν ψηφιακό κόσμο», UNICEF  1. Ένας στους τρεις χρήστες του Διαδικτύου παγκοσμίως είναι παιδί   2. Η πανταχού παρουσία των φορητών συσκευών, σύμφωνα με την έκθεση, έχει κάνει τη διαδικτυακή πρόσβαση για πολλά παιδιά λιγότερο ελεγχόμενη  και ενδεχομένως πιο επικίνδυνη  3. Τόσο οι κυβερνήσεις όσο και ο ιδιωτικός τομέας δεν έχουν ακολουθήσει το ρυθμό των αλλαγών, εκθέτοντας τα παιδιά σε νέους κινδύνους και ζημιές (κατάχρησης των προσωπικών τους δεδομένων, της πρόσβασης σε επιβλαβές περιεχόμενο και του ηλεκτρονικού εκφοβισμού) και αφήνοντας πίσω τα εκατομμύρια των πλέον μειονεκτούντων  από αυτά.  </vt:lpstr>
      <vt:lpstr>    Βρέφη 6 μηνών χρησιμοποιούν Φορητές Συσκευές (ΦΣ) Νήπια 1 έτους χρησιμοποιούν ΦΣ τουλάχιστον 1h/day Τα περισσότερα δίχρονα νήπια χρησιμοποιούν ΦΣ.  </vt:lpstr>
      <vt:lpstr>Η παροχή πρόσβασης σε Η/Υ στο σπίτι, στην πραγματικότητα μπορεί να σχετίζεται  με μειωμένες επιδόσεις, καθώς τα παιδιά  όταν δεν επιβλέπονται, έχουν την τάση να χρησιμοποιούν Η/Υ κατά κύριο λόγο για μη εκπ/κές δραστηριότητες.   Vigdor &amp; Ladd (2010)</vt:lpstr>
      <vt:lpstr>Παρουσίαση του PowerPoint</vt:lpstr>
      <vt:lpstr>Παρουσίαση του PowerPoint</vt:lpstr>
      <vt:lpstr>Please think about the effects of digital devices on students/children. Do you believe that students‘/child’s  use of digital devices such as smartphones, tablets and computers has helpful or harmful effects in the following areas?  GALLUP PANEL, APRIL 6, 2018.  These data are based on results from an online web-based survey with 1,000 U.S. adults who are parents of children aged 2-18. The study was fielded using the Survey Sampling International (SSI) panel of consumers and was fielded Jan. 12-14, 2018. </vt:lpstr>
      <vt:lpstr>Σύστημα Επεξεργασίας Πληροφοριών, συνθετική απεικόνιση σύμφωνα με τους Atkinson &amp; Shiffrin (1968), Barkley (1997), Kandarakis &amp; Poulos (2008), Sousa (2011)</vt:lpstr>
      <vt:lpstr>Παρουσίαση του PowerPoint</vt:lpstr>
      <vt:lpstr>The world of networks</vt:lpstr>
      <vt:lpstr>Παρουσίαση του PowerPoint</vt:lpstr>
      <vt:lpstr>A Personal Learning Network/Environment  Credit: Jason Hews</vt:lpstr>
      <vt:lpstr>Παρουσίαση του PowerPoint</vt:lpstr>
      <vt:lpstr>Δεξιότητες του 21ου αι. για μαθητές  </vt:lpstr>
      <vt:lpstr>Παρουσίαση του PowerPoint</vt:lpstr>
      <vt:lpstr>Παρουσίαση του PowerPoint</vt:lpstr>
      <vt:lpstr>Παρουσίαση του PowerPoint</vt:lpstr>
      <vt:lpstr>Παρουσίαση του PowerPoint</vt:lpstr>
      <vt:lpstr>Mobile Learning (M- Learning)</vt:lpstr>
      <vt:lpstr>Παιδαγωγικά οφέλη και    πλεονεκτήματα του m-learning</vt:lpstr>
      <vt:lpstr>Παρουσίαση του PowerPoint</vt:lpstr>
      <vt:lpstr>Για τους μαθητές με Μαθησιακές Δυσκολίες ή/και ΔΕΠ-Υ  Υπάρχει ένα ευρύ φάσμα εφαρμογών/διοργανωτών ιδεών για βοήθεια στην κατανόηση των μαθημάτων και του περιεχομένου των κειμένων. Επίσης άλλες εφαρμογές  βοηθούν στην οργάνωση των σκέψεων και τη σύνταξη γραπτών εργασιών. Ένας δάσκαλος για παράδειγμα μπορεί να επιτρέψει σε έναν μαθητή με δυσγραφία να υποβάλει μια ακουστική ή οπτική αναφορά αντί για ένα γραπτό κείμενο , χρησιμοποιώντας τις εφαρμογές στο κινητό του τηλέφωνο ή στον υπολογιστή – tablet.</vt:lpstr>
      <vt:lpstr>Παρουσίαση του PowerPoint</vt:lpstr>
      <vt:lpstr>Παρουσίαση του PowerPoint</vt:lpstr>
      <vt:lpstr>ΣΧΕΔΙΑΣΜΟΣ M-LEARNING ΠΡΟΣΕΓΓΙΣΗΣ </vt:lpstr>
      <vt:lpstr>Ταξινόμηση διδακτικών στόχων  (Bloom, Anderson, et al.,  2000)  </vt:lpstr>
      <vt:lpstr>Ταξινόμηση διδαχτικών στόχων του Bloom  και αντίστοιχες εφαρμογές iPad (bit.ly/H9YZZB)</vt:lpstr>
      <vt:lpstr>Ταξινόμηση των εφαρμογών βάσει δεξιοτήτων  </vt:lpstr>
      <vt:lpstr>Παραδοσιακή  και   Ανεστραμμένη τάξη  </vt:lpstr>
      <vt:lpstr>Η ανεστραμμένη τάξη (flipped classroom)</vt:lpstr>
      <vt:lpstr>ΜΙΚΤΗ ΜΑΘΗΣΗ</vt:lpstr>
      <vt:lpstr>Παρουσίαση του PowerPoint</vt:lpstr>
      <vt:lpstr>ΜΙΚΤΗ ΜΑΘΗΣΗ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Μορφές εννοιολογικών χαρτών</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“Οποτεδήποτε εισάγεται μια νέα τεχνολογία στην κοινωνία, πρέπει να υπάρχει μια αντισταθμιστική ανθρώπινη απάντηση.   Όσο πιο υψηλή είναι η τεχνολογία,  τόσο ισχυρότερο το άγγιγμα!”  (Naisbitt, 1984)</vt:lpstr>
      <vt:lpstr>The problem is not usually the students; it is the system. Change the system in the right ways and many of the problems of poor behavior, low motivation and disengagement tend to disappear. It can be the system itself that creates the problems.  Prioritize Art! </vt:lpstr>
      <vt:lpstr>Παρουσίαση του PowerPoint</vt:lpstr>
      <vt:lpstr>Παρουσίαση του PowerPoint</vt:lpstr>
      <vt:lpstr>                                                 ΣΧΟΛΕΙΟ ΚΑΙ ΓΟΝΕΙΣ…  Επικοινωνία-Ενδυνάμωση-Ενημέρωση-Επίβλεψη -Έλεγχος   1. Ενδυνάμωση των παιδιών και ενίσχυση της ανθεκτικότητας τους  (αγάπη, υποστήριξη, καθοδήγηση, ποικίλες εμπειρίες, φιλίες, αθλητισμός…), 2. Μείωση της διαθεσιμότητας και της πρόσβασης σε επιβλαβές υλικό (ειδικά προγράμματα με φίλτρα, ώστε να μπορεί να ρυθμιστεί το κινητό του κάθε παιδιού, προκειμένου να είναι επιλεγμένοι οι ιστότοποι που μπορεί το παιδί να σερφάρει), 3. Παροχή σε όλα τα παιδιά προσιτής πρόσβασης σε υψηλής ποιότητας διαδικτυακούς πόρους, 4. Παροχή ψηφιακής παιδείας για να είναι τα παιδιά ενημερωμένα, αφοσιωμένα και ασφαλή στο διαδίκτυο. 5. Περιορισμός χρόνου έκθεσης σε οθόνη:  (ώρες στην οθόνη      αύξηση παιδιών με ΔΕΠ-Υ ? , πρβλ. υγείας)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Σύστημα Επεξεργασίας Πληροφοριών, συνθετική απεικόνιση σύμφωνα με τους Atkinson &amp; Shiffrin (1968), Barkley (1997), Kandarakis &amp; Poulos (2008), Sousa (2011) </vt:lpstr>
      <vt:lpstr>Τι είναι μάθηση;  </vt:lpstr>
      <vt:lpstr>Τι είναι οι μαθησιακές δυσκολίες; ( National Joint Committee on Learning Disabilities, 1998)</vt:lpstr>
      <vt:lpstr>Παρουσίαση του PowerPoint</vt:lpstr>
      <vt:lpstr>Οι δυσκολίες που συνήθως παρουσιάζουν οι μαθητές  με προβλήματα συμπεριφοράς ή/και μάθησης.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ΠΟΛΛΑΠΛΗ ΝΟΗΜΟΣΥΝΗ ΚΑΙ ΜΑΘΗΣΗ</vt:lpstr>
      <vt:lpstr>ΠΟΛΛΑΠΛΗ ΝΟΗΜΟΣΥΝΗ ΚΑΙ ΜΑΘΗΣΗ</vt:lpstr>
      <vt:lpstr>Παρουσίαση του PowerPoint</vt:lpstr>
      <vt:lpstr>Παρουσίαση του PowerPoint</vt:lpstr>
      <vt:lpstr>KAΠΟΙΕΣ ΑΠΟ ΤΙΣ ΣΥΧΝΑ ΕΜΦΑΝΙΖΟΜΕΝΕΣ  ΨΥΧΙΚΕΣ ΔΙΑΤΑΡΑΧΕΣ ΚΑΙ ΔΙΑΤΑΡΑΧΕΣ ΣΥΜΠΕΡΙΦΟΡΑΣ (DSM-IV-TR 2000 A.P.A.)</vt:lpstr>
      <vt:lpstr>Tα προβλήματα συμπεριφοράς που παρουσιάζουν παιδιά και έφηβοι με δυσκολίες στη μάθηση και στη συμπεριφορά σύμφωνα με το CBCL του συστήματος (ΣΑΕΒΑ),  (Ν = 50 , Α=33, Κ=17). Παρατηρήθηκε ποσοστό 74% συνύπαρξης δύο ή περισσοτέρων συνδρόμων. </vt:lpstr>
      <vt:lpstr>Παρουσίαση του PowerPoint</vt:lpstr>
      <vt:lpstr>Παρουσίαση του PowerPoint</vt:lpstr>
      <vt:lpstr>ΑΝΤΙΜΕΤΩΠΙΖΟΝΤΑΣ ΤΗ  Δ. Ε. Π. – Υ.  </vt:lpstr>
      <vt:lpstr>Παρουσίαση του PowerPoint</vt:lpstr>
      <vt:lpstr>Διαχείριση μαθητών με ΔΕΠ-Υ στη  σχολική τάξη</vt:lpstr>
      <vt:lpstr>Παρουσίαση του PowerPoint</vt:lpstr>
      <vt:lpstr>Παρουσίαση του PowerPoint</vt:lpstr>
      <vt:lpstr>A Personal Learning Network/Environment, Credit: Jason Hews</vt:lpstr>
      <vt:lpstr>Σύστημα Επεξεργασίας Πληροφοριών,  συνθετική απεικόνιση σύμφωνα με τους Atkinson &amp; Shiffrin (1968), Barkley (1997), Kandarakis &amp; Poulos (2008), Sousa (2011)</vt:lpstr>
      <vt:lpstr>ΤΙ ΕΙΝΑΙ ΔΕΠ-Υ:</vt:lpstr>
      <vt:lpstr>The world of networks</vt:lpstr>
      <vt:lpstr>ΣΥΝΥΠΑΡΞΗ ΔΕΠ-Υ ΜΕ ΑΛΛΕΣ ΔΙΑΤΑΡΑΧΕΣ</vt:lpstr>
      <vt:lpstr>Οι δυσκολίες που συνήθως παρουσιάζουν οι μαθητές  με προβλήματα συμπεριφοράς ή/και μάθησης. </vt:lpstr>
      <vt:lpstr>Παρουσίαση του PowerPoint</vt:lpstr>
      <vt:lpstr>Παρουσίαση του PowerPoint</vt:lpstr>
      <vt:lpstr>ΒΑΣΙΚΑ ΣΥΜΠΤΩΜΑΤΑ ΔΕΠ-Υ ΣΤΟ ΣΧΟΛΕΙΟ:</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ΒΗΜΑΤΑ ΘΕΣΠΙΣΗΣ ΤΩΝ ΚΑΝΟΝΩΝ ΛΕΙΤΟΥΡΓΙΑΣ ΤΗΣ ΤΑΞΗΣ</vt:lpstr>
      <vt:lpstr>ΠΑΡΑΔΕΙΓΜΑ ΚΑΝΟΝΩΝ ΣΥΜΠΕΡΙΦΟΡΑΣ</vt:lpstr>
      <vt:lpstr>Παρουσίαση του PowerPoint</vt:lpstr>
      <vt:lpstr>Παρουσίαση του PowerPoint</vt:lpstr>
      <vt:lpstr>Παρουσίαση του PowerPoint</vt:lpstr>
      <vt:lpstr>ΑΝΤΙΜΕΤΩΠΙΖΟΝΤΑΣ ΤΗ  Δ. Ε. Π. – Υ.  </vt:lpstr>
      <vt:lpstr>  Γνωστικές διεργασίες επεξεργασίας των πληροφοριών  στα άτομα με Δυσκολίες Μάθησης ή/και ΔΕΠ.-Υ.    ΑΝΔΡΕΑΣ  ΓΡ. ΚΑΝΔΑΡΑΚΗΣ, PhD  ΕΙΔΙΚΟΣ ΨΥΧΟΠΑΙΔΑΓΩΓΟΣ &amp; ΣΥΜΒΟΥΛΟΣ ΟΙΚΟΓΕΝΕΙΑΣ  ΥΠΕΥΘΥΝΟΣ ΤΜΗΜΑΤΟΣ ΨΥΧΟΠΑΙΔΑΓΩΓΙΚΗΣ ΑΝΤΙΜΕΤΩΠΙΣΗΣ ΔΥΣΚΟΛΙΩΝ ΜΑΘΗΣΗΣ ΚΑΙ ΣΥΜΠΕΡΙΦΟΡΑΣ  ΣΤΗΝ ΕΛΛΗΝΙΚΗ ΕΤΑΙΡΕΙΑ ΙΑΤΡΙΚΗΣ ΨΥΧΟΛΟΓΙΑΣ </vt:lpstr>
      <vt:lpstr>Παρουσίαση του PowerPoint</vt:lpstr>
      <vt:lpstr>Παρουσίαση του PowerPoint</vt:lpstr>
      <vt:lpstr>ΣΥΣΤΗΜΑ ΙΕΡΑΡΧΗΣΗΣ ΤΩΝ ΑΝΘΡΩΠΙΝΩΝ ΑΝΑΓΚΩΝ ( Maslow, A., 1968,1971)</vt:lpstr>
      <vt:lpstr>Ανθρώπινη Συμπεριφορά &amp; Μάθηση</vt:lpstr>
      <vt:lpstr>Ο ανθρώπινος νους ως…  Σύστημα Επεξεργασίας Πληροφοριών</vt:lpstr>
      <vt:lpstr>Σύστημα Επεξεργασίας Πληροφοριών,  συνθετική απεικόνιση σύμφωνα με τους Atkinson &amp; Shiffrin (1968), Barkley (1997), Kandarakis &amp; Poulos (2008), Sousa (2011)</vt:lpstr>
      <vt:lpstr>ΔΙΑΣΤΑΣΕΙΣ ΤΗΣ ΒΡΑΧΥΧΡΟΝΗΣ ΜΝΗΜΗΣ</vt:lpstr>
      <vt:lpstr>ΟΙ ΔΥΝΑΤΟΤΗΤΕΣ ΤΗΣ ΕΝΕΡΓΟΥΣ ΜΝΗΜΗΣ ΟΣΟΝ ΑΦΟΡΑ ΤΗ ΣΥΝΕΝΩΣΗ ΠΛΗΡΟΦΟΡΙΩΝ  ΑΝΑΛΟΓΑ ΜΕ ΤΗΝ ΗΛΙΚΙΑ </vt:lpstr>
      <vt:lpstr>ΜΝΗΜΟΝΙΚΑ ΣΥΣΤΗΜΑΤΑ ΚΑΙ ΔΙΑΔΙΚΑΣΙΕΣ ΕΛΕΓΧΟΥ ΤΩΝ ΠΛΗΡΟΦΟΡΙΩΝ (Κολιάδης,2002:423) </vt:lpstr>
      <vt:lpstr>ΒΡΑΧΥΧΡΟΝΗ ΚΑΙ ΜΑΚΡΟΧΡΟΝΗ ΜΝΗΜΗ</vt:lpstr>
      <vt:lpstr>Τι είναι μάθηση;  </vt:lpstr>
      <vt:lpstr>Τι είναι οι στρατηγικές μάθησης;</vt:lpstr>
      <vt:lpstr>ΤΥΠΟΙ ΣΤΡΑΤΗΓΙΚΩΝ ΜΑΘΗΣΗΣ</vt:lpstr>
      <vt:lpstr>ΣΤΡΑΤΗΓΙΚΕΣ ΚΑΙ ΤΕΧΝΙΚΕΣ ΜΑΘΗΣΗΣ (Κολιάδης, 2002:454)</vt:lpstr>
      <vt:lpstr>Παρουσίαση του PowerPoint</vt:lpstr>
      <vt:lpstr>Παρουσίαση του PowerPoint</vt:lpstr>
      <vt:lpstr>Παρουσίαση του PowerPoint</vt:lpstr>
      <vt:lpstr>Παρουσίαση του PowerPoint</vt:lpstr>
      <vt:lpstr>  ΣΥΜΒΟΥΛΕΥΤΙΚΗ  ΓΟΝΕΩΝ κι ΕΚΠΑΙΔΕΥΤΙΚΩΝ   Δρ. Ανδρέας Γρ. Κανδαράκης Ειδικός Ψυχοπαιδαγωγός &amp; Σύμβουλος Οικογένειας Υπεύθυνος Τμήματος «Ψυχοπαιδαγωγικής Αντιμετώπισης Δυσκολιών Μάθησης και Προβλημάτων Συμπεριφοράς» της Ελληνικής Εταιρείας Ιατρικής Ψυχολογίας (https://medicalpsychology.eu/)    </vt:lpstr>
      <vt:lpstr>KAΠΟΙΕΣ ΑΠΟ ΤΙΣ ΣΥΧΝΑ ΕΜΦΑΝΙΖΟΜΕΝΕΣ  ΨΥΧΙΚΕΣ ΔΙΑΤΑΡΑΧΕΣ ΚΑΙ ΔΙΑΤΑΡΑΧΕΣ ΣΥΜΠΕΡΙΦΟΡΑΣ (DSM-IV-TR 2000 A.P.A.)</vt:lpstr>
      <vt:lpstr>Παρουσίαση του PowerPoint</vt:lpstr>
      <vt:lpstr>Η τωρινή μας κατάσταση είναι αποτέλεσμα των χτεσινών μας σκέψεων και οι σημερινές μας σκέψεις  πλάθουν την αυριανή μας ζωή: η ζωή μας είναι δημιούργημα της σκέψης μας Νταμμαπάντα η οδός της αλήθειας (483 π.Χ.)    Γεννηθήκαμε μια φορά και δε γίνεται να γεννηθούμε και δεύτερη, κι είναι  βέβαιο πως δε θα υπάρξουμε ξανά στον αιώνα τον άπαντα. Εσύ όμως, ενώ δεν εξουσιάζεις το αύριο, αναβάλλεις την ευτυχία για αργότερα. Κι η ζωή κυλά με αναβολές, κι ο καθένας μας πεθαίνει μες στις έγνοιες.  Επίκουρου Προσφώνησις 14  (300 π.Χ.)  </vt:lpstr>
      <vt:lpstr>ΘΕΩΡΗΤΙΚΕΣ ΑΠΟΨΕΙΣ ΓΙΑ ΤΗΝ ΚΑΤΑΘΛΙΨΗ</vt:lpstr>
      <vt:lpstr>Η ειδοποιός διαφορά μεταξύ καταθλιπτικών καταστάσεων και διεργασίας του πένθους εντοπίζεται στο ότι στις φυσιολογικές αντιδράσεις θλίψης ενός ατόμου ο εξωτερικός κόσμος βιώνεται ως συρρικνωμένος (π.χ. έχοντας χάσει ένα σημαντικό πρόσωπο), ενώ στις καταθλιπτικές καταστάσεις, αυτό που βιώνεται ως απολεσθέν ή κατεστραμμένο είναι ένα τμήμα του εαυτού. Η θλίψη έρχεται σε κύματα: επεισόδια έντονου πόνου όταν θυμόμαστε την απώλεια, στα οποία παρεμβάλλονται διαστήματα όπου μπορούμε να λειτουργούμε σχεδόν φυσιολογικά. Αντίθετα, η κατάθλιψη είναι αμείλικτη και μας απονεκρώνει. Η διεργασία πένθους τελειώνει με μια σταδιακή ανάκτηση της καλής διάθεσης, ενώ η κατάθλιψη μπορεί να συνεχιστεί επί αόριστον!  (Freud, 1917)</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Αξιολόγηση ψυχικής υγείας…</vt:lpstr>
      <vt:lpstr>Τα βασικά ατοµικά χαρακτηριστικά πού συνθέτουν τη ψυχική υγεία</vt:lpstr>
      <vt:lpstr>Παρουσίαση του PowerPoint</vt:lpstr>
      <vt:lpstr>Παρουσίαση του PowerPoint</vt:lpstr>
      <vt:lpstr>ΓΝΩΣΙΑΚΗ ΘΕΡΑΠΕΙΑ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ΣΧΕΣΗ ΣΥΓΚΕΚΡΙΜΕΝΩΝ ΕΜΠΕΙΡΙΩΝ ΤΗΣ ΠΑΙΔΙΚΗΣ ΗΛΙΚΙΑΣ ΜΕ ΣΥΓΧΡΟΝΟΥΣ ΦΟΒΟΥΣ ΚΑΙ ΥΠΟΒΟΣΚΟΥΣΕΣ ΠΕΠΟΙΘΗΣΕΙΣ (Beck et.al., 1985:292)</vt:lpstr>
      <vt:lpstr>Παρουσίαση του PowerPoint</vt:lpstr>
      <vt:lpstr>Παρουσίαση του PowerPoint</vt:lpstr>
      <vt:lpstr>ΗΜΕΡΟΛΟΓΙΟ ΔΥΣΛΕΙΤΟΥΡΓΙΚΩΝ ΣΚΕΨΕΩΝ</vt:lpstr>
      <vt:lpstr>Παρουσίαση του PowerPoint</vt:lpstr>
      <vt:lpstr>Ο ΚΥΚΛΟΣ ΤΟΥ ΜΗΧΑΝΙΣΜΟΥ ΕΠΙΒΕΒΑΙΩΣΗΣ ΤΩΝ ΠΡΟΣΔΟΚΙΩΝ (ΕΚΠΑΙΔΕΥΤΙΚΩΝ ΚΑΙ ΓΟΝΕΩΝ)</vt:lpstr>
      <vt:lpstr>Παρουσίαση του PowerPoint</vt:lpstr>
      <vt:lpstr>Παρουσίαση του PowerPoint</vt:lpstr>
      <vt:lpstr>Παρουσίαση του PowerPoint</vt:lpstr>
      <vt:lpstr>ΤΕΧΝΙΚΕΣ ΑΝΤΙΜΕΤΩΠΙΣΗΣ ΠΡΟΒΛΗΜΑΤΩΝ ΣΥΜΠΕΡΙΦΟΡΑΣ ΤΩΝ ΑΓΟΡΙΩΝ</vt:lpstr>
      <vt:lpstr>Η ΔΕΞΙΟΤΗΤΑ ΤΗΣ ΕΝΕΡΓΗΤΙΚΗΣ ΑΚΡΟΑΣΗΣ</vt:lpstr>
      <vt:lpstr>Παρουσίαση του PowerPoint</vt:lpstr>
      <vt:lpstr>Παραδοσιακή και Ψυχοπαιδαγωγική ψυχολογική αξιολόγηση Π.Σ. ή/και Μ.Δ</vt:lpstr>
      <vt:lpstr>Τομείς όπου το σχολείο οφείλει να δράσει και πιθανές ενέργειες στις οποίες μπορεί να προβεί προκειμένου να αντιμετωπίσει τα προβλήματα συμπεριφοράς των μαθητών του.</vt:lpstr>
      <vt:lpstr>Παρουσίαση του PowerPoint</vt:lpstr>
      <vt:lpstr>Παρουσίαση του PowerPoint</vt:lpstr>
      <vt:lpstr>Παρουσίαση του PowerPoint</vt:lpstr>
      <vt:lpstr>Παρουσίαση του PowerPoint</vt:lpstr>
      <vt:lpstr>Βιβλιογραφικές Αναφορές</vt:lpstr>
      <vt:lpstr>Βιβλιογραφικές Αναφορές</vt:lpstr>
      <vt:lpstr>ΠΗΓΕΣ ΓΙΑ ΠΕΡΙΣΣΟΤΕΡΕΣ ΠΛΗΡΟΦΟΡΙΕΣ</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Σύγχρονη διδακτική και παιδαγωγική των ατόμων με Δυσκολίες Μάθησης ή/και Προβλήματα Συμπεριφοράς</dc:title>
  <dc:creator>Andreas Kandarakis</dc:creator>
  <cp:lastModifiedBy>Andreas Kandarakis</cp:lastModifiedBy>
  <cp:revision>18</cp:revision>
  <dcterms:created xsi:type="dcterms:W3CDTF">2022-01-27T18:32:26Z</dcterms:created>
  <dcterms:modified xsi:type="dcterms:W3CDTF">2022-09-22T15:54:18Z</dcterms:modified>
</cp:coreProperties>
</file>