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80" r:id="rId5"/>
    <p:sldId id="278" r:id="rId6"/>
    <p:sldId id="279" r:id="rId7"/>
    <p:sldId id="274" r:id="rId8"/>
    <p:sldId id="258" r:id="rId9"/>
    <p:sldId id="260" r:id="rId10"/>
    <p:sldId id="281" r:id="rId11"/>
    <p:sldId id="282" r:id="rId12"/>
    <p:sldId id="283" r:id="rId13"/>
    <p:sldId id="285" r:id="rId14"/>
    <p:sldId id="28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7524" y="260648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Εμπέδωση ιστών σε κύβους παραφίνης 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Έχει υπολογιστεί ότι οι ιστοί συρρικνώνονται κατά 20% ή και περισσότερο κατά την διάρκεια της ιστολογικής επεξεργασίας και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παραφινοποίησης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εμπότιση των ιστών με παραφίνη προσδίδει </a:t>
            </a: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ομοιογένεια και σκληρότητα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στον ιστό και αναπόφευκτα τον συρρικνώνει. 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ομοιογένεια αφορά τα υλικά που είναι από την φύση τους ανομοιογενή στην σύσταση. Δηλαδή εναλλάσσονται περιοχές σκληρές με μαλακές ή υφίστανται διακριτές περιοχές διαφορετικής σύστασης, υφής και σκληρότητας. Βέβαια υπάρχουν και υλικά με ομοιογενή σύσταση (πχ νεφρός).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18864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ιστού για ηλεκτρονικό μικροσκόπιο (Η-Μ)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Post-fixation</a:t>
            </a: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1% osmium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tetroxide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0.1 M Phosphate Buffer (pH 7.4)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για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ώρες σε θερμοκρασία δωματίου. Το διάλυμα φτιάχνεται άπαξ και χρησιμοποιείται αμέσως.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Ξέπλυμα με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απεσταγμένο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νερό 3-5 φορές για 10 λεπτά την κάθε φορά, προκειμένου να φύγει όλη η ποσότητα του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Phosphate Buffer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Εμβάπτιση του ιστού σε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2%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υδατικό διάλυμα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uranyl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acetate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για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1-2 ώρες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σε σκοτεινό μέρος προκειμένου να αποφευχθεί η δημιουργία ιζήματος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404664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ιστού για ηλεκτρονικό μικροσκόπιο (Η-Μ)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Αφυδάτωση του ιστού με ανιούσα σειρά οινοπνευμάτων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50% alcohol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 min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75% alcohol15 min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95% alcohol15 min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100% alcohol 30 min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100% alcohol 30 min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100% alcohol 30 min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Propylene Oxide 30 min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Propylene Oxide 30 min </a:t>
            </a: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30562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ιστού για ηλεκτρονικό μικροσκόπιο (Η-Μ)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Εμπότιση του ιστού σε ρητίνες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Στο στάδιο αυτό ετοιμάζεται το μείγμα των ρητινών και τα ειδικά καλούπια για Η-Ε τοποθετούνται σε κλίβανο να είναι στεγνά.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Μείγμα ρητινών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Propylene Oxide/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Epon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αναλογία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2:1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για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ώρες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Propylene Oxide/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Epon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αναλογία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1:2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Overnight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Epon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για 2 ώρες</a:t>
            </a: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1764" y="260648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ιστού για ηλεκτρονικό μικροσκόπιο (Η-Μ)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Μετά την διαπότιση του ιστού από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Epon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οι κάψουλες γεμίζουν με ρητίνη και ο ιστός τοποθετείται στο κωνικό τμήμα τη κάψουλας.</a:t>
            </a:r>
          </a:p>
          <a:p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Προσοχή στην σήμανση της κάθε κάψουλας με τον ανάλογο αρ.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Πρωτ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του κάθε ιστού.</a:t>
            </a:r>
          </a:p>
          <a:p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μπλοκ που δημιουργείται αφήνεται στον κλίβανο στους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 – 70 ºC (~65 ºC)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προκειμένου να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πολυμεριστεί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η ρητίνη για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24-48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ώρες.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Αποτέλεσμα εικόνας για tissue molds for 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0516"/>
            <a:ext cx="3024000" cy="2534868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302433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Αποτέλεσμα εικόνας για resin block for 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4365104"/>
            <a:ext cx="2987824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760" y="332656"/>
            <a:ext cx="889248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ιστού για ηλεκτρονικό μικροσκόπιο (Η-Μ)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Τεχνικά </a:t>
            </a:r>
            <a:r>
              <a:rPr lang="en-GB" sz="4000" b="1" dirty="0" smtClean="0">
                <a:latin typeface="Vladimir Script" pitchFamily="66" charset="0"/>
                <a:ea typeface="Verdana" pitchFamily="34" charset="0"/>
                <a:cs typeface="Verdana" pitchFamily="34" charset="0"/>
              </a:rPr>
              <a:t>tips</a:t>
            </a:r>
            <a:endParaRPr lang="el-GR" sz="4000" b="1" dirty="0" smtClean="0">
              <a:latin typeface="Vladimir Script" pitchFamily="66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Αποφύγετε την υγρασία. Η διαδικασία πρέπει να γίνεται σε σωληνάρια με βιδωτό πώμα.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ανάδευση διευκολύνει την καλύτερη διαπότιση του ιστού από τις ρητίνες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χρήση ξηραντήρα κενού αποτρέπει την δημιουργία φυσαλίδων, την υγρασία κλπ.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Προσοχή στην καθαριότητα και στην σωστή τεχνική μέχρι την τελευταία λεπτομέρεια γιατί δημιουργούνται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artifacts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7524" y="116632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Εμπέδωση ιστών σε κύβους παραφίνης 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παραφινοποίηση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επιφέρει συνοχή και ομοιογενή σκληρότητα στα υλικά διευκολύνοντας την περαιτέρω επεξεργασία και ιστολογική τεχνική.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συρρίκνωση του ιστού κατά την διάρκεια της επεξεργασίας είναι διαφορετική και εξαρτάται από το είδος του υλικού και την σύσταση αυτού.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Όμως ανεξάρτητα από αυτές τις επιδράσεις, τα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ιστοτεμάχια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που επεξεργάζονται με την </a:t>
            </a: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βέλτιστη επεξεργασία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παρουσιάζουν άριστες μορφολογικές λεπτομέρειες που επιτρέπουν την σύγκριση των δειγμάτων και την ακριβή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ιστοπαθολογική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διάγνωση.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1764" y="116632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Εμπέδωση ιστών σε κύβους παραφίνης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Μετά την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παραφινοποίηση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 ο ιστός διαμορφώνεται σε «μπλοκ» το οποίο στερεώνεται στον μικροτόμο προκειμένου να ληφθούν τομές.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 στάδιο αυτό διεξάγεται χρησιμοποιώντας μηχάνημα εμπέδωσης ιστών σε κύβους παραφίνης ή μηχάνημα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σκήνωσης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</a:p>
        </p:txBody>
      </p:sp>
      <p:pic>
        <p:nvPicPr>
          <p:cNvPr id="4098" name="Picture 2" descr="Αποτέλεσμα εικόνας για tissue embedding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621982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7141" y="71414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Εμπέδωση ιστών σε κύβους παραφίνης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Στάδια τεχνικής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Ανοίγουμε την κασέτα και εκτιμούμε το μέγεθος του ιστού, επιλέγοντας το ανάλογο καλούπι.</a:t>
            </a: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521494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Αποτέλεσμα εικόνας για tissue mol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4792"/>
            <a:ext cx="3929058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0" y="188640"/>
            <a:ext cx="9144000" cy="6669360"/>
            <a:chOff x="0" y="188640"/>
            <a:chExt cx="9144000" cy="6669360"/>
          </a:xfrm>
        </p:grpSpPr>
        <p:sp>
          <p:nvSpPr>
            <p:cNvPr id="2" name="1 - Ορθογώνιο"/>
            <p:cNvSpPr/>
            <p:nvPr/>
          </p:nvSpPr>
          <p:spPr>
            <a:xfrm>
              <a:off x="179512" y="188640"/>
              <a:ext cx="8640960" cy="3261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Εμπέδωση ιστών σε κύβους παραφίνης</a:t>
              </a:r>
            </a:p>
            <a:p>
              <a:pPr algn="ctr">
                <a:lnSpc>
                  <a:spcPct val="150000"/>
                </a:lnSpc>
              </a:pPr>
              <a:endPara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Στάδια τεχνικής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Γεμίζουμε το καλούπι με λιωμένη παραφίνη και τοποθετούμε το δείγμα του ιστού μέσα στο καλούπι προσέχοντας τον </a:t>
              </a:r>
              <a:r>
                <a:rPr lang="el-GR" sz="2000" b="1" u="sng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προσανατολισμό.</a:t>
              </a:r>
              <a:r>
                <a:rPr lang="el-GR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Η επιφάνεια του ιστού που πρέπει να κοπεί, τοποθετείται στην κάτω πλευρά</a:t>
              </a: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9147" y="3573016"/>
              <a:ext cx="4574853" cy="328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569083"/>
              <a:ext cx="4499992" cy="328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- Ομάδα"/>
          <p:cNvGrpSpPr/>
          <p:nvPr/>
        </p:nvGrpSpPr>
        <p:grpSpPr>
          <a:xfrm>
            <a:off x="161764" y="188640"/>
            <a:ext cx="8820472" cy="6597352"/>
            <a:chOff x="161764" y="188640"/>
            <a:chExt cx="8820472" cy="6597352"/>
          </a:xfrm>
        </p:grpSpPr>
        <p:sp>
          <p:nvSpPr>
            <p:cNvPr id="2" name="1 - Ορθογώνιο"/>
            <p:cNvSpPr/>
            <p:nvPr/>
          </p:nvSpPr>
          <p:spPr>
            <a:xfrm>
              <a:off x="161764" y="188640"/>
              <a:ext cx="88204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Εμπέδωση ιστών σε κύβους παραφίνης</a:t>
              </a:r>
            </a:p>
            <a:p>
              <a:pPr algn="ctr">
                <a:lnSpc>
                  <a:spcPct val="150000"/>
                </a:lnSpc>
              </a:pPr>
              <a:endPara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Στάδια τεχνικής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Τοποθετούμε το κομμάτι της κασέτας που φέρει τον αρ. </a:t>
              </a:r>
              <a:r>
                <a:rPr lang="el-GR" sz="2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πρωτ</a:t>
              </a:r>
              <a:r>
                <a:rPr lang="el-GR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από πάνω, συμπληρώνουμε με υγρή παραφίνη και τοποθετούμε το μπλοκ σε </a:t>
              </a:r>
              <a:r>
                <a:rPr lang="el-GR" sz="2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ψυχώμενη</a:t>
              </a:r>
              <a:r>
                <a:rPr lang="el-GR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πλάκα να στερεοποιηθεί.</a:t>
              </a:r>
              <a:endPara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140968"/>
              <a:ext cx="5256584" cy="364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-32" y="52874"/>
            <a:ext cx="9144064" cy="6832511"/>
            <a:chOff x="-37876" y="52874"/>
            <a:chExt cx="9144064" cy="6832511"/>
          </a:xfrm>
        </p:grpSpPr>
        <p:sp>
          <p:nvSpPr>
            <p:cNvPr id="2" name="1 - Ορθογώνιο"/>
            <p:cNvSpPr/>
            <p:nvPr/>
          </p:nvSpPr>
          <p:spPr>
            <a:xfrm>
              <a:off x="179766" y="52874"/>
              <a:ext cx="8784468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Εμπέδωση ιστών σε κύβους παραφίνης </a:t>
              </a:r>
            </a:p>
            <a:p>
              <a:pPr>
                <a:lnSpc>
                  <a:spcPct val="150000"/>
                </a:lnSpc>
              </a:pPr>
              <a:endPara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Όταν το μπλοκ στερεοποιηθεί, αφαιρείται με την συνημμένη κασέτα από το καλούπι, καθαρίζονται οι άκρες από την περίσσεια της παραφίνης και είναι έτοιμα για </a:t>
              </a:r>
              <a:r>
                <a:rPr lang="el-GR" sz="2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μικροτόμηση</a:t>
              </a:r>
              <a:r>
                <a:rPr lang="el-GR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.   </a:t>
              </a:r>
              <a:endParaRPr lang="en-GB" sz="2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7876" y="2924945"/>
              <a:ext cx="4572000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1" y="2934024"/>
              <a:ext cx="4534187" cy="39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188640"/>
            <a:ext cx="864096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Εμπέδωση ιστών </a:t>
            </a:r>
            <a:r>
              <a:rPr lang="el-G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σε κύβους 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παραφίνης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arenR"/>
              <a:defRPr/>
            </a:pP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Προσοχή στην σωστό προσανατολισμό του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ιστού.</a:t>
            </a:r>
          </a:p>
          <a:p>
            <a:pPr marL="514350" indent="-514350">
              <a:lnSpc>
                <a:spcPct val="150000"/>
              </a:lnSpc>
              <a:buFontTx/>
              <a:buAutoNum type="arabicParenR"/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Χρησιμοποιείστε ζεστές λαβίδες για την μεταφορά του ιστού. </a:t>
            </a:r>
            <a:endParaRPr lang="el-G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arenR"/>
              <a:defRPr/>
            </a:pP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Προσοχή στο </a:t>
            </a:r>
            <a:r>
              <a:rPr lang="el-G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μισο</a:t>
            </a: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ή παραγέμισμα του ιστού με παραφίνη</a:t>
            </a:r>
          </a:p>
          <a:p>
            <a:pPr marL="514350" indent="-514350">
              <a:lnSpc>
                <a:spcPct val="150000"/>
              </a:lnSpc>
              <a:buFontTx/>
              <a:buAutoNum type="arabicParenR"/>
              <a:defRPr/>
            </a:pPr>
            <a:r>
              <a:rPr lang="el-G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Απομάκρυνση της πλεονάζουσας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παραφίνης</a:t>
            </a:r>
          </a:p>
          <a:p>
            <a:pPr marL="514350" indent="-514350">
              <a:lnSpc>
                <a:spcPct val="150000"/>
              </a:lnSpc>
              <a:buFontTx/>
              <a:buAutoNum type="arabicParenR"/>
              <a:defRPr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Εάν το μπλοκ σπάσει ή ο ιστός δεν είναι σωστά προσανατολισμένος, λειώστε το μπλοκ και ξαναρχίστε την διαδικασία.</a:t>
            </a:r>
            <a:endParaRPr lang="el-GR" sz="2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272" y="3862212"/>
            <a:ext cx="57961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7504" y="188640"/>
            <a:ext cx="8892480" cy="649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Επεξεργασία ιστού για ηλεκτρονικό μικροσκόπιο (Η-Μ)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Είδος υλικών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Ιστοτεμάχια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αμονιμοποίητα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Ιστοτεμάχια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μονιμοποιημένα σε φορμαλδεΰδη μεγέθους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mm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Αποφολιδωτικά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κύτταρα ή κύτταρα κυτταρικής σειράς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Τμήμα ιστού που αφαιρέθηκε από μπλοκ παραφίνης ή από τομή 5μ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Μονιμοποίηση ιστού για Η-Μ</a:t>
            </a:r>
          </a:p>
          <a:p>
            <a:pPr>
              <a:lnSpc>
                <a:spcPct val="150000"/>
              </a:lnSpc>
            </a:pP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Μονιμοποιητικό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διάλυμα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4%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φορμαλδεΰδη και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1% 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γλουταραλδεύδη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σε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0.1 M Phosphate Buffer (pH 7.4) 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Χρόνος μονιμοποίησης για τουλάχιστον 2 ώρες σε θερμοκρασία δωματίου ή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ºC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overnight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781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tzeka</cp:lastModifiedBy>
  <cp:revision>5</cp:revision>
  <dcterms:created xsi:type="dcterms:W3CDTF">2016-11-05T16:36:33Z</dcterms:created>
  <dcterms:modified xsi:type="dcterms:W3CDTF">2016-11-21T22:16:37Z</dcterms:modified>
</cp:coreProperties>
</file>