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94" r:id="rId7"/>
    <p:sldId id="261" r:id="rId8"/>
    <p:sldId id="288" r:id="rId9"/>
    <p:sldId id="260" r:id="rId10"/>
    <p:sldId id="289" r:id="rId11"/>
    <p:sldId id="290" r:id="rId12"/>
    <p:sldId id="262" r:id="rId13"/>
    <p:sldId id="263" r:id="rId14"/>
    <p:sldId id="265" r:id="rId15"/>
    <p:sldId id="293" r:id="rId16"/>
    <p:sldId id="292" r:id="rId17"/>
    <p:sldId id="308" r:id="rId18"/>
    <p:sldId id="264" r:id="rId19"/>
    <p:sldId id="300" r:id="rId20"/>
    <p:sldId id="301" r:id="rId21"/>
    <p:sldId id="305" r:id="rId22"/>
    <p:sldId id="303" r:id="rId23"/>
    <p:sldId id="291" r:id="rId24"/>
    <p:sldId id="266" r:id="rId25"/>
    <p:sldId id="309" r:id="rId26"/>
    <p:sldId id="267" r:id="rId27"/>
    <p:sldId id="295" r:id="rId28"/>
    <p:sldId id="270" r:id="rId29"/>
    <p:sldId id="268" r:id="rId30"/>
    <p:sldId id="269" r:id="rId31"/>
    <p:sldId id="271" r:id="rId32"/>
    <p:sldId id="304" r:id="rId33"/>
    <p:sldId id="272" r:id="rId34"/>
    <p:sldId id="275" r:id="rId35"/>
    <p:sldId id="297" r:id="rId36"/>
    <p:sldId id="298" r:id="rId37"/>
    <p:sldId id="273" r:id="rId38"/>
    <p:sldId id="274" r:id="rId39"/>
    <p:sldId id="277" r:id="rId40"/>
    <p:sldId id="276" r:id="rId41"/>
    <p:sldId id="278" r:id="rId42"/>
    <p:sldId id="306" r:id="rId43"/>
    <p:sldId id="307" r:id="rId44"/>
    <p:sldId id="279" r:id="rId45"/>
    <p:sldId id="280" r:id="rId46"/>
    <p:sldId id="299" r:id="rId47"/>
    <p:sldId id="296" r:id="rId48"/>
    <p:sldId id="28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E91056-A002-40E2-928C-20CFB9AB1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Καρκίνος κόλπου </a:t>
            </a:r>
            <a:r>
              <a:rPr lang="el-GR"/>
              <a:t>και αιδοίου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5B9F98-F041-4CC6-907D-95A8BBD16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Μπαλαφούτα Μυρσίνη </a:t>
            </a:r>
            <a:r>
              <a:rPr lang="el-GR" dirty="0" err="1"/>
              <a:t>Έρση</a:t>
            </a:r>
            <a:r>
              <a:rPr lang="el-GR" dirty="0"/>
              <a:t> </a:t>
            </a:r>
          </a:p>
          <a:p>
            <a:r>
              <a:rPr lang="el-GR" dirty="0"/>
              <a:t>Ακτινοθεραπευτής Ογκολόγος </a:t>
            </a:r>
          </a:p>
          <a:p>
            <a:r>
              <a:rPr lang="el-GR" dirty="0"/>
              <a:t> Επίκουρη Καθηγήτρια ΠαΔΑ</a:t>
            </a:r>
          </a:p>
        </p:txBody>
      </p:sp>
    </p:spTree>
    <p:extLst>
      <p:ext uri="{BB962C8B-B14F-4D97-AF65-F5344CB8AC3E}">
        <p14:creationId xmlns:p14="http://schemas.microsoft.com/office/powerpoint/2010/main" val="168074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ΕΝΝΗΤΙΚΟ ΣΥΣΤΗΜΑ ΘΗΛΕΟΣ (ΑΙΔΟΙΟ, ΚΟΛΠΟΣ) - ppt κατέβασμα">
            <a:extLst>
              <a:ext uri="{FF2B5EF4-FFF2-40B4-BE49-F238E27FC236}">
                <a16:creationId xmlns:a16="http://schemas.microsoft.com/office/drawing/2014/main" id="{28B27FAA-CC8A-4F7E-B739-04545931D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9" y="589200"/>
            <a:ext cx="7606559" cy="57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gr/85/13924251/slides/slide_15.jpg">
            <a:extLst>
              <a:ext uri="{FF2B5EF4-FFF2-40B4-BE49-F238E27FC236}">
                <a16:creationId xmlns:a16="http://schemas.microsoft.com/office/drawing/2014/main" id="{2838D0AD-D94D-4502-B3C7-FE64CD73B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r="30380"/>
          <a:stretch/>
        </p:blipFill>
        <p:spPr bwMode="auto">
          <a:xfrm>
            <a:off x="3809999" y="624110"/>
            <a:ext cx="4343401" cy="58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8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ED7F08-5F97-4C98-BFCE-877279C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Ιστολογική εικόνα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7A205-9DC8-46A7-A6A3-D7EA366E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1905000"/>
            <a:ext cx="9127172" cy="4006222"/>
          </a:xfrm>
        </p:spPr>
        <p:txBody>
          <a:bodyPr>
            <a:normAutofit/>
          </a:bodyPr>
          <a:lstStyle/>
          <a:p>
            <a:r>
              <a:rPr lang="el-GR" sz="2400" dirty="0"/>
              <a:t>Πλακώδες νεόπλασμα 80-90%</a:t>
            </a:r>
          </a:p>
          <a:p>
            <a:r>
              <a:rPr lang="el-GR" sz="2400" dirty="0"/>
              <a:t>Αδενοκαρκίνωμα (όγκοι των  </a:t>
            </a:r>
            <a:r>
              <a:rPr lang="el-GR" sz="2400" dirty="0" err="1"/>
              <a:t>βαρθολίνειων</a:t>
            </a:r>
            <a:r>
              <a:rPr lang="el-GR" sz="2400" dirty="0"/>
              <a:t> αδένων) </a:t>
            </a:r>
          </a:p>
          <a:p>
            <a:r>
              <a:rPr lang="el-GR" sz="2400" dirty="0" err="1"/>
              <a:t>Αδενοκυστικό</a:t>
            </a:r>
            <a:r>
              <a:rPr lang="el-GR" sz="2400" dirty="0"/>
              <a:t> καρκίνωμα</a:t>
            </a:r>
          </a:p>
          <a:p>
            <a:r>
              <a:rPr lang="el-GR" sz="2400" dirty="0"/>
              <a:t>Σάρκωμα, μελάνωμα, </a:t>
            </a:r>
            <a:r>
              <a:rPr lang="el-GR" sz="2400" dirty="0" err="1"/>
              <a:t>νευροενδοκρινή</a:t>
            </a:r>
            <a:r>
              <a:rPr lang="el-GR" sz="2400" dirty="0"/>
              <a:t> καρκινώματα (σπάνια)</a:t>
            </a:r>
          </a:p>
        </p:txBody>
      </p:sp>
    </p:spTree>
    <p:extLst>
      <p:ext uri="{BB962C8B-B14F-4D97-AF65-F5344CB8AC3E}">
        <p14:creationId xmlns:p14="http://schemas.microsoft.com/office/powerpoint/2010/main" val="152634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0E76AF-52C5-435C-895F-5A147675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06680"/>
            <a:ext cx="9218612" cy="840098"/>
          </a:xfrm>
        </p:spPr>
        <p:txBody>
          <a:bodyPr>
            <a:normAutofit/>
          </a:bodyPr>
          <a:lstStyle/>
          <a:p>
            <a:r>
              <a:rPr lang="el-GR" dirty="0"/>
              <a:t>Προγνωστικοί παράγοντες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6CB588E-B18E-4E24-9205-3E5B28B07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567794"/>
              </p:ext>
            </p:extLst>
          </p:nvPr>
        </p:nvGraphicFramePr>
        <p:xfrm>
          <a:off x="1569720" y="731520"/>
          <a:ext cx="9416732" cy="6117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640">
                  <a:extLst>
                    <a:ext uri="{9D8B030D-6E8A-4147-A177-3AD203B41FA5}">
                      <a16:colId xmlns:a16="http://schemas.microsoft.com/office/drawing/2014/main" val="1216977471"/>
                    </a:ext>
                  </a:extLst>
                </a:gridCol>
                <a:gridCol w="6963092">
                  <a:extLst>
                    <a:ext uri="{9D8B030D-6E8A-4147-A177-3AD203B41FA5}">
                      <a16:colId xmlns:a16="http://schemas.microsoft.com/office/drawing/2014/main" val="105721110"/>
                    </a:ext>
                  </a:extLst>
                </a:gridCol>
              </a:tblGrid>
              <a:tr h="182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Προγνωστικός παράγοντας 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Περιγραφή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415306"/>
                  </a:ext>
                </a:extLst>
              </a:tr>
              <a:tr h="621397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Για συνολική επιβίωση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Το στάδιο κατά τη διάγνωση, ιδιαίτερα η έκταση της </a:t>
                      </a:r>
                      <a:r>
                        <a:rPr lang="el-GR" sz="1600" dirty="0" err="1">
                          <a:effectLst/>
                        </a:rPr>
                        <a:t>λεμφαδενικής</a:t>
                      </a:r>
                      <a:r>
                        <a:rPr lang="el-GR" sz="1600" dirty="0">
                          <a:effectLst/>
                        </a:rPr>
                        <a:t> νόσου.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19463"/>
                  </a:ext>
                </a:extLst>
              </a:tr>
              <a:tr h="12591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Η παρουσία ενός διηθημένου βουβωνικού λεμφαδένα σχετίζεται με χαμηλότερο κίνδυνο υποτροπής σε σύγκριση με την παρουσία δύο ή περισσότερων διηθημένων λεμφαδένων.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159983"/>
                  </a:ext>
                </a:extLst>
              </a:tr>
              <a:tr h="12591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Ασθενείς με διήθηση βουβωνικών λεμφαδένων μόνον από τη μία πλευρά έχουν καλύτερη επιβίωση σε σύγκριση με εκείνους που έχουν </a:t>
                      </a:r>
                      <a:r>
                        <a:rPr lang="el-GR" sz="1600" dirty="0" err="1">
                          <a:effectLst/>
                        </a:rPr>
                        <a:t>αμφοτερόπλευρη</a:t>
                      </a:r>
                      <a:r>
                        <a:rPr lang="el-GR" sz="1600" dirty="0">
                          <a:effectLst/>
                        </a:rPr>
                        <a:t> διήθηση.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746196"/>
                  </a:ext>
                </a:extLst>
              </a:tr>
              <a:tr h="6213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Οι διηθημένοι λεμφαδένες μειώνουν την επιβίωση περίπου κατά 40%.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705208"/>
                  </a:ext>
                </a:extLst>
              </a:tr>
              <a:tr h="940278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Για τοπικό έλεγχο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Τα θετικά ή κοντινά χειρουργικά όρια σχετίζονται με τοπική υποτροπή στο αιδοίο, υγιές περιθώριο &lt; 8 </a:t>
                      </a:r>
                      <a:r>
                        <a:rPr lang="en-US" sz="1600" dirty="0">
                          <a:effectLst/>
                        </a:rPr>
                        <a:t>mm </a:t>
                      </a:r>
                      <a:r>
                        <a:rPr lang="el-GR" sz="1600" dirty="0">
                          <a:effectLst/>
                        </a:rPr>
                        <a:t>σχετίζεται με ποσοστό υποτροπής 50%.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850108"/>
                  </a:ext>
                </a:extLst>
              </a:tr>
              <a:tr h="3025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Διήθηση του </a:t>
                      </a:r>
                      <a:r>
                        <a:rPr lang="el-GR" sz="1600" dirty="0" err="1">
                          <a:effectLst/>
                        </a:rPr>
                        <a:t>λεμφαγγειακού</a:t>
                      </a:r>
                      <a:r>
                        <a:rPr lang="el-GR" sz="1600" dirty="0">
                          <a:effectLst/>
                        </a:rPr>
                        <a:t> διαστήματος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043665"/>
                  </a:ext>
                </a:extLst>
              </a:tr>
              <a:tr h="3025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Εν τω βάθει διήθηση του στρώματος &gt; 5 </a:t>
                      </a:r>
                      <a:r>
                        <a:rPr lang="en-US" sz="1600" dirty="0">
                          <a:effectLst/>
                        </a:rPr>
                        <a:t>mm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996445"/>
                  </a:ext>
                </a:extLst>
              </a:tr>
              <a:tr h="3025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Μεγάλο μέγεθος του πρωτοπαθούς όγκου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44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6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9CA537-6B0E-4596-8D8D-540E8050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182880"/>
            <a:ext cx="9569133" cy="1143000"/>
          </a:xfrm>
        </p:spPr>
        <p:txBody>
          <a:bodyPr/>
          <a:lstStyle/>
          <a:p>
            <a:r>
              <a:rPr lang="el-GR" dirty="0"/>
              <a:t>Θεραπευτική αντιμετώπιση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560E5B-746C-4540-BADC-EEC79618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920" y="1325880"/>
            <a:ext cx="10239692" cy="4585342"/>
          </a:xfrm>
        </p:spPr>
        <p:txBody>
          <a:bodyPr/>
          <a:lstStyle/>
          <a:p>
            <a:r>
              <a:rPr lang="el-GR" sz="2400" b="1" dirty="0"/>
              <a:t>Χειρουργική </a:t>
            </a:r>
            <a:r>
              <a:rPr lang="en-US" sz="2400" b="1" dirty="0"/>
              <a:t>: </a:t>
            </a:r>
            <a:r>
              <a:rPr lang="el-GR" sz="2400" dirty="0" err="1"/>
              <a:t>αιδοιεκτομή</a:t>
            </a:r>
            <a:r>
              <a:rPr lang="el-GR" sz="2400" dirty="0"/>
              <a:t> /  ευρεία τοπική εκτομή με λεμφαδενεκτομή </a:t>
            </a:r>
            <a:r>
              <a:rPr lang="el-GR" sz="2400" dirty="0" err="1"/>
              <a:t>μηροβουβωνικών</a:t>
            </a:r>
            <a:r>
              <a:rPr lang="el-GR" sz="2400" dirty="0"/>
              <a:t> λεμφαδένων.</a:t>
            </a:r>
          </a:p>
          <a:p>
            <a:r>
              <a:rPr lang="el-GR" sz="2400" b="1" dirty="0"/>
              <a:t>Ακτινοθεραπεία</a:t>
            </a:r>
            <a:r>
              <a:rPr lang="en-US" sz="2400" dirty="0"/>
              <a:t>: </a:t>
            </a:r>
            <a:endParaRPr lang="el-GR" sz="2400" dirty="0"/>
          </a:p>
          <a:p>
            <a:pPr>
              <a:buFont typeface="+mj-lt"/>
              <a:buAutoNum type="arabicPeriod"/>
            </a:pPr>
            <a:r>
              <a:rPr lang="el-GR" sz="2400" dirty="0" err="1"/>
              <a:t>Προεγχειρητική</a:t>
            </a:r>
            <a:r>
              <a:rPr lang="el-GR" sz="2400" dirty="0"/>
              <a:t> με ταυτόχρονη ΧΜΘ    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Μετεγχειρητική 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Ριζική ακτινοθεραπεία με ταυτόχρονη χημειοθεραπεία ( σε ανεγχείρητη νόσο)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34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F8D06D-DE5E-4678-82CA-94A8443F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2" y="438540"/>
            <a:ext cx="9657150" cy="979714"/>
          </a:xfrm>
        </p:spPr>
        <p:txBody>
          <a:bodyPr/>
          <a:lstStyle/>
          <a:p>
            <a:r>
              <a:rPr lang="el-GR" dirty="0"/>
              <a:t>Θεραπευτικές επιλογές ανά στάδιο νόσου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3E22AE-88AB-4097-A632-86CFCAB16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350" y="1905000"/>
            <a:ext cx="4738533" cy="4328890"/>
          </a:xfrm>
        </p:spPr>
        <p:txBody>
          <a:bodyPr/>
          <a:lstStyle/>
          <a:p>
            <a:r>
              <a:rPr lang="el-GR" altLang="el-GR" sz="2800" b="1" dirty="0">
                <a:solidFill>
                  <a:schemeClr val="accent1"/>
                </a:solidFill>
              </a:rPr>
              <a:t>Στάδιο </a:t>
            </a:r>
            <a:r>
              <a:rPr lang="en-US" altLang="el-GR" sz="2800" b="1" dirty="0">
                <a:solidFill>
                  <a:schemeClr val="accent1"/>
                </a:solidFill>
              </a:rPr>
              <a:t>II</a:t>
            </a:r>
            <a:r>
              <a:rPr lang="en-US" altLang="el-GR" sz="2800" dirty="0"/>
              <a:t> (T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N</a:t>
            </a:r>
            <a:r>
              <a:rPr lang="en-US" altLang="el-GR" sz="2800" baseline="-25000" dirty="0"/>
              <a:t>0</a:t>
            </a:r>
            <a:r>
              <a:rPr lang="en-US" altLang="el-GR" sz="2800" dirty="0"/>
              <a:t>) :</a:t>
            </a:r>
            <a:endParaRPr lang="el-GR" altLang="el-GR" sz="2800" dirty="0"/>
          </a:p>
          <a:p>
            <a:pPr lvl="1"/>
            <a:r>
              <a:rPr lang="el-GR" altLang="el-GR" sz="2400" dirty="0">
                <a:solidFill>
                  <a:schemeClr val="tx2"/>
                </a:solidFill>
              </a:rPr>
              <a:t>Μετεγχειρητική </a:t>
            </a:r>
            <a:r>
              <a:rPr lang="el-GR" altLang="el-GR" sz="2400" dirty="0" err="1">
                <a:solidFill>
                  <a:schemeClr val="tx2"/>
                </a:solidFill>
              </a:rPr>
              <a:t>ακθ</a:t>
            </a:r>
            <a:r>
              <a:rPr lang="el-GR" altLang="el-GR" sz="2400" dirty="0">
                <a:solidFill>
                  <a:schemeClr val="tx2"/>
                </a:solidFill>
              </a:rPr>
              <a:t> (ΜΕΑ)</a:t>
            </a:r>
          </a:p>
          <a:p>
            <a:r>
              <a:rPr lang="el-GR" altLang="el-GR" sz="2800" b="1" dirty="0">
                <a:solidFill>
                  <a:schemeClr val="accent1"/>
                </a:solidFill>
              </a:rPr>
              <a:t>Στάδιο </a:t>
            </a:r>
            <a:r>
              <a:rPr lang="en-US" altLang="el-GR" sz="2800" b="1" dirty="0">
                <a:solidFill>
                  <a:schemeClr val="accent1"/>
                </a:solidFill>
              </a:rPr>
              <a:t>III</a:t>
            </a:r>
            <a:r>
              <a:rPr lang="en-US" altLang="el-GR" sz="2800" dirty="0"/>
              <a:t> (T</a:t>
            </a:r>
            <a:r>
              <a:rPr lang="en-US" altLang="el-GR" sz="2800" baseline="-25000" dirty="0"/>
              <a:t>1,2</a:t>
            </a:r>
            <a:r>
              <a:rPr lang="en-US" altLang="el-GR" sz="2800" dirty="0"/>
              <a:t>N1/T</a:t>
            </a:r>
            <a:r>
              <a:rPr lang="en-US" altLang="el-GR" sz="2800" baseline="-25000" dirty="0"/>
              <a:t>3</a:t>
            </a:r>
            <a:r>
              <a:rPr lang="en-US" altLang="el-GR" sz="2800" dirty="0"/>
              <a:t>N</a:t>
            </a:r>
            <a:r>
              <a:rPr lang="en-US" altLang="el-GR" sz="2800" baseline="-25000" dirty="0"/>
              <a:t>0</a:t>
            </a:r>
            <a:r>
              <a:rPr lang="en-US" altLang="el-GR" sz="2800" dirty="0"/>
              <a:t>) :</a:t>
            </a:r>
            <a:endParaRPr lang="el-GR" altLang="el-GR" sz="2800" dirty="0"/>
          </a:p>
          <a:p>
            <a:pPr lvl="1"/>
            <a:r>
              <a:rPr lang="en-US" altLang="el-GR" sz="2400" dirty="0">
                <a:solidFill>
                  <a:schemeClr val="tx2"/>
                </a:solidFill>
              </a:rPr>
              <a:t>MEA + </a:t>
            </a:r>
            <a:r>
              <a:rPr lang="el-GR" altLang="el-GR" sz="2400" dirty="0">
                <a:solidFill>
                  <a:schemeClr val="tx2"/>
                </a:solidFill>
              </a:rPr>
              <a:t>ΧΜΘ</a:t>
            </a:r>
          </a:p>
          <a:p>
            <a:r>
              <a:rPr lang="el-GR" altLang="el-GR" sz="2800" b="1" dirty="0">
                <a:solidFill>
                  <a:schemeClr val="accent1"/>
                </a:solidFill>
              </a:rPr>
              <a:t>Στάδιο </a:t>
            </a:r>
            <a:r>
              <a:rPr lang="en-US" altLang="el-GR" sz="2800" b="1" dirty="0">
                <a:solidFill>
                  <a:schemeClr val="accent1"/>
                </a:solidFill>
              </a:rPr>
              <a:t>IV</a:t>
            </a:r>
            <a:r>
              <a:rPr lang="en-US" altLang="el-GR" sz="2800" dirty="0"/>
              <a:t> (T</a:t>
            </a:r>
            <a:r>
              <a:rPr lang="en-US" altLang="el-GR" sz="2800" baseline="-25000" dirty="0"/>
              <a:t>1-3</a:t>
            </a:r>
            <a:r>
              <a:rPr lang="en-US" altLang="el-GR" sz="2800" dirty="0"/>
              <a:t>N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/T</a:t>
            </a:r>
            <a:r>
              <a:rPr lang="en-US" altLang="el-GR" sz="2800" baseline="-25000" dirty="0"/>
              <a:t>4</a:t>
            </a:r>
            <a:r>
              <a:rPr lang="en-US" altLang="el-GR" sz="2800" dirty="0"/>
              <a:t>N</a:t>
            </a:r>
            <a:r>
              <a:rPr lang="en-US" altLang="el-GR" sz="2800" baseline="-25000" dirty="0"/>
              <a:t>0-2</a:t>
            </a:r>
            <a:r>
              <a:rPr lang="en-US" altLang="el-GR" sz="2800" dirty="0"/>
              <a:t>) :</a:t>
            </a:r>
            <a:endParaRPr lang="el-GR" altLang="el-GR" sz="2800" dirty="0"/>
          </a:p>
          <a:p>
            <a:pPr lvl="1"/>
            <a:r>
              <a:rPr lang="el-GR" altLang="el-GR" sz="2400" dirty="0" err="1">
                <a:solidFill>
                  <a:schemeClr val="tx2"/>
                </a:solidFill>
              </a:rPr>
              <a:t>ΠΕΑθ</a:t>
            </a:r>
            <a:r>
              <a:rPr lang="el-GR" altLang="el-GR" sz="2400" dirty="0">
                <a:solidFill>
                  <a:schemeClr val="tx2"/>
                </a:solidFill>
              </a:rPr>
              <a:t>/</a:t>
            </a:r>
            <a:r>
              <a:rPr lang="el-GR" altLang="el-GR" sz="2400" dirty="0" err="1">
                <a:solidFill>
                  <a:schemeClr val="tx2"/>
                </a:solidFill>
              </a:rPr>
              <a:t>Χθ</a:t>
            </a:r>
            <a:r>
              <a:rPr lang="el-GR" altLang="el-GR" sz="2400" dirty="0">
                <a:solidFill>
                  <a:schemeClr val="tx2"/>
                </a:solidFill>
              </a:rPr>
              <a:t> &gt; εγχείρηση &gt; </a:t>
            </a:r>
            <a:r>
              <a:rPr lang="el-GR" altLang="el-GR" sz="2400" dirty="0" err="1">
                <a:solidFill>
                  <a:schemeClr val="tx2"/>
                </a:solidFill>
              </a:rPr>
              <a:t>ΜΕΑθ</a:t>
            </a:r>
            <a:r>
              <a:rPr lang="el-GR" altLang="el-GR" sz="2400" dirty="0">
                <a:solidFill>
                  <a:schemeClr val="tx2"/>
                </a:solidFill>
              </a:rPr>
              <a:t>/</a:t>
            </a:r>
            <a:r>
              <a:rPr lang="el-GR" altLang="el-GR" sz="2400" dirty="0" err="1">
                <a:solidFill>
                  <a:schemeClr val="tx2"/>
                </a:solidFill>
              </a:rPr>
              <a:t>Χθ</a:t>
            </a:r>
            <a:endParaRPr lang="en-GB" altLang="el-GR" sz="24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6" name="Picture 4" descr="Σχήμα_8_1">
            <a:extLst>
              <a:ext uri="{FF2B5EF4-FFF2-40B4-BE49-F238E27FC236}">
                <a16:creationId xmlns:a16="http://schemas.microsoft.com/office/drawing/2014/main" id="{93AB8B47-EB5B-47A7-849A-E29C836354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0883" y="1772817"/>
            <a:ext cx="6203270" cy="4646644"/>
          </a:xfrm>
          <a:noFill/>
        </p:spPr>
      </p:pic>
    </p:spTree>
    <p:extLst>
      <p:ext uri="{BB962C8B-B14F-4D97-AF65-F5344CB8AC3E}">
        <p14:creationId xmlns:p14="http://schemas.microsoft.com/office/powerpoint/2010/main" val="53764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2B881-8043-4605-9A84-D369FBA1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Ενδείξεις ΑΚΘ σε </a:t>
            </a:r>
            <a:r>
              <a:rPr lang="en-US" b="1" dirty="0"/>
              <a:t>Ca </a:t>
            </a:r>
            <a:r>
              <a:rPr lang="el-GR" b="1" dirty="0"/>
              <a:t>αιδοίου</a:t>
            </a:r>
            <a:b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7A898C-75D4-4240-B6BD-9C437474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8" y="1905000"/>
            <a:ext cx="9395894" cy="40062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Θετικά χειρουργικά όρια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Μεταστάσεις στους βουβωνικούς λεμφαδένες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Ασθενείς με 3 ή &gt; βουβωνικούς </a:t>
            </a:r>
            <a:r>
              <a:rPr lang="el-GR" altLang="el-GR" sz="2400" dirty="0" err="1"/>
              <a:t>ομόπλευρους</a:t>
            </a:r>
            <a:r>
              <a:rPr lang="el-GR" altLang="el-GR" sz="2400" dirty="0"/>
              <a:t>, ή  </a:t>
            </a:r>
            <a:r>
              <a:rPr lang="el-GR" altLang="el-GR" sz="2400" dirty="0" err="1"/>
              <a:t>ετερόπλευρους</a:t>
            </a:r>
            <a:r>
              <a:rPr lang="el-GR" altLang="el-GR" sz="2400" dirty="0"/>
              <a:t> ή </a:t>
            </a:r>
            <a:r>
              <a:rPr lang="el-GR" altLang="el-GR" sz="2400" dirty="0" err="1"/>
              <a:t>αμφοτερόπλευρους</a:t>
            </a:r>
            <a:r>
              <a:rPr lang="el-GR" altLang="el-GR" sz="2400" dirty="0"/>
              <a:t> 				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Ανεγχείρητος όγκος </a:t>
            </a: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Ιατρική αντένδειξη χειρουργικής επέμβασης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13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F5BEA9-3AAA-4AAF-9581-A77E04D1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323"/>
            <a:ext cx="4625787" cy="53479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605519-8333-467C-B671-D0A8C9BE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17" y="425323"/>
            <a:ext cx="3789083" cy="50521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5C9A9F3-3BE5-45A3-B51C-731E5DF9C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40" y="425323"/>
            <a:ext cx="5002305" cy="5052111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C77C5F9-52D3-499F-A1F1-447D32D4EC02}"/>
              </a:ext>
            </a:extLst>
          </p:cNvPr>
          <p:cNvSpPr/>
          <p:nvPr/>
        </p:nvSpPr>
        <p:spPr>
          <a:xfrm>
            <a:off x="475129" y="5773271"/>
            <a:ext cx="3693459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Πλακώδες νεόπλασμα αιδοίου πριν την ΑΚΘ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CEC699-5E80-4848-90E4-3C20EE67140D}"/>
              </a:ext>
            </a:extLst>
          </p:cNvPr>
          <p:cNvSpPr/>
          <p:nvPr/>
        </p:nvSpPr>
        <p:spPr>
          <a:xfrm>
            <a:off x="5100916" y="5477434"/>
            <a:ext cx="3693459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Κατά την διάρκεια της ΑΚΘ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70386C5-4E98-4AD2-8A07-B37CC8F55C60}"/>
              </a:ext>
            </a:extLst>
          </p:cNvPr>
          <p:cNvSpPr/>
          <p:nvPr/>
        </p:nvSpPr>
        <p:spPr>
          <a:xfrm>
            <a:off x="9556376" y="5477434"/>
            <a:ext cx="2540000" cy="29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 μήνα μετά την ΑΚΘ</a:t>
            </a:r>
          </a:p>
        </p:txBody>
      </p:sp>
    </p:spTree>
    <p:extLst>
      <p:ext uri="{BB962C8B-B14F-4D97-AF65-F5344CB8AC3E}">
        <p14:creationId xmlns:p14="http://schemas.microsoft.com/office/powerpoint/2010/main" val="50912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BFBDB2-55B4-4F78-8158-CD0E5E55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67640"/>
            <a:ext cx="10041573" cy="778510"/>
          </a:xfrm>
        </p:spPr>
        <p:txBody>
          <a:bodyPr>
            <a:noAutofit/>
          </a:bodyPr>
          <a:lstStyle/>
          <a:p>
            <a:r>
              <a:rPr lang="el-GR" sz="2000" dirty="0"/>
              <a:t>Η κατανομή της δόσης και η ακτινοβολητέα περιοχή στον καρκίνο του αιδοίου. Είναι πολύ σημαντική η σωστή κάλυψη των βουβωνικών λεμφαδένων. </a:t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Θέση περιεχομένου 3" descr="C:\Users\HP\Desktop\IMG_20190113_191332.jpg">
            <a:extLst>
              <a:ext uri="{FF2B5EF4-FFF2-40B4-BE49-F238E27FC236}">
                <a16:creationId xmlns:a16="http://schemas.microsoft.com/office/drawing/2014/main" id="{B58C81CF-05B6-4D70-A45B-547D7D8AA3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5" y="1698703"/>
            <a:ext cx="6399495" cy="359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12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5CA19-5EA2-4C44-BEA2-A628F1CF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6519"/>
          </a:xfrm>
        </p:spPr>
        <p:txBody>
          <a:bodyPr>
            <a:normAutofit fontScale="90000"/>
          </a:bodyPr>
          <a:lstStyle/>
          <a:p>
            <a:r>
              <a:rPr lang="el-GR" dirty="0"/>
              <a:t>Πλάνο ΑΚΘ σε </a:t>
            </a:r>
            <a:r>
              <a:rPr lang="en-US" dirty="0"/>
              <a:t>Ca </a:t>
            </a:r>
            <a:r>
              <a:rPr lang="el-GR" dirty="0"/>
              <a:t>αιδοίου</a:t>
            </a:r>
          </a:p>
        </p:txBody>
      </p:sp>
      <p:pic>
        <p:nvPicPr>
          <p:cNvPr id="2050" name="Picture 2" descr="Consensus Recommendations for Radiation Therapy Contouring and Treatment of  Vulvar Carcinoma. | Semantic Scholar">
            <a:extLst>
              <a:ext uri="{FF2B5EF4-FFF2-40B4-BE49-F238E27FC236}">
                <a16:creationId xmlns:a16="http://schemas.microsoft.com/office/drawing/2014/main" id="{04EF7386-7FEC-4A13-848A-FF31E784B0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06" y="1381891"/>
            <a:ext cx="3773008" cy="55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0296C2-75A6-4F97-8E0C-5796006D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1" y="228600"/>
            <a:ext cx="9797732" cy="1234440"/>
          </a:xfrm>
        </p:spPr>
        <p:txBody>
          <a:bodyPr/>
          <a:lstStyle/>
          <a:p>
            <a:r>
              <a:rPr lang="el-GR" dirty="0"/>
              <a:t>Αδρή αναπαράσταση του γυναικείου γεννητικού συστήματος</a:t>
            </a:r>
          </a:p>
        </p:txBody>
      </p:sp>
      <p:pic>
        <p:nvPicPr>
          <p:cNvPr id="4" name="Θέση περιεχομένου 3" descr="ÎÏÎ¿ÏÎ­Î»ÎµÏÎ¼Î± ÎµÎ¹ÎºÏÎ½Î±Ï Î³Î¹Î± ÎµÎ¹ÎºÏÎ½ÎµÏ Î³Î¹Î± Î¼Î®ÏÏÎ±">
            <a:extLst>
              <a:ext uri="{FF2B5EF4-FFF2-40B4-BE49-F238E27FC236}">
                <a16:creationId xmlns:a16="http://schemas.microsoft.com/office/drawing/2014/main" id="{E60C6F3C-D55A-48B1-9E65-EC5584EEEE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1463040"/>
            <a:ext cx="6492240" cy="516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47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F24CE9-7F4B-4930-A09A-ED3EC9EB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24" y="0"/>
            <a:ext cx="8911687" cy="1280890"/>
          </a:xfrm>
        </p:spPr>
        <p:txBody>
          <a:bodyPr/>
          <a:lstStyle/>
          <a:p>
            <a:r>
              <a:rPr lang="el-GR" dirty="0"/>
              <a:t>Πλάνο ΑΚΘ με τις </a:t>
            </a:r>
            <a:r>
              <a:rPr lang="el-GR" dirty="0" err="1"/>
              <a:t>ισοδοσιακές</a:t>
            </a:r>
            <a:r>
              <a:rPr lang="el-GR" dirty="0"/>
              <a:t> καμπύλες </a:t>
            </a:r>
            <a:r>
              <a:rPr lang="en-US" dirty="0"/>
              <a:t>IMRT </a:t>
            </a:r>
            <a:r>
              <a:rPr lang="en-US" dirty="0" err="1"/>
              <a:t>Vmat</a:t>
            </a:r>
            <a:endParaRPr lang="el-GR" dirty="0"/>
          </a:p>
        </p:txBody>
      </p:sp>
      <p:pic>
        <p:nvPicPr>
          <p:cNvPr id="1026" name="Picture 2" descr="Consensus Recommendations for Radiation Therapy Contouring and Treatment of  Vulvar Carcinoma - International Journal of Radiation Oncology, Biology,  Physics">
            <a:extLst>
              <a:ext uri="{FF2B5EF4-FFF2-40B4-BE49-F238E27FC236}">
                <a16:creationId xmlns:a16="http://schemas.microsoft.com/office/drawing/2014/main" id="{B7CCBD8E-0D56-49CF-8B90-59BC69F37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2" y="1209315"/>
            <a:ext cx="4527611" cy="565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3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32B196-A620-4D8D-8AEF-6A1948D4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3" y="128016"/>
            <a:ext cx="4828031" cy="822960"/>
          </a:xfrm>
        </p:spPr>
        <p:txBody>
          <a:bodyPr/>
          <a:lstStyle/>
          <a:p>
            <a:r>
              <a:rPr lang="el-GR" dirty="0" err="1"/>
              <a:t>Προεγχειρητική</a:t>
            </a:r>
            <a:r>
              <a:rPr lang="el-GR" dirty="0"/>
              <a:t> ΑΚΘ </a:t>
            </a:r>
          </a:p>
        </p:txBody>
      </p:sp>
      <p:pic>
        <p:nvPicPr>
          <p:cNvPr id="7170" name="Picture 2" descr="Preoperative Intensity Modulated Radiation Therapy and Chemotherapy for  Locally Advanced Vulvar Carcinoma: Analysis of Pattern of Relapse -  International Journal of Radiation Oncology, Biology, Physics">
            <a:extLst>
              <a:ext uri="{FF2B5EF4-FFF2-40B4-BE49-F238E27FC236}">
                <a16:creationId xmlns:a16="http://schemas.microsoft.com/office/drawing/2014/main" id="{43C23603-F512-4CC0-A818-891BDCF593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0"/>
            <a:ext cx="3986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0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06B83-4BED-4539-897A-99E34852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ΒΡΘ σε καρκίνο κόλπου -αιδοίου</a:t>
            </a:r>
          </a:p>
        </p:txBody>
      </p:sp>
      <p:pic>
        <p:nvPicPr>
          <p:cNvPr id="4098" name="Picture 2" descr="Cureus | Stereotactic Body Radiosurgery Using Volumetric Arc Therapy as an  Alternative to High Dose Rate Brachytherapy Boost in Gynecological Cancer">
            <a:extLst>
              <a:ext uri="{FF2B5EF4-FFF2-40B4-BE49-F238E27FC236}">
                <a16:creationId xmlns:a16="http://schemas.microsoft.com/office/drawing/2014/main" id="{8053DE28-21A4-45A2-BB56-8E4ABA127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77" y="1905000"/>
            <a:ext cx="6148637" cy="46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8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42DD64-9C87-4C01-A310-CF1D183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56674"/>
            <a:ext cx="8911687" cy="963472"/>
          </a:xfrm>
        </p:spPr>
        <p:txBody>
          <a:bodyPr>
            <a:normAutofit/>
          </a:bodyPr>
          <a:lstStyle/>
          <a:p>
            <a:r>
              <a:rPr lang="el-GR" dirty="0"/>
              <a:t>Καρκίνος αιδοίου</a:t>
            </a:r>
          </a:p>
        </p:txBody>
      </p:sp>
      <p:pic>
        <p:nvPicPr>
          <p:cNvPr id="4" name="Picture 6" descr="Εικόνα_10_2α">
            <a:extLst>
              <a:ext uri="{FF2B5EF4-FFF2-40B4-BE49-F238E27FC236}">
                <a16:creationId xmlns:a16="http://schemas.microsoft.com/office/drawing/2014/main" id="{874CB783-0614-4829-BFDA-C48811E767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7747" y="1118677"/>
            <a:ext cx="3925498" cy="5233997"/>
          </a:xfrm>
          <a:noFill/>
        </p:spPr>
      </p:pic>
      <p:pic>
        <p:nvPicPr>
          <p:cNvPr id="5" name="Picture 8" descr="Andriko_2w_PostTreat">
            <a:extLst>
              <a:ext uri="{FF2B5EF4-FFF2-40B4-BE49-F238E27FC236}">
                <a16:creationId xmlns:a16="http://schemas.microsoft.com/office/drawing/2014/main" id="{01E3E098-F19B-4A5D-BC18-C0A0C901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43654"/>
            <a:ext cx="3997325" cy="532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35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E2CA67-E233-446F-925C-791CFC35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67640"/>
            <a:ext cx="9752013" cy="779138"/>
          </a:xfrm>
        </p:spPr>
        <p:txBody>
          <a:bodyPr>
            <a:normAutofit/>
          </a:bodyPr>
          <a:lstStyle/>
          <a:p>
            <a:r>
              <a:rPr lang="el-GR" dirty="0"/>
              <a:t>Παρενέργειες της ακτινοθεραπείας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13A7F21-1392-4DC3-8D32-AC9645F04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53680"/>
              </p:ext>
            </p:extLst>
          </p:nvPr>
        </p:nvGraphicFramePr>
        <p:xfrm>
          <a:off x="1158240" y="792481"/>
          <a:ext cx="10485120" cy="6065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665">
                  <a:extLst>
                    <a:ext uri="{9D8B030D-6E8A-4147-A177-3AD203B41FA5}">
                      <a16:colId xmlns:a16="http://schemas.microsoft.com/office/drawing/2014/main" val="4246491506"/>
                    </a:ext>
                  </a:extLst>
                </a:gridCol>
                <a:gridCol w="9072455">
                  <a:extLst>
                    <a:ext uri="{9D8B030D-6E8A-4147-A177-3AD203B41FA5}">
                      <a16:colId xmlns:a16="http://schemas.microsoft.com/office/drawing/2014/main" val="1403163541"/>
                    </a:ext>
                  </a:extLst>
                </a:gridCol>
              </a:tblGrid>
              <a:tr h="382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Κατηγορία 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Περιγραφή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210914"/>
                  </a:ext>
                </a:extLst>
              </a:tr>
              <a:tr h="78666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Οξείες/άμεσες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Δερματική αντίδραση στη περιοχή του αιδοίου, του περινέου και στις βουβωνικές πτυχές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983680"/>
                  </a:ext>
                </a:extLst>
              </a:tr>
              <a:tr h="7866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Υγρή απολέπιση του δέρματος από τη 3</a:t>
                      </a:r>
                      <a:r>
                        <a:rPr lang="el-GR" sz="1800" baseline="30000" dirty="0">
                          <a:effectLst/>
                        </a:rPr>
                        <a:t>η</a:t>
                      </a:r>
                      <a:r>
                        <a:rPr lang="el-GR" sz="1800" dirty="0">
                          <a:effectLst/>
                        </a:rPr>
                        <a:t> εβδομάδα θεραπείας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209351"/>
                  </a:ext>
                </a:extLst>
              </a:tr>
              <a:tr h="3829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Διάρροια, κυστίτιδα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030222"/>
                  </a:ext>
                </a:extLst>
              </a:tr>
              <a:tr h="78666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Αιματολογική τοξικότητα η οποία εξαρτάται από το είδος της χημειοθεραπείας που χορηγείται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562565"/>
                  </a:ext>
                </a:extLst>
              </a:tr>
              <a:tr h="786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Απώτερες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Τηλεαγγειεκτασία</a:t>
                      </a:r>
                      <a:r>
                        <a:rPr lang="el-GR" sz="1800" dirty="0">
                          <a:effectLst/>
                        </a:rPr>
                        <a:t>, ατροφία δέρματος, ίνωση, ξηρότητα και </a:t>
                      </a:r>
                      <a:r>
                        <a:rPr lang="el-GR" sz="1800" dirty="0" err="1">
                          <a:effectLst/>
                        </a:rPr>
                        <a:t>συρίκνωση</a:t>
                      </a:r>
                      <a:r>
                        <a:rPr lang="el-GR" sz="1800" dirty="0">
                          <a:effectLst/>
                        </a:rPr>
                        <a:t>/στένωση του κόλπου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59490"/>
                  </a:ext>
                </a:extLst>
              </a:tr>
              <a:tr h="786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Άσηπτη νέκρωση στις κεφαλές των μηριαίων οστών ή κάταγμα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687465"/>
                  </a:ext>
                </a:extLst>
              </a:tr>
              <a:tr h="579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Η ακτινοβόληση των βουβώνων μπορεί να δημιουργήσει </a:t>
                      </a:r>
                      <a:r>
                        <a:rPr lang="el-GR" sz="1800" dirty="0" err="1">
                          <a:effectLst/>
                        </a:rPr>
                        <a:t>λεμφοκύστη</a:t>
                      </a:r>
                      <a:r>
                        <a:rPr lang="el-GR" sz="1800" dirty="0">
                          <a:effectLst/>
                        </a:rPr>
                        <a:t>, </a:t>
                      </a:r>
                      <a:r>
                        <a:rPr lang="el-GR" sz="1800" dirty="0" err="1">
                          <a:effectLst/>
                        </a:rPr>
                        <a:t>λεμφοίδημα</a:t>
                      </a:r>
                      <a:r>
                        <a:rPr lang="el-GR" sz="1800" dirty="0">
                          <a:effectLst/>
                        </a:rPr>
                        <a:t> και μόλυνση.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640215"/>
                  </a:ext>
                </a:extLst>
              </a:tr>
              <a:tr h="786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Άλλες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Ψυχοσεξουαλικές επιπτώσεις που σχετίζονται με τη σεξουαλική λειτουργικότητα και την εμφάνιση του σώματος. 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21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8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EF9EFE-599A-41A2-954A-4593EF59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        ΚΑΡΚΙΝΟΣ ΚΟΛΠΟΥ</a:t>
            </a:r>
          </a:p>
        </p:txBody>
      </p:sp>
    </p:spTree>
    <p:extLst>
      <p:ext uri="{BB962C8B-B14F-4D97-AF65-F5344CB8AC3E}">
        <p14:creationId xmlns:p14="http://schemas.microsoft.com/office/powerpoint/2010/main" val="115323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246DB-E86F-4441-8B88-C9C58B8B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 κόλπου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9336A3-18A6-45DB-BAE8-DE6A08A7D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1298448"/>
            <a:ext cx="9767252" cy="4612774"/>
          </a:xfrm>
        </p:spPr>
        <p:txBody>
          <a:bodyPr/>
          <a:lstStyle/>
          <a:p>
            <a:r>
              <a:rPr lang="el-GR" sz="2400" b="1" dirty="0"/>
              <a:t>Ο κόλπος είναι μία σωληνώδης, διατατή δομή με μέσο μήκος περίπου 8,5 εκατοστά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dirty="0"/>
              <a:t> Βρίσκεται πίσω από τη βάση της ουροδόχου κύστεως και την ουρήθρα και μπροστά από το ορθό. </a:t>
            </a:r>
          </a:p>
          <a:p>
            <a:endParaRPr lang="el-GR" dirty="0"/>
          </a:p>
        </p:txBody>
      </p:sp>
      <p:pic>
        <p:nvPicPr>
          <p:cNvPr id="5122" name="Picture 2" descr="Cancer of the Vagina">
            <a:extLst>
              <a:ext uri="{FF2B5EF4-FFF2-40B4-BE49-F238E27FC236}">
                <a16:creationId xmlns:a16="http://schemas.microsoft.com/office/drawing/2014/main" id="{8CBA22F8-0C75-4185-B892-8BCFF4BF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09" y="3190555"/>
            <a:ext cx="6229438" cy="3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9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42DF59-F9A5-44C8-AA97-A181F2B1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8E3F638-F9A4-4A9D-8CD9-61DBE90F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Κύριος επιβαρυντικός παράγοντας για την εμφάνιση της νόσου είναι </a:t>
            </a:r>
            <a:r>
              <a:rPr lang="el-GR" sz="2400" b="1" dirty="0"/>
              <a:t>ο ιός </a:t>
            </a:r>
            <a:r>
              <a:rPr lang="en-US" sz="2400" b="1" dirty="0"/>
              <a:t>HPV</a:t>
            </a:r>
            <a:r>
              <a:rPr lang="el-GR" sz="2400" dirty="0"/>
              <a:t>, ο λόγος όμως για την μικρότερη συχνότητά του –σε σχέση με τον </a:t>
            </a:r>
            <a:r>
              <a:rPr lang="en-US" sz="2400" dirty="0"/>
              <a:t>Ca </a:t>
            </a:r>
            <a:r>
              <a:rPr lang="el-GR" sz="2400" dirty="0"/>
              <a:t>του τραχήλου της μήτρας – αποτελεί η σχετική σταθερότητα του επιθηλίου του κόλπου σε σχέση με το μεταπλαστικό επιθήλιο του τραχήλου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34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D55750-36D1-4EAC-921E-9C6579FA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–συμπτωματολογία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05F987-99C7-474C-B690-BDD8F43EA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Κολπική αιμορραγία </a:t>
            </a:r>
            <a:r>
              <a:rPr lang="el-GR" sz="2400" dirty="0"/>
              <a:t>κυρίως μετά την σεξουαλική επαφή.</a:t>
            </a:r>
          </a:p>
          <a:p>
            <a:r>
              <a:rPr lang="el-GR" sz="2400" b="1" dirty="0"/>
              <a:t>Δυσουρία</a:t>
            </a:r>
            <a:r>
              <a:rPr lang="el-GR" sz="2400" dirty="0"/>
              <a:t>.</a:t>
            </a:r>
          </a:p>
          <a:p>
            <a:r>
              <a:rPr lang="el-GR" sz="2400" b="1" dirty="0"/>
              <a:t>Κολπικά εκκρίματα</a:t>
            </a:r>
            <a:r>
              <a:rPr lang="el-GR" sz="2400" dirty="0"/>
              <a:t>.</a:t>
            </a:r>
          </a:p>
          <a:p>
            <a:r>
              <a:rPr lang="el-GR" sz="2400" b="1" dirty="0"/>
              <a:t>Πόνος</a:t>
            </a:r>
            <a:r>
              <a:rPr lang="el-GR" sz="2400" dirty="0"/>
              <a:t> στην πύελο –σε προχωρημένη νόσο-.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5390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B5956-702E-49C0-AD93-E05CD00C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Επιδημιολογία.  Ιστολογία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109B5744-E847-4869-931C-9BD923200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922" y="1749287"/>
            <a:ext cx="9695690" cy="5108713"/>
          </a:xfrm>
        </p:spPr>
        <p:txBody>
          <a:bodyPr>
            <a:normAutofit/>
          </a:bodyPr>
          <a:lstStyle/>
          <a:p>
            <a:r>
              <a:rPr lang="el-GR" sz="2000" dirty="0"/>
              <a:t>Ο καρκίνος του κόλπου είναι </a:t>
            </a:r>
            <a:r>
              <a:rPr lang="el-GR" sz="2000" b="1" dirty="0"/>
              <a:t>εξαιρετικά σπάνιος</a:t>
            </a:r>
            <a:r>
              <a:rPr lang="el-GR" sz="2000" dirty="0"/>
              <a:t>. Αντιπροσωπεύει μόλις το 1-2% των γυναικολογικών νεοπλασιών. </a:t>
            </a:r>
          </a:p>
          <a:p>
            <a:r>
              <a:rPr lang="el-GR" sz="2000" dirty="0"/>
              <a:t>Σχετίζεται με έκθεση κατά την ενδομήτρια ζωή σε </a:t>
            </a:r>
            <a:r>
              <a:rPr lang="el-GR" sz="2000" dirty="0" err="1"/>
              <a:t>διεθυλστιλβεστρόνη</a:t>
            </a:r>
            <a:r>
              <a:rPr lang="el-GR" sz="2000" dirty="0"/>
              <a:t> (δεκαετία1970)</a:t>
            </a:r>
          </a:p>
          <a:p>
            <a:r>
              <a:rPr lang="el-GR" sz="2000" u="sng" dirty="0"/>
              <a:t>Τα  δευτεροπαθή νεοπλάσματα του κόλπου είναι συχνότερα των πρωτοπαθών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r>
              <a:rPr lang="el-GR" sz="2000" b="1" dirty="0"/>
              <a:t>Ιστολογικά  </a:t>
            </a:r>
          </a:p>
          <a:p>
            <a:r>
              <a:rPr lang="el-GR" sz="2000" dirty="0"/>
              <a:t>Πλακώδες νεόπλασμα  85% </a:t>
            </a:r>
          </a:p>
          <a:p>
            <a:r>
              <a:rPr lang="el-GR" sz="2000" dirty="0"/>
              <a:t>Αδενοκαρκίνωμα σε νεαρές γυναίκες (17-21 ετών). Μεθίσταται πολύ εύκολα σε λεμφαδένες και πνεύμονες.</a:t>
            </a:r>
          </a:p>
        </p:txBody>
      </p:sp>
    </p:spTree>
    <p:extLst>
      <p:ext uri="{BB962C8B-B14F-4D97-AF65-F5344CB8AC3E}">
        <p14:creationId xmlns:p14="http://schemas.microsoft.com/office/powerpoint/2010/main" val="4650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ÎÏÎ¿ÏÎ­Î»ÎµÏÎ¼Î± ÎµÎ¹ÎºÏÎ½Î±Ï Î³Î¹Î± Î³ÏÎ½Î±Î¹ÎºÎµÎ¹Î¿Ï ÎºÎ¿Î»ÏÎ¿Ï">
            <a:extLst>
              <a:ext uri="{FF2B5EF4-FFF2-40B4-BE49-F238E27FC236}">
                <a16:creationId xmlns:a16="http://schemas.microsoft.com/office/drawing/2014/main" id="{696839BB-BF9F-4ED7-9A9B-F544998099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731520"/>
            <a:ext cx="7330440" cy="577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045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DB8084-3310-43EA-8681-52F01E8B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70769D-AE85-43C4-BF8E-2327FD09A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Λήψη </a:t>
            </a:r>
            <a:r>
              <a:rPr lang="el-GR" sz="2400" b="1" dirty="0"/>
              <a:t>ιστορικού</a:t>
            </a:r>
            <a:r>
              <a:rPr lang="el-GR" sz="2400" dirty="0"/>
              <a:t> και λεπτομερής </a:t>
            </a:r>
            <a:r>
              <a:rPr lang="el-GR" sz="2400" b="1" dirty="0"/>
              <a:t>Κλινική εξέταση .</a:t>
            </a:r>
          </a:p>
          <a:p>
            <a:r>
              <a:rPr lang="el-GR" sz="2400" b="1" dirty="0"/>
              <a:t>Κολποσκόπηση και λήψη βιοψίας.</a:t>
            </a:r>
          </a:p>
          <a:p>
            <a:r>
              <a:rPr lang="el-GR" sz="2400" b="1" dirty="0"/>
              <a:t>Κυστεοσκόπηση, ορθοσκόπηση.</a:t>
            </a:r>
          </a:p>
          <a:p>
            <a:r>
              <a:rPr lang="en-US" sz="2400" b="1" dirty="0"/>
              <a:t>MRI </a:t>
            </a:r>
            <a:r>
              <a:rPr lang="el-GR" sz="2400" b="1" dirty="0"/>
              <a:t>κοιλίας και </a:t>
            </a:r>
          </a:p>
          <a:p>
            <a:r>
              <a:rPr lang="en-US" sz="2400" b="1" dirty="0"/>
              <a:t>CT </a:t>
            </a:r>
            <a:r>
              <a:rPr lang="el-GR" sz="2400" b="1" dirty="0"/>
              <a:t>θώρακος</a:t>
            </a:r>
          </a:p>
          <a:p>
            <a:r>
              <a:rPr lang="el-GR" sz="2400" b="1" dirty="0"/>
              <a:t>Αιματολογικές εξετάσεις. </a:t>
            </a:r>
          </a:p>
          <a:p>
            <a:r>
              <a:rPr lang="el-GR" sz="2400" b="1" dirty="0"/>
              <a:t>Εξέταση για ύπαρξη </a:t>
            </a:r>
            <a:r>
              <a:rPr lang="en-US" sz="2400" b="1" dirty="0"/>
              <a:t>HIV</a:t>
            </a:r>
            <a:r>
              <a:rPr lang="el-G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650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CCFEED1C-0A2F-4245-B711-58D75A72C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989227"/>
              </p:ext>
            </p:extLst>
          </p:nvPr>
        </p:nvGraphicFramePr>
        <p:xfrm>
          <a:off x="1596044" y="282634"/>
          <a:ext cx="9875519" cy="6622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909">
                  <a:extLst>
                    <a:ext uri="{9D8B030D-6E8A-4147-A177-3AD203B41FA5}">
                      <a16:colId xmlns:a16="http://schemas.microsoft.com/office/drawing/2014/main" val="4243173761"/>
                    </a:ext>
                  </a:extLst>
                </a:gridCol>
                <a:gridCol w="1115491">
                  <a:extLst>
                    <a:ext uri="{9D8B030D-6E8A-4147-A177-3AD203B41FA5}">
                      <a16:colId xmlns:a16="http://schemas.microsoft.com/office/drawing/2014/main" val="2566166294"/>
                    </a:ext>
                  </a:extLst>
                </a:gridCol>
                <a:gridCol w="7379119">
                  <a:extLst>
                    <a:ext uri="{9D8B030D-6E8A-4147-A177-3AD203B41FA5}">
                      <a16:colId xmlns:a16="http://schemas.microsoft.com/office/drawing/2014/main" val="3896271789"/>
                    </a:ext>
                  </a:extLst>
                </a:gridCol>
              </a:tblGrid>
              <a:tr h="410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TNM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FIGO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Περιγραφή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549384"/>
                  </a:ext>
                </a:extLst>
              </a:tr>
              <a:tr h="4105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Πρωτοπαθής όγκος (Τ)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89415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Tis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Καρκίνωμα </a:t>
                      </a:r>
                      <a:r>
                        <a:rPr lang="en-US" sz="2400">
                          <a:effectLst/>
                        </a:rPr>
                        <a:t>in situ</a:t>
                      </a:r>
                      <a:r>
                        <a:rPr lang="el-GR" sz="2400">
                          <a:effectLst/>
                        </a:rPr>
                        <a:t> (προ-διηθητικός καρκίνος)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98408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Τ1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Όγκος περιορισμένος στον κόλπο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63394"/>
                  </a:ext>
                </a:extLst>
              </a:tr>
              <a:tr h="1277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Τ2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ΙΙ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Ο όγκος διηθεί τους παρακολπικούς ιστούς είτε μικροσκοπικά (Τ2</a:t>
                      </a:r>
                      <a:r>
                        <a:rPr lang="en-US" sz="2400">
                          <a:effectLst/>
                        </a:rPr>
                        <a:t>a</a:t>
                      </a:r>
                      <a:r>
                        <a:rPr lang="el-GR" sz="2400">
                          <a:effectLst/>
                        </a:rPr>
                        <a:t>) είτε μακροσκοπικά (</a:t>
                      </a: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el-GR" sz="24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b</a:t>
                      </a:r>
                      <a:r>
                        <a:rPr lang="el-GR" sz="2400">
                          <a:effectLst/>
                        </a:rPr>
                        <a:t>) αλλά δεν επεκτείνεται έως το πυελικό τοίχωμα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08255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Τ3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ΙΙΙ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Ο όγκος επεκτείνεται στο πυελικό τοίχωμα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9123040"/>
                  </a:ext>
                </a:extLst>
              </a:tr>
              <a:tr h="844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Τ4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IVA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Ο όγκος διηθεί το βλεννογόνο της ουροδόχου κύστεως ή του ορθού και /ή επεκτείνεται πέρα από την πύελο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196806"/>
                  </a:ext>
                </a:extLst>
              </a:tr>
              <a:tr h="4105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Επιχώριοι λεμφαδένες (Ν)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31840"/>
                  </a:ext>
                </a:extLst>
              </a:tr>
              <a:tr h="844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Ν1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ΙΙΙ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Μεταστάσεις στους πυελικούς ή βουβωνικούς λεμφαδένες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663355"/>
                  </a:ext>
                </a:extLst>
              </a:tr>
              <a:tr h="47235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Απομακρυσμένες μεταστάσεις (Μ)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0494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Μ1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Ι</a:t>
                      </a:r>
                      <a:r>
                        <a:rPr lang="en-US" sz="2400">
                          <a:effectLst/>
                        </a:rPr>
                        <a:t>VB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Παρουσία απομακρυσμένων μεταστάσεων 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48170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B8AAB678-C1B2-4C9F-BAEC-19522A30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233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F4ED63-7926-44AB-A48F-0B8FD449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</a:t>
            </a:r>
            <a:r>
              <a:rPr lang="el-GR" dirty="0"/>
              <a:t>εικόνες νεοπλάσματος κόλπου</a:t>
            </a:r>
          </a:p>
        </p:txBody>
      </p:sp>
      <p:pic>
        <p:nvPicPr>
          <p:cNvPr id="6146" name="Picture 2" descr="State of the art in vulvar cancer imaging">
            <a:extLst>
              <a:ext uri="{FF2B5EF4-FFF2-40B4-BE49-F238E27FC236}">
                <a16:creationId xmlns:a16="http://schemas.microsoft.com/office/drawing/2014/main" id="{09E3F3E0-36B0-40FF-8614-C26F2C406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6" y="2048256"/>
            <a:ext cx="9247966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8A566-2890-42E9-937D-D774E6BE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39" y="0"/>
            <a:ext cx="9775203" cy="1510748"/>
          </a:xfrm>
        </p:spPr>
        <p:txBody>
          <a:bodyPr>
            <a:normAutofit fontScale="90000"/>
          </a:bodyPr>
          <a:lstStyle/>
          <a:p>
            <a:r>
              <a:rPr lang="en-US" dirty="0"/>
              <a:t>MRI </a:t>
            </a:r>
            <a:r>
              <a:rPr lang="el-GR" dirty="0"/>
              <a:t> </a:t>
            </a:r>
            <a:r>
              <a:rPr lang="el-GR" sz="2200" dirty="0"/>
              <a:t>Τ2 εικόνα, καρκίνος κόλπου. Παρατηρείται ευμεγέθης μάζα (αστερίσκος), η οποία πληροί τον κόλπο. Τα βέλη δείχνουν την εμμηνοπαυσιακή μήτρα</a:t>
            </a:r>
            <a:r>
              <a:rPr lang="el-GR" dirty="0"/>
              <a:t>.</a:t>
            </a:r>
          </a:p>
        </p:txBody>
      </p:sp>
      <p:pic>
        <p:nvPicPr>
          <p:cNvPr id="7172" name="Picture 4" descr="Απεικονιστική προσέγγιση των παθήσεων της γυναικείας πυέλου">
            <a:extLst>
              <a:ext uri="{FF2B5EF4-FFF2-40B4-BE49-F238E27FC236}">
                <a16:creationId xmlns:a16="http://schemas.microsoft.com/office/drawing/2014/main" id="{5D9773F0-FEBA-427A-AF98-26277BAA4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09" y="1721916"/>
            <a:ext cx="4244871" cy="42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Παρουσίαση του PowerPoint">
            <a:extLst>
              <a:ext uri="{FF2B5EF4-FFF2-40B4-BE49-F238E27FC236}">
                <a16:creationId xmlns:a16="http://schemas.microsoft.com/office/drawing/2014/main" id="{AD4F7AB9-0C45-4404-B495-8497D13F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56" y="2336706"/>
            <a:ext cx="4844332" cy="35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77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D86C08-4BBF-497E-A371-B46037FA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24" y="624110"/>
            <a:ext cx="2743199" cy="3898014"/>
          </a:xfrm>
        </p:spPr>
        <p:txBody>
          <a:bodyPr/>
          <a:lstStyle/>
          <a:p>
            <a:r>
              <a:rPr lang="en-US" dirty="0"/>
              <a:t>MRI</a:t>
            </a:r>
            <a:r>
              <a:rPr lang="el-GR" dirty="0"/>
              <a:t> εικόνα </a:t>
            </a:r>
            <a:r>
              <a:rPr lang="en-US" dirty="0"/>
              <a:t> </a:t>
            </a:r>
            <a:r>
              <a:rPr lang="el-GR" dirty="0"/>
              <a:t>Καρκίνος κόλπου </a:t>
            </a:r>
          </a:p>
        </p:txBody>
      </p:sp>
      <p:pic>
        <p:nvPicPr>
          <p:cNvPr id="10242" name="Picture 2" descr="Απεικονιστική προσέγγιση των παθήσεων της γυναικείας πυέλου">
            <a:extLst>
              <a:ext uri="{FF2B5EF4-FFF2-40B4-BE49-F238E27FC236}">
                <a16:creationId xmlns:a16="http://schemas.microsoft.com/office/drawing/2014/main" id="{CE10D0E0-C813-4A2F-9AC3-9AC5D430F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48" y="954607"/>
            <a:ext cx="5453148" cy="54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24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E4055F-796D-4A3B-9D47-DD1A99E8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</a:t>
            </a:r>
            <a:r>
              <a:rPr lang="el-GR" dirty="0"/>
              <a:t>εικόνα με καρκίνο κόλπου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AEB4E4-7483-4FC7-9BDA-EB4CBFEC4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929" y="1843951"/>
            <a:ext cx="5656811" cy="4529956"/>
          </a:xfrm>
        </p:spPr>
      </p:pic>
    </p:spTree>
    <p:extLst>
      <p:ext uri="{BB962C8B-B14F-4D97-AF65-F5344CB8AC3E}">
        <p14:creationId xmlns:p14="http://schemas.microsoft.com/office/powerpoint/2010/main" val="683524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9C9CF-0C04-44A0-999D-DB9BF3AF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65" y="268941"/>
            <a:ext cx="9971647" cy="1636059"/>
          </a:xfrm>
        </p:spPr>
        <p:txBody>
          <a:bodyPr/>
          <a:lstStyle/>
          <a:p>
            <a:r>
              <a:rPr lang="el-GR" dirty="0"/>
              <a:t>Εκτεταμένη νεοπλασματική νόσος τραχήλου και κόλπου σε </a:t>
            </a:r>
            <a:r>
              <a:rPr lang="en-US" dirty="0"/>
              <a:t>MRI 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C340A40-3DFC-4799-B24D-3CEC2611A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035" y="1630788"/>
            <a:ext cx="7159003" cy="4958272"/>
          </a:xfrm>
        </p:spPr>
      </p:pic>
    </p:spTree>
    <p:extLst>
      <p:ext uri="{BB962C8B-B14F-4D97-AF65-F5344CB8AC3E}">
        <p14:creationId xmlns:p14="http://schemas.microsoft.com/office/powerpoint/2010/main" val="1762630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220649-A7F3-4368-BCD3-2BF5BBE4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3F3B24-6376-4B1A-A55A-67DD406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	Σημαντικοί προγνωστικοί παράγοντες είναι 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  <a:r>
              <a:rPr lang="el-GR" sz="2400" dirty="0"/>
              <a:t>στο στάδιο της νόσου κατά την διάγνωση, </a:t>
            </a:r>
            <a:endParaRPr lang="en-US" sz="2400" dirty="0"/>
          </a:p>
          <a:p>
            <a:r>
              <a:rPr lang="el-GR" sz="2400" dirty="0"/>
              <a:t>η θέση της βλάβης, </a:t>
            </a:r>
            <a:endParaRPr lang="en-US" sz="2400" dirty="0"/>
          </a:p>
          <a:p>
            <a:r>
              <a:rPr lang="el-GR" sz="2400" dirty="0"/>
              <a:t>το μέγεθος του όγκου, </a:t>
            </a:r>
            <a:endParaRPr lang="en-US" sz="2400" dirty="0"/>
          </a:p>
          <a:p>
            <a:r>
              <a:rPr lang="el-GR" sz="2400" dirty="0"/>
              <a:t>η ηλικία της ασθενούς,</a:t>
            </a:r>
            <a:endParaRPr lang="en-US" sz="2400" dirty="0"/>
          </a:p>
          <a:p>
            <a:r>
              <a:rPr lang="el-GR" sz="2400" dirty="0"/>
              <a:t> ο ιστολογικός τύπος και </a:t>
            </a:r>
            <a:endParaRPr lang="en-US" sz="2400" dirty="0"/>
          </a:p>
          <a:p>
            <a:r>
              <a:rPr lang="el-GR" sz="2400" dirty="0"/>
              <a:t>ο βαθμός διαφοροποίησης των κυττάρων.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390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110B4-EB09-4673-A8FB-FEC96A48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C76B7B-1F4F-468B-813E-9AB2C96C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	ΧΕΙΡΟΥΡΓΕΙΟ </a:t>
            </a:r>
            <a:r>
              <a:rPr lang="en-US" sz="2400" b="1" dirty="0"/>
              <a:t>:</a:t>
            </a:r>
            <a:r>
              <a:rPr lang="el-GR" sz="2400" b="1" dirty="0"/>
              <a:t>Η προ διηθητική νόσος </a:t>
            </a:r>
            <a:r>
              <a:rPr lang="el-GR" sz="2400" dirty="0"/>
              <a:t>πάντα πρέπει να θεραπεύεται γιατί έχει την τάση να εξελίσσεται σε διηθητική νόσο. Αφαιρείται τοπικά ή εφαρμόζεται τοπικά χημειοθεραπεία με 5-</a:t>
            </a:r>
            <a:r>
              <a:rPr lang="en-US" sz="2400" dirty="0"/>
              <a:t>FU</a:t>
            </a:r>
            <a:r>
              <a:rPr lang="el-GR" sz="2400" dirty="0"/>
              <a:t>. </a:t>
            </a:r>
            <a:endParaRPr lang="en-US" sz="2400" dirty="0"/>
          </a:p>
          <a:p>
            <a:r>
              <a:rPr lang="el-GR" sz="2400" b="1" dirty="0"/>
              <a:t>ΑΚΤΙΝΟΘΕΡΑΠΕΙΑ</a:t>
            </a:r>
            <a:r>
              <a:rPr lang="en-US" sz="2400" b="1" dirty="0"/>
              <a:t>: </a:t>
            </a: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Μετεγχειρητική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Ριζική με ταυτόχρονη χημειοθεραπεία </a:t>
            </a:r>
            <a:r>
              <a:rPr lang="el-GR" sz="2400" dirty="0"/>
              <a:t>(ως</a:t>
            </a:r>
            <a:r>
              <a:rPr lang="el-GR" dirty="0"/>
              <a:t> </a:t>
            </a:r>
            <a:r>
              <a:rPr lang="el-GR" sz="2400" dirty="0"/>
              <a:t>παράγοντες ακτινοευαισθητοποίησης)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877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048076-8728-44D9-A9D4-1C8BC099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Συνιστώμενες δόσεις για τα στάδια Ι-</a:t>
            </a:r>
            <a:r>
              <a:rPr lang="en-US" sz="3200" dirty="0" err="1"/>
              <a:t>IVa</a:t>
            </a:r>
            <a:endParaRPr lang="el-GR" sz="32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A571954-02BB-4BD9-9C69-9C00F4EC2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90068"/>
              </p:ext>
            </p:extLst>
          </p:nvPr>
        </p:nvGraphicFramePr>
        <p:xfrm>
          <a:off x="2261062" y="1512916"/>
          <a:ext cx="8562109" cy="5049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958">
                  <a:extLst>
                    <a:ext uri="{9D8B030D-6E8A-4147-A177-3AD203B41FA5}">
                      <a16:colId xmlns:a16="http://schemas.microsoft.com/office/drawing/2014/main" val="3773786379"/>
                    </a:ext>
                  </a:extLst>
                </a:gridCol>
                <a:gridCol w="3536958">
                  <a:extLst>
                    <a:ext uri="{9D8B030D-6E8A-4147-A177-3AD203B41FA5}">
                      <a16:colId xmlns:a16="http://schemas.microsoft.com/office/drawing/2014/main" val="2063553039"/>
                    </a:ext>
                  </a:extLst>
                </a:gridCol>
                <a:gridCol w="1488193">
                  <a:extLst>
                    <a:ext uri="{9D8B030D-6E8A-4147-A177-3AD203B41FA5}">
                      <a16:colId xmlns:a16="http://schemas.microsoft.com/office/drawing/2014/main" val="1092233805"/>
                    </a:ext>
                  </a:extLst>
                </a:gridCol>
              </a:tblGrid>
              <a:tr h="721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Στόχος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Είδος θεραπείας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Δόση (</a:t>
                      </a:r>
                      <a:r>
                        <a:rPr lang="en-US" sz="2400">
                          <a:effectLst/>
                        </a:rPr>
                        <a:t>Gy)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59155"/>
                  </a:ext>
                </a:extLst>
              </a:tr>
              <a:tr h="666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Πύελος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Εξωτερική ΑΚΘ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40-50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239028"/>
                  </a:ext>
                </a:extLst>
              </a:tr>
              <a:tr h="721457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Boost </a:t>
                      </a:r>
                      <a:r>
                        <a:rPr lang="el-GR" sz="2400" dirty="0">
                          <a:effectLst/>
                        </a:rPr>
                        <a:t>πρωτοπαθούς νόσου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Ενδοκοιλοτική ΒΡΘ (&lt;5</a:t>
                      </a:r>
                      <a:r>
                        <a:rPr lang="en-US" sz="2400">
                          <a:effectLst/>
                        </a:rPr>
                        <a:t>mm </a:t>
                      </a:r>
                      <a:r>
                        <a:rPr lang="el-GR" sz="2400">
                          <a:effectLst/>
                        </a:rPr>
                        <a:t>βάθος)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Έως τα 50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3780"/>
                  </a:ext>
                </a:extLst>
              </a:tr>
              <a:tr h="7214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Ενδοϊστική (&gt;5</a:t>
                      </a:r>
                      <a:r>
                        <a:rPr lang="en-US" sz="2400">
                          <a:effectLst/>
                        </a:rPr>
                        <a:t>mm </a:t>
                      </a:r>
                      <a:r>
                        <a:rPr lang="el-GR" sz="2400">
                          <a:effectLst/>
                        </a:rPr>
                        <a:t>βάθος)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25-30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100328"/>
                  </a:ext>
                </a:extLst>
              </a:tr>
              <a:tr h="66625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3DCRT/IMRT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03091"/>
                  </a:ext>
                </a:extLst>
              </a:tr>
              <a:tr h="66625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Επιπρόσθετο </a:t>
                      </a:r>
                      <a:r>
                        <a:rPr lang="en-US" sz="2400">
                          <a:effectLst/>
                        </a:rPr>
                        <a:t>boost</a:t>
                      </a:r>
                      <a:r>
                        <a:rPr lang="el-GR" sz="2400">
                          <a:effectLst/>
                        </a:rPr>
                        <a:t> (συνολικά με τη δόση στην πύελο)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Διήθηση παραμητρίων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65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942513"/>
                  </a:ext>
                </a:extLst>
              </a:tr>
              <a:tr h="7214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Διήθηση πυελικού τοιχώματος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60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88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7ADA4C-DCC5-46CB-A049-95A3A251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ανατομία του αιδοίου</a:t>
            </a:r>
          </a:p>
        </p:txBody>
      </p:sp>
      <p:pic>
        <p:nvPicPr>
          <p:cNvPr id="4" name="Θέση περιεχομένου 3" descr="ÎÏÎ¿ÏÎ­Î»ÎµÏÎ¼Î± ÎµÎ¹ÎºÏÎ½Î±Ï Î³Î¹Î± ÎµÎ¹ÎºÏÎ½Î± Î±Î¹Î´Î¿Î¯Î¿">
            <a:extLst>
              <a:ext uri="{FF2B5EF4-FFF2-40B4-BE49-F238E27FC236}">
                <a16:creationId xmlns:a16="http://schemas.microsoft.com/office/drawing/2014/main" id="{0AB253BB-9EC5-4EF8-9FA7-A728A0986D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26" y="1905000"/>
            <a:ext cx="9698134" cy="4328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4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E9118A-8177-4FDE-A3DF-31773636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Παρενέργειες ακτινοθεραπείας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45A8F1-EB76-49BE-8D64-EE439804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061556"/>
            <a:ext cx="9542808" cy="3849666"/>
          </a:xfrm>
        </p:spPr>
        <p:txBody>
          <a:bodyPr/>
          <a:lstStyle/>
          <a:p>
            <a:r>
              <a:rPr lang="el-GR" dirty="0"/>
              <a:t>	</a:t>
            </a:r>
            <a:r>
              <a:rPr lang="el-GR" sz="2400" b="1" dirty="0"/>
              <a:t>Στις άμεσες </a:t>
            </a:r>
            <a:r>
              <a:rPr lang="el-GR" sz="2400" dirty="0"/>
              <a:t>παρενέργειες περιλαμβάνονται η πρωκτίτιδα, η κυστίτιδα και η βλεννογονίτιδα του κόλπου.</a:t>
            </a:r>
          </a:p>
          <a:p>
            <a:r>
              <a:rPr lang="el-GR" sz="2400" dirty="0"/>
              <a:t> </a:t>
            </a:r>
            <a:r>
              <a:rPr lang="el-GR" sz="2400" b="1" dirty="0"/>
              <a:t>Στις απώτερες </a:t>
            </a:r>
            <a:r>
              <a:rPr lang="el-GR" sz="2400" dirty="0"/>
              <a:t>παρενέργειες περιλαμβάνονται η εξέλκωση του κόλπου, η στένωση του κόλπου, η κυστίτιδα, η στένωση της ουρήθρας, η δημιουργία συριγγίου καθώς και η νέκρωση της κεφαλής του μηριαίου οστού.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6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6FDA6C-6A0B-4855-84B4-3D8AE130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ακτινοθεραπείας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FDA8CA-6760-4FEE-822E-7185FCCC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ασθενής είναι σε ύπτια θέση. Εφαρμόζεται η βατραχοειδής θέση όταν πρόκειται να ακτινοβοληθούν οι βουβωνικές περιοχές. </a:t>
            </a:r>
          </a:p>
          <a:p>
            <a:r>
              <a:rPr lang="en-US" sz="2400" dirty="0"/>
              <a:t>3Dconformal </a:t>
            </a:r>
            <a:r>
              <a:rPr lang="el-GR" sz="2400" dirty="0"/>
              <a:t>και</a:t>
            </a:r>
          </a:p>
          <a:p>
            <a:r>
              <a:rPr lang="el-GR" sz="2400" dirty="0"/>
              <a:t> </a:t>
            </a:r>
            <a:r>
              <a:rPr lang="en-US" sz="2400" dirty="0"/>
              <a:t>IMRT V mat </a:t>
            </a:r>
            <a:r>
              <a:rPr lang="el-GR" sz="2400" dirty="0"/>
              <a:t>για καλύτερη κάλυψη των γειτονικών υγειών ιστών και τον περιορισμό των παρενεργειών.</a:t>
            </a:r>
          </a:p>
        </p:txBody>
      </p:sp>
    </p:spTree>
    <p:extLst>
      <p:ext uri="{BB962C8B-B14F-4D97-AF65-F5344CB8AC3E}">
        <p14:creationId xmlns:p14="http://schemas.microsoft.com/office/powerpoint/2010/main" val="3720303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F9353-1237-4CE6-B96C-F2DC1430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4" y="0"/>
            <a:ext cx="9196419" cy="692458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Διηθητικό νεόπλασμα κόλπου με επέκταση στο αιδοίο  </a:t>
            </a:r>
          </a:p>
        </p:txBody>
      </p:sp>
      <p:pic>
        <p:nvPicPr>
          <p:cNvPr id="8194" name="Picture 2" descr="Invasive Paget's disease of the vulva treated with a combination of surgery  and concurrent chemoradiotherapy: A case report">
            <a:extLst>
              <a:ext uri="{FF2B5EF4-FFF2-40B4-BE49-F238E27FC236}">
                <a16:creationId xmlns:a16="http://schemas.microsoft.com/office/drawing/2014/main" id="{46A844B3-BDF0-48BF-8039-0F2DE3A297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" y="841248"/>
            <a:ext cx="8520348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34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322F2C-CE21-4B13-9BDE-4809670B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55" y="106532"/>
            <a:ext cx="9658057" cy="1127464"/>
          </a:xfrm>
        </p:spPr>
        <p:txBody>
          <a:bodyPr>
            <a:normAutofit fontScale="90000"/>
          </a:bodyPr>
          <a:lstStyle/>
          <a:p>
            <a:r>
              <a:rPr lang="el-GR" dirty="0"/>
              <a:t>Εκτεταμένο νεόπλασμα κόλπου με πνευμονικές «Μ»</a:t>
            </a:r>
          </a:p>
        </p:txBody>
      </p:sp>
      <p:pic>
        <p:nvPicPr>
          <p:cNvPr id="9220" name="Picture 4" descr="newcro-0009-0006-g01.jpg">
            <a:extLst>
              <a:ext uri="{FF2B5EF4-FFF2-40B4-BE49-F238E27FC236}">
                <a16:creationId xmlns:a16="http://schemas.microsoft.com/office/drawing/2014/main" id="{B08F625C-2F8D-430C-89CB-E5DA5949C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8" y="1062803"/>
            <a:ext cx="6319889" cy="52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29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53C90D-8DB5-401E-9DD7-5A5982FB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IMRT V mat </a:t>
            </a:r>
            <a:r>
              <a:rPr lang="el-GR" dirty="0"/>
              <a:t>πλάνο ΑΚΘ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8D877A-23D4-45E3-9DA0-307424F37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139" y="1474909"/>
            <a:ext cx="6417936" cy="5279270"/>
          </a:xfrm>
        </p:spPr>
      </p:pic>
    </p:spTree>
    <p:extLst>
      <p:ext uri="{BB962C8B-B14F-4D97-AF65-F5344CB8AC3E}">
        <p14:creationId xmlns:p14="http://schemas.microsoft.com/office/powerpoint/2010/main" val="3016593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5C5677-38FB-4492-A848-BF617F44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576" y="624110"/>
            <a:ext cx="5682036" cy="1280890"/>
          </a:xfrm>
        </p:spPr>
        <p:txBody>
          <a:bodyPr/>
          <a:lstStyle/>
          <a:p>
            <a:r>
              <a:rPr lang="el-GR" dirty="0"/>
              <a:t>ΒΡΘ σε </a:t>
            </a:r>
            <a:r>
              <a:rPr lang="en-US" dirty="0"/>
              <a:t>CA </a:t>
            </a:r>
            <a:r>
              <a:rPr lang="el-GR" dirty="0"/>
              <a:t>κόλπου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803867-D67E-422C-8EFC-4E4F1177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233" y="1264555"/>
            <a:ext cx="3582426" cy="5432690"/>
          </a:xfrm>
        </p:spPr>
      </p:pic>
    </p:spTree>
    <p:extLst>
      <p:ext uri="{BB962C8B-B14F-4D97-AF65-F5344CB8AC3E}">
        <p14:creationId xmlns:p14="http://schemas.microsoft.com/office/powerpoint/2010/main" val="4164281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03A16-C207-409B-BFA5-D821908E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117" y="173421"/>
            <a:ext cx="5797495" cy="1300339"/>
          </a:xfrm>
        </p:spPr>
        <p:txBody>
          <a:bodyPr/>
          <a:lstStyle/>
          <a:p>
            <a:r>
              <a:rPr lang="el-GR" dirty="0"/>
              <a:t>ΒΡΘ σε καρκίνο κόλπου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88CFF92-E1A4-4AE0-892E-8BFE3663F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234" y="646386"/>
            <a:ext cx="5750221" cy="5817475"/>
          </a:xfrm>
        </p:spPr>
      </p:pic>
    </p:spTree>
    <p:extLst>
      <p:ext uri="{BB962C8B-B14F-4D97-AF65-F5344CB8AC3E}">
        <p14:creationId xmlns:p14="http://schemas.microsoft.com/office/powerpoint/2010/main" val="90341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1BF2C7-A2AD-4173-9C83-14D01B42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941" y="624110"/>
            <a:ext cx="5520671" cy="1715678"/>
          </a:xfrm>
        </p:spPr>
        <p:txBody>
          <a:bodyPr>
            <a:normAutofit fontScale="90000"/>
          </a:bodyPr>
          <a:lstStyle/>
          <a:p>
            <a:r>
              <a:rPr lang="el-GR" dirty="0"/>
              <a:t>Εντοπιστική ακτινοθεραπεία παλαιάς τεχνικής ΑΚΘ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A35A13-206F-48CC-A7F7-2B91098EE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70" y="111413"/>
            <a:ext cx="4948517" cy="6632032"/>
          </a:xfrm>
        </p:spPr>
      </p:pic>
    </p:spTree>
    <p:extLst>
      <p:ext uri="{BB962C8B-B14F-4D97-AF65-F5344CB8AC3E}">
        <p14:creationId xmlns:p14="http://schemas.microsoft.com/office/powerpoint/2010/main" val="4111007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D7B1877-4AFC-485D-B741-8CFB95A51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796" y="260406"/>
            <a:ext cx="5823752" cy="6337188"/>
          </a:xfrm>
        </p:spPr>
      </p:pic>
    </p:spTree>
    <p:extLst>
      <p:ext uri="{BB962C8B-B14F-4D97-AF65-F5344CB8AC3E}">
        <p14:creationId xmlns:p14="http://schemas.microsoft.com/office/powerpoint/2010/main" val="10449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65383B-64D3-45FA-9A9A-961745C5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–συμπτωματολογία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6109A-D456-4DEE-B510-209EA35D6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Κνησμός </a:t>
            </a:r>
          </a:p>
          <a:p>
            <a:r>
              <a:rPr lang="el-GR" sz="2400" dirty="0"/>
              <a:t>Σταγονοειδής αιμορραγία</a:t>
            </a:r>
          </a:p>
          <a:p>
            <a:r>
              <a:rPr lang="el-GR" sz="2400" dirty="0"/>
              <a:t>Εκροή υγρών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   ΣΕ ΠΡΟΧΩΡΗΜΕΝΗ ΝΟΣΟ</a:t>
            </a:r>
          </a:p>
          <a:p>
            <a:r>
              <a:rPr lang="el-GR" sz="2400" dirty="0"/>
              <a:t>Δυσκολία στην ούρηση</a:t>
            </a:r>
          </a:p>
          <a:p>
            <a:r>
              <a:rPr lang="el-GR" sz="2400" dirty="0"/>
              <a:t>Δυσκολία στην αφόδευση</a:t>
            </a:r>
          </a:p>
        </p:txBody>
      </p:sp>
    </p:spTree>
    <p:extLst>
      <p:ext uri="{BB962C8B-B14F-4D97-AF65-F5344CB8AC3E}">
        <p14:creationId xmlns:p14="http://schemas.microsoft.com/office/powerpoint/2010/main" val="341761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3B3434-3B9A-447D-A223-22AA303A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328474"/>
            <a:ext cx="9977653" cy="896644"/>
          </a:xfrm>
        </p:spPr>
        <p:txBody>
          <a:bodyPr/>
          <a:lstStyle/>
          <a:p>
            <a:r>
              <a:rPr lang="el-GR" dirty="0" err="1"/>
              <a:t>Προδιαθεσικοί</a:t>
            </a:r>
            <a:r>
              <a:rPr lang="el-GR" dirty="0"/>
              <a:t> παράγοντες για </a:t>
            </a:r>
            <a:r>
              <a:rPr lang="en-US" dirty="0"/>
              <a:t>Ca </a:t>
            </a:r>
            <a:r>
              <a:rPr lang="el-GR" dirty="0"/>
              <a:t>αιδοίου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265098-6EF3-4A73-AAFA-DD5BE2E6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678" y="1225118"/>
            <a:ext cx="9655934" cy="468610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Δυστροφικές βλάβες του αιδοίου (σκληρυντικός και ατροφικός λειχήνας).</a:t>
            </a:r>
          </a:p>
          <a:p>
            <a:r>
              <a:rPr lang="el-GR" sz="2400" dirty="0"/>
              <a:t>Κάπνισμα.</a:t>
            </a:r>
          </a:p>
          <a:p>
            <a:r>
              <a:rPr lang="el-GR" sz="2400" dirty="0"/>
              <a:t>Σεξουαλικώς μεταδιδόμενα νοσήματα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HSV, </a:t>
            </a:r>
            <a:r>
              <a:rPr lang="el-GR" sz="2400" dirty="0"/>
              <a:t>σύφιλη, </a:t>
            </a:r>
            <a:r>
              <a:rPr lang="en-US" sz="2400" dirty="0"/>
              <a:t>HPV).</a:t>
            </a:r>
          </a:p>
          <a:p>
            <a:r>
              <a:rPr lang="el-GR" sz="2400" dirty="0"/>
              <a:t>Ιστορικό δυσπλαστικών ενδοθηλιακών αλλοιώσεων.</a:t>
            </a:r>
          </a:p>
          <a:p>
            <a:r>
              <a:rPr lang="en-US" sz="2400" dirty="0"/>
              <a:t>HPV </a:t>
            </a:r>
            <a:r>
              <a:rPr lang="el-GR" sz="2400" dirty="0"/>
              <a:t>σε 70-80%</a:t>
            </a:r>
          </a:p>
          <a:p>
            <a:r>
              <a:rPr lang="el-GR" sz="2400" dirty="0"/>
              <a:t>Χρόνια ανοσοκαταστολή</a:t>
            </a:r>
          </a:p>
          <a:p>
            <a:pPr marL="0" indent="0">
              <a:buNone/>
            </a:pPr>
            <a:endParaRPr lang="el-GR" sz="2400" i="1" u="sng" dirty="0"/>
          </a:p>
          <a:p>
            <a:r>
              <a:rPr lang="el-GR" sz="2400" i="1" u="sng" dirty="0"/>
              <a:t> ΣΥΧΝΟΤΕΡΟΣ ΣΤΗΝ ΕΜΜΗΝΟΠΑΥΣΗ </a:t>
            </a:r>
          </a:p>
          <a:p>
            <a:r>
              <a:rPr lang="en-US" sz="2400" i="1" u="sng" dirty="0"/>
              <a:t>HPV </a:t>
            </a:r>
            <a:r>
              <a:rPr lang="el-GR" sz="2400" i="1" u="sng" dirty="0"/>
              <a:t>μόλυνση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069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409D39-1F96-42BA-8826-3F94DD0B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4A0EF6-1CB7-477F-A18B-F7A271E6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7360"/>
            <a:ext cx="10133012" cy="4173862"/>
          </a:xfrm>
        </p:spPr>
        <p:txBody>
          <a:bodyPr/>
          <a:lstStyle/>
          <a:p>
            <a:r>
              <a:rPr lang="el-GR" sz="2400" dirty="0"/>
              <a:t>Γυναικολογική εξέταση, επισκόπηση και </a:t>
            </a:r>
            <a:r>
              <a:rPr lang="el-GR" sz="2400" dirty="0" err="1"/>
              <a:t>ψηλάφιση</a:t>
            </a:r>
            <a:r>
              <a:rPr lang="el-GR" sz="2400" dirty="0"/>
              <a:t> της περιοχής.</a:t>
            </a:r>
          </a:p>
          <a:p>
            <a:r>
              <a:rPr lang="el-GR" sz="2400" dirty="0"/>
              <a:t>Λήψη βιοψίας</a:t>
            </a:r>
          </a:p>
          <a:p>
            <a:r>
              <a:rPr lang="el-GR" sz="2400" dirty="0"/>
              <a:t>ΣΕ ΠΡΟΧΩΡΗΜΕΝΗ ΝΟΣΟ </a:t>
            </a:r>
            <a:r>
              <a:rPr lang="en-US" sz="2400" dirty="0"/>
              <a:t>: </a:t>
            </a:r>
            <a:r>
              <a:rPr lang="el-GR" sz="2400" dirty="0"/>
              <a:t> </a:t>
            </a:r>
            <a:r>
              <a:rPr lang="el-GR" sz="2400" dirty="0" err="1"/>
              <a:t>πρωκτο-ορθο</a:t>
            </a:r>
            <a:r>
              <a:rPr lang="el-GR" sz="2400" dirty="0"/>
              <a:t> </a:t>
            </a:r>
            <a:r>
              <a:rPr lang="el-GR" sz="2400" dirty="0" err="1"/>
              <a:t>σκόπηση</a:t>
            </a:r>
            <a:r>
              <a:rPr lang="el-GR" sz="2400" dirty="0"/>
              <a:t> και κυστεοσκόπηση</a:t>
            </a:r>
          </a:p>
          <a:p>
            <a:r>
              <a:rPr lang="el-GR" sz="2400" dirty="0"/>
              <a:t>Αξονική τομογραφία κοιλίας και θώρακα με σκιαγραφικό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16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Καρκίνος του αιδοίου – driavazzo.gr">
            <a:extLst>
              <a:ext uri="{FF2B5EF4-FFF2-40B4-BE49-F238E27FC236}">
                <a16:creationId xmlns:a16="http://schemas.microsoft.com/office/drawing/2014/main" id="{CF631339-D248-4248-B0EB-03817757C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0613"/>
            <a:ext cx="7885861" cy="41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0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7989D6D-0E35-4A94-9264-60FD26084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026790"/>
              </p:ext>
            </p:extLst>
          </p:nvPr>
        </p:nvGraphicFramePr>
        <p:xfrm>
          <a:off x="2026920" y="106680"/>
          <a:ext cx="9479279" cy="685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922">
                  <a:extLst>
                    <a:ext uri="{9D8B030D-6E8A-4147-A177-3AD203B41FA5}">
                      <a16:colId xmlns:a16="http://schemas.microsoft.com/office/drawing/2014/main" val="2602454730"/>
                    </a:ext>
                  </a:extLst>
                </a:gridCol>
                <a:gridCol w="1781364">
                  <a:extLst>
                    <a:ext uri="{9D8B030D-6E8A-4147-A177-3AD203B41FA5}">
                      <a16:colId xmlns:a16="http://schemas.microsoft.com/office/drawing/2014/main" val="2522538867"/>
                    </a:ext>
                  </a:extLst>
                </a:gridCol>
                <a:gridCol w="6568993">
                  <a:extLst>
                    <a:ext uri="{9D8B030D-6E8A-4147-A177-3AD203B41FA5}">
                      <a16:colId xmlns:a16="http://schemas.microsoft.com/office/drawing/2014/main" val="3941226939"/>
                    </a:ext>
                  </a:extLst>
                </a:gridCol>
              </a:tblGrid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ΤΝΜ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Στάδιο </a:t>
                      </a:r>
                      <a:r>
                        <a:rPr lang="en-US" sz="1400">
                          <a:effectLst/>
                        </a:rPr>
                        <a:t>FIGO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Πρωτοπαθής όγκος / Επιχώριοι λεμφαδένες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850330803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Ι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Περιορισμένος το αιδοίο και /ή στο περίναιο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1524984887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Τ1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ΙΑ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Αλλοιώσεις ≤ 2 εκ. με διήθηση στρώματος ≤ 1 χιλ.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027885576"/>
                  </a:ext>
                </a:extLst>
              </a:tr>
              <a:tr h="486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</a:t>
                      </a:r>
                      <a:r>
                        <a:rPr lang="en-US" sz="1400" dirty="0">
                          <a:effectLst/>
                        </a:rPr>
                        <a:t>1b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IB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Αλλοιώσεις ≥ 2 εκ. ή οποιοδήποτε μέγεθος με διήθηση στρώματος &gt; 1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686706349"/>
                  </a:ext>
                </a:extLst>
              </a:tr>
              <a:tr h="735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ΙΙ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Επέκταση σε παρακείμενες δομές του περινέου (κατώτερο τριτημόριο του κόλπου, κατώτερο τριτημόριο της ουρήθρας, διήθηση πρωκτού)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1351628510"/>
                  </a:ext>
                </a:extLst>
              </a:tr>
              <a:tr h="965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Ι</a:t>
                      </a:r>
                      <a:r>
                        <a:rPr lang="en-US" sz="1400">
                          <a:effectLst/>
                        </a:rPr>
                        <a:t>VA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Επέκταση στα άνω τριτημόρια του κόλπου, στα άνω τριτημόρια της ουρήθρας, στο βλεννογόνο της ουροδόχου κύστης ή του ορθού, καθήλωση στα οστά της πυέλου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447152156"/>
                  </a:ext>
                </a:extLst>
              </a:tr>
              <a:tr h="486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Ν0(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+)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Μεμονωμένα νεοπλασματικά κύτταρα στους επιχώριους λεμφαδένες ≤ 0.2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1879571654"/>
                  </a:ext>
                </a:extLst>
              </a:tr>
              <a:tr h="486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ΙΙΙ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Μεταστάσεις σε έναν ή δύο επιχώριους λεμφαδένες &lt; 5 χιλ. ή σε έναν λεμφαδένα ≥ 5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620257020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Ν1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Σε έναν ή δύο λεμφαδένες, η κάθε μία &lt; 5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859249434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Ν1</a:t>
                      </a:r>
                      <a:r>
                        <a:rPr lang="en-US" sz="1400" dirty="0">
                          <a:effectLst/>
                        </a:rPr>
                        <a:t>b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Σε έναν λεμφαδένα ≥ 5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1118494472"/>
                  </a:ext>
                </a:extLst>
              </a:tr>
              <a:tr h="965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Μεταστάσεις σε τρεις ή περισσότερους λεμφαδένες η κάθε μία &lt; 5 χιλ. ή σε δύο ή περισσότερους λεμφαδένες ≥ 5 χιλ. ή διηθημένοι λεμφαδένες με </a:t>
                      </a:r>
                      <a:r>
                        <a:rPr lang="el-GR" sz="1400" dirty="0" err="1">
                          <a:effectLst/>
                        </a:rPr>
                        <a:t>εξωλεμφαδενική</a:t>
                      </a:r>
                      <a:r>
                        <a:rPr lang="el-GR" sz="1400" dirty="0">
                          <a:effectLst/>
                        </a:rPr>
                        <a:t> επέκταση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253304454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Ν2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IIIB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Τρεις ή περισσότεροι λεμφαδένες ο καθένας &lt; 5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358726823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l-GR" sz="14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b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IIIB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Δύο ή περισσότεροι λεμφαδένες ≥ 5 χιλ.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412216627"/>
                  </a:ext>
                </a:extLst>
              </a:tr>
              <a:tr h="2377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l-GR" sz="14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c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IIIC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Λεμφαδένες με εξωλεμφαδενική επέκταση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933165879"/>
                  </a:ext>
                </a:extLst>
              </a:tr>
              <a:tr h="343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Καθηλωμένοι ή εξελκωμένοι επιχώριοι λεμφαδένες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2043243167"/>
                  </a:ext>
                </a:extLst>
              </a:tr>
              <a:tr h="486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IVB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Απομακρυσμένες μεταστάσεις (περιλαμβάνονται οι μεταστάσεις στους πυελικούς λεμφαδένες)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0" marR="57110" marT="0" marB="0"/>
                </a:tc>
                <a:extLst>
                  <a:ext uri="{0D108BD9-81ED-4DB2-BD59-A6C34878D82A}">
                    <a16:rowId xmlns:a16="http://schemas.microsoft.com/office/drawing/2014/main" val="4876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0035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1003</TotalTime>
  <Words>1409</Words>
  <Application>Microsoft Office PowerPoint</Application>
  <PresentationFormat>Ευρεία οθόνη</PresentationFormat>
  <Paragraphs>242</Paragraphs>
  <Slides>48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Wingdings 3</vt:lpstr>
      <vt:lpstr>Θρόισμα</vt:lpstr>
      <vt:lpstr>Καρκίνος κόλπου και αιδοίου</vt:lpstr>
      <vt:lpstr>Αδρή αναπαράσταση του γυναικείου γεννητικού συστήματος</vt:lpstr>
      <vt:lpstr>Παρουσίαση του PowerPoint</vt:lpstr>
      <vt:lpstr>Η ανατομία του αιδοίου</vt:lpstr>
      <vt:lpstr>Κλινική εικόνα –συμπτωματολογία </vt:lpstr>
      <vt:lpstr>Προδιαθεσικοί παράγοντες για Ca αιδοίου</vt:lpstr>
      <vt:lpstr>Διαγνωστική προσέγγιση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Ιστολογική εικόνα</vt:lpstr>
      <vt:lpstr>Προγνωστικοί παράγοντες</vt:lpstr>
      <vt:lpstr>Θεραπευτική αντιμετώπιση</vt:lpstr>
      <vt:lpstr>Θεραπευτικές επιλογές ανά στάδιο νόσου</vt:lpstr>
      <vt:lpstr>Ενδείξεις ΑΚΘ σε Ca αιδοίου </vt:lpstr>
      <vt:lpstr>Παρουσίαση του PowerPoint</vt:lpstr>
      <vt:lpstr>Η κατανομή της δόσης και η ακτινοβολητέα περιοχή στον καρκίνο του αιδοίου. Είναι πολύ σημαντική η σωστή κάλυψη των βουβωνικών λεμφαδένων.  </vt:lpstr>
      <vt:lpstr>Πλάνο ΑΚΘ σε Ca αιδοίου</vt:lpstr>
      <vt:lpstr>Πλάνο ΑΚΘ με τις ισοδοσιακές καμπύλες IMRT Vmat</vt:lpstr>
      <vt:lpstr>Προεγχειρητική ΑΚΘ </vt:lpstr>
      <vt:lpstr>ΒΡΘ σε καρκίνο κόλπου -αιδοίου</vt:lpstr>
      <vt:lpstr>Καρκίνος αιδοίου</vt:lpstr>
      <vt:lpstr>Παρενέργειες της ακτινοθεραπείας</vt:lpstr>
      <vt:lpstr>Παρουσίαση του PowerPoint</vt:lpstr>
      <vt:lpstr>Καρκίνος κόλπου </vt:lpstr>
      <vt:lpstr>Αιτιολογία </vt:lpstr>
      <vt:lpstr>Κλινική εικόνα –συμπτωματολογία </vt:lpstr>
      <vt:lpstr>Επιδημιολογία.  Ιστολογία </vt:lpstr>
      <vt:lpstr>Διάγνωση </vt:lpstr>
      <vt:lpstr>Παρουσίαση του PowerPoint</vt:lpstr>
      <vt:lpstr>MRI εικόνες νεοπλάσματος κόλπου</vt:lpstr>
      <vt:lpstr>MRI  Τ2 εικόνα, καρκίνος κόλπου. Παρατηρείται ευμεγέθης μάζα (αστερίσκος), η οποία πληροί τον κόλπο. Τα βέλη δείχνουν την εμμηνοπαυσιακή μήτρα.</vt:lpstr>
      <vt:lpstr>MRI εικόνα  Καρκίνος κόλπου </vt:lpstr>
      <vt:lpstr>MRI εικόνα με καρκίνο κόλπου</vt:lpstr>
      <vt:lpstr>Εκτεταμένη νεοπλασματική νόσος τραχήλου και κόλπου σε MRI </vt:lpstr>
      <vt:lpstr>Πρόγνωση </vt:lpstr>
      <vt:lpstr>Θεραπευτική προσέγγιση</vt:lpstr>
      <vt:lpstr>Συνιστώμενες δόσεις για τα στάδια Ι-IVa</vt:lpstr>
      <vt:lpstr>Παρενέργειες ακτινοθεραπείας</vt:lpstr>
      <vt:lpstr>Τεχνικές ακτινοθεραπείας</vt:lpstr>
      <vt:lpstr>Διηθητικό νεόπλασμα κόλπου με επέκταση στο αιδοίο  </vt:lpstr>
      <vt:lpstr>Εκτεταμένο νεόπλασμα κόλπου με πνευμονικές «Μ»</vt:lpstr>
      <vt:lpstr>IMRT V mat πλάνο ΑΚΘ</vt:lpstr>
      <vt:lpstr>ΒΡΘ σε CA κόλπου</vt:lpstr>
      <vt:lpstr>ΒΡΘ σε καρκίνο κόλπου</vt:lpstr>
      <vt:lpstr>Εντοπιστική ακτινοθεραπεία παλαιάς τεχνικής ΑΚΘ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 κόλπου και αιδίου</dc:title>
  <dc:creator>UNIWA</dc:creator>
  <cp:lastModifiedBy>UNIWA</cp:lastModifiedBy>
  <cp:revision>41</cp:revision>
  <dcterms:created xsi:type="dcterms:W3CDTF">2021-03-27T18:25:54Z</dcterms:created>
  <dcterms:modified xsi:type="dcterms:W3CDTF">2024-04-10T15:24:52Z</dcterms:modified>
</cp:coreProperties>
</file>