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7" r:id="rId3"/>
    <p:sldId id="259" r:id="rId4"/>
    <p:sldId id="258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80" r:id="rId23"/>
    <p:sldId id="284" r:id="rId24"/>
    <p:sldId id="285" r:id="rId25"/>
    <p:sldId id="286" r:id="rId26"/>
    <p:sldId id="283" r:id="rId27"/>
    <p:sldId id="282" r:id="rId28"/>
    <p:sldId id="266" r:id="rId29"/>
    <p:sldId id="288" r:id="rId30"/>
    <p:sldId id="290" r:id="rId31"/>
    <p:sldId id="291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4F010-46D6-4F97-B104-17807807743F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FA05-795D-4416-9A25-F4546C13ABC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BF92E-FD7C-4E02-B0A9-63566E9A44BC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12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ΑΝΑΓΕΝΝΗΣΗ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αρχιτεκτονική</a:t>
            </a:r>
            <a:endParaRPr lang="el-GR" b="1" dirty="0" smtClean="0">
              <a:solidFill>
                <a:srgbClr val="7030A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11188" y="3505200"/>
            <a:ext cx="792162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ANDREA PALLADIO</a:t>
            </a:r>
            <a:br>
              <a:rPr lang="en-US" sz="5400" b="1" dirty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1508-1580</a:t>
            </a: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Παλάτια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ΕΛΕΝΗ ΤΑΤΛΑ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4" name="banner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"/>
            <a:ext cx="7600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Thiene</a:t>
            </a:r>
            <a:r>
              <a:rPr lang="en-US" sz="2800" dirty="0" smtClean="0"/>
              <a:t>, Vicenza c. 1550</a:t>
            </a:r>
            <a:endParaRPr lang="el-GR" sz="2800" dirty="0"/>
          </a:p>
        </p:txBody>
      </p:sp>
      <p:pic>
        <p:nvPicPr>
          <p:cNvPr id="6146" name="Picture 2" descr="C:\Users\AGAVE-PC\Downloads\Palazzo_Thiene_Quattro_Lib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60196"/>
            <a:ext cx="4419600" cy="539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Thiene</a:t>
            </a:r>
            <a:r>
              <a:rPr lang="en-US" sz="2800" dirty="0" smtClean="0"/>
              <a:t>, Vicenza, facade c. 1556-8</a:t>
            </a:r>
            <a:endParaRPr lang="el-GR" sz="2800" dirty="0"/>
          </a:p>
        </p:txBody>
      </p:sp>
      <p:pic>
        <p:nvPicPr>
          <p:cNvPr id="7170" name="Picture 2" descr="C:\Users\AGAVE-PC\Downloads\1024px-PalazzoThiene20070705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Thiene</a:t>
            </a:r>
            <a:r>
              <a:rPr lang="en-US" sz="2800" dirty="0" smtClean="0"/>
              <a:t>, Vicenza, facade c. 1556-8</a:t>
            </a:r>
            <a:endParaRPr lang="el-GR" sz="2800" dirty="0"/>
          </a:p>
        </p:txBody>
      </p:sp>
      <p:pic>
        <p:nvPicPr>
          <p:cNvPr id="10242" name="Picture 2" descr="C:\Users\AGAVE-PC\Downloads\Fig.-3.-Palazzo-Thiene-Vicenza-Italy-Loth-1024x1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960631" cy="4902498"/>
          </a:xfrm>
          <a:prstGeom prst="rect">
            <a:avLst/>
          </a:prstGeom>
          <a:noFill/>
        </p:spPr>
      </p:pic>
      <p:pic>
        <p:nvPicPr>
          <p:cNvPr id="10243" name="Picture 3" descr="C:\Users\AGAVE-PC\Downloads\palla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1600200"/>
            <a:ext cx="3251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8" name="Picture 4" descr="C:\Users\AGAVE-PC\Downloads\944ffdd30f4aeab28028111cc70db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325" y="2428875"/>
            <a:ext cx="3495675" cy="4429125"/>
          </a:xfrm>
          <a:prstGeom prst="rect">
            <a:avLst/>
          </a:prstGeom>
          <a:noFill/>
        </p:spPr>
      </p:pic>
      <p:pic>
        <p:nvPicPr>
          <p:cNvPr id="8" name="Picture 3" descr="C:\Users\AGAVE-PC\Downloads\42307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39078">
            <a:off x="275383" y="974401"/>
            <a:ext cx="6034617" cy="4525963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a. </a:t>
            </a:r>
            <a:r>
              <a:rPr lang="en-US" sz="3100" dirty="0" err="1" smtClean="0"/>
              <a:t>Colloseum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b. Palladio, Palazzo </a:t>
            </a:r>
            <a:r>
              <a:rPr lang="en-US" sz="3100" dirty="0" err="1" smtClean="0"/>
              <a:t>Thiene</a:t>
            </a:r>
            <a:r>
              <a:rPr lang="en-US" sz="3100" dirty="0" smtClean="0"/>
              <a:t>, Vicenza</a:t>
            </a:r>
            <a:br>
              <a:rPr lang="en-US" sz="3100" dirty="0" smtClean="0"/>
            </a:br>
            <a:r>
              <a:rPr lang="en-US" sz="3100" dirty="0" smtClean="0"/>
              <a:t>c. </a:t>
            </a:r>
            <a:r>
              <a:rPr lang="en-US" sz="3100" dirty="0" err="1" smtClean="0"/>
              <a:t>Alberti</a:t>
            </a:r>
            <a:r>
              <a:rPr lang="en-US" sz="3100" dirty="0" smtClean="0"/>
              <a:t>, Palazzo </a:t>
            </a:r>
            <a:r>
              <a:rPr lang="en-US" sz="3100" dirty="0" err="1" smtClean="0"/>
              <a:t>Rucellai</a:t>
            </a:r>
            <a:r>
              <a:rPr lang="en-US" sz="3100" dirty="0" smtClean="0"/>
              <a:t>, Florence</a:t>
            </a:r>
            <a:endParaRPr lang="el-GR" sz="3100" dirty="0"/>
          </a:p>
        </p:txBody>
      </p:sp>
      <p:pic>
        <p:nvPicPr>
          <p:cNvPr id="13314" name="Picture 2" descr="C:\Users\AGAVE-PC\Downloads\944ffdd30f4aeab28028111cc70db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50408" cy="5638800"/>
          </a:xfrm>
          <a:prstGeom prst="rect">
            <a:avLst/>
          </a:prstGeom>
          <a:noFill/>
        </p:spPr>
      </p:pic>
      <p:pic>
        <p:nvPicPr>
          <p:cNvPr id="13315" name="Picture 3" descr="C:\Users\AGAVE-PC\Downloads\a6c5f584336d623281c5b2635d5058eed92a8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01419"/>
            <a:ext cx="4267200" cy="5656581"/>
          </a:xfrm>
          <a:prstGeom prst="rect">
            <a:avLst/>
          </a:prstGeom>
          <a:noFill/>
        </p:spPr>
      </p:pic>
      <p:pic>
        <p:nvPicPr>
          <p:cNvPr id="13316" name="Picture 4" descr="C:\Users\AGAVE-PC\Downloads\colosseum-1980583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5763" cy="195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Convent of the </a:t>
            </a:r>
            <a:r>
              <a:rPr lang="en-US" sz="2800" dirty="0" err="1" smtClean="0"/>
              <a:t>Carita</a:t>
            </a:r>
            <a:r>
              <a:rPr lang="en-US" sz="2800" dirty="0" smtClean="0"/>
              <a:t>, Venice, 1561</a:t>
            </a:r>
            <a:endParaRPr lang="el-GR" sz="2800" dirty="0"/>
          </a:p>
        </p:txBody>
      </p:sp>
      <p:pic>
        <p:nvPicPr>
          <p:cNvPr id="15363" name="Picture 3" descr="C:\Users\AGAVE-PC\Downloads\Carità_Venezia_pianta_Bertotti_Scamozzi_1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838200" y="1066800"/>
            <a:ext cx="6781800" cy="4671907"/>
          </a:xfrm>
          <a:prstGeom prst="rect">
            <a:avLst/>
          </a:prstGeom>
          <a:noFill/>
        </p:spPr>
      </p:pic>
      <p:pic>
        <p:nvPicPr>
          <p:cNvPr id="15364" name="Picture 4" descr="C:\Users\AGAVE-PC\Downloads\ConventodellaCa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6159088" cy="2331949"/>
          </a:xfrm>
          <a:prstGeom prst="rect">
            <a:avLst/>
          </a:prstGeom>
          <a:noFill/>
        </p:spPr>
      </p:pic>
      <p:pic>
        <p:nvPicPr>
          <p:cNvPr id="9" name="Picture 2" descr="C:\Users\AGAVE-PC\Downloads\Carità_Venezia_sezione_Bertotti_Scamozzi_1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548" y="4038600"/>
            <a:ext cx="361827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Convent of the </a:t>
            </a:r>
            <a:r>
              <a:rPr lang="en-US" sz="2800" dirty="0" err="1" smtClean="0"/>
              <a:t>Carita</a:t>
            </a:r>
            <a:r>
              <a:rPr lang="en-US" sz="2800" dirty="0" smtClean="0"/>
              <a:t>, Venice, 1561</a:t>
            </a:r>
            <a:endParaRPr lang="el-GR" sz="2800" dirty="0"/>
          </a:p>
        </p:txBody>
      </p:sp>
      <p:pic>
        <p:nvPicPr>
          <p:cNvPr id="16388" name="Picture 4" descr="C:\Users\AGAVE-PC\Downloads\1387382740349_Gallerie_Accademia_Cortile_Palladian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2208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Valmara</a:t>
            </a:r>
            <a:r>
              <a:rPr lang="en-US" sz="2800" dirty="0" smtClean="0"/>
              <a:t>, Vicenza façade c. 1566</a:t>
            </a:r>
            <a:endParaRPr lang="el-GR" sz="2800" dirty="0"/>
          </a:p>
        </p:txBody>
      </p:sp>
      <p:pic>
        <p:nvPicPr>
          <p:cNvPr id="17410" name="Picture 2" descr="C:\Users\AGAVE-PC\Downloads\73668_palace_vicen_m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628" y="1600200"/>
            <a:ext cx="59847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Valmara</a:t>
            </a:r>
            <a:r>
              <a:rPr lang="en-US" sz="2800" dirty="0" smtClean="0"/>
              <a:t>, Vicenza façade c. 1566</a:t>
            </a:r>
            <a:endParaRPr lang="el-GR" sz="2800" dirty="0"/>
          </a:p>
        </p:txBody>
      </p:sp>
      <p:pic>
        <p:nvPicPr>
          <p:cNvPr id="18434" name="Picture 2" descr="C:\Users\AGAVE-PC\Downloads\tumblr_inline_mue4kwE5wq1qkukx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51831"/>
            <a:ext cx="5905500" cy="382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Valmara</a:t>
            </a:r>
            <a:r>
              <a:rPr lang="en-US" sz="2800" dirty="0" smtClean="0"/>
              <a:t>, Vicenza façade c. 1566</a:t>
            </a:r>
            <a:endParaRPr lang="el-GR" sz="2800" dirty="0"/>
          </a:p>
        </p:txBody>
      </p:sp>
      <p:pic>
        <p:nvPicPr>
          <p:cNvPr id="19458" name="Picture 2" descr="C:\Users\AGAVE-PC\Downloads\tumblr_inline_mue4hyNuu81qkukx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095739" cy="371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Basilica, Vicenza, after 1548</a:t>
            </a:r>
            <a:endParaRPr lang="el-GR" sz="2800" dirty="0"/>
          </a:p>
        </p:txBody>
      </p:sp>
      <p:pic>
        <p:nvPicPr>
          <p:cNvPr id="9219" name="Picture 3" descr="C:\Users\AGAVE-PC\Downloads\BASI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-457200"/>
            <a:ext cx="4267200" cy="3755136"/>
          </a:xfrm>
          <a:prstGeom prst="rect">
            <a:avLst/>
          </a:prstGeom>
          <a:noFill/>
        </p:spPr>
      </p:pic>
      <p:pic>
        <p:nvPicPr>
          <p:cNvPr id="6" name="Picture 2" descr="C:\Users\AGAVE-PC\Downloads\640px-Vicenza_Basilica_Palladian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037"/>
            <a:ext cx="67836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Valmara</a:t>
            </a:r>
            <a:r>
              <a:rPr lang="en-US" sz="2800" dirty="0" smtClean="0"/>
              <a:t>, Vicenza façade c. 1566</a:t>
            </a:r>
            <a:endParaRPr lang="el-GR" sz="2800" dirty="0"/>
          </a:p>
        </p:txBody>
      </p:sp>
      <p:pic>
        <p:nvPicPr>
          <p:cNvPr id="24578" name="Picture 2" descr="C:\Users\AGAVE-PC\Downloads\0321271b9c4ab14e16ae6066bc3271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497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Valmara</a:t>
            </a:r>
            <a:r>
              <a:rPr lang="en-US" sz="2800" dirty="0" smtClean="0"/>
              <a:t>, Vicenza façade c. 1566</a:t>
            </a:r>
            <a:endParaRPr lang="el-GR" sz="2800" dirty="0"/>
          </a:p>
        </p:txBody>
      </p:sp>
      <p:pic>
        <p:nvPicPr>
          <p:cNvPr id="20482" name="Picture 2" descr="C:\Users\AGAVE-PC\Downloads\tumblr_inline_mue4skxZmv1qkukx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969032" cy="4525963"/>
          </a:xfrm>
          <a:prstGeom prst="rect">
            <a:avLst/>
          </a:prstGeom>
          <a:noFill/>
        </p:spPr>
      </p:pic>
      <p:pic>
        <p:nvPicPr>
          <p:cNvPr id="4" name="Picture 2" descr="C:\Users\AGAVE-PC\Downloads\320px-PalazzoValmaranoBraga2007070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67061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Michelangelo, Capitoline Hill</a:t>
            </a:r>
            <a:endParaRPr lang="el-GR" sz="2800" dirty="0"/>
          </a:p>
        </p:txBody>
      </p:sp>
      <p:pic>
        <p:nvPicPr>
          <p:cNvPr id="23555" name="Picture 3" descr="C:\Users\AGAVE-PC\Downloads\captioline_hill131731409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1790700"/>
            <a:ext cx="7715250" cy="5067300"/>
          </a:xfrm>
          <a:prstGeom prst="rect">
            <a:avLst/>
          </a:prstGeom>
          <a:noFill/>
        </p:spPr>
      </p:pic>
      <p:pic>
        <p:nvPicPr>
          <p:cNvPr id="6" name="Picture 2" descr="C:\Users\AGAVE-PC\Downloads\DSCN18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971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Chiericati</a:t>
            </a:r>
            <a:r>
              <a:rPr lang="en-US" sz="2800" dirty="0" smtClean="0"/>
              <a:t>, Vicenza, 1550</a:t>
            </a:r>
            <a:endParaRPr lang="el-GR" sz="2800" dirty="0"/>
          </a:p>
        </p:txBody>
      </p:sp>
      <p:pic>
        <p:nvPicPr>
          <p:cNvPr id="1026" name="Picture 2" descr="C:\Users\AGAVE-PC\Downloads\Palazzo_Chierica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10399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Chiericati</a:t>
            </a:r>
            <a:r>
              <a:rPr lang="en-US" sz="2800" dirty="0" smtClean="0"/>
              <a:t>, Vicenza, 1550; </a:t>
            </a:r>
            <a:r>
              <a:rPr lang="en-GB" sz="2800" dirty="0" smtClean="0"/>
              <a:t>detail of the roofline</a:t>
            </a:r>
            <a:endParaRPr lang="el-GR" sz="2800" dirty="0"/>
          </a:p>
        </p:txBody>
      </p:sp>
      <p:pic>
        <p:nvPicPr>
          <p:cNvPr id="4098" name="Picture 2" descr="C:\Users\AGAVE-PC\Downloads\800px-Beelden_daklijst_palazzo_Chierca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60944"/>
            <a:ext cx="6248400" cy="539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Palladio, Palazzo </a:t>
            </a:r>
            <a:r>
              <a:rPr lang="en-US" sz="3100" dirty="0" err="1" smtClean="0"/>
              <a:t>Chiericati</a:t>
            </a:r>
            <a:r>
              <a:rPr lang="en-US" sz="3100" dirty="0" smtClean="0"/>
              <a:t>, Vicenza, 1550; painted ceiling in the open loggia</a:t>
            </a:r>
            <a:endParaRPr lang="el-GR" sz="3100" dirty="0"/>
          </a:p>
        </p:txBody>
      </p:sp>
      <p:pic>
        <p:nvPicPr>
          <p:cNvPr id="5122" name="Picture 2" descr="C:\Users\AGAVE-PC\Downloads\800px-Villa_Chiericati_ceiling_beam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66622"/>
            <a:ext cx="4267200" cy="569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Chiericati</a:t>
            </a:r>
            <a:r>
              <a:rPr lang="en-US" sz="2800" dirty="0" smtClean="0"/>
              <a:t>, Vicenza, 1550; </a:t>
            </a:r>
            <a:r>
              <a:rPr lang="en-GB" sz="2800" dirty="0" smtClean="0"/>
              <a:t>drawing: </a:t>
            </a:r>
            <a:r>
              <a:rPr lang="en-GB" sz="2800" dirty="0" err="1" smtClean="0"/>
              <a:t>Ottavio</a:t>
            </a:r>
            <a:r>
              <a:rPr lang="en-GB" sz="2800" dirty="0" smtClean="0"/>
              <a:t> </a:t>
            </a:r>
            <a:r>
              <a:rPr lang="en-GB" sz="2800" dirty="0" err="1" smtClean="0"/>
              <a:t>Bertotti</a:t>
            </a:r>
            <a:r>
              <a:rPr lang="en-GB" sz="2800" dirty="0" smtClean="0"/>
              <a:t> </a:t>
            </a:r>
            <a:r>
              <a:rPr lang="en-GB" sz="2800" dirty="0" err="1" smtClean="0"/>
              <a:t>Scamozzi</a:t>
            </a:r>
            <a:endParaRPr lang="el-GR" sz="2800" dirty="0"/>
          </a:p>
        </p:txBody>
      </p:sp>
      <p:pic>
        <p:nvPicPr>
          <p:cNvPr id="3074" name="Picture 2" descr="C:\Users\AGAVE-PC\Downloads\Palazzo_Chiericati_sezione_Bertotti_Scamozzi_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96730"/>
            <a:ext cx="8098734" cy="546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Palazzo </a:t>
            </a:r>
            <a:r>
              <a:rPr lang="en-US" sz="2800" dirty="0" err="1" smtClean="0"/>
              <a:t>Chiericati</a:t>
            </a:r>
            <a:r>
              <a:rPr lang="en-US" sz="2800" dirty="0" smtClean="0"/>
              <a:t>, Vicenza, 1550; Ceiling panel in the vestibule</a:t>
            </a:r>
            <a:endParaRPr lang="el-GR" sz="2800" dirty="0"/>
          </a:p>
        </p:txBody>
      </p:sp>
      <p:pic>
        <p:nvPicPr>
          <p:cNvPr id="2050" name="Picture 2" descr="C:\Users\AGAVE-PC\Downloads\1024px-Palazzo_Chiericati_Vicenza_vestibule_cei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95" y="1524000"/>
            <a:ext cx="7971805" cy="474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Loggia del </a:t>
            </a:r>
            <a:r>
              <a:rPr lang="en-US" sz="2800" dirty="0" err="1" smtClean="0"/>
              <a:t>Capitanio</a:t>
            </a:r>
            <a:r>
              <a:rPr lang="en-US" sz="2800" dirty="0" smtClean="0"/>
              <a:t>, Vicenza, 1571</a:t>
            </a:r>
            <a:endParaRPr lang="el-GR" sz="2800" dirty="0"/>
          </a:p>
        </p:txBody>
      </p:sp>
      <p:pic>
        <p:nvPicPr>
          <p:cNvPr id="8194" name="Picture 2" descr="C:\Users\AGAVE-PC\Downloads\Piazza-Dei-Signori-8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3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Loggia del </a:t>
            </a:r>
            <a:r>
              <a:rPr lang="en-US" sz="2800" dirty="0" err="1" smtClean="0"/>
              <a:t>Capitanio</a:t>
            </a:r>
            <a:r>
              <a:rPr lang="en-US" sz="2800" dirty="0" smtClean="0"/>
              <a:t>, Vicenza, 1571</a:t>
            </a:r>
            <a:endParaRPr lang="el-GR" sz="2800" dirty="0"/>
          </a:p>
        </p:txBody>
      </p:sp>
      <p:pic>
        <p:nvPicPr>
          <p:cNvPr id="7170" name="Picture 2" descr="C:\Users\AGAVE-PC\Downloads\800px-Palazzo_del_Capitanio_-_Vicen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29102"/>
            <a:ext cx="7848599" cy="592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Palladio, Basilica, Vicenza, after 1548</a:t>
            </a:r>
            <a:endParaRPr lang="el-GR" dirty="0"/>
          </a:p>
        </p:txBody>
      </p:sp>
      <p:pic>
        <p:nvPicPr>
          <p:cNvPr id="3074" name="Picture 2" descr="C:\Users\AGAVE-PC\Downloads\picture-9039-z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8042"/>
            <a:ext cx="8286189" cy="549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Loggia del </a:t>
            </a:r>
            <a:r>
              <a:rPr lang="en-US" sz="2800" dirty="0" err="1" smtClean="0"/>
              <a:t>Capitanio</a:t>
            </a:r>
            <a:r>
              <a:rPr lang="en-US" sz="2800" dirty="0" smtClean="0"/>
              <a:t>, Vicenza, 1571; plan</a:t>
            </a:r>
            <a:endParaRPr lang="el-GR" sz="2800" dirty="0"/>
          </a:p>
        </p:txBody>
      </p:sp>
      <p:pic>
        <p:nvPicPr>
          <p:cNvPr id="9218" name="Picture 2" descr="C:\Users\AGAVE-PC\Downloads\Palazzo_Capitanio_pianta_Pereswet-Soltan_1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257800" cy="5506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Palladio, Loggia del </a:t>
            </a:r>
            <a:r>
              <a:rPr lang="en-US" sz="2800" dirty="0" err="1" smtClean="0"/>
              <a:t>Capitanio</a:t>
            </a:r>
            <a:r>
              <a:rPr lang="en-US" sz="2800" dirty="0" smtClean="0"/>
              <a:t>, Vicenza, 1571; section by </a:t>
            </a:r>
            <a:r>
              <a:rPr lang="en-US" sz="2800" dirty="0" err="1" smtClean="0"/>
              <a:t>Scamozzi</a:t>
            </a:r>
            <a:endParaRPr lang="el-GR" sz="2800" dirty="0"/>
          </a:p>
        </p:txBody>
      </p:sp>
      <p:pic>
        <p:nvPicPr>
          <p:cNvPr id="10242" name="Picture 2" descr="C:\Users\AGAVE-PC\Downloads\Palazzo_Capitanio_sezione_Bertotti_Scamozzi_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69756"/>
            <a:ext cx="8784959" cy="5588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 of </a:t>
            </a:r>
            <a:r>
              <a:rPr lang="en-US" sz="2800" dirty="0" err="1" smtClean="0"/>
              <a:t>Septimius</a:t>
            </a:r>
            <a:r>
              <a:rPr lang="en-US" sz="2800" dirty="0" smtClean="0"/>
              <a:t> </a:t>
            </a:r>
            <a:r>
              <a:rPr lang="en-US" sz="2800" dirty="0" err="1" smtClean="0"/>
              <a:t>Sevirus</a:t>
            </a:r>
            <a:r>
              <a:rPr lang="en-US" sz="2800" dirty="0" smtClean="0"/>
              <a:t>, Rome, </a:t>
            </a:r>
            <a:r>
              <a:rPr lang="en-GB" sz="2800" dirty="0" smtClean="0"/>
              <a:t>203 A.D.</a:t>
            </a:r>
            <a:endParaRPr lang="el-GR" sz="2800" dirty="0"/>
          </a:p>
        </p:txBody>
      </p:sp>
      <p:pic>
        <p:nvPicPr>
          <p:cNvPr id="6146" name="Picture 2" descr="C:\Users\AGAVE-PC\Downloads\800px-RomeForumRomanumArchofSeptimiusSeveru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Loggia del </a:t>
            </a:r>
            <a:r>
              <a:rPr lang="en-US" sz="2800" dirty="0" err="1" smtClean="0"/>
              <a:t>Capitanio</a:t>
            </a:r>
            <a:r>
              <a:rPr lang="en-US" sz="2800" dirty="0" smtClean="0"/>
              <a:t>, Vicenza, 1571</a:t>
            </a:r>
            <a:endParaRPr lang="el-GR" sz="2800" dirty="0"/>
          </a:p>
        </p:txBody>
      </p:sp>
      <p:pic>
        <p:nvPicPr>
          <p:cNvPr id="8194" name="Picture 2" descr="C:\Users\AGAVE-PC\Downloads\800px-Palazzo_del_Capitanio_2_-_Vicen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73837"/>
            <a:ext cx="4114799" cy="588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Palladio, Basilica, Vicenza, after 1548</a:t>
            </a:r>
            <a:endParaRPr lang="el-GR" dirty="0"/>
          </a:p>
        </p:txBody>
      </p:sp>
      <p:pic>
        <p:nvPicPr>
          <p:cNvPr id="1026" name="Picture 2" descr="C:\Users\AGAVE-PC\Downloads\salone-basilic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038" y="3833019"/>
            <a:ext cx="6049962" cy="3024981"/>
          </a:xfrm>
          <a:prstGeom prst="rect">
            <a:avLst/>
          </a:prstGeom>
          <a:noFill/>
        </p:spPr>
      </p:pic>
      <p:pic>
        <p:nvPicPr>
          <p:cNvPr id="1027" name="Picture 3" descr="C:\Users\AGAVE-PC\Downloads\scalinata-della-basi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819400" cy="4699000"/>
          </a:xfrm>
          <a:prstGeom prst="rect">
            <a:avLst/>
          </a:prstGeom>
          <a:noFill/>
        </p:spPr>
      </p:pic>
      <p:pic>
        <p:nvPicPr>
          <p:cNvPr id="6" name="Picture 2" descr="C:\Users\AGAVE-PC\Downloads\ca529649e3a5bc0a265c00c3495dc7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552700" cy="387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Basilica, Vicenza, after 1548</a:t>
            </a:r>
            <a:endParaRPr lang="el-GR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14400"/>
            <a:ext cx="377324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6362"/>
            <a:ext cx="3842572" cy="60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Basilica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Aemilia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Roman forum, Rome, </a:t>
            </a:r>
            <a:r>
              <a:rPr lang="en-GB" sz="2800" dirty="0" smtClean="0"/>
              <a:t>179 BC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AGAVE-PC\Downloads\1280px-Basilica_Aemilia_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5313"/>
            <a:ext cx="8229600" cy="4352687"/>
          </a:xfrm>
          <a:prstGeom prst="rect">
            <a:avLst/>
          </a:prstGeom>
          <a:noFill/>
        </p:spPr>
      </p:pic>
      <p:pic>
        <p:nvPicPr>
          <p:cNvPr id="14340" name="Picture 4" descr="C:\Users\AGAVE-PC\Downloads\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672" y="0"/>
            <a:ext cx="3969328" cy="291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Bramante &amp; Raphael, House of Raphael, Rome, after 1510</a:t>
            </a:r>
            <a:endParaRPr lang="el-GR" sz="2800" dirty="0"/>
          </a:p>
        </p:txBody>
      </p:sp>
      <p:pic>
        <p:nvPicPr>
          <p:cNvPr id="1026" name="Picture 2" descr="C:\Users\AGAVE-PC\Downloads\bramante_house_of_raph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45" y="1066800"/>
            <a:ext cx="8724155" cy="556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Palazzo Porto-</a:t>
            </a:r>
            <a:r>
              <a:rPr lang="en-US" sz="2800" dirty="0" err="1" smtClean="0"/>
              <a:t>Colleoni</a:t>
            </a:r>
            <a:r>
              <a:rPr lang="en-US" sz="2800" dirty="0" smtClean="0"/>
              <a:t>, Vicenza, c. 1550</a:t>
            </a:r>
            <a:endParaRPr lang="el-GR" sz="2800" dirty="0"/>
          </a:p>
        </p:txBody>
      </p:sp>
      <p:pic>
        <p:nvPicPr>
          <p:cNvPr id="2050" name="Picture 2" descr="C:\Users\AGAVE-PC\Downloads\e6358daa220785dc39cc36ffa3005ec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49681"/>
            <a:ext cx="6324600" cy="590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Palazzo Porto-</a:t>
            </a:r>
            <a:r>
              <a:rPr lang="en-US" sz="2800" dirty="0" err="1" smtClean="0"/>
              <a:t>Colleoni</a:t>
            </a:r>
            <a:r>
              <a:rPr lang="en-US" sz="2800" dirty="0" smtClean="0"/>
              <a:t>, Vicenza c. 1550</a:t>
            </a:r>
            <a:endParaRPr lang="el-GR" sz="2800" dirty="0"/>
          </a:p>
        </p:txBody>
      </p:sp>
      <p:pic>
        <p:nvPicPr>
          <p:cNvPr id="3074" name="Picture 2" descr="C:\Users\AGAVE-PC\Downloads\9c51b09998cff22ecf7645f465de30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4143375" cy="2628900"/>
          </a:xfrm>
          <a:prstGeom prst="rect">
            <a:avLst/>
          </a:prstGeom>
          <a:noFill/>
        </p:spPr>
      </p:pic>
      <p:pic>
        <p:nvPicPr>
          <p:cNvPr id="3075" name="Picture 3" descr="C:\Users\AGAVE-PC\Downloads\800px-Palazzo_Porto_sett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7906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310</Words>
  <Application>Microsoft Office PowerPoint</Application>
  <PresentationFormat>On-screen Show (4:3)</PresentationFormat>
  <Paragraphs>37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ΑΝΑΓΕΝΝΗΣΗ  αρχιτεκτονική</vt:lpstr>
      <vt:lpstr>Palladio, Basilica, Vicenza, after 1548</vt:lpstr>
      <vt:lpstr>Palladio, Basilica, Vicenza, after 1548</vt:lpstr>
      <vt:lpstr>Palladio, Basilica, Vicenza, after 1548</vt:lpstr>
      <vt:lpstr>Palladio, Basilica, Vicenza, after 1548</vt:lpstr>
      <vt:lpstr>Basilica Aemilia, Roman forum, Rome, 179 BC</vt:lpstr>
      <vt:lpstr>Bramante &amp; Raphael, House of Raphael, Rome, after 1510</vt:lpstr>
      <vt:lpstr>Palladio, Palazzo Porto-Colleoni, Vicenza, c. 1550</vt:lpstr>
      <vt:lpstr>Palladio, Palazzo Porto-Colleoni, Vicenza c. 1550</vt:lpstr>
      <vt:lpstr>Palladio, Palazzo Thiene, Vicenza c. 1550</vt:lpstr>
      <vt:lpstr>Palladio, Palazzo Thiene, Vicenza, facade c. 1556-8</vt:lpstr>
      <vt:lpstr>Palladio, Palazzo Thiene, Vicenza, facade c. 1556-8</vt:lpstr>
      <vt:lpstr>Slide 13</vt:lpstr>
      <vt:lpstr>a. Colloseum b. Palladio, Palazzo Thiene, Vicenza c. Alberti, Palazzo Rucellai, Florence</vt:lpstr>
      <vt:lpstr>Palladio, Convent of the Carita, Venice, 1561</vt:lpstr>
      <vt:lpstr>Palladio, Convent of the Carita, Venice, 1561</vt:lpstr>
      <vt:lpstr>Palladio, Palazzo Valmara, Vicenza façade c. 1566</vt:lpstr>
      <vt:lpstr>Palladio, Palazzo Valmara, Vicenza façade c. 1566</vt:lpstr>
      <vt:lpstr>Palladio, Palazzo Valmara, Vicenza façade c. 1566</vt:lpstr>
      <vt:lpstr>Palladio, Palazzo Valmara, Vicenza façade c. 1566</vt:lpstr>
      <vt:lpstr>Palladio, Palazzo Valmara, Vicenza façade c. 1566</vt:lpstr>
      <vt:lpstr>Michelangelo, Capitoline Hill</vt:lpstr>
      <vt:lpstr>Palladio, Palazzo Chiericati, Vicenza, 1550</vt:lpstr>
      <vt:lpstr>Palladio, Palazzo Chiericati, Vicenza, 1550; detail of the roofline</vt:lpstr>
      <vt:lpstr>Palladio, Palazzo Chiericati, Vicenza, 1550; painted ceiling in the open loggia</vt:lpstr>
      <vt:lpstr>Palladio, Palazzo Chiericati, Vicenza, 1550; drawing: Ottavio Bertotti Scamozzi</vt:lpstr>
      <vt:lpstr>Palladio, Palazzo Chiericati, Vicenza, 1550; Ceiling panel in the vestibule</vt:lpstr>
      <vt:lpstr>Palladio, Loggia del Capitanio, Vicenza, 1571</vt:lpstr>
      <vt:lpstr>Palladio, Loggia del Capitanio, Vicenza, 1571</vt:lpstr>
      <vt:lpstr>Palladio, Loggia del Capitanio, Vicenza, 1571; plan</vt:lpstr>
      <vt:lpstr>Palladio, Loggia del Capitanio, Vicenza, 1571; section by Scamozzi</vt:lpstr>
      <vt:lpstr>Arch of Septimius Sevirus, Rome, 203 A.D.</vt:lpstr>
      <vt:lpstr>Palladio, Loggia del Capitanio, Vicenza, 1571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ΑΝΑΓΕΝΝΗΣΗ αρχιτεκτονική</dc:title>
  <dc:creator>AGAVE-PC</dc:creator>
  <cp:lastModifiedBy>AGAVE-PC</cp:lastModifiedBy>
  <cp:revision>16</cp:revision>
  <dcterms:created xsi:type="dcterms:W3CDTF">2006-08-16T00:00:00Z</dcterms:created>
  <dcterms:modified xsi:type="dcterms:W3CDTF">2020-04-07T10:48:30Z</dcterms:modified>
</cp:coreProperties>
</file>