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2" r:id="rId5"/>
    <p:sldId id="261" r:id="rId6"/>
    <p:sldId id="260" r:id="rId7"/>
    <p:sldId id="256" r:id="rId8"/>
    <p:sldId id="268" r:id="rId9"/>
    <p:sldId id="263" r:id="rId10"/>
    <p:sldId id="264" r:id="rId11"/>
    <p:sldId id="265" r:id="rId12"/>
    <p:sldId id="267" r:id="rId13"/>
    <p:sldId id="266" r:id="rId14"/>
    <p:sldId id="269" r:id="rId15"/>
    <p:sldId id="274" r:id="rId16"/>
    <p:sldId id="270" r:id="rId17"/>
    <p:sldId id="271" r:id="rId18"/>
    <p:sldId id="275" r:id="rId19"/>
    <p:sldId id="272" r:id="rId20"/>
    <p:sldId id="273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E5A25-BAED-48EF-86CF-0B51AC2FDD97}" type="datetimeFigureOut">
              <a:rPr lang="el-GR" smtClean="0"/>
              <a:t>2/11/2020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D5283-EF93-4275-AD79-E2565A1F5B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0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994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EB79F5E4-F699-4FE0-B47E-D9B1EAD83032}" type="mathplaceholder">
                        <a:rPr lang="el-GR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l-GR" i="0" smtClean="0">
                    <a:latin typeface="Cambria Math" panose="02040503050406030204" pitchFamily="18" charset="0"/>
                  </a:rPr>
                  <a:t>"Type equation here."</a:t>
                </a:r>
                <a:endParaRPr lang="el-GR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D5283-EF93-4275-AD79-E2565A1F5B6B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89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AC1-2617-4CBA-867C-2C47707F9F1C}" type="datetime1">
              <a:rPr lang="el-GR" smtClean="0"/>
              <a:t>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2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406B-C50E-4A45-A2D9-B395B1783444}" type="datetime1">
              <a:rPr lang="el-GR" smtClean="0"/>
              <a:t>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605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9FD3-4EEC-41FE-8BCA-E3CC877D719C}" type="datetime1">
              <a:rPr lang="el-GR" smtClean="0"/>
              <a:t>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718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8DFE-D209-402C-BC45-674AC8CCB138}" type="datetime1">
              <a:rPr lang="el-GR" smtClean="0"/>
              <a:t>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333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15BB-B3D9-47DD-9209-CA123D394684}" type="datetime1">
              <a:rPr lang="el-GR" smtClean="0"/>
              <a:t>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162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9F95E-DF90-47D6-BEEC-D1D97F99D4EC}" type="datetime1">
              <a:rPr lang="el-GR" smtClean="0"/>
              <a:t>2/11/2020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353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EC5C-9C3B-4BDB-9EF1-D8C6E3A02D80}" type="datetime1">
              <a:rPr lang="el-GR" smtClean="0"/>
              <a:t>2/11/2020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57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F76F-0BB8-4B0A-8D1E-67D7F65A82D3}" type="datetime1">
              <a:rPr lang="el-GR" smtClean="0"/>
              <a:t>2/11/2020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279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A266-A974-4E13-9F44-2E8ED26663DF}" type="datetime1">
              <a:rPr lang="el-GR" smtClean="0"/>
              <a:t>2/11/2020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053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D3F2-CFA8-428A-BF7B-5D3B483FDF05}" type="datetime1">
              <a:rPr lang="el-GR" smtClean="0"/>
              <a:t>2/11/2020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34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8EC47-B516-4B49-9A83-559C68B64826}" type="datetime1">
              <a:rPr lang="el-GR" smtClean="0"/>
              <a:t>2/11/2020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724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CFEE-7BF7-43B6-AD23-2BF14FDFAA7A}" type="datetime1">
              <a:rPr lang="el-GR" smtClean="0"/>
              <a:t>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B1D59-BD35-4C7A-8556-4FAD68A65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28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1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57.png"/><Relationship Id="rId5" Type="http://schemas.openxmlformats.org/officeDocument/2006/relationships/image" Target="../media/image60.png"/><Relationship Id="rId10" Type="http://schemas.openxmlformats.org/officeDocument/2006/relationships/image" Target="../media/image65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0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9.png"/><Relationship Id="rId5" Type="http://schemas.openxmlformats.org/officeDocument/2006/relationships/image" Target="../media/image101.png"/><Relationship Id="rId10" Type="http://schemas.openxmlformats.org/officeDocument/2006/relationships/image" Target="../media/image80.png"/><Relationship Id="rId4" Type="http://schemas.openxmlformats.org/officeDocument/2006/relationships/image" Target="../media/image78.png"/><Relationship Id="rId9" Type="http://schemas.openxmlformats.org/officeDocument/2006/relationships/image" Target="../media/image10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3" Type="http://schemas.openxmlformats.org/officeDocument/2006/relationships/image" Target="../media/image780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0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4" Type="http://schemas.openxmlformats.org/officeDocument/2006/relationships/image" Target="../media/image790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7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10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png"/><Relationship Id="rId7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35.png"/><Relationship Id="rId10" Type="http://schemas.openxmlformats.org/officeDocument/2006/relationships/image" Target="../media/image38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8856" y="235596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400" b="1" dirty="0" smtClean="0"/>
              <a:t>ΘΕΡΜΙΚΕΣ ΜΗΧΑΝΕΣ</a:t>
            </a:r>
            <a:r>
              <a:rPr lang="en-US" altLang="el-GR" sz="2400" b="1" dirty="0" smtClean="0"/>
              <a:t> (1)</a:t>
            </a:r>
            <a:r>
              <a:rPr lang="el-GR" altLang="el-GR" sz="2400" b="1" dirty="0" smtClean="0"/>
              <a:t> 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3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10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536714" y="259834"/>
            <a:ext cx="1755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ΕΝΤΡΟΠΙΑ 2/3</a:t>
            </a:r>
            <a:endParaRPr lang="el-G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802" y="918914"/>
            <a:ext cx="2978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Μεταβολή εντροπίας για στοιχειώδη μεταβολή </a:t>
            </a:r>
            <a:endParaRPr lang="el-G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85523" y="1222687"/>
            <a:ext cx="3744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973809" y="850643"/>
                <a:ext cx="1606771" cy="7337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l-GR" sz="22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l-GR" sz="22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l-GR" sz="22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809" y="850643"/>
                <a:ext cx="1606771" cy="7337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4521200" y="1216394"/>
            <a:ext cx="33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810387" y="957017"/>
                <a:ext cx="20882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>
                          <a:latin typeface="Cambria Math" panose="02040503050406030204" pitchFamily="18" charset="0"/>
                        </a:rPr>
                        <m:t>𝒅𝑺</m:t>
                      </m:r>
                      <m:r>
                        <a:rPr lang="el-GR" sz="2400" b="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sz="24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l-GR" sz="24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sz="2400" b="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24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l-GR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sz="2400" i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0387" y="957017"/>
                <a:ext cx="2088200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267107" y="586087"/>
            <a:ext cx="2007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Για αντιστρέψιμη</a:t>
            </a:r>
          </a:p>
          <a:p>
            <a:r>
              <a:rPr lang="el-GR" b="1" i="1" dirty="0" err="1" smtClean="0"/>
              <a:t>αδιαβατική</a:t>
            </a:r>
            <a:endParaRPr lang="el-GR" b="1" i="1" dirty="0"/>
          </a:p>
          <a:p>
            <a:r>
              <a:rPr lang="el-GR" dirty="0" smtClean="0"/>
              <a:t> </a:t>
            </a:r>
            <a:r>
              <a:rPr lang="el-GR" b="1" i="1" dirty="0" smtClean="0"/>
              <a:t>μεταβολή</a:t>
            </a:r>
            <a:endParaRPr lang="el-GR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9610135" y="986086"/>
                <a:ext cx="221156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>
                          <a:latin typeface="Cambria Math" panose="02040503050406030204" pitchFamily="18" charset="0"/>
                        </a:rPr>
                        <m:t>𝐝</m:t>
                      </m:r>
                      <m:r>
                        <a:rPr lang="el-GR" sz="2000" b="1" i="0">
                          <a:latin typeface="Cambria Math" panose="02040503050406030204" pitchFamily="18" charset="0"/>
                        </a:rPr>
                        <m:t>𝐒</m:t>
                      </m:r>
                      <m:r>
                        <a:rPr lang="el-GR" sz="2000" b="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l-GR" sz="2000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sz="2000" b="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sz="20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l-GR" sz="2000" b="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sz="2000" b="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135" y="986086"/>
                <a:ext cx="2211567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7128394" y="1187848"/>
            <a:ext cx="220017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713058" y="918914"/>
            <a:ext cx="0" cy="499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710194" y="918914"/>
            <a:ext cx="2011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1729354" y="918914"/>
            <a:ext cx="0" cy="499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717906" y="1396210"/>
            <a:ext cx="2011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5845" y="2028329"/>
            <a:ext cx="2471731" cy="715950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121477" y="2204870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μεταβολές μη αντιστρέψιμες </a:t>
            </a:r>
            <a:endParaRPr lang="el-GR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515952" y="2379438"/>
            <a:ext cx="937418" cy="6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128394" y="2376206"/>
            <a:ext cx="723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915123" y="2111178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Αύξηση ΕΝΤΡΟΠΙΑΣ</a:t>
            </a:r>
            <a:endParaRPr lang="el-GR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8300" y="3314700"/>
            <a:ext cx="113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2</a:t>
            </a:r>
            <a:r>
              <a:rPr lang="el-GR" sz="2000" baseline="30000" dirty="0" smtClean="0"/>
              <a:t>ο</a:t>
            </a:r>
            <a:r>
              <a:rPr lang="el-GR" sz="2000" dirty="0" smtClean="0"/>
              <a:t> Θ.Α.</a:t>
            </a:r>
            <a:r>
              <a:rPr lang="en-US" sz="2000" dirty="0" smtClean="0"/>
              <a:t>  :</a:t>
            </a:r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588437" y="3360866"/>
                <a:ext cx="138430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8437" y="3360866"/>
                <a:ext cx="138430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6167" r="-3965" b="-254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3159952" y="3371547"/>
            <a:ext cx="312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Μη διαθέσιμη ενέργεια  </a:t>
            </a:r>
            <a:endParaRPr lang="el-GR" dirty="0"/>
          </a:p>
        </p:txBody>
      </p:sp>
      <p:cxnSp>
        <p:nvCxnSpPr>
          <p:cNvPr id="60" name="Straight Arrow Connector 59"/>
          <p:cNvCxnSpPr>
            <a:stCxn id="57" idx="2"/>
          </p:cNvCxnSpPr>
          <p:nvPr/>
        </p:nvCxnSpPr>
        <p:spPr>
          <a:xfrm>
            <a:off x="2280587" y="3668643"/>
            <a:ext cx="0" cy="357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280587" y="4025900"/>
            <a:ext cx="19485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4229100" y="3714810"/>
            <a:ext cx="0" cy="311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600700" y="3556213"/>
            <a:ext cx="8207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374282" y="3314700"/>
            <a:ext cx="15408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smtClean="0"/>
              <a:t>ΕΝΤΡΟΠΙΑ </a:t>
            </a:r>
            <a:endParaRPr lang="en-US" sz="2400" b="1" i="1" u="sng" dirty="0" smtClean="0"/>
          </a:p>
          <a:p>
            <a:endParaRPr lang="en-US" b="1" i="1" u="sng" dirty="0"/>
          </a:p>
        </p:txBody>
      </p:sp>
      <p:sp>
        <p:nvSpPr>
          <p:cNvPr id="2" name="Rectangle 1"/>
          <p:cNvSpPr/>
          <p:nvPr/>
        </p:nvSpPr>
        <p:spPr>
          <a:xfrm>
            <a:off x="6898587" y="4516804"/>
            <a:ext cx="3867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u="sng" dirty="0"/>
              <a:t>δείκτης </a:t>
            </a:r>
          </a:p>
          <a:p>
            <a:r>
              <a:rPr lang="el-GR" b="1" i="1" u="sng" dirty="0"/>
              <a:t>ΜΗ ΔΙΑΘΕΣΙΜΟΤΗΤΑΣ της ΕΝΕΡΓΕΙΑΣ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83650" y="3767475"/>
            <a:ext cx="278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Αταξία του συστήματος</a:t>
            </a:r>
            <a:endParaRPr lang="el-GR" b="1" i="1" dirty="0"/>
          </a:p>
        </p:txBody>
      </p:sp>
      <p:cxnSp>
        <p:nvCxnSpPr>
          <p:cNvPr id="10" name="Straight Arrow Connector 9"/>
          <p:cNvCxnSpPr>
            <a:endCxn id="3" idx="1"/>
          </p:cNvCxnSpPr>
          <p:nvPr/>
        </p:nvCxnSpPr>
        <p:spPr>
          <a:xfrm>
            <a:off x="7490344" y="3714810"/>
            <a:ext cx="1393306" cy="237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898587" y="3740879"/>
            <a:ext cx="380841" cy="775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343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11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79400" y="952500"/>
            <a:ext cx="10972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2</a:t>
            </a:r>
            <a:r>
              <a:rPr lang="el-GR" sz="2000" b="1" u="sng" baseline="30000" dirty="0" smtClean="0"/>
              <a:t>ο</a:t>
            </a:r>
            <a:r>
              <a:rPr lang="el-GR" sz="2000" b="1" u="sng" dirty="0" smtClean="0"/>
              <a:t> Θ.Α. </a:t>
            </a:r>
            <a:r>
              <a:rPr lang="el-GR" dirty="0" smtClean="0"/>
              <a:t>:   το αλγεβρικό άθροισμα των μεταβολών της εντροπίας ενός συστήματος και του περιβάλλοντός του     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είναι θετικό για κάθε μη αντιστρέψιμη μεταβολή και γίνεται μηδέν μόνο στις αντιστρέψιμες μεταβολές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279400" y="374134"/>
            <a:ext cx="1755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ΕΝΤΡΟΠΙΑ 3/3</a:t>
            </a:r>
            <a:endParaRPr lang="el-G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9400" y="952500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9400" y="952500"/>
            <a:ext cx="0" cy="677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9400" y="1629608"/>
            <a:ext cx="1097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1252200" y="952500"/>
            <a:ext cx="0" cy="677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19067" y="2352751"/>
                <a:ext cx="5634033" cy="5209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endChr m:val=""/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ctrlPr>
                                    <a:rPr lang="el-G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sz="2400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𝜎𝜐𝜎𝜏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𝜇𝛼𝜏𝜊𝜍</m:t>
                              </m:r>
                            </m:sub>
                          </m:s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+(</m:t>
                          </m:r>
                          <m:sSub>
                            <m:sSub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"/>
                                  <m:ctrlPr>
                                    <a:rPr lang="el-G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sz="2400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𝜋𝜀𝜌𝜄𝛽</m:t>
                              </m:r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𝜆𝜆𝜊𝜈𝜏𝜊𝜍</m:t>
                              </m:r>
                            </m:sub>
                          </m:sSub>
                          <m:r>
                            <a:rPr lang="el-GR" sz="2400" i="0">
                              <a:latin typeface="Cambria Math" panose="02040503050406030204" pitchFamily="18" charset="0"/>
                            </a:rPr>
                            <m:t>≥0</m:t>
                          </m:r>
                        </m:e>
                      </m:d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67" y="2352751"/>
                <a:ext cx="5634033" cy="5209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892800" y="2413184"/>
            <a:ext cx="408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/>
              <a:t>Ποσοτική διατύπωση του 2</a:t>
            </a:r>
            <a:r>
              <a:rPr lang="el-GR" sz="2000" b="1" i="1" baseline="30000" dirty="0" smtClean="0"/>
              <a:t>ου</a:t>
            </a:r>
            <a:r>
              <a:rPr lang="el-GR" sz="2000" b="1" i="1" dirty="0" smtClean="0"/>
              <a:t> Θ.Α.</a:t>
            </a:r>
            <a:endParaRPr lang="el-GR" sz="2000" b="1" i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79400" y="2352751"/>
            <a:ext cx="535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9400" y="2352751"/>
            <a:ext cx="0" cy="520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9400" y="2813294"/>
            <a:ext cx="0" cy="222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9400" y="3035300"/>
            <a:ext cx="535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638800" y="2352751"/>
            <a:ext cx="0" cy="682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48075" y="3606762"/>
            <a:ext cx="200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Μεταβολές</a:t>
            </a:r>
            <a:r>
              <a:rPr lang="el-GR" b="1" u="sng" dirty="0" smtClean="0"/>
              <a:t> </a:t>
            </a:r>
            <a:endParaRPr lang="el-GR" b="1" u="sng" dirty="0"/>
          </a:p>
        </p:txBody>
      </p:sp>
      <p:sp>
        <p:nvSpPr>
          <p:cNvPr id="33" name="TextBox 32"/>
          <p:cNvSpPr txBox="1"/>
          <p:nvPr/>
        </p:nvSpPr>
        <p:spPr>
          <a:xfrm>
            <a:off x="596900" y="4622800"/>
            <a:ext cx="1297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Ιδανικές</a:t>
            </a:r>
            <a:r>
              <a:rPr lang="el-GR" sz="2000" u="sng" dirty="0" smtClean="0"/>
              <a:t> </a:t>
            </a:r>
            <a:r>
              <a:rPr lang="el-GR" dirty="0" smtClean="0"/>
              <a:t>: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1894865" y="4440602"/>
                <a:ext cx="1347420" cy="7337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l-GR" sz="22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l-GR" sz="2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865" y="4440602"/>
                <a:ext cx="1347420" cy="7337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4425950" y="4622800"/>
            <a:ext cx="1784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Πραγματικές</a:t>
            </a:r>
            <a:r>
              <a:rPr lang="el-GR" dirty="0" smtClean="0"/>
              <a:t> :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210300" y="4415101"/>
                <a:ext cx="1990225" cy="729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l-GR" sz="2000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l-GR" sz="2000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00" y="4415101"/>
                <a:ext cx="1990225" cy="7294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7632700" y="4415101"/>
            <a:ext cx="567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632700" y="4415101"/>
            <a:ext cx="0" cy="733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632700" y="5174329"/>
            <a:ext cx="5678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8200525" y="4415101"/>
            <a:ext cx="0" cy="759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610600" y="5049304"/>
            <a:ext cx="2075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Εντροπία μη αντιστρεψιμότητας</a:t>
            </a:r>
            <a:endParaRPr lang="el-GR" i="1" dirty="0"/>
          </a:p>
        </p:txBody>
      </p:sp>
      <p:cxnSp>
        <p:nvCxnSpPr>
          <p:cNvPr id="53" name="Straight Arrow Connector 52"/>
          <p:cNvCxnSpPr>
            <a:endCxn id="51" idx="1"/>
          </p:cNvCxnSpPr>
          <p:nvPr/>
        </p:nvCxnSpPr>
        <p:spPr>
          <a:xfrm>
            <a:off x="8200525" y="5174329"/>
            <a:ext cx="410075" cy="198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1894865" y="4006872"/>
            <a:ext cx="2346935" cy="61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241800" y="4006872"/>
            <a:ext cx="1412875" cy="615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458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96452" y="6244726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10900" y="6356350"/>
            <a:ext cx="342900" cy="365125"/>
          </a:xfrm>
        </p:spPr>
        <p:txBody>
          <a:bodyPr/>
          <a:lstStyle/>
          <a:p>
            <a:fld id="{3C9B1D59-BD35-4C7A-8556-4FAD68A65D0F}" type="slidenum">
              <a:rPr lang="el-GR" smtClean="0"/>
              <a:t>12</a:t>
            </a:fld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73100" y="342900"/>
            <a:ext cx="683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ΕΚΤΟΝΩΣΗ </a:t>
            </a:r>
            <a:r>
              <a:rPr lang="el-GR" b="1" u="sng" dirty="0" smtClean="0"/>
              <a:t> : ΑΔΙΑΒΑΤΙΚΗ ΙΔΑΝΙΚΗ  και ΑΔΙΑΒΑΤΙΚΗ ΠΡΑΓΜΑΤΙΚΗ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869982" y="1457991"/>
                <a:ext cx="1242135" cy="675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l-GR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l-G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9982" y="1457991"/>
                <a:ext cx="1242135" cy="675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715790" y="1620349"/>
            <a:ext cx="227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ΑΔΙΑΒΑΤΙΚΗ ΙΔΑΝΙΚΗ </a:t>
            </a:r>
            <a:endParaRPr lang="el-GR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101288" y="1829987"/>
            <a:ext cx="11563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8254493" y="1521675"/>
                <a:ext cx="808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l-GR" dirty="0" smtClean="0"/>
                  <a:t> = 0</a:t>
                </a:r>
                <a:endParaRPr lang="el-GR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4493" y="1521675"/>
                <a:ext cx="80855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04" t="-10000" r="-5263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220710" y="1634902"/>
                <a:ext cx="8511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l-GR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0</a:t>
                </a:r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0710" y="1634902"/>
                <a:ext cx="851195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8197" r="-5755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0579100" y="1052463"/>
            <a:ext cx="154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Μεταβολή </a:t>
            </a:r>
            <a:r>
              <a:rPr lang="el-GR" sz="2400" b="1" dirty="0" smtClean="0"/>
              <a:t>12</a:t>
            </a:r>
            <a:endParaRPr lang="el-GR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8678483" y="2459668"/>
                <a:ext cx="33484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𝑑𝑆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l-GR" b="0" i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l-GR" b="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 b="0" i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l-G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0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l-GR" b="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b="0" i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8483" y="2459668"/>
                <a:ext cx="334841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46"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8678483" y="2459668"/>
            <a:ext cx="33484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678483" y="2459668"/>
            <a:ext cx="0" cy="537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678483" y="2997200"/>
            <a:ext cx="33484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2026900" y="2459668"/>
            <a:ext cx="0" cy="537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501626" y="1033736"/>
            <a:ext cx="1917700" cy="64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412383" y="1052463"/>
            <a:ext cx="12661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3" idx="0"/>
          </p:cNvCxnSpPr>
          <p:nvPr/>
        </p:nvCxnSpPr>
        <p:spPr>
          <a:xfrm>
            <a:off x="8658770" y="1060010"/>
            <a:ext cx="1" cy="461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320400" y="2620799"/>
            <a:ext cx="2662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ΑΔΙΑΒΑΤΙΚΗ ΠΡΑΓΜΑΤΙΚΗ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983417" y="3177572"/>
                <a:ext cx="1808508" cy="6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417" y="3177572"/>
                <a:ext cx="1808508" cy="6657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975426" y="3823902"/>
                <a:ext cx="808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l-GR" dirty="0"/>
                  <a:t> = 0</a:t>
                </a: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426" y="3823902"/>
                <a:ext cx="80855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504" t="-8197" r="-5263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>
            <a:off x="5785375" y="4008568"/>
            <a:ext cx="12721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16807" y="3157569"/>
            <a:ext cx="0" cy="10473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7832695" y="3778250"/>
            <a:ext cx="2996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8096661" y="3471062"/>
                <a:ext cx="1195840" cy="665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l-GR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61" y="3471062"/>
                <a:ext cx="1195840" cy="6657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/>
          <p:cNvCxnSpPr/>
          <p:nvPr/>
        </p:nvCxnSpPr>
        <p:spPr>
          <a:xfrm>
            <a:off x="9378505" y="3752855"/>
            <a:ext cx="535604" cy="16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9917860" y="3524988"/>
            <a:ext cx="1618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Μεταβολή </a:t>
            </a:r>
            <a:r>
              <a:rPr lang="el-GR" sz="2400" b="1" dirty="0" smtClean="0"/>
              <a:t>12</a:t>
            </a:r>
            <a:r>
              <a:rPr lang="en-US" sz="2400" b="1" dirty="0" smtClean="0"/>
              <a:t>’</a:t>
            </a:r>
            <a:endParaRPr lang="el-GR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3252326" y="999884"/>
                <a:ext cx="9901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326" y="999884"/>
                <a:ext cx="990143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/>
          <p:cNvSpPr txBox="1"/>
          <p:nvPr/>
        </p:nvSpPr>
        <p:spPr>
          <a:xfrm>
            <a:off x="307556" y="4863212"/>
            <a:ext cx="4467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Καμπύλη 12’               ισοδύναμη πραγματική 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                   της  αντιστρέψιμης 12</a:t>
            </a:r>
            <a:endParaRPr lang="el-GR" dirty="0"/>
          </a:p>
        </p:txBody>
      </p:sp>
      <p:sp>
        <p:nvSpPr>
          <p:cNvPr id="61" name="Right Arrow 60"/>
          <p:cNvSpPr/>
          <p:nvPr/>
        </p:nvSpPr>
        <p:spPr>
          <a:xfrm>
            <a:off x="1739900" y="5047878"/>
            <a:ext cx="511175" cy="139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512110" y="2902931"/>
            <a:ext cx="303198" cy="1105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7172569" y="5258131"/>
                <a:ext cx="4150175" cy="720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𝜀𝜅𝜏</m:t>
                          </m:r>
                        </m:sub>
                      </m:sSub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𝜋𝜌𝛼𝛾𝜇𝛼𝜏𝜄𝜅𝜂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𝜄𝛿𝛼𝜈𝜄𝜅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sub>
                          </m:sSub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2′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l-GR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l-GR" i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569" y="5258131"/>
                <a:ext cx="4150175" cy="7207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7223621" y="4499510"/>
            <a:ext cx="4068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             </a:t>
            </a:r>
            <a:r>
              <a:rPr lang="el-GR" b="1" i="1" u="sng" dirty="0" err="1" smtClean="0"/>
              <a:t>Ισοεντροπικός</a:t>
            </a:r>
            <a:r>
              <a:rPr lang="el-GR" b="1" i="1" u="sng" dirty="0" smtClean="0"/>
              <a:t> </a:t>
            </a:r>
          </a:p>
          <a:p>
            <a:r>
              <a:rPr lang="el-GR" b="1" i="1" u="sng" dirty="0" smtClean="0"/>
              <a:t>βαθμός απόδοσης εκτόνωσης</a:t>
            </a:r>
            <a:endParaRPr lang="el-GR" b="1" i="1" u="sng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7045727" y="4499510"/>
            <a:ext cx="4245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045727" y="4499510"/>
            <a:ext cx="0" cy="1445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045727" y="5945114"/>
            <a:ext cx="4245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11291626" y="4510431"/>
            <a:ext cx="0" cy="1434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649" y="1379979"/>
            <a:ext cx="4381500" cy="3390900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9914109" y="1931881"/>
            <a:ext cx="352200" cy="415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1291626" y="1457991"/>
            <a:ext cx="244241" cy="889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478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52370" y="635769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13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28600" y="291068"/>
            <a:ext cx="8521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u="sng" dirty="0" smtClean="0"/>
              <a:t>ΣΥΜΠΙΕΣΗ </a:t>
            </a:r>
            <a:r>
              <a:rPr lang="el-GR" b="1" u="sng" dirty="0" smtClean="0"/>
              <a:t>: </a:t>
            </a:r>
            <a:r>
              <a:rPr lang="el-GR" b="1" u="sng" dirty="0"/>
              <a:t>ΑΔΙΑΒΑΤΙΚΗ ΙΔΑΝΙΚΗ  και ΑΔΙΑΒΑΤΙΚΗ ΠΡΑΓΜΑΤΙΚΗ</a:t>
            </a:r>
          </a:p>
        </p:txBody>
      </p:sp>
      <p:sp>
        <p:nvSpPr>
          <p:cNvPr id="8" name="Rectangle 7"/>
          <p:cNvSpPr/>
          <p:nvPr/>
        </p:nvSpPr>
        <p:spPr>
          <a:xfrm>
            <a:off x="4588790" y="1137749"/>
            <a:ext cx="227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ΑΔΙΑΒΑΤΙΚΗ ΙΔΑΝΙΚΗ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194257" y="893762"/>
                <a:ext cx="9901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257" y="893762"/>
                <a:ext cx="99014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988876" y="1013869"/>
                <a:ext cx="1135247" cy="6170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l-GR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l-GR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876" y="1013869"/>
                <a:ext cx="1135247" cy="6170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171104" y="1013869"/>
                <a:ext cx="8085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l-GR" dirty="0"/>
                  <a:t> = 0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104" y="1013869"/>
                <a:ext cx="80855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504" t="-8197" r="-5263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097076" y="1137749"/>
                <a:ext cx="8511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𝑑𝑆</m:t>
                    </m:r>
                    <m:r>
                      <a:rPr lang="el-GR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/>
                  <a:t> 0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7076" y="1137749"/>
                <a:ext cx="851195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0000" r="-5714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>
            <a:stCxn id="10" idx="3"/>
            <a:endCxn id="12" idx="1"/>
          </p:cNvCxnSpPr>
          <p:nvPr/>
        </p:nvCxnSpPr>
        <p:spPr>
          <a:xfrm>
            <a:off x="8124123" y="1322415"/>
            <a:ext cx="9729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015004" y="616763"/>
            <a:ext cx="1545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Μεταβολή </a:t>
            </a:r>
            <a:r>
              <a:rPr lang="el-GR" sz="2400" b="1" dirty="0"/>
              <a:t>12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750300" y="1644337"/>
                <a:ext cx="33484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𝑑𝑆</m:t>
                        </m:r>
                        <m:r>
                          <a:rPr lang="el-G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l-GR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>
                            <a:latin typeface="Cambria Math" panose="02040503050406030204" pitchFamily="18" charset="0"/>
                          </a:rPr>
                          <m:t>𝐒</m:t>
                        </m:r>
                      </m:e>
                      <m:sub>
                        <m:r>
                          <a:rPr lang="el-GR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0300" y="1644337"/>
                <a:ext cx="334841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545"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V="1">
            <a:off x="5219700" y="752733"/>
            <a:ext cx="507542" cy="445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27242" y="752733"/>
            <a:ext cx="26928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420100" y="752733"/>
            <a:ext cx="0" cy="261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</p:cNvCxnSpPr>
          <p:nvPr/>
        </p:nvCxnSpPr>
        <p:spPr>
          <a:xfrm flipV="1">
            <a:off x="9948271" y="975634"/>
            <a:ext cx="476237" cy="346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750300" y="1630961"/>
            <a:ext cx="325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750300" y="1630961"/>
            <a:ext cx="0" cy="382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750300" y="2013669"/>
            <a:ext cx="325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001500" y="1630961"/>
            <a:ext cx="0" cy="382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0896600" y="1013869"/>
            <a:ext cx="203200" cy="49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489450" y="2179352"/>
            <a:ext cx="2662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ΑΔΙΑΒΑΤΙΚΗ ΠΡΑΓΜΑΤΙΚΗ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893557" y="2788371"/>
                <a:ext cx="2088034" cy="6657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557" y="2788371"/>
                <a:ext cx="2088034" cy="6657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6865695" y="3409416"/>
                <a:ext cx="93186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l-GR" dirty="0"/>
                  <a:t> = 0</a:t>
                </a:r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695" y="3409416"/>
                <a:ext cx="93186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307"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8391716" y="2931736"/>
                <a:ext cx="1410720" cy="6657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716" y="2931736"/>
                <a:ext cx="1410720" cy="6657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10424508" y="2629073"/>
            <a:ext cx="1626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Μεταβολή </a:t>
            </a:r>
            <a:r>
              <a:rPr lang="el-GR" sz="2400" b="1" dirty="0"/>
              <a:t>12</a:t>
            </a:r>
            <a:r>
              <a:rPr lang="en-US" sz="2400" b="1" dirty="0"/>
              <a:t>’</a:t>
            </a:r>
            <a:endParaRPr lang="el-GR" sz="2400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7930562" y="2629073"/>
            <a:ext cx="0" cy="1092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914981" y="3278464"/>
            <a:ext cx="66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9659499" y="2878944"/>
            <a:ext cx="818468" cy="421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074262" y="2385537"/>
            <a:ext cx="798417" cy="123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58539" y="5268034"/>
            <a:ext cx="4525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Καμπύλη 12’               ισοδύναμη πραγματική </a:t>
            </a:r>
          </a:p>
          <a:p>
            <a:r>
              <a:rPr lang="el-GR" dirty="0"/>
              <a:t>                                      της  αντιστρέψιμης 12</a:t>
            </a:r>
          </a:p>
        </p:txBody>
      </p:sp>
      <p:sp>
        <p:nvSpPr>
          <p:cNvPr id="52" name="Right Arrow 51"/>
          <p:cNvSpPr/>
          <p:nvPr/>
        </p:nvSpPr>
        <p:spPr>
          <a:xfrm>
            <a:off x="1689328" y="5354639"/>
            <a:ext cx="495072" cy="186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Rectangle 52"/>
          <p:cNvSpPr/>
          <p:nvPr/>
        </p:nvSpPr>
        <p:spPr>
          <a:xfrm>
            <a:off x="7914981" y="4133622"/>
            <a:ext cx="3117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i="1" dirty="0"/>
              <a:t> </a:t>
            </a:r>
            <a:r>
              <a:rPr lang="el-GR" b="1" i="1" u="sng" dirty="0" err="1"/>
              <a:t>Ισοεντροπικός</a:t>
            </a:r>
            <a:r>
              <a:rPr lang="el-GR" b="1" i="1" u="sng" dirty="0"/>
              <a:t> </a:t>
            </a:r>
          </a:p>
          <a:p>
            <a:r>
              <a:rPr lang="el-GR" b="1" i="1" u="sng" dirty="0"/>
              <a:t>βαθμός απόδοσης </a:t>
            </a:r>
            <a:r>
              <a:rPr lang="el-GR" b="1" i="1" u="sng" dirty="0" smtClean="0"/>
              <a:t>συμπίεσης</a:t>
            </a:r>
            <a:endParaRPr lang="el-GR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898849" y="3591779"/>
            <a:ext cx="10451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7269124" y="5129760"/>
                <a:ext cx="4379404" cy="7207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𝜎𝜐𝜇𝜋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𝜄𝛿𝛼𝜈𝜄𝜅𝜂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𝛥</m:t>
                                  </m:r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𝜋𝜌𝛼𝛾𝜇𝛼𝜏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𝜄𝜅𝜂</m:t>
                              </m:r>
                            </m:sub>
                          </m:sSub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0" smtClean="0">
                                      <a:latin typeface="Cambria Math" panose="02040503050406030204" pitchFamily="18" charset="0"/>
                                    </a:rPr>
                                    <m:t>2′</m:t>
                                  </m:r>
                                </m:sub>
                              </m:sSub>
                              <m:r>
                                <a:rPr lang="el-GR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l-GR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124" y="5129760"/>
                <a:ext cx="4379404" cy="7207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6058" y="1259955"/>
            <a:ext cx="3917159" cy="382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72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14</a:t>
            </a:fld>
            <a:endParaRPr lang="el-GR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52370" y="635769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200" y="177800"/>
            <a:ext cx="607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1</a:t>
            </a:r>
            <a:r>
              <a:rPr lang="el-GR" sz="2000" b="1" u="sng" baseline="30000" dirty="0" smtClean="0"/>
              <a:t>Ο</a:t>
            </a:r>
            <a:r>
              <a:rPr lang="el-GR" sz="2000" b="1" u="sng" dirty="0" smtClean="0"/>
              <a:t> ΘΕΡΜΟΔΥΝΑΜΙΚΟ ΑΞΙΩΜΑ ΜΕ ΧΡΗΣΗ ΕΝΤΡΟΠΙΑΣ</a:t>
            </a:r>
            <a:endParaRPr lang="el-GR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939800"/>
                <a:ext cx="2857321" cy="6310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nary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39800"/>
                <a:ext cx="2857321" cy="6310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05232" y="978945"/>
                <a:ext cx="6477001" cy="5527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l-GR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 panose="02040503050406030204" pitchFamily="18" charset="0"/>
                          </a:rPr>
                          <m:t>ΟΛΙΚΗ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𝑘𝐽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𝐾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232" y="978945"/>
                <a:ext cx="6477001" cy="552715"/>
              </a:xfrm>
              <a:prstGeom prst="rect">
                <a:avLst/>
              </a:prstGeom>
              <a:blipFill rotWithShape="0">
                <a:blip r:embed="rId3"/>
                <a:stretch>
                  <a:fillRect l="-2164"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7" idx="3"/>
            <a:endCxn id="9" idx="1"/>
          </p:cNvCxnSpPr>
          <p:nvPr/>
        </p:nvCxnSpPr>
        <p:spPr>
          <a:xfrm flipV="1">
            <a:off x="3314521" y="1255303"/>
            <a:ext cx="22907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4532" y="924476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για σύστημα μάζας </a:t>
            </a:r>
            <a:r>
              <a:rPr lang="en-US" i="1" dirty="0" smtClean="0"/>
              <a:t>(m)</a:t>
            </a:r>
            <a:endParaRPr lang="el-GR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80832" y="2759772"/>
            <a:ext cx="125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Εντροπία </a:t>
            </a:r>
            <a:r>
              <a:rPr lang="en-US" sz="2400" dirty="0" smtClean="0"/>
              <a:t>S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43899" y="2420534"/>
                <a:ext cx="11567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899" y="2420534"/>
                <a:ext cx="115679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762" t="-2174" r="-7407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124439" y="2792072"/>
                <a:ext cx="13801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439" y="2792072"/>
                <a:ext cx="138018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143899" y="3194027"/>
                <a:ext cx="13412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𝜐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899" y="3194027"/>
                <a:ext cx="1341265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>
            <a:stCxn id="15" idx="3"/>
            <a:endCxn id="17" idx="1"/>
          </p:cNvCxnSpPr>
          <p:nvPr/>
        </p:nvCxnSpPr>
        <p:spPr>
          <a:xfrm flipV="1">
            <a:off x="2133600" y="2976738"/>
            <a:ext cx="990839" cy="1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3"/>
            <a:endCxn id="18" idx="1"/>
          </p:cNvCxnSpPr>
          <p:nvPr/>
        </p:nvCxnSpPr>
        <p:spPr>
          <a:xfrm>
            <a:off x="2133600" y="2990605"/>
            <a:ext cx="1010299" cy="388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3"/>
            <a:endCxn id="16" idx="1"/>
          </p:cNvCxnSpPr>
          <p:nvPr/>
        </p:nvCxnSpPr>
        <p:spPr>
          <a:xfrm flipV="1">
            <a:off x="2133600" y="2559034"/>
            <a:ext cx="1010299" cy="431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445297" y="4018677"/>
                <a:ext cx="17107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297" y="4018677"/>
                <a:ext cx="1710788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2847" r="-1423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45297" y="4451683"/>
                <a:ext cx="11661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297" y="4451683"/>
                <a:ext cx="116615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4712" r="-4712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01605" y="4182397"/>
                <a:ext cx="20117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605" y="4182397"/>
                <a:ext cx="201176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2121" r="-1212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/>
          <p:cNvCxnSpPr/>
          <p:nvPr/>
        </p:nvCxnSpPr>
        <p:spPr>
          <a:xfrm>
            <a:off x="6678292" y="4096743"/>
            <a:ext cx="22350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78292" y="4096743"/>
            <a:ext cx="0" cy="394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678292" y="4515694"/>
            <a:ext cx="22350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913373" y="4105131"/>
            <a:ext cx="0" cy="394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19700" y="3958244"/>
            <a:ext cx="0" cy="810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364571" y="4320896"/>
            <a:ext cx="1197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3383548" y="5152535"/>
                <a:ext cx="18246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0" dirty="0" smtClean="0"/>
                  <a:t>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𝑑𝑝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548" y="5152535"/>
                <a:ext cx="1824667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2676" t="-8197" r="-334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445297" y="5641927"/>
                <a:ext cx="11661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297" y="5641927"/>
                <a:ext cx="116615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4712" r="-4712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6700948" y="5338528"/>
                <a:ext cx="2189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𝜐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948" y="5338528"/>
                <a:ext cx="2189767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6700948" y="5355955"/>
            <a:ext cx="2315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700948" y="5822238"/>
            <a:ext cx="2315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9016681" y="5355955"/>
            <a:ext cx="0" cy="451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700948" y="5355955"/>
            <a:ext cx="0" cy="451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216361" y="5113379"/>
            <a:ext cx="0" cy="819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918194" y="41178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α)</a:t>
            </a:r>
            <a:endParaRPr lang="el-GR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5364571" y="5584392"/>
            <a:ext cx="1197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907656" y="5355955"/>
            <a:ext cx="37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β)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021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15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635000" y="203052"/>
            <a:ext cx="287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ΔΙΑΓΡΑΜΜΑ ΕΝΤΡΟΠΙΑΣ</a:t>
            </a:r>
            <a:endParaRPr lang="el-GR" sz="2000" b="1" u="sng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 flipV="1">
            <a:off x="8610600" y="1238309"/>
            <a:ext cx="626165" cy="5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346223"/>
              </p:ext>
            </p:extLst>
          </p:nvPr>
        </p:nvGraphicFramePr>
        <p:xfrm>
          <a:off x="8610600" y="1295489"/>
          <a:ext cx="130125" cy="45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Bitmap Image" r:id="rId3" imgW="3885714" imgH="3419952" progId="Paint.Picture">
                  <p:embed/>
                </p:oleObj>
              </mc:Choice>
              <mc:Fallback>
                <p:oleObj name="Bitmap Image" r:id="rId3" imgW="3885714" imgH="341995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1295489"/>
                        <a:ext cx="130125" cy="45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92442" y="972970"/>
                <a:ext cx="4037900" cy="33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2 3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𝜇𝜀𝛾𝜄𝜎𝜏𝜂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442" y="972970"/>
                <a:ext cx="4037900" cy="335092"/>
              </a:xfrm>
              <a:prstGeom prst="rect">
                <a:avLst/>
              </a:prstGeom>
              <a:blipFill rotWithShape="0">
                <a:blip r:embed="rId5"/>
                <a:stretch>
                  <a:fillRect l="-1508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8544" y="825955"/>
            <a:ext cx="3120863" cy="28054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740475" y="1433302"/>
                <a:ext cx="5078042" cy="762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𝜀</m:t>
                          </m:r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𝜆𝛼𝜒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𝜄𝜎𝜏𝜂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000" b="0" dirty="0" smtClean="0">
                    <a:ea typeface="Cambria Math" panose="02040503050406030204" pitchFamily="18" charset="0"/>
                  </a:rPr>
                  <a:t>        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𝜀𝜆𝛼𝜒𝜄𝜎𝜏𝜂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475" y="1433302"/>
                <a:ext cx="5078042" cy="762516"/>
              </a:xfrm>
              <a:prstGeom prst="rect">
                <a:avLst/>
              </a:prstGeom>
              <a:blipFill rotWithShape="0">
                <a:blip r:embed="rId7"/>
                <a:stretch>
                  <a:fillRect l="-360" b="-48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V="1">
            <a:off x="7153225" y="1901550"/>
            <a:ext cx="66040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92442" y="2490145"/>
                <a:ext cx="4656788" cy="616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𝜀𝜆𝛼𝜒𝜄𝜎𝜏𝜂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𝜇𝜀𝛾𝜄𝜎𝜏𝜂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2442" y="2490145"/>
                <a:ext cx="4656788" cy="61600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655013" y="3668757"/>
            <a:ext cx="516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βαθμός απόδοσης του κύκλου </a:t>
            </a:r>
            <a:r>
              <a:rPr lang="en-US" dirty="0" smtClean="0"/>
              <a:t>Carnot</a:t>
            </a:r>
            <a:r>
              <a:rPr lang="el-GR" dirty="0" smtClean="0"/>
              <a:t> εξαρτάται από τη μέγιστη και ελάχιστη θερμοκρασία 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540137" y="5293082"/>
            <a:ext cx="521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</a:t>
            </a:r>
            <a:r>
              <a:rPr lang="el-GR" dirty="0" smtClean="0"/>
              <a:t> :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00874" y="4285923"/>
                <a:ext cx="281942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=[1 2 3 4]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874" y="4285923"/>
                <a:ext cx="2819426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1512" t="-1961" r="-2808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061611" y="5154582"/>
            <a:ext cx="471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 διάγραμμα </a:t>
            </a:r>
            <a:r>
              <a:rPr lang="en-US" dirty="0" smtClean="0"/>
              <a:t>T-S</a:t>
            </a:r>
            <a:r>
              <a:rPr lang="el-GR" dirty="0" smtClean="0"/>
              <a:t> το εμβαδόν που περικλείεται στον κύκλο είναι το έργο στον κύκλο  </a:t>
            </a:r>
            <a:endParaRPr lang="el-GR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792442" y="2438400"/>
            <a:ext cx="0" cy="695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792442" y="25174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792442" y="2438400"/>
            <a:ext cx="4650258" cy="8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92442" y="3133430"/>
            <a:ext cx="46502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11430000" y="3098800"/>
            <a:ext cx="12700" cy="7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1430000" y="2438400"/>
            <a:ext cx="0" cy="695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655013" y="3668757"/>
            <a:ext cx="4722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55013" y="3668757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55013" y="4315088"/>
            <a:ext cx="47749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1430000" y="3668757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22" idx="0"/>
          </p:cNvCxnSpPr>
          <p:nvPr/>
        </p:nvCxnSpPr>
        <p:spPr>
          <a:xfrm flipH="1">
            <a:off x="9236765" y="3133430"/>
            <a:ext cx="161235" cy="535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090710" y="3760766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/>
              <a:t>: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1061611" y="5154582"/>
            <a:ext cx="471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061611" y="5154582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773311" y="5154582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061611" y="5800913"/>
            <a:ext cx="471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0874" y="4285923"/>
            <a:ext cx="2819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620300" y="4285923"/>
            <a:ext cx="0" cy="489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800874" y="4775200"/>
            <a:ext cx="2819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800874" y="4285923"/>
            <a:ext cx="0" cy="489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4" idx="3"/>
          </p:cNvCxnSpPr>
          <p:nvPr/>
        </p:nvCxnSpPr>
        <p:spPr>
          <a:xfrm flipV="1">
            <a:off x="3620300" y="4439811"/>
            <a:ext cx="6215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3620300" y="4439811"/>
            <a:ext cx="621500" cy="714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7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344" y="806213"/>
            <a:ext cx="31242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93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16</a:t>
            </a:fld>
            <a:endParaRPr lang="el-GR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52370" y="635769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900" y="419100"/>
            <a:ext cx="513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ΥΠΟΛΟΓΙΣΜΟΣ ΕΝΤΡΟΠΙΑΣ ΓΙΑ ΙΔΑΝΙΚΑ ΑΕΡΙΑ</a:t>
            </a:r>
            <a:endParaRPr lang="el-GR" sz="2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049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1.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1135677"/>
                <a:ext cx="13474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sz="2000" b="0" i="0" smtClean="0">
                          <a:latin typeface="Cambria Math" panose="02040503050406030204" pitchFamily="18" charset="0"/>
                        </a:rPr>
                        <m:t>υ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35677"/>
                <a:ext cx="1347420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4072" t="-1961" r="-5882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44800" y="966784"/>
                <a:ext cx="3608039" cy="6455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num>
                                <m:den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800" y="966784"/>
                <a:ext cx="3608039" cy="6455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81000" y="190124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50349" y="1891623"/>
                <a:ext cx="13692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dirty="0" smtClean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49" y="1891623"/>
                <a:ext cx="1369286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8197" r="-3111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678441" y="1702883"/>
                <a:ext cx="3802772" cy="713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nary>
                            <m:nary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441" y="1702883"/>
                <a:ext cx="3802772" cy="7134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77282" y="2676377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10275" y="2698947"/>
                <a:ext cx="14093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υ</m:t>
                    </m:r>
                  </m:oMath>
                </a14:m>
                <a:r>
                  <a:rPr lang="en-US" dirty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75" y="2698947"/>
                <a:ext cx="1409360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0000" r="-303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707648" y="2490189"/>
                <a:ext cx="3744358" cy="7134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υ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υ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sub>
                              </m:sSub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𝑑𝑝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nary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648" y="2490189"/>
                <a:ext cx="3744358" cy="7134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77282" y="3520464"/>
            <a:ext cx="149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Θεωρώντας :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63106" y="3567474"/>
                <a:ext cx="19141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l-G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106" y="3567474"/>
                <a:ext cx="1914177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822" t="-2174" r="-637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93273" y="3556895"/>
                <a:ext cx="20743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sub>
                      </m:sSub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l-G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l-GR" b="0" i="1" smtClean="0">
                                              <a:latin typeface="Cambria Math" panose="02040503050406030204" pitchFamily="18" charset="0"/>
                                            </a:rPr>
                                            <m:t>𝜐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273" y="3556895"/>
                <a:ext cx="2074349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852606" y="3542594"/>
            <a:ext cx="177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,</a:t>
            </a:r>
            <a:endParaRPr lang="el-GR" dirty="0"/>
          </a:p>
        </p:txBody>
      </p:sp>
      <p:sp>
        <p:nvSpPr>
          <p:cNvPr id="18" name="Rectangle 17"/>
          <p:cNvSpPr/>
          <p:nvPr/>
        </p:nvSpPr>
        <p:spPr>
          <a:xfrm>
            <a:off x="350833" y="4200308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1.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36676" y="4231086"/>
                <a:ext cx="134742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0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sz="2000" b="0" i="0" smtClean="0">
                          <a:latin typeface="Cambria Math" panose="02040503050406030204" pitchFamily="18" charset="0"/>
                        </a:rPr>
                        <m:t>υ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76" y="4231086"/>
                <a:ext cx="1347420" cy="307777"/>
              </a:xfrm>
              <a:prstGeom prst="rect">
                <a:avLst/>
              </a:prstGeom>
              <a:blipFill rotWithShape="0">
                <a:blip r:embed="rId11"/>
                <a:stretch>
                  <a:fillRect l="-4072" t="-1961" r="-6335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177471" y="4028268"/>
                <a:ext cx="442582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471" y="4028268"/>
                <a:ext cx="4425827" cy="71468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327290" y="485821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86684" y="4854790"/>
                <a:ext cx="13692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US" dirty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84" y="4854790"/>
                <a:ext cx="1369286" cy="369332"/>
              </a:xfrm>
              <a:prstGeom prst="rect">
                <a:avLst/>
              </a:prstGeom>
              <a:blipFill rotWithShape="0">
                <a:blip r:embed="rId13"/>
                <a:stretch>
                  <a:fillRect t="-8197" r="-3125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084096" y="4736605"/>
                <a:ext cx="449334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096" y="4736605"/>
                <a:ext cx="4493346" cy="71468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353893" y="5631889"/>
            <a:ext cx="4061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98270" y="5649030"/>
                <a:ext cx="14093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υ</m:t>
                    </m:r>
                  </m:oMath>
                </a14:m>
                <a:r>
                  <a:rPr lang="en-US" dirty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270" y="5649030"/>
                <a:ext cx="1409360" cy="369332"/>
              </a:xfrm>
              <a:prstGeom prst="rect">
                <a:avLst/>
              </a:prstGeom>
              <a:blipFill rotWithShape="0">
                <a:blip r:embed="rId15"/>
                <a:stretch>
                  <a:fillRect t="-10000" r="-303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2146158" y="5459214"/>
                <a:ext cx="467044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158" y="5459214"/>
                <a:ext cx="4670446" cy="71468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380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17</a:t>
            </a:fld>
            <a:endParaRPr lang="el-GR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52370" y="635769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Rectangle 1"/>
          <p:cNvSpPr/>
          <p:nvPr/>
        </p:nvSpPr>
        <p:spPr>
          <a:xfrm>
            <a:off x="276641" y="259834"/>
            <a:ext cx="85322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u="sng" dirty="0"/>
              <a:t>ΥΠΟΛΟΓΙΣΜΟΣ </a:t>
            </a:r>
            <a:r>
              <a:rPr lang="el-GR" sz="2000" b="1" u="sng" dirty="0" smtClean="0"/>
              <a:t>ΜΕΤΑΒΟΛΗΣ ΕΝΤΡΟΠΙΑΣ ΤΩΝ ΜΕΤΑΒΟΛΩΝ ΙΔΑΝΙΚΩΝ ΑΕΡΙΩΝ</a:t>
            </a:r>
            <a:endParaRPr lang="el-GR" sz="20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06400" y="939800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1. ΙΣΟΘΕΡΜΗ</a:t>
            </a:r>
            <a:r>
              <a:rPr lang="en-US" b="1" u="sng" dirty="0" smtClean="0"/>
              <a:t> </a:t>
            </a:r>
            <a:r>
              <a:rPr lang="en-US" b="1" dirty="0" smtClean="0"/>
              <a:t>:</a:t>
            </a:r>
            <a:endParaRPr lang="el-G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30400" y="909022"/>
            <a:ext cx="93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dT</a:t>
            </a:r>
            <a:r>
              <a:rPr lang="en-US" sz="2000" b="1" dirty="0" smtClean="0"/>
              <a:t> = 0</a:t>
            </a:r>
            <a:endParaRPr lang="el-GR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3491" y="1339910"/>
                <a:ext cx="256525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91" y="1339910"/>
                <a:ext cx="2565253" cy="7146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1614" y="2066032"/>
                <a:ext cx="430047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14" y="2066032"/>
                <a:ext cx="4300473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63941" y="3352800"/>
            <a:ext cx="2453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2. </a:t>
            </a:r>
            <a:r>
              <a:rPr lang="el-GR" b="1" u="sng" dirty="0" smtClean="0"/>
              <a:t>ΙΣΟΧΩΡΗ </a:t>
            </a:r>
            <a:r>
              <a:rPr lang="el-GR" b="1" dirty="0" smtClean="0"/>
              <a:t>:         </a:t>
            </a:r>
            <a:r>
              <a:rPr lang="en-US" b="1" dirty="0" smtClean="0"/>
              <a:t>d</a:t>
            </a:r>
            <a:r>
              <a:rPr lang="el-GR" b="1" dirty="0" smtClean="0"/>
              <a:t>υ =0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51614" y="3741153"/>
                <a:ext cx="289175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14" y="3741153"/>
                <a:ext cx="2891753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43727" y="4528767"/>
                <a:ext cx="289964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27" y="4528767"/>
                <a:ext cx="2899640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605232" y="909022"/>
            <a:ext cx="0" cy="4303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46800" y="909022"/>
            <a:ext cx="260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3. ΙΣΟΒΑΡΗΣ :  </a:t>
            </a:r>
            <a:r>
              <a:rPr lang="en-US" b="1" dirty="0" err="1" smtClean="0"/>
              <a:t>dp</a:t>
            </a:r>
            <a:r>
              <a:rPr lang="en-US" b="1" dirty="0" smtClean="0"/>
              <a:t> = 0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146800" y="1309132"/>
                <a:ext cx="291419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800" y="1309132"/>
                <a:ext cx="2914196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146800" y="2080750"/>
                <a:ext cx="291470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800" y="2080750"/>
                <a:ext cx="2914709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239636" y="3341257"/>
            <a:ext cx="187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4. </a:t>
            </a:r>
            <a:r>
              <a:rPr lang="el-GR" b="1" u="sng" dirty="0" smtClean="0"/>
              <a:t>ΠΟΛΥΤΡΟΠΙΚΗ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15859" y="3868496"/>
                <a:ext cx="3702478" cy="4896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𝜐</m:t>
                        </m:r>
                      </m:sub>
                    </m:sSub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l-GR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59" y="3868496"/>
                <a:ext cx="3702478" cy="48962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6239636" y="4766380"/>
                <a:ext cx="3573542" cy="5850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l-GR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∙(1−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l-GR" sz="2000" dirty="0"/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9636" y="4766380"/>
                <a:ext cx="3573542" cy="58509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558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18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93700" y="419100"/>
            <a:ext cx="505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ΜΕΣΗ ΤΙΜΗ ΕΙΔΙΚΗΣ ΘΕΡΜΟΧΩΡΗΤΙΚΟΤΗΤΑΣ</a:t>
            </a:r>
            <a:endParaRPr lang="el-GR" sz="2000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995" y="1701800"/>
            <a:ext cx="4307672" cy="3441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47" y="2513130"/>
            <a:ext cx="3549133" cy="26103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97964" y="5475236"/>
                <a:ext cx="2748701" cy="611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</a:rPr>
                        <m:t>Β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l-GR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Ζ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Ε</m:t>
                          </m:r>
                          <m:r>
                            <a:rPr lang="el-GR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964" y="5475236"/>
                <a:ext cx="2748701" cy="6110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69386" y="5576033"/>
                <a:ext cx="2387512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l-GR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386" y="5576033"/>
                <a:ext cx="2387512" cy="6138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903218" y="5475236"/>
                <a:ext cx="368171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+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 − 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>
                                      <a:latin typeface="Cambria Math" panose="02040503050406030204" pitchFamily="18" charset="0"/>
                                    </a:rPr>
                                    <m:t>Τ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218" y="5475236"/>
                <a:ext cx="3681713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7384030" y="5857522"/>
            <a:ext cx="5191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440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19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622300" y="304800"/>
            <a:ext cx="5676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ΜΕΘΟΔΟΛΟΓΙΑ ΕΠΙΛΥΣΗΣ  ΑΣΚΗΣΕΩΝ</a:t>
            </a:r>
            <a:endParaRPr lang="el-GR" sz="2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8000" y="1993900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2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ΒΗΜΑ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816100" y="1993900"/>
            <a:ext cx="789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Προσδιορισμός είδους κάθε μεταβολής και υπολογισμός των καταστατικών μεγεθών στην κάθε κατάσταση του συστήματος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08000" y="2817951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3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ΒΗΜΑ </a:t>
            </a:r>
            <a:endParaRPr lang="el-GR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816100" y="2840137"/>
            <a:ext cx="435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Εξισώσεις που απαιτούνται για την επίλυση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508000" y="112619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1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ΒΗΜΑ</a:t>
            </a:r>
            <a:endParaRPr lang="el-GR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816100" y="112619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Καταγραφή δεδομένων / ζητούμενων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508000" y="3744555"/>
            <a:ext cx="118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4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ΒΗΜΑ</a:t>
            </a:r>
            <a:endParaRPr lang="el-GR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790700" y="3744555"/>
            <a:ext cx="438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πινάκων / διαγραμμάτων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508000" y="4583312"/>
            <a:ext cx="1409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5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ΒΗΜΑ</a:t>
            </a:r>
            <a:endParaRPr lang="el-GR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1790700" y="4556780"/>
            <a:ext cx="391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Εφαρμογή των εξισώσεων και επίλυση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706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7136" y="292608"/>
            <a:ext cx="2206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ΓΕΝΙΚΑ</a:t>
            </a:r>
            <a:endParaRPr lang="el-G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9912" y="1050725"/>
            <a:ext cx="124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Θερμότητα                                                         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9323832" y="1081503"/>
            <a:ext cx="71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Έργο 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794318"/>
            <a:ext cx="279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Θερμοδυναμικός</a:t>
            </a:r>
            <a:r>
              <a:rPr lang="el-GR" dirty="0" smtClean="0"/>
              <a:t> κύκλος</a:t>
            </a:r>
            <a:endParaRPr lang="el-GR" dirty="0"/>
          </a:p>
        </p:txBody>
      </p:sp>
      <p:cxnSp>
        <p:nvCxnSpPr>
          <p:cNvPr id="9" name="Straight Arrow Connector 8"/>
          <p:cNvCxnSpPr>
            <a:endCxn id="6" idx="1"/>
          </p:cNvCxnSpPr>
          <p:nvPr/>
        </p:nvCxnSpPr>
        <p:spPr>
          <a:xfrm flipV="1">
            <a:off x="5873496" y="1266169"/>
            <a:ext cx="3450336" cy="10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9600" y="1050725"/>
            <a:ext cx="203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Θερμική μηχανή</a:t>
            </a:r>
            <a:endParaRPr lang="el-GR" sz="2000" b="1" i="1" u="sng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2645664" y="1250780"/>
            <a:ext cx="15483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29912" y="646176"/>
            <a:ext cx="0" cy="1072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29912" y="646176"/>
            <a:ext cx="541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629912" y="1719072"/>
            <a:ext cx="5413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0043160" y="646176"/>
            <a:ext cx="0" cy="1072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1502" y="2145611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Μηχανές εσωτερικής καύσης</a:t>
            </a:r>
            <a:endParaRPr lang="el-GR" b="1" u="sng" dirty="0"/>
          </a:p>
        </p:txBody>
      </p:sp>
      <p:sp>
        <p:nvSpPr>
          <p:cNvPr id="22" name="Rectangle 21"/>
          <p:cNvSpPr/>
          <p:nvPr/>
        </p:nvSpPr>
        <p:spPr>
          <a:xfrm>
            <a:off x="4947192" y="2755392"/>
            <a:ext cx="2943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Μηχανές </a:t>
            </a:r>
            <a:r>
              <a:rPr lang="el-GR" b="1" u="sng" dirty="0" smtClean="0"/>
              <a:t>εξωτερικής </a:t>
            </a:r>
            <a:r>
              <a:rPr lang="el-GR" b="1" u="sng" dirty="0"/>
              <a:t>καύσης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341120" y="1420057"/>
            <a:ext cx="131064" cy="638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94560" y="1492019"/>
            <a:ext cx="3901440" cy="1263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9644" y="3566069"/>
            <a:ext cx="1682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Παλινδρομικές </a:t>
            </a:r>
          </a:p>
          <a:p>
            <a:r>
              <a:rPr lang="el-GR" dirty="0" smtClean="0"/>
              <a:t>μηχανές</a:t>
            </a:r>
            <a:endParaRPr lang="el-GR" dirty="0"/>
          </a:p>
        </p:txBody>
      </p:sp>
      <p:sp>
        <p:nvSpPr>
          <p:cNvPr id="30" name="TextBox 29"/>
          <p:cNvSpPr txBox="1"/>
          <p:nvPr/>
        </p:nvSpPr>
        <p:spPr>
          <a:xfrm>
            <a:off x="2528316" y="3496334"/>
            <a:ext cx="1636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Περιστροφικές</a:t>
            </a:r>
          </a:p>
          <a:p>
            <a:r>
              <a:rPr lang="el-GR" dirty="0" smtClean="0"/>
              <a:t> μηχανές</a:t>
            </a:r>
            <a:endParaRPr lang="el-GR" dirty="0"/>
          </a:p>
        </p:txBody>
      </p:sp>
      <p:cxnSp>
        <p:nvCxnSpPr>
          <p:cNvPr id="32" name="Straight Arrow Connector 31"/>
          <p:cNvCxnSpPr>
            <a:stCxn id="21" idx="2"/>
          </p:cNvCxnSpPr>
          <p:nvPr/>
        </p:nvCxnSpPr>
        <p:spPr>
          <a:xfrm flipH="1">
            <a:off x="887678" y="2514943"/>
            <a:ext cx="908304" cy="1020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2"/>
          </p:cNvCxnSpPr>
          <p:nvPr/>
        </p:nvCxnSpPr>
        <p:spPr>
          <a:xfrm>
            <a:off x="1795982" y="2514943"/>
            <a:ext cx="1469136" cy="981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949440" y="4099126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Ατμοστρόβιλος</a:t>
            </a:r>
            <a:endParaRPr lang="el-GR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729984" y="3124724"/>
            <a:ext cx="762000" cy="1020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2718" y="4650031"/>
            <a:ext cx="86258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Μ.Ε.Κ.</a:t>
            </a:r>
            <a:endParaRPr lang="el-GR" dirty="0"/>
          </a:p>
        </p:txBody>
      </p:sp>
      <p:sp>
        <p:nvSpPr>
          <p:cNvPr id="39" name="TextBox 38"/>
          <p:cNvSpPr txBox="1"/>
          <p:nvPr/>
        </p:nvSpPr>
        <p:spPr>
          <a:xfrm>
            <a:off x="2500884" y="4650031"/>
            <a:ext cx="173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Αεριοστρόβιλοι</a:t>
            </a:r>
            <a:endParaRPr lang="el-GR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73896" y="4241171"/>
            <a:ext cx="300228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093576" y="4123341"/>
            <a:ext cx="326280" cy="526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80076" y="5542972"/>
            <a:ext cx="2810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Κοινό χαρακτηριστικό </a:t>
            </a:r>
          </a:p>
          <a:p>
            <a:r>
              <a:rPr lang="el-GR" b="1" u="sng" dirty="0" smtClean="0">
                <a:solidFill>
                  <a:srgbClr val="FF0000"/>
                </a:solidFill>
              </a:rPr>
              <a:t>των θερμικών μηχανών </a:t>
            </a:r>
            <a:endParaRPr lang="el-GR" b="1" u="sng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35168" y="5404473"/>
            <a:ext cx="4507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solidFill>
                  <a:srgbClr val="FF0000"/>
                </a:solidFill>
              </a:rPr>
              <a:t>Αυθόρμητη ροή θερμότητας από </a:t>
            </a:r>
          </a:p>
          <a:p>
            <a:r>
              <a:rPr lang="el-GR" b="1" i="1" dirty="0" smtClean="0">
                <a:solidFill>
                  <a:srgbClr val="FF0000"/>
                </a:solidFill>
              </a:rPr>
              <a:t>πηγή  υψηλή θερμοκρασία σε </a:t>
            </a:r>
          </a:p>
          <a:p>
            <a:r>
              <a:rPr lang="el-GR" b="1" i="1" dirty="0" smtClean="0">
                <a:solidFill>
                  <a:srgbClr val="FF0000"/>
                </a:solidFill>
              </a:rPr>
              <a:t>πηγή χαμηλότερης θερμοκρασίας</a:t>
            </a:r>
            <a:endParaRPr lang="el-GR" b="1" i="1" dirty="0">
              <a:solidFill>
                <a:srgbClr val="FF0000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449824" y="5404473"/>
            <a:ext cx="3438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49824" y="5404473"/>
            <a:ext cx="0" cy="923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49824" y="6327803"/>
            <a:ext cx="3438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8887968" y="5404473"/>
            <a:ext cx="0" cy="923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19856" y="5866137"/>
            <a:ext cx="1944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2194560" y="64843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0810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20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685800" y="469900"/>
            <a:ext cx="109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ΑΣΚΗΣΗ</a:t>
            </a:r>
            <a:endParaRPr lang="el-GR" sz="2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308100"/>
            <a:ext cx="9893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Α. Σύστημα με αέρα μάζας 0,3 (</a:t>
            </a:r>
            <a:r>
              <a:rPr lang="en-US" dirty="0" smtClean="0"/>
              <a:t>kg)</a:t>
            </a:r>
            <a:r>
              <a:rPr lang="el-GR" dirty="0" smtClean="0"/>
              <a:t> βρίσκεται σε πίεση 350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r>
              <a:rPr lang="en-US" i="1" dirty="0" smtClean="0"/>
              <a:t>[= 3,5 (bar)]</a:t>
            </a:r>
            <a:r>
              <a:rPr lang="el-GR" i="1" dirty="0" smtClean="0"/>
              <a:t> </a:t>
            </a:r>
            <a:r>
              <a:rPr lang="el-GR" dirty="0" smtClean="0"/>
              <a:t>και θερμοκρασία 35 (</a:t>
            </a:r>
            <a:r>
              <a:rPr lang="en-US" dirty="0" smtClean="0"/>
              <a:t> </a:t>
            </a:r>
            <a:r>
              <a:rPr lang="en-US" baseline="30000" dirty="0" smtClean="0"/>
              <a:t>0</a:t>
            </a:r>
            <a:r>
              <a:rPr lang="en-US" dirty="0" smtClean="0"/>
              <a:t>C)</a:t>
            </a:r>
            <a:r>
              <a:rPr lang="el-GR" dirty="0" smtClean="0"/>
              <a:t> </a:t>
            </a:r>
            <a:r>
              <a:rPr lang="en-US" dirty="0" smtClean="0"/>
              <a:t>. </a:t>
            </a:r>
            <a:r>
              <a:rPr lang="el-GR" dirty="0" smtClean="0"/>
              <a:t>   </a:t>
            </a:r>
          </a:p>
          <a:p>
            <a:r>
              <a:rPr lang="el-GR" dirty="0"/>
              <a:t> </a:t>
            </a:r>
            <a:r>
              <a:rPr lang="el-GR" dirty="0" smtClean="0"/>
              <a:t>   Ο αέρας θερμαίνεται υπό σταθερό όγκο μέχρι η πίεση να γίνει 700 </a:t>
            </a:r>
            <a:r>
              <a:rPr lang="el-GR" dirty="0"/>
              <a:t>(</a:t>
            </a:r>
            <a:r>
              <a:rPr lang="en-US" dirty="0" err="1"/>
              <a:t>kPa</a:t>
            </a:r>
            <a:r>
              <a:rPr lang="en-US" dirty="0"/>
              <a:t>) </a:t>
            </a:r>
            <a:r>
              <a:rPr lang="en-US" i="1" dirty="0"/>
              <a:t>[= </a:t>
            </a:r>
            <a:r>
              <a:rPr lang="el-GR" i="1" dirty="0" smtClean="0"/>
              <a:t>7</a:t>
            </a:r>
            <a:r>
              <a:rPr lang="en-US" i="1" dirty="0" smtClean="0"/>
              <a:t>,</a:t>
            </a:r>
            <a:r>
              <a:rPr lang="el-GR" i="1" dirty="0" smtClean="0"/>
              <a:t>0</a:t>
            </a:r>
            <a:r>
              <a:rPr lang="en-US" i="1" dirty="0" smtClean="0"/>
              <a:t> </a:t>
            </a:r>
            <a:r>
              <a:rPr lang="en-US" i="1" dirty="0"/>
              <a:t>(bar</a:t>
            </a:r>
            <a:r>
              <a:rPr lang="en-US" i="1" dirty="0" smtClean="0"/>
              <a:t>)]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    Να υπολογιστεί  η μεταβολή εντροπίας.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187700"/>
            <a:ext cx="8699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Β. 2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kg) </a:t>
            </a:r>
            <a:r>
              <a:rPr lang="el-GR" dirty="0" smtClean="0"/>
              <a:t>ιδανικού αερίου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 καταλαμβάνουν αρχικά όγκο 0,4 (</a:t>
            </a:r>
            <a:r>
              <a:rPr lang="en-US" dirty="0" smtClean="0"/>
              <a:t>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l-GR" dirty="0" smtClean="0"/>
              <a:t> σε πίεση 3</a:t>
            </a:r>
            <a:r>
              <a:rPr lang="en-US" dirty="0" smtClean="0"/>
              <a:t> x 10</a:t>
            </a:r>
            <a:r>
              <a:rPr lang="en-US" baseline="30000" dirty="0" smtClean="0"/>
              <a:t>5</a:t>
            </a:r>
            <a:r>
              <a:rPr lang="en-US" dirty="0" smtClean="0"/>
              <a:t> (Pa)</a:t>
            </a:r>
            <a:r>
              <a:rPr lang="el-GR" dirty="0" smtClean="0"/>
              <a:t>. Το αέριο εκτονώνεται υπό σταθερή πίεση και ο όγκος του γίνεται 0,6 </a:t>
            </a:r>
            <a:r>
              <a:rPr lang="el-GR" dirty="0"/>
              <a:t>(</a:t>
            </a:r>
            <a:r>
              <a:rPr lang="en-US" dirty="0"/>
              <a:t>m</a:t>
            </a:r>
            <a:r>
              <a:rPr lang="en-US" baseline="30000" dirty="0"/>
              <a:t>3</a:t>
            </a:r>
            <a:r>
              <a:rPr lang="en-US" dirty="0" smtClean="0"/>
              <a:t>)</a:t>
            </a:r>
            <a:r>
              <a:rPr lang="el-GR" dirty="0" smtClean="0"/>
              <a:t>. Να υπολογιστούν : </a:t>
            </a:r>
          </a:p>
          <a:p>
            <a:pPr marL="285750" indent="-285750">
              <a:buFontTx/>
              <a:buChar char="-"/>
            </a:pPr>
            <a:r>
              <a:rPr lang="el-GR" dirty="0" smtClean="0"/>
              <a:t>Το έργο </a:t>
            </a:r>
          </a:p>
          <a:p>
            <a:pPr marL="285750" indent="-285750">
              <a:buFontTx/>
              <a:buChar char="-"/>
            </a:pPr>
            <a:r>
              <a:rPr lang="el-GR" dirty="0" smtClean="0"/>
              <a:t>Η μεταβολή της εσωτερικ</a:t>
            </a:r>
            <a:r>
              <a:rPr lang="el-GR" dirty="0"/>
              <a:t>ή</a:t>
            </a:r>
            <a:r>
              <a:rPr lang="el-GR" dirty="0" smtClean="0"/>
              <a:t>ς ενέργειας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241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552" y="370464"/>
            <a:ext cx="235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Βαθμός απόδοσης </a:t>
            </a:r>
            <a:endParaRPr lang="el-GR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73082" y="299932"/>
                <a:ext cx="6219716" cy="5411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sz="2200" i="1" dirty="0" smtClean="0"/>
                  <a:t>η</a:t>
                </a:r>
                <a:r>
                  <a:rPr lang="el-GR" sz="2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𝜆𝜂𝜑𝜃𝜀𝜄𝜎𝛼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𝜀𝜈𝜀𝜌𝛾𝜀𝜄𝛼</m:t>
                        </m:r>
                      </m:num>
                      <m:den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𝜋𝛼𝜌𝜀𝜒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𝜇𝜀𝜈𝜂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𝜀𝜈𝜀𝜌𝛾𝜀𝜄𝛼</m:t>
                        </m:r>
                      </m:den>
                    </m:f>
                  </m:oMath>
                </a14:m>
                <a:r>
                  <a:rPr lang="el-GR" sz="2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𝜋𝛼𝜌𝛼𝛾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ώ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𝜇𝜀𝜈𝜊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𝜀𝜌𝛾𝜊</m:t>
                        </m:r>
                      </m:num>
                      <m:den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𝜋𝜌𝜊𝜎𝜑𝜀𝜌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𝜇𝜀𝜈𝜊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𝜋𝜊𝜎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𝜃𝜀𝜌𝜇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𝜏𝜂𝜏𝛼𝜍</m:t>
                        </m:r>
                      </m:den>
                    </m:f>
                  </m:oMath>
                </a14:m>
                <a:endParaRPr lang="el-GR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082" y="299932"/>
                <a:ext cx="6219716" cy="541174"/>
              </a:xfrm>
              <a:prstGeom prst="rect">
                <a:avLst/>
              </a:prstGeom>
              <a:blipFill rotWithShape="0">
                <a:blip r:embed="rId2"/>
                <a:stretch>
                  <a:fillRect l="-2745" b="-101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00552" y="1717680"/>
            <a:ext cx="3391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Θερμικός Βαθμός απόδοσης </a:t>
            </a:r>
            <a:endParaRPr lang="el-GR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77188" y="1602871"/>
                <a:ext cx="3594061" cy="6285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latin typeface="Cambria Math" panose="02040503050406030204" pitchFamily="18" charset="0"/>
                            </a:rPr>
                            <m:t>𝜼</m:t>
                          </m:r>
                        </m:e>
                        <m:sub>
                          <m:r>
                            <a:rPr lang="el-GR" sz="2000" b="1" i="0" smtClean="0">
                              <a:latin typeface="Cambria Math" panose="02040503050406030204" pitchFamily="18" charset="0"/>
                            </a:rPr>
                            <m:t>𝚯</m:t>
                          </m:r>
                        </m:sub>
                      </m:sSub>
                      <m:r>
                        <a:rPr lang="el-GR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num>
                        <m:den>
                          <m:sSub>
                            <m:sSub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7188" y="1602871"/>
                <a:ext cx="3594061" cy="62850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4077188" y="1602871"/>
            <a:ext cx="3481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77188" y="1602871"/>
            <a:ext cx="0" cy="762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77188" y="2365248"/>
            <a:ext cx="3481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559039" y="1602871"/>
            <a:ext cx="0" cy="761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673082" y="1984365"/>
            <a:ext cx="3137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034324" y="1579180"/>
                <a:ext cx="738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324" y="1579180"/>
                <a:ext cx="73802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9917" r="-6612" b="-3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034324" y="2033797"/>
                <a:ext cx="8599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324" y="2033797"/>
                <a:ext cx="85997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8511" r="-2128" b="-3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5638800" y="297484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436404" y="1717679"/>
                <a:ext cx="8115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el-GR" sz="2400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6404" y="1717679"/>
                <a:ext cx="81156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9023" r="-8271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7845552" y="1902345"/>
            <a:ext cx="1481328" cy="14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7722" y="3127625"/>
            <a:ext cx="4849020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l-G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μέγιστη τιμή του βαθμού απόδοσης</a:t>
            </a:r>
          </a:p>
          <a:p>
            <a:r>
              <a:rPr lang="el-G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ίδιες θερμοκρασίες μέγιστη και ελάχιστη, </a:t>
            </a:r>
          </a:p>
          <a:p>
            <a:r>
              <a:rPr lang="el-G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λαμβάνεται για έναν    </a:t>
            </a:r>
            <a:r>
              <a:rPr lang="el-GR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ιδανικό κύκλο </a:t>
            </a:r>
            <a:endParaRPr lang="el-GR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7091154" y="4555542"/>
            <a:ext cx="3606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/>
              <a:t>Ένας κύκλος που αποτελείται από αντιστρέψιμες μεταβολές </a:t>
            </a:r>
            <a:endParaRPr lang="el-GR" sz="2000" b="1" i="1" dirty="0"/>
          </a:p>
        </p:txBody>
      </p:sp>
      <p:cxnSp>
        <p:nvCxnSpPr>
          <p:cNvPr id="26" name="Elbow Connector 25"/>
          <p:cNvCxnSpPr/>
          <p:nvPr/>
        </p:nvCxnSpPr>
        <p:spPr>
          <a:xfrm>
            <a:off x="3022600" y="3994359"/>
            <a:ext cx="3658740" cy="95284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91154" y="4464794"/>
            <a:ext cx="0" cy="964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91154" y="4470781"/>
            <a:ext cx="3411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91154" y="5429613"/>
            <a:ext cx="34117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0502900" y="4464794"/>
            <a:ext cx="0" cy="964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1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18" y="1122362"/>
            <a:ext cx="4287838" cy="3965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3262" y="266700"/>
            <a:ext cx="2497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Κύκλος </a:t>
            </a:r>
            <a:r>
              <a:rPr lang="en-US" sz="2400" b="1" u="sng" dirty="0" smtClean="0"/>
              <a:t>Carnot</a:t>
            </a:r>
            <a:endParaRPr lang="el-GR" sz="2400" b="1" u="sng" dirty="0"/>
          </a:p>
        </p:txBody>
      </p:sp>
      <p:sp>
        <p:nvSpPr>
          <p:cNvPr id="8" name="Rectangle 7"/>
          <p:cNvSpPr/>
          <p:nvPr/>
        </p:nvSpPr>
        <p:spPr>
          <a:xfrm>
            <a:off x="4600956" y="848907"/>
            <a:ext cx="2903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1 – 2 : </a:t>
            </a:r>
            <a:r>
              <a:rPr lang="el-GR" dirty="0" err="1"/>
              <a:t>αδιαβατική</a:t>
            </a:r>
            <a:r>
              <a:rPr lang="el-GR" dirty="0"/>
              <a:t> συμπίεση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50461" y="1574314"/>
            <a:ext cx="2419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2 – 3 : ισόθερμη καύση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50461" y="2333322"/>
            <a:ext cx="2924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3 – 4 : </a:t>
            </a:r>
            <a:r>
              <a:rPr lang="el-GR" dirty="0" err="1"/>
              <a:t>αδιαβατική</a:t>
            </a:r>
            <a:r>
              <a:rPr lang="el-GR" dirty="0"/>
              <a:t> εκτόνωση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037" y="2179139"/>
            <a:ext cx="4144983" cy="71792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723686" y="3165448"/>
            <a:ext cx="2273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4 - 1 : ισόθερμη ψύξη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3663" y="2944299"/>
            <a:ext cx="3846543" cy="7991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037" y="1356013"/>
            <a:ext cx="3841030" cy="75737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7037" y="669261"/>
            <a:ext cx="4334963" cy="761400"/>
          </a:xfrm>
          <a:prstGeom prst="rect">
            <a:avLst/>
          </a:prstGeom>
        </p:spPr>
      </p:pic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7504604" y="1033573"/>
            <a:ext cx="3263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7" idx="1"/>
          </p:cNvCxnSpPr>
          <p:nvPr/>
        </p:nvCxnSpPr>
        <p:spPr>
          <a:xfrm>
            <a:off x="7065702" y="1734702"/>
            <a:ext cx="79133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547399" y="2565610"/>
            <a:ext cx="216264" cy="9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3"/>
            <a:endCxn id="16" idx="1"/>
          </p:cNvCxnSpPr>
          <p:nvPr/>
        </p:nvCxnSpPr>
        <p:spPr>
          <a:xfrm flipV="1">
            <a:off x="6997065" y="3343865"/>
            <a:ext cx="766598" cy="6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53792" y="5361448"/>
            <a:ext cx="2673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/>
              <a:t>Βαθμός απόδοσης</a:t>
            </a:r>
            <a:r>
              <a:rPr lang="en-US" sz="2000" b="1" i="1" u="sng" dirty="0" smtClean="0"/>
              <a:t> </a:t>
            </a:r>
            <a:endParaRPr lang="el-GR" sz="2000" b="1" i="1" u="sng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804967" y="5584961"/>
            <a:ext cx="845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40074" y="5240431"/>
            <a:ext cx="2374936" cy="86734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32488" y="4965502"/>
            <a:ext cx="2090127" cy="1417197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089235" y="4574338"/>
            <a:ext cx="360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συνολική ποσότητα συστήματος</a:t>
            </a:r>
            <a:endParaRPr lang="el-GR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8534400" y="4965502"/>
            <a:ext cx="22882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534400" y="4965501"/>
            <a:ext cx="0" cy="1417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534400" y="6382699"/>
            <a:ext cx="22882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0822615" y="4965501"/>
            <a:ext cx="0" cy="1417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755775" y="6442554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02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5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1267968" y="377952"/>
            <a:ext cx="3828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Αντίστροφος κύκλος </a:t>
            </a:r>
            <a:r>
              <a:rPr lang="en-US" sz="2400" b="1" u="sng" dirty="0" smtClean="0"/>
              <a:t>Carnot</a:t>
            </a:r>
            <a:endParaRPr lang="el-GR" sz="24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13" y="972312"/>
            <a:ext cx="4570571" cy="41605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1640" y="1215378"/>
            <a:ext cx="258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14 : ισόθερμη εκτόνωση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4792884" y="2197108"/>
            <a:ext cx="2694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43 : </a:t>
            </a:r>
            <a:r>
              <a:rPr lang="el-GR" dirty="0" err="1" smtClean="0"/>
              <a:t>αδιαβατική</a:t>
            </a:r>
            <a:r>
              <a:rPr lang="el-GR" dirty="0" smtClean="0"/>
              <a:t>  συμπίεση  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4869084" y="3052572"/>
            <a:ext cx="254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32 : ισόθερμη συμπίεση 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4869084" y="390803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21 : </a:t>
            </a:r>
            <a:r>
              <a:rPr lang="el-GR" dirty="0" err="1" smtClean="0"/>
              <a:t>αδιαβατική</a:t>
            </a:r>
            <a:r>
              <a:rPr lang="el-GR" dirty="0" smtClean="0"/>
              <a:t> εκτόνωση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16769" y="1088869"/>
                <a:ext cx="343703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769" y="1088869"/>
                <a:ext cx="3437031" cy="6223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916769" y="2289441"/>
                <a:ext cx="8358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769" y="2289441"/>
                <a:ext cx="83580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8759" r="-5839" b="-3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16769" y="2926063"/>
                <a:ext cx="356854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769" y="2926063"/>
                <a:ext cx="3568541" cy="6223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020401" y="3980319"/>
                <a:ext cx="8304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401" y="3980319"/>
                <a:ext cx="830484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8824" r="-5882" b="-3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32276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7008" y="475488"/>
            <a:ext cx="2804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Ψυκτική μηχανή</a:t>
            </a:r>
            <a:endParaRPr lang="el-GR" sz="2000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91" y="1377696"/>
            <a:ext cx="3088577" cy="38013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00016" y="2267712"/>
                <a:ext cx="7162800" cy="10638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24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  <m:r>
                            <a:rPr lang="el-GR" sz="2400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l-GR" sz="24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l-GR" sz="2400" b="0" i="0" smtClean="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𝜀𝜆𝛼𝜒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latin typeface="Cambria Math" panose="02040503050406030204" pitchFamily="18" charset="0"/>
                                </a:rPr>
                                <m:t>μεγ</m:t>
                              </m:r>
                            </m:sub>
                          </m:sSub>
                          <m:r>
                            <a:rPr lang="el-G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400" b="0" i="0" smtClean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𝜀𝜆𝛼𝜒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0016" y="2267712"/>
                <a:ext cx="7162800" cy="106381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75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7136" y="487680"/>
            <a:ext cx="371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Αντλία θερμότητας</a:t>
            </a:r>
            <a:endParaRPr lang="el-GR" sz="2400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35" y="1401889"/>
            <a:ext cx="4143185" cy="34037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008644" y="2349894"/>
                <a:ext cx="6122652" cy="978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sz="200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  <m:r>
                            <a:rPr lang="el-GR" sz="200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l-GR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l-GR" sz="20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000">
                                  <a:latin typeface="Cambria Math" panose="02040503050406030204" pitchFamily="18" charset="0"/>
                                </a:rPr>
                                <m:t>μεγ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2000">
                                  <a:latin typeface="Cambria Math" panose="02040503050406030204" pitchFamily="18" charset="0"/>
                                </a:rPr>
                                <m:t>μεγ</m:t>
                              </m:r>
                            </m:sub>
                          </m:s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00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b>
                              <m:r>
                                <a:rPr lang="el-GR" sz="2000" i="1">
                                  <a:latin typeface="Cambria Math" panose="02040503050406030204" pitchFamily="18" charset="0"/>
                                </a:rPr>
                                <m:t>𝜀𝜆𝛼𝜒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644" y="2349894"/>
                <a:ext cx="6122652" cy="9780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298793" y="4436276"/>
                <a:ext cx="12944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Ψ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8793" y="4436276"/>
                <a:ext cx="129445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356501" y="3882278"/>
                <a:ext cx="12367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Θ</m:t>
                          </m:r>
                          <m:r>
                            <a:rPr lang="el-GR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501" y="3882278"/>
                <a:ext cx="123674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722348" y="4159277"/>
                <a:ext cx="327596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sz="200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Θ</m:t>
                          </m:r>
                          <m:r>
                            <a:rPr lang="el-GR" sz="200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</a:rPr>
                            <m:t>Ψ</m:t>
                          </m:r>
                          <m:r>
                            <a:rPr lang="el-GR" sz="200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</a:rPr>
                            <m:t>Μ</m:t>
                          </m:r>
                          <m:r>
                            <a:rPr lang="el-GR" sz="2000">
                              <a:latin typeface="Cambria Math" panose="02040503050406030204" pitchFamily="18" charset="0"/>
                            </a:rPr>
                            <m:t>.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348" y="4159277"/>
                <a:ext cx="3275961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5415449" y="4159277"/>
            <a:ext cx="941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</a:t>
            </a:r>
            <a:endParaRPr lang="el-GR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045200" y="4343943"/>
            <a:ext cx="25589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B1D59-BD35-4C7A-8556-4FAD68A65D0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302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49000" y="6356350"/>
            <a:ext cx="304800" cy="365125"/>
          </a:xfrm>
        </p:spPr>
        <p:txBody>
          <a:bodyPr/>
          <a:lstStyle/>
          <a:p>
            <a:fld id="{3C9B1D59-BD35-4C7A-8556-4FAD68A65D0F}" type="slidenum">
              <a:rPr lang="el-GR" smtClean="0"/>
              <a:t>8</a:t>
            </a:fld>
            <a:endParaRPr lang="el-G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18" y="1249363"/>
            <a:ext cx="3763582" cy="348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90" y="190127"/>
            <a:ext cx="2200847" cy="6401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6794" y="2048119"/>
            <a:ext cx="1102388" cy="90553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123167" y="4453033"/>
            <a:ext cx="452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σχέση του CLAUSUS, σύμφωνα με την οποία :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2612" y="5461674"/>
            <a:ext cx="10149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i="1" dirty="0">
                <a:solidFill>
                  <a:srgbClr val="FF0000"/>
                </a:solidFill>
              </a:rPr>
              <a:t>‘’σε ένα κύκλο </a:t>
            </a:r>
            <a:r>
              <a:rPr lang="el-GR" i="1" dirty="0" err="1">
                <a:solidFill>
                  <a:srgbClr val="FF0000"/>
                </a:solidFill>
              </a:rPr>
              <a:t>Carnot</a:t>
            </a:r>
            <a:r>
              <a:rPr lang="el-GR" i="1" dirty="0">
                <a:solidFill>
                  <a:srgbClr val="FF0000"/>
                </a:solidFill>
              </a:rPr>
              <a:t> το άθροισμα των μεγεθών που προκύπτουν από τη διαίρεση των </a:t>
            </a:r>
            <a:r>
              <a:rPr lang="el-GR" i="1" dirty="0" err="1">
                <a:solidFill>
                  <a:srgbClr val="FF0000"/>
                </a:solidFill>
              </a:rPr>
              <a:t>συναλλασσομένων</a:t>
            </a:r>
            <a:r>
              <a:rPr lang="el-GR" i="1" dirty="0">
                <a:solidFill>
                  <a:srgbClr val="FF0000"/>
                </a:solidFill>
              </a:rPr>
              <a:t> ποσών θερμότητας διαιρουμένων δια των αντίστοιχων θερμοκρασιών, είναι ίσο με το μηδέν’’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1016000" y="5461673"/>
            <a:ext cx="10248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16000" y="5461673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03300" y="6108005"/>
            <a:ext cx="10248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252199" y="5461674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7549" y="314738"/>
            <a:ext cx="7894089" cy="13994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0300" y="2130252"/>
            <a:ext cx="2362296" cy="17189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4763" y="2578680"/>
            <a:ext cx="1847649" cy="10789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5053" y="4100624"/>
            <a:ext cx="1893605" cy="1074150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>
            <a:off x="5926053" y="2919048"/>
            <a:ext cx="2860815" cy="238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ight Arrow 17"/>
          <p:cNvSpPr/>
          <p:nvPr/>
        </p:nvSpPr>
        <p:spPr>
          <a:xfrm>
            <a:off x="6648658" y="4637699"/>
            <a:ext cx="47450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Straight Connector 21"/>
          <p:cNvCxnSpPr/>
          <p:nvPr/>
        </p:nvCxnSpPr>
        <p:spPr>
          <a:xfrm>
            <a:off x="5854700" y="2260600"/>
            <a:ext cx="0" cy="1297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97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85128" y="6293695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34700" y="6356350"/>
            <a:ext cx="419100" cy="365125"/>
          </a:xfrm>
        </p:spPr>
        <p:txBody>
          <a:bodyPr/>
          <a:lstStyle/>
          <a:p>
            <a:fld id="{3C9B1D59-BD35-4C7A-8556-4FAD68A65D0F}" type="slidenum">
              <a:rPr lang="el-GR" smtClean="0"/>
              <a:t>9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457200" y="342900"/>
            <a:ext cx="351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ΕΝΤΡΟΠΙΑ 1/3</a:t>
            </a:r>
            <a:endParaRPr lang="el-GR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435" y="359486"/>
            <a:ext cx="6052239" cy="7993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435" y="1359765"/>
            <a:ext cx="6245569" cy="9179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5435" y="2485303"/>
            <a:ext cx="6150394" cy="4659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1361" y="3446874"/>
            <a:ext cx="1124503" cy="74966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8759852" y="3451369"/>
            <a:ext cx="2862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ολοκλήρωμα του  </a:t>
            </a:r>
            <a:r>
              <a:rPr lang="en-US" dirty="0"/>
              <a:t>CLAUSIUS </a:t>
            </a:r>
            <a:endParaRPr lang="el-GR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2396" y="4518267"/>
            <a:ext cx="680657" cy="73769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711551" y="4652365"/>
            <a:ext cx="1712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Η συνάρτηση </a:t>
            </a:r>
            <a:endParaRPr lang="el-GR" sz="2000" b="1" u="sng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676" y="3269476"/>
            <a:ext cx="1250613" cy="73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V="1">
            <a:off x="6367413" y="3694486"/>
            <a:ext cx="674620" cy="4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693649" y="3434834"/>
            <a:ext cx="2862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693649" y="3434834"/>
            <a:ext cx="0" cy="385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693649" y="3820701"/>
            <a:ext cx="28620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1555651" y="3434834"/>
            <a:ext cx="0" cy="385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140923" y="4887112"/>
            <a:ext cx="1226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67413" y="4687387"/>
            <a:ext cx="37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είναι μια </a:t>
            </a:r>
            <a:r>
              <a:rPr lang="el-GR" b="1" u="sng" dirty="0" smtClean="0"/>
              <a:t>ΚΑΤΑΣΤΑΤΙΚΗ ΣΥΝΑΡΤΗΣΗ</a:t>
            </a:r>
            <a:endParaRPr lang="el-GR" b="1" u="sng" dirty="0"/>
          </a:p>
        </p:txBody>
      </p:sp>
      <p:cxnSp>
        <p:nvCxnSpPr>
          <p:cNvPr id="3072" name="Straight Connector 3071"/>
          <p:cNvCxnSpPr/>
          <p:nvPr/>
        </p:nvCxnSpPr>
        <p:spPr>
          <a:xfrm flipH="1">
            <a:off x="8597900" y="5533868"/>
            <a:ext cx="12700" cy="3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4" name="Straight Arrow Connector 3083"/>
          <p:cNvCxnSpPr/>
          <p:nvPr/>
        </p:nvCxnSpPr>
        <p:spPr>
          <a:xfrm flipH="1">
            <a:off x="5071361" y="4002594"/>
            <a:ext cx="2383539" cy="743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4361" y="5378318"/>
                <a:ext cx="935705" cy="877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l-G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l-G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l-G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61" y="5378318"/>
                <a:ext cx="935705" cy="87748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4347" y="5586228"/>
            <a:ext cx="1007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</a:t>
            </a:r>
            <a:endParaRPr lang="el-GR" sz="2400" dirty="0"/>
          </a:p>
        </p:txBody>
      </p:sp>
      <p:sp>
        <p:nvSpPr>
          <p:cNvPr id="9" name="Right Arrow 8"/>
          <p:cNvSpPr/>
          <p:nvPr/>
        </p:nvSpPr>
        <p:spPr>
          <a:xfrm>
            <a:off x="1729949" y="5731417"/>
            <a:ext cx="42091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2178576" y="5592918"/>
            <a:ext cx="9607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Είναι η μεταβολή ενός μεγέθους που περιέχεται στο σύστημα : ΕΝΤΡΟΠΙΑ , συμβολισμός : </a:t>
            </a:r>
            <a:r>
              <a:rPr lang="en-US" sz="2400" b="1" dirty="0" smtClean="0"/>
              <a:t>S</a:t>
            </a:r>
            <a:endParaRPr lang="el-GR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3399" y="743010"/>
            <a:ext cx="386715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82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908</Words>
  <Application>Microsoft Office PowerPoint</Application>
  <PresentationFormat>Widescreen</PresentationFormat>
  <Paragraphs>262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71</cp:revision>
  <dcterms:created xsi:type="dcterms:W3CDTF">2020-10-27T08:27:07Z</dcterms:created>
  <dcterms:modified xsi:type="dcterms:W3CDTF">2020-11-02T22:07:59Z</dcterms:modified>
</cp:coreProperties>
</file>