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33"/>
  </p:notesMasterIdLst>
  <p:sldIdLst>
    <p:sldId id="260" r:id="rId2"/>
    <p:sldId id="261" r:id="rId3"/>
    <p:sldId id="262" r:id="rId4"/>
    <p:sldId id="263" r:id="rId5"/>
    <p:sldId id="275" r:id="rId6"/>
    <p:sldId id="276" r:id="rId7"/>
    <p:sldId id="265" r:id="rId8"/>
    <p:sldId id="277" r:id="rId9"/>
    <p:sldId id="278" r:id="rId10"/>
    <p:sldId id="286" r:id="rId11"/>
    <p:sldId id="287" r:id="rId12"/>
    <p:sldId id="264" r:id="rId13"/>
    <p:sldId id="273" r:id="rId14"/>
    <p:sldId id="274" r:id="rId15"/>
    <p:sldId id="280" r:id="rId16"/>
    <p:sldId id="268" r:id="rId17"/>
    <p:sldId id="270" r:id="rId18"/>
    <p:sldId id="271" r:id="rId19"/>
    <p:sldId id="290" r:id="rId20"/>
    <p:sldId id="291" r:id="rId21"/>
    <p:sldId id="284" r:id="rId22"/>
    <p:sldId id="288" r:id="rId23"/>
    <p:sldId id="289" r:id="rId24"/>
    <p:sldId id="285" r:id="rId25"/>
    <p:sldId id="292" r:id="rId26"/>
    <p:sldId id="272" r:id="rId27"/>
    <p:sldId id="293" r:id="rId28"/>
    <p:sldId id="295" r:id="rId29"/>
    <p:sldId id="294" r:id="rId30"/>
    <p:sldId id="281" r:id="rId31"/>
    <p:sldId id="296"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93" d="100"/>
          <a:sy n="93" d="100"/>
        </p:scale>
        <p:origin x="116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C77918-6A95-465D-87F5-1D24CA56AC25}" type="datetimeFigureOut">
              <a:rPr lang="el-GR" smtClean="0"/>
              <a:pPr/>
              <a:t>21/2/2021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80495-4952-4C3C-B552-A959CF62DB2A}" type="slidenum">
              <a:rPr lang="el-GR" smtClean="0"/>
              <a:pPr/>
              <a:t>‹#›</a:t>
            </a:fld>
            <a:endParaRPr lang="el-GR"/>
          </a:p>
        </p:txBody>
      </p:sp>
    </p:spTree>
    <p:extLst>
      <p:ext uri="{BB962C8B-B14F-4D97-AF65-F5344CB8AC3E}">
        <p14:creationId xmlns:p14="http://schemas.microsoft.com/office/powerpoint/2010/main" val="157098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ε</a:t>
            </a:r>
          </a:p>
        </p:txBody>
      </p:sp>
      <p:sp>
        <p:nvSpPr>
          <p:cNvPr id="4" name="3 - Θέση αριθμού διαφάνειας"/>
          <p:cNvSpPr>
            <a:spLocks noGrp="1"/>
          </p:cNvSpPr>
          <p:nvPr>
            <p:ph type="sldNum" sz="quarter" idx="10"/>
          </p:nvPr>
        </p:nvSpPr>
        <p:spPr/>
        <p:txBody>
          <a:bodyPr/>
          <a:lstStyle/>
          <a:p>
            <a:fld id="{BA980495-4952-4C3C-B552-A959CF62DB2A}"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3BF2C3F-E498-49D7-9B62-9580DE5BE38A}" type="datetimeFigureOut">
              <a:rPr lang="el-GR" smtClean="0"/>
              <a:pPr/>
              <a:t>21/2/2021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2769B17-3829-432B-B313-0FD0A0CAACA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p>
            <a:fld id="{A3BF2C3F-E498-49D7-9B62-9580DE5BE38A}" type="datetimeFigureOut">
              <a:rPr lang="el-GR" smtClean="0"/>
              <a:pPr/>
              <a:t>21/2/2021</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p>
            <a:fld id="{B2769B17-3829-432B-B313-0FD0A0CAACA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200000" scaled="0"/>
          <a:tileRect/>
        </a:gradFill>
        <a:effectLst/>
      </p:bgPr>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A3BF2C3F-E498-49D7-9B62-9580DE5BE38A}" type="datetimeFigureOut">
              <a:rPr lang="el-GR" smtClean="0"/>
              <a:pPr/>
              <a:t>21/2/2021</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2769B17-3829-432B-B313-0FD0A0CAACAB}"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2400" b="1" dirty="0">
                <a:latin typeface="Arial" pitchFamily="34" charset="0"/>
                <a:cs typeface="Arial" pitchFamily="34" charset="0"/>
              </a:rPr>
              <a:t>ΣΧΟΛΗ ΕΠΙΣΤΗΜΗΣ &amp; ΤΕΧΝΟΛΟΓΙΑΣ ΤΡΟΦΙΜΩΝ </a:t>
            </a:r>
            <a:br>
              <a:rPr lang="en-US" sz="2400" b="1" dirty="0">
                <a:latin typeface="Arial" pitchFamily="34" charset="0"/>
                <a:cs typeface="Arial" pitchFamily="34" charset="0"/>
              </a:rPr>
            </a:br>
            <a:r>
              <a:rPr lang="en-US" sz="2400" b="1" dirty="0">
                <a:latin typeface="Arial" pitchFamily="34" charset="0"/>
                <a:cs typeface="Arial" pitchFamily="34" charset="0"/>
              </a:rPr>
              <a:t>ΤΜΗΜΑ ΤΕΧΝΟΛΟΓΙΑΣ ΤΡΟΦΙΜΩΝ</a:t>
            </a:r>
            <a:br>
              <a:rPr lang="en-US" sz="2400" b="1" dirty="0">
                <a:latin typeface="Arial" pitchFamily="34" charset="0"/>
                <a:cs typeface="Arial" pitchFamily="34" charset="0"/>
              </a:rPr>
            </a:br>
            <a:r>
              <a:rPr lang="el-GR" sz="2400" b="1" dirty="0">
                <a:latin typeface="Arial" pitchFamily="34" charset="0"/>
                <a:cs typeface="Arial" pitchFamily="34" charset="0"/>
              </a:rPr>
              <a:t>ΕΡΓΑΣΤΗΡΙΟ </a:t>
            </a:r>
            <a:r>
              <a:rPr lang="en-US" sz="2400" b="1" dirty="0">
                <a:latin typeface="Arial" pitchFamily="34" charset="0"/>
                <a:cs typeface="Arial" pitchFamily="34" charset="0"/>
              </a:rPr>
              <a:t> ΜΙΚΡΟΒΙΟΛΟΓΙΑΣ</a:t>
            </a:r>
            <a:r>
              <a:rPr lang="el-GR" sz="2400" b="1" dirty="0">
                <a:latin typeface="Arial" pitchFamily="34" charset="0"/>
                <a:cs typeface="Arial" pitchFamily="34" charset="0"/>
              </a:rPr>
              <a:t> ΤΡΟΦΙΜΩΝ</a:t>
            </a:r>
          </a:p>
        </p:txBody>
      </p:sp>
      <p:sp>
        <p:nvSpPr>
          <p:cNvPr id="3" name="2 - Θέση περιεχομένου"/>
          <p:cNvSpPr>
            <a:spLocks noGrp="1"/>
          </p:cNvSpPr>
          <p:nvPr>
            <p:ph idx="1"/>
          </p:nvPr>
        </p:nvSpPr>
        <p:spPr>
          <a:xfrm>
            <a:off x="914400" y="3276600"/>
            <a:ext cx="7772400" cy="3078960"/>
          </a:xfrm>
        </p:spPr>
        <p:txBody>
          <a:bodyPr/>
          <a:lstStyle/>
          <a:p>
            <a:pPr algn="ctr">
              <a:buNone/>
            </a:pPr>
            <a:endParaRPr lang="el-GR" b="1" i="1" dirty="0">
              <a:latin typeface="Arial" pitchFamily="34" charset="0"/>
              <a:cs typeface="Arial" pitchFamily="34" charset="0"/>
            </a:endParaRPr>
          </a:p>
          <a:p>
            <a:pPr algn="ctr">
              <a:buNone/>
            </a:pPr>
            <a:r>
              <a:rPr lang="en-US" b="1" i="1" dirty="0">
                <a:solidFill>
                  <a:schemeClr val="accent2">
                    <a:lumMod val="60000"/>
                    <a:lumOff val="40000"/>
                  </a:schemeClr>
                </a:solidFill>
                <a:latin typeface="Arial" pitchFamily="34" charset="0"/>
                <a:cs typeface="Arial" pitchFamily="34" charset="0"/>
              </a:rPr>
              <a:t>ΠΕΡΙΓΡΑΦΗ ΒΑΣΙΚΟΥ ΕΡΓΑΣΤΗΡΙΑΚΟΥ ΕΞΟΠΛΙΣΜΟΥ</a:t>
            </a:r>
            <a:endParaRPr lang="el-GR" b="1" i="1" dirty="0">
              <a:solidFill>
                <a:schemeClr val="accent2">
                  <a:lumMod val="60000"/>
                  <a:lumOff val="40000"/>
                </a:schemeClr>
              </a:solidFill>
              <a:latin typeface="Arial" pitchFamily="34" charset="0"/>
              <a:cs typeface="Arial" pitchFamily="34" charset="0"/>
            </a:endParaRPr>
          </a:p>
        </p:txBody>
      </p:sp>
      <p:sp>
        <p:nvSpPr>
          <p:cNvPr id="4" name="1 - Τίτλος">
            <a:extLst>
              <a:ext uri="{FF2B5EF4-FFF2-40B4-BE49-F238E27FC236}">
                <a16:creationId xmlns:a16="http://schemas.microsoft.com/office/drawing/2014/main" id="{A7A37394-0981-4970-85EC-546257CE5526}"/>
              </a:ext>
            </a:extLst>
          </p:cNvPr>
          <p:cNvSpPr txBox="1">
            <a:spLocks/>
          </p:cNvSpPr>
          <p:nvPr/>
        </p:nvSpPr>
        <p:spPr>
          <a:xfrm>
            <a:off x="914400" y="502440"/>
            <a:ext cx="7772400"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br>
              <a:rPr lang="en-US" sz="2400" b="1">
                <a:latin typeface="Arial" pitchFamily="34" charset="0"/>
                <a:cs typeface="Arial" pitchFamily="34" charset="0"/>
              </a:rPr>
            </a:br>
            <a:endParaRPr lang="el-GR" sz="24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ΧΩΡΟΣ ΣΥΝΤΗΡΗΣΗΣ ΑΠΟΣΤΕΙΡΩΜΕΝΟΥ ΥΛΙΚΟΥ (ΨΥΓΕΙΟ Α)</a:t>
            </a:r>
          </a:p>
        </p:txBody>
      </p:sp>
      <p:pic>
        <p:nvPicPr>
          <p:cNvPr id="4" name="3 - Θέση περιεχομένου" descr="P1020867.JPG"/>
          <p:cNvPicPr>
            <a:picLocks noGrp="1" noChangeAspect="1"/>
          </p:cNvPicPr>
          <p:nvPr>
            <p:ph idx="1"/>
          </p:nvPr>
        </p:nvPicPr>
        <p:blipFill>
          <a:blip r:embed="rId2" cstate="print"/>
          <a:stretch>
            <a:fillRect/>
          </a:stretch>
        </p:blipFill>
        <p:spPr>
          <a:xfrm>
            <a:off x="1751907" y="1784350"/>
            <a:ext cx="6097385" cy="4572000"/>
          </a:xfrm>
          <a:scene3d>
            <a:camera prst="orthographicFront">
              <a:rot lat="5400000" lon="0" rev="0"/>
            </a:camera>
            <a:lightRig rig="threePt" dir="t"/>
          </a:scene3d>
        </p:spPr>
      </p:pic>
      <p:pic>
        <p:nvPicPr>
          <p:cNvPr id="5" name="4 - Εικόνα" descr="P1020867.JPG"/>
          <p:cNvPicPr>
            <a:picLocks noChangeAspect="1"/>
          </p:cNvPicPr>
          <p:nvPr/>
        </p:nvPicPr>
        <p:blipFill>
          <a:blip r:embed="rId3" cstate="print"/>
          <a:stretch>
            <a:fillRect/>
          </a:stretch>
        </p:blipFill>
        <p:spPr>
          <a:xfrm>
            <a:off x="3352800" y="1803400"/>
            <a:ext cx="3790950" cy="4216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512064"/>
            <a:ext cx="8077200" cy="914400"/>
          </a:xfrm>
        </p:spPr>
        <p:txBody>
          <a:bodyPr/>
          <a:lstStyle/>
          <a:p>
            <a:pPr algn="ctr"/>
            <a:r>
              <a:rPr lang="el-GR" sz="3200" b="1" dirty="0">
                <a:solidFill>
                  <a:schemeClr val="accent2">
                    <a:lumMod val="60000"/>
                    <a:lumOff val="40000"/>
                  </a:schemeClr>
                </a:solidFill>
              </a:rPr>
              <a:t>ΧΩΡΟΣ  ΣΥΝΤΗΡΗΣΗΣ  ΚΑΘΑΡΩΝ ΜΙΚΡΟΒΙΑΚΩΝ ΚΑΛΛΙΕΡΓΕΙΩΝ (ΨΥΓΕΙΟ Β) </a:t>
            </a:r>
          </a:p>
        </p:txBody>
      </p:sp>
      <p:pic>
        <p:nvPicPr>
          <p:cNvPr id="4" name="3 - Θέση περιεχομένου" descr="P1020867.JPG"/>
          <p:cNvPicPr>
            <a:picLocks noGrp="1" noChangeAspect="1"/>
          </p:cNvPicPr>
          <p:nvPr>
            <p:ph idx="1"/>
          </p:nvPr>
        </p:nvPicPr>
        <p:blipFill>
          <a:blip r:embed="rId2" cstate="print"/>
          <a:stretch>
            <a:fillRect/>
          </a:stretch>
        </p:blipFill>
        <p:spPr>
          <a:xfrm>
            <a:off x="1751907" y="1784350"/>
            <a:ext cx="6097385" cy="4572000"/>
          </a:xfrm>
          <a:scene3d>
            <a:camera prst="orthographicFront">
              <a:rot lat="5400000" lon="0" rev="0"/>
            </a:camera>
            <a:lightRig rig="threePt" dir="t"/>
          </a:scene3d>
        </p:spPr>
      </p:pic>
      <p:pic>
        <p:nvPicPr>
          <p:cNvPr id="5" name="4 - Εικόνα" descr="P1020867.JPG"/>
          <p:cNvPicPr>
            <a:picLocks noChangeAspect="1"/>
          </p:cNvPicPr>
          <p:nvPr/>
        </p:nvPicPr>
        <p:blipFill>
          <a:blip r:embed="rId3" cstate="print"/>
          <a:stretch>
            <a:fillRect/>
          </a:stretch>
        </p:blipFill>
        <p:spPr>
          <a:xfrm>
            <a:off x="3667125" y="1803400"/>
            <a:ext cx="3162300" cy="421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sz="3200" b="1" dirty="0"/>
              <a:t>ΑΠΟΣΤΕΙΡΩΤΗΡΑΣ (ΑΥΤΟΚΑΥΣΤΟ) </a:t>
            </a:r>
            <a:r>
              <a:rPr lang="en-US" sz="3200" b="1" dirty="0">
                <a:solidFill>
                  <a:schemeClr val="accent2">
                    <a:lumMod val="60000"/>
                    <a:lumOff val="40000"/>
                  </a:schemeClr>
                </a:solidFill>
              </a:rPr>
              <a:t>ΑΥΤΟΚΑΥΣΤΟ</a:t>
            </a:r>
            <a:endParaRPr lang="el-GR" sz="3200" b="1" dirty="0">
              <a:solidFill>
                <a:schemeClr val="accent2">
                  <a:lumMod val="60000"/>
                  <a:lumOff val="40000"/>
                </a:schemeClr>
              </a:solidFill>
            </a:endParaRPr>
          </a:p>
        </p:txBody>
      </p:sp>
      <p:sp>
        <p:nvSpPr>
          <p:cNvPr id="3" name="2 - Θέση περιεχομένου"/>
          <p:cNvSpPr>
            <a:spLocks noGrp="1"/>
          </p:cNvSpPr>
          <p:nvPr>
            <p:ph idx="1"/>
          </p:nvPr>
        </p:nvSpPr>
        <p:spPr>
          <a:xfrm>
            <a:off x="4648200" y="1295400"/>
            <a:ext cx="4038600" cy="5060160"/>
          </a:xfrm>
        </p:spPr>
        <p:txBody>
          <a:bodyPr>
            <a:normAutofit fontScale="92500"/>
          </a:bodyPr>
          <a:lstStyle/>
          <a:p>
            <a:r>
              <a:rPr lang="el-GR" sz="2800" b="1" dirty="0"/>
              <a:t>Με τη χρήση ατμού προκαλείται η θανάτωση των μικροβίων κάτω από συνθήκες υψηλής υγρασίας και θερμοκρασίας, επιτυγχάνοντας έτσι  την αποστείρωση των υποστρωμάτων και υλικών</a:t>
            </a:r>
            <a:r>
              <a:rPr lang="el-GR" dirty="0"/>
              <a:t>.</a:t>
            </a:r>
          </a:p>
          <a:p>
            <a:pPr>
              <a:buNone/>
            </a:pPr>
            <a:r>
              <a:rPr lang="el-GR" dirty="0"/>
              <a:t> </a:t>
            </a:r>
          </a:p>
          <a:p>
            <a:endParaRPr lang="el-GR" dirty="0"/>
          </a:p>
        </p:txBody>
      </p:sp>
      <p:pic>
        <p:nvPicPr>
          <p:cNvPr id="4" name="3 - Εικόνα" descr="P1020847.JPG"/>
          <p:cNvPicPr>
            <a:picLocks noChangeAspect="1"/>
          </p:cNvPicPr>
          <p:nvPr/>
        </p:nvPicPr>
        <p:blipFill>
          <a:blip r:embed="rId2" cstate="print"/>
          <a:stretch>
            <a:fillRect/>
          </a:stretch>
        </p:blipFill>
        <p:spPr>
          <a:xfrm>
            <a:off x="0" y="2209800"/>
            <a:ext cx="4876800" cy="2819400"/>
          </a:xfrm>
          <a:prstGeom prst="rect">
            <a:avLst/>
          </a:prstGeom>
          <a:scene3d>
            <a:camera prst="orthographicFront">
              <a:rot lat="0" lon="0" rev="5400000"/>
            </a:camera>
            <a:lightRig rig="threePt" dir="t"/>
          </a:scene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685800"/>
            <a:ext cx="7772400" cy="5669760"/>
          </a:xfrm>
        </p:spPr>
        <p:txBody>
          <a:bodyPr>
            <a:normAutofit/>
          </a:bodyPr>
          <a:lstStyle/>
          <a:p>
            <a:r>
              <a:rPr lang="el-GR" b="1" dirty="0"/>
              <a:t>Η συσκευή αυτή έχει κατασκευαστεί από λεπτά φύλλα ανοξείδωτου χάλυβα (ατσαλιού).</a:t>
            </a:r>
          </a:p>
          <a:p>
            <a:r>
              <a:rPr lang="el-GR" b="1" dirty="0"/>
              <a:t>Πάνω στο καπάκι έχει προσαρμοστεί μια βαλβίδα ασφαλείας και ένας μετρητής δύο παραμέτρων, πίεσης και θερμοκρασίας, ώστε κατά τη διάρκεια της λειτουργίας του, να υπάρχει συνεχής και σαφής παρακολούθηση της πίεσης και της θερμοκρασίας.</a:t>
            </a:r>
          </a:p>
          <a:p>
            <a:endParaRPr lang="el-G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t>ΑΠΟΣΤΕΙΡΩΤΗΡΑΣ (ΑΥΤΟΚΑΥΣΤΟ) ΜΕΓΑΛΟΣ</a:t>
            </a:r>
            <a:endParaRPr lang="el-GR" sz="3200" dirty="0"/>
          </a:p>
        </p:txBody>
      </p:sp>
      <p:pic>
        <p:nvPicPr>
          <p:cNvPr id="4098" name="Picture 2" descr="C:\Users\cat\Desktop\lab photos\P1020846.JPG"/>
          <p:cNvPicPr>
            <a:picLocks noGrp="1" noChangeAspect="1" noChangeArrowheads="1"/>
          </p:cNvPicPr>
          <p:nvPr>
            <p:ph idx="1"/>
          </p:nvPr>
        </p:nvPicPr>
        <p:blipFill>
          <a:blip r:embed="rId2" cstate="print"/>
          <a:stretch>
            <a:fillRect/>
          </a:stretch>
        </p:blipFill>
        <p:spPr bwMode="auto">
          <a:xfrm>
            <a:off x="3086100" y="1784350"/>
            <a:ext cx="3429000" cy="4572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ΚΛΙΒΑΝΟΣ   ΞΗΡΗΣ  ΑΠΟΣΤΕΙΡΩΣΗΣ (ΥΛΙΚΩΝ)</a:t>
            </a:r>
          </a:p>
        </p:txBody>
      </p:sp>
      <p:pic>
        <p:nvPicPr>
          <p:cNvPr id="4" name="3 - Θέση περιεχομένου" descr="P1020874.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707136"/>
          </a:xfrm>
        </p:spPr>
        <p:txBody>
          <a:bodyPr/>
          <a:lstStyle/>
          <a:p>
            <a:r>
              <a:rPr lang="el-GR" sz="2400" b="1" dirty="0"/>
              <a:t>Χρησιμοποιείται για την αποστείρωση γυάλινου υλικού  </a:t>
            </a:r>
          </a:p>
        </p:txBody>
      </p:sp>
      <p:pic>
        <p:nvPicPr>
          <p:cNvPr id="4" name="3 - Θέση περιεχομένου" descr="P1020873.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Μ</a:t>
            </a:r>
            <a:r>
              <a:rPr lang="en-US" sz="3200" b="1" dirty="0">
                <a:solidFill>
                  <a:schemeClr val="accent2">
                    <a:lumMod val="60000"/>
                    <a:lumOff val="40000"/>
                  </a:schemeClr>
                </a:solidFill>
              </a:rPr>
              <a:t>IXER STOMAHER (</a:t>
            </a:r>
            <a:r>
              <a:rPr lang="el-GR" sz="3200" b="1" dirty="0">
                <a:solidFill>
                  <a:schemeClr val="accent2">
                    <a:lumMod val="60000"/>
                    <a:lumOff val="40000"/>
                  </a:schemeClr>
                </a:solidFill>
              </a:rPr>
              <a:t> για κοπή και ομογενοποίηση των δειγμάτων)</a:t>
            </a:r>
            <a:r>
              <a:rPr lang="en-US" sz="3200" b="1" dirty="0">
                <a:solidFill>
                  <a:schemeClr val="accent2">
                    <a:lumMod val="60000"/>
                    <a:lumOff val="40000"/>
                  </a:schemeClr>
                </a:solidFill>
              </a:rPr>
              <a:t>                  </a:t>
            </a:r>
            <a:endParaRPr lang="el-GR" sz="3200" b="1" dirty="0">
              <a:solidFill>
                <a:schemeClr val="accent2">
                  <a:lumMod val="60000"/>
                  <a:lumOff val="40000"/>
                </a:schemeClr>
              </a:solidFill>
            </a:endParaRPr>
          </a:p>
        </p:txBody>
      </p:sp>
      <p:pic>
        <p:nvPicPr>
          <p:cNvPr id="4" name="3 - Θέση περιεχομένου" descr="P1020837.JPG"/>
          <p:cNvPicPr>
            <a:picLocks noGrp="1" noChangeAspect="1"/>
          </p:cNvPicPr>
          <p:nvPr>
            <p:ph idx="1"/>
          </p:nvPr>
        </p:nvPicPr>
        <p:blipFill>
          <a:blip r:embed="rId2" cstate="print"/>
          <a:stretch>
            <a:fillRect/>
          </a:stretch>
        </p:blipFill>
        <p:spPr>
          <a:xfrm>
            <a:off x="1143000" y="1784350"/>
            <a:ext cx="3124200" cy="3625850"/>
          </a:xfrm>
        </p:spPr>
      </p:pic>
      <p:pic>
        <p:nvPicPr>
          <p:cNvPr id="5" name="4 - Εικόνα" descr="P1020863.JPG"/>
          <p:cNvPicPr>
            <a:picLocks noChangeAspect="1"/>
          </p:cNvPicPr>
          <p:nvPr/>
        </p:nvPicPr>
        <p:blipFill>
          <a:blip r:embed="rId3" cstate="print"/>
          <a:stretch>
            <a:fillRect/>
          </a:stretch>
        </p:blipFill>
        <p:spPr>
          <a:xfrm>
            <a:off x="5257800" y="1828800"/>
            <a:ext cx="3048000" cy="3642732"/>
          </a:xfrm>
          <a:prstGeom prst="rect">
            <a:avLst/>
          </a:prstGeom>
        </p:spPr>
      </p:pic>
      <p:sp>
        <p:nvSpPr>
          <p:cNvPr id="6" name="5 - Ορθογώνιο"/>
          <p:cNvSpPr/>
          <p:nvPr/>
        </p:nvSpPr>
        <p:spPr>
          <a:xfrm>
            <a:off x="2438400" y="5791200"/>
            <a:ext cx="4799712" cy="461665"/>
          </a:xfrm>
          <a:prstGeom prst="rect">
            <a:avLst/>
          </a:prstGeom>
        </p:spPr>
        <p:txBody>
          <a:bodyPr wrap="none">
            <a:spAutoFit/>
          </a:bodyPr>
          <a:lstStyle/>
          <a:p>
            <a:r>
              <a:rPr lang="el-GR" sz="2400" b="1" dirty="0"/>
              <a:t>Ομογενοποίηση των δειγμάτων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MICROWAVE OVEN</a:t>
            </a:r>
            <a:r>
              <a:rPr lang="el-GR" sz="3200" b="1" dirty="0">
                <a:solidFill>
                  <a:schemeClr val="accent2">
                    <a:lumMod val="60000"/>
                    <a:lumOff val="40000"/>
                  </a:schemeClr>
                </a:solidFill>
              </a:rPr>
              <a:t> ( φούρνος μικροκυμάτων )</a:t>
            </a:r>
          </a:p>
        </p:txBody>
      </p:sp>
      <p:pic>
        <p:nvPicPr>
          <p:cNvPr id="4" name="3 - Θέση περιεχομένου" descr="P1020860.JPG"/>
          <p:cNvPicPr>
            <a:picLocks noGrp="1" noChangeAspect="1"/>
          </p:cNvPicPr>
          <p:nvPr>
            <p:ph idx="1"/>
          </p:nvPr>
        </p:nvPicPr>
        <p:blipFill>
          <a:blip r:embed="rId2" cstate="print"/>
          <a:stretch>
            <a:fillRect/>
          </a:stretch>
        </p:blipFill>
        <p:spPr>
          <a:xfrm>
            <a:off x="1751907" y="1784350"/>
            <a:ext cx="6097385" cy="43116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MICROWAVE  OVEN</a:t>
            </a:r>
            <a:r>
              <a:rPr lang="el-GR" sz="3200" b="1" dirty="0">
                <a:solidFill>
                  <a:schemeClr val="accent2">
                    <a:lumMod val="60000"/>
                    <a:lumOff val="40000"/>
                  </a:schemeClr>
                </a:solidFill>
              </a:rPr>
              <a:t>      </a:t>
            </a:r>
          </a:p>
        </p:txBody>
      </p:sp>
      <p:sp>
        <p:nvSpPr>
          <p:cNvPr id="3" name="2 - Θέση περιεχομένου"/>
          <p:cNvSpPr>
            <a:spLocks noGrp="1"/>
          </p:cNvSpPr>
          <p:nvPr>
            <p:ph idx="1"/>
          </p:nvPr>
        </p:nvSpPr>
        <p:spPr>
          <a:xfrm>
            <a:off x="914400" y="1783560"/>
            <a:ext cx="7772400" cy="3550440"/>
          </a:xfrm>
        </p:spPr>
        <p:txBody>
          <a:bodyPr/>
          <a:lstStyle/>
          <a:p>
            <a:pPr>
              <a:buFont typeface="Wingdings" pitchFamily="2" charset="2"/>
              <a:buChar char="Ø"/>
            </a:pPr>
            <a:r>
              <a:rPr lang="el-GR" dirty="0"/>
              <a:t> Ρ</a:t>
            </a:r>
            <a:r>
              <a:rPr lang="el-GR" sz="2800" b="1" dirty="0"/>
              <a:t>ευστοποίηση των θρεπτικών υποστρωμάτων που χρησιμοποιούνται για την επίστρωση τρυβλίων.</a:t>
            </a:r>
          </a:p>
          <a:p>
            <a:pPr>
              <a:buFont typeface="Wingdings" pitchFamily="2" charset="2"/>
              <a:buChar char="Ø"/>
            </a:pPr>
            <a:r>
              <a:rPr lang="el-GR" sz="2800" b="1" dirty="0"/>
              <a:t>Η θερμοκρασία στο θρεπτικό υπόστρωμα πρέπει να φτάνει ως τους 100</a:t>
            </a:r>
            <a:r>
              <a:rPr lang="el-GR" sz="2800" b="1" baseline="30000" dirty="0"/>
              <a:t>ο</a:t>
            </a:r>
            <a:r>
              <a:rPr lang="en-US" sz="2800" b="1" dirty="0"/>
              <a:t>C</a:t>
            </a:r>
            <a:r>
              <a:rPr lang="el-GR" sz="2800" b="1" dirty="0"/>
              <a:t>.</a:t>
            </a:r>
            <a:endParaRPr lang="en-US" sz="2800" b="1" dirty="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457200"/>
            <a:ext cx="7772400" cy="914400"/>
          </a:xfrm>
        </p:spPr>
        <p:txBody>
          <a:bodyPr/>
          <a:lstStyle/>
          <a:p>
            <a:pPr algn="ctr"/>
            <a:r>
              <a:rPr lang="en-US" sz="3200" b="1" dirty="0">
                <a:solidFill>
                  <a:schemeClr val="accent2">
                    <a:lumMod val="60000"/>
                    <a:lumOff val="40000"/>
                  </a:schemeClr>
                </a:solidFill>
              </a:rPr>
              <a:t>ΕΡΓΑΣΤΗΡΙΟ</a:t>
            </a:r>
            <a:r>
              <a:rPr lang="en-US" sz="3200" dirty="0">
                <a:solidFill>
                  <a:schemeClr val="accent2">
                    <a:lumMod val="60000"/>
                    <a:lumOff val="40000"/>
                  </a:schemeClr>
                </a:solidFill>
              </a:rPr>
              <a:t> </a:t>
            </a:r>
            <a:r>
              <a:rPr lang="en-US" sz="3200" b="1" dirty="0">
                <a:solidFill>
                  <a:schemeClr val="accent2">
                    <a:lumMod val="60000"/>
                    <a:lumOff val="40000"/>
                  </a:schemeClr>
                </a:solidFill>
              </a:rPr>
              <a:t>Α</a:t>
            </a:r>
            <a:endParaRPr lang="el-GR" sz="3200" b="1" dirty="0">
              <a:solidFill>
                <a:schemeClr val="accent2">
                  <a:lumMod val="60000"/>
                  <a:lumOff val="40000"/>
                </a:schemeClr>
              </a:solidFill>
            </a:endParaRPr>
          </a:p>
        </p:txBody>
      </p:sp>
      <p:pic>
        <p:nvPicPr>
          <p:cNvPr id="1026" name="Picture 2" descr="C:\Users\cat\Desktop\lab photos\P1020868.JPG"/>
          <p:cNvPicPr>
            <a:picLocks noGrp="1" noChangeAspect="1" noChangeArrowheads="1"/>
          </p:cNvPicPr>
          <p:nvPr>
            <p:ph idx="1"/>
          </p:nvPr>
        </p:nvPicPr>
        <p:blipFill>
          <a:blip r:embed="rId2" cstate="print"/>
          <a:stretch>
            <a:fillRect/>
          </a:stretch>
        </p:blipFill>
        <p:spPr bwMode="auto">
          <a:xfrm>
            <a:off x="1751907" y="1784350"/>
            <a:ext cx="6097385" cy="4572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 ΥΔΑΤΟΛΟΥΤΡΟ</a:t>
            </a:r>
            <a:r>
              <a:rPr lang="en-US" sz="3200" b="1" dirty="0">
                <a:solidFill>
                  <a:schemeClr val="accent2">
                    <a:lumMod val="60000"/>
                    <a:lumOff val="40000"/>
                  </a:schemeClr>
                </a:solidFill>
              </a:rPr>
              <a:t> </a:t>
            </a:r>
            <a:endParaRPr lang="el-GR" sz="3200" b="1" dirty="0">
              <a:solidFill>
                <a:schemeClr val="accent2">
                  <a:lumMod val="60000"/>
                  <a:lumOff val="40000"/>
                </a:schemeClr>
              </a:solidFill>
            </a:endParaRPr>
          </a:p>
        </p:txBody>
      </p:sp>
      <p:pic>
        <p:nvPicPr>
          <p:cNvPr id="4" name="3 - Θέση περιεχομένου" descr="P1020862.JPG"/>
          <p:cNvPicPr>
            <a:picLocks noGrp="1" noChangeAspect="1"/>
          </p:cNvPicPr>
          <p:nvPr>
            <p:ph idx="1"/>
          </p:nvPr>
        </p:nvPicPr>
        <p:blipFill>
          <a:blip r:embed="rId2" cstate="print"/>
          <a:stretch>
            <a:fillRect/>
          </a:stretch>
        </p:blipFill>
        <p:spPr>
          <a:xfrm>
            <a:off x="1751907" y="1784350"/>
            <a:ext cx="6097385" cy="3473450"/>
          </a:xfrm>
        </p:spPr>
      </p:pic>
      <p:sp>
        <p:nvSpPr>
          <p:cNvPr id="5" name="4 - Ορθογώνιο"/>
          <p:cNvSpPr/>
          <p:nvPr/>
        </p:nvSpPr>
        <p:spPr>
          <a:xfrm>
            <a:off x="304800" y="5410200"/>
            <a:ext cx="8229600" cy="461665"/>
          </a:xfrm>
          <a:prstGeom prst="rect">
            <a:avLst/>
          </a:prstGeom>
        </p:spPr>
        <p:txBody>
          <a:bodyPr wrap="square">
            <a:spAutoFit/>
          </a:bodyPr>
          <a:lstStyle/>
          <a:p>
            <a:r>
              <a:rPr lang="el-GR" sz="2400" b="1" dirty="0"/>
              <a:t>Ψύξη των θρεπτικών υποστρωμάτων  στους 45-50</a:t>
            </a:r>
            <a:r>
              <a:rPr lang="el-GR" sz="2400" b="1" baseline="30000" dirty="0"/>
              <a:t>ο</a:t>
            </a:r>
            <a:r>
              <a:rPr lang="en-US" sz="2400" b="1" dirty="0"/>
              <a:t>C</a:t>
            </a:r>
            <a:r>
              <a:rPr lang="el-GR" sz="2400" b="1"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a:solidFill>
                  <a:schemeClr val="accent2">
                    <a:lumMod val="60000"/>
                    <a:lumOff val="40000"/>
                  </a:schemeClr>
                </a:solidFill>
              </a:rPr>
              <a:t>ΒΙΟΑΝΤΙΔΡΑΣΤΗΡΑΣ</a:t>
            </a:r>
          </a:p>
        </p:txBody>
      </p:sp>
      <p:pic>
        <p:nvPicPr>
          <p:cNvPr id="4" name="3 - Θέση περιεχομένου" descr="P1020833.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ΣΥΣΚΕΥΗ ΑΠΟΣΤΑΞΗΣ</a:t>
            </a:r>
          </a:p>
        </p:txBody>
      </p:sp>
      <p:pic>
        <p:nvPicPr>
          <p:cNvPr id="4" name="3 - Θέση περιεχομένου" descr="P1020838.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ΣΥΜΠΥΚΝΩΤΗΡΑΣ</a:t>
            </a:r>
          </a:p>
        </p:txBody>
      </p:sp>
      <p:pic>
        <p:nvPicPr>
          <p:cNvPr id="4" name="3 - Θέση περιεχομένου" descr="P1020839.JPG"/>
          <p:cNvPicPr>
            <a:picLocks noGrp="1" noChangeAspect="1"/>
          </p:cNvPicPr>
          <p:nvPr>
            <p:ph idx="1"/>
          </p:nvPr>
        </p:nvPicPr>
        <p:blipFill>
          <a:blip r:embed="rId2" cstate="print"/>
          <a:stretch>
            <a:fillRect/>
          </a:stretch>
        </p:blipFill>
        <p:spPr>
          <a:xfrm>
            <a:off x="3086100" y="1784350"/>
            <a:ext cx="3429000" cy="4572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BACTRAC</a:t>
            </a:r>
            <a:endParaRPr lang="el-GR" sz="3200" b="1" dirty="0">
              <a:solidFill>
                <a:schemeClr val="accent2">
                  <a:lumMod val="60000"/>
                  <a:lumOff val="40000"/>
                </a:schemeClr>
              </a:solidFill>
            </a:endParaRPr>
          </a:p>
        </p:txBody>
      </p:sp>
      <p:pic>
        <p:nvPicPr>
          <p:cNvPr id="4" name="3 - Θέση περιεχομένου" descr="P1020836.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BACTRAC</a:t>
            </a:r>
            <a:endParaRPr lang="el-GR" sz="3200" b="1" dirty="0">
              <a:solidFill>
                <a:schemeClr val="accent2">
                  <a:lumMod val="60000"/>
                  <a:lumOff val="40000"/>
                </a:schemeClr>
              </a:solidFill>
            </a:endParaRPr>
          </a:p>
        </p:txBody>
      </p:sp>
      <p:sp>
        <p:nvSpPr>
          <p:cNvPr id="5" name="4 - Θέση περιεχομένου"/>
          <p:cNvSpPr>
            <a:spLocks noGrp="1"/>
          </p:cNvSpPr>
          <p:nvPr>
            <p:ph idx="1"/>
          </p:nvPr>
        </p:nvSpPr>
        <p:spPr/>
        <p:txBody>
          <a:bodyPr/>
          <a:lstStyle/>
          <a:p>
            <a:r>
              <a:rPr lang="el-GR" b="1" dirty="0"/>
              <a:t>Έμμεσος υπολογισμός του μικροβιακού φορτίου ενός δείγματος χρησιμοποιώντας τη μέθοδο της αγωγιμομετρίας(</a:t>
            </a:r>
            <a:r>
              <a:rPr lang="en-US" b="1" dirty="0"/>
              <a:t>Impedance).</a:t>
            </a:r>
          </a:p>
          <a:p>
            <a:r>
              <a:rPr lang="el-GR" b="1" dirty="0"/>
              <a:t>Εφαρμόζεται συνήθως σε υγρά τρόφιμα.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sz="3200" b="1" dirty="0">
                <a:solidFill>
                  <a:schemeClr val="accent2">
                    <a:lumMod val="60000"/>
                    <a:lumOff val="40000"/>
                  </a:schemeClr>
                </a:solidFill>
              </a:rPr>
              <a:t>BACTIFLOW</a:t>
            </a:r>
            <a:r>
              <a:rPr lang="el-GR" sz="3200" b="1" dirty="0">
                <a:solidFill>
                  <a:schemeClr val="accent2">
                    <a:lumMod val="60000"/>
                    <a:lumOff val="40000"/>
                  </a:schemeClr>
                </a:solidFill>
              </a:rPr>
              <a:t> (Κυτταρόμετρο ροής)</a:t>
            </a:r>
          </a:p>
        </p:txBody>
      </p:sp>
      <p:pic>
        <p:nvPicPr>
          <p:cNvPr id="4" name="3 - Θέση περιεχομένου" descr="P1020858.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762000"/>
            <a:ext cx="7772400" cy="5593560"/>
          </a:xfrm>
        </p:spPr>
        <p:txBody>
          <a:bodyPr>
            <a:normAutofit/>
          </a:bodyPr>
          <a:lstStyle/>
          <a:p>
            <a:pPr lvl="1">
              <a:buFont typeface="Wingdings" pitchFamily="2" charset="2"/>
              <a:buChar char="Ø"/>
            </a:pPr>
            <a:r>
              <a:rPr lang="el-GR" sz="2800" b="1" dirty="0"/>
              <a:t>μηχάνημα κυτταρομετρίας ροής ειδικά σχεδιασμένο για μικροβιακή ανίχνευση</a:t>
            </a:r>
            <a:endParaRPr lang="en-GB" sz="2800" b="1" dirty="0"/>
          </a:p>
          <a:p>
            <a:pPr lvl="1">
              <a:buFont typeface="Wingdings" pitchFamily="2" charset="2"/>
              <a:buChar char="Ø"/>
            </a:pPr>
            <a:r>
              <a:rPr lang="el-GR" sz="2800" b="1" dirty="0"/>
              <a:t>μικροοργανισμών με </a:t>
            </a:r>
            <a:r>
              <a:rPr lang="en-US" sz="2800" b="1" dirty="0"/>
              <a:t>laser</a:t>
            </a:r>
            <a:endParaRPr lang="en-GB" sz="2800" b="1" dirty="0"/>
          </a:p>
          <a:p>
            <a:pPr lvl="1">
              <a:buFont typeface="Wingdings" pitchFamily="2" charset="2"/>
              <a:buChar char="Ø"/>
            </a:pPr>
            <a:r>
              <a:rPr lang="el-GR" sz="2800" b="1" dirty="0"/>
              <a:t>ευκολία στη χρήση</a:t>
            </a:r>
            <a:endParaRPr lang="en-GB" sz="2800" b="1" i="1" dirty="0"/>
          </a:p>
          <a:p>
            <a:pPr lvl="1">
              <a:buFont typeface="Wingdings" pitchFamily="2" charset="2"/>
              <a:buChar char="Ø"/>
            </a:pPr>
            <a:r>
              <a:rPr lang="el-GR" sz="2800" b="1" dirty="0"/>
              <a:t>αυτόματη ερμηνεία αποτελεσμάτων</a:t>
            </a:r>
            <a:endParaRPr lang="en-GB" sz="2800" b="1" dirty="0"/>
          </a:p>
          <a:p>
            <a:pPr lvl="1">
              <a:buFont typeface="Wingdings" pitchFamily="2" charset="2"/>
              <a:buChar char="Ø"/>
            </a:pPr>
            <a:r>
              <a:rPr lang="el-GR" sz="2800" b="1" dirty="0"/>
              <a:t>ποσοτικά αποτελέσματα σε μερικά λεπτά</a:t>
            </a:r>
          </a:p>
          <a:p>
            <a:pPr lvl="1">
              <a:buFont typeface="Wingdings" pitchFamily="2" charset="2"/>
              <a:buChar char="Ø"/>
            </a:pPr>
            <a:r>
              <a:rPr lang="el-GR" sz="2800" b="1" dirty="0"/>
              <a:t>αποτελέσματα σε πραγματικό χρόνο</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0" name="Rectangle 12"/>
          <p:cNvSpPr>
            <a:spLocks noChangeArrowheads="1"/>
          </p:cNvSpPr>
          <p:nvPr/>
        </p:nvSpPr>
        <p:spPr bwMode="auto">
          <a:xfrm>
            <a:off x="3131840" y="1268760"/>
            <a:ext cx="5029200" cy="4953000"/>
          </a:xfrm>
          <a:prstGeom prst="rect">
            <a:avLst/>
          </a:prstGeom>
          <a:solidFill>
            <a:schemeClr val="tx1"/>
          </a:solidFill>
          <a:ln w="12700">
            <a:solidFill>
              <a:schemeClr val="tx1"/>
            </a:solidFill>
            <a:miter lim="800000"/>
            <a:headEnd type="none" w="sm" len="sm"/>
            <a:tailEnd type="none" w="sm" len="sm"/>
          </a:ln>
          <a:effectLst/>
        </p:spPr>
        <p:txBody>
          <a:bodyPr wrap="none" anchor="ctr"/>
          <a:lstStyle/>
          <a:p>
            <a:endParaRPr lang="el-GR"/>
          </a:p>
        </p:txBody>
      </p:sp>
      <p:sp>
        <p:nvSpPr>
          <p:cNvPr id="53250" name="Rectangle 2"/>
          <p:cNvSpPr>
            <a:spLocks noChangeArrowheads="1"/>
          </p:cNvSpPr>
          <p:nvPr/>
        </p:nvSpPr>
        <p:spPr bwMode="auto">
          <a:xfrm>
            <a:off x="0" y="228600"/>
            <a:ext cx="9144000" cy="701675"/>
          </a:xfrm>
          <a:prstGeom prst="rect">
            <a:avLst/>
          </a:prstGeom>
          <a:noFill/>
          <a:ln w="12700">
            <a:noFill/>
            <a:miter lim="800000"/>
            <a:headEnd type="none" w="sm" len="sm"/>
            <a:tailEnd type="none" w="sm" len="sm"/>
          </a:ln>
          <a:effectLst/>
        </p:spPr>
        <p:txBody>
          <a:bodyPr>
            <a:spAutoFit/>
          </a:bodyPr>
          <a:lstStyle/>
          <a:p>
            <a:pPr algn="ctr" defTabSz="762000"/>
            <a:r>
              <a:rPr lang="el-GR" sz="4000" b="1" dirty="0">
                <a:solidFill>
                  <a:srgbClr val="FFFF00"/>
                </a:solidFill>
                <a:effectLst>
                  <a:outerShdw blurRad="38100" dist="38100" dir="2700000" algn="tl">
                    <a:srgbClr val="000000"/>
                  </a:outerShdw>
                </a:effectLst>
              </a:rPr>
              <a:t>Μικροβιακή καταμέτρηση</a:t>
            </a:r>
            <a:endParaRPr lang="en-GB" sz="4000" dirty="0">
              <a:solidFill>
                <a:schemeClr val="tx1"/>
              </a:solidFill>
              <a:latin typeface="Times New Roman" pitchFamily="18" charset="0"/>
            </a:endParaRPr>
          </a:p>
        </p:txBody>
      </p:sp>
      <p:sp>
        <p:nvSpPr>
          <p:cNvPr id="53251" name="Text Box 3"/>
          <p:cNvSpPr txBox="1">
            <a:spLocks noChangeArrowheads="1"/>
          </p:cNvSpPr>
          <p:nvPr/>
        </p:nvSpPr>
        <p:spPr bwMode="auto">
          <a:xfrm>
            <a:off x="6994525" y="4230688"/>
            <a:ext cx="184150" cy="457200"/>
          </a:xfrm>
          <a:prstGeom prst="rect">
            <a:avLst/>
          </a:prstGeom>
          <a:noFill/>
          <a:ln w="12700">
            <a:noFill/>
            <a:miter lim="800000"/>
            <a:headEnd type="none" w="sm" len="sm"/>
            <a:tailEnd type="none" w="sm" len="sm"/>
          </a:ln>
          <a:effectLst/>
        </p:spPr>
        <p:txBody>
          <a:bodyPr wrap="none">
            <a:spAutoFit/>
          </a:bodyPr>
          <a:lstStyle/>
          <a:p>
            <a:pPr defTabSz="762000"/>
            <a:endParaRPr lang="fr-FR" b="1" i="1" u="sng">
              <a:solidFill>
                <a:schemeClr val="bg1"/>
              </a:solidFill>
            </a:endParaRPr>
          </a:p>
        </p:txBody>
      </p:sp>
      <p:pic>
        <p:nvPicPr>
          <p:cNvPr id="53253" name="Picture 5" descr="C:\WINDOWS\Bureau\flowcellimage"/>
          <p:cNvPicPr>
            <a:picLocks noChangeAspect="1" noChangeArrowheads="1"/>
          </p:cNvPicPr>
          <p:nvPr/>
        </p:nvPicPr>
        <p:blipFill>
          <a:blip r:embed="rId2" cstate="print">
            <a:lum bright="-10000" contrast="30000"/>
          </a:blip>
          <a:srcRect l="9056" t="9746" r="19461" b="6389"/>
          <a:stretch>
            <a:fillRect/>
          </a:stretch>
        </p:blipFill>
        <p:spPr bwMode="auto">
          <a:xfrm>
            <a:off x="4117975" y="1695450"/>
            <a:ext cx="3533775" cy="4084638"/>
          </a:xfrm>
          <a:prstGeom prst="rect">
            <a:avLst/>
          </a:prstGeom>
          <a:noFill/>
        </p:spPr>
      </p:pic>
      <p:sp>
        <p:nvSpPr>
          <p:cNvPr id="53254" name="Text Box 6"/>
          <p:cNvSpPr txBox="1">
            <a:spLocks noChangeArrowheads="1"/>
          </p:cNvSpPr>
          <p:nvPr/>
        </p:nvSpPr>
        <p:spPr bwMode="auto">
          <a:xfrm>
            <a:off x="7634288" y="2908300"/>
            <a:ext cx="1509712" cy="707886"/>
          </a:xfrm>
          <a:prstGeom prst="rect">
            <a:avLst/>
          </a:prstGeom>
          <a:solidFill>
            <a:schemeClr val="tx1"/>
          </a:solidFill>
          <a:ln w="12700">
            <a:noFill/>
            <a:miter lim="800000"/>
            <a:headEnd type="none" w="sm" len="sm"/>
            <a:tailEnd type="none" w="sm" len="sm"/>
          </a:ln>
          <a:effectLst/>
        </p:spPr>
        <p:txBody>
          <a:bodyPr wrap="square">
            <a:spAutoFit/>
          </a:bodyPr>
          <a:lstStyle/>
          <a:p>
            <a:pPr defTabSz="762000">
              <a:spcBef>
                <a:spcPct val="50000"/>
              </a:spcBef>
            </a:pPr>
            <a:r>
              <a:rPr lang="el-GR" sz="2000" dirty="0">
                <a:solidFill>
                  <a:schemeClr val="bg1"/>
                </a:solidFill>
              </a:rPr>
              <a:t>ανιχνευτής 1</a:t>
            </a:r>
            <a:endParaRPr lang="en-GB" i="1" u="sng" dirty="0">
              <a:solidFill>
                <a:schemeClr val="bg1"/>
              </a:solidFill>
            </a:endParaRPr>
          </a:p>
        </p:txBody>
      </p:sp>
      <p:sp>
        <p:nvSpPr>
          <p:cNvPr id="53255" name="Text Box 7"/>
          <p:cNvSpPr txBox="1">
            <a:spLocks noChangeArrowheads="1"/>
          </p:cNvSpPr>
          <p:nvPr/>
        </p:nvSpPr>
        <p:spPr bwMode="auto">
          <a:xfrm>
            <a:off x="7650163" y="4208463"/>
            <a:ext cx="1493837" cy="707886"/>
          </a:xfrm>
          <a:prstGeom prst="rect">
            <a:avLst/>
          </a:prstGeom>
          <a:solidFill>
            <a:schemeClr val="tx1"/>
          </a:solidFill>
          <a:ln w="12700">
            <a:noFill/>
            <a:miter lim="800000"/>
            <a:headEnd type="none" w="sm" len="sm"/>
            <a:tailEnd type="none" w="sm" len="sm"/>
          </a:ln>
          <a:effectLst/>
        </p:spPr>
        <p:txBody>
          <a:bodyPr wrap="square">
            <a:spAutoFit/>
          </a:bodyPr>
          <a:lstStyle/>
          <a:p>
            <a:pPr defTabSz="762000">
              <a:spcBef>
                <a:spcPct val="50000"/>
              </a:spcBef>
            </a:pPr>
            <a:r>
              <a:rPr lang="el-GR" sz="2000" dirty="0">
                <a:solidFill>
                  <a:schemeClr val="bg1"/>
                </a:solidFill>
              </a:rPr>
              <a:t>ανιχνευτής 2</a:t>
            </a:r>
            <a:endParaRPr lang="en-GB" b="1" i="1" u="sng" dirty="0">
              <a:solidFill>
                <a:schemeClr val="bg1"/>
              </a:solidFill>
            </a:endParaRPr>
          </a:p>
        </p:txBody>
      </p:sp>
      <p:sp>
        <p:nvSpPr>
          <p:cNvPr id="53256" name="Text Box 8"/>
          <p:cNvSpPr txBox="1">
            <a:spLocks noChangeArrowheads="1"/>
          </p:cNvSpPr>
          <p:nvPr/>
        </p:nvSpPr>
        <p:spPr bwMode="auto">
          <a:xfrm>
            <a:off x="4355976" y="908720"/>
            <a:ext cx="3384376" cy="861774"/>
          </a:xfrm>
          <a:prstGeom prst="rect">
            <a:avLst/>
          </a:prstGeom>
          <a:solidFill>
            <a:schemeClr val="tx1"/>
          </a:solidFill>
          <a:ln w="12700">
            <a:noFill/>
            <a:miter lim="800000"/>
            <a:headEnd type="none" w="sm" len="sm"/>
            <a:tailEnd type="none" w="sm" len="sm"/>
          </a:ln>
          <a:effectLst/>
        </p:spPr>
        <p:txBody>
          <a:bodyPr wrap="square">
            <a:spAutoFit/>
          </a:bodyPr>
          <a:lstStyle/>
          <a:p>
            <a:pPr algn="ctr" defTabSz="762000">
              <a:spcBef>
                <a:spcPct val="50000"/>
              </a:spcBef>
            </a:pPr>
            <a:r>
              <a:rPr lang="el-GR" sz="2000" dirty="0">
                <a:solidFill>
                  <a:schemeClr val="bg1"/>
                </a:solidFill>
              </a:rPr>
              <a:t>δείγμα με κύτταρα</a:t>
            </a:r>
          </a:p>
          <a:p>
            <a:pPr algn="ctr" defTabSz="762000">
              <a:spcBef>
                <a:spcPct val="50000"/>
              </a:spcBef>
            </a:pPr>
            <a:r>
              <a:rPr lang="el-GR" sz="2000" dirty="0">
                <a:solidFill>
                  <a:schemeClr val="bg1"/>
                </a:solidFill>
              </a:rPr>
              <a:t> «σημασμένα»</a:t>
            </a:r>
            <a:endParaRPr lang="en-GB" b="1" i="1" u="sng" dirty="0">
              <a:solidFill>
                <a:schemeClr val="bg1"/>
              </a:solidFill>
            </a:endParaRPr>
          </a:p>
        </p:txBody>
      </p:sp>
      <p:sp>
        <p:nvSpPr>
          <p:cNvPr id="53257" name="Text Box 9"/>
          <p:cNvSpPr txBox="1">
            <a:spLocks noChangeArrowheads="1"/>
          </p:cNvSpPr>
          <p:nvPr/>
        </p:nvSpPr>
        <p:spPr bwMode="auto">
          <a:xfrm>
            <a:off x="3810000" y="3200400"/>
            <a:ext cx="1143000" cy="396875"/>
          </a:xfrm>
          <a:prstGeom prst="rect">
            <a:avLst/>
          </a:prstGeom>
          <a:solidFill>
            <a:schemeClr val="tx1"/>
          </a:solidFill>
          <a:ln w="12700">
            <a:noFill/>
            <a:miter lim="800000"/>
            <a:headEnd type="none" w="sm" len="sm"/>
            <a:tailEnd type="none" w="sm" len="sm"/>
          </a:ln>
          <a:effectLst/>
        </p:spPr>
        <p:txBody>
          <a:bodyPr>
            <a:spAutoFit/>
          </a:bodyPr>
          <a:lstStyle/>
          <a:p>
            <a:pPr defTabSz="762000">
              <a:spcBef>
                <a:spcPct val="50000"/>
              </a:spcBef>
            </a:pPr>
            <a:r>
              <a:rPr lang="en-US" sz="2000" dirty="0">
                <a:solidFill>
                  <a:schemeClr val="bg1"/>
                </a:solidFill>
              </a:rPr>
              <a:t>l</a:t>
            </a:r>
            <a:r>
              <a:rPr lang="en-GB" sz="2000" dirty="0">
                <a:solidFill>
                  <a:schemeClr val="bg1"/>
                </a:solidFill>
              </a:rPr>
              <a:t>aser</a:t>
            </a:r>
            <a:endParaRPr lang="en-GB" b="1" i="1" u="sng" dirty="0">
              <a:solidFill>
                <a:schemeClr val="bg1"/>
              </a:solidFill>
            </a:endParaRPr>
          </a:p>
        </p:txBody>
      </p:sp>
      <p:sp>
        <p:nvSpPr>
          <p:cNvPr id="53258" name="Text Box 10"/>
          <p:cNvSpPr txBox="1">
            <a:spLocks noChangeArrowheads="1"/>
          </p:cNvSpPr>
          <p:nvPr/>
        </p:nvSpPr>
        <p:spPr bwMode="auto">
          <a:xfrm>
            <a:off x="5348288" y="5765800"/>
            <a:ext cx="1385887" cy="396875"/>
          </a:xfrm>
          <a:prstGeom prst="rect">
            <a:avLst/>
          </a:prstGeom>
          <a:noFill/>
          <a:ln w="12700">
            <a:noFill/>
            <a:miter lim="800000"/>
            <a:headEnd type="none" w="sm" len="sm"/>
            <a:tailEnd type="none" w="sm" len="sm"/>
          </a:ln>
          <a:effectLst/>
        </p:spPr>
        <p:txBody>
          <a:bodyPr>
            <a:spAutoFit/>
          </a:bodyPr>
          <a:lstStyle/>
          <a:p>
            <a:pPr defTabSz="762000">
              <a:spcBef>
                <a:spcPct val="50000"/>
              </a:spcBef>
            </a:pPr>
            <a:r>
              <a:rPr lang="el-GR" sz="2000" dirty="0">
                <a:solidFill>
                  <a:schemeClr val="bg1"/>
                </a:solidFill>
              </a:rPr>
              <a:t>δείγμα</a:t>
            </a:r>
            <a:endParaRPr lang="en-GB" b="1" i="1" u="sng" dirty="0">
              <a:solidFill>
                <a:schemeClr val="bg1"/>
              </a:solidFill>
            </a:endParaRPr>
          </a:p>
        </p:txBody>
      </p:sp>
      <p:sp>
        <p:nvSpPr>
          <p:cNvPr id="53259" name="Rectangle 11"/>
          <p:cNvSpPr>
            <a:spLocks noChangeArrowheads="1"/>
          </p:cNvSpPr>
          <p:nvPr/>
        </p:nvSpPr>
        <p:spPr bwMode="auto">
          <a:xfrm>
            <a:off x="467545" y="1124744"/>
            <a:ext cx="2808312" cy="3077766"/>
          </a:xfrm>
          <a:prstGeom prst="rect">
            <a:avLst/>
          </a:prstGeom>
          <a:noFill/>
          <a:ln w="12700">
            <a:noFill/>
            <a:miter lim="800000"/>
            <a:headEnd type="none" w="sm" len="sm"/>
            <a:tailEnd type="none" w="sm" len="sm"/>
          </a:ln>
          <a:effectLst/>
        </p:spPr>
        <p:txBody>
          <a:bodyPr wrap="square">
            <a:spAutoFit/>
          </a:bodyPr>
          <a:lstStyle/>
          <a:p>
            <a:pPr defTabSz="762000"/>
            <a:r>
              <a:rPr lang="en-GB" b="1" dirty="0">
                <a:solidFill>
                  <a:schemeClr val="tx1"/>
                </a:solidFill>
              </a:rPr>
              <a:t>Flow Cell :</a:t>
            </a:r>
          </a:p>
          <a:p>
            <a:pPr defTabSz="762000"/>
            <a:endParaRPr lang="en-GB" sz="1400" dirty="0">
              <a:solidFill>
                <a:schemeClr val="tx1"/>
              </a:solidFill>
            </a:endParaRPr>
          </a:p>
          <a:p>
            <a:pPr defTabSz="762000">
              <a:buClr>
                <a:srgbClr val="FF5050"/>
              </a:buClr>
              <a:buSzPct val="70000"/>
              <a:buFont typeface="Monotype Sorts" pitchFamily="2" charset="2"/>
              <a:buChar char="è"/>
            </a:pPr>
            <a:r>
              <a:rPr lang="en-GB" dirty="0">
                <a:solidFill>
                  <a:schemeClr val="tx1"/>
                </a:solidFill>
              </a:rPr>
              <a:t> </a:t>
            </a:r>
            <a:r>
              <a:rPr lang="el-GR" dirty="0">
                <a:solidFill>
                  <a:schemeClr val="tx1"/>
                </a:solidFill>
              </a:rPr>
              <a:t>γραμμική ροή υγρού κυκλοφορίας</a:t>
            </a:r>
            <a:endParaRPr lang="en-GB" dirty="0">
              <a:solidFill>
                <a:schemeClr val="tx1"/>
              </a:solidFill>
            </a:endParaRPr>
          </a:p>
          <a:p>
            <a:pPr defTabSz="762000">
              <a:buClr>
                <a:srgbClr val="FF5050"/>
              </a:buClr>
              <a:buSzPct val="70000"/>
              <a:buFont typeface="Monotype Sorts" pitchFamily="2" charset="2"/>
              <a:buChar char="è"/>
            </a:pPr>
            <a:endParaRPr lang="en-GB" dirty="0">
              <a:solidFill>
                <a:schemeClr val="tx1"/>
              </a:solidFill>
            </a:endParaRPr>
          </a:p>
          <a:p>
            <a:pPr defTabSz="762000">
              <a:buClr>
                <a:srgbClr val="FF5050"/>
              </a:buClr>
              <a:buSzPct val="70000"/>
              <a:buFont typeface="Monotype Sorts" pitchFamily="2" charset="2"/>
              <a:buChar char="è"/>
            </a:pPr>
            <a:r>
              <a:rPr lang="en-GB" dirty="0">
                <a:solidFill>
                  <a:schemeClr val="tx1"/>
                </a:solidFill>
              </a:rPr>
              <a:t> </a:t>
            </a:r>
            <a:r>
              <a:rPr lang="el-GR" dirty="0">
                <a:solidFill>
                  <a:schemeClr val="tx1"/>
                </a:solidFill>
              </a:rPr>
              <a:t>τα κύτταρα διαχωρίζονται σε μονάδες</a:t>
            </a:r>
            <a:endParaRPr lang="en-GB" dirty="0">
              <a:solidFill>
                <a:schemeClr val="tx1"/>
              </a:solidFill>
            </a:endParaRPr>
          </a:p>
          <a:p>
            <a:pPr defTabSz="762000">
              <a:buClr>
                <a:srgbClr val="FF5050"/>
              </a:buClr>
              <a:buSzPct val="70000"/>
              <a:buFont typeface="Monotype Sorts" pitchFamily="2" charset="2"/>
              <a:buNone/>
            </a:pPr>
            <a:endParaRPr lang="en-GB" dirty="0">
              <a:solidFill>
                <a:schemeClr val="tx1"/>
              </a:solidFill>
            </a:endParaRPr>
          </a:p>
          <a:p>
            <a:pPr defTabSz="762000">
              <a:buClr>
                <a:srgbClr val="FF5050"/>
              </a:buClr>
              <a:buSzPct val="70000"/>
              <a:buFont typeface="Monotype Sorts" pitchFamily="2" charset="2"/>
              <a:buChar char="è"/>
            </a:pPr>
            <a:r>
              <a:rPr lang="en-GB" dirty="0">
                <a:solidFill>
                  <a:schemeClr val="tx1"/>
                </a:solidFill>
              </a:rPr>
              <a:t> </a:t>
            </a:r>
            <a:r>
              <a:rPr lang="el-GR" dirty="0">
                <a:solidFill>
                  <a:schemeClr val="tx1"/>
                </a:solidFill>
              </a:rPr>
              <a:t>ευαίσθητοι ανιχνευτές</a:t>
            </a:r>
            <a:endParaRPr lang="en-GB"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0" y="76200"/>
            <a:ext cx="9144000" cy="762000"/>
          </a:xfrm>
          <a:prstGeom prst="rect">
            <a:avLst/>
          </a:prstGeom>
          <a:noFill/>
          <a:ln w="9525">
            <a:noFill/>
            <a:miter lim="800000"/>
            <a:headEnd/>
            <a:tailEnd/>
          </a:ln>
          <a:effectLst/>
        </p:spPr>
        <p:txBody>
          <a:bodyPr lIns="92075" tIns="46038" rIns="92075" bIns="46038" anchor="ctr"/>
          <a:lstStyle/>
          <a:p>
            <a:pPr algn="ctr" defTabSz="762000"/>
            <a:r>
              <a:rPr lang="en-GB" sz="4000" b="1" dirty="0">
                <a:solidFill>
                  <a:srgbClr val="E0E0E0"/>
                </a:solidFill>
                <a:effectLst>
                  <a:outerShdw blurRad="38100" dist="38100" dir="2700000" algn="tl">
                    <a:srgbClr val="000000"/>
                  </a:outerShdw>
                </a:effectLst>
              </a:rPr>
              <a:t>B a c t </a:t>
            </a:r>
            <a:r>
              <a:rPr lang="en-GB" sz="4000" b="1" dirty="0" err="1">
                <a:solidFill>
                  <a:srgbClr val="E0E0E0"/>
                </a:solidFill>
                <a:effectLst>
                  <a:outerShdw blurRad="38100" dist="38100" dir="2700000" algn="tl">
                    <a:srgbClr val="000000"/>
                  </a:outerShdw>
                </a:effectLst>
              </a:rPr>
              <a:t>i</a:t>
            </a:r>
            <a:r>
              <a:rPr lang="en-GB" sz="4000" b="1" dirty="0">
                <a:solidFill>
                  <a:srgbClr val="E0E0E0"/>
                </a:solidFill>
                <a:effectLst>
                  <a:outerShdw blurRad="38100" dist="38100" dir="2700000" algn="tl">
                    <a:srgbClr val="000000"/>
                  </a:outerShdw>
                </a:effectLst>
              </a:rPr>
              <a:t> </a:t>
            </a:r>
            <a:r>
              <a:rPr lang="en-GB" sz="4000" b="1" i="1" dirty="0">
                <a:solidFill>
                  <a:srgbClr val="FF0000"/>
                </a:solidFill>
                <a:effectLst>
                  <a:outerShdw blurRad="38100" dist="38100" dir="2700000" algn="tl">
                    <a:srgbClr val="000000"/>
                  </a:outerShdw>
                </a:effectLst>
              </a:rPr>
              <a:t>F l o w    </a:t>
            </a:r>
            <a:r>
              <a:rPr lang="el-GR" sz="4000" b="1" dirty="0">
                <a:effectLst>
                  <a:outerShdw blurRad="38100" dist="38100" dir="2700000" algn="tl">
                    <a:srgbClr val="000000"/>
                  </a:outerShdw>
                </a:effectLst>
              </a:rPr>
              <a:t>Εφαρμογές</a:t>
            </a:r>
            <a:endParaRPr lang="en-GB" sz="3600" b="1" dirty="0">
              <a:effectLst>
                <a:outerShdw blurRad="38100" dist="38100" dir="2700000" algn="tl">
                  <a:srgbClr val="000000"/>
                </a:outerShdw>
              </a:effectLst>
            </a:endParaRPr>
          </a:p>
        </p:txBody>
      </p:sp>
      <p:pic>
        <p:nvPicPr>
          <p:cNvPr id="61450" name="Picture 10" descr="C:\WINDOWS\Bureau\BactiFlow\Jus violet 3.jpg"/>
          <p:cNvPicPr>
            <a:picLocks noChangeAspect="1" noChangeArrowheads="1"/>
          </p:cNvPicPr>
          <p:nvPr/>
        </p:nvPicPr>
        <p:blipFill>
          <a:blip r:embed="rId2" cstate="print"/>
          <a:srcRect/>
          <a:stretch>
            <a:fillRect/>
          </a:stretch>
        </p:blipFill>
        <p:spPr bwMode="auto">
          <a:xfrm>
            <a:off x="457200" y="1143000"/>
            <a:ext cx="1600200" cy="1485900"/>
          </a:xfrm>
          <a:prstGeom prst="rect">
            <a:avLst/>
          </a:prstGeom>
          <a:noFill/>
        </p:spPr>
      </p:pic>
      <p:pic>
        <p:nvPicPr>
          <p:cNvPr id="61451" name="Picture 11" descr="C:\WINDOWS\Bureau\BactiFlow\Laitier violet copier.jpg"/>
          <p:cNvPicPr>
            <a:picLocks noChangeAspect="1" noChangeArrowheads="1"/>
          </p:cNvPicPr>
          <p:nvPr/>
        </p:nvPicPr>
        <p:blipFill>
          <a:blip r:embed="rId3" cstate="print"/>
          <a:srcRect/>
          <a:stretch>
            <a:fillRect/>
          </a:stretch>
        </p:blipFill>
        <p:spPr bwMode="auto">
          <a:xfrm>
            <a:off x="3608388" y="1146175"/>
            <a:ext cx="1497012" cy="1450975"/>
          </a:xfrm>
          <a:prstGeom prst="rect">
            <a:avLst/>
          </a:prstGeom>
          <a:noFill/>
        </p:spPr>
      </p:pic>
      <p:pic>
        <p:nvPicPr>
          <p:cNvPr id="61452" name="Picture 12" descr="C:\WINDOWS\Bureau\BactiFlow\Cosmo violet.jpg"/>
          <p:cNvPicPr>
            <a:picLocks noChangeAspect="1" noChangeArrowheads="1"/>
          </p:cNvPicPr>
          <p:nvPr/>
        </p:nvPicPr>
        <p:blipFill>
          <a:blip r:embed="rId4" cstate="print"/>
          <a:srcRect/>
          <a:stretch>
            <a:fillRect/>
          </a:stretch>
        </p:blipFill>
        <p:spPr bwMode="auto">
          <a:xfrm>
            <a:off x="6808788" y="1169988"/>
            <a:ext cx="1497012" cy="1497012"/>
          </a:xfrm>
          <a:prstGeom prst="rect">
            <a:avLst/>
          </a:prstGeom>
          <a:noFill/>
        </p:spPr>
      </p:pic>
      <p:sp>
        <p:nvSpPr>
          <p:cNvPr id="61453" name="Line 13"/>
          <p:cNvSpPr>
            <a:spLocks noChangeShapeType="1"/>
          </p:cNvSpPr>
          <p:nvPr/>
        </p:nvSpPr>
        <p:spPr bwMode="auto">
          <a:xfrm>
            <a:off x="2362200" y="3352800"/>
            <a:ext cx="457200" cy="457200"/>
          </a:xfrm>
          <a:prstGeom prst="line">
            <a:avLst/>
          </a:prstGeom>
          <a:noFill/>
          <a:ln w="76200">
            <a:solidFill>
              <a:srgbClr val="FF5050"/>
            </a:solidFill>
            <a:round/>
            <a:headEnd type="none" w="sm" len="sm"/>
            <a:tailEnd type="triangle" w="med" len="med"/>
          </a:ln>
          <a:effectLst/>
        </p:spPr>
        <p:txBody>
          <a:bodyPr/>
          <a:lstStyle/>
          <a:p>
            <a:endParaRPr lang="el-GR"/>
          </a:p>
        </p:txBody>
      </p:sp>
      <p:sp>
        <p:nvSpPr>
          <p:cNvPr id="61455" name="Line 15"/>
          <p:cNvSpPr>
            <a:spLocks noChangeShapeType="1"/>
          </p:cNvSpPr>
          <p:nvPr/>
        </p:nvSpPr>
        <p:spPr bwMode="auto">
          <a:xfrm>
            <a:off x="4495800" y="3352800"/>
            <a:ext cx="0" cy="457200"/>
          </a:xfrm>
          <a:prstGeom prst="line">
            <a:avLst/>
          </a:prstGeom>
          <a:noFill/>
          <a:ln w="76200">
            <a:solidFill>
              <a:srgbClr val="FF5050"/>
            </a:solidFill>
            <a:round/>
            <a:headEnd type="none" w="sm" len="sm"/>
            <a:tailEnd type="triangle" w="med" len="med"/>
          </a:ln>
          <a:effectLst/>
        </p:spPr>
        <p:txBody>
          <a:bodyPr/>
          <a:lstStyle/>
          <a:p>
            <a:endParaRPr lang="el-GR"/>
          </a:p>
        </p:txBody>
      </p:sp>
      <p:sp>
        <p:nvSpPr>
          <p:cNvPr id="61456" name="Line 16"/>
          <p:cNvSpPr>
            <a:spLocks noChangeShapeType="1"/>
          </p:cNvSpPr>
          <p:nvPr/>
        </p:nvSpPr>
        <p:spPr bwMode="auto">
          <a:xfrm flipH="1">
            <a:off x="6172200" y="3276600"/>
            <a:ext cx="457200" cy="533400"/>
          </a:xfrm>
          <a:prstGeom prst="line">
            <a:avLst/>
          </a:prstGeom>
          <a:noFill/>
          <a:ln w="76200">
            <a:solidFill>
              <a:srgbClr val="FF5050"/>
            </a:solidFill>
            <a:round/>
            <a:headEnd type="none" w="sm" len="sm"/>
            <a:tailEnd type="triangle" w="med" len="med"/>
          </a:ln>
          <a:effectLst/>
        </p:spPr>
        <p:txBody>
          <a:bodyPr/>
          <a:lstStyle/>
          <a:p>
            <a:endParaRPr lang="el-GR"/>
          </a:p>
        </p:txBody>
      </p:sp>
      <p:sp>
        <p:nvSpPr>
          <p:cNvPr id="61458" name="Text Box 18"/>
          <p:cNvSpPr txBox="1">
            <a:spLocks noChangeArrowheads="1"/>
          </p:cNvSpPr>
          <p:nvPr/>
        </p:nvSpPr>
        <p:spPr bwMode="auto">
          <a:xfrm>
            <a:off x="76200" y="3005138"/>
            <a:ext cx="3124200" cy="286232"/>
          </a:xfrm>
          <a:prstGeom prst="rect">
            <a:avLst/>
          </a:prstGeom>
          <a:noFill/>
          <a:ln w="12700">
            <a:noFill/>
            <a:miter lim="800000"/>
            <a:headEnd type="none" w="sm" len="sm"/>
            <a:tailEnd type="none" w="sm" len="sm"/>
          </a:ln>
          <a:effectLst/>
        </p:spPr>
        <p:txBody>
          <a:bodyPr>
            <a:spAutoFit/>
          </a:bodyPr>
          <a:lstStyle/>
          <a:p>
            <a:pPr defTabSz="762000">
              <a:lnSpc>
                <a:spcPct val="70000"/>
              </a:lnSpc>
              <a:spcBef>
                <a:spcPct val="50000"/>
              </a:spcBef>
            </a:pPr>
            <a:r>
              <a:rPr lang="el-GR" dirty="0" err="1"/>
              <a:t>χυμοί,ποτά</a:t>
            </a:r>
            <a:endParaRPr lang="fr-FR" dirty="0"/>
          </a:p>
        </p:txBody>
      </p:sp>
      <p:sp>
        <p:nvSpPr>
          <p:cNvPr id="61459" name="Text Box 19"/>
          <p:cNvSpPr txBox="1">
            <a:spLocks noChangeArrowheads="1"/>
          </p:cNvSpPr>
          <p:nvPr/>
        </p:nvSpPr>
        <p:spPr bwMode="auto">
          <a:xfrm>
            <a:off x="3352800" y="2895600"/>
            <a:ext cx="2209800" cy="369332"/>
          </a:xfrm>
          <a:prstGeom prst="rect">
            <a:avLst/>
          </a:prstGeom>
          <a:noFill/>
          <a:ln w="12700">
            <a:noFill/>
            <a:miter lim="800000"/>
            <a:headEnd type="none" w="sm" len="sm"/>
            <a:tailEnd type="none" w="sm" len="sm"/>
          </a:ln>
          <a:effectLst/>
        </p:spPr>
        <p:txBody>
          <a:bodyPr>
            <a:spAutoFit/>
          </a:bodyPr>
          <a:lstStyle/>
          <a:p>
            <a:pPr defTabSz="762000">
              <a:spcBef>
                <a:spcPct val="50000"/>
              </a:spcBef>
            </a:pPr>
            <a:r>
              <a:rPr lang="el-GR" dirty="0"/>
              <a:t>γαλακτοκομικά</a:t>
            </a:r>
            <a:endParaRPr lang="fr-FR" dirty="0"/>
          </a:p>
        </p:txBody>
      </p:sp>
      <p:sp>
        <p:nvSpPr>
          <p:cNvPr id="61460" name="Text Box 20"/>
          <p:cNvSpPr txBox="1">
            <a:spLocks noChangeArrowheads="1"/>
          </p:cNvSpPr>
          <p:nvPr/>
        </p:nvSpPr>
        <p:spPr bwMode="auto">
          <a:xfrm>
            <a:off x="6705600" y="2971800"/>
            <a:ext cx="1905000" cy="369332"/>
          </a:xfrm>
          <a:prstGeom prst="rect">
            <a:avLst/>
          </a:prstGeom>
          <a:noFill/>
          <a:ln w="12700">
            <a:noFill/>
            <a:miter lim="800000"/>
            <a:headEnd type="none" w="sm" len="sm"/>
            <a:tailEnd type="none" w="sm" len="sm"/>
          </a:ln>
          <a:effectLst/>
        </p:spPr>
        <p:txBody>
          <a:bodyPr>
            <a:spAutoFit/>
          </a:bodyPr>
          <a:lstStyle/>
          <a:p>
            <a:pPr defTabSz="762000">
              <a:spcBef>
                <a:spcPct val="50000"/>
              </a:spcBef>
            </a:pPr>
            <a:r>
              <a:rPr lang="el-GR" dirty="0"/>
              <a:t>καλλυντικά</a:t>
            </a:r>
            <a:endParaRPr lang="fr-FR" dirty="0"/>
          </a:p>
        </p:txBody>
      </p:sp>
      <p:sp>
        <p:nvSpPr>
          <p:cNvPr id="61462" name="Line 22"/>
          <p:cNvSpPr>
            <a:spLocks noChangeShapeType="1"/>
          </p:cNvSpPr>
          <p:nvPr/>
        </p:nvSpPr>
        <p:spPr bwMode="auto">
          <a:xfrm flipH="1">
            <a:off x="6019800" y="5029200"/>
            <a:ext cx="685800" cy="0"/>
          </a:xfrm>
          <a:prstGeom prst="line">
            <a:avLst/>
          </a:prstGeom>
          <a:noFill/>
          <a:ln w="76200">
            <a:solidFill>
              <a:srgbClr val="FF5050"/>
            </a:solidFill>
            <a:round/>
            <a:headEnd type="none" w="sm" len="sm"/>
            <a:tailEnd type="triangle" w="med" len="med"/>
          </a:ln>
          <a:effectLst/>
        </p:spPr>
        <p:txBody>
          <a:bodyPr/>
          <a:lstStyle/>
          <a:p>
            <a:endParaRPr lang="el-GR"/>
          </a:p>
        </p:txBody>
      </p:sp>
      <p:sp>
        <p:nvSpPr>
          <p:cNvPr id="61463" name="Text Box 23"/>
          <p:cNvSpPr txBox="1">
            <a:spLocks noChangeArrowheads="1"/>
          </p:cNvSpPr>
          <p:nvPr/>
        </p:nvSpPr>
        <p:spPr bwMode="auto">
          <a:xfrm>
            <a:off x="7162800" y="5791200"/>
            <a:ext cx="1066800" cy="369332"/>
          </a:xfrm>
          <a:prstGeom prst="rect">
            <a:avLst/>
          </a:prstGeom>
          <a:noFill/>
          <a:ln w="12700">
            <a:noFill/>
            <a:miter lim="800000"/>
            <a:headEnd type="none" w="sm" len="sm"/>
            <a:tailEnd type="none" w="sm" len="sm"/>
          </a:ln>
          <a:effectLst/>
        </p:spPr>
        <p:txBody>
          <a:bodyPr>
            <a:spAutoFit/>
          </a:bodyPr>
          <a:lstStyle/>
          <a:p>
            <a:pPr defTabSz="762000">
              <a:spcBef>
                <a:spcPct val="50000"/>
              </a:spcBef>
            </a:pPr>
            <a:r>
              <a:rPr lang="el-GR" dirty="0"/>
              <a:t>νερό</a:t>
            </a:r>
            <a:endParaRPr lang="fr-FR" dirty="0"/>
          </a:p>
        </p:txBody>
      </p:sp>
      <p:pic>
        <p:nvPicPr>
          <p:cNvPr id="61465" name="Picture 25" descr="C:\WINDOWS\Bureau\BactiFlow\Water violet.jpg"/>
          <p:cNvPicPr>
            <a:picLocks noChangeAspect="1" noChangeArrowheads="1"/>
          </p:cNvPicPr>
          <p:nvPr/>
        </p:nvPicPr>
        <p:blipFill>
          <a:blip r:embed="rId5" cstate="print"/>
          <a:srcRect/>
          <a:stretch>
            <a:fillRect/>
          </a:stretch>
        </p:blipFill>
        <p:spPr bwMode="auto">
          <a:xfrm>
            <a:off x="6858000" y="4191000"/>
            <a:ext cx="1530350" cy="1562100"/>
          </a:xfrm>
          <a:prstGeom prst="rect">
            <a:avLst/>
          </a:prstGeom>
          <a:noFill/>
        </p:spPr>
      </p:pic>
      <p:pic>
        <p:nvPicPr>
          <p:cNvPr id="61468" name="Picture 28" descr="C:\WINDOWS\Bureau\BactiFlow\Sample bottle violet.jpg"/>
          <p:cNvPicPr>
            <a:picLocks noChangeAspect="1" noChangeArrowheads="1"/>
          </p:cNvPicPr>
          <p:nvPr/>
        </p:nvPicPr>
        <p:blipFill>
          <a:blip r:embed="rId6" cstate="print"/>
          <a:srcRect/>
          <a:stretch>
            <a:fillRect/>
          </a:stretch>
        </p:blipFill>
        <p:spPr bwMode="auto">
          <a:xfrm>
            <a:off x="533400" y="4114800"/>
            <a:ext cx="1573213" cy="1600200"/>
          </a:xfrm>
          <a:prstGeom prst="rect">
            <a:avLst/>
          </a:prstGeom>
          <a:noFill/>
        </p:spPr>
      </p:pic>
      <p:sp>
        <p:nvSpPr>
          <p:cNvPr id="61469" name="Text Box 29"/>
          <p:cNvSpPr txBox="1">
            <a:spLocks noChangeArrowheads="1"/>
          </p:cNvSpPr>
          <p:nvPr/>
        </p:nvSpPr>
        <p:spPr bwMode="auto">
          <a:xfrm>
            <a:off x="457200" y="5867400"/>
            <a:ext cx="2057400" cy="646331"/>
          </a:xfrm>
          <a:prstGeom prst="rect">
            <a:avLst/>
          </a:prstGeom>
          <a:noFill/>
          <a:ln w="12700">
            <a:noFill/>
            <a:miter lim="800000"/>
            <a:headEnd type="none" w="sm" len="sm"/>
            <a:tailEnd type="none" w="sm" len="sm"/>
          </a:ln>
          <a:effectLst/>
        </p:spPr>
        <p:txBody>
          <a:bodyPr>
            <a:spAutoFit/>
          </a:bodyPr>
          <a:lstStyle/>
          <a:p>
            <a:pPr defTabSz="762000">
              <a:spcBef>
                <a:spcPct val="50000"/>
              </a:spcBef>
            </a:pPr>
            <a:r>
              <a:rPr lang="el-GR" dirty="0"/>
              <a:t>καθαρές καλλιέργειες</a:t>
            </a:r>
            <a:endParaRPr lang="fr-FR" dirty="0"/>
          </a:p>
        </p:txBody>
      </p:sp>
      <p:sp>
        <p:nvSpPr>
          <p:cNvPr id="61470" name="Line 30"/>
          <p:cNvSpPr>
            <a:spLocks noChangeShapeType="1"/>
          </p:cNvSpPr>
          <p:nvPr/>
        </p:nvSpPr>
        <p:spPr bwMode="auto">
          <a:xfrm>
            <a:off x="2286000" y="5029200"/>
            <a:ext cx="685800" cy="0"/>
          </a:xfrm>
          <a:prstGeom prst="line">
            <a:avLst/>
          </a:prstGeom>
          <a:noFill/>
          <a:ln w="76200">
            <a:solidFill>
              <a:srgbClr val="FF5050"/>
            </a:solidFill>
            <a:round/>
            <a:headEnd type="none" w="sm" len="sm"/>
            <a:tailEnd type="triangle" w="med" len="med"/>
          </a:ln>
          <a:effectLst/>
        </p:spPr>
        <p:txBody>
          <a:bodyPr/>
          <a:lstStyle/>
          <a:p>
            <a:endParaRPr lang="el-GR"/>
          </a:p>
        </p:txBody>
      </p:sp>
      <p:pic>
        <p:nvPicPr>
          <p:cNvPr id="61471" name="Picture 31" descr="C:\Mes Documents\BactiFlow\BactiFlow\BactiFlow.jpg"/>
          <p:cNvPicPr>
            <a:picLocks noChangeAspect="1" noChangeArrowheads="1"/>
          </p:cNvPicPr>
          <p:nvPr/>
        </p:nvPicPr>
        <p:blipFill>
          <a:blip r:embed="rId7" cstate="print">
            <a:lum contrast="30000"/>
          </a:blip>
          <a:srcRect/>
          <a:stretch>
            <a:fillRect/>
          </a:stretch>
        </p:blipFill>
        <p:spPr bwMode="auto">
          <a:xfrm>
            <a:off x="3276600" y="4005263"/>
            <a:ext cx="2286000" cy="17097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ΕΡΓΑΣΤΗΡΙΟ Β</a:t>
            </a:r>
            <a:endParaRPr lang="el-GR" sz="3200" b="1" dirty="0">
              <a:solidFill>
                <a:schemeClr val="accent2">
                  <a:lumMod val="60000"/>
                  <a:lumOff val="40000"/>
                </a:schemeClr>
              </a:solidFill>
            </a:endParaRPr>
          </a:p>
        </p:txBody>
      </p:sp>
      <p:pic>
        <p:nvPicPr>
          <p:cNvPr id="2050" name="Picture 2" descr="C:\Users\cat\Desktop\lab photos\P1020842.JPG"/>
          <p:cNvPicPr>
            <a:picLocks noGrp="1" noChangeAspect="1" noChangeArrowheads="1"/>
          </p:cNvPicPr>
          <p:nvPr>
            <p:ph idx="1"/>
          </p:nvPr>
        </p:nvPicPr>
        <p:blipFill>
          <a:blip r:embed="rId2" cstate="print"/>
          <a:stretch>
            <a:fillRect/>
          </a:stretch>
        </p:blipFill>
        <p:spPr bwMode="auto">
          <a:xfrm>
            <a:off x="1751907" y="1784350"/>
            <a:ext cx="6097385"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BIOSCREEN</a:t>
            </a:r>
            <a:endParaRPr lang="el-GR" sz="3200" b="1" dirty="0">
              <a:solidFill>
                <a:schemeClr val="accent2">
                  <a:lumMod val="60000"/>
                  <a:lumOff val="40000"/>
                </a:schemeClr>
              </a:solidFill>
            </a:endParaRPr>
          </a:p>
        </p:txBody>
      </p:sp>
      <p:pic>
        <p:nvPicPr>
          <p:cNvPr id="4" name="3 - Θέση περιεχομένου" descr="P1020865.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BIOSCREEN</a:t>
            </a:r>
            <a:br>
              <a:rPr lang="el-GR" sz="3200" b="1" dirty="0">
                <a:solidFill>
                  <a:schemeClr val="accent2">
                    <a:lumMod val="60000"/>
                    <a:lumOff val="40000"/>
                  </a:schemeClr>
                </a:solidFill>
              </a:rPr>
            </a:br>
            <a:r>
              <a:rPr lang="el-GR" sz="3200" b="1" dirty="0">
                <a:solidFill>
                  <a:schemeClr val="accent2">
                    <a:lumMod val="60000"/>
                    <a:lumOff val="40000"/>
                  </a:schemeClr>
                </a:solidFill>
              </a:rPr>
              <a:t>(ενδεικτικές εφαρμογές)</a:t>
            </a:r>
          </a:p>
        </p:txBody>
      </p:sp>
      <p:sp>
        <p:nvSpPr>
          <p:cNvPr id="5" name="4 - Θέση περιεχομένου"/>
          <p:cNvSpPr>
            <a:spLocks noGrp="1"/>
          </p:cNvSpPr>
          <p:nvPr>
            <p:ph idx="1"/>
          </p:nvPr>
        </p:nvSpPr>
        <p:spPr/>
        <p:txBody>
          <a:bodyPr>
            <a:normAutofit/>
          </a:bodyPr>
          <a:lstStyle/>
          <a:p>
            <a:endParaRPr lang="el-GR" sz="2800" b="1" dirty="0"/>
          </a:p>
          <a:p>
            <a:r>
              <a:rPr lang="el-GR" sz="2800" b="1" dirty="0"/>
              <a:t>Χρησιμοποιείται για την παρακολούθηση και ανάπτυξη μικροβιακών καλλιεργειών, καθώς και την επίδραση ουσιών  που δρουν ανασταλτικά όπως  τα αντιοξειδωτικά και συντηρητικά</a:t>
            </a:r>
          </a:p>
          <a:p>
            <a:r>
              <a:rPr lang="el-GR" sz="2800" b="1" dirty="0"/>
              <a:t>Ταυτόχρονη ανάλυση  200 δειγμάτων</a:t>
            </a:r>
          </a:p>
          <a:p>
            <a:r>
              <a:rPr lang="el-GR" sz="2800" b="1" dirty="0"/>
              <a:t>Μέτρηση ΟΜΧ</a:t>
            </a:r>
          </a:p>
          <a:p>
            <a:pPr>
              <a:buNone/>
            </a:pPr>
            <a:endParaRPr lang="el-GR" sz="2800" b="1" dirty="0"/>
          </a:p>
          <a:p>
            <a:endParaRPr lang="el-GR"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200" b="1" dirty="0">
                <a:solidFill>
                  <a:schemeClr val="accent2">
                    <a:lumMod val="60000"/>
                    <a:lumOff val="40000"/>
                  </a:schemeClr>
                </a:solidFill>
              </a:rPr>
              <a:t>Επωα</a:t>
            </a:r>
            <a:r>
              <a:rPr lang="el-GR" sz="3200" b="1" dirty="0">
                <a:solidFill>
                  <a:schemeClr val="accent2">
                    <a:lumMod val="60000"/>
                    <a:lumOff val="40000"/>
                  </a:schemeClr>
                </a:solidFill>
              </a:rPr>
              <a:t>σ</a:t>
            </a:r>
            <a:r>
              <a:rPr lang="en-US" sz="3200" b="1" dirty="0">
                <a:solidFill>
                  <a:schemeClr val="accent2">
                    <a:lumMod val="60000"/>
                    <a:lumOff val="40000"/>
                  </a:schemeClr>
                </a:solidFill>
              </a:rPr>
              <a:t>τικός Κλίβανος</a:t>
            </a:r>
            <a:endParaRPr lang="el-GR" sz="3200" b="1" dirty="0">
              <a:solidFill>
                <a:schemeClr val="accent2">
                  <a:lumMod val="60000"/>
                  <a:lumOff val="40000"/>
                </a:schemeClr>
              </a:solidFill>
            </a:endParaRPr>
          </a:p>
        </p:txBody>
      </p:sp>
      <p:pic>
        <p:nvPicPr>
          <p:cNvPr id="4" name="3 - Θέση περιεχομένου" descr="img1183-242.jpg"/>
          <p:cNvPicPr>
            <a:picLocks noGrp="1" noChangeAspect="1"/>
          </p:cNvPicPr>
          <p:nvPr>
            <p:ph idx="1"/>
          </p:nvPr>
        </p:nvPicPr>
        <p:blipFill>
          <a:blip r:embed="rId2" cstate="print"/>
          <a:stretch>
            <a:fillRect/>
          </a:stretch>
        </p:blipFill>
        <p:spPr>
          <a:xfrm>
            <a:off x="685800" y="1770458"/>
            <a:ext cx="2809875" cy="2877741"/>
          </a:xfrm>
        </p:spPr>
      </p:pic>
      <p:sp>
        <p:nvSpPr>
          <p:cNvPr id="7" name="6 - Ορθογώνιο"/>
          <p:cNvSpPr/>
          <p:nvPr/>
        </p:nvSpPr>
        <p:spPr>
          <a:xfrm>
            <a:off x="3276600" y="1524000"/>
            <a:ext cx="5181600" cy="1938992"/>
          </a:xfrm>
          <a:prstGeom prst="rect">
            <a:avLst/>
          </a:prstGeom>
        </p:spPr>
        <p:txBody>
          <a:bodyPr wrap="square">
            <a:spAutoFit/>
          </a:bodyPr>
          <a:lstStyle/>
          <a:p>
            <a:endParaRPr lang="el-GR" sz="2400" dirty="0"/>
          </a:p>
          <a:p>
            <a:endParaRPr lang="el-GR" sz="2400" dirty="0"/>
          </a:p>
          <a:p>
            <a:endParaRPr lang="el-GR" sz="2400" dirty="0"/>
          </a:p>
          <a:p>
            <a:endParaRPr lang="el-GR" sz="2400" dirty="0"/>
          </a:p>
          <a:p>
            <a:endParaRPr lang="el-GR" sz="2400" dirty="0"/>
          </a:p>
        </p:txBody>
      </p:sp>
      <p:sp>
        <p:nvSpPr>
          <p:cNvPr id="9" name="8 - Ορθογώνιο"/>
          <p:cNvSpPr/>
          <p:nvPr/>
        </p:nvSpPr>
        <p:spPr>
          <a:xfrm>
            <a:off x="3886200" y="1447800"/>
            <a:ext cx="4572000" cy="2308324"/>
          </a:xfrm>
          <a:prstGeom prst="rect">
            <a:avLst/>
          </a:prstGeom>
        </p:spPr>
        <p:txBody>
          <a:bodyPr>
            <a:spAutoFit/>
          </a:bodyPr>
          <a:lstStyle/>
          <a:p>
            <a:pPr>
              <a:buFont typeface="Arial" pitchFamily="34" charset="0"/>
              <a:buChar char="•"/>
            </a:pPr>
            <a:r>
              <a:rPr lang="el-GR" sz="2400" b="1" dirty="0"/>
              <a:t> εξασφάλιση κατάλληλων θερμοκρασιών για την </a:t>
            </a:r>
          </a:p>
          <a:p>
            <a:r>
              <a:rPr lang="el-GR" sz="2400" b="1" dirty="0"/>
              <a:t>ανάπτυξη μικροοργανισμών</a:t>
            </a:r>
          </a:p>
          <a:p>
            <a:endParaRPr lang="el-GR" sz="2400" dirty="0"/>
          </a:p>
          <a:p>
            <a:endParaRPr lang="el-GR" sz="2400" dirty="0"/>
          </a:p>
          <a:p>
            <a:endParaRPr lang="el-GR" sz="2400" dirty="0"/>
          </a:p>
        </p:txBody>
      </p:sp>
      <p:sp>
        <p:nvSpPr>
          <p:cNvPr id="10" name="9 - Ορθογώνιο"/>
          <p:cNvSpPr/>
          <p:nvPr/>
        </p:nvSpPr>
        <p:spPr>
          <a:xfrm>
            <a:off x="3733800" y="2743200"/>
            <a:ext cx="4572000" cy="3046988"/>
          </a:xfrm>
          <a:prstGeom prst="rect">
            <a:avLst/>
          </a:prstGeom>
        </p:spPr>
        <p:txBody>
          <a:bodyPr>
            <a:spAutoFit/>
          </a:bodyPr>
          <a:lstStyle/>
          <a:p>
            <a:pPr>
              <a:buFont typeface="Arial" pitchFamily="34" charset="0"/>
              <a:buChar char="•"/>
            </a:pPr>
            <a:r>
              <a:rPr lang="el-GR" sz="2400" b="1" dirty="0"/>
              <a:t> διαθέτει δύο πόρτες, μία εσωτερική γυάλινη για την παρατήρηση των δειγμάτων, χωρίς διαταραχή της θερμοκρασίας του θαλάμου και μία εξωτερική, κατασκευασμένη από ανοξείδωτο χάλυβα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533400"/>
            <a:ext cx="8305800" cy="1143000"/>
          </a:xfrm>
        </p:spPr>
        <p:txBody>
          <a:bodyPr/>
          <a:lstStyle/>
          <a:p>
            <a:r>
              <a:rPr lang="el-GR" sz="3200" b="1" dirty="0">
                <a:solidFill>
                  <a:schemeClr val="accent2">
                    <a:lumMod val="60000"/>
                    <a:lumOff val="40000"/>
                  </a:schemeClr>
                </a:solidFill>
              </a:rPr>
              <a:t>Θάλαμος Νηματικής Ροής </a:t>
            </a:r>
            <a:r>
              <a:rPr lang="el-GR" sz="3200" dirty="0">
                <a:solidFill>
                  <a:schemeClr val="accent2">
                    <a:lumMod val="60000"/>
                    <a:lumOff val="40000"/>
                  </a:schemeClr>
                </a:solidFill>
              </a:rPr>
              <a:t>(</a:t>
            </a:r>
            <a:r>
              <a:rPr lang="el-GR" sz="3200" b="1" dirty="0">
                <a:solidFill>
                  <a:schemeClr val="accent2">
                    <a:lumMod val="60000"/>
                    <a:lumOff val="40000"/>
                  </a:schemeClr>
                </a:solidFill>
              </a:rPr>
              <a:t>Laminar Flow</a:t>
            </a:r>
            <a:r>
              <a:rPr lang="el-GR" sz="3200" dirty="0">
                <a:solidFill>
                  <a:schemeClr val="accent2">
                    <a:lumMod val="60000"/>
                    <a:lumOff val="40000"/>
                  </a:schemeClr>
                </a:solidFill>
              </a:rPr>
              <a:t>) </a:t>
            </a:r>
            <a:br>
              <a:rPr lang="el-GR" b="1" dirty="0">
                <a:solidFill>
                  <a:schemeClr val="accent2">
                    <a:lumMod val="60000"/>
                    <a:lumOff val="40000"/>
                  </a:schemeClr>
                </a:solidFill>
              </a:rPr>
            </a:br>
            <a:endParaRPr lang="el-GR" dirty="0">
              <a:solidFill>
                <a:schemeClr val="accent2">
                  <a:lumMod val="60000"/>
                  <a:lumOff val="40000"/>
                </a:schemeClr>
              </a:solidFill>
            </a:endParaRPr>
          </a:p>
        </p:txBody>
      </p:sp>
      <p:pic>
        <p:nvPicPr>
          <p:cNvPr id="4" name="3 - Εικόνα" descr="P1020852.JPG"/>
          <p:cNvPicPr>
            <a:picLocks noChangeAspect="1"/>
          </p:cNvPicPr>
          <p:nvPr/>
        </p:nvPicPr>
        <p:blipFill>
          <a:blip r:embed="rId2" cstate="print"/>
          <a:stretch>
            <a:fillRect/>
          </a:stretch>
        </p:blipFill>
        <p:spPr>
          <a:xfrm>
            <a:off x="1371600" y="2133600"/>
            <a:ext cx="6477000" cy="472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8229600" cy="914400"/>
          </a:xfrm>
        </p:spPr>
        <p:txBody>
          <a:bodyPr/>
          <a:lstStyle/>
          <a:p>
            <a:r>
              <a:rPr lang="el-GR" sz="3200" b="1" dirty="0">
                <a:solidFill>
                  <a:schemeClr val="accent2">
                    <a:lumMod val="60000"/>
                    <a:lumOff val="40000"/>
                  </a:schemeClr>
                </a:solidFill>
              </a:rPr>
              <a:t>Θάλαμος Νηματικής Ροής </a:t>
            </a:r>
            <a:r>
              <a:rPr lang="el-GR" sz="3200" dirty="0">
                <a:solidFill>
                  <a:schemeClr val="accent2">
                    <a:lumMod val="60000"/>
                    <a:lumOff val="40000"/>
                  </a:schemeClr>
                </a:solidFill>
              </a:rPr>
              <a:t>(</a:t>
            </a:r>
            <a:r>
              <a:rPr lang="el-GR" sz="3200" b="1" dirty="0">
                <a:solidFill>
                  <a:schemeClr val="accent2">
                    <a:lumMod val="60000"/>
                    <a:lumOff val="40000"/>
                  </a:schemeClr>
                </a:solidFill>
              </a:rPr>
              <a:t>Laminar Flow</a:t>
            </a:r>
            <a:r>
              <a:rPr lang="el-GR" sz="3200" dirty="0">
                <a:solidFill>
                  <a:schemeClr val="accent2">
                    <a:lumMod val="60000"/>
                    <a:lumOff val="40000"/>
                  </a:schemeClr>
                </a:solidFill>
              </a:rPr>
              <a:t>)</a:t>
            </a:r>
          </a:p>
        </p:txBody>
      </p:sp>
      <p:sp>
        <p:nvSpPr>
          <p:cNvPr id="3" name="2 - Θέση περιεχομένου"/>
          <p:cNvSpPr>
            <a:spLocks noGrp="1"/>
          </p:cNvSpPr>
          <p:nvPr>
            <p:ph idx="1"/>
          </p:nvPr>
        </p:nvSpPr>
        <p:spPr/>
        <p:txBody>
          <a:bodyPr>
            <a:normAutofit/>
          </a:bodyPr>
          <a:lstStyle/>
          <a:p>
            <a:r>
              <a:rPr lang="el-GR" b="1" dirty="0"/>
              <a:t>Εξασφαλίζει την προστασία του δείγματος (σε σχέση με τη σκόνη και τη μόλυνση σε ένα ανοιχτό χώρο). Τα φίλτρα εμποδίζουν μια ενδεχόμενη επιμόλυνση, καθώς ο αέρας που διοχετεύεται  στο χώρο του θαλάμου είναι  ελεύθερος σωματιδίων. Εμπεριέχεται  λάμπα </a:t>
            </a:r>
            <a:r>
              <a:rPr lang="en-US" b="1" dirty="0"/>
              <a:t>UV</a:t>
            </a:r>
            <a:r>
              <a:rPr lang="el-GR" b="1" dirty="0"/>
              <a:t> για  αποστείρωση.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sz="3600" b="1" dirty="0">
                <a:solidFill>
                  <a:schemeClr val="accent2">
                    <a:lumMod val="60000"/>
                    <a:lumOff val="40000"/>
                  </a:schemeClr>
                </a:solidFill>
              </a:rPr>
              <a:t>Vortex</a:t>
            </a:r>
            <a:endParaRPr lang="el-GR" sz="3600" dirty="0">
              <a:solidFill>
                <a:schemeClr val="accent2">
                  <a:lumMod val="60000"/>
                  <a:lumOff val="40000"/>
                </a:schemeClr>
              </a:solidFill>
            </a:endParaRPr>
          </a:p>
        </p:txBody>
      </p:sp>
      <p:sp>
        <p:nvSpPr>
          <p:cNvPr id="3" name="2 - Θέση περιεχομένου"/>
          <p:cNvSpPr>
            <a:spLocks noGrp="1"/>
          </p:cNvSpPr>
          <p:nvPr>
            <p:ph idx="1"/>
          </p:nvPr>
        </p:nvSpPr>
        <p:spPr>
          <a:xfrm>
            <a:off x="609600" y="4800600"/>
            <a:ext cx="8077200" cy="1066800"/>
          </a:xfrm>
        </p:spPr>
        <p:txBody>
          <a:bodyPr>
            <a:normAutofit/>
          </a:bodyPr>
          <a:lstStyle/>
          <a:p>
            <a:r>
              <a:rPr lang="el-GR" sz="2800" b="1" dirty="0"/>
              <a:t>Χρησιμοποιείται για την ανάδευση δειγμάτων σε σωλήνες ή μικρά φιαλίδια.</a:t>
            </a:r>
          </a:p>
        </p:txBody>
      </p:sp>
      <p:pic>
        <p:nvPicPr>
          <p:cNvPr id="6" name="5 - Εικόνα" descr="P1020870.JPG"/>
          <p:cNvPicPr>
            <a:picLocks noChangeAspect="1"/>
          </p:cNvPicPr>
          <p:nvPr/>
        </p:nvPicPr>
        <p:blipFill>
          <a:blip r:embed="rId2" cstate="print"/>
          <a:stretch>
            <a:fillRect/>
          </a:stretch>
        </p:blipFill>
        <p:spPr>
          <a:xfrm>
            <a:off x="2286000" y="1600200"/>
            <a:ext cx="4191000" cy="2590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ΑΝΑΛΥΤΙΚΟΣ  ΖΥΓΟΣ ΑΚΡΙΒΕΙΑΣ       </a:t>
            </a:r>
          </a:p>
        </p:txBody>
      </p:sp>
      <p:pic>
        <p:nvPicPr>
          <p:cNvPr id="4" name="3 - Θέση περιεχομένου" descr="P1020834.JPG"/>
          <p:cNvPicPr>
            <a:picLocks noGrp="1" noChangeAspect="1"/>
          </p:cNvPicPr>
          <p:nvPr>
            <p:ph idx="1"/>
          </p:nvPr>
        </p:nvPicPr>
        <p:blipFill>
          <a:blip r:embed="rId2" cstate="print"/>
          <a:stretch>
            <a:fillRect/>
          </a:stretch>
        </p:blipFill>
        <p:spPr>
          <a:xfrm>
            <a:off x="1752600" y="1784350"/>
            <a:ext cx="4953000" cy="4572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a:solidFill>
                  <a:schemeClr val="accent2">
                    <a:lumMod val="60000"/>
                    <a:lumOff val="40000"/>
                  </a:schemeClr>
                </a:solidFill>
              </a:rPr>
              <a:t>ΗΛΕΚΤΡΟΝΙΚΟΣ  ΖΥΓΟΣ                 </a:t>
            </a:r>
            <a:endParaRPr lang="el-GR" sz="3200" dirty="0">
              <a:solidFill>
                <a:schemeClr val="accent2">
                  <a:lumMod val="60000"/>
                  <a:lumOff val="40000"/>
                </a:schemeClr>
              </a:solidFill>
            </a:endParaRPr>
          </a:p>
        </p:txBody>
      </p:sp>
      <p:pic>
        <p:nvPicPr>
          <p:cNvPr id="4" name="3 - Θέση περιεχομένου" descr="P1020872.JPG"/>
          <p:cNvPicPr>
            <a:picLocks noGrp="1" noChangeAspect="1"/>
          </p:cNvPicPr>
          <p:nvPr>
            <p:ph idx="1"/>
          </p:nvPr>
        </p:nvPicPr>
        <p:blipFill>
          <a:blip r:embed="rId2" cstate="print"/>
          <a:stretch>
            <a:fillRect/>
          </a:stretch>
        </p:blipFill>
        <p:spPr>
          <a:xfrm>
            <a:off x="1751907" y="1784350"/>
            <a:ext cx="6097385" cy="4572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459</Words>
  <Application>Microsoft Office PowerPoint</Application>
  <PresentationFormat>Προβολή στην οθόνη (4:3)</PresentationFormat>
  <Paragraphs>81</Paragraphs>
  <Slides>31</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31</vt:i4>
      </vt:variant>
    </vt:vector>
  </HeadingPairs>
  <TitlesOfParts>
    <vt:vector size="40" baseType="lpstr">
      <vt:lpstr>Arial</vt:lpstr>
      <vt:lpstr>Calibri</vt:lpstr>
      <vt:lpstr>Century Gothic</vt:lpstr>
      <vt:lpstr>Monotype Sorts</vt:lpstr>
      <vt:lpstr>Times New Roman</vt:lpstr>
      <vt:lpstr>Wingdings</vt:lpstr>
      <vt:lpstr>Wingdings 2</vt:lpstr>
      <vt:lpstr>Wingdings 3</vt:lpstr>
      <vt:lpstr>Μετρό</vt:lpstr>
      <vt:lpstr>ΣΧΟΛΗ ΕΠΙΣΤΗΜΗΣ &amp; ΤΕΧΝΟΛΟΓΙΑΣ ΤΡΟΦΙΜΩΝ  ΤΜΗΜΑ ΤΕΧΝΟΛΟΓΙΑΣ ΤΡΟΦΙΜΩΝ ΕΡΓΑΣΤΗΡΙΟ  ΜΙΚΡΟΒΙΟΛΟΓΙΑΣ ΤΡΟΦΙΜΩΝ</vt:lpstr>
      <vt:lpstr>ΕΡΓΑΣΤΗΡΙΟ Α</vt:lpstr>
      <vt:lpstr>ΕΡΓΑΣΤΗΡΙΟ Β</vt:lpstr>
      <vt:lpstr>Επωαστικός Κλίβανος</vt:lpstr>
      <vt:lpstr>Θάλαμος Νηματικής Ροής (Laminar Flow)  </vt:lpstr>
      <vt:lpstr>Θάλαμος Νηματικής Ροής (Laminar Flow)</vt:lpstr>
      <vt:lpstr>Vortex</vt:lpstr>
      <vt:lpstr>ΑΝΑΛΥΤΙΚΟΣ  ΖΥΓΟΣ ΑΚΡΙΒΕΙΑΣ       </vt:lpstr>
      <vt:lpstr>ΗΛΕΚΤΡΟΝΙΚΟΣ  ΖΥΓΟΣ                 </vt:lpstr>
      <vt:lpstr>ΧΩΡΟΣ ΣΥΝΤΗΡΗΣΗΣ ΑΠΟΣΤΕΙΡΩΜΕΝΟΥ ΥΛΙΚΟΥ (ΨΥΓΕΙΟ Α)</vt:lpstr>
      <vt:lpstr>ΧΩΡΟΣ  ΣΥΝΤΗΡΗΣΗΣ  ΚΑΘΑΡΩΝ ΜΙΚΡΟΒΙΑΚΩΝ ΚΑΛΛΙΕΡΓΕΙΩΝ (ΨΥΓΕΙΟ Β) </vt:lpstr>
      <vt:lpstr>      ΑΠΟΣΤΕΙΡΩΤΗΡΑΣ (ΑΥΤΟΚΑΥΣΤΟ) ΑΥΤΟΚΑΥΣΤΟ</vt:lpstr>
      <vt:lpstr>Παρουσίαση του PowerPoint</vt:lpstr>
      <vt:lpstr>ΑΠΟΣΤΕΙΡΩΤΗΡΑΣ (ΑΥΤΟΚΑΥΣΤΟ) ΜΕΓΑΛΟΣ</vt:lpstr>
      <vt:lpstr>ΚΛΙΒΑΝΟΣ   ΞΗΡΗΣ  ΑΠΟΣΤΕΙΡΩΣΗΣ (ΥΛΙΚΩΝ)</vt:lpstr>
      <vt:lpstr>Χρησιμοποιείται για την αποστείρωση γυάλινου υλικού  </vt:lpstr>
      <vt:lpstr>ΜIXER STOMAHER ( για κοπή και ομογενοποίηση των δειγμάτων)                  </vt:lpstr>
      <vt:lpstr>MICROWAVE OVEN ( φούρνος μικροκυμάτων )</vt:lpstr>
      <vt:lpstr>MICROWAVE  OVEN      </vt:lpstr>
      <vt:lpstr> ΥΔΑΤΟΛΟΥΤΡΟ </vt:lpstr>
      <vt:lpstr>ΒΙΟΑΝΤΙΔΡΑΣΤΗΡΑΣ</vt:lpstr>
      <vt:lpstr>ΣΥΣΚΕΥΗ ΑΠΟΣΤΑΞΗΣ</vt:lpstr>
      <vt:lpstr>ΣΥΜΠΥΚΝΩΤΗΡΑΣ</vt:lpstr>
      <vt:lpstr>BACTRAC</vt:lpstr>
      <vt:lpstr>BACTRAC</vt:lpstr>
      <vt:lpstr>BACTIFLOW (Κυτταρόμετρο ροής)</vt:lpstr>
      <vt:lpstr>Παρουσίαση του PowerPoint</vt:lpstr>
      <vt:lpstr>Παρουσίαση του PowerPoint</vt:lpstr>
      <vt:lpstr>Παρουσίαση του PowerPoint</vt:lpstr>
      <vt:lpstr>BIOSCREEN</vt:lpstr>
      <vt:lpstr>BIOSCREEN (ενδεικτικές εφαρμογές)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Administrator</dc:creator>
  <cp:lastModifiedBy>vrkyr</cp:lastModifiedBy>
  <cp:revision>105</cp:revision>
  <dcterms:created xsi:type="dcterms:W3CDTF">2013-03-11T06:39:42Z</dcterms:created>
  <dcterms:modified xsi:type="dcterms:W3CDTF">2021-02-21T19:35:17Z</dcterms:modified>
</cp:coreProperties>
</file>