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64" r:id="rId2"/>
    <p:sldId id="327" r:id="rId3"/>
    <p:sldId id="300" r:id="rId4"/>
    <p:sldId id="375" r:id="rId5"/>
    <p:sldId id="377" r:id="rId6"/>
    <p:sldId id="391" r:id="rId7"/>
    <p:sldId id="399" r:id="rId8"/>
    <p:sldId id="393" r:id="rId9"/>
    <p:sldId id="256" r:id="rId10"/>
    <p:sldId id="372" r:id="rId11"/>
    <p:sldId id="395" r:id="rId12"/>
    <p:sldId id="396" r:id="rId13"/>
    <p:sldId id="397" r:id="rId14"/>
    <p:sldId id="392" r:id="rId15"/>
    <p:sldId id="407" r:id="rId16"/>
    <p:sldId id="379" r:id="rId17"/>
    <p:sldId id="383" r:id="rId18"/>
    <p:sldId id="417" r:id="rId19"/>
    <p:sldId id="415" r:id="rId20"/>
    <p:sldId id="385" r:id="rId21"/>
    <p:sldId id="416" r:id="rId22"/>
    <p:sldId id="423" r:id="rId23"/>
    <p:sldId id="398" r:id="rId24"/>
    <p:sldId id="400" r:id="rId25"/>
    <p:sldId id="401" r:id="rId26"/>
    <p:sldId id="402" r:id="rId27"/>
    <p:sldId id="403" r:id="rId28"/>
    <p:sldId id="257" r:id="rId29"/>
    <p:sldId id="287" r:id="rId30"/>
    <p:sldId id="291" r:id="rId31"/>
    <p:sldId id="418" r:id="rId32"/>
    <p:sldId id="406" r:id="rId33"/>
    <p:sldId id="389" r:id="rId34"/>
    <p:sldId id="390" r:id="rId35"/>
    <p:sldId id="432" r:id="rId36"/>
    <p:sldId id="433" r:id="rId37"/>
    <p:sldId id="409" r:id="rId38"/>
    <p:sldId id="410" r:id="rId39"/>
    <p:sldId id="408" r:id="rId40"/>
    <p:sldId id="419" r:id="rId41"/>
    <p:sldId id="420" r:id="rId42"/>
    <p:sldId id="421" r:id="rId43"/>
    <p:sldId id="422" r:id="rId44"/>
    <p:sldId id="404" r:id="rId45"/>
    <p:sldId id="405" r:id="rId46"/>
    <p:sldId id="259" r:id="rId47"/>
    <p:sldId id="424" r:id="rId48"/>
    <p:sldId id="425" r:id="rId49"/>
    <p:sldId id="266" r:id="rId50"/>
    <p:sldId id="269" r:id="rId51"/>
    <p:sldId id="267" r:id="rId52"/>
    <p:sldId id="426" r:id="rId53"/>
    <p:sldId id="260" r:id="rId54"/>
    <p:sldId id="261" r:id="rId55"/>
    <p:sldId id="262" r:id="rId56"/>
    <p:sldId id="263" r:id="rId57"/>
    <p:sldId id="434" r:id="rId58"/>
    <p:sldId id="265" r:id="rId59"/>
    <p:sldId id="435" r:id="rId60"/>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1" autoAdjust="0"/>
    <p:restoredTop sz="94660"/>
  </p:normalViewPr>
  <p:slideViewPr>
    <p:cSldViewPr snapToGrid="0">
      <p:cViewPr varScale="1">
        <p:scale>
          <a:sx n="86" d="100"/>
          <a:sy n="86" d="100"/>
        </p:scale>
        <p:origin x="33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ED9FF2-D826-490E-A515-64B79CFCF35A}" type="datetimeFigureOut">
              <a:rPr lang="el-GR" smtClean="0"/>
              <a:t>31/3/2024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EE680D-9547-4096-B66E-3B14C34D3C9C}" type="slidenum">
              <a:rPr lang="el-GR" smtClean="0"/>
              <a:t>‹#›</a:t>
            </a:fld>
            <a:endParaRPr lang="el-GR"/>
          </a:p>
        </p:txBody>
      </p:sp>
    </p:spTree>
    <p:extLst>
      <p:ext uri="{BB962C8B-B14F-4D97-AF65-F5344CB8AC3E}">
        <p14:creationId xmlns:p14="http://schemas.microsoft.com/office/powerpoint/2010/main" val="1258044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0F1D4E62-0C5C-44E4-86FF-CBC6AC33F52D}"/>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798203F9-9C01-46EC-8C52-DF7EAB5568CE}"/>
              </a:ext>
            </a:extLst>
          </p:cNvPr>
          <p:cNvSpPr>
            <a:spLocks noGrp="1" noChangeArrowheads="1"/>
          </p:cNvSpPr>
          <p:nvPr>
            <p:ph type="body" idx="1"/>
          </p:nvPr>
        </p:nvSpPr>
        <p:spPr>
          <a:noFill/>
        </p:spPr>
        <p:txBody>
          <a:bodyPr/>
          <a:lstStyle/>
          <a:p>
            <a:endParaRPr lang="el-GR" altLang="el-GR"/>
          </a:p>
        </p:txBody>
      </p:sp>
      <p:sp>
        <p:nvSpPr>
          <p:cNvPr id="11268" name="Slide Number Placeholder 3">
            <a:extLst>
              <a:ext uri="{FF2B5EF4-FFF2-40B4-BE49-F238E27FC236}">
                <a16:creationId xmlns:a16="http://schemas.microsoft.com/office/drawing/2014/main" id="{EA1E0439-40E4-4C7F-A26A-20913D70D208}"/>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85E0DFD-7E37-4A4D-BB01-F91BF36092E7}" type="slidenum">
              <a:rPr lang="el-GR" altLang="el-GR" smtClean="0"/>
              <a:pPr/>
              <a:t>4</a:t>
            </a:fld>
            <a:endParaRPr lang="el-GR" alt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52</a:t>
            </a:fld>
            <a:endParaRPr lang="el-GR">
              <a:solidFill>
                <a:prstClr val="black"/>
              </a:solidFill>
            </a:endParaRPr>
          </a:p>
        </p:txBody>
      </p:sp>
    </p:spTree>
    <p:extLst>
      <p:ext uri="{BB962C8B-B14F-4D97-AF65-F5344CB8AC3E}">
        <p14:creationId xmlns:p14="http://schemas.microsoft.com/office/powerpoint/2010/main" val="3595889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AD22178-4ABF-4473-997C-30849D30FE02}"/>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638ACC0D-72BD-414E-AABE-0719B82AF4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C6CF1CCB-421D-4E86-B3D9-AEBDB8D630D1}"/>
              </a:ext>
            </a:extLst>
          </p:cNvPr>
          <p:cNvSpPr>
            <a:spLocks noGrp="1"/>
          </p:cNvSpPr>
          <p:nvPr>
            <p:ph type="dt" sz="half" idx="10"/>
          </p:nvPr>
        </p:nvSpPr>
        <p:spPr/>
        <p:txBody>
          <a:bodyPr/>
          <a:lstStyle/>
          <a:p>
            <a:fld id="{C99530EA-966C-44FD-88EC-F3DB3A7FAC0B}" type="datetime1">
              <a:rPr lang="el-GR" smtClean="0"/>
              <a:t>31/3/2024</a:t>
            </a:fld>
            <a:endParaRPr lang="el-GR"/>
          </a:p>
        </p:txBody>
      </p:sp>
      <p:sp>
        <p:nvSpPr>
          <p:cNvPr id="5" name="Θέση υποσέλιδου 4">
            <a:extLst>
              <a:ext uri="{FF2B5EF4-FFF2-40B4-BE49-F238E27FC236}">
                <a16:creationId xmlns:a16="http://schemas.microsoft.com/office/drawing/2014/main" id="{46B9F94F-4A45-44E3-B8D7-FB9E196CAC6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A5E79444-EF4E-4EB4-BE4F-508DA821FD15}"/>
              </a:ext>
            </a:extLst>
          </p:cNvPr>
          <p:cNvSpPr>
            <a:spLocks noGrp="1"/>
          </p:cNvSpPr>
          <p:nvPr>
            <p:ph type="sldNum" sz="quarter" idx="12"/>
          </p:nvPr>
        </p:nvSpPr>
        <p:spPr/>
        <p:txBody>
          <a:bodyPr/>
          <a:lstStyle/>
          <a:p>
            <a:fld id="{E5CB0D6C-172C-4E9E-8EC8-375D316F7537}" type="slidenum">
              <a:rPr lang="el-GR" smtClean="0"/>
              <a:t>‹#›</a:t>
            </a:fld>
            <a:endParaRPr lang="el-GR"/>
          </a:p>
        </p:txBody>
      </p:sp>
    </p:spTree>
    <p:extLst>
      <p:ext uri="{BB962C8B-B14F-4D97-AF65-F5344CB8AC3E}">
        <p14:creationId xmlns:p14="http://schemas.microsoft.com/office/powerpoint/2010/main" val="592386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ECDAEA9-3F23-44BC-84B5-3696E8343920}"/>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05569ED1-27F1-4E79-9C2F-D110F7DAB2B3}"/>
              </a:ext>
            </a:extLst>
          </p:cNvPr>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9E08B6C0-CBD4-4EC8-A572-7F4FEBF20C7F}"/>
              </a:ext>
            </a:extLst>
          </p:cNvPr>
          <p:cNvSpPr>
            <a:spLocks noGrp="1"/>
          </p:cNvSpPr>
          <p:nvPr>
            <p:ph type="dt" sz="half" idx="10"/>
          </p:nvPr>
        </p:nvSpPr>
        <p:spPr/>
        <p:txBody>
          <a:bodyPr/>
          <a:lstStyle/>
          <a:p>
            <a:fld id="{349E7818-C12D-4C5F-9CA2-0CAA6309F341}" type="datetime1">
              <a:rPr lang="el-GR" smtClean="0"/>
              <a:t>31/3/2024</a:t>
            </a:fld>
            <a:endParaRPr lang="el-GR"/>
          </a:p>
        </p:txBody>
      </p:sp>
      <p:sp>
        <p:nvSpPr>
          <p:cNvPr id="5" name="Θέση υποσέλιδου 4">
            <a:extLst>
              <a:ext uri="{FF2B5EF4-FFF2-40B4-BE49-F238E27FC236}">
                <a16:creationId xmlns:a16="http://schemas.microsoft.com/office/drawing/2014/main" id="{D04E95C2-3AF7-4859-BBE0-DE6EBA3E07FB}"/>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F8B64342-E947-497F-A3FC-5D7C61BE75DD}"/>
              </a:ext>
            </a:extLst>
          </p:cNvPr>
          <p:cNvSpPr>
            <a:spLocks noGrp="1"/>
          </p:cNvSpPr>
          <p:nvPr>
            <p:ph type="sldNum" sz="quarter" idx="12"/>
          </p:nvPr>
        </p:nvSpPr>
        <p:spPr/>
        <p:txBody>
          <a:bodyPr/>
          <a:lstStyle/>
          <a:p>
            <a:fld id="{E5CB0D6C-172C-4E9E-8EC8-375D316F7537}" type="slidenum">
              <a:rPr lang="el-GR" smtClean="0"/>
              <a:t>‹#›</a:t>
            </a:fld>
            <a:endParaRPr lang="el-GR"/>
          </a:p>
        </p:txBody>
      </p:sp>
    </p:spTree>
    <p:extLst>
      <p:ext uri="{BB962C8B-B14F-4D97-AF65-F5344CB8AC3E}">
        <p14:creationId xmlns:p14="http://schemas.microsoft.com/office/powerpoint/2010/main" val="1537287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E542F36E-F57A-499B-9DFA-827D1600DD3A}"/>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BE844C7F-4EB3-4995-97C4-458BA65B4EFE}"/>
              </a:ext>
            </a:extLst>
          </p:cNvPr>
          <p:cNvSpPr>
            <a:spLocks noGrp="1"/>
          </p:cNvSpPr>
          <p:nvPr>
            <p:ph type="body" orient="vert" idx="1"/>
          </p:nvPr>
        </p:nvSpPr>
        <p:spPr>
          <a:xfrm>
            <a:off x="838200" y="365125"/>
            <a:ext cx="7734300" cy="5811838"/>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050299C6-DC26-49FE-913E-46F2558C3E02}"/>
              </a:ext>
            </a:extLst>
          </p:cNvPr>
          <p:cNvSpPr>
            <a:spLocks noGrp="1"/>
          </p:cNvSpPr>
          <p:nvPr>
            <p:ph type="dt" sz="half" idx="10"/>
          </p:nvPr>
        </p:nvSpPr>
        <p:spPr/>
        <p:txBody>
          <a:bodyPr/>
          <a:lstStyle/>
          <a:p>
            <a:fld id="{B992A04C-70BC-4478-A11E-37B6B31419B9}" type="datetime1">
              <a:rPr lang="el-GR" smtClean="0"/>
              <a:t>31/3/2024</a:t>
            </a:fld>
            <a:endParaRPr lang="el-GR"/>
          </a:p>
        </p:txBody>
      </p:sp>
      <p:sp>
        <p:nvSpPr>
          <p:cNvPr id="5" name="Θέση υποσέλιδου 4">
            <a:extLst>
              <a:ext uri="{FF2B5EF4-FFF2-40B4-BE49-F238E27FC236}">
                <a16:creationId xmlns:a16="http://schemas.microsoft.com/office/drawing/2014/main" id="{8D01BFDA-2588-4FAC-9557-336F5E4CA3E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6CE40F8-44B6-4FC5-AB39-4EF30884AF19}"/>
              </a:ext>
            </a:extLst>
          </p:cNvPr>
          <p:cNvSpPr>
            <a:spLocks noGrp="1"/>
          </p:cNvSpPr>
          <p:nvPr>
            <p:ph type="sldNum" sz="quarter" idx="12"/>
          </p:nvPr>
        </p:nvSpPr>
        <p:spPr/>
        <p:txBody>
          <a:bodyPr/>
          <a:lstStyle/>
          <a:p>
            <a:fld id="{E5CB0D6C-172C-4E9E-8EC8-375D316F7537}" type="slidenum">
              <a:rPr lang="el-GR" smtClean="0"/>
              <a:t>‹#›</a:t>
            </a:fld>
            <a:endParaRPr lang="el-GR"/>
          </a:p>
        </p:txBody>
      </p:sp>
    </p:spTree>
    <p:extLst>
      <p:ext uri="{BB962C8B-B14F-4D97-AF65-F5344CB8AC3E}">
        <p14:creationId xmlns:p14="http://schemas.microsoft.com/office/powerpoint/2010/main" val="2862966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DE085D9-6393-4AAA-B032-37CF61AA62A5}"/>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C2F799B-F19F-4100-852C-E3AD661969A3}"/>
              </a:ext>
            </a:extLst>
          </p:cNvPr>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52753817-9A7C-4BAD-B14E-6853E1E42FEC}"/>
              </a:ext>
            </a:extLst>
          </p:cNvPr>
          <p:cNvSpPr>
            <a:spLocks noGrp="1"/>
          </p:cNvSpPr>
          <p:nvPr>
            <p:ph type="dt" sz="half" idx="10"/>
          </p:nvPr>
        </p:nvSpPr>
        <p:spPr/>
        <p:txBody>
          <a:bodyPr/>
          <a:lstStyle/>
          <a:p>
            <a:fld id="{16985B77-F6F0-4482-9FCE-D83032CA263C}" type="datetime1">
              <a:rPr lang="el-GR" smtClean="0"/>
              <a:t>31/3/2024</a:t>
            </a:fld>
            <a:endParaRPr lang="el-GR"/>
          </a:p>
        </p:txBody>
      </p:sp>
      <p:sp>
        <p:nvSpPr>
          <p:cNvPr id="5" name="Θέση υποσέλιδου 4">
            <a:extLst>
              <a:ext uri="{FF2B5EF4-FFF2-40B4-BE49-F238E27FC236}">
                <a16:creationId xmlns:a16="http://schemas.microsoft.com/office/drawing/2014/main" id="{BEDD016F-340D-42D1-A5FB-8FC3434B0ED4}"/>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F5CBAFD9-811B-40F0-B387-8B31F8BD2114}"/>
              </a:ext>
            </a:extLst>
          </p:cNvPr>
          <p:cNvSpPr>
            <a:spLocks noGrp="1"/>
          </p:cNvSpPr>
          <p:nvPr>
            <p:ph type="sldNum" sz="quarter" idx="12"/>
          </p:nvPr>
        </p:nvSpPr>
        <p:spPr/>
        <p:txBody>
          <a:bodyPr/>
          <a:lstStyle/>
          <a:p>
            <a:fld id="{E5CB0D6C-172C-4E9E-8EC8-375D316F7537}" type="slidenum">
              <a:rPr lang="el-GR" smtClean="0"/>
              <a:t>‹#›</a:t>
            </a:fld>
            <a:endParaRPr lang="el-GR"/>
          </a:p>
        </p:txBody>
      </p:sp>
    </p:spTree>
    <p:extLst>
      <p:ext uri="{BB962C8B-B14F-4D97-AF65-F5344CB8AC3E}">
        <p14:creationId xmlns:p14="http://schemas.microsoft.com/office/powerpoint/2010/main" val="90472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36BA365-67DD-4C5E-8E3D-EE743D875E0F}"/>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65B9A72-B08C-4580-A095-9CDB543A92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a:t>
            </a:r>
          </a:p>
        </p:txBody>
      </p:sp>
      <p:sp>
        <p:nvSpPr>
          <p:cNvPr id="4" name="Θέση ημερομηνίας 3">
            <a:extLst>
              <a:ext uri="{FF2B5EF4-FFF2-40B4-BE49-F238E27FC236}">
                <a16:creationId xmlns:a16="http://schemas.microsoft.com/office/drawing/2014/main" id="{F43D6CA7-1543-4C12-B351-92D9B9DAC0F2}"/>
              </a:ext>
            </a:extLst>
          </p:cNvPr>
          <p:cNvSpPr>
            <a:spLocks noGrp="1"/>
          </p:cNvSpPr>
          <p:nvPr>
            <p:ph type="dt" sz="half" idx="10"/>
          </p:nvPr>
        </p:nvSpPr>
        <p:spPr/>
        <p:txBody>
          <a:bodyPr/>
          <a:lstStyle/>
          <a:p>
            <a:fld id="{E776F5CF-9266-439D-A849-B883D0717E8F}" type="datetime1">
              <a:rPr lang="el-GR" smtClean="0"/>
              <a:t>31/3/2024</a:t>
            </a:fld>
            <a:endParaRPr lang="el-GR"/>
          </a:p>
        </p:txBody>
      </p:sp>
      <p:sp>
        <p:nvSpPr>
          <p:cNvPr id="5" name="Θέση υποσέλιδου 4">
            <a:extLst>
              <a:ext uri="{FF2B5EF4-FFF2-40B4-BE49-F238E27FC236}">
                <a16:creationId xmlns:a16="http://schemas.microsoft.com/office/drawing/2014/main" id="{8E80C891-CC19-40AF-984B-4A7B318D60E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BF2CD581-17FE-4AA9-BB0C-43319A79D40E}"/>
              </a:ext>
            </a:extLst>
          </p:cNvPr>
          <p:cNvSpPr>
            <a:spLocks noGrp="1"/>
          </p:cNvSpPr>
          <p:nvPr>
            <p:ph type="sldNum" sz="quarter" idx="12"/>
          </p:nvPr>
        </p:nvSpPr>
        <p:spPr/>
        <p:txBody>
          <a:bodyPr/>
          <a:lstStyle/>
          <a:p>
            <a:fld id="{E5CB0D6C-172C-4E9E-8EC8-375D316F7537}" type="slidenum">
              <a:rPr lang="el-GR" smtClean="0"/>
              <a:t>‹#›</a:t>
            </a:fld>
            <a:endParaRPr lang="el-GR"/>
          </a:p>
        </p:txBody>
      </p:sp>
    </p:spTree>
    <p:extLst>
      <p:ext uri="{BB962C8B-B14F-4D97-AF65-F5344CB8AC3E}">
        <p14:creationId xmlns:p14="http://schemas.microsoft.com/office/powerpoint/2010/main" val="2969287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7E92FA2-BE3D-4C6D-BE01-1527B54D12E2}"/>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9EF625A5-23C7-46C7-9BE8-9093DA4488C2}"/>
              </a:ext>
            </a:extLst>
          </p:cNvPr>
          <p:cNvSpPr>
            <a:spLocks noGrp="1"/>
          </p:cNvSpPr>
          <p:nvPr>
            <p:ph sz="half" idx="1"/>
          </p:nvPr>
        </p:nvSpPr>
        <p:spPr>
          <a:xfrm>
            <a:off x="838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a:extLst>
              <a:ext uri="{FF2B5EF4-FFF2-40B4-BE49-F238E27FC236}">
                <a16:creationId xmlns:a16="http://schemas.microsoft.com/office/drawing/2014/main" id="{FBF08073-8B4A-43B4-B737-117839E7EAA4}"/>
              </a:ext>
            </a:extLst>
          </p:cNvPr>
          <p:cNvSpPr>
            <a:spLocks noGrp="1"/>
          </p:cNvSpPr>
          <p:nvPr>
            <p:ph sz="half" idx="2"/>
          </p:nvPr>
        </p:nvSpPr>
        <p:spPr>
          <a:xfrm>
            <a:off x="6172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a:extLst>
              <a:ext uri="{FF2B5EF4-FFF2-40B4-BE49-F238E27FC236}">
                <a16:creationId xmlns:a16="http://schemas.microsoft.com/office/drawing/2014/main" id="{D945A3D3-7FF6-4AAF-9083-E27AC92714CD}"/>
              </a:ext>
            </a:extLst>
          </p:cNvPr>
          <p:cNvSpPr>
            <a:spLocks noGrp="1"/>
          </p:cNvSpPr>
          <p:nvPr>
            <p:ph type="dt" sz="half" idx="10"/>
          </p:nvPr>
        </p:nvSpPr>
        <p:spPr/>
        <p:txBody>
          <a:bodyPr/>
          <a:lstStyle/>
          <a:p>
            <a:fld id="{8DBB8F0F-483A-4196-A5D1-E9FAC95C116B}" type="datetime1">
              <a:rPr lang="el-GR" smtClean="0"/>
              <a:t>31/3/2024</a:t>
            </a:fld>
            <a:endParaRPr lang="el-GR"/>
          </a:p>
        </p:txBody>
      </p:sp>
      <p:sp>
        <p:nvSpPr>
          <p:cNvPr id="6" name="Θέση υποσέλιδου 5">
            <a:extLst>
              <a:ext uri="{FF2B5EF4-FFF2-40B4-BE49-F238E27FC236}">
                <a16:creationId xmlns:a16="http://schemas.microsoft.com/office/drawing/2014/main" id="{A69DAA33-1A40-4AB9-9152-FBCCA878E4B5}"/>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25950123-1F99-4554-A0FC-030675AD5FBF}"/>
              </a:ext>
            </a:extLst>
          </p:cNvPr>
          <p:cNvSpPr>
            <a:spLocks noGrp="1"/>
          </p:cNvSpPr>
          <p:nvPr>
            <p:ph type="sldNum" sz="quarter" idx="12"/>
          </p:nvPr>
        </p:nvSpPr>
        <p:spPr/>
        <p:txBody>
          <a:bodyPr/>
          <a:lstStyle/>
          <a:p>
            <a:fld id="{E5CB0D6C-172C-4E9E-8EC8-375D316F7537}" type="slidenum">
              <a:rPr lang="el-GR" smtClean="0"/>
              <a:t>‹#›</a:t>
            </a:fld>
            <a:endParaRPr lang="el-GR"/>
          </a:p>
        </p:txBody>
      </p:sp>
    </p:spTree>
    <p:extLst>
      <p:ext uri="{BB962C8B-B14F-4D97-AF65-F5344CB8AC3E}">
        <p14:creationId xmlns:p14="http://schemas.microsoft.com/office/powerpoint/2010/main" val="1834981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03F1526-B470-4B56-91C5-41EC6EAE9080}"/>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E4B1C204-7FEE-4F34-94E7-83F50E0FE6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a:extLst>
              <a:ext uri="{FF2B5EF4-FFF2-40B4-BE49-F238E27FC236}">
                <a16:creationId xmlns:a16="http://schemas.microsoft.com/office/drawing/2014/main" id="{2F19B410-57C8-4BC5-BC90-7DB3CDB696BA}"/>
              </a:ext>
            </a:extLst>
          </p:cNvPr>
          <p:cNvSpPr>
            <a:spLocks noGrp="1"/>
          </p:cNvSpPr>
          <p:nvPr>
            <p:ph sz="half" idx="2"/>
          </p:nvPr>
        </p:nvSpPr>
        <p:spPr>
          <a:xfrm>
            <a:off x="839788" y="2505075"/>
            <a:ext cx="515778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a:extLst>
              <a:ext uri="{FF2B5EF4-FFF2-40B4-BE49-F238E27FC236}">
                <a16:creationId xmlns:a16="http://schemas.microsoft.com/office/drawing/2014/main" id="{010ADB19-AD75-4C8F-AE50-2519E2EC61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a:extLst>
              <a:ext uri="{FF2B5EF4-FFF2-40B4-BE49-F238E27FC236}">
                <a16:creationId xmlns:a16="http://schemas.microsoft.com/office/drawing/2014/main" id="{4A727189-8BB7-4E83-97E4-7A5DB6EB5E16}"/>
              </a:ext>
            </a:extLst>
          </p:cNvPr>
          <p:cNvSpPr>
            <a:spLocks noGrp="1"/>
          </p:cNvSpPr>
          <p:nvPr>
            <p:ph sz="quarter" idx="4"/>
          </p:nvPr>
        </p:nvSpPr>
        <p:spPr>
          <a:xfrm>
            <a:off x="6172200" y="2505075"/>
            <a:ext cx="5183188"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a:extLst>
              <a:ext uri="{FF2B5EF4-FFF2-40B4-BE49-F238E27FC236}">
                <a16:creationId xmlns:a16="http://schemas.microsoft.com/office/drawing/2014/main" id="{906560DA-D68C-4246-B1DE-A1F841743960}"/>
              </a:ext>
            </a:extLst>
          </p:cNvPr>
          <p:cNvSpPr>
            <a:spLocks noGrp="1"/>
          </p:cNvSpPr>
          <p:nvPr>
            <p:ph type="dt" sz="half" idx="10"/>
          </p:nvPr>
        </p:nvSpPr>
        <p:spPr/>
        <p:txBody>
          <a:bodyPr/>
          <a:lstStyle/>
          <a:p>
            <a:fld id="{CFAD0424-6999-4359-B722-2E05EA9CADE7}" type="datetime1">
              <a:rPr lang="el-GR" smtClean="0"/>
              <a:t>31/3/2024</a:t>
            </a:fld>
            <a:endParaRPr lang="el-GR"/>
          </a:p>
        </p:txBody>
      </p:sp>
      <p:sp>
        <p:nvSpPr>
          <p:cNvPr id="8" name="Θέση υποσέλιδου 7">
            <a:extLst>
              <a:ext uri="{FF2B5EF4-FFF2-40B4-BE49-F238E27FC236}">
                <a16:creationId xmlns:a16="http://schemas.microsoft.com/office/drawing/2014/main" id="{406C56CE-A321-4C67-9B49-250EB436D41D}"/>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CCB4E7F0-DA0C-42BA-8007-AE19ABCACFF5}"/>
              </a:ext>
            </a:extLst>
          </p:cNvPr>
          <p:cNvSpPr>
            <a:spLocks noGrp="1"/>
          </p:cNvSpPr>
          <p:nvPr>
            <p:ph type="sldNum" sz="quarter" idx="12"/>
          </p:nvPr>
        </p:nvSpPr>
        <p:spPr/>
        <p:txBody>
          <a:bodyPr/>
          <a:lstStyle/>
          <a:p>
            <a:fld id="{E5CB0D6C-172C-4E9E-8EC8-375D316F7537}" type="slidenum">
              <a:rPr lang="el-GR" smtClean="0"/>
              <a:t>‹#›</a:t>
            </a:fld>
            <a:endParaRPr lang="el-GR"/>
          </a:p>
        </p:txBody>
      </p:sp>
    </p:spTree>
    <p:extLst>
      <p:ext uri="{BB962C8B-B14F-4D97-AF65-F5344CB8AC3E}">
        <p14:creationId xmlns:p14="http://schemas.microsoft.com/office/powerpoint/2010/main" val="429807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89718C3-4047-4A17-AF77-97CAD71AABD1}"/>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93DA0217-B6CC-4E4C-A997-B1872F04FFA8}"/>
              </a:ext>
            </a:extLst>
          </p:cNvPr>
          <p:cNvSpPr>
            <a:spLocks noGrp="1"/>
          </p:cNvSpPr>
          <p:nvPr>
            <p:ph type="dt" sz="half" idx="10"/>
          </p:nvPr>
        </p:nvSpPr>
        <p:spPr/>
        <p:txBody>
          <a:bodyPr/>
          <a:lstStyle/>
          <a:p>
            <a:fld id="{C9CF3A66-34A3-4F73-9D94-00285DD3B863}" type="datetime1">
              <a:rPr lang="el-GR" smtClean="0"/>
              <a:t>31/3/2024</a:t>
            </a:fld>
            <a:endParaRPr lang="el-GR"/>
          </a:p>
        </p:txBody>
      </p:sp>
      <p:sp>
        <p:nvSpPr>
          <p:cNvPr id="4" name="Θέση υποσέλιδου 3">
            <a:extLst>
              <a:ext uri="{FF2B5EF4-FFF2-40B4-BE49-F238E27FC236}">
                <a16:creationId xmlns:a16="http://schemas.microsoft.com/office/drawing/2014/main" id="{1E6617B6-54EF-41CB-B4AA-1B810F6A1F10}"/>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560A4F44-6F67-424E-AE59-41DC44E39AEA}"/>
              </a:ext>
            </a:extLst>
          </p:cNvPr>
          <p:cNvSpPr>
            <a:spLocks noGrp="1"/>
          </p:cNvSpPr>
          <p:nvPr>
            <p:ph type="sldNum" sz="quarter" idx="12"/>
          </p:nvPr>
        </p:nvSpPr>
        <p:spPr/>
        <p:txBody>
          <a:bodyPr/>
          <a:lstStyle/>
          <a:p>
            <a:fld id="{E5CB0D6C-172C-4E9E-8EC8-375D316F7537}" type="slidenum">
              <a:rPr lang="el-GR" smtClean="0"/>
              <a:t>‹#›</a:t>
            </a:fld>
            <a:endParaRPr lang="el-GR"/>
          </a:p>
        </p:txBody>
      </p:sp>
    </p:spTree>
    <p:extLst>
      <p:ext uri="{BB962C8B-B14F-4D97-AF65-F5344CB8AC3E}">
        <p14:creationId xmlns:p14="http://schemas.microsoft.com/office/powerpoint/2010/main" val="2916973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75B8718D-E3D4-4DCF-9234-831031BE3E37}"/>
              </a:ext>
            </a:extLst>
          </p:cNvPr>
          <p:cNvSpPr>
            <a:spLocks noGrp="1"/>
          </p:cNvSpPr>
          <p:nvPr>
            <p:ph type="dt" sz="half" idx="10"/>
          </p:nvPr>
        </p:nvSpPr>
        <p:spPr/>
        <p:txBody>
          <a:bodyPr/>
          <a:lstStyle/>
          <a:p>
            <a:fld id="{6104C085-3548-4A4E-B4B3-5EE9C2CE9000}" type="datetime1">
              <a:rPr lang="el-GR" smtClean="0"/>
              <a:t>31/3/2024</a:t>
            </a:fld>
            <a:endParaRPr lang="el-GR"/>
          </a:p>
        </p:txBody>
      </p:sp>
      <p:sp>
        <p:nvSpPr>
          <p:cNvPr id="3" name="Θέση υποσέλιδου 2">
            <a:extLst>
              <a:ext uri="{FF2B5EF4-FFF2-40B4-BE49-F238E27FC236}">
                <a16:creationId xmlns:a16="http://schemas.microsoft.com/office/drawing/2014/main" id="{308463BB-4A39-47B8-8651-50A3295D887B}"/>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1C7E606A-F8B8-4BFE-8122-23D52FC55AF9}"/>
              </a:ext>
            </a:extLst>
          </p:cNvPr>
          <p:cNvSpPr>
            <a:spLocks noGrp="1"/>
          </p:cNvSpPr>
          <p:nvPr>
            <p:ph type="sldNum" sz="quarter" idx="12"/>
          </p:nvPr>
        </p:nvSpPr>
        <p:spPr/>
        <p:txBody>
          <a:bodyPr/>
          <a:lstStyle/>
          <a:p>
            <a:fld id="{E5CB0D6C-172C-4E9E-8EC8-375D316F7537}" type="slidenum">
              <a:rPr lang="el-GR" smtClean="0"/>
              <a:t>‹#›</a:t>
            </a:fld>
            <a:endParaRPr lang="el-GR"/>
          </a:p>
        </p:txBody>
      </p:sp>
    </p:spTree>
    <p:extLst>
      <p:ext uri="{BB962C8B-B14F-4D97-AF65-F5344CB8AC3E}">
        <p14:creationId xmlns:p14="http://schemas.microsoft.com/office/powerpoint/2010/main" val="2217274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A5A397A-A790-4EE5-95B1-B20B370A4410}"/>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E793D73-2D88-462F-A6CF-2A2E76EEC4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a:extLst>
              <a:ext uri="{FF2B5EF4-FFF2-40B4-BE49-F238E27FC236}">
                <a16:creationId xmlns:a16="http://schemas.microsoft.com/office/drawing/2014/main" id="{3B22060D-FE4E-4352-B0BC-F59D438DFF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a:extLst>
              <a:ext uri="{FF2B5EF4-FFF2-40B4-BE49-F238E27FC236}">
                <a16:creationId xmlns:a16="http://schemas.microsoft.com/office/drawing/2014/main" id="{1ACCC7DC-466B-4DD3-B57E-938423E7F3BD}"/>
              </a:ext>
            </a:extLst>
          </p:cNvPr>
          <p:cNvSpPr>
            <a:spLocks noGrp="1"/>
          </p:cNvSpPr>
          <p:nvPr>
            <p:ph type="dt" sz="half" idx="10"/>
          </p:nvPr>
        </p:nvSpPr>
        <p:spPr/>
        <p:txBody>
          <a:bodyPr/>
          <a:lstStyle/>
          <a:p>
            <a:fld id="{9F0B2AB8-4FE9-40B1-A2A3-2F9856F5BED7}" type="datetime1">
              <a:rPr lang="el-GR" smtClean="0"/>
              <a:t>31/3/2024</a:t>
            </a:fld>
            <a:endParaRPr lang="el-GR"/>
          </a:p>
        </p:txBody>
      </p:sp>
      <p:sp>
        <p:nvSpPr>
          <p:cNvPr id="6" name="Θέση υποσέλιδου 5">
            <a:extLst>
              <a:ext uri="{FF2B5EF4-FFF2-40B4-BE49-F238E27FC236}">
                <a16:creationId xmlns:a16="http://schemas.microsoft.com/office/drawing/2014/main" id="{471C1D23-0624-4255-BEAE-F4174BBF82E5}"/>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640498C-9CED-4A08-9344-9FBB48A19F4E}"/>
              </a:ext>
            </a:extLst>
          </p:cNvPr>
          <p:cNvSpPr>
            <a:spLocks noGrp="1"/>
          </p:cNvSpPr>
          <p:nvPr>
            <p:ph type="sldNum" sz="quarter" idx="12"/>
          </p:nvPr>
        </p:nvSpPr>
        <p:spPr/>
        <p:txBody>
          <a:bodyPr/>
          <a:lstStyle/>
          <a:p>
            <a:fld id="{E5CB0D6C-172C-4E9E-8EC8-375D316F7537}" type="slidenum">
              <a:rPr lang="el-GR" smtClean="0"/>
              <a:t>‹#›</a:t>
            </a:fld>
            <a:endParaRPr lang="el-GR"/>
          </a:p>
        </p:txBody>
      </p:sp>
    </p:spTree>
    <p:extLst>
      <p:ext uri="{BB962C8B-B14F-4D97-AF65-F5344CB8AC3E}">
        <p14:creationId xmlns:p14="http://schemas.microsoft.com/office/powerpoint/2010/main" val="71737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4DD4B7E-1B89-45FE-AEDE-2B6BD6F2756F}"/>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F177FBF4-7BB0-47C8-8FD8-81B8F20C19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04637784-324C-41C2-A991-D18A86EA5B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a:extLst>
              <a:ext uri="{FF2B5EF4-FFF2-40B4-BE49-F238E27FC236}">
                <a16:creationId xmlns:a16="http://schemas.microsoft.com/office/drawing/2014/main" id="{F0CEDC35-0668-4527-8D93-D06790FA6720}"/>
              </a:ext>
            </a:extLst>
          </p:cNvPr>
          <p:cNvSpPr>
            <a:spLocks noGrp="1"/>
          </p:cNvSpPr>
          <p:nvPr>
            <p:ph type="dt" sz="half" idx="10"/>
          </p:nvPr>
        </p:nvSpPr>
        <p:spPr/>
        <p:txBody>
          <a:bodyPr/>
          <a:lstStyle/>
          <a:p>
            <a:fld id="{77805E10-8B0A-46FB-BF90-5AA1383A04D7}" type="datetime1">
              <a:rPr lang="el-GR" smtClean="0"/>
              <a:t>31/3/2024</a:t>
            </a:fld>
            <a:endParaRPr lang="el-GR"/>
          </a:p>
        </p:txBody>
      </p:sp>
      <p:sp>
        <p:nvSpPr>
          <p:cNvPr id="6" name="Θέση υποσέλιδου 5">
            <a:extLst>
              <a:ext uri="{FF2B5EF4-FFF2-40B4-BE49-F238E27FC236}">
                <a16:creationId xmlns:a16="http://schemas.microsoft.com/office/drawing/2014/main" id="{79B33ACF-4706-4660-8966-8374FB21108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E3A68BB-B82F-4BF7-B362-2A45936E2542}"/>
              </a:ext>
            </a:extLst>
          </p:cNvPr>
          <p:cNvSpPr>
            <a:spLocks noGrp="1"/>
          </p:cNvSpPr>
          <p:nvPr>
            <p:ph type="sldNum" sz="quarter" idx="12"/>
          </p:nvPr>
        </p:nvSpPr>
        <p:spPr/>
        <p:txBody>
          <a:bodyPr/>
          <a:lstStyle/>
          <a:p>
            <a:fld id="{E5CB0D6C-172C-4E9E-8EC8-375D316F7537}" type="slidenum">
              <a:rPr lang="el-GR" smtClean="0"/>
              <a:t>‹#›</a:t>
            </a:fld>
            <a:endParaRPr lang="el-GR"/>
          </a:p>
        </p:txBody>
      </p:sp>
    </p:spTree>
    <p:extLst>
      <p:ext uri="{BB962C8B-B14F-4D97-AF65-F5344CB8AC3E}">
        <p14:creationId xmlns:p14="http://schemas.microsoft.com/office/powerpoint/2010/main" val="2458067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E7F7078F-650B-45B0-A400-1CF686A27E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6353A564-F3CA-4756-A6A3-3BC049DF37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ED91A8A8-A685-46BD-8059-270CA2D690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C38FD6-C555-4F26-84AC-429CCD2CF16D}" type="datetime1">
              <a:rPr lang="el-GR" smtClean="0"/>
              <a:t>31/3/2024</a:t>
            </a:fld>
            <a:endParaRPr lang="el-GR"/>
          </a:p>
        </p:txBody>
      </p:sp>
      <p:sp>
        <p:nvSpPr>
          <p:cNvPr id="5" name="Θέση υποσέλιδου 4">
            <a:extLst>
              <a:ext uri="{FF2B5EF4-FFF2-40B4-BE49-F238E27FC236}">
                <a16:creationId xmlns:a16="http://schemas.microsoft.com/office/drawing/2014/main" id="{7D43072E-DD75-442F-A26D-864C3FE709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E5A81F34-5B5B-4B68-BF18-B05F19C4C2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CB0D6C-172C-4E9E-8EC8-375D316F7537}" type="slidenum">
              <a:rPr lang="el-GR" smtClean="0"/>
              <a:t>‹#›</a:t>
            </a:fld>
            <a:endParaRPr lang="el-GR"/>
          </a:p>
        </p:txBody>
      </p:sp>
    </p:spTree>
    <p:extLst>
      <p:ext uri="{BB962C8B-B14F-4D97-AF65-F5344CB8AC3E}">
        <p14:creationId xmlns:p14="http://schemas.microsoft.com/office/powerpoint/2010/main" val="34918726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10.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2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50.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80.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10.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99000"/>
          </a:schemeClr>
        </a:solid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737BAC7F-9074-4C21-92B7-A84E9D55D7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346" y="260349"/>
            <a:ext cx="1479417" cy="1435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A2D3C2E5-D8EF-4962-B0AB-9A0248B2E1F1}"/>
              </a:ext>
            </a:extLst>
          </p:cNvPr>
          <p:cNvSpPr txBox="1"/>
          <p:nvPr/>
        </p:nvSpPr>
        <p:spPr>
          <a:xfrm>
            <a:off x="2236696" y="2000864"/>
            <a:ext cx="8869269" cy="2862322"/>
          </a:xfrm>
          <a:prstGeom prst="rect">
            <a:avLst/>
          </a:prstGeom>
          <a:noFill/>
        </p:spPr>
        <p:txBody>
          <a:bodyPr wrap="square" rtlCol="0">
            <a:spAutoFit/>
          </a:bodyPr>
          <a:lstStyle/>
          <a:p>
            <a:pPr algn="ctr"/>
            <a:r>
              <a:rPr lang="el-GR" sz="2800" b="1" dirty="0">
                <a:latin typeface="Times New Roman" panose="02020603050405020304" pitchFamily="18" charset="0"/>
                <a:cs typeface="Times New Roman" panose="02020603050405020304" pitchFamily="18" charset="0"/>
              </a:rPr>
              <a:t>ΝΑΥΠΗΓΙΚΟ ΣΧΕΔΙΟ ΚΑΙ ΑΡΧΕΣ </a:t>
            </a:r>
            <a:r>
              <a:rPr lang="en-US" sz="2800" b="1" dirty="0">
                <a:latin typeface="Times New Roman" panose="02020603050405020304" pitchFamily="18" charset="0"/>
                <a:cs typeface="Times New Roman" panose="02020603050405020304" pitchFamily="18" charset="0"/>
              </a:rPr>
              <a:t>CASD</a:t>
            </a:r>
            <a:r>
              <a:rPr lang="el-GR" sz="2800" b="1" dirty="0">
                <a:latin typeface="Times New Roman" panose="02020603050405020304" pitchFamily="18" charset="0"/>
                <a:cs typeface="Times New Roman" panose="02020603050405020304" pitchFamily="18" charset="0"/>
              </a:rPr>
              <a:t> - ΘΕΩΡΙΑ</a:t>
            </a:r>
          </a:p>
          <a:p>
            <a:pPr algn="ctr"/>
            <a:endParaRPr lang="el-GR" sz="2800" b="1" dirty="0">
              <a:latin typeface="Times New Roman" panose="02020603050405020304" pitchFamily="18" charset="0"/>
              <a:cs typeface="Times New Roman" panose="02020603050405020304" pitchFamily="18" charset="0"/>
            </a:endParaRPr>
          </a:p>
          <a:p>
            <a:pPr algn="ctr"/>
            <a:r>
              <a:rPr lang="el-GR" sz="2600" b="1" dirty="0">
                <a:latin typeface="Times New Roman" panose="02020603050405020304" pitchFamily="18" charset="0"/>
                <a:cs typeface="Times New Roman" panose="02020603050405020304" pitchFamily="18" charset="0"/>
              </a:rPr>
              <a:t>Παρουσίαση Ναυπηγικών Γραμμών</a:t>
            </a:r>
          </a:p>
          <a:p>
            <a:pPr algn="ctr"/>
            <a:endParaRPr lang="el-GR" sz="2600" b="1" dirty="0">
              <a:latin typeface="Times New Roman" panose="02020603050405020304" pitchFamily="18" charset="0"/>
              <a:cs typeface="Times New Roman" panose="02020603050405020304" pitchFamily="18" charset="0"/>
            </a:endParaRPr>
          </a:p>
          <a:p>
            <a:pPr algn="ctr"/>
            <a:r>
              <a:rPr lang="el-GR" sz="2800" b="1" dirty="0">
                <a:latin typeface="Times New Roman" panose="02020603050405020304" pitchFamily="18" charset="0"/>
                <a:cs typeface="Times New Roman" panose="02020603050405020304" pitchFamily="18" charset="0"/>
              </a:rPr>
              <a:t>Σχεδίαση  Ναυπηγικών Γραμμών</a:t>
            </a:r>
            <a:endParaRPr lang="en-US" sz="2800" b="1" dirty="0">
              <a:latin typeface="Times New Roman" panose="02020603050405020304" pitchFamily="18" charset="0"/>
              <a:cs typeface="Times New Roman" panose="02020603050405020304" pitchFamily="18" charset="0"/>
            </a:endParaRPr>
          </a:p>
          <a:p>
            <a:pPr algn="ctr"/>
            <a:r>
              <a:rPr lang="el-GR" sz="2400" b="1" dirty="0">
                <a:latin typeface="Times New Roman" panose="02020603050405020304" pitchFamily="18" charset="0"/>
                <a:cs typeface="Times New Roman" panose="02020603050405020304" pitchFamily="18" charset="0"/>
              </a:rPr>
              <a:t>Και Εισαγωγή σημείων στο πρόγραμμα </a:t>
            </a:r>
            <a:r>
              <a:rPr lang="en-US" sz="2400" b="1" dirty="0">
                <a:latin typeface="Times New Roman" panose="02020603050405020304" pitchFamily="18" charset="0"/>
                <a:cs typeface="Times New Roman" panose="02020603050405020304" pitchFamily="18" charset="0"/>
              </a:rPr>
              <a:t>RHINOCEROS</a:t>
            </a:r>
            <a:r>
              <a:rPr lang="el-GR" sz="2400" b="1" dirty="0">
                <a:latin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a:p>
            <a:pPr algn="ctr"/>
            <a:r>
              <a:rPr lang="en-US" sz="2000" b="1" dirty="0">
                <a:latin typeface="Times New Roman" panose="02020603050405020304" pitchFamily="18" charset="0"/>
                <a:cs typeface="Times New Roman" panose="02020603050405020304" pitchFamily="18" charset="0"/>
              </a:rPr>
              <a:t>(</a:t>
            </a:r>
            <a:r>
              <a:rPr lang="el-GR" sz="2000" b="1" dirty="0">
                <a:latin typeface="Times New Roman" panose="02020603050405020304" pitchFamily="18" charset="0"/>
                <a:cs typeface="Times New Roman" panose="02020603050405020304" pitchFamily="18" charset="0"/>
              </a:rPr>
              <a:t>Παρασκευή 29 - 3 – 2024)</a:t>
            </a:r>
          </a:p>
        </p:txBody>
      </p:sp>
      <p:sp>
        <p:nvSpPr>
          <p:cNvPr id="8" name="TextBox 7">
            <a:extLst>
              <a:ext uri="{FF2B5EF4-FFF2-40B4-BE49-F238E27FC236}">
                <a16:creationId xmlns:a16="http://schemas.microsoft.com/office/drawing/2014/main" id="{B39E0874-384E-4947-AC29-802AC431AAFC}"/>
              </a:ext>
            </a:extLst>
          </p:cNvPr>
          <p:cNvSpPr txBox="1"/>
          <p:nvPr/>
        </p:nvSpPr>
        <p:spPr>
          <a:xfrm>
            <a:off x="2170114" y="527084"/>
            <a:ext cx="4190260" cy="646331"/>
          </a:xfrm>
          <a:prstGeom prst="rect">
            <a:avLst/>
          </a:prstGeom>
          <a:noFill/>
        </p:spPr>
        <p:txBody>
          <a:bodyPr wrap="square" rtlCol="0">
            <a:spAutoFit/>
          </a:bodyPr>
          <a:lstStyle/>
          <a:p>
            <a:r>
              <a:rPr lang="el-GR" b="1" dirty="0">
                <a:latin typeface="Times New Roman" panose="02020603050405020304" pitchFamily="18" charset="0"/>
                <a:cs typeface="Times New Roman" panose="02020603050405020304" pitchFamily="18" charset="0"/>
              </a:rPr>
              <a:t>Σχολή Μηχανικών</a:t>
            </a:r>
          </a:p>
          <a:p>
            <a:r>
              <a:rPr lang="el-GR" b="1" dirty="0">
                <a:latin typeface="Times New Roman" panose="02020603050405020304" pitchFamily="18" charset="0"/>
                <a:cs typeface="Times New Roman" panose="02020603050405020304" pitchFamily="18" charset="0"/>
              </a:rPr>
              <a:t>ΤΜΗΜΑ ΝΑΥΠΗΓΩΝ ΜΗΧΑΝΙΚΩΝ</a:t>
            </a:r>
          </a:p>
        </p:txBody>
      </p:sp>
      <p:sp>
        <p:nvSpPr>
          <p:cNvPr id="9" name="TextBox 8">
            <a:extLst>
              <a:ext uri="{FF2B5EF4-FFF2-40B4-BE49-F238E27FC236}">
                <a16:creationId xmlns:a16="http://schemas.microsoft.com/office/drawing/2014/main" id="{6627F994-591C-4EC7-946A-E7BE854F43A2}"/>
              </a:ext>
            </a:extLst>
          </p:cNvPr>
          <p:cNvSpPr txBox="1"/>
          <p:nvPr/>
        </p:nvSpPr>
        <p:spPr>
          <a:xfrm>
            <a:off x="3373514" y="5290527"/>
            <a:ext cx="6115926" cy="835953"/>
          </a:xfrm>
          <a:prstGeom prst="rect">
            <a:avLst/>
          </a:prstGeom>
          <a:noFill/>
        </p:spPr>
        <p:txBody>
          <a:bodyPr wrap="square" rtlCol="0">
            <a:spAutoFit/>
          </a:bodyPr>
          <a:lstStyle/>
          <a:p>
            <a:pPr algn="ctr"/>
            <a:r>
              <a:rPr lang="el-GR" sz="1600" dirty="0">
                <a:latin typeface="Times New Roman" panose="02020603050405020304" pitchFamily="18" charset="0"/>
                <a:cs typeface="Times New Roman" panose="02020603050405020304" pitchFamily="18" charset="0"/>
              </a:rPr>
              <a:t>Γεώργιος Κ. Χατζηκωνσταντής Επίκουρος Καθηγητής</a:t>
            </a:r>
          </a:p>
          <a:p>
            <a:pPr algn="ctr"/>
            <a:r>
              <a:rPr lang="el-GR" sz="1600" dirty="0">
                <a:latin typeface="Times New Roman" panose="02020603050405020304" pitchFamily="18" charset="0"/>
                <a:cs typeface="Times New Roman" panose="02020603050405020304" pitchFamily="18" charset="0"/>
              </a:rPr>
              <a:t>Διπλ. Ναυπηγός Μηχανολόγος Μηχανικών</a:t>
            </a:r>
          </a:p>
          <a:p>
            <a:pPr algn="ctr"/>
            <a:r>
              <a:rPr lang="en-US" sz="1600" dirty="0">
                <a:latin typeface="Times New Roman" panose="02020603050405020304" pitchFamily="18" charset="0"/>
                <a:cs typeface="Times New Roman" panose="02020603050405020304" pitchFamily="18" charset="0"/>
              </a:rPr>
              <a:t>M.Sc. </a:t>
            </a:r>
            <a:r>
              <a:rPr lang="el-GR" sz="1600" dirty="0">
                <a:latin typeface="Times New Roman" panose="02020603050405020304" pitchFamily="18" charset="0"/>
                <a:cs typeface="Times New Roman" panose="02020603050405020304" pitchFamily="18" charset="0"/>
              </a:rPr>
              <a:t>΄΄Διασφάλιση Ποιότητας</a:t>
            </a:r>
          </a:p>
        </p:txBody>
      </p:sp>
      <p:sp>
        <p:nvSpPr>
          <p:cNvPr id="10" name="Text Box 2">
            <a:extLst>
              <a:ext uri="{FF2B5EF4-FFF2-40B4-BE49-F238E27FC236}">
                <a16:creationId xmlns:a16="http://schemas.microsoft.com/office/drawing/2014/main" id="{B97F600D-BF43-414F-AF30-4999089E11A7}"/>
              </a:ext>
            </a:extLst>
          </p:cNvPr>
          <p:cNvSpPr txBox="1">
            <a:spLocks noChangeArrowheads="1"/>
          </p:cNvSpPr>
          <p:nvPr/>
        </p:nvSpPr>
        <p:spPr bwMode="auto">
          <a:xfrm>
            <a:off x="3164413" y="6485275"/>
            <a:ext cx="645010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latin typeface="Times New Roman" panose="02020603050405020304" pitchFamily="18" charset="0"/>
                <a:cs typeface="Times New Roman" panose="02020603050405020304" pitchFamily="18" charset="0"/>
              </a:rPr>
              <a:t>ΝΑΥΠΗΓΙΚΟ ΣΧΕΔΙΟ ΚΑΙ ΑΡΧΕΣ </a:t>
            </a:r>
            <a:r>
              <a:rPr lang="en-US" altLang="el-GR" sz="1000" b="1" dirty="0">
                <a:latin typeface="Times New Roman" panose="02020603050405020304" pitchFamily="18" charset="0"/>
                <a:cs typeface="Times New Roman" panose="02020603050405020304" pitchFamily="18" charset="0"/>
              </a:rPr>
              <a:t>CASD</a:t>
            </a:r>
            <a:r>
              <a:rPr lang="el-GR" altLang="el-GR" sz="1000" b="1" dirty="0">
                <a:latin typeface="Times New Roman" panose="02020603050405020304" pitchFamily="18" charset="0"/>
                <a:cs typeface="Times New Roman" panose="02020603050405020304" pitchFamily="18" charset="0"/>
              </a:rPr>
              <a:t>     ΚΑΘΗΓΗΤΗΣ ΓΕΩΡΓΙΟΣ Κ. ΧΑΤΖΗΚΩΝΣΤΑΝΤΗΣ     2024</a:t>
            </a:r>
          </a:p>
        </p:txBody>
      </p:sp>
      <p:sp>
        <p:nvSpPr>
          <p:cNvPr id="12" name="Θέση αριθμού διαφάνειας 11">
            <a:extLst>
              <a:ext uri="{FF2B5EF4-FFF2-40B4-BE49-F238E27FC236}">
                <a16:creationId xmlns:a16="http://schemas.microsoft.com/office/drawing/2014/main" id="{19DDDC6B-EA9E-4F70-8367-B653A1547AAA}"/>
              </a:ext>
            </a:extLst>
          </p:cNvPr>
          <p:cNvSpPr>
            <a:spLocks noGrp="1"/>
          </p:cNvSpPr>
          <p:nvPr>
            <p:ph type="sldNum" sz="quarter" idx="12"/>
          </p:nvPr>
        </p:nvSpPr>
        <p:spPr/>
        <p:txBody>
          <a:bodyPr/>
          <a:lstStyle/>
          <a:p>
            <a:fld id="{E5CB0D6C-172C-4E9E-8EC8-375D316F7537}" type="slidenum">
              <a:rPr lang="el-GR" smtClean="0"/>
              <a:t>1</a:t>
            </a:fld>
            <a:endParaRPr lang="el-GR"/>
          </a:p>
        </p:txBody>
      </p:sp>
    </p:spTree>
    <p:extLst>
      <p:ext uri="{BB962C8B-B14F-4D97-AF65-F5344CB8AC3E}">
        <p14:creationId xmlns:p14="http://schemas.microsoft.com/office/powerpoint/2010/main" val="529229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5">
            <a:extLst>
              <a:ext uri="{FF2B5EF4-FFF2-40B4-BE49-F238E27FC236}">
                <a16:creationId xmlns:a16="http://schemas.microsoft.com/office/drawing/2014/main" id="{19C7CD25-4879-4CB9-89E5-3F92DB0E5D37}"/>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82AFAB82-C1D3-41DD-9972-7296EAD4D8D6}" type="slidenum">
              <a:rPr lang="el-GR" altLang="el-GR" sz="1400"/>
              <a:pPr>
                <a:spcBef>
                  <a:spcPct val="0"/>
                </a:spcBef>
                <a:buFontTx/>
                <a:buNone/>
              </a:pPr>
              <a:t>10</a:t>
            </a:fld>
            <a:endParaRPr lang="el-GR" altLang="el-GR" sz="1400"/>
          </a:p>
        </p:txBody>
      </p:sp>
      <p:sp>
        <p:nvSpPr>
          <p:cNvPr id="65539" name="Text Box 6">
            <a:extLst>
              <a:ext uri="{FF2B5EF4-FFF2-40B4-BE49-F238E27FC236}">
                <a16:creationId xmlns:a16="http://schemas.microsoft.com/office/drawing/2014/main" id="{80A140FB-8C41-4043-9CF6-1DBEEF65AF90}"/>
              </a:ext>
            </a:extLst>
          </p:cNvPr>
          <p:cNvSpPr txBox="1">
            <a:spLocks noChangeArrowheads="1"/>
          </p:cNvSpPr>
          <p:nvPr/>
        </p:nvSpPr>
        <p:spPr bwMode="auto">
          <a:xfrm>
            <a:off x="1992314" y="549274"/>
            <a:ext cx="8872910" cy="4601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l-GR" altLang="el-GR" sz="2000" b="1" u="sng" dirty="0"/>
              <a:t>Κύριες Διαστάσεις</a:t>
            </a:r>
            <a:endParaRPr lang="en-US" altLang="el-GR" sz="2000" b="1" u="sng" dirty="0"/>
          </a:p>
          <a:p>
            <a:pPr eaLnBrk="1" hangingPunct="1">
              <a:spcBef>
                <a:spcPct val="50000"/>
              </a:spcBef>
              <a:buFontTx/>
              <a:buNone/>
            </a:pPr>
            <a:endParaRPr lang="en-US" altLang="el-GR" sz="2000" dirty="0"/>
          </a:p>
          <a:p>
            <a:pPr eaLnBrk="1" hangingPunct="1">
              <a:spcBef>
                <a:spcPct val="50000"/>
              </a:spcBef>
              <a:buFontTx/>
              <a:buNone/>
            </a:pPr>
            <a:r>
              <a:rPr lang="el-GR" altLang="el-GR" sz="1800" dirty="0"/>
              <a:t>Ολικό μήκος (</a:t>
            </a:r>
            <a:r>
              <a:rPr lang="en-US" altLang="el-GR" sz="1800" dirty="0"/>
              <a:t>Length over all) (L</a:t>
            </a:r>
            <a:r>
              <a:rPr lang="en-US" altLang="el-GR" sz="1400" dirty="0"/>
              <a:t>OA</a:t>
            </a:r>
            <a:r>
              <a:rPr lang="en-US" altLang="el-GR" sz="1800" dirty="0"/>
              <a:t>) ……………………………….…</a:t>
            </a:r>
            <a:r>
              <a:rPr lang="el-GR" altLang="el-GR" sz="1800" dirty="0"/>
              <a:t>.</a:t>
            </a:r>
            <a:r>
              <a:rPr lang="en-US" altLang="el-GR" sz="1800" dirty="0"/>
              <a:t>. = 25,200 m</a:t>
            </a:r>
          </a:p>
          <a:p>
            <a:pPr eaLnBrk="1" hangingPunct="1">
              <a:spcBef>
                <a:spcPct val="50000"/>
              </a:spcBef>
              <a:buFontTx/>
              <a:buNone/>
            </a:pPr>
            <a:r>
              <a:rPr lang="el-GR" altLang="el-GR" sz="1800" dirty="0"/>
              <a:t>Μήκος μεταξύ καθέτων </a:t>
            </a:r>
            <a:r>
              <a:rPr lang="en-US" altLang="el-GR" sz="1800" dirty="0"/>
              <a:t>(Length between perpendiculars) (L</a:t>
            </a:r>
            <a:r>
              <a:rPr lang="en-US" altLang="el-GR" sz="1400" dirty="0"/>
              <a:t>BP</a:t>
            </a:r>
            <a:r>
              <a:rPr lang="en-US" altLang="el-GR" sz="1800" dirty="0"/>
              <a:t>) …</a:t>
            </a:r>
            <a:r>
              <a:rPr lang="el-GR" altLang="el-GR" sz="1800" dirty="0"/>
              <a:t>…</a:t>
            </a:r>
            <a:r>
              <a:rPr lang="en-US" altLang="el-GR" sz="1800" dirty="0"/>
              <a:t> = 21,000 m</a:t>
            </a:r>
            <a:endParaRPr lang="el-GR" altLang="el-GR" sz="1800" dirty="0"/>
          </a:p>
          <a:p>
            <a:pPr eaLnBrk="1" hangingPunct="1">
              <a:spcBef>
                <a:spcPct val="50000"/>
              </a:spcBef>
              <a:buFontTx/>
              <a:buNone/>
            </a:pPr>
            <a:r>
              <a:rPr lang="el-GR" altLang="el-GR" sz="1800" dirty="0"/>
              <a:t>Μήκος ισάλου σχεδίασης (</a:t>
            </a:r>
            <a:r>
              <a:rPr lang="en-US" altLang="el-GR" sz="1800" dirty="0"/>
              <a:t>Design Length water line) (DWL) ………. =</a:t>
            </a:r>
            <a:r>
              <a:rPr lang="el-GR" altLang="el-GR" sz="1800" dirty="0"/>
              <a:t> </a:t>
            </a:r>
            <a:r>
              <a:rPr lang="en-US" altLang="el-GR" sz="1800" dirty="0"/>
              <a:t> 21,175  m</a:t>
            </a:r>
          </a:p>
          <a:p>
            <a:pPr eaLnBrk="1" hangingPunct="1">
              <a:spcBef>
                <a:spcPct val="50000"/>
              </a:spcBef>
              <a:buFontTx/>
              <a:buNone/>
            </a:pPr>
            <a:r>
              <a:rPr lang="el-GR" altLang="el-GR" sz="1800" dirty="0"/>
              <a:t>Μέγιστο πλάτος </a:t>
            </a:r>
            <a:r>
              <a:rPr lang="en-US" altLang="el-GR" sz="1800" dirty="0"/>
              <a:t>(Breadth moulded) (B) …………………</a:t>
            </a:r>
            <a:r>
              <a:rPr lang="el-GR" altLang="el-GR" sz="1800" dirty="0"/>
              <a:t>...</a:t>
            </a:r>
            <a:r>
              <a:rPr lang="en-US" altLang="el-GR" sz="1800" dirty="0"/>
              <a:t>………..… =   6,200 m</a:t>
            </a:r>
            <a:endParaRPr lang="el-GR" altLang="el-GR" sz="1800" dirty="0"/>
          </a:p>
          <a:p>
            <a:pPr eaLnBrk="1" hangingPunct="1">
              <a:spcBef>
                <a:spcPct val="50000"/>
              </a:spcBef>
              <a:buFontTx/>
              <a:buNone/>
            </a:pPr>
            <a:r>
              <a:rPr lang="el-GR" altLang="el-GR" sz="1800" dirty="0"/>
              <a:t>Κοίλο (</a:t>
            </a:r>
            <a:r>
              <a:rPr lang="en-US" altLang="el-GR" sz="1800" dirty="0"/>
              <a:t>Depth moulded) (D) </a:t>
            </a:r>
            <a:r>
              <a:rPr lang="el-GR" altLang="el-GR" sz="1800" dirty="0"/>
              <a:t>(Νομ.5)</a:t>
            </a:r>
            <a:r>
              <a:rPr lang="en-US" altLang="el-GR" sz="1800" dirty="0"/>
              <a:t> </a:t>
            </a:r>
            <a:r>
              <a:rPr lang="el-GR" altLang="el-GR" sz="1800" dirty="0"/>
              <a:t>.</a:t>
            </a:r>
            <a:r>
              <a:rPr lang="en-US" altLang="el-GR" sz="1800" dirty="0"/>
              <a:t>…………………………………..  =   3,</a:t>
            </a:r>
            <a:r>
              <a:rPr lang="el-GR" altLang="el-GR" sz="1800" dirty="0"/>
              <a:t>07</a:t>
            </a:r>
            <a:r>
              <a:rPr lang="en-US" altLang="el-GR" sz="1800" dirty="0"/>
              <a:t>5 m</a:t>
            </a:r>
          </a:p>
          <a:p>
            <a:pPr eaLnBrk="1" hangingPunct="1">
              <a:spcBef>
                <a:spcPct val="50000"/>
              </a:spcBef>
              <a:buFontTx/>
              <a:buNone/>
            </a:pPr>
            <a:r>
              <a:rPr lang="el-GR" altLang="el-GR" sz="1800" dirty="0"/>
              <a:t>Βύθισμα </a:t>
            </a:r>
            <a:r>
              <a:rPr lang="en-US" altLang="el-GR" sz="1800" dirty="0"/>
              <a:t>(Draft moulded) (T</a:t>
            </a:r>
            <a:r>
              <a:rPr lang="el-GR" altLang="el-GR" sz="1800" dirty="0"/>
              <a:t> ή</a:t>
            </a:r>
            <a:r>
              <a:rPr lang="en-US" altLang="el-GR" sz="1800" dirty="0"/>
              <a:t> d</a:t>
            </a:r>
            <a:r>
              <a:rPr lang="el-GR" altLang="el-GR" sz="1800" dirty="0"/>
              <a:t>) (</a:t>
            </a:r>
            <a:r>
              <a:rPr lang="en-US" altLang="el-GR" sz="1800" dirty="0"/>
              <a:t>WL 4)  </a:t>
            </a:r>
            <a:r>
              <a:rPr lang="el-GR" altLang="el-GR" sz="1800" dirty="0"/>
              <a:t>……………………………… =  </a:t>
            </a:r>
            <a:r>
              <a:rPr lang="en-US" altLang="el-GR" sz="1800" dirty="0"/>
              <a:t> </a:t>
            </a:r>
            <a:r>
              <a:rPr lang="el-GR" altLang="el-GR" sz="1800" dirty="0"/>
              <a:t>2,00</a:t>
            </a:r>
            <a:r>
              <a:rPr lang="en-US" altLang="el-GR" sz="1800" dirty="0"/>
              <a:t>0</a:t>
            </a:r>
            <a:r>
              <a:rPr lang="el-GR" altLang="el-GR" sz="1800" dirty="0"/>
              <a:t> </a:t>
            </a:r>
            <a:r>
              <a:rPr lang="en-US" altLang="el-GR" sz="1800" dirty="0"/>
              <a:t>m</a:t>
            </a:r>
            <a:endParaRPr lang="el-GR" altLang="el-GR" sz="1800" dirty="0"/>
          </a:p>
          <a:p>
            <a:pPr eaLnBrk="1" hangingPunct="1">
              <a:spcBef>
                <a:spcPct val="50000"/>
              </a:spcBef>
              <a:buFontTx/>
              <a:buNone/>
            </a:pPr>
            <a:r>
              <a:rPr lang="el-GR" altLang="el-GR" sz="1800" dirty="0"/>
              <a:t>Ισαπόσταση θεωρητικών νομέων (</a:t>
            </a:r>
            <a:r>
              <a:rPr lang="en-US" altLang="el-GR" sz="1800" dirty="0"/>
              <a:t>Frame Spacing – theoretical) …</a:t>
            </a:r>
            <a:r>
              <a:rPr lang="el-GR" altLang="el-GR" sz="1800" dirty="0"/>
              <a:t>.</a:t>
            </a:r>
            <a:r>
              <a:rPr lang="en-US" altLang="el-GR" sz="1800" dirty="0"/>
              <a:t>. =  </a:t>
            </a:r>
            <a:r>
              <a:rPr lang="el-GR" altLang="el-GR" sz="1800" dirty="0"/>
              <a:t> </a:t>
            </a:r>
            <a:r>
              <a:rPr lang="en-US" altLang="el-GR" sz="1800" dirty="0"/>
              <a:t>2,100 m</a:t>
            </a:r>
          </a:p>
          <a:p>
            <a:pPr eaLnBrk="1" hangingPunct="1">
              <a:spcBef>
                <a:spcPct val="50000"/>
              </a:spcBef>
              <a:buFontTx/>
              <a:buNone/>
            </a:pPr>
            <a:r>
              <a:rPr lang="el-GR" altLang="el-GR" sz="1800" dirty="0"/>
              <a:t>Ισαπόσταση ισάλων (</a:t>
            </a:r>
            <a:r>
              <a:rPr lang="en-US" altLang="el-GR" sz="1800" dirty="0"/>
              <a:t>waterline spacing) ………………………………. =  0,500 m</a:t>
            </a:r>
          </a:p>
          <a:p>
            <a:pPr eaLnBrk="1" hangingPunct="1">
              <a:spcBef>
                <a:spcPct val="50000"/>
              </a:spcBef>
              <a:buFontTx/>
              <a:buNone/>
            </a:pPr>
            <a:r>
              <a:rPr lang="el-GR" altLang="el-GR" sz="1800" dirty="0"/>
              <a:t>Ισαπόσταση διαμήκων τομών (</a:t>
            </a:r>
            <a:r>
              <a:rPr lang="en-US" altLang="el-GR" sz="1800" dirty="0"/>
              <a:t>vertical spacing) ……………………… =</a:t>
            </a:r>
            <a:r>
              <a:rPr lang="el-GR" altLang="el-GR" sz="1800" dirty="0"/>
              <a:t> </a:t>
            </a:r>
            <a:r>
              <a:rPr lang="en-US" altLang="el-GR" sz="1800" dirty="0"/>
              <a:t> 1,250  m</a:t>
            </a:r>
            <a:endParaRPr lang="el-GR" altLang="el-GR" sz="1800" dirty="0"/>
          </a:p>
        </p:txBody>
      </p:sp>
      <p:sp>
        <p:nvSpPr>
          <p:cNvPr id="65540" name="Text Box 5">
            <a:extLst>
              <a:ext uri="{FF2B5EF4-FFF2-40B4-BE49-F238E27FC236}">
                <a16:creationId xmlns:a16="http://schemas.microsoft.com/office/drawing/2014/main" id="{0A7120FF-25FD-4163-8C75-291DE5E0AA34}"/>
              </a:ext>
            </a:extLst>
          </p:cNvPr>
          <p:cNvSpPr txBox="1">
            <a:spLocks noChangeArrowheads="1"/>
          </p:cNvSpPr>
          <p:nvPr/>
        </p:nvSpPr>
        <p:spPr bwMode="auto">
          <a:xfrm>
            <a:off x="2063751" y="6308726"/>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0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7411" name="Text Box 11">
            <a:extLst>
              <a:ext uri="{FF2B5EF4-FFF2-40B4-BE49-F238E27FC236}">
                <a16:creationId xmlns:a16="http://schemas.microsoft.com/office/drawing/2014/main" id="{3EE998C4-9326-45E6-8234-86153686E3E6}"/>
              </a:ext>
            </a:extLst>
          </p:cNvPr>
          <p:cNvSpPr txBox="1">
            <a:spLocks noChangeArrowheads="1"/>
          </p:cNvSpPr>
          <p:nvPr/>
        </p:nvSpPr>
        <p:spPr bwMode="auto">
          <a:xfrm>
            <a:off x="5709969" y="1266824"/>
            <a:ext cx="2305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l-GR" altLang="el-GR" sz="1800" u="sng" dirty="0"/>
              <a:t>Περίγραμμα Πλώρης</a:t>
            </a:r>
          </a:p>
        </p:txBody>
      </p:sp>
      <p:sp>
        <p:nvSpPr>
          <p:cNvPr id="17412" name="Text Box 12">
            <a:extLst>
              <a:ext uri="{FF2B5EF4-FFF2-40B4-BE49-F238E27FC236}">
                <a16:creationId xmlns:a16="http://schemas.microsoft.com/office/drawing/2014/main" id="{E4C91E7C-88AF-475E-B553-23B17F597FBF}"/>
              </a:ext>
            </a:extLst>
          </p:cNvPr>
          <p:cNvSpPr txBox="1">
            <a:spLocks noChangeArrowheads="1"/>
          </p:cNvSpPr>
          <p:nvPr/>
        </p:nvSpPr>
        <p:spPr bwMode="auto">
          <a:xfrm>
            <a:off x="4054206" y="4900613"/>
            <a:ext cx="28082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l-GR" altLang="el-GR" sz="1800" u="sng" dirty="0"/>
              <a:t>Περίγραμμα Πρύμνης</a:t>
            </a:r>
          </a:p>
        </p:txBody>
      </p:sp>
      <p:sp>
        <p:nvSpPr>
          <p:cNvPr id="17413" name="Slide Number Placeholder 1">
            <a:extLst>
              <a:ext uri="{FF2B5EF4-FFF2-40B4-BE49-F238E27FC236}">
                <a16:creationId xmlns:a16="http://schemas.microsoft.com/office/drawing/2014/main" id="{774C457E-9FFF-44B8-8427-4D106551B2E4}"/>
              </a:ext>
            </a:extLst>
          </p:cNvPr>
          <p:cNvSpPr>
            <a:spLocks noGrp="1"/>
          </p:cNvSpPr>
          <p:nvPr>
            <p:ph type="sldNum" sz="quarter" idx="12"/>
          </p:nvPr>
        </p:nvSpPr>
        <p:spPr>
          <a:xfrm>
            <a:off x="11658831" y="6308726"/>
            <a:ext cx="442912" cy="476250"/>
          </a:xfrm>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55818BDD-507F-4E21-85FB-A7DB40FCF341}" type="slidenum">
              <a:rPr lang="el-GR" altLang="el-GR" sz="1400"/>
              <a:pPr>
                <a:spcBef>
                  <a:spcPct val="0"/>
                </a:spcBef>
                <a:buFontTx/>
                <a:buNone/>
              </a:pPr>
              <a:t>11</a:t>
            </a:fld>
            <a:endParaRPr lang="el-GR" altLang="el-GR" sz="1400" dirty="0"/>
          </a:p>
        </p:txBody>
      </p:sp>
      <p:pic>
        <p:nvPicPr>
          <p:cNvPr id="17414" name="Εικόνα 7">
            <a:extLst>
              <a:ext uri="{FF2B5EF4-FFF2-40B4-BE49-F238E27FC236}">
                <a16:creationId xmlns:a16="http://schemas.microsoft.com/office/drawing/2014/main" id="{FDCD2FCD-9C4F-4F57-BA9B-4B9FD03B5E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9464" y="3267075"/>
            <a:ext cx="5368925" cy="308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Εικόνα 8">
            <a:extLst>
              <a:ext uri="{FF2B5EF4-FFF2-40B4-BE49-F238E27FC236}">
                <a16:creationId xmlns:a16="http://schemas.microsoft.com/office/drawing/2014/main" id="{FC933EEA-5DED-43F3-8D24-3BB5096BDA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857" y="0"/>
            <a:ext cx="5091112"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
            <a:extLst>
              <a:ext uri="{FF2B5EF4-FFF2-40B4-BE49-F238E27FC236}">
                <a16:creationId xmlns:a16="http://schemas.microsoft.com/office/drawing/2014/main" id="{494C8C64-5E7B-40E8-B8FF-0BB83C5DCE1B}"/>
              </a:ext>
            </a:extLst>
          </p:cNvPr>
          <p:cNvSpPr txBox="1">
            <a:spLocks noChangeArrowheads="1"/>
          </p:cNvSpPr>
          <p:nvPr/>
        </p:nvSpPr>
        <p:spPr bwMode="auto">
          <a:xfrm>
            <a:off x="3164413" y="6485275"/>
            <a:ext cx="645010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latin typeface="Times New Roman" panose="02020603050405020304" pitchFamily="18" charset="0"/>
                <a:cs typeface="Times New Roman" panose="02020603050405020304" pitchFamily="18" charset="0"/>
              </a:rPr>
              <a:t>ΝΑΥΠΗΓΙΚΟ ΣΧΕΔΙΟ ΚΑΙ ΑΡΧΕΣ </a:t>
            </a:r>
            <a:r>
              <a:rPr lang="en-US" altLang="el-GR" sz="1000" b="1" dirty="0">
                <a:latin typeface="Times New Roman" panose="02020603050405020304" pitchFamily="18" charset="0"/>
                <a:cs typeface="Times New Roman" panose="02020603050405020304" pitchFamily="18" charset="0"/>
              </a:rPr>
              <a:t>CASD</a:t>
            </a:r>
            <a:r>
              <a:rPr lang="el-GR" altLang="el-GR" sz="1000" b="1" dirty="0">
                <a:latin typeface="Times New Roman" panose="02020603050405020304" pitchFamily="18" charset="0"/>
                <a:cs typeface="Times New Roman" panose="02020603050405020304" pitchFamily="18" charset="0"/>
              </a:rPr>
              <a:t>     ΚΑΘΗΓΗΤΗΣ ΓΕΩΡΓΙΟΣ Κ. ΧΑΤΖΗΚΩΝΣΤΑΝΤΗΣ     2024</a:t>
            </a:r>
          </a:p>
        </p:txBody>
      </p:sp>
      <p:sp>
        <p:nvSpPr>
          <p:cNvPr id="2" name="TextBox 1">
            <a:extLst>
              <a:ext uri="{FF2B5EF4-FFF2-40B4-BE49-F238E27FC236}">
                <a16:creationId xmlns:a16="http://schemas.microsoft.com/office/drawing/2014/main" id="{CCDE6E70-E7DE-4E77-9C80-3DA8E0798FB9}"/>
              </a:ext>
            </a:extLst>
          </p:cNvPr>
          <p:cNvSpPr txBox="1"/>
          <p:nvPr/>
        </p:nvSpPr>
        <p:spPr>
          <a:xfrm>
            <a:off x="7702550" y="126504"/>
            <a:ext cx="2472267" cy="400110"/>
          </a:xfrm>
          <a:prstGeom prst="rect">
            <a:avLst/>
          </a:prstGeom>
          <a:noFill/>
        </p:spPr>
        <p:txBody>
          <a:bodyPr wrap="square" rtlCol="0">
            <a:spAutoFit/>
          </a:bodyPr>
          <a:lstStyle/>
          <a:p>
            <a:r>
              <a:rPr lang="el-GR" sz="2000" b="1" dirty="0">
                <a:latin typeface="Times New Roman" panose="02020603050405020304" pitchFamily="18" charset="0"/>
                <a:cs typeface="Times New Roman" panose="02020603050405020304" pitchFamily="18" charset="0"/>
              </a:rPr>
              <a:t>Πλοίο εργαστηρίου</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8435" name="Text Box 8">
            <a:extLst>
              <a:ext uri="{FF2B5EF4-FFF2-40B4-BE49-F238E27FC236}">
                <a16:creationId xmlns:a16="http://schemas.microsoft.com/office/drawing/2014/main" id="{D8B4CA84-9E85-418B-B90A-03267C0FB78C}"/>
              </a:ext>
            </a:extLst>
          </p:cNvPr>
          <p:cNvSpPr txBox="1">
            <a:spLocks noChangeArrowheads="1"/>
          </p:cNvSpPr>
          <p:nvPr/>
        </p:nvSpPr>
        <p:spPr bwMode="auto">
          <a:xfrm>
            <a:off x="3143250" y="549276"/>
            <a:ext cx="5905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l-GR" altLang="el-GR" sz="1800" b="1"/>
              <a:t>Λεπτομέρεια σχεδίασης κουπαστής (παραπέτο)</a:t>
            </a:r>
          </a:p>
        </p:txBody>
      </p:sp>
      <p:sp>
        <p:nvSpPr>
          <p:cNvPr id="18436" name="Slide Number Placeholder 1">
            <a:extLst>
              <a:ext uri="{FF2B5EF4-FFF2-40B4-BE49-F238E27FC236}">
                <a16:creationId xmlns:a16="http://schemas.microsoft.com/office/drawing/2014/main" id="{D8314EC4-0A29-4680-83B0-ED5BF44B3EC5}"/>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742FDA01-AC25-44EB-B1DC-F80403CCB5A3}" type="slidenum">
              <a:rPr lang="el-GR" altLang="el-GR" sz="1400"/>
              <a:pPr>
                <a:spcBef>
                  <a:spcPct val="0"/>
                </a:spcBef>
                <a:buFontTx/>
                <a:buNone/>
              </a:pPr>
              <a:t>12</a:t>
            </a:fld>
            <a:endParaRPr lang="el-GR" altLang="el-GR" sz="1400"/>
          </a:p>
        </p:txBody>
      </p:sp>
      <p:pic>
        <p:nvPicPr>
          <p:cNvPr id="18437" name="Εικόνα 5">
            <a:extLst>
              <a:ext uri="{FF2B5EF4-FFF2-40B4-BE49-F238E27FC236}">
                <a16:creationId xmlns:a16="http://schemas.microsoft.com/office/drawing/2014/main" id="{72D6B804-3D74-41C8-96AA-2B683EE895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450" y="1458914"/>
            <a:ext cx="7156450" cy="37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
            <a:extLst>
              <a:ext uri="{FF2B5EF4-FFF2-40B4-BE49-F238E27FC236}">
                <a16:creationId xmlns:a16="http://schemas.microsoft.com/office/drawing/2014/main" id="{4211EC42-70E2-4F75-9D6C-727E2ABF6B0B}"/>
              </a:ext>
            </a:extLst>
          </p:cNvPr>
          <p:cNvSpPr txBox="1">
            <a:spLocks noChangeArrowheads="1"/>
          </p:cNvSpPr>
          <p:nvPr/>
        </p:nvSpPr>
        <p:spPr bwMode="auto">
          <a:xfrm>
            <a:off x="3164413" y="6485275"/>
            <a:ext cx="645010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latin typeface="Times New Roman" panose="02020603050405020304" pitchFamily="18" charset="0"/>
                <a:cs typeface="Times New Roman" panose="02020603050405020304" pitchFamily="18" charset="0"/>
              </a:rPr>
              <a:t>ΝΑΥΠΗΓΙΚΟ ΣΧΕΔΙΟ ΚΑΙ ΑΡΧΕΣ </a:t>
            </a:r>
            <a:r>
              <a:rPr lang="en-US" altLang="el-GR" sz="1000" b="1" dirty="0">
                <a:latin typeface="Times New Roman" panose="02020603050405020304" pitchFamily="18" charset="0"/>
                <a:cs typeface="Times New Roman" panose="02020603050405020304" pitchFamily="18" charset="0"/>
              </a:rPr>
              <a:t>CASD</a:t>
            </a:r>
            <a:r>
              <a:rPr lang="el-GR" altLang="el-GR" sz="1000" b="1" dirty="0">
                <a:latin typeface="Times New Roman" panose="02020603050405020304" pitchFamily="18" charset="0"/>
                <a:cs typeface="Times New Roman" panose="02020603050405020304" pitchFamily="18" charset="0"/>
              </a:rPr>
              <a:t>     ΚΑΘΗΓΗΤΗΣ ΓΕΩΡΓΙΟΣ Κ. ΧΑΤΖΗΚΩΝΣΤΑΝΤΗΣ     2024</a:t>
            </a:r>
          </a:p>
        </p:txBody>
      </p:sp>
      <p:sp>
        <p:nvSpPr>
          <p:cNvPr id="7" name="TextBox 6">
            <a:extLst>
              <a:ext uri="{FF2B5EF4-FFF2-40B4-BE49-F238E27FC236}">
                <a16:creationId xmlns:a16="http://schemas.microsoft.com/office/drawing/2014/main" id="{C5858CA0-C2E9-4991-ACA7-96D60F07E25A}"/>
              </a:ext>
            </a:extLst>
          </p:cNvPr>
          <p:cNvSpPr txBox="1"/>
          <p:nvPr/>
        </p:nvSpPr>
        <p:spPr>
          <a:xfrm>
            <a:off x="421216" y="239186"/>
            <a:ext cx="2472267" cy="400110"/>
          </a:xfrm>
          <a:prstGeom prst="rect">
            <a:avLst/>
          </a:prstGeom>
          <a:noFill/>
        </p:spPr>
        <p:txBody>
          <a:bodyPr wrap="square" rtlCol="0">
            <a:spAutoFit/>
          </a:bodyPr>
          <a:lstStyle/>
          <a:p>
            <a:r>
              <a:rPr lang="el-GR" sz="2000" b="1" dirty="0">
                <a:latin typeface="Times New Roman" panose="02020603050405020304" pitchFamily="18" charset="0"/>
                <a:cs typeface="Times New Roman" panose="02020603050405020304" pitchFamily="18" charset="0"/>
              </a:rPr>
              <a:t>Πλοίο εργαστηρίου</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9458" name="Text Box 5">
            <a:extLst>
              <a:ext uri="{FF2B5EF4-FFF2-40B4-BE49-F238E27FC236}">
                <a16:creationId xmlns:a16="http://schemas.microsoft.com/office/drawing/2014/main" id="{24C22596-F597-4D89-BFBE-42923DBA0CB2}"/>
              </a:ext>
            </a:extLst>
          </p:cNvPr>
          <p:cNvSpPr txBox="1">
            <a:spLocks noChangeArrowheads="1"/>
          </p:cNvSpPr>
          <p:nvPr/>
        </p:nvSpPr>
        <p:spPr bwMode="auto">
          <a:xfrm>
            <a:off x="3503613" y="404813"/>
            <a:ext cx="5905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l-GR" altLang="el-GR" sz="1800" b="1" u="sng"/>
              <a:t>ΕΓΚΑΡΣΙΟ ΕΠΙΠΕΔΟ </a:t>
            </a:r>
            <a:r>
              <a:rPr lang="en-US" altLang="el-GR" sz="1800" b="1" u="sng"/>
              <a:t>(BODY PLAN)</a:t>
            </a:r>
            <a:endParaRPr lang="el-GR" altLang="el-GR" sz="1800" b="1" u="sng"/>
          </a:p>
        </p:txBody>
      </p:sp>
      <p:sp>
        <p:nvSpPr>
          <p:cNvPr id="19459" name="Text Box 6">
            <a:extLst>
              <a:ext uri="{FF2B5EF4-FFF2-40B4-BE49-F238E27FC236}">
                <a16:creationId xmlns:a16="http://schemas.microsoft.com/office/drawing/2014/main" id="{7B7E7E2A-F1F0-4325-8609-C9DF49E3456B}"/>
              </a:ext>
            </a:extLst>
          </p:cNvPr>
          <p:cNvSpPr txBox="1">
            <a:spLocks noChangeArrowheads="1"/>
          </p:cNvSpPr>
          <p:nvPr/>
        </p:nvSpPr>
        <p:spPr bwMode="auto">
          <a:xfrm>
            <a:off x="3863975" y="1095375"/>
            <a:ext cx="25923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l-GR" altLang="el-GR" sz="1600" b="1" u="sng"/>
              <a:t>ΠΡΥΜΝΑΙΑ ΠΕΡΙΟΧΗ</a:t>
            </a:r>
          </a:p>
        </p:txBody>
      </p:sp>
      <p:sp>
        <p:nvSpPr>
          <p:cNvPr id="19460" name="Text Box 7">
            <a:extLst>
              <a:ext uri="{FF2B5EF4-FFF2-40B4-BE49-F238E27FC236}">
                <a16:creationId xmlns:a16="http://schemas.microsoft.com/office/drawing/2014/main" id="{BAC258D9-AD49-434F-B885-CDCBC411BF75}"/>
              </a:ext>
            </a:extLst>
          </p:cNvPr>
          <p:cNvSpPr txBox="1">
            <a:spLocks noChangeArrowheads="1"/>
          </p:cNvSpPr>
          <p:nvPr/>
        </p:nvSpPr>
        <p:spPr bwMode="auto">
          <a:xfrm>
            <a:off x="6459539" y="1114425"/>
            <a:ext cx="25923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l-GR" altLang="el-GR" sz="1600" b="1" u="sng"/>
              <a:t>ΠΡΩΡΑΙΑ ΠΕΡΙΟΧΗ</a:t>
            </a:r>
          </a:p>
        </p:txBody>
      </p:sp>
      <p:sp>
        <p:nvSpPr>
          <p:cNvPr id="19462" name="Slide Number Placeholder 1">
            <a:extLst>
              <a:ext uri="{FF2B5EF4-FFF2-40B4-BE49-F238E27FC236}">
                <a16:creationId xmlns:a16="http://schemas.microsoft.com/office/drawing/2014/main" id="{58487EB2-59FA-45F8-9B06-7F413EFD6ED7}"/>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B75EEFDE-5C3F-4788-86BC-49802668C106}" type="slidenum">
              <a:rPr lang="el-GR" altLang="el-GR" sz="1400"/>
              <a:pPr>
                <a:spcBef>
                  <a:spcPct val="0"/>
                </a:spcBef>
                <a:buFontTx/>
                <a:buNone/>
              </a:pPr>
              <a:t>13</a:t>
            </a:fld>
            <a:endParaRPr lang="el-GR" altLang="el-GR" sz="1400"/>
          </a:p>
        </p:txBody>
      </p:sp>
      <p:sp>
        <p:nvSpPr>
          <p:cNvPr id="19463" name="TextBox 1">
            <a:extLst>
              <a:ext uri="{FF2B5EF4-FFF2-40B4-BE49-F238E27FC236}">
                <a16:creationId xmlns:a16="http://schemas.microsoft.com/office/drawing/2014/main" id="{944F6D26-6A1E-4415-B28F-9F5FDAC24E9D}"/>
              </a:ext>
            </a:extLst>
          </p:cNvPr>
          <p:cNvSpPr txBox="1">
            <a:spLocks noChangeArrowheads="1"/>
          </p:cNvSpPr>
          <p:nvPr/>
        </p:nvSpPr>
        <p:spPr bwMode="auto">
          <a:xfrm>
            <a:off x="6715125" y="1350964"/>
            <a:ext cx="2014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a:t>Νομείς πλώρης</a:t>
            </a:r>
          </a:p>
        </p:txBody>
      </p:sp>
      <p:sp>
        <p:nvSpPr>
          <p:cNvPr id="19464" name="TextBox 9">
            <a:extLst>
              <a:ext uri="{FF2B5EF4-FFF2-40B4-BE49-F238E27FC236}">
                <a16:creationId xmlns:a16="http://schemas.microsoft.com/office/drawing/2014/main" id="{8EA8DC99-FECA-40ED-B380-01E43FA90639}"/>
              </a:ext>
            </a:extLst>
          </p:cNvPr>
          <p:cNvSpPr txBox="1">
            <a:spLocks noChangeArrowheads="1"/>
          </p:cNvSpPr>
          <p:nvPr/>
        </p:nvSpPr>
        <p:spPr bwMode="auto">
          <a:xfrm>
            <a:off x="4090989" y="1317625"/>
            <a:ext cx="2014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a:t>Νομείς πρύμνης</a:t>
            </a:r>
          </a:p>
        </p:txBody>
      </p:sp>
      <p:pic>
        <p:nvPicPr>
          <p:cNvPr id="19465" name="Εικόνα 9">
            <a:extLst>
              <a:ext uri="{FF2B5EF4-FFF2-40B4-BE49-F238E27FC236}">
                <a16:creationId xmlns:a16="http://schemas.microsoft.com/office/drawing/2014/main" id="{52A2D348-1D91-4562-B6CA-4031DBA024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2363" y="1755776"/>
            <a:ext cx="6119812"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2">
            <a:extLst>
              <a:ext uri="{FF2B5EF4-FFF2-40B4-BE49-F238E27FC236}">
                <a16:creationId xmlns:a16="http://schemas.microsoft.com/office/drawing/2014/main" id="{2F0E2CC0-5FF8-408F-838F-03FDD53BFCC8}"/>
              </a:ext>
            </a:extLst>
          </p:cNvPr>
          <p:cNvSpPr txBox="1">
            <a:spLocks noChangeArrowheads="1"/>
          </p:cNvSpPr>
          <p:nvPr/>
        </p:nvSpPr>
        <p:spPr bwMode="auto">
          <a:xfrm>
            <a:off x="3164413" y="6485275"/>
            <a:ext cx="645010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latin typeface="Times New Roman" panose="02020603050405020304" pitchFamily="18" charset="0"/>
                <a:cs typeface="Times New Roman" panose="02020603050405020304" pitchFamily="18" charset="0"/>
              </a:rPr>
              <a:t>ΝΑΥΠΗΓΙΚΟ ΣΧΕΔΙΟ ΚΑΙ ΑΡΧΕΣ </a:t>
            </a:r>
            <a:r>
              <a:rPr lang="en-US" altLang="el-GR" sz="1000" b="1" dirty="0">
                <a:latin typeface="Times New Roman" panose="02020603050405020304" pitchFamily="18" charset="0"/>
                <a:cs typeface="Times New Roman" panose="02020603050405020304" pitchFamily="18" charset="0"/>
              </a:rPr>
              <a:t>CASD</a:t>
            </a:r>
            <a:r>
              <a:rPr lang="el-GR" altLang="el-GR" sz="1000" b="1" dirty="0">
                <a:latin typeface="Times New Roman" panose="02020603050405020304" pitchFamily="18" charset="0"/>
                <a:cs typeface="Times New Roman" panose="02020603050405020304" pitchFamily="18" charset="0"/>
              </a:rPr>
              <a:t>     ΚΑΘΗΓΗΤΗΣ ΓΕΩΡΓΙΟΣ Κ. ΧΑΤΖΗΚΩΝΣΤΑΝΤΗΣ     2024</a:t>
            </a:r>
          </a:p>
        </p:txBody>
      </p:sp>
      <p:sp>
        <p:nvSpPr>
          <p:cNvPr id="11" name="TextBox 10">
            <a:extLst>
              <a:ext uri="{FF2B5EF4-FFF2-40B4-BE49-F238E27FC236}">
                <a16:creationId xmlns:a16="http://schemas.microsoft.com/office/drawing/2014/main" id="{83A16EB4-CA8F-4C98-8609-D2277B6BF4C7}"/>
              </a:ext>
            </a:extLst>
          </p:cNvPr>
          <p:cNvSpPr txBox="1"/>
          <p:nvPr/>
        </p:nvSpPr>
        <p:spPr>
          <a:xfrm>
            <a:off x="654662" y="188059"/>
            <a:ext cx="2472267" cy="400110"/>
          </a:xfrm>
          <a:prstGeom prst="rect">
            <a:avLst/>
          </a:prstGeom>
          <a:noFill/>
        </p:spPr>
        <p:txBody>
          <a:bodyPr wrap="square" rtlCol="0">
            <a:spAutoFit/>
          </a:bodyPr>
          <a:lstStyle/>
          <a:p>
            <a:r>
              <a:rPr lang="el-GR" sz="2000" b="1" dirty="0">
                <a:latin typeface="Times New Roman" panose="02020603050405020304" pitchFamily="18" charset="0"/>
                <a:cs typeface="Times New Roman" panose="02020603050405020304" pitchFamily="18" charset="0"/>
              </a:rPr>
              <a:t>Πλοίο εργαστηρίου</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0483" name="Text Box 8">
            <a:extLst>
              <a:ext uri="{FF2B5EF4-FFF2-40B4-BE49-F238E27FC236}">
                <a16:creationId xmlns:a16="http://schemas.microsoft.com/office/drawing/2014/main" id="{DF09796D-A7F1-4546-84F2-E785506141A5}"/>
              </a:ext>
            </a:extLst>
          </p:cNvPr>
          <p:cNvSpPr txBox="1">
            <a:spLocks noChangeArrowheads="1"/>
          </p:cNvSpPr>
          <p:nvPr/>
        </p:nvSpPr>
        <p:spPr bwMode="auto">
          <a:xfrm>
            <a:off x="3267656" y="171405"/>
            <a:ext cx="68405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l-GR" altLang="el-GR" sz="2000" b="1" dirty="0"/>
              <a:t>Πίνακας συντεταγμένων  (</a:t>
            </a:r>
            <a:r>
              <a:rPr lang="en-US" altLang="el-GR" sz="2000" b="1" dirty="0"/>
              <a:t>offsets table) </a:t>
            </a:r>
            <a:endParaRPr lang="el-GR" altLang="el-GR" sz="2000" b="1" dirty="0"/>
          </a:p>
        </p:txBody>
      </p:sp>
      <p:sp>
        <p:nvSpPr>
          <p:cNvPr id="20484" name="Slide Number Placeholder 1">
            <a:extLst>
              <a:ext uri="{FF2B5EF4-FFF2-40B4-BE49-F238E27FC236}">
                <a16:creationId xmlns:a16="http://schemas.microsoft.com/office/drawing/2014/main" id="{5178CA0A-822F-425A-AD89-C1C91300E340}"/>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63EA35C2-D895-4D2B-A35F-9E2940A3D902}" type="slidenum">
              <a:rPr lang="el-GR" altLang="el-GR" sz="1400"/>
              <a:pPr>
                <a:spcBef>
                  <a:spcPct val="0"/>
                </a:spcBef>
                <a:buFontTx/>
                <a:buNone/>
              </a:pPr>
              <a:t>14</a:t>
            </a:fld>
            <a:endParaRPr lang="el-GR" altLang="el-GR" sz="1400"/>
          </a:p>
        </p:txBody>
      </p:sp>
      <p:pic>
        <p:nvPicPr>
          <p:cNvPr id="20485" name="Εικόνα 1">
            <a:extLst>
              <a:ext uri="{FF2B5EF4-FFF2-40B4-BE49-F238E27FC236}">
                <a16:creationId xmlns:a16="http://schemas.microsoft.com/office/drawing/2014/main" id="{444F2787-D2EC-445B-AB65-12DD09F70F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7324" y="596072"/>
            <a:ext cx="8084722" cy="5697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
            <a:extLst>
              <a:ext uri="{FF2B5EF4-FFF2-40B4-BE49-F238E27FC236}">
                <a16:creationId xmlns:a16="http://schemas.microsoft.com/office/drawing/2014/main" id="{65E6E2ED-A31D-44B4-8343-4B63BA03A6A0}"/>
              </a:ext>
            </a:extLst>
          </p:cNvPr>
          <p:cNvSpPr txBox="1">
            <a:spLocks noChangeArrowheads="1"/>
          </p:cNvSpPr>
          <p:nvPr/>
        </p:nvSpPr>
        <p:spPr bwMode="auto">
          <a:xfrm>
            <a:off x="2800428" y="6524161"/>
            <a:ext cx="645010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latin typeface="Times New Roman" panose="02020603050405020304" pitchFamily="18" charset="0"/>
                <a:cs typeface="Times New Roman" panose="02020603050405020304" pitchFamily="18" charset="0"/>
              </a:rPr>
              <a:t>ΝΑΥΠΗΓΙΚΟ ΣΧΕΔΙΟ ΚΑΙ ΑΡΧΕΣ </a:t>
            </a:r>
            <a:r>
              <a:rPr lang="en-US" altLang="el-GR" sz="1000" b="1" dirty="0">
                <a:latin typeface="Times New Roman" panose="02020603050405020304" pitchFamily="18" charset="0"/>
                <a:cs typeface="Times New Roman" panose="02020603050405020304" pitchFamily="18" charset="0"/>
              </a:rPr>
              <a:t>CASD</a:t>
            </a:r>
            <a:r>
              <a:rPr lang="el-GR" altLang="el-GR" sz="1000" b="1" dirty="0">
                <a:latin typeface="Times New Roman" panose="02020603050405020304" pitchFamily="18" charset="0"/>
                <a:cs typeface="Times New Roman" panose="02020603050405020304" pitchFamily="18" charset="0"/>
              </a:rPr>
              <a:t>     ΚΑΘΗΓΗΤΗΣ ΓΕΩΡΓΙΟΣ Κ. ΧΑΤΖΗΚΩΝΣΤΑΝΤΗΣ     2024</a:t>
            </a:r>
          </a:p>
        </p:txBody>
      </p:sp>
      <p:sp>
        <p:nvSpPr>
          <p:cNvPr id="7" name="TextBox 6">
            <a:extLst>
              <a:ext uri="{FF2B5EF4-FFF2-40B4-BE49-F238E27FC236}">
                <a16:creationId xmlns:a16="http://schemas.microsoft.com/office/drawing/2014/main" id="{6C27B738-ABDE-42C1-8876-149234DC57E8}"/>
              </a:ext>
            </a:extLst>
          </p:cNvPr>
          <p:cNvSpPr txBox="1"/>
          <p:nvPr/>
        </p:nvSpPr>
        <p:spPr>
          <a:xfrm>
            <a:off x="332768" y="174729"/>
            <a:ext cx="2472267" cy="400110"/>
          </a:xfrm>
          <a:prstGeom prst="rect">
            <a:avLst/>
          </a:prstGeom>
          <a:noFill/>
        </p:spPr>
        <p:txBody>
          <a:bodyPr wrap="square" rtlCol="0">
            <a:spAutoFit/>
          </a:bodyPr>
          <a:lstStyle/>
          <a:p>
            <a:r>
              <a:rPr lang="el-GR" sz="2000" b="1" dirty="0">
                <a:latin typeface="Times New Roman" panose="02020603050405020304" pitchFamily="18" charset="0"/>
                <a:cs typeface="Times New Roman" panose="02020603050405020304" pitchFamily="18" charset="0"/>
              </a:rPr>
              <a:t>Πλοίο εργαστηρίου</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a:extLst>
              <a:ext uri="{FF2B5EF4-FFF2-40B4-BE49-F238E27FC236}">
                <a16:creationId xmlns:a16="http://schemas.microsoft.com/office/drawing/2014/main" id="{5C7069A4-3EBE-40B0-847D-46266AEF534E}"/>
              </a:ext>
            </a:extLst>
          </p:cNvPr>
          <p:cNvSpPr>
            <a:spLocks noGrp="1"/>
          </p:cNvSpPr>
          <p:nvPr>
            <p:ph type="sldNum" sz="quarter" idx="12"/>
          </p:nvPr>
        </p:nvSpPr>
        <p:spPr>
          <a:xfrm>
            <a:off x="11561178" y="6308726"/>
            <a:ext cx="442912" cy="476250"/>
          </a:xfrm>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A2DD432F-01B0-417C-BD26-41DF41A11B78}" type="slidenum">
              <a:rPr lang="el-GR" altLang="el-GR" sz="1400"/>
              <a:pPr>
                <a:spcBef>
                  <a:spcPct val="0"/>
                </a:spcBef>
                <a:buFontTx/>
                <a:buNone/>
              </a:pPr>
              <a:t>15</a:t>
            </a:fld>
            <a:endParaRPr lang="el-GR" altLang="el-GR" sz="1400" dirty="0"/>
          </a:p>
        </p:txBody>
      </p:sp>
      <p:sp>
        <p:nvSpPr>
          <p:cNvPr id="18435" name="TextBox 4">
            <a:extLst>
              <a:ext uri="{FF2B5EF4-FFF2-40B4-BE49-F238E27FC236}">
                <a16:creationId xmlns:a16="http://schemas.microsoft.com/office/drawing/2014/main" id="{5AA6D5D1-0666-469C-AE19-58E0F822DFB0}"/>
              </a:ext>
            </a:extLst>
          </p:cNvPr>
          <p:cNvSpPr txBox="1">
            <a:spLocks noChangeArrowheads="1"/>
          </p:cNvSpPr>
          <p:nvPr/>
        </p:nvSpPr>
        <p:spPr bwMode="auto">
          <a:xfrm>
            <a:off x="1898650" y="476250"/>
            <a:ext cx="8453438"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l-GR" altLang="el-GR" sz="2400" b="1" i="1" u="sng"/>
          </a:p>
          <a:p>
            <a:pPr>
              <a:spcBef>
                <a:spcPct val="0"/>
              </a:spcBef>
              <a:buFontTx/>
              <a:buNone/>
            </a:pPr>
            <a:r>
              <a:rPr lang="el-GR" altLang="el-GR" sz="1800" b="1" i="1" u="sng"/>
              <a:t>Σχεδίαση ίχνους </a:t>
            </a:r>
          </a:p>
          <a:p>
            <a:pPr>
              <a:spcBef>
                <a:spcPct val="0"/>
              </a:spcBef>
              <a:buFontTx/>
              <a:buNone/>
            </a:pPr>
            <a:r>
              <a:rPr lang="el-GR" altLang="el-GR" sz="1800" b="1" i="1" u="sng"/>
              <a:t>διαμήκους επιπέδου συμμετρίας  (περίγραμμα)</a:t>
            </a:r>
          </a:p>
          <a:p>
            <a:pPr>
              <a:spcBef>
                <a:spcPct val="0"/>
              </a:spcBef>
              <a:buFontTx/>
              <a:buNone/>
            </a:pPr>
            <a:endParaRPr lang="el-GR" altLang="el-GR" sz="1800" b="1" i="1" u="sng"/>
          </a:p>
          <a:p>
            <a:pPr>
              <a:spcBef>
                <a:spcPct val="0"/>
              </a:spcBef>
              <a:buFontTx/>
              <a:buNone/>
            </a:pPr>
            <a:endParaRPr lang="el-GR" altLang="el-GR" sz="1800" b="1" i="1" u="sng"/>
          </a:p>
          <a:p>
            <a:pPr>
              <a:spcBef>
                <a:spcPct val="0"/>
              </a:spcBef>
              <a:buFontTx/>
              <a:buNone/>
            </a:pPr>
            <a:r>
              <a:rPr lang="el-GR" altLang="el-GR" sz="1800" b="1" i="1" u="sng"/>
              <a:t>Σχεδίαση</a:t>
            </a:r>
          </a:p>
          <a:p>
            <a:pPr>
              <a:spcBef>
                <a:spcPct val="0"/>
              </a:spcBef>
              <a:buFontTx/>
              <a:buNone/>
            </a:pPr>
            <a:r>
              <a:rPr lang="el-GR" altLang="el-GR" sz="1800" b="1" i="1" u="sng"/>
              <a:t>καμπύλης καταστρώματος </a:t>
            </a:r>
          </a:p>
          <a:p>
            <a:pPr>
              <a:spcBef>
                <a:spcPct val="0"/>
              </a:spcBef>
              <a:buFontTx/>
              <a:buNone/>
            </a:pPr>
            <a:r>
              <a:rPr lang="el-GR" altLang="el-GR" sz="1800" b="1" i="1" u="sng"/>
              <a:t>καμπύλης παραπέτου</a:t>
            </a:r>
          </a:p>
          <a:p>
            <a:pPr>
              <a:spcBef>
                <a:spcPct val="0"/>
              </a:spcBef>
              <a:buFontTx/>
              <a:buNone/>
            </a:pPr>
            <a:endParaRPr lang="el-GR" altLang="el-GR" sz="2400" b="1" i="1" u="sng"/>
          </a:p>
          <a:p>
            <a:pPr>
              <a:spcBef>
                <a:spcPct val="0"/>
              </a:spcBef>
              <a:buFontTx/>
              <a:buNone/>
            </a:pPr>
            <a:endParaRPr lang="el-GR" altLang="el-GR" sz="2400" b="1" i="1" u="sng"/>
          </a:p>
          <a:p>
            <a:pPr>
              <a:spcBef>
                <a:spcPct val="0"/>
              </a:spcBef>
              <a:buFontTx/>
              <a:buNone/>
            </a:pPr>
            <a:endParaRPr lang="el-GR" altLang="el-GR" sz="2400" b="1" i="1" u="sng"/>
          </a:p>
          <a:p>
            <a:pPr>
              <a:spcBef>
                <a:spcPct val="0"/>
              </a:spcBef>
              <a:buFontTx/>
              <a:buNone/>
            </a:pPr>
            <a:r>
              <a:rPr lang="el-GR" altLang="el-GR" sz="2400" b="1" i="1" u="sng"/>
              <a:t>Προσδιορισμός σημείων </a:t>
            </a:r>
          </a:p>
          <a:p>
            <a:pPr>
              <a:spcBef>
                <a:spcPct val="0"/>
              </a:spcBef>
              <a:buFontTx/>
              <a:buNone/>
            </a:pPr>
            <a:endParaRPr lang="el-GR" altLang="el-GR" sz="2400" b="1" i="1"/>
          </a:p>
          <a:p>
            <a:pPr>
              <a:spcBef>
                <a:spcPct val="0"/>
              </a:spcBef>
              <a:buFontTx/>
              <a:buNone/>
            </a:pPr>
            <a:r>
              <a:rPr lang="el-GR" altLang="el-GR" sz="1800" b="1" i="1"/>
              <a:t>Καμπύλη Νομέων</a:t>
            </a:r>
          </a:p>
          <a:p>
            <a:pPr>
              <a:spcBef>
                <a:spcPct val="0"/>
              </a:spcBef>
              <a:buFontTx/>
              <a:buNone/>
            </a:pPr>
            <a:endParaRPr lang="el-GR" altLang="el-GR" sz="1800" b="1" i="1"/>
          </a:p>
          <a:p>
            <a:pPr>
              <a:spcBef>
                <a:spcPct val="0"/>
              </a:spcBef>
              <a:buFontTx/>
              <a:buNone/>
            </a:pPr>
            <a:r>
              <a:rPr lang="el-GR" altLang="el-GR" sz="1800" b="1" i="1"/>
              <a:t>Καμπύλη Ισάλων</a:t>
            </a:r>
          </a:p>
          <a:p>
            <a:pPr>
              <a:spcBef>
                <a:spcPct val="0"/>
              </a:spcBef>
              <a:buFontTx/>
              <a:buNone/>
            </a:pPr>
            <a:endParaRPr lang="el-GR" altLang="el-GR" sz="1800" b="1" i="1"/>
          </a:p>
          <a:p>
            <a:pPr>
              <a:spcBef>
                <a:spcPct val="0"/>
              </a:spcBef>
              <a:buFontTx/>
              <a:buNone/>
            </a:pPr>
            <a:r>
              <a:rPr lang="el-GR" altLang="el-GR" sz="1800" b="1" i="1"/>
              <a:t>Καμπύλη Διαμήκων τομών </a:t>
            </a:r>
            <a:endParaRPr lang="el-GR" altLang="el-GR" sz="1800"/>
          </a:p>
        </p:txBody>
      </p:sp>
      <p:sp>
        <p:nvSpPr>
          <p:cNvPr id="4" name="Βέλος: Δεξιό 3">
            <a:extLst>
              <a:ext uri="{FF2B5EF4-FFF2-40B4-BE49-F238E27FC236}">
                <a16:creationId xmlns:a16="http://schemas.microsoft.com/office/drawing/2014/main" id="{3917E477-6381-4A63-9A62-45AA511C1E56}"/>
              </a:ext>
            </a:extLst>
          </p:cNvPr>
          <p:cNvSpPr/>
          <p:nvPr/>
        </p:nvSpPr>
        <p:spPr>
          <a:xfrm>
            <a:off x="7248525" y="1125539"/>
            <a:ext cx="1079500" cy="287337"/>
          </a:xfrm>
          <a:prstGeom prst="rightArrow">
            <a:avLst/>
          </a:prstGeom>
          <a:solidFill>
            <a:srgbClr val="66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8437" name="TextBox 4">
            <a:extLst>
              <a:ext uri="{FF2B5EF4-FFF2-40B4-BE49-F238E27FC236}">
                <a16:creationId xmlns:a16="http://schemas.microsoft.com/office/drawing/2014/main" id="{B6213A45-EEA9-46F4-9D71-B145B8786861}"/>
              </a:ext>
            </a:extLst>
          </p:cNvPr>
          <p:cNvSpPr txBox="1">
            <a:spLocks noChangeArrowheads="1"/>
          </p:cNvSpPr>
          <p:nvPr/>
        </p:nvSpPr>
        <p:spPr bwMode="auto">
          <a:xfrm>
            <a:off x="8343901" y="946151"/>
            <a:ext cx="18716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a:t>Πλαγία όψη </a:t>
            </a:r>
            <a:r>
              <a:rPr lang="en-US" altLang="el-GR" sz="1800"/>
              <a:t>(Sheer plan)</a:t>
            </a:r>
            <a:endParaRPr lang="el-GR" altLang="el-GR" sz="1800"/>
          </a:p>
        </p:txBody>
      </p:sp>
      <p:cxnSp>
        <p:nvCxnSpPr>
          <p:cNvPr id="9" name="Ευθεία γραμμή σύνδεσης 8">
            <a:extLst>
              <a:ext uri="{FF2B5EF4-FFF2-40B4-BE49-F238E27FC236}">
                <a16:creationId xmlns:a16="http://schemas.microsoft.com/office/drawing/2014/main" id="{8964F6DF-4650-498E-A679-A0720C10B0F6}"/>
              </a:ext>
            </a:extLst>
          </p:cNvPr>
          <p:cNvCxnSpPr/>
          <p:nvPr/>
        </p:nvCxnSpPr>
        <p:spPr>
          <a:xfrm>
            <a:off x="4943475" y="2003426"/>
            <a:ext cx="0" cy="7921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Ευθύγραμμο βέλος σύνδεσης 10">
            <a:extLst>
              <a:ext uri="{FF2B5EF4-FFF2-40B4-BE49-F238E27FC236}">
                <a16:creationId xmlns:a16="http://schemas.microsoft.com/office/drawing/2014/main" id="{B70C86D4-48AC-4C31-96F0-5AC0675DA28A}"/>
              </a:ext>
            </a:extLst>
          </p:cNvPr>
          <p:cNvCxnSpPr>
            <a:cxnSpLocks/>
            <a:endCxn id="18441" idx="1"/>
          </p:cNvCxnSpPr>
          <p:nvPr/>
        </p:nvCxnSpPr>
        <p:spPr>
          <a:xfrm flipV="1">
            <a:off x="5056188" y="2173288"/>
            <a:ext cx="1155700" cy="2032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Ευθύγραμμο βέλος σύνδεσης 12">
            <a:extLst>
              <a:ext uri="{FF2B5EF4-FFF2-40B4-BE49-F238E27FC236}">
                <a16:creationId xmlns:a16="http://schemas.microsoft.com/office/drawing/2014/main" id="{C732203E-E99F-4CA9-BBE5-8376F5D0B1FF}"/>
              </a:ext>
            </a:extLst>
          </p:cNvPr>
          <p:cNvCxnSpPr>
            <a:cxnSpLocks/>
          </p:cNvCxnSpPr>
          <p:nvPr/>
        </p:nvCxnSpPr>
        <p:spPr>
          <a:xfrm>
            <a:off x="5059364" y="2674938"/>
            <a:ext cx="1152525" cy="1206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441" name="TextBox 13">
            <a:extLst>
              <a:ext uri="{FF2B5EF4-FFF2-40B4-BE49-F238E27FC236}">
                <a16:creationId xmlns:a16="http://schemas.microsoft.com/office/drawing/2014/main" id="{70B082B4-B4F8-4393-AB9B-4C6C1C7D3503}"/>
              </a:ext>
            </a:extLst>
          </p:cNvPr>
          <p:cNvSpPr txBox="1">
            <a:spLocks noChangeArrowheads="1"/>
          </p:cNvSpPr>
          <p:nvPr/>
        </p:nvSpPr>
        <p:spPr bwMode="auto">
          <a:xfrm>
            <a:off x="6211888" y="1849438"/>
            <a:ext cx="345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a:t>Εγκάρσιο επίπεδο (πλάγια όψη)</a:t>
            </a:r>
          </a:p>
          <a:p>
            <a:pPr>
              <a:spcBef>
                <a:spcPct val="0"/>
              </a:spcBef>
              <a:buFontTx/>
              <a:buNone/>
            </a:pPr>
            <a:r>
              <a:rPr lang="en-US" altLang="el-GR" sz="1800"/>
              <a:t>(Body plan)</a:t>
            </a:r>
            <a:endParaRPr lang="el-GR" altLang="el-GR" sz="1800"/>
          </a:p>
        </p:txBody>
      </p:sp>
      <p:sp>
        <p:nvSpPr>
          <p:cNvPr id="18442" name="TextBox 16">
            <a:extLst>
              <a:ext uri="{FF2B5EF4-FFF2-40B4-BE49-F238E27FC236}">
                <a16:creationId xmlns:a16="http://schemas.microsoft.com/office/drawing/2014/main" id="{4654AEFD-C47E-437D-84B9-D099EE9EA781}"/>
              </a:ext>
            </a:extLst>
          </p:cNvPr>
          <p:cNvSpPr txBox="1">
            <a:spLocks noChangeArrowheads="1"/>
          </p:cNvSpPr>
          <p:nvPr/>
        </p:nvSpPr>
        <p:spPr bwMode="auto">
          <a:xfrm>
            <a:off x="6211889" y="2554288"/>
            <a:ext cx="3921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a:t>Οριζόντιο επίπεδο (κάτοψη)</a:t>
            </a:r>
          </a:p>
          <a:p>
            <a:pPr>
              <a:spcBef>
                <a:spcPct val="0"/>
              </a:spcBef>
              <a:buFontTx/>
              <a:buNone/>
            </a:pPr>
            <a:r>
              <a:rPr lang="en-US" altLang="el-GR" sz="1800"/>
              <a:t>(Waterlines plan / Half Breadth Plan)</a:t>
            </a:r>
            <a:endParaRPr lang="el-GR" altLang="el-GR" sz="1800"/>
          </a:p>
        </p:txBody>
      </p:sp>
      <p:sp>
        <p:nvSpPr>
          <p:cNvPr id="18443" name="Text Box 7">
            <a:extLst>
              <a:ext uri="{FF2B5EF4-FFF2-40B4-BE49-F238E27FC236}">
                <a16:creationId xmlns:a16="http://schemas.microsoft.com/office/drawing/2014/main" id="{496E7DF6-35C5-417D-8981-1E8A67195C4B}"/>
              </a:ext>
            </a:extLst>
          </p:cNvPr>
          <p:cNvSpPr txBox="1">
            <a:spLocks noChangeArrowheads="1"/>
          </p:cNvSpPr>
          <p:nvPr/>
        </p:nvSpPr>
        <p:spPr bwMode="auto">
          <a:xfrm>
            <a:off x="1992314" y="6308726"/>
            <a:ext cx="7705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t>ΝΑΥΠΗΓΙΚΟ ΣΧΕΔΙΟ ΚΑΙ ΑΡΧΕΣ </a:t>
            </a:r>
            <a:r>
              <a:rPr lang="en-US" altLang="el-GR" sz="1000" b="1" dirty="0"/>
              <a:t>CASD</a:t>
            </a:r>
            <a:r>
              <a:rPr lang="el-GR" altLang="el-GR" sz="1000" b="1" dirty="0"/>
              <a:t>                        ΚΑΘΗΓΗΤΗΣ ΓΕΩΡΓΙΟΣ Κ. ΧΑΤΖΗΚΩΝΣΤΑΝΤΗΣ                2024</a:t>
            </a:r>
            <a:endParaRPr lang="el-GR" altLang="el-GR" sz="1000" dirty="0"/>
          </a:p>
        </p:txBody>
      </p:sp>
      <p:sp>
        <p:nvSpPr>
          <p:cNvPr id="18444" name="TextBox 1">
            <a:extLst>
              <a:ext uri="{FF2B5EF4-FFF2-40B4-BE49-F238E27FC236}">
                <a16:creationId xmlns:a16="http://schemas.microsoft.com/office/drawing/2014/main" id="{18E2BBE7-38F5-4544-B393-FECA74C34126}"/>
              </a:ext>
            </a:extLst>
          </p:cNvPr>
          <p:cNvSpPr txBox="1">
            <a:spLocks noChangeArrowheads="1"/>
          </p:cNvSpPr>
          <p:nvPr/>
        </p:nvSpPr>
        <p:spPr bwMode="auto">
          <a:xfrm>
            <a:off x="2424113" y="115889"/>
            <a:ext cx="5256212"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000" b="1" u="sng" dirty="0"/>
              <a:t>Διαδικασία  σχεδίασης (βήματα 1 έως 8)</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3">
            <a:extLst>
              <a:ext uri="{FF2B5EF4-FFF2-40B4-BE49-F238E27FC236}">
                <a16:creationId xmlns:a16="http://schemas.microsoft.com/office/drawing/2014/main" id="{17101F4E-37C9-45A4-9D5B-173E26A1D12F}"/>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DBCE5F8A-7198-4A6D-88B3-F5B2E1FD808E}" type="slidenum">
              <a:rPr lang="el-GR" altLang="el-GR" sz="1400"/>
              <a:pPr>
                <a:spcBef>
                  <a:spcPct val="0"/>
                </a:spcBef>
                <a:buFontTx/>
                <a:buNone/>
              </a:pPr>
              <a:t>16</a:t>
            </a:fld>
            <a:endParaRPr lang="el-GR" altLang="el-GR" sz="1400"/>
          </a:p>
        </p:txBody>
      </p:sp>
      <p:sp>
        <p:nvSpPr>
          <p:cNvPr id="19459" name="TextBox 12">
            <a:extLst>
              <a:ext uri="{FF2B5EF4-FFF2-40B4-BE49-F238E27FC236}">
                <a16:creationId xmlns:a16="http://schemas.microsoft.com/office/drawing/2014/main" id="{8C049F0D-608A-457D-9261-4D0427E50AC3}"/>
              </a:ext>
            </a:extLst>
          </p:cNvPr>
          <p:cNvSpPr txBox="1">
            <a:spLocks noChangeArrowheads="1"/>
          </p:cNvSpPr>
          <p:nvPr/>
        </p:nvSpPr>
        <p:spPr bwMode="auto">
          <a:xfrm>
            <a:off x="1774825" y="96838"/>
            <a:ext cx="86423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500" b="1" u="sng"/>
              <a:t>Προσδιορισμός σημείων  : περίγραμμα (ίχνος διαμήκους επιπέδου συμμετρίας / πρύμνη) 1/2</a:t>
            </a:r>
          </a:p>
        </p:txBody>
      </p:sp>
      <p:sp>
        <p:nvSpPr>
          <p:cNvPr id="19460" name="Text Box 7">
            <a:extLst>
              <a:ext uri="{FF2B5EF4-FFF2-40B4-BE49-F238E27FC236}">
                <a16:creationId xmlns:a16="http://schemas.microsoft.com/office/drawing/2014/main" id="{6E4FE290-5961-4BD8-8131-42DDE227ECF1}"/>
              </a:ext>
            </a:extLst>
          </p:cNvPr>
          <p:cNvSpPr txBox="1">
            <a:spLocks noChangeArrowheads="1"/>
          </p:cNvSpPr>
          <p:nvPr/>
        </p:nvSpPr>
        <p:spPr bwMode="auto">
          <a:xfrm>
            <a:off x="2362201" y="6503989"/>
            <a:ext cx="6049963" cy="23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900" b="1" dirty="0"/>
              <a:t>ΝΑΥΠΗΓΙΚΟ ΣΧΕΔΙΟ ΚΑΙ ΑΡΧΕΣ </a:t>
            </a:r>
            <a:r>
              <a:rPr lang="en-US" altLang="el-GR" sz="900" b="1" dirty="0"/>
              <a:t>CASD</a:t>
            </a:r>
            <a:r>
              <a:rPr lang="el-GR" altLang="el-GR" sz="900" b="1" dirty="0"/>
              <a:t>       ΚΑΘΗΓΗΤΗΣ ΓΕΩΡΓΙΟΣ Κ. ΧΑΤΖΗΚΩΝΣΤΑΝΤΗΣ        2024</a:t>
            </a:r>
            <a:endParaRPr lang="el-GR" altLang="el-GR" sz="900" dirty="0"/>
          </a:p>
        </p:txBody>
      </p:sp>
      <p:sp>
        <p:nvSpPr>
          <p:cNvPr id="19463" name="TextBox 1">
            <a:extLst>
              <a:ext uri="{FF2B5EF4-FFF2-40B4-BE49-F238E27FC236}">
                <a16:creationId xmlns:a16="http://schemas.microsoft.com/office/drawing/2014/main" id="{B4735566-7538-4096-9D1C-60BDDCC1EB9C}"/>
              </a:ext>
            </a:extLst>
          </p:cNvPr>
          <p:cNvSpPr txBox="1">
            <a:spLocks noChangeArrowheads="1"/>
          </p:cNvSpPr>
          <p:nvPr/>
        </p:nvSpPr>
        <p:spPr bwMode="auto">
          <a:xfrm>
            <a:off x="8780463" y="2033588"/>
            <a:ext cx="1727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a:t>Διάμηκες επίπεδο</a:t>
            </a:r>
          </a:p>
        </p:txBody>
      </p:sp>
      <p:pic>
        <p:nvPicPr>
          <p:cNvPr id="2" name="Εικόνα 1">
            <a:extLst>
              <a:ext uri="{FF2B5EF4-FFF2-40B4-BE49-F238E27FC236}">
                <a16:creationId xmlns:a16="http://schemas.microsoft.com/office/drawing/2014/main" id="{71A32C5B-0A99-47B8-A2A0-0D91DD8A3F30}"/>
              </a:ext>
            </a:extLst>
          </p:cNvPr>
          <p:cNvPicPr>
            <a:picLocks noChangeAspect="1"/>
          </p:cNvPicPr>
          <p:nvPr/>
        </p:nvPicPr>
        <p:blipFill>
          <a:blip r:embed="rId2"/>
          <a:stretch>
            <a:fillRect/>
          </a:stretch>
        </p:blipFill>
        <p:spPr>
          <a:xfrm>
            <a:off x="2275966" y="4048125"/>
            <a:ext cx="7450857" cy="2260600"/>
          </a:xfrm>
          <a:prstGeom prst="rect">
            <a:avLst/>
          </a:prstGeom>
        </p:spPr>
      </p:pic>
      <p:pic>
        <p:nvPicPr>
          <p:cNvPr id="3" name="Εικόνα 2">
            <a:extLst>
              <a:ext uri="{FF2B5EF4-FFF2-40B4-BE49-F238E27FC236}">
                <a16:creationId xmlns:a16="http://schemas.microsoft.com/office/drawing/2014/main" id="{AD8A5A00-9EE3-46C6-A089-694A912EE8C8}"/>
              </a:ext>
            </a:extLst>
          </p:cNvPr>
          <p:cNvPicPr>
            <a:picLocks noChangeAspect="1"/>
          </p:cNvPicPr>
          <p:nvPr/>
        </p:nvPicPr>
        <p:blipFill>
          <a:blip r:embed="rId3"/>
          <a:stretch>
            <a:fillRect/>
          </a:stretch>
        </p:blipFill>
        <p:spPr>
          <a:xfrm>
            <a:off x="2636530" y="558306"/>
            <a:ext cx="6143933" cy="339760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a:extLst>
              <a:ext uri="{FF2B5EF4-FFF2-40B4-BE49-F238E27FC236}">
                <a16:creationId xmlns:a16="http://schemas.microsoft.com/office/drawing/2014/main" id="{482A1E59-17D3-4FED-AB74-DDD116CB52FE}"/>
              </a:ext>
            </a:extLst>
          </p:cNvPr>
          <p:cNvSpPr>
            <a:spLocks noGrp="1"/>
          </p:cNvSpPr>
          <p:nvPr>
            <p:ph type="sldNum" sz="quarter" idx="12"/>
          </p:nvPr>
        </p:nvSpPr>
        <p:spPr>
          <a:xfrm>
            <a:off x="11469180" y="6164263"/>
            <a:ext cx="442913" cy="476250"/>
          </a:xfrm>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6CB9B62C-CD3E-4A5F-8C90-5DF686BE5177}" type="slidenum">
              <a:rPr lang="el-GR" altLang="el-GR" sz="1400"/>
              <a:pPr>
                <a:spcBef>
                  <a:spcPct val="0"/>
                </a:spcBef>
                <a:buFontTx/>
                <a:buNone/>
              </a:pPr>
              <a:t>17</a:t>
            </a:fld>
            <a:endParaRPr lang="el-GR" altLang="el-GR" sz="1400" dirty="0"/>
          </a:p>
        </p:txBody>
      </p:sp>
      <p:sp>
        <p:nvSpPr>
          <p:cNvPr id="20483" name="Text Box 7">
            <a:extLst>
              <a:ext uri="{FF2B5EF4-FFF2-40B4-BE49-F238E27FC236}">
                <a16:creationId xmlns:a16="http://schemas.microsoft.com/office/drawing/2014/main" id="{63304E52-3FF3-4101-AB7A-07BD6D325C98}"/>
              </a:ext>
            </a:extLst>
          </p:cNvPr>
          <p:cNvSpPr txBox="1">
            <a:spLocks noChangeArrowheads="1"/>
          </p:cNvSpPr>
          <p:nvPr/>
        </p:nvSpPr>
        <p:spPr bwMode="auto">
          <a:xfrm>
            <a:off x="1774825" y="6524626"/>
            <a:ext cx="5976938"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900" b="1" dirty="0"/>
              <a:t>ΝΑΥΠΗΓΙΚΟ ΣΧΕΔΙΟ ΚΑΙ ΑΡΧΕΣ </a:t>
            </a:r>
            <a:r>
              <a:rPr lang="en-US" altLang="el-GR" sz="900" b="1" dirty="0"/>
              <a:t>CASD</a:t>
            </a:r>
            <a:r>
              <a:rPr lang="el-GR" altLang="el-GR" sz="900" b="1" dirty="0"/>
              <a:t>       ΚΑΘΗΓΗΤΗΣ ΓΕΩΡΓΙΟΣ Κ. ΧΑΤΖΗΚΩΝΣΤΑΝΤΗΣ        2024</a:t>
            </a:r>
            <a:endParaRPr lang="el-GR" altLang="el-GR" sz="900" dirty="0"/>
          </a:p>
        </p:txBody>
      </p:sp>
      <p:sp>
        <p:nvSpPr>
          <p:cNvPr id="20484" name="TextBox 12">
            <a:extLst>
              <a:ext uri="{FF2B5EF4-FFF2-40B4-BE49-F238E27FC236}">
                <a16:creationId xmlns:a16="http://schemas.microsoft.com/office/drawing/2014/main" id="{4DC0EF7A-3AFE-4DF3-B11D-A4773BE045A1}"/>
              </a:ext>
            </a:extLst>
          </p:cNvPr>
          <p:cNvSpPr txBox="1">
            <a:spLocks noChangeArrowheads="1"/>
          </p:cNvSpPr>
          <p:nvPr/>
        </p:nvSpPr>
        <p:spPr bwMode="auto">
          <a:xfrm>
            <a:off x="1774825" y="96838"/>
            <a:ext cx="86423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500" b="1" u="sng"/>
              <a:t>Προσδιορισμός σημείων  : περίγραμμα (ίχνος διαμήκους επιπέδου συμμετρίας / πλώρη) 2/2</a:t>
            </a:r>
          </a:p>
        </p:txBody>
      </p:sp>
      <p:sp>
        <p:nvSpPr>
          <p:cNvPr id="20487" name="TextBox 8">
            <a:extLst>
              <a:ext uri="{FF2B5EF4-FFF2-40B4-BE49-F238E27FC236}">
                <a16:creationId xmlns:a16="http://schemas.microsoft.com/office/drawing/2014/main" id="{BF2EAAC6-DC79-48AD-9113-F39691EA2D16}"/>
              </a:ext>
            </a:extLst>
          </p:cNvPr>
          <p:cNvSpPr txBox="1">
            <a:spLocks noChangeArrowheads="1"/>
          </p:cNvSpPr>
          <p:nvPr/>
        </p:nvSpPr>
        <p:spPr bwMode="auto">
          <a:xfrm>
            <a:off x="8353234" y="1686719"/>
            <a:ext cx="1727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dirty="0"/>
              <a:t>Διάμηκες επίπεδο</a:t>
            </a:r>
          </a:p>
        </p:txBody>
      </p:sp>
      <p:pic>
        <p:nvPicPr>
          <p:cNvPr id="2" name="Εικόνα 1">
            <a:extLst>
              <a:ext uri="{FF2B5EF4-FFF2-40B4-BE49-F238E27FC236}">
                <a16:creationId xmlns:a16="http://schemas.microsoft.com/office/drawing/2014/main" id="{D9FC208A-0467-4428-83A6-E2B200DF38BF}"/>
              </a:ext>
            </a:extLst>
          </p:cNvPr>
          <p:cNvPicPr>
            <a:picLocks noChangeAspect="1"/>
          </p:cNvPicPr>
          <p:nvPr/>
        </p:nvPicPr>
        <p:blipFill>
          <a:blip r:embed="rId2"/>
          <a:stretch>
            <a:fillRect/>
          </a:stretch>
        </p:blipFill>
        <p:spPr>
          <a:xfrm>
            <a:off x="1627982" y="4248150"/>
            <a:ext cx="8553450" cy="2133600"/>
          </a:xfrm>
          <a:prstGeom prst="rect">
            <a:avLst/>
          </a:prstGeom>
        </p:spPr>
      </p:pic>
      <p:pic>
        <p:nvPicPr>
          <p:cNvPr id="3" name="Εικόνα 2">
            <a:extLst>
              <a:ext uri="{FF2B5EF4-FFF2-40B4-BE49-F238E27FC236}">
                <a16:creationId xmlns:a16="http://schemas.microsoft.com/office/drawing/2014/main" id="{D2D46C77-C078-460E-83D5-50E9470A16F8}"/>
              </a:ext>
            </a:extLst>
          </p:cNvPr>
          <p:cNvPicPr>
            <a:picLocks noChangeAspect="1"/>
          </p:cNvPicPr>
          <p:nvPr/>
        </p:nvPicPr>
        <p:blipFill>
          <a:blip r:embed="rId3"/>
          <a:stretch>
            <a:fillRect/>
          </a:stretch>
        </p:blipFill>
        <p:spPr>
          <a:xfrm>
            <a:off x="2157095" y="476250"/>
            <a:ext cx="6196139" cy="37719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Θέση αριθμού διαφάνειας 3">
            <a:extLst>
              <a:ext uri="{FF2B5EF4-FFF2-40B4-BE49-F238E27FC236}">
                <a16:creationId xmlns:a16="http://schemas.microsoft.com/office/drawing/2014/main" id="{221FAD7B-6332-4EBD-A89D-6FBCB9F9800F}"/>
              </a:ext>
            </a:extLst>
          </p:cNvPr>
          <p:cNvSpPr>
            <a:spLocks noGrp="1"/>
          </p:cNvSpPr>
          <p:nvPr>
            <p:ph type="sldNum" sz="quarter" idx="12"/>
          </p:nvPr>
        </p:nvSpPr>
        <p:spPr>
          <a:xfrm>
            <a:off x="11320649" y="6129339"/>
            <a:ext cx="585787" cy="476250"/>
          </a:xfrm>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B4F9A0C8-E671-471A-944E-42093535EDD8}" type="slidenum">
              <a:rPr lang="el-GR" altLang="el-GR" sz="1400"/>
              <a:pPr>
                <a:spcBef>
                  <a:spcPct val="0"/>
                </a:spcBef>
                <a:buFontTx/>
                <a:buNone/>
              </a:pPr>
              <a:t>18</a:t>
            </a:fld>
            <a:endParaRPr lang="el-GR" altLang="el-GR" sz="1400" dirty="0"/>
          </a:p>
        </p:txBody>
      </p:sp>
      <p:sp>
        <p:nvSpPr>
          <p:cNvPr id="21507" name="TextBox 6">
            <a:extLst>
              <a:ext uri="{FF2B5EF4-FFF2-40B4-BE49-F238E27FC236}">
                <a16:creationId xmlns:a16="http://schemas.microsoft.com/office/drawing/2014/main" id="{CACCCF15-6FD9-4C14-9B9F-7671999183D8}"/>
              </a:ext>
            </a:extLst>
          </p:cNvPr>
          <p:cNvSpPr txBox="1">
            <a:spLocks noChangeArrowheads="1"/>
          </p:cNvSpPr>
          <p:nvPr/>
        </p:nvSpPr>
        <p:spPr bwMode="auto">
          <a:xfrm>
            <a:off x="1754188" y="180975"/>
            <a:ext cx="88058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600" b="1" u="sng"/>
              <a:t>Προσδιορισμός σημείων : σχεδίαση καμπύλης</a:t>
            </a:r>
            <a:r>
              <a:rPr lang="en-US" altLang="el-GR" sz="1600" b="1" u="sng"/>
              <a:t> </a:t>
            </a:r>
            <a:r>
              <a:rPr lang="el-GR" altLang="el-GR" sz="1600" b="1" u="sng"/>
              <a:t>καταστρώματος/ παραπέτου / πρύμνη</a:t>
            </a:r>
            <a:r>
              <a:rPr lang="en-US" altLang="el-GR" sz="1600" b="1" u="sng"/>
              <a:t> 1/2</a:t>
            </a:r>
            <a:endParaRPr lang="el-GR" altLang="el-GR" sz="1600" b="1" u="sng"/>
          </a:p>
        </p:txBody>
      </p:sp>
      <p:pic>
        <p:nvPicPr>
          <p:cNvPr id="21508" name="Εικόνα 7">
            <a:extLst>
              <a:ext uri="{FF2B5EF4-FFF2-40B4-BE49-F238E27FC236}">
                <a16:creationId xmlns:a16="http://schemas.microsoft.com/office/drawing/2014/main" id="{1E9828E9-03ED-49ED-8326-78499C2C57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7713" y="836613"/>
            <a:ext cx="6011862" cy="284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 Box 7">
            <a:extLst>
              <a:ext uri="{FF2B5EF4-FFF2-40B4-BE49-F238E27FC236}">
                <a16:creationId xmlns:a16="http://schemas.microsoft.com/office/drawing/2014/main" id="{BA8BDB66-0989-49AE-B1CC-68E7175F4F06}"/>
              </a:ext>
            </a:extLst>
          </p:cNvPr>
          <p:cNvSpPr txBox="1">
            <a:spLocks noChangeArrowheads="1"/>
          </p:cNvSpPr>
          <p:nvPr/>
        </p:nvSpPr>
        <p:spPr bwMode="auto">
          <a:xfrm>
            <a:off x="2566988" y="6367464"/>
            <a:ext cx="5905500" cy="23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900" b="1" dirty="0"/>
              <a:t>ΝΑΥΠΗΓΙΚΟ ΣΧΕΔΙΟ ΚΑΙ ΑΡΧΕΣ </a:t>
            </a:r>
            <a:r>
              <a:rPr lang="en-US" altLang="el-GR" sz="900" b="1" dirty="0"/>
              <a:t>CASD</a:t>
            </a:r>
            <a:r>
              <a:rPr lang="el-GR" altLang="el-GR" sz="900" b="1" dirty="0"/>
              <a:t>       ΚΑΘΗΓΗΤΗΣ ΓΕΩΡΓΙΟΣ Κ. ΧΑΤΖΗΚΩΝΣΤΑΝΤΗΣ        2024</a:t>
            </a:r>
            <a:endParaRPr lang="el-GR" altLang="el-GR" sz="900" dirty="0"/>
          </a:p>
        </p:txBody>
      </p:sp>
      <p:sp>
        <p:nvSpPr>
          <p:cNvPr id="21511" name="TextBox 1">
            <a:extLst>
              <a:ext uri="{FF2B5EF4-FFF2-40B4-BE49-F238E27FC236}">
                <a16:creationId xmlns:a16="http://schemas.microsoft.com/office/drawing/2014/main" id="{CFEC5DBD-1E8F-4319-8891-09F88E608CCF}"/>
              </a:ext>
            </a:extLst>
          </p:cNvPr>
          <p:cNvSpPr txBox="1">
            <a:spLocks noChangeArrowheads="1"/>
          </p:cNvSpPr>
          <p:nvPr/>
        </p:nvSpPr>
        <p:spPr bwMode="auto">
          <a:xfrm>
            <a:off x="1739900" y="528639"/>
            <a:ext cx="48958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600" b="1"/>
              <a:t>(</a:t>
            </a:r>
            <a:r>
              <a:rPr lang="el-GR" altLang="el-GR" sz="1600" b="1" u="sng"/>
              <a:t>οριζόντιο επίπεδο / επίπεδο ισάλων</a:t>
            </a:r>
            <a:r>
              <a:rPr lang="el-GR" altLang="el-GR" sz="1600" b="1"/>
              <a:t>)</a:t>
            </a:r>
          </a:p>
        </p:txBody>
      </p:sp>
      <p:pic>
        <p:nvPicPr>
          <p:cNvPr id="2" name="Εικόνα 1">
            <a:extLst>
              <a:ext uri="{FF2B5EF4-FFF2-40B4-BE49-F238E27FC236}">
                <a16:creationId xmlns:a16="http://schemas.microsoft.com/office/drawing/2014/main" id="{053E9E0B-E986-48D3-8335-E4C7E00CB2D8}"/>
              </a:ext>
            </a:extLst>
          </p:cNvPr>
          <p:cNvPicPr>
            <a:picLocks noChangeAspect="1"/>
          </p:cNvPicPr>
          <p:nvPr/>
        </p:nvPicPr>
        <p:blipFill>
          <a:blip r:embed="rId3"/>
          <a:stretch>
            <a:fillRect/>
          </a:stretch>
        </p:blipFill>
        <p:spPr>
          <a:xfrm>
            <a:off x="2107101" y="3686175"/>
            <a:ext cx="7977797" cy="241513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Θέση αριθμού διαφάνειας 3">
            <a:extLst>
              <a:ext uri="{FF2B5EF4-FFF2-40B4-BE49-F238E27FC236}">
                <a16:creationId xmlns:a16="http://schemas.microsoft.com/office/drawing/2014/main" id="{08B6FC96-A05D-43E4-A384-C34E50491D8E}"/>
              </a:ext>
            </a:extLst>
          </p:cNvPr>
          <p:cNvSpPr>
            <a:spLocks noGrp="1"/>
          </p:cNvSpPr>
          <p:nvPr>
            <p:ph type="sldNum" sz="quarter" idx="12"/>
          </p:nvPr>
        </p:nvSpPr>
        <p:spPr>
          <a:xfrm>
            <a:off x="11503026" y="6246813"/>
            <a:ext cx="442912" cy="476250"/>
          </a:xfrm>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C45997C4-7662-42E8-8941-271987BDCC0C}" type="slidenum">
              <a:rPr lang="el-GR" altLang="el-GR" sz="1400"/>
              <a:pPr>
                <a:spcBef>
                  <a:spcPct val="0"/>
                </a:spcBef>
                <a:buFontTx/>
                <a:buNone/>
              </a:pPr>
              <a:t>19</a:t>
            </a:fld>
            <a:endParaRPr lang="el-GR" altLang="el-GR" sz="1400" dirty="0"/>
          </a:p>
        </p:txBody>
      </p:sp>
      <p:sp>
        <p:nvSpPr>
          <p:cNvPr id="22531" name="TextBox 6">
            <a:extLst>
              <a:ext uri="{FF2B5EF4-FFF2-40B4-BE49-F238E27FC236}">
                <a16:creationId xmlns:a16="http://schemas.microsoft.com/office/drawing/2014/main" id="{FC652438-4B8F-4393-8A83-585CFC7D4634}"/>
              </a:ext>
            </a:extLst>
          </p:cNvPr>
          <p:cNvSpPr txBox="1">
            <a:spLocks noChangeArrowheads="1"/>
          </p:cNvSpPr>
          <p:nvPr/>
        </p:nvSpPr>
        <p:spPr bwMode="auto">
          <a:xfrm>
            <a:off x="1754189" y="180975"/>
            <a:ext cx="8734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600" b="1" u="sng"/>
              <a:t>Προσδιορισμός σημείων : σχεδίαση καμπύληςκαταστρώματος/ παραπέτου / πρύμνη</a:t>
            </a:r>
            <a:r>
              <a:rPr lang="en-US" altLang="el-GR" sz="1600" b="1" u="sng"/>
              <a:t> </a:t>
            </a:r>
            <a:r>
              <a:rPr lang="en-US" altLang="el-GR" sz="1400" b="1" u="sng"/>
              <a:t>2/2</a:t>
            </a:r>
            <a:endParaRPr lang="el-GR" altLang="el-GR" sz="1400" b="1" u="sng"/>
          </a:p>
        </p:txBody>
      </p:sp>
      <p:sp>
        <p:nvSpPr>
          <p:cNvPr id="22532" name="Text Box 7">
            <a:extLst>
              <a:ext uri="{FF2B5EF4-FFF2-40B4-BE49-F238E27FC236}">
                <a16:creationId xmlns:a16="http://schemas.microsoft.com/office/drawing/2014/main" id="{44FB915F-2F18-40DF-9CA9-50EDF2CDBE18}"/>
              </a:ext>
            </a:extLst>
          </p:cNvPr>
          <p:cNvSpPr txBox="1">
            <a:spLocks noChangeArrowheads="1"/>
          </p:cNvSpPr>
          <p:nvPr/>
        </p:nvSpPr>
        <p:spPr bwMode="auto">
          <a:xfrm>
            <a:off x="2711450" y="6492875"/>
            <a:ext cx="5905500" cy="23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900" b="1" dirty="0"/>
              <a:t>ΝΑΥΠΗΓΙΚΟ ΣΧΕΔΙΟ ΚΑΙ ΑΡΧΕΣ </a:t>
            </a:r>
            <a:r>
              <a:rPr lang="en-US" altLang="el-GR" sz="900" b="1" dirty="0"/>
              <a:t>CASD</a:t>
            </a:r>
            <a:r>
              <a:rPr lang="el-GR" altLang="el-GR" sz="900" b="1" dirty="0"/>
              <a:t>       ΚΑΘΗΓΗΤΗΣ ΓΕΩΡΓΙΟΣ Κ. ΧΑΤΖΗΚΩΝΣΤΑΝΤΗΣ        2024</a:t>
            </a:r>
            <a:endParaRPr lang="el-GR" altLang="el-GR" sz="900" dirty="0"/>
          </a:p>
        </p:txBody>
      </p:sp>
      <p:sp>
        <p:nvSpPr>
          <p:cNvPr id="22534" name="TextBox 5">
            <a:extLst>
              <a:ext uri="{FF2B5EF4-FFF2-40B4-BE49-F238E27FC236}">
                <a16:creationId xmlns:a16="http://schemas.microsoft.com/office/drawing/2014/main" id="{50508293-4E54-4876-AE67-940E52321DF6}"/>
              </a:ext>
            </a:extLst>
          </p:cNvPr>
          <p:cNvSpPr txBox="1">
            <a:spLocks noChangeArrowheads="1"/>
          </p:cNvSpPr>
          <p:nvPr/>
        </p:nvSpPr>
        <p:spPr bwMode="auto">
          <a:xfrm>
            <a:off x="7811294" y="4985069"/>
            <a:ext cx="39131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600" b="1"/>
              <a:t>(οριζόντιο επίπεδο / επίπεδο ισάλων)</a:t>
            </a:r>
          </a:p>
        </p:txBody>
      </p:sp>
      <p:sp>
        <p:nvSpPr>
          <p:cNvPr id="22535" name="TextBox 6">
            <a:extLst>
              <a:ext uri="{FF2B5EF4-FFF2-40B4-BE49-F238E27FC236}">
                <a16:creationId xmlns:a16="http://schemas.microsoft.com/office/drawing/2014/main" id="{8AE006CA-7A47-4D7B-A6BA-625BEBED4C22}"/>
              </a:ext>
            </a:extLst>
          </p:cNvPr>
          <p:cNvSpPr txBox="1">
            <a:spLocks noChangeArrowheads="1"/>
          </p:cNvSpPr>
          <p:nvPr/>
        </p:nvSpPr>
        <p:spPr bwMode="auto">
          <a:xfrm>
            <a:off x="8743635" y="2859880"/>
            <a:ext cx="17287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dirty="0"/>
              <a:t>Διάμηκες επίπεδο</a:t>
            </a:r>
          </a:p>
        </p:txBody>
      </p:sp>
      <p:pic>
        <p:nvPicPr>
          <p:cNvPr id="2" name="Εικόνα 1">
            <a:extLst>
              <a:ext uri="{FF2B5EF4-FFF2-40B4-BE49-F238E27FC236}">
                <a16:creationId xmlns:a16="http://schemas.microsoft.com/office/drawing/2014/main" id="{3F0F74E0-BF18-4EA3-B50A-B937D910B13F}"/>
              </a:ext>
            </a:extLst>
          </p:cNvPr>
          <p:cNvPicPr>
            <a:picLocks noChangeAspect="1"/>
          </p:cNvPicPr>
          <p:nvPr/>
        </p:nvPicPr>
        <p:blipFill>
          <a:blip r:embed="rId2"/>
          <a:stretch>
            <a:fillRect/>
          </a:stretch>
        </p:blipFill>
        <p:spPr>
          <a:xfrm>
            <a:off x="1503680" y="639762"/>
            <a:ext cx="6209375" cy="557847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8195" name="Picture 4">
            <a:extLst>
              <a:ext uri="{FF2B5EF4-FFF2-40B4-BE49-F238E27FC236}">
                <a16:creationId xmlns:a16="http://schemas.microsoft.com/office/drawing/2014/main" id="{36CFDE8A-2D78-4027-9CB5-28256C7385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089" y="765175"/>
            <a:ext cx="7488237"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6">
            <a:extLst>
              <a:ext uri="{FF2B5EF4-FFF2-40B4-BE49-F238E27FC236}">
                <a16:creationId xmlns:a16="http://schemas.microsoft.com/office/drawing/2014/main" id="{3C37826A-9AC9-4FFE-BFCD-557B137731F1}"/>
              </a:ext>
            </a:extLst>
          </p:cNvPr>
          <p:cNvSpPr txBox="1">
            <a:spLocks noChangeArrowheads="1"/>
          </p:cNvSpPr>
          <p:nvPr/>
        </p:nvSpPr>
        <p:spPr bwMode="auto">
          <a:xfrm>
            <a:off x="4440239" y="2828925"/>
            <a:ext cx="1368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l-GR" altLang="el-GR" sz="1400" b="1">
                <a:solidFill>
                  <a:srgbClr val="003399"/>
                </a:solidFill>
              </a:rPr>
              <a:t>(Πλάγια όψη)</a:t>
            </a:r>
          </a:p>
        </p:txBody>
      </p:sp>
      <p:sp>
        <p:nvSpPr>
          <p:cNvPr id="8197" name="Text Box 7">
            <a:extLst>
              <a:ext uri="{FF2B5EF4-FFF2-40B4-BE49-F238E27FC236}">
                <a16:creationId xmlns:a16="http://schemas.microsoft.com/office/drawing/2014/main" id="{ED36BCA6-2D2E-4BA4-8F5D-D72BDBB804E0}"/>
              </a:ext>
            </a:extLst>
          </p:cNvPr>
          <p:cNvSpPr txBox="1">
            <a:spLocks noChangeArrowheads="1"/>
          </p:cNvSpPr>
          <p:nvPr/>
        </p:nvSpPr>
        <p:spPr bwMode="auto">
          <a:xfrm>
            <a:off x="8362950" y="2420938"/>
            <a:ext cx="10810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l-GR" altLang="el-GR" sz="1400">
                <a:solidFill>
                  <a:srgbClr val="FF0000"/>
                </a:solidFill>
              </a:rPr>
              <a:t>(</a:t>
            </a:r>
            <a:r>
              <a:rPr lang="el-GR" altLang="el-GR" sz="1400" b="1">
                <a:solidFill>
                  <a:srgbClr val="FF0000"/>
                </a:solidFill>
              </a:rPr>
              <a:t>πρόοψη</a:t>
            </a:r>
            <a:r>
              <a:rPr lang="el-GR" altLang="el-GR" sz="1400">
                <a:solidFill>
                  <a:srgbClr val="FF0000"/>
                </a:solidFill>
              </a:rPr>
              <a:t>)</a:t>
            </a:r>
          </a:p>
        </p:txBody>
      </p:sp>
      <p:sp>
        <p:nvSpPr>
          <p:cNvPr id="8198" name="Text Box 8">
            <a:extLst>
              <a:ext uri="{FF2B5EF4-FFF2-40B4-BE49-F238E27FC236}">
                <a16:creationId xmlns:a16="http://schemas.microsoft.com/office/drawing/2014/main" id="{939501E1-BA3A-4331-9647-467CB615DC48}"/>
              </a:ext>
            </a:extLst>
          </p:cNvPr>
          <p:cNvSpPr txBox="1">
            <a:spLocks noChangeArrowheads="1"/>
          </p:cNvSpPr>
          <p:nvPr/>
        </p:nvSpPr>
        <p:spPr bwMode="auto">
          <a:xfrm>
            <a:off x="4727575" y="5373688"/>
            <a:ext cx="129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l-GR" altLang="el-GR" sz="1400" b="1">
                <a:solidFill>
                  <a:srgbClr val="009900"/>
                </a:solidFill>
              </a:rPr>
              <a:t>(κάτοψη)</a:t>
            </a:r>
          </a:p>
        </p:txBody>
      </p:sp>
      <p:sp>
        <p:nvSpPr>
          <p:cNvPr id="8199" name="Τίτλος 1">
            <a:extLst>
              <a:ext uri="{FF2B5EF4-FFF2-40B4-BE49-F238E27FC236}">
                <a16:creationId xmlns:a16="http://schemas.microsoft.com/office/drawing/2014/main" id="{8155C516-2F0A-4DA3-9090-604814E04F38}"/>
              </a:ext>
            </a:extLst>
          </p:cNvPr>
          <p:cNvSpPr>
            <a:spLocks/>
          </p:cNvSpPr>
          <p:nvPr/>
        </p:nvSpPr>
        <p:spPr bwMode="auto">
          <a:xfrm>
            <a:off x="1992313" y="188913"/>
            <a:ext cx="8229600"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l-GR" altLang="el-GR" sz="2400" u="sng">
                <a:solidFill>
                  <a:srgbClr val="004A82"/>
                </a:solidFill>
              </a:rPr>
              <a:t>Τρόπος Παρουσίασης Της Γάστρας  </a:t>
            </a:r>
            <a:endParaRPr lang="el-GR" altLang="el-GR" sz="2400" b="1" u="sng">
              <a:solidFill>
                <a:srgbClr val="004A82"/>
              </a:solidFill>
            </a:endParaRPr>
          </a:p>
        </p:txBody>
      </p:sp>
      <p:sp>
        <p:nvSpPr>
          <p:cNvPr id="8200" name="TextBox 1">
            <a:extLst>
              <a:ext uri="{FF2B5EF4-FFF2-40B4-BE49-F238E27FC236}">
                <a16:creationId xmlns:a16="http://schemas.microsoft.com/office/drawing/2014/main" id="{D02ED8D5-D1A7-4435-9245-24352243F8C6}"/>
              </a:ext>
            </a:extLst>
          </p:cNvPr>
          <p:cNvSpPr txBox="1">
            <a:spLocks noChangeArrowheads="1"/>
          </p:cNvSpPr>
          <p:nvPr/>
        </p:nvSpPr>
        <p:spPr bwMode="auto">
          <a:xfrm>
            <a:off x="1992313" y="5805489"/>
            <a:ext cx="8229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1400" u="sng">
                <a:latin typeface="Arial Black" panose="020B0A04020102020204" pitchFamily="34" charset="0"/>
              </a:rPr>
              <a:t>Από αυτές τις χαρακτηριστικές τομές, προκύπτουν 3 οικογένειες καμπυλών</a:t>
            </a:r>
          </a:p>
        </p:txBody>
      </p:sp>
      <p:sp>
        <p:nvSpPr>
          <p:cNvPr id="8201" name="Slide Number Placeholder 1">
            <a:extLst>
              <a:ext uri="{FF2B5EF4-FFF2-40B4-BE49-F238E27FC236}">
                <a16:creationId xmlns:a16="http://schemas.microsoft.com/office/drawing/2014/main" id="{9E8A2F61-2EAA-4E30-991F-A724C64AF6D5}"/>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A426D482-16DC-4825-9D3F-D45A52E7D6B5}" type="slidenum">
              <a:rPr lang="el-GR" altLang="el-GR" sz="1400"/>
              <a:pPr>
                <a:spcBef>
                  <a:spcPct val="0"/>
                </a:spcBef>
                <a:buFontTx/>
                <a:buNone/>
              </a:pPr>
              <a:t>2</a:t>
            </a:fld>
            <a:endParaRPr lang="el-GR" altLang="el-GR" sz="1400"/>
          </a:p>
        </p:txBody>
      </p:sp>
      <p:sp>
        <p:nvSpPr>
          <p:cNvPr id="10" name="Text Box 2">
            <a:extLst>
              <a:ext uri="{FF2B5EF4-FFF2-40B4-BE49-F238E27FC236}">
                <a16:creationId xmlns:a16="http://schemas.microsoft.com/office/drawing/2014/main" id="{01919E23-E4FE-4F07-85A8-6831AB2D12BA}"/>
              </a:ext>
            </a:extLst>
          </p:cNvPr>
          <p:cNvSpPr txBox="1">
            <a:spLocks noChangeArrowheads="1"/>
          </p:cNvSpPr>
          <p:nvPr/>
        </p:nvSpPr>
        <p:spPr bwMode="auto">
          <a:xfrm>
            <a:off x="3164413" y="6485275"/>
            <a:ext cx="645010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latin typeface="Times New Roman" panose="02020603050405020304" pitchFamily="18" charset="0"/>
                <a:cs typeface="Times New Roman" panose="02020603050405020304" pitchFamily="18" charset="0"/>
              </a:rPr>
              <a:t>ΝΑΥΠΗΓΙΚΟ ΣΧΕΔΙΟ ΚΑΙ ΑΡΧΕΣ </a:t>
            </a:r>
            <a:r>
              <a:rPr lang="en-US" altLang="el-GR" sz="1000" b="1" dirty="0">
                <a:latin typeface="Times New Roman" panose="02020603050405020304" pitchFamily="18" charset="0"/>
                <a:cs typeface="Times New Roman" panose="02020603050405020304" pitchFamily="18" charset="0"/>
              </a:rPr>
              <a:t>CASD</a:t>
            </a:r>
            <a:r>
              <a:rPr lang="el-GR" altLang="el-GR" sz="1000" b="1" dirty="0">
                <a:latin typeface="Times New Roman" panose="02020603050405020304" pitchFamily="18" charset="0"/>
                <a:cs typeface="Times New Roman" panose="02020603050405020304" pitchFamily="18" charset="0"/>
              </a:rPr>
              <a:t>     ΚΑΘΗΓΗΤΗΣ ΓΕΩΡΓΙΟΣ Κ. ΧΑΤΖΗΚΩΝΣΤΑΝΤΗΣ     2024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a:extLst>
              <a:ext uri="{FF2B5EF4-FFF2-40B4-BE49-F238E27FC236}">
                <a16:creationId xmlns:a16="http://schemas.microsoft.com/office/drawing/2014/main" id="{C015D5E9-E84D-4695-9473-3A16AF2234B9}"/>
              </a:ext>
            </a:extLst>
          </p:cNvPr>
          <p:cNvSpPr>
            <a:spLocks noGrp="1"/>
          </p:cNvSpPr>
          <p:nvPr>
            <p:ph type="sldNum" sz="quarter" idx="12"/>
          </p:nvPr>
        </p:nvSpPr>
        <p:spPr>
          <a:xfrm>
            <a:off x="11611977" y="6329361"/>
            <a:ext cx="392112" cy="476250"/>
          </a:xfrm>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55E8C435-C68E-4ED1-9976-D90EC73A8040}" type="slidenum">
              <a:rPr lang="el-GR" altLang="el-GR" sz="1400"/>
              <a:pPr>
                <a:spcBef>
                  <a:spcPct val="0"/>
                </a:spcBef>
                <a:buFontTx/>
                <a:buNone/>
              </a:pPr>
              <a:t>20</a:t>
            </a:fld>
            <a:endParaRPr lang="el-GR" altLang="el-GR" sz="1400" dirty="0"/>
          </a:p>
        </p:txBody>
      </p:sp>
      <p:sp>
        <p:nvSpPr>
          <p:cNvPr id="23555" name="TextBox 6">
            <a:extLst>
              <a:ext uri="{FF2B5EF4-FFF2-40B4-BE49-F238E27FC236}">
                <a16:creationId xmlns:a16="http://schemas.microsoft.com/office/drawing/2014/main" id="{C8447EB9-7513-4CBD-B13C-74CD9C3185C8}"/>
              </a:ext>
            </a:extLst>
          </p:cNvPr>
          <p:cNvSpPr txBox="1">
            <a:spLocks noChangeArrowheads="1"/>
          </p:cNvSpPr>
          <p:nvPr/>
        </p:nvSpPr>
        <p:spPr bwMode="auto">
          <a:xfrm>
            <a:off x="1754188" y="180975"/>
            <a:ext cx="838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600" b="1" u="sng"/>
              <a:t>Προσδιορισμός σημείων : σχεδίαση καμπύληςκαταστρώματος/ παραπέτου / πλώρη</a:t>
            </a:r>
          </a:p>
        </p:txBody>
      </p:sp>
      <p:sp>
        <p:nvSpPr>
          <p:cNvPr id="23556" name="Text Box 7">
            <a:extLst>
              <a:ext uri="{FF2B5EF4-FFF2-40B4-BE49-F238E27FC236}">
                <a16:creationId xmlns:a16="http://schemas.microsoft.com/office/drawing/2014/main" id="{E18BCE96-6AFF-4288-923D-7815B56261BA}"/>
              </a:ext>
            </a:extLst>
          </p:cNvPr>
          <p:cNvSpPr txBox="1">
            <a:spLocks noChangeArrowheads="1"/>
          </p:cNvSpPr>
          <p:nvPr/>
        </p:nvSpPr>
        <p:spPr bwMode="auto">
          <a:xfrm>
            <a:off x="1774825" y="6453189"/>
            <a:ext cx="5905500" cy="23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900" b="1" dirty="0"/>
              <a:t>ΝΑΥΠΗΓΙΚΟ ΣΧΕΔΙΟ ΚΑΙ ΑΡΧΕΣ </a:t>
            </a:r>
            <a:r>
              <a:rPr lang="en-US" altLang="el-GR" sz="900" b="1" dirty="0"/>
              <a:t>CASD</a:t>
            </a:r>
            <a:r>
              <a:rPr lang="el-GR" altLang="el-GR" sz="900" b="1" dirty="0"/>
              <a:t>       ΚΑΘΗΓΗΤΗΣ ΓΕΩΡΓΙΟΣ Κ. ΧΑΤΖΗΚΩΝΣΤΑΝΤΗΣ        2024</a:t>
            </a:r>
            <a:endParaRPr lang="el-GR" altLang="el-GR" sz="900" dirty="0"/>
          </a:p>
        </p:txBody>
      </p:sp>
      <p:pic>
        <p:nvPicPr>
          <p:cNvPr id="23557" name="Εικόνα 1">
            <a:extLst>
              <a:ext uri="{FF2B5EF4-FFF2-40B4-BE49-F238E27FC236}">
                <a16:creationId xmlns:a16="http://schemas.microsoft.com/office/drawing/2014/main" id="{C2DB8856-D37A-4DB0-9B1D-7175C58D18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1" y="922339"/>
            <a:ext cx="7440613"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extBox 6">
            <a:extLst>
              <a:ext uri="{FF2B5EF4-FFF2-40B4-BE49-F238E27FC236}">
                <a16:creationId xmlns:a16="http://schemas.microsoft.com/office/drawing/2014/main" id="{27BD506B-5996-47FF-AD1E-566B698B88A5}"/>
              </a:ext>
            </a:extLst>
          </p:cNvPr>
          <p:cNvSpPr txBox="1">
            <a:spLocks noChangeArrowheads="1"/>
          </p:cNvSpPr>
          <p:nvPr/>
        </p:nvSpPr>
        <p:spPr bwMode="auto">
          <a:xfrm>
            <a:off x="1739900" y="528639"/>
            <a:ext cx="48958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600" b="1"/>
              <a:t>(</a:t>
            </a:r>
            <a:r>
              <a:rPr lang="el-GR" altLang="el-GR" sz="1600" b="1" u="sng"/>
              <a:t>οριζόντιο επίπεδο / επίπεδο ισάλων</a:t>
            </a:r>
            <a:r>
              <a:rPr lang="el-GR" altLang="el-GR" sz="1600" b="1"/>
              <a:t>)</a:t>
            </a:r>
          </a:p>
        </p:txBody>
      </p:sp>
      <p:pic>
        <p:nvPicPr>
          <p:cNvPr id="2" name="Εικόνα 1">
            <a:extLst>
              <a:ext uri="{FF2B5EF4-FFF2-40B4-BE49-F238E27FC236}">
                <a16:creationId xmlns:a16="http://schemas.microsoft.com/office/drawing/2014/main" id="{B8276F49-4B18-450C-89BC-A858B927B1B6}"/>
              </a:ext>
            </a:extLst>
          </p:cNvPr>
          <p:cNvPicPr>
            <a:picLocks noChangeAspect="1"/>
          </p:cNvPicPr>
          <p:nvPr/>
        </p:nvPicPr>
        <p:blipFill>
          <a:blip r:embed="rId3"/>
          <a:stretch>
            <a:fillRect/>
          </a:stretch>
        </p:blipFill>
        <p:spPr>
          <a:xfrm>
            <a:off x="1774825" y="3901517"/>
            <a:ext cx="8114352" cy="2427844"/>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Θέση αριθμού διαφάνειας 3">
            <a:extLst>
              <a:ext uri="{FF2B5EF4-FFF2-40B4-BE49-F238E27FC236}">
                <a16:creationId xmlns:a16="http://schemas.microsoft.com/office/drawing/2014/main" id="{494F21F0-911D-4F77-8BCA-9A26748D1D2D}"/>
              </a:ext>
            </a:extLst>
          </p:cNvPr>
          <p:cNvSpPr>
            <a:spLocks noGrp="1"/>
          </p:cNvSpPr>
          <p:nvPr>
            <p:ph type="sldNum" sz="quarter" idx="12"/>
          </p:nvPr>
        </p:nvSpPr>
        <p:spPr>
          <a:xfrm>
            <a:off x="11478827" y="6326982"/>
            <a:ext cx="407633" cy="365125"/>
          </a:xfrm>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31A4A870-DB5B-4C44-AE53-C7913E249157}" type="slidenum">
              <a:rPr lang="el-GR" altLang="el-GR" sz="1400"/>
              <a:pPr>
                <a:spcBef>
                  <a:spcPct val="0"/>
                </a:spcBef>
                <a:buFontTx/>
                <a:buNone/>
              </a:pPr>
              <a:t>21</a:t>
            </a:fld>
            <a:endParaRPr lang="el-GR" altLang="el-GR" sz="1400" dirty="0"/>
          </a:p>
        </p:txBody>
      </p:sp>
      <p:sp>
        <p:nvSpPr>
          <p:cNvPr id="24579" name="TextBox 6">
            <a:extLst>
              <a:ext uri="{FF2B5EF4-FFF2-40B4-BE49-F238E27FC236}">
                <a16:creationId xmlns:a16="http://schemas.microsoft.com/office/drawing/2014/main" id="{0CC2F3CF-75CA-4B32-8EA5-A397B840AF33}"/>
              </a:ext>
            </a:extLst>
          </p:cNvPr>
          <p:cNvSpPr txBox="1">
            <a:spLocks noChangeArrowheads="1"/>
          </p:cNvSpPr>
          <p:nvPr/>
        </p:nvSpPr>
        <p:spPr bwMode="auto">
          <a:xfrm>
            <a:off x="1754189" y="180975"/>
            <a:ext cx="8734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600" b="1" u="sng"/>
              <a:t>Προσδιορισμός σημείων : σχεδίαση καμπύληςκαταστρώματος/ παραπέτου / πλώρη</a:t>
            </a:r>
          </a:p>
        </p:txBody>
      </p:sp>
      <p:sp>
        <p:nvSpPr>
          <p:cNvPr id="24580" name="Text Box 7">
            <a:extLst>
              <a:ext uri="{FF2B5EF4-FFF2-40B4-BE49-F238E27FC236}">
                <a16:creationId xmlns:a16="http://schemas.microsoft.com/office/drawing/2014/main" id="{44C0F83A-21AC-470A-A7FF-1D8BE949963E}"/>
              </a:ext>
            </a:extLst>
          </p:cNvPr>
          <p:cNvSpPr txBox="1">
            <a:spLocks noChangeArrowheads="1"/>
          </p:cNvSpPr>
          <p:nvPr/>
        </p:nvSpPr>
        <p:spPr bwMode="auto">
          <a:xfrm>
            <a:off x="2447925" y="6577014"/>
            <a:ext cx="5905500" cy="23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900" b="1" dirty="0"/>
              <a:t>ΝΑΥΠΗΓΙΚΟ ΣΧΕΔΙΟ ΚΑΙ ΑΡΧΕΣ </a:t>
            </a:r>
            <a:r>
              <a:rPr lang="en-US" altLang="el-GR" sz="900" b="1" dirty="0"/>
              <a:t>CASD</a:t>
            </a:r>
            <a:r>
              <a:rPr lang="el-GR" altLang="el-GR" sz="900" b="1" dirty="0"/>
              <a:t>       ΚΑΘΗΓΗΤΗΣ ΓΕΩΡΓΙΟΣ Κ. ΧΑΤΖΗΚΩΝΣΤΑΝΤΗΣ        2024</a:t>
            </a:r>
            <a:endParaRPr lang="el-GR" altLang="el-GR" sz="900" dirty="0"/>
          </a:p>
        </p:txBody>
      </p:sp>
      <p:sp>
        <p:nvSpPr>
          <p:cNvPr id="24582" name="TextBox 5">
            <a:extLst>
              <a:ext uri="{FF2B5EF4-FFF2-40B4-BE49-F238E27FC236}">
                <a16:creationId xmlns:a16="http://schemas.microsoft.com/office/drawing/2014/main" id="{081186FE-46AF-449C-AC04-9A31BB8244C8}"/>
              </a:ext>
            </a:extLst>
          </p:cNvPr>
          <p:cNvSpPr txBox="1">
            <a:spLocks noChangeArrowheads="1"/>
          </p:cNvSpPr>
          <p:nvPr/>
        </p:nvSpPr>
        <p:spPr bwMode="auto">
          <a:xfrm>
            <a:off x="7489825" y="1557339"/>
            <a:ext cx="2133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600" b="1"/>
              <a:t>Διάμηκες επίπεδο</a:t>
            </a:r>
          </a:p>
        </p:txBody>
      </p:sp>
      <p:sp>
        <p:nvSpPr>
          <p:cNvPr id="24583" name="TextBox 6">
            <a:extLst>
              <a:ext uri="{FF2B5EF4-FFF2-40B4-BE49-F238E27FC236}">
                <a16:creationId xmlns:a16="http://schemas.microsoft.com/office/drawing/2014/main" id="{544E7842-D3DF-437B-9C75-353F5BE93BB7}"/>
              </a:ext>
            </a:extLst>
          </p:cNvPr>
          <p:cNvSpPr txBox="1">
            <a:spLocks noChangeArrowheads="1"/>
          </p:cNvSpPr>
          <p:nvPr/>
        </p:nvSpPr>
        <p:spPr bwMode="auto">
          <a:xfrm>
            <a:off x="7389813" y="4873943"/>
            <a:ext cx="37226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600" b="1" dirty="0"/>
              <a:t>οριζόντιο επίπεδο / επίπεδο ισάλων</a:t>
            </a:r>
          </a:p>
        </p:txBody>
      </p:sp>
      <p:pic>
        <p:nvPicPr>
          <p:cNvPr id="2" name="Εικόνα 1">
            <a:extLst>
              <a:ext uri="{FF2B5EF4-FFF2-40B4-BE49-F238E27FC236}">
                <a16:creationId xmlns:a16="http://schemas.microsoft.com/office/drawing/2014/main" id="{B81419DE-764B-473E-A0AB-D34E8B400319}"/>
              </a:ext>
            </a:extLst>
          </p:cNvPr>
          <p:cNvPicPr>
            <a:picLocks noChangeAspect="1"/>
          </p:cNvPicPr>
          <p:nvPr/>
        </p:nvPicPr>
        <p:blipFill>
          <a:blip r:embed="rId2"/>
          <a:stretch>
            <a:fillRect/>
          </a:stretch>
        </p:blipFill>
        <p:spPr>
          <a:xfrm>
            <a:off x="1079500" y="676592"/>
            <a:ext cx="6062950" cy="567975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ACC0680D-DD93-4333-AD74-4B0D8B01E994}"/>
              </a:ext>
            </a:extLst>
          </p:cNvPr>
          <p:cNvSpPr>
            <a:spLocks noGrp="1"/>
          </p:cNvSpPr>
          <p:nvPr>
            <p:ph type="sldNum" sz="quarter" idx="12"/>
          </p:nvPr>
        </p:nvSpPr>
        <p:spPr/>
        <p:txBody>
          <a:bodyPr/>
          <a:lstStyle/>
          <a:p>
            <a:fld id="{E5CB0D6C-172C-4E9E-8EC8-375D316F7537}" type="slidenum">
              <a:rPr lang="el-GR" smtClean="0"/>
              <a:t>22</a:t>
            </a:fld>
            <a:endParaRPr lang="el-GR"/>
          </a:p>
        </p:txBody>
      </p:sp>
      <p:sp>
        <p:nvSpPr>
          <p:cNvPr id="5" name="TextBox 4">
            <a:extLst>
              <a:ext uri="{FF2B5EF4-FFF2-40B4-BE49-F238E27FC236}">
                <a16:creationId xmlns:a16="http://schemas.microsoft.com/office/drawing/2014/main" id="{45F65332-F174-4B39-AAE7-3E42FD03DACD}"/>
              </a:ext>
            </a:extLst>
          </p:cNvPr>
          <p:cNvSpPr txBox="1"/>
          <p:nvPr/>
        </p:nvSpPr>
        <p:spPr>
          <a:xfrm>
            <a:off x="1935331" y="1296140"/>
            <a:ext cx="5450889" cy="1569660"/>
          </a:xfrm>
          <a:prstGeom prst="rect">
            <a:avLst/>
          </a:prstGeom>
          <a:noFill/>
        </p:spPr>
        <p:txBody>
          <a:bodyPr wrap="square" rtlCol="0">
            <a:spAutoFit/>
          </a:bodyPr>
          <a:lstStyle/>
          <a:p>
            <a:r>
              <a:rPr lang="el-GR" sz="3200" b="1" dirty="0">
                <a:latin typeface="Times New Roman" panose="02020603050405020304" pitchFamily="18" charset="0"/>
                <a:cs typeface="Times New Roman" panose="02020603050405020304" pitchFamily="18" charset="0"/>
              </a:rPr>
              <a:t>ΑΝΤΙΣΤΟΙΧΙΑ </a:t>
            </a:r>
          </a:p>
          <a:p>
            <a:endParaRPr lang="el-GR" sz="3200" b="1" dirty="0">
              <a:latin typeface="Times New Roman" panose="02020603050405020304" pitchFamily="18" charset="0"/>
              <a:cs typeface="Times New Roman" panose="02020603050405020304" pitchFamily="18" charset="0"/>
            </a:endParaRPr>
          </a:p>
          <a:p>
            <a:r>
              <a:rPr lang="el-GR" sz="3200" b="1" dirty="0">
                <a:latin typeface="Times New Roman" panose="02020603050405020304" pitchFamily="18" charset="0"/>
                <a:cs typeface="Times New Roman" panose="02020603050405020304" pitchFamily="18" charset="0"/>
              </a:rPr>
              <a:t>ΣΗΜΕΙΩΝ</a:t>
            </a:r>
          </a:p>
        </p:txBody>
      </p:sp>
      <p:sp>
        <p:nvSpPr>
          <p:cNvPr id="6" name="Text Box 7">
            <a:extLst>
              <a:ext uri="{FF2B5EF4-FFF2-40B4-BE49-F238E27FC236}">
                <a16:creationId xmlns:a16="http://schemas.microsoft.com/office/drawing/2014/main" id="{C0E14B2B-9C31-42A5-B49A-BB9E2B7571BD}"/>
              </a:ext>
            </a:extLst>
          </p:cNvPr>
          <p:cNvSpPr txBox="1">
            <a:spLocks noChangeArrowheads="1"/>
          </p:cNvSpPr>
          <p:nvPr/>
        </p:nvSpPr>
        <p:spPr bwMode="auto">
          <a:xfrm>
            <a:off x="2447925" y="6577014"/>
            <a:ext cx="5905500" cy="23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900" b="1" dirty="0"/>
              <a:t>ΝΑΥΠΗΓΙΚΟ ΣΧΕΔΙΟ ΚΑΙ ΑΡΧΕΣ </a:t>
            </a:r>
            <a:r>
              <a:rPr lang="en-US" altLang="el-GR" sz="900" b="1" dirty="0"/>
              <a:t>CASD</a:t>
            </a:r>
            <a:r>
              <a:rPr lang="el-GR" altLang="el-GR" sz="900" b="1" dirty="0"/>
              <a:t>       ΚΑΘΗΓΗΤΗΣ ΓΕΩΡΓΙΟΣ Κ. ΧΑΤΖΗΚΩΝΣΤΑΝΤΗΣ        2024</a:t>
            </a:r>
            <a:endParaRPr lang="el-GR" altLang="el-GR" sz="900" dirty="0"/>
          </a:p>
        </p:txBody>
      </p:sp>
    </p:spTree>
    <p:extLst>
      <p:ext uri="{BB962C8B-B14F-4D97-AF65-F5344CB8AC3E}">
        <p14:creationId xmlns:p14="http://schemas.microsoft.com/office/powerpoint/2010/main" val="3625548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5">
            <a:extLst>
              <a:ext uri="{FF2B5EF4-FFF2-40B4-BE49-F238E27FC236}">
                <a16:creationId xmlns:a16="http://schemas.microsoft.com/office/drawing/2014/main" id="{82F63B44-022F-4830-A2DC-54822880D455}"/>
              </a:ext>
            </a:extLst>
          </p:cNvPr>
          <p:cNvSpPr txBox="1">
            <a:spLocks noChangeArrowheads="1"/>
          </p:cNvSpPr>
          <p:nvPr/>
        </p:nvSpPr>
        <p:spPr bwMode="auto">
          <a:xfrm>
            <a:off x="1919289" y="549275"/>
            <a:ext cx="6408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u="sng"/>
              <a:t>Παράδειγμα αντιστοίχησης σημείων – ημιπλάτη - ύψη</a:t>
            </a:r>
          </a:p>
        </p:txBody>
      </p:sp>
      <p:sp>
        <p:nvSpPr>
          <p:cNvPr id="25603" name="Slide Number Placeholder 1">
            <a:extLst>
              <a:ext uri="{FF2B5EF4-FFF2-40B4-BE49-F238E27FC236}">
                <a16:creationId xmlns:a16="http://schemas.microsoft.com/office/drawing/2014/main" id="{1A90BCD4-E7AE-4B79-BB2F-EC9ABB303A84}"/>
              </a:ext>
            </a:extLst>
          </p:cNvPr>
          <p:cNvSpPr>
            <a:spLocks noGrp="1"/>
          </p:cNvSpPr>
          <p:nvPr>
            <p:ph type="sldNum" sz="quarter" idx="12"/>
          </p:nvPr>
        </p:nvSpPr>
        <p:spPr>
          <a:xfrm>
            <a:off x="11123721" y="6318251"/>
            <a:ext cx="620696" cy="365125"/>
          </a:xfrm>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87AA4069-2A3D-4A23-B043-8107B5E029F9}" type="slidenum">
              <a:rPr lang="el-GR" altLang="el-GR" sz="1400"/>
              <a:pPr>
                <a:spcBef>
                  <a:spcPct val="0"/>
                </a:spcBef>
                <a:buFontTx/>
                <a:buNone/>
              </a:pPr>
              <a:t>23</a:t>
            </a:fld>
            <a:endParaRPr lang="el-GR" altLang="el-GR" sz="1400" dirty="0"/>
          </a:p>
        </p:txBody>
      </p:sp>
      <p:cxnSp>
        <p:nvCxnSpPr>
          <p:cNvPr id="6" name="Straight Connector 5">
            <a:extLst>
              <a:ext uri="{FF2B5EF4-FFF2-40B4-BE49-F238E27FC236}">
                <a16:creationId xmlns:a16="http://schemas.microsoft.com/office/drawing/2014/main" id="{8B22046E-7F80-41AF-A0CF-7A86EDC0C628}"/>
              </a:ext>
            </a:extLst>
          </p:cNvPr>
          <p:cNvCxnSpPr/>
          <p:nvPr/>
        </p:nvCxnSpPr>
        <p:spPr>
          <a:xfrm>
            <a:off x="6167438" y="2133600"/>
            <a:ext cx="4762" cy="0"/>
          </a:xfrm>
          <a:prstGeom prst="line">
            <a:avLst/>
          </a:prstGeom>
        </p:spPr>
        <p:style>
          <a:lnRef idx="1">
            <a:schemeClr val="accent1"/>
          </a:lnRef>
          <a:fillRef idx="0">
            <a:schemeClr val="accent1"/>
          </a:fillRef>
          <a:effectRef idx="0">
            <a:schemeClr val="accent1"/>
          </a:effectRef>
          <a:fontRef idx="minor">
            <a:schemeClr val="tx1"/>
          </a:fontRef>
        </p:style>
      </p:cxnSp>
      <p:pic>
        <p:nvPicPr>
          <p:cNvPr id="25605" name="Picture 1">
            <a:extLst>
              <a:ext uri="{FF2B5EF4-FFF2-40B4-BE49-F238E27FC236}">
                <a16:creationId xmlns:a16="http://schemas.microsoft.com/office/drawing/2014/main" id="{33D2FA0E-76B7-4578-9E57-8D7DCF7A06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16064"/>
            <a:ext cx="9144000" cy="443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 Box 7">
            <a:extLst>
              <a:ext uri="{FF2B5EF4-FFF2-40B4-BE49-F238E27FC236}">
                <a16:creationId xmlns:a16="http://schemas.microsoft.com/office/drawing/2014/main" id="{8AC02140-E0CE-47C8-9C2E-64FE9E696B3D}"/>
              </a:ext>
            </a:extLst>
          </p:cNvPr>
          <p:cNvSpPr txBox="1">
            <a:spLocks noChangeArrowheads="1"/>
          </p:cNvSpPr>
          <p:nvPr/>
        </p:nvSpPr>
        <p:spPr bwMode="auto">
          <a:xfrm>
            <a:off x="1774826" y="6453189"/>
            <a:ext cx="6049963" cy="23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900" b="1" dirty="0"/>
              <a:t>ΝΑΥΠΗΓΙΚΟ ΣΧΕΔΙΟ ΚΑΙ ΑΡΧΕΣ </a:t>
            </a:r>
            <a:r>
              <a:rPr lang="en-US" altLang="el-GR" sz="900" b="1" dirty="0"/>
              <a:t>CASD</a:t>
            </a:r>
            <a:r>
              <a:rPr lang="el-GR" altLang="el-GR" sz="900" b="1" dirty="0"/>
              <a:t>       ΚΑΘΗΓΗΤΗΣ ΓΕΩΡΓΙΟΣ Κ. ΧΑΤΖΗΚΩΝΣΤΑΝΤΗΣ        2024</a:t>
            </a:r>
            <a:endParaRPr lang="el-GR" altLang="el-GR" sz="9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9458" name="Slide Number Placeholder 5">
            <a:extLst>
              <a:ext uri="{FF2B5EF4-FFF2-40B4-BE49-F238E27FC236}">
                <a16:creationId xmlns:a16="http://schemas.microsoft.com/office/drawing/2014/main" id="{B9682E1D-F952-428A-95BD-A8148DFF9EE0}"/>
              </a:ext>
            </a:extLst>
          </p:cNvPr>
          <p:cNvSpPr>
            <a:spLocks noGrp="1"/>
          </p:cNvSpPr>
          <p:nvPr>
            <p:ph type="sldNum" sz="quarter" idx="12"/>
          </p:nvPr>
        </p:nvSpPr>
        <p:spPr bwMode="auto">
          <a:xfrm>
            <a:off x="11581491" y="6253162"/>
            <a:ext cx="443144"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61F5B8BA-68D5-4665-A116-5D56198C66F8}" type="slidenum">
              <a:rPr lang="el-GR" altLang="el-GR" sz="1200" smtClean="0">
                <a:solidFill>
                  <a:srgbClr val="898989"/>
                </a:solidFill>
              </a:rPr>
              <a:pPr>
                <a:lnSpc>
                  <a:spcPct val="100000"/>
                </a:lnSpc>
                <a:spcBef>
                  <a:spcPct val="0"/>
                </a:spcBef>
                <a:buFontTx/>
                <a:buNone/>
              </a:pPr>
              <a:t>24</a:t>
            </a:fld>
            <a:endParaRPr lang="el-GR" altLang="el-GR" sz="1200" dirty="0">
              <a:solidFill>
                <a:srgbClr val="898989"/>
              </a:solidFill>
            </a:endParaRPr>
          </a:p>
        </p:txBody>
      </p:sp>
      <p:sp>
        <p:nvSpPr>
          <p:cNvPr id="19460" name="Τίτλος 1">
            <a:extLst>
              <a:ext uri="{FF2B5EF4-FFF2-40B4-BE49-F238E27FC236}">
                <a16:creationId xmlns:a16="http://schemas.microsoft.com/office/drawing/2014/main" id="{720458BE-67B5-4CC1-8266-E9ABABCCC023}"/>
              </a:ext>
            </a:extLst>
          </p:cNvPr>
          <p:cNvSpPr>
            <a:spLocks/>
          </p:cNvSpPr>
          <p:nvPr/>
        </p:nvSpPr>
        <p:spPr bwMode="auto">
          <a:xfrm>
            <a:off x="7938" y="0"/>
            <a:ext cx="1179512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l-GR" sz="1800" b="1" u="sng">
                <a:solidFill>
                  <a:srgbClr val="004A82"/>
                </a:solidFill>
                <a:latin typeface="Calibri Light" panose="020F0302020204030204" pitchFamily="34" charset="0"/>
              </a:rPr>
              <a:t> </a:t>
            </a:r>
            <a:r>
              <a:rPr lang="el-GR" altLang="el-GR" sz="2000" b="1" u="sng">
                <a:solidFill>
                  <a:srgbClr val="004A82"/>
                </a:solidFill>
                <a:latin typeface="Calibri Light" panose="020F0302020204030204" pitchFamily="34" charset="0"/>
              </a:rPr>
              <a:t>Καμπύλ</a:t>
            </a:r>
            <a:r>
              <a:rPr lang="el-GR" altLang="el-GR" sz="2000" u="sng">
                <a:solidFill>
                  <a:srgbClr val="004A82"/>
                </a:solidFill>
              </a:rPr>
              <a:t>η καταστρώματος στην πλευρά στο εγκάρσιο</a:t>
            </a:r>
            <a:r>
              <a:rPr lang="el-GR" altLang="el-GR" sz="2000" b="1" u="sng">
                <a:solidFill>
                  <a:srgbClr val="004A82"/>
                </a:solidFill>
                <a:latin typeface="Calibri Light" panose="020F0302020204030204" pitchFamily="34" charset="0"/>
              </a:rPr>
              <a:t> </a:t>
            </a:r>
            <a:r>
              <a:rPr lang="en-US" altLang="el-GR" sz="2000" b="1" u="sng">
                <a:solidFill>
                  <a:srgbClr val="004A82"/>
                </a:solidFill>
                <a:latin typeface="Calibri Light" panose="020F0302020204030204" pitchFamily="34" charset="0"/>
              </a:rPr>
              <a:t>(</a:t>
            </a:r>
            <a:r>
              <a:rPr lang="el-GR" altLang="el-GR" sz="2000" b="1" u="sng">
                <a:solidFill>
                  <a:srgbClr val="004A82"/>
                </a:solidFill>
                <a:latin typeface="Arial" panose="020B0604020202020204" pitchFamily="34" charset="0"/>
              </a:rPr>
              <a:t>πρωραία περιοχή) </a:t>
            </a:r>
            <a:r>
              <a:rPr lang="en-US" altLang="el-GR" sz="2000" b="1" u="sng">
                <a:solidFill>
                  <a:srgbClr val="004A82"/>
                </a:solidFill>
                <a:latin typeface="Arial" panose="020B0604020202020204" pitchFamily="34" charset="0"/>
              </a:rPr>
              <a:t> </a:t>
            </a:r>
            <a:r>
              <a:rPr lang="el-GR" altLang="el-GR" sz="2000" b="1" u="sng">
                <a:solidFill>
                  <a:srgbClr val="004A82"/>
                </a:solidFill>
                <a:latin typeface="Arial" panose="020B0604020202020204" pitchFamily="34" charset="0"/>
              </a:rPr>
              <a:t>(χρήση πλάτους / ύψους)</a:t>
            </a:r>
          </a:p>
        </p:txBody>
      </p:sp>
      <p:pic>
        <p:nvPicPr>
          <p:cNvPr id="19461" name="Εικόνα 1">
            <a:extLst>
              <a:ext uri="{FF2B5EF4-FFF2-40B4-BE49-F238E27FC236}">
                <a16:creationId xmlns:a16="http://schemas.microsoft.com/office/drawing/2014/main" id="{1E4273E6-C1E0-49E6-AC6C-629682C8C9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100" y="577850"/>
            <a:ext cx="10944225"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
            <a:extLst>
              <a:ext uri="{FF2B5EF4-FFF2-40B4-BE49-F238E27FC236}">
                <a16:creationId xmlns:a16="http://schemas.microsoft.com/office/drawing/2014/main" id="{604EF40B-BEDA-4CE5-AC11-A0183EFDECF8}"/>
              </a:ext>
            </a:extLst>
          </p:cNvPr>
          <p:cNvSpPr txBox="1">
            <a:spLocks noChangeArrowheads="1"/>
          </p:cNvSpPr>
          <p:nvPr/>
        </p:nvSpPr>
        <p:spPr bwMode="auto">
          <a:xfrm>
            <a:off x="3164413" y="6485275"/>
            <a:ext cx="645010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latin typeface="Times New Roman" panose="02020603050405020304" pitchFamily="18" charset="0"/>
                <a:cs typeface="Times New Roman" panose="02020603050405020304" pitchFamily="18" charset="0"/>
              </a:rPr>
              <a:t>ΝΑΥΠΗΓΙΚΟ ΣΧΕΔΙΟ ΚΑΙ ΑΡΧΕΣ </a:t>
            </a:r>
            <a:r>
              <a:rPr lang="en-US" altLang="el-GR" sz="1000" b="1" dirty="0">
                <a:latin typeface="Times New Roman" panose="02020603050405020304" pitchFamily="18" charset="0"/>
                <a:cs typeface="Times New Roman" panose="02020603050405020304" pitchFamily="18" charset="0"/>
              </a:rPr>
              <a:t>CASD</a:t>
            </a:r>
            <a:r>
              <a:rPr lang="el-GR" altLang="el-GR" sz="1000" b="1" dirty="0">
                <a:latin typeface="Times New Roman" panose="02020603050405020304" pitchFamily="18" charset="0"/>
                <a:cs typeface="Times New Roman" panose="02020603050405020304" pitchFamily="18" charset="0"/>
              </a:rPr>
              <a:t>     ΚΑΘΗΓΗΤΗΣ ΓΕΩΡΓΙΟΣ Κ. ΧΑΤΖΗΚΩΝΣΤΑΝΤΗΣ     2024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0482" name="Slide Number Placeholder 5">
            <a:extLst>
              <a:ext uri="{FF2B5EF4-FFF2-40B4-BE49-F238E27FC236}">
                <a16:creationId xmlns:a16="http://schemas.microsoft.com/office/drawing/2014/main" id="{69708D0D-925F-472B-A83D-7304A73904A0}"/>
              </a:ext>
            </a:extLst>
          </p:cNvPr>
          <p:cNvSpPr>
            <a:spLocks noGrp="1" noChangeArrowheads="1"/>
          </p:cNvSpPr>
          <p:nvPr>
            <p:ph type="sldNum" sz="quarter" idx="12"/>
          </p:nvPr>
        </p:nvSpPr>
        <p:spPr bwMode="auto">
          <a:xfrm>
            <a:off x="11508202" y="6273800"/>
            <a:ext cx="452021"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C6F6AF16-D84A-430A-84A3-C61F7F160933}" type="slidenum">
              <a:rPr lang="el-GR" altLang="el-GR" sz="1200" smtClean="0">
                <a:solidFill>
                  <a:srgbClr val="898989"/>
                </a:solidFill>
              </a:rPr>
              <a:pPr>
                <a:lnSpc>
                  <a:spcPct val="100000"/>
                </a:lnSpc>
                <a:spcBef>
                  <a:spcPct val="0"/>
                </a:spcBef>
                <a:buFontTx/>
                <a:buNone/>
              </a:pPr>
              <a:t>25</a:t>
            </a:fld>
            <a:endParaRPr lang="el-GR" altLang="el-GR" sz="1200" dirty="0">
              <a:solidFill>
                <a:srgbClr val="898989"/>
              </a:solidFill>
            </a:endParaRPr>
          </a:p>
        </p:txBody>
      </p:sp>
      <p:sp>
        <p:nvSpPr>
          <p:cNvPr id="20484" name="Τίτλος 1">
            <a:extLst>
              <a:ext uri="{FF2B5EF4-FFF2-40B4-BE49-F238E27FC236}">
                <a16:creationId xmlns:a16="http://schemas.microsoft.com/office/drawing/2014/main" id="{C16BE2C6-E06D-49FC-9520-14EC730FB13E}"/>
              </a:ext>
            </a:extLst>
          </p:cNvPr>
          <p:cNvSpPr>
            <a:spLocks/>
          </p:cNvSpPr>
          <p:nvPr/>
        </p:nvSpPr>
        <p:spPr bwMode="auto">
          <a:xfrm>
            <a:off x="165100" y="219075"/>
            <a:ext cx="11795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ct val="0"/>
              </a:spcBef>
              <a:buFontTx/>
              <a:buNone/>
            </a:pPr>
            <a:r>
              <a:rPr lang="el-GR" altLang="el-GR" sz="2000" b="1">
                <a:solidFill>
                  <a:srgbClr val="004A82"/>
                </a:solidFill>
                <a:latin typeface="Calibri Light" panose="020F0302020204030204" pitchFamily="34" charset="0"/>
              </a:rPr>
              <a:t> </a:t>
            </a:r>
            <a:r>
              <a:rPr lang="el-GR" altLang="el-GR" sz="2000" b="1" u="sng">
                <a:solidFill>
                  <a:srgbClr val="004A82"/>
                </a:solidFill>
                <a:latin typeface="Calibri Light" panose="020F0302020204030204" pitchFamily="34" charset="0"/>
              </a:rPr>
              <a:t>Καμπύλ</a:t>
            </a:r>
            <a:r>
              <a:rPr lang="el-GR" altLang="el-GR" sz="2000" b="1" u="sng">
                <a:solidFill>
                  <a:srgbClr val="004A82"/>
                </a:solidFill>
              </a:rPr>
              <a:t>η καταστρώματος στην πλευρά στο οριζόντιο επίπεδο  </a:t>
            </a:r>
            <a:r>
              <a:rPr lang="en-US" altLang="el-GR" sz="1600" b="1" u="sng">
                <a:solidFill>
                  <a:srgbClr val="004A82"/>
                </a:solidFill>
                <a:latin typeface="Calibri Light" panose="020F0302020204030204" pitchFamily="34" charset="0"/>
              </a:rPr>
              <a:t>(</a:t>
            </a:r>
            <a:r>
              <a:rPr lang="el-GR" altLang="el-GR" sz="1600" b="1" u="sng">
                <a:solidFill>
                  <a:srgbClr val="004A82"/>
                </a:solidFill>
                <a:latin typeface="Arial" panose="020B0604020202020204" pitchFamily="34" charset="0"/>
              </a:rPr>
              <a:t>πρωραία περιοχή)</a:t>
            </a:r>
          </a:p>
        </p:txBody>
      </p:sp>
      <p:pic>
        <p:nvPicPr>
          <p:cNvPr id="20485" name="Picture 11">
            <a:extLst>
              <a:ext uri="{FF2B5EF4-FFF2-40B4-BE49-F238E27FC236}">
                <a16:creationId xmlns:a16="http://schemas.microsoft.com/office/drawing/2014/main" id="{E9FFB577-EBCE-48A6-BEC0-BA1B6BDE4D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034" y="612061"/>
            <a:ext cx="10375255" cy="5825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
            <a:extLst>
              <a:ext uri="{FF2B5EF4-FFF2-40B4-BE49-F238E27FC236}">
                <a16:creationId xmlns:a16="http://schemas.microsoft.com/office/drawing/2014/main" id="{A330E090-B9D9-40EC-96FE-C2FAA562306E}"/>
              </a:ext>
            </a:extLst>
          </p:cNvPr>
          <p:cNvSpPr txBox="1">
            <a:spLocks noChangeArrowheads="1"/>
          </p:cNvSpPr>
          <p:nvPr/>
        </p:nvSpPr>
        <p:spPr bwMode="auto">
          <a:xfrm>
            <a:off x="3164413" y="6485275"/>
            <a:ext cx="645010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latin typeface="Times New Roman" panose="02020603050405020304" pitchFamily="18" charset="0"/>
                <a:cs typeface="Times New Roman" panose="02020603050405020304" pitchFamily="18" charset="0"/>
              </a:rPr>
              <a:t>ΝΑΥΠΗΓΙΚΟ ΣΧΕΔΙΟ ΚΑΙ ΑΡΧΕΣ </a:t>
            </a:r>
            <a:r>
              <a:rPr lang="en-US" altLang="el-GR" sz="1000" b="1" dirty="0">
                <a:latin typeface="Times New Roman" panose="02020603050405020304" pitchFamily="18" charset="0"/>
                <a:cs typeface="Times New Roman" panose="02020603050405020304" pitchFamily="18" charset="0"/>
              </a:rPr>
              <a:t>CASD</a:t>
            </a:r>
            <a:r>
              <a:rPr lang="el-GR" altLang="el-GR" sz="1000" b="1" dirty="0">
                <a:latin typeface="Times New Roman" panose="02020603050405020304" pitchFamily="18" charset="0"/>
                <a:cs typeface="Times New Roman" panose="02020603050405020304" pitchFamily="18" charset="0"/>
              </a:rPr>
              <a:t>     ΚΑΘΗΓΗΤΗΣ ΓΕΩΡΓΙΟΣ Κ. ΧΑΤΖΗΚΩΝΣΤΑΝΤΗΣ     2024</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1506" name="Slide Number Placeholder 5">
            <a:extLst>
              <a:ext uri="{FF2B5EF4-FFF2-40B4-BE49-F238E27FC236}">
                <a16:creationId xmlns:a16="http://schemas.microsoft.com/office/drawing/2014/main" id="{EC4F1360-2124-4E85-84B5-0B8E8B932988}"/>
              </a:ext>
            </a:extLst>
          </p:cNvPr>
          <p:cNvSpPr>
            <a:spLocks noGrp="1"/>
          </p:cNvSpPr>
          <p:nvPr>
            <p:ph type="sldNum" sz="quarter" idx="12"/>
          </p:nvPr>
        </p:nvSpPr>
        <p:spPr bwMode="auto">
          <a:xfrm>
            <a:off x="11488568" y="6356350"/>
            <a:ext cx="48753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9E39DBDB-7239-4E1A-9126-3C470BBD4714}" type="slidenum">
              <a:rPr lang="el-GR" altLang="el-GR" sz="1200" smtClean="0">
                <a:solidFill>
                  <a:srgbClr val="898989"/>
                </a:solidFill>
              </a:rPr>
              <a:pPr>
                <a:lnSpc>
                  <a:spcPct val="100000"/>
                </a:lnSpc>
                <a:spcBef>
                  <a:spcPct val="0"/>
                </a:spcBef>
                <a:buFontTx/>
                <a:buNone/>
              </a:pPr>
              <a:t>26</a:t>
            </a:fld>
            <a:endParaRPr lang="el-GR" altLang="el-GR" sz="1200" dirty="0">
              <a:solidFill>
                <a:srgbClr val="898989"/>
              </a:solidFill>
            </a:endParaRPr>
          </a:p>
        </p:txBody>
      </p:sp>
      <p:sp>
        <p:nvSpPr>
          <p:cNvPr id="21508" name="Τίτλος 1">
            <a:extLst>
              <a:ext uri="{FF2B5EF4-FFF2-40B4-BE49-F238E27FC236}">
                <a16:creationId xmlns:a16="http://schemas.microsoft.com/office/drawing/2014/main" id="{9A452DAF-5D4D-4BEC-9351-10797CBD8736}"/>
              </a:ext>
            </a:extLst>
          </p:cNvPr>
          <p:cNvSpPr>
            <a:spLocks/>
          </p:cNvSpPr>
          <p:nvPr/>
        </p:nvSpPr>
        <p:spPr bwMode="auto">
          <a:xfrm>
            <a:off x="215900" y="-58738"/>
            <a:ext cx="11795125" cy="67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l-GR" altLang="el-GR" sz="2000" b="1" u="sng">
                <a:solidFill>
                  <a:srgbClr val="004A82"/>
                </a:solidFill>
                <a:latin typeface="Calibri Light" panose="020F0302020204030204" pitchFamily="34" charset="0"/>
              </a:rPr>
              <a:t>Καμπύλ</a:t>
            </a:r>
            <a:r>
              <a:rPr lang="el-GR" altLang="el-GR" sz="2000" u="sng">
                <a:solidFill>
                  <a:srgbClr val="004A82"/>
                </a:solidFill>
              </a:rPr>
              <a:t>η παραπέτου στην πλευρά στο εγκάρσιο</a:t>
            </a:r>
            <a:r>
              <a:rPr lang="el-GR" altLang="el-GR" sz="2000" b="1" u="sng">
                <a:solidFill>
                  <a:srgbClr val="004A82"/>
                </a:solidFill>
                <a:latin typeface="Calibri Light" panose="020F0302020204030204" pitchFamily="34" charset="0"/>
              </a:rPr>
              <a:t> </a:t>
            </a:r>
            <a:r>
              <a:rPr lang="en-US" altLang="el-GR" sz="2000" b="1" u="sng">
                <a:solidFill>
                  <a:srgbClr val="004A82"/>
                </a:solidFill>
                <a:latin typeface="Calibri Light" panose="020F0302020204030204" pitchFamily="34" charset="0"/>
              </a:rPr>
              <a:t>(</a:t>
            </a:r>
            <a:r>
              <a:rPr lang="el-GR" altLang="el-GR" sz="2000" b="1" u="sng">
                <a:solidFill>
                  <a:srgbClr val="004A82"/>
                </a:solidFill>
                <a:latin typeface="Arial" panose="020B0604020202020204" pitchFamily="34" charset="0"/>
              </a:rPr>
              <a:t>πρωραία περιοχή)</a:t>
            </a:r>
          </a:p>
        </p:txBody>
      </p:sp>
      <p:pic>
        <p:nvPicPr>
          <p:cNvPr id="21509" name="Picture 1">
            <a:extLst>
              <a:ext uri="{FF2B5EF4-FFF2-40B4-BE49-F238E27FC236}">
                <a16:creationId xmlns:a16="http://schemas.microsoft.com/office/drawing/2014/main" id="{CE25CEAA-733C-465F-94BB-45BDDBFB84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5900" y="442913"/>
            <a:ext cx="10977563" cy="591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
            <a:extLst>
              <a:ext uri="{FF2B5EF4-FFF2-40B4-BE49-F238E27FC236}">
                <a16:creationId xmlns:a16="http://schemas.microsoft.com/office/drawing/2014/main" id="{F5328A5A-5F7E-4366-80FD-386870EDDECB}"/>
              </a:ext>
            </a:extLst>
          </p:cNvPr>
          <p:cNvSpPr txBox="1">
            <a:spLocks noChangeArrowheads="1"/>
          </p:cNvSpPr>
          <p:nvPr/>
        </p:nvSpPr>
        <p:spPr bwMode="auto">
          <a:xfrm>
            <a:off x="3164413" y="6485275"/>
            <a:ext cx="645010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latin typeface="Times New Roman" panose="02020603050405020304" pitchFamily="18" charset="0"/>
                <a:cs typeface="Times New Roman" panose="02020603050405020304" pitchFamily="18" charset="0"/>
              </a:rPr>
              <a:t>ΝΑΥΠΗΓΙΚΟ ΣΧΕΔΙΟ ΚΑΙ ΑΡΧΕΣ </a:t>
            </a:r>
            <a:r>
              <a:rPr lang="en-US" altLang="el-GR" sz="1000" b="1" dirty="0">
                <a:latin typeface="Times New Roman" panose="02020603050405020304" pitchFamily="18" charset="0"/>
                <a:cs typeface="Times New Roman" panose="02020603050405020304" pitchFamily="18" charset="0"/>
              </a:rPr>
              <a:t>CASD</a:t>
            </a:r>
            <a:r>
              <a:rPr lang="el-GR" altLang="el-GR" sz="1000" b="1" dirty="0">
                <a:latin typeface="Times New Roman" panose="02020603050405020304" pitchFamily="18" charset="0"/>
                <a:cs typeface="Times New Roman" panose="02020603050405020304" pitchFamily="18" charset="0"/>
              </a:rPr>
              <a:t>     ΚΑΘΗΓΗΤΗΣ ΓΕΩΡΓΙΟΣ Κ. ΧΑΤΖΗΚΩΝΣΤΑΝΤΗΣ     2024</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2530" name="Slide Number Placeholder 5">
            <a:extLst>
              <a:ext uri="{FF2B5EF4-FFF2-40B4-BE49-F238E27FC236}">
                <a16:creationId xmlns:a16="http://schemas.microsoft.com/office/drawing/2014/main" id="{67BD01B4-DDCB-4403-B8BB-27AF9710FFD1}"/>
              </a:ext>
            </a:extLst>
          </p:cNvPr>
          <p:cNvSpPr>
            <a:spLocks noGrp="1"/>
          </p:cNvSpPr>
          <p:nvPr>
            <p:ph type="sldNum" sz="quarter" idx="12"/>
          </p:nvPr>
        </p:nvSpPr>
        <p:spPr bwMode="auto">
          <a:xfrm>
            <a:off x="11434127" y="6273800"/>
            <a:ext cx="549676"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9F6515DF-9B42-4C07-83D0-73F6A2544050}" type="slidenum">
              <a:rPr lang="el-GR" altLang="el-GR" sz="1200" smtClean="0">
                <a:solidFill>
                  <a:srgbClr val="898989"/>
                </a:solidFill>
              </a:rPr>
              <a:pPr>
                <a:lnSpc>
                  <a:spcPct val="100000"/>
                </a:lnSpc>
                <a:spcBef>
                  <a:spcPct val="0"/>
                </a:spcBef>
                <a:buFontTx/>
                <a:buNone/>
              </a:pPr>
              <a:t>27</a:t>
            </a:fld>
            <a:endParaRPr lang="el-GR" altLang="el-GR" sz="1200" dirty="0">
              <a:solidFill>
                <a:srgbClr val="898989"/>
              </a:solidFill>
            </a:endParaRPr>
          </a:p>
        </p:txBody>
      </p:sp>
      <p:sp>
        <p:nvSpPr>
          <p:cNvPr id="22532" name="Τίτλος 1">
            <a:extLst>
              <a:ext uri="{FF2B5EF4-FFF2-40B4-BE49-F238E27FC236}">
                <a16:creationId xmlns:a16="http://schemas.microsoft.com/office/drawing/2014/main" id="{14DC671A-BC68-4942-BE86-16323438C3F8}"/>
              </a:ext>
            </a:extLst>
          </p:cNvPr>
          <p:cNvSpPr>
            <a:spLocks/>
          </p:cNvSpPr>
          <p:nvPr/>
        </p:nvSpPr>
        <p:spPr bwMode="auto">
          <a:xfrm>
            <a:off x="165100" y="219075"/>
            <a:ext cx="117951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l-GR" altLang="el-GR" sz="2000" b="1">
                <a:solidFill>
                  <a:srgbClr val="004A82"/>
                </a:solidFill>
                <a:latin typeface="Calibri Light" panose="020F0302020204030204" pitchFamily="34" charset="0"/>
              </a:rPr>
              <a:t> </a:t>
            </a:r>
            <a:r>
              <a:rPr lang="el-GR" altLang="el-GR" sz="2000" b="1" u="sng">
                <a:solidFill>
                  <a:srgbClr val="004A82"/>
                </a:solidFill>
                <a:latin typeface="Calibri Light" panose="020F0302020204030204" pitchFamily="34" charset="0"/>
              </a:rPr>
              <a:t>Καμπύλ</a:t>
            </a:r>
            <a:r>
              <a:rPr lang="el-GR" altLang="el-GR" sz="2000" b="1" u="sng">
                <a:solidFill>
                  <a:srgbClr val="004A82"/>
                </a:solidFill>
              </a:rPr>
              <a:t>η παραπέτου στο οριζόντιο επίπεδο  </a:t>
            </a:r>
            <a:r>
              <a:rPr lang="en-US" altLang="el-GR" sz="1600" b="1" u="sng">
                <a:solidFill>
                  <a:srgbClr val="004A82"/>
                </a:solidFill>
                <a:latin typeface="Calibri Light" panose="020F0302020204030204" pitchFamily="34" charset="0"/>
              </a:rPr>
              <a:t>(</a:t>
            </a:r>
            <a:r>
              <a:rPr lang="el-GR" altLang="el-GR" sz="1600" b="1" u="sng">
                <a:solidFill>
                  <a:srgbClr val="004A82"/>
                </a:solidFill>
                <a:latin typeface="Arial" panose="020B0604020202020204" pitchFamily="34" charset="0"/>
              </a:rPr>
              <a:t>πρωραία περιοχή)</a:t>
            </a:r>
          </a:p>
        </p:txBody>
      </p:sp>
      <p:pic>
        <p:nvPicPr>
          <p:cNvPr id="22533" name="Picture 1">
            <a:extLst>
              <a:ext uri="{FF2B5EF4-FFF2-40B4-BE49-F238E27FC236}">
                <a16:creationId xmlns:a16="http://schemas.microsoft.com/office/drawing/2014/main" id="{EAF4286F-0522-44C7-B0FE-D2FD8C12286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7873" y="693738"/>
            <a:ext cx="10656524" cy="565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
            <a:extLst>
              <a:ext uri="{FF2B5EF4-FFF2-40B4-BE49-F238E27FC236}">
                <a16:creationId xmlns:a16="http://schemas.microsoft.com/office/drawing/2014/main" id="{17598201-E55C-43EC-984A-BAE9F2DE601B}"/>
              </a:ext>
            </a:extLst>
          </p:cNvPr>
          <p:cNvSpPr txBox="1">
            <a:spLocks noChangeArrowheads="1"/>
          </p:cNvSpPr>
          <p:nvPr/>
        </p:nvSpPr>
        <p:spPr bwMode="auto">
          <a:xfrm>
            <a:off x="3164413" y="6485275"/>
            <a:ext cx="645010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latin typeface="Times New Roman" panose="02020603050405020304" pitchFamily="18" charset="0"/>
                <a:cs typeface="Times New Roman" panose="02020603050405020304" pitchFamily="18" charset="0"/>
              </a:rPr>
              <a:t>ΝΑΥΠΗΓΙΚΟ ΣΧΕΔΙΟ ΚΑΙ ΑΡΧΕΣ </a:t>
            </a:r>
            <a:r>
              <a:rPr lang="en-US" altLang="el-GR" sz="1000" b="1" dirty="0">
                <a:latin typeface="Times New Roman" panose="02020603050405020304" pitchFamily="18" charset="0"/>
                <a:cs typeface="Times New Roman" panose="02020603050405020304" pitchFamily="18" charset="0"/>
              </a:rPr>
              <a:t>CASD</a:t>
            </a:r>
            <a:r>
              <a:rPr lang="el-GR" altLang="el-GR" sz="1000" b="1" dirty="0">
                <a:latin typeface="Times New Roman" panose="02020603050405020304" pitchFamily="18" charset="0"/>
                <a:cs typeface="Times New Roman" panose="02020603050405020304" pitchFamily="18" charset="0"/>
              </a:rPr>
              <a:t>     ΚΑΘΗΓΗΤΗΣ ΓΕΩΡΓΙΟΣ Κ. ΧΑΤΖΗΚΩΝΣΤΑΝΤΗΣ     2024</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52ADB54B-FC33-4991-8D25-DBECE844FF7E}"/>
              </a:ext>
            </a:extLst>
          </p:cNvPr>
          <p:cNvSpPr txBox="1">
            <a:spLocks noChangeArrowheads="1"/>
          </p:cNvSpPr>
          <p:nvPr/>
        </p:nvSpPr>
        <p:spPr bwMode="auto">
          <a:xfrm>
            <a:off x="3164413" y="6485275"/>
            <a:ext cx="645010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latin typeface="Times New Roman" panose="02020603050405020304" pitchFamily="18" charset="0"/>
                <a:cs typeface="Times New Roman" panose="02020603050405020304" pitchFamily="18" charset="0"/>
              </a:rPr>
              <a:t>ΝΑΥΠΗΓΙΚΟ ΣΧΕΔΙΟ ΚΑΙ ΑΡΧΕΣ </a:t>
            </a:r>
            <a:r>
              <a:rPr lang="en-US" altLang="el-GR" sz="1000" b="1" dirty="0">
                <a:latin typeface="Times New Roman" panose="02020603050405020304" pitchFamily="18" charset="0"/>
                <a:cs typeface="Times New Roman" panose="02020603050405020304" pitchFamily="18" charset="0"/>
              </a:rPr>
              <a:t>CASD</a:t>
            </a:r>
            <a:r>
              <a:rPr lang="el-GR" altLang="el-GR" sz="1000" b="1" dirty="0">
                <a:latin typeface="Times New Roman" panose="02020603050405020304" pitchFamily="18" charset="0"/>
                <a:cs typeface="Times New Roman" panose="02020603050405020304" pitchFamily="18" charset="0"/>
              </a:rPr>
              <a:t>     ΚΑΘΗΓΗΤΗΣ ΓΕΩΡΓΙΟΣ Κ. ΧΑΤΖΗΚΩΝΣΤΑΝΤΗΣ     2024</a:t>
            </a:r>
          </a:p>
        </p:txBody>
      </p:sp>
      <p:sp>
        <p:nvSpPr>
          <p:cNvPr id="6" name="Θέση αριθμού διαφάνειας 5">
            <a:extLst>
              <a:ext uri="{FF2B5EF4-FFF2-40B4-BE49-F238E27FC236}">
                <a16:creationId xmlns:a16="http://schemas.microsoft.com/office/drawing/2014/main" id="{3BC9FAE5-579A-4087-90C8-E6DB5D599C5E}"/>
              </a:ext>
            </a:extLst>
          </p:cNvPr>
          <p:cNvSpPr>
            <a:spLocks noGrp="1"/>
          </p:cNvSpPr>
          <p:nvPr>
            <p:ph type="sldNum" sz="quarter" idx="12"/>
          </p:nvPr>
        </p:nvSpPr>
        <p:spPr>
          <a:xfrm>
            <a:off x="11239129" y="6302712"/>
            <a:ext cx="558553" cy="365125"/>
          </a:xfrm>
        </p:spPr>
        <p:txBody>
          <a:bodyPr/>
          <a:lstStyle/>
          <a:p>
            <a:fld id="{E5CB0D6C-172C-4E9E-8EC8-375D316F7537}" type="slidenum">
              <a:rPr lang="el-GR" smtClean="0"/>
              <a:t>28</a:t>
            </a:fld>
            <a:endParaRPr lang="el-GR" dirty="0"/>
          </a:p>
        </p:txBody>
      </p:sp>
      <p:sp>
        <p:nvSpPr>
          <p:cNvPr id="5" name="TextBox 4">
            <a:extLst>
              <a:ext uri="{FF2B5EF4-FFF2-40B4-BE49-F238E27FC236}">
                <a16:creationId xmlns:a16="http://schemas.microsoft.com/office/drawing/2014/main" id="{E802B98B-85F8-465A-AD31-AD18EC0B943C}"/>
              </a:ext>
            </a:extLst>
          </p:cNvPr>
          <p:cNvSpPr txBox="1"/>
          <p:nvPr/>
        </p:nvSpPr>
        <p:spPr>
          <a:xfrm>
            <a:off x="1713389" y="825622"/>
            <a:ext cx="7190913" cy="4524315"/>
          </a:xfrm>
          <a:prstGeom prst="rect">
            <a:avLst/>
          </a:prstGeom>
          <a:noFill/>
        </p:spPr>
        <p:txBody>
          <a:bodyPr wrap="square" rtlCol="0">
            <a:spAutoFit/>
          </a:bodyPr>
          <a:lstStyle/>
          <a:p>
            <a:pPr algn="ctr"/>
            <a:r>
              <a:rPr lang="el-GR" sz="3200" b="1" dirty="0">
                <a:latin typeface="Times New Roman" panose="02020603050405020304" pitchFamily="18" charset="0"/>
                <a:cs typeface="Times New Roman" panose="02020603050405020304" pitchFamily="18" charset="0"/>
              </a:rPr>
              <a:t>ΣΧΕΔΙΑΣΗ ΠΕΡΙΓΡΑΜΜΑΤΟΣ</a:t>
            </a:r>
            <a:endParaRPr lang="en-US" sz="3200" b="1" dirty="0">
              <a:latin typeface="Times New Roman" panose="02020603050405020304" pitchFamily="18" charset="0"/>
              <a:cs typeface="Times New Roman" panose="02020603050405020304" pitchFamily="18" charset="0"/>
            </a:endParaRPr>
          </a:p>
          <a:p>
            <a:pPr algn="ctr"/>
            <a:endParaRPr lang="en-US" sz="3200" b="1" dirty="0">
              <a:latin typeface="Times New Roman" panose="02020603050405020304" pitchFamily="18" charset="0"/>
              <a:cs typeface="Times New Roman" panose="02020603050405020304" pitchFamily="18" charset="0"/>
            </a:endParaRPr>
          </a:p>
          <a:p>
            <a:pPr algn="ctr"/>
            <a:r>
              <a:rPr lang="el-GR" sz="3200" b="1" dirty="0">
                <a:latin typeface="Times New Roman" panose="02020603050405020304" pitchFamily="18" charset="0"/>
                <a:cs typeface="Times New Roman" panose="02020603050405020304" pitchFamily="18" charset="0"/>
              </a:rPr>
              <a:t>ΚΑΙ </a:t>
            </a:r>
            <a:endParaRPr lang="en-US" sz="3200" b="1" dirty="0">
              <a:latin typeface="Times New Roman" panose="02020603050405020304" pitchFamily="18" charset="0"/>
              <a:cs typeface="Times New Roman" panose="02020603050405020304" pitchFamily="18" charset="0"/>
            </a:endParaRPr>
          </a:p>
          <a:p>
            <a:pPr algn="ctr"/>
            <a:endParaRPr lang="en-US" sz="3200" b="1" dirty="0">
              <a:latin typeface="Times New Roman" panose="02020603050405020304" pitchFamily="18" charset="0"/>
              <a:cs typeface="Times New Roman" panose="02020603050405020304" pitchFamily="18" charset="0"/>
            </a:endParaRPr>
          </a:p>
          <a:p>
            <a:pPr algn="ctr"/>
            <a:r>
              <a:rPr lang="el-GR" sz="3200" b="1" dirty="0">
                <a:latin typeface="Times New Roman" panose="02020603050405020304" pitchFamily="18" charset="0"/>
                <a:cs typeface="Times New Roman" panose="02020603050405020304" pitchFamily="18" charset="0"/>
              </a:rPr>
              <a:t>ΕΙΣΑΓΩΓΗ ΣΗΜΕΙΩΝ </a:t>
            </a:r>
            <a:endParaRPr lang="en-US" sz="3200" b="1" dirty="0">
              <a:latin typeface="Times New Roman" panose="02020603050405020304" pitchFamily="18" charset="0"/>
              <a:cs typeface="Times New Roman" panose="02020603050405020304" pitchFamily="18" charset="0"/>
            </a:endParaRPr>
          </a:p>
          <a:p>
            <a:pPr algn="ctr"/>
            <a:endParaRPr lang="en-US" sz="3200" b="1" dirty="0">
              <a:latin typeface="Times New Roman" panose="02020603050405020304" pitchFamily="18" charset="0"/>
              <a:cs typeface="Times New Roman" panose="02020603050405020304" pitchFamily="18" charset="0"/>
            </a:endParaRPr>
          </a:p>
          <a:p>
            <a:pPr algn="ctr"/>
            <a:r>
              <a:rPr lang="el-GR" sz="3200" b="1" dirty="0">
                <a:latin typeface="Times New Roman" panose="02020603050405020304" pitchFamily="18" charset="0"/>
                <a:cs typeface="Times New Roman" panose="02020603050405020304" pitchFamily="18" charset="0"/>
              </a:rPr>
              <a:t>ΣΤΟ</a:t>
            </a:r>
            <a:endParaRPr lang="en-US" sz="3200" b="1" dirty="0">
              <a:latin typeface="Times New Roman" panose="02020603050405020304" pitchFamily="18" charset="0"/>
              <a:cs typeface="Times New Roman" panose="02020603050405020304" pitchFamily="18" charset="0"/>
            </a:endParaRPr>
          </a:p>
          <a:p>
            <a:pPr algn="ctr"/>
            <a:endParaRPr lang="en-US" sz="3200" b="1" dirty="0">
              <a:latin typeface="Times New Roman" panose="02020603050405020304" pitchFamily="18" charset="0"/>
              <a:cs typeface="Times New Roman" panose="02020603050405020304" pitchFamily="18" charset="0"/>
            </a:endParaRPr>
          </a:p>
          <a:p>
            <a:pPr algn="ctr"/>
            <a:r>
              <a:rPr lang="el-GR" sz="3200" b="1" dirty="0">
                <a:latin typeface="Times New Roman" panose="02020603050405020304" pitchFamily="18" charset="0"/>
                <a:cs typeface="Times New Roman" panose="02020603050405020304" pitchFamily="18" charset="0"/>
              </a:rPr>
              <a:t> ΠΡΟΓΡΑΜΜΑ </a:t>
            </a:r>
            <a:r>
              <a:rPr lang="en-US" sz="3200" b="1" dirty="0">
                <a:latin typeface="Times New Roman" panose="02020603050405020304" pitchFamily="18" charset="0"/>
                <a:cs typeface="Times New Roman" panose="02020603050405020304" pitchFamily="18" charset="0"/>
              </a:rPr>
              <a:t>RHINOCEROS</a:t>
            </a:r>
            <a:r>
              <a:rPr lang="el-GR" sz="32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0470556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4578" name="Slide Number Placeholder 1">
            <a:extLst>
              <a:ext uri="{FF2B5EF4-FFF2-40B4-BE49-F238E27FC236}">
                <a16:creationId xmlns:a16="http://schemas.microsoft.com/office/drawing/2014/main" id="{E68537DC-EAEE-4B70-8225-AFA5160D75BF}"/>
              </a:ext>
            </a:extLst>
          </p:cNvPr>
          <p:cNvSpPr>
            <a:spLocks noGrp="1"/>
          </p:cNvSpPr>
          <p:nvPr>
            <p:ph type="sldNum" sz="quarter" idx="12"/>
          </p:nvPr>
        </p:nvSpPr>
        <p:spPr bwMode="auto">
          <a:xfrm>
            <a:off x="11633200" y="6286500"/>
            <a:ext cx="3937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8FBF30CE-B62A-48CF-8663-E779CDB8215A}" type="slidenum">
              <a:rPr lang="el-GR" altLang="el-GR" sz="1200" smtClean="0">
                <a:solidFill>
                  <a:srgbClr val="898989"/>
                </a:solidFill>
              </a:rPr>
              <a:pPr>
                <a:lnSpc>
                  <a:spcPct val="100000"/>
                </a:lnSpc>
                <a:spcBef>
                  <a:spcPct val="0"/>
                </a:spcBef>
                <a:buFontTx/>
                <a:buNone/>
              </a:pPr>
              <a:t>29</a:t>
            </a:fld>
            <a:endParaRPr lang="el-GR" altLang="el-GR" sz="1200">
              <a:solidFill>
                <a:srgbClr val="898989"/>
              </a:solidFill>
            </a:endParaRPr>
          </a:p>
        </p:txBody>
      </p:sp>
      <p:sp>
        <p:nvSpPr>
          <p:cNvPr id="24579" name="TextBox 1">
            <a:extLst>
              <a:ext uri="{FF2B5EF4-FFF2-40B4-BE49-F238E27FC236}">
                <a16:creationId xmlns:a16="http://schemas.microsoft.com/office/drawing/2014/main" id="{CE8E155D-098C-4276-971B-E247E46DF2BB}"/>
              </a:ext>
            </a:extLst>
          </p:cNvPr>
          <p:cNvSpPr txBox="1">
            <a:spLocks noChangeArrowheads="1"/>
          </p:cNvSpPr>
          <p:nvPr/>
        </p:nvSpPr>
        <p:spPr bwMode="auto">
          <a:xfrm>
            <a:off x="4305300" y="0"/>
            <a:ext cx="363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l-GR" altLang="el-GR" sz="1800" u="sng">
                <a:latin typeface="Arial" panose="020B0604020202020204" pitchFamily="34" charset="0"/>
              </a:rPr>
              <a:t>Διάμηκες επίπεδο </a:t>
            </a:r>
            <a:r>
              <a:rPr lang="en-US" altLang="el-GR" sz="1800" u="sng">
                <a:latin typeface="Arial" panose="020B0604020202020204" pitchFamily="34" charset="0"/>
              </a:rPr>
              <a:t>Sheer plan</a:t>
            </a:r>
            <a:endParaRPr lang="el-GR" altLang="el-GR" sz="1800" u="sng">
              <a:latin typeface="Arial" panose="020B0604020202020204" pitchFamily="34" charset="0"/>
            </a:endParaRPr>
          </a:p>
        </p:txBody>
      </p:sp>
      <p:sp>
        <p:nvSpPr>
          <p:cNvPr id="24580" name="TextBox 2">
            <a:extLst>
              <a:ext uri="{FF2B5EF4-FFF2-40B4-BE49-F238E27FC236}">
                <a16:creationId xmlns:a16="http://schemas.microsoft.com/office/drawing/2014/main" id="{07940FB9-5100-4FA9-A55B-661D7752B5FD}"/>
              </a:ext>
            </a:extLst>
          </p:cNvPr>
          <p:cNvSpPr txBox="1">
            <a:spLocks noChangeArrowheads="1"/>
          </p:cNvSpPr>
          <p:nvPr/>
        </p:nvSpPr>
        <p:spPr bwMode="auto">
          <a:xfrm>
            <a:off x="4489450" y="3727450"/>
            <a:ext cx="2857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l-GR" altLang="el-GR" sz="1800" b="1" u="sng">
                <a:latin typeface="Arial" panose="020B0604020202020204" pitchFamily="34" charset="0"/>
              </a:rPr>
              <a:t>Συντεταγμένες σημείων</a:t>
            </a:r>
          </a:p>
        </p:txBody>
      </p:sp>
      <p:sp>
        <p:nvSpPr>
          <p:cNvPr id="24581" name="TextBox 4">
            <a:extLst>
              <a:ext uri="{FF2B5EF4-FFF2-40B4-BE49-F238E27FC236}">
                <a16:creationId xmlns:a16="http://schemas.microsoft.com/office/drawing/2014/main" id="{F1204EDC-82DC-4469-832B-5A63A20CF4C0}"/>
              </a:ext>
            </a:extLst>
          </p:cNvPr>
          <p:cNvSpPr txBox="1">
            <a:spLocks noChangeArrowheads="1"/>
          </p:cNvSpPr>
          <p:nvPr/>
        </p:nvSpPr>
        <p:spPr bwMode="auto">
          <a:xfrm>
            <a:off x="368300" y="4097338"/>
            <a:ext cx="11518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l-GR" sz="1800">
                <a:latin typeface="Arial" panose="020B0604020202020204" pitchFamily="34" charset="0"/>
              </a:rPr>
              <a:t>X</a:t>
            </a:r>
            <a:r>
              <a:rPr lang="el-GR" altLang="el-GR" sz="1800">
                <a:latin typeface="Arial" panose="020B0604020202020204" pitchFamily="34" charset="0"/>
              </a:rPr>
              <a:t> = </a:t>
            </a:r>
            <a:r>
              <a:rPr lang="el-GR" altLang="el-GR" sz="1800" u="sng">
                <a:latin typeface="Arial" panose="020B0604020202020204" pitchFamily="34" charset="0"/>
              </a:rPr>
              <a:t>Διαμήκη θέση ως προς Νομ. 0 </a:t>
            </a:r>
            <a:r>
              <a:rPr lang="en-US" altLang="el-GR" sz="1800">
                <a:latin typeface="Arial" panose="020B0604020202020204" pitchFamily="34" charset="0"/>
              </a:rPr>
              <a:t>           Z</a:t>
            </a:r>
            <a:r>
              <a:rPr lang="el-GR" altLang="el-GR" sz="1800">
                <a:latin typeface="Arial" panose="020B0604020202020204" pitchFamily="34" charset="0"/>
              </a:rPr>
              <a:t> = </a:t>
            </a:r>
            <a:r>
              <a:rPr lang="el-GR" altLang="el-GR" sz="1800" u="sng">
                <a:latin typeface="Arial" panose="020B0604020202020204" pitchFamily="34" charset="0"/>
              </a:rPr>
              <a:t>κατακόρυφη θέση ως προς Βασική Γραμμή / </a:t>
            </a:r>
            <a:r>
              <a:rPr lang="en-US" altLang="el-GR" sz="1800" u="sng">
                <a:latin typeface="Arial" panose="020B0604020202020204" pitchFamily="34" charset="0"/>
              </a:rPr>
              <a:t>Base Line</a:t>
            </a:r>
            <a:r>
              <a:rPr lang="en-US" altLang="el-GR" sz="1800">
                <a:latin typeface="Arial" panose="020B0604020202020204" pitchFamily="34" charset="0"/>
              </a:rPr>
              <a:t>  </a:t>
            </a:r>
            <a:r>
              <a:rPr lang="el-GR" altLang="el-GR" sz="1800">
                <a:latin typeface="Arial" panose="020B0604020202020204" pitchFamily="34" charset="0"/>
              </a:rPr>
              <a:t>     </a:t>
            </a:r>
          </a:p>
        </p:txBody>
      </p:sp>
      <p:sp>
        <p:nvSpPr>
          <p:cNvPr id="24582" name="TextBox 9">
            <a:extLst>
              <a:ext uri="{FF2B5EF4-FFF2-40B4-BE49-F238E27FC236}">
                <a16:creationId xmlns:a16="http://schemas.microsoft.com/office/drawing/2014/main" id="{55F71032-09E4-482A-9DDB-24836FAE401F}"/>
              </a:ext>
            </a:extLst>
          </p:cNvPr>
          <p:cNvSpPr txBox="1">
            <a:spLocks noChangeArrowheads="1"/>
          </p:cNvSpPr>
          <p:nvPr/>
        </p:nvSpPr>
        <p:spPr bwMode="auto">
          <a:xfrm>
            <a:off x="368300" y="4565650"/>
            <a:ext cx="33401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l-GR" altLang="el-GR" sz="1400">
                <a:latin typeface="Arial" panose="020B0604020202020204" pitchFamily="34" charset="0"/>
              </a:rPr>
              <a:t>Σημείο 1 :   - 1.250</a:t>
            </a:r>
          </a:p>
          <a:p>
            <a:pPr>
              <a:lnSpc>
                <a:spcPct val="100000"/>
              </a:lnSpc>
              <a:spcBef>
                <a:spcPct val="0"/>
              </a:spcBef>
              <a:buFontTx/>
              <a:buNone/>
            </a:pPr>
            <a:r>
              <a:rPr lang="el-GR" altLang="el-GR" sz="1400">
                <a:latin typeface="Arial" panose="020B0604020202020204" pitchFamily="34" charset="0"/>
              </a:rPr>
              <a:t>Σημείο 5 :   0.925</a:t>
            </a:r>
          </a:p>
          <a:p>
            <a:pPr>
              <a:lnSpc>
                <a:spcPct val="100000"/>
              </a:lnSpc>
              <a:spcBef>
                <a:spcPct val="0"/>
              </a:spcBef>
              <a:buFontTx/>
              <a:buNone/>
            </a:pPr>
            <a:r>
              <a:rPr lang="el-GR" altLang="el-GR" sz="1400">
                <a:latin typeface="Arial" panose="020B0604020202020204" pitchFamily="34" charset="0"/>
              </a:rPr>
              <a:t>Σημείο </a:t>
            </a:r>
            <a:r>
              <a:rPr lang="en-US" altLang="el-GR" sz="1400">
                <a:latin typeface="Arial" panose="020B0604020202020204" pitchFamily="34" charset="0"/>
              </a:rPr>
              <a:t>a</a:t>
            </a:r>
            <a:r>
              <a:rPr lang="el-GR" altLang="el-GR" sz="1400">
                <a:latin typeface="Arial" panose="020B0604020202020204" pitchFamily="34" charset="0"/>
              </a:rPr>
              <a:t> :   0.0 = Νομ. 0</a:t>
            </a:r>
          </a:p>
          <a:p>
            <a:pPr>
              <a:lnSpc>
                <a:spcPct val="100000"/>
              </a:lnSpc>
              <a:spcBef>
                <a:spcPct val="0"/>
              </a:spcBef>
              <a:buFontTx/>
              <a:buNone/>
            </a:pPr>
            <a:r>
              <a:rPr lang="el-GR" altLang="el-GR" sz="1400">
                <a:latin typeface="Arial" panose="020B0604020202020204" pitchFamily="34" charset="0"/>
              </a:rPr>
              <a:t>Σημείο </a:t>
            </a:r>
            <a:r>
              <a:rPr lang="en-US" altLang="el-GR" sz="1400">
                <a:latin typeface="Arial" panose="020B0604020202020204" pitchFamily="34" charset="0"/>
              </a:rPr>
              <a:t>b</a:t>
            </a:r>
            <a:r>
              <a:rPr lang="el-GR" altLang="el-GR" sz="1400">
                <a:latin typeface="Arial" panose="020B0604020202020204" pitchFamily="34" charset="0"/>
              </a:rPr>
              <a:t> :   2.1 = ισαπόσταση νομέων</a:t>
            </a:r>
          </a:p>
          <a:p>
            <a:pPr>
              <a:lnSpc>
                <a:spcPct val="100000"/>
              </a:lnSpc>
              <a:spcBef>
                <a:spcPct val="0"/>
              </a:spcBef>
              <a:buFontTx/>
              <a:buNone/>
            </a:pPr>
            <a:r>
              <a:rPr lang="el-GR" altLang="el-GR" sz="1400">
                <a:latin typeface="Arial" panose="020B0604020202020204" pitchFamily="34" charset="0"/>
              </a:rPr>
              <a:t>Σημείο 8 :   2 </a:t>
            </a:r>
            <a:r>
              <a:rPr lang="en-US" altLang="el-GR" sz="1400">
                <a:latin typeface="Arial" panose="020B0604020202020204" pitchFamily="34" charset="0"/>
              </a:rPr>
              <a:t>x</a:t>
            </a:r>
            <a:r>
              <a:rPr lang="el-GR" altLang="el-GR" sz="1400">
                <a:latin typeface="Arial" panose="020B0604020202020204" pitchFamily="34" charset="0"/>
              </a:rPr>
              <a:t> 2.1 = 4.2</a:t>
            </a:r>
            <a:endParaRPr lang="en-US" altLang="el-GR" sz="1400">
              <a:latin typeface="Arial" panose="020B0604020202020204" pitchFamily="34" charset="0"/>
            </a:endParaRPr>
          </a:p>
          <a:p>
            <a:pPr>
              <a:lnSpc>
                <a:spcPct val="100000"/>
              </a:lnSpc>
              <a:spcBef>
                <a:spcPct val="0"/>
              </a:spcBef>
              <a:buFontTx/>
              <a:buNone/>
            </a:pPr>
            <a:r>
              <a:rPr lang="el-GR" altLang="el-GR" sz="1400">
                <a:latin typeface="Arial" panose="020B0604020202020204" pitchFamily="34" charset="0"/>
              </a:rPr>
              <a:t>Σημείο 15 : 8 </a:t>
            </a:r>
            <a:r>
              <a:rPr lang="en-US" altLang="el-GR" sz="1400">
                <a:latin typeface="Arial" panose="020B0604020202020204" pitchFamily="34" charset="0"/>
              </a:rPr>
              <a:t>x</a:t>
            </a:r>
            <a:r>
              <a:rPr lang="el-GR" altLang="el-GR" sz="1400">
                <a:latin typeface="Arial" panose="020B0604020202020204" pitchFamily="34" charset="0"/>
              </a:rPr>
              <a:t> </a:t>
            </a:r>
            <a:r>
              <a:rPr lang="en-US" altLang="el-GR" sz="1400">
                <a:latin typeface="Arial" panose="020B0604020202020204" pitchFamily="34" charset="0"/>
              </a:rPr>
              <a:t>2.1 + 0.600 = 17.4</a:t>
            </a:r>
            <a:endParaRPr lang="el-GR" altLang="el-GR" sz="1400">
              <a:latin typeface="Arial" panose="020B0604020202020204" pitchFamily="34" charset="0"/>
            </a:endParaRPr>
          </a:p>
          <a:p>
            <a:pPr>
              <a:lnSpc>
                <a:spcPct val="100000"/>
              </a:lnSpc>
              <a:spcBef>
                <a:spcPct val="0"/>
              </a:spcBef>
              <a:buFontTx/>
              <a:buNone/>
            </a:pPr>
            <a:r>
              <a:rPr lang="el-GR" altLang="el-GR" sz="1400">
                <a:latin typeface="Arial" panose="020B0604020202020204" pitchFamily="34" charset="0"/>
              </a:rPr>
              <a:t>Σημείο 17 : 10 </a:t>
            </a:r>
            <a:r>
              <a:rPr lang="en-US" altLang="el-GR" sz="1400">
                <a:latin typeface="Arial" panose="020B0604020202020204" pitchFamily="34" charset="0"/>
              </a:rPr>
              <a:t>x</a:t>
            </a:r>
            <a:r>
              <a:rPr lang="el-GR" altLang="el-GR" sz="1400">
                <a:latin typeface="Arial" panose="020B0604020202020204" pitchFamily="34" charset="0"/>
              </a:rPr>
              <a:t> 2.1 – 1.550 = 19.450 </a:t>
            </a:r>
            <a:endParaRPr lang="en-US" altLang="el-GR" sz="1400">
              <a:latin typeface="Arial" panose="020B0604020202020204" pitchFamily="34" charset="0"/>
            </a:endParaRPr>
          </a:p>
          <a:p>
            <a:pPr>
              <a:lnSpc>
                <a:spcPct val="100000"/>
              </a:lnSpc>
              <a:spcBef>
                <a:spcPct val="0"/>
              </a:spcBef>
              <a:buFontTx/>
              <a:buNone/>
            </a:pPr>
            <a:r>
              <a:rPr lang="el-GR" altLang="el-GR" sz="1400">
                <a:latin typeface="Arial" panose="020B0604020202020204" pitchFamily="34" charset="0"/>
              </a:rPr>
              <a:t>Σημείο 22 : 10</a:t>
            </a:r>
            <a:r>
              <a:rPr lang="en-US" altLang="el-GR" sz="1400">
                <a:latin typeface="Arial" panose="020B0604020202020204" pitchFamily="34" charset="0"/>
              </a:rPr>
              <a:t> x </a:t>
            </a:r>
            <a:r>
              <a:rPr lang="el-GR" altLang="el-GR" sz="1400">
                <a:latin typeface="Arial" panose="020B0604020202020204" pitchFamily="34" charset="0"/>
              </a:rPr>
              <a:t> 2.1 + 1.550 = 22.55</a:t>
            </a:r>
          </a:p>
        </p:txBody>
      </p:sp>
      <p:pic>
        <p:nvPicPr>
          <p:cNvPr id="24583" name="Picture 11">
            <a:extLst>
              <a:ext uri="{FF2B5EF4-FFF2-40B4-BE49-F238E27FC236}">
                <a16:creationId xmlns:a16="http://schemas.microsoft.com/office/drawing/2014/main" id="{7AC492D2-AD48-4075-89B1-B3AF6A94D19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91300" y="412750"/>
            <a:ext cx="5448300"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TextBox 14">
            <a:extLst>
              <a:ext uri="{FF2B5EF4-FFF2-40B4-BE49-F238E27FC236}">
                <a16:creationId xmlns:a16="http://schemas.microsoft.com/office/drawing/2014/main" id="{2B9E6AE1-9D58-424B-9162-235FF0C4F33E}"/>
              </a:ext>
            </a:extLst>
          </p:cNvPr>
          <p:cNvSpPr txBox="1">
            <a:spLocks noChangeArrowheads="1"/>
          </p:cNvSpPr>
          <p:nvPr/>
        </p:nvSpPr>
        <p:spPr bwMode="auto">
          <a:xfrm>
            <a:off x="4489450" y="4565650"/>
            <a:ext cx="75374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l-GR" altLang="el-GR" sz="1400" dirty="0">
                <a:latin typeface="Arial" panose="020B0604020202020204" pitchFamily="34" charset="0"/>
              </a:rPr>
              <a:t>Σημείο 1 :  3.900</a:t>
            </a:r>
          </a:p>
          <a:p>
            <a:pPr>
              <a:lnSpc>
                <a:spcPct val="100000"/>
              </a:lnSpc>
              <a:spcBef>
                <a:spcPct val="0"/>
              </a:spcBef>
              <a:buFontTx/>
              <a:buNone/>
            </a:pPr>
            <a:r>
              <a:rPr lang="el-GR" altLang="el-GR" sz="1400" dirty="0">
                <a:latin typeface="Arial" panose="020B0604020202020204" pitchFamily="34" charset="0"/>
              </a:rPr>
              <a:t>Σημείο 5 :  σημείο επί της ισάλου 3 = 1.5 </a:t>
            </a:r>
          </a:p>
          <a:p>
            <a:pPr>
              <a:lnSpc>
                <a:spcPct val="100000"/>
              </a:lnSpc>
              <a:spcBef>
                <a:spcPct val="0"/>
              </a:spcBef>
              <a:buFontTx/>
              <a:buNone/>
            </a:pPr>
            <a:r>
              <a:rPr lang="el-GR" altLang="el-GR" sz="1400" dirty="0">
                <a:latin typeface="Arial" panose="020B0604020202020204" pitchFamily="34" charset="0"/>
              </a:rPr>
              <a:t>Σημείο </a:t>
            </a:r>
            <a:r>
              <a:rPr lang="en-US" altLang="el-GR" sz="1400" dirty="0">
                <a:latin typeface="Arial" panose="020B0604020202020204" pitchFamily="34" charset="0"/>
              </a:rPr>
              <a:t>a</a:t>
            </a:r>
            <a:r>
              <a:rPr lang="el-GR" altLang="el-GR" sz="1400" dirty="0">
                <a:latin typeface="Arial" panose="020B0604020202020204" pitchFamily="34" charset="0"/>
              </a:rPr>
              <a:t> :  σημείο του περιγράμματος επί Νομ. 0 = 1.925 = από ΠΙΝΑΚΑ ΄΄ΥΨΗ ΑΠΌ </a:t>
            </a:r>
            <a:r>
              <a:rPr lang="en-US" altLang="el-GR" sz="1400" dirty="0">
                <a:latin typeface="Arial" panose="020B0604020202020204" pitchFamily="34" charset="0"/>
              </a:rPr>
              <a:t>B.L.’’</a:t>
            </a:r>
            <a:endParaRPr lang="el-GR" altLang="el-GR" sz="1400" dirty="0">
              <a:latin typeface="Arial" panose="020B0604020202020204" pitchFamily="34" charset="0"/>
            </a:endParaRPr>
          </a:p>
          <a:p>
            <a:pPr>
              <a:lnSpc>
                <a:spcPct val="100000"/>
              </a:lnSpc>
              <a:spcBef>
                <a:spcPct val="0"/>
              </a:spcBef>
              <a:buFontTx/>
              <a:buNone/>
            </a:pPr>
            <a:r>
              <a:rPr lang="el-GR" altLang="el-GR" sz="1400" dirty="0">
                <a:latin typeface="Arial" panose="020B0604020202020204" pitchFamily="34" charset="0"/>
              </a:rPr>
              <a:t>Σημείο </a:t>
            </a:r>
            <a:r>
              <a:rPr lang="en-US" altLang="el-GR" sz="1400" dirty="0">
                <a:latin typeface="Arial" panose="020B0604020202020204" pitchFamily="34" charset="0"/>
              </a:rPr>
              <a:t>b</a:t>
            </a:r>
            <a:r>
              <a:rPr lang="el-GR" altLang="el-GR" sz="1400" dirty="0">
                <a:latin typeface="Arial" panose="020B0604020202020204" pitchFamily="34" charset="0"/>
              </a:rPr>
              <a:t> :  σημείο του περιγράμματος επί Νομ. 1 = 0.950 </a:t>
            </a:r>
            <a:r>
              <a:rPr lang="en-US" altLang="el-GR" sz="1400" dirty="0">
                <a:latin typeface="Arial" panose="020B0604020202020204" pitchFamily="34" charset="0"/>
              </a:rPr>
              <a:t>= </a:t>
            </a:r>
            <a:r>
              <a:rPr lang="el-GR" altLang="el-GR" sz="1400" dirty="0">
                <a:latin typeface="Arial" panose="020B0604020202020204" pitchFamily="34" charset="0"/>
              </a:rPr>
              <a:t>από ΠΙΝΑΚΑ ΄΄ΥΨΗ ΑΠΌ </a:t>
            </a:r>
            <a:r>
              <a:rPr lang="en-US" altLang="el-GR" sz="1400" dirty="0">
                <a:latin typeface="Arial" panose="020B0604020202020204" pitchFamily="34" charset="0"/>
              </a:rPr>
              <a:t>B.L.’’</a:t>
            </a:r>
            <a:endParaRPr lang="el-GR" altLang="el-GR" sz="1400" dirty="0">
              <a:latin typeface="Arial" panose="020B0604020202020204" pitchFamily="34" charset="0"/>
            </a:endParaRPr>
          </a:p>
          <a:p>
            <a:pPr>
              <a:lnSpc>
                <a:spcPct val="100000"/>
              </a:lnSpc>
              <a:spcBef>
                <a:spcPct val="0"/>
              </a:spcBef>
              <a:buFontTx/>
              <a:buNone/>
            </a:pPr>
            <a:r>
              <a:rPr lang="el-GR" altLang="el-GR" sz="1400" dirty="0">
                <a:latin typeface="Arial" panose="020B0604020202020204" pitchFamily="34" charset="0"/>
              </a:rPr>
              <a:t>Σημείο 8 :  σημείο του περιγράμματος επί Νομ. 2 = 0.230 </a:t>
            </a:r>
            <a:r>
              <a:rPr lang="en-US" altLang="el-GR" sz="1400" dirty="0">
                <a:latin typeface="Arial" panose="020B0604020202020204" pitchFamily="34" charset="0"/>
              </a:rPr>
              <a:t>= </a:t>
            </a:r>
            <a:r>
              <a:rPr lang="el-GR" altLang="el-GR" sz="1400" dirty="0">
                <a:latin typeface="Arial" panose="020B0604020202020204" pitchFamily="34" charset="0"/>
              </a:rPr>
              <a:t>από ΠΙΝΑΚΑ ΄΄ΥΨΗ ΑΠΌ </a:t>
            </a:r>
            <a:r>
              <a:rPr lang="en-US" altLang="el-GR" sz="1400" dirty="0">
                <a:latin typeface="Arial" panose="020B0604020202020204" pitchFamily="34" charset="0"/>
              </a:rPr>
              <a:t>B.L.</a:t>
            </a:r>
            <a:r>
              <a:rPr lang="el-GR" altLang="el-GR" sz="1400" dirty="0">
                <a:latin typeface="Arial" panose="020B0604020202020204" pitchFamily="34" charset="0"/>
              </a:rPr>
              <a:t>’’</a:t>
            </a:r>
            <a:endParaRPr lang="en-US" altLang="el-GR" sz="1400" dirty="0">
              <a:latin typeface="Arial" panose="020B0604020202020204" pitchFamily="34" charset="0"/>
            </a:endParaRPr>
          </a:p>
          <a:p>
            <a:pPr>
              <a:lnSpc>
                <a:spcPct val="100000"/>
              </a:lnSpc>
              <a:spcBef>
                <a:spcPct val="0"/>
              </a:spcBef>
              <a:buFontTx/>
              <a:buNone/>
            </a:pPr>
            <a:r>
              <a:rPr lang="el-GR" altLang="el-GR" sz="1400" dirty="0">
                <a:latin typeface="Arial" panose="020B0604020202020204" pitchFamily="34" charset="0"/>
              </a:rPr>
              <a:t>Σημείο 15 : 0.0 επί της Βασικής Γραμμής </a:t>
            </a:r>
          </a:p>
          <a:p>
            <a:pPr>
              <a:lnSpc>
                <a:spcPct val="100000"/>
              </a:lnSpc>
              <a:spcBef>
                <a:spcPct val="0"/>
              </a:spcBef>
              <a:buFontTx/>
              <a:buNone/>
            </a:pPr>
            <a:r>
              <a:rPr lang="el-GR" altLang="el-GR" sz="1400" dirty="0">
                <a:latin typeface="Arial" panose="020B0604020202020204" pitchFamily="34" charset="0"/>
              </a:rPr>
              <a:t>Σημείο 17 : σημείο επί της ισάλου 1 = 0.50</a:t>
            </a:r>
            <a:endParaRPr lang="en-US" altLang="el-GR" sz="1400" dirty="0">
              <a:latin typeface="Arial" panose="020B0604020202020204" pitchFamily="34" charset="0"/>
            </a:endParaRPr>
          </a:p>
          <a:p>
            <a:pPr>
              <a:lnSpc>
                <a:spcPct val="100000"/>
              </a:lnSpc>
              <a:spcBef>
                <a:spcPct val="0"/>
              </a:spcBef>
              <a:buFontTx/>
              <a:buNone/>
            </a:pPr>
            <a:r>
              <a:rPr lang="el-GR" altLang="el-GR" sz="1400" dirty="0">
                <a:latin typeface="Arial" panose="020B0604020202020204" pitchFamily="34" charset="0"/>
              </a:rPr>
              <a:t>Σημείο 22 : 3.525</a:t>
            </a:r>
          </a:p>
        </p:txBody>
      </p:sp>
      <p:cxnSp>
        <p:nvCxnSpPr>
          <p:cNvPr id="14" name="Straight Connector 13">
            <a:extLst>
              <a:ext uri="{FF2B5EF4-FFF2-40B4-BE49-F238E27FC236}">
                <a16:creationId xmlns:a16="http://schemas.microsoft.com/office/drawing/2014/main" id="{3AD0EA05-360E-4F4B-80C8-240639C2D8E3}"/>
              </a:ext>
            </a:extLst>
          </p:cNvPr>
          <p:cNvCxnSpPr/>
          <p:nvPr/>
        </p:nvCxnSpPr>
        <p:spPr>
          <a:xfrm>
            <a:off x="4305300" y="4292600"/>
            <a:ext cx="0" cy="1993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16BD873-CD18-40D6-9BE3-DBBA379CEE02}"/>
              </a:ext>
            </a:extLst>
          </p:cNvPr>
          <p:cNvCxnSpPr/>
          <p:nvPr/>
        </p:nvCxnSpPr>
        <p:spPr>
          <a:xfrm flipV="1">
            <a:off x="1511300" y="101600"/>
            <a:ext cx="0" cy="268288"/>
          </a:xfrm>
          <a:prstGeom prst="line">
            <a:avLst/>
          </a:prstGeom>
        </p:spPr>
        <p:style>
          <a:lnRef idx="1">
            <a:schemeClr val="accent1"/>
          </a:lnRef>
          <a:fillRef idx="0">
            <a:schemeClr val="accent1"/>
          </a:fillRef>
          <a:effectRef idx="0">
            <a:schemeClr val="accent1"/>
          </a:effectRef>
          <a:fontRef idx="minor">
            <a:schemeClr val="tx1"/>
          </a:fontRef>
        </p:style>
      </p:cxnSp>
      <p:sp>
        <p:nvSpPr>
          <p:cNvPr id="24587" name="TextBox 17">
            <a:extLst>
              <a:ext uri="{FF2B5EF4-FFF2-40B4-BE49-F238E27FC236}">
                <a16:creationId xmlns:a16="http://schemas.microsoft.com/office/drawing/2014/main" id="{9A2CBC5E-1D0D-4307-BEA1-82C5FC2336F4}"/>
              </a:ext>
            </a:extLst>
          </p:cNvPr>
          <p:cNvSpPr txBox="1">
            <a:spLocks noChangeArrowheads="1"/>
          </p:cNvSpPr>
          <p:nvPr/>
        </p:nvSpPr>
        <p:spPr bwMode="auto">
          <a:xfrm>
            <a:off x="0" y="0"/>
            <a:ext cx="1511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l-GR" altLang="el-GR" sz="1200" b="1">
                <a:latin typeface="Arial" panose="020B0604020202020204" pitchFamily="34" charset="0"/>
              </a:rPr>
              <a:t>             Αρνητικές  </a:t>
            </a:r>
          </a:p>
          <a:p>
            <a:pPr>
              <a:lnSpc>
                <a:spcPct val="100000"/>
              </a:lnSpc>
              <a:spcBef>
                <a:spcPct val="0"/>
              </a:spcBef>
              <a:buFontTx/>
              <a:buNone/>
            </a:pPr>
            <a:r>
              <a:rPr lang="el-GR" altLang="el-GR" sz="1200" b="1">
                <a:latin typeface="Arial" panose="020B0604020202020204" pitchFamily="34" charset="0"/>
              </a:rPr>
              <a:t>          αποστάσεις</a:t>
            </a:r>
          </a:p>
        </p:txBody>
      </p:sp>
      <p:cxnSp>
        <p:nvCxnSpPr>
          <p:cNvPr id="22" name="Straight Arrow Connector 21">
            <a:extLst>
              <a:ext uri="{FF2B5EF4-FFF2-40B4-BE49-F238E27FC236}">
                <a16:creationId xmlns:a16="http://schemas.microsoft.com/office/drawing/2014/main" id="{EC709B2F-574E-42DF-90B5-66D3AEE8E1AA}"/>
              </a:ext>
            </a:extLst>
          </p:cNvPr>
          <p:cNvCxnSpPr>
            <a:stCxn id="24587" idx="3"/>
          </p:cNvCxnSpPr>
          <p:nvPr/>
        </p:nvCxnSpPr>
        <p:spPr>
          <a:xfrm flipH="1" flipV="1">
            <a:off x="368300" y="230188"/>
            <a:ext cx="1143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589" name="TextBox 22">
            <a:extLst>
              <a:ext uri="{FF2B5EF4-FFF2-40B4-BE49-F238E27FC236}">
                <a16:creationId xmlns:a16="http://schemas.microsoft.com/office/drawing/2014/main" id="{F56D71AA-57EA-4FAC-9AAB-8A3331F897E1}"/>
              </a:ext>
            </a:extLst>
          </p:cNvPr>
          <p:cNvSpPr txBox="1">
            <a:spLocks noChangeArrowheads="1"/>
          </p:cNvSpPr>
          <p:nvPr/>
        </p:nvSpPr>
        <p:spPr bwMode="auto">
          <a:xfrm>
            <a:off x="1663700" y="0"/>
            <a:ext cx="2540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l-GR" altLang="el-GR" sz="1200" b="1">
                <a:latin typeface="Arial" panose="020B0604020202020204" pitchFamily="34" charset="0"/>
              </a:rPr>
              <a:t>Θετικές αποστάσεις</a:t>
            </a:r>
          </a:p>
        </p:txBody>
      </p:sp>
      <p:cxnSp>
        <p:nvCxnSpPr>
          <p:cNvPr id="25" name="Straight Arrow Connector 24">
            <a:extLst>
              <a:ext uri="{FF2B5EF4-FFF2-40B4-BE49-F238E27FC236}">
                <a16:creationId xmlns:a16="http://schemas.microsoft.com/office/drawing/2014/main" id="{7946D7A4-9F7C-4F1A-A621-669BC7380CAE}"/>
              </a:ext>
            </a:extLst>
          </p:cNvPr>
          <p:cNvCxnSpPr>
            <a:stCxn id="24587" idx="3"/>
          </p:cNvCxnSpPr>
          <p:nvPr/>
        </p:nvCxnSpPr>
        <p:spPr>
          <a:xfrm>
            <a:off x="1511300" y="230188"/>
            <a:ext cx="19177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F990602-0F7C-4AE7-A97F-84B4475B3F20}"/>
              </a:ext>
            </a:extLst>
          </p:cNvPr>
          <p:cNvCxnSpPr/>
          <p:nvPr/>
        </p:nvCxnSpPr>
        <p:spPr>
          <a:xfrm>
            <a:off x="1511300" y="101600"/>
            <a:ext cx="0" cy="2682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593" name="TextBox 1">
            <a:extLst>
              <a:ext uri="{FF2B5EF4-FFF2-40B4-BE49-F238E27FC236}">
                <a16:creationId xmlns:a16="http://schemas.microsoft.com/office/drawing/2014/main" id="{64CA9206-DB99-4789-8085-3C8CA1BD1B8A}"/>
              </a:ext>
            </a:extLst>
          </p:cNvPr>
          <p:cNvSpPr txBox="1">
            <a:spLocks noChangeArrowheads="1"/>
          </p:cNvSpPr>
          <p:nvPr/>
        </p:nvSpPr>
        <p:spPr bwMode="auto">
          <a:xfrm>
            <a:off x="8804275" y="3557588"/>
            <a:ext cx="21812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l-GR" altLang="el-GR" sz="1600" b="1" i="1" u="sng">
                <a:latin typeface="Arial" panose="020B0604020202020204" pitchFamily="34" charset="0"/>
              </a:rPr>
              <a:t>(πρωραία περιοχή)</a:t>
            </a:r>
          </a:p>
        </p:txBody>
      </p:sp>
      <p:sp>
        <p:nvSpPr>
          <p:cNvPr id="24594" name="TextBox 18">
            <a:extLst>
              <a:ext uri="{FF2B5EF4-FFF2-40B4-BE49-F238E27FC236}">
                <a16:creationId xmlns:a16="http://schemas.microsoft.com/office/drawing/2014/main" id="{8C7D6EE1-92F9-4BE6-B016-A7708B1552DD}"/>
              </a:ext>
            </a:extLst>
          </p:cNvPr>
          <p:cNvSpPr txBox="1">
            <a:spLocks noChangeArrowheads="1"/>
          </p:cNvSpPr>
          <p:nvPr/>
        </p:nvSpPr>
        <p:spPr bwMode="auto">
          <a:xfrm>
            <a:off x="1944688" y="3573463"/>
            <a:ext cx="21812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l-GR" altLang="el-GR" sz="1600" b="1" i="1" u="sng">
                <a:latin typeface="Arial" panose="020B0604020202020204" pitchFamily="34" charset="0"/>
              </a:rPr>
              <a:t>(πρυμναία περιοχή)</a:t>
            </a:r>
          </a:p>
        </p:txBody>
      </p:sp>
      <p:pic>
        <p:nvPicPr>
          <p:cNvPr id="24595" name="Picture 2">
            <a:extLst>
              <a:ext uri="{FF2B5EF4-FFF2-40B4-BE49-F238E27FC236}">
                <a16:creationId xmlns:a16="http://schemas.microsoft.com/office/drawing/2014/main" id="{FE4E5F89-643C-4D6E-A3DF-400FF2C9B3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7550" y="1401763"/>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6" name="TextBox 3">
            <a:extLst>
              <a:ext uri="{FF2B5EF4-FFF2-40B4-BE49-F238E27FC236}">
                <a16:creationId xmlns:a16="http://schemas.microsoft.com/office/drawing/2014/main" id="{3F629070-5858-4E6F-BAF7-0650E224C95B}"/>
              </a:ext>
            </a:extLst>
          </p:cNvPr>
          <p:cNvSpPr txBox="1">
            <a:spLocks noChangeArrowheads="1"/>
          </p:cNvSpPr>
          <p:nvPr/>
        </p:nvSpPr>
        <p:spPr bwMode="auto">
          <a:xfrm>
            <a:off x="5797550" y="2049463"/>
            <a:ext cx="920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l-GR" sz="1800" i="1">
                <a:latin typeface="Arial" panose="020B0604020202020204" pitchFamily="34" charset="0"/>
              </a:rPr>
              <a:t>(Front)</a:t>
            </a:r>
            <a:endParaRPr lang="el-GR" altLang="el-GR" sz="1800" i="1">
              <a:latin typeface="Arial" panose="020B0604020202020204" pitchFamily="34" charset="0"/>
            </a:endParaRPr>
          </a:p>
        </p:txBody>
      </p:sp>
      <p:pic>
        <p:nvPicPr>
          <p:cNvPr id="24597" name="Picture 1">
            <a:extLst>
              <a:ext uri="{FF2B5EF4-FFF2-40B4-BE49-F238E27FC236}">
                <a16:creationId xmlns:a16="http://schemas.microsoft.com/office/drawing/2014/main" id="{9284FB01-5761-43A4-9096-E84DEC00B05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7500" y="388938"/>
            <a:ext cx="5334000" cy="317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2">
            <a:extLst>
              <a:ext uri="{FF2B5EF4-FFF2-40B4-BE49-F238E27FC236}">
                <a16:creationId xmlns:a16="http://schemas.microsoft.com/office/drawing/2014/main" id="{262A00B1-8CCB-4E1C-AD7A-6E215B7ACC70}"/>
              </a:ext>
            </a:extLst>
          </p:cNvPr>
          <p:cNvSpPr txBox="1">
            <a:spLocks noChangeArrowheads="1"/>
          </p:cNvSpPr>
          <p:nvPr/>
        </p:nvSpPr>
        <p:spPr bwMode="auto">
          <a:xfrm>
            <a:off x="3035300" y="6528514"/>
            <a:ext cx="645010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latin typeface="Times New Roman" panose="02020603050405020304" pitchFamily="18" charset="0"/>
                <a:cs typeface="Times New Roman" panose="02020603050405020304" pitchFamily="18" charset="0"/>
              </a:rPr>
              <a:t>ΝΑΥΠΗΓΙΚΟ ΣΧΕΔΙΟ ΚΑΙ ΑΡΧΕΣ </a:t>
            </a:r>
            <a:r>
              <a:rPr lang="en-US" altLang="el-GR" sz="1000" b="1" dirty="0">
                <a:latin typeface="Times New Roman" panose="02020603050405020304" pitchFamily="18" charset="0"/>
                <a:cs typeface="Times New Roman" panose="02020603050405020304" pitchFamily="18" charset="0"/>
              </a:rPr>
              <a:t>CASD</a:t>
            </a:r>
            <a:r>
              <a:rPr lang="el-GR" altLang="el-GR" sz="1000" b="1" dirty="0">
                <a:latin typeface="Times New Roman" panose="02020603050405020304" pitchFamily="18" charset="0"/>
                <a:cs typeface="Times New Roman" panose="02020603050405020304" pitchFamily="18" charset="0"/>
              </a:rPr>
              <a:t>     ΚΑΘΗΓΗΤΗΣ ΓΕΩΡΓΙΟΣ Κ. ΧΑΤΖΗΚΩΝΣΤΑΝΤΗΣ     2024</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FDF3290-7AFB-42C2-B5A7-C0FD1D10DC05}"/>
              </a:ext>
            </a:extLst>
          </p:cNvPr>
          <p:cNvSpPr>
            <a:spLocks noGrp="1"/>
          </p:cNvSpPr>
          <p:nvPr>
            <p:ph type="title" idx="4294967295"/>
          </p:nvPr>
        </p:nvSpPr>
        <p:spPr>
          <a:xfrm>
            <a:off x="1992313" y="260351"/>
            <a:ext cx="8229600" cy="346075"/>
          </a:xfrm>
        </p:spPr>
        <p:txBody>
          <a:bodyPr>
            <a:normAutofit fontScale="90000"/>
          </a:bodyPr>
          <a:lstStyle/>
          <a:p>
            <a:pPr eaLnBrk="1" hangingPunct="1">
              <a:defRPr/>
            </a:pPr>
            <a:r>
              <a:rPr lang="el-GR" altLang="el-GR" sz="2500">
                <a:solidFill>
                  <a:srgbClr val="004A82"/>
                </a:solidFill>
              </a:rPr>
              <a:t>Επίπεδα</a:t>
            </a:r>
          </a:p>
        </p:txBody>
      </p:sp>
      <p:sp>
        <p:nvSpPr>
          <p:cNvPr id="9219" name="Θέση περιεχομένου 2">
            <a:extLst>
              <a:ext uri="{FF2B5EF4-FFF2-40B4-BE49-F238E27FC236}">
                <a16:creationId xmlns:a16="http://schemas.microsoft.com/office/drawing/2014/main" id="{27BFCF02-7DDE-4B2E-9B85-A266B72F0AA0}"/>
              </a:ext>
            </a:extLst>
          </p:cNvPr>
          <p:cNvSpPr>
            <a:spLocks noGrp="1" noChangeArrowheads="1"/>
          </p:cNvSpPr>
          <p:nvPr>
            <p:ph idx="4294967295"/>
          </p:nvPr>
        </p:nvSpPr>
        <p:spPr>
          <a:xfrm>
            <a:off x="2003425" y="800101"/>
            <a:ext cx="8229600" cy="5472113"/>
          </a:xfrm>
        </p:spPr>
        <p:txBody>
          <a:bodyPr/>
          <a:lstStyle/>
          <a:p>
            <a:pPr eaLnBrk="1" hangingPunct="1"/>
            <a:r>
              <a:rPr lang="el-GR" altLang="el-GR" sz="2000"/>
              <a:t>Τα τρία επίπεδα από τα οποία προκύπτουν οι τρεις οικογένειες καμπυλών και οι άξονες που χρησιμοποιούνται για τη σχεδιαστική απεικόνιση των ναυπηγικών γραμμών είναι  :</a:t>
            </a:r>
          </a:p>
          <a:p>
            <a:pPr eaLnBrk="1" hangingPunct="1"/>
            <a:endParaRPr lang="el-GR" altLang="el-GR" sz="2000"/>
          </a:p>
        </p:txBody>
      </p:sp>
      <p:sp>
        <p:nvSpPr>
          <p:cNvPr id="9220" name="Θέση περιεχομένου 2">
            <a:extLst>
              <a:ext uri="{FF2B5EF4-FFF2-40B4-BE49-F238E27FC236}">
                <a16:creationId xmlns:a16="http://schemas.microsoft.com/office/drawing/2014/main" id="{239F7823-869E-4260-BEEA-DC6FE5B61609}"/>
              </a:ext>
            </a:extLst>
          </p:cNvPr>
          <p:cNvSpPr>
            <a:spLocks/>
          </p:cNvSpPr>
          <p:nvPr/>
        </p:nvSpPr>
        <p:spPr bwMode="auto">
          <a:xfrm>
            <a:off x="1992313" y="1412876"/>
            <a:ext cx="8229600"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el-GR" altLang="el-GR" sz="2400"/>
          </a:p>
        </p:txBody>
      </p:sp>
      <p:pic>
        <p:nvPicPr>
          <p:cNvPr id="9221" name="Picture 7">
            <a:extLst>
              <a:ext uri="{FF2B5EF4-FFF2-40B4-BE49-F238E27FC236}">
                <a16:creationId xmlns:a16="http://schemas.microsoft.com/office/drawing/2014/main" id="{2F9918C1-FD21-4279-89DA-9B96FD4B86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013" y="1916113"/>
            <a:ext cx="7632700" cy="416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Slide Number Placeholder 2">
            <a:extLst>
              <a:ext uri="{FF2B5EF4-FFF2-40B4-BE49-F238E27FC236}">
                <a16:creationId xmlns:a16="http://schemas.microsoft.com/office/drawing/2014/main" id="{43D39C37-DE38-41F1-BA3A-5C6E0C333B70}"/>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6230EF7B-77D3-4FAE-92F0-20C03E80D3EC}" type="slidenum">
              <a:rPr lang="el-GR" altLang="el-GR" sz="1400"/>
              <a:pPr>
                <a:spcBef>
                  <a:spcPct val="0"/>
                </a:spcBef>
                <a:buFontTx/>
                <a:buNone/>
              </a:pPr>
              <a:t>3</a:t>
            </a:fld>
            <a:endParaRPr lang="el-GR" altLang="el-GR" sz="1400"/>
          </a:p>
        </p:txBody>
      </p:sp>
      <p:sp>
        <p:nvSpPr>
          <p:cNvPr id="8" name="Text Box 2">
            <a:extLst>
              <a:ext uri="{FF2B5EF4-FFF2-40B4-BE49-F238E27FC236}">
                <a16:creationId xmlns:a16="http://schemas.microsoft.com/office/drawing/2014/main" id="{CA831D1C-0502-41BC-92DB-467948F83C98}"/>
              </a:ext>
            </a:extLst>
          </p:cNvPr>
          <p:cNvSpPr txBox="1">
            <a:spLocks noChangeArrowheads="1"/>
          </p:cNvSpPr>
          <p:nvPr/>
        </p:nvSpPr>
        <p:spPr bwMode="auto">
          <a:xfrm>
            <a:off x="3164413" y="6485275"/>
            <a:ext cx="645010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latin typeface="Times New Roman" panose="02020603050405020304" pitchFamily="18" charset="0"/>
                <a:cs typeface="Times New Roman" panose="02020603050405020304" pitchFamily="18" charset="0"/>
              </a:rPr>
              <a:t>ΝΑΥΠΗΓΙΚΟ ΣΧΕΔΙΟ ΚΑΙ ΑΡΧΕΣ </a:t>
            </a:r>
            <a:r>
              <a:rPr lang="en-US" altLang="el-GR" sz="1000" b="1" dirty="0">
                <a:latin typeface="Times New Roman" panose="02020603050405020304" pitchFamily="18" charset="0"/>
                <a:cs typeface="Times New Roman" panose="02020603050405020304" pitchFamily="18" charset="0"/>
              </a:rPr>
              <a:t>CASD</a:t>
            </a:r>
            <a:r>
              <a:rPr lang="el-GR" altLang="el-GR" sz="1000" b="1" dirty="0">
                <a:latin typeface="Times New Roman" panose="02020603050405020304" pitchFamily="18" charset="0"/>
                <a:cs typeface="Times New Roman" panose="02020603050405020304" pitchFamily="18" charset="0"/>
              </a:rPr>
              <a:t>     ΚΑΘΗΓΗΤΗΣ ΓΕΩΡΓΙΟΣ Κ. ΧΑΤΖΗΚΩΝΣΤΑΝΤΗΣ     2024</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8674" name="Slide Number Placeholder 3">
            <a:extLst>
              <a:ext uri="{FF2B5EF4-FFF2-40B4-BE49-F238E27FC236}">
                <a16:creationId xmlns:a16="http://schemas.microsoft.com/office/drawing/2014/main" id="{C87CB89B-0504-43BB-8886-1B2A953AC146}"/>
              </a:ext>
            </a:extLst>
          </p:cNvPr>
          <p:cNvSpPr>
            <a:spLocks noGrp="1"/>
          </p:cNvSpPr>
          <p:nvPr>
            <p:ph type="sldNum" sz="quarter" idx="12"/>
          </p:nvPr>
        </p:nvSpPr>
        <p:spPr bwMode="auto">
          <a:xfrm>
            <a:off x="11658600" y="6425822"/>
            <a:ext cx="368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B9DE1BA3-A14C-43B7-8E9B-42F130526492}" type="slidenum">
              <a:rPr lang="el-GR" altLang="el-GR" sz="1200" smtClean="0">
                <a:solidFill>
                  <a:srgbClr val="898989"/>
                </a:solidFill>
              </a:rPr>
              <a:pPr>
                <a:lnSpc>
                  <a:spcPct val="100000"/>
                </a:lnSpc>
                <a:spcBef>
                  <a:spcPct val="0"/>
                </a:spcBef>
                <a:buFontTx/>
                <a:buNone/>
              </a:pPr>
              <a:t>30</a:t>
            </a:fld>
            <a:endParaRPr lang="el-GR" altLang="el-GR" sz="1200">
              <a:solidFill>
                <a:srgbClr val="898989"/>
              </a:solidFill>
            </a:endParaRPr>
          </a:p>
        </p:txBody>
      </p:sp>
      <p:sp>
        <p:nvSpPr>
          <p:cNvPr id="28675" name="TextBox 4">
            <a:extLst>
              <a:ext uri="{FF2B5EF4-FFF2-40B4-BE49-F238E27FC236}">
                <a16:creationId xmlns:a16="http://schemas.microsoft.com/office/drawing/2014/main" id="{9CAFF661-6D09-48B3-9AA3-807503C83AED}"/>
              </a:ext>
            </a:extLst>
          </p:cNvPr>
          <p:cNvSpPr txBox="1">
            <a:spLocks noChangeArrowheads="1"/>
          </p:cNvSpPr>
          <p:nvPr/>
        </p:nvSpPr>
        <p:spPr bwMode="auto">
          <a:xfrm>
            <a:off x="112327" y="175334"/>
            <a:ext cx="89428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l-GR" altLang="el-GR" sz="2000" b="1" i="1" u="sng" dirty="0">
                <a:latin typeface="Arial" panose="020B0604020202020204" pitchFamily="34" charset="0"/>
              </a:rPr>
              <a:t>Σύνταξη πίνακα για την σχεδίαση του περιγράμματος στο </a:t>
            </a:r>
            <a:r>
              <a:rPr lang="en-US" altLang="el-GR" sz="2000" b="1" i="1" u="sng" dirty="0">
                <a:latin typeface="Arial" panose="020B0604020202020204" pitchFamily="34" charset="0"/>
              </a:rPr>
              <a:t>Rhinoceros</a:t>
            </a:r>
            <a:endParaRPr lang="el-GR" altLang="el-GR" sz="2000" b="1" i="1" u="sng" dirty="0">
              <a:latin typeface="Arial" panose="020B0604020202020204" pitchFamily="34" charset="0"/>
            </a:endParaRPr>
          </a:p>
        </p:txBody>
      </p:sp>
      <p:pic>
        <p:nvPicPr>
          <p:cNvPr id="28787" name="Picture 35">
            <a:extLst>
              <a:ext uri="{FF2B5EF4-FFF2-40B4-BE49-F238E27FC236}">
                <a16:creationId xmlns:a16="http://schemas.microsoft.com/office/drawing/2014/main" id="{3B478219-D32C-4497-9F0C-C0B340767E0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708025"/>
            <a:ext cx="4940300" cy="444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4" name="Straight Connector 43">
            <a:extLst>
              <a:ext uri="{FF2B5EF4-FFF2-40B4-BE49-F238E27FC236}">
                <a16:creationId xmlns:a16="http://schemas.microsoft.com/office/drawing/2014/main" id="{A9C9F8C4-CCE5-4EE9-820F-1C451A830B72}"/>
              </a:ext>
            </a:extLst>
          </p:cNvPr>
          <p:cNvCxnSpPr>
            <a:cxnSpLocks/>
          </p:cNvCxnSpPr>
          <p:nvPr/>
        </p:nvCxnSpPr>
        <p:spPr>
          <a:xfrm flipH="1">
            <a:off x="6756400" y="1854200"/>
            <a:ext cx="1016000" cy="314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D0AA5D7-194C-40E6-AA91-8102291132C6}"/>
              </a:ext>
            </a:extLst>
          </p:cNvPr>
          <p:cNvCxnSpPr/>
          <p:nvPr/>
        </p:nvCxnSpPr>
        <p:spPr>
          <a:xfrm flipH="1">
            <a:off x="5122863" y="5003800"/>
            <a:ext cx="1633537" cy="330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790" name="TextBox 46">
            <a:extLst>
              <a:ext uri="{FF2B5EF4-FFF2-40B4-BE49-F238E27FC236}">
                <a16:creationId xmlns:a16="http://schemas.microsoft.com/office/drawing/2014/main" id="{BDCBDFF5-E43D-4ACE-9499-D30945DB1CDB}"/>
              </a:ext>
            </a:extLst>
          </p:cNvPr>
          <p:cNvSpPr txBox="1">
            <a:spLocks noChangeArrowheads="1"/>
          </p:cNvSpPr>
          <p:nvPr/>
        </p:nvSpPr>
        <p:spPr bwMode="auto">
          <a:xfrm>
            <a:off x="1130300" y="5416550"/>
            <a:ext cx="47164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l-GR" altLang="el-GR" sz="1400">
                <a:latin typeface="Arial" panose="020B0604020202020204" pitchFamily="34" charset="0"/>
              </a:rPr>
              <a:t>Σημείο </a:t>
            </a:r>
            <a:r>
              <a:rPr lang="el-GR" altLang="el-GR" sz="1400">
                <a:solidFill>
                  <a:srgbClr val="00B050"/>
                </a:solidFill>
                <a:latin typeface="Arial" panose="020B0604020202020204" pitchFamily="34" charset="0"/>
              </a:rPr>
              <a:t>α</a:t>
            </a:r>
            <a:r>
              <a:rPr lang="el-GR" altLang="el-GR" sz="1400">
                <a:latin typeface="Arial" panose="020B0604020202020204" pitchFamily="34" charset="0"/>
              </a:rPr>
              <a:t> επί του νομέα 0 : </a:t>
            </a:r>
          </a:p>
          <a:p>
            <a:pPr>
              <a:lnSpc>
                <a:spcPct val="100000"/>
              </a:lnSpc>
              <a:spcBef>
                <a:spcPct val="0"/>
              </a:spcBef>
              <a:buFontTx/>
              <a:buNone/>
            </a:pPr>
            <a:r>
              <a:rPr lang="el-GR" altLang="el-GR" sz="1400">
                <a:latin typeface="Arial" panose="020B0604020202020204" pitchFamily="34" charset="0"/>
              </a:rPr>
              <a:t>Χ = 0</a:t>
            </a:r>
          </a:p>
          <a:p>
            <a:pPr>
              <a:lnSpc>
                <a:spcPct val="100000"/>
              </a:lnSpc>
              <a:spcBef>
                <a:spcPct val="0"/>
              </a:spcBef>
              <a:buFontTx/>
              <a:buNone/>
            </a:pPr>
            <a:r>
              <a:rPr lang="el-GR" altLang="el-GR" sz="1400">
                <a:latin typeface="Arial" panose="020B0604020202020204" pitchFamily="34" charset="0"/>
              </a:rPr>
              <a:t>Ζ = από ΠΙΝΑΚΑ ΄΄ΥΨΗ ΑΠΌ ΒΑΣΙΚΗ ΓΡΑΜΜΗ = 1.925</a:t>
            </a:r>
          </a:p>
        </p:txBody>
      </p:sp>
      <p:sp>
        <p:nvSpPr>
          <p:cNvPr id="28791" name="TextBox 47">
            <a:extLst>
              <a:ext uri="{FF2B5EF4-FFF2-40B4-BE49-F238E27FC236}">
                <a16:creationId xmlns:a16="http://schemas.microsoft.com/office/drawing/2014/main" id="{8BDDA8A9-C617-4965-93D5-43EFC29A6B5E}"/>
              </a:ext>
            </a:extLst>
          </p:cNvPr>
          <p:cNvSpPr txBox="1">
            <a:spLocks noChangeArrowheads="1"/>
          </p:cNvSpPr>
          <p:nvPr/>
        </p:nvSpPr>
        <p:spPr bwMode="auto">
          <a:xfrm>
            <a:off x="6718300" y="5499100"/>
            <a:ext cx="466883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l-GR" altLang="el-GR" sz="1400">
                <a:latin typeface="Arial" panose="020B0604020202020204" pitchFamily="34" charset="0"/>
              </a:rPr>
              <a:t>Σημείο </a:t>
            </a:r>
            <a:r>
              <a:rPr lang="en-US" altLang="el-GR" sz="1400">
                <a:solidFill>
                  <a:srgbClr val="00B050"/>
                </a:solidFill>
                <a:latin typeface="Arial" panose="020B0604020202020204" pitchFamily="34" charset="0"/>
              </a:rPr>
              <a:t>b</a:t>
            </a:r>
            <a:r>
              <a:rPr lang="el-GR" altLang="el-GR" sz="1400">
                <a:latin typeface="Arial" panose="020B0604020202020204" pitchFamily="34" charset="0"/>
              </a:rPr>
              <a:t> επί του νομέα </a:t>
            </a:r>
            <a:r>
              <a:rPr lang="en-US" altLang="el-GR" sz="1400">
                <a:latin typeface="Arial" panose="020B0604020202020204" pitchFamily="34" charset="0"/>
              </a:rPr>
              <a:t>1</a:t>
            </a:r>
            <a:r>
              <a:rPr lang="el-GR" altLang="el-GR" sz="1400">
                <a:latin typeface="Arial" panose="020B0604020202020204" pitchFamily="34" charset="0"/>
              </a:rPr>
              <a:t> : </a:t>
            </a:r>
          </a:p>
          <a:p>
            <a:pPr>
              <a:lnSpc>
                <a:spcPct val="100000"/>
              </a:lnSpc>
              <a:spcBef>
                <a:spcPct val="0"/>
              </a:spcBef>
              <a:buFontTx/>
              <a:buNone/>
            </a:pPr>
            <a:r>
              <a:rPr lang="el-GR" altLang="el-GR" sz="1400">
                <a:latin typeface="Arial" panose="020B0604020202020204" pitchFamily="34" charset="0"/>
              </a:rPr>
              <a:t>Χ = </a:t>
            </a:r>
            <a:r>
              <a:rPr lang="en-US" altLang="el-GR" sz="1400">
                <a:latin typeface="Arial" panose="020B0604020202020204" pitchFamily="34" charset="0"/>
              </a:rPr>
              <a:t>2.1 </a:t>
            </a:r>
            <a:endParaRPr lang="el-GR" altLang="el-GR" sz="1400">
              <a:latin typeface="Arial" panose="020B0604020202020204" pitchFamily="34" charset="0"/>
            </a:endParaRPr>
          </a:p>
          <a:p>
            <a:pPr>
              <a:lnSpc>
                <a:spcPct val="100000"/>
              </a:lnSpc>
              <a:spcBef>
                <a:spcPct val="0"/>
              </a:spcBef>
              <a:buFontTx/>
              <a:buNone/>
            </a:pPr>
            <a:r>
              <a:rPr lang="el-GR" altLang="el-GR" sz="1400">
                <a:latin typeface="Arial" panose="020B0604020202020204" pitchFamily="34" charset="0"/>
              </a:rPr>
              <a:t>Ζ = από ΠΙΝΑΚΑ ΄΄ΥΨΗ ΑΠΌ ΒΑΣΙΚΗ ΓΡΑΜΜΗ = </a:t>
            </a:r>
            <a:r>
              <a:rPr lang="en-US" altLang="el-GR" sz="1400">
                <a:latin typeface="Arial" panose="020B0604020202020204" pitchFamily="34" charset="0"/>
              </a:rPr>
              <a:t>0</a:t>
            </a:r>
            <a:r>
              <a:rPr lang="el-GR" altLang="el-GR" sz="1400">
                <a:latin typeface="Arial" panose="020B0604020202020204" pitchFamily="34" charset="0"/>
              </a:rPr>
              <a:t>.95</a:t>
            </a:r>
            <a:r>
              <a:rPr lang="en-US" altLang="el-GR" sz="1400">
                <a:latin typeface="Arial" panose="020B0604020202020204" pitchFamily="34" charset="0"/>
              </a:rPr>
              <a:t>0</a:t>
            </a:r>
            <a:endParaRPr lang="el-GR" altLang="el-GR" sz="1400">
              <a:latin typeface="Arial" panose="020B0604020202020204" pitchFamily="34" charset="0"/>
            </a:endParaRPr>
          </a:p>
        </p:txBody>
      </p:sp>
      <p:cxnSp>
        <p:nvCxnSpPr>
          <p:cNvPr id="50" name="Straight Connector 49">
            <a:extLst>
              <a:ext uri="{FF2B5EF4-FFF2-40B4-BE49-F238E27FC236}">
                <a16:creationId xmlns:a16="http://schemas.microsoft.com/office/drawing/2014/main" id="{AD978729-D0D3-4C49-9620-32E572BC9382}"/>
              </a:ext>
            </a:extLst>
          </p:cNvPr>
          <p:cNvCxnSpPr/>
          <p:nvPr/>
        </p:nvCxnSpPr>
        <p:spPr>
          <a:xfrm flipH="1">
            <a:off x="6870700" y="2320925"/>
            <a:ext cx="901700" cy="3013075"/>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AF2E20F9-1A32-43BE-A28C-1EF8A6D0E7F9}"/>
              </a:ext>
            </a:extLst>
          </p:cNvPr>
          <p:cNvCxnSpPr/>
          <p:nvPr/>
        </p:nvCxnSpPr>
        <p:spPr>
          <a:xfrm>
            <a:off x="6870700" y="5334000"/>
            <a:ext cx="393700" cy="16510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625601D-042B-4BD4-97B1-F0DE1D37072D}"/>
              </a:ext>
            </a:extLst>
          </p:cNvPr>
          <p:cNvCxnSpPr/>
          <p:nvPr/>
        </p:nvCxnSpPr>
        <p:spPr>
          <a:xfrm>
            <a:off x="1177925" y="5416550"/>
            <a:ext cx="46212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B4CAF4D-1253-425C-B2C0-0F84BF0B57CE}"/>
              </a:ext>
            </a:extLst>
          </p:cNvPr>
          <p:cNvCxnSpPr/>
          <p:nvPr/>
        </p:nvCxnSpPr>
        <p:spPr>
          <a:xfrm>
            <a:off x="1177925" y="5416550"/>
            <a:ext cx="0" cy="7397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5FB0FF1-DCEC-4F4A-8B4A-BC0600793904}"/>
              </a:ext>
            </a:extLst>
          </p:cNvPr>
          <p:cNvCxnSpPr/>
          <p:nvPr/>
        </p:nvCxnSpPr>
        <p:spPr>
          <a:xfrm>
            <a:off x="1177925" y="6156325"/>
            <a:ext cx="46212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FD20F78-39C6-4AF2-B355-319F571FC223}"/>
              </a:ext>
            </a:extLst>
          </p:cNvPr>
          <p:cNvCxnSpPr/>
          <p:nvPr/>
        </p:nvCxnSpPr>
        <p:spPr>
          <a:xfrm>
            <a:off x="5799138" y="5416550"/>
            <a:ext cx="0" cy="739775"/>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451E533-1E95-43ED-BD4F-2BBC163FD8BD}"/>
              </a:ext>
            </a:extLst>
          </p:cNvPr>
          <p:cNvCxnSpPr/>
          <p:nvPr/>
        </p:nvCxnSpPr>
        <p:spPr>
          <a:xfrm>
            <a:off x="6718300" y="5524500"/>
            <a:ext cx="4635500"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CA14AF2-1425-4336-B44D-CB014E4F70EB}"/>
              </a:ext>
            </a:extLst>
          </p:cNvPr>
          <p:cNvCxnSpPr/>
          <p:nvPr/>
        </p:nvCxnSpPr>
        <p:spPr>
          <a:xfrm>
            <a:off x="6718300" y="5524500"/>
            <a:ext cx="0" cy="71278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D54FBB2-BE2C-415C-8799-464A06FE3045}"/>
              </a:ext>
            </a:extLst>
          </p:cNvPr>
          <p:cNvCxnSpPr/>
          <p:nvPr/>
        </p:nvCxnSpPr>
        <p:spPr>
          <a:xfrm>
            <a:off x="6718300" y="6237288"/>
            <a:ext cx="4635500"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14911D0-C504-4B03-B157-8ED64FDF9262}"/>
              </a:ext>
            </a:extLst>
          </p:cNvPr>
          <p:cNvCxnSpPr/>
          <p:nvPr/>
        </p:nvCxnSpPr>
        <p:spPr>
          <a:xfrm flipV="1">
            <a:off x="11353800" y="5524500"/>
            <a:ext cx="0" cy="71278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32" name="Text Box 2">
            <a:extLst>
              <a:ext uri="{FF2B5EF4-FFF2-40B4-BE49-F238E27FC236}">
                <a16:creationId xmlns:a16="http://schemas.microsoft.com/office/drawing/2014/main" id="{88D4CB31-DC44-47EB-9B70-A6C6424E543E}"/>
              </a:ext>
            </a:extLst>
          </p:cNvPr>
          <p:cNvSpPr txBox="1">
            <a:spLocks noChangeArrowheads="1"/>
          </p:cNvSpPr>
          <p:nvPr/>
        </p:nvSpPr>
        <p:spPr bwMode="auto">
          <a:xfrm>
            <a:off x="3164413" y="6485275"/>
            <a:ext cx="645010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latin typeface="Times New Roman" panose="02020603050405020304" pitchFamily="18" charset="0"/>
                <a:cs typeface="Times New Roman" panose="02020603050405020304" pitchFamily="18" charset="0"/>
              </a:rPr>
              <a:t>ΝΑΥΠΗΓΙΚΟ ΣΧΕΔΙΟ ΚΑΙ ΑΡΧΕΣ </a:t>
            </a:r>
            <a:r>
              <a:rPr lang="en-US" altLang="el-GR" sz="1000" b="1" dirty="0">
                <a:latin typeface="Times New Roman" panose="02020603050405020304" pitchFamily="18" charset="0"/>
                <a:cs typeface="Times New Roman" panose="02020603050405020304" pitchFamily="18" charset="0"/>
              </a:rPr>
              <a:t>CASD</a:t>
            </a:r>
            <a:r>
              <a:rPr lang="el-GR" altLang="el-GR" sz="1000" b="1" dirty="0">
                <a:latin typeface="Times New Roman" panose="02020603050405020304" pitchFamily="18" charset="0"/>
                <a:cs typeface="Times New Roman" panose="02020603050405020304" pitchFamily="18" charset="0"/>
              </a:rPr>
              <a:t>     ΚΑΘΗΓΗΤΗΣ ΓΕΩΡΓΙΟΣ Κ. ΧΑΤΖΗΚΩΝΣΤΑΝΤΗΣ     2024</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Θέση αριθμού διαφάνειας 3">
            <a:extLst>
              <a:ext uri="{FF2B5EF4-FFF2-40B4-BE49-F238E27FC236}">
                <a16:creationId xmlns:a16="http://schemas.microsoft.com/office/drawing/2014/main" id="{C8D09605-7D1D-48CE-80A5-BBC35651743F}"/>
              </a:ext>
            </a:extLst>
          </p:cNvPr>
          <p:cNvSpPr>
            <a:spLocks noGrp="1"/>
          </p:cNvSpPr>
          <p:nvPr>
            <p:ph type="sldNum" sz="quarter" idx="12"/>
          </p:nvPr>
        </p:nvSpPr>
        <p:spPr>
          <a:xfrm>
            <a:off x="11407804" y="6308725"/>
            <a:ext cx="523043" cy="365125"/>
          </a:xfrm>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E22594BB-10AB-4165-B203-A7CBC87F826A}" type="slidenum">
              <a:rPr lang="el-GR" altLang="el-GR" sz="1400"/>
              <a:pPr>
                <a:spcBef>
                  <a:spcPct val="0"/>
                </a:spcBef>
                <a:buFontTx/>
                <a:buNone/>
              </a:pPr>
              <a:t>31</a:t>
            </a:fld>
            <a:endParaRPr lang="el-GR" altLang="el-GR" sz="1400" dirty="0"/>
          </a:p>
        </p:txBody>
      </p:sp>
      <p:sp>
        <p:nvSpPr>
          <p:cNvPr id="26627" name="TextBox 4">
            <a:extLst>
              <a:ext uri="{FF2B5EF4-FFF2-40B4-BE49-F238E27FC236}">
                <a16:creationId xmlns:a16="http://schemas.microsoft.com/office/drawing/2014/main" id="{DC6320B5-5B17-4252-9B57-5D26C390B720}"/>
              </a:ext>
            </a:extLst>
          </p:cNvPr>
          <p:cNvSpPr txBox="1">
            <a:spLocks noChangeArrowheads="1"/>
          </p:cNvSpPr>
          <p:nvPr/>
        </p:nvSpPr>
        <p:spPr bwMode="auto">
          <a:xfrm>
            <a:off x="3287714" y="1844675"/>
            <a:ext cx="3095625"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800" b="1" i="1"/>
              <a:t>Προσδιορισμός </a:t>
            </a:r>
          </a:p>
          <a:p>
            <a:pPr>
              <a:spcBef>
                <a:spcPct val="0"/>
              </a:spcBef>
              <a:buFontTx/>
              <a:buNone/>
            </a:pPr>
            <a:endParaRPr lang="el-GR" altLang="el-GR" sz="2800" b="1" i="1"/>
          </a:p>
          <a:p>
            <a:pPr>
              <a:spcBef>
                <a:spcPct val="0"/>
              </a:spcBef>
              <a:buFontTx/>
              <a:buNone/>
            </a:pPr>
            <a:r>
              <a:rPr lang="el-GR" altLang="el-GR" sz="2800" b="1" i="1"/>
              <a:t>Νομέα</a:t>
            </a:r>
          </a:p>
        </p:txBody>
      </p:sp>
      <p:sp>
        <p:nvSpPr>
          <p:cNvPr id="26628" name="Text Box 7">
            <a:extLst>
              <a:ext uri="{FF2B5EF4-FFF2-40B4-BE49-F238E27FC236}">
                <a16:creationId xmlns:a16="http://schemas.microsoft.com/office/drawing/2014/main" id="{95E0C16D-77B1-45D2-A080-E4F2C1E56FB9}"/>
              </a:ext>
            </a:extLst>
          </p:cNvPr>
          <p:cNvSpPr txBox="1">
            <a:spLocks noChangeArrowheads="1"/>
          </p:cNvSpPr>
          <p:nvPr/>
        </p:nvSpPr>
        <p:spPr bwMode="auto">
          <a:xfrm>
            <a:off x="2351088" y="6367464"/>
            <a:ext cx="6049962" cy="23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900" b="1" dirty="0"/>
              <a:t>ΝΑΥΠΗΓΙΚΟ ΣΧΕΔΙΟ ΚΑΙ ΑΡΧΕΣ </a:t>
            </a:r>
            <a:r>
              <a:rPr lang="en-US" altLang="el-GR" sz="900" b="1" dirty="0"/>
              <a:t>CASD</a:t>
            </a:r>
            <a:r>
              <a:rPr lang="el-GR" altLang="el-GR" sz="900" b="1" dirty="0"/>
              <a:t>       ΚΑΘΗΓΗΤΗΣ ΓΕΩΡΓΙΟΣ Κ. ΧΑΤΖΗΚΩΝΣΤΑΝΤΗΣ        2024</a:t>
            </a:r>
            <a:endParaRPr lang="el-GR" altLang="el-GR" sz="9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16547067-0AD5-488F-A388-3A7A49F05154}"/>
              </a:ext>
            </a:extLst>
          </p:cNvPr>
          <p:cNvSpPr>
            <a:spLocks noGrp="1" noChangeArrowheads="1"/>
          </p:cNvSpPr>
          <p:nvPr>
            <p:ph type="title"/>
          </p:nvPr>
        </p:nvSpPr>
        <p:spPr>
          <a:xfrm>
            <a:off x="1981200" y="1"/>
            <a:ext cx="8229600" cy="620713"/>
          </a:xfrm>
        </p:spPr>
        <p:txBody>
          <a:bodyPr/>
          <a:lstStyle/>
          <a:p>
            <a:r>
              <a:rPr lang="el-GR" altLang="el-GR" sz="1800" u="sng" dirty="0">
                <a:latin typeface="Arial Black" panose="020B0A04020102020204" pitchFamily="34" charset="0"/>
              </a:rPr>
              <a:t>Παράδειγμα  :  Προσδιορισμός Νομ. 9</a:t>
            </a:r>
            <a:r>
              <a:rPr lang="en-US" altLang="el-GR" sz="1800" u="sng" dirty="0">
                <a:latin typeface="Arial Black" panose="020B0A04020102020204" pitchFamily="34" charset="0"/>
              </a:rPr>
              <a:t> (</a:t>
            </a:r>
            <a:r>
              <a:rPr lang="el-GR" altLang="el-GR" sz="1800" u="sng" dirty="0">
                <a:latin typeface="Arial Black" panose="020B0A04020102020204" pitchFamily="34" charset="0"/>
              </a:rPr>
              <a:t>σχεδιάζεται στο εγκάρσιο επίπεδο και στο ΔΕΞΙ τμήμα = νομείς πρωραίας περιοχής) </a:t>
            </a:r>
          </a:p>
        </p:txBody>
      </p:sp>
      <p:graphicFrame>
        <p:nvGraphicFramePr>
          <p:cNvPr id="5" name="Table 4">
            <a:extLst>
              <a:ext uri="{FF2B5EF4-FFF2-40B4-BE49-F238E27FC236}">
                <a16:creationId xmlns:a16="http://schemas.microsoft.com/office/drawing/2014/main" id="{91441A64-6086-4C2F-8E75-C9EB904C8654}"/>
              </a:ext>
            </a:extLst>
          </p:cNvPr>
          <p:cNvGraphicFramePr>
            <a:graphicFrameLocks noGrp="1"/>
          </p:cNvGraphicFramePr>
          <p:nvPr>
            <p:extLst>
              <p:ext uri="{D42A27DB-BD31-4B8C-83A1-F6EECF244321}">
                <p14:modId xmlns:p14="http://schemas.microsoft.com/office/powerpoint/2010/main" val="842785153"/>
              </p:ext>
            </p:extLst>
          </p:nvPr>
        </p:nvGraphicFramePr>
        <p:xfrm>
          <a:off x="1703389" y="836613"/>
          <a:ext cx="8952888" cy="5256212"/>
        </p:xfrm>
        <a:graphic>
          <a:graphicData uri="http://schemas.openxmlformats.org/drawingml/2006/table">
            <a:tbl>
              <a:tblPr firstRow="1" bandRow="1">
                <a:tableStyleId>{5C22544A-7EE6-4342-B048-85BDC9FD1C3A}</a:tableStyleId>
              </a:tblPr>
              <a:tblGrid>
                <a:gridCol w="3107614">
                  <a:extLst>
                    <a:ext uri="{9D8B030D-6E8A-4147-A177-3AD203B41FA5}">
                      <a16:colId xmlns:a16="http://schemas.microsoft.com/office/drawing/2014/main" val="20000"/>
                    </a:ext>
                  </a:extLst>
                </a:gridCol>
                <a:gridCol w="5845274">
                  <a:extLst>
                    <a:ext uri="{9D8B030D-6E8A-4147-A177-3AD203B41FA5}">
                      <a16:colId xmlns:a16="http://schemas.microsoft.com/office/drawing/2014/main" val="20001"/>
                    </a:ext>
                  </a:extLst>
                </a:gridCol>
              </a:tblGrid>
              <a:tr h="5256212">
                <a:tc>
                  <a:txBody>
                    <a:bodyPr/>
                    <a:lstStyle/>
                    <a:p>
                      <a:pPr eaLnBrk="1" hangingPunct="1">
                        <a:spcBef>
                          <a:spcPct val="50000"/>
                        </a:spcBef>
                        <a:buFontTx/>
                        <a:buNone/>
                      </a:pPr>
                      <a:r>
                        <a:rPr lang="el-GR" altLang="el-GR" sz="1800" dirty="0">
                          <a:solidFill>
                            <a:schemeClr val="tx1"/>
                          </a:solidFill>
                        </a:rPr>
                        <a:t>ο νομέας 9 :</a:t>
                      </a:r>
                    </a:p>
                    <a:p>
                      <a:pPr marL="285750" indent="-285750" eaLnBrk="1" hangingPunct="1">
                        <a:spcBef>
                          <a:spcPct val="50000"/>
                        </a:spcBef>
                        <a:buFontTx/>
                        <a:buChar char="-"/>
                      </a:pPr>
                      <a:r>
                        <a:rPr lang="el-GR" altLang="el-GR" sz="1200" u="sng" dirty="0">
                          <a:solidFill>
                            <a:schemeClr val="tx1"/>
                          </a:solidFill>
                          <a:latin typeface="Arial Black" panose="020B0A04020102020204" pitchFamily="34" charset="0"/>
                        </a:rPr>
                        <a:t>αρχίζει</a:t>
                      </a:r>
                      <a:r>
                        <a:rPr lang="el-GR" altLang="el-GR" sz="1200" dirty="0">
                          <a:solidFill>
                            <a:schemeClr val="tx1"/>
                          </a:solidFill>
                          <a:latin typeface="Arial Black" panose="020B0A04020102020204" pitchFamily="34" charset="0"/>
                        </a:rPr>
                        <a:t> στο σημείο Α (διάμηκες επίπεδο συμμετρίας),</a:t>
                      </a:r>
                    </a:p>
                    <a:p>
                      <a:pPr marL="0" indent="0" eaLnBrk="1" hangingPunct="1">
                        <a:spcBef>
                          <a:spcPct val="50000"/>
                        </a:spcBef>
                        <a:buFontTx/>
                        <a:buNone/>
                      </a:pPr>
                      <a:endParaRPr lang="el-GR" altLang="el-GR" sz="1200" dirty="0">
                        <a:solidFill>
                          <a:schemeClr val="tx1"/>
                        </a:solidFill>
                        <a:latin typeface="Arial Black" panose="020B0A04020102020204" pitchFamily="34" charset="0"/>
                      </a:endParaRPr>
                    </a:p>
                    <a:p>
                      <a:pPr marL="285750" indent="-285750" eaLnBrk="1" hangingPunct="1">
                        <a:spcBef>
                          <a:spcPct val="50000"/>
                        </a:spcBef>
                        <a:buFontTx/>
                        <a:buChar char="-"/>
                      </a:pPr>
                      <a:r>
                        <a:rPr lang="el-GR" altLang="el-GR" sz="1200" u="sng" dirty="0">
                          <a:solidFill>
                            <a:schemeClr val="tx1"/>
                          </a:solidFill>
                          <a:latin typeface="Arial Black" panose="020B0A04020102020204" pitchFamily="34" charset="0"/>
                        </a:rPr>
                        <a:t>τέμνει </a:t>
                      </a:r>
                      <a:r>
                        <a:rPr lang="el-GR" altLang="el-GR" sz="1200" dirty="0">
                          <a:solidFill>
                            <a:schemeClr val="tx1"/>
                          </a:solidFill>
                          <a:latin typeface="Arial Black" panose="020B0A04020102020204" pitchFamily="34" charset="0"/>
                        </a:rPr>
                        <a:t>κατά σειρά :</a:t>
                      </a:r>
                    </a:p>
                    <a:p>
                      <a:pPr eaLnBrk="1" hangingPunct="1">
                        <a:spcBef>
                          <a:spcPct val="50000"/>
                        </a:spcBef>
                        <a:buNone/>
                      </a:pPr>
                      <a:r>
                        <a:rPr lang="el-GR" altLang="el-GR" sz="1200" dirty="0">
                          <a:solidFill>
                            <a:schemeClr val="tx1"/>
                          </a:solidFill>
                          <a:latin typeface="Arial Black" panose="020B0A04020102020204" pitchFamily="34" charset="0"/>
                        </a:rPr>
                        <a:t>     - ίσαλο 1 στο σημείο Ζ, </a:t>
                      </a:r>
                    </a:p>
                    <a:p>
                      <a:pPr eaLnBrk="1" hangingPunct="1">
                        <a:spcBef>
                          <a:spcPct val="50000"/>
                        </a:spcBef>
                        <a:buNone/>
                      </a:pPr>
                      <a:r>
                        <a:rPr lang="el-GR" altLang="el-GR" sz="1200" dirty="0">
                          <a:solidFill>
                            <a:schemeClr val="tx1"/>
                          </a:solidFill>
                          <a:latin typeface="Arial Black" panose="020B0A04020102020204" pitchFamily="34" charset="0"/>
                        </a:rPr>
                        <a:t>     - ίσαλο 2 στο σημείο Η</a:t>
                      </a:r>
                    </a:p>
                    <a:p>
                      <a:pPr eaLnBrk="1" hangingPunct="1">
                        <a:spcBef>
                          <a:spcPct val="50000"/>
                        </a:spcBef>
                        <a:buNone/>
                      </a:pPr>
                      <a:r>
                        <a:rPr lang="el-GR" altLang="el-GR" sz="1200" baseline="0" dirty="0">
                          <a:solidFill>
                            <a:schemeClr val="tx1"/>
                          </a:solidFill>
                          <a:latin typeface="Arial Black" panose="020B0A04020102020204" pitchFamily="34" charset="0"/>
                        </a:rPr>
                        <a:t>     - </a:t>
                      </a:r>
                      <a:r>
                        <a:rPr lang="el-GR" altLang="el-GR" sz="1200" dirty="0">
                          <a:solidFill>
                            <a:schemeClr val="tx1"/>
                          </a:solidFill>
                          <a:latin typeface="Arial Black" panose="020B0A04020102020204" pitchFamily="34" charset="0"/>
                        </a:rPr>
                        <a:t>ίσαλο 3 στο σημείο Θ </a:t>
                      </a:r>
                    </a:p>
                    <a:p>
                      <a:pPr eaLnBrk="1" hangingPunct="1">
                        <a:spcBef>
                          <a:spcPct val="50000"/>
                        </a:spcBef>
                        <a:buNone/>
                      </a:pPr>
                      <a:r>
                        <a:rPr lang="el-GR" altLang="el-GR" sz="1200" dirty="0">
                          <a:solidFill>
                            <a:schemeClr val="tx1"/>
                          </a:solidFill>
                          <a:latin typeface="Arial Black" panose="020B0A04020102020204" pitchFamily="34" charset="0"/>
                        </a:rPr>
                        <a:t>     - την </a:t>
                      </a:r>
                      <a:r>
                        <a:rPr lang="en-US" altLang="el-GR" sz="1200" dirty="0">
                          <a:solidFill>
                            <a:schemeClr val="tx1"/>
                          </a:solidFill>
                          <a:latin typeface="Arial Black" panose="020B0A04020102020204" pitchFamily="34" charset="0"/>
                        </a:rPr>
                        <a:t>V1 </a:t>
                      </a:r>
                      <a:r>
                        <a:rPr lang="el-GR" altLang="el-GR" sz="1200" dirty="0">
                          <a:solidFill>
                            <a:schemeClr val="tx1"/>
                          </a:solidFill>
                          <a:latin typeface="Arial Black" panose="020B0A04020102020204" pitchFamily="34" charset="0"/>
                        </a:rPr>
                        <a:t>σημ. Β </a:t>
                      </a:r>
                    </a:p>
                    <a:p>
                      <a:pPr eaLnBrk="1" hangingPunct="1">
                        <a:spcBef>
                          <a:spcPct val="50000"/>
                        </a:spcBef>
                        <a:buNone/>
                      </a:pPr>
                      <a:r>
                        <a:rPr lang="el-GR" altLang="el-GR" sz="1200" dirty="0">
                          <a:solidFill>
                            <a:schemeClr val="tx1"/>
                          </a:solidFill>
                          <a:latin typeface="Arial Black" panose="020B0A04020102020204" pitchFamily="34" charset="0"/>
                        </a:rPr>
                        <a:t>     - την ίσαλο 4 στο σημείο Γ </a:t>
                      </a:r>
                    </a:p>
                    <a:p>
                      <a:pPr eaLnBrk="1" hangingPunct="1">
                        <a:spcBef>
                          <a:spcPct val="50000"/>
                        </a:spcBef>
                        <a:buNone/>
                      </a:pPr>
                      <a:r>
                        <a:rPr lang="el-GR" altLang="el-GR" sz="1200" dirty="0">
                          <a:solidFill>
                            <a:schemeClr val="tx1"/>
                          </a:solidFill>
                          <a:latin typeface="Arial Black" panose="020B0A04020102020204" pitchFamily="34" charset="0"/>
                        </a:rPr>
                        <a:t>     - την ίσαλο 5 στο σημείο Λ</a:t>
                      </a:r>
                    </a:p>
                    <a:p>
                      <a:pPr eaLnBrk="1" hangingPunct="1">
                        <a:spcBef>
                          <a:spcPct val="50000"/>
                        </a:spcBef>
                        <a:buNone/>
                      </a:pPr>
                      <a:r>
                        <a:rPr lang="el-GR" altLang="el-GR" sz="1200" dirty="0">
                          <a:solidFill>
                            <a:schemeClr val="tx1"/>
                          </a:solidFill>
                          <a:latin typeface="Arial Black" panose="020B0A04020102020204" pitchFamily="34" charset="0"/>
                        </a:rPr>
                        <a:t>     - το κατάστρωμα στο σημείο Δ </a:t>
                      </a:r>
                    </a:p>
                    <a:p>
                      <a:pPr eaLnBrk="1" hangingPunct="1">
                        <a:spcBef>
                          <a:spcPct val="50000"/>
                        </a:spcBef>
                      </a:pPr>
                      <a:r>
                        <a:rPr lang="el-GR" altLang="el-GR" sz="1200" dirty="0">
                          <a:solidFill>
                            <a:schemeClr val="tx1"/>
                          </a:solidFill>
                          <a:latin typeface="Arial Black" panose="020B0A04020102020204" pitchFamily="34" charset="0"/>
                        </a:rPr>
                        <a:t>     - την </a:t>
                      </a:r>
                      <a:r>
                        <a:rPr lang="en-US" altLang="el-GR" sz="1200" dirty="0">
                          <a:solidFill>
                            <a:schemeClr val="tx1"/>
                          </a:solidFill>
                          <a:latin typeface="Arial Black" panose="020B0A04020102020204" pitchFamily="34" charset="0"/>
                        </a:rPr>
                        <a:t>V2</a:t>
                      </a:r>
                      <a:r>
                        <a:rPr lang="el-GR" altLang="el-GR" sz="1200" dirty="0">
                          <a:solidFill>
                            <a:schemeClr val="tx1"/>
                          </a:solidFill>
                          <a:latin typeface="Arial Black" panose="020B0A04020102020204" pitchFamily="34" charset="0"/>
                        </a:rPr>
                        <a:t> σημ. Π </a:t>
                      </a:r>
                    </a:p>
                    <a:p>
                      <a:pPr eaLnBrk="1" hangingPunct="1">
                        <a:spcBef>
                          <a:spcPct val="50000"/>
                        </a:spcBef>
                      </a:pPr>
                      <a:endParaRPr lang="el-GR" altLang="el-GR" sz="1200" dirty="0">
                        <a:solidFill>
                          <a:schemeClr val="tx1"/>
                        </a:solidFill>
                        <a:latin typeface="Arial Black" panose="020B0A04020102020204" pitchFamily="34" charset="0"/>
                      </a:endParaRPr>
                    </a:p>
                    <a:p>
                      <a:pPr marL="171450" indent="-171450" eaLnBrk="1" hangingPunct="1">
                        <a:spcBef>
                          <a:spcPct val="50000"/>
                        </a:spcBef>
                        <a:buFontTx/>
                        <a:buChar char="-"/>
                      </a:pPr>
                      <a:r>
                        <a:rPr lang="el-GR" altLang="el-GR" sz="1200" u="sng" dirty="0">
                          <a:solidFill>
                            <a:schemeClr val="tx1"/>
                          </a:solidFill>
                          <a:latin typeface="Arial Black" panose="020B0A04020102020204" pitchFamily="34" charset="0"/>
                        </a:rPr>
                        <a:t>τελειώνει</a:t>
                      </a:r>
                      <a:r>
                        <a:rPr lang="el-GR" altLang="el-GR" sz="1200" dirty="0">
                          <a:solidFill>
                            <a:schemeClr val="tx1"/>
                          </a:solidFill>
                          <a:latin typeface="Arial Black" panose="020B0A04020102020204" pitchFamily="34" charset="0"/>
                        </a:rPr>
                        <a:t> στο παραπέτο στο    </a:t>
                      </a:r>
                    </a:p>
                    <a:p>
                      <a:pPr marL="0" indent="0" eaLnBrk="1" hangingPunct="1">
                        <a:spcBef>
                          <a:spcPct val="50000"/>
                        </a:spcBef>
                        <a:buFontTx/>
                        <a:buNone/>
                      </a:pPr>
                      <a:r>
                        <a:rPr lang="el-GR" altLang="el-GR" sz="1200" dirty="0">
                          <a:solidFill>
                            <a:schemeClr val="tx1"/>
                          </a:solidFill>
                          <a:latin typeface="Arial Black" panose="020B0A04020102020204" pitchFamily="34" charset="0"/>
                        </a:rPr>
                        <a:t>   σημείο Ε</a:t>
                      </a:r>
                    </a:p>
                    <a:p>
                      <a:endParaRPr lang="el-GR" sz="1800" dirty="0"/>
                    </a:p>
                  </a:txBody>
                  <a:tcPr marL="91449" marR="91449" marT="45717" marB="45717">
                    <a:solidFill>
                      <a:schemeClr val="accent1">
                        <a:lumMod val="40000"/>
                        <a:lumOff val="60000"/>
                      </a:schemeClr>
                    </a:solidFill>
                  </a:tcPr>
                </a:tc>
                <a:tc>
                  <a:txBody>
                    <a:bodyPr/>
                    <a:lstStyle/>
                    <a:p>
                      <a:endParaRPr lang="el-GR" sz="1800" dirty="0"/>
                    </a:p>
                  </a:txBody>
                  <a:tcPr marL="91449" marR="91449" marT="45717" marB="45717"/>
                </a:tc>
                <a:extLst>
                  <a:ext uri="{0D108BD9-81ED-4DB2-BD59-A6C34878D82A}">
                    <a16:rowId xmlns:a16="http://schemas.microsoft.com/office/drawing/2014/main" val="10000"/>
                  </a:ext>
                </a:extLst>
              </a:tr>
            </a:tbl>
          </a:graphicData>
        </a:graphic>
      </p:graphicFrame>
      <p:sp>
        <p:nvSpPr>
          <p:cNvPr id="27659" name="Slide Number Placeholder 1">
            <a:extLst>
              <a:ext uri="{FF2B5EF4-FFF2-40B4-BE49-F238E27FC236}">
                <a16:creationId xmlns:a16="http://schemas.microsoft.com/office/drawing/2014/main" id="{6EF79D91-7DA4-4D91-B3F4-BB219D81DBBF}"/>
              </a:ext>
            </a:extLst>
          </p:cNvPr>
          <p:cNvSpPr>
            <a:spLocks noGrp="1"/>
          </p:cNvSpPr>
          <p:nvPr>
            <p:ph type="sldNum" sz="quarter" idx="12"/>
          </p:nvPr>
        </p:nvSpPr>
        <p:spPr>
          <a:xfrm>
            <a:off x="11265762" y="6316663"/>
            <a:ext cx="505287" cy="365125"/>
          </a:xfrm>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630901B4-DE0C-410C-89C2-DF346793A097}" type="slidenum">
              <a:rPr lang="el-GR" altLang="el-GR" sz="1400"/>
              <a:pPr>
                <a:spcBef>
                  <a:spcPct val="0"/>
                </a:spcBef>
                <a:buFontTx/>
                <a:buNone/>
              </a:pPr>
              <a:t>32</a:t>
            </a:fld>
            <a:endParaRPr lang="el-GR" altLang="el-GR" sz="1400" dirty="0"/>
          </a:p>
        </p:txBody>
      </p:sp>
      <p:sp>
        <p:nvSpPr>
          <p:cNvPr id="27660" name="Text Box 7">
            <a:extLst>
              <a:ext uri="{FF2B5EF4-FFF2-40B4-BE49-F238E27FC236}">
                <a16:creationId xmlns:a16="http://schemas.microsoft.com/office/drawing/2014/main" id="{1546234A-DD7A-4F87-B51B-145D77777CDB}"/>
              </a:ext>
            </a:extLst>
          </p:cNvPr>
          <p:cNvSpPr txBox="1">
            <a:spLocks noChangeArrowheads="1"/>
          </p:cNvSpPr>
          <p:nvPr/>
        </p:nvSpPr>
        <p:spPr bwMode="auto">
          <a:xfrm>
            <a:off x="1774825" y="6453188"/>
            <a:ext cx="7416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900" b="1" dirty="0"/>
              <a:t>ΝΑΥΠΗΓΙΚΟ ΣΧΕΔΙΟ ΚΑΙ ΑΡΧΕΣ </a:t>
            </a:r>
            <a:r>
              <a:rPr lang="en-US" altLang="el-GR" sz="900" b="1" dirty="0"/>
              <a:t>CASD</a:t>
            </a:r>
            <a:r>
              <a:rPr lang="el-GR" altLang="el-GR" sz="900" b="1" dirty="0"/>
              <a:t>       ΚΑΘΗΓΗΤΗΣ ΓΕΩΡΓΙΟΣ Κ. ΧΑΤΖΗΚΩΝΣΤΑΝΤΗΣ        2024</a:t>
            </a:r>
            <a:endParaRPr lang="el-GR" altLang="el-GR" sz="900" dirty="0"/>
          </a:p>
        </p:txBody>
      </p:sp>
      <p:pic>
        <p:nvPicPr>
          <p:cNvPr id="27661" name="Εικόνα 1">
            <a:extLst>
              <a:ext uri="{FF2B5EF4-FFF2-40B4-BE49-F238E27FC236}">
                <a16:creationId xmlns:a16="http://schemas.microsoft.com/office/drawing/2014/main" id="{6711EC8D-51DE-4E99-B779-0E003B0ACA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0298" y="1604719"/>
            <a:ext cx="5548313"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A8F6806-7D39-41EA-9B20-247ACFDFF6A8}"/>
              </a:ext>
            </a:extLst>
          </p:cNvPr>
          <p:cNvSpPr txBox="1"/>
          <p:nvPr/>
        </p:nvSpPr>
        <p:spPr>
          <a:xfrm>
            <a:off x="5081954" y="979731"/>
            <a:ext cx="4712677" cy="369332"/>
          </a:xfrm>
          <a:prstGeom prst="rect">
            <a:avLst/>
          </a:prstGeom>
          <a:noFill/>
        </p:spPr>
        <p:txBody>
          <a:bodyPr wrap="square" rtlCol="0">
            <a:spAutoFit/>
          </a:bodyPr>
          <a:lstStyle/>
          <a:p>
            <a:r>
              <a:rPr lang="el-GR" dirty="0">
                <a:solidFill>
                  <a:schemeClr val="bg1"/>
                </a:solidFill>
              </a:rPr>
              <a:t>Συντεταγμένες : Υ  = ημιπλάτη  Ζ =ΥΨΗ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3">
            <a:extLst>
              <a:ext uri="{FF2B5EF4-FFF2-40B4-BE49-F238E27FC236}">
                <a16:creationId xmlns:a16="http://schemas.microsoft.com/office/drawing/2014/main" id="{9A18C0A1-119D-4A9E-9EF2-8E434F536B95}"/>
              </a:ext>
            </a:extLst>
          </p:cNvPr>
          <p:cNvSpPr>
            <a:spLocks noGrp="1"/>
          </p:cNvSpPr>
          <p:nvPr>
            <p:ph type="sldNum" sz="quarter" idx="12"/>
          </p:nvPr>
        </p:nvSpPr>
        <p:spPr>
          <a:xfrm>
            <a:off x="11372296" y="6308725"/>
            <a:ext cx="478654" cy="365125"/>
          </a:xfrm>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0888783A-BBA9-4580-88FA-37C735870E33}" type="slidenum">
              <a:rPr lang="el-GR" altLang="el-GR" sz="1400"/>
              <a:pPr>
                <a:spcBef>
                  <a:spcPct val="0"/>
                </a:spcBef>
                <a:buFontTx/>
                <a:buNone/>
              </a:pPr>
              <a:t>33</a:t>
            </a:fld>
            <a:endParaRPr lang="el-GR" altLang="el-GR" sz="1400" dirty="0"/>
          </a:p>
        </p:txBody>
      </p:sp>
      <p:sp>
        <p:nvSpPr>
          <p:cNvPr id="28676" name="TextBox 13">
            <a:extLst>
              <a:ext uri="{FF2B5EF4-FFF2-40B4-BE49-F238E27FC236}">
                <a16:creationId xmlns:a16="http://schemas.microsoft.com/office/drawing/2014/main" id="{20F6FFEB-EF44-45F5-B259-7CBF5FA47A85}"/>
              </a:ext>
            </a:extLst>
          </p:cNvPr>
          <p:cNvSpPr txBox="1">
            <a:spLocks noChangeArrowheads="1"/>
          </p:cNvSpPr>
          <p:nvPr/>
        </p:nvSpPr>
        <p:spPr bwMode="auto">
          <a:xfrm>
            <a:off x="2039938" y="47625"/>
            <a:ext cx="6216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u="sng"/>
              <a:t>Προσδιορισμός σημείων</a:t>
            </a:r>
            <a:r>
              <a:rPr lang="en-US" altLang="el-GR" sz="1800" b="1" u="sng"/>
              <a:t> </a:t>
            </a:r>
            <a:r>
              <a:rPr lang="el-GR" altLang="el-GR" sz="1800" b="1" u="sng"/>
              <a:t> : ημιπλάτη</a:t>
            </a:r>
          </a:p>
        </p:txBody>
      </p:sp>
      <p:sp>
        <p:nvSpPr>
          <p:cNvPr id="28677" name="Text Box 7">
            <a:extLst>
              <a:ext uri="{FF2B5EF4-FFF2-40B4-BE49-F238E27FC236}">
                <a16:creationId xmlns:a16="http://schemas.microsoft.com/office/drawing/2014/main" id="{8371114D-B589-4427-A7A3-3FDBFBF8FB54}"/>
              </a:ext>
            </a:extLst>
          </p:cNvPr>
          <p:cNvSpPr txBox="1">
            <a:spLocks noChangeArrowheads="1"/>
          </p:cNvSpPr>
          <p:nvPr/>
        </p:nvSpPr>
        <p:spPr bwMode="auto">
          <a:xfrm>
            <a:off x="1785707" y="6606381"/>
            <a:ext cx="5834063" cy="23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900" b="1" dirty="0"/>
              <a:t>ΝΑΥΠΗΓΙΚΟ ΣΧΕΔΙΟ ΚΑΙ ΑΡΧΕΣ </a:t>
            </a:r>
            <a:r>
              <a:rPr lang="en-US" altLang="el-GR" sz="900" b="1" dirty="0"/>
              <a:t>CASD</a:t>
            </a:r>
            <a:r>
              <a:rPr lang="el-GR" altLang="el-GR" sz="900" b="1" dirty="0"/>
              <a:t>       ΚΑΘΗΓΗΤΗΣ ΓΕΩΡΓΙΟΣ Κ. ΧΑΤΖΗΚΩΝΣΤΑΝΤΗΣ        2024</a:t>
            </a:r>
            <a:endParaRPr lang="el-GR" altLang="el-GR" sz="900" dirty="0"/>
          </a:p>
        </p:txBody>
      </p:sp>
      <p:pic>
        <p:nvPicPr>
          <p:cNvPr id="28678" name="Εικόνα 1">
            <a:extLst>
              <a:ext uri="{FF2B5EF4-FFF2-40B4-BE49-F238E27FC236}">
                <a16:creationId xmlns:a16="http://schemas.microsoft.com/office/drawing/2014/main" id="{F8D62E48-77CA-4A34-B2E6-E937685C96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7714" y="431800"/>
            <a:ext cx="4535487"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Εικόνα 1">
            <a:extLst>
              <a:ext uri="{FF2B5EF4-FFF2-40B4-BE49-F238E27FC236}">
                <a16:creationId xmlns:a16="http://schemas.microsoft.com/office/drawing/2014/main" id="{AFD00C96-3FDB-460C-BCBE-D1F73D078673}"/>
              </a:ext>
            </a:extLst>
          </p:cNvPr>
          <p:cNvPicPr>
            <a:picLocks noChangeAspect="1"/>
          </p:cNvPicPr>
          <p:nvPr/>
        </p:nvPicPr>
        <p:blipFill>
          <a:blip r:embed="rId3"/>
          <a:stretch>
            <a:fillRect/>
          </a:stretch>
        </p:blipFill>
        <p:spPr>
          <a:xfrm>
            <a:off x="2866828" y="4518025"/>
            <a:ext cx="6863099" cy="2099488"/>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3">
            <a:extLst>
              <a:ext uri="{FF2B5EF4-FFF2-40B4-BE49-F238E27FC236}">
                <a16:creationId xmlns:a16="http://schemas.microsoft.com/office/drawing/2014/main" id="{913B9816-9472-42EF-91C4-9E9AB7F742DE}"/>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494504FB-6585-4BC8-8669-76031B4A261F}" type="slidenum">
              <a:rPr lang="el-GR" altLang="el-GR" sz="1400"/>
              <a:pPr>
                <a:spcBef>
                  <a:spcPct val="0"/>
                </a:spcBef>
                <a:buFontTx/>
                <a:buNone/>
              </a:pPr>
              <a:t>34</a:t>
            </a:fld>
            <a:endParaRPr lang="el-GR" altLang="el-GR" sz="1400"/>
          </a:p>
        </p:txBody>
      </p:sp>
      <p:sp>
        <p:nvSpPr>
          <p:cNvPr id="29700" name="TextBox 7">
            <a:extLst>
              <a:ext uri="{FF2B5EF4-FFF2-40B4-BE49-F238E27FC236}">
                <a16:creationId xmlns:a16="http://schemas.microsoft.com/office/drawing/2014/main" id="{18535424-4324-4DF9-B9BC-22A88DB41DB3}"/>
              </a:ext>
            </a:extLst>
          </p:cNvPr>
          <p:cNvSpPr txBox="1">
            <a:spLocks noChangeArrowheads="1"/>
          </p:cNvSpPr>
          <p:nvPr/>
        </p:nvSpPr>
        <p:spPr bwMode="auto">
          <a:xfrm>
            <a:off x="1631950" y="19050"/>
            <a:ext cx="4103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u="sng"/>
              <a:t>Προσδιορισμός σημείων  : ύψη</a:t>
            </a:r>
          </a:p>
        </p:txBody>
      </p:sp>
      <p:sp>
        <p:nvSpPr>
          <p:cNvPr id="29701" name="Text Box 7">
            <a:extLst>
              <a:ext uri="{FF2B5EF4-FFF2-40B4-BE49-F238E27FC236}">
                <a16:creationId xmlns:a16="http://schemas.microsoft.com/office/drawing/2014/main" id="{0F1BDB67-B6AF-406D-9FC8-269C2CD0B63E}"/>
              </a:ext>
            </a:extLst>
          </p:cNvPr>
          <p:cNvSpPr txBox="1">
            <a:spLocks noChangeArrowheads="1"/>
          </p:cNvSpPr>
          <p:nvPr/>
        </p:nvSpPr>
        <p:spPr bwMode="auto">
          <a:xfrm>
            <a:off x="1774825" y="6597650"/>
            <a:ext cx="5761038" cy="23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900" b="1" dirty="0"/>
              <a:t>ΝΑΥΠΗΓΙΚΟ ΣΧΕΔΙΟ ΚΑΙ ΑΡΧΕΣ </a:t>
            </a:r>
            <a:r>
              <a:rPr lang="en-US" altLang="el-GR" sz="900" b="1" dirty="0"/>
              <a:t>CASD</a:t>
            </a:r>
            <a:r>
              <a:rPr lang="el-GR" altLang="el-GR" sz="900" b="1" dirty="0"/>
              <a:t>       ΚΑΘΗΓΗΤΗΣ ΓΕΩΡΓΙΟΣ Κ. ΧΑΤΖΗΚΩΝΣΤΑΝΤΗΣ        2024</a:t>
            </a:r>
            <a:endParaRPr lang="el-GR" altLang="el-GR" sz="900" dirty="0"/>
          </a:p>
        </p:txBody>
      </p:sp>
      <p:pic>
        <p:nvPicPr>
          <p:cNvPr id="2" name="Εικόνα 1">
            <a:extLst>
              <a:ext uri="{FF2B5EF4-FFF2-40B4-BE49-F238E27FC236}">
                <a16:creationId xmlns:a16="http://schemas.microsoft.com/office/drawing/2014/main" id="{98343E95-E66F-4868-9CB5-950CA27EB394}"/>
              </a:ext>
            </a:extLst>
          </p:cNvPr>
          <p:cNvPicPr>
            <a:picLocks noChangeAspect="1"/>
          </p:cNvPicPr>
          <p:nvPr/>
        </p:nvPicPr>
        <p:blipFill>
          <a:blip r:embed="rId2"/>
          <a:stretch>
            <a:fillRect/>
          </a:stretch>
        </p:blipFill>
        <p:spPr>
          <a:xfrm>
            <a:off x="2718062" y="4377504"/>
            <a:ext cx="7230122" cy="2161408"/>
          </a:xfrm>
          <a:prstGeom prst="rect">
            <a:avLst/>
          </a:prstGeom>
        </p:spPr>
      </p:pic>
      <p:pic>
        <p:nvPicPr>
          <p:cNvPr id="3" name="Εικόνα 2">
            <a:extLst>
              <a:ext uri="{FF2B5EF4-FFF2-40B4-BE49-F238E27FC236}">
                <a16:creationId xmlns:a16="http://schemas.microsoft.com/office/drawing/2014/main" id="{F973A103-36F1-4A1A-B896-18C0C82FF2A6}"/>
              </a:ext>
            </a:extLst>
          </p:cNvPr>
          <p:cNvPicPr>
            <a:picLocks noChangeAspect="1"/>
          </p:cNvPicPr>
          <p:nvPr/>
        </p:nvPicPr>
        <p:blipFill>
          <a:blip r:embed="rId3"/>
          <a:stretch>
            <a:fillRect/>
          </a:stretch>
        </p:blipFill>
        <p:spPr>
          <a:xfrm>
            <a:off x="3296113" y="447676"/>
            <a:ext cx="5354036" cy="364493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3">
            <a:extLst>
              <a:ext uri="{FF2B5EF4-FFF2-40B4-BE49-F238E27FC236}">
                <a16:creationId xmlns:a16="http://schemas.microsoft.com/office/drawing/2014/main" id="{81C6E9CE-1164-4DA4-8AF0-7F7E0717B03C}"/>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DE9229EE-24B3-4F78-B28E-8A013415DCBC}" type="slidenum">
              <a:rPr lang="el-GR" altLang="el-GR" sz="1400"/>
              <a:pPr>
                <a:spcBef>
                  <a:spcPct val="0"/>
                </a:spcBef>
                <a:buFontTx/>
                <a:buNone/>
              </a:pPr>
              <a:t>35</a:t>
            </a:fld>
            <a:endParaRPr lang="el-GR" altLang="el-GR" sz="1400"/>
          </a:p>
        </p:txBody>
      </p:sp>
      <p:sp>
        <p:nvSpPr>
          <p:cNvPr id="39939" name="TextBox 5">
            <a:extLst>
              <a:ext uri="{FF2B5EF4-FFF2-40B4-BE49-F238E27FC236}">
                <a16:creationId xmlns:a16="http://schemas.microsoft.com/office/drawing/2014/main" id="{8F89E0E0-D1F1-4347-9D6B-42DD8E603ABD}"/>
              </a:ext>
            </a:extLst>
          </p:cNvPr>
          <p:cNvSpPr txBox="1">
            <a:spLocks noChangeArrowheads="1"/>
          </p:cNvSpPr>
          <p:nvPr/>
        </p:nvSpPr>
        <p:spPr bwMode="auto">
          <a:xfrm>
            <a:off x="2566988" y="1412876"/>
            <a:ext cx="4392612"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800" b="1" i="1" u="sng"/>
              <a:t>Προετοιμασία </a:t>
            </a:r>
          </a:p>
          <a:p>
            <a:pPr>
              <a:spcBef>
                <a:spcPct val="0"/>
              </a:spcBef>
              <a:buFontTx/>
              <a:buNone/>
            </a:pPr>
            <a:endParaRPr lang="el-GR" altLang="el-GR" sz="2800" b="1" i="1" u="sng"/>
          </a:p>
          <a:p>
            <a:pPr>
              <a:spcBef>
                <a:spcPct val="0"/>
              </a:spcBef>
              <a:buFontTx/>
              <a:buNone/>
            </a:pPr>
            <a:r>
              <a:rPr lang="el-GR" altLang="el-GR" sz="2800" b="1" i="1" u="sng"/>
              <a:t>Σχεδίασης  ΝΟΜΕΑ</a:t>
            </a:r>
            <a:endParaRPr lang="en-US" altLang="el-GR" sz="2800" b="1" i="1" u="sng"/>
          </a:p>
          <a:p>
            <a:pPr>
              <a:spcBef>
                <a:spcPct val="0"/>
              </a:spcBef>
              <a:buFontTx/>
              <a:buNone/>
            </a:pPr>
            <a:endParaRPr lang="en-US" altLang="el-GR" sz="2800" b="1" i="1" u="sng"/>
          </a:p>
          <a:p>
            <a:pPr>
              <a:spcBef>
                <a:spcPct val="0"/>
              </a:spcBef>
              <a:buFontTx/>
              <a:buNone/>
            </a:pPr>
            <a:r>
              <a:rPr lang="en-US" altLang="el-GR" sz="2800" b="1" i="1" u="sng"/>
              <a:t>(Rhinoceros)</a:t>
            </a:r>
            <a:endParaRPr lang="el-GR" altLang="el-GR" sz="2800" b="1" i="1" u="sng"/>
          </a:p>
        </p:txBody>
      </p:sp>
      <p:sp>
        <p:nvSpPr>
          <p:cNvPr id="39940" name="Text Box 7">
            <a:extLst>
              <a:ext uri="{FF2B5EF4-FFF2-40B4-BE49-F238E27FC236}">
                <a16:creationId xmlns:a16="http://schemas.microsoft.com/office/drawing/2014/main" id="{BD826138-7624-4041-912C-5284ED8220DF}"/>
              </a:ext>
            </a:extLst>
          </p:cNvPr>
          <p:cNvSpPr txBox="1">
            <a:spLocks noChangeArrowheads="1"/>
          </p:cNvSpPr>
          <p:nvPr/>
        </p:nvSpPr>
        <p:spPr bwMode="auto">
          <a:xfrm>
            <a:off x="1992314" y="6253164"/>
            <a:ext cx="5761037" cy="23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900" b="1" dirty="0"/>
              <a:t>ΝΑΥΠΗΓΙΚΟ ΣΧΕΔΙΟ ΚΑΙ ΑΡΧΕΣ </a:t>
            </a:r>
            <a:r>
              <a:rPr lang="en-US" altLang="el-GR" sz="900" b="1" dirty="0"/>
              <a:t>CASD</a:t>
            </a:r>
            <a:r>
              <a:rPr lang="el-GR" altLang="el-GR" sz="900" b="1" dirty="0"/>
              <a:t>       ΚΑΘΗΓΗΤΗΣ ΓΕΩΡΓΙΟΣ Κ. ΧΑΤΖΗΚΩΝΣΤΑΝΤΗΣ        2024</a:t>
            </a:r>
            <a:endParaRPr lang="el-GR" altLang="el-GR" sz="900" dirty="0"/>
          </a:p>
        </p:txBody>
      </p:sp>
    </p:spTree>
    <p:extLst>
      <p:ext uri="{BB962C8B-B14F-4D97-AF65-F5344CB8AC3E}">
        <p14:creationId xmlns:p14="http://schemas.microsoft.com/office/powerpoint/2010/main" val="9652270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4">
            <a:extLst>
              <a:ext uri="{FF2B5EF4-FFF2-40B4-BE49-F238E27FC236}">
                <a16:creationId xmlns:a16="http://schemas.microsoft.com/office/drawing/2014/main" id="{04C606E3-9B01-45DB-A3B2-1F68A6E2BA2D}"/>
              </a:ext>
            </a:extLst>
          </p:cNvPr>
          <p:cNvSpPr txBox="1">
            <a:spLocks noChangeArrowheads="1"/>
          </p:cNvSpPr>
          <p:nvPr/>
        </p:nvSpPr>
        <p:spPr bwMode="auto">
          <a:xfrm>
            <a:off x="1774825" y="404813"/>
            <a:ext cx="5761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000" b="1" u="sng"/>
              <a:t>Πίνακας Ημιπλατών : Νομείς Πλώρης</a:t>
            </a:r>
          </a:p>
        </p:txBody>
      </p:sp>
      <p:sp>
        <p:nvSpPr>
          <p:cNvPr id="40963" name="Text Box 7">
            <a:extLst>
              <a:ext uri="{FF2B5EF4-FFF2-40B4-BE49-F238E27FC236}">
                <a16:creationId xmlns:a16="http://schemas.microsoft.com/office/drawing/2014/main" id="{F734218C-1FFB-4AF2-A86E-375D327F2606}"/>
              </a:ext>
            </a:extLst>
          </p:cNvPr>
          <p:cNvSpPr txBox="1">
            <a:spLocks noChangeArrowheads="1"/>
          </p:cNvSpPr>
          <p:nvPr/>
        </p:nvSpPr>
        <p:spPr bwMode="auto">
          <a:xfrm>
            <a:off x="1554164" y="6453189"/>
            <a:ext cx="5761037" cy="23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900" b="1" dirty="0"/>
              <a:t>ΝΑΥΠΗΓΙΚΟ ΣΧΕΔΙΟ ΚΑΙ ΑΡΧΕΣ </a:t>
            </a:r>
            <a:r>
              <a:rPr lang="en-US" altLang="el-GR" sz="900" b="1" dirty="0"/>
              <a:t>CASD</a:t>
            </a:r>
            <a:r>
              <a:rPr lang="el-GR" altLang="el-GR" sz="900" b="1" dirty="0"/>
              <a:t>       ΚΑΘΗΓΗΤΗΣ ΓΕΩΡΓΙΟΣ Κ. ΧΑΤΖΗΚΩΝΣΤΑΝΤΗΣ        2024</a:t>
            </a:r>
            <a:endParaRPr lang="el-GR" altLang="el-GR" sz="900" dirty="0"/>
          </a:p>
        </p:txBody>
      </p:sp>
      <p:pic>
        <p:nvPicPr>
          <p:cNvPr id="40964" name="Picture 2">
            <a:extLst>
              <a:ext uri="{FF2B5EF4-FFF2-40B4-BE49-F238E27FC236}">
                <a16:creationId xmlns:a16="http://schemas.microsoft.com/office/drawing/2014/main" id="{A38EA867-EB77-459F-9F66-6161D5CC08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35864" y="393701"/>
            <a:ext cx="3038475"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3">
            <a:extLst>
              <a:ext uri="{FF2B5EF4-FFF2-40B4-BE49-F238E27FC236}">
                <a16:creationId xmlns:a16="http://schemas.microsoft.com/office/drawing/2014/main" id="{B3A022F6-2230-4612-BB60-CCE331C0474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08914" y="3538538"/>
            <a:ext cx="2663825" cy="290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extBox 1">
            <a:extLst>
              <a:ext uri="{FF2B5EF4-FFF2-40B4-BE49-F238E27FC236}">
                <a16:creationId xmlns:a16="http://schemas.microsoft.com/office/drawing/2014/main" id="{7BEFAA66-785B-4E56-8CC8-0DFCE08E31A7}"/>
              </a:ext>
            </a:extLst>
          </p:cNvPr>
          <p:cNvSpPr txBox="1">
            <a:spLocks noChangeArrowheads="1"/>
          </p:cNvSpPr>
          <p:nvPr/>
        </p:nvSpPr>
        <p:spPr bwMode="auto">
          <a:xfrm>
            <a:off x="7680325" y="3162300"/>
            <a:ext cx="30241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800" b="1" u="sng"/>
              <a:t>Πίνακας για </a:t>
            </a:r>
            <a:r>
              <a:rPr lang="en-US" altLang="el-GR" sz="1800" b="1" u="sng"/>
              <a:t>Rhinoceros</a:t>
            </a:r>
            <a:endParaRPr lang="el-GR" altLang="el-GR" sz="1800" b="1" u="sng"/>
          </a:p>
        </p:txBody>
      </p:sp>
      <p:pic>
        <p:nvPicPr>
          <p:cNvPr id="40968" name="Εικόνα 2">
            <a:extLst>
              <a:ext uri="{FF2B5EF4-FFF2-40B4-BE49-F238E27FC236}">
                <a16:creationId xmlns:a16="http://schemas.microsoft.com/office/drawing/2014/main" id="{BFCD5830-881B-452A-864A-6EBF14C028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162050"/>
            <a:ext cx="5924550"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Θέση αριθμού διαφάνειας 1">
            <a:extLst>
              <a:ext uri="{FF2B5EF4-FFF2-40B4-BE49-F238E27FC236}">
                <a16:creationId xmlns:a16="http://schemas.microsoft.com/office/drawing/2014/main" id="{87A1164A-9FB0-47F7-B0BF-928DE7462D1C}"/>
              </a:ext>
            </a:extLst>
          </p:cNvPr>
          <p:cNvSpPr>
            <a:spLocks noGrp="1"/>
          </p:cNvSpPr>
          <p:nvPr>
            <p:ph type="sldNum" sz="quarter" idx="12"/>
          </p:nvPr>
        </p:nvSpPr>
        <p:spPr/>
        <p:txBody>
          <a:bodyPr/>
          <a:lstStyle/>
          <a:p>
            <a:fld id="{E5CB0D6C-172C-4E9E-8EC8-375D316F7537}" type="slidenum">
              <a:rPr lang="el-GR" smtClean="0"/>
              <a:t>36</a:t>
            </a:fld>
            <a:endParaRPr lang="el-GR"/>
          </a:p>
        </p:txBody>
      </p:sp>
    </p:spTree>
    <p:extLst>
      <p:ext uri="{BB962C8B-B14F-4D97-AF65-F5344CB8AC3E}">
        <p14:creationId xmlns:p14="http://schemas.microsoft.com/office/powerpoint/2010/main" val="9636809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3">
            <a:extLst>
              <a:ext uri="{FF2B5EF4-FFF2-40B4-BE49-F238E27FC236}">
                <a16:creationId xmlns:a16="http://schemas.microsoft.com/office/drawing/2014/main" id="{04806B06-5992-448D-A929-72419F5174B2}"/>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A884ABFC-D6E9-42E0-BF6B-EA89E3C02AF9}" type="slidenum">
              <a:rPr lang="el-GR" altLang="el-GR" sz="1400"/>
              <a:pPr>
                <a:spcBef>
                  <a:spcPct val="0"/>
                </a:spcBef>
                <a:buFontTx/>
                <a:buNone/>
              </a:pPr>
              <a:t>37</a:t>
            </a:fld>
            <a:endParaRPr lang="el-GR" altLang="el-GR" sz="1400"/>
          </a:p>
        </p:txBody>
      </p:sp>
      <p:sp>
        <p:nvSpPr>
          <p:cNvPr id="30723" name="TextBox 5">
            <a:extLst>
              <a:ext uri="{FF2B5EF4-FFF2-40B4-BE49-F238E27FC236}">
                <a16:creationId xmlns:a16="http://schemas.microsoft.com/office/drawing/2014/main" id="{12B15901-3630-43A3-B7D8-E1E5A7E9579A}"/>
              </a:ext>
            </a:extLst>
          </p:cNvPr>
          <p:cNvSpPr txBox="1">
            <a:spLocks noChangeArrowheads="1"/>
          </p:cNvSpPr>
          <p:nvPr/>
        </p:nvSpPr>
        <p:spPr bwMode="auto">
          <a:xfrm>
            <a:off x="2711451" y="2133600"/>
            <a:ext cx="39608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800" b="1" i="1"/>
              <a:t>Σχεδίαση   ισάλου</a:t>
            </a:r>
          </a:p>
        </p:txBody>
      </p:sp>
      <p:sp>
        <p:nvSpPr>
          <p:cNvPr id="30724" name="Text Box 7">
            <a:extLst>
              <a:ext uri="{FF2B5EF4-FFF2-40B4-BE49-F238E27FC236}">
                <a16:creationId xmlns:a16="http://schemas.microsoft.com/office/drawing/2014/main" id="{16737283-853D-4B8F-B241-A32E2AA01DB7}"/>
              </a:ext>
            </a:extLst>
          </p:cNvPr>
          <p:cNvSpPr txBox="1">
            <a:spLocks noChangeArrowheads="1"/>
          </p:cNvSpPr>
          <p:nvPr/>
        </p:nvSpPr>
        <p:spPr bwMode="auto">
          <a:xfrm>
            <a:off x="2135189" y="6367464"/>
            <a:ext cx="5761037"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900" b="1" dirty="0"/>
              <a:t>ΝΑΥΠΗΓΙΚΟ ΣΧΕΔΙΟ ΚΑΙ ΑΡΧΕΣ </a:t>
            </a:r>
            <a:r>
              <a:rPr lang="en-US" altLang="el-GR" sz="900" b="1" dirty="0"/>
              <a:t>CASD</a:t>
            </a:r>
            <a:r>
              <a:rPr lang="el-GR" altLang="el-GR" sz="900" b="1" dirty="0"/>
              <a:t>       ΚΑΘΗΓΗΤΗΣ ΓΕΩΡΓΙΟΣ Κ. ΧΑΤΖΗΚΩΝΣΤΑΝΤΗΣ        2024</a:t>
            </a:r>
            <a:endParaRPr lang="el-GR" altLang="el-GR" sz="9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3">
            <a:extLst>
              <a:ext uri="{FF2B5EF4-FFF2-40B4-BE49-F238E27FC236}">
                <a16:creationId xmlns:a16="http://schemas.microsoft.com/office/drawing/2014/main" id="{A395E3C0-9E4A-4F70-8F61-E78F5927776B}"/>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AF935E60-9D2C-4B14-A0C9-37C75406E14B}" type="slidenum">
              <a:rPr lang="el-GR" altLang="el-GR" sz="1400"/>
              <a:pPr>
                <a:spcBef>
                  <a:spcPct val="0"/>
                </a:spcBef>
                <a:buFontTx/>
                <a:buNone/>
              </a:pPr>
              <a:t>38</a:t>
            </a:fld>
            <a:endParaRPr lang="el-GR" altLang="el-GR" sz="1400"/>
          </a:p>
        </p:txBody>
      </p:sp>
      <p:pic>
        <p:nvPicPr>
          <p:cNvPr id="31748" name="Picture 2">
            <a:extLst>
              <a:ext uri="{FF2B5EF4-FFF2-40B4-BE49-F238E27FC236}">
                <a16:creationId xmlns:a16="http://schemas.microsoft.com/office/drawing/2014/main" id="{6CB42A4B-D73B-4AF8-8447-8783239B39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774100"/>
            <a:ext cx="8482013"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7">
            <a:extLst>
              <a:ext uri="{FF2B5EF4-FFF2-40B4-BE49-F238E27FC236}">
                <a16:creationId xmlns:a16="http://schemas.microsoft.com/office/drawing/2014/main" id="{2F1C9881-A307-4680-A474-7379AF4402E9}"/>
              </a:ext>
            </a:extLst>
          </p:cNvPr>
          <p:cNvSpPr txBox="1">
            <a:spLocks noChangeArrowheads="1"/>
          </p:cNvSpPr>
          <p:nvPr/>
        </p:nvSpPr>
        <p:spPr bwMode="auto">
          <a:xfrm>
            <a:off x="2134357" y="6538912"/>
            <a:ext cx="5761037"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900" b="1" dirty="0"/>
              <a:t>ΝΑΥΠΗΓΙΚΟ ΣΧΕΔΙΟ ΚΑΙ ΑΡΧΕΣ </a:t>
            </a:r>
            <a:r>
              <a:rPr lang="en-US" altLang="el-GR" sz="900" b="1" dirty="0"/>
              <a:t>CASD</a:t>
            </a:r>
            <a:r>
              <a:rPr lang="el-GR" altLang="el-GR" sz="900" b="1" dirty="0"/>
              <a:t>       ΚΑΘΗΓΗΤΗΣ ΓΕΩΡΓΙΟΣ Κ. ΧΑΤΖΗΚΩΝΣΤΑΝΤΗΣ        2024</a:t>
            </a:r>
            <a:endParaRPr lang="el-GR" altLang="el-GR" sz="900" dirty="0"/>
          </a:p>
        </p:txBody>
      </p:sp>
      <p:sp>
        <p:nvSpPr>
          <p:cNvPr id="31750" name="TextBox 2">
            <a:extLst>
              <a:ext uri="{FF2B5EF4-FFF2-40B4-BE49-F238E27FC236}">
                <a16:creationId xmlns:a16="http://schemas.microsoft.com/office/drawing/2014/main" id="{B181A57C-D513-4929-87B5-07FF9C903767}"/>
              </a:ext>
            </a:extLst>
          </p:cNvPr>
          <p:cNvSpPr txBox="1">
            <a:spLocks noChangeArrowheads="1"/>
          </p:cNvSpPr>
          <p:nvPr/>
        </p:nvSpPr>
        <p:spPr bwMode="auto">
          <a:xfrm>
            <a:off x="2043114" y="142875"/>
            <a:ext cx="80470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1600" b="1" dirty="0"/>
              <a:t>Σημεία ισάλου στους νομείς / σημεία ισάλου   </a:t>
            </a:r>
            <a:r>
              <a:rPr lang="el-GR" altLang="el-GR" sz="1600" b="1" dirty="0">
                <a:solidFill>
                  <a:srgbClr val="0070C0"/>
                </a:solidFill>
              </a:rPr>
              <a:t>(</a:t>
            </a:r>
            <a:r>
              <a:rPr lang="el-GR" altLang="el-GR" sz="1600" b="1" u="sng" dirty="0">
                <a:solidFill>
                  <a:srgbClr val="0070C0"/>
                </a:solidFill>
              </a:rPr>
              <a:t>ακροπρυμναίο – ακροπρωραίο</a:t>
            </a:r>
            <a:r>
              <a:rPr lang="el-GR" altLang="el-GR" sz="1600" b="1" dirty="0"/>
              <a:t>)</a:t>
            </a:r>
          </a:p>
        </p:txBody>
      </p:sp>
      <p:sp>
        <p:nvSpPr>
          <p:cNvPr id="31751" name="TextBox 1">
            <a:extLst>
              <a:ext uri="{FF2B5EF4-FFF2-40B4-BE49-F238E27FC236}">
                <a16:creationId xmlns:a16="http://schemas.microsoft.com/office/drawing/2014/main" id="{CA530891-1285-473E-A464-1ED854614E44}"/>
              </a:ext>
            </a:extLst>
          </p:cNvPr>
          <p:cNvSpPr txBox="1">
            <a:spLocks noChangeArrowheads="1"/>
          </p:cNvSpPr>
          <p:nvPr/>
        </p:nvSpPr>
        <p:spPr bwMode="auto">
          <a:xfrm>
            <a:off x="2043114" y="469900"/>
            <a:ext cx="28797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l-GR" altLang="el-GR" sz="1600" b="1" u="sng"/>
              <a:t>Σχεδίαση ισάλου 2  </a:t>
            </a:r>
            <a:r>
              <a:rPr lang="en-US" altLang="el-GR" sz="1600" b="1" u="sng"/>
              <a:t>(WL 2)</a:t>
            </a:r>
            <a:endParaRPr lang="el-GR" altLang="el-GR" sz="1600" b="1" u="sng"/>
          </a:p>
        </p:txBody>
      </p:sp>
      <p:pic>
        <p:nvPicPr>
          <p:cNvPr id="2" name="Εικόνα 1">
            <a:extLst>
              <a:ext uri="{FF2B5EF4-FFF2-40B4-BE49-F238E27FC236}">
                <a16:creationId xmlns:a16="http://schemas.microsoft.com/office/drawing/2014/main" id="{BE9B9A79-CF4C-45F8-AB41-7061EE324AEB}"/>
              </a:ext>
            </a:extLst>
          </p:cNvPr>
          <p:cNvPicPr>
            <a:picLocks noChangeAspect="1"/>
          </p:cNvPicPr>
          <p:nvPr/>
        </p:nvPicPr>
        <p:blipFill>
          <a:blip r:embed="rId3"/>
          <a:stretch>
            <a:fillRect/>
          </a:stretch>
        </p:blipFill>
        <p:spPr>
          <a:xfrm>
            <a:off x="2627790" y="4365025"/>
            <a:ext cx="7354410" cy="2106036"/>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3">
            <a:extLst>
              <a:ext uri="{FF2B5EF4-FFF2-40B4-BE49-F238E27FC236}">
                <a16:creationId xmlns:a16="http://schemas.microsoft.com/office/drawing/2014/main" id="{BAAB9226-480E-4D89-91EE-24427FB46C25}"/>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1F2B43E8-0772-4C16-B3D9-992AA244B4F2}" type="slidenum">
              <a:rPr lang="el-GR" altLang="el-GR" sz="1400"/>
              <a:pPr>
                <a:spcBef>
                  <a:spcPct val="0"/>
                </a:spcBef>
                <a:buFontTx/>
                <a:buNone/>
              </a:pPr>
              <a:t>39</a:t>
            </a:fld>
            <a:endParaRPr lang="el-GR" altLang="el-GR" sz="1400"/>
          </a:p>
        </p:txBody>
      </p:sp>
      <p:sp>
        <p:nvSpPr>
          <p:cNvPr id="32771" name="TextBox 4">
            <a:extLst>
              <a:ext uri="{FF2B5EF4-FFF2-40B4-BE49-F238E27FC236}">
                <a16:creationId xmlns:a16="http://schemas.microsoft.com/office/drawing/2014/main" id="{C5849D43-FDA7-492F-97C4-97965BC996CF}"/>
              </a:ext>
            </a:extLst>
          </p:cNvPr>
          <p:cNvSpPr txBox="1">
            <a:spLocks noChangeArrowheads="1"/>
          </p:cNvSpPr>
          <p:nvPr/>
        </p:nvSpPr>
        <p:spPr bwMode="auto">
          <a:xfrm>
            <a:off x="3216275" y="2060575"/>
            <a:ext cx="53292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2400" b="1" u="sng"/>
              <a:t>Αντιστοιχία</a:t>
            </a:r>
            <a:r>
              <a:rPr lang="el-GR" altLang="el-GR" sz="2400" b="1"/>
              <a:t> </a:t>
            </a:r>
          </a:p>
          <a:p>
            <a:pPr>
              <a:spcBef>
                <a:spcPct val="0"/>
              </a:spcBef>
              <a:buFontTx/>
              <a:buNone/>
            </a:pPr>
            <a:endParaRPr lang="el-GR" altLang="el-GR" sz="2400" b="1"/>
          </a:p>
          <a:p>
            <a:pPr>
              <a:spcBef>
                <a:spcPct val="0"/>
              </a:spcBef>
              <a:buFontTx/>
              <a:buNone/>
            </a:pPr>
            <a:r>
              <a:rPr lang="el-GR" altLang="el-GR" sz="2400" b="1"/>
              <a:t>ΙΣΑΛΟΥ - ΝΟΜΕΑ</a:t>
            </a:r>
          </a:p>
        </p:txBody>
      </p:sp>
      <p:sp>
        <p:nvSpPr>
          <p:cNvPr id="32772" name="Text Box 7">
            <a:extLst>
              <a:ext uri="{FF2B5EF4-FFF2-40B4-BE49-F238E27FC236}">
                <a16:creationId xmlns:a16="http://schemas.microsoft.com/office/drawing/2014/main" id="{4A494353-4744-4210-AED2-A96699FD40A0}"/>
              </a:ext>
            </a:extLst>
          </p:cNvPr>
          <p:cNvSpPr txBox="1">
            <a:spLocks noChangeArrowheads="1"/>
          </p:cNvSpPr>
          <p:nvPr/>
        </p:nvSpPr>
        <p:spPr bwMode="auto">
          <a:xfrm>
            <a:off x="2208214" y="6238875"/>
            <a:ext cx="5761037" cy="23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900" b="1" dirty="0"/>
              <a:t>ΝΑΥΠΗΓΙΚΟ ΣΧΕΔΙΟ ΚΑΙ ΑΡΧΕΣ </a:t>
            </a:r>
            <a:r>
              <a:rPr lang="en-US" altLang="el-GR" sz="900" b="1" dirty="0"/>
              <a:t>CASD</a:t>
            </a:r>
            <a:r>
              <a:rPr lang="el-GR" altLang="el-GR" sz="900" b="1" dirty="0"/>
              <a:t>       ΚΑΘΗΓΗΤΗΣ ΓΕΩΡΓΙΟΣ Κ. ΧΑΤΖΗΚΩΝΣΤΑΝΤΗΣ        2024</a:t>
            </a:r>
            <a:endParaRPr lang="el-GR" altLang="el-GR" sz="9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0242" name="Picture 5">
            <a:extLst>
              <a:ext uri="{FF2B5EF4-FFF2-40B4-BE49-F238E27FC236}">
                <a16:creationId xmlns:a16="http://schemas.microsoft.com/office/drawing/2014/main" id="{87D368B5-D697-4E4C-9994-20434C067A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6196" y="407294"/>
            <a:ext cx="3812092" cy="261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6">
            <a:extLst>
              <a:ext uri="{FF2B5EF4-FFF2-40B4-BE49-F238E27FC236}">
                <a16:creationId xmlns:a16="http://schemas.microsoft.com/office/drawing/2014/main" id="{989C2F6B-251C-47C6-B574-52DDAEA6E1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6196" y="3225732"/>
            <a:ext cx="3817937"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7">
            <a:extLst>
              <a:ext uri="{FF2B5EF4-FFF2-40B4-BE49-F238E27FC236}">
                <a16:creationId xmlns:a16="http://schemas.microsoft.com/office/drawing/2014/main" id="{FC1143DB-A19F-488E-90BE-9EF4638239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7850" y="1557338"/>
            <a:ext cx="3562350" cy="436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Line 9">
            <a:extLst>
              <a:ext uri="{FF2B5EF4-FFF2-40B4-BE49-F238E27FC236}">
                <a16:creationId xmlns:a16="http://schemas.microsoft.com/office/drawing/2014/main" id="{C214B730-D1EF-4671-A762-7BCF7E9D17BC}"/>
              </a:ext>
            </a:extLst>
          </p:cNvPr>
          <p:cNvSpPr>
            <a:spLocks noChangeShapeType="1"/>
          </p:cNvSpPr>
          <p:nvPr/>
        </p:nvSpPr>
        <p:spPr bwMode="auto">
          <a:xfrm>
            <a:off x="5591175" y="620714"/>
            <a:ext cx="0" cy="5716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0246" name="Line 10">
            <a:extLst>
              <a:ext uri="{FF2B5EF4-FFF2-40B4-BE49-F238E27FC236}">
                <a16:creationId xmlns:a16="http://schemas.microsoft.com/office/drawing/2014/main" id="{F82B9EC3-8476-4052-9C84-91E65BFEECBA}"/>
              </a:ext>
            </a:extLst>
          </p:cNvPr>
          <p:cNvSpPr>
            <a:spLocks noChangeShapeType="1"/>
          </p:cNvSpPr>
          <p:nvPr/>
        </p:nvSpPr>
        <p:spPr bwMode="auto">
          <a:xfrm>
            <a:off x="5591176" y="3141663"/>
            <a:ext cx="630490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0247" name="Text Box 11">
            <a:extLst>
              <a:ext uri="{FF2B5EF4-FFF2-40B4-BE49-F238E27FC236}">
                <a16:creationId xmlns:a16="http://schemas.microsoft.com/office/drawing/2014/main" id="{DE1AAF62-F39A-452F-9C9B-11487140EF36}"/>
              </a:ext>
            </a:extLst>
          </p:cNvPr>
          <p:cNvSpPr txBox="1">
            <a:spLocks noChangeArrowheads="1"/>
          </p:cNvSpPr>
          <p:nvPr/>
        </p:nvSpPr>
        <p:spPr bwMode="auto">
          <a:xfrm>
            <a:off x="1774826" y="981075"/>
            <a:ext cx="35290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l-GR" altLang="el-GR" sz="1400" b="1" u="sng"/>
              <a:t>1</a:t>
            </a:r>
            <a:r>
              <a:rPr lang="el-GR" altLang="el-GR" sz="1400" b="1" u="sng" baseline="30000"/>
              <a:t>η</a:t>
            </a:r>
            <a:r>
              <a:rPr lang="el-GR" altLang="el-GR" sz="1400" b="1" u="sng"/>
              <a:t> οικογένεια επιπέδων/ καμπυλών</a:t>
            </a:r>
          </a:p>
        </p:txBody>
      </p:sp>
      <p:sp>
        <p:nvSpPr>
          <p:cNvPr id="10248" name="Text Box 12">
            <a:extLst>
              <a:ext uri="{FF2B5EF4-FFF2-40B4-BE49-F238E27FC236}">
                <a16:creationId xmlns:a16="http://schemas.microsoft.com/office/drawing/2014/main" id="{F432BEE5-CB1B-4844-B2D3-61C1E33DA41C}"/>
              </a:ext>
            </a:extLst>
          </p:cNvPr>
          <p:cNvSpPr txBox="1">
            <a:spLocks noChangeArrowheads="1"/>
          </p:cNvSpPr>
          <p:nvPr/>
        </p:nvSpPr>
        <p:spPr bwMode="auto">
          <a:xfrm>
            <a:off x="5733974" y="1470840"/>
            <a:ext cx="2112222"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l-GR" altLang="el-GR" sz="1400" b="1" u="sng" dirty="0"/>
              <a:t>2</a:t>
            </a:r>
            <a:r>
              <a:rPr lang="el-GR" altLang="el-GR" sz="1400" b="1" u="sng" baseline="30000" dirty="0"/>
              <a:t>η</a:t>
            </a:r>
            <a:r>
              <a:rPr lang="el-GR" altLang="el-GR" sz="1400" b="1" u="sng" dirty="0"/>
              <a:t> οικογένεια </a:t>
            </a:r>
          </a:p>
          <a:p>
            <a:pPr>
              <a:spcBef>
                <a:spcPct val="50000"/>
              </a:spcBef>
              <a:buFontTx/>
              <a:buNone/>
            </a:pPr>
            <a:r>
              <a:rPr lang="el-GR" altLang="el-GR" sz="1400" b="1" u="sng" dirty="0"/>
              <a:t>Επιπέδων / καμπυλών</a:t>
            </a:r>
          </a:p>
        </p:txBody>
      </p:sp>
      <p:sp>
        <p:nvSpPr>
          <p:cNvPr id="10249" name="Text Box 13">
            <a:extLst>
              <a:ext uri="{FF2B5EF4-FFF2-40B4-BE49-F238E27FC236}">
                <a16:creationId xmlns:a16="http://schemas.microsoft.com/office/drawing/2014/main" id="{B25D6C7B-3EC1-4EBE-A10C-130C29CAEF35}"/>
              </a:ext>
            </a:extLst>
          </p:cNvPr>
          <p:cNvSpPr txBox="1">
            <a:spLocks noChangeArrowheads="1"/>
          </p:cNvSpPr>
          <p:nvPr/>
        </p:nvSpPr>
        <p:spPr bwMode="auto">
          <a:xfrm>
            <a:off x="5689585" y="4448310"/>
            <a:ext cx="215661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l-GR" altLang="el-GR" sz="1400" b="1" u="sng" dirty="0"/>
              <a:t>3</a:t>
            </a:r>
            <a:r>
              <a:rPr lang="el-GR" altLang="el-GR" sz="1400" b="1" u="sng" baseline="30000" dirty="0"/>
              <a:t>η</a:t>
            </a:r>
            <a:r>
              <a:rPr lang="el-GR" altLang="el-GR" sz="1400" b="1" u="sng" dirty="0"/>
              <a:t> οικογένεια </a:t>
            </a:r>
          </a:p>
          <a:p>
            <a:pPr>
              <a:spcBef>
                <a:spcPct val="50000"/>
              </a:spcBef>
              <a:buFontTx/>
              <a:buNone/>
            </a:pPr>
            <a:r>
              <a:rPr lang="el-GR" altLang="el-GR" sz="1400" b="1" u="sng" dirty="0"/>
              <a:t>Επιπέδων / καμπυλών</a:t>
            </a:r>
          </a:p>
        </p:txBody>
      </p:sp>
      <p:sp>
        <p:nvSpPr>
          <p:cNvPr id="10251" name="Text Box 15">
            <a:extLst>
              <a:ext uri="{FF2B5EF4-FFF2-40B4-BE49-F238E27FC236}">
                <a16:creationId xmlns:a16="http://schemas.microsoft.com/office/drawing/2014/main" id="{3725B6FA-B4C8-4AD9-81A5-EF16AC3E218B}"/>
              </a:ext>
            </a:extLst>
          </p:cNvPr>
          <p:cNvSpPr txBox="1">
            <a:spLocks noChangeArrowheads="1"/>
          </p:cNvSpPr>
          <p:nvPr/>
        </p:nvSpPr>
        <p:spPr bwMode="auto">
          <a:xfrm>
            <a:off x="2063750" y="188913"/>
            <a:ext cx="81359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l-GR" altLang="el-GR" sz="1800" b="1" u="sng"/>
              <a:t>Οι 3 οικογένειες επιπέδων</a:t>
            </a:r>
          </a:p>
        </p:txBody>
      </p:sp>
      <p:sp>
        <p:nvSpPr>
          <p:cNvPr id="10252" name="Slide Number Placeholder 1">
            <a:extLst>
              <a:ext uri="{FF2B5EF4-FFF2-40B4-BE49-F238E27FC236}">
                <a16:creationId xmlns:a16="http://schemas.microsoft.com/office/drawing/2014/main" id="{ED20626F-13ED-4CAE-9C8D-A6ED7E6AC332}"/>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8E07629F-F9C2-4C0C-9455-12627D42E233}" type="slidenum">
              <a:rPr lang="el-GR" altLang="el-GR" sz="1400"/>
              <a:pPr>
                <a:spcBef>
                  <a:spcPct val="0"/>
                </a:spcBef>
                <a:buFontTx/>
                <a:buNone/>
              </a:pPr>
              <a:t>4</a:t>
            </a:fld>
            <a:endParaRPr lang="el-GR" altLang="el-GR" sz="1400"/>
          </a:p>
        </p:txBody>
      </p:sp>
      <p:sp>
        <p:nvSpPr>
          <p:cNvPr id="13" name="Text Box 2">
            <a:extLst>
              <a:ext uri="{FF2B5EF4-FFF2-40B4-BE49-F238E27FC236}">
                <a16:creationId xmlns:a16="http://schemas.microsoft.com/office/drawing/2014/main" id="{505AEBAC-FD36-473C-BB75-730F5B5B9B01}"/>
              </a:ext>
            </a:extLst>
          </p:cNvPr>
          <p:cNvSpPr txBox="1">
            <a:spLocks noChangeArrowheads="1"/>
          </p:cNvSpPr>
          <p:nvPr/>
        </p:nvSpPr>
        <p:spPr bwMode="auto">
          <a:xfrm>
            <a:off x="3164413" y="6485275"/>
            <a:ext cx="645010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latin typeface="Times New Roman" panose="02020603050405020304" pitchFamily="18" charset="0"/>
                <a:cs typeface="Times New Roman" panose="02020603050405020304" pitchFamily="18" charset="0"/>
              </a:rPr>
              <a:t>ΝΑΥΠΗΓΙΚΟ ΣΧΕΔΙΟ ΚΑΙ ΑΡΧΕΣ </a:t>
            </a:r>
            <a:r>
              <a:rPr lang="en-US" altLang="el-GR" sz="1000" b="1" dirty="0">
                <a:latin typeface="Times New Roman" panose="02020603050405020304" pitchFamily="18" charset="0"/>
                <a:cs typeface="Times New Roman" panose="02020603050405020304" pitchFamily="18" charset="0"/>
              </a:rPr>
              <a:t>CASD</a:t>
            </a:r>
            <a:r>
              <a:rPr lang="el-GR" altLang="el-GR" sz="1000" b="1" dirty="0">
                <a:latin typeface="Times New Roman" panose="02020603050405020304" pitchFamily="18" charset="0"/>
                <a:cs typeface="Times New Roman" panose="02020603050405020304" pitchFamily="18" charset="0"/>
              </a:rPr>
              <a:t>     ΚΑΘΗΓΗΤΗΣ ΓΕΩΡΓΙΟΣ Κ. ΧΑΤΖΗΚΩΝΣΤΑΝΤΗΣ     2024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1918EEE-C88D-4CBC-8BBB-FDBC64F66E09}"/>
              </a:ext>
            </a:extLst>
          </p:cNvPr>
          <p:cNvSpPr>
            <a:spLocks noGrp="1"/>
          </p:cNvSpPr>
          <p:nvPr>
            <p:ph type="title"/>
          </p:nvPr>
        </p:nvSpPr>
        <p:spPr>
          <a:xfrm>
            <a:off x="1957388" y="96838"/>
            <a:ext cx="8229600" cy="417512"/>
          </a:xfrm>
        </p:spPr>
        <p:txBody>
          <a:bodyPr rtlCol="0">
            <a:normAutofit fontScale="90000"/>
          </a:bodyPr>
          <a:lstStyle/>
          <a:p>
            <a:pPr>
              <a:defRPr/>
            </a:pPr>
            <a:r>
              <a:rPr lang="el-GR" sz="2400" dirty="0">
                <a:solidFill>
                  <a:srgbClr val="004A82"/>
                </a:solidFill>
              </a:rPr>
              <a:t>Ναυπηγικό Σχέδιο : Επίπεδο Ισάλων</a:t>
            </a:r>
            <a:r>
              <a:rPr lang="en-US" sz="2400" dirty="0">
                <a:solidFill>
                  <a:srgbClr val="004A82"/>
                </a:solidFill>
              </a:rPr>
              <a:t> </a:t>
            </a:r>
            <a:r>
              <a:rPr lang="el-GR" sz="2400" dirty="0">
                <a:solidFill>
                  <a:srgbClr val="004A82"/>
                </a:solidFill>
              </a:rPr>
              <a:t>(1 από 6)</a:t>
            </a:r>
          </a:p>
        </p:txBody>
      </p:sp>
      <p:sp>
        <p:nvSpPr>
          <p:cNvPr id="33795" name="Θέση αριθμού διαφάνειας 3">
            <a:extLst>
              <a:ext uri="{FF2B5EF4-FFF2-40B4-BE49-F238E27FC236}">
                <a16:creationId xmlns:a16="http://schemas.microsoft.com/office/drawing/2014/main" id="{7152B55B-EC72-45D2-9900-B77AF256E22A}"/>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26AD33A4-6F56-4CAD-A82C-57E645CDADFB}" type="slidenum">
              <a:rPr lang="el-GR" altLang="el-GR" sz="1400">
                <a:solidFill>
                  <a:srgbClr val="000000"/>
                </a:solidFill>
              </a:rPr>
              <a:pPr>
                <a:spcBef>
                  <a:spcPct val="0"/>
                </a:spcBef>
                <a:buFontTx/>
                <a:buNone/>
              </a:pPr>
              <a:t>40</a:t>
            </a:fld>
            <a:endParaRPr lang="el-GR" altLang="el-GR" sz="1400">
              <a:solidFill>
                <a:srgbClr val="000000"/>
              </a:solidFill>
            </a:endParaRPr>
          </a:p>
        </p:txBody>
      </p:sp>
      <p:sp>
        <p:nvSpPr>
          <p:cNvPr id="33796" name="Text Box 7">
            <a:extLst>
              <a:ext uri="{FF2B5EF4-FFF2-40B4-BE49-F238E27FC236}">
                <a16:creationId xmlns:a16="http://schemas.microsoft.com/office/drawing/2014/main" id="{97BB971E-4ADA-4F88-AC5D-12BD31EF3BA8}"/>
              </a:ext>
            </a:extLst>
          </p:cNvPr>
          <p:cNvSpPr txBox="1">
            <a:spLocks noChangeArrowheads="1"/>
          </p:cNvSpPr>
          <p:nvPr/>
        </p:nvSpPr>
        <p:spPr bwMode="auto">
          <a:xfrm>
            <a:off x="1981200" y="6367464"/>
            <a:ext cx="5761038"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900" b="1" dirty="0"/>
              <a:t>ΝΑΥΠΗΓΙΚΟ ΣΧΕΔΙΟ ΚΑΙ ΑΡΧΕΣ </a:t>
            </a:r>
            <a:r>
              <a:rPr lang="en-US" altLang="el-GR" sz="900" b="1" dirty="0"/>
              <a:t>CASD</a:t>
            </a:r>
            <a:r>
              <a:rPr lang="el-GR" altLang="el-GR" sz="900" b="1" dirty="0"/>
              <a:t>       ΚΑΘΗΓΗΤΗΣ ΓΕΩΡΓΙΟΣ Κ. ΧΑΤΖΗΚΩΝΣΤΑΝΤΗΣ        2024</a:t>
            </a:r>
            <a:endParaRPr lang="el-GR" altLang="el-GR" sz="900" dirty="0"/>
          </a:p>
        </p:txBody>
      </p:sp>
      <p:sp>
        <p:nvSpPr>
          <p:cNvPr id="33797" name="TextBox 6">
            <a:extLst>
              <a:ext uri="{FF2B5EF4-FFF2-40B4-BE49-F238E27FC236}">
                <a16:creationId xmlns:a16="http://schemas.microsoft.com/office/drawing/2014/main" id="{4EECE777-39A7-4457-AB3E-FB9E94491762}"/>
              </a:ext>
            </a:extLst>
          </p:cNvPr>
          <p:cNvSpPr txBox="1">
            <a:spLocks noChangeArrowheads="1"/>
          </p:cNvSpPr>
          <p:nvPr/>
        </p:nvSpPr>
        <p:spPr bwMode="auto">
          <a:xfrm>
            <a:off x="7104064" y="4437063"/>
            <a:ext cx="2663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l-GR" sz="1800"/>
              <a:t>WL </a:t>
            </a:r>
            <a:r>
              <a:rPr lang="el-GR" altLang="el-GR" sz="1800"/>
              <a:t>2.5 </a:t>
            </a:r>
          </a:p>
          <a:p>
            <a:pPr>
              <a:spcBef>
                <a:spcPct val="0"/>
              </a:spcBef>
              <a:buFontTx/>
              <a:buNone/>
            </a:pPr>
            <a:r>
              <a:rPr lang="el-GR" altLang="el-GR" sz="1800"/>
              <a:t>Ημιπλάτος στο νομέα </a:t>
            </a:r>
            <a:r>
              <a:rPr lang="el-GR" altLang="el-GR" sz="1800">
                <a:solidFill>
                  <a:srgbClr val="FF0000"/>
                </a:solidFill>
              </a:rPr>
              <a:t>-1</a:t>
            </a:r>
          </a:p>
        </p:txBody>
      </p:sp>
      <p:pic>
        <p:nvPicPr>
          <p:cNvPr id="33798" name="Εικόνα 2">
            <a:extLst>
              <a:ext uri="{FF2B5EF4-FFF2-40B4-BE49-F238E27FC236}">
                <a16:creationId xmlns:a16="http://schemas.microsoft.com/office/drawing/2014/main" id="{28631017-7422-40EA-A5F4-DC33CF6E7E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5763" y="601664"/>
            <a:ext cx="882015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TextBox 3">
            <a:extLst>
              <a:ext uri="{FF2B5EF4-FFF2-40B4-BE49-F238E27FC236}">
                <a16:creationId xmlns:a16="http://schemas.microsoft.com/office/drawing/2014/main" id="{CF3E31D8-D536-49F9-8F2B-FADC70E1E998}"/>
              </a:ext>
            </a:extLst>
          </p:cNvPr>
          <p:cNvSpPr txBox="1">
            <a:spLocks noChangeArrowheads="1"/>
          </p:cNvSpPr>
          <p:nvPr/>
        </p:nvSpPr>
        <p:spPr bwMode="auto">
          <a:xfrm>
            <a:off x="7248525" y="4760914"/>
            <a:ext cx="32575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l-GR" sz="1800"/>
              <a:t>WL 2.5</a:t>
            </a:r>
          </a:p>
          <a:p>
            <a:pPr>
              <a:spcBef>
                <a:spcPct val="0"/>
              </a:spcBef>
              <a:buFontTx/>
              <a:buNone/>
            </a:pPr>
            <a:endParaRPr lang="el-GR" altLang="el-GR" sz="1800"/>
          </a:p>
          <a:p>
            <a:pPr>
              <a:spcBef>
                <a:spcPct val="0"/>
              </a:spcBef>
              <a:buFontTx/>
              <a:buNone/>
            </a:pPr>
            <a:r>
              <a:rPr lang="el-GR" altLang="el-GR" sz="1800"/>
              <a:t>Ημιπλάτος στο νομέα </a:t>
            </a:r>
            <a:r>
              <a:rPr lang="el-GR" altLang="el-GR" sz="1800" b="1">
                <a:solidFill>
                  <a:srgbClr val="FF0000"/>
                </a:solidFill>
              </a:rPr>
              <a:t>-1</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Τίτλος 1">
            <a:extLst>
              <a:ext uri="{FF2B5EF4-FFF2-40B4-BE49-F238E27FC236}">
                <a16:creationId xmlns:a16="http://schemas.microsoft.com/office/drawing/2014/main" id="{0B191F9C-0E7F-4494-8F23-719C3105EB88}"/>
              </a:ext>
            </a:extLst>
          </p:cNvPr>
          <p:cNvSpPr>
            <a:spLocks noGrp="1" noChangeArrowheads="1"/>
          </p:cNvSpPr>
          <p:nvPr>
            <p:ph type="title"/>
          </p:nvPr>
        </p:nvSpPr>
        <p:spPr>
          <a:xfrm>
            <a:off x="1919288" y="87314"/>
            <a:ext cx="8507412" cy="479425"/>
          </a:xfrm>
        </p:spPr>
        <p:txBody>
          <a:bodyPr/>
          <a:lstStyle/>
          <a:p>
            <a:pPr algn="l"/>
            <a:r>
              <a:rPr lang="el-GR" altLang="el-GR" sz="2400">
                <a:solidFill>
                  <a:srgbClr val="004A82"/>
                </a:solidFill>
              </a:rPr>
              <a:t>Ναυπηγικό Σχέδιο : Επίπεδο Ισάλων  </a:t>
            </a:r>
            <a:r>
              <a:rPr lang="el-GR" altLang="el-GR" sz="2200">
                <a:solidFill>
                  <a:srgbClr val="004A82"/>
                </a:solidFill>
              </a:rPr>
              <a:t>(2 από 6)</a:t>
            </a:r>
          </a:p>
        </p:txBody>
      </p:sp>
      <p:sp>
        <p:nvSpPr>
          <p:cNvPr id="34819" name="Θέση αριθμού διαφάνειας 3">
            <a:extLst>
              <a:ext uri="{FF2B5EF4-FFF2-40B4-BE49-F238E27FC236}">
                <a16:creationId xmlns:a16="http://schemas.microsoft.com/office/drawing/2014/main" id="{B0D9060F-2CCA-467B-8632-0A9AF7EC3297}"/>
              </a:ext>
            </a:extLst>
          </p:cNvPr>
          <p:cNvSpPr>
            <a:spLocks noGrp="1"/>
          </p:cNvSpPr>
          <p:nvPr>
            <p:ph type="sldNum" sz="quarter" idx="12"/>
          </p:nvPr>
        </p:nvSpPr>
        <p:spPr>
          <a:xfrm>
            <a:off x="11261341" y="6129339"/>
            <a:ext cx="528637"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668C71DD-2152-4E61-8292-E8B940DAA70D}" type="slidenum">
              <a:rPr lang="el-GR" altLang="el-GR" sz="1400">
                <a:solidFill>
                  <a:srgbClr val="000000"/>
                </a:solidFill>
              </a:rPr>
              <a:pPr>
                <a:spcBef>
                  <a:spcPct val="0"/>
                </a:spcBef>
                <a:buFontTx/>
                <a:buNone/>
              </a:pPr>
              <a:t>41</a:t>
            </a:fld>
            <a:endParaRPr lang="el-GR" altLang="el-GR" sz="1400" dirty="0">
              <a:solidFill>
                <a:srgbClr val="000000"/>
              </a:solidFill>
            </a:endParaRPr>
          </a:p>
        </p:txBody>
      </p:sp>
      <p:sp>
        <p:nvSpPr>
          <p:cNvPr id="34820" name="Text Box 7">
            <a:extLst>
              <a:ext uri="{FF2B5EF4-FFF2-40B4-BE49-F238E27FC236}">
                <a16:creationId xmlns:a16="http://schemas.microsoft.com/office/drawing/2014/main" id="{889B6ADB-06DB-4132-9394-A7DB746AD04B}"/>
              </a:ext>
            </a:extLst>
          </p:cNvPr>
          <p:cNvSpPr txBox="1">
            <a:spLocks noChangeArrowheads="1"/>
          </p:cNvSpPr>
          <p:nvPr/>
        </p:nvSpPr>
        <p:spPr bwMode="auto">
          <a:xfrm>
            <a:off x="2135189" y="6367464"/>
            <a:ext cx="5761037"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900" b="1" dirty="0"/>
              <a:t>ΝΑΥΠΗΓΙΚΟ ΣΧΕΔΙΟ ΚΑΙ ΑΡΧΕΣ </a:t>
            </a:r>
            <a:r>
              <a:rPr lang="en-US" altLang="el-GR" sz="900" b="1" dirty="0"/>
              <a:t>CASD</a:t>
            </a:r>
            <a:r>
              <a:rPr lang="el-GR" altLang="el-GR" sz="900" b="1" dirty="0"/>
              <a:t>       ΚΑΘΗΓΗΤΗΣ ΓΕΩΡΓΙΟΣ Κ. ΧΑΤΖΗΚΩΝΣΤΑΝΤΗΣ        2024</a:t>
            </a:r>
            <a:endParaRPr lang="el-GR" altLang="el-GR" sz="900" dirty="0"/>
          </a:p>
        </p:txBody>
      </p:sp>
      <p:sp>
        <p:nvSpPr>
          <p:cNvPr id="34821" name="TextBox 2">
            <a:extLst>
              <a:ext uri="{FF2B5EF4-FFF2-40B4-BE49-F238E27FC236}">
                <a16:creationId xmlns:a16="http://schemas.microsoft.com/office/drawing/2014/main" id="{34A92AB0-D467-4839-B7E4-4AEC13CF03F3}"/>
              </a:ext>
            </a:extLst>
          </p:cNvPr>
          <p:cNvSpPr txBox="1">
            <a:spLocks noChangeArrowheads="1"/>
          </p:cNvSpPr>
          <p:nvPr/>
        </p:nvSpPr>
        <p:spPr bwMode="auto">
          <a:xfrm>
            <a:off x="6332539" y="4292601"/>
            <a:ext cx="4105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l-GR" sz="1800"/>
              <a:t>WL 2.5</a:t>
            </a:r>
          </a:p>
          <a:p>
            <a:pPr>
              <a:spcBef>
                <a:spcPct val="0"/>
              </a:spcBef>
              <a:buFontTx/>
              <a:buNone/>
            </a:pPr>
            <a:r>
              <a:rPr lang="el-GR" altLang="el-GR" sz="1800"/>
              <a:t>Ημιπλάτος στην ΠΜ κάθετο (Νομ. 0)</a:t>
            </a:r>
          </a:p>
        </p:txBody>
      </p:sp>
      <p:pic>
        <p:nvPicPr>
          <p:cNvPr id="34822" name="Εικόνα 1">
            <a:extLst>
              <a:ext uri="{FF2B5EF4-FFF2-40B4-BE49-F238E27FC236}">
                <a16:creationId xmlns:a16="http://schemas.microsoft.com/office/drawing/2014/main" id="{37DB78D8-A35B-4476-8981-215F5F3890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25" y="652464"/>
            <a:ext cx="904875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Εικόνα 2">
            <a:extLst>
              <a:ext uri="{FF2B5EF4-FFF2-40B4-BE49-F238E27FC236}">
                <a16:creationId xmlns:a16="http://schemas.microsoft.com/office/drawing/2014/main" id="{79AE8FEA-82A3-44A4-9E4E-65FEDDB994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8914" y="4702176"/>
            <a:ext cx="38306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A07B0A2-3583-4001-BB9C-8967DC4FD4EB}"/>
              </a:ext>
            </a:extLst>
          </p:cNvPr>
          <p:cNvSpPr>
            <a:spLocks noGrp="1"/>
          </p:cNvSpPr>
          <p:nvPr>
            <p:ph type="title"/>
          </p:nvPr>
        </p:nvSpPr>
        <p:spPr>
          <a:xfrm>
            <a:off x="1955800" y="188913"/>
            <a:ext cx="8229600" cy="417512"/>
          </a:xfrm>
        </p:spPr>
        <p:txBody>
          <a:bodyPr rtlCol="0">
            <a:normAutofit/>
          </a:bodyPr>
          <a:lstStyle/>
          <a:p>
            <a:pPr>
              <a:defRPr/>
            </a:pPr>
            <a:r>
              <a:rPr lang="el-GR" sz="2200" dirty="0">
                <a:solidFill>
                  <a:srgbClr val="004A82"/>
                </a:solidFill>
              </a:rPr>
              <a:t>Ναυπηγικό Σχέδιο : Επίπεδο Ισάλων (3 από 6)</a:t>
            </a:r>
          </a:p>
        </p:txBody>
      </p:sp>
      <p:sp>
        <p:nvSpPr>
          <p:cNvPr id="35843" name="Θέση αριθμού διαφάνειας 3">
            <a:extLst>
              <a:ext uri="{FF2B5EF4-FFF2-40B4-BE49-F238E27FC236}">
                <a16:creationId xmlns:a16="http://schemas.microsoft.com/office/drawing/2014/main" id="{968A06CA-224C-496B-9404-9CD92431176B}"/>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58283A78-463F-4334-8FB7-EE5EE57816EA}" type="slidenum">
              <a:rPr lang="el-GR" altLang="el-GR" sz="1400">
                <a:solidFill>
                  <a:srgbClr val="000000"/>
                </a:solidFill>
              </a:rPr>
              <a:pPr>
                <a:spcBef>
                  <a:spcPct val="0"/>
                </a:spcBef>
                <a:buFontTx/>
                <a:buNone/>
              </a:pPr>
              <a:t>42</a:t>
            </a:fld>
            <a:endParaRPr lang="el-GR" altLang="el-GR" sz="1400">
              <a:solidFill>
                <a:srgbClr val="000000"/>
              </a:solidFill>
            </a:endParaRPr>
          </a:p>
        </p:txBody>
      </p:sp>
      <p:sp>
        <p:nvSpPr>
          <p:cNvPr id="35844" name="TextBox 5">
            <a:extLst>
              <a:ext uri="{FF2B5EF4-FFF2-40B4-BE49-F238E27FC236}">
                <a16:creationId xmlns:a16="http://schemas.microsoft.com/office/drawing/2014/main" id="{A10C062C-6E39-4692-86CD-6E1691F76184}"/>
              </a:ext>
            </a:extLst>
          </p:cNvPr>
          <p:cNvSpPr txBox="1">
            <a:spLocks noChangeArrowheads="1"/>
          </p:cNvSpPr>
          <p:nvPr/>
        </p:nvSpPr>
        <p:spPr bwMode="auto">
          <a:xfrm>
            <a:off x="6907214" y="3789363"/>
            <a:ext cx="3240087"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ts val="3600"/>
              </a:spcBef>
              <a:buNone/>
            </a:pPr>
            <a:r>
              <a:rPr lang="en-US" altLang="el-GR" sz="2200" u="sng">
                <a:solidFill>
                  <a:srgbClr val="000000"/>
                </a:solidFill>
                <a:latin typeface="Calibri" panose="020F0502020204030204" pitchFamily="34" charset="0"/>
              </a:rPr>
              <a:t>WL 2.5</a:t>
            </a:r>
          </a:p>
          <a:p>
            <a:pPr>
              <a:spcBef>
                <a:spcPts val="3600"/>
              </a:spcBef>
              <a:buNone/>
            </a:pPr>
            <a:r>
              <a:rPr lang="el-GR" altLang="el-GR" sz="2200" u="sng">
                <a:solidFill>
                  <a:srgbClr val="000000"/>
                </a:solidFill>
                <a:latin typeface="Calibri" panose="020F0502020204030204" pitchFamily="34" charset="0"/>
              </a:rPr>
              <a:t>Ημιπλάτος Νομέα 1</a:t>
            </a:r>
          </a:p>
        </p:txBody>
      </p:sp>
      <p:sp>
        <p:nvSpPr>
          <p:cNvPr id="35845" name="Text Box 7">
            <a:extLst>
              <a:ext uri="{FF2B5EF4-FFF2-40B4-BE49-F238E27FC236}">
                <a16:creationId xmlns:a16="http://schemas.microsoft.com/office/drawing/2014/main" id="{F4A70B34-3523-42B0-8018-A5A9DD4302D9}"/>
              </a:ext>
            </a:extLst>
          </p:cNvPr>
          <p:cNvSpPr txBox="1">
            <a:spLocks noChangeArrowheads="1"/>
          </p:cNvSpPr>
          <p:nvPr/>
        </p:nvSpPr>
        <p:spPr bwMode="auto">
          <a:xfrm>
            <a:off x="1981200" y="6245225"/>
            <a:ext cx="5761038" cy="23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900" b="1" dirty="0"/>
              <a:t>ΝΑΥΠΗΓΙΚΟ ΣΧΕΔΙΟ ΚΑΙ ΑΡΧΕΣ </a:t>
            </a:r>
            <a:r>
              <a:rPr lang="en-US" altLang="el-GR" sz="900" b="1" dirty="0"/>
              <a:t>CASD</a:t>
            </a:r>
            <a:r>
              <a:rPr lang="el-GR" altLang="el-GR" sz="900" b="1" dirty="0"/>
              <a:t>       ΚΑΘΗΓΗΤΗΣ ΓΕΩΡΓΙΟΣ Κ. ΧΑΤΖΗΚΩΝΣΤΑΝΤΗΣ        2024</a:t>
            </a:r>
            <a:endParaRPr lang="el-GR" altLang="el-GR" sz="900" dirty="0"/>
          </a:p>
        </p:txBody>
      </p:sp>
      <p:pic>
        <p:nvPicPr>
          <p:cNvPr id="35846" name="Εικόνα 4">
            <a:extLst>
              <a:ext uri="{FF2B5EF4-FFF2-40B4-BE49-F238E27FC236}">
                <a16:creationId xmlns:a16="http://schemas.microsoft.com/office/drawing/2014/main" id="{428296ED-52B4-4E13-A248-DC65F0998C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1013" y="765176"/>
            <a:ext cx="8818562"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TextBox 5">
            <a:extLst>
              <a:ext uri="{FF2B5EF4-FFF2-40B4-BE49-F238E27FC236}">
                <a16:creationId xmlns:a16="http://schemas.microsoft.com/office/drawing/2014/main" id="{CEE803C0-3E59-4255-A16B-953642369E28}"/>
              </a:ext>
            </a:extLst>
          </p:cNvPr>
          <p:cNvSpPr txBox="1">
            <a:spLocks noChangeArrowheads="1"/>
          </p:cNvSpPr>
          <p:nvPr/>
        </p:nvSpPr>
        <p:spPr bwMode="auto">
          <a:xfrm>
            <a:off x="6680200" y="4071939"/>
            <a:ext cx="2794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l-GR" sz="1800"/>
              <a:t>WL 2.5</a:t>
            </a:r>
            <a:endParaRPr lang="el-GR" altLang="el-GR" sz="1800"/>
          </a:p>
          <a:p>
            <a:pPr>
              <a:spcBef>
                <a:spcPct val="0"/>
              </a:spcBef>
              <a:buFontTx/>
              <a:buNone/>
            </a:pPr>
            <a:endParaRPr lang="el-GR" altLang="el-GR" sz="1800"/>
          </a:p>
          <a:p>
            <a:pPr>
              <a:spcBef>
                <a:spcPct val="0"/>
              </a:spcBef>
              <a:buFontTx/>
              <a:buNone/>
            </a:pPr>
            <a:r>
              <a:rPr lang="el-GR" altLang="el-GR" sz="1800"/>
              <a:t>Ημιπλάτος Νομ. 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Τίτλος 1">
            <a:extLst>
              <a:ext uri="{FF2B5EF4-FFF2-40B4-BE49-F238E27FC236}">
                <a16:creationId xmlns:a16="http://schemas.microsoft.com/office/drawing/2014/main" id="{4012377A-F802-4C0B-AE36-661607D799B3}"/>
              </a:ext>
            </a:extLst>
          </p:cNvPr>
          <p:cNvSpPr>
            <a:spLocks noGrp="1" noChangeArrowheads="1"/>
          </p:cNvSpPr>
          <p:nvPr>
            <p:ph type="title"/>
          </p:nvPr>
        </p:nvSpPr>
        <p:spPr>
          <a:xfrm>
            <a:off x="1855788" y="112713"/>
            <a:ext cx="8229600" cy="431800"/>
          </a:xfrm>
        </p:spPr>
        <p:txBody>
          <a:bodyPr/>
          <a:lstStyle/>
          <a:p>
            <a:pPr algn="l"/>
            <a:r>
              <a:rPr lang="el-GR" altLang="el-GR" sz="2200">
                <a:solidFill>
                  <a:srgbClr val="004A82"/>
                </a:solidFill>
              </a:rPr>
              <a:t>Ναυπηγικό Σχέδιο : Επίπεδο Ισάλων (4 από 6)</a:t>
            </a:r>
          </a:p>
        </p:txBody>
      </p:sp>
      <p:sp>
        <p:nvSpPr>
          <p:cNvPr id="36867" name="Θέση αριθμού διαφάνειας 3">
            <a:extLst>
              <a:ext uri="{FF2B5EF4-FFF2-40B4-BE49-F238E27FC236}">
                <a16:creationId xmlns:a16="http://schemas.microsoft.com/office/drawing/2014/main" id="{26787231-57F3-4930-8CAE-41BA92F0070A}"/>
              </a:ext>
            </a:extLst>
          </p:cNvPr>
          <p:cNvSpPr>
            <a:spLocks noGrp="1"/>
          </p:cNvSpPr>
          <p:nvPr>
            <p:ph type="sldNum" sz="quarter" idx="12"/>
          </p:nvPr>
        </p:nvSpPr>
        <p:spPr>
          <a:xfrm>
            <a:off x="11240750" y="6033256"/>
            <a:ext cx="585787"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CBEB955A-8482-4B85-8F3B-6F9B599C9E41}" type="slidenum">
              <a:rPr lang="el-GR" altLang="el-GR" sz="1400">
                <a:solidFill>
                  <a:srgbClr val="000000"/>
                </a:solidFill>
              </a:rPr>
              <a:pPr>
                <a:spcBef>
                  <a:spcPct val="0"/>
                </a:spcBef>
                <a:buFontTx/>
                <a:buNone/>
              </a:pPr>
              <a:t>43</a:t>
            </a:fld>
            <a:endParaRPr lang="el-GR" altLang="el-GR" sz="1400">
              <a:solidFill>
                <a:srgbClr val="000000"/>
              </a:solidFill>
            </a:endParaRPr>
          </a:p>
        </p:txBody>
      </p:sp>
      <p:sp>
        <p:nvSpPr>
          <p:cNvPr id="36868" name="TextBox 5">
            <a:extLst>
              <a:ext uri="{FF2B5EF4-FFF2-40B4-BE49-F238E27FC236}">
                <a16:creationId xmlns:a16="http://schemas.microsoft.com/office/drawing/2014/main" id="{8D43370A-16AE-44F4-9CF8-C5E5E0CF32C3}"/>
              </a:ext>
            </a:extLst>
          </p:cNvPr>
          <p:cNvSpPr txBox="1">
            <a:spLocks noChangeArrowheads="1"/>
          </p:cNvSpPr>
          <p:nvPr/>
        </p:nvSpPr>
        <p:spPr bwMode="auto">
          <a:xfrm>
            <a:off x="6792914" y="3856038"/>
            <a:ext cx="3240087"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ts val="3600"/>
              </a:spcBef>
              <a:buNone/>
            </a:pPr>
            <a:r>
              <a:rPr lang="en-US" altLang="el-GR" sz="2200">
                <a:solidFill>
                  <a:srgbClr val="000000"/>
                </a:solidFill>
                <a:latin typeface="Calibri" panose="020F0502020204030204" pitchFamily="34" charset="0"/>
              </a:rPr>
              <a:t>WL 2.5</a:t>
            </a:r>
          </a:p>
          <a:p>
            <a:pPr>
              <a:spcBef>
                <a:spcPts val="3600"/>
              </a:spcBef>
              <a:buNone/>
            </a:pPr>
            <a:r>
              <a:rPr lang="el-GR" altLang="el-GR" sz="2200">
                <a:solidFill>
                  <a:srgbClr val="000000"/>
                </a:solidFill>
                <a:latin typeface="Calibri" panose="020F0502020204030204" pitchFamily="34" charset="0"/>
              </a:rPr>
              <a:t>Ημιπλάτος Νομέα 2</a:t>
            </a:r>
          </a:p>
        </p:txBody>
      </p:sp>
      <p:sp>
        <p:nvSpPr>
          <p:cNvPr id="36869" name="Text Box 7">
            <a:extLst>
              <a:ext uri="{FF2B5EF4-FFF2-40B4-BE49-F238E27FC236}">
                <a16:creationId xmlns:a16="http://schemas.microsoft.com/office/drawing/2014/main" id="{7F3110DF-E9A7-436F-86D5-94911A6DCC48}"/>
              </a:ext>
            </a:extLst>
          </p:cNvPr>
          <p:cNvSpPr txBox="1">
            <a:spLocks noChangeArrowheads="1"/>
          </p:cNvSpPr>
          <p:nvPr/>
        </p:nvSpPr>
        <p:spPr bwMode="auto">
          <a:xfrm>
            <a:off x="2135189" y="6367464"/>
            <a:ext cx="5761037"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900" b="1" dirty="0"/>
              <a:t>ΝΑΥΠΗΓΙΚΟ ΣΧΕΔΙΟ ΚΑΙ ΑΡΧΕΣ </a:t>
            </a:r>
            <a:r>
              <a:rPr lang="en-US" altLang="el-GR" sz="900" b="1" dirty="0"/>
              <a:t>CASD</a:t>
            </a:r>
            <a:r>
              <a:rPr lang="el-GR" altLang="el-GR" sz="900" b="1" dirty="0"/>
              <a:t>       ΚΑΘΗΓΗΤΗΣ ΓΕΩΡΓΙΟΣ Κ. ΧΑΤΖΗΚΩΝΣΤΑΝΤΗΣ        2024</a:t>
            </a:r>
            <a:endParaRPr lang="el-GR" altLang="el-GR" sz="900" dirty="0"/>
          </a:p>
        </p:txBody>
      </p:sp>
      <p:pic>
        <p:nvPicPr>
          <p:cNvPr id="36870" name="Εικόνα 3">
            <a:extLst>
              <a:ext uri="{FF2B5EF4-FFF2-40B4-BE49-F238E27FC236}">
                <a16:creationId xmlns:a16="http://schemas.microsoft.com/office/drawing/2014/main" id="{1996B7AE-BE8C-41B3-A9BB-5FCFFA3EBD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238" y="573088"/>
            <a:ext cx="8659812"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TextBox 4">
            <a:extLst>
              <a:ext uri="{FF2B5EF4-FFF2-40B4-BE49-F238E27FC236}">
                <a16:creationId xmlns:a16="http://schemas.microsoft.com/office/drawing/2014/main" id="{E49BBBDD-F8D8-4708-993F-71E05932CE63}"/>
              </a:ext>
            </a:extLst>
          </p:cNvPr>
          <p:cNvSpPr txBox="1">
            <a:spLocks noChangeArrowheads="1"/>
          </p:cNvSpPr>
          <p:nvPr/>
        </p:nvSpPr>
        <p:spPr bwMode="auto">
          <a:xfrm>
            <a:off x="6556376" y="3905250"/>
            <a:ext cx="3529013"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l-GR" sz="1800"/>
              <a:t>WL  </a:t>
            </a:r>
            <a:r>
              <a:rPr lang="el-GR" altLang="el-GR" sz="1800"/>
              <a:t>2.5</a:t>
            </a:r>
          </a:p>
          <a:p>
            <a:pPr>
              <a:spcBef>
                <a:spcPct val="0"/>
              </a:spcBef>
              <a:buFontTx/>
              <a:buNone/>
            </a:pPr>
            <a:endParaRPr lang="el-GR" altLang="el-GR" sz="1800"/>
          </a:p>
          <a:p>
            <a:pPr>
              <a:spcBef>
                <a:spcPct val="0"/>
              </a:spcBef>
              <a:buFontTx/>
              <a:buNone/>
            </a:pPr>
            <a:r>
              <a:rPr lang="el-GR" altLang="el-GR" sz="1800"/>
              <a:t>Ημιπλάτος Νομ. 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355F457-7F8F-479F-B6AB-262E6011B1F7}"/>
              </a:ext>
            </a:extLst>
          </p:cNvPr>
          <p:cNvSpPr>
            <a:spLocks noGrp="1"/>
          </p:cNvSpPr>
          <p:nvPr>
            <p:ph type="title"/>
          </p:nvPr>
        </p:nvSpPr>
        <p:spPr>
          <a:xfrm>
            <a:off x="1981200" y="188913"/>
            <a:ext cx="8229600" cy="417512"/>
          </a:xfrm>
        </p:spPr>
        <p:txBody>
          <a:bodyPr rtlCol="0">
            <a:normAutofit/>
          </a:bodyPr>
          <a:lstStyle/>
          <a:p>
            <a:pPr>
              <a:defRPr/>
            </a:pPr>
            <a:r>
              <a:rPr lang="el-GR" sz="2200" dirty="0">
                <a:solidFill>
                  <a:srgbClr val="004A82"/>
                </a:solidFill>
              </a:rPr>
              <a:t>Ναυπηγικό Σχέδιο : Επίπεδο Ισάλων (5 από 6)</a:t>
            </a:r>
          </a:p>
        </p:txBody>
      </p:sp>
      <p:sp>
        <p:nvSpPr>
          <p:cNvPr id="37891" name="Θέση αριθμού διαφάνειας 3">
            <a:extLst>
              <a:ext uri="{FF2B5EF4-FFF2-40B4-BE49-F238E27FC236}">
                <a16:creationId xmlns:a16="http://schemas.microsoft.com/office/drawing/2014/main" id="{1DAFD429-7806-474D-BBCE-682BD829F597}"/>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9B87CD90-9196-416D-A802-49AD49474EB5}" type="slidenum">
              <a:rPr lang="el-GR" altLang="el-GR" sz="1400">
                <a:solidFill>
                  <a:srgbClr val="000000"/>
                </a:solidFill>
              </a:rPr>
              <a:pPr>
                <a:spcBef>
                  <a:spcPct val="0"/>
                </a:spcBef>
                <a:buFontTx/>
                <a:buNone/>
              </a:pPr>
              <a:t>44</a:t>
            </a:fld>
            <a:endParaRPr lang="el-GR" altLang="el-GR" sz="1400">
              <a:solidFill>
                <a:srgbClr val="000000"/>
              </a:solidFill>
            </a:endParaRPr>
          </a:p>
        </p:txBody>
      </p:sp>
      <p:sp>
        <p:nvSpPr>
          <p:cNvPr id="37892" name="TextBox 5">
            <a:extLst>
              <a:ext uri="{FF2B5EF4-FFF2-40B4-BE49-F238E27FC236}">
                <a16:creationId xmlns:a16="http://schemas.microsoft.com/office/drawing/2014/main" id="{5BB2EC5B-AC0D-4FE2-8BEA-B4274C636F9A}"/>
              </a:ext>
            </a:extLst>
          </p:cNvPr>
          <p:cNvSpPr txBox="1">
            <a:spLocks noChangeArrowheads="1"/>
          </p:cNvSpPr>
          <p:nvPr/>
        </p:nvSpPr>
        <p:spPr bwMode="auto">
          <a:xfrm>
            <a:off x="6456364" y="3789363"/>
            <a:ext cx="3241675"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ts val="3600"/>
              </a:spcBef>
              <a:buNone/>
            </a:pPr>
            <a:r>
              <a:rPr lang="en-US" altLang="el-GR" sz="2200">
                <a:solidFill>
                  <a:srgbClr val="000000"/>
                </a:solidFill>
                <a:latin typeface="Calibri" panose="020F0502020204030204" pitchFamily="34" charset="0"/>
              </a:rPr>
              <a:t>WL 2.5</a:t>
            </a:r>
          </a:p>
          <a:p>
            <a:pPr>
              <a:spcBef>
                <a:spcPts val="3600"/>
              </a:spcBef>
              <a:buNone/>
            </a:pPr>
            <a:r>
              <a:rPr lang="el-GR" altLang="el-GR" sz="2200">
                <a:solidFill>
                  <a:srgbClr val="000000"/>
                </a:solidFill>
                <a:latin typeface="Calibri" panose="020F0502020204030204" pitchFamily="34" charset="0"/>
              </a:rPr>
              <a:t>Ημιπλάτος Νομέα 3</a:t>
            </a:r>
          </a:p>
        </p:txBody>
      </p:sp>
      <p:sp>
        <p:nvSpPr>
          <p:cNvPr id="37893" name="Text Box 7">
            <a:extLst>
              <a:ext uri="{FF2B5EF4-FFF2-40B4-BE49-F238E27FC236}">
                <a16:creationId xmlns:a16="http://schemas.microsoft.com/office/drawing/2014/main" id="{7109A682-5057-4BE8-ABC0-FFF745AD0B01}"/>
              </a:ext>
            </a:extLst>
          </p:cNvPr>
          <p:cNvSpPr txBox="1">
            <a:spLocks noChangeArrowheads="1"/>
          </p:cNvSpPr>
          <p:nvPr/>
        </p:nvSpPr>
        <p:spPr bwMode="auto">
          <a:xfrm>
            <a:off x="1914525" y="6367464"/>
            <a:ext cx="5761038"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900" b="1" dirty="0"/>
              <a:t>ΝΑΥΠΗΓΙΚΟ ΣΧΕΔΙΟ ΚΑΙ ΑΡΧΕΣ </a:t>
            </a:r>
            <a:r>
              <a:rPr lang="en-US" altLang="el-GR" sz="900" b="1" dirty="0"/>
              <a:t>CASD</a:t>
            </a:r>
            <a:r>
              <a:rPr lang="el-GR" altLang="el-GR" sz="900" b="1" dirty="0"/>
              <a:t>       ΚΑΘΗΓΗΤΗΣ ΓΕΩΡΓΙΟΣ Κ. ΧΑΤΖΗΚΩΝΣΤΑΝΤΗΣ        2024</a:t>
            </a:r>
            <a:endParaRPr lang="el-GR" altLang="el-GR" sz="900" dirty="0"/>
          </a:p>
        </p:txBody>
      </p:sp>
      <p:pic>
        <p:nvPicPr>
          <p:cNvPr id="37894" name="Εικόνα 4">
            <a:extLst>
              <a:ext uri="{FF2B5EF4-FFF2-40B4-BE49-F238E27FC236}">
                <a16:creationId xmlns:a16="http://schemas.microsoft.com/office/drawing/2014/main" id="{44E9FB59-41B2-4AAA-B57E-903C8564B3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9" y="606425"/>
            <a:ext cx="8713787"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TextBox 5">
            <a:extLst>
              <a:ext uri="{FF2B5EF4-FFF2-40B4-BE49-F238E27FC236}">
                <a16:creationId xmlns:a16="http://schemas.microsoft.com/office/drawing/2014/main" id="{47353575-11A9-44F6-976C-B47A67133569}"/>
              </a:ext>
            </a:extLst>
          </p:cNvPr>
          <p:cNvSpPr txBox="1">
            <a:spLocks noChangeArrowheads="1"/>
          </p:cNvSpPr>
          <p:nvPr/>
        </p:nvSpPr>
        <p:spPr bwMode="auto">
          <a:xfrm>
            <a:off x="6456363" y="4113214"/>
            <a:ext cx="36004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l-GR" sz="1800"/>
              <a:t>WL 2.5</a:t>
            </a:r>
          </a:p>
          <a:p>
            <a:pPr>
              <a:spcBef>
                <a:spcPct val="0"/>
              </a:spcBef>
              <a:buFontTx/>
              <a:buNone/>
            </a:pPr>
            <a:endParaRPr lang="en-US" altLang="el-GR" sz="1800"/>
          </a:p>
          <a:p>
            <a:pPr>
              <a:spcBef>
                <a:spcPct val="0"/>
              </a:spcBef>
              <a:buFontTx/>
              <a:buNone/>
            </a:pPr>
            <a:r>
              <a:rPr lang="el-GR" altLang="el-GR" sz="1800"/>
              <a:t>Ημιπλάτος  Νομ. 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806B9D5-E576-43F3-ABFA-6A7908786BE3}"/>
              </a:ext>
            </a:extLst>
          </p:cNvPr>
          <p:cNvSpPr>
            <a:spLocks noGrp="1"/>
          </p:cNvSpPr>
          <p:nvPr>
            <p:ph type="title"/>
          </p:nvPr>
        </p:nvSpPr>
        <p:spPr>
          <a:xfrm>
            <a:off x="1981200" y="274639"/>
            <a:ext cx="8229600" cy="274637"/>
          </a:xfrm>
        </p:spPr>
        <p:txBody>
          <a:bodyPr rtlCol="0">
            <a:normAutofit fontScale="90000"/>
          </a:bodyPr>
          <a:lstStyle/>
          <a:p>
            <a:pPr>
              <a:defRPr/>
            </a:pPr>
            <a:r>
              <a:rPr lang="el-GR" sz="2200" dirty="0">
                <a:solidFill>
                  <a:srgbClr val="004A82"/>
                </a:solidFill>
              </a:rPr>
              <a:t>Ναυπηγικό Σχέδιο : Επίπεδο Ισάλων (6 από 6)</a:t>
            </a:r>
          </a:p>
        </p:txBody>
      </p:sp>
      <p:pic>
        <p:nvPicPr>
          <p:cNvPr id="38915" name="Θέση περιεχομένου 4">
            <a:extLst>
              <a:ext uri="{FF2B5EF4-FFF2-40B4-BE49-F238E27FC236}">
                <a16:creationId xmlns:a16="http://schemas.microsoft.com/office/drawing/2014/main" id="{14E47106-0FC0-49F2-9C68-FF55B0FC490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57350" y="788988"/>
            <a:ext cx="8877300" cy="4545012"/>
          </a:xfrm>
        </p:spPr>
      </p:pic>
      <p:sp>
        <p:nvSpPr>
          <p:cNvPr id="38916" name="Θέση αριθμού διαφάνειας 3">
            <a:extLst>
              <a:ext uri="{FF2B5EF4-FFF2-40B4-BE49-F238E27FC236}">
                <a16:creationId xmlns:a16="http://schemas.microsoft.com/office/drawing/2014/main" id="{1F9E3759-6918-4ECE-94E2-914182CCF1D8}"/>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C99EC216-7E1E-48D3-B12D-2985232FB4D6}" type="slidenum">
              <a:rPr lang="el-GR" altLang="el-GR" sz="1400">
                <a:solidFill>
                  <a:srgbClr val="000000"/>
                </a:solidFill>
              </a:rPr>
              <a:pPr>
                <a:spcBef>
                  <a:spcPct val="0"/>
                </a:spcBef>
                <a:buFontTx/>
                <a:buNone/>
              </a:pPr>
              <a:t>45</a:t>
            </a:fld>
            <a:endParaRPr lang="el-GR" altLang="el-GR" sz="1400">
              <a:solidFill>
                <a:srgbClr val="000000"/>
              </a:solidFill>
            </a:endParaRPr>
          </a:p>
        </p:txBody>
      </p:sp>
      <p:sp>
        <p:nvSpPr>
          <p:cNvPr id="38917" name="TextBox 5">
            <a:extLst>
              <a:ext uri="{FF2B5EF4-FFF2-40B4-BE49-F238E27FC236}">
                <a16:creationId xmlns:a16="http://schemas.microsoft.com/office/drawing/2014/main" id="{8E7C1425-7E82-4E1C-A850-5D043254B342}"/>
              </a:ext>
            </a:extLst>
          </p:cNvPr>
          <p:cNvSpPr txBox="1">
            <a:spLocks noChangeArrowheads="1"/>
          </p:cNvSpPr>
          <p:nvPr/>
        </p:nvSpPr>
        <p:spPr bwMode="auto">
          <a:xfrm>
            <a:off x="6096000" y="4078288"/>
            <a:ext cx="4464050"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ts val="3600"/>
              </a:spcBef>
              <a:buNone/>
            </a:pPr>
            <a:r>
              <a:rPr lang="en-US" altLang="el-GR" sz="2200">
                <a:solidFill>
                  <a:srgbClr val="000000"/>
                </a:solidFill>
                <a:latin typeface="Calibri" panose="020F0502020204030204" pitchFamily="34" charset="0"/>
              </a:rPr>
              <a:t>WL 2.5</a:t>
            </a:r>
          </a:p>
          <a:p>
            <a:pPr>
              <a:spcBef>
                <a:spcPts val="3600"/>
              </a:spcBef>
              <a:buNone/>
            </a:pPr>
            <a:r>
              <a:rPr lang="el-GR" altLang="el-GR" sz="2200">
                <a:solidFill>
                  <a:srgbClr val="000000"/>
                </a:solidFill>
                <a:latin typeface="Calibri" panose="020F0502020204030204" pitchFamily="34" charset="0"/>
              </a:rPr>
              <a:t>Ημιπλάτη και ακροπρυμναίο σημείο</a:t>
            </a:r>
          </a:p>
        </p:txBody>
      </p:sp>
      <p:sp>
        <p:nvSpPr>
          <p:cNvPr id="38918" name="Text Box 7">
            <a:extLst>
              <a:ext uri="{FF2B5EF4-FFF2-40B4-BE49-F238E27FC236}">
                <a16:creationId xmlns:a16="http://schemas.microsoft.com/office/drawing/2014/main" id="{1A14CDD2-A8AA-499A-A4AF-505B38FF464A}"/>
              </a:ext>
            </a:extLst>
          </p:cNvPr>
          <p:cNvSpPr txBox="1">
            <a:spLocks noChangeArrowheads="1"/>
          </p:cNvSpPr>
          <p:nvPr/>
        </p:nvSpPr>
        <p:spPr bwMode="auto">
          <a:xfrm>
            <a:off x="1992314" y="6253164"/>
            <a:ext cx="5761037" cy="23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l-GR" altLang="el-GR" sz="900" b="1" dirty="0"/>
              <a:t>ΝΑΥΠΗΓΙΚΟ ΣΧΕΔΙΟ ΚΑΙ ΑΡΧΕΣ </a:t>
            </a:r>
            <a:r>
              <a:rPr lang="en-US" altLang="el-GR" sz="900" b="1" dirty="0"/>
              <a:t>CASD</a:t>
            </a:r>
            <a:r>
              <a:rPr lang="el-GR" altLang="el-GR" sz="900" b="1" dirty="0"/>
              <a:t>       ΚΑΘΗΓΗΤΗΣ ΓΕΩΡΓΙΟΣ Κ. ΧΑΤΖΗΚΩΝΣΤΑΝΤΗΣ        2024</a:t>
            </a:r>
            <a:endParaRPr lang="el-GR" altLang="el-GR" sz="9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EA613B26-A5C2-448F-88B6-E2820BF47178}"/>
              </a:ext>
            </a:extLst>
          </p:cNvPr>
          <p:cNvSpPr txBox="1">
            <a:spLocks noChangeArrowheads="1"/>
          </p:cNvSpPr>
          <p:nvPr/>
        </p:nvSpPr>
        <p:spPr bwMode="auto">
          <a:xfrm>
            <a:off x="3164413" y="6485275"/>
            <a:ext cx="645010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latin typeface="Times New Roman" panose="02020603050405020304" pitchFamily="18" charset="0"/>
                <a:cs typeface="Times New Roman" panose="02020603050405020304" pitchFamily="18" charset="0"/>
              </a:rPr>
              <a:t>ΝΑΥΠΗΓΙΚΟ ΣΧΕΔΙΟ ΚΑΙ ΑΡΧΕΣ </a:t>
            </a:r>
            <a:r>
              <a:rPr lang="en-US" altLang="el-GR" sz="1000" b="1" dirty="0">
                <a:latin typeface="Times New Roman" panose="02020603050405020304" pitchFamily="18" charset="0"/>
                <a:cs typeface="Times New Roman" panose="02020603050405020304" pitchFamily="18" charset="0"/>
              </a:rPr>
              <a:t>CASD</a:t>
            </a:r>
            <a:r>
              <a:rPr lang="el-GR" altLang="el-GR" sz="1000" b="1" dirty="0">
                <a:latin typeface="Times New Roman" panose="02020603050405020304" pitchFamily="18" charset="0"/>
                <a:cs typeface="Times New Roman" panose="02020603050405020304" pitchFamily="18" charset="0"/>
              </a:rPr>
              <a:t>     ΚΑΘΗΓΗΤΗΣ ΓΕΩΡΓΙΟΣ Κ. ΧΑΤΖΗΚΩΝΣΤΑΝΤΗΣ     2024</a:t>
            </a:r>
          </a:p>
        </p:txBody>
      </p:sp>
      <p:sp>
        <p:nvSpPr>
          <p:cNvPr id="6" name="Θέση αριθμού διαφάνειας 5">
            <a:extLst>
              <a:ext uri="{FF2B5EF4-FFF2-40B4-BE49-F238E27FC236}">
                <a16:creationId xmlns:a16="http://schemas.microsoft.com/office/drawing/2014/main" id="{F787DE86-E4A0-47CF-A88E-F3FE2E97D80B}"/>
              </a:ext>
            </a:extLst>
          </p:cNvPr>
          <p:cNvSpPr>
            <a:spLocks noGrp="1"/>
          </p:cNvSpPr>
          <p:nvPr>
            <p:ph type="sldNum" sz="quarter" idx="12"/>
          </p:nvPr>
        </p:nvSpPr>
        <p:spPr/>
        <p:txBody>
          <a:bodyPr/>
          <a:lstStyle/>
          <a:p>
            <a:fld id="{E5CB0D6C-172C-4E9E-8EC8-375D316F7537}" type="slidenum">
              <a:rPr lang="el-GR" smtClean="0"/>
              <a:t>46</a:t>
            </a:fld>
            <a:endParaRPr lang="el-GR"/>
          </a:p>
        </p:txBody>
      </p:sp>
      <p:sp>
        <p:nvSpPr>
          <p:cNvPr id="5" name="Ορθογώνιο 4">
            <a:extLst>
              <a:ext uri="{FF2B5EF4-FFF2-40B4-BE49-F238E27FC236}">
                <a16:creationId xmlns:a16="http://schemas.microsoft.com/office/drawing/2014/main" id="{FFC48EA8-4D63-4067-88D8-16BDE7A283E2}"/>
              </a:ext>
            </a:extLst>
          </p:cNvPr>
          <p:cNvSpPr/>
          <p:nvPr/>
        </p:nvSpPr>
        <p:spPr>
          <a:xfrm>
            <a:off x="3648952" y="3244334"/>
            <a:ext cx="4894097" cy="584775"/>
          </a:xfrm>
          <a:prstGeom prst="rect">
            <a:avLst/>
          </a:prstGeom>
        </p:spPr>
        <p:txBody>
          <a:bodyPr wrap="none">
            <a:spAutoFit/>
          </a:bodyPr>
          <a:lstStyle/>
          <a:p>
            <a:pPr algn="ctr"/>
            <a:r>
              <a:rPr lang="el-GR" sz="3200" b="1" dirty="0">
                <a:latin typeface="Times New Roman" panose="02020603050405020304" pitchFamily="18" charset="0"/>
                <a:cs typeface="Times New Roman" panose="02020603050405020304" pitchFamily="18" charset="0"/>
              </a:rPr>
              <a:t>ΣΧΕΔΙΑΣΗ ΔΙΑΓΩΝΙΩΝ </a:t>
            </a:r>
          </a:p>
        </p:txBody>
      </p:sp>
    </p:spTree>
    <p:extLst>
      <p:ext uri="{BB962C8B-B14F-4D97-AF65-F5344CB8AC3E}">
        <p14:creationId xmlns:p14="http://schemas.microsoft.com/office/powerpoint/2010/main" val="7366645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355724" y="209118"/>
            <a:ext cx="3690652" cy="2067201"/>
          </a:xfrm>
          <a:prstGeom prst="rect">
            <a:avLst/>
          </a:prstGeom>
        </p:spPr>
      </p:pic>
      <p:pic>
        <p:nvPicPr>
          <p:cNvPr id="6" name="Picture 5"/>
          <p:cNvPicPr>
            <a:picLocks noChangeAspect="1"/>
          </p:cNvPicPr>
          <p:nvPr/>
        </p:nvPicPr>
        <p:blipFill>
          <a:blip r:embed="rId3"/>
          <a:stretch>
            <a:fillRect/>
          </a:stretch>
        </p:blipFill>
        <p:spPr>
          <a:xfrm>
            <a:off x="8353677" y="2664371"/>
            <a:ext cx="3565699" cy="1999693"/>
          </a:xfrm>
          <a:prstGeom prst="rect">
            <a:avLst/>
          </a:prstGeom>
        </p:spPr>
      </p:pic>
      <p:sp>
        <p:nvSpPr>
          <p:cNvPr id="7" name="TextBox 6"/>
          <p:cNvSpPr txBox="1"/>
          <p:nvPr/>
        </p:nvSpPr>
        <p:spPr>
          <a:xfrm>
            <a:off x="177800" y="560116"/>
            <a:ext cx="8064500" cy="4062651"/>
          </a:xfrm>
          <a:prstGeom prst="rect">
            <a:avLst/>
          </a:prstGeom>
          <a:noFill/>
        </p:spPr>
        <p:txBody>
          <a:bodyPr wrap="square" rtlCol="0">
            <a:spAutoFit/>
          </a:bodyPr>
          <a:lstStyle/>
          <a:p>
            <a:pPr marL="285750" indent="-285750" algn="just">
              <a:buFontTx/>
              <a:buChar char="-"/>
            </a:pPr>
            <a:r>
              <a:rPr lang="el-GR" dirty="0"/>
              <a:t>Διαγώνια κεκλιμένα επίπεδα που τέμνουν τη γάστρα υπό διάφορες γωνίες  από το διάμηκες επίπεδο συμμετρίας προς την πλευρά</a:t>
            </a:r>
          </a:p>
          <a:p>
            <a:pPr marL="285750" indent="-285750" algn="just">
              <a:buFontTx/>
              <a:buChar char="-"/>
            </a:pPr>
            <a:endParaRPr lang="el-GR" dirty="0"/>
          </a:p>
          <a:p>
            <a:pPr marL="285750" indent="-285750" algn="just">
              <a:buFontTx/>
              <a:buChar char="-"/>
            </a:pPr>
            <a:r>
              <a:rPr lang="el-GR" dirty="0"/>
              <a:t>Τα επίπεδα αυτά προκύπτουν περιστρέφοντας τις σχεδιασμένες </a:t>
            </a:r>
            <a:r>
              <a:rPr lang="el-GR" dirty="0" err="1"/>
              <a:t>παρισάλους</a:t>
            </a:r>
            <a:r>
              <a:rPr lang="el-GR" dirty="0"/>
              <a:t> (ή οποιαδήποτε άλλη πρόσθετη) γύρω από την ευθεία τομής των </a:t>
            </a:r>
            <a:r>
              <a:rPr lang="el-GR" dirty="0" err="1"/>
              <a:t>παρισάλων</a:t>
            </a:r>
            <a:r>
              <a:rPr lang="el-GR" dirty="0"/>
              <a:t> με το διάμηκες επίπεδο</a:t>
            </a:r>
          </a:p>
          <a:p>
            <a:pPr marL="285750" indent="-285750" algn="just">
              <a:buFontTx/>
              <a:buChar char="-"/>
            </a:pPr>
            <a:endParaRPr lang="el-GR" dirty="0"/>
          </a:p>
          <a:p>
            <a:pPr marL="285750" indent="-285750" algn="just">
              <a:buFontTx/>
              <a:buChar char="-"/>
            </a:pPr>
            <a:r>
              <a:rPr lang="el-GR" b="0" i="0" u="none" strike="noStrike" baseline="0" dirty="0">
                <a:latin typeface="Calibri" panose="020F0502020204030204" pitchFamily="34" charset="0"/>
              </a:rPr>
              <a:t>Τα ίχνη των τομών αυτών λέγονται </a:t>
            </a:r>
            <a:r>
              <a:rPr lang="el-GR" sz="2400" b="1" i="1" u="none" strike="noStrike" baseline="0" dirty="0">
                <a:latin typeface="Calibri" panose="020F0502020204030204" pitchFamily="34" charset="0"/>
              </a:rPr>
              <a:t>διαγώνιες τομές (</a:t>
            </a:r>
            <a:r>
              <a:rPr lang="el-GR" b="1" i="0" u="none" strike="noStrike" baseline="0" dirty="0" err="1">
                <a:latin typeface="Tw Cen MT"/>
              </a:rPr>
              <a:t>diagonal</a:t>
            </a:r>
            <a:r>
              <a:rPr lang="el-GR" b="1" i="0" u="none" strike="noStrike" baseline="0" dirty="0">
                <a:latin typeface="Tw Cen MT"/>
              </a:rPr>
              <a:t> </a:t>
            </a:r>
            <a:r>
              <a:rPr lang="el-GR" b="1" i="0" u="none" strike="noStrike" baseline="0" dirty="0" err="1">
                <a:latin typeface="Tw Cen MT"/>
              </a:rPr>
              <a:t>sections</a:t>
            </a:r>
            <a:r>
              <a:rPr lang="el-GR" b="1" i="0" u="none" strike="noStrike" baseline="0" dirty="0">
                <a:latin typeface="Tw Cen MT"/>
              </a:rPr>
              <a:t>)</a:t>
            </a:r>
          </a:p>
          <a:p>
            <a:pPr marL="285750" indent="-285750" algn="just">
              <a:buFontTx/>
              <a:buChar char="-"/>
            </a:pPr>
            <a:endParaRPr lang="el-GR" dirty="0"/>
          </a:p>
          <a:p>
            <a:pPr marL="285750" indent="-285750" algn="just">
              <a:buFontTx/>
              <a:buChar char="-"/>
            </a:pPr>
            <a:r>
              <a:rPr lang="el-GR" dirty="0"/>
              <a:t>Οι καμπύλες που προέρχονται από τις τομές αυτές σχεδιάζονται στο σχέδιο των ισάλων δεξιά του ίχνους του διαμήκους επιπέδου συμμετρίας χρησιμοποιώντας τη μέθοδο της κατάκλισης (και όχι τη μέθοδο των ορθογωνίων προβολών)</a:t>
            </a:r>
            <a:r>
              <a:rPr lang="el-GR" b="0" i="0" u="none" strike="noStrike" baseline="0" dirty="0">
                <a:latin typeface="Calibri" panose="020F0502020204030204" pitchFamily="34" charset="0"/>
              </a:rPr>
              <a:t> </a:t>
            </a:r>
          </a:p>
          <a:p>
            <a:pPr marL="285750" indent="-285750">
              <a:buFontTx/>
              <a:buChar char="-"/>
            </a:pPr>
            <a:endParaRPr lang="el-GR" dirty="0"/>
          </a:p>
          <a:p>
            <a:pPr marL="285750" indent="-285750">
              <a:buFontTx/>
              <a:buChar char="-"/>
            </a:pPr>
            <a:endParaRPr lang="el-GR" dirty="0"/>
          </a:p>
        </p:txBody>
      </p:sp>
      <p:sp>
        <p:nvSpPr>
          <p:cNvPr id="9" name="Τίτλος 1"/>
          <p:cNvSpPr txBox="1">
            <a:spLocks/>
          </p:cNvSpPr>
          <p:nvPr/>
        </p:nvSpPr>
        <p:spPr>
          <a:xfrm>
            <a:off x="1718070" y="189636"/>
            <a:ext cx="5361756" cy="370480"/>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l-GR" sz="2800" dirty="0">
                <a:solidFill>
                  <a:srgbClr val="004A82"/>
                </a:solidFill>
              </a:rPr>
              <a:t>Διαγώνιες (ή </a:t>
            </a:r>
            <a:r>
              <a:rPr lang="el-GR" sz="2800" dirty="0" err="1">
                <a:solidFill>
                  <a:srgbClr val="004A82"/>
                </a:solidFill>
              </a:rPr>
              <a:t>φούρμες</a:t>
            </a:r>
            <a:r>
              <a:rPr lang="el-GR" sz="2800" dirty="0">
                <a:solidFill>
                  <a:srgbClr val="004A82"/>
                </a:solidFill>
              </a:rPr>
              <a:t>) </a:t>
            </a:r>
            <a:r>
              <a:rPr lang="el-GR" sz="2200" dirty="0">
                <a:solidFill>
                  <a:srgbClr val="004A82"/>
                </a:solidFill>
              </a:rPr>
              <a:t>(1 από 2)</a:t>
            </a:r>
          </a:p>
        </p:txBody>
      </p:sp>
      <p:pic>
        <p:nvPicPr>
          <p:cNvPr id="10" name="Picture 9"/>
          <p:cNvPicPr>
            <a:picLocks noChangeAspect="1"/>
          </p:cNvPicPr>
          <p:nvPr/>
        </p:nvPicPr>
        <p:blipFill>
          <a:blip r:embed="rId4"/>
          <a:stretch>
            <a:fillRect/>
          </a:stretch>
        </p:blipFill>
        <p:spPr>
          <a:xfrm>
            <a:off x="1945068" y="4048977"/>
            <a:ext cx="4907760" cy="2364523"/>
          </a:xfrm>
          <a:prstGeom prst="rect">
            <a:avLst/>
          </a:prstGeom>
        </p:spPr>
      </p:pic>
      <p:sp>
        <p:nvSpPr>
          <p:cNvPr id="2" name="Slide Number Placeholder 1"/>
          <p:cNvSpPr>
            <a:spLocks noGrp="1"/>
          </p:cNvSpPr>
          <p:nvPr>
            <p:ph type="sldNum" sz="quarter" idx="12"/>
          </p:nvPr>
        </p:nvSpPr>
        <p:spPr/>
        <p:txBody>
          <a:bodyPr/>
          <a:lstStyle/>
          <a:p>
            <a:fld id="{57322887-AC0B-4D73-81D9-9574E5789E20}" type="slidenum">
              <a:rPr lang="el-GR" smtClean="0"/>
              <a:t>47</a:t>
            </a:fld>
            <a:endParaRPr lang="el-GR"/>
          </a:p>
        </p:txBody>
      </p:sp>
      <p:sp>
        <p:nvSpPr>
          <p:cNvPr id="12" name="Text Box 2">
            <a:extLst>
              <a:ext uri="{FF2B5EF4-FFF2-40B4-BE49-F238E27FC236}">
                <a16:creationId xmlns:a16="http://schemas.microsoft.com/office/drawing/2014/main" id="{C803ED15-8E92-4205-A6C8-7A69E6A2D9D0}"/>
              </a:ext>
            </a:extLst>
          </p:cNvPr>
          <p:cNvSpPr txBox="1">
            <a:spLocks noChangeArrowheads="1"/>
          </p:cNvSpPr>
          <p:nvPr/>
        </p:nvSpPr>
        <p:spPr bwMode="auto">
          <a:xfrm>
            <a:off x="3164413" y="6485275"/>
            <a:ext cx="645010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latin typeface="Times New Roman" panose="02020603050405020304" pitchFamily="18" charset="0"/>
                <a:cs typeface="Times New Roman" panose="02020603050405020304" pitchFamily="18" charset="0"/>
              </a:rPr>
              <a:t>ΝΑΥΠΗΓΙΚΟ ΣΧΕΔΙΟ ΚΑΙ ΑΡΧΕΣ </a:t>
            </a:r>
            <a:r>
              <a:rPr lang="en-US" altLang="el-GR" sz="1000" b="1" dirty="0">
                <a:latin typeface="Times New Roman" panose="02020603050405020304" pitchFamily="18" charset="0"/>
                <a:cs typeface="Times New Roman" panose="02020603050405020304" pitchFamily="18" charset="0"/>
              </a:rPr>
              <a:t>CASD</a:t>
            </a:r>
            <a:r>
              <a:rPr lang="el-GR" altLang="el-GR" sz="1000" b="1" dirty="0">
                <a:latin typeface="Times New Roman" panose="02020603050405020304" pitchFamily="18" charset="0"/>
                <a:cs typeface="Times New Roman" panose="02020603050405020304" pitchFamily="18" charset="0"/>
              </a:rPr>
              <a:t>     ΚΑΘΗΓΗΤΗΣ ΓΕΩΡΓΙΟΣ Κ. ΧΑΤΖΗΚΩΝΣΤΑΝΤΗΣ     2024</a:t>
            </a:r>
          </a:p>
        </p:txBody>
      </p:sp>
    </p:spTree>
    <p:extLst>
      <p:ext uri="{BB962C8B-B14F-4D97-AF65-F5344CB8AC3E}">
        <p14:creationId xmlns:p14="http://schemas.microsoft.com/office/powerpoint/2010/main" val="18684177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386" y="622373"/>
            <a:ext cx="11722100" cy="3261406"/>
          </a:xfrm>
          <a:prstGeom prst="rect">
            <a:avLst/>
          </a:prstGeom>
        </p:spPr>
        <p:txBody>
          <a:bodyPr wrap="square">
            <a:spAutoFit/>
          </a:bodyPr>
          <a:lstStyle/>
          <a:p>
            <a:pPr marL="285750" indent="-285750">
              <a:buFontTx/>
              <a:buChar char="-"/>
            </a:pPr>
            <a:r>
              <a:rPr lang="el-GR" sz="2200" b="1" dirty="0"/>
              <a:t>Οι διαγώνιες σχεδιάζονται τελευταίες στο σχέδιο των </a:t>
            </a:r>
            <a:r>
              <a:rPr lang="el-GR" sz="2200" b="1" dirty="0" err="1"/>
              <a:t>ναυπηγικών</a:t>
            </a:r>
            <a:r>
              <a:rPr lang="el-GR" sz="2200" b="1" dirty="0"/>
              <a:t> γραμμών και με αυτές : </a:t>
            </a:r>
          </a:p>
          <a:p>
            <a:pPr marL="285750" indent="-285750" algn="just">
              <a:buFont typeface="Wingdings" panose="05000000000000000000" pitchFamily="2" charset="2"/>
              <a:buChar char="§"/>
            </a:pPr>
            <a:r>
              <a:rPr lang="el-GR" sz="2200" dirty="0"/>
              <a:t>ελέγχεται η ακρίβεια και η ομαλότητα των </a:t>
            </a:r>
            <a:r>
              <a:rPr lang="el-GR" sz="2200" dirty="0" err="1"/>
              <a:t>ναυπηγικών</a:t>
            </a:r>
            <a:r>
              <a:rPr lang="el-GR" sz="2200" dirty="0"/>
              <a:t> γραμμών , κυρίως σε ιδιόμορφες περιοχές του σκάφους (περιοχές στις οποίες τα ίχνη των </a:t>
            </a:r>
            <a:r>
              <a:rPr lang="el-GR" sz="2200" dirty="0" err="1"/>
              <a:t>παρισάλων</a:t>
            </a:r>
            <a:r>
              <a:rPr lang="el-GR" sz="2200" dirty="0"/>
              <a:t> τέμνουν τους νομείς με πολύ μικρή γωνία οπότε είναι δύσκολος ο προσδιορισμός του σημείου τομής και κατά συνέπεια λιγότερο ακριβής η απεικόνιση στο σχέδιο της γεωμετρίας της γάστρας του πλοίου) όπου οι τρείς οικογένειες των καμπυλών δεν επαρκούν.</a:t>
            </a:r>
          </a:p>
          <a:p>
            <a:pPr marL="285750" indent="-285750" algn="just">
              <a:buFont typeface="Wingdings" panose="05000000000000000000" pitchFamily="2" charset="2"/>
              <a:buChar char="§"/>
            </a:pPr>
            <a:endParaRPr lang="el-GR" sz="2200" dirty="0"/>
          </a:p>
          <a:p>
            <a:pPr marL="285750" indent="-285750" algn="just">
              <a:lnSpc>
                <a:spcPct val="105000"/>
              </a:lnSpc>
              <a:spcBef>
                <a:spcPts val="800"/>
              </a:spcBef>
              <a:buFont typeface="Wingdings" panose="05000000000000000000" pitchFamily="2" charset="2"/>
              <a:buChar char="§"/>
            </a:pPr>
            <a:r>
              <a:rPr lang="el-GR" sz="2200" dirty="0"/>
              <a:t>ευρίσκονται οι μη ομαλές επιφάνειες του περιβλήματος , ώστε έγκαιρα να διορθώνονται οι </a:t>
            </a:r>
            <a:r>
              <a:rPr lang="el-GR" sz="2200" dirty="0" err="1"/>
              <a:t>ναυπηγικές</a:t>
            </a:r>
            <a:r>
              <a:rPr lang="el-GR" sz="2200" dirty="0"/>
              <a:t> γραμμές </a:t>
            </a:r>
            <a:r>
              <a:rPr lang="el-GR" sz="2200" dirty="0" err="1"/>
              <a:t>πρίν</a:t>
            </a:r>
            <a:r>
              <a:rPr lang="el-GR" sz="2200" dirty="0"/>
              <a:t> την κατασκευή των </a:t>
            </a:r>
            <a:r>
              <a:rPr lang="el-GR" sz="2200" dirty="0" err="1"/>
              <a:t>ιχναρίων</a:t>
            </a:r>
            <a:r>
              <a:rPr lang="el-GR" sz="2200" dirty="0"/>
              <a:t> ή </a:t>
            </a:r>
            <a:r>
              <a:rPr lang="el-GR" sz="2200" dirty="0" err="1"/>
              <a:t>μοδέλων</a:t>
            </a:r>
            <a:r>
              <a:rPr lang="el-GR" sz="2200" dirty="0"/>
              <a:t> (</a:t>
            </a:r>
            <a:r>
              <a:rPr lang="el-GR" sz="2200" dirty="0" err="1"/>
              <a:t>templates</a:t>
            </a:r>
            <a:r>
              <a:rPr lang="el-GR" sz="2200" dirty="0"/>
              <a:t>) του σκάφους.</a:t>
            </a:r>
          </a:p>
        </p:txBody>
      </p:sp>
      <p:sp>
        <p:nvSpPr>
          <p:cNvPr id="5" name="Rectangle 4"/>
          <p:cNvSpPr/>
          <p:nvPr/>
        </p:nvSpPr>
        <p:spPr>
          <a:xfrm>
            <a:off x="1045273" y="4187501"/>
            <a:ext cx="10101454" cy="1923604"/>
          </a:xfrm>
          <a:prstGeom prst="rect">
            <a:avLst/>
          </a:prstGeom>
        </p:spPr>
        <p:txBody>
          <a:bodyPr wrap="square">
            <a:spAutoFit/>
          </a:bodyPr>
          <a:lstStyle/>
          <a:p>
            <a:pPr algn="ctr">
              <a:lnSpc>
                <a:spcPct val="105000"/>
              </a:lnSpc>
              <a:spcBef>
                <a:spcPts val="800"/>
              </a:spcBef>
            </a:pPr>
            <a:r>
              <a:rPr lang="el-GR" sz="2000" b="1" u="sng" dirty="0"/>
              <a:t>ΣΧΕΔΙΑΣΗ ΔΙΑΓΩΝΙΩΝ: </a:t>
            </a:r>
          </a:p>
          <a:p>
            <a:pPr marL="285750" indent="-285750">
              <a:buFont typeface="Wingdings" panose="05000000000000000000" pitchFamily="2" charset="2"/>
              <a:buChar char="§"/>
            </a:pPr>
            <a:r>
              <a:rPr lang="el-GR" sz="2000" b="1" dirty="0"/>
              <a:t>για το σχεδιασμό της </a:t>
            </a:r>
            <a:r>
              <a:rPr lang="el-GR" sz="2000" b="1" dirty="0" err="1"/>
              <a:t>διαγωνίου</a:t>
            </a:r>
            <a:r>
              <a:rPr lang="el-GR" sz="2000" b="1" dirty="0"/>
              <a:t> (καμπύλης ή τεθλασμένης γραμμής) μετρώνται </a:t>
            </a:r>
            <a:r>
              <a:rPr lang="el-GR" sz="2000" b="1" i="1" u="sng" dirty="0"/>
              <a:t>επί της </a:t>
            </a:r>
            <a:r>
              <a:rPr lang="el-GR" sz="2000" b="1" i="1" u="sng" dirty="0" err="1"/>
              <a:t>διαγωνίου</a:t>
            </a:r>
            <a:r>
              <a:rPr lang="el-GR" sz="2000" b="1" i="1" u="sng" dirty="0"/>
              <a:t> </a:t>
            </a:r>
            <a:r>
              <a:rPr lang="el-GR" sz="2000" b="1" dirty="0"/>
              <a:t>οι αποστάσεις των σημείων τομής της </a:t>
            </a:r>
            <a:r>
              <a:rPr lang="el-GR" sz="2000" b="1" dirty="0" err="1"/>
              <a:t>διαγωνίου</a:t>
            </a:r>
            <a:r>
              <a:rPr lang="el-GR" sz="2000" b="1" dirty="0"/>
              <a:t> με τους νομείς  και σχεδιάζονται ως ημιπλάτη στο σχέδιο ισάλων δεξιά του ίχνους του επιπέδου συμμετρίας, </a:t>
            </a:r>
            <a:r>
              <a:rPr lang="en-US" sz="2000" b="1" dirty="0"/>
              <a:t>C.L.</a:t>
            </a:r>
            <a:r>
              <a:rPr lang="el-GR" sz="2000" b="1" dirty="0"/>
              <a:t> </a:t>
            </a:r>
            <a:r>
              <a:rPr lang="el-GR" sz="2000" b="1" i="1" dirty="0"/>
              <a:t>δηλαδή κάτω από τις ισάλους</a:t>
            </a:r>
            <a:r>
              <a:rPr lang="el-GR" sz="2000" b="1" dirty="0"/>
              <a:t>.</a:t>
            </a:r>
            <a:endParaRPr lang="el-GR" sz="2000" dirty="0"/>
          </a:p>
          <a:p>
            <a:pPr marL="285750" indent="-285750">
              <a:buFont typeface="Wingdings" panose="05000000000000000000" pitchFamily="2" charset="2"/>
              <a:buChar char="§"/>
            </a:pPr>
            <a:endParaRPr lang="el-GR" dirty="0"/>
          </a:p>
        </p:txBody>
      </p:sp>
      <p:sp>
        <p:nvSpPr>
          <p:cNvPr id="6" name="Τίτλος 1"/>
          <p:cNvSpPr txBox="1">
            <a:spLocks/>
          </p:cNvSpPr>
          <p:nvPr/>
        </p:nvSpPr>
        <p:spPr>
          <a:xfrm>
            <a:off x="2373722" y="251893"/>
            <a:ext cx="5361756" cy="370480"/>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l-GR" sz="2800" dirty="0">
                <a:solidFill>
                  <a:srgbClr val="004A82"/>
                </a:solidFill>
              </a:rPr>
              <a:t>Διαγώνιες (ή </a:t>
            </a:r>
            <a:r>
              <a:rPr lang="el-GR" sz="2800" dirty="0" err="1">
                <a:solidFill>
                  <a:srgbClr val="004A82"/>
                </a:solidFill>
              </a:rPr>
              <a:t>φούρμες</a:t>
            </a:r>
            <a:r>
              <a:rPr lang="el-GR" sz="2800" dirty="0">
                <a:solidFill>
                  <a:srgbClr val="004A82"/>
                </a:solidFill>
              </a:rPr>
              <a:t>) </a:t>
            </a:r>
            <a:r>
              <a:rPr lang="el-GR" sz="2200" dirty="0">
                <a:solidFill>
                  <a:srgbClr val="004A82"/>
                </a:solidFill>
              </a:rPr>
              <a:t>(1 από 2)</a:t>
            </a:r>
          </a:p>
        </p:txBody>
      </p:sp>
      <p:sp>
        <p:nvSpPr>
          <p:cNvPr id="2" name="Slide Number Placeholder 1"/>
          <p:cNvSpPr>
            <a:spLocks noGrp="1"/>
          </p:cNvSpPr>
          <p:nvPr>
            <p:ph type="sldNum" sz="quarter" idx="12"/>
          </p:nvPr>
        </p:nvSpPr>
        <p:spPr/>
        <p:txBody>
          <a:bodyPr/>
          <a:lstStyle/>
          <a:p>
            <a:fld id="{57322887-AC0B-4D73-81D9-9574E5789E20}" type="slidenum">
              <a:rPr lang="el-GR" smtClean="0"/>
              <a:t>48</a:t>
            </a:fld>
            <a:endParaRPr lang="el-GR"/>
          </a:p>
        </p:txBody>
      </p:sp>
      <p:sp>
        <p:nvSpPr>
          <p:cNvPr id="8" name="Text Box 2">
            <a:extLst>
              <a:ext uri="{FF2B5EF4-FFF2-40B4-BE49-F238E27FC236}">
                <a16:creationId xmlns:a16="http://schemas.microsoft.com/office/drawing/2014/main" id="{CEA38D56-F335-4579-9772-2C3E4AA64367}"/>
              </a:ext>
            </a:extLst>
          </p:cNvPr>
          <p:cNvSpPr txBox="1">
            <a:spLocks noChangeArrowheads="1"/>
          </p:cNvSpPr>
          <p:nvPr/>
        </p:nvSpPr>
        <p:spPr bwMode="auto">
          <a:xfrm>
            <a:off x="3164413" y="6485275"/>
            <a:ext cx="645010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latin typeface="Times New Roman" panose="02020603050405020304" pitchFamily="18" charset="0"/>
                <a:cs typeface="Times New Roman" panose="02020603050405020304" pitchFamily="18" charset="0"/>
              </a:rPr>
              <a:t>ΝΑΥΠΗΓΙΚΟ ΣΧΕΔΙΟ ΚΑΙ ΑΡΧΕΣ </a:t>
            </a:r>
            <a:r>
              <a:rPr lang="en-US" altLang="el-GR" sz="1000" b="1" dirty="0">
                <a:latin typeface="Times New Roman" panose="02020603050405020304" pitchFamily="18" charset="0"/>
                <a:cs typeface="Times New Roman" panose="02020603050405020304" pitchFamily="18" charset="0"/>
              </a:rPr>
              <a:t>CASD</a:t>
            </a:r>
            <a:r>
              <a:rPr lang="el-GR" altLang="el-GR" sz="1000" b="1" dirty="0">
                <a:latin typeface="Times New Roman" panose="02020603050405020304" pitchFamily="18" charset="0"/>
                <a:cs typeface="Times New Roman" panose="02020603050405020304" pitchFamily="18" charset="0"/>
              </a:rPr>
              <a:t>     ΚΑΘΗΓΗΤΗΣ ΓΕΩΡΓΙΟΣ Κ. ΧΑΤΖΗΚΩΝΣΤΑΝΤΗΣ     2024</a:t>
            </a:r>
          </a:p>
        </p:txBody>
      </p:sp>
    </p:spTree>
    <p:extLst>
      <p:ext uri="{BB962C8B-B14F-4D97-AF65-F5344CB8AC3E}">
        <p14:creationId xmlns:p14="http://schemas.microsoft.com/office/powerpoint/2010/main" val="39777445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83000" y="0"/>
            <a:ext cx="2806700" cy="400110"/>
          </a:xfrm>
          <a:prstGeom prst="rect">
            <a:avLst/>
          </a:prstGeom>
          <a:noFill/>
        </p:spPr>
        <p:txBody>
          <a:bodyPr wrap="square" rtlCol="0">
            <a:spAutoFit/>
          </a:bodyPr>
          <a:lstStyle/>
          <a:p>
            <a:r>
              <a:rPr lang="el-GR" sz="2000" b="1" u="sng" dirty="0"/>
              <a:t>Σχεδίαση ΔΙΑΓΩΝΙΟΥ ΙΙ</a:t>
            </a:r>
          </a:p>
        </p:txBody>
      </p:sp>
      <p:sp>
        <p:nvSpPr>
          <p:cNvPr id="9" name="Rectangle 8"/>
          <p:cNvSpPr/>
          <p:nvPr/>
        </p:nvSpPr>
        <p:spPr>
          <a:xfrm>
            <a:off x="114300" y="343686"/>
            <a:ext cx="11938000" cy="369332"/>
          </a:xfrm>
          <a:prstGeom prst="rect">
            <a:avLst/>
          </a:prstGeom>
        </p:spPr>
        <p:txBody>
          <a:bodyPr wrap="square">
            <a:spAutoFit/>
          </a:bodyPr>
          <a:lstStyle/>
          <a:p>
            <a:r>
              <a:rPr lang="el-GR" dirty="0"/>
              <a:t>Για το σχεδιασμό της καμπύλης </a:t>
            </a:r>
            <a:r>
              <a:rPr lang="el-GR" b="1" u="sng" dirty="0" err="1"/>
              <a:t>μετρώνται</a:t>
            </a:r>
            <a:r>
              <a:rPr lang="el-GR" b="1" dirty="0"/>
              <a:t>    </a:t>
            </a:r>
            <a:r>
              <a:rPr lang="el-GR" u="sng" dirty="0"/>
              <a:t>τα </a:t>
            </a:r>
            <a:r>
              <a:rPr lang="el-GR" u="sng" dirty="0" err="1"/>
              <a:t>ημιπλάτη</a:t>
            </a:r>
            <a:r>
              <a:rPr lang="el-GR" u="sng" dirty="0"/>
              <a:t> των πρωραίων και πρυμναίων νομέων  </a:t>
            </a:r>
            <a:r>
              <a:rPr lang="el-GR" b="1" u="sng" dirty="0"/>
              <a:t>επί της </a:t>
            </a:r>
            <a:r>
              <a:rPr lang="el-GR" b="1" u="sng" dirty="0" err="1"/>
              <a:t>διαγωνίου</a:t>
            </a:r>
            <a:r>
              <a:rPr lang="el-GR" b="1" u="sng" dirty="0"/>
              <a:t> .</a:t>
            </a:r>
          </a:p>
        </p:txBody>
      </p:sp>
      <p:sp>
        <p:nvSpPr>
          <p:cNvPr id="10" name="Slide Number Placeholder 9"/>
          <p:cNvSpPr>
            <a:spLocks noGrp="1"/>
          </p:cNvSpPr>
          <p:nvPr>
            <p:ph type="sldNum" sz="quarter" idx="12"/>
          </p:nvPr>
        </p:nvSpPr>
        <p:spPr>
          <a:xfrm>
            <a:off x="10922000" y="6356350"/>
            <a:ext cx="431800" cy="365125"/>
          </a:xfrm>
        </p:spPr>
        <p:txBody>
          <a:bodyPr/>
          <a:lstStyle/>
          <a:p>
            <a:fld id="{57322887-AC0B-4D73-81D9-9574E5789E20}" type="slidenum">
              <a:rPr lang="el-GR" smtClean="0"/>
              <a:t>49</a:t>
            </a:fld>
            <a:endParaRPr lang="el-GR" dirty="0"/>
          </a:p>
        </p:txBody>
      </p:sp>
      <p:pic>
        <p:nvPicPr>
          <p:cNvPr id="3" name="Picture 2"/>
          <p:cNvPicPr>
            <a:picLocks noChangeAspect="1"/>
          </p:cNvPicPr>
          <p:nvPr/>
        </p:nvPicPr>
        <p:blipFill>
          <a:blip r:embed="rId2"/>
          <a:stretch>
            <a:fillRect/>
          </a:stretch>
        </p:blipFill>
        <p:spPr>
          <a:xfrm>
            <a:off x="7862887" y="1624666"/>
            <a:ext cx="4238625" cy="3276600"/>
          </a:xfrm>
          <a:prstGeom prst="rect">
            <a:avLst/>
          </a:prstGeom>
        </p:spPr>
      </p:pic>
      <p:pic>
        <p:nvPicPr>
          <p:cNvPr id="8" name="Picture 7"/>
          <p:cNvPicPr>
            <a:picLocks noChangeAspect="1"/>
          </p:cNvPicPr>
          <p:nvPr/>
        </p:nvPicPr>
        <p:blipFill>
          <a:blip r:embed="rId3"/>
          <a:stretch>
            <a:fillRect/>
          </a:stretch>
        </p:blipFill>
        <p:spPr>
          <a:xfrm>
            <a:off x="114300" y="1170303"/>
            <a:ext cx="7712685" cy="4010596"/>
          </a:xfrm>
          <a:prstGeom prst="rect">
            <a:avLst/>
          </a:prstGeom>
        </p:spPr>
      </p:pic>
      <p:sp>
        <p:nvSpPr>
          <p:cNvPr id="11" name="TextBox 10"/>
          <p:cNvSpPr txBox="1"/>
          <p:nvPr/>
        </p:nvSpPr>
        <p:spPr>
          <a:xfrm>
            <a:off x="6083300" y="5444142"/>
            <a:ext cx="4343400" cy="369332"/>
          </a:xfrm>
          <a:prstGeom prst="rect">
            <a:avLst/>
          </a:prstGeom>
          <a:noFill/>
        </p:spPr>
        <p:txBody>
          <a:bodyPr wrap="square" rtlCol="0">
            <a:spAutoFit/>
          </a:bodyPr>
          <a:lstStyle/>
          <a:p>
            <a:r>
              <a:rPr lang="el-GR" b="1" i="1" u="sng" dirty="0"/>
              <a:t>( Σχέδια σε διαφορετικές κλίμακες )</a:t>
            </a:r>
          </a:p>
        </p:txBody>
      </p:sp>
      <p:cxnSp>
        <p:nvCxnSpPr>
          <p:cNvPr id="13" name="Straight Connector 12"/>
          <p:cNvCxnSpPr>
            <a:endCxn id="11" idx="1"/>
          </p:cNvCxnSpPr>
          <p:nvPr/>
        </p:nvCxnSpPr>
        <p:spPr>
          <a:xfrm>
            <a:off x="5086350" y="5283200"/>
            <a:ext cx="996950" cy="3456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9690100" y="5062208"/>
            <a:ext cx="292099" cy="56660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 Box 2">
            <a:extLst>
              <a:ext uri="{FF2B5EF4-FFF2-40B4-BE49-F238E27FC236}">
                <a16:creationId xmlns:a16="http://schemas.microsoft.com/office/drawing/2014/main" id="{2EB17674-CA8B-41E1-A3EE-76D239B6C472}"/>
              </a:ext>
            </a:extLst>
          </p:cNvPr>
          <p:cNvSpPr txBox="1">
            <a:spLocks noChangeArrowheads="1"/>
          </p:cNvSpPr>
          <p:nvPr/>
        </p:nvSpPr>
        <p:spPr bwMode="auto">
          <a:xfrm>
            <a:off x="3164413" y="6485275"/>
            <a:ext cx="645010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latin typeface="Times New Roman" panose="02020603050405020304" pitchFamily="18" charset="0"/>
                <a:cs typeface="Times New Roman" panose="02020603050405020304" pitchFamily="18" charset="0"/>
              </a:rPr>
              <a:t>ΝΑΥΠΗΓΙΚΟ ΣΧΕΔΙΟ ΚΑΙ ΑΡΧΕΣ </a:t>
            </a:r>
            <a:r>
              <a:rPr lang="en-US" altLang="el-GR" sz="1000" b="1" dirty="0">
                <a:latin typeface="Times New Roman" panose="02020603050405020304" pitchFamily="18" charset="0"/>
                <a:cs typeface="Times New Roman" panose="02020603050405020304" pitchFamily="18" charset="0"/>
              </a:rPr>
              <a:t>CASD</a:t>
            </a:r>
            <a:r>
              <a:rPr lang="el-GR" altLang="el-GR" sz="1000" b="1" dirty="0">
                <a:latin typeface="Times New Roman" panose="02020603050405020304" pitchFamily="18" charset="0"/>
                <a:cs typeface="Times New Roman" panose="02020603050405020304" pitchFamily="18" charset="0"/>
              </a:rPr>
              <a:t>     ΚΑΘΗΓΗΤΗΣ ΓΕΩΡΓΙΟΣ Κ. ΧΑΤΖΗΚΩΝΣΤΑΝΤΗΣ     2024</a:t>
            </a:r>
          </a:p>
        </p:txBody>
      </p:sp>
    </p:spTree>
    <p:extLst>
      <p:ext uri="{BB962C8B-B14F-4D97-AF65-F5344CB8AC3E}">
        <p14:creationId xmlns:p14="http://schemas.microsoft.com/office/powerpoint/2010/main" val="30805563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02BCF351-54CC-4F91-A7AA-967FD60B481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260351"/>
            <a:ext cx="8345488" cy="598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Slide Number Placeholder 1">
            <a:extLst>
              <a:ext uri="{FF2B5EF4-FFF2-40B4-BE49-F238E27FC236}">
                <a16:creationId xmlns:a16="http://schemas.microsoft.com/office/drawing/2014/main" id="{3D52D91B-6FF5-4503-87EA-87CB9D0EB97B}"/>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6CC78FF5-B6DC-4AEC-AB93-BC88D692A09A}" type="slidenum">
              <a:rPr lang="el-GR" altLang="el-GR" sz="1400"/>
              <a:pPr>
                <a:spcBef>
                  <a:spcPct val="0"/>
                </a:spcBef>
                <a:buFontTx/>
                <a:buNone/>
              </a:pPr>
              <a:t>5</a:t>
            </a:fld>
            <a:endParaRPr lang="el-GR" altLang="el-GR" sz="1400"/>
          </a:p>
        </p:txBody>
      </p:sp>
      <p:sp>
        <p:nvSpPr>
          <p:cNvPr id="5" name="Text Box 2">
            <a:extLst>
              <a:ext uri="{FF2B5EF4-FFF2-40B4-BE49-F238E27FC236}">
                <a16:creationId xmlns:a16="http://schemas.microsoft.com/office/drawing/2014/main" id="{7460DFC5-B654-4B89-9BA9-EB770B9D7DE1}"/>
              </a:ext>
            </a:extLst>
          </p:cNvPr>
          <p:cNvSpPr txBox="1">
            <a:spLocks noChangeArrowheads="1"/>
          </p:cNvSpPr>
          <p:nvPr/>
        </p:nvSpPr>
        <p:spPr bwMode="auto">
          <a:xfrm>
            <a:off x="3164413" y="6485275"/>
            <a:ext cx="645010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latin typeface="Times New Roman" panose="02020603050405020304" pitchFamily="18" charset="0"/>
                <a:cs typeface="Times New Roman" panose="02020603050405020304" pitchFamily="18" charset="0"/>
              </a:rPr>
              <a:t>ΝΑΥΠΗΓΙΚΟ ΣΧΕΔΙΟ ΚΑΙ ΑΡΧΕΣ </a:t>
            </a:r>
            <a:r>
              <a:rPr lang="en-US" altLang="el-GR" sz="1000" b="1" dirty="0">
                <a:latin typeface="Times New Roman" panose="02020603050405020304" pitchFamily="18" charset="0"/>
                <a:cs typeface="Times New Roman" panose="02020603050405020304" pitchFamily="18" charset="0"/>
              </a:rPr>
              <a:t>CASD</a:t>
            </a:r>
            <a:r>
              <a:rPr lang="el-GR" altLang="el-GR" sz="1000" b="1" dirty="0">
                <a:latin typeface="Times New Roman" panose="02020603050405020304" pitchFamily="18" charset="0"/>
                <a:cs typeface="Times New Roman" panose="02020603050405020304" pitchFamily="18" charset="0"/>
              </a:rPr>
              <a:t>     ΚΑΘΗΓΗΤΗΣ ΓΕΩΡΓΙΟΣ Κ. ΧΑΤΖΗΚΩΝΣΤΑΝΤΗΣ     2024</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7322887-AC0B-4D73-81D9-9574E5789E20}" type="slidenum">
              <a:rPr lang="el-GR" smtClean="0"/>
              <a:t>50</a:t>
            </a:fld>
            <a:endParaRPr lang="el-GR"/>
          </a:p>
        </p:txBody>
      </p:sp>
      <p:pic>
        <p:nvPicPr>
          <p:cNvPr id="5" name="Picture 4"/>
          <p:cNvPicPr>
            <a:picLocks noChangeAspect="1"/>
          </p:cNvPicPr>
          <p:nvPr/>
        </p:nvPicPr>
        <p:blipFill>
          <a:blip r:embed="rId2"/>
          <a:stretch>
            <a:fillRect/>
          </a:stretch>
        </p:blipFill>
        <p:spPr>
          <a:xfrm>
            <a:off x="0" y="604503"/>
            <a:ext cx="12133211" cy="5161297"/>
          </a:xfrm>
          <a:prstGeom prst="rect">
            <a:avLst/>
          </a:prstGeom>
        </p:spPr>
      </p:pic>
      <p:sp>
        <p:nvSpPr>
          <p:cNvPr id="6" name="TextBox 5"/>
          <p:cNvSpPr txBox="1">
            <a:spLocks noChangeArrowheads="1"/>
          </p:cNvSpPr>
          <p:nvPr/>
        </p:nvSpPr>
        <p:spPr bwMode="auto">
          <a:xfrm>
            <a:off x="1257300" y="124562"/>
            <a:ext cx="320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l-GR" altLang="el-GR" b="1" u="sng" dirty="0"/>
              <a:t>Σχεδίαση ΔΙΑΓΩΝΙΟΥ ΙΙ </a:t>
            </a:r>
          </a:p>
        </p:txBody>
      </p:sp>
      <p:sp>
        <p:nvSpPr>
          <p:cNvPr id="7" name="TextBox 6"/>
          <p:cNvSpPr txBox="1"/>
          <p:nvPr/>
        </p:nvSpPr>
        <p:spPr>
          <a:xfrm>
            <a:off x="9182100" y="5396468"/>
            <a:ext cx="3009900" cy="307777"/>
          </a:xfrm>
          <a:prstGeom prst="rect">
            <a:avLst/>
          </a:prstGeom>
          <a:noFill/>
        </p:spPr>
        <p:txBody>
          <a:bodyPr wrap="square" rtlCol="0">
            <a:spAutoFit/>
          </a:bodyPr>
          <a:lstStyle/>
          <a:p>
            <a:r>
              <a:rPr lang="el-GR" sz="1400" b="1" i="1" u="sng" dirty="0"/>
              <a:t>( σχέδια στην ίδια κλίμακα )</a:t>
            </a:r>
          </a:p>
        </p:txBody>
      </p:sp>
      <p:sp>
        <p:nvSpPr>
          <p:cNvPr id="8" name="Text Box 2">
            <a:extLst>
              <a:ext uri="{FF2B5EF4-FFF2-40B4-BE49-F238E27FC236}">
                <a16:creationId xmlns:a16="http://schemas.microsoft.com/office/drawing/2014/main" id="{AB288162-B5FE-4F85-9013-A4AEA6AC8B3F}"/>
              </a:ext>
            </a:extLst>
          </p:cNvPr>
          <p:cNvSpPr txBox="1">
            <a:spLocks noChangeArrowheads="1"/>
          </p:cNvSpPr>
          <p:nvPr/>
        </p:nvSpPr>
        <p:spPr bwMode="auto">
          <a:xfrm>
            <a:off x="3164413" y="6485275"/>
            <a:ext cx="645010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latin typeface="Times New Roman" panose="02020603050405020304" pitchFamily="18" charset="0"/>
                <a:cs typeface="Times New Roman" panose="02020603050405020304" pitchFamily="18" charset="0"/>
              </a:rPr>
              <a:t>ΝΑΥΠΗΓΙΚΟ ΣΧΕΔΙΟ ΚΑΙ ΑΡΧΕΣ </a:t>
            </a:r>
            <a:r>
              <a:rPr lang="en-US" altLang="el-GR" sz="1000" b="1" dirty="0">
                <a:latin typeface="Times New Roman" panose="02020603050405020304" pitchFamily="18" charset="0"/>
                <a:cs typeface="Times New Roman" panose="02020603050405020304" pitchFamily="18" charset="0"/>
              </a:rPr>
              <a:t>CASD</a:t>
            </a:r>
            <a:r>
              <a:rPr lang="el-GR" altLang="el-GR" sz="1000" b="1" dirty="0">
                <a:latin typeface="Times New Roman" panose="02020603050405020304" pitchFamily="18" charset="0"/>
                <a:cs typeface="Times New Roman" panose="02020603050405020304" pitchFamily="18" charset="0"/>
              </a:rPr>
              <a:t>     ΚΑΘΗΓΗΤΗΣ ΓΕΩΡΓΙΟΣ Κ. ΧΑΤΖΗΚΩΝΣΤΑΝΤΗΣ     2024</a:t>
            </a:r>
          </a:p>
        </p:txBody>
      </p:sp>
    </p:spTree>
    <p:extLst>
      <p:ext uri="{BB962C8B-B14F-4D97-AF65-F5344CB8AC3E}">
        <p14:creationId xmlns:p14="http://schemas.microsoft.com/office/powerpoint/2010/main" val="7222562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66900" y="1155700"/>
            <a:ext cx="7048500" cy="1200329"/>
          </a:xfrm>
          <a:prstGeom prst="rect">
            <a:avLst/>
          </a:prstGeom>
          <a:noFill/>
        </p:spPr>
        <p:txBody>
          <a:bodyPr wrap="square" rtlCol="0">
            <a:spAutoFit/>
          </a:bodyPr>
          <a:lstStyle/>
          <a:p>
            <a:r>
              <a:rPr lang="el-GR" sz="2400" b="1" u="sng" dirty="0"/>
              <a:t>2</a:t>
            </a:r>
            <a:r>
              <a:rPr lang="el-GR" sz="2400" b="1" u="sng" baseline="30000" dirty="0"/>
              <a:t>ο</a:t>
            </a:r>
            <a:r>
              <a:rPr lang="el-GR" sz="2400" b="1" u="sng" dirty="0"/>
              <a:t> ΠΑΡΑΔΕΙΓΜΑ </a:t>
            </a:r>
          </a:p>
          <a:p>
            <a:endParaRPr lang="el-GR" sz="2400" b="1" u="sng" dirty="0"/>
          </a:p>
          <a:p>
            <a:r>
              <a:rPr lang="el-GR" sz="2400" b="1" u="sng" dirty="0"/>
              <a:t>ΧΑΡΑΞΗ ΔΙΑΓΩΝΙΟΥ</a:t>
            </a:r>
          </a:p>
        </p:txBody>
      </p:sp>
      <p:sp>
        <p:nvSpPr>
          <p:cNvPr id="6" name="Slide Number Placeholder 5"/>
          <p:cNvSpPr>
            <a:spLocks noGrp="1"/>
          </p:cNvSpPr>
          <p:nvPr>
            <p:ph type="sldNum" sz="quarter" idx="12"/>
          </p:nvPr>
        </p:nvSpPr>
        <p:spPr/>
        <p:txBody>
          <a:bodyPr/>
          <a:lstStyle/>
          <a:p>
            <a:fld id="{57322887-AC0B-4D73-81D9-9574E5789E20}" type="slidenum">
              <a:rPr lang="el-GR" smtClean="0"/>
              <a:t>51</a:t>
            </a:fld>
            <a:endParaRPr lang="el-GR"/>
          </a:p>
        </p:txBody>
      </p:sp>
      <p:sp>
        <p:nvSpPr>
          <p:cNvPr id="7" name="Text Box 2">
            <a:extLst>
              <a:ext uri="{FF2B5EF4-FFF2-40B4-BE49-F238E27FC236}">
                <a16:creationId xmlns:a16="http://schemas.microsoft.com/office/drawing/2014/main" id="{5CA2295E-C395-4651-BE25-2DC442FA9F02}"/>
              </a:ext>
            </a:extLst>
          </p:cNvPr>
          <p:cNvSpPr txBox="1">
            <a:spLocks noChangeArrowheads="1"/>
          </p:cNvSpPr>
          <p:nvPr/>
        </p:nvSpPr>
        <p:spPr bwMode="auto">
          <a:xfrm>
            <a:off x="3164413" y="6485275"/>
            <a:ext cx="645010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latin typeface="Times New Roman" panose="02020603050405020304" pitchFamily="18" charset="0"/>
                <a:cs typeface="Times New Roman" panose="02020603050405020304" pitchFamily="18" charset="0"/>
              </a:rPr>
              <a:t>ΝΑΥΠΗΓΙΚΟ ΣΧΕΔΙΟ ΚΑΙ ΑΡΧΕΣ </a:t>
            </a:r>
            <a:r>
              <a:rPr lang="en-US" altLang="el-GR" sz="1000" b="1" dirty="0">
                <a:latin typeface="Times New Roman" panose="02020603050405020304" pitchFamily="18" charset="0"/>
                <a:cs typeface="Times New Roman" panose="02020603050405020304" pitchFamily="18" charset="0"/>
              </a:rPr>
              <a:t>CASD</a:t>
            </a:r>
            <a:r>
              <a:rPr lang="el-GR" altLang="el-GR" sz="1000" b="1" dirty="0">
                <a:latin typeface="Times New Roman" panose="02020603050405020304" pitchFamily="18" charset="0"/>
                <a:cs typeface="Times New Roman" panose="02020603050405020304" pitchFamily="18" charset="0"/>
              </a:rPr>
              <a:t>     ΚΑΘΗΓΗΤΗΣ ΓΕΩΡΓΙΟΣ Κ. ΧΑΤΖΗΚΩΝΣΤΑΝΤΗΣ     2024</a:t>
            </a:r>
          </a:p>
        </p:txBody>
      </p:sp>
    </p:spTree>
    <p:extLst>
      <p:ext uri="{BB962C8B-B14F-4D97-AF65-F5344CB8AC3E}">
        <p14:creationId xmlns:p14="http://schemas.microsoft.com/office/powerpoint/2010/main" val="42171761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118382"/>
            <a:ext cx="10515600" cy="574675"/>
          </a:xfrm>
        </p:spPr>
        <p:txBody>
          <a:bodyPr>
            <a:normAutofit/>
          </a:bodyPr>
          <a:lstStyle/>
          <a:p>
            <a:pPr algn="ctr"/>
            <a:r>
              <a:rPr lang="el-GR" sz="2800" dirty="0">
                <a:solidFill>
                  <a:srgbClr val="004A82"/>
                </a:solidFill>
              </a:rPr>
              <a:t>Σχεδίαση διαγώνιου α (1 από 7)</a:t>
            </a:r>
          </a:p>
        </p:txBody>
      </p:sp>
      <p:sp>
        <p:nvSpPr>
          <p:cNvPr id="3" name="Θέση περιεχομένου 2"/>
          <p:cNvSpPr>
            <a:spLocks noGrp="1"/>
          </p:cNvSpPr>
          <p:nvPr>
            <p:ph idx="1"/>
          </p:nvPr>
        </p:nvSpPr>
        <p:spPr>
          <a:xfrm>
            <a:off x="838200" y="885825"/>
            <a:ext cx="10515600" cy="854075"/>
          </a:xfrm>
        </p:spPr>
        <p:txBody>
          <a:bodyPr/>
          <a:lstStyle/>
          <a:p>
            <a:pPr marL="0" indent="0">
              <a:buNone/>
            </a:pPr>
            <a:r>
              <a:rPr lang="el-GR" sz="2400" dirty="0"/>
              <a:t>Για το σχεδιασμό της καμπύλης </a:t>
            </a:r>
            <a:r>
              <a:rPr lang="el-GR" sz="2400" dirty="0" err="1"/>
              <a:t>μετρώνται</a:t>
            </a:r>
            <a:r>
              <a:rPr lang="el-GR" sz="2400" dirty="0"/>
              <a:t> τα </a:t>
            </a:r>
            <a:r>
              <a:rPr lang="el-GR" sz="2400" dirty="0" err="1"/>
              <a:t>ημιπλάτη</a:t>
            </a:r>
            <a:r>
              <a:rPr lang="el-GR" sz="2400" dirty="0"/>
              <a:t> των πρωραίων και πρυμναίων νομέων επί της </a:t>
            </a:r>
            <a:r>
              <a:rPr lang="el-GR" sz="2400" dirty="0" err="1"/>
              <a:t>διαγωνίου</a:t>
            </a:r>
            <a:r>
              <a:rPr lang="el-GR" sz="2400" dirty="0"/>
              <a:t> .</a:t>
            </a:r>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52</a:t>
            </a:fld>
            <a:endParaRPr lang="el-GR">
              <a:solidFill>
                <a:prstClr val="black"/>
              </a:solidFill>
            </a:endParaRPr>
          </a:p>
        </p:txBody>
      </p:sp>
      <p:pic>
        <p:nvPicPr>
          <p:cNvPr id="5" name="Εικόνα 4"/>
          <p:cNvPicPr>
            <a:picLocks noChangeAspect="1"/>
          </p:cNvPicPr>
          <p:nvPr/>
        </p:nvPicPr>
        <p:blipFill>
          <a:blip r:embed="rId3"/>
          <a:stretch>
            <a:fillRect/>
          </a:stretch>
        </p:blipFill>
        <p:spPr>
          <a:xfrm>
            <a:off x="3474368" y="1739900"/>
            <a:ext cx="5118890" cy="4457700"/>
          </a:xfrm>
          <a:prstGeom prst="rect">
            <a:avLst/>
          </a:prstGeom>
        </p:spPr>
      </p:pic>
      <p:sp>
        <p:nvSpPr>
          <p:cNvPr id="7" name="Text Box 2">
            <a:extLst>
              <a:ext uri="{FF2B5EF4-FFF2-40B4-BE49-F238E27FC236}">
                <a16:creationId xmlns:a16="http://schemas.microsoft.com/office/drawing/2014/main" id="{FEB3C9B6-94D9-4257-B5EE-2DF2963EA4B4}"/>
              </a:ext>
            </a:extLst>
          </p:cNvPr>
          <p:cNvSpPr txBox="1">
            <a:spLocks noChangeArrowheads="1"/>
          </p:cNvSpPr>
          <p:nvPr/>
        </p:nvSpPr>
        <p:spPr bwMode="auto">
          <a:xfrm>
            <a:off x="3164413" y="6485275"/>
            <a:ext cx="645010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latin typeface="Times New Roman" panose="02020603050405020304" pitchFamily="18" charset="0"/>
                <a:cs typeface="Times New Roman" panose="02020603050405020304" pitchFamily="18" charset="0"/>
              </a:rPr>
              <a:t>ΝΑΥΠΗΓΙΚΟ ΣΧΕΔΙΟ ΚΑΙ ΑΡΧΕΣ </a:t>
            </a:r>
            <a:r>
              <a:rPr lang="en-US" altLang="el-GR" sz="1000" b="1" dirty="0">
                <a:latin typeface="Times New Roman" panose="02020603050405020304" pitchFamily="18" charset="0"/>
                <a:cs typeface="Times New Roman" panose="02020603050405020304" pitchFamily="18" charset="0"/>
              </a:rPr>
              <a:t>CASD</a:t>
            </a:r>
            <a:r>
              <a:rPr lang="el-GR" altLang="el-GR" sz="1000" b="1" dirty="0">
                <a:latin typeface="Times New Roman" panose="02020603050405020304" pitchFamily="18" charset="0"/>
                <a:cs typeface="Times New Roman" panose="02020603050405020304" pitchFamily="18" charset="0"/>
              </a:rPr>
              <a:t>     ΚΑΘΗΓΗΤΗΣ ΓΕΩΡΓΙΟΣ Κ. ΧΑΤΖΗΚΩΝΣΤΑΝΤΗΣ     2024</a:t>
            </a:r>
          </a:p>
        </p:txBody>
      </p:sp>
    </p:spTree>
    <p:extLst>
      <p:ext uri="{BB962C8B-B14F-4D97-AF65-F5344CB8AC3E}">
        <p14:creationId xmlns:p14="http://schemas.microsoft.com/office/powerpoint/2010/main" val="9972661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194423"/>
            <a:ext cx="10515600" cy="578535"/>
          </a:xfrm>
        </p:spPr>
        <p:txBody>
          <a:bodyPr>
            <a:normAutofit/>
          </a:bodyPr>
          <a:lstStyle/>
          <a:p>
            <a:pPr algn="ctr"/>
            <a:r>
              <a:rPr lang="el-GR" sz="2800" dirty="0">
                <a:solidFill>
                  <a:srgbClr val="004A82"/>
                </a:solidFill>
              </a:rPr>
              <a:t>Σχεδίαση διαγώνιου α (2 από 7)</a:t>
            </a:r>
            <a:endParaRPr lang="el-GR" sz="2800" dirty="0"/>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838200" y="943660"/>
                <a:ext cx="10515600" cy="4351338"/>
              </a:xfrm>
            </p:spPr>
            <p:txBody>
              <a:bodyPr/>
              <a:lstStyle/>
              <a:p>
                <a:pPr marL="0" indent="0" algn="ctr">
                  <a:buNone/>
                </a:pPr>
                <a14:m>
                  <m:oMath xmlns:m="http://schemas.openxmlformats.org/officeDocument/2006/math">
                    <m:sSub>
                      <m:sSubPr>
                        <m:ctrlPr>
                          <a:rPr lang="el-GR" sz="2400" b="1" i="1">
                            <a:solidFill>
                              <a:srgbClr val="820000"/>
                            </a:solidFill>
                            <a:latin typeface="Cambria Math" panose="02040503050406030204" pitchFamily="18" charset="0"/>
                          </a:rPr>
                        </m:ctrlPr>
                      </m:sSubPr>
                      <m:e>
                        <m:d>
                          <m:dPr>
                            <m:ctrlPr>
                              <a:rPr lang="el-GR" sz="2400" b="1" i="1">
                                <a:solidFill>
                                  <a:srgbClr val="820000"/>
                                </a:solidFill>
                                <a:latin typeface="Cambria Math" panose="02040503050406030204" pitchFamily="18" charset="0"/>
                              </a:rPr>
                            </m:ctrlPr>
                          </m:dPr>
                          <m:e>
                            <m:sSub>
                              <m:sSubPr>
                                <m:ctrlPr>
                                  <a:rPr lang="el-GR" sz="2400" b="1" i="1">
                                    <a:solidFill>
                                      <a:srgbClr val="820000"/>
                                    </a:solidFill>
                                    <a:latin typeface="Cambria Math" panose="02040503050406030204" pitchFamily="18" charset="0"/>
                                  </a:rPr>
                                </m:ctrlPr>
                              </m:sSubPr>
                              <m:e>
                                <m:r>
                                  <a:rPr lang="en-US" sz="2400" b="1" i="1">
                                    <a:solidFill>
                                      <a:srgbClr val="820000"/>
                                    </a:solidFill>
                                    <a:latin typeface="Cambria Math" panose="02040503050406030204" pitchFamily="18" charset="0"/>
                                  </a:rPr>
                                  <m:t>𝒚</m:t>
                                </m:r>
                              </m:e>
                              <m:sub>
                                <m:r>
                                  <a:rPr lang="en-US" sz="2400" b="1" i="1">
                                    <a:solidFill>
                                      <a:srgbClr val="820000"/>
                                    </a:solidFill>
                                    <a:latin typeface="Cambria Math" panose="02040503050406030204" pitchFamily="18" charset="0"/>
                                  </a:rPr>
                                  <m:t>𝟑𝟓</m:t>
                                </m:r>
                              </m:sub>
                            </m:sSub>
                          </m:e>
                        </m:d>
                      </m:e>
                      <m:sub>
                        <m:r>
                          <a:rPr lang="en-US" sz="2400" b="1" i="1">
                            <a:solidFill>
                              <a:srgbClr val="820000"/>
                            </a:solidFill>
                            <a:latin typeface="Cambria Math" panose="02040503050406030204" pitchFamily="18" charset="0"/>
                          </a:rPr>
                          <m:t>𝒂</m:t>
                        </m:r>
                      </m:sub>
                    </m:sSub>
                  </m:oMath>
                </a14:m>
                <a:r>
                  <a:rPr lang="en-US" sz="2400" dirty="0"/>
                  <a:t>= </a:t>
                </a:r>
                <a:r>
                  <a:rPr lang="el-GR" sz="2400" dirty="0"/>
                  <a:t>απόσταση </a:t>
                </a:r>
                <a:r>
                  <a:rPr lang="el-GR" sz="2400" b="1" dirty="0"/>
                  <a:t>ΟΑ</a:t>
                </a:r>
                <a:r>
                  <a:rPr lang="el-GR" sz="2400" dirty="0"/>
                  <a:t> στο νομέα 35 επί της </a:t>
                </a:r>
                <a:r>
                  <a:rPr lang="el-GR" sz="2400" dirty="0" err="1"/>
                  <a:t>διαγωνίου</a:t>
                </a:r>
                <a:r>
                  <a:rPr lang="el-GR" sz="2400" dirty="0"/>
                  <a:t> </a:t>
                </a:r>
                <a:r>
                  <a:rPr lang="el-GR" sz="2400" b="1" dirty="0">
                    <a:solidFill>
                      <a:srgbClr val="820000"/>
                    </a:solidFill>
                  </a:rPr>
                  <a:t>α</a:t>
                </a:r>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838200" y="943660"/>
                <a:ext cx="10515600" cy="4351338"/>
              </a:xfrm>
              <a:blipFill rotWithShape="0">
                <a:blip r:embed="rId2"/>
                <a:stretch>
                  <a:fillRect t="-1961"/>
                </a:stretch>
              </a:blipFill>
            </p:spPr>
            <p:txBody>
              <a:bodyPr/>
              <a:lstStyle/>
              <a:p>
                <a:r>
                  <a:rPr lang="el-GR">
                    <a:noFill/>
                  </a:rPr>
                  <a:t> </a:t>
                </a:r>
              </a:p>
            </p:txBody>
          </p:sp>
        </mc:Fallback>
      </mc:AlternateContent>
      <p:sp>
        <p:nvSpPr>
          <p:cNvPr id="4" name="Θέση αριθμού διαφάνειας 3"/>
          <p:cNvSpPr>
            <a:spLocks noGrp="1"/>
          </p:cNvSpPr>
          <p:nvPr>
            <p:ph type="sldNum" sz="quarter" idx="12"/>
          </p:nvPr>
        </p:nvSpPr>
        <p:spPr>
          <a:xfrm>
            <a:off x="11447728" y="6341253"/>
            <a:ext cx="452021" cy="365125"/>
          </a:xfrm>
        </p:spPr>
        <p:txBody>
          <a:bodyPr/>
          <a:lstStyle/>
          <a:p>
            <a:pPr>
              <a:defRPr/>
            </a:pPr>
            <a:fld id="{7E55E3B3-0445-4CFC-BED8-763D4409E61F}" type="slidenum">
              <a:rPr lang="el-GR" smtClean="0">
                <a:solidFill>
                  <a:prstClr val="black"/>
                </a:solidFill>
              </a:rPr>
              <a:pPr>
                <a:defRPr/>
              </a:pPr>
              <a:t>53</a:t>
            </a:fld>
            <a:endParaRPr lang="el-GR">
              <a:solidFill>
                <a:prstClr val="black"/>
              </a:solidFill>
            </a:endParaRPr>
          </a:p>
        </p:txBody>
      </p:sp>
      <p:sp>
        <p:nvSpPr>
          <p:cNvPr id="7" name="Text Box 4"/>
          <p:cNvSpPr txBox="1">
            <a:spLocks noChangeArrowheads="1"/>
          </p:cNvSpPr>
          <p:nvPr/>
        </p:nvSpPr>
        <p:spPr bwMode="auto">
          <a:xfrm>
            <a:off x="1844371" y="6079351"/>
            <a:ext cx="792003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l-GR" altLang="el-GR" sz="1200" b="1" i="1" u="sng" dirty="0"/>
              <a:t>ΝΑΥΠΗΓΙΚΟ ΣΧΕΔΙΟ ΚΑΙ ΑΡΧΕΣ </a:t>
            </a:r>
            <a:r>
              <a:rPr lang="en-US" altLang="el-GR" sz="1200" b="1" i="1" u="sng" dirty="0"/>
              <a:t>CASD </a:t>
            </a:r>
            <a:r>
              <a:rPr lang="el-GR" altLang="el-GR" sz="1200" b="1" i="1" u="sng" dirty="0"/>
              <a:t>   Καθηγητής : Γεώργιος Κ. Χατζηκωνσταντής   2024</a:t>
            </a:r>
            <a:endParaRPr lang="el-GR" altLang="el-GR" sz="1200" dirty="0"/>
          </a:p>
        </p:txBody>
      </p:sp>
      <p:pic>
        <p:nvPicPr>
          <p:cNvPr id="8" name="Picture 7"/>
          <p:cNvPicPr>
            <a:picLocks noChangeAspect="1"/>
          </p:cNvPicPr>
          <p:nvPr/>
        </p:nvPicPr>
        <p:blipFill>
          <a:blip r:embed="rId3"/>
          <a:stretch>
            <a:fillRect/>
          </a:stretch>
        </p:blipFill>
        <p:spPr>
          <a:xfrm>
            <a:off x="65426" y="1627873"/>
            <a:ext cx="5295900" cy="3667125"/>
          </a:xfrm>
          <a:prstGeom prst="rect">
            <a:avLst/>
          </a:prstGeom>
        </p:spPr>
      </p:pic>
      <p:pic>
        <p:nvPicPr>
          <p:cNvPr id="9" name="Εικόνα 8">
            <a:extLst>
              <a:ext uri="{FF2B5EF4-FFF2-40B4-BE49-F238E27FC236}">
                <a16:creationId xmlns:a16="http://schemas.microsoft.com/office/drawing/2014/main" id="{E2FB7D07-5C55-4BD8-ABB9-754CB09B1B2E}"/>
              </a:ext>
            </a:extLst>
          </p:cNvPr>
          <p:cNvPicPr>
            <a:picLocks noChangeAspect="1"/>
          </p:cNvPicPr>
          <p:nvPr/>
        </p:nvPicPr>
        <p:blipFill>
          <a:blip r:embed="rId4"/>
          <a:stretch>
            <a:fillRect/>
          </a:stretch>
        </p:blipFill>
        <p:spPr>
          <a:xfrm>
            <a:off x="5660208" y="1866900"/>
            <a:ext cx="6162675" cy="3124200"/>
          </a:xfrm>
          <a:prstGeom prst="rect">
            <a:avLst/>
          </a:prstGeom>
        </p:spPr>
      </p:pic>
    </p:spTree>
    <p:extLst>
      <p:ext uri="{BB962C8B-B14F-4D97-AF65-F5344CB8AC3E}">
        <p14:creationId xmlns:p14="http://schemas.microsoft.com/office/powerpoint/2010/main" val="6539380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5"/>
            <a:ext cx="10515600" cy="688975"/>
          </a:xfrm>
        </p:spPr>
        <p:txBody>
          <a:bodyPr>
            <a:normAutofit/>
          </a:bodyPr>
          <a:lstStyle/>
          <a:p>
            <a:pPr algn="ctr"/>
            <a:r>
              <a:rPr lang="el-GR" sz="2800" dirty="0">
                <a:solidFill>
                  <a:srgbClr val="004A82"/>
                </a:solidFill>
              </a:rPr>
              <a:t>Σχεδίαση διαγώνιου α (3 από 7)</a:t>
            </a:r>
            <a:endParaRPr lang="el-GR" sz="2800" dirty="0"/>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838200" y="1054100"/>
                <a:ext cx="10515600" cy="508000"/>
              </a:xfrm>
            </p:spPr>
            <p:txBody>
              <a:bodyPr/>
              <a:lstStyle/>
              <a:p>
                <a:pPr marL="0" indent="0" algn="ctr">
                  <a:buNone/>
                </a:pPr>
                <a14:m>
                  <m:oMath xmlns:m="http://schemas.openxmlformats.org/officeDocument/2006/math">
                    <m:sSub>
                      <m:sSubPr>
                        <m:ctrlPr>
                          <a:rPr lang="el-GR" sz="2400" b="1" i="1">
                            <a:solidFill>
                              <a:srgbClr val="820000"/>
                            </a:solidFill>
                            <a:latin typeface="Cambria Math" panose="02040503050406030204" pitchFamily="18" charset="0"/>
                          </a:rPr>
                        </m:ctrlPr>
                      </m:sSubPr>
                      <m:e>
                        <m:d>
                          <m:dPr>
                            <m:ctrlPr>
                              <a:rPr lang="el-GR" sz="2400" b="1" i="1">
                                <a:solidFill>
                                  <a:srgbClr val="820000"/>
                                </a:solidFill>
                                <a:latin typeface="Cambria Math" panose="02040503050406030204" pitchFamily="18" charset="0"/>
                              </a:rPr>
                            </m:ctrlPr>
                          </m:dPr>
                          <m:e>
                            <m:sSub>
                              <m:sSubPr>
                                <m:ctrlPr>
                                  <a:rPr lang="el-GR" sz="2400" b="1" i="1">
                                    <a:solidFill>
                                      <a:srgbClr val="820000"/>
                                    </a:solidFill>
                                    <a:latin typeface="Cambria Math" panose="02040503050406030204" pitchFamily="18" charset="0"/>
                                  </a:rPr>
                                </m:ctrlPr>
                              </m:sSubPr>
                              <m:e>
                                <m:r>
                                  <a:rPr lang="en-US" sz="2400" b="1" i="1">
                                    <a:solidFill>
                                      <a:srgbClr val="820000"/>
                                    </a:solidFill>
                                    <a:latin typeface="Cambria Math" panose="02040503050406030204" pitchFamily="18" charset="0"/>
                                  </a:rPr>
                                  <m:t>𝒚</m:t>
                                </m:r>
                              </m:e>
                              <m:sub>
                                <m:r>
                                  <a:rPr lang="el-GR" sz="2400" b="1" i="1">
                                    <a:solidFill>
                                      <a:srgbClr val="820000"/>
                                    </a:solidFill>
                                    <a:latin typeface="Cambria Math" panose="02040503050406030204" pitchFamily="18" charset="0"/>
                                  </a:rPr>
                                  <m:t>𝟐𝟕</m:t>
                                </m:r>
                              </m:sub>
                            </m:sSub>
                          </m:e>
                        </m:d>
                      </m:e>
                      <m:sub>
                        <m:r>
                          <a:rPr lang="en-US" sz="2400" b="1" i="1">
                            <a:solidFill>
                              <a:srgbClr val="820000"/>
                            </a:solidFill>
                            <a:latin typeface="Cambria Math" panose="02040503050406030204" pitchFamily="18" charset="0"/>
                          </a:rPr>
                          <m:t>𝒂</m:t>
                        </m:r>
                      </m:sub>
                    </m:sSub>
                  </m:oMath>
                </a14:m>
                <a:r>
                  <a:rPr lang="en-US" sz="2400" dirty="0"/>
                  <a:t>= </a:t>
                </a:r>
                <a:r>
                  <a:rPr lang="el-GR" sz="2400" dirty="0"/>
                  <a:t>απόσταση </a:t>
                </a:r>
                <a:r>
                  <a:rPr lang="el-GR" sz="2400" b="1" dirty="0"/>
                  <a:t>ΟΒ</a:t>
                </a:r>
                <a:r>
                  <a:rPr lang="el-GR" sz="2400" dirty="0"/>
                  <a:t> στο νομέα 27 επί της </a:t>
                </a:r>
                <a:r>
                  <a:rPr lang="el-GR" sz="2400" dirty="0" err="1"/>
                  <a:t>διαγωνίου</a:t>
                </a:r>
                <a:r>
                  <a:rPr lang="el-GR" sz="2400" dirty="0"/>
                  <a:t> </a:t>
                </a:r>
                <a:r>
                  <a:rPr lang="el-GR" sz="2400" b="1" dirty="0">
                    <a:solidFill>
                      <a:srgbClr val="820000"/>
                    </a:solidFill>
                  </a:rPr>
                  <a:t>α</a:t>
                </a:r>
              </a:p>
              <a:p>
                <a:endParaRPr lang="el-GR"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838200" y="1054100"/>
                <a:ext cx="10515600" cy="508000"/>
              </a:xfrm>
              <a:blipFill rotWithShape="0">
                <a:blip r:embed="rId2"/>
                <a:stretch>
                  <a:fillRect t="-16867" b="-10843"/>
                </a:stretch>
              </a:blipFill>
            </p:spPr>
            <p:txBody>
              <a:bodyPr/>
              <a:lstStyle/>
              <a:p>
                <a:r>
                  <a:rPr lang="el-GR">
                    <a:noFill/>
                  </a:rPr>
                  <a:t> </a:t>
                </a:r>
              </a:p>
            </p:txBody>
          </p:sp>
        </mc:Fallback>
      </mc:AlternateContent>
      <p:sp>
        <p:nvSpPr>
          <p:cNvPr id="4" name="Θέση αριθμού διαφάνειας 3"/>
          <p:cNvSpPr>
            <a:spLocks noGrp="1"/>
          </p:cNvSpPr>
          <p:nvPr>
            <p:ph type="sldNum" sz="quarter" idx="12"/>
          </p:nvPr>
        </p:nvSpPr>
        <p:spPr>
          <a:xfrm>
            <a:off x="11594237" y="6338533"/>
            <a:ext cx="443144" cy="365125"/>
          </a:xfrm>
        </p:spPr>
        <p:txBody>
          <a:bodyPr/>
          <a:lstStyle/>
          <a:p>
            <a:pPr>
              <a:defRPr/>
            </a:pPr>
            <a:fld id="{7E55E3B3-0445-4CFC-BED8-763D4409E61F}" type="slidenum">
              <a:rPr lang="el-GR" smtClean="0">
                <a:solidFill>
                  <a:prstClr val="black"/>
                </a:solidFill>
              </a:rPr>
              <a:pPr>
                <a:defRPr/>
              </a:pPr>
              <a:t>54</a:t>
            </a:fld>
            <a:endParaRPr lang="el-GR" dirty="0">
              <a:solidFill>
                <a:prstClr val="black"/>
              </a:solidFill>
            </a:endParaRPr>
          </a:p>
        </p:txBody>
      </p:sp>
      <p:sp>
        <p:nvSpPr>
          <p:cNvPr id="7" name="Text Box 4"/>
          <p:cNvSpPr txBox="1">
            <a:spLocks noChangeArrowheads="1"/>
          </p:cNvSpPr>
          <p:nvPr/>
        </p:nvSpPr>
        <p:spPr bwMode="auto">
          <a:xfrm>
            <a:off x="1844371" y="6079351"/>
            <a:ext cx="792003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l-GR" altLang="el-GR" sz="1200" b="1" i="1" u="sng" dirty="0"/>
              <a:t>ΝΑΥΠΗΓΙΚΟ ΣΧΕΔΙΟ ΚΑΙ ΑΡΧΕΣ </a:t>
            </a:r>
            <a:r>
              <a:rPr lang="en-US" altLang="el-GR" sz="1200" b="1" i="1" u="sng" dirty="0"/>
              <a:t>CASD </a:t>
            </a:r>
            <a:r>
              <a:rPr lang="el-GR" altLang="el-GR" sz="1200" b="1" i="1" u="sng" dirty="0"/>
              <a:t>   Καθηγητής : Γεώργιος Κ. Χατζηκωνσταντής   2024</a:t>
            </a:r>
            <a:endParaRPr lang="el-GR" altLang="el-GR" sz="1200" dirty="0"/>
          </a:p>
        </p:txBody>
      </p:sp>
      <p:pic>
        <p:nvPicPr>
          <p:cNvPr id="8" name="Picture 7"/>
          <p:cNvPicPr>
            <a:picLocks noChangeAspect="1"/>
          </p:cNvPicPr>
          <p:nvPr/>
        </p:nvPicPr>
        <p:blipFill>
          <a:blip r:embed="rId3"/>
          <a:stretch>
            <a:fillRect/>
          </a:stretch>
        </p:blipFill>
        <p:spPr>
          <a:xfrm>
            <a:off x="127000" y="1834724"/>
            <a:ext cx="5257800" cy="3613576"/>
          </a:xfrm>
          <a:prstGeom prst="rect">
            <a:avLst/>
          </a:prstGeom>
        </p:spPr>
      </p:pic>
      <p:pic>
        <p:nvPicPr>
          <p:cNvPr id="5" name="Εικόνα 4">
            <a:extLst>
              <a:ext uri="{FF2B5EF4-FFF2-40B4-BE49-F238E27FC236}">
                <a16:creationId xmlns:a16="http://schemas.microsoft.com/office/drawing/2014/main" id="{5A67B839-68B5-4A79-B2DD-0EAA3DA249DF}"/>
              </a:ext>
            </a:extLst>
          </p:cNvPr>
          <p:cNvPicPr>
            <a:picLocks noChangeAspect="1"/>
          </p:cNvPicPr>
          <p:nvPr/>
        </p:nvPicPr>
        <p:blipFill>
          <a:blip r:embed="rId4"/>
          <a:stretch>
            <a:fillRect/>
          </a:stretch>
        </p:blipFill>
        <p:spPr>
          <a:xfrm>
            <a:off x="5565375" y="1993687"/>
            <a:ext cx="6153150" cy="3295650"/>
          </a:xfrm>
          <a:prstGeom prst="rect">
            <a:avLst/>
          </a:prstGeom>
        </p:spPr>
      </p:pic>
    </p:spTree>
    <p:extLst>
      <p:ext uri="{BB962C8B-B14F-4D97-AF65-F5344CB8AC3E}">
        <p14:creationId xmlns:p14="http://schemas.microsoft.com/office/powerpoint/2010/main" val="29227472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5"/>
            <a:ext cx="10515600" cy="485775"/>
          </a:xfrm>
        </p:spPr>
        <p:txBody>
          <a:bodyPr>
            <a:normAutofit/>
          </a:bodyPr>
          <a:lstStyle/>
          <a:p>
            <a:pPr algn="ctr"/>
            <a:r>
              <a:rPr lang="el-GR" sz="2800" dirty="0">
                <a:solidFill>
                  <a:srgbClr val="004A82"/>
                </a:solidFill>
              </a:rPr>
              <a:t>Σχεδίαση διαγώνιου α (4 από 7)</a:t>
            </a:r>
            <a:endParaRPr lang="el-GR" sz="2800" dirty="0"/>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838200" y="980755"/>
                <a:ext cx="10515600" cy="538530"/>
              </a:xfrm>
            </p:spPr>
            <p:txBody>
              <a:bodyPr/>
              <a:lstStyle/>
              <a:p>
                <a:pPr marL="0" indent="0" algn="ctr">
                  <a:buNone/>
                </a:pPr>
                <a14:m>
                  <m:oMath xmlns:m="http://schemas.openxmlformats.org/officeDocument/2006/math">
                    <m:sSub>
                      <m:sSubPr>
                        <m:ctrlPr>
                          <a:rPr lang="el-GR" sz="2400" b="1" i="1">
                            <a:solidFill>
                              <a:srgbClr val="820000"/>
                            </a:solidFill>
                            <a:latin typeface="Cambria Math" panose="02040503050406030204" pitchFamily="18" charset="0"/>
                          </a:rPr>
                        </m:ctrlPr>
                      </m:sSubPr>
                      <m:e>
                        <m:d>
                          <m:dPr>
                            <m:ctrlPr>
                              <a:rPr lang="el-GR" sz="2400" b="1" i="1">
                                <a:solidFill>
                                  <a:srgbClr val="820000"/>
                                </a:solidFill>
                                <a:latin typeface="Cambria Math" panose="02040503050406030204" pitchFamily="18" charset="0"/>
                              </a:rPr>
                            </m:ctrlPr>
                          </m:dPr>
                          <m:e>
                            <m:sSub>
                              <m:sSubPr>
                                <m:ctrlPr>
                                  <a:rPr lang="el-GR" sz="2400" b="1" i="1">
                                    <a:solidFill>
                                      <a:srgbClr val="820000"/>
                                    </a:solidFill>
                                    <a:latin typeface="Cambria Math" panose="02040503050406030204" pitchFamily="18" charset="0"/>
                                  </a:rPr>
                                </m:ctrlPr>
                              </m:sSubPr>
                              <m:e>
                                <m:r>
                                  <a:rPr lang="en-US" sz="2400" b="1" i="1">
                                    <a:solidFill>
                                      <a:srgbClr val="820000"/>
                                    </a:solidFill>
                                    <a:latin typeface="Cambria Math" panose="02040503050406030204" pitchFamily="18" charset="0"/>
                                  </a:rPr>
                                  <m:t>𝒚</m:t>
                                </m:r>
                              </m:e>
                              <m:sub>
                                <m:r>
                                  <a:rPr lang="el-GR" sz="2400" b="1" i="1">
                                    <a:solidFill>
                                      <a:srgbClr val="820000"/>
                                    </a:solidFill>
                                    <a:latin typeface="Cambria Math" panose="02040503050406030204" pitchFamily="18" charset="0"/>
                                  </a:rPr>
                                  <m:t>𝟐𝟎</m:t>
                                </m:r>
                              </m:sub>
                            </m:sSub>
                          </m:e>
                        </m:d>
                      </m:e>
                      <m:sub>
                        <m:r>
                          <a:rPr lang="en-US" sz="2400" b="1" i="1">
                            <a:solidFill>
                              <a:srgbClr val="820000"/>
                            </a:solidFill>
                            <a:latin typeface="Cambria Math" panose="02040503050406030204" pitchFamily="18" charset="0"/>
                          </a:rPr>
                          <m:t>𝒂</m:t>
                        </m:r>
                      </m:sub>
                    </m:sSub>
                  </m:oMath>
                </a14:m>
                <a:r>
                  <a:rPr lang="en-US" sz="2400" dirty="0"/>
                  <a:t>= </a:t>
                </a:r>
                <a:r>
                  <a:rPr lang="el-GR" sz="2400" dirty="0"/>
                  <a:t>απόσταση </a:t>
                </a:r>
                <a:r>
                  <a:rPr lang="el-GR" sz="2400" b="1" dirty="0"/>
                  <a:t>ΟΓ</a:t>
                </a:r>
                <a:r>
                  <a:rPr lang="el-GR" sz="2400" dirty="0"/>
                  <a:t> στο νομέα 20 επί της </a:t>
                </a:r>
                <a:r>
                  <a:rPr lang="el-GR" sz="2400" dirty="0" err="1"/>
                  <a:t>διαγωνίου</a:t>
                </a:r>
                <a:r>
                  <a:rPr lang="el-GR" sz="2400" dirty="0"/>
                  <a:t> </a:t>
                </a:r>
                <a:r>
                  <a:rPr lang="el-GR" sz="2400" b="1" dirty="0">
                    <a:solidFill>
                      <a:srgbClr val="820000"/>
                    </a:solidFill>
                  </a:rPr>
                  <a:t>α</a:t>
                </a:r>
              </a:p>
              <a:p>
                <a:endParaRPr lang="el-GR"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838200" y="980755"/>
                <a:ext cx="10515600" cy="538530"/>
              </a:xfrm>
              <a:blipFill>
                <a:blip r:embed="rId2"/>
                <a:stretch>
                  <a:fillRect t="-15909" b="-4545"/>
                </a:stretch>
              </a:blipFill>
            </p:spPr>
            <p:txBody>
              <a:bodyPr/>
              <a:lstStyle/>
              <a:p>
                <a:r>
                  <a:rPr lang="el-GR">
                    <a:noFill/>
                  </a:rPr>
                  <a:t> </a:t>
                </a:r>
              </a:p>
            </p:txBody>
          </p:sp>
        </mc:Fallback>
      </mc:AlternateContent>
      <p:sp>
        <p:nvSpPr>
          <p:cNvPr id="4" name="Θέση αριθμού διαφάνειας 3"/>
          <p:cNvSpPr>
            <a:spLocks noGrp="1"/>
          </p:cNvSpPr>
          <p:nvPr>
            <p:ph type="sldNum" sz="quarter" idx="12"/>
          </p:nvPr>
        </p:nvSpPr>
        <p:spPr>
          <a:xfrm>
            <a:off x="11353801" y="6302688"/>
            <a:ext cx="621436" cy="365125"/>
          </a:xfrm>
        </p:spPr>
        <p:txBody>
          <a:bodyPr/>
          <a:lstStyle/>
          <a:p>
            <a:pPr>
              <a:defRPr/>
            </a:pPr>
            <a:fld id="{7E55E3B3-0445-4CFC-BED8-763D4409E61F}" type="slidenum">
              <a:rPr lang="el-GR" smtClean="0">
                <a:solidFill>
                  <a:prstClr val="black"/>
                </a:solidFill>
              </a:rPr>
              <a:pPr>
                <a:defRPr/>
              </a:pPr>
              <a:t>55</a:t>
            </a:fld>
            <a:endParaRPr lang="el-GR" dirty="0">
              <a:solidFill>
                <a:prstClr val="black"/>
              </a:solidFill>
            </a:endParaRPr>
          </a:p>
        </p:txBody>
      </p:sp>
      <p:sp>
        <p:nvSpPr>
          <p:cNvPr id="7" name="Text Box 4"/>
          <p:cNvSpPr txBox="1">
            <a:spLocks noChangeArrowheads="1"/>
          </p:cNvSpPr>
          <p:nvPr/>
        </p:nvSpPr>
        <p:spPr bwMode="auto">
          <a:xfrm>
            <a:off x="1844371" y="6079351"/>
            <a:ext cx="792003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l-GR" altLang="el-GR" sz="1200" b="1" i="1" u="sng" dirty="0"/>
              <a:t>ΝΑΥΠΗΓΙΚΟ ΣΧΕΔΙΟ ΚΑΙ ΑΡΧΕΣ </a:t>
            </a:r>
            <a:r>
              <a:rPr lang="en-US" altLang="el-GR" sz="1200" b="1" i="1" u="sng" dirty="0"/>
              <a:t>CASD </a:t>
            </a:r>
            <a:r>
              <a:rPr lang="el-GR" altLang="el-GR" sz="1200" b="1" i="1" u="sng" dirty="0"/>
              <a:t>   Καθηγητής : Γεώργιος Κ. Χατζηκωνσταντής   2024</a:t>
            </a:r>
            <a:endParaRPr lang="el-GR" altLang="el-GR" sz="1200" dirty="0"/>
          </a:p>
        </p:txBody>
      </p:sp>
      <p:pic>
        <p:nvPicPr>
          <p:cNvPr id="8" name="Picture 7"/>
          <p:cNvPicPr>
            <a:picLocks noChangeAspect="1"/>
          </p:cNvPicPr>
          <p:nvPr/>
        </p:nvPicPr>
        <p:blipFill>
          <a:blip r:embed="rId3"/>
          <a:stretch>
            <a:fillRect/>
          </a:stretch>
        </p:blipFill>
        <p:spPr>
          <a:xfrm>
            <a:off x="127000" y="2239305"/>
            <a:ext cx="5188990" cy="3440926"/>
          </a:xfrm>
          <a:prstGeom prst="rect">
            <a:avLst/>
          </a:prstGeom>
        </p:spPr>
      </p:pic>
      <p:pic>
        <p:nvPicPr>
          <p:cNvPr id="5" name="Εικόνα 4">
            <a:extLst>
              <a:ext uri="{FF2B5EF4-FFF2-40B4-BE49-F238E27FC236}">
                <a16:creationId xmlns:a16="http://schemas.microsoft.com/office/drawing/2014/main" id="{06D7477D-EC1C-4057-977C-9BFAB8BE1888}"/>
              </a:ext>
            </a:extLst>
          </p:cNvPr>
          <p:cNvPicPr>
            <a:picLocks noChangeAspect="1"/>
          </p:cNvPicPr>
          <p:nvPr/>
        </p:nvPicPr>
        <p:blipFill>
          <a:blip r:embed="rId4"/>
          <a:stretch>
            <a:fillRect/>
          </a:stretch>
        </p:blipFill>
        <p:spPr>
          <a:xfrm>
            <a:off x="5445125" y="2239305"/>
            <a:ext cx="6619875" cy="3438525"/>
          </a:xfrm>
          <a:prstGeom prst="rect">
            <a:avLst/>
          </a:prstGeom>
        </p:spPr>
      </p:pic>
    </p:spTree>
    <p:extLst>
      <p:ext uri="{BB962C8B-B14F-4D97-AF65-F5344CB8AC3E}">
        <p14:creationId xmlns:p14="http://schemas.microsoft.com/office/powerpoint/2010/main" val="29464478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5"/>
            <a:ext cx="10515600" cy="485775"/>
          </a:xfrm>
        </p:spPr>
        <p:txBody>
          <a:bodyPr>
            <a:normAutofit/>
          </a:bodyPr>
          <a:lstStyle/>
          <a:p>
            <a:pPr algn="ctr"/>
            <a:r>
              <a:rPr lang="el-GR" sz="2800" dirty="0">
                <a:solidFill>
                  <a:srgbClr val="004A82"/>
                </a:solidFill>
              </a:rPr>
              <a:t>Σχεδίαση διαγώνιου α (5 από 7)</a:t>
            </a:r>
            <a:endParaRPr lang="el-GR" sz="2800" dirty="0"/>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657922" y="1052125"/>
                <a:ext cx="10515600" cy="498475"/>
              </a:xfrm>
            </p:spPr>
            <p:txBody>
              <a:bodyPr/>
              <a:lstStyle/>
              <a:p>
                <a:pPr marL="0" indent="0" algn="ctr">
                  <a:buNone/>
                </a:pPr>
                <a14:m>
                  <m:oMath xmlns:m="http://schemas.openxmlformats.org/officeDocument/2006/math">
                    <m:sSub>
                      <m:sSubPr>
                        <m:ctrlPr>
                          <a:rPr lang="el-GR" sz="2400" b="1" i="1">
                            <a:solidFill>
                              <a:srgbClr val="820000"/>
                            </a:solidFill>
                            <a:latin typeface="Cambria Math" panose="02040503050406030204" pitchFamily="18" charset="0"/>
                          </a:rPr>
                        </m:ctrlPr>
                      </m:sSubPr>
                      <m:e>
                        <m:d>
                          <m:dPr>
                            <m:ctrlPr>
                              <a:rPr lang="el-GR" sz="2400" b="1" i="1">
                                <a:solidFill>
                                  <a:srgbClr val="820000"/>
                                </a:solidFill>
                                <a:latin typeface="Cambria Math" panose="02040503050406030204" pitchFamily="18" charset="0"/>
                              </a:rPr>
                            </m:ctrlPr>
                          </m:dPr>
                          <m:e>
                            <m:sSub>
                              <m:sSubPr>
                                <m:ctrlPr>
                                  <a:rPr lang="el-GR" sz="2400" b="1" i="1">
                                    <a:solidFill>
                                      <a:srgbClr val="820000"/>
                                    </a:solidFill>
                                    <a:latin typeface="Cambria Math" panose="02040503050406030204" pitchFamily="18" charset="0"/>
                                  </a:rPr>
                                </m:ctrlPr>
                              </m:sSubPr>
                              <m:e>
                                <m:r>
                                  <a:rPr lang="en-US" sz="2400" b="1" i="1">
                                    <a:solidFill>
                                      <a:srgbClr val="820000"/>
                                    </a:solidFill>
                                    <a:latin typeface="Cambria Math" panose="02040503050406030204" pitchFamily="18" charset="0"/>
                                  </a:rPr>
                                  <m:t>𝒚</m:t>
                                </m:r>
                              </m:e>
                              <m:sub>
                                <m:r>
                                  <a:rPr lang="el-GR" sz="2400" b="1" i="1">
                                    <a:solidFill>
                                      <a:srgbClr val="820000"/>
                                    </a:solidFill>
                                    <a:latin typeface="Cambria Math" panose="02040503050406030204" pitchFamily="18" charset="0"/>
                                  </a:rPr>
                                  <m:t>𝟐</m:t>
                                </m:r>
                              </m:sub>
                            </m:sSub>
                          </m:e>
                        </m:d>
                      </m:e>
                      <m:sub>
                        <m:r>
                          <a:rPr lang="en-US" sz="2400" b="1" i="1">
                            <a:solidFill>
                              <a:srgbClr val="820000"/>
                            </a:solidFill>
                            <a:latin typeface="Cambria Math" panose="02040503050406030204" pitchFamily="18" charset="0"/>
                          </a:rPr>
                          <m:t>𝒂</m:t>
                        </m:r>
                      </m:sub>
                    </m:sSub>
                  </m:oMath>
                </a14:m>
                <a:r>
                  <a:rPr lang="en-US" sz="2400" dirty="0"/>
                  <a:t>= </a:t>
                </a:r>
                <a:r>
                  <a:rPr lang="el-GR" sz="2400" dirty="0"/>
                  <a:t>απόσταση </a:t>
                </a:r>
                <a:r>
                  <a:rPr lang="el-GR" sz="2400" b="1" dirty="0"/>
                  <a:t>ΟΔ</a:t>
                </a:r>
                <a:r>
                  <a:rPr lang="el-GR" sz="2400" dirty="0"/>
                  <a:t> στο νομέα 2 επί της </a:t>
                </a:r>
                <a:r>
                  <a:rPr lang="el-GR" sz="2400" dirty="0" err="1"/>
                  <a:t>διαγωνίου</a:t>
                </a:r>
                <a:r>
                  <a:rPr lang="el-GR" sz="2400" dirty="0"/>
                  <a:t> </a:t>
                </a:r>
                <a:r>
                  <a:rPr lang="el-GR" sz="2400" b="1" dirty="0">
                    <a:solidFill>
                      <a:srgbClr val="820000"/>
                    </a:solidFill>
                  </a:rPr>
                  <a:t>α</a:t>
                </a:r>
              </a:p>
              <a:p>
                <a:endParaRPr lang="el-GR"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657922" y="1052125"/>
                <a:ext cx="10515600" cy="498475"/>
              </a:xfrm>
              <a:blipFill rotWithShape="0">
                <a:blip r:embed="rId2"/>
                <a:stretch>
                  <a:fillRect t="-17284" b="-13580"/>
                </a:stretch>
              </a:blipFill>
            </p:spPr>
            <p:txBody>
              <a:bodyPr/>
              <a:lstStyle/>
              <a:p>
                <a:r>
                  <a:rPr lang="el-GR">
                    <a:noFill/>
                  </a:rPr>
                  <a:t> </a:t>
                </a:r>
              </a:p>
            </p:txBody>
          </p:sp>
        </mc:Fallback>
      </mc:AlternateContent>
      <p:sp>
        <p:nvSpPr>
          <p:cNvPr id="4" name="Θέση αριθμού διαφάνειας 3"/>
          <p:cNvSpPr>
            <a:spLocks noGrp="1"/>
          </p:cNvSpPr>
          <p:nvPr>
            <p:ph type="sldNum" sz="quarter" idx="12"/>
          </p:nvPr>
        </p:nvSpPr>
        <p:spPr>
          <a:xfrm>
            <a:off x="11487705" y="6320778"/>
            <a:ext cx="583660" cy="365125"/>
          </a:xfrm>
        </p:spPr>
        <p:txBody>
          <a:bodyPr/>
          <a:lstStyle/>
          <a:p>
            <a:pPr>
              <a:defRPr/>
            </a:pPr>
            <a:fld id="{7E55E3B3-0445-4CFC-BED8-763D4409E61F}" type="slidenum">
              <a:rPr lang="el-GR" smtClean="0">
                <a:solidFill>
                  <a:prstClr val="black"/>
                </a:solidFill>
              </a:rPr>
              <a:pPr>
                <a:defRPr/>
              </a:pPr>
              <a:t>56</a:t>
            </a:fld>
            <a:endParaRPr lang="el-GR" dirty="0">
              <a:solidFill>
                <a:prstClr val="black"/>
              </a:solidFill>
            </a:endParaRPr>
          </a:p>
        </p:txBody>
      </p:sp>
      <p:sp>
        <p:nvSpPr>
          <p:cNvPr id="7" name="Text Box 4"/>
          <p:cNvSpPr txBox="1">
            <a:spLocks noChangeArrowheads="1"/>
          </p:cNvSpPr>
          <p:nvPr/>
        </p:nvSpPr>
        <p:spPr bwMode="auto">
          <a:xfrm>
            <a:off x="1844371" y="6079351"/>
            <a:ext cx="792003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l-GR" altLang="el-GR" sz="1200" b="1" i="1" u="sng" dirty="0"/>
              <a:t>ΝΑΥΠΗΓΙΚΟ ΣΧΕΔΙΟ ΚΑΙ ΑΡΧΕΣ </a:t>
            </a:r>
            <a:r>
              <a:rPr lang="en-US" altLang="el-GR" sz="1200" b="1" i="1" u="sng" dirty="0"/>
              <a:t>CASD </a:t>
            </a:r>
            <a:r>
              <a:rPr lang="el-GR" altLang="el-GR" sz="1200" b="1" i="1" u="sng" dirty="0"/>
              <a:t>   Καθηγητής : Γεώργιος Κ. Χατζηκωνσταντής   2024</a:t>
            </a:r>
            <a:endParaRPr lang="el-GR" altLang="el-GR" sz="1200" dirty="0"/>
          </a:p>
        </p:txBody>
      </p:sp>
      <p:pic>
        <p:nvPicPr>
          <p:cNvPr id="8" name="Picture 7"/>
          <p:cNvPicPr>
            <a:picLocks noChangeAspect="1"/>
          </p:cNvPicPr>
          <p:nvPr/>
        </p:nvPicPr>
        <p:blipFill>
          <a:blip r:embed="rId3"/>
          <a:stretch>
            <a:fillRect/>
          </a:stretch>
        </p:blipFill>
        <p:spPr>
          <a:xfrm>
            <a:off x="185737" y="1885176"/>
            <a:ext cx="5419725" cy="3829050"/>
          </a:xfrm>
          <a:prstGeom prst="rect">
            <a:avLst/>
          </a:prstGeom>
        </p:spPr>
      </p:pic>
      <p:pic>
        <p:nvPicPr>
          <p:cNvPr id="5" name="Εικόνα 4">
            <a:extLst>
              <a:ext uri="{FF2B5EF4-FFF2-40B4-BE49-F238E27FC236}">
                <a16:creationId xmlns:a16="http://schemas.microsoft.com/office/drawing/2014/main" id="{FC3630CF-BC19-4239-8AAA-836E4F876DD4}"/>
              </a:ext>
            </a:extLst>
          </p:cNvPr>
          <p:cNvPicPr>
            <a:picLocks noChangeAspect="1"/>
          </p:cNvPicPr>
          <p:nvPr/>
        </p:nvPicPr>
        <p:blipFill>
          <a:blip r:embed="rId4"/>
          <a:stretch>
            <a:fillRect/>
          </a:stretch>
        </p:blipFill>
        <p:spPr>
          <a:xfrm>
            <a:off x="5729425" y="1837551"/>
            <a:ext cx="6341939" cy="3876675"/>
          </a:xfrm>
          <a:prstGeom prst="rect">
            <a:avLst/>
          </a:prstGeom>
        </p:spPr>
      </p:pic>
    </p:spTree>
    <p:extLst>
      <p:ext uri="{BB962C8B-B14F-4D97-AF65-F5344CB8AC3E}">
        <p14:creationId xmlns:p14="http://schemas.microsoft.com/office/powerpoint/2010/main" val="37938314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5"/>
            <a:ext cx="10515600" cy="498475"/>
          </a:xfrm>
        </p:spPr>
        <p:txBody>
          <a:bodyPr>
            <a:normAutofit/>
          </a:bodyPr>
          <a:lstStyle/>
          <a:p>
            <a:pPr algn="ctr"/>
            <a:r>
              <a:rPr lang="el-GR" sz="2800" dirty="0">
                <a:solidFill>
                  <a:srgbClr val="004A82"/>
                </a:solidFill>
              </a:rPr>
              <a:t>Σχεδίαση διαγώνιου α (6 από 7)</a:t>
            </a:r>
            <a:endParaRPr lang="el-GR" sz="2800" dirty="0"/>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838200" y="1012825"/>
                <a:ext cx="10515600" cy="498475"/>
              </a:xfrm>
            </p:spPr>
            <p:txBody>
              <a:bodyPr/>
              <a:lstStyle/>
              <a:p>
                <a:pPr marL="0" indent="0" algn="ctr">
                  <a:buNone/>
                </a:pPr>
                <a14:m>
                  <m:oMath xmlns:m="http://schemas.openxmlformats.org/officeDocument/2006/math">
                    <m:sSub>
                      <m:sSubPr>
                        <m:ctrlPr>
                          <a:rPr lang="el-GR" sz="2400" b="1" i="1">
                            <a:solidFill>
                              <a:srgbClr val="820000"/>
                            </a:solidFill>
                            <a:latin typeface="Cambria Math" panose="02040503050406030204" pitchFamily="18" charset="0"/>
                          </a:rPr>
                        </m:ctrlPr>
                      </m:sSubPr>
                      <m:e>
                        <m:d>
                          <m:dPr>
                            <m:ctrlPr>
                              <a:rPr lang="el-GR" sz="2400" b="1" i="1">
                                <a:solidFill>
                                  <a:srgbClr val="820000"/>
                                </a:solidFill>
                                <a:latin typeface="Cambria Math" panose="02040503050406030204" pitchFamily="18" charset="0"/>
                              </a:rPr>
                            </m:ctrlPr>
                          </m:dPr>
                          <m:e>
                            <m:sSub>
                              <m:sSubPr>
                                <m:ctrlPr>
                                  <a:rPr lang="el-GR" sz="2400" b="1" i="1">
                                    <a:solidFill>
                                      <a:srgbClr val="820000"/>
                                    </a:solidFill>
                                    <a:latin typeface="Cambria Math" panose="02040503050406030204" pitchFamily="18" charset="0"/>
                                  </a:rPr>
                                </m:ctrlPr>
                              </m:sSubPr>
                              <m:e>
                                <m:r>
                                  <a:rPr lang="en-US" sz="2400" b="1" i="1">
                                    <a:solidFill>
                                      <a:srgbClr val="820000"/>
                                    </a:solidFill>
                                    <a:latin typeface="Cambria Math" panose="02040503050406030204" pitchFamily="18" charset="0"/>
                                  </a:rPr>
                                  <m:t>𝒚</m:t>
                                </m:r>
                              </m:e>
                              <m:sub>
                                <m:r>
                                  <a:rPr lang="el-GR" sz="2400" b="1" i="1">
                                    <a:solidFill>
                                      <a:srgbClr val="820000"/>
                                    </a:solidFill>
                                    <a:latin typeface="Cambria Math" panose="02040503050406030204" pitchFamily="18" charset="0"/>
                                  </a:rPr>
                                  <m:t>𝟕</m:t>
                                </m:r>
                              </m:sub>
                            </m:sSub>
                          </m:e>
                        </m:d>
                      </m:e>
                      <m:sub>
                        <m:r>
                          <a:rPr lang="en-US" sz="2400" b="1" i="1">
                            <a:solidFill>
                              <a:srgbClr val="820000"/>
                            </a:solidFill>
                            <a:latin typeface="Cambria Math" panose="02040503050406030204" pitchFamily="18" charset="0"/>
                          </a:rPr>
                          <m:t>𝒂</m:t>
                        </m:r>
                      </m:sub>
                    </m:sSub>
                  </m:oMath>
                </a14:m>
                <a:r>
                  <a:rPr lang="en-US" sz="2400" dirty="0"/>
                  <a:t>= </a:t>
                </a:r>
                <a:r>
                  <a:rPr lang="el-GR" sz="2400" dirty="0"/>
                  <a:t>απόσταση </a:t>
                </a:r>
                <a:r>
                  <a:rPr lang="el-GR" sz="2400" b="1" dirty="0"/>
                  <a:t>ΟΕ</a:t>
                </a:r>
                <a:r>
                  <a:rPr lang="el-GR" sz="2400" dirty="0"/>
                  <a:t> στο νομέα 7 επί της </a:t>
                </a:r>
                <a:r>
                  <a:rPr lang="el-GR" sz="2400" dirty="0" err="1"/>
                  <a:t>διαγωνίου</a:t>
                </a:r>
                <a:r>
                  <a:rPr lang="el-GR" sz="2400" dirty="0"/>
                  <a:t> </a:t>
                </a:r>
                <a:r>
                  <a:rPr lang="el-GR" sz="2400" b="1" dirty="0">
                    <a:solidFill>
                      <a:srgbClr val="820000"/>
                    </a:solidFill>
                  </a:rPr>
                  <a:t>α</a:t>
                </a:r>
              </a:p>
              <a:p>
                <a:endParaRPr lang="el-GR"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838200" y="1012825"/>
                <a:ext cx="10515600" cy="498475"/>
              </a:xfrm>
              <a:blipFill rotWithShape="0">
                <a:blip r:embed="rId2"/>
                <a:stretch>
                  <a:fillRect t="-17073" b="-12195"/>
                </a:stretch>
              </a:blipFill>
            </p:spPr>
            <p:txBody>
              <a:bodyPr/>
              <a:lstStyle/>
              <a:p>
                <a:r>
                  <a:rPr lang="el-GR">
                    <a:noFill/>
                  </a:rPr>
                  <a:t> </a:t>
                </a:r>
              </a:p>
            </p:txBody>
          </p:sp>
        </mc:Fallback>
      </mc:AlternateContent>
      <p:sp>
        <p:nvSpPr>
          <p:cNvPr id="4" name="Θέση αριθμού διαφάνειας 3"/>
          <p:cNvSpPr>
            <a:spLocks noGrp="1"/>
          </p:cNvSpPr>
          <p:nvPr>
            <p:ph type="sldNum" sz="quarter" idx="12"/>
          </p:nvPr>
        </p:nvSpPr>
        <p:spPr>
          <a:xfrm>
            <a:off x="11603167" y="6333918"/>
            <a:ext cx="372122" cy="365125"/>
          </a:xfrm>
        </p:spPr>
        <p:txBody>
          <a:bodyPr/>
          <a:lstStyle/>
          <a:p>
            <a:pPr>
              <a:defRPr/>
            </a:pPr>
            <a:fld id="{7E55E3B3-0445-4CFC-BED8-763D4409E61F}" type="slidenum">
              <a:rPr lang="el-GR" smtClean="0">
                <a:solidFill>
                  <a:prstClr val="black"/>
                </a:solidFill>
              </a:rPr>
              <a:pPr>
                <a:defRPr/>
              </a:pPr>
              <a:t>57</a:t>
            </a:fld>
            <a:endParaRPr lang="el-GR" dirty="0">
              <a:solidFill>
                <a:prstClr val="black"/>
              </a:solidFill>
            </a:endParaRPr>
          </a:p>
        </p:txBody>
      </p:sp>
      <p:sp>
        <p:nvSpPr>
          <p:cNvPr id="7" name="Text Box 4"/>
          <p:cNvSpPr txBox="1">
            <a:spLocks noChangeArrowheads="1"/>
          </p:cNvSpPr>
          <p:nvPr/>
        </p:nvSpPr>
        <p:spPr bwMode="auto">
          <a:xfrm>
            <a:off x="1844371" y="6079351"/>
            <a:ext cx="792003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l-GR" altLang="el-GR" sz="1200" b="1" i="1" u="sng" dirty="0"/>
              <a:t>ΝΑΥΠΗΓΙΚΟ ΣΧΕΔΙΟ ΚΑΙ ΑΡΧΕΣ </a:t>
            </a:r>
            <a:r>
              <a:rPr lang="en-US" altLang="el-GR" sz="1200" b="1" i="1" u="sng" dirty="0"/>
              <a:t>CASD </a:t>
            </a:r>
            <a:r>
              <a:rPr lang="el-GR" altLang="el-GR" sz="1200" b="1" i="1" u="sng" dirty="0"/>
              <a:t>   Καθηγητής : Γεώργιος Κ. Χατζηκωνσταντής   2024</a:t>
            </a:r>
            <a:endParaRPr lang="el-GR" altLang="el-GR" sz="1200" dirty="0"/>
          </a:p>
        </p:txBody>
      </p:sp>
      <p:pic>
        <p:nvPicPr>
          <p:cNvPr id="10" name="Picture 9"/>
          <p:cNvPicPr>
            <a:picLocks noChangeAspect="1"/>
          </p:cNvPicPr>
          <p:nvPr/>
        </p:nvPicPr>
        <p:blipFill>
          <a:blip r:embed="rId3"/>
          <a:stretch>
            <a:fillRect/>
          </a:stretch>
        </p:blipFill>
        <p:spPr>
          <a:xfrm>
            <a:off x="439737" y="1619250"/>
            <a:ext cx="5114925" cy="3752850"/>
          </a:xfrm>
          <a:prstGeom prst="rect">
            <a:avLst/>
          </a:prstGeom>
        </p:spPr>
      </p:pic>
      <p:pic>
        <p:nvPicPr>
          <p:cNvPr id="5" name="Εικόνα 4">
            <a:extLst>
              <a:ext uri="{FF2B5EF4-FFF2-40B4-BE49-F238E27FC236}">
                <a16:creationId xmlns:a16="http://schemas.microsoft.com/office/drawing/2014/main" id="{C0301194-D154-4CD9-818B-40ED899ADBD8}"/>
              </a:ext>
            </a:extLst>
          </p:cNvPr>
          <p:cNvPicPr>
            <a:picLocks noChangeAspect="1"/>
          </p:cNvPicPr>
          <p:nvPr/>
        </p:nvPicPr>
        <p:blipFill>
          <a:blip r:embed="rId4"/>
          <a:stretch>
            <a:fillRect/>
          </a:stretch>
        </p:blipFill>
        <p:spPr>
          <a:xfrm>
            <a:off x="5674911" y="1581150"/>
            <a:ext cx="5991225" cy="3790950"/>
          </a:xfrm>
          <a:prstGeom prst="rect">
            <a:avLst/>
          </a:prstGeom>
        </p:spPr>
      </p:pic>
    </p:spTree>
    <p:extLst>
      <p:ext uri="{BB962C8B-B14F-4D97-AF65-F5344CB8AC3E}">
        <p14:creationId xmlns:p14="http://schemas.microsoft.com/office/powerpoint/2010/main" val="17056527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181661"/>
            <a:ext cx="10515600" cy="534302"/>
          </a:xfrm>
        </p:spPr>
        <p:txBody>
          <a:bodyPr>
            <a:normAutofit/>
          </a:bodyPr>
          <a:lstStyle/>
          <a:p>
            <a:pPr algn="ctr"/>
            <a:r>
              <a:rPr lang="el-GR" sz="2800" dirty="0">
                <a:solidFill>
                  <a:srgbClr val="004A82"/>
                </a:solidFill>
              </a:rPr>
              <a:t>Σχεδίαση διαγώνιου α (7 από 7)</a:t>
            </a:r>
            <a:endParaRPr lang="el-GR" sz="2800" dirty="0"/>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838200" y="1025525"/>
                <a:ext cx="10515600" cy="4351338"/>
              </a:xfrm>
            </p:spPr>
            <p:txBody>
              <a:bodyPr>
                <a:normAutofit/>
              </a:bodyPr>
              <a:lstStyle/>
              <a:p>
                <a:pPr marL="0" indent="0" algn="ctr">
                  <a:buNone/>
                </a:pPr>
                <a14:m>
                  <m:oMath xmlns:m="http://schemas.openxmlformats.org/officeDocument/2006/math">
                    <m:sSub>
                      <m:sSubPr>
                        <m:ctrlPr>
                          <a:rPr lang="el-GR" sz="2400" b="1" i="1">
                            <a:solidFill>
                              <a:srgbClr val="820000"/>
                            </a:solidFill>
                            <a:latin typeface="Cambria Math" panose="02040503050406030204" pitchFamily="18" charset="0"/>
                          </a:rPr>
                        </m:ctrlPr>
                      </m:sSubPr>
                      <m:e>
                        <m:d>
                          <m:dPr>
                            <m:ctrlPr>
                              <a:rPr lang="el-GR" sz="2400" b="1" i="1">
                                <a:solidFill>
                                  <a:srgbClr val="820000"/>
                                </a:solidFill>
                                <a:latin typeface="Cambria Math" panose="02040503050406030204" pitchFamily="18" charset="0"/>
                              </a:rPr>
                            </m:ctrlPr>
                          </m:dPr>
                          <m:e>
                            <m:sSub>
                              <m:sSubPr>
                                <m:ctrlPr>
                                  <a:rPr lang="el-GR" sz="2400" b="1" i="1">
                                    <a:solidFill>
                                      <a:srgbClr val="820000"/>
                                    </a:solidFill>
                                    <a:latin typeface="Cambria Math" panose="02040503050406030204" pitchFamily="18" charset="0"/>
                                  </a:rPr>
                                </m:ctrlPr>
                              </m:sSubPr>
                              <m:e>
                                <m:r>
                                  <a:rPr lang="en-US" sz="2400" b="1" i="1">
                                    <a:solidFill>
                                      <a:srgbClr val="820000"/>
                                    </a:solidFill>
                                    <a:latin typeface="Cambria Math" panose="02040503050406030204" pitchFamily="18" charset="0"/>
                                  </a:rPr>
                                  <m:t>𝒚</m:t>
                                </m:r>
                              </m:e>
                              <m:sub>
                                <m:r>
                                  <a:rPr lang="el-GR" sz="2400" b="1" i="1">
                                    <a:solidFill>
                                      <a:srgbClr val="820000"/>
                                    </a:solidFill>
                                    <a:latin typeface="Cambria Math" panose="02040503050406030204" pitchFamily="18" charset="0"/>
                                  </a:rPr>
                                  <m:t>𝟏𝟑</m:t>
                                </m:r>
                              </m:sub>
                            </m:sSub>
                          </m:e>
                        </m:d>
                      </m:e>
                      <m:sub>
                        <m:r>
                          <a:rPr lang="en-US" sz="2400" b="1" i="1">
                            <a:solidFill>
                              <a:srgbClr val="820000"/>
                            </a:solidFill>
                            <a:latin typeface="Cambria Math" panose="02040503050406030204" pitchFamily="18" charset="0"/>
                          </a:rPr>
                          <m:t>𝒂</m:t>
                        </m:r>
                      </m:sub>
                    </m:sSub>
                  </m:oMath>
                </a14:m>
                <a:r>
                  <a:rPr lang="en-US" sz="2400" dirty="0"/>
                  <a:t>= </a:t>
                </a:r>
                <a:r>
                  <a:rPr lang="el-GR" sz="2400" dirty="0"/>
                  <a:t>απόσταση </a:t>
                </a:r>
                <a:r>
                  <a:rPr lang="el-GR" sz="2400" b="1" dirty="0"/>
                  <a:t>ΟΖ</a:t>
                </a:r>
                <a:r>
                  <a:rPr lang="el-GR" sz="2400" dirty="0"/>
                  <a:t> στο νομέα 13 επί της </a:t>
                </a:r>
                <a:r>
                  <a:rPr lang="el-GR" sz="2400" dirty="0" err="1"/>
                  <a:t>διαγωνίου</a:t>
                </a:r>
                <a:r>
                  <a:rPr lang="el-GR" sz="2400" dirty="0"/>
                  <a:t> </a:t>
                </a:r>
                <a:r>
                  <a:rPr lang="el-GR" sz="2400" b="1" dirty="0">
                    <a:solidFill>
                      <a:srgbClr val="820000"/>
                    </a:solidFill>
                  </a:rPr>
                  <a:t>α</a:t>
                </a:r>
              </a:p>
              <a:p>
                <a:pPr marL="0" indent="0" algn="ctr">
                  <a:buNone/>
                </a:pPr>
                <a:endParaRPr lang="el-GR" sz="2400"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838200" y="1025525"/>
                <a:ext cx="10515600" cy="4351338"/>
              </a:xfrm>
              <a:blipFill rotWithShape="0">
                <a:blip r:embed="rId2"/>
                <a:stretch>
                  <a:fillRect t="-1961"/>
                </a:stretch>
              </a:blipFill>
            </p:spPr>
            <p:txBody>
              <a:bodyPr/>
              <a:lstStyle/>
              <a:p>
                <a:r>
                  <a:rPr lang="el-GR">
                    <a:noFill/>
                  </a:rPr>
                  <a:t> </a:t>
                </a:r>
              </a:p>
            </p:txBody>
          </p:sp>
        </mc:Fallback>
      </mc:AlternateContent>
      <p:sp>
        <p:nvSpPr>
          <p:cNvPr id="4" name="Θέση αριθμού διαφάνειας 3"/>
          <p:cNvSpPr>
            <a:spLocks noGrp="1"/>
          </p:cNvSpPr>
          <p:nvPr>
            <p:ph type="sldNum" sz="quarter" idx="12"/>
          </p:nvPr>
        </p:nvSpPr>
        <p:spPr>
          <a:xfrm>
            <a:off x="11034944" y="6353988"/>
            <a:ext cx="381000" cy="365125"/>
          </a:xfrm>
        </p:spPr>
        <p:txBody>
          <a:bodyPr/>
          <a:lstStyle/>
          <a:p>
            <a:pPr>
              <a:defRPr/>
            </a:pPr>
            <a:fld id="{7E55E3B3-0445-4CFC-BED8-763D4409E61F}" type="slidenum">
              <a:rPr lang="el-GR" smtClean="0">
                <a:solidFill>
                  <a:prstClr val="black"/>
                </a:solidFill>
              </a:rPr>
              <a:pPr>
                <a:defRPr/>
              </a:pPr>
              <a:t>58</a:t>
            </a:fld>
            <a:endParaRPr lang="el-GR" dirty="0">
              <a:solidFill>
                <a:prstClr val="black"/>
              </a:solidFill>
            </a:endParaRPr>
          </a:p>
        </p:txBody>
      </p:sp>
      <p:sp>
        <p:nvSpPr>
          <p:cNvPr id="7" name="Text Box 4"/>
          <p:cNvSpPr txBox="1">
            <a:spLocks noChangeArrowheads="1"/>
          </p:cNvSpPr>
          <p:nvPr/>
        </p:nvSpPr>
        <p:spPr bwMode="auto">
          <a:xfrm>
            <a:off x="1844371" y="6079351"/>
            <a:ext cx="792003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l-GR" altLang="el-GR" sz="1200" b="1" i="1" u="sng" dirty="0"/>
              <a:t>ΝΑΥΠΗΓΙΚΟ ΣΧΕΔΙΟ ΚΑΙ ΑΡΧΕΣ </a:t>
            </a:r>
            <a:r>
              <a:rPr lang="en-US" altLang="el-GR" sz="1200" b="1" i="1" u="sng" dirty="0"/>
              <a:t>CASD </a:t>
            </a:r>
            <a:r>
              <a:rPr lang="el-GR" altLang="el-GR" sz="1200" b="1" i="1" u="sng" dirty="0"/>
              <a:t>   Καθηγητής : Γεώργιος Κ. Χατζηκωνσταντής   2024</a:t>
            </a:r>
            <a:endParaRPr lang="el-GR" altLang="el-GR" sz="1200" dirty="0"/>
          </a:p>
        </p:txBody>
      </p:sp>
      <p:pic>
        <p:nvPicPr>
          <p:cNvPr id="8" name="Picture 7"/>
          <p:cNvPicPr>
            <a:picLocks noChangeAspect="1"/>
          </p:cNvPicPr>
          <p:nvPr/>
        </p:nvPicPr>
        <p:blipFill>
          <a:blip r:embed="rId3"/>
          <a:stretch>
            <a:fillRect/>
          </a:stretch>
        </p:blipFill>
        <p:spPr>
          <a:xfrm>
            <a:off x="260839" y="1736725"/>
            <a:ext cx="5543550" cy="3914775"/>
          </a:xfrm>
          <a:prstGeom prst="rect">
            <a:avLst/>
          </a:prstGeom>
        </p:spPr>
      </p:pic>
      <p:pic>
        <p:nvPicPr>
          <p:cNvPr id="5" name="Εικόνα 4">
            <a:extLst>
              <a:ext uri="{FF2B5EF4-FFF2-40B4-BE49-F238E27FC236}">
                <a16:creationId xmlns:a16="http://schemas.microsoft.com/office/drawing/2014/main" id="{E8906CD5-0AAE-46E4-805A-3570627C2A0F}"/>
              </a:ext>
            </a:extLst>
          </p:cNvPr>
          <p:cNvPicPr>
            <a:picLocks noChangeAspect="1"/>
          </p:cNvPicPr>
          <p:nvPr/>
        </p:nvPicPr>
        <p:blipFill>
          <a:blip r:embed="rId4"/>
          <a:stretch>
            <a:fillRect/>
          </a:stretch>
        </p:blipFill>
        <p:spPr>
          <a:xfrm>
            <a:off x="6096000" y="2066925"/>
            <a:ext cx="6038850" cy="3619500"/>
          </a:xfrm>
          <a:prstGeom prst="rect">
            <a:avLst/>
          </a:prstGeom>
        </p:spPr>
      </p:pic>
    </p:spTree>
    <p:extLst>
      <p:ext uri="{BB962C8B-B14F-4D97-AF65-F5344CB8AC3E}">
        <p14:creationId xmlns:p14="http://schemas.microsoft.com/office/powerpoint/2010/main" val="42851951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75E96FF-6981-4A55-97FC-02DDC5BD7E3A}"/>
              </a:ext>
            </a:extLst>
          </p:cNvPr>
          <p:cNvSpPr txBox="1"/>
          <p:nvPr/>
        </p:nvSpPr>
        <p:spPr>
          <a:xfrm>
            <a:off x="5344357" y="852256"/>
            <a:ext cx="3178206" cy="400110"/>
          </a:xfrm>
          <a:prstGeom prst="rect">
            <a:avLst/>
          </a:prstGeom>
          <a:noFill/>
        </p:spPr>
        <p:txBody>
          <a:bodyPr wrap="square" rtlCol="0">
            <a:spAutoFit/>
          </a:bodyPr>
          <a:lstStyle/>
          <a:p>
            <a:r>
              <a:rPr lang="el-GR" sz="2000" b="1" dirty="0"/>
              <a:t>Διαγώνιος  (α)</a:t>
            </a:r>
          </a:p>
        </p:txBody>
      </p:sp>
      <p:sp>
        <p:nvSpPr>
          <p:cNvPr id="9" name="Ορθογώνιο 8">
            <a:extLst>
              <a:ext uri="{FF2B5EF4-FFF2-40B4-BE49-F238E27FC236}">
                <a16:creationId xmlns:a16="http://schemas.microsoft.com/office/drawing/2014/main" id="{250E83E0-6724-4267-8109-B17DCE30B8A5}"/>
              </a:ext>
            </a:extLst>
          </p:cNvPr>
          <p:cNvSpPr/>
          <p:nvPr/>
        </p:nvSpPr>
        <p:spPr>
          <a:xfrm>
            <a:off x="11594990" y="6298252"/>
            <a:ext cx="341760" cy="276999"/>
          </a:xfrm>
          <a:prstGeom prst="rect">
            <a:avLst/>
          </a:prstGeom>
        </p:spPr>
        <p:txBody>
          <a:bodyPr wrap="none">
            <a:spAutoFit/>
          </a:bodyPr>
          <a:lstStyle/>
          <a:p>
            <a:r>
              <a:rPr lang="el-GR" sz="1200" dirty="0">
                <a:solidFill>
                  <a:prstClr val="black"/>
                </a:solidFill>
              </a:rPr>
              <a:t>59</a:t>
            </a:r>
            <a:endParaRPr lang="el-GR" sz="1200" dirty="0"/>
          </a:p>
        </p:txBody>
      </p:sp>
      <p:pic>
        <p:nvPicPr>
          <p:cNvPr id="3" name="Εικόνα 2">
            <a:extLst>
              <a:ext uri="{FF2B5EF4-FFF2-40B4-BE49-F238E27FC236}">
                <a16:creationId xmlns:a16="http://schemas.microsoft.com/office/drawing/2014/main" id="{9A7769F5-A30E-4FFD-9162-59CBD543B58E}"/>
              </a:ext>
            </a:extLst>
          </p:cNvPr>
          <p:cNvPicPr>
            <a:picLocks noChangeAspect="1"/>
          </p:cNvPicPr>
          <p:nvPr/>
        </p:nvPicPr>
        <p:blipFill>
          <a:blip r:embed="rId2"/>
          <a:stretch>
            <a:fillRect/>
          </a:stretch>
        </p:blipFill>
        <p:spPr>
          <a:xfrm>
            <a:off x="47625" y="1468830"/>
            <a:ext cx="12096750" cy="3238500"/>
          </a:xfrm>
          <a:prstGeom prst="rect">
            <a:avLst/>
          </a:prstGeom>
        </p:spPr>
      </p:pic>
      <p:sp>
        <p:nvSpPr>
          <p:cNvPr id="2" name="Ορθογώνιο 1">
            <a:extLst>
              <a:ext uri="{FF2B5EF4-FFF2-40B4-BE49-F238E27FC236}">
                <a16:creationId xmlns:a16="http://schemas.microsoft.com/office/drawing/2014/main" id="{18D363A9-381E-40DC-BFA1-304E7467CDE5}"/>
              </a:ext>
            </a:extLst>
          </p:cNvPr>
          <p:cNvSpPr/>
          <p:nvPr/>
        </p:nvSpPr>
        <p:spPr>
          <a:xfrm>
            <a:off x="1201444" y="6113585"/>
            <a:ext cx="9940031" cy="276999"/>
          </a:xfrm>
          <a:prstGeom prst="rect">
            <a:avLst/>
          </a:prstGeom>
        </p:spPr>
        <p:txBody>
          <a:bodyPr wrap="square">
            <a:spAutoFit/>
          </a:bodyPr>
          <a:lstStyle/>
          <a:p>
            <a:pPr algn="ctr"/>
            <a:r>
              <a:rPr lang="el-GR" altLang="el-GR" sz="1200" b="1" i="1" u="sng" dirty="0"/>
              <a:t>ΝΑΥΠΗΓΙΚΟ ΣΧΕΔΙΟ ΚΑΙ ΑΡΧΕΣ </a:t>
            </a:r>
            <a:r>
              <a:rPr lang="en-US" altLang="el-GR" sz="1200" b="1" i="1" u="sng" dirty="0"/>
              <a:t>CASD </a:t>
            </a:r>
            <a:r>
              <a:rPr lang="el-GR" altLang="el-GR" sz="1200" b="1" i="1" u="sng" dirty="0"/>
              <a:t>   Καθηγητής : Γεώργιος Κ. Χατζηκωνσταντής   2024</a:t>
            </a:r>
            <a:endParaRPr lang="el-GR" altLang="el-GR" sz="1200" dirty="0"/>
          </a:p>
        </p:txBody>
      </p:sp>
    </p:spTree>
    <p:extLst>
      <p:ext uri="{BB962C8B-B14F-4D97-AF65-F5344CB8AC3E}">
        <p14:creationId xmlns:p14="http://schemas.microsoft.com/office/powerpoint/2010/main" val="2659080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alpha val="97000"/>
          </a:schemeClr>
        </a:solidFill>
        <a:effectLst/>
      </p:bgPr>
    </p:bg>
    <p:spTree>
      <p:nvGrpSpPr>
        <p:cNvPr id="1" name=""/>
        <p:cNvGrpSpPr/>
        <p:nvPr/>
      </p:nvGrpSpPr>
      <p:grpSpPr>
        <a:xfrm>
          <a:off x="0" y="0"/>
          <a:ext cx="0" cy="0"/>
          <a:chOff x="0" y="0"/>
          <a:chExt cx="0" cy="0"/>
        </a:xfrm>
      </p:grpSpPr>
      <p:sp>
        <p:nvSpPr>
          <p:cNvPr id="15362" name="TextBox 4">
            <a:extLst>
              <a:ext uri="{FF2B5EF4-FFF2-40B4-BE49-F238E27FC236}">
                <a16:creationId xmlns:a16="http://schemas.microsoft.com/office/drawing/2014/main" id="{BD7A14E2-FE22-476F-9622-457C96AE8F40}"/>
              </a:ext>
            </a:extLst>
          </p:cNvPr>
          <p:cNvSpPr txBox="1">
            <a:spLocks noChangeArrowheads="1"/>
          </p:cNvSpPr>
          <p:nvPr/>
        </p:nvSpPr>
        <p:spPr bwMode="auto">
          <a:xfrm>
            <a:off x="3503613" y="836614"/>
            <a:ext cx="4176712"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l-GR" altLang="el-GR" sz="3600" b="1" i="1" u="sng" dirty="0"/>
              <a:t>ΔΙΑΔΙΚΑΣΙΑ </a:t>
            </a:r>
          </a:p>
          <a:p>
            <a:pPr algn="ctr">
              <a:spcBef>
                <a:spcPct val="0"/>
              </a:spcBef>
              <a:buFontTx/>
              <a:buNone/>
            </a:pPr>
            <a:endParaRPr lang="el-GR" altLang="el-GR" sz="3600" b="1" i="1" u="sng" dirty="0"/>
          </a:p>
          <a:p>
            <a:pPr algn="ctr">
              <a:spcBef>
                <a:spcPct val="0"/>
              </a:spcBef>
              <a:buFontTx/>
              <a:buNone/>
            </a:pPr>
            <a:r>
              <a:rPr lang="el-GR" altLang="el-GR" sz="3600" b="1" i="1" u="sng" dirty="0"/>
              <a:t>ΣΧΕΔΙΑΣΗΣ </a:t>
            </a:r>
          </a:p>
          <a:p>
            <a:pPr algn="ctr">
              <a:spcBef>
                <a:spcPct val="0"/>
              </a:spcBef>
              <a:buFontTx/>
              <a:buNone/>
            </a:pPr>
            <a:endParaRPr lang="el-GR" altLang="el-GR" sz="3600" b="1" i="1" u="sng" dirty="0"/>
          </a:p>
          <a:p>
            <a:pPr algn="ctr">
              <a:spcBef>
                <a:spcPct val="0"/>
              </a:spcBef>
              <a:buFontTx/>
              <a:buNone/>
            </a:pPr>
            <a:r>
              <a:rPr lang="el-GR" altLang="el-GR" sz="3600" b="1" i="1" u="sng" dirty="0"/>
              <a:t>ΝΑΥΠΗΓΙΚΩΝ </a:t>
            </a:r>
          </a:p>
          <a:p>
            <a:pPr algn="ctr">
              <a:spcBef>
                <a:spcPct val="0"/>
              </a:spcBef>
              <a:buFontTx/>
              <a:buNone/>
            </a:pPr>
            <a:endParaRPr lang="el-GR" altLang="el-GR" sz="3600" b="1" i="1" u="sng" dirty="0"/>
          </a:p>
          <a:p>
            <a:pPr algn="ctr">
              <a:spcBef>
                <a:spcPct val="0"/>
              </a:spcBef>
              <a:buFontTx/>
              <a:buNone/>
            </a:pPr>
            <a:r>
              <a:rPr lang="el-GR" altLang="el-GR" sz="3600" b="1" i="1" u="sng" dirty="0"/>
              <a:t>ΓΡΑΜΜΩΝ</a:t>
            </a:r>
          </a:p>
        </p:txBody>
      </p:sp>
      <p:sp>
        <p:nvSpPr>
          <p:cNvPr id="15364" name="Slide Number Placeholder 1">
            <a:extLst>
              <a:ext uri="{FF2B5EF4-FFF2-40B4-BE49-F238E27FC236}">
                <a16:creationId xmlns:a16="http://schemas.microsoft.com/office/drawing/2014/main" id="{78F2840E-9A0B-473C-98DA-03A1A0464892}"/>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C43DE79A-7358-471E-AE8C-265D25840D0D}" type="slidenum">
              <a:rPr lang="el-GR" altLang="el-GR" sz="1400"/>
              <a:pPr>
                <a:spcBef>
                  <a:spcPct val="0"/>
                </a:spcBef>
                <a:buFontTx/>
                <a:buNone/>
              </a:pPr>
              <a:t>6</a:t>
            </a:fld>
            <a:endParaRPr lang="el-GR" altLang="el-GR" sz="1400"/>
          </a:p>
        </p:txBody>
      </p:sp>
      <p:sp>
        <p:nvSpPr>
          <p:cNvPr id="5" name="Text Box 2">
            <a:extLst>
              <a:ext uri="{FF2B5EF4-FFF2-40B4-BE49-F238E27FC236}">
                <a16:creationId xmlns:a16="http://schemas.microsoft.com/office/drawing/2014/main" id="{F4EEF709-FE13-45B6-9A80-6434C8625893}"/>
              </a:ext>
            </a:extLst>
          </p:cNvPr>
          <p:cNvSpPr txBox="1">
            <a:spLocks noChangeArrowheads="1"/>
          </p:cNvSpPr>
          <p:nvPr/>
        </p:nvSpPr>
        <p:spPr bwMode="auto">
          <a:xfrm>
            <a:off x="3164413" y="6485275"/>
            <a:ext cx="645010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latin typeface="Times New Roman" panose="02020603050405020304" pitchFamily="18" charset="0"/>
                <a:cs typeface="Times New Roman" panose="02020603050405020304" pitchFamily="18" charset="0"/>
              </a:rPr>
              <a:t>ΝΑΥΠΗΓΙΚΟ ΣΧΕΔΙΟ ΚΑΙ ΑΡΧΕΣ </a:t>
            </a:r>
            <a:r>
              <a:rPr lang="en-US" altLang="el-GR" sz="1000" b="1" dirty="0">
                <a:latin typeface="Times New Roman" panose="02020603050405020304" pitchFamily="18" charset="0"/>
                <a:cs typeface="Times New Roman" panose="02020603050405020304" pitchFamily="18" charset="0"/>
              </a:rPr>
              <a:t>CASD</a:t>
            </a:r>
            <a:r>
              <a:rPr lang="el-GR" altLang="el-GR" sz="1000" b="1" dirty="0">
                <a:latin typeface="Times New Roman" panose="02020603050405020304" pitchFamily="18" charset="0"/>
                <a:cs typeface="Times New Roman" panose="02020603050405020304" pitchFamily="18" charset="0"/>
              </a:rPr>
              <a:t>     ΚΑΘΗΓΗΤΗΣ ΓΕΩΡΓΙΟΣ Κ. ΧΑΤΖΗΚΩΝΣΤΑΝΤΗΣ     2024</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26A7197E-1E27-4C83-8EDD-F740E4DE8A50}"/>
              </a:ext>
            </a:extLst>
          </p:cNvPr>
          <p:cNvSpPr>
            <a:spLocks noGrp="1" noChangeArrowheads="1"/>
          </p:cNvSpPr>
          <p:nvPr>
            <p:ph type="title"/>
          </p:nvPr>
        </p:nvSpPr>
        <p:spPr>
          <a:xfrm>
            <a:off x="2014538" y="125414"/>
            <a:ext cx="8229600" cy="346075"/>
          </a:xfrm>
        </p:spPr>
        <p:txBody>
          <a:bodyPr/>
          <a:lstStyle/>
          <a:p>
            <a:pPr eaLnBrk="1" hangingPunct="1"/>
            <a:r>
              <a:rPr lang="el-GR" altLang="el-GR" sz="1800" b="1"/>
              <a:t>ΣΧΕΔΙΑΣΗ : περίγραμμα- πλέγμα</a:t>
            </a:r>
          </a:p>
        </p:txBody>
      </p:sp>
      <p:sp>
        <p:nvSpPr>
          <p:cNvPr id="13316" name="Slide Number Placeholder 1">
            <a:extLst>
              <a:ext uri="{FF2B5EF4-FFF2-40B4-BE49-F238E27FC236}">
                <a16:creationId xmlns:a16="http://schemas.microsoft.com/office/drawing/2014/main" id="{D50FBF84-7FC6-46F9-A69C-ED68681BD687}"/>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07E06C4D-989A-4574-886C-DF5F67BEAD41}" type="slidenum">
              <a:rPr lang="el-GR" altLang="el-GR" sz="1400"/>
              <a:pPr>
                <a:spcBef>
                  <a:spcPct val="0"/>
                </a:spcBef>
                <a:buFontTx/>
                <a:buNone/>
              </a:pPr>
              <a:t>7</a:t>
            </a:fld>
            <a:endParaRPr lang="el-GR" altLang="el-GR" sz="1400"/>
          </a:p>
        </p:txBody>
      </p:sp>
      <p:pic>
        <p:nvPicPr>
          <p:cNvPr id="13317" name="Picture 2">
            <a:extLst>
              <a:ext uri="{FF2B5EF4-FFF2-40B4-BE49-F238E27FC236}">
                <a16:creationId xmlns:a16="http://schemas.microsoft.com/office/drawing/2014/main" id="{30CA658B-D2FD-4C6B-8A18-88E701C299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14513" y="466726"/>
            <a:ext cx="8629650" cy="580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
            <a:extLst>
              <a:ext uri="{FF2B5EF4-FFF2-40B4-BE49-F238E27FC236}">
                <a16:creationId xmlns:a16="http://schemas.microsoft.com/office/drawing/2014/main" id="{C73EF5BA-CA3F-4680-A415-4775782CEECD}"/>
              </a:ext>
            </a:extLst>
          </p:cNvPr>
          <p:cNvSpPr txBox="1">
            <a:spLocks noChangeArrowheads="1"/>
          </p:cNvSpPr>
          <p:nvPr/>
        </p:nvSpPr>
        <p:spPr bwMode="auto">
          <a:xfrm>
            <a:off x="3164413" y="6485275"/>
            <a:ext cx="645010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latin typeface="Times New Roman" panose="02020603050405020304" pitchFamily="18" charset="0"/>
                <a:cs typeface="Times New Roman" panose="02020603050405020304" pitchFamily="18" charset="0"/>
              </a:rPr>
              <a:t>ΝΑΥΠΗΓΙΚΟ ΣΧΕΔΙΟ ΚΑΙ ΑΡΧΕΣ </a:t>
            </a:r>
            <a:r>
              <a:rPr lang="en-US" altLang="el-GR" sz="1000" b="1" dirty="0">
                <a:latin typeface="Times New Roman" panose="02020603050405020304" pitchFamily="18" charset="0"/>
                <a:cs typeface="Times New Roman" panose="02020603050405020304" pitchFamily="18" charset="0"/>
              </a:rPr>
              <a:t>CASD</a:t>
            </a:r>
            <a:r>
              <a:rPr lang="el-GR" altLang="el-GR" sz="1000" b="1" dirty="0">
                <a:latin typeface="Times New Roman" panose="02020603050405020304" pitchFamily="18" charset="0"/>
                <a:cs typeface="Times New Roman" panose="02020603050405020304" pitchFamily="18" charset="0"/>
              </a:rPr>
              <a:t>     ΚΑΘΗΓΗΤΗΣ ΓΕΩΡΓΙΟΣ Κ. ΧΑΤΖΗΚΩΝΣΤΑΝΤΗΣ     2024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6386" name="Rectangle 4">
            <a:extLst>
              <a:ext uri="{FF2B5EF4-FFF2-40B4-BE49-F238E27FC236}">
                <a16:creationId xmlns:a16="http://schemas.microsoft.com/office/drawing/2014/main" id="{983CE827-1E45-48F9-8F01-4E1D9F93F574}"/>
              </a:ext>
            </a:extLst>
          </p:cNvPr>
          <p:cNvSpPr>
            <a:spLocks noGrp="1" noChangeArrowheads="1"/>
          </p:cNvSpPr>
          <p:nvPr>
            <p:ph type="title"/>
          </p:nvPr>
        </p:nvSpPr>
        <p:spPr>
          <a:xfrm>
            <a:off x="1981200" y="92075"/>
            <a:ext cx="8229600" cy="431800"/>
          </a:xfrm>
          <a:noFill/>
        </p:spPr>
        <p:txBody>
          <a:bodyPr/>
          <a:lstStyle/>
          <a:p>
            <a:pPr eaLnBrk="1" hangingPunct="1"/>
            <a:r>
              <a:rPr lang="el-GR" altLang="el-GR" sz="1800" b="1" u="sng"/>
              <a:t>ΔΙΑΔΙΚΑΣΙΑ ΣΧΕΔΙΑΣΗΣ ΝΑΥΠΗΓΙΚΩΝ ΓΡΑΜΜΩΝ  1/2</a:t>
            </a:r>
          </a:p>
        </p:txBody>
      </p:sp>
      <p:sp>
        <p:nvSpPr>
          <p:cNvPr id="16387" name="Text Box 5">
            <a:extLst>
              <a:ext uri="{FF2B5EF4-FFF2-40B4-BE49-F238E27FC236}">
                <a16:creationId xmlns:a16="http://schemas.microsoft.com/office/drawing/2014/main" id="{3F25DD7C-7E47-436B-BC50-A0530059ED11}"/>
              </a:ext>
            </a:extLst>
          </p:cNvPr>
          <p:cNvSpPr txBox="1">
            <a:spLocks noChangeArrowheads="1"/>
          </p:cNvSpPr>
          <p:nvPr/>
        </p:nvSpPr>
        <p:spPr bwMode="auto">
          <a:xfrm>
            <a:off x="1577975" y="587375"/>
            <a:ext cx="9036050" cy="541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44500" indent="-4445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l-GR" altLang="el-GR" sz="1800"/>
              <a:t> 1. </a:t>
            </a:r>
            <a:r>
              <a:rPr lang="el-GR" altLang="el-GR" sz="1600" b="1">
                <a:solidFill>
                  <a:srgbClr val="FF0000"/>
                </a:solidFill>
              </a:rPr>
              <a:t>Σχεδιάζεται στη διαμήκη( πλάγια) όψη (</a:t>
            </a:r>
            <a:r>
              <a:rPr lang="en-US" altLang="el-GR" sz="1600" b="1">
                <a:solidFill>
                  <a:srgbClr val="FF0000"/>
                </a:solidFill>
              </a:rPr>
              <a:t>sheer plan)</a:t>
            </a:r>
            <a:r>
              <a:rPr lang="el-GR" altLang="el-GR" sz="1600" b="1">
                <a:solidFill>
                  <a:srgbClr val="FF0000"/>
                </a:solidFill>
              </a:rPr>
              <a:t> το πλήρες περίγραμμα του διαμήκους επιπέδου συμμετρίας του πλοίου, χρησιμοποιώντας τα δεδομένα για :</a:t>
            </a:r>
          </a:p>
          <a:p>
            <a:pPr eaLnBrk="1" hangingPunct="1">
              <a:spcBef>
                <a:spcPct val="50000"/>
              </a:spcBef>
              <a:buFontTx/>
              <a:buNone/>
            </a:pPr>
            <a:r>
              <a:rPr lang="el-GR" altLang="el-GR" sz="1600" b="1">
                <a:solidFill>
                  <a:srgbClr val="FF0000"/>
                </a:solidFill>
              </a:rPr>
              <a:t>      - Περίγραμμα πλώρης   - Περίγραμμα πρύμνης  - Κατάστρωμα και παραπέτ</a:t>
            </a:r>
            <a:r>
              <a:rPr lang="el-GR" altLang="el-GR" sz="1600">
                <a:solidFill>
                  <a:srgbClr val="FF0000"/>
                </a:solidFill>
              </a:rPr>
              <a:t>ο </a:t>
            </a:r>
          </a:p>
          <a:p>
            <a:pPr eaLnBrk="1" hangingPunct="1">
              <a:spcBef>
                <a:spcPct val="50000"/>
              </a:spcBef>
              <a:buFontTx/>
              <a:buNone/>
            </a:pPr>
            <a:r>
              <a:rPr lang="el-GR" altLang="el-GR" sz="1800"/>
              <a:t>  2. </a:t>
            </a:r>
            <a:r>
              <a:rPr lang="el-GR" altLang="el-GR" sz="1600" b="1">
                <a:solidFill>
                  <a:srgbClr val="002060"/>
                </a:solidFill>
              </a:rPr>
              <a:t>Σχεδιάζεται η καμπύλη καταστρώματος στο εγκάρσιο επίπεδο </a:t>
            </a:r>
            <a:r>
              <a:rPr lang="en-US" altLang="el-GR" sz="1600" b="1">
                <a:solidFill>
                  <a:srgbClr val="002060"/>
                </a:solidFill>
              </a:rPr>
              <a:t>(body plan</a:t>
            </a:r>
            <a:r>
              <a:rPr lang="el-GR" altLang="el-GR" sz="1600" b="1">
                <a:solidFill>
                  <a:srgbClr val="002060"/>
                </a:solidFill>
              </a:rPr>
              <a:t>, πρόοψη</a:t>
            </a:r>
            <a:r>
              <a:rPr lang="en-US" altLang="el-GR" sz="1600" b="1">
                <a:solidFill>
                  <a:srgbClr val="002060"/>
                </a:solidFill>
              </a:rPr>
              <a:t>)</a:t>
            </a:r>
            <a:r>
              <a:rPr lang="el-GR" altLang="el-GR" sz="1600" b="1">
                <a:solidFill>
                  <a:srgbClr val="002060"/>
                </a:solidFill>
              </a:rPr>
              <a:t> και στο οριζόντιο επίπεδο κάτοψη</a:t>
            </a:r>
            <a:r>
              <a:rPr lang="en-US" altLang="el-GR" sz="1600" b="1">
                <a:solidFill>
                  <a:srgbClr val="002060"/>
                </a:solidFill>
              </a:rPr>
              <a:t> (half-breadth plan</a:t>
            </a:r>
            <a:r>
              <a:rPr lang="el-GR" altLang="el-GR" sz="1600" b="1">
                <a:solidFill>
                  <a:srgbClr val="002060"/>
                </a:solidFill>
              </a:rPr>
              <a:t>, κάτοψη</a:t>
            </a:r>
            <a:r>
              <a:rPr lang="en-US" altLang="el-GR" sz="1600" b="1">
                <a:solidFill>
                  <a:srgbClr val="002060"/>
                </a:solidFill>
              </a:rPr>
              <a:t>)</a:t>
            </a:r>
            <a:endParaRPr lang="el-GR" altLang="el-GR" sz="1600" b="1">
              <a:solidFill>
                <a:srgbClr val="002060"/>
              </a:solidFill>
            </a:endParaRPr>
          </a:p>
          <a:p>
            <a:pPr eaLnBrk="1" hangingPunct="1">
              <a:spcBef>
                <a:spcPct val="50000"/>
              </a:spcBef>
              <a:buFontTx/>
              <a:buNone/>
            </a:pPr>
            <a:r>
              <a:rPr lang="el-GR" altLang="el-GR" sz="1800"/>
              <a:t>  3. </a:t>
            </a:r>
            <a:r>
              <a:rPr lang="el-GR" altLang="el-GR" sz="1600" b="1">
                <a:solidFill>
                  <a:srgbClr val="00B050"/>
                </a:solidFill>
              </a:rPr>
              <a:t>Σχεδιάζεται η καμπύλη παραπέτου στο εγκάρσιο επίπεδο </a:t>
            </a:r>
            <a:r>
              <a:rPr lang="en-US" altLang="el-GR" sz="1600" b="1">
                <a:solidFill>
                  <a:srgbClr val="00B050"/>
                </a:solidFill>
              </a:rPr>
              <a:t>(body plan</a:t>
            </a:r>
            <a:r>
              <a:rPr lang="el-GR" altLang="el-GR" sz="1600" b="1">
                <a:solidFill>
                  <a:srgbClr val="00B050"/>
                </a:solidFill>
              </a:rPr>
              <a:t>, πρόοψη</a:t>
            </a:r>
            <a:r>
              <a:rPr lang="en-US" altLang="el-GR" sz="1600" b="1">
                <a:solidFill>
                  <a:srgbClr val="00B050"/>
                </a:solidFill>
              </a:rPr>
              <a:t>)</a:t>
            </a:r>
            <a:r>
              <a:rPr lang="el-GR" altLang="el-GR" sz="1600" b="1">
                <a:solidFill>
                  <a:srgbClr val="00B050"/>
                </a:solidFill>
              </a:rPr>
              <a:t> και στο οριζόντιο επίπεδο κάτοψη</a:t>
            </a:r>
            <a:r>
              <a:rPr lang="en-US" altLang="el-GR" sz="1600" b="1">
                <a:solidFill>
                  <a:srgbClr val="00B050"/>
                </a:solidFill>
              </a:rPr>
              <a:t> (half-breadth plan</a:t>
            </a:r>
            <a:r>
              <a:rPr lang="el-GR" altLang="el-GR" sz="1600" b="1">
                <a:solidFill>
                  <a:srgbClr val="00B050"/>
                </a:solidFill>
              </a:rPr>
              <a:t>, κάτοψη</a:t>
            </a:r>
            <a:r>
              <a:rPr lang="en-US" altLang="el-GR" sz="1600" b="1">
                <a:solidFill>
                  <a:srgbClr val="00B050"/>
                </a:solidFill>
              </a:rPr>
              <a:t>)</a:t>
            </a:r>
            <a:endParaRPr lang="el-GR" altLang="el-GR" sz="1600" b="1">
              <a:solidFill>
                <a:srgbClr val="00B050"/>
              </a:solidFill>
            </a:endParaRPr>
          </a:p>
          <a:p>
            <a:pPr eaLnBrk="1" hangingPunct="1">
              <a:spcBef>
                <a:spcPct val="50000"/>
              </a:spcBef>
              <a:buFontTx/>
              <a:buNone/>
            </a:pPr>
            <a:r>
              <a:rPr lang="el-GR" altLang="el-GR" sz="1800"/>
              <a:t>  4. Σχεδίαση καμπυλών ζυγών (0,2,4,6,8,10) νομέων στη πρόοψη </a:t>
            </a:r>
            <a:r>
              <a:rPr lang="en-US" altLang="el-GR" sz="1800"/>
              <a:t>(body plan)</a:t>
            </a:r>
            <a:r>
              <a:rPr lang="el-GR" altLang="el-GR" sz="1800"/>
              <a:t> </a:t>
            </a:r>
          </a:p>
          <a:p>
            <a:pPr eaLnBrk="1" hangingPunct="1">
              <a:spcBef>
                <a:spcPct val="50000"/>
              </a:spcBef>
              <a:buFontTx/>
              <a:buNone/>
            </a:pPr>
            <a:r>
              <a:rPr lang="el-GR" altLang="el-GR" sz="1800"/>
              <a:t>  5. Σχεδίαση καμπυλών περιττών (1,3,5) ισάλων στην κάτοψη</a:t>
            </a:r>
            <a:r>
              <a:rPr lang="en-US" altLang="el-GR" sz="1800"/>
              <a:t> (half-breadth plan)</a:t>
            </a:r>
          </a:p>
          <a:p>
            <a:pPr eaLnBrk="1" hangingPunct="1">
              <a:spcBef>
                <a:spcPct val="50000"/>
              </a:spcBef>
              <a:buFontTx/>
              <a:buNone/>
            </a:pPr>
            <a:r>
              <a:rPr lang="el-GR" altLang="el-GR" sz="1800"/>
              <a:t>  6. Σχεδίαση 1ης ή 2ης ή 3</a:t>
            </a:r>
            <a:r>
              <a:rPr lang="el-GR" altLang="el-GR" sz="1800" baseline="30000"/>
              <a:t>ης</a:t>
            </a:r>
            <a:r>
              <a:rPr lang="el-GR" altLang="el-GR" sz="1800"/>
              <a:t>  διαμήκους τομής</a:t>
            </a:r>
            <a:r>
              <a:rPr lang="en-US" altLang="el-GR" sz="1800"/>
              <a:t> </a:t>
            </a:r>
            <a:r>
              <a:rPr lang="el-GR" altLang="el-GR" sz="1800"/>
              <a:t>στην πλάγια όψη (</a:t>
            </a:r>
            <a:r>
              <a:rPr lang="en-US" altLang="el-GR" sz="1800"/>
              <a:t>sheer plan)</a:t>
            </a:r>
            <a:r>
              <a:rPr lang="el-GR" altLang="el-GR" sz="1800"/>
              <a:t> </a:t>
            </a:r>
          </a:p>
          <a:p>
            <a:pPr eaLnBrk="1" hangingPunct="1">
              <a:spcBef>
                <a:spcPct val="50000"/>
              </a:spcBef>
              <a:buFontTx/>
              <a:buNone/>
            </a:pPr>
            <a:r>
              <a:rPr lang="el-GR" altLang="el-GR" sz="1800"/>
              <a:t>   7. Εξομάλυνση καμπυλών</a:t>
            </a:r>
            <a:r>
              <a:rPr lang="en-US" altLang="el-GR" sz="1800"/>
              <a:t> </a:t>
            </a:r>
            <a:r>
              <a:rPr lang="el-GR" altLang="el-GR" sz="1800"/>
              <a:t>στα τρία επίπεδα</a:t>
            </a:r>
          </a:p>
          <a:p>
            <a:pPr eaLnBrk="1" hangingPunct="1">
              <a:spcBef>
                <a:spcPct val="0"/>
              </a:spcBef>
              <a:buFontTx/>
              <a:buNone/>
            </a:pPr>
            <a:r>
              <a:rPr lang="el-GR" altLang="el-GR" sz="1800"/>
              <a:t>   8. Σχεδίαση υπολοίπων τομών / καμπυλών στα τρία επίπεδα</a:t>
            </a:r>
          </a:p>
          <a:p>
            <a:pPr eaLnBrk="1" hangingPunct="1">
              <a:spcBef>
                <a:spcPct val="0"/>
              </a:spcBef>
              <a:buFontTx/>
              <a:buNone/>
            </a:pPr>
            <a:r>
              <a:rPr lang="el-GR" altLang="el-GR" sz="1800"/>
              <a:t>   9. Προσδιορισμός διαγωνίων στην πρόοψη </a:t>
            </a:r>
            <a:r>
              <a:rPr lang="en-US" altLang="el-GR" sz="1800"/>
              <a:t>(body plan)</a:t>
            </a:r>
            <a:r>
              <a:rPr lang="el-GR" altLang="el-GR" sz="1800"/>
              <a:t> </a:t>
            </a:r>
          </a:p>
          <a:p>
            <a:pPr eaLnBrk="1" hangingPunct="1">
              <a:spcBef>
                <a:spcPct val="0"/>
              </a:spcBef>
              <a:buFontTx/>
              <a:buNone/>
            </a:pPr>
            <a:r>
              <a:rPr lang="el-GR" altLang="el-GR" sz="1800"/>
              <a:t> 10. Σχεδίαση των καμπυλών των διαγωνίων στην κάτοψη</a:t>
            </a:r>
            <a:r>
              <a:rPr lang="en-US" altLang="el-GR" sz="1800"/>
              <a:t> (half-breadth plan)</a:t>
            </a:r>
            <a:r>
              <a:rPr lang="el-GR" altLang="el-GR" sz="1800"/>
              <a:t> κάτω από τις καμπύλες των ισάλων</a:t>
            </a:r>
          </a:p>
          <a:p>
            <a:pPr eaLnBrk="1" hangingPunct="1">
              <a:spcBef>
                <a:spcPct val="0"/>
              </a:spcBef>
              <a:buFontTx/>
              <a:buNone/>
            </a:pPr>
            <a:r>
              <a:rPr lang="el-GR" altLang="el-GR" sz="1800"/>
              <a:t> 11. Τελικός έλεγχος ομαλότητας καμπυλών</a:t>
            </a:r>
          </a:p>
        </p:txBody>
      </p:sp>
      <p:sp>
        <p:nvSpPr>
          <p:cNvPr id="16389" name="Slide Number Placeholder 1">
            <a:extLst>
              <a:ext uri="{FF2B5EF4-FFF2-40B4-BE49-F238E27FC236}">
                <a16:creationId xmlns:a16="http://schemas.microsoft.com/office/drawing/2014/main" id="{25A07D2A-F88D-4DE0-91D8-61108309D92E}"/>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823A11E8-AAD9-4492-BEE0-3A605496DB76}" type="slidenum">
              <a:rPr lang="el-GR" altLang="el-GR" sz="1400"/>
              <a:pPr>
                <a:spcBef>
                  <a:spcPct val="0"/>
                </a:spcBef>
                <a:buFontTx/>
                <a:buNone/>
              </a:pPr>
              <a:t>8</a:t>
            </a:fld>
            <a:endParaRPr lang="el-GR" altLang="el-GR" sz="1400"/>
          </a:p>
        </p:txBody>
      </p:sp>
      <p:sp>
        <p:nvSpPr>
          <p:cNvPr id="6" name="Text Box 2">
            <a:extLst>
              <a:ext uri="{FF2B5EF4-FFF2-40B4-BE49-F238E27FC236}">
                <a16:creationId xmlns:a16="http://schemas.microsoft.com/office/drawing/2014/main" id="{7273448B-4528-4070-891A-4AD3FC3780AB}"/>
              </a:ext>
            </a:extLst>
          </p:cNvPr>
          <p:cNvSpPr txBox="1">
            <a:spLocks noChangeArrowheads="1"/>
          </p:cNvSpPr>
          <p:nvPr/>
        </p:nvSpPr>
        <p:spPr bwMode="auto">
          <a:xfrm>
            <a:off x="3164413" y="6485275"/>
            <a:ext cx="645010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latin typeface="Times New Roman" panose="02020603050405020304" pitchFamily="18" charset="0"/>
                <a:cs typeface="Times New Roman" panose="02020603050405020304" pitchFamily="18" charset="0"/>
              </a:rPr>
              <a:t>ΝΑΥΠΗΓΙΚΟ ΣΧΕΔΙΟ ΚΑΙ ΑΡΧΕΣ </a:t>
            </a:r>
            <a:r>
              <a:rPr lang="en-US" altLang="el-GR" sz="1000" b="1" dirty="0">
                <a:latin typeface="Times New Roman" panose="02020603050405020304" pitchFamily="18" charset="0"/>
                <a:cs typeface="Times New Roman" panose="02020603050405020304" pitchFamily="18" charset="0"/>
              </a:rPr>
              <a:t>CASD</a:t>
            </a:r>
            <a:r>
              <a:rPr lang="el-GR" altLang="el-GR" sz="1000" b="1" dirty="0">
                <a:latin typeface="Times New Roman" panose="02020603050405020304" pitchFamily="18" charset="0"/>
                <a:cs typeface="Times New Roman" panose="02020603050405020304" pitchFamily="18" charset="0"/>
              </a:rPr>
              <a:t>     ΚΑΘΗΓΗΤΗΣ ΓΕΩΡΓΙΟΣ Κ. ΧΑΤΖΗΚΩΝΣΤΑΝΤΗΣ     2024</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DBC897F4-9A67-43BA-B1D5-80645080C831}"/>
              </a:ext>
            </a:extLst>
          </p:cNvPr>
          <p:cNvSpPr txBox="1">
            <a:spLocks noChangeArrowheads="1"/>
          </p:cNvSpPr>
          <p:nvPr/>
        </p:nvSpPr>
        <p:spPr bwMode="auto">
          <a:xfrm>
            <a:off x="2870948" y="6458642"/>
            <a:ext cx="645010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000" b="1" dirty="0">
                <a:latin typeface="Times New Roman" panose="02020603050405020304" pitchFamily="18" charset="0"/>
                <a:cs typeface="Times New Roman" panose="02020603050405020304" pitchFamily="18" charset="0"/>
              </a:rPr>
              <a:t>ΝΑΥΠΗΓΙΚΟ ΣΧΕΔΙΟ ΚΑΙ ΑΡΧΕΣ </a:t>
            </a:r>
            <a:r>
              <a:rPr lang="en-US" altLang="el-GR" sz="1000" b="1" dirty="0">
                <a:latin typeface="Times New Roman" panose="02020603050405020304" pitchFamily="18" charset="0"/>
                <a:cs typeface="Times New Roman" panose="02020603050405020304" pitchFamily="18" charset="0"/>
              </a:rPr>
              <a:t>CASD</a:t>
            </a:r>
            <a:r>
              <a:rPr lang="el-GR" altLang="el-GR" sz="1000" b="1" dirty="0">
                <a:latin typeface="Times New Roman" panose="02020603050405020304" pitchFamily="18" charset="0"/>
                <a:cs typeface="Times New Roman" panose="02020603050405020304" pitchFamily="18" charset="0"/>
              </a:rPr>
              <a:t>     ΚΑΘΗΓΗΤΗΣ ΓΕΩΡΓΙΟΣ Κ. ΧΑΤΖΗΚΩΝΣΤΑΝΤΗΣ     2024</a:t>
            </a:r>
          </a:p>
        </p:txBody>
      </p:sp>
      <p:sp>
        <p:nvSpPr>
          <p:cNvPr id="6" name="Θέση αριθμού διαφάνειας 5">
            <a:extLst>
              <a:ext uri="{FF2B5EF4-FFF2-40B4-BE49-F238E27FC236}">
                <a16:creationId xmlns:a16="http://schemas.microsoft.com/office/drawing/2014/main" id="{B458B601-4006-4F00-839D-A4AA6E020A9B}"/>
              </a:ext>
            </a:extLst>
          </p:cNvPr>
          <p:cNvSpPr>
            <a:spLocks noGrp="1"/>
          </p:cNvSpPr>
          <p:nvPr>
            <p:ph type="sldNum" sz="quarter" idx="12"/>
          </p:nvPr>
        </p:nvSpPr>
        <p:spPr/>
        <p:txBody>
          <a:bodyPr/>
          <a:lstStyle/>
          <a:p>
            <a:fld id="{E5CB0D6C-172C-4E9E-8EC8-375D316F7537}" type="slidenum">
              <a:rPr lang="el-GR" smtClean="0"/>
              <a:t>9</a:t>
            </a:fld>
            <a:endParaRPr lang="el-GR"/>
          </a:p>
        </p:txBody>
      </p:sp>
      <p:sp>
        <p:nvSpPr>
          <p:cNvPr id="5" name="TextBox 4">
            <a:extLst>
              <a:ext uri="{FF2B5EF4-FFF2-40B4-BE49-F238E27FC236}">
                <a16:creationId xmlns:a16="http://schemas.microsoft.com/office/drawing/2014/main" id="{0643077A-9C39-44CD-9A25-0057B4803FC0}"/>
              </a:ext>
            </a:extLst>
          </p:cNvPr>
          <p:cNvSpPr txBox="1"/>
          <p:nvPr/>
        </p:nvSpPr>
        <p:spPr>
          <a:xfrm>
            <a:off x="4962617" y="1518082"/>
            <a:ext cx="3355759" cy="2554545"/>
          </a:xfrm>
          <a:prstGeom prst="rect">
            <a:avLst/>
          </a:prstGeom>
          <a:noFill/>
        </p:spPr>
        <p:txBody>
          <a:bodyPr wrap="square" rtlCol="0">
            <a:spAutoFit/>
          </a:bodyPr>
          <a:lstStyle/>
          <a:p>
            <a:r>
              <a:rPr lang="el-GR" sz="3200" b="1" dirty="0">
                <a:latin typeface="Times New Roman" panose="02020603050405020304" pitchFamily="18" charset="0"/>
                <a:cs typeface="Times New Roman" panose="02020603050405020304" pitchFamily="18" charset="0"/>
              </a:rPr>
              <a:t>Στοιχεία</a:t>
            </a:r>
          </a:p>
          <a:p>
            <a:r>
              <a:rPr lang="el-GR" sz="3200" b="1" dirty="0">
                <a:latin typeface="Times New Roman" panose="02020603050405020304" pitchFamily="18" charset="0"/>
                <a:cs typeface="Times New Roman" panose="02020603050405020304" pitchFamily="18" charset="0"/>
              </a:rPr>
              <a:t> </a:t>
            </a:r>
          </a:p>
          <a:p>
            <a:r>
              <a:rPr lang="el-GR" sz="3200" b="1" dirty="0">
                <a:latin typeface="Times New Roman" panose="02020603050405020304" pitchFamily="18" charset="0"/>
                <a:cs typeface="Times New Roman" panose="02020603050405020304" pitchFamily="18" charset="0"/>
              </a:rPr>
              <a:t>για την </a:t>
            </a:r>
          </a:p>
          <a:p>
            <a:endParaRPr lang="el-GR" sz="3200" b="1" dirty="0">
              <a:latin typeface="Times New Roman" panose="02020603050405020304" pitchFamily="18" charset="0"/>
              <a:cs typeface="Times New Roman" panose="02020603050405020304" pitchFamily="18" charset="0"/>
            </a:endParaRPr>
          </a:p>
          <a:p>
            <a:r>
              <a:rPr lang="el-GR" sz="3200" b="1" dirty="0">
                <a:latin typeface="Times New Roman" panose="02020603050405020304" pitchFamily="18" charset="0"/>
                <a:cs typeface="Times New Roman" panose="02020603050405020304" pitchFamily="18" charset="0"/>
              </a:rPr>
              <a:t>Σχεδίαση</a:t>
            </a:r>
          </a:p>
        </p:txBody>
      </p:sp>
    </p:spTree>
    <p:extLst>
      <p:ext uri="{BB962C8B-B14F-4D97-AF65-F5344CB8AC3E}">
        <p14:creationId xmlns:p14="http://schemas.microsoft.com/office/powerpoint/2010/main" val="3838521524"/>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642</TotalTime>
  <Words>2453</Words>
  <Application>Microsoft Office PowerPoint</Application>
  <PresentationFormat>Ευρεία οθόνη</PresentationFormat>
  <Paragraphs>386</Paragraphs>
  <Slides>59</Slides>
  <Notes>2</Notes>
  <HiddenSlides>0</HiddenSlides>
  <MMClips>0</MMClips>
  <ScaleCrop>false</ScaleCrop>
  <HeadingPairs>
    <vt:vector size="6" baseType="variant">
      <vt:variant>
        <vt:lpstr>Γραμματοσειρές που χρησιμοποιούνται</vt:lpstr>
      </vt:variant>
      <vt:variant>
        <vt:i4>8</vt:i4>
      </vt:variant>
      <vt:variant>
        <vt:lpstr>Θέμα</vt:lpstr>
      </vt:variant>
      <vt:variant>
        <vt:i4>1</vt:i4>
      </vt:variant>
      <vt:variant>
        <vt:lpstr>Τίτλοι διαφανειών</vt:lpstr>
      </vt:variant>
      <vt:variant>
        <vt:i4>59</vt:i4>
      </vt:variant>
    </vt:vector>
  </HeadingPairs>
  <TitlesOfParts>
    <vt:vector size="68" baseType="lpstr">
      <vt:lpstr>Arial</vt:lpstr>
      <vt:lpstr>Arial Black</vt:lpstr>
      <vt:lpstr>Calibri</vt:lpstr>
      <vt:lpstr>Calibri Light</vt:lpstr>
      <vt:lpstr>Cambria Math</vt:lpstr>
      <vt:lpstr>Times New Roman</vt:lpstr>
      <vt:lpstr>Tw Cen MT</vt:lpstr>
      <vt:lpstr>Wingdings</vt:lpstr>
      <vt:lpstr>Θέμα του Office</vt:lpstr>
      <vt:lpstr>Παρουσίαση του PowerPoint</vt:lpstr>
      <vt:lpstr>Παρουσίαση του PowerPoint</vt:lpstr>
      <vt:lpstr>Επίπεδα</vt:lpstr>
      <vt:lpstr>Παρουσίαση του PowerPoint</vt:lpstr>
      <vt:lpstr>Παρουσίαση του PowerPoint</vt:lpstr>
      <vt:lpstr>Παρουσίαση του PowerPoint</vt:lpstr>
      <vt:lpstr>ΣΧΕΔΙΑΣΗ : περίγραμμα- πλέγμα</vt:lpstr>
      <vt:lpstr>ΔΙΑΔΙΚΑΣΙΑ ΣΧΕΔΙΑΣΗΣ ΝΑΥΠΗΓΙΚΩΝ ΓΡΑΜΜΩΝ  1/2</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Παράδειγμα  :  Προσδιορισμός Νομ. 9 (σχεδιάζεται στο εγκάρσιο επίπεδο και στο ΔΕΞΙ τμήμα = νομείς πρωραίας περιοχής)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Ναυπηγικό Σχέδιο : Επίπεδο Ισάλων (1 από 6)</vt:lpstr>
      <vt:lpstr>Ναυπηγικό Σχέδιο : Επίπεδο Ισάλων  (2 από 6)</vt:lpstr>
      <vt:lpstr>Ναυπηγικό Σχέδιο : Επίπεδο Ισάλων (3 από 6)</vt:lpstr>
      <vt:lpstr>Ναυπηγικό Σχέδιο : Επίπεδο Ισάλων (4 από 6)</vt:lpstr>
      <vt:lpstr>Ναυπηγικό Σχέδιο : Επίπεδο Ισάλων (5 από 6)</vt:lpstr>
      <vt:lpstr>Ναυπηγικό Σχέδιο : Επίπεδο Ισάλων (6 από 6)</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Σχεδίαση διαγώνιου α (1 από 7)</vt:lpstr>
      <vt:lpstr>Σχεδίαση διαγώνιου α (2 από 7)</vt:lpstr>
      <vt:lpstr>Σχεδίαση διαγώνιου α (3 από 7)</vt:lpstr>
      <vt:lpstr>Σχεδίαση διαγώνιου α (4 από 7)</vt:lpstr>
      <vt:lpstr>Σχεδίαση διαγώνιου α (5 από 7)</vt:lpstr>
      <vt:lpstr>Σχεδίαση διαγώνιου α (6 από 7)</vt:lpstr>
      <vt:lpstr>Σχεδίαση διαγώνιου α (7 από 7)</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UNIWA</dc:creator>
  <cp:lastModifiedBy>UNIWA</cp:lastModifiedBy>
  <cp:revision>29</cp:revision>
  <dcterms:created xsi:type="dcterms:W3CDTF">2024-03-27T20:44:37Z</dcterms:created>
  <dcterms:modified xsi:type="dcterms:W3CDTF">2024-03-31T10:39:46Z</dcterms:modified>
</cp:coreProperties>
</file>