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9" r:id="rId33"/>
    <p:sldId id="290" r:id="rId34"/>
    <p:sldId id="286" r:id="rId35"/>
    <p:sldId id="287" r:id="rId36"/>
    <p:sldId id="291" r:id="rId37"/>
    <p:sldId id="292" r:id="rId38"/>
    <p:sldId id="293" r:id="rId39"/>
    <p:sldId id="295" r:id="rId40"/>
    <p:sldId id="294"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EB1FEC79-C391-43ED-AE2B-056D2A4E4B80}"/>
              </a:ext>
            </a:extLst>
          </p:cNvPr>
          <p:cNvSpPr>
            <a:spLocks noGrp="1"/>
          </p:cNvSpPr>
          <p:nvPr>
            <p:ph type="subTitle" idx="1"/>
          </p:nvPr>
        </p:nvSpPr>
        <p:spPr/>
        <p:txBody>
          <a:bodyPr/>
          <a:lstStyle/>
          <a:p>
            <a:r>
              <a:rPr lang="el-GR" dirty="0"/>
              <a:t>Βλοτινού </a:t>
            </a:r>
            <a:r>
              <a:rPr lang="el-GR" dirty="0" err="1"/>
              <a:t>Πηνελοπη</a:t>
            </a:r>
            <a:endParaRPr lang="el-GR" dirty="0"/>
          </a:p>
          <a:p>
            <a:r>
              <a:rPr lang="el-GR" dirty="0" err="1"/>
              <a:t>Επικουρη</a:t>
            </a:r>
            <a:r>
              <a:rPr lang="el-GR" dirty="0"/>
              <a:t> </a:t>
            </a:r>
            <a:r>
              <a:rPr lang="el-GR" dirty="0" err="1"/>
              <a:t>καθηγητρια</a:t>
            </a:r>
            <a:r>
              <a:rPr lang="el-GR" dirty="0"/>
              <a:t> </a:t>
            </a:r>
          </a:p>
          <a:p>
            <a:r>
              <a:rPr lang="el-GR" dirty="0" err="1"/>
              <a:t>Τμημα</a:t>
            </a:r>
            <a:r>
              <a:rPr lang="el-GR" dirty="0"/>
              <a:t> </a:t>
            </a:r>
            <a:r>
              <a:rPr lang="el-GR" dirty="0" err="1"/>
              <a:t>εργοθεραπειασ</a:t>
            </a:r>
            <a:endParaRPr lang="el-GR" dirty="0"/>
          </a:p>
        </p:txBody>
      </p:sp>
      <p:pic>
        <p:nvPicPr>
          <p:cNvPr id="5" name="Εικόνα 4">
            <a:extLst>
              <a:ext uri="{FF2B5EF4-FFF2-40B4-BE49-F238E27FC236}">
                <a16:creationId xmlns:a16="http://schemas.microsoft.com/office/drawing/2014/main" id="{23D93D9E-449E-4D96-A9E1-B849A482FA31}"/>
              </a:ext>
            </a:extLst>
          </p:cNvPr>
          <p:cNvPicPr>
            <a:picLocks noChangeAspect="1"/>
          </p:cNvPicPr>
          <p:nvPr/>
        </p:nvPicPr>
        <p:blipFill>
          <a:blip r:embed="rId2"/>
          <a:stretch>
            <a:fillRect/>
          </a:stretch>
        </p:blipFill>
        <p:spPr>
          <a:xfrm>
            <a:off x="1658471" y="632107"/>
            <a:ext cx="5790268" cy="3649499"/>
          </a:xfrm>
          <a:prstGeom prst="rect">
            <a:avLst/>
          </a:prstGeom>
        </p:spPr>
      </p:pic>
    </p:spTree>
    <p:extLst>
      <p:ext uri="{BB962C8B-B14F-4D97-AF65-F5344CB8AC3E}">
        <p14:creationId xmlns:p14="http://schemas.microsoft.com/office/powerpoint/2010/main" val="427325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476FE8-18BE-4CDA-BCF5-81F450B27013}"/>
              </a:ext>
            </a:extLst>
          </p:cNvPr>
          <p:cNvSpPr>
            <a:spLocks noGrp="1"/>
          </p:cNvSpPr>
          <p:nvPr>
            <p:ph type="title"/>
          </p:nvPr>
        </p:nvSpPr>
        <p:spPr/>
        <p:txBody>
          <a:bodyPr/>
          <a:lstStyle/>
          <a:p>
            <a:endParaRPr lang="el-GR" dirty="0"/>
          </a:p>
        </p:txBody>
      </p:sp>
      <p:pic>
        <p:nvPicPr>
          <p:cNvPr id="7" name="Θέση περιεχομένου 6">
            <a:extLst>
              <a:ext uri="{FF2B5EF4-FFF2-40B4-BE49-F238E27FC236}">
                <a16:creationId xmlns:a16="http://schemas.microsoft.com/office/drawing/2014/main" id="{3E67A434-5769-4A4B-93B9-5BEAA78E6E61}"/>
              </a:ext>
            </a:extLst>
          </p:cNvPr>
          <p:cNvPicPr>
            <a:picLocks noGrp="1" noChangeAspect="1"/>
          </p:cNvPicPr>
          <p:nvPr>
            <p:ph idx="1"/>
          </p:nvPr>
        </p:nvPicPr>
        <p:blipFill>
          <a:blip r:embed="rId2"/>
          <a:stretch>
            <a:fillRect/>
          </a:stretch>
        </p:blipFill>
        <p:spPr>
          <a:xfrm>
            <a:off x="318855" y="4291381"/>
            <a:ext cx="4664766" cy="1957020"/>
          </a:xfrm>
        </p:spPr>
      </p:pic>
      <p:pic>
        <p:nvPicPr>
          <p:cNvPr id="5" name="Εικόνα 4">
            <a:extLst>
              <a:ext uri="{FF2B5EF4-FFF2-40B4-BE49-F238E27FC236}">
                <a16:creationId xmlns:a16="http://schemas.microsoft.com/office/drawing/2014/main" id="{1635E34D-5644-4AA6-B40F-208CD0496547}"/>
              </a:ext>
            </a:extLst>
          </p:cNvPr>
          <p:cNvPicPr>
            <a:picLocks noChangeAspect="1"/>
          </p:cNvPicPr>
          <p:nvPr/>
        </p:nvPicPr>
        <p:blipFill>
          <a:blip r:embed="rId3"/>
          <a:stretch>
            <a:fillRect/>
          </a:stretch>
        </p:blipFill>
        <p:spPr>
          <a:xfrm>
            <a:off x="318855" y="185047"/>
            <a:ext cx="5644627" cy="1957020"/>
          </a:xfrm>
          <a:prstGeom prst="rect">
            <a:avLst/>
          </a:prstGeom>
        </p:spPr>
      </p:pic>
      <p:sp>
        <p:nvSpPr>
          <p:cNvPr id="8" name="TextBox 7">
            <a:extLst>
              <a:ext uri="{FF2B5EF4-FFF2-40B4-BE49-F238E27FC236}">
                <a16:creationId xmlns:a16="http://schemas.microsoft.com/office/drawing/2014/main" id="{62452586-3652-4CC2-8878-8D9ED162DA12}"/>
              </a:ext>
            </a:extLst>
          </p:cNvPr>
          <p:cNvSpPr txBox="1"/>
          <p:nvPr/>
        </p:nvSpPr>
        <p:spPr>
          <a:xfrm>
            <a:off x="3419061" y="2566620"/>
            <a:ext cx="5227982" cy="523220"/>
          </a:xfrm>
          <a:prstGeom prst="rect">
            <a:avLst/>
          </a:prstGeom>
          <a:noFill/>
        </p:spPr>
        <p:txBody>
          <a:bodyPr wrap="square" rtlCol="0">
            <a:spAutoFit/>
          </a:bodyPr>
          <a:lstStyle/>
          <a:p>
            <a:r>
              <a:rPr lang="el-GR" sz="2800" b="1" dirty="0"/>
              <a:t>Και άλλες μορφές Αταξίας:…</a:t>
            </a:r>
          </a:p>
        </p:txBody>
      </p:sp>
      <p:pic>
        <p:nvPicPr>
          <p:cNvPr id="10" name="Εικόνα 9">
            <a:extLst>
              <a:ext uri="{FF2B5EF4-FFF2-40B4-BE49-F238E27FC236}">
                <a16:creationId xmlns:a16="http://schemas.microsoft.com/office/drawing/2014/main" id="{3511CC2B-348F-48D2-B883-1F91AB140646}"/>
              </a:ext>
            </a:extLst>
          </p:cNvPr>
          <p:cNvPicPr>
            <a:picLocks noChangeAspect="1"/>
          </p:cNvPicPr>
          <p:nvPr/>
        </p:nvPicPr>
        <p:blipFill rotWithShape="1">
          <a:blip r:embed="rId4"/>
          <a:srcRect l="1768" t="2482"/>
          <a:stretch/>
        </p:blipFill>
        <p:spPr>
          <a:xfrm>
            <a:off x="6373906" y="3684494"/>
            <a:ext cx="5135582" cy="2748600"/>
          </a:xfrm>
          <a:prstGeom prst="rect">
            <a:avLst/>
          </a:prstGeom>
        </p:spPr>
      </p:pic>
      <p:sp>
        <p:nvSpPr>
          <p:cNvPr id="11" name="Βέλος: Κάτω 10">
            <a:extLst>
              <a:ext uri="{FF2B5EF4-FFF2-40B4-BE49-F238E27FC236}">
                <a16:creationId xmlns:a16="http://schemas.microsoft.com/office/drawing/2014/main" id="{8624C63A-A0F9-4D30-B676-179F95DD9346}"/>
              </a:ext>
            </a:extLst>
          </p:cNvPr>
          <p:cNvSpPr/>
          <p:nvPr/>
        </p:nvSpPr>
        <p:spPr>
          <a:xfrm rot="1960897">
            <a:off x="4512365" y="3089840"/>
            <a:ext cx="471256" cy="985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Κάτω 11">
            <a:extLst>
              <a:ext uri="{FF2B5EF4-FFF2-40B4-BE49-F238E27FC236}">
                <a16:creationId xmlns:a16="http://schemas.microsoft.com/office/drawing/2014/main" id="{83645EFE-FF61-4377-8D20-53CC22F12E42}"/>
              </a:ext>
            </a:extLst>
          </p:cNvPr>
          <p:cNvSpPr/>
          <p:nvPr/>
        </p:nvSpPr>
        <p:spPr>
          <a:xfrm rot="18983153">
            <a:off x="5396936" y="3067173"/>
            <a:ext cx="471256" cy="985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4296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4EE5D-53B8-48CE-9CDF-B233C9C67EE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CF57E33-EC05-47AA-90E6-97D8A6F28C47}"/>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161CCEF-4691-4D09-BBCD-BD1033E17135}"/>
              </a:ext>
            </a:extLst>
          </p:cNvPr>
          <p:cNvPicPr>
            <a:picLocks noChangeAspect="1"/>
          </p:cNvPicPr>
          <p:nvPr/>
        </p:nvPicPr>
        <p:blipFill>
          <a:blip r:embed="rId2"/>
          <a:stretch>
            <a:fillRect/>
          </a:stretch>
        </p:blipFill>
        <p:spPr>
          <a:xfrm>
            <a:off x="2226366" y="-18088"/>
            <a:ext cx="7494104" cy="6675782"/>
          </a:xfrm>
          <a:prstGeom prst="rect">
            <a:avLst/>
          </a:prstGeom>
        </p:spPr>
      </p:pic>
    </p:spTree>
    <p:extLst>
      <p:ext uri="{BB962C8B-B14F-4D97-AF65-F5344CB8AC3E}">
        <p14:creationId xmlns:p14="http://schemas.microsoft.com/office/powerpoint/2010/main" val="29162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0926F-272A-4671-9F14-45004BFFADDE}"/>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EDCC094-77C2-4CB3-BA0E-54FA4DC593F2}"/>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E12ECED9-D70A-4816-B9CD-7586EE5D0A55}"/>
              </a:ext>
            </a:extLst>
          </p:cNvPr>
          <p:cNvPicPr>
            <a:picLocks noChangeAspect="1"/>
          </p:cNvPicPr>
          <p:nvPr/>
        </p:nvPicPr>
        <p:blipFill>
          <a:blip r:embed="rId2"/>
          <a:stretch>
            <a:fillRect/>
          </a:stretch>
        </p:blipFill>
        <p:spPr>
          <a:xfrm>
            <a:off x="381601" y="519640"/>
            <a:ext cx="5507687" cy="1150134"/>
          </a:xfrm>
          <a:prstGeom prst="rect">
            <a:avLst/>
          </a:prstGeom>
        </p:spPr>
      </p:pic>
      <p:pic>
        <p:nvPicPr>
          <p:cNvPr id="7" name="Εικόνα 6">
            <a:extLst>
              <a:ext uri="{FF2B5EF4-FFF2-40B4-BE49-F238E27FC236}">
                <a16:creationId xmlns:a16="http://schemas.microsoft.com/office/drawing/2014/main" id="{D5EAC2CB-4255-47B3-A6F9-AF3F2C1EECC8}"/>
              </a:ext>
            </a:extLst>
          </p:cNvPr>
          <p:cNvPicPr>
            <a:picLocks noChangeAspect="1"/>
          </p:cNvPicPr>
          <p:nvPr/>
        </p:nvPicPr>
        <p:blipFill>
          <a:blip r:embed="rId3"/>
          <a:stretch>
            <a:fillRect/>
          </a:stretch>
        </p:blipFill>
        <p:spPr>
          <a:xfrm>
            <a:off x="381602" y="1614044"/>
            <a:ext cx="5507686" cy="1056045"/>
          </a:xfrm>
          <a:prstGeom prst="rect">
            <a:avLst/>
          </a:prstGeom>
        </p:spPr>
      </p:pic>
    </p:spTree>
    <p:extLst>
      <p:ext uri="{BB962C8B-B14F-4D97-AF65-F5344CB8AC3E}">
        <p14:creationId xmlns:p14="http://schemas.microsoft.com/office/powerpoint/2010/main" val="132329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B1B9E-3BA6-487B-A098-E1CE979EB869}"/>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D57C205-681C-4941-BCC4-28AC78AB545F}"/>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D8EF4FE9-7E49-447C-ADE8-06E95995E59F}"/>
              </a:ext>
            </a:extLst>
          </p:cNvPr>
          <p:cNvPicPr>
            <a:picLocks noChangeAspect="1"/>
          </p:cNvPicPr>
          <p:nvPr/>
        </p:nvPicPr>
        <p:blipFill>
          <a:blip r:embed="rId2"/>
          <a:stretch>
            <a:fillRect/>
          </a:stretch>
        </p:blipFill>
        <p:spPr>
          <a:xfrm>
            <a:off x="191844" y="609600"/>
            <a:ext cx="10850881" cy="5181600"/>
          </a:xfrm>
          <a:prstGeom prst="rect">
            <a:avLst/>
          </a:prstGeom>
        </p:spPr>
      </p:pic>
    </p:spTree>
    <p:extLst>
      <p:ext uri="{BB962C8B-B14F-4D97-AF65-F5344CB8AC3E}">
        <p14:creationId xmlns:p14="http://schemas.microsoft.com/office/powerpoint/2010/main" val="225385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DDA2E4-8CD0-4076-82FF-CC2C7004FE38}"/>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913FD4C1-74CD-4C21-8FF3-1E7840ABE18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A224BD98-E3FC-4CDC-BCE2-04DD2664F81B}"/>
              </a:ext>
            </a:extLst>
          </p:cNvPr>
          <p:cNvPicPr>
            <a:picLocks noChangeAspect="1"/>
          </p:cNvPicPr>
          <p:nvPr/>
        </p:nvPicPr>
        <p:blipFill>
          <a:blip r:embed="rId2"/>
          <a:stretch>
            <a:fillRect/>
          </a:stretch>
        </p:blipFill>
        <p:spPr>
          <a:xfrm>
            <a:off x="713687" y="318052"/>
            <a:ext cx="10558278" cy="6102626"/>
          </a:xfrm>
          <a:prstGeom prst="rect">
            <a:avLst/>
          </a:prstGeom>
        </p:spPr>
      </p:pic>
    </p:spTree>
    <p:extLst>
      <p:ext uri="{BB962C8B-B14F-4D97-AF65-F5344CB8AC3E}">
        <p14:creationId xmlns:p14="http://schemas.microsoft.com/office/powerpoint/2010/main" val="308526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5C8AF8-51AD-41C3-A95B-9E616ACEF42C}"/>
              </a:ext>
            </a:extLst>
          </p:cNvPr>
          <p:cNvSpPr>
            <a:spLocks noGrp="1"/>
          </p:cNvSpPr>
          <p:nvPr>
            <p:ph type="title"/>
          </p:nvPr>
        </p:nvSpPr>
        <p:spPr/>
        <p:txBody>
          <a:bodyPr/>
          <a:lstStyle/>
          <a:p>
            <a:endParaRPr lang="el-GR" dirty="0"/>
          </a:p>
        </p:txBody>
      </p:sp>
      <p:pic>
        <p:nvPicPr>
          <p:cNvPr id="7" name="Θέση περιεχομένου 6">
            <a:extLst>
              <a:ext uri="{FF2B5EF4-FFF2-40B4-BE49-F238E27FC236}">
                <a16:creationId xmlns:a16="http://schemas.microsoft.com/office/drawing/2014/main" id="{93DDE4EA-B653-4FB7-8E3B-FA356D03A001}"/>
              </a:ext>
            </a:extLst>
          </p:cNvPr>
          <p:cNvPicPr>
            <a:picLocks noGrp="1" noChangeAspect="1"/>
          </p:cNvPicPr>
          <p:nvPr>
            <p:ph idx="1"/>
          </p:nvPr>
        </p:nvPicPr>
        <p:blipFill>
          <a:blip r:embed="rId2"/>
          <a:stretch>
            <a:fillRect/>
          </a:stretch>
        </p:blipFill>
        <p:spPr>
          <a:xfrm>
            <a:off x="685800" y="3429000"/>
            <a:ext cx="9988824" cy="2216580"/>
          </a:xfrm>
        </p:spPr>
      </p:pic>
      <p:pic>
        <p:nvPicPr>
          <p:cNvPr id="5" name="Εικόνα 4">
            <a:extLst>
              <a:ext uri="{FF2B5EF4-FFF2-40B4-BE49-F238E27FC236}">
                <a16:creationId xmlns:a16="http://schemas.microsoft.com/office/drawing/2014/main" id="{B7F4DB20-BFD0-44E1-9823-D7B2E5C3B064}"/>
              </a:ext>
            </a:extLst>
          </p:cNvPr>
          <p:cNvPicPr>
            <a:picLocks noChangeAspect="1"/>
          </p:cNvPicPr>
          <p:nvPr/>
        </p:nvPicPr>
        <p:blipFill>
          <a:blip r:embed="rId3"/>
          <a:stretch>
            <a:fillRect/>
          </a:stretch>
        </p:blipFill>
        <p:spPr>
          <a:xfrm>
            <a:off x="685800" y="213626"/>
            <a:ext cx="9988825" cy="3260530"/>
          </a:xfrm>
          <a:prstGeom prst="rect">
            <a:avLst/>
          </a:prstGeom>
        </p:spPr>
      </p:pic>
    </p:spTree>
    <p:extLst>
      <p:ext uri="{BB962C8B-B14F-4D97-AF65-F5344CB8AC3E}">
        <p14:creationId xmlns:p14="http://schemas.microsoft.com/office/powerpoint/2010/main" val="117913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4B25A6-455E-4CA2-B602-745C003C771D}"/>
              </a:ext>
            </a:extLst>
          </p:cNvPr>
          <p:cNvSpPr>
            <a:spLocks noGrp="1"/>
          </p:cNvSpPr>
          <p:nvPr>
            <p:ph type="title"/>
          </p:nvPr>
        </p:nvSpPr>
        <p:spPr>
          <a:xfrm>
            <a:off x="2060575" y="524381"/>
            <a:ext cx="10131425" cy="1080052"/>
          </a:xfrm>
        </p:spPr>
        <p:txBody>
          <a:bodyPr>
            <a:normAutofit/>
          </a:bodyPr>
          <a:lstStyle/>
          <a:p>
            <a:r>
              <a:rPr lang="el-GR" sz="3200" b="0" i="0" u="none" strike="noStrike" baseline="0" dirty="0">
                <a:solidFill>
                  <a:srgbClr val="0066FF"/>
                </a:solidFill>
                <a:latin typeface="UB-HelveticaBlack"/>
              </a:rPr>
              <a:t>Διαταραχές της Αισθητικότητας</a:t>
            </a:r>
            <a:endParaRPr lang="el-GR" sz="5400" dirty="0"/>
          </a:p>
        </p:txBody>
      </p:sp>
      <p:sp>
        <p:nvSpPr>
          <p:cNvPr id="3" name="Θέση περιεχομένου 2">
            <a:extLst>
              <a:ext uri="{FF2B5EF4-FFF2-40B4-BE49-F238E27FC236}">
                <a16:creationId xmlns:a16="http://schemas.microsoft.com/office/drawing/2014/main" id="{82FF43BD-3354-47B0-B771-B5F3428B7393}"/>
              </a:ext>
            </a:extLst>
          </p:cNvPr>
          <p:cNvSpPr>
            <a:spLocks noGrp="1"/>
          </p:cNvSpPr>
          <p:nvPr>
            <p:ph idx="1"/>
          </p:nvPr>
        </p:nvSpPr>
        <p:spPr>
          <a:xfrm>
            <a:off x="427384" y="1604433"/>
            <a:ext cx="2673625" cy="2848297"/>
          </a:xfrm>
        </p:spPr>
        <p:txBody>
          <a:bodyPr/>
          <a:lstStyle/>
          <a:p>
            <a:pPr marL="0" indent="0" algn="l">
              <a:buNone/>
            </a:pPr>
            <a:r>
              <a:rPr lang="el-GR" sz="1800" b="1" i="0" u="none" strike="noStrike" baseline="0" dirty="0">
                <a:solidFill>
                  <a:srgbClr val="00F30D"/>
                </a:solidFill>
                <a:latin typeface="UB-Helvetica-Bold"/>
              </a:rPr>
              <a:t>Οι διαταραχές της αισθητικότητας περιφερικής προέλευσης οφείλονται σε βλάβες των περιφερικών νεύρων ή των νευρικών ριζών</a:t>
            </a:r>
            <a:endParaRPr lang="el-GR" dirty="0"/>
          </a:p>
        </p:txBody>
      </p:sp>
      <p:sp>
        <p:nvSpPr>
          <p:cNvPr id="4" name="TextBox 3">
            <a:extLst>
              <a:ext uri="{FF2B5EF4-FFF2-40B4-BE49-F238E27FC236}">
                <a16:creationId xmlns:a16="http://schemas.microsoft.com/office/drawing/2014/main" id="{842035ED-4E6F-4A20-B1BF-5D0972576064}"/>
              </a:ext>
            </a:extLst>
          </p:cNvPr>
          <p:cNvSpPr txBox="1"/>
          <p:nvPr/>
        </p:nvSpPr>
        <p:spPr>
          <a:xfrm>
            <a:off x="6655906" y="2122188"/>
            <a:ext cx="4353339" cy="1754326"/>
          </a:xfrm>
          <a:prstGeom prst="rect">
            <a:avLst/>
          </a:prstGeom>
          <a:noFill/>
        </p:spPr>
        <p:txBody>
          <a:bodyPr wrap="square" rtlCol="0">
            <a:spAutoFit/>
          </a:bodyPr>
          <a:lstStyle/>
          <a:p>
            <a:pPr algn="l"/>
            <a:r>
              <a:rPr lang="el-GR" b="1" dirty="0">
                <a:solidFill>
                  <a:srgbClr val="00F30D"/>
                </a:solidFill>
                <a:latin typeface="UB-Helvetica-Bold"/>
              </a:rPr>
              <a:t>Ε</a:t>
            </a:r>
            <a:r>
              <a:rPr lang="el-GR" sz="1800" b="1" i="0" u="none" strike="noStrike" baseline="0" dirty="0">
                <a:solidFill>
                  <a:srgbClr val="00F30D"/>
                </a:solidFill>
                <a:latin typeface="UB-Helvetica-Bold"/>
              </a:rPr>
              <a:t>κείνες που έχουν κεντρική προέλευση οφείλονται σε βλάβες</a:t>
            </a:r>
          </a:p>
          <a:p>
            <a:pPr algn="l"/>
            <a:r>
              <a:rPr lang="el-GR" sz="1800" b="1" i="0" u="none" strike="noStrike" baseline="0" dirty="0">
                <a:solidFill>
                  <a:srgbClr val="00F30D"/>
                </a:solidFill>
                <a:latin typeface="UB-Helvetica-Bold"/>
              </a:rPr>
              <a:t>του νωτιαίου μυελού, του στελέχους, του</a:t>
            </a:r>
          </a:p>
          <a:p>
            <a:pPr algn="l"/>
            <a:r>
              <a:rPr lang="el-GR" sz="1800" b="1" i="0" u="none" strike="noStrike" baseline="0" dirty="0">
                <a:solidFill>
                  <a:srgbClr val="00F30D"/>
                </a:solidFill>
                <a:latin typeface="UB-Helvetica-Bold"/>
              </a:rPr>
              <a:t>θαλάμου, των </a:t>
            </a:r>
            <a:r>
              <a:rPr lang="el-GR" sz="1800" b="1" i="0" u="none" strike="noStrike" baseline="0" dirty="0" err="1">
                <a:solidFill>
                  <a:srgbClr val="00F30D"/>
                </a:solidFill>
                <a:latin typeface="UB-Helvetica-Bold"/>
              </a:rPr>
              <a:t>θαλαμοφλοιϊκών</a:t>
            </a:r>
            <a:r>
              <a:rPr lang="el-GR" sz="1800" b="1" i="0" u="none" strike="noStrike" baseline="0" dirty="0">
                <a:solidFill>
                  <a:srgbClr val="00F30D"/>
                </a:solidFill>
                <a:latin typeface="UB-Helvetica-Bold"/>
              </a:rPr>
              <a:t> προβολών</a:t>
            </a:r>
          </a:p>
          <a:p>
            <a:pPr algn="l"/>
            <a:r>
              <a:rPr lang="el-GR" sz="1800" b="1" i="0" u="none" strike="noStrike" baseline="0" dirty="0">
                <a:solidFill>
                  <a:srgbClr val="00F30D"/>
                </a:solidFill>
                <a:latin typeface="UB-Helvetica-Bold"/>
              </a:rPr>
              <a:t>προς το βρεγματικό λοβό ή του ίδιου του</a:t>
            </a:r>
          </a:p>
          <a:p>
            <a:pPr algn="l"/>
            <a:r>
              <a:rPr lang="el-GR" sz="1800" b="1" i="0" u="none" strike="noStrike" baseline="0" dirty="0">
                <a:solidFill>
                  <a:srgbClr val="00F30D"/>
                </a:solidFill>
                <a:latin typeface="UB-Helvetica-Bold"/>
              </a:rPr>
              <a:t>βρεγματικού λοβού.</a:t>
            </a:r>
            <a:endParaRPr lang="el-GR" dirty="0"/>
          </a:p>
        </p:txBody>
      </p:sp>
      <p:cxnSp>
        <p:nvCxnSpPr>
          <p:cNvPr id="7" name="Ευθύγραμμο βέλος σύνδεσης 6">
            <a:extLst>
              <a:ext uri="{FF2B5EF4-FFF2-40B4-BE49-F238E27FC236}">
                <a16:creationId xmlns:a16="http://schemas.microsoft.com/office/drawing/2014/main" id="{C6A59114-DF62-438B-A96A-7D6B93379B45}"/>
              </a:ext>
            </a:extLst>
          </p:cNvPr>
          <p:cNvCxnSpPr/>
          <p:nvPr/>
        </p:nvCxnSpPr>
        <p:spPr>
          <a:xfrm flipH="1">
            <a:off x="3260035" y="1604433"/>
            <a:ext cx="1590261" cy="840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75D6F93B-80BF-4411-A65D-6BBE233003D6}"/>
              </a:ext>
            </a:extLst>
          </p:cNvPr>
          <p:cNvCxnSpPr>
            <a:cxnSpLocks/>
          </p:cNvCxnSpPr>
          <p:nvPr/>
        </p:nvCxnSpPr>
        <p:spPr>
          <a:xfrm>
            <a:off x="5065645" y="1604433"/>
            <a:ext cx="1590261" cy="840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2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FE88E-46DB-4830-AEA0-4965F4709214}"/>
              </a:ext>
            </a:extLst>
          </p:cNvPr>
          <p:cNvSpPr>
            <a:spLocks noGrp="1"/>
          </p:cNvSpPr>
          <p:nvPr>
            <p:ph type="title"/>
          </p:nvPr>
        </p:nvSpPr>
        <p:spPr>
          <a:xfrm>
            <a:off x="685801" y="609601"/>
            <a:ext cx="10131425" cy="940904"/>
          </a:xfrm>
        </p:spPr>
        <p:txBody>
          <a:bodyPr>
            <a:normAutofit fontScale="90000"/>
          </a:bodyPr>
          <a:lstStyle/>
          <a:p>
            <a:r>
              <a:rPr lang="el-GR" sz="3200" b="0" i="0" u="none" strike="noStrike" baseline="0" dirty="0">
                <a:solidFill>
                  <a:srgbClr val="1A76FF"/>
                </a:solidFill>
                <a:latin typeface="UB-HelveticaBlack"/>
              </a:rPr>
              <a:t>Ανατομική Βάση της </a:t>
            </a:r>
            <a:br>
              <a:rPr lang="el-GR" sz="3200" b="0" i="0" u="none" strike="noStrike" baseline="0" dirty="0">
                <a:solidFill>
                  <a:srgbClr val="1A76FF"/>
                </a:solidFill>
                <a:latin typeface="UB-HelveticaBlack"/>
              </a:rPr>
            </a:br>
            <a:r>
              <a:rPr lang="el-GR" sz="3200" b="0" i="0" u="none" strike="noStrike" baseline="0" dirty="0">
                <a:solidFill>
                  <a:srgbClr val="1A76FF"/>
                </a:solidFill>
                <a:latin typeface="UB-HelveticaBlack"/>
              </a:rPr>
              <a:t>Αισθητικής Λειτουργίας</a:t>
            </a:r>
            <a:endParaRPr lang="el-GR" sz="5400" dirty="0"/>
          </a:p>
        </p:txBody>
      </p:sp>
      <p:sp>
        <p:nvSpPr>
          <p:cNvPr id="3" name="Θέση περιεχομένου 2">
            <a:extLst>
              <a:ext uri="{FF2B5EF4-FFF2-40B4-BE49-F238E27FC236}">
                <a16:creationId xmlns:a16="http://schemas.microsoft.com/office/drawing/2014/main" id="{FE72849E-C215-4CE5-99E5-C19CA80A30FA}"/>
              </a:ext>
            </a:extLst>
          </p:cNvPr>
          <p:cNvSpPr>
            <a:spLocks noGrp="1"/>
          </p:cNvSpPr>
          <p:nvPr>
            <p:ph idx="1"/>
          </p:nvPr>
        </p:nvSpPr>
        <p:spPr>
          <a:xfrm>
            <a:off x="1" y="1267423"/>
            <a:ext cx="3362794" cy="5590577"/>
          </a:xfrm>
        </p:spPr>
        <p:txBody>
          <a:bodyPr>
            <a:normAutofit/>
          </a:bodyPr>
          <a:lstStyle/>
          <a:p>
            <a:pPr algn="l"/>
            <a:r>
              <a:rPr lang="el-GR" sz="2800" b="1" i="0" u="none" strike="noStrike" baseline="0" dirty="0">
                <a:latin typeface="UB-Helvetica"/>
              </a:rPr>
              <a:t>Μία άλλη χρήσιμη απλούστευση είναι να θεωρηθεί ότι το </a:t>
            </a:r>
            <a:r>
              <a:rPr lang="el-GR" sz="2800" b="1" i="0" u="none" strike="noStrike" baseline="0" dirty="0" err="1">
                <a:latin typeface="UB-Helvetica"/>
              </a:rPr>
              <a:t>σωματοαισθητικό</a:t>
            </a:r>
            <a:r>
              <a:rPr lang="el-GR" sz="2800" b="1" i="0" u="none" strike="noStrike" baseline="0" dirty="0">
                <a:latin typeface="UB-Helvetica"/>
              </a:rPr>
              <a:t> σύστημα αποτελείται από τα στοιχεία που αναφέρονται στη συνέχεια (</a:t>
            </a:r>
            <a:r>
              <a:rPr lang="el-GR" sz="2800" b="1" i="0" u="none" strike="noStrike" baseline="0" dirty="0" err="1">
                <a:latin typeface="UB-Helvetica"/>
              </a:rPr>
              <a:t>Εικ</a:t>
            </a:r>
            <a:r>
              <a:rPr lang="el-GR" sz="2800" b="1" i="0" u="none" strike="noStrike" baseline="0" dirty="0">
                <a:latin typeface="UB-Helvetica"/>
              </a:rPr>
              <a:t>. 5.2, Πίνακας 5.4).</a:t>
            </a:r>
            <a:endParaRPr lang="el-GR" sz="2800" b="1" dirty="0"/>
          </a:p>
        </p:txBody>
      </p:sp>
      <p:pic>
        <p:nvPicPr>
          <p:cNvPr id="5" name="Εικόνα 4">
            <a:extLst>
              <a:ext uri="{FF2B5EF4-FFF2-40B4-BE49-F238E27FC236}">
                <a16:creationId xmlns:a16="http://schemas.microsoft.com/office/drawing/2014/main" id="{42BFE45A-C126-4BCC-A8D9-3B92F5A445E2}"/>
              </a:ext>
            </a:extLst>
          </p:cNvPr>
          <p:cNvPicPr>
            <a:picLocks noChangeAspect="1"/>
          </p:cNvPicPr>
          <p:nvPr/>
        </p:nvPicPr>
        <p:blipFill>
          <a:blip r:embed="rId2"/>
          <a:stretch>
            <a:fillRect/>
          </a:stretch>
        </p:blipFill>
        <p:spPr>
          <a:xfrm>
            <a:off x="6096000" y="1"/>
            <a:ext cx="5407026" cy="6858000"/>
          </a:xfrm>
          <a:prstGeom prst="rect">
            <a:avLst/>
          </a:prstGeom>
        </p:spPr>
      </p:pic>
      <p:sp>
        <p:nvSpPr>
          <p:cNvPr id="6" name="Βέλος: Δεξιό 5">
            <a:extLst>
              <a:ext uri="{FF2B5EF4-FFF2-40B4-BE49-F238E27FC236}">
                <a16:creationId xmlns:a16="http://schemas.microsoft.com/office/drawing/2014/main" id="{DD0B29FD-844F-44B0-9356-8C741A71ED3F}"/>
              </a:ext>
            </a:extLst>
          </p:cNvPr>
          <p:cNvSpPr/>
          <p:nvPr/>
        </p:nvSpPr>
        <p:spPr>
          <a:xfrm>
            <a:off x="5247861" y="609601"/>
            <a:ext cx="1133061" cy="8017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Βέλος: Δεξιό 6">
            <a:extLst>
              <a:ext uri="{FF2B5EF4-FFF2-40B4-BE49-F238E27FC236}">
                <a16:creationId xmlns:a16="http://schemas.microsoft.com/office/drawing/2014/main" id="{DEB33C9D-F09E-4D62-BAAB-0E36B7A43D12}"/>
              </a:ext>
            </a:extLst>
          </p:cNvPr>
          <p:cNvSpPr/>
          <p:nvPr/>
        </p:nvSpPr>
        <p:spPr>
          <a:xfrm>
            <a:off x="5184982" y="2627244"/>
            <a:ext cx="1133061" cy="8017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a:extLst>
              <a:ext uri="{FF2B5EF4-FFF2-40B4-BE49-F238E27FC236}">
                <a16:creationId xmlns:a16="http://schemas.microsoft.com/office/drawing/2014/main" id="{49F8B774-9D7F-4A97-9EF1-50D9AE141243}"/>
              </a:ext>
            </a:extLst>
          </p:cNvPr>
          <p:cNvSpPr/>
          <p:nvPr/>
        </p:nvSpPr>
        <p:spPr>
          <a:xfrm>
            <a:off x="5656729" y="206188"/>
            <a:ext cx="4034118" cy="54684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96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82DEA7-BB93-4760-90F8-704BD976FB83}"/>
              </a:ext>
            </a:extLst>
          </p:cNvPr>
          <p:cNvSpPr>
            <a:spLocks noGrp="1"/>
          </p:cNvSpPr>
          <p:nvPr>
            <p:ph type="title"/>
          </p:nvPr>
        </p:nvSpPr>
        <p:spPr>
          <a:xfrm>
            <a:off x="1282149" y="-162700"/>
            <a:ext cx="10131425" cy="1456267"/>
          </a:xfrm>
        </p:spPr>
        <p:txBody>
          <a:bodyPr>
            <a:normAutofit/>
          </a:bodyPr>
          <a:lstStyle/>
          <a:p>
            <a:r>
              <a:rPr lang="el-GR" sz="3200" b="0" i="0" u="none" strike="noStrike" baseline="0" dirty="0">
                <a:solidFill>
                  <a:srgbClr val="1A76FF"/>
                </a:solidFill>
                <a:latin typeface="UB-HelveticaBlack"/>
              </a:rPr>
              <a:t>Περιφερική Μοίρα του</a:t>
            </a:r>
            <a:br>
              <a:rPr lang="el-GR" sz="3200" b="0" i="0" u="none" strike="noStrike" baseline="0" dirty="0">
                <a:solidFill>
                  <a:srgbClr val="1A76FF"/>
                </a:solidFill>
                <a:latin typeface="UB-HelveticaBlack"/>
              </a:rPr>
            </a:br>
            <a:r>
              <a:rPr lang="el-GR" sz="3200" b="0" i="0" u="none" strike="noStrike" baseline="0" dirty="0" err="1">
                <a:solidFill>
                  <a:srgbClr val="1A76FF"/>
                </a:solidFill>
                <a:latin typeface="UB-HelveticaBlack"/>
              </a:rPr>
              <a:t>Σωματοαισθητικού</a:t>
            </a:r>
            <a:r>
              <a:rPr lang="el-GR" sz="3200" b="0" i="0" u="none" strike="noStrike" baseline="0" dirty="0">
                <a:solidFill>
                  <a:srgbClr val="1A76FF"/>
                </a:solidFill>
                <a:latin typeface="UB-HelveticaBlack"/>
              </a:rPr>
              <a:t> Συστήματος</a:t>
            </a:r>
            <a:endParaRPr lang="el-GR" sz="5400" dirty="0"/>
          </a:p>
        </p:txBody>
      </p:sp>
      <p:pic>
        <p:nvPicPr>
          <p:cNvPr id="5" name="Θέση περιεχομένου 4">
            <a:extLst>
              <a:ext uri="{FF2B5EF4-FFF2-40B4-BE49-F238E27FC236}">
                <a16:creationId xmlns:a16="http://schemas.microsoft.com/office/drawing/2014/main" id="{8863CF4F-87AF-4450-ABF7-C4CC848D7A52}"/>
              </a:ext>
            </a:extLst>
          </p:cNvPr>
          <p:cNvPicPr>
            <a:picLocks noGrp="1" noChangeAspect="1"/>
          </p:cNvPicPr>
          <p:nvPr>
            <p:ph idx="1"/>
          </p:nvPr>
        </p:nvPicPr>
        <p:blipFill>
          <a:blip r:embed="rId2"/>
          <a:stretch>
            <a:fillRect/>
          </a:stretch>
        </p:blipFill>
        <p:spPr>
          <a:xfrm>
            <a:off x="538827" y="2065867"/>
            <a:ext cx="4390982" cy="2315017"/>
          </a:xfrm>
        </p:spPr>
      </p:pic>
      <p:pic>
        <p:nvPicPr>
          <p:cNvPr id="7" name="Εικόνα 6">
            <a:extLst>
              <a:ext uri="{FF2B5EF4-FFF2-40B4-BE49-F238E27FC236}">
                <a16:creationId xmlns:a16="http://schemas.microsoft.com/office/drawing/2014/main" id="{5C32E80B-638C-4346-8118-13763E147A5D}"/>
              </a:ext>
            </a:extLst>
          </p:cNvPr>
          <p:cNvPicPr>
            <a:picLocks noChangeAspect="1"/>
          </p:cNvPicPr>
          <p:nvPr/>
        </p:nvPicPr>
        <p:blipFill>
          <a:blip r:embed="rId3"/>
          <a:stretch>
            <a:fillRect/>
          </a:stretch>
        </p:blipFill>
        <p:spPr>
          <a:xfrm>
            <a:off x="538827" y="4380883"/>
            <a:ext cx="4390982" cy="2075965"/>
          </a:xfrm>
          <a:prstGeom prst="rect">
            <a:avLst/>
          </a:prstGeom>
        </p:spPr>
      </p:pic>
      <p:pic>
        <p:nvPicPr>
          <p:cNvPr id="9" name="Εικόνα 8">
            <a:extLst>
              <a:ext uri="{FF2B5EF4-FFF2-40B4-BE49-F238E27FC236}">
                <a16:creationId xmlns:a16="http://schemas.microsoft.com/office/drawing/2014/main" id="{F562BF22-2D7B-40A2-85EA-101FF7ADB9EA}"/>
              </a:ext>
            </a:extLst>
          </p:cNvPr>
          <p:cNvPicPr>
            <a:picLocks noChangeAspect="1"/>
          </p:cNvPicPr>
          <p:nvPr/>
        </p:nvPicPr>
        <p:blipFill>
          <a:blip r:embed="rId4"/>
          <a:stretch>
            <a:fillRect/>
          </a:stretch>
        </p:blipFill>
        <p:spPr>
          <a:xfrm>
            <a:off x="6095999" y="2065867"/>
            <a:ext cx="5724415" cy="3659072"/>
          </a:xfrm>
          <a:prstGeom prst="rect">
            <a:avLst/>
          </a:prstGeom>
        </p:spPr>
      </p:pic>
      <p:sp>
        <p:nvSpPr>
          <p:cNvPr id="10" name="Βέλος: Δεξιό 9">
            <a:extLst>
              <a:ext uri="{FF2B5EF4-FFF2-40B4-BE49-F238E27FC236}">
                <a16:creationId xmlns:a16="http://schemas.microsoft.com/office/drawing/2014/main" id="{C63D0B5E-3312-43D9-866F-2A0235FB4B54}"/>
              </a:ext>
            </a:extLst>
          </p:cNvPr>
          <p:cNvSpPr/>
          <p:nvPr/>
        </p:nvSpPr>
        <p:spPr>
          <a:xfrm rot="6896468">
            <a:off x="4332721" y="1628456"/>
            <a:ext cx="1997196" cy="8017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Βέλος: Δεξιό 10">
            <a:extLst>
              <a:ext uri="{FF2B5EF4-FFF2-40B4-BE49-F238E27FC236}">
                <a16:creationId xmlns:a16="http://schemas.microsoft.com/office/drawing/2014/main" id="{4E169291-5363-4547-BFF7-A0AAC8369069}"/>
              </a:ext>
            </a:extLst>
          </p:cNvPr>
          <p:cNvSpPr/>
          <p:nvPr/>
        </p:nvSpPr>
        <p:spPr>
          <a:xfrm rot="2460101">
            <a:off x="7271360" y="936855"/>
            <a:ext cx="1432013" cy="8017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02296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B11CEE-0BFE-44E1-9438-E0081DAE54CB}"/>
              </a:ext>
            </a:extLst>
          </p:cNvPr>
          <p:cNvSpPr>
            <a:spLocks noGrp="1"/>
          </p:cNvSpPr>
          <p:nvPr>
            <p:ph type="title"/>
          </p:nvPr>
        </p:nvSpPr>
        <p:spPr>
          <a:xfrm>
            <a:off x="168966" y="0"/>
            <a:ext cx="10131425" cy="1456267"/>
          </a:xfrm>
        </p:spPr>
        <p:txBody>
          <a:bodyPr>
            <a:normAutofit/>
          </a:bodyPr>
          <a:lstStyle/>
          <a:p>
            <a:r>
              <a:rPr lang="el-GR" sz="2800" b="0" i="0" u="none" strike="noStrike" baseline="0" dirty="0">
                <a:solidFill>
                  <a:srgbClr val="1A76FF"/>
                </a:solidFill>
                <a:latin typeface="UB-HelveticaBlack"/>
              </a:rPr>
              <a:t>Κεντρική Μοίρα του</a:t>
            </a:r>
            <a:br>
              <a:rPr lang="el-GR" sz="2800" b="0" i="0" u="none" strike="noStrike" baseline="0" dirty="0">
                <a:solidFill>
                  <a:srgbClr val="1A76FF"/>
                </a:solidFill>
                <a:latin typeface="UB-HelveticaBlack"/>
              </a:rPr>
            </a:br>
            <a:r>
              <a:rPr lang="el-GR" sz="2800" b="0" i="0" u="none" strike="noStrike" baseline="0" dirty="0" err="1">
                <a:solidFill>
                  <a:srgbClr val="1A76FF"/>
                </a:solidFill>
                <a:latin typeface="UB-HelveticaBlack"/>
              </a:rPr>
              <a:t>Σωματοαισθητικού</a:t>
            </a:r>
            <a:r>
              <a:rPr lang="el-GR" sz="2800" b="0" i="0" u="none" strike="noStrike" baseline="0" dirty="0">
                <a:solidFill>
                  <a:srgbClr val="1A76FF"/>
                </a:solidFill>
                <a:latin typeface="UB-HelveticaBlack"/>
              </a:rPr>
              <a:t> Συστήματος</a:t>
            </a:r>
            <a:endParaRPr lang="el-GR" sz="4800" dirty="0"/>
          </a:p>
        </p:txBody>
      </p:sp>
      <p:sp>
        <p:nvSpPr>
          <p:cNvPr id="3" name="Θέση περιεχομένου 2">
            <a:extLst>
              <a:ext uri="{FF2B5EF4-FFF2-40B4-BE49-F238E27FC236}">
                <a16:creationId xmlns:a16="http://schemas.microsoft.com/office/drawing/2014/main" id="{A5906CCC-C605-4061-AEC1-5B83DA3134D0}"/>
              </a:ext>
            </a:extLst>
          </p:cNvPr>
          <p:cNvSpPr>
            <a:spLocks noGrp="1"/>
          </p:cNvSpPr>
          <p:nvPr>
            <p:ph idx="1"/>
          </p:nvPr>
        </p:nvSpPr>
        <p:spPr>
          <a:xfrm>
            <a:off x="168966" y="1287302"/>
            <a:ext cx="3985590" cy="3741897"/>
          </a:xfrm>
        </p:spPr>
        <p:txBody>
          <a:bodyPr>
            <a:normAutofit fontScale="92500" lnSpcReduction="10000"/>
          </a:bodyPr>
          <a:lstStyle/>
          <a:p>
            <a:pPr algn="l"/>
            <a:r>
              <a:rPr lang="el-GR" sz="2400" b="0" i="0" u="none" strike="noStrike" baseline="0" dirty="0">
                <a:latin typeface="UB-Helvetica"/>
              </a:rPr>
              <a:t>Η κεντρική μοίρα του </a:t>
            </a:r>
            <a:r>
              <a:rPr lang="el-GR" sz="2400" b="0" i="0" u="none" strike="noStrike" baseline="0" dirty="0" err="1">
                <a:latin typeface="UB-Helvetica"/>
              </a:rPr>
              <a:t>σωματοαισθητικού</a:t>
            </a:r>
            <a:r>
              <a:rPr lang="el-GR" sz="2400" b="0" i="0" u="none" strike="noStrike" baseline="0" dirty="0">
                <a:latin typeface="UB-Helvetica"/>
              </a:rPr>
              <a:t> συστήματος αποτελείται από όλες τις </a:t>
            </a:r>
            <a:r>
              <a:rPr lang="el-GR" sz="2400" b="0" i="0" u="none" strike="noStrike" baseline="0" dirty="0" err="1">
                <a:latin typeface="UB-Helvetica"/>
              </a:rPr>
              <a:t>σωματοαισθητικές</a:t>
            </a:r>
            <a:r>
              <a:rPr lang="el-GR" sz="2400" b="0" i="0" u="none" strike="noStrike" baseline="0" dirty="0">
                <a:latin typeface="UB-Helvetica"/>
              </a:rPr>
              <a:t> οδούς και πυρήνες του </a:t>
            </a:r>
            <a:r>
              <a:rPr lang="el-GR" sz="2400" b="1" i="0" u="none" strike="noStrike" baseline="0" dirty="0">
                <a:latin typeface="UB-Helvetica-Bold"/>
              </a:rPr>
              <a:t>νωτιαίου μυελού</a:t>
            </a:r>
            <a:r>
              <a:rPr lang="el-GR" sz="2400" b="0" i="0" u="none" strike="noStrike" baseline="0" dirty="0">
                <a:latin typeface="UB-Helvetica"/>
              </a:rPr>
              <a:t>, του </a:t>
            </a:r>
            <a:r>
              <a:rPr lang="el-GR" sz="2400" b="1" i="0" u="none" strike="noStrike" baseline="0" dirty="0">
                <a:latin typeface="UB-Helvetica-Bold"/>
              </a:rPr>
              <a:t>στελέχους </a:t>
            </a:r>
            <a:r>
              <a:rPr lang="el-GR" sz="2400" b="0" i="0" u="none" strike="noStrike" baseline="0" dirty="0">
                <a:latin typeface="UB-Helvetica"/>
              </a:rPr>
              <a:t>και των </a:t>
            </a:r>
            <a:r>
              <a:rPr lang="el-GR" sz="2400" b="1" i="0" u="none" strike="noStrike" baseline="0" dirty="0">
                <a:latin typeface="UB-Helvetica-Bold"/>
              </a:rPr>
              <a:t>εγκεφαλικών ημισφαιρίων</a:t>
            </a:r>
            <a:r>
              <a:rPr lang="el-GR" sz="2400" b="0" i="0" u="none" strike="noStrike" baseline="0" dirty="0">
                <a:latin typeface="UB-Helvetica"/>
              </a:rPr>
              <a:t>. Αυτά είναι δυνατό να διακριθούν, σύμφωνα με τη λειτουργία τους, ως εξής.</a:t>
            </a:r>
            <a:endParaRPr lang="el-GR" sz="2400" dirty="0"/>
          </a:p>
        </p:txBody>
      </p:sp>
      <p:pic>
        <p:nvPicPr>
          <p:cNvPr id="5" name="Εικόνα 4">
            <a:extLst>
              <a:ext uri="{FF2B5EF4-FFF2-40B4-BE49-F238E27FC236}">
                <a16:creationId xmlns:a16="http://schemas.microsoft.com/office/drawing/2014/main" id="{BCDE8F0D-FB67-4931-87B8-B36B1ACE7998}"/>
              </a:ext>
            </a:extLst>
          </p:cNvPr>
          <p:cNvPicPr>
            <a:picLocks noChangeAspect="1"/>
          </p:cNvPicPr>
          <p:nvPr/>
        </p:nvPicPr>
        <p:blipFill>
          <a:blip r:embed="rId2"/>
          <a:stretch>
            <a:fillRect/>
          </a:stretch>
        </p:blipFill>
        <p:spPr>
          <a:xfrm>
            <a:off x="5745852" y="654569"/>
            <a:ext cx="4494097" cy="3412908"/>
          </a:xfrm>
          <a:prstGeom prst="rect">
            <a:avLst/>
          </a:prstGeom>
        </p:spPr>
      </p:pic>
      <p:sp>
        <p:nvSpPr>
          <p:cNvPr id="7" name="TextBox 6">
            <a:extLst>
              <a:ext uri="{FF2B5EF4-FFF2-40B4-BE49-F238E27FC236}">
                <a16:creationId xmlns:a16="http://schemas.microsoft.com/office/drawing/2014/main" id="{0E16E65D-C40D-44CA-A427-18F065E16BF3}"/>
              </a:ext>
            </a:extLst>
          </p:cNvPr>
          <p:cNvSpPr txBox="1"/>
          <p:nvPr/>
        </p:nvSpPr>
        <p:spPr>
          <a:xfrm>
            <a:off x="6096000" y="4352714"/>
            <a:ext cx="6092686" cy="369332"/>
          </a:xfrm>
          <a:prstGeom prst="rect">
            <a:avLst/>
          </a:prstGeom>
          <a:noFill/>
        </p:spPr>
        <p:txBody>
          <a:bodyPr wrap="square">
            <a:spAutoFit/>
          </a:bodyPr>
          <a:lstStyle/>
          <a:p>
            <a:r>
              <a:rPr lang="el-GR" sz="1800" b="1" i="0" u="none" strike="noStrike" baseline="0" dirty="0">
                <a:solidFill>
                  <a:srgbClr val="0066FF"/>
                </a:solidFill>
                <a:highlight>
                  <a:srgbClr val="FFFF00"/>
                </a:highlight>
                <a:latin typeface="UB-Helvetica-Bold"/>
              </a:rPr>
              <a:t>Σύστημα των </a:t>
            </a:r>
            <a:r>
              <a:rPr lang="el-GR" sz="1800" b="1" i="0" u="none" strike="noStrike" baseline="0" dirty="0" err="1">
                <a:solidFill>
                  <a:srgbClr val="0066FF"/>
                </a:solidFill>
                <a:highlight>
                  <a:srgbClr val="FFFF00"/>
                </a:highlight>
                <a:latin typeface="UB-Helvetica-Bold"/>
              </a:rPr>
              <a:t>προσθιοπλάγιων</a:t>
            </a:r>
            <a:r>
              <a:rPr lang="el-GR" sz="1800" b="1" i="0" u="none" strike="noStrike" baseline="0" dirty="0">
                <a:solidFill>
                  <a:srgbClr val="0066FF"/>
                </a:solidFill>
                <a:highlight>
                  <a:srgbClr val="FFFF00"/>
                </a:highlight>
                <a:latin typeface="UB-Helvetica-Bold"/>
              </a:rPr>
              <a:t> στηλών</a:t>
            </a:r>
            <a:r>
              <a:rPr lang="el-GR" sz="1800" b="1" i="0" u="none" strike="noStrike" baseline="0" dirty="0">
                <a:solidFill>
                  <a:srgbClr val="0066FF"/>
                </a:solidFill>
                <a:latin typeface="UB-Helvetica-Bold"/>
              </a:rPr>
              <a:t>.</a:t>
            </a:r>
            <a:endParaRPr lang="el-GR" dirty="0"/>
          </a:p>
        </p:txBody>
      </p:sp>
      <p:sp>
        <p:nvSpPr>
          <p:cNvPr id="9" name="TextBox 8">
            <a:extLst>
              <a:ext uri="{FF2B5EF4-FFF2-40B4-BE49-F238E27FC236}">
                <a16:creationId xmlns:a16="http://schemas.microsoft.com/office/drawing/2014/main" id="{93913F6F-50F5-434E-847C-2AA50E2FE01C}"/>
              </a:ext>
            </a:extLst>
          </p:cNvPr>
          <p:cNvSpPr txBox="1"/>
          <p:nvPr/>
        </p:nvSpPr>
        <p:spPr>
          <a:xfrm>
            <a:off x="6195391" y="189913"/>
            <a:ext cx="6092686" cy="369332"/>
          </a:xfrm>
          <a:prstGeom prst="rect">
            <a:avLst/>
          </a:prstGeom>
          <a:noFill/>
        </p:spPr>
        <p:txBody>
          <a:bodyPr wrap="square">
            <a:spAutoFit/>
          </a:bodyPr>
          <a:lstStyle/>
          <a:p>
            <a:r>
              <a:rPr lang="el-GR" sz="1800" b="1" i="0" u="none" strike="noStrike" baseline="0" dirty="0">
                <a:solidFill>
                  <a:srgbClr val="0066FF"/>
                </a:solidFill>
                <a:highlight>
                  <a:srgbClr val="FFFF00"/>
                </a:highlight>
                <a:latin typeface="UB-Helvetica-Bold"/>
              </a:rPr>
              <a:t>Σύστημα ραχιαίων στηλών</a:t>
            </a:r>
            <a:r>
              <a:rPr lang="el-GR" sz="1800" b="1" i="0" u="none" strike="noStrike" baseline="0" dirty="0">
                <a:solidFill>
                  <a:srgbClr val="0066FF"/>
                </a:solidFill>
                <a:latin typeface="UB-Helvetica-Bold"/>
              </a:rPr>
              <a:t>.</a:t>
            </a:r>
            <a:endParaRPr lang="el-GR" dirty="0"/>
          </a:p>
        </p:txBody>
      </p:sp>
      <p:sp>
        <p:nvSpPr>
          <p:cNvPr id="11" name="TextBox 10">
            <a:extLst>
              <a:ext uri="{FF2B5EF4-FFF2-40B4-BE49-F238E27FC236}">
                <a16:creationId xmlns:a16="http://schemas.microsoft.com/office/drawing/2014/main" id="{2A9F5F09-BEC7-4067-AA91-19C33CF99476}"/>
              </a:ext>
            </a:extLst>
          </p:cNvPr>
          <p:cNvSpPr txBox="1"/>
          <p:nvPr/>
        </p:nvSpPr>
        <p:spPr>
          <a:xfrm>
            <a:off x="6195391" y="4880404"/>
            <a:ext cx="6142382" cy="369332"/>
          </a:xfrm>
          <a:prstGeom prst="rect">
            <a:avLst/>
          </a:prstGeom>
          <a:noFill/>
        </p:spPr>
        <p:txBody>
          <a:bodyPr wrap="square">
            <a:spAutoFit/>
          </a:bodyPr>
          <a:lstStyle/>
          <a:p>
            <a:r>
              <a:rPr lang="el-GR" sz="1800" b="1" i="0" u="none" strike="noStrike" baseline="0" dirty="0" err="1">
                <a:solidFill>
                  <a:srgbClr val="0066FF"/>
                </a:solidFill>
                <a:highlight>
                  <a:srgbClr val="FFFF00"/>
                </a:highlight>
                <a:latin typeface="UB-Helvetica-Bold"/>
              </a:rPr>
              <a:t>Θαλαμοφλοιϊκό</a:t>
            </a:r>
            <a:r>
              <a:rPr lang="el-GR" sz="1800" b="1" i="0" u="none" strike="noStrike" baseline="0" dirty="0">
                <a:solidFill>
                  <a:srgbClr val="0066FF"/>
                </a:solidFill>
                <a:highlight>
                  <a:srgbClr val="FFFF00"/>
                </a:highlight>
                <a:latin typeface="UB-Helvetica-Bold"/>
              </a:rPr>
              <a:t> σύστημα</a:t>
            </a:r>
            <a:r>
              <a:rPr lang="el-GR" sz="1800" b="1" i="0" u="none" strike="noStrike" baseline="0" dirty="0">
                <a:solidFill>
                  <a:srgbClr val="0066FF"/>
                </a:solidFill>
                <a:latin typeface="UB-Helvetica-Bold"/>
              </a:rPr>
              <a:t>.</a:t>
            </a:r>
            <a:endParaRPr lang="el-GR" dirty="0"/>
          </a:p>
        </p:txBody>
      </p:sp>
      <p:sp>
        <p:nvSpPr>
          <p:cNvPr id="13" name="TextBox 12">
            <a:extLst>
              <a:ext uri="{FF2B5EF4-FFF2-40B4-BE49-F238E27FC236}">
                <a16:creationId xmlns:a16="http://schemas.microsoft.com/office/drawing/2014/main" id="{185957D6-523A-4422-8A38-F60F2F186CCA}"/>
              </a:ext>
            </a:extLst>
          </p:cNvPr>
          <p:cNvSpPr txBox="1"/>
          <p:nvPr/>
        </p:nvSpPr>
        <p:spPr>
          <a:xfrm>
            <a:off x="6195391" y="5592760"/>
            <a:ext cx="6172200" cy="369332"/>
          </a:xfrm>
          <a:prstGeom prst="rect">
            <a:avLst/>
          </a:prstGeom>
          <a:noFill/>
        </p:spPr>
        <p:txBody>
          <a:bodyPr wrap="square">
            <a:spAutoFit/>
          </a:bodyPr>
          <a:lstStyle/>
          <a:p>
            <a:r>
              <a:rPr lang="el-GR" sz="1800" b="1" i="0" u="none" strike="noStrike" baseline="0" dirty="0" err="1">
                <a:solidFill>
                  <a:srgbClr val="0066FF"/>
                </a:solidFill>
                <a:highlight>
                  <a:srgbClr val="FFFF00"/>
                </a:highlight>
                <a:latin typeface="UB-Helvetica-Bold"/>
              </a:rPr>
              <a:t>Νωτιοπαρεγκεφαλιδικό</a:t>
            </a:r>
            <a:r>
              <a:rPr lang="el-GR" sz="1800" b="1" i="0" u="none" strike="noStrike" baseline="0" dirty="0">
                <a:solidFill>
                  <a:srgbClr val="0066FF"/>
                </a:solidFill>
                <a:highlight>
                  <a:srgbClr val="FFFF00"/>
                </a:highlight>
                <a:latin typeface="UB-Helvetica-Bold"/>
              </a:rPr>
              <a:t> σύστημα</a:t>
            </a:r>
            <a:r>
              <a:rPr lang="el-GR" sz="1800" b="1" i="0" u="none" strike="noStrike" baseline="0" dirty="0">
                <a:solidFill>
                  <a:srgbClr val="0066FF"/>
                </a:solidFill>
                <a:latin typeface="UB-Helvetica-Bold"/>
              </a:rPr>
              <a:t>.</a:t>
            </a:r>
            <a:endParaRPr lang="el-GR" dirty="0"/>
          </a:p>
        </p:txBody>
      </p:sp>
      <p:sp>
        <p:nvSpPr>
          <p:cNvPr id="14" name="Βέλος: Δεξιό 13">
            <a:extLst>
              <a:ext uri="{FF2B5EF4-FFF2-40B4-BE49-F238E27FC236}">
                <a16:creationId xmlns:a16="http://schemas.microsoft.com/office/drawing/2014/main" id="{F0A03F7A-4FF1-4F3F-9B42-77E6B151BE6E}"/>
              </a:ext>
            </a:extLst>
          </p:cNvPr>
          <p:cNvSpPr/>
          <p:nvPr/>
        </p:nvSpPr>
        <p:spPr>
          <a:xfrm>
            <a:off x="4864207" y="189913"/>
            <a:ext cx="1014826" cy="3253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Δεξιό 14">
            <a:extLst>
              <a:ext uri="{FF2B5EF4-FFF2-40B4-BE49-F238E27FC236}">
                <a16:creationId xmlns:a16="http://schemas.microsoft.com/office/drawing/2014/main" id="{B56482DA-C785-46E9-AAD3-B47482BF06AB}"/>
              </a:ext>
            </a:extLst>
          </p:cNvPr>
          <p:cNvSpPr/>
          <p:nvPr/>
        </p:nvSpPr>
        <p:spPr>
          <a:xfrm>
            <a:off x="4864207" y="4331321"/>
            <a:ext cx="1014826" cy="3272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Βέλος: Δεξιό 15">
            <a:extLst>
              <a:ext uri="{FF2B5EF4-FFF2-40B4-BE49-F238E27FC236}">
                <a16:creationId xmlns:a16="http://schemas.microsoft.com/office/drawing/2014/main" id="{C1D3F0DA-2B7F-4D57-B565-3C7C3BEE2E14}"/>
              </a:ext>
            </a:extLst>
          </p:cNvPr>
          <p:cNvSpPr/>
          <p:nvPr/>
        </p:nvSpPr>
        <p:spPr>
          <a:xfrm>
            <a:off x="4864207" y="4922451"/>
            <a:ext cx="1014826" cy="3272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F0050A43-7D97-4E11-8304-89C83114264E}"/>
              </a:ext>
            </a:extLst>
          </p:cNvPr>
          <p:cNvSpPr/>
          <p:nvPr/>
        </p:nvSpPr>
        <p:spPr>
          <a:xfrm>
            <a:off x="4864207" y="5585226"/>
            <a:ext cx="1014826" cy="3272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εία γραμμή σύνδεσης 18">
            <a:extLst>
              <a:ext uri="{FF2B5EF4-FFF2-40B4-BE49-F238E27FC236}">
                <a16:creationId xmlns:a16="http://schemas.microsoft.com/office/drawing/2014/main" id="{59AF44C4-F8D7-415E-B9E2-0C80F8B36907}"/>
              </a:ext>
            </a:extLst>
          </p:cNvPr>
          <p:cNvCxnSpPr>
            <a:endCxn id="17" idx="1"/>
          </p:cNvCxnSpPr>
          <p:nvPr/>
        </p:nvCxnSpPr>
        <p:spPr>
          <a:xfrm>
            <a:off x="4864207" y="189913"/>
            <a:ext cx="0" cy="5558956"/>
          </a:xfrm>
          <a:prstGeom prst="line">
            <a:avLst/>
          </a:prstGeom>
        </p:spPr>
        <p:style>
          <a:lnRef idx="3">
            <a:schemeClr val="accent5"/>
          </a:lnRef>
          <a:fillRef idx="0">
            <a:schemeClr val="accent5"/>
          </a:fillRef>
          <a:effectRef idx="2">
            <a:schemeClr val="accent5"/>
          </a:effectRef>
          <a:fontRef idx="minor">
            <a:schemeClr val="tx1"/>
          </a:fontRef>
        </p:style>
      </p:cxnSp>
      <p:sp>
        <p:nvSpPr>
          <p:cNvPr id="21" name="TextBox 20">
            <a:extLst>
              <a:ext uri="{FF2B5EF4-FFF2-40B4-BE49-F238E27FC236}">
                <a16:creationId xmlns:a16="http://schemas.microsoft.com/office/drawing/2014/main" id="{33F896C3-A1B3-4D24-8B3B-C384C32898DC}"/>
              </a:ext>
            </a:extLst>
          </p:cNvPr>
          <p:cNvSpPr txBox="1"/>
          <p:nvPr/>
        </p:nvSpPr>
        <p:spPr>
          <a:xfrm>
            <a:off x="248480" y="6056188"/>
            <a:ext cx="12119111" cy="646331"/>
          </a:xfrm>
          <a:prstGeom prst="rect">
            <a:avLst/>
          </a:prstGeom>
          <a:noFill/>
        </p:spPr>
        <p:txBody>
          <a:bodyPr wrap="square">
            <a:spAutoFit/>
          </a:bodyPr>
          <a:lstStyle/>
          <a:p>
            <a:pPr algn="l"/>
            <a:r>
              <a:rPr lang="el-GR" sz="1800" b="0" i="0" u="none" strike="noStrike" baseline="0" dirty="0">
                <a:latin typeface="UB-Helvetica"/>
              </a:rPr>
              <a:t>Το </a:t>
            </a:r>
            <a:r>
              <a:rPr lang="el-GR" sz="1800" b="0" i="0" u="none" strike="noStrike" baseline="0" dirty="0" err="1">
                <a:latin typeface="UB-Helvetica"/>
              </a:rPr>
              <a:t>νωτιοπαρεγκεφαλιδικό</a:t>
            </a:r>
            <a:r>
              <a:rPr lang="el-GR" sz="1800" b="0" i="0" u="none" strike="noStrike" baseline="0" dirty="0">
                <a:latin typeface="UB-Helvetica"/>
              </a:rPr>
              <a:t> σύστημα μεταβιβάζει πληροφορίες που αφορούν την </a:t>
            </a:r>
            <a:r>
              <a:rPr lang="el-GR" sz="1800" b="1" i="0" u="none" strike="noStrike" baseline="0" dirty="0">
                <a:latin typeface="UB-Helvetica-Bold"/>
              </a:rPr>
              <a:t>τάση </a:t>
            </a:r>
            <a:r>
              <a:rPr lang="el-GR" sz="1800" b="0" i="0" u="none" strike="noStrike" baseline="0" dirty="0">
                <a:latin typeface="UB-Helvetica"/>
              </a:rPr>
              <a:t>και τη </a:t>
            </a:r>
            <a:r>
              <a:rPr lang="el-GR" sz="1800" b="1" i="0" u="none" strike="noStrike" baseline="0" dirty="0">
                <a:latin typeface="UB-Helvetica-Bold"/>
              </a:rPr>
              <a:t>διάταση των μυών και των τενόντων </a:t>
            </a:r>
            <a:r>
              <a:rPr lang="el-GR" sz="1800" b="0" i="0" u="none" strike="noStrike" baseline="0" dirty="0">
                <a:latin typeface="UB-Helvetica"/>
              </a:rPr>
              <a:t>από τις μυϊκές ατράκτους και τα </a:t>
            </a:r>
            <a:r>
              <a:rPr lang="el-GR" sz="1800" b="0" i="0" u="none" strike="noStrike" baseline="0" dirty="0" err="1">
                <a:latin typeface="UB-Helvetica"/>
              </a:rPr>
              <a:t>τενόντια</a:t>
            </a:r>
            <a:r>
              <a:rPr lang="el-GR" sz="1800" b="0" i="0" u="none" strike="noStrike" baseline="0" dirty="0">
                <a:latin typeface="UB-Helvetica"/>
              </a:rPr>
              <a:t> όργανα του </a:t>
            </a:r>
            <a:r>
              <a:rPr lang="en-US" sz="1800" b="0" i="0" u="none" strike="noStrike" baseline="0" dirty="0">
                <a:latin typeface="UB-Helvetica"/>
              </a:rPr>
              <a:t>Golgi </a:t>
            </a:r>
            <a:r>
              <a:rPr lang="el-GR" sz="1800" b="0" i="0" u="none" strike="noStrike" baseline="0" dirty="0">
                <a:latin typeface="UB-Helvetica"/>
              </a:rPr>
              <a:t>προς την </a:t>
            </a:r>
            <a:r>
              <a:rPr lang="el-GR" sz="1800" b="0" i="0" u="none" strike="noStrike" baseline="0" dirty="0" err="1">
                <a:latin typeface="UB-Helvetica"/>
              </a:rPr>
              <a:t>παλαιοπαρεγκεφαλίδα</a:t>
            </a:r>
            <a:endParaRPr lang="el-GR" dirty="0"/>
          </a:p>
        </p:txBody>
      </p:sp>
    </p:spTree>
    <p:extLst>
      <p:ext uri="{BB962C8B-B14F-4D97-AF65-F5344CB8AC3E}">
        <p14:creationId xmlns:p14="http://schemas.microsoft.com/office/powerpoint/2010/main" val="125047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D1B2E-5CCE-4F0E-9A1E-5A29F0C43EBC}"/>
              </a:ext>
            </a:extLst>
          </p:cNvPr>
          <p:cNvSpPr>
            <a:spLocks noGrp="1"/>
          </p:cNvSpPr>
          <p:nvPr>
            <p:ph type="title"/>
          </p:nvPr>
        </p:nvSpPr>
        <p:spPr/>
        <p:txBody>
          <a:bodyPr>
            <a:normAutofit/>
          </a:bodyPr>
          <a:lstStyle/>
          <a:p>
            <a:r>
              <a:rPr lang="el-GR" b="0" i="0" u="none" strike="noStrike" baseline="0" dirty="0">
                <a:solidFill>
                  <a:srgbClr val="0066FF"/>
                </a:solidFill>
                <a:latin typeface="UB-HelveticaBlack"/>
              </a:rPr>
              <a:t>Γενικές Αρχές</a:t>
            </a:r>
            <a:endParaRPr lang="el-GR" sz="6000" dirty="0"/>
          </a:p>
        </p:txBody>
      </p:sp>
      <p:pic>
        <p:nvPicPr>
          <p:cNvPr id="5" name="Θέση περιεχομένου 4">
            <a:extLst>
              <a:ext uri="{FF2B5EF4-FFF2-40B4-BE49-F238E27FC236}">
                <a16:creationId xmlns:a16="http://schemas.microsoft.com/office/drawing/2014/main" id="{B4D2BDB7-3892-4D95-A5A9-416244B9F051}"/>
              </a:ext>
            </a:extLst>
          </p:cNvPr>
          <p:cNvPicPr>
            <a:picLocks noGrp="1" noChangeAspect="1"/>
          </p:cNvPicPr>
          <p:nvPr>
            <p:ph idx="1"/>
          </p:nvPr>
        </p:nvPicPr>
        <p:blipFill>
          <a:blip r:embed="rId2"/>
          <a:stretch>
            <a:fillRect/>
          </a:stretch>
        </p:blipFill>
        <p:spPr>
          <a:xfrm>
            <a:off x="2017644" y="2065867"/>
            <a:ext cx="5098773" cy="4580253"/>
          </a:xfrm>
        </p:spPr>
      </p:pic>
    </p:spTree>
    <p:extLst>
      <p:ext uri="{BB962C8B-B14F-4D97-AF65-F5344CB8AC3E}">
        <p14:creationId xmlns:p14="http://schemas.microsoft.com/office/powerpoint/2010/main" val="807654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55AD78-DD55-438A-A5C0-091AB5D9CC70}"/>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C1EA0673-0D7A-4870-BE5F-09D9741CE9C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5B75280-A45A-456F-9D1F-6BC44770B335}"/>
              </a:ext>
            </a:extLst>
          </p:cNvPr>
          <p:cNvPicPr>
            <a:picLocks noChangeAspect="1"/>
          </p:cNvPicPr>
          <p:nvPr/>
        </p:nvPicPr>
        <p:blipFill>
          <a:blip r:embed="rId2"/>
          <a:stretch>
            <a:fillRect/>
          </a:stretch>
        </p:blipFill>
        <p:spPr>
          <a:xfrm>
            <a:off x="1868556" y="56349"/>
            <a:ext cx="8507895" cy="6787591"/>
          </a:xfrm>
          <a:prstGeom prst="rect">
            <a:avLst/>
          </a:prstGeom>
        </p:spPr>
      </p:pic>
    </p:spTree>
    <p:extLst>
      <p:ext uri="{BB962C8B-B14F-4D97-AF65-F5344CB8AC3E}">
        <p14:creationId xmlns:p14="http://schemas.microsoft.com/office/powerpoint/2010/main" val="202052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2AF743-2D1D-430E-A2FC-24295F20CD72}"/>
              </a:ext>
            </a:extLst>
          </p:cNvPr>
          <p:cNvSpPr>
            <a:spLocks noGrp="1"/>
          </p:cNvSpPr>
          <p:nvPr>
            <p:ph type="title"/>
          </p:nvPr>
        </p:nvSpPr>
        <p:spPr/>
        <p:txBody>
          <a:bodyPr>
            <a:normAutofit/>
          </a:bodyPr>
          <a:lstStyle/>
          <a:p>
            <a:r>
              <a:rPr lang="el-GR" sz="2800" b="0" i="0" u="none" strike="noStrike" baseline="0" dirty="0">
                <a:solidFill>
                  <a:srgbClr val="0066FF"/>
                </a:solidFill>
                <a:latin typeface="UB-HelveticaBlack"/>
              </a:rPr>
              <a:t>Διαταραχές του</a:t>
            </a:r>
            <a:br>
              <a:rPr lang="el-GR" sz="2800" b="0" i="0" u="none" strike="noStrike" baseline="0" dirty="0">
                <a:solidFill>
                  <a:srgbClr val="0066FF"/>
                </a:solidFill>
                <a:latin typeface="UB-HelveticaBlack"/>
              </a:rPr>
            </a:br>
            <a:r>
              <a:rPr lang="el-GR" sz="2800" b="0" i="0" u="none" strike="noStrike" baseline="0" dirty="0">
                <a:solidFill>
                  <a:srgbClr val="0066FF"/>
                </a:solidFill>
                <a:latin typeface="UB-HelveticaBlack"/>
              </a:rPr>
              <a:t>Επιπέδου Συνείδησης</a:t>
            </a:r>
            <a:endParaRPr lang="el-GR" sz="4800" dirty="0"/>
          </a:p>
        </p:txBody>
      </p:sp>
      <p:sp>
        <p:nvSpPr>
          <p:cNvPr id="3" name="Θέση περιεχομένου 2">
            <a:extLst>
              <a:ext uri="{FF2B5EF4-FFF2-40B4-BE49-F238E27FC236}">
                <a16:creationId xmlns:a16="http://schemas.microsoft.com/office/drawing/2014/main" id="{BAE46E13-078D-4456-8CB9-D1527195096F}"/>
              </a:ext>
            </a:extLst>
          </p:cNvPr>
          <p:cNvSpPr>
            <a:spLocks noGrp="1"/>
          </p:cNvSpPr>
          <p:nvPr>
            <p:ph idx="1"/>
          </p:nvPr>
        </p:nvSpPr>
        <p:spPr>
          <a:xfrm>
            <a:off x="685801" y="2142067"/>
            <a:ext cx="11506199" cy="4537029"/>
          </a:xfrm>
        </p:spPr>
        <p:txBody>
          <a:bodyPr>
            <a:normAutofit/>
          </a:bodyPr>
          <a:lstStyle/>
          <a:p>
            <a:pPr marL="0" indent="0" algn="l">
              <a:buNone/>
            </a:pPr>
            <a:r>
              <a:rPr lang="el-GR" sz="2400" b="1" i="0" u="none" strike="noStrike" baseline="0" dirty="0">
                <a:solidFill>
                  <a:srgbClr val="00F30D"/>
                </a:solidFill>
                <a:latin typeface="UB-Helvetica-Bold"/>
              </a:rPr>
              <a:t>Το άθικτο επίπεδο συνείδησης προϋποθέτει τη φυσιολογική λειτουργία του φλοιού και των δύο ημισφαιρίων. </a:t>
            </a:r>
          </a:p>
          <a:p>
            <a:pPr marL="0" indent="0" algn="l">
              <a:buNone/>
            </a:pPr>
            <a:r>
              <a:rPr lang="el-GR" sz="2400" b="1" i="0" u="none" strike="noStrike" baseline="0" dirty="0">
                <a:solidFill>
                  <a:srgbClr val="00F30D"/>
                </a:solidFill>
                <a:latin typeface="UB-Helvetica-Bold"/>
              </a:rPr>
              <a:t>Η «κινητήρια δύναμη» της </a:t>
            </a:r>
            <a:r>
              <a:rPr lang="el-GR" sz="2400" b="1" i="0" u="none" strike="noStrike" baseline="0" dirty="0" err="1">
                <a:solidFill>
                  <a:srgbClr val="00F30D"/>
                </a:solidFill>
                <a:latin typeface="UB-Helvetica-Bold"/>
              </a:rPr>
              <a:t>φλοιϊκής</a:t>
            </a:r>
            <a:r>
              <a:rPr lang="el-GR" sz="2400" b="1" i="0" u="none" strike="noStrike" baseline="0" dirty="0">
                <a:solidFill>
                  <a:srgbClr val="00F30D"/>
                </a:solidFill>
                <a:latin typeface="UB-Helvetica-Bold"/>
              </a:rPr>
              <a:t> δραστηριότητας, ωστόσο, εντοπίζεται σε ένα χαμηλότερο κέντρο. Αυτό αποτελείται από μία ομάδα νευρώνων του στελέχους που ονομάζεται δικτυωτός σχηματισμός και αποστέλλει νευρικές ώσεις προς το φλοιό του εγκεφάλου μέσω των </a:t>
            </a:r>
            <a:r>
              <a:rPr lang="el-GR" sz="2400" b="1" i="0" u="none" strike="noStrike" baseline="0" dirty="0" err="1">
                <a:solidFill>
                  <a:srgbClr val="00F30D"/>
                </a:solidFill>
                <a:latin typeface="UB-Helvetica-Bold"/>
              </a:rPr>
              <a:t>ενδοπετάλιων</a:t>
            </a:r>
            <a:r>
              <a:rPr lang="el-GR" sz="2400" b="1" i="0" u="none" strike="noStrike" baseline="0" dirty="0">
                <a:solidFill>
                  <a:srgbClr val="00F30D"/>
                </a:solidFill>
                <a:latin typeface="UB-Helvetica-Bold"/>
              </a:rPr>
              <a:t> πυρήνων του θαλάμου. </a:t>
            </a:r>
          </a:p>
          <a:p>
            <a:pPr marL="0" indent="0" algn="l">
              <a:buNone/>
            </a:pPr>
            <a:r>
              <a:rPr lang="el-GR" sz="2400" b="1" i="0" u="none" strike="noStrike" baseline="0" dirty="0">
                <a:solidFill>
                  <a:srgbClr val="00F30D"/>
                </a:solidFill>
                <a:latin typeface="UB-Helvetica-Bold"/>
              </a:rPr>
              <a:t>Ο δικτυωτός σχηματισμός αι οι ανιούσες προβολές του ονομάζονται συνολικά ανιόν δικτυωτό </a:t>
            </a:r>
            <a:r>
              <a:rPr lang="el-GR" sz="2400" b="1" i="0" u="none" strike="noStrike" baseline="0" dirty="0" err="1">
                <a:solidFill>
                  <a:srgbClr val="00F30D"/>
                </a:solidFill>
                <a:latin typeface="UB-Helvetica-Bold"/>
              </a:rPr>
              <a:t>ενεργοποιητικό</a:t>
            </a:r>
            <a:r>
              <a:rPr lang="el-GR" sz="2400" b="1" dirty="0">
                <a:solidFill>
                  <a:srgbClr val="00F30D"/>
                </a:solidFill>
                <a:latin typeface="UB-Helvetica-Bold"/>
              </a:rPr>
              <a:t> </a:t>
            </a:r>
            <a:r>
              <a:rPr lang="el-GR" sz="2400" b="1" i="0" u="none" strike="noStrike" baseline="0" dirty="0">
                <a:solidFill>
                  <a:srgbClr val="00F30D"/>
                </a:solidFill>
                <a:latin typeface="UB-Helvetica-Bold"/>
              </a:rPr>
              <a:t>σύστημα (ΑΔΕΣ). </a:t>
            </a:r>
          </a:p>
          <a:p>
            <a:pPr marL="0" indent="0" algn="l">
              <a:buNone/>
            </a:pPr>
            <a:r>
              <a:rPr lang="el-GR" sz="2400" b="1" i="0" u="none" strike="noStrike" baseline="0" dirty="0">
                <a:solidFill>
                  <a:srgbClr val="00F30D"/>
                </a:solidFill>
                <a:latin typeface="UB-Helvetica-Bold"/>
              </a:rPr>
              <a:t>Οι διαταραχές του </a:t>
            </a:r>
            <a:r>
              <a:rPr lang="el-GR" sz="2400" b="1" i="0" u="none" strike="noStrike" baseline="0" dirty="0" err="1">
                <a:solidFill>
                  <a:srgbClr val="00F30D"/>
                </a:solidFill>
                <a:latin typeface="UB-Helvetica-Bold"/>
              </a:rPr>
              <a:t>επιπέ</a:t>
            </a:r>
            <a:r>
              <a:rPr lang="el-GR" sz="2400" b="1" i="0" u="none" strike="noStrike" baseline="0" dirty="0">
                <a:solidFill>
                  <a:srgbClr val="00F30D"/>
                </a:solidFill>
                <a:latin typeface="UB-Helvetica-Bold"/>
              </a:rPr>
              <a:t>- </a:t>
            </a:r>
            <a:r>
              <a:rPr lang="el-GR" sz="2400" b="1" i="0" u="none" strike="noStrike" baseline="0" dirty="0" err="1">
                <a:solidFill>
                  <a:srgbClr val="00F30D"/>
                </a:solidFill>
                <a:latin typeface="UB-Helvetica-Bold"/>
              </a:rPr>
              <a:t>δου</a:t>
            </a:r>
            <a:r>
              <a:rPr lang="el-GR" sz="2400" b="1" i="0" u="none" strike="noStrike" baseline="0" dirty="0">
                <a:solidFill>
                  <a:srgbClr val="00F30D"/>
                </a:solidFill>
                <a:latin typeface="UB-Helvetica-Bold"/>
              </a:rPr>
              <a:t> συνείδησης είναι δυνατό να οφείλονται είτε σε δυσλειτουργία του ΑΔΕΣ, είτε στην ταυτόχρονη δυσλειτουργία και των δύο εγκεφαλικών ημισφαιρίων</a:t>
            </a:r>
            <a:endParaRPr lang="el-GR" sz="2400" dirty="0"/>
          </a:p>
        </p:txBody>
      </p:sp>
    </p:spTree>
    <p:extLst>
      <p:ext uri="{BB962C8B-B14F-4D97-AF65-F5344CB8AC3E}">
        <p14:creationId xmlns:p14="http://schemas.microsoft.com/office/powerpoint/2010/main" val="24110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FA38B2-A642-49FC-8534-7675AB6B6EB5}"/>
              </a:ext>
            </a:extLst>
          </p:cNvPr>
          <p:cNvSpPr>
            <a:spLocks noGrp="1"/>
          </p:cNvSpPr>
          <p:nvPr>
            <p:ph type="title"/>
          </p:nvPr>
        </p:nvSpPr>
        <p:spPr/>
        <p:txBody>
          <a:bodyPr>
            <a:normAutofit/>
          </a:bodyPr>
          <a:lstStyle/>
          <a:p>
            <a:r>
              <a:rPr lang="el-GR" sz="2400" b="0" i="0" u="none" strike="noStrike" baseline="0" dirty="0">
                <a:solidFill>
                  <a:srgbClr val="1A76FF"/>
                </a:solidFill>
                <a:latin typeface="UB-HelveticaBlack"/>
              </a:rPr>
              <a:t>Υπνηλία, Εμβροντησία και</a:t>
            </a:r>
            <a:br>
              <a:rPr lang="el-GR" sz="2400" b="0" i="0" u="none" strike="noStrike" baseline="0" dirty="0">
                <a:solidFill>
                  <a:srgbClr val="1A76FF"/>
                </a:solidFill>
                <a:latin typeface="UB-HelveticaBlack"/>
              </a:rPr>
            </a:br>
            <a:r>
              <a:rPr lang="el-GR" sz="2400" b="0" i="0" u="none" strike="noStrike" baseline="0" dirty="0">
                <a:solidFill>
                  <a:srgbClr val="1A76FF"/>
                </a:solidFill>
                <a:latin typeface="UB-HelveticaBlack"/>
              </a:rPr>
              <a:t>Κώμα: Βαρύτητα και Αίτια</a:t>
            </a:r>
            <a:endParaRPr lang="el-GR" sz="4400" dirty="0"/>
          </a:p>
        </p:txBody>
      </p:sp>
      <p:sp>
        <p:nvSpPr>
          <p:cNvPr id="3" name="Θέση περιεχομένου 2">
            <a:extLst>
              <a:ext uri="{FF2B5EF4-FFF2-40B4-BE49-F238E27FC236}">
                <a16:creationId xmlns:a16="http://schemas.microsoft.com/office/drawing/2014/main" id="{26876120-0AAB-4426-876D-952B747A5464}"/>
              </a:ext>
            </a:extLst>
          </p:cNvPr>
          <p:cNvSpPr>
            <a:spLocks noGrp="1"/>
          </p:cNvSpPr>
          <p:nvPr>
            <p:ph idx="1"/>
          </p:nvPr>
        </p:nvSpPr>
        <p:spPr>
          <a:xfrm>
            <a:off x="685801" y="2142067"/>
            <a:ext cx="11261034" cy="2847376"/>
          </a:xfrm>
        </p:spPr>
        <p:txBody>
          <a:bodyPr>
            <a:normAutofit/>
          </a:bodyPr>
          <a:lstStyle/>
          <a:p>
            <a:pPr algn="l"/>
            <a:r>
              <a:rPr lang="el-GR" sz="2400" b="0" i="0" u="none" strike="noStrike" baseline="0" dirty="0">
                <a:latin typeface="UB-Helvetica"/>
              </a:rPr>
              <a:t>Ανάλογα με τη βαρύτητά τους, οι διαταραχές του επιπέδου συνείδησης ονομάζονται </a:t>
            </a:r>
            <a:r>
              <a:rPr lang="el-GR" sz="2400" b="1" i="0" u="none" strike="noStrike" baseline="0" dirty="0">
                <a:latin typeface="UB-Helvetica-Bold"/>
              </a:rPr>
              <a:t>υπνηλία, εμβροντησία </a:t>
            </a:r>
            <a:r>
              <a:rPr lang="el-GR" sz="2400" b="0" i="0" u="none" strike="noStrike" baseline="0" dirty="0">
                <a:latin typeface="UB-Helvetica"/>
              </a:rPr>
              <a:t>(</a:t>
            </a:r>
            <a:r>
              <a:rPr lang="el-GR" sz="2400" b="0" i="0" u="none" strike="noStrike" baseline="0" dirty="0" err="1">
                <a:latin typeface="UB-Helvetica"/>
              </a:rPr>
              <a:t>stupor</a:t>
            </a:r>
            <a:r>
              <a:rPr lang="el-GR" sz="2400" b="0" i="0" u="none" strike="noStrike" baseline="0" dirty="0">
                <a:latin typeface="UB-Helvetica"/>
              </a:rPr>
              <a:t>) ή </a:t>
            </a:r>
            <a:r>
              <a:rPr lang="el-GR" sz="2400" b="1" i="0" u="none" strike="noStrike" baseline="0" dirty="0">
                <a:latin typeface="UB-Helvetica-Bold"/>
              </a:rPr>
              <a:t>κώμα </a:t>
            </a:r>
            <a:r>
              <a:rPr lang="el-GR" sz="2400" b="0" i="0" u="none" strike="noStrike" baseline="0" dirty="0">
                <a:latin typeface="UB-Helvetica"/>
              </a:rPr>
              <a:t>(βλ. Πίνακα 3.10). Το κώμα, που αποτελεί τη σοβαρότερη από αυτές, είναι δυνατό να διαβαθμιστεί περαιτέρω με ένα </a:t>
            </a:r>
            <a:r>
              <a:rPr lang="el-GR" sz="2400" b="0" i="0" u="none" strike="noStrike" baseline="0" dirty="0" err="1">
                <a:latin typeface="UB-Helvetica"/>
              </a:rPr>
              <a:t>ημιποσοτικό</a:t>
            </a:r>
            <a:r>
              <a:rPr lang="el-GR" sz="2400" b="0" i="0" u="none" strike="noStrike" baseline="0" dirty="0">
                <a:latin typeface="UB-Helvetica"/>
              </a:rPr>
              <a:t> </a:t>
            </a:r>
            <a:r>
              <a:rPr lang="el-GR" sz="2400" b="0" i="0" u="none" strike="noStrike" baseline="0" dirty="0" err="1">
                <a:latin typeface="UB-Helvetica"/>
              </a:rPr>
              <a:t>σύσ</a:t>
            </a:r>
            <a:r>
              <a:rPr lang="el-GR" sz="2400" b="0" i="0" u="none" strike="noStrike" baseline="0" dirty="0">
                <a:latin typeface="UB-Helvetica"/>
              </a:rPr>
              <a:t> </a:t>
            </a:r>
            <a:r>
              <a:rPr lang="el-GR" sz="2400" b="0" i="0" u="none" strike="noStrike" baseline="0" dirty="0" err="1">
                <a:latin typeface="UB-Helvetica"/>
              </a:rPr>
              <a:t>τημα</a:t>
            </a:r>
            <a:r>
              <a:rPr lang="el-GR" sz="2400" b="0" i="0" u="none" strike="noStrike" baseline="0" dirty="0">
                <a:latin typeface="UB-Helvetica"/>
              </a:rPr>
              <a:t> </a:t>
            </a:r>
            <a:r>
              <a:rPr lang="el-GR" sz="2400" b="0" i="0" u="none" strike="noStrike" baseline="0" dirty="0" err="1">
                <a:latin typeface="UB-Helvetica"/>
              </a:rPr>
              <a:t>πουχρησιμοποιείται</a:t>
            </a:r>
            <a:r>
              <a:rPr lang="el-GR" sz="2400" b="0" i="0" u="none" strike="noStrike" baseline="0" dirty="0">
                <a:latin typeface="UB-Helvetica"/>
              </a:rPr>
              <a:t> ευρέως και ονομάζεται </a:t>
            </a:r>
            <a:r>
              <a:rPr lang="el-GR" sz="2400" b="1" i="0" u="none" strike="noStrike" baseline="0" dirty="0">
                <a:latin typeface="UB-Helvetica-Bold"/>
              </a:rPr>
              <a:t>Κλίμακα Κώματος </a:t>
            </a:r>
            <a:r>
              <a:rPr lang="el-GR" sz="2400" b="1" i="0" u="none" strike="noStrike" baseline="0" dirty="0" err="1">
                <a:latin typeface="UB-Helvetica-Bold"/>
              </a:rPr>
              <a:t>Γλασκώβης</a:t>
            </a:r>
            <a:r>
              <a:rPr lang="el-GR" sz="2400" b="1" i="0" u="none" strike="noStrike" baseline="0" dirty="0">
                <a:latin typeface="UB-Helvetica-Bold"/>
              </a:rPr>
              <a:t> </a:t>
            </a:r>
            <a:r>
              <a:rPr lang="el-GR" sz="2400" b="0" i="0" u="none" strike="noStrike" baseline="0" dirty="0">
                <a:latin typeface="UB-Helvetica"/>
              </a:rPr>
              <a:t>(</a:t>
            </a:r>
            <a:r>
              <a:rPr lang="el-GR" sz="2400" b="0" i="0" u="none" strike="noStrike" baseline="0" dirty="0" err="1">
                <a:latin typeface="UB-Helvetica"/>
              </a:rPr>
              <a:t>Glasgow</a:t>
            </a:r>
            <a:r>
              <a:rPr lang="el-GR" sz="2400" b="0" i="0" u="none" strike="noStrike" baseline="0" dirty="0">
                <a:latin typeface="UB-Helvetica"/>
              </a:rPr>
              <a:t> </a:t>
            </a:r>
            <a:r>
              <a:rPr lang="el-GR" sz="2400" b="0" i="0" u="none" strike="noStrike" baseline="0" dirty="0" err="1">
                <a:latin typeface="UB-Helvetica"/>
              </a:rPr>
              <a:t>Coma</a:t>
            </a:r>
            <a:r>
              <a:rPr lang="el-GR" sz="2400" dirty="0">
                <a:latin typeface="UB-Helvetica"/>
              </a:rPr>
              <a:t> </a:t>
            </a:r>
            <a:r>
              <a:rPr lang="en-US" sz="2400" b="0" i="0" u="none" strike="noStrike" baseline="0" dirty="0">
                <a:latin typeface="UB-Helvetica"/>
              </a:rPr>
              <a:t>Scale, GCS)</a:t>
            </a:r>
            <a:endParaRPr lang="el-GR" sz="2400" dirty="0"/>
          </a:p>
        </p:txBody>
      </p:sp>
    </p:spTree>
    <p:extLst>
      <p:ext uri="{BB962C8B-B14F-4D97-AF65-F5344CB8AC3E}">
        <p14:creationId xmlns:p14="http://schemas.microsoft.com/office/powerpoint/2010/main" val="252984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44B1D3-42A4-45E4-AF10-5C32EF29F93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6ED1EFBD-7CC1-40A4-9F90-510A24EF41D9}"/>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13CA27D-EE81-45B0-8B02-2C1A068CA9B9}"/>
              </a:ext>
            </a:extLst>
          </p:cNvPr>
          <p:cNvPicPr>
            <a:picLocks noChangeAspect="1"/>
          </p:cNvPicPr>
          <p:nvPr/>
        </p:nvPicPr>
        <p:blipFill>
          <a:blip r:embed="rId2"/>
          <a:stretch>
            <a:fillRect/>
          </a:stretch>
        </p:blipFill>
        <p:spPr>
          <a:xfrm>
            <a:off x="2305878" y="61099"/>
            <a:ext cx="7732643" cy="6735802"/>
          </a:xfrm>
          <a:prstGeom prst="rect">
            <a:avLst/>
          </a:prstGeom>
        </p:spPr>
      </p:pic>
    </p:spTree>
    <p:extLst>
      <p:ext uri="{BB962C8B-B14F-4D97-AF65-F5344CB8AC3E}">
        <p14:creationId xmlns:p14="http://schemas.microsoft.com/office/powerpoint/2010/main" val="170913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85879-FCCB-4357-9C4E-2DC7EB164DD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FCB7A56-B372-4790-B295-701AF483DBC9}"/>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0282228-6ED2-4B82-995A-4964A53EAAC6}"/>
              </a:ext>
            </a:extLst>
          </p:cNvPr>
          <p:cNvPicPr>
            <a:picLocks noChangeAspect="1"/>
          </p:cNvPicPr>
          <p:nvPr/>
        </p:nvPicPr>
        <p:blipFill>
          <a:blip r:embed="rId2"/>
          <a:stretch>
            <a:fillRect/>
          </a:stretch>
        </p:blipFill>
        <p:spPr>
          <a:xfrm>
            <a:off x="2246243" y="267909"/>
            <a:ext cx="7295322" cy="5990294"/>
          </a:xfrm>
          <a:prstGeom prst="rect">
            <a:avLst/>
          </a:prstGeom>
        </p:spPr>
      </p:pic>
    </p:spTree>
    <p:extLst>
      <p:ext uri="{BB962C8B-B14F-4D97-AF65-F5344CB8AC3E}">
        <p14:creationId xmlns:p14="http://schemas.microsoft.com/office/powerpoint/2010/main" val="48155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71195-0B28-43FF-80F5-2BECCCC99C8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AA0D031-976F-4F9C-88B1-14956FA96508}"/>
              </a:ext>
            </a:extLst>
          </p:cNvPr>
          <p:cNvPicPr>
            <a:picLocks noGrp="1" noChangeAspect="1"/>
          </p:cNvPicPr>
          <p:nvPr>
            <p:ph idx="1"/>
          </p:nvPr>
        </p:nvPicPr>
        <p:blipFill>
          <a:blip r:embed="rId2"/>
          <a:stretch>
            <a:fillRect/>
          </a:stretch>
        </p:blipFill>
        <p:spPr>
          <a:xfrm>
            <a:off x="1232452" y="22872"/>
            <a:ext cx="10273747" cy="6812256"/>
          </a:xfrm>
        </p:spPr>
      </p:pic>
    </p:spTree>
    <p:extLst>
      <p:ext uri="{BB962C8B-B14F-4D97-AF65-F5344CB8AC3E}">
        <p14:creationId xmlns:p14="http://schemas.microsoft.com/office/powerpoint/2010/main" val="314080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3196FC7A-AE16-4E66-8A13-F7E3F60B540B}"/>
              </a:ext>
            </a:extLst>
          </p:cNvPr>
          <p:cNvPicPr>
            <a:picLocks noGrp="1" noChangeAspect="1"/>
          </p:cNvPicPr>
          <p:nvPr>
            <p:ph idx="1"/>
          </p:nvPr>
        </p:nvPicPr>
        <p:blipFill>
          <a:blip r:embed="rId2"/>
          <a:stretch>
            <a:fillRect/>
          </a:stretch>
        </p:blipFill>
        <p:spPr>
          <a:xfrm>
            <a:off x="739700" y="1020194"/>
            <a:ext cx="4667188" cy="1166415"/>
          </a:xfrm>
        </p:spPr>
      </p:pic>
      <p:sp>
        <p:nvSpPr>
          <p:cNvPr id="5" name="TextBox 4">
            <a:extLst>
              <a:ext uri="{FF2B5EF4-FFF2-40B4-BE49-F238E27FC236}">
                <a16:creationId xmlns:a16="http://schemas.microsoft.com/office/drawing/2014/main" id="{E5D91FE8-989B-4558-86EC-D4A5150760E5}"/>
              </a:ext>
            </a:extLst>
          </p:cNvPr>
          <p:cNvSpPr txBox="1"/>
          <p:nvPr/>
        </p:nvSpPr>
        <p:spPr>
          <a:xfrm>
            <a:off x="3884970" y="275482"/>
            <a:ext cx="6092686" cy="523220"/>
          </a:xfrm>
          <a:prstGeom prst="rect">
            <a:avLst/>
          </a:prstGeom>
          <a:noFill/>
        </p:spPr>
        <p:txBody>
          <a:bodyPr wrap="square">
            <a:spAutoFit/>
          </a:bodyPr>
          <a:lstStyle/>
          <a:p>
            <a:r>
              <a:rPr lang="el-GR" sz="2800" b="1" i="0" u="none" strike="noStrike" baseline="0" dirty="0">
                <a:solidFill>
                  <a:srgbClr val="1A76FF"/>
                </a:solidFill>
                <a:highlight>
                  <a:srgbClr val="FFFF00"/>
                </a:highlight>
                <a:latin typeface="UB-Helvetica-Bold"/>
              </a:rPr>
              <a:t>Σύνδρομο Κροταφικού Λοβού</a:t>
            </a:r>
            <a:endParaRPr lang="el-GR" sz="2800" dirty="0">
              <a:highlight>
                <a:srgbClr val="FFFF00"/>
              </a:highlight>
            </a:endParaRPr>
          </a:p>
        </p:txBody>
      </p:sp>
      <p:pic>
        <p:nvPicPr>
          <p:cNvPr id="9" name="Εικόνα 8">
            <a:extLst>
              <a:ext uri="{FF2B5EF4-FFF2-40B4-BE49-F238E27FC236}">
                <a16:creationId xmlns:a16="http://schemas.microsoft.com/office/drawing/2014/main" id="{E0C31A40-B966-47DA-947B-132F4BACA82C}"/>
              </a:ext>
            </a:extLst>
          </p:cNvPr>
          <p:cNvPicPr>
            <a:picLocks noChangeAspect="1"/>
          </p:cNvPicPr>
          <p:nvPr/>
        </p:nvPicPr>
        <p:blipFill>
          <a:blip r:embed="rId3"/>
          <a:stretch>
            <a:fillRect/>
          </a:stretch>
        </p:blipFill>
        <p:spPr>
          <a:xfrm>
            <a:off x="739700" y="2186609"/>
            <a:ext cx="4667188" cy="4639733"/>
          </a:xfrm>
          <a:prstGeom prst="rect">
            <a:avLst/>
          </a:prstGeom>
        </p:spPr>
      </p:pic>
      <p:pic>
        <p:nvPicPr>
          <p:cNvPr id="11" name="Εικόνα 10">
            <a:extLst>
              <a:ext uri="{FF2B5EF4-FFF2-40B4-BE49-F238E27FC236}">
                <a16:creationId xmlns:a16="http://schemas.microsoft.com/office/drawing/2014/main" id="{63D2F25B-D4B2-4DBD-898D-FDC9EDEAC0A3}"/>
              </a:ext>
            </a:extLst>
          </p:cNvPr>
          <p:cNvPicPr>
            <a:picLocks noChangeAspect="1"/>
          </p:cNvPicPr>
          <p:nvPr/>
        </p:nvPicPr>
        <p:blipFill>
          <a:blip r:embed="rId4"/>
          <a:stretch>
            <a:fillRect/>
          </a:stretch>
        </p:blipFill>
        <p:spPr>
          <a:xfrm>
            <a:off x="6096000" y="4870174"/>
            <a:ext cx="5031807" cy="1391478"/>
          </a:xfrm>
          <a:prstGeom prst="rect">
            <a:avLst/>
          </a:prstGeom>
        </p:spPr>
      </p:pic>
    </p:spTree>
    <p:extLst>
      <p:ext uri="{BB962C8B-B14F-4D97-AF65-F5344CB8AC3E}">
        <p14:creationId xmlns:p14="http://schemas.microsoft.com/office/powerpoint/2010/main" val="124878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AA45C-1969-42E5-A633-05BD7498D700}"/>
              </a:ext>
            </a:extLst>
          </p:cNvPr>
          <p:cNvSpPr>
            <a:spLocks noGrp="1"/>
          </p:cNvSpPr>
          <p:nvPr>
            <p:ph type="title"/>
          </p:nvPr>
        </p:nvSpPr>
        <p:spPr>
          <a:xfrm>
            <a:off x="6096000" y="1742661"/>
            <a:ext cx="10131425" cy="1456267"/>
          </a:xfrm>
        </p:spPr>
        <p:txBody>
          <a:bodyPr>
            <a:normAutofit/>
          </a:bodyPr>
          <a:lstStyle/>
          <a:p>
            <a:r>
              <a:rPr lang="el-GR" sz="2400" b="1" i="0" u="none" strike="noStrike" baseline="0" dirty="0">
                <a:solidFill>
                  <a:srgbClr val="1A76FF"/>
                </a:solidFill>
                <a:highlight>
                  <a:srgbClr val="FFFF00"/>
                </a:highlight>
                <a:latin typeface="UB-Helvetica-Bold"/>
              </a:rPr>
              <a:t>Σύνδρομο </a:t>
            </a:r>
            <a:br>
              <a:rPr lang="el-GR" sz="2400" b="1" i="0" u="none" strike="noStrike" baseline="0" dirty="0">
                <a:solidFill>
                  <a:srgbClr val="1A76FF"/>
                </a:solidFill>
                <a:highlight>
                  <a:srgbClr val="FFFF00"/>
                </a:highlight>
                <a:latin typeface="UB-Helvetica-Bold"/>
              </a:rPr>
            </a:br>
            <a:r>
              <a:rPr lang="el-GR" sz="2400" b="1" i="0" u="none" strike="noStrike" baseline="0" dirty="0">
                <a:solidFill>
                  <a:srgbClr val="1A76FF"/>
                </a:solidFill>
                <a:highlight>
                  <a:srgbClr val="FFFF00"/>
                </a:highlight>
                <a:latin typeface="UB-Helvetica-Bold"/>
              </a:rPr>
              <a:t>Βρεγματικού Λοβού</a:t>
            </a:r>
            <a:endParaRPr lang="el-GR" sz="4400" dirty="0">
              <a:highlight>
                <a:srgbClr val="FFFF00"/>
              </a:highlight>
            </a:endParaRPr>
          </a:p>
        </p:txBody>
      </p:sp>
      <p:pic>
        <p:nvPicPr>
          <p:cNvPr id="5" name="Θέση περιεχομένου 4">
            <a:extLst>
              <a:ext uri="{FF2B5EF4-FFF2-40B4-BE49-F238E27FC236}">
                <a16:creationId xmlns:a16="http://schemas.microsoft.com/office/drawing/2014/main" id="{DECD3094-0E21-4D44-87CD-105AD87D4B8A}"/>
              </a:ext>
            </a:extLst>
          </p:cNvPr>
          <p:cNvPicPr>
            <a:picLocks noGrp="1" noChangeAspect="1"/>
          </p:cNvPicPr>
          <p:nvPr>
            <p:ph idx="1"/>
          </p:nvPr>
        </p:nvPicPr>
        <p:blipFill>
          <a:blip r:embed="rId2"/>
          <a:stretch>
            <a:fillRect/>
          </a:stretch>
        </p:blipFill>
        <p:spPr>
          <a:xfrm>
            <a:off x="186514" y="-1"/>
            <a:ext cx="4266215" cy="6757781"/>
          </a:xfrm>
        </p:spPr>
      </p:pic>
      <p:pic>
        <p:nvPicPr>
          <p:cNvPr id="7" name="Εικόνα 6">
            <a:extLst>
              <a:ext uri="{FF2B5EF4-FFF2-40B4-BE49-F238E27FC236}">
                <a16:creationId xmlns:a16="http://schemas.microsoft.com/office/drawing/2014/main" id="{555FC9A9-9132-4B7F-9BEC-7203B0B4CC11}"/>
              </a:ext>
            </a:extLst>
          </p:cNvPr>
          <p:cNvPicPr>
            <a:picLocks noChangeAspect="1"/>
          </p:cNvPicPr>
          <p:nvPr/>
        </p:nvPicPr>
        <p:blipFill>
          <a:blip r:embed="rId3"/>
          <a:stretch>
            <a:fillRect/>
          </a:stretch>
        </p:blipFill>
        <p:spPr>
          <a:xfrm>
            <a:off x="4630788" y="4891226"/>
            <a:ext cx="5511898" cy="1648721"/>
          </a:xfrm>
          <a:prstGeom prst="rect">
            <a:avLst/>
          </a:prstGeom>
        </p:spPr>
      </p:pic>
    </p:spTree>
    <p:extLst>
      <p:ext uri="{BB962C8B-B14F-4D97-AF65-F5344CB8AC3E}">
        <p14:creationId xmlns:p14="http://schemas.microsoft.com/office/powerpoint/2010/main" val="73446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1A028B-EC99-4C6B-9693-1850615932B2}"/>
              </a:ext>
            </a:extLst>
          </p:cNvPr>
          <p:cNvSpPr>
            <a:spLocks noGrp="1"/>
          </p:cNvSpPr>
          <p:nvPr>
            <p:ph type="title"/>
          </p:nvPr>
        </p:nvSpPr>
        <p:spPr>
          <a:xfrm>
            <a:off x="4810539" y="303240"/>
            <a:ext cx="6324739" cy="1456267"/>
          </a:xfrm>
        </p:spPr>
        <p:txBody>
          <a:bodyPr>
            <a:normAutofit/>
          </a:bodyPr>
          <a:lstStyle/>
          <a:p>
            <a:r>
              <a:rPr lang="el-GR" sz="2400" b="1" i="0" u="none" strike="noStrike" baseline="0" dirty="0">
                <a:solidFill>
                  <a:srgbClr val="1A76FF"/>
                </a:solidFill>
                <a:highlight>
                  <a:srgbClr val="FFFF00"/>
                </a:highlight>
                <a:latin typeface="UB-Helvetica-Bold"/>
              </a:rPr>
              <a:t>Σύνδρομο</a:t>
            </a:r>
            <a:br>
              <a:rPr lang="el-GR" sz="2400" b="1" i="0" u="none" strike="noStrike" baseline="0" dirty="0">
                <a:solidFill>
                  <a:srgbClr val="1A76FF"/>
                </a:solidFill>
                <a:highlight>
                  <a:srgbClr val="FFFF00"/>
                </a:highlight>
                <a:latin typeface="UB-Helvetica-Bold"/>
              </a:rPr>
            </a:br>
            <a:r>
              <a:rPr lang="el-GR" sz="2400" b="1" i="0" u="none" strike="noStrike" baseline="0" dirty="0">
                <a:solidFill>
                  <a:srgbClr val="1A76FF"/>
                </a:solidFill>
                <a:highlight>
                  <a:srgbClr val="FFFF00"/>
                </a:highlight>
                <a:latin typeface="UB-Helvetica-Bold"/>
              </a:rPr>
              <a:t> Ινιακού Λοβού</a:t>
            </a:r>
            <a:endParaRPr lang="el-GR" sz="4400" dirty="0">
              <a:highlight>
                <a:srgbClr val="FFFF00"/>
              </a:highlight>
            </a:endParaRPr>
          </a:p>
        </p:txBody>
      </p:sp>
      <p:pic>
        <p:nvPicPr>
          <p:cNvPr id="7" name="Θέση περιεχομένου 6">
            <a:extLst>
              <a:ext uri="{FF2B5EF4-FFF2-40B4-BE49-F238E27FC236}">
                <a16:creationId xmlns:a16="http://schemas.microsoft.com/office/drawing/2014/main" id="{925503E8-700C-4C8B-AF00-C11E381F5660}"/>
              </a:ext>
            </a:extLst>
          </p:cNvPr>
          <p:cNvPicPr>
            <a:picLocks noGrp="1" noChangeAspect="1"/>
          </p:cNvPicPr>
          <p:nvPr>
            <p:ph idx="1"/>
          </p:nvPr>
        </p:nvPicPr>
        <p:blipFill>
          <a:blip r:embed="rId2"/>
          <a:stretch>
            <a:fillRect/>
          </a:stretch>
        </p:blipFill>
        <p:spPr>
          <a:xfrm>
            <a:off x="426254" y="1759507"/>
            <a:ext cx="4310228" cy="4234070"/>
          </a:xfrm>
        </p:spPr>
      </p:pic>
      <p:pic>
        <p:nvPicPr>
          <p:cNvPr id="5" name="Εικόνα 4">
            <a:extLst>
              <a:ext uri="{FF2B5EF4-FFF2-40B4-BE49-F238E27FC236}">
                <a16:creationId xmlns:a16="http://schemas.microsoft.com/office/drawing/2014/main" id="{30A709B5-B94E-43A9-A17A-C31F0A93BF21}"/>
              </a:ext>
            </a:extLst>
          </p:cNvPr>
          <p:cNvPicPr>
            <a:picLocks noChangeAspect="1"/>
          </p:cNvPicPr>
          <p:nvPr/>
        </p:nvPicPr>
        <p:blipFill>
          <a:blip r:embed="rId3"/>
          <a:stretch>
            <a:fillRect/>
          </a:stretch>
        </p:blipFill>
        <p:spPr>
          <a:xfrm>
            <a:off x="426254" y="562222"/>
            <a:ext cx="4310228" cy="1197285"/>
          </a:xfrm>
          <a:prstGeom prst="rect">
            <a:avLst/>
          </a:prstGeom>
        </p:spPr>
      </p:pic>
    </p:spTree>
    <p:extLst>
      <p:ext uri="{BB962C8B-B14F-4D97-AF65-F5344CB8AC3E}">
        <p14:creationId xmlns:p14="http://schemas.microsoft.com/office/powerpoint/2010/main" val="171203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9ADB366-DF0C-44E3-B906-061C3E7A4B20}"/>
              </a:ext>
            </a:extLst>
          </p:cNvPr>
          <p:cNvPicPr>
            <a:picLocks noChangeAspect="1"/>
          </p:cNvPicPr>
          <p:nvPr/>
        </p:nvPicPr>
        <p:blipFill>
          <a:blip r:embed="rId2"/>
          <a:stretch>
            <a:fillRect/>
          </a:stretch>
        </p:blipFill>
        <p:spPr>
          <a:xfrm>
            <a:off x="3510809" y="171421"/>
            <a:ext cx="5656500" cy="876358"/>
          </a:xfrm>
          <a:prstGeom prst="rect">
            <a:avLst/>
          </a:prstGeom>
        </p:spPr>
      </p:pic>
      <p:pic>
        <p:nvPicPr>
          <p:cNvPr id="7" name="Εικόνα 6">
            <a:extLst>
              <a:ext uri="{FF2B5EF4-FFF2-40B4-BE49-F238E27FC236}">
                <a16:creationId xmlns:a16="http://schemas.microsoft.com/office/drawing/2014/main" id="{C4898139-34D5-47D9-9444-E6E76246AF59}"/>
              </a:ext>
            </a:extLst>
          </p:cNvPr>
          <p:cNvPicPr>
            <a:picLocks noChangeAspect="1"/>
          </p:cNvPicPr>
          <p:nvPr/>
        </p:nvPicPr>
        <p:blipFill>
          <a:blip r:embed="rId3"/>
          <a:stretch>
            <a:fillRect/>
          </a:stretch>
        </p:blipFill>
        <p:spPr>
          <a:xfrm>
            <a:off x="285131" y="1225687"/>
            <a:ext cx="4964812" cy="3187287"/>
          </a:xfrm>
          <a:prstGeom prst="rect">
            <a:avLst/>
          </a:prstGeom>
        </p:spPr>
      </p:pic>
    </p:spTree>
    <p:extLst>
      <p:ext uri="{BB962C8B-B14F-4D97-AF65-F5344CB8AC3E}">
        <p14:creationId xmlns:p14="http://schemas.microsoft.com/office/powerpoint/2010/main" val="164803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E1776A-EB26-45B3-8156-8620FC243913}"/>
              </a:ext>
            </a:extLst>
          </p:cNvPr>
          <p:cNvSpPr txBox="1"/>
          <p:nvPr/>
        </p:nvSpPr>
        <p:spPr>
          <a:xfrm>
            <a:off x="1374774" y="609600"/>
            <a:ext cx="6092686" cy="1754326"/>
          </a:xfrm>
          <a:prstGeom prst="rect">
            <a:avLst/>
          </a:prstGeom>
          <a:noFill/>
        </p:spPr>
        <p:txBody>
          <a:bodyPr wrap="square">
            <a:spAutoFit/>
          </a:bodyPr>
          <a:lstStyle/>
          <a:p>
            <a:pPr algn="l"/>
            <a:r>
              <a:rPr lang="el-GR" sz="3600" b="1" i="0" u="none" strike="noStrike" baseline="0" dirty="0">
                <a:solidFill>
                  <a:srgbClr val="0066FF"/>
                </a:solidFill>
                <a:latin typeface="UB-HelveticaBlack"/>
              </a:rPr>
              <a:t>Μυϊκή Αδυναμία</a:t>
            </a:r>
          </a:p>
          <a:p>
            <a:pPr algn="l"/>
            <a:r>
              <a:rPr lang="el-GR" sz="3600" b="1" i="0" u="none" strike="noStrike" baseline="0" dirty="0">
                <a:solidFill>
                  <a:srgbClr val="0066FF"/>
                </a:solidFill>
                <a:latin typeface="UB-HelveticaBlack"/>
              </a:rPr>
              <a:t>και Άλλες Διαταραχές</a:t>
            </a:r>
          </a:p>
          <a:p>
            <a:pPr algn="l"/>
            <a:r>
              <a:rPr lang="el-GR" sz="3600" b="1" i="0" u="none" strike="noStrike" baseline="0" dirty="0">
                <a:solidFill>
                  <a:srgbClr val="0066FF"/>
                </a:solidFill>
                <a:latin typeface="UB-HelveticaBlack"/>
              </a:rPr>
              <a:t>της Κινητικότητας</a:t>
            </a:r>
            <a:endParaRPr lang="el-GR" sz="3600" b="1" dirty="0"/>
          </a:p>
        </p:txBody>
      </p:sp>
      <p:pic>
        <p:nvPicPr>
          <p:cNvPr id="7" name="Εικόνα 6">
            <a:extLst>
              <a:ext uri="{FF2B5EF4-FFF2-40B4-BE49-F238E27FC236}">
                <a16:creationId xmlns:a16="http://schemas.microsoft.com/office/drawing/2014/main" id="{92852BC2-621D-44D8-80BC-0A19D8BF96AE}"/>
              </a:ext>
            </a:extLst>
          </p:cNvPr>
          <p:cNvPicPr>
            <a:picLocks noChangeAspect="1"/>
          </p:cNvPicPr>
          <p:nvPr/>
        </p:nvPicPr>
        <p:blipFill>
          <a:blip r:embed="rId2"/>
          <a:stretch>
            <a:fillRect/>
          </a:stretch>
        </p:blipFill>
        <p:spPr>
          <a:xfrm>
            <a:off x="382871" y="2830238"/>
            <a:ext cx="5713129" cy="3930174"/>
          </a:xfrm>
          <a:prstGeom prst="rect">
            <a:avLst/>
          </a:prstGeom>
        </p:spPr>
      </p:pic>
      <p:pic>
        <p:nvPicPr>
          <p:cNvPr id="9" name="Εικόνα 8">
            <a:extLst>
              <a:ext uri="{FF2B5EF4-FFF2-40B4-BE49-F238E27FC236}">
                <a16:creationId xmlns:a16="http://schemas.microsoft.com/office/drawing/2014/main" id="{A8068777-6F1D-41FD-8C24-C2D478549BF8}"/>
              </a:ext>
            </a:extLst>
          </p:cNvPr>
          <p:cNvPicPr>
            <a:picLocks noChangeAspect="1"/>
          </p:cNvPicPr>
          <p:nvPr/>
        </p:nvPicPr>
        <p:blipFill>
          <a:blip r:embed="rId3"/>
          <a:stretch>
            <a:fillRect/>
          </a:stretch>
        </p:blipFill>
        <p:spPr>
          <a:xfrm>
            <a:off x="6341165" y="609600"/>
            <a:ext cx="5645425" cy="2096834"/>
          </a:xfrm>
          <a:prstGeom prst="rect">
            <a:avLst/>
          </a:prstGeom>
        </p:spPr>
      </p:pic>
      <p:pic>
        <p:nvPicPr>
          <p:cNvPr id="11" name="Εικόνα 10">
            <a:extLst>
              <a:ext uri="{FF2B5EF4-FFF2-40B4-BE49-F238E27FC236}">
                <a16:creationId xmlns:a16="http://schemas.microsoft.com/office/drawing/2014/main" id="{F7997291-4E1D-43ED-B785-A381B1FB58C2}"/>
              </a:ext>
            </a:extLst>
          </p:cNvPr>
          <p:cNvPicPr>
            <a:picLocks noChangeAspect="1"/>
          </p:cNvPicPr>
          <p:nvPr/>
        </p:nvPicPr>
        <p:blipFill>
          <a:blip r:embed="rId4"/>
          <a:stretch>
            <a:fillRect/>
          </a:stretch>
        </p:blipFill>
        <p:spPr>
          <a:xfrm>
            <a:off x="7904864" y="3080825"/>
            <a:ext cx="2518026" cy="3429000"/>
          </a:xfrm>
          <a:prstGeom prst="rect">
            <a:avLst/>
          </a:prstGeom>
        </p:spPr>
      </p:pic>
    </p:spTree>
    <p:extLst>
      <p:ext uri="{BB962C8B-B14F-4D97-AF65-F5344CB8AC3E}">
        <p14:creationId xmlns:p14="http://schemas.microsoft.com/office/powerpoint/2010/main" val="17980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0EA4D9-270A-442E-B2DF-C98518811DFF}"/>
              </a:ext>
            </a:extLst>
          </p:cNvPr>
          <p:cNvSpPr>
            <a:spLocks noGrp="1"/>
          </p:cNvSpPr>
          <p:nvPr>
            <p:ph type="title"/>
          </p:nvPr>
        </p:nvSpPr>
        <p:spPr>
          <a:xfrm>
            <a:off x="3021496" y="265044"/>
            <a:ext cx="7795729" cy="748748"/>
          </a:xfrm>
        </p:spPr>
        <p:txBody>
          <a:bodyPr>
            <a:normAutofit/>
          </a:bodyPr>
          <a:lstStyle/>
          <a:p>
            <a:r>
              <a:rPr lang="el-GR" b="1" dirty="0">
                <a:solidFill>
                  <a:schemeClr val="bg1"/>
                </a:solidFill>
                <a:highlight>
                  <a:srgbClr val="FFFF00"/>
                </a:highlight>
              </a:rPr>
              <a:t>Λειτουργίες  βασικών γαγγλίων</a:t>
            </a:r>
          </a:p>
        </p:txBody>
      </p:sp>
      <p:sp>
        <p:nvSpPr>
          <p:cNvPr id="3" name="Θέση περιεχομένου 2">
            <a:extLst>
              <a:ext uri="{FF2B5EF4-FFF2-40B4-BE49-F238E27FC236}">
                <a16:creationId xmlns:a16="http://schemas.microsoft.com/office/drawing/2014/main" id="{DF62B32C-B466-4FAE-BB47-010ED8845A44}"/>
              </a:ext>
            </a:extLst>
          </p:cNvPr>
          <p:cNvSpPr>
            <a:spLocks noGrp="1"/>
          </p:cNvSpPr>
          <p:nvPr>
            <p:ph idx="1"/>
          </p:nvPr>
        </p:nvSpPr>
        <p:spPr>
          <a:xfrm>
            <a:off x="0" y="695739"/>
            <a:ext cx="11966713" cy="6162261"/>
          </a:xfrm>
        </p:spPr>
        <p:txBody>
          <a:bodyPr>
            <a:normAutofit/>
          </a:bodyPr>
          <a:lstStyle/>
          <a:p>
            <a:pPr algn="l"/>
            <a:r>
              <a:rPr lang="el-GR" sz="2400" b="0" i="0" u="none" strike="noStrike" baseline="0" dirty="0">
                <a:latin typeface="UB-Helvetica"/>
              </a:rPr>
              <a:t>Οι κύριοι πυρήνες του </a:t>
            </a:r>
            <a:r>
              <a:rPr lang="el-GR" sz="2400" b="0" i="0" u="none" strike="noStrike" baseline="0" dirty="0" err="1">
                <a:latin typeface="UB-Helvetica"/>
              </a:rPr>
              <a:t>εξωπυραμιδικού</a:t>
            </a:r>
            <a:r>
              <a:rPr lang="el-GR" sz="2400" b="0" i="0" u="none" strike="noStrike" baseline="0" dirty="0">
                <a:latin typeface="UB-Helvetica"/>
              </a:rPr>
              <a:t> κινητικού συστήματος είναι τα </a:t>
            </a:r>
            <a:r>
              <a:rPr lang="el-GR" sz="2400" b="1" i="0" u="none" strike="noStrike" baseline="0" dirty="0">
                <a:latin typeface="UB-Helvetica-Bold"/>
              </a:rPr>
              <a:t>βασικά γάγγλια </a:t>
            </a:r>
            <a:r>
              <a:rPr lang="el-GR" sz="2400" b="0" i="0" u="none" strike="noStrike" baseline="0" dirty="0">
                <a:latin typeface="UB-Helvetica"/>
              </a:rPr>
              <a:t>(</a:t>
            </a:r>
            <a:r>
              <a:rPr lang="el-GR" sz="2400" b="1" i="0" u="none" strike="noStrike" baseline="0" dirty="0">
                <a:latin typeface="UB-Helvetica-Bold"/>
              </a:rPr>
              <a:t>κερκοφόρος πυρήνας, κέλυφος και ωχρά σφαίρα</a:t>
            </a:r>
            <a:r>
              <a:rPr lang="el-GR" sz="2400" b="0" i="0" u="none" strike="noStrike" baseline="0" dirty="0">
                <a:latin typeface="UB-Helvetica"/>
              </a:rPr>
              <a:t>). </a:t>
            </a:r>
          </a:p>
          <a:p>
            <a:pPr algn="l"/>
            <a:r>
              <a:rPr lang="el-GR" sz="2400" b="1" i="0" u="none" strike="noStrike" baseline="0" dirty="0">
                <a:solidFill>
                  <a:schemeClr val="bg1"/>
                </a:solidFill>
                <a:highlight>
                  <a:srgbClr val="00FFFF"/>
                </a:highlight>
                <a:latin typeface="UB-Helvetica"/>
              </a:rPr>
              <a:t>Οι δομές αυτές (αυστηρά μιλώντας, οι δομές αυτές σε συνδυασμό με την παρεγκεφαλίδα και τους πυρήνες της τελευταίας σ το στέλεχος) θεωρείται παραδοσιακά ότι αποτελούν ένα λειτουργικό σύστημα που εξασφαλίζει την </a:t>
            </a:r>
            <a:r>
              <a:rPr lang="el-GR" sz="2400" b="1" i="0" u="none" strike="noStrike" baseline="0" dirty="0">
                <a:solidFill>
                  <a:schemeClr val="bg1"/>
                </a:solidFill>
                <a:highlight>
                  <a:srgbClr val="00FFFF"/>
                </a:highlight>
                <a:latin typeface="UB-Helvetica-Bold"/>
              </a:rPr>
              <a:t>ομαλή και σκόπιμη εκτέλεση όλων των κινήσεων</a:t>
            </a:r>
            <a:r>
              <a:rPr lang="el-GR" sz="2400" b="1" i="0" u="none" strike="noStrike" baseline="0" dirty="0">
                <a:solidFill>
                  <a:schemeClr val="bg1"/>
                </a:solidFill>
                <a:highlight>
                  <a:srgbClr val="00FFFF"/>
                </a:highlight>
                <a:latin typeface="UB-Helvetica"/>
              </a:rPr>
              <a:t>, τόσο των εκούσιων όσο και των ακούσιων</a:t>
            </a:r>
            <a:r>
              <a:rPr lang="el-GR" sz="2400" b="0" i="0" u="none" strike="noStrike" baseline="0" dirty="0">
                <a:highlight>
                  <a:srgbClr val="00FFFF"/>
                </a:highlight>
                <a:latin typeface="UB-Helvetica"/>
              </a:rPr>
              <a:t>. </a:t>
            </a:r>
          </a:p>
          <a:p>
            <a:pPr algn="l"/>
            <a:r>
              <a:rPr lang="el-GR" sz="2400" b="0" i="0" u="none" strike="noStrike" baseline="0" dirty="0">
                <a:latin typeface="UB-Helvetica"/>
              </a:rPr>
              <a:t>Τα βασικά γάγγλια ασκούν τις δράσεις τους σχεδόν αποκλειστικά μέσω του φλοιού του εγκεφάλου. Μία από τις λειτουργίες τους είναι να </a:t>
            </a:r>
            <a:r>
              <a:rPr lang="el-GR" sz="2400" i="0" u="none" strike="noStrike" baseline="0" dirty="0">
                <a:solidFill>
                  <a:schemeClr val="bg1"/>
                </a:solidFill>
                <a:highlight>
                  <a:srgbClr val="00FFFF"/>
                </a:highlight>
                <a:latin typeface="UB-Helvetica-Bold"/>
              </a:rPr>
              <a:t>συνδυάζουν αποτελεσματικά τα διακριτά κινητικά στοιχεία σε σύνθετα μοτίβα κίνησης </a:t>
            </a:r>
            <a:r>
              <a:rPr lang="el-GR" sz="2400" i="0" u="none" strike="noStrike" baseline="0" dirty="0">
                <a:solidFill>
                  <a:schemeClr val="bg1"/>
                </a:solidFill>
                <a:highlight>
                  <a:srgbClr val="00FFFF"/>
                </a:highlight>
                <a:latin typeface="UB-Helvetica"/>
              </a:rPr>
              <a:t>και να </a:t>
            </a:r>
            <a:r>
              <a:rPr lang="el-GR" sz="2400" i="0" u="none" strike="noStrike" baseline="0" dirty="0">
                <a:solidFill>
                  <a:schemeClr val="bg1"/>
                </a:solidFill>
                <a:highlight>
                  <a:srgbClr val="00FFFF"/>
                </a:highlight>
                <a:latin typeface="UB-Helvetica-Bold"/>
              </a:rPr>
              <a:t>καθιστούν δυνατή την αυτόματη εκτέλεσή τους</a:t>
            </a:r>
            <a:endParaRPr lang="el-GR" sz="2400" dirty="0">
              <a:solidFill>
                <a:schemeClr val="bg1"/>
              </a:solidFill>
              <a:highlight>
                <a:srgbClr val="00FFFF"/>
              </a:highlight>
            </a:endParaRPr>
          </a:p>
        </p:txBody>
      </p:sp>
    </p:spTree>
    <p:extLst>
      <p:ext uri="{BB962C8B-B14F-4D97-AF65-F5344CB8AC3E}">
        <p14:creationId xmlns:p14="http://schemas.microsoft.com/office/powerpoint/2010/main" val="4209136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6A564F5-A90E-4AB3-9255-37E31921FE40}"/>
              </a:ext>
            </a:extLst>
          </p:cNvPr>
          <p:cNvSpPr>
            <a:spLocks noGrp="1"/>
          </p:cNvSpPr>
          <p:nvPr>
            <p:ph idx="1"/>
          </p:nvPr>
        </p:nvSpPr>
        <p:spPr>
          <a:xfrm>
            <a:off x="685801" y="2142068"/>
            <a:ext cx="10131425" cy="2211272"/>
          </a:xfrm>
        </p:spPr>
        <p:txBody>
          <a:bodyPr>
            <a:normAutofit/>
          </a:bodyPr>
          <a:lstStyle/>
          <a:p>
            <a:pPr algn="l"/>
            <a:r>
              <a:rPr lang="el-GR" sz="2800" b="0" i="0" u="none" strike="noStrike" baseline="0" dirty="0">
                <a:latin typeface="UB-Helvetica"/>
              </a:rPr>
              <a:t>Άλλες λειτουργίες τους είναι να δίνουν το σήμα για την </a:t>
            </a:r>
            <a:r>
              <a:rPr lang="el-GR" sz="2800" b="1" i="0" u="none" strike="noStrike" baseline="0" dirty="0">
                <a:latin typeface="UB-Helvetica-Bold"/>
              </a:rPr>
              <a:t>έναρξη και ολοκλήρωση της κίνησης </a:t>
            </a:r>
            <a:r>
              <a:rPr lang="el-GR" sz="2800" b="0" i="0" u="none" strike="noStrike" baseline="0" dirty="0">
                <a:latin typeface="UB-Helvetica"/>
              </a:rPr>
              <a:t>και να </a:t>
            </a:r>
            <a:r>
              <a:rPr lang="el-GR" sz="2800" b="1" i="0" u="none" strike="noStrike" baseline="0" dirty="0">
                <a:latin typeface="UB-Helvetica-Bold"/>
              </a:rPr>
              <a:t>ρυθμίζουν το μυϊκό τόνο</a:t>
            </a:r>
            <a:endParaRPr lang="el-GR" sz="2800" dirty="0"/>
          </a:p>
        </p:txBody>
      </p:sp>
      <p:sp>
        <p:nvSpPr>
          <p:cNvPr id="4" name="Τίτλος 1">
            <a:extLst>
              <a:ext uri="{FF2B5EF4-FFF2-40B4-BE49-F238E27FC236}">
                <a16:creationId xmlns:a16="http://schemas.microsoft.com/office/drawing/2014/main" id="{F3B549D6-58CF-4A37-8C0F-84190D445D57}"/>
              </a:ext>
            </a:extLst>
          </p:cNvPr>
          <p:cNvSpPr>
            <a:spLocks noGrp="1"/>
          </p:cNvSpPr>
          <p:nvPr>
            <p:ph type="title"/>
          </p:nvPr>
        </p:nvSpPr>
        <p:spPr>
          <a:xfrm>
            <a:off x="685800" y="609600"/>
            <a:ext cx="10131425" cy="1455738"/>
          </a:xfrm>
        </p:spPr>
        <p:txBody>
          <a:bodyPr>
            <a:normAutofit/>
          </a:bodyPr>
          <a:lstStyle/>
          <a:p>
            <a:r>
              <a:rPr lang="el-GR" b="1" dirty="0">
                <a:solidFill>
                  <a:schemeClr val="bg1"/>
                </a:solidFill>
                <a:highlight>
                  <a:srgbClr val="FFFF00"/>
                </a:highlight>
              </a:rPr>
              <a:t>Λειτουργίες  βασικών γαγγλίων</a:t>
            </a:r>
          </a:p>
        </p:txBody>
      </p:sp>
    </p:spTree>
    <p:extLst>
      <p:ext uri="{BB962C8B-B14F-4D97-AF65-F5344CB8AC3E}">
        <p14:creationId xmlns:p14="http://schemas.microsoft.com/office/powerpoint/2010/main" val="3406456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6FBB3-0A27-4088-B717-398FADA3E4E1}"/>
              </a:ext>
            </a:extLst>
          </p:cNvPr>
          <p:cNvSpPr>
            <a:spLocks noGrp="1"/>
          </p:cNvSpPr>
          <p:nvPr>
            <p:ph type="title"/>
          </p:nvPr>
        </p:nvSpPr>
        <p:spPr>
          <a:xfrm>
            <a:off x="665923" y="152400"/>
            <a:ext cx="3329607" cy="4240696"/>
          </a:xfrm>
        </p:spPr>
        <p:txBody>
          <a:bodyPr>
            <a:normAutofit/>
          </a:bodyPr>
          <a:lstStyle/>
          <a:p>
            <a:r>
              <a:rPr lang="el-GR" sz="3200" b="1" i="0" u="none" strike="noStrike" baseline="0" dirty="0">
                <a:solidFill>
                  <a:srgbClr val="1A76FF"/>
                </a:solidFill>
                <a:highlight>
                  <a:srgbClr val="FFFF00"/>
                </a:highlight>
                <a:latin typeface="UB-Helvetica-Bold"/>
              </a:rPr>
              <a:t>Διαταραχές </a:t>
            </a:r>
            <a:r>
              <a:rPr lang="el-GR" sz="3200" b="1" i="0" u="none" strike="noStrike" baseline="0" dirty="0" err="1">
                <a:solidFill>
                  <a:srgbClr val="1A76FF"/>
                </a:solidFill>
                <a:highlight>
                  <a:srgbClr val="FFFF00"/>
                </a:highlight>
                <a:latin typeface="UB-Helvetica-Bold"/>
              </a:rPr>
              <a:t>κινητικησ</a:t>
            </a:r>
            <a:br>
              <a:rPr lang="el-GR" sz="3200" b="1" i="0" u="none" strike="noStrike" baseline="0" dirty="0">
                <a:solidFill>
                  <a:srgbClr val="1A76FF"/>
                </a:solidFill>
                <a:highlight>
                  <a:srgbClr val="FFFF00"/>
                </a:highlight>
                <a:latin typeface="UB-Helvetica-Bold"/>
              </a:rPr>
            </a:br>
            <a:r>
              <a:rPr lang="el-GR" sz="3200" b="1" i="0" u="none" strike="noStrike" baseline="0" dirty="0">
                <a:solidFill>
                  <a:srgbClr val="1A76FF"/>
                </a:solidFill>
                <a:highlight>
                  <a:srgbClr val="FFFF00"/>
                </a:highlight>
                <a:latin typeface="UB-Helvetica-Bold"/>
              </a:rPr>
              <a:t> </a:t>
            </a:r>
            <a:r>
              <a:rPr lang="el-GR" sz="3200" b="1" i="0" u="none" strike="noStrike" baseline="0" dirty="0" err="1">
                <a:solidFill>
                  <a:srgbClr val="1A76FF"/>
                </a:solidFill>
                <a:highlight>
                  <a:srgbClr val="FFFF00"/>
                </a:highlight>
                <a:latin typeface="UB-Helvetica-Bold"/>
              </a:rPr>
              <a:t>λειτουργιασ</a:t>
            </a:r>
            <a:r>
              <a:rPr lang="el-GR" sz="3200" b="1" i="0" u="none" strike="noStrike" baseline="0" dirty="0">
                <a:solidFill>
                  <a:srgbClr val="1A76FF"/>
                </a:solidFill>
                <a:highlight>
                  <a:srgbClr val="FFFF00"/>
                </a:highlight>
                <a:latin typeface="UB-Helvetica-Bold"/>
              </a:rPr>
              <a:t> </a:t>
            </a:r>
            <a:br>
              <a:rPr lang="el-GR" sz="3200" b="1" i="0" u="none" strike="noStrike" baseline="0" dirty="0">
                <a:solidFill>
                  <a:srgbClr val="1A76FF"/>
                </a:solidFill>
                <a:highlight>
                  <a:srgbClr val="FFFF00"/>
                </a:highlight>
                <a:latin typeface="UB-Helvetica-Bold"/>
              </a:rPr>
            </a:br>
            <a:r>
              <a:rPr lang="el-GR" sz="3200" b="1" i="0" u="none" strike="noStrike" baseline="0" dirty="0" err="1">
                <a:solidFill>
                  <a:srgbClr val="1A76FF"/>
                </a:solidFill>
                <a:highlight>
                  <a:srgbClr val="FFFF00"/>
                </a:highlight>
                <a:latin typeface="UB-Helvetica-Bold"/>
              </a:rPr>
              <a:t>εξωπυραμιδικου</a:t>
            </a:r>
            <a:r>
              <a:rPr lang="el-GR" sz="3200" b="1" i="0" u="none" strike="noStrike" baseline="0" dirty="0">
                <a:solidFill>
                  <a:srgbClr val="1A76FF"/>
                </a:solidFill>
                <a:highlight>
                  <a:srgbClr val="FFFF00"/>
                </a:highlight>
                <a:latin typeface="UB-Helvetica-Bold"/>
              </a:rPr>
              <a:t> </a:t>
            </a:r>
            <a:br>
              <a:rPr lang="el-GR" sz="3200" b="1" i="0" u="none" strike="noStrike" baseline="0" dirty="0">
                <a:solidFill>
                  <a:srgbClr val="1A76FF"/>
                </a:solidFill>
                <a:highlight>
                  <a:srgbClr val="FFFF00"/>
                </a:highlight>
                <a:latin typeface="UB-Helvetica-Bold"/>
              </a:rPr>
            </a:br>
            <a:r>
              <a:rPr lang="el-GR" sz="3200" b="1" i="0" u="none" strike="noStrike" baseline="0" dirty="0" err="1">
                <a:solidFill>
                  <a:srgbClr val="1A76FF"/>
                </a:solidFill>
                <a:highlight>
                  <a:srgbClr val="FFFF00"/>
                </a:highlight>
                <a:latin typeface="UB-Helvetica-Bold"/>
              </a:rPr>
              <a:t>συστηματοσ</a:t>
            </a:r>
            <a:endParaRPr lang="el-GR" sz="5400" dirty="0">
              <a:highlight>
                <a:srgbClr val="FFFF00"/>
              </a:highlight>
            </a:endParaRPr>
          </a:p>
        </p:txBody>
      </p:sp>
      <p:pic>
        <p:nvPicPr>
          <p:cNvPr id="5" name="Θέση περιεχομένου 4">
            <a:extLst>
              <a:ext uri="{FF2B5EF4-FFF2-40B4-BE49-F238E27FC236}">
                <a16:creationId xmlns:a16="http://schemas.microsoft.com/office/drawing/2014/main" id="{7DF521DB-101C-444D-8314-2B89A8457AE4}"/>
              </a:ext>
            </a:extLst>
          </p:cNvPr>
          <p:cNvPicPr>
            <a:picLocks noGrp="1" noChangeAspect="1"/>
          </p:cNvPicPr>
          <p:nvPr>
            <p:ph idx="1"/>
          </p:nvPr>
        </p:nvPicPr>
        <p:blipFill>
          <a:blip r:embed="rId2"/>
          <a:stretch>
            <a:fillRect/>
          </a:stretch>
        </p:blipFill>
        <p:spPr>
          <a:xfrm>
            <a:off x="4305848" y="152400"/>
            <a:ext cx="5136326" cy="6569393"/>
          </a:xfrm>
        </p:spPr>
      </p:pic>
    </p:spTree>
    <p:extLst>
      <p:ext uri="{BB962C8B-B14F-4D97-AF65-F5344CB8AC3E}">
        <p14:creationId xmlns:p14="http://schemas.microsoft.com/office/powerpoint/2010/main" val="9920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0785F1-D27A-43E5-BA67-80F6191BC889}"/>
              </a:ext>
            </a:extLst>
          </p:cNvPr>
          <p:cNvSpPr>
            <a:spLocks noGrp="1"/>
          </p:cNvSpPr>
          <p:nvPr>
            <p:ph type="title"/>
          </p:nvPr>
        </p:nvSpPr>
        <p:spPr/>
        <p:txBody>
          <a:bodyPr/>
          <a:lstStyle/>
          <a:p>
            <a:r>
              <a:rPr lang="el-GR" b="1" dirty="0">
                <a:solidFill>
                  <a:srgbClr val="FFFF00"/>
                </a:solidFill>
                <a:highlight>
                  <a:srgbClr val="0000FF"/>
                </a:highlight>
              </a:rPr>
              <a:t>ΔΙΑΤΑΡΑΧΕΣ ΘΑΛΑΜΟΥ</a:t>
            </a:r>
          </a:p>
        </p:txBody>
      </p:sp>
      <p:pic>
        <p:nvPicPr>
          <p:cNvPr id="5" name="Θέση περιεχομένου 4">
            <a:extLst>
              <a:ext uri="{FF2B5EF4-FFF2-40B4-BE49-F238E27FC236}">
                <a16:creationId xmlns:a16="http://schemas.microsoft.com/office/drawing/2014/main" id="{D7142EAD-4552-44B8-BEB7-F3007416B269}"/>
              </a:ext>
            </a:extLst>
          </p:cNvPr>
          <p:cNvPicPr>
            <a:picLocks noGrp="1" noChangeAspect="1"/>
          </p:cNvPicPr>
          <p:nvPr>
            <p:ph idx="1"/>
          </p:nvPr>
        </p:nvPicPr>
        <p:blipFill>
          <a:blip r:embed="rId2"/>
          <a:stretch>
            <a:fillRect/>
          </a:stretch>
        </p:blipFill>
        <p:spPr>
          <a:xfrm>
            <a:off x="5429479" y="241036"/>
            <a:ext cx="4986730" cy="6521108"/>
          </a:xfrm>
        </p:spPr>
      </p:pic>
      <p:pic>
        <p:nvPicPr>
          <p:cNvPr id="7" name="Εικόνα 6">
            <a:extLst>
              <a:ext uri="{FF2B5EF4-FFF2-40B4-BE49-F238E27FC236}">
                <a16:creationId xmlns:a16="http://schemas.microsoft.com/office/drawing/2014/main" id="{9D480BA5-D1CC-422F-ADF6-4EE13DEA11B1}"/>
              </a:ext>
            </a:extLst>
          </p:cNvPr>
          <p:cNvPicPr>
            <a:picLocks noChangeAspect="1"/>
          </p:cNvPicPr>
          <p:nvPr/>
        </p:nvPicPr>
        <p:blipFill>
          <a:blip r:embed="rId3"/>
          <a:stretch>
            <a:fillRect/>
          </a:stretch>
        </p:blipFill>
        <p:spPr>
          <a:xfrm>
            <a:off x="1191022" y="3147003"/>
            <a:ext cx="3210373" cy="2534004"/>
          </a:xfrm>
          <a:prstGeom prst="rect">
            <a:avLst/>
          </a:prstGeom>
        </p:spPr>
      </p:pic>
    </p:spTree>
    <p:extLst>
      <p:ext uri="{BB962C8B-B14F-4D97-AF65-F5344CB8AC3E}">
        <p14:creationId xmlns:p14="http://schemas.microsoft.com/office/powerpoint/2010/main" val="1538993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B19AB5-6D66-4053-8F48-51B3636E3981}"/>
              </a:ext>
            </a:extLst>
          </p:cNvPr>
          <p:cNvSpPr>
            <a:spLocks noGrp="1"/>
          </p:cNvSpPr>
          <p:nvPr>
            <p:ph type="title"/>
          </p:nvPr>
        </p:nvSpPr>
        <p:spPr>
          <a:xfrm>
            <a:off x="387627" y="351183"/>
            <a:ext cx="10131425" cy="457200"/>
          </a:xfrm>
        </p:spPr>
        <p:txBody>
          <a:bodyPr>
            <a:normAutofit fontScale="90000"/>
          </a:bodyPr>
          <a:lstStyle/>
          <a:p>
            <a:r>
              <a:rPr lang="el-GR" sz="2800" b="1" i="0" u="none" strike="noStrike" baseline="0" dirty="0" err="1">
                <a:solidFill>
                  <a:srgbClr val="1A76FF"/>
                </a:solidFill>
                <a:highlight>
                  <a:srgbClr val="FFFF00"/>
                </a:highlight>
                <a:latin typeface="UB-HelveticaBlack"/>
              </a:rPr>
              <a:t>Μεταιχμιακό</a:t>
            </a:r>
            <a:r>
              <a:rPr lang="el-GR" sz="2800" b="1" i="0" u="none" strike="noStrike" baseline="0" dirty="0">
                <a:solidFill>
                  <a:srgbClr val="1A76FF"/>
                </a:solidFill>
                <a:highlight>
                  <a:srgbClr val="FFFF00"/>
                </a:highlight>
                <a:latin typeface="UB-HelveticaBlack"/>
              </a:rPr>
              <a:t> Σύστημα</a:t>
            </a:r>
            <a:endParaRPr lang="el-GR" sz="4800" b="1" dirty="0">
              <a:highlight>
                <a:srgbClr val="FFFF00"/>
              </a:highlight>
            </a:endParaRPr>
          </a:p>
        </p:txBody>
      </p:sp>
      <p:sp>
        <p:nvSpPr>
          <p:cNvPr id="3" name="Θέση περιεχομένου 2">
            <a:extLst>
              <a:ext uri="{FF2B5EF4-FFF2-40B4-BE49-F238E27FC236}">
                <a16:creationId xmlns:a16="http://schemas.microsoft.com/office/drawing/2014/main" id="{8812D5B3-68F6-40F6-8869-CA52AE4B6ECC}"/>
              </a:ext>
            </a:extLst>
          </p:cNvPr>
          <p:cNvSpPr>
            <a:spLocks noGrp="1"/>
          </p:cNvSpPr>
          <p:nvPr>
            <p:ph idx="1"/>
          </p:nvPr>
        </p:nvSpPr>
        <p:spPr>
          <a:xfrm>
            <a:off x="685801" y="808383"/>
            <a:ext cx="10982738" cy="4982817"/>
          </a:xfrm>
        </p:spPr>
        <p:txBody>
          <a:bodyPr>
            <a:normAutofit/>
          </a:bodyPr>
          <a:lstStyle/>
          <a:p>
            <a:pPr algn="l"/>
            <a:r>
              <a:rPr lang="el-GR" sz="2200" b="0" i="0" u="none" strike="noStrike" baseline="0" dirty="0">
                <a:latin typeface="UB-Helvetica"/>
              </a:rPr>
              <a:t>Τα κύρια στοιχεία του είναι η </a:t>
            </a:r>
            <a:r>
              <a:rPr lang="el-GR" sz="2200" b="0" i="0" u="none" strike="noStrike" baseline="0" dirty="0" err="1">
                <a:latin typeface="UB-Helvetica"/>
              </a:rPr>
              <a:t>παραϊπποκάμπεια</a:t>
            </a:r>
            <a:r>
              <a:rPr lang="el-GR" sz="2200" b="0" i="0" u="none" strike="noStrike" baseline="0" dirty="0">
                <a:latin typeface="UB-Helvetica"/>
              </a:rPr>
              <a:t> έλικα, η έλικα του φλοιού του </a:t>
            </a:r>
            <a:r>
              <a:rPr lang="el-GR" sz="2200" b="0" i="0" u="none" strike="noStrike" baseline="0" dirty="0" err="1">
                <a:latin typeface="UB-Helvetica"/>
              </a:rPr>
              <a:t>προσαγωγίου</a:t>
            </a:r>
            <a:r>
              <a:rPr lang="el-GR" sz="2200" b="0" i="0" u="none" strike="noStrike" baseline="0" dirty="0">
                <a:latin typeface="UB-Helvetica"/>
              </a:rPr>
              <a:t>, η </a:t>
            </a:r>
            <a:r>
              <a:rPr lang="el-GR" sz="2200" b="0" i="0" u="none" strike="noStrike" baseline="0" dirty="0" err="1">
                <a:latin typeface="UB-Helvetica"/>
              </a:rPr>
              <a:t>υπομε</a:t>
            </a:r>
            <a:r>
              <a:rPr lang="el-GR" sz="2200" b="0" i="0" u="none" strike="noStrike" baseline="0" dirty="0">
                <a:latin typeface="UB-Helvetica"/>
              </a:rPr>
              <a:t>- </a:t>
            </a:r>
            <a:r>
              <a:rPr lang="el-GR" sz="2200" b="0" i="0" u="none" strike="noStrike" baseline="0" dirty="0" err="1">
                <a:latin typeface="UB-Helvetica"/>
              </a:rPr>
              <a:t>σολόβια</a:t>
            </a:r>
            <a:r>
              <a:rPr lang="el-GR" sz="2200" b="0" i="0" u="none" strike="noStrike" baseline="0" dirty="0">
                <a:latin typeface="UB-Helvetica"/>
              </a:rPr>
              <a:t> περιοχή, το φαιό ένδυμα του </a:t>
            </a:r>
            <a:r>
              <a:rPr lang="el-GR" sz="2200" b="0" i="0" u="none" strike="noStrike" baseline="0" dirty="0" err="1">
                <a:latin typeface="UB-Helvetica"/>
              </a:rPr>
              <a:t>μεσολοβίου</a:t>
            </a:r>
            <a:r>
              <a:rPr lang="el-GR" sz="2200" b="0" i="0" u="none" strike="noStrike" baseline="0" dirty="0">
                <a:latin typeface="UB-Helvetica"/>
              </a:rPr>
              <a:t>, ο ιππόκαμπος, η ψαλίδα, η αμυγδαλή, τα </a:t>
            </a:r>
            <a:r>
              <a:rPr lang="el-GR" sz="2200" b="0" i="0" u="none" strike="noStrike" baseline="0" dirty="0" err="1">
                <a:latin typeface="UB-Helvetica"/>
              </a:rPr>
              <a:t>μαστία</a:t>
            </a:r>
            <a:r>
              <a:rPr lang="el-GR" sz="2200" b="0" i="0" u="none" strike="noStrike" baseline="0" dirty="0">
                <a:latin typeface="UB-Helvetica"/>
              </a:rPr>
              <a:t>, ο υποθάλαμος και οι πρόσθιοι </a:t>
            </a:r>
            <a:r>
              <a:rPr lang="el-GR" sz="2200" b="0" i="0" u="none" strike="noStrike" baseline="0" dirty="0" err="1">
                <a:latin typeface="UB-Helvetica"/>
              </a:rPr>
              <a:t>θαλαμικοί</a:t>
            </a:r>
            <a:r>
              <a:rPr lang="el-GR" sz="2200" b="0" i="0" u="none" strike="noStrike" baseline="0" dirty="0">
                <a:latin typeface="UB-Helvetica"/>
              </a:rPr>
              <a:t> πυρήνες. Το </a:t>
            </a:r>
            <a:r>
              <a:rPr lang="el-GR" sz="2200" b="0" i="0" u="none" strike="noStrike" baseline="0" dirty="0" err="1">
                <a:latin typeface="UB-Helvetica"/>
              </a:rPr>
              <a:t>μεταιχμιακό</a:t>
            </a:r>
            <a:r>
              <a:rPr lang="el-GR" sz="2200" b="0" i="0" u="none" strike="noStrike" baseline="0" dirty="0">
                <a:latin typeface="UB-Helvetica"/>
              </a:rPr>
              <a:t> σύστημα παίζει κύριο ρόλο στα εξής</a:t>
            </a:r>
            <a:r>
              <a:rPr lang="el-GR" sz="1800" b="0" i="0" u="none" strike="noStrike" baseline="0" dirty="0">
                <a:latin typeface="UB-Helvetica"/>
              </a:rPr>
              <a:t>:</a:t>
            </a:r>
          </a:p>
          <a:p>
            <a:pPr marL="0" indent="0" algn="l">
              <a:buNone/>
            </a:pPr>
            <a:endParaRPr lang="el-GR" sz="2800" b="1" dirty="0">
              <a:latin typeface="CFDin-Bold"/>
            </a:endParaRPr>
          </a:p>
          <a:p>
            <a:pPr marL="0" indent="0" algn="l">
              <a:buNone/>
            </a:pPr>
            <a:r>
              <a:rPr lang="el-GR" sz="2800" b="0" i="0" u="none" strike="noStrike" baseline="0" dirty="0">
                <a:solidFill>
                  <a:schemeClr val="bg1"/>
                </a:solidFill>
                <a:highlight>
                  <a:srgbClr val="FFFF00"/>
                </a:highlight>
                <a:latin typeface="UB-Helvetica"/>
              </a:rPr>
              <a:t>Στη ρύθμιση του αυτόνομου νευρικού συστήματος και της ενδοκρινικής λειτουργίας.</a:t>
            </a:r>
          </a:p>
          <a:p>
            <a:pPr marL="0" indent="0" algn="l">
              <a:buNone/>
            </a:pPr>
            <a:r>
              <a:rPr lang="el-GR" sz="2800" b="0" i="0" u="none" strike="noStrike" baseline="0" dirty="0">
                <a:solidFill>
                  <a:schemeClr val="bg1"/>
                </a:solidFill>
                <a:highlight>
                  <a:srgbClr val="FFFF00"/>
                </a:highlight>
                <a:latin typeface="UB-Helvetica"/>
              </a:rPr>
              <a:t>Στη ρύθμιση των συναισθημάτων και στον έλεγχο της παρώθησης και της συναισθηματικής συμπεριφοράς.</a:t>
            </a:r>
          </a:p>
          <a:p>
            <a:pPr marL="0" indent="0" algn="l">
              <a:buNone/>
            </a:pPr>
            <a:r>
              <a:rPr lang="el-GR" sz="2800" b="0" i="0" u="none" strike="noStrike" baseline="0" dirty="0">
                <a:solidFill>
                  <a:schemeClr val="bg1"/>
                </a:solidFill>
                <a:highlight>
                  <a:srgbClr val="FFFF00"/>
                </a:highlight>
                <a:latin typeface="UB-Helvetica"/>
              </a:rPr>
              <a:t>Στη μάθηση και στη μνήμη.</a:t>
            </a:r>
            <a:endParaRPr lang="el-GR" sz="2800" dirty="0">
              <a:solidFill>
                <a:schemeClr val="bg1"/>
              </a:solidFill>
              <a:highlight>
                <a:srgbClr val="FFFF00"/>
              </a:highlight>
            </a:endParaRPr>
          </a:p>
        </p:txBody>
      </p:sp>
      <p:pic>
        <p:nvPicPr>
          <p:cNvPr id="5" name="Εικόνα 4">
            <a:extLst>
              <a:ext uri="{FF2B5EF4-FFF2-40B4-BE49-F238E27FC236}">
                <a16:creationId xmlns:a16="http://schemas.microsoft.com/office/drawing/2014/main" id="{1CCFA4D0-7C6B-44FE-8271-175527D0438A}"/>
              </a:ext>
            </a:extLst>
          </p:cNvPr>
          <p:cNvPicPr>
            <a:picLocks noChangeAspect="1"/>
          </p:cNvPicPr>
          <p:nvPr/>
        </p:nvPicPr>
        <p:blipFill>
          <a:blip r:embed="rId2"/>
          <a:stretch>
            <a:fillRect/>
          </a:stretch>
        </p:blipFill>
        <p:spPr>
          <a:xfrm>
            <a:off x="8620036" y="4783394"/>
            <a:ext cx="3346677" cy="2015612"/>
          </a:xfrm>
          <a:prstGeom prst="rect">
            <a:avLst/>
          </a:prstGeom>
        </p:spPr>
      </p:pic>
    </p:spTree>
    <p:extLst>
      <p:ext uri="{BB962C8B-B14F-4D97-AF65-F5344CB8AC3E}">
        <p14:creationId xmlns:p14="http://schemas.microsoft.com/office/powerpoint/2010/main" val="204224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06C5D0-CF65-4361-B23C-C948CC23C30D}"/>
              </a:ext>
            </a:extLst>
          </p:cNvPr>
          <p:cNvSpPr>
            <a:spLocks noGrp="1"/>
          </p:cNvSpPr>
          <p:nvPr>
            <p:ph type="title"/>
          </p:nvPr>
        </p:nvSpPr>
        <p:spPr>
          <a:xfrm>
            <a:off x="3876261" y="-165653"/>
            <a:ext cx="5788026" cy="1456267"/>
          </a:xfrm>
        </p:spPr>
        <p:txBody>
          <a:bodyPr/>
          <a:lstStyle/>
          <a:p>
            <a:r>
              <a:rPr lang="el-GR" b="1" dirty="0" err="1">
                <a:solidFill>
                  <a:schemeClr val="bg1"/>
                </a:solidFill>
                <a:highlight>
                  <a:srgbClr val="FFFF00"/>
                </a:highlight>
              </a:rPr>
              <a:t>ΔΙΑταραχεσ</a:t>
            </a:r>
            <a:endParaRPr lang="el-GR" b="1" dirty="0">
              <a:solidFill>
                <a:schemeClr val="bg1"/>
              </a:solidFill>
              <a:highlight>
                <a:srgbClr val="FFFF00"/>
              </a:highlight>
            </a:endParaRPr>
          </a:p>
        </p:txBody>
      </p:sp>
      <p:graphicFrame>
        <p:nvGraphicFramePr>
          <p:cNvPr id="4" name="Πίνακας 4">
            <a:extLst>
              <a:ext uri="{FF2B5EF4-FFF2-40B4-BE49-F238E27FC236}">
                <a16:creationId xmlns:a16="http://schemas.microsoft.com/office/drawing/2014/main" id="{D210376C-AF6B-4203-98E5-F4CD23D3ED29}"/>
              </a:ext>
            </a:extLst>
          </p:cNvPr>
          <p:cNvGraphicFramePr>
            <a:graphicFrameLocks noGrp="1"/>
          </p:cNvGraphicFramePr>
          <p:nvPr>
            <p:ph idx="1"/>
            <p:extLst>
              <p:ext uri="{D42A27DB-BD31-4B8C-83A1-F6EECF244321}">
                <p14:modId xmlns:p14="http://schemas.microsoft.com/office/powerpoint/2010/main" val="1203905350"/>
              </p:ext>
            </p:extLst>
          </p:nvPr>
        </p:nvGraphicFramePr>
        <p:xfrm>
          <a:off x="342900" y="1747814"/>
          <a:ext cx="11506200" cy="3937000"/>
        </p:xfrm>
        <a:graphic>
          <a:graphicData uri="http://schemas.openxmlformats.org/drawingml/2006/table">
            <a:tbl>
              <a:tblPr firstRow="1" bandRow="1">
                <a:tableStyleId>{5C22544A-7EE6-4342-B048-85BDC9FD1C3A}</a:tableStyleId>
              </a:tblPr>
              <a:tblGrid>
                <a:gridCol w="3568148">
                  <a:extLst>
                    <a:ext uri="{9D8B030D-6E8A-4147-A177-3AD203B41FA5}">
                      <a16:colId xmlns:a16="http://schemas.microsoft.com/office/drawing/2014/main" val="2489874907"/>
                    </a:ext>
                  </a:extLst>
                </a:gridCol>
                <a:gridCol w="7938052">
                  <a:extLst>
                    <a:ext uri="{9D8B030D-6E8A-4147-A177-3AD203B41FA5}">
                      <a16:colId xmlns:a16="http://schemas.microsoft.com/office/drawing/2014/main" val="3642772911"/>
                    </a:ext>
                  </a:extLst>
                </a:gridCol>
              </a:tblGrid>
              <a:tr h="370840">
                <a:tc>
                  <a:txBody>
                    <a:bodyPr/>
                    <a:lstStyle/>
                    <a:p>
                      <a:r>
                        <a:rPr lang="el-GR" dirty="0"/>
                        <a:t>Οι βλάβες του Ιππόκαμπου…..</a:t>
                      </a:r>
                    </a:p>
                  </a:txBody>
                  <a:tcPr/>
                </a:tc>
                <a:tc>
                  <a:txBody>
                    <a:bodyPr/>
                    <a:lstStyle/>
                    <a:p>
                      <a:r>
                        <a:rPr lang="el-GR" sz="1800" b="0" i="0" u="none" strike="noStrike" kern="1200" baseline="0" dirty="0">
                          <a:solidFill>
                            <a:schemeClr val="lt1"/>
                          </a:solidFill>
                          <a:latin typeface="+mn-lt"/>
                          <a:ea typeface="+mn-ea"/>
                          <a:cs typeface="+mn-cs"/>
                        </a:rPr>
                        <a:t>Διαταράσσουν κυρίως τ η μάθηση και τ η βραχυπρόθεσμη μνήμη. Ένα πολύ γνωστό παράδειγμα είναι η νόσος </a:t>
                      </a:r>
                      <a:r>
                        <a:rPr lang="el-GR" sz="1800" b="0" i="0" u="none" strike="noStrike" kern="1200" baseline="0" dirty="0" err="1">
                          <a:solidFill>
                            <a:schemeClr val="lt1"/>
                          </a:solidFill>
                          <a:latin typeface="+mn-lt"/>
                          <a:ea typeface="+mn-ea"/>
                          <a:cs typeface="+mn-cs"/>
                        </a:rPr>
                        <a:t>Alzheimer</a:t>
                      </a:r>
                      <a:r>
                        <a:rPr lang="el-GR" sz="1800" b="0" i="0" u="none" strike="noStrike" kern="1200" baseline="0" dirty="0">
                          <a:solidFill>
                            <a:schemeClr val="lt1"/>
                          </a:solidFill>
                          <a:latin typeface="+mn-lt"/>
                          <a:ea typeface="+mn-ea"/>
                          <a:cs typeface="+mn-cs"/>
                        </a:rPr>
                        <a:t>, η οποία </a:t>
                      </a:r>
                      <a:r>
                        <a:rPr lang="el-GR" sz="1800" b="0" i="0" u="none" strike="noStrike" kern="1200" baseline="0" dirty="0" err="1">
                          <a:solidFill>
                            <a:schemeClr val="lt1"/>
                          </a:solidFill>
                          <a:latin typeface="+mn-lt"/>
                          <a:ea typeface="+mn-ea"/>
                          <a:cs typeface="+mn-cs"/>
                        </a:rPr>
                        <a:t>παθολογοανατομικά</a:t>
                      </a:r>
                      <a:endParaRPr lang="el-GR" sz="1800" b="0" i="0" u="none" strike="noStrike" kern="1200" baseline="0" dirty="0">
                        <a:solidFill>
                          <a:schemeClr val="lt1"/>
                        </a:solidFill>
                        <a:latin typeface="+mn-lt"/>
                        <a:ea typeface="+mn-ea"/>
                        <a:cs typeface="+mn-cs"/>
                      </a:endParaRPr>
                    </a:p>
                    <a:p>
                      <a:r>
                        <a:rPr lang="el-GR" sz="1800" b="0" i="0" u="none" strike="noStrike" kern="1200" baseline="0" dirty="0">
                          <a:solidFill>
                            <a:schemeClr val="lt1"/>
                          </a:solidFill>
                          <a:latin typeface="+mn-lt"/>
                          <a:ea typeface="+mn-ea"/>
                          <a:cs typeface="+mn-cs"/>
                        </a:rPr>
                        <a:t>χαρακτηρίζεται από </a:t>
                      </a:r>
                      <a:r>
                        <a:rPr lang="el-GR" sz="1800" b="0" i="0" u="none" strike="noStrike" kern="1200" baseline="0" dirty="0" err="1">
                          <a:solidFill>
                            <a:schemeClr val="lt1"/>
                          </a:solidFill>
                          <a:latin typeface="+mn-lt"/>
                          <a:ea typeface="+mn-ea"/>
                          <a:cs typeface="+mn-cs"/>
                        </a:rPr>
                        <a:t>αμφοτερόπλευρη</a:t>
                      </a:r>
                      <a:r>
                        <a:rPr lang="el-GR" sz="1800" b="0" i="0" u="none" strike="noStrike" kern="1200" baseline="0" dirty="0">
                          <a:solidFill>
                            <a:schemeClr val="lt1"/>
                          </a:solidFill>
                          <a:latin typeface="+mn-lt"/>
                          <a:ea typeface="+mn-ea"/>
                          <a:cs typeface="+mn-cs"/>
                        </a:rPr>
                        <a:t> </a:t>
                      </a:r>
                      <a:r>
                        <a:rPr lang="el-GR" sz="1800" b="0" i="0" u="none" strike="noStrike" kern="1200" baseline="0" dirty="0" err="1">
                          <a:solidFill>
                            <a:schemeClr val="lt1"/>
                          </a:solidFill>
                          <a:latin typeface="+mn-lt"/>
                          <a:ea typeface="+mn-ea"/>
                          <a:cs typeface="+mn-cs"/>
                        </a:rPr>
                        <a:t>μεσοκροταφική</a:t>
                      </a:r>
                      <a:r>
                        <a:rPr lang="el-GR" sz="1800" b="0" i="0" u="none" strike="noStrike" kern="1200" baseline="0" dirty="0">
                          <a:solidFill>
                            <a:schemeClr val="lt1"/>
                          </a:solidFill>
                          <a:latin typeface="+mn-lt"/>
                          <a:ea typeface="+mn-ea"/>
                          <a:cs typeface="+mn-cs"/>
                        </a:rPr>
                        <a:t> ατροφία</a:t>
                      </a:r>
                      <a:endParaRPr lang="el-GR" dirty="0"/>
                    </a:p>
                  </a:txBody>
                  <a:tcPr/>
                </a:tc>
                <a:extLst>
                  <a:ext uri="{0D108BD9-81ED-4DB2-BD59-A6C34878D82A}">
                    <a16:rowId xmlns:a16="http://schemas.microsoft.com/office/drawing/2014/main" val="3440379291"/>
                  </a:ext>
                </a:extLst>
              </a:tr>
              <a:tr h="370840">
                <a:tc>
                  <a:txBody>
                    <a:bodyPr/>
                    <a:lstStyle/>
                    <a:p>
                      <a:r>
                        <a:rPr lang="el-GR" sz="1800" b="0" i="0" u="none" strike="noStrike" kern="1200" baseline="0" dirty="0">
                          <a:solidFill>
                            <a:schemeClr val="dk1"/>
                          </a:solidFill>
                          <a:latin typeface="+mn-lt"/>
                          <a:ea typeface="+mn-ea"/>
                          <a:cs typeface="+mn-cs"/>
                        </a:rPr>
                        <a:t>Οι </a:t>
                      </a:r>
                      <a:r>
                        <a:rPr lang="el-GR" sz="1800" b="1" i="0" u="none" strike="noStrike" kern="1200" baseline="0" dirty="0">
                          <a:solidFill>
                            <a:schemeClr val="dk1"/>
                          </a:solidFill>
                          <a:latin typeface="+mn-lt"/>
                          <a:ea typeface="+mn-ea"/>
                          <a:cs typeface="+mn-cs"/>
                        </a:rPr>
                        <a:t>βλάβες του υποθαλάμου</a:t>
                      </a:r>
                      <a:endParaRPr lang="el-GR" dirty="0"/>
                    </a:p>
                  </a:txBody>
                  <a:tcPr/>
                </a:tc>
                <a:tc>
                  <a:txBody>
                    <a:bodyPr/>
                    <a:lstStyle/>
                    <a:p>
                      <a:r>
                        <a:rPr lang="el-GR" sz="1800" b="0" i="0" u="none" strike="noStrike" kern="1200" baseline="0" dirty="0">
                          <a:solidFill>
                            <a:schemeClr val="dk1"/>
                          </a:solidFill>
                          <a:latin typeface="+mn-lt"/>
                          <a:ea typeface="+mn-ea"/>
                          <a:cs typeface="+mn-cs"/>
                        </a:rPr>
                        <a:t>προκαλούν κυρίως ορμονικές διαταραχές.</a:t>
                      </a:r>
                      <a:endParaRPr lang="el-GR" dirty="0"/>
                    </a:p>
                  </a:txBody>
                  <a:tcPr/>
                </a:tc>
                <a:extLst>
                  <a:ext uri="{0D108BD9-81ED-4DB2-BD59-A6C34878D82A}">
                    <a16:rowId xmlns:a16="http://schemas.microsoft.com/office/drawing/2014/main" val="582957765"/>
                  </a:ext>
                </a:extLst>
              </a:tr>
              <a:tr h="370840">
                <a:tc>
                  <a:txBody>
                    <a:bodyPr/>
                    <a:lstStyle/>
                    <a:p>
                      <a:r>
                        <a:rPr lang="el-GR" sz="1800" b="0" i="0" u="none" strike="noStrike" kern="1200" baseline="0" dirty="0">
                          <a:solidFill>
                            <a:schemeClr val="dk1"/>
                          </a:solidFill>
                          <a:latin typeface="+mn-lt"/>
                          <a:ea typeface="+mn-ea"/>
                          <a:cs typeface="+mn-cs"/>
                        </a:rPr>
                        <a:t>Οι </a:t>
                      </a:r>
                      <a:r>
                        <a:rPr lang="el-GR" sz="1800" b="1" i="0" u="none" strike="noStrike" kern="1200" baseline="0" dirty="0" err="1">
                          <a:solidFill>
                            <a:schemeClr val="dk1"/>
                          </a:solidFill>
                          <a:latin typeface="+mn-lt"/>
                          <a:ea typeface="+mn-ea"/>
                          <a:cs typeface="+mn-cs"/>
                        </a:rPr>
                        <a:t>αμφοτερόπλευρες</a:t>
                      </a:r>
                      <a:r>
                        <a:rPr lang="el-GR" sz="1800" b="1" i="0" u="none" strike="noStrike" kern="1200" baseline="0" dirty="0">
                          <a:solidFill>
                            <a:schemeClr val="dk1"/>
                          </a:solidFill>
                          <a:latin typeface="+mn-lt"/>
                          <a:ea typeface="+mn-ea"/>
                          <a:cs typeface="+mn-cs"/>
                        </a:rPr>
                        <a:t> βλάβες </a:t>
                      </a:r>
                      <a:r>
                        <a:rPr lang="el-GR" sz="1800" b="0" i="0" u="none" strike="noStrike" kern="1200" baseline="0" dirty="0">
                          <a:solidFill>
                            <a:schemeClr val="dk1"/>
                          </a:solidFill>
                          <a:latin typeface="+mn-lt"/>
                          <a:ea typeface="+mn-ea"/>
                          <a:cs typeface="+mn-cs"/>
                        </a:rPr>
                        <a:t>του </a:t>
                      </a:r>
                      <a:r>
                        <a:rPr lang="el-GR" sz="1800" b="0" i="0" u="none" strike="noStrike" kern="1200" baseline="0" dirty="0" err="1">
                          <a:solidFill>
                            <a:schemeClr val="dk1"/>
                          </a:solidFill>
                          <a:latin typeface="+mn-lt"/>
                          <a:ea typeface="+mn-ea"/>
                          <a:cs typeface="+mn-cs"/>
                        </a:rPr>
                        <a:t>μεταιχμιακού</a:t>
                      </a:r>
                      <a:r>
                        <a:rPr lang="el-GR" sz="1800" b="0" i="0" u="none" strike="noStrike" kern="1200" baseline="0" dirty="0">
                          <a:solidFill>
                            <a:schemeClr val="dk1"/>
                          </a:solidFill>
                          <a:latin typeface="+mn-lt"/>
                          <a:ea typeface="+mn-ea"/>
                          <a:cs typeface="+mn-cs"/>
                        </a:rPr>
                        <a:t> συστήματος,</a:t>
                      </a:r>
                      <a:endParaRPr lang="el-GR" dirty="0"/>
                    </a:p>
                  </a:txBody>
                  <a:tcPr/>
                </a:tc>
                <a:tc>
                  <a:txBody>
                    <a:bodyPr/>
                    <a:lstStyle/>
                    <a:p>
                      <a:r>
                        <a:rPr lang="el-GR" sz="1800" b="0" i="0" u="none" strike="noStrike" kern="1200" baseline="0" dirty="0">
                          <a:solidFill>
                            <a:schemeClr val="dk1"/>
                          </a:solidFill>
                          <a:latin typeface="+mn-lt"/>
                          <a:ea typeface="+mn-ea"/>
                          <a:cs typeface="+mn-cs"/>
                        </a:rPr>
                        <a:t>είναι δυνατό να προκαλέσουν άμβλυνση των συναισθημάτων, κατάθλιψη, διαταραχές της συμπεριφοράς σ την καθημερινή ζωή, </a:t>
                      </a:r>
                      <a:r>
                        <a:rPr lang="el-GR" sz="1800" b="0" i="0" u="none" strike="noStrike" kern="1200" baseline="0" dirty="0" err="1">
                          <a:solidFill>
                            <a:schemeClr val="dk1"/>
                          </a:solidFill>
                          <a:latin typeface="+mn-lt"/>
                          <a:ea typeface="+mn-ea"/>
                          <a:cs typeface="+mn-cs"/>
                        </a:rPr>
                        <a:t>δυσαναστολή</a:t>
                      </a:r>
                      <a:r>
                        <a:rPr lang="el-GR" sz="1800" b="0" i="0" u="none" strike="noStrike" kern="1200" baseline="0" dirty="0">
                          <a:solidFill>
                            <a:schemeClr val="dk1"/>
                          </a:solidFill>
                          <a:latin typeface="+mn-lt"/>
                          <a:ea typeface="+mn-ea"/>
                          <a:cs typeface="+mn-cs"/>
                        </a:rPr>
                        <a:t> των ενστικτωδών παρωθήσεων, έλλειψη σεξουαλικών αναστολών και εθιστική συμπεριφορά.</a:t>
                      </a:r>
                      <a:endParaRPr lang="el-GR" dirty="0"/>
                    </a:p>
                  </a:txBody>
                  <a:tcPr/>
                </a:tc>
                <a:extLst>
                  <a:ext uri="{0D108BD9-81ED-4DB2-BD59-A6C34878D82A}">
                    <a16:rowId xmlns:a16="http://schemas.microsoft.com/office/drawing/2014/main" val="2128805409"/>
                  </a:ext>
                </a:extLst>
              </a:tr>
              <a:tr h="370840">
                <a:tc>
                  <a:txBody>
                    <a:bodyPr/>
                    <a:lstStyle/>
                    <a:p>
                      <a:r>
                        <a:rPr lang="el-GR" sz="1800" b="0" i="0" u="none" strike="noStrike" kern="1200" baseline="0" dirty="0">
                          <a:solidFill>
                            <a:schemeClr val="dk1"/>
                          </a:solidFill>
                          <a:latin typeface="+mn-lt"/>
                          <a:ea typeface="+mn-ea"/>
                          <a:cs typeface="+mn-cs"/>
                        </a:rPr>
                        <a:t>Οι </a:t>
                      </a:r>
                      <a:r>
                        <a:rPr lang="el-GR" sz="1800" b="1" i="0" u="none" strike="noStrike" kern="1200" baseline="0" dirty="0" err="1">
                          <a:solidFill>
                            <a:schemeClr val="dk1"/>
                          </a:solidFill>
                          <a:latin typeface="+mn-lt"/>
                          <a:ea typeface="+mn-ea"/>
                          <a:cs typeface="+mn-cs"/>
                        </a:rPr>
                        <a:t>αμφοτερόπλευρες</a:t>
                      </a:r>
                      <a:r>
                        <a:rPr lang="el-GR" sz="1800" b="1" i="0" u="none" strike="noStrike" kern="1200" baseline="0" dirty="0">
                          <a:solidFill>
                            <a:schemeClr val="dk1"/>
                          </a:solidFill>
                          <a:latin typeface="+mn-lt"/>
                          <a:ea typeface="+mn-ea"/>
                          <a:cs typeface="+mn-cs"/>
                        </a:rPr>
                        <a:t> κροταφικές βλάβες </a:t>
                      </a:r>
                      <a:r>
                        <a:rPr lang="el-GR" sz="1800" b="0" i="0" u="none" strike="noStrike" kern="1200" baseline="0" dirty="0">
                          <a:solidFill>
                            <a:schemeClr val="dk1"/>
                          </a:solidFill>
                          <a:latin typeface="+mn-lt"/>
                          <a:ea typeface="+mn-ea"/>
                          <a:cs typeface="+mn-cs"/>
                        </a:rPr>
                        <a:t>οδηγούν σε ακραίες περιπτώσεις</a:t>
                      </a:r>
                      <a:endParaRPr lang="el-GR" dirty="0"/>
                    </a:p>
                  </a:txBody>
                  <a:tcPr/>
                </a:tc>
                <a:tc>
                  <a:txBody>
                    <a:bodyPr/>
                    <a:lstStyle/>
                    <a:p>
                      <a:r>
                        <a:rPr lang="el-GR" sz="1800" b="0" i="0" u="none" strike="noStrike" kern="1200" baseline="0" dirty="0" err="1">
                          <a:solidFill>
                            <a:schemeClr val="dk1"/>
                          </a:solidFill>
                          <a:latin typeface="+mn-lt"/>
                          <a:ea typeface="+mn-ea"/>
                          <a:cs typeface="+mn-cs"/>
                        </a:rPr>
                        <a:t>δρομο</a:t>
                      </a:r>
                      <a:r>
                        <a:rPr lang="el-GR" sz="1800" b="0" i="0" u="none" strike="noStrike" kern="1200" baseline="0" dirty="0">
                          <a:solidFill>
                            <a:schemeClr val="dk1"/>
                          </a:solidFill>
                          <a:latin typeface="+mn-lt"/>
                          <a:ea typeface="+mn-ea"/>
                          <a:cs typeface="+mn-cs"/>
                        </a:rPr>
                        <a:t> </a:t>
                      </a:r>
                      <a:r>
                        <a:rPr lang="el-GR" sz="1800" b="0" i="0" u="none" strike="noStrike" kern="1200" baseline="0" dirty="0" err="1">
                          <a:solidFill>
                            <a:schemeClr val="dk1"/>
                          </a:solidFill>
                          <a:latin typeface="+mn-lt"/>
                          <a:ea typeface="+mn-ea"/>
                          <a:cs typeface="+mn-cs"/>
                        </a:rPr>
                        <a:t>Klüver</a:t>
                      </a:r>
                      <a:r>
                        <a:rPr lang="el-GR" sz="1800" b="0" i="0" u="none" strike="noStrike" kern="1200" baseline="0" dirty="0">
                          <a:solidFill>
                            <a:schemeClr val="dk1"/>
                          </a:solidFill>
                          <a:latin typeface="+mn-lt"/>
                          <a:ea typeface="+mn-ea"/>
                          <a:cs typeface="+mn-cs"/>
                        </a:rPr>
                        <a:t>–</a:t>
                      </a:r>
                      <a:r>
                        <a:rPr lang="el-GR" sz="1800" b="0" i="0" u="none" strike="noStrike" kern="1200" baseline="0" dirty="0" err="1">
                          <a:solidFill>
                            <a:schemeClr val="dk1"/>
                          </a:solidFill>
                          <a:latin typeface="+mn-lt"/>
                          <a:ea typeface="+mn-ea"/>
                          <a:cs typeface="+mn-cs"/>
                        </a:rPr>
                        <a:t>Bucy</a:t>
                      </a:r>
                      <a:r>
                        <a:rPr lang="el-GR" sz="1800" b="0" i="0" u="none" strike="noStrike" kern="1200" baseline="0" dirty="0">
                          <a:solidFill>
                            <a:schemeClr val="dk1"/>
                          </a:solidFill>
                          <a:latin typeface="+mn-lt"/>
                          <a:ea typeface="+mn-ea"/>
                          <a:cs typeface="+mn-cs"/>
                        </a:rPr>
                        <a:t>, που χαρακτηρίζεται από </a:t>
                      </a:r>
                      <a:r>
                        <a:rPr lang="el-GR" sz="1800" b="0" i="0" u="none" strike="noStrike" kern="1200" baseline="0" dirty="0" err="1">
                          <a:solidFill>
                            <a:schemeClr val="dk1"/>
                          </a:solidFill>
                          <a:latin typeface="+mn-lt"/>
                          <a:ea typeface="+mn-ea"/>
                          <a:cs typeface="+mn-cs"/>
                        </a:rPr>
                        <a:t>υπερφαγία</a:t>
                      </a:r>
                      <a:r>
                        <a:rPr lang="el-GR" sz="1800" b="0" i="0" u="none" strike="noStrike" kern="1200" baseline="0" dirty="0">
                          <a:solidFill>
                            <a:schemeClr val="dk1"/>
                          </a:solidFill>
                          <a:latin typeface="+mn-lt"/>
                          <a:ea typeface="+mn-ea"/>
                          <a:cs typeface="+mn-cs"/>
                        </a:rPr>
                        <a:t>, </a:t>
                      </a:r>
                      <a:r>
                        <a:rPr lang="el-GR" sz="1800" b="0" i="0" u="none" strike="noStrike" kern="1200" baseline="0" dirty="0" err="1">
                          <a:solidFill>
                            <a:schemeClr val="dk1"/>
                          </a:solidFill>
                          <a:latin typeface="+mn-lt"/>
                          <a:ea typeface="+mn-ea"/>
                          <a:cs typeface="+mn-cs"/>
                        </a:rPr>
                        <a:t>υπερσεξουαλικότητα</a:t>
                      </a:r>
                      <a:r>
                        <a:rPr lang="el-GR" sz="1800" b="0" i="0" u="none" strike="noStrike" kern="1200" baseline="0" dirty="0">
                          <a:solidFill>
                            <a:schemeClr val="dk1"/>
                          </a:solidFill>
                          <a:latin typeface="+mn-lt"/>
                          <a:ea typeface="+mn-ea"/>
                          <a:cs typeface="+mn-cs"/>
                        </a:rPr>
                        <a:t>, συναισθηματική αδιαφορία, αναστολή της παρώθησης, οπτική αγνωσία, αδυναμία καταγραφής και αποθήκευσης νέων αναμνήσεων, καθώς και τάση επεξεργασίας των αντικειμένων με το στόμα και κατάποσής</a:t>
                      </a:r>
                    </a:p>
                    <a:p>
                      <a:r>
                        <a:rPr lang="el-GR" sz="1800" b="0" i="0" u="none" strike="noStrike" kern="1200" baseline="0" dirty="0">
                          <a:solidFill>
                            <a:schemeClr val="dk1"/>
                          </a:solidFill>
                          <a:latin typeface="+mn-lt"/>
                          <a:ea typeface="+mn-ea"/>
                          <a:cs typeface="+mn-cs"/>
                        </a:rPr>
                        <a:t>τους.</a:t>
                      </a:r>
                      <a:endParaRPr lang="el-GR" dirty="0"/>
                    </a:p>
                  </a:txBody>
                  <a:tcPr/>
                </a:tc>
                <a:extLst>
                  <a:ext uri="{0D108BD9-81ED-4DB2-BD59-A6C34878D82A}">
                    <a16:rowId xmlns:a16="http://schemas.microsoft.com/office/drawing/2014/main" val="3490013579"/>
                  </a:ext>
                </a:extLst>
              </a:tr>
            </a:tbl>
          </a:graphicData>
        </a:graphic>
      </p:graphicFrame>
    </p:spTree>
    <p:extLst>
      <p:ext uri="{BB962C8B-B14F-4D97-AF65-F5344CB8AC3E}">
        <p14:creationId xmlns:p14="http://schemas.microsoft.com/office/powerpoint/2010/main" val="18301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8801BD-2350-4DF8-BAF3-913DD2FA8621}"/>
              </a:ext>
            </a:extLst>
          </p:cNvPr>
          <p:cNvSpPr>
            <a:spLocks noGrp="1"/>
          </p:cNvSpPr>
          <p:nvPr>
            <p:ph type="title"/>
          </p:nvPr>
        </p:nvSpPr>
        <p:spPr>
          <a:xfrm>
            <a:off x="2355575" y="172279"/>
            <a:ext cx="10131425" cy="457200"/>
          </a:xfrm>
        </p:spPr>
        <p:txBody>
          <a:bodyPr>
            <a:normAutofit fontScale="90000"/>
          </a:bodyPr>
          <a:lstStyle/>
          <a:p>
            <a:r>
              <a:rPr lang="el-GR" sz="2800" b="0" i="0" u="none" strike="noStrike" baseline="0" dirty="0">
                <a:solidFill>
                  <a:srgbClr val="1A76FF"/>
                </a:solidFill>
                <a:highlight>
                  <a:srgbClr val="FFFF00"/>
                </a:highlight>
                <a:latin typeface="UB-HelveticaBlack"/>
              </a:rPr>
              <a:t>Σύνδρομα του Στελέχους</a:t>
            </a:r>
            <a:endParaRPr lang="el-GR" sz="4800" dirty="0">
              <a:highlight>
                <a:srgbClr val="FFFF00"/>
              </a:highlight>
            </a:endParaRPr>
          </a:p>
        </p:txBody>
      </p:sp>
      <p:sp>
        <p:nvSpPr>
          <p:cNvPr id="3" name="Θέση περιεχομένου 2">
            <a:extLst>
              <a:ext uri="{FF2B5EF4-FFF2-40B4-BE49-F238E27FC236}">
                <a16:creationId xmlns:a16="http://schemas.microsoft.com/office/drawing/2014/main" id="{1D644DCD-F1A2-45AE-9C0A-B94314A85ADE}"/>
              </a:ext>
            </a:extLst>
          </p:cNvPr>
          <p:cNvSpPr>
            <a:spLocks noGrp="1"/>
          </p:cNvSpPr>
          <p:nvPr>
            <p:ph idx="1"/>
          </p:nvPr>
        </p:nvSpPr>
        <p:spPr>
          <a:xfrm>
            <a:off x="342900" y="810224"/>
            <a:ext cx="11506199" cy="4576785"/>
          </a:xfrm>
        </p:spPr>
        <p:txBody>
          <a:bodyPr>
            <a:normAutofit lnSpcReduction="10000"/>
          </a:bodyPr>
          <a:lstStyle/>
          <a:p>
            <a:pPr algn="l"/>
            <a:r>
              <a:rPr lang="el-GR" sz="2400" b="0" i="0" u="none" strike="noStrike" baseline="0" dirty="0">
                <a:latin typeface="UB-Helvetica"/>
              </a:rPr>
              <a:t>ΔΟΜΗ ΚΑΙ ΛΕΙΤΟΥΡΓΙΑ </a:t>
            </a:r>
          </a:p>
          <a:p>
            <a:pPr algn="l"/>
            <a:endParaRPr lang="el-GR" sz="2400" dirty="0">
              <a:latin typeface="UB-Helvetica"/>
            </a:endParaRPr>
          </a:p>
          <a:p>
            <a:pPr algn="l"/>
            <a:r>
              <a:rPr lang="el-GR" sz="2400" b="0" i="0" u="none" strike="noStrike" baseline="0" dirty="0">
                <a:latin typeface="UB-Helvetica"/>
              </a:rPr>
              <a:t>Το στέλεχος του εγκεφάλου είναι ένας </a:t>
            </a:r>
            <a:r>
              <a:rPr lang="el-GR" sz="2400" b="1" i="0" u="none" strike="noStrike" baseline="0" dirty="0">
                <a:latin typeface="UB-Helvetica-Bold"/>
              </a:rPr>
              <a:t>«σταθμός διέλευσης» πολλών οδών του νευρικού συστήματος, </a:t>
            </a:r>
            <a:r>
              <a:rPr lang="el-GR" sz="2400" b="0" i="0" u="none" strike="noStrike" baseline="0" dirty="0">
                <a:latin typeface="UB-Helvetica"/>
              </a:rPr>
              <a:t>οι οποίες βρίσκονται πολύ κοντά μεταξύ τους σε έναν εξαιρετικά περιορισμένο χώρο.</a:t>
            </a:r>
          </a:p>
          <a:p>
            <a:pPr algn="l"/>
            <a:r>
              <a:rPr lang="el-GR" sz="2400" dirty="0">
                <a:latin typeface="UB-Helvetica"/>
              </a:rPr>
              <a:t>Τ</a:t>
            </a:r>
            <a:r>
              <a:rPr lang="el-GR" sz="2400" b="0" i="0" u="none" strike="noStrike" baseline="0" dirty="0">
                <a:latin typeface="UB-Helvetica"/>
              </a:rPr>
              <a:t>ο στέλεχος περιέχει </a:t>
            </a:r>
            <a:r>
              <a:rPr lang="el-GR" sz="2400" b="1" i="0" u="none" strike="noStrike" baseline="0" dirty="0">
                <a:latin typeface="UB-Helvetica-Bold"/>
              </a:rPr>
              <a:t>πολλούς πυρήνες</a:t>
            </a:r>
            <a:r>
              <a:rPr lang="el-GR" sz="2400" b="0" i="0" u="none" strike="noStrike" baseline="0" dirty="0">
                <a:latin typeface="UB-Helvetica"/>
              </a:rPr>
              <a:t>: σε αυτό περιέχονται όλοι οι σωματικοί και σπλαγχνικοί κινητικοί και αισθητικοί πυρήνες των κρανιακών νεύρων ΙΙΙ έως ΧΙΙ.</a:t>
            </a:r>
          </a:p>
          <a:p>
            <a:pPr algn="l"/>
            <a:r>
              <a:rPr lang="el-GR" sz="2400" dirty="0">
                <a:latin typeface="UB-Helvetica"/>
              </a:rPr>
              <a:t>Ο</a:t>
            </a:r>
            <a:r>
              <a:rPr lang="el-GR" sz="2400" b="0" i="0" u="none" strike="noStrike" baseline="0" dirty="0">
                <a:latin typeface="UB-Helvetica"/>
              </a:rPr>
              <a:t>ι πυρήνες του δικτυωτού σχηματισμού περιέχουν επίσης τα </a:t>
            </a:r>
            <a:r>
              <a:rPr lang="el-GR" sz="2400" b="1" i="0" u="none" strike="noStrike" baseline="0" dirty="0">
                <a:latin typeface="UB-Helvetica-Bold"/>
              </a:rPr>
              <a:t>ζωτικά αυτόνομα ρυθμιστικά κέντρα </a:t>
            </a:r>
            <a:r>
              <a:rPr lang="el-GR" sz="2400" b="0" i="0" u="none" strike="noStrike" baseline="0" dirty="0">
                <a:latin typeface="UB-Helvetica"/>
              </a:rPr>
              <a:t>που ελέγχουν την καρδιαγγειακή και την αναπνευστική λειτουργία, καθώς και τους πυρήνες του ΑΔΕΣ που αποστέλλουν διεγερτικές νευρικές ώσεις προς τον εγκεφαλικό φλοιό και είναι απαραίτητοι για τη διατήρηση του επιπέδου συνείδησης</a:t>
            </a:r>
            <a:endParaRPr lang="el-GR" sz="2400" dirty="0"/>
          </a:p>
        </p:txBody>
      </p:sp>
    </p:spTree>
    <p:extLst>
      <p:ext uri="{BB962C8B-B14F-4D97-AF65-F5344CB8AC3E}">
        <p14:creationId xmlns:p14="http://schemas.microsoft.com/office/powerpoint/2010/main" val="1627571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77FB00-B447-47CA-8A06-2CDB3A6B2843}"/>
              </a:ext>
            </a:extLst>
          </p:cNvPr>
          <p:cNvSpPr>
            <a:spLocks noGrp="1"/>
          </p:cNvSpPr>
          <p:nvPr>
            <p:ph type="title"/>
          </p:nvPr>
        </p:nvSpPr>
        <p:spPr>
          <a:xfrm>
            <a:off x="188845" y="0"/>
            <a:ext cx="10131425" cy="1456267"/>
          </a:xfrm>
        </p:spPr>
        <p:txBody>
          <a:bodyPr/>
          <a:lstStyle/>
          <a:p>
            <a:r>
              <a:rPr lang="el-GR" b="1" dirty="0" err="1">
                <a:solidFill>
                  <a:schemeClr val="bg1"/>
                </a:solidFill>
                <a:highlight>
                  <a:srgbClr val="FFFF00"/>
                </a:highlight>
              </a:rPr>
              <a:t>διαταραχεσ</a:t>
            </a:r>
            <a:endParaRPr lang="el-GR" b="1" dirty="0">
              <a:solidFill>
                <a:schemeClr val="bg1"/>
              </a:solidFill>
              <a:highlight>
                <a:srgbClr val="FFFF00"/>
              </a:highlight>
            </a:endParaRPr>
          </a:p>
        </p:txBody>
      </p:sp>
      <p:sp>
        <p:nvSpPr>
          <p:cNvPr id="3" name="Θέση περιεχομένου 2">
            <a:extLst>
              <a:ext uri="{FF2B5EF4-FFF2-40B4-BE49-F238E27FC236}">
                <a16:creationId xmlns:a16="http://schemas.microsoft.com/office/drawing/2014/main" id="{D3B478B9-A488-494F-B459-747D32782457}"/>
              </a:ext>
            </a:extLst>
          </p:cNvPr>
          <p:cNvSpPr>
            <a:spLocks noGrp="1"/>
          </p:cNvSpPr>
          <p:nvPr>
            <p:ph idx="1"/>
          </p:nvPr>
        </p:nvSpPr>
        <p:spPr>
          <a:xfrm>
            <a:off x="2295940" y="-486834"/>
            <a:ext cx="10131425" cy="3649133"/>
          </a:xfrm>
        </p:spPr>
        <p:txBody>
          <a:bodyPr/>
          <a:lstStyle/>
          <a:p>
            <a:pPr algn="l"/>
            <a:r>
              <a:rPr lang="el-GR" sz="1800" b="0" i="0" u="none" strike="noStrike" baseline="0" dirty="0">
                <a:latin typeface="UB-Helvetica"/>
              </a:rPr>
              <a:t>Το μοτίβο των κλινικών εκδηλώσεων συνήθως επιτρέπει στο γιατρό να εντοπίσει το </a:t>
            </a:r>
            <a:r>
              <a:rPr lang="el-GR" sz="1800" b="1" i="0" u="none" strike="noStrike" baseline="0" dirty="0">
                <a:latin typeface="UB-Helvetica-Bold"/>
              </a:rPr>
              <a:t>επίπεδο της βλάβης </a:t>
            </a:r>
            <a:r>
              <a:rPr lang="el-GR" sz="1800" b="0" i="0" u="none" strike="noStrike" baseline="0" dirty="0">
                <a:latin typeface="UB-Helvetica"/>
              </a:rPr>
              <a:t>σε ένα από τα τρία τμήματα του στελέχους (μέσο εγκέφαλο, γέφυρα ή προμήκη).</a:t>
            </a:r>
          </a:p>
          <a:p>
            <a:pPr algn="l"/>
            <a:r>
              <a:rPr lang="el-GR" sz="1800" b="0" i="0" u="none" strike="noStrike" baseline="0" dirty="0">
                <a:latin typeface="UB-Helvetica"/>
              </a:rPr>
              <a:t>Μπορεί ακόμη κανείς να διακρίνει κλινικά τις </a:t>
            </a:r>
            <a:r>
              <a:rPr lang="el-GR" sz="1800" b="1" i="0" u="none" strike="noStrike" baseline="0" dirty="0">
                <a:latin typeface="UB-Helvetica-Bold"/>
              </a:rPr>
              <a:t>εστιακές βλάβες </a:t>
            </a:r>
            <a:r>
              <a:rPr lang="el-GR" sz="1800" b="0" i="0" u="none" strike="noStrike" baseline="0" dirty="0">
                <a:latin typeface="UB-Helvetica"/>
              </a:rPr>
              <a:t>από τις </a:t>
            </a:r>
            <a:r>
              <a:rPr lang="el-GR" sz="1800" b="1" i="0" u="none" strike="noStrike" baseline="0" dirty="0">
                <a:latin typeface="UB-Helvetica-Bold"/>
              </a:rPr>
              <a:t>βλάβες μερικής ή πλήρους διατομής </a:t>
            </a:r>
            <a:r>
              <a:rPr lang="el-GR" sz="1800" b="0" i="0" u="none" strike="noStrike" baseline="0" dirty="0">
                <a:latin typeface="UB-Helvetica"/>
              </a:rPr>
              <a:t>του εγκεφαλικού στελέχους:</a:t>
            </a:r>
          </a:p>
          <a:p>
            <a:pPr algn="l"/>
            <a:endParaRPr lang="el-GR" dirty="0"/>
          </a:p>
        </p:txBody>
      </p:sp>
      <p:pic>
        <p:nvPicPr>
          <p:cNvPr id="5" name="Εικόνα 4">
            <a:extLst>
              <a:ext uri="{FF2B5EF4-FFF2-40B4-BE49-F238E27FC236}">
                <a16:creationId xmlns:a16="http://schemas.microsoft.com/office/drawing/2014/main" id="{1E21F649-026E-43B1-ABAB-A9DB5D4DB3F4}"/>
              </a:ext>
            </a:extLst>
          </p:cNvPr>
          <p:cNvPicPr>
            <a:picLocks noChangeAspect="1"/>
          </p:cNvPicPr>
          <p:nvPr/>
        </p:nvPicPr>
        <p:blipFill>
          <a:blip r:embed="rId2"/>
          <a:stretch>
            <a:fillRect/>
          </a:stretch>
        </p:blipFill>
        <p:spPr>
          <a:xfrm>
            <a:off x="2295940" y="1943101"/>
            <a:ext cx="9383008" cy="4879497"/>
          </a:xfrm>
          <a:prstGeom prst="rect">
            <a:avLst/>
          </a:prstGeom>
        </p:spPr>
      </p:pic>
    </p:spTree>
    <p:extLst>
      <p:ext uri="{BB962C8B-B14F-4D97-AF65-F5344CB8AC3E}">
        <p14:creationId xmlns:p14="http://schemas.microsoft.com/office/powerpoint/2010/main" val="3504334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55F9D0-4C17-488F-901A-B464D908128D}"/>
              </a:ext>
            </a:extLst>
          </p:cNvPr>
          <p:cNvSpPr>
            <a:spLocks noGrp="1"/>
          </p:cNvSpPr>
          <p:nvPr>
            <p:ph type="title"/>
          </p:nvPr>
        </p:nvSpPr>
        <p:spPr>
          <a:xfrm>
            <a:off x="1878497" y="-389467"/>
            <a:ext cx="10131425" cy="1456267"/>
          </a:xfrm>
        </p:spPr>
        <p:txBody>
          <a:bodyPr>
            <a:normAutofit/>
          </a:bodyPr>
          <a:lstStyle/>
          <a:p>
            <a:r>
              <a:rPr lang="el-GR" sz="2400" b="0" i="0" u="none" strike="noStrike" baseline="0" dirty="0">
                <a:solidFill>
                  <a:srgbClr val="1A76FF"/>
                </a:solidFill>
                <a:highlight>
                  <a:srgbClr val="FFFF00"/>
                </a:highlight>
                <a:latin typeface="UB-HelveticaBlack"/>
              </a:rPr>
              <a:t>Παρεγκεφαλιδικά Σύνδρομα</a:t>
            </a:r>
            <a:endParaRPr lang="el-GR" sz="4400" dirty="0">
              <a:highlight>
                <a:srgbClr val="FFFF00"/>
              </a:highlight>
            </a:endParaRPr>
          </a:p>
        </p:txBody>
      </p:sp>
      <p:sp>
        <p:nvSpPr>
          <p:cNvPr id="3" name="Θέση περιεχομένου 2">
            <a:extLst>
              <a:ext uri="{FF2B5EF4-FFF2-40B4-BE49-F238E27FC236}">
                <a16:creationId xmlns:a16="http://schemas.microsoft.com/office/drawing/2014/main" id="{AD662D55-A943-43D1-97CD-4A97AA6F30E5}"/>
              </a:ext>
            </a:extLst>
          </p:cNvPr>
          <p:cNvSpPr>
            <a:spLocks noGrp="1"/>
          </p:cNvSpPr>
          <p:nvPr>
            <p:ph idx="1"/>
          </p:nvPr>
        </p:nvSpPr>
        <p:spPr>
          <a:xfrm>
            <a:off x="665923" y="1066800"/>
            <a:ext cx="10131425" cy="3649133"/>
          </a:xfrm>
        </p:spPr>
        <p:txBody>
          <a:bodyPr/>
          <a:lstStyle/>
          <a:p>
            <a:r>
              <a:rPr lang="el-GR" sz="2800" b="1" dirty="0">
                <a:solidFill>
                  <a:schemeClr val="bg1"/>
                </a:solidFill>
                <a:highlight>
                  <a:srgbClr val="FFFF00"/>
                </a:highlight>
              </a:rPr>
              <a:t>2 </a:t>
            </a:r>
            <a:r>
              <a:rPr lang="el-GR" sz="2800" b="1" dirty="0" err="1">
                <a:solidFill>
                  <a:schemeClr val="bg1"/>
                </a:solidFill>
                <a:highlight>
                  <a:srgbClr val="FFFF00"/>
                </a:highlight>
              </a:rPr>
              <a:t>κυριες</a:t>
            </a:r>
            <a:r>
              <a:rPr lang="el-GR" sz="2800" b="1" dirty="0">
                <a:solidFill>
                  <a:schemeClr val="bg1"/>
                </a:solidFill>
                <a:highlight>
                  <a:srgbClr val="FFFF00"/>
                </a:highlight>
              </a:rPr>
              <a:t> Λειτουργίες: </a:t>
            </a:r>
          </a:p>
          <a:p>
            <a:pPr marL="0" indent="0" algn="l">
              <a:buNone/>
            </a:pPr>
            <a:r>
              <a:rPr lang="el-GR" sz="2800" b="0" i="0" u="none" strike="noStrike" baseline="0" dirty="0">
                <a:latin typeface="UB-Helvetica"/>
                <a:sym typeface="Wingdings" panose="05000000000000000000" pitchFamily="2" charset="2"/>
              </a:rPr>
              <a:t> </a:t>
            </a:r>
            <a:r>
              <a:rPr lang="el-GR" sz="2800" b="0" i="0" u="none" strike="noStrike" baseline="0" dirty="0">
                <a:latin typeface="UB-Helvetica"/>
              </a:rPr>
              <a:t>Βελτιστοποίηση του πλάτους, της ταχύτητας και της ακρίβειας των εκούσιων κινήσεων.</a:t>
            </a:r>
          </a:p>
          <a:p>
            <a:pPr algn="l">
              <a:buFont typeface="Wingdings" panose="05000000000000000000" pitchFamily="2" charset="2"/>
              <a:buChar char="à"/>
            </a:pPr>
            <a:r>
              <a:rPr lang="el-GR" sz="2800" b="0" i="0" u="none" strike="noStrike" baseline="0" dirty="0">
                <a:latin typeface="UB-Helvetica"/>
              </a:rPr>
              <a:t>Διατήρηση της ισορροπίας μέσω της κατάλληλης ρύθμισης των υποστηρικτικών κινήσεων και του μυϊκού τόνου.</a:t>
            </a:r>
          </a:p>
          <a:p>
            <a:pPr algn="l">
              <a:buFont typeface="Wingdings" panose="05000000000000000000" pitchFamily="2" charset="2"/>
              <a:buChar char="à"/>
            </a:pPr>
            <a:r>
              <a:rPr lang="el-GR" sz="2800" dirty="0">
                <a:latin typeface="UB-Helvetica"/>
              </a:rPr>
              <a:t>Ρύθμιση Οφθαλμικών κινήσεων</a:t>
            </a:r>
          </a:p>
          <a:p>
            <a:pPr algn="l">
              <a:buFont typeface="Wingdings" panose="05000000000000000000" pitchFamily="2" charset="2"/>
              <a:buChar char="à"/>
            </a:pPr>
            <a:endParaRPr lang="el-GR" sz="2800" dirty="0"/>
          </a:p>
        </p:txBody>
      </p:sp>
    </p:spTree>
    <p:extLst>
      <p:ext uri="{BB962C8B-B14F-4D97-AF65-F5344CB8AC3E}">
        <p14:creationId xmlns:p14="http://schemas.microsoft.com/office/powerpoint/2010/main" val="3146674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3362D-FF04-462F-9B87-5ED801D56CA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89B21CE-E999-418C-8B35-A8A214B4C280}"/>
              </a:ext>
            </a:extLst>
          </p:cNvPr>
          <p:cNvPicPr>
            <a:picLocks noGrp="1" noChangeAspect="1"/>
          </p:cNvPicPr>
          <p:nvPr>
            <p:ph idx="1"/>
          </p:nvPr>
        </p:nvPicPr>
        <p:blipFill>
          <a:blip r:embed="rId2"/>
          <a:stretch>
            <a:fillRect/>
          </a:stretch>
        </p:blipFill>
        <p:spPr>
          <a:xfrm>
            <a:off x="313938" y="281367"/>
            <a:ext cx="11560866" cy="5967033"/>
          </a:xfrm>
        </p:spPr>
      </p:pic>
    </p:spTree>
    <p:extLst>
      <p:ext uri="{BB962C8B-B14F-4D97-AF65-F5344CB8AC3E}">
        <p14:creationId xmlns:p14="http://schemas.microsoft.com/office/powerpoint/2010/main" val="184492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806AF-61E9-4AE0-AB14-53FCCBD9D08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6C2C37E-5BB6-46B8-93A4-9FE9AD26D36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9A911A15-8201-4BE0-94D0-80509CFF2B48}"/>
              </a:ext>
            </a:extLst>
          </p:cNvPr>
          <p:cNvPicPr>
            <a:picLocks noChangeAspect="1"/>
          </p:cNvPicPr>
          <p:nvPr/>
        </p:nvPicPr>
        <p:blipFill>
          <a:blip r:embed="rId2"/>
          <a:stretch>
            <a:fillRect/>
          </a:stretch>
        </p:blipFill>
        <p:spPr>
          <a:xfrm>
            <a:off x="2445026" y="0"/>
            <a:ext cx="6169000" cy="6858000"/>
          </a:xfrm>
          <a:prstGeom prst="rect">
            <a:avLst/>
          </a:prstGeom>
        </p:spPr>
      </p:pic>
    </p:spTree>
    <p:extLst>
      <p:ext uri="{BB962C8B-B14F-4D97-AF65-F5344CB8AC3E}">
        <p14:creationId xmlns:p14="http://schemas.microsoft.com/office/powerpoint/2010/main" val="188408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3D9639-7134-40D6-976B-13A0F1E83600}"/>
              </a:ext>
            </a:extLst>
          </p:cNvPr>
          <p:cNvSpPr>
            <a:spLocks noGrp="1"/>
          </p:cNvSpPr>
          <p:nvPr>
            <p:ph type="title"/>
          </p:nvPr>
        </p:nvSpPr>
        <p:spPr/>
        <p:txBody>
          <a:bodyPr/>
          <a:lstStyle/>
          <a:p>
            <a:r>
              <a:rPr lang="el-GR" b="1" dirty="0" err="1">
                <a:solidFill>
                  <a:schemeClr val="bg1"/>
                </a:solidFill>
                <a:highlight>
                  <a:srgbClr val="FFFF00"/>
                </a:highlight>
              </a:rPr>
              <a:t>Διαταραχες</a:t>
            </a:r>
            <a:r>
              <a:rPr lang="el-GR" b="1" dirty="0">
                <a:solidFill>
                  <a:schemeClr val="bg1"/>
                </a:solidFill>
                <a:highlight>
                  <a:srgbClr val="FFFF00"/>
                </a:highlight>
              </a:rPr>
              <a:t> </a:t>
            </a:r>
            <a:r>
              <a:rPr lang="el-GR" b="1" dirty="0" err="1">
                <a:solidFill>
                  <a:schemeClr val="bg1"/>
                </a:solidFill>
                <a:highlight>
                  <a:srgbClr val="FFFF00"/>
                </a:highlight>
              </a:rPr>
              <a:t>παρεγκεφαλιδασ</a:t>
            </a:r>
            <a:endParaRPr lang="el-GR" b="1" dirty="0">
              <a:solidFill>
                <a:schemeClr val="bg1"/>
              </a:solidFill>
              <a:highlight>
                <a:srgbClr val="FFFF00"/>
              </a:highlight>
            </a:endParaRPr>
          </a:p>
        </p:txBody>
      </p:sp>
      <p:pic>
        <p:nvPicPr>
          <p:cNvPr id="5" name="Θέση περιεχομένου 4">
            <a:extLst>
              <a:ext uri="{FF2B5EF4-FFF2-40B4-BE49-F238E27FC236}">
                <a16:creationId xmlns:a16="http://schemas.microsoft.com/office/drawing/2014/main" id="{D9EA5511-9B23-4043-B4A3-CC24B12F8697}"/>
              </a:ext>
            </a:extLst>
          </p:cNvPr>
          <p:cNvPicPr>
            <a:picLocks noGrp="1" noChangeAspect="1"/>
          </p:cNvPicPr>
          <p:nvPr>
            <p:ph idx="1"/>
          </p:nvPr>
        </p:nvPicPr>
        <p:blipFill>
          <a:blip r:embed="rId2"/>
          <a:stretch>
            <a:fillRect/>
          </a:stretch>
        </p:blipFill>
        <p:spPr>
          <a:xfrm>
            <a:off x="685801" y="1936658"/>
            <a:ext cx="5693115" cy="4603290"/>
          </a:xfrm>
        </p:spPr>
      </p:pic>
      <p:pic>
        <p:nvPicPr>
          <p:cNvPr id="7" name="Εικόνα 6">
            <a:extLst>
              <a:ext uri="{FF2B5EF4-FFF2-40B4-BE49-F238E27FC236}">
                <a16:creationId xmlns:a16="http://schemas.microsoft.com/office/drawing/2014/main" id="{08339055-11A7-41F8-8AC6-E8EE6DB8609A}"/>
              </a:ext>
            </a:extLst>
          </p:cNvPr>
          <p:cNvPicPr>
            <a:picLocks noChangeAspect="1"/>
          </p:cNvPicPr>
          <p:nvPr/>
        </p:nvPicPr>
        <p:blipFill>
          <a:blip r:embed="rId3"/>
          <a:stretch>
            <a:fillRect/>
          </a:stretch>
        </p:blipFill>
        <p:spPr>
          <a:xfrm>
            <a:off x="6669546" y="1867084"/>
            <a:ext cx="5356801" cy="1682684"/>
          </a:xfrm>
          <a:prstGeom prst="rect">
            <a:avLst/>
          </a:prstGeom>
        </p:spPr>
      </p:pic>
      <p:pic>
        <p:nvPicPr>
          <p:cNvPr id="9" name="Εικόνα 8">
            <a:extLst>
              <a:ext uri="{FF2B5EF4-FFF2-40B4-BE49-F238E27FC236}">
                <a16:creationId xmlns:a16="http://schemas.microsoft.com/office/drawing/2014/main" id="{478B442E-A211-4F0D-9FF6-4614F3DD615B}"/>
              </a:ext>
            </a:extLst>
          </p:cNvPr>
          <p:cNvPicPr>
            <a:picLocks noChangeAspect="1"/>
          </p:cNvPicPr>
          <p:nvPr/>
        </p:nvPicPr>
        <p:blipFill>
          <a:blip r:embed="rId4"/>
          <a:stretch>
            <a:fillRect/>
          </a:stretch>
        </p:blipFill>
        <p:spPr>
          <a:xfrm>
            <a:off x="6669545" y="3740854"/>
            <a:ext cx="5261953" cy="1682684"/>
          </a:xfrm>
          <a:prstGeom prst="rect">
            <a:avLst/>
          </a:prstGeom>
        </p:spPr>
      </p:pic>
    </p:spTree>
    <p:extLst>
      <p:ext uri="{BB962C8B-B14F-4D97-AF65-F5344CB8AC3E}">
        <p14:creationId xmlns:p14="http://schemas.microsoft.com/office/powerpoint/2010/main" val="4124878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6FCE93-5821-4CEE-A653-C53146630BF1}"/>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99C0F664-97D8-425B-B2A7-0B270185225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AD869021-DE3F-43E0-9D3D-F5C5488EDA5B}"/>
              </a:ext>
            </a:extLst>
          </p:cNvPr>
          <p:cNvPicPr>
            <a:picLocks noChangeAspect="1"/>
          </p:cNvPicPr>
          <p:nvPr/>
        </p:nvPicPr>
        <p:blipFill>
          <a:blip r:embed="rId2"/>
          <a:stretch>
            <a:fillRect/>
          </a:stretch>
        </p:blipFill>
        <p:spPr>
          <a:xfrm>
            <a:off x="930673" y="357808"/>
            <a:ext cx="11062251" cy="5267739"/>
          </a:xfrm>
          <a:prstGeom prst="rect">
            <a:avLst/>
          </a:prstGeom>
        </p:spPr>
      </p:pic>
    </p:spTree>
    <p:extLst>
      <p:ext uri="{BB962C8B-B14F-4D97-AF65-F5344CB8AC3E}">
        <p14:creationId xmlns:p14="http://schemas.microsoft.com/office/powerpoint/2010/main" val="176802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C1B5F1-F394-4F65-B028-B477833D105D}"/>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3DCD39D2-DBDD-4BD0-B349-23E49ED47A0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ACCDDC24-8DF8-4CE3-81F6-2C901E5EB4F0}"/>
              </a:ext>
            </a:extLst>
          </p:cNvPr>
          <p:cNvPicPr>
            <a:picLocks noChangeAspect="1"/>
          </p:cNvPicPr>
          <p:nvPr/>
        </p:nvPicPr>
        <p:blipFill>
          <a:blip r:embed="rId2"/>
          <a:stretch>
            <a:fillRect/>
          </a:stretch>
        </p:blipFill>
        <p:spPr>
          <a:xfrm>
            <a:off x="685800" y="441650"/>
            <a:ext cx="11377259" cy="5349550"/>
          </a:xfrm>
          <a:prstGeom prst="rect">
            <a:avLst/>
          </a:prstGeom>
        </p:spPr>
      </p:pic>
    </p:spTree>
    <p:extLst>
      <p:ext uri="{BB962C8B-B14F-4D97-AF65-F5344CB8AC3E}">
        <p14:creationId xmlns:p14="http://schemas.microsoft.com/office/powerpoint/2010/main" val="2298427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76D3A-3B71-4421-AC92-63F25CB4F11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F7E3322-31DF-42BE-B0CC-39D4C841E522}"/>
              </a:ext>
            </a:extLst>
          </p:cNvPr>
          <p:cNvPicPr>
            <a:picLocks noGrp="1" noChangeAspect="1"/>
          </p:cNvPicPr>
          <p:nvPr>
            <p:ph idx="1"/>
          </p:nvPr>
        </p:nvPicPr>
        <p:blipFill>
          <a:blip r:embed="rId2"/>
          <a:stretch>
            <a:fillRect/>
          </a:stretch>
        </p:blipFill>
        <p:spPr>
          <a:xfrm>
            <a:off x="0" y="854766"/>
            <a:ext cx="11935762" cy="3937367"/>
          </a:xfrm>
        </p:spPr>
      </p:pic>
    </p:spTree>
    <p:extLst>
      <p:ext uri="{BB962C8B-B14F-4D97-AF65-F5344CB8AC3E}">
        <p14:creationId xmlns:p14="http://schemas.microsoft.com/office/powerpoint/2010/main" val="2979552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7991E-3272-48BD-BC3A-A114E9F0A30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4D120C9-F7F4-4628-A25E-97F56718187A}"/>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0A58B8EA-B99A-48D1-AD1A-D0FD7DF23AA6}"/>
              </a:ext>
            </a:extLst>
          </p:cNvPr>
          <p:cNvPicPr>
            <a:picLocks noChangeAspect="1"/>
          </p:cNvPicPr>
          <p:nvPr/>
        </p:nvPicPr>
        <p:blipFill>
          <a:blip r:embed="rId2"/>
          <a:stretch>
            <a:fillRect/>
          </a:stretch>
        </p:blipFill>
        <p:spPr>
          <a:xfrm>
            <a:off x="56941" y="1143001"/>
            <a:ext cx="12078117" cy="3649133"/>
          </a:xfrm>
          <a:prstGeom prst="rect">
            <a:avLst/>
          </a:prstGeom>
        </p:spPr>
      </p:pic>
    </p:spTree>
    <p:extLst>
      <p:ext uri="{BB962C8B-B14F-4D97-AF65-F5344CB8AC3E}">
        <p14:creationId xmlns:p14="http://schemas.microsoft.com/office/powerpoint/2010/main" val="4066891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623C9D-4BF4-482C-B8CE-9ACE172CE448}"/>
              </a:ext>
            </a:extLst>
          </p:cNvPr>
          <p:cNvSpPr>
            <a:spLocks noGrp="1"/>
          </p:cNvSpPr>
          <p:nvPr>
            <p:ph type="title"/>
          </p:nvPr>
        </p:nvSpPr>
        <p:spPr>
          <a:xfrm>
            <a:off x="3846444" y="2358887"/>
            <a:ext cx="10131425" cy="1456267"/>
          </a:xfrm>
        </p:spPr>
        <p:txBody>
          <a:bodyPr>
            <a:normAutofit/>
          </a:bodyPr>
          <a:lstStyle/>
          <a:p>
            <a:r>
              <a:rPr lang="el-GR" sz="4800" b="1" dirty="0">
                <a:solidFill>
                  <a:schemeClr val="bg1"/>
                </a:solidFill>
                <a:highlight>
                  <a:srgbClr val="FFFF00"/>
                </a:highlight>
              </a:rPr>
              <a:t>Σας </a:t>
            </a:r>
            <a:r>
              <a:rPr lang="el-GR" sz="4800" b="1" dirty="0" err="1">
                <a:solidFill>
                  <a:schemeClr val="bg1"/>
                </a:solidFill>
                <a:highlight>
                  <a:srgbClr val="FFFF00"/>
                </a:highlight>
              </a:rPr>
              <a:t>ευχαριστω</a:t>
            </a:r>
            <a:r>
              <a:rPr lang="el-GR" sz="4800" b="1" dirty="0">
                <a:solidFill>
                  <a:schemeClr val="bg1"/>
                </a:solidFill>
                <a:highlight>
                  <a:srgbClr val="FFFF00"/>
                </a:highlight>
              </a:rPr>
              <a:t> !!!!</a:t>
            </a:r>
          </a:p>
        </p:txBody>
      </p:sp>
      <p:sp>
        <p:nvSpPr>
          <p:cNvPr id="4" name="TextBox 3">
            <a:extLst>
              <a:ext uri="{FF2B5EF4-FFF2-40B4-BE49-F238E27FC236}">
                <a16:creationId xmlns:a16="http://schemas.microsoft.com/office/drawing/2014/main" id="{578E4893-7F8D-49AB-BB5D-231CE8311E5F}"/>
              </a:ext>
            </a:extLst>
          </p:cNvPr>
          <p:cNvSpPr txBox="1"/>
          <p:nvPr/>
        </p:nvSpPr>
        <p:spPr>
          <a:xfrm>
            <a:off x="198783" y="6526306"/>
            <a:ext cx="760441" cy="646331"/>
          </a:xfrm>
          <a:prstGeom prst="rect">
            <a:avLst/>
          </a:prstGeom>
          <a:noFill/>
        </p:spPr>
        <p:txBody>
          <a:bodyPr wrap="square" rtlCol="0">
            <a:spAutoFit/>
          </a:bodyPr>
          <a:lstStyle/>
          <a:p>
            <a:r>
              <a:rPr lang="el-GR" dirty="0" err="1"/>
              <a:t>Κεφ</a:t>
            </a:r>
            <a:r>
              <a:rPr lang="el-GR" dirty="0"/>
              <a:t> 6</a:t>
            </a:r>
          </a:p>
          <a:p>
            <a:endParaRPr lang="el-GR" dirty="0"/>
          </a:p>
        </p:txBody>
      </p:sp>
    </p:spTree>
    <p:extLst>
      <p:ext uri="{BB962C8B-B14F-4D97-AF65-F5344CB8AC3E}">
        <p14:creationId xmlns:p14="http://schemas.microsoft.com/office/powerpoint/2010/main" val="238494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48D7A2-D1F2-42C9-BB0A-896DEF84EE1D}"/>
              </a:ext>
            </a:extLst>
          </p:cNvPr>
          <p:cNvSpPr>
            <a:spLocks noGrp="1"/>
          </p:cNvSpPr>
          <p:nvPr>
            <p:ph type="title"/>
          </p:nvPr>
        </p:nvSpPr>
        <p:spPr>
          <a:xfrm>
            <a:off x="2295940" y="-225287"/>
            <a:ext cx="10131425" cy="1456267"/>
          </a:xfrm>
        </p:spPr>
        <p:txBody>
          <a:bodyPr>
            <a:normAutofit/>
          </a:bodyPr>
          <a:lstStyle/>
          <a:p>
            <a:r>
              <a:rPr lang="el-GR" sz="2800" b="1" i="0" u="none" strike="noStrike" baseline="0" dirty="0">
                <a:solidFill>
                  <a:srgbClr val="0066FF"/>
                </a:solidFill>
                <a:latin typeface="UB-Helvetica-Bold"/>
              </a:rPr>
              <a:t>Πρώτος (Ανώτερος) Κινητικός Νευρώνας</a:t>
            </a:r>
            <a:endParaRPr lang="el-GR" sz="4800" dirty="0"/>
          </a:p>
        </p:txBody>
      </p:sp>
      <p:pic>
        <p:nvPicPr>
          <p:cNvPr id="5" name="Θέση περιεχομένου 4">
            <a:extLst>
              <a:ext uri="{FF2B5EF4-FFF2-40B4-BE49-F238E27FC236}">
                <a16:creationId xmlns:a16="http://schemas.microsoft.com/office/drawing/2014/main" id="{F9C166F0-FE76-49E5-AD0C-B284AECFDC27}"/>
              </a:ext>
            </a:extLst>
          </p:cNvPr>
          <p:cNvPicPr>
            <a:picLocks noGrp="1" noChangeAspect="1"/>
          </p:cNvPicPr>
          <p:nvPr>
            <p:ph idx="1"/>
          </p:nvPr>
        </p:nvPicPr>
        <p:blipFill>
          <a:blip r:embed="rId2"/>
          <a:stretch>
            <a:fillRect/>
          </a:stretch>
        </p:blipFill>
        <p:spPr>
          <a:xfrm>
            <a:off x="2524539" y="1054972"/>
            <a:ext cx="6031207" cy="5803028"/>
          </a:xfrm>
        </p:spPr>
      </p:pic>
    </p:spTree>
    <p:extLst>
      <p:ext uri="{BB962C8B-B14F-4D97-AF65-F5344CB8AC3E}">
        <p14:creationId xmlns:p14="http://schemas.microsoft.com/office/powerpoint/2010/main" val="161712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44BD61-02DE-4866-97B4-11394FCCDD14}"/>
              </a:ext>
            </a:extLst>
          </p:cNvPr>
          <p:cNvSpPr>
            <a:spLocks noGrp="1"/>
          </p:cNvSpPr>
          <p:nvPr>
            <p:ph type="title"/>
          </p:nvPr>
        </p:nvSpPr>
        <p:spPr/>
        <p:txBody>
          <a:bodyPr>
            <a:normAutofit/>
          </a:bodyPr>
          <a:lstStyle/>
          <a:p>
            <a:r>
              <a:rPr lang="el-GR" sz="2800" b="1" i="0" u="none" strike="noStrike" baseline="0" dirty="0">
                <a:solidFill>
                  <a:srgbClr val="0066FF"/>
                </a:solidFill>
                <a:latin typeface="UB-Helvetica-Bold"/>
              </a:rPr>
              <a:t>Δεύτερος (Κατώτερος) Κινητικός Νευρώνας.</a:t>
            </a:r>
            <a:endParaRPr lang="el-GR" sz="4800" dirty="0"/>
          </a:p>
        </p:txBody>
      </p:sp>
      <p:sp>
        <p:nvSpPr>
          <p:cNvPr id="3" name="Θέση περιεχομένου 2">
            <a:extLst>
              <a:ext uri="{FF2B5EF4-FFF2-40B4-BE49-F238E27FC236}">
                <a16:creationId xmlns:a16="http://schemas.microsoft.com/office/drawing/2014/main" id="{AAC50C73-6245-49C6-B6AD-4626A2A8E6F2}"/>
              </a:ext>
            </a:extLst>
          </p:cNvPr>
          <p:cNvSpPr>
            <a:spLocks noGrp="1"/>
          </p:cNvSpPr>
          <p:nvPr>
            <p:ph idx="1"/>
          </p:nvPr>
        </p:nvSpPr>
        <p:spPr>
          <a:xfrm>
            <a:off x="685801" y="2142068"/>
            <a:ext cx="10942982" cy="700524"/>
          </a:xfrm>
        </p:spPr>
        <p:txBody>
          <a:bodyPr>
            <a:normAutofit fontScale="92500"/>
          </a:bodyPr>
          <a:lstStyle/>
          <a:p>
            <a:pPr algn="l"/>
            <a:r>
              <a:rPr lang="el-GR" sz="2600" b="1" i="0" u="none" strike="noStrike" baseline="0" dirty="0">
                <a:latin typeface="UB-Helvetica-Bold"/>
              </a:rPr>
              <a:t>Η βλάβη του δεύτερου κινητικού νευρώνα </a:t>
            </a:r>
            <a:r>
              <a:rPr lang="el-GR" sz="2600" b="0" i="0" u="none" strike="noStrike" baseline="0" dirty="0">
                <a:latin typeface="UB-Helvetica"/>
              </a:rPr>
              <a:t>σχετίζεται με τις παρακάτω διαφορές</a:t>
            </a:r>
            <a:r>
              <a:rPr lang="el-GR" sz="1800" b="0" i="0" u="none" strike="noStrike" baseline="0" dirty="0">
                <a:latin typeface="UB-Helvetica"/>
              </a:rPr>
              <a:t>:</a:t>
            </a:r>
            <a:endParaRPr lang="el-GR" dirty="0"/>
          </a:p>
        </p:txBody>
      </p:sp>
      <p:pic>
        <p:nvPicPr>
          <p:cNvPr id="5" name="Εικόνα 4">
            <a:extLst>
              <a:ext uri="{FF2B5EF4-FFF2-40B4-BE49-F238E27FC236}">
                <a16:creationId xmlns:a16="http://schemas.microsoft.com/office/drawing/2014/main" id="{9F912E63-228D-416D-A0E8-BFD98C30D0D9}"/>
              </a:ext>
            </a:extLst>
          </p:cNvPr>
          <p:cNvPicPr>
            <a:picLocks noChangeAspect="1"/>
          </p:cNvPicPr>
          <p:nvPr/>
        </p:nvPicPr>
        <p:blipFill>
          <a:blip r:embed="rId2"/>
          <a:stretch>
            <a:fillRect/>
          </a:stretch>
        </p:blipFill>
        <p:spPr>
          <a:xfrm>
            <a:off x="2297493" y="3369366"/>
            <a:ext cx="5186620" cy="2136977"/>
          </a:xfrm>
          <a:prstGeom prst="rect">
            <a:avLst/>
          </a:prstGeom>
        </p:spPr>
      </p:pic>
    </p:spTree>
    <p:extLst>
      <p:ext uri="{BB962C8B-B14F-4D97-AF65-F5344CB8AC3E}">
        <p14:creationId xmlns:p14="http://schemas.microsoft.com/office/powerpoint/2010/main" val="319938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9A2AF-A44B-47C6-8EA1-55AAE34EBB1B}"/>
              </a:ext>
            </a:extLst>
          </p:cNvPr>
          <p:cNvSpPr>
            <a:spLocks noGrp="1"/>
          </p:cNvSpPr>
          <p:nvPr>
            <p:ph type="title"/>
          </p:nvPr>
        </p:nvSpPr>
        <p:spPr>
          <a:xfrm>
            <a:off x="526775" y="312898"/>
            <a:ext cx="5410199" cy="1456267"/>
          </a:xfrm>
        </p:spPr>
        <p:txBody>
          <a:bodyPr>
            <a:normAutofit/>
          </a:bodyPr>
          <a:lstStyle/>
          <a:p>
            <a:r>
              <a:rPr lang="el-GR" sz="3200" b="1" i="0" u="none" strike="noStrike" baseline="0" dirty="0">
                <a:solidFill>
                  <a:srgbClr val="0066FF"/>
                </a:solidFill>
                <a:latin typeface="UB-Helvetica-Bold"/>
              </a:rPr>
              <a:t>Τελική Κινητική Πλάκα και Μυς.</a:t>
            </a:r>
            <a:endParaRPr lang="el-GR" sz="5400" dirty="0"/>
          </a:p>
        </p:txBody>
      </p:sp>
      <p:sp>
        <p:nvSpPr>
          <p:cNvPr id="3" name="Θέση περιεχομένου 2">
            <a:extLst>
              <a:ext uri="{FF2B5EF4-FFF2-40B4-BE49-F238E27FC236}">
                <a16:creationId xmlns:a16="http://schemas.microsoft.com/office/drawing/2014/main" id="{000C3EDE-0C2F-40AF-AB91-FEA335B68A67}"/>
              </a:ext>
            </a:extLst>
          </p:cNvPr>
          <p:cNvSpPr>
            <a:spLocks noGrp="1"/>
          </p:cNvSpPr>
          <p:nvPr>
            <p:ph idx="1"/>
          </p:nvPr>
        </p:nvSpPr>
        <p:spPr>
          <a:xfrm>
            <a:off x="198784" y="1769165"/>
            <a:ext cx="5738190" cy="4775937"/>
          </a:xfrm>
        </p:spPr>
        <p:txBody>
          <a:bodyPr>
            <a:normAutofit/>
          </a:bodyPr>
          <a:lstStyle/>
          <a:p>
            <a:pPr algn="l"/>
            <a:r>
              <a:rPr lang="el-GR" sz="2400" b="0" i="0" u="none" strike="noStrike" baseline="0" dirty="0">
                <a:latin typeface="UB-Helvetica"/>
              </a:rPr>
              <a:t>Η φυσιολογική κινητική λειτουργία απαιτεί αποτελεσματική μετάδοση των νευρικών ώσεων από το περιφερικό νεύρο προς τη μυϊκή ίνα, που ακολουθείται από σύσπαση της τελευταίας. Μία βλάβη ή λειτουργική διαταραχή στο ένα ή και στα δύο παραπάνω στοιχεία προκαλεί </a:t>
            </a:r>
            <a:r>
              <a:rPr lang="el-GR" sz="2400" b="1" i="0" u="none" strike="noStrike" baseline="0" dirty="0">
                <a:latin typeface="UB-Helvetica-Bold"/>
              </a:rPr>
              <a:t>χαλαρή αδυναμία</a:t>
            </a:r>
            <a:r>
              <a:rPr lang="el-GR" sz="2400" b="0" i="0" u="none" strike="noStrike" baseline="0" dirty="0">
                <a:latin typeface="UB-Helvetica"/>
              </a:rPr>
              <a:t>, που συνοδεύεται συνήθως από </a:t>
            </a:r>
            <a:r>
              <a:rPr lang="el-GR" sz="2400" b="1" i="0" u="none" strike="noStrike" baseline="0" dirty="0">
                <a:latin typeface="UB-Helvetica-Bold"/>
              </a:rPr>
              <a:t>ατροφία και μειωμένα αντανακλαστικά</a:t>
            </a:r>
            <a:endParaRPr lang="el-GR" sz="2400" dirty="0"/>
          </a:p>
        </p:txBody>
      </p:sp>
      <p:pic>
        <p:nvPicPr>
          <p:cNvPr id="4" name="Εικόνα 3">
            <a:extLst>
              <a:ext uri="{FF2B5EF4-FFF2-40B4-BE49-F238E27FC236}">
                <a16:creationId xmlns:a16="http://schemas.microsoft.com/office/drawing/2014/main" id="{21843D32-9820-4159-BA99-B37E9AB74A35}"/>
              </a:ext>
            </a:extLst>
          </p:cNvPr>
          <p:cNvPicPr>
            <a:picLocks noChangeAspect="1"/>
          </p:cNvPicPr>
          <p:nvPr/>
        </p:nvPicPr>
        <p:blipFill>
          <a:blip r:embed="rId2"/>
          <a:stretch>
            <a:fillRect/>
          </a:stretch>
        </p:blipFill>
        <p:spPr>
          <a:xfrm>
            <a:off x="6460435" y="0"/>
            <a:ext cx="6169000" cy="6858000"/>
          </a:xfrm>
          <a:prstGeom prst="rect">
            <a:avLst/>
          </a:prstGeom>
        </p:spPr>
      </p:pic>
    </p:spTree>
    <p:extLst>
      <p:ext uri="{BB962C8B-B14F-4D97-AF65-F5344CB8AC3E}">
        <p14:creationId xmlns:p14="http://schemas.microsoft.com/office/powerpoint/2010/main" val="24530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47C49-427F-4D0C-86A7-5F8AA97DB571}"/>
              </a:ext>
            </a:extLst>
          </p:cNvPr>
          <p:cNvSpPr>
            <a:spLocks noGrp="1"/>
          </p:cNvSpPr>
          <p:nvPr>
            <p:ph type="title"/>
          </p:nvPr>
        </p:nvSpPr>
        <p:spPr/>
        <p:txBody>
          <a:bodyPr>
            <a:normAutofit/>
          </a:bodyPr>
          <a:lstStyle/>
          <a:p>
            <a:r>
              <a:rPr lang="el-GR" sz="3200" b="0" i="0" u="none" strike="noStrike" baseline="0" dirty="0">
                <a:solidFill>
                  <a:srgbClr val="1A76FF"/>
                </a:solidFill>
                <a:latin typeface="UB-HelveticaBlack"/>
              </a:rPr>
              <a:t>Ρυθμιστικά Συστήματα</a:t>
            </a:r>
            <a:br>
              <a:rPr lang="el-GR" sz="3200" b="0" i="0" u="none" strike="noStrike" baseline="0" dirty="0">
                <a:solidFill>
                  <a:srgbClr val="1A76FF"/>
                </a:solidFill>
                <a:latin typeface="UB-HelveticaBlack"/>
              </a:rPr>
            </a:br>
            <a:r>
              <a:rPr lang="el-GR" sz="3200" b="0" i="0" u="none" strike="noStrike" baseline="0" dirty="0">
                <a:solidFill>
                  <a:srgbClr val="1A76FF"/>
                </a:solidFill>
                <a:latin typeface="UB-HelveticaBlack"/>
              </a:rPr>
              <a:t>της Κίνησης</a:t>
            </a:r>
            <a:endParaRPr lang="el-GR" sz="5400" dirty="0"/>
          </a:p>
        </p:txBody>
      </p:sp>
      <p:pic>
        <p:nvPicPr>
          <p:cNvPr id="5" name="Θέση περιεχομένου 4">
            <a:extLst>
              <a:ext uri="{FF2B5EF4-FFF2-40B4-BE49-F238E27FC236}">
                <a16:creationId xmlns:a16="http://schemas.microsoft.com/office/drawing/2014/main" id="{3988CD92-FA69-4FDF-879A-7753C90D7D7B}"/>
              </a:ext>
            </a:extLst>
          </p:cNvPr>
          <p:cNvPicPr>
            <a:picLocks noGrp="1" noChangeAspect="1"/>
          </p:cNvPicPr>
          <p:nvPr>
            <p:ph idx="1"/>
          </p:nvPr>
        </p:nvPicPr>
        <p:blipFill>
          <a:blip r:embed="rId2"/>
          <a:stretch>
            <a:fillRect/>
          </a:stretch>
        </p:blipFill>
        <p:spPr>
          <a:xfrm>
            <a:off x="685801" y="2161997"/>
            <a:ext cx="5477657" cy="2052193"/>
          </a:xfrm>
        </p:spPr>
      </p:pic>
      <p:pic>
        <p:nvPicPr>
          <p:cNvPr id="7" name="Εικόνα 6">
            <a:extLst>
              <a:ext uri="{FF2B5EF4-FFF2-40B4-BE49-F238E27FC236}">
                <a16:creationId xmlns:a16="http://schemas.microsoft.com/office/drawing/2014/main" id="{25A275FB-C97A-4BF2-92D3-753D26A655F8}"/>
              </a:ext>
            </a:extLst>
          </p:cNvPr>
          <p:cNvPicPr>
            <a:picLocks noChangeAspect="1"/>
          </p:cNvPicPr>
          <p:nvPr/>
        </p:nvPicPr>
        <p:blipFill>
          <a:blip r:embed="rId3"/>
          <a:stretch>
            <a:fillRect/>
          </a:stretch>
        </p:blipFill>
        <p:spPr>
          <a:xfrm>
            <a:off x="7137493" y="139421"/>
            <a:ext cx="4908733" cy="6891917"/>
          </a:xfrm>
          <a:prstGeom prst="rect">
            <a:avLst/>
          </a:prstGeom>
        </p:spPr>
      </p:pic>
      <p:sp>
        <p:nvSpPr>
          <p:cNvPr id="8" name="Βέλος: Δεξιό 7">
            <a:extLst>
              <a:ext uri="{FF2B5EF4-FFF2-40B4-BE49-F238E27FC236}">
                <a16:creationId xmlns:a16="http://schemas.microsoft.com/office/drawing/2014/main" id="{9FBC04F3-F86E-424A-ABFE-FC87F24AB465}"/>
              </a:ext>
            </a:extLst>
          </p:cNvPr>
          <p:cNvSpPr/>
          <p:nvPr/>
        </p:nvSpPr>
        <p:spPr>
          <a:xfrm>
            <a:off x="2683565" y="4792134"/>
            <a:ext cx="4015409" cy="87317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71941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E3FA47-1360-49D3-9BBE-A65F7456AE92}"/>
              </a:ext>
            </a:extLst>
          </p:cNvPr>
          <p:cNvSpPr>
            <a:spLocks noGrp="1"/>
          </p:cNvSpPr>
          <p:nvPr>
            <p:ph type="title"/>
          </p:nvPr>
        </p:nvSpPr>
        <p:spPr/>
        <p:txBody>
          <a:bodyPr>
            <a:normAutofit/>
          </a:bodyPr>
          <a:lstStyle/>
          <a:p>
            <a:r>
              <a:rPr lang="el-GR" sz="4000" b="1" i="0" u="none" strike="noStrike" baseline="0" dirty="0">
                <a:solidFill>
                  <a:srgbClr val="1A76FF"/>
                </a:solidFill>
                <a:latin typeface="UB-Helvetica-Bold"/>
              </a:rPr>
              <a:t>Αταξία</a:t>
            </a:r>
            <a:endParaRPr lang="el-GR" sz="4000" dirty="0"/>
          </a:p>
        </p:txBody>
      </p:sp>
      <p:pic>
        <p:nvPicPr>
          <p:cNvPr id="7" name="Εικόνα 6">
            <a:extLst>
              <a:ext uri="{FF2B5EF4-FFF2-40B4-BE49-F238E27FC236}">
                <a16:creationId xmlns:a16="http://schemas.microsoft.com/office/drawing/2014/main" id="{1EB5D7FA-E991-4A48-8136-6EA81ED2FE8D}"/>
              </a:ext>
            </a:extLst>
          </p:cNvPr>
          <p:cNvPicPr>
            <a:picLocks noChangeAspect="1"/>
          </p:cNvPicPr>
          <p:nvPr/>
        </p:nvPicPr>
        <p:blipFill>
          <a:blip r:embed="rId2"/>
          <a:stretch>
            <a:fillRect/>
          </a:stretch>
        </p:blipFill>
        <p:spPr>
          <a:xfrm>
            <a:off x="2661592" y="74593"/>
            <a:ext cx="4706212" cy="2266121"/>
          </a:xfrm>
          <a:prstGeom prst="rect">
            <a:avLst/>
          </a:prstGeom>
        </p:spPr>
      </p:pic>
      <p:sp>
        <p:nvSpPr>
          <p:cNvPr id="8" name="Βέλος: Δεξιό 7">
            <a:extLst>
              <a:ext uri="{FF2B5EF4-FFF2-40B4-BE49-F238E27FC236}">
                <a16:creationId xmlns:a16="http://schemas.microsoft.com/office/drawing/2014/main" id="{CF56CB18-DE06-4B1F-96E8-3AF6FAB6AD34}"/>
              </a:ext>
            </a:extLst>
          </p:cNvPr>
          <p:cNvSpPr/>
          <p:nvPr/>
        </p:nvSpPr>
        <p:spPr>
          <a:xfrm>
            <a:off x="1069685" y="1790149"/>
            <a:ext cx="1967947" cy="52751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 name="Εικόνα 9">
            <a:extLst>
              <a:ext uri="{FF2B5EF4-FFF2-40B4-BE49-F238E27FC236}">
                <a16:creationId xmlns:a16="http://schemas.microsoft.com/office/drawing/2014/main" id="{4130FA71-D0B0-424D-A78C-70DD574D36B7}"/>
              </a:ext>
            </a:extLst>
          </p:cNvPr>
          <p:cNvPicPr>
            <a:picLocks noChangeAspect="1"/>
          </p:cNvPicPr>
          <p:nvPr/>
        </p:nvPicPr>
        <p:blipFill>
          <a:blip r:embed="rId3"/>
          <a:stretch>
            <a:fillRect/>
          </a:stretch>
        </p:blipFill>
        <p:spPr>
          <a:xfrm>
            <a:off x="501536" y="3429000"/>
            <a:ext cx="4320113" cy="3419061"/>
          </a:xfrm>
          <a:prstGeom prst="rect">
            <a:avLst/>
          </a:prstGeom>
        </p:spPr>
      </p:pic>
      <p:sp>
        <p:nvSpPr>
          <p:cNvPr id="11" name="Βέλος: Κάτω 10">
            <a:extLst>
              <a:ext uri="{FF2B5EF4-FFF2-40B4-BE49-F238E27FC236}">
                <a16:creationId xmlns:a16="http://schemas.microsoft.com/office/drawing/2014/main" id="{C530FE98-8E9D-478B-8DDF-C94E068BEED7}"/>
              </a:ext>
            </a:extLst>
          </p:cNvPr>
          <p:cNvSpPr/>
          <p:nvPr/>
        </p:nvSpPr>
        <p:spPr>
          <a:xfrm rot="1640459">
            <a:off x="4618671" y="2383968"/>
            <a:ext cx="417444" cy="1119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Κάτω 11">
            <a:extLst>
              <a:ext uri="{FF2B5EF4-FFF2-40B4-BE49-F238E27FC236}">
                <a16:creationId xmlns:a16="http://schemas.microsoft.com/office/drawing/2014/main" id="{7D7E7D1D-9566-4416-AFE8-0362FF76A054}"/>
              </a:ext>
            </a:extLst>
          </p:cNvPr>
          <p:cNvSpPr/>
          <p:nvPr/>
        </p:nvSpPr>
        <p:spPr>
          <a:xfrm rot="17810389">
            <a:off x="6357868" y="2172783"/>
            <a:ext cx="417444" cy="1119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80437133-6A5F-4F63-B074-D167ECB6FDA0}"/>
              </a:ext>
            </a:extLst>
          </p:cNvPr>
          <p:cNvPicPr>
            <a:picLocks noChangeAspect="1"/>
          </p:cNvPicPr>
          <p:nvPr/>
        </p:nvPicPr>
        <p:blipFill>
          <a:blip r:embed="rId4"/>
          <a:stretch>
            <a:fillRect/>
          </a:stretch>
        </p:blipFill>
        <p:spPr>
          <a:xfrm>
            <a:off x="7093227" y="2104832"/>
            <a:ext cx="5098773" cy="983974"/>
          </a:xfrm>
          <a:prstGeom prst="rect">
            <a:avLst/>
          </a:prstGeom>
        </p:spPr>
      </p:pic>
      <p:pic>
        <p:nvPicPr>
          <p:cNvPr id="16" name="Εικόνα 15">
            <a:extLst>
              <a:ext uri="{FF2B5EF4-FFF2-40B4-BE49-F238E27FC236}">
                <a16:creationId xmlns:a16="http://schemas.microsoft.com/office/drawing/2014/main" id="{B47C7E9C-D240-4A3F-B68A-9E647A3062BF}"/>
              </a:ext>
            </a:extLst>
          </p:cNvPr>
          <p:cNvPicPr>
            <a:picLocks noChangeAspect="1"/>
          </p:cNvPicPr>
          <p:nvPr/>
        </p:nvPicPr>
        <p:blipFill>
          <a:blip r:embed="rId5"/>
          <a:stretch>
            <a:fillRect/>
          </a:stretch>
        </p:blipFill>
        <p:spPr>
          <a:xfrm>
            <a:off x="7065974" y="3025750"/>
            <a:ext cx="5098772" cy="767712"/>
          </a:xfrm>
          <a:prstGeom prst="rect">
            <a:avLst/>
          </a:prstGeom>
        </p:spPr>
      </p:pic>
      <p:sp>
        <p:nvSpPr>
          <p:cNvPr id="17" name="Βέλος: Κάτω 16">
            <a:extLst>
              <a:ext uri="{FF2B5EF4-FFF2-40B4-BE49-F238E27FC236}">
                <a16:creationId xmlns:a16="http://schemas.microsoft.com/office/drawing/2014/main" id="{CECC3E09-24C6-4D57-9256-D013084698F2}"/>
              </a:ext>
            </a:extLst>
          </p:cNvPr>
          <p:cNvSpPr/>
          <p:nvPr/>
        </p:nvSpPr>
        <p:spPr>
          <a:xfrm>
            <a:off x="5342715" y="2360591"/>
            <a:ext cx="433553" cy="2909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D8AC0CDC-6A61-4AEE-B16F-BBCF3A4B6BA9}"/>
              </a:ext>
            </a:extLst>
          </p:cNvPr>
          <p:cNvPicPr>
            <a:picLocks noChangeAspect="1"/>
          </p:cNvPicPr>
          <p:nvPr/>
        </p:nvPicPr>
        <p:blipFill>
          <a:blip r:embed="rId6"/>
          <a:stretch>
            <a:fillRect/>
          </a:stretch>
        </p:blipFill>
        <p:spPr>
          <a:xfrm>
            <a:off x="5342715" y="3998147"/>
            <a:ext cx="4320113" cy="703274"/>
          </a:xfrm>
          <a:prstGeom prst="rect">
            <a:avLst/>
          </a:prstGeom>
        </p:spPr>
      </p:pic>
      <p:pic>
        <p:nvPicPr>
          <p:cNvPr id="21" name="Εικόνα 20">
            <a:extLst>
              <a:ext uri="{FF2B5EF4-FFF2-40B4-BE49-F238E27FC236}">
                <a16:creationId xmlns:a16="http://schemas.microsoft.com/office/drawing/2014/main" id="{8E58435B-7A57-4BA5-96C3-9D1D6988A596}"/>
              </a:ext>
            </a:extLst>
          </p:cNvPr>
          <p:cNvPicPr>
            <a:picLocks noChangeAspect="1"/>
          </p:cNvPicPr>
          <p:nvPr/>
        </p:nvPicPr>
        <p:blipFill>
          <a:blip r:embed="rId7"/>
          <a:stretch>
            <a:fillRect/>
          </a:stretch>
        </p:blipFill>
        <p:spPr>
          <a:xfrm>
            <a:off x="5342714" y="4714380"/>
            <a:ext cx="4320113" cy="1232503"/>
          </a:xfrm>
          <a:prstGeom prst="rect">
            <a:avLst/>
          </a:prstGeom>
        </p:spPr>
      </p:pic>
      <p:pic>
        <p:nvPicPr>
          <p:cNvPr id="23" name="Εικόνα 22">
            <a:extLst>
              <a:ext uri="{FF2B5EF4-FFF2-40B4-BE49-F238E27FC236}">
                <a16:creationId xmlns:a16="http://schemas.microsoft.com/office/drawing/2014/main" id="{F09C72D3-3E16-43EA-B266-175F537D3B91}"/>
              </a:ext>
            </a:extLst>
          </p:cNvPr>
          <p:cNvPicPr>
            <a:picLocks noChangeAspect="1"/>
          </p:cNvPicPr>
          <p:nvPr/>
        </p:nvPicPr>
        <p:blipFill>
          <a:blip r:embed="rId8"/>
          <a:stretch>
            <a:fillRect/>
          </a:stretch>
        </p:blipFill>
        <p:spPr>
          <a:xfrm>
            <a:off x="5342714" y="5955362"/>
            <a:ext cx="4320113" cy="902638"/>
          </a:xfrm>
          <a:prstGeom prst="rect">
            <a:avLst/>
          </a:prstGeom>
        </p:spPr>
      </p:pic>
    </p:spTree>
    <p:extLst>
      <p:ext uri="{BB962C8B-B14F-4D97-AF65-F5344CB8AC3E}">
        <p14:creationId xmlns:p14="http://schemas.microsoft.com/office/powerpoint/2010/main" val="337671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{CD33E0BC-330C-4E2A-B8A3-1029B0956932}tf03457452</Template>
  <TotalTime>246</TotalTime>
  <Words>1047</Words>
  <Application>Microsoft Office PowerPoint</Application>
  <PresentationFormat>Ευρεία οθόνη</PresentationFormat>
  <Paragraphs>84</Paragraphs>
  <Slides>45</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45</vt:i4>
      </vt:variant>
    </vt:vector>
  </HeadingPairs>
  <TitlesOfParts>
    <vt:vector size="54" baseType="lpstr">
      <vt:lpstr>Arial</vt:lpstr>
      <vt:lpstr>Calibri</vt:lpstr>
      <vt:lpstr>Calibri Light</vt:lpstr>
      <vt:lpstr>CFDin-Bold</vt:lpstr>
      <vt:lpstr>UB-Helvetica</vt:lpstr>
      <vt:lpstr>UB-HelveticaBlack</vt:lpstr>
      <vt:lpstr>UB-Helvetica-Bold</vt:lpstr>
      <vt:lpstr>Wingdings</vt:lpstr>
      <vt:lpstr>Ουράνιο</vt:lpstr>
      <vt:lpstr>Παρουσίαση του PowerPoint</vt:lpstr>
      <vt:lpstr>Γενικές Αρχές</vt:lpstr>
      <vt:lpstr>Παρουσίαση του PowerPoint</vt:lpstr>
      <vt:lpstr>Παρουσίαση του PowerPoint</vt:lpstr>
      <vt:lpstr>Πρώτος (Ανώτερος) Κινητικός Νευρώνας</vt:lpstr>
      <vt:lpstr>Δεύτερος (Κατώτερος) Κινητικός Νευρώνας.</vt:lpstr>
      <vt:lpstr>Τελική Κινητική Πλάκα και Μυς.</vt:lpstr>
      <vt:lpstr>Ρυθμιστικά Συστήματα της Κίνησης</vt:lpstr>
      <vt:lpstr>Αταξία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Διαταραχές της Αισθητικότητας</vt:lpstr>
      <vt:lpstr>Ανατομική Βάση της  Αισθητικής Λειτουργίας</vt:lpstr>
      <vt:lpstr>Περιφερική Μοίρα του Σωματοαισθητικού Συστήματος</vt:lpstr>
      <vt:lpstr>Κεντρική Μοίρα του Σωματοαισθητικού Συστήματος</vt:lpstr>
      <vt:lpstr>Παρουσίαση του PowerPoint</vt:lpstr>
      <vt:lpstr>Διαταραχές του Επιπέδου Συνείδησης</vt:lpstr>
      <vt:lpstr>Υπνηλία, Εμβροντησία και Κώμα: Βαρύτητα και Αίτια</vt:lpstr>
      <vt:lpstr>Παρουσίαση του PowerPoint</vt:lpstr>
      <vt:lpstr>Παρουσίαση του PowerPoint</vt:lpstr>
      <vt:lpstr>Παρουσίαση του PowerPoint</vt:lpstr>
      <vt:lpstr>Παρουσίαση του PowerPoint</vt:lpstr>
      <vt:lpstr>Σύνδρομο  Βρεγματικού Λοβού</vt:lpstr>
      <vt:lpstr>Σύνδρομο  Ινιακού Λοβού</vt:lpstr>
      <vt:lpstr>Παρουσίαση του PowerPoint</vt:lpstr>
      <vt:lpstr>Λειτουργίες  βασικών γαγγλίων</vt:lpstr>
      <vt:lpstr>Λειτουργίες  βασικών γαγγλίων</vt:lpstr>
      <vt:lpstr>Διαταραχές κινητικησ  λειτουργιασ  εξωπυραμιδικου  συστηματοσ</vt:lpstr>
      <vt:lpstr>ΔΙΑΤΑΡΑΧΕΣ ΘΑΛΑΜΟΥ</vt:lpstr>
      <vt:lpstr>Μεταιχμιακό Σύστημα</vt:lpstr>
      <vt:lpstr>ΔΙΑταραχεσ</vt:lpstr>
      <vt:lpstr>Σύνδρομα του Στελέχους</vt:lpstr>
      <vt:lpstr>διαταραχεσ</vt:lpstr>
      <vt:lpstr>Παρεγκεφαλιδικά Σύνδρομα</vt:lpstr>
      <vt:lpstr>Παρουσίαση του PowerPoint</vt:lpstr>
      <vt:lpstr>Διαταραχες παρεγκεφαλιδασ</vt:lpstr>
      <vt:lpstr>Παρουσίαση του PowerPoint</vt:lpstr>
      <vt:lpstr>Παρουσίαση του PowerPoint</vt:lpstr>
      <vt:lpstr>Παρουσίαση του PowerPoint</vt:lpstr>
      <vt:lpstr>Παρουσίαση του PowerPoint</vt:lpstr>
      <vt:lpstr>Σας ευχαριστω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Pinelopi vlotinou</dc:creator>
  <cp:lastModifiedBy>Pinelopi vlotinou</cp:lastModifiedBy>
  <cp:revision>23</cp:revision>
  <dcterms:created xsi:type="dcterms:W3CDTF">2024-10-15T16:55:57Z</dcterms:created>
  <dcterms:modified xsi:type="dcterms:W3CDTF">2024-10-15T21:02:57Z</dcterms:modified>
</cp:coreProperties>
</file>