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58" r:id="rId3"/>
    <p:sldId id="308" r:id="rId4"/>
    <p:sldId id="309" r:id="rId5"/>
    <p:sldId id="310" r:id="rId6"/>
    <p:sldId id="259" r:id="rId7"/>
    <p:sldId id="311" r:id="rId8"/>
    <p:sldId id="324" r:id="rId9"/>
    <p:sldId id="325" r:id="rId10"/>
    <p:sldId id="326" r:id="rId11"/>
    <p:sldId id="313" r:id="rId12"/>
    <p:sldId id="314" r:id="rId13"/>
    <p:sldId id="315" r:id="rId14"/>
    <p:sldId id="316" r:id="rId15"/>
    <p:sldId id="317" r:id="rId16"/>
    <p:sldId id="318" r:id="rId17"/>
    <p:sldId id="260" r:id="rId18"/>
    <p:sldId id="319" r:id="rId19"/>
    <p:sldId id="261" r:id="rId20"/>
    <p:sldId id="262" r:id="rId21"/>
    <p:sldId id="270" r:id="rId22"/>
    <p:sldId id="328" r:id="rId23"/>
    <p:sldId id="273" r:id="rId24"/>
    <p:sldId id="275" r:id="rId25"/>
    <p:sldId id="276" r:id="rId26"/>
    <p:sldId id="277" r:id="rId27"/>
    <p:sldId id="329" r:id="rId28"/>
    <p:sldId id="330" r:id="rId29"/>
    <p:sldId id="331" r:id="rId30"/>
    <p:sldId id="283" r:id="rId31"/>
    <p:sldId id="285" r:id="rId32"/>
    <p:sldId id="290" r:id="rId33"/>
    <p:sldId id="302" r:id="rId34"/>
    <p:sldId id="333" r:id="rId35"/>
    <p:sldId id="334" r:id="rId36"/>
    <p:sldId id="332" r:id="rId37"/>
    <p:sldId id="303" r:id="rId38"/>
    <p:sldId id="320" r:id="rId39"/>
    <p:sldId id="321" r:id="rId40"/>
    <p:sldId id="322" r:id="rId41"/>
    <p:sldId id="323" r:id="rId42"/>
    <p:sldId id="269" r:id="rId43"/>
    <p:sldId id="335" r:id="rId44"/>
    <p:sldId id="336" r:id="rId45"/>
  </p:sldIdLst>
  <p:sldSz cx="12192000" cy="6858000"/>
  <p:notesSz cx="7315200" cy="96012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CFF"/>
    <a:srgbClr val="6D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ED373-83D7-4232-ACCC-6713AF0685E5}" v="3" dt="2022-10-17T13:43:17.902"/>
    <p1510:client id="{9A608315-10B2-4FB2-8A62-0CF39BEACA1F}" v="9" dt="2022-10-16T20:58:09.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54" y="5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afeim Poulos" userId="5bdc9d18-aab9-49c9-a0ee-bdd76949a37a" providerId="ADAL" clId="{364ED373-83D7-4232-ACCC-6713AF0685E5}"/>
    <pc:docChg chg="custSel addSld modSld modMainMaster">
      <pc:chgData name="Serafeim Poulos" userId="5bdc9d18-aab9-49c9-a0ee-bdd76949a37a" providerId="ADAL" clId="{364ED373-83D7-4232-ACCC-6713AF0685E5}" dt="2022-10-17T13:43:17.902" v="114"/>
      <pc:docMkLst>
        <pc:docMk/>
      </pc:docMkLst>
      <pc:sldChg chg="addSp modSp mod setBg">
        <pc:chgData name="Serafeim Poulos" userId="5bdc9d18-aab9-49c9-a0ee-bdd76949a37a" providerId="ADAL" clId="{364ED373-83D7-4232-ACCC-6713AF0685E5}" dt="2022-10-17T13:43:17.902" v="114"/>
        <pc:sldMkLst>
          <pc:docMk/>
          <pc:sldMk cId="0" sldId="257"/>
        </pc:sldMkLst>
        <pc:spChg chg="add mod">
          <ac:chgData name="Serafeim Poulos" userId="5bdc9d18-aab9-49c9-a0ee-bdd76949a37a" providerId="ADAL" clId="{364ED373-83D7-4232-ACCC-6713AF0685E5}" dt="2022-10-17T13:43:05.043" v="112" actId="20577"/>
          <ac:spMkLst>
            <pc:docMk/>
            <pc:sldMk cId="0" sldId="257"/>
            <ac:spMk id="3" creationId="{24235559-A8C4-D283-9E0C-6E1BD8CCD71C}"/>
          </ac:spMkLst>
        </pc:spChg>
        <pc:spChg chg="mod">
          <ac:chgData name="Serafeim Poulos" userId="5bdc9d18-aab9-49c9-a0ee-bdd76949a37a" providerId="ADAL" clId="{364ED373-83D7-4232-ACCC-6713AF0685E5}" dt="2022-10-17T13:41:14.114" v="12" actId="1076"/>
          <ac:spMkLst>
            <pc:docMk/>
            <pc:sldMk cId="0" sldId="257"/>
            <ac:spMk id="2050" creationId="{00000000-0000-0000-0000-000000000000}"/>
          </ac:spMkLst>
        </pc:spChg>
      </pc:sldChg>
      <pc:sldChg chg="addSp delSp modSp new mod">
        <pc:chgData name="Serafeim Poulos" userId="5bdc9d18-aab9-49c9-a0ee-bdd76949a37a" providerId="ADAL" clId="{364ED373-83D7-4232-ACCC-6713AF0685E5}" dt="2022-10-17T13:40:48.907" v="3" actId="21"/>
        <pc:sldMkLst>
          <pc:docMk/>
          <pc:sldMk cId="108649261" sldId="336"/>
        </pc:sldMkLst>
        <pc:spChg chg="del">
          <ac:chgData name="Serafeim Poulos" userId="5bdc9d18-aab9-49c9-a0ee-bdd76949a37a" providerId="ADAL" clId="{364ED373-83D7-4232-ACCC-6713AF0685E5}" dt="2022-10-17T13:40:46.350" v="2" actId="21"/>
          <ac:spMkLst>
            <pc:docMk/>
            <pc:sldMk cId="108649261" sldId="336"/>
            <ac:spMk id="2" creationId="{4C346138-2A4B-FA3D-9A98-CD9D12D978C0}"/>
          </ac:spMkLst>
        </pc:spChg>
        <pc:spChg chg="del">
          <ac:chgData name="Serafeim Poulos" userId="5bdc9d18-aab9-49c9-a0ee-bdd76949a37a" providerId="ADAL" clId="{364ED373-83D7-4232-ACCC-6713AF0685E5}" dt="2022-10-17T13:40:48.907" v="3" actId="21"/>
          <ac:spMkLst>
            <pc:docMk/>
            <pc:sldMk cId="108649261" sldId="336"/>
            <ac:spMk id="3" creationId="{BEF721FA-BEC2-9E1E-8CC4-554FF5BF9B13}"/>
          </ac:spMkLst>
        </pc:spChg>
        <pc:spChg chg="add mod">
          <ac:chgData name="Serafeim Poulos" userId="5bdc9d18-aab9-49c9-a0ee-bdd76949a37a" providerId="ADAL" clId="{364ED373-83D7-4232-ACCC-6713AF0685E5}" dt="2022-10-17T13:40:42.934" v="1"/>
          <ac:spMkLst>
            <pc:docMk/>
            <pc:sldMk cId="108649261" sldId="336"/>
            <ac:spMk id="4" creationId="{531665BC-2FBE-0C3E-EA1E-B8EAAA25BF4B}"/>
          </ac:spMkLst>
        </pc:spChg>
      </pc:sldChg>
      <pc:sldMasterChg chg="setBg modSldLayout">
        <pc:chgData name="Serafeim Poulos" userId="5bdc9d18-aab9-49c9-a0ee-bdd76949a37a" providerId="ADAL" clId="{364ED373-83D7-4232-ACCC-6713AF0685E5}" dt="2022-10-17T13:43:17.902" v="114"/>
        <pc:sldMasterMkLst>
          <pc:docMk/>
          <pc:sldMasterMk cId="0" sldId="2147483648"/>
        </pc:sldMasterMkLst>
        <pc:sldLayoutChg chg="setBg">
          <pc:chgData name="Serafeim Poulos" userId="5bdc9d18-aab9-49c9-a0ee-bdd76949a37a" providerId="ADAL" clId="{364ED373-83D7-4232-ACCC-6713AF0685E5}" dt="2022-10-17T13:43:17.902" v="114"/>
          <pc:sldLayoutMkLst>
            <pc:docMk/>
            <pc:sldMasterMk cId="0" sldId="2147483648"/>
            <pc:sldLayoutMk cId="0" sldId="2147483649"/>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0"/>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1"/>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2"/>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3"/>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4"/>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5"/>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6"/>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7"/>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8"/>
          </pc:sldLayoutMkLst>
        </pc:sldLayoutChg>
        <pc:sldLayoutChg chg="setBg">
          <pc:chgData name="Serafeim Poulos" userId="5bdc9d18-aab9-49c9-a0ee-bdd76949a37a" providerId="ADAL" clId="{364ED373-83D7-4232-ACCC-6713AF0685E5}" dt="2022-10-17T13:43:17.902" v="114"/>
          <pc:sldLayoutMkLst>
            <pc:docMk/>
            <pc:sldMasterMk cId="0" sldId="2147483648"/>
            <pc:sldLayoutMk cId="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l-GR"/>
          </a:p>
        </p:txBody>
      </p:sp>
      <p:sp>
        <p:nvSpPr>
          <p:cNvPr id="3" name="Θέση ημερομηνίας 2"/>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CF23BD09-8D48-4D4B-88B6-CF60CBCFDEA7}" type="datetimeFigureOut">
              <a:rPr lang="el-GR" smtClean="0"/>
              <a:t>17/10/2022</a:t>
            </a:fld>
            <a:endParaRPr lang="el-GR"/>
          </a:p>
        </p:txBody>
      </p:sp>
      <p:sp>
        <p:nvSpPr>
          <p:cNvPr id="4" name="Θέση υποσέλιδου 3"/>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9E4131C6-EAA8-4C58-9686-FD65861F464F}" type="slidenum">
              <a:rPr lang="el-GR" smtClean="0"/>
              <a:t>‹#›</a:t>
            </a:fld>
            <a:endParaRPr lang="el-GR"/>
          </a:p>
        </p:txBody>
      </p:sp>
    </p:spTree>
    <p:extLst>
      <p:ext uri="{BB962C8B-B14F-4D97-AF65-F5344CB8AC3E}">
        <p14:creationId xmlns:p14="http://schemas.microsoft.com/office/powerpoint/2010/main" val="174576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l-G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6390A6A-F485-4F31-BE4B-66C7AAF6235E}" type="datetimeFigureOut">
              <a:rPr lang="el-GR" smtClean="0"/>
              <a:t>17/10/2022</a:t>
            </a:fld>
            <a:endParaRPr lang="el-GR"/>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l-G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l-G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717CAFC-FB7D-4140-B89A-23E661449C67}" type="slidenum">
              <a:rPr lang="el-GR" smtClean="0"/>
              <a:t>‹#›</a:t>
            </a:fld>
            <a:endParaRPr lang="el-GR"/>
          </a:p>
        </p:txBody>
      </p:sp>
    </p:spTree>
    <p:extLst>
      <p:ext uri="{BB962C8B-B14F-4D97-AF65-F5344CB8AC3E}">
        <p14:creationId xmlns:p14="http://schemas.microsoft.com/office/powerpoint/2010/main" val="262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1</a:t>
            </a:fld>
            <a:endParaRPr lang="el-GR"/>
          </a:p>
        </p:txBody>
      </p:sp>
    </p:spTree>
    <p:extLst>
      <p:ext uri="{BB962C8B-B14F-4D97-AF65-F5344CB8AC3E}">
        <p14:creationId xmlns:p14="http://schemas.microsoft.com/office/powerpoint/2010/main" val="23097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25</a:t>
            </a:fld>
            <a:endParaRPr lang="el-GR"/>
          </a:p>
        </p:txBody>
      </p:sp>
    </p:spTree>
    <p:extLst>
      <p:ext uri="{BB962C8B-B14F-4D97-AF65-F5344CB8AC3E}">
        <p14:creationId xmlns:p14="http://schemas.microsoft.com/office/powerpoint/2010/main" val="220255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26</a:t>
            </a:fld>
            <a:endParaRPr lang="el-GR"/>
          </a:p>
        </p:txBody>
      </p:sp>
    </p:spTree>
    <p:extLst>
      <p:ext uri="{BB962C8B-B14F-4D97-AF65-F5344CB8AC3E}">
        <p14:creationId xmlns:p14="http://schemas.microsoft.com/office/powerpoint/2010/main" val="350673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717CAFC-FB7D-4140-B89A-23E661449C67}" type="slidenum">
              <a:rPr lang="el-GR" smtClean="0"/>
              <a:t>30</a:t>
            </a:fld>
            <a:endParaRPr lang="el-GR"/>
          </a:p>
        </p:txBody>
      </p:sp>
    </p:spTree>
    <p:extLst>
      <p:ext uri="{BB962C8B-B14F-4D97-AF65-F5344CB8AC3E}">
        <p14:creationId xmlns:p14="http://schemas.microsoft.com/office/powerpoint/2010/main" val="119161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717CAFC-FB7D-4140-B89A-23E661449C67}" type="slidenum">
              <a:rPr lang="el-GR" smtClean="0"/>
              <a:t>31</a:t>
            </a:fld>
            <a:endParaRPr lang="el-GR"/>
          </a:p>
        </p:txBody>
      </p:sp>
    </p:spTree>
    <p:extLst>
      <p:ext uri="{BB962C8B-B14F-4D97-AF65-F5344CB8AC3E}">
        <p14:creationId xmlns:p14="http://schemas.microsoft.com/office/powerpoint/2010/main" val="331891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42</a:t>
            </a:fld>
            <a:endParaRPr lang="el-GR"/>
          </a:p>
        </p:txBody>
      </p:sp>
    </p:spTree>
    <p:extLst>
      <p:ext uri="{BB962C8B-B14F-4D97-AF65-F5344CB8AC3E}">
        <p14:creationId xmlns:p14="http://schemas.microsoft.com/office/powerpoint/2010/main" val="195809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2</a:t>
            </a:fld>
            <a:endParaRPr lang="el-GR"/>
          </a:p>
        </p:txBody>
      </p:sp>
    </p:spTree>
    <p:extLst>
      <p:ext uri="{BB962C8B-B14F-4D97-AF65-F5344CB8AC3E}">
        <p14:creationId xmlns:p14="http://schemas.microsoft.com/office/powerpoint/2010/main" val="76684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6</a:t>
            </a:fld>
            <a:endParaRPr lang="el-GR"/>
          </a:p>
        </p:txBody>
      </p:sp>
    </p:spTree>
    <p:extLst>
      <p:ext uri="{BB962C8B-B14F-4D97-AF65-F5344CB8AC3E}">
        <p14:creationId xmlns:p14="http://schemas.microsoft.com/office/powerpoint/2010/main" val="288476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17</a:t>
            </a:fld>
            <a:endParaRPr lang="el-GR"/>
          </a:p>
        </p:txBody>
      </p:sp>
    </p:spTree>
    <p:extLst>
      <p:ext uri="{BB962C8B-B14F-4D97-AF65-F5344CB8AC3E}">
        <p14:creationId xmlns:p14="http://schemas.microsoft.com/office/powerpoint/2010/main" val="110624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19</a:t>
            </a:fld>
            <a:endParaRPr lang="el-GR"/>
          </a:p>
        </p:txBody>
      </p:sp>
    </p:spTree>
    <p:extLst>
      <p:ext uri="{BB962C8B-B14F-4D97-AF65-F5344CB8AC3E}">
        <p14:creationId xmlns:p14="http://schemas.microsoft.com/office/powerpoint/2010/main" val="153473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20</a:t>
            </a:fld>
            <a:endParaRPr lang="el-GR"/>
          </a:p>
        </p:txBody>
      </p:sp>
    </p:spTree>
    <p:extLst>
      <p:ext uri="{BB962C8B-B14F-4D97-AF65-F5344CB8AC3E}">
        <p14:creationId xmlns:p14="http://schemas.microsoft.com/office/powerpoint/2010/main" val="422501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21</a:t>
            </a:fld>
            <a:endParaRPr lang="el-GR"/>
          </a:p>
        </p:txBody>
      </p:sp>
    </p:spTree>
    <p:extLst>
      <p:ext uri="{BB962C8B-B14F-4D97-AF65-F5344CB8AC3E}">
        <p14:creationId xmlns:p14="http://schemas.microsoft.com/office/powerpoint/2010/main" val="158552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23</a:t>
            </a:fld>
            <a:endParaRPr lang="el-GR"/>
          </a:p>
        </p:txBody>
      </p:sp>
    </p:spTree>
    <p:extLst>
      <p:ext uri="{BB962C8B-B14F-4D97-AF65-F5344CB8AC3E}">
        <p14:creationId xmlns:p14="http://schemas.microsoft.com/office/powerpoint/2010/main" val="4949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5B11C541-4FE8-464B-A243-49A3BA7FFCDE}" type="slidenum">
              <a:rPr lang="el-GR" smtClean="0"/>
              <a:t>24</a:t>
            </a:fld>
            <a:endParaRPr lang="el-GR"/>
          </a:p>
        </p:txBody>
      </p:sp>
    </p:spTree>
    <p:extLst>
      <p:ext uri="{BB962C8B-B14F-4D97-AF65-F5344CB8AC3E}">
        <p14:creationId xmlns:p14="http://schemas.microsoft.com/office/powerpoint/2010/main" val="313060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7930619-1279-441A-A7FB-5FA0C073117F}"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7930619-1279-441A-A7FB-5FA0C073117F}"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7930619-1279-441A-A7FB-5FA0C073117F}"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7930619-1279-441A-A7FB-5FA0C073117F}"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30619-1279-441A-A7FB-5FA0C073117F}" type="datetimeFigureOut">
              <a:rPr lang="el-GR" smtClean="0"/>
              <a:t>17/10/2022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B7930619-1279-441A-A7FB-5FA0C073117F}" type="datetimeFigureOut">
              <a:rPr lang="el-GR" smtClean="0"/>
              <a:t>17/10/2022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B7930619-1279-441A-A7FB-5FA0C073117F}" type="datetimeFigureOut">
              <a:rPr lang="el-GR" smtClean="0"/>
              <a:t>17/10/2022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7930619-1279-441A-A7FB-5FA0C073117F}" type="datetimeFigureOut">
              <a:rPr lang="el-GR" smtClean="0"/>
              <a:t>17/10/2022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30619-1279-441A-A7FB-5FA0C073117F}" type="datetimeFigureOut">
              <a:rPr lang="el-GR" smtClean="0"/>
              <a:t>17/10/2022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30619-1279-441A-A7FB-5FA0C073117F}" type="datetimeFigureOut">
              <a:rPr lang="el-GR" smtClean="0"/>
              <a:t>17/10/2022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30619-1279-441A-A7FB-5FA0C073117F}" type="datetimeFigureOut">
              <a:rPr lang="el-GR" smtClean="0"/>
              <a:t>17/10/2022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DBFF7D-FE24-4D68-A03F-7CB37378201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30619-1279-441A-A7FB-5FA0C073117F}" type="datetimeFigureOut">
              <a:rPr lang="el-GR" smtClean="0"/>
              <a:t>17/10/2022</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BFF7D-FE24-4D68-A03F-7CB37378201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ambrian" TargetMode="External"/><Relationship Id="rId2" Type="http://schemas.openxmlformats.org/officeDocument/2006/relationships/hyperlink" Target="https://en.wikipedia.org/wiki/Snowball_eart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Saprop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uturesmart.com.au/rtwgreenhous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ea.europa.eu/data-and-maps/figures/projected-change-in-sea-level" TargetMode="External"/><Relationship Id="rId2" Type="http://schemas.openxmlformats.org/officeDocument/2006/relationships/hyperlink" Target="http://www.eea.europa.eu/data-and-maps/figures/sea-level-changes-in-europe-october-1992-may-1"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96200" y="260648"/>
            <a:ext cx="3887788" cy="2088231"/>
          </a:xfrm>
        </p:spPr>
        <p:txBody>
          <a:bodyPr>
            <a:normAutofit fontScale="90000"/>
          </a:bodyPr>
          <a:lstStyle/>
          <a:p>
            <a:pPr algn="r">
              <a:lnSpc>
                <a:spcPct val="160000"/>
              </a:lnSpc>
            </a:pPr>
            <a:r>
              <a:rPr lang="el-GR" sz="3100" b="1" dirty="0">
                <a:latin typeface="Calibri" panose="020F0502020204030204" pitchFamily="34" charset="0"/>
                <a:ea typeface="Calibri" panose="020F0502020204030204" pitchFamily="34" charset="0"/>
                <a:cs typeface="Calibri" panose="020F0502020204030204" pitchFamily="34" charset="0"/>
              </a:rPr>
              <a:t>Κεφάλαιο 8 </a:t>
            </a:r>
            <a:br>
              <a:rPr lang="el-GR" sz="3100" b="1" dirty="0">
                <a:latin typeface="Calibri" panose="020F0502020204030204" pitchFamily="34" charset="0"/>
                <a:ea typeface="Calibri" panose="020F0502020204030204" pitchFamily="34" charset="0"/>
                <a:cs typeface="Calibri" panose="020F0502020204030204" pitchFamily="34" charset="0"/>
              </a:rPr>
            </a:br>
            <a:r>
              <a:rPr lang="el-GR" sz="3100" b="1" dirty="0">
                <a:latin typeface="Calibri" panose="020F0502020204030204" pitchFamily="34" charset="0"/>
                <a:ea typeface="Calibri" panose="020F0502020204030204" pitchFamily="34" charset="0"/>
                <a:cs typeface="Calibri" panose="020F0502020204030204" pitchFamily="34" charset="0"/>
              </a:rPr>
              <a:t>ΘΑΛΑΣΣΙΑ ΣΤΑΘΜΗ</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GB" sz="2400" b="1" dirty="0"/>
          </a:p>
        </p:txBody>
      </p:sp>
      <p:sp>
        <p:nvSpPr>
          <p:cNvPr id="3" name="TextBox 2">
            <a:extLst>
              <a:ext uri="{FF2B5EF4-FFF2-40B4-BE49-F238E27FC236}">
                <a16:creationId xmlns:a16="http://schemas.microsoft.com/office/drawing/2014/main" id="{24235559-A8C4-D283-9E0C-6E1BD8CCD71C}"/>
              </a:ext>
            </a:extLst>
          </p:cNvPr>
          <p:cNvSpPr txBox="1"/>
          <p:nvPr/>
        </p:nvSpPr>
        <p:spPr>
          <a:xfrm>
            <a:off x="263352" y="264515"/>
            <a:ext cx="7200800" cy="6093976"/>
          </a:xfrm>
          <a:prstGeom prst="rect">
            <a:avLst/>
          </a:prstGeom>
          <a:noFill/>
        </p:spPr>
        <p:txBody>
          <a:bodyPr wrap="square">
            <a:spAutoFit/>
          </a:bodyPr>
          <a:lstStyle/>
          <a:p>
            <a:pPr algn="l"/>
            <a:endParaRPr lang="en-US" sz="1200" b="0" i="0" u="none" strike="noStrike" baseline="0" dirty="0">
              <a:solidFill>
                <a:srgbClr val="000000"/>
              </a:solidFill>
              <a:latin typeface="Calibri" panose="020F0502020204030204" pitchFamily="34" charset="0"/>
            </a:endParaRPr>
          </a:p>
          <a:p>
            <a:pPr marR="1000" algn="just"/>
            <a:r>
              <a:rPr lang="el-GR" b="1" i="0" u="none" strike="noStrike" baseline="0" dirty="0">
                <a:solidFill>
                  <a:srgbClr val="211D1E"/>
                </a:solidFill>
                <a:latin typeface="Calibri" panose="020F0502020204030204" pitchFamily="34" charset="0"/>
              </a:rPr>
              <a:t>ΠΕΡΙΕΧΌΜΕΝΑ</a:t>
            </a:r>
            <a:endParaRPr lang="el-GR" b="0" i="0" u="none" strike="noStrike" baseline="0" dirty="0">
              <a:solidFill>
                <a:srgbClr val="211D1E"/>
              </a:solidFill>
              <a:latin typeface="Calibri" panose="020F0502020204030204" pitchFamily="34" charset="0"/>
            </a:endParaRPr>
          </a:p>
          <a:p>
            <a:pPr marR="1000" algn="just"/>
            <a:r>
              <a:rPr lang="el-GR" b="1" i="0" u="none" strike="noStrike" baseline="0" dirty="0">
                <a:solidFill>
                  <a:srgbClr val="211D1E"/>
                </a:solidFill>
                <a:latin typeface="Calibri" panose="020F0502020204030204" pitchFamily="34" charset="0"/>
              </a:rPr>
              <a:t>8.1. </a:t>
            </a:r>
            <a:r>
              <a:rPr lang="el-GR" b="0" i="0" u="none" strike="noStrike" baseline="0" dirty="0">
                <a:solidFill>
                  <a:srgbClr val="211D1E"/>
                </a:solidFill>
                <a:latin typeface="Calibri" panose="020F0502020204030204" pitchFamily="34" charset="0"/>
              </a:rPr>
              <a:t>ΜΕΤΑΒΟΛΕΣ ΤΗΣ ΘΑΛΑΣΣΙΑΣ ΣΤΑΘΜΗΣ </a:t>
            </a:r>
          </a:p>
          <a:p>
            <a:pPr marR="1000" algn="just"/>
            <a:r>
              <a:rPr lang="el-GR" b="1" i="0" u="none" strike="noStrike" baseline="0" dirty="0">
                <a:solidFill>
                  <a:srgbClr val="211D1E"/>
                </a:solidFill>
                <a:latin typeface="Calibri" panose="020F0502020204030204" pitchFamily="34" charset="0"/>
              </a:rPr>
              <a:t>        8.1.1. </a:t>
            </a:r>
            <a:r>
              <a:rPr lang="el-GR" b="0" i="0" u="none" strike="noStrike" baseline="0" dirty="0">
                <a:solidFill>
                  <a:srgbClr val="211D1E"/>
                </a:solidFill>
                <a:latin typeface="Calibri" panose="020F0502020204030204" pitchFamily="34" charset="0"/>
              </a:rPr>
              <a:t>Χερσαίες συνιστώσες </a:t>
            </a:r>
          </a:p>
          <a:p>
            <a:pPr marR="1000" algn="just"/>
            <a:r>
              <a:rPr lang="el-GR" b="1" i="0" u="none" strike="noStrike" baseline="0" dirty="0">
                <a:solidFill>
                  <a:srgbClr val="211D1E"/>
                </a:solidFill>
                <a:latin typeface="Calibri" panose="020F0502020204030204" pitchFamily="34" charset="0"/>
              </a:rPr>
              <a:t>        8.1.2. </a:t>
            </a:r>
            <a:r>
              <a:rPr lang="el-GR" b="0" i="0" u="none" strike="noStrike" baseline="0" dirty="0">
                <a:solidFill>
                  <a:srgbClr val="211D1E"/>
                </a:solidFill>
                <a:latin typeface="Calibri" panose="020F0502020204030204" pitchFamily="34" charset="0"/>
              </a:rPr>
              <a:t>Ευστατισμός </a:t>
            </a:r>
          </a:p>
          <a:p>
            <a:pPr marR="1000" algn="just"/>
            <a:r>
              <a:rPr lang="el-GR" b="1" i="0" u="none" strike="noStrike" baseline="0" dirty="0">
                <a:solidFill>
                  <a:srgbClr val="211D1E"/>
                </a:solidFill>
                <a:latin typeface="Calibri" panose="020F0502020204030204" pitchFamily="34" charset="0"/>
              </a:rPr>
              <a:t>        8.1.3. </a:t>
            </a:r>
            <a:r>
              <a:rPr lang="el-GR" b="0" i="0" u="none" strike="noStrike" baseline="0" dirty="0">
                <a:solidFill>
                  <a:srgbClr val="211D1E"/>
                </a:solidFill>
                <a:latin typeface="Calibri" panose="020F0502020204030204" pitchFamily="34" charset="0"/>
              </a:rPr>
              <a:t>Σχετική μεταβολή της θαλάσσιας στάθμης </a:t>
            </a:r>
          </a:p>
          <a:p>
            <a:pPr marR="1000" algn="just"/>
            <a:r>
              <a:rPr lang="el-GR" b="1" i="0" u="none" strike="noStrike" baseline="0" dirty="0">
                <a:solidFill>
                  <a:srgbClr val="211D1E"/>
                </a:solidFill>
                <a:latin typeface="Calibri" panose="020F0502020204030204" pitchFamily="34" charset="0"/>
              </a:rPr>
              <a:t>8.2. </a:t>
            </a:r>
            <a:r>
              <a:rPr lang="el-GR" b="0" i="0" u="none" strike="noStrike" baseline="0" dirty="0">
                <a:solidFill>
                  <a:srgbClr val="211D1E"/>
                </a:solidFill>
                <a:latin typeface="Calibri" panose="020F0502020204030204" pitchFamily="34" charset="0"/>
              </a:rPr>
              <a:t>ΜΕΤΑΒ</a:t>
            </a:r>
            <a:r>
              <a:rPr lang="el-GR" b="0" i="0" u="none" strike="noStrike" baseline="0" dirty="0">
                <a:solidFill>
                  <a:srgbClr val="000000"/>
                </a:solidFill>
                <a:latin typeface="Calibri" panose="020F0502020204030204" pitchFamily="34" charset="0"/>
              </a:rPr>
              <a:t>Ο</a:t>
            </a:r>
            <a:r>
              <a:rPr lang="el-GR" b="0" i="0" u="none" strike="noStrike" baseline="0" dirty="0">
                <a:solidFill>
                  <a:srgbClr val="211D1E"/>
                </a:solidFill>
                <a:latin typeface="Calibri" panose="020F0502020204030204" pitchFamily="34" charset="0"/>
              </a:rPr>
              <a:t>ΛΕΣ ΘΑΛΑΣΣΙΑΣ ΣΤΑΘΜΗΣ ΣΤ</a:t>
            </a:r>
            <a:r>
              <a:rPr lang="el-GR" b="0" i="0" u="none" strike="noStrike" baseline="0" dirty="0">
                <a:solidFill>
                  <a:srgbClr val="000000"/>
                </a:solidFill>
                <a:latin typeface="Calibri" panose="020F0502020204030204" pitchFamily="34" charset="0"/>
              </a:rPr>
              <a:t>Ο </a:t>
            </a:r>
            <a:r>
              <a:rPr lang="el-GR" b="0" i="0" u="none" strike="noStrike" baseline="0" dirty="0">
                <a:solidFill>
                  <a:srgbClr val="211D1E"/>
                </a:solidFill>
                <a:latin typeface="Calibri" panose="020F0502020204030204" pitchFamily="34" charset="0"/>
              </a:rPr>
              <a:t>ΓΕΩΛ</a:t>
            </a:r>
            <a:r>
              <a:rPr lang="el-GR" b="0" i="0" u="none" strike="noStrike" baseline="0" dirty="0">
                <a:solidFill>
                  <a:srgbClr val="000000"/>
                </a:solidFill>
                <a:latin typeface="Calibri" panose="020F0502020204030204" pitchFamily="34" charset="0"/>
              </a:rPr>
              <a:t>Ο</a:t>
            </a:r>
            <a:r>
              <a:rPr lang="el-GR" b="0" i="0" u="none" strike="noStrike" baseline="0" dirty="0">
                <a:solidFill>
                  <a:srgbClr val="211D1E"/>
                </a:solidFill>
                <a:latin typeface="Calibri" panose="020F0502020204030204" pitchFamily="34" charset="0"/>
              </a:rPr>
              <a:t>ΓΙΚ</a:t>
            </a:r>
            <a:r>
              <a:rPr lang="el-GR" b="0" i="0" u="none" strike="noStrike" baseline="0" dirty="0">
                <a:solidFill>
                  <a:srgbClr val="000000"/>
                </a:solidFill>
                <a:latin typeface="Calibri" panose="020F0502020204030204" pitchFamily="34" charset="0"/>
              </a:rPr>
              <a:t>Ο </a:t>
            </a:r>
            <a:r>
              <a:rPr lang="el-GR" b="0" i="0" u="none" strike="noStrike" baseline="0" dirty="0">
                <a:solidFill>
                  <a:srgbClr val="211D1E"/>
                </a:solidFill>
                <a:latin typeface="Calibri" panose="020F0502020204030204" pitchFamily="34" charset="0"/>
              </a:rPr>
              <a:t>ΧΡ</a:t>
            </a:r>
            <a:r>
              <a:rPr lang="el-GR" b="0" i="0" u="none" strike="noStrike" baseline="0" dirty="0">
                <a:solidFill>
                  <a:srgbClr val="000000"/>
                </a:solidFill>
                <a:latin typeface="Calibri" panose="020F0502020204030204" pitchFamily="34" charset="0"/>
              </a:rPr>
              <a:t>Ο</a:t>
            </a:r>
            <a:r>
              <a:rPr lang="el-GR" b="0" i="0" u="none" strike="noStrike" baseline="0" dirty="0">
                <a:solidFill>
                  <a:srgbClr val="211D1E"/>
                </a:solidFill>
                <a:latin typeface="Calibri" panose="020F0502020204030204" pitchFamily="34" charset="0"/>
              </a:rPr>
              <a:t>Ν</a:t>
            </a:r>
            <a:r>
              <a:rPr lang="el-GR" b="0" i="0" u="none" strike="noStrike" baseline="0" dirty="0">
                <a:solidFill>
                  <a:srgbClr val="000000"/>
                </a:solidFill>
                <a:latin typeface="Calibri" panose="020F0502020204030204" pitchFamily="34" charset="0"/>
              </a:rPr>
              <a:t>Ο</a:t>
            </a:r>
          </a:p>
          <a:p>
            <a:pPr marR="1000" algn="just"/>
            <a:r>
              <a:rPr lang="el-GR" b="1" i="0" u="none" strike="noStrike" baseline="0" dirty="0">
                <a:solidFill>
                  <a:srgbClr val="211D1E"/>
                </a:solidFill>
                <a:latin typeface="Calibri" panose="020F0502020204030204" pitchFamily="34" charset="0"/>
              </a:rPr>
              <a:t>       8.2.1. </a:t>
            </a:r>
            <a:r>
              <a:rPr lang="el-GR" b="0" i="0" u="none" strike="noStrike" baseline="0" dirty="0" err="1">
                <a:solidFill>
                  <a:srgbClr val="211D1E"/>
                </a:solidFill>
                <a:latin typeface="Calibri" panose="020F0502020204030204" pitchFamily="34" charset="0"/>
              </a:rPr>
              <a:t>Παλαιοκλιματικές</a:t>
            </a:r>
            <a:r>
              <a:rPr lang="el-GR" b="0" i="0" u="none" strike="noStrike" baseline="0" dirty="0">
                <a:solidFill>
                  <a:srgbClr val="211D1E"/>
                </a:solidFill>
                <a:latin typeface="Calibri" panose="020F0502020204030204" pitchFamily="34" charset="0"/>
              </a:rPr>
              <a:t> συνθήκες </a:t>
            </a:r>
          </a:p>
          <a:p>
            <a:pPr marR="1000" algn="just"/>
            <a:r>
              <a:rPr lang="el-GR" b="1" i="0" u="none" strike="noStrike" baseline="0" dirty="0">
                <a:solidFill>
                  <a:srgbClr val="211D1E"/>
                </a:solidFill>
                <a:latin typeface="Calibri" panose="020F0502020204030204" pitchFamily="34" charset="0"/>
              </a:rPr>
              <a:t>       8.2.2. </a:t>
            </a:r>
            <a:r>
              <a:rPr lang="el-GR" b="0" i="0" u="none" strike="noStrike" baseline="0" dirty="0">
                <a:solidFill>
                  <a:srgbClr val="211D1E"/>
                </a:solidFill>
                <a:latin typeface="Calibri" panose="020F0502020204030204" pitchFamily="34" charset="0"/>
              </a:rPr>
              <a:t>Θαλάσσια ισοτοπικά στάδια οξυγόνου </a:t>
            </a:r>
          </a:p>
          <a:p>
            <a:pPr marR="1000" algn="just"/>
            <a:r>
              <a:rPr lang="el-GR" b="1" i="0" u="none" strike="noStrike" baseline="0" dirty="0">
                <a:solidFill>
                  <a:srgbClr val="211D1E"/>
                </a:solidFill>
                <a:latin typeface="Calibri" panose="020F0502020204030204" pitchFamily="34" charset="0"/>
              </a:rPr>
              <a:t>       8.2.3. </a:t>
            </a:r>
            <a:r>
              <a:rPr lang="el-GR" b="0" i="0" u="none" strike="noStrike" baseline="0" dirty="0">
                <a:solidFill>
                  <a:srgbClr val="211D1E"/>
                </a:solidFill>
                <a:latin typeface="Calibri" panose="020F0502020204030204" pitchFamily="34" charset="0"/>
              </a:rPr>
              <a:t>Μεταβολές θαλάσσιας στάθμης </a:t>
            </a:r>
          </a:p>
          <a:p>
            <a:pPr marR="1000" algn="just"/>
            <a:r>
              <a:rPr lang="el-GR" b="1" i="0" u="none" strike="noStrike" baseline="0" dirty="0">
                <a:solidFill>
                  <a:srgbClr val="211D1E"/>
                </a:solidFill>
                <a:latin typeface="Calibri" panose="020F0502020204030204" pitchFamily="34" charset="0"/>
              </a:rPr>
              <a:t>8.3. </a:t>
            </a:r>
            <a:r>
              <a:rPr lang="el-GR" b="0" i="0" u="none" strike="noStrike" baseline="0" dirty="0">
                <a:solidFill>
                  <a:srgbClr val="211D1E"/>
                </a:solidFill>
                <a:latin typeface="Calibri" panose="020F0502020204030204" pitchFamily="34" charset="0"/>
              </a:rPr>
              <a:t>ΣΥΓΧΡ</a:t>
            </a:r>
            <a:r>
              <a:rPr lang="el-GR" b="0" i="0" u="none" strike="noStrike" baseline="0" dirty="0">
                <a:solidFill>
                  <a:srgbClr val="000000"/>
                </a:solidFill>
                <a:latin typeface="Calibri" panose="020F0502020204030204" pitchFamily="34" charset="0"/>
              </a:rPr>
              <a:t>Ο</a:t>
            </a:r>
            <a:r>
              <a:rPr lang="el-GR" b="0" i="0" u="none" strike="noStrike" baseline="0" dirty="0">
                <a:solidFill>
                  <a:srgbClr val="211D1E"/>
                </a:solidFill>
                <a:latin typeface="Calibri" panose="020F0502020204030204" pitchFamily="34" charset="0"/>
              </a:rPr>
              <a:t>ΝΕΣ ΕΥΣΤΑΤΙΚΕΣ ΔΙΑΚΥΜΑΝΣΕΙΣ ΤΗΣ ΘΑΛΑΣΣΙΑΣ ΣΤΑΘΜΗΣ </a:t>
            </a:r>
          </a:p>
          <a:p>
            <a:pPr marR="1000" algn="just"/>
            <a:r>
              <a:rPr lang="el-GR" b="1" i="0" u="none" strike="noStrike" baseline="0" dirty="0">
                <a:solidFill>
                  <a:srgbClr val="211D1E"/>
                </a:solidFill>
                <a:latin typeface="Calibri" panose="020F0502020204030204" pitchFamily="34" charset="0"/>
              </a:rPr>
              <a:t>       8.3.1. </a:t>
            </a:r>
            <a:r>
              <a:rPr lang="el-GR" b="0" i="0" u="none" strike="noStrike" baseline="0" dirty="0">
                <a:solidFill>
                  <a:srgbClr val="211D1E"/>
                </a:solidFill>
                <a:latin typeface="Calibri" panose="020F0502020204030204" pitchFamily="34" charset="0"/>
              </a:rPr>
              <a:t>Μετεωρολογικές παράμετροι </a:t>
            </a:r>
          </a:p>
          <a:p>
            <a:pPr marR="1000" algn="just"/>
            <a:r>
              <a:rPr lang="el-GR" b="1" i="0" u="none" strike="noStrike" baseline="0" dirty="0">
                <a:solidFill>
                  <a:srgbClr val="211D1E"/>
                </a:solidFill>
                <a:latin typeface="Calibri" panose="020F0502020204030204" pitchFamily="34" charset="0"/>
              </a:rPr>
              <a:t>       8.3.2. </a:t>
            </a:r>
            <a:r>
              <a:rPr lang="el-GR" b="0" i="0" u="none" strike="noStrike" baseline="0" dirty="0">
                <a:solidFill>
                  <a:srgbClr val="211D1E"/>
                </a:solidFill>
                <a:latin typeface="Calibri" panose="020F0502020204030204" pitchFamily="34" charset="0"/>
              </a:rPr>
              <a:t>Ωκεανογραφικές παράμετροι </a:t>
            </a:r>
          </a:p>
          <a:p>
            <a:pPr marR="1000" algn="just"/>
            <a:r>
              <a:rPr lang="el-GR" b="1" i="0" u="none" strike="noStrike" baseline="0" dirty="0">
                <a:solidFill>
                  <a:srgbClr val="211D1E"/>
                </a:solidFill>
                <a:latin typeface="Calibri" panose="020F0502020204030204" pitchFamily="34" charset="0"/>
              </a:rPr>
              <a:t>       8.3.3. </a:t>
            </a:r>
            <a:r>
              <a:rPr lang="el-GR" b="0" i="0" u="none" strike="noStrike" baseline="0" dirty="0">
                <a:solidFill>
                  <a:srgbClr val="211D1E"/>
                </a:solidFill>
                <a:latin typeface="Calibri" panose="020F0502020204030204" pitchFamily="34" charset="0"/>
              </a:rPr>
              <a:t>Υδρολογικές παράμετροι (προσφορά ιζήματος) </a:t>
            </a:r>
          </a:p>
          <a:p>
            <a:pPr marR="1000" algn="just"/>
            <a:r>
              <a:rPr lang="el-GR" b="1" i="0" u="none" strike="noStrike" baseline="0" dirty="0">
                <a:solidFill>
                  <a:srgbClr val="211D1E"/>
                </a:solidFill>
                <a:latin typeface="Calibri" panose="020F0502020204030204" pitchFamily="34" charset="0"/>
              </a:rPr>
              <a:t>8.4. </a:t>
            </a:r>
            <a:r>
              <a:rPr lang="el-GR" b="0" i="0" u="none" strike="noStrike" baseline="0" dirty="0">
                <a:solidFill>
                  <a:srgbClr val="211D1E"/>
                </a:solidFill>
                <a:latin typeface="Calibri" panose="020F0502020204030204" pitchFamily="34" charset="0"/>
              </a:rPr>
              <a:t>ΚΛΙΜΑΤΙΚΗ ΑΛΛΑΓΗ – MΕΤΑΒ</a:t>
            </a:r>
            <a:r>
              <a:rPr lang="el-GR" b="0" i="0" u="none" strike="noStrike" baseline="0" dirty="0">
                <a:solidFill>
                  <a:srgbClr val="000000"/>
                </a:solidFill>
                <a:latin typeface="Calibri" panose="020F0502020204030204" pitchFamily="34" charset="0"/>
              </a:rPr>
              <a:t>Ο</a:t>
            </a:r>
            <a:r>
              <a:rPr lang="el-GR" b="0" i="0" u="none" strike="noStrike" baseline="0" dirty="0">
                <a:solidFill>
                  <a:srgbClr val="211D1E"/>
                </a:solidFill>
                <a:latin typeface="Calibri" panose="020F0502020204030204" pitchFamily="34" charset="0"/>
              </a:rPr>
              <a:t>ΛΗ ΘΑΛΑΣΣΙΑΣ ΣΤΑΘΜΗΣ </a:t>
            </a:r>
          </a:p>
          <a:p>
            <a:pPr marR="1000" algn="just"/>
            <a:r>
              <a:rPr lang="el-GR" b="1" i="0" u="none" strike="noStrike" baseline="0" dirty="0">
                <a:solidFill>
                  <a:srgbClr val="211D1E"/>
                </a:solidFill>
                <a:latin typeface="Calibri" panose="020F0502020204030204" pitchFamily="34" charset="0"/>
              </a:rPr>
              <a:t>       8.4.1. </a:t>
            </a:r>
            <a:r>
              <a:rPr lang="el-GR" b="0" i="0" u="none" strike="noStrike" baseline="0" dirty="0">
                <a:solidFill>
                  <a:srgbClr val="211D1E"/>
                </a:solidFill>
                <a:latin typeface="Calibri" panose="020F0502020204030204" pitchFamily="34" charset="0"/>
              </a:rPr>
              <a:t>Αύξηση της ατμοσφαιρικής θερμοκρασίας </a:t>
            </a:r>
          </a:p>
          <a:p>
            <a:pPr marR="1000" algn="just"/>
            <a:r>
              <a:rPr lang="el-GR" b="1" i="0" u="none" strike="noStrike" baseline="0" dirty="0">
                <a:solidFill>
                  <a:srgbClr val="211D1E"/>
                </a:solidFill>
                <a:latin typeface="Calibri" panose="020F0502020204030204" pitchFamily="34" charset="0"/>
              </a:rPr>
              <a:t>       8.4.2. </a:t>
            </a:r>
            <a:r>
              <a:rPr lang="el-GR" b="0" i="0" u="none" strike="noStrike" baseline="0" dirty="0">
                <a:solidFill>
                  <a:srgbClr val="211D1E"/>
                </a:solidFill>
                <a:latin typeface="Calibri" panose="020F0502020204030204" pitchFamily="34" charset="0"/>
              </a:rPr>
              <a:t>Αύξηση της θαλάσσιας στάθμης </a:t>
            </a:r>
          </a:p>
          <a:p>
            <a:pPr marR="1000" algn="just"/>
            <a:r>
              <a:rPr lang="el-GR" b="1" i="0" u="none" strike="noStrike" baseline="0" dirty="0">
                <a:solidFill>
                  <a:srgbClr val="211D1E"/>
                </a:solidFill>
                <a:latin typeface="Calibri" panose="020F0502020204030204" pitchFamily="34" charset="0"/>
              </a:rPr>
              <a:t>8.5. </a:t>
            </a:r>
            <a:r>
              <a:rPr lang="el-GR" b="0" i="0" u="none" strike="noStrike" baseline="0" dirty="0">
                <a:solidFill>
                  <a:srgbClr val="211D1E"/>
                </a:solidFill>
                <a:latin typeface="Calibri" panose="020F0502020204030204" pitchFamily="34" charset="0"/>
              </a:rPr>
              <a:t>ΜΕΤΑΒ</a:t>
            </a:r>
            <a:r>
              <a:rPr lang="el-GR" b="0" i="0" u="none" strike="noStrike" baseline="0" dirty="0">
                <a:solidFill>
                  <a:srgbClr val="000000"/>
                </a:solidFill>
                <a:latin typeface="Calibri" panose="020F0502020204030204" pitchFamily="34" charset="0"/>
              </a:rPr>
              <a:t>Ο</a:t>
            </a:r>
            <a:r>
              <a:rPr lang="el-GR" b="0" i="0" u="none" strike="noStrike" baseline="0" dirty="0">
                <a:solidFill>
                  <a:srgbClr val="211D1E"/>
                </a:solidFill>
                <a:latin typeface="Calibri" panose="020F0502020204030204" pitchFamily="34" charset="0"/>
              </a:rPr>
              <a:t>ΛΗ ΘΑΛΑΣΣΙΑΣ ΣΤΑΘΜΗΣ ΣΤΗ ΜΕΣΟΓΕΙΟ</a:t>
            </a:r>
          </a:p>
          <a:p>
            <a:pPr marR="1000" algn="just"/>
            <a:r>
              <a:rPr lang="el-GR" b="1" i="0" u="none" strike="noStrike" baseline="0" dirty="0">
                <a:solidFill>
                  <a:srgbClr val="211D1E"/>
                </a:solidFill>
                <a:latin typeface="Calibri" panose="020F0502020204030204" pitchFamily="34" charset="0"/>
              </a:rPr>
              <a:t>      8.5.1. </a:t>
            </a:r>
            <a:r>
              <a:rPr lang="el-GR" b="0" i="0" u="none" strike="noStrike" baseline="0" dirty="0">
                <a:solidFill>
                  <a:srgbClr val="211D1E"/>
                </a:solidFill>
                <a:latin typeface="Calibri" panose="020F0502020204030204" pitchFamily="34" charset="0"/>
              </a:rPr>
              <a:t>Μεσόγειος Θάλασσα </a:t>
            </a:r>
          </a:p>
          <a:p>
            <a:pPr marR="1000" algn="just"/>
            <a:r>
              <a:rPr lang="el-GR" b="1" i="0" u="none" strike="noStrike" baseline="0" dirty="0">
                <a:solidFill>
                  <a:srgbClr val="211D1E"/>
                </a:solidFill>
                <a:latin typeface="Calibri" panose="020F0502020204030204" pitchFamily="34" charset="0"/>
              </a:rPr>
              <a:t>      8.5.2. </a:t>
            </a:r>
            <a:r>
              <a:rPr lang="el-GR" b="0" i="0" u="none" strike="noStrike" baseline="0" dirty="0">
                <a:solidFill>
                  <a:srgbClr val="211D1E"/>
                </a:solidFill>
                <a:latin typeface="Calibri" panose="020F0502020204030204" pitchFamily="34" charset="0"/>
              </a:rPr>
              <a:t>Ελληνικές θάλασσες </a:t>
            </a:r>
            <a:endParaRPr lang="el-GR" b="0" i="0" u="none" strike="noStrike" baseline="0" dirty="0">
              <a:solidFill>
                <a:srgbClr val="000000"/>
              </a:solidFill>
              <a:latin typeface="Calibri" panose="020F0502020204030204" pitchFamily="34" charset="0"/>
            </a:endParaRPr>
          </a:p>
          <a:p>
            <a:pPr marR="1000" algn="just"/>
            <a:r>
              <a:rPr lang="el-GR" b="0" i="0" u="none" strike="noStrike" baseline="0" dirty="0">
                <a:solidFill>
                  <a:srgbClr val="211D1E"/>
                </a:solidFill>
                <a:latin typeface="Calibri" panose="020F0502020204030204" pitchFamily="34" charset="0"/>
              </a:rPr>
              <a:t>ΒΙΒΛΙ</a:t>
            </a:r>
            <a:r>
              <a:rPr lang="el-GR" b="0" i="0" u="none" strike="noStrike" baseline="0" dirty="0">
                <a:solidFill>
                  <a:srgbClr val="000000"/>
                </a:solidFill>
                <a:latin typeface="Calibri" panose="020F0502020204030204" pitchFamily="34" charset="0"/>
              </a:rPr>
              <a:t>Ο</a:t>
            </a:r>
            <a:r>
              <a:rPr lang="el-GR" b="0" i="0" u="none" strike="noStrike" baseline="0" dirty="0">
                <a:solidFill>
                  <a:srgbClr val="211D1E"/>
                </a:solidFill>
                <a:latin typeface="Calibri" panose="020F0502020204030204" pitchFamily="34" charset="0"/>
              </a:rPr>
              <a:t>ΓΡΑΦΙΑ </a:t>
            </a:r>
          </a:p>
          <a:p>
            <a:pPr marR="1000" algn="just"/>
            <a:r>
              <a:rPr lang="el-GR" b="0" i="0" u="none" strike="noStrike" baseline="0" dirty="0">
                <a:solidFill>
                  <a:srgbClr val="211D1E"/>
                </a:solidFill>
                <a:latin typeface="Calibri" panose="020F0502020204030204" pitchFamily="34" charset="0"/>
              </a:rPr>
              <a:t>ΠΑΡΑΡΤΗΜΑ</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C26554-34A3-A21C-7346-33EF89EC9E29}"/>
              </a:ext>
            </a:extLst>
          </p:cNvPr>
          <p:cNvSpPr txBox="1"/>
          <p:nvPr/>
        </p:nvSpPr>
        <p:spPr>
          <a:xfrm>
            <a:off x="551384" y="404664"/>
            <a:ext cx="10598968" cy="4555093"/>
          </a:xfrm>
          <a:prstGeom prst="rect">
            <a:avLst/>
          </a:prstGeom>
          <a:noFill/>
        </p:spPr>
        <p:txBody>
          <a:bodyPr wrap="square">
            <a:spAutoFit/>
          </a:bodyPr>
          <a:lstStyle/>
          <a:p>
            <a:pPr marL="0" indent="0">
              <a:spcBef>
                <a:spcPts val="0"/>
              </a:spcBef>
              <a:spcAft>
                <a:spcPts val="300"/>
              </a:spcAft>
              <a:buNone/>
            </a:pPr>
            <a:r>
              <a:rPr lang="el-GR" sz="2000" b="1" dirty="0">
                <a:latin typeface="Calibri" panose="020F0502020204030204" pitchFamily="34" charset="0"/>
                <a:ea typeface="Calibri" panose="020F0502020204030204" pitchFamily="34" charset="0"/>
              </a:rPr>
              <a:t>Π</a:t>
            </a:r>
            <a:r>
              <a:rPr lang="el-GR" sz="2000" b="1" dirty="0">
                <a:effectLst/>
                <a:latin typeface="Calibri" panose="020F0502020204030204" pitchFamily="34" charset="0"/>
                <a:ea typeface="Calibri" panose="020F0502020204030204" pitchFamily="34" charset="0"/>
              </a:rPr>
              <a:t>εριστροφικός ευστατισμός</a:t>
            </a:r>
            <a:r>
              <a:rPr lang="el-GR" sz="2000" dirty="0">
                <a:effectLst/>
                <a:latin typeface="Calibri" panose="020F0502020204030204" pitchFamily="34" charset="0"/>
                <a:ea typeface="Calibri" panose="020F0502020204030204" pitchFamily="34" charset="0"/>
              </a:rPr>
              <a:t> (</a:t>
            </a:r>
            <a:r>
              <a:rPr lang="en-US" sz="2000" b="1" i="1" dirty="0">
                <a:effectLst/>
                <a:latin typeface="Calibri" panose="020F0502020204030204" pitchFamily="34" charset="0"/>
                <a:ea typeface="Calibri" panose="020F0502020204030204" pitchFamily="34" charset="0"/>
              </a:rPr>
              <a:t>ERO</a:t>
            </a:r>
            <a:r>
              <a:rPr lang="el-GR" sz="2000" b="1" i="1" dirty="0">
                <a:effectLst/>
                <a:latin typeface="Calibri" panose="020F0502020204030204" pitchFamily="34" charset="0"/>
                <a:ea typeface="Calibri" panose="020F0502020204030204" pitchFamily="34" charset="0"/>
              </a:rPr>
              <a:t>:</a:t>
            </a:r>
            <a:r>
              <a:rPr lang="el-GR" sz="2000" i="1"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Rotational eustacy component</a:t>
            </a:r>
            <a:r>
              <a:rPr lang="el-GR" sz="2000" i="1" dirty="0">
                <a:effectLst/>
                <a:latin typeface="Calibri" panose="020F0502020204030204" pitchFamily="34" charset="0"/>
                <a:ea typeface="Calibri" panose="020F0502020204030204" pitchFamily="34" charset="0"/>
              </a:rPr>
              <a:t>). Οφείλεται στη παραμόρφωση </a:t>
            </a:r>
            <a:r>
              <a:rPr lang="el-GR" sz="2000" dirty="0">
                <a:effectLst/>
                <a:latin typeface="Calibri" panose="020F0502020204030204" pitchFamily="34" charset="0"/>
                <a:ea typeface="Calibri" panose="020F0502020204030204" pitchFamily="34" charset="0"/>
              </a:rPr>
              <a:t>του περιστροφικού ελλειψοειδούς της γης καθώς  προσαρμόζεται στις αλλαγές της περιστροφής τη γης, οι οποίες είναι μεγαλύτερες μεταξύ των χαμηλών (παγετώδεις περίοδοι) και υψηλών (</a:t>
            </a:r>
            <a:r>
              <a:rPr lang="el-GR" sz="2000" dirty="0" err="1">
                <a:effectLst/>
                <a:latin typeface="Calibri" panose="020F0502020204030204" pitchFamily="34" charset="0"/>
                <a:ea typeface="Calibri" panose="020F0502020204030204" pitchFamily="34" charset="0"/>
              </a:rPr>
              <a:t>μεσοπαγετώδεις</a:t>
            </a:r>
            <a:r>
              <a:rPr lang="el-GR" sz="2000" dirty="0">
                <a:effectLst/>
                <a:latin typeface="Calibri" panose="020F0502020204030204" pitchFamily="34" charset="0"/>
                <a:ea typeface="Calibri" panose="020F0502020204030204" pitchFamily="34" charset="0"/>
              </a:rPr>
              <a:t> περίοδοι) σταθμών της θαλάσσιας επιφάνειας, όπως επίσης και στις αλλαγές της περιστροφής της γης, εξαιτίας της πλανητικής επιρροής του Ηλίου επί του συστήματος Γης – Σελήνης</a:t>
            </a:r>
            <a:endParaRPr lang="el-GR" sz="2000" dirty="0">
              <a:latin typeface="Calibri" panose="020F0502020204030204" pitchFamily="34" charset="0"/>
              <a:ea typeface="Calibri" panose="020F0502020204030204" pitchFamily="34" charset="0"/>
            </a:endParaRPr>
          </a:p>
          <a:p>
            <a:pPr marL="0" indent="0">
              <a:spcBef>
                <a:spcPts val="0"/>
              </a:spcBef>
              <a:spcAft>
                <a:spcPts val="300"/>
              </a:spcAft>
              <a:buNone/>
            </a:pPr>
            <a:endParaRPr lang="el-GR" sz="2000" i="1" dirty="0">
              <a:effectLst/>
              <a:latin typeface="Calibri" panose="020F0502020204030204" pitchFamily="34" charset="0"/>
              <a:ea typeface="Calibri" panose="020F0502020204030204" pitchFamily="34" charset="0"/>
            </a:endParaRPr>
          </a:p>
          <a:p>
            <a:pPr marL="0" indent="0">
              <a:spcBef>
                <a:spcPts val="0"/>
              </a:spcBef>
              <a:spcAft>
                <a:spcPts val="300"/>
              </a:spcAft>
              <a:buNone/>
            </a:pPr>
            <a:r>
              <a:rPr lang="el-GR" sz="2000" b="1" dirty="0">
                <a:effectLst/>
                <a:latin typeface="Calibri" panose="020F0502020204030204" pitchFamily="34" charset="0"/>
                <a:ea typeface="Calibri" panose="020F0502020204030204" pitchFamily="34" charset="0"/>
              </a:rPr>
              <a:t>Ευστατισμό (</a:t>
            </a:r>
            <a:r>
              <a:rPr lang="el-GR" sz="2000" b="1" dirty="0" err="1">
                <a:effectLst/>
                <a:latin typeface="Calibri" panose="020F0502020204030204" pitchFamily="34" charset="0"/>
                <a:ea typeface="Calibri" panose="020F0502020204030204" pitchFamily="34" charset="0"/>
              </a:rPr>
              <a:t>στροφ</a:t>
            </a:r>
            <a:r>
              <a:rPr lang="el-GR" sz="2000" b="1" dirty="0">
                <a:effectLst/>
                <a:latin typeface="Calibri" panose="020F0502020204030204" pitchFamily="34" charset="0"/>
                <a:ea typeface="Calibri" panose="020F0502020204030204" pitchFamily="34" charset="0"/>
              </a:rPr>
              <a:t>)ορμής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l-GR" sz="2000" b="1" i="1" dirty="0">
                <a:effectLst/>
                <a:latin typeface="Calibri" panose="020F0502020204030204" pitchFamily="34" charset="0"/>
                <a:ea typeface="Calibri" panose="020F0502020204030204" pitchFamily="34" charset="0"/>
              </a:rPr>
              <a:t>ΕΜΟ: </a:t>
            </a:r>
            <a:r>
              <a:rPr lang="en-US" sz="2000" i="1" dirty="0">
                <a:effectLst/>
                <a:latin typeface="Calibri" panose="020F0502020204030204" pitchFamily="34" charset="0"/>
                <a:ea typeface="Calibri" panose="020F0502020204030204" pitchFamily="34" charset="0"/>
              </a:rPr>
              <a:t>momentum eustasy</a:t>
            </a:r>
            <a:r>
              <a:rPr lang="el-GR" sz="2000" i="1" dirty="0">
                <a:effectLst/>
                <a:latin typeface="Calibri" panose="020F0502020204030204" pitchFamily="34" charset="0"/>
                <a:ea typeface="Calibri" panose="020F0502020204030204" pitchFamily="34" charset="0"/>
              </a:rPr>
              <a:t>), δηλαδή </a:t>
            </a:r>
            <a:r>
              <a:rPr lang="el-GR" sz="2000" dirty="0">
                <a:effectLst/>
                <a:latin typeface="Calibri" panose="020F0502020204030204" pitchFamily="34" charset="0"/>
                <a:ea typeface="Calibri" panose="020F0502020204030204" pitchFamily="34" charset="0"/>
              </a:rPr>
              <a:t>Τις διαφορές της θαλάσσιας στάθμης εξαιτίας των διαφορών μεταξύ γωνιακής </a:t>
            </a:r>
            <a:r>
              <a:rPr lang="el-GR" sz="2000" dirty="0" err="1">
                <a:effectLst/>
                <a:latin typeface="Calibri" panose="020F0502020204030204" pitchFamily="34" charset="0"/>
                <a:ea typeface="Calibri" panose="020F0502020204030204" pitchFamily="34" charset="0"/>
              </a:rPr>
              <a:t>στροφορμής</a:t>
            </a:r>
            <a:r>
              <a:rPr lang="el-GR" sz="2000" dirty="0">
                <a:effectLst/>
                <a:latin typeface="Calibri" panose="020F0502020204030204" pitchFamily="34" charset="0"/>
                <a:ea typeface="Calibri" panose="020F0502020204030204" pitchFamily="34" charset="0"/>
              </a:rPr>
              <a:t> υδρόσφαιρας και στερεάς Γης που λαμβάνουν χώρας σε χρονικές κλίμακες 10ετιών έως 100τιών, ο </a:t>
            </a:r>
            <a:r>
              <a:rPr lang="en-US" sz="2000" dirty="0">
                <a:effectLst/>
                <a:latin typeface="Calibri" panose="020F0502020204030204" pitchFamily="34" charset="0"/>
                <a:ea typeface="Calibri" panose="020F0502020204030204" pitchFamily="34" charset="0"/>
              </a:rPr>
              <a:t>M</a:t>
            </a:r>
            <a:r>
              <a:rPr lang="el-GR" sz="2000" dirty="0">
                <a:effectLst/>
                <a:latin typeface="Calibri" panose="020F0502020204030204" pitchFamily="34" charset="0"/>
                <a:ea typeface="Calibri" panose="020F0502020204030204" pitchFamily="34" charset="0"/>
              </a:rPr>
              <a:t>ö</a:t>
            </a:r>
            <a:r>
              <a:rPr lang="en-US" sz="2000" dirty="0" err="1">
                <a:effectLst/>
                <a:latin typeface="Calibri" panose="020F0502020204030204" pitchFamily="34" charset="0"/>
                <a:ea typeface="Calibri" panose="020F0502020204030204" pitchFamily="34" charset="0"/>
              </a:rPr>
              <a:t>rner</a:t>
            </a:r>
            <a:r>
              <a:rPr lang="el-GR" sz="2000" dirty="0">
                <a:effectLst/>
                <a:latin typeface="Calibri" panose="020F0502020204030204" pitchFamily="34" charset="0"/>
                <a:ea typeface="Calibri" panose="020F0502020204030204" pitchFamily="34" charset="0"/>
              </a:rPr>
              <a:t> (1988)</a:t>
            </a:r>
          </a:p>
          <a:p>
            <a:pPr marL="0" indent="0">
              <a:spcBef>
                <a:spcPts val="0"/>
              </a:spcBef>
              <a:spcAft>
                <a:spcPts val="300"/>
              </a:spcAft>
              <a:buNone/>
            </a:pPr>
            <a:endParaRPr lang="el-GR" sz="2000" b="1" i="1" dirty="0">
              <a:latin typeface="Calibri" panose="020F0502020204030204" pitchFamily="34" charset="0"/>
              <a:ea typeface="Calibri" panose="020F0502020204030204" pitchFamily="34" charset="0"/>
            </a:endParaRPr>
          </a:p>
          <a:p>
            <a:pPr marL="0" indent="0">
              <a:spcBef>
                <a:spcPts val="0"/>
              </a:spcBef>
              <a:spcAft>
                <a:spcPts val="300"/>
              </a:spcAft>
              <a:buNone/>
            </a:pPr>
            <a:r>
              <a:rPr lang="el-GR" sz="2000" b="1" dirty="0">
                <a:effectLst/>
                <a:latin typeface="Calibri" panose="020F0502020204030204" pitchFamily="34" charset="0"/>
                <a:ea typeface="Calibri" panose="020F0502020204030204" pitchFamily="34" charset="0"/>
              </a:rPr>
              <a:t>Δυναμικός ευστατισμός (</a:t>
            </a:r>
            <a:r>
              <a:rPr lang="en-US" sz="2000" b="1" dirty="0">
                <a:effectLst/>
                <a:latin typeface="Calibri" panose="020F0502020204030204" pitchFamily="34" charset="0"/>
                <a:ea typeface="Calibri" panose="020F0502020204030204" pitchFamily="34" charset="0"/>
              </a:rPr>
              <a:t>E</a:t>
            </a:r>
            <a:r>
              <a:rPr lang="en-US" sz="2000" b="1" baseline="-25000" dirty="0">
                <a:effectLst/>
                <a:latin typeface="Calibri" panose="020F0502020204030204" pitchFamily="34" charset="0"/>
                <a:ea typeface="Calibri" panose="020F0502020204030204" pitchFamily="34" charset="0"/>
              </a:rPr>
              <a:t>DY</a:t>
            </a:r>
            <a:r>
              <a:rPr lang="el-GR" sz="2000" b="1"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Dynamic eustacy</a:t>
            </a:r>
            <a:r>
              <a:rPr lang="el-GR" sz="2000" b="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που εκφράζει </a:t>
            </a:r>
            <a:r>
              <a:rPr lang="el-GR" sz="2000" dirty="0">
                <a:latin typeface="Calibri" panose="020F0502020204030204" pitchFamily="34" charset="0"/>
                <a:ea typeface="Calibri" panose="020F0502020204030204" pitchFamily="34" charset="0"/>
              </a:rPr>
              <a:t>τις δυναμικές μεταβολές της επιφάνειας της θάλασσας εξαιτίας των μετεωρολογικών (π.χ. άνεμος), ωκεανογραφικών (θαλάσσια ρεύματα) και υδρολογικών (ποτάμιες εκφορτίσεις) παραγόντων. </a:t>
            </a:r>
            <a:endParaRPr lang="en-US" sz="2000" dirty="0"/>
          </a:p>
        </p:txBody>
      </p:sp>
      <p:sp>
        <p:nvSpPr>
          <p:cNvPr id="6" name="TextBox 5">
            <a:extLst>
              <a:ext uri="{FF2B5EF4-FFF2-40B4-BE49-F238E27FC236}">
                <a16:creationId xmlns:a16="http://schemas.microsoft.com/office/drawing/2014/main" id="{232AFCB2-F632-7BA7-2036-7ADB50AD8987}"/>
              </a:ext>
            </a:extLst>
          </p:cNvPr>
          <p:cNvSpPr txBox="1"/>
          <p:nvPr/>
        </p:nvSpPr>
        <p:spPr>
          <a:xfrm>
            <a:off x="551384" y="5085184"/>
            <a:ext cx="10801200" cy="736355"/>
          </a:xfrm>
          <a:prstGeom prst="rect">
            <a:avLst/>
          </a:prstGeom>
          <a:noFill/>
        </p:spPr>
        <p:txBody>
          <a:bodyPr wrap="square">
            <a:spAutoFit/>
          </a:bodyPr>
          <a:lstStyle/>
          <a:p>
            <a:pPr algn="just">
              <a:lnSpc>
                <a:spcPct val="107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άθροισμα των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l-GR"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υστατικών</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Συνιστωσών</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EC</a:t>
            </a: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Eustatic Components</a:t>
            </a: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που συμβάλλουν στην διαμόρφωση της θαλάσσιας στάθμης, δίνονται από τη σχέση: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1A2040-A6C5-86A1-F133-2920946303D8}"/>
                  </a:ext>
                </a:extLst>
              </p:cNvPr>
              <p:cNvSpPr txBox="1"/>
              <p:nvPr/>
            </p:nvSpPr>
            <p:spPr>
              <a:xfrm>
                <a:off x="3046709" y="5874315"/>
                <a:ext cx="6098582" cy="837665"/>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b="1" i="1" smtClean="0">
                              <a:latin typeface="Cambria Math" panose="02040503050406030204" pitchFamily="18" charset="0"/>
                            </a:rPr>
                          </m:ctrlPr>
                        </m:naryPr>
                        <m:sub/>
                        <m:sup/>
                        <m:e>
                          <m:r>
                            <a:rPr lang="en-US" sz="2000" b="1" i="1">
                              <a:latin typeface="Cambria Math" panose="02040503050406030204" pitchFamily="18" charset="0"/>
                            </a:rPr>
                            <m:t>𝑬𝑪</m:t>
                          </m:r>
                          <m:r>
                            <a:rPr lang="en-US" sz="2000" b="1" i="0">
                              <a:latin typeface="Cambria Math" panose="02040503050406030204" pitchFamily="18" charset="0"/>
                            </a:rPr>
                            <m:t>=</m:t>
                          </m:r>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𝜠</m:t>
                              </m:r>
                            </m:e>
                            <m:sub>
                              <m:r>
                                <a:rPr lang="en-US" sz="2000" b="1" i="1">
                                  <a:latin typeface="Cambria Math" panose="02040503050406030204" pitchFamily="18" charset="0"/>
                                </a:rPr>
                                <m:t>𝑻𝑬</m:t>
                              </m:r>
                            </m:sub>
                          </m:sSub>
                          <m:r>
                            <a:rPr lang="en-US" sz="2000" b="1" i="0">
                              <a:latin typeface="Cambria Math" panose="02040503050406030204" pitchFamily="18" charset="0"/>
                            </a:rPr>
                            <m:t>+</m:t>
                          </m:r>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𝑬</m:t>
                              </m:r>
                            </m:e>
                            <m:sub>
                              <m:r>
                                <a:rPr lang="en-US" sz="2000" b="1" i="1">
                                  <a:latin typeface="Cambria Math" panose="02040503050406030204" pitchFamily="18" charset="0"/>
                                </a:rPr>
                                <m:t>𝑮𝑬</m:t>
                              </m:r>
                            </m:sub>
                          </m:sSub>
                          <m:r>
                            <a:rPr lang="en-US" sz="2000" b="1" i="0">
                              <a:latin typeface="Cambria Math" panose="02040503050406030204" pitchFamily="18" charset="0"/>
                            </a:rPr>
                            <m:t>+ </m:t>
                          </m:r>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𝑬</m:t>
                              </m:r>
                            </m:e>
                            <m:sub>
                              <m:r>
                                <a:rPr lang="en-US" sz="2000" b="1" i="1">
                                  <a:latin typeface="Cambria Math" panose="02040503050406030204" pitchFamily="18" charset="0"/>
                                </a:rPr>
                                <m:t>𝑮𝑳</m:t>
                              </m:r>
                            </m:sub>
                          </m:sSub>
                          <m:r>
                            <a:rPr lang="en-US" sz="2000" b="1" i="0">
                              <a:latin typeface="Cambria Math" panose="02040503050406030204" pitchFamily="18" charset="0"/>
                            </a:rPr>
                            <m:t>+</m:t>
                          </m:r>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𝑬</m:t>
                              </m:r>
                            </m:e>
                            <m:sub>
                              <m:r>
                                <a:rPr lang="en-US" sz="2000" b="1" i="1">
                                  <a:latin typeface="Cambria Math" panose="02040503050406030204" pitchFamily="18" charset="0"/>
                                </a:rPr>
                                <m:t>𝑹𝑶</m:t>
                              </m:r>
                            </m:sub>
                          </m:sSub>
                          <m:r>
                            <a:rPr lang="en-US" sz="2000" b="1" i="0">
                              <a:latin typeface="Cambria Math" panose="02040503050406030204" pitchFamily="18" charset="0"/>
                            </a:rPr>
                            <m:t>+</m:t>
                          </m:r>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𝑬</m:t>
                              </m:r>
                            </m:e>
                            <m:sub>
                              <m:r>
                                <a:rPr lang="en-US" sz="2000" b="1" i="1">
                                  <a:latin typeface="Cambria Math" panose="02040503050406030204" pitchFamily="18" charset="0"/>
                                </a:rPr>
                                <m:t>𝑴𝑶</m:t>
                              </m:r>
                            </m:sub>
                          </m:sSub>
                          <m:r>
                            <a:rPr lang="en-US" sz="2000" b="1" i="0">
                              <a:latin typeface="Cambria Math" panose="02040503050406030204" pitchFamily="18" charset="0"/>
                            </a:rPr>
                            <m:t>+</m:t>
                          </m:r>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𝑬</m:t>
                              </m:r>
                            </m:e>
                            <m:sub>
                              <m:r>
                                <a:rPr lang="en-US" sz="2000" b="1" i="1">
                                  <a:latin typeface="Cambria Math" panose="02040503050406030204" pitchFamily="18" charset="0"/>
                                </a:rPr>
                                <m:t>𝑫𝒀</m:t>
                              </m:r>
                            </m:sub>
                          </m:sSub>
                        </m:e>
                      </m:nary>
                    </m:oMath>
                  </m:oMathPara>
                </a14:m>
                <a:endParaRPr lang="en-US" sz="2000" b="1" dirty="0"/>
              </a:p>
            </p:txBody>
          </p:sp>
        </mc:Choice>
        <mc:Fallback xmlns="">
          <p:sp>
            <p:nvSpPr>
              <p:cNvPr id="7" name="TextBox 6">
                <a:extLst>
                  <a:ext uri="{FF2B5EF4-FFF2-40B4-BE49-F238E27FC236}">
                    <a16:creationId xmlns:a16="http://schemas.microsoft.com/office/drawing/2014/main" id="{881A2040-A6C5-86A1-F133-2920946303D8}"/>
                  </a:ext>
                </a:extLst>
              </p:cNvPr>
              <p:cNvSpPr txBox="1">
                <a:spLocks noRot="1" noChangeAspect="1" noMove="1" noResize="1" noEditPoints="1" noAdjustHandles="1" noChangeArrowheads="1" noChangeShapeType="1" noTextEdit="1"/>
              </p:cNvSpPr>
              <p:nvPr/>
            </p:nvSpPr>
            <p:spPr>
              <a:xfrm>
                <a:off x="3046709" y="5874315"/>
                <a:ext cx="6098582" cy="83766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75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5BD12-349C-48A6-B92F-294506D3C041}"/>
              </a:ext>
            </a:extLst>
          </p:cNvPr>
          <p:cNvSpPr>
            <a:spLocks noGrp="1"/>
          </p:cNvSpPr>
          <p:nvPr>
            <p:ph idx="1"/>
          </p:nvPr>
        </p:nvSpPr>
        <p:spPr>
          <a:xfrm>
            <a:off x="609600" y="701988"/>
            <a:ext cx="10972800" cy="3816424"/>
          </a:xfrm>
        </p:spPr>
        <p:txBody>
          <a:bodyPr>
            <a:normAutofit/>
          </a:bodyPr>
          <a:lstStyle/>
          <a:p>
            <a:pPr marL="0" indent="0">
              <a:buNone/>
            </a:pPr>
            <a:r>
              <a:rPr lang="el-GR" sz="2000" b="1" dirty="0">
                <a:latin typeface="Calibri" panose="020F0502020204030204" pitchFamily="34" charset="0"/>
                <a:ea typeface="Calibri" panose="020F0502020204030204" pitchFamily="34" charset="0"/>
              </a:rPr>
              <a:t>Μέση Θαλάσσια Στάθμη</a:t>
            </a:r>
            <a:r>
              <a:rPr lang="el-GR" sz="2000" dirty="0">
                <a:latin typeface="Calibri" panose="020F0502020204030204" pitchFamily="34" charset="0"/>
                <a:ea typeface="Calibri" panose="020F0502020204030204" pitchFamily="34" charset="0"/>
              </a:rPr>
              <a:t> </a:t>
            </a:r>
            <a:r>
              <a:rPr lang="el-GR" sz="2000" i="1" dirty="0">
                <a:latin typeface="Calibri" panose="020F0502020204030204" pitchFamily="34" charset="0"/>
                <a:ea typeface="Calibri" panose="020F0502020204030204" pitchFamily="34" charset="0"/>
              </a:rPr>
              <a:t>(</a:t>
            </a:r>
            <a:r>
              <a:rPr lang="en-US" sz="2000" b="1" i="1" dirty="0">
                <a:latin typeface="Calibri" panose="020F0502020204030204" pitchFamily="34" charset="0"/>
                <a:ea typeface="Calibri" panose="020F0502020204030204" pitchFamily="34" charset="0"/>
              </a:rPr>
              <a:t>MSL</a:t>
            </a:r>
            <a:r>
              <a:rPr lang="el-GR" sz="2000" i="1" dirty="0">
                <a:latin typeface="Calibri" panose="020F0502020204030204" pitchFamily="34" charset="0"/>
                <a:ea typeface="Calibri" panose="020F0502020204030204" pitchFamily="34" charset="0"/>
              </a:rPr>
              <a:t>: </a:t>
            </a:r>
            <a:r>
              <a:rPr lang="el-GR" sz="2000" i="1" dirty="0" err="1">
                <a:latin typeface="Calibri" panose="020F0502020204030204" pitchFamily="34" charset="0"/>
                <a:ea typeface="Calibri" panose="020F0502020204030204" pitchFamily="34" charset="0"/>
              </a:rPr>
              <a:t>Μean</a:t>
            </a:r>
            <a:r>
              <a:rPr lang="el-GR" sz="2000" i="1" dirty="0">
                <a:latin typeface="Calibri" panose="020F0502020204030204" pitchFamily="34" charset="0"/>
                <a:ea typeface="Calibri" panose="020F0502020204030204" pitchFamily="34" charset="0"/>
              </a:rPr>
              <a:t> </a:t>
            </a:r>
            <a:r>
              <a:rPr lang="en-US" sz="2000" i="1" dirty="0">
                <a:latin typeface="Calibri" panose="020F0502020204030204" pitchFamily="34" charset="0"/>
                <a:ea typeface="Calibri" panose="020F0502020204030204" pitchFamily="34" charset="0"/>
              </a:rPr>
              <a:t>S</a:t>
            </a:r>
            <a:r>
              <a:rPr lang="el-GR" sz="2000" i="1" dirty="0" err="1">
                <a:latin typeface="Calibri" panose="020F0502020204030204" pitchFamily="34" charset="0"/>
                <a:ea typeface="Calibri" panose="020F0502020204030204" pitchFamily="34" charset="0"/>
              </a:rPr>
              <a:t>ea</a:t>
            </a:r>
            <a:r>
              <a:rPr lang="el-GR" sz="2000" i="1" dirty="0">
                <a:latin typeface="Calibri" panose="020F0502020204030204" pitchFamily="34" charset="0"/>
                <a:ea typeface="Calibri" panose="020F0502020204030204" pitchFamily="34" charset="0"/>
              </a:rPr>
              <a:t> </a:t>
            </a:r>
            <a:r>
              <a:rPr lang="en-US" sz="2000" i="1" dirty="0">
                <a:latin typeface="Calibri" panose="020F0502020204030204" pitchFamily="34" charset="0"/>
                <a:ea typeface="Calibri" panose="020F0502020204030204" pitchFamily="34" charset="0"/>
              </a:rPr>
              <a:t>L</a:t>
            </a:r>
            <a:r>
              <a:rPr lang="el-GR" sz="2000" i="1" dirty="0" err="1">
                <a:latin typeface="Calibri" panose="020F0502020204030204" pitchFamily="34" charset="0"/>
                <a:ea typeface="Calibri" panose="020F0502020204030204" pitchFamily="34" charset="0"/>
              </a:rPr>
              <a:t>evel</a:t>
            </a:r>
            <a:r>
              <a:rPr lang="el-GR" sz="2000" i="1" dirty="0">
                <a:latin typeface="Calibri" panose="020F0502020204030204" pitchFamily="34" charset="0"/>
                <a:ea typeface="Calibri" panose="020F0502020204030204" pitchFamily="34" charset="0"/>
              </a:rPr>
              <a:t>)</a:t>
            </a:r>
            <a:r>
              <a:rPr lang="el-GR" sz="2000" dirty="0">
                <a:latin typeface="Calibri" panose="020F0502020204030204" pitchFamily="34" charset="0"/>
                <a:ea typeface="Calibri" panose="020F0502020204030204" pitchFamily="34" charset="0"/>
              </a:rPr>
              <a:t> που εκφράζει τον μέσον όρο των αλλαγών της θαλάσσιας στάθμης για μια δεδομένη χρονική περίοδο (συνήθως τα 20 χρόνια)</a:t>
            </a:r>
          </a:p>
          <a:p>
            <a:pPr marL="0" indent="0">
              <a:buNone/>
            </a:pPr>
            <a:endParaRPr lang="el-GR"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effectLst/>
                <a:latin typeface="Calibri" panose="020F0502020204030204" pitchFamily="34" charset="0"/>
                <a:ea typeface="Calibri" panose="020F0502020204030204" pitchFamily="34" charset="0"/>
                <a:cs typeface="Calibri" panose="020F0502020204030204" pitchFamily="34" charset="0"/>
              </a:rPr>
              <a:t>H</a:t>
            </a:r>
            <a:r>
              <a:rPr lang="el-GR" sz="2000" dirty="0">
                <a:effectLst/>
                <a:latin typeface="Calibri" panose="020F0502020204030204" pitchFamily="34" charset="0"/>
                <a:ea typeface="Calibri" panose="020F0502020204030204" pitchFamily="34" charset="0"/>
                <a:cs typeface="Calibri" panose="020F0502020204030204" pitchFamily="34" charset="0"/>
              </a:rPr>
              <a:t> αλλαγή της θαλάσσιας στάθμης σε σχέση με το παράκτιο ανάγλυφο σε μια δεδομένη περιοχή χρησιμοποιείται καλείται </a:t>
            </a:r>
            <a:r>
              <a:rPr lang="el-GR" sz="2000" b="1" dirty="0">
                <a:effectLst/>
                <a:latin typeface="Calibri" panose="020F0502020204030204" pitchFamily="34" charset="0"/>
                <a:ea typeface="Calibri" panose="020F0502020204030204" pitchFamily="34" charset="0"/>
                <a:cs typeface="Calibri" panose="020F0502020204030204" pitchFamily="34" charset="0"/>
              </a:rPr>
              <a:t>Σ</a:t>
            </a:r>
            <a:r>
              <a:rPr lang="el-GR" sz="2000" b="1" i="1" dirty="0">
                <a:effectLst/>
                <a:latin typeface="Calibri" panose="020F0502020204030204" pitchFamily="34" charset="0"/>
                <a:ea typeface="Calibri" panose="020F0502020204030204" pitchFamily="34" charset="0"/>
                <a:cs typeface="Calibri" panose="020F0502020204030204" pitchFamily="34" charset="0"/>
              </a:rPr>
              <a:t>χετική Αλλαγή της Θαλάσσιας Στάθμης</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n-US" sz="2000" b="1" i="1" dirty="0">
                <a:effectLst/>
                <a:latin typeface="Calibri" panose="020F0502020204030204" pitchFamily="34" charset="0"/>
                <a:ea typeface="Calibri" panose="020F0502020204030204" pitchFamily="34" charset="0"/>
                <a:cs typeface="Calibri" panose="020F0502020204030204" pitchFamily="34" charset="0"/>
              </a:rPr>
              <a:t>RSLC</a:t>
            </a:r>
            <a:r>
              <a:rPr lang="el-GR" sz="2000" b="1" i="1" dirty="0">
                <a:effectLst/>
                <a:latin typeface="Calibri" panose="020F0502020204030204" pitchFamily="34" charset="0"/>
                <a:ea typeface="Calibri" panose="020F0502020204030204" pitchFamily="34" charset="0"/>
                <a:cs typeface="Calibri" panose="020F0502020204030204" pitchFamily="34" charset="0"/>
              </a:rPr>
              <a:t>:</a:t>
            </a:r>
            <a:r>
              <a:rPr lang="el-GR" sz="2000" i="1"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R</a:t>
            </a:r>
            <a:r>
              <a:rPr lang="el-GR" sz="2000" i="1" dirty="0" err="1">
                <a:effectLst/>
                <a:latin typeface="Calibri" panose="020F0502020204030204" pitchFamily="34" charset="0"/>
                <a:ea typeface="Calibri" panose="020F0502020204030204" pitchFamily="34" charset="0"/>
                <a:cs typeface="Calibri" panose="020F0502020204030204" pitchFamily="34" charset="0"/>
              </a:rPr>
              <a:t>elative</a:t>
            </a:r>
            <a:r>
              <a:rPr lang="el-GR" sz="2000" i="1"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S</a:t>
            </a:r>
            <a:r>
              <a:rPr lang="el-GR" sz="2000" i="1" dirty="0" err="1">
                <a:effectLst/>
                <a:latin typeface="Calibri" panose="020F0502020204030204" pitchFamily="34" charset="0"/>
                <a:ea typeface="Calibri" panose="020F0502020204030204" pitchFamily="34" charset="0"/>
                <a:cs typeface="Calibri" panose="020F0502020204030204" pitchFamily="34" charset="0"/>
              </a:rPr>
              <a:t>ea</a:t>
            </a:r>
            <a:r>
              <a:rPr lang="el-GR" sz="2000" i="1"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L</a:t>
            </a:r>
            <a:r>
              <a:rPr lang="el-GR" sz="2000" i="1" dirty="0" err="1">
                <a:effectLst/>
                <a:latin typeface="Calibri" panose="020F0502020204030204" pitchFamily="34" charset="0"/>
                <a:ea typeface="Calibri" panose="020F0502020204030204" pitchFamily="34" charset="0"/>
                <a:cs typeface="Calibri" panose="020F0502020204030204" pitchFamily="34" charset="0"/>
              </a:rPr>
              <a:t>evel</a:t>
            </a:r>
            <a:r>
              <a:rPr lang="el-GR" sz="2000" i="1"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C</a:t>
            </a:r>
            <a:r>
              <a:rPr lang="el-GR" sz="2000" i="1" dirty="0" err="1">
                <a:effectLst/>
                <a:latin typeface="Calibri" panose="020F0502020204030204" pitchFamily="34" charset="0"/>
                <a:ea typeface="Calibri" panose="020F0502020204030204" pitchFamily="34" charset="0"/>
                <a:cs typeface="Calibri" panose="020F0502020204030204" pitchFamily="34" charset="0"/>
              </a:rPr>
              <a:t>hange</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εκφράζοντας την δυναμική σχέση μεταξύ κυρίως του ευστατισμού και της τοπικής ισοστασίας.</a:t>
            </a:r>
          </a:p>
          <a:p>
            <a:pPr marL="0" indent="0">
              <a:buNone/>
            </a:pPr>
            <a:endParaRPr lang="el-GR"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2000" dirty="0">
                <a:latin typeface="Calibri" panose="020F0502020204030204" pitchFamily="34" charset="0"/>
                <a:ea typeface="Calibri" panose="020F0502020204030204" pitchFamily="34" charset="0"/>
                <a:cs typeface="Calibri" panose="020F0502020204030204" pitchFamily="34" charset="0"/>
              </a:rPr>
              <a:t>Η </a:t>
            </a:r>
            <a:r>
              <a:rPr lang="el-GR" sz="2000" b="1" dirty="0">
                <a:latin typeface="Calibri" panose="020F0502020204030204" pitchFamily="34" charset="0"/>
                <a:ea typeface="Calibri" panose="020F0502020204030204" pitchFamily="34" charset="0"/>
                <a:cs typeface="Calibri" panose="020F0502020204030204" pitchFamily="34" charset="0"/>
              </a:rPr>
              <a:t>Σχετική Θαλάσσια Στάθμη </a:t>
            </a:r>
            <a:r>
              <a:rPr lang="el-GR" sz="2000" i="1" dirty="0">
                <a:latin typeface="Calibri" panose="020F0502020204030204" pitchFamily="34" charset="0"/>
                <a:ea typeface="Calibri" panose="020F0502020204030204" pitchFamily="34" charset="0"/>
                <a:cs typeface="Calibri" panose="020F0502020204030204" pitchFamily="34" charset="0"/>
              </a:rPr>
              <a:t>(</a:t>
            </a:r>
            <a:r>
              <a:rPr lang="en-US" sz="2000" b="1" i="1" dirty="0">
                <a:latin typeface="Calibri" panose="020F0502020204030204" pitchFamily="34" charset="0"/>
                <a:ea typeface="Calibri" panose="020F0502020204030204" pitchFamily="34" charset="0"/>
                <a:cs typeface="Calibri" panose="020F0502020204030204" pitchFamily="34" charset="0"/>
              </a:rPr>
              <a:t>RSL</a:t>
            </a:r>
            <a:r>
              <a:rPr lang="el-GR" sz="2000" i="1"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Relative Sea Level</a:t>
            </a:r>
            <a:r>
              <a:rPr lang="el-GR" sz="2000" i="1" dirty="0">
                <a:latin typeface="Calibri" panose="020F0502020204030204" pitchFamily="34" charset="0"/>
                <a:ea typeface="Calibri" panose="020F0502020204030204" pitchFamily="34" charset="0"/>
                <a:cs typeface="Calibri" panose="020F0502020204030204" pitchFamily="34" charset="0"/>
              </a:rPr>
              <a:t>)</a:t>
            </a:r>
            <a:r>
              <a:rPr lang="el-GR" sz="2000" dirty="0">
                <a:latin typeface="Calibri" panose="020F0502020204030204" pitchFamily="34" charset="0"/>
                <a:ea typeface="Calibri" panose="020F0502020204030204" pitchFamily="34" charset="0"/>
                <a:cs typeface="Calibri" panose="020F0502020204030204" pitchFamily="34" charset="0"/>
              </a:rPr>
              <a:t> είναι το αποτέλεσμα της ισορροπίας (</a:t>
            </a:r>
            <a:r>
              <a:rPr lang="el-GR" sz="2000" dirty="0" err="1">
                <a:latin typeface="Calibri" panose="020F0502020204030204" pitchFamily="34" charset="0"/>
                <a:ea typeface="Calibri" panose="020F0502020204030204" pitchFamily="34" charset="0"/>
                <a:cs typeface="Calibri" panose="020F0502020204030204" pitchFamily="34" charset="0"/>
              </a:rPr>
              <a:t>τηε</a:t>
            </a:r>
            <a:r>
              <a:rPr lang="el-GR" sz="2000" dirty="0">
                <a:latin typeface="Calibri" panose="020F0502020204030204" pitchFamily="34" charset="0"/>
                <a:ea typeface="Calibri" panose="020F0502020204030204" pitchFamily="34" charset="0"/>
                <a:cs typeface="Calibri" panose="020F0502020204030204" pitchFamily="34" charset="0"/>
              </a:rPr>
              <a:t> διαφοράς) μεταξύ του αθροίσματος των </a:t>
            </a:r>
            <a:r>
              <a:rPr lang="el-GR" sz="2000" dirty="0" err="1">
                <a:latin typeface="Calibri" panose="020F0502020204030204" pitchFamily="34" charset="0"/>
                <a:ea typeface="Calibri" panose="020F0502020204030204" pitchFamily="34" charset="0"/>
                <a:cs typeface="Calibri" panose="020F0502020204030204" pitchFamily="34" charset="0"/>
              </a:rPr>
              <a:t>ευστατικών</a:t>
            </a:r>
            <a:r>
              <a:rPr lang="el-GR"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EC</a:t>
            </a:r>
            <a:r>
              <a:rPr lang="el-GR" sz="2000" dirty="0">
                <a:latin typeface="Calibri" panose="020F0502020204030204" pitchFamily="34" charset="0"/>
                <a:ea typeface="Calibri" panose="020F0502020204030204" pitchFamily="34" charset="0"/>
                <a:cs typeface="Calibri" panose="020F0502020204030204" pitchFamily="34" charset="0"/>
              </a:rPr>
              <a:t>) και των χερσαίων (</a:t>
            </a:r>
            <a:r>
              <a:rPr lang="en-US" sz="2000" b="1" dirty="0">
                <a:latin typeface="Calibri" panose="020F0502020204030204" pitchFamily="34" charset="0"/>
                <a:ea typeface="Calibri" panose="020F0502020204030204" pitchFamily="34" charset="0"/>
                <a:cs typeface="Calibri" panose="020F0502020204030204" pitchFamily="34" charset="0"/>
              </a:rPr>
              <a:t>LC</a:t>
            </a:r>
            <a:r>
              <a:rPr lang="el-GR" sz="2000" dirty="0">
                <a:latin typeface="Calibri" panose="020F0502020204030204" pitchFamily="34" charset="0"/>
                <a:ea typeface="Calibri" panose="020F0502020204030204" pitchFamily="34" charset="0"/>
                <a:cs typeface="Calibri" panose="020F0502020204030204" pitchFamily="34" charset="0"/>
              </a:rPr>
              <a:t> συνιστωσών της αλλαγής της θαλάσσιας στάθμης: </a:t>
            </a:r>
          </a:p>
          <a:p>
            <a:pPr marL="0" indent="0">
              <a:buNone/>
            </a:pPr>
            <a:endParaRPr lang="el-GR" dirty="0"/>
          </a:p>
          <a:p>
            <a:pPr marL="0" indent="0">
              <a:buNone/>
            </a:pPr>
            <a:endParaRPr lang="en-US" sz="2400" b="1"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FCB3194-076E-4F05-AEC4-17BF58D3FA30}"/>
              </a:ext>
            </a:extLst>
          </p:cNvPr>
          <p:cNvSpPr txBox="1"/>
          <p:nvPr/>
        </p:nvSpPr>
        <p:spPr>
          <a:xfrm>
            <a:off x="3046709" y="4149080"/>
            <a:ext cx="6098582"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 </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9807D4-F5A8-77A4-66AA-22063E6CAC8E}"/>
                  </a:ext>
                </a:extLst>
              </p:cNvPr>
              <p:cNvSpPr txBox="1"/>
              <p:nvPr/>
            </p:nvSpPr>
            <p:spPr>
              <a:xfrm>
                <a:off x="1991544" y="4725144"/>
                <a:ext cx="7859973" cy="400110"/>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2060"/>
                          </a:solidFill>
                          <a:effectLst/>
                          <a:latin typeface="Cambria Math" panose="02040503050406030204" pitchFamily="18" charset="0"/>
                          <a:ea typeface="Calibri" panose="020F0502020204030204" pitchFamily="34" charset="0"/>
                          <a:cs typeface="Calibri" panose="020F0502020204030204" pitchFamily="34" charset="0"/>
                        </a:rPr>
                        <m:t>𝑺𝑳</m:t>
                      </m:r>
                      <m:r>
                        <a:rPr lang="el-GR"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m:t>
                      </m:r>
                      <m:d>
                        <m:d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𝜠</m:t>
                              </m:r>
                            </m:e>
                            <m:sub>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𝑻𝑬</m:t>
                              </m:r>
                            </m:sub>
                          </m:sSub>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𝑬</m:t>
                              </m:r>
                            </m:e>
                            <m:sub>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𝑮𝑬</m:t>
                              </m:r>
                            </m:sub>
                          </m:sSub>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𝑬</m:t>
                              </m:r>
                            </m:e>
                            <m:sub>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𝑮𝑳</m:t>
                              </m:r>
                            </m:sub>
                          </m:sSub>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𝑬</m:t>
                              </m:r>
                            </m:e>
                            <m:sub>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𝑹𝑶</m:t>
                              </m:r>
                            </m:sub>
                          </m:sSub>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𝑬</m:t>
                              </m:r>
                            </m:e>
                            <m:sub>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𝑴𝑶</m:t>
                              </m:r>
                            </m:sub>
                          </m:sSub>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𝑬</m:t>
                              </m:r>
                            </m:e>
                            <m:sub>
                              <m: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𝑫𝒀</m:t>
                              </m:r>
                            </m:sub>
                          </m:sSub>
                        </m:e>
                      </m:d>
                      <m:r>
                        <a:rPr lang="el-GR"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t>− </m:t>
                      </m:r>
                      <m:d>
                        <m:dPr>
                          <m:ctrlPr>
                            <a:rPr lang="en-US" sz="2000" b="1" i="1">
                              <a:solidFill>
                                <a:srgbClr val="00206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n-US"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𝑰</m:t>
                          </m:r>
                          <m:r>
                            <a:rPr lang="el-GR"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m:t>
                          </m:r>
                          <m:r>
                            <a:rPr lang="en-US"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𝑮𝑬</m:t>
                          </m:r>
                          <m:r>
                            <a:rPr lang="el-GR"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 </m:t>
                          </m:r>
                          <m:r>
                            <a:rPr lang="en-US"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𝑻</m:t>
                          </m:r>
                          <m:r>
                            <a:rPr lang="el-GR"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m:t>
                          </m:r>
                          <m:r>
                            <a:rPr lang="en-US" sz="2000" b="1" i="1">
                              <a:solidFill>
                                <a:srgbClr val="002060"/>
                              </a:solidFill>
                              <a:effectLst/>
                              <a:latin typeface="Cambria Math" panose="02040503050406030204" pitchFamily="18" charset="0"/>
                              <a:ea typeface="Calibri" panose="020F0502020204030204" pitchFamily="34" charset="0"/>
                              <a:cs typeface="Calibri" panose="020F0502020204030204" pitchFamily="34" charset="0"/>
                            </a:rPr>
                            <m:t>𝑪</m:t>
                          </m:r>
                        </m:e>
                      </m:d>
                    </m:oMath>
                  </m:oMathPara>
                </a14:m>
                <a:endParaRPr lang="en-US" sz="2000" dirty="0"/>
              </a:p>
            </p:txBody>
          </p:sp>
        </mc:Choice>
        <mc:Fallback xmlns="">
          <p:sp>
            <p:nvSpPr>
              <p:cNvPr id="6" name="TextBox 5">
                <a:extLst>
                  <a:ext uri="{FF2B5EF4-FFF2-40B4-BE49-F238E27FC236}">
                    <a16:creationId xmlns:a16="http://schemas.microsoft.com/office/drawing/2014/main" id="{119807D4-F5A8-77A4-66AA-22063E6CAC8E}"/>
                  </a:ext>
                </a:extLst>
              </p:cNvPr>
              <p:cNvSpPr txBox="1">
                <a:spLocks noRot="1" noChangeAspect="1" noMove="1" noResize="1" noEditPoints="1" noAdjustHandles="1" noChangeArrowheads="1" noChangeShapeType="1" noTextEdit="1"/>
              </p:cNvSpPr>
              <p:nvPr/>
            </p:nvSpPr>
            <p:spPr>
              <a:xfrm>
                <a:off x="1991544" y="4725144"/>
                <a:ext cx="7859973" cy="400110"/>
              </a:xfrm>
              <a:prstGeom prst="rect">
                <a:avLst/>
              </a:prstGeom>
              <a:blipFill>
                <a:blip r:embed="rId2"/>
                <a:stretch>
                  <a:fillRect b="-1515"/>
                </a:stretch>
              </a:blipFill>
            </p:spPr>
            <p:txBody>
              <a:bodyPr/>
              <a:lstStyle/>
              <a:p>
                <a:r>
                  <a:rPr lang="en-US">
                    <a:noFill/>
                  </a:rPr>
                  <a:t> </a:t>
                </a:r>
              </a:p>
            </p:txBody>
          </p:sp>
        </mc:Fallback>
      </mc:AlternateContent>
    </p:spTree>
    <p:extLst>
      <p:ext uri="{BB962C8B-B14F-4D97-AF65-F5344CB8AC3E}">
        <p14:creationId xmlns:p14="http://schemas.microsoft.com/office/powerpoint/2010/main" val="228632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59F7EB-51CB-4382-BEB3-919C87FB32D3}"/>
              </a:ext>
            </a:extLst>
          </p:cNvPr>
          <p:cNvSpPr txBox="1"/>
          <p:nvPr/>
        </p:nvSpPr>
        <p:spPr>
          <a:xfrm>
            <a:off x="1271463" y="5777811"/>
            <a:ext cx="9749605" cy="671915"/>
          </a:xfrm>
          <a:prstGeom prst="rect">
            <a:avLst/>
          </a:prstGeom>
          <a:noFill/>
        </p:spPr>
        <p:txBody>
          <a:bodyPr wrap="square">
            <a:spAutoFit/>
          </a:bodyPr>
          <a:lstStyle/>
          <a:p>
            <a:pPr algn="just">
              <a:lnSpc>
                <a:spcPct val="107000"/>
              </a:lnSpc>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Διάγραμμα ροής των χερσαίων και θαλάσσιων μεταβλητών που διαμορφώνουν τη </a:t>
            </a:r>
            <a:r>
              <a:rPr lang="el-GR" sz="1800" b="1" dirty="0">
                <a:effectLst/>
                <a:latin typeface="Calibri" panose="020F0502020204030204" pitchFamily="34" charset="0"/>
                <a:ea typeface="Calibri" panose="020F0502020204030204" pitchFamily="34" charset="0"/>
                <a:cs typeface="Calibri" panose="020F0502020204030204" pitchFamily="34" charset="0"/>
              </a:rPr>
              <a:t>σχετική μεταβολή της θαλάσσιας στάθμης</a:t>
            </a:r>
            <a:r>
              <a:rPr lang="el-GR" sz="1800" dirty="0">
                <a:effectLst/>
                <a:latin typeface="Calibri" panose="020F0502020204030204" pitchFamily="34" charset="0"/>
                <a:ea typeface="Calibri" panose="020F0502020204030204" pitchFamily="34" charset="0"/>
                <a:cs typeface="Calibri" panose="020F0502020204030204" pitchFamily="34" charset="0"/>
              </a:rPr>
              <a:t> (τροποποιημένο από </a:t>
            </a:r>
            <a:r>
              <a:rPr lang="en-US" sz="1800" dirty="0" err="1">
                <a:effectLst/>
                <a:latin typeface="Calibri" panose="020F0502020204030204" pitchFamily="34" charset="0"/>
                <a:ea typeface="Calibri" panose="020F0502020204030204" pitchFamily="34" charset="0"/>
                <a:cs typeface="Calibri" panose="020F0502020204030204" pitchFamily="34" charset="0"/>
              </a:rPr>
              <a:t>Morner</a:t>
            </a:r>
            <a:r>
              <a:rPr lang="el-GR" sz="1800" dirty="0">
                <a:effectLst/>
                <a:latin typeface="Calibri" panose="020F0502020204030204" pitchFamily="34" charset="0"/>
                <a:ea typeface="Calibri" panose="020F0502020204030204" pitchFamily="34" charset="0"/>
                <a:cs typeface="Calibri" panose="020F0502020204030204" pitchFamily="34" charset="0"/>
              </a:rPr>
              <a:t> 1980).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B8A9D1D-D561-4507-BB37-8F9F91BD55E6}"/>
              </a:ext>
            </a:extLst>
          </p:cNvPr>
          <p:cNvPicPr>
            <a:picLocks noChangeAspect="1"/>
          </p:cNvPicPr>
          <p:nvPr/>
        </p:nvPicPr>
        <p:blipFill>
          <a:blip r:embed="rId2"/>
          <a:stretch>
            <a:fillRect/>
          </a:stretch>
        </p:blipFill>
        <p:spPr>
          <a:xfrm>
            <a:off x="1170931" y="408274"/>
            <a:ext cx="9850137" cy="5305779"/>
          </a:xfrm>
          <a:prstGeom prst="rect">
            <a:avLst/>
          </a:prstGeom>
        </p:spPr>
      </p:pic>
    </p:spTree>
    <p:extLst>
      <p:ext uri="{BB962C8B-B14F-4D97-AF65-F5344CB8AC3E}">
        <p14:creationId xmlns:p14="http://schemas.microsoft.com/office/powerpoint/2010/main" val="394895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EBF2-EDB8-47BE-BB75-E8CAA0F33836}"/>
              </a:ext>
            </a:extLst>
          </p:cNvPr>
          <p:cNvSpPr>
            <a:spLocks noGrp="1"/>
          </p:cNvSpPr>
          <p:nvPr>
            <p:ph type="title"/>
          </p:nvPr>
        </p:nvSpPr>
        <p:spPr>
          <a:xfrm>
            <a:off x="609600" y="274638"/>
            <a:ext cx="10972800" cy="634082"/>
          </a:xfrm>
        </p:spPr>
        <p:txBody>
          <a:bodyPr>
            <a:normAutofit/>
          </a:bodyPr>
          <a:lstStyle/>
          <a:p>
            <a:r>
              <a:rPr lang="el-GR" sz="2400" b="1" cap="all" dirty="0">
                <a:effectLst/>
                <a:latin typeface="Calibri" panose="020F0502020204030204" pitchFamily="34" charset="0"/>
                <a:ea typeface="Times New Roman" panose="02020603050405020304" pitchFamily="18" charset="0"/>
              </a:rPr>
              <a:t>Μεταβολές θαλάσσιας στάθμης στο γεωλογικό χρόνο</a:t>
            </a:r>
            <a:endParaRPr lang="en-US" sz="2400" dirty="0"/>
          </a:p>
        </p:txBody>
      </p:sp>
      <p:sp>
        <p:nvSpPr>
          <p:cNvPr id="5" name="TextBox 4">
            <a:extLst>
              <a:ext uri="{FF2B5EF4-FFF2-40B4-BE49-F238E27FC236}">
                <a16:creationId xmlns:a16="http://schemas.microsoft.com/office/drawing/2014/main" id="{74F9E6F9-F292-48B4-B60C-F31B75A6F120}"/>
              </a:ext>
            </a:extLst>
          </p:cNvPr>
          <p:cNvSpPr txBox="1"/>
          <p:nvPr/>
        </p:nvSpPr>
        <p:spPr>
          <a:xfrm>
            <a:off x="609600" y="1170556"/>
            <a:ext cx="10972800" cy="5380704"/>
          </a:xfrm>
          <a:prstGeom prst="rect">
            <a:avLst/>
          </a:prstGeom>
          <a:noFill/>
        </p:spPr>
        <p:txBody>
          <a:bodyPr wrap="square">
            <a:spAutoFit/>
          </a:bodyPr>
          <a:lstStyle/>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Το γεωλογικό παρελθόν της Γης, πέραν από τις κινήσεις των ηπείρων, συνδέεται με τις αλλαγές του κλίματος του οποίου η κύμανση ευρίσκεται μεταξύ δυο </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κυρίαρχων κλιματικών καταστάσεων: </a:t>
            </a:r>
          </a:p>
          <a:p>
            <a:pPr marL="342900" indent="-342900" algn="just">
              <a:lnSpc>
                <a:spcPct val="107000"/>
              </a:lnSpc>
              <a:spcAft>
                <a:spcPts val="600"/>
              </a:spcAft>
              <a:buAutoNum type="arabicParenBoth"/>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του θερμοκηπίου</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και </a:t>
            </a:r>
            <a:r>
              <a:rPr lang="el-GR" sz="20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(2) του πάγου</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endParaRPr lang="el-GR" sz="2000" dirty="0">
              <a:solidFill>
                <a:srgbClr val="202122"/>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000" dirty="0">
              <a:solidFill>
                <a:srgbClr val="202122"/>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02122"/>
                </a:solidFill>
                <a:latin typeface="Calibri" panose="020F0502020204030204" pitchFamily="34" charset="0"/>
                <a:ea typeface="Calibri" panose="020F0502020204030204" pitchFamily="34" charset="0"/>
                <a:cs typeface="Calibri" panose="020F0502020204030204" pitchFamily="34" charset="0"/>
              </a:rPr>
              <a:t>Οι δύο αυτές ακραίες κλιματικές καταστάσεις που διαρκούν για εκατομμύρια χρόνια δεν πρέπει να </a:t>
            </a:r>
            <a:r>
              <a:rPr lang="el-GR" sz="2000" dirty="0">
                <a:solidFill>
                  <a:srgbClr val="000000"/>
                </a:solidFill>
                <a:latin typeface="Calibri" panose="020F0502020204030204" pitchFamily="34" charset="0"/>
                <a:ea typeface="Calibri" panose="020F0502020204030204" pitchFamily="34" charset="0"/>
                <a:cs typeface="Calibri" panose="020F0502020204030204" pitchFamily="34" charset="0"/>
              </a:rPr>
              <a:t>συγχέονται με τις παγετώδεις και τις </a:t>
            </a:r>
            <a:r>
              <a:rPr lang="el-GR"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μεσο</a:t>
            </a:r>
            <a:r>
              <a:rPr lang="el-GR" sz="2000" dirty="0">
                <a:solidFill>
                  <a:srgbClr val="000000"/>
                </a:solidFill>
                <a:latin typeface="Calibri" panose="020F0502020204030204" pitchFamily="34" charset="0"/>
                <a:ea typeface="Calibri" panose="020F0502020204030204" pitchFamily="34" charset="0"/>
                <a:cs typeface="Calibri" panose="020F0502020204030204" pitchFamily="34" charset="0"/>
              </a:rPr>
              <a:t>-παγετώδεις περιόδους, οι οποίες λαμβάνουν χώρα στη διάρκεια της ιδίας κλιματικής κατάστασης</a:t>
            </a:r>
            <a:r>
              <a:rPr lang="el-GR" sz="20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202122"/>
                </a:solidFill>
                <a:latin typeface="Calibri" panose="020F0502020204030204" pitchFamily="34" charset="0"/>
                <a:ea typeface="Calibri" panose="020F0502020204030204" pitchFamily="34" charset="0"/>
                <a:cs typeface="Calibri" panose="020F0502020204030204" pitchFamily="34" charset="0"/>
              </a:rPr>
              <a:t> διαρκούν σαφώς λιγότερο από 10</a:t>
            </a:r>
            <a:r>
              <a:rPr lang="el-GR" sz="2000" baseline="30000" dirty="0">
                <a:solidFill>
                  <a:srgbClr val="202122"/>
                </a:solidFill>
                <a:latin typeface="Calibri" panose="020F0502020204030204" pitchFamily="34" charset="0"/>
                <a:ea typeface="Calibri" panose="020F0502020204030204" pitchFamily="34" charset="0"/>
                <a:cs typeface="Calibri" panose="020F0502020204030204" pitchFamily="34" charset="0"/>
              </a:rPr>
              <a:t>6</a:t>
            </a:r>
            <a:r>
              <a:rPr lang="el-GR" sz="2000" dirty="0">
                <a:solidFill>
                  <a:srgbClr val="202122"/>
                </a:solidFill>
                <a:latin typeface="Calibri" panose="020F0502020204030204" pitchFamily="34" charset="0"/>
                <a:ea typeface="Calibri" panose="020F0502020204030204" pitchFamily="34" charset="0"/>
                <a:cs typeface="Calibri" panose="020F0502020204030204" pitchFamily="34" charset="0"/>
              </a:rPr>
              <a:t> χρόνια και τα αίτια τους είναι περισσότερο κλιματικά. </a:t>
            </a:r>
          </a:p>
          <a:p>
            <a:pPr marL="342900" indent="-342900" algn="just">
              <a:lnSpc>
                <a:spcPct val="107000"/>
              </a:lnSpc>
              <a:spcAft>
                <a:spcPts val="600"/>
              </a:spcAft>
              <a:buAutoNum type="arabicParenBoth"/>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Οι κύριοι παράγοντες που εμπλέκονται στις αλλαγές του </a:t>
            </a:r>
            <a:r>
              <a:rPr lang="el-GR" sz="2000" dirty="0" err="1">
                <a:solidFill>
                  <a:srgbClr val="202122"/>
                </a:solidFill>
                <a:effectLst/>
                <a:latin typeface="Calibri" panose="020F0502020204030204" pitchFamily="34" charset="0"/>
                <a:ea typeface="Calibri" panose="020F0502020204030204" pitchFamily="34" charset="0"/>
                <a:cs typeface="Calibri" panose="020F0502020204030204" pitchFamily="34" charset="0"/>
              </a:rPr>
              <a:t>παλαιο</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-κλίματος πιστεύεται ότι είναι: </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(α)</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η συγκέντρωση του ατμοσφαιρικού διοξειδίου του άνθρακα, </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(β)</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οι μεταβολές στην τροχιά της Γης, </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(γ)</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οι μακροπρόθεσμες αλλαγές στην ηλιακή σταθερά και </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(δ)</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σε </a:t>
            </a:r>
            <a:r>
              <a:rPr lang="el-GR" sz="2000" dirty="0" err="1">
                <a:solidFill>
                  <a:srgbClr val="202122"/>
                </a:solidFill>
                <a:effectLst/>
                <a:latin typeface="Calibri" panose="020F0502020204030204" pitchFamily="34" charset="0"/>
                <a:ea typeface="Calibri" panose="020F0502020204030204" pitchFamily="34" charset="0"/>
                <a:cs typeface="Calibri" panose="020F0502020204030204" pitchFamily="34" charset="0"/>
              </a:rPr>
              <a:t>ορογενετικές</a:t>
            </a:r>
            <a:r>
              <a:rPr lang="el-GR" sz="20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αλλαγές λόγω της δυναμικής των τεκτονικών πλακών.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12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1E8C38-D053-4DBD-8D76-3640E42789A4}"/>
              </a:ext>
            </a:extLst>
          </p:cNvPr>
          <p:cNvSpPr txBox="1"/>
          <p:nvPr/>
        </p:nvSpPr>
        <p:spPr>
          <a:xfrm>
            <a:off x="191344" y="42640"/>
            <a:ext cx="11809312" cy="6818020"/>
          </a:xfrm>
          <a:prstGeom prst="rect">
            <a:avLst/>
          </a:prstGeom>
          <a:solidFill>
            <a:schemeClr val="bg1"/>
          </a:solidFill>
        </p:spPr>
        <p:txBody>
          <a:bodyPr wrap="square">
            <a:spAutoFit/>
          </a:bodyPr>
          <a:lstStyle/>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Η Γη </a:t>
            </a: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σε </a:t>
            </a:r>
            <a:r>
              <a:rPr lang="el-GR" sz="20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“κατάσταση θερμοκηπίου” </a:t>
            </a:r>
            <a:r>
              <a:rPr lang="el-GR" sz="2000" i="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greenhouse</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Earth</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είναι μια περίοδος κατά την οποία δεν υπάρχουν παγετώνες επί των ηπείρων, τα επίπεδα διοξειδίου του άνθρακα και άλλων αερίων του θερμοκηπίου (όπως υδρατμοί και μεθάνιο) είναι υψηλά και οι θερμοκρασίες της επιφάνειας της θάλασσας (SST) κυμαίνονται από 28 °C (στις τροπικές περιοχές έως 0 °C στις πολικές περιοχές (</a:t>
            </a:r>
            <a:r>
              <a:rPr lang="en-US" sz="2000" i="1" dirty="0">
                <a:solidFill>
                  <a:srgbClr val="20212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Price</a:t>
            </a:r>
            <a:r>
              <a:rPr lang="en-US" sz="2000" i="1" dirty="0">
                <a:solidFill>
                  <a:srgbClr val="202122"/>
                </a:solidFill>
                <a:effectLst/>
                <a:latin typeface="Calibri" panose="020F0502020204030204" pitchFamily="34" charset="0"/>
                <a:ea typeface="Calibri" panose="020F0502020204030204" pitchFamily="34" charset="0"/>
                <a:cs typeface="Times New Roman" panose="02020603050405020304" pitchFamily="18" charset="0"/>
              </a:rPr>
              <a:t> et al</a:t>
            </a:r>
            <a:r>
              <a:rPr lang="el-GR" sz="2000" i="1" dirty="0">
                <a:solidFill>
                  <a:srgbClr val="202122"/>
                </a:solidFill>
                <a:effectLst/>
                <a:latin typeface="Calibri" panose="020F0502020204030204" pitchFamily="34" charset="0"/>
                <a:ea typeface="Calibri" panose="020F0502020204030204" pitchFamily="34" charset="0"/>
                <a:cs typeface="Times New Roman" panose="02020603050405020304" pitchFamily="18" charset="0"/>
              </a:rPr>
              <a:t>. 1998).</a:t>
            </a: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Η Γη βρίσκεται σε κατάσταση θερμοκηπίου για περίπου το 85% της ιστορίας της. Υπάρχουν πολλές θεωρίες για τους μηχανισμούς που διαμορφώνουν την κατάσταση θερμοκηπίου, σίγουρα όμως έχουν βρεθεί υψηλές συγκεντρώσεις CO</a:t>
            </a:r>
            <a:r>
              <a:rPr lang="el-GR" sz="2000" baseline="-25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2</a:t>
            </a: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και των υπολοίπων </a:t>
            </a:r>
            <a:r>
              <a:rPr lang="el-GR" sz="2000"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θερμοκηπιακών</a:t>
            </a: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αερίων, ενώ οι τεκτονικές κινήσεις είναι ιδιαίτερα ενεργές, όπως κατά την πλέον γνωστή </a:t>
            </a:r>
            <a:r>
              <a:rPr lang="el-GR" sz="2000"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θερμοκηπιακή</a:t>
            </a: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περίοδος της Γης, πριν από 368 εκατομμύρια χρόνια, την Παλαιοζωική Εποχή (</a:t>
            </a:r>
            <a:r>
              <a:rPr lang="en-US" sz="2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Monnin et al</a:t>
            </a:r>
            <a:r>
              <a:rPr lang="el-GR" sz="2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2001)</a:t>
            </a:r>
            <a:r>
              <a:rPr lang="el-GR" sz="20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Γη</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σε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"κατάσταση πάγου"</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Iicehouse</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Earth</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είναι μια περίοδος κατά την οποία η Γη έχει τουλάχιστον δύο περιοχές καλυμμένες με πάγο (τους δυο πόλους), την Αρκτική και την Ανταρκτική. Τα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παγετικά</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αυτά καλύμματα ανάλογα ενισχύονται (με πρόσθεση και επιπλέον περιοχών) και άλλοτε μειώνονται διαμορφώνοντας έτσι τις γνωστές παγετώδεις και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μεσοπαγετώδεις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περιόδους. Οι μηχανισμοί δημιουργίας των περιόδων κατάστασης πάγου δεν είναι γνωστές και διερευνώνται, όπως και η μετάβαση τους στη κατάσταση του θερμοκηπίου. Πάντως υπάρχουν ενδείξεις ότι στις περιόδους αυτές υπάρχει μείωση του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στην ατμόσφαιρα πιθανότατα λόγω μείωσης της ηφαιστειακής δραστηριότητας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Monnin et al</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2001). </a:t>
            </a:r>
          </a:p>
          <a:p>
            <a:pPr algn="just">
              <a:lnSpc>
                <a:spcPct val="107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ακραία κατάσταση της περιόδου του πάγου, που ουσιαστικά είναι η ακριβώς αντίθετη από εκείνη της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θερμοκηπιακής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κατάστασης είναι η Γη σε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κατάσταση χιονόμπαλας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tooltip="Snowball earth"/>
              </a:rPr>
              <a:t>snowball earth</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κατά</a:t>
            </a:r>
            <a:r>
              <a:rPr lang="el-G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την οποία η επιφάνεια της Γης έχει παγώσει εντελώς. Μια τέτοια περίοδος θεωρείται η Μεγάλη προ-Κάμβρια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Παγετική</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Εποχή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Great Infra</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tooltip="Cambrian"/>
              </a:rPr>
              <a:t>Cambrian</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Ice Age</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Smith et al</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2003).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98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68C9-611C-4630-A669-5183CADEFB32}"/>
              </a:ext>
            </a:extLst>
          </p:cNvPr>
          <p:cNvSpPr>
            <a:spLocks noGrp="1"/>
          </p:cNvSpPr>
          <p:nvPr>
            <p:ph type="title"/>
          </p:nvPr>
        </p:nvSpPr>
        <p:spPr>
          <a:xfrm>
            <a:off x="609600" y="382667"/>
            <a:ext cx="10972800" cy="457198"/>
          </a:xfrm>
        </p:spPr>
        <p:txBody>
          <a:bodyPr>
            <a:normAutofit fontScale="90000"/>
          </a:bodyPr>
          <a:lstStyle/>
          <a:p>
            <a:r>
              <a:rPr lang="el-GR"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Θαλάσσια Ισοτοπικά στάδια οξυγόνου</a:t>
            </a:r>
            <a:endParaRPr lang="en-US" dirty="0">
              <a:solidFill>
                <a:srgbClr val="002060"/>
              </a:solidFill>
            </a:endParaRPr>
          </a:p>
        </p:txBody>
      </p:sp>
      <p:sp>
        <p:nvSpPr>
          <p:cNvPr id="5" name="TextBox 4">
            <a:extLst>
              <a:ext uri="{FF2B5EF4-FFF2-40B4-BE49-F238E27FC236}">
                <a16:creationId xmlns:a16="http://schemas.microsoft.com/office/drawing/2014/main" id="{021BDD97-CB1D-400F-B98B-F5C87EBC9B2D}"/>
              </a:ext>
            </a:extLst>
          </p:cNvPr>
          <p:cNvSpPr txBox="1"/>
          <p:nvPr/>
        </p:nvSpPr>
        <p:spPr>
          <a:xfrm>
            <a:off x="335360" y="1124744"/>
            <a:ext cx="11521280" cy="4893391"/>
          </a:xfrm>
          <a:prstGeom prst="rect">
            <a:avLst/>
          </a:prstGeom>
          <a:noFill/>
        </p:spPr>
        <p:txBody>
          <a:bodyPr wrap="square">
            <a:spAutoFit/>
          </a:bodyPr>
          <a:lstStyle/>
          <a:p>
            <a:pPr>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θαλάσσια ισοτοπικά στάδια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a:t>
            </a: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Marine </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isotope stages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οποία αναφέρονται στο ισότοπο του οξυγόνου, δηλαδή στάδια του ισοτόπου του οξυγόνου (</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OIS</a:t>
            </a:r>
            <a:r>
              <a:rPr lang="el-GR"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oxygen isotope stages</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οποία αντιστοιχούν στην εναλλαγή θερμών και ψυχρών περιόδων του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παλαιοκλίματος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της Γης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Wright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2000). </a:t>
            </a:r>
          </a:p>
          <a:p>
            <a:pPr>
              <a:lnSpc>
                <a:spcPct val="107000"/>
              </a:lnSpc>
              <a:spcAft>
                <a:spcPts val="8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 στάδια έχουν προκύψει από την αναλογία του οξυγόνου με ατομική μάζα 18 προς το οξυγόνο με ατομική μάζα 16 (</a:t>
            </a:r>
            <a:r>
              <a:rPr lang="el-GR" sz="20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el-GR" sz="2000" b="1"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r>
              <a:rPr lang="el-GR" sz="20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που ανιχνεύεται σε ορισμένα συστατικά όπως σε κόκκους γύρεως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pollen</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σε πλαγκτονικά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τρηματοφόρα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foraminifera</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σε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σαπροπηλούς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tooltip="Sapropel"/>
              </a:rPr>
              <a:t>sapropels</a:t>
            </a:r>
            <a:r>
              <a:rPr lang="el-GR" sz="200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Οι τιμές της αναλογίας ακολούθως συνδέονται με τη θερμοκρασία του νερού των ωκεανών</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δηλαδή με τις αλλαγές στη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παλαιο</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-θερμοκρασία που επικρατούσε κατά την απόθεση των ιζημάτων, δείγματα των οποίων συλλέχτηκαν από πυρήνες που συνελέγησαν από μεγάλα βάθη. </a:t>
            </a:r>
          </a:p>
          <a:p>
            <a:pPr>
              <a:lnSpc>
                <a:spcPct val="107000"/>
              </a:lnSpc>
              <a:spcAft>
                <a:spcPts val="800"/>
              </a:spcAft>
            </a:pP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Ακολούθως,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δημιουργήθηκε </a:t>
            </a:r>
            <a:r>
              <a:rPr lang="el-GR" sz="2000" b="1" dirty="0">
                <a:effectLst/>
                <a:latin typeface="Calibri" panose="020F0502020204030204" pitchFamily="34" charset="0"/>
                <a:ea typeface="Calibri" panose="020F0502020204030204" pitchFamily="34" charset="0"/>
                <a:cs typeface="Calibri" panose="020F0502020204030204" pitchFamily="34" charset="0"/>
              </a:rPr>
              <a:t>η ισοτοπική καμπύλη </a:t>
            </a:r>
            <a:r>
              <a:rPr lang="en-US" sz="2000" b="1" dirty="0">
                <a:effectLst/>
                <a:latin typeface="Calibri" panose="020F0502020204030204" pitchFamily="34" charset="0"/>
                <a:ea typeface="Calibri" panose="020F0502020204030204" pitchFamily="34" charset="0"/>
                <a:cs typeface="Calibri" panose="020F0502020204030204" pitchFamily="34" charset="0"/>
              </a:rPr>
              <a:t>LR</a:t>
            </a:r>
            <a:r>
              <a:rPr lang="el-GR" sz="2000" b="1" dirty="0">
                <a:effectLst/>
                <a:latin typeface="Calibri" panose="020F0502020204030204" pitchFamily="34" charset="0"/>
                <a:ea typeface="Calibri" panose="020F0502020204030204" pitchFamily="34" charset="0"/>
                <a:cs typeface="Calibri" panose="020F0502020204030204" pitchFamily="34" charset="0"/>
              </a:rPr>
              <a:t>04 για τα τελευταία 5,3 </a:t>
            </a:r>
            <a:r>
              <a:rPr lang="en-US" sz="2000" b="1" dirty="0">
                <a:effectLst/>
                <a:latin typeface="Calibri" panose="020F0502020204030204" pitchFamily="34" charset="0"/>
                <a:ea typeface="Calibri" panose="020F0502020204030204" pitchFamily="34" charset="0"/>
                <a:cs typeface="Calibri" panose="020F0502020204030204" pitchFamily="34" charset="0"/>
              </a:rPr>
              <a:t>Ma</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χρησιμοποιώντας τις τιμές του λόγου </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18</a:t>
            </a:r>
            <a:r>
              <a:rPr lang="el-GR" sz="2000" dirty="0">
                <a:effectLst/>
                <a:latin typeface="Calibri" panose="020F0502020204030204" pitchFamily="34" charset="0"/>
                <a:ea typeface="Calibri" panose="020F0502020204030204" pitchFamily="34" charset="0"/>
                <a:cs typeface="Calibri" panose="020F0502020204030204" pitchFamily="34" charset="0"/>
              </a:rPr>
              <a:t>Ο/</a:t>
            </a:r>
            <a:r>
              <a:rPr lang="el-GR" sz="2000" baseline="30000" dirty="0">
                <a:effectLst/>
                <a:latin typeface="Calibri" panose="020F0502020204030204" pitchFamily="34" charset="0"/>
                <a:ea typeface="Calibri" panose="020F0502020204030204" pitchFamily="34" charset="0"/>
                <a:cs typeface="Calibri" panose="020F0502020204030204" pitchFamily="34" charset="0"/>
              </a:rPr>
              <a:t>16</a:t>
            </a:r>
            <a:r>
              <a:rPr lang="el-GR" sz="2000" dirty="0">
                <a:effectLst/>
                <a:latin typeface="Calibri" panose="020F0502020204030204" pitchFamily="34" charset="0"/>
                <a:ea typeface="Calibri" panose="020F0502020204030204" pitchFamily="34" charset="0"/>
                <a:cs typeface="Calibri" panose="020F0502020204030204" pitchFamily="34" charset="0"/>
              </a:rPr>
              <a:t>Ο σε </a:t>
            </a:r>
            <a:r>
              <a:rPr lang="el-GR" sz="2000" dirty="0" err="1">
                <a:effectLst/>
                <a:latin typeface="Calibri" panose="020F0502020204030204" pitchFamily="34" charset="0"/>
                <a:ea typeface="Calibri" panose="020F0502020204030204" pitchFamily="34" charset="0"/>
                <a:cs typeface="Calibri" panose="020F0502020204030204" pitchFamily="34" charset="0"/>
              </a:rPr>
              <a:t>βενθικά</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τρηματοφόρα</a:t>
            </a:r>
            <a:r>
              <a:rPr lang="el-GR" sz="2000" dirty="0">
                <a:effectLst/>
                <a:latin typeface="Calibri" panose="020F0502020204030204" pitchFamily="34" charset="0"/>
                <a:ea typeface="Calibri" panose="020F0502020204030204" pitchFamily="34" charset="0"/>
                <a:cs typeface="Calibri" panose="020F0502020204030204" pitchFamily="34" charset="0"/>
              </a:rPr>
              <a:t> από 57 παγκόσμια κατανεμημένα σημεία δειγματοληψίας και με χρήση τον αυτοματοποιημένο αλγόριθμο γραφικής συσχέτισης των </a:t>
            </a:r>
            <a:r>
              <a:rPr lang="el-GR" sz="2000" dirty="0" err="1">
                <a:effectLst/>
                <a:latin typeface="Calibri" panose="020F0502020204030204" pitchFamily="34" charset="0"/>
                <a:ea typeface="Calibri" panose="020F0502020204030204" pitchFamily="34" charset="0"/>
                <a:cs typeface="Calibri" panose="020F0502020204030204" pitchFamily="34" charset="0"/>
              </a:rPr>
              <a:t>Lisiecki</a:t>
            </a:r>
            <a:r>
              <a:rPr lang="el-GR" sz="2000" dirty="0">
                <a:effectLst/>
                <a:latin typeface="Calibri" panose="020F0502020204030204" pitchFamily="34" charset="0"/>
                <a:ea typeface="Calibri" panose="020F0502020204030204" pitchFamily="34" charset="0"/>
                <a:cs typeface="Calibri" panose="020F0502020204030204" pitchFamily="34" charset="0"/>
              </a:rPr>
              <a:t> &amp; </a:t>
            </a:r>
            <a:r>
              <a:rPr lang="el-GR" sz="2000" dirty="0" err="1">
                <a:effectLst/>
                <a:latin typeface="Calibri" panose="020F0502020204030204" pitchFamily="34" charset="0"/>
                <a:ea typeface="Calibri" panose="020F0502020204030204" pitchFamily="34" charset="0"/>
                <a:cs typeface="Calibri" panose="020F0502020204030204" pitchFamily="34" charset="0"/>
              </a:rPr>
              <a:t>Raymo</a:t>
            </a:r>
            <a:r>
              <a:rPr lang="el-GR" sz="2000" dirty="0">
                <a:effectLst/>
                <a:latin typeface="Calibri" panose="020F0502020204030204" pitchFamily="34" charset="0"/>
                <a:ea typeface="Calibri" panose="020F0502020204030204" pitchFamily="34" charset="0"/>
                <a:cs typeface="Calibri" panose="020F0502020204030204" pitchFamily="34" charset="0"/>
              </a:rPr>
              <a:t> (2005). Η εκτίμηση του σφάλματος στο μοντέλο ηλικίας </a:t>
            </a:r>
            <a:r>
              <a:rPr lang="en-US" sz="2000" dirty="0">
                <a:effectLst/>
                <a:latin typeface="Calibri" panose="020F0502020204030204" pitchFamily="34" charset="0"/>
                <a:ea typeface="Calibri" panose="020F0502020204030204" pitchFamily="34" charset="0"/>
                <a:cs typeface="Calibri" panose="020F0502020204030204" pitchFamily="34" charset="0"/>
              </a:rPr>
              <a:t>LR</a:t>
            </a:r>
            <a:r>
              <a:rPr lang="el-GR" sz="2000" dirty="0">
                <a:effectLst/>
                <a:latin typeface="Calibri" panose="020F0502020204030204" pitchFamily="34" charset="0"/>
                <a:ea typeface="Calibri" panose="020F0502020204030204" pitchFamily="34" charset="0"/>
                <a:cs typeface="Calibri" panose="020F0502020204030204" pitchFamily="34" charset="0"/>
              </a:rPr>
              <a:t>04 είναι της τάξης των ±6 </a:t>
            </a:r>
            <a:r>
              <a:rPr lang="en-US" sz="2000" dirty="0">
                <a:effectLst/>
                <a:latin typeface="Calibri" panose="020F0502020204030204" pitchFamily="34" charset="0"/>
                <a:ea typeface="Calibri" panose="020F0502020204030204" pitchFamily="34" charset="0"/>
                <a:cs typeface="Calibri" panose="020F0502020204030204" pitchFamily="34" charset="0"/>
              </a:rPr>
              <a:t>ka</a:t>
            </a:r>
            <a:r>
              <a:rPr lang="el-GR" sz="2000" dirty="0">
                <a:effectLst/>
                <a:latin typeface="Calibri" panose="020F0502020204030204" pitchFamily="34" charset="0"/>
                <a:ea typeface="Calibri" panose="020F0502020204030204" pitchFamily="34" charset="0"/>
                <a:cs typeface="Calibri" panose="020F0502020204030204" pitchFamily="34" charset="0"/>
              </a:rPr>
              <a:t> για το Κατώτερο Πλειστόκαινο (3-1 </a:t>
            </a:r>
            <a:r>
              <a:rPr lang="en-US" sz="2000" dirty="0">
                <a:effectLst/>
                <a:latin typeface="Calibri" panose="020F0502020204030204" pitchFamily="34" charset="0"/>
                <a:ea typeface="Calibri" panose="020F0502020204030204" pitchFamily="34" charset="0"/>
                <a:cs typeface="Calibri" panose="020F0502020204030204" pitchFamily="34" charset="0"/>
              </a:rPr>
              <a:t>Ma</a:t>
            </a:r>
            <a:r>
              <a:rPr lang="el-GR" sz="2000" dirty="0">
                <a:effectLst/>
                <a:latin typeface="Calibri" panose="020F0502020204030204" pitchFamily="34" charset="0"/>
                <a:ea typeface="Calibri" panose="020F0502020204030204" pitchFamily="34" charset="0"/>
                <a:cs typeface="Calibri" panose="020F0502020204030204" pitchFamily="34" charset="0"/>
              </a:rPr>
              <a:t>) και ±4 </a:t>
            </a:r>
            <a:r>
              <a:rPr lang="en-US" sz="2000" dirty="0">
                <a:effectLst/>
                <a:latin typeface="Calibri" panose="020F0502020204030204" pitchFamily="34" charset="0"/>
                <a:ea typeface="Calibri" panose="020F0502020204030204" pitchFamily="34" charset="0"/>
                <a:cs typeface="Calibri" panose="020F0502020204030204" pitchFamily="34" charset="0"/>
              </a:rPr>
              <a:t>ka</a:t>
            </a:r>
            <a:r>
              <a:rPr lang="el-GR" sz="2000" dirty="0">
                <a:effectLst/>
                <a:latin typeface="Calibri" panose="020F0502020204030204" pitchFamily="34" charset="0"/>
                <a:ea typeface="Calibri" panose="020F0502020204030204" pitchFamily="34" charset="0"/>
                <a:cs typeface="Calibri" panose="020F0502020204030204" pitchFamily="34" charset="0"/>
              </a:rPr>
              <a:t> για το Ανώτερο Πλειστόκαινο (1 </a:t>
            </a:r>
            <a:r>
              <a:rPr lang="en-US" sz="2000" dirty="0">
                <a:effectLst/>
                <a:latin typeface="Calibri" panose="020F0502020204030204" pitchFamily="34" charset="0"/>
                <a:ea typeface="Calibri" panose="020F0502020204030204" pitchFamily="34" charset="0"/>
                <a:cs typeface="Calibri" panose="020F0502020204030204" pitchFamily="34" charset="0"/>
              </a:rPr>
              <a:t>Ma</a:t>
            </a:r>
            <a:r>
              <a:rPr lang="el-GR"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973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56A812-759A-4CB0-8D28-9D991218A8D1}"/>
              </a:ext>
            </a:extLst>
          </p:cNvPr>
          <p:cNvSpPr txBox="1"/>
          <p:nvPr/>
        </p:nvSpPr>
        <p:spPr>
          <a:xfrm>
            <a:off x="455633" y="5132178"/>
            <a:ext cx="10694474" cy="779444"/>
          </a:xfrm>
          <a:prstGeom prst="rect">
            <a:avLst/>
          </a:prstGeom>
          <a:noFill/>
        </p:spPr>
        <p:txBody>
          <a:bodyPr wrap="square">
            <a:spAutoFit/>
          </a:bodyPr>
          <a:lstStyle/>
          <a:p>
            <a:pPr algn="just">
              <a:lnSpc>
                <a:spcPct val="115000"/>
              </a:lnSpc>
              <a:spcAft>
                <a:spcPts val="600"/>
              </a:spcAft>
            </a:pPr>
            <a:r>
              <a:rPr lang="el-GR" sz="2000" i="1" dirty="0">
                <a:effectLst/>
                <a:latin typeface="Calibri" panose="020F0502020204030204" pitchFamily="34" charset="0"/>
                <a:ea typeface="Calibri" panose="020F0502020204030204" pitchFamily="34" charset="0"/>
                <a:cs typeface="Calibri" panose="020F0502020204030204" pitchFamily="34" charset="0"/>
              </a:rPr>
              <a:t>Σχηματική παράσταση της καμπύλης μεταβολής του λόγου </a:t>
            </a:r>
            <a:r>
              <a:rPr lang="el-GR" sz="2000" i="1" baseline="30000" dirty="0">
                <a:effectLst/>
                <a:latin typeface="Calibri" panose="020F0502020204030204" pitchFamily="34" charset="0"/>
                <a:ea typeface="Calibri" panose="020F0502020204030204" pitchFamily="34" charset="0"/>
                <a:cs typeface="Calibri" panose="020F0502020204030204" pitchFamily="34" charset="0"/>
              </a:rPr>
              <a:t>18</a:t>
            </a:r>
            <a:r>
              <a:rPr lang="el-GR" sz="2000" i="1" dirty="0">
                <a:effectLst/>
                <a:latin typeface="Calibri" panose="020F0502020204030204" pitchFamily="34" charset="0"/>
                <a:ea typeface="Calibri" panose="020F0502020204030204" pitchFamily="34" charset="0"/>
                <a:cs typeface="Calibri" panose="020F0502020204030204" pitchFamily="34" charset="0"/>
              </a:rPr>
              <a:t>Ο/</a:t>
            </a:r>
            <a:r>
              <a:rPr lang="el-GR" sz="2000" i="1" baseline="30000" dirty="0">
                <a:effectLst/>
                <a:latin typeface="Calibri" panose="020F0502020204030204" pitchFamily="34" charset="0"/>
                <a:ea typeface="Calibri" panose="020F0502020204030204" pitchFamily="34" charset="0"/>
                <a:cs typeface="Calibri" panose="020F0502020204030204" pitchFamily="34" charset="0"/>
              </a:rPr>
              <a:t>16</a:t>
            </a:r>
            <a:r>
              <a:rPr lang="el-GR" sz="2000" i="1" dirty="0">
                <a:effectLst/>
                <a:latin typeface="Calibri" panose="020F0502020204030204" pitchFamily="34" charset="0"/>
                <a:ea typeface="Calibri" panose="020F0502020204030204" pitchFamily="34" charset="0"/>
                <a:cs typeface="Calibri" panose="020F0502020204030204" pitchFamily="34" charset="0"/>
              </a:rPr>
              <a:t>Ο με υπέρθεση </a:t>
            </a:r>
            <a:r>
              <a:rPr lang="el-GR" sz="2000" b="1" i="1" dirty="0">
                <a:effectLst/>
                <a:latin typeface="Calibri" panose="020F0502020204030204" pitchFamily="34" charset="0"/>
                <a:ea typeface="Calibri" panose="020F0502020204030204" pitchFamily="34" charset="0"/>
                <a:cs typeface="Calibri" panose="020F0502020204030204" pitchFamily="34" charset="0"/>
              </a:rPr>
              <a:t>των ισοτοπικών σταδίων του </a:t>
            </a:r>
            <a:r>
              <a:rPr lang="el-GR" sz="2000" b="1" i="1" dirty="0" err="1">
                <a:effectLst/>
                <a:latin typeface="Calibri" panose="020F0502020204030204" pitchFamily="34" charset="0"/>
                <a:ea typeface="Calibri" panose="020F0502020204030204" pitchFamily="34" charset="0"/>
                <a:cs typeface="Calibri" panose="020F0502020204030204" pitchFamily="34" charset="0"/>
              </a:rPr>
              <a:t>Φανεροζωϊκού</a:t>
            </a:r>
            <a:r>
              <a:rPr lang="el-GR" sz="2000" b="1" i="1" dirty="0">
                <a:effectLst/>
                <a:latin typeface="Calibri" panose="020F0502020204030204" pitchFamily="34" charset="0"/>
                <a:ea typeface="Calibri" panose="020F0502020204030204" pitchFamily="34" charset="0"/>
                <a:cs typeface="Calibri" panose="020F0502020204030204" pitchFamily="34" charset="0"/>
              </a:rPr>
              <a:t> </a:t>
            </a:r>
            <a:r>
              <a:rPr lang="el-GR" sz="2000" b="1" i="1" dirty="0" err="1">
                <a:effectLst/>
                <a:latin typeface="Calibri" panose="020F0502020204030204" pitchFamily="34" charset="0"/>
                <a:ea typeface="Calibri" panose="020F0502020204030204" pitchFamily="34" charset="0"/>
                <a:cs typeface="Calibri" panose="020F0502020204030204" pitchFamily="34" charset="0"/>
              </a:rPr>
              <a:t>Μεγαλο</a:t>
            </a:r>
            <a:r>
              <a:rPr lang="el-GR" sz="2000" b="1" i="1" dirty="0">
                <a:effectLst/>
                <a:latin typeface="Calibri" panose="020F0502020204030204" pitchFamily="34" charset="0"/>
                <a:ea typeface="Calibri" panose="020F0502020204030204" pitchFamily="34" charset="0"/>
                <a:cs typeface="Calibri" panose="020F0502020204030204" pitchFamily="34" charset="0"/>
              </a:rPr>
              <a:t>-αιώνα </a:t>
            </a:r>
            <a:r>
              <a:rPr lang="el-GR" sz="2000" i="1" dirty="0">
                <a:effectLst/>
                <a:latin typeface="Calibri" panose="020F0502020204030204" pitchFamily="34" charset="0"/>
                <a:ea typeface="Calibri" panose="020F0502020204030204" pitchFamily="34" charset="0"/>
                <a:cs typeface="Calibri" panose="020F0502020204030204" pitchFamily="34" charset="0"/>
              </a:rPr>
              <a:t>(από </a:t>
            </a:r>
            <a:r>
              <a:rPr lang="en-US" sz="2000" i="1" dirty="0">
                <a:effectLst/>
                <a:latin typeface="Calibri" panose="020F0502020204030204" pitchFamily="34" charset="0"/>
                <a:ea typeface="Calibri" panose="020F0502020204030204" pitchFamily="34" charset="0"/>
                <a:cs typeface="Calibri" panose="020F0502020204030204" pitchFamily="34" charset="0"/>
              </a:rPr>
              <a:t>Railsback et al</a:t>
            </a:r>
            <a:r>
              <a:rPr lang="el-GR" sz="2000" i="1" dirty="0">
                <a:effectLst/>
                <a:latin typeface="Calibri" panose="020F0502020204030204" pitchFamily="34" charset="0"/>
                <a:ea typeface="Calibri" panose="020F0502020204030204" pitchFamily="34" charset="0"/>
                <a:cs typeface="Calibri" panose="020F0502020204030204" pitchFamily="34" charset="0"/>
              </a:rPr>
              <a:t>. 2015).</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7919E20-6FAF-472D-8D45-CFA62124368A}"/>
              </a:ext>
            </a:extLst>
          </p:cNvPr>
          <p:cNvPicPr>
            <a:picLocks noChangeAspect="1"/>
          </p:cNvPicPr>
          <p:nvPr/>
        </p:nvPicPr>
        <p:blipFill>
          <a:blip r:embed="rId2"/>
          <a:stretch>
            <a:fillRect/>
          </a:stretch>
        </p:blipFill>
        <p:spPr>
          <a:xfrm>
            <a:off x="455633" y="1336100"/>
            <a:ext cx="11095586" cy="3694162"/>
          </a:xfrm>
          <a:prstGeom prst="rect">
            <a:avLst/>
          </a:prstGeom>
        </p:spPr>
      </p:pic>
      <p:sp>
        <p:nvSpPr>
          <p:cNvPr id="3" name="TextBox 2">
            <a:extLst>
              <a:ext uri="{FF2B5EF4-FFF2-40B4-BE49-F238E27FC236}">
                <a16:creationId xmlns:a16="http://schemas.microsoft.com/office/drawing/2014/main" id="{3DC6622A-3936-4982-64A2-0EA1D30EC05D}"/>
              </a:ext>
            </a:extLst>
          </p:cNvPr>
          <p:cNvSpPr txBox="1"/>
          <p:nvPr/>
        </p:nvSpPr>
        <p:spPr>
          <a:xfrm>
            <a:off x="3215680" y="558284"/>
            <a:ext cx="6098458" cy="400110"/>
          </a:xfrm>
          <a:prstGeom prst="rect">
            <a:avLst/>
          </a:prstGeom>
          <a:noFill/>
        </p:spPr>
        <p:txBody>
          <a:bodyPr wrap="square">
            <a:spAutoFit/>
          </a:bodyPr>
          <a:lstStyle/>
          <a:p>
            <a:r>
              <a:rPr lang="el-GR" sz="2000" b="1" i="0" u="none" strike="noStrike" baseline="0" dirty="0">
                <a:solidFill>
                  <a:srgbClr val="415080"/>
                </a:solidFill>
                <a:latin typeface="Trebuchet MS" panose="020B0603020202020204" pitchFamily="34" charset="0"/>
              </a:rPr>
              <a:t>Θαλάσσια Ισοτοπικά στάδια οξυγόνου </a:t>
            </a:r>
            <a:endParaRPr lang="en-US" sz="2000" b="1" dirty="0"/>
          </a:p>
        </p:txBody>
      </p:sp>
    </p:spTree>
    <p:extLst>
      <p:ext uri="{BB962C8B-B14F-4D97-AF65-F5344CB8AC3E}">
        <p14:creationId xmlns:p14="http://schemas.microsoft.com/office/powerpoint/2010/main" val="420255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551384" y="260351"/>
            <a:ext cx="11233247" cy="4896841"/>
          </a:xfrm>
        </p:spPr>
        <p:txBody>
          <a:bodyPr>
            <a:normAutofit lnSpcReduction="10000"/>
          </a:bodyPr>
          <a:lstStyle/>
          <a:p>
            <a:pPr algn="ctr">
              <a:lnSpc>
                <a:spcPct val="90000"/>
              </a:lnSpc>
              <a:buNone/>
            </a:pPr>
            <a:r>
              <a:rPr lang="el-GR"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Περίοδοι </a:t>
            </a:r>
            <a:r>
              <a:rPr lang="el-G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μεταβολών θαλάσσιας στάθμης, στο </a:t>
            </a:r>
            <a:r>
              <a:rPr lang="el-GR" sz="24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γεωλογικο</a:t>
            </a:r>
            <a:r>
              <a:rPr lang="el-GR"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χρόνο</a:t>
            </a:r>
          </a:p>
          <a:p>
            <a:pPr algn="ctr">
              <a:lnSpc>
                <a:spcPct val="90000"/>
              </a:lnSpc>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FontTx/>
              <a:buNone/>
            </a:pPr>
            <a:r>
              <a:rPr lang="el-GR" sz="2000" dirty="0">
                <a:effectLst/>
                <a:latin typeface="Calibri" panose="020F0502020204030204" pitchFamily="34" charset="0"/>
                <a:ea typeface="Calibri" panose="020F0502020204030204" pitchFamily="34" charset="0"/>
                <a:cs typeface="Calibri" panose="020F0502020204030204" pitchFamily="34" charset="0"/>
              </a:rPr>
              <a:t>Σύμφωνα με τη γενική ταξινόμηση των μεταβολών της θαλάσσιας στάθμης, με βάση τη διάρκεια τους στη κλίμακα του γεωλογικού χρόνου, του</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err="1">
                <a:effectLst/>
                <a:latin typeface="Calibri" panose="020F0502020204030204" pitchFamily="34" charset="0"/>
                <a:ea typeface="Calibri" panose="020F0502020204030204" pitchFamily="34" charset="0"/>
                <a:cs typeface="Calibri" panose="020F0502020204030204" pitchFamily="34" charset="0"/>
              </a:rPr>
              <a:t>Fairbridge</a:t>
            </a:r>
            <a:r>
              <a:rPr lang="el-GR" sz="2000" dirty="0">
                <a:effectLst/>
                <a:latin typeface="Calibri" panose="020F0502020204030204" pitchFamily="34" charset="0"/>
                <a:ea typeface="Calibri" panose="020F0502020204030204" pitchFamily="34" charset="0"/>
                <a:cs typeface="Calibri" panose="020F0502020204030204" pitchFamily="34" charset="0"/>
              </a:rPr>
              <a:t> (1983) διακρίνονται τρία είδη μεταβολών: </a:t>
            </a:r>
          </a:p>
          <a:p>
            <a:pPr algn="ctr">
              <a:lnSpc>
                <a:spcPct val="90000"/>
              </a:lnSpc>
              <a:buFontTx/>
              <a:buNone/>
            </a:pPr>
            <a:endParaRPr lang="el-GR" sz="2000" b="1" i="1" dirty="0">
              <a:latin typeface="Calibri" panose="020F0502020204030204" pitchFamily="34" charset="0"/>
              <a:cs typeface="Calibri" panose="020F0502020204030204" pitchFamily="34" charset="0"/>
            </a:endParaRPr>
          </a:p>
          <a:p>
            <a:pPr algn="just">
              <a:lnSpc>
                <a:spcPct val="90000"/>
              </a:lnSpc>
              <a:spcBef>
                <a:spcPts val="0"/>
              </a:spcBef>
              <a:spcAft>
                <a:spcPts val="300"/>
              </a:spcAft>
              <a:buFontTx/>
              <a:buNone/>
            </a:pPr>
            <a:r>
              <a:rPr lang="el-GR" sz="2000" b="1" i="1" dirty="0">
                <a:latin typeface="Calibri" panose="020F0502020204030204" pitchFamily="34" charset="0"/>
                <a:cs typeface="Calibri" panose="020F0502020204030204" pitchFamily="34" charset="0"/>
              </a:rPr>
              <a:t>(α)</a:t>
            </a:r>
            <a:r>
              <a:rPr lang="el-GR" sz="2000"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μακράς διάρκειας (10</a:t>
            </a:r>
            <a:r>
              <a:rPr lang="el-GR" sz="2000" b="1" baseline="30000" dirty="0">
                <a:latin typeface="Calibri" panose="020F0502020204030204" pitchFamily="34" charset="0"/>
                <a:cs typeface="Calibri" panose="020F0502020204030204" pitchFamily="34" charset="0"/>
              </a:rPr>
              <a:t>6 </a:t>
            </a:r>
            <a:r>
              <a:rPr lang="el-GR" sz="2000" b="1" dirty="0">
                <a:latin typeface="Calibri" panose="020F0502020204030204" pitchFamily="34" charset="0"/>
                <a:cs typeface="Calibri" panose="020F0502020204030204" pitchFamily="34" charset="0"/>
              </a:rPr>
              <a:t>- 10</a:t>
            </a:r>
            <a:r>
              <a:rPr lang="el-GR" sz="2000" b="1" baseline="30000" dirty="0">
                <a:latin typeface="Calibri" panose="020F0502020204030204" pitchFamily="34" charset="0"/>
                <a:cs typeface="Calibri" panose="020F0502020204030204" pitchFamily="34" charset="0"/>
              </a:rPr>
              <a:t>9</a:t>
            </a:r>
            <a:r>
              <a:rPr lang="el-GR" sz="2000" b="1" dirty="0">
                <a:latin typeface="Calibri" panose="020F0502020204030204" pitchFamily="34" charset="0"/>
                <a:cs typeface="Calibri" panose="020F0502020204030204" pitchFamily="34" charset="0"/>
              </a:rPr>
              <a:t> χρόνια),</a:t>
            </a:r>
            <a:r>
              <a:rPr lang="el-GR" sz="2000" dirty="0">
                <a:latin typeface="Calibri" panose="020F0502020204030204" pitchFamily="34" charset="0"/>
                <a:cs typeface="Calibri" panose="020F0502020204030204" pitchFamily="34" charset="0"/>
              </a:rPr>
              <a:t> δράση γεωλογικών φαινομένων, ευρύτερες (παγκόσμιες) κλιματικές αλλαγές</a:t>
            </a:r>
          </a:p>
          <a:p>
            <a:pPr algn="just">
              <a:lnSpc>
                <a:spcPct val="90000"/>
              </a:lnSpc>
              <a:spcBef>
                <a:spcPts val="0"/>
              </a:spcBef>
              <a:spcAft>
                <a:spcPts val="300"/>
              </a:spcAft>
              <a:buFontTx/>
              <a:buNone/>
            </a:pPr>
            <a:endParaRPr lang="el-GR" sz="2000" dirty="0">
              <a:latin typeface="Calibri" panose="020F0502020204030204" pitchFamily="34" charset="0"/>
              <a:cs typeface="Calibri" panose="020F0502020204030204" pitchFamily="34" charset="0"/>
            </a:endParaRPr>
          </a:p>
          <a:p>
            <a:pPr algn="just">
              <a:lnSpc>
                <a:spcPct val="110000"/>
              </a:lnSpc>
              <a:spcBef>
                <a:spcPts val="0"/>
              </a:spcBef>
              <a:spcAft>
                <a:spcPts val="300"/>
              </a:spcAft>
              <a:buFontTx/>
              <a:buNone/>
            </a:pPr>
            <a:r>
              <a:rPr lang="el-GR" sz="2000" b="1" i="1" dirty="0">
                <a:latin typeface="Calibri" panose="020F0502020204030204" pitchFamily="34" charset="0"/>
                <a:cs typeface="Calibri" panose="020F0502020204030204" pitchFamily="34" charset="0"/>
              </a:rPr>
              <a:t>(β)</a:t>
            </a:r>
            <a:r>
              <a:rPr lang="el-GR" sz="2000"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μέσης διάρκειας (10</a:t>
            </a:r>
            <a:r>
              <a:rPr lang="el-GR" sz="2000" b="1" baseline="30000" dirty="0">
                <a:latin typeface="Calibri" panose="020F0502020204030204" pitchFamily="34" charset="0"/>
                <a:cs typeface="Calibri" panose="020F0502020204030204" pitchFamily="34" charset="0"/>
              </a:rPr>
              <a:t>3 </a:t>
            </a:r>
            <a:r>
              <a:rPr lang="el-GR" sz="2000" b="1" dirty="0">
                <a:latin typeface="Calibri" panose="020F0502020204030204" pitchFamily="34" charset="0"/>
                <a:cs typeface="Calibri" panose="020F0502020204030204" pitchFamily="34" charset="0"/>
              </a:rPr>
              <a:t>- 10</a:t>
            </a:r>
            <a:r>
              <a:rPr lang="el-GR" sz="2000" b="1" baseline="30000" dirty="0">
                <a:latin typeface="Calibri" panose="020F0502020204030204" pitchFamily="34" charset="0"/>
                <a:cs typeface="Calibri" panose="020F0502020204030204" pitchFamily="34" charset="0"/>
              </a:rPr>
              <a:t>6</a:t>
            </a:r>
            <a:r>
              <a:rPr lang="el-GR" sz="2000" b="1" dirty="0">
                <a:latin typeface="Calibri" panose="020F0502020204030204" pitchFamily="34" charset="0"/>
                <a:cs typeface="Calibri" panose="020F0502020204030204" pitchFamily="34" charset="0"/>
              </a:rPr>
              <a:t> χρόνια), </a:t>
            </a:r>
            <a:r>
              <a:rPr lang="el-GR" sz="2000" dirty="0">
                <a:latin typeface="Calibri" panose="020F0502020204030204" pitchFamily="34" charset="0"/>
                <a:cs typeface="Calibri" panose="020F0502020204030204" pitchFamily="34" charset="0"/>
              </a:rPr>
              <a:t>κλιματικές αλλαγές που συνδέονται με την εκδήλωση </a:t>
            </a:r>
            <a:r>
              <a:rPr lang="el-GR" sz="2000" dirty="0" err="1">
                <a:latin typeface="Calibri" panose="020F0502020204030204" pitchFamily="34" charset="0"/>
                <a:cs typeface="Calibri" panose="020F0502020204030204" pitchFamily="34" charset="0"/>
              </a:rPr>
              <a:t>παγετώδων</a:t>
            </a:r>
            <a:r>
              <a:rPr lang="el-GR" sz="2000" dirty="0">
                <a:latin typeface="Calibri" panose="020F0502020204030204" pitchFamily="34" charset="0"/>
                <a:cs typeface="Calibri" panose="020F0502020204030204" pitchFamily="34" charset="0"/>
              </a:rPr>
              <a:t>/</a:t>
            </a:r>
            <a:r>
              <a:rPr lang="el-GR" sz="2000" dirty="0" err="1">
                <a:latin typeface="Calibri" panose="020F0502020204030204" pitchFamily="34" charset="0"/>
                <a:cs typeface="Calibri" panose="020F0502020204030204" pitchFamily="34" charset="0"/>
              </a:rPr>
              <a:t>μεσοπαγετώδων</a:t>
            </a:r>
            <a:r>
              <a:rPr lang="el-GR" sz="2000" dirty="0">
                <a:latin typeface="Calibri" panose="020F0502020204030204" pitchFamily="34" charset="0"/>
                <a:cs typeface="Calibri" panose="020F0502020204030204" pitchFamily="34" charset="0"/>
              </a:rPr>
              <a:t> περιόδων</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 </a:t>
            </a:r>
          </a:p>
          <a:p>
            <a:pPr algn="just">
              <a:lnSpc>
                <a:spcPct val="110000"/>
              </a:lnSpc>
              <a:spcBef>
                <a:spcPts val="0"/>
              </a:spcBef>
              <a:spcAft>
                <a:spcPts val="300"/>
              </a:spcAft>
              <a:buFontTx/>
              <a:buNone/>
            </a:pPr>
            <a:endParaRPr lang="el-GR" sz="2000" dirty="0">
              <a:latin typeface="Calibri" panose="020F0502020204030204" pitchFamily="34" charset="0"/>
              <a:cs typeface="Calibri" panose="020F0502020204030204" pitchFamily="34" charset="0"/>
            </a:endParaRPr>
          </a:p>
          <a:p>
            <a:pPr algn="just">
              <a:lnSpc>
                <a:spcPct val="110000"/>
              </a:lnSpc>
              <a:spcBef>
                <a:spcPts val="0"/>
              </a:spcBef>
              <a:spcAft>
                <a:spcPts val="300"/>
              </a:spcAft>
              <a:buFontTx/>
              <a:buNone/>
            </a:pPr>
            <a:r>
              <a:rPr lang="el-GR" sz="2000" b="1" i="1" dirty="0">
                <a:latin typeface="Calibri" panose="020F0502020204030204" pitchFamily="34" charset="0"/>
                <a:cs typeface="Calibri" panose="020F0502020204030204" pitchFamily="34" charset="0"/>
              </a:rPr>
              <a:t>(γ)</a:t>
            </a:r>
            <a:r>
              <a:rPr lang="el-GR" sz="2000"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μικρής διάρκειας (10</a:t>
            </a:r>
            <a:r>
              <a:rPr lang="el-GR" sz="2000" b="1" baseline="30000" dirty="0">
                <a:latin typeface="Calibri" panose="020F0502020204030204" pitchFamily="34" charset="0"/>
                <a:cs typeface="Calibri" panose="020F0502020204030204" pitchFamily="34" charset="0"/>
              </a:rPr>
              <a:t>-1 </a:t>
            </a:r>
            <a:r>
              <a:rPr lang="el-GR" sz="2000" b="1" dirty="0">
                <a:latin typeface="Calibri" panose="020F0502020204030204" pitchFamily="34" charset="0"/>
                <a:cs typeface="Calibri" panose="020F0502020204030204" pitchFamily="34" charset="0"/>
              </a:rPr>
              <a:t>- 10</a:t>
            </a:r>
            <a:r>
              <a:rPr lang="el-GR" sz="2000" b="1" baseline="30000" dirty="0">
                <a:latin typeface="Calibri" panose="020F0502020204030204" pitchFamily="34" charset="0"/>
                <a:cs typeface="Calibri" panose="020F0502020204030204" pitchFamily="34" charset="0"/>
              </a:rPr>
              <a:t>3</a:t>
            </a:r>
            <a:r>
              <a:rPr lang="el-GR" sz="2000" b="1" dirty="0">
                <a:latin typeface="Calibri" panose="020F0502020204030204" pitchFamily="34" charset="0"/>
                <a:cs typeface="Calibri" panose="020F0502020204030204" pitchFamily="34" charset="0"/>
              </a:rPr>
              <a:t> χρόνια), </a:t>
            </a:r>
            <a:r>
              <a:rPr lang="el-GR" sz="2000" dirty="0">
                <a:latin typeface="Calibri" panose="020F0502020204030204" pitchFamily="34" charset="0"/>
                <a:cs typeface="Calibri" panose="020F0502020204030204" pitchFamily="34" charset="0"/>
              </a:rPr>
              <a:t>μικρότερης διάρκειας και έντασης κλιματικές αλλαγές και που συνήθως εμπεριέχουν και την ανθρωπογενή παρέμβαση, σε μετεωρολογικές μεταβολές που συνδυάζονται με αλλαγές στο κυματικό καθεστώς, στην θαλάσσια κυκλοφορία ενώ στην περιοδική μεταβολή της θαλάσσιας στάθμης συμβάλλει και η παλίρροια. </a:t>
            </a:r>
            <a:endParaRPr lang="en-GB" sz="2000"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AEF2E4-467A-4650-9B72-6040A5629F68}"/>
              </a:ext>
            </a:extLst>
          </p:cNvPr>
          <p:cNvSpPr txBox="1"/>
          <p:nvPr/>
        </p:nvSpPr>
        <p:spPr>
          <a:xfrm>
            <a:off x="1317677" y="5205558"/>
            <a:ext cx="6113205" cy="1631216"/>
          </a:xfrm>
          <a:prstGeom prst="rect">
            <a:avLst/>
          </a:prstGeom>
          <a:noFill/>
        </p:spPr>
        <p:txBody>
          <a:bodyPr wrap="square">
            <a:spAutoFit/>
          </a:bodyPr>
          <a:lstStyle/>
          <a:p>
            <a:r>
              <a:rPr lang="el-GR" sz="2000" dirty="0">
                <a:effectLst/>
                <a:latin typeface="Calibri" panose="020F0502020204030204" pitchFamily="34" charset="0"/>
                <a:ea typeface="Calibri" panose="020F0502020204030204" pitchFamily="34" charset="0"/>
              </a:rPr>
              <a:t>Οι κύριες παγετώδεις και </a:t>
            </a:r>
            <a:r>
              <a:rPr lang="el-GR" sz="2000" dirty="0" err="1">
                <a:effectLst/>
                <a:latin typeface="Calibri" panose="020F0502020204030204" pitchFamily="34" charset="0"/>
                <a:ea typeface="Calibri" panose="020F0502020204030204" pitchFamily="34" charset="0"/>
              </a:rPr>
              <a:t>μεσοπαγετώδεις</a:t>
            </a:r>
            <a:r>
              <a:rPr lang="el-GR" sz="2000" dirty="0">
                <a:effectLst/>
                <a:latin typeface="Calibri" panose="020F0502020204030204" pitchFamily="34" charset="0"/>
                <a:ea typeface="Calibri" panose="020F0502020204030204" pitchFamily="34" charset="0"/>
              </a:rPr>
              <a:t> περίοδοι της Πλειστόκαινου περιόδου στην περιοχή των </a:t>
            </a:r>
            <a:r>
              <a:rPr lang="el-GR" sz="2000" dirty="0" err="1">
                <a:effectLst/>
                <a:latin typeface="Calibri" panose="020F0502020204030204" pitchFamily="34" charset="0"/>
                <a:ea typeface="Calibri" panose="020F0502020204030204" pitchFamily="34" charset="0"/>
              </a:rPr>
              <a:t>Άλπεων</a:t>
            </a:r>
            <a:r>
              <a:rPr lang="el-GR" sz="2000" dirty="0">
                <a:effectLst/>
                <a:latin typeface="Calibri" panose="020F0502020204030204" pitchFamily="34" charset="0"/>
                <a:ea typeface="Calibri" panose="020F0502020204030204" pitchFamily="34" charset="0"/>
              </a:rPr>
              <a:t>. </a:t>
            </a:r>
            <a:r>
              <a:rPr lang="el-GR" sz="2000" dirty="0" err="1">
                <a:effectLst/>
                <a:latin typeface="Calibri" panose="020F0502020204030204" pitchFamily="34" charset="0"/>
                <a:ea typeface="Calibri" panose="020F0502020204030204" pitchFamily="34" charset="0"/>
              </a:rPr>
              <a:t>Βούρμιος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l-GR" sz="2000" i="1" dirty="0" err="1">
                <a:effectLst/>
                <a:latin typeface="Calibri" panose="020F0502020204030204" pitchFamily="34" charset="0"/>
                <a:ea typeface="Calibri" panose="020F0502020204030204" pitchFamily="34" charset="0"/>
              </a:rPr>
              <a:t>Wurm</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18- 67 </a:t>
            </a:r>
            <a:r>
              <a:rPr lang="en-US" sz="2000" dirty="0">
                <a:effectLst/>
                <a:latin typeface="Calibri" panose="020F0502020204030204" pitchFamily="34" charset="0"/>
                <a:ea typeface="Calibri" panose="020F0502020204030204" pitchFamily="34" charset="0"/>
              </a:rPr>
              <a:t>ka</a:t>
            </a:r>
            <a:r>
              <a:rPr lang="el-GR" sz="2000" dirty="0">
                <a:effectLst/>
                <a:latin typeface="Calibri" panose="020F0502020204030204" pitchFamily="34" charset="0"/>
                <a:ea typeface="Calibri" panose="020F0502020204030204" pitchFamily="34" charset="0"/>
              </a:rPr>
              <a:t>, </a:t>
            </a:r>
            <a:r>
              <a:rPr lang="el-GR" sz="2000" dirty="0" err="1">
                <a:effectLst/>
                <a:latin typeface="Calibri" panose="020F0502020204030204" pitchFamily="34" charset="0"/>
                <a:ea typeface="Calibri" panose="020F0502020204030204" pitchFamily="34" charset="0"/>
              </a:rPr>
              <a:t>Ρίσσιος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l-GR" sz="2000" i="1" dirty="0" err="1">
                <a:effectLst/>
                <a:latin typeface="Calibri" panose="020F0502020204030204" pitchFamily="34" charset="0"/>
                <a:ea typeface="Calibri" panose="020F0502020204030204" pitchFamily="34" charset="0"/>
              </a:rPr>
              <a:t>Riss</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128-180 </a:t>
            </a:r>
            <a:r>
              <a:rPr lang="en-US" sz="2000" dirty="0">
                <a:effectLst/>
                <a:latin typeface="Calibri" panose="020F0502020204030204" pitchFamily="34" charset="0"/>
                <a:ea typeface="Calibri" panose="020F0502020204030204" pitchFamily="34" charset="0"/>
              </a:rPr>
              <a:t>ka</a:t>
            </a:r>
            <a:r>
              <a:rPr lang="el-GR" sz="2000" dirty="0">
                <a:effectLst/>
                <a:latin typeface="Calibri" panose="020F0502020204030204" pitchFamily="34" charset="0"/>
                <a:ea typeface="Calibri" panose="020F0502020204030204" pitchFamily="34" charset="0"/>
              </a:rPr>
              <a:t>, </a:t>
            </a:r>
            <a:r>
              <a:rPr lang="el-GR" sz="2000" dirty="0" err="1">
                <a:effectLst/>
                <a:latin typeface="Calibri" panose="020F0502020204030204" pitchFamily="34" charset="0"/>
                <a:ea typeface="Calibri" panose="020F0502020204030204" pitchFamily="34" charset="0"/>
              </a:rPr>
              <a:t>Μινδέλιος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l-GR" sz="2000" i="1" dirty="0" err="1">
                <a:effectLst/>
                <a:latin typeface="Calibri" panose="020F0502020204030204" pitchFamily="34" charset="0"/>
                <a:ea typeface="Calibri" panose="020F0502020204030204" pitchFamily="34" charset="0"/>
              </a:rPr>
              <a:t>Mindel</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230- 300 </a:t>
            </a:r>
            <a:r>
              <a:rPr lang="en-US" sz="2000" dirty="0">
                <a:effectLst/>
                <a:latin typeface="Calibri" panose="020F0502020204030204" pitchFamily="34" charset="0"/>
                <a:ea typeface="Calibri" panose="020F0502020204030204" pitchFamily="34" charset="0"/>
              </a:rPr>
              <a:t>ka</a:t>
            </a:r>
            <a:r>
              <a:rPr lang="el-GR" sz="2000" dirty="0">
                <a:effectLst/>
                <a:latin typeface="Calibri" panose="020F0502020204030204" pitchFamily="34" charset="0"/>
                <a:ea typeface="Calibri" panose="020F0502020204030204" pitchFamily="34" charset="0"/>
              </a:rPr>
              <a:t>, </a:t>
            </a:r>
            <a:r>
              <a:rPr lang="el-GR" sz="2000" dirty="0" err="1">
                <a:effectLst/>
                <a:latin typeface="Calibri" panose="020F0502020204030204" pitchFamily="34" charset="0"/>
                <a:ea typeface="Calibri" panose="020F0502020204030204" pitchFamily="34" charset="0"/>
              </a:rPr>
              <a:t>Γκούντζιος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l-GR" sz="2000" i="1" dirty="0" err="1">
                <a:effectLst/>
                <a:latin typeface="Calibri" panose="020F0502020204030204" pitchFamily="34" charset="0"/>
                <a:ea typeface="Calibri" panose="020F0502020204030204" pitchFamily="34" charset="0"/>
              </a:rPr>
              <a:t>Gunz</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330-470 </a:t>
            </a:r>
            <a:r>
              <a:rPr lang="en-US" sz="2000" dirty="0">
                <a:effectLst/>
                <a:latin typeface="Calibri" panose="020F0502020204030204" pitchFamily="34" charset="0"/>
                <a:ea typeface="Calibri" panose="020F0502020204030204" pitchFamily="34" charset="0"/>
              </a:rPr>
              <a:t>ka</a:t>
            </a:r>
            <a:r>
              <a:rPr lang="el-GR" sz="2000" dirty="0">
                <a:effectLst/>
                <a:latin typeface="Calibri" panose="020F0502020204030204" pitchFamily="34" charset="0"/>
                <a:ea typeface="Calibri" panose="020F0502020204030204" pitchFamily="34" charset="0"/>
              </a:rPr>
              <a:t>, </a:t>
            </a:r>
            <a:r>
              <a:rPr lang="el-GR" sz="2000" dirty="0" err="1">
                <a:effectLst/>
                <a:latin typeface="Calibri" panose="020F0502020204030204" pitchFamily="34" charset="0"/>
                <a:ea typeface="Calibri" panose="020F0502020204030204" pitchFamily="34" charset="0"/>
              </a:rPr>
              <a:t>Δουνάβιος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l-GR" sz="2000" i="1" dirty="0" err="1">
                <a:effectLst/>
                <a:latin typeface="Calibri" panose="020F0502020204030204" pitchFamily="34" charset="0"/>
                <a:ea typeface="Calibri" panose="020F0502020204030204" pitchFamily="34" charset="0"/>
              </a:rPr>
              <a:t>Donau</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1.170-1.800 </a:t>
            </a:r>
            <a:r>
              <a:rPr lang="en-US" sz="2000" dirty="0">
                <a:effectLst/>
                <a:latin typeface="Calibri" panose="020F0502020204030204" pitchFamily="34" charset="0"/>
                <a:ea typeface="Calibri" panose="020F0502020204030204" pitchFamily="34" charset="0"/>
              </a:rPr>
              <a:t>ka</a:t>
            </a:r>
            <a:r>
              <a:rPr lang="el-GR" sz="2000" dirty="0">
                <a:effectLst/>
                <a:latin typeface="Calibri" panose="020F0502020204030204" pitchFamily="34" charset="0"/>
                <a:ea typeface="Calibri" panose="020F0502020204030204" pitchFamily="34" charset="0"/>
              </a:rPr>
              <a:t>).</a:t>
            </a:r>
            <a:endParaRPr lang="en-US" sz="2000" dirty="0"/>
          </a:p>
        </p:txBody>
      </p:sp>
      <p:pic>
        <p:nvPicPr>
          <p:cNvPr id="7" name="Picture 6">
            <a:extLst>
              <a:ext uri="{FF2B5EF4-FFF2-40B4-BE49-F238E27FC236}">
                <a16:creationId xmlns:a16="http://schemas.microsoft.com/office/drawing/2014/main" id="{898D816D-30F3-4B70-A96E-1E9546608EC0}"/>
              </a:ext>
            </a:extLst>
          </p:cNvPr>
          <p:cNvPicPr/>
          <p:nvPr/>
        </p:nvPicPr>
        <p:blipFill>
          <a:blip r:embed="rId2"/>
          <a:stretch>
            <a:fillRect/>
          </a:stretch>
        </p:blipFill>
        <p:spPr>
          <a:xfrm rot="16200000">
            <a:off x="6446614" y="1069333"/>
            <a:ext cx="6730532" cy="4695455"/>
          </a:xfrm>
          <a:prstGeom prst="rect">
            <a:avLst/>
          </a:prstGeom>
        </p:spPr>
      </p:pic>
      <p:sp>
        <p:nvSpPr>
          <p:cNvPr id="8" name="TextBox 7">
            <a:extLst>
              <a:ext uri="{FF2B5EF4-FFF2-40B4-BE49-F238E27FC236}">
                <a16:creationId xmlns:a16="http://schemas.microsoft.com/office/drawing/2014/main" id="{E815F7D2-F813-2E38-071A-42D53BEBC4CF}"/>
              </a:ext>
            </a:extLst>
          </p:cNvPr>
          <p:cNvSpPr txBox="1"/>
          <p:nvPr/>
        </p:nvSpPr>
        <p:spPr>
          <a:xfrm>
            <a:off x="506721" y="75672"/>
            <a:ext cx="6113206" cy="400110"/>
          </a:xfrm>
          <a:prstGeom prst="rect">
            <a:avLst/>
          </a:prstGeom>
          <a:noFill/>
        </p:spPr>
        <p:txBody>
          <a:bodyPr wrap="square">
            <a:spAutoFit/>
          </a:bodyPr>
          <a:lstStyle/>
          <a:p>
            <a:r>
              <a:rPr lang="el-GR" sz="2000" b="1" i="1" dirty="0">
                <a:solidFill>
                  <a:srgbClr val="000000"/>
                </a:solidFill>
                <a:effectLst/>
                <a:latin typeface="Calibri" panose="020F0502020204030204" pitchFamily="34" charset="0"/>
                <a:ea typeface="Calibri" panose="020F0502020204030204" pitchFamily="34" charset="0"/>
              </a:rPr>
              <a:t>Παγκόσμιες μεταβολές της θαλάσσιας στάθμης </a:t>
            </a:r>
            <a:endParaRPr lang="en-US" sz="2000" i="1" dirty="0"/>
          </a:p>
        </p:txBody>
      </p:sp>
      <p:pic>
        <p:nvPicPr>
          <p:cNvPr id="5" name="Picture 4">
            <a:extLst>
              <a:ext uri="{FF2B5EF4-FFF2-40B4-BE49-F238E27FC236}">
                <a16:creationId xmlns:a16="http://schemas.microsoft.com/office/drawing/2014/main" id="{678FBB07-3A86-3DE0-BCB8-FB2EF27667A8}"/>
              </a:ext>
            </a:extLst>
          </p:cNvPr>
          <p:cNvPicPr>
            <a:picLocks noChangeAspect="1"/>
          </p:cNvPicPr>
          <p:nvPr/>
        </p:nvPicPr>
        <p:blipFill>
          <a:blip r:embed="rId3"/>
          <a:stretch>
            <a:fillRect/>
          </a:stretch>
        </p:blipFill>
        <p:spPr>
          <a:xfrm>
            <a:off x="263352" y="776210"/>
            <a:ext cx="6113205" cy="4128919"/>
          </a:xfrm>
          <a:prstGeom prst="rect">
            <a:avLst/>
          </a:prstGeom>
        </p:spPr>
      </p:pic>
    </p:spTree>
    <p:extLst>
      <p:ext uri="{BB962C8B-B14F-4D97-AF65-F5344CB8AC3E}">
        <p14:creationId xmlns:p14="http://schemas.microsoft.com/office/powerpoint/2010/main" val="318170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344" y="5103674"/>
            <a:ext cx="11809312" cy="1754326"/>
          </a:xfrm>
          <a:prstGeom prst="rect">
            <a:avLst/>
          </a:prstGeom>
        </p:spPr>
        <p:txBody>
          <a:bodyPr wrap="square">
            <a:spAutoFit/>
          </a:bodyPr>
          <a:lstStyle/>
          <a:p>
            <a:r>
              <a:rPr lang="el-GR" dirty="0"/>
              <a:t>Συνθετική σχετική στάθμη της θάλασσας (</a:t>
            </a:r>
            <a:r>
              <a:rPr lang="en-US" dirty="0"/>
              <a:t>RSL</a:t>
            </a:r>
            <a:r>
              <a:rPr lang="el-GR" dirty="0"/>
              <a:t>) (συνεχής γκρι γραμμή) για τα τελευταία 450 </a:t>
            </a:r>
            <a:r>
              <a:rPr lang="en-US" dirty="0"/>
              <a:t>ka</a:t>
            </a:r>
            <a:r>
              <a:rPr lang="el-GR" dirty="0"/>
              <a:t> (από </a:t>
            </a:r>
            <a:r>
              <a:rPr lang="en-GB" dirty="0" err="1"/>
              <a:t>Waelbroeck</a:t>
            </a:r>
            <a:r>
              <a:rPr lang="en-GB" dirty="0"/>
              <a:t> </a:t>
            </a:r>
            <a:r>
              <a:rPr lang="en-GB" i="1" dirty="0"/>
              <a:t>et al</a:t>
            </a:r>
            <a:r>
              <a:rPr lang="el-GR" i="1" dirty="0"/>
              <a:t>.,</a:t>
            </a:r>
            <a:r>
              <a:rPr lang="el-GR" dirty="0"/>
              <a:t> 2002). </a:t>
            </a:r>
            <a:r>
              <a:rPr lang="el-GR" u="sng" dirty="0"/>
              <a:t>Επεξήγηση</a:t>
            </a:r>
            <a:r>
              <a:rPr lang="el-GR" dirty="0"/>
              <a:t>: Στον οριζόντιο άξονα δίνεται η ηλικία (</a:t>
            </a:r>
            <a:r>
              <a:rPr lang="en-US" dirty="0"/>
              <a:t>age</a:t>
            </a:r>
            <a:r>
              <a:rPr lang="el-GR" dirty="0"/>
              <a:t>) σε χιλιάδες χρόνια (</a:t>
            </a:r>
            <a:r>
              <a:rPr lang="en-US" dirty="0"/>
              <a:t>ka</a:t>
            </a:r>
            <a:r>
              <a:rPr lang="el-GR" dirty="0"/>
              <a:t>), στον αριστερό κατακόρυφο άξονα η σχετική μεταβολή θαλάσσιας στάθμης (</a:t>
            </a:r>
            <a:r>
              <a:rPr lang="en-US" dirty="0"/>
              <a:t>RSL</a:t>
            </a:r>
            <a:r>
              <a:rPr lang="el-GR" dirty="0"/>
              <a:t>) σε μέτρα (</a:t>
            </a:r>
            <a:r>
              <a:rPr lang="en-US" dirty="0"/>
              <a:t>m</a:t>
            </a:r>
            <a:r>
              <a:rPr lang="el-GR" dirty="0"/>
              <a:t>), ενώ στον δεξιό κατακόρυφο άξονα οι τιμές της μέσης τιμής </a:t>
            </a:r>
            <a:r>
              <a:rPr lang="el-GR" baseline="30000" dirty="0"/>
              <a:t>18</a:t>
            </a:r>
            <a:r>
              <a:rPr lang="el-GR" dirty="0"/>
              <a:t>δΟ στο ωκεάνιο νερό (από </a:t>
            </a:r>
            <a:r>
              <a:rPr lang="en-GB" dirty="0" err="1"/>
              <a:t>Shackleton</a:t>
            </a:r>
            <a:r>
              <a:rPr lang="el-GR" dirty="0"/>
              <a:t>, 2000). </a:t>
            </a:r>
            <a:r>
              <a:rPr lang="en-US" b="1" dirty="0"/>
              <a:t>x</a:t>
            </a:r>
            <a:r>
              <a:rPr lang="el-GR" dirty="0"/>
              <a:t>: αντιστοιχούν σε δεδομένα από κοράλλια. </a:t>
            </a:r>
            <a:r>
              <a:rPr lang="en-US" b="1" dirty="0"/>
              <a:t>o</a:t>
            </a:r>
            <a:r>
              <a:rPr lang="el-GR" dirty="0"/>
              <a:t>: κατώτατα επίπεδα στάθμης θάλασσας (</a:t>
            </a:r>
            <a:r>
              <a:rPr lang="en-GB" dirty="0" err="1"/>
              <a:t>lowstands</a:t>
            </a:r>
            <a:r>
              <a:rPr lang="el-GR" dirty="0"/>
              <a:t>) σύμφωνα με </a:t>
            </a:r>
            <a:r>
              <a:rPr lang="en-GB" dirty="0" err="1"/>
              <a:t>Rohling</a:t>
            </a:r>
            <a:r>
              <a:rPr lang="en-GB" dirty="0"/>
              <a:t> </a:t>
            </a:r>
            <a:r>
              <a:rPr lang="en-GB" i="1" dirty="0"/>
              <a:t>et al</a:t>
            </a:r>
            <a:r>
              <a:rPr lang="el-GR" i="1" dirty="0"/>
              <a:t>.</a:t>
            </a:r>
            <a:r>
              <a:rPr lang="el-GR" dirty="0"/>
              <a:t> (1998). Η συνεχής μαύρη γραμμή αντιπροσωπεύει της μέσης τιμής </a:t>
            </a:r>
            <a:r>
              <a:rPr lang="el-GR" baseline="30000" dirty="0"/>
              <a:t>18</a:t>
            </a:r>
            <a:r>
              <a:rPr lang="el-GR" dirty="0"/>
              <a:t>δΟ στο ωκεάνιο νερό. Τα νούμερα πάνω από τις καμπύλες στάθμης θάλασσας αντιπροσωπεύουν ισοτοπικά στάδια (</a:t>
            </a:r>
            <a:r>
              <a:rPr lang="en-GB" dirty="0"/>
              <a:t>MIS</a:t>
            </a:r>
            <a:r>
              <a:rPr lang="el-GR" dirty="0"/>
              <a:t>). </a:t>
            </a:r>
          </a:p>
        </p:txBody>
      </p:sp>
      <p:sp>
        <p:nvSpPr>
          <p:cNvPr id="6" name="TextBox 5">
            <a:extLst>
              <a:ext uri="{FF2B5EF4-FFF2-40B4-BE49-F238E27FC236}">
                <a16:creationId xmlns:a16="http://schemas.microsoft.com/office/drawing/2014/main" id="{2471B065-A012-4219-D15C-E969B900B24D}"/>
              </a:ext>
            </a:extLst>
          </p:cNvPr>
          <p:cNvSpPr txBox="1"/>
          <p:nvPr/>
        </p:nvSpPr>
        <p:spPr>
          <a:xfrm>
            <a:off x="187975" y="62700"/>
            <a:ext cx="11784632" cy="400110"/>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Καμπύλες μεταβολής της στάθμης της θάλασσας</a:t>
            </a:r>
            <a:r>
              <a:rPr lang="el-GR" sz="2000" b="1" i="1" dirty="0">
                <a:effectLst/>
                <a:latin typeface="Calibri" panose="020F0502020204030204" pitchFamily="34" charset="0"/>
                <a:ea typeface="Calibri" panose="020F0502020204030204" pitchFamily="34" charset="0"/>
              </a:rPr>
              <a:t> για τα τελευταία 450 χιλιάδες χρόνια</a:t>
            </a:r>
            <a:r>
              <a:rPr lang="el-GR" sz="2000" b="1" dirty="0">
                <a:solidFill>
                  <a:srgbClr val="231F20"/>
                </a:solidFill>
                <a:effectLst/>
                <a:latin typeface="Calibri" panose="020F0502020204030204" pitchFamily="34" charset="0"/>
                <a:ea typeface="Calibri" panose="020F0502020204030204" pitchFamily="34" charset="0"/>
              </a:rPr>
              <a:t> (από </a:t>
            </a:r>
            <a:r>
              <a:rPr lang="el-GR" sz="2000" b="1" dirty="0" err="1">
                <a:solidFill>
                  <a:srgbClr val="222222"/>
                </a:solidFill>
                <a:effectLst/>
                <a:latin typeface="Arial" panose="020B0604020202020204" pitchFamily="34" charset="0"/>
                <a:ea typeface="Calibri" panose="020F0502020204030204" pitchFamily="34" charset="0"/>
              </a:rPr>
              <a:t>Caputo</a:t>
            </a:r>
            <a:r>
              <a:rPr lang="el-GR" sz="2000" b="1" dirty="0">
                <a:solidFill>
                  <a:srgbClr val="222222"/>
                </a:solidFill>
                <a:effectLst/>
                <a:latin typeface="Arial" panose="020B0604020202020204" pitchFamily="34" charset="0"/>
                <a:ea typeface="Calibri" panose="020F0502020204030204" pitchFamily="34" charset="0"/>
              </a:rPr>
              <a:t> 2007).</a:t>
            </a:r>
            <a:endParaRPr lang="en-US" sz="2000" b="1" dirty="0"/>
          </a:p>
        </p:txBody>
      </p:sp>
      <p:pic>
        <p:nvPicPr>
          <p:cNvPr id="4" name="Picture 3">
            <a:extLst>
              <a:ext uri="{FF2B5EF4-FFF2-40B4-BE49-F238E27FC236}">
                <a16:creationId xmlns:a16="http://schemas.microsoft.com/office/drawing/2014/main" id="{9BA41A6F-93E0-6035-9B47-31F2B8FD8F75}"/>
              </a:ext>
            </a:extLst>
          </p:cNvPr>
          <p:cNvPicPr>
            <a:picLocks noChangeAspect="1"/>
          </p:cNvPicPr>
          <p:nvPr/>
        </p:nvPicPr>
        <p:blipFill>
          <a:blip r:embed="rId3"/>
          <a:stretch>
            <a:fillRect/>
          </a:stretch>
        </p:blipFill>
        <p:spPr>
          <a:xfrm>
            <a:off x="2063552" y="614946"/>
            <a:ext cx="7585815" cy="43947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4638"/>
            <a:ext cx="10972800" cy="571500"/>
          </a:xfrm>
        </p:spPr>
        <p:txBody>
          <a:bodyPr>
            <a:normAutofit fontScale="90000"/>
          </a:bodyPr>
          <a:lstStyle/>
          <a:p>
            <a:r>
              <a:rPr lang="el-GR" b="1" dirty="0"/>
              <a:t>ΕΙΣΑΓΩΓΗ</a:t>
            </a:r>
            <a:r>
              <a:rPr lang="en-GB" b="1" dirty="0"/>
              <a:t> </a:t>
            </a:r>
          </a:p>
        </p:txBody>
      </p:sp>
      <p:sp>
        <p:nvSpPr>
          <p:cNvPr id="10243" name="Rectangle 3"/>
          <p:cNvSpPr>
            <a:spLocks noGrp="1" noChangeArrowheads="1"/>
          </p:cNvSpPr>
          <p:nvPr>
            <p:ph type="body" idx="1"/>
          </p:nvPr>
        </p:nvSpPr>
        <p:spPr>
          <a:xfrm>
            <a:off x="578024" y="1340768"/>
            <a:ext cx="11377264" cy="4897437"/>
          </a:xfrm>
        </p:spPr>
        <p:txBody>
          <a:bodyPr>
            <a:noAutofit/>
          </a:bodyPr>
          <a:lstStyle/>
          <a:p>
            <a:pPr marL="0" indent="0">
              <a:lnSpc>
                <a:spcPct val="150000"/>
              </a:lnSpc>
              <a:spcBef>
                <a:spcPts val="0"/>
              </a:spcBef>
              <a:spcAft>
                <a:spcPts val="600"/>
              </a:spcAft>
              <a:buNone/>
            </a:pPr>
            <a:r>
              <a:rPr lang="el-GR" sz="2000" b="1" dirty="0">
                <a:latin typeface="Calibri" panose="020F0502020204030204" pitchFamily="34" charset="0"/>
                <a:ea typeface="Calibri" panose="020F0502020204030204" pitchFamily="34" charset="0"/>
              </a:rPr>
              <a:t>Η στάθμη της θάλασσας</a:t>
            </a:r>
            <a:r>
              <a:rPr lang="el-GR" sz="2000" dirty="0">
                <a:latin typeface="Calibri" panose="020F0502020204030204" pitchFamily="34" charset="0"/>
                <a:ea typeface="Calibri" panose="020F0502020204030204" pitchFamily="34" charset="0"/>
              </a:rPr>
              <a:t>, ή </a:t>
            </a:r>
            <a:r>
              <a:rPr lang="el-GR" sz="2000" b="1" dirty="0">
                <a:latin typeface="Calibri" panose="020F0502020204030204" pitchFamily="34" charset="0"/>
                <a:ea typeface="Calibri" panose="020F0502020204030204" pitchFamily="34" charset="0"/>
              </a:rPr>
              <a:t>το επίπεδο της θαλάσσιας στάθμης</a:t>
            </a:r>
            <a:r>
              <a:rPr lang="el-GR" sz="2000" dirty="0">
                <a:latin typeface="Calibri" panose="020F0502020204030204" pitchFamily="34" charset="0"/>
                <a:ea typeface="Calibri" panose="020F0502020204030204" pitchFamily="34" charset="0"/>
              </a:rPr>
              <a:t> </a:t>
            </a:r>
            <a:r>
              <a:rPr lang="el-GR" sz="2000" i="1" dirty="0">
                <a:latin typeface="Calibri" panose="020F0502020204030204" pitchFamily="34" charset="0"/>
                <a:ea typeface="Calibri" panose="020F0502020204030204" pitchFamily="34" charset="0"/>
              </a:rPr>
              <a:t>(</a:t>
            </a:r>
            <a:r>
              <a:rPr lang="en-US" sz="2000" i="1" dirty="0">
                <a:latin typeface="Calibri" panose="020F0502020204030204" pitchFamily="34" charset="0"/>
                <a:ea typeface="Calibri" panose="020F0502020204030204" pitchFamily="34" charset="0"/>
              </a:rPr>
              <a:t>SL</a:t>
            </a:r>
            <a:r>
              <a:rPr lang="el-GR" sz="2000" i="1" dirty="0">
                <a:latin typeface="Calibri" panose="020F0502020204030204" pitchFamily="34" charset="0"/>
                <a:ea typeface="Calibri" panose="020F0502020204030204" pitchFamily="34" charset="0"/>
              </a:rPr>
              <a:t>: </a:t>
            </a:r>
            <a:r>
              <a:rPr lang="en-US" sz="2000" i="1" dirty="0">
                <a:latin typeface="Calibri" panose="020F0502020204030204" pitchFamily="34" charset="0"/>
                <a:ea typeface="Calibri" panose="020F0502020204030204" pitchFamily="34" charset="0"/>
              </a:rPr>
              <a:t>Sea Level</a:t>
            </a:r>
            <a:r>
              <a:rPr lang="el-GR" sz="2000" i="1" dirty="0">
                <a:latin typeface="Calibri" panose="020F0502020204030204" pitchFamily="34" charset="0"/>
                <a:ea typeface="Calibri" panose="020F0502020204030204" pitchFamily="34" charset="0"/>
              </a:rPr>
              <a:t>)</a:t>
            </a:r>
            <a:r>
              <a:rPr lang="el-GR" sz="2000" dirty="0">
                <a:latin typeface="Calibri" panose="020F0502020204030204" pitchFamily="34" charset="0"/>
                <a:ea typeface="Calibri" panose="020F0502020204030204" pitchFamily="34" charset="0"/>
              </a:rPr>
              <a:t> εξαρτάται σε παγκόσμια κλίμακα από: </a:t>
            </a:r>
            <a:endParaRPr lang="en-US" sz="2000" dirty="0">
              <a:latin typeface="Calibri" panose="020F0502020204030204" pitchFamily="34" charset="0"/>
              <a:ea typeface="Calibri" panose="020F0502020204030204" pitchFamily="34" charset="0"/>
            </a:endParaRPr>
          </a:p>
          <a:p>
            <a:pPr marL="0" indent="0">
              <a:lnSpc>
                <a:spcPct val="150000"/>
              </a:lnSpc>
              <a:spcBef>
                <a:spcPts val="0"/>
              </a:spcBef>
              <a:spcAft>
                <a:spcPts val="600"/>
              </a:spcAft>
              <a:buNone/>
            </a:pPr>
            <a:r>
              <a:rPr lang="el-GR" sz="2000" b="1" dirty="0">
                <a:latin typeface="Calibri" panose="020F0502020204030204" pitchFamily="34" charset="0"/>
                <a:ea typeface="Calibri" panose="020F0502020204030204" pitchFamily="34" charset="0"/>
              </a:rPr>
              <a:t>(α)</a:t>
            </a:r>
            <a:r>
              <a:rPr lang="el-GR" sz="2000" dirty="0">
                <a:latin typeface="Calibri" panose="020F0502020204030204" pitchFamily="34" charset="0"/>
                <a:ea typeface="Calibri" panose="020F0502020204030204" pitchFamily="34" charset="0"/>
              </a:rPr>
              <a:t> τη χωρητικότητα των ωκεάνιων λεκανών που εξαρτάται από τη παραμόρφωση του </a:t>
            </a:r>
            <a:r>
              <a:rPr lang="el-GR" sz="2000" dirty="0" err="1">
                <a:latin typeface="Calibri" panose="020F0502020204030204" pitchFamily="34" charset="0"/>
                <a:ea typeface="Calibri" panose="020F0502020204030204" pitchFamily="34" charset="0"/>
              </a:rPr>
              <a:t>φλ</a:t>
            </a:r>
            <a:r>
              <a:rPr lang="en-US" sz="2000" dirty="0">
                <a:latin typeface="Calibri" panose="020F0502020204030204" pitchFamily="34" charset="0"/>
                <a:ea typeface="Calibri" panose="020F0502020204030204" pitchFamily="34" charset="0"/>
              </a:rPr>
              <a:t>o</a:t>
            </a:r>
            <a:r>
              <a:rPr lang="el-GR" sz="2000" dirty="0">
                <a:latin typeface="Calibri" panose="020F0502020204030204" pitchFamily="34" charset="0"/>
                <a:ea typeface="Calibri" panose="020F0502020204030204" pitchFamily="34" charset="0"/>
              </a:rPr>
              <a:t>ιού, </a:t>
            </a:r>
            <a:endParaRPr lang="en-US" sz="2000" dirty="0">
              <a:latin typeface="Calibri" panose="020F0502020204030204" pitchFamily="34" charset="0"/>
              <a:ea typeface="Calibri" panose="020F0502020204030204" pitchFamily="34" charset="0"/>
            </a:endParaRPr>
          </a:p>
          <a:p>
            <a:pPr marL="0" indent="0">
              <a:lnSpc>
                <a:spcPct val="150000"/>
              </a:lnSpc>
              <a:spcBef>
                <a:spcPts val="0"/>
              </a:spcBef>
              <a:spcAft>
                <a:spcPts val="600"/>
              </a:spcAft>
              <a:buNone/>
            </a:pPr>
            <a:r>
              <a:rPr lang="el-GR" sz="2000" b="1" dirty="0">
                <a:latin typeface="Calibri" panose="020F0502020204030204" pitchFamily="34" charset="0"/>
                <a:ea typeface="Calibri" panose="020F0502020204030204" pitchFamily="34" charset="0"/>
              </a:rPr>
              <a:t>(β)</a:t>
            </a:r>
            <a:r>
              <a:rPr lang="el-GR" sz="2000" dirty="0">
                <a:latin typeface="Calibri" panose="020F0502020204030204" pitchFamily="34" charset="0"/>
                <a:ea typeface="Calibri" panose="020F0502020204030204" pitchFamily="34" charset="0"/>
              </a:rPr>
              <a:t> τον συνολικό όγκο του νερού των ωκεανών που εξαρτάται κυρίως από το κλίμα, </a:t>
            </a:r>
            <a:endParaRPr lang="en-US" sz="2000" dirty="0">
              <a:latin typeface="Calibri" panose="020F0502020204030204" pitchFamily="34" charset="0"/>
              <a:ea typeface="Calibri" panose="020F0502020204030204" pitchFamily="34" charset="0"/>
            </a:endParaRPr>
          </a:p>
          <a:p>
            <a:pPr marL="0" indent="0">
              <a:lnSpc>
                <a:spcPct val="150000"/>
              </a:lnSpc>
              <a:spcBef>
                <a:spcPts val="0"/>
              </a:spcBef>
              <a:spcAft>
                <a:spcPts val="600"/>
              </a:spcAft>
              <a:buNone/>
            </a:pPr>
            <a:r>
              <a:rPr lang="el-GR" sz="2000" b="1" dirty="0">
                <a:latin typeface="Calibri" panose="020F0502020204030204" pitchFamily="34" charset="0"/>
                <a:ea typeface="Calibri" panose="020F0502020204030204" pitchFamily="34" charset="0"/>
              </a:rPr>
              <a:t>(γ)</a:t>
            </a:r>
            <a:r>
              <a:rPr lang="el-GR" sz="2000" dirty="0">
                <a:latin typeface="Calibri" panose="020F0502020204030204" pitchFamily="34" charset="0"/>
                <a:ea typeface="Calibri" panose="020F0502020204030204" pitchFamily="34" charset="0"/>
              </a:rPr>
              <a:t> την κατανομή των μαζών του νερού με βάση το γεωειδές και </a:t>
            </a:r>
            <a:endParaRPr lang="en-US" sz="2000" dirty="0">
              <a:latin typeface="Calibri" panose="020F0502020204030204" pitchFamily="34" charset="0"/>
              <a:ea typeface="Calibri" panose="020F0502020204030204" pitchFamily="34" charset="0"/>
            </a:endParaRPr>
          </a:p>
          <a:p>
            <a:pPr marL="0" indent="0">
              <a:lnSpc>
                <a:spcPct val="150000"/>
              </a:lnSpc>
              <a:spcBef>
                <a:spcPts val="0"/>
              </a:spcBef>
              <a:spcAft>
                <a:spcPts val="600"/>
              </a:spcAft>
              <a:buNone/>
            </a:pPr>
            <a:r>
              <a:rPr lang="el-GR" sz="2000" b="1" dirty="0">
                <a:latin typeface="Calibri" panose="020F0502020204030204" pitchFamily="34" charset="0"/>
                <a:ea typeface="Calibri" panose="020F0502020204030204" pitchFamily="34" charset="0"/>
              </a:rPr>
              <a:t>(δ)</a:t>
            </a:r>
            <a:r>
              <a:rPr lang="el-GR" sz="2000" dirty="0">
                <a:latin typeface="Calibri" panose="020F0502020204030204" pitchFamily="34" charset="0"/>
                <a:ea typeface="Calibri" panose="020F0502020204030204" pitchFamily="34" charset="0"/>
              </a:rPr>
              <a:t> τις δυναμικές μεταβολές της επιφάνειας της θάλασσας εξαιτίας των μετεωρολογικών (π.χ. άνεμος), ωκεανογραφικών (θαλάσσια ρεύματα) και υδρολογικών (ποτάμιες εκφορτίσεις) παραγόντων. </a:t>
            </a:r>
            <a:endParaRPr lang="en-US" sz="2000" dirty="0">
              <a:latin typeface="Calibri" panose="020F0502020204030204" pitchFamily="34" charset="0"/>
              <a:ea typeface="Calibri" panose="020F0502020204030204" pitchFamily="34" charset="0"/>
            </a:endParaRPr>
          </a:p>
          <a:p>
            <a:pPr marL="0" indent="0">
              <a:lnSpc>
                <a:spcPct val="150000"/>
              </a:lnSpc>
              <a:spcBef>
                <a:spcPts val="0"/>
              </a:spcBef>
              <a:spcAft>
                <a:spcPts val="600"/>
              </a:spcAft>
              <a:buNone/>
            </a:pPr>
            <a:endParaRPr lang="en-US" sz="2000" dirty="0">
              <a:latin typeface="Calibri" panose="020F0502020204030204" pitchFamily="34" charset="0"/>
              <a:ea typeface="Calibri" panose="020F0502020204030204" pitchFamily="34" charset="0"/>
            </a:endParaRPr>
          </a:p>
          <a:p>
            <a:pPr marL="0" indent="0">
              <a:lnSpc>
                <a:spcPct val="150000"/>
              </a:lnSpc>
              <a:spcBef>
                <a:spcPts val="0"/>
              </a:spcBef>
              <a:spcAft>
                <a:spcPts val="600"/>
              </a:spcAft>
              <a:buNone/>
            </a:pPr>
            <a:r>
              <a:rPr lang="el-GR" sz="2000" dirty="0">
                <a:latin typeface="Calibri" panose="020F0502020204030204" pitchFamily="34" charset="0"/>
                <a:ea typeface="Calibri" panose="020F0502020204030204" pitchFamily="34" charset="0"/>
              </a:rPr>
              <a:t>Οι τέσσερις αυτές μεταβλητές συμπεριλαμβάνονται υπό τον όρο </a:t>
            </a:r>
            <a:r>
              <a:rPr lang="el-GR" sz="2000" b="1" dirty="0">
                <a:latin typeface="Calibri" panose="020F0502020204030204" pitchFamily="34" charset="0"/>
                <a:ea typeface="Calibri" panose="020F0502020204030204" pitchFamily="34" charset="0"/>
              </a:rPr>
              <a:t>Ευστατισμός </a:t>
            </a:r>
            <a:r>
              <a:rPr lang="el-GR" sz="2000" i="1" dirty="0">
                <a:latin typeface="Calibri" panose="020F0502020204030204" pitchFamily="34" charset="0"/>
                <a:ea typeface="Calibri" panose="020F0502020204030204" pitchFamily="34" charset="0"/>
              </a:rPr>
              <a:t>(Ε: </a:t>
            </a:r>
            <a:r>
              <a:rPr lang="en-US" sz="2000" i="1" dirty="0">
                <a:latin typeface="Calibri" panose="020F0502020204030204" pitchFamily="34" charset="0"/>
                <a:ea typeface="Calibri" panose="020F0502020204030204" pitchFamily="34" charset="0"/>
              </a:rPr>
              <a:t>Eustacy</a:t>
            </a:r>
            <a:r>
              <a:rPr lang="el-GR" sz="2000" i="1" dirty="0">
                <a:latin typeface="Calibri" panose="020F0502020204030204" pitchFamily="34" charset="0"/>
                <a:ea typeface="Calibri" panose="020F0502020204030204" pitchFamily="34" charset="0"/>
              </a:rPr>
              <a:t>).</a:t>
            </a:r>
            <a:r>
              <a:rPr lang="el-GR" sz="2000" dirty="0">
                <a:latin typeface="Calibri" panose="020F0502020204030204" pitchFamily="34" charset="0"/>
                <a:ea typeface="Calibri" panose="020F0502020204030204" pitchFamily="34" charset="0"/>
              </a:rPr>
              <a:t> </a:t>
            </a:r>
            <a:endParaRPr lang="en-GB"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2569" y="4597098"/>
            <a:ext cx="592941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sz="2000" dirty="0">
                <a:solidFill>
                  <a:srgbClr val="000000"/>
                </a:solidFill>
                <a:latin typeface="Calibri" pitchFamily="34" charset="0"/>
                <a:ea typeface="Times New Roman" pitchFamily="18" charset="0"/>
                <a:cs typeface="Arial" pitchFamily="34" charset="0"/>
              </a:rPr>
              <a:t>Μεταβολή της θαλάσσιας στάθμης κατά από τελευταίο </a:t>
            </a:r>
            <a:r>
              <a:rPr lang="el-GR" sz="2000" dirty="0" err="1">
                <a:solidFill>
                  <a:srgbClr val="000000"/>
                </a:solidFill>
                <a:latin typeface="Calibri" pitchFamily="34" charset="0"/>
                <a:ea typeface="Times New Roman" pitchFamily="18" charset="0"/>
                <a:cs typeface="Arial" pitchFamily="34" charset="0"/>
              </a:rPr>
              <a:t>παγετικό</a:t>
            </a:r>
            <a:r>
              <a:rPr lang="el-GR" sz="2000" dirty="0">
                <a:solidFill>
                  <a:srgbClr val="000000"/>
                </a:solidFill>
                <a:latin typeface="Calibri" pitchFamily="34" charset="0"/>
                <a:ea typeface="Times New Roman" pitchFamily="18" charset="0"/>
                <a:cs typeface="Arial" pitchFamily="34" charset="0"/>
              </a:rPr>
              <a:t> μέγιστο (20-22 </a:t>
            </a:r>
            <a:r>
              <a:rPr lang="en-US" sz="2000" dirty="0">
                <a:solidFill>
                  <a:srgbClr val="000000"/>
                </a:solidFill>
                <a:latin typeface="Calibri" pitchFamily="34" charset="0"/>
                <a:ea typeface="Times New Roman" pitchFamily="18" charset="0"/>
                <a:cs typeface="Arial" pitchFamily="34" charset="0"/>
              </a:rPr>
              <a:t>ka BP</a:t>
            </a:r>
            <a:r>
              <a:rPr lang="el-GR" sz="2000" dirty="0">
                <a:solidFill>
                  <a:srgbClr val="000000"/>
                </a:solidFill>
                <a:latin typeface="Calibri" pitchFamily="34" charset="0"/>
                <a:ea typeface="Times New Roman" pitchFamily="18" charset="0"/>
                <a:cs typeface="Arial" pitchFamily="34" charset="0"/>
              </a:rPr>
              <a:t>) </a:t>
            </a:r>
            <a:endParaRPr lang="en-US" sz="2000" dirty="0">
              <a:solidFill>
                <a:srgbClr val="000000"/>
              </a:solidFill>
              <a:latin typeface="Calibri" pitchFamily="34" charset="0"/>
              <a:ea typeface="Times New Roman" pitchFamily="18" charset="0"/>
              <a:cs typeface="Arial" pitchFamily="34" charset="0"/>
            </a:endParaRPr>
          </a:p>
          <a:p>
            <a:pPr algn="just" fontAlgn="base">
              <a:spcBef>
                <a:spcPct val="0"/>
              </a:spcBef>
              <a:spcAft>
                <a:spcPct val="0"/>
              </a:spcAft>
            </a:pPr>
            <a:r>
              <a:rPr lang="el-GR" sz="2000" dirty="0">
                <a:solidFill>
                  <a:srgbClr val="000000"/>
                </a:solidFill>
                <a:latin typeface="Calibri" pitchFamily="34" charset="0"/>
                <a:ea typeface="Times New Roman" pitchFamily="18" charset="0"/>
                <a:cs typeface="Arial" pitchFamily="34" charset="0"/>
              </a:rPr>
              <a:t>(πηγή: </a:t>
            </a:r>
            <a:r>
              <a:rPr lang="el-GR" sz="2000" dirty="0">
                <a:latin typeface="Calibri" pitchFamily="34" charset="0"/>
                <a:ea typeface="Times New Roman" pitchFamily="18" charset="0"/>
                <a:cs typeface="Arial" pitchFamily="34" charset="0"/>
                <a:hlinkClick r:id="rId3"/>
              </a:rPr>
              <a:t>http://www.futuresmart.com.au/rtwgreenhouse.html</a:t>
            </a:r>
            <a:endParaRPr lang="el-GR" sz="2000" dirty="0">
              <a:latin typeface="Arial" pitchFamily="34" charset="0"/>
              <a:cs typeface="Arial" pitchFamily="34" charset="0"/>
            </a:endParaRPr>
          </a:p>
        </p:txBody>
      </p:sp>
      <p:sp>
        <p:nvSpPr>
          <p:cNvPr id="6" name="TextBox 5">
            <a:extLst>
              <a:ext uri="{FF2B5EF4-FFF2-40B4-BE49-F238E27FC236}">
                <a16:creationId xmlns:a16="http://schemas.microsoft.com/office/drawing/2014/main" id="{AF0B8048-BBF5-4260-BCE7-9D9EE4570E9A}"/>
              </a:ext>
            </a:extLst>
          </p:cNvPr>
          <p:cNvSpPr txBox="1"/>
          <p:nvPr/>
        </p:nvSpPr>
        <p:spPr>
          <a:xfrm>
            <a:off x="6149994" y="4807462"/>
            <a:ext cx="6019437" cy="1015663"/>
          </a:xfrm>
          <a:prstGeom prst="rect">
            <a:avLst/>
          </a:prstGeom>
          <a:noFill/>
        </p:spPr>
        <p:txBody>
          <a:bodyPr wrap="square">
            <a:spAutoFit/>
          </a:bodyPr>
          <a:lstStyle/>
          <a:p>
            <a:pPr algn="just" fontAlgn="base">
              <a:spcBef>
                <a:spcPct val="0"/>
              </a:spcBef>
              <a:spcAft>
                <a:spcPct val="0"/>
              </a:spcAft>
            </a:pPr>
            <a:r>
              <a:rPr lang="el-GR" sz="2000" dirty="0">
                <a:solidFill>
                  <a:srgbClr val="000000"/>
                </a:solidFill>
                <a:latin typeface="Calibri" pitchFamily="34" charset="0"/>
                <a:ea typeface="Times New Roman" pitchFamily="18" charset="0"/>
                <a:cs typeface="Arial" pitchFamily="34" charset="0"/>
              </a:rPr>
              <a:t>Μεταβολές της θαλάσσιας στάθμης εντός του </a:t>
            </a:r>
            <a:r>
              <a:rPr lang="el-GR" sz="2000" dirty="0" err="1">
                <a:solidFill>
                  <a:srgbClr val="000000"/>
                </a:solidFill>
                <a:latin typeface="Calibri" pitchFamily="34" charset="0"/>
                <a:ea typeface="Times New Roman" pitchFamily="18" charset="0"/>
                <a:cs typeface="Arial" pitchFamily="34" charset="0"/>
              </a:rPr>
              <a:t>Ολοκαίνου</a:t>
            </a:r>
            <a:r>
              <a:rPr lang="el-GR" sz="2000" dirty="0">
                <a:solidFill>
                  <a:srgbClr val="000000"/>
                </a:solidFill>
                <a:latin typeface="Calibri" pitchFamily="34" charset="0"/>
                <a:ea typeface="Times New Roman" pitchFamily="18" charset="0"/>
                <a:cs typeface="Arial" pitchFamily="34" charset="0"/>
              </a:rPr>
              <a:t> </a:t>
            </a:r>
            <a:endParaRPr lang="en-US" sz="2000" dirty="0">
              <a:solidFill>
                <a:srgbClr val="000000"/>
              </a:solidFill>
              <a:latin typeface="Calibri" pitchFamily="34" charset="0"/>
              <a:ea typeface="Times New Roman" pitchFamily="18" charset="0"/>
              <a:cs typeface="Arial" pitchFamily="34" charset="0"/>
            </a:endParaRPr>
          </a:p>
          <a:p>
            <a:pPr algn="just" fontAlgn="base">
              <a:spcBef>
                <a:spcPct val="0"/>
              </a:spcBef>
              <a:spcAft>
                <a:spcPct val="0"/>
              </a:spcAft>
            </a:pPr>
            <a:r>
              <a:rPr lang="el-GR" sz="2000" dirty="0">
                <a:solidFill>
                  <a:srgbClr val="000000"/>
                </a:solidFill>
                <a:latin typeface="Calibri" pitchFamily="34" charset="0"/>
                <a:ea typeface="Times New Roman" pitchFamily="18" charset="0"/>
                <a:cs typeface="Arial" pitchFamily="34" charset="0"/>
              </a:rPr>
              <a:t>(πηγή: http://suvratk.blogspot.com/2009/05/maldives)</a:t>
            </a:r>
            <a:endParaRPr lang="el-GR" sz="2000" dirty="0">
              <a:latin typeface="Arial" pitchFamily="34" charset="0"/>
              <a:cs typeface="Arial" pitchFamily="34" charset="0"/>
            </a:endParaRPr>
          </a:p>
        </p:txBody>
      </p:sp>
      <p:pic>
        <p:nvPicPr>
          <p:cNvPr id="4" name="Picture 3">
            <a:extLst>
              <a:ext uri="{FF2B5EF4-FFF2-40B4-BE49-F238E27FC236}">
                <a16:creationId xmlns:a16="http://schemas.microsoft.com/office/drawing/2014/main" id="{2F927426-10A7-7DFF-0473-88CABE2B1EC2}"/>
              </a:ext>
            </a:extLst>
          </p:cNvPr>
          <p:cNvPicPr>
            <a:picLocks noChangeAspect="1"/>
          </p:cNvPicPr>
          <p:nvPr/>
        </p:nvPicPr>
        <p:blipFill>
          <a:blip r:embed="rId4"/>
          <a:stretch>
            <a:fillRect/>
          </a:stretch>
        </p:blipFill>
        <p:spPr>
          <a:xfrm>
            <a:off x="254138" y="425899"/>
            <a:ext cx="5481823" cy="3861048"/>
          </a:xfrm>
          <a:prstGeom prst="rect">
            <a:avLst/>
          </a:prstGeom>
        </p:spPr>
      </p:pic>
      <p:pic>
        <p:nvPicPr>
          <p:cNvPr id="7" name="Picture 6">
            <a:extLst>
              <a:ext uri="{FF2B5EF4-FFF2-40B4-BE49-F238E27FC236}">
                <a16:creationId xmlns:a16="http://schemas.microsoft.com/office/drawing/2014/main" id="{C6B1C159-2715-F495-8BCF-87ED47479713}"/>
              </a:ext>
            </a:extLst>
          </p:cNvPr>
          <p:cNvPicPr>
            <a:picLocks noChangeAspect="1"/>
          </p:cNvPicPr>
          <p:nvPr/>
        </p:nvPicPr>
        <p:blipFill>
          <a:blip r:embed="rId5"/>
          <a:stretch>
            <a:fillRect/>
          </a:stretch>
        </p:blipFill>
        <p:spPr>
          <a:xfrm>
            <a:off x="6149994" y="441066"/>
            <a:ext cx="5515180" cy="39246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l-GR" sz="3600" b="1" dirty="0"/>
              <a:t>ΣΥΓΧΡΟΝΕΣ ΕΥΣΤΑΤΙΚΕΣ ΔΙΑΚΥΜΑΝΣΕΙΣ </a:t>
            </a:r>
            <a:br>
              <a:rPr lang="el-GR" sz="3600" b="1" dirty="0"/>
            </a:br>
            <a:r>
              <a:rPr lang="el-GR" sz="3600" b="1" dirty="0"/>
              <a:t>ΤΗΣ ΘΑΛΑΣΣΙΑΣ ΣΤΑΘΜΗΣ</a:t>
            </a:r>
            <a:r>
              <a:rPr lang="en-GB" sz="3600" dirty="0"/>
              <a:t> </a:t>
            </a:r>
          </a:p>
        </p:txBody>
      </p:sp>
      <p:sp>
        <p:nvSpPr>
          <p:cNvPr id="3" name="TextBox 2">
            <a:extLst>
              <a:ext uri="{FF2B5EF4-FFF2-40B4-BE49-F238E27FC236}">
                <a16:creationId xmlns:a16="http://schemas.microsoft.com/office/drawing/2014/main" id="{D3500D09-0DF5-B4B9-5BB3-D232AB2C96BD}"/>
              </a:ext>
            </a:extLst>
          </p:cNvPr>
          <p:cNvSpPr txBox="1"/>
          <p:nvPr/>
        </p:nvSpPr>
        <p:spPr>
          <a:xfrm>
            <a:off x="619738" y="1772816"/>
            <a:ext cx="10441160" cy="4647426"/>
          </a:xfrm>
          <a:prstGeom prst="rect">
            <a:avLst/>
          </a:prstGeom>
          <a:noFill/>
        </p:spPr>
        <p:txBody>
          <a:bodyPr wrap="square">
            <a:spAutoFit/>
          </a:bodyPr>
          <a:lstStyle/>
          <a:p>
            <a:pPr marL="457200" indent="-457200">
              <a:buAutoNum type="arabicPeriod"/>
            </a:pPr>
            <a:r>
              <a:rPr lang="el-GR" sz="2400" b="1" i="0" u="none" strike="noStrike" baseline="0" dirty="0">
                <a:solidFill>
                  <a:srgbClr val="000000"/>
                </a:solidFill>
              </a:rPr>
              <a:t>Μετεωρολογικές παράμετροι </a:t>
            </a:r>
          </a:p>
          <a:p>
            <a:r>
              <a:rPr lang="el-GR" sz="2400" b="1" dirty="0">
                <a:solidFill>
                  <a:srgbClr val="000000"/>
                </a:solidFill>
              </a:rPr>
              <a:t>      </a:t>
            </a:r>
            <a:r>
              <a:rPr lang="el-GR" sz="2400" i="1" dirty="0">
                <a:solidFill>
                  <a:srgbClr val="002060"/>
                </a:solidFill>
              </a:rPr>
              <a:t>1.1. Αύξηση της ατμοσφαιρικής θερμοκρασίας</a:t>
            </a:r>
          </a:p>
          <a:p>
            <a:r>
              <a:rPr lang="el-GR" sz="2400" i="1" dirty="0">
                <a:solidFill>
                  <a:srgbClr val="415080"/>
                </a:solidFill>
              </a:rPr>
              <a:t>      1.2. Αλλαγή στο </a:t>
            </a:r>
            <a:r>
              <a:rPr lang="el-GR" sz="2400" i="1" dirty="0" err="1">
                <a:solidFill>
                  <a:srgbClr val="415080"/>
                </a:solidFill>
              </a:rPr>
              <a:t>ανεμολογικό</a:t>
            </a:r>
            <a:r>
              <a:rPr lang="el-GR" sz="2400" i="1" dirty="0">
                <a:solidFill>
                  <a:srgbClr val="415080"/>
                </a:solidFill>
              </a:rPr>
              <a:t> καθεστώς </a:t>
            </a:r>
          </a:p>
          <a:p>
            <a:r>
              <a:rPr lang="el-GR" sz="2400" i="1" dirty="0">
                <a:solidFill>
                  <a:srgbClr val="415080"/>
                </a:solidFill>
              </a:rPr>
              <a:t>      1.3. Αλλαγή της ατμοσφαιρικής πίεσης </a:t>
            </a:r>
            <a:endParaRPr lang="el-GR" sz="2400" b="1" dirty="0"/>
          </a:p>
          <a:p>
            <a:pPr algn="just"/>
            <a:endParaRPr lang="el-GR" sz="3200" dirty="0">
              <a:solidFill>
                <a:srgbClr val="415080"/>
              </a:solidFill>
            </a:endParaRPr>
          </a:p>
          <a:p>
            <a:pPr algn="just"/>
            <a:r>
              <a:rPr lang="el-GR" sz="2400" b="1" dirty="0"/>
              <a:t>2. Ωκεανογραφικές παράμετροι </a:t>
            </a:r>
          </a:p>
          <a:p>
            <a:r>
              <a:rPr lang="el-GR" sz="2400" i="1" dirty="0">
                <a:solidFill>
                  <a:srgbClr val="415080"/>
                </a:solidFill>
              </a:rPr>
              <a:t>     2.1. Αλλαγή των κυματικών χαρακτηριστικών</a:t>
            </a:r>
          </a:p>
          <a:p>
            <a:r>
              <a:rPr lang="el-GR" sz="2400" i="1" dirty="0">
                <a:solidFill>
                  <a:srgbClr val="415080"/>
                </a:solidFill>
              </a:rPr>
              <a:t>     2.2. Μεταβολή στην κυκλοφορία των ρευμάτων</a:t>
            </a:r>
          </a:p>
          <a:p>
            <a:endParaRPr lang="el-GR" sz="2400" i="1" dirty="0">
              <a:solidFill>
                <a:srgbClr val="415080"/>
              </a:solidFill>
            </a:endParaRPr>
          </a:p>
          <a:p>
            <a:r>
              <a:rPr lang="el-GR" sz="2400" b="1" dirty="0"/>
              <a:t>3. Υδρολογικές παράμετροι </a:t>
            </a:r>
            <a:endParaRPr lang="en-US" sz="2400" b="1" dirty="0"/>
          </a:p>
          <a:p>
            <a:endParaRPr lang="el-GR" sz="2400" b="1" i="1" u="sng" dirty="0">
              <a:solidFill>
                <a:srgbClr val="415080"/>
              </a:solidFill>
            </a:endParaRPr>
          </a:p>
          <a:p>
            <a:endParaRPr lang="en-US" sz="2400" b="1" dirty="0"/>
          </a:p>
        </p:txBody>
      </p:sp>
      <p:sp>
        <p:nvSpPr>
          <p:cNvPr id="5" name="TextBox 4">
            <a:extLst>
              <a:ext uri="{FF2B5EF4-FFF2-40B4-BE49-F238E27FC236}">
                <a16:creationId xmlns:a16="http://schemas.microsoft.com/office/drawing/2014/main" id="{E4AFE55A-9ECF-8D9E-4813-EBCF377C9EDE}"/>
              </a:ext>
            </a:extLst>
          </p:cNvPr>
          <p:cNvSpPr txBox="1"/>
          <p:nvPr/>
        </p:nvSpPr>
        <p:spPr>
          <a:xfrm>
            <a:off x="4511824" y="4878311"/>
            <a:ext cx="6098458" cy="369332"/>
          </a:xfrm>
          <a:prstGeom prst="rect">
            <a:avLst/>
          </a:prstGeom>
          <a:noFill/>
        </p:spPr>
        <p:txBody>
          <a:bodyPr wrap="square">
            <a:spAutoFit/>
          </a:bodyPr>
          <a:lstStyle/>
          <a:p>
            <a:pPr algn="just"/>
            <a:r>
              <a:rPr lang="el-GR" sz="1800" b="0" i="1" u="sng" strike="noStrike" baseline="0" dirty="0">
                <a:solidFill>
                  <a:srgbClr val="415080"/>
                </a:solidFill>
                <a:latin typeface="Trebuchet MS" panose="020B0603020202020204" pitchFamily="34" charset="0"/>
              </a:rPr>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F50E2-A1C2-7B92-0736-F064CEC0F502}"/>
              </a:ext>
            </a:extLst>
          </p:cNvPr>
          <p:cNvSpPr>
            <a:spLocks noGrp="1" noChangeArrowheads="1"/>
          </p:cNvSpPr>
          <p:nvPr>
            <p:ph idx="1"/>
          </p:nvPr>
        </p:nvSpPr>
        <p:spPr>
          <a:xfrm>
            <a:off x="407368" y="747639"/>
            <a:ext cx="10972800" cy="1961281"/>
          </a:xfrm>
        </p:spPr>
        <p:txBody>
          <a:bodyPr>
            <a:normAutofit/>
          </a:bodyPr>
          <a:lstStyle/>
          <a:p>
            <a:pPr marL="0" indent="0">
              <a:spcBef>
                <a:spcPts val="0"/>
              </a:spcBef>
              <a:buNone/>
            </a:pPr>
            <a:r>
              <a:rPr lang="el-GR" sz="2000" dirty="0"/>
              <a:t>Η αύξηση της ατμοσφαιρικής θερμοκρασίας προκαλεί ευστατισμό μέσω των διεργασιών κυρίως  της: </a:t>
            </a:r>
          </a:p>
          <a:p>
            <a:pPr marL="609600" indent="-609600">
              <a:spcBef>
                <a:spcPts val="0"/>
              </a:spcBef>
              <a:buNone/>
            </a:pPr>
            <a:r>
              <a:rPr lang="el-GR" sz="2000" b="1" dirty="0"/>
              <a:t>(α)</a:t>
            </a:r>
            <a:r>
              <a:rPr lang="el-GR" sz="2000" dirty="0"/>
              <a:t>  θερμικής διαστολής του νερού, </a:t>
            </a:r>
          </a:p>
          <a:p>
            <a:pPr marL="609600" indent="-609600">
              <a:spcBef>
                <a:spcPts val="0"/>
              </a:spcBef>
              <a:buNone/>
            </a:pPr>
            <a:r>
              <a:rPr lang="el-GR" sz="2000" b="1" dirty="0"/>
              <a:t>(β)</a:t>
            </a:r>
            <a:r>
              <a:rPr lang="el-GR" sz="2000" dirty="0"/>
              <a:t>  το λιώσιμο των παγετώνων</a:t>
            </a:r>
            <a:r>
              <a:rPr lang="en-US" sz="2000" dirty="0"/>
              <a:t> </a:t>
            </a:r>
            <a:r>
              <a:rPr lang="el-GR" sz="2000" dirty="0"/>
              <a:t>– </a:t>
            </a:r>
            <a:r>
              <a:rPr lang="el-GR" sz="2000" dirty="0" err="1"/>
              <a:t>παγετώδων</a:t>
            </a:r>
            <a:r>
              <a:rPr lang="el-GR" sz="2000" dirty="0"/>
              <a:t> καλυμμάτων, </a:t>
            </a:r>
          </a:p>
          <a:p>
            <a:pPr marL="609600" indent="-609600">
              <a:spcBef>
                <a:spcPts val="0"/>
              </a:spcBef>
              <a:buNone/>
            </a:pPr>
            <a:r>
              <a:rPr lang="el-GR" sz="2000" b="1" dirty="0"/>
              <a:t>(γ)</a:t>
            </a:r>
            <a:r>
              <a:rPr lang="el-GR" sz="2000" dirty="0"/>
              <a:t>  το λιώσιμο του παγετώδους καλύμματος της Γροιλανδίας</a:t>
            </a:r>
          </a:p>
          <a:p>
            <a:pPr marL="609600" indent="-609600">
              <a:spcBef>
                <a:spcPts val="0"/>
              </a:spcBef>
              <a:buNone/>
            </a:pPr>
            <a:r>
              <a:rPr lang="el-GR" sz="2000" b="1" dirty="0"/>
              <a:t>(δ)</a:t>
            </a:r>
            <a:r>
              <a:rPr lang="el-GR" sz="2000" dirty="0"/>
              <a:t> το λιώσιμο του παγετώδους καλύμματος της Ανταρκτικής και </a:t>
            </a:r>
          </a:p>
          <a:p>
            <a:pPr marL="609600" indent="-609600">
              <a:spcBef>
                <a:spcPts val="0"/>
              </a:spcBef>
              <a:buNone/>
            </a:pPr>
            <a:r>
              <a:rPr lang="el-GR" sz="2000" b="1" dirty="0"/>
              <a:t>(ε)</a:t>
            </a:r>
            <a:r>
              <a:rPr lang="el-GR" sz="2000" dirty="0"/>
              <a:t>  λόγω της μεταβολής των ποσοτήτων νερού (επιφανειακού και υπόγειου) της χέρσου.</a:t>
            </a:r>
            <a:r>
              <a:rPr lang="en-GB" sz="2000" dirty="0"/>
              <a:t> </a:t>
            </a:r>
            <a:endParaRPr lang="el-GR" sz="2000" dirty="0"/>
          </a:p>
          <a:p>
            <a:pPr marL="609600" indent="-609600">
              <a:buNone/>
            </a:pPr>
            <a:endParaRPr lang="en-GB" sz="2400" dirty="0"/>
          </a:p>
        </p:txBody>
      </p:sp>
      <p:sp>
        <p:nvSpPr>
          <p:cNvPr id="6" name="TextBox 5">
            <a:extLst>
              <a:ext uri="{FF2B5EF4-FFF2-40B4-BE49-F238E27FC236}">
                <a16:creationId xmlns:a16="http://schemas.microsoft.com/office/drawing/2014/main" id="{5F7B1735-C533-94AF-6283-FC9537075770}"/>
              </a:ext>
            </a:extLst>
          </p:cNvPr>
          <p:cNvSpPr txBox="1"/>
          <p:nvPr/>
        </p:nvSpPr>
        <p:spPr>
          <a:xfrm>
            <a:off x="407368" y="260648"/>
            <a:ext cx="6098458" cy="400110"/>
          </a:xfrm>
          <a:prstGeom prst="rect">
            <a:avLst/>
          </a:prstGeom>
          <a:noFill/>
        </p:spPr>
        <p:txBody>
          <a:bodyPr wrap="square">
            <a:spAutoFit/>
          </a:bodyPr>
          <a:lstStyle/>
          <a:p>
            <a:r>
              <a:rPr lang="el-GR" sz="2000" b="1" dirty="0"/>
              <a:t>1.1. Αύξηση της ατμοσφαιρικής θερμοκρασίας </a:t>
            </a:r>
            <a:endParaRPr lang="en-US" sz="2000" b="1" dirty="0"/>
          </a:p>
        </p:txBody>
      </p:sp>
      <p:pic>
        <p:nvPicPr>
          <p:cNvPr id="8" name="Picture 7">
            <a:extLst>
              <a:ext uri="{FF2B5EF4-FFF2-40B4-BE49-F238E27FC236}">
                <a16:creationId xmlns:a16="http://schemas.microsoft.com/office/drawing/2014/main" id="{6DD6FC4F-F5C5-D56B-2F2B-9D3320160B60}"/>
              </a:ext>
            </a:extLst>
          </p:cNvPr>
          <p:cNvPicPr>
            <a:picLocks noChangeAspect="1"/>
          </p:cNvPicPr>
          <p:nvPr/>
        </p:nvPicPr>
        <p:blipFill>
          <a:blip r:embed="rId2"/>
          <a:stretch>
            <a:fillRect/>
          </a:stretch>
        </p:blipFill>
        <p:spPr>
          <a:xfrm>
            <a:off x="1021455" y="2727575"/>
            <a:ext cx="10149090" cy="4062199"/>
          </a:xfrm>
          <a:prstGeom prst="rect">
            <a:avLst/>
          </a:prstGeom>
        </p:spPr>
      </p:pic>
    </p:spTree>
    <p:extLst>
      <p:ext uri="{BB962C8B-B14F-4D97-AF65-F5344CB8AC3E}">
        <p14:creationId xmlns:p14="http://schemas.microsoft.com/office/powerpoint/2010/main" val="425238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95400" y="333375"/>
            <a:ext cx="9453488" cy="782638"/>
          </a:xfrm>
        </p:spPr>
        <p:txBody>
          <a:bodyPr/>
          <a:lstStyle/>
          <a:p>
            <a:pPr algn="l"/>
            <a:r>
              <a:rPr lang="el-GR" sz="3200" b="1" dirty="0"/>
              <a:t>2. Αλλαγή στο </a:t>
            </a:r>
            <a:r>
              <a:rPr lang="el-GR" sz="3200" b="1" dirty="0" err="1"/>
              <a:t>ανεμολογικό</a:t>
            </a:r>
            <a:r>
              <a:rPr lang="el-GR" sz="3200" b="1" dirty="0"/>
              <a:t> καθεστώς</a:t>
            </a:r>
            <a:endParaRPr lang="en-GB" sz="3200" b="1" dirty="0"/>
          </a:p>
        </p:txBody>
      </p:sp>
      <p:sp>
        <p:nvSpPr>
          <p:cNvPr id="14339" name="Rectangle 3"/>
          <p:cNvSpPr>
            <a:spLocks noGrp="1" noChangeArrowheads="1"/>
          </p:cNvSpPr>
          <p:nvPr>
            <p:ph type="body" idx="1"/>
          </p:nvPr>
        </p:nvSpPr>
        <p:spPr>
          <a:xfrm>
            <a:off x="407368" y="1116014"/>
            <a:ext cx="10945216" cy="1376883"/>
          </a:xfrm>
        </p:spPr>
        <p:txBody>
          <a:bodyPr>
            <a:normAutofit/>
          </a:bodyPr>
          <a:lstStyle/>
          <a:p>
            <a:pPr algn="just">
              <a:lnSpc>
                <a:spcPct val="130000"/>
              </a:lnSpc>
            </a:pPr>
            <a:r>
              <a:rPr lang="el-GR" sz="2000" dirty="0"/>
              <a:t>Μεταβάλλοντας την ατμοσφαιρική κυκλοφορία μεταβάλλεται η ταχύτητα και η διεύθυνση πνοής των ανέμων όπως επίσης και η συχνότητα εκδήλωσης και έντασης των καταιγίδων</a:t>
            </a:r>
            <a:r>
              <a:rPr lang="en-GB" sz="2000" dirty="0"/>
              <a:t> </a:t>
            </a:r>
            <a:endParaRPr lang="el-GR" sz="2000" dirty="0"/>
          </a:p>
        </p:txBody>
      </p:sp>
      <p:sp>
        <p:nvSpPr>
          <p:cNvPr id="4" name="Rectangle 2"/>
          <p:cNvSpPr txBox="1">
            <a:spLocks noChangeArrowheads="1"/>
          </p:cNvSpPr>
          <p:nvPr/>
        </p:nvSpPr>
        <p:spPr>
          <a:xfrm>
            <a:off x="695400" y="2492897"/>
            <a:ext cx="8229600" cy="868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3200" b="1" dirty="0"/>
              <a:t>3. Αλλαγή της ατμοσφαιρικής πίεσης</a:t>
            </a:r>
            <a:endParaRPr lang="en-GB" sz="3200" b="1" dirty="0"/>
          </a:p>
        </p:txBody>
      </p:sp>
      <p:sp>
        <p:nvSpPr>
          <p:cNvPr id="5" name="Text Box 4"/>
          <p:cNvSpPr txBox="1">
            <a:spLocks noChangeArrowheads="1"/>
          </p:cNvSpPr>
          <p:nvPr/>
        </p:nvSpPr>
        <p:spPr bwMode="auto">
          <a:xfrm>
            <a:off x="551384" y="3361260"/>
            <a:ext cx="10801200" cy="2905411"/>
          </a:xfrm>
          <a:prstGeom prst="rect">
            <a:avLst/>
          </a:prstGeom>
          <a:noFill/>
          <a:ln w="9525">
            <a:noFill/>
            <a:miter lim="800000"/>
            <a:headEnd/>
            <a:tailEnd/>
          </a:ln>
          <a:effectLst/>
        </p:spPr>
        <p:txBody>
          <a:bodyPr wrap="square">
            <a:spAutoFit/>
          </a:bodyPr>
          <a:lstStyle/>
          <a:p>
            <a:pPr>
              <a:lnSpc>
                <a:spcPct val="110000"/>
              </a:lnSpc>
              <a:buFontTx/>
              <a:buChar char="•"/>
            </a:pPr>
            <a:r>
              <a:rPr lang="el-GR" sz="2800" dirty="0"/>
              <a:t> </a:t>
            </a:r>
            <a:r>
              <a:rPr lang="el-GR" sz="2000" dirty="0"/>
              <a:t>Μεταβολές της θαλάσσιας στάθμης σε μικρά σχετικά χρονικά διαστήματα (από λίγα χρόνια μέχρι και μερικές δεκαετίες) μπορεί να προκληθεί από αυξομειώσεις της ατμοσφαιρικής πίεσης, η οποία με την σειρά της έχει αντίστροφη επίπτωση στην θαλάσσια στάθμη.</a:t>
            </a:r>
          </a:p>
          <a:p>
            <a:pPr>
              <a:lnSpc>
                <a:spcPct val="110000"/>
              </a:lnSpc>
              <a:buFontTx/>
              <a:buChar char="•"/>
            </a:pPr>
            <a:r>
              <a:rPr lang="el-GR" sz="2000" dirty="0"/>
              <a:t> Αύξηση της ατμοσφαιρικής πίεσης προκαλεί μείωση της θαλάσσιας στάθμης που ποσοτικά αναλογεί σε 1 cm μείωσης της στάθμης για κάθε 1 </a:t>
            </a:r>
            <a:r>
              <a:rPr lang="el-GR" sz="2000" dirty="0" err="1"/>
              <a:t>Hpa</a:t>
            </a:r>
            <a:r>
              <a:rPr lang="el-GR" sz="2000" dirty="0"/>
              <a:t> που αυξάνεται η ατμοσφαιρική πίεση. </a:t>
            </a:r>
          </a:p>
          <a:p>
            <a:pPr>
              <a:buFontTx/>
              <a:buChar char="•"/>
            </a:pPr>
            <a:endParaRPr lang="el-GR" sz="2000" dirty="0"/>
          </a:p>
          <a:p>
            <a:r>
              <a:rPr lang="el-GR" sz="2000" dirty="0"/>
              <a:t>Παραδείγματα: </a:t>
            </a:r>
            <a:r>
              <a:rPr lang="en-US" sz="2000" dirty="0"/>
              <a:t>El Nina, North Atlantic Oscillation</a:t>
            </a:r>
            <a:endParaRPr lang="el-GR" sz="2000" dirty="0"/>
          </a:p>
          <a:p>
            <a:pPr>
              <a:buFontTx/>
              <a:buChar char="•"/>
            </a:pPr>
            <a:endParaRPr lang="en-GB"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11856640" cy="1143000"/>
          </a:xfrm>
        </p:spPr>
        <p:txBody>
          <a:bodyPr>
            <a:normAutofit fontScale="90000"/>
          </a:bodyPr>
          <a:lstStyle/>
          <a:p>
            <a:br>
              <a:rPr lang="el-GR" sz="2000" b="1" dirty="0"/>
            </a:br>
            <a:r>
              <a:rPr lang="el-GR" sz="2700" b="1" dirty="0"/>
              <a:t>Ωκεανογραφικοί Παράμετροι</a:t>
            </a:r>
            <a:br>
              <a:rPr lang="el-GR" sz="2000" b="1" dirty="0"/>
            </a:br>
            <a:br>
              <a:rPr lang="el-GR" sz="2000" b="1" dirty="0"/>
            </a:br>
            <a:r>
              <a:rPr lang="el-GR" sz="2000" b="1" dirty="0"/>
              <a:t>1. </a:t>
            </a:r>
            <a:r>
              <a:rPr lang="el-GR" sz="2400" b="1" dirty="0"/>
              <a:t>Αλλαγή των κυματικών χαρακτηριστικών (</a:t>
            </a:r>
            <a:r>
              <a:rPr lang="el-GR" sz="2400" b="1" dirty="0" err="1"/>
              <a:t>ανεμογενούς</a:t>
            </a:r>
            <a:r>
              <a:rPr lang="el-GR" sz="2400" b="1" dirty="0"/>
              <a:t> προέλευσης)</a:t>
            </a:r>
            <a:endParaRPr lang="en-GB" sz="2400" b="1" dirty="0"/>
          </a:p>
        </p:txBody>
      </p:sp>
      <p:sp>
        <p:nvSpPr>
          <p:cNvPr id="18436" name="Rectangle 4"/>
          <p:cNvSpPr>
            <a:spLocks noGrp="1" noChangeArrowheads="1"/>
          </p:cNvSpPr>
          <p:nvPr>
            <p:ph type="body" idx="1"/>
          </p:nvPr>
        </p:nvSpPr>
        <p:spPr>
          <a:xfrm>
            <a:off x="443372" y="2204864"/>
            <a:ext cx="11305256" cy="4392488"/>
          </a:xfrm>
        </p:spPr>
        <p:txBody>
          <a:bodyPr>
            <a:noAutofit/>
          </a:bodyPr>
          <a:lstStyle/>
          <a:p>
            <a:r>
              <a:rPr lang="el-GR" sz="2000" dirty="0"/>
              <a:t>Αλλαγές στην ένταση, τη διάρκεια και την διεύθυνση πνοής  επηρεάζουν την ανάπτυξη των κυμάτων (ύψος, περίοδος)</a:t>
            </a:r>
          </a:p>
          <a:p>
            <a:r>
              <a:rPr lang="el-GR" sz="2000" dirty="0"/>
              <a:t>Προσέλευση των κυμάτων για μακρύ χρονικό διάστημα σε μια παραλία προκαλεί συσσώρευση θαλάσσιας μάζας που οδηγεί σε αύξηση της θαλάσσιας στάθμης: </a:t>
            </a:r>
            <a:r>
              <a:rPr lang="el-GR" sz="2000" b="1" i="1" dirty="0"/>
              <a:t>μετεωρολογική παλίρροια</a:t>
            </a:r>
            <a:r>
              <a:rPr lang="el-GR" sz="2000" dirty="0"/>
              <a:t> </a:t>
            </a:r>
          </a:p>
          <a:p>
            <a:r>
              <a:rPr lang="el-GR" sz="2000" dirty="0"/>
              <a:t>Είναι σημαντική για παράκτιες περιοχές που υπόκεινται σε πολύ μικρή αστρονομική παλίρροια (</a:t>
            </a:r>
            <a:r>
              <a:rPr lang="el-GR" sz="2000" dirty="0" err="1"/>
              <a:t>μικροπαλιρροϊκά</a:t>
            </a:r>
            <a:r>
              <a:rPr lang="el-GR" sz="2000" dirty="0"/>
              <a:t> περιβάλλοντα), καθώς μεταβάλει ουσιαστικά το υδροδυναμικό καθεστώς μέσω:</a:t>
            </a:r>
          </a:p>
          <a:p>
            <a:pPr>
              <a:buFontTx/>
              <a:buNone/>
            </a:pPr>
            <a:r>
              <a:rPr lang="el-GR" sz="2000" dirty="0"/>
              <a:t>(α)	της αύξησης της θαλάσσιας στάθμης που επηρεάζει τον μηχανισμό διάδοσης των κυμάτων και ιδιαίτερα μεταθέτει προς την ακτή την ζώνη θραύσης των</a:t>
            </a:r>
          </a:p>
          <a:p>
            <a:pPr>
              <a:buFontTx/>
              <a:buNone/>
            </a:pPr>
            <a:r>
              <a:rPr lang="el-GR" sz="2000" dirty="0"/>
              <a:t>(β)	επηρεάζοντας τη θέση της ζώνης θραύσης, μεταβάλλει την βαθυμετρία του χώρου άρα και τα παράκτια ρεύματα </a:t>
            </a:r>
          </a:p>
          <a:p>
            <a:pPr>
              <a:buFontTx/>
              <a:buNone/>
            </a:pPr>
            <a:r>
              <a:rPr lang="el-GR" sz="2000" dirty="0"/>
              <a:t>(γ)	αλλάζοντας το εύρος της τυρβώδους ροής (συμπεριλαμβανομένου και του οριακού στρώματος του πυθμένα) που μεταβάλλει ουσιαστικά την παράκτια κυκλοφορία.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5360" y="274638"/>
            <a:ext cx="10585176" cy="1143000"/>
          </a:xfrm>
        </p:spPr>
        <p:txBody>
          <a:bodyPr>
            <a:normAutofit/>
          </a:bodyPr>
          <a:lstStyle/>
          <a:p>
            <a:r>
              <a:rPr lang="el-GR" sz="2200" b="1" dirty="0"/>
              <a:t>2. Μεταβολή στην κυκλοφορία των ρευμάτων </a:t>
            </a:r>
            <a:br>
              <a:rPr lang="el-GR" sz="2200" b="1" dirty="0"/>
            </a:br>
            <a:r>
              <a:rPr lang="el-GR" sz="2200" b="1" dirty="0"/>
              <a:t>(ανοικτής θαλάσσης)</a:t>
            </a:r>
            <a:r>
              <a:rPr lang="en-GB" sz="2200" dirty="0"/>
              <a:t> </a:t>
            </a:r>
          </a:p>
        </p:txBody>
      </p:sp>
      <p:sp>
        <p:nvSpPr>
          <p:cNvPr id="19460" name="Rectangle 4"/>
          <p:cNvSpPr>
            <a:spLocks noGrp="1" noChangeArrowheads="1"/>
          </p:cNvSpPr>
          <p:nvPr>
            <p:ph type="body" idx="1"/>
          </p:nvPr>
        </p:nvSpPr>
        <p:spPr>
          <a:xfrm>
            <a:off x="335360" y="1417638"/>
            <a:ext cx="11305256" cy="2692896"/>
          </a:xfrm>
          <a:noFill/>
          <a:ln/>
        </p:spPr>
        <p:txBody>
          <a:bodyPr>
            <a:normAutofit/>
          </a:bodyPr>
          <a:lstStyle/>
          <a:p>
            <a:pPr algn="just"/>
            <a:r>
              <a:rPr lang="el-GR" sz="2000" dirty="0"/>
              <a:t>Αφορούν κυρίως στα ρεύματα ανοικτής θαλάσσης, αυτά που δρουν πάνω στην υφαλοκρηπίδα και πέραν της ζώνης σπασίματος, και των οποίων η ύπαρξη συνδέεται με τις αστρονομικές παλίρροιες, τους ανέμους και τις διαφορές πυκνότητας των θαλάσσιων μαζών.  </a:t>
            </a:r>
          </a:p>
          <a:p>
            <a:pPr algn="just"/>
            <a:endParaRPr lang="el-GR" sz="2000" dirty="0"/>
          </a:p>
          <a:p>
            <a:pPr algn="just"/>
            <a:r>
              <a:rPr lang="el-GR" sz="2000" dirty="0"/>
              <a:t>Η επίδραση τυχόν αλλαγών του ευρύτερου συστήματος της θαλάσσιας κυκλοφορίας στον χώρο της υφαλοκρηπίδας, κάτω από συγκεκριμένες συνθήκες παράκτιας γεωμορφολογίας αλλά και υποθαλάσσιας </a:t>
            </a:r>
            <a:r>
              <a:rPr lang="el-GR" sz="2000" dirty="0" err="1"/>
              <a:t>βυθομετρίας</a:t>
            </a:r>
            <a:r>
              <a:rPr lang="el-GR" sz="2000" dirty="0"/>
              <a:t>, μπορεί σε τοπικό επίπεδο να προκαλέσει αύξηση της σχετικής θαλάσσιας στάθμης. </a:t>
            </a:r>
            <a:endParaRPr lang="en-GB"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35361" y="368622"/>
            <a:ext cx="4248472" cy="792162"/>
          </a:xfrm>
        </p:spPr>
        <p:txBody>
          <a:bodyPr>
            <a:normAutofit/>
          </a:bodyPr>
          <a:lstStyle/>
          <a:p>
            <a:r>
              <a:rPr lang="el-GR" sz="2200" b="1" dirty="0"/>
              <a:t>3. Υδρολογικές παράμετροι</a:t>
            </a:r>
            <a:endParaRPr lang="en-GB" sz="2200" b="1" i="1" dirty="0"/>
          </a:p>
        </p:txBody>
      </p:sp>
      <p:sp>
        <p:nvSpPr>
          <p:cNvPr id="20484" name="Rectangle 4"/>
          <p:cNvSpPr>
            <a:spLocks noGrp="1" noChangeArrowheads="1"/>
          </p:cNvSpPr>
          <p:nvPr>
            <p:ph type="body" idx="1"/>
          </p:nvPr>
        </p:nvSpPr>
        <p:spPr>
          <a:xfrm>
            <a:off x="551384" y="1268760"/>
            <a:ext cx="11089231" cy="4320480"/>
          </a:xfrm>
          <a:noFill/>
          <a:ln/>
        </p:spPr>
        <p:txBody>
          <a:bodyPr>
            <a:normAutofit/>
          </a:bodyPr>
          <a:lstStyle/>
          <a:p>
            <a:pPr>
              <a:lnSpc>
                <a:spcPct val="114000"/>
              </a:lnSpc>
              <a:spcBef>
                <a:spcPts val="0"/>
              </a:spcBef>
              <a:spcAft>
                <a:spcPts val="600"/>
              </a:spcAft>
            </a:pPr>
            <a:r>
              <a:rPr lang="el-GR" sz="2000" dirty="0"/>
              <a:t>Η παροχή ιζήματος στην παράκτια ζώνη σε παγκόσμια κλίμακα υπολογίζεται να ξεπερνά τους 24</a:t>
            </a:r>
            <a:r>
              <a:rPr lang="en-US" sz="2000" dirty="0"/>
              <a:t>x</a:t>
            </a:r>
            <a:r>
              <a:rPr lang="el-GR" sz="2000" dirty="0">
                <a:solidFill>
                  <a:srgbClr val="000000"/>
                </a:solidFill>
                <a:cs typeface="Times New Roman" pitchFamily="18" charset="0"/>
              </a:rPr>
              <a:t>10</a:t>
            </a:r>
            <a:r>
              <a:rPr lang="el-GR" sz="2000" baseline="30000" dirty="0">
                <a:solidFill>
                  <a:srgbClr val="000000"/>
                </a:solidFill>
                <a:cs typeface="Times New Roman" pitchFamily="18" charset="0"/>
              </a:rPr>
              <a:t>9</a:t>
            </a:r>
            <a:r>
              <a:rPr lang="el-GR" sz="2000" dirty="0"/>
              <a:t> τόνους (μόνο το αιωρούμενο υλικό (</a:t>
            </a:r>
            <a:r>
              <a:rPr lang="en-US" sz="2000" dirty="0"/>
              <a:t>V</a:t>
            </a:r>
            <a:r>
              <a:rPr lang="el-GR" sz="2000" dirty="0"/>
              <a:t>ö</a:t>
            </a:r>
            <a:r>
              <a:rPr lang="en-US" sz="2000" dirty="0"/>
              <a:t>r</a:t>
            </a:r>
            <a:r>
              <a:rPr lang="el-GR" sz="2000" dirty="0"/>
              <a:t>ö</a:t>
            </a:r>
            <a:r>
              <a:rPr lang="en-US" sz="2000" dirty="0"/>
              <a:t>smarty et al</a:t>
            </a:r>
            <a:r>
              <a:rPr lang="el-GR" sz="2000" dirty="0"/>
              <a:t>., 1997).</a:t>
            </a:r>
            <a:r>
              <a:rPr lang="en-GB" sz="2000" dirty="0"/>
              <a:t> </a:t>
            </a:r>
            <a:endParaRPr lang="el-GR" sz="2000" dirty="0"/>
          </a:p>
          <a:p>
            <a:pPr>
              <a:lnSpc>
                <a:spcPct val="114000"/>
              </a:lnSpc>
              <a:spcBef>
                <a:spcPts val="0"/>
              </a:spcBef>
              <a:spcAft>
                <a:spcPts val="600"/>
              </a:spcAft>
            </a:pPr>
            <a:r>
              <a:rPr lang="el-GR" sz="2000" dirty="0"/>
              <a:t>Στο ποσό προστίθεται ο όγκος των ιζημάτων που μεταφέρεται σε διάλυση και ως φορτίο πυθμένα (σε πολλές περιπτώσεις είναι εξίσου σημαντικοί αν όχι και επικρατέστεροι της συνεισφοράς των ιζημάτων σε αιώρηση). </a:t>
            </a:r>
          </a:p>
          <a:p>
            <a:pPr>
              <a:lnSpc>
                <a:spcPct val="114000"/>
              </a:lnSpc>
              <a:spcBef>
                <a:spcPts val="0"/>
              </a:spcBef>
              <a:spcAft>
                <a:spcPts val="600"/>
              </a:spcAft>
            </a:pPr>
            <a:r>
              <a:rPr lang="el-GR" sz="2000" dirty="0"/>
              <a:t>Ευρωπαϊκά ποτάμια που εκβάλλουν στη Μεσόγειο: 350x106 τόνους το χρόνο ιζημάτων μόνο σε φάση αιώρησης (Μ</a:t>
            </a:r>
            <a:r>
              <a:rPr lang="en-US" sz="2000" dirty="0" err="1"/>
              <a:t>illiman</a:t>
            </a:r>
            <a:r>
              <a:rPr lang="el-GR" sz="2000" dirty="0"/>
              <a:t> &amp; </a:t>
            </a:r>
            <a:r>
              <a:rPr lang="en-US" sz="2000" dirty="0" err="1"/>
              <a:t>Syvitski</a:t>
            </a:r>
            <a:r>
              <a:rPr lang="el-GR" sz="2000" dirty="0"/>
              <a:t>, 1992)</a:t>
            </a:r>
            <a:r>
              <a:rPr lang="en-GB" sz="2000" dirty="0"/>
              <a:t> </a:t>
            </a:r>
            <a:endParaRPr lang="el-GR" sz="2000" dirty="0"/>
          </a:p>
          <a:p>
            <a:pPr>
              <a:lnSpc>
                <a:spcPct val="114000"/>
              </a:lnSpc>
              <a:spcBef>
                <a:spcPts val="0"/>
              </a:spcBef>
              <a:spcAft>
                <a:spcPts val="600"/>
              </a:spcAft>
            </a:pPr>
            <a:r>
              <a:rPr lang="el-GR" sz="2000" dirty="0"/>
              <a:t>Σήμερα μόνο ένα ποσοστό φθάνει στην θάλασσα  λόγω της κατασκευής υδροηλεκτρικών και αρδευτικών φραγμάτων κατά μήκος των περισσότερων ποταμών: 30% των ιζημάτων παγιδεύεται πίσω από τα φράγματα</a:t>
            </a:r>
            <a:r>
              <a:rPr lang="en-GB" sz="2000" dirty="0"/>
              <a:t> </a:t>
            </a:r>
            <a:r>
              <a:rPr lang="el-GR" sz="2000" dirty="0"/>
              <a:t>(</a:t>
            </a:r>
            <a:r>
              <a:rPr lang="en-US" sz="2000" dirty="0"/>
              <a:t>V</a:t>
            </a:r>
            <a:r>
              <a:rPr lang="el-GR" sz="2000" dirty="0"/>
              <a:t>ö</a:t>
            </a:r>
            <a:r>
              <a:rPr lang="en-US" sz="2000" dirty="0"/>
              <a:t>r</a:t>
            </a:r>
            <a:r>
              <a:rPr lang="el-GR" sz="2000" dirty="0"/>
              <a:t>ö</a:t>
            </a:r>
            <a:r>
              <a:rPr lang="en-US" sz="2000" dirty="0"/>
              <a:t>smarty et al</a:t>
            </a:r>
            <a:r>
              <a:rPr lang="el-GR" sz="2000" dirty="0"/>
              <a:t>.,1997) - Μεγαλύτερο ποσοστό στην περίπτωση της Μεσογείου ≈ 65% (Poulos &amp;</a:t>
            </a:r>
            <a:r>
              <a:rPr lang="el-GR" sz="2000" dirty="0" err="1"/>
              <a:t>Collins</a:t>
            </a:r>
            <a:r>
              <a:rPr lang="el-GR" sz="2000" dirty="0"/>
              <a:t>, 2002).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278F-FDB2-0070-B501-19804E52F5A7}"/>
              </a:ext>
            </a:extLst>
          </p:cNvPr>
          <p:cNvSpPr>
            <a:spLocks noGrp="1"/>
          </p:cNvSpPr>
          <p:nvPr>
            <p:ph type="title"/>
          </p:nvPr>
        </p:nvSpPr>
        <p:spPr/>
        <p:txBody>
          <a:bodyPr>
            <a:normAutofit/>
          </a:bodyPr>
          <a:lstStyle/>
          <a:p>
            <a:r>
              <a:rPr lang="el-GR" sz="3200" b="0" i="0" u="none" strike="noStrike" baseline="0" dirty="0">
                <a:solidFill>
                  <a:srgbClr val="30666F"/>
                </a:solidFill>
                <a:latin typeface="Trebuchet MS" panose="020B0603020202020204" pitchFamily="34" charset="0"/>
              </a:rPr>
              <a:t>ΚΛΙΜΑΤΙΚΗ ΑΛΛΑΓΗ – MΕΤΑΒΟΛΗ ΘΑΛΑΣΣΙΑΣ ΣΤΑΘΜΗΣ </a:t>
            </a:r>
            <a:endParaRPr lang="en-US" sz="3200" dirty="0"/>
          </a:p>
        </p:txBody>
      </p:sp>
      <p:sp>
        <p:nvSpPr>
          <p:cNvPr id="3" name="Content Placeholder 2">
            <a:extLst>
              <a:ext uri="{FF2B5EF4-FFF2-40B4-BE49-F238E27FC236}">
                <a16:creationId xmlns:a16="http://schemas.microsoft.com/office/drawing/2014/main" id="{B0265D2B-42AF-E9CB-CC58-BCFDE1EC21CF}"/>
              </a:ext>
            </a:extLst>
          </p:cNvPr>
          <p:cNvSpPr>
            <a:spLocks noGrp="1"/>
          </p:cNvSpPr>
          <p:nvPr>
            <p:ph idx="1"/>
          </p:nvPr>
        </p:nvSpPr>
        <p:spPr>
          <a:xfrm>
            <a:off x="609600" y="1600201"/>
            <a:ext cx="10972800" cy="5141167"/>
          </a:xfrm>
        </p:spPr>
        <p:txBody>
          <a:bodyPr>
            <a:noAutofit/>
          </a:bodyPr>
          <a:lstStyle/>
          <a:p>
            <a:r>
              <a:rPr lang="el-GR" sz="2000" b="0" i="0" u="none" strike="noStrike" baseline="0" dirty="0" err="1">
                <a:solidFill>
                  <a:srgbClr val="211D1E"/>
                </a:solidFill>
                <a:latin typeface="Calibri" panose="020F0502020204030204" pitchFamily="34" charset="0"/>
              </a:rPr>
              <a:t>Oι</a:t>
            </a:r>
            <a:r>
              <a:rPr lang="el-GR" sz="2000" b="0" i="0" u="none" strike="noStrike" baseline="0" dirty="0">
                <a:solidFill>
                  <a:srgbClr val="211D1E"/>
                </a:solidFill>
                <a:latin typeface="Calibri" panose="020F0502020204030204" pitchFamily="34" charset="0"/>
              </a:rPr>
              <a:t> συγκεντρώσεις CO2 στην ατμόσφαιρα το 2019 ήταν υψηλότερες από οποιαδήποτε περίοδο τα τελευταία τουλάχιστον 2 εκατομμύρια χρόνια (υψηλή βεβαιότητα), ενώ οι συγκεντρώσεις CH4 και N2O ήταν υψηλότερες (πολύ υψηλή βεβαιότητα) από οποιαδήποτε άλλο χρονικό διάστημα τουλάχιστον τα τελευταία 800.000 χρόνια. </a:t>
            </a:r>
          </a:p>
          <a:p>
            <a:endParaRPr lang="el-GR" sz="2000" dirty="0">
              <a:solidFill>
                <a:srgbClr val="211D1E"/>
              </a:solidFill>
              <a:latin typeface="Calibri" panose="020F0502020204030204" pitchFamily="34" charset="0"/>
            </a:endParaRPr>
          </a:p>
          <a:p>
            <a:r>
              <a:rPr lang="el-GR" sz="2000" b="0" i="0" u="none" strike="noStrike" baseline="0" dirty="0">
                <a:solidFill>
                  <a:srgbClr val="211D1E"/>
                </a:solidFill>
                <a:latin typeface="Calibri" panose="020F0502020204030204" pitchFamily="34" charset="0"/>
              </a:rPr>
              <a:t>Η παγκόσμια επιφανειακή θερμοκρασία έχει αυξηθεί ταχύτερα από το 1970 σε σχέση με οποιαδήποτε άλλη θερμή περίοδο τα προηγούμενα περίπου 6,5 </a:t>
            </a:r>
            <a:r>
              <a:rPr lang="el-GR" sz="2000" b="0" i="0" u="none" strike="noStrike" baseline="0" dirty="0" err="1">
                <a:solidFill>
                  <a:srgbClr val="211D1E"/>
                </a:solidFill>
                <a:latin typeface="Calibri" panose="020F0502020204030204" pitchFamily="34" charset="0"/>
              </a:rPr>
              <a:t>ka</a:t>
            </a:r>
            <a:r>
              <a:rPr lang="el-GR" sz="2000" b="0" i="0" u="none" strike="noStrike" baseline="0" dirty="0">
                <a:solidFill>
                  <a:srgbClr val="211D1E"/>
                </a:solidFill>
                <a:latin typeface="Calibri" panose="020F0502020204030204" pitchFamily="34" charset="0"/>
              </a:rPr>
              <a:t> από 0,2 °C έως 1 °C, σε σχέση με τη περίοδο 1850-1900 (μέτρια βεβαιότητα). Η αμέσως προηγούμενη θερμή περίοδος ήταν πριν από περίπου 125 </a:t>
            </a:r>
            <a:r>
              <a:rPr lang="el-GR" sz="2000" b="0" i="0" u="none" strike="noStrike" baseline="0" dirty="0" err="1">
                <a:solidFill>
                  <a:srgbClr val="211D1E"/>
                </a:solidFill>
                <a:latin typeface="Calibri" panose="020F0502020204030204" pitchFamily="34" charset="0"/>
              </a:rPr>
              <a:t>ka</a:t>
            </a:r>
            <a:r>
              <a:rPr lang="el-GR" sz="2000" b="0" i="0" u="none" strike="noStrike" baseline="0" dirty="0">
                <a:solidFill>
                  <a:srgbClr val="211D1E"/>
                </a:solidFill>
                <a:latin typeface="Calibri" panose="020F0502020204030204" pitchFamily="34" charset="0"/>
              </a:rPr>
              <a:t>, όταν η θερμοκρασία ήταν υψηλότερη κατά 0,5-1,5 °C σε σχέση με το 1850-1900 (μέτρια βεβαιότητα). </a:t>
            </a:r>
          </a:p>
          <a:p>
            <a:endParaRPr lang="el-GR" sz="2000" b="0" i="0" u="none" strike="noStrike" baseline="0" dirty="0">
              <a:solidFill>
                <a:srgbClr val="211D1E"/>
              </a:solidFill>
              <a:latin typeface="Calibri" panose="020F0502020204030204" pitchFamily="34" charset="0"/>
            </a:endParaRPr>
          </a:p>
          <a:p>
            <a:r>
              <a:rPr lang="el-GR" sz="2000" b="0" i="0" u="none" strike="noStrike" baseline="0" dirty="0">
                <a:solidFill>
                  <a:srgbClr val="211D1E"/>
                </a:solidFill>
                <a:latin typeface="Calibri" panose="020F0502020204030204" pitchFamily="34" charset="0"/>
              </a:rPr>
              <a:t>Η παγκόσμια μέση στάθμη της θάλασσας έχει επίσης αυξηθεί ταχύτερα από το 1900 σε σχέση με κάθε προηγούμενο αιώνα, κατά τα τελευταία 3000 χρόνια (μεγάλη βεβαιότητα). Ο παγκόσμιος ωκεανός έχει θερμανθεί ταχύτερα τον περασμένο αιώνα από ό,τι κατά τα τελευταία περίπου 11.000 χρόνια (κλιματικό μέγιστο) (σχετική βεβαιότητα). </a:t>
            </a:r>
            <a:endParaRPr lang="en-US" sz="2000" dirty="0"/>
          </a:p>
        </p:txBody>
      </p:sp>
    </p:spTree>
    <p:extLst>
      <p:ext uri="{BB962C8B-B14F-4D97-AF65-F5344CB8AC3E}">
        <p14:creationId xmlns:p14="http://schemas.microsoft.com/office/powerpoint/2010/main" val="311666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4631-69FE-CCC8-07DA-1A76EDBFAC57}"/>
              </a:ext>
            </a:extLst>
          </p:cNvPr>
          <p:cNvSpPr>
            <a:spLocks noGrp="1"/>
          </p:cNvSpPr>
          <p:nvPr>
            <p:ph type="title"/>
          </p:nvPr>
        </p:nvSpPr>
        <p:spPr>
          <a:xfrm>
            <a:off x="609600" y="274638"/>
            <a:ext cx="10972800" cy="490066"/>
          </a:xfrm>
        </p:spPr>
        <p:txBody>
          <a:bodyPr>
            <a:normAutofit/>
          </a:bodyPr>
          <a:lstStyle/>
          <a:p>
            <a:r>
              <a:rPr lang="el-GR" sz="2200" b="0" i="0" u="none" strike="noStrike" baseline="0" dirty="0">
                <a:solidFill>
                  <a:srgbClr val="415080"/>
                </a:solidFill>
                <a:latin typeface="Trebuchet MS" panose="020B0603020202020204" pitchFamily="34" charset="0"/>
              </a:rPr>
              <a:t>Αύξηση της ατμοσφαιρικής θερμοκρασίας </a:t>
            </a:r>
            <a:endParaRPr lang="en-US" sz="2200" dirty="0"/>
          </a:p>
        </p:txBody>
      </p:sp>
      <p:sp>
        <p:nvSpPr>
          <p:cNvPr id="3" name="Content Placeholder 2">
            <a:extLst>
              <a:ext uri="{FF2B5EF4-FFF2-40B4-BE49-F238E27FC236}">
                <a16:creationId xmlns:a16="http://schemas.microsoft.com/office/drawing/2014/main" id="{B03F9811-DB6C-A23B-7089-BA6B11CBB7CA}"/>
              </a:ext>
            </a:extLst>
          </p:cNvPr>
          <p:cNvSpPr>
            <a:spLocks noGrp="1"/>
          </p:cNvSpPr>
          <p:nvPr>
            <p:ph idx="1"/>
          </p:nvPr>
        </p:nvSpPr>
        <p:spPr>
          <a:xfrm>
            <a:off x="454501" y="941794"/>
            <a:ext cx="10972800" cy="1468759"/>
          </a:xfrm>
        </p:spPr>
        <p:txBody>
          <a:bodyPr>
            <a:normAutofit/>
          </a:bodyPr>
          <a:lstStyle/>
          <a:p>
            <a:pPr marL="0" indent="0">
              <a:buNone/>
            </a:pPr>
            <a:r>
              <a:rPr lang="el-GR" sz="2000" b="0" i="0" u="none" strike="noStrike" baseline="0" dirty="0">
                <a:solidFill>
                  <a:srgbClr val="211D1E"/>
                </a:solidFill>
                <a:latin typeface="Calibri" panose="020F0502020204030204" pitchFamily="34" charset="0"/>
              </a:rPr>
              <a:t>Η υπερθέρμανση του πλανήτη είναι πιθανό να φτάσει τους 1,5 °C μεταξύ 2030 και 2052 εάν συνεχίσει να αυξάνεται με τον τρέχοντα ρυθμό και να ξεπεράσει τους 3 °C μέχρι το 2100. Οι ανθρώπινες δραστηριότητες εκτιμάται ότι προκάλεσαν περίπου 1,0 °C της υπερθέρμανσης του πλανήτη πάνω από τα προ-βιομηχανικά επίπεδα, με πιθανό εύρος από 0,8 °C έως 1,2 °C (</a:t>
            </a:r>
            <a:r>
              <a:rPr lang="el-GR" sz="2000" b="0" i="0" u="none" strike="noStrike" baseline="0" dirty="0" err="1">
                <a:solidFill>
                  <a:srgbClr val="211D1E"/>
                </a:solidFill>
                <a:latin typeface="Calibri" panose="020F0502020204030204" pitchFamily="34" charset="0"/>
              </a:rPr>
              <a:t>Oppenheimer</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et al. </a:t>
            </a:r>
            <a:r>
              <a:rPr lang="el-GR" sz="2000" b="0" i="0" u="none" strike="noStrike" baseline="0" dirty="0">
                <a:solidFill>
                  <a:srgbClr val="211D1E"/>
                </a:solidFill>
                <a:latin typeface="Calibri" panose="020F0502020204030204" pitchFamily="34" charset="0"/>
              </a:rPr>
              <a:t>2019). </a:t>
            </a:r>
            <a:endParaRPr lang="en-US" sz="2000" dirty="0"/>
          </a:p>
        </p:txBody>
      </p:sp>
      <p:pic>
        <p:nvPicPr>
          <p:cNvPr id="5" name="Picture 4">
            <a:extLst>
              <a:ext uri="{FF2B5EF4-FFF2-40B4-BE49-F238E27FC236}">
                <a16:creationId xmlns:a16="http://schemas.microsoft.com/office/drawing/2014/main" id="{B90A2582-A40F-CAE1-75A6-82B0F3FB9D1F}"/>
              </a:ext>
            </a:extLst>
          </p:cNvPr>
          <p:cNvPicPr>
            <a:picLocks noChangeAspect="1"/>
          </p:cNvPicPr>
          <p:nvPr/>
        </p:nvPicPr>
        <p:blipFill>
          <a:blip r:embed="rId2"/>
          <a:stretch>
            <a:fillRect/>
          </a:stretch>
        </p:blipFill>
        <p:spPr>
          <a:xfrm>
            <a:off x="493605" y="3212976"/>
            <a:ext cx="10933696" cy="3514402"/>
          </a:xfrm>
          <a:prstGeom prst="rect">
            <a:avLst/>
          </a:prstGeom>
        </p:spPr>
      </p:pic>
    </p:spTree>
    <p:extLst>
      <p:ext uri="{BB962C8B-B14F-4D97-AF65-F5344CB8AC3E}">
        <p14:creationId xmlns:p14="http://schemas.microsoft.com/office/powerpoint/2010/main" val="3166529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D1C0-0B04-1A1F-7250-FE5401D9D0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10F79-5EA5-B878-BCDA-A5024A9F5F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102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71E243-B614-4F87-9C40-716CFAF4F132}"/>
              </a:ext>
            </a:extLst>
          </p:cNvPr>
          <p:cNvSpPr txBox="1"/>
          <p:nvPr/>
        </p:nvSpPr>
        <p:spPr>
          <a:xfrm>
            <a:off x="444943" y="548680"/>
            <a:ext cx="11233248" cy="2246769"/>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rPr>
              <a:t>Η </a:t>
            </a:r>
            <a:r>
              <a:rPr lang="el-GR" sz="2000" b="1" dirty="0">
                <a:effectLst/>
                <a:latin typeface="Calibri" panose="020F0502020204030204" pitchFamily="34" charset="0"/>
                <a:ea typeface="Calibri" panose="020F0502020204030204" pitchFamily="34" charset="0"/>
              </a:rPr>
              <a:t>Μέση Θαλάσσια Στάθμη (ΜΘΣ)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n-US" sz="2000" i="1" dirty="0">
                <a:effectLst/>
                <a:latin typeface="Calibri" panose="020F0502020204030204" pitchFamily="34" charset="0"/>
                <a:ea typeface="Calibri" panose="020F0502020204030204" pitchFamily="34" charset="0"/>
              </a:rPr>
              <a:t>MSL</a:t>
            </a:r>
            <a:r>
              <a:rPr lang="el-GR" sz="2000" i="1"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Mean Sea Level</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αντιστοιχίζεται επίσης με την </a:t>
            </a:r>
            <a:r>
              <a:rPr lang="el-GR" sz="2000" dirty="0" err="1">
                <a:effectLst/>
                <a:latin typeface="Calibri" panose="020F0502020204030204" pitchFamily="34" charset="0"/>
                <a:ea typeface="Calibri" panose="020F0502020204030204" pitchFamily="34" charset="0"/>
              </a:rPr>
              <a:t>ισοδυναμική</a:t>
            </a:r>
            <a:r>
              <a:rPr lang="el-GR" sz="2000" dirty="0">
                <a:effectLst/>
                <a:latin typeface="Calibri" panose="020F0502020204030204" pitchFamily="34" charset="0"/>
                <a:ea typeface="Calibri" panose="020F0502020204030204" pitchFamily="34" charset="0"/>
              </a:rPr>
              <a:t> επιφάνεια του γεωειδούς. </a:t>
            </a:r>
            <a:endParaRPr lang="en-US" sz="2000" dirty="0">
              <a:effectLst/>
              <a:latin typeface="Calibri" panose="020F0502020204030204" pitchFamily="34" charset="0"/>
              <a:ea typeface="Calibri" panose="020F0502020204030204" pitchFamily="34" charset="0"/>
            </a:endParaRPr>
          </a:p>
          <a:p>
            <a:endParaRPr lang="en-US" sz="2000" b="1" dirty="0">
              <a:latin typeface="Calibri" panose="020F0502020204030204" pitchFamily="34" charset="0"/>
              <a:ea typeface="Calibri" panose="020F0502020204030204" pitchFamily="34" charset="0"/>
            </a:endParaRPr>
          </a:p>
          <a:p>
            <a:r>
              <a:rPr lang="el-GR" sz="2000" b="1" dirty="0">
                <a:effectLst/>
                <a:latin typeface="Calibri" panose="020F0502020204030204" pitchFamily="34" charset="0"/>
                <a:ea typeface="Calibri" panose="020F0502020204030204" pitchFamily="34" charset="0"/>
              </a:rPr>
              <a:t>Το γεωειδές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n-US" sz="2000" i="1" dirty="0">
                <a:effectLst/>
                <a:latin typeface="Calibri" panose="020F0502020204030204" pitchFamily="34" charset="0"/>
                <a:ea typeface="Calibri" panose="020F0502020204030204" pitchFamily="34" charset="0"/>
              </a:rPr>
              <a:t>geoid</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είναι εξ ορισμού μια ισοδύναμη επιφάνεια στην οποία η δύναμη της βαρύτητας είναι παντού κάθετη. Το γεωειδές περιγράφεται ως μια συνάρτηση της βαρύτητας της Γης, η οποία με τη σειρά της είναι συνάρτηση της δομής, της πυκνότητας, της </a:t>
            </a:r>
            <a:r>
              <a:rPr lang="el-GR" sz="2000" dirty="0" err="1">
                <a:effectLst/>
                <a:latin typeface="Calibri" panose="020F0502020204030204" pitchFamily="34" charset="0"/>
                <a:ea typeface="Calibri" panose="020F0502020204030204" pitchFamily="34" charset="0"/>
              </a:rPr>
              <a:t>ρεολογίας</a:t>
            </a:r>
            <a:r>
              <a:rPr lang="el-GR" sz="2000" dirty="0">
                <a:effectLst/>
                <a:latin typeface="Calibri" panose="020F0502020204030204" pitchFamily="34" charset="0"/>
                <a:ea typeface="Calibri" panose="020F0502020204030204" pitchFamily="34" charset="0"/>
              </a:rPr>
              <a:t>, της περιστροφής και της αστρονομικής βαρύτητας, πέραν της παγκόσμιας βαρύτητας που εκλαμβάνεται ως σταθερή</a:t>
            </a:r>
            <a:endParaRPr lang="en-US" sz="2000" dirty="0"/>
          </a:p>
        </p:txBody>
      </p:sp>
      <p:sp>
        <p:nvSpPr>
          <p:cNvPr id="8" name="TextBox 7">
            <a:extLst>
              <a:ext uri="{FF2B5EF4-FFF2-40B4-BE49-F238E27FC236}">
                <a16:creationId xmlns:a16="http://schemas.microsoft.com/office/drawing/2014/main" id="{6F248131-0790-4F27-A2FD-CDF676E158A3}"/>
              </a:ext>
            </a:extLst>
          </p:cNvPr>
          <p:cNvSpPr txBox="1"/>
          <p:nvPr/>
        </p:nvSpPr>
        <p:spPr>
          <a:xfrm>
            <a:off x="444943" y="2826741"/>
            <a:ext cx="11233248" cy="3777188"/>
          </a:xfrm>
          <a:prstGeom prst="rect">
            <a:avLst/>
          </a:prstGeom>
          <a:noFill/>
        </p:spPr>
        <p:txBody>
          <a:bodyPr wrap="square">
            <a:spAutoFit/>
          </a:bodyPr>
          <a:lstStyle/>
          <a:p>
            <a:pPr algn="just">
              <a:lnSpc>
                <a:spcPct val="107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επιφάνεια του του γεωειδούς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geoid</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διαφέρει από το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ελλειψοειδές αναφοράς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ellipsoid</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(ή γήινο ελλειψοειδές) με τη Γη να περιγράφεται ως ιδανική ελλειπτική επιφάνεια στην οποία η διαφορά μεταξύ του άξονα ισημερινού και του πολικού άξονα ισούται περίπου με 21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km</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όντας υψηλότερο στη περίπτωση θετικής βαρυτικής ανωμαλίας (δηλαδή πλεόνασμα μάζας) και χαμηλότερο στη περίπτωση αρνητικής βαρυτικής ανωμαλίας (δηλαδή έλλειμα μάζας).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Όμως, οι προαναφερόμενες διαφορές υψομέτρου δεν είναι ανάλογες με τις φυσικές υψομετρικές διαφορές. Έτσι στη περίπτωση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της φυσικής επιφάνειας της Γης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(δηλαδή, η </a:t>
            </a:r>
            <a:r>
              <a:rPr lang="el-GR" sz="2000" dirty="0">
                <a:solidFill>
                  <a:srgbClr val="000000"/>
                </a:solidFill>
                <a:effectLst/>
                <a:latin typeface="Calibri" panose="020F0502020204030204" pitchFamily="34" charset="0"/>
                <a:ea typeface="Arial-BoldMT"/>
                <a:cs typeface="Calibri" panose="020F0502020204030204" pitchFamily="34" charset="0"/>
              </a:rPr>
              <a:t>τοπογραφική επιφάνεια των ηπείρων και του πυθμένα των ωκεανών),</a:t>
            </a:r>
            <a:r>
              <a:rPr lang="el-GR" sz="2000" b="1" dirty="0">
                <a:solidFill>
                  <a:srgbClr val="000000"/>
                </a:solidFill>
                <a:effectLst/>
                <a:latin typeface="Calibri" panose="020F0502020204030204" pitchFamily="34" charset="0"/>
                <a:ea typeface="Arial-BoldMT"/>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ενώ η υψομετρική διαφορά κυμαίνεται από +8.848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(Όρος Έβερεστ) έως −11.034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Mariana Trench</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ιρηνικός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Ωκεανός). Η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απόκλιση του γεωειδούς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geoid</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undulation</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από το γήινο ελλειψοειδές κυμαίνεται από +85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(Ισλανδία) έως −106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(νότια Ινδία) και κατά μέσο όρο λιγότερο από 200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Fowler</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260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6" y="130324"/>
            <a:ext cx="4337957" cy="6597352"/>
          </a:xfrm>
        </p:spPr>
        <p:txBody>
          <a:bodyPr>
            <a:normAutofit fontScale="90000"/>
          </a:bodyPr>
          <a:lstStyle/>
          <a:p>
            <a:pPr algn="l"/>
            <a:r>
              <a:rPr lang="el-GR" sz="2400" b="0" i="0" u="none" strike="noStrike" baseline="0" dirty="0">
                <a:solidFill>
                  <a:srgbClr val="415080"/>
                </a:solidFill>
                <a:latin typeface="Trebuchet MS" panose="020B0603020202020204" pitchFamily="34" charset="0"/>
              </a:rPr>
              <a:t>Αύξηση της θαλάσσιας στάθμης</a:t>
            </a:r>
            <a:br>
              <a:rPr lang="el-GR" sz="2400" b="0" i="0" u="none" strike="noStrike" baseline="0" dirty="0">
                <a:solidFill>
                  <a:srgbClr val="415080"/>
                </a:solidFill>
                <a:latin typeface="Trebuchet MS" panose="020B0603020202020204" pitchFamily="34" charset="0"/>
              </a:rPr>
            </a:br>
            <a:r>
              <a:rPr lang="el-GR" sz="2400" b="0" i="0" u="none" strike="noStrike" baseline="0" dirty="0">
                <a:solidFill>
                  <a:srgbClr val="415080"/>
                </a:solidFill>
                <a:latin typeface="Trebuchet MS" panose="020B0603020202020204" pitchFamily="34" charset="0"/>
              </a:rPr>
              <a:t> </a:t>
            </a:r>
            <a:br>
              <a:rPr lang="el-GR" sz="1800" b="0" i="0" u="none" strike="noStrike" baseline="0" dirty="0">
                <a:solidFill>
                  <a:srgbClr val="415080"/>
                </a:solidFill>
                <a:latin typeface="Trebuchet MS" panose="020B0603020202020204" pitchFamily="34" charset="0"/>
              </a:rPr>
            </a:br>
            <a:r>
              <a:rPr lang="el-GR" sz="2000" b="0" i="0" u="none" strike="noStrike" baseline="0" dirty="0">
                <a:solidFill>
                  <a:srgbClr val="211D1E"/>
                </a:solidFill>
                <a:latin typeface="Calibri" panose="020F0502020204030204" pitchFamily="34" charset="0"/>
              </a:rPr>
              <a:t>Μια από τις σημαντικότερες επιπτώσεις της κλιματικής αλλαγής είναι η επιταχυνόμενη αύξηση της θαλάσσιας στάθμης μετά το 1950, πέραν του φυσιολογικού ρυθμού κατά 1 </a:t>
            </a:r>
            <a:r>
              <a:rPr lang="el-GR" sz="2000" b="0" i="0" u="none" strike="noStrike" baseline="0" dirty="0" err="1">
                <a:solidFill>
                  <a:srgbClr val="211D1E"/>
                </a:solidFill>
                <a:latin typeface="Calibri" panose="020F0502020204030204" pitchFamily="34" charset="0"/>
              </a:rPr>
              <a:t>mm</a:t>
            </a:r>
            <a:r>
              <a:rPr lang="el-GR" sz="2000" b="0" i="0" u="none" strike="noStrike" baseline="0" dirty="0">
                <a:solidFill>
                  <a:srgbClr val="211D1E"/>
                </a:solidFill>
                <a:latin typeface="Calibri" panose="020F0502020204030204" pitchFamily="34" charset="0"/>
              </a:rPr>
              <a:t>/</a:t>
            </a:r>
            <a:r>
              <a:rPr lang="el-GR" sz="2000" b="0" i="0" u="none" strike="noStrike" baseline="0" dirty="0" err="1">
                <a:solidFill>
                  <a:srgbClr val="211D1E"/>
                </a:solidFill>
                <a:latin typeface="Calibri" panose="020F0502020204030204" pitchFamily="34" charset="0"/>
              </a:rPr>
              <a:t>year</a:t>
            </a:r>
            <a:r>
              <a:rPr lang="el-GR" sz="2000" b="0" i="0" u="none" strike="noStrike" baseline="0" dirty="0">
                <a:solidFill>
                  <a:srgbClr val="211D1E"/>
                </a:solidFill>
                <a:latin typeface="Calibri" panose="020F0502020204030204" pitchFamily="34" charset="0"/>
              </a:rPr>
              <a:t> που χαρακτηρίζει τα τελευταία 6000 χρόνια (Poulos </a:t>
            </a:r>
            <a:r>
              <a:rPr lang="el-GR" sz="2000" b="0" i="1" u="none" strike="noStrike" baseline="0" dirty="0">
                <a:solidFill>
                  <a:srgbClr val="211D1E"/>
                </a:solidFill>
                <a:latin typeface="Calibri" panose="020F0502020204030204" pitchFamily="34" charset="0"/>
              </a:rPr>
              <a:t>et al. </a:t>
            </a:r>
            <a:r>
              <a:rPr lang="el-GR" sz="2000" b="0" i="0" u="none" strike="noStrike" baseline="0" dirty="0">
                <a:solidFill>
                  <a:srgbClr val="211D1E"/>
                </a:solidFill>
                <a:latin typeface="Calibri" panose="020F0502020204030204" pitchFamily="34" charset="0"/>
              </a:rPr>
              <a:t>2009, </a:t>
            </a:r>
            <a:r>
              <a:rPr lang="el-GR" sz="2000" b="0" i="0" u="none" strike="noStrike" baseline="0" dirty="0" err="1">
                <a:solidFill>
                  <a:srgbClr val="211D1E"/>
                </a:solidFill>
                <a:latin typeface="Calibri" panose="020F0502020204030204" pitchFamily="34" charset="0"/>
              </a:rPr>
              <a:t>Lambeck</a:t>
            </a:r>
            <a:r>
              <a:rPr lang="el-GR" sz="2000" b="0" i="0" u="none" strike="noStrike" baseline="0" dirty="0">
                <a:solidFill>
                  <a:srgbClr val="211D1E"/>
                </a:solidFill>
                <a:latin typeface="Calibri" panose="020F0502020204030204" pitchFamily="34" charset="0"/>
              </a:rPr>
              <a:t> &amp; </a:t>
            </a:r>
            <a:r>
              <a:rPr lang="el-GR" sz="2000" b="0" i="0" u="none" strike="noStrike" baseline="0" dirty="0" err="1">
                <a:solidFill>
                  <a:srgbClr val="211D1E"/>
                </a:solidFill>
                <a:latin typeface="Calibri" panose="020F0502020204030204" pitchFamily="34" charset="0"/>
              </a:rPr>
              <a:t>Purcell</a:t>
            </a:r>
            <a:r>
              <a:rPr lang="el-GR" sz="2000" b="0" i="0" u="none" strike="noStrike" baseline="0" dirty="0">
                <a:solidFill>
                  <a:srgbClr val="211D1E"/>
                </a:solidFill>
                <a:latin typeface="Calibri" panose="020F0502020204030204" pitchFamily="34" charset="0"/>
              </a:rPr>
              <a:t> 2005, </a:t>
            </a:r>
            <a:r>
              <a:rPr lang="el-GR" sz="2000" b="0" i="0" u="none" strike="noStrike" baseline="0" dirty="0" err="1">
                <a:solidFill>
                  <a:srgbClr val="211D1E"/>
                </a:solidFill>
                <a:latin typeface="Calibri" panose="020F0502020204030204" pitchFamily="34" charset="0"/>
              </a:rPr>
              <a:t>Paνlopoulos</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et al. </a:t>
            </a:r>
            <a:r>
              <a:rPr lang="el-GR" sz="2000" b="0" i="0" u="none" strike="noStrike" baseline="0" dirty="0">
                <a:solidFill>
                  <a:srgbClr val="211D1E"/>
                </a:solidFill>
                <a:latin typeface="Calibri" panose="020F0502020204030204" pitchFamily="34" charset="0"/>
              </a:rPr>
              <a:t>2007, </a:t>
            </a:r>
            <a:r>
              <a:rPr lang="el-GR" sz="2000" b="0" i="0" u="none" strike="noStrike" baseline="0" dirty="0" err="1">
                <a:solidFill>
                  <a:srgbClr val="211D1E"/>
                </a:solidFill>
                <a:latin typeface="Calibri" panose="020F0502020204030204" pitchFamily="34" charset="0"/>
              </a:rPr>
              <a:t>Wright</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et al</a:t>
            </a:r>
            <a:r>
              <a:rPr lang="el-GR" sz="2000" b="0" i="0" u="none" strike="noStrike" baseline="0" dirty="0">
                <a:solidFill>
                  <a:srgbClr val="211D1E"/>
                </a:solidFill>
                <a:latin typeface="Calibri" panose="020F0502020204030204" pitchFamily="34" charset="0"/>
              </a:rPr>
              <a:t>. 2019). Στην Εικόνα 8.15 δίνεται η αυξητική πορεία της θαλάσσιας στάθμης από το 1800 μέχρι το 2004 μαζί με την πρόβλεψη για την περίοδο μέχρι το 2100. Η περίοδος 1800-1870 έχει αβεβαιότητα καθώς στηρίζεται σε εκτιμήσεις του παρελθόντος, η οποία ακολουθείται από την περίοδο των ενόργανων μετρήσεων (καταγραφές </a:t>
            </a:r>
            <a:r>
              <a:rPr lang="el-GR" sz="2000" b="0" i="0" u="none" strike="noStrike" baseline="0" dirty="0" err="1">
                <a:solidFill>
                  <a:srgbClr val="211D1E"/>
                </a:solidFill>
                <a:latin typeface="Calibri" panose="020F0502020204030204" pitchFamily="34" charset="0"/>
              </a:rPr>
              <a:t>σταθμηγράφων</a:t>
            </a:r>
            <a:r>
              <a:rPr lang="el-GR" sz="2000" b="0" i="0" u="none" strike="noStrike" baseline="0" dirty="0">
                <a:solidFill>
                  <a:srgbClr val="211D1E"/>
                </a:solidFill>
                <a:latin typeface="Calibri" panose="020F0502020204030204" pitchFamily="34" charset="0"/>
              </a:rPr>
              <a:t> από λιμάνια όλου του κόσμου) με σαφή τάση αύξησης (</a:t>
            </a:r>
            <a:r>
              <a:rPr lang="el-GR" sz="2000" b="0" i="0" u="none" strike="noStrike" baseline="0" dirty="0" err="1">
                <a:solidFill>
                  <a:srgbClr val="211D1E"/>
                </a:solidFill>
                <a:latin typeface="Calibri" panose="020F0502020204030204" pitchFamily="34" charset="0"/>
              </a:rPr>
              <a:t>Bindoff</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et al</a:t>
            </a:r>
            <a:r>
              <a:rPr lang="el-GR" sz="2000" b="0" i="0" u="none" strike="noStrike" baseline="0" dirty="0">
                <a:solidFill>
                  <a:srgbClr val="211D1E"/>
                </a:solidFill>
                <a:latin typeface="Calibri" panose="020F0502020204030204" pitchFamily="34" charset="0"/>
              </a:rPr>
              <a:t>. 2007). </a:t>
            </a:r>
            <a:endParaRPr lang="el-GR" sz="2000" b="1" dirty="0"/>
          </a:p>
        </p:txBody>
      </p:sp>
      <p:pic>
        <p:nvPicPr>
          <p:cNvPr id="3" name="Picture 7" descr="IPCC"/>
          <p:cNvPicPr>
            <a:picLocks noChangeAspect="1" noChangeArrowheads="1"/>
          </p:cNvPicPr>
          <p:nvPr/>
        </p:nvPicPr>
        <p:blipFill>
          <a:blip r:embed="rId3" cstate="print"/>
          <a:srcRect/>
          <a:stretch>
            <a:fillRect/>
          </a:stretch>
        </p:blipFill>
        <p:spPr bwMode="auto">
          <a:xfrm>
            <a:off x="4871864" y="1231032"/>
            <a:ext cx="7149342" cy="4916711"/>
          </a:xfrm>
          <a:prstGeom prst="rect">
            <a:avLst/>
          </a:prstGeom>
          <a:noFill/>
          <a:ln w="9525">
            <a:solidFill>
              <a:schemeClr val="tx1"/>
            </a:solidFill>
            <a:miter lim="800000"/>
            <a:headEnd/>
            <a:tailEnd/>
          </a:ln>
        </p:spPr>
      </p:pic>
      <p:sp>
        <p:nvSpPr>
          <p:cNvPr id="4" name="Text Box 8"/>
          <p:cNvSpPr txBox="1">
            <a:spLocks noChangeArrowheads="1"/>
          </p:cNvSpPr>
          <p:nvPr/>
        </p:nvSpPr>
        <p:spPr bwMode="auto">
          <a:xfrm>
            <a:off x="10242422" y="6113463"/>
            <a:ext cx="1916102" cy="369332"/>
          </a:xfrm>
          <a:prstGeom prst="rect">
            <a:avLst/>
          </a:prstGeom>
          <a:noFill/>
          <a:ln w="9525">
            <a:noFill/>
            <a:miter lim="800000"/>
            <a:headEnd/>
            <a:tailEnd/>
          </a:ln>
          <a:effectLst/>
        </p:spPr>
        <p:txBody>
          <a:bodyPr wrap="none">
            <a:spAutoFit/>
          </a:bodyPr>
          <a:lstStyle/>
          <a:p>
            <a:r>
              <a:rPr lang="en-US" dirty="0"/>
              <a:t>IPCC report (2007)</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620688"/>
            <a:ext cx="9937104" cy="1152127"/>
          </a:xfrm>
        </p:spPr>
        <p:txBody>
          <a:bodyPr>
            <a:normAutofit/>
          </a:bodyPr>
          <a:lstStyle/>
          <a:p>
            <a:pPr>
              <a:buNone/>
            </a:pPr>
            <a:r>
              <a:rPr lang="el-GR" sz="2000" b="0" i="1" u="none" strike="noStrike" baseline="0" dirty="0">
                <a:solidFill>
                  <a:srgbClr val="211D1E"/>
                </a:solidFill>
                <a:latin typeface="Calibri" panose="020F0502020204030204" pitchFamily="34" charset="0"/>
              </a:rPr>
              <a:t>Οι επιμέρους κλιματικές συνιστώσες (σε </a:t>
            </a:r>
            <a:r>
              <a:rPr lang="el-GR" sz="2000" b="0" i="1" u="none" strike="noStrike" baseline="0" dirty="0" err="1">
                <a:solidFill>
                  <a:srgbClr val="211D1E"/>
                </a:solidFill>
                <a:latin typeface="Calibri" panose="020F0502020204030204" pitchFamily="34" charset="0"/>
              </a:rPr>
              <a:t>mm</a:t>
            </a:r>
            <a:r>
              <a:rPr lang="el-GR" sz="2000" b="0" i="1" u="none" strike="noStrike" baseline="0" dirty="0">
                <a:solidFill>
                  <a:srgbClr val="211D1E"/>
                </a:solidFill>
                <a:latin typeface="Calibri" panose="020F0502020204030204" pitchFamily="34" charset="0"/>
              </a:rPr>
              <a:t>) του ρυθμού μεταβολής της θαλάσσιας στάθμης (ΘΣ)και οι αντίστοιχες τιμές από παρατηρήσεις για τις περιόδους 1961-2003 και 1993-2003 με βάση την αναφορά του IPCC το 2007 (</a:t>
            </a:r>
            <a:r>
              <a:rPr lang="el-GR" sz="2000" b="0" i="1" u="none" strike="noStrike" baseline="0" dirty="0" err="1">
                <a:solidFill>
                  <a:srgbClr val="211D1E"/>
                </a:solidFill>
                <a:latin typeface="Calibri" panose="020F0502020204030204" pitchFamily="34" charset="0"/>
              </a:rPr>
              <a:t>Bindoff</a:t>
            </a:r>
            <a:r>
              <a:rPr lang="el-GR" sz="2000" b="0" i="1" u="none" strike="noStrike" baseline="0" dirty="0">
                <a:solidFill>
                  <a:srgbClr val="211D1E"/>
                </a:solidFill>
                <a:latin typeface="Calibri" panose="020F0502020204030204" pitchFamily="34" charset="0"/>
              </a:rPr>
              <a:t> et al. 2007). </a:t>
            </a:r>
            <a:endParaRPr lang="el-GR" sz="2000" dirty="0"/>
          </a:p>
        </p:txBody>
      </p:sp>
      <p:pic>
        <p:nvPicPr>
          <p:cNvPr id="4" name="Picture 3">
            <a:extLst>
              <a:ext uri="{FF2B5EF4-FFF2-40B4-BE49-F238E27FC236}">
                <a16:creationId xmlns:a16="http://schemas.microsoft.com/office/drawing/2014/main" id="{5E2B0503-1174-521E-F6B8-035297171757}"/>
              </a:ext>
            </a:extLst>
          </p:cNvPr>
          <p:cNvPicPr>
            <a:picLocks noChangeAspect="1"/>
          </p:cNvPicPr>
          <p:nvPr/>
        </p:nvPicPr>
        <p:blipFill>
          <a:blip r:embed="rId3"/>
          <a:stretch>
            <a:fillRect/>
          </a:stretch>
        </p:blipFill>
        <p:spPr>
          <a:xfrm>
            <a:off x="1487488" y="1916832"/>
            <a:ext cx="9291353" cy="3600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79577" y="144664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3" name="Picture 2">
            <a:extLst>
              <a:ext uri="{FF2B5EF4-FFF2-40B4-BE49-F238E27FC236}">
                <a16:creationId xmlns:a16="http://schemas.microsoft.com/office/drawing/2014/main" id="{2C7A8595-A974-9D36-81CB-83895C7C6D73}"/>
              </a:ext>
            </a:extLst>
          </p:cNvPr>
          <p:cNvPicPr>
            <a:picLocks noChangeAspect="1"/>
          </p:cNvPicPr>
          <p:nvPr/>
        </p:nvPicPr>
        <p:blipFill>
          <a:blip r:embed="rId2"/>
          <a:stretch>
            <a:fillRect/>
          </a:stretch>
        </p:blipFill>
        <p:spPr>
          <a:xfrm>
            <a:off x="1559496" y="1718989"/>
            <a:ext cx="9335292" cy="4566614"/>
          </a:xfrm>
          <a:prstGeom prst="rect">
            <a:avLst/>
          </a:prstGeom>
        </p:spPr>
      </p:pic>
      <p:sp>
        <p:nvSpPr>
          <p:cNvPr id="9" name="TextBox 8">
            <a:extLst>
              <a:ext uri="{FF2B5EF4-FFF2-40B4-BE49-F238E27FC236}">
                <a16:creationId xmlns:a16="http://schemas.microsoft.com/office/drawing/2014/main" id="{970519A5-4D9F-97AF-4C45-CD4A1023DC0A}"/>
              </a:ext>
            </a:extLst>
          </p:cNvPr>
          <p:cNvSpPr txBox="1"/>
          <p:nvPr/>
        </p:nvSpPr>
        <p:spPr>
          <a:xfrm>
            <a:off x="892140" y="290867"/>
            <a:ext cx="10388436" cy="1323439"/>
          </a:xfrm>
          <a:prstGeom prst="rect">
            <a:avLst/>
          </a:prstGeom>
          <a:noFill/>
        </p:spPr>
        <p:txBody>
          <a:bodyPr wrap="square">
            <a:spAutoFit/>
          </a:bodyPr>
          <a:lstStyle/>
          <a:p>
            <a:r>
              <a:rPr lang="el-GR" sz="2000" b="0" i="0" u="none" strike="noStrike" baseline="0" dirty="0">
                <a:solidFill>
                  <a:srgbClr val="211D1E"/>
                </a:solidFill>
                <a:latin typeface="Calibri" panose="020F0502020204030204" pitchFamily="34" charset="0"/>
              </a:rPr>
              <a:t>Η αναμενόμενη για το 2100 (Εικόνα 4.3) αύξηση της θαλάσσιας στάθμη κυμαίνεται από μια ελάχιστη τιμή 0,29 m (RCP2.6) έως και 1,10 m (RCP8.5) με επικρατέστερες τις τιμές των RCP4.5 και RCP6.0 που κυμαίνονται μεταξύ 0,37 m και 0,73 m με μέση τιμή λίγο μεγαλύτερη του 0,5 m (Εικόνα 8.16) (</a:t>
            </a:r>
            <a:r>
              <a:rPr lang="el-GR" sz="2000" b="0" i="0" u="none" strike="noStrike" baseline="0" dirty="0" err="1">
                <a:solidFill>
                  <a:srgbClr val="211D1E"/>
                </a:solidFill>
                <a:latin typeface="Calibri" panose="020F0502020204030204" pitchFamily="34" charset="0"/>
              </a:rPr>
              <a:t>Oppenheimer</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et al</a:t>
            </a:r>
            <a:r>
              <a:rPr lang="el-GR" sz="2000" b="0" i="0" u="none" strike="noStrike" baseline="0" dirty="0">
                <a:solidFill>
                  <a:srgbClr val="211D1E"/>
                </a:solidFill>
                <a:latin typeface="Calibri" panose="020F0502020204030204" pitchFamily="34" charset="0"/>
              </a:rPr>
              <a:t>. 2019). </a:t>
            </a:r>
            <a:endParaRPr lang="en-US" sz="2000" dirty="0"/>
          </a:p>
        </p:txBody>
      </p:sp>
    </p:spTree>
    <p:extLst>
      <p:ext uri="{BB962C8B-B14F-4D97-AF65-F5344CB8AC3E}">
        <p14:creationId xmlns:p14="http://schemas.microsoft.com/office/powerpoint/2010/main" val="1097698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dirty="0"/>
              <a:t>Οι εκτιμήσεις των σεναρίων RCP για την πορεία των μελλοντικών συγκεντρώσεων των </a:t>
            </a:r>
            <a:r>
              <a:rPr lang="el-GR" sz="2400" dirty="0" err="1"/>
              <a:t>θερμοκηπικών</a:t>
            </a:r>
            <a:r>
              <a:rPr lang="el-GR" sz="2400" dirty="0"/>
              <a:t> αερίων και του </a:t>
            </a:r>
            <a:r>
              <a:rPr lang="el-GR" sz="2400" dirty="0" err="1"/>
              <a:t>radiative</a:t>
            </a:r>
            <a:r>
              <a:rPr lang="el-GR" sz="2400" dirty="0"/>
              <a:t> </a:t>
            </a:r>
            <a:r>
              <a:rPr lang="el-GR" sz="2400" dirty="0" err="1"/>
              <a:t>forcing</a:t>
            </a:r>
            <a:r>
              <a:rPr lang="el-GR" sz="2400" dirty="0"/>
              <a:t> (W/m</a:t>
            </a:r>
            <a:r>
              <a:rPr lang="el-GR" sz="2400" baseline="30000" dirty="0"/>
              <a:t>2</a:t>
            </a:r>
            <a:r>
              <a:rPr lang="el-GR" sz="2400" dirty="0"/>
              <a:t> ) μέχρι το 2100 (IPCC, 2014)</a:t>
            </a:r>
          </a:p>
        </p:txBody>
      </p:sp>
      <p:pic>
        <p:nvPicPr>
          <p:cNvPr id="4" name="Θέση περιεχομένου 3"/>
          <p:cNvPicPr>
            <a:picLocks noGrp="1" noChangeAspect="1"/>
          </p:cNvPicPr>
          <p:nvPr>
            <p:ph idx="1"/>
          </p:nvPr>
        </p:nvPicPr>
        <p:blipFill>
          <a:blip r:embed="rId2"/>
          <a:stretch>
            <a:fillRect/>
          </a:stretch>
        </p:blipFill>
        <p:spPr>
          <a:xfrm>
            <a:off x="1566390" y="1628800"/>
            <a:ext cx="9059221" cy="4542992"/>
          </a:xfrm>
          <a:prstGeom prst="rect">
            <a:avLst/>
          </a:prstGeom>
        </p:spPr>
      </p:pic>
    </p:spTree>
    <p:extLst>
      <p:ext uri="{BB962C8B-B14F-4D97-AF65-F5344CB8AC3E}">
        <p14:creationId xmlns:p14="http://schemas.microsoft.com/office/powerpoint/2010/main" val="2187611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E435-D729-82EB-360D-C84DB0F89CEA}"/>
              </a:ext>
            </a:extLst>
          </p:cNvPr>
          <p:cNvSpPr>
            <a:spLocks noGrp="1"/>
          </p:cNvSpPr>
          <p:nvPr>
            <p:ph type="title"/>
          </p:nvPr>
        </p:nvSpPr>
        <p:spPr>
          <a:xfrm>
            <a:off x="191344" y="514360"/>
            <a:ext cx="4118248" cy="1474480"/>
          </a:xfrm>
        </p:spPr>
        <p:txBody>
          <a:bodyPr>
            <a:noAutofit/>
          </a:bodyPr>
          <a:lstStyle/>
          <a:p>
            <a:r>
              <a:rPr lang="el-GR" sz="2000" b="0" i="1" u="none" strike="noStrike" baseline="0" dirty="0">
                <a:solidFill>
                  <a:srgbClr val="211D1E"/>
                </a:solidFill>
                <a:latin typeface="Calibri" panose="020F0502020204030204" pitchFamily="34" charset="0"/>
              </a:rPr>
              <a:t>Μακροπρόθεσμες προβλέψεις της ανόδου της θαλάσσιας στάθμης για τα πέντε βασικά σενάρια (SSP) εκπομπών (από IPCC 2021). </a:t>
            </a:r>
            <a:endParaRPr lang="en-US" sz="2000" dirty="0"/>
          </a:p>
        </p:txBody>
      </p:sp>
      <p:pic>
        <p:nvPicPr>
          <p:cNvPr id="7" name="Picture 6">
            <a:extLst>
              <a:ext uri="{FF2B5EF4-FFF2-40B4-BE49-F238E27FC236}">
                <a16:creationId xmlns:a16="http://schemas.microsoft.com/office/drawing/2014/main" id="{467AE7A0-C1DD-87AF-0884-76F37F618F9B}"/>
              </a:ext>
            </a:extLst>
          </p:cNvPr>
          <p:cNvPicPr>
            <a:picLocks noChangeAspect="1"/>
          </p:cNvPicPr>
          <p:nvPr/>
        </p:nvPicPr>
        <p:blipFill>
          <a:blip r:embed="rId2"/>
          <a:stretch>
            <a:fillRect/>
          </a:stretch>
        </p:blipFill>
        <p:spPr>
          <a:xfrm>
            <a:off x="5015880" y="188640"/>
            <a:ext cx="6800310" cy="2522016"/>
          </a:xfrm>
          <a:prstGeom prst="rect">
            <a:avLst/>
          </a:prstGeom>
        </p:spPr>
      </p:pic>
      <p:pic>
        <p:nvPicPr>
          <p:cNvPr id="9" name="Picture 8">
            <a:extLst>
              <a:ext uri="{FF2B5EF4-FFF2-40B4-BE49-F238E27FC236}">
                <a16:creationId xmlns:a16="http://schemas.microsoft.com/office/drawing/2014/main" id="{1A0DB966-4D60-5F6F-B98E-83EF60B5BCAC}"/>
              </a:ext>
            </a:extLst>
          </p:cNvPr>
          <p:cNvPicPr>
            <a:picLocks noChangeAspect="1"/>
          </p:cNvPicPr>
          <p:nvPr/>
        </p:nvPicPr>
        <p:blipFill>
          <a:blip r:embed="rId3"/>
          <a:stretch>
            <a:fillRect/>
          </a:stretch>
        </p:blipFill>
        <p:spPr>
          <a:xfrm>
            <a:off x="1667162" y="3068960"/>
            <a:ext cx="9423057" cy="3600400"/>
          </a:xfrm>
          <a:prstGeom prst="rect">
            <a:avLst/>
          </a:prstGeom>
        </p:spPr>
      </p:pic>
    </p:spTree>
    <p:extLst>
      <p:ext uri="{BB962C8B-B14F-4D97-AF65-F5344CB8AC3E}">
        <p14:creationId xmlns:p14="http://schemas.microsoft.com/office/powerpoint/2010/main" val="2449721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133591-2570-0F14-C170-5DC725B74E6D}"/>
              </a:ext>
            </a:extLst>
          </p:cNvPr>
          <p:cNvSpPr txBox="1"/>
          <p:nvPr/>
        </p:nvSpPr>
        <p:spPr>
          <a:xfrm>
            <a:off x="119336" y="197346"/>
            <a:ext cx="11665296" cy="6463308"/>
          </a:xfrm>
          <a:prstGeom prst="rect">
            <a:avLst/>
          </a:prstGeom>
          <a:noFill/>
        </p:spPr>
        <p:txBody>
          <a:bodyPr wrap="square">
            <a:spAutoFit/>
          </a:bodyPr>
          <a:lstStyle/>
          <a:p>
            <a:pPr algn="just"/>
            <a:r>
              <a:rPr lang="el-GR" sz="2000" b="1" i="0" u="none" strike="noStrike" baseline="0" dirty="0">
                <a:solidFill>
                  <a:srgbClr val="211D1E"/>
                </a:solidFill>
                <a:latin typeface="Calibri" panose="020F0502020204030204" pitchFamily="34" charset="0"/>
              </a:rPr>
              <a:t>Σενάρια της κοινής </a:t>
            </a:r>
            <a:r>
              <a:rPr lang="el-GR" sz="2000" b="1" i="0" u="none" strike="noStrike" baseline="0" dirty="0" err="1">
                <a:solidFill>
                  <a:srgbClr val="211D1E"/>
                </a:solidFill>
                <a:latin typeface="Calibri" panose="020F0502020204030204" pitchFamily="34" charset="0"/>
              </a:rPr>
              <a:t>κοινωνικο</a:t>
            </a:r>
            <a:r>
              <a:rPr lang="el-GR" sz="2000" b="1" i="0" u="none" strike="noStrike" baseline="0" dirty="0">
                <a:solidFill>
                  <a:srgbClr val="211D1E"/>
                </a:solidFill>
                <a:latin typeface="Calibri" panose="020F0502020204030204" pitchFamily="34" charset="0"/>
              </a:rPr>
              <a:t>-οικονομικής πορείας των συγκεντρώσεων αερίων του θερμοκηπίου (SSP: </a:t>
            </a:r>
            <a:r>
              <a:rPr lang="el-GR" sz="2000" b="1" i="0" u="none" strike="noStrike" baseline="0" dirty="0" err="1">
                <a:solidFill>
                  <a:srgbClr val="211D1E"/>
                </a:solidFill>
                <a:latin typeface="Calibri" panose="020F0502020204030204" pitchFamily="34" charset="0"/>
              </a:rPr>
              <a:t>Share</a:t>
            </a:r>
            <a:r>
              <a:rPr lang="el-GR" sz="2000" b="1" i="0" u="none" strike="noStrike" baseline="0" dirty="0">
                <a:solidFill>
                  <a:srgbClr val="211D1E"/>
                </a:solidFill>
                <a:latin typeface="Calibri" panose="020F0502020204030204" pitchFamily="34" charset="0"/>
              </a:rPr>
              <a:t> </a:t>
            </a:r>
            <a:r>
              <a:rPr lang="el-GR" sz="2000" b="1" i="0" u="none" strike="noStrike" baseline="0" dirty="0" err="1">
                <a:solidFill>
                  <a:srgbClr val="211D1E"/>
                </a:solidFill>
                <a:latin typeface="Calibri" panose="020F0502020204030204" pitchFamily="34" charset="0"/>
              </a:rPr>
              <a:t>Socioeconomic</a:t>
            </a:r>
            <a:r>
              <a:rPr lang="el-GR" sz="2000" b="1" i="0" u="none" strike="noStrike" baseline="0" dirty="0">
                <a:solidFill>
                  <a:srgbClr val="211D1E"/>
                </a:solidFill>
                <a:latin typeface="Calibri" panose="020F0502020204030204" pitchFamily="34" charset="0"/>
              </a:rPr>
              <a:t> </a:t>
            </a:r>
            <a:r>
              <a:rPr lang="el-GR" sz="2000" b="1" i="0" u="none" strike="noStrike" baseline="0" dirty="0" err="1">
                <a:solidFill>
                  <a:srgbClr val="211D1E"/>
                </a:solidFill>
                <a:latin typeface="Calibri" panose="020F0502020204030204" pitchFamily="34" charset="0"/>
              </a:rPr>
              <a:t>Pathways</a:t>
            </a:r>
            <a:r>
              <a:rPr lang="el-GR" sz="2000" b="1" i="0" u="none" strike="noStrike" baseline="0" dirty="0">
                <a:solidFill>
                  <a:srgbClr val="211D1E"/>
                </a:solidFill>
                <a:latin typeface="Calibri" panose="020F0502020204030204" pitchFamily="34" charset="0"/>
              </a:rPr>
              <a:t>) σύμφωνα με την αναφορά του IPCC (2021). </a:t>
            </a:r>
          </a:p>
          <a:p>
            <a:pPr algn="just"/>
            <a:endParaRPr lang="el-GR" sz="1800" b="0" i="0" u="none" strike="noStrike" baseline="0" dirty="0">
              <a:solidFill>
                <a:srgbClr val="211D1E"/>
              </a:solidFill>
              <a:latin typeface="Calibri" panose="020F0502020204030204" pitchFamily="34" charset="0"/>
            </a:endParaRPr>
          </a:p>
          <a:p>
            <a:pPr algn="just"/>
            <a:r>
              <a:rPr lang="el-GR" sz="1800" b="1" i="0" u="none" strike="noStrike" baseline="0" dirty="0">
                <a:solidFill>
                  <a:srgbClr val="211D1E"/>
                </a:solidFill>
                <a:latin typeface="Calibri" panose="020F0502020204030204" pitchFamily="34" charset="0"/>
              </a:rPr>
              <a:t>SSP1-1.9: Βιωσιμότητα </a:t>
            </a:r>
            <a:r>
              <a:rPr lang="el-GR" sz="1800" b="0" i="0" u="none" strike="noStrike" baseline="0" dirty="0">
                <a:solidFill>
                  <a:srgbClr val="211D1E"/>
                </a:solidFill>
                <a:latin typeface="Calibri" panose="020F0502020204030204" pitchFamily="34" charset="0"/>
              </a:rPr>
              <a:t>(</a:t>
            </a:r>
            <a:r>
              <a:rPr lang="el-GR" sz="1800" b="0" i="0" u="none" strike="noStrike" baseline="0" dirty="0" err="1">
                <a:solidFill>
                  <a:srgbClr val="211D1E"/>
                </a:solidFill>
                <a:latin typeface="Calibri" panose="020F0502020204030204" pitchFamily="34" charset="0"/>
              </a:rPr>
              <a:t>Sustainability</a:t>
            </a:r>
            <a:r>
              <a:rPr lang="el-GR" sz="1800" b="0" i="0" u="none" strike="noStrike" baseline="0" dirty="0">
                <a:solidFill>
                  <a:srgbClr val="211D1E"/>
                </a:solidFill>
                <a:latin typeface="Calibri" panose="020F0502020204030204" pitchFamily="34" charset="0"/>
              </a:rPr>
              <a:t>). Διατηρεί την αύξηση της θερμοκρασίας σε περίπου 1,5 οC το 2100 με βάση αυτή της περιόδου 1850-1900 «μετά από ελαφρά υπέρβαση» υιοθετώντας καθαρές (μηδενικές) εκπομπές CO2 γύρω στα μέσα του αιώνα. Το σενάριο αυτό αντικατοπτρίζει καλύτερα την έρευνα σχετικά με τον στόχο της συμφωνίας του Παρισιού για αύξηση της θερμοκρασίας μέχρι το 2100 έως 1,5 °C. </a:t>
            </a:r>
          </a:p>
          <a:p>
            <a:pPr algn="just"/>
            <a:r>
              <a:rPr lang="el-GR" sz="1800" b="1" i="0" u="none" strike="noStrike" baseline="0" dirty="0">
                <a:solidFill>
                  <a:srgbClr val="211D1E"/>
                </a:solidFill>
                <a:latin typeface="Calibri" panose="020F0502020204030204" pitchFamily="34" charset="0"/>
              </a:rPr>
              <a:t>SSP1-2.6: Μέση οδός </a:t>
            </a:r>
            <a:r>
              <a:rPr lang="el-GR" sz="1800" b="0" i="0" u="none" strike="noStrike" baseline="0" dirty="0">
                <a:solidFill>
                  <a:srgbClr val="211D1E"/>
                </a:solidFill>
                <a:latin typeface="Calibri" panose="020F0502020204030204" pitchFamily="34" charset="0"/>
              </a:rPr>
              <a:t>(</a:t>
            </a:r>
            <a:r>
              <a:rPr lang="el-GR" sz="1800" b="0" i="0" u="none" strike="noStrike" baseline="0" dirty="0" err="1">
                <a:solidFill>
                  <a:srgbClr val="211D1E"/>
                </a:solidFill>
                <a:latin typeface="Calibri" panose="020F0502020204030204" pitchFamily="34" charset="0"/>
              </a:rPr>
              <a:t>Middle</a:t>
            </a:r>
            <a:r>
              <a:rPr lang="el-GR" sz="1800" b="0" i="0" u="none" strike="noStrike" baseline="0" dirty="0">
                <a:solidFill>
                  <a:srgbClr val="211D1E"/>
                </a:solidFill>
                <a:latin typeface="Calibri" panose="020F0502020204030204" pitchFamily="34" charset="0"/>
              </a:rPr>
              <a:t> of the </a:t>
            </a:r>
            <a:r>
              <a:rPr lang="el-GR" sz="1800" b="0" i="0" u="none" strike="noStrike" baseline="0" dirty="0" err="1">
                <a:solidFill>
                  <a:srgbClr val="211D1E"/>
                </a:solidFill>
                <a:latin typeface="Calibri" panose="020F0502020204030204" pitchFamily="34" charset="0"/>
              </a:rPr>
              <a:t>road</a:t>
            </a:r>
            <a:r>
              <a:rPr lang="el-GR" sz="1800" b="0" i="0" u="none" strike="noStrike" baseline="0" dirty="0">
                <a:solidFill>
                  <a:srgbClr val="211D1E"/>
                </a:solidFill>
                <a:latin typeface="Calibri" panose="020F0502020204030204" pitchFamily="34" charset="0"/>
              </a:rPr>
              <a:t>). Εκπροσωπεί αύξηση της θερμοκρασίας κάτω από 2 °C με εκτιμώμενες καθαρές (μηδενικές) εκπομπές το 2ο μισό του αιώνα. Το σενάριο SSP1-2.6 αντιστοιχεί κατά προσέγγιση στην προηγούμενη γενιά σεναρίων αντιπροσωπευτικής διαδρομής συγκέντρωσης (RCP) 2.6 (ονομαστικό επίπεδο ακτινοβολίας 2,6 W/m² κατά το 2100). </a:t>
            </a:r>
          </a:p>
          <a:p>
            <a:pPr algn="just"/>
            <a:r>
              <a:rPr lang="el-GR" sz="1800" b="1" i="0" u="none" strike="noStrike" baseline="0" dirty="0">
                <a:solidFill>
                  <a:srgbClr val="211D1E"/>
                </a:solidFill>
                <a:latin typeface="Calibri" panose="020F0502020204030204" pitchFamily="34" charset="0"/>
              </a:rPr>
              <a:t>SSP2-4.5: Περιφερειακή ανταγωνιστικότητα </a:t>
            </a:r>
            <a:r>
              <a:rPr lang="el-GR" sz="1800" b="0" i="0" u="none" strike="noStrike" baseline="0" dirty="0">
                <a:solidFill>
                  <a:srgbClr val="211D1E"/>
                </a:solidFill>
                <a:latin typeface="Calibri" panose="020F0502020204030204" pitchFamily="34" charset="0"/>
              </a:rPr>
              <a:t>(</a:t>
            </a:r>
            <a:r>
              <a:rPr lang="el-GR" sz="1800" b="0" i="0" u="none" strike="noStrike" baseline="0" dirty="0" err="1">
                <a:solidFill>
                  <a:srgbClr val="211D1E"/>
                </a:solidFill>
                <a:latin typeface="Calibri" panose="020F0502020204030204" pitchFamily="34" charset="0"/>
              </a:rPr>
              <a:t>Regional</a:t>
            </a:r>
            <a:r>
              <a:rPr lang="el-GR" sz="1800" b="0" i="0" u="none" strike="noStrike" baseline="0" dirty="0">
                <a:solidFill>
                  <a:srgbClr val="211D1E"/>
                </a:solidFill>
                <a:latin typeface="Calibri" panose="020F0502020204030204" pitchFamily="34" charset="0"/>
              </a:rPr>
              <a:t> </a:t>
            </a:r>
            <a:r>
              <a:rPr lang="el-GR" sz="1800" b="0" i="0" u="none" strike="noStrike" baseline="0" dirty="0" err="1">
                <a:solidFill>
                  <a:srgbClr val="211D1E"/>
                </a:solidFill>
                <a:latin typeface="Calibri" panose="020F0502020204030204" pitchFamily="34" charset="0"/>
              </a:rPr>
              <a:t>rivalty</a:t>
            </a:r>
            <a:r>
              <a:rPr lang="el-GR" sz="1800" b="0" i="0" u="none" strike="noStrike" baseline="0" dirty="0">
                <a:solidFill>
                  <a:srgbClr val="211D1E"/>
                </a:solidFill>
                <a:latin typeface="Calibri" panose="020F0502020204030204" pitchFamily="34" charset="0"/>
              </a:rPr>
              <a:t>). Περίπου σύμφωνα με το ανώτατο όριο των συνδυασμένων δεσμεύσεων στο πλαίσιο της συμφωνίας του Παρισιού. Το σενάριο «αποκλίνει ελαφρά από ένα σενάριο αναφοράς» μη πρόσθετης πολιτικής για το κλίμα με αποτέλεσμα την καλύτερη εκτίμηση της θερμοκρασίας γύρω στους 2,7 °C μέχρι το τέλος του 21ου αιώνα. Το σενάριο αυτό με ονομαστικό επίπεδο ακτινοβολίας 4,5 W/m</a:t>
            </a:r>
            <a:r>
              <a:rPr lang="el-GR" sz="800" b="0" i="0" u="none" strike="noStrike" baseline="0" dirty="0">
                <a:solidFill>
                  <a:srgbClr val="211D1E"/>
                </a:solidFill>
                <a:latin typeface="Calibri" panose="020F0502020204030204" pitchFamily="34" charset="0"/>
              </a:rPr>
              <a:t>2 </a:t>
            </a:r>
            <a:r>
              <a:rPr lang="el-GR" sz="1800" b="0" i="0" u="none" strike="noStrike" baseline="0" dirty="0">
                <a:solidFill>
                  <a:srgbClr val="211D1E"/>
                </a:solidFill>
                <a:latin typeface="Calibri" panose="020F0502020204030204" pitchFamily="34" charset="0"/>
              </a:rPr>
              <a:t>έως το 2100, αντιστοιχεί περίπου στο σενάριο RCP-4.5. </a:t>
            </a:r>
          </a:p>
          <a:p>
            <a:pPr algn="just"/>
            <a:r>
              <a:rPr lang="el-GR" sz="1800" b="1" i="0" u="none" strike="noStrike" baseline="0" dirty="0">
                <a:solidFill>
                  <a:srgbClr val="211D1E"/>
                </a:solidFill>
                <a:latin typeface="Calibri" panose="020F0502020204030204" pitchFamily="34" charset="0"/>
              </a:rPr>
              <a:t>SSP3-7.0: Ανισότητα </a:t>
            </a:r>
            <a:r>
              <a:rPr lang="el-GR" sz="1800" b="0" i="0" u="none" strike="noStrike" baseline="0" dirty="0">
                <a:solidFill>
                  <a:srgbClr val="211D1E"/>
                </a:solidFill>
                <a:latin typeface="Calibri" panose="020F0502020204030204" pitchFamily="34" charset="0"/>
              </a:rPr>
              <a:t>(</a:t>
            </a:r>
            <a:r>
              <a:rPr lang="el-GR" sz="1800" b="0" i="0" u="none" strike="noStrike" baseline="0" dirty="0" err="1">
                <a:solidFill>
                  <a:srgbClr val="211D1E"/>
                </a:solidFill>
                <a:latin typeface="Calibri" panose="020F0502020204030204" pitchFamily="34" charset="0"/>
              </a:rPr>
              <a:t>Inequality</a:t>
            </a:r>
            <a:r>
              <a:rPr lang="el-GR" sz="1800" b="0" i="0" u="none" strike="noStrike" baseline="0" dirty="0">
                <a:solidFill>
                  <a:srgbClr val="211D1E"/>
                </a:solidFill>
                <a:latin typeface="Calibri" panose="020F0502020204030204" pitchFamily="34" charset="0"/>
              </a:rPr>
              <a:t>). Είναι ένα μέτριο έως υψηλό σενάριο αναφοράς που προκύπτει από την απουσία πρόσθετης πολιτικής για το κλίμα, με «ιδιαίτερα υψηλές εκπομπές πλην του CO</a:t>
            </a:r>
            <a:r>
              <a:rPr lang="el-GR" sz="800" b="0" i="0" u="none" strike="noStrike" baseline="0" dirty="0">
                <a:solidFill>
                  <a:srgbClr val="211D1E"/>
                </a:solidFill>
                <a:latin typeface="Calibri" panose="020F0502020204030204" pitchFamily="34" charset="0"/>
              </a:rPr>
              <a:t>2</a:t>
            </a:r>
            <a:r>
              <a:rPr lang="el-GR" sz="1800" b="0" i="0" u="none" strike="noStrike" baseline="0" dirty="0">
                <a:solidFill>
                  <a:srgbClr val="211D1E"/>
                </a:solidFill>
                <a:latin typeface="Calibri" panose="020F0502020204030204" pitchFamily="34" charset="0"/>
              </a:rPr>
              <a:t>, συμπεριλαμβανομένων των υψηλών εκπομπών αερολυμάτων» (ονομαστικό επίπεδο ακτινοβολίας 7,0 W/m</a:t>
            </a:r>
            <a:r>
              <a:rPr lang="el-GR" sz="800" b="0" i="0" u="none" strike="noStrike" baseline="0" dirty="0">
                <a:solidFill>
                  <a:srgbClr val="211D1E"/>
                </a:solidFill>
                <a:latin typeface="Calibri" panose="020F0502020204030204" pitchFamily="34" charset="0"/>
              </a:rPr>
              <a:t>2 </a:t>
            </a:r>
            <a:r>
              <a:rPr lang="el-GR" sz="1800" b="0" i="0" u="none" strike="noStrike" baseline="0" dirty="0">
                <a:solidFill>
                  <a:srgbClr val="211D1E"/>
                </a:solidFill>
                <a:latin typeface="Calibri" panose="020F0502020204030204" pitchFamily="34" charset="0"/>
              </a:rPr>
              <a:t>κατά το 2100). </a:t>
            </a:r>
          </a:p>
          <a:p>
            <a:pPr algn="just"/>
            <a:r>
              <a:rPr lang="el-GR" sz="1800" b="1" i="0" u="none" strike="noStrike" baseline="0" dirty="0">
                <a:solidFill>
                  <a:srgbClr val="211D1E"/>
                </a:solidFill>
                <a:latin typeface="Calibri" panose="020F0502020204030204" pitchFamily="34" charset="0"/>
              </a:rPr>
              <a:t>SSP5-8.5: Αύξηση κατανάλωσης ορυκτών καυσίμων </a:t>
            </a:r>
            <a:r>
              <a:rPr lang="el-GR" sz="1800" b="0" i="0" u="none" strike="noStrike" baseline="0" dirty="0">
                <a:solidFill>
                  <a:srgbClr val="211D1E"/>
                </a:solidFill>
                <a:latin typeface="Calibri" panose="020F0502020204030204" pitchFamily="34" charset="0"/>
              </a:rPr>
              <a:t>(</a:t>
            </a:r>
            <a:r>
              <a:rPr lang="el-GR" sz="1800" b="0" i="0" u="none" strike="noStrike" baseline="0" dirty="0" err="1">
                <a:solidFill>
                  <a:srgbClr val="211D1E"/>
                </a:solidFill>
                <a:latin typeface="Calibri" panose="020F0502020204030204" pitchFamily="34" charset="0"/>
              </a:rPr>
              <a:t>Fossil-fuel</a:t>
            </a:r>
            <a:r>
              <a:rPr lang="el-GR" sz="1800" b="0" i="0" u="none" strike="noStrike" baseline="0" dirty="0">
                <a:solidFill>
                  <a:srgbClr val="211D1E"/>
                </a:solidFill>
                <a:latin typeface="Calibri" panose="020F0502020204030204" pitchFamily="34" charset="0"/>
              </a:rPr>
              <a:t> </a:t>
            </a:r>
            <a:r>
              <a:rPr lang="el-GR" sz="1800" b="0" i="0" u="none" strike="noStrike" baseline="0" dirty="0" err="1">
                <a:solidFill>
                  <a:srgbClr val="211D1E"/>
                </a:solidFill>
                <a:latin typeface="Calibri" panose="020F0502020204030204" pitchFamily="34" charset="0"/>
              </a:rPr>
              <a:t>development</a:t>
            </a:r>
            <a:r>
              <a:rPr lang="el-GR" sz="1800" b="0" i="0" u="none" strike="noStrike" baseline="0" dirty="0">
                <a:solidFill>
                  <a:srgbClr val="211D1E"/>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Έ</a:t>
            </a:r>
            <a:r>
              <a:rPr lang="el-GR" sz="1800" b="0" i="0" u="none" strike="noStrike" baseline="0" dirty="0">
                <a:solidFill>
                  <a:srgbClr val="211D1E"/>
                </a:solidFill>
                <a:latin typeface="Calibri" panose="020F0502020204030204" pitchFamily="34" charset="0"/>
              </a:rPr>
              <a:t>να σενάριο υψηλών συγκεντρώσεων εξαιτίας απουσίας πρόσθετης πολιτικής για το κλίμα (με ονομαστικό επίπεδο ακτινοβολίας 8,5 W/m</a:t>
            </a:r>
            <a:r>
              <a:rPr lang="el-GR" sz="800" b="0" i="0" u="none" strike="noStrike" baseline="0" dirty="0">
                <a:solidFill>
                  <a:srgbClr val="211D1E"/>
                </a:solidFill>
                <a:latin typeface="Calibri" panose="020F0502020204030204" pitchFamily="34" charset="0"/>
              </a:rPr>
              <a:t>2 </a:t>
            </a:r>
            <a:r>
              <a:rPr lang="el-GR" sz="1800" b="0" i="0" u="none" strike="noStrike" baseline="0" dirty="0">
                <a:solidFill>
                  <a:srgbClr val="211D1E"/>
                </a:solidFill>
                <a:latin typeface="Calibri" panose="020F0502020204030204" pitchFamily="34" charset="0"/>
              </a:rPr>
              <a:t>έως το 2100). Εκπομπές τόσο υψηλές όσο το SSP5-8,5 επιτυγχάνονται μόνο στο πλαίσιο της πορείας </a:t>
            </a:r>
            <a:r>
              <a:rPr lang="el-GR" sz="1800" b="0" i="0" u="none" strike="noStrike" baseline="0" dirty="0" err="1">
                <a:solidFill>
                  <a:srgbClr val="211D1E"/>
                </a:solidFill>
                <a:latin typeface="Calibri" panose="020F0502020204030204" pitchFamily="34" charset="0"/>
              </a:rPr>
              <a:t>κοινωνικο</a:t>
            </a:r>
            <a:r>
              <a:rPr lang="el-GR" sz="1800" b="0" i="0" u="none" strike="noStrike" baseline="0" dirty="0">
                <a:solidFill>
                  <a:srgbClr val="211D1E"/>
                </a:solidFill>
                <a:latin typeface="Calibri" panose="020F0502020204030204" pitchFamily="34" charset="0"/>
              </a:rPr>
              <a:t>-οικονομικής ανάπτυξης που τροφοδοτείται με ορυκτά καύσιμα. </a:t>
            </a:r>
            <a:endParaRPr lang="en-US" dirty="0"/>
          </a:p>
        </p:txBody>
      </p:sp>
    </p:spTree>
    <p:extLst>
      <p:ext uri="{BB962C8B-B14F-4D97-AF65-F5344CB8AC3E}">
        <p14:creationId xmlns:p14="http://schemas.microsoft.com/office/powerpoint/2010/main" val="70285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E41E-5BD6-1997-AD1F-DA2031B92D71}"/>
              </a:ext>
            </a:extLst>
          </p:cNvPr>
          <p:cNvSpPr>
            <a:spLocks noGrp="1"/>
          </p:cNvSpPr>
          <p:nvPr>
            <p:ph type="title"/>
          </p:nvPr>
        </p:nvSpPr>
        <p:spPr>
          <a:xfrm>
            <a:off x="609600" y="274638"/>
            <a:ext cx="11319048" cy="1570186"/>
          </a:xfrm>
        </p:spPr>
        <p:txBody>
          <a:bodyPr>
            <a:noAutofit/>
          </a:bodyPr>
          <a:lstStyle/>
          <a:p>
            <a:r>
              <a:rPr lang="el-GR" sz="2400" dirty="0">
                <a:solidFill>
                  <a:srgbClr val="211D1E"/>
                </a:solidFill>
                <a:latin typeface="Calibri" panose="020F0502020204030204" pitchFamily="34" charset="0"/>
              </a:rPr>
              <a:t>Οι πιθανές κοινωνικές και οικονομικές επιπτώσεις της ανόδου της στάθμης της θάλασσας μπορούν να κατηγοριοποιηθούν ως εξής (</a:t>
            </a:r>
            <a:r>
              <a:rPr lang="el-GR" sz="2400" dirty="0" err="1">
                <a:solidFill>
                  <a:srgbClr val="211D1E"/>
                </a:solidFill>
                <a:latin typeface="Calibri" panose="020F0502020204030204" pitchFamily="34" charset="0"/>
              </a:rPr>
              <a:t>Bijlsma</a:t>
            </a:r>
            <a:r>
              <a:rPr lang="el-GR" sz="2400" dirty="0">
                <a:solidFill>
                  <a:srgbClr val="211D1E"/>
                </a:solidFill>
                <a:latin typeface="Calibri" panose="020F0502020204030204" pitchFamily="34" charset="0"/>
              </a:rPr>
              <a:t> 1996, </a:t>
            </a:r>
            <a:r>
              <a:rPr lang="el-GR" sz="2400" dirty="0" err="1">
                <a:solidFill>
                  <a:srgbClr val="211D1E"/>
                </a:solidFill>
                <a:latin typeface="Calibri" panose="020F0502020204030204" pitchFamily="34" charset="0"/>
              </a:rPr>
              <a:t>Klein</a:t>
            </a:r>
            <a:r>
              <a:rPr lang="el-GR" sz="2400" dirty="0">
                <a:solidFill>
                  <a:srgbClr val="211D1E"/>
                </a:solidFill>
                <a:latin typeface="Calibri" panose="020F0502020204030204" pitchFamily="34" charset="0"/>
              </a:rPr>
              <a:t> &amp; </a:t>
            </a:r>
            <a:r>
              <a:rPr lang="el-GR" sz="2400" dirty="0" err="1">
                <a:solidFill>
                  <a:srgbClr val="211D1E"/>
                </a:solidFill>
                <a:latin typeface="Calibri" panose="020F0502020204030204" pitchFamily="34" charset="0"/>
              </a:rPr>
              <a:t>Nicholls</a:t>
            </a:r>
            <a:r>
              <a:rPr lang="el-GR" sz="2400" dirty="0">
                <a:solidFill>
                  <a:srgbClr val="211D1E"/>
                </a:solidFill>
                <a:latin typeface="Calibri" panose="020F0502020204030204" pitchFamily="34" charset="0"/>
              </a:rPr>
              <a:t> 1999): </a:t>
            </a:r>
            <a:br>
              <a:rPr lang="el-GR" sz="2400" dirty="0">
                <a:solidFill>
                  <a:srgbClr val="211D1E"/>
                </a:solidFill>
                <a:latin typeface="Calibri" panose="020F0502020204030204" pitchFamily="34" charset="0"/>
              </a:rPr>
            </a:br>
            <a:endParaRPr lang="en-US" sz="2400" dirty="0"/>
          </a:p>
        </p:txBody>
      </p:sp>
      <p:sp>
        <p:nvSpPr>
          <p:cNvPr id="3" name="Content Placeholder 2">
            <a:extLst>
              <a:ext uri="{FF2B5EF4-FFF2-40B4-BE49-F238E27FC236}">
                <a16:creationId xmlns:a16="http://schemas.microsoft.com/office/drawing/2014/main" id="{D7BAEAE7-6FD7-3FEC-D402-2C83B50C2E8E}"/>
              </a:ext>
            </a:extLst>
          </p:cNvPr>
          <p:cNvSpPr>
            <a:spLocks noGrp="1"/>
          </p:cNvSpPr>
          <p:nvPr>
            <p:ph idx="1"/>
          </p:nvPr>
        </p:nvSpPr>
        <p:spPr>
          <a:xfrm>
            <a:off x="605807" y="1813135"/>
            <a:ext cx="10972800" cy="3985174"/>
          </a:xfrm>
        </p:spPr>
        <p:txBody>
          <a:bodyPr/>
          <a:lstStyle/>
          <a:p>
            <a:pPr algn="just">
              <a:spcBef>
                <a:spcPts val="0"/>
              </a:spcBef>
              <a:spcAft>
                <a:spcPts val="600"/>
              </a:spcAft>
            </a:pPr>
            <a:r>
              <a:rPr lang="el-GR" sz="2000" b="1" i="0" u="none" strike="noStrike" baseline="0" dirty="0">
                <a:solidFill>
                  <a:srgbClr val="211D1E"/>
                </a:solidFill>
                <a:latin typeface="Calibri" panose="020F0502020204030204" pitchFamily="34" charset="0"/>
              </a:rPr>
              <a:t>απευθείας απώλεια των οικονομικών, οικολογικών, και πολιτιστικών αξιών </a:t>
            </a:r>
            <a:r>
              <a:rPr lang="el-GR" sz="2000" b="0" i="0" u="none" strike="noStrike" baseline="0" dirty="0">
                <a:solidFill>
                  <a:srgbClr val="211D1E"/>
                </a:solidFill>
                <a:latin typeface="Calibri" panose="020F0502020204030204" pitchFamily="34" charset="0"/>
              </a:rPr>
              <a:t>μέσω της απώλειας της παράκτιας γης, περιουσιών, υποδομών και παράκτιων οικοσυστημάτων (παραλίες, υδροβιότοποι) με άμεση συνέπεια της μείωσης των </a:t>
            </a:r>
            <a:r>
              <a:rPr lang="el-GR" sz="2000" b="0" i="0" u="none" strike="noStrike" baseline="0" dirty="0" err="1">
                <a:solidFill>
                  <a:srgbClr val="211D1E"/>
                </a:solidFill>
                <a:latin typeface="Calibri" panose="020F0502020204030204" pitchFamily="34" charset="0"/>
              </a:rPr>
              <a:t>οικοσυστημικών</a:t>
            </a:r>
            <a:r>
              <a:rPr lang="el-GR" sz="2000" b="0" i="0" u="none" strike="noStrike" baseline="0" dirty="0">
                <a:solidFill>
                  <a:srgbClr val="211D1E"/>
                </a:solidFill>
                <a:latin typeface="Calibri" panose="020F0502020204030204" pitchFamily="34" charset="0"/>
              </a:rPr>
              <a:t> υπηρεσιών (</a:t>
            </a:r>
            <a:r>
              <a:rPr lang="el-GR" sz="2000" b="0" i="0" u="none" strike="noStrike" baseline="0" dirty="0" err="1">
                <a:solidFill>
                  <a:srgbClr val="211D1E"/>
                </a:solidFill>
                <a:latin typeface="Calibri" panose="020F0502020204030204" pitchFamily="34" charset="0"/>
              </a:rPr>
              <a:t>degradation</a:t>
            </a:r>
            <a:r>
              <a:rPr lang="el-GR" sz="2000" b="0" i="0" u="none" strike="noStrike" baseline="0" dirty="0">
                <a:solidFill>
                  <a:srgbClr val="211D1E"/>
                </a:solidFill>
                <a:latin typeface="Calibri" panose="020F0502020204030204" pitchFamily="34" charset="0"/>
              </a:rPr>
              <a:t> of </a:t>
            </a:r>
            <a:r>
              <a:rPr lang="el-GR" sz="2000" b="0" i="0" u="none" strike="noStrike" baseline="0" dirty="0" err="1">
                <a:solidFill>
                  <a:srgbClr val="211D1E"/>
                </a:solidFill>
                <a:latin typeface="Calibri" panose="020F0502020204030204" pitchFamily="34" charset="0"/>
              </a:rPr>
              <a:t>ecosystem</a:t>
            </a:r>
            <a:r>
              <a:rPr lang="el-GR" sz="2000" b="0" i="0" u="none" strike="noStrike" baseline="0" dirty="0">
                <a:solidFill>
                  <a:srgbClr val="211D1E"/>
                </a:solidFill>
                <a:latin typeface="Calibri" panose="020F0502020204030204" pitchFamily="34" charset="0"/>
              </a:rPr>
              <a:t> </a:t>
            </a:r>
            <a:r>
              <a:rPr lang="el-GR" sz="2000" b="0" i="0" u="none" strike="noStrike" baseline="0" dirty="0" err="1">
                <a:solidFill>
                  <a:srgbClr val="211D1E"/>
                </a:solidFill>
                <a:latin typeface="Calibri" panose="020F0502020204030204" pitchFamily="34" charset="0"/>
              </a:rPr>
              <a:t>services</a:t>
            </a:r>
            <a:r>
              <a:rPr lang="el-GR" sz="2000" b="0" i="0" u="none" strike="noStrike" baseline="0" dirty="0">
                <a:solidFill>
                  <a:srgbClr val="211D1E"/>
                </a:solidFill>
                <a:latin typeface="Calibri" panose="020F0502020204030204" pitchFamily="34" charset="0"/>
              </a:rPr>
              <a:t>) </a:t>
            </a:r>
          </a:p>
          <a:p>
            <a:pPr algn="just">
              <a:spcBef>
                <a:spcPts val="0"/>
              </a:spcBef>
              <a:spcAft>
                <a:spcPts val="600"/>
              </a:spcAft>
            </a:pPr>
            <a:r>
              <a:rPr lang="el-GR" sz="2000" b="1" i="0" u="none" strike="noStrike" baseline="0" dirty="0">
                <a:solidFill>
                  <a:srgbClr val="211D1E"/>
                </a:solidFill>
                <a:latin typeface="Calibri" panose="020F0502020204030204" pitchFamily="34" charset="0"/>
              </a:rPr>
              <a:t>αυξημένος κίνδυνος πλημμύρας από θαλάσσιες καταιγίδες</a:t>
            </a:r>
            <a:r>
              <a:rPr lang="el-GR" sz="2000" b="0" i="0" u="none" strike="noStrike" baseline="0" dirty="0">
                <a:solidFill>
                  <a:srgbClr val="211D1E"/>
                </a:solidFill>
                <a:latin typeface="Calibri" panose="020F0502020204030204" pitchFamily="34" charset="0"/>
              </a:rPr>
              <a:t>, για τους ανθρώπους, τις χρήσεις γης (π.χ. γεωργία), τις περιουσίες, τις υποδομές και τις αναφερόμενες παραπάνω αξίες, και </a:t>
            </a:r>
          </a:p>
          <a:p>
            <a:pPr algn="just">
              <a:spcBef>
                <a:spcPts val="0"/>
              </a:spcBef>
              <a:spcAft>
                <a:spcPts val="600"/>
              </a:spcAft>
            </a:pPr>
            <a:r>
              <a:rPr lang="el-GR" sz="2000" b="1" i="0" u="none" strike="noStrike" baseline="0" dirty="0">
                <a:solidFill>
                  <a:srgbClr val="211D1E"/>
                </a:solidFill>
                <a:latin typeface="Calibri" panose="020F0502020204030204" pitchFamily="34" charset="0"/>
              </a:rPr>
              <a:t>αλλαγές στη διαχείριση του νερού</a:t>
            </a:r>
            <a:r>
              <a:rPr lang="el-GR" sz="2000" b="0" i="0" u="none" strike="noStrike" baseline="0" dirty="0">
                <a:solidFill>
                  <a:srgbClr val="211D1E"/>
                </a:solidFill>
                <a:latin typeface="Calibri" panose="020F0502020204030204" pitchFamily="34" charset="0"/>
              </a:rPr>
              <a:t>, είτε λόγω μειωμένων ποτάμιων εισροών είτε </a:t>
            </a:r>
            <a:r>
              <a:rPr lang="el-GR" sz="2000" b="0" i="0" u="none" strike="noStrike" baseline="0" dirty="0" err="1">
                <a:solidFill>
                  <a:srgbClr val="211D1E"/>
                </a:solidFill>
                <a:latin typeface="Calibri" panose="020F0502020204030204" pitchFamily="34" charset="0"/>
              </a:rPr>
              <a:t>υφαλμύρυνσης</a:t>
            </a:r>
            <a:r>
              <a:rPr lang="el-GR" sz="2000" b="0" i="0" u="none" strike="noStrike" baseline="0" dirty="0">
                <a:solidFill>
                  <a:srgbClr val="211D1E"/>
                </a:solidFill>
                <a:latin typeface="Calibri" panose="020F0502020204030204" pitchFamily="34" charset="0"/>
              </a:rPr>
              <a:t> των παράκτιων υδροφόρων οριζόντων </a:t>
            </a:r>
          </a:p>
          <a:p>
            <a:pPr algn="just">
              <a:spcBef>
                <a:spcPts val="0"/>
              </a:spcBef>
              <a:spcAft>
                <a:spcPts val="600"/>
              </a:spcAft>
            </a:pPr>
            <a:r>
              <a:rPr lang="el-GR" sz="2000" b="1" i="0" u="none" strike="noStrike" baseline="0" dirty="0">
                <a:solidFill>
                  <a:srgbClr val="211D1E"/>
                </a:solidFill>
                <a:latin typeface="Calibri" panose="020F0502020204030204" pitchFamily="34" charset="0"/>
              </a:rPr>
              <a:t>μετανάστευση πληθυσμών </a:t>
            </a:r>
            <a:r>
              <a:rPr lang="el-GR" sz="2000" b="0" i="0" u="none" strike="noStrike" baseline="0" dirty="0">
                <a:solidFill>
                  <a:srgbClr val="211D1E"/>
                </a:solidFill>
                <a:latin typeface="Calibri" panose="020F0502020204030204" pitchFamily="34" charset="0"/>
              </a:rPr>
              <a:t>είτε για λόγους υγείας είτε λόγω μόνιμης επίκλησης παράκτιων (συνήθως δελταϊκών) περιοχών, η οποία εκτιμάται να διπλασιαστεί ή ακόμη και να τριπλασιαστεί μέχρι το 2100. </a:t>
            </a:r>
            <a:endParaRPr lang="en-US" sz="2000" dirty="0"/>
          </a:p>
        </p:txBody>
      </p:sp>
    </p:spTree>
    <p:extLst>
      <p:ext uri="{BB962C8B-B14F-4D97-AF65-F5344CB8AC3E}">
        <p14:creationId xmlns:p14="http://schemas.microsoft.com/office/powerpoint/2010/main" val="3001033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524000" y="5084763"/>
            <a:ext cx="8496300" cy="1473200"/>
          </a:xfrm>
          <a:prstGeom prst="rect">
            <a:avLst/>
          </a:prstGeom>
          <a:noFill/>
          <a:ln w="9525">
            <a:noFill/>
            <a:miter lim="800000"/>
            <a:headEnd/>
            <a:tailEnd/>
          </a:ln>
          <a:effectLst/>
        </p:spPr>
        <p:txBody>
          <a:bodyPr anchor="ctr"/>
          <a:lstStyle/>
          <a:p>
            <a:pPr algn="just"/>
            <a:r>
              <a:rPr lang="en-US" sz="1500" i="1" dirty="0">
                <a:solidFill>
                  <a:schemeClr val="tx2"/>
                </a:solidFill>
                <a:latin typeface="Calibri" pitchFamily="34" charset="0"/>
              </a:rPr>
              <a:t>Trends in absolute sea level in European Seas from satellite measurements (1992–2013) </a:t>
            </a:r>
            <a:r>
              <a:rPr lang="en-US" sz="1500" i="1" dirty="0">
                <a:solidFill>
                  <a:schemeClr val="tx2"/>
                </a:solidFill>
                <a:latin typeface="Calibri" pitchFamily="34" charset="0"/>
                <a:hlinkClick r:id="rId2"/>
              </a:rPr>
              <a:t>http://www.eea.europa.eu/data-and-maps/figures/sea-level-changes-in-europe-october-1992-may-1</a:t>
            </a:r>
            <a:r>
              <a:rPr lang="en-US" sz="1500" i="1" dirty="0">
                <a:solidFill>
                  <a:schemeClr val="tx2"/>
                </a:solidFill>
                <a:latin typeface="Calibri" pitchFamily="34" charset="0"/>
              </a:rPr>
              <a:t>  </a:t>
            </a:r>
            <a:r>
              <a:rPr lang="en-US" sz="1500" i="1" dirty="0">
                <a:solidFill>
                  <a:srgbClr val="3333CC"/>
                </a:solidFill>
                <a:latin typeface="Calibri" pitchFamily="34" charset="0"/>
              </a:rPr>
              <a:t>Projected change in relative sea level in 2081-2100 compared to 1986-2005 for the medium-low emission scenario RCP4.5 (from an ensemble of CMIP5 climate models). No projections are available for the Black Sea. </a:t>
            </a:r>
            <a:r>
              <a:rPr lang="en-US" sz="1500" i="1" dirty="0">
                <a:solidFill>
                  <a:srgbClr val="3333CC"/>
                </a:solidFill>
                <a:latin typeface="Calibri" pitchFamily="34" charset="0"/>
                <a:hlinkClick r:id="rId3"/>
              </a:rPr>
              <a:t>http://www.eea.europa.eu/data-and-maps/figures/projected-change-in-sea-level</a:t>
            </a:r>
            <a:r>
              <a:rPr lang="en-US" sz="1500" i="1" dirty="0">
                <a:solidFill>
                  <a:srgbClr val="3333CC"/>
                </a:solidFill>
                <a:latin typeface="Calibri" pitchFamily="34" charset="0"/>
              </a:rPr>
              <a:t>  </a:t>
            </a:r>
            <a:endParaRPr lang="en-US" sz="1500" i="1" dirty="0">
              <a:solidFill>
                <a:schemeClr val="tx2"/>
              </a:solidFill>
              <a:latin typeface="Calibri" pitchFamily="34" charset="0"/>
            </a:endParaRPr>
          </a:p>
        </p:txBody>
      </p:sp>
      <p:grpSp>
        <p:nvGrpSpPr>
          <p:cNvPr id="2" name="Group 3"/>
          <p:cNvGrpSpPr>
            <a:grpSpLocks/>
          </p:cNvGrpSpPr>
          <p:nvPr/>
        </p:nvGrpSpPr>
        <p:grpSpPr bwMode="auto">
          <a:xfrm>
            <a:off x="1774825" y="1052513"/>
            <a:ext cx="8713788" cy="4032250"/>
            <a:chOff x="204" y="890"/>
            <a:chExt cx="5171" cy="2268"/>
          </a:xfrm>
        </p:grpSpPr>
        <p:pic>
          <p:nvPicPr>
            <p:cNvPr id="43012" name="Picture 4" descr="image slrise in Europe"/>
            <p:cNvPicPr>
              <a:picLocks noChangeAspect="1" noChangeArrowheads="1"/>
            </p:cNvPicPr>
            <p:nvPr/>
          </p:nvPicPr>
          <p:blipFill>
            <a:blip r:embed="rId4" cstate="print"/>
            <a:srcRect/>
            <a:stretch>
              <a:fillRect/>
            </a:stretch>
          </p:blipFill>
          <p:spPr bwMode="auto">
            <a:xfrm>
              <a:off x="204" y="890"/>
              <a:ext cx="2161" cy="2268"/>
            </a:xfrm>
            <a:prstGeom prst="rect">
              <a:avLst/>
            </a:prstGeom>
            <a:noFill/>
          </p:spPr>
        </p:pic>
        <p:pic>
          <p:nvPicPr>
            <p:cNvPr id="43013" name="Picture 5" descr="image relative slr europe"/>
            <p:cNvPicPr>
              <a:picLocks noChangeAspect="1" noChangeArrowheads="1"/>
            </p:cNvPicPr>
            <p:nvPr/>
          </p:nvPicPr>
          <p:blipFill>
            <a:blip r:embed="rId5" cstate="print"/>
            <a:srcRect/>
            <a:stretch>
              <a:fillRect/>
            </a:stretch>
          </p:blipFill>
          <p:spPr bwMode="auto">
            <a:xfrm>
              <a:off x="2472" y="890"/>
              <a:ext cx="2903" cy="1846"/>
            </a:xfrm>
            <a:prstGeom prst="rect">
              <a:avLst/>
            </a:prstGeom>
            <a:noFill/>
          </p:spPr>
        </p:pic>
      </p:grpSp>
      <p:grpSp>
        <p:nvGrpSpPr>
          <p:cNvPr id="3" name="Group 6"/>
          <p:cNvGrpSpPr>
            <a:grpSpLocks/>
          </p:cNvGrpSpPr>
          <p:nvPr/>
        </p:nvGrpSpPr>
        <p:grpSpPr bwMode="auto">
          <a:xfrm>
            <a:off x="1992313" y="260351"/>
            <a:ext cx="8170862" cy="576263"/>
            <a:chOff x="295" y="164"/>
            <a:chExt cx="5147" cy="363"/>
          </a:xfrm>
        </p:grpSpPr>
        <p:sp>
          <p:nvSpPr>
            <p:cNvPr id="43015" name="Text Box 7"/>
            <p:cNvSpPr txBox="1">
              <a:spLocks noChangeArrowheads="1"/>
            </p:cNvSpPr>
            <p:nvPr/>
          </p:nvSpPr>
          <p:spPr bwMode="auto">
            <a:xfrm>
              <a:off x="295" y="200"/>
              <a:ext cx="5147" cy="250"/>
            </a:xfrm>
            <a:prstGeom prst="rect">
              <a:avLst/>
            </a:prstGeom>
            <a:noFill/>
            <a:ln w="9525">
              <a:noFill/>
              <a:miter lim="800000"/>
              <a:headEnd/>
              <a:tailEnd/>
            </a:ln>
            <a:effectLst/>
          </p:spPr>
          <p:txBody>
            <a:bodyPr wrap="none">
              <a:spAutoFit/>
            </a:bodyPr>
            <a:lstStyle/>
            <a:p>
              <a:r>
                <a:rPr lang="en-US" sz="2000">
                  <a:solidFill>
                    <a:srgbClr val="3333CC"/>
                  </a:solidFill>
                  <a:latin typeface="Calibri" pitchFamily="34" charset="0"/>
                </a:rPr>
                <a:t>Sea level rise trends: Absolute and Relative SLR along the European coastline </a:t>
              </a:r>
            </a:p>
          </p:txBody>
        </p:sp>
        <p:sp>
          <p:nvSpPr>
            <p:cNvPr id="43016" name="Rectangle 8"/>
            <p:cNvSpPr>
              <a:spLocks noChangeArrowheads="1"/>
            </p:cNvSpPr>
            <p:nvPr/>
          </p:nvSpPr>
          <p:spPr bwMode="auto">
            <a:xfrm>
              <a:off x="295" y="164"/>
              <a:ext cx="5125" cy="363"/>
            </a:xfrm>
            <a:prstGeom prst="rect">
              <a:avLst/>
            </a:prstGeom>
            <a:noFill/>
            <a:ln w="19050">
              <a:solidFill>
                <a:srgbClr val="3333FF"/>
              </a:solidFill>
              <a:miter lim="800000"/>
              <a:headEnd/>
              <a:tailEnd/>
            </a:ln>
            <a:effectLst/>
          </p:spPr>
          <p:txBody>
            <a:bodyPr wrap="none" anchor="ctr"/>
            <a:lstStyle/>
            <a:p>
              <a:endParaRPr lang="el-GR"/>
            </a:p>
          </p:txBody>
        </p:sp>
      </p:grpSp>
    </p:spTree>
    <p:extLst>
      <p:ext uri="{BB962C8B-B14F-4D97-AF65-F5344CB8AC3E}">
        <p14:creationId xmlns:p14="http://schemas.microsoft.com/office/powerpoint/2010/main" val="365616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A81E-059D-41B9-993C-FFF09657259A}"/>
              </a:ext>
            </a:extLst>
          </p:cNvPr>
          <p:cNvSpPr>
            <a:spLocks noGrp="1"/>
          </p:cNvSpPr>
          <p:nvPr>
            <p:ph type="title"/>
          </p:nvPr>
        </p:nvSpPr>
        <p:spPr>
          <a:xfrm>
            <a:off x="609600" y="274638"/>
            <a:ext cx="10972800" cy="778098"/>
          </a:xfrm>
        </p:spPr>
        <p:txBody>
          <a:bodyPr>
            <a:normAutofit fontScale="90000"/>
          </a:bodyPr>
          <a:lstStyle/>
          <a:p>
            <a:r>
              <a:rPr lang="el-GR" sz="2700" b="1" dirty="0">
                <a:solidFill>
                  <a:srgbClr val="C00000"/>
                </a:solidFill>
                <a:effectLst/>
                <a:latin typeface="Calibri" panose="020F0502020204030204" pitchFamily="34" charset="0"/>
                <a:ea typeface="Times New Roman" panose="02020603050405020304" pitchFamily="18" charset="0"/>
              </a:rPr>
              <a:t>Μεσόγειος Θάλασσα</a:t>
            </a:r>
            <a:br>
              <a:rPr lang="el-GR" sz="2400" b="1" dirty="0">
                <a:solidFill>
                  <a:srgbClr val="C00000"/>
                </a:solidFill>
                <a:effectLst/>
                <a:latin typeface="Calibri" panose="020F0502020204030204" pitchFamily="34" charset="0"/>
                <a:ea typeface="Times New Roman" panose="02020603050405020304" pitchFamily="18" charset="0"/>
              </a:rPr>
            </a:br>
            <a:endParaRPr lang="en-US" sz="2400" dirty="0">
              <a:solidFill>
                <a:srgbClr val="C00000"/>
              </a:solidFill>
            </a:endParaRPr>
          </a:p>
        </p:txBody>
      </p:sp>
      <p:sp>
        <p:nvSpPr>
          <p:cNvPr id="3" name="Content Placeholder 2">
            <a:extLst>
              <a:ext uri="{FF2B5EF4-FFF2-40B4-BE49-F238E27FC236}">
                <a16:creationId xmlns:a16="http://schemas.microsoft.com/office/drawing/2014/main" id="{752E68BD-186C-48F9-A08E-8660BB8A4C15}"/>
              </a:ext>
            </a:extLst>
          </p:cNvPr>
          <p:cNvSpPr>
            <a:spLocks noGrp="1"/>
          </p:cNvSpPr>
          <p:nvPr>
            <p:ph idx="1"/>
          </p:nvPr>
        </p:nvSpPr>
        <p:spPr/>
        <p:txBody>
          <a:bodyPr>
            <a:normAutofit/>
          </a:bodyPr>
          <a:lstStyle/>
          <a:p>
            <a:pPr marL="0" indent="0">
              <a:buNone/>
            </a:pPr>
            <a:r>
              <a:rPr lang="el-GR" sz="2000" dirty="0">
                <a:solidFill>
                  <a:srgbClr val="000000"/>
                </a:solidFill>
                <a:effectLst/>
                <a:latin typeface="Calibri" panose="020F0502020204030204" pitchFamily="34" charset="0"/>
                <a:ea typeface="Times New Roman" panose="02020603050405020304" pitchFamily="18" charset="0"/>
              </a:rPr>
              <a:t>Πρόσφατα στοιχεία που προστίθενται συνεχώς για την παλαιογεωγραφία της Μεσογείου, επιβεβαιώνουν την ύπαρξη γύρω στα τέλη του Μειόκαινου (</a:t>
            </a:r>
            <a:r>
              <a:rPr lang="el-GR" sz="2000" dirty="0" err="1">
                <a:solidFill>
                  <a:srgbClr val="000000"/>
                </a:solidFill>
                <a:effectLst/>
                <a:latin typeface="Calibri" panose="020F0502020204030204" pitchFamily="34" charset="0"/>
                <a:ea typeface="Times New Roman" panose="02020603050405020304" pitchFamily="18" charset="0"/>
              </a:rPr>
              <a:t>Μεσσήνιο</a:t>
            </a:r>
            <a:r>
              <a:rPr lang="el-GR" sz="2000" dirty="0">
                <a:solidFill>
                  <a:srgbClr val="000000"/>
                </a:solidFill>
                <a:effectLst/>
                <a:latin typeface="Calibri" panose="020F0502020204030204" pitchFamily="34" charset="0"/>
                <a:ea typeface="Times New Roman" panose="02020603050405020304" pitchFamily="18" charset="0"/>
              </a:rPr>
              <a:t>) μιας μακρόχρονης περιόδου επανειλημμένων αποξηράνσεων, γνωστών στη βιβλιογραφία με την έκφραση </a:t>
            </a:r>
            <a:r>
              <a:rPr lang="el-GR" sz="2000" b="1" dirty="0">
                <a:solidFill>
                  <a:srgbClr val="000000"/>
                </a:solidFill>
                <a:effectLst/>
                <a:latin typeface="Calibri" panose="020F0502020204030204" pitchFamily="34" charset="0"/>
                <a:ea typeface="Times New Roman" panose="02020603050405020304" pitchFamily="18" charset="0"/>
              </a:rPr>
              <a:t>«κρίση αλμυρότητας του </a:t>
            </a:r>
            <a:r>
              <a:rPr lang="el-GR" sz="2000" b="1" dirty="0" err="1">
                <a:solidFill>
                  <a:srgbClr val="000000"/>
                </a:solidFill>
                <a:effectLst/>
                <a:latin typeface="Calibri" panose="020F0502020204030204" pitchFamily="34" charset="0"/>
                <a:ea typeface="Times New Roman" panose="02020603050405020304" pitchFamily="18" charset="0"/>
              </a:rPr>
              <a:t>Μεσσήνιου</a:t>
            </a:r>
            <a:r>
              <a:rPr lang="el-GR" sz="2000" b="1" dirty="0">
                <a:solidFill>
                  <a:srgbClr val="000000"/>
                </a:solidFill>
                <a:effectLst/>
                <a:latin typeface="Calibri" panose="020F0502020204030204" pitchFamily="34" charset="0"/>
                <a:ea typeface="Times New Roman" panose="02020603050405020304" pitchFamily="18" charset="0"/>
              </a:rPr>
              <a:t>»</a:t>
            </a:r>
            <a:r>
              <a:rPr lang="el-GR" sz="2000" dirty="0">
                <a:solidFill>
                  <a:srgbClr val="000000"/>
                </a:solidFill>
                <a:effectLst/>
                <a:latin typeface="Calibri" panose="020F0502020204030204" pitchFamily="34" charset="0"/>
                <a:ea typeface="Times New Roman" panose="02020603050405020304" pitchFamily="18" charset="0"/>
              </a:rPr>
              <a:t>. </a:t>
            </a:r>
          </a:p>
          <a:p>
            <a:pPr marL="0" indent="0">
              <a:buNone/>
            </a:pPr>
            <a:r>
              <a:rPr lang="el-GR" sz="2000" dirty="0">
                <a:solidFill>
                  <a:srgbClr val="000000"/>
                </a:solidFill>
                <a:effectLst/>
                <a:latin typeface="Calibri" panose="020F0502020204030204" pitchFamily="34" charset="0"/>
                <a:ea typeface="Times New Roman" panose="02020603050405020304" pitchFamily="18" charset="0"/>
              </a:rPr>
              <a:t>Περιοδικά δηλαδή, η Μεσόγειος γνώριζε διαστήματα που χαρακτηρίζονταν από εισροή θαλάσσιων μαζών και εναλλασσόμενα διαστήματα έντονης εξάτμισης και αποξήρανσης. Οι περίοδοι αποξήρανσης χαρακτηρίζονται από εναποθέσεις </a:t>
            </a:r>
            <a:r>
              <a:rPr lang="el-GR" sz="2000" dirty="0" err="1">
                <a:solidFill>
                  <a:srgbClr val="000000"/>
                </a:solidFill>
                <a:effectLst/>
                <a:latin typeface="Calibri" panose="020F0502020204030204" pitchFamily="34" charset="0"/>
                <a:ea typeface="Times New Roman" panose="02020603050405020304" pitchFamily="18" charset="0"/>
              </a:rPr>
              <a:t>εβαποριτών</a:t>
            </a:r>
            <a:r>
              <a:rPr lang="el-GR" sz="2000" dirty="0">
                <a:solidFill>
                  <a:srgbClr val="000000"/>
                </a:solidFill>
                <a:effectLst/>
                <a:latin typeface="Calibri" panose="020F0502020204030204" pitchFamily="34" charset="0"/>
                <a:ea typeface="Times New Roman" panose="02020603050405020304" pitchFamily="18" charset="0"/>
              </a:rPr>
              <a:t> (γύψου και άλλων αλάτων), των οποίων το πάχος σε ορισμένα σημεία της Μεσογείου φτάνει τα 2 </a:t>
            </a:r>
            <a:r>
              <a:rPr lang="en-US" sz="2000" dirty="0">
                <a:solidFill>
                  <a:srgbClr val="000000"/>
                </a:solidFill>
                <a:effectLst/>
                <a:latin typeface="Calibri" panose="020F0502020204030204" pitchFamily="34" charset="0"/>
                <a:ea typeface="Times New Roman" panose="02020603050405020304" pitchFamily="18" charset="0"/>
              </a:rPr>
              <a:t>km</a:t>
            </a:r>
            <a:r>
              <a:rPr lang="el-GR" sz="2000" dirty="0">
                <a:solidFill>
                  <a:srgbClr val="000000"/>
                </a:solidFill>
                <a:effectLst/>
                <a:latin typeface="Calibri" panose="020F0502020204030204" pitchFamily="34" charset="0"/>
                <a:ea typeface="Times New Roman" panose="02020603050405020304" pitchFamily="18" charset="0"/>
              </a:rPr>
              <a:t>. </a:t>
            </a:r>
          </a:p>
          <a:p>
            <a:pPr marL="0" indent="0">
              <a:buNone/>
            </a:pPr>
            <a:r>
              <a:rPr lang="el-GR" sz="2000" dirty="0">
                <a:solidFill>
                  <a:srgbClr val="000000"/>
                </a:solidFill>
                <a:effectLst/>
                <a:latin typeface="Calibri" panose="020F0502020204030204" pitchFamily="34" charset="0"/>
                <a:ea typeface="Times New Roman" panose="02020603050405020304" pitchFamily="18" charset="0"/>
              </a:rPr>
              <a:t>Ακριβέστερες χρονολογήσεις τοποθετούν τα όρια αυτών των εποχών των εναλλασσόμενων αποξηράνσεων και κατακλίσεων μεταξύ 7,2 Μ</a:t>
            </a:r>
            <a:r>
              <a:rPr lang="en-US" sz="2000" dirty="0">
                <a:solidFill>
                  <a:srgbClr val="000000"/>
                </a:solidFill>
                <a:effectLst/>
                <a:latin typeface="Calibri" panose="020F0502020204030204" pitchFamily="34" charset="0"/>
                <a:ea typeface="Times New Roman" panose="02020603050405020304" pitchFamily="18" charset="0"/>
              </a:rPr>
              <a:t>a </a:t>
            </a:r>
            <a:r>
              <a:rPr lang="el-GR" sz="2000" dirty="0">
                <a:solidFill>
                  <a:srgbClr val="000000"/>
                </a:solidFill>
                <a:effectLst/>
                <a:latin typeface="Calibri" panose="020F0502020204030204" pitchFamily="34" charset="0"/>
                <a:ea typeface="Times New Roman" panose="02020603050405020304" pitchFamily="18" charset="0"/>
              </a:rPr>
              <a:t>και 5,5 Μ</a:t>
            </a:r>
            <a:r>
              <a:rPr lang="en-US" sz="2000" dirty="0">
                <a:solidFill>
                  <a:srgbClr val="000000"/>
                </a:solidFill>
                <a:effectLst/>
                <a:latin typeface="Calibri" panose="020F0502020204030204" pitchFamily="34" charset="0"/>
                <a:ea typeface="Times New Roman" panose="02020603050405020304" pitchFamily="18" charset="0"/>
              </a:rPr>
              <a:t>a</a:t>
            </a:r>
            <a:r>
              <a:rPr lang="el-GR" sz="2000" dirty="0">
                <a:solidFill>
                  <a:srgbClr val="000000"/>
                </a:solidFill>
                <a:effectLst/>
                <a:latin typeface="Calibri" panose="020F0502020204030204" pitchFamily="34" charset="0"/>
                <a:ea typeface="Times New Roman" panose="02020603050405020304" pitchFamily="18" charset="0"/>
              </a:rPr>
              <a:t>. Η τεκτονική διάνοιξη του στενού  του Γιβραλτάρ που άρχισε πριν  από 5 Μ</a:t>
            </a:r>
            <a:r>
              <a:rPr lang="en-US" sz="2000" dirty="0">
                <a:solidFill>
                  <a:srgbClr val="000000"/>
                </a:solidFill>
                <a:effectLst/>
                <a:latin typeface="Calibri" panose="020F0502020204030204" pitchFamily="34" charset="0"/>
                <a:ea typeface="Times New Roman" panose="02020603050405020304" pitchFamily="18" charset="0"/>
              </a:rPr>
              <a:t>a</a:t>
            </a:r>
            <a:r>
              <a:rPr lang="el-GR" sz="2000" dirty="0">
                <a:solidFill>
                  <a:srgbClr val="000000"/>
                </a:solidFill>
                <a:effectLst/>
                <a:latin typeface="Calibri" panose="020F0502020204030204" pitchFamily="34" charset="0"/>
                <a:ea typeface="Times New Roman" panose="02020603050405020304" pitchFamily="18" charset="0"/>
              </a:rPr>
              <a:t> και ολοκληρώθηκε στα τέλη του Πλειόκαινου επέτρεψε εκ νέου την εισροή θαλάσσιων μαζών από τον Ατλαντικό (</a:t>
            </a:r>
            <a:r>
              <a:rPr lang="en-US" sz="2000" dirty="0">
                <a:solidFill>
                  <a:srgbClr val="222222"/>
                </a:solidFill>
                <a:effectLst/>
                <a:latin typeface="Calibri" panose="020F0502020204030204" pitchFamily="34" charset="0"/>
                <a:ea typeface="Calibri" panose="020F0502020204030204" pitchFamily="34" charset="0"/>
              </a:rPr>
              <a:t>Sivan et al</a:t>
            </a:r>
            <a:r>
              <a:rPr lang="el-GR" sz="2000" dirty="0">
                <a:solidFill>
                  <a:srgbClr val="222222"/>
                </a:solidFill>
                <a:effectLst/>
                <a:latin typeface="Calibri" panose="020F0502020204030204" pitchFamily="34" charset="0"/>
                <a:ea typeface="Calibri" panose="020F0502020204030204" pitchFamily="34" charset="0"/>
              </a:rPr>
              <a:t> 2001.</a:t>
            </a:r>
            <a:endParaRPr lang="en-US" sz="2000" dirty="0"/>
          </a:p>
        </p:txBody>
      </p:sp>
      <p:sp>
        <p:nvSpPr>
          <p:cNvPr id="5" name="TextBox 4">
            <a:extLst>
              <a:ext uri="{FF2B5EF4-FFF2-40B4-BE49-F238E27FC236}">
                <a16:creationId xmlns:a16="http://schemas.microsoft.com/office/drawing/2014/main" id="{32278F34-7A3B-5981-A7BB-1E8581AE9FB2}"/>
              </a:ext>
            </a:extLst>
          </p:cNvPr>
          <p:cNvSpPr txBox="1"/>
          <p:nvPr/>
        </p:nvSpPr>
        <p:spPr>
          <a:xfrm>
            <a:off x="609600" y="957136"/>
            <a:ext cx="6098458" cy="430887"/>
          </a:xfrm>
          <a:prstGeom prst="rect">
            <a:avLst/>
          </a:prstGeom>
          <a:noFill/>
        </p:spPr>
        <p:txBody>
          <a:bodyPr wrap="square">
            <a:spAutoFit/>
          </a:bodyPr>
          <a:lstStyle/>
          <a:p>
            <a:r>
              <a:rPr lang="el-GR" sz="2200" b="1" dirty="0">
                <a:solidFill>
                  <a:srgbClr val="002060"/>
                </a:solidFill>
                <a:latin typeface="Calibri" panose="020F0502020204030204" pitchFamily="34" charset="0"/>
                <a:ea typeface="Times New Roman" panose="02020603050405020304" pitchFamily="18" charset="0"/>
              </a:rPr>
              <a:t>Κ</a:t>
            </a:r>
            <a:r>
              <a:rPr lang="el-GR" sz="2200" b="1" dirty="0">
                <a:solidFill>
                  <a:srgbClr val="002060"/>
                </a:solidFill>
                <a:effectLst/>
                <a:latin typeface="Calibri" panose="020F0502020204030204" pitchFamily="34" charset="0"/>
                <a:ea typeface="Times New Roman" panose="02020603050405020304" pitchFamily="18" charset="0"/>
              </a:rPr>
              <a:t>ρίση αλμυρότητας </a:t>
            </a:r>
            <a:r>
              <a:rPr lang="el-GR" sz="2200" b="1" dirty="0" err="1">
                <a:solidFill>
                  <a:srgbClr val="002060"/>
                </a:solidFill>
                <a:effectLst/>
                <a:latin typeface="Calibri" panose="020F0502020204030204" pitchFamily="34" charset="0"/>
                <a:ea typeface="Times New Roman" panose="02020603050405020304" pitchFamily="18" charset="0"/>
              </a:rPr>
              <a:t>Μεσσηνίου</a:t>
            </a:r>
            <a:endParaRPr lang="en-US" sz="2200" dirty="0">
              <a:solidFill>
                <a:srgbClr val="002060"/>
              </a:solidFill>
            </a:endParaRPr>
          </a:p>
        </p:txBody>
      </p:sp>
    </p:spTree>
    <p:extLst>
      <p:ext uri="{BB962C8B-B14F-4D97-AF65-F5344CB8AC3E}">
        <p14:creationId xmlns:p14="http://schemas.microsoft.com/office/powerpoint/2010/main" val="4067163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56A12E-37FE-4F79-B734-40BB1AECC0C7}"/>
              </a:ext>
            </a:extLst>
          </p:cNvPr>
          <p:cNvSpPr txBox="1"/>
          <p:nvPr/>
        </p:nvSpPr>
        <p:spPr>
          <a:xfrm>
            <a:off x="407368" y="5373216"/>
            <a:ext cx="11112896" cy="1264642"/>
          </a:xfrm>
          <a:prstGeom prst="rect">
            <a:avLst/>
          </a:prstGeom>
          <a:noFill/>
        </p:spPr>
        <p:txBody>
          <a:bodyPr wrap="square">
            <a:spAutoFit/>
          </a:bodyPr>
          <a:lstStyle/>
          <a:p>
            <a:pPr>
              <a:lnSpc>
                <a:spcPct val="107000"/>
              </a:lnSpc>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Παλαιογεωγραφική ανασύσταση της τοπογραφίας της Μεσογείου κατά το ανώτερο </a:t>
            </a:r>
            <a:r>
              <a:rPr lang="el-GR" sz="1800" dirty="0" err="1">
                <a:effectLst/>
                <a:latin typeface="Calibri" panose="020F0502020204030204" pitchFamily="34" charset="0"/>
                <a:ea typeface="Calibri" panose="020F0502020204030204" pitchFamily="34" charset="0"/>
                <a:cs typeface="Calibri" panose="020F0502020204030204" pitchFamily="34" charset="0"/>
              </a:rPr>
              <a:t>Μεσσήνιο</a:t>
            </a:r>
            <a:r>
              <a:rPr lang="el-GR" sz="1800" dirty="0">
                <a:effectLst/>
                <a:latin typeface="Calibri" panose="020F0502020204030204" pitchFamily="34" charset="0"/>
                <a:ea typeface="Calibri" panose="020F0502020204030204" pitchFamily="34" charset="0"/>
                <a:cs typeface="Calibri" panose="020F0502020204030204" pitchFamily="34" charset="0"/>
              </a:rPr>
              <a:t> (6 Μ</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l-GR" sz="1800" dirty="0">
                <a:effectLst/>
                <a:latin typeface="Calibri" panose="020F0502020204030204" pitchFamily="34" charset="0"/>
                <a:ea typeface="Calibri" panose="020F0502020204030204" pitchFamily="34" charset="0"/>
                <a:cs typeface="Calibri" panose="020F0502020204030204" pitchFamily="34" charset="0"/>
              </a:rPr>
              <a:t> ΒΡ). Με </a:t>
            </a:r>
            <a:r>
              <a:rPr lang="el-GR" sz="1800" dirty="0" err="1">
                <a:effectLst/>
                <a:latin typeface="Calibri" panose="020F0502020204030204" pitchFamily="34" charset="0"/>
                <a:ea typeface="Calibri" panose="020F0502020204030204" pitchFamily="34" charset="0"/>
                <a:cs typeface="Calibri" panose="020F0502020204030204" pitchFamily="34" charset="0"/>
              </a:rPr>
              <a:t>μπλέ</a:t>
            </a:r>
            <a:r>
              <a:rPr lang="el-GR" sz="1800" dirty="0">
                <a:effectLst/>
                <a:latin typeface="Calibri" panose="020F0502020204030204" pitchFamily="34" charset="0"/>
                <a:ea typeface="Calibri" panose="020F0502020204030204" pitchFamily="34" charset="0"/>
                <a:cs typeface="Calibri" panose="020F0502020204030204" pitchFamily="34" charset="0"/>
              </a:rPr>
              <a:t> χρώμα είναι η εκτιμώμενη μεσσηνιακή επέκταση της λεκάνης της Μεσογείου. Η χρωματική κλίμακα δείχνει τα υψόμετρα. Ο χάρτης βασίζεται σε δεδομένα </a:t>
            </a:r>
            <a:r>
              <a:rPr lang="en-US" sz="1800" dirty="0">
                <a:effectLst/>
                <a:latin typeface="Calibri" panose="020F0502020204030204" pitchFamily="34" charset="0"/>
                <a:ea typeface="Calibri" panose="020F0502020204030204" pitchFamily="34" charset="0"/>
                <a:cs typeface="Calibri" panose="020F0502020204030204" pitchFamily="34" charset="0"/>
              </a:rPr>
              <a:t>Shuttle Radar Topographic Mission</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SRTM</a:t>
            </a:r>
            <a:r>
              <a:rPr lang="el-GR" sz="1800" dirty="0">
                <a:effectLst/>
                <a:latin typeface="Calibri" panose="020F0502020204030204" pitchFamily="34" charset="0"/>
                <a:ea typeface="Calibri" panose="020F0502020204030204" pitchFamily="34" charset="0"/>
                <a:cs typeface="Calibri" panose="020F0502020204030204" pitchFamily="34" charset="0"/>
              </a:rPr>
              <a:t>) για τοπογραφία επιφανείας και γενικά δεδομένα </a:t>
            </a:r>
            <a:r>
              <a:rPr lang="en-US" sz="1800" dirty="0">
                <a:effectLst/>
                <a:latin typeface="Calibri" panose="020F0502020204030204" pitchFamily="34" charset="0"/>
                <a:ea typeface="Calibri" panose="020F0502020204030204" pitchFamily="34" charset="0"/>
                <a:cs typeface="Calibri" panose="020F0502020204030204" pitchFamily="34" charset="0"/>
              </a:rPr>
              <a:t>Bathymetric Chart of the Oceans</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GEBCO</a:t>
            </a:r>
            <a:r>
              <a:rPr lang="el-GR" sz="1800" dirty="0">
                <a:effectLst/>
                <a:latin typeface="Calibri" panose="020F0502020204030204" pitchFamily="34" charset="0"/>
                <a:ea typeface="Calibri" panose="020F0502020204030204" pitchFamily="34" charset="0"/>
                <a:cs typeface="Calibri" panose="020F0502020204030204" pitchFamily="34" charset="0"/>
              </a:rPr>
              <a:t>) για τη βαθυμετρία (από </a:t>
            </a:r>
            <a:r>
              <a:rPr lang="en-U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Anzidei</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et al</a:t>
            </a:r>
            <a:r>
              <a:rPr lang="el-GR"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2014)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1CC7927-4CCF-4927-930E-6C669F2A1678}"/>
              </a:ext>
            </a:extLst>
          </p:cNvPr>
          <p:cNvPicPr>
            <a:picLocks noChangeAspect="1"/>
          </p:cNvPicPr>
          <p:nvPr/>
        </p:nvPicPr>
        <p:blipFill>
          <a:blip r:embed="rId2"/>
          <a:stretch>
            <a:fillRect/>
          </a:stretch>
        </p:blipFill>
        <p:spPr>
          <a:xfrm>
            <a:off x="983432" y="224048"/>
            <a:ext cx="9577064" cy="5006193"/>
          </a:xfrm>
          <a:prstGeom prst="rect">
            <a:avLst/>
          </a:prstGeom>
        </p:spPr>
      </p:pic>
    </p:spTree>
    <p:extLst>
      <p:ext uri="{BB962C8B-B14F-4D97-AF65-F5344CB8AC3E}">
        <p14:creationId xmlns:p14="http://schemas.microsoft.com/office/powerpoint/2010/main" val="156361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EAF2F1-CE6A-4F59-BEE9-34FB0908A8FD}"/>
              </a:ext>
            </a:extLst>
          </p:cNvPr>
          <p:cNvSpPr txBox="1"/>
          <p:nvPr/>
        </p:nvSpPr>
        <p:spPr>
          <a:xfrm>
            <a:off x="695400" y="790912"/>
            <a:ext cx="11377264" cy="2246769"/>
          </a:xfrm>
          <a:prstGeom prst="rect">
            <a:avLst/>
          </a:prstGeom>
          <a:noFill/>
        </p:spPr>
        <p:txBody>
          <a:bodyPr wrap="square">
            <a:spAutoFit/>
          </a:bodyPr>
          <a:lstStyle/>
          <a:p>
            <a:r>
              <a:rPr lang="el-GR" sz="2000" dirty="0">
                <a:solidFill>
                  <a:srgbClr val="000000"/>
                </a:solidFill>
                <a:effectLst/>
                <a:latin typeface="Calibri" panose="020F0502020204030204" pitchFamily="34" charset="0"/>
                <a:ea typeface="Calibri" panose="020F0502020204030204" pitchFamily="34" charset="0"/>
              </a:rPr>
              <a:t>Η </a:t>
            </a:r>
            <a:r>
              <a:rPr lang="el-GR" sz="2000" dirty="0" err="1">
                <a:solidFill>
                  <a:srgbClr val="000000"/>
                </a:solidFill>
                <a:effectLst/>
                <a:latin typeface="Calibri" panose="020F0502020204030204" pitchFamily="34" charset="0"/>
                <a:ea typeface="Calibri" panose="020F0502020204030204" pitchFamily="34" charset="0"/>
              </a:rPr>
              <a:t>ισοδυναμική</a:t>
            </a:r>
            <a:r>
              <a:rPr lang="el-GR" sz="2000" dirty="0">
                <a:solidFill>
                  <a:srgbClr val="000000"/>
                </a:solidFill>
                <a:effectLst/>
                <a:latin typeface="Calibri" panose="020F0502020204030204" pitchFamily="34" charset="0"/>
                <a:ea typeface="Calibri" panose="020F0502020204030204" pitchFamily="34" charset="0"/>
              </a:rPr>
              <a:t> επιφάνεια </a:t>
            </a:r>
            <a:r>
              <a:rPr lang="el-GR" sz="2000" b="1" dirty="0">
                <a:solidFill>
                  <a:srgbClr val="000000"/>
                </a:solidFill>
                <a:effectLst/>
                <a:latin typeface="Calibri" panose="020F0502020204030204" pitchFamily="34" charset="0"/>
                <a:ea typeface="Calibri" panose="020F0502020204030204" pitchFamily="34" charset="0"/>
              </a:rPr>
              <a:t>του γεωειδούς</a:t>
            </a:r>
            <a:r>
              <a:rPr lang="el-GR" sz="2000" dirty="0">
                <a:solidFill>
                  <a:srgbClr val="000000"/>
                </a:solidFill>
                <a:effectLst/>
                <a:latin typeface="Calibri" panose="020F0502020204030204" pitchFamily="34" charset="0"/>
                <a:ea typeface="Calibri" panose="020F0502020204030204" pitchFamily="34" charset="0"/>
              </a:rPr>
              <a:t> ταυτίζεται (με αρκετή ακρίβεια, ±1</a:t>
            </a:r>
            <a:r>
              <a:rPr lang="en-US" sz="2000" dirty="0">
                <a:solidFill>
                  <a:srgbClr val="000000"/>
                </a:solidFill>
                <a:effectLst/>
                <a:latin typeface="Calibri" panose="020F0502020204030204" pitchFamily="34" charset="0"/>
                <a:ea typeface="Calibri" panose="020F0502020204030204" pitchFamily="34" charset="0"/>
              </a:rPr>
              <a:t>m</a:t>
            </a:r>
            <a:r>
              <a:rPr lang="el-GR" sz="2000" dirty="0">
                <a:solidFill>
                  <a:srgbClr val="000000"/>
                </a:solidFill>
                <a:effectLst/>
                <a:latin typeface="Calibri" panose="020F0502020204030204" pitchFamily="34" charset="0"/>
                <a:ea typeface="Calibri" panose="020F0502020204030204" pitchFamily="34" charset="0"/>
              </a:rPr>
              <a:t>) με τη </a:t>
            </a:r>
            <a:r>
              <a:rPr lang="el-GR" sz="2000" b="1" dirty="0">
                <a:solidFill>
                  <a:srgbClr val="000000"/>
                </a:solidFill>
                <a:effectLst/>
                <a:latin typeface="Calibri" panose="020F0502020204030204" pitchFamily="34" charset="0"/>
                <a:ea typeface="Calibri" panose="020F0502020204030204" pitchFamily="34" charset="0"/>
              </a:rPr>
              <a:t>Μέση Στάθμη της Θάλασσας (ΜΣΘ) </a:t>
            </a:r>
            <a:r>
              <a:rPr lang="el-GR" sz="2000" dirty="0">
                <a:solidFill>
                  <a:srgbClr val="000000"/>
                </a:solidFill>
                <a:effectLst/>
                <a:latin typeface="Calibri" panose="020F0502020204030204" pitchFamily="34" charset="0"/>
                <a:ea typeface="Calibri" panose="020F0502020204030204" pitchFamily="34" charset="0"/>
              </a:rPr>
              <a:t>εάν αυτή διορθωθεί από την επίδραση των παλιρροιών, των </a:t>
            </a:r>
            <a:r>
              <a:rPr lang="el-GR" sz="2000" i="1" dirty="0">
                <a:solidFill>
                  <a:srgbClr val="000000"/>
                </a:solidFill>
                <a:effectLst/>
                <a:latin typeface="Calibri" panose="020F0502020204030204" pitchFamily="34" charset="0"/>
                <a:ea typeface="Calibri" panose="020F0502020204030204" pitchFamily="34" charset="0"/>
              </a:rPr>
              <a:t>ρευμάτων</a:t>
            </a:r>
            <a:r>
              <a:rPr lang="el-GR" sz="2000" dirty="0">
                <a:solidFill>
                  <a:srgbClr val="000000"/>
                </a:solidFill>
                <a:effectLst/>
                <a:latin typeface="Calibri" panose="020F0502020204030204" pitchFamily="34" charset="0"/>
                <a:ea typeface="Calibri" panose="020F0502020204030204" pitchFamily="34" charset="0"/>
              </a:rPr>
              <a:t>, της μεταβολής της πυκνότητας και του κυματισμού (δηλαδή, ως προς </a:t>
            </a:r>
            <a:r>
              <a:rPr lang="el-GR" sz="2000" b="1" dirty="0">
                <a:solidFill>
                  <a:srgbClr val="000000"/>
                </a:solidFill>
                <a:effectLst/>
                <a:latin typeface="Calibri" panose="020F0502020204030204" pitchFamily="34" charset="0"/>
                <a:ea typeface="Calibri" panose="020F0502020204030204" pitchFamily="34" charset="0"/>
              </a:rPr>
              <a:t>την δυναμική τοπογραφία</a:t>
            </a:r>
            <a:r>
              <a:rPr lang="el-GR" sz="2000" dirty="0">
                <a:solidFill>
                  <a:srgbClr val="000000"/>
                </a:solidFill>
                <a:effectLst/>
                <a:latin typeface="Calibri" panose="020F0502020204030204" pitchFamily="34" charset="0"/>
                <a:ea typeface="Calibri" panose="020F0502020204030204" pitchFamily="34" charset="0"/>
              </a:rPr>
              <a:t> της (</a:t>
            </a:r>
            <a:r>
              <a:rPr lang="en-US" sz="2000" dirty="0">
                <a:solidFill>
                  <a:srgbClr val="000000"/>
                </a:solidFill>
                <a:effectLst/>
                <a:latin typeface="Calibri" panose="020F0502020204030204" pitchFamily="34" charset="0"/>
                <a:ea typeface="Calibri" panose="020F0502020204030204" pitchFamily="34" charset="0"/>
              </a:rPr>
              <a:t>dynamic topography</a:t>
            </a:r>
            <a:r>
              <a:rPr lang="el-GR" sz="2000" dirty="0">
                <a:solidFill>
                  <a:srgbClr val="000000"/>
                </a:solidFill>
                <a:effectLst/>
                <a:latin typeface="Calibri" panose="020F0502020204030204" pitchFamily="34" charset="0"/>
                <a:ea typeface="Calibri" panose="020F0502020204030204" pitchFamily="34" charset="0"/>
              </a:rPr>
              <a:t>) πάνω στις οποίες το </a:t>
            </a:r>
            <a:r>
              <a:rPr lang="el-GR" sz="2000" b="1" dirty="0">
                <a:solidFill>
                  <a:srgbClr val="000000"/>
                </a:solidFill>
                <a:effectLst/>
                <a:latin typeface="Calibri" panose="020F0502020204030204" pitchFamily="34" charset="0"/>
                <a:ea typeface="Arial-BoldMT"/>
              </a:rPr>
              <a:t>δυναμικό του </a:t>
            </a:r>
            <a:r>
              <a:rPr lang="el-GR" sz="2000" b="1" dirty="0" err="1">
                <a:solidFill>
                  <a:srgbClr val="000000"/>
                </a:solidFill>
                <a:effectLst/>
                <a:latin typeface="Calibri" panose="020F0502020204030204" pitchFamily="34" charset="0"/>
                <a:ea typeface="Arial-BoldMT"/>
              </a:rPr>
              <a:t>βαρυτικού</a:t>
            </a:r>
            <a:r>
              <a:rPr lang="el-GR" sz="2000" b="1" dirty="0">
                <a:solidFill>
                  <a:srgbClr val="000000"/>
                </a:solidFill>
                <a:effectLst/>
                <a:latin typeface="Calibri" panose="020F0502020204030204" pitchFamily="34" charset="0"/>
                <a:ea typeface="Arial-BoldMT"/>
              </a:rPr>
              <a:t> πεδίου </a:t>
            </a:r>
            <a:r>
              <a:rPr lang="el-GR" sz="2000" dirty="0">
                <a:solidFill>
                  <a:srgbClr val="000000"/>
                </a:solidFill>
                <a:effectLst/>
                <a:latin typeface="Calibri" panose="020F0502020204030204" pitchFamily="34" charset="0"/>
                <a:ea typeface="Calibri" panose="020F0502020204030204" pitchFamily="34" charset="0"/>
              </a:rPr>
              <a:t>είναι σταθερό [</a:t>
            </a:r>
            <a:r>
              <a:rPr lang="en-US" sz="2000" i="1" dirty="0">
                <a:solidFill>
                  <a:srgbClr val="000000"/>
                </a:solidFill>
                <a:effectLst/>
                <a:latin typeface="Calibri" panose="020F0502020204030204" pitchFamily="34" charset="0"/>
                <a:ea typeface="Calibri" panose="020F0502020204030204" pitchFamily="34" charset="0"/>
              </a:rPr>
              <a:t>W</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x</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y</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z</a:t>
            </a:r>
            <a:r>
              <a:rPr lang="el-GR" sz="2000" i="1" dirty="0">
                <a:solidFill>
                  <a:srgbClr val="000000"/>
                </a:solidFill>
                <a:effectLst/>
                <a:latin typeface="Calibri" panose="020F0502020204030204" pitchFamily="34" charset="0"/>
                <a:ea typeface="Calibri" panose="020F0502020204030204" pitchFamily="34" charset="0"/>
              </a:rPr>
              <a:t>) = </a:t>
            </a:r>
            <a:r>
              <a:rPr lang="en-US" sz="2000" i="1" dirty="0" err="1">
                <a:solidFill>
                  <a:srgbClr val="000000"/>
                </a:solidFill>
                <a:effectLst/>
                <a:latin typeface="Calibri" panose="020F0502020204030204" pitchFamily="34" charset="0"/>
                <a:ea typeface="Calibri" panose="020F0502020204030204" pitchFamily="34" charset="0"/>
              </a:rPr>
              <a:t>ct</a:t>
            </a:r>
            <a:r>
              <a:rPr lang="el-GR" sz="2000" i="1" dirty="0">
                <a:solidFill>
                  <a:srgbClr val="000000"/>
                </a:solidFill>
                <a:effectLst/>
                <a:latin typeface="Calibri" panose="020F0502020204030204" pitchFamily="34" charset="0"/>
                <a:ea typeface="Calibri" panose="020F0502020204030204" pitchFamily="34" charset="0"/>
              </a:rPr>
              <a:t>]. Κατ’ επέκταση </a:t>
            </a:r>
            <a:r>
              <a:rPr lang="el-GR" sz="2000" dirty="0">
                <a:solidFill>
                  <a:srgbClr val="000000"/>
                </a:solidFill>
                <a:effectLst/>
                <a:latin typeface="Calibri" panose="020F0502020204030204" pitchFamily="34" charset="0"/>
                <a:ea typeface="Calibri" panose="020F0502020204030204" pitchFamily="34" charset="0"/>
              </a:rPr>
              <a:t>η επιφάνεια της θάλασσας αποτελεί μια </a:t>
            </a:r>
            <a:r>
              <a:rPr lang="el-GR" sz="2000" dirty="0" err="1">
                <a:solidFill>
                  <a:srgbClr val="000000"/>
                </a:solidFill>
                <a:effectLst/>
                <a:latin typeface="Calibri" panose="020F0502020204030204" pitchFamily="34" charset="0"/>
                <a:ea typeface="Calibri" panose="020F0502020204030204" pitchFamily="34" charset="0"/>
              </a:rPr>
              <a:t>ισοδυναμική</a:t>
            </a:r>
            <a:r>
              <a:rPr lang="el-GR" sz="2000" dirty="0">
                <a:solidFill>
                  <a:srgbClr val="000000"/>
                </a:solidFill>
                <a:effectLst/>
                <a:latin typeface="Calibri" panose="020F0502020204030204" pitchFamily="34" charset="0"/>
                <a:ea typeface="Calibri" panose="020F0502020204030204" pitchFamily="34" charset="0"/>
              </a:rPr>
              <a:t> επιφάνεια, δηλαδή σταθερού </a:t>
            </a:r>
            <a:r>
              <a:rPr lang="el-GR" sz="2000" dirty="0" err="1">
                <a:solidFill>
                  <a:srgbClr val="000000"/>
                </a:solidFill>
                <a:effectLst/>
                <a:latin typeface="Calibri" panose="020F0502020204030204" pitchFamily="34" charset="0"/>
                <a:ea typeface="Calibri" panose="020F0502020204030204" pitchFamily="34" charset="0"/>
              </a:rPr>
              <a:t>βαρυτικού</a:t>
            </a:r>
            <a:r>
              <a:rPr lang="el-GR" sz="2000" dirty="0">
                <a:solidFill>
                  <a:srgbClr val="000000"/>
                </a:solidFill>
                <a:effectLst/>
                <a:latin typeface="Calibri" panose="020F0502020204030204" pitchFamily="34" charset="0"/>
                <a:ea typeface="Calibri" panose="020F0502020204030204" pitchFamily="34" charset="0"/>
              </a:rPr>
              <a:t> δυναμικού (</a:t>
            </a:r>
            <a:r>
              <a:rPr lang="en-US" sz="2000" dirty="0">
                <a:solidFill>
                  <a:srgbClr val="000000"/>
                </a:solidFill>
                <a:effectLst/>
                <a:latin typeface="Calibri" panose="020F0502020204030204" pitchFamily="34" charset="0"/>
                <a:ea typeface="Calibri" panose="020F0502020204030204" pitchFamily="34" charset="0"/>
              </a:rPr>
              <a:t>W</a:t>
            </a:r>
            <a:r>
              <a:rPr lang="el-GR" sz="2000" dirty="0">
                <a:solidFill>
                  <a:srgbClr val="000000"/>
                </a:solidFill>
                <a:effectLst/>
                <a:latin typeface="Calibri" panose="020F0502020204030204" pitchFamily="34" charset="0"/>
                <a:ea typeface="Calibri" panose="020F0502020204030204" pitchFamily="34" charset="0"/>
              </a:rPr>
              <a:t>), αφού εάν δεν είχε το ίδιο δυναμικό τότε το νερό θα μετακινείτο λόγω βαρύτητας μέχρι να εξισωθούν οι διαφορές δυναμικού, δηλαδή να διαμορφωθεί η θαλάσσια </a:t>
            </a:r>
            <a:r>
              <a:rPr lang="el-GR" sz="2000" dirty="0" err="1">
                <a:solidFill>
                  <a:srgbClr val="000000"/>
                </a:solidFill>
                <a:effectLst/>
                <a:latin typeface="Calibri" panose="020F0502020204030204" pitchFamily="34" charset="0"/>
                <a:ea typeface="Calibri" panose="020F0502020204030204" pitchFamily="34" charset="0"/>
              </a:rPr>
              <a:t>ισοδυναμική</a:t>
            </a:r>
            <a:r>
              <a:rPr lang="el-GR" sz="2000" dirty="0">
                <a:solidFill>
                  <a:srgbClr val="000000"/>
                </a:solidFill>
                <a:effectLst/>
                <a:latin typeface="Calibri" panose="020F0502020204030204" pitchFamily="34" charset="0"/>
                <a:ea typeface="Calibri" panose="020F0502020204030204" pitchFamily="34" charset="0"/>
              </a:rPr>
              <a:t> επιφάνεια. </a:t>
            </a:r>
            <a:endParaRPr lang="en-US" sz="2000" dirty="0"/>
          </a:p>
        </p:txBody>
      </p:sp>
      <p:sp>
        <p:nvSpPr>
          <p:cNvPr id="7" name="TextBox 6">
            <a:extLst>
              <a:ext uri="{FF2B5EF4-FFF2-40B4-BE49-F238E27FC236}">
                <a16:creationId xmlns:a16="http://schemas.microsoft.com/office/drawing/2014/main" id="{C740FAFF-37C4-4EDD-B407-D54D13180602}"/>
              </a:ext>
            </a:extLst>
          </p:cNvPr>
          <p:cNvSpPr txBox="1"/>
          <p:nvPr/>
        </p:nvSpPr>
        <p:spPr>
          <a:xfrm>
            <a:off x="704604" y="3284984"/>
            <a:ext cx="10801200" cy="2246769"/>
          </a:xfrm>
          <a:prstGeom prst="rect">
            <a:avLst/>
          </a:prstGeom>
          <a:noFill/>
        </p:spPr>
        <p:txBody>
          <a:bodyPr wrap="square">
            <a:spAutoFit/>
          </a:bodyPr>
          <a:lstStyle/>
          <a:p>
            <a:r>
              <a:rPr lang="el-GR" sz="2000" dirty="0">
                <a:effectLst/>
                <a:latin typeface="Calibri" panose="020F0502020204030204" pitchFamily="34" charset="0"/>
                <a:ea typeface="Calibri" panose="020F0502020204030204" pitchFamily="34" charset="0"/>
              </a:rPr>
              <a:t>Η </a:t>
            </a:r>
            <a:r>
              <a:rPr lang="el-GR" sz="2000" b="1" dirty="0">
                <a:effectLst/>
                <a:latin typeface="Calibri" panose="020F0502020204030204" pitchFamily="34" charset="0"/>
                <a:ea typeface="Calibri" panose="020F0502020204030204" pitchFamily="34" charset="0"/>
              </a:rPr>
              <a:t>Μέση Θαλάσσια Επιφάνεια</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n-US" sz="2000" i="1" dirty="0">
                <a:effectLst/>
                <a:latin typeface="Calibri" panose="020F0502020204030204" pitchFamily="34" charset="0"/>
                <a:ea typeface="Calibri" panose="020F0502020204030204" pitchFamily="34" charset="0"/>
              </a:rPr>
              <a:t>MSS</a:t>
            </a:r>
            <a:r>
              <a:rPr lang="el-GR" sz="2000" i="1"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Mean Sea Surface</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αντιστοιχεί στη θέση της ωκεάνιας επιφάνειας ως ο μέσος όρος μιας κατάλληλης χρονικής περιόδου ώστε να εξαλειφθούν οι ετήσιες, </a:t>
            </a:r>
            <a:r>
              <a:rPr lang="el-GR" sz="2000" dirty="0" err="1">
                <a:effectLst/>
                <a:latin typeface="Calibri" panose="020F0502020204030204" pitchFamily="34" charset="0"/>
                <a:ea typeface="Calibri" panose="020F0502020204030204" pitchFamily="34" charset="0"/>
              </a:rPr>
              <a:t>ημι</a:t>
            </a:r>
            <a:r>
              <a:rPr lang="el-GR" sz="2000" dirty="0">
                <a:effectLst/>
                <a:latin typeface="Calibri" panose="020F0502020204030204" pitchFamily="34" charset="0"/>
                <a:ea typeface="Calibri" panose="020F0502020204030204" pitchFamily="34" charset="0"/>
              </a:rPr>
              <a:t>-ετήσιες, εποχιακές και λοιπές </a:t>
            </a:r>
            <a:r>
              <a:rPr lang="el-GR" sz="2000" dirty="0" err="1">
                <a:effectLst/>
                <a:latin typeface="Calibri" panose="020F0502020204030204" pitchFamily="34" charset="0"/>
                <a:ea typeface="Calibri" panose="020F0502020204030204" pitchFamily="34" charset="0"/>
              </a:rPr>
              <a:t>αυξομοιώσεις</a:t>
            </a:r>
            <a:r>
              <a:rPr lang="el-GR" sz="2000" dirty="0">
                <a:effectLst/>
                <a:latin typeface="Calibri" panose="020F0502020204030204" pitchFamily="34" charset="0"/>
                <a:ea typeface="Calibri" panose="020F0502020204030204" pitchFamily="34" charset="0"/>
              </a:rPr>
              <a:t> της θαλάσσιας επιφάνειας (δηλαδή να διορθωθεί ως προς της δυναμική τοπογραφία). </a:t>
            </a:r>
            <a:endParaRPr lang="en-US" sz="2000" dirty="0">
              <a:effectLst/>
              <a:latin typeface="Calibri" panose="020F0502020204030204" pitchFamily="34" charset="0"/>
              <a:ea typeface="Calibri" panose="020F0502020204030204" pitchFamily="34" charset="0"/>
            </a:endParaRPr>
          </a:p>
          <a:p>
            <a:endParaRPr lang="en-US" sz="2000" dirty="0">
              <a:latin typeface="Calibri" panose="020F0502020204030204" pitchFamily="34" charset="0"/>
              <a:ea typeface="Calibri" panose="020F0502020204030204" pitchFamily="34" charset="0"/>
            </a:endParaRPr>
          </a:p>
          <a:p>
            <a:r>
              <a:rPr lang="el-GR" sz="2000" dirty="0">
                <a:effectLst/>
                <a:latin typeface="Calibri" panose="020F0502020204030204" pitchFamily="34" charset="0"/>
                <a:ea typeface="Calibri" panose="020F0502020204030204" pitchFamily="34" charset="0"/>
              </a:rPr>
              <a:t>Έτσι, η </a:t>
            </a:r>
            <a:r>
              <a:rPr lang="el-GR" sz="2000" b="1" dirty="0">
                <a:effectLst/>
                <a:latin typeface="Calibri" panose="020F0502020204030204" pitchFamily="34" charset="0"/>
                <a:ea typeface="Calibri" panose="020F0502020204030204" pitchFamily="34" charset="0"/>
              </a:rPr>
              <a:t>Μέση Δυναμική Τοπογραφία</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n-US" sz="2000" i="1" dirty="0">
                <a:effectLst/>
                <a:latin typeface="Calibri" panose="020F0502020204030204" pitchFamily="34" charset="0"/>
                <a:ea typeface="Calibri" panose="020F0502020204030204" pitchFamily="34" charset="0"/>
              </a:rPr>
              <a:t>MDT</a:t>
            </a:r>
            <a:r>
              <a:rPr lang="el-GR" sz="2000" i="1"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Mean Dynamic Topography</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αντιπροσωπεύει την Μέση Θαλάσσια Επιφάνεια με αναφορά στο Γεωειδές μετά από τις απαραίτητες γεωφυσικές διορθώσεις.</a:t>
            </a:r>
            <a:endParaRPr lang="en-US" sz="2000" dirty="0"/>
          </a:p>
        </p:txBody>
      </p:sp>
    </p:spTree>
    <p:extLst>
      <p:ext uri="{BB962C8B-B14F-4D97-AF65-F5344CB8AC3E}">
        <p14:creationId xmlns:p14="http://schemas.microsoft.com/office/powerpoint/2010/main" val="1645469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3796A5-0D6D-4E1D-A933-DBC40B6CB2B4}"/>
              </a:ext>
            </a:extLst>
          </p:cNvPr>
          <p:cNvSpPr txBox="1"/>
          <p:nvPr/>
        </p:nvSpPr>
        <p:spPr>
          <a:xfrm>
            <a:off x="695400" y="5733256"/>
            <a:ext cx="10801200" cy="968278"/>
          </a:xfrm>
          <a:prstGeom prst="rect">
            <a:avLst/>
          </a:prstGeom>
          <a:noFill/>
        </p:spPr>
        <p:txBody>
          <a:bodyPr wrap="square">
            <a:spAutoFit/>
          </a:bodyPr>
          <a:lstStyle/>
          <a:p>
            <a:pPr>
              <a:lnSpc>
                <a:spcPct val="107000"/>
              </a:lnSpc>
              <a:spcAft>
                <a:spcPts val="6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Εκτιμώμενες θαλάσσιες στάθμες για τη λεκάνη της Μεσογείου για τις περιόδους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12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ισοδιάσταση</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των καμπυλών για τα έτη 20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είναι 5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για τη περίοδο των 6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1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και για την περίοδο των 2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0,25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(τροποποιημένο από </a:t>
            </a:r>
            <a:r>
              <a:rPr lang="en-US" sz="1800" dirty="0" err="1">
                <a:effectLst/>
                <a:latin typeface="Calibri" panose="020F0502020204030204" pitchFamily="34" charset="0"/>
                <a:ea typeface="Calibri" panose="020F0502020204030204" pitchFamily="34" charset="0"/>
                <a:cs typeface="Calibri" panose="020F0502020204030204" pitchFamily="34" charset="0"/>
              </a:rPr>
              <a:t>Lambeck</a:t>
            </a:r>
            <a:r>
              <a:rPr lang="en-US" sz="1800" dirty="0">
                <a:effectLst/>
                <a:latin typeface="Calibri" panose="020F0502020204030204" pitchFamily="34" charset="0"/>
                <a:ea typeface="Calibri" panose="020F0502020204030204" pitchFamily="34" charset="0"/>
                <a:cs typeface="Calibri" panose="020F0502020204030204" pitchFamily="34" charset="0"/>
              </a:rPr>
              <a:t> et al</a:t>
            </a:r>
            <a:r>
              <a:rPr lang="el-GR" sz="1800" dirty="0">
                <a:effectLst/>
                <a:latin typeface="Calibri" panose="020F0502020204030204" pitchFamily="34" charset="0"/>
                <a:ea typeface="Calibri" panose="020F0502020204030204" pitchFamily="34" charset="0"/>
                <a:cs typeface="Calibri" panose="020F0502020204030204" pitchFamily="34" charset="0"/>
              </a:rPr>
              <a:t>. 2004).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19C181D-27FE-408C-9B84-D10F9718FC7F}"/>
              </a:ext>
            </a:extLst>
          </p:cNvPr>
          <p:cNvPicPr>
            <a:picLocks noChangeAspect="1"/>
          </p:cNvPicPr>
          <p:nvPr/>
        </p:nvPicPr>
        <p:blipFill>
          <a:blip r:embed="rId2"/>
          <a:stretch>
            <a:fillRect/>
          </a:stretch>
        </p:blipFill>
        <p:spPr>
          <a:xfrm>
            <a:off x="1127448" y="404664"/>
            <a:ext cx="9937104" cy="5230712"/>
          </a:xfrm>
          <a:prstGeom prst="rect">
            <a:avLst/>
          </a:prstGeom>
        </p:spPr>
      </p:pic>
    </p:spTree>
    <p:extLst>
      <p:ext uri="{BB962C8B-B14F-4D97-AF65-F5344CB8AC3E}">
        <p14:creationId xmlns:p14="http://schemas.microsoft.com/office/powerpoint/2010/main" val="3468617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E228-32CD-4BA0-A089-1504B46D8C7F}"/>
              </a:ext>
            </a:extLst>
          </p:cNvPr>
          <p:cNvSpPr>
            <a:spLocks noGrp="1"/>
          </p:cNvSpPr>
          <p:nvPr>
            <p:ph type="title"/>
          </p:nvPr>
        </p:nvSpPr>
        <p:spPr>
          <a:xfrm>
            <a:off x="551384" y="192541"/>
            <a:ext cx="3902224" cy="457198"/>
          </a:xfrm>
        </p:spPr>
        <p:txBody>
          <a:bodyPr>
            <a:noAutofit/>
          </a:bodyPr>
          <a:lstStyle/>
          <a:p>
            <a:r>
              <a:rPr lang="el-GR" sz="2400" b="1" dirty="0">
                <a:solidFill>
                  <a:srgbClr val="C00000"/>
                </a:solidFill>
                <a:effectLst/>
                <a:latin typeface="Calibri" panose="020F0502020204030204" pitchFamily="34" charset="0"/>
                <a:ea typeface="Calibri" panose="020F0502020204030204" pitchFamily="34" charset="0"/>
              </a:rPr>
              <a:t>Ελληνικές θάλασσες</a:t>
            </a:r>
            <a:endParaRPr lang="en-US" sz="2400" dirty="0">
              <a:solidFill>
                <a:srgbClr val="C00000"/>
              </a:solidFill>
            </a:endParaRPr>
          </a:p>
        </p:txBody>
      </p:sp>
      <p:pic>
        <p:nvPicPr>
          <p:cNvPr id="8" name="Picture 7">
            <a:extLst>
              <a:ext uri="{FF2B5EF4-FFF2-40B4-BE49-F238E27FC236}">
                <a16:creationId xmlns:a16="http://schemas.microsoft.com/office/drawing/2014/main" id="{BA20AF67-5737-4FB4-A82C-B55B467DACD5}"/>
              </a:ext>
            </a:extLst>
          </p:cNvPr>
          <p:cNvPicPr>
            <a:picLocks noChangeAspect="1"/>
          </p:cNvPicPr>
          <p:nvPr/>
        </p:nvPicPr>
        <p:blipFill>
          <a:blip r:embed="rId2"/>
          <a:stretch>
            <a:fillRect/>
          </a:stretch>
        </p:blipFill>
        <p:spPr>
          <a:xfrm>
            <a:off x="5494265" y="192541"/>
            <a:ext cx="5448851" cy="6665459"/>
          </a:xfrm>
          <a:prstGeom prst="rect">
            <a:avLst/>
          </a:prstGeom>
        </p:spPr>
      </p:pic>
      <p:sp>
        <p:nvSpPr>
          <p:cNvPr id="7" name="TextBox 6">
            <a:extLst>
              <a:ext uri="{FF2B5EF4-FFF2-40B4-BE49-F238E27FC236}">
                <a16:creationId xmlns:a16="http://schemas.microsoft.com/office/drawing/2014/main" id="{0D2CEACD-049C-67D9-D891-F31EE4434070}"/>
              </a:ext>
            </a:extLst>
          </p:cNvPr>
          <p:cNvSpPr txBox="1"/>
          <p:nvPr/>
        </p:nvSpPr>
        <p:spPr>
          <a:xfrm>
            <a:off x="1415480" y="5085184"/>
            <a:ext cx="3902224" cy="1394997"/>
          </a:xfrm>
          <a:prstGeom prst="rect">
            <a:avLst/>
          </a:prstGeom>
          <a:noFill/>
        </p:spPr>
        <p:txBody>
          <a:bodyPr wrap="square">
            <a:spAutoFit/>
          </a:bodyPr>
          <a:lstStyle/>
          <a:p>
            <a:pPr algn="just">
              <a:lnSpc>
                <a:spcPct val="107000"/>
              </a:lnSpc>
              <a:spcAft>
                <a:spcPts val="600"/>
              </a:spcAft>
            </a:pPr>
            <a:r>
              <a:rPr lang="el-GR" sz="2000" i="1" dirty="0">
                <a:effectLst/>
                <a:latin typeface="Calibri" panose="020F0502020204030204" pitchFamily="34" charset="0"/>
                <a:ea typeface="Calibri" panose="020F0502020204030204" pitchFamily="34" charset="0"/>
                <a:cs typeface="Calibri" panose="020F0502020204030204" pitchFamily="34" charset="0"/>
              </a:rPr>
              <a:t>Χάρτης στον οποίο παρουσιάζεται η θαλάσσια στάθμη στον Ελληνικό θαλάσσιο χώρο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τροποποιημένη από </a:t>
            </a:r>
            <a:r>
              <a:rPr lang="en-US"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Lambeck</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1996</a:t>
            </a:r>
            <a:r>
              <a:rPr lang="el-GR" sz="2000" i="1"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5281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31504" y="290651"/>
            <a:ext cx="8229600" cy="561975"/>
          </a:xfrm>
        </p:spPr>
        <p:txBody>
          <a:bodyPr>
            <a:normAutofit/>
          </a:bodyPr>
          <a:lstStyle/>
          <a:p>
            <a:r>
              <a:rPr lang="el-GR" sz="2200" b="1" dirty="0">
                <a:solidFill>
                  <a:srgbClr val="002060"/>
                </a:solidFill>
              </a:rPr>
              <a:t>Παράκτιο ανάγλυφο Αιγαίου και Ιονίου</a:t>
            </a:r>
            <a:r>
              <a:rPr lang="en-US" sz="2200" b="1" dirty="0">
                <a:solidFill>
                  <a:srgbClr val="002060"/>
                </a:solidFill>
              </a:rPr>
              <a:t> </a:t>
            </a:r>
            <a:r>
              <a:rPr lang="el-GR" sz="2200" b="1" dirty="0">
                <a:solidFill>
                  <a:srgbClr val="002060"/>
                </a:solidFill>
              </a:rPr>
              <a:t> </a:t>
            </a:r>
            <a:endParaRPr lang="en-GB" sz="2200" b="1" dirty="0">
              <a:solidFill>
                <a:srgbClr val="002060"/>
              </a:solidFill>
            </a:endParaRPr>
          </a:p>
        </p:txBody>
      </p:sp>
      <p:sp>
        <p:nvSpPr>
          <p:cNvPr id="7" name="TextBox 6">
            <a:extLst>
              <a:ext uri="{FF2B5EF4-FFF2-40B4-BE49-F238E27FC236}">
                <a16:creationId xmlns:a16="http://schemas.microsoft.com/office/drawing/2014/main" id="{905D6516-F6F5-47CB-BA7F-F6280372745D}"/>
              </a:ext>
            </a:extLst>
          </p:cNvPr>
          <p:cNvSpPr txBox="1"/>
          <p:nvPr/>
        </p:nvSpPr>
        <p:spPr>
          <a:xfrm>
            <a:off x="888746" y="5433595"/>
            <a:ext cx="10541774" cy="707886"/>
          </a:xfrm>
          <a:prstGeom prst="rect">
            <a:avLst/>
          </a:prstGeom>
          <a:noFill/>
        </p:spPr>
        <p:txBody>
          <a:bodyPr wrap="square">
            <a:spAutoFit/>
          </a:bodyPr>
          <a:lstStyle/>
          <a:p>
            <a:r>
              <a:rPr lang="el-GR" sz="2000" i="1" dirty="0">
                <a:effectLst/>
                <a:latin typeface="Calibri" panose="020F0502020204030204" pitchFamily="34" charset="0"/>
                <a:ea typeface="Calibri" panose="020F0502020204030204" pitchFamily="34" charset="0"/>
              </a:rPr>
              <a:t>Σχηματική αναπαράσταση της θέσης της ακτογραμμής σε Αιγαίο και Ιόνιο πέλαγος κατά το 18.000 και 9.000 χρόνια πριν από σήμερα (τροποποιημένο από </a:t>
            </a:r>
            <a:r>
              <a:rPr lang="en-US" sz="2000" i="1" dirty="0">
                <a:solidFill>
                  <a:srgbClr val="222222"/>
                </a:solidFill>
                <a:effectLst/>
                <a:latin typeface="Calibri" panose="020F0502020204030204" pitchFamily="34" charset="0"/>
                <a:ea typeface="Calibri" panose="020F0502020204030204" pitchFamily="34" charset="0"/>
              </a:rPr>
              <a:t>Van </a:t>
            </a:r>
            <a:r>
              <a:rPr lang="en-US" sz="2000" i="1" dirty="0" err="1">
                <a:solidFill>
                  <a:srgbClr val="222222"/>
                </a:solidFill>
                <a:effectLst/>
                <a:latin typeface="Calibri" panose="020F0502020204030204" pitchFamily="34" charset="0"/>
                <a:ea typeface="Calibri" panose="020F0502020204030204" pitchFamily="34" charset="0"/>
              </a:rPr>
              <a:t>Andel</a:t>
            </a:r>
            <a:r>
              <a:rPr lang="el-GR" sz="2000" i="1" dirty="0">
                <a:solidFill>
                  <a:srgbClr val="222222"/>
                </a:solidFill>
                <a:effectLst/>
                <a:latin typeface="Calibri" panose="020F0502020204030204" pitchFamily="34" charset="0"/>
                <a:ea typeface="Calibri" panose="020F0502020204030204" pitchFamily="34" charset="0"/>
              </a:rPr>
              <a:t> &amp; </a:t>
            </a:r>
            <a:r>
              <a:rPr lang="en-US" sz="2000" i="1" dirty="0">
                <a:solidFill>
                  <a:srgbClr val="222222"/>
                </a:solidFill>
                <a:effectLst/>
                <a:latin typeface="Calibri" panose="020F0502020204030204" pitchFamily="34" charset="0"/>
                <a:ea typeface="Calibri" panose="020F0502020204030204" pitchFamily="34" charset="0"/>
              </a:rPr>
              <a:t>Shackleton</a:t>
            </a:r>
            <a:r>
              <a:rPr lang="el-GR" sz="2000" i="1" dirty="0">
                <a:solidFill>
                  <a:srgbClr val="222222"/>
                </a:solidFill>
                <a:effectLst/>
                <a:latin typeface="Calibri" panose="020F0502020204030204" pitchFamily="34" charset="0"/>
                <a:ea typeface="Calibri" panose="020F0502020204030204" pitchFamily="34" charset="0"/>
              </a:rPr>
              <a:t> 1982).</a:t>
            </a:r>
            <a:endParaRPr lang="en-US" sz="2000" i="1" dirty="0"/>
          </a:p>
        </p:txBody>
      </p:sp>
      <p:pic>
        <p:nvPicPr>
          <p:cNvPr id="5" name="Picture 4">
            <a:extLst>
              <a:ext uri="{FF2B5EF4-FFF2-40B4-BE49-F238E27FC236}">
                <a16:creationId xmlns:a16="http://schemas.microsoft.com/office/drawing/2014/main" id="{0C3A29E3-33C3-412E-BF30-858998B279E7}"/>
              </a:ext>
            </a:extLst>
          </p:cNvPr>
          <p:cNvPicPr>
            <a:picLocks noChangeAspect="1"/>
          </p:cNvPicPr>
          <p:nvPr/>
        </p:nvPicPr>
        <p:blipFill>
          <a:blip r:embed="rId3"/>
          <a:stretch>
            <a:fillRect/>
          </a:stretch>
        </p:blipFill>
        <p:spPr>
          <a:xfrm>
            <a:off x="895987" y="1028438"/>
            <a:ext cx="10541774" cy="4237636"/>
          </a:xfrm>
          <a:prstGeom prst="rect">
            <a:avLst/>
          </a:prstGeom>
        </p:spPr>
      </p:pic>
    </p:spTree>
    <p:extLst>
      <p:ext uri="{BB962C8B-B14F-4D97-AF65-F5344CB8AC3E}">
        <p14:creationId xmlns:p14="http://schemas.microsoft.com/office/powerpoint/2010/main" val="3662860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6AEDEA-73CF-DE65-279A-936FF9EF965E}"/>
              </a:ext>
            </a:extLst>
          </p:cNvPr>
          <p:cNvPicPr>
            <a:picLocks noChangeAspect="1"/>
          </p:cNvPicPr>
          <p:nvPr/>
        </p:nvPicPr>
        <p:blipFill>
          <a:blip r:embed="rId2"/>
          <a:stretch>
            <a:fillRect/>
          </a:stretch>
        </p:blipFill>
        <p:spPr>
          <a:xfrm>
            <a:off x="2567608" y="1453115"/>
            <a:ext cx="6285864" cy="5373216"/>
          </a:xfrm>
          <a:prstGeom prst="rect">
            <a:avLst/>
          </a:prstGeom>
        </p:spPr>
      </p:pic>
      <p:sp>
        <p:nvSpPr>
          <p:cNvPr id="7" name="TextBox 6">
            <a:extLst>
              <a:ext uri="{FF2B5EF4-FFF2-40B4-BE49-F238E27FC236}">
                <a16:creationId xmlns:a16="http://schemas.microsoft.com/office/drawing/2014/main" id="{828D2EA4-D414-0B0E-9E36-AE7365BCA006}"/>
              </a:ext>
            </a:extLst>
          </p:cNvPr>
          <p:cNvSpPr txBox="1"/>
          <p:nvPr/>
        </p:nvSpPr>
        <p:spPr>
          <a:xfrm>
            <a:off x="983432" y="284455"/>
            <a:ext cx="10441160" cy="1107996"/>
          </a:xfrm>
          <a:prstGeom prst="rect">
            <a:avLst/>
          </a:prstGeom>
          <a:noFill/>
        </p:spPr>
        <p:txBody>
          <a:bodyPr wrap="square">
            <a:spAutoFit/>
          </a:bodyPr>
          <a:lstStyle/>
          <a:p>
            <a:r>
              <a:rPr lang="el-GR" sz="2200" b="0" i="1" u="none" strike="noStrike" baseline="0" dirty="0">
                <a:solidFill>
                  <a:srgbClr val="211D1E"/>
                </a:solidFill>
                <a:latin typeface="Calibri" panose="020F0502020204030204" pitchFamily="34" charset="0"/>
              </a:rPr>
              <a:t>Τάσεις αλλαγής (τρέχουσες και μελλοντικές) της στάθμης της θάλασσας από δεδομένα </a:t>
            </a:r>
            <a:r>
              <a:rPr lang="el-GR" sz="2200" b="0" i="1" u="none" strike="noStrike" baseline="0" dirty="0" err="1">
                <a:solidFill>
                  <a:srgbClr val="211D1E"/>
                </a:solidFill>
                <a:latin typeface="Calibri" panose="020F0502020204030204" pitchFamily="34" charset="0"/>
              </a:rPr>
              <a:t>αλτιμετρίας</a:t>
            </a:r>
            <a:r>
              <a:rPr lang="el-GR" sz="2200" b="0" i="1" u="none" strike="noStrike" baseline="0" dirty="0">
                <a:solidFill>
                  <a:srgbClr val="211D1E"/>
                </a:solidFill>
                <a:latin typeface="Calibri" panose="020F0502020204030204" pitchFamily="34" charset="0"/>
              </a:rPr>
              <a:t> για την Ευρώπη (1992-2013) (από [4]) και Μέση στάθμη σε μέτρα για το Βόρειο Αιγαίο και το Κρητικό Πέλαγος έως το 2100 (πηγή: </a:t>
            </a:r>
            <a:r>
              <a:rPr lang="el-GR" sz="2200" b="0" i="1" u="none" strike="noStrike" baseline="0" dirty="0" err="1">
                <a:solidFill>
                  <a:srgbClr val="211D1E"/>
                </a:solidFill>
                <a:latin typeface="Calibri" panose="020F0502020204030204" pitchFamily="34" charset="0"/>
              </a:rPr>
              <a:t>Mamoutos</a:t>
            </a:r>
            <a:r>
              <a:rPr lang="el-GR" sz="2200" b="0" i="1" u="none" strike="noStrike" baseline="0" dirty="0">
                <a:solidFill>
                  <a:srgbClr val="211D1E"/>
                </a:solidFill>
                <a:latin typeface="Calibri" panose="020F0502020204030204" pitchFamily="34" charset="0"/>
              </a:rPr>
              <a:t> et al. 2014).</a:t>
            </a:r>
            <a:endParaRPr lang="en-US" sz="2200" dirty="0"/>
          </a:p>
        </p:txBody>
      </p:sp>
    </p:spTree>
    <p:extLst>
      <p:ext uri="{BB962C8B-B14F-4D97-AF65-F5344CB8AC3E}">
        <p14:creationId xmlns:p14="http://schemas.microsoft.com/office/powerpoint/2010/main" val="718575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1665BC-2FBE-0C3E-EA1E-B8EAAA25BF4B}"/>
              </a:ext>
            </a:extLst>
          </p:cNvPr>
          <p:cNvSpPr>
            <a:spLocks noGrp="1"/>
          </p:cNvSpPr>
          <p:nvPr/>
        </p:nvSpPr>
        <p:spPr>
          <a:xfrm>
            <a:off x="1652815" y="1093335"/>
            <a:ext cx="8886371" cy="4671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l-GR" sz="2200" dirty="0">
                <a:effectLst/>
                <a:latin typeface="Calibri" panose="020F0502020204030204" pitchFamily="34" charset="0"/>
                <a:ea typeface="Calibri" panose="020F0502020204030204" pitchFamily="34" charset="0"/>
                <a:cs typeface="Times New Roman" panose="02020603050405020304" pitchFamily="18" charset="0"/>
              </a:rPr>
              <a:t>Οι βιβλιογραφικές και διαδικτυακές αναφορές δίνονται στο τέλος του Κεφαλαίου του Βιβλίου  </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l-GR" sz="2200" b="1" dirty="0">
                <a:effectLst/>
                <a:latin typeface="Calibri" panose="020F0502020204030204" pitchFamily="34" charset="0"/>
                <a:ea typeface="Calibri" panose="020F0502020204030204" pitchFamily="34" charset="0"/>
                <a:cs typeface="Times New Roman" panose="02020603050405020304" pitchFamily="18" charset="0"/>
              </a:rPr>
              <a:t>		«Εισαγωγή στην Ωκεανογραφία ή Ωκεανολογία» </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l-GR" sz="2200" dirty="0">
                <a:effectLst/>
                <a:latin typeface="Calibri" panose="020F0502020204030204" pitchFamily="34" charset="0"/>
                <a:ea typeface="Calibri" panose="020F0502020204030204" pitchFamily="34" charset="0"/>
                <a:cs typeface="Times New Roman" panose="02020603050405020304" pitchFamily="18" charset="0"/>
              </a:rPr>
              <a:t>		του Καθηγητή Σεραφείμ Ε. Πούλου</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l-GR" sz="2200" dirty="0">
                <a:effectLst/>
                <a:latin typeface="Calibri" panose="020F0502020204030204" pitchFamily="34" charset="0"/>
                <a:ea typeface="Calibri" panose="020F0502020204030204" pitchFamily="34" charset="0"/>
                <a:cs typeface="Times New Roman" panose="02020603050405020304" pitchFamily="18" charset="0"/>
              </a:rPr>
              <a:t>		Εκδόσεις ΔΙΣΙΓΜΑ, 2021</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Tree>
    <p:extLst>
      <p:ext uri="{BB962C8B-B14F-4D97-AF65-F5344CB8AC3E}">
        <p14:creationId xmlns:p14="http://schemas.microsoft.com/office/powerpoint/2010/main" val="10864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808C28-3350-424A-A368-9F2918FE05F8}"/>
              </a:ext>
            </a:extLst>
          </p:cNvPr>
          <p:cNvSpPr txBox="1"/>
          <p:nvPr/>
        </p:nvSpPr>
        <p:spPr>
          <a:xfrm>
            <a:off x="610231" y="4293096"/>
            <a:ext cx="11098140" cy="671915"/>
          </a:xfrm>
          <a:prstGeom prst="rect">
            <a:avLst/>
          </a:prstGeom>
          <a:noFill/>
        </p:spPr>
        <p:txBody>
          <a:bodyPr wrap="square">
            <a:spAutoFit/>
          </a:bodyPr>
          <a:lstStyle/>
          <a:p>
            <a:pPr>
              <a:lnSpc>
                <a:spcPct val="107000"/>
              </a:lnSpc>
              <a:spcAft>
                <a:spcPts val="800"/>
              </a:spcAft>
            </a:pPr>
            <a:r>
              <a:rPr lang="el-GR"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Γραφική απεικόνιση των επιφανειών του </a:t>
            </a:r>
            <a:r>
              <a:rPr lang="el-GR"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αναγλύφου</a:t>
            </a:r>
            <a:r>
              <a:rPr lang="el-GR"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(πράσινη),  του γεωειδούς (μωβ), του ελλειψοειδούς εκ περιστροφής (καφέ) και της μέσης θαλάσσια επιφάνεια (μπλε) (τροποποιημένο από [1]).</a:t>
            </a:r>
            <a:r>
              <a:rPr lang="el-GR" i="1" dirty="0">
                <a:solidFill>
                  <a:srgbClr val="3333CD"/>
                </a:solidFill>
                <a:effectLst/>
                <a:latin typeface="Calibri" panose="020F0502020204030204" pitchFamily="34" charset="0"/>
                <a:ea typeface="Calibri" panose="020F0502020204030204" pitchFamily="34" charset="0"/>
                <a:cs typeface="Calibri" panose="020F0502020204030204" pitchFamily="34" charset="0"/>
              </a:rPr>
              <a:t> </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37D41EB-26E7-48EB-A199-3A77221FFE23}"/>
              </a:ext>
            </a:extLst>
          </p:cNvPr>
          <p:cNvPicPr>
            <a:picLocks noChangeAspect="1"/>
          </p:cNvPicPr>
          <p:nvPr/>
        </p:nvPicPr>
        <p:blipFill>
          <a:blip r:embed="rId2"/>
          <a:stretch>
            <a:fillRect/>
          </a:stretch>
        </p:blipFill>
        <p:spPr>
          <a:xfrm>
            <a:off x="610231" y="908720"/>
            <a:ext cx="11179008" cy="3096344"/>
          </a:xfrm>
          <a:prstGeom prst="rect">
            <a:avLst/>
          </a:prstGeom>
        </p:spPr>
      </p:pic>
    </p:spTree>
    <p:extLst>
      <p:ext uri="{BB962C8B-B14F-4D97-AF65-F5344CB8AC3E}">
        <p14:creationId xmlns:p14="http://schemas.microsoft.com/office/powerpoint/2010/main" val="364529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51384" y="188914"/>
            <a:ext cx="11233248" cy="6480446"/>
          </a:xfrm>
        </p:spPr>
        <p:txBody>
          <a:bodyPr>
            <a:normAutofit/>
          </a:bodyPr>
          <a:lstStyle/>
          <a:p>
            <a:pPr algn="ctr">
              <a:lnSpc>
                <a:spcPct val="120000"/>
              </a:lnSpc>
              <a:buFontTx/>
              <a:buNone/>
            </a:pPr>
            <a:r>
              <a:rPr lang="el-GR" sz="2600" b="1" cap="all" dirty="0">
                <a:effectLst/>
                <a:latin typeface="Calibri" panose="020F0502020204030204" pitchFamily="34" charset="0"/>
                <a:ea typeface="Calibri" panose="020F0502020204030204" pitchFamily="34" charset="0"/>
              </a:rPr>
              <a:t>Μεταβολές της θαλάσσιας </a:t>
            </a:r>
            <a:r>
              <a:rPr lang="el-GR" sz="2600" b="1" cap="all" dirty="0" err="1">
                <a:effectLst/>
                <a:latin typeface="Calibri" panose="020F0502020204030204" pitchFamily="34" charset="0"/>
                <a:ea typeface="Calibri" panose="020F0502020204030204" pitchFamily="34" charset="0"/>
              </a:rPr>
              <a:t>σταθμής</a:t>
            </a:r>
            <a:r>
              <a:rPr lang="el-GR" sz="2600" b="1" cap="all" dirty="0">
                <a:effectLst/>
                <a:latin typeface="Calibri" panose="020F0502020204030204" pitchFamily="34" charset="0"/>
                <a:ea typeface="Calibri" panose="020F0502020204030204" pitchFamily="34" charset="0"/>
              </a:rPr>
              <a:t>.</a:t>
            </a:r>
            <a:endParaRPr lang="en-US" sz="2600" b="1" cap="all" dirty="0">
              <a:effectLst/>
              <a:latin typeface="Calibri" panose="020F0502020204030204" pitchFamily="34" charset="0"/>
              <a:ea typeface="Calibri" panose="020F0502020204030204" pitchFamily="34" charset="0"/>
            </a:endParaRPr>
          </a:p>
          <a:p>
            <a:pPr marL="0" indent="0" algn="just">
              <a:lnSpc>
                <a:spcPct val="107000"/>
              </a:lnSpc>
              <a:spcAft>
                <a:spcPts val="600"/>
              </a:spcAft>
              <a:buNone/>
            </a:pPr>
            <a:r>
              <a:rPr lang="el-GR" sz="2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Χερσαίες Συνιστώσες</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b="1" dirty="0">
                <a:effectLst/>
                <a:latin typeface="Calibri" panose="020F0502020204030204" pitchFamily="34" charset="0"/>
                <a:ea typeface="Calibri" panose="020F0502020204030204" pitchFamily="34" charset="0"/>
                <a:cs typeface="Calibri" panose="020F0502020204030204" pitchFamily="34" charset="0"/>
              </a:rPr>
              <a:t>Οι χερσαίες (</a:t>
            </a:r>
            <a:r>
              <a:rPr lang="el-GR" sz="2200" b="1" dirty="0" err="1">
                <a:effectLst/>
                <a:latin typeface="Calibri" panose="020F0502020204030204" pitchFamily="34" charset="0"/>
                <a:ea typeface="Calibri" panose="020F0502020204030204" pitchFamily="34" charset="0"/>
                <a:cs typeface="Calibri" panose="020F0502020204030204" pitchFamily="34" charset="0"/>
              </a:rPr>
              <a:t>λιθοσφαιρικές</a:t>
            </a:r>
            <a:r>
              <a:rPr lang="el-GR" sz="2200" b="1" dirty="0">
                <a:effectLst/>
                <a:latin typeface="Calibri" panose="020F0502020204030204" pitchFamily="34" charset="0"/>
                <a:ea typeface="Calibri" panose="020F0502020204030204" pitchFamily="34" charset="0"/>
                <a:cs typeface="Calibri" panose="020F0502020204030204" pitchFamily="34" charset="0"/>
              </a:rPr>
              <a:t>) συνιστώσες</a:t>
            </a:r>
            <a:r>
              <a:rPr lang="el-GR" sz="2200" dirty="0">
                <a:effectLst/>
                <a:latin typeface="Calibri" panose="020F0502020204030204" pitchFamily="34" charset="0"/>
                <a:ea typeface="Calibri" panose="020F0502020204030204" pitchFamily="34" charset="0"/>
                <a:cs typeface="Calibri" panose="020F0502020204030204" pitchFamily="34" charset="0"/>
              </a:rPr>
              <a:t>, δηλαδή αυτές που αφορούν τη παραμόρφωση του φλοιού της γης ή  ποιο συγκεκριμένα του </a:t>
            </a:r>
            <a:r>
              <a:rPr lang="el-GR" sz="2200" b="1" dirty="0">
                <a:effectLst/>
                <a:latin typeface="Calibri" panose="020F0502020204030204" pitchFamily="34" charset="0"/>
                <a:ea typeface="Calibri" panose="020F0502020204030204" pitchFamily="34" charset="0"/>
                <a:cs typeface="Calibri" panose="020F0502020204030204" pitchFamily="34" charset="0"/>
              </a:rPr>
              <a:t>χερσαίου γεωειδούς</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Calibri" panose="020F0502020204030204" pitchFamily="34" charset="0"/>
                <a:cs typeface="Calibri" panose="020F0502020204030204" pitchFamily="34" charset="0"/>
              </a:rPr>
              <a:t>LG</a:t>
            </a:r>
            <a:r>
              <a:rPr lang="el-GR"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a:effectLst/>
                <a:latin typeface="Calibri" panose="020F0502020204030204" pitchFamily="34" charset="0"/>
                <a:ea typeface="Calibri" panose="020F0502020204030204" pitchFamily="34" charset="0"/>
                <a:cs typeface="Calibri" panose="020F0502020204030204" pitchFamily="34" charset="0"/>
              </a:rPr>
              <a:t>land geoid</a:t>
            </a:r>
            <a:r>
              <a:rPr lang="el-GR" sz="2200" i="1" dirty="0">
                <a:effectLst/>
                <a:latin typeface="Calibri" panose="020F0502020204030204" pitchFamily="34" charset="0"/>
                <a:ea typeface="Calibri" panose="020F0502020204030204" pitchFamily="34" charset="0"/>
                <a:cs typeface="Calibri" panose="020F0502020204030204" pitchFamily="34" charset="0"/>
              </a:rPr>
              <a:t>) </a:t>
            </a:r>
            <a:r>
              <a:rPr lang="el-GR" sz="2200" dirty="0">
                <a:effectLst/>
                <a:latin typeface="Calibri" panose="020F0502020204030204" pitchFamily="34" charset="0"/>
                <a:ea typeface="Calibri" panose="020F0502020204030204" pitchFamily="34" charset="0"/>
                <a:cs typeface="Calibri" panose="020F0502020204030204" pitchFamily="34" charset="0"/>
              </a:rPr>
              <a:t>είναι: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el-GR" sz="2200" b="1" dirty="0">
                <a:effectLst/>
                <a:latin typeface="Calibri" panose="020F0502020204030204" pitchFamily="34" charset="0"/>
                <a:ea typeface="Calibri" panose="020F0502020204030204" pitchFamily="34" charset="0"/>
                <a:cs typeface="Calibri" panose="020F0502020204030204" pitchFamily="34" charset="0"/>
              </a:rPr>
              <a:t>(1)</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b="1" dirty="0">
                <a:effectLst/>
                <a:latin typeface="Calibri" panose="020F0502020204030204" pitchFamily="34" charset="0"/>
                <a:ea typeface="Calibri" panose="020F0502020204030204" pitchFamily="34" charset="0"/>
                <a:cs typeface="Calibri" panose="020F0502020204030204" pitchFamily="34" charset="0"/>
              </a:rPr>
              <a:t>η παραμόρφωση του γήινου φλοιού</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Calibri" panose="020F0502020204030204" pitchFamily="34" charset="0"/>
                <a:cs typeface="Calibri" panose="020F0502020204030204" pitchFamily="34" charset="0"/>
              </a:rPr>
              <a:t>CD</a:t>
            </a:r>
            <a:r>
              <a:rPr lang="el-GR"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a:effectLst/>
                <a:latin typeface="Calibri" panose="020F0502020204030204" pitchFamily="34" charset="0"/>
                <a:ea typeface="Calibri" panose="020F0502020204030204" pitchFamily="34" charset="0"/>
                <a:cs typeface="Calibri" panose="020F0502020204030204" pitchFamily="34" charset="0"/>
              </a:rPr>
              <a:t>crustal deformation</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σε παγκόσμια κλίμακα,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el-GR" sz="2200" b="1" dirty="0">
                <a:effectLst/>
                <a:latin typeface="Calibri" panose="020F0502020204030204" pitchFamily="34" charset="0"/>
                <a:ea typeface="Calibri" panose="020F0502020204030204" pitchFamily="34" charset="0"/>
                <a:cs typeface="Calibri" panose="020F0502020204030204" pitchFamily="34" charset="0"/>
              </a:rPr>
              <a:t>(2) η ισοστασία</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Calibri" panose="020F0502020204030204" pitchFamily="34" charset="0"/>
                <a:cs typeface="Calibri" panose="020F0502020204030204" pitchFamily="34" charset="0"/>
              </a:rPr>
              <a:t>I</a:t>
            </a:r>
            <a:r>
              <a:rPr lang="el-GR"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a:effectLst/>
                <a:latin typeface="Calibri" panose="020F0502020204030204" pitchFamily="34" charset="0"/>
                <a:ea typeface="Calibri" panose="020F0502020204030204" pitchFamily="34" charset="0"/>
                <a:cs typeface="Calibri" panose="020F0502020204030204" pitchFamily="34" charset="0"/>
              </a:rPr>
              <a:t>isostacy</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σε </a:t>
            </a:r>
            <a:r>
              <a:rPr lang="el-GR" sz="2200" dirty="0" err="1">
                <a:effectLst/>
                <a:latin typeface="Calibri" panose="020F0502020204030204" pitchFamily="34" charset="0"/>
                <a:ea typeface="Calibri" panose="020F0502020204030204" pitchFamily="34" charset="0"/>
                <a:cs typeface="Calibri" panose="020F0502020204030204" pitchFamily="34" charset="0"/>
              </a:rPr>
              <a:t>περιοχική</a:t>
            </a:r>
            <a:r>
              <a:rPr lang="el-GR" sz="2200" dirty="0">
                <a:effectLst/>
                <a:latin typeface="Calibri" panose="020F0502020204030204" pitchFamily="34" charset="0"/>
                <a:ea typeface="Calibri" panose="020F0502020204030204" pitchFamily="34" charset="0"/>
                <a:cs typeface="Calibri" panose="020F0502020204030204" pitchFamily="34" charset="0"/>
              </a:rPr>
              <a:t> κυρίως κλίμακα,</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el-GR" sz="2200" b="1" dirty="0">
                <a:effectLst/>
                <a:latin typeface="Calibri" panose="020F0502020204030204" pitchFamily="34" charset="0"/>
                <a:ea typeface="Calibri" panose="020F0502020204030204" pitchFamily="34" charset="0"/>
                <a:cs typeface="Calibri" panose="020F0502020204030204" pitchFamily="34" charset="0"/>
              </a:rPr>
              <a:t>(3) ο τεκτονισμός</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Calibri" panose="020F0502020204030204" pitchFamily="34" charset="0"/>
                <a:cs typeface="Calibri" panose="020F0502020204030204" pitchFamily="34" charset="0"/>
              </a:rPr>
              <a:t>T</a:t>
            </a:r>
            <a:r>
              <a:rPr lang="el-GR"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a:effectLst/>
                <a:latin typeface="Calibri" panose="020F0502020204030204" pitchFamily="34" charset="0"/>
                <a:ea typeface="Calibri" panose="020F0502020204030204" pitchFamily="34" charset="0"/>
                <a:cs typeface="Calibri" panose="020F0502020204030204" pitchFamily="34" charset="0"/>
              </a:rPr>
              <a:t>tectonism</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σε </a:t>
            </a:r>
            <a:r>
              <a:rPr lang="el-GR" sz="2200" dirty="0" err="1">
                <a:effectLst/>
                <a:latin typeface="Calibri" panose="020F0502020204030204" pitchFamily="34" charset="0"/>
                <a:ea typeface="Calibri" panose="020F0502020204030204" pitchFamily="34" charset="0"/>
                <a:cs typeface="Calibri" panose="020F0502020204030204" pitchFamily="34" charset="0"/>
              </a:rPr>
              <a:t>περιοχική</a:t>
            </a:r>
            <a:r>
              <a:rPr lang="el-GR" sz="2200" dirty="0">
                <a:effectLst/>
                <a:latin typeface="Calibri" panose="020F0502020204030204" pitchFamily="34" charset="0"/>
                <a:ea typeface="Calibri" panose="020F0502020204030204" pitchFamily="34" charset="0"/>
                <a:cs typeface="Calibri" panose="020F0502020204030204" pitchFamily="34" charset="0"/>
              </a:rPr>
              <a:t> ή και τοπική κλίμακα και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el-GR" sz="2200" dirty="0">
                <a:effectLst/>
                <a:latin typeface="Calibri" panose="020F0502020204030204" pitchFamily="34" charset="0"/>
                <a:ea typeface="Calibri" panose="020F0502020204030204" pitchFamily="34" charset="0"/>
                <a:cs typeface="Calibri" panose="020F0502020204030204" pitchFamily="34" charset="0"/>
              </a:rPr>
              <a:t>(</a:t>
            </a:r>
            <a:r>
              <a:rPr lang="el-GR" sz="2200" b="1" dirty="0">
                <a:effectLst/>
                <a:latin typeface="Calibri" panose="020F0502020204030204" pitchFamily="34" charset="0"/>
                <a:ea typeface="Calibri" panose="020F0502020204030204" pitchFamily="34" charset="0"/>
                <a:cs typeface="Calibri" panose="020F0502020204030204" pitchFamily="34" charset="0"/>
              </a:rPr>
              <a:t>4) η συμπύκνωση των ιζημάτων</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Calibri" panose="020F0502020204030204" pitchFamily="34" charset="0"/>
                <a:cs typeface="Calibri" panose="020F0502020204030204" pitchFamily="34" charset="0"/>
              </a:rPr>
              <a:t>C</a:t>
            </a:r>
            <a:r>
              <a:rPr lang="el-GR"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a:effectLst/>
                <a:latin typeface="Calibri" panose="020F0502020204030204" pitchFamily="34" charset="0"/>
                <a:ea typeface="Calibri" panose="020F0502020204030204" pitchFamily="34" charset="0"/>
                <a:cs typeface="Calibri" panose="020F0502020204030204" pitchFamily="34" charset="0"/>
              </a:rPr>
              <a:t>compaction</a:t>
            </a:r>
            <a:r>
              <a:rPr lang="el-GR" sz="2200" i="1" dirty="0">
                <a:effectLst/>
                <a:latin typeface="Calibri" panose="020F0502020204030204" pitchFamily="34" charset="0"/>
                <a:ea typeface="Calibri" panose="020F0502020204030204" pitchFamily="34" charset="0"/>
                <a:cs typeface="Calibri" panose="020F0502020204030204" pitchFamily="34" charset="0"/>
              </a:rPr>
              <a:t>)</a:t>
            </a:r>
            <a:r>
              <a:rPr lang="el-GR" sz="2200" dirty="0">
                <a:effectLst/>
                <a:latin typeface="Calibri" panose="020F0502020204030204" pitchFamily="34" charset="0"/>
                <a:ea typeface="Calibri" panose="020F0502020204030204" pitchFamily="34" charset="0"/>
                <a:cs typeface="Calibri" panose="020F0502020204030204" pitchFamily="34" charset="0"/>
              </a:rPr>
              <a:t> κυρίως σε τοπική κλίμακα.</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600"/>
              </a:spcAft>
              <a:buNone/>
            </a:pPr>
            <a:endParaRPr lang="el-GR" sz="22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600"/>
              </a:spcAft>
              <a:buNone/>
            </a:pPr>
            <a:r>
              <a:rPr lang="el-GR" sz="2200" b="1" dirty="0">
                <a:effectLst/>
                <a:latin typeface="Calibri" panose="020F0502020204030204" pitchFamily="34" charset="0"/>
                <a:ea typeface="Calibri" panose="020F0502020204030204" pitchFamily="34" charset="0"/>
                <a:cs typeface="Calibri" panose="020F0502020204030204" pitchFamily="34" charset="0"/>
              </a:rPr>
              <a:t>Το σύνολο των χερσαίων συνιστωσών </a:t>
            </a:r>
            <a:r>
              <a:rPr lang="el-GR" sz="2200" dirty="0">
                <a:effectLst/>
                <a:latin typeface="Calibri" panose="020F0502020204030204" pitchFamily="34" charset="0"/>
                <a:ea typeface="Calibri" panose="020F0502020204030204" pitchFamily="34" charset="0"/>
                <a:cs typeface="Calibri" panose="020F0502020204030204" pitchFamily="34" charset="0"/>
              </a:rPr>
              <a:t>(</a:t>
            </a:r>
            <a:r>
              <a:rPr lang="en-US" sz="2200" dirty="0">
                <a:effectLst/>
                <a:latin typeface="Calibri" panose="020F0502020204030204" pitchFamily="34" charset="0"/>
                <a:ea typeface="Calibri" panose="020F0502020204030204" pitchFamily="34" charset="0"/>
                <a:cs typeface="Calibri" panose="020F0502020204030204" pitchFamily="34" charset="0"/>
              </a:rPr>
              <a:t>LC</a:t>
            </a:r>
            <a:r>
              <a:rPr lang="el-GR"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Land Components</a:t>
            </a:r>
            <a:r>
              <a:rPr lang="el-GR" sz="2200" dirty="0">
                <a:effectLst/>
                <a:latin typeface="Calibri" panose="020F0502020204030204" pitchFamily="34" charset="0"/>
                <a:ea typeface="Calibri" panose="020F0502020204030204" pitchFamily="34" charset="0"/>
                <a:cs typeface="Calibri" panose="020F0502020204030204" pitchFamily="34" charset="0"/>
              </a:rPr>
              <a:t>), που συμβάλλουν στην διαμόρφωση της θαλάσσιας στάθμης, δίνονται από τη σχέση:</a:t>
            </a:r>
            <a:endParaRPr lang="el-GR" sz="2000" dirty="0"/>
          </a:p>
        </p:txBody>
      </p:sp>
      <mc:AlternateContent xmlns:mc="http://schemas.openxmlformats.org/markup-compatibility/2006" xmlns:a14="http://schemas.microsoft.com/office/drawing/2010/main">
        <mc:Choice Requires="a14">
          <p:sp>
            <p:nvSpPr>
              <p:cNvPr id="22532" name="Rectangle 4"/>
              <p:cNvSpPr>
                <a:spLocks noChangeArrowheads="1"/>
              </p:cNvSpPr>
              <p:nvPr/>
            </p:nvSpPr>
            <p:spPr bwMode="auto">
              <a:xfrm>
                <a:off x="4295800" y="5946960"/>
                <a:ext cx="3380862" cy="688586"/>
              </a:xfrm>
              <a:prstGeom prst="rect">
                <a:avLst/>
              </a:prstGeom>
              <a:solidFill>
                <a:srgbClr val="FFFF00"/>
              </a:solidFill>
              <a:ln w="9525">
                <a:noFill/>
                <a:miter lim="800000"/>
                <a:headEnd/>
                <a:tailEnd/>
              </a:ln>
              <a:effectLst/>
            </p:spPr>
            <p:txBody>
              <a:bodyPr wrap="none">
                <a:spAutoFit/>
              </a:bodyPr>
              <a:lstStyle/>
              <a:p>
                <a:pPr>
                  <a:spcBef>
                    <a:spcPct val="2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1600" i="1" smtClean="0">
                              <a:effectLst/>
                              <a:latin typeface="Cambria Math" panose="02040503050406030204" pitchFamily="18" charset="0"/>
                              <a:cs typeface="Calibri" panose="020F0502020204030204" pitchFamily="34" charset="0"/>
                            </a:rPr>
                          </m:ctrlPr>
                        </m:naryPr>
                        <m:sub/>
                        <m:sup/>
                        <m:e>
                          <m:r>
                            <a:rPr lang="en-US" sz="2400" i="1">
                              <a:effectLst/>
                              <a:latin typeface="Cambria Math" panose="02040503050406030204" pitchFamily="18" charset="0"/>
                              <a:ea typeface="Calibri" panose="020F0502020204030204" pitchFamily="34" charset="0"/>
                              <a:cs typeface="Calibri" panose="020F0502020204030204" pitchFamily="34" charset="0"/>
                            </a:rPr>
                            <m:t>𝐿</m:t>
                          </m:r>
                          <m:r>
                            <a:rPr lang="en-US" sz="2400" i="1" smtClean="0">
                              <a:effectLst/>
                              <a:latin typeface="Cambria Math" panose="02040503050406030204" pitchFamily="18" charset="0"/>
                              <a:ea typeface="Calibri" panose="020F0502020204030204" pitchFamily="34" charset="0"/>
                              <a:cs typeface="Calibri" panose="020F0502020204030204" pitchFamily="34" charset="0"/>
                            </a:rPr>
                            <m:t>𝐶</m:t>
                          </m:r>
                          <m:r>
                            <a:rPr lang="el-GR" sz="2400" i="1">
                              <a:effectLst/>
                              <a:latin typeface="Cambria Math" panose="02040503050406030204" pitchFamily="18" charset="0"/>
                              <a:ea typeface="Calibri" panose="020F0502020204030204" pitchFamily="34" charset="0"/>
                              <a:cs typeface="Calibri" panose="020F0502020204030204" pitchFamily="34" charset="0"/>
                            </a:rPr>
                            <m:t>=</m:t>
                          </m:r>
                          <m:r>
                            <a:rPr lang="en-US" sz="2400" i="1">
                              <a:effectLst/>
                              <a:latin typeface="Cambria Math" panose="02040503050406030204" pitchFamily="18" charset="0"/>
                              <a:ea typeface="Calibri" panose="020F0502020204030204" pitchFamily="34" charset="0"/>
                              <a:cs typeface="Calibri" panose="020F0502020204030204" pitchFamily="34" charset="0"/>
                            </a:rPr>
                            <m:t>𝐼</m:t>
                          </m:r>
                          <m:r>
                            <a:rPr lang="el-GR" sz="2400" i="1">
                              <a:effectLst/>
                              <a:latin typeface="Cambria Math" panose="02040503050406030204" pitchFamily="18" charset="0"/>
                              <a:ea typeface="Calibri" panose="020F0502020204030204" pitchFamily="34" charset="0"/>
                              <a:cs typeface="Calibri" panose="020F0502020204030204" pitchFamily="34" charset="0"/>
                            </a:rPr>
                            <m:t>+</m:t>
                          </m:r>
                          <m:r>
                            <a:rPr lang="en-US" sz="2400" i="1">
                              <a:effectLst/>
                              <a:latin typeface="Cambria Math" panose="02040503050406030204" pitchFamily="18" charset="0"/>
                              <a:ea typeface="Calibri" panose="020F0502020204030204" pitchFamily="34" charset="0"/>
                              <a:cs typeface="Calibri" panose="020F0502020204030204" pitchFamily="34" charset="0"/>
                            </a:rPr>
                            <m:t>𝐺𝐸</m:t>
                          </m:r>
                          <m:r>
                            <a:rPr lang="el-GR" sz="2400" i="1">
                              <a:effectLst/>
                              <a:latin typeface="Cambria Math" panose="02040503050406030204" pitchFamily="18" charset="0"/>
                              <a:ea typeface="Calibri" panose="020F0502020204030204" pitchFamily="34" charset="0"/>
                              <a:cs typeface="Calibri" panose="020F0502020204030204" pitchFamily="34" charset="0"/>
                            </a:rPr>
                            <m:t>+ </m:t>
                          </m:r>
                          <m:r>
                            <a:rPr lang="en-US" sz="2400" i="1">
                              <a:effectLst/>
                              <a:latin typeface="Cambria Math" panose="02040503050406030204" pitchFamily="18" charset="0"/>
                              <a:ea typeface="Calibri" panose="020F0502020204030204" pitchFamily="34" charset="0"/>
                              <a:cs typeface="Calibri" panose="020F0502020204030204" pitchFamily="34" charset="0"/>
                            </a:rPr>
                            <m:t>𝑇</m:t>
                          </m:r>
                          <m:r>
                            <a:rPr lang="el-GR" sz="2400" i="1">
                              <a:effectLst/>
                              <a:latin typeface="Cambria Math" panose="02040503050406030204" pitchFamily="18" charset="0"/>
                              <a:ea typeface="Calibri" panose="020F0502020204030204" pitchFamily="34" charset="0"/>
                              <a:cs typeface="Calibri" panose="020F0502020204030204" pitchFamily="34" charset="0"/>
                            </a:rPr>
                            <m:t>+</m:t>
                          </m:r>
                          <m:r>
                            <a:rPr lang="en-US" sz="2400" i="1">
                              <a:effectLst/>
                              <a:latin typeface="Cambria Math" panose="02040503050406030204" pitchFamily="18" charset="0"/>
                              <a:ea typeface="Calibri" panose="020F0502020204030204" pitchFamily="34" charset="0"/>
                              <a:cs typeface="Calibri" panose="020F0502020204030204" pitchFamily="34" charset="0"/>
                            </a:rPr>
                            <m:t>𝐶</m:t>
                          </m:r>
                        </m:e>
                      </m:nary>
                    </m:oMath>
                  </m:oMathPara>
                </a14:m>
                <a:endParaRPr lang="en-GB" sz="2400" dirty="0"/>
              </a:p>
            </p:txBody>
          </p:sp>
        </mc:Choice>
        <mc:Fallback xmlns="">
          <p:sp>
            <p:nvSpPr>
              <p:cNvPr id="22532" name="Rectangle 4"/>
              <p:cNvSpPr>
                <a:spLocks noRot="1" noChangeAspect="1" noMove="1" noResize="1" noEditPoints="1" noAdjustHandles="1" noChangeArrowheads="1" noChangeShapeType="1" noTextEdit="1"/>
              </p:cNvSpPr>
              <p:nvPr/>
            </p:nvSpPr>
            <p:spPr bwMode="auto">
              <a:xfrm>
                <a:off x="4295800" y="5946960"/>
                <a:ext cx="3380862" cy="688586"/>
              </a:xfrm>
              <a:prstGeom prst="rect">
                <a:avLst/>
              </a:prstGeom>
              <a:blipFill>
                <a:blip r:embed="rId3"/>
                <a:stretch>
                  <a:fillRect/>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E546FA-3F20-4127-9C1B-2A13EDFD8B60}"/>
              </a:ext>
            </a:extLst>
          </p:cNvPr>
          <p:cNvSpPr txBox="1"/>
          <p:nvPr/>
        </p:nvSpPr>
        <p:spPr>
          <a:xfrm>
            <a:off x="613335" y="260648"/>
            <a:ext cx="6098582" cy="470000"/>
          </a:xfrm>
          <a:prstGeom prst="rect">
            <a:avLst/>
          </a:prstGeom>
          <a:noFill/>
        </p:spPr>
        <p:txBody>
          <a:bodyPr wrap="square">
            <a:spAutoFit/>
          </a:bodyPr>
          <a:lstStyle/>
          <a:p>
            <a:pPr algn="just">
              <a:lnSpc>
                <a:spcPct val="107000"/>
              </a:lnSpc>
              <a:spcAft>
                <a:spcPts val="600"/>
              </a:spcAft>
            </a:pPr>
            <a:r>
              <a:rPr lang="el-GR" sz="2400" b="1" cap="all" dirty="0">
                <a:effectLst/>
                <a:latin typeface="Calibri" panose="020F0502020204030204" pitchFamily="34" charset="0"/>
                <a:ea typeface="Calibri" panose="020F0502020204030204" pitchFamily="34" charset="0"/>
                <a:cs typeface="Calibri" panose="020F0502020204030204" pitchFamily="34" charset="0"/>
              </a:rPr>
              <a:t>ΕΥΣΤΑΤΙΣΜΟΣ</a:t>
            </a:r>
            <a:r>
              <a:rPr lang="el-GR" sz="1800" b="1" cap="all"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8C2B413-52A5-4063-B415-9270E9E20AAF}"/>
              </a:ext>
            </a:extLst>
          </p:cNvPr>
          <p:cNvSpPr txBox="1"/>
          <p:nvPr/>
        </p:nvSpPr>
        <p:spPr>
          <a:xfrm>
            <a:off x="581697" y="730648"/>
            <a:ext cx="11028606" cy="1015663"/>
          </a:xfrm>
          <a:prstGeom prst="rect">
            <a:avLst/>
          </a:prstGeom>
          <a:noFill/>
        </p:spPr>
        <p:txBody>
          <a:bodyPr wrap="square">
            <a:spAutoFit/>
          </a:bodyPr>
          <a:lstStyle/>
          <a:p>
            <a:r>
              <a:rPr lang="el-GR" sz="2000" dirty="0">
                <a:effectLst/>
                <a:latin typeface="Calibri" panose="020F0502020204030204" pitchFamily="34" charset="0"/>
                <a:ea typeface="Calibri" panose="020F0502020204030204" pitchFamily="34" charset="0"/>
              </a:rPr>
              <a:t>Ο </a:t>
            </a:r>
            <a:r>
              <a:rPr lang="en-US" sz="2000" b="1" dirty="0">
                <a:effectLst/>
                <a:latin typeface="Calibri" panose="020F0502020204030204" pitchFamily="34" charset="0"/>
                <a:ea typeface="Calibri" panose="020F0502020204030204" pitchFamily="34" charset="0"/>
              </a:rPr>
              <a:t>E</a:t>
            </a:r>
            <a:r>
              <a:rPr lang="el-GR" sz="2000" b="1" dirty="0" err="1">
                <a:effectLst/>
                <a:latin typeface="Calibri" panose="020F0502020204030204" pitchFamily="34" charset="0"/>
                <a:ea typeface="Calibri" panose="020F0502020204030204" pitchFamily="34" charset="0"/>
              </a:rPr>
              <a:t>υστατισμός</a:t>
            </a:r>
            <a:r>
              <a:rPr lang="el-GR" sz="2000" b="1" dirty="0">
                <a:effectLst/>
                <a:latin typeface="Calibri" panose="020F0502020204030204" pitchFamily="34" charset="0"/>
                <a:ea typeface="Calibri" panose="020F0502020204030204" pitchFamily="34" charset="0"/>
              </a:rPr>
              <a:t> (Ε)</a:t>
            </a:r>
            <a:r>
              <a:rPr lang="el-GR" sz="2000" dirty="0">
                <a:effectLst/>
                <a:latin typeface="Calibri" panose="020F0502020204030204" pitchFamily="34" charset="0"/>
                <a:ea typeface="Calibri" panose="020F0502020204030204" pitchFamily="34" charset="0"/>
              </a:rPr>
              <a:t>, δηλαδή η μεταβολή της θαλάσσιας στάθμης που οφείλεται σε παράγοντες που αφορούν το νερό των ωκεανών είναι η συνισταμένη πολλών επιμέρους συνιστωσών, που θα μπορούσαν να ομαδοποιηθούν</a:t>
            </a:r>
            <a:r>
              <a:rPr lang="en-US" sz="2000" dirty="0">
                <a:effectLst/>
                <a:latin typeface="Calibri" panose="020F0502020204030204" pitchFamily="34" charset="0"/>
                <a:ea typeface="Calibri" panose="020F0502020204030204" pitchFamily="34" charset="0"/>
              </a:rPr>
              <a:t> </a:t>
            </a:r>
            <a:r>
              <a:rPr lang="el-GR" sz="2000" dirty="0">
                <a:effectLst/>
                <a:latin typeface="Calibri" panose="020F0502020204030204" pitchFamily="34" charset="0"/>
                <a:ea typeface="Calibri" panose="020F0502020204030204" pitchFamily="34" charset="0"/>
              </a:rPr>
              <a:t>στις: </a:t>
            </a:r>
            <a:endParaRPr lang="en-US" sz="2000" dirty="0"/>
          </a:p>
        </p:txBody>
      </p:sp>
      <p:sp>
        <p:nvSpPr>
          <p:cNvPr id="13" name="TextBox 12">
            <a:extLst>
              <a:ext uri="{FF2B5EF4-FFF2-40B4-BE49-F238E27FC236}">
                <a16:creationId xmlns:a16="http://schemas.microsoft.com/office/drawing/2014/main" id="{FEA7FC5C-687B-491A-A0A6-35FCE6C283ED}"/>
              </a:ext>
            </a:extLst>
          </p:cNvPr>
          <p:cNvSpPr txBox="1"/>
          <p:nvPr/>
        </p:nvSpPr>
        <p:spPr>
          <a:xfrm>
            <a:off x="557509" y="1841242"/>
            <a:ext cx="10513168" cy="5016758"/>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Πρωτεύουσες συνιστώσες:</a:t>
            </a:r>
          </a:p>
          <a:p>
            <a:pPr marL="342900" indent="-342900">
              <a:buFont typeface="Wingdings" panose="05000000000000000000" pitchFamily="2" charset="2"/>
              <a:buChar char="§"/>
            </a:pPr>
            <a:r>
              <a:rPr lang="el-GR" sz="2000" dirty="0">
                <a:effectLst/>
                <a:latin typeface="Calibri" panose="020F0502020204030204" pitchFamily="34" charset="0"/>
                <a:ea typeface="Calibri" panose="020F0502020204030204" pitchFamily="34" charset="0"/>
              </a:rPr>
              <a:t>χωρητικότητα λεκανών,</a:t>
            </a:r>
          </a:p>
          <a:p>
            <a:pPr lvl="1"/>
            <a:r>
              <a:rPr lang="el-GR" sz="1800" b="1" dirty="0" err="1">
                <a:effectLst/>
                <a:latin typeface="Calibri" panose="020F0502020204030204" pitchFamily="34" charset="0"/>
                <a:ea typeface="Calibri" panose="020F0502020204030204" pitchFamily="34" charset="0"/>
              </a:rPr>
              <a:t>τεκτονο</a:t>
            </a:r>
            <a:r>
              <a:rPr lang="el-GR" sz="1800" b="1" dirty="0">
                <a:effectLst/>
                <a:latin typeface="Calibri" panose="020F0502020204030204" pitchFamily="34" charset="0"/>
                <a:ea typeface="Calibri" panose="020F0502020204030204" pitchFamily="34" charset="0"/>
              </a:rPr>
              <a:t>-ευστατισμό</a:t>
            </a:r>
            <a:r>
              <a:rPr lang="el-GR" sz="1800" dirty="0">
                <a:effectLst/>
                <a:latin typeface="Calibri" panose="020F0502020204030204" pitchFamily="34" charset="0"/>
                <a:ea typeface="Calibri" panose="020F0502020204030204" pitchFamily="34" charset="0"/>
              </a:rPr>
              <a:t> </a:t>
            </a:r>
            <a:r>
              <a:rPr lang="el-GR" sz="1800" i="1" dirty="0">
                <a:effectLst/>
                <a:latin typeface="Calibri" panose="020F0502020204030204" pitchFamily="34" charset="0"/>
                <a:ea typeface="Calibri" panose="020F0502020204030204" pitchFamily="34" charset="0"/>
              </a:rPr>
              <a:t>(</a:t>
            </a:r>
            <a:r>
              <a:rPr lang="el-GR" sz="1800" b="1" i="1" dirty="0">
                <a:effectLst/>
                <a:latin typeface="Calibri" panose="020F0502020204030204" pitchFamily="34" charset="0"/>
                <a:ea typeface="Calibri" panose="020F0502020204030204" pitchFamily="34" charset="0"/>
              </a:rPr>
              <a:t>Ε</a:t>
            </a:r>
            <a:r>
              <a:rPr lang="el-GR" sz="1800" b="1" i="1" baseline="-25000" dirty="0">
                <a:effectLst/>
                <a:latin typeface="Calibri" panose="020F0502020204030204" pitchFamily="34" charset="0"/>
                <a:ea typeface="Calibri" panose="020F0502020204030204" pitchFamily="34" charset="0"/>
              </a:rPr>
              <a:t>ΤΕ</a:t>
            </a:r>
            <a:r>
              <a:rPr lang="el-GR" sz="1800" i="1" dirty="0">
                <a:effectLst/>
                <a:latin typeface="Calibri" panose="020F0502020204030204" pitchFamily="34" charset="0"/>
                <a:ea typeface="Calibri" panose="020F0502020204030204" pitchFamily="34" charset="0"/>
              </a:rPr>
              <a:t>: </a:t>
            </a:r>
            <a:r>
              <a:rPr lang="en-US" sz="1800" i="1" dirty="0" err="1">
                <a:effectLst/>
                <a:latin typeface="Calibri" panose="020F0502020204030204" pitchFamily="34" charset="0"/>
                <a:ea typeface="Calibri" panose="020F0502020204030204" pitchFamily="34" charset="0"/>
              </a:rPr>
              <a:t>tectono</a:t>
            </a:r>
            <a:r>
              <a:rPr lang="el-GR" sz="1800" i="1"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eustacy</a:t>
            </a:r>
            <a:r>
              <a:rPr lang="el-GR" sz="1800" i="1" dirty="0">
                <a:effectLst/>
                <a:latin typeface="Calibri" panose="020F0502020204030204" pitchFamily="34" charset="0"/>
                <a:ea typeface="Calibri" panose="020F0502020204030204" pitchFamily="34" charset="0"/>
              </a:rPr>
              <a:t>)</a:t>
            </a:r>
            <a:r>
              <a:rPr lang="el-GR" sz="1800" dirty="0">
                <a:effectLst/>
                <a:latin typeface="Calibri" panose="020F0502020204030204" pitchFamily="34" charset="0"/>
                <a:ea typeface="Calibri" panose="020F0502020204030204" pitchFamily="34" charset="0"/>
              </a:rPr>
              <a:t> </a:t>
            </a:r>
            <a:r>
              <a:rPr lang="el-GR" sz="2000" dirty="0">
                <a:effectLst/>
                <a:latin typeface="Calibri" panose="020F0502020204030204" pitchFamily="34" charset="0"/>
                <a:ea typeface="Calibri" panose="020F0502020204030204" pitchFamily="34" charset="0"/>
              </a:rPr>
              <a:t> </a:t>
            </a:r>
          </a:p>
          <a:p>
            <a:pPr marL="342900" indent="-342900">
              <a:buFont typeface="Wingdings" panose="05000000000000000000" pitchFamily="2" charset="2"/>
              <a:buChar char="§"/>
            </a:pPr>
            <a:r>
              <a:rPr lang="el-GR" sz="2000" dirty="0">
                <a:effectLst/>
                <a:latin typeface="Calibri" panose="020F0502020204030204" pitchFamily="34" charset="0"/>
                <a:ea typeface="Calibri" panose="020F0502020204030204" pitchFamily="34" charset="0"/>
              </a:rPr>
              <a:t>διαθέσιμος όγκος </a:t>
            </a:r>
          </a:p>
          <a:p>
            <a:r>
              <a:rPr lang="el-GR" sz="2000" dirty="0">
                <a:latin typeface="Calibri" panose="020F0502020204030204" pitchFamily="34" charset="0"/>
                <a:ea typeface="Calibri" panose="020F0502020204030204" pitchFamily="34" charset="0"/>
              </a:rPr>
              <a:t>	</a:t>
            </a:r>
            <a:r>
              <a:rPr lang="el-GR" sz="2000" dirty="0">
                <a:effectLst/>
                <a:latin typeface="Calibri" panose="020F0502020204030204" pitchFamily="34" charset="0"/>
                <a:ea typeface="Calibri" panose="020F0502020204030204" pitchFamily="34" charset="0"/>
              </a:rPr>
              <a:t>(</a:t>
            </a:r>
            <a:r>
              <a:rPr lang="el-GR" sz="2000" dirty="0">
                <a:solidFill>
                  <a:srgbClr val="202124"/>
                </a:solidFill>
                <a:effectLst/>
                <a:latin typeface="Calibri" panose="020F0502020204030204" pitchFamily="34" charset="0"/>
                <a:ea typeface="Calibri" panose="020F0502020204030204" pitchFamily="34" charset="0"/>
              </a:rPr>
              <a:t>η </a:t>
            </a:r>
            <a:r>
              <a:rPr lang="el-GR" sz="2000" b="1" dirty="0" err="1">
                <a:solidFill>
                  <a:srgbClr val="202124"/>
                </a:solidFill>
                <a:effectLst/>
                <a:latin typeface="Calibri" panose="020F0502020204030204" pitchFamily="34" charset="0"/>
                <a:ea typeface="Calibri" panose="020F0502020204030204" pitchFamily="34" charset="0"/>
              </a:rPr>
              <a:t>παγετ</a:t>
            </a:r>
            <a:r>
              <a:rPr lang="en-US" sz="2000" b="1" dirty="0">
                <a:solidFill>
                  <a:srgbClr val="202124"/>
                </a:solidFill>
                <a:effectLst/>
                <a:latin typeface="Calibri" panose="020F0502020204030204" pitchFamily="34" charset="0"/>
                <a:ea typeface="Calibri" panose="020F0502020204030204" pitchFamily="34" charset="0"/>
              </a:rPr>
              <a:t>o</a:t>
            </a:r>
            <a:r>
              <a:rPr lang="el-GR" sz="2000" b="1" dirty="0">
                <a:solidFill>
                  <a:srgbClr val="202124"/>
                </a:solidFill>
                <a:effectLst/>
                <a:latin typeface="Calibri" panose="020F0502020204030204" pitchFamily="34" charset="0"/>
                <a:ea typeface="Calibri" panose="020F0502020204030204" pitchFamily="34" charset="0"/>
              </a:rPr>
              <a:t>-</a:t>
            </a:r>
            <a:r>
              <a:rPr lang="el-GR" sz="2000" b="1" dirty="0" err="1">
                <a:solidFill>
                  <a:srgbClr val="202124"/>
                </a:solidFill>
                <a:effectLst/>
                <a:latin typeface="Calibri" panose="020F0502020204030204" pitchFamily="34" charset="0"/>
                <a:ea typeface="Calibri" panose="020F0502020204030204" pitchFamily="34" charset="0"/>
              </a:rPr>
              <a:t>ευστατική</a:t>
            </a:r>
            <a:r>
              <a:rPr lang="el-GR" sz="2000" b="1" dirty="0">
                <a:solidFill>
                  <a:srgbClr val="202124"/>
                </a:solidFill>
                <a:effectLst/>
                <a:latin typeface="Calibri" panose="020F0502020204030204" pitchFamily="34" charset="0"/>
                <a:ea typeface="Calibri" panose="020F0502020204030204" pitchFamily="34" charset="0"/>
              </a:rPr>
              <a:t> συνιστώσα</a:t>
            </a:r>
            <a:r>
              <a:rPr lang="el-GR" sz="2000" dirty="0">
                <a:solidFill>
                  <a:srgbClr val="202124"/>
                </a:solidFill>
                <a:effectLst/>
                <a:latin typeface="Calibri" panose="020F0502020204030204" pitchFamily="34" charset="0"/>
                <a:ea typeface="Calibri" panose="020F0502020204030204" pitchFamily="34" charset="0"/>
              </a:rPr>
              <a:t> </a:t>
            </a:r>
            <a:r>
              <a:rPr lang="el-GR" sz="2000" i="1" dirty="0">
                <a:solidFill>
                  <a:srgbClr val="202124"/>
                </a:solidFill>
                <a:effectLst/>
                <a:latin typeface="Calibri" panose="020F0502020204030204" pitchFamily="34" charset="0"/>
                <a:ea typeface="Calibri" panose="020F0502020204030204" pitchFamily="34" charset="0"/>
              </a:rPr>
              <a:t>(</a:t>
            </a:r>
            <a:r>
              <a:rPr lang="el-GR" sz="2000" b="1" i="1" dirty="0">
                <a:solidFill>
                  <a:srgbClr val="202124"/>
                </a:solidFill>
                <a:effectLst/>
                <a:latin typeface="Calibri" panose="020F0502020204030204" pitchFamily="34" charset="0"/>
                <a:ea typeface="Calibri" panose="020F0502020204030204" pitchFamily="34" charset="0"/>
              </a:rPr>
              <a:t>Ε</a:t>
            </a:r>
            <a:r>
              <a:rPr lang="en-US" sz="2000" b="1" i="1" baseline="-25000" dirty="0">
                <a:solidFill>
                  <a:srgbClr val="202124"/>
                </a:solidFill>
                <a:effectLst/>
                <a:latin typeface="Calibri" panose="020F0502020204030204" pitchFamily="34" charset="0"/>
                <a:ea typeface="Calibri" panose="020F0502020204030204" pitchFamily="34" charset="0"/>
              </a:rPr>
              <a:t>GL</a:t>
            </a:r>
            <a:r>
              <a:rPr lang="el-GR" sz="2000" b="1" i="1" dirty="0">
                <a:solidFill>
                  <a:srgbClr val="202124"/>
                </a:solidFill>
                <a:effectLst/>
                <a:latin typeface="Calibri" panose="020F0502020204030204" pitchFamily="34" charset="0"/>
                <a:ea typeface="Calibri" panose="020F0502020204030204" pitchFamily="34" charset="0"/>
              </a:rPr>
              <a:t>:</a:t>
            </a:r>
            <a:r>
              <a:rPr lang="el-GR" sz="2000" i="1" dirty="0">
                <a:solidFill>
                  <a:srgbClr val="202124"/>
                </a:solidFill>
                <a:effectLst/>
                <a:latin typeface="Calibri" panose="020F0502020204030204" pitchFamily="34" charset="0"/>
                <a:ea typeface="Calibri" panose="020F0502020204030204" pitchFamily="34" charset="0"/>
              </a:rPr>
              <a:t> </a:t>
            </a:r>
            <a:r>
              <a:rPr lang="en-US" sz="2000" i="1" dirty="0" err="1">
                <a:solidFill>
                  <a:srgbClr val="202124"/>
                </a:solidFill>
                <a:effectLst/>
                <a:latin typeface="Calibri" panose="020F0502020204030204" pitchFamily="34" charset="0"/>
                <a:ea typeface="Calibri" panose="020F0502020204030204" pitchFamily="34" charset="0"/>
              </a:rPr>
              <a:t>glacio</a:t>
            </a:r>
            <a:r>
              <a:rPr lang="el-GR" sz="2000" i="1" dirty="0">
                <a:solidFill>
                  <a:srgbClr val="202124"/>
                </a:solidFill>
                <a:effectLst/>
                <a:latin typeface="Calibri" panose="020F0502020204030204" pitchFamily="34" charset="0"/>
                <a:ea typeface="Calibri" panose="020F0502020204030204" pitchFamily="34" charset="0"/>
              </a:rPr>
              <a:t>-</a:t>
            </a:r>
            <a:r>
              <a:rPr lang="en-US" sz="2000" i="1" dirty="0">
                <a:solidFill>
                  <a:srgbClr val="202124"/>
                </a:solidFill>
                <a:effectLst/>
                <a:latin typeface="Calibri" panose="020F0502020204030204" pitchFamily="34" charset="0"/>
                <a:ea typeface="Calibri" panose="020F0502020204030204" pitchFamily="34" charset="0"/>
              </a:rPr>
              <a:t>eustatic component</a:t>
            </a:r>
            <a:r>
              <a:rPr lang="el-GR" sz="2000" i="1" dirty="0">
                <a:solidFill>
                  <a:srgbClr val="202124"/>
                </a:solidFill>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a:t>
            </a:r>
          </a:p>
          <a:p>
            <a:pPr marL="342900" indent="-342900">
              <a:buFont typeface="Wingdings" panose="05000000000000000000" pitchFamily="2" charset="2"/>
              <a:buChar char="§"/>
            </a:pPr>
            <a:r>
              <a:rPr lang="el-GR" sz="2000" dirty="0">
                <a:effectLst/>
                <a:latin typeface="Calibri" panose="020F0502020204030204" pitchFamily="34" charset="0"/>
                <a:ea typeface="Calibri" panose="020F0502020204030204" pitchFamily="34" charset="0"/>
              </a:rPr>
              <a:t>επιφανειακή κατανομή (θαλάσσιο γεωειδές και εξαιτίας της περιστροφής της γης) και</a:t>
            </a:r>
          </a:p>
          <a:p>
            <a:r>
              <a:rPr lang="el-GR" sz="2000" b="1" dirty="0">
                <a:solidFill>
                  <a:srgbClr val="000000"/>
                </a:solidFill>
                <a:effectLst/>
                <a:latin typeface="Calibri" panose="020F0502020204030204" pitchFamily="34" charset="0"/>
                <a:ea typeface="Calibri" panose="020F0502020204030204" pitchFamily="34" charset="0"/>
              </a:rPr>
              <a:t>	γεωειδούς ευστατισμού</a:t>
            </a:r>
            <a:r>
              <a:rPr lang="el-GR" sz="2000" dirty="0">
                <a:solidFill>
                  <a:srgbClr val="000000"/>
                </a:solidFill>
                <a:effectLst/>
                <a:latin typeface="Calibri" panose="020F0502020204030204" pitchFamily="34" charset="0"/>
                <a:ea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rPr>
              <a:t>(</a:t>
            </a:r>
            <a:r>
              <a:rPr lang="en-US" sz="2000" b="1" i="1" dirty="0">
                <a:solidFill>
                  <a:srgbClr val="000000"/>
                </a:solidFill>
                <a:effectLst/>
                <a:latin typeface="Calibri" panose="020F0502020204030204" pitchFamily="34" charset="0"/>
                <a:ea typeface="Calibri" panose="020F0502020204030204" pitchFamily="34" charset="0"/>
              </a:rPr>
              <a:t>E</a:t>
            </a:r>
            <a:r>
              <a:rPr lang="en-US" sz="2000" b="1" i="1" baseline="-25000" dirty="0">
                <a:solidFill>
                  <a:srgbClr val="000000"/>
                </a:solidFill>
                <a:effectLst/>
                <a:latin typeface="Calibri" panose="020F0502020204030204" pitchFamily="34" charset="0"/>
                <a:ea typeface="Calibri" panose="020F0502020204030204" pitchFamily="34" charset="0"/>
              </a:rPr>
              <a:t>GE</a:t>
            </a:r>
            <a:r>
              <a:rPr lang="el-GR" sz="2000" i="1" dirty="0">
                <a:solidFill>
                  <a:srgbClr val="000000"/>
                </a:solidFill>
                <a:effectLst/>
                <a:latin typeface="Calibri" panose="020F0502020204030204" pitchFamily="34" charset="0"/>
                <a:ea typeface="Calibri" panose="020F0502020204030204" pitchFamily="34" charset="0"/>
              </a:rPr>
              <a:t>: </a:t>
            </a:r>
            <a:r>
              <a:rPr lang="en-US" sz="2000" i="1" dirty="0">
                <a:solidFill>
                  <a:srgbClr val="000000"/>
                </a:solidFill>
                <a:effectLst/>
                <a:latin typeface="Calibri" panose="020F0502020204030204" pitchFamily="34" charset="0"/>
                <a:ea typeface="Calibri" panose="020F0502020204030204" pitchFamily="34" charset="0"/>
              </a:rPr>
              <a:t>Geoidal</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eustacy component</a:t>
            </a:r>
            <a:r>
              <a:rPr lang="el-GR" sz="2000" i="1" dirty="0">
                <a:solidFill>
                  <a:srgbClr val="000000"/>
                </a:solidFill>
                <a:effectLst/>
                <a:latin typeface="Calibri" panose="020F0502020204030204" pitchFamily="34" charset="0"/>
                <a:ea typeface="Calibri" panose="020F0502020204030204" pitchFamily="34" charset="0"/>
              </a:rPr>
              <a:t>)</a:t>
            </a:r>
            <a:endParaRPr lang="el-GR" sz="2000" dirty="0">
              <a:latin typeface="Calibri" panose="020F0502020204030204" pitchFamily="34" charset="0"/>
              <a:ea typeface="Calibri" panose="020F0502020204030204" pitchFamily="34" charset="0"/>
            </a:endParaRPr>
          </a:p>
          <a:p>
            <a:endParaRPr lang="en-US" sz="2000" b="1" dirty="0">
              <a:effectLst/>
              <a:latin typeface="Calibri" panose="020F0502020204030204" pitchFamily="34" charset="0"/>
              <a:ea typeface="Calibri" panose="020F0502020204030204" pitchFamily="34" charset="0"/>
            </a:endParaRPr>
          </a:p>
          <a:p>
            <a:r>
              <a:rPr lang="el-GR" sz="2000" b="1" dirty="0">
                <a:effectLst/>
                <a:latin typeface="Calibri" panose="020F0502020204030204" pitchFamily="34" charset="0"/>
                <a:ea typeface="Calibri" panose="020F0502020204030204" pitchFamily="34" charset="0"/>
              </a:rPr>
              <a:t>Δευτερεύουσες συνιστώσες ( που επηρεάζουν κυρίως το επιφανειακό στρώμα):</a:t>
            </a:r>
          </a:p>
          <a:p>
            <a:pPr marL="342900" indent="-342900">
              <a:buFont typeface="Wingdings" panose="05000000000000000000" pitchFamily="2" charset="2"/>
              <a:buChar char="§"/>
            </a:pPr>
            <a:r>
              <a:rPr lang="el-GR" sz="2000" dirty="0">
                <a:latin typeface="Calibri" panose="020F0502020204030204" pitchFamily="34" charset="0"/>
                <a:ea typeface="Calibri" panose="020F0502020204030204" pitchFamily="34" charset="0"/>
              </a:rPr>
              <a:t>Περιστροφή της Γης – Έλξη πλανητών</a:t>
            </a:r>
          </a:p>
          <a:p>
            <a:r>
              <a:rPr lang="el-GR" sz="2000" b="1" dirty="0">
                <a:effectLst/>
                <a:latin typeface="Calibri" panose="020F0502020204030204" pitchFamily="34" charset="0"/>
                <a:ea typeface="Calibri" panose="020F0502020204030204" pitchFamily="34" charset="0"/>
              </a:rPr>
              <a:t>	συνιστώσας του περιστροφικού ευστατισμού</a:t>
            </a:r>
            <a:r>
              <a:rPr lang="el-GR" sz="2000" dirty="0">
                <a:effectLst/>
                <a:latin typeface="Calibri" panose="020F0502020204030204" pitchFamily="34" charset="0"/>
                <a:ea typeface="Calibri" panose="020F0502020204030204" pitchFamily="34" charset="0"/>
              </a:rPr>
              <a:t> (</a:t>
            </a:r>
            <a:r>
              <a:rPr lang="en-US" sz="2000" b="1" i="1" dirty="0">
                <a:effectLst/>
                <a:latin typeface="Calibri" panose="020F0502020204030204" pitchFamily="34" charset="0"/>
                <a:ea typeface="Calibri" panose="020F0502020204030204" pitchFamily="34" charset="0"/>
              </a:rPr>
              <a:t>ERO</a:t>
            </a:r>
            <a:r>
              <a:rPr lang="el-GR" sz="2000" b="1" i="1" dirty="0">
                <a:effectLst/>
                <a:latin typeface="Calibri" panose="020F0502020204030204" pitchFamily="34" charset="0"/>
                <a:ea typeface="Calibri" panose="020F0502020204030204" pitchFamily="34" charset="0"/>
              </a:rPr>
              <a:t>:</a:t>
            </a:r>
            <a:r>
              <a:rPr lang="el-GR" sz="2000" i="1"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Rotational eustacy component</a:t>
            </a:r>
            <a:r>
              <a:rPr lang="el-GR" sz="2000" i="1" dirty="0">
                <a:effectLst/>
                <a:latin typeface="Calibri" panose="020F0502020204030204" pitchFamily="34" charset="0"/>
                <a:ea typeface="Calibri" panose="020F0502020204030204" pitchFamily="34" charset="0"/>
              </a:rPr>
              <a:t>).</a:t>
            </a:r>
            <a:endParaRPr lang="el-GR" sz="20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l-GR" sz="2000" dirty="0">
                <a:effectLst/>
                <a:latin typeface="Calibri" panose="020F0502020204030204" pitchFamily="34" charset="0"/>
                <a:ea typeface="Calibri" panose="020F0502020204030204" pitchFamily="34" charset="0"/>
              </a:rPr>
              <a:t>αυξομειώσεις της </a:t>
            </a:r>
            <a:r>
              <a:rPr lang="el-GR" sz="2000" dirty="0" err="1">
                <a:effectLst/>
                <a:latin typeface="Calibri" panose="020F0502020204030204" pitchFamily="34" charset="0"/>
                <a:ea typeface="Calibri" panose="020F0502020204030204" pitchFamily="34" charset="0"/>
              </a:rPr>
              <a:t>στροφορμής</a:t>
            </a:r>
            <a:r>
              <a:rPr lang="el-GR" sz="2000" dirty="0">
                <a:effectLst/>
                <a:latin typeface="Calibri" panose="020F0502020204030204" pitchFamily="34" charset="0"/>
                <a:ea typeface="Calibri" panose="020F0502020204030204" pitchFamily="34" charset="0"/>
              </a:rPr>
              <a:t> της Γης και </a:t>
            </a:r>
          </a:p>
          <a:p>
            <a:r>
              <a:rPr lang="el-GR" sz="2000" dirty="0">
                <a:latin typeface="Calibri" panose="020F0502020204030204" pitchFamily="34" charset="0"/>
                <a:ea typeface="Calibri" panose="020F0502020204030204" pitchFamily="34" charset="0"/>
              </a:rPr>
              <a:t>	</a:t>
            </a:r>
            <a:r>
              <a:rPr lang="el-GR" sz="2000" b="1" dirty="0">
                <a:effectLst/>
                <a:latin typeface="Calibri" panose="020F0502020204030204" pitchFamily="34" charset="0"/>
                <a:ea typeface="Calibri" panose="020F0502020204030204" pitchFamily="34" charset="0"/>
              </a:rPr>
              <a:t>ευστατισμό (</a:t>
            </a:r>
            <a:r>
              <a:rPr lang="el-GR" sz="2000" b="1" dirty="0" err="1">
                <a:effectLst/>
                <a:latin typeface="Calibri" panose="020F0502020204030204" pitchFamily="34" charset="0"/>
                <a:ea typeface="Calibri" panose="020F0502020204030204" pitchFamily="34" charset="0"/>
              </a:rPr>
              <a:t>στροφ</a:t>
            </a:r>
            <a:r>
              <a:rPr lang="el-GR" sz="2000" b="1" dirty="0">
                <a:effectLst/>
                <a:latin typeface="Calibri" panose="020F0502020204030204" pitchFamily="34" charset="0"/>
                <a:ea typeface="Calibri" panose="020F0502020204030204" pitchFamily="34" charset="0"/>
              </a:rPr>
              <a:t>)ορμής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(Ε</a:t>
            </a:r>
            <a:r>
              <a:rPr lang="el-GR" sz="2000" b="1" i="1" baseline="-25000" dirty="0">
                <a:effectLst/>
                <a:latin typeface="Calibri" panose="020F0502020204030204" pitchFamily="34" charset="0"/>
                <a:ea typeface="Calibri" panose="020F0502020204030204" pitchFamily="34" charset="0"/>
              </a:rPr>
              <a:t>ΜΟ</a:t>
            </a:r>
            <a:r>
              <a:rPr lang="el-GR" sz="2000" i="1"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momentum eustasy</a:t>
            </a:r>
            <a:r>
              <a:rPr lang="el-GR" sz="2000" i="1" dirty="0">
                <a:effectLst/>
                <a:latin typeface="Calibri" panose="020F0502020204030204" pitchFamily="34" charset="0"/>
                <a:ea typeface="Calibri" panose="020F0502020204030204" pitchFamily="34" charset="0"/>
              </a:rPr>
              <a:t>). </a:t>
            </a:r>
            <a:endParaRPr lang="el-GR" sz="2000" i="1" dirty="0">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l-GR" sz="2000" dirty="0">
                <a:effectLst/>
                <a:latin typeface="Calibri" panose="020F0502020204030204" pitchFamily="34" charset="0"/>
                <a:ea typeface="Calibri" panose="020F0502020204030204" pitchFamily="34" charset="0"/>
              </a:rPr>
              <a:t>δυναμικών παραγόντων (</a:t>
            </a:r>
            <a:r>
              <a:rPr lang="el-GR" sz="2000" dirty="0" err="1">
                <a:latin typeface="Calibri" panose="020F0502020204030204" pitchFamily="34" charset="0"/>
                <a:ea typeface="Calibri" panose="020F0502020204030204" pitchFamily="34" charset="0"/>
              </a:rPr>
              <a:t>στερική</a:t>
            </a:r>
            <a:r>
              <a:rPr lang="el-GR" sz="2000" dirty="0">
                <a:latin typeface="Calibri" panose="020F0502020204030204" pitchFamily="34" charset="0"/>
                <a:ea typeface="Calibri" panose="020F0502020204030204" pitchFamily="34" charset="0"/>
              </a:rPr>
              <a:t> διαστολή ή συστολή, λοιποί </a:t>
            </a:r>
            <a:r>
              <a:rPr lang="el-GR" sz="2000" dirty="0">
                <a:effectLst/>
                <a:latin typeface="Calibri" panose="020F0502020204030204" pitchFamily="34" charset="0"/>
                <a:ea typeface="Calibri" panose="020F0502020204030204" pitchFamily="34" charset="0"/>
              </a:rPr>
              <a:t>ωκεανογραφικοί, μετεωρολογικοί και υδρολογικοί). </a:t>
            </a:r>
          </a:p>
          <a:p>
            <a:pPr marL="342900" indent="-342900">
              <a:buFont typeface="Wingdings" panose="05000000000000000000" pitchFamily="2" charset="2"/>
              <a:buChar char="§"/>
            </a:pPr>
            <a:r>
              <a:rPr lang="el-GR" sz="2000" dirty="0">
                <a:latin typeface="Calibri" panose="020F0502020204030204" pitchFamily="34" charset="0"/>
              </a:rPr>
              <a:t>Δυναμικός ευστατισμός </a:t>
            </a:r>
            <a:r>
              <a:rPr lang="el-GR" sz="2000" b="1" dirty="0">
                <a:latin typeface="Calibri" panose="020F0502020204030204" pitchFamily="34" charset="0"/>
              </a:rPr>
              <a:t>(</a:t>
            </a:r>
            <a:r>
              <a:rPr lang="en-US" sz="1800" b="1" dirty="0">
                <a:effectLst/>
                <a:latin typeface="Calibri" panose="020F0502020204030204" pitchFamily="34" charset="0"/>
                <a:ea typeface="Calibri" panose="020F0502020204030204" pitchFamily="34" charset="0"/>
              </a:rPr>
              <a:t>E</a:t>
            </a:r>
            <a:r>
              <a:rPr lang="en-US" sz="1800" b="1" baseline="-25000" dirty="0">
                <a:effectLst/>
                <a:latin typeface="Calibri" panose="020F0502020204030204" pitchFamily="34" charset="0"/>
                <a:ea typeface="Calibri" panose="020F0502020204030204" pitchFamily="34" charset="0"/>
              </a:rPr>
              <a:t>DY</a:t>
            </a:r>
            <a:r>
              <a:rPr lang="el-GR" sz="1800" b="1"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Dynamic eustacy</a:t>
            </a:r>
            <a:r>
              <a:rPr lang="en-US" sz="2000" b="1" dirty="0">
                <a:latin typeface="Calibri" panose="020F0502020204030204" pitchFamily="34" charset="0"/>
              </a:rPr>
              <a:t>) </a:t>
            </a:r>
            <a:endParaRPr lang="en-US" sz="2000" b="1" dirty="0"/>
          </a:p>
        </p:txBody>
      </p:sp>
    </p:spTree>
    <p:extLst>
      <p:ext uri="{BB962C8B-B14F-4D97-AF65-F5344CB8AC3E}">
        <p14:creationId xmlns:p14="http://schemas.microsoft.com/office/powerpoint/2010/main" val="53980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EE46-09ED-59A5-0B60-7DFBBB1FDF03}"/>
              </a:ext>
            </a:extLst>
          </p:cNvPr>
          <p:cNvSpPr>
            <a:spLocks noGrp="1"/>
          </p:cNvSpPr>
          <p:nvPr>
            <p:ph type="title"/>
          </p:nvPr>
        </p:nvSpPr>
        <p:spPr>
          <a:xfrm>
            <a:off x="3647728" y="116632"/>
            <a:ext cx="5472608" cy="380676"/>
          </a:xfrm>
        </p:spPr>
        <p:txBody>
          <a:bodyPr>
            <a:noAutofit/>
          </a:bodyPr>
          <a:lstStyle/>
          <a:p>
            <a:r>
              <a:rPr lang="en-US"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r>
              <a:rPr lang="el-GR" sz="2200" b="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ερσαίες</a:t>
            </a:r>
            <a:r>
              <a:rPr lang="el-GR"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l-GR" sz="2200" b="1"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λιθοσφαιρικές</a:t>
            </a:r>
            <a:r>
              <a:rPr lang="el-GR"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συνιστώσες</a:t>
            </a:r>
            <a:endParaRPr lang="en-US" sz="2200" dirty="0">
              <a:solidFill>
                <a:srgbClr val="C00000"/>
              </a:solidFill>
            </a:endParaRPr>
          </a:p>
        </p:txBody>
      </p:sp>
      <p:sp>
        <p:nvSpPr>
          <p:cNvPr id="3" name="Content Placeholder 2">
            <a:extLst>
              <a:ext uri="{FF2B5EF4-FFF2-40B4-BE49-F238E27FC236}">
                <a16:creationId xmlns:a16="http://schemas.microsoft.com/office/drawing/2014/main" id="{F5F64243-CA0F-4C7D-2738-423FB0355515}"/>
              </a:ext>
            </a:extLst>
          </p:cNvPr>
          <p:cNvSpPr>
            <a:spLocks noGrp="1"/>
          </p:cNvSpPr>
          <p:nvPr>
            <p:ph idx="1"/>
          </p:nvPr>
        </p:nvSpPr>
        <p:spPr>
          <a:xfrm>
            <a:off x="-20276" y="524693"/>
            <a:ext cx="12053019" cy="6333307"/>
          </a:xfrm>
        </p:spPr>
        <p:txBody>
          <a:bodyPr>
            <a:noAutofit/>
          </a:bodyPr>
          <a:lstStyle/>
          <a:p>
            <a:pPr indent="-180000">
              <a:spcBef>
                <a:spcPts val="0"/>
              </a:spcBef>
              <a:buFont typeface="Wingdings" panose="05000000000000000000" pitchFamily="2" charset="2"/>
              <a:buChar char="§"/>
            </a:pPr>
            <a:r>
              <a:rPr lang="el-GR" sz="1900" b="1" dirty="0">
                <a:effectLst/>
                <a:latin typeface="Calibri" panose="020F0502020204030204" pitchFamily="34" charset="0"/>
                <a:ea typeface="Calibri" panose="020F0502020204030204" pitchFamily="34" charset="0"/>
              </a:rPr>
              <a:t>Η παραμόρφωση του γήινου φλοιού</a:t>
            </a:r>
            <a:r>
              <a:rPr lang="el-GR" sz="1900" dirty="0">
                <a:effectLst/>
                <a:latin typeface="Calibri" panose="020F0502020204030204" pitchFamily="34" charset="0"/>
                <a:ea typeface="Calibri" panose="020F0502020204030204" pitchFamily="34" charset="0"/>
              </a:rPr>
              <a:t> που εξαρτάται κυρίως από τις κινήσεις των </a:t>
            </a:r>
            <a:r>
              <a:rPr lang="el-GR" sz="1900" dirty="0" err="1">
                <a:effectLst/>
                <a:latin typeface="Calibri" panose="020F0502020204030204" pitchFamily="34" charset="0"/>
                <a:ea typeface="Calibri" panose="020F0502020204030204" pitchFamily="34" charset="0"/>
              </a:rPr>
              <a:t>λιθοσφαιρικών</a:t>
            </a:r>
            <a:r>
              <a:rPr lang="el-GR" sz="1900" dirty="0">
                <a:effectLst/>
                <a:latin typeface="Calibri" panose="020F0502020204030204" pitchFamily="34" charset="0"/>
                <a:ea typeface="Calibri" panose="020F0502020204030204" pitchFamily="34" charset="0"/>
              </a:rPr>
              <a:t> πλακών, οι οποίες σχετίζονται με τις κινήσεις του ανωτέρου μανδύα, τη ψύξη του πλανήτη γη, δηλαδή τη μεταφορά θερμότητας από </a:t>
            </a:r>
            <a:r>
              <a:rPr lang="el-GR" sz="1900" dirty="0">
                <a:solidFill>
                  <a:srgbClr val="202124"/>
                </a:solidFill>
                <a:effectLst/>
                <a:latin typeface="Calibri" panose="020F0502020204030204" pitchFamily="34" charset="0"/>
                <a:ea typeface="Times New Roman" panose="02020603050405020304" pitchFamily="18" charset="0"/>
              </a:rPr>
              <a:t>το εσωτερικό, όπου έχει συσσωρευτεί, στο διάστημα.</a:t>
            </a:r>
            <a:endParaRPr lang="en-US" sz="1900" dirty="0">
              <a:solidFill>
                <a:srgbClr val="202124"/>
              </a:solidFill>
              <a:effectLst/>
              <a:latin typeface="Calibri" panose="020F0502020204030204" pitchFamily="34" charset="0"/>
              <a:ea typeface="Times New Roman" panose="02020603050405020304" pitchFamily="18" charset="0"/>
            </a:endParaRPr>
          </a:p>
          <a:p>
            <a:pPr marL="162900" indent="0">
              <a:spcBef>
                <a:spcPts val="0"/>
              </a:spcBef>
              <a:buNone/>
            </a:pPr>
            <a:endParaRPr lang="en-US" sz="1000" dirty="0">
              <a:solidFill>
                <a:srgbClr val="202124"/>
              </a:solidFill>
              <a:effectLst/>
              <a:latin typeface="Calibri" panose="020F0502020204030204" pitchFamily="34" charset="0"/>
              <a:ea typeface="Times New Roman" panose="02020603050405020304" pitchFamily="18" charset="0"/>
            </a:endParaRPr>
          </a:p>
          <a:p>
            <a:pPr indent="-180000">
              <a:spcBef>
                <a:spcPts val="0"/>
              </a:spcBef>
              <a:buFont typeface="Wingdings" panose="05000000000000000000" pitchFamily="2" charset="2"/>
              <a:buChar char="§"/>
            </a:pPr>
            <a:r>
              <a:rPr lang="el-GR" sz="1900" b="1" dirty="0">
                <a:solidFill>
                  <a:srgbClr val="202122"/>
                </a:solidFill>
                <a:effectLst/>
                <a:latin typeface="Calibri" panose="020F0502020204030204" pitchFamily="34" charset="0"/>
                <a:ea typeface="Calibri" panose="020F0502020204030204" pitchFamily="34" charset="0"/>
              </a:rPr>
              <a:t>Ο τεκτονισμός</a:t>
            </a:r>
            <a:r>
              <a:rPr lang="el-GR" sz="1900" i="1" dirty="0">
                <a:solidFill>
                  <a:srgbClr val="202122"/>
                </a:solidFill>
                <a:effectLst/>
                <a:latin typeface="Calibri" panose="020F0502020204030204" pitchFamily="34" charset="0"/>
                <a:ea typeface="Calibri" panose="020F0502020204030204" pitchFamily="34" charset="0"/>
              </a:rPr>
              <a:t> (</a:t>
            </a:r>
            <a:r>
              <a:rPr lang="en-US" sz="1900" i="1" dirty="0">
                <a:solidFill>
                  <a:srgbClr val="202122"/>
                </a:solidFill>
                <a:effectLst/>
                <a:latin typeface="Calibri" panose="020F0502020204030204" pitchFamily="34" charset="0"/>
                <a:ea typeface="Calibri" panose="020F0502020204030204" pitchFamily="34" charset="0"/>
              </a:rPr>
              <a:t>T</a:t>
            </a:r>
            <a:r>
              <a:rPr lang="el-GR" sz="1900" i="1" dirty="0">
                <a:solidFill>
                  <a:srgbClr val="202122"/>
                </a:solidFill>
                <a:effectLst/>
                <a:latin typeface="Calibri" panose="020F0502020204030204" pitchFamily="34" charset="0"/>
                <a:ea typeface="Calibri" panose="020F0502020204030204" pitchFamily="34" charset="0"/>
              </a:rPr>
              <a:t>: </a:t>
            </a:r>
            <a:r>
              <a:rPr lang="en-US" sz="1900" i="1" dirty="0">
                <a:solidFill>
                  <a:srgbClr val="202122"/>
                </a:solidFill>
                <a:effectLst/>
                <a:latin typeface="Calibri" panose="020F0502020204030204" pitchFamily="34" charset="0"/>
                <a:ea typeface="Calibri" panose="020F0502020204030204" pitchFamily="34" charset="0"/>
              </a:rPr>
              <a:t>tectonism</a:t>
            </a:r>
            <a:r>
              <a:rPr lang="el-GR" sz="1900" i="1" dirty="0">
                <a:solidFill>
                  <a:srgbClr val="202122"/>
                </a:solidFill>
                <a:effectLst/>
                <a:latin typeface="Calibri" panose="020F0502020204030204" pitchFamily="34" charset="0"/>
                <a:ea typeface="Calibri" panose="020F0502020204030204" pitchFamily="34" charset="0"/>
              </a:rPr>
              <a:t>)</a:t>
            </a:r>
            <a:r>
              <a:rPr lang="el-GR" sz="1900" dirty="0">
                <a:solidFill>
                  <a:srgbClr val="202122"/>
                </a:solidFill>
                <a:effectLst/>
                <a:latin typeface="Calibri" panose="020F0502020204030204" pitchFamily="34" charset="0"/>
                <a:ea typeface="Calibri" panose="020F0502020204030204" pitchFamily="34" charset="0"/>
              </a:rPr>
              <a:t> είναι επίσης μια </a:t>
            </a:r>
            <a:r>
              <a:rPr lang="el-GR" sz="1900" dirty="0" err="1">
                <a:solidFill>
                  <a:srgbClr val="202122"/>
                </a:solidFill>
                <a:effectLst/>
                <a:latin typeface="Calibri" panose="020F0502020204030204" pitchFamily="34" charset="0"/>
                <a:ea typeface="Calibri" panose="020F0502020204030204" pitchFamily="34" charset="0"/>
              </a:rPr>
              <a:t>ορογενετική</a:t>
            </a:r>
            <a:r>
              <a:rPr lang="el-GR" sz="1900" dirty="0">
                <a:solidFill>
                  <a:srgbClr val="202122"/>
                </a:solidFill>
                <a:effectLst/>
                <a:latin typeface="Calibri" panose="020F0502020204030204" pitchFamily="34" charset="0"/>
                <a:ea typeface="Calibri" panose="020F0502020204030204" pitchFamily="34" charset="0"/>
              </a:rPr>
              <a:t> διεργασία που συμμετέχει στη παραμόρφωση του </a:t>
            </a:r>
            <a:r>
              <a:rPr lang="el-GR" sz="1900" dirty="0" err="1">
                <a:solidFill>
                  <a:srgbClr val="202122"/>
                </a:solidFill>
                <a:effectLst/>
                <a:latin typeface="Calibri" panose="020F0502020204030204" pitchFamily="34" charset="0"/>
                <a:ea typeface="Calibri" panose="020F0502020204030204" pitchFamily="34" charset="0"/>
              </a:rPr>
              <a:t>φλοιου</a:t>
            </a:r>
            <a:r>
              <a:rPr lang="el-GR" sz="1900" dirty="0">
                <a:solidFill>
                  <a:srgbClr val="202122"/>
                </a:solidFill>
                <a:effectLst/>
                <a:latin typeface="Calibri" panose="020F0502020204030204" pitchFamily="34" charset="0"/>
                <a:ea typeface="Calibri" panose="020F0502020204030204" pitchFamily="34" charset="0"/>
              </a:rPr>
              <a:t> και εκτός από τις ζώνες ορογένεσης προκαλεί και απότομες υψομετρικές διαφορές σε ενεργά περιθώρια που είναι ιδιαίτερα αντιληπτές σε τοπικό επίπεδο, όπως </a:t>
            </a:r>
            <a:r>
              <a:rPr lang="el-GR" sz="1900" dirty="0">
                <a:effectLst/>
                <a:latin typeface="Calibri" panose="020F0502020204030204" pitchFamily="34" charset="0"/>
                <a:ea typeface="Calibri" panose="020F0502020204030204" pitchFamily="34" charset="0"/>
              </a:rPr>
              <a:t>στη περίπτωση της νοτιοδυτικής Κρήτης όταν </a:t>
            </a:r>
            <a:r>
              <a:rPr lang="el-GR" sz="1900" dirty="0" err="1">
                <a:effectLst/>
                <a:latin typeface="Calibri" panose="020F0502020204030204" pitchFamily="34" charset="0"/>
                <a:ea typeface="Calibri" panose="020F0502020204030204" pitchFamily="34" charset="0"/>
              </a:rPr>
              <a:t>μετα</a:t>
            </a:r>
            <a:r>
              <a:rPr lang="el-GR" sz="1900" dirty="0">
                <a:effectLst/>
                <a:latin typeface="Calibri" panose="020F0502020204030204" pitchFamily="34" charset="0"/>
                <a:ea typeface="Calibri" panose="020F0502020204030204" pitchFamily="34" charset="0"/>
              </a:rPr>
              <a:t> από δυο </a:t>
            </a:r>
            <a:r>
              <a:rPr lang="el-GR" sz="1900" dirty="0" err="1">
                <a:effectLst/>
                <a:latin typeface="Calibri" panose="020F0502020204030204" pitchFamily="34" charset="0"/>
                <a:ea typeface="Calibri" panose="020F0502020204030204" pitchFamily="34" charset="0"/>
              </a:rPr>
              <a:t>σεισμοτεκτονικά</a:t>
            </a:r>
            <a:r>
              <a:rPr lang="el-GR" sz="1900" dirty="0">
                <a:effectLst/>
                <a:latin typeface="Calibri" panose="020F0502020204030204" pitchFamily="34" charset="0"/>
                <a:ea typeface="Calibri" panose="020F0502020204030204" pitchFamily="34" charset="0"/>
              </a:rPr>
              <a:t> γεγονότα 64 μ.Χ. και 365 μ.Χ. η περιοχή ανυψώθηκε συνολικά περί τα 9 </a:t>
            </a:r>
            <a:r>
              <a:rPr lang="en-US" sz="1900" dirty="0">
                <a:effectLst/>
                <a:latin typeface="Calibri" panose="020F0502020204030204" pitchFamily="34" charset="0"/>
                <a:ea typeface="Calibri" panose="020F0502020204030204" pitchFamily="34" charset="0"/>
              </a:rPr>
              <a:t>m </a:t>
            </a:r>
            <a:r>
              <a:rPr lang="el-GR" sz="1900" dirty="0">
                <a:effectLst/>
                <a:latin typeface="Calibri" panose="020F0502020204030204" pitchFamily="34" charset="0"/>
                <a:ea typeface="Calibri" panose="020F0502020204030204" pitchFamily="34" charset="0"/>
              </a:rPr>
              <a:t> (</a:t>
            </a:r>
            <a:r>
              <a:rPr lang="en-US" sz="1900" dirty="0" err="1">
                <a:solidFill>
                  <a:srgbClr val="222222"/>
                </a:solidFill>
                <a:effectLst/>
                <a:latin typeface="Calibri" panose="020F0502020204030204" pitchFamily="34" charset="0"/>
                <a:ea typeface="Calibri" panose="020F0502020204030204" pitchFamily="34" charset="0"/>
              </a:rPr>
              <a:t>Stiros</a:t>
            </a:r>
            <a:r>
              <a:rPr lang="el-GR" sz="1900" dirty="0">
                <a:solidFill>
                  <a:srgbClr val="222222"/>
                </a:solidFill>
                <a:effectLst/>
                <a:latin typeface="Calibri" panose="020F0502020204030204" pitchFamily="34" charset="0"/>
                <a:ea typeface="Calibri" panose="020F0502020204030204" pitchFamily="34" charset="0"/>
              </a:rPr>
              <a:t> &amp; </a:t>
            </a:r>
            <a:r>
              <a:rPr lang="en-US" sz="1900" dirty="0" err="1">
                <a:solidFill>
                  <a:srgbClr val="222222"/>
                </a:solidFill>
                <a:effectLst/>
                <a:latin typeface="Calibri" panose="020F0502020204030204" pitchFamily="34" charset="0"/>
                <a:ea typeface="Calibri" panose="020F0502020204030204" pitchFamily="34" charset="0"/>
              </a:rPr>
              <a:t>Papageorgiou</a:t>
            </a:r>
            <a:r>
              <a:rPr lang="el-GR" sz="1900" dirty="0">
                <a:solidFill>
                  <a:srgbClr val="222222"/>
                </a:solidFill>
                <a:effectLst/>
                <a:latin typeface="Calibri" panose="020F0502020204030204" pitchFamily="34" charset="0"/>
                <a:ea typeface="Calibri" panose="020F0502020204030204" pitchFamily="34" charset="0"/>
              </a:rPr>
              <a:t> 2001)</a:t>
            </a:r>
            <a:r>
              <a:rPr lang="el-GR" sz="1900" dirty="0">
                <a:effectLst/>
                <a:latin typeface="Calibri" panose="020F0502020204030204" pitchFamily="34" charset="0"/>
                <a:ea typeface="Calibri" panose="020F0502020204030204" pitchFamily="34" charset="0"/>
              </a:rPr>
              <a:t>.</a:t>
            </a:r>
            <a:endParaRPr lang="en-US" sz="1900" dirty="0">
              <a:effectLst/>
              <a:latin typeface="Calibri" panose="020F0502020204030204" pitchFamily="34" charset="0"/>
              <a:ea typeface="Calibri" panose="020F0502020204030204" pitchFamily="34" charset="0"/>
            </a:endParaRPr>
          </a:p>
          <a:p>
            <a:pPr marL="162900" indent="0">
              <a:spcBef>
                <a:spcPts val="0"/>
              </a:spcBef>
              <a:buNone/>
            </a:pPr>
            <a:endParaRPr lang="en-US" sz="1000" dirty="0">
              <a:solidFill>
                <a:srgbClr val="202124"/>
              </a:solidFill>
              <a:latin typeface="Calibri" panose="020F0502020204030204" pitchFamily="34" charset="0"/>
              <a:ea typeface="Calibri" panose="020F0502020204030204" pitchFamily="34" charset="0"/>
            </a:endParaRPr>
          </a:p>
          <a:p>
            <a:pPr indent="-180000">
              <a:spcBef>
                <a:spcPts val="0"/>
              </a:spcBef>
              <a:buFont typeface="Wingdings" panose="05000000000000000000" pitchFamily="2" charset="2"/>
              <a:buChar char="§"/>
            </a:pPr>
            <a:r>
              <a:rPr lang="el-GR" sz="1900" b="1" dirty="0">
                <a:effectLst/>
                <a:latin typeface="Calibri" panose="020F0502020204030204" pitchFamily="34" charset="0"/>
                <a:ea typeface="Calibri" panose="020F0502020204030204" pitchFamily="34" charset="0"/>
              </a:rPr>
              <a:t>Η συμπύκνωση των ιζημάτων</a:t>
            </a:r>
            <a:r>
              <a:rPr lang="el-GR" sz="1900" i="1" dirty="0">
                <a:effectLst/>
                <a:latin typeface="Calibri" panose="020F0502020204030204" pitchFamily="34" charset="0"/>
                <a:ea typeface="Calibri" panose="020F0502020204030204" pitchFamily="34" charset="0"/>
              </a:rPr>
              <a:t> (</a:t>
            </a:r>
            <a:r>
              <a:rPr lang="en-US" sz="1900" i="1" dirty="0">
                <a:effectLst/>
                <a:latin typeface="Calibri" panose="020F0502020204030204" pitchFamily="34" charset="0"/>
                <a:ea typeface="Calibri" panose="020F0502020204030204" pitchFamily="34" charset="0"/>
              </a:rPr>
              <a:t>C</a:t>
            </a:r>
            <a:r>
              <a:rPr lang="el-GR" sz="1900" i="1" dirty="0">
                <a:effectLst/>
                <a:latin typeface="Calibri" panose="020F0502020204030204" pitchFamily="34" charset="0"/>
                <a:ea typeface="Calibri" panose="020F0502020204030204" pitchFamily="34" charset="0"/>
              </a:rPr>
              <a:t>: </a:t>
            </a:r>
            <a:r>
              <a:rPr lang="en-US" sz="1900" i="1" dirty="0">
                <a:effectLst/>
                <a:latin typeface="Calibri" panose="020F0502020204030204" pitchFamily="34" charset="0"/>
                <a:ea typeface="Calibri" panose="020F0502020204030204" pitchFamily="34" charset="0"/>
              </a:rPr>
              <a:t>compaction</a:t>
            </a:r>
            <a:r>
              <a:rPr lang="el-GR" sz="1900" i="1" dirty="0">
                <a:effectLst/>
                <a:latin typeface="Calibri" panose="020F0502020204030204" pitchFamily="34" charset="0"/>
                <a:ea typeface="Calibri" panose="020F0502020204030204" pitchFamily="34" charset="0"/>
              </a:rPr>
              <a:t>)</a:t>
            </a:r>
            <a:r>
              <a:rPr lang="el-GR" sz="1900" dirty="0">
                <a:effectLst/>
                <a:latin typeface="Calibri" panose="020F0502020204030204" pitchFamily="34" charset="0"/>
                <a:ea typeface="Calibri" panose="020F0502020204030204" pitchFamily="34" charset="0"/>
              </a:rPr>
              <a:t> είναι επίσης μια διεργασία τροποποίησης του ανάγλυφου. Αφορά κυρίως τις λεκάνες όπου συσσωρεύονται ιζήματα μεγάλου πάχους (εκατοντάδες μέτρων), όπου εξαιτίας του βάρους των υπερκείμενων στρωμάτων τα ιζήματα συμπιέζονται με αποτέλεσμα οι κόκκοι τους να καταλαμβάνουν μικρότερο όγκο μέσα από την προσέγγιση (αναδιάταξη) των κόκκων και την απομάκρυνση του νερού των πόρων. </a:t>
            </a:r>
            <a:endParaRPr lang="en-US" sz="1900" dirty="0">
              <a:effectLst/>
              <a:latin typeface="Calibri" panose="020F0502020204030204" pitchFamily="34" charset="0"/>
              <a:ea typeface="Calibri" panose="020F0502020204030204" pitchFamily="34" charset="0"/>
            </a:endParaRPr>
          </a:p>
          <a:p>
            <a:pPr marL="162900" indent="0">
              <a:spcBef>
                <a:spcPts val="0"/>
              </a:spcBef>
              <a:buNone/>
            </a:pPr>
            <a:endParaRPr lang="en-US" sz="1000" dirty="0">
              <a:effectLst/>
              <a:latin typeface="Calibri" panose="020F0502020204030204" pitchFamily="34" charset="0"/>
              <a:ea typeface="Calibri" panose="020F0502020204030204" pitchFamily="34" charset="0"/>
            </a:endParaRPr>
          </a:p>
          <a:p>
            <a:pPr indent="-180000">
              <a:spcBef>
                <a:spcPts val="0"/>
              </a:spcBef>
              <a:buFont typeface="Wingdings" panose="05000000000000000000" pitchFamily="2" charset="2"/>
              <a:buChar char="§"/>
            </a:pPr>
            <a:r>
              <a:rPr lang="el-GR" sz="1900" dirty="0">
                <a:latin typeface="Calibri" panose="020F0502020204030204" pitchFamily="34" charset="0"/>
                <a:ea typeface="Calibri" panose="020F0502020204030204" pitchFamily="34" charset="0"/>
              </a:rPr>
              <a:t>Με τον όρο </a:t>
            </a:r>
            <a:r>
              <a:rPr lang="el-GR" sz="1900" b="1" dirty="0">
                <a:latin typeface="Calibri" panose="020F0502020204030204" pitchFamily="34" charset="0"/>
                <a:ea typeface="Calibri" panose="020F0502020204030204" pitchFamily="34" charset="0"/>
              </a:rPr>
              <a:t>ισοστασία</a:t>
            </a:r>
            <a:r>
              <a:rPr lang="el-GR" sz="1900" dirty="0">
                <a:latin typeface="Calibri" panose="020F0502020204030204" pitchFamily="34" charset="0"/>
                <a:ea typeface="Calibri" panose="020F0502020204030204" pitchFamily="34" charset="0"/>
              </a:rPr>
              <a:t> </a:t>
            </a:r>
            <a:r>
              <a:rPr lang="el-GR" sz="1900" i="1" dirty="0">
                <a:latin typeface="Calibri" panose="020F0502020204030204" pitchFamily="34" charset="0"/>
                <a:ea typeface="Calibri" panose="020F0502020204030204" pitchFamily="34" charset="0"/>
              </a:rPr>
              <a:t>(Ι: </a:t>
            </a:r>
            <a:r>
              <a:rPr lang="en-US" sz="1900" i="1" dirty="0">
                <a:latin typeface="Calibri" panose="020F0502020204030204" pitchFamily="34" charset="0"/>
                <a:ea typeface="Calibri" panose="020F0502020204030204" pitchFamily="34" charset="0"/>
              </a:rPr>
              <a:t>Isostacy</a:t>
            </a:r>
            <a:r>
              <a:rPr lang="el-GR" sz="1900" i="1" dirty="0">
                <a:latin typeface="Calibri" panose="020F0502020204030204" pitchFamily="34" charset="0"/>
                <a:ea typeface="Calibri" panose="020F0502020204030204" pitchFamily="34" charset="0"/>
              </a:rPr>
              <a:t>) </a:t>
            </a:r>
            <a:r>
              <a:rPr lang="el-GR" sz="1900" dirty="0">
                <a:latin typeface="Calibri" panose="020F0502020204030204" pitchFamily="34" charset="0"/>
                <a:ea typeface="Calibri" panose="020F0502020204030204" pitchFamily="34" charset="0"/>
              </a:rPr>
              <a:t>αναφερόμαστε στη γεωλογία στην </a:t>
            </a:r>
            <a:r>
              <a:rPr lang="el-GR" sz="1900" dirty="0" err="1">
                <a:latin typeface="Calibri" panose="020F0502020204030204" pitchFamily="34" charset="0"/>
                <a:ea typeface="Calibri" panose="020F0502020204030204" pitchFamily="34" charset="0"/>
              </a:rPr>
              <a:t>βαρυτική</a:t>
            </a:r>
            <a:r>
              <a:rPr lang="el-GR" sz="1900" dirty="0">
                <a:latin typeface="Calibri" panose="020F0502020204030204" pitchFamily="34" charset="0"/>
                <a:ea typeface="Calibri" panose="020F0502020204030204" pitchFamily="34" charset="0"/>
              </a:rPr>
              <a:t> ισορροπία μεταξύ της λιθόσφαιρας και της υποκείμενης </a:t>
            </a:r>
            <a:r>
              <a:rPr lang="el-GR" sz="1900" dirty="0" err="1">
                <a:latin typeface="Calibri" panose="020F0502020204030204" pitchFamily="34" charset="0"/>
                <a:ea typeface="Calibri" panose="020F0502020204030204" pitchFamily="34" charset="0"/>
              </a:rPr>
              <a:t>ασθενόσφαιρας</a:t>
            </a:r>
            <a:r>
              <a:rPr lang="el-GR" sz="1900" dirty="0">
                <a:latin typeface="Calibri" panose="020F0502020204030204" pitchFamily="34" charset="0"/>
                <a:ea typeface="Calibri" panose="020F0502020204030204" pitchFamily="34" charset="0"/>
              </a:rPr>
              <a:t>, με χαρακτηριστικό παράδειγμα την επίπλευση των </a:t>
            </a:r>
            <a:r>
              <a:rPr lang="el-GR" sz="1900" dirty="0" err="1">
                <a:latin typeface="Calibri" panose="020F0502020204030204" pitchFamily="34" charset="0"/>
                <a:ea typeface="Calibri" panose="020F0502020204030204" pitchFamily="34" charset="0"/>
              </a:rPr>
              <a:t>λιθοσφαιρικών</a:t>
            </a:r>
            <a:r>
              <a:rPr lang="el-GR" sz="1900" dirty="0">
                <a:latin typeface="Calibri" panose="020F0502020204030204" pitchFamily="34" charset="0"/>
                <a:ea typeface="Calibri" panose="020F0502020204030204" pitchFamily="34" charset="0"/>
              </a:rPr>
              <a:t> πλακών σε υψόμετρο που εξαρτάται από το πάχος και τη πυκνότητά τους.</a:t>
            </a:r>
            <a:r>
              <a:rPr lang="en-US" sz="1900" dirty="0">
                <a:latin typeface="Calibri" panose="020F0502020204030204" pitchFamily="34" charset="0"/>
                <a:ea typeface="Calibri" panose="020F0502020204030204" pitchFamily="34" charset="0"/>
              </a:rPr>
              <a:t> </a:t>
            </a:r>
            <a:r>
              <a:rPr lang="en-US" sz="1900" dirty="0">
                <a:latin typeface="Calibri" panose="020F0502020204030204" pitchFamily="34" charset="0"/>
                <a:ea typeface="Calibri" panose="020F0502020204030204" pitchFamily="34" charset="0"/>
                <a:cs typeface="Calibri" panose="020F0502020204030204" pitchFamily="34" charset="0"/>
              </a:rPr>
              <a:t>H</a:t>
            </a:r>
            <a:r>
              <a:rPr lang="el-GR" sz="1900" dirty="0">
                <a:latin typeface="Calibri" panose="020F0502020204030204" pitchFamily="34" charset="0"/>
                <a:ea typeface="Calibri" panose="020F0502020204030204" pitchFamily="34" charset="0"/>
                <a:cs typeface="Calibri" panose="020F0502020204030204" pitchFamily="34" charset="0"/>
              </a:rPr>
              <a:t> διεργασία της Ισοστασίας κατά τις </a:t>
            </a:r>
            <a:r>
              <a:rPr lang="el-GR" sz="1900" dirty="0" err="1">
                <a:latin typeface="Calibri" panose="020F0502020204030204" pitchFamily="34" charset="0"/>
                <a:ea typeface="Calibri" panose="020F0502020204030204" pitchFamily="34" charset="0"/>
                <a:cs typeface="Calibri" panose="020F0502020204030204" pitchFamily="34" charset="0"/>
              </a:rPr>
              <a:t>μεσοπαγετώδεις</a:t>
            </a:r>
            <a:r>
              <a:rPr lang="el-GR" sz="1900" dirty="0">
                <a:latin typeface="Calibri" panose="020F0502020204030204" pitchFamily="34" charset="0"/>
                <a:ea typeface="Calibri" panose="020F0502020204030204" pitchFamily="34" charset="0"/>
                <a:cs typeface="Calibri" panose="020F0502020204030204" pitchFamily="34" charset="0"/>
              </a:rPr>
              <a:t> περιόδους προκαλεί ανύψωση της χέρσου λόγω μείωσης του όγκου των πάγων, </a:t>
            </a:r>
            <a:r>
              <a:rPr lang="el-GR" sz="1900" b="1" dirty="0">
                <a:latin typeface="Calibri" panose="020F0502020204030204" pitchFamily="34" charset="0"/>
                <a:ea typeface="Calibri" panose="020F0502020204030204" pitchFamily="34" charset="0"/>
                <a:cs typeface="Calibri" panose="020F0502020204030204" pitchFamily="34" charset="0"/>
              </a:rPr>
              <a:t>Παγετώδης ισοστασία</a:t>
            </a:r>
            <a:r>
              <a:rPr lang="el-GR" sz="1900" dirty="0">
                <a:latin typeface="Calibri" panose="020F0502020204030204" pitchFamily="34" charset="0"/>
                <a:ea typeface="Calibri" panose="020F0502020204030204" pitchFamily="34" charset="0"/>
                <a:cs typeface="Calibri" panose="020F0502020204030204" pitchFamily="34" charset="0"/>
              </a:rPr>
              <a:t> </a:t>
            </a:r>
            <a:r>
              <a:rPr lang="el-GR" sz="1900" b="1" i="1" dirty="0">
                <a:latin typeface="Calibri" panose="020F0502020204030204" pitchFamily="34" charset="0"/>
                <a:ea typeface="Calibri" panose="020F0502020204030204" pitchFamily="34" charset="0"/>
                <a:cs typeface="Calibri" panose="020F0502020204030204" pitchFamily="34" charset="0"/>
              </a:rPr>
              <a:t>(</a:t>
            </a:r>
            <a:r>
              <a:rPr lang="en-GB" sz="1900" b="1" i="1" dirty="0" err="1">
                <a:latin typeface="Calibri" panose="020F0502020204030204" pitchFamily="34" charset="0"/>
                <a:ea typeface="Calibri" panose="020F0502020204030204" pitchFamily="34" charset="0"/>
                <a:cs typeface="Calibri" panose="020F0502020204030204" pitchFamily="34" charset="0"/>
              </a:rPr>
              <a:t>I</a:t>
            </a:r>
            <a:r>
              <a:rPr lang="en-GB" sz="1900" b="1" i="1" baseline="-25000" dirty="0" err="1">
                <a:latin typeface="Calibri" panose="020F0502020204030204" pitchFamily="34" charset="0"/>
                <a:ea typeface="Calibri" panose="020F0502020204030204" pitchFamily="34" charset="0"/>
                <a:cs typeface="Calibri" panose="020F0502020204030204" pitchFamily="34" charset="0"/>
              </a:rPr>
              <a:t>gl</a:t>
            </a:r>
            <a:r>
              <a:rPr lang="el-GR" sz="1900" i="1" dirty="0">
                <a:latin typeface="Calibri" panose="020F0502020204030204" pitchFamily="34" charset="0"/>
                <a:ea typeface="Calibri" panose="020F0502020204030204" pitchFamily="34" charset="0"/>
                <a:cs typeface="Calibri" panose="020F0502020204030204" pitchFamily="34" charset="0"/>
              </a:rPr>
              <a:t>: </a:t>
            </a:r>
            <a:r>
              <a:rPr lang="en-GB" sz="1900" i="1" dirty="0" err="1">
                <a:latin typeface="Calibri" panose="020F0502020204030204" pitchFamily="34" charset="0"/>
                <a:ea typeface="Calibri" panose="020F0502020204030204" pitchFamily="34" charset="0"/>
                <a:cs typeface="Calibri" panose="020F0502020204030204" pitchFamily="34" charset="0"/>
              </a:rPr>
              <a:t>glacio</a:t>
            </a:r>
            <a:r>
              <a:rPr lang="el-GR" sz="1900" i="1" dirty="0">
                <a:latin typeface="Calibri" panose="020F0502020204030204" pitchFamily="34" charset="0"/>
                <a:ea typeface="Calibri" panose="020F0502020204030204" pitchFamily="34" charset="0"/>
                <a:cs typeface="Calibri" panose="020F0502020204030204" pitchFamily="34" charset="0"/>
              </a:rPr>
              <a:t>-</a:t>
            </a:r>
            <a:r>
              <a:rPr lang="en-GB" sz="1900" i="1" dirty="0">
                <a:latin typeface="Calibri" panose="020F0502020204030204" pitchFamily="34" charset="0"/>
                <a:ea typeface="Calibri" panose="020F0502020204030204" pitchFamily="34" charset="0"/>
                <a:cs typeface="Calibri" panose="020F0502020204030204" pitchFamily="34" charset="0"/>
              </a:rPr>
              <a:t>isostatic component</a:t>
            </a:r>
            <a:r>
              <a:rPr lang="el-GR" sz="1900" i="1" dirty="0">
                <a:latin typeface="Calibri" panose="020F0502020204030204" pitchFamily="34" charset="0"/>
                <a:ea typeface="Calibri" panose="020F0502020204030204" pitchFamily="34" charset="0"/>
                <a:cs typeface="Calibri" panose="020F0502020204030204" pitchFamily="34" charset="0"/>
              </a:rPr>
              <a:t>) </a:t>
            </a:r>
            <a:r>
              <a:rPr lang="el-GR" sz="1900" dirty="0">
                <a:latin typeface="Calibri" panose="020F0502020204030204" pitchFamily="34" charset="0"/>
                <a:ea typeface="Calibri" panose="020F0502020204030204" pitchFamily="34" charset="0"/>
                <a:cs typeface="Calibri" panose="020F0502020204030204" pitchFamily="34" charset="0"/>
              </a:rPr>
              <a:t>και ταπείνωση των παρακείμενων θαλάσσιων λεκανών κάτω από το βάρος του αυξανομένου όγκου νερού αλλά και της απόθεσης των ιζημάτων που καλείται </a:t>
            </a:r>
            <a:r>
              <a:rPr lang="el-GR" sz="1900" b="1" dirty="0" err="1">
                <a:latin typeface="Calibri" panose="020F0502020204030204" pitchFamily="34" charset="0"/>
                <a:ea typeface="Calibri" panose="020F0502020204030204" pitchFamily="34" charset="0"/>
                <a:cs typeface="Calibri" panose="020F0502020204030204" pitchFamily="34" charset="0"/>
              </a:rPr>
              <a:t>Υδρο</a:t>
            </a:r>
            <a:r>
              <a:rPr lang="el-GR" sz="1900" b="1" dirty="0">
                <a:latin typeface="Calibri" panose="020F0502020204030204" pitchFamily="34" charset="0"/>
                <a:ea typeface="Calibri" panose="020F0502020204030204" pitchFamily="34" charset="0"/>
                <a:cs typeface="Calibri" panose="020F0502020204030204" pitchFamily="34" charset="0"/>
              </a:rPr>
              <a:t>-ισοστασία</a:t>
            </a:r>
            <a:r>
              <a:rPr lang="el-GR" sz="1900" dirty="0">
                <a:latin typeface="Calibri" panose="020F0502020204030204" pitchFamily="34" charset="0"/>
                <a:ea typeface="Calibri" panose="020F0502020204030204" pitchFamily="34" charset="0"/>
                <a:cs typeface="Calibri" panose="020F0502020204030204" pitchFamily="34" charset="0"/>
              </a:rPr>
              <a:t> </a:t>
            </a:r>
            <a:r>
              <a:rPr lang="el-GR" sz="1900" b="1" i="1" dirty="0">
                <a:latin typeface="Calibri" panose="020F0502020204030204" pitchFamily="34" charset="0"/>
                <a:ea typeface="Calibri" panose="020F0502020204030204" pitchFamily="34" charset="0"/>
                <a:cs typeface="Calibri" panose="020F0502020204030204" pitchFamily="34" charset="0"/>
              </a:rPr>
              <a:t>(</a:t>
            </a:r>
            <a:r>
              <a:rPr lang="en-GB" sz="1900" b="1" i="1" dirty="0" err="1">
                <a:latin typeface="Calibri" panose="020F0502020204030204" pitchFamily="34" charset="0"/>
                <a:ea typeface="Calibri" panose="020F0502020204030204" pitchFamily="34" charset="0"/>
                <a:cs typeface="Calibri" panose="020F0502020204030204" pitchFamily="34" charset="0"/>
              </a:rPr>
              <a:t>I</a:t>
            </a:r>
            <a:r>
              <a:rPr lang="en-GB" sz="1900" b="1" i="1" baseline="-25000" dirty="0" err="1">
                <a:latin typeface="Calibri" panose="020F0502020204030204" pitchFamily="34" charset="0"/>
                <a:ea typeface="Calibri" panose="020F0502020204030204" pitchFamily="34" charset="0"/>
                <a:cs typeface="Calibri" panose="020F0502020204030204" pitchFamily="34" charset="0"/>
              </a:rPr>
              <a:t>hd</a:t>
            </a:r>
            <a:r>
              <a:rPr lang="el-GR" sz="1900" i="1" dirty="0">
                <a:latin typeface="Calibri" panose="020F0502020204030204" pitchFamily="34" charset="0"/>
                <a:ea typeface="Calibri" panose="020F0502020204030204" pitchFamily="34" charset="0"/>
                <a:cs typeface="Calibri" panose="020F0502020204030204" pitchFamily="34" charset="0"/>
              </a:rPr>
              <a:t> : </a:t>
            </a:r>
            <a:r>
              <a:rPr lang="en-GB" sz="1900" i="1" dirty="0">
                <a:latin typeface="Calibri" panose="020F0502020204030204" pitchFamily="34" charset="0"/>
                <a:ea typeface="Calibri" panose="020F0502020204030204" pitchFamily="34" charset="0"/>
                <a:cs typeface="Calibri" panose="020F0502020204030204" pitchFamily="34" charset="0"/>
              </a:rPr>
              <a:t>hydro</a:t>
            </a:r>
            <a:r>
              <a:rPr lang="el-GR" sz="1900" i="1" dirty="0">
                <a:latin typeface="Calibri" panose="020F0502020204030204" pitchFamily="34" charset="0"/>
                <a:ea typeface="Calibri" panose="020F0502020204030204" pitchFamily="34" charset="0"/>
                <a:cs typeface="Calibri" panose="020F0502020204030204" pitchFamily="34" charset="0"/>
              </a:rPr>
              <a:t>-</a:t>
            </a:r>
            <a:r>
              <a:rPr lang="en-GB" sz="1900" i="1" dirty="0">
                <a:latin typeface="Calibri" panose="020F0502020204030204" pitchFamily="34" charset="0"/>
                <a:ea typeface="Calibri" panose="020F0502020204030204" pitchFamily="34" charset="0"/>
                <a:cs typeface="Calibri" panose="020F0502020204030204" pitchFamily="34" charset="0"/>
              </a:rPr>
              <a:t>isostatic component</a:t>
            </a:r>
            <a:r>
              <a:rPr lang="el-GR" sz="1900" i="1" dirty="0">
                <a:latin typeface="Calibri" panose="020F0502020204030204" pitchFamily="34" charset="0"/>
                <a:ea typeface="Calibri" panose="020F0502020204030204" pitchFamily="34" charset="0"/>
                <a:cs typeface="Calibri" panose="020F0502020204030204" pitchFamily="34" charset="0"/>
              </a:rPr>
              <a:t>).</a:t>
            </a:r>
            <a:r>
              <a:rPr lang="el-GR" sz="1900" dirty="0">
                <a:latin typeface="Calibri" panose="020F0502020204030204" pitchFamily="34" charset="0"/>
                <a:ea typeface="Calibri" panose="020F0502020204030204" pitchFamily="34" charset="0"/>
                <a:cs typeface="Calibri" panose="020F0502020204030204" pitchFamily="34" charset="0"/>
              </a:rPr>
              <a:t>  Χαρακτηριστικό παράδειγμα είναι η σκανδιναβική χερσόνησος, όπου η χέρσος ανυψώνεται με ρυθμό περί το 1 </a:t>
            </a:r>
            <a:r>
              <a:rPr lang="en-US" sz="1900" dirty="0">
                <a:latin typeface="Calibri" panose="020F0502020204030204" pitchFamily="34" charset="0"/>
                <a:ea typeface="Calibri" panose="020F0502020204030204" pitchFamily="34" charset="0"/>
                <a:cs typeface="Calibri" panose="020F0502020204030204" pitchFamily="34" charset="0"/>
              </a:rPr>
              <a:t>mm</a:t>
            </a:r>
            <a:r>
              <a:rPr lang="el-GR" sz="1900" dirty="0">
                <a:latin typeface="Calibri" panose="020F0502020204030204" pitchFamily="34" charset="0"/>
                <a:ea typeface="Calibri" panose="020F0502020204030204" pitchFamily="34" charset="0"/>
                <a:cs typeface="Calibri" panose="020F0502020204030204" pitchFamily="34" charset="0"/>
              </a:rPr>
              <a:t>/</a:t>
            </a:r>
            <a:r>
              <a:rPr lang="en-US" sz="1900" dirty="0">
                <a:latin typeface="Calibri" panose="020F0502020204030204" pitchFamily="34" charset="0"/>
                <a:ea typeface="Calibri" panose="020F0502020204030204" pitchFamily="34" charset="0"/>
                <a:cs typeface="Calibri" panose="020F0502020204030204" pitchFamily="34" charset="0"/>
              </a:rPr>
              <a:t>year.</a:t>
            </a:r>
            <a:endParaRPr lang="en-US" sz="1900" dirty="0"/>
          </a:p>
        </p:txBody>
      </p:sp>
    </p:spTree>
    <p:extLst>
      <p:ext uri="{BB962C8B-B14F-4D97-AF65-F5344CB8AC3E}">
        <p14:creationId xmlns:p14="http://schemas.microsoft.com/office/powerpoint/2010/main" val="59029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F001-C1C9-F60B-F1EF-B0E08C22A9E5}"/>
              </a:ext>
            </a:extLst>
          </p:cNvPr>
          <p:cNvSpPr>
            <a:spLocks noGrp="1"/>
          </p:cNvSpPr>
          <p:nvPr>
            <p:ph type="title"/>
          </p:nvPr>
        </p:nvSpPr>
        <p:spPr>
          <a:xfrm>
            <a:off x="2567608" y="269815"/>
            <a:ext cx="6422504" cy="457198"/>
          </a:xfrm>
        </p:spPr>
        <p:txBody>
          <a:bodyPr>
            <a:normAutofit/>
          </a:bodyPr>
          <a:lstStyle/>
          <a:p>
            <a:r>
              <a:rPr lang="el-GR" sz="2200" b="1" dirty="0">
                <a:solidFill>
                  <a:srgbClr val="C00000"/>
                </a:solidFill>
                <a:latin typeface="Calibri" panose="020F0502020204030204" pitchFamily="34" charset="0"/>
                <a:ea typeface="Calibri" panose="020F0502020204030204" pitchFamily="34" charset="0"/>
                <a:cs typeface="Calibri" panose="020F0502020204030204" pitchFamily="34" charset="0"/>
              </a:rPr>
              <a:t>Θαλάσσιες </a:t>
            </a:r>
            <a:r>
              <a:rPr lang="el-GR"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συνιστώσες = Ευστατισμός</a:t>
            </a:r>
            <a:endParaRPr lang="en-US" sz="2200" dirty="0"/>
          </a:p>
        </p:txBody>
      </p:sp>
      <p:sp>
        <p:nvSpPr>
          <p:cNvPr id="3" name="Content Placeholder 2">
            <a:extLst>
              <a:ext uri="{FF2B5EF4-FFF2-40B4-BE49-F238E27FC236}">
                <a16:creationId xmlns:a16="http://schemas.microsoft.com/office/drawing/2014/main" id="{B193B526-ABAA-C9EC-0A71-AA62462CDAA4}"/>
              </a:ext>
            </a:extLst>
          </p:cNvPr>
          <p:cNvSpPr>
            <a:spLocks noGrp="1"/>
          </p:cNvSpPr>
          <p:nvPr>
            <p:ph idx="1"/>
          </p:nvPr>
        </p:nvSpPr>
        <p:spPr>
          <a:xfrm>
            <a:off x="263352" y="836712"/>
            <a:ext cx="11809312" cy="5904655"/>
          </a:xfrm>
        </p:spPr>
        <p:txBody>
          <a:bodyPr>
            <a:noAutofit/>
          </a:bodyPr>
          <a:lstStyle/>
          <a:p>
            <a:pPr marL="0" indent="0">
              <a:spcBef>
                <a:spcPts val="0"/>
              </a:spcBef>
              <a:spcAft>
                <a:spcPts val="300"/>
              </a:spcAft>
              <a:buNone/>
            </a:pPr>
            <a:r>
              <a:rPr lang="el-GR" sz="2000" b="1" dirty="0" err="1">
                <a:latin typeface="Calibri" panose="020F0502020204030204" pitchFamily="34" charset="0"/>
                <a:ea typeface="Calibri" panose="020F0502020204030204" pitchFamily="34" charset="0"/>
              </a:rPr>
              <a:t>Τεκτονο</a:t>
            </a:r>
            <a:r>
              <a:rPr lang="el-GR" sz="2000" b="1" dirty="0">
                <a:latin typeface="Calibri" panose="020F0502020204030204" pitchFamily="34" charset="0"/>
                <a:ea typeface="Calibri" panose="020F0502020204030204" pitchFamily="34" charset="0"/>
              </a:rPr>
              <a:t>-ευστατισμό </a:t>
            </a:r>
            <a:r>
              <a:rPr lang="el-GR" sz="2000" b="1" i="1" dirty="0">
                <a:latin typeface="Calibri" panose="020F0502020204030204" pitchFamily="34" charset="0"/>
                <a:ea typeface="Calibri" panose="020F0502020204030204" pitchFamily="34" charset="0"/>
              </a:rPr>
              <a:t>(Ε</a:t>
            </a:r>
            <a:r>
              <a:rPr lang="el-GR" sz="2000" b="1" i="1" baseline="-25000" dirty="0">
                <a:latin typeface="Calibri" panose="020F0502020204030204" pitchFamily="34" charset="0"/>
                <a:ea typeface="Calibri" panose="020F0502020204030204" pitchFamily="34" charset="0"/>
              </a:rPr>
              <a:t>ΤΕ</a:t>
            </a:r>
            <a:r>
              <a:rPr lang="el-GR" sz="2000" b="1" i="1" dirty="0">
                <a:latin typeface="Calibri" panose="020F0502020204030204" pitchFamily="34" charset="0"/>
                <a:ea typeface="Calibri" panose="020F0502020204030204" pitchFamily="34" charset="0"/>
              </a:rPr>
              <a:t>: </a:t>
            </a:r>
            <a:r>
              <a:rPr lang="en-US" sz="2000" b="1" i="1" dirty="0" err="1">
                <a:latin typeface="Calibri" panose="020F0502020204030204" pitchFamily="34" charset="0"/>
                <a:ea typeface="Calibri" panose="020F0502020204030204" pitchFamily="34" charset="0"/>
              </a:rPr>
              <a:t>tectono</a:t>
            </a:r>
            <a:r>
              <a:rPr lang="el-GR" sz="2000" b="1" i="1" dirty="0">
                <a:latin typeface="Calibri" panose="020F0502020204030204" pitchFamily="34" charset="0"/>
                <a:ea typeface="Calibri" panose="020F0502020204030204" pitchFamily="34" charset="0"/>
              </a:rPr>
              <a:t>-</a:t>
            </a:r>
            <a:r>
              <a:rPr lang="en-US" sz="2000" b="1" i="1" dirty="0">
                <a:latin typeface="Calibri" panose="020F0502020204030204" pitchFamily="34" charset="0"/>
                <a:ea typeface="Calibri" panose="020F0502020204030204" pitchFamily="34" charset="0"/>
              </a:rPr>
              <a:t>eustacy</a:t>
            </a:r>
            <a:r>
              <a:rPr lang="el-GR" sz="2000" b="1" i="1" dirty="0">
                <a:latin typeface="Calibri" panose="020F0502020204030204" pitchFamily="34" charset="0"/>
                <a:ea typeface="Calibri" panose="020F0502020204030204" pitchFamily="34" charset="0"/>
              </a:rPr>
              <a:t>): </a:t>
            </a:r>
            <a:r>
              <a:rPr lang="el-GR" sz="2000" b="1" dirty="0">
                <a:latin typeface="Calibri" panose="020F0502020204030204" pitchFamily="34" charset="0"/>
                <a:ea typeface="Calibri" panose="020F0502020204030204" pitchFamily="34" charset="0"/>
              </a:rPr>
              <a:t> </a:t>
            </a:r>
            <a:r>
              <a:rPr lang="el-GR" sz="2000" dirty="0">
                <a:latin typeface="Calibri" panose="020F0502020204030204" pitchFamily="34" charset="0"/>
                <a:ea typeface="Calibri" panose="020F0502020204030204" pitchFamily="34" charset="0"/>
              </a:rPr>
              <a:t>Η γεωτεκτονική  παραμόρφωση </a:t>
            </a:r>
            <a:r>
              <a:rPr lang="el-GR" sz="2000" dirty="0">
                <a:solidFill>
                  <a:srgbClr val="000000"/>
                </a:solidFill>
                <a:latin typeface="Calibri" panose="020F0502020204030204" pitchFamily="34" charset="0"/>
                <a:ea typeface="Calibri" panose="020F0502020204030204" pitchFamily="34" charset="0"/>
              </a:rPr>
              <a:t> </a:t>
            </a:r>
            <a:r>
              <a:rPr lang="el-GR" sz="2000" dirty="0">
                <a:latin typeface="Calibri" panose="020F0502020204030204" pitchFamily="34" charset="0"/>
                <a:ea typeface="Calibri" panose="020F0502020204030204" pitchFamily="34" charset="0"/>
              </a:rPr>
              <a:t>της χωρητικότητας των ωκεάνιων λεκανών που εξαρτάται από τη παραμόρφωση του </a:t>
            </a:r>
            <a:r>
              <a:rPr lang="el-GR" sz="2000" dirty="0" err="1">
                <a:latin typeface="Calibri" panose="020F0502020204030204" pitchFamily="34" charset="0"/>
                <a:ea typeface="Calibri" panose="020F0502020204030204" pitchFamily="34" charset="0"/>
              </a:rPr>
              <a:t>φλ</a:t>
            </a:r>
            <a:r>
              <a:rPr lang="en-US" sz="2000" dirty="0">
                <a:latin typeface="Calibri" panose="020F0502020204030204" pitchFamily="34" charset="0"/>
                <a:ea typeface="Calibri" panose="020F0502020204030204" pitchFamily="34" charset="0"/>
              </a:rPr>
              <a:t>o</a:t>
            </a:r>
            <a:r>
              <a:rPr lang="el-GR" sz="2000" dirty="0">
                <a:latin typeface="Calibri" panose="020F0502020204030204" pitchFamily="34" charset="0"/>
                <a:ea typeface="Calibri" panose="020F0502020204030204" pitchFamily="34" charset="0"/>
              </a:rPr>
              <a:t>ιού. Για </a:t>
            </a:r>
            <a:r>
              <a:rPr lang="el-GR" sz="2000" dirty="0">
                <a:effectLst/>
                <a:latin typeface="Calibri" panose="020F0502020204030204" pitchFamily="34" charset="0"/>
                <a:ea typeface="Calibri" panose="020F0502020204030204" pitchFamily="34" charset="0"/>
              </a:rPr>
              <a:t>παράδειγμα η διάνοιξη του ωκεανού στην </a:t>
            </a:r>
            <a:r>
              <a:rPr lang="el-GR" sz="2000" dirty="0" err="1">
                <a:effectLst/>
                <a:latin typeface="Calibri" panose="020F0502020204030204" pitchFamily="34" charset="0"/>
                <a:ea typeface="Calibri" panose="020F0502020204030204" pitchFamily="34" charset="0"/>
              </a:rPr>
              <a:t>μεσο-ωκεάνεια</a:t>
            </a:r>
            <a:r>
              <a:rPr lang="el-GR" sz="2000" dirty="0">
                <a:effectLst/>
                <a:latin typeface="Calibri" panose="020F0502020204030204" pitchFamily="34" charset="0"/>
                <a:ea typeface="Calibri" panose="020F0502020204030204" pitchFamily="34" charset="0"/>
              </a:rPr>
              <a:t> ράχη του Ατλαντικού είναι της τάξης των 25 </a:t>
            </a:r>
            <a:r>
              <a:rPr lang="en-US" sz="2000" dirty="0">
                <a:effectLst/>
                <a:latin typeface="Calibri" panose="020F0502020204030204" pitchFamily="34" charset="0"/>
                <a:ea typeface="Calibri" panose="020F0502020204030204" pitchFamily="34" charset="0"/>
              </a:rPr>
              <a:t>mm</a:t>
            </a:r>
            <a:r>
              <a:rPr lang="el-GR" sz="2000" dirty="0">
                <a:effectLst/>
                <a:latin typeface="Calibri" panose="020F0502020204030204" pitchFamily="34" charset="0"/>
                <a:ea typeface="Calibri" panose="020F0502020204030204" pitchFamily="34" charset="0"/>
              </a:rPr>
              <a:t>/</a:t>
            </a:r>
            <a:r>
              <a:rPr lang="en-US" sz="2000" dirty="0" err="1">
                <a:effectLst/>
                <a:latin typeface="Calibri" panose="020F0502020204030204" pitchFamily="34" charset="0"/>
                <a:ea typeface="Calibri" panose="020F0502020204030204" pitchFamily="34" charset="0"/>
              </a:rPr>
              <a:t>yr</a:t>
            </a:r>
            <a:r>
              <a:rPr lang="el-GR" sz="2000" dirty="0">
                <a:effectLst/>
                <a:latin typeface="Calibri" panose="020F0502020204030204" pitchFamily="34" charset="0"/>
                <a:ea typeface="Calibri" panose="020F0502020204030204" pitchFamily="34" charset="0"/>
              </a:rPr>
              <a:t>, ενώ η </a:t>
            </a:r>
            <a:r>
              <a:rPr lang="el-GR" sz="2000" dirty="0" err="1">
                <a:effectLst/>
                <a:latin typeface="Calibri" panose="020F0502020204030204" pitchFamily="34" charset="0"/>
                <a:ea typeface="Calibri" panose="020F0502020204030204" pitchFamily="34" charset="0"/>
              </a:rPr>
              <a:t>υποβύθιση</a:t>
            </a:r>
            <a:r>
              <a:rPr lang="el-GR" sz="2000" dirty="0">
                <a:effectLst/>
                <a:latin typeface="Calibri" panose="020F0502020204030204" pitchFamily="34" charset="0"/>
                <a:ea typeface="Calibri" panose="020F0502020204030204" pitchFamily="34" charset="0"/>
              </a:rPr>
              <a:t> της πλάκας του Ειρηνικού είναι της τάξης των 80-145 </a:t>
            </a:r>
            <a:r>
              <a:rPr lang="en-US" sz="2000" dirty="0">
                <a:effectLst/>
                <a:latin typeface="Calibri" panose="020F0502020204030204" pitchFamily="34" charset="0"/>
                <a:ea typeface="Calibri" panose="020F0502020204030204" pitchFamily="34" charset="0"/>
              </a:rPr>
              <a:t>mm</a:t>
            </a:r>
            <a:r>
              <a:rPr lang="el-GR" sz="2000" dirty="0">
                <a:effectLst/>
                <a:latin typeface="Calibri" panose="020F0502020204030204" pitchFamily="34" charset="0"/>
                <a:ea typeface="Calibri" panose="020F0502020204030204" pitchFamily="34" charset="0"/>
              </a:rPr>
              <a:t>/</a:t>
            </a:r>
            <a:r>
              <a:rPr lang="en-US" sz="2000" dirty="0" err="1">
                <a:effectLst/>
                <a:latin typeface="Calibri" panose="020F0502020204030204" pitchFamily="34" charset="0"/>
                <a:ea typeface="Calibri" panose="020F0502020204030204" pitchFamily="34" charset="0"/>
              </a:rPr>
              <a:t>yr</a:t>
            </a:r>
            <a:r>
              <a:rPr lang="el-GR" sz="2000" dirty="0">
                <a:effectLst/>
                <a:latin typeface="Calibri" panose="020F0502020204030204" pitchFamily="34" charset="0"/>
                <a:ea typeface="Calibri" panose="020F0502020204030204" pitchFamily="34" charset="0"/>
              </a:rPr>
              <a:t> (</a:t>
            </a:r>
            <a:r>
              <a:rPr lang="en-US" sz="2000" dirty="0" err="1">
                <a:solidFill>
                  <a:srgbClr val="222222"/>
                </a:solidFill>
                <a:effectLst/>
                <a:latin typeface="Calibri" panose="020F0502020204030204" pitchFamily="34" charset="0"/>
                <a:ea typeface="Calibri" panose="020F0502020204030204" pitchFamily="34" charset="0"/>
              </a:rPr>
              <a:t>DeMets</a:t>
            </a:r>
            <a:r>
              <a:rPr lang="en-US" sz="2000" dirty="0">
                <a:effectLst/>
                <a:latin typeface="Calibri" panose="020F0502020204030204" pitchFamily="34" charset="0"/>
                <a:ea typeface="Calibri" panose="020F0502020204030204" pitchFamily="34" charset="0"/>
              </a:rPr>
              <a:t> et al</a:t>
            </a:r>
            <a:r>
              <a:rPr lang="el-GR" sz="2000" dirty="0">
                <a:effectLst/>
                <a:latin typeface="Calibri" panose="020F0502020204030204" pitchFamily="34" charset="0"/>
                <a:ea typeface="Calibri" panose="020F0502020204030204" pitchFamily="34" charset="0"/>
              </a:rPr>
              <a:t>. 2010). </a:t>
            </a:r>
          </a:p>
          <a:p>
            <a:pPr marL="0" indent="0">
              <a:spcBef>
                <a:spcPts val="0"/>
              </a:spcBef>
              <a:spcAft>
                <a:spcPts val="300"/>
              </a:spcAft>
              <a:buNone/>
            </a:pPr>
            <a:endParaRPr lang="el-GR" sz="2000" dirty="0">
              <a:effectLst/>
              <a:latin typeface="Calibri" panose="020F0502020204030204" pitchFamily="34" charset="0"/>
              <a:ea typeface="Calibri" panose="020F0502020204030204" pitchFamily="34" charset="0"/>
            </a:endParaRPr>
          </a:p>
          <a:p>
            <a:pPr marL="0" indent="0">
              <a:spcBef>
                <a:spcPts val="0"/>
              </a:spcBef>
              <a:spcAft>
                <a:spcPts val="300"/>
              </a:spcAft>
              <a:buNone/>
            </a:pPr>
            <a:r>
              <a:rPr lang="el-GR" sz="2000" b="1" dirty="0" err="1">
                <a:solidFill>
                  <a:srgbClr val="202124"/>
                </a:solidFill>
                <a:effectLst/>
                <a:latin typeface="Calibri" panose="020F0502020204030204" pitchFamily="34" charset="0"/>
                <a:ea typeface="Calibri" panose="020F0502020204030204" pitchFamily="34" charset="0"/>
              </a:rPr>
              <a:t>Παγετ</a:t>
            </a:r>
            <a:r>
              <a:rPr lang="en-US" sz="2000" b="1" dirty="0">
                <a:solidFill>
                  <a:srgbClr val="202124"/>
                </a:solidFill>
                <a:effectLst/>
                <a:latin typeface="Calibri" panose="020F0502020204030204" pitchFamily="34" charset="0"/>
                <a:ea typeface="Calibri" panose="020F0502020204030204" pitchFamily="34" charset="0"/>
              </a:rPr>
              <a:t>o</a:t>
            </a:r>
            <a:r>
              <a:rPr lang="el-GR" sz="2000" b="1" dirty="0">
                <a:solidFill>
                  <a:srgbClr val="202124"/>
                </a:solidFill>
                <a:effectLst/>
                <a:latin typeface="Calibri" panose="020F0502020204030204" pitchFamily="34" charset="0"/>
                <a:ea typeface="Calibri" panose="020F0502020204030204" pitchFamily="34" charset="0"/>
              </a:rPr>
              <a:t>-</a:t>
            </a:r>
            <a:r>
              <a:rPr lang="el-GR" sz="2000" b="1" dirty="0" err="1">
                <a:solidFill>
                  <a:srgbClr val="202124"/>
                </a:solidFill>
                <a:effectLst/>
                <a:latin typeface="Calibri" panose="020F0502020204030204" pitchFamily="34" charset="0"/>
                <a:ea typeface="Calibri" panose="020F0502020204030204" pitchFamily="34" charset="0"/>
              </a:rPr>
              <a:t>ευστατική</a:t>
            </a:r>
            <a:r>
              <a:rPr lang="el-GR" sz="2000" b="1" dirty="0">
                <a:solidFill>
                  <a:srgbClr val="202124"/>
                </a:solidFill>
                <a:effectLst/>
                <a:latin typeface="Calibri" panose="020F0502020204030204" pitchFamily="34" charset="0"/>
                <a:ea typeface="Calibri" panose="020F0502020204030204" pitchFamily="34" charset="0"/>
              </a:rPr>
              <a:t> συνιστώσα</a:t>
            </a:r>
            <a:r>
              <a:rPr lang="el-GR" sz="2000" dirty="0">
                <a:solidFill>
                  <a:srgbClr val="202124"/>
                </a:solidFill>
                <a:effectLst/>
                <a:latin typeface="Calibri" panose="020F0502020204030204" pitchFamily="34" charset="0"/>
                <a:ea typeface="Calibri" panose="020F0502020204030204" pitchFamily="34" charset="0"/>
              </a:rPr>
              <a:t> </a:t>
            </a:r>
            <a:r>
              <a:rPr lang="el-GR" sz="2000" i="1" dirty="0">
                <a:solidFill>
                  <a:srgbClr val="202124"/>
                </a:solidFill>
                <a:effectLst/>
                <a:latin typeface="Calibri" panose="020F0502020204030204" pitchFamily="34" charset="0"/>
                <a:ea typeface="Calibri" panose="020F0502020204030204" pitchFamily="34" charset="0"/>
              </a:rPr>
              <a:t>(</a:t>
            </a:r>
            <a:r>
              <a:rPr lang="el-GR" sz="2000" b="1" i="1" dirty="0">
                <a:solidFill>
                  <a:srgbClr val="202124"/>
                </a:solidFill>
                <a:effectLst/>
                <a:latin typeface="Calibri" panose="020F0502020204030204" pitchFamily="34" charset="0"/>
                <a:ea typeface="Calibri" panose="020F0502020204030204" pitchFamily="34" charset="0"/>
              </a:rPr>
              <a:t>Ε</a:t>
            </a:r>
            <a:r>
              <a:rPr lang="en-US" sz="2000" b="1" i="1" dirty="0">
                <a:solidFill>
                  <a:srgbClr val="202124"/>
                </a:solidFill>
                <a:effectLst/>
                <a:latin typeface="Calibri" panose="020F0502020204030204" pitchFamily="34" charset="0"/>
                <a:ea typeface="Calibri" panose="020F0502020204030204" pitchFamily="34" charset="0"/>
              </a:rPr>
              <a:t>GL</a:t>
            </a:r>
            <a:r>
              <a:rPr lang="el-GR" sz="2000" b="1" i="1" dirty="0">
                <a:solidFill>
                  <a:srgbClr val="202124"/>
                </a:solidFill>
                <a:effectLst/>
                <a:latin typeface="Calibri" panose="020F0502020204030204" pitchFamily="34" charset="0"/>
                <a:ea typeface="Calibri" panose="020F0502020204030204" pitchFamily="34" charset="0"/>
              </a:rPr>
              <a:t>:</a:t>
            </a:r>
            <a:r>
              <a:rPr lang="el-GR" sz="2000" i="1" dirty="0">
                <a:solidFill>
                  <a:srgbClr val="202124"/>
                </a:solidFill>
                <a:effectLst/>
                <a:latin typeface="Calibri" panose="020F0502020204030204" pitchFamily="34" charset="0"/>
                <a:ea typeface="Calibri" panose="020F0502020204030204" pitchFamily="34" charset="0"/>
              </a:rPr>
              <a:t> </a:t>
            </a:r>
            <a:r>
              <a:rPr lang="en-US" sz="2000" i="1" dirty="0" err="1">
                <a:solidFill>
                  <a:srgbClr val="202124"/>
                </a:solidFill>
                <a:effectLst/>
                <a:latin typeface="Calibri" panose="020F0502020204030204" pitchFamily="34" charset="0"/>
                <a:ea typeface="Calibri" panose="020F0502020204030204" pitchFamily="34" charset="0"/>
              </a:rPr>
              <a:t>glacio</a:t>
            </a:r>
            <a:r>
              <a:rPr lang="el-GR" sz="2000" i="1" dirty="0">
                <a:solidFill>
                  <a:srgbClr val="202124"/>
                </a:solidFill>
                <a:effectLst/>
                <a:latin typeface="Calibri" panose="020F0502020204030204" pitchFamily="34" charset="0"/>
                <a:ea typeface="Calibri" panose="020F0502020204030204" pitchFamily="34" charset="0"/>
              </a:rPr>
              <a:t>-</a:t>
            </a:r>
            <a:r>
              <a:rPr lang="en-US" sz="2000" i="1" dirty="0">
                <a:solidFill>
                  <a:srgbClr val="202124"/>
                </a:solidFill>
                <a:effectLst/>
                <a:latin typeface="Calibri" panose="020F0502020204030204" pitchFamily="34" charset="0"/>
                <a:ea typeface="Calibri" panose="020F0502020204030204" pitchFamily="34" charset="0"/>
              </a:rPr>
              <a:t>eustatic component</a:t>
            </a:r>
            <a:r>
              <a:rPr lang="el-GR" sz="2000" i="1" dirty="0">
                <a:solidFill>
                  <a:srgbClr val="202124"/>
                </a:solidFill>
                <a:effectLst/>
                <a:latin typeface="Calibri" panose="020F0502020204030204" pitchFamily="34" charset="0"/>
                <a:ea typeface="Calibri" panose="020F0502020204030204" pitchFamily="34" charset="0"/>
              </a:rPr>
              <a:t>): </a:t>
            </a:r>
            <a:r>
              <a:rPr lang="el-GR" sz="2000" dirty="0">
                <a:latin typeface="Calibri" panose="020F0502020204030204" pitchFamily="34" charset="0"/>
                <a:ea typeface="Calibri" panose="020F0502020204030204" pitchFamily="34" charset="0"/>
              </a:rPr>
              <a:t>τον συνολικό διαθέσιμο όγκο του νερού των ωκεανών που εξαρτάται </a:t>
            </a:r>
            <a:r>
              <a:rPr lang="el-GR" sz="2000" dirty="0" err="1">
                <a:effectLst/>
                <a:latin typeface="Calibri" panose="020F0502020204030204" pitchFamily="34" charset="0"/>
                <a:ea typeface="Calibri" panose="020F0502020204030204" pitchFamily="34" charset="0"/>
              </a:rPr>
              <a:t>εξαρτάται</a:t>
            </a:r>
            <a:r>
              <a:rPr lang="el-GR" sz="2000" dirty="0">
                <a:effectLst/>
                <a:latin typeface="Calibri" panose="020F0502020204030204" pitchFamily="34" charset="0"/>
                <a:ea typeface="Calibri" panose="020F0502020204030204" pitchFamily="34" charset="0"/>
              </a:rPr>
              <a:t> πρωτίστως από τις κλιματικές συνθήκες και κυρίως με τις αυξομειώσεις της ατμοσφαιρικής θερμοκρασίας που συνδέεται με την παρουσία των </a:t>
            </a:r>
            <a:r>
              <a:rPr lang="el-GR" sz="2000" dirty="0" err="1">
                <a:effectLst/>
                <a:latin typeface="Calibri" panose="020F0502020204030204" pitchFamily="34" charset="0"/>
                <a:ea typeface="Calibri" panose="020F0502020204030204" pitchFamily="34" charset="0"/>
              </a:rPr>
              <a:t>παγετικών</a:t>
            </a:r>
            <a:r>
              <a:rPr lang="el-GR" sz="2000" dirty="0">
                <a:effectLst/>
                <a:latin typeface="Calibri" panose="020F0502020204030204" pitchFamily="34" charset="0"/>
                <a:ea typeface="Calibri" panose="020F0502020204030204" pitchFamily="34" charset="0"/>
              </a:rPr>
              <a:t> (χαμηλή στάθμη, λόγω δέσμευσης του νερού ως πάγος </a:t>
            </a:r>
            <a:r>
              <a:rPr lang="el-GR" sz="2000" dirty="0" err="1">
                <a:effectLst/>
                <a:latin typeface="Calibri" panose="020F0502020204030204" pitchFamily="34" charset="0"/>
                <a:ea typeface="Calibri" panose="020F0502020204030204" pitchFamily="34" charset="0"/>
              </a:rPr>
              <a:t>επι</a:t>
            </a:r>
            <a:r>
              <a:rPr lang="el-GR" sz="2000" dirty="0">
                <a:effectLst/>
                <a:latin typeface="Calibri" panose="020F0502020204030204" pitchFamily="34" charset="0"/>
                <a:ea typeface="Calibri" panose="020F0502020204030204" pitchFamily="34" charset="0"/>
              </a:rPr>
              <a:t> της χέρσου) και </a:t>
            </a:r>
            <a:r>
              <a:rPr lang="el-GR" sz="2000" dirty="0" err="1">
                <a:effectLst/>
                <a:latin typeface="Calibri" panose="020F0502020204030204" pitchFamily="34" charset="0"/>
                <a:ea typeface="Calibri" panose="020F0502020204030204" pitchFamily="34" charset="0"/>
              </a:rPr>
              <a:t>μεσοπαγετικών</a:t>
            </a:r>
            <a:r>
              <a:rPr lang="el-GR" sz="2000" dirty="0">
                <a:effectLst/>
                <a:latin typeface="Calibri" panose="020F0502020204030204" pitchFamily="34" charset="0"/>
                <a:ea typeface="Calibri" panose="020F0502020204030204" pitchFamily="34" charset="0"/>
              </a:rPr>
              <a:t> περιόδων (υψηλή στάθμης, μετά το λιώσιμο των παγετώνων) και </a:t>
            </a:r>
            <a:r>
              <a:rPr lang="el-GR" sz="2000" dirty="0" err="1">
                <a:effectLst/>
                <a:latin typeface="Calibri" panose="020F0502020204030204" pitchFamily="34" charset="0"/>
                <a:ea typeface="Calibri" panose="020F0502020204030204" pitchFamily="34" charset="0"/>
              </a:rPr>
              <a:t>δευτερευόντας</a:t>
            </a:r>
            <a:r>
              <a:rPr lang="el-GR" sz="2000" dirty="0">
                <a:effectLst/>
                <a:latin typeface="Calibri" panose="020F0502020204030204" pitchFamily="34" charset="0"/>
                <a:ea typeface="Calibri" panose="020F0502020204030204" pitchFamily="34" charset="0"/>
              </a:rPr>
              <a:t> από </a:t>
            </a:r>
            <a:r>
              <a:rPr lang="el-GR" sz="2000" dirty="0">
                <a:solidFill>
                  <a:srgbClr val="202124"/>
                </a:solidFill>
                <a:effectLst/>
                <a:latin typeface="Calibri" panose="020F0502020204030204" pitchFamily="34" charset="0"/>
                <a:ea typeface="Calibri" panose="020F0502020204030204" pitchFamily="34" charset="0"/>
              </a:rPr>
              <a:t>έναν αριθμό άλλων παραγόντων όπως η προσθήκη νεανικού νερού, η αποθήκευση νερού σε ιζήματα, σε λίμνες, οι διακυμάνσεις του κύριου υδρολογικού κύκλου (αλλαγή στη </a:t>
            </a:r>
            <a:r>
              <a:rPr lang="el-GR" sz="2000" dirty="0" err="1">
                <a:solidFill>
                  <a:srgbClr val="202124"/>
                </a:solidFill>
                <a:effectLst/>
                <a:latin typeface="Calibri" panose="020F0502020204030204" pitchFamily="34" charset="0"/>
                <a:ea typeface="Calibri" panose="020F0502020204030204" pitchFamily="34" charset="0"/>
              </a:rPr>
              <a:t>νεφοκάλυψη</a:t>
            </a:r>
            <a:r>
              <a:rPr lang="el-GR" sz="2000" dirty="0">
                <a:solidFill>
                  <a:srgbClr val="202124"/>
                </a:solidFill>
                <a:effectLst/>
                <a:latin typeface="Calibri" panose="020F0502020204030204" pitchFamily="34" charset="0"/>
                <a:ea typeface="Calibri" panose="020F0502020204030204" pitchFamily="34" charset="0"/>
              </a:rPr>
              <a:t>, στην ισορροπία εξάτμισης – υγροποίησης</a:t>
            </a:r>
            <a:r>
              <a:rPr lang="el-GR" sz="2000" dirty="0">
                <a:latin typeface="Calibri" panose="020F0502020204030204" pitchFamily="34" charset="0"/>
                <a:ea typeface="Calibri" panose="020F0502020204030204" pitchFamily="34" charset="0"/>
              </a:rPr>
              <a:t> </a:t>
            </a:r>
          </a:p>
          <a:p>
            <a:pPr marL="0" indent="0">
              <a:spcBef>
                <a:spcPts val="0"/>
              </a:spcBef>
              <a:spcAft>
                <a:spcPts val="300"/>
              </a:spcAft>
              <a:buNone/>
            </a:pPr>
            <a:endParaRPr lang="en-US" sz="2000" dirty="0">
              <a:latin typeface="Calibri" panose="020F0502020204030204" pitchFamily="34" charset="0"/>
              <a:ea typeface="Calibri" panose="020F0502020204030204" pitchFamily="34" charset="0"/>
            </a:endParaRPr>
          </a:p>
          <a:p>
            <a:pPr marL="0" indent="0">
              <a:spcBef>
                <a:spcPts val="0"/>
              </a:spcBef>
              <a:spcAft>
                <a:spcPts val="300"/>
              </a:spcAft>
              <a:buNone/>
            </a:pPr>
            <a:r>
              <a:rPr lang="el-GR" sz="2000" dirty="0">
                <a:latin typeface="Calibri" panose="020F0502020204030204" pitchFamily="34" charset="0"/>
                <a:ea typeface="Calibri" panose="020F0502020204030204" pitchFamily="34" charset="0"/>
              </a:rPr>
              <a:t> </a:t>
            </a:r>
            <a:r>
              <a:rPr lang="el-GR" sz="2000" b="1" dirty="0">
                <a:solidFill>
                  <a:srgbClr val="000000"/>
                </a:solidFill>
                <a:latin typeface="Calibri" panose="020F0502020204030204" pitchFamily="34" charset="0"/>
                <a:ea typeface="Calibri" panose="020F0502020204030204" pitchFamily="34" charset="0"/>
              </a:rPr>
              <a:t>Γ</a:t>
            </a:r>
            <a:r>
              <a:rPr lang="el-GR" sz="2000" b="1" dirty="0">
                <a:solidFill>
                  <a:srgbClr val="000000"/>
                </a:solidFill>
                <a:effectLst/>
                <a:latin typeface="Calibri" panose="020F0502020204030204" pitchFamily="34" charset="0"/>
                <a:ea typeface="Calibri" panose="020F0502020204030204" pitchFamily="34" charset="0"/>
              </a:rPr>
              <a:t>εωειδής ευστατισμού</a:t>
            </a:r>
            <a:r>
              <a:rPr lang="el-GR" sz="2000" dirty="0">
                <a:solidFill>
                  <a:srgbClr val="000000"/>
                </a:solidFill>
                <a:effectLst/>
                <a:latin typeface="Calibri" panose="020F0502020204030204" pitchFamily="34" charset="0"/>
                <a:ea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rPr>
              <a:t>(</a:t>
            </a:r>
            <a:r>
              <a:rPr lang="en-US" sz="2000" b="1" i="1" dirty="0">
                <a:solidFill>
                  <a:srgbClr val="000000"/>
                </a:solidFill>
                <a:effectLst/>
                <a:latin typeface="Calibri" panose="020F0502020204030204" pitchFamily="34" charset="0"/>
                <a:ea typeface="Calibri" panose="020F0502020204030204" pitchFamily="34" charset="0"/>
              </a:rPr>
              <a:t>EGE</a:t>
            </a:r>
            <a:r>
              <a:rPr lang="el-GR" sz="2000" i="1" dirty="0">
                <a:solidFill>
                  <a:srgbClr val="000000"/>
                </a:solidFill>
                <a:effectLst/>
                <a:latin typeface="Calibri" panose="020F0502020204030204" pitchFamily="34" charset="0"/>
                <a:ea typeface="Calibri" panose="020F0502020204030204" pitchFamily="34" charset="0"/>
              </a:rPr>
              <a:t>: </a:t>
            </a:r>
            <a:r>
              <a:rPr lang="en-US" sz="2000" i="1" dirty="0">
                <a:solidFill>
                  <a:srgbClr val="000000"/>
                </a:solidFill>
                <a:effectLst/>
                <a:latin typeface="Calibri" panose="020F0502020204030204" pitchFamily="34" charset="0"/>
                <a:ea typeface="Calibri" panose="020F0502020204030204" pitchFamily="34" charset="0"/>
              </a:rPr>
              <a:t>Geoidal</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eustacy component</a:t>
            </a:r>
            <a:r>
              <a:rPr lang="el-GR" sz="2000" i="1" dirty="0">
                <a:solidFill>
                  <a:srgbClr val="000000"/>
                </a:solidFill>
                <a:effectLst/>
                <a:latin typeface="Calibri" panose="020F0502020204030204" pitchFamily="34" charset="0"/>
                <a:ea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rPr>
              <a:t>Η δε κατανομή των θαλάσσιων μαζών σύμφωνα με το ελλειψοειδές της γης, η οποία εξαρτάται από τη διαφορά μεταξύ της  επιφάνειας του γεωειδούς που είναι </a:t>
            </a:r>
            <a:r>
              <a:rPr lang="el-GR" sz="2000" dirty="0" err="1">
                <a:solidFill>
                  <a:srgbClr val="000000"/>
                </a:solidFill>
                <a:effectLst/>
                <a:latin typeface="Calibri" panose="020F0502020204030204" pitchFamily="34" charset="0"/>
                <a:ea typeface="Calibri" panose="020F0502020204030204" pitchFamily="34" charset="0"/>
              </a:rPr>
              <a:t>ακανόνιστομε</a:t>
            </a:r>
            <a:r>
              <a:rPr lang="el-GR" sz="2000" dirty="0">
                <a:solidFill>
                  <a:srgbClr val="000000"/>
                </a:solidFill>
                <a:effectLst/>
                <a:latin typeface="Calibri" panose="020F0502020204030204" pitchFamily="34" charset="0"/>
                <a:ea typeface="Calibri" panose="020F0502020204030204" pitchFamily="34" charset="0"/>
              </a:rPr>
              <a:t> το  πραγματικό επίπεδο της θάλασσας που συχνά απομακρύνεται λίγο από το γεωειδές λόγω των διαφόρων δυναμικών μεταβολών που επηρεάζουν το πραγματικό επίπεδο της θάλασσας, το λεγόμενο </a:t>
            </a:r>
            <a:r>
              <a:rPr lang="el-GR" sz="2000" b="1" dirty="0">
                <a:solidFill>
                  <a:srgbClr val="000000"/>
                </a:solidFill>
                <a:effectLst/>
                <a:latin typeface="Calibri" panose="020F0502020204030204" pitchFamily="34" charset="0"/>
                <a:ea typeface="Calibri" panose="020F0502020204030204" pitchFamily="34" charset="0"/>
              </a:rPr>
              <a:t>δυναμικό επίπεδο της θάλασσας</a:t>
            </a:r>
            <a:r>
              <a:rPr lang="el-GR" sz="2000" dirty="0">
                <a:solidFill>
                  <a:srgbClr val="000000"/>
                </a:solidFill>
                <a:effectLst/>
                <a:latin typeface="Calibri" panose="020F0502020204030204" pitchFamily="34" charset="0"/>
                <a:ea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dynamic sea level</a:t>
            </a:r>
            <a:r>
              <a:rPr lang="el-GR" sz="2000" i="1" dirty="0">
                <a:solidFill>
                  <a:srgbClr val="000000"/>
                </a:solidFill>
                <a:effectLst/>
                <a:latin typeface="Calibri" panose="020F0502020204030204" pitchFamily="34" charset="0"/>
                <a:ea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64552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626</TotalTime>
  <Words>5300</Words>
  <Application>Microsoft Office PowerPoint</Application>
  <PresentationFormat>Widescreen</PresentationFormat>
  <Paragraphs>231</Paragraphs>
  <Slides>44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Trebuchet MS</vt:lpstr>
      <vt:lpstr>Wingdings</vt:lpstr>
      <vt:lpstr>Office Theme</vt:lpstr>
      <vt:lpstr>Κεφάλαιο 8  ΘΑΛΑΣΣΙΑ ΣΤΑΘΜΗ </vt:lpstr>
      <vt:lpstr>ΕΙΣΑΓΩΓΗ </vt:lpstr>
      <vt:lpstr>PowerPoint Presentation</vt:lpstr>
      <vt:lpstr>PowerPoint Presentation</vt:lpstr>
      <vt:lpstr>PowerPoint Presentation</vt:lpstr>
      <vt:lpstr>PowerPoint Presentation</vt:lpstr>
      <vt:lpstr>PowerPoint Presentation</vt:lpstr>
      <vt:lpstr>Xερσαίες (λιθοσφαιρικές) συνιστώσες</vt:lpstr>
      <vt:lpstr>Θαλάσσιες συνιστώσες = Ευστατισμός</vt:lpstr>
      <vt:lpstr>PowerPoint Presentation</vt:lpstr>
      <vt:lpstr>PowerPoint Presentation</vt:lpstr>
      <vt:lpstr>PowerPoint Presentation</vt:lpstr>
      <vt:lpstr>Μεταβολές θαλάσσιας στάθμης στο γεωλογικό χρόνο</vt:lpstr>
      <vt:lpstr>PowerPoint Presentation</vt:lpstr>
      <vt:lpstr>Θαλάσσια Ισοτοπικά στάδια οξυγόνου</vt:lpstr>
      <vt:lpstr>PowerPoint Presentation</vt:lpstr>
      <vt:lpstr>PowerPoint Presentation</vt:lpstr>
      <vt:lpstr>PowerPoint Presentation</vt:lpstr>
      <vt:lpstr>PowerPoint Presentation</vt:lpstr>
      <vt:lpstr>PowerPoint Presentation</vt:lpstr>
      <vt:lpstr>ΣΥΓΧΡΟΝΕΣ ΕΥΣΤΑΤΙΚΕΣ ΔΙΑΚΥΜΑΝΣΕΙΣ  ΤΗΣ ΘΑΛΑΣΣΙΑΣ ΣΤΑΘΜΗΣ </vt:lpstr>
      <vt:lpstr>PowerPoint Presentation</vt:lpstr>
      <vt:lpstr>2. Αλλαγή στο ανεμολογικό καθεστώς</vt:lpstr>
      <vt:lpstr> Ωκεανογραφικοί Παράμετροι  1. Αλλαγή των κυματικών χαρακτηριστικών (ανεμογενούς προέλευσης)</vt:lpstr>
      <vt:lpstr>2. Μεταβολή στην κυκλοφορία των ρευμάτων  (ανοικτής θαλάσσης) </vt:lpstr>
      <vt:lpstr>3. Υδρολογικές παράμετροι</vt:lpstr>
      <vt:lpstr>ΚΛΙΜΑΤΙΚΗ ΑΛΛΑΓΗ – MΕΤΑΒΟΛΗ ΘΑΛΑΣΣΙΑΣ ΣΤΑΘΜΗΣ </vt:lpstr>
      <vt:lpstr>Αύξηση της ατμοσφαιρικής θερμοκρασίας </vt:lpstr>
      <vt:lpstr>PowerPoint Presentation</vt:lpstr>
      <vt:lpstr>Αύξηση της θαλάσσιας στάθμης   Μια από τις σημαντικότερες επιπτώσεις της κλιματικής αλλαγής είναι η επιταχυνόμενη αύξηση της θαλάσσιας στάθμης μετά το 1950, πέραν του φυσιολογικού ρυθμού κατά 1 mm/year που χαρακτηρίζει τα τελευταία 6000 χρόνια (Poulos et al. 2009, Lambeck &amp; Purcell 2005, Paνlopoulos et al. 2007, Wright et al. 2019). Στην Εικόνα 8.15 δίνεται η αυξητική πορεία της θαλάσσιας στάθμης από το 1800 μέχρι το 2004 μαζί με την πρόβλεψη για την περίοδο μέχρι το 2100. Η περίοδος 1800-1870 έχει αβεβαιότητα καθώς στηρίζεται σε εκτιμήσεις του παρελθόντος, η οποία ακολουθείται από την περίοδο των ενόργανων μετρήσεων (καταγραφές σταθμηγράφων από λιμάνια όλου του κόσμου) με σαφή τάση αύξησης (Bindoff et al. 2007). </vt:lpstr>
      <vt:lpstr>PowerPoint Presentation</vt:lpstr>
      <vt:lpstr>PowerPoint Presentation</vt:lpstr>
      <vt:lpstr>Οι εκτιμήσεις των σεναρίων RCP για την πορεία των μελλοντικών συγκεντρώσεων των θερμοκηπικών αερίων και του radiative forcing (W/m2 ) μέχρι το 2100 (IPCC, 2014)</vt:lpstr>
      <vt:lpstr>Μακροπρόθεσμες προβλέψεις της ανόδου της θαλάσσιας στάθμης για τα πέντε βασικά σενάρια (SSP) εκπομπών (από IPCC 2021). </vt:lpstr>
      <vt:lpstr>PowerPoint Presentation</vt:lpstr>
      <vt:lpstr>Οι πιθανές κοινωνικές και οικονομικές επιπτώσεις της ανόδου της στάθμης της θάλασσας μπορούν να κατηγοριοποιηθούν ως εξής (Bijlsma 1996, Klein &amp; Nicholls 1999):  </vt:lpstr>
      <vt:lpstr>PowerPoint Presentation</vt:lpstr>
      <vt:lpstr>Μεσόγειος Θάλασσα </vt:lpstr>
      <vt:lpstr>PowerPoint Presentation</vt:lpstr>
      <vt:lpstr>PowerPoint Presentation</vt:lpstr>
      <vt:lpstr>Ελληνικές θάλασσες</vt:lpstr>
      <vt:lpstr>Παράκτιο ανάγλυφο Αιγαίου και Ιονίου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ΜΕΤΑΒΟΛΕΣ ΘΑΛΑΣΣΙΑΣ ΣΤΑΘΜΗΣ Αναπλ. Καθ. Σεραφείμ Ε. Πούλος Τμήμα Γεωλογίας &amp; Γεωπεριβάλλοντος, Ε.Κ.Π.Α.</dc:title>
  <dc:creator>Makis</dc:creator>
  <cp:lastModifiedBy>Serafeim Poulos</cp:lastModifiedBy>
  <cp:revision>30</cp:revision>
  <cp:lastPrinted>2020-06-21T20:33:35Z</cp:lastPrinted>
  <dcterms:created xsi:type="dcterms:W3CDTF">2011-08-22T12:46:56Z</dcterms:created>
  <dcterms:modified xsi:type="dcterms:W3CDTF">2022-10-17T13:43:24Z</dcterms:modified>
</cp:coreProperties>
</file>