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94" r:id="rId4"/>
    <p:sldId id="259" r:id="rId5"/>
    <p:sldId id="272" r:id="rId6"/>
    <p:sldId id="273" r:id="rId7"/>
    <p:sldId id="291" r:id="rId8"/>
    <p:sldId id="274" r:id="rId9"/>
    <p:sldId id="275" r:id="rId10"/>
    <p:sldId id="276" r:id="rId11"/>
    <p:sldId id="277" r:id="rId12"/>
    <p:sldId id="279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60"/>
  </p:normalViewPr>
  <p:slideViewPr>
    <p:cSldViewPr snapToGrid="0">
      <p:cViewPr varScale="1">
        <p:scale>
          <a:sx n="72" d="100"/>
          <a:sy n="72" d="100"/>
        </p:scale>
        <p:origin x="65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015FD0-68DE-4174-B818-4F5BC54FDCB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EDE8B3F-45B9-4865-8315-83CA763F7DA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F82878-C33F-445F-B241-A5ED2E02E3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0D223-D45B-4615-8E67-4CA4DE610428}" type="datetimeFigureOut">
              <a:rPr lang="en-US" smtClean="0"/>
              <a:t>5/10/2022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3CADD7-4D4A-483F-95B4-D39E3799AA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52DB06-02E6-4B95-96B4-1EA8FDD2E1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30FE6-3382-4A56-9296-45B0EA4285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04846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657987-09E3-4E13-9F7C-AC8EC81ED4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620C093-7D6F-44FC-9C91-C3F9D63AB9F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DB41B8-F3A9-4820-9137-6E0548F46E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0D223-D45B-4615-8E67-4CA4DE610428}" type="datetimeFigureOut">
              <a:rPr lang="en-US" smtClean="0"/>
              <a:t>5/10/2022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1BE847-3EC9-417C-B39B-8FE709868A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AFFE58-6F19-4C1B-9F57-60259719D4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30FE6-3382-4A56-9296-45B0EA4285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11411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126E9F3-5178-4FAD-A49E-DF3C456FB6D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7D3F3D3-B17E-4CF0-A59A-BE35715E9D4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766D74-FC09-47DD-BD37-F7953E2132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0D223-D45B-4615-8E67-4CA4DE610428}" type="datetimeFigureOut">
              <a:rPr lang="en-US" smtClean="0"/>
              <a:t>5/10/2022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51BA5B-C82C-4000-910F-78E80ADE07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874E10-44F4-41CE-AC98-038D0D907A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30FE6-3382-4A56-9296-45B0EA4285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80914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AC509F-B9DC-4B37-8BB0-9237D81286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259870-1CA8-40E1-9F6E-AB7AEA4D89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B5004D-9445-449F-BFC5-8BC52878F8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0D223-D45B-4615-8E67-4CA4DE610428}" type="datetimeFigureOut">
              <a:rPr lang="en-US" smtClean="0"/>
              <a:t>5/10/2022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0E86A7-B828-4F6C-B9AA-56A18A69D6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1DB8E1-E244-4463-8535-7E7DC20EE2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30FE6-3382-4A56-9296-45B0EA4285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70654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1A6DE6-5EEB-4FF8-963C-A62C8BE430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86F2DA8-DD62-4BF7-9EA6-108CD1BD97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A9A9D6-ED2D-4C28-9769-3E52BBBEAB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0D223-D45B-4615-8E67-4CA4DE610428}" type="datetimeFigureOut">
              <a:rPr lang="en-US" smtClean="0"/>
              <a:t>5/10/2022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A3B885-1EE3-4BEA-8EB6-0508FCFE5F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165CBF-E432-4FF7-AF13-BEB287E1A0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30FE6-3382-4A56-9296-45B0EA4285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70802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973E34-3FB9-404C-8A14-C2A37EC7E3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27F819-AC10-4701-9162-B632035E485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4647A6B-20C1-4550-8F94-E2A479FF126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217121B-7EAF-4BC6-9274-BB85C51BBF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0D223-D45B-4615-8E67-4CA4DE610428}" type="datetimeFigureOut">
              <a:rPr lang="en-US" smtClean="0"/>
              <a:t>5/10/2022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6C66990-E53B-46A0-A66C-5C9928BA5B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62990C2-7319-4F86-A0CB-A7331CD7BB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30FE6-3382-4A56-9296-45B0EA4285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40904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3D7398-1F45-49A4-A2C2-3AA5AC9C35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03ABAB4-4F31-4B82-A7B2-AB12C064D3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78F9FC7-4772-4EEC-8841-9070EB526DB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503AAEA-E192-48D3-BB84-CE127F9780F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88F9FE0-2460-4A3A-850B-1CAA3F60065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374D548-3FAD-4FB3-BA04-3BD7D23ABB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0D223-D45B-4615-8E67-4CA4DE610428}" type="datetimeFigureOut">
              <a:rPr lang="en-US" smtClean="0"/>
              <a:t>5/10/2022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6E43699-F9B4-4E02-AF1D-26455BBD48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F5C2C95-ED40-4510-81F8-09B8CF44A0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30FE6-3382-4A56-9296-45B0EA4285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83776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7772A0-50DB-46E5-BC29-6AFAFEF591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96CD258-FEF4-4133-92B6-FB92417F8B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0D223-D45B-4615-8E67-4CA4DE610428}" type="datetimeFigureOut">
              <a:rPr lang="en-US" smtClean="0"/>
              <a:t>5/10/2022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45391BD-6F7B-417C-A848-E34D2E0BE1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79F102B-A628-48C9-92C6-5EAAC59754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30FE6-3382-4A56-9296-45B0EA4285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42870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FBA3176-174F-4471-B342-FBE79E54C2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0D223-D45B-4615-8E67-4CA4DE610428}" type="datetimeFigureOut">
              <a:rPr lang="en-US" smtClean="0"/>
              <a:t>5/10/2022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8A8BBBA-EC04-44B6-9FFB-FFE8413FC8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5CEFAE1-9FD3-4F14-ACAF-87BF443AE8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30FE6-3382-4A56-9296-45B0EA4285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37957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E57BF5-8997-4541-8FA9-99981CF162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975657-5833-4102-A040-F3738301C8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0143560-A9EB-456A-B13B-06B99DF9ABB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28EAAA8-DE8F-4BF1-A8EE-A37BC89DC0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0D223-D45B-4615-8E67-4CA4DE610428}" type="datetimeFigureOut">
              <a:rPr lang="en-US" smtClean="0"/>
              <a:t>5/10/2022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1C7A7FE-0070-4694-99E1-3E262DCAE2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C0471C6-6700-4ADF-AC49-1EDBAE5368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30FE6-3382-4A56-9296-45B0EA4285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89621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AA7D79-10A6-48D3-B258-2BFC2F8EFC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17C2CE2-8C58-4722-8BAC-1873D7730BD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1C40A5E-DA73-4F16-9D1E-4580B3E9CB6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8130EFA-D4FB-4551-867D-3004C722AB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0D223-D45B-4615-8E67-4CA4DE610428}" type="datetimeFigureOut">
              <a:rPr lang="en-US" smtClean="0"/>
              <a:t>5/10/2022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4CD15B9-BC05-4DEA-A740-4E8BBA6010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C60E48-2137-4A83-8CA4-E19600E6AE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30FE6-3382-4A56-9296-45B0EA4285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60652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94AFD14-70BC-487F-A23B-26D57248FA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AEFD26E-6896-489F-8253-4EDA169F06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855FCB-1679-47ED-A3FC-FC73C97C1A3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70D223-D45B-4615-8E67-4CA4DE610428}" type="datetimeFigureOut">
              <a:rPr lang="en-US" smtClean="0"/>
              <a:t>5/10/2022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C63D2D-55EB-470D-BE9C-F9ABA5CAEFF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8458D3F-C615-4A6D-96EB-160C6BA50D0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230FE6-3382-4A56-9296-45B0EA4285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30038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IiDYtuJiKg4&amp;t=3s" TargetMode="External"/><Relationship Id="rId2" Type="http://schemas.openxmlformats.org/officeDocument/2006/relationships/hyperlink" Target="https://www.youtube.com/watch?v=S3UHgIHWyxM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www.youtube.com/watch?v=0iAHgPAKh5I&amp;t=372s" TargetMode="Externa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uJEkPq1WA3g" TargetMode="Externa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filmfreeway.com/ILOSTTHEWAY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uDqjIdI4bF4" TargetMode="External"/><Relationship Id="rId2" Type="http://schemas.openxmlformats.org/officeDocument/2006/relationships/hyperlink" Target="https://vimeo.com/93206523" TargetMode="Externa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ed.ted.com/lessons/animation-basics-the-art-of-timing-and-spacing-ted-ed?lesson_collection=animation-basics" TargetMode="External"/><Relationship Id="rId4" Type="http://schemas.openxmlformats.org/officeDocument/2006/relationships/hyperlink" Target="https://ed.ted.com/lessons/animation-basics-the-optical-illusion-of-motion-ted-ed?lesson_collection=animation-basics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vimeo.com/79471902?embedded=true&amp;source=vimeo_logo&amp;owner=21306649" TargetMode="External"/><Relationship Id="rId2" Type="http://schemas.openxmlformats.org/officeDocument/2006/relationships/hyperlink" Target="https://dl.acm.org/doi/pdf/10.1145/37402.37407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youtube.com/watch?v=krtYJSkytWo" TargetMode="External"/><Relationship Id="rId5" Type="http://schemas.openxmlformats.org/officeDocument/2006/relationships/hyperlink" Target="https://www.youtube.com/watch?v=GlQ7S_VZFiA" TargetMode="External"/><Relationship Id="rId4" Type="http://schemas.openxmlformats.org/officeDocument/2006/relationships/hyperlink" Target="https://www.youtube.com/watch?v=FI0T0Oj7WFE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vimeo.com/giorgosnikopoulos/animatinghumandolls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1C771B-2AEC-4E53-8675-46D902CCC3A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4"/>
            <a:ext cx="8865704" cy="1143758"/>
          </a:xfrm>
        </p:spPr>
        <p:txBody>
          <a:bodyPr>
            <a:norm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GB" sz="3200" b="1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Character Design in 3D Computer Animation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0058C48-9C14-472C-AD4B-4030777EFFF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2533720"/>
          </a:xfrm>
        </p:spPr>
        <p:txBody>
          <a:bodyPr>
            <a:normAutofit lnSpcReduction="10000"/>
          </a:bodyPr>
          <a:lstStyle/>
          <a:p>
            <a:r>
              <a:rPr lang="en-US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Panagiotis</a:t>
            </a:r>
            <a:r>
              <a:rPr lang="el-GR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(Takis) </a:t>
            </a:r>
            <a:r>
              <a:rPr lang="en-US" b="1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Kyriakoulakos</a:t>
            </a:r>
            <a:endParaRPr lang="el-GR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Assistant Professor in Computer Animation</a:t>
            </a:r>
            <a:endParaRPr lang="el-GR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Department of Product and Systems Design Engineering</a:t>
            </a:r>
            <a:endParaRPr lang="el-GR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School of Engineering</a:t>
            </a:r>
            <a:r>
              <a:rPr lang="el-GR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University</a:t>
            </a:r>
            <a:r>
              <a:rPr lang="el-GR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 the Aegean</a:t>
            </a:r>
            <a:endParaRPr lang="el-GR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ERASMUS+ Conference</a:t>
            </a:r>
          </a:p>
          <a:p>
            <a:r>
              <a:rPr lang="en-US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ENSAD, 10/5/20</a:t>
            </a:r>
            <a:r>
              <a:rPr lang="el-GR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24225105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1C771B-2AEC-4E53-8675-46D902CCC3A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3999" y="1122364"/>
            <a:ext cx="8878957" cy="772698"/>
          </a:xfrm>
        </p:spPr>
        <p:txBody>
          <a:bodyPr>
            <a:normAutofit/>
          </a:bodyPr>
          <a:lstStyle/>
          <a:p>
            <a:r>
              <a:rPr lang="en-US" sz="32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Syros Interactive Animation Experience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0058C48-9C14-472C-AD4B-4030777EFFF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3999" y="2160104"/>
            <a:ext cx="9024731" cy="3949147"/>
          </a:xfrm>
        </p:spPr>
        <p:txBody>
          <a:bodyPr>
            <a:normAutofit/>
          </a:bodyPr>
          <a:lstStyle/>
          <a:p>
            <a:pPr marL="342900" marR="0" indent="-34290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Motion Capture Laboratory</a:t>
            </a:r>
          </a:p>
          <a:p>
            <a:pPr marL="342900" marR="0" indent="-342900" algn="l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Link </a:t>
            </a:r>
            <a:r>
              <a:rPr lang="en-US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MoCap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Lab: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  <a:hlinkClick r:id="rId2"/>
              </a:rPr>
              <a:t>https://www.youtube.com/watch?v=S3UHgIHWyxM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indent="-342900" algn="l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indent="-34290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Student Work: The Fat Man by Nicole </a:t>
            </a:r>
            <a:r>
              <a:rPr lang="en-US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Chryssikos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indent="-34290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Link Fat Man: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  <a:hlinkClick r:id="rId3"/>
              </a:rPr>
              <a:t>https://www.youtube.com/watch?v=IiDYtuJiKg4&amp;t=3s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indent="-34290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indent="-34290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XARTS 2015- International Conference and Summer School on Extended Arts</a:t>
            </a:r>
          </a:p>
          <a:p>
            <a:pPr marL="342900" marR="0" indent="-34290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Link XARTS 2015: </a:t>
            </a: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https://www.youtube.com/watch?v=0iAHgPAKh5I&amp;t=372s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indent="-34290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66602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1C771B-2AEC-4E53-8675-46D902CCC3A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8858250" cy="1030287"/>
          </a:xfrm>
        </p:spPr>
        <p:txBody>
          <a:bodyPr>
            <a:normAutofit/>
          </a:bodyPr>
          <a:lstStyle/>
          <a:p>
            <a:r>
              <a:rPr lang="en-US" sz="32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Miscellaneous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0058C48-9C14-472C-AD4B-4030777EFFF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570922"/>
            <a:ext cx="8991600" cy="3164715"/>
          </a:xfrm>
        </p:spPr>
        <p:txBody>
          <a:bodyPr>
            <a:norm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indent="-34290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3D Computer Animation in the Production Pipeline of Live Action Films</a:t>
            </a:r>
          </a:p>
          <a:p>
            <a:pPr marL="342900" marR="0" indent="-34290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indent="-34290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Making of Gravity Link: </a:t>
            </a: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  <a:hlinkClick r:id="rId2"/>
              </a:rPr>
              <a:t>https://www.youtube.com/watch?v=uJEkPq1WA3g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indent="-34290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4761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1C771B-2AEC-4E53-8675-46D902CCC3A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8858250" cy="1030287"/>
          </a:xfrm>
        </p:spPr>
        <p:txBody>
          <a:bodyPr>
            <a:normAutofit/>
          </a:bodyPr>
          <a:lstStyle/>
          <a:p>
            <a:r>
              <a:rPr lang="en-US" sz="32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Final Words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0058C48-9C14-472C-AD4B-4030777EFFF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11965" y="2570922"/>
            <a:ext cx="9203635" cy="3551582"/>
          </a:xfrm>
        </p:spPr>
        <p:txBody>
          <a:bodyPr>
            <a:normAutofit/>
          </a:bodyPr>
          <a:lstStyle/>
          <a:p>
            <a:pPr marL="342900" marR="0" indent="-34290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indent="-34290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That’s All Folks</a:t>
            </a:r>
          </a:p>
          <a:p>
            <a:pPr marL="342900" marR="0" indent="-34290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indent="-34290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Thank you for Listening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93636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1C771B-2AEC-4E53-8675-46D902CCC3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44557"/>
            <a:ext cx="2196548" cy="6308034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/>
            <a:r>
              <a:rPr lang="en-US" sz="3600" b="1" dirty="0">
                <a:solidFill>
                  <a:srgbClr val="2C2C2C"/>
                </a:solidFill>
              </a:rPr>
              <a:t>Production Activity (2020-21) </a:t>
            </a:r>
            <a:br>
              <a:rPr lang="en-US" sz="3600" b="1" dirty="0">
                <a:solidFill>
                  <a:srgbClr val="2C2C2C"/>
                </a:solidFill>
              </a:rPr>
            </a:br>
            <a:br>
              <a:rPr lang="en-US" sz="3600" b="1" dirty="0">
                <a:solidFill>
                  <a:srgbClr val="2C2C2C"/>
                </a:solidFill>
              </a:rPr>
            </a:br>
            <a:br>
              <a:rPr lang="en-US" sz="3600" b="1" dirty="0">
                <a:solidFill>
                  <a:srgbClr val="2C2C2C"/>
                </a:solidFill>
              </a:rPr>
            </a:br>
            <a:r>
              <a:rPr lang="en-US" sz="3600" b="1" dirty="0">
                <a:solidFill>
                  <a:srgbClr val="2C2C2C"/>
                </a:solidFill>
              </a:rPr>
              <a:t>I Lost the Way </a:t>
            </a:r>
            <a:br>
              <a:rPr lang="en-US" sz="3600" b="1" dirty="0">
                <a:solidFill>
                  <a:srgbClr val="2C2C2C"/>
                </a:solidFill>
              </a:rPr>
            </a:br>
            <a:r>
              <a:rPr lang="en-US" sz="3600" b="1" dirty="0">
                <a:solidFill>
                  <a:srgbClr val="2C2C2C"/>
                </a:solidFill>
              </a:rPr>
              <a:t>by Panagiotis </a:t>
            </a:r>
            <a:r>
              <a:rPr lang="en-US" sz="3600" b="1" dirty="0" err="1">
                <a:solidFill>
                  <a:srgbClr val="2C2C2C"/>
                </a:solidFill>
              </a:rPr>
              <a:t>Rappas</a:t>
            </a:r>
            <a:endParaRPr lang="en-US" sz="3600" b="1" dirty="0">
              <a:solidFill>
                <a:srgbClr val="2C2C2C"/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FE22DC2-7F78-A681-05FD-BEB868CEB80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3548" y="-23428"/>
            <a:ext cx="4982817" cy="68443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41785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27DB7AE1-8516-B635-70FC-FFB3BF9623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/>
              <a:t>I Lost the way </a:t>
            </a:r>
            <a:r>
              <a:rPr lang="en-US" dirty="0"/>
              <a:t>by Panagiotis </a:t>
            </a:r>
            <a:r>
              <a:rPr lang="en-US" dirty="0" err="1"/>
              <a:t>Rappas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B823A81-3E93-CBA9-F25A-42F81C729A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Digital 2D Animation, 8’, 2021</a:t>
            </a:r>
          </a:p>
          <a:p>
            <a:endParaRPr lang="en-US" dirty="0"/>
          </a:p>
          <a:p>
            <a:r>
              <a:rPr lang="en-US" sz="1800" u="sng" dirty="0">
                <a:solidFill>
                  <a:srgbClr val="0563C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hlinkClick r:id="rId2"/>
              </a:rPr>
              <a:t>https</a:t>
            </a:r>
            <a:r>
              <a:rPr lang="el-GR" sz="1800" u="sng" dirty="0">
                <a:solidFill>
                  <a:srgbClr val="0563C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hlinkClick r:id="rId2"/>
              </a:rPr>
              <a:t>://</a:t>
            </a:r>
            <a:r>
              <a:rPr lang="en-US" sz="1800" u="sng" dirty="0" err="1">
                <a:solidFill>
                  <a:srgbClr val="0563C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hlinkClick r:id="rId2"/>
              </a:rPr>
              <a:t>filmfreeway</a:t>
            </a:r>
            <a:r>
              <a:rPr lang="el-GR" sz="1800" u="sng" dirty="0">
                <a:solidFill>
                  <a:srgbClr val="0563C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hlinkClick r:id="rId2"/>
              </a:rPr>
              <a:t>.</a:t>
            </a:r>
            <a:r>
              <a:rPr lang="en-US" sz="1800" u="sng" dirty="0">
                <a:solidFill>
                  <a:srgbClr val="0563C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hlinkClick r:id="rId2"/>
              </a:rPr>
              <a:t>com</a:t>
            </a:r>
            <a:r>
              <a:rPr lang="el-GR" sz="1800" u="sng" dirty="0">
                <a:solidFill>
                  <a:srgbClr val="0563C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hlinkClick r:id="rId2"/>
              </a:rPr>
              <a:t>/</a:t>
            </a:r>
            <a:r>
              <a:rPr lang="en-US" sz="1800" u="sng" dirty="0">
                <a:solidFill>
                  <a:srgbClr val="0563C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hlinkClick r:id="rId2"/>
              </a:rPr>
              <a:t>ILOSTTHEWAY</a:t>
            </a:r>
            <a:endParaRPr lang="en-US" sz="1800" u="sng" dirty="0">
              <a:solidFill>
                <a:srgbClr val="0563C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endParaRPr lang="en-US" sz="1800" u="sng" dirty="0">
              <a:solidFill>
                <a:srgbClr val="0563C1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Pass</a:t>
            </a:r>
            <a:r>
              <a:rPr lang="el-GR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: 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lost</a:t>
            </a:r>
            <a:r>
              <a:rPr lang="el-GR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_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way</a:t>
            </a:r>
            <a:r>
              <a:rPr lang="el-GR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_2021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05350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1C771B-2AEC-4E53-8675-46D902CCC3A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8858250" cy="1030287"/>
          </a:xfrm>
        </p:spPr>
        <p:txBody>
          <a:bodyPr>
            <a:normAutofit/>
          </a:bodyPr>
          <a:lstStyle/>
          <a:p>
            <a:r>
              <a:rPr lang="en-US" sz="32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3D Computer Animation Trends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0058C48-9C14-472C-AD4B-4030777EFFF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45920" y="2447778"/>
            <a:ext cx="8975188" cy="3179299"/>
          </a:xfrm>
        </p:spPr>
        <p:txBody>
          <a:bodyPr>
            <a:normAutofit fontScale="92500" lnSpcReduction="20000"/>
          </a:bodyPr>
          <a:lstStyle/>
          <a:p>
            <a:endParaRPr lang="en-GB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r-FR" dirty="0" err="1">
                <a:solidFill>
                  <a:srgbClr val="000000"/>
                </a:solidFill>
                <a:latin typeface="Calibri" panose="020F0502020204030204" pitchFamily="34" charset="0"/>
              </a:rPr>
              <a:t>Adapting</a:t>
            </a:r>
            <a:r>
              <a:rPr lang="fr-FR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fr-FR" dirty="0" err="1">
                <a:solidFill>
                  <a:srgbClr val="000000"/>
                </a:solidFill>
                <a:latin typeface="Calibri" panose="020F0502020204030204" pitchFamily="34" charset="0"/>
              </a:rPr>
              <a:t>Traditional</a:t>
            </a:r>
            <a:r>
              <a:rPr lang="fr-FR" dirty="0">
                <a:solidFill>
                  <a:srgbClr val="000000"/>
                </a:solidFill>
                <a:latin typeface="Calibri" panose="020F0502020204030204" pitchFamily="34" charset="0"/>
              </a:rPr>
              <a:t> Animation Principles</a:t>
            </a:r>
            <a:endParaRPr lang="fr-FR" b="0" i="0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r-FR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Animation Techniques (</a:t>
            </a:r>
            <a:r>
              <a:rPr lang="fr-FR" b="0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Keyframe</a:t>
            </a:r>
            <a:r>
              <a:rPr lang="fr-FR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-Inverse </a:t>
            </a:r>
            <a:r>
              <a:rPr lang="fr-FR" b="0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Kinematics</a:t>
            </a:r>
            <a:r>
              <a:rPr lang="fr-FR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, Motion Capture, </a:t>
            </a:r>
            <a:r>
              <a:rPr lang="fr-FR" b="0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Procedural</a:t>
            </a:r>
            <a:r>
              <a:rPr lang="fr-FR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Animation)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r-FR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The Pixar </a:t>
            </a:r>
            <a:r>
              <a:rPr lang="fr-FR" b="0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Way</a:t>
            </a:r>
            <a:r>
              <a:rPr lang="fr-FR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(Luxo Jr by John </a:t>
            </a:r>
            <a:r>
              <a:rPr lang="fr-FR" b="0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Lasseter</a:t>
            </a:r>
            <a:r>
              <a:rPr lang="fr-FR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)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r-FR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Motion Capture Techniques (</a:t>
            </a:r>
            <a:r>
              <a:rPr lang="fr-FR" b="0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Siggraph</a:t>
            </a:r>
            <a:r>
              <a:rPr lang="fr-FR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course)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r-FR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Acting the 12 </a:t>
            </a:r>
            <a:r>
              <a:rPr lang="fr-FR" b="0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principles</a:t>
            </a:r>
            <a:r>
              <a:rPr lang="fr-FR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(Georges </a:t>
            </a:r>
            <a:r>
              <a:rPr lang="fr-FR" b="0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Nikopoulos</a:t>
            </a:r>
            <a:r>
              <a:rPr lang="fr-FR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PhD)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r-FR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Syros Expérience (Motion capture </a:t>
            </a:r>
            <a:r>
              <a:rPr lang="fr-FR" b="0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Lab</a:t>
            </a:r>
            <a:r>
              <a:rPr lang="fr-FR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, </a:t>
            </a:r>
            <a:r>
              <a:rPr lang="fr-FR" b="0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Student</a:t>
            </a:r>
            <a:r>
              <a:rPr lang="fr-FR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Project, XARTS 2015)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r-FR" dirty="0" err="1">
                <a:solidFill>
                  <a:srgbClr val="000000"/>
                </a:solidFill>
                <a:latin typeface="Calibri" panose="020F0502020204030204" pitchFamily="34" charset="0"/>
              </a:rPr>
              <a:t>Miscellaneous</a:t>
            </a:r>
            <a:r>
              <a:rPr lang="fr-FR" dirty="0">
                <a:solidFill>
                  <a:srgbClr val="000000"/>
                </a:solidFill>
                <a:latin typeface="Calibri" panose="020F0502020204030204" pitchFamily="34" charset="0"/>
              </a:rPr>
              <a:t> (</a:t>
            </a:r>
            <a:r>
              <a:rPr lang="fr-FR" dirty="0" err="1">
                <a:solidFill>
                  <a:srgbClr val="000000"/>
                </a:solidFill>
                <a:latin typeface="Calibri" panose="020F0502020204030204" pitchFamily="34" charset="0"/>
              </a:rPr>
              <a:t>Making</a:t>
            </a:r>
            <a:r>
              <a:rPr lang="fr-FR" dirty="0">
                <a:solidFill>
                  <a:srgbClr val="000000"/>
                </a:solidFill>
                <a:latin typeface="Calibri" panose="020F0502020204030204" pitchFamily="34" charset="0"/>
              </a:rPr>
              <a:t> of Gravity)</a:t>
            </a:r>
            <a:endParaRPr lang="fr-FR" b="0" i="0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fr-FR" b="0" i="0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4649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1C771B-2AEC-4E53-8675-46D902CCC3A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8858250" cy="719689"/>
          </a:xfrm>
        </p:spPr>
        <p:txBody>
          <a:bodyPr>
            <a:normAutofit/>
          </a:bodyPr>
          <a:lstStyle/>
          <a:p>
            <a:r>
              <a:rPr lang="en-US" sz="32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12 Principles of Animation, a typology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0058C48-9C14-472C-AD4B-4030777EFFF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146851"/>
            <a:ext cx="9197008" cy="4346713"/>
          </a:xfrm>
        </p:spPr>
        <p:txBody>
          <a:bodyPr>
            <a:normAutofit fontScale="92500" lnSpcReduction="10000"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Typology of 12 principles by </a:t>
            </a:r>
            <a:r>
              <a:rPr lang="en-GB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Stathis</a:t>
            </a:r>
            <a:r>
              <a:rPr lang="en-GB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Plakopoulos</a:t>
            </a:r>
            <a:endParaRPr lang="en-GB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Physics: Squash and Stretch, Arcs, Follow through and overlapping action, Slow In and Slow Out, Timing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Mise </a:t>
            </a:r>
            <a:r>
              <a:rPr lang="en-GB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en</a:t>
            </a:r>
            <a:r>
              <a:rPr lang="en-GB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Scene: Staging, Exaggeration, Anticipation, Secondary Action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General: Straight Ahead Action and Pose to Pose, Solid Drawing, Appeal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GB" b="1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Link The Illusion of life: </a:t>
            </a:r>
            <a:r>
              <a:rPr lang="en-GB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Arial" panose="020B0604020202020204" pitchFamily="34" charset="0"/>
                <a:hlinkClick r:id="rId2"/>
              </a:rPr>
              <a:t>https://vimeo.com/93206523</a:t>
            </a:r>
            <a:endParaRPr lang="en-GB" b="1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24mn Link: </a:t>
            </a:r>
            <a:r>
              <a:rPr lang="en-GB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Arial" panose="020B0604020202020204" pitchFamily="34" charset="0"/>
                <a:hlinkClick r:id="rId3"/>
              </a:rPr>
              <a:t>https://www.youtube.com/watch?v=uDqjIdI4bF4</a:t>
            </a:r>
            <a:endParaRPr lang="en-GB" b="1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Arial" panose="020B0604020202020204" pitchFamily="34" charset="0"/>
                <a:hlinkClick r:id="rId4"/>
              </a:rPr>
              <a:t>https://ed.ted.com/lessons/animation-basics-the-optical-illusion-of-motion-ted-ed?lesson_collection=animation-basics</a:t>
            </a:r>
            <a:endParaRPr lang="en-GB" b="1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Arial" panose="020B0604020202020204" pitchFamily="34" charset="0"/>
                <a:hlinkClick r:id="rId5"/>
              </a:rPr>
              <a:t>https://ed.ted.com/lessons/animation-basics-the-art-of-timing-and-spacing-ted-ed?lesson_collection=animation-basics</a:t>
            </a:r>
            <a:endParaRPr lang="en-GB" b="1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GB" b="1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GB" b="1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endParaRPr lang="en-US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73139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1C771B-2AEC-4E53-8675-46D902CCC3A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8858250" cy="1030287"/>
          </a:xfrm>
        </p:spPr>
        <p:txBody>
          <a:bodyPr>
            <a:normAutofit/>
          </a:bodyPr>
          <a:lstStyle/>
          <a:p>
            <a:r>
              <a:rPr lang="en-US" sz="32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3D Animation Techniques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0058C48-9C14-472C-AD4B-4030777EFFF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820987"/>
            <a:ext cx="8991600" cy="2914650"/>
          </a:xfrm>
        </p:spPr>
        <p:txBody>
          <a:bodyPr>
            <a:norm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Inverse Kinematics, Motion Capture, Procedural Animation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Directed by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Angelos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Rouvas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Mentor Teaser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Mentor Making of</a:t>
            </a:r>
          </a:p>
          <a:p>
            <a:endParaRPr lang="en-US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86893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86519D-D2FA-50FB-7327-1FBB3617F4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Pixar Way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A5DCBB-19CD-28C6-12D3-967244BA4A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44487"/>
            <a:ext cx="10515600" cy="4732476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Paper by John Lasseter (</a:t>
            </a:r>
            <a:r>
              <a:rPr lang="en-US" dirty="0" err="1"/>
              <a:t>Siggraph</a:t>
            </a:r>
            <a:r>
              <a:rPr lang="en-US" dirty="0"/>
              <a:t> 1987)</a:t>
            </a:r>
          </a:p>
          <a:p>
            <a:r>
              <a:rPr lang="en-US" dirty="0">
                <a:hlinkClick r:id="rId2"/>
              </a:rPr>
              <a:t>https://dl.acm.org/doi/pdf/10.1145/37402.37407</a:t>
            </a:r>
            <a:endParaRPr lang="en-US" dirty="0"/>
          </a:p>
          <a:p>
            <a:r>
              <a:rPr lang="en-US" dirty="0">
                <a:hlinkClick r:id="rId3"/>
              </a:rPr>
              <a:t>https://vimeo.com/79471902?embedded=true&amp;source=vimeo_logo&amp;owner=21306649</a:t>
            </a:r>
            <a:endParaRPr lang="en-US" dirty="0"/>
          </a:p>
          <a:p>
            <a:r>
              <a:rPr lang="en-US" dirty="0"/>
              <a:t>Link </a:t>
            </a:r>
            <a:r>
              <a:rPr lang="en-US" dirty="0" err="1"/>
              <a:t>Luxo</a:t>
            </a:r>
            <a:r>
              <a:rPr lang="en-US" dirty="0"/>
              <a:t> Jr: </a:t>
            </a:r>
            <a:r>
              <a:rPr lang="en-US" dirty="0">
                <a:hlinkClick r:id="rId4"/>
              </a:rPr>
              <a:t>https://www.youtube.com/watch?v=FI0T0Oj7WFE</a:t>
            </a:r>
            <a:endParaRPr lang="en-US" dirty="0"/>
          </a:p>
          <a:p>
            <a:r>
              <a:rPr lang="en-US" dirty="0"/>
              <a:t>Link </a:t>
            </a:r>
            <a:r>
              <a:rPr lang="en-US" dirty="0" err="1"/>
              <a:t>Luxo</a:t>
            </a:r>
            <a:r>
              <a:rPr lang="en-US" dirty="0"/>
              <a:t> Jr Light and Heavy: </a:t>
            </a:r>
            <a:r>
              <a:rPr lang="en-US" dirty="0">
                <a:hlinkClick r:id="rId5"/>
              </a:rPr>
              <a:t>https://www.youtube.com/watch?v=GlQ7S_VZFiA</a:t>
            </a:r>
            <a:endParaRPr lang="en-US" dirty="0"/>
          </a:p>
          <a:p>
            <a:r>
              <a:rPr lang="en-US" dirty="0"/>
              <a:t>Link </a:t>
            </a:r>
            <a:r>
              <a:rPr lang="en-US" dirty="0" err="1"/>
              <a:t>Luxo</a:t>
            </a:r>
            <a:r>
              <a:rPr lang="en-US" dirty="0"/>
              <a:t> Jr Up and Down: </a:t>
            </a:r>
            <a:r>
              <a:rPr lang="en-US" dirty="0">
                <a:hlinkClick r:id="rId6"/>
              </a:rPr>
              <a:t>https://www.youtube.com/watch?v=krtYJSkytWo</a:t>
            </a:r>
            <a:endParaRPr lang="en-US" dirty="0"/>
          </a:p>
          <a:p>
            <a:pPr marL="0" marR="0" algn="just">
              <a:lnSpc>
                <a:spcPct val="107000"/>
              </a:lnSpc>
              <a:spcBef>
                <a:spcPts val="300"/>
              </a:spcBef>
              <a:spcAft>
                <a:spcPts val="300"/>
              </a:spcAft>
            </a:pPr>
            <a:endParaRPr lang="en-US" sz="1800" i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07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sz="18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When I first started, you would pitch a story because without a good story you didn’t really have a film. Later, once sequels started to take off, you pitched a character because a good character could support multiple stories. And now, you pitch a world because a world can support multiple characters and multiple stories across multiple media. (</a:t>
            </a:r>
            <a:r>
              <a:rPr lang="el-GR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Henry Jenkins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41022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1C771B-2AEC-4E53-8675-46D902CCC3A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8858250" cy="1030287"/>
          </a:xfrm>
        </p:spPr>
        <p:txBody>
          <a:bodyPr>
            <a:normAutofit/>
          </a:bodyPr>
          <a:lstStyle/>
          <a:p>
            <a:r>
              <a:rPr lang="en-US" sz="32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Motion Capture for Cartoons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0058C48-9C14-472C-AD4B-4030777EFFF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820987"/>
            <a:ext cx="8991600" cy="2914650"/>
          </a:xfrm>
        </p:spPr>
        <p:txBody>
          <a:bodyPr>
            <a:norm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Paper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Siggraph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2004 courses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US" b="1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Acting and Drawing for Animation</a:t>
            </a:r>
            <a:endParaRPr lang="en-US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10107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1C771B-2AEC-4E53-8675-46D902CCC3A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8858250" cy="1030287"/>
          </a:xfrm>
        </p:spPr>
        <p:txBody>
          <a:bodyPr>
            <a:normAutofit/>
          </a:bodyPr>
          <a:lstStyle/>
          <a:p>
            <a:r>
              <a:rPr lang="en-US" sz="32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Acting the 12 principles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0058C48-9C14-472C-AD4B-4030777EFFF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820987"/>
            <a:ext cx="8991600" cy="2914650"/>
          </a:xfrm>
        </p:spPr>
        <p:txBody>
          <a:bodyPr>
            <a:normAutofit/>
          </a:bodyPr>
          <a:lstStyle/>
          <a:p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PhD by Georges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Nikopoulos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Actor and Animation Director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Link 12 principles with motion capture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b="0" i="0" dirty="0">
                <a:effectLst/>
                <a:latin typeface="wf_segoe-ui_normal"/>
                <a:hlinkClick r:id="rId2"/>
              </a:rPr>
              <a:t>https://vimeo.com/giorgosnikopoulos/animatinghumandolls</a:t>
            </a:r>
            <a:br>
              <a:rPr lang="en-US" dirty="0"/>
            </a:br>
            <a:r>
              <a:rPr lang="en-US" b="0" i="0" dirty="0">
                <a:solidFill>
                  <a:srgbClr val="212121"/>
                </a:solidFill>
                <a:effectLst/>
                <a:latin typeface="wf_segoe-ui_normal"/>
              </a:rPr>
              <a:t>  (password: </a:t>
            </a:r>
            <a:r>
              <a:rPr lang="en-US" b="0" i="0" dirty="0" err="1">
                <a:solidFill>
                  <a:srgbClr val="212121"/>
                </a:solidFill>
                <a:effectLst/>
                <a:latin typeface="wf_segoe-ui_normal"/>
              </a:rPr>
              <a:t>AnimatingHumanDolls</a:t>
            </a:r>
            <a:r>
              <a:rPr lang="en-US" b="0" i="0" dirty="0">
                <a:solidFill>
                  <a:srgbClr val="212121"/>
                </a:solidFill>
                <a:effectLst/>
                <a:latin typeface="wf_segoe-ui_normal"/>
              </a:rPr>
              <a:t>)</a:t>
            </a:r>
            <a:endParaRPr lang="en-US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71963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347</TotalTime>
  <Words>637</Words>
  <Application>Microsoft Office PowerPoint</Application>
  <PresentationFormat>Widescreen</PresentationFormat>
  <Paragraphs>79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Calibri</vt:lpstr>
      <vt:lpstr>Calibri Light</vt:lpstr>
      <vt:lpstr>Times New Roman</vt:lpstr>
      <vt:lpstr>wf_segoe-ui_normal</vt:lpstr>
      <vt:lpstr>Office Theme</vt:lpstr>
      <vt:lpstr>Character Design in 3D Computer Animation</vt:lpstr>
      <vt:lpstr>Production Activity (2020-21)    I Lost the Way  by Panagiotis Rappas</vt:lpstr>
      <vt:lpstr>I Lost the way by Panagiotis Rappas</vt:lpstr>
      <vt:lpstr>3D Computer Animation Trends</vt:lpstr>
      <vt:lpstr>12 Principles of Animation, a typology</vt:lpstr>
      <vt:lpstr>3D Animation Techniques</vt:lpstr>
      <vt:lpstr>The Pixar Way</vt:lpstr>
      <vt:lpstr>Motion Capture for Cartoons</vt:lpstr>
      <vt:lpstr>Acting the 12 principles</vt:lpstr>
      <vt:lpstr>Syros Interactive Animation Experience</vt:lpstr>
      <vt:lpstr>Miscellaneous</vt:lpstr>
      <vt:lpstr>Final Words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Pratique Creative, Processus de Design, et Production d’Animation</dc:title>
  <dc:creator>user</dc:creator>
  <cp:lastModifiedBy>pank@aegean.gr</cp:lastModifiedBy>
  <cp:revision>38</cp:revision>
  <dcterms:created xsi:type="dcterms:W3CDTF">2021-01-25T13:30:44Z</dcterms:created>
  <dcterms:modified xsi:type="dcterms:W3CDTF">2022-05-10T12:08:28Z</dcterms:modified>
</cp:coreProperties>
</file>