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0" r:id="rId5"/>
    <p:sldId id="272" r:id="rId6"/>
    <p:sldId id="258" r:id="rId7"/>
    <p:sldId id="273" r:id="rId8"/>
    <p:sldId id="259" r:id="rId9"/>
    <p:sldId id="275" r:id="rId10"/>
    <p:sldId id="274" r:id="rId11"/>
    <p:sldId id="261" r:id="rId12"/>
    <p:sldId id="276" r:id="rId13"/>
    <p:sldId id="262" r:id="rId14"/>
    <p:sldId id="277" r:id="rId15"/>
    <p:sldId id="263" r:id="rId16"/>
    <p:sldId id="264" r:id="rId17"/>
    <p:sldId id="265" r:id="rId18"/>
    <p:sldId id="270" r:id="rId19"/>
    <p:sldId id="266" r:id="rId20"/>
    <p:sldId id="269" r:id="rId21"/>
    <p:sldId id="267" r:id="rId22"/>
    <p:sldId id="26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B9D43F-08BF-4CC4-8C6E-CE8047F1D1A7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D8E4E6-8C55-4AF3-A6F3-9B0BE49410DD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ΣΤΟΙΧΕΙΑ ΦΑΡΜΑΚΟΔΥΝΑΜΙΚΗΣ</a:t>
            </a:r>
            <a:br>
              <a:rPr lang="el-GR" dirty="0" smtClean="0"/>
            </a:br>
            <a:r>
              <a:rPr lang="el-GR" dirty="0" smtClean="0"/>
              <a:t>ΣΤΟΙΧΕΙΑ ΦΑΡΜΑΚΟΚΙΝΗΤΙΚΗΣ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79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886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43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ΚΑΘΑΡΣΗ (</a:t>
            </a:r>
            <a:r>
              <a:rPr lang="en-GB" dirty="0" smtClean="0"/>
              <a:t>clearance)</a:t>
            </a:r>
            <a:br>
              <a:rPr lang="en-GB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u="sng" dirty="0" smtClean="0"/>
              <a:t>Η απομάκρυνση ενός φαρμάκου </a:t>
            </a:r>
            <a:r>
              <a:rPr lang="el-GR" dirty="0" smtClean="0"/>
              <a:t>από τον οργανισμό από κάθε οδό αποβολής </a:t>
            </a:r>
            <a:r>
              <a:rPr lang="el-GR" u="sng" dirty="0" smtClean="0"/>
              <a:t>σε σχέση με τη συγκέντρωση </a:t>
            </a:r>
            <a:r>
              <a:rPr lang="el-GR" dirty="0" smtClean="0"/>
              <a:t>του φαρμάκου σε κάποιο βιολογικό υγρό</a:t>
            </a:r>
          </a:p>
          <a:p>
            <a:pPr marL="0" indent="0">
              <a:buNone/>
            </a:pPr>
            <a:r>
              <a:rPr lang="el-GR" dirty="0" smtClean="0"/>
              <a:t> (πόσος όγκος βιολογικού υγρού «καθαρίζεται»    εντελώς  </a:t>
            </a:r>
            <a:r>
              <a:rPr lang="el-GR" dirty="0" err="1" smtClean="0"/>
              <a:t>απο</a:t>
            </a:r>
            <a:r>
              <a:rPr lang="el-GR" dirty="0" smtClean="0"/>
              <a:t> συγκεκριμένο φάρμακο) 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Cl συστηματική = Cl </a:t>
            </a:r>
            <a:r>
              <a:rPr lang="el-GR" b="1" dirty="0" err="1" smtClean="0"/>
              <a:t>νεφρ+Cl</a:t>
            </a:r>
            <a:r>
              <a:rPr lang="el-GR" b="1" dirty="0" smtClean="0"/>
              <a:t> </a:t>
            </a:r>
            <a:r>
              <a:rPr lang="el-GR" b="1" dirty="0" err="1" smtClean="0"/>
              <a:t>ηπατ+Cl</a:t>
            </a:r>
            <a:r>
              <a:rPr lang="el-GR" b="1" dirty="0" smtClean="0"/>
              <a:t> …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75342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7606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7411"/>
            <a:ext cx="8280920" cy="48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25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ΟΓΚΟΣ ΚΑΤΑΝΟΜΗΣ(</a:t>
            </a:r>
            <a:r>
              <a:rPr lang="en-GB" dirty="0" err="1" smtClean="0"/>
              <a:t>Vd</a:t>
            </a:r>
            <a:r>
              <a:rPr lang="el-GR" dirty="0" smtClean="0"/>
              <a:t>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algn="just"/>
            <a:r>
              <a:rPr lang="el-GR" dirty="0" smtClean="0"/>
              <a:t>Ο όγκος τον οποίο θα έπρεπε να καταλαμβάνει το φάρμακο εάν ήταν διανεμημένο παντού με την ίδια συγκέντρωση (</a:t>
            </a:r>
            <a:r>
              <a:rPr lang="el-GR" dirty="0" err="1" smtClean="0"/>
              <a:t>Cp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                 </a:t>
            </a:r>
            <a:r>
              <a:rPr lang="el-GR" b="1" dirty="0" err="1" smtClean="0"/>
              <a:t>Vd=A</a:t>
            </a:r>
            <a:r>
              <a:rPr lang="el-GR" b="1" dirty="0" smtClean="0"/>
              <a:t>/</a:t>
            </a:r>
            <a:r>
              <a:rPr lang="el-GR" b="1" dirty="0" err="1" smtClean="0"/>
              <a:t>Cp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11694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8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τον </a:t>
            </a:r>
            <a:r>
              <a:rPr lang="el-GR" dirty="0" err="1" smtClean="0"/>
              <a:t>Vd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Φυσικοχημικές ιδιότητες φαρμάκου</a:t>
            </a:r>
          </a:p>
          <a:p>
            <a:r>
              <a:rPr lang="el-GR" dirty="0" smtClean="0"/>
              <a:t>Βαθμός σύνδεσης με </a:t>
            </a:r>
            <a:r>
              <a:rPr lang="el-GR" dirty="0" err="1" smtClean="0"/>
              <a:t>πρωτείνες</a:t>
            </a:r>
            <a:endParaRPr lang="el-GR" dirty="0" smtClean="0"/>
          </a:p>
          <a:p>
            <a:r>
              <a:rPr lang="el-GR" dirty="0" smtClean="0"/>
              <a:t>Ηλικία </a:t>
            </a:r>
          </a:p>
          <a:p>
            <a:r>
              <a:rPr lang="el-GR" dirty="0" smtClean="0"/>
              <a:t>Φύλο</a:t>
            </a:r>
          </a:p>
          <a:p>
            <a:r>
              <a:rPr lang="el-GR" dirty="0" smtClean="0"/>
              <a:t>Νόσος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41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ΟΓΚΟΣ ΚΑΤΑΝΟΜΗΣ</a:t>
            </a:r>
            <a:r>
              <a:rPr lang="en-GB" dirty="0" smtClean="0"/>
              <a:t/>
            </a:r>
            <a:br>
              <a:rPr lang="en-GB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Όγκος πλάσματος = 3.0 </a:t>
            </a:r>
            <a:r>
              <a:rPr lang="el-GR" dirty="0" err="1" smtClean="0"/>
              <a:t>lt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Όγκος αίματος = 5.5 </a:t>
            </a:r>
            <a:r>
              <a:rPr lang="el-GR" dirty="0" err="1" smtClean="0"/>
              <a:t>lt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Εξωκυττάριο</a:t>
            </a:r>
            <a:r>
              <a:rPr lang="el-GR" dirty="0" smtClean="0"/>
              <a:t> υγρό = 12.0 </a:t>
            </a:r>
            <a:r>
              <a:rPr lang="el-GR" dirty="0" err="1" smtClean="0"/>
              <a:t>lt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Ολικό σωματικό ύδωρ = 42.0 </a:t>
            </a:r>
            <a:r>
              <a:rPr lang="el-GR" dirty="0" err="1" smtClean="0"/>
              <a:t>lt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52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ΒΙΟΔΙΑΘΕΣΙΜΟΤΗΤΑ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Η ποσότητα της δραστικής ουσίας και η ταχύτητα με την οποία φθάνει στη συστηματική κυκλοφορία μετά από  την χορήγησή της </a:t>
            </a:r>
          </a:p>
          <a:p>
            <a:pPr algn="just"/>
            <a:r>
              <a:rPr lang="el-GR" dirty="0" smtClean="0"/>
              <a:t>Εκφράζεται σαν </a:t>
            </a:r>
            <a:r>
              <a:rPr lang="el-GR" dirty="0" err="1" smtClean="0"/>
              <a:t>κλασμα</a:t>
            </a:r>
            <a:r>
              <a:rPr lang="el-GR" dirty="0" smtClean="0"/>
              <a:t> F της δόσης που χορηγείται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880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0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37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ΧΡΟΝΟΣ ΗΜΙΖΩΗΣ (Τ1/2)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u="sng" dirty="0" smtClean="0"/>
              <a:t>Ο χρόνος </a:t>
            </a:r>
            <a:r>
              <a:rPr lang="el-GR" dirty="0" smtClean="0"/>
              <a:t>που απαιτείται </a:t>
            </a:r>
            <a:r>
              <a:rPr lang="el-GR" dirty="0" smtClean="0">
                <a:solidFill>
                  <a:srgbClr val="FF0000"/>
                </a:solidFill>
              </a:rPr>
              <a:t>για να μειωθεί κατά 50% η συγκέντρωση</a:t>
            </a:r>
            <a:r>
              <a:rPr lang="el-GR" dirty="0" smtClean="0"/>
              <a:t> του φαρμάκου Τ1/2=0.693 V/CL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Παράγοντες που </a:t>
            </a:r>
            <a:r>
              <a:rPr lang="el-GR" b="1" dirty="0" err="1" smtClean="0"/>
              <a:t>επηρρεάζουν</a:t>
            </a:r>
            <a:r>
              <a:rPr lang="el-GR" b="1" dirty="0" smtClean="0"/>
              <a:t> τον Τ1/2</a:t>
            </a:r>
          </a:p>
          <a:p>
            <a:r>
              <a:rPr lang="el-GR" dirty="0" err="1" smtClean="0"/>
              <a:t>Επαγωγείς</a:t>
            </a:r>
            <a:r>
              <a:rPr lang="el-GR" dirty="0" smtClean="0"/>
              <a:t> ή αναστολείς ενζύμων</a:t>
            </a:r>
          </a:p>
          <a:p>
            <a:r>
              <a:rPr lang="el-GR" dirty="0" smtClean="0"/>
              <a:t> Μεταβολές νεφρικής κάθαρσης- </a:t>
            </a:r>
            <a:r>
              <a:rPr lang="el-GR" dirty="0" err="1" smtClean="0"/>
              <a:t>pH</a:t>
            </a:r>
            <a:r>
              <a:rPr lang="el-GR" dirty="0" smtClean="0"/>
              <a:t> ούρων</a:t>
            </a:r>
          </a:p>
          <a:p>
            <a:r>
              <a:rPr lang="el-GR" dirty="0" smtClean="0"/>
              <a:t> Ηλικία</a:t>
            </a:r>
          </a:p>
          <a:p>
            <a:r>
              <a:rPr lang="el-GR" dirty="0" smtClean="0"/>
              <a:t>Σύνδεση με </a:t>
            </a:r>
            <a:r>
              <a:rPr lang="el-GR" dirty="0" err="1" smtClean="0"/>
              <a:t>πρωτείνες</a:t>
            </a:r>
            <a:endParaRPr lang="el-GR" dirty="0" smtClean="0"/>
          </a:p>
          <a:p>
            <a:r>
              <a:rPr lang="el-GR" dirty="0" smtClean="0"/>
              <a:t> Ηπατικές βλάβες</a:t>
            </a:r>
          </a:p>
          <a:p>
            <a:r>
              <a:rPr lang="el-GR" dirty="0" smtClean="0"/>
              <a:t> Ασθένειες</a:t>
            </a:r>
          </a:p>
          <a:p>
            <a:r>
              <a:rPr lang="el-GR" dirty="0" smtClean="0"/>
              <a:t> Συνύπαρξη φαρμάκων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12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φαρμάκου -υποδοχέα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                                            </a:t>
            </a:r>
            <a:r>
              <a:rPr lang="el-GR" sz="1400" dirty="0" smtClean="0"/>
              <a:t>Κ1Κ2</a:t>
            </a:r>
            <a:endParaRPr lang="el-GR" sz="1400" dirty="0"/>
          </a:p>
          <a:p>
            <a:pPr marL="0" indent="0">
              <a:buNone/>
            </a:pPr>
            <a:r>
              <a:rPr lang="el-GR" sz="2800" dirty="0" err="1" smtClean="0">
                <a:solidFill>
                  <a:srgbClr val="FF0000"/>
                </a:solidFill>
              </a:rPr>
              <a:t>Φάρμακο(D)+Υποδοχέας(R</a:t>
            </a:r>
            <a:r>
              <a:rPr lang="el-GR" sz="2800" dirty="0" smtClean="0">
                <a:solidFill>
                  <a:srgbClr val="FF0000"/>
                </a:solidFill>
              </a:rPr>
              <a:t>)  =&gt;   DR Αποτέλεσμα</a:t>
            </a:r>
          </a:p>
          <a:p>
            <a:pPr marL="0" indent="0">
              <a:buNone/>
            </a:pPr>
            <a:r>
              <a:rPr lang="el-GR" sz="2800" dirty="0" smtClean="0"/>
              <a:t>    </a:t>
            </a:r>
          </a:p>
          <a:p>
            <a:pPr marL="0" indent="0">
              <a:buNone/>
            </a:pP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Ισχύς </a:t>
            </a:r>
            <a:r>
              <a:rPr lang="el-GR" sz="2800" dirty="0" smtClean="0"/>
              <a:t>:εξάρτηση αποτελέσματος από τη δόση</a:t>
            </a:r>
          </a:p>
          <a:p>
            <a:pPr marL="0" indent="0">
              <a:buNone/>
            </a:pP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Αποτελεσματικότητα</a:t>
            </a:r>
            <a:r>
              <a:rPr lang="el-GR" sz="2800" dirty="0" smtClean="0"/>
              <a:t> :Σχέση μεταξύ κατάληψης του    R και αποτελέσματος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99280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32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ΤΙ ΕΙΝΑΙ ΔΟΣΟΛΟΓΙΚΟ ΣΧΗΜΑ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u="sng" dirty="0" smtClean="0"/>
              <a:t>Το ποσό </a:t>
            </a:r>
            <a:r>
              <a:rPr lang="el-GR" dirty="0" smtClean="0"/>
              <a:t>του φαρμάκου που χορηγήθηκε εφάπαξ</a:t>
            </a:r>
          </a:p>
          <a:p>
            <a:r>
              <a:rPr lang="el-GR" dirty="0"/>
              <a:t> </a:t>
            </a:r>
            <a:r>
              <a:rPr lang="el-GR" u="sng" dirty="0" smtClean="0"/>
              <a:t>Η Οδός </a:t>
            </a:r>
            <a:r>
              <a:rPr lang="el-GR" dirty="0" smtClean="0"/>
              <a:t>χορήγησης</a:t>
            </a:r>
          </a:p>
          <a:p>
            <a:r>
              <a:rPr lang="el-GR" dirty="0" smtClean="0"/>
              <a:t> </a:t>
            </a:r>
            <a:r>
              <a:rPr lang="el-GR" u="sng" dirty="0" smtClean="0"/>
              <a:t>Τα Διαστήματα </a:t>
            </a:r>
            <a:r>
              <a:rPr lang="el-GR" dirty="0" smtClean="0"/>
              <a:t>μεταξύ δόσεων</a:t>
            </a:r>
          </a:p>
          <a:p>
            <a:r>
              <a:rPr lang="el-GR" u="sng" dirty="0" smtClean="0"/>
              <a:t>Ο Χρόνος</a:t>
            </a:r>
            <a:r>
              <a:rPr lang="el-GR" dirty="0" smtClean="0"/>
              <a:t>  της επόμενης χορήγησης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▶ </a:t>
            </a:r>
            <a:r>
              <a:rPr lang="el-GR" dirty="0" smtClean="0">
                <a:solidFill>
                  <a:srgbClr val="FF0000"/>
                </a:solidFill>
              </a:rPr>
              <a:t>Συνεχής χορήγηση IV </a:t>
            </a:r>
            <a:r>
              <a:rPr lang="el-GR" dirty="0" smtClean="0"/>
              <a:t>έγχυση (σταθερός ρυθμός)</a:t>
            </a:r>
          </a:p>
          <a:p>
            <a:pPr marL="0" indent="0">
              <a:buNone/>
            </a:pPr>
            <a:r>
              <a:rPr lang="el-GR" dirty="0" smtClean="0"/>
              <a:t>▶ </a:t>
            </a:r>
            <a:r>
              <a:rPr lang="el-GR" dirty="0" smtClean="0">
                <a:solidFill>
                  <a:srgbClr val="FF0000"/>
                </a:solidFill>
              </a:rPr>
              <a:t>Διακεκομμένες δόσεις  </a:t>
            </a:r>
            <a:r>
              <a:rPr lang="el-GR" dirty="0" smtClean="0"/>
              <a:t>σε ίσα χρονικά διαστήματα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086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0567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18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832648" cy="226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4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Μέση δραστική δόση (Ε</a:t>
            </a:r>
            <a:r>
              <a:rPr lang="en-GB" dirty="0" smtClean="0"/>
              <a:t>D50)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Μέση δραστική δόση </a:t>
            </a:r>
            <a:r>
              <a:rPr lang="el-GR" dirty="0" smtClean="0"/>
              <a:t>(ΕD50)=Η </a:t>
            </a:r>
            <a:r>
              <a:rPr lang="el-GR" u="sng" dirty="0" smtClean="0"/>
              <a:t>δόση </a:t>
            </a:r>
            <a:r>
              <a:rPr lang="el-GR" dirty="0" smtClean="0"/>
              <a:t>με την οποία</a:t>
            </a:r>
            <a:r>
              <a:rPr lang="en-GB" dirty="0" smtClean="0"/>
              <a:t> </a:t>
            </a:r>
            <a:r>
              <a:rPr lang="el-GR" dirty="0" smtClean="0"/>
              <a:t>επιτυγχάνεται το μισό από το</a:t>
            </a:r>
            <a:r>
              <a:rPr lang="en-GB" dirty="0" smtClean="0"/>
              <a:t> </a:t>
            </a:r>
            <a:r>
              <a:rPr lang="el-GR" dirty="0" smtClean="0"/>
              <a:t>μέγιστο αποτέλεσμα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8100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3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644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7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ΣΥΝΔΕΣΗ ΦΑΡΜΑΚΟΥ ΥΠΟΔΟΧΕΑ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err="1" smtClean="0"/>
              <a:t>Ενα</a:t>
            </a:r>
            <a:r>
              <a:rPr lang="el-GR" dirty="0" smtClean="0"/>
              <a:t> φάρμακο που </a:t>
            </a:r>
            <a:r>
              <a:rPr lang="el-GR" dirty="0" err="1" smtClean="0"/>
              <a:t>συνδέόμενο</a:t>
            </a:r>
            <a:r>
              <a:rPr lang="el-GR" dirty="0" smtClean="0"/>
              <a:t> με τον</a:t>
            </a:r>
          </a:p>
          <a:p>
            <a:pPr marL="0" indent="0">
              <a:buNone/>
            </a:pPr>
            <a:r>
              <a:rPr lang="el-GR" dirty="0" smtClean="0"/>
              <a:t>υποδοχέα μπορεί:</a:t>
            </a:r>
          </a:p>
          <a:p>
            <a:pPr marL="0" indent="0">
              <a:buNone/>
            </a:pPr>
            <a:r>
              <a:rPr lang="el-GR" dirty="0" smtClean="0"/>
              <a:t>α) να τον διεγείρει καλείται </a:t>
            </a:r>
            <a:r>
              <a:rPr lang="el-GR" dirty="0" smtClean="0">
                <a:solidFill>
                  <a:srgbClr val="FF0000"/>
                </a:solidFill>
              </a:rPr>
              <a:t>αγωνιστής</a:t>
            </a:r>
          </a:p>
          <a:p>
            <a:pPr marL="0" indent="0">
              <a:buNone/>
            </a:pPr>
            <a:r>
              <a:rPr lang="el-GR" dirty="0" smtClean="0"/>
              <a:t>β) να προκαλέσει μειωμένη απάντηση</a:t>
            </a:r>
          </a:p>
          <a:p>
            <a:pPr marL="0" indent="0">
              <a:buNone/>
            </a:pPr>
            <a:r>
              <a:rPr lang="el-GR" dirty="0" smtClean="0"/>
              <a:t>καλείται </a:t>
            </a:r>
            <a:r>
              <a:rPr lang="el-GR" dirty="0" smtClean="0">
                <a:solidFill>
                  <a:srgbClr val="FF0000"/>
                </a:solidFill>
              </a:rPr>
              <a:t>μερικός αγωνιστής</a:t>
            </a:r>
          </a:p>
          <a:p>
            <a:pPr marL="0" indent="0">
              <a:buNone/>
            </a:pPr>
            <a:r>
              <a:rPr lang="el-GR" dirty="0" smtClean="0"/>
              <a:t>γ) να μην προκαλέσει καμία απάντηση</a:t>
            </a:r>
          </a:p>
          <a:p>
            <a:pPr marL="0" indent="0">
              <a:buNone/>
            </a:pPr>
            <a:r>
              <a:rPr lang="el-GR" dirty="0" smtClean="0"/>
              <a:t>καλείται </a:t>
            </a:r>
            <a:r>
              <a:rPr lang="el-GR" dirty="0" smtClean="0">
                <a:solidFill>
                  <a:srgbClr val="FF0000"/>
                </a:solidFill>
              </a:rPr>
              <a:t>ανταγωνιστής</a:t>
            </a:r>
          </a:p>
          <a:p>
            <a:pPr marL="0" indent="0">
              <a:buNone/>
            </a:pPr>
            <a:r>
              <a:rPr lang="el-GR" dirty="0" smtClean="0"/>
              <a:t> (Συναγωνιστικοί-μη συναγωνιστικοί)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538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766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5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Συναγωνιστικοί-μη συναγωνιστικοί Ανταγωνιστές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Συναγωνιστικός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ανταγωνιστής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Συναγωνίζεται τον</a:t>
            </a:r>
            <a:r>
              <a:rPr lang="en-GB" dirty="0" smtClean="0"/>
              <a:t> </a:t>
            </a:r>
            <a:r>
              <a:rPr lang="el-GR" dirty="0" smtClean="0"/>
              <a:t>αγωνιστή για την κάλυψη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l-GR" dirty="0" smtClean="0"/>
              <a:t>της ίδιας θέσης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Μη Συναγωνιστικός ανταγωνιστής:</a:t>
            </a:r>
          </a:p>
          <a:p>
            <a:pPr marL="0" indent="0">
              <a:buNone/>
            </a:pPr>
            <a:r>
              <a:rPr lang="el-GR" dirty="0" smtClean="0"/>
              <a:t>Συνδέεται σε θέση διαφορετική από</a:t>
            </a:r>
          </a:p>
          <a:p>
            <a:pPr marL="0" indent="0">
              <a:buNone/>
            </a:pPr>
            <a:r>
              <a:rPr lang="el-GR" dirty="0" smtClean="0"/>
              <a:t>τον αγωνιστή πριν συνδεθεί ο αγωνιστής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871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700808"/>
            <a:ext cx="5256584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466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353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ΣΤΟΙΧΕΙΑ ΦΑΡΜΑΚΟΔΥΝΑΜΙΚΗΣ ΣΤΟΙΧΕΙΑ ΦΑΡΜΑΚΟΚΙΝΗΤΙΚΗΣ </vt:lpstr>
      <vt:lpstr>Σύνδεση φαρμάκου -υποδοχέα</vt:lpstr>
      <vt:lpstr>PowerPoint Presentation</vt:lpstr>
      <vt:lpstr>Μέση δραστική δόση (ΕD50)</vt:lpstr>
      <vt:lpstr>PowerPoint Presentation</vt:lpstr>
      <vt:lpstr>ΣΥΝΔΕΣΗ ΦΑΡΜΑΚΟΥ ΥΠΟΔΟΧΕΑ</vt:lpstr>
      <vt:lpstr>PowerPoint Presentation</vt:lpstr>
      <vt:lpstr>Συναγωνιστικοί-μη συναγωνιστικοί Ανταγωνιστές </vt:lpstr>
      <vt:lpstr>PowerPoint Presentation</vt:lpstr>
      <vt:lpstr>PowerPoint Presentation</vt:lpstr>
      <vt:lpstr>ΚΑΘΑΡΣΗ (clearance) </vt:lpstr>
      <vt:lpstr>PowerPoint Presentation</vt:lpstr>
      <vt:lpstr> ΟΓΚΟΣ ΚΑΤΑΝΟΜΗΣ(Vd) </vt:lpstr>
      <vt:lpstr>PowerPoint Presentation</vt:lpstr>
      <vt:lpstr>Παράγοντες που επηρεάζουν τον Vd </vt:lpstr>
      <vt:lpstr>ΟΓΚΟΣ ΚΑΤΑΝΟΜΗΣ </vt:lpstr>
      <vt:lpstr> ΒΙΟΔΙΑΘΕΣΙΜΟΤΗΤΑ </vt:lpstr>
      <vt:lpstr>PowerPoint Presentation</vt:lpstr>
      <vt:lpstr> ΧΡΟΝΟΣ ΗΜΙΖΩΗΣ (Τ1/2) </vt:lpstr>
      <vt:lpstr>PowerPoint Presentation</vt:lpstr>
      <vt:lpstr> ΤΙ ΕΙΝΑΙ ΔΟΣΟΛΟΓΙΚΟ ΣΧΗΜΑ 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ΦΑΡΜΑΚΟΔΥΝΑΜΙΚΗ</dc:title>
  <dc:creator>Spyros</dc:creator>
  <cp:lastModifiedBy>Spyros</cp:lastModifiedBy>
  <cp:revision>9</cp:revision>
  <dcterms:created xsi:type="dcterms:W3CDTF">2020-05-19T15:14:25Z</dcterms:created>
  <dcterms:modified xsi:type="dcterms:W3CDTF">2020-05-19T17:17:40Z</dcterms:modified>
</cp:coreProperties>
</file>