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7"/>
  </p:notesMasterIdLst>
  <p:handoutMasterIdLst>
    <p:handoutMasterId r:id="rId38"/>
  </p:handoutMasterIdLst>
  <p:sldIdLst>
    <p:sldId id="256" r:id="rId3"/>
    <p:sldId id="270" r:id="rId4"/>
    <p:sldId id="271" r:id="rId5"/>
    <p:sldId id="315" r:id="rId6"/>
    <p:sldId id="316" r:id="rId7"/>
    <p:sldId id="31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304" r:id="rId25"/>
    <p:sldId id="305" r:id="rId26"/>
    <p:sldId id="306" r:id="rId27"/>
    <p:sldId id="307" r:id="rId28"/>
    <p:sldId id="308" r:id="rId29"/>
    <p:sldId id="257" r:id="rId30"/>
    <p:sldId id="262" r:id="rId31"/>
    <p:sldId id="264" r:id="rId32"/>
    <p:sldId id="318" r:id="rId33"/>
    <p:sldId id="319" r:id="rId34"/>
    <p:sldId id="266"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6" d="100"/>
          <a:sy n="76" d="100"/>
        </p:scale>
        <p:origin x="-2808" y="-8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D42DF37F-A00F-4BAD-95D8-126CEB2A3A65}" type="slidenum">
              <a:rPr lang="el-GR"/>
              <a:pPr>
                <a:defRPr/>
              </a:pPr>
              <a:t>‹#›</a:t>
            </a:fld>
            <a:endParaRPr lang="el-GR" dirty="0"/>
          </a:p>
        </p:txBody>
      </p:sp>
    </p:spTree>
    <p:extLst>
      <p:ext uri="{BB962C8B-B14F-4D97-AF65-F5344CB8AC3E}">
        <p14:creationId xmlns:p14="http://schemas.microsoft.com/office/powerpoint/2010/main" val="33114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commons.wikimedia.org/wiki/User:File_Upload_Bot_(Magnus_Manske)"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commons.wikimedia.org/wiki/File:Gerhard_Armauer_Hansen.jpg" TargetMode="External"/><Relationship Id="rId5" Type="http://schemas.openxmlformats.org/officeDocument/2006/relationships/hyperlink" Target="http://commons.wikimedia.org/wiki/User:PDH" TargetMode="External"/><Relationship Id="rId4" Type="http://schemas.openxmlformats.org/officeDocument/2006/relationships/hyperlink" Target="http://commons.wikimedia.org/wiki/File:Mycobacterium_leprae.jpe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An_introduction_to_dermatology_(1905)_nodular_leprosy.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Smallman12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commons.wikimedia.org/w/index.php?title=User:Balthazaar&amp;action=edit&amp;redlink=1"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ommons.wikimedia.org/wiki/File:Leprosy_thigh_demarcated_cutaneous_lesions.jpg" TargetMode="External"/><Relationship Id="rId5" Type="http://schemas.openxmlformats.org/officeDocument/2006/relationships/hyperlink" Target="http://commons.wikimedia.org/wiki/User:Smallman12q" TargetMode="External"/><Relationship Id="rId4" Type="http://schemas.openxmlformats.org/officeDocument/2006/relationships/hyperlink" Target="http://commons.wikimedia.org/wiki/File:An_introduction_to_dermatology_(1905)_maculo-anaesthetic_leprosy.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Leprosy_deformities_hand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jeh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8</a:t>
            </a:r>
            <a:r>
              <a:rPr lang="el-GR" sz="2600" dirty="0"/>
              <a:t>: Λοιμώξεις </a:t>
            </a:r>
            <a:r>
              <a:rPr lang="el-GR" sz="2600" dirty="0" smtClean="0"/>
              <a:t>(δ’ </a:t>
            </a:r>
            <a:r>
              <a:rPr lang="el-GR" sz="2600" dirty="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Κατηγοριοποίηση λέπρας </a:t>
            </a:r>
            <a:r>
              <a:rPr lang="el-GR" sz="3000" b="0" dirty="0" smtClean="0"/>
              <a:t>2/2</a:t>
            </a:r>
            <a:endParaRPr lang="el-GR" dirty="0"/>
          </a:p>
        </p:txBody>
      </p:sp>
      <p:sp>
        <p:nvSpPr>
          <p:cNvPr id="10242" name="Rectangle 3"/>
          <p:cNvSpPr>
            <a:spLocks noGrp="1" noChangeArrowheads="1"/>
          </p:cNvSpPr>
          <p:nvPr>
            <p:ph idx="1"/>
          </p:nvPr>
        </p:nvSpPr>
        <p:spPr/>
        <p:txBody>
          <a:bodyPr/>
          <a:lstStyle/>
          <a:p>
            <a:pPr eaLnBrk="1" hangingPunct="1"/>
            <a:endParaRPr lang="el-GR" altLang="el-GR" b="1" dirty="0" smtClean="0"/>
          </a:p>
          <a:p>
            <a:pPr marL="457200" indent="-457200" eaLnBrk="1" hangingPunct="1">
              <a:buFont typeface="+mj-lt"/>
              <a:buAutoNum type="arabicPeriod" startAt="3"/>
            </a:pPr>
            <a:r>
              <a:rPr lang="el-GR" altLang="el-GR" b="1" dirty="0" smtClean="0"/>
              <a:t>Ενδιάμεσος λέπρα </a:t>
            </a:r>
            <a:r>
              <a:rPr lang="el-GR" altLang="el-GR" dirty="0" smtClean="0"/>
              <a:t>που χαρακτηρίζεται από μια ή περισσότερες υπόχρωμες ή μερικές φορές ερυθηματώδεις μη σαφώς καθορισμένες κηλίδες διαφόρων μεγεθών.  </a:t>
            </a:r>
          </a:p>
          <a:p>
            <a:pPr marL="444500" indent="0" eaLnBrk="1" hangingPunct="1">
              <a:buNone/>
            </a:pPr>
            <a:r>
              <a:rPr lang="el-GR" altLang="el-GR" dirty="0" smtClean="0"/>
              <a:t>Η αίσθηση, η έκκριση ιδρώτα και η ανάπτυξη τριχών στις κηλίδες αυτές είναι φυσιολογική.  </a:t>
            </a:r>
          </a:p>
          <a:p>
            <a:pPr marL="444500" indent="0" eaLnBrk="1" hangingPunct="1">
              <a:buNone/>
            </a:pPr>
            <a:r>
              <a:rPr lang="el-GR" altLang="el-GR" dirty="0" smtClean="0"/>
              <a:t>Αυτή η μορφή λέπρας είναι συνήθης στα </a:t>
            </a:r>
            <a:r>
              <a:rPr lang="el-GR" altLang="el-GR" b="1" dirty="0" smtClean="0"/>
              <a:t>παιδιά.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940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της </a:t>
            </a:r>
            <a:r>
              <a:rPr lang="el-GR" dirty="0" smtClean="0"/>
              <a:t>λέπρας</a:t>
            </a:r>
            <a:endParaRPr lang="el-GR" dirty="0"/>
          </a:p>
        </p:txBody>
      </p:sp>
      <p:sp>
        <p:nvSpPr>
          <p:cNvPr id="11266" name="Rectangle 3"/>
          <p:cNvSpPr>
            <a:spLocks noGrp="1" noChangeArrowheads="1"/>
          </p:cNvSpPr>
          <p:nvPr>
            <p:ph idx="1"/>
          </p:nvPr>
        </p:nvSpPr>
        <p:spPr>
          <a:xfrm>
            <a:off x="457200" y="1196752"/>
            <a:ext cx="8363272" cy="5472608"/>
          </a:xfrm>
        </p:spPr>
        <p:txBody>
          <a:bodyPr>
            <a:noAutofit/>
          </a:bodyPr>
          <a:lstStyle/>
          <a:p>
            <a:pPr eaLnBrk="1" hangingPunct="1"/>
            <a:r>
              <a:rPr lang="el-GR" altLang="el-GR" dirty="0" smtClean="0"/>
              <a:t>Η περίοδος επώασης ποικίλλει από 2 ως 6 χρόνια, παρότι μπορεί να είναι τόσο βραχεία (μερικοί μήνες) και τόσο μακροχρόνια (20 χρόνια).  </a:t>
            </a:r>
          </a:p>
          <a:p>
            <a:pPr eaLnBrk="1" hangingPunct="1"/>
            <a:r>
              <a:rPr lang="el-GR" altLang="el-GR" dirty="0" smtClean="0"/>
              <a:t>Η λέπρα πρέπει να μπαίνει στην </a:t>
            </a:r>
            <a:r>
              <a:rPr lang="el-GR" altLang="el-GR" dirty="0" smtClean="0"/>
              <a:t>διαφοροδιάγνωση</a:t>
            </a:r>
            <a:r>
              <a:rPr lang="el-GR" altLang="el-GR" dirty="0" smtClean="0"/>
              <a:t> κάθε ασθενούς που παρουσιάζεται με </a:t>
            </a:r>
            <a:r>
              <a:rPr lang="el-GR" altLang="el-GR" b="1" dirty="0" smtClean="0"/>
              <a:t>υπόχρωμες δερματικές περιοχές που συνδυάζονται με απώλεια της αίσθησης ιδίως της αφής και της θερμοκρασίας και υποψία προσβολής των νεύρων (πάχυνση των νεύρων, ερυθρότητα) </a:t>
            </a:r>
            <a:r>
              <a:rPr lang="el-GR" altLang="el-GR" dirty="0" smtClean="0"/>
              <a:t>και αδυναμία καλλιέργειας του υπεύθυνου μικροοργανισμού.  </a:t>
            </a:r>
          </a:p>
          <a:p>
            <a:pPr eaLnBrk="1" hangingPunct="1"/>
            <a:r>
              <a:rPr lang="el-GR" altLang="el-GR" dirty="0" smtClean="0"/>
              <a:t>Η έναρξη της νόσου είναι συνήθως ύπουλη.  </a:t>
            </a:r>
          </a:p>
          <a:p>
            <a:pPr eaLnBrk="1" hangingPunct="1"/>
            <a:r>
              <a:rPr lang="el-GR" altLang="el-GR" dirty="0" smtClean="0"/>
              <a:t>Παρ’ όλα αυτά υπάρχει και οξεία έναρξη της νόσου με πυρετό, παροδικό εξάνθημα και ένδειξη ταυτόχρονης προσβολής των νεύρων.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744397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Κλινικό φάσμα της </a:t>
            </a:r>
            <a:r>
              <a:rPr lang="el-GR" dirty="0" smtClean="0"/>
              <a:t>λέπρας </a:t>
            </a:r>
            <a:r>
              <a:rPr lang="el-GR" sz="3000" b="0" dirty="0" smtClean="0"/>
              <a:t>1/6</a:t>
            </a:r>
            <a:endParaRPr lang="el-GR" sz="3000" b="0" dirty="0"/>
          </a:p>
        </p:txBody>
      </p:sp>
      <p:sp>
        <p:nvSpPr>
          <p:cNvPr id="12290" name="Rectangle 3"/>
          <p:cNvSpPr>
            <a:spLocks noGrp="1" noChangeArrowheads="1"/>
          </p:cNvSpPr>
          <p:nvPr>
            <p:ph idx="1"/>
          </p:nvPr>
        </p:nvSpPr>
        <p:spPr>
          <a:xfrm>
            <a:off x="313184" y="1124744"/>
            <a:ext cx="8435280" cy="5472608"/>
          </a:xfrm>
        </p:spPr>
        <p:txBody>
          <a:bodyPr>
            <a:noAutofit/>
          </a:bodyPr>
          <a:lstStyle/>
          <a:p>
            <a:pPr eaLnBrk="1" hangingPunct="1">
              <a:lnSpc>
                <a:spcPct val="105000"/>
              </a:lnSpc>
              <a:spcBef>
                <a:spcPts val="600"/>
              </a:spcBef>
              <a:buFont typeface="Wingdings" panose="05000000000000000000" pitchFamily="2" charset="2"/>
              <a:buChar char="Ø"/>
            </a:pPr>
            <a:r>
              <a:rPr lang="el-GR" altLang="el-GR" dirty="0" smtClean="0"/>
              <a:t>5 κλινικές οντότητες αναγνωρίζονται:</a:t>
            </a:r>
            <a:endParaRPr lang="el-GR" altLang="el-GR" b="1" dirty="0" smtClean="0"/>
          </a:p>
          <a:p>
            <a:pPr marL="514350" indent="-514350" eaLnBrk="1" hangingPunct="1">
              <a:lnSpc>
                <a:spcPct val="105000"/>
              </a:lnSpc>
              <a:spcBef>
                <a:spcPts val="600"/>
              </a:spcBef>
              <a:buFont typeface="+mj-lt"/>
              <a:buAutoNum type="arabicPeriod"/>
            </a:pPr>
            <a:r>
              <a:rPr lang="el-GR" altLang="el-GR" b="1" dirty="0" smtClean="0"/>
              <a:t>Φυματιώδης λέπρα </a:t>
            </a:r>
            <a:r>
              <a:rPr lang="el-GR" altLang="el-GR" dirty="0" smtClean="0"/>
              <a:t>– </a:t>
            </a:r>
            <a:r>
              <a:rPr lang="el-GR" altLang="el-GR" b="1" dirty="0" smtClean="0"/>
              <a:t>είναι εντετοπισμένη </a:t>
            </a:r>
            <a:r>
              <a:rPr lang="el-GR" altLang="el-GR" dirty="0" smtClean="0"/>
              <a:t>νόσος γιατί ο προσβαλλόμενος οργανισμός διαθέτει φυσιολογική κυτταρική ανοσία.  </a:t>
            </a:r>
          </a:p>
          <a:p>
            <a:pPr marL="541338" indent="0" eaLnBrk="1" hangingPunct="1">
              <a:lnSpc>
                <a:spcPct val="105000"/>
              </a:lnSpc>
              <a:spcBef>
                <a:spcPts val="600"/>
              </a:spcBef>
              <a:buNone/>
            </a:pPr>
            <a:r>
              <a:rPr lang="el-GR" altLang="el-GR" dirty="0" smtClean="0"/>
              <a:t>Χαρακτηρίζεται συνήθως </a:t>
            </a:r>
            <a:r>
              <a:rPr lang="el-GR" altLang="el-GR" b="1" dirty="0" smtClean="0"/>
              <a:t>από μια μονήρη δερματική βλάβη </a:t>
            </a:r>
            <a:r>
              <a:rPr lang="el-GR" altLang="el-GR" dirty="0" smtClean="0"/>
              <a:t>που έχει αποχρωματιστεί με απώλεια της αίσθησης, επηρμένα άκρα και κεντρική ατροφία.  </a:t>
            </a:r>
          </a:p>
          <a:p>
            <a:pPr marL="541338" indent="0" eaLnBrk="1" hangingPunct="1">
              <a:lnSpc>
                <a:spcPct val="105000"/>
              </a:lnSpc>
              <a:spcBef>
                <a:spcPts val="600"/>
              </a:spcBef>
              <a:buNone/>
            </a:pPr>
            <a:r>
              <a:rPr lang="el-GR" altLang="el-GR" dirty="0" smtClean="0"/>
              <a:t>Συχνά, το νεύρο που οδηγεί σε αυτή την υπόχρωμη περιοχή καθώς και το νεύρο κορμού αυτής της περιοχής είναι πεπαχυσμένο και ευαίσθητο.  </a:t>
            </a:r>
          </a:p>
          <a:p>
            <a:pPr marL="541338" indent="0" eaLnBrk="1" hangingPunct="1">
              <a:lnSpc>
                <a:spcPct val="105000"/>
              </a:lnSpc>
              <a:spcBef>
                <a:spcPts val="600"/>
              </a:spcBef>
              <a:buNone/>
            </a:pPr>
            <a:r>
              <a:rPr lang="el-GR" altLang="el-GR" dirty="0" smtClean="0"/>
              <a:t>Αντίθετα με τις άλλες περιοχές του κορμού, οι φυματιώδεις βλάβες του προσώπου δεν εμφανίζουν υπαισθησία ή αναισθησία.  Η προσβολή του νεύρου οδηγεί σε έντονη μυϊκή δυστροφία.  </a:t>
            </a:r>
          </a:p>
          <a:p>
            <a:pPr marL="541338" indent="0" eaLnBrk="1" hangingPunct="1">
              <a:lnSpc>
                <a:spcPct val="105000"/>
              </a:lnSpc>
              <a:spcBef>
                <a:spcPts val="600"/>
              </a:spcBef>
              <a:buNone/>
            </a:pPr>
            <a:r>
              <a:rPr lang="el-GR" altLang="el-GR" dirty="0" smtClean="0"/>
              <a:t>Οι φυματιώδεις βλάβες είναι γνωστό ότι θεραπεύονται αυτόματα.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09225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2/6</a:t>
            </a:r>
            <a:endParaRPr lang="el-GR" dirty="0"/>
          </a:p>
        </p:txBody>
      </p:sp>
      <p:sp>
        <p:nvSpPr>
          <p:cNvPr id="13314" name="Rectangle 3"/>
          <p:cNvSpPr>
            <a:spLocks noGrp="1" noChangeArrowheads="1"/>
          </p:cNvSpPr>
          <p:nvPr>
            <p:ph idx="1"/>
          </p:nvPr>
        </p:nvSpPr>
        <p:spPr/>
        <p:txBody>
          <a:bodyPr/>
          <a:lstStyle/>
          <a:p>
            <a:pPr marL="457200" indent="-457200" eaLnBrk="1" hangingPunct="1">
              <a:buFont typeface="+mj-lt"/>
              <a:buAutoNum type="arabicPeriod" startAt="2"/>
            </a:pPr>
            <a:r>
              <a:rPr lang="el-GR" altLang="el-GR" b="1" dirty="0" smtClean="0"/>
              <a:t>Οριακή φυματιώδης λέπρα</a:t>
            </a:r>
          </a:p>
          <a:p>
            <a:pPr marL="444500" indent="0" eaLnBrk="1" hangingPunct="1">
              <a:buNone/>
            </a:pPr>
            <a:r>
              <a:rPr lang="el-GR" altLang="el-GR" dirty="0" smtClean="0"/>
              <a:t>Μοιάζει με την φυματιώδη λέπρα αλλά οι δερματικές βλάβες είναι συνήθως </a:t>
            </a:r>
            <a:r>
              <a:rPr lang="el-GR" altLang="el-GR" b="1" dirty="0" smtClean="0"/>
              <a:t>πιο πολλές, </a:t>
            </a:r>
            <a:r>
              <a:rPr lang="el-GR" altLang="el-GR" dirty="0" smtClean="0"/>
              <a:t>μικρότερες και μπορεί να παρουσιάζονται σαν μικρές δορυφορικές βλάβες κοντά σε μεγαλύτερες.  </a:t>
            </a:r>
            <a:endParaRPr lang="el-GR" altLang="el-GR" u="sng" dirty="0" smtClean="0"/>
          </a:p>
          <a:p>
            <a:pPr marL="444500" indent="0" eaLnBrk="1" hangingPunct="1">
              <a:buNone/>
            </a:pPr>
            <a:r>
              <a:rPr lang="el-GR" altLang="el-GR" b="1" dirty="0" smtClean="0"/>
              <a:t>Τα περιφερικά και όχι τα δερματικά </a:t>
            </a:r>
            <a:r>
              <a:rPr lang="el-GR" altLang="el-GR" dirty="0" smtClean="0"/>
              <a:t>νεύρα παχύνονται και οδηγούν σε παραμορφώσεις των χειρών και των ποδών.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45689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3/6</a:t>
            </a:r>
            <a:endParaRPr lang="el-GR" dirty="0"/>
          </a:p>
        </p:txBody>
      </p:sp>
      <p:sp>
        <p:nvSpPr>
          <p:cNvPr id="14338" name="Rectangle 3"/>
          <p:cNvSpPr>
            <a:spLocks noGrp="1" noChangeArrowheads="1"/>
          </p:cNvSpPr>
          <p:nvPr>
            <p:ph idx="1"/>
          </p:nvPr>
        </p:nvSpPr>
        <p:spPr/>
        <p:txBody>
          <a:bodyPr>
            <a:normAutofit/>
          </a:bodyPr>
          <a:lstStyle/>
          <a:p>
            <a:pPr marL="457200" indent="-457200" eaLnBrk="1" hangingPunct="1">
              <a:lnSpc>
                <a:spcPct val="110000"/>
              </a:lnSpc>
              <a:buFont typeface="+mj-lt"/>
              <a:buAutoNum type="arabicPeriod" startAt="3"/>
            </a:pPr>
            <a:r>
              <a:rPr lang="el-GR" altLang="el-GR" b="1" dirty="0" smtClean="0"/>
              <a:t>Οριακή λέπρα</a:t>
            </a:r>
            <a:r>
              <a:rPr lang="el-GR" altLang="el-GR" dirty="0" smtClean="0"/>
              <a:t> – Οι δερματικές βλάβες είναι πολλαπλές, ποικίλες σε μέγεθος και δημιουργούν κηλίδες, βλατίδες και πλάκες.</a:t>
            </a:r>
          </a:p>
          <a:p>
            <a:pPr marL="444500" indent="0" eaLnBrk="1" hangingPunct="1">
              <a:lnSpc>
                <a:spcPct val="110000"/>
              </a:lnSpc>
              <a:spcBef>
                <a:spcPts val="300"/>
              </a:spcBef>
              <a:buNone/>
            </a:pPr>
            <a:r>
              <a:rPr lang="el-GR" altLang="el-GR" dirty="0" smtClean="0"/>
              <a:t>Η κυκλοτερής με επηρμένα άκρα δερματική βλάβη με το αναισθητικό κέντρο είναι χαρακτηριστική.  </a:t>
            </a:r>
          </a:p>
          <a:p>
            <a:pPr marL="444500" indent="0" eaLnBrk="1" hangingPunct="1">
              <a:lnSpc>
                <a:spcPct val="110000"/>
              </a:lnSpc>
              <a:spcBef>
                <a:spcPts val="300"/>
              </a:spcBef>
              <a:buNone/>
            </a:pPr>
            <a:r>
              <a:rPr lang="el-GR" altLang="el-GR" dirty="0" smtClean="0"/>
              <a:t>Υπάρχει διάχυτη προσβολή των νεύρων και παραμόρφωση των μελών.  </a:t>
            </a:r>
            <a:endParaRPr lang="el-GR" altLang="el-GR" b="1" u="sng" dirty="0" smtClean="0"/>
          </a:p>
          <a:p>
            <a:pPr marL="457200" indent="-457200" eaLnBrk="1" hangingPunct="1">
              <a:lnSpc>
                <a:spcPct val="110000"/>
              </a:lnSpc>
              <a:buFont typeface="+mj-lt"/>
              <a:buAutoNum type="arabicPeriod" startAt="4"/>
            </a:pPr>
            <a:r>
              <a:rPr lang="el-GR" altLang="el-GR" b="1" dirty="0" smtClean="0"/>
              <a:t>Οριακή λεπροματώδης λέπρα</a:t>
            </a:r>
            <a:r>
              <a:rPr lang="el-GR" altLang="el-GR" dirty="0" smtClean="0"/>
              <a:t> – Υπάρχει μεγάλος αριθμός έντονων και ασύμμετρων, ποικίλων σε μέγεθος δερματικών βλαβών που βάφονται θετικά για τους όξινους βακίλους.  </a:t>
            </a:r>
          </a:p>
          <a:p>
            <a:pPr marL="444500" indent="0" eaLnBrk="1" hangingPunct="1">
              <a:lnSpc>
                <a:spcPct val="110000"/>
              </a:lnSpc>
              <a:buNone/>
            </a:pPr>
            <a:r>
              <a:rPr lang="el-GR" altLang="el-GR" dirty="0" smtClean="0"/>
              <a:t>Το δέρμα μεταξύ των βλαβών είναι φυσιολογικό καθώς και αρνητικό για βακίλους.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18808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4/6</a:t>
            </a:r>
            <a:endParaRPr lang="el-GR" dirty="0"/>
          </a:p>
        </p:txBody>
      </p:sp>
      <p:sp>
        <p:nvSpPr>
          <p:cNvPr id="15362" name="Rectangle 3"/>
          <p:cNvSpPr>
            <a:spLocks noGrp="1" noChangeArrowheads="1"/>
          </p:cNvSpPr>
          <p:nvPr>
            <p:ph idx="1"/>
          </p:nvPr>
        </p:nvSpPr>
        <p:spPr>
          <a:xfrm>
            <a:off x="457200" y="1196752"/>
            <a:ext cx="8363272" cy="5328592"/>
          </a:xfrm>
        </p:spPr>
        <p:txBody>
          <a:bodyPr>
            <a:normAutofit/>
          </a:bodyPr>
          <a:lstStyle/>
          <a:p>
            <a:pPr marL="514350" indent="-514350" eaLnBrk="1" hangingPunct="1">
              <a:buFont typeface="+mj-lt"/>
              <a:buAutoNum type="arabicPeriod" startAt="5"/>
            </a:pPr>
            <a:r>
              <a:rPr lang="el-GR" altLang="el-GR" b="1" dirty="0" smtClean="0"/>
              <a:t>Λεπροματώδης λέπρα </a:t>
            </a:r>
            <a:r>
              <a:rPr lang="el-GR" altLang="el-GR" dirty="0" smtClean="0"/>
              <a:t>– Σε αυτήν την μορφή της νόσου θεωρητικά </a:t>
            </a:r>
            <a:r>
              <a:rPr lang="el-GR" altLang="el-GR" b="1" dirty="0" smtClean="0"/>
              <a:t>κάθε όργανο </a:t>
            </a:r>
            <a:r>
              <a:rPr lang="el-GR" altLang="el-GR" dirty="0" smtClean="0"/>
              <a:t>μπορεί να προσβληθεί, αλλά οι αλλαγές που παρατηρούνται στο δέρμα είναι το πρωιμότερο φαινόμενο.  </a:t>
            </a:r>
          </a:p>
          <a:p>
            <a:pPr marL="541338" indent="0" eaLnBrk="1" hangingPunct="1">
              <a:buNone/>
            </a:pPr>
            <a:r>
              <a:rPr lang="el-GR" altLang="el-GR" dirty="0" smtClean="0"/>
              <a:t>Τα πρώτα συμπτώματα είναι </a:t>
            </a:r>
            <a:r>
              <a:rPr lang="el-GR" altLang="el-GR" b="1" dirty="0" smtClean="0"/>
              <a:t>περιφερικό οίδημα και ρινίτιδα.</a:t>
            </a:r>
          </a:p>
          <a:p>
            <a:pPr marL="541338" indent="0" eaLnBrk="1" hangingPunct="1">
              <a:buNone/>
            </a:pPr>
            <a:r>
              <a:rPr lang="el-GR" altLang="el-GR" dirty="0" smtClean="0"/>
              <a:t>Οι </a:t>
            </a:r>
            <a:r>
              <a:rPr lang="el-GR" altLang="el-GR" b="1" dirty="0" smtClean="0"/>
              <a:t>δερματικές βλάβες </a:t>
            </a:r>
            <a:r>
              <a:rPr lang="el-GR" altLang="el-GR" dirty="0" smtClean="0"/>
              <a:t>επισυμβαίνουν ως επί το πλείστον στο πρόσωπο, την περιοχή των γλουτών και στα άνω και κάτω άκρα.  Μπορεί να είναι κηλίδες, βλατίδες, οζίδια και πλάκες.  </a:t>
            </a:r>
          </a:p>
          <a:p>
            <a:pPr marL="541338" indent="0" eaLnBrk="1" hangingPunct="1">
              <a:buNone/>
            </a:pPr>
            <a:r>
              <a:rPr lang="el-GR" altLang="el-GR" dirty="0" smtClean="0"/>
              <a:t>Από αυτές, η κηλίδα είναι η πιο πρώιμη βλάβη.  </a:t>
            </a:r>
          </a:p>
          <a:p>
            <a:pPr marL="541338" indent="0" eaLnBrk="1" hangingPunct="1">
              <a:buNone/>
            </a:pPr>
            <a:r>
              <a:rPr lang="el-GR" altLang="el-GR" dirty="0" smtClean="0"/>
              <a:t>Διήθηση γίνεται κύρια στον λοβό των αυτιών.  </a:t>
            </a:r>
            <a:endParaRPr lang="el-GR" altLang="el-GR" u="sng" dirty="0" smtClean="0"/>
          </a:p>
          <a:p>
            <a:pPr marL="541338" indent="0" eaLnBrk="1" hangingPunct="1">
              <a:buNone/>
            </a:pPr>
            <a:r>
              <a:rPr lang="el-GR" altLang="el-GR" b="1" dirty="0" smtClean="0"/>
              <a:t>Η απόπτωση των τριχών των πλαγίων των οφρύων είναι χαρακτηριστικό.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322739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5/6</a:t>
            </a:r>
            <a:endParaRPr lang="el-GR" dirty="0"/>
          </a:p>
        </p:txBody>
      </p:sp>
      <p:sp>
        <p:nvSpPr>
          <p:cNvPr id="16386" name="Rectangle 3"/>
          <p:cNvSpPr>
            <a:spLocks noGrp="1" noChangeArrowheads="1"/>
          </p:cNvSpPr>
          <p:nvPr>
            <p:ph idx="1"/>
          </p:nvPr>
        </p:nvSpPr>
        <p:spPr/>
        <p:txBody>
          <a:bodyPr/>
          <a:lstStyle/>
          <a:p>
            <a:pPr marL="0" indent="0" eaLnBrk="1" hangingPunct="1">
              <a:buNone/>
            </a:pPr>
            <a:r>
              <a:rPr lang="el-GR" altLang="el-GR" b="1" dirty="0" smtClean="0"/>
              <a:t>Λεπροματώδης λέπρα </a:t>
            </a:r>
            <a:r>
              <a:rPr lang="el-GR" altLang="el-GR" dirty="0" smtClean="0"/>
              <a:t>(συνέχεια)</a:t>
            </a:r>
          </a:p>
          <a:p>
            <a:pPr eaLnBrk="1" hangingPunct="1"/>
            <a:r>
              <a:rPr lang="el-GR" altLang="el-GR" dirty="0" smtClean="0"/>
              <a:t>Συχνά προσβάλλονται </a:t>
            </a:r>
            <a:r>
              <a:rPr lang="el-GR" altLang="el-GR" b="1" dirty="0" smtClean="0"/>
              <a:t>οι βλεννογόνοι, </a:t>
            </a:r>
            <a:r>
              <a:rPr lang="el-GR" altLang="el-GR" dirty="0" smtClean="0"/>
              <a:t>οδηγώντας σε ρινική απόφραξη, λαρυγγίτιδα και βράγχος φωνής.  </a:t>
            </a:r>
          </a:p>
          <a:p>
            <a:pPr eaLnBrk="1" hangingPunct="1"/>
            <a:r>
              <a:rPr lang="el-GR" altLang="el-GR" dirty="0" smtClean="0"/>
              <a:t>Η </a:t>
            </a:r>
            <a:r>
              <a:rPr lang="el-GR" altLang="el-GR" b="1" dirty="0" smtClean="0"/>
              <a:t>διάτρηση του ρινικού διαφράγματος </a:t>
            </a:r>
            <a:r>
              <a:rPr lang="el-GR" altLang="el-GR" dirty="0" smtClean="0"/>
              <a:t>που επισυμβαίνει μαζί με την πρόπτωση των ρινικών διαφραγμάτων προκαλεί παραμόρφωση της ρινός </a:t>
            </a:r>
            <a:r>
              <a:rPr lang="el-GR" altLang="el-GR" b="1" dirty="0" smtClean="0"/>
              <a:t>δίκην σέλας.  </a:t>
            </a:r>
          </a:p>
          <a:p>
            <a:pPr eaLnBrk="1" hangingPunct="1"/>
            <a:r>
              <a:rPr lang="el-GR" altLang="el-GR" dirty="0" smtClean="0"/>
              <a:t>Με την προοδευτική εξέλιξη της νόσου εμφανίζεται το χαρακτηριστικό </a:t>
            </a:r>
            <a:r>
              <a:rPr lang="el-GR" altLang="el-GR" b="1" dirty="0" smtClean="0"/>
              <a:t>λεόντειο προσωπείο </a:t>
            </a:r>
            <a:r>
              <a:rPr lang="el-GR" altLang="el-GR" dirty="0" smtClean="0"/>
              <a:t>που οφείλεται στην διήθηση του δέρματος.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13923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Κλινικό φάσμα της λέπρας </a:t>
            </a:r>
            <a:r>
              <a:rPr lang="el-GR" sz="3000" b="0" dirty="0" smtClean="0"/>
              <a:t>6/6</a:t>
            </a:r>
            <a:endParaRPr lang="el-GR" dirty="0"/>
          </a:p>
        </p:txBody>
      </p:sp>
      <p:sp>
        <p:nvSpPr>
          <p:cNvPr id="17410" name="Rectangle 3"/>
          <p:cNvSpPr>
            <a:spLocks noGrp="1" noChangeArrowheads="1"/>
          </p:cNvSpPr>
          <p:nvPr>
            <p:ph idx="1"/>
          </p:nvPr>
        </p:nvSpPr>
        <p:spPr/>
        <p:txBody>
          <a:bodyPr/>
          <a:lstStyle/>
          <a:p>
            <a:pPr marL="0" lvl="0" indent="0">
              <a:buNone/>
            </a:pPr>
            <a:r>
              <a:rPr lang="el-GR" altLang="el-GR" b="1" dirty="0">
                <a:solidFill>
                  <a:prstClr val="black"/>
                </a:solidFill>
              </a:rPr>
              <a:t>Λεπροματώδης λέπρα </a:t>
            </a:r>
            <a:r>
              <a:rPr lang="el-GR" altLang="el-GR" dirty="0">
                <a:solidFill>
                  <a:prstClr val="black"/>
                </a:solidFill>
              </a:rPr>
              <a:t>(συνέχεια)</a:t>
            </a:r>
          </a:p>
          <a:p>
            <a:pPr eaLnBrk="1" hangingPunct="1"/>
            <a:r>
              <a:rPr lang="el-GR" altLang="el-GR" dirty="0" smtClean="0"/>
              <a:t>Παρουσιάζεται αναισθησία δίκην «γαντιού και κάλτσας», γυναικομαστία, ατροφία των όρχεων, ιχθύωση και νευρικές παραλύσεις όπως του προσωπικού, του ωλενίου, του μέσου και του κερκιδικού νεύρου.  </a:t>
            </a:r>
          </a:p>
          <a:p>
            <a:pPr eaLnBrk="1" hangingPunct="1"/>
            <a:r>
              <a:rPr lang="el-GR" altLang="el-GR" dirty="0" smtClean="0"/>
              <a:t>Επίσης μπορεί να υπάρχει νευροτροφική ατροφία στις φάλαγγες που σιγά- σιγά οδηγεί σε προοδευτική απώλεια των δακτύλων.  </a:t>
            </a:r>
          </a:p>
          <a:p>
            <a:pPr eaLnBrk="1" hangingPunct="1"/>
            <a:r>
              <a:rPr lang="el-GR" altLang="el-GR" dirty="0" smtClean="0"/>
              <a:t>Η προσβολή των νεύρων ωστόσο στην λεπροματώδη λέπρα είναι λιγότερο έκδηλη από την φυματίωση.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0226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Φαινόμενο </a:t>
            </a:r>
            <a:r>
              <a:rPr lang="el-GR" dirty="0"/>
              <a:t>του </a:t>
            </a:r>
            <a:r>
              <a:rPr lang="en-US" dirty="0"/>
              <a:t>Lucio </a:t>
            </a:r>
            <a:endParaRPr lang="el-GR" dirty="0"/>
          </a:p>
        </p:txBody>
      </p:sp>
      <p:sp>
        <p:nvSpPr>
          <p:cNvPr id="18434" name="Rectangle 3"/>
          <p:cNvSpPr>
            <a:spLocks noGrp="1" noChangeArrowheads="1"/>
          </p:cNvSpPr>
          <p:nvPr>
            <p:ph idx="1"/>
          </p:nvPr>
        </p:nvSpPr>
        <p:spPr/>
        <p:txBody>
          <a:bodyPr/>
          <a:lstStyle/>
          <a:p>
            <a:pPr eaLnBrk="1" hangingPunct="1"/>
            <a:r>
              <a:rPr lang="el-GR" altLang="el-GR" b="1" dirty="0" smtClean="0"/>
              <a:t>Το φαινόμενο του </a:t>
            </a:r>
            <a:r>
              <a:rPr lang="en-US" altLang="el-GR" b="1" dirty="0" smtClean="0"/>
              <a:t>Lucio</a:t>
            </a:r>
            <a:r>
              <a:rPr lang="el-GR" altLang="el-GR" dirty="0" smtClean="0"/>
              <a:t> το συναντάμε στο Μεξικό και στην Κεντρική Αμερική όπου η λεπροματώδης λέπρα συνδυάζεται με ενδαρτηρίτιδα και οδηγεί σε δερματικά έλκη.  </a:t>
            </a:r>
          </a:p>
          <a:p>
            <a:pPr eaLnBrk="1" hangingPunct="1"/>
            <a:r>
              <a:rPr lang="el-GR" altLang="el-GR" dirty="0" smtClean="0"/>
              <a:t>Τα έλκη είναι μεγάλα με ακαθόριστα άκρα και έντονα νεκρωτικές βάσεις.  Αν πάρουμε επιχρίσματα από την βάση των ελκών, γενικά βρίσκουμε πολλούς βακίλους.  </a:t>
            </a:r>
          </a:p>
          <a:p>
            <a:pPr eaLnBrk="1" hangingPunct="1"/>
            <a:r>
              <a:rPr lang="el-GR" altLang="el-GR" dirty="0" smtClean="0"/>
              <a:t>Η θεραπεία βασίζεται σε χειρουργική απομάκρυνση των βλαβών και την μετέπειτα χρήση δερματικών μοσχευμάτων.  </a:t>
            </a:r>
          </a:p>
          <a:p>
            <a:pPr eaLnBrk="1" hangingPunct="1"/>
            <a:r>
              <a:rPr lang="el-GR" altLang="el-GR" dirty="0" smtClean="0"/>
              <a:t>Μόνο με την φαρμακευτική αντιμετώπιση, δεν επιτυγχάνεται θεραπεία σε αυτήν την μορφή της λέπρας.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774197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αντίδραση </a:t>
            </a:r>
            <a:r>
              <a:rPr lang="el-GR" dirty="0" smtClean="0"/>
              <a:t>λεπρομίνης</a:t>
            </a:r>
            <a:endParaRPr lang="el-GR" dirty="0"/>
          </a:p>
        </p:txBody>
      </p:sp>
      <p:sp>
        <p:nvSpPr>
          <p:cNvPr id="19458" name="Rectangle 3"/>
          <p:cNvSpPr>
            <a:spLocks noGrp="1" noChangeArrowheads="1"/>
          </p:cNvSpPr>
          <p:nvPr>
            <p:ph idx="1"/>
          </p:nvPr>
        </p:nvSpPr>
        <p:spPr>
          <a:xfrm>
            <a:off x="457200" y="1196752"/>
            <a:ext cx="8363272" cy="5400600"/>
          </a:xfrm>
        </p:spPr>
        <p:txBody>
          <a:bodyPr>
            <a:normAutofit/>
          </a:bodyPr>
          <a:lstStyle/>
          <a:p>
            <a:pPr eaLnBrk="1" hangingPunct="1">
              <a:lnSpc>
                <a:spcPct val="110000"/>
              </a:lnSpc>
              <a:spcBef>
                <a:spcPts val="1000"/>
              </a:spcBef>
            </a:pPr>
            <a:r>
              <a:rPr lang="el-GR" altLang="el-GR" dirty="0" smtClean="0"/>
              <a:t>Είναι μέθοδος που </a:t>
            </a:r>
            <a:r>
              <a:rPr lang="el-GR" altLang="el-GR" b="1" dirty="0" smtClean="0"/>
              <a:t>δεν ανιχνεύει αυτήν καθ’ αυτήν την λέπρα, αλλά μετρά την αντίσταση του ξενιστή</a:t>
            </a:r>
            <a:r>
              <a:rPr lang="el-GR" altLang="el-GR" dirty="0" smtClean="0"/>
              <a:t> στην λέπρα.  </a:t>
            </a:r>
          </a:p>
          <a:p>
            <a:pPr eaLnBrk="1" hangingPunct="1">
              <a:lnSpc>
                <a:spcPct val="110000"/>
              </a:lnSpc>
              <a:spcBef>
                <a:spcPts val="1000"/>
              </a:spcBef>
            </a:pPr>
            <a:r>
              <a:rPr lang="el-GR" altLang="el-GR" dirty="0" smtClean="0"/>
              <a:t>Ενίονται ενδοδερμικά 0.1 </a:t>
            </a:r>
            <a:r>
              <a:rPr lang="en-US" altLang="el-GR" dirty="0" smtClean="0"/>
              <a:t>ml </a:t>
            </a:r>
            <a:r>
              <a:rPr lang="el-GR" altLang="el-GR" dirty="0" smtClean="0"/>
              <a:t>διαλύματος νεκρών βακίλων (είτε </a:t>
            </a:r>
            <a:r>
              <a:rPr lang="en-US" altLang="el-GR" dirty="0" smtClean="0"/>
              <a:t>Mitsuda </a:t>
            </a:r>
            <a:r>
              <a:rPr lang="el-GR" altLang="el-GR" dirty="0" smtClean="0"/>
              <a:t>λεπρομίνη, είτε </a:t>
            </a:r>
            <a:r>
              <a:rPr lang="en-US" altLang="el-GR" dirty="0" smtClean="0"/>
              <a:t>Dharmendra </a:t>
            </a:r>
            <a:r>
              <a:rPr lang="el-GR" altLang="el-GR" dirty="0" smtClean="0"/>
              <a:t>λεπρομίνη).  </a:t>
            </a:r>
          </a:p>
          <a:p>
            <a:pPr eaLnBrk="1" hangingPunct="1">
              <a:lnSpc>
                <a:spcPct val="110000"/>
              </a:lnSpc>
              <a:spcBef>
                <a:spcPts val="1000"/>
              </a:spcBef>
            </a:pPr>
            <a:r>
              <a:rPr lang="el-GR" altLang="el-GR" dirty="0" smtClean="0"/>
              <a:t>Δύο τύποι αντίδρασης είναι ανιχνευτοί</a:t>
            </a:r>
            <a:r>
              <a:rPr lang="el-GR" altLang="el-GR" dirty="0"/>
              <a:t>:</a:t>
            </a:r>
            <a:endParaRPr lang="el-GR" altLang="el-GR" dirty="0" smtClean="0"/>
          </a:p>
          <a:p>
            <a:pPr marL="457200" indent="-457200" eaLnBrk="1" hangingPunct="1">
              <a:lnSpc>
                <a:spcPct val="110000"/>
              </a:lnSpc>
              <a:spcBef>
                <a:spcPts val="1000"/>
              </a:spcBef>
              <a:buFont typeface="+mj-lt"/>
              <a:buAutoNum type="arabicPeriod"/>
            </a:pPr>
            <a:r>
              <a:rPr lang="el-GR" altLang="el-GR" b="1" dirty="0" smtClean="0"/>
              <a:t>Η γρήγορη αντίδραση (</a:t>
            </a:r>
            <a:r>
              <a:rPr lang="en-US" altLang="el-GR" b="1" dirty="0" smtClean="0"/>
              <a:t>Fernandez</a:t>
            </a:r>
            <a:r>
              <a:rPr lang="el-GR" altLang="el-GR" b="1" dirty="0" smtClean="0"/>
              <a:t>) </a:t>
            </a:r>
            <a:r>
              <a:rPr lang="el-GR" altLang="el-GR" dirty="0" smtClean="0"/>
              <a:t>που γίνεται θετική σε 48 ώρες, και αντανακλά την ευαισθησία του ιστού στην πρωτεΐνη των βακίλων της λέπρας,</a:t>
            </a:r>
          </a:p>
          <a:p>
            <a:pPr marL="457200" indent="-457200" eaLnBrk="1" hangingPunct="1">
              <a:lnSpc>
                <a:spcPct val="110000"/>
              </a:lnSpc>
              <a:spcBef>
                <a:spcPts val="1000"/>
              </a:spcBef>
              <a:buFont typeface="+mj-lt"/>
              <a:buAutoNum type="arabicPeriod"/>
            </a:pPr>
            <a:r>
              <a:rPr lang="el-GR" altLang="el-GR" b="1" dirty="0" smtClean="0"/>
              <a:t>Η αργή αντίδραση (</a:t>
            </a:r>
            <a:r>
              <a:rPr lang="en-US" altLang="el-GR" b="1" dirty="0" smtClean="0"/>
              <a:t>Mitsuda</a:t>
            </a:r>
            <a:r>
              <a:rPr lang="el-GR" altLang="el-GR" b="1" dirty="0" smtClean="0"/>
              <a:t>) </a:t>
            </a:r>
            <a:r>
              <a:rPr lang="el-GR" altLang="el-GR" dirty="0" smtClean="0"/>
              <a:t>που εμφανίζεται σε 4-5 εβδομάδες και παριστά την αντίδραση του ξενιστή στα βακτηρίδια αυτά καθ’ αυτά.  Αυτή η αντίδραση είναι έντονα θετική στην φυματιώδη λέπρα και αρνητική στην λεπροματώδη λέπρα.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76362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Λέπρα </a:t>
            </a:r>
            <a:r>
              <a:rPr lang="el-GR" sz="3000" b="0" dirty="0" smtClean="0"/>
              <a:t>1/7</a:t>
            </a:r>
            <a:endParaRPr lang="el-GR" sz="3000" b="0" dirty="0"/>
          </a:p>
        </p:txBody>
      </p:sp>
      <p:sp>
        <p:nvSpPr>
          <p:cNvPr id="5122" name="Rectangle 3"/>
          <p:cNvSpPr>
            <a:spLocks noGrp="1" noChangeArrowheads="1"/>
          </p:cNvSpPr>
          <p:nvPr>
            <p:ph idx="1"/>
          </p:nvPr>
        </p:nvSpPr>
        <p:spPr>
          <a:xfrm>
            <a:off x="457200" y="1196752"/>
            <a:ext cx="8363272" cy="5328592"/>
          </a:xfrm>
        </p:spPr>
        <p:txBody>
          <a:bodyPr>
            <a:normAutofit fontScale="77500" lnSpcReduction="20000"/>
          </a:bodyPr>
          <a:lstStyle/>
          <a:p>
            <a:pPr marL="0" indent="0" eaLnBrk="1" hangingPunct="1">
              <a:lnSpc>
                <a:spcPct val="130000"/>
              </a:lnSpc>
              <a:buNone/>
            </a:pPr>
            <a:r>
              <a:rPr lang="el-GR" altLang="el-GR" sz="2800" b="1" dirty="0" smtClean="0"/>
              <a:t>Λέπρα (Νόσος του </a:t>
            </a:r>
            <a:r>
              <a:rPr lang="en-US" altLang="el-GR" sz="2800" b="1" dirty="0" smtClean="0"/>
              <a:t>Hansen</a:t>
            </a:r>
            <a:r>
              <a:rPr lang="el-GR" altLang="el-GR" sz="2800" b="1" dirty="0" smtClean="0"/>
              <a:t>)</a:t>
            </a:r>
          </a:p>
          <a:p>
            <a:pPr eaLnBrk="1" hangingPunct="1">
              <a:lnSpc>
                <a:spcPct val="130000"/>
              </a:lnSpc>
            </a:pPr>
            <a:r>
              <a:rPr lang="el-GR" altLang="el-GR" sz="2800" dirty="0" smtClean="0"/>
              <a:t>Ο υπεύθυνος μικροοργανισμός είναι </a:t>
            </a:r>
            <a:r>
              <a:rPr lang="el-GR" altLang="el-GR" sz="2800" b="1" dirty="0" smtClean="0"/>
              <a:t>το μυκοβακτηρίδιο της λέπρας.  </a:t>
            </a:r>
          </a:p>
          <a:p>
            <a:pPr eaLnBrk="1" hangingPunct="1">
              <a:lnSpc>
                <a:spcPct val="130000"/>
              </a:lnSpc>
            </a:pPr>
            <a:r>
              <a:rPr lang="el-GR" altLang="el-GR" sz="2800" dirty="0" smtClean="0"/>
              <a:t>Σε αντιδιαστολή με άλλα μυκοβακτηρίδια, </a:t>
            </a:r>
            <a:r>
              <a:rPr lang="el-GR" altLang="el-GR" sz="2800" b="1" dirty="0" smtClean="0"/>
              <a:t>δεν αναπτύσσεται σε τεχνητά καλλιεργητικά υλικά και σε καλλιέργειες </a:t>
            </a:r>
            <a:r>
              <a:rPr lang="el-GR" altLang="el-GR" sz="2800" dirty="0" smtClean="0"/>
              <a:t>ιστών.  </a:t>
            </a:r>
          </a:p>
          <a:p>
            <a:pPr eaLnBrk="1" hangingPunct="1">
              <a:lnSpc>
                <a:spcPct val="130000"/>
              </a:lnSpc>
            </a:pPr>
            <a:r>
              <a:rPr lang="el-GR" altLang="el-GR" sz="2800" dirty="0" smtClean="0"/>
              <a:t>Η αδυναμία καλλιέργειας του μικροοργανισμού όταν λαμβάνεται από δερματικές βλάβες ασθενών είναι ενδεικτική και όχι αποδεικτική της νόσου. </a:t>
            </a:r>
          </a:p>
          <a:p>
            <a:pPr eaLnBrk="1" hangingPunct="1">
              <a:lnSpc>
                <a:spcPct val="130000"/>
              </a:lnSpc>
            </a:pPr>
            <a:r>
              <a:rPr lang="el-GR" altLang="el-GR" sz="2800" dirty="0" smtClean="0"/>
              <a:t>Από τις περισσότερες βιολογικές μεθόδους που έχουν χρησιμοποιηθεί για αναγνώριση του μυκοβακτηριδίου </a:t>
            </a:r>
            <a:r>
              <a:rPr lang="en-US" altLang="el-GR" sz="2800" dirty="0" smtClean="0"/>
              <a:t>in vitro</a:t>
            </a:r>
            <a:r>
              <a:rPr lang="el-GR" altLang="el-GR" sz="2800" dirty="0" smtClean="0"/>
              <a:t>, είναι η ικανότητά του να εισβάλλει στα περιφερικά νεύρα πράγμα που άλλα μυκοβακτηρίδια αδυνατούν να επιτύχουν.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537760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Αντιδράσεις </a:t>
            </a:r>
            <a:r>
              <a:rPr lang="el-GR" dirty="0" smtClean="0"/>
              <a:t>λέπρας </a:t>
            </a:r>
            <a:r>
              <a:rPr lang="el-GR" sz="3000" b="0" dirty="0" smtClean="0"/>
              <a:t>1/2</a:t>
            </a:r>
            <a:endParaRPr lang="el-GR" sz="3000" b="0" dirty="0"/>
          </a:p>
        </p:txBody>
      </p:sp>
      <p:sp>
        <p:nvSpPr>
          <p:cNvPr id="20482" name="Rectangle 3"/>
          <p:cNvSpPr>
            <a:spLocks noGrp="1" noChangeArrowheads="1"/>
          </p:cNvSpPr>
          <p:nvPr>
            <p:ph idx="1"/>
          </p:nvPr>
        </p:nvSpPr>
        <p:spPr>
          <a:xfrm>
            <a:off x="457200" y="1196752"/>
            <a:ext cx="8291264" cy="5328592"/>
          </a:xfrm>
        </p:spPr>
        <p:txBody>
          <a:bodyPr>
            <a:normAutofit/>
          </a:bodyPr>
          <a:lstStyle/>
          <a:p>
            <a:pPr eaLnBrk="1" hangingPunct="1">
              <a:lnSpc>
                <a:spcPct val="105000"/>
              </a:lnSpc>
            </a:pPr>
            <a:r>
              <a:rPr lang="el-GR" altLang="el-GR" dirty="0" smtClean="0"/>
              <a:t>Οι αντιδράσεις λέπρας είναι ανοσολογικού τύπου και συμβαίνουν σε ασθενείς με οριακή μορφή λέπρας, συχνά στην διάρκεια της θεραπείας</a:t>
            </a:r>
          </a:p>
          <a:p>
            <a:pPr eaLnBrk="1" hangingPunct="1">
              <a:lnSpc>
                <a:spcPct val="105000"/>
              </a:lnSpc>
            </a:pPr>
            <a:r>
              <a:rPr lang="el-GR" altLang="el-GR" dirty="0" smtClean="0"/>
              <a:t>Δύο μορφές αναγνωρίζονται:</a:t>
            </a:r>
          </a:p>
          <a:p>
            <a:pPr marL="457200" indent="-457200" eaLnBrk="1" hangingPunct="1">
              <a:lnSpc>
                <a:spcPct val="105000"/>
              </a:lnSpc>
              <a:buFont typeface="+mj-lt"/>
              <a:buAutoNum type="arabicPeriod"/>
            </a:pPr>
            <a:r>
              <a:rPr lang="el-GR" altLang="el-GR" b="1" dirty="0" smtClean="0"/>
              <a:t>Η αντίδραση τύπου Ι (αντίδραση μη λεπροματώδους λέπρας) </a:t>
            </a:r>
          </a:p>
          <a:p>
            <a:pPr marL="444500" indent="0" eaLnBrk="1" hangingPunct="1">
              <a:lnSpc>
                <a:spcPct val="105000"/>
              </a:lnSpc>
              <a:spcBef>
                <a:spcPts val="600"/>
              </a:spcBef>
              <a:buNone/>
            </a:pPr>
            <a:r>
              <a:rPr lang="el-GR" altLang="el-GR" dirty="0" smtClean="0"/>
              <a:t>Παρουσιάζεται μετά από θεραπεία σε ασθενείς με οριακή νόσο.  Είναι αντίδραση υπερευαισθησίας τύπου Ι</a:t>
            </a:r>
            <a:r>
              <a:rPr lang="en-US" altLang="el-GR" dirty="0" smtClean="0"/>
              <a:t>V</a:t>
            </a:r>
            <a:r>
              <a:rPr lang="el-GR" altLang="el-GR" dirty="0" smtClean="0"/>
              <a:t>.  </a:t>
            </a:r>
          </a:p>
          <a:p>
            <a:pPr marL="444500" indent="0" eaLnBrk="1" hangingPunct="1">
              <a:lnSpc>
                <a:spcPct val="105000"/>
              </a:lnSpc>
              <a:spcBef>
                <a:spcPts val="600"/>
              </a:spcBef>
              <a:buNone/>
            </a:pPr>
            <a:r>
              <a:rPr lang="el-GR" altLang="el-GR" dirty="0" smtClean="0"/>
              <a:t>Χαρακτηρίζεται από έντονη φλεγμονή πάνω σε προεξάρχουσες οριακές δερματικές βλάβες.  </a:t>
            </a:r>
          </a:p>
          <a:p>
            <a:pPr marL="444500" indent="0" eaLnBrk="1" hangingPunct="1">
              <a:lnSpc>
                <a:spcPct val="105000"/>
              </a:lnSpc>
              <a:spcBef>
                <a:spcPts val="600"/>
              </a:spcBef>
              <a:buNone/>
            </a:pPr>
            <a:r>
              <a:rPr lang="el-GR" altLang="el-GR" dirty="0" smtClean="0"/>
              <a:t>Οι βλάβες γίνονται συχνά διογκωμένες και ερυθηματώδεις.  </a:t>
            </a:r>
          </a:p>
          <a:p>
            <a:pPr marL="444500" indent="0" eaLnBrk="1" hangingPunct="1">
              <a:lnSpc>
                <a:spcPct val="105000"/>
              </a:lnSpc>
              <a:spcBef>
                <a:spcPts val="600"/>
              </a:spcBef>
              <a:buNone/>
            </a:pPr>
            <a:r>
              <a:rPr lang="el-GR" altLang="el-GR" dirty="0" smtClean="0"/>
              <a:t>Απότομα επίσης μπορεί να επισυμβούν και νευρολογικά συμπτώματα, όπως ωλένειες παραλύσεις.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6520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Αντιδράσεις λέπρας </a:t>
            </a:r>
            <a:r>
              <a:rPr lang="el-GR" sz="3000" b="0" dirty="0" smtClean="0"/>
              <a:t>2/2</a:t>
            </a:r>
            <a:endParaRPr lang="el-GR" dirty="0"/>
          </a:p>
        </p:txBody>
      </p:sp>
      <p:sp>
        <p:nvSpPr>
          <p:cNvPr id="21506" name="Rectangle 3"/>
          <p:cNvSpPr>
            <a:spLocks noGrp="1" noChangeArrowheads="1"/>
          </p:cNvSpPr>
          <p:nvPr>
            <p:ph idx="1"/>
          </p:nvPr>
        </p:nvSpPr>
        <p:spPr/>
        <p:txBody>
          <a:bodyPr/>
          <a:lstStyle/>
          <a:p>
            <a:pPr marL="457200" indent="-457200" eaLnBrk="1" hangingPunct="1">
              <a:buFont typeface="+mj-lt"/>
              <a:buAutoNum type="arabicPeriod" startAt="2"/>
            </a:pPr>
            <a:r>
              <a:rPr lang="el-GR" altLang="el-GR" b="1" dirty="0" smtClean="0"/>
              <a:t>Οζώδες ερύθημα της λέπρας (</a:t>
            </a:r>
            <a:r>
              <a:rPr lang="en-US" altLang="el-GR" b="1" dirty="0" smtClean="0"/>
              <a:t>erythema nodosum leprosum ENL</a:t>
            </a:r>
            <a:r>
              <a:rPr lang="el-GR" altLang="el-GR" b="1" dirty="0" smtClean="0"/>
              <a:t>) </a:t>
            </a:r>
            <a:r>
              <a:rPr lang="el-GR" altLang="el-GR" dirty="0" smtClean="0"/>
              <a:t>(αντίδραση υπερευαισθησίας τύπου ΙΙ) – αυτή η αντίδραση είναι απάντηση αντιγόνου-αντισώματος.  </a:t>
            </a:r>
          </a:p>
          <a:p>
            <a:pPr marL="444500" indent="0" eaLnBrk="1" hangingPunct="1">
              <a:buNone/>
            </a:pPr>
            <a:r>
              <a:rPr lang="el-GR" altLang="el-GR" dirty="0" smtClean="0"/>
              <a:t>Εμφανίζεται στο 50% ων ασθενών με λεπροματώδη λέπρα υπό αγωγή.  </a:t>
            </a:r>
          </a:p>
          <a:p>
            <a:pPr marL="444500" indent="0" eaLnBrk="1" hangingPunct="1">
              <a:buNone/>
            </a:pPr>
            <a:r>
              <a:rPr lang="el-GR" altLang="el-GR" dirty="0" smtClean="0"/>
              <a:t>Χαρακτηρίζεται από πυρετό, αρθραλγία, ιριδοκυκλίτιδα και συσσωρεύσεις επώδυνων ερυθηματωδών οζιδίων καθώς και άλλων συστηματικών εκδηλώσεων.  Διαρκεί από μερικές μέρες ως μερικές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6930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a:t>
            </a:r>
            <a:r>
              <a:rPr lang="el-GR" dirty="0" smtClean="0"/>
              <a:t>λέπρας</a:t>
            </a:r>
            <a:endParaRPr lang="el-GR" dirty="0"/>
          </a:p>
        </p:txBody>
      </p:sp>
      <p:sp>
        <p:nvSpPr>
          <p:cNvPr id="22530" name="Rectangle 3"/>
          <p:cNvSpPr>
            <a:spLocks noGrp="1" noChangeArrowheads="1"/>
          </p:cNvSpPr>
          <p:nvPr>
            <p:ph idx="1"/>
          </p:nvPr>
        </p:nvSpPr>
        <p:spPr/>
        <p:txBody>
          <a:bodyPr>
            <a:normAutofit/>
          </a:bodyPr>
          <a:lstStyle/>
          <a:p>
            <a:pPr eaLnBrk="1" hangingPunct="1"/>
            <a:r>
              <a:rPr lang="el-GR" altLang="el-GR" dirty="0" smtClean="0"/>
              <a:t>Η διάγνωση της λέπρας </a:t>
            </a:r>
            <a:r>
              <a:rPr lang="el-GR" altLang="el-GR" b="1" dirty="0" smtClean="0"/>
              <a:t>ουσιαστικά είναι κλινική.  </a:t>
            </a:r>
          </a:p>
          <a:p>
            <a:pPr eaLnBrk="1" hangingPunct="1"/>
            <a:r>
              <a:rPr lang="el-GR" altLang="el-GR" dirty="0" smtClean="0"/>
              <a:t>Οι ασθενείς πρέπει να εξετάζονται σε </a:t>
            </a:r>
            <a:r>
              <a:rPr lang="el-GR" altLang="el-GR" b="1" dirty="0" smtClean="0"/>
              <a:t>άπλετο φως.  </a:t>
            </a:r>
          </a:p>
          <a:p>
            <a:pPr eaLnBrk="1" hangingPunct="1"/>
            <a:r>
              <a:rPr lang="el-GR" altLang="el-GR" dirty="0" smtClean="0"/>
              <a:t>Η ανεύρεση των όξινων βακίλων σε επιχρίσματα του δέρματος ή σε ρινικά εκκρίματα είναι πολύ ενδεικτική. </a:t>
            </a:r>
          </a:p>
          <a:p>
            <a:pPr eaLnBrk="1" hangingPunct="1"/>
            <a:r>
              <a:rPr lang="el-GR" altLang="el-GR" dirty="0" smtClean="0"/>
              <a:t>Καμιά φορά η βιοψία των βλαβών είναι πολύ ενδεικτική.  </a:t>
            </a:r>
          </a:p>
          <a:p>
            <a:pPr eaLnBrk="1" hangingPunct="1"/>
            <a:r>
              <a:rPr lang="el-GR" altLang="el-GR" dirty="0" smtClean="0"/>
              <a:t>Η τελική διάγνωση γίνεται με την καλλιέργεια των βακίλων </a:t>
            </a:r>
            <a:r>
              <a:rPr lang="el-GR" altLang="el-GR" b="1" dirty="0" smtClean="0"/>
              <a:t>σε πόδια ποντικιών.</a:t>
            </a:r>
          </a:p>
          <a:p>
            <a:pPr eaLnBrk="1" hangingPunct="1"/>
            <a:r>
              <a:rPr lang="el-GR" altLang="el-GR" dirty="0" smtClean="0"/>
              <a:t>Μπορεί να ανιχνευθεί και το </a:t>
            </a:r>
            <a:r>
              <a:rPr lang="en-US" altLang="el-GR" b="1" dirty="0" smtClean="0"/>
              <a:t>DNA </a:t>
            </a:r>
            <a:r>
              <a:rPr lang="el-GR" altLang="el-GR" b="1" dirty="0" smtClean="0"/>
              <a:t>του μυκοβακτηριδίου της λέπρας με την αντίδραση της αντίστροφης πολυμεράσης </a:t>
            </a:r>
            <a:r>
              <a:rPr lang="el-GR" altLang="el-GR" dirty="0" smtClean="0"/>
              <a:t>ώστε να επιταχυνθεί η έναρξη της θεραπευτικής αγωγής.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467389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λέπρας </a:t>
            </a:r>
            <a:r>
              <a:rPr lang="el-GR" sz="3000" b="0" dirty="0" smtClean="0"/>
              <a:t>1/4</a:t>
            </a:r>
            <a:endParaRPr lang="el-GR" sz="3000" b="0" dirty="0"/>
          </a:p>
        </p:txBody>
      </p:sp>
      <p:sp>
        <p:nvSpPr>
          <p:cNvPr id="39938" name="Rectangle 3"/>
          <p:cNvSpPr>
            <a:spLocks noGrp="1" noChangeArrowheads="1"/>
          </p:cNvSpPr>
          <p:nvPr>
            <p:ph idx="1"/>
          </p:nvPr>
        </p:nvSpPr>
        <p:spPr/>
        <p:txBody>
          <a:bodyPr/>
          <a:lstStyle/>
          <a:p>
            <a:pPr eaLnBrk="1" hangingPunct="1">
              <a:lnSpc>
                <a:spcPct val="110000"/>
              </a:lnSpc>
            </a:pPr>
            <a:r>
              <a:rPr lang="el-GR" altLang="el-GR" dirty="0" smtClean="0"/>
              <a:t>Η λέπρα πρέπει να θεραπεύεται σε ειδικά κέντρα με αρκετή φυσικοθεραπευτική και εργοθεραπευτική κάλυψη.</a:t>
            </a:r>
          </a:p>
          <a:p>
            <a:pPr eaLnBrk="1" hangingPunct="1">
              <a:lnSpc>
                <a:spcPct val="110000"/>
              </a:lnSpc>
            </a:pPr>
            <a:r>
              <a:rPr lang="el-GR" altLang="el-GR" dirty="0" smtClean="0"/>
              <a:t>Σήμερα χρειάζεται </a:t>
            </a:r>
            <a:r>
              <a:rPr lang="el-GR" altLang="el-GR" b="1" dirty="0" smtClean="0"/>
              <a:t>πολυφαρμακία (20% των περιπτώσεων είναι ανθεκτικές στην δαψόνη).</a:t>
            </a:r>
          </a:p>
          <a:p>
            <a:pPr eaLnBrk="1" hangingPunct="1">
              <a:lnSpc>
                <a:spcPct val="110000"/>
              </a:lnSpc>
            </a:pPr>
            <a:r>
              <a:rPr lang="el-GR" altLang="el-GR" dirty="0" smtClean="0"/>
              <a:t>Η</a:t>
            </a:r>
            <a:r>
              <a:rPr lang="el-GR" altLang="el-GR" b="1" dirty="0" smtClean="0"/>
              <a:t> δαψόνη </a:t>
            </a:r>
            <a:r>
              <a:rPr lang="el-GR" altLang="el-GR" dirty="0" smtClean="0"/>
              <a:t>(δυ-αμινο-δυφαινυλο-σουλφόνη) είναι αναστολέας της συνθετάσης του φυλλικού και δρα ως βακτηριοστατικό.</a:t>
            </a:r>
          </a:p>
          <a:p>
            <a:pPr eaLnBrk="1" hangingPunct="1">
              <a:lnSpc>
                <a:spcPct val="110000"/>
              </a:lnSpc>
            </a:pPr>
            <a:r>
              <a:rPr lang="el-GR" altLang="el-GR" dirty="0" smtClean="0"/>
              <a:t>Είναι φάρμακο φτηνό και γίνεται καλώς ανεκτό.</a:t>
            </a:r>
          </a:p>
          <a:p>
            <a:pPr eaLnBrk="1" hangingPunct="1">
              <a:lnSpc>
                <a:spcPct val="110000"/>
              </a:lnSpc>
            </a:pPr>
            <a:r>
              <a:rPr lang="el-GR" altLang="el-GR" dirty="0" smtClean="0"/>
              <a:t>Οι παρενέργειές της είναι λίγες και περιλαμβάνουν αιμολυτική αναιμία και σουλφοσφαιριναιμία.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5531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λέπρας </a:t>
            </a:r>
            <a:r>
              <a:rPr lang="el-GR" sz="3000" b="0" dirty="0" smtClean="0"/>
              <a:t>2/4</a:t>
            </a:r>
            <a:endParaRPr lang="el-GR" dirty="0"/>
          </a:p>
        </p:txBody>
      </p:sp>
      <p:sp>
        <p:nvSpPr>
          <p:cNvPr id="40962" name="Rectangle 3"/>
          <p:cNvSpPr>
            <a:spLocks noGrp="1" noChangeArrowheads="1"/>
          </p:cNvSpPr>
          <p:nvPr>
            <p:ph idx="1"/>
          </p:nvPr>
        </p:nvSpPr>
        <p:spPr>
          <a:xfrm>
            <a:off x="457200" y="1196752"/>
            <a:ext cx="8291264" cy="5040560"/>
          </a:xfrm>
        </p:spPr>
        <p:txBody>
          <a:bodyPr/>
          <a:lstStyle/>
          <a:p>
            <a:pPr eaLnBrk="1" hangingPunct="1"/>
            <a:r>
              <a:rPr lang="el-GR" altLang="el-GR" b="1" dirty="0" smtClean="0"/>
              <a:t>Από το 1982, η ΠΟΥ συνιστούσε</a:t>
            </a:r>
            <a:r>
              <a:rPr lang="el-GR" altLang="el-GR" dirty="0" smtClean="0"/>
              <a:t>, πως </a:t>
            </a:r>
            <a:r>
              <a:rPr lang="el-GR" altLang="el-GR" b="1" dirty="0" smtClean="0"/>
              <a:t>σε πολύμορφες κλινικές </a:t>
            </a:r>
            <a:r>
              <a:rPr lang="el-GR" altLang="el-GR" dirty="0" smtClean="0"/>
              <a:t>οντότητες της λέπρας, η δαψόνη πρέπει να δίδεται καθημερινά μαζί με ριφαμπικίνη και κλοφαζιμίνη. Μια έξτρα δόση δαψόνης δίδεται μηνιαίως υπό παρακολούθηση. Η τριπλή αυτή θεραπεία πρέπει να δίδεται τουλάχιστον για 2 χρόνια ή μέχρι να αρνητικοποιηθούν για μυκοβακτηρίδια τα επιχρίσματα από τις δερματικές βλάβες.  </a:t>
            </a:r>
            <a:endParaRPr lang="el-GR" altLang="el-GR" u="sng" dirty="0" smtClean="0"/>
          </a:p>
          <a:p>
            <a:pPr eaLnBrk="1" hangingPunct="1"/>
            <a:r>
              <a:rPr lang="el-GR" altLang="el-GR" b="1" dirty="0" smtClean="0"/>
              <a:t>Όταν η λέπρα είναι αμιγώς φυματιώδης ή αμιγώς λεπροματώδης, </a:t>
            </a:r>
            <a:r>
              <a:rPr lang="el-GR" altLang="el-GR" dirty="0" smtClean="0"/>
              <a:t>τότε δίδεται συνδυασμός δαψόνης και ριφαμπικίνης για 6 μήνες.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97467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λέπρας </a:t>
            </a:r>
            <a:r>
              <a:rPr lang="el-GR" sz="3000" b="0" dirty="0" smtClean="0"/>
              <a:t>3/4</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Τόσο η </a:t>
            </a:r>
            <a:r>
              <a:rPr lang="el-GR" altLang="el-GR" b="1" dirty="0" smtClean="0"/>
              <a:t>χειρουργική όσο και η φυσικοθεραπεία </a:t>
            </a:r>
            <a:r>
              <a:rPr lang="el-GR" altLang="el-GR" dirty="0" smtClean="0"/>
              <a:t>παίζουν σημαντικό ρόλο στην αντιμετώπιση των τροφικών ελκών και των παραμορφώσεων.</a:t>
            </a:r>
          </a:p>
          <a:p>
            <a:pPr eaLnBrk="1" hangingPunct="1"/>
            <a:r>
              <a:rPr lang="el-GR" altLang="el-GR" dirty="0" smtClean="0"/>
              <a:t>Διάφορα νέα φάρμακα δοκιμάζονται στην κλινική πράξη, σε περίπτωση που αποδειχθούν δραστικότερα της δαψόνης για την αντιμετώπιση του μυκοβακτηριδίου.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139115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λέπρας </a:t>
            </a:r>
            <a:r>
              <a:rPr lang="el-GR" sz="3000" b="0" dirty="0" smtClean="0"/>
              <a:t>4/4</a:t>
            </a:r>
            <a:endParaRPr lang="el-GR" dirty="0"/>
          </a:p>
        </p:txBody>
      </p:sp>
      <p:sp>
        <p:nvSpPr>
          <p:cNvPr id="43010" name="Rectangle 3"/>
          <p:cNvSpPr>
            <a:spLocks noGrp="1" noChangeArrowheads="1"/>
          </p:cNvSpPr>
          <p:nvPr>
            <p:ph idx="1"/>
          </p:nvPr>
        </p:nvSpPr>
        <p:spPr>
          <a:xfrm>
            <a:off x="457200" y="1196752"/>
            <a:ext cx="8435280" cy="5184576"/>
          </a:xfrm>
        </p:spPr>
        <p:txBody>
          <a:bodyPr>
            <a:noAutofit/>
          </a:bodyPr>
          <a:lstStyle/>
          <a:p>
            <a:pPr eaLnBrk="1" hangingPunct="1"/>
            <a:r>
              <a:rPr lang="el-GR" altLang="el-GR" dirty="0" smtClean="0"/>
              <a:t>Ειδικά, </a:t>
            </a:r>
            <a:r>
              <a:rPr lang="el-GR" altLang="el-GR" b="1" dirty="0" smtClean="0"/>
              <a:t>η αντιμετώπιση των αντιδράσεων υπερευαισθησίας της λέπρας είναι επείγουσες</a:t>
            </a:r>
            <a:r>
              <a:rPr lang="el-GR" altLang="el-GR" dirty="0" smtClean="0"/>
              <a:t>, διότι γρήγορα επισυμβαίνουν ανεπανόρθωτες βλάβες των νεύρων και των οφθαλμών.  </a:t>
            </a:r>
          </a:p>
          <a:p>
            <a:pPr eaLnBrk="1" hangingPunct="1"/>
            <a:r>
              <a:rPr lang="el-GR" altLang="el-GR" dirty="0" smtClean="0"/>
              <a:t>Η αντιλεπρική θεραπεία πρέπει να συνεχίζεται.  </a:t>
            </a:r>
            <a:endParaRPr lang="el-GR" altLang="el-GR" u="sng" dirty="0" smtClean="0"/>
          </a:p>
          <a:p>
            <a:pPr eaLnBrk="1" hangingPunct="1"/>
            <a:r>
              <a:rPr lang="el-GR" altLang="el-GR" b="1" dirty="0" smtClean="0"/>
              <a:t>Στον τύπο αντιδράσεων Ι </a:t>
            </a:r>
            <a:r>
              <a:rPr lang="el-GR" altLang="el-GR" dirty="0" smtClean="0"/>
              <a:t>δίδεται πρεδνιζόνη για μερικές εβδομάδες.</a:t>
            </a:r>
            <a:endParaRPr lang="el-GR" altLang="el-GR" u="sng" dirty="0" smtClean="0"/>
          </a:p>
          <a:p>
            <a:pPr eaLnBrk="1" hangingPunct="1"/>
            <a:r>
              <a:rPr lang="el-GR" altLang="el-GR" b="1" dirty="0" smtClean="0"/>
              <a:t>Στον τύπο αντιδράσεων ΙΙ (</a:t>
            </a:r>
            <a:r>
              <a:rPr lang="en-US" altLang="el-GR" b="1" dirty="0" smtClean="0"/>
              <a:t>ENL</a:t>
            </a:r>
            <a:r>
              <a:rPr lang="el-GR" altLang="el-GR" b="1" dirty="0" smtClean="0"/>
              <a:t>) </a:t>
            </a:r>
            <a:r>
              <a:rPr lang="el-GR" altLang="el-GR" dirty="0" smtClean="0"/>
              <a:t>δίνουμε αναλγητικά, χλωροκίνη, κλοφαζιμίνη, και αντιπυρετικά.</a:t>
            </a:r>
          </a:p>
          <a:p>
            <a:pPr eaLnBrk="1" hangingPunct="1"/>
            <a:r>
              <a:rPr lang="el-GR" altLang="el-GR" dirty="0" smtClean="0"/>
              <a:t>Ειδικά, ένα φάρμακο, η θαλιδομίδη, γνωστή για τις τερατογόνες επιδράσεις της στην κύηση, είναι πολύ αποτελεσματική στις αντιδράσεις τύπου ΙΙ, αλλά πρέπει να χρησιμοποιείται με πολύ μεγάλη προσοχή.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940375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Πρόληψη - Έλεγχος </a:t>
            </a:r>
            <a:r>
              <a:rPr lang="el-GR" dirty="0"/>
              <a:t>της </a:t>
            </a:r>
            <a:r>
              <a:rPr lang="el-GR" dirty="0" smtClean="0"/>
              <a:t>λέπρας</a:t>
            </a:r>
            <a:endParaRPr lang="el-GR" dirty="0"/>
          </a:p>
        </p:txBody>
      </p:sp>
      <p:sp>
        <p:nvSpPr>
          <p:cNvPr id="44034" name="Rectangle 3"/>
          <p:cNvSpPr>
            <a:spLocks noGrp="1" noChangeArrowheads="1"/>
          </p:cNvSpPr>
          <p:nvPr>
            <p:ph idx="1"/>
          </p:nvPr>
        </p:nvSpPr>
        <p:spPr/>
        <p:txBody>
          <a:bodyPr/>
          <a:lstStyle/>
          <a:p>
            <a:pPr eaLnBrk="1" hangingPunct="1">
              <a:lnSpc>
                <a:spcPct val="110000"/>
              </a:lnSpc>
            </a:pPr>
            <a:r>
              <a:rPr lang="el-GR" altLang="el-GR" dirty="0" smtClean="0"/>
              <a:t>Και τα δύο εξαρτώνται από το πόσο γρήγορα θα ανιχνευθούν και θα θεραπευθούν όσοι πάσχουν από την νόσο, και κύρια από την λεπροματώδη και την οριακή μορφή της, ώστε να ελαττωθούν οι πηγές μετάδοσης της λέπρας.</a:t>
            </a:r>
          </a:p>
          <a:p>
            <a:pPr eaLnBrk="1" hangingPunct="1">
              <a:lnSpc>
                <a:spcPct val="110000"/>
              </a:lnSpc>
            </a:pPr>
            <a:r>
              <a:rPr lang="el-GR" altLang="el-GR" dirty="0" smtClean="0"/>
              <a:t>Η λέπρα μεταδίδεται με άμεσο επαφή, </a:t>
            </a:r>
            <a:r>
              <a:rPr lang="el-GR" altLang="el-GR" b="1" dirty="0" smtClean="0"/>
              <a:t>όμως μόνο το 1% αυτών που έρχονται σε στενή επαφή με πάσχοντα αναπτύσσουν την νόσο.</a:t>
            </a:r>
          </a:p>
          <a:p>
            <a:pPr eaLnBrk="1" hangingPunct="1">
              <a:lnSpc>
                <a:spcPct val="110000"/>
              </a:lnSpc>
            </a:pPr>
            <a:r>
              <a:rPr lang="el-GR" altLang="el-GR" dirty="0" smtClean="0"/>
              <a:t>Διάφορα εμβόλια βρίσκονται υπό κλινική δοκιμή.</a:t>
            </a:r>
            <a:endParaRPr lang="el-GR" altLang="el-GR" u="sng" dirty="0" smtClean="0"/>
          </a:p>
          <a:p>
            <a:pPr eaLnBrk="1" hangingPunct="1">
              <a:lnSpc>
                <a:spcPct val="110000"/>
              </a:lnSpc>
            </a:pPr>
            <a:r>
              <a:rPr lang="el-GR" altLang="el-GR" b="1" dirty="0" smtClean="0"/>
              <a:t>Μαζική χημειοπροφύλαξη του πληθυσμού, δεν φαίνεται να αποδίδει, ούτε είναι πρακτική.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625039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2/7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46082" name="Picture 2" descr="File:Gerhard Armauer Han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2736304" cy="39813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6084" name="Picture 4" descr="File:Mycobacterium lepra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4657725"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00262" y="5847655"/>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Mycobacterium </a:t>
            </a:r>
            <a:r>
              <a:rPr lang="en-US" sz="1200" dirty="0" smtClean="0">
                <a:latin typeface="+mn-lt"/>
                <a:hlinkClick r:id="rId4"/>
              </a:rPr>
              <a:t>leprae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DH"/>
              </a:rPr>
              <a:t>PDH</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5328084" y="5847655"/>
            <a:ext cx="338437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Gerhard Armauer </a:t>
            </a:r>
            <a:r>
              <a:rPr lang="en-US" sz="1200" dirty="0" smtClean="0">
                <a:latin typeface="+mn-lt"/>
                <a:hlinkClick r:id="rId6"/>
              </a:rPr>
              <a:t>Hansen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File Upload Bot (Magnus Manske)"/>
              </a:rPr>
              <a:t>File Upload Bot (Magnus Manske)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36122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8</a:t>
            </a:r>
            <a:r>
              <a:rPr lang="en-US" sz="2000" dirty="0" smtClean="0"/>
              <a:t>:</a:t>
            </a:r>
            <a:r>
              <a:rPr lang="el-GR" sz="2000" dirty="0"/>
              <a:t> Λοιμώξεις (δ’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3/7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2226" name="Picture 2" descr="File:An introduction to dermatology (1905) nodular lepro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754" y="1268760"/>
            <a:ext cx="4428492" cy="49768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357754" y="6259959"/>
            <a:ext cx="44284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An introduction to dermatology (1905) nodular </a:t>
            </a:r>
            <a:r>
              <a:rPr lang="en-US" sz="1200" dirty="0" smtClean="0">
                <a:latin typeface="+mn-lt"/>
                <a:hlinkClick r:id="rId3"/>
              </a:rPr>
              <a:t>leprosy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Smallman12q"/>
              </a:rPr>
              <a:t>Smallman12q</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7425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4/7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3250" name="Picture 2" descr="File:Leprosy thigh demarcated cutaneous le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4491563" cy="2998118"/>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File:An introduction to dermatology (1905) maculo-anaesthetic lepro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700808"/>
            <a:ext cx="2317007" cy="47693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987824" y="5823849"/>
            <a:ext cx="3096344"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An introduction to dermatology (1905) maculo-anaesthetic </a:t>
            </a:r>
            <a:r>
              <a:rPr lang="en-US" sz="1200" dirty="0" smtClean="0">
                <a:latin typeface="+mn-lt"/>
                <a:hlinkClick r:id="rId4"/>
              </a:rPr>
              <a:t>leprosy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mallman12q"/>
              </a:rPr>
              <a:t>Smallman12q</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1453185" y="4797152"/>
            <a:ext cx="30963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Leprosy thigh demarcated cutaneous </a:t>
            </a:r>
            <a:r>
              <a:rPr lang="en-US" sz="1200" dirty="0" smtClean="0">
                <a:latin typeface="+mn-lt"/>
                <a:hlinkClick r:id="rId6"/>
              </a:rPr>
              <a:t>lesions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Balthazaar (page does not exist)"/>
              </a:rPr>
              <a:t>Balthazaar</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2236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5/7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4274" name="Picture 2" descr="File:Leprosy deformities 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192688" cy="4164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475656" y="6098812"/>
            <a:ext cx="619268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Leprosy deformities </a:t>
            </a:r>
            <a:r>
              <a:rPr lang="en-US" sz="1200" dirty="0" smtClean="0">
                <a:latin typeface="+mn-lt"/>
                <a:hlinkClick r:id="rId3"/>
              </a:rPr>
              <a:t>hands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jehle"/>
              </a:rPr>
              <a:t>B.jehle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a:t>
            </a:r>
            <a:r>
              <a:rPr lang="en-US" sz="1200" dirty="0" smtClean="0">
                <a:latin typeface="+mn-lt"/>
                <a:hlinkClick r:id="rId5"/>
              </a:rPr>
              <a:t>3.0</a:t>
            </a:r>
            <a:endParaRPr lang="en-US" sz="1200" dirty="0">
              <a:latin typeface="+mn-lt"/>
            </a:endParaRPr>
          </a:p>
        </p:txBody>
      </p:sp>
    </p:spTree>
    <p:extLst>
      <p:ext uri="{BB962C8B-B14F-4D97-AF65-F5344CB8AC3E}">
        <p14:creationId xmlns:p14="http://schemas.microsoft.com/office/powerpoint/2010/main" val="38554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6/7</a:t>
            </a:r>
            <a:endParaRPr lang="el-GR" dirty="0"/>
          </a:p>
        </p:txBody>
      </p:sp>
      <p:sp>
        <p:nvSpPr>
          <p:cNvPr id="7170" name="Rectangle 3"/>
          <p:cNvSpPr>
            <a:spLocks noGrp="1" noChangeArrowheads="1"/>
          </p:cNvSpPr>
          <p:nvPr>
            <p:ph idx="1"/>
          </p:nvPr>
        </p:nvSpPr>
        <p:spPr/>
        <p:txBody>
          <a:bodyPr/>
          <a:lstStyle/>
          <a:p>
            <a:pPr eaLnBrk="1" hangingPunct="1"/>
            <a:r>
              <a:rPr lang="el-GR" altLang="el-GR" b="1" dirty="0" smtClean="0"/>
              <a:t>Η λέπρα παρατηρείται σε όλα τα τροπικά και θερμά μέρη, </a:t>
            </a:r>
            <a:r>
              <a:rPr lang="el-GR" altLang="el-GR" dirty="0" smtClean="0"/>
              <a:t>ιδίως της Ασίας και της Αφρικής.  </a:t>
            </a:r>
          </a:p>
          <a:p>
            <a:pPr eaLnBrk="1" hangingPunct="1"/>
            <a:r>
              <a:rPr lang="el-GR" altLang="el-GR" dirty="0" smtClean="0"/>
              <a:t>Υπάρχουν ακόμη ενδημικές περιοχές στην Νότια Ευρώπη και σε περιοχές της Αμερικής.  </a:t>
            </a:r>
          </a:p>
          <a:p>
            <a:pPr eaLnBrk="1" hangingPunct="1"/>
            <a:r>
              <a:rPr lang="el-GR" altLang="el-GR" dirty="0" smtClean="0"/>
              <a:t>Από τα περίπου </a:t>
            </a:r>
            <a:r>
              <a:rPr lang="el-GR" altLang="el-GR" b="1" dirty="0" smtClean="0"/>
              <a:t>15.000.000 λεπρών </a:t>
            </a:r>
            <a:r>
              <a:rPr lang="el-GR" altLang="el-GR" dirty="0" smtClean="0"/>
              <a:t>που υπάρχουν σήμερα στον κόσμο, τα 2/3 βρίσκονται στην Ασία.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66510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Λέπρα </a:t>
            </a:r>
            <a:r>
              <a:rPr lang="el-GR" sz="3000" b="0" dirty="0" smtClean="0"/>
              <a:t>7/7</a:t>
            </a:r>
            <a:endParaRPr lang="el-GR" dirty="0"/>
          </a:p>
        </p:txBody>
      </p:sp>
      <p:sp>
        <p:nvSpPr>
          <p:cNvPr id="8194" name="Rectangle 3"/>
          <p:cNvSpPr>
            <a:spLocks noGrp="1" noChangeArrowheads="1"/>
          </p:cNvSpPr>
          <p:nvPr>
            <p:ph idx="1"/>
          </p:nvPr>
        </p:nvSpPr>
        <p:spPr>
          <a:xfrm>
            <a:off x="457200" y="1196752"/>
            <a:ext cx="8219256" cy="5400600"/>
          </a:xfrm>
        </p:spPr>
        <p:txBody>
          <a:bodyPr>
            <a:normAutofit fontScale="77500" lnSpcReduction="20000"/>
          </a:bodyPr>
          <a:lstStyle/>
          <a:p>
            <a:pPr eaLnBrk="1" hangingPunct="1">
              <a:lnSpc>
                <a:spcPct val="130000"/>
              </a:lnSpc>
            </a:pPr>
            <a:r>
              <a:rPr lang="el-GR" altLang="el-GR" sz="2800" b="1" dirty="0" smtClean="0"/>
              <a:t>Το πώς ακριβώς μεταδίδεται η νόσος</a:t>
            </a:r>
            <a:r>
              <a:rPr lang="el-GR" altLang="el-GR" sz="2800" dirty="0" smtClean="0"/>
              <a:t>, ακόμη και σήμερα παραμένει αδιευκρίνιστο, αλλά πιθανώς μεγάλο ρόλο παίζουν οι ρινικές εκκρίσεις.</a:t>
            </a:r>
          </a:p>
          <a:p>
            <a:pPr eaLnBrk="1" hangingPunct="1">
              <a:lnSpc>
                <a:spcPct val="130000"/>
              </a:lnSpc>
            </a:pPr>
            <a:r>
              <a:rPr lang="el-GR" altLang="el-GR" sz="2800" dirty="0" smtClean="0"/>
              <a:t>Όταν ένα άτομο μολυνθεί, η πρόοδος της νόσου φαίνεται ότι εξαρτάται από </a:t>
            </a:r>
            <a:r>
              <a:rPr lang="el-GR" altLang="el-GR" sz="2800" b="1" dirty="0" smtClean="0"/>
              <a:t>διάφορους παράγοντες </a:t>
            </a:r>
            <a:r>
              <a:rPr lang="el-GR" altLang="el-GR" sz="2800" dirty="0" smtClean="0"/>
              <a:t>όπως:</a:t>
            </a:r>
          </a:p>
          <a:p>
            <a:pPr marL="514350" indent="-514350" eaLnBrk="1" hangingPunct="1">
              <a:lnSpc>
                <a:spcPct val="130000"/>
              </a:lnSpc>
              <a:buFont typeface="+mj-lt"/>
              <a:buAutoNum type="arabicPeriod"/>
            </a:pPr>
            <a:r>
              <a:rPr lang="el-GR" altLang="el-GR" sz="2800" b="1" dirty="0" smtClean="0"/>
              <a:t>Το φύλο-φαίνεται πως οι άρρενες </a:t>
            </a:r>
            <a:r>
              <a:rPr lang="el-GR" altLang="el-GR" sz="2800" dirty="0" smtClean="0"/>
              <a:t>είναι πιο επιρρεπείς από τα θήλεα άτομα.  Ειδικά στην Ινδία η αναλογία αρρένων προς θηλέων είναι 2/1.</a:t>
            </a:r>
          </a:p>
          <a:p>
            <a:pPr marL="514350" indent="-514350" eaLnBrk="1" hangingPunct="1">
              <a:lnSpc>
                <a:spcPct val="130000"/>
              </a:lnSpc>
              <a:buFont typeface="+mj-lt"/>
              <a:buAutoNum type="arabicPeriod"/>
            </a:pPr>
            <a:r>
              <a:rPr lang="el-GR" altLang="el-GR" sz="2800" b="1" dirty="0" smtClean="0"/>
              <a:t>Η γενετική προδιάθεση </a:t>
            </a:r>
            <a:r>
              <a:rPr lang="el-GR" altLang="el-GR" sz="2800" dirty="0" smtClean="0"/>
              <a:t>– μελέτες έδειξαν ότι οι </a:t>
            </a:r>
            <a:r>
              <a:rPr lang="el-GR" altLang="el-GR" sz="2800" b="1" dirty="0" smtClean="0"/>
              <a:t>μονοωογενείς</a:t>
            </a:r>
            <a:r>
              <a:rPr lang="el-GR" altLang="el-GR" sz="2800" dirty="0" smtClean="0"/>
              <a:t> δίδυμοι έχουν μεγαλύτερη επίπτωση από τους διωογενείς.  </a:t>
            </a:r>
          </a:p>
          <a:p>
            <a:pPr marL="514350" indent="-514350" eaLnBrk="1" hangingPunct="1">
              <a:lnSpc>
                <a:spcPct val="130000"/>
              </a:lnSpc>
              <a:buFont typeface="+mj-lt"/>
              <a:buAutoNum type="arabicPeriod"/>
            </a:pPr>
            <a:r>
              <a:rPr lang="el-GR" altLang="el-GR" sz="2800" dirty="0" smtClean="0"/>
              <a:t>Φαίνεται ότι η κλινική πορεία εξαρτάται από την κατάσταση της </a:t>
            </a:r>
            <a:r>
              <a:rPr lang="el-GR" altLang="el-GR" sz="2800" b="1" dirty="0" smtClean="0"/>
              <a:t>κυτταρικής ανοσίας </a:t>
            </a:r>
            <a:r>
              <a:rPr lang="el-GR" altLang="el-GR" sz="2800" dirty="0" smtClean="0"/>
              <a:t>του ξενιστή.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72628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Κατηγοριοποίηση </a:t>
            </a:r>
            <a:r>
              <a:rPr lang="el-GR" dirty="0" smtClean="0"/>
              <a:t>λέπρας </a:t>
            </a:r>
            <a:r>
              <a:rPr lang="el-GR" sz="3000" b="0" dirty="0" smtClean="0"/>
              <a:t>1/2</a:t>
            </a:r>
            <a:endParaRPr lang="el-GR" sz="3000" b="0" dirty="0"/>
          </a:p>
        </p:txBody>
      </p:sp>
      <p:sp>
        <p:nvSpPr>
          <p:cNvPr id="9218" name="Rectangle 3"/>
          <p:cNvSpPr>
            <a:spLocks noGrp="1" noChangeArrowheads="1"/>
          </p:cNvSpPr>
          <p:nvPr>
            <p:ph idx="1"/>
          </p:nvPr>
        </p:nvSpPr>
        <p:spPr/>
        <p:txBody>
          <a:bodyPr>
            <a:normAutofit/>
          </a:bodyPr>
          <a:lstStyle/>
          <a:p>
            <a:pPr marL="457200" indent="-457200" eaLnBrk="1" hangingPunct="1">
              <a:buFont typeface="+mj-lt"/>
              <a:buAutoNum type="arabicPeriod"/>
            </a:pPr>
            <a:r>
              <a:rPr lang="el-GR" altLang="el-GR" b="1" dirty="0" smtClean="0"/>
              <a:t>Φυματιώδης λέπρα</a:t>
            </a:r>
            <a:r>
              <a:rPr lang="el-GR" altLang="el-GR" dirty="0" smtClean="0"/>
              <a:t> – είναι εντοπισμένη βλάβη που επισυμβαίνει σε άομα με υψηλό βαθμό κυτταρικής ανοσίας.</a:t>
            </a:r>
            <a:endParaRPr lang="el-GR" altLang="el-GR" b="1" dirty="0" smtClean="0"/>
          </a:p>
          <a:p>
            <a:pPr marL="457200" indent="-457200" eaLnBrk="1" hangingPunct="1">
              <a:buFont typeface="+mj-lt"/>
              <a:buAutoNum type="arabicPeriod"/>
            </a:pPr>
            <a:r>
              <a:rPr lang="el-GR" altLang="el-GR" b="1" dirty="0" smtClean="0"/>
              <a:t>Λεπροματώδης λέπρα</a:t>
            </a:r>
            <a:r>
              <a:rPr lang="el-GR" altLang="el-GR" dirty="0" smtClean="0"/>
              <a:t> – είναι γενικευμένη νόσος που επισυμβαίνει σε άτομα με διαταραγμένη την κυτταρική ανοσία.</a:t>
            </a:r>
          </a:p>
          <a:p>
            <a:pPr marL="444500" indent="0" eaLnBrk="1" hangingPunct="1">
              <a:buNone/>
            </a:pPr>
            <a:r>
              <a:rPr lang="el-GR" altLang="el-GR" dirty="0" smtClean="0"/>
              <a:t>Υπάρχουν 2 υποδιαιρέσεις της λεπροματώδους λέπρας-ο ασθενής λέγεται ότι έχει </a:t>
            </a:r>
            <a:r>
              <a:rPr lang="el-GR" altLang="el-GR" b="1" dirty="0" smtClean="0"/>
              <a:t>την υποπολική </a:t>
            </a:r>
            <a:r>
              <a:rPr lang="el-GR" altLang="el-GR" dirty="0" smtClean="0"/>
              <a:t>μορφή της λεπροματώδους λέπρας (</a:t>
            </a:r>
            <a:r>
              <a:rPr lang="en-US" altLang="el-GR" dirty="0" smtClean="0"/>
              <a:t>subpolar lepromatous LLs</a:t>
            </a:r>
            <a:r>
              <a:rPr lang="el-GR" altLang="el-GR" dirty="0" smtClean="0"/>
              <a:t>) όταν έχει περάσει μια οριακή φάση πριν γίνει λεπροματώδης και την </a:t>
            </a:r>
            <a:r>
              <a:rPr lang="el-GR" altLang="el-GR" b="1" dirty="0" smtClean="0"/>
              <a:t>πολική μορφή </a:t>
            </a:r>
            <a:r>
              <a:rPr lang="el-GR" altLang="el-GR" dirty="0" smtClean="0"/>
              <a:t>(</a:t>
            </a:r>
            <a:r>
              <a:rPr lang="en-US" altLang="el-GR" dirty="0" smtClean="0"/>
              <a:t>polar lepromatous LLp</a:t>
            </a:r>
            <a:r>
              <a:rPr lang="el-GR" altLang="el-GR" dirty="0" smtClean="0"/>
              <a:t>) όταν ο ασθενής υπήρξε λεπροματώδης καθ’ όλη την διάρκεια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05580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75</TotalTime>
  <Words>2507</Words>
  <Application>Microsoft Office PowerPoint</Application>
  <PresentationFormat>Προβολή στην οθόνη (4:3)</PresentationFormat>
  <Paragraphs>219</Paragraphs>
  <Slides>34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34</vt:i4>
      </vt:variant>
    </vt:vector>
  </HeadingPairs>
  <TitlesOfParts>
    <vt:vector size="36" baseType="lpstr">
      <vt:lpstr>OC_template_updated</vt:lpstr>
      <vt:lpstr>1_OC_template_updated</vt:lpstr>
      <vt:lpstr>Νοσολογία</vt:lpstr>
      <vt:lpstr>Λέπρα 1/7</vt:lpstr>
      <vt:lpstr>Λέπρα 2/7</vt:lpstr>
      <vt:lpstr>Λέπρα 3/7</vt:lpstr>
      <vt:lpstr>Λέπρα 4/7</vt:lpstr>
      <vt:lpstr>Λέπρα 5/7</vt:lpstr>
      <vt:lpstr>Λέπρα 6/7</vt:lpstr>
      <vt:lpstr>Λέπρα 7/7</vt:lpstr>
      <vt:lpstr>Κατηγοριοποίηση λέπρας 1/2</vt:lpstr>
      <vt:lpstr>Κατηγοριοποίηση λέπρας 2/2</vt:lpstr>
      <vt:lpstr>Κλινική εικόνα της λέπρας</vt:lpstr>
      <vt:lpstr>Κλινικό φάσμα της λέπρας 1/6</vt:lpstr>
      <vt:lpstr>Κλινικό φάσμα της λέπρας 2/6</vt:lpstr>
      <vt:lpstr>Κλινικό φάσμα της λέπρας 3/6</vt:lpstr>
      <vt:lpstr>Κλινικό φάσμα της λέπρας 4/6</vt:lpstr>
      <vt:lpstr>Κλινικό φάσμα της λέπρας 5/6</vt:lpstr>
      <vt:lpstr>Κλινικό φάσμα της λέπρας 6/6</vt:lpstr>
      <vt:lpstr>Φαινόμενο του Lucio </vt:lpstr>
      <vt:lpstr>Η αντίδραση λεπρομίνης</vt:lpstr>
      <vt:lpstr>Αντιδράσεις λέπρας 1/2</vt:lpstr>
      <vt:lpstr>Αντιδράσεις λέπρας 2/2</vt:lpstr>
      <vt:lpstr>Διάγνωση λέπρας</vt:lpstr>
      <vt:lpstr>Θεραπεία της λέπρας 1/4</vt:lpstr>
      <vt:lpstr>Θεραπεία της λέπρας 2/4</vt:lpstr>
      <vt:lpstr>Θεραπεία της λέπρας 3/4</vt:lpstr>
      <vt:lpstr>Θεραπεία της λέπρας 4/4</vt:lpstr>
      <vt:lpstr>Πρόληψη - Έλεγχος της λέπρας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natasakar new</cp:lastModifiedBy>
  <cp:revision>16</cp:revision>
  <dcterms:created xsi:type="dcterms:W3CDTF">2014-12-01T11:39:45Z</dcterms:created>
  <dcterms:modified xsi:type="dcterms:W3CDTF">2015-03-31T06:54:34Z</dcterms:modified>
</cp:coreProperties>
</file>