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75" r:id="rId2"/>
    <p:sldId id="303" r:id="rId3"/>
    <p:sldId id="276" r:id="rId4"/>
    <p:sldId id="311" r:id="rId5"/>
    <p:sldId id="317" r:id="rId6"/>
    <p:sldId id="277" r:id="rId7"/>
    <p:sldId id="305" r:id="rId8"/>
    <p:sldId id="278" r:id="rId9"/>
    <p:sldId id="279" r:id="rId10"/>
    <p:sldId id="280" r:id="rId11"/>
    <p:sldId id="281" r:id="rId12"/>
    <p:sldId id="282" r:id="rId13"/>
    <p:sldId id="283" r:id="rId14"/>
    <p:sldId id="312" r:id="rId15"/>
    <p:sldId id="306" r:id="rId16"/>
    <p:sldId id="308" r:id="rId17"/>
    <p:sldId id="309" r:id="rId18"/>
    <p:sldId id="310" r:id="rId19"/>
    <p:sldId id="284" r:id="rId20"/>
    <p:sldId id="285" r:id="rId21"/>
    <p:sldId id="318" r:id="rId22"/>
    <p:sldId id="307" r:id="rId23"/>
    <p:sldId id="316" r:id="rId24"/>
    <p:sldId id="286" r:id="rId25"/>
    <p:sldId id="287" r:id="rId26"/>
    <p:sldId id="288" r:id="rId27"/>
    <p:sldId id="289" r:id="rId28"/>
    <p:sldId id="304" r:id="rId29"/>
    <p:sldId id="290" r:id="rId30"/>
    <p:sldId id="291" r:id="rId31"/>
    <p:sldId id="292" r:id="rId32"/>
    <p:sldId id="293" r:id="rId33"/>
    <p:sldId id="294" r:id="rId34"/>
    <p:sldId id="295" r:id="rId35"/>
    <p:sldId id="296" r:id="rId36"/>
    <p:sldId id="313" r:id="rId37"/>
    <p:sldId id="314" r:id="rId38"/>
    <p:sldId id="315" r:id="rId39"/>
    <p:sldId id="257" r:id="rId40"/>
    <p:sldId id="258" r:id="rId41"/>
    <p:sldId id="259" r:id="rId42"/>
    <p:sldId id="260" r:id="rId43"/>
    <p:sldId id="261" r:id="rId44"/>
    <p:sldId id="262" r:id="rId45"/>
    <p:sldId id="302" r:id="rId46"/>
    <p:sldId id="263" r:id="rId47"/>
    <p:sldId id="264" r:id="rId48"/>
    <p:sldId id="265" r:id="rId49"/>
    <p:sldId id="266" r:id="rId50"/>
    <p:sldId id="267" r:id="rId51"/>
    <p:sldId id="268" r:id="rId52"/>
    <p:sldId id="269" r:id="rId53"/>
    <p:sldId id="270" r:id="rId54"/>
    <p:sldId id="271" r:id="rId55"/>
    <p:sldId id="272" r:id="rId56"/>
    <p:sldId id="297" r:id="rId57"/>
    <p:sldId id="323" r:id="rId58"/>
    <p:sldId id="319" r:id="rId59"/>
    <p:sldId id="320" r:id="rId60"/>
    <p:sldId id="327" r:id="rId61"/>
    <p:sldId id="322" r:id="rId62"/>
    <p:sldId id="321" r:id="rId63"/>
    <p:sldId id="329" r:id="rId64"/>
    <p:sldId id="330" r:id="rId65"/>
    <p:sldId id="331" r:id="rId66"/>
    <p:sldId id="324" r:id="rId67"/>
    <p:sldId id="325" r:id="rId68"/>
    <p:sldId id="332" r:id="rId69"/>
    <p:sldId id="333" r:id="rId70"/>
    <p:sldId id="326" r:id="rId71"/>
    <p:sldId id="334" r:id="rId72"/>
    <p:sldId id="335" r:id="rId73"/>
    <p:sldId id="336" r:id="rId74"/>
    <p:sldId id="337" r:id="rId75"/>
    <p:sldId id="338" r:id="rId76"/>
    <p:sldId id="339" r:id="rId77"/>
    <p:sldId id="340" r:id="rId78"/>
    <p:sldId id="341" r:id="rId79"/>
    <p:sldId id="342" r:id="rId80"/>
    <p:sldId id="343" r:id="rId81"/>
  </p:sldIdLst>
  <p:sldSz cx="12192000" cy="6858000"/>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F2C663A-E4B2-4A25-A3A9-FEC8EADA5229}" type="datetimeFigureOut">
              <a:rPr lang="el-GR" smtClean="0"/>
              <a:t>12/4/2019</a:t>
            </a:fld>
            <a:endParaRPr lang="el-G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33F0988-AACF-4658-9323-F7F8AD51DA1C}" type="slidenum">
              <a:rPr lang="el-GR" smtClean="0"/>
              <a:t>‹#›</a:t>
            </a:fld>
            <a:endParaRPr lang="el-GR"/>
          </a:p>
        </p:txBody>
      </p:sp>
    </p:spTree>
    <p:extLst>
      <p:ext uri="{BB962C8B-B14F-4D97-AF65-F5344CB8AC3E}">
        <p14:creationId xmlns:p14="http://schemas.microsoft.com/office/powerpoint/2010/main" val="302784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0298BB6-01D3-4E56-A9B0-3DA43353B7B5}" type="datetimeFigureOut">
              <a:rPr lang="el-GR" smtClean="0"/>
              <a:pPr/>
              <a:t>12/4/2019</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BA3B276-1ADB-4BD4-A9D3-8C3E8A7E760E}" type="slidenum">
              <a:rPr lang="el-GR" smtClean="0"/>
              <a:pPr/>
              <a:t>‹#›</a:t>
            </a:fld>
            <a:endParaRPr lang="el-GR"/>
          </a:p>
        </p:txBody>
      </p:sp>
    </p:spTree>
    <p:extLst>
      <p:ext uri="{BB962C8B-B14F-4D97-AF65-F5344CB8AC3E}">
        <p14:creationId xmlns:p14="http://schemas.microsoft.com/office/powerpoint/2010/main" val="213015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83196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05912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53139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78074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6674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52F6E09-32CC-4E6F-8598-738074D4D67E}" type="datetimeFigureOut">
              <a:rPr lang="el-GR" smtClean="0"/>
              <a:pPr/>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157720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52F6E09-32CC-4E6F-8598-738074D4D67E}" type="datetimeFigureOut">
              <a:rPr lang="el-GR" smtClean="0"/>
              <a:pPr/>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276665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52F6E09-32CC-4E6F-8598-738074D4D67E}" type="datetimeFigureOut">
              <a:rPr lang="el-GR" smtClean="0"/>
              <a:pPr/>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283712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52F6E09-32CC-4E6F-8598-738074D4D67E}" type="datetimeFigureOut">
              <a:rPr lang="el-GR" smtClean="0"/>
              <a:pPr/>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184771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2F6E09-32CC-4E6F-8598-738074D4D67E}" type="datetimeFigureOut">
              <a:rPr lang="el-GR" smtClean="0"/>
              <a:pPr/>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351171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A52F6E09-32CC-4E6F-8598-738074D4D67E}" type="datetimeFigureOut">
              <a:rPr lang="el-GR" smtClean="0"/>
              <a:pPr/>
              <a:t>12/4/2019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89499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A52F6E09-32CC-4E6F-8598-738074D4D67E}" type="datetimeFigureOut">
              <a:rPr lang="el-GR" smtClean="0"/>
              <a:pPr/>
              <a:t>12/4/2019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21801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A52F6E09-32CC-4E6F-8598-738074D4D67E}" type="datetimeFigureOut">
              <a:rPr lang="el-GR" smtClean="0"/>
              <a:pPr/>
              <a:t>12/4/2019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306957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F6E09-32CC-4E6F-8598-738074D4D67E}" type="datetimeFigureOut">
              <a:rPr lang="el-GR" smtClean="0"/>
              <a:pPr/>
              <a:t>12/4/2019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345491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2F6E09-32CC-4E6F-8598-738074D4D67E}" type="datetimeFigureOut">
              <a:rPr lang="el-GR" smtClean="0"/>
              <a:pPr/>
              <a:t>12/4/2019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198416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2F6E09-32CC-4E6F-8598-738074D4D67E}" type="datetimeFigureOut">
              <a:rPr lang="el-GR" smtClean="0"/>
              <a:pPr/>
              <a:t>12/4/2019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66AE42C-CB3A-4133-BBE4-CB5E3F1B08F4}" type="slidenum">
              <a:rPr lang="el-GR" smtClean="0"/>
              <a:pPr/>
              <a:t>‹#›</a:t>
            </a:fld>
            <a:endParaRPr lang="el-GR"/>
          </a:p>
        </p:txBody>
      </p:sp>
    </p:spTree>
    <p:extLst>
      <p:ext uri="{BB962C8B-B14F-4D97-AF65-F5344CB8AC3E}">
        <p14:creationId xmlns:p14="http://schemas.microsoft.com/office/powerpoint/2010/main" val="85154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F6E09-32CC-4E6F-8598-738074D4D67E}" type="datetimeFigureOut">
              <a:rPr lang="el-GR" smtClean="0"/>
              <a:pPr/>
              <a:t>12/4/2019</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E42C-CB3A-4133-BBE4-CB5E3F1B08F4}" type="slidenum">
              <a:rPr lang="el-GR" smtClean="0"/>
              <a:pPr/>
              <a:t>‹#›</a:t>
            </a:fld>
            <a:endParaRPr lang="el-GR"/>
          </a:p>
        </p:txBody>
      </p:sp>
    </p:spTree>
    <p:extLst>
      <p:ext uri="{BB962C8B-B14F-4D97-AF65-F5344CB8AC3E}">
        <p14:creationId xmlns:p14="http://schemas.microsoft.com/office/powerpoint/2010/main" val="82265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Erythrocyte_deoxy.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Red_White_Blood_cells.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ixabay.com/en/blood-blood-plasma-red-blood-cells-7530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pixabay.com/en/users/geralt/"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en.wikipedia.org/wiki/Bloo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File_Upload_Bot_(Magnus_Manske)" TargetMode="External"/><Relationship Id="rId5" Type="http://schemas.openxmlformats.org/officeDocument/2006/relationships/hyperlink" Target="http://commons.wikimedia.org/wiki/User:Patr%C3%ADciaR" TargetMode="External"/><Relationship Id="rId4" Type="http://schemas.openxmlformats.org/officeDocument/2006/relationships/hyperlink" Target="http://commons.wikimedia.org/wiki/File:1GZX_Haemoglobin.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ematopoiesis_(human)_diagram.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ikael_H%C3%A4ggstr%C3%B6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flickr.com/photos/wellcomeimages/5814815936/"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nd/2.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nc-nd/2.0/" TargetMode="External"/><Relationship Id="rId5" Type="http://schemas.openxmlformats.org/officeDocument/2006/relationships/hyperlink" Target="https://www.flickr.com/photos/wellcomeimages/5814815936/" TargetMode="External"/><Relationship Id="rId4" Type="http://schemas.openxmlformats.org/officeDocument/2006/relationships/hyperlink" Target="https://www.flickr.com/photos/wellcomeimages/694134642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Red_blood_cells_illustration.jp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Lipid_bilaye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Chikumaya" TargetMode="External"/><Relationship Id="rId4" Type="http://schemas.openxmlformats.org/officeDocument/2006/relationships/hyperlink" Target="http://commons.wikimedia.org/wiki/File:Coagulation_cascade.pn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opencourses.gr/opencourse.xhtml?id=17370&amp;ln=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ΣΤΟΙΧΕΙΑ ΤΟΥ ΑΙΜΑΤΟΣ</a:t>
            </a:r>
          </a:p>
        </p:txBody>
      </p:sp>
      <p:sp>
        <p:nvSpPr>
          <p:cNvPr id="3" name="Θέση περιεχομένου 2"/>
          <p:cNvSpPr>
            <a:spLocks noGrp="1"/>
          </p:cNvSpPr>
          <p:nvPr>
            <p:ph idx="1"/>
          </p:nvPr>
        </p:nvSpPr>
        <p:spPr>
          <a:xfrm>
            <a:off x="1981200" y="1196752"/>
            <a:ext cx="8363272" cy="5256584"/>
          </a:xfrm>
        </p:spPr>
        <p:txBody>
          <a:bodyPr>
            <a:normAutofit fontScale="92500"/>
          </a:bodyPr>
          <a:lstStyle/>
          <a:p>
            <a:pPr>
              <a:lnSpc>
                <a:spcPct val="112000"/>
              </a:lnSpc>
            </a:pPr>
            <a:r>
              <a:rPr lang="el-GR" sz="2200" dirty="0"/>
              <a:t>Ο υγρός ιστός που ονομάζεται αίμα και κυκλοφορεί μέσα στα αγγεία του σώματος , εξασφαλίζοντας τη χημική επικοινωνία μεταξύ των διαφόρων ιστών , αποτελείται από τα </a:t>
            </a:r>
            <a:r>
              <a:rPr lang="el-GR" sz="2200" b="1" dirty="0"/>
              <a:t>έμμορφα (συστατικά) κύτταρα και το πλάσμα.</a:t>
            </a:r>
          </a:p>
          <a:p>
            <a:pPr>
              <a:lnSpc>
                <a:spcPct val="112000"/>
              </a:lnSpc>
            </a:pPr>
            <a:r>
              <a:rPr lang="el-GR" sz="2200" b="1" dirty="0"/>
              <a:t>Τα έμμορφα </a:t>
            </a:r>
            <a:r>
              <a:rPr lang="el-GR" sz="2200" dirty="0"/>
              <a:t>συστατικά του αίματος είναι τα </a:t>
            </a:r>
            <a:r>
              <a:rPr lang="el-GR" sz="2200" i="1" dirty="0"/>
              <a:t>ερυθρά αιμοσφαίρια </a:t>
            </a:r>
            <a:r>
              <a:rPr lang="el-GR" sz="2200" dirty="0"/>
              <a:t>που συνιστούν τον κύριο όγκο των κυττάρων του αίματος (45%) και μεταφέρουν Ο</a:t>
            </a:r>
            <a:r>
              <a:rPr lang="el-GR" sz="2200" baseline="-25000" dirty="0"/>
              <a:t>2</a:t>
            </a:r>
            <a:r>
              <a:rPr lang="el-GR" sz="2200" dirty="0"/>
              <a:t> και μερικώς CO</a:t>
            </a:r>
            <a:r>
              <a:rPr lang="el-GR" sz="2200" baseline="-25000" dirty="0"/>
              <a:t>2</a:t>
            </a:r>
            <a:r>
              <a:rPr lang="el-GR" sz="2200" dirty="0"/>
              <a:t>.  Τα </a:t>
            </a:r>
            <a:r>
              <a:rPr lang="el-GR" sz="2200" i="1" dirty="0"/>
              <a:t>λευκά αιμοσφαίρια </a:t>
            </a:r>
            <a:r>
              <a:rPr lang="el-GR" sz="2200" dirty="0"/>
              <a:t>ή λευκοκύτταρα αποτελούν το 1/600 του όγκου του ερυθροκυττάρου και διακρίνονται σε πολυμορφοπύρηνα ουδετερόφιλα, βασεόφιλα, ηωσινόφιλα, μεγάλα μονοπύρηνα και λεμφοκύτταρα.</a:t>
            </a:r>
            <a:r>
              <a:rPr lang="en-US" sz="2200" dirty="0"/>
              <a:t> </a:t>
            </a:r>
            <a:r>
              <a:rPr lang="el-GR" sz="2200" dirty="0"/>
              <a:t>Υπάρχουν και τα </a:t>
            </a:r>
            <a:r>
              <a:rPr lang="el-GR" sz="2200" i="1" dirty="0"/>
              <a:t>αιμοπετάλια</a:t>
            </a:r>
            <a:r>
              <a:rPr lang="el-GR" sz="2200" dirty="0"/>
              <a:t>. </a:t>
            </a:r>
          </a:p>
          <a:p>
            <a:pPr>
              <a:lnSpc>
                <a:spcPct val="112000"/>
              </a:lnSpc>
            </a:pPr>
            <a:r>
              <a:rPr lang="el-GR" sz="2200" b="1" dirty="0"/>
              <a:t>Το πλάσμα </a:t>
            </a:r>
            <a:r>
              <a:rPr lang="el-GR" sz="2200" dirty="0"/>
              <a:t>είναι υδατικό διάλυμα και αντιπροσωπεύει το 55 % του όγκου του αίματος. Περιέχει </a:t>
            </a:r>
            <a:r>
              <a:rPr lang="en-US" sz="2200" dirty="0"/>
              <a:t>H</a:t>
            </a:r>
            <a:r>
              <a:rPr lang="en-US" sz="2200" baseline="-25000" dirty="0"/>
              <a:t>2 </a:t>
            </a:r>
            <a:r>
              <a:rPr lang="en-US" sz="2200" dirty="0"/>
              <a:t>O, </a:t>
            </a:r>
            <a:r>
              <a:rPr lang="el-GR" sz="2200" dirty="0"/>
              <a:t>ηλεκτρολύτες, πρωτεΐνες (</a:t>
            </a:r>
            <a:r>
              <a:rPr lang="el-GR" sz="2200" dirty="0" err="1"/>
              <a:t>αλβουμίνες</a:t>
            </a:r>
            <a:r>
              <a:rPr lang="el-GR" sz="2200" dirty="0"/>
              <a:t> και </a:t>
            </a:r>
            <a:r>
              <a:rPr lang="el-GR" sz="2200" dirty="0" err="1"/>
              <a:t>σφαιρίνες</a:t>
            </a:r>
            <a:r>
              <a:rPr lang="el-GR" sz="2200" dirty="0"/>
              <a:t>, </a:t>
            </a:r>
            <a:r>
              <a:rPr lang="el-GR" sz="2200" dirty="0" err="1"/>
              <a:t>ινωδογόνο</a:t>
            </a:r>
            <a:r>
              <a:rPr lang="el-GR" sz="2200" dirty="0"/>
              <a:t>) αλλά και διάφορες ουσίες που μεταφέρονται με το αίμα (θρεπτικά συστατικά, ορμόνες, άχρηστα προϊόντα).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60792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a:bodyPr>
          <a:lstStyle/>
          <a:p>
            <a:r>
              <a:rPr lang="el-GR" dirty="0"/>
              <a:t>Φυσικοχημικές ιδιότητες του αίματος</a:t>
            </a:r>
            <a:endParaRPr lang="el-GR" sz="3200" dirty="0"/>
          </a:p>
        </p:txBody>
      </p:sp>
      <p:sp>
        <p:nvSpPr>
          <p:cNvPr id="3" name="Θέση περιεχομένου 2"/>
          <p:cNvSpPr>
            <a:spLocks noGrp="1"/>
          </p:cNvSpPr>
          <p:nvPr>
            <p:ph idx="1"/>
          </p:nvPr>
        </p:nvSpPr>
        <p:spPr>
          <a:xfrm>
            <a:off x="1981200" y="1196752"/>
            <a:ext cx="8229600" cy="5400600"/>
          </a:xfrm>
        </p:spPr>
        <p:txBody>
          <a:bodyPr>
            <a:normAutofit/>
          </a:bodyPr>
          <a:lstStyle/>
          <a:p>
            <a:r>
              <a:rPr lang="el-GR" dirty="0"/>
              <a:t>Είναι αδιαφανές, αλμυρό, παχύρευστο υγρό και οι ιδιότητες του περιλαμβάνουν:</a:t>
            </a:r>
          </a:p>
          <a:p>
            <a:pPr marL="857250" lvl="1" indent="-501650">
              <a:buFont typeface="+mj-lt"/>
              <a:buAutoNum type="arabicPeriod"/>
            </a:pPr>
            <a:r>
              <a:rPr lang="el-GR" dirty="0"/>
              <a:t>Χρώμα.</a:t>
            </a:r>
          </a:p>
          <a:p>
            <a:pPr marL="857250" lvl="1" indent="-501650">
              <a:buFont typeface="+mj-lt"/>
              <a:buAutoNum type="arabicPeriod"/>
            </a:pPr>
            <a:r>
              <a:rPr lang="el-GR" dirty="0"/>
              <a:t>Ιξώδες.</a:t>
            </a:r>
          </a:p>
          <a:p>
            <a:pPr marL="857250" lvl="1" indent="-501650">
              <a:buFont typeface="+mj-lt"/>
              <a:buAutoNum type="arabicPeriod"/>
            </a:pPr>
            <a:r>
              <a:rPr lang="el-GR" dirty="0"/>
              <a:t>Πυκνότητα.</a:t>
            </a:r>
          </a:p>
          <a:p>
            <a:pPr marL="857250" lvl="1" indent="-501650">
              <a:buFont typeface="+mj-lt"/>
              <a:buAutoNum type="arabicPeriod"/>
            </a:pPr>
            <a:r>
              <a:rPr lang="el-GR" dirty="0"/>
              <a:t>Την αντίδραση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60730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fontScale="90000"/>
          </a:bodyPr>
          <a:lstStyle/>
          <a:p>
            <a:r>
              <a:rPr lang="el-GR" dirty="0"/>
              <a:t>Φυσικοχημικές ιδιότητες του αίματος</a:t>
            </a:r>
            <a:br>
              <a:rPr lang="el-GR" dirty="0"/>
            </a:br>
            <a:endParaRPr lang="el-GR" sz="3200" dirty="0"/>
          </a:p>
        </p:txBody>
      </p:sp>
      <p:sp>
        <p:nvSpPr>
          <p:cNvPr id="3" name="Θέση περιεχομένου 2"/>
          <p:cNvSpPr>
            <a:spLocks noGrp="1"/>
          </p:cNvSpPr>
          <p:nvPr>
            <p:ph idx="1"/>
          </p:nvPr>
        </p:nvSpPr>
        <p:spPr>
          <a:xfrm>
            <a:off x="1981200" y="1196752"/>
            <a:ext cx="8229600" cy="5400600"/>
          </a:xfrm>
        </p:spPr>
        <p:txBody>
          <a:bodyPr>
            <a:normAutofit/>
          </a:bodyPr>
          <a:lstStyle/>
          <a:p>
            <a:r>
              <a:rPr lang="el-GR" sz="2200" b="1" dirty="0"/>
              <a:t>Χρώμα: </a:t>
            </a:r>
            <a:r>
              <a:rPr lang="el-GR" sz="2200" dirty="0"/>
              <a:t>Εξαρτάται από την οξυγόνωση και οφείλεται στην αιμοσφαιρίνη (Hb).  Εάν η Hb είναι οξυγονωμένη ( Hb – O</a:t>
            </a:r>
            <a:r>
              <a:rPr lang="el-GR" sz="2200" baseline="-25000" dirty="0"/>
              <a:t>2</a:t>
            </a:r>
            <a:r>
              <a:rPr lang="el-GR" sz="2200" dirty="0"/>
              <a:t> ) το χρώμα του αίματος είναι ερυθρό έντονα π.χ. αρτηριακό ( 100% HbO</a:t>
            </a:r>
            <a:r>
              <a:rPr lang="el-GR" sz="2200" baseline="-25000" dirty="0"/>
              <a:t>2</a:t>
            </a:r>
            <a:r>
              <a:rPr lang="el-GR" sz="2200" dirty="0"/>
              <a:t> ), εάν είναι φλεβικό τότε περιέχει 65 % HbO</a:t>
            </a:r>
            <a:r>
              <a:rPr lang="el-GR" sz="2200" baseline="-25000" dirty="0"/>
              <a:t>2</a:t>
            </a:r>
            <a:r>
              <a:rPr lang="el-GR" sz="2200" dirty="0"/>
              <a:t> και 35 % αναχθείσα αιμοσφαιρίνη.</a:t>
            </a:r>
          </a:p>
          <a:p>
            <a:r>
              <a:rPr lang="el-GR" sz="2200" b="1" dirty="0"/>
              <a:t>Ιξώδες ή γλοιότητα: </a:t>
            </a:r>
            <a:r>
              <a:rPr lang="el-GR" sz="2200" dirty="0"/>
              <a:t>Τα μόρια των διαφόρων υγρών παρουσιάζουν μια συνοχή που τείνει να προκαλέσει ολίσθηση της μιας στοιβάδας.  Η αντίσταση στην δύναμη ροής ενός υγρού και επομένως του αίματος ονομάζεται ιξώδες. Η γλοιότητα εξαρτάται από τον αριθμό των έμμορφων συστατικών και την γλοιότητα του πλάσματος (δηλαδή την περιεκτικότητά του σε λευκωματίνες και σφαιρίνες).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85843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a:bodyPr>
          <a:lstStyle/>
          <a:p>
            <a:r>
              <a:rPr lang="el-GR" dirty="0"/>
              <a:t>Φυσικοχημικές ιδιότητες του αίματος</a:t>
            </a:r>
          </a:p>
        </p:txBody>
      </p:sp>
      <p:sp>
        <p:nvSpPr>
          <p:cNvPr id="3" name="Θέση περιεχομένου 2"/>
          <p:cNvSpPr>
            <a:spLocks noGrp="1"/>
          </p:cNvSpPr>
          <p:nvPr>
            <p:ph idx="1"/>
          </p:nvPr>
        </p:nvSpPr>
        <p:spPr/>
        <p:txBody>
          <a:bodyPr/>
          <a:lstStyle/>
          <a:p>
            <a:r>
              <a:rPr lang="el-GR" b="1" dirty="0"/>
              <a:t>Πυκνότητα αίματος / ειδικό βάρος: </a:t>
            </a:r>
            <a:r>
              <a:rPr lang="el-GR" dirty="0"/>
              <a:t>1.059 g/cm</a:t>
            </a:r>
            <a:r>
              <a:rPr lang="el-GR" baseline="-25000" dirty="0"/>
              <a:t>2</a:t>
            </a:r>
            <a:r>
              <a:rPr lang="el-GR" dirty="0"/>
              <a:t> στους 25</a:t>
            </a:r>
            <a:r>
              <a:rPr lang="el-GR" baseline="30000" dirty="0"/>
              <a:t>ο</a:t>
            </a:r>
            <a:r>
              <a:rPr lang="el-GR" dirty="0"/>
              <a:t> C και υφίσταται διακυμάνσεις που εξαρτώνται από τα συστατικά του.</a:t>
            </a:r>
          </a:p>
          <a:p>
            <a:r>
              <a:rPr lang="el-GR" b="1" dirty="0"/>
              <a:t>Αντίδραση pH:</a:t>
            </a:r>
            <a:r>
              <a:rPr lang="el-GR" dirty="0"/>
              <a:t> Ελαφρώς αλκαλική με τιμή </a:t>
            </a:r>
            <a:r>
              <a:rPr lang="en-US" dirty="0"/>
              <a:t>p</a:t>
            </a:r>
            <a:r>
              <a:rPr lang="el-GR" dirty="0"/>
              <a:t>H 7.33 – 7.45 στους 38</a:t>
            </a:r>
            <a:r>
              <a:rPr lang="el-GR" baseline="30000" dirty="0"/>
              <a:t>o</a:t>
            </a:r>
            <a:r>
              <a:rPr lang="el-GR" dirty="0"/>
              <a:t> C.</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64492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60438"/>
          </a:xfrm>
        </p:spPr>
        <p:txBody>
          <a:bodyPr/>
          <a:lstStyle/>
          <a:p>
            <a:r>
              <a:rPr lang="el-GR" dirty="0"/>
              <a:t>Ολικός όγκος αίματος</a:t>
            </a:r>
          </a:p>
        </p:txBody>
      </p:sp>
      <p:sp>
        <p:nvSpPr>
          <p:cNvPr id="3" name="Θέση περιεχομένου 2"/>
          <p:cNvSpPr>
            <a:spLocks noGrp="1"/>
          </p:cNvSpPr>
          <p:nvPr>
            <p:ph idx="1"/>
          </p:nvPr>
        </p:nvSpPr>
        <p:spPr>
          <a:xfrm>
            <a:off x="1914364" y="1582481"/>
            <a:ext cx="8363272" cy="4882076"/>
          </a:xfrm>
        </p:spPr>
        <p:txBody>
          <a:bodyPr>
            <a:noAutofit/>
          </a:bodyPr>
          <a:lstStyle/>
          <a:p>
            <a:pPr>
              <a:spcBef>
                <a:spcPts val="800"/>
              </a:spcBef>
            </a:pPr>
            <a:r>
              <a:rPr lang="el-GR" sz="2200" b="1" dirty="0"/>
              <a:t>Ολικός όγκος </a:t>
            </a:r>
            <a:r>
              <a:rPr lang="el-GR" sz="2200" dirty="0"/>
              <a:t>αίματος αποτελεί το 7 – 8 % του βάρους του σώματος (άτομο βάρους 70 kg έχει 4.9 – 5.6 lt αίματος).</a:t>
            </a:r>
          </a:p>
          <a:p>
            <a:pPr>
              <a:spcBef>
                <a:spcPts val="800"/>
              </a:spcBef>
            </a:pPr>
            <a:r>
              <a:rPr lang="el-GR" sz="2200" dirty="0"/>
              <a:t>Ο όγκος αίματος εξαρτάται από πολλούς παράγοντες όπως</a:t>
            </a:r>
            <a:r>
              <a:rPr lang="en-US" sz="2200" dirty="0"/>
              <a:t>:</a:t>
            </a:r>
          </a:p>
          <a:p>
            <a:pPr>
              <a:spcBef>
                <a:spcPts val="800"/>
              </a:spcBef>
            </a:pPr>
            <a:r>
              <a:rPr lang="el-GR" sz="2200" b="1" dirty="0"/>
              <a:t>Αύξηση: </a:t>
            </a:r>
          </a:p>
          <a:p>
            <a:pPr lvl="1">
              <a:spcBef>
                <a:spcPts val="800"/>
              </a:spcBef>
            </a:pPr>
            <a:r>
              <a:rPr lang="el-GR" dirty="0"/>
              <a:t>Παρατηρείται στις εγκύους</a:t>
            </a:r>
            <a:r>
              <a:rPr lang="en-US" dirty="0"/>
              <a:t>,</a:t>
            </a:r>
            <a:r>
              <a:rPr lang="el-GR" dirty="0"/>
              <a:t> </a:t>
            </a:r>
          </a:p>
          <a:p>
            <a:pPr lvl="1">
              <a:spcBef>
                <a:spcPts val="800"/>
              </a:spcBef>
            </a:pPr>
            <a:r>
              <a:rPr lang="el-GR" dirty="0"/>
              <a:t>Στους διαβιούντες σε μεγάλα υψόμετρα</a:t>
            </a:r>
            <a:r>
              <a:rPr lang="en-US" dirty="0"/>
              <a:t>,</a:t>
            </a:r>
            <a:endParaRPr lang="el-GR" dirty="0"/>
          </a:p>
          <a:p>
            <a:pPr lvl="1">
              <a:spcBef>
                <a:spcPts val="800"/>
              </a:spcBef>
            </a:pPr>
            <a:r>
              <a:rPr lang="el-GR" dirty="0"/>
              <a:t>Σε άτομα με αύξηση της μυϊκής μάζας</a:t>
            </a:r>
            <a:r>
              <a:rPr lang="en-US" dirty="0"/>
              <a:t>.</a:t>
            </a:r>
            <a:r>
              <a:rPr lang="el-GR" dirty="0"/>
              <a:t> </a:t>
            </a:r>
          </a:p>
          <a:p>
            <a:pPr>
              <a:spcBef>
                <a:spcPts val="800"/>
              </a:spcBef>
            </a:pPr>
            <a:r>
              <a:rPr lang="el-GR" sz="2200" b="1" dirty="0"/>
              <a:t>Ελάττωση : </a:t>
            </a:r>
          </a:p>
          <a:p>
            <a:pPr lvl="1">
              <a:spcBef>
                <a:spcPts val="800"/>
              </a:spcBef>
            </a:pPr>
            <a:r>
              <a:rPr lang="el-GR" dirty="0"/>
              <a:t>Παρατηρείται στους παχύσαρκους</a:t>
            </a:r>
            <a:r>
              <a:rPr lang="en-US" dirty="0"/>
              <a:t>,</a:t>
            </a:r>
            <a:r>
              <a:rPr lang="el-GR" dirty="0"/>
              <a:t> </a:t>
            </a:r>
          </a:p>
          <a:p>
            <a:pPr lvl="1">
              <a:spcBef>
                <a:spcPts val="800"/>
              </a:spcBef>
            </a:pPr>
            <a:r>
              <a:rPr lang="el-GR" dirty="0"/>
              <a:t>Υφίσταται πρόσκαιρες μεταβολές στην διάρκεια της πέψης</a:t>
            </a:r>
            <a:r>
              <a:rPr lang="en-US" dirty="0"/>
              <a:t>,</a:t>
            </a:r>
            <a:r>
              <a:rPr lang="el-GR" dirty="0"/>
              <a:t> </a:t>
            </a:r>
          </a:p>
          <a:p>
            <a:pPr lvl="1">
              <a:spcBef>
                <a:spcPts val="800"/>
              </a:spcBef>
            </a:pPr>
            <a:r>
              <a:rPr lang="el-GR" dirty="0"/>
              <a:t>Μετά από έντονη εφίδρωση, διάρροιες και αιμορραγίες</a:t>
            </a:r>
            <a:r>
              <a:rPr lang="en-US" dirty="0"/>
              <a:t>.</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58376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Γενική αίματος</a:t>
            </a:r>
          </a:p>
        </p:txBody>
      </p:sp>
      <p:sp>
        <p:nvSpPr>
          <p:cNvPr id="5" name="Θέση περιεχομένου 2"/>
          <p:cNvSpPr txBox="1">
            <a:spLocks/>
          </p:cNvSpPr>
          <p:nvPr/>
        </p:nvSpPr>
        <p:spPr>
          <a:xfrm>
            <a:off x="457200" y="1196752"/>
            <a:ext cx="8229600" cy="50405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noProof="0">
                <a:ln>
                  <a:noFill/>
                </a:ln>
                <a:solidFill>
                  <a:schemeClr val="tx1"/>
                </a:solidFill>
                <a:effectLst/>
                <a:uLnTx/>
                <a:uFillTx/>
                <a:latin typeface="+mn-lt"/>
                <a:ea typeface="+mn-ea"/>
                <a:cs typeface="+mn-cs"/>
              </a:rPr>
              <a:t>Αιμόγραμμα: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Φλεβικό αίμα από ενήλικα.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Τριχοειδές αίμα από παιδί</a:t>
            </a:r>
            <a:r>
              <a:rPr kumimoji="0" lang="en-US" sz="2800" b="0" i="0" u="none" strike="noStrike" kern="1200" cap="none" spc="0" normalizeH="0" baseline="0" noProof="0">
                <a:ln>
                  <a:noFill/>
                </a:ln>
                <a:solidFill>
                  <a:schemeClr val="tx1"/>
                </a:solidFill>
                <a:effectLst/>
                <a:uLnTx/>
                <a:uFillTx/>
                <a:latin typeface="+mn-lt"/>
                <a:ea typeface="+mn-ea"/>
                <a:cs typeface="+mn-cs"/>
              </a:rPr>
              <a:t>.</a:t>
            </a:r>
            <a:r>
              <a:rPr kumimoji="0" lang="el-GR" sz="2800" b="0" i="0" u="none" strike="noStrike" kern="1200" cap="none" spc="0" normalizeH="0" baseline="0" noProof="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noProof="0">
                <a:ln>
                  <a:noFill/>
                </a:ln>
                <a:solidFill>
                  <a:schemeClr val="tx1"/>
                </a:solidFill>
                <a:effectLst/>
                <a:uLnTx/>
                <a:uFillTx/>
                <a:latin typeface="+mn-lt"/>
                <a:ea typeface="+mn-ea"/>
                <a:cs typeface="+mn-cs"/>
              </a:rPr>
              <a:t>Ποσοτική Ανάλυση  Έμμορφων Συστατικών: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Με χρήση χειρών (σε μικροσκαφίδια )</a:t>
            </a:r>
            <a:r>
              <a:rPr kumimoji="0" lang="en-US" sz="2800" b="0" i="0" u="none" strike="noStrike" kern="1200" cap="none" spc="0" normalizeH="0" baseline="0" noProof="0">
                <a:ln>
                  <a:noFill/>
                </a:ln>
                <a:solidFill>
                  <a:schemeClr val="tx1"/>
                </a:solidFill>
                <a:effectLst/>
                <a:uLnTx/>
                <a:uFillTx/>
                <a:latin typeface="+mn-lt"/>
                <a:ea typeface="+mn-ea"/>
                <a:cs typeface="+mn-cs"/>
              </a:rPr>
              <a:t>.</a:t>
            </a:r>
            <a:r>
              <a:rPr kumimoji="0" lang="el-GR" sz="2800" b="0" i="0" u="none" strike="noStrike" kern="1200" cap="none" spc="0" normalizeH="0" baseline="0" noProof="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Χρήση ηλεκτρονικών απαριθμητών</a:t>
            </a:r>
            <a:r>
              <a:rPr kumimoji="0" lang="en-US" sz="2800" b="0" i="0" u="none" strike="noStrike" kern="1200" cap="none" spc="0" normalizeH="0" baseline="0" noProof="0">
                <a:ln>
                  <a:noFill/>
                </a:ln>
                <a:solidFill>
                  <a:schemeClr val="tx1"/>
                </a:solidFill>
                <a:effectLst/>
                <a:uLnTx/>
                <a:uFillTx/>
                <a:latin typeface="+mn-lt"/>
                <a:ea typeface="+mn-ea"/>
                <a:cs typeface="+mn-cs"/>
              </a:rPr>
              <a:t>.</a:t>
            </a:r>
            <a:endParaRPr kumimoji="0" lang="el-GR" sz="2800" b="0" i="0" u="none" strike="noStrike" kern="1200" cap="none" spc="0" normalizeH="0" baseline="0" noProof="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Σύγχρονα μέσα μελετούν αυτομάτως (Coulter) την επί  % αναλογία όλων των έμμορφων συστατικών (γενική αίματος)</a:t>
            </a:r>
            <a:r>
              <a:rPr kumimoji="0" lang="en-US" sz="2800" b="0" i="0" u="none" strike="noStrike" kern="1200" cap="none" spc="0" normalizeH="0" baseline="0" noProof="0">
                <a:ln>
                  <a:noFill/>
                </a:ln>
                <a:solidFill>
                  <a:schemeClr val="tx1"/>
                </a:solidFill>
                <a:effectLst/>
                <a:uLnTx/>
                <a:uFillTx/>
                <a:latin typeface="+mn-lt"/>
                <a:ea typeface="+mn-ea"/>
                <a:cs typeface="+mn-cs"/>
              </a:rPr>
              <a:t>.</a:t>
            </a:r>
            <a:r>
              <a:rPr kumimoji="0" lang="el-GR" sz="2800" b="0" i="0" u="none" strike="noStrike" kern="1200" cap="none" spc="0" normalizeH="0" baseline="0" noProof="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Θέση αριθμού διαφάνειας 3"/>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ΓΕΝΙΚΗ ΑΙΜΑΤΟΣ</a:t>
            </a:r>
          </a:p>
        </p:txBody>
      </p:sp>
      <p:pic>
        <p:nvPicPr>
          <p:cNvPr id="4" name="Content Placeholder 3" descr="Hematology-blood_test.jpg"/>
          <p:cNvPicPr>
            <a:picLocks noGrp="1" noChangeAspect="1"/>
          </p:cNvPicPr>
          <p:nvPr>
            <p:ph idx="1"/>
          </p:nvPr>
        </p:nvPicPr>
        <p:blipFill>
          <a:blip r:embed="rId2" cstate="print"/>
          <a:stretch>
            <a:fillRect/>
          </a:stretch>
        </p:blipFill>
        <p:spPr>
          <a:xfrm>
            <a:off x="2269889" y="1856373"/>
            <a:ext cx="7443216" cy="2852928"/>
          </a:xfrm>
        </p:spPr>
      </p:pic>
      <p:sp>
        <p:nvSpPr>
          <p:cNvPr id="5" name="TextBox 4"/>
          <p:cNvSpPr txBox="1"/>
          <p:nvPr/>
        </p:nvSpPr>
        <p:spPr>
          <a:xfrm>
            <a:off x="1175657" y="5081451"/>
            <a:ext cx="9810206" cy="646331"/>
          </a:xfrm>
          <a:prstGeom prst="rect">
            <a:avLst/>
          </a:prstGeom>
          <a:noFill/>
        </p:spPr>
        <p:txBody>
          <a:bodyPr wrap="square" rtlCol="0">
            <a:spAutoFit/>
          </a:bodyPr>
          <a:lstStyle/>
          <a:p>
            <a:r>
              <a:rPr lang="en-US" dirty="0"/>
              <a:t>Freshman404 [CC BY-SA 4.0 (https://creativecommons.org/licenses/by-sa/4.0)]</a:t>
            </a:r>
            <a:endParaRPr lang="el-GR" dirty="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Γενική αίματος</a:t>
            </a:r>
          </a:p>
        </p:txBody>
      </p:sp>
      <p:sp>
        <p:nvSpPr>
          <p:cNvPr id="5" name="Θέση περιεχομένου 2"/>
          <p:cNvSpPr txBox="1">
            <a:spLocks/>
          </p:cNvSpPr>
          <p:nvPr/>
        </p:nvSpPr>
        <p:spPr>
          <a:xfrm>
            <a:off x="457200" y="1196752"/>
            <a:ext cx="8229600" cy="5040560"/>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1" i="0" u="none" strike="noStrike" kern="1200" cap="none" spc="0" normalizeH="0" baseline="0" noProof="0" dirty="0" err="1">
                <a:ln>
                  <a:noFill/>
                </a:ln>
                <a:solidFill>
                  <a:schemeClr val="tx1"/>
                </a:solidFill>
                <a:effectLst/>
                <a:uLnTx/>
                <a:uFillTx/>
                <a:latin typeface="+mn-lt"/>
                <a:ea typeface="+mn-ea"/>
                <a:cs typeface="+mn-cs"/>
              </a:rPr>
              <a:t>Hct</a:t>
            </a:r>
            <a:r>
              <a:rPr kumimoji="0" lang="el-GR" sz="2800" b="1" i="0" u="none" strike="noStrike" kern="1200" cap="none" spc="0" normalizeH="0" baseline="0" noProof="0" dirty="0">
                <a:ln>
                  <a:noFill/>
                </a:ln>
                <a:solidFill>
                  <a:schemeClr val="tx1"/>
                </a:solidFill>
                <a:effectLst/>
                <a:uLnTx/>
                <a:uFillTx/>
                <a:latin typeface="+mn-lt"/>
                <a:ea typeface="+mn-ea"/>
                <a:cs typeface="+mn-cs"/>
              </a:rPr>
              <a:t>:</a:t>
            </a:r>
            <a:r>
              <a:rPr kumimoji="0" lang="el-GR" sz="2800" b="0" i="0" u="none" strike="noStrike" kern="1200" cap="none" spc="0" normalizeH="0" baseline="0" noProof="0" dirty="0">
                <a:ln>
                  <a:noFill/>
                </a:ln>
                <a:solidFill>
                  <a:schemeClr val="tx1"/>
                </a:solidFill>
                <a:effectLst/>
                <a:uLnTx/>
                <a:uFillTx/>
                <a:latin typeface="+mn-lt"/>
                <a:ea typeface="+mn-ea"/>
                <a:cs typeface="+mn-cs"/>
              </a:rPr>
              <a:t> Η σχέση που εκφράζει τον όγκο που καταλαμβάνουν τα έμμορφα συστατικά προς τον όγκο αίματος που τα περιέχει ονομάζεται </a:t>
            </a:r>
            <a:r>
              <a:rPr kumimoji="0" lang="el-GR" sz="2800" b="0" i="0" u="none" strike="noStrike" kern="1200" cap="none" spc="0" normalizeH="0" baseline="0" noProof="0" dirty="0" err="1">
                <a:ln>
                  <a:noFill/>
                </a:ln>
                <a:solidFill>
                  <a:schemeClr val="tx1"/>
                </a:solidFill>
                <a:effectLst/>
                <a:uLnTx/>
                <a:uFillTx/>
                <a:latin typeface="+mn-lt"/>
                <a:ea typeface="+mn-ea"/>
                <a:cs typeface="+mn-cs"/>
              </a:rPr>
              <a:t>Hct</a:t>
            </a:r>
            <a:r>
              <a:rPr kumimoji="0" lang="el-GR" sz="2800" b="0" i="0" u="none" strike="noStrike" kern="1200" cap="none" spc="0" normalizeH="0" baseline="0" noProof="0" dirty="0">
                <a:ln>
                  <a:noFill/>
                </a:ln>
                <a:solidFill>
                  <a:schemeClr val="tx1"/>
                </a:solidFill>
                <a:effectLst/>
                <a:uLnTx/>
                <a:uFillTx/>
                <a:latin typeface="+mn-lt"/>
                <a:ea typeface="+mn-ea"/>
                <a:cs typeface="+mn-cs"/>
              </a:rPr>
              <a:t> (αιματοκρίτης)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1" i="0" u="none" strike="noStrike" kern="1200" cap="none" spc="0" normalizeH="0" baseline="0" noProof="0" dirty="0" err="1">
                <a:ln>
                  <a:noFill/>
                </a:ln>
                <a:solidFill>
                  <a:schemeClr val="tx1"/>
                </a:solidFill>
                <a:effectLst/>
                <a:uLnTx/>
                <a:uFillTx/>
                <a:latin typeface="+mn-lt"/>
                <a:ea typeface="+mn-ea"/>
                <a:cs typeface="+mn-cs"/>
              </a:rPr>
              <a:t>Hb</a:t>
            </a:r>
            <a:r>
              <a:rPr kumimoji="0" lang="el-GR" sz="2800" b="1" i="0" u="none" strike="noStrike" kern="1200" cap="none" spc="0" normalizeH="0" baseline="0" noProof="0" dirty="0">
                <a:ln>
                  <a:noFill/>
                </a:ln>
                <a:solidFill>
                  <a:schemeClr val="tx1"/>
                </a:solidFill>
                <a:effectLst/>
                <a:uLnTx/>
                <a:uFillTx/>
                <a:latin typeface="+mn-lt"/>
                <a:ea typeface="+mn-ea"/>
                <a:cs typeface="+mn-cs"/>
              </a:rPr>
              <a:t>: </a:t>
            </a:r>
            <a:r>
              <a:rPr kumimoji="0" lang="el-GR" sz="2800" b="0" i="0" u="none" strike="noStrike" kern="1200" cap="none" spc="0" normalizeH="0" baseline="0" noProof="0" dirty="0">
                <a:ln>
                  <a:noFill/>
                </a:ln>
                <a:solidFill>
                  <a:schemeClr val="tx1"/>
                </a:solidFill>
                <a:effectLst/>
                <a:uLnTx/>
                <a:uFillTx/>
                <a:latin typeface="+mn-lt"/>
                <a:ea typeface="+mn-ea"/>
                <a:cs typeface="+mn-cs"/>
              </a:rPr>
              <a:t>Είναι μόριο που αποτελείται από </a:t>
            </a:r>
            <a:r>
              <a:rPr kumimoji="0" lang="el-GR" sz="2800" b="0" i="0" u="none" strike="noStrike" kern="1200" cap="none" spc="0" normalizeH="0" baseline="0" noProof="0" dirty="0" err="1">
                <a:ln>
                  <a:noFill/>
                </a:ln>
                <a:solidFill>
                  <a:schemeClr val="tx1"/>
                </a:solidFill>
                <a:effectLst/>
                <a:uLnTx/>
                <a:uFillTx/>
                <a:latin typeface="+mn-lt"/>
                <a:ea typeface="+mn-ea"/>
                <a:cs typeface="+mn-cs"/>
              </a:rPr>
              <a:t>αίμη</a:t>
            </a:r>
            <a:r>
              <a:rPr kumimoji="0" lang="el-GR" sz="2800" b="0" i="0" u="none" strike="noStrike" kern="1200" cap="none" spc="0" normalizeH="0" baseline="0" noProof="0" dirty="0">
                <a:ln>
                  <a:noFill/>
                </a:ln>
                <a:solidFill>
                  <a:schemeClr val="tx1"/>
                </a:solidFill>
                <a:effectLst/>
                <a:uLnTx/>
                <a:uFillTx/>
                <a:latin typeface="+mn-lt"/>
                <a:ea typeface="+mn-ea"/>
                <a:cs typeface="+mn-cs"/>
              </a:rPr>
              <a:t> / σφαιρίνη  / </a:t>
            </a:r>
            <a:r>
              <a:rPr kumimoji="0" lang="el-GR" sz="2800" b="0" i="0" u="none" strike="noStrike" kern="1200" cap="none" spc="0" normalizeH="0" baseline="0" noProof="0" dirty="0" err="1">
                <a:ln>
                  <a:noFill/>
                </a:ln>
                <a:solidFill>
                  <a:schemeClr val="tx1"/>
                </a:solidFill>
                <a:effectLst/>
                <a:uLnTx/>
                <a:uFillTx/>
                <a:latin typeface="+mn-lt"/>
                <a:ea typeface="+mn-ea"/>
                <a:cs typeface="+mn-cs"/>
              </a:rPr>
              <a:t>Fe</a:t>
            </a:r>
            <a:r>
              <a:rPr kumimoji="0" lang="el-GR" sz="2800" b="0" i="0" u="none" strike="noStrike" kern="1200" cap="none" spc="0" normalizeH="0" baseline="0" noProof="0" dirty="0">
                <a:ln>
                  <a:noFill/>
                </a:ln>
                <a:solidFill>
                  <a:schemeClr val="tx1"/>
                </a:solidFill>
                <a:effectLst/>
                <a:uLnTx/>
                <a:uFillTx/>
                <a:latin typeface="+mn-lt"/>
                <a:ea typeface="+mn-ea"/>
                <a:cs typeface="+mn-cs"/>
              </a:rPr>
              <a:t> και δεσμεύει O</a:t>
            </a:r>
            <a:r>
              <a:rPr kumimoji="0" lang="el-GR" sz="2800" b="0" i="0" u="none" strike="noStrike" kern="1200" cap="none" spc="0" normalizeH="0" baseline="-25000" noProof="0" dirty="0">
                <a:ln>
                  <a:noFill/>
                </a:ln>
                <a:solidFill>
                  <a:schemeClr val="tx1"/>
                </a:solidFill>
                <a:effectLst/>
                <a:uLnTx/>
                <a:uFillTx/>
                <a:latin typeface="+mn-lt"/>
                <a:ea typeface="+mn-ea"/>
                <a:cs typeface="+mn-cs"/>
              </a:rPr>
              <a:t>2</a:t>
            </a:r>
            <a:r>
              <a:rPr kumimoji="0" lang="el-GR" sz="2800" b="0" i="0" u="none" strike="noStrike" kern="1200" cap="none" spc="0" normalizeH="0" baseline="0" noProof="0" dirty="0">
                <a:ln>
                  <a:noFill/>
                </a:ln>
                <a:solidFill>
                  <a:schemeClr val="tx1"/>
                </a:solidFill>
                <a:effectLst/>
                <a:uLnTx/>
                <a:uFillTx/>
                <a:latin typeface="+mn-lt"/>
                <a:ea typeface="+mn-ea"/>
                <a:cs typeface="+mn-cs"/>
              </a:rPr>
              <a:t> που μεταφέρει στους ιστούς ανταλλάσσοντας το με CO</a:t>
            </a:r>
            <a:r>
              <a:rPr kumimoji="0" lang="el-GR" sz="2800" b="0" i="0" u="none" strike="noStrike" kern="1200" cap="none" spc="0" normalizeH="0" baseline="-25000" noProof="0" dirty="0">
                <a:ln>
                  <a:noFill/>
                </a:ln>
                <a:solidFill>
                  <a:schemeClr val="tx1"/>
                </a:solidFill>
                <a:effectLst/>
                <a:uLnTx/>
                <a:uFillTx/>
                <a:latin typeface="+mn-lt"/>
                <a:ea typeface="+mn-ea"/>
                <a:cs typeface="+mn-cs"/>
              </a:rPr>
              <a:t>2</a:t>
            </a:r>
            <a:r>
              <a:rPr kumimoji="0" lang="el-GR" sz="2800" b="0" i="0" u="none" strike="noStrike" kern="1200" cap="none" spc="0" normalizeH="0" baseline="0" noProof="0" dirty="0">
                <a:ln>
                  <a:noFill/>
                </a:ln>
                <a:solidFill>
                  <a:schemeClr val="tx1"/>
                </a:solidFill>
                <a:effectLst/>
                <a:uLnTx/>
                <a:uFillTx/>
                <a:latin typeface="+mn-lt"/>
                <a:ea typeface="+mn-ea"/>
                <a:cs typeface="+mn-cs"/>
              </a:rPr>
              <a:t> που αποβάλλει.</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1" i="0" u="none" strike="noStrike" kern="1200" cap="none" spc="0" normalizeH="0" baseline="0" noProof="0" dirty="0">
                <a:ln>
                  <a:noFill/>
                </a:ln>
                <a:solidFill>
                  <a:schemeClr val="tx1"/>
                </a:solidFill>
                <a:effectLst/>
                <a:uLnTx/>
                <a:uFillTx/>
                <a:latin typeface="+mn-lt"/>
                <a:ea typeface="+mn-ea"/>
                <a:cs typeface="+mn-cs"/>
              </a:rPr>
              <a:t>MCV</a:t>
            </a:r>
            <a:r>
              <a:rPr kumimoji="0" lang="el-GR" sz="2800" b="0" i="0" u="none" strike="noStrike" kern="1200" cap="none" spc="0" normalizeH="0" baseline="0" noProof="0" dirty="0">
                <a:ln>
                  <a:noFill/>
                </a:ln>
                <a:solidFill>
                  <a:schemeClr val="tx1"/>
                </a:solidFill>
                <a:effectLst/>
                <a:uLnTx/>
                <a:uFillTx/>
                <a:latin typeface="+mn-lt"/>
                <a:ea typeface="+mn-ea"/>
                <a:cs typeface="+mn-cs"/>
              </a:rPr>
              <a:t> (Μέσος όγκος ερυθρών): Υπολογίζεται διαιρώντας τον όγκο των αιμοσφαιρίων που περιέχονται σε 1mm</a:t>
            </a:r>
            <a:r>
              <a:rPr kumimoji="0" lang="el-GR" sz="2800" b="0" i="0" u="none" strike="noStrike" kern="1200" cap="none" spc="0" normalizeH="0" baseline="30000" noProof="0" dirty="0">
                <a:ln>
                  <a:noFill/>
                </a:ln>
                <a:solidFill>
                  <a:schemeClr val="tx1"/>
                </a:solidFill>
                <a:effectLst/>
                <a:uLnTx/>
                <a:uFillTx/>
                <a:latin typeface="+mn-lt"/>
                <a:ea typeface="+mn-ea"/>
                <a:cs typeface="+mn-cs"/>
              </a:rPr>
              <a:t>3</a:t>
            </a:r>
            <a:r>
              <a:rPr kumimoji="0" lang="el-GR" sz="2800" b="0" i="0" u="none" strike="noStrike" kern="1200" cap="none" spc="0" normalizeH="0" baseline="0" noProof="0" dirty="0">
                <a:ln>
                  <a:noFill/>
                </a:ln>
                <a:solidFill>
                  <a:schemeClr val="tx1"/>
                </a:solidFill>
                <a:effectLst/>
                <a:uLnTx/>
                <a:uFillTx/>
                <a:latin typeface="+mn-lt"/>
                <a:ea typeface="+mn-ea"/>
                <a:cs typeface="+mn-cs"/>
              </a:rPr>
              <a:t>  αίματος (δίδεται από </a:t>
            </a:r>
            <a:r>
              <a:rPr kumimoji="0" lang="el-GR" sz="2800" b="0" i="0" u="none" strike="noStrike" kern="1200" cap="none" spc="0" normalizeH="0" baseline="0" noProof="0" dirty="0" err="1">
                <a:ln>
                  <a:noFill/>
                </a:ln>
                <a:solidFill>
                  <a:schemeClr val="tx1"/>
                </a:solidFill>
                <a:effectLst/>
                <a:uLnTx/>
                <a:uFillTx/>
                <a:latin typeface="+mn-lt"/>
                <a:ea typeface="+mn-ea"/>
                <a:cs typeface="+mn-cs"/>
              </a:rPr>
              <a:t>Hct</a:t>
            </a:r>
            <a:r>
              <a:rPr kumimoji="0" lang="el-GR" sz="2800" b="0" i="0" u="none" strike="noStrike" kern="1200" cap="none" spc="0" normalizeH="0" baseline="0" noProof="0" dirty="0">
                <a:ln>
                  <a:noFill/>
                </a:ln>
                <a:solidFill>
                  <a:schemeClr val="tx1"/>
                </a:solidFill>
                <a:effectLst/>
                <a:uLnTx/>
                <a:uFillTx/>
                <a:latin typeface="+mn-lt"/>
                <a:ea typeface="+mn-ea"/>
                <a:cs typeface="+mn-cs"/>
              </a:rPr>
              <a:t>) δια του αριθμού των </a:t>
            </a:r>
            <a:r>
              <a:rPr kumimoji="0" lang="el-GR" sz="2800" b="0" i="0" u="none" strike="noStrike" kern="1200" cap="none" spc="0" normalizeH="0" baseline="0" noProof="0" dirty="0" err="1">
                <a:ln>
                  <a:noFill/>
                </a:ln>
                <a:solidFill>
                  <a:schemeClr val="tx1"/>
                </a:solidFill>
                <a:effectLst/>
                <a:uLnTx/>
                <a:uFillTx/>
                <a:latin typeface="+mn-lt"/>
                <a:ea typeface="+mn-ea"/>
                <a:cs typeface="+mn-cs"/>
              </a:rPr>
              <a:t>ερυθροκυττάρων</a:t>
            </a:r>
            <a:r>
              <a:rPr kumimoji="0" lang="el-GR" sz="2800" b="0" i="0" u="none" strike="noStrike" kern="1200" cap="none" spc="0" normalizeH="0" baseline="0" noProof="0" dirty="0">
                <a:ln>
                  <a:noFill/>
                </a:ln>
                <a:solidFill>
                  <a:schemeClr val="tx1"/>
                </a:solidFill>
                <a:effectLst/>
                <a:uLnTx/>
                <a:uFillTx/>
                <a:latin typeface="+mn-lt"/>
                <a:ea typeface="+mn-ea"/>
                <a:cs typeface="+mn-cs"/>
              </a:rPr>
              <a:t>, που υπάρχουν στον ίδιο όγκο (ο αριθμός δίδεται με αρίθμηση τους) και εκφράζεται σε </a:t>
            </a:r>
            <a:r>
              <a:rPr kumimoji="0" lang="el-GR" sz="2800" b="0" i="0" u="none" strike="noStrike" kern="1200" cap="none" spc="0" normalizeH="0" baseline="0" noProof="0" dirty="0" err="1">
                <a:ln>
                  <a:noFill/>
                </a:ln>
                <a:solidFill>
                  <a:schemeClr val="tx1"/>
                </a:solidFill>
                <a:effectLst/>
                <a:uLnTx/>
                <a:uFillTx/>
                <a:latin typeface="+mn-lt"/>
                <a:ea typeface="+mn-ea"/>
                <a:cs typeface="+mn-cs"/>
              </a:rPr>
              <a:t>fl</a:t>
            </a:r>
            <a:r>
              <a:rPr kumimoji="0" lang="el-GR" sz="2800" b="0" i="0" u="none" strike="noStrike" kern="1200" cap="none" spc="0" normalizeH="0" baseline="0" noProof="0" dirty="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Γενική αίματος </a:t>
            </a:r>
          </a:p>
        </p:txBody>
      </p:sp>
      <p:sp>
        <p:nvSpPr>
          <p:cNvPr id="5" name="Θέση περιεχομένου 2"/>
          <p:cNvSpPr txBox="1">
            <a:spLocks/>
          </p:cNvSpPr>
          <p:nvPr/>
        </p:nvSpPr>
        <p:spPr>
          <a:xfrm>
            <a:off x="467544" y="1340768"/>
            <a:ext cx="8229600" cy="5040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noProof="0">
                <a:ln>
                  <a:noFill/>
                </a:ln>
                <a:solidFill>
                  <a:schemeClr val="tx1"/>
                </a:solidFill>
                <a:effectLst/>
                <a:uLnTx/>
                <a:uFillTx/>
                <a:latin typeface="+mn-lt"/>
                <a:ea typeface="+mn-ea"/>
                <a:cs typeface="+mn-cs"/>
              </a:rPr>
              <a:t>Φυσιολογικές Τιμές: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Πίνακας 4"/>
          <p:cNvGraphicFramePr>
            <a:graphicFrameLocks noGrp="1"/>
          </p:cNvGraphicFramePr>
          <p:nvPr>
            <p:extLst>
              <p:ext uri="{D42A27DB-BD31-4B8C-83A1-F6EECF244321}">
                <p14:modId xmlns:p14="http://schemas.microsoft.com/office/powerpoint/2010/main" val="2333030756"/>
              </p:ext>
            </p:extLst>
          </p:nvPr>
        </p:nvGraphicFramePr>
        <p:xfrm>
          <a:off x="2411760" y="1988840"/>
          <a:ext cx="4176464" cy="128016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370840">
                <a:tc>
                  <a:txBody>
                    <a:bodyPr/>
                    <a:lstStyle/>
                    <a:p>
                      <a:r>
                        <a:rPr lang="en-US" sz="2200" dirty="0"/>
                        <a:t>85 – 95 fl </a:t>
                      </a:r>
                      <a:endParaRPr lang="el-GR" sz="2200" dirty="0"/>
                    </a:p>
                  </a:txBody>
                  <a:tcPr/>
                </a:tc>
                <a:tc>
                  <a:txBody>
                    <a:bodyPr/>
                    <a:lstStyle/>
                    <a:p>
                      <a:r>
                        <a:rPr lang="el-GR" sz="2200" dirty="0"/>
                        <a:t>Νορμοκυττάρωση</a:t>
                      </a:r>
                    </a:p>
                  </a:txBody>
                  <a:tcPr/>
                </a:tc>
                <a:extLst>
                  <a:ext uri="{0D108BD9-81ED-4DB2-BD59-A6C34878D82A}">
                    <a16:rowId xmlns:a16="http://schemas.microsoft.com/office/drawing/2014/main" val="10000"/>
                  </a:ext>
                </a:extLst>
              </a:tr>
              <a:tr h="370840">
                <a:tc>
                  <a:txBody>
                    <a:bodyPr/>
                    <a:lstStyle/>
                    <a:p>
                      <a:r>
                        <a:rPr lang="el-GR" sz="2200" dirty="0"/>
                        <a:t>&lt; 85</a:t>
                      </a:r>
                    </a:p>
                  </a:txBody>
                  <a:tcPr/>
                </a:tc>
                <a:tc>
                  <a:txBody>
                    <a:bodyPr/>
                    <a:lstStyle/>
                    <a:p>
                      <a:r>
                        <a:rPr lang="el-GR" sz="2200" dirty="0"/>
                        <a:t>Μικροκυττάρωση</a:t>
                      </a:r>
                    </a:p>
                  </a:txBody>
                  <a:tcPr/>
                </a:tc>
                <a:extLst>
                  <a:ext uri="{0D108BD9-81ED-4DB2-BD59-A6C34878D82A}">
                    <a16:rowId xmlns:a16="http://schemas.microsoft.com/office/drawing/2014/main" val="10001"/>
                  </a:ext>
                </a:extLst>
              </a:tr>
              <a:tr h="370840">
                <a:tc>
                  <a:txBody>
                    <a:bodyPr/>
                    <a:lstStyle/>
                    <a:p>
                      <a:r>
                        <a:rPr lang="el-GR" sz="2200" dirty="0"/>
                        <a:t>&gt; 97</a:t>
                      </a:r>
                    </a:p>
                  </a:txBody>
                  <a:tcPr/>
                </a:tc>
                <a:tc>
                  <a:txBody>
                    <a:bodyPr/>
                    <a:lstStyle/>
                    <a:p>
                      <a:r>
                        <a:rPr lang="el-GR" sz="2200" dirty="0"/>
                        <a:t>Μακροκυττάρωση</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Γενική αίματος </a:t>
            </a:r>
          </a:p>
        </p:txBody>
      </p:sp>
      <p:sp>
        <p:nvSpPr>
          <p:cNvPr id="5" name="Θέση περιεχομένου 2"/>
          <p:cNvSpPr txBox="1">
            <a:spLocks noRot="1" noChangeAspect="1" noMove="1" noResize="1" noEditPoints="1" noAdjustHandles="1" noChangeArrowheads="1" noChangeShapeType="1" noTextEdit="1"/>
          </p:cNvSpPr>
          <p:nvPr/>
        </p:nvSpPr>
        <p:spPr>
          <a:xfrm>
            <a:off x="467544" y="1009213"/>
            <a:ext cx="8229600" cy="1728192"/>
          </a:xfrm>
          <a:prstGeom prst="rect">
            <a:avLst/>
          </a:prstGeom>
          <a:blipFill rotWithShape="0">
            <a:blip r:embed="rId2" cstate="print"/>
            <a:stretch>
              <a:fillRect l="-1037" t="-2827"/>
            </a:stretch>
          </a:blipFill>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noFill/>
                <a:effectLst/>
                <a:uLnTx/>
                <a:uFillTx/>
                <a:latin typeface="+mn-lt"/>
                <a:ea typeface="+mn-ea"/>
                <a:cs typeface="+mn-cs"/>
              </a:rPr>
              <a:t> </a:t>
            </a:r>
            <a:endParaRPr kumimoji="0" lang="el-GR" sz="2800" b="0" i="0" u="none" strike="noStrike" kern="1200" cap="none" spc="0" normalizeH="0" baseline="0" noProof="0" dirty="0">
              <a:ln>
                <a:noFill/>
              </a:ln>
              <a:noFill/>
              <a:effectLst/>
              <a:uLnTx/>
              <a:uFillTx/>
              <a:latin typeface="+mn-lt"/>
              <a:ea typeface="+mn-ea"/>
              <a:cs typeface="+mn-cs"/>
            </a:endParaRPr>
          </a:p>
        </p:txBody>
      </p:sp>
      <p:graphicFrame>
        <p:nvGraphicFramePr>
          <p:cNvPr id="6" name="Πίνακας 4"/>
          <p:cNvGraphicFramePr>
            <a:graphicFrameLocks noGrp="1"/>
          </p:cNvGraphicFramePr>
          <p:nvPr>
            <p:extLst>
              <p:ext uri="{D42A27DB-BD31-4B8C-83A1-F6EECF244321}">
                <p14:modId xmlns:p14="http://schemas.microsoft.com/office/powerpoint/2010/main" val="523587067"/>
              </p:ext>
            </p:extLst>
          </p:nvPr>
        </p:nvGraphicFramePr>
        <p:xfrm>
          <a:off x="2617440" y="2675952"/>
          <a:ext cx="4176464" cy="128016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370840">
                <a:tc>
                  <a:txBody>
                    <a:bodyPr/>
                    <a:lstStyle/>
                    <a:p>
                      <a:r>
                        <a:rPr lang="en-US" sz="2200" dirty="0"/>
                        <a:t>32 – 36</a:t>
                      </a:r>
                      <a:endParaRPr lang="el-GR" sz="2200" dirty="0"/>
                    </a:p>
                  </a:txBody>
                  <a:tcPr/>
                </a:tc>
                <a:tc>
                  <a:txBody>
                    <a:bodyPr/>
                    <a:lstStyle/>
                    <a:p>
                      <a:r>
                        <a:rPr lang="el-GR" sz="2200" dirty="0"/>
                        <a:t>Νορμοχρωμία</a:t>
                      </a:r>
                    </a:p>
                  </a:txBody>
                  <a:tcPr/>
                </a:tc>
                <a:extLst>
                  <a:ext uri="{0D108BD9-81ED-4DB2-BD59-A6C34878D82A}">
                    <a16:rowId xmlns:a16="http://schemas.microsoft.com/office/drawing/2014/main" val="10000"/>
                  </a:ext>
                </a:extLst>
              </a:tr>
              <a:tr h="370840">
                <a:tc>
                  <a:txBody>
                    <a:bodyPr/>
                    <a:lstStyle/>
                    <a:p>
                      <a:r>
                        <a:rPr lang="el-GR" sz="2200" dirty="0"/>
                        <a:t>&lt; 32 </a:t>
                      </a:r>
                    </a:p>
                  </a:txBody>
                  <a:tcPr/>
                </a:tc>
                <a:tc>
                  <a:txBody>
                    <a:bodyPr/>
                    <a:lstStyle/>
                    <a:p>
                      <a:r>
                        <a:rPr lang="el-GR" sz="2200" dirty="0"/>
                        <a:t>Υποχρωμία</a:t>
                      </a:r>
                    </a:p>
                  </a:txBody>
                  <a:tcPr/>
                </a:tc>
                <a:extLst>
                  <a:ext uri="{0D108BD9-81ED-4DB2-BD59-A6C34878D82A}">
                    <a16:rowId xmlns:a16="http://schemas.microsoft.com/office/drawing/2014/main" val="10001"/>
                  </a:ext>
                </a:extLst>
              </a:tr>
              <a:tr h="370840">
                <a:tc>
                  <a:txBody>
                    <a:bodyPr/>
                    <a:lstStyle/>
                    <a:p>
                      <a:r>
                        <a:rPr lang="el-GR" sz="2200" dirty="0"/>
                        <a:t>&gt; 36</a:t>
                      </a:r>
                    </a:p>
                  </a:txBody>
                  <a:tcPr/>
                </a:tc>
                <a:tc>
                  <a:txBody>
                    <a:bodyPr/>
                    <a:lstStyle/>
                    <a:p>
                      <a:r>
                        <a:rPr lang="el-GR" sz="2200" dirty="0"/>
                        <a:t>Υπερχρωμία</a:t>
                      </a:r>
                    </a:p>
                  </a:txBody>
                  <a:tcPr/>
                </a:tc>
                <a:extLst>
                  <a:ext uri="{0D108BD9-81ED-4DB2-BD59-A6C34878D82A}">
                    <a16:rowId xmlns:a16="http://schemas.microsoft.com/office/drawing/2014/main" val="10002"/>
                  </a:ext>
                </a:extLst>
              </a:tr>
            </a:tbl>
          </a:graphicData>
        </a:graphic>
      </p:graphicFrame>
      <p:sp>
        <p:nvSpPr>
          <p:cNvPr id="7" name="Ορθογώνιο 5"/>
          <p:cNvSpPr/>
          <p:nvPr/>
        </p:nvSpPr>
        <p:spPr>
          <a:xfrm>
            <a:off x="467544" y="4044132"/>
            <a:ext cx="8496944" cy="1200329"/>
          </a:xfrm>
          <a:prstGeom prst="rect">
            <a:avLst/>
          </a:prstGeom>
        </p:spPr>
        <p:txBody>
          <a:bodyPr wrap="square">
            <a:spAutoFit/>
          </a:bodyPr>
          <a:lstStyle/>
          <a:p>
            <a:r>
              <a:rPr lang="el-GR" sz="2400" b="1" dirty="0">
                <a:solidFill>
                  <a:prstClr val="black"/>
                </a:solidFill>
                <a:latin typeface="Calibri"/>
              </a:rPr>
              <a:t>MCH :</a:t>
            </a:r>
            <a:r>
              <a:rPr lang="el-GR" sz="2400" dirty="0">
                <a:solidFill>
                  <a:prstClr val="black"/>
                </a:solidFill>
                <a:latin typeface="Calibri"/>
              </a:rPr>
              <a:t> (Μέση περιεκτικότητα ερυθροκυττάρων σε αιμοσφαιρίνη)  Διαιρώντας την Hb δια του αριθμού των ερυθροκυττάρων, και δείχνει το μέσο βάρος της Hb ανά ερυθροκύτταρο MCH  = Hb/RBC</a:t>
            </a:r>
          </a:p>
        </p:txBody>
      </p:sp>
      <p:graphicFrame>
        <p:nvGraphicFramePr>
          <p:cNvPr id="8" name="Πίνακας 6"/>
          <p:cNvGraphicFramePr>
            <a:graphicFrameLocks noGrp="1"/>
          </p:cNvGraphicFramePr>
          <p:nvPr>
            <p:extLst>
              <p:ext uri="{D42A27DB-BD31-4B8C-83A1-F6EECF244321}">
                <p14:modId xmlns:p14="http://schemas.microsoft.com/office/powerpoint/2010/main" val="1027428154"/>
              </p:ext>
            </p:extLst>
          </p:nvPr>
        </p:nvGraphicFramePr>
        <p:xfrm>
          <a:off x="2627784" y="5271028"/>
          <a:ext cx="4176464" cy="128016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370840">
                <a:tc>
                  <a:txBody>
                    <a:bodyPr/>
                    <a:lstStyle/>
                    <a:p>
                      <a:r>
                        <a:rPr lang="en-US" sz="2200" dirty="0"/>
                        <a:t>28 – 34 pg</a:t>
                      </a:r>
                      <a:endParaRPr lang="el-GR" sz="2200" dirty="0"/>
                    </a:p>
                  </a:txBody>
                  <a:tcPr/>
                </a:tc>
                <a:tc>
                  <a:txBody>
                    <a:bodyPr/>
                    <a:lstStyle/>
                    <a:p>
                      <a:r>
                        <a:rPr lang="el-GR" sz="2200" dirty="0"/>
                        <a:t>Νορμοχρωμία</a:t>
                      </a:r>
                    </a:p>
                  </a:txBody>
                  <a:tcPr/>
                </a:tc>
                <a:extLst>
                  <a:ext uri="{0D108BD9-81ED-4DB2-BD59-A6C34878D82A}">
                    <a16:rowId xmlns:a16="http://schemas.microsoft.com/office/drawing/2014/main" val="10000"/>
                  </a:ext>
                </a:extLst>
              </a:tr>
              <a:tr h="370840">
                <a:tc>
                  <a:txBody>
                    <a:bodyPr/>
                    <a:lstStyle/>
                    <a:p>
                      <a:r>
                        <a:rPr lang="el-GR" sz="2200" dirty="0"/>
                        <a:t>&lt; </a:t>
                      </a:r>
                      <a:r>
                        <a:rPr lang="en-US" sz="2200" dirty="0"/>
                        <a:t>28</a:t>
                      </a:r>
                      <a:r>
                        <a:rPr lang="el-GR" sz="2200" dirty="0"/>
                        <a:t> </a:t>
                      </a:r>
                    </a:p>
                  </a:txBody>
                  <a:tcPr/>
                </a:tc>
                <a:tc>
                  <a:txBody>
                    <a:bodyPr/>
                    <a:lstStyle/>
                    <a:p>
                      <a:r>
                        <a:rPr lang="el-GR" sz="2200" dirty="0"/>
                        <a:t>Υποχρωμία</a:t>
                      </a:r>
                    </a:p>
                  </a:txBody>
                  <a:tcPr/>
                </a:tc>
                <a:extLst>
                  <a:ext uri="{0D108BD9-81ED-4DB2-BD59-A6C34878D82A}">
                    <a16:rowId xmlns:a16="http://schemas.microsoft.com/office/drawing/2014/main" val="10001"/>
                  </a:ext>
                </a:extLst>
              </a:tr>
              <a:tr h="370840">
                <a:tc>
                  <a:txBody>
                    <a:bodyPr/>
                    <a:lstStyle/>
                    <a:p>
                      <a:r>
                        <a:rPr lang="el-GR" sz="2200" dirty="0"/>
                        <a:t>&gt; </a:t>
                      </a:r>
                      <a:r>
                        <a:rPr lang="en-US" sz="2200" dirty="0"/>
                        <a:t>34</a:t>
                      </a:r>
                      <a:endParaRPr lang="el-GR" sz="2200" dirty="0"/>
                    </a:p>
                  </a:txBody>
                  <a:tcPr/>
                </a:tc>
                <a:tc>
                  <a:txBody>
                    <a:bodyPr/>
                    <a:lstStyle/>
                    <a:p>
                      <a:r>
                        <a:rPr lang="el-GR" sz="2200" dirty="0"/>
                        <a:t>Υπερχρωμία</a:t>
                      </a:r>
                    </a:p>
                  </a:txBody>
                  <a:tcPr/>
                </a:tc>
                <a:extLst>
                  <a:ext uri="{0D108BD9-81ED-4DB2-BD59-A6C34878D82A}">
                    <a16:rowId xmlns:a16="http://schemas.microsoft.com/office/drawing/2014/main" val="10002"/>
                  </a:ext>
                </a:extLst>
              </a:tr>
            </a:tbl>
          </a:graphicData>
        </a:graphic>
      </p:graphicFrame>
      <p:sp>
        <p:nvSpPr>
          <p:cNvPr id="9" name="Θέση αριθμού διαφάνειας 3"/>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Αιματοκρίτης</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sz="2200" b="1" dirty="0"/>
              <a:t>Ο αιματοκρίτης </a:t>
            </a:r>
            <a:r>
              <a:rPr lang="en-US" sz="2200" b="1" dirty="0"/>
              <a:t>(Hct) </a:t>
            </a:r>
            <a:r>
              <a:rPr lang="el-GR" sz="2200" dirty="0"/>
              <a:t>που η τιμή του εκφράζεται ως % </a:t>
            </a:r>
          </a:p>
          <a:p>
            <a:r>
              <a:rPr lang="el-GR" sz="2200" dirty="0"/>
              <a:t>Στους άνδρες : 40 – 54 % ή 0.40 – 0.54 L/L</a:t>
            </a:r>
          </a:p>
          <a:p>
            <a:r>
              <a:rPr lang="el-GR" sz="2200" dirty="0"/>
              <a:t>Στις γυναίκες : 37 – 45 % ή 0.37 – 0.45 L/L</a:t>
            </a:r>
          </a:p>
          <a:p>
            <a:r>
              <a:rPr lang="el-GR" sz="2200" dirty="0"/>
              <a:t>Στα παιδιά : 35 – 44 % ή 0.35 – 0.44 L/L</a:t>
            </a:r>
          </a:p>
          <a:p>
            <a:r>
              <a:rPr lang="el-GR" sz="2200" dirty="0"/>
              <a:t>Μέση τιμή στους ενήλικες 45 %</a:t>
            </a:r>
          </a:p>
          <a:p>
            <a:pPr marL="0" indent="0">
              <a:buNone/>
            </a:pPr>
            <a:r>
              <a:rPr lang="el-GR" sz="2200" dirty="0"/>
              <a:t>Η </a:t>
            </a:r>
            <a:r>
              <a:rPr lang="el-GR" sz="2200" b="1" dirty="0"/>
              <a:t>τιμή</a:t>
            </a:r>
            <a:r>
              <a:rPr lang="el-GR" sz="2200" dirty="0"/>
              <a:t> 45 % σημαίνει ότι το 45 % του όγκου του αίματος αντιπροσωπεύεται από έμμορφα συστατικά και το 55 % από πλάσμα.  Επειδή &gt; από 99 % των εμμόρφων συστατικών είναι ερυθρά αιμοσφαίρια</a:t>
            </a:r>
            <a:r>
              <a:rPr lang="en-US" sz="2200" dirty="0"/>
              <a:t>, </a:t>
            </a:r>
            <a:r>
              <a:rPr lang="el-GR" sz="2200" dirty="0"/>
              <a:t>στην πράξη ο Hct  ταυτίζεται ουσιαστικά με τον όγκο των ερυθρών αιμοσφαιρίων.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29969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4320787" y="1015727"/>
            <a:ext cx="3498173" cy="4351338"/>
          </a:xfrm>
        </p:spPr>
      </p:pic>
      <p:sp>
        <p:nvSpPr>
          <p:cNvPr id="5" name="TextBox 4"/>
          <p:cNvSpPr txBox="1"/>
          <p:nvPr/>
        </p:nvSpPr>
        <p:spPr>
          <a:xfrm>
            <a:off x="770709" y="5551714"/>
            <a:ext cx="10881360" cy="830997"/>
          </a:xfrm>
          <a:prstGeom prst="rect">
            <a:avLst/>
          </a:prstGeom>
          <a:noFill/>
        </p:spPr>
        <p:txBody>
          <a:bodyPr wrap="square" rtlCol="0">
            <a:spAutoFit/>
          </a:bodyPr>
          <a:lstStyle/>
          <a:p>
            <a:r>
              <a:rPr lang="en-US" sz="1200" dirty="0"/>
              <a:t>This is a scanning electron microscope image from normal circulating human blood. One can see red blood cells, several white blood cells including lymphocytes, a </a:t>
            </a:r>
            <a:r>
              <a:rPr lang="en-US" sz="1200" dirty="0" err="1"/>
              <a:t>monocyte</a:t>
            </a:r>
            <a:r>
              <a:rPr lang="en-US" sz="1200" dirty="0"/>
              <a:t>, a </a:t>
            </a:r>
            <a:r>
              <a:rPr lang="en-US" sz="1200" dirty="0" err="1"/>
              <a:t>neutrophil</a:t>
            </a:r>
            <a:r>
              <a:rPr lang="en-US" sz="1200" dirty="0"/>
              <a:t>, and many small disc-shaped </a:t>
            </a:r>
            <a:r>
              <a:rPr lang="en-US" sz="1200" dirty="0" err="1"/>
              <a:t>platelets.Labels</a:t>
            </a:r>
            <a:r>
              <a:rPr lang="en-US" sz="1200" dirty="0"/>
              <a:t> : (1) </a:t>
            </a:r>
            <a:r>
              <a:rPr lang="en-US" sz="1200" dirty="0" err="1"/>
              <a:t>Monocyte</a:t>
            </a:r>
            <a:r>
              <a:rPr lang="en-US" sz="1200" dirty="0"/>
              <a:t>, (2) Lymphocyte, (3) </a:t>
            </a:r>
            <a:r>
              <a:rPr lang="en-US" sz="1200" dirty="0" err="1"/>
              <a:t>Neutrophil</a:t>
            </a:r>
            <a:r>
              <a:rPr lang="en-US" sz="1200" dirty="0"/>
              <a:t> (4) Red Blood Cell (RBC), (5) A few platelets (seen as small disc-shaped pellets)</a:t>
            </a:r>
          </a:p>
          <a:p>
            <a:r>
              <a:rPr lang="en-US" sz="1200" dirty="0"/>
              <a:t>SEM_blood_cells.jpg: Bruce Wetzel (photographer). Harry Schaefer (photographer)derivative work made by: </a:t>
            </a:r>
            <a:r>
              <a:rPr lang="en-US" sz="1200" dirty="0" err="1"/>
              <a:t>Suraj</a:t>
            </a:r>
            <a:r>
              <a:rPr lang="en-US" sz="1200" dirty="0"/>
              <a:t> [Public domain]</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l-GR" sz="4000" b="1" dirty="0"/>
              <a:t>ΚΥΤΤΑΡΑ ΑΙΜΑΤΟΣ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Αιματοκρίτης</a:t>
            </a:r>
          </a:p>
        </p:txBody>
      </p:sp>
      <p:sp>
        <p:nvSpPr>
          <p:cNvPr id="3" name="Θέση περιεχομένου 2"/>
          <p:cNvSpPr>
            <a:spLocks noGrp="1"/>
          </p:cNvSpPr>
          <p:nvPr>
            <p:ph idx="1"/>
          </p:nvPr>
        </p:nvSpPr>
        <p:spPr/>
        <p:txBody>
          <a:bodyPr/>
          <a:lstStyle/>
          <a:p>
            <a:r>
              <a:rPr lang="el-GR" dirty="0"/>
              <a:t>Για την </a:t>
            </a:r>
            <a:r>
              <a:rPr lang="el-GR" b="1" dirty="0"/>
              <a:t>μέτρηση,</a:t>
            </a:r>
            <a:r>
              <a:rPr lang="el-GR" dirty="0"/>
              <a:t> λαμβάνεται φλεβικό αίμα με αντιπηκτικό, τοποθετείται σε ειδικό σωληνάριο με διάμετρο 5mm και φυγοκεντρείται για 15 min στις 3000 στροφές.  Τα ερυθροκύτταρα καθιζάνουν και η λευκωπή στοιβάδα που παραμένει είναι το πλάσμα.  Ο αριθμημένος σωλήνας δείχνει την τιμή του αιματοκρίτη.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63460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Διαχωρισμός στοιχείων αίματος</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1454" y="1523185"/>
            <a:ext cx="4909091" cy="4041818"/>
          </a:xfrm>
        </p:spPr>
      </p:pic>
      <p:sp>
        <p:nvSpPr>
          <p:cNvPr id="5" name="TextBox 4"/>
          <p:cNvSpPr txBox="1"/>
          <p:nvPr/>
        </p:nvSpPr>
        <p:spPr>
          <a:xfrm>
            <a:off x="1092200" y="5676900"/>
            <a:ext cx="10261600" cy="523220"/>
          </a:xfrm>
          <a:prstGeom prst="rect">
            <a:avLst/>
          </a:prstGeom>
          <a:noFill/>
        </p:spPr>
        <p:txBody>
          <a:bodyPr wrap="square" rtlCol="0">
            <a:spAutoFit/>
          </a:bodyPr>
          <a:lstStyle/>
          <a:p>
            <a:r>
              <a:rPr lang="en-US" sz="1400" dirty="0"/>
              <a:t>By </a:t>
            </a:r>
            <a:r>
              <a:rPr lang="en-US" sz="1400" dirty="0" err="1"/>
              <a:t>MesserWoland</a:t>
            </a:r>
            <a:r>
              <a:rPr lang="en-US" sz="1400" dirty="0"/>
              <a:t> - http://training.seer.cancer.gov/ss_module08_lymph_leuk/images/illu_blood_components.jpg, CC BY-SA 3.0, https://commons.wikimedia.org/w/index.php?curid=1063819</a:t>
            </a:r>
            <a:endParaRPr lang="el-GR" sz="1400" dirty="0"/>
          </a:p>
        </p:txBody>
      </p:sp>
    </p:spTree>
    <p:extLst>
      <p:ext uri="{BB962C8B-B14F-4D97-AF65-F5344CB8AC3E}">
        <p14:creationId xmlns:p14="http://schemas.microsoft.com/office/powerpoint/2010/main" val="159027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lstStyle/>
          <a:p>
            <a:pPr algn="ctr"/>
            <a:r>
              <a:rPr lang="el-GR" dirty="0"/>
              <a:t>ΣΩΛΗΝΑΡΙΟ ΜΕ ΔΕΙΓΜΑ ΑΙΜΑΤΟΣ</a:t>
            </a:r>
          </a:p>
        </p:txBody>
      </p:sp>
      <p:pic>
        <p:nvPicPr>
          <p:cNvPr id="4" name="Content Placeholder 3" descr="Tube_with_blood_sample.jpg"/>
          <p:cNvPicPr>
            <a:picLocks noGrp="1" noChangeAspect="1"/>
          </p:cNvPicPr>
          <p:nvPr>
            <p:ph idx="1"/>
          </p:nvPr>
        </p:nvPicPr>
        <p:blipFill>
          <a:blip r:embed="rId2" cstate="print"/>
          <a:stretch>
            <a:fillRect/>
          </a:stretch>
        </p:blipFill>
        <p:spPr>
          <a:xfrm>
            <a:off x="3195108" y="1355363"/>
            <a:ext cx="5801784" cy="4351338"/>
          </a:xfrm>
        </p:spPr>
      </p:pic>
      <p:sp>
        <p:nvSpPr>
          <p:cNvPr id="5" name="TextBox 4"/>
          <p:cNvSpPr txBox="1"/>
          <p:nvPr/>
        </p:nvSpPr>
        <p:spPr>
          <a:xfrm>
            <a:off x="1084217" y="5695406"/>
            <a:ext cx="10045337" cy="369332"/>
          </a:xfrm>
          <a:prstGeom prst="rect">
            <a:avLst/>
          </a:prstGeom>
          <a:noFill/>
        </p:spPr>
        <p:txBody>
          <a:bodyPr wrap="square" rtlCol="0">
            <a:spAutoFit/>
          </a:bodyPr>
          <a:lstStyle/>
          <a:p>
            <a:r>
              <a:rPr lang="pl-PL" dirty="0"/>
              <a:t>Dotodot [CC BY-SA 4.0 (https://creativecommons.org/licenses/by-sa/4.0)]</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ΦΥΣΙΟΛΟΓΙΚΕΣ ΤΙΜΕΣ ΕΡΥΘΡΟΚΥΤΤΑΡΩΝ</a:t>
            </a:r>
          </a:p>
        </p:txBody>
      </p:sp>
      <p:sp>
        <p:nvSpPr>
          <p:cNvPr id="3" name="Content Placeholder 2"/>
          <p:cNvSpPr>
            <a:spLocks noGrp="1"/>
          </p:cNvSpPr>
          <p:nvPr>
            <p:ph idx="1"/>
          </p:nvPr>
        </p:nvSpPr>
        <p:spPr/>
        <p:txBody>
          <a:bodyPr>
            <a:normAutofit/>
          </a:bodyPr>
          <a:lstStyle/>
          <a:p>
            <a:r>
              <a:rPr lang="el-GR" sz="4000" b="1" dirty="0"/>
              <a:t>Μέσος όρος:</a:t>
            </a:r>
            <a:r>
              <a:rPr lang="el-GR" sz="4000" dirty="0"/>
              <a:t> 4,5-5,5 εκατομμύρια/</a:t>
            </a:r>
            <a:r>
              <a:rPr lang="en-US" sz="4000" dirty="0"/>
              <a:t>mm</a:t>
            </a:r>
            <a:r>
              <a:rPr lang="en-US" sz="4000" baseline="30000" dirty="0"/>
              <a:t>3 </a:t>
            </a:r>
            <a:r>
              <a:rPr lang="el-GR" sz="4000" dirty="0"/>
              <a:t>αίματος</a:t>
            </a:r>
          </a:p>
          <a:p>
            <a:endParaRPr lang="el-GR" sz="4000" dirty="0"/>
          </a:p>
          <a:p>
            <a:r>
              <a:rPr lang="el-GR" sz="4000" b="1" dirty="0"/>
              <a:t>Άνδρες: </a:t>
            </a:r>
            <a:r>
              <a:rPr lang="el-GR" sz="4000" dirty="0"/>
              <a:t>4,5-6,0 εκατομμύρια/</a:t>
            </a:r>
            <a:r>
              <a:rPr lang="en-US" sz="4000" dirty="0"/>
              <a:t>mm</a:t>
            </a:r>
            <a:r>
              <a:rPr lang="en-US" sz="4000" baseline="30000" dirty="0"/>
              <a:t>3 </a:t>
            </a:r>
            <a:r>
              <a:rPr lang="el-GR" sz="4000" dirty="0"/>
              <a:t>αίματος</a:t>
            </a:r>
          </a:p>
          <a:p>
            <a:endParaRPr lang="el-GR" sz="4000" dirty="0"/>
          </a:p>
          <a:p>
            <a:r>
              <a:rPr lang="el-GR" sz="4000" b="1" dirty="0"/>
              <a:t>Γυναίκες: </a:t>
            </a:r>
            <a:r>
              <a:rPr lang="el-GR" sz="4000" dirty="0"/>
              <a:t>4,0-5,0 εκατομμύρια/</a:t>
            </a:r>
            <a:r>
              <a:rPr lang="en-US" sz="4000" dirty="0"/>
              <a:t>mm</a:t>
            </a:r>
            <a:r>
              <a:rPr lang="en-US" sz="4000" baseline="30000" dirty="0"/>
              <a:t>3 </a:t>
            </a:r>
            <a:r>
              <a:rPr lang="el-GR" sz="4000" dirty="0"/>
              <a:t>αίματος</a:t>
            </a:r>
            <a:endParaRPr lang="el-GR" sz="4000" baseline="30000" dirty="0"/>
          </a:p>
        </p:txBody>
      </p:sp>
    </p:spTree>
    <p:extLst>
      <p:ext uri="{BB962C8B-B14F-4D97-AF65-F5344CB8AC3E}">
        <p14:creationId xmlns:p14="http://schemas.microsoft.com/office/powerpoint/2010/main" val="2416771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a:t>
            </a:r>
            <a:r>
              <a:rPr lang="el-GR" dirty="0" err="1"/>
              <a:t>ερυθροκυττάρου</a:t>
            </a:r>
            <a:r>
              <a:rPr lang="el-GR" dirty="0"/>
              <a:t/>
            </a:r>
            <a:br>
              <a:rPr lang="el-GR" dirty="0"/>
            </a:br>
            <a:endParaRPr lang="el-GR" sz="3200" dirty="0"/>
          </a:p>
        </p:txBody>
      </p:sp>
      <p:sp>
        <p:nvSpPr>
          <p:cNvPr id="3" name="Θέση περιεχομένου 2"/>
          <p:cNvSpPr>
            <a:spLocks noGrp="1"/>
          </p:cNvSpPr>
          <p:nvPr>
            <p:ph idx="1"/>
          </p:nvPr>
        </p:nvSpPr>
        <p:spPr/>
        <p:txBody>
          <a:bodyPr/>
          <a:lstStyle/>
          <a:p>
            <a:r>
              <a:rPr lang="el-GR" dirty="0"/>
              <a:t>Το ερυθροκύτταρο είναι ένα </a:t>
            </a:r>
            <a:r>
              <a:rPr lang="el-GR" b="1" dirty="0"/>
              <a:t>απύρηνο κύτταρο</a:t>
            </a:r>
            <a:r>
              <a:rPr lang="el-GR" dirty="0"/>
              <a:t> και για τον λόγο αυτό στερείται πρωτεϊνοσύνθεσης. </a:t>
            </a:r>
          </a:p>
          <a:p>
            <a:r>
              <a:rPr lang="el-GR" dirty="0"/>
              <a:t>Έχει σχήμα αμφίκοιλου δίσκου που επιτρέπει την περισσότερο ομοιόμορφη και ταχεία διάχυση των αερίων απ’ ότι όταν είχε ένα σφαιρικό σχήμα γιατί η απόσταση κέντρου και επιφανείας γίνεται μικρότερη.  </a:t>
            </a:r>
          </a:p>
          <a:p>
            <a:r>
              <a:rPr lang="el-GR" dirty="0"/>
              <a:t>Το σχήμα αυτό αυξάνει την ωφέλιμη επιφάνεια του κατά 30%.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718579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1119660"/>
          </a:xfrm>
        </p:spPr>
        <p:txBody>
          <a:bodyPr/>
          <a:lstStyle/>
          <a:p>
            <a:pPr algn="ctr"/>
            <a:r>
              <a:rPr lang="el-GR" dirty="0"/>
              <a:t>Ερυθροκύτταρο</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3712" y="1484785"/>
            <a:ext cx="5472410" cy="3420257"/>
          </a:xfrm>
        </p:spPr>
      </p:pic>
      <p:sp>
        <p:nvSpPr>
          <p:cNvPr id="6" name="Rectangle 7"/>
          <p:cNvSpPr/>
          <p:nvPr/>
        </p:nvSpPr>
        <p:spPr>
          <a:xfrm>
            <a:off x="5015880" y="5013177"/>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Erythrocyte deoxy</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Rogeriopfm</a:t>
            </a:r>
            <a:r>
              <a:rPr lang="el-GR" sz="1200" dirty="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4"/>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89014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Ερυθροκύτταρο, λευκό, αιμοπετάλιο</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9736" y="1556792"/>
            <a:ext cx="5040560" cy="3293166"/>
          </a:xfrm>
          <a:ln>
            <a:solidFill>
              <a:schemeClr val="tx1"/>
            </a:solidFill>
          </a:ln>
        </p:spPr>
      </p:pic>
      <p:sp>
        <p:nvSpPr>
          <p:cNvPr id="6" name="Rectangle 7"/>
          <p:cNvSpPr/>
          <p:nvPr/>
        </p:nvSpPr>
        <p:spPr>
          <a:xfrm>
            <a:off x="5052864" y="4880735"/>
            <a:ext cx="302433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Red White Blood cells</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WhatamIdoing</a:t>
            </a:r>
            <a:r>
              <a:rPr lang="el-GR" sz="1200" dirty="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72412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Ερυθρά στην αγγειακή κοίτη</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06416" y="1844725"/>
            <a:ext cx="4704184" cy="3528138"/>
          </a:xfrm>
          <a:ln>
            <a:solidFill>
              <a:schemeClr val="tx1"/>
            </a:solidFill>
          </a:ln>
        </p:spPr>
      </p:pic>
      <p:sp>
        <p:nvSpPr>
          <p:cNvPr id="6" name="Rectangle 7"/>
          <p:cNvSpPr/>
          <p:nvPr/>
        </p:nvSpPr>
        <p:spPr>
          <a:xfrm>
            <a:off x="4722599" y="5526900"/>
            <a:ext cx="338437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blood blood plasma red blood cells plasma infection </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geralt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09504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3228"/>
          </a:xfrm>
        </p:spPr>
        <p:txBody>
          <a:bodyPr>
            <a:normAutofit/>
          </a:bodyPr>
          <a:lstStyle/>
          <a:p>
            <a:pPr algn="ctr"/>
            <a:r>
              <a:rPr lang="el-GR" sz="2800" b="1" dirty="0"/>
              <a:t>ΕΡΥΘΡΟΚΥΤΤΑΡΑ ΜΕΣΑ ΣΕ ΑΓΓΕΙΟ</a:t>
            </a:r>
          </a:p>
        </p:txBody>
      </p:sp>
      <p:pic>
        <p:nvPicPr>
          <p:cNvPr id="4" name="Content Placeholder 3" descr="Eritrocitet.jpg"/>
          <p:cNvPicPr>
            <a:picLocks noGrp="1" noChangeAspect="1"/>
          </p:cNvPicPr>
          <p:nvPr>
            <p:ph idx="1"/>
          </p:nvPr>
        </p:nvPicPr>
        <p:blipFill>
          <a:blip r:embed="rId2" cstate="print"/>
          <a:stretch>
            <a:fillRect/>
          </a:stretch>
        </p:blipFill>
        <p:spPr>
          <a:xfrm>
            <a:off x="2179195" y="1205693"/>
            <a:ext cx="7926599" cy="4351338"/>
          </a:xfrm>
        </p:spPr>
      </p:pic>
      <p:sp>
        <p:nvSpPr>
          <p:cNvPr id="5" name="TextBox 4"/>
          <p:cNvSpPr txBox="1"/>
          <p:nvPr/>
        </p:nvSpPr>
        <p:spPr>
          <a:xfrm>
            <a:off x="2045776" y="5749871"/>
            <a:ext cx="8338088" cy="369332"/>
          </a:xfrm>
          <a:prstGeom prst="rect">
            <a:avLst/>
          </a:prstGeom>
          <a:noFill/>
        </p:spPr>
        <p:txBody>
          <a:bodyPr wrap="square" rtlCol="0">
            <a:spAutoFit/>
          </a:bodyPr>
          <a:lstStyle/>
          <a:p>
            <a:r>
              <a:rPr lang="pl-PL" dirty="0"/>
              <a:t>Edonasela [CC BY-SA 4.0 (https://creativecommons.org/licenses/by-sa/4.0)]</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el-GR" dirty="0"/>
              <a:t>Δομή </a:t>
            </a:r>
            <a:r>
              <a:rPr lang="el-GR" dirty="0" err="1"/>
              <a:t>ερυθροκυττάρου</a:t>
            </a:r>
            <a:r>
              <a:rPr lang="el-GR" dirty="0"/>
              <a:t> </a:t>
            </a:r>
            <a:br>
              <a:rPr lang="el-GR" dirty="0"/>
            </a:br>
            <a:endParaRPr lang="el-GR" dirty="0"/>
          </a:p>
        </p:txBody>
      </p:sp>
      <p:sp>
        <p:nvSpPr>
          <p:cNvPr id="3" name="Θέση περιεχομένου 2"/>
          <p:cNvSpPr>
            <a:spLocks noGrp="1"/>
          </p:cNvSpPr>
          <p:nvPr>
            <p:ph idx="1"/>
          </p:nvPr>
        </p:nvSpPr>
        <p:spPr/>
        <p:txBody>
          <a:bodyPr/>
          <a:lstStyle/>
          <a:p>
            <a:r>
              <a:rPr lang="el-GR" dirty="0"/>
              <a:t>Το σχήμα του ερυθροκυττάρου θεωρείται σχήμα ισορροπίας, πράγμα που τα ερυθρά το εμφανίζουν όταν βρίσκονται εντός του πλάσματος. </a:t>
            </a:r>
          </a:p>
          <a:p>
            <a:r>
              <a:rPr lang="el-GR" dirty="0"/>
              <a:t>Περιβάλλεται από μεμβράνη εύκαμπτη και όχι τόσο ελαστική. </a:t>
            </a:r>
          </a:p>
          <a:p>
            <a:r>
              <a:rPr lang="el-GR" dirty="0"/>
              <a:t>Λόγω αυτού, το ερυθροκύτταρο μπορεί να υποστεί μεγάλες παραμορφώσεις όταν διέρχεται από τριχοειδή.</a:t>
            </a:r>
          </a:p>
          <a:p>
            <a:r>
              <a:rPr lang="el-GR" dirty="0"/>
              <a:t>Η </a:t>
            </a:r>
            <a:r>
              <a:rPr lang="el-GR" b="1" dirty="0"/>
              <a:t>μεμβράνη του ερυθρού </a:t>
            </a:r>
            <a:r>
              <a:rPr lang="el-GR" dirty="0"/>
              <a:t>όμως είναι παρόμοια με των άλλων κυττάρων.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60938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a:t>
            </a:r>
            <a:r>
              <a:rPr lang="el-GR" dirty="0" err="1"/>
              <a:t>εμμόρφων</a:t>
            </a:r>
            <a:r>
              <a:rPr lang="el-GR" dirty="0"/>
              <a:t> στοιχείων αίματος</a:t>
            </a:r>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1329" y="1268761"/>
            <a:ext cx="6749342" cy="506200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6" name="Rectangle 7"/>
          <p:cNvSpPr/>
          <p:nvPr/>
        </p:nvSpPr>
        <p:spPr>
          <a:xfrm>
            <a:off x="4685802" y="6237312"/>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Blausen 0425 Formed Elements</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BruceBlaus</a:t>
            </a:r>
            <a:r>
              <a:rPr lang="el-GR" sz="1200" dirty="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950224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Αιμοσφαιρίνη</a:t>
            </a:r>
            <a:r>
              <a:rPr lang="el-GR" sz="3200" dirty="0"/>
              <a:t> </a:t>
            </a:r>
          </a:p>
        </p:txBody>
      </p:sp>
      <p:sp>
        <p:nvSpPr>
          <p:cNvPr id="3" name="Θέση περιεχομένου 2"/>
          <p:cNvSpPr>
            <a:spLocks noGrp="1"/>
          </p:cNvSpPr>
          <p:nvPr>
            <p:ph idx="1"/>
          </p:nvPr>
        </p:nvSpPr>
        <p:spPr/>
        <p:txBody>
          <a:bodyPr/>
          <a:lstStyle/>
          <a:p>
            <a:r>
              <a:rPr lang="el-GR" dirty="0"/>
              <a:t>Η αιμοσφαιρίνη είναι μια αναπνευστική  χρωστική.  Σε αυτήν οφείλεται το κόκκινο χρώμα του αίματος.</a:t>
            </a:r>
          </a:p>
          <a:p>
            <a:r>
              <a:rPr lang="el-GR" dirty="0"/>
              <a:t>Αποτελεί και το κύριο συστατικό των ερυθρών και το ⅓ του βάρους του ερυθροκυττάρου.  Ανήκει στις μεταλοπορφυρικές χρωστικές.  Από πλευράς λειτουργίας, οι χρωστικές συμμετέχουν στην αναπνοή και δρουν σαν μεταφορείς O</a:t>
            </a:r>
            <a:r>
              <a:rPr lang="el-GR" baseline="-25000" dirty="0"/>
              <a:t>2</a:t>
            </a:r>
            <a:r>
              <a:rPr lang="el-GR" dirty="0"/>
              <a:t> της ατμόσφαιρας, σαν αποθήκη O</a:t>
            </a:r>
            <a:r>
              <a:rPr lang="el-GR" baseline="-25000" dirty="0"/>
              <a:t>2</a:t>
            </a:r>
            <a:r>
              <a:rPr lang="el-GR" dirty="0"/>
              <a:t> ή σαν παράγοντες ένζυμων κυτταρικών οξειδώσεων.</a:t>
            </a:r>
          </a:p>
          <a:p>
            <a:r>
              <a:rPr lang="el-GR" dirty="0"/>
              <a:t>Μέσος όρος τιμών αιμοσφαιρίνης: 12-1</a:t>
            </a:r>
            <a:r>
              <a:rPr lang="en-US" dirty="0"/>
              <a:t>6 g/</a:t>
            </a:r>
            <a:r>
              <a:rPr lang="en-US" dirty="0" err="1"/>
              <a:t>dL</a:t>
            </a:r>
            <a:endParaRPr lang="en-US"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16061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Αιμοσφαιρίνη </a:t>
            </a:r>
            <a:r>
              <a:rPr lang="el-GR" sz="3200" dirty="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Όλες αυτές οι ουσίες αποτελούνται από πορφυρίνη η οποία στο κέντρο της είναι συνδεδεμένη με μέταλλο και μια πρωτεϊνική ομάδα.  Στην περίπτωση της αιμοσφαιρίνης, η πρωτεϊνική ομάδα είναι σφαιρίνη, ο πορφυρικός δακτύλιος είναι πρωτοπορφυρίνη και το μέταλλο ο σίδηρος. Το σύνολο πρωτοπορφυρίνη-σίδηρος αποτελεί την προσθετική ομάδα, την αίμη.  </a:t>
            </a:r>
          </a:p>
          <a:p>
            <a:r>
              <a:rPr lang="el-GR" dirty="0"/>
              <a:t>MB αιμοσφαιρίνης 64500 Daltons. Η αίμη συνδέεται με Fe.  Η πρωτοπορφυρίνη ΙΙΙ ως δομή έχει 4 πυρρολικούς δακτυλίους. Στο κέντρο της πρωτοπορφυρίνης είναι το άτομο Fe και συνδέεται με 4 άτομα αζώτου και διατηρεί 2 ελεύθερα σθένη.</a:t>
            </a:r>
          </a:p>
          <a:p>
            <a:r>
              <a:rPr lang="el-GR" dirty="0"/>
              <a:t>Η σφαιρίνη αποτελείται από 4 πολυπεπτιδικές αλύσσους, ανά 2 ίδιες [(α,β,γ,δ)].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949455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Αιμοσφαιρίνη </a:t>
            </a:r>
            <a:r>
              <a:rPr lang="el-GR" sz="3200" dirty="0"/>
              <a:t> </a:t>
            </a:r>
            <a:endParaRPr lang="el-GR" dirty="0"/>
          </a:p>
        </p:txBody>
      </p:sp>
      <p:sp>
        <p:nvSpPr>
          <p:cNvPr id="3" name="Θέση περιεχομένου 2"/>
          <p:cNvSpPr>
            <a:spLocks noGrp="1"/>
          </p:cNvSpPr>
          <p:nvPr>
            <p:ph idx="1"/>
          </p:nvPr>
        </p:nvSpPr>
        <p:spPr/>
        <p:txBody>
          <a:bodyPr/>
          <a:lstStyle/>
          <a:p>
            <a:r>
              <a:rPr lang="el-GR" dirty="0"/>
              <a:t>Για την </a:t>
            </a:r>
            <a:r>
              <a:rPr lang="el-GR" b="1" dirty="0"/>
              <a:t>αιμοσφαιρίνη Α</a:t>
            </a:r>
            <a:r>
              <a:rPr lang="el-GR" dirty="0"/>
              <a:t>, η σύνθεση είναι (HbA α2 β2)  </a:t>
            </a:r>
            <a:r>
              <a:rPr lang="el-GR" i="1" dirty="0"/>
              <a:t>(φυσιολογική αιμοσφαιρίνη)</a:t>
            </a:r>
            <a:r>
              <a:rPr lang="el-GR" dirty="0"/>
              <a:t>.  </a:t>
            </a:r>
          </a:p>
          <a:p>
            <a:r>
              <a:rPr lang="el-GR" dirty="0"/>
              <a:t>Αυτή εμφανίζεται σαν οξυαιμοσφαιρίνη και είναι η καθ’ αυτό αιμοσφαιρίνη του ενήλικα.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478089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Εικόνα μορίου αιμοσφαιρίνης</a:t>
            </a:r>
          </a:p>
        </p:txBody>
      </p:sp>
      <p:pic>
        <p:nvPicPr>
          <p:cNvPr id="3074" name="Picture 2" descr="File:1GZX Haemoglob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147" y="764704"/>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4774449" y="6248872"/>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solidFill>
                <a:latin typeface="Calibri"/>
                <a:hlinkClick r:id="rId4"/>
              </a:rPr>
              <a:t>1GZX Haemoglobin</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solidFill>
                <a:latin typeface="Calibri"/>
                <a:hlinkClick r:id="rId5" tooltip="User:PatríciaR"/>
              </a:rPr>
              <a:t>PatríciaR</a:t>
            </a:r>
            <a:r>
              <a:rPr lang="en-US" sz="1200" dirty="0">
                <a:solidFill>
                  <a:prstClr val="black">
                    <a:lumMod val="75000"/>
                    <a:lumOff val="25000"/>
                  </a:prstClr>
                </a:solidFill>
                <a:latin typeface="Calibri"/>
                <a:hlinkClick r:id="rId6"/>
              </a:rPr>
              <a:t> </a:t>
            </a:r>
            <a:r>
              <a:rPr lang="el-GR" sz="1200" dirty="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7"/>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953242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a:bodyPr>
          <a:lstStyle/>
          <a:p>
            <a:r>
              <a:rPr lang="el-GR" dirty="0"/>
              <a:t>Φυσιολογικές </a:t>
            </a:r>
            <a:r>
              <a:rPr lang="el-GR" dirty="0" err="1"/>
              <a:t>αιμοσφαιρίνες</a:t>
            </a:r>
            <a:endParaRPr lang="el-GR" sz="3600" dirty="0"/>
          </a:p>
        </p:txBody>
      </p:sp>
      <p:sp>
        <p:nvSpPr>
          <p:cNvPr id="3" name="Θέση περιεχομένου 2"/>
          <p:cNvSpPr>
            <a:spLocks noGrp="1"/>
          </p:cNvSpPr>
          <p:nvPr>
            <p:ph idx="1"/>
          </p:nvPr>
        </p:nvSpPr>
        <p:spPr/>
        <p:txBody>
          <a:bodyPr/>
          <a:lstStyle/>
          <a:p>
            <a:r>
              <a:rPr lang="el-GR" dirty="0"/>
              <a:t>Η </a:t>
            </a:r>
            <a:r>
              <a:rPr lang="el-GR" b="1" dirty="0"/>
              <a:t>Α</a:t>
            </a:r>
            <a:r>
              <a:rPr lang="el-GR" dirty="0"/>
              <a:t>(α2 β2) εμφανίζεται ως </a:t>
            </a:r>
            <a:r>
              <a:rPr lang="el-GR" b="1" dirty="0"/>
              <a:t>οξυαιμοσφαιρίνη</a:t>
            </a:r>
            <a:r>
              <a:rPr lang="el-GR" dirty="0"/>
              <a:t>.</a:t>
            </a:r>
          </a:p>
          <a:p>
            <a:r>
              <a:rPr lang="el-GR" dirty="0"/>
              <a:t>Στα πρώτα στάδια εμβρύων απαντάται η αιμοσφαιρίνη Gowers.                                                                                                                                                           </a:t>
            </a:r>
          </a:p>
          <a:p>
            <a:r>
              <a:rPr lang="el-GR" dirty="0"/>
              <a:t>Στα τελευταία στάδια εμβρύου αναπτύσσεται η αιμοσφαιρίνη F (α2γ2) (μεταφορά O2  στον πλακούντα).</a:t>
            </a:r>
          </a:p>
          <a:p>
            <a:r>
              <a:rPr lang="el-GR" dirty="0"/>
              <a:t>Στον ενήλικα και μετά το τέλος γαλουχίας υπάρχει και η </a:t>
            </a:r>
            <a:r>
              <a:rPr lang="el-GR" b="1" dirty="0"/>
              <a:t>Α2</a:t>
            </a:r>
            <a:r>
              <a:rPr lang="el-GR" dirty="0"/>
              <a:t> (α2δ2) και η  </a:t>
            </a:r>
            <a:r>
              <a:rPr lang="el-GR" b="1" dirty="0"/>
              <a:t>F</a:t>
            </a:r>
            <a:r>
              <a:rPr lang="el-GR" dirty="0"/>
              <a:t>(α2γ2), αλλά σε πολύ μικρό ποσοστό. Η Α (α2β2) είναι 97% και η Α2 (α2δ2) 1,3-5%.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282184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a:bodyPr>
          <a:lstStyle/>
          <a:p>
            <a:r>
              <a:rPr lang="el-GR" dirty="0"/>
              <a:t>Παθολογικές </a:t>
            </a:r>
            <a:r>
              <a:rPr lang="el-GR" dirty="0" err="1"/>
              <a:t>αιμοσφαιρίνες</a:t>
            </a:r>
            <a:endParaRPr lang="el-GR" dirty="0"/>
          </a:p>
        </p:txBody>
      </p:sp>
      <p:sp>
        <p:nvSpPr>
          <p:cNvPr id="3" name="Θέση περιεχομένου 2"/>
          <p:cNvSpPr>
            <a:spLocks noGrp="1"/>
          </p:cNvSpPr>
          <p:nvPr>
            <p:ph idx="1"/>
          </p:nvPr>
        </p:nvSpPr>
        <p:spPr/>
        <p:txBody>
          <a:bodyPr/>
          <a:lstStyle/>
          <a:p>
            <a:r>
              <a:rPr lang="el-GR" b="1" dirty="0"/>
              <a:t>Ανθρακυλαιμοσφαιρίνη</a:t>
            </a:r>
            <a:r>
              <a:rPr lang="el-GR" dirty="0"/>
              <a:t> όταν συνενώνεται με CO (μονοξείδιο) και </a:t>
            </a:r>
            <a:r>
              <a:rPr lang="el-GR" b="1" dirty="0"/>
              <a:t>μεθαιμοσφαιρίνη</a:t>
            </a:r>
            <a:r>
              <a:rPr lang="el-GR" dirty="0"/>
              <a:t> όταν οξειδώνεται (</a:t>
            </a:r>
            <a:r>
              <a:rPr lang="en-US" dirty="0"/>
              <a:t>Fe </a:t>
            </a:r>
            <a:r>
              <a:rPr lang="el-GR" dirty="0"/>
              <a:t>στην οξειδωμένη μορφή: τρισθενής, δεν μπορεί να μεταφέρει οξυγόνο).</a:t>
            </a:r>
          </a:p>
          <a:p>
            <a:r>
              <a:rPr lang="el-GR" b="1" dirty="0"/>
              <a:t>Γλυκοζιωμένη</a:t>
            </a:r>
            <a:r>
              <a:rPr lang="el-GR" dirty="0"/>
              <a:t> (Α1c), όταν συνδέεται με ποσό γλυκόζης στο αίμα π.χ. στον σακχαρώδη διαβήτη.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828098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Λειτουργίες αιμοσφαιρίνης</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Θέση περιεχομένου 2"/>
          <p:cNvSpPr txBox="1">
            <a:spLocks/>
          </p:cNvSpPr>
          <p:nvPr/>
        </p:nvSpPr>
        <p:spPr>
          <a:xfrm>
            <a:off x="457200" y="1196752"/>
            <a:ext cx="8229600" cy="504056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1" i="0" u="none" strike="noStrike" kern="1200" cap="none" spc="0" normalizeH="0" baseline="0" noProof="0" dirty="0">
                <a:ln>
                  <a:noFill/>
                </a:ln>
                <a:solidFill>
                  <a:schemeClr val="tx1"/>
                </a:solidFill>
                <a:effectLst/>
                <a:uLnTx/>
                <a:uFillTx/>
                <a:latin typeface="+mn-lt"/>
                <a:ea typeface="+mn-ea"/>
                <a:cs typeface="+mn-cs"/>
              </a:rPr>
              <a:t>Μεταφέρει το O</a:t>
            </a:r>
            <a:r>
              <a:rPr kumimoji="0" lang="el-GR" sz="2800" b="1" i="0" u="none" strike="noStrike" kern="1200" cap="none" spc="0" normalizeH="0" baseline="-25000" noProof="0" dirty="0">
                <a:ln>
                  <a:noFill/>
                </a:ln>
                <a:solidFill>
                  <a:schemeClr val="tx1"/>
                </a:solidFill>
                <a:effectLst/>
                <a:uLnTx/>
                <a:uFillTx/>
                <a:latin typeface="+mn-lt"/>
                <a:ea typeface="+mn-ea"/>
                <a:cs typeface="+mn-cs"/>
              </a:rPr>
              <a:t>2</a:t>
            </a:r>
            <a:r>
              <a:rPr kumimoji="0" lang="el-GR" sz="2800" b="1" i="0" u="none" strike="noStrike" kern="1200" cap="none" spc="0" normalizeH="0" baseline="0" noProof="0" dirty="0">
                <a:ln>
                  <a:noFill/>
                </a:ln>
                <a:solidFill>
                  <a:schemeClr val="tx1"/>
                </a:solidFill>
                <a:effectLst/>
                <a:uLnTx/>
                <a:uFillTx/>
                <a:latin typeface="+mn-lt"/>
                <a:ea typeface="+mn-ea"/>
                <a:cs typeface="+mn-cs"/>
              </a:rPr>
              <a:t> </a:t>
            </a:r>
            <a:r>
              <a:rPr kumimoji="0" lang="el-GR" sz="2800" b="0" i="0" u="none" strike="noStrike" kern="1200" cap="none" spc="0" normalizeH="0" baseline="0" noProof="0" dirty="0">
                <a:ln>
                  <a:noFill/>
                </a:ln>
                <a:solidFill>
                  <a:schemeClr val="tx1"/>
                </a:solidFill>
                <a:effectLst/>
                <a:uLnTx/>
                <a:uFillTx/>
                <a:latin typeface="+mn-lt"/>
                <a:ea typeface="+mn-ea"/>
                <a:cs typeface="+mn-cs"/>
              </a:rPr>
              <a:t>από τους πνεύμονες στους ιστούς, διότι σε κάθε μόριο φυσιολογικής </a:t>
            </a:r>
            <a:r>
              <a:rPr kumimoji="0" lang="el-GR" sz="2800" b="0" i="0" u="none" strike="noStrike" kern="1200" cap="none" spc="0" normalizeH="0" baseline="0" noProof="0" dirty="0" err="1">
                <a:ln>
                  <a:noFill/>
                </a:ln>
                <a:solidFill>
                  <a:schemeClr val="tx1"/>
                </a:solidFill>
                <a:effectLst/>
                <a:uLnTx/>
                <a:uFillTx/>
                <a:latin typeface="+mn-lt"/>
                <a:ea typeface="+mn-ea"/>
                <a:cs typeface="+mn-cs"/>
              </a:rPr>
              <a:t>αιμοσφαιρίνηςHb</a:t>
            </a:r>
            <a:r>
              <a:rPr kumimoji="0" lang="el-GR" sz="2800" b="0" i="0" u="none" strike="noStrike" kern="1200" cap="none" spc="0" normalizeH="0" baseline="0" noProof="0" dirty="0">
                <a:ln>
                  <a:noFill/>
                </a:ln>
                <a:solidFill>
                  <a:schemeClr val="tx1"/>
                </a:solidFill>
                <a:effectLst/>
                <a:uLnTx/>
                <a:uFillTx/>
                <a:latin typeface="+mn-lt"/>
                <a:ea typeface="+mn-ea"/>
                <a:cs typeface="+mn-cs"/>
              </a:rPr>
              <a:t>  (</a:t>
            </a:r>
            <a:r>
              <a:rPr kumimoji="0" lang="el-GR" sz="2800" b="0" i="0" u="none" strike="noStrike" kern="1200" cap="none" spc="0" normalizeH="0" baseline="0" noProof="0" dirty="0" err="1">
                <a:ln>
                  <a:noFill/>
                </a:ln>
                <a:solidFill>
                  <a:schemeClr val="tx1"/>
                </a:solidFill>
                <a:effectLst/>
                <a:uLnTx/>
                <a:uFillTx/>
                <a:latin typeface="+mn-lt"/>
                <a:ea typeface="+mn-ea"/>
                <a:cs typeface="+mn-cs"/>
              </a:rPr>
              <a:t>HbA</a:t>
            </a:r>
            <a:r>
              <a:rPr kumimoji="0" lang="el-GR" sz="2800" b="0" i="0" u="none" strike="noStrike" kern="1200" cap="none" spc="0" normalizeH="0" baseline="0" noProof="0" dirty="0">
                <a:ln>
                  <a:noFill/>
                </a:ln>
                <a:solidFill>
                  <a:schemeClr val="tx1"/>
                </a:solidFill>
                <a:effectLst/>
                <a:uLnTx/>
                <a:uFillTx/>
                <a:latin typeface="+mn-lt"/>
                <a:ea typeface="+mn-ea"/>
                <a:cs typeface="+mn-cs"/>
              </a:rPr>
              <a:t> (α2 β2)) συνδέονται 4 μόρια O</a:t>
            </a:r>
            <a:r>
              <a:rPr kumimoji="0" lang="el-GR" sz="2800" b="0" i="0" u="none" strike="noStrike" kern="1200" cap="none" spc="0" normalizeH="0" baseline="-25000" noProof="0" dirty="0">
                <a:ln>
                  <a:noFill/>
                </a:ln>
                <a:solidFill>
                  <a:schemeClr val="tx1"/>
                </a:solidFill>
                <a:effectLst/>
                <a:uLnTx/>
                <a:uFillTx/>
                <a:latin typeface="+mn-lt"/>
                <a:ea typeface="+mn-ea"/>
                <a:cs typeface="+mn-cs"/>
              </a:rPr>
              <a:t>2</a:t>
            </a:r>
            <a:r>
              <a:rPr kumimoji="0" lang="el-GR" sz="2800" b="0" i="0" u="none" strike="noStrike" kern="1200" cap="none" spc="0" normalizeH="0" baseline="0" noProof="0" dirty="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Η αποτελεσματικότητα της αιμοσφαιρίνης για την μεταφορά O</a:t>
            </a:r>
            <a:r>
              <a:rPr kumimoji="0" lang="el-GR" sz="2800" b="0" i="0" u="none" strike="noStrike" kern="1200" cap="none" spc="0" normalizeH="0" baseline="-25000" noProof="0" dirty="0">
                <a:ln>
                  <a:noFill/>
                </a:ln>
                <a:solidFill>
                  <a:schemeClr val="tx1"/>
                </a:solidFill>
                <a:effectLst/>
                <a:uLnTx/>
                <a:uFillTx/>
                <a:latin typeface="+mn-lt"/>
                <a:ea typeface="+mn-ea"/>
                <a:cs typeface="+mn-cs"/>
              </a:rPr>
              <a:t>2</a:t>
            </a:r>
            <a:r>
              <a:rPr kumimoji="0" lang="el-GR" sz="2800" b="0" i="0" u="none" strike="noStrike" kern="1200" cap="none" spc="0" normalizeH="0" baseline="0" noProof="0" dirty="0">
                <a:ln>
                  <a:noFill/>
                </a:ln>
                <a:solidFill>
                  <a:schemeClr val="tx1"/>
                </a:solidFill>
                <a:effectLst/>
                <a:uLnTx/>
                <a:uFillTx/>
                <a:latin typeface="+mn-lt"/>
                <a:ea typeface="+mn-ea"/>
                <a:cs typeface="+mn-cs"/>
              </a:rPr>
              <a:t> αποδίδεται στην περιστροφή των β </a:t>
            </a:r>
            <a:r>
              <a:rPr kumimoji="0" lang="el-GR" sz="2800" b="0" i="0" u="none" strike="noStrike" kern="1200" cap="none" spc="0" normalizeH="0" baseline="0" noProof="0" dirty="0" err="1">
                <a:ln>
                  <a:noFill/>
                </a:ln>
                <a:solidFill>
                  <a:schemeClr val="tx1"/>
                </a:solidFill>
                <a:effectLst/>
                <a:uLnTx/>
                <a:uFillTx/>
                <a:latin typeface="+mn-lt"/>
                <a:ea typeface="+mn-ea"/>
                <a:cs typeface="+mn-cs"/>
              </a:rPr>
              <a:t>αλύσεων</a:t>
            </a:r>
            <a:r>
              <a:rPr kumimoji="0" lang="el-GR" sz="2800" b="0" i="0" u="none" strike="noStrike" kern="1200" cap="none" spc="0" normalizeH="0" baseline="0" noProof="0" dirty="0">
                <a:ln>
                  <a:noFill/>
                </a:ln>
                <a:solidFill>
                  <a:schemeClr val="tx1"/>
                </a:solidFill>
                <a:effectLst/>
                <a:uLnTx/>
                <a:uFillTx/>
                <a:latin typeface="+mn-lt"/>
                <a:ea typeface="+mn-ea"/>
                <a:cs typeface="+mn-cs"/>
              </a:rPr>
              <a:t> γύρω από τις α αλύσους και με διολίσθηση των μεν πάνω στις άλλες.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Θέση αριθμού διαφάνειας 3"/>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619944" y="2690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a:ln>
                  <a:noFill/>
                </a:ln>
                <a:solidFill>
                  <a:schemeClr val="tx1"/>
                </a:solidFill>
                <a:effectLst/>
                <a:uLnTx/>
                <a:uFillTx/>
                <a:latin typeface="+mj-lt"/>
                <a:ea typeface="+mj-ea"/>
                <a:cs typeface="+mj-cs"/>
              </a:rPr>
              <a:t>Ορισμός αναιμίας</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Θέση περιεχομένου 2"/>
          <p:cNvSpPr txBox="1">
            <a:spLocks/>
          </p:cNvSpPr>
          <p:nvPr/>
        </p:nvSpPr>
        <p:spPr>
          <a:xfrm>
            <a:off x="609600" y="1349152"/>
            <a:ext cx="8229600" cy="504056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Αναιμία είναι η κατάσταση κατά την οποία υπάρχει μείωση του αριθμού των </a:t>
            </a:r>
            <a:r>
              <a:rPr kumimoji="0" lang="el-GR" sz="2800" b="0" i="0" u="none" strike="noStrike" kern="1200" cap="none" spc="0" normalizeH="0" baseline="0" noProof="0" dirty="0" err="1">
                <a:ln>
                  <a:noFill/>
                </a:ln>
                <a:solidFill>
                  <a:schemeClr val="tx1"/>
                </a:solidFill>
                <a:effectLst/>
                <a:uLnTx/>
                <a:uFillTx/>
                <a:latin typeface="+mn-lt"/>
                <a:ea typeface="+mn-ea"/>
                <a:cs typeface="+mn-cs"/>
              </a:rPr>
              <a:t>κυκλοφορούντων</a:t>
            </a:r>
            <a:r>
              <a:rPr kumimoji="0" lang="el-GR" sz="2800" b="0" i="0" u="none" strike="noStrike" kern="1200" cap="none" spc="0" normalizeH="0" baseline="0" noProof="0" dirty="0">
                <a:ln>
                  <a:noFill/>
                </a:ln>
                <a:solidFill>
                  <a:schemeClr val="tx1"/>
                </a:solidFill>
                <a:effectLst/>
                <a:uLnTx/>
                <a:uFillTx/>
                <a:latin typeface="+mn-lt"/>
                <a:ea typeface="+mn-ea"/>
                <a:cs typeface="+mn-cs"/>
              </a:rPr>
              <a:t> αιμοσφαιρίων / mm³, της ποσότητας της αιμοσφαιρίνης ανά 100 </a:t>
            </a:r>
            <a:r>
              <a:rPr kumimoji="0" lang="el-GR" sz="2800" b="0" i="0" u="none" strike="noStrike" kern="1200" cap="none" spc="0" normalizeH="0" baseline="0" noProof="0" dirty="0" err="1">
                <a:ln>
                  <a:noFill/>
                </a:ln>
                <a:solidFill>
                  <a:schemeClr val="tx1"/>
                </a:solidFill>
                <a:effectLst/>
                <a:uLnTx/>
                <a:uFillTx/>
                <a:latin typeface="+mn-lt"/>
                <a:ea typeface="+mn-ea"/>
                <a:cs typeface="+mn-cs"/>
              </a:rPr>
              <a:t>ml</a:t>
            </a:r>
            <a:r>
              <a:rPr kumimoji="0" lang="el-GR"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err="1">
                <a:ln>
                  <a:noFill/>
                </a:ln>
                <a:solidFill>
                  <a:schemeClr val="tx1"/>
                </a:solidFill>
                <a:effectLst/>
                <a:uLnTx/>
                <a:uFillTx/>
                <a:latin typeface="+mn-lt"/>
                <a:ea typeface="+mn-ea"/>
                <a:cs typeface="+mn-cs"/>
              </a:rPr>
              <a:t>dL</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l-GR" sz="2800" b="0" i="0" u="none" strike="noStrike" kern="1200" cap="none" spc="0" normalizeH="0" baseline="0" noProof="0" dirty="0">
                <a:ln>
                  <a:noFill/>
                </a:ln>
                <a:solidFill>
                  <a:schemeClr val="tx1"/>
                </a:solidFill>
                <a:effectLst/>
                <a:uLnTx/>
                <a:uFillTx/>
                <a:latin typeface="+mn-lt"/>
                <a:ea typeface="+mn-ea"/>
                <a:cs typeface="+mn-cs"/>
              </a:rPr>
              <a:t> ή του </a:t>
            </a:r>
            <a:r>
              <a:rPr kumimoji="0" lang="el-GR" sz="2800" b="0" i="0" u="none" strike="noStrike" kern="1200" cap="none" spc="0" normalizeH="0" baseline="0" noProof="0" dirty="0" err="1">
                <a:ln>
                  <a:noFill/>
                </a:ln>
                <a:solidFill>
                  <a:schemeClr val="tx1"/>
                </a:solidFill>
                <a:effectLst/>
                <a:uLnTx/>
                <a:uFillTx/>
                <a:latin typeface="+mn-lt"/>
                <a:ea typeface="+mn-ea"/>
                <a:cs typeface="+mn-cs"/>
              </a:rPr>
              <a:t>HCt</a:t>
            </a:r>
            <a:r>
              <a:rPr kumimoji="0" lang="el-GR" sz="2800" b="0" i="0" u="none" strike="noStrike" kern="1200" cap="none" spc="0" normalizeH="0" baseline="0" noProof="0" dirty="0">
                <a:ln>
                  <a:noFill/>
                </a:ln>
                <a:solidFill>
                  <a:schemeClr val="tx1"/>
                </a:solidFill>
                <a:effectLst/>
                <a:uLnTx/>
                <a:uFillTx/>
                <a:latin typeface="+mn-lt"/>
                <a:ea typeface="+mn-ea"/>
                <a:cs typeface="+mn-cs"/>
              </a:rPr>
              <a:t> ανά 100 </a:t>
            </a:r>
            <a:r>
              <a:rPr kumimoji="0" lang="el-GR" sz="2800" b="0" i="0" u="none" strike="noStrike" kern="1200" cap="none" spc="0" normalizeH="0" baseline="0" noProof="0" dirty="0" err="1">
                <a:ln>
                  <a:noFill/>
                </a:ln>
                <a:solidFill>
                  <a:schemeClr val="tx1"/>
                </a:solidFill>
                <a:effectLst/>
                <a:uLnTx/>
                <a:uFillTx/>
                <a:latin typeface="+mn-lt"/>
                <a:ea typeface="+mn-ea"/>
                <a:cs typeface="+mn-cs"/>
              </a:rPr>
              <a:t>ml</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err="1">
                <a:ln>
                  <a:noFill/>
                </a:ln>
                <a:solidFill>
                  <a:schemeClr val="tx1"/>
                </a:solidFill>
                <a:effectLst/>
                <a:uLnTx/>
                <a:uFillTx/>
                <a:latin typeface="+mn-lt"/>
                <a:ea typeface="+mn-ea"/>
                <a:cs typeface="+mn-cs"/>
              </a:rPr>
              <a:t>dL</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l-GR" sz="2800" b="0" i="0" u="none" strike="noStrike" kern="1200" cap="none" spc="0" normalizeH="0" baseline="0" noProof="0" dirty="0">
                <a:ln>
                  <a:noFill/>
                </a:ln>
                <a:solidFill>
                  <a:schemeClr val="tx1"/>
                </a:solidFill>
                <a:effectLst/>
                <a:uLnTx/>
                <a:uFillTx/>
                <a:latin typeface="+mn-lt"/>
                <a:ea typeface="+mn-ea"/>
                <a:cs typeface="+mn-cs"/>
              </a:rPr>
              <a:t> μ</a:t>
            </a:r>
            <a:r>
              <a:rPr kumimoji="0" lang="el-GR" sz="2800" b="0" i="0" u="none" strike="noStrike" kern="1200" cap="none" spc="0" normalizeH="0" noProof="0" dirty="0">
                <a:ln>
                  <a:noFill/>
                </a:ln>
                <a:solidFill>
                  <a:schemeClr val="tx1"/>
                </a:solidFill>
                <a:effectLst/>
                <a:uLnTx/>
                <a:uFillTx/>
                <a:latin typeface="+mn-lt"/>
                <a:ea typeface="+mn-ea"/>
                <a:cs typeface="+mn-cs"/>
              </a:rPr>
              <a:t>ε αποτέλεσμα την μειωμένη ικανότητα μεταφοράς οξυγόνου.</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H αναιμία είναι σύμπτωμα και όχι νόσος.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a:ln>
                  <a:noFill/>
                </a:ln>
                <a:solidFill>
                  <a:schemeClr val="tx1"/>
                </a:solidFill>
                <a:effectLst/>
                <a:uLnTx/>
                <a:uFillTx/>
                <a:latin typeface="+mj-lt"/>
                <a:ea typeface="+mj-ea"/>
                <a:cs typeface="+mj-cs"/>
              </a:rPr>
              <a:t>Τύποι αναιμίας</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Θέση περιεχομένου 2"/>
          <p:cNvSpPr txBox="1">
            <a:spLocks/>
          </p:cNvSpPr>
          <p:nvPr/>
        </p:nvSpPr>
        <p:spPr>
          <a:xfrm>
            <a:off x="457200" y="1196752"/>
            <a:ext cx="8229600" cy="504056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Με βάση το MCV διακρίνεται σε μικροκυτταρική (&lt;80), σε νορμοκυτταρική (80-84) και μακροκυτταρική (&gt;80).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a:ln>
                  <a:noFill/>
                </a:ln>
                <a:solidFill>
                  <a:schemeClr val="tx1"/>
                </a:solidFill>
                <a:effectLst/>
                <a:uLnTx/>
                <a:uFillTx/>
                <a:latin typeface="+mn-lt"/>
                <a:ea typeface="+mn-ea"/>
                <a:cs typeface="+mn-cs"/>
              </a:rPr>
              <a:t>Με βάση την μέση αιμοσφαιρίνη του ερυθροκυττάρου (MCH) σαν υπόχρωμη (&lt;27), νορμόχρωμη (27-32) και υπέρχρωμη(&gt;32).</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λευκών αιμοσφαιρίων</a:t>
            </a:r>
            <a:endParaRPr lang="el-GR" sz="3200" dirty="0"/>
          </a:p>
        </p:txBody>
      </p:sp>
      <p:sp>
        <p:nvSpPr>
          <p:cNvPr id="3" name="Θέση περιεχομένου 2"/>
          <p:cNvSpPr>
            <a:spLocks noGrp="1"/>
          </p:cNvSpPr>
          <p:nvPr>
            <p:ph idx="1"/>
          </p:nvPr>
        </p:nvSpPr>
        <p:spPr/>
        <p:txBody>
          <a:bodyPr/>
          <a:lstStyle/>
          <a:p>
            <a:r>
              <a:rPr lang="el-GR" dirty="0"/>
              <a:t>Η μελέτη και αρίθμηση των λευκών αιμοσφαιρίων γίνεται στο ίδιο δείγμα αίματος με τα ερυθρά και στο ίδιο μηχάνημα (αιματόμετρο) ή με άλλες τεχνικές μεγαλύτερης ταχύτητας και ακρίβειας.  </a:t>
            </a:r>
          </a:p>
          <a:p>
            <a:r>
              <a:rPr lang="el-GR" dirty="0"/>
              <a:t>Το αίμα αραιώνεται 1/20 με διάλυμα Turk (διάλυμα οξεϊκού οξέος) με το οποίο καταστρέφονται τα ερυθρά και συγχρόνως χρωματίζονται τα λευκά.</a:t>
            </a:r>
          </a:p>
          <a:p>
            <a:r>
              <a:rPr lang="el-GR" dirty="0"/>
              <a:t>Γίνεται δε ολική και ποσοστιαία μέτρηση όλων των κατηγοριών των λευκοκυττάρων.</a:t>
            </a:r>
          </a:p>
          <a:p>
            <a:endParaRPr lang="el-GR" dirty="0"/>
          </a:p>
        </p:txBody>
      </p:sp>
      <p:sp>
        <p:nvSpPr>
          <p:cNvPr id="4" name="Θέση αριθμού διαφάνειας 3"/>
          <p:cNvSpPr>
            <a:spLocks noGrp="1"/>
          </p:cNvSpPr>
          <p:nvPr>
            <p:ph type="sldNum" sz="quarter" idx="12"/>
          </p:nvPr>
        </p:nvSpPr>
        <p:spPr/>
        <p:txBody>
          <a:bodyPr/>
          <a:lstStyle/>
          <a:p>
            <a:pPr>
              <a:defRPr/>
            </a:pPr>
            <a:endParaRPr lang="el-GR" dirty="0">
              <a:solidFill>
                <a:prstClr val="black"/>
              </a:solidFill>
            </a:endParaRPr>
          </a:p>
        </p:txBody>
      </p:sp>
    </p:spTree>
    <p:extLst>
      <p:ext uri="{BB962C8B-B14F-4D97-AF65-F5344CB8AC3E}">
        <p14:creationId xmlns:p14="http://schemas.microsoft.com/office/powerpoint/2010/main" val="352379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7544" y="116632"/>
            <a:ext cx="822960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Μυελός των οστών </a:t>
            </a:r>
            <a:r>
              <a:rPr kumimoji="0" lang="el-GR" sz="3200" b="0" i="0" u="none" strike="noStrike" kern="1200" cap="none" spc="0" normalizeH="0" baseline="0" noProof="0" dirty="0">
                <a:ln>
                  <a:noFill/>
                </a:ln>
                <a:solidFill>
                  <a:schemeClr val="tx1"/>
                </a:solidFill>
                <a:effectLst/>
                <a:uLnTx/>
                <a:uFillTx/>
                <a:latin typeface="+mj-lt"/>
                <a:ea typeface="+mj-ea"/>
                <a:cs typeface="+mj-cs"/>
              </a:rPr>
              <a:t>- </a:t>
            </a:r>
            <a:r>
              <a:rPr kumimoji="0" lang="el-GR" sz="4400" b="0" i="0" u="none" strike="noStrike" kern="1200" cap="none" spc="0" normalizeH="0" baseline="0" noProof="0" dirty="0" err="1">
                <a:ln>
                  <a:noFill/>
                </a:ln>
                <a:solidFill>
                  <a:schemeClr val="tx1"/>
                </a:solidFill>
                <a:effectLst/>
                <a:uLnTx/>
                <a:uFillTx/>
                <a:latin typeface="+mj-lt"/>
                <a:ea typeface="+mj-ea"/>
                <a:cs typeface="+mj-cs"/>
              </a:rPr>
              <a:t>Αιμοποίηση</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Θέση περιεχομένου 2"/>
          <p:cNvSpPr txBox="1">
            <a:spLocks/>
          </p:cNvSpPr>
          <p:nvPr/>
        </p:nvSpPr>
        <p:spPr>
          <a:xfrm>
            <a:off x="457200" y="1196752"/>
            <a:ext cx="8229600" cy="5040560"/>
          </a:xfrm>
          <a:prstGeom prst="rect">
            <a:avLst/>
          </a:prstGeom>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Ο μυελός των οστών βρίσκεται στα σπογγώδη οστά (σπόνδυλοι, πλευρές,  άνω άκρο μηριαίου και στα </a:t>
            </a:r>
            <a:r>
              <a:rPr kumimoji="0" lang="el-GR" sz="2800" b="0" i="0" u="none" strike="noStrike" kern="1200" cap="none" spc="0" normalizeH="0" baseline="0" noProof="0" dirty="0" err="1">
                <a:ln>
                  <a:noFill/>
                </a:ln>
                <a:solidFill>
                  <a:schemeClr val="tx1"/>
                </a:solidFill>
                <a:effectLst/>
                <a:uLnTx/>
                <a:uFillTx/>
                <a:latin typeface="+mn-lt"/>
                <a:ea typeface="+mn-ea"/>
                <a:cs typeface="+mn-cs"/>
              </a:rPr>
              <a:t>πλατέα</a:t>
            </a:r>
            <a:r>
              <a:rPr kumimoji="0" lang="el-GR" sz="2800" b="0" i="0" u="none" strike="noStrike" kern="1200" cap="none" spc="0" normalizeH="0" baseline="0" noProof="0" dirty="0">
                <a:ln>
                  <a:noFill/>
                </a:ln>
                <a:solidFill>
                  <a:schemeClr val="tx1"/>
                </a:solidFill>
                <a:effectLst/>
                <a:uLnTx/>
                <a:uFillTx/>
                <a:latin typeface="+mn-lt"/>
                <a:ea typeface="+mn-ea"/>
                <a:cs typeface="+mn-cs"/>
              </a:rPr>
              <a:t> οστά της πυέλου), στις επιφύσεις των επιμηκών οστών.  Αποτελεί διάχυτο αιμοποιητικό όργανο και παράγει αιμοσφαιρίνη. Χαρακτηρίζεται από έντονη αιμοποιητική δραστηριότητα και καθημερινά παράγει 100 – 200 δις </a:t>
            </a:r>
            <a:r>
              <a:rPr kumimoji="0" lang="el-GR" sz="2800" b="0" i="0" u="none" strike="noStrike" kern="1200" cap="none" spc="0" normalizeH="0" baseline="0" noProof="0" dirty="0" err="1">
                <a:ln>
                  <a:noFill/>
                </a:ln>
                <a:solidFill>
                  <a:schemeClr val="tx1"/>
                </a:solidFill>
                <a:effectLst/>
                <a:uLnTx/>
                <a:uFillTx/>
                <a:latin typeface="+mn-lt"/>
                <a:ea typeface="+mn-ea"/>
                <a:cs typeface="+mn-cs"/>
              </a:rPr>
              <a:t>ερυθροκύτταρα</a:t>
            </a:r>
            <a:r>
              <a:rPr kumimoji="0" lang="el-GR" sz="2800" b="0" i="0" u="none" strike="noStrike" kern="1200" cap="none" spc="0" normalizeH="0" baseline="0" noProof="0" dirty="0">
                <a:ln>
                  <a:noFill/>
                </a:ln>
                <a:solidFill>
                  <a:schemeClr val="tx1"/>
                </a:solidFill>
                <a:effectLst/>
                <a:uLnTx/>
                <a:uFillTx/>
                <a:latin typeface="+mn-lt"/>
                <a:ea typeface="+mn-ea"/>
                <a:cs typeface="+mn-cs"/>
              </a:rPr>
              <a:t> </a:t>
            </a:r>
            <a:r>
              <a:rPr kumimoji="0" lang="el-GR" sz="2800" b="0" i="0" u="none" strike="noStrike" kern="1200" cap="none" spc="0" normalizeH="0" baseline="0" noProof="0" dirty="0" err="1">
                <a:ln>
                  <a:noFill/>
                </a:ln>
                <a:solidFill>
                  <a:schemeClr val="tx1"/>
                </a:solidFill>
                <a:effectLst/>
                <a:uLnTx/>
                <a:uFillTx/>
                <a:latin typeface="+mn-lt"/>
                <a:ea typeface="+mn-ea"/>
                <a:cs typeface="+mn-cs"/>
              </a:rPr>
              <a:t>καθώ</a:t>
            </a:r>
            <a:r>
              <a:rPr lang="el-GR" sz="2800" dirty="0"/>
              <a:t>ς και τα υπόλοιπα κύτταρα του αίματος εκτός από τα λεμφοκύτταρα που παράγονται στα λεμφικά όργανα (θύμος, λεμφαδένες, σπλήνας)</a:t>
            </a:r>
            <a:r>
              <a:rPr kumimoji="0" lang="el-GR" sz="28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l-GR" sz="2800" dirty="0"/>
              <a:t>Η </a:t>
            </a:r>
            <a:r>
              <a:rPr lang="el-GR" sz="2800" b="1" dirty="0" err="1"/>
              <a:t>αιμοποίηση</a:t>
            </a:r>
            <a:r>
              <a:rPr lang="el-GR" sz="2800" dirty="0"/>
              <a:t> γίνεται από τα αρχέγονα πολυδύναμα (</a:t>
            </a:r>
            <a:r>
              <a:rPr lang="en-US" sz="2800" i="1" dirty="0"/>
              <a:t>stem cells</a:t>
            </a:r>
            <a:r>
              <a:rPr lang="el-GR" sz="2800" dirty="0"/>
              <a:t>) μυελικά και λεμφικά κύτταρα που προέρχονται από ένα κοινό αρχέγονο πολυδύναμο εμβρυικό κύτταρο την </a:t>
            </a:r>
            <a:r>
              <a:rPr lang="el-GR" sz="2800" i="1" dirty="0" err="1"/>
              <a:t>αιματοκυτοβλάστη</a:t>
            </a:r>
            <a:r>
              <a:rPr lang="el-GR" sz="2800" dirty="0"/>
              <a:t>.</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Ο λιπώδης ωχρός μυελός βρίσκεται στον αυλό των </a:t>
            </a:r>
            <a:r>
              <a:rPr kumimoji="0" lang="el-GR" sz="2800" b="0" i="0" u="none" strike="noStrike" kern="1200" cap="none" spc="0" normalizeH="0" baseline="0" noProof="0" dirty="0" err="1">
                <a:ln>
                  <a:noFill/>
                </a:ln>
                <a:solidFill>
                  <a:schemeClr val="tx1"/>
                </a:solidFill>
                <a:effectLst/>
                <a:uLnTx/>
                <a:uFillTx/>
                <a:latin typeface="+mn-lt"/>
                <a:ea typeface="+mn-ea"/>
                <a:cs typeface="+mn-cs"/>
              </a:rPr>
              <a:t>επιμήκων</a:t>
            </a:r>
            <a:r>
              <a:rPr kumimoji="0" lang="el-GR" sz="2800" b="0" i="0" u="none" strike="noStrike" kern="1200" cap="none" spc="0" normalizeH="0" baseline="0" noProof="0" dirty="0">
                <a:ln>
                  <a:noFill/>
                </a:ln>
                <a:solidFill>
                  <a:schemeClr val="tx1"/>
                </a:solidFill>
                <a:effectLst/>
                <a:uLnTx/>
                <a:uFillTx/>
                <a:latin typeface="+mn-lt"/>
                <a:ea typeface="+mn-ea"/>
                <a:cs typeface="+mn-cs"/>
              </a:rPr>
              <a:t> οστών, συνίσταται από λιπώδη κύτταρα και συνδετικό ιστό και είναι αδρανής, δεν συμμετέχει δηλαδή, στην </a:t>
            </a:r>
            <a:r>
              <a:rPr kumimoji="0" lang="el-GR" sz="2800" b="0" i="0" u="none" strike="noStrike" kern="1200" cap="none" spc="0" normalizeH="0" baseline="0" noProof="0" dirty="0" err="1">
                <a:ln>
                  <a:noFill/>
                </a:ln>
                <a:solidFill>
                  <a:schemeClr val="tx1"/>
                </a:solidFill>
                <a:effectLst/>
                <a:uLnTx/>
                <a:uFillTx/>
                <a:latin typeface="+mn-lt"/>
                <a:ea typeface="+mn-ea"/>
                <a:cs typeface="+mn-cs"/>
              </a:rPr>
              <a:t>αιμοποίηση</a:t>
            </a:r>
            <a:r>
              <a:rPr kumimoji="0" lang="el-GR" sz="28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Θέση αριθμού διαφάνειας 3"/>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λευκών αιμοσφαιρίων</a:t>
            </a:r>
          </a:p>
        </p:txBody>
      </p:sp>
      <p:sp>
        <p:nvSpPr>
          <p:cNvPr id="3" name="Θέση περιεχομένου 2"/>
          <p:cNvSpPr>
            <a:spLocks noGrp="1"/>
          </p:cNvSpPr>
          <p:nvPr>
            <p:ph idx="1"/>
          </p:nvPr>
        </p:nvSpPr>
        <p:spPr/>
        <p:txBody>
          <a:bodyPr>
            <a:normAutofit/>
          </a:bodyPr>
          <a:lstStyle/>
          <a:p>
            <a:r>
              <a:rPr lang="el-GR" b="1" dirty="0"/>
              <a:t>Φυσιολογικές τιμές </a:t>
            </a:r>
            <a:r>
              <a:rPr lang="el-GR" dirty="0"/>
              <a:t>4-10.000 / mm³ . </a:t>
            </a:r>
          </a:p>
          <a:p>
            <a:r>
              <a:rPr lang="el-GR" dirty="0"/>
              <a:t>Τιμές&lt;4.000 / ml →μείωση συνολικού αριθμού λευκών χαρακτηρίζεται ως </a:t>
            </a:r>
            <a:r>
              <a:rPr lang="el-GR" b="1" dirty="0"/>
              <a:t>λευκοπενία</a:t>
            </a:r>
            <a:r>
              <a:rPr lang="el-GR" dirty="0"/>
              <a:t>, </a:t>
            </a:r>
          </a:p>
          <a:p>
            <a:r>
              <a:rPr lang="el-GR" dirty="0"/>
              <a:t>ενώ τιμές&gt;10.000 / ml χαρακτηρίζεται </a:t>
            </a:r>
            <a:r>
              <a:rPr lang="el-GR" b="1" dirty="0"/>
              <a:t>λευκοκυττάρωση</a:t>
            </a:r>
            <a:r>
              <a:rPr lang="el-GR" dirty="0"/>
              <a:t>.</a:t>
            </a:r>
          </a:p>
          <a:p>
            <a:r>
              <a:rPr lang="el-GR" dirty="0"/>
              <a:t>Φιλία ή πενία δηλώνει αύξηση η ελάττωση μιας κατηγορίας λευκοκυττάρων</a:t>
            </a:r>
            <a:r>
              <a:rPr lang="en-US" dirty="0"/>
              <a:t> (</a:t>
            </a:r>
            <a:r>
              <a:rPr lang="el-GR" dirty="0"/>
              <a:t>π.χ. ουδετεροφιλία ή </a:t>
            </a:r>
            <a:r>
              <a:rPr lang="el-GR" dirty="0" err="1"/>
              <a:t>ουδετεροπενία</a:t>
            </a:r>
            <a:r>
              <a:rPr lang="el-GR" dirty="0"/>
              <a:t>).</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19907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fontScale="90000"/>
          </a:bodyPr>
          <a:lstStyle/>
          <a:p>
            <a:r>
              <a:rPr lang="el-GR" dirty="0"/>
              <a:t>Μεταβολές λευκών αναλόγως της ηλικίας</a:t>
            </a:r>
            <a:endParaRPr lang="el-GR" sz="3600" dirty="0"/>
          </a:p>
        </p:txBody>
      </p:sp>
      <p:sp>
        <p:nvSpPr>
          <p:cNvPr id="3" name="Θέση περιεχομένου 2"/>
          <p:cNvSpPr>
            <a:spLocks noGrp="1"/>
          </p:cNvSpPr>
          <p:nvPr>
            <p:ph idx="1"/>
          </p:nvPr>
        </p:nvSpPr>
        <p:spPr/>
        <p:txBody>
          <a:bodyPr/>
          <a:lstStyle/>
          <a:p>
            <a:r>
              <a:rPr lang="el-GR" b="1" dirty="0"/>
              <a:t>Φυσιολογικές τιμές </a:t>
            </a:r>
            <a:r>
              <a:rPr lang="el-GR" dirty="0"/>
              <a:t>λευκών αιμοσφαιρίων είναι 4-10.000.</a:t>
            </a:r>
          </a:p>
          <a:p>
            <a:r>
              <a:rPr lang="el-GR" dirty="0"/>
              <a:t>Ο αριθμός λευκών αιμοσφαιρίων είναι ο ίδιος και στους άνδρες και στις γυναίκες .</a:t>
            </a:r>
          </a:p>
          <a:p>
            <a:r>
              <a:rPr lang="el-GR" dirty="0"/>
              <a:t>Μεταβάλλεται με την ηλικία.  Στην γέννηση 18.800 / mm³, στις πρώτες 12 ώρες γίνεται 22.800 την πρώτη εβδομάδα 12.200, από την δεύτερη εβδομάδα μέχρι το 3ο έτος ο αριθμός παραμένει σταθερός και από το 3ο έτος της ηλικίας βαθμιαία ελαττώνεται στον αριθμό 7.000 / mm³ τα ενήλικα.</a:t>
            </a:r>
          </a:p>
          <a:p>
            <a:endParaRPr lang="el-GR" dirty="0"/>
          </a:p>
        </p:txBody>
      </p:sp>
    </p:spTree>
    <p:extLst>
      <p:ext uri="{BB962C8B-B14F-4D97-AF65-F5344CB8AC3E}">
        <p14:creationId xmlns:p14="http://schemas.microsoft.com/office/powerpoint/2010/main" val="314572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fontScale="90000"/>
          </a:bodyPr>
          <a:lstStyle/>
          <a:p>
            <a:r>
              <a:rPr lang="el-GR" dirty="0"/>
              <a:t>Μεταβολές λευκών αναλόγως της ηλικίας</a:t>
            </a:r>
          </a:p>
        </p:txBody>
      </p:sp>
      <p:sp>
        <p:nvSpPr>
          <p:cNvPr id="3" name="Θέση περιεχομένου 2"/>
          <p:cNvSpPr>
            <a:spLocks noGrp="1"/>
          </p:cNvSpPr>
          <p:nvPr>
            <p:ph idx="1"/>
          </p:nvPr>
        </p:nvSpPr>
        <p:spPr/>
        <p:txBody>
          <a:bodyPr/>
          <a:lstStyle/>
          <a:p>
            <a:r>
              <a:rPr lang="el-GR" dirty="0"/>
              <a:t>Ο αριθμός των λευκών αιμοσφαιρίων αυξάνει προς το τέλος της εγκυμοσύνης, σε κατάσταση μυϊκής άσκησης (μέχρι 35.000), σε συγκινησιακές καταστάσεις και στον ύπνο.  Η αύξηση αυτή ονομάζεται </a:t>
            </a:r>
            <a:r>
              <a:rPr lang="el-GR" b="1" dirty="0"/>
              <a:t>φυσιολογική λευκοκυτταρική δραστηριότητα</a:t>
            </a:r>
            <a:r>
              <a:rPr lang="el-GR" dirty="0"/>
              <a:t> και οφείλεται σε έξοδο λευκών από τις δεξαμενές τους στην ενεργή κυκλοφορία. </a:t>
            </a:r>
            <a:r>
              <a:rPr lang="el-GR" b="1" dirty="0"/>
              <a:t>Παθολογική φλεγμονώδης </a:t>
            </a:r>
            <a:r>
              <a:rPr lang="el-GR" b="1" dirty="0" err="1"/>
              <a:t>λευκοκυττάρωση</a:t>
            </a:r>
            <a:r>
              <a:rPr lang="el-GR" b="1" dirty="0"/>
              <a:t> συμβαίνει </a:t>
            </a:r>
            <a:r>
              <a:rPr lang="el-GR" b="1"/>
              <a:t>σε λοιμώδεις </a:t>
            </a:r>
            <a:r>
              <a:rPr lang="el-GR" b="1" dirty="0"/>
              <a:t>νόσους.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785641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fontScale="90000"/>
          </a:bodyPr>
          <a:lstStyle/>
          <a:p>
            <a:r>
              <a:rPr lang="el-GR" dirty="0"/>
              <a:t>Μεταβολές λευκών αναλόγως της ηλικίας</a:t>
            </a:r>
          </a:p>
        </p:txBody>
      </p:sp>
      <p:sp>
        <p:nvSpPr>
          <p:cNvPr id="3" name="Θέση περιεχομένου 2"/>
          <p:cNvSpPr>
            <a:spLocks noGrp="1"/>
          </p:cNvSpPr>
          <p:nvPr>
            <p:ph idx="1"/>
          </p:nvPr>
        </p:nvSpPr>
        <p:spPr/>
        <p:txBody>
          <a:bodyPr/>
          <a:lstStyle/>
          <a:p>
            <a:r>
              <a:rPr lang="el-GR" dirty="0"/>
              <a:t>Στο αίμα μπορεί να μεταφερθούν και άωρα λευκοκύτταρα (μυελοκύτταρα ή λεμφοβλάστες) και διαπιστώνεται στα επιχρίσματα.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4102553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λευκών</a:t>
            </a:r>
          </a:p>
        </p:txBody>
      </p:sp>
      <p:sp>
        <p:nvSpPr>
          <p:cNvPr id="3" name="Θέση περιεχομένου 2"/>
          <p:cNvSpPr>
            <a:spLocks noGrp="1"/>
          </p:cNvSpPr>
          <p:nvPr>
            <p:ph idx="1"/>
          </p:nvPr>
        </p:nvSpPr>
        <p:spPr/>
        <p:txBody>
          <a:bodyPr>
            <a:normAutofit fontScale="92500"/>
          </a:bodyPr>
          <a:lstStyle/>
          <a:p>
            <a:r>
              <a:rPr lang="el-GR" dirty="0"/>
              <a:t>Τα </a:t>
            </a:r>
            <a:r>
              <a:rPr lang="el-GR" b="1" dirty="0"/>
              <a:t>ουδετερόφιλα πολυμορφοπύρηνα </a:t>
            </a:r>
            <a:r>
              <a:rPr lang="el-GR" dirty="0"/>
              <a:t>(60-70%). </a:t>
            </a:r>
          </a:p>
          <a:p>
            <a:r>
              <a:rPr lang="el-GR" dirty="0"/>
              <a:t>Τα </a:t>
            </a:r>
            <a:r>
              <a:rPr lang="el-GR" b="1" dirty="0" err="1"/>
              <a:t>ηωσινόφιλα</a:t>
            </a:r>
            <a:r>
              <a:rPr lang="el-GR" dirty="0"/>
              <a:t> </a:t>
            </a:r>
            <a:r>
              <a:rPr lang="el-GR" b="1" dirty="0"/>
              <a:t>πολυμορφοπύρηνα </a:t>
            </a:r>
            <a:r>
              <a:rPr lang="el-GR" dirty="0"/>
              <a:t>(1-3%).</a:t>
            </a:r>
          </a:p>
          <a:p>
            <a:r>
              <a:rPr lang="el-GR" dirty="0"/>
              <a:t>Τα </a:t>
            </a:r>
            <a:r>
              <a:rPr lang="el-GR" b="1" dirty="0" err="1"/>
              <a:t>βασεόφιλα</a:t>
            </a:r>
            <a:r>
              <a:rPr lang="el-GR" b="1" dirty="0"/>
              <a:t> πολυμορφοπύρηνα</a:t>
            </a:r>
            <a:r>
              <a:rPr lang="el-GR" dirty="0"/>
              <a:t> (&lt; 1%).</a:t>
            </a:r>
          </a:p>
          <a:p>
            <a:r>
              <a:rPr lang="el-GR" dirty="0"/>
              <a:t>Τα </a:t>
            </a:r>
            <a:r>
              <a:rPr lang="el-GR" b="1" dirty="0"/>
              <a:t>λεμφοκύτταρα</a:t>
            </a:r>
            <a:r>
              <a:rPr lang="el-GR" dirty="0"/>
              <a:t> (25-35%).</a:t>
            </a:r>
          </a:p>
          <a:p>
            <a:r>
              <a:rPr lang="el-GR" dirty="0"/>
              <a:t>Τα </a:t>
            </a:r>
            <a:r>
              <a:rPr lang="el-GR" b="1" dirty="0"/>
              <a:t>μονοκύτταρα</a:t>
            </a:r>
            <a:r>
              <a:rPr lang="el-GR" dirty="0"/>
              <a:t> (3-6%).</a:t>
            </a:r>
          </a:p>
          <a:p>
            <a:pPr marL="0" indent="0">
              <a:buNone/>
            </a:pPr>
            <a:r>
              <a:rPr lang="el-GR" i="1" dirty="0"/>
              <a:t>Λευκοκυτταρικός τύπος </a:t>
            </a:r>
            <a:r>
              <a:rPr lang="el-GR" dirty="0"/>
              <a:t>είναι η εκατοστιαία αναλογία (%) των διαφόρων ειδών (μορφών) λευκοκυττάρων. Θεωρείται ιδιαίτερα σημαντικός από κλινική άποψη καθώς μεταβολές του υποδηλώνουν συγκεκριμένους τύπους λοιμώξεων (π.χ. αύξηση </a:t>
            </a:r>
            <a:r>
              <a:rPr lang="el-GR" dirty="0" err="1"/>
              <a:t>ουδετεροφίλων</a:t>
            </a:r>
            <a:r>
              <a:rPr lang="el-GR" dirty="0"/>
              <a:t> σχετίζεται με μικροβιακή λοίμωξη, ενώ αύξηση λεμφοκυττάρων συμβαδίζει συνηθέστερα με ιογενή λοίμωξη).</a:t>
            </a:r>
          </a:p>
          <a:p>
            <a:endParaRPr lang="el-GR" dirty="0"/>
          </a:p>
          <a:p>
            <a:endParaRPr lang="el-GR" dirty="0"/>
          </a:p>
          <a:p>
            <a:endParaRPr lang="el-GR" dirty="0"/>
          </a:p>
        </p:txBody>
      </p:sp>
    </p:spTree>
    <p:extLst>
      <p:ext uri="{BB962C8B-B14F-4D97-AF65-F5344CB8AC3E}">
        <p14:creationId xmlns:p14="http://schemas.microsoft.com/office/powerpoint/2010/main" val="1170839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pPr algn="ctr"/>
            <a:r>
              <a:rPr lang="el-GR" b="1" dirty="0"/>
              <a:t>ΤΥΠΟΙ ΛΕΥΚΟΚΥΤΤΑΡΩΝ</a:t>
            </a:r>
          </a:p>
        </p:txBody>
      </p:sp>
      <p:pic>
        <p:nvPicPr>
          <p:cNvPr id="4" name="Content Placeholder 3" descr="Blausen 0909 WhiteBloodCells.png"/>
          <p:cNvPicPr>
            <a:picLocks noGrp="1" noChangeAspect="1"/>
          </p:cNvPicPr>
          <p:nvPr>
            <p:ph idx="1"/>
          </p:nvPr>
        </p:nvPicPr>
        <p:blipFill>
          <a:blip r:embed="rId2" cstate="print"/>
          <a:stretch>
            <a:fillRect/>
          </a:stretch>
        </p:blipFill>
        <p:spPr>
          <a:xfrm>
            <a:off x="3116731" y="1146357"/>
            <a:ext cx="5801784" cy="4351338"/>
          </a:xfrm>
        </p:spPr>
      </p:pic>
      <p:sp>
        <p:nvSpPr>
          <p:cNvPr id="5" name="TextBox 4"/>
          <p:cNvSpPr txBox="1"/>
          <p:nvPr/>
        </p:nvSpPr>
        <p:spPr>
          <a:xfrm>
            <a:off x="1149531" y="5380672"/>
            <a:ext cx="9875520" cy="1015663"/>
          </a:xfrm>
          <a:prstGeom prst="rect">
            <a:avLst/>
          </a:prstGeom>
          <a:noFill/>
        </p:spPr>
        <p:txBody>
          <a:bodyPr wrap="square" rtlCol="0">
            <a:spAutoFit/>
          </a:bodyPr>
          <a:lstStyle/>
          <a:p>
            <a:r>
              <a:rPr lang="en-US" sz="1400" dirty="0" err="1"/>
              <a:t>BruceBlaus</a:t>
            </a:r>
            <a:r>
              <a:rPr lang="en-US" sz="1400" dirty="0"/>
              <a:t>. When using this image in external sources it can be cited </a:t>
            </a:r>
            <a:r>
              <a:rPr lang="en-US" sz="1400" dirty="0" err="1"/>
              <a:t>as:Blausen.com</a:t>
            </a:r>
            <a:r>
              <a:rPr lang="en-US" sz="1400" dirty="0"/>
              <a:t> staff (2014). &amp;</a:t>
            </a:r>
            <a:r>
              <a:rPr lang="en-US" sz="1400" dirty="0" err="1"/>
              <a:t>quot;Medical</a:t>
            </a:r>
            <a:r>
              <a:rPr lang="en-US" sz="1400" dirty="0"/>
              <a:t> gallery of </a:t>
            </a:r>
            <a:r>
              <a:rPr lang="en-US" sz="1400" dirty="0" err="1"/>
              <a:t>Blausen</a:t>
            </a:r>
            <a:r>
              <a:rPr lang="en-US" sz="1400" dirty="0"/>
              <a:t> Medical 2014&amp;quot;. </a:t>
            </a:r>
            <a:r>
              <a:rPr lang="en-US" sz="1400" dirty="0" err="1"/>
              <a:t>WikiJournal</a:t>
            </a:r>
            <a:r>
              <a:rPr lang="en-US" sz="1400" dirty="0"/>
              <a:t> of Medicine 1 (2). DOI:10.15347/</a:t>
            </a:r>
            <a:r>
              <a:rPr lang="en-US" sz="1400" dirty="0" err="1"/>
              <a:t>wjm</a:t>
            </a:r>
            <a:r>
              <a:rPr lang="en-US" sz="1400" dirty="0"/>
              <a:t>/2014.010. ISSN 2002-4436. [CC BY 3.0 (https://creativecommons.org/licenses/by/3.0)]</a:t>
            </a:r>
            <a:endParaRPr lang="el-GR" sz="1400" dirty="0"/>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fontScale="90000"/>
          </a:bodyPr>
          <a:lstStyle/>
          <a:p>
            <a:r>
              <a:rPr lang="el-GR" dirty="0"/>
              <a:t>Πολυπύρηνα ουδετερόφιλα λευκοκύτταρα </a:t>
            </a:r>
            <a:endParaRPr lang="el-GR" sz="3600" dirty="0"/>
          </a:p>
        </p:txBody>
      </p:sp>
      <p:sp>
        <p:nvSpPr>
          <p:cNvPr id="3" name="Θέση περιεχομένου 2"/>
          <p:cNvSpPr>
            <a:spLocks noGrp="1"/>
          </p:cNvSpPr>
          <p:nvPr>
            <p:ph idx="1"/>
          </p:nvPr>
        </p:nvSpPr>
        <p:spPr/>
        <p:txBody>
          <a:bodyPr/>
          <a:lstStyle/>
          <a:p>
            <a:r>
              <a:rPr lang="el-GR" dirty="0"/>
              <a:t>Αυτά αποτελούν τα περισσότερα λευκοκύτταρα. Αποτελούνται από πυρήνα με 2-3 λοβούς συγκρατούμενους με νημάτια χρωματίνης καθώς και πολυάριθμα ουδετερόφιλα κοκκία. </a:t>
            </a:r>
          </a:p>
          <a:p>
            <a:r>
              <a:rPr lang="el-GR" dirty="0"/>
              <a:t>Στο ηλεκτρονικό μικροσκόπιο όμως, εμφανίζουν α) πυρήνα, β) οργανίδια και άφθονα κοκκία που φέρουν μεμβράνη όπως τα λυσοσσώματα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675965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908720"/>
          </a:xfrm>
        </p:spPr>
        <p:txBody>
          <a:bodyPr>
            <a:normAutofit fontScale="90000"/>
          </a:bodyPr>
          <a:lstStyle/>
          <a:p>
            <a:r>
              <a:rPr lang="el-GR" dirty="0"/>
              <a:t>Πολυπύρηνα ουδετερόφιλα λευκοκύτταρα </a:t>
            </a:r>
          </a:p>
        </p:txBody>
      </p:sp>
      <p:sp>
        <p:nvSpPr>
          <p:cNvPr id="3" name="Θέση περιεχομένου 2"/>
          <p:cNvSpPr>
            <a:spLocks noGrp="1"/>
          </p:cNvSpPr>
          <p:nvPr>
            <p:ph idx="1"/>
          </p:nvPr>
        </p:nvSpPr>
        <p:spPr/>
        <p:txBody>
          <a:bodyPr>
            <a:normAutofit/>
          </a:bodyPr>
          <a:lstStyle/>
          <a:p>
            <a:r>
              <a:rPr lang="el-GR" dirty="0"/>
              <a:t>Τα κοκκία διακρίνονται σε:</a:t>
            </a:r>
          </a:p>
          <a:p>
            <a:pPr marL="857250" lvl="1" indent="-457200">
              <a:buFont typeface="+mj-lt"/>
              <a:buAutoNum type="alphaLcParenR"/>
            </a:pPr>
            <a:r>
              <a:rPr lang="el-GR" dirty="0"/>
              <a:t>Αζουρόφιλα, που περιέχουν υπεροξειδάσες, φωσφατάσες, υδρολάσες και άλλα ένζυμα. </a:t>
            </a:r>
          </a:p>
          <a:p>
            <a:pPr marL="857250" lvl="1" indent="-457200">
              <a:buFont typeface="+mj-lt"/>
              <a:buAutoNum type="alphaLcParenR"/>
            </a:pPr>
            <a:r>
              <a:rPr lang="el-GR" dirty="0"/>
              <a:t>Ουδετερόφιλα κοκκία που περιέχουν αλκαλικές φωσφατάσες. Και στα 2 είδη κοκκίων ανευρίσκεται η </a:t>
            </a:r>
            <a:r>
              <a:rPr lang="el-GR" dirty="0" err="1"/>
              <a:t>λυσοζύμη</a:t>
            </a:r>
            <a:r>
              <a:rPr lang="el-GR" dirty="0"/>
              <a:t>.</a:t>
            </a:r>
          </a:p>
          <a:p>
            <a:pPr marL="228600" lvl="1">
              <a:spcBef>
                <a:spcPts val="1000"/>
              </a:spcBef>
            </a:pPr>
            <a:r>
              <a:rPr lang="el-GR" sz="2800" i="1" dirty="0"/>
              <a:t>Βασική λειτουργία: </a:t>
            </a:r>
            <a:r>
              <a:rPr lang="el-GR" sz="2800" dirty="0"/>
              <a:t>φαγοκυττάρωση βακτηρίων και υπολειμμάτων κυττάρων. </a:t>
            </a:r>
          </a:p>
          <a:p>
            <a:r>
              <a:rPr lang="el-GR" dirty="0"/>
              <a:t>Η εμφάνιση αώρων ουδετερόφιλων ονομάζεται μετακίνηση προς τα αριστερά (λοιμώξεις)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42187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Πολυπύρηνα ηωσινόφιλα λευκοκύτταρα</a:t>
            </a:r>
          </a:p>
        </p:txBody>
      </p:sp>
      <p:sp>
        <p:nvSpPr>
          <p:cNvPr id="3" name="Θέση περιεχομένου 2"/>
          <p:cNvSpPr>
            <a:spLocks noGrp="1"/>
          </p:cNvSpPr>
          <p:nvPr>
            <p:ph idx="1"/>
          </p:nvPr>
        </p:nvSpPr>
        <p:spPr/>
        <p:txBody>
          <a:bodyPr/>
          <a:lstStyle/>
          <a:p>
            <a:r>
              <a:rPr lang="el-GR" dirty="0"/>
              <a:t>Μοιάζουν με τα ουδετερόφιλα μόνο που ο πυρήνας τους φέρει λιγότερους λοβούς (δύο). </a:t>
            </a:r>
          </a:p>
          <a:p>
            <a:r>
              <a:rPr lang="el-GR" dirty="0"/>
              <a:t>Το ηωσινόφιλο περιέχει μεγάλα κοκκία, που χρωματίζονται κόκκινα με ηωσίνη. </a:t>
            </a:r>
          </a:p>
          <a:p>
            <a:r>
              <a:rPr lang="el-GR" dirty="0"/>
              <a:t>Τα κοκκία που είναι λυσοσώματα όπως και τα ουδετερόφιλα εμφανίζει κρυσταλλική δομή και περιέχει κύρια βασική πρωτεΐνη η οποία θεωρείται σπουδαία στην καταστροφή των παρασίτων.</a:t>
            </a:r>
          </a:p>
          <a:p>
            <a:r>
              <a:rPr lang="el-GR" dirty="0"/>
              <a:t>Βασική λειτουργία η προσβολή των παρασίτων, ενώ εμπλέκονται και σε αλλεργικές αντιδράσεις.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301716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Πολυπύρηνα βασεόφιλα λευκοκύτταρα </a:t>
            </a:r>
          </a:p>
        </p:txBody>
      </p:sp>
      <p:sp>
        <p:nvSpPr>
          <p:cNvPr id="3" name="Θέση περιεχομένου 2"/>
          <p:cNvSpPr>
            <a:spLocks noGrp="1"/>
          </p:cNvSpPr>
          <p:nvPr>
            <p:ph idx="1"/>
          </p:nvPr>
        </p:nvSpPr>
        <p:spPr/>
        <p:txBody>
          <a:bodyPr/>
          <a:lstStyle/>
          <a:p>
            <a:r>
              <a:rPr lang="el-GR" dirty="0"/>
              <a:t>Έχουν πυρήνα με 2-3 λοβούς και πολυάριθμα κοκκία τα οποία χρωματίζονται βαθιά κυανά έχουν δε ισταμίνη, 5-υδροξυτρυπταμίνη (5ΗΤ) και ηπαρίνη.</a:t>
            </a:r>
          </a:p>
          <a:p>
            <a:r>
              <a:rPr lang="el-GR" i="1" dirty="0"/>
              <a:t>Βασικές λειτουργίες: </a:t>
            </a:r>
            <a:r>
              <a:rPr lang="el-GR" dirty="0"/>
              <a:t>απελευθέρωση </a:t>
            </a:r>
            <a:r>
              <a:rPr lang="el-GR" dirty="0" err="1"/>
              <a:t>ισταμίνης</a:t>
            </a:r>
            <a:r>
              <a:rPr lang="el-GR" dirty="0"/>
              <a:t> (αλλεργικές αντιδράσεις) και ηπαρίνης (επιτάχυνση της απομάκρυνσης λιπών από το σώμα μετά από λιπαρό γεύμα).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79142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908720"/>
          </a:xfrm>
        </p:spPr>
        <p:txBody>
          <a:bodyPr>
            <a:normAutofit/>
          </a:bodyPr>
          <a:lstStyle/>
          <a:p>
            <a:r>
              <a:rPr lang="el-GR" sz="3600" dirty="0"/>
              <a:t>Αιμοποίηση</a:t>
            </a:r>
            <a:endParaRPr lang="el-GR" sz="3600" b="0" dirty="0"/>
          </a:p>
        </p:txBody>
      </p:sp>
      <p:pic>
        <p:nvPicPr>
          <p:cNvPr id="5" name="Picture 2" descr="File:Hematopoiesis (human) diagra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396" y="885077"/>
            <a:ext cx="8704418" cy="5712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616250" y="6579101"/>
            <a:ext cx="6018710" cy="276999"/>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solidFill>
                <a:latin typeface="Calibri"/>
                <a:hlinkClick r:id="rId3"/>
              </a:rPr>
              <a:t>Hematopoiesis (human) diagram</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Häggström</a:t>
            </a:r>
            <a:r>
              <a:rPr lang="el-GR" sz="1200" dirty="0">
                <a:solidFill>
                  <a:prstClr val="black">
                    <a:lumMod val="75000"/>
                    <a:lumOff val="25000"/>
                  </a:prstClr>
                </a:solidFill>
                <a:latin typeface="Calibri"/>
              </a:rPr>
              <a:t> 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7"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91990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Λεμφοκύτταρα</a:t>
            </a:r>
          </a:p>
        </p:txBody>
      </p:sp>
      <p:sp>
        <p:nvSpPr>
          <p:cNvPr id="3" name="Θέση περιεχομένου 2"/>
          <p:cNvSpPr>
            <a:spLocks noGrp="1"/>
          </p:cNvSpPr>
          <p:nvPr>
            <p:ph idx="1"/>
          </p:nvPr>
        </p:nvSpPr>
        <p:spPr>
          <a:xfrm>
            <a:off x="1981200" y="1268760"/>
            <a:ext cx="8229600" cy="4968552"/>
          </a:xfrm>
        </p:spPr>
        <p:txBody>
          <a:bodyPr/>
          <a:lstStyle/>
          <a:p>
            <a:r>
              <a:rPr lang="el-GR" b="1" dirty="0"/>
              <a:t>Λεμφοκύτταρα Β</a:t>
            </a:r>
            <a:r>
              <a:rPr lang="el-GR" dirty="0"/>
              <a:t>: παραγωγή αντισωμάτων </a:t>
            </a:r>
            <a:r>
              <a:rPr lang="el-GR" i="1" dirty="0"/>
              <a:t>(</a:t>
            </a:r>
            <a:r>
              <a:rPr lang="el-GR" i="1" dirty="0" err="1"/>
              <a:t>χυμική</a:t>
            </a:r>
            <a:r>
              <a:rPr lang="el-GR" i="1" dirty="0"/>
              <a:t> ανοσία)</a:t>
            </a:r>
            <a:r>
              <a:rPr lang="el-GR" dirty="0"/>
              <a:t>.</a:t>
            </a:r>
          </a:p>
          <a:p>
            <a:r>
              <a:rPr lang="el-GR" b="1" dirty="0"/>
              <a:t>Λεμφοκύτταρα Τ: </a:t>
            </a:r>
            <a:r>
              <a:rPr lang="el-GR" dirty="0"/>
              <a:t>κυτταρική ανοσολογική απόκριση </a:t>
            </a:r>
            <a:r>
              <a:rPr lang="el-GR" i="1" dirty="0"/>
              <a:t>(κυτταρική ανοσία)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147290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Μονοκύτταρα</a:t>
            </a:r>
          </a:p>
        </p:txBody>
      </p:sp>
      <p:sp>
        <p:nvSpPr>
          <p:cNvPr id="3" name="Θέση περιεχομένου 2"/>
          <p:cNvSpPr>
            <a:spLocks noGrp="1"/>
          </p:cNvSpPr>
          <p:nvPr>
            <p:ph idx="1"/>
          </p:nvPr>
        </p:nvSpPr>
        <p:spPr/>
        <p:txBody>
          <a:bodyPr>
            <a:normAutofit fontScale="77500" lnSpcReduction="20000"/>
          </a:bodyPr>
          <a:lstStyle/>
          <a:p>
            <a:pPr>
              <a:lnSpc>
                <a:spcPct val="200000"/>
              </a:lnSpc>
              <a:spcBef>
                <a:spcPts val="1200"/>
              </a:spcBef>
            </a:pPr>
            <a:r>
              <a:rPr lang="el-GR" sz="3200" dirty="0"/>
              <a:t>Το </a:t>
            </a:r>
            <a:r>
              <a:rPr lang="el-GR" sz="3200" b="1" dirty="0"/>
              <a:t>μονοκύτταρο </a:t>
            </a:r>
            <a:r>
              <a:rPr lang="el-GR" sz="3200" dirty="0"/>
              <a:t>είναι το μεγαλύτερο κύτταρο του αίματος (δ 10-18 μm), με ευμεγέθη πυρήνα και φέρει πολλά ένζυμα.  Έχει μεγάλη διάρκεια ζωής.</a:t>
            </a:r>
          </a:p>
          <a:p>
            <a:pPr>
              <a:lnSpc>
                <a:spcPct val="200000"/>
              </a:lnSpc>
              <a:spcBef>
                <a:spcPts val="1200"/>
              </a:spcBef>
            </a:pPr>
            <a:r>
              <a:rPr lang="el-GR" sz="3200" dirty="0"/>
              <a:t> Πολλά μονοκύτταρα σχηματίζουν τα περιπλανώμενα μακροφάγα των ιστών.</a:t>
            </a:r>
          </a:p>
          <a:p>
            <a:pPr>
              <a:lnSpc>
                <a:spcPct val="200000"/>
              </a:lnSpc>
              <a:spcBef>
                <a:spcPts val="1200"/>
              </a:spcBef>
            </a:pPr>
            <a:r>
              <a:rPr lang="el-GR" sz="3200" dirty="0"/>
              <a:t>  Έχουν </a:t>
            </a:r>
            <a:r>
              <a:rPr lang="el-GR" sz="3200" i="1" dirty="0"/>
              <a:t>αντιβακτηριδιακή δράση </a:t>
            </a:r>
            <a:r>
              <a:rPr lang="el-GR" sz="3200" dirty="0"/>
              <a:t>που επιτελείται με φαγοκυττάρωση.</a:t>
            </a:r>
          </a:p>
          <a:p>
            <a:pPr>
              <a:lnSpc>
                <a:spcPct val="200000"/>
              </a:lnSpc>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170194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Εικόνα λευκού αιμοσφαιρίου</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3792" y="1628801"/>
            <a:ext cx="4032448" cy="4223073"/>
          </a:xfrm>
        </p:spPr>
      </p:pic>
      <p:sp>
        <p:nvSpPr>
          <p:cNvPr id="6" name="Rectangle 7"/>
          <p:cNvSpPr/>
          <p:nvPr/>
        </p:nvSpPr>
        <p:spPr>
          <a:xfrm>
            <a:off x="5015880" y="5894686"/>
            <a:ext cx="2820396" cy="646331"/>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B0007646 Leukocyte (white blood cell)</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lumMod val="75000"/>
                    <a:lumOff val="25000"/>
                  </a:prstClr>
                </a:solidFill>
                <a:latin typeface="Calibri"/>
                <a:hlinkClick r:id="rId3"/>
              </a:rPr>
              <a:t>Wellcome Images </a:t>
            </a:r>
            <a:r>
              <a:rPr lang="el-GR" sz="1200" dirty="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4"/>
              </a:rPr>
              <a:t>CC BY-NC-ND 2.0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288180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Αιμοπετάλια</a:t>
            </a:r>
            <a:endParaRPr lang="el-GR" sz="3200" dirty="0"/>
          </a:p>
        </p:txBody>
      </p:sp>
      <p:sp>
        <p:nvSpPr>
          <p:cNvPr id="3" name="Θέση περιεχομένου 2"/>
          <p:cNvSpPr>
            <a:spLocks noGrp="1"/>
          </p:cNvSpPr>
          <p:nvPr>
            <p:ph idx="1"/>
          </p:nvPr>
        </p:nvSpPr>
        <p:spPr/>
        <p:txBody>
          <a:bodyPr/>
          <a:lstStyle/>
          <a:p>
            <a:r>
              <a:rPr lang="el-GR" dirty="0"/>
              <a:t>Είναι τα </a:t>
            </a:r>
            <a:r>
              <a:rPr lang="el-GR" i="1" dirty="0"/>
              <a:t>μικρότερα</a:t>
            </a:r>
            <a:r>
              <a:rPr lang="el-GR" dirty="0"/>
              <a:t> έμμορφα στοιχεία του αίματος.  Έχουν κυτταρική υπόσταση, είναι μεταβολικά ενεργά και στερούνται πυρήνα.  Εμφανίζονται σαν ερυθροιώδεις αμφίκυρτοι δίσκοι (δ 2-4μm) και κατά ομάδες.  </a:t>
            </a:r>
          </a:p>
          <a:p>
            <a:r>
              <a:rPr lang="el-GR" dirty="0"/>
              <a:t>Προέρχονται από κατάτμηση του </a:t>
            </a:r>
            <a:r>
              <a:rPr lang="el-GR" i="1" dirty="0" err="1"/>
              <a:t>μεγακαρυοκυττάρου</a:t>
            </a:r>
            <a:r>
              <a:rPr lang="el-GR" dirty="0"/>
              <a:t> του ερυθρού μυελού των οστών, ζουν 8-10 ώρες και παίζουν ρόλο στην </a:t>
            </a:r>
            <a:r>
              <a:rPr lang="el-GR" i="1" dirty="0"/>
              <a:t>πήξη</a:t>
            </a:r>
            <a:r>
              <a:rPr lang="el-GR" dirty="0"/>
              <a:t>, την </a:t>
            </a:r>
            <a:r>
              <a:rPr lang="el-GR" i="1" dirty="0"/>
              <a:t>αιμόσταση</a:t>
            </a:r>
            <a:r>
              <a:rPr lang="el-GR" dirty="0"/>
              <a:t> και τον </a:t>
            </a:r>
            <a:r>
              <a:rPr lang="el-GR" i="1" dirty="0"/>
              <a:t>σχηματισμό του θρόμβου</a:t>
            </a:r>
            <a:r>
              <a:rPr lang="el-GR" dirty="0"/>
              <a:t>.</a:t>
            </a:r>
          </a:p>
          <a:p>
            <a:r>
              <a:rPr lang="el-GR" b="1" dirty="0"/>
              <a:t>Φυσιολογικές τιμές αιμοπεταλίων:</a:t>
            </a:r>
            <a:r>
              <a:rPr lang="el-GR" dirty="0"/>
              <a:t> 150-400.000/</a:t>
            </a:r>
            <a:r>
              <a:rPr lang="en-US" dirty="0"/>
              <a:t>mm</a:t>
            </a:r>
            <a:r>
              <a:rPr lang="el-GR" baseline="30000" dirty="0"/>
              <a:t>3 </a:t>
            </a:r>
            <a:r>
              <a:rPr lang="el-GR" dirty="0"/>
              <a:t>αίματος</a:t>
            </a:r>
            <a:endParaRPr lang="el-GR" baseline="30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389144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lstStyle/>
          <a:p>
            <a:r>
              <a:rPr lang="el-GR" dirty="0"/>
              <a:t>Δημιουργία θρόμβου</a:t>
            </a:r>
          </a:p>
        </p:txBody>
      </p:sp>
      <p:pic>
        <p:nvPicPr>
          <p:cNvPr id="4098" name="Picture 2" descr="https://farm8.staticflickr.com/7187/6941346421_b60098682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052737"/>
            <a:ext cx="7620000" cy="5457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273152" y="6510562"/>
            <a:ext cx="7632848" cy="276999"/>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solidFill>
                <a:latin typeface="Calibri"/>
                <a:hlinkClick r:id="rId4"/>
              </a:rPr>
              <a:t>B0002113 Electron micrograph of blood clot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Wellcome Images </a:t>
            </a:r>
            <a:r>
              <a:rPr lang="el-GR" sz="1200" dirty="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BY-NC-ND 2.0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230674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normAutofit/>
          </a:bodyPr>
          <a:lstStyle/>
          <a:p>
            <a:r>
              <a:rPr lang="el-GR" dirty="0"/>
              <a:t>Αιμοπετάλια μεταξύ λευκών και ερυθρών</a:t>
            </a:r>
          </a:p>
        </p:txBody>
      </p:sp>
      <p:pic>
        <p:nvPicPr>
          <p:cNvPr id="6" name="Picture 2" descr="File:Red blood cells 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040" y="1124744"/>
            <a:ext cx="6899920" cy="51749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539716" y="6381328"/>
            <a:ext cx="5112568" cy="276999"/>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solidFill>
                <a:latin typeface="Calibri"/>
                <a:hlinkClick r:id="rId4"/>
              </a:rPr>
              <a:t>Red blood cells illustration</a:t>
            </a:r>
            <a:r>
              <a:rPr lang="en-US" sz="1200" dirty="0">
                <a:solidFill>
                  <a:prstClr val="black">
                    <a:lumMod val="65000"/>
                    <a:lumOff val="35000"/>
                  </a:prstClr>
                </a:solidFill>
                <a:latin typeface="Calibri"/>
              </a:rPr>
              <a:t>”, </a:t>
            </a:r>
            <a:r>
              <a:rPr lang="el-GR" sz="1200" dirty="0">
                <a:solidFill>
                  <a:prstClr val="black">
                    <a:lumMod val="75000"/>
                    <a:lumOff val="2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solidFill>
                <a:latin typeface="Calibri"/>
              </a:rPr>
              <a:t> </a:t>
            </a:r>
            <a:r>
              <a:rPr lang="en-US" sz="1200" dirty="0">
                <a:solidFill>
                  <a:prstClr val="black"/>
                </a:solidFill>
                <a:latin typeface="Calibri"/>
                <a:hlinkClick r:id="rId5" tooltip="User:Fæ"/>
              </a:rPr>
              <a:t>Fæ</a:t>
            </a:r>
            <a:r>
              <a:rPr lang="el-GR" sz="1200" dirty="0">
                <a:solidFill>
                  <a:prstClr val="black"/>
                </a:solidFill>
                <a:latin typeface="Calibri"/>
              </a:rPr>
              <a:t> </a:t>
            </a:r>
            <a:r>
              <a:rPr lang="el-GR" sz="1200" dirty="0">
                <a:solidFill>
                  <a:prstClr val="black">
                    <a:lumMod val="75000"/>
                    <a:lumOff val="2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547734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a:t>
            </a:r>
            <a:r>
              <a:rPr lang="en-US" dirty="0"/>
              <a:t> – </a:t>
            </a:r>
            <a:r>
              <a:rPr lang="el-GR" dirty="0"/>
              <a:t>Ταχύτητα Καθίζησης Ερυθρών (ΤΚΕ)</a:t>
            </a:r>
            <a:endParaRPr lang="el-GR" sz="3200" dirty="0"/>
          </a:p>
        </p:txBody>
      </p:sp>
      <p:sp>
        <p:nvSpPr>
          <p:cNvPr id="3" name="Θέση περιεχομένου 2"/>
          <p:cNvSpPr>
            <a:spLocks noGrp="1"/>
          </p:cNvSpPr>
          <p:nvPr>
            <p:ph idx="1"/>
          </p:nvPr>
        </p:nvSpPr>
        <p:spPr>
          <a:xfrm>
            <a:off x="838200" y="2083201"/>
            <a:ext cx="10515600" cy="4409673"/>
          </a:xfrm>
        </p:spPr>
        <p:txBody>
          <a:bodyPr>
            <a:normAutofit fontScale="92500" lnSpcReduction="20000"/>
          </a:bodyPr>
          <a:lstStyle/>
          <a:p>
            <a:pPr>
              <a:spcBef>
                <a:spcPts val="1200"/>
              </a:spcBef>
            </a:pPr>
            <a:r>
              <a:rPr lang="el-GR" dirty="0"/>
              <a:t>Η καθίζηση των ερυθρών δηλαδή , ο διαχωρισμός του πλάσματος από τα έμμορφα συστατικά με την επίδραση της βαρύτητας.  Αίμα με αντιπηκτικό τοποθετείται σε σωλήνα ορισμένων διαστάσεων και το σύνολο φέρεται κατακορύφως.  Με την πάροδο του χρόνου επέρχεται ο διαχωρισμός. </a:t>
            </a:r>
          </a:p>
          <a:p>
            <a:pPr>
              <a:spcBef>
                <a:spcPts val="1200"/>
              </a:spcBef>
            </a:pPr>
            <a:r>
              <a:rPr lang="el-GR" dirty="0"/>
              <a:t>Φάση συσσωμάτων. </a:t>
            </a:r>
          </a:p>
          <a:p>
            <a:pPr>
              <a:spcBef>
                <a:spcPts val="1200"/>
              </a:spcBef>
            </a:pPr>
            <a:r>
              <a:rPr lang="el-GR" dirty="0"/>
              <a:t>Φάση καθίζησης συσσωμάτων. </a:t>
            </a:r>
          </a:p>
          <a:p>
            <a:pPr>
              <a:spcBef>
                <a:spcPts val="1200"/>
              </a:spcBef>
            </a:pPr>
            <a:r>
              <a:rPr lang="el-GR" dirty="0"/>
              <a:t>Φάση επιβράδυνσης της καθίζησης.</a:t>
            </a:r>
            <a:endParaRPr lang="en-US" dirty="0"/>
          </a:p>
          <a:p>
            <a:pPr>
              <a:spcBef>
                <a:spcPts val="1200"/>
              </a:spcBef>
            </a:pPr>
            <a:r>
              <a:rPr lang="el-GR" dirty="0"/>
              <a:t>Ταχύτητα καθίζησης ερυθρών (ΤΚΕ) είναι ο ρυθμός με τον οποίο γίνεται αυτός ο διαχωρισμός.</a:t>
            </a:r>
          </a:p>
          <a:p>
            <a:pPr>
              <a:spcBef>
                <a:spcPts val="1200"/>
              </a:spcBef>
            </a:pPr>
            <a:r>
              <a:rPr lang="el-GR" dirty="0"/>
              <a:t>Φυσιολογικές τιμές ΤΚΕ: 5-10</a:t>
            </a:r>
            <a:r>
              <a:rPr lang="en-US" dirty="0"/>
              <a:t>mm/h </a:t>
            </a:r>
            <a:endParaRPr lang="el-GR" dirty="0"/>
          </a:p>
          <a:p>
            <a:pPr>
              <a:spcBef>
                <a:spcPts val="1200"/>
              </a:spcBef>
            </a:pPr>
            <a:r>
              <a:rPr lang="el-GR" dirty="0"/>
              <a:t>Αύξηση υποδηλώνει φλεγμονές ή ενδεχομένως άλλες παθολογικές καταστάσεις. </a:t>
            </a:r>
          </a:p>
          <a:p>
            <a:endParaRPr lang="el-GR" dirty="0"/>
          </a:p>
        </p:txBody>
      </p:sp>
    </p:spTree>
    <p:extLst>
      <p:ext uri="{BB962C8B-B14F-4D97-AF65-F5344CB8AC3E}">
        <p14:creationId xmlns:p14="http://schemas.microsoft.com/office/powerpoint/2010/main" val="2226787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Γενική αίματος </a:t>
            </a:r>
            <a:r>
              <a:rPr lang="el-GR" sz="3200" dirty="0"/>
              <a:t>2/</a:t>
            </a:r>
            <a:r>
              <a:rPr lang="en-US" sz="3200" dirty="0"/>
              <a:t>6</a:t>
            </a:r>
            <a:endParaRPr lang="el-GR" dirty="0"/>
          </a:p>
        </p:txBody>
      </p:sp>
      <p:sp>
        <p:nvSpPr>
          <p:cNvPr id="3" name="Θέση περιεχομένου 2"/>
          <p:cNvSpPr>
            <a:spLocks noGrp="1"/>
          </p:cNvSpPr>
          <p:nvPr>
            <p:ph idx="1"/>
          </p:nvPr>
        </p:nvSpPr>
        <p:spPr/>
        <p:txBody>
          <a:bodyPr/>
          <a:lstStyle/>
          <a:p>
            <a:pPr marL="0" indent="0">
              <a:buNone/>
            </a:pPr>
            <a:r>
              <a:rPr lang="el-GR" dirty="0"/>
              <a:t>Για τον προσδιορισμό της </a:t>
            </a:r>
            <a:r>
              <a:rPr lang="el-GR" b="1" dirty="0"/>
              <a:t>ΤΚΕ</a:t>
            </a:r>
            <a:r>
              <a:rPr lang="el-GR" dirty="0"/>
              <a:t> χρησιμοποιείται σωλήνας 200mm αντιπηκτικό διάλυμα κιτρικού Na 3.8 % και η προκύπτουσα αραίωση είναι 20 % </a:t>
            </a:r>
          </a:p>
          <a:p>
            <a:pPr marL="0" indent="0" algn="ctr">
              <a:spcBef>
                <a:spcPts val="3000"/>
              </a:spcBef>
              <a:buNone/>
            </a:pPr>
            <a:r>
              <a:rPr lang="el-GR" b="1" dirty="0"/>
              <a:t>Φυσιολογικές Τιμές : </a:t>
            </a:r>
          </a:p>
          <a:p>
            <a:endParaRPr lang="el-GR" dirty="0"/>
          </a:p>
          <a:p>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526943397"/>
              </p:ext>
            </p:extLst>
          </p:nvPr>
        </p:nvGraphicFramePr>
        <p:xfrm>
          <a:off x="2669208" y="3898776"/>
          <a:ext cx="7056784" cy="13716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2055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370840">
                <a:tc>
                  <a:txBody>
                    <a:bodyPr/>
                    <a:lstStyle/>
                    <a:p>
                      <a:r>
                        <a:rPr lang="el-GR" sz="2400" b="1" dirty="0"/>
                        <a:t>Φύλλο</a:t>
                      </a:r>
                    </a:p>
                  </a:txBody>
                  <a:tcPr/>
                </a:tc>
                <a:tc>
                  <a:txBody>
                    <a:bodyPr/>
                    <a:lstStyle/>
                    <a:p>
                      <a:r>
                        <a:rPr lang="el-GR" sz="2400" b="1" dirty="0"/>
                        <a:t>1</a:t>
                      </a:r>
                      <a:r>
                        <a:rPr lang="el-GR" sz="2400" b="1" baseline="30000" dirty="0"/>
                        <a:t>η</a:t>
                      </a:r>
                      <a:r>
                        <a:rPr lang="el-GR" sz="2400" b="1" dirty="0"/>
                        <a:t> ώρα</a:t>
                      </a:r>
                    </a:p>
                  </a:txBody>
                  <a:tcPr/>
                </a:tc>
                <a:tc>
                  <a:txBody>
                    <a:bodyPr/>
                    <a:lstStyle/>
                    <a:p>
                      <a:r>
                        <a:rPr lang="el-GR" sz="2400" b="1" dirty="0"/>
                        <a:t>2</a:t>
                      </a:r>
                      <a:r>
                        <a:rPr lang="el-GR" sz="2400" b="1" baseline="30000" dirty="0"/>
                        <a:t>η</a:t>
                      </a:r>
                      <a:r>
                        <a:rPr lang="el-GR" sz="2400" b="1" baseline="0" dirty="0"/>
                        <a:t> ώρα</a:t>
                      </a:r>
                      <a:endParaRPr lang="el-GR" sz="2400" b="1" dirty="0"/>
                    </a:p>
                  </a:txBody>
                  <a:tcPr/>
                </a:tc>
                <a:tc>
                  <a:txBody>
                    <a:bodyPr/>
                    <a:lstStyle/>
                    <a:p>
                      <a:r>
                        <a:rPr lang="el-GR" sz="2400" b="1" dirty="0"/>
                        <a:t>24 ώρες</a:t>
                      </a:r>
                    </a:p>
                  </a:txBody>
                  <a:tcPr/>
                </a:tc>
                <a:extLst>
                  <a:ext uri="{0D108BD9-81ED-4DB2-BD59-A6C34878D82A}">
                    <a16:rowId xmlns:a16="http://schemas.microsoft.com/office/drawing/2014/main" val="10000"/>
                  </a:ext>
                </a:extLst>
              </a:tr>
              <a:tr h="370840">
                <a:tc>
                  <a:txBody>
                    <a:bodyPr/>
                    <a:lstStyle/>
                    <a:p>
                      <a:r>
                        <a:rPr lang="el-GR" sz="2400" b="1" dirty="0"/>
                        <a:t>Άρρεν</a:t>
                      </a:r>
                    </a:p>
                  </a:txBody>
                  <a:tcPr/>
                </a:tc>
                <a:tc>
                  <a:txBody>
                    <a:bodyPr/>
                    <a:lstStyle/>
                    <a:p>
                      <a:r>
                        <a:rPr lang="el-GR" sz="2400" dirty="0"/>
                        <a:t>3</a:t>
                      </a:r>
                      <a:r>
                        <a:rPr lang="en-US" sz="2400" dirty="0"/>
                        <a:t> </a:t>
                      </a:r>
                      <a:r>
                        <a:rPr lang="el-GR" sz="2400" dirty="0"/>
                        <a:t>–</a:t>
                      </a:r>
                      <a:r>
                        <a:rPr lang="en-US" sz="2400" dirty="0"/>
                        <a:t> </a:t>
                      </a:r>
                      <a:r>
                        <a:rPr lang="el-GR" sz="2400" dirty="0"/>
                        <a:t>5</a:t>
                      </a:r>
                      <a:r>
                        <a:rPr lang="en-US" sz="2400" dirty="0"/>
                        <a:t> mm</a:t>
                      </a:r>
                      <a:endParaRPr lang="el-GR" sz="2400" dirty="0"/>
                    </a:p>
                  </a:txBody>
                  <a:tcPr/>
                </a:tc>
                <a:tc>
                  <a:txBody>
                    <a:bodyPr/>
                    <a:lstStyle/>
                    <a:p>
                      <a:r>
                        <a:rPr lang="el-GR" sz="2400" dirty="0"/>
                        <a:t>Μέχρι 15 </a:t>
                      </a:r>
                      <a:r>
                        <a:rPr lang="en-US" sz="2400" dirty="0"/>
                        <a:t>mm</a:t>
                      </a:r>
                      <a:endParaRPr lang="el-GR" sz="2400" dirty="0"/>
                    </a:p>
                  </a:txBody>
                  <a:tcPr/>
                </a:tc>
                <a:tc>
                  <a:txBody>
                    <a:bodyPr/>
                    <a:lstStyle/>
                    <a:p>
                      <a:r>
                        <a:rPr lang="en-US" sz="2400" dirty="0"/>
                        <a:t>70- 80 mm</a:t>
                      </a:r>
                      <a:endParaRPr lang="el-GR" sz="2400" dirty="0"/>
                    </a:p>
                  </a:txBody>
                  <a:tcPr/>
                </a:tc>
                <a:extLst>
                  <a:ext uri="{0D108BD9-81ED-4DB2-BD59-A6C34878D82A}">
                    <a16:rowId xmlns:a16="http://schemas.microsoft.com/office/drawing/2014/main" val="10001"/>
                  </a:ext>
                </a:extLst>
              </a:tr>
              <a:tr h="370840">
                <a:tc>
                  <a:txBody>
                    <a:bodyPr/>
                    <a:lstStyle/>
                    <a:p>
                      <a:r>
                        <a:rPr lang="el-GR" sz="2400" b="1" dirty="0"/>
                        <a:t>Γυναίκες</a:t>
                      </a:r>
                      <a:r>
                        <a:rPr lang="el-GR" sz="2400" b="1" baseline="0" dirty="0"/>
                        <a:t> </a:t>
                      </a:r>
                      <a:endParaRPr lang="el-GR" sz="2400" b="1" dirty="0"/>
                    </a:p>
                  </a:txBody>
                  <a:tcPr/>
                </a:tc>
                <a:tc>
                  <a:txBody>
                    <a:bodyPr/>
                    <a:lstStyle/>
                    <a:p>
                      <a:r>
                        <a:rPr lang="el-GR" sz="2400" dirty="0"/>
                        <a:t>3</a:t>
                      </a:r>
                      <a:r>
                        <a:rPr lang="en-US" sz="2400" dirty="0"/>
                        <a:t> </a:t>
                      </a:r>
                      <a:r>
                        <a:rPr lang="el-GR" sz="2400" dirty="0"/>
                        <a:t>- 8 </a:t>
                      </a:r>
                      <a:r>
                        <a:rPr lang="en-US" sz="2400" dirty="0"/>
                        <a:t>mm</a:t>
                      </a:r>
                      <a:endParaRPr lang="el-GR" sz="2400" dirty="0"/>
                    </a:p>
                  </a:txBody>
                  <a:tcPr/>
                </a:tc>
                <a:tc>
                  <a:txBody>
                    <a:bodyPr/>
                    <a:lstStyle/>
                    <a:p>
                      <a:r>
                        <a:rPr lang="el-GR" sz="2400" dirty="0"/>
                        <a:t>Μέχρι</a:t>
                      </a:r>
                      <a:r>
                        <a:rPr lang="el-GR" sz="2400" baseline="0" dirty="0"/>
                        <a:t> 12 </a:t>
                      </a:r>
                      <a:r>
                        <a:rPr lang="en-US" sz="2400" baseline="0" dirty="0"/>
                        <a:t>mm</a:t>
                      </a:r>
                      <a:endParaRPr lang="el-GR" sz="2400" dirty="0"/>
                    </a:p>
                  </a:txBody>
                  <a:tcPr/>
                </a:tc>
                <a:tc>
                  <a:txBody>
                    <a:bodyPr/>
                    <a:lstStyle/>
                    <a:p>
                      <a:r>
                        <a:rPr lang="en-US" sz="2400" dirty="0"/>
                        <a:t>100 – 110 mm</a:t>
                      </a:r>
                      <a:endParaRPr lang="el-GR" sz="2400" dirty="0"/>
                    </a:p>
                  </a:txBody>
                  <a:tcPr/>
                </a:tc>
                <a:extLst>
                  <a:ext uri="{0D108BD9-81ED-4DB2-BD59-A6C34878D82A}">
                    <a16:rowId xmlns:a16="http://schemas.microsoft.com/office/drawing/2014/main" val="10002"/>
                  </a:ext>
                </a:extLst>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796207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και μονοπάτια πήξεως</a:t>
            </a:r>
            <a:endParaRPr lang="el-GR" sz="3600" dirty="0"/>
          </a:p>
        </p:txBody>
      </p:sp>
      <p:sp>
        <p:nvSpPr>
          <p:cNvPr id="3" name="Θέση περιεχομένου 2"/>
          <p:cNvSpPr>
            <a:spLocks noGrp="1"/>
          </p:cNvSpPr>
          <p:nvPr>
            <p:ph idx="1"/>
          </p:nvPr>
        </p:nvSpPr>
        <p:spPr/>
        <p:txBody>
          <a:bodyPr/>
          <a:lstStyle/>
          <a:p>
            <a:r>
              <a:rPr lang="el-GR" b="1" dirty="0"/>
              <a:t>Το ενδογενές μονοπάτι της πήξης </a:t>
            </a:r>
            <a:r>
              <a:rPr lang="el-GR" dirty="0"/>
              <a:t>περιλαμβάνει την ενεργοποίηση του ΧΙΙ (σε ΧΙΙα) που ενεργοποιεί τον ΧΙ (σε </a:t>
            </a:r>
            <a:r>
              <a:rPr lang="el-GR" dirty="0" err="1"/>
              <a:t>ΧΙα</a:t>
            </a:r>
            <a:r>
              <a:rPr lang="el-GR" dirty="0"/>
              <a:t>)* που με την σειρά του ενεργοποιεί τον ΙΧ (σε </a:t>
            </a:r>
            <a:r>
              <a:rPr lang="el-GR" dirty="0" err="1"/>
              <a:t>ΙΧα</a:t>
            </a:r>
            <a:r>
              <a:rPr lang="el-GR" dirty="0"/>
              <a:t>)*.  </a:t>
            </a:r>
          </a:p>
          <a:p>
            <a:r>
              <a:rPr lang="el-GR" dirty="0"/>
              <a:t>Ο ΙΧα (παρουσία VIII, Ca++) ενεργοποιεί τον Χ (σε Χα)*.</a:t>
            </a:r>
          </a:p>
          <a:p>
            <a:r>
              <a:rPr lang="el-GR" dirty="0"/>
              <a:t>Ο Χα μετατρέπει την προθρομβίνη (ΙΙ) σε θρομβίνη (</a:t>
            </a:r>
            <a:r>
              <a:rPr lang="el-GR" dirty="0" err="1"/>
              <a:t>ΙΙα</a:t>
            </a:r>
            <a:r>
              <a:rPr lang="el-GR" dirty="0"/>
              <a:t>)*  και η θρομβίνη το ινωδογόνο σε ινώδες</a:t>
            </a:r>
          </a:p>
          <a:p>
            <a:endParaRPr lang="el-GR" dirty="0"/>
          </a:p>
          <a:p>
            <a:endParaRPr lang="el-GR" dirty="0"/>
          </a:p>
          <a:p>
            <a:pPr marL="0" indent="0">
              <a:buNone/>
            </a:pPr>
            <a:r>
              <a:rPr lang="el-GR" dirty="0"/>
              <a:t>* α: </a:t>
            </a:r>
            <a:r>
              <a:rPr lang="en-US" dirty="0"/>
              <a:t>active = </a:t>
            </a:r>
            <a:r>
              <a:rPr lang="el-GR" dirty="0"/>
              <a:t>ενεργός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212748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και μονοπάτια πήξεως</a:t>
            </a:r>
            <a:br>
              <a:rPr lang="el-GR" dirty="0"/>
            </a:br>
            <a:endParaRPr lang="el-GR" dirty="0"/>
          </a:p>
        </p:txBody>
      </p:sp>
      <p:sp>
        <p:nvSpPr>
          <p:cNvPr id="3" name="Θέση περιεχομένου 2"/>
          <p:cNvSpPr>
            <a:spLocks noGrp="1"/>
          </p:cNvSpPr>
          <p:nvPr>
            <p:ph idx="1"/>
          </p:nvPr>
        </p:nvSpPr>
        <p:spPr/>
        <p:txBody>
          <a:bodyPr/>
          <a:lstStyle/>
          <a:p>
            <a:r>
              <a:rPr lang="el-GR" b="1" dirty="0"/>
              <a:t>Το εξωγενές μονοπάτι </a:t>
            </a:r>
            <a:r>
              <a:rPr lang="el-GR" dirty="0"/>
              <a:t>ενεργοποιεί ιστικούς παράγοντες και τον παράγοντα VII παρουσία Ca++.  </a:t>
            </a:r>
          </a:p>
          <a:p>
            <a:r>
              <a:rPr lang="el-GR" dirty="0"/>
              <a:t>Αυτός συνενεργοποιεί μαζί με το ενδογενές μονοπάτι τον παράγοντα Χ σε Χα και έτσι συμμετέχει στην μετατροπή της προθρομβίνης σε θρομβίνη, και του ινωδογόνου σε ινώδες.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405003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1064430"/>
          </a:xfrm>
        </p:spPr>
        <p:txBody>
          <a:bodyPr/>
          <a:lstStyle/>
          <a:p>
            <a:pPr algn="ctr"/>
            <a:r>
              <a:rPr lang="el-GR" b="1" dirty="0"/>
              <a:t>Ερυθρά αιμοσφαίρια</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3752" y="1196752"/>
            <a:ext cx="4501480" cy="4711394"/>
          </a:xfrm>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
        <p:nvSpPr>
          <p:cNvPr id="6" name="Rectangle 7"/>
          <p:cNvSpPr/>
          <p:nvPr/>
        </p:nvSpPr>
        <p:spPr>
          <a:xfrm>
            <a:off x="4871864" y="5991672"/>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Sedimented red blood cells</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MDougM</a:t>
            </a:r>
            <a:r>
              <a:rPr lang="el-GR" sz="1200" dirty="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295423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590" y="1594875"/>
            <a:ext cx="6901381" cy="5176037"/>
          </a:xfrm>
          <a:prstGeom prst="rect">
            <a:avLst/>
          </a:prstGeom>
        </p:spPr>
      </p:pic>
      <p:sp>
        <p:nvSpPr>
          <p:cNvPr id="6" name="Τίτλος 1">
            <a:extLst>
              <a:ext uri="{FF2B5EF4-FFF2-40B4-BE49-F238E27FC236}">
                <a16:creationId xmlns:a16="http://schemas.microsoft.com/office/drawing/2014/main" id="{115621EE-1DFD-414E-8E25-8BC2B2270BC3}"/>
              </a:ext>
            </a:extLst>
          </p:cNvPr>
          <p:cNvSpPr txBox="1">
            <a:spLocks/>
          </p:cNvSpPr>
          <p:nvPr/>
        </p:nvSpPr>
        <p:spPr>
          <a:xfrm>
            <a:off x="838200" y="455277"/>
            <a:ext cx="10515600" cy="113959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dirty="0"/>
              <a:t>Ενδογενές και εξωγενές μονοπάτι πήξεως</a:t>
            </a:r>
            <a:br>
              <a:rPr lang="el-GR" dirty="0"/>
            </a:br>
            <a:endParaRPr lang="el-GR" dirty="0"/>
          </a:p>
        </p:txBody>
      </p:sp>
    </p:spTree>
    <p:extLst>
      <p:ext uri="{BB962C8B-B14F-4D97-AF65-F5344CB8AC3E}">
        <p14:creationId xmlns:p14="http://schemas.microsoft.com/office/powerpoint/2010/main" val="95430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normAutofit/>
          </a:bodyPr>
          <a:lstStyle/>
          <a:p>
            <a:r>
              <a:rPr lang="el-GR" dirty="0"/>
              <a:t>Ενδογενές και εξωγενές μονοπάτι πήξεως</a:t>
            </a:r>
          </a:p>
        </p:txBody>
      </p:sp>
      <p:pic>
        <p:nvPicPr>
          <p:cNvPr id="5122" name="Picture 2" descr="File:Coagulation casca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672" y="1052736"/>
            <a:ext cx="6192688" cy="55761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999656" y="6581002"/>
            <a:ext cx="6552728" cy="276999"/>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solidFill>
                <a:latin typeface="Calibri"/>
                <a:hlinkClick r:id="rId4"/>
              </a:rPr>
              <a:t>Coagulation cascade</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a:solidFill>
                  <a:prstClr val="black"/>
                </a:solidFill>
                <a:latin typeface="Calibri"/>
                <a:hlinkClick r:id="rId5" tooltip="User:Chikumaya"/>
              </a:rPr>
              <a:t>Chikumaya</a:t>
            </a:r>
            <a:r>
              <a:rPr lang="en-US" sz="1200" dirty="0">
                <a:solidFill>
                  <a:prstClr val="black"/>
                </a:solidFill>
                <a:latin typeface="Calibri"/>
              </a:rPr>
              <a:t> </a:t>
            </a:r>
            <a:r>
              <a:rPr lang="el-GR" sz="1200" dirty="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2085044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Παράγοντες και μονοπάτια πήξεως</a:t>
            </a:r>
          </a:p>
        </p:txBody>
      </p:sp>
      <p:sp>
        <p:nvSpPr>
          <p:cNvPr id="3" name="Θέση περιεχομένου 2"/>
          <p:cNvSpPr>
            <a:spLocks noGrp="1"/>
          </p:cNvSpPr>
          <p:nvPr>
            <p:ph idx="1"/>
          </p:nvPr>
        </p:nvSpPr>
        <p:spPr/>
        <p:txBody>
          <a:bodyPr/>
          <a:lstStyle/>
          <a:p>
            <a:r>
              <a:rPr lang="el-GR" dirty="0"/>
              <a:t>Οι κυριότερες διαταραχές της πήξης είναι η </a:t>
            </a:r>
            <a:r>
              <a:rPr lang="el-GR" b="1" dirty="0"/>
              <a:t>αιμοφιλία Α</a:t>
            </a:r>
            <a:r>
              <a:rPr lang="el-GR" dirty="0"/>
              <a:t> (έλλειψη η μη δραστικότητα του παράγοντα VIII και σπανιότερα η </a:t>
            </a:r>
            <a:r>
              <a:rPr lang="el-GR" b="1" dirty="0"/>
              <a:t>Β</a:t>
            </a:r>
            <a:r>
              <a:rPr lang="el-GR" dirty="0"/>
              <a:t> (έλλειψη η μη δραστικότητα του παράγοντα ΙΧ). Πρόκειται για </a:t>
            </a:r>
            <a:r>
              <a:rPr lang="el-GR" i="1" dirty="0"/>
              <a:t>κληρονομική φυλοσύνδετη νόσο</a:t>
            </a:r>
            <a:r>
              <a:rPr lang="el-GR" dirty="0"/>
              <a:t> (οι πάσχοντες είναι άνδρες στους οποίους μεταβιβάζεται η γενετική διαταραχή μέσω του χρωμοσώματος Χ, από τη μητέρα).</a:t>
            </a:r>
          </a:p>
          <a:p>
            <a:r>
              <a:rPr lang="el-GR" i="1" dirty="0"/>
              <a:t>Επίκτητες διαταραχές της πήξης </a:t>
            </a:r>
            <a:r>
              <a:rPr lang="el-GR" dirty="0"/>
              <a:t>περιλαμβάνουν την ηπατι</a:t>
            </a:r>
            <a:r>
              <a:rPr lang="el-GR" b="1" dirty="0"/>
              <a:t>κή ανεπάρκεια</a:t>
            </a:r>
            <a:r>
              <a:rPr lang="el-GR" dirty="0"/>
              <a:t> και την </a:t>
            </a:r>
            <a:r>
              <a:rPr lang="el-GR" b="1" dirty="0"/>
              <a:t>έλλειψη βιταμίνης Κ </a:t>
            </a:r>
            <a:r>
              <a:rPr lang="el-GR" dirty="0"/>
              <a:t>που επηρεάζουν την σύνθεση πολλών παραγόντων πήξεως.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056639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843E207-512E-4C51-91DB-1774AFA79C53}"/>
              </a:ext>
            </a:extLst>
          </p:cNvPr>
          <p:cNvSpPr>
            <a:spLocks noGrp="1"/>
          </p:cNvSpPr>
          <p:nvPr>
            <p:ph sz="quarter" idx="4294967295"/>
          </p:nvPr>
        </p:nvSpPr>
        <p:spPr>
          <a:xfrm>
            <a:off x="2070822" y="1617521"/>
            <a:ext cx="8050356" cy="3424107"/>
          </a:xfrm>
        </p:spPr>
        <p:txBody>
          <a:bodyPr>
            <a:normAutofit fontScale="92500" lnSpcReduction="20000"/>
          </a:bodyPr>
          <a:lstStyle/>
          <a:p>
            <a:pPr algn="just"/>
            <a:r>
              <a:rPr lang="el-GR" dirty="0"/>
              <a:t>Οι ομάδες αίματος καθορίζονται από τα αντιγόνα που βρίσκονται στην επιφάνεια των ερυθρών αιμοσφαιρίων.</a:t>
            </a:r>
          </a:p>
          <a:p>
            <a:pPr algn="just"/>
            <a:r>
              <a:rPr lang="el-GR" b="1" dirty="0"/>
              <a:t>Αντιγόνο</a:t>
            </a:r>
            <a:r>
              <a:rPr lang="el-GR" dirty="0"/>
              <a:t> γενικώς χαρακτηρίζεται ένα χημικό μόριο το οποίο όταν εισέρχεται σε έναν οργανισμό (στον οποίο δεν ανήκει) αναγνωρίζεται σαν «ξένο» και προκαλεί μια ανοσολογική αντίδραση εναντίον του.</a:t>
            </a:r>
          </a:p>
          <a:p>
            <a:pPr algn="just"/>
            <a:r>
              <a:rPr lang="el-GR" b="1" dirty="0"/>
              <a:t>Αντίσωμα</a:t>
            </a:r>
            <a:r>
              <a:rPr lang="el-GR" dirty="0"/>
              <a:t> είναι μια χημική ουσία την οποία παράγει ο οργανισμός, ειδικά εναντίον του συγκεκριμένου αντιγόνου με το οποίο και συνδέεται, προκαλώντας την εξουδετέρωσή του.  </a:t>
            </a:r>
            <a:endParaRPr lang="el-GR" b="1" dirty="0"/>
          </a:p>
        </p:txBody>
      </p:sp>
    </p:spTree>
    <p:extLst>
      <p:ext uri="{BB962C8B-B14F-4D97-AF65-F5344CB8AC3E}">
        <p14:creationId xmlns:p14="http://schemas.microsoft.com/office/powerpoint/2010/main" val="536157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7AADD7-9C9E-494F-91A9-C7CCC9C72A72}"/>
              </a:ext>
            </a:extLst>
          </p:cNvPr>
          <p:cNvSpPr>
            <a:spLocks noGrp="1"/>
          </p:cNvSpPr>
          <p:nvPr>
            <p:ph sz="quarter" idx="4294967295"/>
          </p:nvPr>
        </p:nvSpPr>
        <p:spPr>
          <a:xfrm>
            <a:off x="2160528" y="1587538"/>
            <a:ext cx="8050356" cy="3424107"/>
          </a:xfrm>
        </p:spPr>
        <p:txBody>
          <a:bodyPr>
            <a:normAutofit fontScale="92500" lnSpcReduction="10000"/>
          </a:bodyPr>
          <a:lstStyle/>
          <a:p>
            <a:pPr algn="just"/>
            <a:r>
              <a:rPr lang="el-GR" dirty="0"/>
              <a:t>Τα κυριότερα επιφανειακά αντιγόνα των ερυθρών αιμοσφαιρίων είναι το </a:t>
            </a:r>
            <a:r>
              <a:rPr lang="el-GR" b="1" dirty="0"/>
              <a:t>Α</a:t>
            </a:r>
            <a:r>
              <a:rPr lang="el-GR" dirty="0"/>
              <a:t> και το </a:t>
            </a:r>
            <a:r>
              <a:rPr lang="el-GR" b="1" dirty="0"/>
              <a:t>Β</a:t>
            </a:r>
            <a:r>
              <a:rPr lang="el-GR" dirty="0"/>
              <a:t>. Οι πιθανοί συνδυασμοί αυτών των δύο καθορίζουν και τις αντίστοιχες ομάδες αίματος που περιλαμβάνονται στο σύστημα ΑΒΟ. Τα άτομα κάθε ομάδας φέρουν στο πλάσμα τους αντισώματα (</a:t>
            </a:r>
            <a:r>
              <a:rPr lang="el-GR" dirty="0" err="1"/>
              <a:t>αντι</a:t>
            </a:r>
            <a:r>
              <a:rPr lang="el-GR" dirty="0"/>
              <a:t>-Α, </a:t>
            </a:r>
            <a:r>
              <a:rPr lang="el-GR" dirty="0" err="1"/>
              <a:t>αντι</a:t>
            </a:r>
            <a:r>
              <a:rPr lang="el-GR" dirty="0"/>
              <a:t>-Β κ.λπ.), τα οποία όμως (προφανώς) δεν είναι εκείνα που στρέφονται εναντίον της ομάδας αίματος του συγκεκριμένου ατόμου (π.χ. άτομο </a:t>
            </a:r>
            <a:r>
              <a:rPr lang="el-GR" dirty="0" err="1"/>
              <a:t>ομάδος</a:t>
            </a:r>
            <a:r>
              <a:rPr lang="el-GR" dirty="0"/>
              <a:t> Α, έχει αντισώματα </a:t>
            </a:r>
            <a:r>
              <a:rPr lang="el-GR" dirty="0" err="1"/>
              <a:t>αντι</a:t>
            </a:r>
            <a:r>
              <a:rPr lang="el-GR" dirty="0"/>
              <a:t>-Β).</a:t>
            </a:r>
          </a:p>
        </p:txBody>
      </p:sp>
    </p:spTree>
    <p:extLst>
      <p:ext uri="{BB962C8B-B14F-4D97-AF65-F5344CB8AC3E}">
        <p14:creationId xmlns:p14="http://schemas.microsoft.com/office/powerpoint/2010/main" val="3989669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9C3F3C-66DC-4CE9-BE48-D2AD1C581EE7}"/>
              </a:ext>
            </a:extLst>
          </p:cNvPr>
          <p:cNvSpPr>
            <a:spLocks noGrp="1"/>
          </p:cNvSpPr>
          <p:nvPr>
            <p:ph type="title"/>
          </p:nvPr>
        </p:nvSpPr>
        <p:spPr>
          <a:xfrm>
            <a:off x="2071066" y="262128"/>
            <a:ext cx="8049869" cy="1609344"/>
          </a:xfrm>
        </p:spPr>
        <p:txBody>
          <a:bodyPr/>
          <a:lstStyle/>
          <a:p>
            <a:r>
              <a:rPr lang="el-GR" cap="none" dirty="0"/>
              <a:t>Ομάδες αίματος ΑΒΟ </a:t>
            </a:r>
          </a:p>
        </p:txBody>
      </p:sp>
      <p:sp>
        <p:nvSpPr>
          <p:cNvPr id="3" name="Θέση περιεχομένου 2">
            <a:extLst>
              <a:ext uri="{FF2B5EF4-FFF2-40B4-BE49-F238E27FC236}">
                <a16:creationId xmlns:a16="http://schemas.microsoft.com/office/drawing/2014/main" id="{4221E234-A881-4317-951E-5D130D6482FF}"/>
              </a:ext>
            </a:extLst>
          </p:cNvPr>
          <p:cNvSpPr>
            <a:spLocks noGrp="1"/>
          </p:cNvSpPr>
          <p:nvPr>
            <p:ph sz="quarter" idx="4294967295"/>
          </p:nvPr>
        </p:nvSpPr>
        <p:spPr>
          <a:xfrm>
            <a:off x="3000049" y="1871472"/>
            <a:ext cx="7586385" cy="2516027"/>
          </a:xfrm>
        </p:spPr>
        <p:txBody>
          <a:bodyPr>
            <a:normAutofit lnSpcReduction="10000"/>
          </a:bodyPr>
          <a:lstStyle/>
          <a:p>
            <a:pPr marL="0" indent="0">
              <a:buNone/>
            </a:pPr>
            <a:r>
              <a:rPr lang="el-GR" b="1" dirty="0"/>
              <a:t>Ομάδα		Αντιγόνο	   Αντίσωμα</a:t>
            </a:r>
          </a:p>
          <a:p>
            <a:pPr marL="0" indent="0">
              <a:buNone/>
            </a:pPr>
            <a:r>
              <a:rPr lang="el-GR" dirty="0"/>
              <a:t>   Α		    </a:t>
            </a:r>
            <a:r>
              <a:rPr lang="en-US" dirty="0"/>
              <a:t>	    </a:t>
            </a:r>
            <a:r>
              <a:rPr lang="el-GR" dirty="0"/>
              <a:t>Α		      </a:t>
            </a:r>
            <a:r>
              <a:rPr lang="el-GR" dirty="0" err="1"/>
              <a:t>αντι</a:t>
            </a:r>
            <a:r>
              <a:rPr lang="el-GR" dirty="0"/>
              <a:t>-Β</a:t>
            </a:r>
          </a:p>
          <a:p>
            <a:pPr marL="0" indent="0">
              <a:buNone/>
            </a:pPr>
            <a:r>
              <a:rPr lang="el-GR" dirty="0"/>
              <a:t>   Β		    </a:t>
            </a:r>
            <a:r>
              <a:rPr lang="en-US" dirty="0"/>
              <a:t>	    </a:t>
            </a:r>
            <a:r>
              <a:rPr lang="el-GR" dirty="0"/>
              <a:t>Β		      </a:t>
            </a:r>
            <a:r>
              <a:rPr lang="el-GR" dirty="0" err="1"/>
              <a:t>αντι</a:t>
            </a:r>
            <a:r>
              <a:rPr lang="el-GR" dirty="0"/>
              <a:t>-Α</a:t>
            </a:r>
          </a:p>
          <a:p>
            <a:pPr marL="0" indent="0">
              <a:buNone/>
            </a:pPr>
            <a:r>
              <a:rPr lang="el-GR" dirty="0"/>
              <a:t>  ΑΒ		</a:t>
            </a:r>
            <a:r>
              <a:rPr lang="en-US" dirty="0"/>
              <a:t> 	</a:t>
            </a:r>
            <a:r>
              <a:rPr lang="el-GR" dirty="0"/>
              <a:t>Α και Β		           - </a:t>
            </a:r>
          </a:p>
          <a:p>
            <a:pPr marL="0" indent="0">
              <a:buNone/>
            </a:pPr>
            <a:r>
              <a:rPr lang="el-GR" dirty="0"/>
              <a:t>   Ο 		  </a:t>
            </a:r>
            <a:r>
              <a:rPr lang="en-US" dirty="0"/>
              <a:t>	  </a:t>
            </a:r>
            <a:r>
              <a:rPr lang="el-GR" dirty="0"/>
              <a:t>  -		</a:t>
            </a:r>
            <a:r>
              <a:rPr lang="el-GR" dirty="0" err="1"/>
              <a:t>αντι</a:t>
            </a:r>
            <a:r>
              <a:rPr lang="el-GR" dirty="0"/>
              <a:t>-Α και </a:t>
            </a:r>
            <a:r>
              <a:rPr lang="el-GR" dirty="0" err="1"/>
              <a:t>αντι</a:t>
            </a:r>
            <a:r>
              <a:rPr lang="el-GR" dirty="0"/>
              <a:t>-Β</a:t>
            </a:r>
          </a:p>
        </p:txBody>
      </p:sp>
      <p:sp>
        <p:nvSpPr>
          <p:cNvPr id="4" name="Θέση περιεχομένου 2">
            <a:extLst>
              <a:ext uri="{FF2B5EF4-FFF2-40B4-BE49-F238E27FC236}">
                <a16:creationId xmlns:a16="http://schemas.microsoft.com/office/drawing/2014/main" id="{3FB8D386-D80E-4DCD-B00A-395D157CF71C}"/>
              </a:ext>
            </a:extLst>
          </p:cNvPr>
          <p:cNvSpPr txBox="1">
            <a:spLocks/>
          </p:cNvSpPr>
          <p:nvPr/>
        </p:nvSpPr>
        <p:spPr>
          <a:xfrm>
            <a:off x="2070578" y="4387499"/>
            <a:ext cx="8050356" cy="1236251"/>
          </a:xfrm>
          <a:prstGeom prst="rect">
            <a:avLst/>
          </a:prstGeom>
        </p:spPr>
        <p:txBody>
          <a:bodyPr vert="horz" lIns="82953" tIns="41476" rIns="82953" bIns="41476" rtlCol="0">
            <a:normAutofit/>
          </a:bodyPr>
          <a:lstStyle>
            <a:lvl1pPr marL="201589" indent="-201589" algn="l" defTabSz="1007943" rtl="0" eaLnBrk="1" latinLnBrk="0" hangingPunct="1">
              <a:lnSpc>
                <a:spcPct val="90000"/>
              </a:lnSpc>
              <a:spcBef>
                <a:spcPts val="1323"/>
              </a:spcBef>
              <a:buClr>
                <a:schemeClr val="accent1">
                  <a:lumMod val="75000"/>
                </a:schemeClr>
              </a:buClr>
              <a:buSzPct val="85000"/>
              <a:buFont typeface="Wingdings" pitchFamily="2" charset="2"/>
              <a:buChar char="§"/>
              <a:defRPr sz="2205" kern="1200">
                <a:solidFill>
                  <a:schemeClr val="tx1"/>
                </a:solidFill>
                <a:latin typeface="+mn-lt"/>
                <a:ea typeface="+mn-ea"/>
                <a:cs typeface="+mn-cs"/>
              </a:defRPr>
            </a:lvl1pPr>
            <a:lvl2pPr marL="503972" indent="-201589"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984" kern="1200">
                <a:solidFill>
                  <a:schemeClr val="tx1"/>
                </a:solidFill>
                <a:latin typeface="+mn-lt"/>
                <a:ea typeface="+mn-ea"/>
                <a:cs typeface="+mn-cs"/>
              </a:defRPr>
            </a:lvl2pPr>
            <a:lvl3pPr marL="806354" indent="-201589"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3pPr>
            <a:lvl4pPr marL="1108737" indent="-201589"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4pPr>
            <a:lvl5pPr marL="1411120" indent="-201589"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5pPr>
            <a:lvl6pPr marL="1763680" indent="-251986"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6pPr>
            <a:lvl7pPr marL="2094370" indent="-251986"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7pPr>
            <a:lvl8pPr marL="2425060" indent="-251986"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8pPr>
            <a:lvl9pPr marL="2755750" indent="-251986" algn="l" defTabSz="1007943" rtl="0" eaLnBrk="1" latinLnBrk="0" hangingPunct="1">
              <a:lnSpc>
                <a:spcPct val="90000"/>
              </a:lnSpc>
              <a:spcBef>
                <a:spcPts val="441"/>
              </a:spcBef>
              <a:spcAft>
                <a:spcPts val="220"/>
              </a:spcAft>
              <a:buClr>
                <a:schemeClr val="accent1">
                  <a:lumMod val="75000"/>
                </a:schemeClr>
              </a:buClr>
              <a:buSzPct val="85000"/>
              <a:buFont typeface="Wingdings" pitchFamily="2" charset="2"/>
              <a:buChar char="§"/>
              <a:defRPr sz="1764" kern="1200">
                <a:solidFill>
                  <a:schemeClr val="tx1"/>
                </a:solidFill>
                <a:latin typeface="+mn-lt"/>
                <a:ea typeface="+mn-ea"/>
                <a:cs typeface="+mn-cs"/>
              </a:defRPr>
            </a:lvl9pPr>
          </a:lstStyle>
          <a:p>
            <a:pPr marL="0" indent="0" algn="just">
              <a:buNone/>
            </a:pPr>
            <a:r>
              <a:rPr lang="el-GR" sz="2000" dirty="0"/>
              <a:t>Η μετάγγιση αίματος μη συμβατής ομάδας (π.χ. σε άτομο ομάδας Α να μεταγγιστεί αίμα ομάδας Β) προκαλεί δυνητικά θανατηφόρα αντίδραση (με συγκόλληση και </a:t>
            </a:r>
            <a:r>
              <a:rPr lang="el-GR" sz="2000" dirty="0" err="1"/>
              <a:t>αιμόλυση</a:t>
            </a:r>
            <a:r>
              <a:rPr lang="el-GR" sz="2000" dirty="0"/>
              <a:t> των </a:t>
            </a:r>
            <a:r>
              <a:rPr lang="el-GR" sz="2000" dirty="0" err="1"/>
              <a:t>ερυθροκυττάρων</a:t>
            </a:r>
            <a:r>
              <a:rPr lang="el-GR" sz="2000" dirty="0"/>
              <a:t>).</a:t>
            </a:r>
          </a:p>
        </p:txBody>
      </p:sp>
    </p:spTree>
    <p:extLst>
      <p:ext uri="{BB962C8B-B14F-4D97-AF65-F5344CB8AC3E}">
        <p14:creationId xmlns:p14="http://schemas.microsoft.com/office/powerpoint/2010/main" val="2023442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74" y="249215"/>
            <a:ext cx="10817180" cy="1325563"/>
          </a:xfrm>
        </p:spPr>
        <p:txBody>
          <a:bodyPr/>
          <a:lstStyle/>
          <a:p>
            <a:r>
              <a:rPr lang="el-GR" dirty="0"/>
              <a:t>ΟΜΑΔΕΣ ΑΙΜΑΤΟΣ (αντιγόνα και αντισώματα)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4512" y="1282986"/>
            <a:ext cx="5522976" cy="4242816"/>
          </a:xfrm>
        </p:spPr>
      </p:pic>
      <p:sp>
        <p:nvSpPr>
          <p:cNvPr id="5" name="TextBox 4"/>
          <p:cNvSpPr txBox="1"/>
          <p:nvPr/>
        </p:nvSpPr>
        <p:spPr>
          <a:xfrm>
            <a:off x="2895600" y="5525802"/>
            <a:ext cx="6527800" cy="923330"/>
          </a:xfrm>
          <a:prstGeom prst="rect">
            <a:avLst/>
          </a:prstGeom>
          <a:noFill/>
        </p:spPr>
        <p:txBody>
          <a:bodyPr wrap="square" rtlCol="0">
            <a:spAutoFit/>
          </a:bodyPr>
          <a:lstStyle/>
          <a:p>
            <a:r>
              <a:rPr lang="en-US"/>
              <a:t>By OpenStax College - Anatomy &amp; Physiology, Connexions Web site. http://cnx.org/content/col11496/1.6/, Jun 19, 2013., CC BY 3.0, https://commons.wikimedia.org/w/index.php?curid=30148183</a:t>
            </a:r>
            <a:endParaRPr lang="el-GR"/>
          </a:p>
        </p:txBody>
      </p:sp>
    </p:spTree>
    <p:extLst>
      <p:ext uri="{BB962C8B-B14F-4D97-AF65-F5344CB8AC3E}">
        <p14:creationId xmlns:p14="http://schemas.microsoft.com/office/powerpoint/2010/main" val="2041530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ΟΜΑΔΕΣ ΑΙΜΑΤΟΣ (ΔΟΤΕΣ ΚΑΙ ΔΕΚΤΕΣ)</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0950" y="1475581"/>
            <a:ext cx="4610100" cy="4314825"/>
          </a:xfrm>
        </p:spPr>
      </p:pic>
      <p:sp>
        <p:nvSpPr>
          <p:cNvPr id="5" name="Rectangle 4"/>
          <p:cNvSpPr/>
          <p:nvPr/>
        </p:nvSpPr>
        <p:spPr>
          <a:xfrm>
            <a:off x="3048000" y="5790406"/>
            <a:ext cx="6096000" cy="685059"/>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original uploader was Apers0n at English Wikipedia. [CC BY-SA 3.0 (http://creativecommons.org/licenses/by-sa/3.0/)]</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117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877043-9D5E-476B-AAD7-579721AE6063}"/>
              </a:ext>
            </a:extLst>
          </p:cNvPr>
          <p:cNvSpPr>
            <a:spLocks noGrp="1"/>
          </p:cNvSpPr>
          <p:nvPr>
            <p:ph type="title"/>
          </p:nvPr>
        </p:nvSpPr>
        <p:spPr/>
        <p:txBody>
          <a:bodyPr/>
          <a:lstStyle/>
          <a:p>
            <a:r>
              <a:rPr lang="el-GR" cap="none" dirty="0"/>
              <a:t>Παράγων </a:t>
            </a:r>
            <a:r>
              <a:rPr lang="en-US" cap="none" dirty="0"/>
              <a:t>Rhesus (rh)</a:t>
            </a:r>
            <a:endParaRPr lang="el-GR" cap="none" dirty="0"/>
          </a:p>
        </p:txBody>
      </p:sp>
      <p:sp>
        <p:nvSpPr>
          <p:cNvPr id="3" name="Θέση περιεχομένου 2">
            <a:extLst>
              <a:ext uri="{FF2B5EF4-FFF2-40B4-BE49-F238E27FC236}">
                <a16:creationId xmlns:a16="http://schemas.microsoft.com/office/drawing/2014/main" id="{6752C6CD-FDA1-4E01-81C6-4C86544BF0A8}"/>
              </a:ext>
            </a:extLst>
          </p:cNvPr>
          <p:cNvSpPr>
            <a:spLocks noGrp="1"/>
          </p:cNvSpPr>
          <p:nvPr>
            <p:ph sz="quarter" idx="4294967295"/>
          </p:nvPr>
        </p:nvSpPr>
        <p:spPr>
          <a:xfrm>
            <a:off x="1980630" y="1877373"/>
            <a:ext cx="8050356" cy="4219152"/>
          </a:xfrm>
        </p:spPr>
        <p:txBody>
          <a:bodyPr>
            <a:normAutofit fontScale="85000" lnSpcReduction="20000"/>
          </a:bodyPr>
          <a:lstStyle/>
          <a:p>
            <a:pPr marL="0" indent="0" algn="just">
              <a:buNone/>
            </a:pPr>
            <a:r>
              <a:rPr lang="el-GR" dirty="0"/>
              <a:t>Βασίζεται στην ύπαρξη του αντιγόνου </a:t>
            </a:r>
            <a:r>
              <a:rPr lang="en-US" dirty="0"/>
              <a:t>Rhesus </a:t>
            </a:r>
            <a:r>
              <a:rPr lang="el-GR" dirty="0"/>
              <a:t>στα </a:t>
            </a:r>
            <a:r>
              <a:rPr lang="el-GR" dirty="0" err="1"/>
              <a:t>ερυθροκύτταρα</a:t>
            </a:r>
            <a:r>
              <a:rPr lang="el-GR" dirty="0"/>
              <a:t> και περιλαμβάνει δύο ομάδες: </a:t>
            </a:r>
          </a:p>
          <a:p>
            <a:pPr algn="just"/>
            <a:r>
              <a:rPr lang="en-US" dirty="0"/>
              <a:t>rh (+): </a:t>
            </a:r>
            <a:r>
              <a:rPr lang="el-GR" dirty="0"/>
              <a:t>85% του πληθυσμού</a:t>
            </a:r>
          </a:p>
          <a:p>
            <a:pPr algn="just"/>
            <a:r>
              <a:rPr lang="en-US" dirty="0"/>
              <a:t>rh (-): </a:t>
            </a:r>
            <a:r>
              <a:rPr lang="el-GR" dirty="0"/>
              <a:t>15% του πληθυσμού</a:t>
            </a:r>
          </a:p>
          <a:p>
            <a:pPr marL="0" indent="0" algn="just">
              <a:buNone/>
            </a:pPr>
            <a:r>
              <a:rPr lang="el-GR" dirty="0"/>
              <a:t>Ο συγκεκριμένος παράγων συνδυάζεται με το σύστημα ΑΒΟ με αποτέλεσμα οι προαναφερθείσες ομάδες (Α, Β, ΑΒ και Ο) να υποδιαιρούνται σε </a:t>
            </a:r>
            <a:r>
              <a:rPr lang="en-US" dirty="0"/>
              <a:t>Rh (+) </a:t>
            </a:r>
            <a:r>
              <a:rPr lang="el-GR" dirty="0"/>
              <a:t>και </a:t>
            </a:r>
            <a:r>
              <a:rPr lang="en-US" dirty="0"/>
              <a:t>Rh (-) </a:t>
            </a:r>
            <a:r>
              <a:rPr lang="el-GR" dirty="0"/>
              <a:t>(π.χ. Α(+) και Α(-).</a:t>
            </a:r>
          </a:p>
          <a:p>
            <a:pPr marL="0" indent="0" algn="just">
              <a:buNone/>
            </a:pPr>
            <a:r>
              <a:rPr lang="el-GR" dirty="0"/>
              <a:t>Να σημειωθεί ότι, ένα άτομο με αίμα </a:t>
            </a:r>
            <a:r>
              <a:rPr lang="en-US" dirty="0"/>
              <a:t>Rh(-)</a:t>
            </a:r>
            <a:r>
              <a:rPr lang="el-GR" dirty="0"/>
              <a:t>, οποιασδήποτε ομάδας, θα αναπτύξει αντισώματα (</a:t>
            </a:r>
            <a:r>
              <a:rPr lang="el-GR" dirty="0" err="1"/>
              <a:t>αντι</a:t>
            </a:r>
            <a:r>
              <a:rPr lang="el-GR" dirty="0"/>
              <a:t>-</a:t>
            </a:r>
            <a:r>
              <a:rPr lang="en-US" dirty="0"/>
              <a:t>Rh) </a:t>
            </a:r>
            <a:r>
              <a:rPr lang="el-GR" dirty="0"/>
              <a:t>εναντίον του παράγοντα </a:t>
            </a:r>
            <a:r>
              <a:rPr lang="en-US" dirty="0"/>
              <a:t>Rh, </a:t>
            </a:r>
            <a:r>
              <a:rPr lang="el-GR" dirty="0"/>
              <a:t>οποιασδήποτε ομάδας </a:t>
            </a:r>
            <a:r>
              <a:rPr lang="el-GR" i="1" dirty="0"/>
              <a:t>μόνο όταν λάβει μετάγγιση αίματος </a:t>
            </a:r>
            <a:r>
              <a:rPr lang="en-US" i="1" dirty="0"/>
              <a:t>Rh(+)</a:t>
            </a:r>
            <a:r>
              <a:rPr lang="en-US" dirty="0"/>
              <a:t> </a:t>
            </a:r>
            <a:r>
              <a:rPr lang="el-GR" dirty="0"/>
              <a:t>και όχι προηγουμένως (σε αντίθεση με τα αντισώματα κατά των αντιγόνων Α και Β</a:t>
            </a:r>
            <a:r>
              <a:rPr lang="en-US" dirty="0"/>
              <a:t> </a:t>
            </a:r>
            <a:r>
              <a:rPr lang="el-GR" dirty="0"/>
              <a:t>που προϋπάρχουν στο πλάσμα του δέκτη).</a:t>
            </a:r>
          </a:p>
        </p:txBody>
      </p:sp>
    </p:spTree>
    <p:extLst>
      <p:ext uri="{BB962C8B-B14F-4D97-AF65-F5344CB8AC3E}">
        <p14:creationId xmlns:p14="http://schemas.microsoft.com/office/powerpoint/2010/main" val="2911746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822FB9-6D60-4707-9362-911D8F69FB59}"/>
              </a:ext>
            </a:extLst>
          </p:cNvPr>
          <p:cNvSpPr>
            <a:spLocks noGrp="1"/>
          </p:cNvSpPr>
          <p:nvPr>
            <p:ph sz="quarter" idx="4294967295"/>
          </p:nvPr>
        </p:nvSpPr>
        <p:spPr>
          <a:xfrm>
            <a:off x="1226446" y="1254467"/>
            <a:ext cx="9739107" cy="5107696"/>
          </a:xfrm>
        </p:spPr>
        <p:txBody>
          <a:bodyPr>
            <a:normAutofit lnSpcReduction="10000"/>
          </a:bodyPr>
          <a:lstStyle/>
          <a:p>
            <a:pPr marL="0" indent="0" algn="just">
              <a:buNone/>
            </a:pPr>
            <a:r>
              <a:rPr lang="el-GR" dirty="0"/>
              <a:t>Έτσι, κατά την πρώτη αυτή επαφή με «ασύμβατο αίμα» (ως προς τον παράγοντα </a:t>
            </a:r>
            <a:r>
              <a:rPr lang="en-US" dirty="0"/>
              <a:t>Rh), </a:t>
            </a:r>
            <a:r>
              <a:rPr lang="el-GR" dirty="0"/>
              <a:t>είναι μάλλον απίθανο να εκδηλωθεί αντίδραση. Θα υπάρξει όμως </a:t>
            </a:r>
            <a:r>
              <a:rPr lang="el-GR" b="1" dirty="0"/>
              <a:t>ευαισθητοποίηση</a:t>
            </a:r>
            <a:r>
              <a:rPr lang="el-GR" dirty="0"/>
              <a:t> του οργανισμού και παραγωγή αντισωμάτων </a:t>
            </a:r>
            <a:r>
              <a:rPr lang="el-GR" dirty="0" err="1"/>
              <a:t>αντι</a:t>
            </a:r>
            <a:r>
              <a:rPr lang="el-GR" dirty="0"/>
              <a:t>-</a:t>
            </a:r>
            <a:r>
              <a:rPr lang="en-US" dirty="0"/>
              <a:t>Rh</a:t>
            </a:r>
            <a:r>
              <a:rPr lang="el-GR" dirty="0"/>
              <a:t>, τα οποία θα είναι έτοιμα να δράσουν σε μία επόμενη μετάγγιση </a:t>
            </a:r>
            <a:r>
              <a:rPr lang="en-US" dirty="0"/>
              <a:t>Rh(+) </a:t>
            </a:r>
            <a:r>
              <a:rPr lang="el-GR" dirty="0"/>
              <a:t>αίματος, οπότε και θα εκδηλωθεί η αντίδραση. </a:t>
            </a:r>
          </a:p>
          <a:p>
            <a:pPr marL="0" indent="0" algn="just">
              <a:buNone/>
            </a:pPr>
            <a:r>
              <a:rPr lang="el-GR" dirty="0"/>
              <a:t>Ανάλογη ευαισθητοποίηση μπορεί να συμβεί σε περίπτωση τοκετού </a:t>
            </a:r>
            <a:r>
              <a:rPr lang="en-US" dirty="0"/>
              <a:t>Rh(-) </a:t>
            </a:r>
            <a:r>
              <a:rPr lang="el-GR" dirty="0"/>
              <a:t>μητέρας με </a:t>
            </a:r>
            <a:r>
              <a:rPr lang="en-US" dirty="0"/>
              <a:t>Rh(+) </a:t>
            </a:r>
            <a:r>
              <a:rPr lang="el-GR" dirty="0"/>
              <a:t>έμβρυο (οπότε και γίνεται επαφή των </a:t>
            </a:r>
            <a:r>
              <a:rPr lang="en-US" dirty="0"/>
              <a:t>Rh+ </a:t>
            </a:r>
            <a:r>
              <a:rPr lang="el-GR" dirty="0" err="1"/>
              <a:t>ερυθροκυττάρων</a:t>
            </a:r>
            <a:r>
              <a:rPr lang="el-GR" dirty="0"/>
              <a:t> με το μητρικό αίμα λόγω φθοράς του πλακούντα). Κατά την επόμενη εγκυμοσύνη (αν το έμβρυο είναι πάλι </a:t>
            </a:r>
            <a:r>
              <a:rPr lang="en-US" dirty="0"/>
              <a:t>Rh+) </a:t>
            </a:r>
            <a:r>
              <a:rPr lang="el-GR" dirty="0"/>
              <a:t>η μητέρα θα έχει αναπτύξει </a:t>
            </a:r>
            <a:r>
              <a:rPr lang="el-GR" dirty="0" err="1"/>
              <a:t>αντι</a:t>
            </a:r>
            <a:r>
              <a:rPr lang="el-GR" dirty="0"/>
              <a:t>-</a:t>
            </a:r>
            <a:r>
              <a:rPr lang="en-US" dirty="0"/>
              <a:t>Rh </a:t>
            </a:r>
            <a:r>
              <a:rPr lang="el-GR" dirty="0"/>
              <a:t>αντισώματα τα οποία εισέρχονται στην εμβρυϊκή κυκλοφορία κατά τον τοκετό προκαλώντας </a:t>
            </a:r>
            <a:r>
              <a:rPr lang="el-GR" dirty="0" err="1"/>
              <a:t>αιμόλυση</a:t>
            </a:r>
            <a:r>
              <a:rPr lang="el-GR" dirty="0"/>
              <a:t>.</a:t>
            </a:r>
          </a:p>
          <a:p>
            <a:pPr marL="0" indent="0">
              <a:buNone/>
            </a:pPr>
            <a:endParaRPr lang="el-GR" dirty="0"/>
          </a:p>
        </p:txBody>
      </p:sp>
    </p:spTree>
    <p:extLst>
      <p:ext uri="{BB962C8B-B14F-4D97-AF65-F5344CB8AC3E}">
        <p14:creationId xmlns:p14="http://schemas.microsoft.com/office/powerpoint/2010/main" val="73894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ΣΧΗΜΑ ΕΡΥΘΡΩΝ ΑΙΜΟΣΦΑΙΡΙΩΝ</a:t>
            </a:r>
          </a:p>
        </p:txBody>
      </p:sp>
      <p:pic>
        <p:nvPicPr>
          <p:cNvPr id="4" name="Content Placeholder 3" descr="1903_Shape_of_Red_Blood_Cells.jpg"/>
          <p:cNvPicPr>
            <a:picLocks noGrp="1" noChangeAspect="1"/>
          </p:cNvPicPr>
          <p:nvPr>
            <p:ph idx="1"/>
          </p:nvPr>
        </p:nvPicPr>
        <p:blipFill>
          <a:blip r:embed="rId2" cstate="print"/>
          <a:stretch>
            <a:fillRect/>
          </a:stretch>
        </p:blipFill>
        <p:spPr>
          <a:xfrm>
            <a:off x="5036278" y="1886964"/>
            <a:ext cx="1871472" cy="2151888"/>
          </a:xfrm>
        </p:spPr>
      </p:pic>
      <p:sp>
        <p:nvSpPr>
          <p:cNvPr id="5" name="TextBox 4"/>
          <p:cNvSpPr txBox="1"/>
          <p:nvPr/>
        </p:nvSpPr>
        <p:spPr>
          <a:xfrm>
            <a:off x="1177871" y="4959457"/>
            <a:ext cx="9980909" cy="369332"/>
          </a:xfrm>
          <a:prstGeom prst="rect">
            <a:avLst/>
          </a:prstGeom>
          <a:noFill/>
        </p:spPr>
        <p:txBody>
          <a:bodyPr wrap="square" rtlCol="0">
            <a:spAutoFit/>
          </a:bodyPr>
          <a:lstStyle/>
          <a:p>
            <a:r>
              <a:rPr lang="en-US" dirty="0" err="1"/>
              <a:t>OpenStax</a:t>
            </a:r>
            <a:r>
              <a:rPr lang="en-US" dirty="0"/>
              <a:t> College [CC BY 3.0 (https://creativecommons.org/licenses/by/3.0)]</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ΟΜΑΔΕΣ ΑΙΜΑΤΟΣ (δότες και δέκτες με συνεκτίμηση του παράγοντα </a:t>
            </a:r>
            <a:r>
              <a:rPr lang="en-US" dirty="0"/>
              <a:t>Rhesus)</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1025" y="2494756"/>
            <a:ext cx="3409950" cy="2352675"/>
          </a:xfrm>
        </p:spPr>
      </p:pic>
      <p:sp>
        <p:nvSpPr>
          <p:cNvPr id="5" name="Rectangle 4"/>
          <p:cNvSpPr/>
          <p:nvPr/>
        </p:nvSpPr>
        <p:spPr>
          <a:xfrm>
            <a:off x="3200400" y="5328335"/>
            <a:ext cx="6096000" cy="646331"/>
          </a:xfrm>
          <a:prstGeom prst="rect">
            <a:avLst/>
          </a:prstGeom>
        </p:spPr>
        <p:txBody>
          <a:bodyPr>
            <a:spAutoFit/>
          </a:bodyPr>
          <a:lstStyle/>
          <a:p>
            <a:r>
              <a:rPr lang="en-US" dirty="0"/>
              <a:t>By </a:t>
            </a:r>
            <a:r>
              <a:rPr lang="en-US" dirty="0" err="1"/>
              <a:t>Apangshusaha</a:t>
            </a:r>
            <a:r>
              <a:rPr lang="en-US" dirty="0"/>
              <a:t> - Own work, CC BY-SA 3.0, https://commons.wikimedia.org/w/index.php?curid=9558898</a:t>
            </a:r>
            <a:endParaRPr lang="el-GR" dirty="0"/>
          </a:p>
        </p:txBody>
      </p:sp>
    </p:spTree>
    <p:extLst>
      <p:ext uri="{BB962C8B-B14F-4D97-AF65-F5344CB8AC3E}">
        <p14:creationId xmlns:p14="http://schemas.microsoft.com/office/powerpoint/2010/main" val="2648920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464612-A99B-45D4-B8CF-C5441E3D8373}"/>
              </a:ext>
            </a:extLst>
          </p:cNvPr>
          <p:cNvSpPr>
            <a:spLocks noGrp="1"/>
          </p:cNvSpPr>
          <p:nvPr>
            <p:ph type="title"/>
          </p:nvPr>
        </p:nvSpPr>
        <p:spPr>
          <a:xfrm>
            <a:off x="2071065" y="315532"/>
            <a:ext cx="8049869" cy="1024508"/>
          </a:xfrm>
        </p:spPr>
        <p:txBody>
          <a:bodyPr/>
          <a:lstStyle/>
          <a:p>
            <a:pPr algn="ctr"/>
            <a:r>
              <a:rPr lang="el-GR" cap="none" dirty="0"/>
              <a:t>Μετάγγιση Αίματος </a:t>
            </a:r>
          </a:p>
        </p:txBody>
      </p:sp>
      <p:sp>
        <p:nvSpPr>
          <p:cNvPr id="3" name="Θέση περιεχομένου 2">
            <a:extLst>
              <a:ext uri="{FF2B5EF4-FFF2-40B4-BE49-F238E27FC236}">
                <a16:creationId xmlns:a16="http://schemas.microsoft.com/office/drawing/2014/main" id="{B05A7DA7-C4FB-45FD-B89B-78F97B256417}"/>
              </a:ext>
            </a:extLst>
          </p:cNvPr>
          <p:cNvSpPr>
            <a:spLocks noGrp="1"/>
          </p:cNvSpPr>
          <p:nvPr>
            <p:ph sz="quarter" idx="4294967295"/>
          </p:nvPr>
        </p:nvSpPr>
        <p:spPr>
          <a:xfrm>
            <a:off x="450760" y="1340040"/>
            <a:ext cx="11256135" cy="5202428"/>
          </a:xfrm>
        </p:spPr>
        <p:txBody>
          <a:bodyPr>
            <a:normAutofit fontScale="77500" lnSpcReduction="20000"/>
          </a:bodyPr>
          <a:lstStyle/>
          <a:p>
            <a:pPr algn="just"/>
            <a:r>
              <a:rPr lang="el-GR" dirty="0"/>
              <a:t>Γίνεται ΠΑΝΤΑ ανάμεσα σε συμβατές ομάδες αίματος δότη και δέκτη του μεταγγιζόμενου αίματος (και για τα δύο συστήματα, δηλαδή ΑΒΟ και </a:t>
            </a:r>
            <a:r>
              <a:rPr lang="en-US" dirty="0"/>
              <a:t>rh). </a:t>
            </a:r>
          </a:p>
          <a:p>
            <a:pPr algn="just"/>
            <a:r>
              <a:rPr lang="el-GR" dirty="0"/>
              <a:t>Η τυχόν χορήγηση ασύμβατου αίματος θα προκαλέσει αντίδραση στη μετάγγιση (συγκόλληση ή </a:t>
            </a:r>
            <a:r>
              <a:rPr lang="el-GR" dirty="0" err="1"/>
              <a:t>αιμόλυση</a:t>
            </a:r>
            <a:r>
              <a:rPr lang="el-GR" dirty="0"/>
              <a:t> των </a:t>
            </a:r>
            <a:r>
              <a:rPr lang="el-GR" dirty="0" err="1"/>
              <a:t>ερυθροκυττάρων</a:t>
            </a:r>
            <a:r>
              <a:rPr lang="el-GR" dirty="0"/>
              <a:t> του δότη από τα αντισώματα του πλάσματος του δέκτη) που μπορεί να είναι θανατηφόρα λόγω εκτεταμένης απόφραξης τριχοειδών από τα </a:t>
            </a:r>
            <a:r>
              <a:rPr lang="el-GR" dirty="0" err="1"/>
              <a:t>συγκολληθέντα</a:t>
            </a:r>
            <a:r>
              <a:rPr lang="el-GR" dirty="0"/>
              <a:t> </a:t>
            </a:r>
            <a:r>
              <a:rPr lang="el-GR" dirty="0" err="1"/>
              <a:t>ερυθροκύτταρα</a:t>
            </a:r>
            <a:r>
              <a:rPr lang="el-GR" dirty="0"/>
              <a:t> και οξείας νεφρικής ανεπάρκειας από την μεγάλη ποσότητα αιμοσφαιρίνης από τα κατεστραμμένα </a:t>
            </a:r>
            <a:r>
              <a:rPr lang="el-GR" dirty="0" err="1"/>
              <a:t>ερυθροκύτταρα</a:t>
            </a:r>
            <a:r>
              <a:rPr lang="el-GR" dirty="0"/>
              <a:t>. </a:t>
            </a:r>
          </a:p>
          <a:p>
            <a:pPr algn="just"/>
            <a:r>
              <a:rPr lang="el-GR" dirty="0"/>
              <a:t>Οι όροι </a:t>
            </a:r>
            <a:r>
              <a:rPr lang="el-GR" dirty="0" err="1"/>
              <a:t>πανδότης</a:t>
            </a:r>
            <a:r>
              <a:rPr lang="el-GR" dirty="0"/>
              <a:t> (για την ομάδα Ο) και πανδέκτης (για την ομάδα ΑΒ) είναι στην κλινική πράξη μη εφαρμόσιμοι (με εξαίρεση –ίσως- κατεπείγουσες περιπτώσεις όπου δεν υπάρχει καμία άλλη εναλλακτική λύση).</a:t>
            </a:r>
          </a:p>
          <a:p>
            <a:pPr algn="just"/>
            <a:r>
              <a:rPr lang="el-GR" dirty="0"/>
              <a:t>Σε όλες τις περιπτώσεις μεταγγίσεων πρέπει να γίνεται </a:t>
            </a:r>
            <a:r>
              <a:rPr lang="el-GR" b="1" dirty="0"/>
              <a:t>διασταύρωση</a:t>
            </a:r>
            <a:r>
              <a:rPr lang="el-GR" dirty="0"/>
              <a:t> (εργαστηριακός έλεγχος δείγματος αίματος του ασθενούς το οποίο αναμιγνύεται με αίμα του δότη και διαπιστώνεται απουσία αντίδρασης, κυρίως συγκόλλησης). </a:t>
            </a:r>
          </a:p>
          <a:p>
            <a:pPr algn="just"/>
            <a:r>
              <a:rPr lang="el-GR" dirty="0"/>
              <a:t>Η πιθανή αντίδραση από αντισώματα στο πλάσμα του δότη με τα </a:t>
            </a:r>
            <a:r>
              <a:rPr lang="el-GR" dirty="0" err="1"/>
              <a:t>ερυθροκύτταρα</a:t>
            </a:r>
            <a:r>
              <a:rPr lang="el-GR" dirty="0"/>
              <a:t> του ασθενή (αν και κανονικά ελέγχεται και αυτή με την διασταύρωση) θεωρείται λιγότερο σοβαρή, επειδή το μεταγγιζόμενο αίμα αραιώνεται στον πολύ μεγαλύτερο όγκο αίματος του δέκτη και επομένως οι βλάβες που προκαλούνται στα </a:t>
            </a:r>
            <a:r>
              <a:rPr lang="el-GR" dirty="0" err="1"/>
              <a:t>ερυθροκύτταρα</a:t>
            </a:r>
            <a:r>
              <a:rPr lang="el-GR" dirty="0"/>
              <a:t> του ασθενούς είναι περιορισμένες (εκτός αν μεταγγιστεί μεγάλη ποσότητα αίματος).</a:t>
            </a:r>
          </a:p>
        </p:txBody>
      </p:sp>
    </p:spTree>
    <p:extLst>
      <p:ext uri="{BB962C8B-B14F-4D97-AF65-F5344CB8AC3E}">
        <p14:creationId xmlns:p14="http://schemas.microsoft.com/office/powerpoint/2010/main" val="2864482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Σάκος μεταγγιζόμενου αίματος</a:t>
            </a:r>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061186" y="1553797"/>
            <a:ext cx="4361597" cy="4361597"/>
          </a:xfrm>
        </p:spPr>
      </p:pic>
    </p:spTree>
    <p:extLst>
      <p:ext uri="{BB962C8B-B14F-4D97-AF65-F5344CB8AC3E}">
        <p14:creationId xmlns:p14="http://schemas.microsoft.com/office/powerpoint/2010/main" val="497911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Μετάγγιση αίματος</a:t>
            </a:r>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869225" y="1690688"/>
            <a:ext cx="4349504" cy="4349504"/>
          </a:xfrm>
        </p:spPr>
      </p:pic>
    </p:spTree>
    <p:extLst>
      <p:ext uri="{BB962C8B-B14F-4D97-AF65-F5344CB8AC3E}">
        <p14:creationId xmlns:p14="http://schemas.microsoft.com/office/powerpoint/2010/main" val="4029074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Σάκος με φρέσκο κατεψυγμένο πλάσμα (</a:t>
            </a:r>
            <a:r>
              <a:rPr lang="en-US" dirty="0"/>
              <a:t>fresh frozen)</a:t>
            </a:r>
            <a:endParaRPr lang="el-GR" dirty="0"/>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758644" y="2367609"/>
            <a:ext cx="2674713" cy="3423240"/>
          </a:xfrm>
        </p:spPr>
      </p:pic>
    </p:spTree>
    <p:extLst>
      <p:ext uri="{BB962C8B-B14F-4D97-AF65-F5344CB8AC3E}">
        <p14:creationId xmlns:p14="http://schemas.microsoft.com/office/powerpoint/2010/main" val="3011565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0A27C4-3E80-472E-8EF9-A1421745AD7A}"/>
              </a:ext>
            </a:extLst>
          </p:cNvPr>
          <p:cNvSpPr>
            <a:spLocks noGrp="1"/>
          </p:cNvSpPr>
          <p:nvPr>
            <p:ph type="title"/>
          </p:nvPr>
        </p:nvSpPr>
        <p:spPr>
          <a:xfrm>
            <a:off x="838200" y="365126"/>
            <a:ext cx="10515600" cy="832610"/>
          </a:xfrm>
        </p:spPr>
        <p:txBody>
          <a:bodyPr/>
          <a:lstStyle/>
          <a:p>
            <a:pPr algn="ctr"/>
            <a:r>
              <a:rPr lang="el-GR" dirty="0" smtClean="0"/>
              <a:t>ΣΥΝΟΨΗ ΑΙΜΑΤΟΣ</a:t>
            </a:r>
            <a:endParaRPr lang="el-GR" dirty="0"/>
          </a:p>
        </p:txBody>
      </p:sp>
      <p:sp>
        <p:nvSpPr>
          <p:cNvPr id="3" name="Θέση περιεχομένου 2">
            <a:extLst>
              <a:ext uri="{FF2B5EF4-FFF2-40B4-BE49-F238E27FC236}">
                <a16:creationId xmlns:a16="http://schemas.microsoft.com/office/drawing/2014/main" id="{6E24C166-2BF1-4D45-8E86-3A14C607F92F}"/>
              </a:ext>
            </a:extLst>
          </p:cNvPr>
          <p:cNvSpPr>
            <a:spLocks noGrp="1"/>
          </p:cNvSpPr>
          <p:nvPr>
            <p:ph idx="1"/>
          </p:nvPr>
        </p:nvSpPr>
        <p:spPr>
          <a:xfrm>
            <a:off x="746975" y="1197736"/>
            <a:ext cx="10606825" cy="5396247"/>
          </a:xfrm>
        </p:spPr>
        <p:txBody>
          <a:bodyPr>
            <a:normAutofit fontScale="85000" lnSpcReduction="20000"/>
          </a:bodyPr>
          <a:lstStyle/>
          <a:p>
            <a:pPr marL="0" indent="0">
              <a:buNone/>
            </a:pPr>
            <a:r>
              <a:rPr lang="el-GR" b="1" dirty="0"/>
              <a:t>Α) Έμμορφα Συστατικά </a:t>
            </a:r>
            <a:r>
              <a:rPr lang="el-GR" dirty="0"/>
              <a:t>(κυτταρικά στοιχεία)</a:t>
            </a:r>
          </a:p>
          <a:p>
            <a:r>
              <a:rPr lang="el-GR" dirty="0"/>
              <a:t>Ερυθρά αιμοσφαίρια (</a:t>
            </a:r>
            <a:r>
              <a:rPr lang="el-GR" dirty="0" err="1"/>
              <a:t>Ερυθροκύττρα</a:t>
            </a:r>
            <a:r>
              <a:rPr lang="el-GR" dirty="0"/>
              <a:t>)</a:t>
            </a:r>
          </a:p>
          <a:p>
            <a:r>
              <a:rPr lang="el-GR" dirty="0"/>
              <a:t>Λευκά αιμοσφαίρια (Λευκοκύτταρα)</a:t>
            </a:r>
          </a:p>
          <a:p>
            <a:r>
              <a:rPr lang="el-GR" dirty="0"/>
              <a:t>Αιμοπετάλια (</a:t>
            </a:r>
            <a:r>
              <a:rPr lang="el-GR" dirty="0" err="1"/>
              <a:t>Θρομβοκύτταρα</a:t>
            </a:r>
            <a:r>
              <a:rPr lang="el-GR" dirty="0"/>
              <a:t>)</a:t>
            </a:r>
          </a:p>
          <a:p>
            <a:pPr marL="0" indent="0">
              <a:buNone/>
            </a:pPr>
            <a:endParaRPr lang="el-GR" b="1" dirty="0"/>
          </a:p>
          <a:p>
            <a:pPr marL="0" indent="0">
              <a:buNone/>
            </a:pPr>
            <a:r>
              <a:rPr lang="el-GR" b="1" dirty="0"/>
              <a:t>Β) Πλάσμα </a:t>
            </a:r>
            <a:r>
              <a:rPr lang="el-GR" dirty="0"/>
              <a:t>(υδατικό διάλυμα)</a:t>
            </a:r>
          </a:p>
          <a:p>
            <a:r>
              <a:rPr lang="en-US" dirty="0"/>
              <a:t>H</a:t>
            </a:r>
            <a:r>
              <a:rPr lang="en-US" baseline="-25000" dirty="0"/>
              <a:t>2</a:t>
            </a:r>
            <a:r>
              <a:rPr lang="en-US" dirty="0"/>
              <a:t>O</a:t>
            </a:r>
            <a:endParaRPr lang="el-GR" dirty="0"/>
          </a:p>
          <a:p>
            <a:r>
              <a:rPr lang="el-GR" dirty="0"/>
              <a:t>Ηλεκτρολύτες</a:t>
            </a:r>
          </a:p>
          <a:p>
            <a:r>
              <a:rPr lang="el-GR" dirty="0"/>
              <a:t>Πρωτεΐνες πλάσματος (</a:t>
            </a:r>
            <a:r>
              <a:rPr lang="el-GR" dirty="0" err="1"/>
              <a:t>αλβουμίνες</a:t>
            </a:r>
            <a:r>
              <a:rPr lang="el-GR" dirty="0"/>
              <a:t>, </a:t>
            </a:r>
            <a:r>
              <a:rPr lang="el-GR" dirty="0" err="1"/>
              <a:t>σφαιρίνες</a:t>
            </a:r>
            <a:r>
              <a:rPr lang="el-GR" dirty="0"/>
              <a:t>, </a:t>
            </a:r>
            <a:r>
              <a:rPr lang="el-GR" dirty="0" err="1"/>
              <a:t>ινωδογόνο</a:t>
            </a:r>
            <a:r>
              <a:rPr lang="el-GR" dirty="0"/>
              <a:t>)</a:t>
            </a:r>
          </a:p>
          <a:p>
            <a:r>
              <a:rPr lang="el-GR" dirty="0"/>
              <a:t>Θρεπτικά συστατικά</a:t>
            </a:r>
          </a:p>
          <a:p>
            <a:r>
              <a:rPr lang="el-GR" dirty="0"/>
              <a:t>Άχρηστα προϊόντα</a:t>
            </a:r>
          </a:p>
          <a:p>
            <a:r>
              <a:rPr lang="el-GR" dirty="0"/>
              <a:t>Ουσίες που συντίθεται από τα κύτταρα (ορμόνες, βιταμίνες κ.λπ.)</a:t>
            </a:r>
          </a:p>
          <a:p>
            <a:pPr marL="0" indent="0">
              <a:buNone/>
            </a:pPr>
            <a:endParaRPr lang="el-GR" dirty="0"/>
          </a:p>
          <a:p>
            <a:pPr marL="0" indent="0">
              <a:buNone/>
            </a:pPr>
            <a:r>
              <a:rPr lang="el-GR" dirty="0"/>
              <a:t>Αποτελεί το 55% του όγκου του αίματος. </a:t>
            </a:r>
          </a:p>
        </p:txBody>
      </p:sp>
    </p:spTree>
    <p:extLst>
      <p:ext uri="{BB962C8B-B14F-4D97-AF65-F5344CB8AC3E}">
        <p14:creationId xmlns:p14="http://schemas.microsoft.com/office/powerpoint/2010/main" val="22935686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F8ED01-BC65-43FF-A304-F211BA67D9F5}"/>
              </a:ext>
            </a:extLst>
          </p:cNvPr>
          <p:cNvSpPr>
            <a:spLocks noGrp="1"/>
          </p:cNvSpPr>
          <p:nvPr>
            <p:ph type="title"/>
          </p:nvPr>
        </p:nvSpPr>
        <p:spPr/>
        <p:txBody>
          <a:bodyPr/>
          <a:lstStyle/>
          <a:p>
            <a:pPr algn="ctr"/>
            <a:r>
              <a:rPr lang="el-GR" dirty="0"/>
              <a:t>Φυσιολογικές τιμές κυττάρων του αίματος και άλλων αιματολογικών παραμέτρων</a:t>
            </a:r>
          </a:p>
        </p:txBody>
      </p:sp>
      <p:sp>
        <p:nvSpPr>
          <p:cNvPr id="3" name="Θέση περιεχομένου 2">
            <a:extLst>
              <a:ext uri="{FF2B5EF4-FFF2-40B4-BE49-F238E27FC236}">
                <a16:creationId xmlns:a16="http://schemas.microsoft.com/office/drawing/2014/main" id="{C9914D68-961C-477B-A895-46F111275659}"/>
              </a:ext>
            </a:extLst>
          </p:cNvPr>
          <p:cNvSpPr>
            <a:spLocks noGrp="1"/>
          </p:cNvSpPr>
          <p:nvPr>
            <p:ph idx="1"/>
          </p:nvPr>
        </p:nvSpPr>
        <p:spPr>
          <a:xfrm>
            <a:off x="838199" y="1825624"/>
            <a:ext cx="10945969" cy="4781237"/>
          </a:xfrm>
        </p:spPr>
        <p:txBody>
          <a:bodyPr>
            <a:normAutofit fontScale="85000" lnSpcReduction="20000"/>
          </a:bodyPr>
          <a:lstStyle/>
          <a:p>
            <a:pPr marL="0" indent="0">
              <a:buNone/>
            </a:pPr>
            <a:r>
              <a:rPr lang="el-GR" b="1" dirty="0"/>
              <a:t>Ερυθρά αιμοσφαίρια</a:t>
            </a:r>
            <a:r>
              <a:rPr lang="el-GR" dirty="0"/>
              <a:t>: ≈ 5 </a:t>
            </a:r>
            <a:r>
              <a:rPr lang="el-GR" dirty="0" err="1"/>
              <a:t>εκατομ</a:t>
            </a:r>
            <a:r>
              <a:rPr lang="el-GR" dirty="0"/>
              <a:t>. / </a:t>
            </a:r>
            <a:r>
              <a:rPr lang="en-US" dirty="0"/>
              <a:t>mm</a:t>
            </a:r>
            <a:r>
              <a:rPr lang="en-US" baseline="30000" dirty="0"/>
              <a:t>3</a:t>
            </a:r>
            <a:r>
              <a:rPr lang="en-US" dirty="0"/>
              <a:t> (</a:t>
            </a:r>
            <a:r>
              <a:rPr lang="el-GR" dirty="0"/>
              <a:t>υψηλότερη τιμή στους άνδρες, μικρότερη στις γυναίκες)</a:t>
            </a:r>
          </a:p>
          <a:p>
            <a:pPr marL="269875" indent="-269875"/>
            <a:r>
              <a:rPr lang="el-GR" dirty="0"/>
              <a:t>Αιματοκρίτης (Η+): 		Άνδρες: 40-54% - Γυναίκες 37-45%</a:t>
            </a:r>
          </a:p>
          <a:p>
            <a:pPr marL="269875" indent="-269875"/>
            <a:r>
              <a:rPr lang="el-GR" dirty="0"/>
              <a:t>Αιμοσφαιρίνη (</a:t>
            </a:r>
            <a:r>
              <a:rPr lang="el-GR" dirty="0" err="1"/>
              <a:t>Ηβ</a:t>
            </a:r>
            <a:r>
              <a:rPr lang="el-GR" dirty="0"/>
              <a:t>): 	Άνδρες 14-18 </a:t>
            </a:r>
            <a:r>
              <a:rPr lang="en-US" dirty="0"/>
              <a:t>gr/dl</a:t>
            </a:r>
            <a:r>
              <a:rPr lang="el-GR" dirty="0"/>
              <a:t> – Γυναίκες: 12-16 </a:t>
            </a:r>
            <a:r>
              <a:rPr lang="en-US" dirty="0"/>
              <a:t>gr/dl</a:t>
            </a:r>
            <a:endParaRPr lang="el-GR" dirty="0"/>
          </a:p>
          <a:p>
            <a:pPr marL="269875" indent="-269875"/>
            <a:r>
              <a:rPr lang="el-GR" dirty="0"/>
              <a:t>Λευκά αιμοσφαίρια: 	4-10000/</a:t>
            </a:r>
            <a:r>
              <a:rPr lang="en-US" dirty="0"/>
              <a:t>mm</a:t>
            </a:r>
            <a:r>
              <a:rPr lang="en-US" baseline="30000" dirty="0"/>
              <a:t>3</a:t>
            </a:r>
            <a:r>
              <a:rPr lang="en-US" dirty="0"/>
              <a:t> </a:t>
            </a:r>
            <a:r>
              <a:rPr lang="el-GR" dirty="0"/>
              <a:t>(ίδιες τιμές σε άνδρες και γυναίκες)</a:t>
            </a:r>
          </a:p>
          <a:p>
            <a:pPr marL="0" indent="0">
              <a:buNone/>
            </a:pPr>
            <a:endParaRPr lang="el-GR" b="1" dirty="0"/>
          </a:p>
          <a:p>
            <a:pPr marL="0" indent="0">
              <a:buNone/>
            </a:pPr>
            <a:r>
              <a:rPr lang="el-GR" b="1" dirty="0"/>
              <a:t>Λευκοκυτταρικός τύπος</a:t>
            </a:r>
            <a:r>
              <a:rPr lang="el-GR" dirty="0"/>
              <a:t> (% αναλογία των κατηγοριών των λευκοκυττάρων)</a:t>
            </a:r>
          </a:p>
          <a:p>
            <a:r>
              <a:rPr lang="el-GR" dirty="0"/>
              <a:t>Ουδετερόφιλα πολυμορφοπύρηνα: 	60-70%</a:t>
            </a:r>
          </a:p>
          <a:p>
            <a:r>
              <a:rPr lang="el-GR" dirty="0" err="1"/>
              <a:t>Ηωσινόφιλα</a:t>
            </a:r>
            <a:r>
              <a:rPr lang="el-GR" dirty="0"/>
              <a:t> πολυμορφοπύρηνα: 		1-3%</a:t>
            </a:r>
          </a:p>
          <a:p>
            <a:r>
              <a:rPr lang="el-GR" dirty="0" err="1"/>
              <a:t>Βασεόφιλα</a:t>
            </a:r>
            <a:r>
              <a:rPr lang="el-GR" dirty="0"/>
              <a:t> πολυμορφοπύρηνα: 		&lt;1%</a:t>
            </a:r>
          </a:p>
          <a:p>
            <a:r>
              <a:rPr lang="el-GR" dirty="0"/>
              <a:t>Λεμφοκύτταρα: 				25-30%</a:t>
            </a:r>
          </a:p>
          <a:p>
            <a:r>
              <a:rPr lang="el-GR" dirty="0"/>
              <a:t>Μονοκύτταρα: 				3-6%</a:t>
            </a:r>
            <a:endParaRPr lang="en-US" dirty="0"/>
          </a:p>
          <a:p>
            <a:pPr marL="0" indent="0">
              <a:buNone/>
            </a:pPr>
            <a:endParaRPr lang="el-GR" dirty="0"/>
          </a:p>
        </p:txBody>
      </p:sp>
    </p:spTree>
    <p:extLst>
      <p:ext uri="{BB962C8B-B14F-4D97-AF65-F5344CB8AC3E}">
        <p14:creationId xmlns:p14="http://schemas.microsoft.com/office/powerpoint/2010/main" val="1402878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5EF3FF-C42F-47BC-BE34-1AA1F55C4CC7}"/>
              </a:ext>
            </a:extLst>
          </p:cNvPr>
          <p:cNvSpPr>
            <a:spLocks noGrp="1"/>
          </p:cNvSpPr>
          <p:nvPr>
            <p:ph idx="1"/>
          </p:nvPr>
        </p:nvSpPr>
        <p:spPr/>
        <p:txBody>
          <a:bodyPr/>
          <a:lstStyle/>
          <a:p>
            <a:r>
              <a:rPr lang="el-GR" b="1" dirty="0"/>
              <a:t>Αιμοπετάλια</a:t>
            </a:r>
            <a:r>
              <a:rPr lang="el-GR" dirty="0"/>
              <a:t>: 150-400000</a:t>
            </a:r>
          </a:p>
          <a:p>
            <a:pPr marL="0" indent="0">
              <a:buNone/>
            </a:pPr>
            <a:endParaRPr lang="el-GR" dirty="0"/>
          </a:p>
          <a:p>
            <a:pPr algn="just"/>
            <a:r>
              <a:rPr lang="el-GR" b="1" dirty="0"/>
              <a:t>Αιματοκρίτης</a:t>
            </a:r>
            <a:r>
              <a:rPr lang="el-GR" dirty="0"/>
              <a:t> είναι το ποσοστό των </a:t>
            </a:r>
            <a:r>
              <a:rPr lang="el-GR" dirty="0" err="1"/>
              <a:t>εμμόρφων</a:t>
            </a:r>
            <a:r>
              <a:rPr lang="el-GR" dirty="0"/>
              <a:t> συστατικών (κυρίως των </a:t>
            </a:r>
            <a:r>
              <a:rPr lang="el-GR" dirty="0" err="1"/>
              <a:t>ερυθροκυττάρων</a:t>
            </a:r>
            <a:r>
              <a:rPr lang="el-GR" dirty="0"/>
              <a:t>) στο σύνολο του όγκου αίματος.</a:t>
            </a:r>
          </a:p>
          <a:p>
            <a:pPr algn="just"/>
            <a:r>
              <a:rPr lang="el-GR" b="1" dirty="0"/>
              <a:t>Αιμοσφαιρίνη</a:t>
            </a:r>
            <a:r>
              <a:rPr lang="el-GR" dirty="0"/>
              <a:t> είναι η χημική ουσία που περιέχουν τα </a:t>
            </a:r>
            <a:r>
              <a:rPr lang="el-GR" dirty="0" err="1"/>
              <a:t>ερυθροκύτταρα</a:t>
            </a:r>
            <a:r>
              <a:rPr lang="el-GR" dirty="0"/>
              <a:t> με την οποία συνδέεται και μεταφέρεται το Ο</a:t>
            </a:r>
            <a:r>
              <a:rPr lang="el-GR" baseline="-25000" dirty="0"/>
              <a:t>2</a:t>
            </a:r>
            <a:r>
              <a:rPr lang="el-GR" dirty="0"/>
              <a:t> </a:t>
            </a:r>
          </a:p>
        </p:txBody>
      </p:sp>
    </p:spTree>
    <p:extLst>
      <p:ext uri="{BB962C8B-B14F-4D97-AF65-F5344CB8AC3E}">
        <p14:creationId xmlns:p14="http://schemas.microsoft.com/office/powerpoint/2010/main" val="813537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F0ACAE-0850-4F02-8AF0-E9AC1DA7DBD3}"/>
              </a:ext>
            </a:extLst>
          </p:cNvPr>
          <p:cNvSpPr>
            <a:spLocks noGrp="1"/>
          </p:cNvSpPr>
          <p:nvPr>
            <p:ph type="title"/>
          </p:nvPr>
        </p:nvSpPr>
        <p:spPr/>
        <p:txBody>
          <a:bodyPr/>
          <a:lstStyle/>
          <a:p>
            <a:pPr algn="ctr"/>
            <a:r>
              <a:rPr lang="el-GR" dirty="0"/>
              <a:t>Βασικές λειτουργίες κυτταρικών στοιχείων του αίματος</a:t>
            </a:r>
          </a:p>
        </p:txBody>
      </p:sp>
      <p:sp>
        <p:nvSpPr>
          <p:cNvPr id="3" name="Θέση περιεχομένου 2">
            <a:extLst>
              <a:ext uri="{FF2B5EF4-FFF2-40B4-BE49-F238E27FC236}">
                <a16:creationId xmlns:a16="http://schemas.microsoft.com/office/drawing/2014/main" id="{10EB23CA-D499-4329-A02F-2CCAA2D2678A}"/>
              </a:ext>
            </a:extLst>
          </p:cNvPr>
          <p:cNvSpPr>
            <a:spLocks noGrp="1"/>
          </p:cNvSpPr>
          <p:nvPr>
            <p:ph idx="1"/>
          </p:nvPr>
        </p:nvSpPr>
        <p:spPr/>
        <p:txBody>
          <a:bodyPr/>
          <a:lstStyle/>
          <a:p>
            <a:r>
              <a:rPr lang="el-GR" b="1" dirty="0" err="1"/>
              <a:t>Ερυθροκύτταρα</a:t>
            </a:r>
            <a:r>
              <a:rPr lang="el-GR" b="1" dirty="0"/>
              <a:t>:</a:t>
            </a:r>
            <a:r>
              <a:rPr lang="el-GR" dirty="0"/>
              <a:t> Μεταφορά Ο</a:t>
            </a:r>
            <a:r>
              <a:rPr lang="el-GR" baseline="-25000" dirty="0"/>
              <a:t>2</a:t>
            </a:r>
            <a:r>
              <a:rPr lang="el-GR" dirty="0"/>
              <a:t> (σύνδεση με </a:t>
            </a:r>
            <a:r>
              <a:rPr lang="el-GR" dirty="0" err="1"/>
              <a:t>Ηβ</a:t>
            </a:r>
            <a:r>
              <a:rPr lang="el-GR" dirty="0"/>
              <a:t>)</a:t>
            </a:r>
          </a:p>
          <a:p>
            <a:r>
              <a:rPr lang="el-GR" b="1" dirty="0"/>
              <a:t>Λευκοκύτταρα: </a:t>
            </a:r>
            <a:r>
              <a:rPr lang="el-GR" dirty="0"/>
              <a:t>Αμυντική λειτουργία: </a:t>
            </a:r>
            <a:r>
              <a:rPr lang="el-GR" dirty="0" smtClean="0"/>
              <a:t>φαγοκυττάρωση </a:t>
            </a:r>
            <a:r>
              <a:rPr lang="el-GR" dirty="0"/>
              <a:t>βακτηρίων (από ουδετερόφιλα και μονοκύτταρα), παραγωγή αντισωμάτων (</a:t>
            </a:r>
            <a:r>
              <a:rPr lang="el-GR" dirty="0" err="1"/>
              <a:t>χυμική</a:t>
            </a:r>
            <a:r>
              <a:rPr lang="el-GR" dirty="0"/>
              <a:t> ανοσία) από Β λεμφοκύτταρα, κυτταρική ανοσία από Τ λεμφοκύτταρα.</a:t>
            </a:r>
          </a:p>
          <a:p>
            <a:r>
              <a:rPr lang="el-GR" b="1" dirty="0"/>
              <a:t>Αιμοπετάλια: </a:t>
            </a:r>
            <a:r>
              <a:rPr lang="el-GR" dirty="0"/>
              <a:t>Αιμόσταση, σχηματισμός θρόμβων.</a:t>
            </a:r>
          </a:p>
        </p:txBody>
      </p:sp>
    </p:spTree>
    <p:extLst>
      <p:ext uri="{BB962C8B-B14F-4D97-AF65-F5344CB8AC3E}">
        <p14:creationId xmlns:p14="http://schemas.microsoft.com/office/powerpoint/2010/main" val="2847365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4DE647-C416-48ED-B6CB-73D178636973}"/>
              </a:ext>
            </a:extLst>
          </p:cNvPr>
          <p:cNvSpPr>
            <a:spLocks noGrp="1"/>
          </p:cNvSpPr>
          <p:nvPr>
            <p:ph type="title"/>
          </p:nvPr>
        </p:nvSpPr>
        <p:spPr>
          <a:xfrm>
            <a:off x="838200" y="365126"/>
            <a:ext cx="10515600" cy="832610"/>
          </a:xfrm>
        </p:spPr>
        <p:txBody>
          <a:bodyPr/>
          <a:lstStyle/>
          <a:p>
            <a:pPr algn="ctr"/>
            <a:r>
              <a:rPr lang="el-GR" dirty="0"/>
              <a:t>Ομάδες Αίματος</a:t>
            </a:r>
          </a:p>
        </p:txBody>
      </p:sp>
      <p:sp>
        <p:nvSpPr>
          <p:cNvPr id="3" name="Θέση περιεχομένου 2">
            <a:extLst>
              <a:ext uri="{FF2B5EF4-FFF2-40B4-BE49-F238E27FC236}">
                <a16:creationId xmlns:a16="http://schemas.microsoft.com/office/drawing/2014/main" id="{3D25358A-8BCC-40FA-ADA0-0D9A2F311ACD}"/>
              </a:ext>
            </a:extLst>
          </p:cNvPr>
          <p:cNvSpPr>
            <a:spLocks noGrp="1"/>
          </p:cNvSpPr>
          <p:nvPr>
            <p:ph idx="1"/>
          </p:nvPr>
        </p:nvSpPr>
        <p:spPr>
          <a:xfrm>
            <a:off x="838200" y="1413501"/>
            <a:ext cx="10515600" cy="5206240"/>
          </a:xfrm>
        </p:spPr>
        <p:txBody>
          <a:bodyPr>
            <a:normAutofit fontScale="85000" lnSpcReduction="20000"/>
          </a:bodyPr>
          <a:lstStyle/>
          <a:p>
            <a:pPr marL="0" indent="0">
              <a:buNone/>
            </a:pPr>
            <a:r>
              <a:rPr lang="el-GR" b="1" dirty="0"/>
              <a:t>Α) Σύστημα ΑΒΟ: </a:t>
            </a:r>
            <a:r>
              <a:rPr lang="el-GR" dirty="0"/>
              <a:t>	</a:t>
            </a:r>
            <a:r>
              <a:rPr lang="el-GR" b="1" dirty="0"/>
              <a:t>Α:</a:t>
            </a:r>
            <a:r>
              <a:rPr lang="el-GR" dirty="0"/>
              <a:t> Αντιγόνο Α</a:t>
            </a:r>
          </a:p>
          <a:p>
            <a:pPr marL="0" indent="0">
              <a:buNone/>
            </a:pPr>
            <a:r>
              <a:rPr lang="el-GR" dirty="0"/>
              <a:t>			</a:t>
            </a:r>
            <a:r>
              <a:rPr lang="el-GR" b="1" dirty="0"/>
              <a:t>Β:</a:t>
            </a:r>
            <a:r>
              <a:rPr lang="el-GR" dirty="0"/>
              <a:t> Αντιγόνο Β</a:t>
            </a:r>
          </a:p>
          <a:p>
            <a:pPr marL="0" indent="0">
              <a:buNone/>
            </a:pPr>
            <a:r>
              <a:rPr lang="el-GR" dirty="0"/>
              <a:t>			</a:t>
            </a:r>
            <a:r>
              <a:rPr lang="el-GR" b="1" dirty="0"/>
              <a:t>ΑΒ:</a:t>
            </a:r>
            <a:r>
              <a:rPr lang="el-GR" dirty="0"/>
              <a:t> Αντιγόνο Α και Β</a:t>
            </a:r>
          </a:p>
          <a:p>
            <a:pPr marL="0" indent="0">
              <a:buNone/>
            </a:pPr>
            <a:r>
              <a:rPr lang="el-GR" dirty="0"/>
              <a:t>			</a:t>
            </a:r>
            <a:r>
              <a:rPr lang="el-GR" b="1" dirty="0"/>
              <a:t>Ο: </a:t>
            </a:r>
            <a:r>
              <a:rPr lang="el-GR" dirty="0"/>
              <a:t>- </a:t>
            </a:r>
          </a:p>
          <a:p>
            <a:pPr marL="0" indent="0">
              <a:buNone/>
            </a:pPr>
            <a:r>
              <a:rPr lang="el-GR" b="1" dirty="0"/>
              <a:t>Β) Σύστημα </a:t>
            </a:r>
            <a:r>
              <a:rPr lang="en-US" b="1" dirty="0"/>
              <a:t>Rh: </a:t>
            </a:r>
            <a:r>
              <a:rPr lang="el-GR" b="1" dirty="0"/>
              <a:t>	</a:t>
            </a:r>
            <a:r>
              <a:rPr lang="en-US" b="1" dirty="0"/>
              <a:t>Rh(+): </a:t>
            </a:r>
            <a:r>
              <a:rPr lang="el-GR" dirty="0"/>
              <a:t>Αντιγόνο </a:t>
            </a:r>
            <a:r>
              <a:rPr lang="en-US" dirty="0"/>
              <a:t>Rh</a:t>
            </a:r>
          </a:p>
          <a:p>
            <a:pPr marL="0" indent="0">
              <a:buNone/>
            </a:pPr>
            <a:r>
              <a:rPr lang="el-GR" dirty="0"/>
              <a:t>			</a:t>
            </a:r>
            <a:r>
              <a:rPr lang="en-US" b="1" dirty="0"/>
              <a:t>Rh(-): </a:t>
            </a:r>
            <a:r>
              <a:rPr lang="en-US" dirty="0"/>
              <a:t>-</a:t>
            </a:r>
          </a:p>
          <a:p>
            <a:endParaRPr lang="en-US" dirty="0"/>
          </a:p>
          <a:p>
            <a:pPr algn="just"/>
            <a:r>
              <a:rPr lang="el-GR" dirty="0"/>
              <a:t>Μετάγγιση αίματος γίνεται μόνο με απόλυτα συμβατό αίμα, διαφορετικά τα ήδη υπάρχοντα ή αναπτυσσόμενα αντισώματα κατά των αντιγόνων του δότη, </a:t>
            </a:r>
            <a:r>
              <a:rPr lang="el-GR" dirty="0" err="1"/>
              <a:t>συγκολλούνται</a:t>
            </a:r>
            <a:r>
              <a:rPr lang="el-GR" dirty="0"/>
              <a:t> και καταστρέφουν τα </a:t>
            </a:r>
            <a:r>
              <a:rPr lang="el-GR" dirty="0" err="1"/>
              <a:t>ερυθροκύτταρα</a:t>
            </a:r>
            <a:r>
              <a:rPr lang="el-GR" dirty="0"/>
              <a:t> του λήπτη (ασθενούς) προκαλώντας δυνητικά </a:t>
            </a:r>
            <a:r>
              <a:rPr lang="el-GR" dirty="0" smtClean="0"/>
              <a:t>θανατηφόρο </a:t>
            </a:r>
            <a:r>
              <a:rPr lang="el-GR" dirty="0"/>
              <a:t>αντίδραση. Η συμβατότητα ελέγχεται με διασταύρωση δειγμάτων αίματος του δότη και του λήπτη. Σε εξαιρετικά επείγουσες περιπτώσεις μπορεί να γίνει μετάγγιση χωρίς διασταύρωση αίματος θεωρητικά συμβατού: της ίδιας ομάδας (με τον ασθενή) ή άλλης που επίσης θεωρείται συμβατή, π.χ. Ο(-) (</a:t>
            </a:r>
            <a:r>
              <a:rPr lang="el-GR" dirty="0" err="1"/>
              <a:t>πανδότης</a:t>
            </a:r>
            <a:r>
              <a:rPr lang="el-GR" dirty="0"/>
              <a:t>).</a:t>
            </a:r>
          </a:p>
        </p:txBody>
      </p:sp>
    </p:spTree>
    <p:extLst>
      <p:ext uri="{BB962C8B-B14F-4D97-AF65-F5344CB8AC3E}">
        <p14:creationId xmlns:p14="http://schemas.microsoft.com/office/powerpoint/2010/main" val="172187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του αίματος</a:t>
            </a:r>
            <a:br>
              <a:rPr lang="el-GR" dirty="0"/>
            </a:br>
            <a:endParaRPr lang="el-GR" sz="3200" dirty="0"/>
          </a:p>
        </p:txBody>
      </p:sp>
      <p:sp>
        <p:nvSpPr>
          <p:cNvPr id="3" name="Θέση περιεχομένου 2"/>
          <p:cNvSpPr>
            <a:spLocks noGrp="1"/>
          </p:cNvSpPr>
          <p:nvPr>
            <p:ph idx="1"/>
          </p:nvPr>
        </p:nvSpPr>
        <p:spPr/>
        <p:txBody>
          <a:bodyPr/>
          <a:lstStyle/>
          <a:p>
            <a:pPr marL="0" indent="0">
              <a:buNone/>
            </a:pPr>
            <a:r>
              <a:rPr lang="el-GR" b="1" dirty="0"/>
              <a:t>Μεταφέρει :</a:t>
            </a:r>
          </a:p>
          <a:p>
            <a:r>
              <a:rPr lang="el-GR" b="1" dirty="0"/>
              <a:t>Ο</a:t>
            </a:r>
            <a:r>
              <a:rPr lang="el-GR" b="1" baseline="-25000" dirty="0"/>
              <a:t>2</a:t>
            </a:r>
            <a:r>
              <a:rPr lang="el-GR" dirty="0"/>
              <a:t> από τους πνεύμονες στους ιστούς και μεταφέρει το CO2 από τους ιστούς στους πνεύμονες, </a:t>
            </a:r>
          </a:p>
          <a:p>
            <a:r>
              <a:rPr lang="el-GR" b="1" dirty="0"/>
              <a:t>Θρεπτικές ουσίες</a:t>
            </a:r>
            <a:r>
              <a:rPr lang="el-GR" dirty="0"/>
              <a:t> που απορροφώνται από το γαστρεντερικό σωλήνα, </a:t>
            </a:r>
          </a:p>
          <a:p>
            <a:r>
              <a:rPr lang="el-GR" b="1" dirty="0"/>
              <a:t>Ορμόνες, βιταμίνες, ένζυμα </a:t>
            </a:r>
            <a:r>
              <a:rPr lang="el-GR" dirty="0"/>
              <a:t>από τη θέση παραγωγής στο σώμα,</a:t>
            </a:r>
          </a:p>
          <a:p>
            <a:r>
              <a:rPr lang="el-GR" dirty="0"/>
              <a:t>Τελικά προϊόντα </a:t>
            </a:r>
            <a:r>
              <a:rPr lang="el-GR" b="1" dirty="0"/>
              <a:t>καταβολισμού,</a:t>
            </a:r>
            <a:r>
              <a:rPr lang="el-GR" dirty="0"/>
              <a:t> </a:t>
            </a:r>
          </a:p>
          <a:p>
            <a:r>
              <a:rPr lang="el-GR" b="1" dirty="0"/>
              <a:t>Θερμότητα.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121697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l-GR" dirty="0"/>
          </a:p>
        </p:txBody>
      </p:sp>
      <p:sp>
        <p:nvSpPr>
          <p:cNvPr id="3" name="Content Placeholder 2"/>
          <p:cNvSpPr>
            <a:spLocks noGrp="1"/>
          </p:cNvSpPr>
          <p:nvPr>
            <p:ph idx="1"/>
          </p:nvPr>
        </p:nvSpPr>
        <p:spPr/>
        <p:txBody>
          <a:bodyPr>
            <a:normAutofit lnSpcReduction="10000"/>
          </a:bodyPr>
          <a:lstStyle/>
          <a:p>
            <a:r>
              <a:rPr lang="el-GR" dirty="0"/>
              <a:t>Φυσιολογία του ανθρώπου / </a:t>
            </a:r>
            <a:r>
              <a:rPr lang="el-GR" dirty="0" err="1"/>
              <a:t>Βενετίκου</a:t>
            </a:r>
            <a:r>
              <a:rPr lang="el-GR" dirty="0"/>
              <a:t> </a:t>
            </a:r>
            <a:r>
              <a:rPr lang="el-GR" dirty="0" smtClean="0"/>
              <a:t>Μαρία. Αθήνα </a:t>
            </a:r>
            <a:r>
              <a:rPr lang="el-GR" dirty="0"/>
              <a:t>: </a:t>
            </a:r>
            <a:r>
              <a:rPr lang="el-GR" dirty="0" err="1"/>
              <a:t>Ζεβελεκάκη</a:t>
            </a:r>
            <a:r>
              <a:rPr lang="el-GR" dirty="0"/>
              <a:t>, 2016</a:t>
            </a:r>
            <a:r>
              <a:rPr lang="el-GR" dirty="0" smtClean="0"/>
              <a:t>.</a:t>
            </a:r>
          </a:p>
          <a:p>
            <a:r>
              <a:rPr lang="el-GR" dirty="0"/>
              <a:t>Μαθήματα φυσιολογίας </a:t>
            </a:r>
            <a:r>
              <a:rPr lang="el-GR" dirty="0" smtClean="0"/>
              <a:t>/ Χανιώτης</a:t>
            </a:r>
            <a:r>
              <a:rPr lang="el-GR" dirty="0"/>
              <a:t>, </a:t>
            </a:r>
            <a:r>
              <a:rPr lang="el-GR" dirty="0" smtClean="0"/>
              <a:t>Φραγκίσκος. Αθήνα </a:t>
            </a:r>
            <a:r>
              <a:rPr lang="el-GR" dirty="0"/>
              <a:t>: Ιατρικές Εκδόσεις Λίτσας, 2017</a:t>
            </a:r>
            <a:r>
              <a:rPr lang="el-GR" dirty="0" smtClean="0"/>
              <a:t>.</a:t>
            </a:r>
          </a:p>
          <a:p>
            <a:r>
              <a:rPr lang="el-GR" dirty="0" smtClean="0"/>
              <a:t>Εισαγωγή </a:t>
            </a:r>
            <a:r>
              <a:rPr lang="el-GR" dirty="0"/>
              <a:t>στη φυσιολογία του ανθρώπου : από τα κύτταρα στα συστήματα / </a:t>
            </a:r>
            <a:r>
              <a:rPr lang="el-GR" dirty="0" err="1"/>
              <a:t>Lauralee</a:t>
            </a:r>
            <a:r>
              <a:rPr lang="el-GR" dirty="0"/>
              <a:t> </a:t>
            </a:r>
            <a:r>
              <a:rPr lang="el-GR" dirty="0" err="1" smtClean="0"/>
              <a:t>Sherwood</a:t>
            </a:r>
            <a:r>
              <a:rPr lang="el-GR" dirty="0" smtClean="0"/>
              <a:t>. Αλεξανδρούπολη </a:t>
            </a:r>
            <a:r>
              <a:rPr lang="el-GR" dirty="0"/>
              <a:t>: Ι. </a:t>
            </a:r>
            <a:r>
              <a:rPr lang="el-GR" dirty="0" err="1"/>
              <a:t>Μπάσδρα</a:t>
            </a:r>
            <a:r>
              <a:rPr lang="el-GR" dirty="0"/>
              <a:t>, c2016</a:t>
            </a:r>
            <a:r>
              <a:rPr lang="el-GR" dirty="0" smtClean="0"/>
              <a:t>.</a:t>
            </a:r>
          </a:p>
          <a:p>
            <a:r>
              <a:rPr lang="el-GR" dirty="0" smtClean="0"/>
              <a:t>Συνοπτική φυσιολογία του ανθρώπου : με ερωτήσεις </a:t>
            </a:r>
            <a:r>
              <a:rPr lang="el-GR" dirty="0" err="1" smtClean="0"/>
              <a:t>αυτοαξιολόγησης</a:t>
            </a:r>
            <a:r>
              <a:rPr lang="el-GR" dirty="0" smtClean="0"/>
              <a:t>. </a:t>
            </a:r>
            <a:r>
              <a:rPr lang="el-GR" dirty="0" err="1" smtClean="0"/>
              <a:t>McGeown</a:t>
            </a:r>
            <a:r>
              <a:rPr lang="el-GR" dirty="0"/>
              <a:t>, J. G</a:t>
            </a:r>
            <a:r>
              <a:rPr lang="el-GR" dirty="0" smtClean="0"/>
              <a:t>. Αθήνα </a:t>
            </a:r>
            <a:r>
              <a:rPr lang="el-GR" dirty="0"/>
              <a:t>: Πασχαλίδης, c2008. </a:t>
            </a:r>
            <a:endParaRPr lang="en-US" dirty="0" smtClean="0"/>
          </a:p>
          <a:p>
            <a:r>
              <a:rPr lang="en-US" dirty="0">
                <a:hlinkClick r:id="rId2"/>
              </a:rPr>
              <a:t>http://www.opencourses.gr/opencourse.xhtml?id=17370&amp;ln=el</a:t>
            </a:r>
            <a:endParaRPr lang="el-GR" dirty="0" smtClean="0"/>
          </a:p>
          <a:p>
            <a:endParaRPr lang="el-GR" dirty="0"/>
          </a:p>
        </p:txBody>
      </p:sp>
    </p:spTree>
    <p:extLst>
      <p:ext uri="{BB962C8B-B14F-4D97-AF65-F5344CB8AC3E}">
        <p14:creationId xmlns:p14="http://schemas.microsoft.com/office/powerpoint/2010/main" val="383139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του αίματος</a:t>
            </a:r>
          </a:p>
        </p:txBody>
      </p:sp>
      <p:sp>
        <p:nvSpPr>
          <p:cNvPr id="3" name="Θέση περιεχομένου 2"/>
          <p:cNvSpPr>
            <a:spLocks noGrp="1"/>
          </p:cNvSpPr>
          <p:nvPr>
            <p:ph idx="1"/>
          </p:nvPr>
        </p:nvSpPr>
        <p:spPr/>
        <p:txBody>
          <a:bodyPr/>
          <a:lstStyle/>
          <a:p>
            <a:r>
              <a:rPr lang="el-GR" dirty="0"/>
              <a:t>Τα υδρόφιλα συστατικά του αίματος μεταφέρονται ελεύθερα. Τα υδρόφοβα συνδέονται με ειδικές συνδετικές πρωτεΐνες. </a:t>
            </a:r>
          </a:p>
          <a:p>
            <a:r>
              <a:rPr lang="el-GR" b="1" dirty="0"/>
              <a:t>Συμβάλλει</a:t>
            </a:r>
            <a:r>
              <a:rPr lang="el-GR" dirty="0"/>
              <a:t> επίσης στην διατήρηση της οξεοβασικής ισορροπίας , στη ρύθμιση ανταλλαγής Η</a:t>
            </a:r>
            <a:r>
              <a:rPr lang="el-GR" baseline="-25000" dirty="0"/>
              <a:t>2</a:t>
            </a:r>
            <a:r>
              <a:rPr lang="el-GR" dirty="0"/>
              <a:t>Ο και στην άμυνα του οργανισμού ( ειδικά μέσω των λευκοκυττάρων, μη ειδικών μηχανισμών, αντισωμάτων, συμπληρώματος, και C – αντιδρώσης πρωτεΐνης.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825647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4186</Words>
  <Application>Microsoft Office PowerPoint</Application>
  <PresentationFormat>Widescreen</PresentationFormat>
  <Paragraphs>389</Paragraphs>
  <Slides>80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Times New Roman</vt:lpstr>
      <vt:lpstr>Wingdings</vt:lpstr>
      <vt:lpstr>Office Theme</vt:lpstr>
      <vt:lpstr>ΣΤΟΙΧΕΙΑ ΤΟΥ ΑΙΜΑΤΟΣ</vt:lpstr>
      <vt:lpstr>PowerPoint Presentation</vt:lpstr>
      <vt:lpstr>Παρουσίαση εμμόρφων στοιχείων αίματος</vt:lpstr>
      <vt:lpstr>PowerPoint Presentation</vt:lpstr>
      <vt:lpstr>Αιμοποίηση</vt:lpstr>
      <vt:lpstr>Ερυθρά αιμοσφαίρια</vt:lpstr>
      <vt:lpstr>ΣΧΗΜΑ ΕΡΥΘΡΩΝ ΑΙΜΟΣΦΑΙΡΙΩΝ</vt:lpstr>
      <vt:lpstr>Λειτουργίες του αίματος </vt:lpstr>
      <vt:lpstr>Λειτουργίες του αίματος</vt:lpstr>
      <vt:lpstr>Φυσικοχημικές ιδιότητες του αίματος</vt:lpstr>
      <vt:lpstr>Φυσικοχημικές ιδιότητες του αίματος </vt:lpstr>
      <vt:lpstr>Φυσικοχημικές ιδιότητες του αίματος</vt:lpstr>
      <vt:lpstr>Ολικός όγκος αίματος</vt:lpstr>
      <vt:lpstr>PowerPoint Presentation</vt:lpstr>
      <vt:lpstr>ΓΕΝΙΚΗ ΑΙΜΑΤΟΣ</vt:lpstr>
      <vt:lpstr>PowerPoint Presentation</vt:lpstr>
      <vt:lpstr>PowerPoint Presentation</vt:lpstr>
      <vt:lpstr>PowerPoint Presentation</vt:lpstr>
      <vt:lpstr>Αιματοκρίτης</vt:lpstr>
      <vt:lpstr>Αιματοκρίτης</vt:lpstr>
      <vt:lpstr>Διαχωρισμός στοιχείων αίματος</vt:lpstr>
      <vt:lpstr>ΣΩΛΗΝΑΡΙΟ ΜΕ ΔΕΙΓΜΑ ΑΙΜΑΤΟΣ</vt:lpstr>
      <vt:lpstr>ΦΥΣΙΟΛΟΓΙΚΕΣ ΤΙΜΕΣ ΕΡΥΘΡΟΚΥΤΤΑΡΩΝ</vt:lpstr>
      <vt:lpstr>Δομή ερυθροκυττάρου </vt:lpstr>
      <vt:lpstr>Ερυθροκύτταρο</vt:lpstr>
      <vt:lpstr>Ερυθροκύτταρο, λευκό, αιμοπετάλιο</vt:lpstr>
      <vt:lpstr>Ερυθρά στην αγγειακή κοίτη</vt:lpstr>
      <vt:lpstr>ΕΡΥΘΡΟΚΥΤΤΑΡΑ ΜΕΣΑ ΣΕ ΑΓΓΕΙΟ</vt:lpstr>
      <vt:lpstr> Δομή ερυθροκυττάρου  </vt:lpstr>
      <vt:lpstr>Αιμοσφαιρίνη </vt:lpstr>
      <vt:lpstr>Αιμοσφαιρίνη  </vt:lpstr>
      <vt:lpstr>Αιμοσφαιρίνη  </vt:lpstr>
      <vt:lpstr>Εικόνα μορίου αιμοσφαιρίνης</vt:lpstr>
      <vt:lpstr>Φυσιολογικές αιμοσφαιρίνες</vt:lpstr>
      <vt:lpstr>Παθολογικές αιμοσφαιρίνες</vt:lpstr>
      <vt:lpstr>PowerPoint Presentation</vt:lpstr>
      <vt:lpstr>PowerPoint Presentation</vt:lpstr>
      <vt:lpstr>PowerPoint Presentation</vt:lpstr>
      <vt:lpstr>Μελέτη λευκών αιμοσφαιρίων</vt:lpstr>
      <vt:lpstr>Μελέτη λευκών αιμοσφαιρίων</vt:lpstr>
      <vt:lpstr>Μεταβολές λευκών αναλόγως της ηλικίας</vt:lpstr>
      <vt:lpstr>Μεταβολές λευκών αναλόγως της ηλικίας</vt:lpstr>
      <vt:lpstr>Μεταβολές λευκών αναλόγως της ηλικίας</vt:lpstr>
      <vt:lpstr>Είδη λευκών</vt:lpstr>
      <vt:lpstr>ΤΥΠΟΙ ΛΕΥΚΟΚΥΤΤΑΡΩΝ</vt:lpstr>
      <vt:lpstr>Πολυπύρηνα ουδετερόφιλα λευκοκύτταρα </vt:lpstr>
      <vt:lpstr>Πολυπύρηνα ουδετερόφιλα λευκοκύτταρα </vt:lpstr>
      <vt:lpstr>Πολυπύρηνα ηωσινόφιλα λευκοκύτταρα</vt:lpstr>
      <vt:lpstr>Πολυπύρηνα βασεόφιλα λευκοκύτταρα </vt:lpstr>
      <vt:lpstr>Λεμφοκύτταρα</vt:lpstr>
      <vt:lpstr>Μονοκύτταρα</vt:lpstr>
      <vt:lpstr>Εικόνα λευκού αιμοσφαιρίου</vt:lpstr>
      <vt:lpstr>Αιμοπετάλια</vt:lpstr>
      <vt:lpstr>Δημιουργία θρόμβου</vt:lpstr>
      <vt:lpstr>Αιμοπετάλια μεταξύ λευκών και ερυθρών</vt:lpstr>
      <vt:lpstr>Γενική αίματος – Ταχύτητα Καθίζησης Ερυθρών (ΤΚΕ)</vt:lpstr>
      <vt:lpstr>Γενική αίματος 2/6</vt:lpstr>
      <vt:lpstr>Παράγοντες και μονοπάτια πήξεως</vt:lpstr>
      <vt:lpstr>Παράγοντες και μονοπάτια πήξεως </vt:lpstr>
      <vt:lpstr>PowerPoint Presentation</vt:lpstr>
      <vt:lpstr>Ενδογενές και εξωγενές μονοπάτι πήξεως</vt:lpstr>
      <vt:lpstr>Παράγοντες και μονοπάτια πήξεως</vt:lpstr>
      <vt:lpstr>PowerPoint Presentation</vt:lpstr>
      <vt:lpstr>PowerPoint Presentation</vt:lpstr>
      <vt:lpstr>Ομάδες αίματος ΑΒΟ </vt:lpstr>
      <vt:lpstr>ΟΜΑΔΕΣ ΑΙΜΑΤΟΣ (αντιγόνα και αντισώματα)</vt:lpstr>
      <vt:lpstr>ΟΜΑΔΕΣ ΑΙΜΑΤΟΣ (ΔΟΤΕΣ ΚΑΙ ΔΕΚΤΕΣ)</vt:lpstr>
      <vt:lpstr>Παράγων Rhesus (rh)</vt:lpstr>
      <vt:lpstr>PowerPoint Presentation</vt:lpstr>
      <vt:lpstr>ΟΜΑΔΕΣ ΑΙΜΑΤΟΣ (δότες και δέκτες με συνεκτίμηση του παράγοντα Rhesus)</vt:lpstr>
      <vt:lpstr>Μετάγγιση Αίματος </vt:lpstr>
      <vt:lpstr>Σάκος μεταγγιζόμενου αίματος</vt:lpstr>
      <vt:lpstr>Μετάγγιση αίματος</vt:lpstr>
      <vt:lpstr>Σάκος με φρέσκο κατεψυγμένο πλάσμα (fresh frozen)</vt:lpstr>
      <vt:lpstr>ΣΥΝΟΨΗ ΑΙΜΑΤΟΣ</vt:lpstr>
      <vt:lpstr>Φυσιολογικές τιμές κυττάρων του αίματος και άλλων αιματολογικών παραμέτρων</vt:lpstr>
      <vt:lpstr>PowerPoint Presentation</vt:lpstr>
      <vt:lpstr>Βασικές λειτουργίες κυτταρικών στοιχείων του αίματος</vt:lpstr>
      <vt:lpstr>Ομάδες Αίματος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ΝΕΚΤΑΡΙΑ ΒΑΘΗ</dc:creator>
  <cp:lastModifiedBy>ΝΕΚΤΑΡΙΑ ΒΑΘΗ</cp:lastModifiedBy>
  <cp:revision>66</cp:revision>
  <cp:lastPrinted>2019-04-08T08:01:06Z</cp:lastPrinted>
  <dcterms:created xsi:type="dcterms:W3CDTF">2019-03-15T10:15:38Z</dcterms:created>
  <dcterms:modified xsi:type="dcterms:W3CDTF">2019-04-12T09:15:40Z</dcterms:modified>
</cp:coreProperties>
</file>