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86" r:id="rId3"/>
    <p:sldId id="387" r:id="rId4"/>
    <p:sldId id="370" r:id="rId5"/>
    <p:sldId id="371" r:id="rId6"/>
    <p:sldId id="366" r:id="rId7"/>
    <p:sldId id="372" r:id="rId8"/>
    <p:sldId id="373" r:id="rId9"/>
    <p:sldId id="374" r:id="rId10"/>
    <p:sldId id="367" r:id="rId11"/>
    <p:sldId id="369" r:id="rId12"/>
    <p:sldId id="368" r:id="rId13"/>
    <p:sldId id="376" r:id="rId14"/>
    <p:sldId id="375" r:id="rId15"/>
    <p:sldId id="377" r:id="rId16"/>
    <p:sldId id="378" r:id="rId17"/>
    <p:sldId id="379" r:id="rId18"/>
    <p:sldId id="380" r:id="rId19"/>
    <p:sldId id="381" r:id="rId20"/>
    <p:sldId id="383" r:id="rId21"/>
    <p:sldId id="382" r:id="rId22"/>
    <p:sldId id="384" r:id="rId23"/>
    <p:sldId id="385"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76784" autoAdjust="0"/>
  </p:normalViewPr>
  <p:slideViewPr>
    <p:cSldViewPr>
      <p:cViewPr varScale="1">
        <p:scale>
          <a:sx n="63" d="100"/>
          <a:sy n="63" d="100"/>
        </p:scale>
        <p:origin x="120" y="44"/>
      </p:cViewPr>
      <p:guideLst>
        <p:guide orient="horz" pos="2160"/>
        <p:guide pos="2880"/>
      </p:guideLst>
    </p:cSldViewPr>
  </p:slideViewPr>
  <p:notesTextViewPr>
    <p:cViewPr>
      <p:scale>
        <a:sx n="100" d="100"/>
        <a:sy n="100" d="100"/>
      </p:scale>
      <p:origin x="0" y="0"/>
    </p:cViewPr>
  </p:notesTextViewPr>
  <p:sorterViewPr>
    <p:cViewPr>
      <p:scale>
        <a:sx n="77" d="100"/>
        <a:sy n="77" d="100"/>
      </p:scale>
      <p:origin x="0" y="-64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28CFD9-46DA-4FDB-BF03-77FF6C12DE84}" type="datetimeFigureOut">
              <a:rPr lang="el-GR" smtClean="0"/>
              <a:pPr/>
              <a:t>14/12/2021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96F3C-D308-4DC8-BA74-939D7C697D4E}" type="slidenum">
              <a:rPr lang="el-GR" smtClean="0"/>
              <a:pPr/>
              <a:t>‹#›</a:t>
            </a:fld>
            <a:endParaRPr lang="el-GR"/>
          </a:p>
        </p:txBody>
      </p:sp>
    </p:spTree>
    <p:extLst>
      <p:ext uri="{BB962C8B-B14F-4D97-AF65-F5344CB8AC3E}">
        <p14:creationId xmlns:p14="http://schemas.microsoft.com/office/powerpoint/2010/main" val="427316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C796F3C-D308-4DC8-BA74-939D7C697D4E}" type="slidenum">
              <a:rPr lang="el-GR" smtClean="0"/>
              <a:pPr/>
              <a:t>11</a:t>
            </a:fld>
            <a:endParaRPr lang="el-GR"/>
          </a:p>
        </p:txBody>
      </p:sp>
    </p:spTree>
    <p:extLst>
      <p:ext uri="{BB962C8B-B14F-4D97-AF65-F5344CB8AC3E}">
        <p14:creationId xmlns:p14="http://schemas.microsoft.com/office/powerpoint/2010/main" val="251055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DBDCC9AD-6FF6-4564-B9C5-CBF400388105}" type="datetimeFigureOut">
              <a:rPr lang="el-GR" smtClean="0"/>
              <a:pPr/>
              <a:t>14/12/2021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8BC218B-09D5-4C7F-8BE7-1336D48262C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BDCC9AD-6FF6-4564-B9C5-CBF400388105}" type="datetimeFigureOut">
              <a:rPr lang="el-GR" smtClean="0"/>
              <a:pPr/>
              <a:t>14/12/2021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8BC218B-09D5-4C7F-8BE7-1336D48262C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BDCC9AD-6FF6-4564-B9C5-CBF400388105}" type="datetimeFigureOut">
              <a:rPr lang="el-GR" smtClean="0"/>
              <a:pPr/>
              <a:t>14/12/2021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8BC218B-09D5-4C7F-8BE7-1336D48262C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BDCC9AD-6FF6-4564-B9C5-CBF400388105}" type="datetimeFigureOut">
              <a:rPr lang="el-GR" smtClean="0"/>
              <a:pPr/>
              <a:t>14/12/2021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8BC218B-09D5-4C7F-8BE7-1336D48262C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BDCC9AD-6FF6-4564-B9C5-CBF400388105}" type="datetimeFigureOut">
              <a:rPr lang="el-GR" smtClean="0"/>
              <a:pPr/>
              <a:t>14/12/2021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8BC218B-09D5-4C7F-8BE7-1336D48262C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DBDCC9AD-6FF6-4564-B9C5-CBF400388105}" type="datetimeFigureOut">
              <a:rPr lang="el-GR" smtClean="0"/>
              <a:pPr/>
              <a:t>14/12/2021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8BC218B-09D5-4C7F-8BE7-1336D48262C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DBDCC9AD-6FF6-4564-B9C5-CBF400388105}" type="datetimeFigureOut">
              <a:rPr lang="el-GR" smtClean="0"/>
              <a:pPr/>
              <a:t>14/12/2021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8BC218B-09D5-4C7F-8BE7-1336D48262C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DBDCC9AD-6FF6-4564-B9C5-CBF400388105}" type="datetimeFigureOut">
              <a:rPr lang="el-GR" smtClean="0"/>
              <a:pPr/>
              <a:t>14/12/2021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8BC218B-09D5-4C7F-8BE7-1336D48262C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BDCC9AD-6FF6-4564-B9C5-CBF400388105}" type="datetimeFigureOut">
              <a:rPr lang="el-GR" smtClean="0"/>
              <a:pPr/>
              <a:t>14/12/2021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8BC218B-09D5-4C7F-8BE7-1336D48262C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BDCC9AD-6FF6-4564-B9C5-CBF400388105}" type="datetimeFigureOut">
              <a:rPr lang="el-GR" smtClean="0"/>
              <a:pPr/>
              <a:t>14/12/2021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8BC218B-09D5-4C7F-8BE7-1336D48262C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BDCC9AD-6FF6-4564-B9C5-CBF400388105}" type="datetimeFigureOut">
              <a:rPr lang="el-GR" smtClean="0"/>
              <a:pPr/>
              <a:t>14/12/2021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8BC218B-09D5-4C7F-8BE7-1336D48262C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CC9AD-6FF6-4564-B9C5-CBF400388105}" type="datetimeFigureOut">
              <a:rPr lang="el-GR" smtClean="0"/>
              <a:pPr/>
              <a:t>14/12/2021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C218B-09D5-4C7F-8BE7-1336D48262C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dirty="0"/>
              <a:t>Παθοφυσιολογία </a:t>
            </a:r>
            <a:br>
              <a:rPr lang="el-GR" dirty="0"/>
            </a:br>
            <a:r>
              <a:rPr lang="el-GR" dirty="0"/>
              <a:t> Νευρικού Συστήματος</a:t>
            </a:r>
          </a:p>
        </p:txBody>
      </p:sp>
      <p:sp>
        <p:nvSpPr>
          <p:cNvPr id="3" name="2 - Υπότιτλος"/>
          <p:cNvSpPr>
            <a:spLocks noGrp="1"/>
          </p:cNvSpPr>
          <p:nvPr>
            <p:ph type="subTitle" idx="1"/>
          </p:nvPr>
        </p:nvSpPr>
        <p:spPr>
          <a:xfrm>
            <a:off x="3871898" y="4929198"/>
            <a:ext cx="5272102" cy="1928802"/>
          </a:xfrm>
        </p:spPr>
        <p:style>
          <a:lnRef idx="1">
            <a:schemeClr val="dk1"/>
          </a:lnRef>
          <a:fillRef idx="2">
            <a:schemeClr val="dk1"/>
          </a:fillRef>
          <a:effectRef idx="1">
            <a:schemeClr val="dk1"/>
          </a:effectRef>
          <a:fontRef idx="minor">
            <a:schemeClr val="dk1"/>
          </a:fontRef>
        </p:style>
        <p:txBody>
          <a:bodyPr>
            <a:noAutofit/>
          </a:bodyPr>
          <a:lstStyle/>
          <a:p>
            <a:r>
              <a:rPr lang="el-GR" sz="2000" dirty="0">
                <a:solidFill>
                  <a:srgbClr val="7030A0"/>
                </a:solidFill>
              </a:rPr>
              <a:t>Μαριάννα Παπαδοπούλου</a:t>
            </a:r>
          </a:p>
          <a:p>
            <a:r>
              <a:rPr lang="el-GR" sz="2000" dirty="0">
                <a:solidFill>
                  <a:srgbClr val="7030A0"/>
                </a:solidFill>
              </a:rPr>
              <a:t>Νευρολόγος</a:t>
            </a:r>
          </a:p>
          <a:p>
            <a:r>
              <a:rPr lang="el-GR" sz="2000" dirty="0" err="1">
                <a:solidFill>
                  <a:srgbClr val="7030A0"/>
                </a:solidFill>
              </a:rPr>
              <a:t>Επικ</a:t>
            </a:r>
            <a:r>
              <a:rPr lang="el-GR" sz="2000" dirty="0">
                <a:solidFill>
                  <a:srgbClr val="7030A0"/>
                </a:solidFill>
              </a:rPr>
              <a:t>. Καθηγήτρια</a:t>
            </a:r>
          </a:p>
          <a:p>
            <a:r>
              <a:rPr lang="el-GR" sz="2000" dirty="0">
                <a:solidFill>
                  <a:srgbClr val="7030A0"/>
                </a:solidFill>
              </a:rPr>
              <a:t>Τμ. Φυσικοθεραπείας</a:t>
            </a:r>
          </a:p>
          <a:p>
            <a:r>
              <a:rPr lang="el-GR" sz="2000" dirty="0">
                <a:solidFill>
                  <a:srgbClr val="7030A0"/>
                </a:solidFill>
              </a:rPr>
              <a:t>Πανεπιστήμιο Δυτικής Αττικής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104900" y="204788"/>
            <a:ext cx="6934200" cy="6448425"/>
          </a:xfrm>
          <a:prstGeom prst="rect">
            <a:avLst/>
          </a:prstGeom>
          <a:noFill/>
          <a:ln w="9525">
            <a:noFill/>
            <a:miter lim="800000"/>
            <a:headEnd/>
            <a:tailEnd/>
          </a:ln>
          <a:effectLst/>
        </p:spPr>
      </p:pic>
    </p:spTree>
    <p:extLst>
      <p:ext uri="{BB962C8B-B14F-4D97-AF65-F5344CB8AC3E}">
        <p14:creationId xmlns:p14="http://schemas.microsoft.com/office/powerpoint/2010/main" val="255899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3"/>
          <a:srcRect/>
          <a:stretch>
            <a:fillRect/>
          </a:stretch>
        </p:blipFill>
        <p:spPr bwMode="auto">
          <a:xfrm>
            <a:off x="785786" y="213311"/>
            <a:ext cx="7572428" cy="6431378"/>
          </a:xfrm>
          <a:prstGeom prst="rect">
            <a:avLst/>
          </a:prstGeom>
          <a:noFill/>
          <a:ln w="9525">
            <a:noFill/>
            <a:miter lim="800000"/>
            <a:headEnd/>
            <a:tailEnd/>
          </a:ln>
          <a:effectLst/>
        </p:spPr>
      </p:pic>
    </p:spTree>
    <p:extLst>
      <p:ext uri="{BB962C8B-B14F-4D97-AF65-F5344CB8AC3E}">
        <p14:creationId xmlns:p14="http://schemas.microsoft.com/office/powerpoint/2010/main" val="60218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srcRect/>
          <a:stretch>
            <a:fillRect/>
          </a:stretch>
        </p:blipFill>
        <p:spPr bwMode="auto">
          <a:xfrm>
            <a:off x="928662" y="205039"/>
            <a:ext cx="7286676" cy="6447922"/>
          </a:xfrm>
          <a:prstGeom prst="rect">
            <a:avLst/>
          </a:prstGeom>
          <a:noFill/>
          <a:ln w="9525">
            <a:noFill/>
            <a:miter lim="800000"/>
            <a:headEnd/>
            <a:tailEnd/>
          </a:ln>
          <a:effectLst/>
        </p:spPr>
      </p:pic>
    </p:spTree>
    <p:extLst>
      <p:ext uri="{BB962C8B-B14F-4D97-AF65-F5344CB8AC3E}">
        <p14:creationId xmlns:p14="http://schemas.microsoft.com/office/powerpoint/2010/main" val="369246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l-GR" dirty="0"/>
              <a:t>ΠΕΡΙΟΔΙΚΕΣ ΠΑΡΑΛΥΣΕΙΣ</a:t>
            </a:r>
          </a:p>
        </p:txBody>
      </p:sp>
      <p:sp>
        <p:nvSpPr>
          <p:cNvPr id="3" name="Θέση περιεχομένου 2"/>
          <p:cNvSpPr>
            <a:spLocks noGrp="1"/>
          </p:cNvSpPr>
          <p:nvPr>
            <p:ph idx="1"/>
          </p:nvPr>
        </p:nvSpPr>
        <p:spPr/>
        <p:txBody>
          <a:bodyPr/>
          <a:lstStyle/>
          <a:p>
            <a:pPr>
              <a:buNone/>
            </a:pPr>
            <a:r>
              <a:rPr lang="el-GR" u="sng" dirty="0" err="1"/>
              <a:t>Υποκαλαιμική</a:t>
            </a:r>
            <a:r>
              <a:rPr lang="el-GR" dirty="0"/>
              <a:t>: Οφείλεται στη διαταραχή συγκέντρωσης Καλίου στον ορό σε έδαφος υποκείμενης βλάβης κυτταρικής μεμβράνης-ανωμαλία στην αντλία </a:t>
            </a:r>
            <a:r>
              <a:rPr lang="el-GR" u="sng" dirty="0">
                <a:solidFill>
                  <a:schemeClr val="accent6">
                    <a:lumMod val="75000"/>
                  </a:schemeClr>
                </a:solidFill>
              </a:rPr>
              <a:t>ασβεστίου</a:t>
            </a:r>
            <a:r>
              <a:rPr lang="el-GR" dirty="0"/>
              <a:t> των εγκάρσιων σωληνίσκων μυϊκών κυττάρων (</a:t>
            </a:r>
            <a:r>
              <a:rPr lang="el-GR" dirty="0" err="1"/>
              <a:t>δδ</a:t>
            </a:r>
            <a:r>
              <a:rPr lang="el-GR" dirty="0"/>
              <a:t> 2παθής παράλυση λόγω </a:t>
            </a:r>
            <a:r>
              <a:rPr lang="el-GR" dirty="0" err="1"/>
              <a:t>υποκαλιαιμίας</a:t>
            </a:r>
            <a:r>
              <a:rPr lang="el-GR" dirty="0"/>
              <a:t>).</a:t>
            </a:r>
          </a:p>
          <a:p>
            <a:pPr>
              <a:buNone/>
            </a:pPr>
            <a:r>
              <a:rPr lang="el-GR" u="sng" dirty="0" err="1"/>
              <a:t>Υπερκαλαιμική</a:t>
            </a:r>
            <a:r>
              <a:rPr lang="el-GR" u="sng" dirty="0"/>
              <a:t>-</a:t>
            </a:r>
            <a:r>
              <a:rPr lang="el-GR" u="sng" dirty="0" err="1"/>
              <a:t>νορμοκαλαιμική</a:t>
            </a:r>
            <a:r>
              <a:rPr lang="el-GR" dirty="0"/>
              <a:t>: Χρωμόσωμα 7</a:t>
            </a:r>
            <a:r>
              <a:rPr lang="en-US" dirty="0"/>
              <a:t>q</a:t>
            </a:r>
            <a:r>
              <a:rPr lang="el-GR" dirty="0"/>
              <a:t>23-25 στο γονίδιο για την αντλία </a:t>
            </a:r>
            <a:r>
              <a:rPr lang="el-GR" u="sng" dirty="0">
                <a:solidFill>
                  <a:schemeClr val="accent6">
                    <a:lumMod val="75000"/>
                  </a:schemeClr>
                </a:solidFill>
              </a:rPr>
              <a:t>νατρίου</a:t>
            </a:r>
            <a:r>
              <a:rPr lang="el-GR" u="sng" dirty="0"/>
              <a:t>.</a:t>
            </a:r>
            <a:endParaRPr lang="el-GR" dirty="0"/>
          </a:p>
        </p:txBody>
      </p:sp>
    </p:spTree>
    <p:extLst>
      <p:ext uri="{BB962C8B-B14F-4D97-AF65-F5344CB8AC3E}">
        <p14:creationId xmlns:p14="http://schemas.microsoft.com/office/powerpoint/2010/main" val="35292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4514339"/>
            <a:ext cx="70294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6309277"/>
            <a:ext cx="3571875" cy="419100"/>
          </a:xfrm>
          <a:prstGeom prst="rect">
            <a:avLst/>
          </a:prstGeom>
          <a:ln/>
        </p:spPr>
        <p:style>
          <a:lnRef idx="1">
            <a:schemeClr val="accent6"/>
          </a:lnRef>
          <a:fillRef idx="2">
            <a:schemeClr val="accent6"/>
          </a:fillRef>
          <a:effectRef idx="1">
            <a:schemeClr val="accent6"/>
          </a:effectRef>
          <a:fontRef idx="minor">
            <a:schemeClr val="dk1"/>
          </a:fontRef>
        </p:style>
      </p:pic>
      <p:sp>
        <p:nvSpPr>
          <p:cNvPr id="2" name="TextBox 1"/>
          <p:cNvSpPr txBox="1"/>
          <p:nvPr/>
        </p:nvSpPr>
        <p:spPr>
          <a:xfrm>
            <a:off x="7150024" y="764704"/>
            <a:ext cx="1993975" cy="9541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l-GR" sz="2800" dirty="0"/>
              <a:t>ΠΕΡΙΟΔΙΚΕΣ</a:t>
            </a:r>
          </a:p>
          <a:p>
            <a:r>
              <a:rPr lang="el-GR" sz="2800" dirty="0"/>
              <a:t>ΠΑΡΑΛΥΣΕΙΣ</a:t>
            </a:r>
          </a:p>
        </p:txBody>
      </p:sp>
      <p:pic>
        <p:nvPicPr>
          <p:cNvPr id="18434" name="Picture 2"/>
          <p:cNvPicPr>
            <a:picLocks noChangeAspect="1" noChangeArrowheads="1"/>
          </p:cNvPicPr>
          <p:nvPr/>
        </p:nvPicPr>
        <p:blipFill>
          <a:blip r:embed="rId4"/>
          <a:srcRect/>
          <a:stretch>
            <a:fillRect/>
          </a:stretch>
        </p:blipFill>
        <p:spPr bwMode="auto">
          <a:xfrm>
            <a:off x="142844" y="285728"/>
            <a:ext cx="7000875" cy="4219575"/>
          </a:xfrm>
          <a:prstGeom prst="rect">
            <a:avLst/>
          </a:prstGeom>
          <a:noFill/>
          <a:ln w="9525">
            <a:noFill/>
            <a:miter lim="800000"/>
            <a:headEnd/>
            <a:tailEnd/>
          </a:ln>
          <a:effectLst/>
        </p:spPr>
      </p:pic>
    </p:spTree>
    <p:extLst>
      <p:ext uri="{BB962C8B-B14F-4D97-AF65-F5344CB8AC3E}">
        <p14:creationId xmlns:p14="http://schemas.microsoft.com/office/powerpoint/2010/main" val="3077422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80876"/>
            <a:ext cx="7571184" cy="562074"/>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l-GR" dirty="0"/>
              <a:t>ΜΕΤΑΒΟΛΙΚΕΣ ΜΥΟΠΑΘΕΙΕΣ</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68" y="6215082"/>
            <a:ext cx="22955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srcRect/>
          <a:stretch>
            <a:fillRect/>
          </a:stretch>
        </p:blipFill>
        <p:spPr bwMode="auto">
          <a:xfrm>
            <a:off x="214282" y="733425"/>
            <a:ext cx="6772275" cy="6124575"/>
          </a:xfrm>
          <a:prstGeom prst="rect">
            <a:avLst/>
          </a:prstGeom>
          <a:noFill/>
          <a:ln w="9525">
            <a:noFill/>
            <a:miter lim="800000"/>
            <a:headEnd/>
            <a:tailEnd/>
          </a:ln>
          <a:effectLst/>
        </p:spPr>
      </p:pic>
    </p:spTree>
    <p:extLst>
      <p:ext uri="{BB962C8B-B14F-4D97-AF65-F5344CB8AC3E}">
        <p14:creationId xmlns:p14="http://schemas.microsoft.com/office/powerpoint/2010/main" val="518264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l-GR" dirty="0"/>
              <a:t>ΜΕΤΑΒΟΛΙΚΕΣ ΜΥΟΠΑΘΕΙΕΣ</a:t>
            </a:r>
          </a:p>
        </p:txBody>
      </p:sp>
      <p:sp>
        <p:nvSpPr>
          <p:cNvPr id="3" name="Θέση περιεχομένου 2"/>
          <p:cNvSpPr>
            <a:spLocks noGrp="1"/>
          </p:cNvSpPr>
          <p:nvPr>
            <p:ph idx="1"/>
          </p:nvPr>
        </p:nvSpPr>
        <p:spPr>
          <a:xfrm>
            <a:off x="179512" y="1600200"/>
            <a:ext cx="8964488" cy="4525963"/>
          </a:xfrm>
        </p:spPr>
        <p:txBody>
          <a:bodyPr>
            <a:normAutofit fontScale="92500" lnSpcReduction="20000"/>
          </a:bodyPr>
          <a:lstStyle/>
          <a:p>
            <a:pPr marL="0" indent="0">
              <a:buNone/>
            </a:pPr>
            <a:r>
              <a:rPr lang="en-US" b="1" dirty="0" err="1"/>
              <a:t>Phosphorylase</a:t>
            </a:r>
            <a:r>
              <a:rPr lang="en-US" b="1" dirty="0"/>
              <a:t> Deficiency</a:t>
            </a:r>
            <a:r>
              <a:rPr lang="el-GR" b="1" dirty="0"/>
              <a:t> </a:t>
            </a:r>
            <a:r>
              <a:rPr lang="en-US" b="1" dirty="0"/>
              <a:t>(</a:t>
            </a:r>
            <a:r>
              <a:rPr lang="en-US" b="1" dirty="0" err="1"/>
              <a:t>McArdle</a:t>
            </a:r>
            <a:r>
              <a:rPr lang="en-US" b="1" dirty="0"/>
              <a:t> Syndrome</a:t>
            </a:r>
            <a:r>
              <a:rPr lang="el-GR" b="1" dirty="0"/>
              <a:t>)</a:t>
            </a:r>
            <a:r>
              <a:rPr lang="el-GR" dirty="0"/>
              <a:t>. Χρ. 11, διαταραχή ενζύμου </a:t>
            </a:r>
            <a:r>
              <a:rPr lang="el-GR" dirty="0" err="1"/>
              <a:t>φωσφορυλάση</a:t>
            </a:r>
            <a:r>
              <a:rPr lang="el-GR" dirty="0"/>
              <a:t>, διαταραχή </a:t>
            </a:r>
            <a:r>
              <a:rPr lang="el-GR" dirty="0" err="1"/>
              <a:t>γλυκόλυσης</a:t>
            </a:r>
            <a:r>
              <a:rPr lang="el-GR" dirty="0"/>
              <a:t>, Αδυναμία και μυϊκά άλγη με κόπωση</a:t>
            </a:r>
          </a:p>
          <a:p>
            <a:pPr marL="0" indent="0">
              <a:buNone/>
            </a:pPr>
            <a:r>
              <a:rPr lang="en-US" b="1" dirty="0"/>
              <a:t>Phosphofructokinase Deficiency</a:t>
            </a:r>
            <a:endParaRPr lang="el-GR" b="1" dirty="0"/>
          </a:p>
          <a:p>
            <a:pPr marL="0" indent="0">
              <a:buNone/>
            </a:pPr>
            <a:r>
              <a:rPr lang="en-US" b="1" dirty="0"/>
              <a:t>Acid Maltase Deficiency</a:t>
            </a:r>
            <a:r>
              <a:rPr lang="el-GR" b="1" dirty="0"/>
              <a:t>: </a:t>
            </a:r>
            <a:r>
              <a:rPr lang="el-GR" dirty="0"/>
              <a:t>άθροιση γλυκογόνου στα </a:t>
            </a:r>
            <a:r>
              <a:rPr lang="el-GR" dirty="0" err="1"/>
              <a:t>λυσοσώματα</a:t>
            </a:r>
            <a:endParaRPr lang="el-GR" dirty="0"/>
          </a:p>
          <a:p>
            <a:pPr marL="0" indent="0">
              <a:buNone/>
            </a:pPr>
            <a:r>
              <a:rPr lang="en-US" b="1" dirty="0"/>
              <a:t>Muscle </a:t>
            </a:r>
            <a:r>
              <a:rPr lang="en-US" b="1" dirty="0" err="1"/>
              <a:t>Carnitine</a:t>
            </a:r>
            <a:r>
              <a:rPr lang="en-US" b="1" dirty="0"/>
              <a:t> Deficiency:</a:t>
            </a:r>
            <a:r>
              <a:rPr lang="el-GR" dirty="0"/>
              <a:t> προκαλεί συσσώρευση λιπιδίων στις τύπου Ι ίνες.</a:t>
            </a:r>
          </a:p>
          <a:p>
            <a:pPr marL="0" indent="0">
              <a:buNone/>
            </a:pPr>
            <a:r>
              <a:rPr lang="en-US" b="1" dirty="0" err="1"/>
              <a:t>Carnitine</a:t>
            </a:r>
            <a:r>
              <a:rPr lang="en-US" b="1" dirty="0"/>
              <a:t> </a:t>
            </a:r>
            <a:r>
              <a:rPr lang="en-US" b="1" dirty="0" err="1"/>
              <a:t>Palmitoyltransferase</a:t>
            </a:r>
            <a:r>
              <a:rPr lang="el-GR" b="1" dirty="0"/>
              <a:t> </a:t>
            </a:r>
            <a:r>
              <a:rPr lang="en-US" b="1" dirty="0"/>
              <a:t>Deficiency</a:t>
            </a:r>
            <a:r>
              <a:rPr lang="el-GR" b="1" dirty="0"/>
              <a:t>, </a:t>
            </a:r>
            <a:r>
              <a:rPr lang="en-US" b="1" dirty="0" err="1"/>
              <a:t>Myoadenylate</a:t>
            </a:r>
            <a:r>
              <a:rPr lang="en-US" b="1" dirty="0"/>
              <a:t> </a:t>
            </a:r>
            <a:r>
              <a:rPr lang="en-US" b="1" dirty="0" err="1"/>
              <a:t>Deaminase</a:t>
            </a:r>
            <a:r>
              <a:rPr lang="el-GR" b="1" dirty="0"/>
              <a:t> </a:t>
            </a:r>
            <a:r>
              <a:rPr lang="en-US" b="1" dirty="0"/>
              <a:t>Deficiency</a:t>
            </a:r>
            <a:r>
              <a:rPr lang="el-GR" dirty="0"/>
              <a:t>: Χρ. 1</a:t>
            </a:r>
            <a:r>
              <a:rPr lang="el-GR" b="1" dirty="0"/>
              <a:t> </a:t>
            </a:r>
          </a:p>
        </p:txBody>
      </p:sp>
    </p:spTree>
    <p:extLst>
      <p:ext uri="{BB962C8B-B14F-4D97-AF65-F5344CB8AC3E}">
        <p14:creationId xmlns:p14="http://schemas.microsoft.com/office/powerpoint/2010/main" val="3289887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l-GR" dirty="0"/>
              <a:t>ΜΙΤΟΧΟΝΔΡΙΑΚΕΣ</a:t>
            </a:r>
            <a:r>
              <a:rPr lang="en-US" dirty="0"/>
              <a:t> </a:t>
            </a:r>
            <a:r>
              <a:rPr lang="el-GR" dirty="0"/>
              <a:t>ΜΥΟΠΑΘΕΙΕΣ</a:t>
            </a:r>
          </a:p>
        </p:txBody>
      </p:sp>
      <p:sp>
        <p:nvSpPr>
          <p:cNvPr id="3" name="Θέση περιεχομένου 2"/>
          <p:cNvSpPr>
            <a:spLocks noGrp="1"/>
          </p:cNvSpPr>
          <p:nvPr>
            <p:ph idx="1"/>
          </p:nvPr>
        </p:nvSpPr>
        <p:spPr>
          <a:xfrm>
            <a:off x="457200" y="1600200"/>
            <a:ext cx="4258816" cy="4525963"/>
          </a:xfrm>
        </p:spPr>
        <p:txBody>
          <a:bodyPr>
            <a:normAutofit fontScale="62500" lnSpcReduction="20000"/>
          </a:bodyPr>
          <a:lstStyle/>
          <a:p>
            <a:pPr>
              <a:buNone/>
            </a:pPr>
            <a:r>
              <a:rPr lang="en-US" dirty="0"/>
              <a:t>	</a:t>
            </a:r>
            <a:r>
              <a:rPr lang="el-GR" dirty="0"/>
              <a:t>Ετερογενείς, δομικές, βιοχημικές ή γενετικές ανωμαλίες μιτοχονδρίων (και επομένως προσβάλλουν όλα τα όργανα του σώματος). Το </a:t>
            </a:r>
            <a:r>
              <a:rPr lang="el-GR" b="1" dirty="0" err="1">
                <a:solidFill>
                  <a:srgbClr val="FF0000"/>
                </a:solidFill>
              </a:rPr>
              <a:t>μιτοχονδριακό</a:t>
            </a:r>
            <a:r>
              <a:rPr lang="el-GR" b="1" dirty="0">
                <a:solidFill>
                  <a:srgbClr val="FF0000"/>
                </a:solidFill>
              </a:rPr>
              <a:t> </a:t>
            </a:r>
            <a:r>
              <a:rPr lang="en-US" b="1" dirty="0">
                <a:solidFill>
                  <a:srgbClr val="FF0000"/>
                </a:solidFill>
              </a:rPr>
              <a:t> </a:t>
            </a:r>
            <a:r>
              <a:rPr lang="en-US" b="1" dirty="0" err="1">
                <a:solidFill>
                  <a:srgbClr val="FF0000"/>
                </a:solidFill>
              </a:rPr>
              <a:t>mtDNA</a:t>
            </a:r>
            <a:r>
              <a:rPr lang="el-GR" b="1" dirty="0">
                <a:solidFill>
                  <a:srgbClr val="FF0000"/>
                </a:solidFill>
              </a:rPr>
              <a:t> </a:t>
            </a:r>
            <a:r>
              <a:rPr lang="el-GR" dirty="0"/>
              <a:t>κωδικοποιεί 22</a:t>
            </a:r>
            <a:r>
              <a:rPr lang="en-US" dirty="0" err="1"/>
              <a:t>tRNA</a:t>
            </a:r>
            <a:r>
              <a:rPr lang="en-US" dirty="0"/>
              <a:t>, 2rRNA </a:t>
            </a:r>
            <a:r>
              <a:rPr lang="el-GR" dirty="0"/>
              <a:t>και τα ένζυμα αναπνευστικής αλυσίδας, κληρονομείται ανεξάρτητα από το υπόλοιπο </a:t>
            </a:r>
            <a:r>
              <a:rPr lang="en-US" dirty="0"/>
              <a:t>DNA </a:t>
            </a:r>
            <a:r>
              <a:rPr lang="el-GR" dirty="0"/>
              <a:t>μέσω μιτοχονδρίων. Επειδή τα ωάρια περιέχουν πολύ περισσότερα μιτοχόνδρια από τα σπερματοζωάρια συνεισφέρουν το μεγαλύτερο ποσοστό </a:t>
            </a:r>
            <a:r>
              <a:rPr lang="en-US" dirty="0" err="1"/>
              <a:t>mtDNA</a:t>
            </a:r>
            <a:r>
              <a:rPr lang="en-US" dirty="0"/>
              <a:t> </a:t>
            </a:r>
            <a:r>
              <a:rPr lang="el-GR" dirty="0"/>
              <a:t>στο </a:t>
            </a:r>
            <a:r>
              <a:rPr lang="el-GR" dirty="0" err="1"/>
              <a:t>ζυγώτη</a:t>
            </a:r>
            <a:r>
              <a:rPr lang="el-GR" dirty="0"/>
              <a:t>.</a:t>
            </a:r>
            <a:r>
              <a:rPr lang="en-US" dirty="0"/>
              <a:t> </a:t>
            </a:r>
            <a:r>
              <a:rPr lang="el-GR" dirty="0"/>
              <a:t> Οι </a:t>
            </a:r>
            <a:r>
              <a:rPr lang="el-GR" dirty="0" err="1"/>
              <a:t>μιτοχονδριακές</a:t>
            </a:r>
            <a:r>
              <a:rPr lang="el-GR" dirty="0"/>
              <a:t> νόσοι εκδηλώνονται όταν το</a:t>
            </a:r>
            <a:r>
              <a:rPr lang="en-US" dirty="0"/>
              <a:t> </a:t>
            </a:r>
            <a:r>
              <a:rPr lang="el-GR" dirty="0"/>
              <a:t>μεταλλαγμένο </a:t>
            </a:r>
            <a:r>
              <a:rPr lang="en-US" dirty="0" err="1"/>
              <a:t>mtDNA</a:t>
            </a:r>
            <a:r>
              <a:rPr lang="el-GR" dirty="0"/>
              <a:t> ξεπεράσει ένα κρίσιμο όριο αναλογικά με το φυσιολογικό </a:t>
            </a:r>
            <a:r>
              <a:rPr lang="en-US" dirty="0" err="1"/>
              <a:t>mtDNA</a:t>
            </a:r>
            <a:r>
              <a:rPr lang="en-US" dirty="0"/>
              <a:t>.</a:t>
            </a:r>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95400"/>
            <a:ext cx="344805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3645024"/>
            <a:ext cx="72008" cy="369332"/>
          </a:xfrm>
          <a:prstGeom prst="rect">
            <a:avLst/>
          </a:prstGeom>
          <a:noFill/>
        </p:spPr>
        <p:txBody>
          <a:bodyPr wrap="square" rtlCol="0">
            <a:spAutoFit/>
          </a:bodyPr>
          <a:lstStyle/>
          <a:p>
            <a:endParaRPr lang="el-GR" dirty="0"/>
          </a:p>
        </p:txBody>
      </p:sp>
    </p:spTree>
    <p:extLst>
      <p:ext uri="{BB962C8B-B14F-4D97-AF65-F5344CB8AC3E}">
        <p14:creationId xmlns:p14="http://schemas.microsoft.com/office/powerpoint/2010/main" val="169387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l-GR" dirty="0"/>
              <a:t>ΜΙΤΟΧΟΝΔΡΙΑΚΕΣ</a:t>
            </a:r>
            <a:r>
              <a:rPr lang="en-US" dirty="0"/>
              <a:t> </a:t>
            </a:r>
            <a:r>
              <a:rPr lang="el-GR" dirty="0"/>
              <a:t>ΜΥΟΠΑΘΕΙΕΣ</a:t>
            </a:r>
          </a:p>
        </p:txBody>
      </p:sp>
      <p:sp>
        <p:nvSpPr>
          <p:cNvPr id="3" name="Θέση περιεχομένου 2"/>
          <p:cNvSpPr>
            <a:spLocks noGrp="1"/>
          </p:cNvSpPr>
          <p:nvPr>
            <p:ph idx="1"/>
          </p:nvPr>
        </p:nvSpPr>
        <p:spPr/>
        <p:txBody>
          <a:bodyPr>
            <a:normAutofit fontScale="77500" lnSpcReduction="20000"/>
          </a:bodyPr>
          <a:lstStyle/>
          <a:p>
            <a:pPr>
              <a:buNone/>
            </a:pPr>
            <a:r>
              <a:rPr lang="el-GR" dirty="0"/>
              <a:t>Έλλειψη </a:t>
            </a:r>
            <a:r>
              <a:rPr lang="el-GR" dirty="0" err="1"/>
              <a:t>καρνιτίνης</a:t>
            </a:r>
            <a:r>
              <a:rPr lang="el-GR" dirty="0"/>
              <a:t> και </a:t>
            </a:r>
            <a:r>
              <a:rPr lang="el-GR" dirty="0" err="1"/>
              <a:t>παλμιτοτρασνφεράσης</a:t>
            </a:r>
            <a:r>
              <a:rPr lang="el-GR" dirty="0"/>
              <a:t> </a:t>
            </a:r>
            <a:r>
              <a:rPr lang="el-GR" dirty="0" err="1"/>
              <a:t>καρνιτίνης</a:t>
            </a:r>
            <a:endParaRPr lang="en-US" dirty="0"/>
          </a:p>
          <a:p>
            <a:pPr>
              <a:buNone/>
            </a:pPr>
            <a:r>
              <a:rPr lang="el-GR" dirty="0"/>
              <a:t>Διαταραχή συμπλέγματος </a:t>
            </a:r>
            <a:r>
              <a:rPr lang="el-GR" dirty="0" err="1"/>
              <a:t>πυρουβικής</a:t>
            </a:r>
            <a:r>
              <a:rPr lang="el-GR" dirty="0"/>
              <a:t> </a:t>
            </a:r>
            <a:r>
              <a:rPr lang="el-GR" dirty="0" err="1"/>
              <a:t>δεϋδρογενάσης</a:t>
            </a:r>
            <a:r>
              <a:rPr lang="el-GR" dirty="0"/>
              <a:t>: προκαλούν </a:t>
            </a:r>
            <a:r>
              <a:rPr lang="el-GR" u="sng" dirty="0"/>
              <a:t>γαλακτική οξέωση</a:t>
            </a:r>
          </a:p>
          <a:p>
            <a:pPr>
              <a:buNone/>
            </a:pPr>
            <a:r>
              <a:rPr lang="el-GR" dirty="0"/>
              <a:t>Διαταραχή κύκλου </a:t>
            </a:r>
            <a:r>
              <a:rPr lang="en-US" dirty="0"/>
              <a:t>Krebs</a:t>
            </a:r>
            <a:endParaRPr lang="el-GR" dirty="0"/>
          </a:p>
          <a:p>
            <a:pPr>
              <a:buNone/>
            </a:pPr>
            <a:r>
              <a:rPr lang="el-GR" dirty="0"/>
              <a:t>Διαταραχή αναπνευστικής αλυσίδας</a:t>
            </a:r>
          </a:p>
          <a:p>
            <a:pPr>
              <a:buNone/>
            </a:pPr>
            <a:r>
              <a:rPr lang="el-GR" dirty="0"/>
              <a:t>Προοδευτική Εξωτερική </a:t>
            </a:r>
            <a:r>
              <a:rPr lang="el-GR" dirty="0" err="1"/>
              <a:t>Οφθαλμοπληγία</a:t>
            </a:r>
            <a:r>
              <a:rPr lang="el-GR" dirty="0"/>
              <a:t>  </a:t>
            </a:r>
            <a:r>
              <a:rPr lang="en-US" dirty="0"/>
              <a:t>(</a:t>
            </a:r>
            <a:r>
              <a:rPr lang="en-US" dirty="0">
                <a:solidFill>
                  <a:schemeClr val="accent4">
                    <a:lumMod val="75000"/>
                  </a:schemeClr>
                </a:solidFill>
              </a:rPr>
              <a:t>PEO)</a:t>
            </a:r>
            <a:r>
              <a:rPr lang="el-GR" dirty="0"/>
              <a:t>με</a:t>
            </a:r>
            <a:r>
              <a:rPr lang="en-US" dirty="0"/>
              <a:t> </a:t>
            </a:r>
            <a:r>
              <a:rPr lang="en-US" dirty="0">
                <a:solidFill>
                  <a:srgbClr val="FF0000"/>
                </a:solidFill>
              </a:rPr>
              <a:t>ragged red fibers</a:t>
            </a:r>
            <a:r>
              <a:rPr lang="el-GR" dirty="0">
                <a:solidFill>
                  <a:srgbClr val="FF0000"/>
                </a:solidFill>
              </a:rPr>
              <a:t> </a:t>
            </a:r>
            <a:r>
              <a:rPr lang="el-GR" dirty="0"/>
              <a:t>στη βιοψία (άθροιση μιτοχονδρίων στις μυϊκές ίνες που βάφονται κόκκινες με χρωστική</a:t>
            </a:r>
            <a:r>
              <a:rPr lang="en-US" dirty="0"/>
              <a:t> </a:t>
            </a:r>
            <a:r>
              <a:rPr lang="en-US" dirty="0" err="1"/>
              <a:t>Gomori</a:t>
            </a:r>
            <a:r>
              <a:rPr lang="en-US" dirty="0"/>
              <a:t>)</a:t>
            </a:r>
            <a:endParaRPr lang="el-GR" dirty="0"/>
          </a:p>
          <a:p>
            <a:pPr>
              <a:buNone/>
            </a:pPr>
            <a:r>
              <a:rPr lang="en-US" dirty="0">
                <a:solidFill>
                  <a:schemeClr val="accent4">
                    <a:lumMod val="75000"/>
                  </a:schemeClr>
                </a:solidFill>
              </a:rPr>
              <a:t>Kearns-Sayre</a:t>
            </a:r>
            <a:r>
              <a:rPr lang="en-US" dirty="0"/>
              <a:t> syndrome (KSS</a:t>
            </a:r>
            <a:r>
              <a:rPr lang="el-GR" dirty="0"/>
              <a:t>)</a:t>
            </a:r>
          </a:p>
          <a:p>
            <a:pPr>
              <a:buNone/>
            </a:pPr>
            <a:r>
              <a:rPr lang="en-US" dirty="0">
                <a:solidFill>
                  <a:schemeClr val="accent4">
                    <a:lumMod val="75000"/>
                  </a:schemeClr>
                </a:solidFill>
              </a:rPr>
              <a:t>MELAS</a:t>
            </a:r>
            <a:r>
              <a:rPr lang="en-US" dirty="0"/>
              <a:t> syndrome</a:t>
            </a:r>
            <a:r>
              <a:rPr lang="el-GR" dirty="0"/>
              <a:t> </a:t>
            </a:r>
            <a:r>
              <a:rPr lang="en-US" dirty="0"/>
              <a:t>(mitochondrial myopathy,</a:t>
            </a:r>
            <a:r>
              <a:rPr lang="el-GR" dirty="0"/>
              <a:t> </a:t>
            </a:r>
            <a:r>
              <a:rPr lang="en-US" dirty="0"/>
              <a:t>encephalopathy, lactic acidosis,</a:t>
            </a:r>
            <a:r>
              <a:rPr lang="el-GR" dirty="0"/>
              <a:t> </a:t>
            </a:r>
            <a:r>
              <a:rPr lang="en-US" dirty="0"/>
              <a:t>and stroke-like episodes</a:t>
            </a:r>
            <a:r>
              <a:rPr lang="el-GR" dirty="0"/>
              <a:t>)</a:t>
            </a:r>
          </a:p>
          <a:p>
            <a:pPr>
              <a:buNone/>
            </a:pPr>
            <a:r>
              <a:rPr lang="en-US" dirty="0">
                <a:solidFill>
                  <a:schemeClr val="accent4">
                    <a:lumMod val="75000"/>
                  </a:schemeClr>
                </a:solidFill>
              </a:rPr>
              <a:t>MERRF</a:t>
            </a:r>
            <a:r>
              <a:rPr lang="en-US" dirty="0"/>
              <a:t> syndrome</a:t>
            </a:r>
            <a:r>
              <a:rPr lang="el-GR" dirty="0"/>
              <a:t> </a:t>
            </a:r>
            <a:r>
              <a:rPr lang="en-US" dirty="0"/>
              <a:t>(myoclonus epilepsy with ragged red fibers)</a:t>
            </a:r>
            <a:endParaRPr lang="el-GR" dirty="0"/>
          </a:p>
        </p:txBody>
      </p:sp>
    </p:spTree>
    <p:extLst>
      <p:ext uri="{BB962C8B-B14F-4D97-AF65-F5344CB8AC3E}">
        <p14:creationId xmlns:p14="http://schemas.microsoft.com/office/powerpoint/2010/main" val="355082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l-GR" dirty="0"/>
              <a:t>ΣΥΓΓΕΝΕΙΣ ΜΥΟΠΑΘΕΙΕΣ</a:t>
            </a:r>
          </a:p>
        </p:txBody>
      </p:sp>
      <p:pic>
        <p:nvPicPr>
          <p:cNvPr id="19458" name="Picture 2"/>
          <p:cNvPicPr>
            <a:picLocks noChangeAspect="1" noChangeArrowheads="1"/>
          </p:cNvPicPr>
          <p:nvPr/>
        </p:nvPicPr>
        <p:blipFill>
          <a:blip r:embed="rId2"/>
          <a:srcRect/>
          <a:stretch>
            <a:fillRect/>
          </a:stretch>
        </p:blipFill>
        <p:spPr bwMode="auto">
          <a:xfrm>
            <a:off x="428596" y="1500174"/>
            <a:ext cx="8504128" cy="4929222"/>
          </a:xfrm>
          <a:prstGeom prst="rect">
            <a:avLst/>
          </a:prstGeom>
          <a:noFill/>
          <a:ln w="9525">
            <a:noFill/>
            <a:miter lim="800000"/>
            <a:headEnd/>
            <a:tailEnd/>
          </a:ln>
          <a:effectLst/>
        </p:spPr>
      </p:pic>
    </p:spTree>
    <p:extLst>
      <p:ext uri="{BB962C8B-B14F-4D97-AF65-F5344CB8AC3E}">
        <p14:creationId xmlns:p14="http://schemas.microsoft.com/office/powerpoint/2010/main" val="233320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l-GR" dirty="0"/>
              <a:t>ΜΥΟΠΑΘΕΙΕΣ</a:t>
            </a:r>
          </a:p>
        </p:txBody>
      </p:sp>
    </p:spTree>
    <p:extLst>
      <p:ext uri="{BB962C8B-B14F-4D97-AF65-F5344CB8AC3E}">
        <p14:creationId xmlns:p14="http://schemas.microsoft.com/office/powerpoint/2010/main" val="1277835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429388" y="571480"/>
            <a:ext cx="2520280"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l-GR" sz="3200" dirty="0"/>
              <a:t>ΜΥΟΣΙΤΙΔΕΣ</a:t>
            </a:r>
          </a:p>
          <a:p>
            <a:r>
              <a:rPr lang="el-GR" sz="3200" dirty="0"/>
              <a:t>Αυτοάνοσες ή λοιμώδεις</a:t>
            </a:r>
          </a:p>
          <a:p>
            <a:endParaRPr lang="el-GR" sz="2400" dirty="0"/>
          </a:p>
        </p:txBody>
      </p:sp>
      <p:pic>
        <p:nvPicPr>
          <p:cNvPr id="2" name="Picture 2"/>
          <p:cNvPicPr>
            <a:picLocks noChangeAspect="1" noChangeArrowheads="1"/>
          </p:cNvPicPr>
          <p:nvPr/>
        </p:nvPicPr>
        <p:blipFill>
          <a:blip r:embed="rId2"/>
          <a:srcRect/>
          <a:stretch>
            <a:fillRect/>
          </a:stretch>
        </p:blipFill>
        <p:spPr bwMode="auto">
          <a:xfrm>
            <a:off x="142844" y="142852"/>
            <a:ext cx="6357982" cy="6378263"/>
          </a:xfrm>
          <a:prstGeom prst="rect">
            <a:avLst/>
          </a:prstGeom>
          <a:noFill/>
          <a:ln w="9525">
            <a:noFill/>
            <a:miter lim="800000"/>
            <a:headEnd/>
            <a:tailEnd/>
          </a:ln>
          <a:effectLst/>
        </p:spPr>
      </p:pic>
    </p:spTree>
    <p:extLst>
      <p:ext uri="{BB962C8B-B14F-4D97-AF65-F5344CB8AC3E}">
        <p14:creationId xmlns:p14="http://schemas.microsoft.com/office/powerpoint/2010/main" val="4045115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1143000"/>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l-GR" dirty="0"/>
              <a:t>ΜΥΟΣΙΤΙΔΕΣ</a:t>
            </a:r>
            <a:br>
              <a:rPr lang="el-GR" dirty="0"/>
            </a:br>
            <a:r>
              <a:rPr lang="el-GR" dirty="0" err="1"/>
              <a:t>αυτοάνοσες</a:t>
            </a:r>
            <a:endParaRPr lang="el-GR" dirty="0"/>
          </a:p>
        </p:txBody>
      </p:sp>
      <p:sp>
        <p:nvSpPr>
          <p:cNvPr id="3" name="Θέση περιεχομένου 2"/>
          <p:cNvSpPr>
            <a:spLocks noGrp="1"/>
          </p:cNvSpPr>
          <p:nvPr>
            <p:ph idx="1"/>
          </p:nvPr>
        </p:nvSpPr>
        <p:spPr/>
        <p:txBody>
          <a:bodyPr/>
          <a:lstStyle/>
          <a:p>
            <a:pPr>
              <a:buFont typeface="Wingdings" pitchFamily="2" charset="2"/>
              <a:buChar char="ü"/>
            </a:pPr>
            <a:r>
              <a:rPr lang="el-GR" dirty="0">
                <a:solidFill>
                  <a:schemeClr val="accent6"/>
                </a:solidFill>
              </a:rPr>
              <a:t>ΔΜ/ΠΜ</a:t>
            </a:r>
            <a:r>
              <a:rPr lang="el-GR" dirty="0"/>
              <a:t>. Κινητοποίηση </a:t>
            </a:r>
            <a:r>
              <a:rPr lang="el-GR" dirty="0" err="1"/>
              <a:t>χυμικής</a:t>
            </a:r>
            <a:r>
              <a:rPr lang="el-GR" dirty="0"/>
              <a:t> και κυτταρικής ανοσίας αντίστοιχα.</a:t>
            </a:r>
          </a:p>
          <a:p>
            <a:pPr>
              <a:buFont typeface="Wingdings" pitchFamily="2" charset="2"/>
              <a:buChar char="ü"/>
            </a:pPr>
            <a:r>
              <a:rPr lang="en-US" dirty="0">
                <a:solidFill>
                  <a:schemeClr val="accent6"/>
                </a:solidFill>
              </a:rPr>
              <a:t>Inclusion Body Myositis</a:t>
            </a:r>
            <a:r>
              <a:rPr lang="el-GR" dirty="0"/>
              <a:t>: Άγνωστης αιτιολογίας</a:t>
            </a:r>
          </a:p>
          <a:p>
            <a:pPr>
              <a:buFont typeface="Wingdings" pitchFamily="2" charset="2"/>
              <a:buChar char="ü"/>
            </a:pPr>
            <a:r>
              <a:rPr lang="el-GR" dirty="0">
                <a:solidFill>
                  <a:schemeClr val="accent6"/>
                </a:solidFill>
              </a:rPr>
              <a:t>Ρευματική </a:t>
            </a:r>
            <a:r>
              <a:rPr lang="el-GR" dirty="0" err="1">
                <a:solidFill>
                  <a:schemeClr val="accent6"/>
                </a:solidFill>
              </a:rPr>
              <a:t>πολυμυαλγία</a:t>
            </a:r>
            <a:r>
              <a:rPr lang="el-GR" dirty="0"/>
              <a:t>: έκφραση </a:t>
            </a:r>
            <a:r>
              <a:rPr lang="el-GR" dirty="0" err="1"/>
              <a:t>γιγαντοκυτταρικής</a:t>
            </a:r>
            <a:r>
              <a:rPr lang="el-GR" dirty="0"/>
              <a:t> αρτηρίτιδας</a:t>
            </a:r>
          </a:p>
          <a:p>
            <a:pPr>
              <a:buFont typeface="Wingdings" pitchFamily="2" charset="2"/>
              <a:buChar char="ü"/>
            </a:pPr>
            <a:r>
              <a:rPr lang="el-GR" dirty="0" err="1">
                <a:solidFill>
                  <a:schemeClr val="accent6"/>
                </a:solidFill>
              </a:rPr>
              <a:t>Σαρκοείδωση</a:t>
            </a:r>
            <a:endParaRPr lang="el-GR" dirty="0">
              <a:solidFill>
                <a:schemeClr val="accent6"/>
              </a:solidFill>
            </a:endParaRPr>
          </a:p>
        </p:txBody>
      </p:sp>
    </p:spTree>
    <p:extLst>
      <p:ext uri="{BB962C8B-B14F-4D97-AF65-F5344CB8AC3E}">
        <p14:creationId xmlns:p14="http://schemas.microsoft.com/office/powerpoint/2010/main" val="289190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fontScale="90000"/>
          </a:bodyPr>
          <a:lstStyle/>
          <a:p>
            <a:r>
              <a:rPr lang="el-GR" dirty="0"/>
              <a:t>ΜΥΟΣΙΤΔΕΣ</a:t>
            </a:r>
            <a:br>
              <a:rPr lang="el-GR" dirty="0"/>
            </a:br>
            <a:r>
              <a:rPr lang="el-GR" dirty="0"/>
              <a:t>λοιμώδεις</a:t>
            </a:r>
          </a:p>
        </p:txBody>
      </p:sp>
      <p:sp>
        <p:nvSpPr>
          <p:cNvPr id="3" name="Θέση περιεχομένου 2"/>
          <p:cNvSpPr>
            <a:spLocks noGrp="1"/>
          </p:cNvSpPr>
          <p:nvPr>
            <p:ph idx="1"/>
          </p:nvPr>
        </p:nvSpPr>
        <p:spPr/>
        <p:txBody>
          <a:bodyPr/>
          <a:lstStyle/>
          <a:p>
            <a:pPr>
              <a:buFont typeface="Wingdings" pitchFamily="2" charset="2"/>
              <a:buChar char="v"/>
            </a:pPr>
            <a:r>
              <a:rPr lang="el-GR" dirty="0">
                <a:solidFill>
                  <a:schemeClr val="bg2">
                    <a:lumMod val="50000"/>
                  </a:schemeClr>
                </a:solidFill>
              </a:rPr>
              <a:t>Ιογενείς</a:t>
            </a:r>
            <a:r>
              <a:rPr lang="el-GR" dirty="0"/>
              <a:t>: </a:t>
            </a:r>
            <a:r>
              <a:rPr lang="el-GR" dirty="0" err="1"/>
              <a:t>γρίππη</a:t>
            </a:r>
            <a:r>
              <a:rPr lang="el-GR" dirty="0"/>
              <a:t>,</a:t>
            </a:r>
            <a:r>
              <a:rPr lang="en-US" dirty="0"/>
              <a:t> </a:t>
            </a:r>
            <a:r>
              <a:rPr lang="en-US" dirty="0" err="1"/>
              <a:t>coxsackie</a:t>
            </a:r>
            <a:r>
              <a:rPr lang="en-US" dirty="0"/>
              <a:t>, echovirus, </a:t>
            </a:r>
            <a:r>
              <a:rPr lang="en-US" dirty="0" err="1"/>
              <a:t>herpesvirus</a:t>
            </a:r>
            <a:endParaRPr lang="en-US" dirty="0"/>
          </a:p>
          <a:p>
            <a:pPr>
              <a:buFont typeface="Wingdings" pitchFamily="2" charset="2"/>
              <a:buChar char="v"/>
            </a:pPr>
            <a:r>
              <a:rPr lang="en-US" dirty="0">
                <a:solidFill>
                  <a:schemeClr val="bg2">
                    <a:lumMod val="50000"/>
                  </a:schemeClr>
                </a:solidFill>
              </a:rPr>
              <a:t>HIV</a:t>
            </a:r>
            <a:endParaRPr lang="el-GR" dirty="0">
              <a:solidFill>
                <a:schemeClr val="bg2">
                  <a:lumMod val="50000"/>
                </a:schemeClr>
              </a:solidFill>
            </a:endParaRPr>
          </a:p>
          <a:p>
            <a:pPr>
              <a:buFont typeface="Wingdings" pitchFamily="2" charset="2"/>
              <a:buChar char="v"/>
            </a:pPr>
            <a:r>
              <a:rPr lang="el-GR" dirty="0" err="1">
                <a:solidFill>
                  <a:schemeClr val="bg2">
                    <a:lumMod val="50000"/>
                  </a:schemeClr>
                </a:solidFill>
              </a:rPr>
              <a:t>Βακτηριακές</a:t>
            </a:r>
            <a:r>
              <a:rPr lang="el-GR" dirty="0"/>
              <a:t>: σταφυλόκοκκος, στρεπτόκοκκος, </a:t>
            </a:r>
            <a:r>
              <a:rPr lang="en-US" dirty="0" err="1"/>
              <a:t>borrelia</a:t>
            </a:r>
            <a:r>
              <a:rPr lang="en-US" dirty="0"/>
              <a:t>, </a:t>
            </a:r>
            <a:r>
              <a:rPr lang="el-GR" dirty="0"/>
              <a:t>τοξόπλασμα, τριχίνωση</a:t>
            </a:r>
          </a:p>
        </p:txBody>
      </p:sp>
    </p:spTree>
    <p:extLst>
      <p:ext uri="{BB962C8B-B14F-4D97-AF65-F5344CB8AC3E}">
        <p14:creationId xmlns:p14="http://schemas.microsoft.com/office/powerpoint/2010/main" val="2439533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88640"/>
            <a:ext cx="8229600" cy="1368152"/>
          </a:xfrm>
        </p:spPr>
        <p:style>
          <a:lnRef idx="1">
            <a:schemeClr val="accent5"/>
          </a:lnRef>
          <a:fillRef idx="3">
            <a:schemeClr val="accent5"/>
          </a:fillRef>
          <a:effectRef idx="2">
            <a:schemeClr val="accent5"/>
          </a:effectRef>
          <a:fontRef idx="minor">
            <a:schemeClr val="lt1"/>
          </a:fontRef>
        </p:style>
        <p:txBody>
          <a:bodyPr>
            <a:noAutofit/>
          </a:bodyPr>
          <a:lstStyle/>
          <a:p>
            <a:r>
              <a:rPr lang="el-GR" sz="3200" dirty="0"/>
              <a:t>ΜΥΙΚΗ ΠΡΟΣΒΟΛΗ ΟΦΕΙΛΟΜΕΝΗ ΣΕ ΦΑΡΜΑΚΑ, ΤΟΞΙΚΕΣ ΟΥΣΙΕΣ ΚΑΙ ΕΛΛΕΙΨΗ ΔΙΑΤΡΟΦΙΚΩΝ ΣΥΣΤΑΤΙΚΩΝ</a:t>
            </a:r>
          </a:p>
        </p:txBody>
      </p:sp>
      <p:sp>
        <p:nvSpPr>
          <p:cNvPr id="3" name="Θέση περιεχομένου 2"/>
          <p:cNvSpPr>
            <a:spLocks noGrp="1"/>
          </p:cNvSpPr>
          <p:nvPr>
            <p:ph idx="1"/>
          </p:nvPr>
        </p:nvSpPr>
        <p:spPr/>
        <p:txBody>
          <a:bodyPr>
            <a:normAutofit fontScale="85000" lnSpcReduction="20000"/>
          </a:bodyPr>
          <a:lstStyle/>
          <a:p>
            <a:r>
              <a:rPr lang="el-GR" dirty="0">
                <a:solidFill>
                  <a:schemeClr val="tx2"/>
                </a:solidFill>
              </a:rPr>
              <a:t>Κοκαΐνη</a:t>
            </a:r>
            <a:r>
              <a:rPr lang="el-GR" dirty="0"/>
              <a:t>: </a:t>
            </a:r>
            <a:r>
              <a:rPr lang="el-GR" dirty="0" err="1"/>
              <a:t>αγγειόσπασμος</a:t>
            </a:r>
            <a:r>
              <a:rPr lang="el-GR" dirty="0"/>
              <a:t>- </a:t>
            </a:r>
            <a:r>
              <a:rPr lang="el-GR" dirty="0" err="1"/>
              <a:t>ίσχαιμη</a:t>
            </a:r>
            <a:r>
              <a:rPr lang="el-GR" dirty="0"/>
              <a:t> νέκρωση μυ</a:t>
            </a:r>
          </a:p>
          <a:p>
            <a:r>
              <a:rPr lang="el-GR" dirty="0">
                <a:solidFill>
                  <a:schemeClr val="tx2"/>
                </a:solidFill>
              </a:rPr>
              <a:t>Κολχικίνη, </a:t>
            </a:r>
            <a:r>
              <a:rPr lang="el-GR" dirty="0" err="1">
                <a:solidFill>
                  <a:schemeClr val="tx2"/>
                </a:solidFill>
              </a:rPr>
              <a:t>χλωροκίνη</a:t>
            </a:r>
            <a:r>
              <a:rPr lang="el-GR" dirty="0">
                <a:solidFill>
                  <a:schemeClr val="tx2"/>
                </a:solidFill>
              </a:rPr>
              <a:t>, </a:t>
            </a:r>
            <a:r>
              <a:rPr lang="el-GR" dirty="0" err="1">
                <a:solidFill>
                  <a:schemeClr val="tx2"/>
                </a:solidFill>
              </a:rPr>
              <a:t>βινκριστίνη</a:t>
            </a:r>
            <a:r>
              <a:rPr lang="el-GR" dirty="0"/>
              <a:t>: </a:t>
            </a:r>
            <a:r>
              <a:rPr lang="el-GR" dirty="0" err="1"/>
              <a:t>κενοτοπιώδη</a:t>
            </a:r>
            <a:r>
              <a:rPr lang="el-GR" dirty="0"/>
              <a:t> μυοπάθεια</a:t>
            </a:r>
          </a:p>
          <a:p>
            <a:r>
              <a:rPr lang="el-GR" dirty="0">
                <a:solidFill>
                  <a:schemeClr val="tx2"/>
                </a:solidFill>
              </a:rPr>
              <a:t>Διαλύτες</a:t>
            </a:r>
            <a:r>
              <a:rPr lang="el-GR" dirty="0"/>
              <a:t>: προκαλούν ραβδομυόλυση λόγω </a:t>
            </a:r>
            <a:r>
              <a:rPr lang="el-GR" dirty="0" err="1"/>
              <a:t>υποκαλιαιμίας</a:t>
            </a:r>
            <a:r>
              <a:rPr lang="el-GR" dirty="0"/>
              <a:t> και </a:t>
            </a:r>
            <a:r>
              <a:rPr lang="el-GR" dirty="0" err="1"/>
              <a:t>υποφωσφαταιμίας</a:t>
            </a:r>
            <a:endParaRPr lang="el-GR" dirty="0"/>
          </a:p>
          <a:p>
            <a:r>
              <a:rPr lang="el-GR" dirty="0" err="1">
                <a:solidFill>
                  <a:schemeClr val="tx2"/>
                </a:solidFill>
              </a:rPr>
              <a:t>Αντιλιπιδαιμικά</a:t>
            </a:r>
            <a:r>
              <a:rPr lang="el-GR" dirty="0"/>
              <a:t>: προκαλούν ραβδομυόλυση λόγω διαταραχής μεταβολισμού χοληστερόλης (κυρίως οι </a:t>
            </a:r>
            <a:r>
              <a:rPr lang="el-GR" dirty="0" err="1"/>
              <a:t>στατίνες</a:t>
            </a:r>
            <a:r>
              <a:rPr lang="el-GR" dirty="0"/>
              <a:t>)</a:t>
            </a:r>
          </a:p>
          <a:p>
            <a:r>
              <a:rPr lang="el-GR" dirty="0">
                <a:solidFill>
                  <a:schemeClr val="tx2"/>
                </a:solidFill>
              </a:rPr>
              <a:t>Αλκοόλ</a:t>
            </a:r>
            <a:r>
              <a:rPr lang="el-GR" dirty="0"/>
              <a:t>: οξεία (τοξικότητα αλκοόλ) ή χρόνια (διατροφικές ελλείψεις)</a:t>
            </a:r>
          </a:p>
          <a:p>
            <a:r>
              <a:rPr lang="el-GR" dirty="0"/>
              <a:t>Έλλειψη </a:t>
            </a:r>
            <a:r>
              <a:rPr lang="el-GR" dirty="0">
                <a:solidFill>
                  <a:schemeClr val="tx2"/>
                </a:solidFill>
              </a:rPr>
              <a:t>βιταμίνης Ε</a:t>
            </a:r>
            <a:r>
              <a:rPr lang="el-GR" dirty="0"/>
              <a:t> </a:t>
            </a:r>
          </a:p>
        </p:txBody>
      </p:sp>
    </p:spTree>
    <p:extLst>
      <p:ext uri="{BB962C8B-B14F-4D97-AF65-F5344CB8AC3E}">
        <p14:creationId xmlns:p14="http://schemas.microsoft.com/office/powerpoint/2010/main" val="375083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1"/>
            <a:ext cx="6192688" cy="637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94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1"/>
            <a:ext cx="809669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5144"/>
            <a:ext cx="2343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83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l-GR" dirty="0"/>
              <a:t>ΜΥΟΠΑΘΕΙΕΣ</a:t>
            </a:r>
          </a:p>
        </p:txBody>
      </p:sp>
      <p:sp>
        <p:nvSpPr>
          <p:cNvPr id="3" name="Θέση περιεχομένου 2"/>
          <p:cNvSpPr>
            <a:spLocks noGrp="1"/>
          </p:cNvSpPr>
          <p:nvPr>
            <p:ph idx="1"/>
          </p:nvPr>
        </p:nvSpPr>
        <p:spPr/>
        <p:txBody>
          <a:bodyPr>
            <a:normAutofit lnSpcReduction="10000"/>
          </a:bodyPr>
          <a:lstStyle/>
          <a:p>
            <a:pPr>
              <a:buFont typeface="Wingdings" pitchFamily="2" charset="2"/>
              <a:buChar char="Ø"/>
            </a:pPr>
            <a:r>
              <a:rPr lang="el-GR" dirty="0"/>
              <a:t>Δυστροφίες </a:t>
            </a:r>
          </a:p>
          <a:p>
            <a:pPr>
              <a:buFont typeface="Wingdings" pitchFamily="2" charset="2"/>
              <a:buChar char="Ø"/>
            </a:pPr>
            <a:r>
              <a:rPr lang="el-GR" dirty="0" err="1"/>
              <a:t>Μυοτονίες</a:t>
            </a:r>
            <a:r>
              <a:rPr lang="el-GR" dirty="0"/>
              <a:t> – περιοδικές παραλύσεις</a:t>
            </a:r>
          </a:p>
          <a:p>
            <a:pPr>
              <a:buFont typeface="Wingdings" pitchFamily="2" charset="2"/>
              <a:buChar char="Ø"/>
            </a:pPr>
            <a:r>
              <a:rPr lang="el-GR" dirty="0"/>
              <a:t>Μεταβολικές</a:t>
            </a:r>
          </a:p>
          <a:p>
            <a:pPr>
              <a:buFont typeface="Wingdings" pitchFamily="2" charset="2"/>
              <a:buChar char="Ø"/>
            </a:pPr>
            <a:r>
              <a:rPr lang="el-GR" dirty="0" err="1"/>
              <a:t>Μιτοχονδριακές</a:t>
            </a:r>
            <a:endParaRPr lang="el-GR" dirty="0"/>
          </a:p>
          <a:p>
            <a:pPr>
              <a:buFont typeface="Wingdings" pitchFamily="2" charset="2"/>
              <a:buChar char="Ø"/>
            </a:pPr>
            <a:r>
              <a:rPr lang="el-GR" dirty="0"/>
              <a:t>Συγγενείς</a:t>
            </a:r>
          </a:p>
          <a:p>
            <a:pPr>
              <a:buFont typeface="Wingdings" pitchFamily="2" charset="2"/>
              <a:buChar char="Ø"/>
            </a:pPr>
            <a:r>
              <a:rPr lang="el-GR" dirty="0"/>
              <a:t>Φλεγμονώδεις</a:t>
            </a:r>
          </a:p>
          <a:p>
            <a:pPr lvl="1"/>
            <a:r>
              <a:rPr lang="el-GR" dirty="0"/>
              <a:t>Αυτοάνοσες</a:t>
            </a:r>
          </a:p>
          <a:p>
            <a:pPr lvl="1"/>
            <a:r>
              <a:rPr lang="el-GR" dirty="0"/>
              <a:t>Λοιμώδεις </a:t>
            </a:r>
          </a:p>
          <a:p>
            <a:endParaRPr lang="el-GR" dirty="0"/>
          </a:p>
        </p:txBody>
      </p:sp>
    </p:spTree>
    <p:extLst>
      <p:ext uri="{BB962C8B-B14F-4D97-AF65-F5344CB8AC3E}">
        <p14:creationId xmlns:p14="http://schemas.microsoft.com/office/powerpoint/2010/main" val="26618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l-GR" dirty="0"/>
              <a:t>ΔΥΣΤΡΟΦΙΕΣ</a:t>
            </a:r>
          </a:p>
        </p:txBody>
      </p:sp>
      <p:sp>
        <p:nvSpPr>
          <p:cNvPr id="3" name="Θέση περιεχομένου 2"/>
          <p:cNvSpPr>
            <a:spLocks noGrp="1"/>
          </p:cNvSpPr>
          <p:nvPr>
            <p:ph idx="1"/>
          </p:nvPr>
        </p:nvSpPr>
        <p:spPr/>
        <p:txBody>
          <a:bodyPr>
            <a:normAutofit fontScale="85000" lnSpcReduction="20000"/>
          </a:bodyPr>
          <a:lstStyle/>
          <a:p>
            <a:r>
              <a:rPr lang="el-GR" dirty="0"/>
              <a:t>Κληρονομικές. </a:t>
            </a:r>
          </a:p>
          <a:p>
            <a:r>
              <a:rPr lang="el-GR" dirty="0"/>
              <a:t>Ανωμαλίες στο σχετιζόμενο με το </a:t>
            </a:r>
            <a:r>
              <a:rPr lang="el-GR" dirty="0" err="1">
                <a:solidFill>
                  <a:srgbClr val="00B050"/>
                </a:solidFill>
              </a:rPr>
              <a:t>δυστροφινικό</a:t>
            </a:r>
            <a:r>
              <a:rPr lang="el-GR" dirty="0">
                <a:solidFill>
                  <a:srgbClr val="00B050"/>
                </a:solidFill>
              </a:rPr>
              <a:t> </a:t>
            </a:r>
            <a:r>
              <a:rPr lang="el-GR" dirty="0" err="1">
                <a:solidFill>
                  <a:srgbClr val="00B050"/>
                </a:solidFill>
              </a:rPr>
              <a:t>μεμβρανικό</a:t>
            </a:r>
            <a:r>
              <a:rPr lang="el-GR" dirty="0">
                <a:solidFill>
                  <a:srgbClr val="00B050"/>
                </a:solidFill>
              </a:rPr>
              <a:t> σύμπλεγμα</a:t>
            </a:r>
            <a:r>
              <a:rPr lang="el-GR" dirty="0"/>
              <a:t>. Δεν είναι γνωστή η ακριβής λειτουργία κάθε πρωτεΐνης. Έχουν δομικό και μηχανικό ρόλο και ρυθμίζουν τη διαπερατότητα μεμβράνης. Το είδος της πρωτεΐνης που βλάπτεται καθορίζει την κατανομή της προσβολής, την ηλικία της έναρξης και την πρόγνωση</a:t>
            </a:r>
          </a:p>
          <a:p>
            <a:pPr marL="0" indent="0">
              <a:buNone/>
            </a:pPr>
            <a:r>
              <a:rPr lang="el-GR" dirty="0"/>
              <a:t>	1. </a:t>
            </a:r>
            <a:r>
              <a:rPr lang="el-GR" dirty="0" err="1"/>
              <a:t>Λαμινίνη</a:t>
            </a:r>
            <a:r>
              <a:rPr lang="el-GR" dirty="0"/>
              <a:t> 2</a:t>
            </a:r>
            <a:r>
              <a:rPr lang="en-US" dirty="0"/>
              <a:t>(</a:t>
            </a:r>
            <a:r>
              <a:rPr lang="el-GR" dirty="0"/>
              <a:t>ή </a:t>
            </a:r>
            <a:r>
              <a:rPr lang="el-GR" dirty="0" err="1"/>
              <a:t>μεροσίνη</a:t>
            </a:r>
            <a:r>
              <a:rPr lang="en-US" dirty="0"/>
              <a:t>)</a:t>
            </a:r>
            <a:endParaRPr lang="el-GR" dirty="0"/>
          </a:p>
          <a:p>
            <a:pPr marL="0" indent="0">
              <a:buNone/>
            </a:pPr>
            <a:r>
              <a:rPr lang="el-GR" dirty="0"/>
              <a:t>	2. </a:t>
            </a:r>
            <a:r>
              <a:rPr lang="el-GR" dirty="0" err="1"/>
              <a:t>Ενδομεμβρανικές</a:t>
            </a:r>
            <a:r>
              <a:rPr lang="el-GR" dirty="0"/>
              <a:t> ή </a:t>
            </a:r>
            <a:r>
              <a:rPr lang="el-GR" dirty="0" err="1"/>
              <a:t>παραμεμβρανικές</a:t>
            </a:r>
            <a:r>
              <a:rPr lang="el-GR" dirty="0"/>
              <a:t> </a:t>
            </a:r>
            <a:r>
              <a:rPr lang="en-US" dirty="0"/>
              <a:t> </a:t>
            </a:r>
            <a:r>
              <a:rPr lang="el-GR" dirty="0"/>
              <a:t>	</a:t>
            </a:r>
            <a:r>
              <a:rPr lang="el-GR" dirty="0" err="1"/>
              <a:t>δυστρογλυκάνες</a:t>
            </a:r>
            <a:r>
              <a:rPr lang="el-GR" dirty="0"/>
              <a:t> και </a:t>
            </a:r>
            <a:r>
              <a:rPr lang="el-GR" dirty="0" err="1"/>
              <a:t>σαρκογλυκάνες</a:t>
            </a:r>
            <a:endParaRPr lang="el-GR" dirty="0"/>
          </a:p>
          <a:p>
            <a:pPr marL="0" indent="0">
              <a:buNone/>
            </a:pPr>
            <a:r>
              <a:rPr lang="el-GR" dirty="0"/>
              <a:t>	3. Ενδοκυττάριες </a:t>
            </a:r>
            <a:r>
              <a:rPr lang="el-GR" dirty="0" err="1"/>
              <a:t>συντροφίνες</a:t>
            </a:r>
            <a:r>
              <a:rPr lang="el-GR" dirty="0"/>
              <a:t> και </a:t>
            </a:r>
            <a:r>
              <a:rPr lang="el-GR" dirty="0" err="1"/>
              <a:t>δυστροφίνες</a:t>
            </a:r>
            <a:endParaRPr lang="el-GR" dirty="0"/>
          </a:p>
        </p:txBody>
      </p:sp>
    </p:spTree>
    <p:extLst>
      <p:ext uri="{BB962C8B-B14F-4D97-AF65-F5344CB8AC3E}">
        <p14:creationId xmlns:p14="http://schemas.microsoft.com/office/powerpoint/2010/main" val="16928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l-GR" dirty="0"/>
              <a:t>ΔΥΣΤΡΟΦΙΕΣ</a:t>
            </a:r>
          </a:p>
        </p:txBody>
      </p:sp>
      <p:sp>
        <p:nvSpPr>
          <p:cNvPr id="3" name="Θέση περιεχομένου 2"/>
          <p:cNvSpPr>
            <a:spLocks noGrp="1"/>
          </p:cNvSpPr>
          <p:nvPr>
            <p:ph idx="1"/>
          </p:nvPr>
        </p:nvSpPr>
        <p:spPr/>
        <p:txBody>
          <a:bodyPr>
            <a:normAutofit fontScale="70000" lnSpcReduction="20000"/>
          </a:bodyPr>
          <a:lstStyle/>
          <a:p>
            <a:r>
              <a:rPr lang="en-US" b="1" dirty="0" err="1"/>
              <a:t>Duchenne</a:t>
            </a:r>
            <a:r>
              <a:rPr lang="el-GR" dirty="0"/>
              <a:t>: Έλλειψη δομικής πρωτεΐνης </a:t>
            </a:r>
            <a:r>
              <a:rPr lang="el-GR" dirty="0" err="1">
                <a:solidFill>
                  <a:srgbClr val="00B050"/>
                </a:solidFill>
              </a:rPr>
              <a:t>δυστροφίνης</a:t>
            </a:r>
            <a:r>
              <a:rPr lang="el-GR" dirty="0"/>
              <a:t> που αποτελεί δομική πρωτεΐνη του σαρκειλήματος. Πιθανώς παίζει ρόλο στη διασύνδεση συσταλτών και στατικών μυϊκών ινιδίων. </a:t>
            </a:r>
          </a:p>
          <a:p>
            <a:r>
              <a:rPr lang="en-US" b="1" dirty="0"/>
              <a:t>Becker</a:t>
            </a:r>
            <a:r>
              <a:rPr lang="el-GR" dirty="0"/>
              <a:t>: πιο σπάνια και πιο καλοήθης. Η </a:t>
            </a:r>
            <a:r>
              <a:rPr lang="el-GR" dirty="0" err="1">
                <a:solidFill>
                  <a:srgbClr val="00B050"/>
                </a:solidFill>
              </a:rPr>
              <a:t>δυστροφίνη</a:t>
            </a:r>
            <a:r>
              <a:rPr lang="el-GR" dirty="0"/>
              <a:t> εκφράζεται με παθολογικό τρόπο.</a:t>
            </a:r>
          </a:p>
          <a:p>
            <a:r>
              <a:rPr lang="en-US" b="1" dirty="0"/>
              <a:t>Emery-</a:t>
            </a:r>
            <a:r>
              <a:rPr lang="en-US" b="1" dirty="0" err="1"/>
              <a:t>Dreyfuss</a:t>
            </a:r>
            <a:r>
              <a:rPr lang="el-GR" dirty="0"/>
              <a:t>: έλλειψη </a:t>
            </a:r>
            <a:r>
              <a:rPr lang="el-GR" dirty="0" err="1">
                <a:solidFill>
                  <a:srgbClr val="00B050"/>
                </a:solidFill>
              </a:rPr>
              <a:t>εμερίνης</a:t>
            </a:r>
            <a:r>
              <a:rPr lang="el-GR" dirty="0"/>
              <a:t> (πρωτεΐνη πυρηνικής μεμβράνης</a:t>
            </a:r>
          </a:p>
          <a:p>
            <a:r>
              <a:rPr lang="el-GR" dirty="0"/>
              <a:t>ΠΩΒ: Χρωμόσωμα 4</a:t>
            </a:r>
          </a:p>
          <a:p>
            <a:r>
              <a:rPr lang="el-GR" dirty="0"/>
              <a:t>ΩΜΟΠΕΡΟΝΙΑΙΑ: </a:t>
            </a:r>
          </a:p>
          <a:p>
            <a:r>
              <a:rPr lang="el-GR" dirty="0"/>
              <a:t>ΖΩΝΙΑΙΑ</a:t>
            </a:r>
          </a:p>
          <a:p>
            <a:r>
              <a:rPr lang="el-GR" dirty="0"/>
              <a:t>ΑΠΩ </a:t>
            </a:r>
            <a:r>
              <a:rPr lang="en-US" dirty="0"/>
              <a:t>(distal)</a:t>
            </a:r>
            <a:endParaRPr lang="el-GR" dirty="0"/>
          </a:p>
          <a:p>
            <a:r>
              <a:rPr lang="el-GR" dirty="0"/>
              <a:t>ΟΦΘΑΛΜΟΦΑΡΥΓΓΙΚΗ</a:t>
            </a:r>
          </a:p>
          <a:p>
            <a:r>
              <a:rPr lang="el-GR" dirty="0"/>
              <a:t>ΣΥΓΓΕΝΕΙΣ ΔΥΣΤΡΟΦΙΕΣ</a:t>
            </a:r>
          </a:p>
        </p:txBody>
      </p:sp>
    </p:spTree>
    <p:extLst>
      <p:ext uri="{BB962C8B-B14F-4D97-AF65-F5344CB8AC3E}">
        <p14:creationId xmlns:p14="http://schemas.microsoft.com/office/powerpoint/2010/main" val="383053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el-GR" dirty="0"/>
              <a:t>ΜΥΟΤΟΝΙΕΣ</a:t>
            </a:r>
          </a:p>
        </p:txBody>
      </p:sp>
      <p:sp>
        <p:nvSpPr>
          <p:cNvPr id="3" name="Θέση περιεχομένου 2"/>
          <p:cNvSpPr>
            <a:spLocks noGrp="1"/>
          </p:cNvSpPr>
          <p:nvPr>
            <p:ph idx="1"/>
          </p:nvPr>
        </p:nvSpPr>
        <p:spPr/>
        <p:txBody>
          <a:bodyPr>
            <a:normAutofit lnSpcReduction="10000"/>
          </a:bodyPr>
          <a:lstStyle/>
          <a:p>
            <a:pPr>
              <a:buNone/>
            </a:pPr>
            <a:r>
              <a:rPr lang="el-GR" dirty="0"/>
              <a:t>Επανάληψη τριπλετών</a:t>
            </a:r>
            <a:r>
              <a:rPr lang="en-US" dirty="0"/>
              <a:t> GTC</a:t>
            </a:r>
            <a:r>
              <a:rPr lang="el-GR" dirty="0"/>
              <a:t> εντός του γονιδίου (φυσιολογικά 5-30 επαναλήψεις). </a:t>
            </a:r>
          </a:p>
          <a:p>
            <a:pPr>
              <a:buNone/>
            </a:pPr>
            <a:r>
              <a:rPr lang="el-GR" dirty="0"/>
              <a:t>Κληρονομείται με αυτοσωμικό επικρατητικό τρόπο και το πλήθος τριπλετών αυξάνει  σε κάθε γενιά, ιδιαίτερα αν κληρονομείται από τη μητέρα (βαρύτερη και πρώιμη εκδήλωση)</a:t>
            </a:r>
            <a:endParaRPr lang="en-US" dirty="0"/>
          </a:p>
          <a:p>
            <a:pPr>
              <a:buFont typeface="Wingdings" pitchFamily="2" charset="2"/>
              <a:buChar char="q"/>
            </a:pPr>
            <a:r>
              <a:rPr lang="en-US" dirty="0" err="1"/>
              <a:t>Steinert</a:t>
            </a:r>
            <a:endParaRPr lang="en-US" dirty="0"/>
          </a:p>
          <a:p>
            <a:pPr>
              <a:buFont typeface="Wingdings" pitchFamily="2" charset="2"/>
              <a:buChar char="q"/>
            </a:pPr>
            <a:r>
              <a:rPr lang="el-GR" dirty="0"/>
              <a:t>Συγγενής</a:t>
            </a:r>
            <a:endParaRPr lang="en-US" dirty="0"/>
          </a:p>
          <a:p>
            <a:pPr>
              <a:buFont typeface="Wingdings" pitchFamily="2" charset="2"/>
              <a:buChar char="q"/>
            </a:pPr>
            <a:r>
              <a:rPr lang="en-US" dirty="0"/>
              <a:t>PROMM (Proximal </a:t>
            </a:r>
            <a:r>
              <a:rPr lang="en-US" dirty="0" err="1"/>
              <a:t>Myotonic</a:t>
            </a:r>
            <a:r>
              <a:rPr lang="en-US" dirty="0"/>
              <a:t> Myopathy)</a:t>
            </a:r>
            <a:endParaRPr lang="el-GR" dirty="0"/>
          </a:p>
          <a:p>
            <a:endParaRPr lang="el-GR" dirty="0"/>
          </a:p>
        </p:txBody>
      </p:sp>
    </p:spTree>
    <p:extLst>
      <p:ext uri="{BB962C8B-B14F-4D97-AF65-F5344CB8AC3E}">
        <p14:creationId xmlns:p14="http://schemas.microsoft.com/office/powerpoint/2010/main" val="139989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fontScale="90000"/>
          </a:bodyPr>
          <a:lstStyle/>
          <a:p>
            <a:r>
              <a:rPr lang="el-GR" dirty="0"/>
              <a:t>ΠΕΡΙΟΔΙΚΗ ΠΑΡΑΛΥΣΗ ΜΕ ΜΥΟΤΟΝΙΑ</a:t>
            </a:r>
            <a:br>
              <a:rPr lang="el-GR" dirty="0"/>
            </a:br>
            <a:r>
              <a:rPr lang="en-US" dirty="0"/>
              <a:t>CHANNELOPATHY</a:t>
            </a:r>
            <a:endParaRPr lang="el-GR" dirty="0"/>
          </a:p>
        </p:txBody>
      </p:sp>
      <p:sp>
        <p:nvSpPr>
          <p:cNvPr id="3" name="Θέση περιεχομένου 2"/>
          <p:cNvSpPr>
            <a:spLocks noGrp="1"/>
          </p:cNvSpPr>
          <p:nvPr>
            <p:ph idx="1"/>
          </p:nvPr>
        </p:nvSpPr>
        <p:spPr/>
        <p:txBody>
          <a:bodyPr>
            <a:normAutofit fontScale="70000" lnSpcReduction="20000"/>
          </a:bodyPr>
          <a:lstStyle/>
          <a:p>
            <a:pPr>
              <a:buNone/>
            </a:pPr>
            <a:r>
              <a:rPr lang="el-GR" dirty="0"/>
              <a:t>Διαταραχή σε </a:t>
            </a:r>
            <a:r>
              <a:rPr lang="el-GR" dirty="0" err="1"/>
              <a:t>διαμεμβρανική</a:t>
            </a:r>
            <a:r>
              <a:rPr lang="el-GR" dirty="0"/>
              <a:t> αντλία ιόντων ελεγχόμενοι από τη διαφορά δυναμικού της μεμβράνης</a:t>
            </a:r>
          </a:p>
          <a:p>
            <a:pPr>
              <a:buNone/>
            </a:pPr>
            <a:r>
              <a:rPr lang="el-GR" b="1" dirty="0"/>
              <a:t>Συγγενής Μυοτονία </a:t>
            </a:r>
            <a:r>
              <a:rPr lang="en-US" b="1" dirty="0" err="1"/>
              <a:t>Thompsen</a:t>
            </a:r>
            <a:r>
              <a:rPr lang="en-US" b="1" dirty="0"/>
              <a:t>-Becker</a:t>
            </a:r>
            <a:r>
              <a:rPr lang="el-GR" dirty="0"/>
              <a:t>: Χρωμόσωμα 7</a:t>
            </a:r>
            <a:r>
              <a:rPr lang="en-US" dirty="0"/>
              <a:t>q35</a:t>
            </a:r>
            <a:r>
              <a:rPr lang="el-GR" dirty="0"/>
              <a:t> στο γονίδιο για την αντλία χλωρίου. Η ανωμαλία προκαλεί μείωση αγωγιμότητας </a:t>
            </a:r>
            <a:r>
              <a:rPr lang="el-GR" u="sng" dirty="0">
                <a:solidFill>
                  <a:schemeClr val="accent6">
                    <a:lumMod val="75000"/>
                  </a:schemeClr>
                </a:solidFill>
              </a:rPr>
              <a:t>χλωρίου</a:t>
            </a:r>
            <a:r>
              <a:rPr lang="el-GR" dirty="0"/>
              <a:t> δια μέσω κυτταρικής μεμβράνης προκαλώντας αύξηση διεγερσιμότητας μυϊκών ινών.</a:t>
            </a:r>
          </a:p>
          <a:p>
            <a:pPr>
              <a:buNone/>
            </a:pPr>
            <a:r>
              <a:rPr lang="en-US" dirty="0"/>
              <a:t> </a:t>
            </a:r>
            <a:r>
              <a:rPr lang="en-US" b="1" dirty="0" err="1"/>
              <a:t>Myotonia</a:t>
            </a:r>
            <a:r>
              <a:rPr lang="en-US" b="1" dirty="0"/>
              <a:t> </a:t>
            </a:r>
            <a:r>
              <a:rPr lang="en-US" b="1" dirty="0" err="1"/>
              <a:t>fluctuans</a:t>
            </a:r>
            <a:r>
              <a:rPr lang="en-US" b="1" dirty="0"/>
              <a:t>, </a:t>
            </a:r>
            <a:r>
              <a:rPr lang="en-US" b="1" dirty="0" err="1"/>
              <a:t>myotonia</a:t>
            </a:r>
            <a:r>
              <a:rPr lang="en-US" b="1" dirty="0"/>
              <a:t> </a:t>
            </a:r>
            <a:r>
              <a:rPr lang="en-US" b="1" dirty="0" err="1"/>
              <a:t>permanens</a:t>
            </a:r>
            <a:r>
              <a:rPr lang="en-US" b="1" dirty="0"/>
              <a:t>,</a:t>
            </a:r>
            <a:r>
              <a:rPr lang="el-GR" b="1" dirty="0"/>
              <a:t> </a:t>
            </a:r>
            <a:r>
              <a:rPr lang="en-US" b="1" dirty="0"/>
              <a:t>and</a:t>
            </a:r>
          </a:p>
          <a:p>
            <a:pPr marL="358775" indent="0">
              <a:buNone/>
            </a:pPr>
            <a:r>
              <a:rPr lang="en-US" b="1" dirty="0"/>
              <a:t>acetazolamide-sensitive</a:t>
            </a:r>
            <a:r>
              <a:rPr lang="el-GR" b="1" dirty="0"/>
              <a:t> </a:t>
            </a:r>
            <a:r>
              <a:rPr lang="en-US" b="1" dirty="0" err="1"/>
              <a:t>myotonia</a:t>
            </a:r>
            <a:r>
              <a:rPr lang="el-GR" b="1" dirty="0"/>
              <a:t>, </a:t>
            </a:r>
            <a:r>
              <a:rPr lang="en-US" b="1" dirty="0" err="1"/>
              <a:t>Paramyotonia</a:t>
            </a:r>
            <a:r>
              <a:rPr lang="en-US" b="1" dirty="0"/>
              <a:t> </a:t>
            </a:r>
            <a:r>
              <a:rPr lang="en-US" b="1" dirty="0" err="1"/>
              <a:t>Congenita</a:t>
            </a:r>
            <a:r>
              <a:rPr lang="en-US" b="1" dirty="0"/>
              <a:t> of</a:t>
            </a:r>
            <a:r>
              <a:rPr lang="el-GR" b="1" dirty="0"/>
              <a:t> </a:t>
            </a:r>
            <a:r>
              <a:rPr lang="en-US" b="1" dirty="0" err="1"/>
              <a:t>Eulenburg</a:t>
            </a:r>
            <a:r>
              <a:rPr lang="el-GR" b="1" dirty="0"/>
              <a:t>: </a:t>
            </a:r>
            <a:r>
              <a:rPr lang="el-GR" dirty="0"/>
              <a:t>Χρωμόσωμα 7</a:t>
            </a:r>
            <a:r>
              <a:rPr lang="en-US" dirty="0"/>
              <a:t>q</a:t>
            </a:r>
            <a:r>
              <a:rPr lang="el-GR" dirty="0"/>
              <a:t>23-25 στο γονίδιο για την αντλία </a:t>
            </a:r>
            <a:r>
              <a:rPr lang="el-GR" u="sng" dirty="0">
                <a:solidFill>
                  <a:schemeClr val="accent6">
                    <a:lumMod val="75000"/>
                  </a:schemeClr>
                </a:solidFill>
              </a:rPr>
              <a:t>νατρίου</a:t>
            </a:r>
            <a:r>
              <a:rPr lang="el-GR" u="sng" dirty="0"/>
              <a:t>.</a:t>
            </a:r>
          </a:p>
          <a:p>
            <a:pPr>
              <a:buNone/>
            </a:pPr>
            <a:r>
              <a:rPr lang="sv-SE" b="1" dirty="0"/>
              <a:t>Stiff Man Syndrome (Stiff Person</a:t>
            </a:r>
            <a:r>
              <a:rPr lang="el-GR" b="1" dirty="0"/>
              <a:t> </a:t>
            </a:r>
            <a:r>
              <a:rPr lang="sv-SE" b="1" dirty="0"/>
              <a:t>Syndrome</a:t>
            </a:r>
            <a:r>
              <a:rPr lang="el-GR" b="1" dirty="0"/>
              <a:t>) Σύνδρομο δύσκαμπτου ατόμου</a:t>
            </a:r>
            <a:r>
              <a:rPr lang="el-GR" dirty="0"/>
              <a:t>. </a:t>
            </a:r>
            <a:r>
              <a:rPr lang="en-US" dirty="0"/>
              <a:t>anti-GAD antibodies</a:t>
            </a:r>
            <a:r>
              <a:rPr lang="el-GR" dirty="0"/>
              <a:t> </a:t>
            </a:r>
            <a:r>
              <a:rPr lang="en-US" dirty="0"/>
              <a:t>(GAD = glutamic acid decarboxylase)</a:t>
            </a:r>
            <a:r>
              <a:rPr lang="el-GR" dirty="0"/>
              <a:t>-</a:t>
            </a:r>
            <a:r>
              <a:rPr lang="el-GR" dirty="0" err="1"/>
              <a:t>παρανεοπλασματικά</a:t>
            </a:r>
            <a:r>
              <a:rPr lang="el-GR" dirty="0"/>
              <a:t> σύνδρομα</a:t>
            </a:r>
          </a:p>
        </p:txBody>
      </p:sp>
    </p:spTree>
    <p:extLst>
      <p:ext uri="{BB962C8B-B14F-4D97-AF65-F5344CB8AC3E}">
        <p14:creationId xmlns:p14="http://schemas.microsoft.com/office/powerpoint/2010/main" val="272707004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699</Words>
  <Application>Microsoft Office PowerPoint</Application>
  <PresentationFormat>Προβολή στην οθόνη (4:3)</PresentationFormat>
  <Paragraphs>87</Paragraphs>
  <Slides>23</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23</vt:i4>
      </vt:variant>
    </vt:vector>
  </HeadingPairs>
  <TitlesOfParts>
    <vt:vector size="27" baseType="lpstr">
      <vt:lpstr>Arial</vt:lpstr>
      <vt:lpstr>Calibri</vt:lpstr>
      <vt:lpstr>Wingdings</vt:lpstr>
      <vt:lpstr>Θέμα του Office</vt:lpstr>
      <vt:lpstr>Παθοφυσιολογία   Νευρικού Συστήματος</vt:lpstr>
      <vt:lpstr>ΜΥΟΠΑΘΕΙΕΣ</vt:lpstr>
      <vt:lpstr>Παρουσίαση του PowerPoint</vt:lpstr>
      <vt:lpstr>Παρουσίαση του PowerPoint</vt:lpstr>
      <vt:lpstr>ΜΥΟΠΑΘΕΙΕΣ</vt:lpstr>
      <vt:lpstr>ΔΥΣΤΡΟΦΙΕΣ</vt:lpstr>
      <vt:lpstr>ΔΥΣΤΡΟΦΙΕΣ</vt:lpstr>
      <vt:lpstr>ΜΥΟΤΟΝΙΕΣ</vt:lpstr>
      <vt:lpstr>ΠΕΡΙΟΔΙΚΗ ΠΑΡΑΛΥΣΗ ΜΕ ΜΥΟΤΟΝΙΑ CHANNELOPATHY</vt:lpstr>
      <vt:lpstr>Παρουσίαση του PowerPoint</vt:lpstr>
      <vt:lpstr>Παρουσίαση του PowerPoint</vt:lpstr>
      <vt:lpstr>Παρουσίαση του PowerPoint</vt:lpstr>
      <vt:lpstr>ΠΕΡΙΟΔΙΚΕΣ ΠΑΡΑΛΥΣΕΙΣ</vt:lpstr>
      <vt:lpstr>Παρουσίαση του PowerPoint</vt:lpstr>
      <vt:lpstr>ΜΕΤΑΒΟΛΙΚΕΣ ΜΥΟΠΑΘΕΙΕΣ</vt:lpstr>
      <vt:lpstr>ΜΕΤΑΒΟΛΙΚΕΣ ΜΥΟΠΑΘΕΙΕΣ</vt:lpstr>
      <vt:lpstr>ΜΙΤΟΧΟΝΔΡΙΑΚΕΣ ΜΥΟΠΑΘΕΙΕΣ</vt:lpstr>
      <vt:lpstr>ΜΙΤΟΧΟΝΔΡΙΑΚΕΣ ΜΥΟΠΑΘΕΙΕΣ</vt:lpstr>
      <vt:lpstr>ΣΥΓΓΕΝΕΙΣ ΜΥΟΠΑΘΕΙΕΣ</vt:lpstr>
      <vt:lpstr>Παρουσίαση του PowerPoint</vt:lpstr>
      <vt:lpstr>ΜΥΟΣΙΤΙΔΕΣ αυτοάνοσες</vt:lpstr>
      <vt:lpstr>ΜΥΟΣΙΤΔΕΣ λοιμώδεις</vt:lpstr>
      <vt:lpstr>ΜΥΙΚΗ ΠΡΟΣΒΟΛΗ ΟΦΕΙΛΟΜΕΝΗ ΣΕ ΦΑΡΜΑΚΑ, ΤΟΞΙΚΕΣ ΟΥΣΙΕΣ ΚΑΙ ΕΛΛΕΙΨΗ ΔΙΑΤΡΟΦΙΚΩΝ ΣΥΣΤΑΤΙΚΩΝ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Παθοφυσιολογία νευρικού συστήματος</dc:title>
  <dc:creator>mariannis</dc:creator>
  <cp:lastModifiedBy>marianna papadopoulou</cp:lastModifiedBy>
  <cp:revision>80</cp:revision>
  <dcterms:created xsi:type="dcterms:W3CDTF">2018-10-30T08:06:25Z</dcterms:created>
  <dcterms:modified xsi:type="dcterms:W3CDTF">2021-12-14T17:38:05Z</dcterms:modified>
</cp:coreProperties>
</file>