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66" r:id="rId3"/>
    <p:sldId id="267" r:id="rId4"/>
    <p:sldId id="270" r:id="rId5"/>
    <p:sldId id="268" r:id="rId6"/>
    <p:sldId id="271" r:id="rId7"/>
    <p:sldId id="272" r:id="rId8"/>
    <p:sldId id="269" r:id="rId9"/>
    <p:sldId id="262" r:id="rId10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2E5AF6-97EE-4CD0-BCC3-BFFC5DD09CE6}" type="datetimeFigureOut">
              <a:rPr lang="el-GR" smtClean="0"/>
              <a:t>17/12/2020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88483D-BA9B-45F9-BB3A-27FB892C3D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7739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49104-AECC-4F55-901C-CBCB8DE708D7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1393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75571-672E-46F8-8A57-81AE3FA9466B}" type="datetime1">
              <a:rPr lang="el-GR" smtClean="0"/>
              <a:t>17/12/2020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8BA8-FF0D-4619-9AC7-75E1FB3C574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89824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0C6CB-C7A9-493C-92ED-2E17E8C27633}" type="datetime1">
              <a:rPr lang="el-GR" smtClean="0"/>
              <a:t>17/12/2020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8BA8-FF0D-4619-9AC7-75E1FB3C574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85446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EA1D7-F1DE-4281-83D7-8880B74F6393}" type="datetime1">
              <a:rPr lang="el-GR" smtClean="0"/>
              <a:t>17/12/2020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8BA8-FF0D-4619-9AC7-75E1FB3C574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2885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789C2-3495-48C4-9826-EA077D6A4A1F}" type="datetime1">
              <a:rPr lang="el-GR" smtClean="0"/>
              <a:t>17/12/2020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8BA8-FF0D-4619-9AC7-75E1FB3C574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6182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0C39A-3BDC-4326-A6AB-3B087240AD40}" type="datetime1">
              <a:rPr lang="el-GR" smtClean="0"/>
              <a:t>17/12/2020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8BA8-FF0D-4619-9AC7-75E1FB3C574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47377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2FFE-EE5B-40D6-8D41-C42D1BD53726}" type="datetime1">
              <a:rPr lang="el-GR" smtClean="0"/>
              <a:t>17/12/2020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8BA8-FF0D-4619-9AC7-75E1FB3C574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35877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548EA-3F3D-415C-86A1-07FAF72A7ECB}" type="datetime1">
              <a:rPr lang="el-GR" smtClean="0"/>
              <a:t>17/12/2020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8BA8-FF0D-4619-9AC7-75E1FB3C574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7397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0E7-6579-4E05-9FCE-05BD891418F9}" type="datetime1">
              <a:rPr lang="el-GR" smtClean="0"/>
              <a:t>17/12/2020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8BA8-FF0D-4619-9AC7-75E1FB3C574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82139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96FD3-BF4C-4B0A-BE3D-6EF18E2D4BB7}" type="datetime1">
              <a:rPr lang="el-GR" smtClean="0"/>
              <a:t>17/12/2020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8BA8-FF0D-4619-9AC7-75E1FB3C574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8814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E1DF8-5BCC-4545-9523-D96E5F8924B0}" type="datetime1">
              <a:rPr lang="el-GR" smtClean="0"/>
              <a:t>17/12/2020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8BA8-FF0D-4619-9AC7-75E1FB3C574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4582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BD2E3-4C9D-4113-9D2D-142F1794E844}" type="datetime1">
              <a:rPr lang="el-GR" smtClean="0"/>
              <a:t>17/12/2020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8BA8-FF0D-4619-9AC7-75E1FB3C574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0194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E611B7-CEBC-4E76-8680-2AA7CAE7D320}" type="datetime1">
              <a:rPr lang="el-GR" smtClean="0"/>
              <a:t>17/12/2020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28BA8-FF0D-4619-9AC7-75E1FB3C574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20981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emf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18.png"/><Relationship Id="rId3" Type="http://schemas.openxmlformats.org/officeDocument/2006/relationships/image" Target="../media/image9.png"/><Relationship Id="rId7" Type="http://schemas.openxmlformats.org/officeDocument/2006/relationships/image" Target="../media/image14.png"/><Relationship Id="rId12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2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0.png"/><Relationship Id="rId9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5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6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4.emf"/><Relationship Id="rId5" Type="http://schemas.openxmlformats.org/officeDocument/2006/relationships/image" Target="../media/image21.png"/><Relationship Id="rId10" Type="http://schemas.openxmlformats.org/officeDocument/2006/relationships/image" Target="../media/image25.png"/><Relationship Id="rId4" Type="http://schemas.openxmlformats.org/officeDocument/2006/relationships/image" Target="../media/image20.png"/><Relationship Id="rId9" Type="http://schemas.openxmlformats.org/officeDocument/2006/relationships/image" Target="../media/image2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250.png"/><Relationship Id="rId7" Type="http://schemas.openxmlformats.org/officeDocument/2006/relationships/image" Target="../media/image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32.png"/><Relationship Id="rId7" Type="http://schemas.openxmlformats.org/officeDocument/2006/relationships/image" Target="../media/image4.emf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11" Type="http://schemas.openxmlformats.org/officeDocument/2006/relationships/image" Target="../media/image45.png"/><Relationship Id="rId5" Type="http://schemas.openxmlformats.org/officeDocument/2006/relationships/image" Target="../media/image39.png"/><Relationship Id="rId10" Type="http://schemas.openxmlformats.org/officeDocument/2006/relationships/image" Target="../media/image44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0.png"/><Relationship Id="rId13" Type="http://schemas.openxmlformats.org/officeDocument/2006/relationships/image" Target="../media/image49.png"/><Relationship Id="rId18" Type="http://schemas.openxmlformats.org/officeDocument/2006/relationships/image" Target="../media/image54.png"/><Relationship Id="rId3" Type="http://schemas.openxmlformats.org/officeDocument/2006/relationships/image" Target="../media/image46.png"/><Relationship Id="rId7" Type="http://schemas.openxmlformats.org/officeDocument/2006/relationships/image" Target="../media/image430.png"/><Relationship Id="rId12" Type="http://schemas.openxmlformats.org/officeDocument/2006/relationships/image" Target="../media/image48.png"/><Relationship Id="rId17" Type="http://schemas.openxmlformats.org/officeDocument/2006/relationships/image" Target="../media/image53.png"/><Relationship Id="rId2" Type="http://schemas.openxmlformats.org/officeDocument/2006/relationships/image" Target="../media/image380.png"/><Relationship Id="rId16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0.png"/><Relationship Id="rId11" Type="http://schemas.openxmlformats.org/officeDocument/2006/relationships/image" Target="../media/image47.png"/><Relationship Id="rId5" Type="http://schemas.openxmlformats.org/officeDocument/2006/relationships/image" Target="../media/image410.png"/><Relationship Id="rId15" Type="http://schemas.openxmlformats.org/officeDocument/2006/relationships/image" Target="../media/image51.png"/><Relationship Id="rId10" Type="http://schemas.openxmlformats.org/officeDocument/2006/relationships/image" Target="../media/image460.png"/><Relationship Id="rId19" Type="http://schemas.openxmlformats.org/officeDocument/2006/relationships/image" Target="../media/image55.png"/><Relationship Id="rId4" Type="http://schemas.openxmlformats.org/officeDocument/2006/relationships/image" Target="../media/image400.png"/><Relationship Id="rId9" Type="http://schemas.openxmlformats.org/officeDocument/2006/relationships/image" Target="../media/image450.png"/><Relationship Id="rId14" Type="http://schemas.openxmlformats.org/officeDocument/2006/relationships/image" Target="../media/image5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3" Type="http://schemas.openxmlformats.org/officeDocument/2006/relationships/image" Target="../media/image57.png"/><Relationship Id="rId7" Type="http://schemas.openxmlformats.org/officeDocument/2006/relationships/image" Target="../media/image61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5" Type="http://schemas.openxmlformats.org/officeDocument/2006/relationships/image" Target="../media/image59.png"/><Relationship Id="rId4" Type="http://schemas.openxmlformats.org/officeDocument/2006/relationships/image" Target="../media/image5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238125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297363" y="482600"/>
            <a:ext cx="59769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2400" b="1" dirty="0">
                <a:latin typeface="Calibri" panose="020F0502020204030204" pitchFamily="34" charset="0"/>
              </a:rPr>
              <a:t>ΠΑΝΕΠΙΣΤΗΜΙΟ ΔΥΤΙΚΗΣ ΑΤΤΙΚΗΣ</a:t>
            </a:r>
          </a:p>
          <a:p>
            <a:pPr algn="ctr"/>
            <a:endParaRPr lang="el-GR" altLang="el-GR" sz="2400" b="1" dirty="0">
              <a:latin typeface="Calibri" panose="020F0502020204030204" pitchFamily="34" charset="0"/>
            </a:endParaRPr>
          </a:p>
          <a:p>
            <a:pPr algn="ctr"/>
            <a:r>
              <a:rPr lang="el-GR" altLang="el-GR" sz="2400" b="1" dirty="0">
                <a:latin typeface="Calibri" panose="020F0502020204030204" pitchFamily="34" charset="0"/>
              </a:rPr>
              <a:t>ΤΜΗΜΑ ΝΑΥΠΗΓΩΝ ΜΗΧΑΝΙΚΩΝ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718560" y="2060190"/>
            <a:ext cx="6839712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2800" b="1" dirty="0" smtClean="0"/>
              <a:t>ΘΕΡΜΟΔΥΝΑΜΙΚΗ</a:t>
            </a:r>
          </a:p>
          <a:p>
            <a:pPr algn="ctr"/>
            <a:endParaRPr lang="el-GR" altLang="el-GR" sz="2800" b="1" dirty="0"/>
          </a:p>
          <a:p>
            <a:pPr algn="ctr"/>
            <a:r>
              <a:rPr lang="el-GR" sz="2000" i="1" u="sng" dirty="0" smtClean="0">
                <a:latin typeface="Arial Black" panose="020B0A040201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ΙΣΧΥΣ ΕΓΚΑΤΑΣΤΑΣΕΩΝ ΑΤΜΟΥ – ΒΑΘΜΟΣ  ΑΠΟΔΟΣΗΣ</a:t>
            </a:r>
            <a:endParaRPr lang="en-US" sz="2000" i="1" u="sng" dirty="0" smtClean="0">
              <a:latin typeface="Arial Black" panose="020B0A0402010202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/>
            <a:r>
              <a:rPr lang="el-GR" sz="2400" i="1" u="sng" dirty="0" smtClean="0">
                <a:latin typeface="Arial Black" panose="020B0A040201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ΠΑΡΑΔΕΙΓΜΑ</a:t>
            </a:r>
            <a:endParaRPr lang="el-GR" sz="2400" dirty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38475" y="4021159"/>
            <a:ext cx="723582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Γεώργιος Κ. </a:t>
            </a: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Χατζηκωνσταντής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 Επίκουρος Καθηγητής </a:t>
            </a:r>
          </a:p>
          <a:p>
            <a:pPr algn="ctr">
              <a:lnSpc>
                <a:spcPct val="120000"/>
              </a:lnSpc>
            </a:pP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Διπλ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. Ναυπηγός Μηχανολόγος Μηχανικός </a:t>
            </a:r>
          </a:p>
          <a:p>
            <a:pPr algn="ctr">
              <a:lnSpc>
                <a:spcPct val="120000"/>
              </a:lnSpc>
            </a:pP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M.Sc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. ‘’Διασφάλιση Ποιότητας’’</a:t>
            </a:r>
          </a:p>
          <a:p>
            <a:pPr algn="ctr">
              <a:lnSpc>
                <a:spcPct val="120000"/>
              </a:lnSpc>
            </a:pP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Τμήμα</a:t>
            </a:r>
            <a:r>
              <a:rPr lang="en-US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l-GR" altLang="el-GR" sz="14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Ναυπηγικών</a:t>
            </a: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Μηχανικών </a:t>
            </a:r>
          </a:p>
          <a:p>
            <a:pPr algn="ctr">
              <a:lnSpc>
                <a:spcPct val="120000"/>
              </a:lnSpc>
            </a:pP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Πανεπιστημίου Δυτικής Αττικής (ΠΑ.Δ.Α.)</a:t>
            </a:r>
            <a:endParaRPr lang="en-US" altLang="el-GR" sz="1400" dirty="0">
              <a:latin typeface="Calibri" panose="020F0502020204030204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568575" y="608967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6413-4B72-4CB5-9007-BE651532B8D5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318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767" y="1370528"/>
            <a:ext cx="2664093" cy="260800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767" y="4100335"/>
            <a:ext cx="2832823" cy="24101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10488" y="1271540"/>
            <a:ext cx="2990564" cy="277127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67471" y="4033799"/>
            <a:ext cx="3364786" cy="251867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02336" y="170688"/>
            <a:ext cx="165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ΠΑΡΑΔΕΙΓΜΑ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186658" y="238334"/>
                <a:ext cx="1804405" cy="3016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𝜇𝜀𝛾𝜄𝜎𝜏𝜂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=70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𝑏𝑎𝑟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6658" y="238334"/>
                <a:ext cx="1804405" cy="301686"/>
              </a:xfrm>
              <a:prstGeom prst="rect">
                <a:avLst/>
              </a:prstGeom>
              <a:blipFill rotWithShape="0">
                <a:blip r:embed="rId6"/>
                <a:stretch>
                  <a:fillRect l="-2703" r="-2703" b="-22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227942" y="238334"/>
                <a:ext cx="1883721" cy="3016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𝜇𝜀𝛾𝜄𝜎𝜏𝜂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=600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7942" y="238334"/>
                <a:ext cx="1883721" cy="301686"/>
              </a:xfrm>
              <a:prstGeom prst="rect">
                <a:avLst/>
              </a:prstGeom>
              <a:blipFill rotWithShape="0">
                <a:blip r:embed="rId7"/>
                <a:stretch>
                  <a:fillRect l="-2589" r="-4207" b="-24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348542" y="248103"/>
                <a:ext cx="2096278" cy="3016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𝜀𝜆𝛼𝜒𝜄𝜎𝜏𝜂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,03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𝑏𝑎𝑟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8542" y="248103"/>
                <a:ext cx="2096278" cy="301686"/>
              </a:xfrm>
              <a:prstGeom prst="rect">
                <a:avLst/>
              </a:prstGeom>
              <a:blipFill rotWithShape="0">
                <a:blip r:embed="rId8"/>
                <a:stretch>
                  <a:fillRect l="-2326" r="-2326" b="-2857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77952" y="902208"/>
            <a:ext cx="3364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Ιδανικές : συμπίεση / εκτόνωση</a:t>
            </a:r>
            <a:endParaRPr lang="el-GR" b="1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7631985" y="807442"/>
            <a:ext cx="3700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Πραγματικές : συμπίεση / εκτόνωση</a:t>
            </a:r>
            <a:endParaRPr lang="el-GR" b="1" u="sng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3706368" y="950745"/>
            <a:ext cx="0" cy="55943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93289" y="2027129"/>
            <a:ext cx="2841496" cy="79660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13949" y="3533349"/>
            <a:ext cx="2472057" cy="1133971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>
            <a:off x="7372636" y="950745"/>
            <a:ext cx="0" cy="54134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82880" y="646176"/>
            <a:ext cx="115336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310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960608" y="6356350"/>
            <a:ext cx="393192" cy="365125"/>
          </a:xfrm>
        </p:spPr>
        <p:txBody>
          <a:bodyPr/>
          <a:lstStyle/>
          <a:p>
            <a:fld id="{B9828BA8-FF0D-4619-9AC7-75E1FB3C5744}" type="slidenum">
              <a:rPr lang="el-GR" smtClean="0"/>
              <a:t>3</a:t>
            </a:fld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14151" y="290508"/>
                <a:ext cx="288950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u="sng" dirty="0" smtClean="0"/>
                  <a:t>A.</a:t>
                </a:r>
                <a:r>
                  <a:rPr lang="el-GR" sz="2000" b="1" u="sng" dirty="0" smtClean="0"/>
                  <a:t>1</a:t>
                </a:r>
                <a:r>
                  <a:rPr lang="en-US" b="1" dirty="0" smtClean="0"/>
                  <a:t>    </a:t>
                </a:r>
                <a:r>
                  <a:rPr lang="el-GR" b="1" u="sng" dirty="0" smtClean="0"/>
                  <a:t>Έστω </a:t>
                </a:r>
                <a:r>
                  <a:rPr lang="el-GR" dirty="0" smtClean="0"/>
                  <a:t>: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b="0" i="0" smtClean="0">
                        <a:latin typeface="Cambria Math" panose="02040503050406030204" pitchFamily="18" charset="0"/>
                      </a:rPr>
                      <m:t>Ν</m:t>
                    </m:r>
                    <m:r>
                      <a:rPr lang="el-GR" b="0" i="0" smtClean="0">
                        <a:latin typeface="Cambria Math" panose="02040503050406030204" pitchFamily="18" charset="0"/>
                      </a:rPr>
                      <m:t>=1,6 (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MW</m:t>
                    </m:r>
                    <m:r>
                      <a:rPr lang="el-GR" b="0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151" y="290508"/>
                <a:ext cx="2889504" cy="400110"/>
              </a:xfrm>
              <a:prstGeom prst="rect">
                <a:avLst/>
              </a:prstGeom>
              <a:blipFill rotWithShape="0">
                <a:blip r:embed="rId2"/>
                <a:stretch>
                  <a:fillRect l="-2110" t="-9231" b="-2769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568" y="1770057"/>
            <a:ext cx="3295650" cy="9239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59792" y="3209692"/>
                <a:ext cx="6302751" cy="4305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0" i="0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l-GR" b="0" i="1" smtClean="0">
                                <a:latin typeface="Cambria Math" panose="02040503050406030204" pitchFamily="18" charset="0"/>
                              </a:rPr>
                              <m:t>𝜅𝛼𝜃𝛼𝜌</m:t>
                            </m:r>
                            <m:r>
                              <m:rPr>
                                <m:sty m:val="p"/>
                              </m:rPr>
                              <a:rPr lang="el-GR" b="0" i="1" smtClean="0">
                                <a:latin typeface="Cambria Math" panose="02040503050406030204" pitchFamily="18" charset="0"/>
                              </a:rPr>
                              <m:t>ό</m:t>
                            </m:r>
                          </m:sub>
                        </m:sSub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𝜄𝛿𝛼𝜈𝜄𝜅</m:t>
                        </m:r>
                        <m:r>
                          <m:rPr>
                            <m:sty m:val="p"/>
                          </m:rPr>
                          <a:rPr lang="el-GR" b="0" i="1" smtClean="0">
                            <a:latin typeface="Cambria Math" panose="02040503050406030204" pitchFamily="18" charset="0"/>
                          </a:rPr>
                          <m:t>ό</m:t>
                        </m:r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𝜍</m:t>
                        </m:r>
                      </m:sub>
                    </m:sSub>
                    <m:r>
                      <a:rPr lang="el-GR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1542,328−7,00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𝑘𝐽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𝑘𝑔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)=1535,328=(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𝑘𝐽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𝑘𝑔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</a:t>
                </a:r>
                <a:endParaRPr lang="el-GR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792" y="3209692"/>
                <a:ext cx="6302751" cy="430567"/>
              </a:xfrm>
              <a:prstGeom prst="rect">
                <a:avLst/>
              </a:prstGeom>
              <a:blipFill rotWithShape="0">
                <a:blip r:embed="rId4"/>
                <a:stretch>
                  <a:fillRect l="-1741" t="-2857" b="-20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736319" y="2232020"/>
                <a:ext cx="464358" cy="2856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acc>
                      <m:r>
                        <a:rPr lang="en-US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6319" y="2232020"/>
                <a:ext cx="464358" cy="285656"/>
              </a:xfrm>
              <a:prstGeom prst="rect">
                <a:avLst/>
              </a:prstGeom>
              <a:blipFill rotWithShape="0">
                <a:blip r:embed="rId5"/>
                <a:stretch>
                  <a:fillRect l="-11842" t="-12766" b="-1702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107272" y="2111446"/>
                <a:ext cx="1993238" cy="6064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∙3600</m:t>
                          </m:r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𝜅𝛼𝜃𝛼𝜌</m:t>
                              </m:r>
                              <m:r>
                                <m:rPr>
                                  <m:sty m:val="p"/>
                                </m:r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ό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(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7272" y="2111446"/>
                <a:ext cx="1993238" cy="60644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/>
          <p:nvPr/>
        </p:nvCxnSpPr>
        <p:spPr>
          <a:xfrm>
            <a:off x="7427719" y="1119327"/>
            <a:ext cx="16844" cy="38698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859792" y="4855755"/>
                <a:ext cx="464358" cy="2856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acc>
                      <m:r>
                        <a:rPr lang="en-US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792" y="4855755"/>
                <a:ext cx="464358" cy="285656"/>
              </a:xfrm>
              <a:prstGeom prst="rect">
                <a:avLst/>
              </a:prstGeom>
              <a:blipFill rotWithShape="0">
                <a:blip r:embed="rId7"/>
                <a:stretch>
                  <a:fillRect l="-10526" t="-15217" b="-1739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324150" y="4617931"/>
                <a:ext cx="1733936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=3751,64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4150" y="4617931"/>
                <a:ext cx="1733936" cy="62235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323262" y="4026498"/>
                <a:ext cx="1173078" cy="5062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=3,75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3262" y="4026498"/>
                <a:ext cx="1173078" cy="506229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417750" y="4981109"/>
                <a:ext cx="1411860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=1,04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𝑠𝑒𝑐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7750" y="4981109"/>
                <a:ext cx="1411860" cy="62235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/>
          <p:cNvCxnSpPr/>
          <p:nvPr/>
        </p:nvCxnSpPr>
        <p:spPr>
          <a:xfrm flipV="1">
            <a:off x="3058086" y="4332275"/>
            <a:ext cx="265176" cy="6022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105330" y="4981109"/>
            <a:ext cx="265176" cy="3372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6" idx="3"/>
            <a:endCxn id="12" idx="1"/>
          </p:cNvCxnSpPr>
          <p:nvPr/>
        </p:nvCxnSpPr>
        <p:spPr>
          <a:xfrm>
            <a:off x="3808218" y="2232020"/>
            <a:ext cx="928101" cy="1428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964359" y="952525"/>
            <a:ext cx="49342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 smtClean="0"/>
              <a:t>ΙΔΑΝΙΚΕΣ ΜΕΤΑΒΟΛΕΣ </a:t>
            </a:r>
            <a:r>
              <a:rPr lang="el-GR" dirty="0" smtClean="0"/>
              <a:t>(συμπίεση / εκτόνωση)</a:t>
            </a:r>
            <a:endParaRPr lang="el-GR" dirty="0"/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502699" y="253010"/>
            <a:ext cx="2664093" cy="2608007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516393" y="3193312"/>
            <a:ext cx="2832823" cy="241014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5107272" y="5868583"/>
                <a:ext cx="26590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1′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1′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−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7272" y="5868583"/>
                <a:ext cx="2659061" cy="276999"/>
              </a:xfrm>
              <a:prstGeom prst="rect">
                <a:avLst/>
              </a:prstGeom>
              <a:blipFill rotWithShape="0">
                <a:blip r:embed="rId13"/>
                <a:stretch>
                  <a:fillRect l="-1835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420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8BA8-FF0D-4619-9AC7-75E1FB3C5744}" type="slidenum">
              <a:rPr lang="el-GR" smtClean="0"/>
              <a:t>4</a:t>
            </a:fld>
            <a:endParaRPr lang="el-GR"/>
          </a:p>
        </p:txBody>
      </p:sp>
      <p:sp>
        <p:nvSpPr>
          <p:cNvPr id="5" name="TextBox 4"/>
          <p:cNvSpPr txBox="1"/>
          <p:nvPr/>
        </p:nvSpPr>
        <p:spPr>
          <a:xfrm>
            <a:off x="1596579" y="879316"/>
            <a:ext cx="56576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 smtClean="0"/>
              <a:t>ΠΡΑΓΜΑΤΙΚΕΣ ΜΕΤΑΒΟΛΕΣ </a:t>
            </a:r>
            <a:r>
              <a:rPr lang="el-GR" dirty="0" smtClean="0"/>
              <a:t>(συμπίεση / εκτόνωση)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78509" y="5138139"/>
                <a:ext cx="1733936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=4424,34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509" y="5138139"/>
                <a:ext cx="1733936" cy="62235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14151" y="5309758"/>
                <a:ext cx="464358" cy="2856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acc>
                      <m:r>
                        <a:rPr lang="en-US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151" y="5309758"/>
                <a:ext cx="464358" cy="285656"/>
              </a:xfrm>
              <a:prstGeom prst="rect">
                <a:avLst/>
              </a:prstGeom>
              <a:blipFill rotWithShape="0">
                <a:blip r:embed="rId3"/>
                <a:stretch>
                  <a:fillRect l="-10390" t="-12766" b="-1702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486297" y="4648198"/>
                <a:ext cx="1250022" cy="5062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=4,424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6297" y="4648198"/>
                <a:ext cx="1250022" cy="50622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486297" y="5449314"/>
                <a:ext cx="1540102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=1,222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𝑠𝑒𝑐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6297" y="5449314"/>
                <a:ext cx="1540102" cy="62235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 flipV="1">
            <a:off x="2712445" y="4965272"/>
            <a:ext cx="608124" cy="4387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712445" y="5595414"/>
            <a:ext cx="691210" cy="1650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22656" y="3179856"/>
                <a:ext cx="6677854" cy="4305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0" i="0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l-GR" b="0" i="1" smtClean="0">
                                <a:latin typeface="Cambria Math" panose="02040503050406030204" pitchFamily="18" charset="0"/>
                              </a:rPr>
                              <m:t>𝜅𝛼𝜃𝛼𝜌</m:t>
                            </m:r>
                            <m:r>
                              <m:rPr>
                                <m:sty m:val="p"/>
                              </m:rPr>
                              <a:rPr lang="el-GR" b="0" i="1" smtClean="0">
                                <a:latin typeface="Cambria Math" panose="02040503050406030204" pitchFamily="18" charset="0"/>
                              </a:rPr>
                              <m:t>ό</m:t>
                            </m:r>
                          </m:sub>
                        </m:sSub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𝜋𝜌𝛼𝛾𝜇𝛼𝜏𝜄𝜅</m:t>
                        </m:r>
                        <m:r>
                          <m:rPr>
                            <m:sty m:val="p"/>
                          </m:rPr>
                          <a:rPr lang="el-GR" b="0" i="1" smtClean="0">
                            <a:latin typeface="Cambria Math" panose="02040503050406030204" pitchFamily="18" charset="0"/>
                          </a:rPr>
                          <m:t>ό</m:t>
                        </m:r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𝜍</m:t>
                        </m:r>
                      </m:sub>
                    </m:sSub>
                    <m:r>
                      <a:rPr lang="el-GR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310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38−</m:t>
                        </m:r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75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𝑘𝐽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𝑘𝑔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)=13</m:t>
                    </m:r>
                    <m:r>
                      <a:rPr lang="el-GR" b="0" i="1" smtClean="0">
                        <a:latin typeface="Cambria Math" panose="02040503050406030204" pitchFamily="18" charset="0"/>
                      </a:rPr>
                      <m:t>01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l-GR" b="0" i="1" smtClean="0">
                        <a:latin typeface="Cambria Math" panose="02040503050406030204" pitchFamily="18" charset="0"/>
                      </a:rPr>
                      <m:t>888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=(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𝑘𝐽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𝑘𝑔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</a:t>
                </a:r>
                <a:endParaRPr lang="el-GR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656" y="3179856"/>
                <a:ext cx="6677854" cy="430567"/>
              </a:xfrm>
              <a:prstGeom prst="rect">
                <a:avLst/>
              </a:prstGeom>
              <a:blipFill rotWithShape="0">
                <a:blip r:embed="rId6"/>
                <a:stretch>
                  <a:fillRect l="-1642" t="-2857" b="-20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348016" y="4028829"/>
                <a:ext cx="336451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mtClean="0"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l-GR" smtClean="0">
                          <a:latin typeface="Cambria Math" panose="02040503050406030204" pitchFamily="18" charset="0"/>
                        </a:rPr>
                        <m:t>=1,6 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MW</m:t>
                          </m:r>
                        </m:e>
                      </m:d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=1,6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𝐾𝑤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016" y="4028829"/>
                <a:ext cx="3364511" cy="369332"/>
              </a:xfrm>
              <a:prstGeom prst="rect">
                <a:avLst/>
              </a:prstGeom>
              <a:blipFill rotWithShape="0"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4151" y="1698282"/>
            <a:ext cx="3295650" cy="9239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107272" y="2111446"/>
                <a:ext cx="1993238" cy="6064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∙3600</m:t>
                          </m:r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𝜅𝛼𝜃𝛼𝜌</m:t>
                              </m:r>
                              <m:r>
                                <m:rPr>
                                  <m:sty m:val="p"/>
                                </m:r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ό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(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7272" y="2111446"/>
                <a:ext cx="1993238" cy="606448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736319" y="2232020"/>
                <a:ext cx="464358" cy="2856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acc>
                      <m:r>
                        <a:rPr lang="en-US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6319" y="2232020"/>
                <a:ext cx="464358" cy="285656"/>
              </a:xfrm>
              <a:prstGeom prst="rect">
                <a:avLst/>
              </a:prstGeom>
              <a:blipFill rotWithShape="0">
                <a:blip r:embed="rId10"/>
                <a:stretch>
                  <a:fillRect l="-11842" t="-12766" b="-1702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/>
          <p:cNvCxnSpPr>
            <a:stCxn id="14" idx="3"/>
          </p:cNvCxnSpPr>
          <p:nvPr/>
        </p:nvCxnSpPr>
        <p:spPr>
          <a:xfrm>
            <a:off x="3809801" y="2160245"/>
            <a:ext cx="926518" cy="2146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099572" y="262416"/>
            <a:ext cx="3360626" cy="31142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96793" y="173915"/>
                <a:ext cx="288950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u="sng" dirty="0" smtClean="0"/>
                  <a:t>A.</a:t>
                </a:r>
                <a:r>
                  <a:rPr lang="el-GR" sz="2000" b="1" u="sng" dirty="0" smtClean="0"/>
                  <a:t>2</a:t>
                </a:r>
                <a:r>
                  <a:rPr lang="en-US" b="1" dirty="0" smtClean="0"/>
                  <a:t>    </a:t>
                </a:r>
                <a:r>
                  <a:rPr lang="el-GR" b="1" u="sng" dirty="0" smtClean="0"/>
                  <a:t>Έστω </a:t>
                </a:r>
                <a:r>
                  <a:rPr lang="el-GR" dirty="0" smtClean="0"/>
                  <a:t>: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b="0" i="0" smtClean="0">
                        <a:latin typeface="Cambria Math" panose="02040503050406030204" pitchFamily="18" charset="0"/>
                      </a:rPr>
                      <m:t>Ν</m:t>
                    </m:r>
                    <m:r>
                      <a:rPr lang="el-GR" b="0" i="0" smtClean="0">
                        <a:latin typeface="Cambria Math" panose="02040503050406030204" pitchFamily="18" charset="0"/>
                      </a:rPr>
                      <m:t>=1,6 (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MW</m:t>
                    </m:r>
                    <m:r>
                      <a:rPr lang="el-GR" b="0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793" y="173915"/>
                <a:ext cx="2889504" cy="400110"/>
              </a:xfrm>
              <a:prstGeom prst="rect">
                <a:avLst/>
              </a:prstGeom>
              <a:blipFill rotWithShape="0">
                <a:blip r:embed="rId12"/>
                <a:stretch>
                  <a:fillRect l="-2321" t="-9231" b="-2769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2" name="Picture 2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459059" y="3376616"/>
            <a:ext cx="3364786" cy="2518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33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058144" y="6356350"/>
            <a:ext cx="295656" cy="365125"/>
          </a:xfrm>
        </p:spPr>
        <p:txBody>
          <a:bodyPr/>
          <a:lstStyle/>
          <a:p>
            <a:fld id="{B9828BA8-FF0D-4619-9AC7-75E1FB3C5744}" type="slidenum">
              <a:rPr lang="el-GR" smtClean="0"/>
              <a:t>5</a:t>
            </a:fld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41377" y="414527"/>
                <a:ext cx="4620768" cy="516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000" b="1" u="sng" dirty="0" smtClean="0"/>
                  <a:t>Β</a:t>
                </a:r>
                <a:r>
                  <a:rPr lang="en-US" sz="2000" b="1" u="sng" dirty="0" smtClean="0"/>
                  <a:t>.</a:t>
                </a:r>
                <a:r>
                  <a:rPr lang="el-GR" sz="2000" b="1" u="sng" dirty="0" smtClean="0"/>
                  <a:t>1</a:t>
                </a:r>
                <a:r>
                  <a:rPr lang="en-US" b="1" dirty="0" smtClean="0"/>
                  <a:t>    </a:t>
                </a:r>
                <a:r>
                  <a:rPr lang="el-GR" b="1" u="sng" dirty="0" smtClean="0"/>
                  <a:t>Έστω </a:t>
                </a:r>
                <a:r>
                  <a:rPr lang="el-GR" dirty="0" smtClean="0"/>
                  <a:t>:  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           </m:t>
                    </m:r>
                    <m:r>
                      <a:rPr lang="el-GR" b="0" i="0" smtClean="0">
                        <a:latin typeface="Cambria Math" panose="02040503050406030204" pitchFamily="18" charset="0"/>
                      </a:rPr>
                      <m:t>=1,5 </m:t>
                    </m:r>
                    <m:d>
                      <m:dPr>
                        <m:ctrlPr>
                          <a:rPr lang="el-G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l-GR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𝑘𝑔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𝑠𝑒𝑐</m:t>
                            </m:r>
                          </m:den>
                        </m:f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=5400 (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𝑘𝑔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377" y="414527"/>
                <a:ext cx="4620768" cy="516873"/>
              </a:xfrm>
              <a:prstGeom prst="rect">
                <a:avLst/>
              </a:prstGeom>
              <a:blipFill rotWithShape="0">
                <a:blip r:embed="rId2"/>
                <a:stretch>
                  <a:fillRect l="-1319" b="-705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87302" y="530136"/>
                <a:ext cx="511037" cy="3175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l-GR" sz="20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l-GR" sz="2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acc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7302" y="530136"/>
                <a:ext cx="511037" cy="317523"/>
              </a:xfrm>
              <a:prstGeom prst="rect">
                <a:avLst/>
              </a:prstGeom>
              <a:blipFill rotWithShape="0">
                <a:blip r:embed="rId3"/>
                <a:stretch>
                  <a:fillRect l="-11905" t="-15385" b="-1538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87302" y="2264515"/>
                <a:ext cx="2619883" cy="7176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 = 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̇"/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l-GR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acc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∙3600</m:t>
                          </m:r>
                        </m:num>
                        <m:den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m:rPr>
                                  <m:sty m:val="p"/>
                                </m:rPr>
                                <a:rPr lang="el-GR" sz="2000" b="0" i="0" smtClean="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sz="2000" b="0" i="0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b>
                              <m:r>
                                <a:rPr lang="el-GR" sz="2000" b="0" i="1" smtClean="0">
                                  <a:latin typeface="Cambria Math" panose="02040503050406030204" pitchFamily="18" charset="0"/>
                                </a:rPr>
                                <m:t>𝜅𝛼𝜃𝛼𝜌</m:t>
                              </m:r>
                              <m:r>
                                <m:rPr>
                                  <m:sty m:val="p"/>
                                </m:rPr>
                                <a:rPr lang="el-GR" sz="2000" b="0" i="1" smtClean="0">
                                  <a:latin typeface="Cambria Math" panose="02040503050406030204" pitchFamily="18" charset="0"/>
                                </a:rPr>
                                <m:t>ό</m:t>
                              </m:r>
                            </m:sub>
                          </m:sSub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𝑘𝑊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7302" y="2264515"/>
                <a:ext cx="2619883" cy="7176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63771" y="3361366"/>
                <a:ext cx="6302751" cy="4305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0" i="0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l-GR" b="0" i="1" smtClean="0">
                                <a:latin typeface="Cambria Math" panose="02040503050406030204" pitchFamily="18" charset="0"/>
                              </a:rPr>
                              <m:t>𝜅𝛼𝜃𝛼𝜌</m:t>
                            </m:r>
                            <m:r>
                              <m:rPr>
                                <m:sty m:val="p"/>
                              </m:rPr>
                              <a:rPr lang="el-GR" b="0" i="1" smtClean="0">
                                <a:latin typeface="Cambria Math" panose="02040503050406030204" pitchFamily="18" charset="0"/>
                              </a:rPr>
                              <m:t>ό</m:t>
                            </m:r>
                          </m:sub>
                        </m:sSub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𝜄𝛿𝛼𝜈𝜄𝜅</m:t>
                        </m:r>
                        <m:r>
                          <m:rPr>
                            <m:sty m:val="p"/>
                          </m:rPr>
                          <a:rPr lang="el-GR" b="0" i="1" smtClean="0">
                            <a:latin typeface="Cambria Math" panose="02040503050406030204" pitchFamily="18" charset="0"/>
                          </a:rPr>
                          <m:t>ό</m:t>
                        </m:r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𝜍</m:t>
                        </m:r>
                      </m:sub>
                    </m:sSub>
                    <m:r>
                      <a:rPr lang="el-GR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1542,328−7,00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𝑘𝐽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𝑘𝑔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)=1535,328=(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𝑘𝐽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𝑘𝑔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</a:t>
                </a:r>
                <a:endParaRPr lang="el-GR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771" y="3361366"/>
                <a:ext cx="6302751" cy="430567"/>
              </a:xfrm>
              <a:prstGeom prst="rect">
                <a:avLst/>
              </a:prstGeom>
              <a:blipFill rotWithShape="0">
                <a:blip r:embed="rId5"/>
                <a:stretch>
                  <a:fillRect l="-1741" t="-1408" b="-1831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/>
          <p:nvPr/>
        </p:nvCxnSpPr>
        <p:spPr>
          <a:xfrm>
            <a:off x="6900802" y="1885297"/>
            <a:ext cx="0" cy="3825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168727" y="4848959"/>
                <a:ext cx="2966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 =2303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𝑘𝑊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=2,3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𝑀𝑊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8727" y="4848959"/>
                <a:ext cx="2966068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1440" t="-2174" r="-2469" b="-3260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1" name="Straight Connector 60"/>
          <p:cNvCxnSpPr/>
          <p:nvPr/>
        </p:nvCxnSpPr>
        <p:spPr>
          <a:xfrm>
            <a:off x="549857" y="3950208"/>
            <a:ext cx="498380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518049" y="1485187"/>
            <a:ext cx="49342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 smtClean="0"/>
              <a:t>ΙΔΑΝΙΚΕΣ ΜΕΤΑΒΟΛΕΣ </a:t>
            </a:r>
            <a:r>
              <a:rPr lang="el-GR" dirty="0" smtClean="0"/>
              <a:t>(συμπίεση / εκτόνωση)</a:t>
            </a:r>
            <a:endParaRPr lang="el-GR" dirty="0"/>
          </a:p>
        </p:txBody>
      </p:sp>
      <p:sp>
        <p:nvSpPr>
          <p:cNvPr id="2" name="Down Arrow 1"/>
          <p:cNvSpPr/>
          <p:nvPr/>
        </p:nvSpPr>
        <p:spPr>
          <a:xfrm>
            <a:off x="2377440" y="4304701"/>
            <a:ext cx="274321" cy="3535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02699" y="253010"/>
            <a:ext cx="2664093" cy="2608007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16393" y="3193312"/>
            <a:ext cx="2832823" cy="2410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60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8BA8-FF0D-4619-9AC7-75E1FB3C5744}" type="slidenum">
              <a:rPr lang="el-GR" smtClean="0"/>
              <a:t>6</a:t>
            </a:fld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41377" y="414527"/>
                <a:ext cx="4620768" cy="516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000" b="1" u="sng" dirty="0" smtClean="0"/>
                  <a:t>Β</a:t>
                </a:r>
                <a:r>
                  <a:rPr lang="en-US" sz="2000" b="1" u="sng" dirty="0" smtClean="0"/>
                  <a:t>.</a:t>
                </a:r>
                <a:r>
                  <a:rPr lang="el-GR" sz="2000" b="1" u="sng" dirty="0" smtClean="0"/>
                  <a:t>2</a:t>
                </a:r>
                <a:r>
                  <a:rPr lang="en-US" b="1" dirty="0" smtClean="0"/>
                  <a:t>    </a:t>
                </a:r>
                <a:r>
                  <a:rPr lang="el-GR" b="1" u="sng" dirty="0" smtClean="0"/>
                  <a:t>Έστω </a:t>
                </a:r>
                <a:r>
                  <a:rPr lang="el-GR" dirty="0" smtClean="0"/>
                  <a:t>:  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           </m:t>
                    </m:r>
                    <m:r>
                      <a:rPr lang="el-GR" b="0" i="0" smtClean="0">
                        <a:latin typeface="Cambria Math" panose="02040503050406030204" pitchFamily="18" charset="0"/>
                      </a:rPr>
                      <m:t>=1,5 </m:t>
                    </m:r>
                    <m:d>
                      <m:dPr>
                        <m:ctrlPr>
                          <a:rPr lang="el-G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l-GR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𝑘𝑔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𝑠𝑒𝑐</m:t>
                            </m:r>
                          </m:den>
                        </m:f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=5400 (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𝑘𝑔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377" y="414527"/>
                <a:ext cx="4620768" cy="516873"/>
              </a:xfrm>
              <a:prstGeom prst="rect">
                <a:avLst/>
              </a:prstGeom>
              <a:blipFill rotWithShape="0">
                <a:blip r:embed="rId2"/>
                <a:stretch>
                  <a:fillRect l="-1319" b="-705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894566" y="514201"/>
                <a:ext cx="511037" cy="3175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l-GR" sz="20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l-GR" sz="2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acc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4566" y="514201"/>
                <a:ext cx="511037" cy="317523"/>
              </a:xfrm>
              <a:prstGeom prst="rect">
                <a:avLst/>
              </a:prstGeom>
              <a:blipFill rotWithShape="0">
                <a:blip r:embed="rId3"/>
                <a:stretch>
                  <a:fillRect l="-11905" t="-13462" b="-1730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743425" y="1570128"/>
            <a:ext cx="56576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 smtClean="0"/>
              <a:t>ΠΡΑΓΜΑΤΙΚΕΣ ΜΕΤΑΒΟΛΕΣ </a:t>
            </a:r>
            <a:r>
              <a:rPr lang="el-GR" dirty="0" smtClean="0"/>
              <a:t>(συμπίεση / εκτόνωση)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67421" y="3762429"/>
                <a:ext cx="6677854" cy="4305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0" i="0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l-GR" b="0" i="1" smtClean="0">
                                <a:latin typeface="Cambria Math" panose="02040503050406030204" pitchFamily="18" charset="0"/>
                              </a:rPr>
                              <m:t>𝜅𝛼𝜃𝛼𝜌</m:t>
                            </m:r>
                            <m:r>
                              <m:rPr>
                                <m:sty m:val="p"/>
                              </m:rPr>
                              <a:rPr lang="el-GR" b="0" i="1" smtClean="0">
                                <a:latin typeface="Cambria Math" panose="02040503050406030204" pitchFamily="18" charset="0"/>
                              </a:rPr>
                              <m:t>ό</m:t>
                            </m:r>
                          </m:sub>
                        </m:sSub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𝜋𝜌𝛼𝛾𝜇𝛼𝜏𝜄𝜅</m:t>
                        </m:r>
                        <m:r>
                          <m:rPr>
                            <m:sty m:val="p"/>
                          </m:rPr>
                          <a:rPr lang="el-GR" b="0" i="1" smtClean="0">
                            <a:latin typeface="Cambria Math" panose="02040503050406030204" pitchFamily="18" charset="0"/>
                          </a:rPr>
                          <m:t>ό</m:t>
                        </m:r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𝜍</m:t>
                        </m:r>
                      </m:sub>
                    </m:sSub>
                    <m:r>
                      <a:rPr lang="el-GR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310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38−</m:t>
                        </m:r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75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𝑘𝐽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𝑘𝑔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)=13</m:t>
                    </m:r>
                    <m:r>
                      <a:rPr lang="el-GR" b="0" i="1" smtClean="0">
                        <a:latin typeface="Cambria Math" panose="02040503050406030204" pitchFamily="18" charset="0"/>
                      </a:rPr>
                      <m:t>01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l-GR" b="0" i="1" smtClean="0">
                        <a:latin typeface="Cambria Math" panose="02040503050406030204" pitchFamily="18" charset="0"/>
                      </a:rPr>
                      <m:t>888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=(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𝑘𝐽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𝑘𝑔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</a:t>
                </a:r>
                <a:endParaRPr lang="el-GR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421" y="3762429"/>
                <a:ext cx="6677854" cy="430567"/>
              </a:xfrm>
              <a:prstGeom prst="rect">
                <a:avLst/>
              </a:prstGeom>
              <a:blipFill rotWithShape="0">
                <a:blip r:embed="rId4"/>
                <a:stretch>
                  <a:fillRect l="-1644" t="-1408" b="-1831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713144" y="2510152"/>
                <a:ext cx="2619883" cy="7176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 = 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̇"/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l-GR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acc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∙3600</m:t>
                          </m:r>
                        </m:num>
                        <m:den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m:rPr>
                                  <m:sty m:val="p"/>
                                </m:rPr>
                                <a:rPr lang="el-GR" sz="2000" b="0" i="0" smtClean="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sz="2000" b="0" i="0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b>
                              <m:r>
                                <a:rPr lang="el-GR" sz="2000" b="0" i="1" smtClean="0">
                                  <a:latin typeface="Cambria Math" panose="02040503050406030204" pitchFamily="18" charset="0"/>
                                </a:rPr>
                                <m:t>𝜅𝛼𝜃𝛼𝜌</m:t>
                              </m:r>
                              <m:r>
                                <m:rPr>
                                  <m:sty m:val="p"/>
                                </m:rPr>
                                <a:rPr lang="el-GR" sz="2000" b="0" i="1" smtClean="0">
                                  <a:latin typeface="Cambria Math" panose="02040503050406030204" pitchFamily="18" charset="0"/>
                                </a:rPr>
                                <m:t>ό</m:t>
                              </m:r>
                            </m:sub>
                          </m:sSub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𝑘𝑊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3144" y="2510152"/>
                <a:ext cx="2619883" cy="717632"/>
              </a:xfrm>
              <a:prstGeom prst="rect">
                <a:avLst/>
              </a:prstGeom>
              <a:blipFill rotWithShape="0">
                <a:blip r:embed="rId5"/>
                <a:stretch>
                  <a:fillRect b="-85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849986" y="5138732"/>
                <a:ext cx="30943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 =1953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𝑘𝑊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=1,95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𝑀𝑊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9986" y="5138732"/>
                <a:ext cx="3094309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1181" t="-2222" r="-2165" b="-3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99572" y="262416"/>
            <a:ext cx="3360626" cy="31142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299807" y="3689457"/>
            <a:ext cx="3364786" cy="2518670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>
            <a:off x="431588" y="4200272"/>
            <a:ext cx="697382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own Arrow 17"/>
          <p:cNvSpPr/>
          <p:nvPr/>
        </p:nvSpPr>
        <p:spPr>
          <a:xfrm>
            <a:off x="3133344" y="4340352"/>
            <a:ext cx="438912" cy="4023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45698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8BA8-FF0D-4619-9AC7-75E1FB3C5744}" type="slidenum">
              <a:rPr lang="el-GR" smtClean="0"/>
              <a:t>7</a:t>
            </a:fld>
            <a:endParaRPr lang="el-GR"/>
          </a:p>
        </p:txBody>
      </p:sp>
      <p:sp>
        <p:nvSpPr>
          <p:cNvPr id="5" name="TextBox 4"/>
          <p:cNvSpPr txBox="1"/>
          <p:nvPr/>
        </p:nvSpPr>
        <p:spPr>
          <a:xfrm>
            <a:off x="859319" y="945747"/>
            <a:ext cx="3246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Με την ΙΔΙΑ ΠΑΡΟΧΗ ΑΤΜΟΥ</a:t>
            </a:r>
            <a:endParaRPr lang="el-GR" b="1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4705555" y="793474"/>
            <a:ext cx="1304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Λόγω απωλειών</a:t>
            </a:r>
            <a:endParaRPr lang="el-GR" dirty="0"/>
          </a:p>
        </p:txBody>
      </p:sp>
      <p:sp>
        <p:nvSpPr>
          <p:cNvPr id="7" name="TextBox 6"/>
          <p:cNvSpPr txBox="1"/>
          <p:nvPr/>
        </p:nvSpPr>
        <p:spPr>
          <a:xfrm>
            <a:off x="7155145" y="585287"/>
            <a:ext cx="29109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Μικρότερη ισχύς </a:t>
            </a:r>
          </a:p>
          <a:p>
            <a:r>
              <a:rPr lang="el-GR" dirty="0" smtClean="0"/>
              <a:t>στον κύκλο με πραγματικές </a:t>
            </a:r>
          </a:p>
          <a:p>
            <a:r>
              <a:rPr lang="el-GR" dirty="0" smtClean="0"/>
              <a:t>συμπίεση </a:t>
            </a:r>
            <a:r>
              <a:rPr lang="el-GR" dirty="0"/>
              <a:t>/ εκτόνωση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15990" y="2978943"/>
            <a:ext cx="1597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Για ίδια ισχύ :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303914" y="4310855"/>
                <a:ext cx="1993238" cy="6064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∙3600</m:t>
                          </m:r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𝜅𝛼𝜃𝛼𝜌</m:t>
                              </m:r>
                              <m:r>
                                <m:rPr>
                                  <m:sty m:val="p"/>
                                </m:r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ό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(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3914" y="4310855"/>
                <a:ext cx="1993238" cy="60644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 rot="10800000" flipV="1">
                <a:off x="714117" y="4471251"/>
                <a:ext cx="687317" cy="28565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acc>
                      <m:r>
                        <a:rPr lang="en-US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 flipV="1">
                <a:off x="714117" y="4471251"/>
                <a:ext cx="687317" cy="285656"/>
              </a:xfrm>
              <a:prstGeom prst="rect">
                <a:avLst/>
              </a:prstGeom>
              <a:blipFill rotWithShape="0">
                <a:blip r:embed="rId3"/>
                <a:stretch>
                  <a:fillRect t="-12766" b="-1702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83401" y="5058771"/>
                <a:ext cx="4122154" cy="4305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0" i="0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l-GR" b="0" i="1" smtClean="0">
                                <a:latin typeface="Cambria Math" panose="02040503050406030204" pitchFamily="18" charset="0"/>
                              </a:rPr>
                              <m:t>𝜅𝛼𝜃𝛼𝜌</m:t>
                            </m:r>
                            <m:r>
                              <m:rPr>
                                <m:sty m:val="p"/>
                              </m:rPr>
                              <a:rPr lang="el-GR" b="0" i="1" smtClean="0">
                                <a:latin typeface="Cambria Math" panose="02040503050406030204" pitchFamily="18" charset="0"/>
                              </a:rPr>
                              <m:t>ό</m:t>
                            </m:r>
                          </m:sub>
                        </m:sSub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𝜋𝜌𝛼𝛾𝜇𝛼𝜏𝜄𝜅</m:t>
                        </m:r>
                        <m:r>
                          <m:rPr>
                            <m:sty m:val="p"/>
                          </m:rPr>
                          <a:rPr lang="el-GR" b="0" i="1" smtClean="0">
                            <a:latin typeface="Cambria Math" panose="02040503050406030204" pitchFamily="18" charset="0"/>
                          </a:rPr>
                          <m:t>ό</m:t>
                        </m:r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𝜍</m:t>
                        </m:r>
                      </m:sub>
                    </m:sSub>
                    <m:r>
                      <a:rPr lang="el-G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13</m:t>
                    </m:r>
                    <m:r>
                      <a:rPr lang="el-GR" b="0" i="1" smtClean="0">
                        <a:latin typeface="Cambria Math" panose="02040503050406030204" pitchFamily="18" charset="0"/>
                      </a:rPr>
                      <m:t>01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l-GR" b="0" i="1" smtClean="0">
                        <a:latin typeface="Cambria Math" panose="02040503050406030204" pitchFamily="18" charset="0"/>
                      </a:rPr>
                      <m:t>888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=(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𝑘𝐽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𝑘𝑔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</a:t>
                </a:r>
                <a:endParaRPr lang="el-GR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401" y="5058771"/>
                <a:ext cx="4122154" cy="430567"/>
              </a:xfrm>
              <a:prstGeom prst="rect">
                <a:avLst/>
              </a:prstGeom>
              <a:blipFill rotWithShape="0">
                <a:blip r:embed="rId4"/>
                <a:stretch>
                  <a:fillRect l="-2663" t="-2857" r="-592" b="-20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256232" y="4474600"/>
                <a:ext cx="511037" cy="3175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l-GR" sz="20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l-GR" sz="2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acc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6232" y="4474600"/>
                <a:ext cx="511037" cy="317523"/>
              </a:xfrm>
              <a:prstGeom prst="rect">
                <a:avLst/>
              </a:prstGeom>
              <a:blipFill rotWithShape="0">
                <a:blip r:embed="rId5"/>
                <a:stretch>
                  <a:fillRect l="-10714" t="-13462" b="-1730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7630363" y="4310855"/>
                <a:ext cx="1503104" cy="6182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0" smtClean="0">
                          <a:latin typeface="Cambria Math" panose="02040503050406030204" pitchFamily="18" charset="0"/>
                        </a:rPr>
                        <m:t>=6360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 (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𝑘𝑔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0363" y="4310855"/>
                <a:ext cx="1503104" cy="61824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10140124" y="3816968"/>
                <a:ext cx="1174489" cy="5926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0" smtClean="0">
                          <a:latin typeface="Cambria Math" panose="02040503050406030204" pitchFamily="18" charset="0"/>
                        </a:rPr>
                        <m:t>6,36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0 (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0124" y="3816968"/>
                <a:ext cx="1174489" cy="59266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9974950" y="5069952"/>
                <a:ext cx="1504836" cy="618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1,76</m:t>
                      </m:r>
                      <m:r>
                        <a:rPr lang="el-GR" b="0" i="0" smtClean="0">
                          <a:latin typeface="Cambria Math" panose="02040503050406030204" pitchFamily="18" charset="0"/>
                        </a:rPr>
                        <m:t>67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(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𝑘𝑔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𝑠𝑒𝑐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74950" y="5069952"/>
                <a:ext cx="1504836" cy="61831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859319" y="202589"/>
            <a:ext cx="2523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 smtClean="0"/>
              <a:t>ΣΥΜΠΕΡΑΣΜΑΤΑ</a:t>
            </a:r>
            <a:endParaRPr lang="el-GR" sz="2000" b="1" u="sng" dirty="0"/>
          </a:p>
        </p:txBody>
      </p:sp>
      <p:sp>
        <p:nvSpPr>
          <p:cNvPr id="19" name="TextBox 18"/>
          <p:cNvSpPr txBox="1"/>
          <p:nvPr/>
        </p:nvSpPr>
        <p:spPr>
          <a:xfrm>
            <a:off x="460988" y="968474"/>
            <a:ext cx="435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1.</a:t>
            </a:r>
            <a:endParaRPr lang="el-GR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3901440" y="1130413"/>
            <a:ext cx="302105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12239" y="2978943"/>
            <a:ext cx="603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2.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418109" y="2080483"/>
                <a:ext cx="4615686" cy="3016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𝜄𝛿𝛼𝜈𝜄𝜅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</a:rPr>
                            <m:t>ό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𝜍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𝜅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</a:rPr>
                            <m:t>ύ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𝜅𝜆𝜊𝜍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        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=230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𝑘𝑊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=2,3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𝑀𝑊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8109" y="2080483"/>
                <a:ext cx="4615686" cy="301686"/>
              </a:xfrm>
              <a:prstGeom prst="rect">
                <a:avLst/>
              </a:prstGeom>
              <a:blipFill rotWithShape="0">
                <a:blip r:embed="rId9"/>
                <a:stretch>
                  <a:fillRect l="-793" r="-1453" b="-28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387714" y="1639892"/>
                <a:ext cx="4804841" cy="3016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𝜋𝜌𝛼𝛾𝜇𝛼𝜏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𝜄𝜅</m:t>
                          </m:r>
                          <m:r>
                            <m:rPr>
                              <m:sty m:val="p"/>
                            </m:rPr>
                            <a:rPr lang="el-GR" i="1">
                              <a:latin typeface="Cambria Math" panose="02040503050406030204" pitchFamily="18" charset="0"/>
                            </a:rPr>
                            <m:t>ό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𝜍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𝜅</m:t>
                          </m:r>
                          <m:r>
                            <m:rPr>
                              <m:sty m:val="p"/>
                            </m:rPr>
                            <a:rPr lang="el-GR" i="1">
                              <a:latin typeface="Cambria Math" panose="02040503050406030204" pitchFamily="18" charset="0"/>
                            </a:rPr>
                            <m:t>ύ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𝜅𝜆𝜊𝜍</m:t>
                          </m:r>
                        </m:sub>
                      </m:sSub>
                      <m:r>
                        <a:rPr lang="en-US" i="1" smtClean="0">
                          <a:latin typeface="Cambria Math" panose="02040503050406030204" pitchFamily="18" charset="0"/>
                        </a:rPr>
                        <m:t>=195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𝑘𝑊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=1,95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𝑀𝑊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7714" y="1639892"/>
                <a:ext cx="4804841" cy="301686"/>
              </a:xfrm>
              <a:prstGeom prst="rect">
                <a:avLst/>
              </a:prstGeom>
              <a:blipFill rotWithShape="0">
                <a:blip r:embed="rId10"/>
                <a:stretch>
                  <a:fillRect r="-381" b="-28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05637" y="3658575"/>
                <a:ext cx="7050595" cy="57868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𝜋𝜌𝛼𝛾𝜇𝛼𝜏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𝜄𝜅</m:t>
                          </m:r>
                          <m:r>
                            <m:rPr>
                              <m:sty m:val="p"/>
                            </m:rPr>
                            <a:rPr lang="el-GR" i="1">
                              <a:latin typeface="Cambria Math" panose="02040503050406030204" pitchFamily="18" charset="0"/>
                            </a:rPr>
                            <m:t>ό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𝜍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𝜅</m:t>
                          </m:r>
                          <m:r>
                            <m:rPr>
                              <m:sty m:val="p"/>
                            </m:rPr>
                            <a:rPr lang="el-GR" i="1">
                              <a:latin typeface="Cambria Math" panose="02040503050406030204" pitchFamily="18" charset="0"/>
                            </a:rPr>
                            <m:t>ύ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𝜅𝜆𝜊𝜍</m:t>
                          </m:r>
                        </m:sub>
                      </m:sSub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𝜄𝛿𝛼𝜈𝜄𝜅</m:t>
                          </m:r>
                          <m:r>
                            <m:rPr>
                              <m:sty m:val="p"/>
                            </m:rPr>
                            <a:rPr lang="el-GR" i="1">
                              <a:latin typeface="Cambria Math" panose="02040503050406030204" pitchFamily="18" charset="0"/>
                            </a:rPr>
                            <m:t>ό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𝜍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𝜅</m:t>
                          </m:r>
                          <m:r>
                            <m:rPr>
                              <m:sty m:val="p"/>
                            </m:rPr>
                            <a:rPr lang="el-GR" i="1">
                              <a:latin typeface="Cambria Math" panose="02040503050406030204" pitchFamily="18" charset="0"/>
                            </a:rPr>
                            <m:t>ύ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𝜅𝜆𝜊𝜍</m:t>
                          </m:r>
                        </m:sub>
                      </m:sSub>
                      <m:r>
                        <a:rPr lang="el-GR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=2303 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𝑘𝑊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=2,3 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𝑀𝑊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637" y="3658575"/>
                <a:ext cx="7050595" cy="578685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/>
          <p:cNvCxnSpPr>
            <a:stCxn id="14" idx="3"/>
          </p:cNvCxnSpPr>
          <p:nvPr/>
        </p:nvCxnSpPr>
        <p:spPr>
          <a:xfrm flipV="1">
            <a:off x="9133467" y="4207370"/>
            <a:ext cx="1020143" cy="4126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4" idx="3"/>
            <a:endCxn id="16" idx="1"/>
          </p:cNvCxnSpPr>
          <p:nvPr/>
        </p:nvCxnSpPr>
        <p:spPr>
          <a:xfrm>
            <a:off x="9133467" y="4619978"/>
            <a:ext cx="841483" cy="7591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6922491" y="3348275"/>
            <a:ext cx="0" cy="26379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12239" y="2978943"/>
            <a:ext cx="111579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3739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8BA8-FF0D-4619-9AC7-75E1FB3C5744}" type="slidenum">
              <a:rPr lang="el-GR" smtClean="0"/>
              <a:t>8</a:t>
            </a:fld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51104" y="341376"/>
                <a:ext cx="4181856" cy="5316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000" b="1" u="sng" dirty="0" smtClean="0"/>
                  <a:t>Γ</a:t>
                </a:r>
                <a:r>
                  <a:rPr lang="en-US" sz="2000" b="1" dirty="0" smtClean="0"/>
                  <a:t>.</a:t>
                </a:r>
                <a:r>
                  <a:rPr lang="en-US" b="1" dirty="0" smtClean="0"/>
                  <a:t>   </a:t>
                </a:r>
                <a:r>
                  <a:rPr lang="el-GR" b="1" u="sng" dirty="0" smtClean="0"/>
                  <a:t>Έστω καύσιμο </a:t>
                </a:r>
                <a:r>
                  <a:rPr lang="el-GR" b="1" dirty="0" smtClean="0"/>
                  <a:t>με :</a:t>
                </a:r>
                <a:r>
                  <a:rPr lang="el-GR" dirty="0" smtClean="0"/>
                  <a:t> 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l-GR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42.000</m:t>
                    </m:r>
                    <m:r>
                      <a:rPr lang="el-GR" b="0" i="0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l-G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l-GR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𝑘𝐽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𝑘𝑔</m:t>
                            </m:r>
                          </m:den>
                        </m:f>
                      </m:e>
                    </m:d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104" y="341376"/>
                <a:ext cx="4181856" cy="531620"/>
              </a:xfrm>
              <a:prstGeom prst="rect">
                <a:avLst/>
              </a:prstGeom>
              <a:blipFill rotWithShape="0">
                <a:blip r:embed="rId2"/>
                <a:stretch>
                  <a:fillRect l="-1458" b="-574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5986" y="931079"/>
            <a:ext cx="2024920" cy="38711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49819" y="1593584"/>
                <a:ext cx="1908048" cy="64242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̇"/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acc>
                        </m:num>
                        <m:den>
                          <m:acc>
                            <m:accPr>
                              <m:chr m:val="̇"/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l-GR" b="0" i="0" smtClean="0">
                                      <a:latin typeface="Cambria Math" panose="02040503050406030204" pitchFamily="18" charset="0"/>
                                    </a:rPr>
                                    <m:t>κ</m:t>
                                  </m:r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𝛼𝜐𝜎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  <m:r>
                                <a:rPr lang="el-G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sSub>
                                <m:sSubPr>
                                  <m:ctrlPr>
                                    <a:rPr lang="el-G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acc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819" y="1593584"/>
                <a:ext cx="1908048" cy="6424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608116" y="2876488"/>
                <a:ext cx="487761" cy="3798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116" y="2876488"/>
                <a:ext cx="487761" cy="379848"/>
              </a:xfrm>
              <a:prstGeom prst="rect">
                <a:avLst/>
              </a:prstGeom>
              <a:blipFill rotWithShape="0">
                <a:blip r:embed="rId5"/>
                <a:stretch>
                  <a:fillRect b="-967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57072" y="2918569"/>
                <a:ext cx="791370" cy="2946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=(</m:t>
                      </m:r>
                      <m:acc>
                        <m:accPr>
                          <m:chr m:val="̇"/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acc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072" y="2918569"/>
                <a:ext cx="791370" cy="294696"/>
              </a:xfrm>
              <a:prstGeom prst="rect">
                <a:avLst/>
              </a:prstGeom>
              <a:blipFill rotWithShape="0">
                <a:blip r:embed="rId6"/>
                <a:stretch>
                  <a:fillRect l="-2308" t="-14583" r="-10769" b="-33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767767" y="2927417"/>
                <a:ext cx="1163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1′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7767" y="2927417"/>
                <a:ext cx="1163139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1047" t="-2174" r="-6806" b="-3260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608116" y="4512194"/>
                <a:ext cx="487761" cy="3798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116" y="4512194"/>
                <a:ext cx="487761" cy="379848"/>
              </a:xfrm>
              <a:prstGeom prst="rect">
                <a:avLst/>
              </a:prstGeom>
              <a:blipFill rotWithShape="0">
                <a:blip r:embed="rId8"/>
                <a:stretch>
                  <a:fillRect b="-952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073087" y="4554770"/>
                <a:ext cx="791370" cy="2946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=(</m:t>
                      </m:r>
                      <m:acc>
                        <m:accPr>
                          <m:chr m:val="̇"/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acc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3087" y="4554770"/>
                <a:ext cx="791370" cy="294696"/>
              </a:xfrm>
              <a:prstGeom prst="rect">
                <a:avLst/>
              </a:prstGeom>
              <a:blipFill rotWithShape="0">
                <a:blip r:embed="rId9"/>
                <a:stretch>
                  <a:fillRect l="-2308" t="-12245" r="-10769" b="-3061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840128" y="4591053"/>
                <a:ext cx="122245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1′′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0128" y="4591053"/>
                <a:ext cx="1222450" cy="276999"/>
              </a:xfrm>
              <a:prstGeom prst="rect">
                <a:avLst/>
              </a:prstGeom>
              <a:blipFill rotWithShape="0">
                <a:blip r:embed="rId10"/>
                <a:stretch>
                  <a:fillRect l="-1000" t="-2174" r="-7000" b="-3260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3062710" y="2927417"/>
            <a:ext cx="1998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Ιδανικός κύκλος</a:t>
            </a:r>
            <a:endParaRPr lang="el-GR" b="1" u="sng" dirty="0"/>
          </a:p>
        </p:txBody>
      </p:sp>
      <p:sp>
        <p:nvSpPr>
          <p:cNvPr id="16" name="TextBox 15"/>
          <p:cNvSpPr txBox="1"/>
          <p:nvPr/>
        </p:nvSpPr>
        <p:spPr>
          <a:xfrm>
            <a:off x="3025389" y="4563071"/>
            <a:ext cx="2265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Πραγματικός κύκλος</a:t>
            </a:r>
            <a:endParaRPr lang="el-GR" b="1" u="sng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6132576" y="428088"/>
            <a:ext cx="0" cy="5229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258144" y="2394765"/>
            <a:ext cx="9387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196928" y="2236004"/>
                <a:ext cx="743793" cy="3175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l-GR" sz="20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l-GR" sz="2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l-GR" sz="2000" b="0" i="1" smtClean="0">
                                  <a:latin typeface="Cambria Math" panose="02040503050406030204" pitchFamily="18" charset="0"/>
                                </a:rPr>
                                <m:t>𝜅𝛼𝜐𝜎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6928" y="2236004"/>
                <a:ext cx="743793" cy="317523"/>
              </a:xfrm>
              <a:prstGeom prst="rect">
                <a:avLst/>
              </a:prstGeom>
              <a:blipFill rotWithShape="0">
                <a:blip r:embed="rId11"/>
                <a:stretch>
                  <a:fillRect l="-8197" t="-15385" r="-820" b="-1153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3291987" y="3383542"/>
                <a:ext cx="2728247" cy="6668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sub>
                          </m:sSub>
                        </m:e>
                      </m:d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=3539,9 (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𝑘𝐽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1987" y="3383542"/>
                <a:ext cx="2728247" cy="666849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3103542" y="5111658"/>
                <a:ext cx="2856488" cy="6668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sub>
                          </m:sSub>
                        </m:e>
                      </m:d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=353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15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 (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𝑘𝐽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3542" y="5111658"/>
                <a:ext cx="2856488" cy="666849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002768" y="1457504"/>
                <a:ext cx="1829720" cy="391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dirty="0"/>
                  <a:t>ε</a:t>
                </a:r>
                <a:r>
                  <a:rPr lang="el-GR" dirty="0" smtClean="0"/>
                  <a:t>άν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l-GR" i="1"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  <m:r>
                      <a:rPr lang="el-GR" i="1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l-GR" dirty="0" smtClean="0"/>
                  <a:t>0,90 </a:t>
                </a:r>
                <a:endParaRPr lang="el-GR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2768" y="1457504"/>
                <a:ext cx="1829720" cy="391902"/>
              </a:xfrm>
              <a:prstGeom prst="rect">
                <a:avLst/>
              </a:prstGeom>
              <a:blipFill rotWithShape="0">
                <a:blip r:embed="rId14"/>
                <a:stretch>
                  <a:fillRect l="-3000" t="-6250" b="-2031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534687" y="3420921"/>
                <a:ext cx="2621808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(</m:t>
                      </m:r>
                      <m:acc>
                        <m:accPr>
                          <m:chr m:val="̇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3751,64</m:t>
                      </m:r>
                      <m:d>
                        <m:d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687" y="3420921"/>
                <a:ext cx="2621808" cy="714683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480819" y="5089578"/>
                <a:ext cx="2535246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(</m:t>
                      </m:r>
                      <m:acc>
                        <m:accPr>
                          <m:chr m:val="̇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4424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4</m:t>
                      </m:r>
                      <m:d>
                        <m:d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819" y="5089578"/>
                <a:ext cx="2535246" cy="714683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777928" y="1914794"/>
                <a:ext cx="1556319" cy="6527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acc>
                            <m:accPr>
                              <m:chr m:val="̇"/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acc>
                          <m:acc>
                            <m:accPr>
                              <m:chr m:val="̇"/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acc>
                        </m:num>
                        <m:den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𝜂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sub>
                              </m:sSub>
                              <m:r>
                                <a:rPr lang="el-GR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7928" y="1914794"/>
                <a:ext cx="1556319" cy="652743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0039992" y="1067671"/>
                <a:ext cx="1180580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343,7 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(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9992" y="1067671"/>
                <a:ext cx="1180580" cy="525913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0098370" y="3157964"/>
                <a:ext cx="1308820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05,12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(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98370" y="3157964"/>
                <a:ext cx="1308820" cy="525913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9923649" y="561747"/>
            <a:ext cx="1998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Ιδανικός κύκλος</a:t>
            </a:r>
            <a:endParaRPr lang="el-GR" b="1" u="sng" dirty="0"/>
          </a:p>
        </p:txBody>
      </p:sp>
      <p:sp>
        <p:nvSpPr>
          <p:cNvPr id="36" name="TextBox 35"/>
          <p:cNvSpPr txBox="1"/>
          <p:nvPr/>
        </p:nvSpPr>
        <p:spPr>
          <a:xfrm>
            <a:off x="9790533" y="2673256"/>
            <a:ext cx="2265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Πραγματικός κύκλος</a:t>
            </a:r>
            <a:endParaRPr lang="el-GR" b="1" u="sng" dirty="0"/>
          </a:p>
        </p:txBody>
      </p:sp>
      <p:cxnSp>
        <p:nvCxnSpPr>
          <p:cNvPr id="38" name="Straight Arrow Connector 37"/>
          <p:cNvCxnSpPr>
            <a:stCxn id="31" idx="3"/>
          </p:cNvCxnSpPr>
          <p:nvPr/>
        </p:nvCxnSpPr>
        <p:spPr>
          <a:xfrm flipV="1">
            <a:off x="9334247" y="1124637"/>
            <a:ext cx="589402" cy="11165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31" idx="3"/>
          </p:cNvCxnSpPr>
          <p:nvPr/>
        </p:nvCxnSpPr>
        <p:spPr>
          <a:xfrm>
            <a:off x="9334247" y="2241166"/>
            <a:ext cx="456286" cy="8709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15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3362" y="488942"/>
            <a:ext cx="29888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ΟΛΙΚΟΣ ΒΑΘΜΟΣ ΑΠΟΔΟΣΗΣ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9672" y="488942"/>
            <a:ext cx="1884485" cy="37689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1572" y="543250"/>
            <a:ext cx="1480863" cy="26071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13362" y="2012942"/>
            <a:ext cx="3298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α) Θερμοηλεκτρική εγκατάσταση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9101" y="2988198"/>
            <a:ext cx="2588253" cy="38898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40824" y="3859298"/>
            <a:ext cx="1050236" cy="420094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542225" y="3859298"/>
            <a:ext cx="8146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 = 0,98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998122" y="2012942"/>
            <a:ext cx="36100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β) Εγκατάσταση ναυτικής πρόωσης :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65382" y="2864388"/>
            <a:ext cx="2407370" cy="31772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33853" y="3664226"/>
            <a:ext cx="840188" cy="42009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6099665" y="3627650"/>
            <a:ext cx="16962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 = (0,50 – 0,65), 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033901" y="3479916"/>
            <a:ext cx="3909396" cy="565834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8112328" y="4372539"/>
            <a:ext cx="41034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όπου  η = αριθμός στροφών της έλικας, </a:t>
            </a:r>
          </a:p>
          <a:p>
            <a:r>
              <a:rPr lang="el-GR" dirty="0"/>
              <a:t>         </a:t>
            </a:r>
            <a:r>
              <a:rPr lang="el-GR" dirty="0" smtClean="0"/>
              <a:t>  </a:t>
            </a:r>
            <a:r>
              <a:rPr lang="el-GR" dirty="0"/>
              <a:t>D = όγκος της γάστρας σε (m3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8BA8-FF0D-4619-9AC7-75E1FB3C5744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6101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</TotalTime>
  <Words>247</Words>
  <Application>Microsoft Office PowerPoint</Application>
  <PresentationFormat>Widescreen</PresentationFormat>
  <Paragraphs>107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SimSun</vt:lpstr>
      <vt:lpstr>Arial</vt:lpstr>
      <vt:lpstr>Arial Black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37</cp:revision>
  <dcterms:created xsi:type="dcterms:W3CDTF">2020-12-06T23:01:14Z</dcterms:created>
  <dcterms:modified xsi:type="dcterms:W3CDTF">2020-12-17T12:35:49Z</dcterms:modified>
</cp:coreProperties>
</file>