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60" r:id="rId3"/>
    <p:sldId id="258" r:id="rId4"/>
    <p:sldId id="280" r:id="rId5"/>
    <p:sldId id="281" r:id="rId6"/>
    <p:sldId id="259" r:id="rId7"/>
    <p:sldId id="282" r:id="rId8"/>
    <p:sldId id="283" r:id="rId9"/>
    <p:sldId id="286" r:id="rId10"/>
    <p:sldId id="284" r:id="rId11"/>
    <p:sldId id="272" r:id="rId12"/>
    <p:sldId id="287" r:id="rId13"/>
    <p:sldId id="305" r:id="rId14"/>
    <p:sldId id="271" r:id="rId15"/>
    <p:sldId id="288" r:id="rId16"/>
    <p:sldId id="307" r:id="rId17"/>
    <p:sldId id="306" r:id="rId18"/>
    <p:sldId id="289" r:id="rId19"/>
    <p:sldId id="290" r:id="rId20"/>
    <p:sldId id="261" r:id="rId21"/>
    <p:sldId id="308" r:id="rId22"/>
    <p:sldId id="291" r:id="rId23"/>
    <p:sldId id="267" r:id="rId24"/>
    <p:sldId id="309" r:id="rId25"/>
    <p:sldId id="311" r:id="rId26"/>
    <p:sldId id="262" r:id="rId27"/>
    <p:sldId id="292" r:id="rId28"/>
    <p:sldId id="293" r:id="rId29"/>
    <p:sldId id="294" r:id="rId30"/>
    <p:sldId id="295" r:id="rId31"/>
    <p:sldId id="268" r:id="rId32"/>
    <p:sldId id="310" r:id="rId33"/>
    <p:sldId id="263" r:id="rId34"/>
    <p:sldId id="296" r:id="rId35"/>
    <p:sldId id="269" r:id="rId36"/>
    <p:sldId id="297" r:id="rId37"/>
    <p:sldId id="264" r:id="rId38"/>
    <p:sldId id="312" r:id="rId39"/>
    <p:sldId id="299" r:id="rId40"/>
    <p:sldId id="270" r:id="rId41"/>
    <p:sldId id="300" r:id="rId42"/>
    <p:sldId id="265" r:id="rId43"/>
    <p:sldId id="301" r:id="rId44"/>
    <p:sldId id="266" r:id="rId45"/>
    <p:sldId id="302" r:id="rId46"/>
    <p:sldId id="303" r:id="rId47"/>
    <p:sldId id="304" r:id="rId48"/>
    <p:sldId id="273" r:id="rId49"/>
    <p:sldId id="274" r:id="rId50"/>
    <p:sldId id="275" r:id="rId51"/>
    <p:sldId id="276" r:id="rId52"/>
    <p:sldId id="277" r:id="rId53"/>
    <p:sldId id="278" r:id="rId54"/>
    <p:sldId id="279" r:id="rId5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08B07FC4-8286-4F06-8E2A-996CC9E963B1}"/>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1pPr>
          </a:lstStyle>
          <a:p>
            <a:pPr lvl="0"/>
            <a:endParaRPr lang="el-GR"/>
          </a:p>
        </p:txBody>
      </p:sp>
      <p:sp>
        <p:nvSpPr>
          <p:cNvPr id="3" name="Θέση ημερομηνίας 2">
            <a:extLst>
              <a:ext uri="{FF2B5EF4-FFF2-40B4-BE49-F238E27FC236}">
                <a16:creationId xmlns:a16="http://schemas.microsoft.com/office/drawing/2014/main" id="{76EA12A7-42DD-4137-B820-11EFD3CB2418}"/>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1pPr>
          </a:lstStyle>
          <a:p>
            <a:pPr lvl="0"/>
            <a:fld id="{95816FED-3BED-4D5D-B05E-E7914A707AFE}" type="datetime1">
              <a:rPr lang="el-GR"/>
              <a:pPr lvl="0"/>
              <a:t>2/4/2024</a:t>
            </a:fld>
            <a:endParaRPr lang="el-GR"/>
          </a:p>
        </p:txBody>
      </p:sp>
      <p:sp>
        <p:nvSpPr>
          <p:cNvPr id="4" name="Θέση εικόνας διαφάνειας 3">
            <a:extLst>
              <a:ext uri="{FF2B5EF4-FFF2-40B4-BE49-F238E27FC236}">
                <a16:creationId xmlns:a16="http://schemas.microsoft.com/office/drawing/2014/main" id="{658D5B92-C54A-4AA6-AF9E-2D50B25D0C8B}"/>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Θέση σημειώσεων 4">
            <a:extLst>
              <a:ext uri="{FF2B5EF4-FFF2-40B4-BE49-F238E27FC236}">
                <a16:creationId xmlns:a16="http://schemas.microsoft.com/office/drawing/2014/main" id="{5CC17C52-7D4E-4243-9D51-2FBE7B8D63F7}"/>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a:extLst>
              <a:ext uri="{FF2B5EF4-FFF2-40B4-BE49-F238E27FC236}">
                <a16:creationId xmlns:a16="http://schemas.microsoft.com/office/drawing/2014/main" id="{7FD4A976-B69B-4103-A77B-8B51B98F9805}"/>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1pPr>
          </a:lstStyle>
          <a:p>
            <a:pPr lvl="0"/>
            <a:endParaRPr lang="el-GR"/>
          </a:p>
        </p:txBody>
      </p:sp>
      <p:sp>
        <p:nvSpPr>
          <p:cNvPr id="7" name="Θέση αριθμού διαφάνειας 6">
            <a:extLst>
              <a:ext uri="{FF2B5EF4-FFF2-40B4-BE49-F238E27FC236}">
                <a16:creationId xmlns:a16="http://schemas.microsoft.com/office/drawing/2014/main" id="{719B1AD9-E827-4674-B7AD-3E6378191B98}"/>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1pPr>
          </a:lstStyle>
          <a:p>
            <a:pPr lvl="0"/>
            <a:fld id="{0782417C-0BBA-4665-8534-AFFE9542AC47}" type="slidenum">
              <a:t>‹#›</a:t>
            </a:fld>
            <a:endParaRPr lang="el-GR"/>
          </a:p>
        </p:txBody>
      </p:sp>
    </p:spTree>
    <p:extLst>
      <p:ext uri="{BB962C8B-B14F-4D97-AF65-F5344CB8AC3E}">
        <p14:creationId xmlns:p14="http://schemas.microsoft.com/office/powerpoint/2010/main" val="386478860"/>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l-GR"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51668F64-6F25-4A2B-AE4F-1466EB3A2507}"/>
              </a:ext>
            </a:extLst>
          </p:cNvPr>
          <p:cNvSpPr>
            <a:spLocks noGrp="1" noRot="1" noChangeAspect="1"/>
          </p:cNvSpPr>
          <p:nvPr>
            <p:ph type="sldImg"/>
          </p:nvPr>
        </p:nvSpPr>
        <p:spPr>
          <a:xfrm>
            <a:off x="685800" y="1143000"/>
            <a:ext cx="5486400" cy="3086100"/>
          </a:xfrm>
        </p:spPr>
      </p:sp>
      <p:sp>
        <p:nvSpPr>
          <p:cNvPr id="3" name="Θέση σημειώσεων 2">
            <a:extLst>
              <a:ext uri="{FF2B5EF4-FFF2-40B4-BE49-F238E27FC236}">
                <a16:creationId xmlns:a16="http://schemas.microsoft.com/office/drawing/2014/main" id="{D7BE6D86-553F-43A1-AD41-2B59ED5F8879}"/>
              </a:ext>
            </a:extLst>
          </p:cNvPr>
          <p:cNvSpPr txBox="1">
            <a:spLocks noGrp="1"/>
          </p:cNvSpPr>
          <p:nvPr>
            <p:ph type="body" sz="quarter"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50E46FF-1B54-4B26-99EB-32FB5E649487}"/>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E8C6B77-52DD-45FE-BDAE-12C1FFD3A628}" type="slidenum">
              <a:t>26</a:t>
            </a:fld>
            <a:endParaRPr lang="el-GR"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8A3F95CE-9615-41CF-B617-B92753109BF6}"/>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D867FAA6-ED65-4E94-A17F-CE7400629FE4}"/>
              </a:ext>
            </a:extLst>
          </p:cNvPr>
          <p:cNvSpPr txBox="1">
            <a:spLocks noGrp="1"/>
          </p:cNvSpPr>
          <p:nvPr>
            <p:ph type="body" sz="quarter"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4DD0F8A-0B7E-4E44-A001-092876017E1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F4F57AD-0FFC-4761-841A-0CADC9CAFCB2}" type="slidenum">
              <a:t>31</a:t>
            </a:fld>
            <a:endParaRPr lang="el-GR"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6CE2B168-C42E-4132-9C8C-7BB9F53C1FE9}"/>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8FC19B7A-9F14-455A-AA32-9523BE3B8687}"/>
              </a:ext>
            </a:extLst>
          </p:cNvPr>
          <p:cNvSpPr txBox="1">
            <a:spLocks noGrp="1"/>
          </p:cNvSpPr>
          <p:nvPr>
            <p:ph type="body" sz="quarter"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87EFA40-21F2-4F1E-A50A-0FD40F57DEE8}"/>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B0EB0E1-BCEB-4746-8CF6-FD2044AE871A}" type="slidenum">
              <a:t>41</a:t>
            </a:fld>
            <a:endParaRPr lang="el-GR"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CCC18-600C-476F-BEBB-D561FB3E840A}"/>
              </a:ext>
            </a:extLst>
          </p:cNvPr>
          <p:cNvSpPr txBox="1">
            <a:spLocks noGrp="1"/>
          </p:cNvSpPr>
          <p:nvPr>
            <p:ph type="ctrTitle"/>
          </p:nvPr>
        </p:nvSpPr>
        <p:spPr>
          <a:xfrm>
            <a:off x="2589215" y="2514600"/>
            <a:ext cx="8915400" cy="2262783"/>
          </a:xfrm>
        </p:spPr>
        <p:txBody>
          <a:bodyPr anchor="b"/>
          <a:lstStyle>
            <a:lvl1pPr>
              <a:defRPr sz="5400"/>
            </a:lvl1pPr>
          </a:lstStyle>
          <a:p>
            <a:pPr lvl="0"/>
            <a:r>
              <a:rPr lang="el-GR"/>
              <a:t>Κάντε κλικ για να επεξεργαστείτε τον τίτλο υποδείγματος</a:t>
            </a:r>
            <a:endParaRPr lang="en-US"/>
          </a:p>
        </p:txBody>
      </p:sp>
      <p:sp>
        <p:nvSpPr>
          <p:cNvPr id="3" name="Subtitle 2">
            <a:extLst>
              <a:ext uri="{FF2B5EF4-FFF2-40B4-BE49-F238E27FC236}">
                <a16:creationId xmlns:a16="http://schemas.microsoft.com/office/drawing/2014/main" id="{610D3F6C-AEAB-4AFF-849D-CF76CDAA5C84}"/>
              </a:ext>
            </a:extLst>
          </p:cNvPr>
          <p:cNvSpPr txBox="1">
            <a:spLocks noGrp="1"/>
          </p:cNvSpPr>
          <p:nvPr>
            <p:ph type="subTitle" idx="1"/>
          </p:nvPr>
        </p:nvSpPr>
        <p:spPr>
          <a:xfrm>
            <a:off x="2589215" y="4777383"/>
            <a:ext cx="8915400" cy="1126284"/>
          </a:xfrm>
        </p:spPr>
        <p:txBody>
          <a:bodyPr/>
          <a:lstStyle>
            <a:lvl1pPr marL="0" indent="0">
              <a:buNone/>
              <a:defRPr>
                <a:solidFill>
                  <a:srgbClr val="595959"/>
                </a:solidFill>
              </a:defRPr>
            </a:lvl1pPr>
          </a:lstStyle>
          <a:p>
            <a:pPr lvl="0"/>
            <a:r>
              <a:rPr lang="el-GR"/>
              <a:t>Κάντε κλικ για να επεξεργαστείτε τον υπότιτλο του υποδείγματος</a:t>
            </a:r>
            <a:endParaRPr lang="en-US"/>
          </a:p>
        </p:txBody>
      </p:sp>
      <p:sp>
        <p:nvSpPr>
          <p:cNvPr id="4" name="Date Placeholder 3">
            <a:extLst>
              <a:ext uri="{FF2B5EF4-FFF2-40B4-BE49-F238E27FC236}">
                <a16:creationId xmlns:a16="http://schemas.microsoft.com/office/drawing/2014/main" id="{35530BFB-977C-4C7E-92E6-10D563D746F9}"/>
              </a:ext>
            </a:extLst>
          </p:cNvPr>
          <p:cNvSpPr txBox="1">
            <a:spLocks noGrp="1"/>
          </p:cNvSpPr>
          <p:nvPr>
            <p:ph type="dt" sz="half" idx="7"/>
          </p:nvPr>
        </p:nvSpPr>
        <p:spPr/>
        <p:txBody>
          <a:bodyPr/>
          <a:lstStyle>
            <a:lvl1pPr>
              <a:defRPr/>
            </a:lvl1pPr>
          </a:lstStyle>
          <a:p>
            <a:pPr lvl="0"/>
            <a:fld id="{F51E8113-AFE8-4316-B14E-EF69A39EAC40}" type="datetime1">
              <a:rPr lang="en-US"/>
              <a:pPr lvl="0"/>
              <a:t>4/2/2024</a:t>
            </a:fld>
            <a:endParaRPr lang="en-US"/>
          </a:p>
        </p:txBody>
      </p:sp>
      <p:sp>
        <p:nvSpPr>
          <p:cNvPr id="5" name="Footer Placeholder 4">
            <a:extLst>
              <a:ext uri="{FF2B5EF4-FFF2-40B4-BE49-F238E27FC236}">
                <a16:creationId xmlns:a16="http://schemas.microsoft.com/office/drawing/2014/main" id="{F18B73CD-F490-4EC2-AD00-8284DEAAFF88}"/>
              </a:ext>
            </a:extLst>
          </p:cNvPr>
          <p:cNvSpPr txBox="1">
            <a:spLocks noGrp="1"/>
          </p:cNvSpPr>
          <p:nvPr>
            <p:ph type="ftr" sz="quarter" idx="9"/>
          </p:nvPr>
        </p:nvSpPr>
        <p:spPr/>
        <p:txBody>
          <a:bodyPr/>
          <a:lstStyle>
            <a:lvl1pPr>
              <a:defRPr/>
            </a:lvl1pPr>
          </a:lstStyle>
          <a:p>
            <a:pPr lvl="0"/>
            <a:endParaRPr lang="en-US"/>
          </a:p>
        </p:txBody>
      </p:sp>
      <p:sp>
        <p:nvSpPr>
          <p:cNvPr id="6" name="Freeform 6">
            <a:extLst>
              <a:ext uri="{FF2B5EF4-FFF2-40B4-BE49-F238E27FC236}">
                <a16:creationId xmlns:a16="http://schemas.microsoft.com/office/drawing/2014/main" id="{73CFDBBA-CDD0-4CCF-994C-B917C8428E89}"/>
              </a:ext>
            </a:extLst>
          </p:cNvPr>
          <p:cNvSpPr/>
          <p:nvPr/>
        </p:nvSpPr>
        <p:spPr>
          <a:xfrm>
            <a:off x="0" y="4323813"/>
            <a:ext cx="1744647" cy="778593"/>
          </a:xfrm>
          <a:custGeom>
            <a:avLst/>
            <a:gdLst>
              <a:gd name="f0" fmla="val w"/>
              <a:gd name="f1" fmla="val h"/>
              <a:gd name="f2" fmla="val 0"/>
              <a:gd name="f3" fmla="val 372"/>
              <a:gd name="f4" fmla="val 166"/>
              <a:gd name="f5" fmla="val 287"/>
              <a:gd name="f6" fmla="val 290"/>
              <a:gd name="f7" fmla="val 292"/>
              <a:gd name="f8" fmla="val 165"/>
              <a:gd name="f9" fmla="val 293"/>
              <a:gd name="f10" fmla="val 164"/>
              <a:gd name="f11" fmla="val 163"/>
              <a:gd name="f12" fmla="val 294"/>
              <a:gd name="f13" fmla="val 370"/>
              <a:gd name="f14" fmla="val 87"/>
              <a:gd name="f15" fmla="val 85"/>
              <a:gd name="f16" fmla="val 81"/>
              <a:gd name="f17" fmla="val 78"/>
              <a:gd name="f18" fmla="val 3"/>
              <a:gd name="f19" fmla="val 2"/>
              <a:gd name="f20" fmla="val 1"/>
              <a:gd name="f21" fmla="*/ f0 1 372"/>
              <a:gd name="f22" fmla="*/ f1 1 166"/>
              <a:gd name="f23" fmla="+- f4 0 f2"/>
              <a:gd name="f24" fmla="+- f3 0 f2"/>
              <a:gd name="f25" fmla="*/ f24 1 372"/>
              <a:gd name="f26" fmla="*/ f23 1 166"/>
              <a:gd name="f27" fmla="*/ 0 1 f25"/>
              <a:gd name="f28" fmla="*/ f3 1 f25"/>
              <a:gd name="f29" fmla="*/ 0 1 f26"/>
              <a:gd name="f30" fmla="*/ f4 1 f26"/>
              <a:gd name="f31" fmla="*/ f27 f21 1"/>
              <a:gd name="f32" fmla="*/ f28 f21 1"/>
              <a:gd name="f33" fmla="*/ f30 f22 1"/>
              <a:gd name="f34" fmla="*/ f29 f22 1"/>
            </a:gdLst>
            <a:ahLst/>
            <a:cxnLst>
              <a:cxn ang="3cd4">
                <a:pos x="hc" y="t"/>
              </a:cxn>
              <a:cxn ang="0">
                <a:pos x="r" y="vc"/>
              </a:cxn>
              <a:cxn ang="cd4">
                <a:pos x="hc" y="b"/>
              </a:cxn>
              <a:cxn ang="cd2">
                <a:pos x="l" y="vc"/>
              </a:cxn>
            </a:cxnLst>
            <a:rect l="f31" t="f34" r="f32" b="f33"/>
            <a:pathLst>
              <a:path w="372" h="166">
                <a:moveTo>
                  <a:pt x="f5" y="f4"/>
                </a:moveTo>
                <a:cubicBezTo>
                  <a:pt x="f6" y="f4"/>
                  <a:pt x="f7" y="f8"/>
                  <a:pt x="f9" y="f10"/>
                </a:cubicBezTo>
                <a:cubicBezTo>
                  <a:pt x="f9" y="f11"/>
                  <a:pt x="f12" y="f11"/>
                  <a:pt x="f12" y="f11"/>
                </a:cubicBezTo>
                <a:cubicBezTo>
                  <a:pt x="f13" y="f14"/>
                  <a:pt x="f13" y="f14"/>
                  <a:pt x="f13" y="f14"/>
                </a:cubicBezTo>
                <a:cubicBezTo>
                  <a:pt x="f3" y="f15"/>
                  <a:pt x="f3" y="f16"/>
                  <a:pt x="f13" y="f17"/>
                </a:cubicBezTo>
                <a:cubicBezTo>
                  <a:pt x="f12" y="f18"/>
                  <a:pt x="f12" y="f18"/>
                  <a:pt x="f12" y="f18"/>
                </a:cubicBezTo>
                <a:cubicBezTo>
                  <a:pt x="f12" y="f19"/>
                  <a:pt x="f9" y="f19"/>
                  <a:pt x="f9" y="f19"/>
                </a:cubicBezTo>
                <a:cubicBezTo>
                  <a:pt x="f7" y="f20"/>
                  <a:pt x="f6" y="f2"/>
                  <a:pt x="f5" y="f2"/>
                </a:cubicBezTo>
                <a:cubicBezTo>
                  <a:pt x="f2" y="f2"/>
                  <a:pt x="f2" y="f2"/>
                  <a:pt x="f2" y="f2"/>
                </a:cubicBezTo>
                <a:cubicBezTo>
                  <a:pt x="f2" y="f4"/>
                  <a:pt x="f2" y="f4"/>
                  <a:pt x="f2" y="f4"/>
                </a:cubicBezTo>
                <a:lnTo>
                  <a:pt x="f5" y="f4"/>
                </a:ln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DD304C46-9E5B-4C95-AD9A-0D1CBB37765E}"/>
              </a:ext>
            </a:extLst>
          </p:cNvPr>
          <p:cNvSpPr txBox="1">
            <a:spLocks noGrp="1"/>
          </p:cNvSpPr>
          <p:nvPr>
            <p:ph type="sldNum" sz="quarter" idx="8"/>
          </p:nvPr>
        </p:nvSpPr>
        <p:spPr>
          <a:xfrm>
            <a:off x="531815" y="4529544"/>
            <a:ext cx="779763" cy="365129"/>
          </a:xfrm>
        </p:spPr>
        <p:txBody>
          <a:bodyPr/>
          <a:lstStyle>
            <a:lvl1pPr>
              <a:defRPr/>
            </a:lvl1pPr>
          </a:lstStyle>
          <a:p>
            <a:pPr lvl="0"/>
            <a:fld id="{4CAABE82-0545-4228-AE0C-2B7D71CD3870}" type="slidenum">
              <a:t>‹#›</a:t>
            </a:fld>
            <a:endParaRPr lang="en-US"/>
          </a:p>
        </p:txBody>
      </p:sp>
    </p:spTree>
    <p:extLst>
      <p:ext uri="{BB962C8B-B14F-4D97-AF65-F5344CB8AC3E}">
        <p14:creationId xmlns:p14="http://schemas.microsoft.com/office/powerpoint/2010/main" val="3158217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125B1-9E9C-41B6-81F8-EB75FFC136F8}"/>
              </a:ext>
            </a:extLst>
          </p:cNvPr>
          <p:cNvSpPr txBox="1">
            <a:spLocks noGrp="1"/>
          </p:cNvSpPr>
          <p:nvPr>
            <p:ph type="title"/>
          </p:nvPr>
        </p:nvSpPr>
        <p:spPr>
          <a:xfrm>
            <a:off x="2589215" y="609603"/>
            <a:ext cx="8915400" cy="311704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F069B882-69AC-46D0-90E7-3EBE98CBCD3D}"/>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l-GR"/>
              <a:t>Στυλ κειμένου υποδείγματος</a:t>
            </a:r>
          </a:p>
        </p:txBody>
      </p:sp>
      <p:sp>
        <p:nvSpPr>
          <p:cNvPr id="4" name="Date Placeholder 3">
            <a:extLst>
              <a:ext uri="{FF2B5EF4-FFF2-40B4-BE49-F238E27FC236}">
                <a16:creationId xmlns:a16="http://schemas.microsoft.com/office/drawing/2014/main" id="{ECE401FC-5FDA-4183-BD88-021BA5757FDD}"/>
              </a:ext>
            </a:extLst>
          </p:cNvPr>
          <p:cNvSpPr txBox="1">
            <a:spLocks noGrp="1"/>
          </p:cNvSpPr>
          <p:nvPr>
            <p:ph type="dt" sz="half" idx="7"/>
          </p:nvPr>
        </p:nvSpPr>
        <p:spPr/>
        <p:txBody>
          <a:bodyPr/>
          <a:lstStyle>
            <a:lvl1pPr>
              <a:defRPr/>
            </a:lvl1pPr>
          </a:lstStyle>
          <a:p>
            <a:pPr lvl="0"/>
            <a:fld id="{2BD8C7BA-0DCE-435E-9E19-A5FF20F9C9A6}" type="datetime1">
              <a:rPr lang="en-US"/>
              <a:pPr lvl="0"/>
              <a:t>4/2/2024</a:t>
            </a:fld>
            <a:endParaRPr lang="en-US"/>
          </a:p>
        </p:txBody>
      </p:sp>
      <p:sp>
        <p:nvSpPr>
          <p:cNvPr id="5" name="Footer Placeholder 4">
            <a:extLst>
              <a:ext uri="{FF2B5EF4-FFF2-40B4-BE49-F238E27FC236}">
                <a16:creationId xmlns:a16="http://schemas.microsoft.com/office/drawing/2014/main" id="{AA8558C1-38A0-4B62-88EB-F8A98F0A0D4D}"/>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E1A91B8B-9AEC-4503-9841-8EBE35BE6CE8}"/>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AD6D48B8-7EA3-4369-A7C5-E4AB06E4677F}"/>
              </a:ext>
            </a:extLst>
          </p:cNvPr>
          <p:cNvSpPr txBox="1">
            <a:spLocks noGrp="1"/>
          </p:cNvSpPr>
          <p:nvPr>
            <p:ph type="sldNum" sz="quarter" idx="8"/>
          </p:nvPr>
        </p:nvSpPr>
        <p:spPr>
          <a:xfrm>
            <a:off x="531815" y="3244135"/>
            <a:ext cx="779763" cy="365129"/>
          </a:xfrm>
        </p:spPr>
        <p:txBody>
          <a:bodyPr/>
          <a:lstStyle>
            <a:lvl1pPr>
              <a:defRPr/>
            </a:lvl1pPr>
          </a:lstStyle>
          <a:p>
            <a:pPr lvl="0"/>
            <a:fld id="{AEEC8406-7037-44C2-BB8A-A49E18298E13}" type="slidenum">
              <a:t>‹#›</a:t>
            </a:fld>
            <a:endParaRPr lang="en-US"/>
          </a:p>
        </p:txBody>
      </p:sp>
    </p:spTree>
    <p:extLst>
      <p:ext uri="{BB962C8B-B14F-4D97-AF65-F5344CB8AC3E}">
        <p14:creationId xmlns:p14="http://schemas.microsoft.com/office/powerpoint/2010/main" val="136583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1F1D5-C7DF-4307-A865-84337231A0D8}"/>
              </a:ext>
            </a:extLst>
          </p:cNvPr>
          <p:cNvSpPr txBox="1">
            <a:spLocks noGrp="1"/>
          </p:cNvSpPr>
          <p:nvPr>
            <p:ph type="title"/>
          </p:nvPr>
        </p:nvSpPr>
        <p:spPr>
          <a:xfrm>
            <a:off x="2849947" y="609603"/>
            <a:ext cx="8393926" cy="289560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id="{05A81E65-4DF0-40AD-AC5A-C44DB2BF7026}"/>
              </a:ext>
            </a:extLst>
          </p:cNvPr>
          <p:cNvSpPr txBox="1">
            <a:spLocks noGrp="1"/>
          </p:cNvSpPr>
          <p:nvPr>
            <p:ph type="body" idx="4294967295"/>
          </p:nvPr>
        </p:nvSpPr>
        <p:spPr>
          <a:xfrm>
            <a:off x="3275015" y="3505196"/>
            <a:ext cx="7536557" cy="381003"/>
          </a:xfrm>
        </p:spPr>
        <p:txBody>
          <a:bodyPr anchor="ctr">
            <a:noAutofit/>
          </a:bodyPr>
          <a:lstStyle>
            <a:lvl1pPr marL="0" indent="0">
              <a:buNone/>
              <a:defRPr sz="1600">
                <a:solidFill>
                  <a:srgbClr val="7F7F7F"/>
                </a:solidFill>
              </a:defRPr>
            </a:lvl1pPr>
          </a:lstStyle>
          <a:p>
            <a:pPr lvl="0"/>
            <a:r>
              <a:rPr lang="el-GR"/>
              <a:t>Στυλ κειμένου υποδείγματος</a:t>
            </a:r>
          </a:p>
        </p:txBody>
      </p:sp>
      <p:sp>
        <p:nvSpPr>
          <p:cNvPr id="4" name="Text Placeholder 2">
            <a:extLst>
              <a:ext uri="{FF2B5EF4-FFF2-40B4-BE49-F238E27FC236}">
                <a16:creationId xmlns:a16="http://schemas.microsoft.com/office/drawing/2014/main" id="{6DC60F4E-2F58-4D9A-84D4-B0C05AE3657D}"/>
              </a:ext>
            </a:extLst>
          </p:cNvPr>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l-GR"/>
              <a:t>Στυλ κειμένου υποδείγματος</a:t>
            </a:r>
          </a:p>
        </p:txBody>
      </p:sp>
      <p:sp>
        <p:nvSpPr>
          <p:cNvPr id="5" name="Date Placeholder 3">
            <a:extLst>
              <a:ext uri="{FF2B5EF4-FFF2-40B4-BE49-F238E27FC236}">
                <a16:creationId xmlns:a16="http://schemas.microsoft.com/office/drawing/2014/main" id="{2782DADE-4BC0-4627-AD72-48F15B93B526}"/>
              </a:ext>
            </a:extLst>
          </p:cNvPr>
          <p:cNvSpPr txBox="1">
            <a:spLocks noGrp="1"/>
          </p:cNvSpPr>
          <p:nvPr>
            <p:ph type="dt" sz="half" idx="7"/>
          </p:nvPr>
        </p:nvSpPr>
        <p:spPr/>
        <p:txBody>
          <a:bodyPr/>
          <a:lstStyle>
            <a:lvl1pPr>
              <a:defRPr/>
            </a:lvl1pPr>
          </a:lstStyle>
          <a:p>
            <a:pPr lvl="0"/>
            <a:fld id="{9D951E74-BF33-46CB-9E01-D21DACDEE20D}" type="datetime1">
              <a:rPr lang="en-US"/>
              <a:pPr lvl="0"/>
              <a:t>4/2/2024</a:t>
            </a:fld>
            <a:endParaRPr lang="en-US"/>
          </a:p>
        </p:txBody>
      </p:sp>
      <p:sp>
        <p:nvSpPr>
          <p:cNvPr id="6" name="Footer Placeholder 4">
            <a:extLst>
              <a:ext uri="{FF2B5EF4-FFF2-40B4-BE49-F238E27FC236}">
                <a16:creationId xmlns:a16="http://schemas.microsoft.com/office/drawing/2014/main" id="{A5A79CD6-C78A-40B2-8167-FA0FFB2629CC}"/>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374D1054-420B-4780-97BA-EE725500C03D}"/>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Slide Number Placeholder 5">
            <a:extLst>
              <a:ext uri="{FF2B5EF4-FFF2-40B4-BE49-F238E27FC236}">
                <a16:creationId xmlns:a16="http://schemas.microsoft.com/office/drawing/2014/main" id="{C9FA1856-0B7D-49B0-92A6-FBC622D953AA}"/>
              </a:ext>
            </a:extLst>
          </p:cNvPr>
          <p:cNvSpPr txBox="1">
            <a:spLocks noGrp="1"/>
          </p:cNvSpPr>
          <p:nvPr>
            <p:ph type="sldNum" sz="quarter" idx="8"/>
          </p:nvPr>
        </p:nvSpPr>
        <p:spPr>
          <a:xfrm>
            <a:off x="531815" y="3244135"/>
            <a:ext cx="779763" cy="365129"/>
          </a:xfrm>
        </p:spPr>
        <p:txBody>
          <a:bodyPr/>
          <a:lstStyle>
            <a:lvl1pPr>
              <a:defRPr/>
            </a:lvl1pPr>
          </a:lstStyle>
          <a:p>
            <a:pPr lvl="0"/>
            <a:fld id="{143FF206-CD28-47BF-9534-9DAFA9EB0C9F}" type="slidenum">
              <a:t>‹#›</a:t>
            </a:fld>
            <a:endParaRPr lang="en-US"/>
          </a:p>
        </p:txBody>
      </p:sp>
      <p:sp>
        <p:nvSpPr>
          <p:cNvPr id="9" name="TextBox 13">
            <a:extLst>
              <a:ext uri="{FF2B5EF4-FFF2-40B4-BE49-F238E27FC236}">
                <a16:creationId xmlns:a16="http://schemas.microsoft.com/office/drawing/2014/main" id="{29D6541A-A26F-43BF-A6A1-1F76C299859A}"/>
              </a:ext>
            </a:extLst>
          </p:cNvPr>
          <p:cNvSpPr txBox="1"/>
          <p:nvPr/>
        </p:nvSpPr>
        <p:spPr>
          <a:xfrm>
            <a:off x="2467654" y="648007"/>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A53010"/>
                </a:solidFill>
                <a:uFillTx/>
                <a:latin typeface="Arial"/>
              </a:rPr>
              <a:t>“</a:t>
            </a:r>
          </a:p>
        </p:txBody>
      </p:sp>
      <p:sp>
        <p:nvSpPr>
          <p:cNvPr id="10" name="TextBox 14">
            <a:extLst>
              <a:ext uri="{FF2B5EF4-FFF2-40B4-BE49-F238E27FC236}">
                <a16:creationId xmlns:a16="http://schemas.microsoft.com/office/drawing/2014/main" id="{2A0AFDB2-2907-4C40-91F5-618B710259E3}"/>
              </a:ext>
            </a:extLst>
          </p:cNvPr>
          <p:cNvSpPr txBox="1"/>
          <p:nvPr/>
        </p:nvSpPr>
        <p:spPr>
          <a:xfrm>
            <a:off x="11114852" y="2905304"/>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A53010"/>
                </a:solidFill>
                <a:uFillTx/>
                <a:latin typeface="Arial"/>
              </a:rPr>
              <a:t>”</a:t>
            </a:r>
          </a:p>
        </p:txBody>
      </p:sp>
    </p:spTree>
    <p:extLst>
      <p:ext uri="{BB962C8B-B14F-4D97-AF65-F5344CB8AC3E}">
        <p14:creationId xmlns:p14="http://schemas.microsoft.com/office/powerpoint/2010/main" val="2839031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17959-1191-401D-9BB4-E85D66884A57}"/>
              </a:ext>
            </a:extLst>
          </p:cNvPr>
          <p:cNvSpPr txBox="1">
            <a:spLocks noGrp="1"/>
          </p:cNvSpPr>
          <p:nvPr>
            <p:ph type="title"/>
          </p:nvPr>
        </p:nvSpPr>
        <p:spPr>
          <a:xfrm>
            <a:off x="2589215" y="2438403"/>
            <a:ext cx="8915400" cy="2724847"/>
          </a:xfrm>
        </p:spPr>
        <p:txBody>
          <a:bodyPr anchor="b"/>
          <a:lstStyle>
            <a:lvl1pPr>
              <a:defRPr sz="4800"/>
            </a:lvl1pPr>
          </a:lstStyle>
          <a:p>
            <a:pPr lvl="0"/>
            <a:r>
              <a:rPr lang="el-GR"/>
              <a:t>Κάντε κλικ για να επεξεργαστείτε τον τίτλο υποδείγματος</a:t>
            </a:r>
            <a:endParaRPr lang="en-US"/>
          </a:p>
        </p:txBody>
      </p:sp>
      <p:sp>
        <p:nvSpPr>
          <p:cNvPr id="3" name="Text Placeholder 3">
            <a:extLst>
              <a:ext uri="{FF2B5EF4-FFF2-40B4-BE49-F238E27FC236}">
                <a16:creationId xmlns:a16="http://schemas.microsoft.com/office/drawing/2014/main" id="{BB5D35F2-AE52-48B1-B39A-54C9C202077C}"/>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4" name="Date Placeholder 4">
            <a:extLst>
              <a:ext uri="{FF2B5EF4-FFF2-40B4-BE49-F238E27FC236}">
                <a16:creationId xmlns:a16="http://schemas.microsoft.com/office/drawing/2014/main" id="{96145CD5-C65F-4E85-A647-B6184AF0ACD5}"/>
              </a:ext>
            </a:extLst>
          </p:cNvPr>
          <p:cNvSpPr txBox="1">
            <a:spLocks noGrp="1"/>
          </p:cNvSpPr>
          <p:nvPr>
            <p:ph type="dt" sz="half" idx="7"/>
          </p:nvPr>
        </p:nvSpPr>
        <p:spPr/>
        <p:txBody>
          <a:bodyPr/>
          <a:lstStyle>
            <a:lvl1pPr>
              <a:defRPr/>
            </a:lvl1pPr>
          </a:lstStyle>
          <a:p>
            <a:pPr lvl="0"/>
            <a:fld id="{4BAA39B3-2447-4B85-A64C-90861C3A409F}" type="datetime1">
              <a:rPr lang="en-US"/>
              <a:pPr lvl="0"/>
              <a:t>4/2/2024</a:t>
            </a:fld>
            <a:endParaRPr lang="en-US"/>
          </a:p>
        </p:txBody>
      </p:sp>
      <p:sp>
        <p:nvSpPr>
          <p:cNvPr id="5" name="Footer Placeholder 5">
            <a:extLst>
              <a:ext uri="{FF2B5EF4-FFF2-40B4-BE49-F238E27FC236}">
                <a16:creationId xmlns:a16="http://schemas.microsoft.com/office/drawing/2014/main" id="{274485DD-9DDC-49D0-BEEF-93C91DFE8666}"/>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03B671A5-0E5E-4892-BB63-A60548E22BBB}"/>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6">
            <a:extLst>
              <a:ext uri="{FF2B5EF4-FFF2-40B4-BE49-F238E27FC236}">
                <a16:creationId xmlns:a16="http://schemas.microsoft.com/office/drawing/2014/main" id="{355F5C1A-0F4A-40F3-AA42-C91F1094E2C1}"/>
              </a:ext>
            </a:extLst>
          </p:cNvPr>
          <p:cNvSpPr txBox="1">
            <a:spLocks noGrp="1"/>
          </p:cNvSpPr>
          <p:nvPr>
            <p:ph type="sldNum" sz="quarter" idx="8"/>
          </p:nvPr>
        </p:nvSpPr>
        <p:spPr>
          <a:xfrm>
            <a:off x="531815" y="4983086"/>
            <a:ext cx="779763" cy="365129"/>
          </a:xfrm>
        </p:spPr>
        <p:txBody>
          <a:bodyPr/>
          <a:lstStyle>
            <a:lvl1pPr>
              <a:defRPr/>
            </a:lvl1pPr>
          </a:lstStyle>
          <a:p>
            <a:pPr lvl="0"/>
            <a:fld id="{E339E05F-7DED-4608-83F9-AF804BC116DE}" type="slidenum">
              <a:t>‹#›</a:t>
            </a:fld>
            <a:endParaRPr lang="en-US"/>
          </a:p>
        </p:txBody>
      </p:sp>
    </p:spTree>
    <p:extLst>
      <p:ext uri="{BB962C8B-B14F-4D97-AF65-F5344CB8AC3E}">
        <p14:creationId xmlns:p14="http://schemas.microsoft.com/office/powerpoint/2010/main" val="2121853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313F2-2579-45CB-A445-4FB4A2CA70DD}"/>
              </a:ext>
            </a:extLst>
          </p:cNvPr>
          <p:cNvSpPr txBox="1">
            <a:spLocks noGrp="1"/>
          </p:cNvSpPr>
          <p:nvPr>
            <p:ph type="title"/>
          </p:nvPr>
        </p:nvSpPr>
        <p:spPr>
          <a:xfrm>
            <a:off x="2849947" y="609603"/>
            <a:ext cx="8393926" cy="2895603"/>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id="{570AB8A3-276B-41A4-9AA4-CD6078B1AE72}"/>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A53010"/>
                </a:solidFill>
              </a:defRPr>
            </a:lvl1pPr>
          </a:lstStyle>
          <a:p>
            <a:pPr lvl="0"/>
            <a:r>
              <a:rPr lang="el-GR"/>
              <a:t>Στυλ κειμένου υποδείγματος</a:t>
            </a:r>
          </a:p>
        </p:txBody>
      </p:sp>
      <p:sp>
        <p:nvSpPr>
          <p:cNvPr id="4" name="Text Placeholder 3">
            <a:extLst>
              <a:ext uri="{FF2B5EF4-FFF2-40B4-BE49-F238E27FC236}">
                <a16:creationId xmlns:a16="http://schemas.microsoft.com/office/drawing/2014/main" id="{01BE9055-A61B-40F1-A93D-9FCDFE51F998}"/>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9D9137C7-8CA8-4F93-8E1D-42EBDA183D0B}"/>
              </a:ext>
            </a:extLst>
          </p:cNvPr>
          <p:cNvSpPr txBox="1">
            <a:spLocks noGrp="1"/>
          </p:cNvSpPr>
          <p:nvPr>
            <p:ph type="dt" sz="half" idx="7"/>
          </p:nvPr>
        </p:nvSpPr>
        <p:spPr/>
        <p:txBody>
          <a:bodyPr/>
          <a:lstStyle>
            <a:lvl1pPr>
              <a:defRPr/>
            </a:lvl1pPr>
          </a:lstStyle>
          <a:p>
            <a:pPr lvl="0"/>
            <a:fld id="{AF07715D-875D-4A4A-9A08-ECD836B8692D}" type="datetime1">
              <a:rPr lang="en-US"/>
              <a:pPr lvl="0"/>
              <a:t>4/2/2024</a:t>
            </a:fld>
            <a:endParaRPr lang="en-US"/>
          </a:p>
        </p:txBody>
      </p:sp>
      <p:sp>
        <p:nvSpPr>
          <p:cNvPr id="6" name="Footer Placeholder 5">
            <a:extLst>
              <a:ext uri="{FF2B5EF4-FFF2-40B4-BE49-F238E27FC236}">
                <a16:creationId xmlns:a16="http://schemas.microsoft.com/office/drawing/2014/main" id="{735F30B9-B088-47FB-9D75-F8C3E288EE94}"/>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F7CE37B9-78A3-4E59-9268-D830BB4F48DB}"/>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881B7D3F-5126-438B-A815-422747209239}"/>
              </a:ext>
            </a:extLst>
          </p:cNvPr>
          <p:cNvSpPr txBox="1">
            <a:spLocks noGrp="1"/>
          </p:cNvSpPr>
          <p:nvPr>
            <p:ph type="sldNum" sz="quarter" idx="8"/>
          </p:nvPr>
        </p:nvSpPr>
        <p:spPr>
          <a:xfrm>
            <a:off x="531815" y="4983086"/>
            <a:ext cx="779763" cy="365129"/>
          </a:xfrm>
        </p:spPr>
        <p:txBody>
          <a:bodyPr/>
          <a:lstStyle>
            <a:lvl1pPr>
              <a:defRPr/>
            </a:lvl1pPr>
          </a:lstStyle>
          <a:p>
            <a:pPr lvl="0"/>
            <a:fld id="{ECA7D239-6CB4-48E3-AC2F-F9EFFC988032}" type="slidenum">
              <a:t>‹#›</a:t>
            </a:fld>
            <a:endParaRPr lang="en-US"/>
          </a:p>
        </p:txBody>
      </p:sp>
      <p:sp>
        <p:nvSpPr>
          <p:cNvPr id="9" name="TextBox 16">
            <a:extLst>
              <a:ext uri="{FF2B5EF4-FFF2-40B4-BE49-F238E27FC236}">
                <a16:creationId xmlns:a16="http://schemas.microsoft.com/office/drawing/2014/main" id="{32C2D4A3-DAE1-451B-9441-C2BF34464A0A}"/>
              </a:ext>
            </a:extLst>
          </p:cNvPr>
          <p:cNvSpPr txBox="1"/>
          <p:nvPr/>
        </p:nvSpPr>
        <p:spPr>
          <a:xfrm>
            <a:off x="2467654" y="648007"/>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A53010"/>
                </a:solidFill>
                <a:uFillTx/>
                <a:latin typeface="Arial"/>
              </a:rPr>
              <a:t>“</a:t>
            </a:r>
          </a:p>
        </p:txBody>
      </p:sp>
      <p:sp>
        <p:nvSpPr>
          <p:cNvPr id="10" name="TextBox 17">
            <a:extLst>
              <a:ext uri="{FF2B5EF4-FFF2-40B4-BE49-F238E27FC236}">
                <a16:creationId xmlns:a16="http://schemas.microsoft.com/office/drawing/2014/main" id="{C53F4231-45E2-4056-B86C-6F628ADA7618}"/>
              </a:ext>
            </a:extLst>
          </p:cNvPr>
          <p:cNvSpPr txBox="1"/>
          <p:nvPr/>
        </p:nvSpPr>
        <p:spPr>
          <a:xfrm>
            <a:off x="11114852" y="2905304"/>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A53010"/>
                </a:solidFill>
                <a:uFillTx/>
                <a:latin typeface="Arial"/>
              </a:rPr>
              <a:t>”</a:t>
            </a:r>
          </a:p>
        </p:txBody>
      </p:sp>
    </p:spTree>
    <p:extLst>
      <p:ext uri="{BB962C8B-B14F-4D97-AF65-F5344CB8AC3E}">
        <p14:creationId xmlns:p14="http://schemas.microsoft.com/office/powerpoint/2010/main" val="1626452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E8077-B5AA-401C-B427-C8244B7EAC35}"/>
              </a:ext>
            </a:extLst>
          </p:cNvPr>
          <p:cNvSpPr txBox="1">
            <a:spLocks noGrp="1"/>
          </p:cNvSpPr>
          <p:nvPr>
            <p:ph type="title"/>
          </p:nvPr>
        </p:nvSpPr>
        <p:spPr>
          <a:xfrm>
            <a:off x="2589215" y="627406"/>
            <a:ext cx="8915400" cy="2880021"/>
          </a:xfrm>
        </p:spPr>
        <p:txBody>
          <a:bodyPr anchor="ctr"/>
          <a:lstStyle>
            <a:lvl1pPr>
              <a:defRPr sz="4800"/>
            </a:lvl1pPr>
          </a:lstStyle>
          <a:p>
            <a:pPr lvl="0"/>
            <a:r>
              <a:rPr lang="el-GR"/>
              <a:t>Κάντε κλικ για να επεξεργαστείτε τον τίτλο υποδείγματος</a:t>
            </a:r>
            <a:endParaRPr lang="en-US"/>
          </a:p>
        </p:txBody>
      </p:sp>
      <p:sp>
        <p:nvSpPr>
          <p:cNvPr id="3" name="Text Placeholder 9">
            <a:extLst>
              <a:ext uri="{FF2B5EF4-FFF2-40B4-BE49-F238E27FC236}">
                <a16:creationId xmlns:a16="http://schemas.microsoft.com/office/drawing/2014/main" id="{3A714F39-605B-453E-8616-2AB4A95CE5E8}"/>
              </a:ext>
            </a:extLst>
          </p:cNvPr>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A53010"/>
                </a:solidFill>
              </a:defRPr>
            </a:lvl1pPr>
          </a:lstStyle>
          <a:p>
            <a:pPr lvl="0"/>
            <a:r>
              <a:rPr lang="el-GR"/>
              <a:t>Στυλ κειμένου υποδείγματος</a:t>
            </a:r>
          </a:p>
        </p:txBody>
      </p:sp>
      <p:sp>
        <p:nvSpPr>
          <p:cNvPr id="4" name="Text Placeholder 3">
            <a:extLst>
              <a:ext uri="{FF2B5EF4-FFF2-40B4-BE49-F238E27FC236}">
                <a16:creationId xmlns:a16="http://schemas.microsoft.com/office/drawing/2014/main" id="{15493040-374F-4A51-8188-21F11F7DB14E}"/>
              </a:ext>
            </a:extLst>
          </p:cNvPr>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0CF3D2B5-38C9-4790-80E3-63345F3BAE97}"/>
              </a:ext>
            </a:extLst>
          </p:cNvPr>
          <p:cNvSpPr txBox="1">
            <a:spLocks noGrp="1"/>
          </p:cNvSpPr>
          <p:nvPr>
            <p:ph type="dt" sz="half" idx="7"/>
          </p:nvPr>
        </p:nvSpPr>
        <p:spPr/>
        <p:txBody>
          <a:bodyPr/>
          <a:lstStyle>
            <a:lvl1pPr>
              <a:defRPr/>
            </a:lvl1pPr>
          </a:lstStyle>
          <a:p>
            <a:pPr lvl="0"/>
            <a:fld id="{32FD90F0-7F95-45AF-B5AC-17F0FB23269C}" type="datetime1">
              <a:rPr lang="en-US"/>
              <a:pPr lvl="0"/>
              <a:t>4/2/2024</a:t>
            </a:fld>
            <a:endParaRPr lang="en-US"/>
          </a:p>
        </p:txBody>
      </p:sp>
      <p:sp>
        <p:nvSpPr>
          <p:cNvPr id="6" name="Footer Placeholder 5">
            <a:extLst>
              <a:ext uri="{FF2B5EF4-FFF2-40B4-BE49-F238E27FC236}">
                <a16:creationId xmlns:a16="http://schemas.microsoft.com/office/drawing/2014/main" id="{AA3E6ACE-3508-4355-A8A3-C36E3C952961}"/>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6834C66F-609B-4CC1-A955-CB6550573216}"/>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2C9570C0-F379-4521-BF84-5D4DEB498B62}"/>
              </a:ext>
            </a:extLst>
          </p:cNvPr>
          <p:cNvSpPr txBox="1">
            <a:spLocks noGrp="1"/>
          </p:cNvSpPr>
          <p:nvPr>
            <p:ph type="sldNum" sz="quarter" idx="8"/>
          </p:nvPr>
        </p:nvSpPr>
        <p:spPr>
          <a:xfrm>
            <a:off x="531815" y="4983086"/>
            <a:ext cx="779763" cy="365129"/>
          </a:xfrm>
        </p:spPr>
        <p:txBody>
          <a:bodyPr/>
          <a:lstStyle>
            <a:lvl1pPr>
              <a:defRPr/>
            </a:lvl1pPr>
          </a:lstStyle>
          <a:p>
            <a:pPr lvl="0"/>
            <a:fld id="{A83E306C-334A-4B53-9E01-268DA63291D0}" type="slidenum">
              <a:t>‹#›</a:t>
            </a:fld>
            <a:endParaRPr lang="en-US"/>
          </a:p>
        </p:txBody>
      </p:sp>
    </p:spTree>
    <p:extLst>
      <p:ext uri="{BB962C8B-B14F-4D97-AF65-F5344CB8AC3E}">
        <p14:creationId xmlns:p14="http://schemas.microsoft.com/office/powerpoint/2010/main" val="2547228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DCE9A-0778-4598-85E8-DFA35DABEF57}"/>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id="{CEEE95B0-753F-445B-A241-5AD60DF2A807}"/>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302386CB-DE26-4C3B-AAB7-1F9575FC30A1}"/>
              </a:ext>
            </a:extLst>
          </p:cNvPr>
          <p:cNvSpPr txBox="1">
            <a:spLocks noGrp="1"/>
          </p:cNvSpPr>
          <p:nvPr>
            <p:ph type="dt" sz="half" idx="7"/>
          </p:nvPr>
        </p:nvSpPr>
        <p:spPr/>
        <p:txBody>
          <a:bodyPr/>
          <a:lstStyle>
            <a:lvl1pPr>
              <a:defRPr/>
            </a:lvl1pPr>
          </a:lstStyle>
          <a:p>
            <a:pPr lvl="0"/>
            <a:fld id="{BE3A8D72-8285-4D25-A545-816D964BBEBE}" type="datetime1">
              <a:rPr lang="en-US"/>
              <a:pPr lvl="0"/>
              <a:t>4/2/2024</a:t>
            </a:fld>
            <a:endParaRPr lang="en-US"/>
          </a:p>
        </p:txBody>
      </p:sp>
      <p:sp>
        <p:nvSpPr>
          <p:cNvPr id="5" name="Footer Placeholder 4">
            <a:extLst>
              <a:ext uri="{FF2B5EF4-FFF2-40B4-BE49-F238E27FC236}">
                <a16:creationId xmlns:a16="http://schemas.microsoft.com/office/drawing/2014/main" id="{63738720-8956-4D1C-8D21-62BEE3717E72}"/>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78AFD2A2-D4EE-40FF-B151-6E7606419A34}"/>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B0812FA7-D718-4DD6-A562-3AD823E42FED}"/>
              </a:ext>
            </a:extLst>
          </p:cNvPr>
          <p:cNvSpPr txBox="1">
            <a:spLocks noGrp="1"/>
          </p:cNvSpPr>
          <p:nvPr>
            <p:ph type="sldNum" sz="quarter" idx="8"/>
          </p:nvPr>
        </p:nvSpPr>
        <p:spPr/>
        <p:txBody>
          <a:bodyPr/>
          <a:lstStyle>
            <a:lvl1pPr>
              <a:defRPr/>
            </a:lvl1pPr>
          </a:lstStyle>
          <a:p>
            <a:pPr lvl="0"/>
            <a:fld id="{A1D87548-62F6-4AAC-8A0F-31F317231FC2}" type="slidenum">
              <a:t>‹#›</a:t>
            </a:fld>
            <a:endParaRPr lang="en-US"/>
          </a:p>
        </p:txBody>
      </p:sp>
    </p:spTree>
    <p:extLst>
      <p:ext uri="{BB962C8B-B14F-4D97-AF65-F5344CB8AC3E}">
        <p14:creationId xmlns:p14="http://schemas.microsoft.com/office/powerpoint/2010/main" val="3630273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CA33F7-9C2A-4BD6-B82E-64EF4EE3012B}"/>
              </a:ext>
            </a:extLst>
          </p:cNvPr>
          <p:cNvSpPr txBox="1">
            <a:spLocks noGrp="1"/>
          </p:cNvSpPr>
          <p:nvPr>
            <p:ph type="title" orient="vert"/>
          </p:nvPr>
        </p:nvSpPr>
        <p:spPr>
          <a:xfrm>
            <a:off x="9294811" y="627406"/>
            <a:ext cx="2207599" cy="5283814"/>
          </a:xfrm>
        </p:spPr>
        <p:txBody>
          <a:bodyPr vert="eaVert" anchor="ctr"/>
          <a:lstStyle>
            <a:lvl1pPr>
              <a:defRPr/>
            </a:lvl1pPr>
          </a:lstStyle>
          <a:p>
            <a:pPr lvl="0"/>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id="{E27242F0-6F2D-47C5-9903-B04685B9728C}"/>
              </a:ext>
            </a:extLst>
          </p:cNvPr>
          <p:cNvSpPr txBox="1">
            <a:spLocks noGrp="1"/>
          </p:cNvSpPr>
          <p:nvPr>
            <p:ph type="body" orient="vert" idx="1"/>
          </p:nvPr>
        </p:nvSpPr>
        <p:spPr>
          <a:xfrm>
            <a:off x="2589215" y="627406"/>
            <a:ext cx="6476996" cy="5283814"/>
          </a:xfrm>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57C3FA50-8010-45B3-8DD8-756AB4B3A7F0}"/>
              </a:ext>
            </a:extLst>
          </p:cNvPr>
          <p:cNvSpPr txBox="1">
            <a:spLocks noGrp="1"/>
          </p:cNvSpPr>
          <p:nvPr>
            <p:ph type="dt" sz="half" idx="7"/>
          </p:nvPr>
        </p:nvSpPr>
        <p:spPr/>
        <p:txBody>
          <a:bodyPr/>
          <a:lstStyle>
            <a:lvl1pPr>
              <a:defRPr/>
            </a:lvl1pPr>
          </a:lstStyle>
          <a:p>
            <a:pPr lvl="0"/>
            <a:fld id="{C2C73D85-84D2-4AF6-B9D6-B83E13F0BC09}" type="datetime1">
              <a:rPr lang="en-US"/>
              <a:pPr lvl="0"/>
              <a:t>4/2/2024</a:t>
            </a:fld>
            <a:endParaRPr lang="en-US"/>
          </a:p>
        </p:txBody>
      </p:sp>
      <p:sp>
        <p:nvSpPr>
          <p:cNvPr id="5" name="Footer Placeholder 4">
            <a:extLst>
              <a:ext uri="{FF2B5EF4-FFF2-40B4-BE49-F238E27FC236}">
                <a16:creationId xmlns:a16="http://schemas.microsoft.com/office/drawing/2014/main" id="{A7B6C72C-F1FE-4AAA-824C-9442E1E82A53}"/>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435D4F96-F70F-4DA3-B323-88F53C95A5C3}"/>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A58F7D06-9DA8-4E7B-A8A6-CCA25830FDEF}"/>
              </a:ext>
            </a:extLst>
          </p:cNvPr>
          <p:cNvSpPr txBox="1">
            <a:spLocks noGrp="1"/>
          </p:cNvSpPr>
          <p:nvPr>
            <p:ph type="sldNum" sz="quarter" idx="8"/>
          </p:nvPr>
        </p:nvSpPr>
        <p:spPr/>
        <p:txBody>
          <a:bodyPr/>
          <a:lstStyle>
            <a:lvl1pPr>
              <a:defRPr/>
            </a:lvl1pPr>
          </a:lstStyle>
          <a:p>
            <a:pPr lvl="0"/>
            <a:fld id="{ADC289B2-A69F-436D-96B7-DFE0B4642B23}" type="slidenum">
              <a:t>‹#›</a:t>
            </a:fld>
            <a:endParaRPr lang="en-US"/>
          </a:p>
        </p:txBody>
      </p:sp>
    </p:spTree>
    <p:extLst>
      <p:ext uri="{BB962C8B-B14F-4D97-AF65-F5344CB8AC3E}">
        <p14:creationId xmlns:p14="http://schemas.microsoft.com/office/powerpoint/2010/main" val="194645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FB243-C5E3-4973-9EDF-C6DFFFAB8402}"/>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0FA1A397-4187-467D-9B4D-542E1A25DF26}"/>
              </a:ext>
            </a:extLst>
          </p:cNvPr>
          <p:cNvSpPr txBox="1">
            <a:spLocks noGrp="1"/>
          </p:cNvSpPr>
          <p:nvPr>
            <p:ph idx="1"/>
          </p:nvPr>
        </p:nvSpPr>
        <p:spPr>
          <a:xfrm>
            <a:off x="2589215" y="2133596"/>
            <a:ext cx="8915400"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954C0B14-321C-4194-82EF-D1D2E48DDBD2}"/>
              </a:ext>
            </a:extLst>
          </p:cNvPr>
          <p:cNvSpPr txBox="1">
            <a:spLocks noGrp="1"/>
          </p:cNvSpPr>
          <p:nvPr>
            <p:ph type="dt" sz="half" idx="7"/>
          </p:nvPr>
        </p:nvSpPr>
        <p:spPr/>
        <p:txBody>
          <a:bodyPr/>
          <a:lstStyle>
            <a:lvl1pPr>
              <a:defRPr/>
            </a:lvl1pPr>
          </a:lstStyle>
          <a:p>
            <a:pPr lvl="0"/>
            <a:fld id="{EB4DEB0A-449B-4479-B405-4E2A85CD85C1}" type="datetime1">
              <a:rPr lang="en-US"/>
              <a:pPr lvl="0"/>
              <a:t>4/2/2024</a:t>
            </a:fld>
            <a:endParaRPr lang="en-US"/>
          </a:p>
        </p:txBody>
      </p:sp>
      <p:sp>
        <p:nvSpPr>
          <p:cNvPr id="5" name="Footer Placeholder 4">
            <a:extLst>
              <a:ext uri="{FF2B5EF4-FFF2-40B4-BE49-F238E27FC236}">
                <a16:creationId xmlns:a16="http://schemas.microsoft.com/office/drawing/2014/main" id="{CD7C14E3-AC54-4C15-8F26-AF1934FA5AD8}"/>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D07F2027-1456-40A3-BDA8-C41C26AECDC3}"/>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C6D5DF49-5A27-42EF-81B6-EECD62A92CA5}"/>
              </a:ext>
            </a:extLst>
          </p:cNvPr>
          <p:cNvSpPr txBox="1">
            <a:spLocks noGrp="1"/>
          </p:cNvSpPr>
          <p:nvPr>
            <p:ph type="sldNum" sz="quarter" idx="8"/>
          </p:nvPr>
        </p:nvSpPr>
        <p:spPr/>
        <p:txBody>
          <a:bodyPr/>
          <a:lstStyle>
            <a:lvl1pPr>
              <a:defRPr/>
            </a:lvl1pPr>
          </a:lstStyle>
          <a:p>
            <a:pPr lvl="0"/>
            <a:fld id="{D34D6AB7-3EE6-4706-A007-D1B2B94E1339}" type="slidenum">
              <a:t>‹#›</a:t>
            </a:fld>
            <a:endParaRPr lang="en-US"/>
          </a:p>
        </p:txBody>
      </p:sp>
    </p:spTree>
    <p:extLst>
      <p:ext uri="{BB962C8B-B14F-4D97-AF65-F5344CB8AC3E}">
        <p14:creationId xmlns:p14="http://schemas.microsoft.com/office/powerpoint/2010/main" val="2026386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95EB9-2211-4EF2-AAFC-686FF627CF33}"/>
              </a:ext>
            </a:extLst>
          </p:cNvPr>
          <p:cNvSpPr txBox="1">
            <a:spLocks noGrp="1"/>
          </p:cNvSpPr>
          <p:nvPr>
            <p:ph type="title"/>
          </p:nvPr>
        </p:nvSpPr>
        <p:spPr>
          <a:xfrm>
            <a:off x="2589215" y="2058753"/>
            <a:ext cx="8915400" cy="1468800"/>
          </a:xfrm>
        </p:spPr>
        <p:txBody>
          <a:bodyPr anchor="b"/>
          <a:lstStyle>
            <a:lvl1pPr>
              <a:defRPr sz="4000"/>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6A905C92-6E6C-428B-B3E6-F2BFADEEEDEB}"/>
              </a:ext>
            </a:extLst>
          </p:cNvPr>
          <p:cNvSpPr txBox="1">
            <a:spLocks noGrp="1"/>
          </p:cNvSpPr>
          <p:nvPr>
            <p:ph type="body" idx="1"/>
          </p:nvPr>
        </p:nvSpPr>
        <p:spPr>
          <a:xfrm>
            <a:off x="2589215" y="3530132"/>
            <a:ext cx="8915400" cy="860395"/>
          </a:xfrm>
        </p:spPr>
        <p:txBody>
          <a:bodyPr/>
          <a:lstStyle>
            <a:lvl1pPr marL="0" indent="0">
              <a:buNone/>
              <a:defRPr sz="2000">
                <a:solidFill>
                  <a:srgbClr val="595959"/>
                </a:solidFill>
              </a:defRPr>
            </a:lvl1pPr>
          </a:lstStyle>
          <a:p>
            <a:pPr lvl="0"/>
            <a:r>
              <a:rPr lang="el-GR"/>
              <a:t>Στυλ κειμένου υποδείγματος</a:t>
            </a:r>
          </a:p>
        </p:txBody>
      </p:sp>
      <p:sp>
        <p:nvSpPr>
          <p:cNvPr id="4" name="Date Placeholder 3">
            <a:extLst>
              <a:ext uri="{FF2B5EF4-FFF2-40B4-BE49-F238E27FC236}">
                <a16:creationId xmlns:a16="http://schemas.microsoft.com/office/drawing/2014/main" id="{C1698CF1-48F6-4FC1-B4B8-9FDEC091ADB2}"/>
              </a:ext>
            </a:extLst>
          </p:cNvPr>
          <p:cNvSpPr txBox="1">
            <a:spLocks noGrp="1"/>
          </p:cNvSpPr>
          <p:nvPr>
            <p:ph type="dt" sz="half" idx="7"/>
          </p:nvPr>
        </p:nvSpPr>
        <p:spPr/>
        <p:txBody>
          <a:bodyPr/>
          <a:lstStyle>
            <a:lvl1pPr>
              <a:defRPr/>
            </a:lvl1pPr>
          </a:lstStyle>
          <a:p>
            <a:pPr lvl="0"/>
            <a:fld id="{59023B7E-C75F-4D8D-B9C2-2A76D75D3411}" type="datetime1">
              <a:rPr lang="en-US"/>
              <a:pPr lvl="0"/>
              <a:t>4/2/2024</a:t>
            </a:fld>
            <a:endParaRPr lang="en-US"/>
          </a:p>
        </p:txBody>
      </p:sp>
      <p:sp>
        <p:nvSpPr>
          <p:cNvPr id="5" name="Footer Placeholder 4">
            <a:extLst>
              <a:ext uri="{FF2B5EF4-FFF2-40B4-BE49-F238E27FC236}">
                <a16:creationId xmlns:a16="http://schemas.microsoft.com/office/drawing/2014/main" id="{BF02CF0C-FE5A-406F-A90B-AF0C130A7E3B}"/>
              </a:ext>
            </a:extLst>
          </p:cNvPr>
          <p:cNvSpPr txBox="1">
            <a:spLocks noGrp="1"/>
          </p:cNvSpPr>
          <p:nvPr>
            <p:ph type="ftr" sz="quarter" idx="9"/>
          </p:nvPr>
        </p:nvSpPr>
        <p:spPr/>
        <p:txBody>
          <a:bodyPr/>
          <a:lstStyle>
            <a:lvl1pPr>
              <a:defRPr/>
            </a:lvl1pPr>
          </a:lstStyle>
          <a:p>
            <a:pPr lvl="0"/>
            <a:endParaRPr lang="en-US"/>
          </a:p>
        </p:txBody>
      </p:sp>
      <p:sp>
        <p:nvSpPr>
          <p:cNvPr id="6" name="Freeform 11">
            <a:extLst>
              <a:ext uri="{FF2B5EF4-FFF2-40B4-BE49-F238E27FC236}">
                <a16:creationId xmlns:a16="http://schemas.microsoft.com/office/drawing/2014/main" id="{DE8A028E-C7F9-4C30-9C2E-D44045E8FBF1}"/>
              </a:ext>
            </a:extLst>
          </p:cNvPr>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Slide Number Placeholder 5">
            <a:extLst>
              <a:ext uri="{FF2B5EF4-FFF2-40B4-BE49-F238E27FC236}">
                <a16:creationId xmlns:a16="http://schemas.microsoft.com/office/drawing/2014/main" id="{8FE6E920-2622-4E73-9747-A308F135A262}"/>
              </a:ext>
            </a:extLst>
          </p:cNvPr>
          <p:cNvSpPr txBox="1">
            <a:spLocks noGrp="1"/>
          </p:cNvSpPr>
          <p:nvPr>
            <p:ph type="sldNum" sz="quarter" idx="8"/>
          </p:nvPr>
        </p:nvSpPr>
        <p:spPr>
          <a:xfrm>
            <a:off x="531815" y="3244135"/>
            <a:ext cx="779763" cy="365129"/>
          </a:xfrm>
        </p:spPr>
        <p:txBody>
          <a:bodyPr/>
          <a:lstStyle>
            <a:lvl1pPr>
              <a:defRPr/>
            </a:lvl1pPr>
          </a:lstStyle>
          <a:p>
            <a:pPr lvl="0"/>
            <a:fld id="{A830A621-5611-4CF4-8633-20D3A63E7C92}" type="slidenum">
              <a:t>‹#›</a:t>
            </a:fld>
            <a:endParaRPr lang="en-US"/>
          </a:p>
        </p:txBody>
      </p:sp>
    </p:spTree>
    <p:extLst>
      <p:ext uri="{BB962C8B-B14F-4D97-AF65-F5344CB8AC3E}">
        <p14:creationId xmlns:p14="http://schemas.microsoft.com/office/powerpoint/2010/main" val="113211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8F127EEF-580B-4900-86EB-93E849929E6D}"/>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DB2D8883-BF85-43DF-BDB7-4CA6D3EE5A8C}"/>
              </a:ext>
            </a:extLst>
          </p:cNvPr>
          <p:cNvSpPr txBox="1">
            <a:spLocks noGrp="1"/>
          </p:cNvSpPr>
          <p:nvPr>
            <p:ph idx="1"/>
          </p:nvPr>
        </p:nvSpPr>
        <p:spPr>
          <a:xfrm>
            <a:off x="2589215" y="2133596"/>
            <a:ext cx="4313864"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Content Placeholder 3">
            <a:extLst>
              <a:ext uri="{FF2B5EF4-FFF2-40B4-BE49-F238E27FC236}">
                <a16:creationId xmlns:a16="http://schemas.microsoft.com/office/drawing/2014/main" id="{7DD3E0F4-6A40-41DF-84DD-6FBDFEB69D99}"/>
              </a:ext>
            </a:extLst>
          </p:cNvPr>
          <p:cNvSpPr txBox="1">
            <a:spLocks noGrp="1"/>
          </p:cNvSpPr>
          <p:nvPr>
            <p:ph idx="2"/>
          </p:nvPr>
        </p:nvSpPr>
        <p:spPr>
          <a:xfrm>
            <a:off x="7190750" y="2126217"/>
            <a:ext cx="4313864" cy="3777624"/>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Date Placeholder 4">
            <a:extLst>
              <a:ext uri="{FF2B5EF4-FFF2-40B4-BE49-F238E27FC236}">
                <a16:creationId xmlns:a16="http://schemas.microsoft.com/office/drawing/2014/main" id="{1AD724BB-A9FB-4E45-B040-C7A7FE6BD3B9}"/>
              </a:ext>
            </a:extLst>
          </p:cNvPr>
          <p:cNvSpPr txBox="1">
            <a:spLocks noGrp="1"/>
          </p:cNvSpPr>
          <p:nvPr>
            <p:ph type="dt" sz="half" idx="7"/>
          </p:nvPr>
        </p:nvSpPr>
        <p:spPr/>
        <p:txBody>
          <a:bodyPr/>
          <a:lstStyle>
            <a:lvl1pPr>
              <a:defRPr/>
            </a:lvl1pPr>
          </a:lstStyle>
          <a:p>
            <a:pPr lvl="0"/>
            <a:fld id="{808AB261-51F3-48CE-8B50-471BF642F324}" type="datetime1">
              <a:rPr lang="en-US"/>
              <a:pPr lvl="0"/>
              <a:t>4/2/2024</a:t>
            </a:fld>
            <a:endParaRPr lang="en-US"/>
          </a:p>
        </p:txBody>
      </p:sp>
      <p:sp>
        <p:nvSpPr>
          <p:cNvPr id="6" name="Footer Placeholder 5">
            <a:extLst>
              <a:ext uri="{FF2B5EF4-FFF2-40B4-BE49-F238E27FC236}">
                <a16:creationId xmlns:a16="http://schemas.microsoft.com/office/drawing/2014/main" id="{8C9E3C31-66B6-456A-B9DC-5B91C91E9E2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206E9BCD-3438-4A2B-967E-CCB49498143E}"/>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Slide Number Placeholder 5">
            <a:extLst>
              <a:ext uri="{FF2B5EF4-FFF2-40B4-BE49-F238E27FC236}">
                <a16:creationId xmlns:a16="http://schemas.microsoft.com/office/drawing/2014/main" id="{F39ABE1D-45AC-4FB5-8CA2-C66814FBBEE4}"/>
              </a:ext>
            </a:extLst>
          </p:cNvPr>
          <p:cNvSpPr txBox="1">
            <a:spLocks noGrp="1"/>
          </p:cNvSpPr>
          <p:nvPr>
            <p:ph type="sldNum" sz="quarter" idx="8"/>
          </p:nvPr>
        </p:nvSpPr>
        <p:spPr/>
        <p:txBody>
          <a:bodyPr/>
          <a:lstStyle>
            <a:lvl1pPr>
              <a:defRPr/>
            </a:lvl1pPr>
          </a:lstStyle>
          <a:p>
            <a:pPr lvl="0"/>
            <a:fld id="{CC4C172D-BF1E-4F43-8DDE-BD4D7E0154AD}" type="slidenum">
              <a:t>‹#›</a:t>
            </a:fld>
            <a:endParaRPr lang="en-US"/>
          </a:p>
        </p:txBody>
      </p:sp>
    </p:spTree>
    <p:extLst>
      <p:ext uri="{BB962C8B-B14F-4D97-AF65-F5344CB8AC3E}">
        <p14:creationId xmlns:p14="http://schemas.microsoft.com/office/powerpoint/2010/main" val="92783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9">
            <a:extLst>
              <a:ext uri="{FF2B5EF4-FFF2-40B4-BE49-F238E27FC236}">
                <a16:creationId xmlns:a16="http://schemas.microsoft.com/office/drawing/2014/main" id="{0AED9026-913C-4922-BD3A-BAE755296687}"/>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E76263E8-2C99-4EEE-888E-ECD14CBB5634}"/>
              </a:ext>
            </a:extLst>
          </p:cNvPr>
          <p:cNvSpPr txBox="1">
            <a:spLocks noGrp="1"/>
          </p:cNvSpPr>
          <p:nvPr>
            <p:ph type="body" idx="1"/>
          </p:nvPr>
        </p:nvSpPr>
        <p:spPr>
          <a:xfrm>
            <a:off x="2939375" y="1972699"/>
            <a:ext cx="3992727" cy="576264"/>
          </a:xfrm>
        </p:spPr>
        <p:txBody>
          <a:bodyPr anchor="b">
            <a:noAutofit/>
          </a:bodyPr>
          <a:lstStyle>
            <a:lvl1pPr marL="0" indent="0">
              <a:buNone/>
              <a:defRPr sz="2400"/>
            </a:lvl1pPr>
          </a:lstStyle>
          <a:p>
            <a:pPr lvl="0"/>
            <a:r>
              <a:rPr lang="el-GR"/>
              <a:t>Στυλ κειμένου υποδείγματος</a:t>
            </a:r>
          </a:p>
        </p:txBody>
      </p:sp>
      <p:sp>
        <p:nvSpPr>
          <p:cNvPr id="4" name="Content Placeholder 3">
            <a:extLst>
              <a:ext uri="{FF2B5EF4-FFF2-40B4-BE49-F238E27FC236}">
                <a16:creationId xmlns:a16="http://schemas.microsoft.com/office/drawing/2014/main" id="{0D737627-610C-42CC-BD70-E7EDFE93DC46}"/>
              </a:ext>
            </a:extLst>
          </p:cNvPr>
          <p:cNvSpPr txBox="1">
            <a:spLocks noGrp="1"/>
          </p:cNvSpPr>
          <p:nvPr>
            <p:ph idx="2"/>
          </p:nvPr>
        </p:nvSpPr>
        <p:spPr>
          <a:xfrm>
            <a:off x="2589215" y="2548963"/>
            <a:ext cx="4342897" cy="3354055"/>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Text Placeholder 4">
            <a:extLst>
              <a:ext uri="{FF2B5EF4-FFF2-40B4-BE49-F238E27FC236}">
                <a16:creationId xmlns:a16="http://schemas.microsoft.com/office/drawing/2014/main" id="{73E05134-BCBD-4F03-8156-B5A6E908F449}"/>
              </a:ext>
            </a:extLst>
          </p:cNvPr>
          <p:cNvSpPr txBox="1">
            <a:spLocks noGrp="1"/>
          </p:cNvSpPr>
          <p:nvPr>
            <p:ph type="body" idx="3"/>
          </p:nvPr>
        </p:nvSpPr>
        <p:spPr>
          <a:xfrm>
            <a:off x="7506629" y="1969471"/>
            <a:ext cx="3999000" cy="576264"/>
          </a:xfrm>
        </p:spPr>
        <p:txBody>
          <a:bodyPr anchor="b">
            <a:noAutofit/>
          </a:bodyPr>
          <a:lstStyle>
            <a:lvl1pPr marL="0" indent="0">
              <a:buNone/>
              <a:defRPr sz="2400"/>
            </a:lvl1pPr>
          </a:lstStyle>
          <a:p>
            <a:pPr lvl="0"/>
            <a:r>
              <a:rPr lang="el-GR"/>
              <a:t>Στυλ κειμένου υποδείγματος</a:t>
            </a:r>
          </a:p>
        </p:txBody>
      </p:sp>
      <p:sp>
        <p:nvSpPr>
          <p:cNvPr id="6" name="Content Placeholder 5">
            <a:extLst>
              <a:ext uri="{FF2B5EF4-FFF2-40B4-BE49-F238E27FC236}">
                <a16:creationId xmlns:a16="http://schemas.microsoft.com/office/drawing/2014/main" id="{69549924-F29E-48E2-8D11-743F4807B4DB}"/>
              </a:ext>
            </a:extLst>
          </p:cNvPr>
          <p:cNvSpPr txBox="1">
            <a:spLocks noGrp="1"/>
          </p:cNvSpPr>
          <p:nvPr>
            <p:ph idx="4"/>
          </p:nvPr>
        </p:nvSpPr>
        <p:spPr>
          <a:xfrm>
            <a:off x="7166957" y="2545735"/>
            <a:ext cx="4338672" cy="3354055"/>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6">
            <a:extLst>
              <a:ext uri="{FF2B5EF4-FFF2-40B4-BE49-F238E27FC236}">
                <a16:creationId xmlns:a16="http://schemas.microsoft.com/office/drawing/2014/main" id="{4CB4984D-5FE5-4B38-B872-AE05CA3BC5B2}"/>
              </a:ext>
            </a:extLst>
          </p:cNvPr>
          <p:cNvSpPr txBox="1">
            <a:spLocks noGrp="1"/>
          </p:cNvSpPr>
          <p:nvPr>
            <p:ph type="dt" sz="half" idx="7"/>
          </p:nvPr>
        </p:nvSpPr>
        <p:spPr/>
        <p:txBody>
          <a:bodyPr/>
          <a:lstStyle>
            <a:lvl1pPr>
              <a:defRPr/>
            </a:lvl1pPr>
          </a:lstStyle>
          <a:p>
            <a:pPr lvl="0"/>
            <a:fld id="{1930B2F8-4BA6-45B0-B1C5-C47B569176A7}" type="datetime1">
              <a:rPr lang="en-US"/>
              <a:pPr lvl="0"/>
              <a:t>4/2/2024</a:t>
            </a:fld>
            <a:endParaRPr lang="en-US"/>
          </a:p>
        </p:txBody>
      </p:sp>
      <p:sp>
        <p:nvSpPr>
          <p:cNvPr id="8" name="Footer Placeholder 7">
            <a:extLst>
              <a:ext uri="{FF2B5EF4-FFF2-40B4-BE49-F238E27FC236}">
                <a16:creationId xmlns:a16="http://schemas.microsoft.com/office/drawing/2014/main" id="{AA9D1E80-2F4E-4E2C-9A16-08EA5BCDC827}"/>
              </a:ext>
            </a:extLst>
          </p:cNvPr>
          <p:cNvSpPr txBox="1">
            <a:spLocks noGrp="1"/>
          </p:cNvSpPr>
          <p:nvPr>
            <p:ph type="ftr" sz="quarter" idx="9"/>
          </p:nvPr>
        </p:nvSpPr>
        <p:spPr/>
        <p:txBody>
          <a:bodyPr/>
          <a:lstStyle>
            <a:lvl1pPr>
              <a:defRPr/>
            </a:lvl1pPr>
          </a:lstStyle>
          <a:p>
            <a:pPr lvl="0"/>
            <a:endParaRPr lang="en-US"/>
          </a:p>
        </p:txBody>
      </p:sp>
      <p:sp>
        <p:nvSpPr>
          <p:cNvPr id="9" name="Freeform 11">
            <a:extLst>
              <a:ext uri="{FF2B5EF4-FFF2-40B4-BE49-F238E27FC236}">
                <a16:creationId xmlns:a16="http://schemas.microsoft.com/office/drawing/2014/main" id="{A62440AA-1091-4E14-8140-DA5E3A5FA0FD}"/>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0" name="Slide Number Placeholder 5">
            <a:extLst>
              <a:ext uri="{FF2B5EF4-FFF2-40B4-BE49-F238E27FC236}">
                <a16:creationId xmlns:a16="http://schemas.microsoft.com/office/drawing/2014/main" id="{3567E22B-5374-4E0B-9E7D-273BE539CF6D}"/>
              </a:ext>
            </a:extLst>
          </p:cNvPr>
          <p:cNvSpPr txBox="1">
            <a:spLocks noGrp="1"/>
          </p:cNvSpPr>
          <p:nvPr>
            <p:ph type="sldNum" sz="quarter" idx="8"/>
          </p:nvPr>
        </p:nvSpPr>
        <p:spPr/>
        <p:txBody>
          <a:bodyPr/>
          <a:lstStyle>
            <a:lvl1pPr>
              <a:defRPr/>
            </a:lvl1pPr>
          </a:lstStyle>
          <a:p>
            <a:pPr lvl="0"/>
            <a:fld id="{A9D1C8E4-1A9D-477F-BE2A-CF4DC568DFA8}" type="slidenum">
              <a:t>‹#›</a:t>
            </a:fld>
            <a:endParaRPr lang="en-US"/>
          </a:p>
        </p:txBody>
      </p:sp>
    </p:spTree>
    <p:extLst>
      <p:ext uri="{BB962C8B-B14F-4D97-AF65-F5344CB8AC3E}">
        <p14:creationId xmlns:p14="http://schemas.microsoft.com/office/powerpoint/2010/main" val="2053683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2A9CF-D80E-4760-874E-4599923854FE}"/>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endParaRPr lang="en-US"/>
          </a:p>
        </p:txBody>
      </p:sp>
      <p:sp>
        <p:nvSpPr>
          <p:cNvPr id="3" name="Date Placeholder 2">
            <a:extLst>
              <a:ext uri="{FF2B5EF4-FFF2-40B4-BE49-F238E27FC236}">
                <a16:creationId xmlns:a16="http://schemas.microsoft.com/office/drawing/2014/main" id="{689215E3-3FA1-4293-9A53-B6517F642828}"/>
              </a:ext>
            </a:extLst>
          </p:cNvPr>
          <p:cNvSpPr txBox="1">
            <a:spLocks noGrp="1"/>
          </p:cNvSpPr>
          <p:nvPr>
            <p:ph type="dt" sz="half" idx="7"/>
          </p:nvPr>
        </p:nvSpPr>
        <p:spPr/>
        <p:txBody>
          <a:bodyPr/>
          <a:lstStyle>
            <a:lvl1pPr>
              <a:defRPr/>
            </a:lvl1pPr>
          </a:lstStyle>
          <a:p>
            <a:pPr lvl="0"/>
            <a:fld id="{F8181C45-747A-4368-8827-50EBBFD4E3CF}" type="datetime1">
              <a:rPr lang="en-US"/>
              <a:pPr lvl="0"/>
              <a:t>4/2/2024</a:t>
            </a:fld>
            <a:endParaRPr lang="en-US"/>
          </a:p>
        </p:txBody>
      </p:sp>
      <p:sp>
        <p:nvSpPr>
          <p:cNvPr id="4" name="Footer Placeholder 3">
            <a:extLst>
              <a:ext uri="{FF2B5EF4-FFF2-40B4-BE49-F238E27FC236}">
                <a16:creationId xmlns:a16="http://schemas.microsoft.com/office/drawing/2014/main" id="{43F1C6A2-B3EC-419A-94ED-A25E8B3D6D5E}"/>
              </a:ext>
            </a:extLst>
          </p:cNvPr>
          <p:cNvSpPr txBox="1">
            <a:spLocks noGrp="1"/>
          </p:cNvSpPr>
          <p:nvPr>
            <p:ph type="ftr" sz="quarter" idx="9"/>
          </p:nvPr>
        </p:nvSpPr>
        <p:spPr/>
        <p:txBody>
          <a:bodyPr/>
          <a:lstStyle>
            <a:lvl1pPr>
              <a:defRPr/>
            </a:lvl1pPr>
          </a:lstStyle>
          <a:p>
            <a:pPr lvl="0"/>
            <a:endParaRPr lang="en-US"/>
          </a:p>
        </p:txBody>
      </p:sp>
      <p:sp>
        <p:nvSpPr>
          <p:cNvPr id="5" name="Freeform 11">
            <a:extLst>
              <a:ext uri="{FF2B5EF4-FFF2-40B4-BE49-F238E27FC236}">
                <a16:creationId xmlns:a16="http://schemas.microsoft.com/office/drawing/2014/main" id="{9CAE5FBD-F2A9-499C-B272-13F27EEE941B}"/>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6" name="Slide Number Placeholder 4">
            <a:extLst>
              <a:ext uri="{FF2B5EF4-FFF2-40B4-BE49-F238E27FC236}">
                <a16:creationId xmlns:a16="http://schemas.microsoft.com/office/drawing/2014/main" id="{14684531-4B0A-472E-B81B-62B3A4D4D7F4}"/>
              </a:ext>
            </a:extLst>
          </p:cNvPr>
          <p:cNvSpPr txBox="1">
            <a:spLocks noGrp="1"/>
          </p:cNvSpPr>
          <p:nvPr>
            <p:ph type="sldNum" sz="quarter" idx="8"/>
          </p:nvPr>
        </p:nvSpPr>
        <p:spPr/>
        <p:txBody>
          <a:bodyPr/>
          <a:lstStyle>
            <a:lvl1pPr>
              <a:defRPr/>
            </a:lvl1pPr>
          </a:lstStyle>
          <a:p>
            <a:pPr lvl="0"/>
            <a:fld id="{7D6A257C-FA27-49C8-B1A5-B6597E3046D8}" type="slidenum">
              <a:t>‹#›</a:t>
            </a:fld>
            <a:endParaRPr lang="en-US"/>
          </a:p>
        </p:txBody>
      </p:sp>
    </p:spTree>
    <p:extLst>
      <p:ext uri="{BB962C8B-B14F-4D97-AF65-F5344CB8AC3E}">
        <p14:creationId xmlns:p14="http://schemas.microsoft.com/office/powerpoint/2010/main" val="1312889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7F51BB-2597-49AA-A2EC-C92D57AC7E74}"/>
              </a:ext>
            </a:extLst>
          </p:cNvPr>
          <p:cNvSpPr txBox="1">
            <a:spLocks noGrp="1"/>
          </p:cNvSpPr>
          <p:nvPr>
            <p:ph type="dt" sz="half" idx="7"/>
          </p:nvPr>
        </p:nvSpPr>
        <p:spPr/>
        <p:txBody>
          <a:bodyPr/>
          <a:lstStyle>
            <a:lvl1pPr>
              <a:defRPr/>
            </a:lvl1pPr>
          </a:lstStyle>
          <a:p>
            <a:pPr lvl="0"/>
            <a:fld id="{ADD0E6BF-9863-4AEE-BFC2-74CCF6D5EEC4}" type="datetime1">
              <a:rPr lang="en-US"/>
              <a:pPr lvl="0"/>
              <a:t>4/2/2024</a:t>
            </a:fld>
            <a:endParaRPr lang="en-US"/>
          </a:p>
        </p:txBody>
      </p:sp>
      <p:sp>
        <p:nvSpPr>
          <p:cNvPr id="3" name="Footer Placeholder 2">
            <a:extLst>
              <a:ext uri="{FF2B5EF4-FFF2-40B4-BE49-F238E27FC236}">
                <a16:creationId xmlns:a16="http://schemas.microsoft.com/office/drawing/2014/main" id="{F3DF9101-CB70-4033-869F-E645B67979B5}"/>
              </a:ext>
            </a:extLst>
          </p:cNvPr>
          <p:cNvSpPr txBox="1">
            <a:spLocks noGrp="1"/>
          </p:cNvSpPr>
          <p:nvPr>
            <p:ph type="ftr" sz="quarter" idx="9"/>
          </p:nvPr>
        </p:nvSpPr>
        <p:spPr/>
        <p:txBody>
          <a:bodyPr/>
          <a:lstStyle>
            <a:lvl1pPr>
              <a:defRPr/>
            </a:lvl1pPr>
          </a:lstStyle>
          <a:p>
            <a:pPr lvl="0"/>
            <a:endParaRPr lang="en-US"/>
          </a:p>
        </p:txBody>
      </p:sp>
      <p:sp>
        <p:nvSpPr>
          <p:cNvPr id="4" name="Freeform 11">
            <a:extLst>
              <a:ext uri="{FF2B5EF4-FFF2-40B4-BE49-F238E27FC236}">
                <a16:creationId xmlns:a16="http://schemas.microsoft.com/office/drawing/2014/main" id="{31BE2E05-A364-43C4-B41E-978F6C9AA797}"/>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5" name="Slide Number Placeholder 3">
            <a:extLst>
              <a:ext uri="{FF2B5EF4-FFF2-40B4-BE49-F238E27FC236}">
                <a16:creationId xmlns:a16="http://schemas.microsoft.com/office/drawing/2014/main" id="{F848AC1A-8A08-4D60-871D-0D6C9FE555DD}"/>
              </a:ext>
            </a:extLst>
          </p:cNvPr>
          <p:cNvSpPr txBox="1">
            <a:spLocks noGrp="1"/>
          </p:cNvSpPr>
          <p:nvPr>
            <p:ph type="sldNum" sz="quarter" idx="8"/>
          </p:nvPr>
        </p:nvSpPr>
        <p:spPr/>
        <p:txBody>
          <a:bodyPr/>
          <a:lstStyle>
            <a:lvl1pPr>
              <a:defRPr/>
            </a:lvl1pPr>
          </a:lstStyle>
          <a:p>
            <a:pPr lvl="0"/>
            <a:fld id="{385F5FA7-02F0-403B-9F5A-171B33F9C661}" type="slidenum">
              <a:t>‹#›</a:t>
            </a:fld>
            <a:endParaRPr lang="en-US"/>
          </a:p>
        </p:txBody>
      </p:sp>
    </p:spTree>
    <p:extLst>
      <p:ext uri="{BB962C8B-B14F-4D97-AF65-F5344CB8AC3E}">
        <p14:creationId xmlns:p14="http://schemas.microsoft.com/office/powerpoint/2010/main" val="62985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BD2C7-41C3-4EB7-ABBB-E3F6262267AB}"/>
              </a:ext>
            </a:extLst>
          </p:cNvPr>
          <p:cNvSpPr txBox="1">
            <a:spLocks noGrp="1"/>
          </p:cNvSpPr>
          <p:nvPr>
            <p:ph type="title"/>
          </p:nvPr>
        </p:nvSpPr>
        <p:spPr>
          <a:xfrm>
            <a:off x="2589215" y="446090"/>
            <a:ext cx="3505196" cy="976314"/>
          </a:xfrm>
        </p:spPr>
        <p:txBody>
          <a:bodyPr anchor="b"/>
          <a:lstStyle>
            <a:lvl1pPr>
              <a:defRPr sz="2000"/>
            </a:lvl1pPr>
          </a:lstStyle>
          <a:p>
            <a:pPr lvl="0"/>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2133DA12-DC5E-4B6C-A9ED-4091EB7B8482}"/>
              </a:ext>
            </a:extLst>
          </p:cNvPr>
          <p:cNvSpPr txBox="1">
            <a:spLocks noGrp="1"/>
          </p:cNvSpPr>
          <p:nvPr>
            <p:ph idx="1"/>
          </p:nvPr>
        </p:nvSpPr>
        <p:spPr>
          <a:xfrm>
            <a:off x="6323011" y="446090"/>
            <a:ext cx="5181603" cy="5414967"/>
          </a:xfrm>
        </p:spPr>
        <p:txBody>
          <a:bodyPr anchor="ct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Text Placeholder 3">
            <a:extLst>
              <a:ext uri="{FF2B5EF4-FFF2-40B4-BE49-F238E27FC236}">
                <a16:creationId xmlns:a16="http://schemas.microsoft.com/office/drawing/2014/main" id="{2A13483A-75BF-4943-BD03-ABAAC882D3E2}"/>
              </a:ext>
            </a:extLst>
          </p:cNvPr>
          <p:cNvSpPr txBox="1">
            <a:spLocks noGrp="1"/>
          </p:cNvSpPr>
          <p:nvPr>
            <p:ph type="body" idx="2"/>
          </p:nvPr>
        </p:nvSpPr>
        <p:spPr>
          <a:xfrm>
            <a:off x="2589215" y="1598608"/>
            <a:ext cx="3505196" cy="4262439"/>
          </a:xfrm>
        </p:spPr>
        <p:txBody>
          <a:bodyPr/>
          <a:lstStyle>
            <a:lvl1pPr marL="0" indent="0">
              <a:buNone/>
              <a:defRPr sz="1400"/>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6C3FC0B5-2C7B-4399-B5BE-B26D9B6D6E0C}"/>
              </a:ext>
            </a:extLst>
          </p:cNvPr>
          <p:cNvSpPr txBox="1">
            <a:spLocks noGrp="1"/>
          </p:cNvSpPr>
          <p:nvPr>
            <p:ph type="dt" sz="half" idx="7"/>
          </p:nvPr>
        </p:nvSpPr>
        <p:spPr/>
        <p:txBody>
          <a:bodyPr/>
          <a:lstStyle>
            <a:lvl1pPr>
              <a:defRPr/>
            </a:lvl1pPr>
          </a:lstStyle>
          <a:p>
            <a:pPr lvl="0"/>
            <a:fld id="{42009376-3415-4329-8560-D449E7AF168E}" type="datetime1">
              <a:rPr lang="en-US"/>
              <a:pPr lvl="0"/>
              <a:t>4/2/2024</a:t>
            </a:fld>
            <a:endParaRPr lang="en-US"/>
          </a:p>
        </p:txBody>
      </p:sp>
      <p:sp>
        <p:nvSpPr>
          <p:cNvPr id="6" name="Footer Placeholder 5">
            <a:extLst>
              <a:ext uri="{FF2B5EF4-FFF2-40B4-BE49-F238E27FC236}">
                <a16:creationId xmlns:a16="http://schemas.microsoft.com/office/drawing/2014/main" id="{3125F658-72BE-4C7A-A55A-1659EAB84FCA}"/>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0FDEF67E-37B0-4D72-A17C-DB1B008D0B67}"/>
              </a:ext>
            </a:extLst>
          </p:cNvPr>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4D64C6CA-8F76-4335-8235-2CB92916FCC7}"/>
              </a:ext>
            </a:extLst>
          </p:cNvPr>
          <p:cNvSpPr txBox="1">
            <a:spLocks noGrp="1"/>
          </p:cNvSpPr>
          <p:nvPr>
            <p:ph type="sldNum" sz="quarter" idx="8"/>
          </p:nvPr>
        </p:nvSpPr>
        <p:spPr/>
        <p:txBody>
          <a:bodyPr/>
          <a:lstStyle>
            <a:lvl1pPr>
              <a:defRPr/>
            </a:lvl1pPr>
          </a:lstStyle>
          <a:p>
            <a:pPr lvl="0"/>
            <a:fld id="{249FBC1E-8FFE-4622-B9D4-D284D2F62437}" type="slidenum">
              <a:t>‹#›</a:t>
            </a:fld>
            <a:endParaRPr lang="en-US"/>
          </a:p>
        </p:txBody>
      </p:sp>
    </p:spTree>
    <p:extLst>
      <p:ext uri="{BB962C8B-B14F-4D97-AF65-F5344CB8AC3E}">
        <p14:creationId xmlns:p14="http://schemas.microsoft.com/office/powerpoint/2010/main" val="3072634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A39A0-ED3B-4537-917F-5B0178475CE4}"/>
              </a:ext>
            </a:extLst>
          </p:cNvPr>
          <p:cNvSpPr txBox="1">
            <a:spLocks noGrp="1"/>
          </p:cNvSpPr>
          <p:nvPr>
            <p:ph type="title"/>
          </p:nvPr>
        </p:nvSpPr>
        <p:spPr>
          <a:xfrm>
            <a:off x="2589215" y="4800600"/>
            <a:ext cx="8915400" cy="566735"/>
          </a:xfrm>
        </p:spPr>
        <p:txBody>
          <a:bodyPr anchor="b"/>
          <a:lstStyle>
            <a:lvl1pPr>
              <a:defRPr sz="2400"/>
            </a:lvl1pPr>
          </a:lstStyle>
          <a:p>
            <a:pPr lvl="0"/>
            <a:r>
              <a:rPr lang="el-GR"/>
              <a:t>Κάντε κλικ για να επεξεργαστείτε τον τίτλο υποδείγματος</a:t>
            </a:r>
            <a:endParaRPr lang="en-US"/>
          </a:p>
        </p:txBody>
      </p:sp>
      <p:sp>
        <p:nvSpPr>
          <p:cNvPr id="3" name="Picture Placeholder 2">
            <a:extLst>
              <a:ext uri="{FF2B5EF4-FFF2-40B4-BE49-F238E27FC236}">
                <a16:creationId xmlns:a16="http://schemas.microsoft.com/office/drawing/2014/main" id="{07910699-8716-4DF2-B1CB-646CDC09895D}"/>
              </a:ext>
            </a:extLst>
          </p:cNvPr>
          <p:cNvSpPr txBox="1">
            <a:spLocks noGrp="1"/>
          </p:cNvSpPr>
          <p:nvPr>
            <p:ph type="pic" idx="1"/>
          </p:nvPr>
        </p:nvSpPr>
        <p:spPr>
          <a:xfrm>
            <a:off x="2589215" y="634968"/>
            <a:ext cx="8915400" cy="3854973"/>
          </a:xfrm>
        </p:spPr>
        <p:txBody>
          <a:bodyPr anchorCtr="1"/>
          <a:lstStyle>
            <a:lvl1pPr marL="0" indent="0" algn="ctr">
              <a:buNone/>
              <a:defRPr sz="1600"/>
            </a:lvl1pPr>
          </a:lstStyle>
          <a:p>
            <a:pPr lvl="0"/>
            <a:r>
              <a:rPr lang="el-GR"/>
              <a:t>Κάντε κλικ στο εικονίδιο για να προσθέσετε εικόνα</a:t>
            </a:r>
            <a:endParaRPr lang="en-US"/>
          </a:p>
        </p:txBody>
      </p:sp>
      <p:sp>
        <p:nvSpPr>
          <p:cNvPr id="4" name="Text Placeholder 3">
            <a:extLst>
              <a:ext uri="{FF2B5EF4-FFF2-40B4-BE49-F238E27FC236}">
                <a16:creationId xmlns:a16="http://schemas.microsoft.com/office/drawing/2014/main" id="{131789CA-6F60-4C42-B699-F071AFAE126E}"/>
              </a:ext>
            </a:extLst>
          </p:cNvPr>
          <p:cNvSpPr txBox="1">
            <a:spLocks noGrp="1"/>
          </p:cNvSpPr>
          <p:nvPr>
            <p:ph type="body" idx="2"/>
          </p:nvPr>
        </p:nvSpPr>
        <p:spPr>
          <a:xfrm>
            <a:off x="2589215" y="5367335"/>
            <a:ext cx="8915400" cy="493711"/>
          </a:xfrm>
        </p:spPr>
        <p:txBody>
          <a:bodyPr/>
          <a:lstStyle>
            <a:lvl1pPr marL="0" indent="0">
              <a:buNone/>
              <a:defRPr sz="1200"/>
            </a:lvl1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4EFA72B5-B12A-4040-9A40-424254279100}"/>
              </a:ext>
            </a:extLst>
          </p:cNvPr>
          <p:cNvSpPr txBox="1">
            <a:spLocks noGrp="1"/>
          </p:cNvSpPr>
          <p:nvPr>
            <p:ph type="dt" sz="half" idx="7"/>
          </p:nvPr>
        </p:nvSpPr>
        <p:spPr/>
        <p:txBody>
          <a:bodyPr/>
          <a:lstStyle>
            <a:lvl1pPr>
              <a:defRPr/>
            </a:lvl1pPr>
          </a:lstStyle>
          <a:p>
            <a:pPr lvl="0"/>
            <a:fld id="{80354620-D36B-4CDB-94BF-4084550E814F}" type="datetime1">
              <a:rPr lang="en-US"/>
              <a:pPr lvl="0"/>
              <a:t>4/2/2024</a:t>
            </a:fld>
            <a:endParaRPr lang="en-US"/>
          </a:p>
        </p:txBody>
      </p:sp>
      <p:sp>
        <p:nvSpPr>
          <p:cNvPr id="6" name="Footer Placeholder 5">
            <a:extLst>
              <a:ext uri="{FF2B5EF4-FFF2-40B4-BE49-F238E27FC236}">
                <a16:creationId xmlns:a16="http://schemas.microsoft.com/office/drawing/2014/main" id="{A3977247-2F2B-4FA1-8E37-F3C24F598F38}"/>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C370C108-8622-4AEB-A001-A64C070C1B89}"/>
              </a:ext>
            </a:extLst>
          </p:cNvPr>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A53010"/>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Slide Number Placeholder 6">
            <a:extLst>
              <a:ext uri="{FF2B5EF4-FFF2-40B4-BE49-F238E27FC236}">
                <a16:creationId xmlns:a16="http://schemas.microsoft.com/office/drawing/2014/main" id="{7B150458-0118-42A3-BC4C-1672E7EFD9DA}"/>
              </a:ext>
            </a:extLst>
          </p:cNvPr>
          <p:cNvSpPr txBox="1">
            <a:spLocks noGrp="1"/>
          </p:cNvSpPr>
          <p:nvPr>
            <p:ph type="sldNum" sz="quarter" idx="8"/>
          </p:nvPr>
        </p:nvSpPr>
        <p:spPr>
          <a:xfrm>
            <a:off x="531815" y="4983086"/>
            <a:ext cx="779763" cy="365129"/>
          </a:xfrm>
        </p:spPr>
        <p:txBody>
          <a:bodyPr/>
          <a:lstStyle>
            <a:lvl1pPr>
              <a:defRPr/>
            </a:lvl1pPr>
          </a:lstStyle>
          <a:p>
            <a:pPr lvl="0"/>
            <a:fld id="{6C35E8C3-383B-477B-9750-D594E09D12EB}" type="slidenum">
              <a:t>‹#›</a:t>
            </a:fld>
            <a:endParaRPr lang="en-US"/>
          </a:p>
        </p:txBody>
      </p:sp>
    </p:spTree>
    <p:extLst>
      <p:ext uri="{BB962C8B-B14F-4D97-AF65-F5344CB8AC3E}">
        <p14:creationId xmlns:p14="http://schemas.microsoft.com/office/powerpoint/2010/main" val="573396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FE8C4"/>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 name="Group 22">
            <a:extLst>
              <a:ext uri="{FF2B5EF4-FFF2-40B4-BE49-F238E27FC236}">
                <a16:creationId xmlns:a16="http://schemas.microsoft.com/office/drawing/2014/main" id="{EB4DBD2E-2317-461A-ACBC-76902BFE1B6E}"/>
              </a:ext>
            </a:extLst>
          </p:cNvPr>
          <p:cNvGrpSpPr/>
          <p:nvPr/>
        </p:nvGrpSpPr>
        <p:grpSpPr>
          <a:xfrm>
            <a:off x="0" y="228600"/>
            <a:ext cx="2851510" cy="6638634"/>
            <a:chOff x="0" y="228600"/>
            <a:chExt cx="2851510" cy="6638634"/>
          </a:xfrm>
        </p:grpSpPr>
        <p:sp>
          <p:nvSpPr>
            <p:cNvPr id="3" name="Freeform 11">
              <a:extLst>
                <a:ext uri="{FF2B5EF4-FFF2-40B4-BE49-F238E27FC236}">
                  <a16:creationId xmlns:a16="http://schemas.microsoft.com/office/drawing/2014/main" id="{D3356DF0-DB64-4ACD-8C9D-43AA44F31838}"/>
                </a:ext>
              </a:extLst>
            </p:cNvPr>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 f4 0 f2"/>
                <a:gd name="f26" fmla="+- f3 0 f2"/>
                <a:gd name="f27" fmla="*/ f26 1 22"/>
                <a:gd name="f28" fmla="*/ f25 1 136"/>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4" name="Freeform 12">
              <a:extLst>
                <a:ext uri="{FF2B5EF4-FFF2-40B4-BE49-F238E27FC236}">
                  <a16:creationId xmlns:a16="http://schemas.microsoft.com/office/drawing/2014/main" id="{8E16FD88-C26C-4D35-B3BE-C2A76C49A116}"/>
                </a:ext>
              </a:extLst>
            </p:cNvPr>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 f4 0 f2"/>
                <a:gd name="f38" fmla="+- f3 0 f2"/>
                <a:gd name="f39" fmla="*/ f38 1 140"/>
                <a:gd name="f40" fmla="*/ f37 1 504"/>
                <a:gd name="f41" fmla="*/ 0 1 f39"/>
                <a:gd name="f42" fmla="*/ f3 1 f39"/>
                <a:gd name="f43" fmla="*/ 0 1 f40"/>
                <a:gd name="f44" fmla="*/ f4 1 f40"/>
                <a:gd name="f45" fmla="*/ f41 f35 1"/>
                <a:gd name="f46" fmla="*/ f42 f35 1"/>
                <a:gd name="f47" fmla="*/ f44 f36 1"/>
                <a:gd name="f48" fmla="*/ f43 f36 1"/>
              </a:gdLst>
              <a:ahLst/>
              <a:cxnLst>
                <a:cxn ang="3cd4">
                  <a:pos x="hc" y="t"/>
                </a:cxn>
                <a:cxn ang="0">
                  <a:pos x="r" y="vc"/>
                </a:cxn>
                <a:cxn ang="cd4">
                  <a:pos x="hc" y="b"/>
                </a:cxn>
                <a:cxn ang="cd2">
                  <a:pos x="l" y="vc"/>
                </a:cxn>
              </a:cxnLst>
              <a:rect l="f45" t="f48" r="f46" b="f47"/>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5" name="Freeform 13">
              <a:extLst>
                <a:ext uri="{FF2B5EF4-FFF2-40B4-BE49-F238E27FC236}">
                  <a16:creationId xmlns:a16="http://schemas.microsoft.com/office/drawing/2014/main" id="{52AE9F54-B7E5-483E-9403-0E9FCAE45F0B}"/>
                </a:ext>
              </a:extLst>
            </p:cNvPr>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 f4 0 f2"/>
                <a:gd name="f35" fmla="+- f3 0 f2"/>
                <a:gd name="f36" fmla="*/ f35 1 132"/>
                <a:gd name="f37" fmla="*/ f34 1 308"/>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6" name="Freeform 14">
              <a:extLst>
                <a:ext uri="{FF2B5EF4-FFF2-40B4-BE49-F238E27FC236}">
                  <a16:creationId xmlns:a16="http://schemas.microsoft.com/office/drawing/2014/main" id="{9CC4CE90-D56F-493C-B944-2440A6D1339C}"/>
                </a:ext>
              </a:extLst>
            </p:cNvPr>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 f4 0 f2"/>
                <a:gd name="f15" fmla="+- f3 0 f2"/>
                <a:gd name="f16" fmla="*/ f15 1 37"/>
                <a:gd name="f17" fmla="*/ f14 1 7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7" name="Freeform 15">
              <a:extLst>
                <a:ext uri="{FF2B5EF4-FFF2-40B4-BE49-F238E27FC236}">
                  <a16:creationId xmlns:a16="http://schemas.microsoft.com/office/drawing/2014/main" id="{03C864EF-8B34-4E26-A1A4-EF4DF838F0BB}"/>
                </a:ext>
              </a:extLst>
            </p:cNvPr>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 f4 0 f2"/>
                <a:gd name="f60" fmla="+- f3 0 f2"/>
                <a:gd name="f61" fmla="*/ f60 1 178"/>
                <a:gd name="f62" fmla="*/ f59 1 722"/>
                <a:gd name="f63" fmla="*/ 0 1 f61"/>
                <a:gd name="f64" fmla="*/ f3 1 f61"/>
                <a:gd name="f65" fmla="*/ 0 1 f62"/>
                <a:gd name="f66" fmla="*/ f4 1 f62"/>
                <a:gd name="f67" fmla="*/ f63 f57 1"/>
                <a:gd name="f68" fmla="*/ f64 f57 1"/>
                <a:gd name="f69" fmla="*/ f66 f58 1"/>
                <a:gd name="f70" fmla="*/ f65 f58 1"/>
              </a:gdLst>
              <a:ahLst/>
              <a:cxnLst>
                <a:cxn ang="3cd4">
                  <a:pos x="hc" y="t"/>
                </a:cxn>
                <a:cxn ang="0">
                  <a:pos x="r" y="vc"/>
                </a:cxn>
                <a:cxn ang="cd4">
                  <a:pos x="hc" y="b"/>
                </a:cxn>
                <a:cxn ang="cd2">
                  <a:pos x="l" y="vc"/>
                </a:cxn>
              </a:cxnLst>
              <a:rect l="f67" t="f70" r="f68" b="f69"/>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8" name="Freeform 16">
              <a:extLst>
                <a:ext uri="{FF2B5EF4-FFF2-40B4-BE49-F238E27FC236}">
                  <a16:creationId xmlns:a16="http://schemas.microsoft.com/office/drawing/2014/main" id="{35E9D78D-C78F-4AD5-896E-5480228542E8}"/>
                </a:ext>
              </a:extLst>
            </p:cNvPr>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 f4 0 f2"/>
                <a:gd name="f39" fmla="+- f3 0 f2"/>
                <a:gd name="f40" fmla="*/ f39 1 23"/>
                <a:gd name="f41" fmla="*/ f38 1 635"/>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9" name="Freeform 17">
              <a:extLst>
                <a:ext uri="{FF2B5EF4-FFF2-40B4-BE49-F238E27FC236}">
                  <a16:creationId xmlns:a16="http://schemas.microsoft.com/office/drawing/2014/main" id="{6AB6E879-0691-4E99-9CCA-AAC256CBB0F7}"/>
                </a:ext>
              </a:extLst>
            </p:cNvPr>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0" name="Freeform 18">
              <a:extLst>
                <a:ext uri="{FF2B5EF4-FFF2-40B4-BE49-F238E27FC236}">
                  <a16:creationId xmlns:a16="http://schemas.microsoft.com/office/drawing/2014/main" id="{6E7B3E83-4A02-406C-BABC-A7D5B58E963D}"/>
                </a:ext>
              </a:extLst>
            </p:cNvPr>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 f4 0 f2"/>
                <a:gd name="f48" fmla="+- f3 0 f2"/>
                <a:gd name="f49" fmla="*/ f48 1 41"/>
                <a:gd name="f50" fmla="*/ f47 1 222"/>
                <a:gd name="f51" fmla="*/ 0 1 f49"/>
                <a:gd name="f52" fmla="*/ f3 1 f49"/>
                <a:gd name="f53" fmla="*/ 0 1 f50"/>
                <a:gd name="f54" fmla="*/ f4 1 f50"/>
                <a:gd name="f55" fmla="*/ f51 f45 1"/>
                <a:gd name="f56" fmla="*/ f52 f45 1"/>
                <a:gd name="f57" fmla="*/ f54 f46 1"/>
                <a:gd name="f58" fmla="*/ f53 f46 1"/>
              </a:gdLst>
              <a:ahLst/>
              <a:cxnLst>
                <a:cxn ang="3cd4">
                  <a:pos x="hc" y="t"/>
                </a:cxn>
                <a:cxn ang="0">
                  <a:pos x="r" y="vc"/>
                </a:cxn>
                <a:cxn ang="cd4">
                  <a:pos x="hc" y="b"/>
                </a:cxn>
                <a:cxn ang="cd2">
                  <a:pos x="l" y="vc"/>
                </a:cxn>
              </a:cxnLst>
              <a:rect l="f55" t="f58" r="f56" b="f57"/>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1" name="Freeform 19">
              <a:extLst>
                <a:ext uri="{FF2B5EF4-FFF2-40B4-BE49-F238E27FC236}">
                  <a16:creationId xmlns:a16="http://schemas.microsoft.com/office/drawing/2014/main" id="{2ACE0BCD-C3C6-45FB-BE92-5751DE4ECF3A}"/>
                </a:ext>
              </a:extLst>
            </p:cNvPr>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 f4 0 f2"/>
                <a:gd name="f87" fmla="+- f3 0 f2"/>
                <a:gd name="f88" fmla="*/ f87 1 450"/>
                <a:gd name="f89" fmla="*/ f86 1 878"/>
                <a:gd name="f90" fmla="*/ 0 1 f88"/>
                <a:gd name="f91" fmla="*/ f3 1 f88"/>
                <a:gd name="f92" fmla="*/ 0 1 f89"/>
                <a:gd name="f93" fmla="*/ f4 1 f89"/>
                <a:gd name="f94" fmla="*/ f90 f84 1"/>
                <a:gd name="f95" fmla="*/ f91 f84 1"/>
                <a:gd name="f96" fmla="*/ f93 f85 1"/>
                <a:gd name="f97" fmla="*/ f92 f85 1"/>
              </a:gdLst>
              <a:ahLst/>
              <a:cxnLst>
                <a:cxn ang="3cd4">
                  <a:pos x="hc" y="t"/>
                </a:cxn>
                <a:cxn ang="0">
                  <a:pos x="r" y="vc"/>
                </a:cxn>
                <a:cxn ang="cd4">
                  <a:pos x="hc" y="b"/>
                </a:cxn>
                <a:cxn ang="cd2">
                  <a:pos x="l" y="vc"/>
                </a:cxn>
              </a:cxnLst>
              <a:rect l="f94" t="f97" r="f95" b="f96"/>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2" name="Freeform 20">
              <a:extLst>
                <a:ext uri="{FF2B5EF4-FFF2-40B4-BE49-F238E27FC236}">
                  <a16:creationId xmlns:a16="http://schemas.microsoft.com/office/drawing/2014/main" id="{D97DFEE4-0CAC-401C-AEBD-2069E0223358}"/>
                </a:ext>
              </a:extLst>
            </p:cNvPr>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 f4 0 f2"/>
                <a:gd name="f15" fmla="+- f3 0 f2"/>
                <a:gd name="f16" fmla="*/ f15 1 35"/>
                <a:gd name="f17" fmla="*/ f14 1 7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3" name="Freeform 21">
              <a:extLst>
                <a:ext uri="{FF2B5EF4-FFF2-40B4-BE49-F238E27FC236}">
                  <a16:creationId xmlns:a16="http://schemas.microsoft.com/office/drawing/2014/main" id="{9F4EA9B4-2F0E-4059-A45A-FF3516AAE514}"/>
                </a:ext>
              </a:extLst>
            </p:cNvPr>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 f4 0 f2"/>
                <a:gd name="f25" fmla="+- f3 0 f2"/>
                <a:gd name="f26" fmla="*/ f25 1 8"/>
                <a:gd name="f27" fmla="*/ f24 1 48"/>
                <a:gd name="f28" fmla="*/ 0 1 f26"/>
                <a:gd name="f29" fmla="*/ f3 1 f26"/>
                <a:gd name="f30" fmla="*/ 0 1 f27"/>
                <a:gd name="f31" fmla="*/ f4 1 f27"/>
                <a:gd name="f32" fmla="*/ f28 f22 1"/>
                <a:gd name="f33" fmla="*/ f29 f22 1"/>
                <a:gd name="f34" fmla="*/ f31 f23 1"/>
                <a:gd name="f35" fmla="*/ f30 f23 1"/>
              </a:gdLst>
              <a:ahLst/>
              <a:cxnLst>
                <a:cxn ang="3cd4">
                  <a:pos x="hc" y="t"/>
                </a:cxn>
                <a:cxn ang="0">
                  <a:pos x="r" y="vc"/>
                </a:cxn>
                <a:cxn ang="cd4">
                  <a:pos x="hc" y="b"/>
                </a:cxn>
                <a:cxn ang="cd2">
                  <a:pos x="l" y="vc"/>
                </a:cxn>
              </a:cxnLst>
              <a:rect l="f32" t="f35" r="f33" b="f34"/>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4" name="Freeform 22">
              <a:extLst>
                <a:ext uri="{FF2B5EF4-FFF2-40B4-BE49-F238E27FC236}">
                  <a16:creationId xmlns:a16="http://schemas.microsoft.com/office/drawing/2014/main" id="{054FED1D-CE29-4AA1-87B6-12A8E5106235}"/>
                </a:ext>
              </a:extLst>
            </p:cNvPr>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 f4 0 f2"/>
                <a:gd name="f35" fmla="+- f3 0 f2"/>
                <a:gd name="f36" fmla="*/ f35 1 52"/>
                <a:gd name="f37" fmla="*/ f34 1 135"/>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766F54">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grpSp>
      <p:grpSp>
        <p:nvGrpSpPr>
          <p:cNvPr id="15" name="Group 9">
            <a:extLst>
              <a:ext uri="{FF2B5EF4-FFF2-40B4-BE49-F238E27FC236}">
                <a16:creationId xmlns:a16="http://schemas.microsoft.com/office/drawing/2014/main" id="{CF94DE86-E6EE-4274-ABA8-A79DCEE1BF58}"/>
              </a:ext>
            </a:extLst>
          </p:cNvPr>
          <p:cNvGrpSpPr/>
          <p:nvPr/>
        </p:nvGrpSpPr>
        <p:grpSpPr>
          <a:xfrm>
            <a:off x="27221" y="-786"/>
            <a:ext cx="2356674" cy="6854040"/>
            <a:chOff x="27221" y="-786"/>
            <a:chExt cx="2356674" cy="6854040"/>
          </a:xfrm>
        </p:grpSpPr>
        <p:sp>
          <p:nvSpPr>
            <p:cNvPr id="16" name="Freeform 27">
              <a:extLst>
                <a:ext uri="{FF2B5EF4-FFF2-40B4-BE49-F238E27FC236}">
                  <a16:creationId xmlns:a16="http://schemas.microsoft.com/office/drawing/2014/main" id="{0DC26A3A-D720-4A01-AD5B-D41DD99C0136}"/>
                </a:ext>
              </a:extLst>
            </p:cNvPr>
            <p:cNvSpPr/>
            <p:nvPr/>
          </p:nvSpPr>
          <p:spPr>
            <a:xfrm>
              <a:off x="27221" y="-786"/>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 f4 0 f2"/>
                <a:gd name="f65" fmla="+- f3 0 f2"/>
                <a:gd name="f66" fmla="*/ f65 1 103"/>
                <a:gd name="f67" fmla="*/ f64 1 920"/>
                <a:gd name="f68" fmla="*/ 0 1 f66"/>
                <a:gd name="f69" fmla="*/ f3 1 f66"/>
                <a:gd name="f70" fmla="*/ 0 1 f67"/>
                <a:gd name="f71" fmla="*/ f4 1 f67"/>
                <a:gd name="f72" fmla="*/ f68 f62 1"/>
                <a:gd name="f73" fmla="*/ f69 f62 1"/>
                <a:gd name="f74" fmla="*/ f71 f63 1"/>
                <a:gd name="f75" fmla="*/ f70 f63 1"/>
              </a:gdLst>
              <a:ahLst/>
              <a:cxnLst>
                <a:cxn ang="3cd4">
                  <a:pos x="hc" y="t"/>
                </a:cxn>
                <a:cxn ang="0">
                  <a:pos x="r" y="vc"/>
                </a:cxn>
                <a:cxn ang="cd4">
                  <a:pos x="hc" y="b"/>
                </a:cxn>
                <a:cxn ang="cd2">
                  <a:pos x="l" y="vc"/>
                </a:cxn>
              </a:cxnLst>
              <a:rect l="f72" t="f75" r="f73" b="f74"/>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7" name="Freeform 28">
              <a:extLst>
                <a:ext uri="{FF2B5EF4-FFF2-40B4-BE49-F238E27FC236}">
                  <a16:creationId xmlns:a16="http://schemas.microsoft.com/office/drawing/2014/main" id="{12359DE9-BF95-4426-85F1-C5039837A982}"/>
                </a:ext>
              </a:extLst>
            </p:cNvPr>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 f4 0 f2"/>
                <a:gd name="f39" fmla="+- f3 0 f2"/>
                <a:gd name="f40" fmla="*/ f39 1 88"/>
                <a:gd name="f41" fmla="*/ f38 1 330"/>
                <a:gd name="f42" fmla="*/ 0 1 f40"/>
                <a:gd name="f43" fmla="*/ f3 1 f40"/>
                <a:gd name="f44" fmla="*/ 0 1 f41"/>
                <a:gd name="f45" fmla="*/ f4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8" name="Freeform 29">
              <a:extLst>
                <a:ext uri="{FF2B5EF4-FFF2-40B4-BE49-F238E27FC236}">
                  <a16:creationId xmlns:a16="http://schemas.microsoft.com/office/drawing/2014/main" id="{288FF0B1-A84E-4FCF-A2B9-5328B52EC3E6}"/>
                </a:ext>
              </a:extLst>
            </p:cNvPr>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 f5 0 f3"/>
                <a:gd name="f39" fmla="+- f4 0 f3"/>
                <a:gd name="f40" fmla="*/ f39 1 90"/>
                <a:gd name="f41" fmla="*/ f38 1 207"/>
                <a:gd name="f42" fmla="*/ 0 1 f40"/>
                <a:gd name="f43" fmla="*/ f4 1 f40"/>
                <a:gd name="f44" fmla="*/ 0 1 f41"/>
                <a:gd name="f45" fmla="*/ f5 1 f41"/>
                <a:gd name="f46" fmla="*/ f42 f36 1"/>
                <a:gd name="f47" fmla="*/ f43 f36 1"/>
                <a:gd name="f48" fmla="*/ f45 f37 1"/>
                <a:gd name="f49" fmla="*/ f44 f37 1"/>
              </a:gdLst>
              <a:ahLst/>
              <a:cxnLst>
                <a:cxn ang="3cd4">
                  <a:pos x="hc" y="t"/>
                </a:cxn>
                <a:cxn ang="0">
                  <a:pos x="r" y="vc"/>
                </a:cxn>
                <a:cxn ang="cd4">
                  <a:pos x="hc" y="b"/>
                </a:cxn>
                <a:cxn ang="cd2">
                  <a:pos x="l" y="vc"/>
                </a:cxn>
              </a:cxnLst>
              <a:rect l="f46" t="f49" r="f47" b="f48"/>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19" name="Freeform 30">
              <a:extLst>
                <a:ext uri="{FF2B5EF4-FFF2-40B4-BE49-F238E27FC236}">
                  <a16:creationId xmlns:a16="http://schemas.microsoft.com/office/drawing/2014/main" id="{69D717AA-AC3F-4578-AA01-2CC083D51309}"/>
                </a:ext>
              </a:extLst>
            </p:cNvPr>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 f4 0 f2"/>
                <a:gd name="f63" fmla="+- f3 0 f2"/>
                <a:gd name="f64" fmla="*/ f63 1 115"/>
                <a:gd name="f65" fmla="*/ f62 1 467"/>
                <a:gd name="f66" fmla="*/ 0 1 f64"/>
                <a:gd name="f67" fmla="*/ f3 1 f64"/>
                <a:gd name="f68" fmla="*/ 0 1 f65"/>
                <a:gd name="f69" fmla="*/ f4 1 f65"/>
                <a:gd name="f70" fmla="*/ f66 f60 1"/>
                <a:gd name="f71" fmla="*/ f67 f60 1"/>
                <a:gd name="f72" fmla="*/ f69 f61 1"/>
                <a:gd name="f73" fmla="*/ f68 f61 1"/>
              </a:gdLst>
              <a:ahLst/>
              <a:cxnLst>
                <a:cxn ang="3cd4">
                  <a:pos x="hc" y="t"/>
                </a:cxn>
                <a:cxn ang="0">
                  <a:pos x="r" y="vc"/>
                </a:cxn>
                <a:cxn ang="cd4">
                  <a:pos x="hc" y="b"/>
                </a:cxn>
                <a:cxn ang="cd2">
                  <a:pos x="l" y="vc"/>
                </a:cxn>
              </a:cxnLst>
              <a:rect l="f70" t="f73" r="f71" b="f72"/>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0" name="Freeform 31">
              <a:extLst>
                <a:ext uri="{FF2B5EF4-FFF2-40B4-BE49-F238E27FC236}">
                  <a16:creationId xmlns:a16="http://schemas.microsoft.com/office/drawing/2014/main" id="{1F14C41F-ED79-4116-9864-361ECF9B6B53}"/>
                </a:ext>
              </a:extLst>
            </p:cNvPr>
            <p:cNvSpPr/>
            <p:nvPr/>
          </p:nvSpPr>
          <p:spPr>
            <a:xfrm>
              <a:off x="467898" y="1289194"/>
              <a:ext cx="174357" cy="3027276"/>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 f4 0 f2"/>
                <a:gd name="f49" fmla="+- f3 0 f2"/>
                <a:gd name="f50" fmla="*/ f49 1 36"/>
                <a:gd name="f51" fmla="*/ f48 1 633"/>
                <a:gd name="f52" fmla="*/ 0 1 f50"/>
                <a:gd name="f53" fmla="*/ f3 1 f50"/>
                <a:gd name="f54" fmla="*/ 0 1 f51"/>
                <a:gd name="f55" fmla="*/ f4 1 f51"/>
                <a:gd name="f56" fmla="*/ f52 f46 1"/>
                <a:gd name="f57" fmla="*/ f53 f46 1"/>
                <a:gd name="f58" fmla="*/ f55 f47 1"/>
                <a:gd name="f59" fmla="*/ f54 f47 1"/>
              </a:gdLst>
              <a:ahLst/>
              <a:cxnLst>
                <a:cxn ang="3cd4">
                  <a:pos x="hc" y="t"/>
                </a:cxn>
                <a:cxn ang="0">
                  <a:pos x="r" y="vc"/>
                </a:cxn>
                <a:cxn ang="cd4">
                  <a:pos x="hc" y="b"/>
                </a:cxn>
                <a:cxn ang="cd2">
                  <a:pos x="l" y="vc"/>
                </a:cxn>
              </a:cxnLst>
              <a:rect l="f56" t="f59" r="f57" b="f58"/>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1" name="Freeform 32">
              <a:extLst>
                <a:ext uri="{FF2B5EF4-FFF2-40B4-BE49-F238E27FC236}">
                  <a16:creationId xmlns:a16="http://schemas.microsoft.com/office/drawing/2014/main" id="{C690A01F-ED5F-4025-9EC2-3B214987A439}"/>
                </a:ext>
              </a:extLst>
            </p:cNvPr>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 f4 0 f2"/>
                <a:gd name="f15" fmla="+- f3 0 f2"/>
                <a:gd name="f16" fmla="*/ f15 1 28"/>
                <a:gd name="f17" fmla="*/ f14 1 59"/>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2" name="Freeform 33">
              <a:extLst>
                <a:ext uri="{FF2B5EF4-FFF2-40B4-BE49-F238E27FC236}">
                  <a16:creationId xmlns:a16="http://schemas.microsoft.com/office/drawing/2014/main" id="{F3D95613-074D-44E2-B0F1-FA45872250E1}"/>
                </a:ext>
              </a:extLst>
            </p:cNvPr>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 f4 0 f2"/>
                <a:gd name="f30" fmla="+- f3 0 f2"/>
                <a:gd name="f31" fmla="*/ f30 1 17"/>
                <a:gd name="f32" fmla="*/ f29 1 107"/>
                <a:gd name="f33" fmla="*/ 0 1 f31"/>
                <a:gd name="f34" fmla="*/ f3 1 f31"/>
                <a:gd name="f35" fmla="*/ 0 1 f32"/>
                <a:gd name="f36" fmla="*/ f4 1 f32"/>
                <a:gd name="f37" fmla="*/ f33 f27 1"/>
                <a:gd name="f38" fmla="*/ f34 f27 1"/>
                <a:gd name="f39" fmla="*/ f36 f28 1"/>
                <a:gd name="f40" fmla="*/ f35 f28 1"/>
              </a:gdLst>
              <a:ahLst/>
              <a:cxnLst>
                <a:cxn ang="3cd4">
                  <a:pos x="hc" y="t"/>
                </a:cxn>
                <a:cxn ang="0">
                  <a:pos x="r" y="vc"/>
                </a:cxn>
                <a:cxn ang="cd4">
                  <a:pos x="hc" y="b"/>
                </a:cxn>
                <a:cxn ang="cd2">
                  <a:pos x="l" y="vc"/>
                </a:cxn>
              </a:cxnLst>
              <a:rect l="f37" t="f40" r="f38" b="f39"/>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3" name="Freeform 34">
              <a:extLst>
                <a:ext uri="{FF2B5EF4-FFF2-40B4-BE49-F238E27FC236}">
                  <a16:creationId xmlns:a16="http://schemas.microsoft.com/office/drawing/2014/main" id="{F0D57827-A2CF-4107-9CA8-88849291D801}"/>
                </a:ext>
              </a:extLst>
            </p:cNvPr>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 f4 0 f2"/>
                <a:gd name="f82" fmla="+- f3 0 f2"/>
                <a:gd name="f83" fmla="*/ f82 1 294"/>
                <a:gd name="f84" fmla="*/ f81 1 568"/>
                <a:gd name="f85" fmla="*/ 0 1 f83"/>
                <a:gd name="f86" fmla="*/ f3 1 f83"/>
                <a:gd name="f87" fmla="*/ 0 1 f84"/>
                <a:gd name="f88" fmla="*/ f4 1 f84"/>
                <a:gd name="f89" fmla="*/ f85 f79 1"/>
                <a:gd name="f90" fmla="*/ f86 f79 1"/>
                <a:gd name="f91" fmla="*/ f88 f80 1"/>
                <a:gd name="f92" fmla="*/ f87 f80 1"/>
              </a:gdLst>
              <a:ahLst/>
              <a:cxnLst>
                <a:cxn ang="3cd4">
                  <a:pos x="hc" y="t"/>
                </a:cxn>
                <a:cxn ang="0">
                  <a:pos x="r" y="vc"/>
                </a:cxn>
                <a:cxn ang="cd4">
                  <a:pos x="hc" y="b"/>
                </a:cxn>
                <a:cxn ang="cd2">
                  <a:pos x="l" y="vc"/>
                </a:cxn>
              </a:cxnLst>
              <a:rect l="f89" t="f92" r="f90" b="f91"/>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4" name="Freeform 35">
              <a:extLst>
                <a:ext uri="{FF2B5EF4-FFF2-40B4-BE49-F238E27FC236}">
                  <a16:creationId xmlns:a16="http://schemas.microsoft.com/office/drawing/2014/main" id="{4462C402-5466-4A51-A9FE-73876987FAF4}"/>
                </a:ext>
              </a:extLst>
            </p:cNvPr>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 f4 0 f2"/>
                <a:gd name="f15" fmla="+- f3 0 f2"/>
                <a:gd name="f16" fmla="*/ f15 1 25"/>
                <a:gd name="f17" fmla="*/ f14 1 53"/>
                <a:gd name="f18" fmla="*/ 0 1 f16"/>
                <a:gd name="f19" fmla="*/ f3 1 f16"/>
                <a:gd name="f20" fmla="*/ 0 1 f17"/>
                <a:gd name="f21" fmla="*/ f4 1 f17"/>
                <a:gd name="f22" fmla="*/ f18 f12 1"/>
                <a:gd name="f23" fmla="*/ f19 f12 1"/>
                <a:gd name="f24" fmla="*/ f21 f13 1"/>
                <a:gd name="f25" fmla="*/ f20 f13 1"/>
              </a:gdLst>
              <a:ahLst/>
              <a:cxnLst>
                <a:cxn ang="3cd4">
                  <a:pos x="hc" y="t"/>
                </a:cxn>
                <a:cxn ang="0">
                  <a:pos x="r" y="vc"/>
                </a:cxn>
                <a:cxn ang="cd4">
                  <a:pos x="hc" y="b"/>
                </a:cxn>
                <a:cxn ang="cd2">
                  <a:pos x="l" y="vc"/>
                </a:cxn>
              </a:cxnLst>
              <a:rect l="f22" t="f25" r="f23" b="f24"/>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5" name="Freeform 36">
              <a:extLst>
                <a:ext uri="{FF2B5EF4-FFF2-40B4-BE49-F238E27FC236}">
                  <a16:creationId xmlns:a16="http://schemas.microsoft.com/office/drawing/2014/main" id="{E83607E2-CB84-4CE8-8964-6D1ADBC3ED71}"/>
                </a:ext>
              </a:extLst>
            </p:cNvPr>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 f4 0 f2"/>
                <a:gd name="f36" fmla="+- f3 0 f2"/>
                <a:gd name="f37" fmla="*/ f36 1 29"/>
                <a:gd name="f38" fmla="*/ f35 1 141"/>
                <a:gd name="f39" fmla="*/ 0 1 f37"/>
                <a:gd name="f40" fmla="*/ f3 1 f37"/>
                <a:gd name="f41" fmla="*/ 0 1 f38"/>
                <a:gd name="f42" fmla="*/ f4 1 f38"/>
                <a:gd name="f43" fmla="*/ f39 f33 1"/>
                <a:gd name="f44" fmla="*/ f40 f33 1"/>
                <a:gd name="f45" fmla="*/ f42 f34 1"/>
                <a:gd name="f46" fmla="*/ f41 f34 1"/>
              </a:gdLst>
              <a:ahLst/>
              <a:cxnLst>
                <a:cxn ang="3cd4">
                  <a:pos x="hc" y="t"/>
                </a:cxn>
                <a:cxn ang="0">
                  <a:pos x="r" y="vc"/>
                </a:cxn>
                <a:cxn ang="cd4">
                  <a:pos x="hc" y="b"/>
                </a:cxn>
                <a:cxn ang="cd2">
                  <a:pos x="l" y="vc"/>
                </a:cxn>
              </a:cxnLst>
              <a:rect l="f43" t="f46" r="f44" b="f45"/>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6" name="Freeform 37">
              <a:extLst>
                <a:ext uri="{FF2B5EF4-FFF2-40B4-BE49-F238E27FC236}">
                  <a16:creationId xmlns:a16="http://schemas.microsoft.com/office/drawing/2014/main" id="{85A80C7E-ECBF-4EEA-B346-5727D9FD1162}"/>
                </a:ext>
              </a:extLst>
            </p:cNvPr>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 f4 0 f2"/>
                <a:gd name="f26" fmla="+- f3 0 f2"/>
                <a:gd name="f27" fmla="*/ f26 1 8"/>
                <a:gd name="f28" fmla="*/ f25 1 48"/>
                <a:gd name="f29" fmla="*/ 0 1 f27"/>
                <a:gd name="f30" fmla="*/ f3 1 f27"/>
                <a:gd name="f31" fmla="*/ 0 1 f28"/>
                <a:gd name="f32" fmla="*/ f4 1 f28"/>
                <a:gd name="f33" fmla="*/ f29 f23 1"/>
                <a:gd name="f34" fmla="*/ f30 f23 1"/>
                <a:gd name="f35" fmla="*/ f32 f24 1"/>
                <a:gd name="f36" fmla="*/ f31 f24 1"/>
              </a:gdLst>
              <a:ahLst/>
              <a:cxnLst>
                <a:cxn ang="3cd4">
                  <a:pos x="hc" y="t"/>
                </a:cxn>
                <a:cxn ang="0">
                  <a:pos x="r" y="vc"/>
                </a:cxn>
                <a:cxn ang="cd4">
                  <a:pos x="hc" y="b"/>
                </a:cxn>
                <a:cxn ang="cd2">
                  <a:pos x="l" y="vc"/>
                </a:cxn>
              </a:cxnLst>
              <a:rect l="f33" t="f36" r="f34" b="f35"/>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7" name="Freeform 38">
              <a:extLst>
                <a:ext uri="{FF2B5EF4-FFF2-40B4-BE49-F238E27FC236}">
                  <a16:creationId xmlns:a16="http://schemas.microsoft.com/office/drawing/2014/main" id="{7DFE9FC1-98F9-41C4-BA28-C25AD0A535AC}"/>
                </a:ext>
              </a:extLst>
            </p:cNvPr>
            <p:cNvSpPr/>
            <p:nvPr/>
          </p:nvSpPr>
          <p:spPr>
            <a:xfrm>
              <a:off x="1006297" y="6322518"/>
              <a:ext cx="210760" cy="53073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 f4 0 f2"/>
                <a:gd name="f35" fmla="+- f3 0 f2"/>
                <a:gd name="f36" fmla="*/ f35 1 44"/>
                <a:gd name="f37" fmla="*/ f34 1 111"/>
                <a:gd name="f38" fmla="*/ 0 1 f36"/>
                <a:gd name="f39" fmla="*/ f3 1 f36"/>
                <a:gd name="f40" fmla="*/ 0 1 f37"/>
                <a:gd name="f41" fmla="*/ f4 1 f37"/>
                <a:gd name="f42" fmla="*/ f38 f32 1"/>
                <a:gd name="f43" fmla="*/ f39 f32 1"/>
                <a:gd name="f44" fmla="*/ f41 f33 1"/>
                <a:gd name="f45" fmla="*/ f40 f33 1"/>
              </a:gdLst>
              <a:ahLst/>
              <a:cxnLst>
                <a:cxn ang="3cd4">
                  <a:pos x="hc" y="t"/>
                </a:cxn>
                <a:cxn ang="0">
                  <a:pos x="r" y="vc"/>
                </a:cxn>
                <a:cxn ang="cd4">
                  <a:pos x="hc" y="b"/>
                </a:cxn>
                <a:cxn ang="cd2">
                  <a:pos x="l" y="vc"/>
                </a:cxn>
              </a:cxnLst>
              <a:rect l="f42" t="f45" r="f43" b="f44"/>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grpSp>
      <p:sp>
        <p:nvSpPr>
          <p:cNvPr id="28" name="Rectangle 6">
            <a:extLst>
              <a:ext uri="{FF2B5EF4-FFF2-40B4-BE49-F238E27FC236}">
                <a16:creationId xmlns:a16="http://schemas.microsoft.com/office/drawing/2014/main" id="{C699D4AB-90DC-426C-B048-D2F0E21598A2}"/>
              </a:ext>
            </a:extLst>
          </p:cNvPr>
          <p:cNvSpPr/>
          <p:nvPr/>
        </p:nvSpPr>
        <p:spPr>
          <a:xfrm>
            <a:off x="0" y="0"/>
            <a:ext cx="182880" cy="6858000"/>
          </a:xfrm>
          <a:prstGeom prst="rect">
            <a:avLst/>
          </a:prstGeom>
          <a:solidFill>
            <a:srgbClr val="766F54"/>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alibri"/>
            </a:endParaRPr>
          </a:p>
        </p:txBody>
      </p:sp>
      <p:sp>
        <p:nvSpPr>
          <p:cNvPr id="29" name="Title Placeholder 1">
            <a:extLst>
              <a:ext uri="{FF2B5EF4-FFF2-40B4-BE49-F238E27FC236}">
                <a16:creationId xmlns:a16="http://schemas.microsoft.com/office/drawing/2014/main" id="{FB3A2130-8E84-4AB9-BBAD-1D0990679F58}"/>
              </a:ext>
            </a:extLst>
          </p:cNvPr>
          <p:cNvSpPr txBox="1">
            <a:spLocks noGrp="1"/>
          </p:cNvSpPr>
          <p:nvPr>
            <p:ph type="title"/>
          </p:nvPr>
        </p:nvSpPr>
        <p:spPr>
          <a:xfrm>
            <a:off x="2592927" y="624105"/>
            <a:ext cx="8911687" cy="1280891"/>
          </a:xfrm>
          <a:prstGeom prst="rect">
            <a:avLst/>
          </a:prstGeom>
          <a:noFill/>
          <a:ln>
            <a:noFill/>
          </a:ln>
        </p:spPr>
        <p:txBody>
          <a:bodyPr vert="horz" wrap="square" lIns="91440" tIns="45720" rIns="91440" bIns="45720" anchor="t" anchorCtr="0" compatLnSpc="1">
            <a:normAutofit/>
          </a:bodyPr>
          <a:lstStyle/>
          <a:p>
            <a:pPr lvl="0"/>
            <a:r>
              <a:rPr lang="el-GR"/>
              <a:t>Κάντε κλικ για να επεξεργαστείτε τον τίτλο υποδείγματος</a:t>
            </a:r>
            <a:endParaRPr lang="en-US"/>
          </a:p>
        </p:txBody>
      </p:sp>
      <p:sp>
        <p:nvSpPr>
          <p:cNvPr id="30" name="Text Placeholder 2">
            <a:extLst>
              <a:ext uri="{FF2B5EF4-FFF2-40B4-BE49-F238E27FC236}">
                <a16:creationId xmlns:a16="http://schemas.microsoft.com/office/drawing/2014/main" id="{4D9741FB-048A-4289-9B6F-A0BD0E17B353}"/>
              </a:ext>
            </a:extLst>
          </p:cNvPr>
          <p:cNvSpPr txBox="1">
            <a:spLocks noGrp="1"/>
          </p:cNvSpPr>
          <p:nvPr>
            <p:ph type="body" idx="1"/>
          </p:nvPr>
        </p:nvSpPr>
        <p:spPr>
          <a:xfrm>
            <a:off x="2589215" y="2133596"/>
            <a:ext cx="8915400" cy="3886200"/>
          </a:xfrm>
          <a:prstGeom prst="rect">
            <a:avLst/>
          </a:prstGeom>
          <a:noFill/>
          <a:ln>
            <a:noFill/>
          </a:ln>
        </p:spPr>
        <p:txBody>
          <a:bodyPr vert="horz" wrap="square" lIns="91440" tIns="45720" rIns="91440" bIns="45720" anchor="t" anchorCtr="0" compatLnSpc="1">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31" name="Date Placeholder 3">
            <a:extLst>
              <a:ext uri="{FF2B5EF4-FFF2-40B4-BE49-F238E27FC236}">
                <a16:creationId xmlns:a16="http://schemas.microsoft.com/office/drawing/2014/main" id="{93515927-3F84-497E-A9E0-7D7C581DFF56}"/>
              </a:ext>
            </a:extLst>
          </p:cNvPr>
          <p:cNvSpPr txBox="1">
            <a:spLocks noGrp="1"/>
          </p:cNvSpPr>
          <p:nvPr>
            <p:ph type="dt" sz="half" idx="2"/>
          </p:nvPr>
        </p:nvSpPr>
        <p:spPr>
          <a:xfrm>
            <a:off x="10361615" y="6130439"/>
            <a:ext cx="1146282" cy="370396"/>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entury Gothic"/>
              </a:defRPr>
            </a:lvl1pPr>
          </a:lstStyle>
          <a:p>
            <a:pPr lvl="0"/>
            <a:fld id="{41615AD0-D18C-46D5-88EF-9F1A676E89DC}" type="datetime1">
              <a:rPr lang="en-US"/>
              <a:pPr lvl="0"/>
              <a:t>4/2/2024</a:t>
            </a:fld>
            <a:endParaRPr lang="en-US"/>
          </a:p>
        </p:txBody>
      </p:sp>
      <p:sp>
        <p:nvSpPr>
          <p:cNvPr id="32" name="Footer Placeholder 4">
            <a:extLst>
              <a:ext uri="{FF2B5EF4-FFF2-40B4-BE49-F238E27FC236}">
                <a16:creationId xmlns:a16="http://schemas.microsoft.com/office/drawing/2014/main" id="{BA8CB14E-2DFA-4491-A663-CB15D22AAE33}"/>
              </a:ext>
            </a:extLst>
          </p:cNvPr>
          <p:cNvSpPr txBox="1">
            <a:spLocks noGrp="1"/>
          </p:cNvSpPr>
          <p:nvPr>
            <p:ph type="ftr" sz="quarter" idx="3"/>
          </p:nvPr>
        </p:nvSpPr>
        <p:spPr>
          <a:xfrm>
            <a:off x="2589215" y="6135806"/>
            <a:ext cx="7619996"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entury Gothic"/>
              </a:defRPr>
            </a:lvl1pPr>
          </a:lstStyle>
          <a:p>
            <a:pPr lvl="0"/>
            <a:endParaRPr lang="en-US"/>
          </a:p>
        </p:txBody>
      </p:sp>
      <p:sp>
        <p:nvSpPr>
          <p:cNvPr id="33" name="Slide Number Placeholder 5">
            <a:extLst>
              <a:ext uri="{FF2B5EF4-FFF2-40B4-BE49-F238E27FC236}">
                <a16:creationId xmlns:a16="http://schemas.microsoft.com/office/drawing/2014/main" id="{FA1BD560-DC30-4AAD-93CA-993851ADBDEE}"/>
              </a:ext>
            </a:extLst>
          </p:cNvPr>
          <p:cNvSpPr txBox="1">
            <a:spLocks noGrp="1"/>
          </p:cNvSpPr>
          <p:nvPr>
            <p:ph type="sldNum" sz="quarter" idx="4"/>
          </p:nvPr>
        </p:nvSpPr>
        <p:spPr>
          <a:xfrm>
            <a:off x="531815" y="787783"/>
            <a:ext cx="779763"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2000" b="0" i="0" u="none" strike="noStrike" kern="1200" cap="none" spc="0" baseline="0">
                <a:solidFill>
                  <a:srgbClr val="FEFFFF"/>
                </a:solidFill>
                <a:uFillTx/>
                <a:latin typeface="Century Gothic"/>
              </a:defRPr>
            </a:lvl1pPr>
          </a:lstStyle>
          <a:p>
            <a:pPr lvl="0"/>
            <a:fld id="{3C43DFF4-DF83-4217-B0EE-A9309F7771A3}"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el-GR" sz="3600" b="0" i="0" u="none" strike="noStrike" kern="1200" cap="none" spc="0" baseline="0">
          <a:solidFill>
            <a:srgbClr val="262626"/>
          </a:solidFill>
          <a:uFillTx/>
          <a:latin typeface="Century Gothic"/>
        </a:defRPr>
      </a:lvl1pPr>
    </p:titleStyle>
    <p:bodyStyle>
      <a:lvl1pPr marL="342900" marR="0" lvl="0" indent="-342900" algn="l" defTabSz="457200" rtl="0" fontAlgn="auto" hangingPunct="1">
        <a:lnSpc>
          <a:spcPct val="100000"/>
        </a:lnSpc>
        <a:spcBef>
          <a:spcPts val="1000"/>
        </a:spcBef>
        <a:spcAft>
          <a:spcPts val="0"/>
        </a:spcAft>
        <a:buClr>
          <a:srgbClr val="A53010"/>
        </a:buClr>
        <a:buSzPct val="100000"/>
        <a:buFont typeface="Wingdings 3"/>
        <a:buChar char=""/>
        <a:tabLst/>
        <a:defRPr lang="el-GR" sz="1800" b="0" i="0" u="none" strike="noStrike" kern="1200" cap="none" spc="0" baseline="0">
          <a:solidFill>
            <a:srgbClr val="404040"/>
          </a:solidFill>
          <a:uFillTx/>
          <a:latin typeface="Century Gothic"/>
        </a:defRPr>
      </a:lvl1pPr>
      <a:lvl2pPr marL="742950" marR="0" lvl="1" indent="-285750" algn="l" defTabSz="457200" rtl="0" fontAlgn="auto" hangingPunct="1">
        <a:lnSpc>
          <a:spcPct val="100000"/>
        </a:lnSpc>
        <a:spcBef>
          <a:spcPts val="1000"/>
        </a:spcBef>
        <a:spcAft>
          <a:spcPts val="0"/>
        </a:spcAft>
        <a:buClr>
          <a:srgbClr val="A53010"/>
        </a:buClr>
        <a:buSzPct val="100000"/>
        <a:buFont typeface="Wingdings 3"/>
        <a:buChar char=""/>
        <a:tabLst/>
        <a:defRPr lang="el-GR" sz="1600" b="0" i="0" u="none" strike="noStrike" kern="1200" cap="none" spc="0" baseline="0">
          <a:solidFill>
            <a:srgbClr val="404040"/>
          </a:solidFill>
          <a:uFillTx/>
          <a:latin typeface="Century Gothic"/>
        </a:defRPr>
      </a:lvl2pPr>
      <a:lvl3pPr marL="1143000" marR="0" lvl="2" indent="-228600" algn="l" defTabSz="457200" rtl="0" fontAlgn="auto" hangingPunct="1">
        <a:lnSpc>
          <a:spcPct val="100000"/>
        </a:lnSpc>
        <a:spcBef>
          <a:spcPts val="1000"/>
        </a:spcBef>
        <a:spcAft>
          <a:spcPts val="0"/>
        </a:spcAft>
        <a:buClr>
          <a:srgbClr val="A53010"/>
        </a:buClr>
        <a:buSzPct val="100000"/>
        <a:buFont typeface="Wingdings 3"/>
        <a:buChar char=""/>
        <a:tabLst/>
        <a:defRPr lang="el-GR" sz="1400" b="0" i="0" u="none" strike="noStrike" kern="1200" cap="none" spc="0" baseline="0">
          <a:solidFill>
            <a:srgbClr val="404040"/>
          </a:solidFill>
          <a:uFillTx/>
          <a:latin typeface="Century Gothic"/>
        </a:defRPr>
      </a:lvl3pPr>
      <a:lvl4pPr marL="1600200" marR="0" lvl="3" indent="-228600" algn="l" defTabSz="457200" rtl="0" fontAlgn="auto" hangingPunct="1">
        <a:lnSpc>
          <a:spcPct val="100000"/>
        </a:lnSpc>
        <a:spcBef>
          <a:spcPts val="1000"/>
        </a:spcBef>
        <a:spcAft>
          <a:spcPts val="0"/>
        </a:spcAft>
        <a:buClr>
          <a:srgbClr val="A53010"/>
        </a:buClr>
        <a:buSzPct val="100000"/>
        <a:buFont typeface="Wingdings 3"/>
        <a:buChar char=""/>
        <a:tabLst/>
        <a:defRPr lang="el-GR" sz="1200" b="0" i="0" u="none" strike="noStrike" kern="1200" cap="none" spc="0" baseline="0">
          <a:solidFill>
            <a:srgbClr val="404040"/>
          </a:solidFill>
          <a:uFillTx/>
          <a:latin typeface="Century Gothic"/>
        </a:defRPr>
      </a:lvl4pPr>
      <a:lvl5pPr marL="2057400" marR="0" lvl="4" indent="-228600" algn="l" defTabSz="457200" rtl="0" fontAlgn="auto" hangingPunct="1">
        <a:lnSpc>
          <a:spcPct val="100000"/>
        </a:lnSpc>
        <a:spcBef>
          <a:spcPts val="1000"/>
        </a:spcBef>
        <a:spcAft>
          <a:spcPts val="0"/>
        </a:spcAft>
        <a:buClr>
          <a:srgbClr val="A53010"/>
        </a:buClr>
        <a:buSzPct val="100000"/>
        <a:buFont typeface="Wingdings 3"/>
        <a:buChar char=""/>
        <a:tabLst/>
        <a:defRPr lang="el-GR" sz="1200" b="0" i="0" u="none" strike="noStrike" kern="1200" cap="none" spc="0" baseline="0">
          <a:solidFill>
            <a:srgbClr val="404040"/>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5" Type="http://schemas.openxmlformats.org/officeDocument/2006/relationships/image" Target="../media/image29.jpeg"/><Relationship Id="rId4" Type="http://schemas.openxmlformats.org/officeDocument/2006/relationships/image" Target="../media/image2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5" Type="http://schemas.openxmlformats.org/officeDocument/2006/relationships/image" Target="../media/image37.jpeg"/><Relationship Id="rId4" Type="http://schemas.openxmlformats.org/officeDocument/2006/relationships/image" Target="../media/image36.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2.xml"/><Relationship Id="rId4" Type="http://schemas.openxmlformats.org/officeDocument/2006/relationships/image" Target="../media/image42.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2.xml"/><Relationship Id="rId4" Type="http://schemas.openxmlformats.org/officeDocument/2006/relationships/image" Target="../media/image45.jpeg"/></Relationships>
</file>

<file path=ppt/slides/_rels/slide37.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2.xml"/><Relationship Id="rId4" Type="http://schemas.openxmlformats.org/officeDocument/2006/relationships/image" Target="../media/image49.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2.jpeg"/><Relationship Id="rId4" Type="http://schemas.openxmlformats.org/officeDocument/2006/relationships/image" Target="../media/image51.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7.jpeg"/><Relationship Id="rId2" Type="http://schemas.openxmlformats.org/officeDocument/2006/relationships/image" Target="../media/image56.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A003D-5A22-4D14-BC4F-47FB21A620AB}"/>
              </a:ext>
            </a:extLst>
          </p:cNvPr>
          <p:cNvSpPr txBox="1">
            <a:spLocks noGrp="1"/>
          </p:cNvSpPr>
          <p:nvPr>
            <p:ph type="ctrTitle"/>
          </p:nvPr>
        </p:nvSpPr>
        <p:spPr/>
        <p:txBody>
          <a:bodyPr/>
          <a:lstStyle/>
          <a:p>
            <a:pPr lvl="0"/>
            <a:r>
              <a:rPr lang="el-GR"/>
              <a:t>Καλοήθεις παθήσεις στην ΑΚΘ</a:t>
            </a:r>
          </a:p>
        </p:txBody>
      </p:sp>
      <p:sp>
        <p:nvSpPr>
          <p:cNvPr id="3" name="Υπότιτλος 2">
            <a:extLst>
              <a:ext uri="{FF2B5EF4-FFF2-40B4-BE49-F238E27FC236}">
                <a16:creationId xmlns:a16="http://schemas.microsoft.com/office/drawing/2014/main" id="{F907246C-9FAE-4D4C-B50B-4A3469B41999}"/>
              </a:ext>
            </a:extLst>
          </p:cNvPr>
          <p:cNvSpPr txBox="1">
            <a:spLocks noGrp="1"/>
          </p:cNvSpPr>
          <p:nvPr>
            <p:ph type="subTitle" idx="1"/>
          </p:nvPr>
        </p:nvSpPr>
        <p:spPr/>
        <p:txBody>
          <a:bodyPr/>
          <a:lstStyle/>
          <a:p>
            <a:pPr lvl="0">
              <a:lnSpc>
                <a:spcPct val="90000"/>
              </a:lnSpc>
            </a:pPr>
            <a:r>
              <a:rPr lang="el-GR"/>
              <a:t>Μπαλαφούτα Μυρσίνη</a:t>
            </a:r>
          </a:p>
          <a:p>
            <a:pPr lvl="0">
              <a:lnSpc>
                <a:spcPct val="90000"/>
              </a:lnSpc>
            </a:pPr>
            <a:r>
              <a:rPr lang="el-GR"/>
              <a:t>Ακτινοθεραπευτής Ογκολόγος</a:t>
            </a:r>
          </a:p>
          <a:p>
            <a:pPr lvl="0">
              <a:lnSpc>
                <a:spcPct val="90000"/>
              </a:lnSpc>
            </a:pPr>
            <a:r>
              <a:rPr lang="el-GR"/>
              <a:t>Επικ. Καθηγήτρια ΠΑΔΑ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D4EA63-CA21-404E-81EA-0FFD5F98E339}"/>
              </a:ext>
            </a:extLst>
          </p:cNvPr>
          <p:cNvSpPr txBox="1">
            <a:spLocks noGrp="1"/>
          </p:cNvSpPr>
          <p:nvPr>
            <p:ph type="title"/>
          </p:nvPr>
        </p:nvSpPr>
        <p:spPr>
          <a:xfrm>
            <a:off x="1964021" y="335283"/>
            <a:ext cx="7535579" cy="769623"/>
          </a:xfrm>
        </p:spPr>
        <p:txBody>
          <a:bodyPr/>
          <a:lstStyle/>
          <a:p>
            <a:pPr lvl="0"/>
            <a:r>
              <a:rPr lang="el-GR"/>
              <a:t>Αδαμαντίνωμα γνάθου</a:t>
            </a:r>
          </a:p>
        </p:txBody>
      </p:sp>
      <p:pic>
        <p:nvPicPr>
          <p:cNvPr id="3" name="Picture 2" descr="Î£ÏÎµÏÎ¹ÎºÎ® ÎµÎ¹ÎºÏÎ½Î±">
            <a:extLst>
              <a:ext uri="{FF2B5EF4-FFF2-40B4-BE49-F238E27FC236}">
                <a16:creationId xmlns:a16="http://schemas.microsoft.com/office/drawing/2014/main" id="{A1B75B10-1B1B-4A6D-9888-1020CEF045FF}"/>
              </a:ext>
            </a:extLst>
          </p:cNvPr>
          <p:cNvPicPr>
            <a:picLocks noGrp="1" noChangeAspect="1"/>
          </p:cNvPicPr>
          <p:nvPr>
            <p:ph idx="1"/>
          </p:nvPr>
        </p:nvPicPr>
        <p:blipFill>
          <a:blip r:embed="rId2"/>
          <a:srcRect/>
          <a:stretch>
            <a:fillRect/>
          </a:stretch>
        </p:blipFill>
        <p:spPr>
          <a:xfrm>
            <a:off x="1964012" y="2092961"/>
            <a:ext cx="3013158" cy="3778245"/>
          </a:xfrm>
        </p:spPr>
      </p:pic>
      <p:pic>
        <p:nvPicPr>
          <p:cNvPr id="4" name="Picture 4" descr="Î£ÏÎµÏÎ¹ÎºÎ® ÎµÎ¹ÎºÏÎ½Î±">
            <a:extLst>
              <a:ext uri="{FF2B5EF4-FFF2-40B4-BE49-F238E27FC236}">
                <a16:creationId xmlns:a16="http://schemas.microsoft.com/office/drawing/2014/main" id="{EE76B858-2B76-4FCB-BAEA-447A4488DFA0}"/>
              </a:ext>
            </a:extLst>
          </p:cNvPr>
          <p:cNvPicPr>
            <a:picLocks noChangeAspect="1"/>
          </p:cNvPicPr>
          <p:nvPr/>
        </p:nvPicPr>
        <p:blipFill>
          <a:blip r:embed="rId3"/>
          <a:srcRect/>
          <a:stretch>
            <a:fillRect/>
          </a:stretch>
        </p:blipFill>
        <p:spPr>
          <a:xfrm>
            <a:off x="5130798" y="1104896"/>
            <a:ext cx="5882636" cy="5011424"/>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A252F2-A8C6-4A65-A112-9F807A531F91}"/>
              </a:ext>
            </a:extLst>
          </p:cNvPr>
          <p:cNvSpPr txBox="1">
            <a:spLocks noGrp="1"/>
          </p:cNvSpPr>
          <p:nvPr>
            <p:ph type="title"/>
          </p:nvPr>
        </p:nvSpPr>
        <p:spPr/>
        <p:txBody>
          <a:bodyPr/>
          <a:lstStyle/>
          <a:p>
            <a:pPr lvl="0"/>
            <a:r>
              <a:rPr lang="el-GR"/>
              <a:t>Οστά </a:t>
            </a:r>
          </a:p>
        </p:txBody>
      </p:sp>
      <p:sp>
        <p:nvSpPr>
          <p:cNvPr id="3" name="Θέση περιεχομένου 2">
            <a:extLst>
              <a:ext uri="{FF2B5EF4-FFF2-40B4-BE49-F238E27FC236}">
                <a16:creationId xmlns:a16="http://schemas.microsoft.com/office/drawing/2014/main" id="{E5C855B5-F413-41A7-81AE-CE7A3F819191}"/>
              </a:ext>
            </a:extLst>
          </p:cNvPr>
          <p:cNvSpPr txBox="1">
            <a:spLocks noGrp="1"/>
          </p:cNvSpPr>
          <p:nvPr>
            <p:ph idx="1"/>
          </p:nvPr>
        </p:nvSpPr>
        <p:spPr/>
        <p:txBody>
          <a:bodyPr/>
          <a:lstStyle/>
          <a:p>
            <a:pPr lvl="0" algn="just"/>
            <a:r>
              <a:rPr lang="el-GR" sz="2400" b="1" u="sng"/>
              <a:t>Ανευρυσματική κύστη οστών</a:t>
            </a:r>
            <a:r>
              <a:rPr lang="el-GR" sz="2400"/>
              <a:t>. Είναι κυστική βλάβη των οστών που εντοπίζεται κυρίως σε περιφερικό τμήμα της μετάφυσης των μακρών οστών. Αντιμετωπίζεται κυρίως χειρουργικά, με συχνότητα υποτροπών να ανέρχεται στο 30% -60% . ΑΚΘ εφαρμόζεται στους ασθενείς που δεν μπορούν να χειρουργηθούν λόγω θέσεως της βλάβης σε σπονδύλους ή στα λαγόνια και σε όσους εμφανίζεται υποτροπή της νόσου. Συνήθης </a:t>
            </a:r>
            <a:r>
              <a:rPr lang="el-GR" sz="2400" b="1"/>
              <a:t>συνολική δόση 12-32 </a:t>
            </a:r>
            <a:r>
              <a:rPr lang="en-US" sz="2400" b="1"/>
              <a:t>Gy</a:t>
            </a:r>
            <a:r>
              <a:rPr lang="el-GR" sz="2400" b="1"/>
              <a:t> με 2 </a:t>
            </a:r>
            <a:r>
              <a:rPr lang="en-US" sz="2400" b="1"/>
              <a:t>Gy</a:t>
            </a:r>
            <a:r>
              <a:rPr lang="el-GR" sz="2400" b="1"/>
              <a:t> /συνεδρία. </a:t>
            </a:r>
          </a:p>
          <a:p>
            <a:pPr lvl="0"/>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74C827-0FB2-4BEB-A479-DCBA7986B3AD}"/>
              </a:ext>
            </a:extLst>
          </p:cNvPr>
          <p:cNvSpPr txBox="1">
            <a:spLocks noGrp="1"/>
          </p:cNvSpPr>
          <p:nvPr>
            <p:ph type="title"/>
          </p:nvPr>
        </p:nvSpPr>
        <p:spPr/>
        <p:txBody>
          <a:bodyPr/>
          <a:lstStyle/>
          <a:p>
            <a:pPr lvl="0"/>
            <a:r>
              <a:rPr lang="el-GR"/>
              <a:t>Ανευρυσματικές κύστεις οστών</a:t>
            </a:r>
          </a:p>
        </p:txBody>
      </p:sp>
      <p:pic>
        <p:nvPicPr>
          <p:cNvPr id="3" name="Picture 2" descr="ÎÏÎ¿ÏÎ­Î»ÎµÏÎ¼Î± ÎµÎ¹ÎºÏÎ½Î±Ï Î³Î¹Î± Î±Î½ÎµÏÏÏÏÎ¼Î±ÏÎ¹ÎºÎ® ÎºÏÏÏÎ· Î¿ÏÏÏÎ½">
            <a:extLst>
              <a:ext uri="{FF2B5EF4-FFF2-40B4-BE49-F238E27FC236}">
                <a16:creationId xmlns:a16="http://schemas.microsoft.com/office/drawing/2014/main" id="{0E690B8F-EA2E-44EC-8B7D-37F76ACEDA34}"/>
              </a:ext>
            </a:extLst>
          </p:cNvPr>
          <p:cNvPicPr>
            <a:picLocks noGrp="1" noChangeAspect="1"/>
          </p:cNvPicPr>
          <p:nvPr>
            <p:ph idx="1"/>
          </p:nvPr>
        </p:nvPicPr>
        <p:blipFill>
          <a:blip r:embed="rId2"/>
          <a:srcRect/>
          <a:stretch>
            <a:fillRect/>
          </a:stretch>
        </p:blipFill>
        <p:spPr>
          <a:xfrm>
            <a:off x="2418075" y="2017047"/>
            <a:ext cx="4108764" cy="3912260"/>
          </a:xfrm>
        </p:spPr>
      </p:pic>
      <p:pic>
        <p:nvPicPr>
          <p:cNvPr id="4" name="Picture 4" descr="ÎÏÎ¿ÏÎ­Î»ÎµÏÎ¼Î± ÎµÎ¹ÎºÏÎ½Î±Ï Î³Î¹Î± Î±Î½ÎµÏÏÏÏÎ¼Î±ÏÎ¹ÎºÎ® ÎºÏÏÏÎ· Î¿ÏÏÏÎ½">
            <a:extLst>
              <a:ext uri="{FF2B5EF4-FFF2-40B4-BE49-F238E27FC236}">
                <a16:creationId xmlns:a16="http://schemas.microsoft.com/office/drawing/2014/main" id="{1CD54C31-369B-46F1-8C80-0A9D4162239B}"/>
              </a:ext>
            </a:extLst>
          </p:cNvPr>
          <p:cNvPicPr>
            <a:picLocks noChangeAspect="1"/>
          </p:cNvPicPr>
          <p:nvPr/>
        </p:nvPicPr>
        <p:blipFill>
          <a:blip r:embed="rId3"/>
          <a:srcRect/>
          <a:stretch>
            <a:fillRect/>
          </a:stretch>
        </p:blipFill>
        <p:spPr>
          <a:xfrm>
            <a:off x="7487921" y="1678756"/>
            <a:ext cx="3495037" cy="4354080"/>
          </a:xfrm>
          <a:prstGeom prst="rect">
            <a:avLst/>
          </a:prstGeom>
          <a:noFill/>
          <a:ln cap="flat">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0E7CEE-C539-443C-8806-F8482500FEA9}"/>
              </a:ext>
            </a:extLst>
          </p:cNvPr>
          <p:cNvSpPr>
            <a:spLocks noGrp="1"/>
          </p:cNvSpPr>
          <p:nvPr>
            <p:ph type="title"/>
          </p:nvPr>
        </p:nvSpPr>
        <p:spPr>
          <a:xfrm>
            <a:off x="3799002" y="624106"/>
            <a:ext cx="7705612" cy="554246"/>
          </a:xfrm>
        </p:spPr>
        <p:txBody>
          <a:bodyPr>
            <a:normAutofit fontScale="90000"/>
          </a:bodyPr>
          <a:lstStyle/>
          <a:p>
            <a:r>
              <a:rPr lang="el-GR" dirty="0"/>
              <a:t>Ανευρυσματική κύστη οστών</a:t>
            </a:r>
          </a:p>
        </p:txBody>
      </p:sp>
      <p:pic>
        <p:nvPicPr>
          <p:cNvPr id="1026" name="Picture 2" descr="Μονήρης κύστη των οστών - Ιωάννης Δελνιώτης">
            <a:extLst>
              <a:ext uri="{FF2B5EF4-FFF2-40B4-BE49-F238E27FC236}">
                <a16:creationId xmlns:a16="http://schemas.microsoft.com/office/drawing/2014/main" id="{BA4F6225-0102-43E7-A74B-B735B58AC9B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1109" y="797972"/>
            <a:ext cx="2943197" cy="25296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Μονήρης κύστη των οστών - Ιωάννης Δελνιώτης">
            <a:extLst>
              <a:ext uri="{FF2B5EF4-FFF2-40B4-BE49-F238E27FC236}">
                <a16:creationId xmlns:a16="http://schemas.microsoft.com/office/drawing/2014/main" id="{89BAD8C0-7AA1-42E6-B3DF-1B53822A22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113" y="1178352"/>
            <a:ext cx="2943197" cy="353183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Giant Cell Rich Osteosarcoma - Hand Surgery">
            <a:extLst>
              <a:ext uri="{FF2B5EF4-FFF2-40B4-BE49-F238E27FC236}">
                <a16:creationId xmlns:a16="http://schemas.microsoft.com/office/drawing/2014/main" id="{F43D3A9A-FDBA-4847-8C51-47E81B2C58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420" y="1363002"/>
            <a:ext cx="2943197" cy="392932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Χειρουργός Ορθοπαιδικός Δημοσθένης Περτσεμλίδης - Μονόχωρες κύστεις οστών  (UBC)">
            <a:extLst>
              <a:ext uri="{FF2B5EF4-FFF2-40B4-BE49-F238E27FC236}">
                <a16:creationId xmlns:a16="http://schemas.microsoft.com/office/drawing/2014/main" id="{FC6448C5-A975-4333-92AA-B2D64A5F9E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3805" y="3429000"/>
            <a:ext cx="2631060" cy="3243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124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F22746-4ED7-44AC-8E6D-290ACEDAB06D}"/>
              </a:ext>
            </a:extLst>
          </p:cNvPr>
          <p:cNvSpPr txBox="1">
            <a:spLocks noGrp="1"/>
          </p:cNvSpPr>
          <p:nvPr>
            <p:ph type="title"/>
          </p:nvPr>
        </p:nvSpPr>
        <p:spPr/>
        <p:txBody>
          <a:bodyPr/>
          <a:lstStyle/>
          <a:p>
            <a:pPr lvl="0"/>
            <a:r>
              <a:rPr lang="el-GR"/>
              <a:t>Οστά </a:t>
            </a:r>
          </a:p>
        </p:txBody>
      </p:sp>
      <p:sp>
        <p:nvSpPr>
          <p:cNvPr id="3" name="Θέση περιεχομένου 2">
            <a:extLst>
              <a:ext uri="{FF2B5EF4-FFF2-40B4-BE49-F238E27FC236}">
                <a16:creationId xmlns:a16="http://schemas.microsoft.com/office/drawing/2014/main" id="{2FA30EDF-EA04-4714-8AAE-CD68C904A387}"/>
              </a:ext>
            </a:extLst>
          </p:cNvPr>
          <p:cNvSpPr txBox="1">
            <a:spLocks noGrp="1"/>
          </p:cNvSpPr>
          <p:nvPr>
            <p:ph idx="1"/>
          </p:nvPr>
        </p:nvSpPr>
        <p:spPr/>
        <p:txBody>
          <a:bodyPr/>
          <a:lstStyle/>
          <a:p>
            <a:pPr lvl="0" algn="just"/>
            <a:r>
              <a:rPr lang="el-GR" sz="2400" b="1" u="sng"/>
              <a:t>Έκτοπη οστεοποίηση</a:t>
            </a:r>
            <a:r>
              <a:rPr lang="el-GR" sz="2400"/>
              <a:t>. Είναι η οστεοποίηση που δημιουργείται στις μεγάλες αρθρώσεις συμπεριλαμβανομένου και των συνδέσμων (γόνατο, αγκώνα, ισχίο, ώμο) μετά από τραυματισμό ή χειρουργική επέμβαση. Η ΑΚΘ εφαρμόζεται </a:t>
            </a:r>
            <a:r>
              <a:rPr lang="el-GR" sz="2400" b="1"/>
              <a:t>σε 3-10 συνεδρίες με 2-4 </a:t>
            </a:r>
            <a:r>
              <a:rPr lang="en-US" sz="2400" b="1"/>
              <a:t>Gy</a:t>
            </a:r>
            <a:r>
              <a:rPr lang="el-GR" sz="2400" b="1"/>
              <a:t> /συνεδρία ή εφάπαξ δόση 6-8 </a:t>
            </a:r>
            <a:r>
              <a:rPr lang="en-US" sz="2400" b="1"/>
              <a:t>Gy</a:t>
            </a:r>
            <a:r>
              <a:rPr lang="el-GR" sz="2400" b="1"/>
              <a:t> το πρώτο εικοσιτετράωρο μετά το χειρουργείο.</a:t>
            </a:r>
          </a:p>
          <a:p>
            <a:pPr lvl="0"/>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pic>
        <p:nvPicPr>
          <p:cNvPr id="2" name="Picture 2" descr="ÎÏÎ¿ÏÎ­Î»ÎµÏÎ¼Î± ÎµÎ¹ÎºÏÎ½Î±Ï Î³Î¹Î± Î­ÎºÏÎ¿ÏÎ® Î¿ÏÏÎµÎ¿ÏÎ¿Î¯Î·ÏÎ·">
            <a:extLst>
              <a:ext uri="{FF2B5EF4-FFF2-40B4-BE49-F238E27FC236}">
                <a16:creationId xmlns:a16="http://schemas.microsoft.com/office/drawing/2014/main" id="{CDF6C30B-D3FF-4633-83E8-AA350C280326}"/>
              </a:ext>
            </a:extLst>
          </p:cNvPr>
          <p:cNvPicPr>
            <a:picLocks noChangeAspect="1"/>
          </p:cNvPicPr>
          <p:nvPr/>
        </p:nvPicPr>
        <p:blipFill>
          <a:blip r:embed="rId2"/>
          <a:srcRect/>
          <a:stretch>
            <a:fillRect/>
          </a:stretch>
        </p:blipFill>
        <p:spPr>
          <a:xfrm>
            <a:off x="6986144" y="2410532"/>
            <a:ext cx="4071497" cy="2435467"/>
          </a:xfrm>
          <a:prstGeom prst="rect">
            <a:avLst/>
          </a:prstGeom>
          <a:noFill/>
          <a:ln cap="flat">
            <a:noFill/>
          </a:ln>
        </p:spPr>
      </p:pic>
      <p:pic>
        <p:nvPicPr>
          <p:cNvPr id="3" name="Picture 4" descr="ÎÏÎ¿ÏÎ­Î»ÎµÏÎ¼Î± ÎµÎ¹ÎºÏÎ½Î±Ï Î³Î¹Î± Î­ÎºÏÎ¿ÏÎ· Î¿ÏÏÎµÎ¿ÏÎ¿Î¯Î·ÏÎ·">
            <a:extLst>
              <a:ext uri="{FF2B5EF4-FFF2-40B4-BE49-F238E27FC236}">
                <a16:creationId xmlns:a16="http://schemas.microsoft.com/office/drawing/2014/main" id="{75B239A4-BD1A-45A4-B5D3-C5711782FA98}"/>
              </a:ext>
            </a:extLst>
          </p:cNvPr>
          <p:cNvPicPr>
            <a:picLocks noGrp="1" noChangeAspect="1"/>
          </p:cNvPicPr>
          <p:nvPr>
            <p:ph idx="1"/>
          </p:nvPr>
        </p:nvPicPr>
        <p:blipFill>
          <a:blip r:embed="rId3"/>
          <a:srcRect/>
          <a:stretch>
            <a:fillRect/>
          </a:stretch>
        </p:blipFill>
        <p:spPr>
          <a:xfrm>
            <a:off x="1948248" y="3007361"/>
            <a:ext cx="3512128" cy="3240725"/>
          </a:xfrm>
        </p:spPr>
      </p:pic>
      <p:pic>
        <p:nvPicPr>
          <p:cNvPr id="4" name="Picture 6" descr="ÎÏÎ¿ÏÎ­Î»ÎµÏÎ¼Î± ÎµÎ¹ÎºÏÎ½Î±Ï Î³Î¹Î± Î­ÎºÏÎ¿ÏÎ· Î¿ÏÏÎµÎ¿ÏÎ¿Î¯Î·ÏÎ·">
            <a:extLst>
              <a:ext uri="{FF2B5EF4-FFF2-40B4-BE49-F238E27FC236}">
                <a16:creationId xmlns:a16="http://schemas.microsoft.com/office/drawing/2014/main" id="{13F3BEED-C98E-47C5-AD9B-76B079C85344}"/>
              </a:ext>
            </a:extLst>
          </p:cNvPr>
          <p:cNvPicPr>
            <a:picLocks noChangeAspect="1"/>
          </p:cNvPicPr>
          <p:nvPr/>
        </p:nvPicPr>
        <p:blipFill>
          <a:blip r:embed="rId4"/>
          <a:srcRect/>
          <a:stretch>
            <a:fillRect/>
          </a:stretch>
        </p:blipFill>
        <p:spPr>
          <a:xfrm>
            <a:off x="1948248" y="255730"/>
            <a:ext cx="3781994" cy="2711616"/>
          </a:xfrm>
          <a:prstGeom prst="rect">
            <a:avLst/>
          </a:prstGeom>
          <a:noFill/>
          <a:ln cap="flat">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067E3C-9424-48F3-A3FD-8E6C931C2B2C}"/>
              </a:ext>
            </a:extLst>
          </p:cNvPr>
          <p:cNvSpPr>
            <a:spLocks noGrp="1"/>
          </p:cNvSpPr>
          <p:nvPr>
            <p:ph type="title"/>
          </p:nvPr>
        </p:nvSpPr>
        <p:spPr/>
        <p:txBody>
          <a:bodyPr/>
          <a:lstStyle/>
          <a:p>
            <a:r>
              <a:rPr lang="el-GR" dirty="0"/>
              <a:t>σχηματισμός έκτοπης οστεοποίησης</a:t>
            </a:r>
          </a:p>
        </p:txBody>
      </p:sp>
      <p:pic>
        <p:nvPicPr>
          <p:cNvPr id="3074" name="Picture 2" descr="Ο ρόλος της φυσικοθεραπείας στην πρόληψη και αντιμετώπιση της έκτοπη">
            <a:extLst>
              <a:ext uri="{FF2B5EF4-FFF2-40B4-BE49-F238E27FC236}">
                <a16:creationId xmlns:a16="http://schemas.microsoft.com/office/drawing/2014/main" id="{B6004375-7928-410B-B687-6414846D12C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54803" y="1830615"/>
            <a:ext cx="4062953" cy="4062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491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5CED19-BA5A-4C29-87D4-0DD3D10B2A5D}"/>
              </a:ext>
            </a:extLst>
          </p:cNvPr>
          <p:cNvSpPr>
            <a:spLocks noGrp="1"/>
          </p:cNvSpPr>
          <p:nvPr>
            <p:ph type="title"/>
          </p:nvPr>
        </p:nvSpPr>
        <p:spPr>
          <a:xfrm>
            <a:off x="2592927" y="624106"/>
            <a:ext cx="8911687" cy="771062"/>
          </a:xfrm>
        </p:spPr>
        <p:txBody>
          <a:bodyPr/>
          <a:lstStyle/>
          <a:p>
            <a:r>
              <a:rPr lang="el-GR" dirty="0"/>
              <a:t>Έκτοπος οστεοποίηση</a:t>
            </a:r>
          </a:p>
        </p:txBody>
      </p:sp>
      <p:pic>
        <p:nvPicPr>
          <p:cNvPr id="2050" name="Picture 2" descr="Ελληνική Εταιρεία Εντατικής Θεραπείας - ppt κατέβασμα">
            <a:extLst>
              <a:ext uri="{FF2B5EF4-FFF2-40B4-BE49-F238E27FC236}">
                <a16:creationId xmlns:a16="http://schemas.microsoft.com/office/drawing/2014/main" id="{F450A072-041E-4196-8F22-F9F1E7977F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345" y="1489576"/>
            <a:ext cx="5990400" cy="4487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005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3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3FE829-A7B1-4B5E-AD20-0CCF791FC180}"/>
              </a:ext>
            </a:extLst>
          </p:cNvPr>
          <p:cNvSpPr txBox="1">
            <a:spLocks noGrp="1"/>
          </p:cNvSpPr>
          <p:nvPr>
            <p:ph type="title"/>
          </p:nvPr>
        </p:nvSpPr>
        <p:spPr/>
        <p:txBody>
          <a:bodyPr/>
          <a:lstStyle/>
          <a:p>
            <a:pPr lvl="0"/>
            <a:r>
              <a:rPr lang="el-GR"/>
              <a:t>Έκτοπος οστεοποίηση</a:t>
            </a:r>
          </a:p>
        </p:txBody>
      </p:sp>
      <p:pic>
        <p:nvPicPr>
          <p:cNvPr id="3" name="Picture 2" descr="ÎÏÎ¿ÏÎ­Î»ÎµÏÎ¼Î± ÎµÎ¹ÎºÏÎ½Î±Ï Î³Î¹Î± Î­ÎºÏÎ¿ÏÎ· Î¿ÏÏÎµÎ¿ÏÎ¿Î¯Î·ÏÎ·">
            <a:extLst>
              <a:ext uri="{FF2B5EF4-FFF2-40B4-BE49-F238E27FC236}">
                <a16:creationId xmlns:a16="http://schemas.microsoft.com/office/drawing/2014/main" id="{F8949B1D-297A-49A4-A19A-29C56F2F43A0}"/>
              </a:ext>
            </a:extLst>
          </p:cNvPr>
          <p:cNvPicPr>
            <a:picLocks noGrp="1" noChangeAspect="1"/>
          </p:cNvPicPr>
          <p:nvPr>
            <p:ph idx="1"/>
          </p:nvPr>
        </p:nvPicPr>
        <p:blipFill>
          <a:blip r:embed="rId2"/>
          <a:srcRect/>
          <a:stretch>
            <a:fillRect/>
          </a:stretch>
        </p:blipFill>
        <p:spPr>
          <a:xfrm>
            <a:off x="2592927" y="2181228"/>
            <a:ext cx="2954435" cy="4010677"/>
          </a:xfrm>
        </p:spPr>
      </p:pic>
      <p:pic>
        <p:nvPicPr>
          <p:cNvPr id="4" name="Picture 4" descr="Î£ÏÎµÏÎ¹ÎºÎ® ÎµÎ¹ÎºÏÎ½Î±">
            <a:extLst>
              <a:ext uri="{FF2B5EF4-FFF2-40B4-BE49-F238E27FC236}">
                <a16:creationId xmlns:a16="http://schemas.microsoft.com/office/drawing/2014/main" id="{B7B48199-55A2-4DBD-B1C5-8F0C49452FCF}"/>
              </a:ext>
            </a:extLst>
          </p:cNvPr>
          <p:cNvPicPr>
            <a:picLocks noChangeAspect="1"/>
          </p:cNvPicPr>
          <p:nvPr/>
        </p:nvPicPr>
        <p:blipFill>
          <a:blip r:embed="rId3"/>
          <a:srcRect/>
          <a:stretch>
            <a:fillRect/>
          </a:stretch>
        </p:blipFill>
        <p:spPr>
          <a:xfrm>
            <a:off x="6454996" y="2031997"/>
            <a:ext cx="4667253" cy="4159907"/>
          </a:xfrm>
          <a:prstGeom prst="rect">
            <a:avLst/>
          </a:prstGeom>
          <a:noFill/>
          <a:ln cap="flat">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3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5CEAAA-757D-46C0-9782-05C858EFCB64}"/>
              </a:ext>
            </a:extLst>
          </p:cNvPr>
          <p:cNvSpPr txBox="1">
            <a:spLocks noGrp="1"/>
          </p:cNvSpPr>
          <p:nvPr>
            <p:ph type="title"/>
          </p:nvPr>
        </p:nvSpPr>
        <p:spPr/>
        <p:txBody>
          <a:bodyPr/>
          <a:lstStyle/>
          <a:p>
            <a:pPr lvl="0"/>
            <a:r>
              <a:rPr lang="el-GR"/>
              <a:t>Έκτοπός οστεοποίηση</a:t>
            </a:r>
          </a:p>
        </p:txBody>
      </p:sp>
      <p:pic>
        <p:nvPicPr>
          <p:cNvPr id="3" name="Picture 2" descr="Î£ÏÎµÏÎ¹ÎºÎ® ÎµÎ¹ÎºÏÎ½Î±">
            <a:extLst>
              <a:ext uri="{FF2B5EF4-FFF2-40B4-BE49-F238E27FC236}">
                <a16:creationId xmlns:a16="http://schemas.microsoft.com/office/drawing/2014/main" id="{14807901-B454-4F2E-9690-3E2EC67505C5}"/>
              </a:ext>
            </a:extLst>
          </p:cNvPr>
          <p:cNvPicPr>
            <a:picLocks noGrp="1" noChangeAspect="1"/>
          </p:cNvPicPr>
          <p:nvPr>
            <p:ph idx="1"/>
          </p:nvPr>
        </p:nvPicPr>
        <p:blipFill>
          <a:blip r:embed="rId2"/>
          <a:srcRect/>
          <a:stretch>
            <a:fillRect/>
          </a:stretch>
        </p:blipFill>
        <p:spPr>
          <a:xfrm>
            <a:off x="2592927" y="2122048"/>
            <a:ext cx="4081460" cy="3239252"/>
          </a:xfrm>
        </p:spPr>
      </p:pic>
      <p:pic>
        <p:nvPicPr>
          <p:cNvPr id="4" name="Picture 4" descr="ÎÏÎ¿ÏÎ­Î»ÎµÏÎ¼Î± ÎµÎ¹ÎºÏÎ½Î±Ï Î³Î¹Î± Î­ÎºÏÎ¿ÏÎ· Î¿ÏÏÎµÎ¿ÏÎ¿Î¯Î·ÏÎ·">
            <a:extLst>
              <a:ext uri="{FF2B5EF4-FFF2-40B4-BE49-F238E27FC236}">
                <a16:creationId xmlns:a16="http://schemas.microsoft.com/office/drawing/2014/main" id="{7D4342ED-4776-4818-A916-33DD14DF5706}"/>
              </a:ext>
            </a:extLst>
          </p:cNvPr>
          <p:cNvPicPr>
            <a:picLocks noChangeAspect="1"/>
          </p:cNvPicPr>
          <p:nvPr/>
        </p:nvPicPr>
        <p:blipFill>
          <a:blip r:embed="rId3"/>
          <a:srcRect/>
          <a:stretch>
            <a:fillRect/>
          </a:stretch>
        </p:blipFill>
        <p:spPr>
          <a:xfrm>
            <a:off x="7023414" y="1845944"/>
            <a:ext cx="4081460" cy="3515355"/>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141DE9-0BB8-4F5A-AAC8-7B591B7ED134}"/>
              </a:ext>
            </a:extLst>
          </p:cNvPr>
          <p:cNvSpPr txBox="1">
            <a:spLocks noGrp="1"/>
          </p:cNvSpPr>
          <p:nvPr>
            <p:ph type="title"/>
          </p:nvPr>
        </p:nvSpPr>
        <p:spPr/>
        <p:txBody>
          <a:bodyPr/>
          <a:lstStyle/>
          <a:p>
            <a:pPr lvl="0"/>
            <a:r>
              <a:rPr lang="el-GR"/>
              <a:t>Παράγωγα αίματος</a:t>
            </a:r>
          </a:p>
        </p:txBody>
      </p:sp>
      <p:sp>
        <p:nvSpPr>
          <p:cNvPr id="3" name="Θέση περιεχομένου 2">
            <a:extLst>
              <a:ext uri="{FF2B5EF4-FFF2-40B4-BE49-F238E27FC236}">
                <a16:creationId xmlns:a16="http://schemas.microsoft.com/office/drawing/2014/main" id="{66AF0596-44C5-4998-A733-356205414708}"/>
              </a:ext>
            </a:extLst>
          </p:cNvPr>
          <p:cNvSpPr txBox="1">
            <a:spLocks noGrp="1"/>
          </p:cNvSpPr>
          <p:nvPr>
            <p:ph idx="1"/>
          </p:nvPr>
        </p:nvSpPr>
        <p:spPr>
          <a:xfrm>
            <a:off x="1605284" y="2133596"/>
            <a:ext cx="9899330" cy="3777624"/>
          </a:xfrm>
        </p:spPr>
        <p:txBody>
          <a:bodyPr/>
          <a:lstStyle/>
          <a:p>
            <a:pPr lvl="0" algn="just"/>
            <a:r>
              <a:rPr lang="el-GR" sz="2400"/>
              <a:t>Στις περιπτώσεις που πρέπει να γίνει </a:t>
            </a:r>
            <a:r>
              <a:rPr lang="el-GR" sz="2400" b="1" u="sng"/>
              <a:t>μετάγγιση αίματος ή παραγώγων του σε ανοσοκατασταλμένους ασθενείς </a:t>
            </a:r>
            <a:r>
              <a:rPr lang="el-GR" sz="2400"/>
              <a:t>(δηλ. ασθενείς που θα κάνουν μεταμόσχευση μυελού των οστών, ασθενείς που υποβάλλονται σε έντονη ΧΜΘ λόγω λεμφώματος ή λευχαιμίας), τα Τ-λεμφοκύτταρα του δότη προκαλούν ανοσολογική αντίδραση με τα όργανα του δέκτη-ασθενούς. Καλούμεθα λοιπόν να ακτινοβολήσουμε τους σάκους του αίματος ή των παραγώγων του </a:t>
            </a:r>
            <a:r>
              <a:rPr lang="el-GR" sz="2400" b="1"/>
              <a:t>για να ανασταλεί η δραστηριότητα των Τ λεμφοκυττάρων και ο πολλαπλασιασμός τους. Η συνήθης δόση ΑΚΘ είναι 25</a:t>
            </a:r>
            <a:r>
              <a:rPr lang="en-US" sz="2400" b="1"/>
              <a:t>-</a:t>
            </a:r>
            <a:r>
              <a:rPr lang="el-GR" sz="2400" b="1"/>
              <a:t>30</a:t>
            </a:r>
            <a:r>
              <a:rPr lang="en-US" sz="2400" b="1"/>
              <a:t> Gy </a:t>
            </a:r>
            <a:r>
              <a:rPr lang="el-GR" sz="2400" b="1"/>
              <a:t>εφάπαξ. </a:t>
            </a:r>
          </a:p>
          <a:p>
            <a:pPr lvl="0"/>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929B2C-9845-4EB1-85E9-65AA1F371CA5}"/>
              </a:ext>
            </a:extLst>
          </p:cNvPr>
          <p:cNvSpPr txBox="1">
            <a:spLocks noGrp="1"/>
          </p:cNvSpPr>
          <p:nvPr>
            <p:ph type="title"/>
          </p:nvPr>
        </p:nvSpPr>
        <p:spPr/>
        <p:txBody>
          <a:bodyPr/>
          <a:lstStyle/>
          <a:p>
            <a:pPr lvl="0"/>
            <a:r>
              <a:rPr lang="el-GR"/>
              <a:t>Μαλακά μόρια </a:t>
            </a:r>
          </a:p>
        </p:txBody>
      </p:sp>
      <p:sp>
        <p:nvSpPr>
          <p:cNvPr id="3" name="Θέση περιεχομένου 2">
            <a:extLst>
              <a:ext uri="{FF2B5EF4-FFF2-40B4-BE49-F238E27FC236}">
                <a16:creationId xmlns:a16="http://schemas.microsoft.com/office/drawing/2014/main" id="{E233D197-5A5A-45FF-83D8-4BE4621D7056}"/>
              </a:ext>
            </a:extLst>
          </p:cNvPr>
          <p:cNvSpPr txBox="1">
            <a:spLocks noGrp="1"/>
          </p:cNvSpPr>
          <p:nvPr>
            <p:ph idx="1"/>
          </p:nvPr>
        </p:nvSpPr>
        <p:spPr>
          <a:xfrm>
            <a:off x="1673818" y="1720315"/>
            <a:ext cx="9830796" cy="4190905"/>
          </a:xfrm>
        </p:spPr>
        <p:txBody>
          <a:bodyPr/>
          <a:lstStyle/>
          <a:p>
            <a:pPr lvl="0" algn="just">
              <a:lnSpc>
                <a:spcPct val="80000"/>
              </a:lnSpc>
            </a:pPr>
            <a:r>
              <a:rPr lang="el-GR" sz="2400" b="1" dirty="0" err="1"/>
              <a:t>Θυλακίτιδα</a:t>
            </a:r>
            <a:r>
              <a:rPr lang="el-GR" sz="2400" b="1" dirty="0"/>
              <a:t>  -Τενοντίτιδα</a:t>
            </a:r>
            <a:r>
              <a:rPr lang="el-GR" sz="2400" dirty="0"/>
              <a:t>. Είναι η συχνότερη φλεγμονή του αχίλλειου τένοντα και των θυλάκων του λόγω τραυματισμών. ΑΚΘ γίνεται σε ασθενείς με οξέα συμπτώματα σε υποτροπή και εμμονή της νόσου μετά τη λήψη αντιφλεγμονωδών. </a:t>
            </a:r>
            <a:r>
              <a:rPr lang="el-GR" sz="2400" b="1" dirty="0"/>
              <a:t>Συνήθης συνολική δόση 6-10 </a:t>
            </a:r>
            <a:r>
              <a:rPr lang="en-US" sz="2400" b="1" dirty="0"/>
              <a:t>Gy</a:t>
            </a:r>
            <a:r>
              <a:rPr lang="el-GR" sz="2400" b="1" dirty="0"/>
              <a:t> με 1,5</a:t>
            </a:r>
            <a:r>
              <a:rPr lang="en-US" sz="2400" b="1" dirty="0"/>
              <a:t>Gy</a:t>
            </a:r>
            <a:r>
              <a:rPr lang="el-GR" sz="2400" b="1" dirty="0"/>
              <a:t> /συνεδρία. </a:t>
            </a:r>
          </a:p>
          <a:p>
            <a:pPr lvl="0">
              <a:lnSpc>
                <a:spcPct val="80000"/>
              </a:lnSpc>
            </a:pPr>
            <a:r>
              <a:rPr lang="el-GR" sz="2400" b="1" u="sng" dirty="0"/>
              <a:t>Δεσμοειδής όγκος</a:t>
            </a:r>
            <a:r>
              <a:rPr lang="el-GR" sz="2400" b="1" dirty="0"/>
              <a:t>. </a:t>
            </a:r>
            <a:r>
              <a:rPr lang="el-GR" sz="2400" dirty="0"/>
              <a:t>( επιθετική ινωμάτωση) τοπικά διηθητικό, δεν μεθίσταται στον συνδετικό ιστό. Θεραπεία εκλογής είναι η χειρουργική αφαίρεση, αλλά </a:t>
            </a:r>
            <a:r>
              <a:rPr lang="el-GR" sz="2400" b="1" dirty="0"/>
              <a:t>σε υποτροπή της νόσου γίνεται ΑΚΘ με συνολική δόση 50-60</a:t>
            </a:r>
            <a:r>
              <a:rPr lang="en-US" sz="2400" b="1" dirty="0"/>
              <a:t>Gy</a:t>
            </a:r>
            <a:r>
              <a:rPr lang="el-GR" sz="2400" b="1" dirty="0"/>
              <a:t> με 1,8-2 </a:t>
            </a:r>
            <a:r>
              <a:rPr lang="en-US" sz="2400" b="1" dirty="0"/>
              <a:t>Gy</a:t>
            </a:r>
            <a:r>
              <a:rPr lang="el-GR" sz="2400" b="1" dirty="0"/>
              <a:t>/συνεδρία σε 6-7 εβδομάδες.</a:t>
            </a:r>
          </a:p>
          <a:p>
            <a:pPr lvl="0">
              <a:lnSpc>
                <a:spcPct val="80000"/>
              </a:lnSpc>
            </a:pPr>
            <a:endParaRPr lang="el-GR" sz="1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FFB2E0-94DA-40B5-B0DA-F0B763887EE6}"/>
              </a:ext>
            </a:extLst>
          </p:cNvPr>
          <p:cNvSpPr>
            <a:spLocks noGrp="1"/>
          </p:cNvSpPr>
          <p:nvPr>
            <p:ph type="title"/>
          </p:nvPr>
        </p:nvSpPr>
        <p:spPr/>
        <p:txBody>
          <a:bodyPr/>
          <a:lstStyle/>
          <a:p>
            <a:r>
              <a:rPr lang="el-GR" dirty="0"/>
              <a:t>Δεσμοειδής όγκος </a:t>
            </a:r>
          </a:p>
        </p:txBody>
      </p:sp>
      <p:sp>
        <p:nvSpPr>
          <p:cNvPr id="3" name="Θέση περιεχομένου 2">
            <a:extLst>
              <a:ext uri="{FF2B5EF4-FFF2-40B4-BE49-F238E27FC236}">
                <a16:creationId xmlns:a16="http://schemas.microsoft.com/office/drawing/2014/main" id="{47B69EAC-80A9-42D1-8800-8B09776F831C}"/>
              </a:ext>
            </a:extLst>
          </p:cNvPr>
          <p:cNvSpPr>
            <a:spLocks noGrp="1"/>
          </p:cNvSpPr>
          <p:nvPr>
            <p:ph idx="1"/>
          </p:nvPr>
        </p:nvSpPr>
        <p:spPr>
          <a:xfrm>
            <a:off x="800100" y="1743071"/>
            <a:ext cx="10609265" cy="4006224"/>
          </a:xfrm>
        </p:spPr>
        <p:txBody>
          <a:bodyPr/>
          <a:lstStyle/>
          <a:p>
            <a:r>
              <a:rPr lang="el-GR" dirty="0"/>
              <a:t>Ο δεσμοειδής όγκος ή η έντονη ινωμάτωση είναι ένας τύπος μη καρκινικού τύπου όγκου που ξεκινά από τον συνδετικό ιστό. Θεωρείται τοπικά επιθετικό γιατί μπορεί να αναπτυχθεί σε περιβάλλοντα ιστούς και όργανα. Ο όγκος μπορεί επίσης να αναπτυχθεί ξανά εάν δεν αφαιρεθεί πλήρως.</a:t>
            </a:r>
          </a:p>
        </p:txBody>
      </p:sp>
      <p:pic>
        <p:nvPicPr>
          <p:cNvPr id="1026" name="Picture 2" descr="Δεσμοειδή όγκοι – Υγιεινή τροφή κοντά μου">
            <a:extLst>
              <a:ext uri="{FF2B5EF4-FFF2-40B4-BE49-F238E27FC236}">
                <a16:creationId xmlns:a16="http://schemas.microsoft.com/office/drawing/2014/main" id="{60DDF001-1A54-4995-B307-7ED4797235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8" y="3357563"/>
            <a:ext cx="4129087" cy="2630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9340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065EF5-963A-4804-9D36-9BB4B3E75E75}"/>
              </a:ext>
            </a:extLst>
          </p:cNvPr>
          <p:cNvSpPr txBox="1">
            <a:spLocks noGrp="1"/>
          </p:cNvSpPr>
          <p:nvPr>
            <p:ph type="title"/>
          </p:nvPr>
        </p:nvSpPr>
        <p:spPr/>
        <p:txBody>
          <a:bodyPr/>
          <a:lstStyle/>
          <a:p>
            <a:pPr lvl="0"/>
            <a:r>
              <a:rPr lang="el-GR" dirty="0"/>
              <a:t>Δεσμοειδής όγκος υποδορίου και </a:t>
            </a:r>
            <a:r>
              <a:rPr lang="el-GR" dirty="0" err="1"/>
              <a:t>μεσεντερίου</a:t>
            </a:r>
            <a:endParaRPr lang="el-GR" dirty="0"/>
          </a:p>
        </p:txBody>
      </p:sp>
      <p:pic>
        <p:nvPicPr>
          <p:cNvPr id="3" name="Picture 2" descr="ÎÏÎ¿ÏÎ­Î»ÎµÏÎ¼Î± ÎµÎ¹ÎºÏÎ½Î±Ï Î³Î¹Î± Î´ÎµÏÎ¼Î¿ÎµÎ¹Î´Î®Ï ÏÎ³ÎºÎ¿Ï">
            <a:extLst>
              <a:ext uri="{FF2B5EF4-FFF2-40B4-BE49-F238E27FC236}">
                <a16:creationId xmlns:a16="http://schemas.microsoft.com/office/drawing/2014/main" id="{A6A5A812-EC80-4767-BB0C-66851F361482}"/>
              </a:ext>
            </a:extLst>
          </p:cNvPr>
          <p:cNvPicPr>
            <a:picLocks noGrp="1" noChangeAspect="1"/>
          </p:cNvPicPr>
          <p:nvPr>
            <p:ph idx="1"/>
          </p:nvPr>
        </p:nvPicPr>
        <p:blipFill>
          <a:blip r:embed="rId2"/>
          <a:srcRect/>
          <a:stretch>
            <a:fillRect/>
          </a:stretch>
        </p:blipFill>
        <p:spPr>
          <a:xfrm>
            <a:off x="1155701" y="1981203"/>
            <a:ext cx="5138516" cy="3848919"/>
          </a:xfrm>
        </p:spPr>
      </p:pic>
      <p:pic>
        <p:nvPicPr>
          <p:cNvPr id="4" name="Picture 4" descr="ÎÏÎ¿ÏÎ­Î»ÎµÏÎ¼Î± ÎµÎ¹ÎºÏÎ½Î±Ï Î³Î¹Î± Î´ÎµÏÎ¼Î¿ÎµÎ¹Î´Î®Ï ÏÎ³ÎºÎ¿Ï">
            <a:extLst>
              <a:ext uri="{FF2B5EF4-FFF2-40B4-BE49-F238E27FC236}">
                <a16:creationId xmlns:a16="http://schemas.microsoft.com/office/drawing/2014/main" id="{6DBFCEE4-254B-4317-B41B-D9A0068B07E5}"/>
              </a:ext>
            </a:extLst>
          </p:cNvPr>
          <p:cNvPicPr>
            <a:picLocks noChangeAspect="1"/>
          </p:cNvPicPr>
          <p:nvPr/>
        </p:nvPicPr>
        <p:blipFill>
          <a:blip r:embed="rId3"/>
          <a:srcRect/>
          <a:stretch>
            <a:fillRect/>
          </a:stretch>
        </p:blipFill>
        <p:spPr>
          <a:xfrm>
            <a:off x="6847319" y="1981203"/>
            <a:ext cx="5282461" cy="3985640"/>
          </a:xfrm>
          <a:prstGeom prst="rect">
            <a:avLst/>
          </a:prstGeom>
          <a:noFill/>
          <a:ln cap="flat">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F6C69C-E03D-44B5-9E92-138A7FD7925D}"/>
              </a:ext>
            </a:extLst>
          </p:cNvPr>
          <p:cNvSpPr txBox="1">
            <a:spLocks noGrp="1"/>
          </p:cNvSpPr>
          <p:nvPr>
            <p:ph type="title"/>
          </p:nvPr>
        </p:nvSpPr>
        <p:spPr/>
        <p:txBody>
          <a:bodyPr/>
          <a:lstStyle/>
          <a:p>
            <a:pPr lvl="0"/>
            <a:r>
              <a:rPr lang="el-GR"/>
              <a:t>Μαλακά μόρια </a:t>
            </a:r>
          </a:p>
        </p:txBody>
      </p:sp>
      <p:sp>
        <p:nvSpPr>
          <p:cNvPr id="3" name="Θέση περιεχομένου 2">
            <a:extLst>
              <a:ext uri="{FF2B5EF4-FFF2-40B4-BE49-F238E27FC236}">
                <a16:creationId xmlns:a16="http://schemas.microsoft.com/office/drawing/2014/main" id="{7A820E77-A319-4898-BBE0-A6512CA00903}"/>
              </a:ext>
            </a:extLst>
          </p:cNvPr>
          <p:cNvSpPr txBox="1">
            <a:spLocks noGrp="1"/>
          </p:cNvSpPr>
          <p:nvPr>
            <p:ph idx="1"/>
          </p:nvPr>
        </p:nvSpPr>
        <p:spPr>
          <a:xfrm>
            <a:off x="1534335" y="2061277"/>
            <a:ext cx="9970279" cy="3849944"/>
          </a:xfrm>
        </p:spPr>
        <p:txBody>
          <a:bodyPr/>
          <a:lstStyle/>
          <a:p>
            <a:pPr lvl="0"/>
            <a:r>
              <a:rPr lang="el-GR" sz="2400" b="1" u="sng" dirty="0"/>
              <a:t>Νόσος του </a:t>
            </a:r>
            <a:r>
              <a:rPr lang="en-US" sz="2400" b="1" u="sng" dirty="0" err="1"/>
              <a:t>Peyronie</a:t>
            </a:r>
            <a:r>
              <a:rPr lang="el-GR" sz="2400" dirty="0"/>
              <a:t>. Είναι η νόσος κατά την οποία το πέος κατά τη στύση εμφανίζει επώδυνη </a:t>
            </a:r>
            <a:r>
              <a:rPr lang="el-GR" sz="2400" dirty="0" err="1"/>
              <a:t>γωνίωση</a:t>
            </a:r>
            <a:r>
              <a:rPr lang="el-GR" sz="2400" dirty="0"/>
              <a:t>, οφείλεται δε σε σκληρή πλάκα στη ράχη του πέους λόγω δυσλειτουργίας του συνδετικού ιστού.  Αντιμετωπίζεται κυρίως με αντιφλεγμονώδη και </a:t>
            </a:r>
            <a:r>
              <a:rPr lang="el-GR" sz="2400" dirty="0" err="1"/>
              <a:t>κορτικοστεροειδή</a:t>
            </a:r>
            <a:r>
              <a:rPr lang="el-GR" sz="2400" dirty="0"/>
              <a:t>, ή χειρουργική αποκατάσταση. Η ΑΚΘ είναι πολύ αποτελεσματική κυρίως </a:t>
            </a:r>
            <a:r>
              <a:rPr lang="el-GR" sz="2400" b="1" dirty="0"/>
              <a:t>στο άλγος σε ποσοστό πάνω από 75% και δίδεται συνήθως με 5</a:t>
            </a:r>
            <a:r>
              <a:rPr lang="en-US" sz="2400" b="1" dirty="0"/>
              <a:t>Gy</a:t>
            </a:r>
            <a:r>
              <a:rPr lang="el-GR" sz="2400" b="1" dirty="0"/>
              <a:t> εφάπαξ  ή με 21</a:t>
            </a:r>
            <a:r>
              <a:rPr lang="en-US" sz="2400" b="1" dirty="0"/>
              <a:t>Gy</a:t>
            </a:r>
            <a:r>
              <a:rPr lang="el-GR" sz="2400" b="1" dirty="0"/>
              <a:t> με 3</a:t>
            </a:r>
            <a:r>
              <a:rPr lang="en-US" sz="2400" b="1" dirty="0"/>
              <a:t>Gy</a:t>
            </a:r>
            <a:r>
              <a:rPr lang="el-GR" sz="2400" b="1" dirty="0"/>
              <a:t> /συνεδρία, με ηλεκτρόνια 4-6 </a:t>
            </a:r>
            <a:r>
              <a:rPr lang="en-US" sz="2400" b="1" dirty="0"/>
              <a:t>MeV</a:t>
            </a:r>
            <a:r>
              <a:rPr lang="el-GR" sz="2400" b="1" dirty="0"/>
              <a:t>. </a:t>
            </a:r>
          </a:p>
          <a:p>
            <a:pPr marL="0" lvl="0" indent="0">
              <a:buNone/>
            </a:pP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BE727C-C433-467D-8B39-2E3473FA9B48}"/>
              </a:ext>
            </a:extLst>
          </p:cNvPr>
          <p:cNvSpPr>
            <a:spLocks noGrp="1"/>
          </p:cNvSpPr>
          <p:nvPr>
            <p:ph type="title"/>
          </p:nvPr>
        </p:nvSpPr>
        <p:spPr>
          <a:xfrm>
            <a:off x="1209675" y="1"/>
            <a:ext cx="5438775" cy="685799"/>
          </a:xfrm>
        </p:spPr>
        <p:txBody>
          <a:bodyPr/>
          <a:lstStyle/>
          <a:p>
            <a:r>
              <a:rPr lang="el-GR" dirty="0"/>
              <a:t>Νόσος του </a:t>
            </a:r>
            <a:r>
              <a:rPr lang="en-US" dirty="0" err="1"/>
              <a:t>peyronie</a:t>
            </a:r>
            <a:endParaRPr lang="el-GR" dirty="0"/>
          </a:p>
        </p:txBody>
      </p:sp>
      <p:pic>
        <p:nvPicPr>
          <p:cNvPr id="2050" name="Picture 2" descr="Νόσος Peyronie - Δρ. Χρήστος Κομνηνός">
            <a:extLst>
              <a:ext uri="{FF2B5EF4-FFF2-40B4-BE49-F238E27FC236}">
                <a16:creationId xmlns:a16="http://schemas.microsoft.com/office/drawing/2014/main" id="{02EA3086-8DF7-41C6-9F93-EE9BCBB556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5" y="1114425"/>
            <a:ext cx="3359867" cy="23145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Νόσος Peyronie (Ινώδης σκλήρυνση του πέους) - Ιωάννης Μπουζαλάς Χειρουργός  Ουρολόγος Ανδρολόγος">
            <a:extLst>
              <a:ext uri="{FF2B5EF4-FFF2-40B4-BE49-F238E27FC236}">
                <a16:creationId xmlns:a16="http://schemas.microsoft.com/office/drawing/2014/main" id="{C01D7424-8B94-4CF1-AB1A-175F53670A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2377" y="408915"/>
            <a:ext cx="5759689" cy="317182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Προβλήματα στην στύση: Τι είναι η νόσος Peyronie">
            <a:extLst>
              <a:ext uri="{FF2B5EF4-FFF2-40B4-BE49-F238E27FC236}">
                <a16:creationId xmlns:a16="http://schemas.microsoft.com/office/drawing/2014/main" id="{313D7D31-190A-4F72-B409-5C3A83031D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840" y="3762376"/>
            <a:ext cx="3626365" cy="294187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Νόσος Peyronie: Συμπτώματα και θεραπεία">
            <a:extLst>
              <a:ext uri="{FF2B5EF4-FFF2-40B4-BE49-F238E27FC236}">
                <a16:creationId xmlns:a16="http://schemas.microsoft.com/office/drawing/2014/main" id="{ED9C26A6-1CBF-4D5E-B045-5C4885F978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4025" y="3429000"/>
            <a:ext cx="3223882" cy="2962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54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8D22E5-3FBE-47AA-971A-119DF1DCFBFA}"/>
              </a:ext>
            </a:extLst>
          </p:cNvPr>
          <p:cNvSpPr>
            <a:spLocks noGrp="1"/>
          </p:cNvSpPr>
          <p:nvPr>
            <p:ph type="title"/>
          </p:nvPr>
        </p:nvSpPr>
        <p:spPr/>
        <p:txBody>
          <a:bodyPr/>
          <a:lstStyle/>
          <a:p>
            <a:r>
              <a:rPr lang="el-GR" dirty="0"/>
              <a:t>Αιμαγγειώματα</a:t>
            </a:r>
          </a:p>
        </p:txBody>
      </p:sp>
      <p:sp>
        <p:nvSpPr>
          <p:cNvPr id="3" name="Θέση περιεχομένου 2">
            <a:extLst>
              <a:ext uri="{FF2B5EF4-FFF2-40B4-BE49-F238E27FC236}">
                <a16:creationId xmlns:a16="http://schemas.microsoft.com/office/drawing/2014/main" id="{CB72AF3E-2689-42CB-93D6-4A073D460E9F}"/>
              </a:ext>
            </a:extLst>
          </p:cNvPr>
          <p:cNvSpPr>
            <a:spLocks noGrp="1"/>
          </p:cNvSpPr>
          <p:nvPr>
            <p:ph idx="1"/>
          </p:nvPr>
        </p:nvSpPr>
        <p:spPr>
          <a:xfrm>
            <a:off x="1762812" y="2064470"/>
            <a:ext cx="9741803" cy="3846750"/>
          </a:xfrm>
        </p:spPr>
        <p:txBody>
          <a:bodyPr/>
          <a:lstStyle/>
          <a:p>
            <a:pPr fontAlgn="base"/>
            <a:r>
              <a:rPr lang="el-GR" sz="2000" dirty="0"/>
              <a:t>Τα </a:t>
            </a:r>
            <a:r>
              <a:rPr lang="el-GR" sz="2000" b="1" dirty="0"/>
              <a:t>αιμαγγειώματα </a:t>
            </a:r>
            <a:r>
              <a:rPr lang="el-GR" sz="2000" dirty="0"/>
              <a:t>είναι </a:t>
            </a:r>
            <a:r>
              <a:rPr lang="el-GR" sz="2000" dirty="0">
                <a:highlight>
                  <a:srgbClr val="FFFF00"/>
                </a:highlight>
              </a:rPr>
              <a:t>δυσπλασίες των αγγείων</a:t>
            </a:r>
            <a:r>
              <a:rPr lang="el-GR" sz="2000" dirty="0"/>
              <a:t>, οι οποίες εμφανίζονται με τη μορφή μιας διάχυτης ροζ ή πορφυροκόκκινης περιοχής και παρουσιάζονται συνήθως στο πρόσωπο, στην κεφαλή, στο σώμα και στον τράχηλο.</a:t>
            </a:r>
          </a:p>
          <a:p>
            <a:pPr fontAlgn="base"/>
            <a:r>
              <a:rPr lang="el-GR" sz="2000" dirty="0"/>
              <a:t>Στη γενική τους μορφή, τα αιμαγγειώματα αποτελούν μια ομάδα μη λειτουργικών αιμοφόρων αγγείων στο δέρμα. Προέρχονται, δηλαδή, από κύτταρα τα οποία, υπό φυσιολογικές συνθήκες, σχηματίζουν τα αιμοφόρα αγγεία. Ωστόσο, όταν αυτά πολλαπλασιάζονται ανεξέλεγκτα, οδηγούν στη δημιουργία των αιμαγγειωμάτων.</a:t>
            </a:r>
          </a:p>
          <a:p>
            <a:endParaRPr lang="el-GR" dirty="0"/>
          </a:p>
        </p:txBody>
      </p:sp>
    </p:spTree>
    <p:extLst>
      <p:ext uri="{BB962C8B-B14F-4D97-AF65-F5344CB8AC3E}">
        <p14:creationId xmlns:p14="http://schemas.microsoft.com/office/powerpoint/2010/main" val="911251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8AF630-8C02-436C-B55F-EC910CE7382E}"/>
              </a:ext>
            </a:extLst>
          </p:cNvPr>
          <p:cNvSpPr txBox="1">
            <a:spLocks noGrp="1"/>
          </p:cNvSpPr>
          <p:nvPr>
            <p:ph type="title"/>
          </p:nvPr>
        </p:nvSpPr>
        <p:spPr/>
        <p:txBody>
          <a:bodyPr/>
          <a:lstStyle/>
          <a:p>
            <a:pPr lvl="0"/>
            <a:r>
              <a:rPr lang="el-GR"/>
              <a:t>ΑΙΜΑΓΓΕΙΩΜΑΤΑ</a:t>
            </a:r>
            <a:br>
              <a:rPr lang="el-GR"/>
            </a:br>
            <a:endParaRPr lang="el-GR"/>
          </a:p>
        </p:txBody>
      </p:sp>
      <p:sp>
        <p:nvSpPr>
          <p:cNvPr id="3" name="Θέση περιεχομένου 2">
            <a:extLst>
              <a:ext uri="{FF2B5EF4-FFF2-40B4-BE49-F238E27FC236}">
                <a16:creationId xmlns:a16="http://schemas.microsoft.com/office/drawing/2014/main" id="{B76B797B-9045-4902-A60D-0A63AC70A315}"/>
              </a:ext>
            </a:extLst>
          </p:cNvPr>
          <p:cNvSpPr txBox="1">
            <a:spLocks noGrp="1"/>
          </p:cNvSpPr>
          <p:nvPr>
            <p:ph idx="1"/>
          </p:nvPr>
        </p:nvSpPr>
        <p:spPr>
          <a:xfrm>
            <a:off x="1574797" y="2133596"/>
            <a:ext cx="9929817" cy="4100297"/>
          </a:xfrm>
        </p:spPr>
        <p:txBody>
          <a:bodyPr/>
          <a:lstStyle/>
          <a:p>
            <a:pPr lvl="0">
              <a:lnSpc>
                <a:spcPct val="80000"/>
              </a:lnSpc>
            </a:pPr>
            <a:r>
              <a:rPr lang="el-GR" sz="2400" b="1" u="sng" dirty="0"/>
              <a:t>Δερματικά</a:t>
            </a:r>
            <a:r>
              <a:rPr lang="el-GR" sz="2400" dirty="0"/>
              <a:t>. Πλησιοθεραπεία με συν</a:t>
            </a:r>
            <a:r>
              <a:rPr lang="en-US" sz="2400" dirty="0"/>
              <a:t>o</a:t>
            </a:r>
            <a:r>
              <a:rPr lang="el-GR" sz="2400" dirty="0" err="1"/>
              <a:t>λική</a:t>
            </a:r>
            <a:r>
              <a:rPr lang="el-GR" sz="2400" dirty="0"/>
              <a:t> </a:t>
            </a:r>
            <a:r>
              <a:rPr lang="el-GR" sz="2400" b="1" dirty="0"/>
              <a:t>δόση 5-10</a:t>
            </a:r>
            <a:r>
              <a:rPr lang="en-US" sz="2400" b="1" dirty="0"/>
              <a:t>Gy</a:t>
            </a:r>
            <a:r>
              <a:rPr lang="el-GR" sz="2400" b="1" dirty="0"/>
              <a:t> σε 1-3 συνεδρίες /εβδομάδα</a:t>
            </a:r>
            <a:r>
              <a:rPr lang="el-GR" sz="2400" dirty="0"/>
              <a:t>, ή με χρήση φωτονίων και ηλεκτρονίων με </a:t>
            </a:r>
            <a:r>
              <a:rPr lang="el-GR" sz="2400" b="1" dirty="0"/>
              <a:t>συνολική δόση 2-18</a:t>
            </a:r>
            <a:r>
              <a:rPr lang="en-US" sz="2400" b="1" dirty="0"/>
              <a:t>Gy</a:t>
            </a:r>
            <a:r>
              <a:rPr lang="el-GR" sz="2400" b="1" dirty="0"/>
              <a:t> εφάπαξ </a:t>
            </a:r>
            <a:r>
              <a:rPr lang="el-GR" sz="2400" dirty="0"/>
              <a:t>ή </a:t>
            </a:r>
            <a:r>
              <a:rPr lang="el-GR" sz="2400" dirty="0" err="1"/>
              <a:t>κλασματοποιημένα</a:t>
            </a:r>
            <a:r>
              <a:rPr lang="el-GR" sz="2400" dirty="0"/>
              <a:t> με πλήρη ανταπόκριση στο 40%  και μερική στο 45%-50%.</a:t>
            </a:r>
          </a:p>
          <a:p>
            <a:pPr lvl="0">
              <a:lnSpc>
                <a:spcPct val="80000"/>
              </a:lnSpc>
            </a:pPr>
            <a:r>
              <a:rPr lang="el-GR" sz="2400" b="1" u="sng" dirty="0"/>
              <a:t>Αιμαγγειώματα ΚΝΣ</a:t>
            </a:r>
            <a:r>
              <a:rPr lang="el-GR" sz="2400" dirty="0"/>
              <a:t>. Οι </a:t>
            </a:r>
            <a:r>
              <a:rPr lang="el-GR" sz="2400" dirty="0" err="1">
                <a:highlight>
                  <a:srgbClr val="FFFF00"/>
                </a:highlight>
              </a:rPr>
              <a:t>αρτηριοφλεφώδεις</a:t>
            </a:r>
            <a:r>
              <a:rPr lang="el-GR" sz="2400" dirty="0">
                <a:highlight>
                  <a:srgbClr val="FFFF00"/>
                </a:highlight>
              </a:rPr>
              <a:t> επικοινωνίες</a:t>
            </a:r>
            <a:r>
              <a:rPr lang="el-GR" sz="2400" dirty="0"/>
              <a:t> στον εγκέφαλο όταν είναι μικρότερες από 2</a:t>
            </a:r>
            <a:r>
              <a:rPr lang="en-US" sz="2400" dirty="0"/>
              <a:t>cm</a:t>
            </a:r>
            <a:r>
              <a:rPr lang="el-GR" sz="2400" dirty="0"/>
              <a:t> αντιμετωπίζονται </a:t>
            </a:r>
            <a:r>
              <a:rPr lang="el-GR" sz="2400" dirty="0" err="1"/>
              <a:t>στερεοτακτικά</a:t>
            </a:r>
            <a:r>
              <a:rPr lang="el-GR" sz="2400" dirty="0"/>
              <a:t> με ακτινοχειρουργική με συνολική </a:t>
            </a:r>
            <a:r>
              <a:rPr lang="el-GR" sz="2400" b="1" dirty="0"/>
              <a:t>δόση 8-10 </a:t>
            </a:r>
            <a:r>
              <a:rPr lang="en-US" sz="2400" b="1" dirty="0"/>
              <a:t>Gy </a:t>
            </a:r>
            <a:r>
              <a:rPr lang="el-GR" sz="2400" b="1" dirty="0"/>
              <a:t>σε 1-5 συνεδρίες </a:t>
            </a:r>
            <a:r>
              <a:rPr lang="el-GR" sz="2400" dirty="0"/>
              <a:t>αποτρέποντας έτσι την αιμορραγία. Επίσης</a:t>
            </a:r>
            <a:r>
              <a:rPr lang="el-GR" sz="2400" u="sng" dirty="0"/>
              <a:t> </a:t>
            </a:r>
            <a:r>
              <a:rPr lang="el-GR" sz="2400" dirty="0"/>
              <a:t>μερικοί ερευνητές  χορηγούν 40-55 </a:t>
            </a:r>
            <a:r>
              <a:rPr lang="en-US" sz="2400" dirty="0"/>
              <a:t>Gy</a:t>
            </a:r>
            <a:r>
              <a:rPr lang="el-GR" sz="2400" dirty="0"/>
              <a:t> με 1,8-3 </a:t>
            </a:r>
            <a:r>
              <a:rPr lang="en-US" sz="2400" dirty="0"/>
              <a:t>Gy</a:t>
            </a:r>
            <a:r>
              <a:rPr lang="el-GR" sz="2400" dirty="0"/>
              <a:t> /συνεδρία με πλήρη ανταπόκριση στο 20% των ασθενών. </a:t>
            </a:r>
            <a:r>
              <a:rPr lang="el-GR" sz="2400" b="1" dirty="0"/>
              <a:t>Η ΑΚΘ δίδεται και ως προ εγχειρητική θεραπεία με 30</a:t>
            </a:r>
            <a:r>
              <a:rPr lang="en-US" sz="2400" b="1" dirty="0"/>
              <a:t>Gy</a:t>
            </a:r>
            <a:r>
              <a:rPr lang="el-GR" sz="2400" b="1" dirty="0"/>
              <a:t>,</a:t>
            </a:r>
            <a:r>
              <a:rPr lang="el-GR" sz="2400" dirty="0"/>
              <a:t> προκειμένου η βλάβη να είναι εξαιρέσιμη χωρίς τον κίνδυνο της αιμορραγίας.</a:t>
            </a:r>
          </a:p>
          <a:p>
            <a:pPr lvl="0">
              <a:lnSpc>
                <a:spcPct val="80000"/>
              </a:lnSpc>
            </a:pPr>
            <a:endParaRPr lang="el-GR" sz="15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37">
    <p:spTree>
      <p:nvGrpSpPr>
        <p:cNvPr id="1" name=""/>
        <p:cNvGrpSpPr/>
        <p:nvPr/>
      </p:nvGrpSpPr>
      <p:grpSpPr>
        <a:xfrm>
          <a:off x="0" y="0"/>
          <a:ext cx="0" cy="0"/>
          <a:chOff x="0" y="0"/>
          <a:chExt cx="0" cy="0"/>
        </a:xfrm>
      </p:grpSpPr>
      <p:pic>
        <p:nvPicPr>
          <p:cNvPr id="2" name="Picture 2" descr="ÎÏÎ¿ÏÎ­Î»ÎµÏÎ¼Î± ÎµÎ¹ÎºÏÎ½Î±Ï Î³Î¹Î± Î±Î¹Î¼Î±Î³Î³ÎµÎ¯ÏÎ¼Î± ÏÏÎ¿Î½ ÎµÎ³ÎºÎ­ÏÎ±Î»Î¿">
            <a:extLst>
              <a:ext uri="{FF2B5EF4-FFF2-40B4-BE49-F238E27FC236}">
                <a16:creationId xmlns:a16="http://schemas.microsoft.com/office/drawing/2014/main" id="{B2439FE0-1FD3-475D-A80A-C5D2DFC7A106}"/>
              </a:ext>
            </a:extLst>
          </p:cNvPr>
          <p:cNvPicPr>
            <a:picLocks noGrp="1" noChangeAspect="1"/>
          </p:cNvPicPr>
          <p:nvPr>
            <p:ph idx="1"/>
          </p:nvPr>
        </p:nvPicPr>
        <p:blipFill>
          <a:blip r:embed="rId2"/>
          <a:srcRect/>
          <a:stretch>
            <a:fillRect/>
          </a:stretch>
        </p:blipFill>
        <p:spPr>
          <a:xfrm>
            <a:off x="2547673" y="680715"/>
            <a:ext cx="7461942" cy="521208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D10B5-D8B0-4155-91BF-038C01E896B4}"/>
              </a:ext>
            </a:extLst>
          </p:cNvPr>
          <p:cNvSpPr txBox="1">
            <a:spLocks noGrp="1"/>
          </p:cNvSpPr>
          <p:nvPr>
            <p:ph type="title"/>
          </p:nvPr>
        </p:nvSpPr>
        <p:spPr/>
        <p:txBody>
          <a:bodyPr/>
          <a:lstStyle/>
          <a:p>
            <a:pPr lvl="0"/>
            <a:r>
              <a:rPr lang="el-GR"/>
              <a:t>Φλεβικές δυσπλασίες ή αιμαγγειώματα</a:t>
            </a:r>
          </a:p>
        </p:txBody>
      </p:sp>
      <p:pic>
        <p:nvPicPr>
          <p:cNvPr id="3" name="Picture 2" descr="ÎÏÎ¿ÏÎ­Î»ÎµÏÎ¼Î± ÎµÎ¹ÎºÏÎ½Î±Ï Î³Î¹Î± Î±Î¹Î¼Î±Î³Î³ÎµÎ¯ÏÎ¼Î± ÏÏÎ¿Î½ ÎµÎ³ÎºÎ­ÏÎ±Î»Î¿">
            <a:extLst>
              <a:ext uri="{FF2B5EF4-FFF2-40B4-BE49-F238E27FC236}">
                <a16:creationId xmlns:a16="http://schemas.microsoft.com/office/drawing/2014/main" id="{572B00E7-D95E-4934-B570-944F52EEA22F}"/>
              </a:ext>
            </a:extLst>
          </p:cNvPr>
          <p:cNvPicPr>
            <a:picLocks noGrp="1" noChangeAspect="1"/>
          </p:cNvPicPr>
          <p:nvPr>
            <p:ph idx="1"/>
          </p:nvPr>
        </p:nvPicPr>
        <p:blipFill>
          <a:blip r:embed="rId2"/>
          <a:srcRect/>
          <a:stretch>
            <a:fillRect/>
          </a:stretch>
        </p:blipFill>
        <p:spPr>
          <a:xfrm>
            <a:off x="2105543" y="1473198"/>
            <a:ext cx="8688500" cy="4155435"/>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Slide39">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FD9B18-0DB7-4D76-A7F0-8EC02739A2FC}"/>
              </a:ext>
            </a:extLst>
          </p:cNvPr>
          <p:cNvSpPr txBox="1">
            <a:spLocks noGrp="1"/>
          </p:cNvSpPr>
          <p:nvPr>
            <p:ph type="title"/>
          </p:nvPr>
        </p:nvSpPr>
        <p:spPr>
          <a:xfrm>
            <a:off x="4919846" y="4271546"/>
            <a:ext cx="6839766" cy="1280891"/>
          </a:xfrm>
        </p:spPr>
        <p:txBody>
          <a:bodyPr/>
          <a:lstStyle/>
          <a:p>
            <a:pPr lvl="0"/>
            <a:r>
              <a:rPr lang="el-GR"/>
              <a:t>Αγγειακές δυσπλασίες</a:t>
            </a:r>
          </a:p>
        </p:txBody>
      </p:sp>
      <p:pic>
        <p:nvPicPr>
          <p:cNvPr id="3" name="Picture 2" descr="ÎÏÎ¿ÏÎ­Î»ÎµÏÎ¼Î± ÎµÎ¹ÎºÏÎ½Î±Ï Î³Î¹Î± Î±Î¹Î¼Î±Î³Î³ÎµÎ¯ÏÎ¼Î± ÏÏÎ¿Î½ ÎµÎ³ÎºÎ­ÏÎ±Î»Î¿">
            <a:extLst>
              <a:ext uri="{FF2B5EF4-FFF2-40B4-BE49-F238E27FC236}">
                <a16:creationId xmlns:a16="http://schemas.microsoft.com/office/drawing/2014/main" id="{1C113AC0-7AB6-46E0-9C74-12A7C5F1C437}"/>
              </a:ext>
            </a:extLst>
          </p:cNvPr>
          <p:cNvPicPr>
            <a:picLocks noGrp="1" noChangeAspect="1"/>
          </p:cNvPicPr>
          <p:nvPr>
            <p:ph idx="1"/>
          </p:nvPr>
        </p:nvPicPr>
        <p:blipFill>
          <a:blip r:embed="rId2"/>
          <a:srcRect/>
          <a:stretch>
            <a:fillRect/>
          </a:stretch>
        </p:blipFill>
        <p:spPr>
          <a:xfrm>
            <a:off x="218313" y="3545842"/>
            <a:ext cx="4679085" cy="3312157"/>
          </a:xfrm>
        </p:spPr>
      </p:pic>
      <p:pic>
        <p:nvPicPr>
          <p:cNvPr id="4" name="Picture 4" descr="ÎÏÎ¿ÏÎ­Î»ÎµÏÎ¼Î± ÎµÎ¹ÎºÏÎ½Î±Ï Î³Î¹Î± Î±Î¹Î¼Î±Î³Î³ÎµÎ¯ÏÎ¼Î± ÏÏÎ¿Î½ ÎµÎ³ÎºÎ­ÏÎ±Î»Î¿">
            <a:extLst>
              <a:ext uri="{FF2B5EF4-FFF2-40B4-BE49-F238E27FC236}">
                <a16:creationId xmlns:a16="http://schemas.microsoft.com/office/drawing/2014/main" id="{D1029894-BB74-488F-970E-DAFE096681A3}"/>
              </a:ext>
            </a:extLst>
          </p:cNvPr>
          <p:cNvPicPr>
            <a:picLocks noChangeAspect="1"/>
          </p:cNvPicPr>
          <p:nvPr/>
        </p:nvPicPr>
        <p:blipFill>
          <a:blip r:embed="rId3"/>
          <a:srcRect/>
          <a:stretch>
            <a:fillRect/>
          </a:stretch>
        </p:blipFill>
        <p:spPr>
          <a:xfrm>
            <a:off x="4433779" y="222820"/>
            <a:ext cx="7539904" cy="3526904"/>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BA5337-B514-4D3B-B7EA-D3ED3B9F674A}"/>
              </a:ext>
            </a:extLst>
          </p:cNvPr>
          <p:cNvSpPr txBox="1">
            <a:spLocks noGrp="1"/>
          </p:cNvSpPr>
          <p:nvPr>
            <p:ph type="title"/>
          </p:nvPr>
        </p:nvSpPr>
        <p:spPr/>
        <p:txBody>
          <a:bodyPr/>
          <a:lstStyle/>
          <a:p>
            <a:pPr lvl="0"/>
            <a:r>
              <a:rPr lang="el-GR"/>
              <a:t>ΑΔΕΝΙΚΟΙ  ΙΣΤΟΙ</a:t>
            </a:r>
            <a:br>
              <a:rPr lang="el-GR"/>
            </a:br>
            <a:endParaRPr lang="el-GR"/>
          </a:p>
        </p:txBody>
      </p:sp>
      <p:sp>
        <p:nvSpPr>
          <p:cNvPr id="3" name="Θέση περιεχομένου 2">
            <a:extLst>
              <a:ext uri="{FF2B5EF4-FFF2-40B4-BE49-F238E27FC236}">
                <a16:creationId xmlns:a16="http://schemas.microsoft.com/office/drawing/2014/main" id="{E7A93952-BD77-4BFA-8D58-440CC99E0FED}"/>
              </a:ext>
            </a:extLst>
          </p:cNvPr>
          <p:cNvSpPr txBox="1">
            <a:spLocks noGrp="1"/>
          </p:cNvSpPr>
          <p:nvPr>
            <p:ph idx="1"/>
          </p:nvPr>
        </p:nvSpPr>
        <p:spPr>
          <a:xfrm>
            <a:off x="1717042" y="2133596"/>
            <a:ext cx="9787573" cy="4100297"/>
          </a:xfrm>
        </p:spPr>
        <p:txBody>
          <a:bodyPr/>
          <a:lstStyle/>
          <a:p>
            <a:pPr lvl="0"/>
            <a:r>
              <a:rPr lang="el-GR" sz="2400" b="1" u="sng"/>
              <a:t>Γυναικομαστία</a:t>
            </a:r>
            <a:r>
              <a:rPr lang="el-GR" sz="2400"/>
              <a:t>. Είναι επώδυνη διόγκωση των μαστών σε άνδρες που υποβάλλονται σε ορμονοθεραπεία ή έχουν υποβληθεί σε ορχεκτομή ( 90% σε ασθενείς που παίρνουν οιστρογόνα και 15-20%  αυτών που παίρνουν αντιοιστρογόνα και </a:t>
            </a:r>
            <a:r>
              <a:rPr lang="en-US" sz="2400"/>
              <a:t>LHRH</a:t>
            </a:r>
            <a:r>
              <a:rPr lang="el-GR" sz="2400"/>
              <a:t> ανταγωνιστές). Η ΑΚΘ δεν είναι αποτελεσματική όταν έχει προηγηθεί ή ορμονοθεραπεία. Χορηγείται </a:t>
            </a:r>
            <a:r>
              <a:rPr lang="el-GR" sz="2400" b="1"/>
              <a:t>δόση 9</a:t>
            </a:r>
            <a:r>
              <a:rPr lang="en-US" sz="2400" b="1"/>
              <a:t>Gy</a:t>
            </a:r>
            <a:r>
              <a:rPr lang="el-GR" sz="2400" b="1"/>
              <a:t> εφάπαξ ή 4-5</a:t>
            </a:r>
            <a:r>
              <a:rPr lang="en-US" sz="2400" b="1"/>
              <a:t>Gy</a:t>
            </a:r>
            <a:r>
              <a:rPr lang="el-GR" sz="2400" b="1"/>
              <a:t> για 3 συνεδρίες με ηλεκτρόνια. </a:t>
            </a:r>
            <a:r>
              <a:rPr lang="el-GR" sz="2400"/>
              <a:t>Παρόλα αυτά ΑΚΘ μπορεί να χορηγηθεί και σε ασθενή με εγκαταστημένη γυναικομαστία</a:t>
            </a:r>
            <a:r>
              <a:rPr lang="el-GR" sz="2400" b="1"/>
              <a:t>, με συνολική δόση 40 </a:t>
            </a:r>
            <a:r>
              <a:rPr lang="en-US" sz="2400" b="1"/>
              <a:t>Gy</a:t>
            </a:r>
            <a:r>
              <a:rPr lang="el-GR" sz="2400" b="1"/>
              <a:t> σε 20 συνεδρίες ή 20 </a:t>
            </a:r>
            <a:r>
              <a:rPr lang="en-US" sz="2400" b="1"/>
              <a:t>Gy</a:t>
            </a:r>
            <a:r>
              <a:rPr lang="el-GR" sz="2400" b="1"/>
              <a:t> σε 5 συνεδρίες με δύο εφαπτόμενα πεδία. </a:t>
            </a:r>
          </a:p>
          <a:p>
            <a:pPr lvl="0"/>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name="Slide40">
    <p:spTree>
      <p:nvGrpSpPr>
        <p:cNvPr id="1" name=""/>
        <p:cNvGrpSpPr/>
        <p:nvPr/>
      </p:nvGrpSpPr>
      <p:grpSpPr>
        <a:xfrm>
          <a:off x="0" y="0"/>
          <a:ext cx="0" cy="0"/>
          <a:chOff x="0" y="0"/>
          <a:chExt cx="0" cy="0"/>
        </a:xfrm>
      </p:grpSpPr>
      <p:pic>
        <p:nvPicPr>
          <p:cNvPr id="2" name="Picture 2" descr="ÎÏÎ¿ÏÎ­Î»ÎµÏÎ¼Î± ÎµÎ¹ÎºÏÎ½Î±Ï Î³Î¹Î± Î±Î¹Î¼Î±Î³Î³ÎµÎ¯ÏÎ¼Î± Î´ÎµÏÎ¼Î±ÏÎ¹ÎºÏ">
            <a:extLst>
              <a:ext uri="{FF2B5EF4-FFF2-40B4-BE49-F238E27FC236}">
                <a16:creationId xmlns:a16="http://schemas.microsoft.com/office/drawing/2014/main" id="{4602C861-587C-4E2A-BF65-B346C1050412}"/>
              </a:ext>
            </a:extLst>
          </p:cNvPr>
          <p:cNvPicPr>
            <a:picLocks noGrp="1" noChangeAspect="1"/>
          </p:cNvPicPr>
          <p:nvPr>
            <p:ph idx="1"/>
          </p:nvPr>
        </p:nvPicPr>
        <p:blipFill>
          <a:blip r:embed="rId2"/>
          <a:srcRect/>
          <a:stretch>
            <a:fillRect/>
          </a:stretch>
        </p:blipFill>
        <p:spPr>
          <a:xfrm>
            <a:off x="687381" y="127321"/>
            <a:ext cx="3433946" cy="2585401"/>
          </a:xfrm>
        </p:spPr>
      </p:pic>
      <p:pic>
        <p:nvPicPr>
          <p:cNvPr id="3" name="Picture 4" descr="ÎÏÎ¿ÏÎ­Î»ÎµÏÎ¼Î± ÎµÎ¹ÎºÏÎ½Î±Ï Î³Î¹Î± Î±Î¹Î¼Î±Î³Î³ÎµÎ¯ÏÎ¼Î± Î´ÎµÏÎ¼Î±ÏÎ¹ÎºÏ">
            <a:extLst>
              <a:ext uri="{FF2B5EF4-FFF2-40B4-BE49-F238E27FC236}">
                <a16:creationId xmlns:a16="http://schemas.microsoft.com/office/drawing/2014/main" id="{002048A1-03AC-4949-B067-5165999B68A1}"/>
              </a:ext>
            </a:extLst>
          </p:cNvPr>
          <p:cNvPicPr>
            <a:picLocks noChangeAspect="1"/>
          </p:cNvPicPr>
          <p:nvPr/>
        </p:nvPicPr>
        <p:blipFill>
          <a:blip r:embed="rId3"/>
          <a:srcRect/>
          <a:stretch>
            <a:fillRect/>
          </a:stretch>
        </p:blipFill>
        <p:spPr>
          <a:xfrm>
            <a:off x="855238" y="3098801"/>
            <a:ext cx="4267203" cy="2844798"/>
          </a:xfrm>
          <a:prstGeom prst="rect">
            <a:avLst/>
          </a:prstGeom>
          <a:noFill/>
          <a:ln cap="flat">
            <a:noFill/>
          </a:ln>
        </p:spPr>
      </p:pic>
      <p:pic>
        <p:nvPicPr>
          <p:cNvPr id="4" name="Picture 6" descr="ÎÏÎ¿ÏÎ­Î»ÎµÏÎ¼Î± ÎµÎ¹ÎºÏÎ½Î±Ï Î³Î¹Î± Î±Î¹Î¼Î±Î³Î³ÎµÎ¯ÏÎ¼Î± Î´ÎµÏÎ¼Î±ÏÎ¹ÎºÏ">
            <a:extLst>
              <a:ext uri="{FF2B5EF4-FFF2-40B4-BE49-F238E27FC236}">
                <a16:creationId xmlns:a16="http://schemas.microsoft.com/office/drawing/2014/main" id="{9CE35976-7733-4712-AE29-EF857D5CB559}"/>
              </a:ext>
            </a:extLst>
          </p:cNvPr>
          <p:cNvPicPr>
            <a:picLocks noChangeAspect="1"/>
          </p:cNvPicPr>
          <p:nvPr/>
        </p:nvPicPr>
        <p:blipFill>
          <a:blip r:embed="rId4"/>
          <a:srcRect/>
          <a:stretch>
            <a:fillRect/>
          </a:stretch>
        </p:blipFill>
        <p:spPr>
          <a:xfrm>
            <a:off x="5435595" y="3352803"/>
            <a:ext cx="4947918" cy="2479038"/>
          </a:xfrm>
          <a:prstGeom prst="rect">
            <a:avLst/>
          </a:prstGeom>
          <a:noFill/>
          <a:ln cap="flat">
            <a:noFill/>
          </a:ln>
        </p:spPr>
      </p:pic>
      <p:pic>
        <p:nvPicPr>
          <p:cNvPr id="5" name="Picture 10" descr="ÎÏÎ¿ÏÎ­Î»ÎµÏÎ¼Î± ÎµÎ¹ÎºÏÎ½Î±Ï Î³Î¹Î± Î±Î¹Î¼Î±Î³Î³ÎµÎ¯ÏÎ¼Î± Î´ÎµÏÎ¼Î±ÏÎ¹ÎºÏ">
            <a:extLst>
              <a:ext uri="{FF2B5EF4-FFF2-40B4-BE49-F238E27FC236}">
                <a16:creationId xmlns:a16="http://schemas.microsoft.com/office/drawing/2014/main" id="{E0E002FF-8A0E-432B-826C-B59FF9F76CB4}"/>
              </a:ext>
            </a:extLst>
          </p:cNvPr>
          <p:cNvPicPr>
            <a:picLocks noChangeAspect="1"/>
          </p:cNvPicPr>
          <p:nvPr/>
        </p:nvPicPr>
        <p:blipFill>
          <a:blip r:embed="rId5"/>
          <a:srcRect/>
          <a:stretch>
            <a:fillRect/>
          </a:stretch>
        </p:blipFill>
        <p:spPr>
          <a:xfrm>
            <a:off x="6096003" y="127321"/>
            <a:ext cx="2397757" cy="2971479"/>
          </a:xfrm>
          <a:prstGeom prst="rect">
            <a:avLst/>
          </a:prstGeom>
          <a:noFill/>
          <a:ln cap="flat">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F7F73A-7332-4189-A567-D8C1CAF0FE61}"/>
              </a:ext>
            </a:extLst>
          </p:cNvPr>
          <p:cNvSpPr txBox="1">
            <a:spLocks noGrp="1"/>
          </p:cNvSpPr>
          <p:nvPr>
            <p:ph type="title"/>
          </p:nvPr>
        </p:nvSpPr>
        <p:spPr/>
        <p:txBody>
          <a:bodyPr/>
          <a:lstStyle/>
          <a:p>
            <a:pPr lvl="0"/>
            <a:r>
              <a:rPr lang="el-GR"/>
              <a:t>Αιμαγγειώματα</a:t>
            </a:r>
          </a:p>
        </p:txBody>
      </p:sp>
      <p:sp>
        <p:nvSpPr>
          <p:cNvPr id="3" name="Θέση περιεχομένου 2">
            <a:extLst>
              <a:ext uri="{FF2B5EF4-FFF2-40B4-BE49-F238E27FC236}">
                <a16:creationId xmlns:a16="http://schemas.microsoft.com/office/drawing/2014/main" id="{3E8C257B-6F25-49FF-8EF7-E90A7EE9CFAF}"/>
              </a:ext>
            </a:extLst>
          </p:cNvPr>
          <p:cNvSpPr txBox="1">
            <a:spLocks noGrp="1"/>
          </p:cNvSpPr>
          <p:nvPr>
            <p:ph idx="1"/>
          </p:nvPr>
        </p:nvSpPr>
        <p:spPr>
          <a:xfrm>
            <a:off x="1534335" y="1627321"/>
            <a:ext cx="9970279" cy="4283899"/>
          </a:xfrm>
        </p:spPr>
        <p:txBody>
          <a:bodyPr/>
          <a:lstStyle/>
          <a:p>
            <a:pPr lvl="0">
              <a:lnSpc>
                <a:spcPct val="90000"/>
              </a:lnSpc>
            </a:pPr>
            <a:r>
              <a:rPr lang="el-GR" sz="2400" b="1" u="sng"/>
              <a:t>Οφθαλμικό αιμαγγείωμα</a:t>
            </a:r>
            <a:r>
              <a:rPr lang="el-GR" sz="2400" b="1"/>
              <a:t>. </a:t>
            </a:r>
            <a:r>
              <a:rPr lang="el-GR" sz="2400"/>
              <a:t>Αντιμετωπίζεται με ΑΚΘ όταν αιμορραγήσει και περιοριστεί πολύ η όραση, με συνολική δόση </a:t>
            </a:r>
            <a:r>
              <a:rPr lang="el-GR" sz="2400" b="1"/>
              <a:t>12 </a:t>
            </a:r>
            <a:r>
              <a:rPr lang="en-US" sz="2400" b="1"/>
              <a:t>Gy</a:t>
            </a:r>
            <a:r>
              <a:rPr lang="el-GR" sz="2400" b="1"/>
              <a:t> με 1,5 </a:t>
            </a:r>
            <a:r>
              <a:rPr lang="en-US" sz="2400" b="1"/>
              <a:t>Gy</a:t>
            </a:r>
            <a:r>
              <a:rPr lang="el-GR" sz="2400" b="1"/>
              <a:t> /συνεδρία</a:t>
            </a:r>
            <a:r>
              <a:rPr lang="el-GR" sz="2400"/>
              <a:t>.</a:t>
            </a:r>
          </a:p>
          <a:p>
            <a:pPr lvl="0">
              <a:lnSpc>
                <a:spcPct val="90000"/>
              </a:lnSpc>
            </a:pPr>
            <a:r>
              <a:rPr lang="el-GR" sz="2400" b="1" u="sng"/>
              <a:t>Αιμαγγείωμα ήπατος</a:t>
            </a:r>
            <a:r>
              <a:rPr lang="el-GR" sz="2400" b="1"/>
              <a:t>. </a:t>
            </a:r>
            <a:r>
              <a:rPr lang="el-GR" sz="2400"/>
              <a:t>Είναι συγγενής ανωμαλία και συνήθως είναι ασυμπτωματικά. Επί  συμπτωμάτων ( ηπατομεγαλία, υποκαψική αιμορραγία, πυρετό, αναιμία) όταν είναι ανεγχείρητα κάνουμε </a:t>
            </a:r>
            <a:r>
              <a:rPr lang="el-GR" sz="2400" b="1"/>
              <a:t>ΑΚΘ</a:t>
            </a:r>
            <a:r>
              <a:rPr lang="el-GR" sz="2400"/>
              <a:t> με προτεινόμενη δόση 10-30 </a:t>
            </a:r>
            <a:r>
              <a:rPr lang="en-US" sz="2400"/>
              <a:t>Gy</a:t>
            </a:r>
            <a:r>
              <a:rPr lang="el-GR" sz="2400"/>
              <a:t>. Μπορεί να χρειαστεί επανακτινοβόληση σε ασθενείς που δεν ανταποκρίθηκαν αρχικά με επιπλέον </a:t>
            </a:r>
            <a:r>
              <a:rPr lang="el-GR" sz="2400" b="1"/>
              <a:t>χορήγηση 10-15 </a:t>
            </a:r>
            <a:r>
              <a:rPr lang="en-US" sz="2400" b="1"/>
              <a:t>Gy</a:t>
            </a:r>
            <a:r>
              <a:rPr lang="el-GR" sz="2400" b="1"/>
              <a:t> μετά από 4-6 μήνες.</a:t>
            </a:r>
          </a:p>
          <a:p>
            <a:pPr lvl="0"/>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ED7FF5-E67C-4DB2-A2A1-17B3B444693A}"/>
              </a:ext>
            </a:extLst>
          </p:cNvPr>
          <p:cNvSpPr>
            <a:spLocks noGrp="1"/>
          </p:cNvSpPr>
          <p:nvPr>
            <p:ph type="title"/>
          </p:nvPr>
        </p:nvSpPr>
        <p:spPr/>
        <p:txBody>
          <a:bodyPr/>
          <a:lstStyle/>
          <a:p>
            <a:r>
              <a:rPr lang="el-GR" dirty="0"/>
              <a:t>Αιμαγγείωμα </a:t>
            </a:r>
          </a:p>
        </p:txBody>
      </p:sp>
      <p:pic>
        <p:nvPicPr>
          <p:cNvPr id="1028" name="Picture 4" descr="https://gdeye.gr/images/56465.png">
            <a:extLst>
              <a:ext uri="{FF2B5EF4-FFF2-40B4-BE49-F238E27FC236}">
                <a16:creationId xmlns:a16="http://schemas.microsoft.com/office/drawing/2014/main" id="{73EA3556-EDD4-4DB9-B9F0-03DB6C5B5A9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8816" y="1904995"/>
            <a:ext cx="2987770" cy="469664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Οφθαλμικό σηραγγώδες αιμαγγείωμα | Βιονευρολογικά">
            <a:extLst>
              <a:ext uri="{FF2B5EF4-FFF2-40B4-BE49-F238E27FC236}">
                <a16:creationId xmlns:a16="http://schemas.microsoft.com/office/drawing/2014/main" id="{A4A9C99A-20C5-4EF6-897D-6131D6BE49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4925" y="2262188"/>
            <a:ext cx="3152382" cy="3749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6119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DA1740-C60A-46D2-97EB-C76435DF8A55}"/>
              </a:ext>
            </a:extLst>
          </p:cNvPr>
          <p:cNvSpPr txBox="1">
            <a:spLocks noGrp="1"/>
          </p:cNvSpPr>
          <p:nvPr>
            <p:ph type="title"/>
          </p:nvPr>
        </p:nvSpPr>
        <p:spPr>
          <a:xfrm>
            <a:off x="1212576" y="258418"/>
            <a:ext cx="10979429" cy="1252334"/>
          </a:xfrm>
        </p:spPr>
        <p:txBody>
          <a:bodyPr/>
          <a:lstStyle/>
          <a:p>
            <a:pPr lvl="0"/>
            <a:r>
              <a:rPr lang="el-GR"/>
              <a:t>Από το ΔΕΡΜΑ</a:t>
            </a:r>
            <a:br>
              <a:rPr lang="el-GR"/>
            </a:br>
            <a:endParaRPr lang="el-GR"/>
          </a:p>
        </p:txBody>
      </p:sp>
      <p:sp>
        <p:nvSpPr>
          <p:cNvPr id="3" name="Θέση περιεχομένου 2">
            <a:extLst>
              <a:ext uri="{FF2B5EF4-FFF2-40B4-BE49-F238E27FC236}">
                <a16:creationId xmlns:a16="http://schemas.microsoft.com/office/drawing/2014/main" id="{FD0EF71B-E774-463F-B466-0CF8D1787CE1}"/>
              </a:ext>
            </a:extLst>
          </p:cNvPr>
          <p:cNvSpPr txBox="1">
            <a:spLocks noGrp="1"/>
          </p:cNvSpPr>
          <p:nvPr>
            <p:ph idx="1"/>
          </p:nvPr>
        </p:nvSpPr>
        <p:spPr>
          <a:xfrm>
            <a:off x="934279" y="1769162"/>
            <a:ext cx="10570335" cy="4830418"/>
          </a:xfrm>
        </p:spPr>
        <p:txBody>
          <a:bodyPr/>
          <a:lstStyle/>
          <a:p>
            <a:pPr lvl="0">
              <a:lnSpc>
                <a:spcPct val="90000"/>
              </a:lnSpc>
            </a:pPr>
            <a:r>
              <a:rPr lang="el-GR" sz="2400" b="1" u="sng"/>
              <a:t>Χηλοειδές</a:t>
            </a:r>
            <a:r>
              <a:rPr lang="el-GR" sz="2400"/>
              <a:t>. Είναι μια ιδιαίτερη υπερτροφία του δέρματος προερχόμενη από υαλοειδή εκφύλιση και </a:t>
            </a:r>
            <a:r>
              <a:rPr lang="el-GR" sz="2400" u="sng"/>
              <a:t>εμφανίζεται μετά από τραυματισμούς, εγκαύματα ή χειρουργικούς χειρισμούς</a:t>
            </a:r>
            <a:r>
              <a:rPr lang="el-GR" sz="2400"/>
              <a:t>. Τα χηλοειδή εκτός της δύσμορφης μάζας που εμφανίζουν, πολύ συχνά συνοδεύονται  από </a:t>
            </a:r>
            <a:r>
              <a:rPr lang="el-GR" sz="2400" b="1"/>
              <a:t>κνησμό και πόνο</a:t>
            </a:r>
            <a:r>
              <a:rPr lang="el-GR" sz="2400"/>
              <a:t>. Θεραπεία εκλογής είναι η χειρουργική αφαίρεση με ιδιαίτερη τεχνική. Τα αποτελέσματα της χειρουργικής αποκατάστασης βελτιστοποιούνται με συμπληρωματική ΑΚΘ που ιδανικά πρέπει να ξεκινά 24 ώρες μετά τη χειρουργική εκτομή. Χρησιμοποιούμε 100-140 </a:t>
            </a:r>
            <a:r>
              <a:rPr lang="en-US" sz="2400"/>
              <a:t>KV x</a:t>
            </a:r>
            <a:r>
              <a:rPr lang="el-GR" sz="2400"/>
              <a:t>-</a:t>
            </a:r>
            <a:r>
              <a:rPr lang="en-US" sz="2400"/>
              <a:t>rays</a:t>
            </a:r>
            <a:r>
              <a:rPr lang="el-GR" sz="2400"/>
              <a:t> ή χαμηλής ενέργειας ηλεκτρόνια (6Μ</a:t>
            </a:r>
            <a:r>
              <a:rPr lang="en-US" sz="2400"/>
              <a:t>eV</a:t>
            </a:r>
            <a:r>
              <a:rPr lang="el-GR" sz="2400"/>
              <a:t>) με χρήση </a:t>
            </a:r>
            <a:r>
              <a:rPr lang="en-US" sz="2400"/>
              <a:t>bolus</a:t>
            </a:r>
            <a:r>
              <a:rPr lang="el-GR" sz="2400"/>
              <a:t>. Συνήθης συνολική δόση είναι 10-15 </a:t>
            </a:r>
            <a:r>
              <a:rPr lang="en-US" sz="2400"/>
              <a:t>Gy</a:t>
            </a:r>
            <a:r>
              <a:rPr lang="el-GR" sz="2400"/>
              <a:t> σε 2-3 συνεδρίες αμέσως μετά το χειρουργείο ή 9</a:t>
            </a:r>
            <a:r>
              <a:rPr lang="en-US" sz="2400"/>
              <a:t>Gy</a:t>
            </a:r>
            <a:r>
              <a:rPr lang="el-GR" sz="2400"/>
              <a:t> εφάπαξ. Πλήρης ανταπόκριση  εμφανίζεται στο 73% . Ως  μόνη θεραπευτική αντιμετώπιση η ΑΚΘ δεν έχει τόσο καλά αποτελέσματα.</a:t>
            </a:r>
          </a:p>
          <a:p>
            <a:pPr marL="0" lvl="0" indent="0">
              <a:lnSpc>
                <a:spcPct val="90000"/>
              </a:lnSpc>
              <a:buNone/>
            </a:pPr>
            <a:endParaRPr lang="el-GR" sz="17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name="Slide4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485C81-0B75-4916-835E-472926651DA1}"/>
              </a:ext>
            </a:extLst>
          </p:cNvPr>
          <p:cNvSpPr txBox="1">
            <a:spLocks noGrp="1"/>
          </p:cNvSpPr>
          <p:nvPr>
            <p:ph type="title"/>
          </p:nvPr>
        </p:nvSpPr>
        <p:spPr/>
        <p:txBody>
          <a:bodyPr/>
          <a:lstStyle/>
          <a:p>
            <a:pPr lvl="0"/>
            <a:r>
              <a:rPr lang="el-GR"/>
              <a:t>Χηλοειδές</a:t>
            </a:r>
            <a:r>
              <a:rPr lang="en-US"/>
              <a:t>: </a:t>
            </a:r>
            <a:r>
              <a:rPr lang="el-GR"/>
              <a:t>υπερτροφικές ουλές</a:t>
            </a:r>
          </a:p>
        </p:txBody>
      </p:sp>
      <p:pic>
        <p:nvPicPr>
          <p:cNvPr id="3" name="Picture 2" descr="ÎÏÎ¿ÏÎ­Î»ÎµÏÎ¼Î± ÎµÎ¹ÎºÏÎ½Î±Ï Î³Î¹Î± ÏÎ·Î»Î¿ÎµÎ¹Î´Î­Ï">
            <a:extLst>
              <a:ext uri="{FF2B5EF4-FFF2-40B4-BE49-F238E27FC236}">
                <a16:creationId xmlns:a16="http://schemas.microsoft.com/office/drawing/2014/main" id="{BF0DDEE7-F892-4FCA-B67C-E10D39BE5791}"/>
              </a:ext>
            </a:extLst>
          </p:cNvPr>
          <p:cNvPicPr>
            <a:picLocks noGrp="1" noChangeAspect="1"/>
          </p:cNvPicPr>
          <p:nvPr>
            <p:ph idx="1"/>
          </p:nvPr>
        </p:nvPicPr>
        <p:blipFill>
          <a:blip r:embed="rId2"/>
          <a:srcRect/>
          <a:stretch>
            <a:fillRect/>
          </a:stretch>
        </p:blipFill>
        <p:spPr>
          <a:xfrm>
            <a:off x="1219196" y="1446251"/>
            <a:ext cx="2626678" cy="3506751"/>
          </a:xfrm>
        </p:spPr>
      </p:pic>
      <p:pic>
        <p:nvPicPr>
          <p:cNvPr id="4" name="Picture 4" descr="ÎÏÎ¿ÏÎ­Î»ÎµÏÎ¼Î± ÎµÎ¹ÎºÏÎ½Î±Ï Î³Î¹Î± ÏÎ·Î»Î¿ÎµÎ¹Î´Î­Ï">
            <a:extLst>
              <a:ext uri="{FF2B5EF4-FFF2-40B4-BE49-F238E27FC236}">
                <a16:creationId xmlns:a16="http://schemas.microsoft.com/office/drawing/2014/main" id="{5DE6E531-EB6D-433A-A3E2-C3F28BD3A64D}"/>
              </a:ext>
            </a:extLst>
          </p:cNvPr>
          <p:cNvPicPr>
            <a:picLocks noChangeAspect="1"/>
          </p:cNvPicPr>
          <p:nvPr/>
        </p:nvPicPr>
        <p:blipFill>
          <a:blip r:embed="rId3"/>
          <a:srcRect/>
          <a:stretch>
            <a:fillRect/>
          </a:stretch>
        </p:blipFill>
        <p:spPr>
          <a:xfrm>
            <a:off x="4409437" y="1518928"/>
            <a:ext cx="2834640" cy="3434084"/>
          </a:xfrm>
          <a:prstGeom prst="rect">
            <a:avLst/>
          </a:prstGeom>
          <a:noFill/>
          <a:ln cap="flat">
            <a:noFill/>
          </a:ln>
        </p:spPr>
      </p:pic>
      <p:pic>
        <p:nvPicPr>
          <p:cNvPr id="5" name="Picture 6" descr="ÎÏÎ¿ÏÎ­Î»ÎµÏÎ¼Î± ÎµÎ¹ÎºÏÎ½Î±Ï Î³Î¹Î± ÏÎ·Î»Î¿ÎµÎ¹Î´Î­Ï">
            <a:extLst>
              <a:ext uri="{FF2B5EF4-FFF2-40B4-BE49-F238E27FC236}">
                <a16:creationId xmlns:a16="http://schemas.microsoft.com/office/drawing/2014/main" id="{42BDBAAE-DD09-4D84-A37E-5432A869672D}"/>
              </a:ext>
            </a:extLst>
          </p:cNvPr>
          <p:cNvPicPr>
            <a:picLocks noChangeAspect="1"/>
          </p:cNvPicPr>
          <p:nvPr/>
        </p:nvPicPr>
        <p:blipFill>
          <a:blip r:embed="rId4"/>
          <a:srcRect/>
          <a:stretch>
            <a:fillRect/>
          </a:stretch>
        </p:blipFill>
        <p:spPr>
          <a:xfrm>
            <a:off x="7807640" y="1645920"/>
            <a:ext cx="3419161" cy="3434074"/>
          </a:xfrm>
          <a:prstGeom prst="rect">
            <a:avLst/>
          </a:prstGeom>
          <a:noFill/>
          <a:ln cap="flat">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32FF72-7C12-40E4-8EA6-4BD694A98A1D}"/>
              </a:ext>
            </a:extLst>
          </p:cNvPr>
          <p:cNvSpPr txBox="1">
            <a:spLocks noGrp="1"/>
          </p:cNvSpPr>
          <p:nvPr>
            <p:ph type="title"/>
          </p:nvPr>
        </p:nvSpPr>
        <p:spPr/>
        <p:txBody>
          <a:bodyPr/>
          <a:lstStyle/>
          <a:p>
            <a:pPr lvl="0"/>
            <a:r>
              <a:rPr lang="el-GR"/>
              <a:t>Από το Δέρμα </a:t>
            </a:r>
          </a:p>
        </p:txBody>
      </p:sp>
      <p:sp>
        <p:nvSpPr>
          <p:cNvPr id="3" name="Θέση περιεχομένου 2">
            <a:extLst>
              <a:ext uri="{FF2B5EF4-FFF2-40B4-BE49-F238E27FC236}">
                <a16:creationId xmlns:a16="http://schemas.microsoft.com/office/drawing/2014/main" id="{440E82EC-B9F4-4B5D-880A-70524B1432CF}"/>
              </a:ext>
            </a:extLst>
          </p:cNvPr>
          <p:cNvSpPr txBox="1">
            <a:spLocks noGrp="1"/>
          </p:cNvSpPr>
          <p:nvPr>
            <p:ph idx="1"/>
          </p:nvPr>
        </p:nvSpPr>
        <p:spPr>
          <a:xfrm>
            <a:off x="1259842" y="1666237"/>
            <a:ext cx="10244773" cy="4244983"/>
          </a:xfrm>
        </p:spPr>
        <p:txBody>
          <a:bodyPr/>
          <a:lstStyle/>
          <a:p>
            <a:pPr lvl="0">
              <a:lnSpc>
                <a:spcPct val="80000"/>
              </a:lnSpc>
            </a:pPr>
            <a:r>
              <a:rPr lang="el-GR" sz="2400" b="1" u="sng"/>
              <a:t>Πελματικός χόνδρος</a:t>
            </a:r>
            <a:r>
              <a:rPr lang="el-GR" sz="2400"/>
              <a:t>. Είναι εξαιρετικά επώδυνος. Η ΑΚΘ είναι απλή, ασφαλής και αποτελεσματική. Χορηγείται συνήθως </a:t>
            </a:r>
            <a:r>
              <a:rPr lang="el-GR" sz="2400" b="1"/>
              <a:t>εφάπαξ δόση 10 </a:t>
            </a:r>
            <a:r>
              <a:rPr lang="en-US" sz="2400" b="1"/>
              <a:t>Gy</a:t>
            </a:r>
            <a:r>
              <a:rPr lang="el-GR" sz="2400" b="1"/>
              <a:t> με 100</a:t>
            </a:r>
            <a:r>
              <a:rPr lang="en-US" sz="2400" b="1"/>
              <a:t>KV</a:t>
            </a:r>
            <a:r>
              <a:rPr lang="el-GR" sz="2400" b="1"/>
              <a:t> </a:t>
            </a:r>
            <a:r>
              <a:rPr lang="el-GR" sz="2400"/>
              <a:t>και ο χόνδρος υποχωρεί σε 3-4 εβδομάδες χωρίς παρενέργειες.</a:t>
            </a:r>
          </a:p>
          <a:p>
            <a:pPr lvl="0">
              <a:lnSpc>
                <a:spcPct val="80000"/>
              </a:lnSpc>
            </a:pPr>
            <a:r>
              <a:rPr lang="el-GR" sz="2400" b="1" u="sng"/>
              <a:t>Άκανθα</a:t>
            </a:r>
            <a:r>
              <a:rPr lang="el-GR" sz="2400"/>
              <a:t>. Είναι ένας ταχύτατα αναπτυσσόμενος καλοήθης όγκος του δέρματος που εμφανίζεται συνήθως σε περιοχές εκτεθειμένες στον ήλιο, σε ηλικιωμένους κυρίως ανοιχτόχρωμους άνδρες. Μοιάζει πολύ με τα πλακώδες καρκίνωμα του δέρματος και γι’ αυτό πρέπει να γίνεται ιστολογική επιβεβαίωση. Θεραπεία εκλογής είναι η χειρουργική αφαίρεση όπου είναι  δυνατόν. Η ΑΚΘ ή ακολουθεί το χειρουργείο ή αποτελεί κύρια θεραπεία. Συνολική δόση </a:t>
            </a:r>
            <a:r>
              <a:rPr lang="el-GR" sz="2400" b="1"/>
              <a:t>σε μετεγχειρητική ΑΚΘ είναι συνήθως 35</a:t>
            </a:r>
            <a:r>
              <a:rPr lang="en-US" sz="2400" b="1"/>
              <a:t>Gy</a:t>
            </a:r>
            <a:r>
              <a:rPr lang="el-GR" sz="2400" b="1"/>
              <a:t> σε 15 συνεδρίες ή 56</a:t>
            </a:r>
            <a:r>
              <a:rPr lang="en-US" sz="2400" b="1"/>
              <a:t>Gy</a:t>
            </a:r>
            <a:r>
              <a:rPr lang="el-GR" sz="2400" b="1"/>
              <a:t> σε 28 συνεδρίες.   </a:t>
            </a:r>
          </a:p>
          <a:p>
            <a:pPr lvl="0">
              <a:lnSpc>
                <a:spcPct val="90000"/>
              </a:lnSpc>
            </a:pPr>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name="Slide4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0492E1-EBE0-4BC2-B3E7-7B955441FBC3}"/>
              </a:ext>
            </a:extLst>
          </p:cNvPr>
          <p:cNvSpPr txBox="1">
            <a:spLocks noGrp="1"/>
          </p:cNvSpPr>
          <p:nvPr>
            <p:ph type="title"/>
          </p:nvPr>
        </p:nvSpPr>
        <p:spPr/>
        <p:txBody>
          <a:bodyPr/>
          <a:lstStyle/>
          <a:p>
            <a:pPr lvl="0"/>
            <a:r>
              <a:rPr lang="el-GR"/>
              <a:t>Άκανθα πτέρνας</a:t>
            </a:r>
          </a:p>
        </p:txBody>
      </p:sp>
      <p:pic>
        <p:nvPicPr>
          <p:cNvPr id="3" name="Picture 2" descr="ÎÏÎ¿ÏÎ­Î»ÎµÏÎ¼Î± ÎµÎ¹ÎºÏÎ½Î±Ï Î³Î¹Î± Î¬ÎºÎ±Î½Î¸Î± ÏÏÎ­ÏÎ½Î±Ï Î±ÎºÏÎ¹Î½Î¿Î³ÏÎ±ÏÎ¹Î±">
            <a:extLst>
              <a:ext uri="{FF2B5EF4-FFF2-40B4-BE49-F238E27FC236}">
                <a16:creationId xmlns:a16="http://schemas.microsoft.com/office/drawing/2014/main" id="{092FB01F-55EC-4132-8FBE-0245D3FD93DF}"/>
              </a:ext>
            </a:extLst>
          </p:cNvPr>
          <p:cNvPicPr>
            <a:picLocks noChangeAspect="1"/>
          </p:cNvPicPr>
          <p:nvPr/>
        </p:nvPicPr>
        <p:blipFill>
          <a:blip r:embed="rId2"/>
          <a:srcRect/>
          <a:stretch>
            <a:fillRect/>
          </a:stretch>
        </p:blipFill>
        <p:spPr>
          <a:xfrm>
            <a:off x="643170" y="1264551"/>
            <a:ext cx="4952436" cy="2704292"/>
          </a:xfrm>
          <a:prstGeom prst="rect">
            <a:avLst/>
          </a:prstGeom>
          <a:noFill/>
          <a:ln cap="flat">
            <a:noFill/>
          </a:ln>
        </p:spPr>
      </p:pic>
      <p:pic>
        <p:nvPicPr>
          <p:cNvPr id="4" name="Picture 4" descr="ÎÏÎ¿ÏÎ­Î»ÎµÏÎ¼Î± ÎµÎ¹ÎºÏÎ½Î±Ï Î³Î¹Î± Î¬ÎºÎ±Î½Î¸Î± ÏÏÎ­ÏÎ½Î±Ï Î±ÎºÏÎ¹Î½Î¿Î³ÏÎ±ÏÎ¹Î±">
            <a:extLst>
              <a:ext uri="{FF2B5EF4-FFF2-40B4-BE49-F238E27FC236}">
                <a16:creationId xmlns:a16="http://schemas.microsoft.com/office/drawing/2014/main" id="{D15F0682-E96F-4675-BF09-A0F26DF7863D}"/>
              </a:ext>
            </a:extLst>
          </p:cNvPr>
          <p:cNvPicPr>
            <a:picLocks noGrp="1" noChangeAspect="1"/>
          </p:cNvPicPr>
          <p:nvPr>
            <p:ph idx="1"/>
          </p:nvPr>
        </p:nvPicPr>
        <p:blipFill>
          <a:blip r:embed="rId3"/>
          <a:srcRect/>
          <a:stretch>
            <a:fillRect/>
          </a:stretch>
        </p:blipFill>
        <p:spPr>
          <a:xfrm>
            <a:off x="7095277" y="1264551"/>
            <a:ext cx="4679277" cy="2906082"/>
          </a:xfrm>
        </p:spPr>
      </p:pic>
      <p:pic>
        <p:nvPicPr>
          <p:cNvPr id="5" name="Picture 2" descr="ÎÏÎ¿ÏÎ­Î»ÎµÏÎ¼Î± ÎµÎ¹ÎºÏÎ½Î±Ï Î³Î¹Î± Î¬ÎºÎ±Î½Î¸Î± ÏÏÎ­ÏÎ½Î±Ï Î±ÎºÏÎ¹Î½Î¿Î³ÏÎ±ÏÎ¹Î±">
            <a:extLst>
              <a:ext uri="{FF2B5EF4-FFF2-40B4-BE49-F238E27FC236}">
                <a16:creationId xmlns:a16="http://schemas.microsoft.com/office/drawing/2014/main" id="{0F392DC5-AE79-4482-8629-BE2088F353CC}"/>
              </a:ext>
            </a:extLst>
          </p:cNvPr>
          <p:cNvPicPr>
            <a:picLocks noChangeAspect="1"/>
          </p:cNvPicPr>
          <p:nvPr/>
        </p:nvPicPr>
        <p:blipFill>
          <a:blip r:embed="rId4"/>
          <a:srcRect/>
          <a:stretch>
            <a:fillRect/>
          </a:stretch>
        </p:blipFill>
        <p:spPr>
          <a:xfrm>
            <a:off x="5273043" y="2987509"/>
            <a:ext cx="2479038" cy="3463692"/>
          </a:xfrm>
          <a:prstGeom prst="rect">
            <a:avLst/>
          </a:prstGeom>
          <a:noFill/>
          <a:ln cap="flat">
            <a:noFill/>
          </a:ln>
        </p:spPr>
      </p:pic>
      <p:cxnSp>
        <p:nvCxnSpPr>
          <p:cNvPr id="6" name="Ευθύγραμμο βέλος σύνδεσης 6">
            <a:extLst>
              <a:ext uri="{FF2B5EF4-FFF2-40B4-BE49-F238E27FC236}">
                <a16:creationId xmlns:a16="http://schemas.microsoft.com/office/drawing/2014/main" id="{8E288B8B-241D-45A0-8749-EC7CBF01A45D}"/>
              </a:ext>
            </a:extLst>
          </p:cNvPr>
          <p:cNvCxnSpPr/>
          <p:nvPr/>
        </p:nvCxnSpPr>
        <p:spPr>
          <a:xfrm flipH="1" flipV="1">
            <a:off x="1472339" y="3735095"/>
            <a:ext cx="480444" cy="852404"/>
          </a:xfrm>
          <a:prstGeom prst="straightConnector1">
            <a:avLst/>
          </a:prstGeom>
          <a:noFill/>
          <a:ln w="6345" cap="flat">
            <a:solidFill>
              <a:srgbClr val="4472C4"/>
            </a:solidFill>
            <a:prstDash val="solid"/>
            <a:miter/>
            <a:tailEnd type="arrow"/>
          </a:ln>
        </p:spPr>
      </p:cxnSp>
      <p:cxnSp>
        <p:nvCxnSpPr>
          <p:cNvPr id="7" name="Ευθύγραμμο βέλος σύνδεσης 8">
            <a:extLst>
              <a:ext uri="{FF2B5EF4-FFF2-40B4-BE49-F238E27FC236}">
                <a16:creationId xmlns:a16="http://schemas.microsoft.com/office/drawing/2014/main" id="{40175FE6-091C-4148-A26C-1DC8AE6ECDF0}"/>
              </a:ext>
            </a:extLst>
          </p:cNvPr>
          <p:cNvCxnSpPr/>
          <p:nvPr/>
        </p:nvCxnSpPr>
        <p:spPr>
          <a:xfrm flipV="1">
            <a:off x="10306376" y="3580104"/>
            <a:ext cx="712921" cy="883411"/>
          </a:xfrm>
          <a:prstGeom prst="straightConnector1">
            <a:avLst/>
          </a:prstGeom>
          <a:noFill/>
          <a:ln w="6345" cap="flat">
            <a:solidFill>
              <a:srgbClr val="4472C4"/>
            </a:solidFill>
            <a:prstDash val="solid"/>
            <a:miter/>
            <a:tailEnd type="arrow"/>
          </a:ln>
        </p:spPr>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A344ED-4D17-4B90-9D3F-811A8A4273FA}"/>
              </a:ext>
            </a:extLst>
          </p:cNvPr>
          <p:cNvSpPr txBox="1">
            <a:spLocks noGrp="1"/>
          </p:cNvSpPr>
          <p:nvPr>
            <p:ph type="title"/>
          </p:nvPr>
        </p:nvSpPr>
        <p:spPr/>
        <p:txBody>
          <a:bodyPr/>
          <a:lstStyle/>
          <a:p>
            <a:pPr lvl="0"/>
            <a:r>
              <a:rPr lang="el-GR"/>
              <a:t>Από τον Οφθαλμό </a:t>
            </a:r>
          </a:p>
        </p:txBody>
      </p:sp>
      <p:sp>
        <p:nvSpPr>
          <p:cNvPr id="3" name="Θέση περιεχομένου 2">
            <a:extLst>
              <a:ext uri="{FF2B5EF4-FFF2-40B4-BE49-F238E27FC236}">
                <a16:creationId xmlns:a16="http://schemas.microsoft.com/office/drawing/2014/main" id="{3AD144D2-0CCD-4385-BE1B-A56DF3705760}"/>
              </a:ext>
            </a:extLst>
          </p:cNvPr>
          <p:cNvSpPr txBox="1">
            <a:spLocks noGrp="1"/>
          </p:cNvSpPr>
          <p:nvPr>
            <p:ph idx="1"/>
          </p:nvPr>
        </p:nvSpPr>
        <p:spPr>
          <a:xfrm>
            <a:off x="1766456" y="1904996"/>
            <a:ext cx="9738158" cy="2504441"/>
          </a:xfrm>
        </p:spPr>
        <p:txBody>
          <a:bodyPr/>
          <a:lstStyle/>
          <a:p>
            <a:pPr lvl="0" algn="just">
              <a:lnSpc>
                <a:spcPct val="80000"/>
              </a:lnSpc>
            </a:pPr>
            <a:r>
              <a:rPr lang="el-GR" sz="2400" b="1" u="sng"/>
              <a:t>Πτερύγιο</a:t>
            </a:r>
            <a:r>
              <a:rPr lang="el-GR" sz="2400" u="sng"/>
              <a:t>. </a:t>
            </a:r>
            <a:r>
              <a:rPr lang="el-GR" sz="2400"/>
              <a:t>Θεραπεία εκλογής είναι η χειρουργική. Στις περιπτώσεις που η συχνότητα υποτροπών ανέρχεται στο 20%-30% προτείνεται η ΑΚΘ που μειώνει τις υποτροπές στο 1,4% (σύμφωνα με μελέτες του </a:t>
            </a:r>
            <a:r>
              <a:rPr lang="en-US" sz="2400"/>
              <a:t>Van den Brenk</a:t>
            </a:r>
            <a:r>
              <a:rPr lang="el-GR" sz="2400"/>
              <a:t>).</a:t>
            </a:r>
          </a:p>
          <a:p>
            <a:pPr lvl="0">
              <a:lnSpc>
                <a:spcPct val="80000"/>
              </a:lnSpc>
            </a:pPr>
            <a:endParaRPr lang="el-GR" sz="1700"/>
          </a:p>
        </p:txBody>
      </p:sp>
      <p:pic>
        <p:nvPicPr>
          <p:cNvPr id="2050" name="Picture 2" descr="Πτερύγιο - ΟΦΘΑΛΜΟΛΟΓΙΚΟ ΑΘΗΝΩΝ">
            <a:extLst>
              <a:ext uri="{FF2B5EF4-FFF2-40B4-BE49-F238E27FC236}">
                <a16:creationId xmlns:a16="http://schemas.microsoft.com/office/drawing/2014/main" id="{48AC0DD9-8C45-4E72-BE70-1A5A82A16E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3750394"/>
            <a:ext cx="4627088" cy="277625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B5D231-103E-4D6C-B5A4-FFFFDA49773C}"/>
              </a:ext>
            </a:extLst>
          </p:cNvPr>
          <p:cNvSpPr>
            <a:spLocks noGrp="1"/>
          </p:cNvSpPr>
          <p:nvPr>
            <p:ph type="title"/>
          </p:nvPr>
        </p:nvSpPr>
        <p:spPr/>
        <p:txBody>
          <a:bodyPr/>
          <a:lstStyle/>
          <a:p>
            <a:r>
              <a:rPr lang="el-GR" dirty="0"/>
              <a:t>Πτερύγιο οφθαλμού</a:t>
            </a:r>
          </a:p>
        </p:txBody>
      </p:sp>
      <p:sp>
        <p:nvSpPr>
          <p:cNvPr id="5" name="Θέση περιεχομένου 4">
            <a:extLst>
              <a:ext uri="{FF2B5EF4-FFF2-40B4-BE49-F238E27FC236}">
                <a16:creationId xmlns:a16="http://schemas.microsoft.com/office/drawing/2014/main" id="{DB793645-5B1F-41D6-AB59-C5C658860014}"/>
              </a:ext>
            </a:extLst>
          </p:cNvPr>
          <p:cNvSpPr>
            <a:spLocks noGrp="1"/>
          </p:cNvSpPr>
          <p:nvPr>
            <p:ph idx="1"/>
          </p:nvPr>
        </p:nvSpPr>
        <p:spPr>
          <a:xfrm>
            <a:off x="1234911" y="1696825"/>
            <a:ext cx="10269704" cy="4214395"/>
          </a:xfrm>
        </p:spPr>
        <p:txBody>
          <a:bodyPr/>
          <a:lstStyle/>
          <a:p>
            <a:r>
              <a:rPr lang="el-GR" dirty="0"/>
              <a:t>Το πτερύγιο είναι ένα τριγωνικό στρώμα </a:t>
            </a:r>
            <a:r>
              <a:rPr lang="el-GR" dirty="0" err="1"/>
              <a:t>ινοαγγειακού</a:t>
            </a:r>
            <a:r>
              <a:rPr lang="el-GR" dirty="0"/>
              <a:t> ιστού, το οποίο εισδύει στον κερατοειδή (μη φυσιολογική ανάπτυξη ιστού). Εμφανίζεται συνήθως στην έσω γωνία του ματιού (ρινικά) και εμποδίζει την όραση (σαν αίσθηση ξένου σώματος) καλύπτοντας τον άσπρο (σκληρό) χιτώνα του ματιού. Αναπτύσσεται αργά και όταν μεγαλώσει, εκτός από την αντιαισθητική του πλευρά, μπορεί να δημιουργήσει και προβλήματα στην όραση.</a:t>
            </a:r>
          </a:p>
          <a:p>
            <a:r>
              <a:rPr lang="el-GR" dirty="0"/>
              <a:t>Δεν έχουν εξακριβωθεί πλήρως οι αιτίες που προκαλούν το πτερύγιο. Ωστόσο αυτή η εκφυλιστική αλλοίωση του </a:t>
            </a:r>
            <a:r>
              <a:rPr lang="el-GR" dirty="0" err="1"/>
              <a:t>επιπεφυκότα</a:t>
            </a:r>
            <a:r>
              <a:rPr lang="el-GR" dirty="0"/>
              <a:t> οφείλεται κυρίως σε αυξημένη έκθεση στον ήλιο (υπεριώδης ακτινοβολία), στην ξηρασία και στη σκόνη.</a:t>
            </a:r>
          </a:p>
        </p:txBody>
      </p:sp>
    </p:spTree>
    <p:extLst>
      <p:ext uri="{BB962C8B-B14F-4D97-AF65-F5344CB8AC3E}">
        <p14:creationId xmlns:p14="http://schemas.microsoft.com/office/powerpoint/2010/main" val="14813826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name="Slide4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37A582-F92D-4984-A3CA-9B64E4C8F3A2}"/>
              </a:ext>
            </a:extLst>
          </p:cNvPr>
          <p:cNvSpPr txBox="1">
            <a:spLocks noGrp="1"/>
          </p:cNvSpPr>
          <p:nvPr>
            <p:ph type="title"/>
          </p:nvPr>
        </p:nvSpPr>
        <p:spPr/>
        <p:txBody>
          <a:bodyPr/>
          <a:lstStyle/>
          <a:p>
            <a:pPr lvl="0"/>
            <a:r>
              <a:rPr lang="el-GR"/>
              <a:t>Πτερύγιο </a:t>
            </a:r>
          </a:p>
        </p:txBody>
      </p:sp>
      <p:pic>
        <p:nvPicPr>
          <p:cNvPr id="3" name="Picture 2" descr="ÎÏÎ¿ÏÎ­Î»ÎµÏÎ¼Î± ÎµÎ¹ÎºÏÎ½Î±Ï Î³Î¹Î± ÏÏÎµÏÏÎ³Î¹Î¿">
            <a:extLst>
              <a:ext uri="{FF2B5EF4-FFF2-40B4-BE49-F238E27FC236}">
                <a16:creationId xmlns:a16="http://schemas.microsoft.com/office/drawing/2014/main" id="{2B3DD982-0056-490E-852E-0F4BA6E583D6}"/>
              </a:ext>
            </a:extLst>
          </p:cNvPr>
          <p:cNvPicPr>
            <a:picLocks noGrp="1" noChangeAspect="1"/>
          </p:cNvPicPr>
          <p:nvPr>
            <p:ph idx="1"/>
          </p:nvPr>
        </p:nvPicPr>
        <p:blipFill>
          <a:blip r:embed="rId2"/>
          <a:srcRect/>
          <a:stretch>
            <a:fillRect/>
          </a:stretch>
        </p:blipFill>
        <p:spPr>
          <a:xfrm>
            <a:off x="859119" y="1512079"/>
            <a:ext cx="4240978" cy="2521265"/>
          </a:xfrm>
        </p:spPr>
      </p:pic>
      <p:pic>
        <p:nvPicPr>
          <p:cNvPr id="4" name="Picture 4" descr="ÎÏÎ¿ÏÎ­Î»ÎµÏÎ¼Î± ÎµÎ¹ÎºÏÎ½Î±Ï Î³Î¹Î± ÏÏÎµÏÏÎ³Î¹Î¿">
            <a:extLst>
              <a:ext uri="{FF2B5EF4-FFF2-40B4-BE49-F238E27FC236}">
                <a16:creationId xmlns:a16="http://schemas.microsoft.com/office/drawing/2014/main" id="{D7EB2E1F-F19B-45C8-A622-6C38347BB5ED}"/>
              </a:ext>
            </a:extLst>
          </p:cNvPr>
          <p:cNvPicPr>
            <a:picLocks noChangeAspect="1"/>
          </p:cNvPicPr>
          <p:nvPr/>
        </p:nvPicPr>
        <p:blipFill>
          <a:blip r:embed="rId3"/>
          <a:srcRect/>
          <a:stretch>
            <a:fillRect/>
          </a:stretch>
        </p:blipFill>
        <p:spPr>
          <a:xfrm>
            <a:off x="6551115" y="398043"/>
            <a:ext cx="5123182" cy="3409239"/>
          </a:xfrm>
          <a:prstGeom prst="rect">
            <a:avLst/>
          </a:prstGeom>
          <a:noFill/>
          <a:ln cap="flat">
            <a:noFill/>
          </a:ln>
        </p:spPr>
      </p:pic>
      <p:pic>
        <p:nvPicPr>
          <p:cNvPr id="5" name="Picture 2" descr="Πτερύγιο | Χειρουργός Οφθαλμίατρος Παπαϊωάννου Λαμπρινή">
            <a:extLst>
              <a:ext uri="{FF2B5EF4-FFF2-40B4-BE49-F238E27FC236}">
                <a16:creationId xmlns:a16="http://schemas.microsoft.com/office/drawing/2014/main" id="{91531937-B5E8-4D29-9004-C49A7132936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9114" y="3429000"/>
            <a:ext cx="5406041" cy="3254848"/>
          </a:xfrm>
          <a:prstGeom prst="rect">
            <a:avLst/>
          </a:prstGeom>
          <a:noFill/>
          <a:ln>
            <a:no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pic>
        <p:nvPicPr>
          <p:cNvPr id="2" name="Picture 2" descr="http://dudulakis.com/wp-content/uploads/2017/04/-2-%CE%91%CE%BD%CF%84%CE%B9%CE%B3%CF%81%CE%B1%CF%86%CE%AE-e1493087201484.jpg">
            <a:extLst>
              <a:ext uri="{FF2B5EF4-FFF2-40B4-BE49-F238E27FC236}">
                <a16:creationId xmlns:a16="http://schemas.microsoft.com/office/drawing/2014/main" id="{87590B27-3AFB-4612-8170-F88868201603}"/>
              </a:ext>
            </a:extLst>
          </p:cNvPr>
          <p:cNvPicPr>
            <a:picLocks noGrp="1" noChangeAspect="1"/>
          </p:cNvPicPr>
          <p:nvPr>
            <p:ph idx="1"/>
          </p:nvPr>
        </p:nvPicPr>
        <p:blipFill>
          <a:blip r:embed="rId2"/>
          <a:srcRect/>
          <a:stretch>
            <a:fillRect/>
          </a:stretch>
        </p:blipFill>
        <p:spPr>
          <a:xfrm>
            <a:off x="2871645" y="2202451"/>
            <a:ext cx="7028883" cy="3458205"/>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80F605-E606-468F-84C0-86A7EB40E07E}"/>
              </a:ext>
            </a:extLst>
          </p:cNvPr>
          <p:cNvSpPr txBox="1">
            <a:spLocks noGrp="1"/>
          </p:cNvSpPr>
          <p:nvPr>
            <p:ph type="title"/>
          </p:nvPr>
        </p:nvSpPr>
        <p:spPr/>
        <p:txBody>
          <a:bodyPr/>
          <a:lstStyle/>
          <a:p>
            <a:pPr lvl="0"/>
            <a:r>
              <a:rPr lang="el-GR"/>
              <a:t>Από τον Οφθαλμό </a:t>
            </a:r>
          </a:p>
        </p:txBody>
      </p:sp>
      <p:sp>
        <p:nvSpPr>
          <p:cNvPr id="3" name="Θέση περιεχομένου 2">
            <a:extLst>
              <a:ext uri="{FF2B5EF4-FFF2-40B4-BE49-F238E27FC236}">
                <a16:creationId xmlns:a16="http://schemas.microsoft.com/office/drawing/2014/main" id="{405D1F07-28B6-43BE-A6C8-76C6ADA52795}"/>
              </a:ext>
            </a:extLst>
          </p:cNvPr>
          <p:cNvSpPr txBox="1">
            <a:spLocks noGrp="1"/>
          </p:cNvSpPr>
          <p:nvPr>
            <p:ph idx="1"/>
          </p:nvPr>
        </p:nvSpPr>
        <p:spPr>
          <a:xfrm>
            <a:off x="1544321" y="1727201"/>
            <a:ext cx="10241280" cy="4632963"/>
          </a:xfrm>
        </p:spPr>
        <p:txBody>
          <a:bodyPr/>
          <a:lstStyle/>
          <a:p>
            <a:pPr lvl="0"/>
            <a:r>
              <a:rPr lang="el-GR" b="1" u="sng"/>
              <a:t>Εξόφθαλμος ή νόσος του </a:t>
            </a:r>
            <a:r>
              <a:rPr lang="en-US" b="1" u="sng"/>
              <a:t>Graves</a:t>
            </a:r>
            <a:r>
              <a:rPr lang="el-GR" b="1"/>
              <a:t>. Είναι αμφοτερόπλευρος δυσλειτουργία των έξω λοξών μυών του βολβού του οφθαλμού.</a:t>
            </a:r>
            <a:r>
              <a:rPr lang="el-GR"/>
              <a:t> Εμφανίζεται με διπλωπία, θάμβος οράσεως, νευροπάθεια από πίεση του οπτικού νεύρου. Παθολογοανατομικά είναι </a:t>
            </a:r>
            <a:r>
              <a:rPr lang="el-GR" b="1"/>
              <a:t>αυτοάνοσος</a:t>
            </a:r>
            <a:r>
              <a:rPr lang="el-GR"/>
              <a:t>  ασθένεια αφού τα Τ-λεμφοκύτταρα «επιτίθενται» στον οφθαλμό. Θεραπεία εκλογής είναι η χορήγηση κορτικοστεροειδών που βελτιώνουν τα συμπτώματα στο 65% των ασθενών. Ως 2</a:t>
            </a:r>
            <a:r>
              <a:rPr lang="el-GR" baseline="30000"/>
              <a:t>ης</a:t>
            </a:r>
            <a:r>
              <a:rPr lang="el-GR"/>
              <a:t> γραμμής θεραπεία είναι η χειρουργική αποσυμπίεση του οφθαλμού για να μην γίνει πρόπτωση. Επειδή τα λεμφοκύτταρα και οι ινοβλάστες είναι ευαίσθητα στην ακτινοβολία η ΑΚΘ του κόγχου  είναι εξαιρετική θεραπευτική επιλογή. Συνήθης συνολική δόση είναι </a:t>
            </a:r>
            <a:r>
              <a:rPr lang="el-GR" b="1"/>
              <a:t>τα 20</a:t>
            </a:r>
            <a:r>
              <a:rPr lang="en-US" b="1"/>
              <a:t>Gy</a:t>
            </a:r>
            <a:r>
              <a:rPr lang="el-GR" b="1"/>
              <a:t> σε 10 συνεδρίες σε 2 εβδομάδες </a:t>
            </a:r>
            <a:r>
              <a:rPr lang="el-GR"/>
              <a:t>με τρισδιάστατη σύμμορφη τεχνική (3</a:t>
            </a:r>
            <a:r>
              <a:rPr lang="en-US"/>
              <a:t>D conformal</a:t>
            </a:r>
            <a:r>
              <a:rPr lang="el-GR"/>
              <a:t>) προστατεύοντας τον φακό με παράλληλα και αντίθετα πεδία. Επίσης </a:t>
            </a:r>
            <a:r>
              <a:rPr lang="en-US"/>
              <a:t>IMRT</a:t>
            </a:r>
            <a:r>
              <a:rPr lang="el-GR"/>
              <a:t> τεχνική για διαφορετική δόση στο οπτικό νεύρο και στις υπόλοιπες δομές του κόγχου. Σπανιότερα έχουν χρησιμοποιηθεί πρωτόνια. Τα αποτελέσματα της ΑΚΘ στην επιθετική οφθαλμοπάθεια </a:t>
            </a:r>
            <a:r>
              <a:rPr lang="en-US"/>
              <a:t>Graves  </a:t>
            </a:r>
            <a:r>
              <a:rPr lang="el-GR"/>
              <a:t>είναι εξαιρετικά και ασφαλή με 96% πλήρη ανταπόκριση, 98% ικανοποιητική ανταπόκριση και χωρίς απώτερες παρενέργειες, παρά μόνον ο καταρράκτης που διορθώνεται χειρουργικά.</a:t>
            </a:r>
          </a:p>
          <a:p>
            <a:pPr lvl="0"/>
            <a:endParaRPr 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name="Slide4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094528-196B-4DE4-BDD0-0FC306C796CC}"/>
              </a:ext>
            </a:extLst>
          </p:cNvPr>
          <p:cNvSpPr txBox="1">
            <a:spLocks noGrp="1"/>
          </p:cNvSpPr>
          <p:nvPr>
            <p:ph type="title"/>
          </p:nvPr>
        </p:nvSpPr>
        <p:spPr/>
        <p:txBody>
          <a:bodyPr/>
          <a:lstStyle/>
          <a:p>
            <a:pPr lvl="0"/>
            <a:r>
              <a:rPr lang="el-GR"/>
              <a:t>Εξόφθαλμος του </a:t>
            </a:r>
            <a:r>
              <a:rPr lang="en-US"/>
              <a:t>Graves</a:t>
            </a:r>
            <a:endParaRPr lang="el-GR"/>
          </a:p>
        </p:txBody>
      </p:sp>
      <p:pic>
        <p:nvPicPr>
          <p:cNvPr id="3" name="Picture 2" descr="ÎÏÎ¿ÏÎ­Î»ÎµÏÎ¼Î± ÎµÎ¹ÎºÏÎ½Î±Ï Î³Î¹Î± ÎµÎ¾ÏÏÎ¸Î±Î»Î¼Î¿Ï ÏÎ¿Ï graves">
            <a:extLst>
              <a:ext uri="{FF2B5EF4-FFF2-40B4-BE49-F238E27FC236}">
                <a16:creationId xmlns:a16="http://schemas.microsoft.com/office/drawing/2014/main" id="{5D39739C-EE34-4BB4-9D96-552582DE31AA}"/>
              </a:ext>
            </a:extLst>
          </p:cNvPr>
          <p:cNvPicPr>
            <a:picLocks noGrp="1" noChangeAspect="1"/>
          </p:cNvPicPr>
          <p:nvPr>
            <p:ph idx="1"/>
          </p:nvPr>
        </p:nvPicPr>
        <p:blipFill>
          <a:blip r:embed="rId3"/>
          <a:srcRect/>
          <a:stretch>
            <a:fillRect/>
          </a:stretch>
        </p:blipFill>
        <p:spPr>
          <a:xfrm>
            <a:off x="1084899" y="1597978"/>
            <a:ext cx="4594539" cy="2293306"/>
          </a:xfrm>
        </p:spPr>
      </p:pic>
      <p:pic>
        <p:nvPicPr>
          <p:cNvPr id="4" name="Picture 4" descr="ÎÏÎ¿ÏÎ­Î»ÎµÏÎ¼Î± ÎµÎ¹ÎºÏÎ½Î±Ï Î³Î¹Î± ÎµÎ¾ÏÏÎ¸Î±Î»Î¼Î¿Ï ÏÎ¿Ï graves">
            <a:extLst>
              <a:ext uri="{FF2B5EF4-FFF2-40B4-BE49-F238E27FC236}">
                <a16:creationId xmlns:a16="http://schemas.microsoft.com/office/drawing/2014/main" id="{42BA4E1F-5695-4C6F-962B-148274BD67B6}"/>
              </a:ext>
            </a:extLst>
          </p:cNvPr>
          <p:cNvPicPr>
            <a:picLocks noChangeAspect="1"/>
          </p:cNvPicPr>
          <p:nvPr/>
        </p:nvPicPr>
        <p:blipFill>
          <a:blip r:embed="rId4"/>
          <a:srcRect/>
          <a:stretch>
            <a:fillRect/>
          </a:stretch>
        </p:blipFill>
        <p:spPr>
          <a:xfrm>
            <a:off x="8229600" y="604829"/>
            <a:ext cx="2250539" cy="3428689"/>
          </a:xfrm>
          <a:prstGeom prst="rect">
            <a:avLst/>
          </a:prstGeom>
          <a:noFill/>
          <a:ln cap="flat">
            <a:noFill/>
          </a:ln>
        </p:spPr>
      </p:pic>
      <p:pic>
        <p:nvPicPr>
          <p:cNvPr id="5" name="Picture 6" descr="ÎÏÎ¿ÏÎ­Î»ÎµÏÎ¼Î± ÎµÎ¹ÎºÏÎ½Î±Ï Î³Î¹Î± ÎµÎ¾ÏÏÎ¸Î±Î»Î¼Î¿Ï ÏÎ¿Ï graves">
            <a:extLst>
              <a:ext uri="{FF2B5EF4-FFF2-40B4-BE49-F238E27FC236}">
                <a16:creationId xmlns:a16="http://schemas.microsoft.com/office/drawing/2014/main" id="{8BCC31E4-64FC-4F85-80DD-A84E0F8AF0A1}"/>
              </a:ext>
            </a:extLst>
          </p:cNvPr>
          <p:cNvPicPr>
            <a:picLocks noChangeAspect="1"/>
          </p:cNvPicPr>
          <p:nvPr/>
        </p:nvPicPr>
        <p:blipFill>
          <a:blip r:embed="rId5"/>
          <a:srcRect/>
          <a:stretch>
            <a:fillRect/>
          </a:stretch>
        </p:blipFill>
        <p:spPr>
          <a:xfrm>
            <a:off x="5678488" y="3409724"/>
            <a:ext cx="2551111" cy="2824170"/>
          </a:xfrm>
          <a:prstGeom prst="rect">
            <a:avLst/>
          </a:prstGeom>
          <a:noFill/>
          <a:ln cap="flat">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811AA2-E104-46A2-B2E3-B6BDF1711C16}"/>
              </a:ext>
            </a:extLst>
          </p:cNvPr>
          <p:cNvSpPr txBox="1">
            <a:spLocks noGrp="1"/>
          </p:cNvSpPr>
          <p:nvPr>
            <p:ph type="title"/>
          </p:nvPr>
        </p:nvSpPr>
        <p:spPr/>
        <p:txBody>
          <a:bodyPr/>
          <a:lstStyle/>
          <a:p>
            <a:pPr lvl="0"/>
            <a:r>
              <a:rPr lang="el-GR"/>
              <a:t>Από τον οφθαλμό</a:t>
            </a:r>
          </a:p>
        </p:txBody>
      </p:sp>
      <p:sp>
        <p:nvSpPr>
          <p:cNvPr id="3" name="Θέση περιεχομένου 2">
            <a:extLst>
              <a:ext uri="{FF2B5EF4-FFF2-40B4-BE49-F238E27FC236}">
                <a16:creationId xmlns:a16="http://schemas.microsoft.com/office/drawing/2014/main" id="{242408DE-A328-4928-8DEE-2B80AA03EA40}"/>
              </a:ext>
            </a:extLst>
          </p:cNvPr>
          <p:cNvSpPr txBox="1">
            <a:spLocks noGrp="1"/>
          </p:cNvSpPr>
          <p:nvPr>
            <p:ph idx="1"/>
          </p:nvPr>
        </p:nvSpPr>
        <p:spPr>
          <a:xfrm>
            <a:off x="1889763" y="2133596"/>
            <a:ext cx="9614851" cy="3777624"/>
          </a:xfrm>
        </p:spPr>
        <p:txBody>
          <a:bodyPr/>
          <a:lstStyle/>
          <a:p>
            <a:pPr lvl="0" algn="just">
              <a:lnSpc>
                <a:spcPct val="90000"/>
              </a:lnSpc>
            </a:pPr>
            <a:r>
              <a:rPr lang="el-GR" sz="2400" b="1" u="sng"/>
              <a:t>Οφθαλμικός ψευδοόγκος</a:t>
            </a:r>
            <a:r>
              <a:rPr lang="el-GR" sz="2400"/>
              <a:t>. Είναι ιδιοπαθής φλεγμονή του οφθαλμού ετερόπλευρη ή αμφοτερόπλευρη. Γίνεται εκτεταμένη διήθηση λεμφοκυττάρων λόγω φλεγμονής με αποτέλεσμα να εμφανίζεται μειωμένη κινητικότητα του βολβού, διόγκωση και άλγος. Απαραίτητη είναι η αξονική τομογραφία των κόγχων για να γίνει διαφορική διάγνωση από την οφθαλμοπάθεια </a:t>
            </a:r>
            <a:r>
              <a:rPr lang="en-US" sz="2400"/>
              <a:t>Graves</a:t>
            </a:r>
            <a:r>
              <a:rPr lang="el-GR" sz="2400"/>
              <a:t>, δείχνοντας οπισθοβολβικές μάζες. Θεραπεία 1</a:t>
            </a:r>
            <a:r>
              <a:rPr lang="el-GR" sz="2400" baseline="30000"/>
              <a:t>ης</a:t>
            </a:r>
            <a:r>
              <a:rPr lang="el-GR" sz="2400"/>
              <a:t> γραμμής είναι τα κορτικοστεροειδή. Ακολουθεί η ΑΚΘ με αποτελεσματικότητα στο 73%-100%. Χρησιμοποιούμε φωτόνια 4-6 </a:t>
            </a:r>
            <a:r>
              <a:rPr lang="en-US" sz="2400"/>
              <a:t>MeV</a:t>
            </a:r>
            <a:r>
              <a:rPr lang="el-GR" sz="2400"/>
              <a:t>, </a:t>
            </a:r>
            <a:r>
              <a:rPr lang="el-GR" sz="2400" b="1"/>
              <a:t>συνολική δόση 20</a:t>
            </a:r>
            <a:r>
              <a:rPr lang="en-US" sz="2400" b="1"/>
              <a:t>Gy</a:t>
            </a:r>
            <a:r>
              <a:rPr lang="el-GR" sz="2400" b="1"/>
              <a:t> σε 10 συνεδρίες σε 2 εβδομάδες. </a:t>
            </a:r>
          </a:p>
          <a:p>
            <a:pPr marL="0" lvl="0" indent="0">
              <a:lnSpc>
                <a:spcPct val="90000"/>
              </a:lnSpc>
              <a:buNone/>
            </a:pPr>
            <a:endParaRPr 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name="Slide4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3FE29F-9C6F-4D9E-BBDF-A9D359569213}"/>
              </a:ext>
            </a:extLst>
          </p:cNvPr>
          <p:cNvSpPr txBox="1">
            <a:spLocks noGrp="1"/>
          </p:cNvSpPr>
          <p:nvPr>
            <p:ph type="title"/>
          </p:nvPr>
        </p:nvSpPr>
        <p:spPr/>
        <p:txBody>
          <a:bodyPr/>
          <a:lstStyle/>
          <a:p>
            <a:pPr lvl="0"/>
            <a:r>
              <a:rPr lang="el-GR"/>
              <a:t>Οφθαλμικός ψευδοόγκος</a:t>
            </a:r>
          </a:p>
        </p:txBody>
      </p:sp>
      <p:pic>
        <p:nvPicPr>
          <p:cNvPr id="3" name="Picture 2" descr="ÎÏÎ¿ÏÎ­Î»ÎµÏÎ¼Î± ÎµÎ¹ÎºÏÎ½Î±Ï Î³Î¹Î± Î¿ÏÎ¸Î±Î»Î¼Î¹ÎºÏÏ ÏÎµÏÎ´Î¿ÏÎ³ÎºÎ¿Ï">
            <a:extLst>
              <a:ext uri="{FF2B5EF4-FFF2-40B4-BE49-F238E27FC236}">
                <a16:creationId xmlns:a16="http://schemas.microsoft.com/office/drawing/2014/main" id="{2D5EE99B-0B10-4F76-9466-DFF0740B8EB8}"/>
              </a:ext>
            </a:extLst>
          </p:cNvPr>
          <p:cNvPicPr>
            <a:picLocks noGrp="1" noChangeAspect="1"/>
          </p:cNvPicPr>
          <p:nvPr>
            <p:ph idx="1"/>
          </p:nvPr>
        </p:nvPicPr>
        <p:blipFill>
          <a:blip r:embed="rId2"/>
          <a:srcRect/>
          <a:stretch>
            <a:fillRect/>
          </a:stretch>
        </p:blipFill>
        <p:spPr>
          <a:xfrm>
            <a:off x="2336804" y="2350456"/>
            <a:ext cx="5117494" cy="3622496"/>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32C1A1-20D3-41B6-BD9E-677106440E22}"/>
              </a:ext>
            </a:extLst>
          </p:cNvPr>
          <p:cNvSpPr txBox="1">
            <a:spLocks noGrp="1"/>
          </p:cNvSpPr>
          <p:nvPr>
            <p:ph type="title"/>
          </p:nvPr>
        </p:nvSpPr>
        <p:spPr/>
        <p:txBody>
          <a:bodyPr/>
          <a:lstStyle/>
          <a:p>
            <a:pPr lvl="0"/>
            <a:r>
              <a:rPr lang="el-GR"/>
              <a:t>Από τον οφθαλμό</a:t>
            </a:r>
          </a:p>
        </p:txBody>
      </p:sp>
      <p:sp>
        <p:nvSpPr>
          <p:cNvPr id="3" name="Θέση περιεχομένου 2">
            <a:extLst>
              <a:ext uri="{FF2B5EF4-FFF2-40B4-BE49-F238E27FC236}">
                <a16:creationId xmlns:a16="http://schemas.microsoft.com/office/drawing/2014/main" id="{8E514C70-97D5-403C-A5FF-1F87DDD99056}"/>
              </a:ext>
            </a:extLst>
          </p:cNvPr>
          <p:cNvSpPr txBox="1">
            <a:spLocks noGrp="1"/>
          </p:cNvSpPr>
          <p:nvPr>
            <p:ph idx="1"/>
          </p:nvPr>
        </p:nvSpPr>
        <p:spPr>
          <a:xfrm>
            <a:off x="1554480" y="2133596"/>
            <a:ext cx="9950135" cy="3777624"/>
          </a:xfrm>
        </p:spPr>
        <p:txBody>
          <a:bodyPr/>
          <a:lstStyle/>
          <a:p>
            <a:pPr lvl="0" algn="just"/>
            <a:r>
              <a:rPr lang="el-GR" sz="2400" b="1" u="sng"/>
              <a:t>Εκφύλιση της ωχράς κηλίδος</a:t>
            </a:r>
            <a:r>
              <a:rPr lang="el-GR" sz="2400"/>
              <a:t>. Είναι από τις κυριότερες αιτίες τύφλωσης στις ΗΠΑ. Οφείλεται σε φλεγμονή των ενδοθηλιακών κυττάρων της περιοχής του αμφιβληστροειδούς και δημιουργία έκτοπων αγγείων. Η συνήθης συνολική δόση </a:t>
            </a:r>
            <a:r>
              <a:rPr lang="el-GR" sz="2400" b="1"/>
              <a:t>είναι 10 </a:t>
            </a:r>
            <a:r>
              <a:rPr lang="en-US" sz="2400" b="1"/>
              <a:t>Gy</a:t>
            </a:r>
            <a:r>
              <a:rPr lang="el-GR" sz="2400" b="1"/>
              <a:t> ή 15</a:t>
            </a:r>
            <a:r>
              <a:rPr lang="en-US" sz="2400" b="1"/>
              <a:t>Gy</a:t>
            </a:r>
            <a:r>
              <a:rPr lang="el-GR" sz="2400" b="1"/>
              <a:t> με 2 </a:t>
            </a:r>
            <a:r>
              <a:rPr lang="en-US" sz="2400" b="1"/>
              <a:t>Gy</a:t>
            </a:r>
            <a:r>
              <a:rPr lang="el-GR" sz="2400" b="1"/>
              <a:t>/συνεδρία. </a:t>
            </a:r>
            <a:r>
              <a:rPr lang="el-GR" sz="2400"/>
              <a:t>Εφαρμόζεται 3</a:t>
            </a:r>
            <a:r>
              <a:rPr lang="en-US" sz="2400"/>
              <a:t>D conformal</a:t>
            </a:r>
            <a:r>
              <a:rPr lang="el-GR" sz="2400"/>
              <a:t> σχεδιασμός ΑΚΘ με 6</a:t>
            </a:r>
            <a:r>
              <a:rPr lang="en-US" sz="2400"/>
              <a:t>MeV</a:t>
            </a:r>
            <a:r>
              <a:rPr lang="el-GR" sz="2400"/>
              <a:t> πρωτόνια, προστατεύοντας το φακό. Από τις μελέτες προκύπτει  πως η αποτελεσματικότητα της ΑΚΘ ανέρχεται σε 66% των ασθενών να διατηρούν σταθερή κατάσταση της νόσου, το 27% να εμφανίζουν πρόοδο της νόσου και το 7% επιδείνωση σε 2-3 μήνες από τη θεραπεία.</a:t>
            </a:r>
          </a:p>
          <a:p>
            <a:pPr marL="0" lvl="0" indent="0">
              <a:buNone/>
            </a:pPr>
            <a:endParaRPr lang="el-G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pic>
        <p:nvPicPr>
          <p:cNvPr id="2" name="Picture 2" descr="ÎÏÎ¿ÏÎ­Î»ÎµÏÎ¼Î± ÎµÎ¹ÎºÏÎ½Î±Ï Î³Î¹Î± ÎµÎºÏÏÎ»Î¹ÏÎ· ÏÏÏÎ¬Ï ÎºÎ·Î»Î¯Î´Î±Ï">
            <a:extLst>
              <a:ext uri="{FF2B5EF4-FFF2-40B4-BE49-F238E27FC236}">
                <a16:creationId xmlns:a16="http://schemas.microsoft.com/office/drawing/2014/main" id="{C4BED3A2-DB35-48EF-8A5A-34D3927225D3}"/>
              </a:ext>
            </a:extLst>
          </p:cNvPr>
          <p:cNvPicPr>
            <a:picLocks noGrp="1" noChangeAspect="1"/>
          </p:cNvPicPr>
          <p:nvPr>
            <p:ph idx="1"/>
          </p:nvPr>
        </p:nvPicPr>
        <p:blipFill>
          <a:blip r:embed="rId2"/>
          <a:srcRect/>
          <a:stretch>
            <a:fillRect/>
          </a:stretch>
        </p:blipFill>
        <p:spPr>
          <a:xfrm>
            <a:off x="2346963" y="1116656"/>
            <a:ext cx="7894316" cy="4379902"/>
          </a:xfr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name="Slide48">
    <p:spTree>
      <p:nvGrpSpPr>
        <p:cNvPr id="1" name=""/>
        <p:cNvGrpSpPr/>
        <p:nvPr/>
      </p:nvGrpSpPr>
      <p:grpSpPr>
        <a:xfrm>
          <a:off x="0" y="0"/>
          <a:ext cx="0" cy="0"/>
          <a:chOff x="0" y="0"/>
          <a:chExt cx="0" cy="0"/>
        </a:xfrm>
      </p:grpSpPr>
      <p:pic>
        <p:nvPicPr>
          <p:cNvPr id="2" name="Picture 4" descr="ÎÏÎ¿ÏÎ­Î»ÎµÏÎ¼Î± ÎµÎ¹ÎºÏÎ½Î±Ï Î³Î¹Î± ÎµÎºÏÏÎ»Î¹ÏÎ· ÏÏÏÎ¬Ï ÎºÎ·Î»Î¯Î´Î±Ï">
            <a:extLst>
              <a:ext uri="{FF2B5EF4-FFF2-40B4-BE49-F238E27FC236}">
                <a16:creationId xmlns:a16="http://schemas.microsoft.com/office/drawing/2014/main" id="{F8B26330-616D-4126-9B2B-BDBD1B24239B}"/>
              </a:ext>
            </a:extLst>
          </p:cNvPr>
          <p:cNvPicPr>
            <a:picLocks noChangeAspect="1"/>
          </p:cNvPicPr>
          <p:nvPr/>
        </p:nvPicPr>
        <p:blipFill>
          <a:blip r:embed="rId2"/>
          <a:srcRect t="2299" b="6374"/>
          <a:stretch>
            <a:fillRect/>
          </a:stretch>
        </p:blipFill>
        <p:spPr>
          <a:xfrm>
            <a:off x="2526404" y="497835"/>
            <a:ext cx="7653921" cy="5648962"/>
          </a:xfrm>
          <a:prstGeom prst="rect">
            <a:avLst/>
          </a:prstGeom>
          <a:noFill/>
          <a:ln cap="flat">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name="Slide49">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F51A5E-F262-4DC6-AC19-AC4A7EB9B4FE}"/>
              </a:ext>
            </a:extLst>
          </p:cNvPr>
          <p:cNvSpPr txBox="1">
            <a:spLocks noGrp="1"/>
          </p:cNvSpPr>
          <p:nvPr>
            <p:ph type="title"/>
          </p:nvPr>
        </p:nvSpPr>
        <p:spPr>
          <a:xfrm>
            <a:off x="1197204" y="197382"/>
            <a:ext cx="10114371" cy="2472793"/>
          </a:xfrm>
        </p:spPr>
        <p:txBody>
          <a:bodyPr>
            <a:normAutofit fontScale="90000"/>
          </a:bodyPr>
          <a:lstStyle/>
          <a:p>
            <a:pPr marL="342900" lvl="0" indent="-342900">
              <a:buSzPct val="100000"/>
              <a:buFont typeface="Arial" pitchFamily="34"/>
              <a:buChar char="•"/>
            </a:pPr>
            <a:r>
              <a:rPr lang="el-GR" sz="2400" b="1" dirty="0"/>
              <a:t>Συμπτώματα:</a:t>
            </a:r>
            <a:br>
              <a:rPr lang="el-GR" sz="2400" dirty="0"/>
            </a:br>
            <a:r>
              <a:rPr lang="el-GR" sz="2400" dirty="0"/>
              <a:t>θολή όραση</a:t>
            </a:r>
            <a:br>
              <a:rPr lang="el-GR" sz="2400" dirty="0"/>
            </a:br>
            <a:r>
              <a:rPr lang="el-GR" sz="2400" dirty="0"/>
              <a:t>κεντρικό σκότωμα (ο ασθενής βλέπει μόνιμα ένα σκοτεινό σημείο στο κέντρο) </a:t>
            </a:r>
            <a:br>
              <a:rPr lang="el-GR" sz="2400" dirty="0"/>
            </a:br>
            <a:r>
              <a:rPr lang="el-GR" sz="2400" dirty="0"/>
              <a:t>μεταμορφοψία (παραμορφωμένη όραση)</a:t>
            </a:r>
            <a:br>
              <a:rPr lang="el-GR" sz="2400" dirty="0"/>
            </a:br>
            <a:r>
              <a:rPr lang="el-GR" sz="2400" dirty="0"/>
              <a:t>μείωση ευαισθησίας αντίθεσης</a:t>
            </a:r>
            <a:br>
              <a:rPr lang="el-GR" sz="2400" dirty="0"/>
            </a:br>
            <a:r>
              <a:rPr lang="el-GR" sz="2400" dirty="0"/>
              <a:t>μείωση οπτικής οξύτητας</a:t>
            </a:r>
            <a:br>
              <a:rPr lang="el-GR" sz="2900" dirty="0"/>
            </a:br>
            <a:endParaRPr lang="el-GR" sz="2900" dirty="0"/>
          </a:p>
        </p:txBody>
      </p:sp>
      <p:pic>
        <p:nvPicPr>
          <p:cNvPr id="3" name="Picture 2" descr="amd5">
            <a:extLst>
              <a:ext uri="{FF2B5EF4-FFF2-40B4-BE49-F238E27FC236}">
                <a16:creationId xmlns:a16="http://schemas.microsoft.com/office/drawing/2014/main" id="{BF7F1022-34BC-4C27-9649-2E5EA7BA1125}"/>
              </a:ext>
            </a:extLst>
          </p:cNvPr>
          <p:cNvPicPr>
            <a:picLocks noGrp="1" noChangeAspect="1"/>
          </p:cNvPicPr>
          <p:nvPr>
            <p:ph idx="1"/>
          </p:nvPr>
        </p:nvPicPr>
        <p:blipFill>
          <a:blip r:embed="rId2"/>
          <a:srcRect/>
          <a:stretch>
            <a:fillRect/>
          </a:stretch>
        </p:blipFill>
        <p:spPr>
          <a:xfrm>
            <a:off x="3103565" y="4187823"/>
            <a:ext cx="2667003" cy="1904996"/>
          </a:xfrm>
        </p:spPr>
      </p:pic>
      <p:pic>
        <p:nvPicPr>
          <p:cNvPr id="4" name="Picture 4" descr="amd6">
            <a:extLst>
              <a:ext uri="{FF2B5EF4-FFF2-40B4-BE49-F238E27FC236}">
                <a16:creationId xmlns:a16="http://schemas.microsoft.com/office/drawing/2014/main" id="{D0ED5D41-5EE6-4FED-9D03-5D9A256CC4DC}"/>
              </a:ext>
            </a:extLst>
          </p:cNvPr>
          <p:cNvPicPr>
            <a:picLocks noChangeAspect="1"/>
          </p:cNvPicPr>
          <p:nvPr/>
        </p:nvPicPr>
        <p:blipFill>
          <a:blip r:embed="rId3"/>
          <a:srcRect/>
          <a:stretch>
            <a:fillRect/>
          </a:stretch>
        </p:blipFill>
        <p:spPr>
          <a:xfrm>
            <a:off x="6421438" y="2843527"/>
            <a:ext cx="5488942" cy="3920672"/>
          </a:xfrm>
          <a:prstGeom prst="rect">
            <a:avLst/>
          </a:prstGeom>
          <a:noFill/>
          <a:ln cap="flat">
            <a:noFill/>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736119-1213-4E29-9F91-12B1E904DEBA}"/>
              </a:ext>
            </a:extLst>
          </p:cNvPr>
          <p:cNvSpPr txBox="1">
            <a:spLocks noGrp="1"/>
          </p:cNvSpPr>
          <p:nvPr>
            <p:ph type="title"/>
          </p:nvPr>
        </p:nvSpPr>
        <p:spPr>
          <a:xfrm>
            <a:off x="1241645" y="2148108"/>
            <a:ext cx="8911687" cy="1280891"/>
          </a:xfrm>
        </p:spPr>
        <p:txBody>
          <a:bodyPr anchorCtr="1"/>
          <a:lstStyle/>
          <a:p>
            <a:pPr lvl="0" algn="ctr"/>
            <a:r>
              <a:rPr lang="el-GR" sz="4000" b="1"/>
              <a:t>υπερθερμία</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Θέση περιεχομένου 2">
            <a:extLst>
              <a:ext uri="{FF2B5EF4-FFF2-40B4-BE49-F238E27FC236}">
                <a16:creationId xmlns:a16="http://schemas.microsoft.com/office/drawing/2014/main" id="{328B91C4-F5E0-4009-B0C3-797C0B4D5FB4}"/>
              </a:ext>
            </a:extLst>
          </p:cNvPr>
          <p:cNvSpPr txBox="1">
            <a:spLocks noGrp="1"/>
          </p:cNvSpPr>
          <p:nvPr>
            <p:ph idx="1"/>
          </p:nvPr>
        </p:nvSpPr>
        <p:spPr>
          <a:xfrm>
            <a:off x="1656078" y="2184401"/>
            <a:ext cx="9848536" cy="3726820"/>
          </a:xfrm>
        </p:spPr>
        <p:txBody>
          <a:bodyPr/>
          <a:lstStyle/>
          <a:p>
            <a:pPr lvl="0"/>
            <a:r>
              <a:rPr lang="el-GR" sz="2400"/>
              <a:t>Με την υπερθερμία αυξάνουμε την θερμοκρασία στον όγκο με επαγωγικά ρεύματα (όχι ιονίζουσες ακτινοβολίες) στους 42,5 </a:t>
            </a:r>
            <a:r>
              <a:rPr lang="el-GR" sz="2400" baseline="30000"/>
              <a:t>0 </a:t>
            </a:r>
            <a:r>
              <a:rPr lang="el-GR" sz="2400"/>
              <a:t>έως 45 </a:t>
            </a:r>
            <a:r>
              <a:rPr lang="el-GR" sz="2400" baseline="30000"/>
              <a:t>0 </a:t>
            </a:r>
            <a:r>
              <a:rPr lang="en-US" sz="2400"/>
              <a:t>C</a:t>
            </a:r>
            <a:r>
              <a:rPr lang="el-GR" sz="2400"/>
              <a:t> ή σε όλο το σώμα στους 41,5 </a:t>
            </a:r>
            <a:r>
              <a:rPr lang="el-GR" sz="2400" baseline="30000"/>
              <a:t>0 </a:t>
            </a:r>
            <a:r>
              <a:rPr lang="el-GR" sz="2400"/>
              <a:t>-41,8 </a:t>
            </a:r>
            <a:r>
              <a:rPr lang="el-GR" sz="2400" baseline="30000"/>
              <a:t>0 </a:t>
            </a:r>
            <a:r>
              <a:rPr lang="en-US" sz="2400"/>
              <a:t>C</a:t>
            </a:r>
            <a:r>
              <a:rPr lang="el-GR" sz="2400"/>
              <a:t>. Ο βιολογικός τρόπος δράσης της μεθόδου βασίζεται στην αυτόλυση των κυττάρων και στην αδυναμία πολλαπλασιασμού των.</a:t>
            </a:r>
          </a:p>
          <a:p>
            <a:pPr lvl="0"/>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pic>
        <p:nvPicPr>
          <p:cNvPr id="2" name="Picture 2" descr="ÎÏÎ¿ÏÎ­Î»ÎµÏÎ¼Î± ÎµÎ¹ÎºÏÎ½Î±Ï Î³Î¹Î± Î³ÏÎ½Î±Î¹ÎºÎ¿Î¼Î±ÏÏÎ¯Î±">
            <a:extLst>
              <a:ext uri="{FF2B5EF4-FFF2-40B4-BE49-F238E27FC236}">
                <a16:creationId xmlns:a16="http://schemas.microsoft.com/office/drawing/2014/main" id="{8B7848AF-6BBC-493C-99F5-E6FD5BF9B892}"/>
              </a:ext>
            </a:extLst>
          </p:cNvPr>
          <p:cNvPicPr>
            <a:picLocks noGrp="1" noChangeAspect="1"/>
          </p:cNvPicPr>
          <p:nvPr>
            <p:ph idx="1"/>
          </p:nvPr>
        </p:nvPicPr>
        <p:blipFill>
          <a:blip r:embed="rId2"/>
          <a:srcRect/>
          <a:stretch>
            <a:fillRect/>
          </a:stretch>
        </p:blipFill>
        <p:spPr>
          <a:xfrm>
            <a:off x="3820162" y="1507854"/>
            <a:ext cx="4311560" cy="3643262"/>
          </a:xfr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Θέση περιεχομένου 2">
            <a:extLst>
              <a:ext uri="{FF2B5EF4-FFF2-40B4-BE49-F238E27FC236}">
                <a16:creationId xmlns:a16="http://schemas.microsoft.com/office/drawing/2014/main" id="{AD4878AD-2EF0-450F-A505-3C2B739FAB39}"/>
              </a:ext>
            </a:extLst>
          </p:cNvPr>
          <p:cNvSpPr txBox="1">
            <a:spLocks noGrp="1"/>
          </p:cNvSpPr>
          <p:nvPr>
            <p:ph idx="1"/>
          </p:nvPr>
        </p:nvSpPr>
        <p:spPr>
          <a:xfrm>
            <a:off x="2052315" y="1320795"/>
            <a:ext cx="9452299" cy="4590416"/>
          </a:xfrm>
        </p:spPr>
        <p:txBody>
          <a:bodyPr/>
          <a:lstStyle/>
          <a:p>
            <a:pPr lvl="0"/>
            <a:r>
              <a:rPr lang="el-GR" sz="2000"/>
              <a:t>Διακρίνεται σε ολοσωματική και περιοχική. Η θεραπευτική δράση της ολοσωματικής υπερθερμίας έγκειται στην αντιμετώπιση γενικευμένων μεταστάσεων. </a:t>
            </a:r>
          </a:p>
          <a:p>
            <a:pPr lvl="0"/>
            <a:r>
              <a:rPr lang="el-GR" sz="2000"/>
              <a:t>Η θεραπευτική δράση της υπερθερμίας (ΥΠ) απευθείας πάνω στον όγκο ή στο κέντρο του, έγκειται στην εκλεκτική υπερθέρμανση του ίδιου του όγκου μέσα σε ηλεκτρομαγνητικό πεδίο. </a:t>
            </a:r>
          </a:p>
          <a:p>
            <a:pPr lvl="0"/>
            <a:r>
              <a:rPr lang="el-GR" sz="2000"/>
              <a:t>Αυξάνεται  η ροή αιμάτωσης και η διαπερατότητα της κυτταρικής μεμβράνης, ούτως ώστε η αντικαρκινική δράση της χημειοθεραπείας ή της ακτινοβολίας να είναι εξαιρετικά πιο αυξημένη όταν συν-εφαρμόζονται. </a:t>
            </a:r>
          </a:p>
          <a:p>
            <a:pPr marL="0" lvl="0" indent="0">
              <a:buNone/>
            </a:pPr>
            <a:r>
              <a:rPr lang="el-GR"/>
              <a:t> </a:t>
            </a:r>
          </a:p>
          <a:p>
            <a:pPr marL="0" lvl="0" indent="0">
              <a:buNone/>
            </a:pPr>
            <a:endParaRPr 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B54CAD-0049-4AF0-A900-E068509DC609}"/>
              </a:ext>
            </a:extLst>
          </p:cNvPr>
          <p:cNvSpPr txBox="1">
            <a:spLocks noGrp="1"/>
          </p:cNvSpPr>
          <p:nvPr>
            <p:ph type="title"/>
          </p:nvPr>
        </p:nvSpPr>
        <p:spPr/>
        <p:txBody>
          <a:bodyPr/>
          <a:lstStyle/>
          <a:p>
            <a:pPr lvl="0"/>
            <a:r>
              <a:rPr lang="el-GR"/>
              <a:t>Από βιολογικής πλευράς η ΥΠ προκαλεί</a:t>
            </a:r>
          </a:p>
        </p:txBody>
      </p:sp>
      <p:sp>
        <p:nvSpPr>
          <p:cNvPr id="3" name="Θέση περιεχομένου 2">
            <a:extLst>
              <a:ext uri="{FF2B5EF4-FFF2-40B4-BE49-F238E27FC236}">
                <a16:creationId xmlns:a16="http://schemas.microsoft.com/office/drawing/2014/main" id="{75B16701-D562-4668-B310-E6237145C506}"/>
              </a:ext>
            </a:extLst>
          </p:cNvPr>
          <p:cNvSpPr txBox="1">
            <a:spLocks noGrp="1"/>
          </p:cNvSpPr>
          <p:nvPr>
            <p:ph idx="1"/>
          </p:nvPr>
        </p:nvSpPr>
        <p:spPr/>
        <p:txBody>
          <a:bodyPr/>
          <a:lstStyle/>
          <a:p>
            <a:pPr lvl="0"/>
            <a:r>
              <a:rPr lang="el-GR" sz="2400"/>
              <a:t>βλάβες στην κυτταρική μεμβράνη, αλλοίωση της  σύνθεσή τους και κυτταρικό θάνατο Για τον λόγο αυτόν, η υπερθερμία χαρακτηρίζεται πλέον ως ο τέταρτος θεραπευτικός πυλώνας της ογκολογίας. (Φυσικά, μπορεί να εφαρμοστεί μαζί και με ανοσοθεραπεία).</a:t>
            </a:r>
          </a:p>
          <a:p>
            <a:pPr lvl="0"/>
            <a:r>
              <a:rPr lang="el-GR" sz="2400"/>
              <a:t>Θερμικές βλάβες των πρωτεϊνών, και των λυσοσωμάτων του κυτταροπλάσματος. </a:t>
            </a:r>
          </a:p>
          <a:p>
            <a:pPr lvl="0"/>
            <a:endParaRPr 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9658DD-6DBE-4822-A60D-3306BB7C422E}"/>
              </a:ext>
            </a:extLst>
          </p:cNvPr>
          <p:cNvSpPr txBox="1">
            <a:spLocks noGrp="1"/>
          </p:cNvSpPr>
          <p:nvPr>
            <p:ph type="title"/>
          </p:nvPr>
        </p:nvSpPr>
        <p:spPr/>
        <p:txBody>
          <a:bodyPr/>
          <a:lstStyle/>
          <a:p>
            <a:pPr lvl="0"/>
            <a:r>
              <a:rPr lang="el-GR" sz="2600"/>
              <a:t>Οι διαφορές της δράσης της ΥΠ από την ΑΚΘ είναι:</a:t>
            </a:r>
            <a:br>
              <a:rPr lang="el-GR" sz="2600"/>
            </a:br>
            <a:endParaRPr lang="el-GR" sz="2600"/>
          </a:p>
        </p:txBody>
      </p:sp>
      <p:sp>
        <p:nvSpPr>
          <p:cNvPr id="3" name="Θέση περιεχομένου 2">
            <a:extLst>
              <a:ext uri="{FF2B5EF4-FFF2-40B4-BE49-F238E27FC236}">
                <a16:creationId xmlns:a16="http://schemas.microsoft.com/office/drawing/2014/main" id="{E4937ABE-B93A-4ACF-93D9-EB52A770135D}"/>
              </a:ext>
            </a:extLst>
          </p:cNvPr>
          <p:cNvSpPr txBox="1">
            <a:spLocks noGrp="1"/>
          </p:cNvSpPr>
          <p:nvPr>
            <p:ph idx="1"/>
          </p:nvPr>
        </p:nvSpPr>
        <p:spPr>
          <a:xfrm>
            <a:off x="2011680" y="1717042"/>
            <a:ext cx="9492935" cy="4516852"/>
          </a:xfrm>
        </p:spPr>
        <p:txBody>
          <a:bodyPr/>
          <a:lstStyle/>
          <a:p>
            <a:pPr lvl="0"/>
            <a:r>
              <a:rPr lang="el-GR" sz="2400"/>
              <a:t>Η ΥΠ δρα στο υποξικό κέντρο του όγκου αυξάνοντας την θερμοκρασία και την αιμάτωση, ενώ η ΑΚΘ δρα και σκοτώνει κύτταρα στην περιφέρεια του όγκου.</a:t>
            </a:r>
          </a:p>
          <a:p>
            <a:pPr lvl="0"/>
            <a:r>
              <a:rPr lang="el-GR" sz="2400"/>
              <a:t>Η ΥΠ δρα και σκοτώνει τα κύτταρα που βρίσκονται στη φάση </a:t>
            </a:r>
            <a:r>
              <a:rPr lang="en-US" sz="2400"/>
              <a:t>S </a:t>
            </a:r>
            <a:r>
              <a:rPr lang="el-GR" sz="2400"/>
              <a:t>του κυτταρικού κύκλου, ενώ η ΑΚΘ είναι αποτελεσματική στην φάση της κυτταρικής διαίρεσης </a:t>
            </a:r>
            <a:r>
              <a:rPr lang="en-US" sz="2400"/>
              <a:t>G</a:t>
            </a:r>
            <a:r>
              <a:rPr lang="el-GR" sz="2400"/>
              <a:t>, </a:t>
            </a:r>
            <a:r>
              <a:rPr lang="en-US" sz="2400"/>
              <a:t>M</a:t>
            </a:r>
            <a:r>
              <a:rPr lang="el-GR" sz="2400"/>
              <a:t>.</a:t>
            </a:r>
          </a:p>
          <a:p>
            <a:pPr lvl="0"/>
            <a:r>
              <a:rPr lang="el-GR" sz="2400"/>
              <a:t>Το χαμηλό </a:t>
            </a:r>
            <a:r>
              <a:rPr lang="en-US" sz="2400"/>
              <a:t>pH </a:t>
            </a:r>
            <a:r>
              <a:rPr lang="el-GR" sz="2400"/>
              <a:t>στο μικροπεριβάλλον  του όγκου αυξάνει την αποτελεσματικότητα της ΥΠ, ενώ δεν βοηθά την δράση της ΑΚΘ</a:t>
            </a:r>
            <a:r>
              <a:rPr lang="el-GR" sz="2000"/>
              <a:t>.</a:t>
            </a:r>
          </a:p>
          <a:p>
            <a:pPr lvl="0"/>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5B248F-6736-416D-95CA-7123A35B812E}"/>
              </a:ext>
            </a:extLst>
          </p:cNvPr>
          <p:cNvSpPr txBox="1">
            <a:spLocks noGrp="1"/>
          </p:cNvSpPr>
          <p:nvPr>
            <p:ph type="title"/>
          </p:nvPr>
        </p:nvSpPr>
        <p:spPr>
          <a:xfrm>
            <a:off x="2367281" y="946778"/>
            <a:ext cx="8635995" cy="4509144"/>
          </a:xfrm>
        </p:spPr>
        <p:txBody>
          <a:bodyPr/>
          <a:lstStyle/>
          <a:p>
            <a:pPr lvl="0"/>
            <a:r>
              <a:rPr lang="el-GR" sz="2200"/>
              <a:t>Η ΥΠ δρα στο υποξικό κέντρο του όγκου αυξάνοντας την θερμοκρασία και την αιμάτωση, ενώ η ΑΚΘ δρα και σκοτώνει κύτταρα στην περιφέρεια του όγκου.</a:t>
            </a:r>
            <a:br>
              <a:rPr lang="el-GR" sz="2200"/>
            </a:br>
            <a:br>
              <a:rPr lang="el-GR" sz="2200"/>
            </a:br>
            <a:r>
              <a:rPr lang="el-GR" sz="2200"/>
              <a:t>Η ΥΠ δρα και σκοτώνει τα κύτταρα που βρίσκονται στη φάση </a:t>
            </a:r>
            <a:r>
              <a:rPr lang="en-US" sz="2200"/>
              <a:t>S </a:t>
            </a:r>
            <a:r>
              <a:rPr lang="el-GR" sz="2200"/>
              <a:t>του κυτταρικού κύκλου, ενώ η ΑΚΘ είναι αποτελεσματική στην φάση της κυτταρικής διαίρεσης </a:t>
            </a:r>
            <a:r>
              <a:rPr lang="en-US" sz="2200"/>
              <a:t>G</a:t>
            </a:r>
            <a:r>
              <a:rPr lang="el-GR" sz="2200"/>
              <a:t>, </a:t>
            </a:r>
            <a:r>
              <a:rPr lang="en-US" sz="2200"/>
              <a:t>M</a:t>
            </a:r>
            <a:r>
              <a:rPr lang="el-GR" sz="2200"/>
              <a:t>.</a:t>
            </a:r>
            <a:br>
              <a:rPr lang="el-GR" sz="2200"/>
            </a:br>
            <a:br>
              <a:rPr lang="el-GR" sz="2200"/>
            </a:br>
            <a:r>
              <a:rPr lang="el-GR" sz="2200"/>
              <a:t>Το χαμηλό </a:t>
            </a:r>
            <a:r>
              <a:rPr lang="en-US" sz="2200"/>
              <a:t>pH </a:t>
            </a:r>
            <a:r>
              <a:rPr lang="el-GR" sz="2200"/>
              <a:t>στο μικροπεριβάλλον  του όγκου αυξάνει την αποτελεσματικότητα της ΥΠ, ενώ δεν βοηθά την δράση της ΑΚΘ.</a:t>
            </a:r>
            <a:br>
              <a:rPr lang="el-GR" sz="2900"/>
            </a:br>
            <a:endParaRPr lang="el-GR" sz="2900"/>
          </a:p>
        </p:txBody>
      </p:sp>
      <p:sp>
        <p:nvSpPr>
          <p:cNvPr id="3" name="Θέση περιεχομένου 2">
            <a:extLst>
              <a:ext uri="{FF2B5EF4-FFF2-40B4-BE49-F238E27FC236}">
                <a16:creationId xmlns:a16="http://schemas.microsoft.com/office/drawing/2014/main" id="{72A09CBC-BCE4-4FF8-BC62-16B31E81FA25}"/>
              </a:ext>
            </a:extLst>
          </p:cNvPr>
          <p:cNvSpPr txBox="1">
            <a:spLocks noGrp="1"/>
          </p:cNvSpPr>
          <p:nvPr>
            <p:ph idx="1"/>
          </p:nvPr>
        </p:nvSpPr>
        <p:spPr>
          <a:xfrm>
            <a:off x="1950716" y="946778"/>
            <a:ext cx="9753603" cy="4702183"/>
          </a:xfrm>
        </p:spPr>
        <p:txBody>
          <a:bodyPr/>
          <a:lstStyle/>
          <a:p>
            <a:pPr marL="0" lvl="0" indent="0">
              <a:buNone/>
            </a:pPr>
            <a:endParaRPr lang="el-GR"/>
          </a:p>
          <a:p>
            <a:pPr lvl="0">
              <a:buFont typeface="Wingdings" pitchFamily="2"/>
              <a:buChar char="§"/>
            </a:pPr>
            <a:endParaRPr lang="el-GR"/>
          </a:p>
          <a:p>
            <a:pPr marL="0" lvl="0" indent="0">
              <a:buNone/>
            </a:pPr>
            <a:endParaRPr 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D09A08-6F82-4482-855B-1BAB9BEF651F}"/>
              </a:ext>
            </a:extLst>
          </p:cNvPr>
          <p:cNvSpPr txBox="1">
            <a:spLocks noGrp="1"/>
          </p:cNvSpPr>
          <p:nvPr>
            <p:ph type="title"/>
          </p:nvPr>
        </p:nvSpPr>
        <p:spPr/>
        <p:txBody>
          <a:bodyPr/>
          <a:lstStyle/>
          <a:p>
            <a:pPr lvl="0"/>
            <a:r>
              <a:rPr lang="el-GR"/>
              <a:t>ενδείκνυται</a:t>
            </a:r>
          </a:p>
        </p:txBody>
      </p:sp>
      <p:sp>
        <p:nvSpPr>
          <p:cNvPr id="3" name="Θέση περιεχομένου 2">
            <a:extLst>
              <a:ext uri="{FF2B5EF4-FFF2-40B4-BE49-F238E27FC236}">
                <a16:creationId xmlns:a16="http://schemas.microsoft.com/office/drawing/2014/main" id="{DFD0545D-ED1E-45C1-8D0A-B841B72371F6}"/>
              </a:ext>
            </a:extLst>
          </p:cNvPr>
          <p:cNvSpPr txBox="1">
            <a:spLocks noGrp="1"/>
          </p:cNvSpPr>
          <p:nvPr>
            <p:ph idx="1"/>
          </p:nvPr>
        </p:nvSpPr>
        <p:spPr>
          <a:xfrm>
            <a:off x="2589215" y="1432563"/>
            <a:ext cx="8915400" cy="4478658"/>
          </a:xfrm>
        </p:spPr>
        <p:txBody>
          <a:bodyPr/>
          <a:lstStyle/>
          <a:p>
            <a:pPr lvl="0"/>
            <a:r>
              <a:rPr lang="el-GR" sz="2000"/>
              <a:t>• Υποτροπές προσθίου θωρακικού τοιχώματος από καρκίνο μαστού (ΑΚΘ+ΥΘ)</a:t>
            </a:r>
            <a:br>
              <a:rPr lang="el-GR" sz="2000"/>
            </a:br>
            <a:r>
              <a:rPr lang="el-GR" sz="2000"/>
              <a:t>• Υποτροπές επιφανειακών όγκων (έως 4cm βάθος) (ΑΚΘ+ΥΘ)</a:t>
            </a:r>
            <a:br>
              <a:rPr lang="el-GR" sz="2000"/>
            </a:br>
            <a:r>
              <a:rPr lang="el-GR" sz="2000"/>
              <a:t>• Κακοήθη μελανώματα (ΑΚΘ+ΥΘ)</a:t>
            </a:r>
            <a:br>
              <a:rPr lang="el-GR" sz="2000"/>
            </a:br>
            <a:r>
              <a:rPr lang="el-GR" sz="2000"/>
              <a:t>• Ανεγχείρητοι όγκοι τραχήλου μήτρας. (ΑΚΘ+ΥΘ)</a:t>
            </a:r>
            <a:br>
              <a:rPr lang="el-GR" sz="2000"/>
            </a:br>
            <a:r>
              <a:rPr lang="el-GR" sz="2000"/>
              <a:t>• Μη μικροκυτταρικοί όγκοι πνεύμονα (ΑΚΘ+ΥΘ)</a:t>
            </a:r>
            <a:br>
              <a:rPr lang="el-GR" sz="2000"/>
            </a:br>
            <a:r>
              <a:rPr lang="el-GR" sz="2000"/>
              <a:t>• Καρκίνος ουροδόχου κύστης (ΑΚΘ+ΥΘ)</a:t>
            </a:r>
            <a:br>
              <a:rPr lang="el-GR" sz="2000"/>
            </a:br>
            <a:r>
              <a:rPr lang="el-GR" sz="2000"/>
              <a:t>• Όγκοι εγκεφάλου (ΑΚΘ+ΥΘ)</a:t>
            </a:r>
            <a:br>
              <a:rPr lang="el-GR" sz="2000"/>
            </a:br>
            <a:r>
              <a:rPr lang="el-GR" sz="2000"/>
              <a:t>• Σαρκώματα μαλακών μορίων (ΧΜΘ+ΥΘ)</a:t>
            </a:r>
            <a:br>
              <a:rPr lang="el-GR" sz="2000"/>
            </a:br>
            <a:r>
              <a:rPr lang="el-GR" sz="2000"/>
              <a:t>• Καρκίνοι Ορθο-πρωκτικής χώρας (ΑΚΘ+ΥΘ)</a:t>
            </a:r>
            <a:br>
              <a:rPr lang="el-GR" sz="2000"/>
            </a:br>
            <a:r>
              <a:rPr lang="el-GR" sz="2000"/>
              <a:t>• Καρκίνοι Οισοφάγου (ΑΚΘ+ΥΘ)</a:t>
            </a:r>
          </a:p>
          <a:p>
            <a:pPr marL="0" lvl="0" indent="0">
              <a:buNone/>
            </a:pPr>
            <a:endParaRPr lang="el-G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13F0F8-D0EC-4FCE-8DA1-1E4B10A90E20}"/>
              </a:ext>
            </a:extLst>
          </p:cNvPr>
          <p:cNvSpPr txBox="1">
            <a:spLocks noGrp="1"/>
          </p:cNvSpPr>
          <p:nvPr>
            <p:ph type="title"/>
          </p:nvPr>
        </p:nvSpPr>
        <p:spPr/>
        <p:txBody>
          <a:bodyPr/>
          <a:lstStyle/>
          <a:p>
            <a:pPr lvl="0"/>
            <a:r>
              <a:rPr lang="el-GR"/>
              <a:t>Οστά </a:t>
            </a:r>
          </a:p>
        </p:txBody>
      </p:sp>
      <p:sp>
        <p:nvSpPr>
          <p:cNvPr id="3" name="Θέση περιεχομένου 2">
            <a:extLst>
              <a:ext uri="{FF2B5EF4-FFF2-40B4-BE49-F238E27FC236}">
                <a16:creationId xmlns:a16="http://schemas.microsoft.com/office/drawing/2014/main" id="{CE0D645F-2AC6-4983-95F0-3A9FCC925B21}"/>
              </a:ext>
            </a:extLst>
          </p:cNvPr>
          <p:cNvSpPr txBox="1">
            <a:spLocks noGrp="1"/>
          </p:cNvSpPr>
          <p:nvPr>
            <p:ph idx="1"/>
          </p:nvPr>
        </p:nvSpPr>
        <p:spPr/>
        <p:txBody>
          <a:bodyPr/>
          <a:lstStyle/>
          <a:p>
            <a:pPr lvl="0" algn="just">
              <a:lnSpc>
                <a:spcPct val="80000"/>
              </a:lnSpc>
            </a:pPr>
            <a:r>
              <a:rPr lang="el-GR" sz="2400" b="1" u="sng"/>
              <a:t>Αδαμαντίνωμα</a:t>
            </a:r>
            <a:r>
              <a:rPr lang="el-GR" sz="2400"/>
              <a:t>.  Είναι μάζα που εμφανίζεται συχνότερα στη γνάθο και σπανιότατα μεθίσταται. Αντιμετωπίζεται θεραπευτικά με καυτηριασμό όμως συχνά υποτροπιάζει. Πολύ συχνά δεν είναι δυνατόν να αφαιρεθεί ριζικά χειρουργικά. Ανταποκρίνεται καλά στην </a:t>
            </a:r>
            <a:r>
              <a:rPr lang="el-GR" sz="2400" b="1"/>
              <a:t>ΑΚΘ με συνολική δόση 50-60% </a:t>
            </a:r>
            <a:r>
              <a:rPr lang="en-US" sz="2400" b="1"/>
              <a:t>Gy</a:t>
            </a:r>
            <a:r>
              <a:rPr lang="el-GR" sz="2400" b="1"/>
              <a:t> με 2</a:t>
            </a:r>
            <a:r>
              <a:rPr lang="en-US" sz="2400" b="1"/>
              <a:t>Gy</a:t>
            </a:r>
            <a:r>
              <a:rPr lang="el-GR" sz="2400" b="1"/>
              <a:t>/συνεδρία.</a:t>
            </a:r>
          </a:p>
          <a:p>
            <a:pPr lvl="0">
              <a:lnSpc>
                <a:spcPct val="80000"/>
              </a:lnSpc>
            </a:pPr>
            <a:endParaRPr lang="el-GR" sz="1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7B4616-14D8-497F-A35C-27D549567D01}"/>
              </a:ext>
            </a:extLst>
          </p:cNvPr>
          <p:cNvSpPr txBox="1">
            <a:spLocks noGrp="1"/>
          </p:cNvSpPr>
          <p:nvPr>
            <p:ph type="title"/>
          </p:nvPr>
        </p:nvSpPr>
        <p:spPr/>
        <p:txBody>
          <a:bodyPr/>
          <a:lstStyle/>
          <a:p>
            <a:pPr lvl="0"/>
            <a:r>
              <a:rPr lang="el-GR"/>
              <a:t>αδαμαντίνωμα</a:t>
            </a:r>
          </a:p>
        </p:txBody>
      </p:sp>
      <p:pic>
        <p:nvPicPr>
          <p:cNvPr id="3" name="Picture 2" descr="ÎÏÎ¿ÏÎ­Î»ÎµÏÎ¼Î± ÎµÎ¹ÎºÏÎ½Î±Ï Î³Î¹Î± Î±Î´Î±Î¼Î±Î½ÏÎ¯Î½ÏÎ¼Î±">
            <a:extLst>
              <a:ext uri="{FF2B5EF4-FFF2-40B4-BE49-F238E27FC236}">
                <a16:creationId xmlns:a16="http://schemas.microsoft.com/office/drawing/2014/main" id="{11383B7E-8CAD-484E-A2E5-E4A7D0E94E94}"/>
              </a:ext>
            </a:extLst>
          </p:cNvPr>
          <p:cNvPicPr>
            <a:picLocks noGrp="1" noChangeAspect="1"/>
          </p:cNvPicPr>
          <p:nvPr>
            <p:ph idx="1"/>
          </p:nvPr>
        </p:nvPicPr>
        <p:blipFill>
          <a:blip r:embed="rId2"/>
          <a:srcRect/>
          <a:stretch>
            <a:fillRect/>
          </a:stretch>
        </p:blipFill>
        <p:spPr>
          <a:xfrm>
            <a:off x="1544321" y="1608767"/>
            <a:ext cx="3952878" cy="395287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E077DB-21D6-48D3-84D0-B3D31EA855E9}"/>
              </a:ext>
            </a:extLst>
          </p:cNvPr>
          <p:cNvSpPr txBox="1">
            <a:spLocks noGrp="1"/>
          </p:cNvSpPr>
          <p:nvPr>
            <p:ph type="title"/>
          </p:nvPr>
        </p:nvSpPr>
        <p:spPr/>
        <p:txBody>
          <a:bodyPr/>
          <a:lstStyle/>
          <a:p>
            <a:pPr lvl="0"/>
            <a:r>
              <a:rPr lang="el-GR"/>
              <a:t>αδαμαντίνωμα</a:t>
            </a:r>
          </a:p>
        </p:txBody>
      </p:sp>
      <p:pic>
        <p:nvPicPr>
          <p:cNvPr id="3" name="Picture 2" descr="ÎÏÎ¿ÏÎ­Î»ÎµÏÎ¼Î± ÎµÎ¹ÎºÏÎ½Î±Ï Î³Î¹Î± Î±Î´Î±Î¼Î±Î½ÏÎ¯Î½ÏÎ¼Î±">
            <a:extLst>
              <a:ext uri="{FF2B5EF4-FFF2-40B4-BE49-F238E27FC236}">
                <a16:creationId xmlns:a16="http://schemas.microsoft.com/office/drawing/2014/main" id="{171198B3-BF08-4E12-B02B-BBF3F7DB5030}"/>
              </a:ext>
            </a:extLst>
          </p:cNvPr>
          <p:cNvPicPr>
            <a:picLocks noGrp="1" noChangeAspect="1"/>
          </p:cNvPicPr>
          <p:nvPr>
            <p:ph idx="1"/>
          </p:nvPr>
        </p:nvPicPr>
        <p:blipFill>
          <a:blip r:embed="rId2"/>
          <a:srcRect/>
          <a:stretch>
            <a:fillRect/>
          </a:stretch>
        </p:blipFill>
        <p:spPr>
          <a:xfrm>
            <a:off x="2928356" y="2235195"/>
            <a:ext cx="7022756" cy="3047996"/>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4C8E02-4519-47BD-AAFC-9E4F9450FD54}"/>
              </a:ext>
            </a:extLst>
          </p:cNvPr>
          <p:cNvSpPr txBox="1">
            <a:spLocks noGrp="1"/>
          </p:cNvSpPr>
          <p:nvPr>
            <p:ph type="title"/>
          </p:nvPr>
        </p:nvSpPr>
        <p:spPr/>
        <p:txBody>
          <a:bodyPr/>
          <a:lstStyle/>
          <a:p>
            <a:pPr lvl="0"/>
            <a:r>
              <a:rPr lang="el-GR"/>
              <a:t>Αδαμαντίνωμα κνίμης</a:t>
            </a:r>
          </a:p>
        </p:txBody>
      </p:sp>
      <p:pic>
        <p:nvPicPr>
          <p:cNvPr id="3" name="Picture 2" descr="ÎÏÎ¿ÏÎ­Î»ÎµÏÎ¼Î± ÎµÎ¹ÎºÏÎ½Î±Ï Î³Î¹Î± Î±Î´Î±Î¼Î±Î½ÏÎ¯Î½ÏÎ¼Î±">
            <a:extLst>
              <a:ext uri="{FF2B5EF4-FFF2-40B4-BE49-F238E27FC236}">
                <a16:creationId xmlns:a16="http://schemas.microsoft.com/office/drawing/2014/main" id="{F7CE7C18-0C2E-4FEF-AF7F-58E452CA59D5}"/>
              </a:ext>
            </a:extLst>
          </p:cNvPr>
          <p:cNvPicPr>
            <a:picLocks noGrp="1" noChangeAspect="1"/>
          </p:cNvPicPr>
          <p:nvPr>
            <p:ph idx="1"/>
          </p:nvPr>
        </p:nvPicPr>
        <p:blipFill>
          <a:blip r:embed="rId2"/>
          <a:srcRect/>
          <a:stretch>
            <a:fillRect/>
          </a:stretch>
        </p:blipFill>
        <p:spPr>
          <a:xfrm>
            <a:off x="3788798" y="2124699"/>
            <a:ext cx="4614400" cy="3879863"/>
          </a:xfrm>
        </p:spPr>
      </p:pic>
    </p:spTree>
  </p:cSld>
  <p:clrMapOvr>
    <a:masterClrMapping/>
  </p:clrMapOvr>
</p:sld>
</file>

<file path=ppt/theme/theme1.xml><?xml version="1.0" encoding="utf-8"?>
<a:theme xmlns:a="http://schemas.openxmlformats.org/drawingml/2006/main" name="Θρόισμ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TM02892315%5b%5bfn=Wisp%5d%5d</Template>
  <TotalTime>181</TotalTime>
  <Words>2230</Words>
  <Application>Microsoft Office PowerPoint</Application>
  <PresentationFormat>Ευρεία οθόνη</PresentationFormat>
  <Paragraphs>87</Paragraphs>
  <Slides>54</Slides>
  <Notes>3</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54</vt:i4>
      </vt:variant>
    </vt:vector>
  </HeadingPairs>
  <TitlesOfParts>
    <vt:vector size="60" baseType="lpstr">
      <vt:lpstr>Arial</vt:lpstr>
      <vt:lpstr>Calibri</vt:lpstr>
      <vt:lpstr>Century Gothic</vt:lpstr>
      <vt:lpstr>Wingdings</vt:lpstr>
      <vt:lpstr>Wingdings 3</vt:lpstr>
      <vt:lpstr>Θρόισμα</vt:lpstr>
      <vt:lpstr>Καλοήθεις παθήσεις στην ΑΚΘ</vt:lpstr>
      <vt:lpstr>Παράγωγα αίματος</vt:lpstr>
      <vt:lpstr>ΑΔΕΝΙΚΟΙ  ΙΣΤΟΙ </vt:lpstr>
      <vt:lpstr>Παρουσίαση του PowerPoint</vt:lpstr>
      <vt:lpstr>Παρουσίαση του PowerPoint</vt:lpstr>
      <vt:lpstr>Οστά </vt:lpstr>
      <vt:lpstr>αδαμαντίνωμα</vt:lpstr>
      <vt:lpstr>αδαμαντίνωμα</vt:lpstr>
      <vt:lpstr>Αδαμαντίνωμα κνίμης</vt:lpstr>
      <vt:lpstr>Αδαμαντίνωμα γνάθου</vt:lpstr>
      <vt:lpstr>Οστά </vt:lpstr>
      <vt:lpstr>Ανευρυσματικές κύστεις οστών</vt:lpstr>
      <vt:lpstr>Ανευρυσματική κύστη οστών</vt:lpstr>
      <vt:lpstr>Οστά </vt:lpstr>
      <vt:lpstr>Παρουσίαση του PowerPoint</vt:lpstr>
      <vt:lpstr>σχηματισμός έκτοπης οστεοποίησης</vt:lpstr>
      <vt:lpstr>Έκτοπος οστεοποίηση</vt:lpstr>
      <vt:lpstr>Έκτοπος οστεοποίηση</vt:lpstr>
      <vt:lpstr>Έκτοπός οστεοποίηση</vt:lpstr>
      <vt:lpstr>Μαλακά μόρια </vt:lpstr>
      <vt:lpstr>Δεσμοειδής όγκος </vt:lpstr>
      <vt:lpstr>Δεσμοειδής όγκος υποδορίου και μεσεντερίου</vt:lpstr>
      <vt:lpstr>Μαλακά μόρια </vt:lpstr>
      <vt:lpstr>Νόσος του peyronie</vt:lpstr>
      <vt:lpstr>Αιμαγγειώματα</vt:lpstr>
      <vt:lpstr>ΑΙΜΑΓΓΕΙΩΜΑΤΑ </vt:lpstr>
      <vt:lpstr>Παρουσίαση του PowerPoint</vt:lpstr>
      <vt:lpstr>Φλεβικές δυσπλασίες ή αιμαγγειώματα</vt:lpstr>
      <vt:lpstr>Αγγειακές δυσπλασίες</vt:lpstr>
      <vt:lpstr>Παρουσίαση του PowerPoint</vt:lpstr>
      <vt:lpstr>Αιμαγγειώματα</vt:lpstr>
      <vt:lpstr>Αιμαγγείωμα </vt:lpstr>
      <vt:lpstr>Από το ΔΕΡΜΑ </vt:lpstr>
      <vt:lpstr>Χηλοειδές: υπερτροφικές ουλές</vt:lpstr>
      <vt:lpstr>Από το Δέρμα </vt:lpstr>
      <vt:lpstr>Άκανθα πτέρνας</vt:lpstr>
      <vt:lpstr>Από τον Οφθαλμό </vt:lpstr>
      <vt:lpstr>Πτερύγιο οφθαλμού</vt:lpstr>
      <vt:lpstr>Πτερύγιο </vt:lpstr>
      <vt:lpstr>Από τον Οφθαλμό </vt:lpstr>
      <vt:lpstr>Εξόφθαλμος του Graves</vt:lpstr>
      <vt:lpstr>Από τον οφθαλμό</vt:lpstr>
      <vt:lpstr>Οφθαλμικός ψευδοόγκος</vt:lpstr>
      <vt:lpstr>Από τον οφθαλμό</vt:lpstr>
      <vt:lpstr>Παρουσίαση του PowerPoint</vt:lpstr>
      <vt:lpstr>Παρουσίαση του PowerPoint</vt:lpstr>
      <vt:lpstr>Συμπτώματα: θολή όραση κεντρικό σκότωμα (ο ασθενής βλέπει μόνιμα ένα σκοτεινό σημείο στο κέντρο)  μεταμορφοψία (παραμορφωμένη όραση) μείωση ευαισθησίας αντίθεσης μείωση οπτικής οξύτητας </vt:lpstr>
      <vt:lpstr>υπερθερμία</vt:lpstr>
      <vt:lpstr>Παρουσίαση του PowerPoint</vt:lpstr>
      <vt:lpstr>Παρουσίαση του PowerPoint</vt:lpstr>
      <vt:lpstr>Από βιολογικής πλευράς η ΥΠ προκαλεί</vt:lpstr>
      <vt:lpstr>Οι διαφορές της δράσης της ΥΠ από την ΑΚΘ είναι: </vt:lpstr>
      <vt:lpstr>Η ΥΠ δρα στο υποξικό κέντρο του όγκου αυξάνοντας την θερμοκρασία και την αιμάτωση, ενώ η ΑΚΘ δρα και σκοτώνει κύτταρα στην περιφέρεια του όγκου.  Η ΥΠ δρα και σκοτώνει τα κύτταρα που βρίσκονται στη φάση S του κυτταρικού κύκλου, ενώ η ΑΚΘ είναι αποτελεσματική στην φάση της κυτταρικής διαίρεσης G, M.  Το χαμηλό pH στο μικροπεριβάλλον  του όγκου αυξάνει την αποτελεσματικότητα της ΥΠ, ενώ δεν βοηθά την δράση της ΑΚΘ. </vt:lpstr>
      <vt:lpstr>ενδείκνυται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Καλοήθεις παθήσεις στην ΑΚΘ</dc:title>
  <dc:creator>Myrsini Mpalafouta</dc:creator>
  <cp:lastModifiedBy>UNIWA</cp:lastModifiedBy>
  <cp:revision>18</cp:revision>
  <dcterms:created xsi:type="dcterms:W3CDTF">2019-04-07T17:22:06Z</dcterms:created>
  <dcterms:modified xsi:type="dcterms:W3CDTF">2024-04-02T12:00:21Z</dcterms:modified>
</cp:coreProperties>
</file>