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0" r:id="rId5"/>
    <p:sldId id="271" r:id="rId6"/>
    <p:sldId id="259" r:id="rId7"/>
    <p:sldId id="264" r:id="rId8"/>
    <p:sldId id="260" r:id="rId9"/>
    <p:sldId id="267" r:id="rId10"/>
    <p:sldId id="266" r:id="rId11"/>
    <p:sldId id="269" r:id="rId12"/>
    <p:sldId id="258" r:id="rId13"/>
    <p:sldId id="263" r:id="rId14"/>
    <p:sldId id="268" r:id="rId15"/>
    <p:sldId id="272" r:id="rId16"/>
    <p:sldId id="261" r:id="rId17"/>
    <p:sldId id="262" r:id="rId18"/>
    <p:sldId id="265"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4660"/>
  </p:normalViewPr>
  <p:slideViewPr>
    <p:cSldViewPr snapToGrid="0">
      <p:cViewPr varScale="1">
        <p:scale>
          <a:sx n="84" d="100"/>
          <a:sy n="84"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7BB24AF-0CF8-4EF1-AC56-49C3C6757FE9}" type="datetimeFigureOut">
              <a:rPr lang="el-GR" smtClean="0"/>
              <a:t>13/5/2022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250526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B24AF-0CF8-4EF1-AC56-49C3C6757FE9}" type="datetimeFigureOut">
              <a:rPr lang="el-GR" smtClean="0"/>
              <a:t>13/5/2022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367048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B24AF-0CF8-4EF1-AC56-49C3C6757FE9}" type="datetimeFigureOut">
              <a:rPr lang="el-GR" smtClean="0"/>
              <a:t>13/5/2022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37105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B24AF-0CF8-4EF1-AC56-49C3C6757FE9}" type="datetimeFigureOut">
              <a:rPr lang="el-GR" smtClean="0"/>
              <a:t>13/5/2022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334904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7BB24AF-0CF8-4EF1-AC56-49C3C6757FE9}" type="datetimeFigureOut">
              <a:rPr lang="el-GR" smtClean="0"/>
              <a:t>13/5/2022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79986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7BB24AF-0CF8-4EF1-AC56-49C3C6757FE9}" type="datetimeFigureOut">
              <a:rPr lang="el-GR" smtClean="0"/>
              <a:t>13/5/2022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120703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7BB24AF-0CF8-4EF1-AC56-49C3C6757FE9}" type="datetimeFigureOut">
              <a:rPr lang="el-GR" smtClean="0"/>
              <a:t>13/5/2022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246838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7BB24AF-0CF8-4EF1-AC56-49C3C6757FE9}" type="datetimeFigureOut">
              <a:rPr lang="el-GR" smtClean="0"/>
              <a:t>13/5/2022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244472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7BB24AF-0CF8-4EF1-AC56-49C3C6757FE9}" type="datetimeFigureOut">
              <a:rPr lang="el-GR" smtClean="0"/>
              <a:t>13/5/2022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83360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BB24AF-0CF8-4EF1-AC56-49C3C6757FE9}" type="datetimeFigureOut">
              <a:rPr lang="el-GR" smtClean="0"/>
              <a:t>13/5/2022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395104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BB24AF-0CF8-4EF1-AC56-49C3C6757FE9}" type="datetimeFigureOut">
              <a:rPr lang="el-GR" smtClean="0"/>
              <a:t>13/5/2022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CDC12D6-CD75-47E3-8420-525D9636DFBE}" type="slidenum">
              <a:rPr lang="el-GR" smtClean="0"/>
              <a:t>‹#›</a:t>
            </a:fld>
            <a:endParaRPr lang="el-GR"/>
          </a:p>
        </p:txBody>
      </p:sp>
    </p:spTree>
    <p:extLst>
      <p:ext uri="{BB962C8B-B14F-4D97-AF65-F5344CB8AC3E}">
        <p14:creationId xmlns:p14="http://schemas.microsoft.com/office/powerpoint/2010/main" val="217657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24AF-0CF8-4EF1-AC56-49C3C6757FE9}" type="datetimeFigureOut">
              <a:rPr lang="el-GR" smtClean="0"/>
              <a:t>13/5/2022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C12D6-CD75-47E3-8420-525D9636DFBE}" type="slidenum">
              <a:rPr lang="el-GR" smtClean="0"/>
              <a:t>‹#›</a:t>
            </a:fld>
            <a:endParaRPr lang="el-GR"/>
          </a:p>
        </p:txBody>
      </p:sp>
    </p:spTree>
    <p:extLst>
      <p:ext uri="{BB962C8B-B14F-4D97-AF65-F5344CB8AC3E}">
        <p14:creationId xmlns:p14="http://schemas.microsoft.com/office/powerpoint/2010/main" val="161717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3878961" y="403669"/>
            <a:ext cx="4324350" cy="4276725"/>
          </a:xfrm>
          <a:prstGeom prst="rect">
            <a:avLst/>
          </a:prstGeom>
        </p:spPr>
      </p:pic>
      <p:sp>
        <p:nvSpPr>
          <p:cNvPr id="4" name="TextBox 3"/>
          <p:cNvSpPr txBox="1"/>
          <p:nvPr/>
        </p:nvSpPr>
        <p:spPr>
          <a:xfrm>
            <a:off x="1847088" y="5038344"/>
            <a:ext cx="8001000" cy="1815882"/>
          </a:xfrm>
          <a:prstGeom prst="rect">
            <a:avLst/>
          </a:prstGeom>
          <a:noFill/>
        </p:spPr>
        <p:txBody>
          <a:bodyPr wrap="square" rtlCol="0">
            <a:spAutoFit/>
          </a:bodyPr>
          <a:lstStyle/>
          <a:p>
            <a:pPr algn="ctr"/>
            <a:r>
              <a:rPr lang="el-GR" sz="2800" b="1" dirty="0" smtClean="0">
                <a:solidFill>
                  <a:srgbClr val="C00000"/>
                </a:solidFill>
              </a:rPr>
              <a:t>Ρυθμική και </a:t>
            </a:r>
            <a:r>
              <a:rPr lang="el-GR" sz="2800" b="1" smtClean="0">
                <a:solidFill>
                  <a:srgbClr val="C00000"/>
                </a:solidFill>
              </a:rPr>
              <a:t>Κινητική </a:t>
            </a:r>
            <a:r>
              <a:rPr lang="el-GR" sz="2800" b="1" smtClean="0">
                <a:solidFill>
                  <a:srgbClr val="C00000"/>
                </a:solidFill>
              </a:rPr>
              <a:t>Αγωγή</a:t>
            </a:r>
            <a:endParaRPr lang="el-GR" sz="2800" b="1" dirty="0" smtClean="0">
              <a:solidFill>
                <a:srgbClr val="C00000"/>
              </a:solidFill>
            </a:endParaRPr>
          </a:p>
          <a:p>
            <a:pPr algn="ctr"/>
            <a:r>
              <a:rPr lang="el-GR" sz="2800" b="1" dirty="0" smtClean="0">
                <a:solidFill>
                  <a:srgbClr val="C00000"/>
                </a:solidFill>
              </a:rPr>
              <a:t>Νανουρίσματα – Ταχταρίσματα – </a:t>
            </a:r>
            <a:r>
              <a:rPr lang="el-GR" sz="2800" b="1" dirty="0" err="1" smtClean="0">
                <a:solidFill>
                  <a:srgbClr val="C00000"/>
                </a:solidFill>
              </a:rPr>
              <a:t>Παιχνιδοτράγουδα</a:t>
            </a:r>
            <a:r>
              <a:rPr lang="el-GR" sz="2800" b="1" dirty="0" smtClean="0">
                <a:solidFill>
                  <a:srgbClr val="C00000"/>
                </a:solidFill>
              </a:rPr>
              <a:t> – Παιδικά τραγούδια – </a:t>
            </a:r>
            <a:r>
              <a:rPr lang="el-GR" sz="2800" b="1" dirty="0" err="1" smtClean="0">
                <a:solidFill>
                  <a:srgbClr val="C00000"/>
                </a:solidFill>
              </a:rPr>
              <a:t>Λαχνίσματα</a:t>
            </a:r>
            <a:r>
              <a:rPr lang="el-GR" sz="2800" b="1" dirty="0" smtClean="0">
                <a:solidFill>
                  <a:srgbClr val="C00000"/>
                </a:solidFill>
              </a:rPr>
              <a:t> – Γλωσσοδέτες – Παροιμίες - Αινίγματα</a:t>
            </a:r>
            <a:endParaRPr lang="el-GR" sz="2800" b="1" dirty="0">
              <a:solidFill>
                <a:srgbClr val="C00000"/>
              </a:solidFill>
            </a:endParaRPr>
          </a:p>
        </p:txBody>
      </p:sp>
    </p:spTree>
    <p:extLst>
      <p:ext uri="{BB962C8B-B14F-4D97-AF65-F5344CB8AC3E}">
        <p14:creationId xmlns:p14="http://schemas.microsoft.com/office/powerpoint/2010/main" val="247724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2570251356"/>
              </p:ext>
            </p:extLst>
          </p:nvPr>
        </p:nvGraphicFramePr>
        <p:xfrm>
          <a:off x="2020823" y="274320"/>
          <a:ext cx="7680960" cy="6309360"/>
        </p:xfrm>
        <a:graphic>
          <a:graphicData uri="http://schemas.openxmlformats.org/drawingml/2006/table">
            <a:tbl>
              <a:tblPr firstRow="1" firstCol="1" bandRow="1"/>
              <a:tblGrid>
                <a:gridCol w="3840480"/>
                <a:gridCol w="3840480"/>
              </a:tblGrid>
              <a:tr h="1245943">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Πού θα πας κυρά Μαρία</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περνάς, δεν περνάς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Πού θα πας κυρά Μαρία</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περνάς, περνάς!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Θε να πάω εις τους κήπους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δεν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Θε να πάω εις τους κήπους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r>
              <a:tr h="1273375">
                <a:tc>
                  <a:txBody>
                    <a:bodyPr/>
                    <a:lstStyle/>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Τι θα κάνεις εις τους κήπους </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δεν περνάς, δεν περνάς</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Τι θα κάνεις εις τους κήπους </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δεν περνάς, περνάς!</a:t>
                      </a:r>
                    </a:p>
                    <a:p>
                      <a:pP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Θε να κόψω δυο βιολέτες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δεν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Θε να κόψω δυο βιολέτες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r>
              <a:tr h="1782726">
                <a:tc>
                  <a:txBody>
                    <a:bodyPr/>
                    <a:lstStyle/>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Τι θα κάνεις τις βιολέτες </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δεν περνάς, δεν περνάς</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Τι θα κάνεις τις βιολέτες </a:t>
                      </a:r>
                    </a:p>
                    <a:p>
                      <a:pPr algn="ct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δεν περνάς, περνάς!</a:t>
                      </a:r>
                    </a:p>
                    <a:p>
                      <a:pPr>
                        <a:spcAft>
                          <a:spcPts val="0"/>
                        </a:spcAft>
                      </a:pPr>
                      <a:r>
                        <a:rPr lang="el-GR"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Θα τις δώσω της καλής μου (του καλού μου)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δεν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Θα τις δώσω της καλής μου (του καλού μου)</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r>
              <a:tr h="1528050">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Και ποια είναι η καλή σου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περνάς, δεν περνάς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Και ποια είναι η καλή σου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περνάς, περνάς!</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Η καλή μου είναι η……….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δεν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Η καλή μου είναι η……….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περνώ, περνώ!</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74087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Τραγούδια βασισμένα στο σχήμα “Μι Σολ Λ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863536"/>
            <a:ext cx="11253978" cy="399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13562" y="259460"/>
            <a:ext cx="5017389" cy="4093083"/>
          </a:xfrm>
          <a:prstGeom prst="rect">
            <a:avLst/>
          </a:prstGeom>
        </p:spPr>
      </p:pic>
      <p:sp>
        <p:nvSpPr>
          <p:cNvPr id="3" name="TextBox 2"/>
          <p:cNvSpPr txBox="1"/>
          <p:nvPr/>
        </p:nvSpPr>
        <p:spPr>
          <a:xfrm>
            <a:off x="5550408" y="566928"/>
            <a:ext cx="6153912" cy="5632311"/>
          </a:xfrm>
          <a:prstGeom prst="rect">
            <a:avLst/>
          </a:prstGeom>
          <a:noFill/>
        </p:spPr>
        <p:txBody>
          <a:bodyPr wrap="square" rtlCol="0">
            <a:spAutoFit/>
          </a:bodyPr>
          <a:lstStyle/>
          <a:p>
            <a:r>
              <a:rPr lang="el-GR" dirty="0" smtClean="0">
                <a:solidFill>
                  <a:srgbClr val="C00000"/>
                </a:solidFill>
              </a:rPr>
              <a:t>Παιδικά τραγούδια: </a:t>
            </a:r>
            <a:r>
              <a:rPr lang="el-GR" dirty="0" smtClean="0"/>
              <a:t>είναι τραγούδια που έχουν δημιουργηθεί για να ψυχαγωγήσουν και διαπαιδαγωγήσουν τα παιδιά. Συνήθως είναι συνθέσεις απλές (μικρό τονικό εύρος), σύντομες (μικρές μελωδικές φράσεις) κι έχουν επαναλήψεις. Τα παραδοσιακά παιδικά τραγούδια είναι συλλογικές δημιουργίες και γι’ αυτό δεν γνωρίζουμε το δημιουργό. Υπάρχει όμως πλήθος παιδικών τραγουδιών που έχουν δημιουργηθεί από διακεκριμένους συνθέτες ειδικά για τα μικρά παιδιά. Σε αυτά ανήκουν τα έντεχνα παιδικά τραγούδια και η μελοποιημένη ποίηση. Τα παιδικά τραγούδια έχουν πολλαπλά παιδαγωγικά οφέλη:</a:t>
            </a:r>
          </a:p>
          <a:p>
            <a:pPr marL="285750" indent="-285750">
              <a:buFont typeface="Wingdings" panose="05000000000000000000" pitchFamily="2" charset="2"/>
              <a:buChar char="Ø"/>
            </a:pPr>
            <a:r>
              <a:rPr lang="el-GR" dirty="0" smtClean="0"/>
              <a:t>Αναπτύσσουν τις μουσικές και κινητικές δεξιότητες των παιδιών</a:t>
            </a:r>
          </a:p>
          <a:p>
            <a:pPr marL="285750" indent="-285750">
              <a:buFont typeface="Wingdings" panose="05000000000000000000" pitchFamily="2" charset="2"/>
              <a:buChar char="Ø"/>
            </a:pPr>
            <a:r>
              <a:rPr lang="el-GR" dirty="0" smtClean="0"/>
              <a:t>Ψυχαγωγούν και βοηθούν στην κοινωνικοποίηση</a:t>
            </a:r>
          </a:p>
          <a:p>
            <a:pPr marL="285750" indent="-285750">
              <a:buFont typeface="Wingdings" panose="05000000000000000000" pitchFamily="2" charset="2"/>
              <a:buChar char="Ø"/>
            </a:pPr>
            <a:r>
              <a:rPr lang="el-GR" dirty="0" smtClean="0"/>
              <a:t>Αναπτύσσουν τη συναισθηματική νοημοσύνη</a:t>
            </a:r>
          </a:p>
          <a:p>
            <a:pPr marL="285750" indent="-285750">
              <a:buFont typeface="Wingdings" panose="05000000000000000000" pitchFamily="2" charset="2"/>
              <a:buChar char="Ø"/>
            </a:pPr>
            <a:r>
              <a:rPr lang="el-GR" dirty="0" smtClean="0"/>
              <a:t>Εμπλουτίζουν το λεξιλόγιο και τις γλωσσικές δεξιότητες</a:t>
            </a:r>
          </a:p>
          <a:p>
            <a:pPr marL="285750" indent="-285750">
              <a:buFont typeface="Wingdings" panose="05000000000000000000" pitchFamily="2" charset="2"/>
              <a:buChar char="Ø"/>
            </a:pPr>
            <a:r>
              <a:rPr lang="el-GR" dirty="0" smtClean="0"/>
              <a:t>Αναπτύσσουν τη δημιουργικότητα, τη φαντασία και την αισθητική των παιδιών</a:t>
            </a:r>
          </a:p>
          <a:p>
            <a:pPr marL="285750" indent="-285750">
              <a:buFont typeface="Wingdings" panose="05000000000000000000" pitchFamily="2" charset="2"/>
              <a:buChar char="Ø"/>
            </a:pPr>
            <a:r>
              <a:rPr lang="el-GR" dirty="0" smtClean="0"/>
              <a:t>Μορφώνουν με ευχάριστο κι διασκεδαστικό τρόπο </a:t>
            </a:r>
          </a:p>
          <a:p>
            <a:endParaRPr lang="el-GR" dirty="0">
              <a:solidFill>
                <a:srgbClr val="C00000"/>
              </a:solidFill>
            </a:endParaRPr>
          </a:p>
        </p:txBody>
      </p:sp>
    </p:spTree>
    <p:extLst>
      <p:ext uri="{BB962C8B-B14F-4D97-AF65-F5344CB8AC3E}">
        <p14:creationId xmlns:p14="http://schemas.microsoft.com/office/powerpoint/2010/main" val="297315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0525" y="394811"/>
            <a:ext cx="4562475" cy="1754326"/>
          </a:xfrm>
          <a:prstGeom prst="rect">
            <a:avLst/>
          </a:prstGeom>
        </p:spPr>
        <p:txBody>
          <a:bodyPr wrap="square">
            <a:spAutoFit/>
          </a:bodyPr>
          <a:lstStyle/>
          <a:p>
            <a:r>
              <a:rPr lang="el-GR" b="1" dirty="0" smtClean="0"/>
              <a:t>Η πιπεριά</a:t>
            </a:r>
          </a:p>
          <a:p>
            <a:r>
              <a:rPr lang="el-GR" dirty="0" smtClean="0"/>
              <a:t>Ανέβηκα στην πιπεριά να κόψω ένα πιπέρι</a:t>
            </a:r>
          </a:p>
          <a:p>
            <a:r>
              <a:rPr lang="el-GR" dirty="0" smtClean="0"/>
              <a:t>κι η πιπεριά τσακίστηκε και μου '</a:t>
            </a:r>
            <a:r>
              <a:rPr lang="el-GR" dirty="0" err="1" smtClean="0"/>
              <a:t>κοψε</a:t>
            </a:r>
            <a:r>
              <a:rPr lang="el-GR" dirty="0" smtClean="0"/>
              <a:t> το χέρι.</a:t>
            </a:r>
          </a:p>
          <a:p>
            <a:r>
              <a:rPr lang="el-GR" dirty="0" err="1" smtClean="0"/>
              <a:t>Δώσ</a:t>
            </a:r>
            <a:r>
              <a:rPr lang="el-GR" dirty="0" smtClean="0"/>
              <a:t>' μου το μαντιλάκι σου το </a:t>
            </a:r>
            <a:r>
              <a:rPr lang="el-GR" dirty="0" err="1" smtClean="0"/>
              <a:t>χρυσοκεντημένο</a:t>
            </a:r>
            <a:endParaRPr lang="el-GR" dirty="0" smtClean="0"/>
          </a:p>
          <a:p>
            <a:r>
              <a:rPr lang="el-GR" dirty="0" smtClean="0"/>
              <a:t>να δέσω το χεράκι μου, που είναι ματωμένο.</a:t>
            </a:r>
            <a:endParaRPr lang="el-GR" dirty="0"/>
          </a:p>
        </p:txBody>
      </p:sp>
      <p:sp>
        <p:nvSpPr>
          <p:cNvPr id="4" name="Ορθογώνιο 3"/>
          <p:cNvSpPr/>
          <p:nvPr/>
        </p:nvSpPr>
        <p:spPr>
          <a:xfrm>
            <a:off x="390525" y="2606040"/>
            <a:ext cx="5479923" cy="3693319"/>
          </a:xfrm>
          <a:prstGeom prst="rect">
            <a:avLst/>
          </a:prstGeom>
        </p:spPr>
        <p:txBody>
          <a:bodyPr wrap="square">
            <a:spAutoFit/>
          </a:bodyPr>
          <a:lstStyle/>
          <a:p>
            <a:pPr algn="just">
              <a:spcAft>
                <a:spcPts val="0"/>
              </a:spcAft>
            </a:pPr>
            <a:r>
              <a:rPr lang="el-GR" b="1" dirty="0" smtClean="0">
                <a:latin typeface="Times New Roman" panose="02020603050405020304" pitchFamily="18" charset="0"/>
                <a:ea typeface="Times New Roman" panose="02020603050405020304" pitchFamily="18" charset="0"/>
              </a:rPr>
              <a:t>Η καλή μας αγελάδα</a:t>
            </a:r>
            <a:endParaRPr lang="el-GR" b="1" dirty="0">
              <a:latin typeface="Times New Roman" panose="02020603050405020304" pitchFamily="18" charset="0"/>
              <a:ea typeface="Times New Roman" panose="02020603050405020304" pitchFamily="18" charset="0"/>
            </a:endParaRPr>
          </a:p>
          <a:p>
            <a:pPr algn="just">
              <a:spcAft>
                <a:spcPts val="0"/>
              </a:spcAft>
            </a:pPr>
            <a:r>
              <a:rPr lang="el-GR" dirty="0">
                <a:latin typeface="Times New Roman" panose="02020603050405020304" pitchFamily="18" charset="0"/>
                <a:ea typeface="Times New Roman" panose="02020603050405020304" pitchFamily="18" charset="0"/>
              </a:rPr>
              <a:t>Η </a:t>
            </a:r>
            <a:r>
              <a:rPr lang="el-GR" dirty="0" smtClean="0">
                <a:latin typeface="Times New Roman" panose="02020603050405020304" pitchFamily="18" charset="0"/>
                <a:ea typeface="Times New Roman" panose="02020603050405020304" pitchFamily="18" charset="0"/>
              </a:rPr>
              <a:t>καλή </a:t>
            </a:r>
            <a:r>
              <a:rPr lang="el-GR" dirty="0">
                <a:latin typeface="Times New Roman" panose="02020603050405020304" pitchFamily="18" charset="0"/>
                <a:ea typeface="Times New Roman" panose="02020603050405020304" pitchFamily="18" charset="0"/>
              </a:rPr>
              <a:t>μας αγελάδα, βόσκει κάτω στη λιακάδα</a:t>
            </a:r>
          </a:p>
          <a:p>
            <a:pPr algn="just">
              <a:spcAft>
                <a:spcPts val="0"/>
              </a:spcAft>
            </a:pPr>
            <a:r>
              <a:rPr lang="el-GR" dirty="0">
                <a:latin typeface="Times New Roman" panose="02020603050405020304" pitchFamily="18" charset="0"/>
                <a:ea typeface="Times New Roman" panose="02020603050405020304" pitchFamily="18" charset="0"/>
              </a:rPr>
              <a:t>Μικρά χόρτα και μεγάλα, για να κατεβάσει γάλα</a:t>
            </a:r>
          </a:p>
          <a:p>
            <a:pPr algn="just">
              <a:spcAft>
                <a:spcPts val="0"/>
              </a:spcAft>
            </a:pPr>
            <a:r>
              <a:rPr lang="el-GR" dirty="0">
                <a:latin typeface="Times New Roman" panose="02020603050405020304" pitchFamily="18" charset="0"/>
                <a:ea typeface="Times New Roman" panose="02020603050405020304" pitchFamily="18" charset="0"/>
              </a:rPr>
              <a:t>Να το κάνουμε τυράκι, να το κάνουν </a:t>
            </a:r>
            <a:r>
              <a:rPr lang="el-GR" dirty="0" err="1">
                <a:latin typeface="Times New Roman" panose="02020603050405020304" pitchFamily="18" charset="0"/>
                <a:ea typeface="Times New Roman" panose="02020603050405020304" pitchFamily="18" charset="0"/>
              </a:rPr>
              <a:t>βουτυράκι</a:t>
            </a:r>
            <a:endParaRPr lang="el-GR" dirty="0">
              <a:latin typeface="Times New Roman" panose="02020603050405020304" pitchFamily="18" charset="0"/>
              <a:ea typeface="Times New Roman" panose="02020603050405020304" pitchFamily="18" charset="0"/>
            </a:endParaRPr>
          </a:p>
          <a:p>
            <a:pPr algn="just">
              <a:spcAft>
                <a:spcPts val="0"/>
              </a:spcAft>
            </a:pPr>
            <a:r>
              <a:rPr lang="el-GR" dirty="0">
                <a:latin typeface="Times New Roman" panose="02020603050405020304" pitchFamily="18" charset="0"/>
                <a:ea typeface="Times New Roman" panose="02020603050405020304" pitchFamily="18" charset="0"/>
              </a:rPr>
              <a:t>Να το βάλουμε στο πιάτο, να μας πουν </a:t>
            </a:r>
            <a:r>
              <a:rPr lang="el-GR" dirty="0" smtClean="0">
                <a:latin typeface="Times New Roman" panose="02020603050405020304" pitchFamily="18" charset="0"/>
                <a:ea typeface="Times New Roman" panose="02020603050405020304" pitchFamily="18" charset="0"/>
              </a:rPr>
              <a:t>«ορίστε </a:t>
            </a:r>
            <a:r>
              <a:rPr lang="el-GR" dirty="0" err="1" smtClean="0">
                <a:latin typeface="Times New Roman" panose="02020603050405020304" pitchFamily="18" charset="0"/>
                <a:ea typeface="Times New Roman" panose="02020603050405020304" pitchFamily="18" charset="0"/>
              </a:rPr>
              <a:t>φάτο</a:t>
            </a:r>
            <a:r>
              <a:rPr lang="el-GR" dirty="0" smtClean="0">
                <a:latin typeface="Times New Roman" panose="02020603050405020304" pitchFamily="18" charset="0"/>
                <a:ea typeface="Times New Roman" panose="02020603050405020304" pitchFamily="18" charset="0"/>
              </a:rPr>
              <a:t>».</a:t>
            </a:r>
          </a:p>
          <a:p>
            <a:pPr algn="just">
              <a:spcAft>
                <a:spcPts val="0"/>
              </a:spcAft>
            </a:pPr>
            <a:endParaRPr lang="el-GR" dirty="0">
              <a:latin typeface="Times New Roman" panose="02020603050405020304" pitchFamily="18" charset="0"/>
              <a:ea typeface="Times New Roman" panose="02020603050405020304" pitchFamily="18" charset="0"/>
            </a:endParaRPr>
          </a:p>
          <a:p>
            <a:pPr algn="just">
              <a:spcAft>
                <a:spcPts val="0"/>
              </a:spcAft>
            </a:pPr>
            <a:r>
              <a:rPr lang="el-GR" b="1" dirty="0" smtClean="0">
                <a:latin typeface="Times New Roman" panose="02020603050405020304" pitchFamily="18" charset="0"/>
                <a:ea typeface="Times New Roman" panose="02020603050405020304" pitchFamily="18" charset="0"/>
              </a:rPr>
              <a:t>Νεραντζούλα</a:t>
            </a:r>
            <a:endParaRPr lang="el-GR" b="1" dirty="0">
              <a:latin typeface="Times New Roman" panose="02020603050405020304" pitchFamily="18" charset="0"/>
              <a:ea typeface="Times New Roman" panose="02020603050405020304" pitchFamily="18" charset="0"/>
            </a:endParaRPr>
          </a:p>
          <a:p>
            <a:pPr algn="just">
              <a:spcAft>
                <a:spcPts val="0"/>
              </a:spcAft>
            </a:pPr>
            <a:r>
              <a:rPr lang="el-GR" dirty="0" smtClean="0">
                <a:latin typeface="Times New Roman" panose="02020603050405020304" pitchFamily="18" charset="0"/>
                <a:ea typeface="Times New Roman" panose="02020603050405020304" pitchFamily="18" charset="0"/>
              </a:rPr>
              <a:t>Νεραντζούλα </a:t>
            </a:r>
            <a:r>
              <a:rPr lang="el-GR" dirty="0">
                <a:latin typeface="Times New Roman" panose="02020603050405020304" pitchFamily="18" charset="0"/>
                <a:ea typeface="Times New Roman" panose="02020603050405020304" pitchFamily="18" charset="0"/>
              </a:rPr>
              <a:t>φουντωμένη, με </a:t>
            </a:r>
            <a:r>
              <a:rPr lang="el-GR" dirty="0" smtClean="0">
                <a:latin typeface="Times New Roman" panose="02020603050405020304" pitchFamily="18" charset="0"/>
                <a:ea typeface="Times New Roman" panose="02020603050405020304" pitchFamily="18" charset="0"/>
              </a:rPr>
              <a:t>νεράντζια </a:t>
            </a:r>
            <a:r>
              <a:rPr lang="el-GR" dirty="0">
                <a:latin typeface="Times New Roman" panose="02020603050405020304" pitchFamily="18" charset="0"/>
                <a:ea typeface="Times New Roman" panose="02020603050405020304" pitchFamily="18" charset="0"/>
              </a:rPr>
              <a:t>φορτωμένη</a:t>
            </a:r>
          </a:p>
          <a:p>
            <a:pPr algn="just">
              <a:spcAft>
                <a:spcPts val="0"/>
              </a:spcAft>
            </a:pPr>
            <a:r>
              <a:rPr lang="el-GR" dirty="0">
                <a:latin typeface="Times New Roman" panose="02020603050405020304" pitchFamily="18" charset="0"/>
                <a:ea typeface="Times New Roman" panose="02020603050405020304" pitchFamily="18" charset="0"/>
              </a:rPr>
              <a:t>Τη Δευτέρα τη σκαλίζω και την Τρίτη την ποτίζω</a:t>
            </a:r>
          </a:p>
          <a:p>
            <a:pPr algn="just">
              <a:spcAft>
                <a:spcPts val="0"/>
              </a:spcAft>
            </a:pPr>
            <a:r>
              <a:rPr lang="el-GR" dirty="0">
                <a:latin typeface="Times New Roman" panose="02020603050405020304" pitchFamily="18" charset="0"/>
                <a:ea typeface="Times New Roman" panose="02020603050405020304" pitchFamily="18" charset="0"/>
              </a:rPr>
              <a:t>Την Τετάρτη και την Πέμπτη την κλαδεύω την ραντίζω</a:t>
            </a:r>
          </a:p>
          <a:p>
            <a:pPr algn="just">
              <a:spcAft>
                <a:spcPts val="0"/>
              </a:spcAft>
            </a:pPr>
            <a:r>
              <a:rPr lang="el-GR" dirty="0">
                <a:latin typeface="Times New Roman" panose="02020603050405020304" pitchFamily="18" charset="0"/>
                <a:ea typeface="Times New Roman" panose="02020603050405020304" pitchFamily="18" charset="0"/>
              </a:rPr>
              <a:t>Την Παρασκευή </a:t>
            </a:r>
            <a:r>
              <a:rPr lang="el-GR" dirty="0" smtClean="0">
                <a:latin typeface="Times New Roman" panose="02020603050405020304" pitchFamily="18" charset="0"/>
                <a:ea typeface="Times New Roman" panose="02020603050405020304" pitchFamily="18" charset="0"/>
              </a:rPr>
              <a:t>νεράντζια </a:t>
            </a:r>
            <a:r>
              <a:rPr lang="el-GR" dirty="0">
                <a:latin typeface="Times New Roman" panose="02020603050405020304" pitchFamily="18" charset="0"/>
                <a:ea typeface="Times New Roman" panose="02020603050405020304" pitchFamily="18" charset="0"/>
              </a:rPr>
              <a:t>το καλάθι μου γεμίζω</a:t>
            </a:r>
          </a:p>
          <a:p>
            <a:pPr algn="just">
              <a:spcAft>
                <a:spcPts val="0"/>
              </a:spcAft>
            </a:pPr>
            <a:r>
              <a:rPr lang="el-GR" dirty="0">
                <a:latin typeface="Times New Roman" panose="02020603050405020304" pitchFamily="18" charset="0"/>
                <a:ea typeface="Times New Roman" panose="02020603050405020304" pitchFamily="18" charset="0"/>
              </a:rPr>
              <a:t>Σάββατο τα ξεφλουδίζω και τα </a:t>
            </a:r>
            <a:r>
              <a:rPr lang="el-GR" dirty="0" err="1">
                <a:latin typeface="Times New Roman" panose="02020603050405020304" pitchFamily="18" charset="0"/>
                <a:ea typeface="Times New Roman" panose="02020603050405020304" pitchFamily="18" charset="0"/>
              </a:rPr>
              <a:t>διπλοσυγυρίζω</a:t>
            </a:r>
            <a:endParaRPr lang="el-GR" dirty="0">
              <a:latin typeface="Times New Roman" panose="02020603050405020304" pitchFamily="18" charset="0"/>
              <a:ea typeface="Times New Roman" panose="02020603050405020304" pitchFamily="18" charset="0"/>
            </a:endParaRPr>
          </a:p>
          <a:p>
            <a:pPr algn="just">
              <a:spcAft>
                <a:spcPts val="0"/>
              </a:spcAft>
            </a:pPr>
            <a:r>
              <a:rPr lang="el-GR" dirty="0">
                <a:latin typeface="Times New Roman" panose="02020603050405020304" pitchFamily="18" charset="0"/>
                <a:ea typeface="Times New Roman" panose="02020603050405020304" pitchFamily="18" charset="0"/>
              </a:rPr>
              <a:t>Και την Κυριακή κοπιάστε το γλυκό να δοκιμάστε</a:t>
            </a:r>
            <a:endParaRPr lang="el-GR"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5632704" y="658368"/>
            <a:ext cx="5440680" cy="1754326"/>
          </a:xfrm>
          <a:prstGeom prst="rect">
            <a:avLst/>
          </a:prstGeom>
          <a:noFill/>
        </p:spPr>
        <p:txBody>
          <a:bodyPr wrap="square" rtlCol="0">
            <a:spAutoFit/>
          </a:bodyPr>
          <a:lstStyle/>
          <a:p>
            <a:r>
              <a:rPr lang="el-GR" b="1" dirty="0"/>
              <a:t>Τράμπα τραμπαλίζομαι</a:t>
            </a:r>
            <a:endParaRPr lang="el-GR" b="1" dirty="0" smtClean="0"/>
          </a:p>
          <a:p>
            <a:r>
              <a:rPr lang="el-GR" dirty="0" smtClean="0"/>
              <a:t>Τράμπα τραμπαλίζομαι πέφτω και τσακίζομαι</a:t>
            </a:r>
          </a:p>
          <a:p>
            <a:r>
              <a:rPr lang="el-GR" dirty="0"/>
              <a:t>κ</a:t>
            </a:r>
            <a:r>
              <a:rPr lang="el-GR" dirty="0" smtClean="0"/>
              <a:t>αι χτυπώ το γόνα μου και φωνάζει η νόνα μου</a:t>
            </a:r>
          </a:p>
          <a:p>
            <a:r>
              <a:rPr lang="el-GR" dirty="0"/>
              <a:t>κ</a:t>
            </a:r>
            <a:r>
              <a:rPr lang="el-GR" dirty="0" smtClean="0"/>
              <a:t>αι γελούνε τα παιδιά που μου σκίστηκε η ποδιά</a:t>
            </a:r>
          </a:p>
          <a:p>
            <a:r>
              <a:rPr lang="el-GR" dirty="0"/>
              <a:t>μ</a:t>
            </a:r>
            <a:r>
              <a:rPr lang="el-GR" dirty="0" smtClean="0"/>
              <a:t>α σε πείσμα τους κι εγώ πάλι θα τραμπαλιστώ</a:t>
            </a:r>
          </a:p>
          <a:p>
            <a:r>
              <a:rPr lang="el-GR" dirty="0" smtClean="0"/>
              <a:t>τράμπα τραμπαλίζομαι κι ούτε πια ζαλίζομαι!!</a:t>
            </a:r>
            <a:endParaRPr lang="el-GR" dirty="0"/>
          </a:p>
        </p:txBody>
      </p:sp>
    </p:spTree>
    <p:extLst>
      <p:ext uri="{BB962C8B-B14F-4D97-AF65-F5344CB8AC3E}">
        <p14:creationId xmlns:p14="http://schemas.microsoft.com/office/powerpoint/2010/main" val="221934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77 - Εικόνα" descr="Ανέβηκα στην πιπεριά.bmp"/>
          <p:cNvPicPr/>
          <p:nvPr/>
        </p:nvPicPr>
        <p:blipFill>
          <a:blip r:embed="rId2" cstate="print"/>
          <a:stretch>
            <a:fillRect/>
          </a:stretch>
        </p:blipFill>
        <p:spPr>
          <a:xfrm>
            <a:off x="1618488" y="1289304"/>
            <a:ext cx="8714232" cy="3968495"/>
          </a:xfrm>
          <a:prstGeom prst="rect">
            <a:avLst/>
          </a:prstGeom>
        </p:spPr>
      </p:pic>
    </p:spTree>
    <p:extLst>
      <p:ext uri="{BB962C8B-B14F-4D97-AF65-F5344CB8AC3E}">
        <p14:creationId xmlns:p14="http://schemas.microsoft.com/office/powerpoint/2010/main" val="210198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0 - Εικόνα" descr="Η καλή μας αγελάδα.bmp"/>
          <p:cNvPicPr/>
          <p:nvPr/>
        </p:nvPicPr>
        <p:blipFill>
          <a:blip r:embed="rId2" cstate="print"/>
          <a:stretch>
            <a:fillRect/>
          </a:stretch>
        </p:blipFill>
        <p:spPr>
          <a:xfrm>
            <a:off x="1911096" y="1581912"/>
            <a:ext cx="7955280" cy="2777363"/>
          </a:xfrm>
          <a:prstGeom prst="rect">
            <a:avLst/>
          </a:prstGeom>
        </p:spPr>
      </p:pic>
    </p:spTree>
    <p:extLst>
      <p:ext uri="{BB962C8B-B14F-4D97-AF65-F5344CB8AC3E}">
        <p14:creationId xmlns:p14="http://schemas.microsoft.com/office/powerpoint/2010/main" val="182890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0752" y="564159"/>
            <a:ext cx="3448794" cy="5467525"/>
          </a:xfrm>
          <a:prstGeom prst="rect">
            <a:avLst/>
          </a:prstGeom>
        </p:spPr>
      </p:pic>
      <p:sp>
        <p:nvSpPr>
          <p:cNvPr id="3" name="TextBox 2"/>
          <p:cNvSpPr txBox="1"/>
          <p:nvPr/>
        </p:nvSpPr>
        <p:spPr>
          <a:xfrm>
            <a:off x="4046203" y="173023"/>
            <a:ext cx="8145797" cy="6463308"/>
          </a:xfrm>
          <a:prstGeom prst="rect">
            <a:avLst/>
          </a:prstGeom>
          <a:noFill/>
        </p:spPr>
        <p:txBody>
          <a:bodyPr wrap="square" rtlCol="0">
            <a:spAutoFit/>
          </a:bodyPr>
          <a:lstStyle/>
          <a:p>
            <a:pPr algn="just"/>
            <a:r>
              <a:rPr lang="el-GR" b="1" dirty="0" err="1" smtClean="0">
                <a:solidFill>
                  <a:srgbClr val="C00000"/>
                </a:solidFill>
              </a:rPr>
              <a:t>Λαχνίσματα</a:t>
            </a:r>
            <a:r>
              <a:rPr lang="el-GR" b="1" dirty="0" smtClean="0">
                <a:solidFill>
                  <a:srgbClr val="C00000"/>
                </a:solidFill>
              </a:rPr>
              <a:t>:</a:t>
            </a:r>
            <a:r>
              <a:rPr lang="el-GR" dirty="0" smtClean="0"/>
              <a:t> Με τον όρο </a:t>
            </a:r>
            <a:r>
              <a:rPr lang="el-GR" dirty="0" err="1" smtClean="0"/>
              <a:t>λαχνίσματα</a:t>
            </a:r>
            <a:r>
              <a:rPr lang="el-GR" dirty="0" smtClean="0"/>
              <a:t> (από το ουσιαστικό "λαχνός) ή </a:t>
            </a:r>
            <a:r>
              <a:rPr lang="el-GR" dirty="0" err="1" smtClean="0"/>
              <a:t>κληρωσιές</a:t>
            </a:r>
            <a:r>
              <a:rPr lang="el-GR" dirty="0" smtClean="0"/>
              <a:t>, ονομάζονται παιδικά τραγούδια με απλό ρυθμό, που λέγονται πριν από την έναρξη ομαδικών παιχνιδιών όπως το κρυφτό, προκειμένου να καθορισθεί με κλήρο είτε ο πρώτος, είτε ο τελευταίος από τον οποίο θ΄ αρχίσει το παιχνίδι. Συνήθως τον κλήρο αποτελεί η τελευταία συλλαβή των τραγουδιών αυτών. </a:t>
            </a:r>
          </a:p>
          <a:p>
            <a:pPr algn="just"/>
            <a:r>
              <a:rPr lang="el-GR" dirty="0" smtClean="0"/>
              <a:t>Μετά το πρωταρχικό ερώτημα "Να τα βγάλουμε;", κάποιο παιδί - συνήθως αυτό που έκανε την ερώτηση - κάνει τη "μάνα" και αφού όλα τα υπόλοιπα παιδιά (από δύο και πάνω) αποδέχονται τη πρόσκληση, κάνουν κύκλο και η μάνα αρχίζει το τραγούδι. Χαρακτηριστικό αυτών των τραγουδιών είναι ότι πολλές φορές ξεκινάνε με την αρχική λέξη «</a:t>
            </a:r>
            <a:r>
              <a:rPr lang="el-GR" dirty="0" err="1" smtClean="0"/>
              <a:t>μπουφ</a:t>
            </a:r>
            <a:r>
              <a:rPr lang="el-GR" dirty="0" smtClean="0"/>
              <a:t>». Θα περιμέναμε ότι ο παίκτης στον οποίο τυχαίνει η τελευταία συλλαβή θα έπαιρνε και το ρόλο για τον οποίο γινόταν λόγος. Όμως αυτό θα ήταν πολύ απλό, αντίθετα, αυτός ο παίκτης βγαίνει, και το </a:t>
            </a:r>
            <a:r>
              <a:rPr lang="el-GR" dirty="0" err="1" smtClean="0"/>
              <a:t>λάχνισμα</a:t>
            </a:r>
            <a:r>
              <a:rPr lang="el-GR" dirty="0" smtClean="0"/>
              <a:t> ξαναρχίζει μέχρι να μείνει ένας μόνο παίκτης. Δεν υπάρχει αμφιβολία ότι το ίδιο το </a:t>
            </a:r>
            <a:r>
              <a:rPr lang="el-GR" dirty="0" err="1" smtClean="0"/>
              <a:t>λάχνισμα</a:t>
            </a:r>
            <a:r>
              <a:rPr lang="el-GR" dirty="0" smtClean="0"/>
              <a:t> είναι κι αυτό ένα παιχνίδι. Τα παιδιά που συμμετέχουν διασκεδάζουν με το </a:t>
            </a:r>
            <a:r>
              <a:rPr lang="el-GR" dirty="0" err="1" smtClean="0"/>
              <a:t>λάχνισμα</a:t>
            </a:r>
            <a:r>
              <a:rPr lang="el-GR" dirty="0" smtClean="0"/>
              <a:t>, επειδή κάθε φορά ανανεώνεται η συγκίνηση που νιώθουν πριν μάθουν σε ποιον θα πέσει η τελευταία συλλαβή.</a:t>
            </a:r>
          </a:p>
          <a:p>
            <a:pPr algn="just"/>
            <a:r>
              <a:rPr lang="el-GR" dirty="0" smtClean="0"/>
              <a:t>Τα </a:t>
            </a:r>
            <a:r>
              <a:rPr lang="el-GR" dirty="0" err="1" smtClean="0"/>
              <a:t>λαχνίσματα</a:t>
            </a:r>
            <a:r>
              <a:rPr lang="el-GR" dirty="0" smtClean="0"/>
              <a:t> είναι πολύ διαδεδομένα όχι μόνο στις πόλεις αλλά και στην ελληνική ύπαιθρο, και τα σημαντικότερα αυτών λέγονται πανελλαδικά. Πολλά από αυτά είναι ακατανόητα πλην όμως ακούγονται θαυμάσια από τα παιδιά που τα διαδίδουν στα μικρότερα. (Πηγή:</a:t>
            </a:r>
            <a:r>
              <a:rPr lang="en-US" dirty="0" smtClean="0"/>
              <a:t>https://el.wikipedia.org/wiki</a:t>
            </a:r>
            <a:r>
              <a:rPr lang="el-GR" dirty="0" smtClean="0"/>
              <a:t>)</a:t>
            </a:r>
          </a:p>
          <a:p>
            <a:endParaRPr lang="el-GR" dirty="0"/>
          </a:p>
          <a:p>
            <a:endParaRPr lang="el-GR" dirty="0" smtClean="0"/>
          </a:p>
          <a:p>
            <a:endParaRPr lang="el-GR" dirty="0"/>
          </a:p>
        </p:txBody>
      </p:sp>
    </p:spTree>
    <p:extLst>
      <p:ext uri="{BB962C8B-B14F-4D97-AF65-F5344CB8AC3E}">
        <p14:creationId xmlns:p14="http://schemas.microsoft.com/office/powerpoint/2010/main" val="105604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9332" y="263784"/>
            <a:ext cx="2648125" cy="3139321"/>
          </a:xfrm>
          <a:prstGeom prst="rect">
            <a:avLst/>
          </a:prstGeom>
        </p:spPr>
        <p:txBody>
          <a:bodyPr wrap="square">
            <a:spAutoFit/>
          </a:bodyPr>
          <a:lstStyle/>
          <a:p>
            <a:r>
              <a:rPr lang="el-GR" dirty="0" smtClean="0"/>
              <a:t>Α </a:t>
            </a:r>
            <a:r>
              <a:rPr lang="el-GR" dirty="0" err="1" smtClean="0"/>
              <a:t>μπε</a:t>
            </a:r>
            <a:r>
              <a:rPr lang="el-GR" dirty="0" smtClean="0"/>
              <a:t> μπα </a:t>
            </a:r>
            <a:r>
              <a:rPr lang="el-GR" dirty="0" err="1" smtClean="0"/>
              <a:t>μπλομ</a:t>
            </a:r>
            <a:endParaRPr lang="el-GR" dirty="0" smtClean="0"/>
          </a:p>
          <a:p>
            <a:r>
              <a:rPr lang="el-GR" dirty="0" smtClean="0"/>
              <a:t>Α </a:t>
            </a:r>
            <a:r>
              <a:rPr lang="el-GR" dirty="0" err="1" smtClean="0"/>
              <a:t>μπε</a:t>
            </a:r>
            <a:r>
              <a:rPr lang="el-GR" dirty="0" smtClean="0"/>
              <a:t> μπα </a:t>
            </a:r>
            <a:r>
              <a:rPr lang="el-GR" dirty="0" err="1" smtClean="0"/>
              <a:t>μπλομ</a:t>
            </a:r>
            <a:endParaRPr lang="el-GR" dirty="0" smtClean="0"/>
          </a:p>
          <a:p>
            <a:r>
              <a:rPr lang="el-GR" dirty="0" smtClean="0"/>
              <a:t>του </a:t>
            </a:r>
            <a:r>
              <a:rPr lang="el-GR" dirty="0" err="1" smtClean="0"/>
              <a:t>κίθε</a:t>
            </a:r>
            <a:r>
              <a:rPr lang="el-GR" dirty="0" smtClean="0"/>
              <a:t> </a:t>
            </a:r>
            <a:r>
              <a:rPr lang="el-GR" dirty="0" err="1" smtClean="0"/>
              <a:t>μπλομ</a:t>
            </a:r>
            <a:endParaRPr lang="el-GR" dirty="0" smtClean="0"/>
          </a:p>
          <a:p>
            <a:r>
              <a:rPr lang="el-GR" dirty="0" smtClean="0"/>
              <a:t>α </a:t>
            </a:r>
            <a:r>
              <a:rPr lang="el-GR" dirty="0" err="1" smtClean="0"/>
              <a:t>μπε</a:t>
            </a:r>
            <a:r>
              <a:rPr lang="el-GR" dirty="0" smtClean="0"/>
              <a:t> μπα </a:t>
            </a:r>
            <a:r>
              <a:rPr lang="el-GR" dirty="0" err="1" smtClean="0"/>
              <a:t>μπλομ</a:t>
            </a:r>
            <a:endParaRPr lang="el-GR" dirty="0" smtClean="0"/>
          </a:p>
          <a:p>
            <a:r>
              <a:rPr lang="el-GR" dirty="0" smtClean="0"/>
              <a:t>του </a:t>
            </a:r>
            <a:r>
              <a:rPr lang="el-GR" dirty="0" err="1" smtClean="0"/>
              <a:t>κίθε</a:t>
            </a:r>
            <a:r>
              <a:rPr lang="el-GR" dirty="0" smtClean="0"/>
              <a:t> </a:t>
            </a:r>
            <a:r>
              <a:rPr lang="el-GR" dirty="0" err="1" smtClean="0"/>
              <a:t>μπλομ</a:t>
            </a:r>
            <a:endParaRPr lang="el-GR" dirty="0" smtClean="0"/>
          </a:p>
          <a:p>
            <a:r>
              <a:rPr lang="el-GR" dirty="0" err="1" smtClean="0"/>
              <a:t>μπλιμ</a:t>
            </a:r>
            <a:r>
              <a:rPr lang="el-GR" dirty="0" smtClean="0"/>
              <a:t> </a:t>
            </a:r>
            <a:r>
              <a:rPr lang="el-GR" dirty="0" err="1" smtClean="0"/>
              <a:t>μπλομ</a:t>
            </a:r>
            <a:r>
              <a:rPr lang="el-GR" dirty="0" smtClean="0"/>
              <a:t>.</a:t>
            </a:r>
          </a:p>
          <a:p>
            <a:r>
              <a:rPr lang="el-GR" dirty="0" smtClean="0"/>
              <a:t>Πού θα πας εκεί;</a:t>
            </a:r>
          </a:p>
          <a:p>
            <a:r>
              <a:rPr lang="el-GR" dirty="0" smtClean="0"/>
              <a:t>Στη Βόρεια Αμερική</a:t>
            </a:r>
          </a:p>
          <a:p>
            <a:r>
              <a:rPr lang="el-GR" dirty="0" smtClean="0"/>
              <a:t>να βρεις και τον ελέφαντα </a:t>
            </a:r>
          </a:p>
          <a:p>
            <a:r>
              <a:rPr lang="el-GR" dirty="0" smtClean="0"/>
              <a:t>που παίζει μουσική</a:t>
            </a:r>
          </a:p>
          <a:p>
            <a:r>
              <a:rPr lang="el-GR" dirty="0" err="1" smtClean="0"/>
              <a:t>μ'ενα</a:t>
            </a:r>
            <a:r>
              <a:rPr lang="el-GR" dirty="0" smtClean="0"/>
              <a:t> κόκκινο βρακί.</a:t>
            </a:r>
            <a:endParaRPr lang="el-GR" dirty="0"/>
          </a:p>
        </p:txBody>
      </p:sp>
      <p:sp>
        <p:nvSpPr>
          <p:cNvPr id="3" name="Ορθογώνιο 2"/>
          <p:cNvSpPr/>
          <p:nvPr/>
        </p:nvSpPr>
        <p:spPr>
          <a:xfrm>
            <a:off x="514350" y="3938111"/>
            <a:ext cx="2423107" cy="2031325"/>
          </a:xfrm>
          <a:prstGeom prst="rect">
            <a:avLst/>
          </a:prstGeom>
        </p:spPr>
        <p:txBody>
          <a:bodyPr wrap="square">
            <a:spAutoFit/>
          </a:bodyPr>
          <a:lstStyle/>
          <a:p>
            <a:r>
              <a:rPr lang="el-GR" dirty="0" err="1" smtClean="0"/>
              <a:t>Άκατα</a:t>
            </a:r>
            <a:r>
              <a:rPr lang="el-GR" dirty="0" smtClean="0"/>
              <a:t> </a:t>
            </a:r>
            <a:r>
              <a:rPr lang="el-GR" dirty="0" err="1" smtClean="0"/>
              <a:t>μάκατα</a:t>
            </a:r>
            <a:endParaRPr lang="el-GR" dirty="0" smtClean="0"/>
          </a:p>
          <a:p>
            <a:r>
              <a:rPr lang="el-GR" dirty="0" err="1" smtClean="0"/>
              <a:t>Άκατα</a:t>
            </a:r>
            <a:r>
              <a:rPr lang="el-GR" dirty="0" smtClean="0"/>
              <a:t> </a:t>
            </a:r>
            <a:r>
              <a:rPr lang="el-GR" dirty="0" err="1" smtClean="0"/>
              <a:t>μάκατα</a:t>
            </a:r>
            <a:r>
              <a:rPr lang="el-GR" dirty="0" smtClean="0"/>
              <a:t> </a:t>
            </a:r>
            <a:r>
              <a:rPr lang="el-GR" dirty="0" err="1" smtClean="0"/>
              <a:t>σούκουτου</a:t>
            </a:r>
            <a:r>
              <a:rPr lang="el-GR" dirty="0" smtClean="0"/>
              <a:t> </a:t>
            </a:r>
            <a:r>
              <a:rPr lang="el-GR" dirty="0" err="1" smtClean="0"/>
              <a:t>μπε</a:t>
            </a:r>
            <a:endParaRPr lang="el-GR" dirty="0" smtClean="0"/>
          </a:p>
          <a:p>
            <a:r>
              <a:rPr lang="el-GR" dirty="0" err="1" smtClean="0"/>
              <a:t>άμπε</a:t>
            </a:r>
            <a:r>
              <a:rPr lang="el-GR" dirty="0" smtClean="0"/>
              <a:t> </a:t>
            </a:r>
            <a:r>
              <a:rPr lang="el-GR" dirty="0" err="1" smtClean="0"/>
              <a:t>φάμπε</a:t>
            </a:r>
            <a:r>
              <a:rPr lang="el-GR" dirty="0" smtClean="0"/>
              <a:t> </a:t>
            </a:r>
            <a:r>
              <a:rPr lang="el-GR" dirty="0" err="1" smtClean="0"/>
              <a:t>ντομινέ</a:t>
            </a:r>
            <a:endParaRPr lang="el-GR" dirty="0" smtClean="0"/>
          </a:p>
          <a:p>
            <a:r>
              <a:rPr lang="el-GR" dirty="0" err="1" smtClean="0"/>
              <a:t>άκατα</a:t>
            </a:r>
            <a:r>
              <a:rPr lang="el-GR" dirty="0" smtClean="0"/>
              <a:t> </a:t>
            </a:r>
            <a:r>
              <a:rPr lang="el-GR" dirty="0" err="1" smtClean="0"/>
              <a:t>μάκατα</a:t>
            </a:r>
            <a:r>
              <a:rPr lang="el-GR" dirty="0" smtClean="0"/>
              <a:t> </a:t>
            </a:r>
            <a:r>
              <a:rPr lang="el-GR" dirty="0" err="1" smtClean="0"/>
              <a:t>σούκουτου</a:t>
            </a:r>
            <a:r>
              <a:rPr lang="el-GR" dirty="0" smtClean="0"/>
              <a:t> </a:t>
            </a:r>
            <a:r>
              <a:rPr lang="el-GR" dirty="0" err="1" smtClean="0"/>
              <a:t>μπε</a:t>
            </a:r>
            <a:endParaRPr lang="el-GR" dirty="0" smtClean="0"/>
          </a:p>
          <a:p>
            <a:r>
              <a:rPr lang="el-GR" dirty="0" err="1" smtClean="0"/>
              <a:t>άμπε</a:t>
            </a:r>
            <a:r>
              <a:rPr lang="el-GR" dirty="0" smtClean="0"/>
              <a:t> </a:t>
            </a:r>
            <a:r>
              <a:rPr lang="el-GR" dirty="0" err="1" smtClean="0"/>
              <a:t>φάμπε</a:t>
            </a:r>
            <a:r>
              <a:rPr lang="el-GR" dirty="0" smtClean="0"/>
              <a:t> </a:t>
            </a:r>
            <a:r>
              <a:rPr lang="el-GR" dirty="0" err="1" smtClean="0"/>
              <a:t>βγε</a:t>
            </a:r>
            <a:r>
              <a:rPr lang="el-GR" dirty="0" smtClean="0"/>
              <a:t>.</a:t>
            </a:r>
            <a:endParaRPr lang="el-GR" dirty="0"/>
          </a:p>
        </p:txBody>
      </p:sp>
      <p:sp>
        <p:nvSpPr>
          <p:cNvPr id="4" name="Ορθογώνιο 3"/>
          <p:cNvSpPr/>
          <p:nvPr/>
        </p:nvSpPr>
        <p:spPr>
          <a:xfrm>
            <a:off x="3314700" y="263784"/>
            <a:ext cx="3752850" cy="2585323"/>
          </a:xfrm>
          <a:prstGeom prst="rect">
            <a:avLst/>
          </a:prstGeom>
        </p:spPr>
        <p:txBody>
          <a:bodyPr wrap="square">
            <a:spAutoFit/>
          </a:bodyPr>
          <a:lstStyle/>
          <a:p>
            <a:r>
              <a:rPr lang="el-GR" dirty="0" smtClean="0"/>
              <a:t>Ο Καρακατσάνης</a:t>
            </a:r>
          </a:p>
          <a:p>
            <a:r>
              <a:rPr lang="el-GR" dirty="0" smtClean="0"/>
              <a:t>Ο </a:t>
            </a:r>
            <a:r>
              <a:rPr lang="el-GR" dirty="0" err="1" smtClean="0"/>
              <a:t>καρακατσάνης</a:t>
            </a:r>
            <a:r>
              <a:rPr lang="el-GR" dirty="0" smtClean="0"/>
              <a:t> μπήκε στο τηγάνι</a:t>
            </a:r>
          </a:p>
          <a:p>
            <a:r>
              <a:rPr lang="el-GR" dirty="0" smtClean="0"/>
              <a:t>κι έσπασε τ΄ αυγά!</a:t>
            </a:r>
          </a:p>
          <a:p>
            <a:r>
              <a:rPr lang="el-GR" dirty="0" smtClean="0"/>
              <a:t>αυγά τηγανητά;</a:t>
            </a:r>
          </a:p>
          <a:p>
            <a:r>
              <a:rPr lang="el-GR" dirty="0" smtClean="0"/>
              <a:t>Γιατί </a:t>
            </a:r>
            <a:r>
              <a:rPr lang="el-GR" dirty="0" err="1" smtClean="0"/>
              <a:t>καρακατσάνη</a:t>
            </a:r>
            <a:r>
              <a:rPr lang="el-GR" dirty="0" smtClean="0"/>
              <a:t> μπήκες στο τηγάνι</a:t>
            </a:r>
          </a:p>
          <a:p>
            <a:r>
              <a:rPr lang="el-GR" dirty="0" smtClean="0"/>
              <a:t>κι έσπασες τ΄ αυγά</a:t>
            </a:r>
          </a:p>
          <a:p>
            <a:r>
              <a:rPr lang="el-GR" dirty="0" smtClean="0"/>
              <a:t>αυγά </a:t>
            </a:r>
            <a:r>
              <a:rPr lang="el-GR" dirty="0" err="1" smtClean="0"/>
              <a:t>τηγανητα</a:t>
            </a:r>
            <a:r>
              <a:rPr lang="el-GR" dirty="0" smtClean="0"/>
              <a:t>;</a:t>
            </a:r>
          </a:p>
          <a:p>
            <a:r>
              <a:rPr lang="el-GR" dirty="0" smtClean="0"/>
              <a:t>φάε τώρα κι από μένα</a:t>
            </a:r>
          </a:p>
          <a:p>
            <a:r>
              <a:rPr lang="el-GR" dirty="0" smtClean="0"/>
              <a:t>μία καρπαζιά</a:t>
            </a:r>
            <a:endParaRPr lang="el-GR" dirty="0"/>
          </a:p>
        </p:txBody>
      </p:sp>
      <p:sp>
        <p:nvSpPr>
          <p:cNvPr id="5" name="Ορθογώνιο 4"/>
          <p:cNvSpPr/>
          <p:nvPr/>
        </p:nvSpPr>
        <p:spPr>
          <a:xfrm>
            <a:off x="3314700" y="3727786"/>
            <a:ext cx="2587043" cy="2585323"/>
          </a:xfrm>
          <a:prstGeom prst="rect">
            <a:avLst/>
          </a:prstGeom>
        </p:spPr>
        <p:txBody>
          <a:bodyPr wrap="square">
            <a:spAutoFit/>
          </a:bodyPr>
          <a:lstStyle/>
          <a:p>
            <a:r>
              <a:rPr lang="el-GR" dirty="0" smtClean="0"/>
              <a:t>Ένα δύο τρία</a:t>
            </a:r>
          </a:p>
          <a:p>
            <a:r>
              <a:rPr lang="el-GR" dirty="0" smtClean="0"/>
              <a:t>Ένα δύο τρία</a:t>
            </a:r>
          </a:p>
          <a:p>
            <a:r>
              <a:rPr lang="el-GR" dirty="0" smtClean="0"/>
              <a:t>πήγα στην Κυρία</a:t>
            </a:r>
          </a:p>
          <a:p>
            <a:r>
              <a:rPr lang="el-GR" dirty="0" smtClean="0"/>
              <a:t>μου '</a:t>
            </a:r>
            <a:r>
              <a:rPr lang="el-GR" dirty="0" err="1" smtClean="0"/>
              <a:t>δωσε</a:t>
            </a:r>
            <a:r>
              <a:rPr lang="el-GR" dirty="0" smtClean="0"/>
              <a:t> ένα μήλο</a:t>
            </a:r>
          </a:p>
          <a:p>
            <a:r>
              <a:rPr lang="el-GR" dirty="0" smtClean="0"/>
              <a:t>μήλο δαγκωμένο</a:t>
            </a:r>
          </a:p>
          <a:p>
            <a:r>
              <a:rPr lang="el-GR" dirty="0" smtClean="0"/>
              <a:t>το '</a:t>
            </a:r>
            <a:r>
              <a:rPr lang="el-GR" dirty="0" err="1" smtClean="0"/>
              <a:t>δωσα</a:t>
            </a:r>
            <a:r>
              <a:rPr lang="el-GR" dirty="0" smtClean="0"/>
              <a:t> στην κόρη</a:t>
            </a:r>
          </a:p>
          <a:p>
            <a:r>
              <a:rPr lang="el-GR" dirty="0" smtClean="0"/>
              <a:t>έκανε αγόρι</a:t>
            </a:r>
          </a:p>
          <a:p>
            <a:r>
              <a:rPr lang="el-GR" dirty="0" smtClean="0"/>
              <a:t>το '</a:t>
            </a:r>
            <a:r>
              <a:rPr lang="el-GR" dirty="0" err="1" smtClean="0"/>
              <a:t>βγαλε</a:t>
            </a:r>
            <a:r>
              <a:rPr lang="el-GR" dirty="0" smtClean="0"/>
              <a:t> Θανάση</a:t>
            </a:r>
          </a:p>
          <a:p>
            <a:r>
              <a:rPr lang="el-GR" dirty="0" smtClean="0"/>
              <a:t>σκούπα και φαράσι.</a:t>
            </a:r>
            <a:endParaRPr lang="el-GR" dirty="0"/>
          </a:p>
        </p:txBody>
      </p:sp>
      <p:sp>
        <p:nvSpPr>
          <p:cNvPr id="6" name="Ορθογώνιο 5"/>
          <p:cNvSpPr/>
          <p:nvPr/>
        </p:nvSpPr>
        <p:spPr>
          <a:xfrm>
            <a:off x="7943850" y="465862"/>
            <a:ext cx="3590925" cy="1754326"/>
          </a:xfrm>
          <a:prstGeom prst="rect">
            <a:avLst/>
          </a:prstGeom>
        </p:spPr>
        <p:txBody>
          <a:bodyPr wrap="square">
            <a:spAutoFit/>
          </a:bodyPr>
          <a:lstStyle/>
          <a:p>
            <a:r>
              <a:rPr lang="el-GR" dirty="0" smtClean="0"/>
              <a:t>Κινεζάκι</a:t>
            </a:r>
          </a:p>
          <a:p>
            <a:r>
              <a:rPr lang="el-GR" dirty="0" smtClean="0"/>
              <a:t>Είσαι κινεζάκι;</a:t>
            </a:r>
          </a:p>
          <a:p>
            <a:r>
              <a:rPr lang="el-GR" dirty="0" smtClean="0"/>
              <a:t>Τρως πολύ </a:t>
            </a:r>
            <a:r>
              <a:rPr lang="el-GR" dirty="0" err="1" smtClean="0"/>
              <a:t>ριζάκι</a:t>
            </a:r>
            <a:r>
              <a:rPr lang="el-GR" dirty="0" smtClean="0"/>
              <a:t>;</a:t>
            </a:r>
          </a:p>
          <a:p>
            <a:r>
              <a:rPr lang="el-GR" dirty="0" smtClean="0"/>
              <a:t>Πόσες </a:t>
            </a:r>
            <a:r>
              <a:rPr lang="el-GR" dirty="0" err="1" smtClean="0"/>
              <a:t>κουταλίτσες</a:t>
            </a:r>
            <a:r>
              <a:rPr lang="el-GR" dirty="0" smtClean="0"/>
              <a:t> την ημέρα </a:t>
            </a:r>
            <a:r>
              <a:rPr lang="el-GR" dirty="0" err="1" smtClean="0"/>
              <a:t>τρώς</a:t>
            </a:r>
            <a:r>
              <a:rPr lang="el-GR" dirty="0" smtClean="0"/>
              <a:t>;</a:t>
            </a:r>
          </a:p>
          <a:p>
            <a:r>
              <a:rPr lang="el-GR" dirty="0" smtClean="0"/>
              <a:t>(π.χ.) 5</a:t>
            </a:r>
          </a:p>
          <a:p>
            <a:r>
              <a:rPr lang="el-GR" dirty="0" smtClean="0"/>
              <a:t>1,2,3,4,5 βγαίνεις!</a:t>
            </a:r>
            <a:endParaRPr lang="el-GR" dirty="0"/>
          </a:p>
        </p:txBody>
      </p:sp>
    </p:spTree>
    <p:extLst>
      <p:ext uri="{BB962C8B-B14F-4D97-AF65-F5344CB8AC3E}">
        <p14:creationId xmlns:p14="http://schemas.microsoft.com/office/powerpoint/2010/main" val="180719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73" y="891092"/>
            <a:ext cx="3739896" cy="400110"/>
          </a:xfrm>
          <a:prstGeom prst="rect">
            <a:avLst/>
          </a:prstGeom>
          <a:noFill/>
        </p:spPr>
        <p:txBody>
          <a:bodyPr wrap="square" rtlCol="0">
            <a:spAutoFit/>
          </a:bodyPr>
          <a:lstStyle/>
          <a:p>
            <a:r>
              <a:rPr lang="el-GR" sz="2000" b="1" dirty="0" smtClean="0">
                <a:solidFill>
                  <a:srgbClr val="C00000"/>
                </a:solidFill>
              </a:rPr>
              <a:t>Παροιμίες</a:t>
            </a:r>
            <a:r>
              <a:rPr lang="el-GR" dirty="0" smtClean="0"/>
              <a:t>: </a:t>
            </a:r>
          </a:p>
        </p:txBody>
      </p:sp>
      <p:sp>
        <p:nvSpPr>
          <p:cNvPr id="6" name="TextBox 5"/>
          <p:cNvSpPr txBox="1"/>
          <p:nvPr/>
        </p:nvSpPr>
        <p:spPr>
          <a:xfrm>
            <a:off x="6041571" y="1105514"/>
            <a:ext cx="5747657" cy="3170099"/>
          </a:xfrm>
          <a:prstGeom prst="rect">
            <a:avLst/>
          </a:prstGeom>
          <a:noFill/>
        </p:spPr>
        <p:txBody>
          <a:bodyPr wrap="square" rtlCol="0">
            <a:spAutoFit/>
          </a:bodyPr>
          <a:lstStyle/>
          <a:p>
            <a:r>
              <a:rPr lang="el-GR" sz="2000" b="1" dirty="0" smtClean="0">
                <a:solidFill>
                  <a:srgbClr val="C00000"/>
                </a:solidFill>
              </a:rPr>
              <a:t>Αινίγματα:</a:t>
            </a:r>
          </a:p>
          <a:p>
            <a:r>
              <a:rPr lang="el-GR" dirty="0" smtClean="0"/>
              <a:t>Μια βαρκούλα φορτωμένη στο λιμάνι πάει και μπαίνει! </a:t>
            </a:r>
          </a:p>
          <a:p>
            <a:r>
              <a:rPr lang="el-GR" dirty="0" smtClean="0"/>
              <a:t>Τί είναι;</a:t>
            </a:r>
          </a:p>
          <a:p>
            <a:endParaRPr lang="el-GR" dirty="0"/>
          </a:p>
          <a:p>
            <a:r>
              <a:rPr lang="el-GR" dirty="0" smtClean="0"/>
              <a:t>Ψηλός - ψηλός καλόγερος και κόκκαλα δεν έχει!!</a:t>
            </a:r>
          </a:p>
          <a:p>
            <a:r>
              <a:rPr lang="el-GR" dirty="0"/>
              <a:t>Τί είναι;</a:t>
            </a:r>
          </a:p>
          <a:p>
            <a:endParaRPr lang="el-GR" dirty="0"/>
          </a:p>
          <a:p>
            <a:r>
              <a:rPr lang="el-GR" dirty="0" smtClean="0"/>
              <a:t>Βασιλιάς δεν είναι κορώνα φοράει, ρολόι δεν έχει τις ώρες μετράει!!</a:t>
            </a:r>
          </a:p>
          <a:p>
            <a:r>
              <a:rPr lang="el-GR" dirty="0"/>
              <a:t>Τί είναι;</a:t>
            </a:r>
          </a:p>
          <a:p>
            <a:endParaRPr lang="el-GR" dirty="0"/>
          </a:p>
        </p:txBody>
      </p:sp>
      <p:sp>
        <p:nvSpPr>
          <p:cNvPr id="7" name="TextBox 6"/>
          <p:cNvSpPr txBox="1"/>
          <p:nvPr/>
        </p:nvSpPr>
        <p:spPr>
          <a:xfrm>
            <a:off x="353130" y="3973599"/>
            <a:ext cx="5224710" cy="984885"/>
          </a:xfrm>
          <a:prstGeom prst="rect">
            <a:avLst/>
          </a:prstGeom>
          <a:noFill/>
        </p:spPr>
        <p:txBody>
          <a:bodyPr wrap="square" rtlCol="0">
            <a:spAutoFit/>
          </a:bodyPr>
          <a:lstStyle/>
          <a:p>
            <a:r>
              <a:rPr lang="el-GR" sz="2000" b="1" dirty="0" smtClean="0">
                <a:solidFill>
                  <a:srgbClr val="C00000"/>
                </a:solidFill>
              </a:rPr>
              <a:t>Γλωσσοδέτες:</a:t>
            </a:r>
          </a:p>
          <a:p>
            <a:endParaRPr lang="el-GR" sz="2000" b="1" dirty="0" smtClean="0">
              <a:solidFill>
                <a:srgbClr val="C00000"/>
              </a:solidFill>
            </a:endParaRPr>
          </a:p>
          <a:p>
            <a:r>
              <a:rPr lang="el-GR" dirty="0" smtClean="0"/>
              <a:t>Άσπρη πέτρα </a:t>
            </a:r>
            <a:r>
              <a:rPr lang="el-GR" dirty="0" err="1" smtClean="0"/>
              <a:t>ξέξασπρη</a:t>
            </a:r>
            <a:r>
              <a:rPr lang="el-GR" dirty="0" smtClean="0"/>
              <a:t> κι απ’ τον ήλιο </a:t>
            </a:r>
            <a:r>
              <a:rPr lang="el-GR" dirty="0" err="1" smtClean="0"/>
              <a:t>ξεξασπρότερη</a:t>
            </a:r>
            <a:endParaRPr lang="el-GR" dirty="0" smtClean="0"/>
          </a:p>
        </p:txBody>
      </p:sp>
      <p:pic>
        <p:nvPicPr>
          <p:cNvPr id="8" name="Εικόνα 7"/>
          <p:cNvPicPr>
            <a:picLocks noChangeAspect="1"/>
          </p:cNvPicPr>
          <p:nvPr/>
        </p:nvPicPr>
        <p:blipFill>
          <a:blip r:embed="rId2"/>
          <a:stretch>
            <a:fillRect/>
          </a:stretch>
        </p:blipFill>
        <p:spPr>
          <a:xfrm>
            <a:off x="353130" y="5347890"/>
            <a:ext cx="5066215" cy="819935"/>
          </a:xfrm>
          <a:prstGeom prst="rect">
            <a:avLst/>
          </a:prstGeom>
        </p:spPr>
      </p:pic>
      <p:sp>
        <p:nvSpPr>
          <p:cNvPr id="10" name="Ορθογώνιο 9"/>
          <p:cNvSpPr/>
          <p:nvPr/>
        </p:nvSpPr>
        <p:spPr>
          <a:xfrm>
            <a:off x="353130" y="1489671"/>
            <a:ext cx="5416734" cy="2031325"/>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l-GR" dirty="0"/>
              <a:t>Αγάλι – αγάλι γίνεται η αγουρίδα μέλι</a:t>
            </a:r>
          </a:p>
          <a:p>
            <a:pPr marL="285750" indent="-285750" algn="just">
              <a:buFont typeface="Arial" panose="020B0604020202020204" pitchFamily="34" charset="0"/>
              <a:buChar char="•"/>
            </a:pPr>
            <a:r>
              <a:rPr lang="el-GR" dirty="0"/>
              <a:t>Φασούλι το φασούλι γεμίζει το σακούλι</a:t>
            </a:r>
          </a:p>
          <a:p>
            <a:pPr marL="285750" indent="-285750" algn="just">
              <a:buFont typeface="Arial" panose="020B0604020202020204" pitchFamily="34" charset="0"/>
              <a:buChar char="•"/>
            </a:pPr>
            <a:r>
              <a:rPr lang="el-GR" dirty="0" smtClean="0"/>
              <a:t>Ο </a:t>
            </a:r>
            <a:r>
              <a:rPr lang="el-GR" dirty="0"/>
              <a:t>Φλεβάρης κι αν </a:t>
            </a:r>
            <a:r>
              <a:rPr lang="el-GR" dirty="0" err="1"/>
              <a:t>φλεβίσει</a:t>
            </a:r>
            <a:r>
              <a:rPr lang="el-GR" dirty="0"/>
              <a:t>, καλοκαίρι θα </a:t>
            </a:r>
            <a:r>
              <a:rPr lang="el-GR" dirty="0" smtClean="0"/>
              <a:t>μυρίσει, </a:t>
            </a:r>
            <a:r>
              <a:rPr lang="el-GR" dirty="0"/>
              <a:t>μ</a:t>
            </a:r>
            <a:r>
              <a:rPr lang="el-GR" dirty="0" smtClean="0"/>
              <a:t>α </a:t>
            </a:r>
            <a:r>
              <a:rPr lang="el-GR" dirty="0"/>
              <a:t>αν λάχει και κακιώσει, μες στο χιόνι θα </a:t>
            </a:r>
            <a:r>
              <a:rPr lang="el-GR" dirty="0" smtClean="0"/>
              <a:t>μας χώσει!</a:t>
            </a:r>
            <a:endParaRPr lang="el-GR"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dirty="0"/>
              <a:t>Αν ρίξει ο Μάρτης δυο νερά κι Απρίλης άλλο ένα,</a:t>
            </a:r>
          </a:p>
          <a:p>
            <a:r>
              <a:rPr lang="el-GR" dirty="0"/>
              <a:t> </a:t>
            </a:r>
            <a:r>
              <a:rPr lang="el-GR" dirty="0" smtClean="0"/>
              <a:t>    χαρά </a:t>
            </a:r>
            <a:r>
              <a:rPr lang="el-GR" dirty="0"/>
              <a:t>σ’ εκείνον το ζευγά που ’χει στη γη </a:t>
            </a:r>
            <a:r>
              <a:rPr lang="el-GR" dirty="0" smtClean="0"/>
              <a:t>σπαρμένα</a:t>
            </a:r>
            <a:r>
              <a:rPr lang="el-GR" dirty="0"/>
              <a:t>!</a:t>
            </a:r>
          </a:p>
        </p:txBody>
      </p:sp>
    </p:spTree>
    <p:extLst>
      <p:ext uri="{BB962C8B-B14F-4D97-AF65-F5344CB8AC3E}">
        <p14:creationId xmlns:p14="http://schemas.microsoft.com/office/powerpoint/2010/main" val="53205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70522" y="395096"/>
            <a:ext cx="4356925" cy="5740527"/>
          </a:xfrm>
          <a:prstGeom prst="rect">
            <a:avLst/>
          </a:prstGeom>
        </p:spPr>
      </p:pic>
      <p:sp>
        <p:nvSpPr>
          <p:cNvPr id="3" name="TextBox 2"/>
          <p:cNvSpPr txBox="1"/>
          <p:nvPr/>
        </p:nvSpPr>
        <p:spPr>
          <a:xfrm>
            <a:off x="4727447" y="395096"/>
            <a:ext cx="6848856" cy="5909310"/>
          </a:xfrm>
          <a:prstGeom prst="rect">
            <a:avLst/>
          </a:prstGeom>
          <a:noFill/>
        </p:spPr>
        <p:txBody>
          <a:bodyPr wrap="square" rtlCol="0">
            <a:spAutoFit/>
          </a:bodyPr>
          <a:lstStyle/>
          <a:p>
            <a:r>
              <a:rPr lang="el-GR" dirty="0" smtClean="0">
                <a:solidFill>
                  <a:srgbClr val="C00000"/>
                </a:solidFill>
              </a:rPr>
              <a:t>Νανούρισμα</a:t>
            </a:r>
            <a:r>
              <a:rPr lang="el-GR" dirty="0" smtClean="0"/>
              <a:t>: τραγούδι με έντονο το μελωδικό κι αυτοσχεδιαστικό στοιχείο, που τραγουδιέται με απαλή κι εκφραστική φωνή, από τη μητέρα, τη γιαγιά, την παιδαγωγό ή κάποιον άλλο που φροντίζει το παιδί, ενώ το κρατά και το κουνά ρυθμικά στην αγκαλιά του. Το νανούρισμα σκοπεύει στο να ηρεμίσει ή να βάλει για ύπνο το παιδί. Έρευνες έχουν δείξει πως το νανούρισμα έχει πολλές ευεργετικές ωφέλειες όπως:</a:t>
            </a:r>
          </a:p>
          <a:p>
            <a:pPr marL="285750" indent="-285750">
              <a:buFont typeface="Wingdings" panose="05000000000000000000" pitchFamily="2" charset="2"/>
              <a:buChar char="Ø"/>
            </a:pPr>
            <a:r>
              <a:rPr lang="el-GR" dirty="0" smtClean="0"/>
              <a:t>Ηρεμεί το παιδί και το κάνει να νιώθει ασφάλεια (χαμηλώνει τους καρδιακούς παλμούς και το ρυθμό της αναπνοής)</a:t>
            </a:r>
          </a:p>
          <a:p>
            <a:pPr marL="285750" indent="-285750">
              <a:buFont typeface="Wingdings" panose="05000000000000000000" pitchFamily="2" charset="2"/>
              <a:buChar char="Ø"/>
            </a:pPr>
            <a:r>
              <a:rPr lang="el-GR" dirty="0" smtClean="0"/>
              <a:t>Ρυθμίζει συναισθηματικά τόσο το παιδί όσο και τη μητέρα (φροντιστή). Η μητέρα εκφράζει μέσα από το τραγούδι, την αγάπη της, τις ελπίδες της, μοιράζεται τις </a:t>
            </a:r>
            <a:r>
              <a:rPr lang="el-GR" dirty="0"/>
              <a:t>έ</a:t>
            </a:r>
            <a:r>
              <a:rPr lang="el-GR" dirty="0" smtClean="0"/>
              <a:t>γνοιες της και ξορκίζει τους φόβους της</a:t>
            </a:r>
          </a:p>
          <a:p>
            <a:pPr marL="285750" indent="-285750">
              <a:buFont typeface="Wingdings" panose="05000000000000000000" pitchFamily="2" charset="2"/>
              <a:buChar char="Ø"/>
            </a:pPr>
            <a:r>
              <a:rPr lang="el-GR" dirty="0" smtClean="0"/>
              <a:t>Βοηθά στην ενδυνάμωση της συναισθηματικής σύνδεσης, επικοινωνίας και της ασφαλούς προσκόλλησης του παιδιού</a:t>
            </a:r>
          </a:p>
          <a:p>
            <a:pPr marL="285750" indent="-285750">
              <a:buFont typeface="Wingdings" panose="05000000000000000000" pitchFamily="2" charset="2"/>
              <a:buChar char="Ø"/>
            </a:pPr>
            <a:r>
              <a:rPr lang="el-GR" dirty="0" smtClean="0"/>
              <a:t>Αναπτύσσει τίς ακουστικές οδούς του παιδιού και το εμβαπτίζει στη μουσική κουλτούρα του τόπου του. </a:t>
            </a:r>
          </a:p>
          <a:p>
            <a:pPr marL="285750" indent="-285750">
              <a:buFont typeface="Wingdings" panose="05000000000000000000" pitchFamily="2" charset="2"/>
              <a:buChar char="Ø"/>
            </a:pPr>
            <a:r>
              <a:rPr lang="el-GR" dirty="0" smtClean="0"/>
              <a:t>Εμπεριέχει τα στοιχεία: του ρυθμού, της προσωδίας, της σωματικής και οπτικής επαφής, τα οποία συντελούν στη συναισθηματική ρύθμιση του μικρού παιδιού.</a:t>
            </a:r>
          </a:p>
          <a:p>
            <a:endParaRPr lang="el-GR" dirty="0"/>
          </a:p>
        </p:txBody>
      </p:sp>
    </p:spTree>
    <p:extLst>
      <p:ext uri="{BB962C8B-B14F-4D97-AF65-F5344CB8AC3E}">
        <p14:creationId xmlns:p14="http://schemas.microsoft.com/office/powerpoint/2010/main" val="84354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624" y="400304"/>
            <a:ext cx="8513064" cy="6186309"/>
          </a:xfrm>
          <a:prstGeom prst="rect">
            <a:avLst/>
          </a:prstGeom>
          <a:noFill/>
        </p:spPr>
        <p:txBody>
          <a:bodyPr wrap="square" rtlCol="0">
            <a:spAutoFit/>
          </a:bodyPr>
          <a:lstStyle/>
          <a:p>
            <a:r>
              <a:rPr lang="el-GR" dirty="0" smtClean="0">
                <a:solidFill>
                  <a:srgbClr val="C00000"/>
                </a:solidFill>
              </a:rPr>
              <a:t>Έντεχνα νανουρίσματα:</a:t>
            </a:r>
          </a:p>
          <a:p>
            <a:endParaRPr lang="el-GR" dirty="0" smtClean="0">
              <a:solidFill>
                <a:srgbClr val="C00000"/>
              </a:solidFill>
            </a:endParaRPr>
          </a:p>
          <a:p>
            <a:pPr marL="285750" indent="-285750">
              <a:buFont typeface="Wingdings" panose="05000000000000000000" pitchFamily="2" charset="2"/>
              <a:buChar char="q"/>
            </a:pPr>
            <a:r>
              <a:rPr lang="el-GR" dirty="0" smtClean="0"/>
              <a:t>Κοιμήσου αγγελούδι μου - μουσική: Μίκης Θεοδωράκης, στίχοι: Κώστας </a:t>
            </a:r>
            <a:r>
              <a:rPr lang="el-GR" dirty="0" err="1" smtClean="0"/>
              <a:t>Βίρβος</a:t>
            </a:r>
            <a:endParaRPr lang="el-GR" dirty="0" smtClean="0"/>
          </a:p>
          <a:p>
            <a:pPr marL="285750" indent="-285750">
              <a:buFont typeface="Wingdings" panose="05000000000000000000" pitchFamily="2" charset="2"/>
              <a:buChar char="q"/>
            </a:pPr>
            <a:r>
              <a:rPr lang="el-GR" dirty="0" smtClean="0"/>
              <a:t>Νανούρισμα – μουσική: Μάνος </a:t>
            </a:r>
            <a:r>
              <a:rPr lang="el-GR" dirty="0" err="1" smtClean="0"/>
              <a:t>Λοΐζος</a:t>
            </a:r>
            <a:r>
              <a:rPr lang="el-GR" dirty="0" smtClean="0"/>
              <a:t>, στίχοι: Λευτέρης Παπαδόπουλος, ερμηνεία: </a:t>
            </a:r>
            <a:r>
              <a:rPr lang="el-GR" dirty="0" err="1" smtClean="0"/>
              <a:t>Μαρίζα</a:t>
            </a:r>
            <a:r>
              <a:rPr lang="el-GR" dirty="0" smtClean="0"/>
              <a:t> </a:t>
            </a:r>
            <a:r>
              <a:rPr lang="el-GR" dirty="0" err="1" smtClean="0"/>
              <a:t>Κωχ</a:t>
            </a:r>
            <a:endParaRPr lang="el-GR" dirty="0" smtClean="0"/>
          </a:p>
          <a:p>
            <a:pPr marL="285750" indent="-285750">
              <a:buFont typeface="Wingdings" panose="05000000000000000000" pitchFamily="2" charset="2"/>
              <a:buChar char="q"/>
            </a:pPr>
            <a:r>
              <a:rPr lang="el-GR" dirty="0" smtClean="0"/>
              <a:t>Πόσο σε αγαπώ - </a:t>
            </a:r>
            <a:r>
              <a:rPr lang="el-GR" dirty="0"/>
              <a:t>μουσική: Μάνος </a:t>
            </a:r>
            <a:r>
              <a:rPr lang="el-GR" dirty="0" err="1"/>
              <a:t>Λοΐζος</a:t>
            </a:r>
            <a:r>
              <a:rPr lang="el-GR" dirty="0"/>
              <a:t>, στίχοι: </a:t>
            </a:r>
            <a:r>
              <a:rPr lang="el-GR" dirty="0" smtClean="0"/>
              <a:t>Δ. </a:t>
            </a:r>
            <a:r>
              <a:rPr lang="el-GR" dirty="0" err="1" smtClean="0"/>
              <a:t>Σιτζάνη</a:t>
            </a:r>
            <a:r>
              <a:rPr lang="el-GR" dirty="0" smtClean="0"/>
              <a:t>, ερμηνεία: Α. Βουγιουκλάκη</a:t>
            </a:r>
          </a:p>
          <a:p>
            <a:pPr marL="285750" indent="-285750">
              <a:buFont typeface="Wingdings" panose="05000000000000000000" pitchFamily="2" charset="2"/>
              <a:buChar char="q"/>
            </a:pPr>
            <a:r>
              <a:rPr lang="el-GR" dirty="0" smtClean="0"/>
              <a:t>Νανούρισμα – μουσική: Μάνος </a:t>
            </a:r>
            <a:r>
              <a:rPr lang="el-GR" dirty="0" err="1" smtClean="0"/>
              <a:t>Χατζιδάκης</a:t>
            </a:r>
            <a:r>
              <a:rPr lang="el-GR" dirty="0" smtClean="0"/>
              <a:t>, στίχοι: Νίκος Γκάτσος, ερμηνεία: Αλκίνοος Ιωαννίδης</a:t>
            </a:r>
          </a:p>
          <a:p>
            <a:pPr marL="285750" indent="-285750">
              <a:buFont typeface="Wingdings" panose="05000000000000000000" pitchFamily="2" charset="2"/>
              <a:buChar char="q"/>
            </a:pPr>
            <a:r>
              <a:rPr lang="el-GR" dirty="0" smtClean="0"/>
              <a:t>Νανούρισμα – μουσική: Μιλτιάδης </a:t>
            </a:r>
            <a:r>
              <a:rPr lang="el-GR" dirty="0" err="1" smtClean="0"/>
              <a:t>Σελιτσανιώτης</a:t>
            </a:r>
            <a:r>
              <a:rPr lang="el-GR" dirty="0" smtClean="0"/>
              <a:t>, στίχοι: Ισιδώρα Σιδέρη, ερμηνεία: Ελεωνόρα Ζουγανέλη</a:t>
            </a:r>
            <a:r>
              <a:rPr lang="el-GR" b="1" i="1" dirty="0"/>
              <a:t> </a:t>
            </a:r>
            <a:endParaRPr lang="el-GR" b="1" i="1" dirty="0" smtClean="0"/>
          </a:p>
          <a:p>
            <a:pPr marL="285750" indent="-285750">
              <a:buFont typeface="Wingdings" panose="05000000000000000000" pitchFamily="2" charset="2"/>
              <a:buChar char="q"/>
            </a:pPr>
            <a:r>
              <a:rPr lang="el-GR" i="1" dirty="0" smtClean="0"/>
              <a:t>Το </a:t>
            </a:r>
            <a:r>
              <a:rPr lang="el-GR" i="1" dirty="0"/>
              <a:t>νανούρισμα της </a:t>
            </a:r>
            <a:r>
              <a:rPr lang="el-GR" i="1" dirty="0" smtClean="0"/>
              <a:t>Πεταλούδας</a:t>
            </a:r>
            <a:r>
              <a:rPr lang="el-GR" dirty="0" smtClean="0"/>
              <a:t>- Στίχοι/Μουσική</a:t>
            </a:r>
            <a:r>
              <a:rPr lang="el-GR" dirty="0"/>
              <a:t>: Γιώργος </a:t>
            </a:r>
            <a:r>
              <a:rPr lang="el-GR" dirty="0" err="1" smtClean="0"/>
              <a:t>Χατζηπιερής</a:t>
            </a:r>
            <a:r>
              <a:rPr lang="el-GR" dirty="0" smtClean="0"/>
              <a:t>, ερμηνεία: Αλκίνοος </a:t>
            </a:r>
            <a:r>
              <a:rPr lang="el-GR" dirty="0"/>
              <a:t>Ιωαννίδης</a:t>
            </a:r>
          </a:p>
          <a:p>
            <a:endParaRPr lang="el-GR" dirty="0" smtClean="0"/>
          </a:p>
          <a:p>
            <a:r>
              <a:rPr lang="el-GR" dirty="0" smtClean="0">
                <a:solidFill>
                  <a:srgbClr val="C00000"/>
                </a:solidFill>
              </a:rPr>
              <a:t>Παραδοσιακά:</a:t>
            </a:r>
          </a:p>
          <a:p>
            <a:endParaRPr lang="el-GR" dirty="0" smtClean="0">
              <a:solidFill>
                <a:srgbClr val="C00000"/>
              </a:solidFill>
            </a:endParaRPr>
          </a:p>
          <a:p>
            <a:pPr marL="285750" indent="-285750">
              <a:buFont typeface="Wingdings" panose="05000000000000000000" pitchFamily="2" charset="2"/>
              <a:buChar char="q"/>
            </a:pPr>
            <a:r>
              <a:rPr lang="el-GR" dirty="0"/>
              <a:t>Ύπνε που παίρνεις τα </a:t>
            </a:r>
            <a:r>
              <a:rPr lang="el-GR" dirty="0" smtClean="0"/>
              <a:t>παιδιά</a:t>
            </a:r>
            <a:r>
              <a:rPr lang="el-GR" dirty="0"/>
              <a:t> </a:t>
            </a:r>
            <a:r>
              <a:rPr lang="el-GR" dirty="0" smtClean="0"/>
              <a:t>- Παραδοσιακό </a:t>
            </a:r>
            <a:r>
              <a:rPr lang="el-GR" dirty="0"/>
              <a:t> νανούρισμα σε ενορχήστρωση Νίκου </a:t>
            </a:r>
            <a:r>
              <a:rPr lang="el-GR" dirty="0" err="1" smtClean="0"/>
              <a:t>Κυπουργού</a:t>
            </a:r>
            <a:r>
              <a:rPr lang="el-GR" dirty="0" smtClean="0"/>
              <a:t>, ερμηνεύει</a:t>
            </a:r>
            <a:r>
              <a:rPr lang="el-GR" dirty="0"/>
              <a:t>: </a:t>
            </a:r>
            <a:r>
              <a:rPr lang="el-GR" dirty="0" err="1"/>
              <a:t>Σαβίνα</a:t>
            </a:r>
            <a:r>
              <a:rPr lang="el-GR" dirty="0"/>
              <a:t> </a:t>
            </a:r>
            <a:r>
              <a:rPr lang="el-GR" dirty="0" err="1" smtClean="0"/>
              <a:t>Γιαννάτου</a:t>
            </a:r>
            <a:endParaRPr lang="el-GR" dirty="0" smtClean="0"/>
          </a:p>
          <a:p>
            <a:pPr marL="285750" indent="-285750">
              <a:buFont typeface="Wingdings" panose="05000000000000000000" pitchFamily="2" charset="2"/>
              <a:buChar char="q"/>
            </a:pPr>
            <a:r>
              <a:rPr lang="el-GR" dirty="0" smtClean="0"/>
              <a:t>Κοιμήσου </a:t>
            </a:r>
            <a:r>
              <a:rPr lang="el-GR" dirty="0"/>
              <a:t>Μέρα </a:t>
            </a:r>
            <a:r>
              <a:rPr lang="el-GR" dirty="0" smtClean="0"/>
              <a:t>Όμορφη: ερμηνεία</a:t>
            </a:r>
            <a:r>
              <a:rPr lang="el-GR" dirty="0"/>
              <a:t>: </a:t>
            </a:r>
            <a:r>
              <a:rPr lang="el-GR" dirty="0" smtClean="0"/>
              <a:t>Πέμη </a:t>
            </a:r>
            <a:r>
              <a:rPr lang="el-GR" dirty="0"/>
              <a:t>Ζούνη</a:t>
            </a:r>
          </a:p>
          <a:p>
            <a:pPr marL="285750" indent="-285750">
              <a:buFont typeface="Wingdings" panose="05000000000000000000" pitchFamily="2" charset="2"/>
              <a:buChar char="q"/>
            </a:pPr>
            <a:r>
              <a:rPr lang="el-GR" dirty="0"/>
              <a:t>Αγιά Μαρίνα και </a:t>
            </a:r>
            <a:r>
              <a:rPr lang="el-GR" dirty="0" smtClean="0"/>
              <a:t>Κυρά: Παραδοσιακό </a:t>
            </a:r>
            <a:r>
              <a:rPr lang="el-GR" dirty="0"/>
              <a:t>νανούρισμα από την </a:t>
            </a:r>
            <a:r>
              <a:rPr lang="el-GR" dirty="0" smtClean="0"/>
              <a:t>Κύπρο, ερμηνεύει </a:t>
            </a:r>
            <a:r>
              <a:rPr lang="el-GR" dirty="0"/>
              <a:t>ο Αλκίνοος Ιωαννίδης</a:t>
            </a:r>
          </a:p>
          <a:p>
            <a:pPr marL="285750" indent="-285750">
              <a:buFont typeface="Wingdings" panose="05000000000000000000" pitchFamily="2" charset="2"/>
              <a:buChar char="q"/>
            </a:pPr>
            <a:endParaRPr lang="el-GR" dirty="0"/>
          </a:p>
        </p:txBody>
      </p:sp>
    </p:spTree>
    <p:extLst>
      <p:ext uri="{BB962C8B-B14F-4D97-AF65-F5344CB8AC3E}">
        <p14:creationId xmlns:p14="http://schemas.microsoft.com/office/powerpoint/2010/main" val="27461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80" y="148537"/>
            <a:ext cx="7386439" cy="5703623"/>
          </a:xfrm>
          <a:prstGeom prst="rect">
            <a:avLst/>
          </a:prstGeom>
        </p:spPr>
      </p:pic>
    </p:spTree>
    <p:extLst>
      <p:ext uri="{BB962C8B-B14F-4D97-AF65-F5344CB8AC3E}">
        <p14:creationId xmlns:p14="http://schemas.microsoft.com/office/powerpoint/2010/main" val="138756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προσευχή"/>
          <p:cNvPicPr/>
          <p:nvPr/>
        </p:nvPicPr>
        <p:blipFill>
          <a:blip r:embed="rId2" cstate="print"/>
          <a:srcRect/>
          <a:stretch>
            <a:fillRect/>
          </a:stretch>
        </p:blipFill>
        <p:spPr bwMode="auto">
          <a:xfrm>
            <a:off x="2185416" y="1179576"/>
            <a:ext cx="7836408" cy="3913632"/>
          </a:xfrm>
          <a:prstGeom prst="rect">
            <a:avLst/>
          </a:prstGeom>
          <a:noFill/>
          <a:ln w="9525">
            <a:noFill/>
            <a:miter lim="800000"/>
            <a:headEnd/>
            <a:tailEnd/>
          </a:ln>
        </p:spPr>
      </p:pic>
    </p:spTree>
    <p:extLst>
      <p:ext uri="{BB962C8B-B14F-4D97-AF65-F5344CB8AC3E}">
        <p14:creationId xmlns:p14="http://schemas.microsoft.com/office/powerpoint/2010/main" val="382714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240917" y="219751"/>
            <a:ext cx="4748403" cy="5925018"/>
          </a:xfrm>
          <a:prstGeom prst="rect">
            <a:avLst/>
          </a:prstGeom>
        </p:spPr>
      </p:pic>
      <p:sp>
        <p:nvSpPr>
          <p:cNvPr id="4" name="TextBox 3"/>
          <p:cNvSpPr txBox="1"/>
          <p:nvPr/>
        </p:nvSpPr>
        <p:spPr>
          <a:xfrm>
            <a:off x="1801368" y="6351508"/>
            <a:ext cx="3968496" cy="369332"/>
          </a:xfrm>
          <a:prstGeom prst="rect">
            <a:avLst/>
          </a:prstGeom>
          <a:noFill/>
        </p:spPr>
        <p:txBody>
          <a:bodyPr wrap="square" rtlCol="0">
            <a:spAutoFit/>
          </a:bodyPr>
          <a:lstStyle/>
          <a:p>
            <a:r>
              <a:rPr lang="el-GR" dirty="0" smtClean="0"/>
              <a:t>Ιακωβίδης Γιώργος Ζωγράφος</a:t>
            </a:r>
            <a:endParaRPr lang="el-GR" dirty="0"/>
          </a:p>
        </p:txBody>
      </p:sp>
      <p:sp>
        <p:nvSpPr>
          <p:cNvPr id="5" name="TextBox 4"/>
          <p:cNvSpPr txBox="1"/>
          <p:nvPr/>
        </p:nvSpPr>
        <p:spPr>
          <a:xfrm>
            <a:off x="6263640" y="365760"/>
            <a:ext cx="5550408" cy="3416320"/>
          </a:xfrm>
          <a:prstGeom prst="rect">
            <a:avLst/>
          </a:prstGeom>
          <a:noFill/>
        </p:spPr>
        <p:txBody>
          <a:bodyPr wrap="square" rtlCol="0">
            <a:spAutoFit/>
          </a:bodyPr>
          <a:lstStyle/>
          <a:p>
            <a:pPr algn="just"/>
            <a:r>
              <a:rPr lang="el-GR" dirty="0" smtClean="0">
                <a:solidFill>
                  <a:srgbClr val="C00000"/>
                </a:solidFill>
              </a:rPr>
              <a:t>Ταχταρίσματα</a:t>
            </a:r>
            <a:r>
              <a:rPr lang="el-GR" dirty="0" smtClean="0"/>
              <a:t>: τραγουδάκια για τη διασκέδαση των μικρών παιδιών. Όταν το παιδί δεν στέκεται ακόμη μόνο του όρθιο, η μαμά του ή ο/η παιδαγωγός το κρατά από τις μασχάλες πάνω στα γόνατά της/του και το «χορεύει» πάνω – κάτω, δεξιά αριστερά, στο ρυθμό της μελωδίας. Το παιδί κοιτάζει προς το μέρος της μητέρα ή της παιδαγωγού κι εκείνη του χαμογελά και του τραγουδά. Τα ταχταρίσματα, ψυχαγωγούν τα παιδιά, ενδυναμώνουν το δεσμό ανάμεσα σε αυτά και το φροντιστή, υποβοηθούν τη μουσική ανάπτυξη (μελωδική και ρυθμική), αναπτύσσουν το λόγο και την κοινωνικοποίηση του παιδιού.</a:t>
            </a:r>
            <a:endParaRPr lang="el-GR" dirty="0"/>
          </a:p>
        </p:txBody>
      </p:sp>
      <p:pic>
        <p:nvPicPr>
          <p:cNvPr id="2" name="Εικόνα 1"/>
          <p:cNvPicPr>
            <a:picLocks noChangeAspect="1"/>
          </p:cNvPicPr>
          <p:nvPr/>
        </p:nvPicPr>
        <p:blipFill>
          <a:blip r:embed="rId3"/>
          <a:stretch>
            <a:fillRect/>
          </a:stretch>
        </p:blipFill>
        <p:spPr>
          <a:xfrm>
            <a:off x="6354858" y="4575021"/>
            <a:ext cx="5578061" cy="1048539"/>
          </a:xfrm>
          <a:prstGeom prst="rect">
            <a:avLst/>
          </a:prstGeom>
        </p:spPr>
      </p:pic>
    </p:spTree>
    <p:extLst>
      <p:ext uri="{BB962C8B-B14F-4D97-AF65-F5344CB8AC3E}">
        <p14:creationId xmlns:p14="http://schemas.microsoft.com/office/powerpoint/2010/main" val="117475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5656" y="195132"/>
            <a:ext cx="6096000" cy="2308324"/>
          </a:xfrm>
          <a:prstGeom prst="rect">
            <a:avLst/>
          </a:prstGeom>
        </p:spPr>
        <p:txBody>
          <a:bodyPr>
            <a:spAutoFit/>
          </a:bodyPr>
          <a:lstStyle/>
          <a:p>
            <a:r>
              <a:rPr lang="el-GR" dirty="0" smtClean="0"/>
              <a:t>ΤΑΧΤΑΡΙΣΜΑΤΑ:  (Σμύρνη </a:t>
            </a:r>
            <a:r>
              <a:rPr lang="el-GR" dirty="0"/>
              <a:t>Μικράς Ασίας)</a:t>
            </a:r>
          </a:p>
          <a:p>
            <a:r>
              <a:rPr lang="el-GR" dirty="0"/>
              <a:t>Πού ’ν’ το; Πού ’ν’ το; Να το, να το, στην αμυγδαλιά ’</a:t>
            </a:r>
            <a:r>
              <a:rPr lang="el-GR" dirty="0" err="1"/>
              <a:t>πό</a:t>
            </a:r>
            <a:r>
              <a:rPr lang="el-GR" dirty="0"/>
              <a:t> κάτω</a:t>
            </a:r>
          </a:p>
          <a:p>
            <a:r>
              <a:rPr lang="el-GR" dirty="0"/>
              <a:t>και μαζεύει </a:t>
            </a:r>
            <a:r>
              <a:rPr lang="el-GR" dirty="0" err="1"/>
              <a:t>αμυγδαλάκια</a:t>
            </a:r>
            <a:r>
              <a:rPr lang="el-GR" dirty="0"/>
              <a:t> με τα δυο του τα χεράκια.</a:t>
            </a:r>
          </a:p>
          <a:p>
            <a:r>
              <a:rPr lang="el-GR" dirty="0" smtClean="0"/>
              <a:t>Το </a:t>
            </a:r>
            <a:r>
              <a:rPr lang="el-GR" dirty="0"/>
              <a:t>παιδί θέλει χορό, τα βιολιά δεν είναι ’</a:t>
            </a:r>
            <a:r>
              <a:rPr lang="el-GR" dirty="0" err="1"/>
              <a:t>δώ</a:t>
            </a:r>
            <a:r>
              <a:rPr lang="el-GR" dirty="0"/>
              <a:t>!</a:t>
            </a:r>
          </a:p>
          <a:p>
            <a:r>
              <a:rPr lang="el-GR" dirty="0"/>
              <a:t>Όποιος πάει και τα φέρει, δέκα τάλιρα στο χέρι</a:t>
            </a:r>
          </a:p>
          <a:p>
            <a:r>
              <a:rPr lang="el-GR" dirty="0"/>
              <a:t>κι ένα κόσκινο φλουριά για να παίξουν τα παιδιά!</a:t>
            </a:r>
          </a:p>
          <a:p>
            <a:r>
              <a:rPr lang="el-GR" dirty="0"/>
              <a:t>Ποιος χορεύει; Ποιος πηδά; Ποιος φορεί κοντά βρακιά;</a:t>
            </a:r>
          </a:p>
          <a:p>
            <a:r>
              <a:rPr lang="el-GR" dirty="0"/>
              <a:t>Χόρεψε και πήδηξε! Τραχανά μαγείρεψε!</a:t>
            </a:r>
          </a:p>
        </p:txBody>
      </p:sp>
      <p:sp>
        <p:nvSpPr>
          <p:cNvPr id="3" name="Ορθογώνιο 2"/>
          <p:cNvSpPr/>
          <p:nvPr/>
        </p:nvSpPr>
        <p:spPr>
          <a:xfrm>
            <a:off x="295656" y="2841962"/>
            <a:ext cx="6096000" cy="3970318"/>
          </a:xfrm>
          <a:prstGeom prst="rect">
            <a:avLst/>
          </a:prstGeom>
        </p:spPr>
        <p:txBody>
          <a:bodyPr>
            <a:spAutoFit/>
          </a:bodyPr>
          <a:lstStyle/>
          <a:p>
            <a:r>
              <a:rPr lang="el-GR" dirty="0"/>
              <a:t>ΕΛΑ, ΕΛΑ, ΕΛΑ </a:t>
            </a:r>
            <a:r>
              <a:rPr lang="el-GR" dirty="0" smtClean="0"/>
              <a:t>ΤΟΥ  (Ικαρία</a:t>
            </a:r>
            <a:r>
              <a:rPr lang="el-GR" dirty="0"/>
              <a:t>)</a:t>
            </a:r>
          </a:p>
          <a:p>
            <a:r>
              <a:rPr lang="el-GR" dirty="0"/>
              <a:t>Έλα, έλα, έλα του! Παίζε του και γέλα του!</a:t>
            </a:r>
          </a:p>
          <a:p>
            <a:r>
              <a:rPr lang="el-GR" dirty="0"/>
              <a:t>Έλα να το κάνω </a:t>
            </a:r>
            <a:r>
              <a:rPr lang="el-GR" dirty="0" err="1"/>
              <a:t>μάκι</a:t>
            </a:r>
            <a:r>
              <a:rPr lang="el-GR" dirty="0"/>
              <a:t> στο λαιμό και στο ματάκι!</a:t>
            </a:r>
          </a:p>
          <a:p>
            <a:r>
              <a:rPr lang="el-GR" dirty="0" err="1"/>
              <a:t>Ταρριρί</a:t>
            </a:r>
            <a:r>
              <a:rPr lang="el-GR" dirty="0"/>
              <a:t> του λέγανε και μου το παντρεύανε</a:t>
            </a:r>
          </a:p>
          <a:p>
            <a:r>
              <a:rPr lang="el-GR" dirty="0"/>
              <a:t>και του δίναν κι ένα αμπέλι να χωρεί ο λαγός να μπαίνει!</a:t>
            </a:r>
          </a:p>
          <a:p>
            <a:r>
              <a:rPr lang="el-GR" dirty="0" err="1"/>
              <a:t>Ταχντιρντί</a:t>
            </a:r>
            <a:r>
              <a:rPr lang="el-GR" dirty="0"/>
              <a:t> του λέγανε και μου το παντρεύανε</a:t>
            </a:r>
          </a:p>
          <a:p>
            <a:r>
              <a:rPr lang="el-GR" dirty="0"/>
              <a:t>και του δίνουν και προικιά ένα κόσκινο κουκιά!</a:t>
            </a:r>
          </a:p>
          <a:p>
            <a:r>
              <a:rPr lang="el-GR" dirty="0" err="1"/>
              <a:t>Ταχντιρντί</a:t>
            </a:r>
            <a:r>
              <a:rPr lang="el-GR" dirty="0"/>
              <a:t> και </a:t>
            </a:r>
            <a:r>
              <a:rPr lang="el-GR" dirty="0" err="1"/>
              <a:t>μπράμα</a:t>
            </a:r>
            <a:r>
              <a:rPr lang="el-GR" dirty="0"/>
              <a:t> του, τ’ </a:t>
            </a:r>
            <a:r>
              <a:rPr lang="el-GR" dirty="0" err="1"/>
              <a:t>άργανα</a:t>
            </a:r>
            <a:r>
              <a:rPr lang="el-GR" dirty="0"/>
              <a:t> στο γάμο του</a:t>
            </a:r>
          </a:p>
          <a:p>
            <a:r>
              <a:rPr lang="el-GR" dirty="0"/>
              <a:t>κι όποιος πάει να τα φέρει, πέντε τάλαρα στο χέρι</a:t>
            </a:r>
            <a:r>
              <a:rPr lang="el-GR" dirty="0" smtClean="0"/>
              <a:t>!</a:t>
            </a:r>
          </a:p>
          <a:p>
            <a:endParaRPr lang="el-GR" dirty="0"/>
          </a:p>
          <a:p>
            <a:r>
              <a:rPr lang="el-GR" dirty="0" err="1"/>
              <a:t>μάκι</a:t>
            </a:r>
            <a:r>
              <a:rPr lang="el-GR" dirty="0"/>
              <a:t> (το): φιλί.</a:t>
            </a:r>
          </a:p>
          <a:p>
            <a:r>
              <a:rPr lang="el-GR" dirty="0"/>
              <a:t>κόσκινο (το): μ’ αυτό κοσκινίζουν το αλεύρι, η σήτα.</a:t>
            </a:r>
          </a:p>
          <a:p>
            <a:r>
              <a:rPr lang="el-GR" dirty="0" err="1"/>
              <a:t>άργανα</a:t>
            </a:r>
            <a:r>
              <a:rPr lang="el-GR" dirty="0"/>
              <a:t> (τα) (</a:t>
            </a:r>
            <a:r>
              <a:rPr lang="el-GR" dirty="0" err="1"/>
              <a:t>ιδιωμ</a:t>
            </a:r>
            <a:r>
              <a:rPr lang="el-GR" dirty="0"/>
              <a:t>.): τα μουσικά όργανα.</a:t>
            </a:r>
          </a:p>
          <a:p>
            <a:r>
              <a:rPr lang="el-GR" dirty="0"/>
              <a:t>τάλαρα (τα) (</a:t>
            </a:r>
            <a:r>
              <a:rPr lang="el-GR" dirty="0" err="1"/>
              <a:t>ιδιωμ</a:t>
            </a:r>
            <a:r>
              <a:rPr lang="el-GR" dirty="0"/>
              <a:t>.): τα τάλιρα.</a:t>
            </a:r>
          </a:p>
        </p:txBody>
      </p:sp>
      <p:sp>
        <p:nvSpPr>
          <p:cNvPr id="4" name="Ορθογώνιο 3"/>
          <p:cNvSpPr/>
          <p:nvPr/>
        </p:nvSpPr>
        <p:spPr>
          <a:xfrm>
            <a:off x="6327648" y="195132"/>
            <a:ext cx="5641848" cy="3046988"/>
          </a:xfrm>
          <a:prstGeom prst="rect">
            <a:avLst/>
          </a:prstGeom>
        </p:spPr>
        <p:txBody>
          <a:bodyPr wrap="square">
            <a:spAutoFit/>
          </a:bodyPr>
          <a:lstStyle/>
          <a:p>
            <a:r>
              <a:rPr lang="el-GR" sz="1600" dirty="0" smtClean="0"/>
              <a:t>ΝΤΑΧΤΙΡΝΤΙ (Πελοπόννησος</a:t>
            </a:r>
            <a:r>
              <a:rPr lang="el-GR" sz="1600" dirty="0"/>
              <a:t>)</a:t>
            </a:r>
          </a:p>
          <a:p>
            <a:r>
              <a:rPr lang="el-GR" sz="1600" dirty="0" err="1"/>
              <a:t>Νταχτιρντί</a:t>
            </a:r>
            <a:r>
              <a:rPr lang="el-GR" sz="1600" dirty="0"/>
              <a:t>, </a:t>
            </a:r>
            <a:r>
              <a:rPr lang="el-GR" sz="1600" dirty="0" err="1"/>
              <a:t>νταχτιρντί</a:t>
            </a:r>
            <a:r>
              <a:rPr lang="el-GR" sz="1600" dirty="0"/>
              <a:t>, το γλυκό μας το παιδί!</a:t>
            </a:r>
          </a:p>
          <a:p>
            <a:r>
              <a:rPr lang="el-GR" sz="1600" dirty="0" err="1"/>
              <a:t>Νταχτιράκια</a:t>
            </a:r>
            <a:r>
              <a:rPr lang="el-GR" sz="1600" dirty="0"/>
              <a:t>, </a:t>
            </a:r>
            <a:r>
              <a:rPr lang="el-GR" sz="1600" dirty="0" err="1"/>
              <a:t>νταχτιράκια</a:t>
            </a:r>
            <a:r>
              <a:rPr lang="el-GR" sz="1600" dirty="0"/>
              <a:t>, τα γλυκά μας τα παιδάκια!</a:t>
            </a:r>
          </a:p>
          <a:p>
            <a:r>
              <a:rPr lang="el-GR" sz="1600" dirty="0"/>
              <a:t>Πω, πω, πω, να το χαρώ και μεγάλο να το δω!</a:t>
            </a:r>
          </a:p>
          <a:p>
            <a:r>
              <a:rPr lang="el-GR" sz="1600" dirty="0"/>
              <a:t>Πω, πω, πω, να μεγαλώσει, να το βάλω να ζυμώσει!</a:t>
            </a:r>
          </a:p>
          <a:p>
            <a:r>
              <a:rPr lang="el-GR" sz="1600" dirty="0"/>
              <a:t>Πω, πω, πω, να μεγαλύνει, να το βάλω να μου πλύνει!</a:t>
            </a:r>
          </a:p>
          <a:p>
            <a:r>
              <a:rPr lang="el-GR" sz="1600" dirty="0" err="1"/>
              <a:t>Νταχτιρντί</a:t>
            </a:r>
            <a:r>
              <a:rPr lang="el-GR" sz="1600" dirty="0"/>
              <a:t> του λέγανε και μας το παντρεύανε</a:t>
            </a:r>
          </a:p>
          <a:p>
            <a:r>
              <a:rPr lang="el-GR" sz="1600" dirty="0"/>
              <a:t>και του δίνανε προικιά ένα κόσκινο φλουριά!</a:t>
            </a:r>
          </a:p>
          <a:p>
            <a:r>
              <a:rPr lang="el-GR" sz="1600" dirty="0"/>
              <a:t>Τα παιδιά μας να ’ν’ καλά κι ας ψοφήσουν χίλια αρνιά,</a:t>
            </a:r>
          </a:p>
          <a:p>
            <a:r>
              <a:rPr lang="el-GR" sz="1600" dirty="0"/>
              <a:t>χίλια αρνιά, χίλια κατσίκια και του μπέη τα κορίτσια!</a:t>
            </a:r>
          </a:p>
          <a:p>
            <a:r>
              <a:rPr lang="el-GR" sz="1600" dirty="0"/>
              <a:t>Το παιδί θέλει χορό, τα </a:t>
            </a:r>
            <a:r>
              <a:rPr lang="el-GR" sz="1600" dirty="0" err="1"/>
              <a:t>βιουλιά</a:t>
            </a:r>
            <a:r>
              <a:rPr lang="el-GR" sz="1600" dirty="0"/>
              <a:t> δεν είναι ’</a:t>
            </a:r>
            <a:r>
              <a:rPr lang="el-GR" sz="1600" dirty="0" err="1"/>
              <a:t>δώ</a:t>
            </a:r>
            <a:r>
              <a:rPr lang="el-GR" sz="1600" dirty="0"/>
              <a:t>!</a:t>
            </a:r>
          </a:p>
          <a:p>
            <a:r>
              <a:rPr lang="el-GR" sz="1600" dirty="0"/>
              <a:t>Κι όποιους πάει και τα φέρει, δέκα τάλιρα στο χέρι</a:t>
            </a:r>
            <a:r>
              <a:rPr lang="el-GR" sz="1600" dirty="0" smtClean="0"/>
              <a:t>!</a:t>
            </a:r>
            <a:endParaRPr lang="el-GR" sz="1600" dirty="0"/>
          </a:p>
        </p:txBody>
      </p:sp>
      <p:sp>
        <p:nvSpPr>
          <p:cNvPr id="5" name="Ορθογώνιο 4"/>
          <p:cNvSpPr/>
          <p:nvPr/>
        </p:nvSpPr>
        <p:spPr>
          <a:xfrm>
            <a:off x="6327648" y="3365206"/>
            <a:ext cx="5285232" cy="3570208"/>
          </a:xfrm>
          <a:prstGeom prst="rect">
            <a:avLst/>
          </a:prstGeom>
        </p:spPr>
        <p:txBody>
          <a:bodyPr wrap="square">
            <a:spAutoFit/>
          </a:bodyPr>
          <a:lstStyle/>
          <a:p>
            <a:r>
              <a:rPr lang="el-GR" sz="1600" dirty="0" smtClean="0"/>
              <a:t>ΨΙΧΑΛΙΖΕΙ  (Κάλυμνος</a:t>
            </a:r>
            <a:r>
              <a:rPr lang="el-GR" sz="1600" dirty="0"/>
              <a:t>)</a:t>
            </a:r>
          </a:p>
          <a:p>
            <a:r>
              <a:rPr lang="el-GR" sz="1600" dirty="0"/>
              <a:t>Ψιχαλίζει, </a:t>
            </a:r>
            <a:r>
              <a:rPr lang="el-GR" sz="1600" dirty="0" err="1"/>
              <a:t>λίζει-λίζει</a:t>
            </a:r>
            <a:r>
              <a:rPr lang="el-GR" sz="1600" dirty="0"/>
              <a:t> και το μάρμαρο ποτίζει</a:t>
            </a:r>
          </a:p>
          <a:p>
            <a:r>
              <a:rPr lang="el-GR" sz="1600" dirty="0"/>
              <a:t>και ο </a:t>
            </a:r>
            <a:r>
              <a:rPr lang="el-GR" sz="1600" dirty="0" err="1"/>
              <a:t>κάτης</a:t>
            </a:r>
            <a:r>
              <a:rPr lang="el-GR" sz="1600" dirty="0"/>
              <a:t> </a:t>
            </a:r>
            <a:r>
              <a:rPr lang="el-GR" sz="1600" dirty="0" err="1"/>
              <a:t>μαγερεύγει</a:t>
            </a:r>
            <a:r>
              <a:rPr lang="el-GR" sz="1600" dirty="0"/>
              <a:t> και ο ποντικός </a:t>
            </a:r>
            <a:r>
              <a:rPr lang="el-GR" sz="1600" dirty="0" smtClean="0"/>
              <a:t>χορεύει!</a:t>
            </a:r>
            <a:endParaRPr lang="el-GR" sz="1600" dirty="0"/>
          </a:p>
          <a:p>
            <a:r>
              <a:rPr lang="el-GR" sz="1600" dirty="0" err="1"/>
              <a:t>κάτης</a:t>
            </a:r>
            <a:r>
              <a:rPr lang="el-GR" sz="1600" dirty="0"/>
              <a:t> (ο) (</a:t>
            </a:r>
            <a:r>
              <a:rPr lang="el-GR" sz="1600" dirty="0" err="1"/>
              <a:t>ιδιωμ</a:t>
            </a:r>
            <a:r>
              <a:rPr lang="el-GR" sz="1600" dirty="0"/>
              <a:t>.): ο γάτος</a:t>
            </a:r>
            <a:r>
              <a:rPr lang="el-GR" sz="1600" dirty="0" smtClean="0"/>
              <a:t>.</a:t>
            </a:r>
          </a:p>
          <a:p>
            <a:r>
              <a:rPr lang="el-GR" sz="1600" dirty="0" smtClean="0"/>
              <a:t>Να το δείρω θέλω ‘</a:t>
            </a:r>
            <a:r>
              <a:rPr lang="el-GR" sz="1600" dirty="0" err="1" smtClean="0"/>
              <a:t>γω</a:t>
            </a:r>
            <a:r>
              <a:rPr lang="el-GR" sz="1600" dirty="0" smtClean="0"/>
              <a:t> με της μύγας το φτερό</a:t>
            </a:r>
          </a:p>
          <a:p>
            <a:r>
              <a:rPr lang="el-GR" sz="1600" dirty="0" smtClean="0"/>
              <a:t>Να το δείρω θέλω πάλι με της μύγας το ποδάρι</a:t>
            </a:r>
          </a:p>
          <a:p>
            <a:endParaRPr lang="el-GR" sz="1600" dirty="0" smtClean="0"/>
          </a:p>
          <a:p>
            <a:r>
              <a:rPr lang="el-GR" sz="1600" dirty="0" err="1" smtClean="0"/>
              <a:t>Κουπεπέ</a:t>
            </a:r>
            <a:r>
              <a:rPr lang="el-GR" sz="1600" dirty="0" smtClean="0"/>
              <a:t> </a:t>
            </a:r>
            <a:r>
              <a:rPr lang="el-GR" sz="1600" dirty="0" err="1" smtClean="0"/>
              <a:t>κουπεπέ</a:t>
            </a:r>
            <a:r>
              <a:rPr lang="el-GR" sz="1600" dirty="0" smtClean="0"/>
              <a:t> κι ο μπαμπάς του έρχεται</a:t>
            </a:r>
          </a:p>
          <a:p>
            <a:r>
              <a:rPr lang="el-GR" sz="1600" dirty="0" smtClean="0"/>
              <a:t>Και του φέρνει κάτι τι, λουκουμάκια στο χαρτί</a:t>
            </a:r>
          </a:p>
          <a:p>
            <a:r>
              <a:rPr lang="el-GR" sz="1600" dirty="0" err="1" smtClean="0"/>
              <a:t>Τίλι</a:t>
            </a:r>
            <a:r>
              <a:rPr lang="el-GR" sz="1600" dirty="0" smtClean="0"/>
              <a:t> </a:t>
            </a:r>
            <a:r>
              <a:rPr lang="el-GR" sz="1600" dirty="0" err="1" smtClean="0"/>
              <a:t>τιλιλάκια</a:t>
            </a:r>
            <a:r>
              <a:rPr lang="el-GR" sz="1600" dirty="0" smtClean="0"/>
              <a:t> και κλωστές και κουβαράκια </a:t>
            </a:r>
          </a:p>
          <a:p>
            <a:r>
              <a:rPr lang="el-GR" sz="1600" dirty="0" smtClean="0"/>
              <a:t>στης κορούλας μου τ’ αυτάκια (γαργάλημα)</a:t>
            </a:r>
          </a:p>
          <a:p>
            <a:r>
              <a:rPr lang="el-GR" sz="1600" dirty="0" smtClean="0"/>
              <a:t>Πάει - πάει το μυρμηγκάκι για ψωμάκι για τυράκι</a:t>
            </a:r>
          </a:p>
          <a:p>
            <a:r>
              <a:rPr lang="el-GR" sz="1600" dirty="0" smtClean="0"/>
              <a:t> στου μωρού το </a:t>
            </a:r>
            <a:r>
              <a:rPr lang="el-GR" sz="1600" dirty="0" err="1" smtClean="0"/>
              <a:t>λαιμουδάκι</a:t>
            </a:r>
            <a:r>
              <a:rPr lang="el-GR" sz="1600" dirty="0" smtClean="0"/>
              <a:t> (γαργάλημα)</a:t>
            </a:r>
          </a:p>
          <a:p>
            <a:endParaRPr lang="el-GR" dirty="0"/>
          </a:p>
        </p:txBody>
      </p:sp>
    </p:spTree>
    <p:extLst>
      <p:ext uri="{BB962C8B-B14F-4D97-AF65-F5344CB8AC3E}">
        <p14:creationId xmlns:p14="http://schemas.microsoft.com/office/powerpoint/2010/main" val="2610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405384" y="275653"/>
            <a:ext cx="5629656" cy="4643819"/>
          </a:xfrm>
          <a:prstGeom prst="rect">
            <a:avLst/>
          </a:prstGeom>
        </p:spPr>
      </p:pic>
      <p:sp>
        <p:nvSpPr>
          <p:cNvPr id="3" name="TextBox 2"/>
          <p:cNvSpPr txBox="1"/>
          <p:nvPr/>
        </p:nvSpPr>
        <p:spPr>
          <a:xfrm>
            <a:off x="6656832" y="1115568"/>
            <a:ext cx="5321808" cy="4801314"/>
          </a:xfrm>
          <a:prstGeom prst="rect">
            <a:avLst/>
          </a:prstGeom>
          <a:noFill/>
        </p:spPr>
        <p:txBody>
          <a:bodyPr wrap="square" rtlCol="0">
            <a:spAutoFit/>
          </a:bodyPr>
          <a:lstStyle/>
          <a:p>
            <a:pPr marL="342900" lvl="0" indent="-342900" algn="just">
              <a:spcAft>
                <a:spcPts val="0"/>
              </a:spcAft>
              <a:buFont typeface="Symbol" panose="05050102010706020507" pitchFamily="18" charset="2"/>
              <a:buChar char=""/>
            </a:pPr>
            <a:r>
              <a:rPr lang="el-GR" dirty="0" err="1" smtClean="0"/>
              <a:t>Παιχνιδοτράγουδα</a:t>
            </a:r>
            <a:r>
              <a:rPr lang="el-GR" dirty="0" smtClean="0"/>
              <a:t>: είναι τραγούδια που έχουν δημιουργηθεί συλλογικά από τα ίδια τα παιδιά και  συνοδεύονται από παιχνίδια ή κινήσεις. Τα τραγούδια και τα παιχνίδια διδάσκονται από τα μεγαλύτερα παιδιά στα μικρότερα. Τα περισσότερα παίζονται πανελλαδικά με μικρές παραλλαγές. Τα πιο γνωστά από αυτά είναι:</a:t>
            </a:r>
          </a:p>
          <a:p>
            <a:pPr marL="342900" lvl="0" indent="-342900" algn="just">
              <a:spcAft>
                <a:spcPts val="0"/>
              </a:spcAft>
              <a:buFont typeface="Symbol" panose="05050102010706020507" pitchFamily="18" charset="2"/>
              <a:buChar char=""/>
            </a:pPr>
            <a:r>
              <a:rPr lang="el-GR" dirty="0" smtClean="0">
                <a:latin typeface="Times New Roman" panose="02020603050405020304" pitchFamily="18" charset="0"/>
                <a:ea typeface="Times New Roman" panose="02020603050405020304" pitchFamily="18" charset="0"/>
              </a:rPr>
              <a:t>Η </a:t>
            </a:r>
            <a:r>
              <a:rPr lang="el-GR" dirty="0">
                <a:latin typeface="Times New Roman" panose="02020603050405020304" pitchFamily="18" charset="0"/>
                <a:ea typeface="Times New Roman" panose="02020603050405020304" pitchFamily="18" charset="0"/>
              </a:rPr>
              <a:t>μικρή </a:t>
            </a:r>
            <a:r>
              <a:rPr lang="el-GR" dirty="0" smtClean="0">
                <a:latin typeface="Times New Roman" panose="02020603050405020304" pitchFamily="18" charset="0"/>
                <a:ea typeface="Times New Roman" panose="02020603050405020304" pitchFamily="18" charset="0"/>
              </a:rPr>
              <a:t>Ελένη</a:t>
            </a:r>
          </a:p>
          <a:p>
            <a:pPr marL="342900" lvl="0" indent="-342900" algn="just">
              <a:spcAft>
                <a:spcPts val="0"/>
              </a:spcAft>
              <a:buFont typeface="Symbol" panose="05050102010706020507" pitchFamily="18" charset="2"/>
              <a:buChar char=""/>
            </a:pPr>
            <a:r>
              <a:rPr lang="el-GR" dirty="0" smtClean="0">
                <a:latin typeface="Times New Roman" panose="02020603050405020304" pitchFamily="18" charset="0"/>
                <a:ea typeface="Times New Roman" panose="02020603050405020304" pitchFamily="18" charset="0"/>
              </a:rPr>
              <a:t>Γύρω – γύρω όλοι</a:t>
            </a:r>
            <a:endParaRPr lang="el-GR"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err="1">
                <a:latin typeface="Times New Roman" panose="02020603050405020304" pitchFamily="18" charset="0"/>
                <a:ea typeface="Times New Roman" panose="02020603050405020304" pitchFamily="18" charset="0"/>
              </a:rPr>
              <a:t>Πούντο</a:t>
            </a:r>
            <a:r>
              <a:rPr lang="el-GR" dirty="0">
                <a:latin typeface="Times New Roman" panose="02020603050405020304" pitchFamily="18" charset="0"/>
                <a:ea typeface="Times New Roman" panose="02020603050405020304" pitchFamily="18" charset="0"/>
              </a:rPr>
              <a:t> –</a:t>
            </a:r>
            <a:r>
              <a:rPr lang="el-GR" dirty="0" err="1">
                <a:latin typeface="Times New Roman" panose="02020603050405020304" pitchFamily="18" charset="0"/>
                <a:ea typeface="Times New Roman" panose="02020603050405020304" pitchFamily="18" charset="0"/>
              </a:rPr>
              <a:t>πούντο</a:t>
            </a:r>
            <a:r>
              <a:rPr lang="el-GR" dirty="0">
                <a:latin typeface="Times New Roman" panose="02020603050405020304" pitchFamily="18" charset="0"/>
                <a:ea typeface="Times New Roman" panose="02020603050405020304" pitchFamily="18" charset="0"/>
              </a:rPr>
              <a:t> το δαχτυλίδι</a:t>
            </a:r>
          </a:p>
          <a:p>
            <a:pPr marL="342900" lvl="0" indent="-342900" algn="just">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rPr>
              <a:t>Περνάει – περνάει η μέλισσα</a:t>
            </a:r>
          </a:p>
          <a:p>
            <a:pPr marL="342900" lvl="0" indent="-342900" algn="just">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rPr>
              <a:t>Λύκε – λύκε είσαι δω;</a:t>
            </a:r>
          </a:p>
          <a:p>
            <a:pPr marL="342900" lvl="0" indent="-342900" algn="just">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rPr>
              <a:t>Βασιλιά – βασιλιά τι ώρα είναι;</a:t>
            </a:r>
          </a:p>
          <a:p>
            <a:pPr marL="342900" lvl="0" indent="-342900" algn="just">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rPr>
              <a:t>Ένα λεπτό κρεμμύδι</a:t>
            </a:r>
          </a:p>
          <a:p>
            <a:pPr marL="342900" lvl="0" indent="-342900" algn="just">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rPr>
              <a:t>Δεν περνάς κυρά </a:t>
            </a:r>
            <a:r>
              <a:rPr lang="el-GR" dirty="0" smtClean="0">
                <a:latin typeface="Times New Roman" panose="02020603050405020304" pitchFamily="18" charset="0"/>
                <a:ea typeface="Times New Roman" panose="02020603050405020304" pitchFamily="18" charset="0"/>
              </a:rPr>
              <a:t>Μαρία</a:t>
            </a:r>
            <a:endParaRPr lang="el-GR"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smtClean="0">
                <a:latin typeface="Times New Roman" panose="02020603050405020304" pitchFamily="18" charset="0"/>
                <a:ea typeface="Times New Roman" panose="02020603050405020304" pitchFamily="18" charset="0"/>
              </a:rPr>
              <a:t>Αλάτι ψιλό  αλάτι χοντρό</a:t>
            </a:r>
            <a:endParaRPr lang="el-GR" dirty="0">
              <a:latin typeface="Times New Roman" panose="02020603050405020304" pitchFamily="18" charset="0"/>
              <a:ea typeface="Times New Roman" panose="02020603050405020304" pitchFamily="18" charset="0"/>
            </a:endParaRPr>
          </a:p>
          <a:p>
            <a:endParaRPr lang="el-GR" dirty="0"/>
          </a:p>
        </p:txBody>
      </p:sp>
      <p:pic>
        <p:nvPicPr>
          <p:cNvPr id="4" name="Εικόνα 3"/>
          <p:cNvPicPr>
            <a:picLocks noChangeAspect="1"/>
          </p:cNvPicPr>
          <p:nvPr/>
        </p:nvPicPr>
        <p:blipFill>
          <a:blip r:embed="rId3"/>
          <a:stretch>
            <a:fillRect/>
          </a:stretch>
        </p:blipFill>
        <p:spPr>
          <a:xfrm>
            <a:off x="371636" y="5436822"/>
            <a:ext cx="5974300" cy="960120"/>
          </a:xfrm>
          <a:prstGeom prst="rect">
            <a:avLst/>
          </a:prstGeom>
        </p:spPr>
      </p:pic>
    </p:spTree>
    <p:extLst>
      <p:ext uri="{BB962C8B-B14F-4D97-AF65-F5344CB8AC3E}">
        <p14:creationId xmlns:p14="http://schemas.microsoft.com/office/powerpoint/2010/main" val="30163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069848" y="517207"/>
            <a:ext cx="9500616" cy="5344097"/>
          </a:xfrm>
          <a:prstGeom prst="rect">
            <a:avLst/>
          </a:prstGeom>
        </p:spPr>
      </p:pic>
    </p:spTree>
    <p:extLst>
      <p:ext uri="{BB962C8B-B14F-4D97-AF65-F5344CB8AC3E}">
        <p14:creationId xmlns:p14="http://schemas.microsoft.com/office/powerpoint/2010/main" val="5338607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1962</Words>
  <Application>Microsoft Office PowerPoint</Application>
  <PresentationFormat>Ευρεία οθόνη</PresentationFormat>
  <Paragraphs>215</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Calibri Light</vt:lpstr>
      <vt:lpstr>Symbol</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Λογαριασμός Microsoft</cp:lastModifiedBy>
  <cp:revision>55</cp:revision>
  <dcterms:created xsi:type="dcterms:W3CDTF">2021-04-13T12:51:35Z</dcterms:created>
  <dcterms:modified xsi:type="dcterms:W3CDTF">2022-05-13T05:50:50Z</dcterms:modified>
</cp:coreProperties>
</file>