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28"/>
  </p:notesMasterIdLst>
  <p:handoutMasterIdLst>
    <p:handoutMasterId r:id="rId129"/>
  </p:handoutMasterIdLst>
  <p:sldIdLst>
    <p:sldId id="256" r:id="rId2"/>
    <p:sldId id="393" r:id="rId3"/>
    <p:sldId id="394" r:id="rId4"/>
    <p:sldId id="397" r:id="rId5"/>
    <p:sldId id="400" r:id="rId6"/>
    <p:sldId id="401" r:id="rId7"/>
    <p:sldId id="404" r:id="rId8"/>
    <p:sldId id="461" r:id="rId9"/>
    <p:sldId id="462" r:id="rId10"/>
    <p:sldId id="463" r:id="rId11"/>
    <p:sldId id="460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90" r:id="rId21"/>
    <p:sldId id="491" r:id="rId22"/>
    <p:sldId id="492" r:id="rId23"/>
    <p:sldId id="493" r:id="rId24"/>
    <p:sldId id="291" r:id="rId25"/>
    <p:sldId id="386" r:id="rId26"/>
    <p:sldId id="353" r:id="rId27"/>
    <p:sldId id="494" r:id="rId28"/>
    <p:sldId id="495" r:id="rId29"/>
    <p:sldId id="496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  <p:sldId id="347" r:id="rId40"/>
    <p:sldId id="369" r:id="rId41"/>
    <p:sldId id="311" r:id="rId42"/>
    <p:sldId id="344" r:id="rId43"/>
    <p:sldId id="358" r:id="rId44"/>
    <p:sldId id="508" r:id="rId45"/>
    <p:sldId id="390" r:id="rId46"/>
    <p:sldId id="387" r:id="rId47"/>
    <p:sldId id="465" r:id="rId48"/>
    <p:sldId id="388" r:id="rId49"/>
    <p:sldId id="382" r:id="rId50"/>
    <p:sldId id="359" r:id="rId51"/>
    <p:sldId id="364" r:id="rId52"/>
    <p:sldId id="360" r:id="rId53"/>
    <p:sldId id="466" r:id="rId54"/>
    <p:sldId id="362" r:id="rId55"/>
    <p:sldId id="506" r:id="rId56"/>
    <p:sldId id="336" r:id="rId57"/>
    <p:sldId id="335" r:id="rId58"/>
    <p:sldId id="293" r:id="rId59"/>
    <p:sldId id="337" r:id="rId60"/>
    <p:sldId id="467" r:id="rId61"/>
    <p:sldId id="468" r:id="rId62"/>
    <p:sldId id="355" r:id="rId63"/>
    <p:sldId id="341" r:id="rId64"/>
    <p:sldId id="363" r:id="rId65"/>
    <p:sldId id="375" r:id="rId66"/>
    <p:sldId id="345" r:id="rId67"/>
    <p:sldId id="507" r:id="rId68"/>
    <p:sldId id="365" r:id="rId69"/>
    <p:sldId id="366" r:id="rId70"/>
    <p:sldId id="534" r:id="rId71"/>
    <p:sldId id="535" r:id="rId72"/>
    <p:sldId id="348" r:id="rId73"/>
    <p:sldId id="368" r:id="rId74"/>
    <p:sldId id="509" r:id="rId75"/>
    <p:sldId id="510" r:id="rId76"/>
    <p:sldId id="511" r:id="rId77"/>
    <p:sldId id="512" r:id="rId78"/>
    <p:sldId id="513" r:id="rId79"/>
    <p:sldId id="514" r:id="rId80"/>
    <p:sldId id="515" r:id="rId81"/>
    <p:sldId id="516" r:id="rId82"/>
    <p:sldId id="517" r:id="rId83"/>
    <p:sldId id="518" r:id="rId84"/>
    <p:sldId id="519" r:id="rId85"/>
    <p:sldId id="520" r:id="rId86"/>
    <p:sldId id="521" r:id="rId87"/>
    <p:sldId id="522" r:id="rId88"/>
    <p:sldId id="523" r:id="rId89"/>
    <p:sldId id="524" r:id="rId90"/>
    <p:sldId id="391" r:id="rId91"/>
    <p:sldId id="469" r:id="rId92"/>
    <p:sldId id="536" r:id="rId93"/>
    <p:sldId id="526" r:id="rId94"/>
    <p:sldId id="527" r:id="rId95"/>
    <p:sldId id="470" r:id="rId96"/>
    <p:sldId id="531" r:id="rId97"/>
    <p:sldId id="532" r:id="rId98"/>
    <p:sldId id="473" r:id="rId99"/>
    <p:sldId id="472" r:id="rId100"/>
    <p:sldId id="474" r:id="rId101"/>
    <p:sldId id="477" r:id="rId102"/>
    <p:sldId id="530" r:id="rId103"/>
    <p:sldId id="528" r:id="rId104"/>
    <p:sldId id="529" r:id="rId105"/>
    <p:sldId id="377" r:id="rId106"/>
    <p:sldId id="378" r:id="rId107"/>
    <p:sldId id="383" r:id="rId108"/>
    <p:sldId id="379" r:id="rId109"/>
    <p:sldId id="356" r:id="rId110"/>
    <p:sldId id="295" r:id="rId111"/>
    <p:sldId id="294" r:id="rId112"/>
    <p:sldId id="304" r:id="rId113"/>
    <p:sldId id="313" r:id="rId114"/>
    <p:sldId id="314" r:id="rId115"/>
    <p:sldId id="381" r:id="rId116"/>
    <p:sldId id="385" r:id="rId117"/>
    <p:sldId id="322" r:id="rId118"/>
    <p:sldId id="384" r:id="rId119"/>
    <p:sldId id="325" r:id="rId120"/>
    <p:sldId id="326" r:id="rId121"/>
    <p:sldId id="328" r:id="rId122"/>
    <p:sldId id="329" r:id="rId123"/>
    <p:sldId id="330" r:id="rId124"/>
    <p:sldId id="331" r:id="rId125"/>
    <p:sldId id="332" r:id="rId126"/>
    <p:sldId id="367" r:id="rId127"/>
  </p:sldIdLst>
  <p:sldSz cx="9144000" cy="6858000" type="screen4x3"/>
  <p:notesSz cx="6875463" cy="100028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24" autoAdjust="0"/>
  </p:normalViewPr>
  <p:slideViewPr>
    <p:cSldViewPr>
      <p:cViewPr varScale="1">
        <p:scale>
          <a:sx n="81" d="100"/>
          <a:sy n="81" d="100"/>
        </p:scale>
        <p:origin x="149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batrinou\ELISA%20mycotoxin\AFLATOXIN%20M1%20MIL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K</a:t>
            </a:r>
            <a:r>
              <a:rPr lang="el-GR"/>
              <a:t>ΑΜΠΥΛΗ ΒΑΘΜΟΝΟΜΗΣΗΣ</a:t>
            </a:r>
          </a:p>
        </c:rich>
      </c:tx>
      <c:layout>
        <c:manualLayout>
          <c:xMode val="edge"/>
          <c:yMode val="edge"/>
          <c:x val="0.33018149553168408"/>
          <c:y val="3.266780463630860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138371192809549"/>
          <c:y val="0.19339486361673144"/>
          <c:w val="0.84081994735679499"/>
          <c:h val="0.6551737201367456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55475433991803669"/>
                  <c:y val="-0.60871635231642562"/>
                </c:manualLayout>
              </c:layout>
              <c:numFmt formatCode="General" sourceLinked="0"/>
            </c:trendlineLbl>
          </c:trendline>
          <c:xVal>
            <c:numRef>
              <c:f>'milk 3'!$B$5:$B$10</c:f>
              <c:numCache>
                <c:formatCode>0.00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100</c:v>
                </c:pt>
              </c:numCache>
            </c:numRef>
          </c:xVal>
          <c:yVal>
            <c:numRef>
              <c:f>'milk 3'!$C$5:$C$10</c:f>
              <c:numCache>
                <c:formatCode>0.000</c:formatCode>
                <c:ptCount val="6"/>
                <c:pt idx="0">
                  <c:v>2.907</c:v>
                </c:pt>
                <c:pt idx="1">
                  <c:v>2.649</c:v>
                </c:pt>
                <c:pt idx="2">
                  <c:v>2.1719999999999997</c:v>
                </c:pt>
                <c:pt idx="3">
                  <c:v>1.7000000000000022</c:v>
                </c:pt>
                <c:pt idx="4">
                  <c:v>0.94199999999999995</c:v>
                </c:pt>
                <c:pt idx="5">
                  <c:v>0.57099999999999995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82-47DC-91DD-B5AE4800C1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148224"/>
        <c:axId val="66351872"/>
      </c:scatterChart>
      <c:valAx>
        <c:axId val="66148224"/>
        <c:scaling>
          <c:orientation val="minMax"/>
          <c:max val="1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l-GR" dirty="0"/>
                  <a:t>Συγκέντρωση </a:t>
                </a:r>
                <a:r>
                  <a:rPr lang="el-GR" dirty="0" err="1"/>
                  <a:t>αφλατοξίνης</a:t>
                </a:r>
                <a:r>
                  <a:rPr lang="el-GR" dirty="0"/>
                  <a:t> Μ1</a:t>
                </a:r>
              </a:p>
            </c:rich>
          </c:tx>
          <c:layout>
            <c:manualLayout>
              <c:xMode val="edge"/>
              <c:yMode val="edge"/>
              <c:x val="0.43026023568916238"/>
              <c:y val="0.92014707951715824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l-GR"/>
          </a:p>
        </c:txPr>
        <c:crossAx val="66351872"/>
        <c:crossesAt val="5.0000000000000107E-2"/>
        <c:crossBetween val="midCat"/>
      </c:valAx>
      <c:valAx>
        <c:axId val="66351872"/>
        <c:scaling>
          <c:orientation val="minMax"/>
          <c:max val="3"/>
          <c:min val="0.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O. D.</a:t>
                </a:r>
              </a:p>
            </c:rich>
          </c:tx>
          <c:layout>
            <c:manualLayout>
              <c:xMode val="edge"/>
              <c:yMode val="edge"/>
              <c:x val="1.0244296386028666E-2"/>
              <c:y val="0.47005536895300681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l-GR"/>
          </a:p>
        </c:txPr>
        <c:crossAx val="66148224"/>
        <c:crossesAt val="0.30000000000000032"/>
        <c:crossBetween val="midCat"/>
        <c:majorUnit val="0.5"/>
        <c:minorUnit val="0.1"/>
      </c:valAx>
      <c:spPr>
        <a:solidFill>
          <a:srgbClr val="CCFFFF"/>
        </a:solidFill>
        <a:ln w="12700">
          <a:solidFill>
            <a:srgbClr val="99CCFF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94505" y="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C7E2691E-FA1E-404B-85D9-F89C0B452D78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94505" y="950096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BB927252-8DD5-4E6B-BFC3-947CA7B46D8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6C8CB45A-DEA5-40E1-8BEF-C47F52DA7820}" type="datetimeFigureOut">
              <a:rPr lang="el-GR" smtClean="0"/>
              <a:pPr/>
              <a:t>19/12/2022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4999037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751348"/>
            <a:ext cx="5500370" cy="4501277"/>
          </a:xfrm>
          <a:prstGeom prst="rect">
            <a:avLst/>
          </a:prstGeom>
        </p:spPr>
        <p:txBody>
          <a:bodyPr vert="horz" lIns="96442" tIns="48221" rIns="96442" bIns="4822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5" y="9500960"/>
            <a:ext cx="2979367" cy="500142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BB9CF293-0AA0-42BB-B4CD-F9576CEF7E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CF293-0AA0-42BB-B4CD-F9576CEF7E6D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288B-EB00-4206-B0BB-9FBC6A9C83E4}" type="slidenum">
              <a:rPr lang="en-US"/>
              <a:pPr/>
              <a:t>4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8213" y="750888"/>
            <a:ext cx="4999037" cy="3749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29" y="4751348"/>
            <a:ext cx="5042006" cy="45012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667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5D7AB5-8E40-4457-8CB7-4990DD492E09}" type="slidenum">
              <a:rPr lang="en-US"/>
              <a:pPr/>
              <a:t>9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8213" y="750888"/>
            <a:ext cx="4999037" cy="3749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29" y="4751348"/>
            <a:ext cx="5042006" cy="45012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387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774C5-D01B-4654-8BC8-8673F4E7A1B7}" type="slidenum">
              <a:rPr lang="en-US"/>
              <a:pPr/>
              <a:t>23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8213" y="750888"/>
            <a:ext cx="4999037" cy="3749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29" y="4751348"/>
            <a:ext cx="5042006" cy="45012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308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394C6-2B27-47D2-8136-88E6392351D4}" type="slidenum">
              <a:rPr lang="en-US"/>
              <a:pPr/>
              <a:t>36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8213" y="750888"/>
            <a:ext cx="4999037" cy="3749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29" y="4751348"/>
            <a:ext cx="5042006" cy="45012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212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CF293-0AA0-42BB-B4CD-F9576CEF7E6D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0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CF293-0AA0-42BB-B4CD-F9576CEF7E6D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276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CF293-0AA0-42BB-B4CD-F9576CEF7E6D}" type="slidenum">
              <a:rPr lang="el-GR" smtClean="0"/>
              <a:pPr/>
              <a:t>113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D847-2EB5-4C1D-A2BC-5D61D1692754}" type="datetime1">
              <a:rPr lang="el-GR" smtClean="0"/>
              <a:t>19/12/2022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2E85-1294-483A-BC06-21077A71DF5F}" type="datetime1">
              <a:rPr lang="el-GR" smtClean="0"/>
              <a:t>19/12/2022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6B71-06B5-47DD-91C5-97A33B6D6830}" type="datetime1">
              <a:rPr lang="el-GR" smtClean="0"/>
              <a:t>19/12/2022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F6F-1DFA-45DC-8C84-55077B902979}" type="datetime1">
              <a:rPr lang="el-GR" smtClean="0"/>
              <a:t>19/12/2022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541D-6C6A-4B9A-8A6C-4CD106BA7859}" type="datetime1">
              <a:rPr lang="el-GR" smtClean="0"/>
              <a:t>19/12/2022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270AA-80CC-4864-9E2F-EC7D5978B6AE}" type="datetime1">
              <a:rPr lang="el-GR" smtClean="0"/>
              <a:t>19/12/2022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73F5-3339-4690-B3E5-49D98789B7EA}" type="datetime1">
              <a:rPr lang="el-GR" smtClean="0"/>
              <a:t>19/12/2022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7195-7728-4A6A-9985-AFD04E7FD721}" type="datetime1">
              <a:rPr lang="el-GR" smtClean="0"/>
              <a:t>19/12/2022</a:t>
            </a:fld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F162-0E27-4B01-9BBE-381522A45DC5}" type="datetime1">
              <a:rPr lang="el-GR" smtClean="0"/>
              <a:t>19/12/2022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B6DB-27A7-4C6A-B9FA-8875469AE51A}" type="datetime1">
              <a:rPr lang="el-GR" smtClean="0"/>
              <a:t>19/12/2022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4A85000-4371-465D-937F-861C781236B5}" type="datetime1">
              <a:rPr lang="el-GR" smtClean="0"/>
              <a:t>19/12/2022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872E95-E2F6-4CEE-A616-44E13857DF88}" type="datetime1">
              <a:rPr lang="el-GR" smtClean="0"/>
              <a:t>19/12/2022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el-GR"/>
              <a:t>Ενότητα 1: Είδη και μορφολογία μυκήτων</a:t>
            </a:r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C8E4188-DAB6-4330-BCCE-F9F8FB282C4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6712"/>
            <a:ext cx="8501090" cy="1470025"/>
          </a:xfrm>
        </p:spPr>
        <p:txBody>
          <a:bodyPr>
            <a:normAutofit/>
          </a:bodyPr>
          <a:lstStyle/>
          <a:p>
            <a:r>
              <a:rPr lang="el-GR" dirty="0"/>
              <a:t>ΜΥΚΗΤΕΣ ΚΑΙ </a:t>
            </a:r>
            <a:r>
              <a:rPr lang="el-GR" dirty="0" err="1"/>
              <a:t>μυκοτοξινεσ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3501008"/>
            <a:ext cx="5501866" cy="3356992"/>
          </a:xfrm>
        </p:spPr>
        <p:txBody>
          <a:bodyPr>
            <a:normAutofit fontScale="62500" lnSpcReduction="20000"/>
          </a:bodyPr>
          <a:lstStyle/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r>
              <a:rPr lang="el-GR" sz="5100" dirty="0">
                <a:latin typeface="Times New Roman" pitchFamily="18" charset="0"/>
                <a:cs typeface="Times New Roman" pitchFamily="18" charset="0"/>
              </a:rPr>
              <a:t>ΠΑΝΕΠΙΣΤΗΜΙΟ ΔΥΤΙΚΗΣ ΑΤΤΙΚΗΣ</a:t>
            </a:r>
          </a:p>
          <a:p>
            <a:pPr algn="ctr"/>
            <a:r>
              <a:rPr lang="el-GR" sz="5100" dirty="0">
                <a:latin typeface="Times New Roman" pitchFamily="18" charset="0"/>
                <a:cs typeface="Times New Roman" pitchFamily="18" charset="0"/>
              </a:rPr>
              <a:t>ΤΜΗΜΑ ΕΠΙΣΤΗΜΗΣ ΚΑΙ ΤΕΧΝΟΛΟΓΙΑΣ ΤΡΟΦΙΜΩΝ</a:t>
            </a:r>
            <a:endParaRPr lang="el-GR" sz="5100" dirty="0"/>
          </a:p>
          <a:p>
            <a:pPr algn="ctr"/>
            <a:endParaRPr lang="el-GR" dirty="0"/>
          </a:p>
          <a:p>
            <a:pPr algn="ctr"/>
            <a:r>
              <a:rPr lang="el-GR" sz="4200" dirty="0" err="1">
                <a:latin typeface="Times New Roman" pitchFamily="18" charset="0"/>
                <a:cs typeface="Times New Roman" pitchFamily="18" charset="0"/>
              </a:rPr>
              <a:t>Ανθιμία</a:t>
            </a:r>
            <a:r>
              <a:rPr lang="el-GR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200" dirty="0" err="1">
                <a:latin typeface="Times New Roman" pitchFamily="18" charset="0"/>
                <a:cs typeface="Times New Roman" pitchFamily="18" charset="0"/>
              </a:rPr>
              <a:t>Μπατρίνου</a:t>
            </a:r>
            <a:r>
              <a:rPr lang="el-GR" sz="42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l-GR" sz="4200" dirty="0">
                <a:latin typeface="Times New Roman" pitchFamily="18" charset="0"/>
                <a:cs typeface="Times New Roman" pitchFamily="18" charset="0"/>
              </a:rPr>
              <a:t>Βιολόγος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MSc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PhD</a:t>
            </a:r>
          </a:p>
          <a:p>
            <a:pPr algn="ctr"/>
            <a:endParaRPr lang="el-GR" sz="4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l-GR" sz="4200" dirty="0"/>
          </a:p>
          <a:p>
            <a:endParaRPr lang="el-GR" sz="4200" dirty="0"/>
          </a:p>
          <a:p>
            <a:endParaRPr lang="el-GR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</a:t>
            </a:fld>
            <a:endParaRPr lang="el-GR"/>
          </a:p>
        </p:txBody>
      </p:sp>
      <p:pic>
        <p:nvPicPr>
          <p:cNvPr id="47106" name="Picture 2" descr="https://encrypted-tbn1.gstatic.com/images?q=tbn:ANd9GcR5Tbu8QnULLKonk1j92x6LUpGzo_FM_gg2A43es8GUYvTkCL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4379"/>
            <a:ext cx="2736304" cy="3659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Κοινοκυτταρικοί</a:t>
            </a:r>
            <a:r>
              <a:rPr lang="el-GR" dirty="0"/>
              <a:t> μύκητες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Αποτελούνται από μία ενιαία </a:t>
            </a:r>
            <a:r>
              <a:rPr lang="el-GR" dirty="0" err="1"/>
              <a:t>κυτταροπλασματική</a:t>
            </a:r>
            <a:r>
              <a:rPr lang="el-GR" dirty="0"/>
              <a:t> μάζα όπου υπάρχουν εκατοντάδες ή και χιλιάδες πυρήνες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0398-0D80-489D-94FE-BE1F9D35FEE7}" type="slidenum">
              <a:rPr lang="el-GR" smtClean="0"/>
              <a:pPr/>
              <a:t>100</a:t>
            </a:fld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272808" cy="544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0398-0D80-489D-94FE-BE1F9D35FEE7}" type="slidenum">
              <a:rPr lang="el-GR" smtClean="0"/>
              <a:pPr/>
              <a:t>101</a:t>
            </a:fld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363" y="1204913"/>
            <a:ext cx="41052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5328592" cy="577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5C196F5-EE33-4CF5-9495-C3ACF41F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102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3827A7E-1D78-4382-9754-76886D51C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64"/>
            <a:ext cx="9144000" cy="49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11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B1597F7-9428-4120-9B18-5A49795F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103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2849BE1-2745-4859-BD00-621B0561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1" y="465306"/>
            <a:ext cx="8036417" cy="59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83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DFEA6DC-AB57-45FA-AD2A-0F9E21AA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104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4E26744-B395-46E5-BB0A-6E55B4A6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" y="507459"/>
            <a:ext cx="8628845" cy="58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86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692696"/>
            <a:ext cx="8352928" cy="1143000"/>
          </a:xfrm>
        </p:spPr>
        <p:txBody>
          <a:bodyPr>
            <a:noAutofit/>
          </a:bodyPr>
          <a:lstStyle/>
          <a:p>
            <a:r>
              <a:rPr lang="el-GR" sz="3600" dirty="0"/>
              <a:t>Μέθοδοι αναφοράς για ανίχνευση </a:t>
            </a:r>
            <a:r>
              <a:rPr lang="el-GR" sz="3600" dirty="0" err="1"/>
              <a:t>μυκοτοξίνης</a:t>
            </a:r>
            <a:r>
              <a:rPr lang="el-GR" sz="3600" dirty="0"/>
              <a:t> σε τρόφιμα: </a:t>
            </a:r>
            <a:r>
              <a:rPr lang="el-GR" sz="3600" dirty="0" err="1"/>
              <a:t>Χρωματογραφικές</a:t>
            </a:r>
            <a:r>
              <a:rPr lang="el-GR" sz="3600" dirty="0"/>
              <a:t> μέθοδοι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588224" y="1844824"/>
            <a:ext cx="1296144" cy="864096"/>
          </a:xfrm>
        </p:spPr>
        <p:txBody>
          <a:bodyPr/>
          <a:lstStyle/>
          <a:p>
            <a:pPr>
              <a:buNone/>
            </a:pPr>
            <a:r>
              <a:rPr lang="en-US" dirty="0"/>
              <a:t>HPLC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105</a:t>
            </a:fld>
            <a:endParaRPr lang="el-GR"/>
          </a:p>
        </p:txBody>
      </p:sp>
      <p:pic>
        <p:nvPicPr>
          <p:cNvPr id="83970" name="Picture 2" descr="Photo of a HP 5890 gas chromatogra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12976"/>
            <a:ext cx="3913617" cy="2935213"/>
          </a:xfrm>
          <a:prstGeom prst="rect">
            <a:avLst/>
          </a:prstGeom>
          <a:noFill/>
        </p:spPr>
      </p:pic>
      <p:pic>
        <p:nvPicPr>
          <p:cNvPr id="83972" name="Picture 4" descr="Photo of a HP 1100 HPLC 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08920"/>
            <a:ext cx="2857500" cy="3810000"/>
          </a:xfrm>
          <a:prstGeom prst="rect">
            <a:avLst/>
          </a:prstGeom>
          <a:noFill/>
        </p:spPr>
      </p:pic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152400" y="2501280"/>
            <a:ext cx="4932040" cy="8640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Chromatography (GC)</a:t>
            </a:r>
            <a:endParaRPr kumimoji="0" lang="el-G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Ταχεία ανίχνευση </a:t>
            </a:r>
            <a:r>
              <a:rPr lang="el-GR" dirty="0" err="1"/>
              <a:t>μυκοτοξινών</a:t>
            </a:r>
            <a:r>
              <a:rPr lang="el-GR" dirty="0"/>
              <a:t> με ανοσολογικές τεχνικές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Βασίζονται στην χρήση ειδικών </a:t>
            </a:r>
            <a:r>
              <a:rPr lang="el-GR" dirty="0" err="1"/>
              <a:t>μονοκλωνικών</a:t>
            </a:r>
            <a:r>
              <a:rPr lang="el-GR" dirty="0"/>
              <a:t> και </a:t>
            </a:r>
            <a:r>
              <a:rPr lang="el-GR" dirty="0" err="1"/>
              <a:t>πολυκλωνικών</a:t>
            </a:r>
            <a:r>
              <a:rPr lang="el-GR" dirty="0"/>
              <a:t> αντισωμάτων έναντι της τοξίνης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Δύο βασικές κατηγορίες:</a:t>
            </a:r>
          </a:p>
          <a:p>
            <a:pPr lvl="1"/>
            <a:r>
              <a:rPr lang="el-GR" dirty="0"/>
              <a:t>Στήλες </a:t>
            </a:r>
            <a:r>
              <a:rPr lang="el-GR" dirty="0" err="1"/>
              <a:t>ανοσοσυγγένειας</a:t>
            </a:r>
            <a:r>
              <a:rPr lang="el-GR" dirty="0"/>
              <a:t> (</a:t>
            </a:r>
            <a:r>
              <a:rPr lang="en-US" dirty="0" err="1"/>
              <a:t>immunoaffinity</a:t>
            </a:r>
            <a:r>
              <a:rPr lang="en-US" dirty="0"/>
              <a:t> columns)</a:t>
            </a:r>
            <a:endParaRPr lang="el-GR" dirty="0"/>
          </a:p>
          <a:p>
            <a:pPr lvl="1"/>
            <a:r>
              <a:rPr lang="en-US" dirty="0"/>
              <a:t>ELISA  (enzyme-linked </a:t>
            </a:r>
            <a:r>
              <a:rPr lang="en-US" dirty="0" err="1"/>
              <a:t>immunosorbent</a:t>
            </a:r>
            <a:r>
              <a:rPr lang="en-US" dirty="0"/>
              <a:t> assay)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106</a:t>
            </a:fld>
            <a:endParaRPr lang="el-GR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556792"/>
            <a:ext cx="3538736" cy="4569371"/>
          </a:xfrm>
        </p:spPr>
        <p:txBody>
          <a:bodyPr>
            <a:normAutofit fontScale="92500"/>
          </a:bodyPr>
          <a:lstStyle/>
          <a:p>
            <a:r>
              <a:rPr lang="el-GR" dirty="0"/>
              <a:t>Έχουν αναπτυχθεί πολλά εμπορικά </a:t>
            </a:r>
            <a:r>
              <a:rPr lang="el-GR" dirty="0" err="1"/>
              <a:t>κιτ</a:t>
            </a:r>
            <a:r>
              <a:rPr lang="el-GR" dirty="0"/>
              <a:t> </a:t>
            </a:r>
            <a:r>
              <a:rPr lang="en-US" dirty="0"/>
              <a:t>ELISA </a:t>
            </a:r>
            <a:r>
              <a:rPr lang="el-GR" dirty="0"/>
              <a:t>για ανίχνευση </a:t>
            </a:r>
            <a:r>
              <a:rPr lang="el-GR" dirty="0" err="1"/>
              <a:t>μυκοτοξινών</a:t>
            </a:r>
            <a:endParaRPr lang="el-GR" dirty="0"/>
          </a:p>
          <a:p>
            <a:r>
              <a:rPr lang="el-GR" dirty="0"/>
              <a:t>Μερικά από αυτά είναι επικυρωμένα (πχ </a:t>
            </a:r>
            <a:r>
              <a:rPr lang="en-US" dirty="0" err="1"/>
              <a:t>Romer-Agraquant</a:t>
            </a:r>
            <a:r>
              <a:rPr lang="en-US" dirty="0"/>
              <a:t>, </a:t>
            </a:r>
            <a:r>
              <a:rPr lang="en-US" dirty="0" err="1"/>
              <a:t>Neogen-Veratox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107</a:t>
            </a:fld>
            <a:endParaRPr lang="el-GR"/>
          </a:p>
        </p:txBody>
      </p:sp>
      <p:pic>
        <p:nvPicPr>
          <p:cNvPr id="1026" name="Picture 2" descr="http://link.springer.com/article/10.1007%2Fs11046-004-8666-0/lookinside/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4680520" cy="662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Μέθοδος </a:t>
            </a:r>
            <a:r>
              <a:rPr lang="en-US" dirty="0"/>
              <a:t>ELISA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Χρησιμοποιείται για γρήγορη ανίχνευση (</a:t>
            </a:r>
            <a:r>
              <a:rPr lang="en-US" dirty="0"/>
              <a:t>screening) </a:t>
            </a:r>
            <a:r>
              <a:rPr lang="el-GR" dirty="0"/>
              <a:t>της παρουσίας μίας </a:t>
            </a:r>
            <a:r>
              <a:rPr lang="el-GR" dirty="0" err="1"/>
              <a:t>μυκοτοξίνης</a:t>
            </a:r>
            <a:endParaRPr lang="el-GR" dirty="0"/>
          </a:p>
          <a:p>
            <a:endParaRPr lang="el-GR" dirty="0"/>
          </a:p>
          <a:p>
            <a:r>
              <a:rPr lang="el-GR" dirty="0"/>
              <a:t>Υπάρχουν εμπορικά </a:t>
            </a:r>
            <a:r>
              <a:rPr lang="el-GR" dirty="0" err="1"/>
              <a:t>κιτ</a:t>
            </a:r>
            <a:r>
              <a:rPr lang="el-GR" dirty="0"/>
              <a:t> για ποιοτική, </a:t>
            </a:r>
            <a:r>
              <a:rPr lang="el-GR" dirty="0" err="1"/>
              <a:t>ημιποσοτική</a:t>
            </a:r>
            <a:r>
              <a:rPr lang="el-GR" dirty="0"/>
              <a:t> και ποσοτική ανάλυση για τις περισσότερες από τις </a:t>
            </a:r>
            <a:r>
              <a:rPr lang="el-GR" dirty="0" err="1"/>
              <a:t>μυκοτοξίνες</a:t>
            </a:r>
            <a:r>
              <a:rPr lang="el-GR" dirty="0"/>
              <a:t>.</a:t>
            </a:r>
          </a:p>
          <a:p>
            <a:pPr>
              <a:buNone/>
            </a:pPr>
            <a:endParaRPr lang="el-GR" dirty="0"/>
          </a:p>
          <a:p>
            <a:r>
              <a:rPr lang="el-GR" dirty="0"/>
              <a:t>Τα όρια ανίχνευσης των </a:t>
            </a:r>
            <a:r>
              <a:rPr lang="el-GR" dirty="0" err="1"/>
              <a:t>κιτ</a:t>
            </a:r>
            <a:r>
              <a:rPr lang="el-GR" dirty="0"/>
              <a:t> συνήθως είναι στα πλαίσια των  νομοθετικών ορίων που έχουν θεσπιστεί από την ΕΕ.</a:t>
            </a:r>
          </a:p>
          <a:p>
            <a:endParaRPr lang="el-GR" dirty="0"/>
          </a:p>
          <a:p>
            <a:r>
              <a:rPr lang="el-GR" dirty="0"/>
              <a:t>Ανάλογα  με τα αποτελέσματα, τα  θετικά δείγματα επιβεβαιώνονται με κλασσικές αναλυτικές τεχνικές. 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108</a:t>
            </a:fld>
            <a:endParaRPr lang="el-GR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Κιτ</a:t>
            </a:r>
            <a:r>
              <a:rPr lang="el-GR" dirty="0"/>
              <a:t> </a:t>
            </a:r>
            <a:r>
              <a:rPr lang="en-US" dirty="0"/>
              <a:t>ELISA</a:t>
            </a:r>
            <a:endParaRPr lang="el-GR" dirty="0"/>
          </a:p>
        </p:txBody>
      </p:sp>
      <p:sp>
        <p:nvSpPr>
          <p:cNvPr id="7" name="6 - Θέση κειμένου"/>
          <p:cNvSpPr>
            <a:spLocks noGrp="1"/>
          </p:cNvSpPr>
          <p:nvPr>
            <p:ph type="body" idx="1"/>
          </p:nvPr>
        </p:nvSpPr>
        <p:spPr>
          <a:xfrm>
            <a:off x="755576" y="1556792"/>
            <a:ext cx="4040188" cy="838200"/>
          </a:xfrm>
        </p:spPr>
        <p:txBody>
          <a:bodyPr/>
          <a:lstStyle/>
          <a:p>
            <a:r>
              <a:rPr lang="el-GR" dirty="0"/>
              <a:t>πλεονεκτήματα</a:t>
            </a:r>
          </a:p>
        </p:txBody>
      </p:sp>
      <p:sp>
        <p:nvSpPr>
          <p:cNvPr id="9" name="8 - Θέση κειμένου"/>
          <p:cNvSpPr>
            <a:spLocks noGrp="1"/>
          </p:cNvSpPr>
          <p:nvPr>
            <p:ph type="body" sz="half" idx="3"/>
          </p:nvPr>
        </p:nvSpPr>
        <p:spPr>
          <a:xfrm>
            <a:off x="5292080" y="2132856"/>
            <a:ext cx="2592288" cy="576064"/>
          </a:xfrm>
        </p:spPr>
        <p:txBody>
          <a:bodyPr/>
          <a:lstStyle/>
          <a:p>
            <a:r>
              <a:rPr lang="el-GR" dirty="0"/>
              <a:t>μειονεκτήματα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4008" y="2708920"/>
            <a:ext cx="4040188" cy="39417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Απαιτούνται χαμηλότερα όρια ανίχνευσης</a:t>
            </a:r>
          </a:p>
          <a:p>
            <a:r>
              <a:rPr lang="el-GR" dirty="0"/>
              <a:t>Μπορεί να υπάρχουν διασταυρούμενες αντιδράσεις με άλλες τοξίνες</a:t>
            </a:r>
          </a:p>
          <a:p>
            <a:r>
              <a:rPr lang="el-GR" dirty="0"/>
              <a:t>Το είδος τροφίμου μπορεί να επηρεάζει την ανάλυση</a:t>
            </a:r>
          </a:p>
          <a:p>
            <a:r>
              <a:rPr lang="el-GR" dirty="0"/>
              <a:t>Πρέπει να χρησιμοποιείται μόνο στα τρόφιμα για τα οποία η μέθοδος είναι επικυρωμένη</a:t>
            </a:r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7544" y="2348880"/>
            <a:ext cx="4041775" cy="3941763"/>
          </a:xfrm>
        </p:spPr>
        <p:txBody>
          <a:bodyPr/>
          <a:lstStyle/>
          <a:p>
            <a:r>
              <a:rPr lang="el-GR" dirty="0"/>
              <a:t>Εύκολα στην χρήση</a:t>
            </a:r>
          </a:p>
          <a:p>
            <a:r>
              <a:rPr lang="el-GR" dirty="0"/>
              <a:t>Γρήγορα</a:t>
            </a:r>
          </a:p>
          <a:p>
            <a:r>
              <a:rPr lang="el-GR" dirty="0"/>
              <a:t>Οικονομικά (10-20 ευρώ/τεστ)</a:t>
            </a:r>
          </a:p>
          <a:p>
            <a:r>
              <a:rPr lang="el-GR" dirty="0"/>
              <a:t>Δεν απαιτείται ακριβός εξοπλισμός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109</a:t>
            </a:fld>
            <a:endParaRPr lang="el-GR"/>
          </a:p>
        </p:txBody>
      </p:sp>
      <p:pic>
        <p:nvPicPr>
          <p:cNvPr id="12" name="Picture 4" descr="https://encrypted-tbn1.gstatic.com/images?q=tbn:ANd9GcSGBDUGM5_fBmFNIuqSFfJFP_9mC0MDwdIpT1dHY-XgKraMRF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88640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/>
          <a:lstStyle/>
          <a:p>
            <a:pPr algn="l"/>
            <a:r>
              <a:rPr lang="el-GR" dirty="0"/>
              <a:t>Σπόρια μυκήτων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412776"/>
            <a:ext cx="4968552" cy="4032448"/>
          </a:xfrm>
        </p:spPr>
        <p:txBody>
          <a:bodyPr>
            <a:normAutofit fontScale="92500" lnSpcReduction="10000"/>
          </a:bodyPr>
          <a:lstStyle/>
          <a:p>
            <a:r>
              <a:rPr lang="el-GR" sz="2800" dirty="0"/>
              <a:t>Οι περισσότεροι μύκητες αναπαράγονται με </a:t>
            </a:r>
            <a:r>
              <a:rPr lang="el-GR" sz="2800" u="sng" dirty="0"/>
              <a:t>σπόρια</a:t>
            </a:r>
            <a:r>
              <a:rPr lang="el-GR" sz="2800" dirty="0"/>
              <a:t>, τόσο με φυλετικούς όσο και με </a:t>
            </a:r>
            <a:r>
              <a:rPr lang="el-GR" sz="2800" dirty="0" err="1"/>
              <a:t>αφυλετικούς</a:t>
            </a:r>
            <a:r>
              <a:rPr lang="el-GR" sz="2800" dirty="0"/>
              <a:t> βιολογικούς κύκλους</a:t>
            </a:r>
          </a:p>
          <a:p>
            <a:r>
              <a:rPr lang="el-GR" sz="2800" dirty="0"/>
              <a:t>Τα σπόρια απελευθερώνονται (συχνά σαν νέφος) και μεταφέρονται με τον αέρα και το νερό σε μεγάλες αποστάσεις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6" name="Picture 3" descr="CHAP-31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850" y="0"/>
            <a:ext cx="3613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Αμεση ανταγωνιστική ενζυμοσύνδετη ανοσοπροσροφητική δοκιμή </a:t>
            </a:r>
            <a:r>
              <a:rPr lang="el-GR" dirty="0"/>
              <a:t>(</a:t>
            </a:r>
            <a:r>
              <a:rPr lang="en-US" sz="3100" dirty="0"/>
              <a:t>Competitive Direct </a:t>
            </a:r>
            <a:r>
              <a:rPr lang="el-GR" sz="3100" dirty="0"/>
              <a:t>–</a:t>
            </a:r>
            <a:r>
              <a:rPr lang="en-US" sz="3100" dirty="0"/>
              <a:t>Enzyme Linked </a:t>
            </a:r>
            <a:r>
              <a:rPr lang="en-US" sz="3100" dirty="0" err="1"/>
              <a:t>ImmunoSorbent</a:t>
            </a:r>
            <a:r>
              <a:rPr lang="en-US" sz="3100" dirty="0"/>
              <a:t> Assay</a:t>
            </a:r>
            <a:r>
              <a:rPr lang="el-GR" sz="3100" dirty="0"/>
              <a:t>, </a:t>
            </a:r>
            <a:r>
              <a:rPr lang="en-US" sz="3100" dirty="0"/>
              <a:t>CD</a:t>
            </a:r>
            <a:r>
              <a:rPr lang="el-GR" sz="3100" dirty="0"/>
              <a:t>-</a:t>
            </a:r>
            <a:r>
              <a:rPr lang="en-US" sz="3100" dirty="0"/>
              <a:t>ELISA</a:t>
            </a:r>
            <a:r>
              <a:rPr lang="el-GR" sz="31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332037"/>
            <a:ext cx="7467600" cy="4525963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Η ελεύθερη μυκοτοξίνη στα δείγματα και τα πρότυπα μπορεί να ανταγωνιστεί με το σύζευγμα</a:t>
            </a:r>
            <a:r>
              <a:rPr lang="en-US" dirty="0"/>
              <a:t> (conjugate)</a:t>
            </a:r>
            <a:r>
              <a:rPr lang="el-GR" dirty="0"/>
              <a:t> δηλ. </a:t>
            </a:r>
            <a:r>
              <a:rPr lang="el-GR" dirty="0" err="1"/>
              <a:t>ενζυμοσύνδετη</a:t>
            </a:r>
            <a:r>
              <a:rPr lang="el-GR" dirty="0"/>
              <a:t> </a:t>
            </a:r>
            <a:r>
              <a:rPr lang="el-GR" dirty="0" err="1"/>
              <a:t>μυκοτοξίνη</a:t>
            </a:r>
            <a:r>
              <a:rPr lang="el-GR" dirty="0"/>
              <a:t> για τις θέσεις δέσμευσης στα προσκολλημένα αντισώματα. </a:t>
            </a:r>
          </a:p>
          <a:p>
            <a:r>
              <a:rPr lang="el-GR" dirty="0"/>
              <a:t>Μετά από ένα στάδιο  πλύσης, προστίθεται υπόστρωμα, το οποίο αντιδρά με το δεσμευμένο σύζευγμα και παράγεται μπλε χρώμα. </a:t>
            </a:r>
          </a:p>
          <a:p>
            <a:r>
              <a:rPr lang="el-GR" dirty="0"/>
              <a:t>Πιο έντονο μπλε χρώμα σημαίνει λιγότερη μυκοτοξίνη.</a:t>
            </a:r>
          </a:p>
          <a:p>
            <a:r>
              <a:rPr lang="el-GR" dirty="0"/>
              <a:t>Καταγράφονται φασματοφωτομετρικά  οι απορροφήσεις</a:t>
            </a:r>
          </a:p>
          <a:p>
            <a:r>
              <a:rPr lang="el-GR" dirty="0"/>
              <a:t>Οι οπτικές πυκνότητες των προτύπων αποτελούν την πρότυπη καμπύλη, και οι οπτικές πυκνότητες του δείγματος συναρτήσει της καμπύλης δίνουν, την ακριβή συγκέντρωση της </a:t>
            </a:r>
            <a:r>
              <a:rPr lang="el-GR" dirty="0" err="1"/>
              <a:t>μυκοτοξίνης</a:t>
            </a:r>
            <a:r>
              <a:rPr lang="el-GR" dirty="0"/>
              <a:t>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110</a:t>
            </a:fld>
            <a:endParaRPr lang="el-GR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dirty="0"/>
              <a:t>ELISA </a:t>
            </a:r>
            <a:r>
              <a:rPr lang="el-GR" dirty="0"/>
              <a:t>για μυκοτοξίνες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111</a:t>
            </a:fld>
            <a:endParaRPr lang="el-GR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552728" cy="47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Μικροπλάκες για </a:t>
            </a:r>
            <a:r>
              <a:rPr lang="en-US" dirty="0"/>
              <a:t>ELISA</a:t>
            </a:r>
            <a:br>
              <a:rPr lang="en-US" dirty="0"/>
            </a:br>
            <a:r>
              <a:rPr lang="el-GR" dirty="0"/>
              <a:t>(πλάκες μικροτιτλοδότησης)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112</a:t>
            </a:fld>
            <a:endParaRPr lang="el-GR"/>
          </a:p>
        </p:txBody>
      </p:sp>
      <p:pic>
        <p:nvPicPr>
          <p:cNvPr id="53250" name="Picture 2" descr="http://t1.gstatic.com/images?q=tbn:ANd9GcR7tTZNhG-qxPKCip2QX4IK-QKdSEoKVJgopcVoB0EYrNPMIeSn8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96952"/>
            <a:ext cx="3264222" cy="2162547"/>
          </a:xfrm>
          <a:prstGeom prst="rect">
            <a:avLst/>
          </a:prstGeom>
          <a:noFill/>
        </p:spPr>
      </p:pic>
      <p:pic>
        <p:nvPicPr>
          <p:cNvPr id="44034" name="Picture 2" descr="http://i01.i.aliimg.com/photo/v0/109390913/Ochratoxin_A_ELISA_K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96952"/>
            <a:ext cx="2714625" cy="2038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1143000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r>
              <a:rPr lang="el-GR" dirty="0"/>
              <a:t>Ταχεία ποιοτική ανίχνευση:</a:t>
            </a:r>
            <a:br>
              <a:rPr lang="el-GR" dirty="0"/>
            </a:br>
            <a:r>
              <a:rPr lang="el-GR" dirty="0" err="1"/>
              <a:t>Ανοσοχρωματογραφία</a:t>
            </a:r>
            <a:r>
              <a:rPr lang="el-GR" dirty="0"/>
              <a:t> πλευρικής ροής (ταινίες)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19256" cy="4525963"/>
          </a:xfrm>
        </p:spPr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113</a:t>
            </a:fld>
            <a:endParaRPr lang="el-G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44146"/>
            <a:ext cx="4680520" cy="332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Ταινία Ανοσοχρωματογραφίας πλευρικής ροής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114</a:t>
            </a:fld>
            <a:endParaRPr lang="el-GR"/>
          </a:p>
        </p:txBody>
      </p:sp>
      <p:pic>
        <p:nvPicPr>
          <p:cNvPr id="5" name="Picture 4" descr="C:\Users\saturn2\Desktop\Picture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6624736" cy="33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encrypted-tbn3.gstatic.com/images?q=tbn:ANd9GcT3mzYlM4zlWlTZpXtY-7tAV8No0K4nLCKBWle-tKtfTC-YOk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7025" y="764704"/>
            <a:ext cx="2466975" cy="184785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67544" y="1340768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/>
              <a:t>Η μέθοδος βασίζεται στην σχέση αντιγόνου-αντισώματος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/>
              <a:t>Για ποιοτική ανίχνευση</a:t>
            </a:r>
            <a:r>
              <a:rPr lang="en-US" sz="2400" dirty="0"/>
              <a:t>: </a:t>
            </a:r>
            <a:r>
              <a:rPr lang="el-GR" sz="2400" dirty="0"/>
              <a:t>Θετικό ή Αρνητικό αποτέλεσμα (αναφορικά με τα ανώτατα επιτρεπτά όρια μίας </a:t>
            </a:r>
            <a:r>
              <a:rPr lang="el-GR" sz="2400" dirty="0" err="1"/>
              <a:t>μυκοτοξίνης</a:t>
            </a:r>
            <a:r>
              <a:rPr lang="el-GR" sz="2400" dirty="0"/>
              <a:t>) </a:t>
            </a:r>
            <a:endParaRPr lang="en-US" sz="2400" dirty="0"/>
          </a:p>
          <a:p>
            <a:endParaRPr lang="el-GR" sz="20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115</a:t>
            </a:fld>
            <a:endParaRPr lang="el-GR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548680"/>
            <a:ext cx="45434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51520" y="620688"/>
            <a:ext cx="36724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Πρόσφατα οι δοκιμασίες </a:t>
            </a:r>
            <a:r>
              <a:rPr lang="el-GR" sz="2400" dirty="0" err="1"/>
              <a:t>ανοσοχρωματογραφίας</a:t>
            </a:r>
            <a:r>
              <a:rPr lang="el-GR" sz="2400" dirty="0"/>
              <a:t> πλάγιας ροής (</a:t>
            </a:r>
            <a:r>
              <a:rPr lang="en-US" sz="2400" dirty="0" err="1"/>
              <a:t>Immunochromatographic</a:t>
            </a:r>
            <a:r>
              <a:rPr lang="en-US" sz="2400" dirty="0"/>
              <a:t> Lateral Flow Assays</a:t>
            </a:r>
            <a:r>
              <a:rPr lang="el-GR" sz="2400" dirty="0"/>
              <a:t>), έχουν αναπτυχθεί ιδιαίτερα γιατί παρέχουν εύκολη χρήση, γρήγορα αποτελέσματα και επίπεδα ευαισθησίας συγκρίσιμα με της </a:t>
            </a:r>
            <a:r>
              <a:rPr lang="en-US" sz="2400" dirty="0"/>
              <a:t>ELISA</a:t>
            </a:r>
            <a:endParaRPr lang="el-GR" sz="2400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Ανάλυση ~300 δειγμάτων </a:t>
            </a:r>
            <a:r>
              <a:rPr lang="el-GR" sz="3100" dirty="0"/>
              <a:t>(2012-2014)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68760"/>
            <a:ext cx="8075240" cy="5328592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75 δείγματα (διάφοροι ξηροί καρποί ή </a:t>
            </a:r>
            <a:r>
              <a:rPr lang="el-GR" dirty="0" err="1"/>
              <a:t>προιόντα</a:t>
            </a:r>
            <a:r>
              <a:rPr lang="el-GR" dirty="0"/>
              <a:t> με ξηρούς καρπούς) για ολικές </a:t>
            </a:r>
            <a:r>
              <a:rPr lang="el-GR" dirty="0" err="1"/>
              <a:t>αφλατοξίνες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το </a:t>
            </a:r>
            <a:r>
              <a:rPr lang="en-US" dirty="0"/>
              <a:t>26,7%</a:t>
            </a:r>
            <a:r>
              <a:rPr lang="el-GR" dirty="0"/>
              <a:t> των δειγμάτων βρέθηκε θετικό</a:t>
            </a:r>
            <a:r>
              <a:rPr lang="en-US" dirty="0"/>
              <a:t>)</a:t>
            </a:r>
            <a:endParaRPr lang="el-GR" dirty="0"/>
          </a:p>
          <a:p>
            <a:r>
              <a:rPr lang="en-US" dirty="0"/>
              <a:t>125 </a:t>
            </a:r>
            <a:r>
              <a:rPr lang="el-GR" dirty="0"/>
              <a:t>δείγματα</a:t>
            </a:r>
            <a:r>
              <a:rPr lang="en-US" dirty="0"/>
              <a:t> </a:t>
            </a:r>
            <a:r>
              <a:rPr lang="el-GR" dirty="0"/>
              <a:t>[</a:t>
            </a:r>
            <a:r>
              <a:rPr lang="en-US" dirty="0"/>
              <a:t>55 </a:t>
            </a:r>
            <a:r>
              <a:rPr lang="el-GR" dirty="0"/>
              <a:t>δημητριακά</a:t>
            </a:r>
            <a:r>
              <a:rPr lang="en-US" dirty="0"/>
              <a:t>, 33 </a:t>
            </a:r>
            <a:r>
              <a:rPr lang="el-GR" dirty="0"/>
              <a:t>ξηροί καρποί</a:t>
            </a:r>
            <a:r>
              <a:rPr lang="en-US" dirty="0"/>
              <a:t>, 24 snacks (</a:t>
            </a:r>
            <a:r>
              <a:rPr lang="el-GR" dirty="0"/>
              <a:t>σοκολάτες και μπισκότα</a:t>
            </a:r>
            <a:r>
              <a:rPr lang="en-US" dirty="0"/>
              <a:t>) </a:t>
            </a:r>
            <a:r>
              <a:rPr lang="el-GR" dirty="0"/>
              <a:t>και </a:t>
            </a:r>
            <a:r>
              <a:rPr lang="en-US" dirty="0"/>
              <a:t>13 </a:t>
            </a:r>
            <a:r>
              <a:rPr lang="el-GR" dirty="0" err="1"/>
              <a:t>προιόντα</a:t>
            </a:r>
            <a:r>
              <a:rPr lang="el-GR" dirty="0"/>
              <a:t> με καλαμπόκι]</a:t>
            </a:r>
            <a:r>
              <a:rPr lang="en-US" dirty="0"/>
              <a:t> </a:t>
            </a:r>
            <a:r>
              <a:rPr lang="el-GR" dirty="0"/>
              <a:t>. Το </a:t>
            </a:r>
            <a:r>
              <a:rPr lang="en-US" dirty="0"/>
              <a:t>35.2%) </a:t>
            </a:r>
            <a:r>
              <a:rPr lang="el-GR" dirty="0"/>
              <a:t> βρέθηκε θετικό σε </a:t>
            </a:r>
            <a:r>
              <a:rPr lang="el-GR" dirty="0" err="1"/>
              <a:t>μυκοτοξίνες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dirty="0" err="1"/>
              <a:t>aflatoxins</a:t>
            </a:r>
            <a:r>
              <a:rPr lang="en-US" dirty="0"/>
              <a:t> </a:t>
            </a:r>
            <a:r>
              <a:rPr lang="el-GR" dirty="0"/>
              <a:t>ή </a:t>
            </a:r>
            <a:r>
              <a:rPr lang="en-US" dirty="0" err="1"/>
              <a:t>ochratoxin</a:t>
            </a:r>
            <a:r>
              <a:rPr lang="en-US" dirty="0"/>
              <a:t> A </a:t>
            </a:r>
            <a:r>
              <a:rPr lang="el-GR" dirty="0"/>
              <a:t>ή </a:t>
            </a:r>
            <a:r>
              <a:rPr lang="en-US" dirty="0"/>
              <a:t> </a:t>
            </a:r>
            <a:r>
              <a:rPr lang="en-US" dirty="0" err="1"/>
              <a:t>fumonisins</a:t>
            </a:r>
            <a:r>
              <a:rPr lang="el-GR" dirty="0"/>
              <a:t>)</a:t>
            </a:r>
          </a:p>
          <a:p>
            <a:r>
              <a:rPr lang="el-GR" dirty="0"/>
              <a:t>30 δείγματα από 18 συσκευασμένα και 12 μη συσκευασμένα καρυκεύματα (κανέλα, πάπρικα, κύμινο, πιπέρι, κάρυ, μοσχοκάρυδο, </a:t>
            </a:r>
            <a:r>
              <a:rPr lang="el-GR" dirty="0" err="1"/>
              <a:t>γαρύφαλο</a:t>
            </a:r>
            <a:r>
              <a:rPr lang="el-GR" dirty="0"/>
              <a:t>, </a:t>
            </a:r>
            <a:r>
              <a:rPr lang="el-GR" dirty="0" err="1"/>
              <a:t>τζίτζερ</a:t>
            </a:r>
            <a:r>
              <a:rPr lang="el-GR" dirty="0"/>
              <a:t>, κρεμμύδι, σκόρδο, </a:t>
            </a:r>
            <a:r>
              <a:rPr lang="el-GR" dirty="0" err="1"/>
              <a:t>μπούκοβο</a:t>
            </a:r>
            <a:r>
              <a:rPr lang="el-GR" dirty="0"/>
              <a:t>, ρίγανη, θυμάρι, δενδρολίβανο, δάφνη). Από το σύνολο των δειγμάτων, τα 26 (86%) βρέθηκαν θετικά σε </a:t>
            </a:r>
            <a:r>
              <a:rPr lang="el-GR" dirty="0" err="1"/>
              <a:t>αφλατοξίνη</a:t>
            </a:r>
            <a:r>
              <a:rPr lang="el-GR" dirty="0"/>
              <a:t>,  ενώ τα 6 από αυτά βρέθηκαν με τιμές&gt;10</a:t>
            </a:r>
            <a:r>
              <a:rPr lang="en-US" dirty="0"/>
              <a:t>ppb</a:t>
            </a:r>
            <a:r>
              <a:rPr lang="el-GR" dirty="0"/>
              <a:t> (20%). </a:t>
            </a:r>
          </a:p>
          <a:p>
            <a:r>
              <a:rPr lang="el-GR" dirty="0"/>
              <a:t>40 δείγματα από γάλατα και 10 δείγματα τυριών για </a:t>
            </a:r>
            <a:r>
              <a:rPr lang="el-GR" dirty="0" err="1"/>
              <a:t>αφλατοξίνη</a:t>
            </a:r>
            <a:r>
              <a:rPr lang="el-GR" dirty="0"/>
              <a:t> Μ1 (73,8% θετικά)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116</a:t>
            </a:fld>
            <a:endParaRPr lang="el-GR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2348880"/>
            <a:ext cx="8820472" cy="1143000"/>
          </a:xfrm>
        </p:spPr>
        <p:txBody>
          <a:bodyPr>
            <a:normAutofit/>
          </a:bodyPr>
          <a:lstStyle/>
          <a:p>
            <a:r>
              <a:rPr lang="el-GR" sz="3200" dirty="0"/>
              <a:t>Νομοθετικά όρια για </a:t>
            </a:r>
            <a:r>
              <a:rPr lang="el-GR" sz="3200" dirty="0" err="1"/>
              <a:t>αφλατοξίνη</a:t>
            </a:r>
            <a:r>
              <a:rPr lang="el-GR" sz="3200" dirty="0"/>
              <a:t> Μ1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3429000"/>
            <a:ext cx="8604448" cy="3833267"/>
          </a:xfrm>
        </p:spPr>
        <p:txBody>
          <a:bodyPr/>
          <a:lstStyle/>
          <a:p>
            <a:r>
              <a:rPr lang="el-GR" dirty="0"/>
              <a:t>ΕΕ				50</a:t>
            </a:r>
            <a:r>
              <a:rPr lang="en-US" dirty="0"/>
              <a:t>ng/L (</a:t>
            </a:r>
            <a:r>
              <a:rPr lang="en-US" dirty="0" err="1"/>
              <a:t>ppt</a:t>
            </a:r>
            <a:r>
              <a:rPr lang="en-US" dirty="0"/>
              <a:t>)    </a:t>
            </a:r>
            <a:r>
              <a:rPr lang="el-GR" dirty="0"/>
              <a:t>γάλα/γαλακτοκομικά</a:t>
            </a:r>
          </a:p>
          <a:p>
            <a:r>
              <a:rPr lang="el-GR" dirty="0"/>
              <a:t>ΗΠΑ				100 </a:t>
            </a:r>
            <a:r>
              <a:rPr lang="en-US" dirty="0"/>
              <a:t>ng/L</a:t>
            </a:r>
          </a:p>
          <a:p>
            <a:endParaRPr lang="el-GR" dirty="0"/>
          </a:p>
          <a:p>
            <a:r>
              <a:rPr lang="el-GR" dirty="0"/>
              <a:t>Ελβετία			10 </a:t>
            </a:r>
            <a:r>
              <a:rPr lang="en-US" dirty="0"/>
              <a:t>ng/L </a:t>
            </a:r>
            <a:r>
              <a:rPr lang="el-GR" dirty="0"/>
              <a:t>σε παιδικές τροφές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375206" cy="195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323528" y="260648"/>
            <a:ext cx="4680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err="1"/>
              <a:t>Βιομετατροπή</a:t>
            </a:r>
            <a:r>
              <a:rPr lang="el-GR" sz="3200" dirty="0"/>
              <a:t> της </a:t>
            </a:r>
            <a:r>
              <a:rPr lang="el-GR" sz="3200" dirty="0" err="1"/>
              <a:t>αφλατοξίνης</a:t>
            </a:r>
            <a:r>
              <a:rPr lang="el-GR" sz="3200" dirty="0"/>
              <a:t> Β1 στην </a:t>
            </a:r>
            <a:r>
              <a:rPr lang="el-GR" sz="3200" dirty="0" err="1"/>
              <a:t>αφλατοξίνη</a:t>
            </a:r>
            <a:r>
              <a:rPr lang="el-GR" sz="3200" dirty="0"/>
              <a:t> Μ1 (στο γάλα)</a:t>
            </a:r>
          </a:p>
        </p:txBody>
      </p:sp>
      <p:sp>
        <p:nvSpPr>
          <p:cNvPr id="6" name="5 - Δεξιό βέλος"/>
          <p:cNvSpPr/>
          <p:nvPr/>
        </p:nvSpPr>
        <p:spPr>
          <a:xfrm>
            <a:off x="3995936" y="404664"/>
            <a:ext cx="864096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B3BAED9-20B5-4117-B8D0-5AB516B8A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1144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76470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Χαρακτηριστικά του </a:t>
            </a:r>
            <a:r>
              <a:rPr lang="el-GR" dirty="0" err="1"/>
              <a:t>κιτ</a:t>
            </a:r>
            <a:r>
              <a:rPr lang="el-GR" dirty="0"/>
              <a:t> (</a:t>
            </a:r>
            <a:r>
              <a:rPr lang="en-US" dirty="0" err="1"/>
              <a:t>Neogen</a:t>
            </a:r>
            <a:r>
              <a:rPr lang="en-US" dirty="0"/>
              <a:t>)</a:t>
            </a:r>
            <a:r>
              <a:rPr lang="el-GR" dirty="0"/>
              <a:t>για ανίχνευση </a:t>
            </a:r>
            <a:r>
              <a:rPr lang="el-GR" dirty="0" err="1"/>
              <a:t>αφλατοξίνης</a:t>
            </a:r>
            <a:r>
              <a:rPr lang="el-GR" dirty="0"/>
              <a:t> Μ1 σε </a:t>
            </a:r>
            <a:r>
              <a:rPr lang="el-GR" dirty="0" err="1"/>
              <a:t>γαλα</a:t>
            </a:r>
            <a:r>
              <a:rPr lang="el-GR" dirty="0"/>
              <a:t> και γαλακτοκομικά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118</a:t>
            </a:fld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467544" y="3068960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Lower limit of detection:	 			4.3 </a:t>
            </a:r>
            <a:r>
              <a:rPr lang="en-US" sz="2400" dirty="0" err="1"/>
              <a:t>ppt</a:t>
            </a:r>
            <a:endParaRPr lang="en-US" sz="2400" dirty="0"/>
          </a:p>
          <a:p>
            <a:r>
              <a:rPr lang="en-US" sz="2400" dirty="0"/>
              <a:t>Range of </a:t>
            </a:r>
            <a:r>
              <a:rPr lang="en-US" sz="2400" dirty="0" err="1"/>
              <a:t>quantitation</a:t>
            </a:r>
            <a:r>
              <a:rPr lang="en-US" sz="2400" dirty="0"/>
              <a:t>: 				5–100 </a:t>
            </a:r>
            <a:r>
              <a:rPr lang="en-US" sz="2400" dirty="0" err="1"/>
              <a:t>ppt</a:t>
            </a:r>
            <a:endParaRPr lang="en-US" sz="2400" dirty="0"/>
          </a:p>
          <a:p>
            <a:r>
              <a:rPr lang="en-US" sz="2400" dirty="0"/>
              <a:t>Controls provided:		 0, 5, 15, 30, 60 and 100 </a:t>
            </a:r>
            <a:r>
              <a:rPr lang="en-US" sz="2400" dirty="0" err="1"/>
              <a:t>ppt</a:t>
            </a:r>
            <a:endParaRPr lang="en-US" sz="2400" dirty="0"/>
          </a:p>
          <a:p>
            <a:r>
              <a:rPr lang="en-US" sz="2400" dirty="0"/>
              <a:t>Testing time: 					45 minutes</a:t>
            </a:r>
          </a:p>
          <a:p>
            <a:r>
              <a:rPr lang="en-US" sz="2400" dirty="0"/>
              <a:t>Antibody cross-reactivity: 		</a:t>
            </a:r>
            <a:r>
              <a:rPr lang="en-US" sz="2400" dirty="0" err="1"/>
              <a:t>Aflatoxin</a:t>
            </a:r>
            <a:r>
              <a:rPr lang="en-US" sz="2400" dirty="0"/>
              <a:t> M1 100%. </a:t>
            </a:r>
          </a:p>
          <a:p>
            <a:r>
              <a:rPr lang="en-US" sz="2400" dirty="0"/>
              <a:t>		</a:t>
            </a:r>
            <a:r>
              <a:rPr lang="en-US" sz="2400" dirty="0" err="1"/>
              <a:t>Aflatoxin</a:t>
            </a:r>
            <a:r>
              <a:rPr lang="en-US" sz="2400" dirty="0"/>
              <a:t> B1, B2, G1, G2 and  M2 &lt; 1%.</a:t>
            </a:r>
          </a:p>
          <a:p>
            <a:r>
              <a:rPr lang="en-US" sz="2400" dirty="0"/>
              <a:t>Tests per kit: 					Up to 38 </a:t>
            </a:r>
            <a:endParaRPr lang="el-GR" sz="24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Ανάλυση δειγμάτων από γάλα της Ελληνικής αγοράς</a:t>
            </a:r>
          </a:p>
        </p:txBody>
      </p:sp>
      <p:pic>
        <p:nvPicPr>
          <p:cNvPr id="6146" name="Picture 2" descr="C:\Users\user\Desktop\batrinou\AFLA M1\[000167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8168"/>
            <a:ext cx="6607532" cy="49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6039AC4-BDF8-46FA-AF2C-2979CD0C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10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260648"/>
            <a:ext cx="9144000" cy="1714202"/>
          </a:xfrm>
        </p:spPr>
        <p:txBody>
          <a:bodyPr>
            <a:normAutofit/>
          </a:bodyPr>
          <a:lstStyle/>
          <a:p>
            <a:r>
              <a:rPr lang="el-GR" dirty="0"/>
              <a:t>Τα σπόρια είναι τα αναπαραγωγικά όργανα των μυκήτων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988840"/>
            <a:ext cx="8640960" cy="4525963"/>
          </a:xfrm>
        </p:spPr>
        <p:txBody>
          <a:bodyPr>
            <a:normAutofit/>
          </a:bodyPr>
          <a:lstStyle/>
          <a:p>
            <a:r>
              <a:rPr lang="el-GR" dirty="0"/>
              <a:t>Κατά τη σεξουαλική αναπαραγωγή σχηματίζονται τα </a:t>
            </a:r>
            <a:r>
              <a:rPr lang="el-GR" u="sng" dirty="0"/>
              <a:t>σεξουαλικά (φυλετικά)</a:t>
            </a:r>
            <a:r>
              <a:rPr lang="el-GR" dirty="0"/>
              <a:t> σπόρια (</a:t>
            </a:r>
            <a:r>
              <a:rPr lang="el-GR" dirty="0" err="1"/>
              <a:t>ζυγοσπόρια</a:t>
            </a:r>
            <a:r>
              <a:rPr lang="el-GR" dirty="0"/>
              <a:t>, </a:t>
            </a:r>
            <a:r>
              <a:rPr lang="el-GR" dirty="0" err="1"/>
              <a:t>ασκοσπόρια</a:t>
            </a:r>
            <a:r>
              <a:rPr lang="el-GR" dirty="0"/>
              <a:t>, </a:t>
            </a:r>
            <a:r>
              <a:rPr lang="el-GR" dirty="0" err="1"/>
              <a:t>βασιδιοσπόρια</a:t>
            </a:r>
            <a:r>
              <a:rPr lang="el-GR" dirty="0"/>
              <a:t>). </a:t>
            </a:r>
          </a:p>
          <a:p>
            <a:r>
              <a:rPr lang="el-GR" dirty="0"/>
              <a:t>Κατά την </a:t>
            </a:r>
            <a:r>
              <a:rPr lang="el-GR" dirty="0" err="1"/>
              <a:t>ασεξουαλική</a:t>
            </a:r>
            <a:r>
              <a:rPr lang="el-GR" dirty="0"/>
              <a:t> αναπαραγωγή σχηματίζονται τα </a:t>
            </a:r>
            <a:r>
              <a:rPr lang="el-GR" u="sng" dirty="0" err="1"/>
              <a:t>ασεξουαλικά</a:t>
            </a:r>
            <a:r>
              <a:rPr lang="el-GR" dirty="0"/>
              <a:t> (</a:t>
            </a:r>
            <a:r>
              <a:rPr lang="el-GR" u="sng" dirty="0" err="1"/>
              <a:t>αφυλετικά</a:t>
            </a:r>
            <a:r>
              <a:rPr lang="el-GR" dirty="0"/>
              <a:t>) σπόρια (</a:t>
            </a:r>
            <a:r>
              <a:rPr lang="el-GR" dirty="0" err="1"/>
              <a:t>κονίδια</a:t>
            </a:r>
            <a:r>
              <a:rPr lang="el-GR" dirty="0"/>
              <a:t>, </a:t>
            </a:r>
            <a:r>
              <a:rPr lang="el-GR" dirty="0" err="1"/>
              <a:t>βλαστοκονίδια</a:t>
            </a:r>
            <a:r>
              <a:rPr lang="el-GR" dirty="0"/>
              <a:t>, </a:t>
            </a:r>
            <a:r>
              <a:rPr lang="el-GR" dirty="0" err="1"/>
              <a:t>αρθροκονίδια</a:t>
            </a:r>
            <a:r>
              <a:rPr lang="el-GR" dirty="0"/>
              <a:t>, </a:t>
            </a:r>
            <a:r>
              <a:rPr lang="el-GR" dirty="0" err="1"/>
              <a:t>χλαμυδοκονίδια</a:t>
            </a:r>
            <a:r>
              <a:rPr lang="el-GR" dirty="0"/>
              <a:t>, </a:t>
            </a:r>
            <a:r>
              <a:rPr lang="el-GR" dirty="0" err="1"/>
              <a:t>σποραγγειοσπόρια</a:t>
            </a:r>
            <a:r>
              <a:rPr lang="el-GR" dirty="0"/>
              <a:t>) . </a:t>
            </a:r>
          </a:p>
          <a:p>
            <a:r>
              <a:rPr lang="el-GR" dirty="0"/>
              <a:t>Υπάρχει μεγάλη ποικιλία σπορίων ως προς το σχήμα, μέγεθος και τρόπο παραγωγής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εξοπλισμός</a:t>
            </a:r>
          </a:p>
        </p:txBody>
      </p:sp>
      <p:pic>
        <p:nvPicPr>
          <p:cNvPr id="11266" name="Picture 2" descr="C:\Users\user\Desktop\batrinou\AFLA M1\[000164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705177" cy="27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batrinou\AFLA M1\[000172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4211960" y="2492896"/>
            <a:ext cx="4487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err="1"/>
              <a:t>Ψυχόμενη</a:t>
            </a:r>
            <a:r>
              <a:rPr lang="el-GR" sz="3200" dirty="0"/>
              <a:t> φυγόκεντρος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D82979F-25D6-4CDC-BC64-BBDFB941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81515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Συλλογή υπερκειμένου-μεταφορά σε σωληνάκια </a:t>
            </a:r>
            <a:r>
              <a:rPr lang="en-US" dirty="0" err="1"/>
              <a:t>ependorf</a:t>
            </a:r>
            <a:endParaRPr lang="el-GR" dirty="0"/>
          </a:p>
        </p:txBody>
      </p:sp>
      <p:pic>
        <p:nvPicPr>
          <p:cNvPr id="9218" name="Picture 2" descr="C:\Users\user\Desktop\batrinou\AFLA M1\[000037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060340" cy="22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batrinou\AFLA M1\[000178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35" y="1772816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Λυγισμένο βέλος 3"/>
          <p:cNvSpPr/>
          <p:nvPr/>
        </p:nvSpPr>
        <p:spPr>
          <a:xfrm>
            <a:off x="2627784" y="2780928"/>
            <a:ext cx="1584176" cy="625379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421F70A-7FC8-480E-970B-B5425AE7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80914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Εμβολιάζουμε 100μ</a:t>
            </a:r>
            <a:r>
              <a:rPr lang="en-US" dirty="0"/>
              <a:t>L </a:t>
            </a:r>
            <a:r>
              <a:rPr lang="el-GR" dirty="0"/>
              <a:t>από τα πρότυπα δείγματα (</a:t>
            </a:r>
            <a:r>
              <a:rPr lang="en-US" dirty="0"/>
              <a:t>controls) </a:t>
            </a:r>
            <a:r>
              <a:rPr lang="el-GR" dirty="0"/>
              <a:t>στα </a:t>
            </a:r>
            <a:r>
              <a:rPr lang="el-GR" dirty="0" err="1"/>
              <a:t>μικροφρεάτια</a:t>
            </a:r>
            <a:r>
              <a:rPr lang="el-GR" dirty="0"/>
              <a:t> της </a:t>
            </a:r>
            <a:r>
              <a:rPr lang="en-US" dirty="0"/>
              <a:t>ELISA</a:t>
            </a:r>
            <a:endParaRPr lang="el-GR" dirty="0"/>
          </a:p>
        </p:txBody>
      </p:sp>
      <p:pic>
        <p:nvPicPr>
          <p:cNvPr id="10242" name="Picture 2" descr="C:\Users\user\Desktop\batrinou\AFLA M1\[00004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batrinou\AFLA M1\[000174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6802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Αριστερό βέλος 4"/>
          <p:cNvSpPr/>
          <p:nvPr/>
        </p:nvSpPr>
        <p:spPr>
          <a:xfrm>
            <a:off x="4644008" y="3585395"/>
            <a:ext cx="1440160" cy="2880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FF4CD74-6431-40F9-BC9A-086EFD3C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17152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Ανίχνευση </a:t>
            </a:r>
            <a:r>
              <a:rPr lang="el-GR" dirty="0" err="1"/>
              <a:t>αφλατοξίνης</a:t>
            </a:r>
            <a:r>
              <a:rPr lang="el-GR" dirty="0"/>
              <a:t> Μ1</a:t>
            </a:r>
          </a:p>
        </p:txBody>
      </p:sp>
      <p:pic>
        <p:nvPicPr>
          <p:cNvPr id="12290" name="Picture 2" descr="C:\Users\user\Desktop\batrinou\AFLA M1\[000177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3" y="1451415"/>
            <a:ext cx="3473159" cy="260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51" y="1484784"/>
            <a:ext cx="3676097" cy="490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8020"/>
            <a:ext cx="3288086" cy="246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B70AD92B-FDC2-4C09-8AC3-3567C62B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18513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Μέτρηση απορρόφησης σε </a:t>
            </a:r>
            <a:r>
              <a:rPr lang="el-GR" dirty="0" err="1"/>
              <a:t>φασματοφωτόμετρο</a:t>
            </a:r>
            <a:r>
              <a:rPr lang="el-GR" dirty="0"/>
              <a:t> (</a:t>
            </a:r>
            <a:r>
              <a:rPr lang="en-US" dirty="0" err="1"/>
              <a:t>nanospectophotometer</a:t>
            </a:r>
            <a:r>
              <a:rPr lang="en-US" dirty="0"/>
              <a:t>, Epoch, </a:t>
            </a:r>
            <a:r>
              <a:rPr lang="en-US" dirty="0" err="1"/>
              <a:t>Biotek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13316" name="Picture 4" descr="C:\Users\user\Desktop\batrinou\AFLA M1\[000065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6"/>
            <a:ext cx="3312368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64D55235-7178-410F-ABCE-4AEAA606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70778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/>
              <a:t>Συσχέτιση απορροφήσεων με συγκέντρωση </a:t>
            </a:r>
            <a:r>
              <a:rPr lang="el-GR" sz="3200" dirty="0" err="1"/>
              <a:t>αφλατοξίνης</a:t>
            </a:r>
            <a:r>
              <a:rPr lang="el-GR" sz="3200" dirty="0"/>
              <a:t> Μ1 με βάση την πρότυπη καμπύλη </a:t>
            </a:r>
          </a:p>
        </p:txBody>
      </p:sp>
      <p:graphicFrame>
        <p:nvGraphicFramePr>
          <p:cNvPr id="4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878049"/>
              </p:ext>
            </p:extLst>
          </p:nvPr>
        </p:nvGraphicFramePr>
        <p:xfrm>
          <a:off x="1619672" y="1772816"/>
          <a:ext cx="5429250" cy="360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512B4AD-7D86-4333-8AEC-E28E1641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61971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1143000"/>
          </a:xfrm>
        </p:spPr>
        <p:txBody>
          <a:bodyPr/>
          <a:lstStyle/>
          <a:p>
            <a:r>
              <a:rPr lang="el-GR" dirty="0"/>
              <a:t>Βιβλιογραφία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836712"/>
            <a:ext cx="8568952" cy="6021288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 err="1"/>
              <a:t>Benett</a:t>
            </a:r>
            <a:r>
              <a:rPr lang="en-US" sz="1800" dirty="0"/>
              <a:t> JW &amp; </a:t>
            </a:r>
            <a:r>
              <a:rPr lang="en-US" sz="1800" dirty="0" err="1"/>
              <a:t>Klich</a:t>
            </a:r>
            <a:r>
              <a:rPr lang="en-US" sz="1800" dirty="0"/>
              <a:t> M (2003) </a:t>
            </a:r>
            <a:r>
              <a:rPr lang="en-US" sz="1800" dirty="0" err="1"/>
              <a:t>Mycotoxins</a:t>
            </a:r>
            <a:r>
              <a:rPr lang="en-US" sz="1800" dirty="0"/>
              <a:t>, Clinical Microbiology Reviews 16:497-516</a:t>
            </a:r>
          </a:p>
          <a:p>
            <a:pPr lvl="0"/>
            <a:r>
              <a:rPr lang="en-US" sz="1800" dirty="0" err="1"/>
              <a:t>Batrinou</a:t>
            </a:r>
            <a:r>
              <a:rPr lang="en-US" sz="1800" dirty="0"/>
              <a:t> A., </a:t>
            </a:r>
            <a:r>
              <a:rPr lang="en-US" sz="1800" dirty="0" err="1"/>
              <a:t>Karathanos</a:t>
            </a:r>
            <a:r>
              <a:rPr lang="en-US" sz="1800" dirty="0"/>
              <a:t> V., </a:t>
            </a:r>
            <a:r>
              <a:rPr lang="en-US" sz="1800" dirty="0" err="1"/>
              <a:t>Proestos</a:t>
            </a:r>
            <a:r>
              <a:rPr lang="en-US" sz="1800" dirty="0"/>
              <a:t> C., </a:t>
            </a:r>
            <a:r>
              <a:rPr lang="en-US" sz="1800" dirty="0" err="1"/>
              <a:t>Sigala</a:t>
            </a:r>
            <a:r>
              <a:rPr lang="en-US" sz="1800" dirty="0"/>
              <a:t> K., </a:t>
            </a:r>
            <a:r>
              <a:rPr lang="en-US" sz="1800" dirty="0" err="1"/>
              <a:t>Sflomos</a:t>
            </a:r>
            <a:r>
              <a:rPr lang="en-US" sz="1800" dirty="0"/>
              <a:t> K (2013) Detection of </a:t>
            </a:r>
            <a:r>
              <a:rPr lang="en-US" sz="1800" dirty="0" err="1"/>
              <a:t>ochratoxin</a:t>
            </a:r>
            <a:r>
              <a:rPr lang="en-US" sz="1800" dirty="0"/>
              <a:t> in grapes and vine products, International Conference on Food and </a:t>
            </a:r>
            <a:r>
              <a:rPr lang="en-US" sz="1800" dirty="0" err="1"/>
              <a:t>Biosystems</a:t>
            </a:r>
            <a:r>
              <a:rPr lang="en-US" sz="1800" dirty="0"/>
              <a:t> Engineering, 30 May-02 June 2013, </a:t>
            </a:r>
            <a:r>
              <a:rPr lang="en-US" sz="1800" dirty="0" err="1"/>
              <a:t>Skiathos</a:t>
            </a:r>
            <a:r>
              <a:rPr lang="en-US" sz="1800" dirty="0"/>
              <a:t> Island, Greece.</a:t>
            </a:r>
          </a:p>
          <a:p>
            <a:r>
              <a:rPr lang="el-GR" sz="1800" dirty="0" err="1"/>
              <a:t>Μπατρίνου</a:t>
            </a:r>
            <a:r>
              <a:rPr lang="el-GR" sz="1800" dirty="0"/>
              <a:t> Α., </a:t>
            </a:r>
            <a:r>
              <a:rPr lang="el-GR" sz="1800" dirty="0" err="1"/>
              <a:t>Χούχουλα</a:t>
            </a:r>
            <a:r>
              <a:rPr lang="el-GR" sz="1800" dirty="0"/>
              <a:t> Δ., </a:t>
            </a:r>
            <a:r>
              <a:rPr lang="el-GR" sz="1800" dirty="0" err="1"/>
              <a:t>Καμπανοπούλου</a:t>
            </a:r>
            <a:r>
              <a:rPr lang="el-GR" sz="1800" dirty="0"/>
              <a:t> Μ., Μακρυγιάννης Κ., </a:t>
            </a:r>
            <a:r>
              <a:rPr lang="el-GR" sz="1800" dirty="0" err="1"/>
              <a:t>Μαρκάκη</a:t>
            </a:r>
            <a:r>
              <a:rPr lang="el-GR" sz="1800" dirty="0"/>
              <a:t> Π. (2013) Ανίχνευση </a:t>
            </a:r>
            <a:r>
              <a:rPr lang="el-GR" sz="1800" dirty="0" err="1"/>
              <a:t>αφλατοξίνης</a:t>
            </a:r>
            <a:r>
              <a:rPr lang="el-GR" sz="1800" dirty="0"/>
              <a:t> με ταχεία </a:t>
            </a:r>
            <a:r>
              <a:rPr lang="el-GR" sz="1800" dirty="0" err="1"/>
              <a:t>ανοσοαναλυτική</a:t>
            </a:r>
            <a:r>
              <a:rPr lang="el-GR" sz="1800" dirty="0"/>
              <a:t> μέθοδο σε καρυκεύματα της Ελληνικής αγοράς, ανακοίνωση στο 4</a:t>
            </a:r>
            <a:r>
              <a:rPr lang="el-GR" sz="1800" baseline="30000" dirty="0"/>
              <a:t>ο</a:t>
            </a:r>
            <a:r>
              <a:rPr lang="el-GR" sz="1800" dirty="0"/>
              <a:t> Πανελλήνιο  Συνέδριο  Βιοτεχνολογίας και Τεχνολογίας Τροφίμων, 11-13 Οκτωβρίου 2013, </a:t>
            </a:r>
            <a:r>
              <a:rPr lang="en-US" sz="1800" dirty="0"/>
              <a:t>MEC </a:t>
            </a:r>
            <a:r>
              <a:rPr lang="el-GR" sz="1800" dirty="0"/>
              <a:t>Παιανίας, Αθήνα.</a:t>
            </a:r>
          </a:p>
          <a:p>
            <a:pPr lvl="0"/>
            <a:r>
              <a:rPr lang="en-US" sz="1800" dirty="0"/>
              <a:t>D. </a:t>
            </a:r>
            <a:r>
              <a:rPr lang="en-US" sz="1800" dirty="0" err="1"/>
              <a:t>Houhoula</a:t>
            </a:r>
            <a:r>
              <a:rPr lang="en-US" sz="1800" u="sng" dirty="0"/>
              <a:t>, </a:t>
            </a:r>
            <a:r>
              <a:rPr lang="en-US" sz="1800" dirty="0"/>
              <a:t>A. </a:t>
            </a:r>
            <a:r>
              <a:rPr lang="en-US" sz="1800" dirty="0" err="1"/>
              <a:t>Batrinou</a:t>
            </a:r>
            <a:r>
              <a:rPr lang="en-US" sz="1800" dirty="0"/>
              <a:t>, M. </a:t>
            </a:r>
            <a:r>
              <a:rPr lang="en-US" sz="1800" dirty="0" err="1"/>
              <a:t>Athanasopoulou</a:t>
            </a:r>
            <a:r>
              <a:rPr lang="en-US" sz="1800" dirty="0"/>
              <a:t>, G. </a:t>
            </a:r>
            <a:r>
              <a:rPr lang="en-US" sz="1800" dirty="0" err="1"/>
              <a:t>Malogiannis</a:t>
            </a:r>
            <a:r>
              <a:rPr lang="en-US" sz="1800" dirty="0"/>
              <a:t>, E. </a:t>
            </a:r>
            <a:r>
              <a:rPr lang="en-US" sz="1800" dirty="0" err="1"/>
              <a:t>Nikolaidis</a:t>
            </a:r>
            <a:r>
              <a:rPr lang="en-US" sz="1800" dirty="0"/>
              <a:t>, </a:t>
            </a:r>
            <a:r>
              <a:rPr lang="en-US" sz="1800" dirty="0" err="1"/>
              <a:t>K.Sflomos</a:t>
            </a:r>
            <a:r>
              <a:rPr lang="en-US" sz="1800" dirty="0"/>
              <a:t>, S. </a:t>
            </a:r>
            <a:r>
              <a:rPr lang="en-US" sz="1800" dirty="0" err="1"/>
              <a:t>Koussissis</a:t>
            </a:r>
            <a:r>
              <a:rPr lang="en-US" sz="1800" dirty="0"/>
              <a:t> (2013) </a:t>
            </a:r>
            <a:r>
              <a:rPr lang="en-US" sz="1800" dirty="0" err="1"/>
              <a:t>Quantitation</a:t>
            </a:r>
            <a:r>
              <a:rPr lang="en-US" sz="1800" dirty="0"/>
              <a:t> of </a:t>
            </a:r>
            <a:r>
              <a:rPr lang="en-US" sz="1800" dirty="0" err="1"/>
              <a:t>aflatoxins</a:t>
            </a:r>
            <a:r>
              <a:rPr lang="en-US" sz="1800" dirty="0"/>
              <a:t>, </a:t>
            </a:r>
            <a:r>
              <a:rPr lang="en-US" sz="1800" dirty="0" err="1"/>
              <a:t>ochratoxins</a:t>
            </a:r>
            <a:r>
              <a:rPr lang="en-US" sz="1800" dirty="0"/>
              <a:t> and </a:t>
            </a:r>
            <a:r>
              <a:rPr lang="en-US" sz="1800" dirty="0" err="1"/>
              <a:t>fumonisins</a:t>
            </a:r>
            <a:r>
              <a:rPr lang="en-US" sz="1800" dirty="0"/>
              <a:t> with the direct competitive ELISA in foods, </a:t>
            </a:r>
            <a:r>
              <a:rPr lang="en-US" sz="1800" dirty="0" err="1"/>
              <a:t>EuroFoodChem</a:t>
            </a:r>
            <a:r>
              <a:rPr lang="en-US" sz="1800" dirty="0"/>
              <a:t> Congress, May 07-10 2013, Istanbul</a:t>
            </a:r>
            <a:endParaRPr lang="el-GR" sz="1800" dirty="0"/>
          </a:p>
          <a:p>
            <a:pPr lvl="0"/>
            <a:r>
              <a:rPr lang="en-US" sz="1800" dirty="0" err="1"/>
              <a:t>Houhoula</a:t>
            </a:r>
            <a:r>
              <a:rPr lang="en-US" sz="1800" dirty="0"/>
              <a:t> D.P., </a:t>
            </a:r>
            <a:r>
              <a:rPr lang="en-US" sz="1800" dirty="0" err="1"/>
              <a:t>Batrinou</a:t>
            </a:r>
            <a:r>
              <a:rPr lang="en-US" sz="1800" dirty="0"/>
              <a:t> A., </a:t>
            </a:r>
            <a:r>
              <a:rPr lang="en-US" sz="1800" dirty="0" err="1"/>
              <a:t>Chaniotis</a:t>
            </a:r>
            <a:r>
              <a:rPr lang="en-US" sz="1800" dirty="0"/>
              <a:t> P. </a:t>
            </a:r>
            <a:r>
              <a:rPr lang="en-US" sz="1800" dirty="0" err="1"/>
              <a:t>Grafas</a:t>
            </a:r>
            <a:r>
              <a:rPr lang="en-US" sz="1800" dirty="0"/>
              <a:t> L., </a:t>
            </a:r>
            <a:r>
              <a:rPr lang="en-US" sz="1800" dirty="0" err="1"/>
              <a:t>Kizis</a:t>
            </a:r>
            <a:r>
              <a:rPr lang="en-US" sz="1800" dirty="0"/>
              <a:t> D., </a:t>
            </a:r>
            <a:r>
              <a:rPr lang="en-US" sz="1800" dirty="0" err="1"/>
              <a:t>Kyrana</a:t>
            </a:r>
            <a:r>
              <a:rPr lang="en-US" sz="1800" dirty="0"/>
              <a:t> V.R., </a:t>
            </a:r>
            <a:r>
              <a:rPr lang="en-US" sz="1800" dirty="0" err="1"/>
              <a:t>Lougovois</a:t>
            </a:r>
            <a:r>
              <a:rPr lang="en-US" sz="1800" dirty="0"/>
              <a:t> V.P.  </a:t>
            </a:r>
            <a:r>
              <a:rPr lang="en-US" sz="1800" dirty="0" err="1"/>
              <a:t>Koussissis</a:t>
            </a:r>
            <a:r>
              <a:rPr lang="en-US" sz="1800" dirty="0"/>
              <a:t> S. (2013) Quantification of </a:t>
            </a:r>
            <a:r>
              <a:rPr lang="en-US" sz="1800" dirty="0" err="1"/>
              <a:t>aflatoxins</a:t>
            </a:r>
            <a:r>
              <a:rPr lang="en-US" sz="1800" dirty="0"/>
              <a:t> in foods using the direct competitive ELISA technique, </a:t>
            </a:r>
            <a:r>
              <a:rPr lang="en-GB" sz="1800" dirty="0" err="1"/>
              <a:t>ανακοίνωση</a:t>
            </a:r>
            <a:r>
              <a:rPr lang="en-GB" sz="1800" dirty="0"/>
              <a:t> </a:t>
            </a:r>
            <a:r>
              <a:rPr lang="en-GB" sz="1800" dirty="0" err="1"/>
              <a:t>στο</a:t>
            </a:r>
            <a:r>
              <a:rPr lang="en-US" sz="1800" dirty="0"/>
              <a:t> 4</a:t>
            </a:r>
            <a:r>
              <a:rPr lang="en-GB" sz="1800" baseline="30000" dirty="0"/>
              <a:t>ο</a:t>
            </a:r>
            <a:r>
              <a:rPr lang="en-GB" sz="1800" dirty="0"/>
              <a:t> </a:t>
            </a:r>
            <a:r>
              <a:rPr lang="en-GB" sz="1800" dirty="0" err="1"/>
              <a:t>Πανελλήνιο</a:t>
            </a:r>
            <a:r>
              <a:rPr lang="en-US" sz="1800" dirty="0"/>
              <a:t>  </a:t>
            </a:r>
            <a:r>
              <a:rPr lang="en-GB" sz="1800" dirty="0" err="1"/>
              <a:t>Συνέδριο</a:t>
            </a:r>
            <a:r>
              <a:rPr lang="en-US" sz="1800" dirty="0"/>
              <a:t>  </a:t>
            </a:r>
            <a:r>
              <a:rPr lang="en-GB" sz="1800" dirty="0" err="1"/>
              <a:t>Βιοτεχνολογίας</a:t>
            </a:r>
            <a:r>
              <a:rPr lang="en-GB" sz="1800" dirty="0"/>
              <a:t> </a:t>
            </a:r>
            <a:r>
              <a:rPr lang="en-GB" sz="1800" dirty="0" err="1"/>
              <a:t>και</a:t>
            </a:r>
            <a:r>
              <a:rPr lang="en-GB" sz="1800" dirty="0"/>
              <a:t> </a:t>
            </a:r>
            <a:r>
              <a:rPr lang="en-GB" sz="1800" dirty="0" err="1"/>
              <a:t>Τεχνολογίας</a:t>
            </a:r>
            <a:r>
              <a:rPr lang="en-GB" sz="1800" dirty="0"/>
              <a:t> </a:t>
            </a:r>
            <a:r>
              <a:rPr lang="en-GB" sz="1800" dirty="0" err="1"/>
              <a:t>Τροφίμων</a:t>
            </a:r>
            <a:r>
              <a:rPr lang="en-US" sz="1800" dirty="0"/>
              <a:t>, 11-13 </a:t>
            </a:r>
            <a:r>
              <a:rPr lang="en-GB" sz="1800" dirty="0" err="1"/>
              <a:t>Οκτωβρίου</a:t>
            </a:r>
            <a:r>
              <a:rPr lang="en-US" sz="1800" dirty="0"/>
              <a:t> 2013, MEC </a:t>
            </a:r>
            <a:r>
              <a:rPr lang="en-GB" sz="1800" dirty="0" err="1"/>
              <a:t>Παιανίας</a:t>
            </a:r>
            <a:r>
              <a:rPr lang="en-US" sz="1800" dirty="0"/>
              <a:t>, </a:t>
            </a:r>
            <a:r>
              <a:rPr lang="en-GB" sz="1800" dirty="0" err="1"/>
              <a:t>Αθήνα</a:t>
            </a:r>
            <a:r>
              <a:rPr lang="en-US" sz="1800" dirty="0"/>
              <a:t>.</a:t>
            </a:r>
          </a:p>
          <a:p>
            <a:pPr lvl="0"/>
            <a:r>
              <a:rPr lang="en-US" sz="1800" dirty="0" err="1"/>
              <a:t>Kanapitsas</a:t>
            </a:r>
            <a:r>
              <a:rPr lang="en-US" sz="1800" dirty="0"/>
              <a:t> A., </a:t>
            </a:r>
            <a:r>
              <a:rPr lang="en-US" sz="1800" dirty="0" err="1"/>
              <a:t>Batrinou</a:t>
            </a:r>
            <a:r>
              <a:rPr lang="en-US" sz="1800" dirty="0"/>
              <a:t> A., </a:t>
            </a:r>
            <a:r>
              <a:rPr lang="en-US" sz="1800" dirty="0" err="1"/>
              <a:t>Aravantinos</a:t>
            </a:r>
            <a:r>
              <a:rPr lang="en-US" sz="1800" dirty="0"/>
              <a:t> A., </a:t>
            </a:r>
            <a:r>
              <a:rPr lang="en-US" sz="1800" dirty="0" err="1"/>
              <a:t>Markaki</a:t>
            </a:r>
            <a:r>
              <a:rPr lang="en-US" sz="1800" dirty="0"/>
              <a:t> P. (2014) Effect of γ-irradiation on the production of </a:t>
            </a:r>
            <a:r>
              <a:rPr lang="en-US" sz="1800" dirty="0" err="1"/>
              <a:t>aflatoxin</a:t>
            </a:r>
            <a:r>
              <a:rPr lang="en-US" sz="1800" dirty="0"/>
              <a:t> b1 by </a:t>
            </a:r>
            <a:r>
              <a:rPr lang="en-US" sz="1800" i="1" dirty="0" err="1"/>
              <a:t>Aspergillus</a:t>
            </a:r>
            <a:r>
              <a:rPr lang="en-US" sz="1800" i="1" dirty="0"/>
              <a:t> </a:t>
            </a:r>
            <a:r>
              <a:rPr lang="en-US" sz="1800" i="1" dirty="0" err="1"/>
              <a:t>parasiticus</a:t>
            </a:r>
            <a:r>
              <a:rPr lang="en-US" sz="1800" dirty="0"/>
              <a:t> in dried vine fruits (</a:t>
            </a:r>
            <a:r>
              <a:rPr lang="en-US" sz="1800" i="1" dirty="0" err="1"/>
              <a:t>Vitis</a:t>
            </a:r>
            <a:r>
              <a:rPr lang="en-US" sz="1800" i="1" dirty="0"/>
              <a:t> </a:t>
            </a:r>
            <a:r>
              <a:rPr lang="en-US" sz="1800" i="1" dirty="0" err="1"/>
              <a:t>vinifera</a:t>
            </a:r>
            <a:r>
              <a:rPr lang="en-US" sz="1800" dirty="0"/>
              <a:t> L.) originated from Greece, </a:t>
            </a:r>
            <a:r>
              <a:rPr lang="en-US" sz="1800" i="1" dirty="0"/>
              <a:t>Radiation Physics and Chemistry</a:t>
            </a:r>
            <a:r>
              <a:rPr lang="en-US" sz="1800" dirty="0"/>
              <a:t>, in print</a:t>
            </a:r>
          </a:p>
          <a:p>
            <a:r>
              <a:rPr lang="en-US" sz="1800" dirty="0" err="1"/>
              <a:t>Kollia</a:t>
            </a:r>
            <a:r>
              <a:rPr lang="en-US" sz="1800" dirty="0"/>
              <a:t> E, </a:t>
            </a:r>
            <a:r>
              <a:rPr lang="en-US" sz="1800" dirty="0" err="1"/>
              <a:t>Kanapitsas</a:t>
            </a:r>
            <a:r>
              <a:rPr lang="en-US" sz="1800" dirty="0"/>
              <a:t> A, </a:t>
            </a:r>
            <a:r>
              <a:rPr lang="en-US" sz="1800" dirty="0" err="1"/>
              <a:t>Markaki</a:t>
            </a:r>
            <a:r>
              <a:rPr lang="en-US" sz="1800" dirty="0"/>
              <a:t> P, (2014) Occurrence of </a:t>
            </a:r>
            <a:r>
              <a:rPr lang="en-US" sz="1800" dirty="0" err="1"/>
              <a:t>aflatoxin</a:t>
            </a:r>
            <a:r>
              <a:rPr lang="en-US" sz="1800" dirty="0"/>
              <a:t> B1 and </a:t>
            </a:r>
            <a:r>
              <a:rPr lang="en-US" sz="1800" dirty="0" err="1"/>
              <a:t>ochratoxin</a:t>
            </a:r>
            <a:r>
              <a:rPr lang="en-US" sz="1800" dirty="0"/>
              <a:t> A in dried vine fruits from Greek market, Food </a:t>
            </a:r>
            <a:r>
              <a:rPr lang="en-US" sz="1800" dirty="0" err="1"/>
              <a:t>Addit</a:t>
            </a:r>
            <a:r>
              <a:rPr lang="en-US" sz="1800" dirty="0"/>
              <a:t> </a:t>
            </a:r>
            <a:r>
              <a:rPr lang="en-US" sz="1800" dirty="0" err="1"/>
              <a:t>Contam</a:t>
            </a:r>
            <a:r>
              <a:rPr lang="en-US" sz="1800" dirty="0"/>
              <a:t> Part B </a:t>
            </a:r>
            <a:r>
              <a:rPr lang="en-US" sz="1800" dirty="0" err="1"/>
              <a:t>Surveill</a:t>
            </a:r>
            <a:r>
              <a:rPr lang="en-US" sz="1800" dirty="0"/>
              <a:t>. 7: 11-16</a:t>
            </a:r>
            <a:endParaRPr lang="el-GR" sz="1800" dirty="0"/>
          </a:p>
          <a:p>
            <a:r>
              <a:rPr lang="en-US" sz="1800" dirty="0"/>
              <a:t>Pitt J I, </a:t>
            </a:r>
            <a:r>
              <a:rPr lang="en-US" sz="1800" dirty="0" err="1"/>
              <a:t>Basilico</a:t>
            </a:r>
            <a:r>
              <a:rPr lang="en-US" sz="1800" dirty="0"/>
              <a:t> JC, </a:t>
            </a:r>
            <a:r>
              <a:rPr lang="en-US" sz="1800" dirty="0" err="1"/>
              <a:t>Abarca</a:t>
            </a:r>
            <a:r>
              <a:rPr lang="en-US" sz="1800" dirty="0"/>
              <a:t> ML, Lopez C, (2000) </a:t>
            </a:r>
            <a:r>
              <a:rPr lang="en-US" sz="1800" dirty="0" err="1"/>
              <a:t>Mycotoxins</a:t>
            </a:r>
            <a:r>
              <a:rPr lang="en-US" sz="1800" dirty="0"/>
              <a:t> and </a:t>
            </a:r>
            <a:r>
              <a:rPr lang="en-US" sz="1800" dirty="0" err="1"/>
              <a:t>toxigenic</a:t>
            </a:r>
            <a:r>
              <a:rPr lang="en-US" sz="1800" dirty="0"/>
              <a:t> fungi. Med Mycol. 38: 41-46</a:t>
            </a:r>
            <a:endParaRPr lang="el-GR" sz="1800" dirty="0"/>
          </a:p>
          <a:p>
            <a:r>
              <a:rPr lang="en-US" sz="1800" dirty="0" err="1"/>
              <a:t>Trucksess</a:t>
            </a:r>
            <a:r>
              <a:rPr lang="en-US" sz="1800" dirty="0"/>
              <a:t> MW,  Scott PM, (2008) </a:t>
            </a:r>
            <a:r>
              <a:rPr lang="en-US" sz="1800" dirty="0" err="1"/>
              <a:t>Mycotoxins</a:t>
            </a:r>
            <a:r>
              <a:rPr lang="en-US" sz="1800" dirty="0"/>
              <a:t> in botanicals and dried fruits: A review. Food </a:t>
            </a:r>
            <a:r>
              <a:rPr lang="en-US" sz="1800" dirty="0" err="1"/>
              <a:t>Addit</a:t>
            </a:r>
            <a:r>
              <a:rPr lang="en-US" sz="1800" dirty="0"/>
              <a:t> </a:t>
            </a:r>
            <a:r>
              <a:rPr lang="en-US" sz="1800" dirty="0" err="1"/>
              <a:t>Contam</a:t>
            </a:r>
            <a:r>
              <a:rPr lang="en-US" sz="1800" dirty="0"/>
              <a:t>. 25: 181–192</a:t>
            </a:r>
            <a:endParaRPr lang="el-GR" sz="1800" dirty="0"/>
          </a:p>
          <a:p>
            <a:r>
              <a:rPr lang="en-US" sz="1900" dirty="0"/>
              <a:t>RASFF</a:t>
            </a:r>
            <a:r>
              <a:rPr lang="el-GR" sz="1900" dirty="0"/>
              <a:t> 2020</a:t>
            </a:r>
            <a:r>
              <a:rPr lang="en-US" sz="1900" dirty="0"/>
              <a:t> – The Rapid Alert System for Food and Feed – Annual Report 2020The Rapid Alert System for Food and Feed online: http://ec.europa.eu/food/safety/rasff/index_en.htm </a:t>
            </a:r>
            <a:endParaRPr lang="el-GR" sz="1900" dirty="0"/>
          </a:p>
          <a:p>
            <a:r>
              <a:rPr lang="el-GR" sz="1800" dirty="0" err="1"/>
              <a:t>Μαρκόγλου</a:t>
            </a:r>
            <a:r>
              <a:rPr lang="el-GR" sz="1800" dirty="0"/>
              <a:t> Α. (2010)</a:t>
            </a:r>
            <a:r>
              <a:rPr lang="en-US" sz="1800" dirty="0"/>
              <a:t> </a:t>
            </a:r>
            <a:r>
              <a:rPr lang="el-GR" sz="1800" b="1" dirty="0" err="1"/>
              <a:t>Μυκοτοξικογόνοι</a:t>
            </a:r>
            <a:r>
              <a:rPr lang="el-GR" sz="1800" b="1" dirty="0"/>
              <a:t> Μύκητες και </a:t>
            </a:r>
            <a:r>
              <a:rPr lang="el-GR" sz="1800" b="1" dirty="0" err="1"/>
              <a:t>Μυκοτοξίνες:Tοξικολογικοί</a:t>
            </a:r>
            <a:r>
              <a:rPr lang="el-GR" sz="1800" b="1" dirty="0"/>
              <a:t> κίνδυνοι και μέθοδοι ελέγχου και αντιμετώπισης, </a:t>
            </a:r>
            <a:r>
              <a:rPr lang="el-GR" sz="1800" dirty="0"/>
              <a:t>ΕΕΧ, Ημερίδα: Νέες Τάσεις στο Χώρο της Χημείας, Τροφίμων/</a:t>
            </a:r>
            <a:r>
              <a:rPr lang="en-US" sz="1800" dirty="0"/>
              <a:t>Metropolitan Expo 20-3-2010</a:t>
            </a:r>
            <a:r>
              <a:rPr lang="el-GR" sz="1800" dirty="0"/>
              <a:t>.</a:t>
            </a:r>
          </a:p>
          <a:p>
            <a:endParaRPr lang="el-GR" sz="2000" dirty="0"/>
          </a:p>
          <a:p>
            <a:endParaRPr lang="el-GR" sz="2000" b="1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126</a:t>
            </a:fld>
            <a:endParaRPr lang="el-G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-171400"/>
            <a:ext cx="9324528" cy="1296144"/>
          </a:xfrm>
        </p:spPr>
        <p:txBody>
          <a:bodyPr>
            <a:noAutofit/>
          </a:bodyPr>
          <a:lstStyle/>
          <a:p>
            <a:r>
              <a:rPr lang="el-GR" sz="3200" dirty="0"/>
              <a:t>κατηγορίες </a:t>
            </a:r>
            <a:r>
              <a:rPr lang="el-GR" sz="3200" u="sng" dirty="0"/>
              <a:t>φυλετικών</a:t>
            </a:r>
            <a:r>
              <a:rPr lang="el-GR" sz="3200" dirty="0"/>
              <a:t> </a:t>
            </a:r>
            <a:br>
              <a:rPr lang="el-GR" sz="3200" dirty="0"/>
            </a:br>
            <a:r>
              <a:rPr lang="el-GR" sz="3200" dirty="0"/>
              <a:t>(σεξουαλικών) σπορίων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131840" y="980728"/>
            <a:ext cx="3312368" cy="864096"/>
          </a:xfrm>
        </p:spPr>
        <p:txBody>
          <a:bodyPr>
            <a:normAutofit fontScale="92500" lnSpcReduction="10000"/>
          </a:bodyPr>
          <a:lstStyle/>
          <a:p>
            <a:r>
              <a:rPr lang="el-GR" dirty="0" err="1"/>
              <a:t>Ζυγοσπόρια</a:t>
            </a:r>
            <a:r>
              <a:rPr lang="el-GR" dirty="0"/>
              <a:t> (</a:t>
            </a:r>
            <a:r>
              <a:rPr lang="el-GR" dirty="0" err="1"/>
              <a:t>ζυγομύκητες</a:t>
            </a:r>
            <a:r>
              <a:rPr lang="el-GR" dirty="0"/>
              <a:t>)</a:t>
            </a: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90114" name="Picture 2" descr="http://panacea.med.uoa.gr/extra/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960082"/>
            <a:ext cx="2668910" cy="1921952"/>
          </a:xfrm>
          <a:prstGeom prst="rect">
            <a:avLst/>
          </a:prstGeom>
          <a:noFill/>
        </p:spPr>
      </p:pic>
      <p:pic>
        <p:nvPicPr>
          <p:cNvPr id="90116" name="Picture 4" descr="http://panacea.med.uoa.gr/extra/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37112"/>
            <a:ext cx="2590800" cy="1943101"/>
          </a:xfrm>
          <a:prstGeom prst="rect">
            <a:avLst/>
          </a:prstGeom>
          <a:noFill/>
        </p:spPr>
      </p:pic>
      <p:pic>
        <p:nvPicPr>
          <p:cNvPr id="90118" name="Picture 6" descr="http://panacea.med.uoa.gr/extra/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437112"/>
            <a:ext cx="2238375" cy="2181226"/>
          </a:xfrm>
          <a:prstGeom prst="rect">
            <a:avLst/>
          </a:prstGeom>
          <a:noFill/>
        </p:spPr>
      </p:pic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467544" y="3573016"/>
            <a:ext cx="3096344" cy="93610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Ασκοσπόρια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(ασκομύκητες)</a:t>
            </a: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6156176" y="3573016"/>
            <a:ext cx="2987824" cy="792088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Βασιδιοσπόρια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βασιδιομύκητες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Κατηγορίες </a:t>
            </a:r>
            <a:r>
              <a:rPr lang="el-GR" dirty="0" err="1"/>
              <a:t>αφυλετικών</a:t>
            </a:r>
            <a:r>
              <a:rPr lang="el-GR" dirty="0"/>
              <a:t> σπορίων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412776"/>
            <a:ext cx="6984776" cy="4248472"/>
          </a:xfrm>
        </p:spPr>
        <p:txBody>
          <a:bodyPr>
            <a:normAutofit fontScale="92500" lnSpcReduction="20000"/>
          </a:bodyPr>
          <a:lstStyle/>
          <a:p>
            <a:r>
              <a:rPr lang="el-GR" u="sng" dirty="0" err="1"/>
              <a:t>Κονίδια</a:t>
            </a:r>
            <a:r>
              <a:rPr lang="el-GR" dirty="0"/>
              <a:t> (σπόρια που έχουν προέλθει από μίτωση των κυττάρων μίας εξειδικευμένης υφής, τυπικά γένη </a:t>
            </a:r>
            <a:r>
              <a:rPr lang="en-US" i="1" dirty="0" err="1"/>
              <a:t>Aspergillus</a:t>
            </a:r>
            <a:r>
              <a:rPr lang="en-US" dirty="0"/>
              <a:t> spp., </a:t>
            </a:r>
            <a:r>
              <a:rPr lang="en-US" i="1" dirty="0" err="1"/>
              <a:t>Penicillium</a:t>
            </a:r>
            <a:r>
              <a:rPr lang="en-US" dirty="0"/>
              <a:t> spp., </a:t>
            </a:r>
            <a:r>
              <a:rPr lang="el-GR" dirty="0" err="1"/>
              <a:t>δερματόφυτα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u="sng" dirty="0" err="1"/>
              <a:t>Βλαστοκονίδια</a:t>
            </a:r>
            <a:r>
              <a:rPr lang="el-GR" dirty="0"/>
              <a:t> (όταν προέρχονται από εκβλάστηση ζυμών, πχ </a:t>
            </a:r>
            <a:r>
              <a:rPr lang="en-US" i="1" dirty="0"/>
              <a:t>Candida </a:t>
            </a:r>
            <a:r>
              <a:rPr lang="en-US" i="1" dirty="0" err="1"/>
              <a:t>albicans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32770" name="Picture 2" descr="Image result for conidia defin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492896"/>
            <a:ext cx="2116689" cy="1872208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368402"/>
            <a:ext cx="3024336" cy="148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1026" name="Picture 2" descr="Image result for arthroconi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3312368" cy="2248500"/>
          </a:xfrm>
          <a:prstGeom prst="rect">
            <a:avLst/>
          </a:prstGeom>
          <a:noFill/>
        </p:spPr>
      </p:pic>
      <p:pic>
        <p:nvPicPr>
          <p:cNvPr id="1028" name="Picture 4" descr="Image result for chlamydoconi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2384370" cy="180020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39552" y="404664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u="sng" dirty="0" err="1"/>
              <a:t>Αρθροκονίδια</a:t>
            </a:r>
            <a:r>
              <a:rPr lang="en-US" sz="2800" dirty="0"/>
              <a:t> (</a:t>
            </a:r>
            <a:r>
              <a:rPr lang="el-GR" sz="2800" dirty="0"/>
              <a:t>όταν αποσπώνται τμήματα από υφές, πχ</a:t>
            </a:r>
            <a:r>
              <a:rPr lang="en-US" sz="2800" dirty="0"/>
              <a:t> </a:t>
            </a:r>
            <a:r>
              <a:rPr lang="en-US" sz="2800" i="1" dirty="0" err="1"/>
              <a:t>Coccidioides</a:t>
            </a:r>
            <a:r>
              <a:rPr lang="en-US" sz="2800" i="1" dirty="0"/>
              <a:t> </a:t>
            </a:r>
            <a:r>
              <a:rPr lang="en-US" sz="2800" i="1" dirty="0" err="1"/>
              <a:t>immitis</a:t>
            </a:r>
            <a:r>
              <a:rPr lang="en-US" sz="2800" dirty="0"/>
              <a:t>)</a:t>
            </a:r>
          </a:p>
          <a:p>
            <a:endParaRPr lang="el-GR" sz="2800" dirty="0"/>
          </a:p>
        </p:txBody>
      </p:sp>
      <p:sp>
        <p:nvSpPr>
          <p:cNvPr id="11" name="10 - TextBox"/>
          <p:cNvSpPr txBox="1"/>
          <p:nvPr/>
        </p:nvSpPr>
        <p:spPr>
          <a:xfrm>
            <a:off x="755576" y="2924944"/>
            <a:ext cx="34563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u="sng" dirty="0" err="1"/>
              <a:t>Χλαμυδοκονίδια</a:t>
            </a:r>
            <a:r>
              <a:rPr lang="el-GR" sz="2400" dirty="0"/>
              <a:t> (όταν τα σπόρια αποκτούν παχιά</a:t>
            </a:r>
            <a:r>
              <a:rPr lang="en-US" sz="2400" dirty="0"/>
              <a:t> </a:t>
            </a:r>
            <a:r>
              <a:rPr lang="el-GR" sz="2400" dirty="0"/>
              <a:t>κυτταρικά τοιχώματα</a:t>
            </a:r>
            <a:r>
              <a:rPr lang="en-US" sz="2400" dirty="0"/>
              <a:t>, </a:t>
            </a:r>
            <a:r>
              <a:rPr lang="el-GR" sz="2400" dirty="0"/>
              <a:t>πχ, </a:t>
            </a:r>
            <a:r>
              <a:rPr lang="en-US" sz="2400" i="1" dirty="0"/>
              <a:t>Candida</a:t>
            </a:r>
            <a:r>
              <a:rPr lang="el-GR" sz="2400" dirty="0"/>
              <a:t>) </a:t>
            </a:r>
            <a:endParaRPr lang="en-US" sz="2400" dirty="0"/>
          </a:p>
          <a:p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179512" y="4797152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u="sng" dirty="0" err="1"/>
              <a:t>Σποραγγειοσπόρια</a:t>
            </a:r>
            <a:r>
              <a:rPr lang="el-GR" sz="2400" u="sng" dirty="0"/>
              <a:t> </a:t>
            </a:r>
            <a:r>
              <a:rPr lang="el-GR" sz="2400" dirty="0"/>
              <a:t>(σε </a:t>
            </a:r>
            <a:r>
              <a:rPr lang="el-GR" sz="2400" dirty="0" err="1"/>
              <a:t>ζυγομύκητες</a:t>
            </a:r>
            <a:r>
              <a:rPr lang="el-GR" sz="2400" dirty="0"/>
              <a:t>, πχ </a:t>
            </a:r>
            <a:r>
              <a:rPr lang="en-US" sz="2400" i="1" dirty="0" err="1"/>
              <a:t>Rhizopus</a:t>
            </a:r>
            <a:r>
              <a:rPr lang="en-US" sz="2400" i="1" dirty="0"/>
              <a:t>, </a:t>
            </a:r>
            <a:r>
              <a:rPr lang="en-US" sz="2400" i="1" dirty="0" err="1"/>
              <a:t>Mucor</a:t>
            </a:r>
            <a:r>
              <a:rPr lang="en-US" sz="2400" dirty="0"/>
              <a:t> </a:t>
            </a:r>
            <a:r>
              <a:rPr lang="el-GR" sz="2400" dirty="0"/>
              <a:t>)</a:t>
            </a:r>
          </a:p>
          <a:p>
            <a:endParaRPr lang="el-GR" dirty="0"/>
          </a:p>
        </p:txBody>
      </p:sp>
      <p:sp>
        <p:nvSpPr>
          <p:cNvPr id="33794" name="AutoShape 2" descr="Image result for sporangiosp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3796" name="Picture 4" descr="Image result for sporangiospo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797152"/>
            <a:ext cx="2647950" cy="1733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248" y="620688"/>
            <a:ext cx="9011344" cy="922114"/>
          </a:xfrm>
        </p:spPr>
        <p:txBody>
          <a:bodyPr>
            <a:normAutofit/>
          </a:bodyPr>
          <a:lstStyle/>
          <a:p>
            <a:r>
              <a:rPr lang="el-GR" dirty="0"/>
              <a:t>Οι μύκητες έχουν </a:t>
            </a:r>
            <a:r>
              <a:rPr lang="el-GR" u="sng" dirty="0"/>
              <a:t>κυτταρικό τοίχωμα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988840"/>
            <a:ext cx="8686800" cy="5184576"/>
          </a:xfrm>
        </p:spPr>
        <p:txBody>
          <a:bodyPr>
            <a:normAutofit/>
          </a:bodyPr>
          <a:lstStyle/>
          <a:p>
            <a:r>
              <a:rPr lang="el-GR" dirty="0"/>
              <a:t> Το κυτταρικό τοίχωμα έχει </a:t>
            </a:r>
            <a:r>
              <a:rPr lang="el-GR" u="sng" dirty="0" err="1"/>
              <a:t>αντιγονική</a:t>
            </a:r>
            <a:r>
              <a:rPr lang="el-GR" dirty="0"/>
              <a:t> δράση</a:t>
            </a:r>
          </a:p>
          <a:p>
            <a:r>
              <a:rPr lang="el-GR" dirty="0"/>
              <a:t>Αποτελείται από περίπου 90% πολυσακχαρίτες, όπως </a:t>
            </a:r>
            <a:r>
              <a:rPr lang="el-GR" dirty="0" err="1"/>
              <a:t>εξόζη</a:t>
            </a:r>
            <a:r>
              <a:rPr lang="el-GR" dirty="0"/>
              <a:t> και πολυμερή </a:t>
            </a:r>
            <a:r>
              <a:rPr lang="el-GR" dirty="0" err="1"/>
              <a:t>εξοζαμίνης</a:t>
            </a:r>
            <a:r>
              <a:rPr lang="el-GR" dirty="0"/>
              <a:t>, και 10% πρωτεΐνες και </a:t>
            </a:r>
            <a:r>
              <a:rPr lang="el-GR" dirty="0" err="1"/>
              <a:t>λιποπρωτεΐνες</a:t>
            </a:r>
            <a:r>
              <a:rPr lang="el-GR" dirty="0"/>
              <a:t>. </a:t>
            </a:r>
          </a:p>
          <a:p>
            <a:r>
              <a:rPr lang="el-GR" dirty="0"/>
              <a:t>Συμβάλλει στο σχήμα, την αντοχή και στην προστασία από το ωσμωτικό </a:t>
            </a:r>
            <a:r>
              <a:rPr lang="el-GR" dirty="0" err="1"/>
              <a:t>shock</a:t>
            </a:r>
            <a:r>
              <a:rPr lang="el-GR" dirty="0"/>
              <a:t>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86210"/>
          </a:xfrm>
        </p:spPr>
        <p:txBody>
          <a:bodyPr>
            <a:normAutofit fontScale="90000"/>
          </a:bodyPr>
          <a:lstStyle/>
          <a:p>
            <a:r>
              <a:rPr lang="el-GR" dirty="0"/>
              <a:t>Πολυσακχαρίτες του κυτταρικού τοιχώματος των μυκήτων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17</a:t>
            </a:fld>
            <a:endParaRPr lang="el-GR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611560" y="2420888"/>
          <a:ext cx="7560840" cy="3383280"/>
        </p:xfrm>
        <a:graphic>
          <a:graphicData uri="http://schemas.openxmlformats.org/drawingml/2006/table">
            <a:tbl>
              <a:tblPr/>
              <a:tblGrid>
                <a:gridCol w="475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Κύρια πολυμερή (πολυσακχαρίτες) του κυτταρικού τοιχώματος των μυκήτων 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Μονομερή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b="1" dirty="0">
                          <a:solidFill>
                            <a:schemeClr val="bg1"/>
                          </a:solidFill>
                        </a:rPr>
                        <a:t>χιτίνη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N-</a:t>
                      </a:r>
                      <a:r>
                        <a:rPr lang="el-GR">
                          <a:solidFill>
                            <a:schemeClr val="bg1"/>
                          </a:solidFill>
                        </a:rPr>
                        <a:t>ακετυλ-γλυκοσαμίνη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dirty="0" err="1">
                          <a:solidFill>
                            <a:schemeClr val="bg1"/>
                          </a:solidFill>
                        </a:rPr>
                        <a:t>χιτοσίνη</a:t>
                      </a:r>
                      <a:endParaRPr lang="el-GR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D-</a:t>
                      </a:r>
                      <a:r>
                        <a:rPr lang="el-GR" dirty="0" err="1">
                          <a:solidFill>
                            <a:schemeClr val="bg1"/>
                          </a:solidFill>
                        </a:rPr>
                        <a:t>γλυκοζαμίνη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κυτταρίνη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D-</a:t>
                      </a:r>
                      <a:r>
                        <a:rPr lang="el-GR">
                          <a:solidFill>
                            <a:schemeClr val="bg1"/>
                          </a:solidFill>
                        </a:rPr>
                        <a:t>γλυκόζη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α-</a:t>
                      </a:r>
                      <a:r>
                        <a:rPr lang="el-GR" sz="2400" dirty="0" err="1">
                          <a:solidFill>
                            <a:schemeClr val="bg1"/>
                          </a:solidFill>
                        </a:rPr>
                        <a:t>γλυκάνη</a:t>
                      </a:r>
                      <a:endParaRPr lang="el-GR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D-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γλυκόζη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β-</a:t>
                      </a:r>
                      <a:r>
                        <a:rPr lang="el-GR" sz="2400" dirty="0" err="1">
                          <a:solidFill>
                            <a:schemeClr val="bg1"/>
                          </a:solidFill>
                        </a:rPr>
                        <a:t>γλυκάνη</a:t>
                      </a:r>
                      <a:endParaRPr lang="el-GR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D-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γλυκόζη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400" dirty="0" err="1">
                          <a:solidFill>
                            <a:schemeClr val="bg1"/>
                          </a:solidFill>
                        </a:rPr>
                        <a:t>μαννάνη</a:t>
                      </a:r>
                      <a:endParaRPr lang="el-GR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D-</a:t>
                      </a:r>
                      <a:r>
                        <a:rPr lang="el-GR" dirty="0" err="1">
                          <a:solidFill>
                            <a:schemeClr val="bg1"/>
                          </a:solidFill>
                        </a:rPr>
                        <a:t>μαννόζη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79512" y="155448"/>
            <a:ext cx="8964488" cy="1252728"/>
          </a:xfrm>
        </p:spPr>
        <p:txBody>
          <a:bodyPr>
            <a:noAutofit/>
          </a:bodyPr>
          <a:lstStyle/>
          <a:p>
            <a:r>
              <a:rPr lang="el-GR" sz="3200" dirty="0"/>
              <a:t>Το κυτταρικό τοίχωμα των μυκήτων αποτελείται από χιτίνη, </a:t>
            </a:r>
            <a:r>
              <a:rPr lang="el-GR" sz="3200" dirty="0" err="1"/>
              <a:t>μαννοπρωτείνες</a:t>
            </a:r>
            <a:r>
              <a:rPr lang="el-GR" sz="3200" dirty="0"/>
              <a:t> και  β-</a:t>
            </a:r>
            <a:r>
              <a:rPr lang="el-GR" sz="3200" dirty="0" err="1"/>
              <a:t>γλυκάνες</a:t>
            </a:r>
            <a:endParaRPr lang="el-GR" sz="320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1026" name="Picture 2" descr="920459.fig.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6355071" cy="2859783"/>
          </a:xfrm>
          <a:prstGeom prst="rect">
            <a:avLst/>
          </a:prstGeom>
          <a:noFill/>
        </p:spPr>
      </p:pic>
      <p:pic>
        <p:nvPicPr>
          <p:cNvPr id="1032" name="Picture 8" descr="https://encrypted-tbn1.gstatic.com/images?q=tbn:ANd9GcQSWDrzhCpJt4cY5QrZloMVvcVvMnC6CbQ0aZaM3RaJqJXMNk0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509120"/>
            <a:ext cx="2190750" cy="2085976"/>
          </a:xfrm>
          <a:prstGeom prst="rect">
            <a:avLst/>
          </a:prstGeom>
          <a:noFill/>
        </p:spPr>
      </p:pic>
      <p:sp>
        <p:nvSpPr>
          <p:cNvPr id="16" name="15 - TextBox"/>
          <p:cNvSpPr txBox="1"/>
          <p:nvPr/>
        </p:nvSpPr>
        <p:spPr>
          <a:xfrm>
            <a:off x="0" y="234888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β-</a:t>
            </a:r>
            <a:r>
              <a:rPr lang="el-GR" sz="2400" b="1" dirty="0" err="1"/>
              <a:t>γλυκάνες</a:t>
            </a:r>
            <a:endParaRPr lang="el-GR" sz="2400" b="1" dirty="0"/>
          </a:p>
        </p:txBody>
      </p:sp>
      <p:sp>
        <p:nvSpPr>
          <p:cNvPr id="17" name="16 - Βέλος προς τα κάτω"/>
          <p:cNvSpPr/>
          <p:nvPr/>
        </p:nvSpPr>
        <p:spPr>
          <a:xfrm>
            <a:off x="7596336" y="3429000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4" name="Picture 10" descr="media/imag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93096"/>
            <a:ext cx="2695574" cy="2214599"/>
          </a:xfrm>
          <a:prstGeom prst="rect">
            <a:avLst/>
          </a:prstGeom>
          <a:noFill/>
        </p:spPr>
      </p:pic>
      <p:sp>
        <p:nvSpPr>
          <p:cNvPr id="19" name="18 - Βέλος προς τα κάτω"/>
          <p:cNvSpPr/>
          <p:nvPr/>
        </p:nvSpPr>
        <p:spPr>
          <a:xfrm>
            <a:off x="1403648" y="2924944"/>
            <a:ext cx="144016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TextBox"/>
          <p:cNvSpPr txBox="1"/>
          <p:nvPr/>
        </p:nvSpPr>
        <p:spPr>
          <a:xfrm>
            <a:off x="4211960" y="5157192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χιτίνη είναι ένας πολυσακχαρίτης. Απαντάται και στον </a:t>
            </a:r>
            <a:r>
              <a:rPr lang="el-GR" dirty="0" err="1"/>
              <a:t>εξωσκελετό</a:t>
            </a:r>
            <a:r>
              <a:rPr lang="el-GR" dirty="0"/>
              <a:t> των αρθροπόδων (εντόμων) </a:t>
            </a:r>
          </a:p>
        </p:txBody>
      </p:sp>
      <p:sp>
        <p:nvSpPr>
          <p:cNvPr id="21" name="20 - Δεξιό βέλος"/>
          <p:cNvSpPr/>
          <p:nvPr/>
        </p:nvSpPr>
        <p:spPr>
          <a:xfrm>
            <a:off x="6228184" y="544522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TextBox"/>
          <p:cNvSpPr txBox="1"/>
          <p:nvPr/>
        </p:nvSpPr>
        <p:spPr>
          <a:xfrm>
            <a:off x="7092280" y="270892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Χιτίνη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5364088" y="177281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solidFill>
                  <a:schemeClr val="bg1"/>
                </a:solidFill>
              </a:rPr>
              <a:t>Μαννοπρωτείνες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el-GR" dirty="0"/>
              <a:t>Η κυτταρική μεμβράνη περιέχει </a:t>
            </a:r>
            <a:r>
              <a:rPr lang="el-GR" dirty="0" err="1"/>
              <a:t>εργοστερόλη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196752"/>
            <a:ext cx="8435280" cy="2304256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Η κυτταρική μεμβράνη αποτελείται από </a:t>
            </a:r>
            <a:r>
              <a:rPr lang="el-GR" dirty="0" err="1">
                <a:solidFill>
                  <a:schemeClr val="bg1"/>
                </a:solidFill>
              </a:rPr>
              <a:t>διπλοστιβάδα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φωσφολιπιδίων</a:t>
            </a:r>
            <a:endParaRPr lang="el-GR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Περιέχει </a:t>
            </a:r>
            <a:r>
              <a:rPr lang="el-GR" dirty="0" err="1">
                <a:solidFill>
                  <a:schemeClr val="bg1"/>
                </a:solidFill>
              </a:rPr>
              <a:t>στερόλες</a:t>
            </a:r>
            <a:r>
              <a:rPr lang="el-GR" dirty="0">
                <a:solidFill>
                  <a:schemeClr val="bg1"/>
                </a:solidFill>
              </a:rPr>
              <a:t> (</a:t>
            </a:r>
            <a:r>
              <a:rPr lang="el-GR" b="1" u="sng" dirty="0" err="1">
                <a:solidFill>
                  <a:schemeClr val="bg1"/>
                </a:solidFill>
              </a:rPr>
              <a:t>εργοστερόλη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ζυμοστερόλη</a:t>
            </a:r>
            <a:r>
              <a:rPr lang="el-GR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. 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Συμβάλλει στην προστασία κυτταροπλάσματος, την ωσμωτική ρύθμιση και διευκολύνει τη σύνθεση του ελύτρου και του κυτταρικού τοιχώματος</a:t>
            </a:r>
            <a:r>
              <a:rPr lang="el-GR" dirty="0"/>
              <a:t>.</a:t>
            </a: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5" name="Picture 2" descr="Image result for ελυτρο μυκήτω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610547"/>
            <a:ext cx="5597046" cy="3247453"/>
          </a:xfrm>
          <a:prstGeom prst="rect">
            <a:avLst/>
          </a:prstGeom>
          <a:noFill/>
        </p:spPr>
      </p:pic>
      <p:sp>
        <p:nvSpPr>
          <p:cNvPr id="6" name="5 - Δεξιό βέλος"/>
          <p:cNvSpPr/>
          <p:nvPr/>
        </p:nvSpPr>
        <p:spPr>
          <a:xfrm>
            <a:off x="0" y="1196752"/>
            <a:ext cx="4675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βέλος"/>
          <p:cNvSpPr/>
          <p:nvPr/>
        </p:nvSpPr>
        <p:spPr>
          <a:xfrm>
            <a:off x="0" y="1772816"/>
            <a:ext cx="4675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βέλος"/>
          <p:cNvSpPr/>
          <p:nvPr/>
        </p:nvSpPr>
        <p:spPr>
          <a:xfrm>
            <a:off x="0" y="2204864"/>
            <a:ext cx="467544" cy="279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Μύκητες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l-GR" sz="3600" dirty="0"/>
              <a:t>Οι μύκητες είναι </a:t>
            </a:r>
            <a:r>
              <a:rPr lang="el-GR" sz="3600" u="sng" dirty="0" err="1"/>
              <a:t>ευκαρυωτικοί</a:t>
            </a:r>
            <a:r>
              <a:rPr lang="el-GR" sz="3600" dirty="0"/>
              <a:t> οργανισμοί</a:t>
            </a:r>
          </a:p>
          <a:p>
            <a:r>
              <a:rPr lang="el-GR" sz="3600" dirty="0"/>
              <a:t>Ανήκουν στο </a:t>
            </a:r>
            <a:r>
              <a:rPr lang="el-GR" sz="3600" u="sng" dirty="0"/>
              <a:t>Βασίλειο των μυκήτων</a:t>
            </a:r>
          </a:p>
          <a:p>
            <a:r>
              <a:rPr lang="el-GR" sz="3600" dirty="0"/>
              <a:t>Είναι </a:t>
            </a:r>
            <a:r>
              <a:rPr lang="el-GR" sz="3600" u="sng" dirty="0"/>
              <a:t>μη</a:t>
            </a:r>
            <a:r>
              <a:rPr lang="el-GR" sz="3600" dirty="0"/>
              <a:t> φωτοσυνθετικοί </a:t>
            </a:r>
          </a:p>
          <a:p>
            <a:r>
              <a:rPr lang="el-GR" sz="3600" dirty="0"/>
              <a:t>Έχουν </a:t>
            </a:r>
            <a:r>
              <a:rPr lang="el-GR" sz="3600" dirty="0" err="1"/>
              <a:t>ταυτοποιηθεί</a:t>
            </a:r>
            <a:r>
              <a:rPr lang="el-GR" sz="3600" dirty="0"/>
              <a:t> περίπου </a:t>
            </a:r>
            <a:r>
              <a:rPr lang="el-GR" sz="3600" u="sng" dirty="0"/>
              <a:t>100,000 είδη </a:t>
            </a:r>
            <a:r>
              <a:rPr lang="el-GR" sz="3600" dirty="0"/>
              <a:t>μέχρι σήμερα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Τρόποι αναπαραγωγής μυκήτων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716016" y="1484784"/>
            <a:ext cx="4040188" cy="859371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l-GR" sz="2400" cap="none" dirty="0">
                <a:solidFill>
                  <a:schemeClr val="bg1"/>
                </a:solidFill>
              </a:rPr>
              <a:t>Εγγενής αναπαραγωγή (ή φυλετική αναπαραγωγή</a:t>
            </a:r>
            <a:r>
              <a:rPr lang="el-GR" sz="2400" cap="none" dirty="0"/>
              <a:t>)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323528" y="1196752"/>
            <a:ext cx="4032448" cy="129614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l-GR" sz="2400" cap="none" dirty="0">
                <a:solidFill>
                  <a:schemeClr val="bg1"/>
                </a:solidFill>
              </a:rPr>
              <a:t>Αγενής αναπαραγωγή (</a:t>
            </a:r>
            <a:r>
              <a:rPr lang="el-GR" sz="2400" cap="none" dirty="0" err="1">
                <a:solidFill>
                  <a:schemeClr val="bg1"/>
                </a:solidFill>
              </a:rPr>
              <a:t>αφυλετική</a:t>
            </a:r>
            <a:r>
              <a:rPr lang="el-GR" sz="2400" cap="none" dirty="0">
                <a:solidFill>
                  <a:schemeClr val="bg1"/>
                </a:solidFill>
              </a:rPr>
              <a:t> αναπαραγωγή)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716016" y="2564904"/>
            <a:ext cx="4040188" cy="3951288"/>
          </a:xfrm>
        </p:spPr>
        <p:txBody>
          <a:bodyPr>
            <a:normAutofit/>
          </a:bodyPr>
          <a:lstStyle/>
          <a:p>
            <a:r>
              <a:rPr lang="el-GR" dirty="0"/>
              <a:t>Όταν μεσολαβούν δύο αντίθετοι τύποι κυττάρων 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395536" y="2492896"/>
            <a:ext cx="4041775" cy="3951288"/>
          </a:xfrm>
        </p:spPr>
        <p:txBody>
          <a:bodyPr>
            <a:normAutofit/>
          </a:bodyPr>
          <a:lstStyle/>
          <a:p>
            <a:r>
              <a:rPr lang="el-GR" dirty="0"/>
              <a:t>Με σπόρια</a:t>
            </a:r>
          </a:p>
          <a:p>
            <a:r>
              <a:rPr lang="el-GR" dirty="0"/>
              <a:t>Με απομονωμένες υφές</a:t>
            </a:r>
          </a:p>
          <a:p>
            <a:r>
              <a:rPr lang="el-GR" dirty="0"/>
              <a:t>Με μέρος </a:t>
            </a:r>
            <a:r>
              <a:rPr lang="el-GR" dirty="0" err="1"/>
              <a:t>μυκηλίου</a:t>
            </a:r>
            <a:endParaRPr lang="el-GR" dirty="0"/>
          </a:p>
          <a:p>
            <a:endParaRPr lang="el-GR" dirty="0"/>
          </a:p>
          <a:p>
            <a:pPr>
              <a:buNone/>
            </a:pPr>
            <a:endParaRPr lang="el-GR" dirty="0"/>
          </a:p>
          <a:p>
            <a:r>
              <a:rPr lang="el-GR" dirty="0"/>
              <a:t>τα κύτταρα παραμένουν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απλοειδή </a:t>
            </a:r>
            <a:r>
              <a:rPr lang="el-GR" dirty="0"/>
              <a:t>(ένα αντίγραφο από κάθε χρωμόσωμα)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8" name="7 - Βέλος προς τα κάτω"/>
          <p:cNvSpPr/>
          <p:nvPr/>
        </p:nvSpPr>
        <p:spPr>
          <a:xfrm>
            <a:off x="1835696" y="4005064"/>
            <a:ext cx="576064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8"/>
          </a:xfrm>
        </p:spPr>
        <p:txBody>
          <a:bodyPr>
            <a:normAutofit/>
          </a:bodyPr>
          <a:lstStyle/>
          <a:p>
            <a:r>
              <a:rPr lang="el-GR" dirty="0"/>
              <a:t>Οι μύκητες είναι κυρίως αερόβιοι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περισσότεροι μύκητες και ζύμες είναι αερόβιοι.</a:t>
            </a:r>
          </a:p>
          <a:p>
            <a:r>
              <a:rPr lang="el-GR" dirty="0"/>
              <a:t>Ορισμένα είδη όπως ο </a:t>
            </a:r>
            <a:r>
              <a:rPr lang="en-US" i="1" dirty="0" err="1"/>
              <a:t>Saccharomyces</a:t>
            </a:r>
            <a:r>
              <a:rPr lang="en-US" i="1" dirty="0"/>
              <a:t> </a:t>
            </a:r>
            <a:r>
              <a:rPr lang="en-US" i="1" dirty="0" err="1"/>
              <a:t>cerevisiae</a:t>
            </a:r>
            <a:r>
              <a:rPr lang="en-US" dirty="0"/>
              <a:t> </a:t>
            </a:r>
            <a:r>
              <a:rPr lang="el-GR" dirty="0"/>
              <a:t>είναι δυνητικά αναερόβια δηλαδή αναπτύσσονται σε αερόβιες και αναερόβιες συνθήκες (ζύμωση)</a:t>
            </a:r>
          </a:p>
          <a:p>
            <a:r>
              <a:rPr lang="el-GR" dirty="0"/>
              <a:t>Ορισμένοι είναι αποκλειστικά αναερόβιοι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29E8-CAAB-4D13-9358-E52882A6B936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Μεταβολισμός και ανάπτυξη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μύκητες παράγουν </a:t>
            </a:r>
            <a:r>
              <a:rPr lang="el-GR" u="sng" dirty="0"/>
              <a:t>πρωτογενείς μεταβολίτες </a:t>
            </a:r>
            <a:r>
              <a:rPr lang="el-GR" dirty="0"/>
              <a:t>(πχ αιθανόλη, κιτρικό οξύ) και </a:t>
            </a:r>
            <a:r>
              <a:rPr lang="el-GR" u="sng" dirty="0"/>
              <a:t>δευτερογενείς</a:t>
            </a:r>
            <a:r>
              <a:rPr lang="el-GR" dirty="0"/>
              <a:t> μεταβολίτες (πχ αντιβιοτικά, </a:t>
            </a:r>
            <a:r>
              <a:rPr lang="el-GR" dirty="0" err="1"/>
              <a:t>μυκοτοξίνες</a:t>
            </a:r>
            <a:r>
              <a:rPr lang="el-GR" dirty="0"/>
              <a:t>)</a:t>
            </a:r>
          </a:p>
          <a:p>
            <a:r>
              <a:rPr lang="el-GR" dirty="0"/>
              <a:t>Αναπτύσσονται </a:t>
            </a:r>
            <a:r>
              <a:rPr lang="el-GR" u="sng" dirty="0"/>
              <a:t>πιο αργά από τα βακτήρια </a:t>
            </a:r>
            <a:r>
              <a:rPr lang="el-GR" dirty="0"/>
              <a:t>σε θρεπτικά υποστρώματα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179512" y="260648"/>
            <a:ext cx="8964488" cy="1152128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Πολλοί </a:t>
            </a:r>
            <a:r>
              <a:rPr lang="el-GR" dirty="0" err="1"/>
              <a:t>υφομύκητες</a:t>
            </a:r>
            <a:r>
              <a:rPr lang="el-GR" dirty="0"/>
              <a:t> παράγουν δευτερογενείς μεταβολίτες όπως αντιβιοτικά (πχ </a:t>
            </a:r>
            <a:r>
              <a:rPr lang="el-GR" dirty="0" err="1"/>
              <a:t>πενικιλλίνη</a:t>
            </a:r>
            <a:r>
              <a:rPr lang="el-GR" dirty="0"/>
              <a:t> που παράγεται από το γένος </a:t>
            </a:r>
            <a:r>
              <a:rPr lang="en-US" i="1" dirty="0" err="1"/>
              <a:t>Penicillium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166915" name="Picture 3" descr="CHAP-3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6175861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Μυκοτοξίνες</a:t>
            </a:r>
            <a:r>
              <a:rPr lang="el-GR" dirty="0"/>
              <a:t>: τοξική δράση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2776"/>
            <a:ext cx="7571184" cy="518457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Εξαιρετικά τοξικές ουσίες που παράγονται από διάφορους μύκητες των γενών: </a:t>
            </a:r>
          </a:p>
          <a:p>
            <a:pPr lvl="1"/>
            <a:r>
              <a:rPr lang="el-GR" i="1" dirty="0" err="1"/>
              <a:t>Aspergillus</a:t>
            </a:r>
            <a:r>
              <a:rPr lang="el-GR" i="1" dirty="0"/>
              <a:t>,</a:t>
            </a:r>
          </a:p>
          <a:p>
            <a:pPr lvl="1"/>
            <a:r>
              <a:rPr lang="en-US" i="1" dirty="0" err="1"/>
              <a:t>Fusarium</a:t>
            </a:r>
            <a:r>
              <a:rPr lang="en-US" i="1" dirty="0"/>
              <a:t>,</a:t>
            </a:r>
            <a:endParaRPr lang="el-GR" i="1" dirty="0"/>
          </a:p>
          <a:p>
            <a:pPr lvl="1"/>
            <a:r>
              <a:rPr lang="en-US" i="1" dirty="0" err="1"/>
              <a:t>Penicillium</a:t>
            </a:r>
            <a:r>
              <a:rPr lang="en-US" i="1" dirty="0"/>
              <a:t>, </a:t>
            </a:r>
            <a:endParaRPr lang="el-GR" i="1" dirty="0"/>
          </a:p>
          <a:p>
            <a:pPr lvl="1"/>
            <a:r>
              <a:rPr lang="en-US" i="1" dirty="0" err="1"/>
              <a:t>Alternaria</a:t>
            </a:r>
            <a:r>
              <a:rPr lang="el-GR" dirty="0"/>
              <a:t> </a:t>
            </a:r>
          </a:p>
          <a:p>
            <a:pPr lvl="1"/>
            <a:r>
              <a:rPr lang="el-GR" sz="3600" dirty="0"/>
              <a:t>οι οποίοι προσβάλλουν γεωργικά προιόντα </a:t>
            </a:r>
            <a:r>
              <a:rPr lang="el-GR" sz="3600" dirty="0">
                <a:solidFill>
                  <a:srgbClr val="FFFF00"/>
                </a:solidFill>
              </a:rPr>
              <a:t>σε συνθήκες υψηλής υγρασίας και θερμοκρασίας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45058" name="Picture 2" descr="http://www.mycolog.com/21-14_Aspergillus_Penicill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852936"/>
            <a:ext cx="2450754" cy="1720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Οι </a:t>
            </a:r>
            <a:r>
              <a:rPr lang="el-GR" dirty="0" err="1"/>
              <a:t>μυκοτοξίνες</a:t>
            </a:r>
            <a:r>
              <a:rPr lang="el-GR" dirty="0"/>
              <a:t> είναι 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l-GR" sz="3600" dirty="0"/>
              <a:t>τοξικοί, </a:t>
            </a:r>
          </a:p>
          <a:p>
            <a:pPr lvl="1"/>
            <a:r>
              <a:rPr lang="el-GR" sz="3600" dirty="0"/>
              <a:t>δευτερογενείς μεταβολίτες, </a:t>
            </a:r>
          </a:p>
          <a:p>
            <a:pPr lvl="1"/>
            <a:r>
              <a:rPr lang="el-GR" sz="3600" dirty="0"/>
              <a:t>χαμηλού μοριακού βάρους</a:t>
            </a:r>
          </a:p>
          <a:p>
            <a:endParaRPr lang="el-GR" sz="36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539552" y="0"/>
            <a:ext cx="6203032" cy="1210146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Μυκοτοξινογόνοι</a:t>
            </a:r>
            <a:r>
              <a:rPr lang="el-GR" dirty="0"/>
              <a:t> μύκητες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3657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i="1" dirty="0" err="1"/>
              <a:t>Aspergillus</a:t>
            </a:r>
            <a:r>
              <a:rPr lang="en-US" b="1" dirty="0"/>
              <a:t> spp. </a:t>
            </a:r>
          </a:p>
          <a:p>
            <a:pPr lvl="1"/>
            <a:r>
              <a:rPr lang="en-US" b="1" dirty="0" err="1"/>
              <a:t>Aflatoxins</a:t>
            </a:r>
            <a:endParaRPr lang="en-US" b="1" dirty="0"/>
          </a:p>
          <a:p>
            <a:pPr lvl="1"/>
            <a:r>
              <a:rPr lang="en-US" b="1" dirty="0" err="1"/>
              <a:t>Ochratoxins</a:t>
            </a:r>
            <a:endParaRPr lang="en-US" b="1" dirty="0"/>
          </a:p>
          <a:p>
            <a:pPr lvl="1"/>
            <a:r>
              <a:rPr lang="en-US" b="1" dirty="0" err="1"/>
              <a:t>Sterigmatocystin</a:t>
            </a:r>
            <a:endParaRPr lang="en-US" b="1" dirty="0"/>
          </a:p>
          <a:p>
            <a:pPr lvl="1"/>
            <a:r>
              <a:rPr lang="en-US" b="1" dirty="0" err="1"/>
              <a:t>Cyclopiazonic</a:t>
            </a:r>
            <a:r>
              <a:rPr lang="en-US" b="1" dirty="0"/>
              <a:t> acid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half" idx="2"/>
          </p:nvPr>
        </p:nvSpPr>
        <p:spPr>
          <a:xfrm>
            <a:off x="5076056" y="2636912"/>
            <a:ext cx="3657600" cy="279777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dirty="0"/>
          </a:p>
          <a:p>
            <a:endParaRPr lang="en-US" b="1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i="1" dirty="0" err="1"/>
              <a:t>Alternaria</a:t>
            </a:r>
            <a:r>
              <a:rPr lang="en-US" b="1" dirty="0"/>
              <a:t> spp.</a:t>
            </a:r>
          </a:p>
          <a:p>
            <a:pPr lvl="1"/>
            <a:r>
              <a:rPr lang="en-US" b="1" dirty="0" err="1"/>
              <a:t>Tenuazonic</a:t>
            </a:r>
            <a:r>
              <a:rPr lang="en-US" b="1" dirty="0"/>
              <a:t> acid</a:t>
            </a:r>
          </a:p>
          <a:p>
            <a:pPr lvl="1"/>
            <a:r>
              <a:rPr lang="en-US" b="1" dirty="0" err="1"/>
              <a:t>Alternariol</a:t>
            </a:r>
            <a:endParaRPr lang="en-US" b="1" dirty="0"/>
          </a:p>
          <a:p>
            <a:pPr lvl="1"/>
            <a:r>
              <a:rPr lang="en-US" b="1" dirty="0" err="1"/>
              <a:t>Alternariol</a:t>
            </a:r>
            <a:r>
              <a:rPr lang="en-US" b="1" dirty="0"/>
              <a:t> methyl ether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67586" name="Picture 2" descr="https://encrypted-tbn2.gstatic.com/images?q=tbn:ANd9GcSmBarx5CnId0lKdY6jM2uE2kHUiMenemyV3aWCtI9M-GiPBV8l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916832"/>
            <a:ext cx="1403648" cy="1714801"/>
          </a:xfrm>
          <a:prstGeom prst="rect">
            <a:avLst/>
          </a:prstGeom>
          <a:noFill/>
        </p:spPr>
      </p:pic>
      <p:sp>
        <p:nvSpPr>
          <p:cNvPr id="67588" name="AutoShape 4" descr="data:image/jpeg;base64,/9j/4AAQSkZJRgABAQAAAQABAAD/2wCEAAkGBxQTEhQUEhQVFhQXGR0bGRYYGB8dHRscHhgdGhgeHhwYHyggIB8lHhkYITIiJSorLi4uIB8zODMsNygtLisBCgoKDg0OGxAQGiwkICQsLCwsLCwsLCwsLCwsLCwsLCwsLCwsLCwsLCwsLCwsLCwsLCwsLiwsLCwsLDcsLCwsLP/AABEIAH4AtAMBIgACEQEDEQH/xAAbAAACAgMBAAAAAAAAAAAAAAAFBgMEAAIHAf/EADoQAAIBAwIFAQYFAwMEAwEAAAECEQMSIQAxBAUiQVFhBhMycYGRI0KhscFS0fAHFPFigqLhJDNDFf/EABoBAAMBAQEBAAAAAAAAAAAAAAIDBAEABQb/xAAjEQACAgICAgMBAQEAAAAAAAAAAQIRAyESMQRBIlFhEzIU/9oADAMBAAIRAxEAPwBS4Tlb1LiiFgi3MQMAalcUvdKq0oqTLVC0z4AWOnRTlHOKlCnWppEVQASdxE5H30PNPxqjjs9flRUSiJErInbyPn21ItAeBolwnLmcwqk6YOH9ieIYA2EDQPLCPbB2KvD8LJAgb67Z7Jchp8NQXp6yAWkZBzjSJw3s7W4d1c0yQDnbz6g/trqdRyFXITbfYHxqfLnTWifyHJJIFcz5oUdQttpGAceSTI8YxE530Cr8c6hQjqVNskjFtxNMQP6xKk/9K4Jxr1qMG2CXqNIUnZgpDiT2GPG41FTUNZad+lmXYCVJBAAnIMPiCO+vOcmyb3sNiqC02SGjYzNpkTOSBMRE5z51Bw/DUlkpBKoQ0iF6iDMdQANskzPTmewVOOvV7XWeuwjFg6cOhEg4BA7+dWeHe4/hm03C6oQCvUTbTAkZuaYO4kZzBRk1oK0ugnxHG2liWIUhwqKo94WWJIMnq2jyW7aGjinZgpP4hE+8GLSAQBTBkmWZd/X4u0NPiQpl/iRT7w7FRbcthP5TBk7zg4A0EXmD1C5UdCP/APHJ6JLApOcYMYgydonXbFb9BTi+YVEJeiSxMwhItKNh2B3NuCVAE9OqtfNKwhGJSpWFS0dVRAlQ3WiaZBjC5nM41DxPDm5npgtWLdC3WwZQXgHCiLQQJAjUHG8F71qlKL1JIVBhfeKo+I7v03DsJgHO5Q7Ci9iBzLgHRUeooAfYk9TZPUwwTMEzGde8upSyrBkkAQJJnwB30R5zRvwLagH/ANdWmk1GJJspuCwMwsWqCROAdCmpNSYBxDFVYjMrOVBkTt/zquLRdCdncfZHiEbh1VSDaAjMVtM4CSO+Ix6RLaqcbcQTMG/JHz6hgxB6sggtHlRpU9iPaJKRKOxAYjpdpUgACFxIcn1gACBOdNXM4PlvhyNwLxm05KjcySB4zhGaPskyRqRSqcVNRySYSJUbyKZaBAiXE9S46M5tgjwlAuOu1gWC5G4AY00MyLZaD3EA4nAvmHEhTTaobKTALbaQbcxeMwAYgDtPro3yyy0U2JLKQWXIJdbSSTv03ISP+rY6XBbMEn2v5A3UQGNRGNtNQpX3VoYlVpqDF1xGCMN6SE5P7PVKxWFhW2Y7QNyDtjXUP9wq3hyu0hp+E7EY2ugmNxmYkSH5h+A5pkWlzcTuWEyLjvPbPjGNV4pfRs/IlGBW4T2NoBYdrj5jt21mpKnEkEide6otkD8rL9iGi7aa/ZX2UfiTPwoN2j9tUfZbkrcVVC9t2Pga7HTppQphVEKoiNZlyO+KPWy5ljX6Q8u5RR4delQD3Y7624jnFNTE3eY8aXubc1ZsTG8D7b6F1OIOe20ehHwj6z+2lrGl2eXPyJTdjevOaTYbH/H7eutqtNTTtHrEEGfl/wAaS04wC4Rtt6dgPr/Gi3LuYKel9jiR4ugj6/xocmNNaCxZnfyN+JoSpYLgqZU+TGJPc+cbDQ+vSBeixHVYRkkMFI3U7FrukbnR3iSFXqtgyB4A7DqMZPYaF87gAMuGS8L/AEpMSQNibQYHodQOPEsaTBAqhzYMI5906k2mGY2kd6ZkFR5icQJ95S7PSqsVaVNoFNcy0AWmbWqQoBMC3G1xOhHKXNStYRaiiQxHxEkC4s2T8MyQchu0aZeFtudGmwPcytlSphWAObl8gyQdyBBPU+zZRpAWsErLehUqgADl/wAMoS+Fu3kkTJMRHzu864ZWsqPhQBAYZV2Bgh8Hbxmbf6dbcsomaprC9WC3yYZr0xI8qAAD4unadR8JXZnzChpgwIqqDcsCCyk3HJ6cgAHW2Jdlam7V6SOiL7wP7p5IpzaFiWgGSSrbEZ2OoQhqWin7yk6ljVNpuptH4djPJZsmWyTM2+CXOiQZAYNaBTcMFKuVZnW5vhBCqbfTtpfp8ZUrJ/t63vLqklvdqVtRUindeCWvLKs74jMzrUbXsXub1aKi5EpOKi3KARckytOd2Y2qWOFhgpntoBxHE+8e65mY73GYxAAMkxtvGmL2e4IN1VEtIZUJRc3qbmAQqx2Rhhc9cnwvcZwrU6jJgxnpbBETIkAdtoxtqiLHwf2dF/0+5XTqIapKwJpVEiSVKgydiMn4sxIGm/mXDLTYAAWmbozapIWF7CWMkYEHXK/ZLjeIpXvw6hj8JFtxkBnQx2jqMnB+muijiyeH/EYt78yVGQOnqUEE7AE9ycntrZLkgcqfKzytVDO4OQSoKwDA/KRJhgQcGcdY1pS4lrCKeSxAJI/pZrmzDHAxnt31rwnFU0SKarYpNyk42BIxkb7SflqJuN98lQl7mZeh8CzsIjt+2dZHD7JnmXRb/wB3NXrpyIdzY10LGNwD6kGTqnzlysPUtGCEt2I6ZtHjIP11d4klFDq7GoggWNF56ZmJE+h/q0r8y4y12f8AIVDFNipJtETjupOcTrYSinR0lzVImCEzG2s15TYMJXY+Nv115qmyNoff9P8AlYo0Lz8T5+Q7DW/PeNJe0Rg9I8tvvovwNL3fDoo7II+2lHjGucEYBIP38fUZ0vGvbKPLncqKbsD9cie+/wDcY1AULEzsPpgz9BOdToJYdzAIHbef8+mvQBjuPHiAO/bc6YToiejIGwBOB5AmPX1zrRHIi7z09toVjPgzt21K89ztAnb5nwN41o437m02rsZ/p9J9fHprAgoeLLqFkhlyIwRkREZk/wCDSfV9rfdh6dZLwAaYXvEBixvlhnG5HoIgnuGb4h0/lMx0zkgAbxsQfnrnPtainiXKSQROT6TI9PTS5pHoeM+WmWeI5tWpm1a1yflbswIKzByMdu3aI0f9lfaIoFU23wZLkpiUsAObmwygAdzvOkCiZMSPqY2GrtKqxKkkm3Y/0jfQOEaLXDkujrf+wQ+8Khr2YFRk3DaCSeg5cFRaO3bUA4hC9RTmoKnxKTlnVyoDDeIkKWUSNBvY7nD1q3u2Jn3TRNxucCQzWgYAuwSPrpoHDKlRhZ1t+MpM3MwIMm3YgsBEmboxqWceLIpxcWDuZUqicQlP+s3UyYUJCGTJOWkpMyAAMHbQfl3AlUqgKfeVncqZgIyv2qDbBGcTuBEDRvmNP/cfiM0MYCOpgmZV/wDxMkY2XUKUSAapKKjhqeSJIsAPuzMQ3QIY7L89aqAsXeacCVpIPjWnJV3TpdpUkGF+G1bJ76Uq/ENxfEXlKjXNNiSWCFhsSCcXQC0gaa+I5rVNEqBayDpN3QxNQ2wDApqsEBiSp2Ghvsfwkj3iuC5uimI6JIWo1YQCFIwPv2B0xaGwdbY6UOGWknD01MutN6c+VLLho3EwA2qicwmmyqIKgBFP5hnCgHKlgBGDrfiK2XaYS1wwkjqFtxQkzNw2yTA0J42mW4j8I+7UQtxINwAlInJAkhicDaM6U9iXb7LPMqKWrkLSdGhFH5lOGNoHd2BGAR8oIKjxrUXIQ3UDcqvsCVgPgyTbIE+e+jXDuCVGBb0CcKLoBRgDJPwzGD4Gg1ThrKIPu6ila3u7gAR3Y4i6LesY7qB30yEmmdVrY4VQWoghQ4I8wGAAI3Il8GBIwAM6o8wVArNVYmFYMRAZkABYIR0iJFslgxuHmLvsfWQplhUDg74sKnGD8RMgXm3Qnn1MrxlSw3UmFpBEQpgmBtYTMR8zdOi/k3KwU0gTy3i6gpqGpKCoAwHEwozhs/PXmi4WQJKg+v6f21mqOILz7/ydXp1PecOpXugI+2lDizDnG6gj/tb+x1d/075sHo+6J608+PTU3OuCtYETAmI8HGD521mOXo7y8TjMXwILeqxt3/KfOpmbIJ2x+2T97e+srU5EjB3z3nf7a8JuGMY27xgkR/2iDphOjRz22IiQdpnv5nfWjgfSCc5wcfUfPVupwhWGfAYEgTuxyFWe/wCuoeFompdbZZsp7GB1XRBUbFQRmd9LeWKGRxyZX4h7VZibS4gGYyoB+2331y3nHGe9qFoIBmJMkDxPptroXtPxbGhVZAqmmLSjEFoZwGwPW3I8a55TR6pAALWgfQExnwJO+gc1Lo9Lx8dR7Cns9yduJqGZhRczR9hp74HkdGgjdIJ7kiTCgTvvknfW3IeAFDhwkyfiJI+4x/n21Yq1SSc9RkEeDgx5/q+2mJfYnP5Db4xeinxXL5f3iYKkzncdPSf6hjvtJGjT124gMpuEZtXvfvB3wygkiIkY0OpvBycR+pjOo6rELcuC0HJ2MqdgQYPkdhoZ41JCllb0wjx9SXZUHSgBDAfFcjdIjJYZNqwcwM6Fc6Wm1SmFMouQGYMKkAkmVIZQoFshgAbtyDoC3tUEruHLllYClUuCopUkKxV1xgy2SSJ0I5h7VtUpqhXEtes4KsQbQcsMBRMyfGp445DljYU5rzmkLxUqTf8AixRYENmVQlQCpiyGB/K0gTob7GcVDFSahLSTaga9ukqDALZhyYI7QRmVt3DNkQskwvafE9tvvqzwFZqZDKwDdiNx2MY9Tp3DQ1Y9UdH5oGZw6WQXVwF6xUJwkgYxBYWmIPbfQUGYdCF3O9ym6bjPSSQbgYIxbHnRjgOYUqiU7bbnuJplhgEwTEgzlsA7ARGoK/AkAk3FSA0fmgklYUgNm7IMnEDU84uLEcStxgV2smFQyFyHmAMFYgqRGRvqLnPMDTpe+p0grsSjEk/hsLogKcEbD1jfVmj0j3rXOagHUi7dLC1lGSOxjI+ca85fy9kpIlcrUKKRM79QYhj813Gc6KEG9gNqOyL2T4bDVbmLt1MTgljBmfy4Gr3MFKstxuNgiZkLc0Z8GcDtqxw9OwWqPT6Rj76t8NTWtCnBkFTOSB6HtF3bGqo6JZytgV0G87+Nt/nr3Wr0YZlsYhSVDAGGA2YRODvvrNFZ1A/lfMWouGQkHvGut8s5vS4qmCGF4GR3Bj+dcP8AeaIct5k9NgabFT5GuzY3GXKJ9BLDHNHjLv0zq/E8pi7tBmfmcnWicMq1FEA4E9iSXgRPopnQTgPaWpXNMMIF0EqME4tH6mf+3TFxDhGJYCLjbA3CrJwZ2ONT5JOiF+MsWntgZTcGaqSXpqVpsMBoltz5ERPr51L7M15DvVVUqMwMxAU2wAJ9Inz20O5wrCpT9weglrlb4g5sZVIGSgVYxtPrqwhNNWrBSaQOQ8E2npBAPcAAD1Y6moSxa/1M5HSNlbh1DPUZrhTJJlQAbQJGPB7zpRr0yr06igAlQSwiIGLmAMTiCNjGBro/EcF7/hhmoRRa8Mw6rWUFgIEOTB3zAzMaQvaSur1l93bUtkECWDQFjA7DsQFB8aepDsMn0PfBMHogrkDIO8hpEdogg+nrre4Zg9twe+I+Zwc/3gLvsHxhNMqQZBhSB8RI+Gdrp/caZCAWJDCCRn6dRj0x8tUJ2rJM2NxkyrVJLAmJJ79px9+4+etM9h2mImeoqJ8EmPn21JxNK4EAQSpMTMQWgHyJ7nxodzLn1OkKqtJugWjvvOe0f8zogYQd6En2loBapKgwR1dxf+YAjf6baEVKpaLjJAAn0AgD7DU/MeLNRiTiSSAMAHaY87T5jVcqO0/Xz320NHoxTrZg1NTOo1TXpxraCoL8FxhUqREoZEifpacR310DkPFK9O4yxC2m7JI3EwMxO/y8a5UtXTZ7K82VR7tiAS25xiBifWNbSFZo/DXY5VW6mGBPgQJJJJ+edVmbJ9fPp/ydTe8DmJho+Uf+tQVUmYiR9tp+2NC0eZJbMdt/n+sYP0GNaVK1ssIDC6PniPUHfWXGe2I+52Gtvc2gT53/AM28fbXJGUbHmFEQGR5GMgHuYjG0azQ12BysQc5A/nWaKh+hTV9bXarK2pAdVXZ7QZ5Hx5RwfH9/n3jXSuB481CyghjAKkmQGJyuIkbbHHrrkK1NvT++mHlfObRDFgpWDBz+0Aeh0jJiUkLmrQ7VuAIqBom0krGZIC3wBnICqPlr3juPNXhnS0/ilo+EEDACzBUnJALbYONaez3Mm4liSRE4ICkBiCchjORnHrohxKU1LAOrVGiKYOGJVgd5MedQPHKHRFKGwNwfDVAlquBSYAhriEVYBNkG9nPUQDdFp86C8t5OGqEsti9Kq6gKWIIak5VTM246sHH1ZuX1KiUTcppikwyADgAzbcSNz2yO07DDSX3kLIGBTz4gjqcEAEzvnpERGlOVINfG0KXH8kFMU7GsdQAtO4iQCQ5AF2binVk7YgGIeY8VXoVIVZAUEFyoLqASzLJhkkRIM/eQzcz4QWe8kLXS4FlIF0gwZJgr+c9xDedK3tFxJS1lghbcqpDIwUFlgwWp9QBMFQTHjTMc5HcuWmAeae0jVAwkiRkCRPnv33gjQGvxDOZJk+uf31Y4ihcfeC6oJ/EYCAHYkgTPe05AHfUFLh5IAzqlOx8VrSPKdKdtN3s37Je966twQEbRJ8x5/tOjXsp7MKoFSpk952HgjuPrpircQItSM7EYgg5BHYgSfodMSJM3k1qItj2SpE72j+LjBkzGI1Tq+yVKMk7HqHzjIM6ZaKCo4E/DvONsj+TqB3PRcpgtiO8mDk77bds60l/6sn2cv4/lr0zkSJIBEkH5aq06ka6bxFrWnBaMMMZbAABxMDHnOlvmfs+WdLRBYwQcBcenbBP1GhZXj8lS0yryjnloIqSR2Ox/96Y+D5+ryGIMiR2O43znt41tV9n6YBViSADBAg/YZ/waDVvZm0CxzcRERAEn+fXGtb9AOWObGXheKV2xMRBON8Z7z328614iqTad2tkfPtpMTjqvCtBmzsCf5/QnVo+1K2xFufHbv/x2x51yaAngl66GIqJPVGT2n5fpGs0spz+AIAzk98/xrNbaO/hIEU21e4WndvtoXSbTT7LcterUUIt0HM+PuNHGR69pK2EOA5UIHRvsTufpv31tzXkbKWAQyok2wY+efTT5TpopJXMxaSJjYMBP0+xjVWtx3ZzarYY+cRiO8zoeTskn5cU6o5jy3ntSg003KyRPrG3rsTgHOman7T++qThci0YAMQYaScAjAXeczoP7Xckt/FRCgP5ZBGwMCMk50pJxBBwY/g6B/o1OMto7ZyfmYp3cOSRW93IMzJiTGYGPviNWaVBLbSBKkQElRcevc/l6G3+WNca4TmbAjJgQBkjAmBjYZ7aeOXe1iMAapAIFuxPnMjM/5nSMmJt2hU4P0HOcgVadaooaorgqiMoEOIAiTInO5mPlpQ5rxjNUFJGRXckDoMDpIdbGmAxCESMgZgjWvPufNWNOkgLquwySzD4iLYkjz6nVv2e4dqqluIZqnvExcDEjpXrGS2Gm0438aBY3HsxR4q2TcN7J0ZZwskooCMBkkAuVAiCNgBEHvqry7lqpV94QoRJ6TIVfeL0lAMxAIyd4wNM/ENDMrqQq0z7xi0HEDrj8uW+YBPnQDmguFRnYM1NQ2Bgod1GxDKxifXMyuujLYKm3psZhVApqq5ldu8dz/HrqCss7ZACgxkvIkAEbmdyPU6Ecu52pqoDgsA4GLTkGJndfA20bcQFUEi4w0YkGe/ZvJGq0eXNNPZVptCkDJBkHcyZJII3P6iPXUVLi4QI85APynMmcAkj9Md9S16QAe4H/AOsCQMQ0m7ON1M9gO2dD+LMm09pJn0In6dW48a0xI04owreSwY42IYxaD4JOZ21PREWnyxIjcEKCQB8/31XVbqef6mgGJLRMCB4kGMA+de8BUkKjAqQST5kKJE+RrH0ETVJJnH8Y23/fUV8Ent4/b9STqxWfAbyY/tA7aqVB+Ud+0x8/roUcC+b8EHpg3QVlW8GYj9Jg/PSdxXDGkMkXNIK4JUQJJkmDMxtOn/jE6DGSwhZHxG4wD2kDGgVXllM1jfLswEAkW5Ug24yQbWBxoZSS7LsM6WzPZ9baI95SksSwKFTgxE53GRHiNZolyxitMIFWFkC+LoknOTnOs0jmc57EiiNdN/08bGwEBuob4IIBHg65/Q4YWzo37M8Y1KsADgnaY+8bjVqRdmjcaOk8UvjA+exBMHVDiKJLXlRGwzuTJMDPz8+J0WRrz1DIB2wOreIzoTzd7R4iWEdrV9d50LPNhiTewHz3mNtIwVNwH5l2MgZnA+mYG2uaNudMHOeNLqy2gAMYgkxnq37YxoCo0LL8ePiqNqSk6NcByupUmwTECPJbYD1xrzknBLUdVMiZiPTXSOA5clFJSbrT1HcWidEtI7JlWJfolf8A8GsgVkPX/SDBGY/yMaI+zVN6cgXNjCWmAxBzv6DAOYGmSoo6jG0bf9Q/jW/DsEaQomcemT9tC6ZLLylJVRFxdUMprILouB3BIaWykQYMdsT9NAeJ4uCxJuVEsSRk9iz+QwA3Pk/Jm4t7EkSBKyVMEdP5QNjBYb/0+NJvMqopALTRVa6yQIH4ZKbDAU3TEHOo2qYF2VuYV0qV6DSVkiakkwIF4Ai1fMx4Gm3l9cugY5jq+h3IjvABx/OkviUCFqigD8OQOyljLRG8kyDiIGG00crFhWmCekAn67ftmI7Y1RhYvyI6DC1A2+UgmD+lwO+CcHzoPxCAqon4R3npNxDeoGc7CI0SC9+92P8Ax3+51U9yCXnNxaZ79QH7aookWilQNwCxlZJbwBmcEdXoMazhnDcRaZAAJBO5Y7kxsdsar8NxJ929QATbifAxobyvjm94QcklpyfTxnQsphC02MjAnJ3n9Y8euoEQgEkYHf6ZBG4/bU/FGytVUQYAiRtK9WJI2jVXmWKTx/8AmpIMmfgBznPyaRpd1sHgyJqguT1ZQRBMR8Ugbb7+mgzvkwYYXBLifMCPIjY7Ab6m5vUNGjUrISCNvlCnIiCW6wSRsRqTnFIKaZGxqQF7BbUEHz8bQBAzpM3ydooiktE9HhAyqXexoyJUEzm4+pBBOs0mc049mqG/qt6QTEwNtgB+ms1v82Fwf2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7590" name="Picture 6" descr="https://encrypted-tbn0.gstatic.com/images?q=tbn:ANd9GcR6ISY76pG13_ODY7IR1KPiQ5TJKA-bGcZWpbqNErkZ3xGO1dV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196752"/>
            <a:ext cx="2466975" cy="1847851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323528" y="36450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err="1"/>
              <a:t>Penicillium</a:t>
            </a:r>
            <a:r>
              <a:rPr lang="en-US" sz="2400" b="1" i="1" dirty="0"/>
              <a:t> </a:t>
            </a:r>
            <a:r>
              <a:rPr lang="en-US" sz="2400" b="1" dirty="0"/>
              <a:t>spp. </a:t>
            </a:r>
          </a:p>
          <a:p>
            <a:pPr lvl="1"/>
            <a:r>
              <a:rPr lang="en-US" sz="2400" b="1" dirty="0" err="1"/>
              <a:t>Ochratoxins</a:t>
            </a:r>
            <a:endParaRPr lang="en-US" sz="2400" b="1" dirty="0"/>
          </a:p>
          <a:p>
            <a:pPr lvl="1"/>
            <a:r>
              <a:rPr lang="en-US" sz="2400" b="1" dirty="0" err="1"/>
              <a:t>Patulin</a:t>
            </a:r>
            <a:endParaRPr lang="en-US" sz="2400" b="1" dirty="0"/>
          </a:p>
          <a:p>
            <a:pPr lvl="1"/>
            <a:r>
              <a:rPr lang="en-US" sz="2400" b="1" dirty="0" err="1"/>
              <a:t>Citrinin</a:t>
            </a:r>
            <a:endParaRPr lang="en-US" sz="2400" b="1" dirty="0"/>
          </a:p>
          <a:p>
            <a:pPr lvl="1"/>
            <a:r>
              <a:rPr lang="en-US" sz="2400" b="1" dirty="0" err="1"/>
              <a:t>Penitermin</a:t>
            </a:r>
            <a:r>
              <a:rPr lang="en-US" sz="2400" b="1" dirty="0"/>
              <a:t> A</a:t>
            </a:r>
          </a:p>
          <a:p>
            <a:pPr lvl="1"/>
            <a:r>
              <a:rPr lang="en-US" sz="2400" b="1" dirty="0" err="1"/>
              <a:t>Rubratoxin</a:t>
            </a:r>
            <a:endParaRPr lang="en-US" sz="24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6012160" y="4046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err="1"/>
              <a:t>Fusarium</a:t>
            </a:r>
            <a:r>
              <a:rPr lang="en-US" sz="2400" b="1" dirty="0"/>
              <a:t> spp.</a:t>
            </a:r>
          </a:p>
          <a:p>
            <a:pPr lvl="1"/>
            <a:r>
              <a:rPr lang="en-US" sz="2400" b="1" dirty="0" err="1"/>
              <a:t>Trichothecenes</a:t>
            </a:r>
            <a:endParaRPr lang="en-US" sz="2400" b="1" dirty="0"/>
          </a:p>
          <a:p>
            <a:pPr lvl="1"/>
            <a:r>
              <a:rPr lang="en-US" sz="2400" b="1" dirty="0" err="1"/>
              <a:t>Fumonisins</a:t>
            </a:r>
            <a:endParaRPr lang="en-US" sz="2400" b="1" dirty="0"/>
          </a:p>
          <a:p>
            <a:pPr lvl="1"/>
            <a:r>
              <a:rPr lang="en-US" sz="2400" b="1" dirty="0" err="1"/>
              <a:t>Moniliformin</a:t>
            </a:r>
            <a:endParaRPr lang="en-US" sz="2400" b="1" dirty="0"/>
          </a:p>
        </p:txBody>
      </p:sp>
      <p:sp>
        <p:nvSpPr>
          <p:cNvPr id="67592" name="AutoShape 8" descr="data:image/jpeg;base64,/9j/4AAQSkZJRgABAQAAAQABAAD/2wCEAAkGBxMTEhUUEhQWFRQXGBwXGBgYFxodGBgXGBgYFxkaGh4YHCggGBolHBQXITEhJSksLi4uHB8zODMsNygtLisBCgoKDg0OGxAQGiwkICUsLCwsLiwsLCwsLCwsLSwsLCw0LCwsLCwsLCwsLCwsLCwsLCwsLCwsLCwsLCwsLCwsLP/AABEIAOEA4QMBIgACEQEDEQH/xAAcAAACAgMBAQAAAAAAAAAAAAAFBgMEAAIHAQj/xABBEAACAQIEBAUCAgkEAQIHAQABAhEAAwQSITEFQVFhBhMicYEykaGxBxQzQlJywdHwI2KC4fE0shUkc5KjwuJD/8QAGQEAAwEBAQAAAAAAAAAAAAAAAQIDAAQF/8QAKxEAAgICAgEEAQQBBQAAAAAAAAECEQMhEjEEEyJBUTIUM3GBYUJDsfDx/9oADAMBAAIRAxEAPwBI8QWmTEOrnNqfaOX4RVO3hQpDKY7daJ+OHjF5hsyKw99VP/tFCExE1xRtwTQSZ3IInn9qj4jhwVzAQ3bnUV7FagDWKsqWPOKO1TCBjZI3EVPZsgb1axx0135VTR6sm2gE0ipC9ReXWhJoUEn82onu1GUPWprcAVugG2HfTSrj4iKq2mAk869ZJ1nelYSWziZJNbtia34L4dxWKJ/VrLXAv1NoqjnBZyFntM113gX6O8DZwy/rqG7iGWXPmMFQkTlTKwHpmM2pPtpSTlCO2zI5SLwUSdTWlq4D6m1nYTXYrfg3huHU5rPnMQ0m6xaA3JQIWQNmjN3oFa8NcLFu4mW9mIIDG5Jt6yCmgB2A1B0nqa5/1GK6sbiznwxgCyOdDr92WBpi4Z4NvXzdyXLYRHZMzFhmK8wFB7ffnFCeJcCvYe6q3gMp1DKSUaBMAxM9iJq0ZQukwUy5gcSxuZVEgjXsBzorbu5VI7maYOHeAnS1mu3Ft3W/cADZQAMqsQRDTMxPKlfG3ihKnQgwR7fnUnNN0mZoy3dBJadNo61S4hbBOZdD71WW8Zgbb1vc5ydelUSdmozBXMhI3Jo4b+VRpGn40G4U6h2n6gun9at3bk1pya6MSDHhWPKeft/5rS7ju9CcdYMAg6UPzHaTWWO12Asm9qYHOpRcmqiivdqrRi5pWVW8wdayjRgl49SbttuqkfZv/wCqW1VuVPfjrCBktuI9LEf/AHCf/wBaTrNlqngmvTQCG3bbYb0SSQNahtAqdam8+Pamk7CD8VczHTYVutsAVXY863F8VWtAN3atVmszV4x0rGMZq1zVGo1r250omJLDEmOVSl+VRWLDEiPtz10H411bD/optrZBv4h1vkSQiqUU9DIzNHMgipZMkIbkwpWGP0Z4+2cDYtoQCGcXQD6s5ZmM9yuWD0jpTJxXFl/QgkkQBpP35bb1xDgnD8Ra4jbsWy3mC8qHIYzIGDMddCuSW15V223hzaxDAwQyEIZ/eLDT3j8jXmeTid2nplIgfjd6+FAdPVGuUhgT2jXXfavOE8CFsedifU7a+UNkB2zH9476bb70cxuDtiDdczOaFIG2pE7x1ilTjXiVXdkE5v4dyfbTWQa5kpLSQ9Fxij3Ft4dVSTJgBQP4iQuhgD8q141gsMoVZcsrK4aV0ZWDaCIG0HnBoLhrF5GF0+mJ9JOpB/AHtQzivH7cFi2Y8lE/j0qkYSb9pm0OPEOMi6oeQM2sEiR1Gv2rm/iJ5us3WPwAobh+PXPMy5yFJJjTnrz2E1ticTm33rqw+M8UrZJysqtigNQNuv51ol2dahfn3rzLGldqiqFJmvHP6dxROySw1InnFB7R51dtvSyQUScRvZVjmaDC5VjHX87E1SNVhGkAtrdgVoz1XINZlNNRjbzq9rXy6yiY6P4w4ZcYKtsFyGJKqCW20MAbDWfcUkkkaEEEaEEQQe4O1dPwDPasWkuW3t3AsXM4OYleckmRttpS34+KMiXAIcNlnmwIJg9Yyj7152GbT9NoZrViheuemhzNW924TWgFehFUIas1ZbqZLdWEsgCTRbMaJbrYgVr5oOgNavbNKY0Iijfg/gn63iktMSqHVyN8ogHLodSSB81r4a8N3sZcKWQCVEszGEQcsxg78gASfg10Dwh4Lv4XEm7fu28qr9NtiSxJBj1KMoBUa6zUc2aMU1ewpDXhMPbwtvyMHag66ASzsObsdWPc6D2Fbcbv3MyIqENcMASPqIkgkGNNST2mqnA8WfOxUnNlCQYAOUl5/EL9qN8NwBzeZcchonKIhQeszJg8o3ry5Lm9lOgbh+DWMO4vtlbErm9aen6lyEE7t6dJPwBRd8WlpMz5fM3MgErzAnZTttQO8z3cSEVWKowd2j0BQZ35kxAG/wBqXPFnFwCZb/O1aMpNpL+h0iXjXitXOVSZ2gAzPSh/BcNdtXWv3rZClTBJGhMRpMjTnWngu0PNa7cQj0EoWUgEk6lSRBgaadaIcd4mIbXT/NO81RpRfBL+RWwfxjjDEMVBY8lUEknloK5zisQZIYEHmCII+DtTDiMdBge8UZ4b4SOMW3dvHJaDd81xB9SjbKCefvFdWNxwrfQj2QeHv0e+ZaW9iLjJnGZUVRop2zFufOBt1qzjf0dYgAskFd1lwrMP5WOn3pix3F0tOltjIlfYrm1A7xH3oxxHicnQ1yS8rInb+ehuCOKvhcjshBDKYII2NQutP3H/AA1exWS/YQSSVZmYKGUfSdd4gifbpSFfBVmVhDKSCDyIMH8RXfiyeorQjVFuzYEVHxBAqiOZqPC41Y3H3qHH4rNAGw1p4xfIxWetBUN2ay0SK6KFJ1rfLWocV7noGPYNeV55grK1GOwcZtX7mhtuhHO4jLqOQJ5fhXKeKYu8zFbzElCRlOykaGANOVfUlnFZ9P3deWkfkaE43wZgrjFnwmGbP6mbywHJ5kMBIPsa4sPGO1tDM+Y9K9g19G4rguDtIbYwWHCf/RQgz1JBJPzNLF79GeDYm6t27bRtRbUL6d59TA+noIkdar+pgm0wUzkVletMHhTh6YjEolwSiguy/wAQWIHtJHxNXfGHg/8AVl8yy5uWphswGZJ0BkaMpPOBGnvQXwxdZcXZyGCzhD0hzlP4H8qDmsmNuDMdH48bb2zbZVyxA9I9PQrG0VyO7dNdj8Q8NtvaZVlHykB5JM9TOh3/ALUtcE8DpbUXMUUZiAVt+oqBE+raTHxXH4uSMINthpthv9F+JROHEjRjefOY3IjLrz9OWtvEHFoUwdeX9aYmvJh8Olq2qrbCiFCwuvqJA7kk0ucB4Tbv33d48tSFVCYDMRJHXKo9RjqKjLjPI5sqlSDXgnDK+FN2QGvTmciTlVmUKoOwG/uecCreIxTJ5gBLKACG56zo3ck6e3arHF8Qli0qrkVEEBVACqOUCNB/neouCYrNhjej0Z2Ksf3isKsdgc3yKWfuk/pGS0VONcT8hBaG41Y9XP1H+nsBSr4Yw6YjE3Lt0BltjMAdi0gLPb6j8Ct7ROLxoRicknP8DMfbQR/yHSjfHuJols27YVEUaKoAHWdOfenj7P5ZpS1SB3iLiWdWk+ncduhFc+xWKZjlLEknmfmul/8AwiyLI88eZcYAsSTCmCYUKY02n59kTiXBT+sgYZGbPMLuQeck8tdzVvHnG2iTsm4b4Xu4oZrYygaZ3MKT02JPxTj+uGzat2mhWRFUgHoImRuDH/g1Lbx5tWbdrKUKIoKkCQQIPvqDqJmhmAwlrFXGe96kt6ROjOdYMbgDl3qc5vJ30iiVEfC+Hpirpa6Sbdrppmcwd+gEbde1W71pBibVvXymeGEn3jrBMD5qHiuOTCL/APLoArN6lBO5ESszG0RtV/g2FLWlxNw5WdTkUHZTzY8yRrSST/L4+AhTimNAEDQco6bf4KXOHeFvOxD4q4qFGym2rEnM0CXIg9NJ9+laNiM17JdaVJn3A3B+/wCdHcfxDSFOnb/NKinLHqPyPVg7jthbw8u+gbTQxqvQqdxXIcdbyXHQ/usV94JE/hXXME6u5dzIQRBOhbf5A6d6XvF3CMM9t7lq2tu4st6dAw3aR13M9a6/Ez8JcJfImRXtHPM1eVN5YrV0r17IGhMVG9yakCVFkomNNaypayiY+ksZxMnQHQbAbaVDw7xIBdFm4x3EdCpOg+8j2pNxfHQlw22ExGoPUdIqXhuKa45bLbKjQDUOe+pIrwVCSfJl9dHSsdxIQefaY+88taRTxHEWzeD2newjFrdxcrEI3qylFOchSSJCnQa9ai4h4js2mVLtwoznKAynTlqYgCTuTRfBTbEjU9f69605ybua7BxRzvxV4utXrRt2mLFtzBAA0PMCTy+TSZZxLIysphlIYHoQZB+4op4x8v8AXL3lZcpaTl+nMRLRHeduc0IVK9XDjjCFLokzt/hviKYzCi4yEs0oUBiCuhII68p7VGeF4nEExlRQcoLkjPGkqACfc7TNL36HLrA4gAzbAXQ/xtOo/wCKa/FO13EFrqIvMj8NT9hNedlioTaQ6K3iG1bS0FDGUUDN/FA3j77RVvwrgTbwyNuzKzdyXKMB75YHsKBeOLcQo0Duqb/xsAfzNM3FJs2LazByDToIA/oKlvhYy7oX+Ku9y/bwzAobxy5o0CgFnIIkEhVJjrFFuLYxERbVsRbRcqKOQUQNuf51T4C0tcuEzkWBP8Tzt3AB+9WOFWs103mjLb+kfxPy25Lv7xSvrj19hKuC4b+qW7lx9L1yYUH9mpgwermBPSI61zji3Gme6yHRefeDH2p38X8WyIxY8tJO55fjXMFHM7nU11+NFSuT/olJj3Y8QpdtgMQHAAI9tJHarHhi+rM94HQSo6zPqOvxVHwVw21fVEgGSWf2WZ/ID5pj495aqURVVVGmURAGukVHIoxfFDRV7BWOt/rVy3bLFZJLEbhY1APvFR8SW3gUiwWZCdVLTBPMGOfSo+GWWw9pr918zESdPpUawIo5Y4DauW1u4sM2YB1tSVAB2zkQS0GYkRPOKOlq9DEGF4NaNpLuLGd2AcW8xCoDtOWMzQRPLl3ofj+Ni3ltovoAhQCTlHTXlrpWvHeMnNkAkAenXlqAD1jrStexbeYRlzHTY7djTwxuW30Fui/jcWWYMy+nbTWDv+MH7VOl4suhg/7tdPvQ3DXGNwC4IB+npPT3j+tFDEjWOU08lWgWRcMxLqWV9Zbl1iNukRQnxHx1Ya1b1OzNy7gfkTRDj2AIsNct3SSPUwAyyp357Aa+00kNbBquHFCT5iybWjVCTVgWtN6it24qVWrsZM88g1G9o9KnD1t5lC2YqeUelZVrzK9o8mYdb+FBaTqx1Pc9T3q3bLIsoJg+qOQ7ga0rJjbimWJM7md6YeEcSUMANCefKTy3rgyQaX2Viw7grtl3DXbNtrqgAM6AkCJEZh33q34h4faxNllH+k8elklRPIMFgOp2g9dK3VyylW1U/h3HQ1zjjnFMXbd7Fy6YBjRQuZTsdBOo5DuK5sUJTl7XVDypIW74iomOlSXTJrYWxXsfBzj7+hmc2Ln6cts67DW4PvFdU4Sqeq4s+n0yep1MfEfekf8AR0k8PbIILM06bsGOv2yj4p1wdtrOGXMBmIzn3bYfAyivLzyTnJ/X/hRdFU4MX7ue6AyWmFzXm41QbawdfilnxzxQ+ohzInrv800Yq81qwJ0Zv9Ru2b6fbQLXMeJm5isSli2ZLOAJ6nmewEk+1RwxcpJP4KLSsbOCYlrfD7bMfXcz3GPOCSFiP9qrH/dHcf8A6KW7UxBCnXXOx9R+J+wrw4XD4c2hBZLKhVnUFl2Y/In3pL8WcfVnyKcxOsDp1PT3puPOTS+xLGbF41EBCqoG3Ik8vUTv81zXxJlLhbagZtTAEAfG01Zu8Yux6yCesa1P4O4G+PvtJy219Vx41CzAVf8Ac0GPk8oq2HE4PkybdjJ+jvALZwz4hvquEonQIn1EdywI/wCIofj7rXLxEjy1gnud9e22lNvii8tq0FtqFRFhVGwA0UGlPgvC3xBKyVtjW9c5wf3V6ufwGvQGSfOTmyq0hkwfB7d6yr3yfLYBltgxmXcFj0boI0O9DfEnH4YqBJOum0bVv4j8QqjZFE6aKNgNh/akfi+NbMIP+o+p7Cjjxub30Z6RW4hj7udgoBbkY115ATyqTg2qnN9YJzTvM1CuFEa79Z1mruARCvI9es857zXXJrjSAuzTHurjy9zofaNaks2YBE8tKhx94Wypy6TBgaiaJ+H7P6zdVLal53ERCzrPTT8xSO1Gw/IW4Rw7PZlrbOrqRuB6WEGAdT70j+IuDjD3YXMbbCVzbjWCp6kaawNxXYeJ4S4i7ekfwHYDadNvalHxBwpcSsMct1ASrEmNYMMOYMDXcVHDnanvphlG0c5rwivM1YjV6RA8UV6yd6kMVC5jeiE1y969rWaymMNvFMPcuNmtRl3iY15/evOH2AJDqCdteVMGCKFZX57e9aNhkuMTlB2116djrXn+tqh+J7b4k9sAK2kxBgx99eVA/G90Mtljq3qUntoYJ95I+aN3uGwQR9ulCfE2FYYckxAZfx0++tJiceaaHd0xNNeZqkRCNSDHWDFaXor0iJ0/9F/E1Fh7BIkNmE75SV27TNPvEcaLjoo0UsFPtIn8K5L+jDKXv+oBsix1C5iTHyF/Cuj4S5mcaAxr1g8o7zXk+V7ZtDxKnjLjf1QRpy5dv6UH/R5gBnuYu4f2cond3HqPwpj/AJVvxTh92+xVELEnkNtefIUVxqphsPbsLEINSObHVjrvJP2pIz4x12yj6NvEWPR1OWFbWNTv3nlvtSFwLgl+9nvBJzE+olVGmkAsQDr06VPj+KKZhhvBI99/imrHYxUUIsKqqAo00EUycsa0tsj2xA4rhbivkZSD07do36aV1bw1hv1LAKhgO48y51zNEDf91co95oJw3AXDctXblqbYbNLEdCQSCZgkDl0qfxVxgFTrM8hqT2FNPLKSUEMkuxmxGAw72R54LlxmMMQBOoAykbab0C43xMWLeVAFRV0A29vc9arcO42TYtrcIzqoWOsCBvuYiiXEuD4d7cXizNuSrAAHUaCNQOpqb7p6SGRy+7ii1zUy7eonoK9xWCWC4+veSZnTas8SYDyb025bTTvrqDXmEwWJvwqWmQNoXaMqiNzzPYc67rVKSdIU94XqoZgCTrqNhUuI4K7+uxaY8myKY/Cm3C+F7Nu0FLMSBGaQPwiKZLN62qAW4CgaAVyT8pJ3Eoo62Kngvwxbuob2JUsuYqttpAlSQxYdmBEdjTVgDhcG9zykW2bgA029M6Dpr+VC246QzKoDJvIOobnHX+5NKviHizO+XQCJB3Osj+9KvUyS+jVSHXiPHQTow589SDpQTiWNe7ZuKHghGysR9OkadOlIuAQrcJBKkdOf9xRfi1642HcK0GJaBqUH1DTbff45068fjJbMnoQ3MVqtw1Yv4NwJKOF6lSB9yIqIJFetaOcmtPNS5Jqkm9Tpe60rRiWKys8ysrbMNHiEotlpjM0BRz3BJ+1CuC+JXw65ModOQmCPmDp2oJiLzMczMWPUmaxbUiamsMePGWxnLehgv+ML73AUC21H7v1Zv5iR+UVX4rxy7fAV8oX+FRAnqZJJoNlip0Q6UVihF2kbkywjEzEzJkyYA78o3qnctSNIGkknQASY+9SE5eWbc6kxv02rRrhOp3mfmIHbSqIUueHbj27yNbIZicoAmGB0IaRt/aa7D4UZgLtwlWJhSJOUZZJgxLfUOQrj3AmbzV3ZtZgyZf0KNN2k7V2nCWFw9lbeaWjNcP7ssdvxA/41w+ZSYyPcVx7LmmANp9lk6AbQd5pE45x43WKrlHLczHYAQPv9qt8Yum45RT6UjMfc5iPfQfBoPawpYhEAJbYZgJ7kkyo9lmKhgwxXufY7m6Kdm2GZEAnMyroQIBOp10gDWn7F49UQJbChQBEHNtG5IEnvrQCxwhbWrwSSP5YA0AnXL6RvvW3D1/WL+TXKBmcydFHLoCTA/wDFPkan10hUg6OPl19ZlgNT179qWr2INy6TsimJ6n94DqNhTLxDGLbt+XbGVQIAH+anuaFtwK9dVioFoEGHaPTGwAJBUc9BSYuKtjMs4bg/nZbj3RbUtmyhczEA+kEyANQDzq9xG46nSGU/vAgfcTofk1Z4bwwG2CbhW3bQW1O7OVAzMOgPXuaDcWtC2rlrmdBBGmszoIn2qcvdJIKKVy15lwaZ3BMaZoE8hME6bn473eIYl8OmfJrsJUCCf4jvHx81X8OXUuK7KJMwY0IEacwY3/GrHFWJtsnM7LJaO51P51R98Whl9gTGeJL7gqMoJ09Ezr/DP9qucO8F3AnrulTuVRvSNjBnRjqNKm8NeGSYvXmKhCCqqPUx/dnN9Ouw3/q94OyiBvUWYLuY0JIkiO/4AUZTjH2w0DfyIDzabynEmJlCIjXfpsdia1u8BLnMxVXOwLHNHLSDT14guW2WcoOT6QIEGdh8SOmtIvGeL3ipW3b8vNuxdcx5GDML0kAn2rY5c37QvrYDvWstzLEmNe0E7/eri3GVdIIMAkGYk+wIqjw12L+sCDEdDlJ66me+9G8pmWPNeYJiddthVputCrZPh7siDBB3nUH770g8bsLbv3EX6Q2nYEAx8TFdB4KqLq4DN3EgfFA/HvD7AVb1tQrs+VwNA0hjMdZXl1pfHmo5OP2aSdCci1q6GvM1bh69EiV8prKsyKyjZjWxbkTUwYbVHhgdRyqawgLa7Cpsx41gkSAa9w8kEcxVi/djSoUuxS22gkOJYyJ5adNPios9S4ySJqvbtSJNUXQB6/RZgQz3MQ8ZbXptiAB5jCS0CNQpGv8Au7Ux+IOJmCEALEgAQPU2wB+5P3oD4AaLN22SB6g+vRlCx/8AjH3pnXAoTnIgxCydyf3iDtXleQ7zNsatAW5bW1ayn1OdTGkk+3fpRrhuAt4e2XuBTeI9ZgEr/sWfiT1ofw215mLC6AIDcM8iNF+czT8VPxnAYi6cmHQXJMTICg7yxaNBQdv232EE4m9dxN8WrKhrjfZF5ux/dUA6n4FMiYezhLXlWzJ3uXDu7/0HIDkPknzB4VMDZZVIa837S5GrNPLogGw+dzS7xPG/PT+9Z+72x6GWixh8Un6zbLGRmJCnsCVntIFE+IcXDEmAT1IE9oJE/wCfZQsqoMuwzb761ducSToT36n700se1QvIYLfFSUg7iYPOCZM9550Kxy+aCpmCfyM1Wt8RSPpJ+1VeJceZBFsBevM796EcUr0Pa+QrgOFlD6QB3A1+eoogXtqYLgsN1WNJ2kDQE0pXMQ7H1O5HTMY+21RC4bbBlgToZ2I707xN9sPJId8PxfeEMAzqwEk6DrsBPvFQ4jFuWDSBGwGw589zS7ax7cgo9v8As1YOKcjQAH2mpvFTGUkXLmNuFiHYkTpPetL7KRLx1nKCfiRpVGyWnc9eu/vWYjDkj6zJ6x/QCnUaZr0VjiJJKrPcncfaosVxC9mVLSICx+qAYI56KPvVrC2yoAZZ7jWf7VXxV/JdtnIYB103kRp1iasu+hX0EMDhHUftMx/3D8opU8VPfF7JdYFRqgXRYPOOukU623XcRHv+fSl7i3D7uMug2VlFUKGYgBjJJIncaxNLhnU7kCa1oUhW8SKu4zhdyy2S6hVt9eY6gjQj2qu1uK71JPaIkMVlbxWU1mL+HTTpUsxyFR4ZpOte3pO2tQfYTyQTqKiW1Jr1DoetQ+aQaKX0YmdQNK2NtRyqBnnUVNh7bXGCqCWJAAG5YmAB3JMUTDT+jdc2JefoW0Sx5fUmX5/7pq4xjNzEATyiB80c8O+GreAw+QmbzQ11hB9cGFGv0rJHfU86EHA/rmINokixa9V9pgkn6LQMfUYk84FeblallGrRS8I2vTdxTKCbhyIG2yLoTr1I/A9aZ8TxVbdkZQoY7ke+oGntUmPu21AVcoVAFRREKAIEADTSlvimIWDmMKOmv2AEmoOTlN0MtIE8Rx7NE6DkKE8QvFULZSTyA3P9h3rbGeILE+mSw0GYZR/3rrGlDGvO7cz35fHICu3Hja7VCM1wdzMgZ4VjMzPX71YtXE5kk77aH5NbXcEWgkx23qrdwRzqGPpJA+Kr7WYpY/GmdCVHQGq+HR3IMSs8+f8AhpqxHDgy5VVQvtpUFjD5QFIiBA70VlVaQaK+HumPXGnP+9SnBljJ+OwrXHWx6es/gP8AsiiXDsQMuVwdNiP61KTdWgrs94dhAN9qXPEnE7qYhkRyqoYGWRMgH1dTrTHxLjKWdApZz9K9T1PQfnSPjFcuWuhgzEk5gRM+9N48W5cpBm6VIIYHxJeT6stwdGEH4Kx+M0zcL41avjRMrjdcw26gxqKRlFSKatkwxl1oWM2h8vcWsIwR5Uncj1BemaNRNTW+KYUsEF0T3Vgs+5AFc+LV6typ/p19sb1GdOu4S2oLvlVRuxgCPet+E4i2Vm26sOxGnYjlXL21HtyqISam/E5LcgeoN/jfidu4URSGKEksOUwMs89pPsKVwJrVbXWrVkAV0Y4LHFRQrduyHyB0NZVrzK8p7YCBCFG096xLgAMdagJiq95jOlHjZixcvRWFBE9aqoSxg1L5saHajQDy1ZdnVbal3YhVUCSxOwA6127wR4Ft4EC9iYfFbgAnJa5abZn1+qNOXUgv0KcKQm9iiA1xT5duf/8AMZc1xx0JDqvWA3WulHh9x2yliFiS/IA9CRv2rmz5JfjFDJA+4j3yUtnKB9VwgkL2A5t0X5NeXDaw9ryrKlVknclmY6sztzYn/I0oljL6W0Fu3oo0GupnfMeevOuTfpD8VEE4ew0NtddZkf7FPXqRtt7cMYOT9OH9sbrbNPF3in1mzYP+pMMy8j/CORbqeXvtRvkhQBOw3Mn5PM96T8Dc8t1LCAPwkRTjgsMTZzl9DsOg3n5muyWKOJJIW7Bj4NLjAEHNI2/r1q3eshRCiBW+Fw0ksJlIII3J1MRz2NSDjCM0FSG/Cf71nJvoJlthll2APcgULxvERnVUgidenx8TrXuKcue5quOEuDmET0/7p4xitsw04G8GSAZI17xUWJteYVtj6idxuAN6peFML5+I8tgYRS7DXWCBE+7T8U34vAkEEAAjYgCf/FcuRqE6GSsB3uDgx9UgQCTVC05+mCIMGd9NOVHv/iKsobXXl3Gh/GaF42+v1EgHn3rQcnpjUijbwyq7uSc53J6dB0FeY+wblphoT6csxvOpn+WatYbCZwWYn1chyHL5rW7g/Lac3oidapyp97B8C/iuCXEQtKtAkhZkDrqNaEi4aeMVxCzbtls6sY9KggknltypGReldOGcpJuROSS6MZjWyE9K2FvrUqiq2KaA1KpqJ2ArQ3ulCrMWSeta+d0qvnr0GjQSXMayo8xrKNGJbgqB67HwLwDhLVofrFvzrrCWJdsqn+FQpGg/iOp7bUofpB8LWsNkuWJFtjlKkk5WidCdSpAO50jvpzQ8nHKfBB4urEVmI1FS2xIk1o6iiPh7g97FXlsWEzO23RVkZmY8lE6n8yQK6WKdB/QYzebikyzbyo5OujyyqsbGQWP/AA+3UsTiGB+qPxH2qv4f4FawGGXD2jJHqdo1uXD9TH7QByAApd8Z+KbeEWDDXmEpb111jM3RZ+8GK87yJOUuMOykf8i5498UG27WLB/1iPU/K0Dt7uQZ7SDXMzaKzJnvU1y8xZnuOXdzLMeZoz4P4OmKvMLpPl21BKgwWJJAE8hoST2FdEIxww/5FbsWTqYAJJ0AG5J0AHU10DHcMNi0Bm2AkAaLAiJnX3qbiPhvDWyt20pVrbBgFZtSrAiQ0zqOVe8cvMUbMrAsCII205kGpTzLJXHoKVGcH9NpMv7wLMRzP+afFV+I4Rbs51E9YEj5FS4eybFsKhnmxOoJI1idh7VW4jxYqBFsSTBM6DvEdqkrcriH4BuG4Q6HMzSdYAEj3qa7iVX6iARvVy5xRMmZjB6Dr2pXx97Oxbry/CrwUpv3Auug5w3ips3BcT5HJgdwaI8X8apl9Ct5h5GIHeRv7UoYVny9entQ/G2mzdZqnoQlK2bk0NGFxBCCDv6j3J1JqYcFuYhc2dU6FgST9hoKFcEw11yqbj8QKeUzWkhk0A3XXQdhrUcsvTft7Gir7A1q75XouEBhv0PcdRVi9Ya9AW3mWDJbQa8upqljrRvXPMXZYgEbxr8b0f4fjbZtj1KD0JG861Geqa7G/wACri+A2g4kG3/Es6H2PIUQXhuHyx5SjuJB+8154gxykqE9RH8Ou/LSqztcVM2Qx7j8dapc5JWxdIBcSwnl3CoMjkex1E96o3Hj3pla0LoOcCSNxuPmqeA8OgibjGTsFjbqSQa6Y5El7hK2AH2qKaacN4bXzfWS1qJAmGJ6EjkOoqTjvhlAhuWQVKySkkgjc5Z1B7U36iFpWbixVWpFFRqKnt1VimRXlSeWKyhYTt3EuLJatlrjhVEanaeXzXM/G3ihcSFtWpKKcxY6ZmggQDqAATvvPbUb4lxV437lu67sLdxgqtGgk5dBp9JGvQ0NsYF7jKqAl2ICqBJJOgArkweNGHufYzlejfhXD7mIupZspnuOYUfmSeSjcmvoXwl4cs8Ow+UEG68G7c5sf4R0RZ0HuTqaG+B/C6cPserKcQ4/1X/EIp/gXT3OtU/GPitcOukvcP7O3MFu7fwqOvaBQzZ23wh2ZR+WW/F3jC3hUkjPcb9mk7xzPRR+O1cQ4rxO7fvG7cOZ2PLYAbAAbADlVjHXrl52uX3zO24GwA2UdFHSocwA0EVTDjWNfbA3ZqLOktv0o74FwVx8V/pPlULNwnUZJGkSPUTseUfBX3en7wBw7y7DXm+q6YXXa2sjbu2b4AreRPjjZl2H+I4BAQyM3pMkMRBgbiO8GgOMvkyDrNFuK4sW0LHX90e5B/tSRxS48RDrOwIYA+1cPjwcuxroI2eIysEMQNAwBIIHtzrS0ouqGIOXWAZB6Sem21FrWHJRRbQkADYbac+lD7ou2LkPbi22uYEEK3QwdJqya+OxqBHFcBCkoDHTeP8Aqgj3TsVI96csRiUcFUILHTTYd6oLwgG9Zn1DOMwI3A15cpir48lL3CuP0D8NhLvl5vLfLyMHX43qrhrXm3lWCNz7wJMfaug4pvahP6umYsB6hrI5GKSPkXboZwoueHlto7AjdYBHvtP+bUXvYhSdBQcwVEER/n41BbxID5XYwdiTz2g1zShzdj3RMLhSSFDAnTlEnSe1R4jgVplkgljrmB1nc/8Aisx99VQka8tNYnaelV7XHVeLayWOgHKfenSn3EDaAOKw/kXNSSOR7bR7zTvw3h4a0raqCAdRrqOYO3tWvCOHgP5twBriiF5xm3IHXTfoT1q5iMcTpP8An9KXLlcqSBFC9xDheRyFMA67ad4/tVe24Gk6DTWr9/HC4VCHNHTmTv8AFeLadFllGuuhB311g06bqmK+9ECNDKZHOfmp+J45bdtpIkghRzJiB8VUxWGMhssA79BrE9qP4TBWSnqtW201LKCTpzJ1/GknxVNmRy1rWlaqIpk414ZvI7NZtM1rdYIzQdYgnMY9qWTcPSK9KE1NWibVE01lQ+aaynpmOycY8PYfEn/WUi4BlDqYPseTAcp71a8GeDVwjteukPc1FveEUjUx/GZjsPc0V4ZhMnrvHM+4HTue/wCVSYrHTsfjrXkerKKqylFTxZxz9Xss8Sx9NsawXIMTGyjc+3WuPY2+zMXuMWdtWY7n+w6AaCupcRv+bbuJo2ZSIntprygxXMOJ4G5b+tGHeJHwRoat4zW77BIolwKrX3P+b1HfedD/AOKzC2yBmPx/eu5KtkyF0bmDTh4e8UJZsravBoWcpUA6EzBE7yaVb71HOmo/vWnjWRVIKdHSrPElvKl1QVEnKGAkx6cxgmNjArzFXAw1/wAPX3pX8O8TQKttjBBIE7EMZjsZNEcdj40AM1xSw1KkVTVDbg2/0beTbKNhu370/M1S4rfRBDkSRABOpqXgA/8AlrZRjqJYj+KdfkbfFVeN8IF7L6ocbkiSR0+9cySU9jboXcHibauVkSdRr/WiNjHoH1I1BA99KHYzgXlEk8hvyij3COGWfIUlA5dQxJE7jSJ2FdORxqxUnZRv3WzKubQsB3gkbfejRwJtiAo++p7mgN25aw1+3cOiqynKN4nkOnP4psxeLDLnBBU6gjUEdZmpZLVV0Mhcw2CX1Mc2rHQMQBr0BqrZRbWIQ7hpAzGSGjvvpNR2uNBy+QSAxjlI6/NXkwKsFe4JbcDWFnpG571XcfyF/gtYq4CCCAfjeaSeEYN/1uLWyMZJ2CSR94OlMPEsUUgZhqDE7mPnWhPh3HrZvXPNIC3Nm5AgkwegObftT404wbQrdsPY3F3EPpPaY29+oobxLH3QoBYHNpIEfeiOIuJckW2VzzykGPtVDjGHbJlX6pGnzQxpatGZNwK2AukSNKLPVLh/DzbAIPqjU8j2jpW+PdyMs5SRow3H3qc/dLQVonBkGTprPtzpawHidgUVwCuZZaY9MjUjnpVLimPxC5rNwxyMCMw9+YoTE1048Cr3bFcjsDXdtSSdo5+1IXjHhrpea55bKjwZj05o11GgOk0Z/RjiCbtxHcnLbHlqdY9UMRO0CPvTpxa0r23Rh6WEGfbf3G/xXHzfj5a7H/JHEMtZVryv934VlepzRKju+K2P+daG39v86V5WV43yVKOG+hqjt/Sayspvkwg+LP2y/wCc6GXaysr08f4ok+yre3WvL21e1lVQCHlThxDl7D8q9rKnl/JDRGXwb+xb+b+goin1v7/0rKyvMyfmy8egT4m+hv5D/Wt/Df8A6RP5f6msrKf/AGv7B/qE/wAUf+pf2H5VRX9g/wDNWVldy/CP9EX2zfgn7Q+xp4sfsl/lFZWVDyexoCj4y/aW/wCU/nSyv1VlZXXh/BCS7D/g79sf5T+You/7T/kPzrKyoZf3GMuhhfYe39aG479ra9/6ivKyuWAzJP0j/sLP8/8AQ0gpWVldnjftiS7GTwH/AOttez/+w0++JP2N3+Rv/bXtZXH5X7q/78jw6OU1lZWV6ZM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7594" name="Picture 10" descr="https://encrypted-tbn3.gstatic.com/images?q=tbn:ANd9GcRQUebE1b0UgeJ9Btauh7dgW8i1wkoMy1Mf7VgZQsTpuYgQuAd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501008"/>
            <a:ext cx="1914525" cy="2390775"/>
          </a:xfrm>
          <a:prstGeom prst="rect">
            <a:avLst/>
          </a:prstGeom>
          <a:noFill/>
        </p:spPr>
      </p:pic>
      <p:pic>
        <p:nvPicPr>
          <p:cNvPr id="67596" name="Picture 12" descr="http://www.iab.kit.edu/microbio/img/content/Alternari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4461" y="5633864"/>
            <a:ext cx="4359539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76672"/>
            <a:ext cx="8229600" cy="1066800"/>
          </a:xfrm>
        </p:spPr>
        <p:txBody>
          <a:bodyPr/>
          <a:lstStyle/>
          <a:p>
            <a:r>
              <a:rPr lang="el-GR" u="sng" dirty="0"/>
              <a:t>Μορφολογία</a:t>
            </a:r>
            <a:r>
              <a:rPr lang="en-US" u="sng" dirty="0"/>
              <a:t> </a:t>
            </a:r>
            <a:r>
              <a:rPr lang="en-US" i="1" u="sng" dirty="0" err="1"/>
              <a:t>Aspergillus</a:t>
            </a:r>
            <a:endParaRPr lang="el-GR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325112"/>
          </a:xfrm>
        </p:spPr>
        <p:txBody>
          <a:bodyPr>
            <a:normAutofit/>
          </a:bodyPr>
          <a:lstStyle/>
          <a:p>
            <a:pPr lvl="0"/>
            <a:r>
              <a:rPr lang="el-GR" dirty="0"/>
              <a:t>νηματοειδείς μύκητες </a:t>
            </a:r>
            <a:endParaRPr lang="en-US" dirty="0"/>
          </a:p>
          <a:p>
            <a:pPr lvl="0"/>
            <a:r>
              <a:rPr lang="el-GR" dirty="0"/>
              <a:t>ανήκουν σε μία κατηγορία που ονομάζονται </a:t>
            </a:r>
            <a:r>
              <a:rPr lang="el-GR" b="1" i="1" dirty="0"/>
              <a:t>υαλώδεις</a:t>
            </a:r>
            <a:r>
              <a:rPr lang="el-GR" dirty="0"/>
              <a:t> γιατί όταν αναπτύσσονται μέσα στον ιστό είναι άχρωμοι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5" name="Picture 2" descr="Image result for aspergillus identif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212976"/>
            <a:ext cx="2520280" cy="3343359"/>
          </a:xfrm>
          <a:prstGeom prst="rect">
            <a:avLst/>
          </a:prstGeom>
          <a:noFill/>
        </p:spPr>
      </p:pic>
      <p:pic>
        <p:nvPicPr>
          <p:cNvPr id="16388" name="Picture 4" descr="Αποτέλεσμα εικόνας για aspergillus catholi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66592"/>
            <a:ext cx="3240360" cy="25922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To </a:t>
            </a:r>
            <a:r>
              <a:rPr lang="el-GR" dirty="0"/>
              <a:t>όνομα </a:t>
            </a:r>
            <a:r>
              <a:rPr lang="en-US" i="1" dirty="0"/>
              <a:t>Aspergillus</a:t>
            </a:r>
            <a:r>
              <a:rPr lang="en-US" dirty="0"/>
              <a:t> </a:t>
            </a:r>
            <a:r>
              <a:rPr lang="el-GR" dirty="0"/>
              <a:t>προέρχεται από το </a:t>
            </a:r>
            <a:r>
              <a:rPr lang="en-US" dirty="0"/>
              <a:t>Aspergillum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το «</a:t>
            </a:r>
            <a:r>
              <a:rPr lang="el-GR" dirty="0" err="1"/>
              <a:t>αγιαστήρι</a:t>
            </a:r>
            <a:r>
              <a:rPr lang="el-GR" dirty="0"/>
              <a:t>» των καθολικών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36866" name="Picture 2" descr="Αποτέλεσμα εικόνας για aspergillus cathol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780928"/>
            <a:ext cx="5656359" cy="330897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568952" cy="936104"/>
          </a:xfrm>
        </p:spPr>
        <p:txBody>
          <a:bodyPr>
            <a:normAutofit fontScale="90000"/>
          </a:bodyPr>
          <a:lstStyle/>
          <a:p>
            <a:r>
              <a:rPr lang="el-GR" dirty="0"/>
              <a:t>Μορφολογία </a:t>
            </a:r>
            <a:r>
              <a:rPr lang="el-GR" dirty="0" err="1"/>
              <a:t>κονιδιοφορέων</a:t>
            </a:r>
            <a:r>
              <a:rPr lang="el-GR" dirty="0"/>
              <a:t> </a:t>
            </a:r>
            <a:r>
              <a:rPr lang="en-US" i="1" dirty="0" err="1"/>
              <a:t>Aspergillus</a:t>
            </a:r>
            <a:br>
              <a:rPr lang="el-GR" i="1" dirty="0"/>
            </a:br>
            <a:r>
              <a:rPr lang="el-GR" sz="2700" i="1" dirty="0"/>
              <a:t>α) μονή σειρά φιαλιδίων, β) διπλή σειρά φιαλιδίων (η πρώτη σειρά ονομάζεται και </a:t>
            </a:r>
            <a:r>
              <a:rPr lang="el-GR" sz="2700" i="1" dirty="0" err="1"/>
              <a:t>μέτουλα</a:t>
            </a:r>
            <a:r>
              <a:rPr lang="el-GR" sz="2700" i="1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5" name="Picture 2" descr="Αποτέλεσμα εικόνας για aspergillus morp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92896"/>
            <a:ext cx="4476750" cy="39814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056" y="4077072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err="1"/>
              <a:t>μέτουλα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4653136"/>
            <a:ext cx="1368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 err="1"/>
              <a:t>κονιδιοφορέας</a:t>
            </a: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4005064"/>
            <a:ext cx="1368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 err="1"/>
              <a:t>Κυστίδιο</a:t>
            </a:r>
            <a:r>
              <a:rPr lang="el-GR" sz="1400" dirty="0"/>
              <a:t> (κύστη)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7824" y="2348880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err="1"/>
              <a:t>κονίδια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3131840" y="3284984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φιαλίδια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μύκητες: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Παρουσιάζουν τεράστια ποικιλότητα και ευρύτατη εξάπλωση</a:t>
            </a:r>
          </a:p>
          <a:p>
            <a:r>
              <a:rPr lang="el-GR" sz="4000" dirty="0"/>
              <a:t>Αποσυνθέτουν οργανικές ύλες και ανακυκλώνουν θρεπτικά συστατικά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48680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l-GR" u="sng" dirty="0"/>
              <a:t>Υφές</a:t>
            </a:r>
            <a:r>
              <a:rPr lang="el-GR" dirty="0"/>
              <a:t>: Διακλαδιζόμενες, διαφραγματικές </a:t>
            </a:r>
            <a:br>
              <a:rPr lang="el-GR" dirty="0"/>
            </a:br>
            <a:endParaRPr lang="el-GR" dirty="0"/>
          </a:p>
        </p:txBody>
      </p:sp>
      <p:sp>
        <p:nvSpPr>
          <p:cNvPr id="3074" name="AutoShape 2" descr="Image result for aspergillus hyph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6" name="Picture 4" descr="Image result for aspergillus hyph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5760640" cy="4464498"/>
          </a:xfrm>
          <a:prstGeom prst="rect">
            <a:avLst/>
          </a:prstGeom>
          <a:noFill/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1066800"/>
          </a:xfrm>
        </p:spPr>
        <p:txBody>
          <a:bodyPr>
            <a:normAutofit/>
          </a:bodyPr>
          <a:lstStyle/>
          <a:p>
            <a:pPr lvl="0"/>
            <a:r>
              <a:rPr lang="el-GR" u="sng" dirty="0" err="1"/>
              <a:t>Κονιδιακή</a:t>
            </a:r>
            <a:r>
              <a:rPr lang="el-GR" u="sng" dirty="0"/>
              <a:t> κεφαλή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1539616"/>
          </a:xfrm>
        </p:spPr>
        <p:txBody>
          <a:bodyPr>
            <a:normAutofit fontScale="92500"/>
          </a:bodyPr>
          <a:lstStyle/>
          <a:p>
            <a:pPr lvl="0"/>
            <a:r>
              <a:rPr lang="el-GR" dirty="0"/>
              <a:t>αποτελείται από την </a:t>
            </a:r>
            <a:r>
              <a:rPr lang="el-GR" dirty="0" err="1"/>
              <a:t>κονιδιοφόρο</a:t>
            </a:r>
            <a:r>
              <a:rPr lang="el-GR" dirty="0"/>
              <a:t> με ένα τελικό </a:t>
            </a:r>
            <a:r>
              <a:rPr lang="el-GR" dirty="0" err="1"/>
              <a:t>κυστίδιο</a:t>
            </a:r>
            <a:r>
              <a:rPr lang="el-GR" dirty="0"/>
              <a:t> (την κεφαλή) πάνω στο οποίο δημιουργούνται μία ή δύο στρώσεις φιαλιδίων. </a:t>
            </a:r>
          </a:p>
          <a:p>
            <a:endParaRPr lang="el-GR" dirty="0"/>
          </a:p>
        </p:txBody>
      </p:sp>
      <p:pic>
        <p:nvPicPr>
          <p:cNvPr id="2050" name="Picture 2" descr="Image result for Aspergi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140968"/>
            <a:ext cx="5292080" cy="3513884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066800"/>
          </a:xfrm>
        </p:spPr>
        <p:txBody>
          <a:bodyPr/>
          <a:lstStyle/>
          <a:p>
            <a:r>
              <a:rPr lang="el-GR" u="sng" dirty="0" err="1"/>
              <a:t>Κονίδια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2088232"/>
          </a:xfrm>
        </p:spPr>
        <p:txBody>
          <a:bodyPr/>
          <a:lstStyle/>
          <a:p>
            <a:pPr lvl="0"/>
            <a:r>
              <a:rPr lang="el-GR" dirty="0"/>
              <a:t>Τα επιμήκη φιαλίδια παράγουν στήλες από σφαιρικά </a:t>
            </a:r>
            <a:r>
              <a:rPr lang="el-GR" dirty="0" err="1"/>
              <a:t>κονίδια</a:t>
            </a:r>
            <a:r>
              <a:rPr lang="el-GR" dirty="0"/>
              <a:t> τα οποία αποτελούν τα λοιμώδη σπόρια από τα οποία αναπτύσσεται η </a:t>
            </a:r>
            <a:r>
              <a:rPr lang="el-GR" dirty="0" err="1"/>
              <a:t>μυκηλιακή</a:t>
            </a:r>
            <a:r>
              <a:rPr lang="el-GR" dirty="0"/>
              <a:t> φάση του μύκητα</a:t>
            </a:r>
          </a:p>
          <a:p>
            <a:endParaRPr lang="el-GR" dirty="0"/>
          </a:p>
        </p:txBody>
      </p:sp>
      <p:pic>
        <p:nvPicPr>
          <p:cNvPr id="1026" name="Picture 2" descr="Image result for aspergillus coni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56992"/>
            <a:ext cx="4791075" cy="3238501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836712"/>
            <a:ext cx="7467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l-GR" u="sng" dirty="0"/>
              <a:t>Χρώμα αποικιών</a:t>
            </a:r>
            <a:r>
              <a:rPr lang="el-GR" dirty="0"/>
              <a:t>: μαύρο, καφέ, πράσινο, κίτρινο, λευκό, ή άλλο</a:t>
            </a:r>
            <a:br>
              <a:rPr lang="el-GR" dirty="0"/>
            </a:br>
            <a:endParaRPr lang="el-GR" dirty="0"/>
          </a:p>
        </p:txBody>
      </p:sp>
      <p:pic>
        <p:nvPicPr>
          <p:cNvPr id="4098" name="Picture 2" descr="Image result for aspergillus flav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2466975" cy="1847851"/>
          </a:xfrm>
          <a:prstGeom prst="rect">
            <a:avLst/>
          </a:prstGeom>
          <a:noFill/>
        </p:spPr>
      </p:pic>
      <p:pic>
        <p:nvPicPr>
          <p:cNvPr id="4100" name="Picture 4" descr="Image result for aspergillus terr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1988840"/>
            <a:ext cx="3168352" cy="3154927"/>
          </a:xfrm>
          <a:prstGeom prst="rect">
            <a:avLst/>
          </a:prstGeom>
          <a:noFill/>
        </p:spPr>
      </p:pic>
      <p:sp>
        <p:nvSpPr>
          <p:cNvPr id="4102" name="AutoShape 6" descr="Image result for aspergillus nig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104" name="Picture 8" descr="Image result for aspergillus nig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060848"/>
            <a:ext cx="3096344" cy="3094280"/>
          </a:xfrm>
          <a:prstGeom prst="rect">
            <a:avLst/>
          </a:prstGeom>
          <a:noFill/>
        </p:spPr>
      </p:pic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 </a:t>
            </a:r>
            <a:r>
              <a:rPr lang="en-US" i="1" dirty="0"/>
              <a:t>Aspergillus</a:t>
            </a:r>
            <a:endParaRPr lang="el-G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</a:t>
            </a:r>
            <a:r>
              <a:rPr lang="el-GR" dirty="0" err="1"/>
              <a:t>ασπέργιλλοι</a:t>
            </a:r>
            <a:r>
              <a:rPr lang="el-GR" dirty="0"/>
              <a:t> είναι σαπροφυτικοί μύκητες με ικανότητα δημιουργίας σπόρων και βρίσκονται παντού στη γη. </a:t>
            </a:r>
          </a:p>
          <a:p>
            <a:r>
              <a:rPr lang="el-GR" dirty="0"/>
              <a:t>Ο πρωταρχικός τους οικολογικός τόπος είναι τα λαχανικά σε αποσύνθεση και το χώμα στα χωράφια και τις φάρμες.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Εξάπλωση </a:t>
            </a:r>
            <a:r>
              <a:rPr lang="en-US" i="1" dirty="0"/>
              <a:t>Aspergillus</a:t>
            </a:r>
            <a:r>
              <a:rPr lang="en-US" dirty="0"/>
              <a:t> </a:t>
            </a:r>
            <a:r>
              <a:rPr lang="el-GR" dirty="0"/>
              <a:t>στην Ελλάδα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Περιβαλλοντικές μελέτες παρατήρησης που έχουν διεξαχθεί στην Ελλάδα έχουν δείξει πως ο </a:t>
            </a:r>
            <a:r>
              <a:rPr lang="el-GR" i="1" dirty="0" err="1"/>
              <a:t>Α.niger</a:t>
            </a:r>
            <a:r>
              <a:rPr lang="el-GR" dirty="0"/>
              <a:t> είναι το συχνότερο είδος </a:t>
            </a:r>
            <a:r>
              <a:rPr lang="el-GR" dirty="0" err="1"/>
              <a:t>ασπεργίλλου</a:t>
            </a:r>
            <a:r>
              <a:rPr lang="el-GR" dirty="0"/>
              <a:t> που ανευρίσκεται στον αέρα, ενώ ακολουθούν ο </a:t>
            </a:r>
            <a:r>
              <a:rPr lang="el-GR" dirty="0" err="1"/>
              <a:t>ασπέργιλλος</a:t>
            </a:r>
            <a:r>
              <a:rPr lang="el-GR" dirty="0"/>
              <a:t> </a:t>
            </a:r>
            <a:r>
              <a:rPr lang="el-GR" i="1" dirty="0"/>
              <a:t>A. flavus </a:t>
            </a:r>
            <a:r>
              <a:rPr lang="el-GR" dirty="0"/>
              <a:t>και </a:t>
            </a:r>
            <a:r>
              <a:rPr lang="el-GR" i="1" dirty="0"/>
              <a:t>A. </a:t>
            </a:r>
            <a:r>
              <a:rPr lang="en-US" i="1" dirty="0"/>
              <a:t>f</a:t>
            </a:r>
            <a:r>
              <a:rPr lang="el-GR" i="1" dirty="0" err="1"/>
              <a:t>umigatus</a:t>
            </a:r>
            <a:r>
              <a:rPr lang="el-GR" i="1" dirty="0"/>
              <a:t>*</a:t>
            </a:r>
            <a:r>
              <a:rPr lang="el-GR" dirty="0"/>
              <a:t>.</a:t>
            </a:r>
          </a:p>
          <a:p>
            <a:endParaRPr lang="el-GR" dirty="0"/>
          </a:p>
          <a:p>
            <a:pPr>
              <a:buNone/>
            </a:pPr>
            <a:r>
              <a:rPr lang="el-GR" sz="1600" dirty="0"/>
              <a:t>*ΠΝΕΥΜΩΝ Τεύχος 4ο, Τόμος 27ος, Οκτώβριος - Δεκέμβριος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b="1" i="1" u="sng" dirty="0" err="1"/>
              <a:t>Penicillium</a:t>
            </a:r>
            <a:r>
              <a:rPr lang="en-US" i="1" dirty="0"/>
              <a:t>:</a:t>
            </a:r>
            <a:br>
              <a:rPr lang="el-GR" i="1" dirty="0"/>
            </a:br>
            <a:r>
              <a:rPr lang="el-GR" dirty="0"/>
              <a:t>Χαρακτηριστικός μύκητας μούχλας</a:t>
            </a:r>
            <a:br>
              <a:rPr lang="el-GR" dirty="0"/>
            </a:b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1556792"/>
            <a:ext cx="4176464" cy="530120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	Οι μούχλες αναπτύσσονται </a:t>
            </a:r>
            <a:r>
              <a:rPr lang="el-GR" u="sng" dirty="0"/>
              <a:t>με διακλαδιζόμενα ινίδια, </a:t>
            </a:r>
            <a:r>
              <a:rPr lang="el-GR" dirty="0"/>
              <a:t>τις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υφές</a:t>
            </a:r>
            <a:r>
              <a:rPr lang="el-GR" dirty="0"/>
              <a:t>.</a:t>
            </a:r>
          </a:p>
          <a:p>
            <a:pPr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36</a:t>
            </a:fld>
            <a:endParaRPr lang="el-GR"/>
          </a:p>
        </p:txBody>
      </p:sp>
      <p:pic>
        <p:nvPicPr>
          <p:cNvPr id="125955" name="Picture 3" descr="CHAP-31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72816"/>
            <a:ext cx="4811670" cy="4452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r>
              <a:rPr lang="en-US" i="1" u="sng" dirty="0"/>
              <a:t>Fusarium</a:t>
            </a:r>
            <a:r>
              <a:rPr lang="el-GR" i="1" dirty="0"/>
              <a:t> </a:t>
            </a:r>
            <a:r>
              <a:rPr lang="el-GR" sz="2800" i="1" dirty="0"/>
              <a:t>(</a:t>
            </a:r>
            <a:r>
              <a:rPr lang="en-US" sz="2800" i="1" dirty="0"/>
              <a:t>F. </a:t>
            </a:r>
            <a:r>
              <a:rPr lang="en-US" sz="2800" i="1" dirty="0" err="1"/>
              <a:t>moniliforme</a:t>
            </a:r>
            <a:r>
              <a:rPr lang="en-US" sz="2800" i="1" dirty="0"/>
              <a:t>, </a:t>
            </a:r>
            <a:r>
              <a:rPr lang="en-US" sz="2800" i="1" dirty="0" err="1"/>
              <a:t>F.oxysporum</a:t>
            </a:r>
            <a:r>
              <a:rPr lang="en-US" sz="2800" i="1" dirty="0"/>
              <a:t>, F. </a:t>
            </a:r>
            <a:r>
              <a:rPr lang="en-US" sz="2800" i="1" dirty="0" err="1"/>
              <a:t>solani</a:t>
            </a:r>
            <a:r>
              <a:rPr lang="en-US" sz="2800" i="1" dirty="0"/>
              <a:t>)</a:t>
            </a:r>
            <a:endParaRPr lang="el-GR" sz="2800" i="1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1026" name="Picture 2" descr="Image result for fusar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899592" y="980728"/>
            <a:ext cx="3096344" cy="3096344"/>
          </a:xfrm>
          <a:prstGeom prst="rect">
            <a:avLst/>
          </a:prstGeom>
          <a:noFill/>
        </p:spPr>
      </p:pic>
      <p:pic>
        <p:nvPicPr>
          <p:cNvPr id="1028" name="Picture 4" descr="Image result for fusarium oxyspo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80928"/>
            <a:ext cx="2952328" cy="313401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355976" y="5949280"/>
            <a:ext cx="478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Αποικίες βαμβακοειδείς, διάχυτες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4211960" y="1087503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Παράγουν </a:t>
            </a:r>
            <a:r>
              <a:rPr lang="el-GR" sz="2400" dirty="0" err="1"/>
              <a:t>μακροκονίδια</a:t>
            </a:r>
            <a:endParaRPr lang="el-GR" sz="2400" dirty="0"/>
          </a:p>
        </p:txBody>
      </p:sp>
      <p:pic>
        <p:nvPicPr>
          <p:cNvPr id="1030" name="Picture 6" descr="Image result for fusarium in tiss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653136"/>
            <a:ext cx="2232248" cy="1674186"/>
          </a:xfrm>
          <a:prstGeom prst="rect">
            <a:avLst/>
          </a:prstGeom>
          <a:noFill/>
        </p:spPr>
      </p:pic>
      <p:sp>
        <p:nvSpPr>
          <p:cNvPr id="1032" name="AutoShape 8" descr="Image result for fusarium in sk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11560" y="6309320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Διάχυτη </a:t>
            </a:r>
            <a:r>
              <a:rPr lang="el-GR" b="1" dirty="0" err="1"/>
              <a:t>φουζαρίωση</a:t>
            </a:r>
            <a:endParaRPr lang="el-GR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D5D97-57FA-44C8-9A61-98F87623A245}"/>
              </a:ext>
            </a:extLst>
          </p:cNvPr>
          <p:cNvSpPr txBox="1"/>
          <p:nvPr/>
        </p:nvSpPr>
        <p:spPr>
          <a:xfrm>
            <a:off x="4211960" y="1584930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Παράγουν πάνω από 70 γνωστές </a:t>
            </a:r>
            <a:r>
              <a:rPr lang="el-GR" dirty="0" err="1"/>
              <a:t>μυκοτοξίνες</a:t>
            </a: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 err="1"/>
              <a:t>Απα</a:t>
            </a:r>
            <a:r>
              <a:rPr lang="en-US" dirty="0" err="1"/>
              <a:t>i</a:t>
            </a:r>
            <a:r>
              <a:rPr lang="el-GR" dirty="0" err="1"/>
              <a:t>τείται</a:t>
            </a:r>
            <a:r>
              <a:rPr lang="el-GR" dirty="0"/>
              <a:t> </a:t>
            </a:r>
            <a:r>
              <a:rPr lang="en-US" dirty="0"/>
              <a:t>aw &gt;0.88 </a:t>
            </a:r>
            <a:r>
              <a:rPr lang="el-GR" dirty="0"/>
              <a:t>για ανάπτυξη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066800"/>
          </a:xfrm>
        </p:spPr>
        <p:txBody>
          <a:bodyPr/>
          <a:lstStyle/>
          <a:p>
            <a:r>
              <a:rPr lang="en-US" i="1" u="sng" dirty="0" err="1"/>
              <a:t>Alternaria</a:t>
            </a:r>
            <a:endParaRPr lang="el-GR" i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12776"/>
            <a:ext cx="4788024" cy="5040560"/>
          </a:xfrm>
        </p:spPr>
        <p:txBody>
          <a:bodyPr>
            <a:normAutofit lnSpcReduction="10000"/>
          </a:bodyPr>
          <a:lstStyle/>
          <a:p>
            <a:r>
              <a:rPr lang="el-GR" u="sng" dirty="0"/>
              <a:t>Αποικίες</a:t>
            </a:r>
            <a:r>
              <a:rPr lang="el-GR" dirty="0"/>
              <a:t> αναπτύσσονται γρήγορα, βαμβακοειδείς γκρι προς μαύρο (μαύρες στην πίσω επιφάνεια)</a:t>
            </a:r>
          </a:p>
          <a:p>
            <a:r>
              <a:rPr lang="el-GR" u="sng" dirty="0" err="1"/>
              <a:t>Κονίδια</a:t>
            </a:r>
            <a:r>
              <a:rPr lang="el-GR" dirty="0"/>
              <a:t> σκουρόχρωμα, </a:t>
            </a:r>
            <a:r>
              <a:rPr lang="el-GR" dirty="0" err="1"/>
              <a:t>τοιχόμορφα</a:t>
            </a:r>
            <a:endParaRPr lang="el-GR" dirty="0"/>
          </a:p>
          <a:p>
            <a:r>
              <a:rPr lang="el-GR" u="sng" dirty="0" err="1"/>
              <a:t>μακροκονίδια</a:t>
            </a:r>
            <a:r>
              <a:rPr lang="el-GR" dirty="0"/>
              <a:t> με επιμήκη και εγκάρσια διαφράγματα, κωνικά προς το ακραίο τμήμα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F32E-EAAE-4ED3-815D-2F244C89B14C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1026" name="Picture 2" descr="Alternaria sp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3810000" cy="2628900"/>
          </a:xfrm>
          <a:prstGeom prst="rect">
            <a:avLst/>
          </a:prstGeom>
          <a:noFill/>
        </p:spPr>
      </p:pic>
      <p:sp>
        <p:nvSpPr>
          <p:cNvPr id="4098" name="AutoShape 2" descr="Αποτέλεσμα εικόνας για alterna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100" name="Picture 4" descr="Αποτέλεσμα εικόνας για alternaria colony morph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358191" cy="246267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435280" cy="1143000"/>
          </a:xfrm>
        </p:spPr>
        <p:txBody>
          <a:bodyPr>
            <a:normAutofit/>
          </a:bodyPr>
          <a:lstStyle/>
          <a:p>
            <a:r>
              <a:rPr lang="el-GR" dirty="0" err="1"/>
              <a:t>Μυκοτοξίνες</a:t>
            </a:r>
            <a:r>
              <a:rPr lang="el-GR" dirty="0"/>
              <a:t>: ευρεία εξάπλωση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052737"/>
            <a:ext cx="6120680" cy="5112568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</a:pPr>
            <a:endParaRPr lang="en-US" i="1" dirty="0"/>
          </a:p>
          <a:p>
            <a:pPr>
              <a:buFont typeface="Wingdings" pitchFamily="2" charset="2"/>
              <a:buChar char="Ø"/>
            </a:pPr>
            <a:r>
              <a:rPr lang="el-GR" sz="11200" dirty="0"/>
              <a:t>Η δράση των </a:t>
            </a:r>
            <a:r>
              <a:rPr lang="el-GR" sz="11200" dirty="0" err="1"/>
              <a:t>μυκοτοξινών</a:t>
            </a:r>
            <a:r>
              <a:rPr lang="el-GR" sz="11200" dirty="0"/>
              <a:t> είναι ιδιαίτερα επιζήμια  σε άνθρωπο και ζώα</a:t>
            </a:r>
          </a:p>
          <a:p>
            <a:pPr>
              <a:buNone/>
            </a:pPr>
            <a:endParaRPr lang="el-GR" sz="11200" dirty="0"/>
          </a:p>
          <a:p>
            <a:pPr>
              <a:buFont typeface="Wingdings" pitchFamily="2" charset="2"/>
              <a:buChar char="Ø"/>
            </a:pPr>
            <a:r>
              <a:rPr lang="el-GR" sz="11200" dirty="0"/>
              <a:t>έχουν χαρακτηριστεί &gt;400 </a:t>
            </a:r>
            <a:r>
              <a:rPr lang="el-GR" sz="11200" dirty="0" err="1"/>
              <a:t>μυκοτοξίνες</a:t>
            </a:r>
            <a:r>
              <a:rPr lang="el-GR" sz="11200" dirty="0"/>
              <a:t> (30 καλά χαρακτηρισμένες)</a:t>
            </a:r>
          </a:p>
          <a:p>
            <a:pPr>
              <a:buNone/>
            </a:pPr>
            <a:endParaRPr lang="el-GR" sz="11200" dirty="0"/>
          </a:p>
          <a:p>
            <a:pPr>
              <a:buFont typeface="Wingdings" pitchFamily="2" charset="2"/>
              <a:buChar char="Ø"/>
            </a:pPr>
            <a:r>
              <a:rPr lang="el-GR" sz="11200" dirty="0"/>
              <a:t>Παράγονται από τους μύκητες κυρίως σε σιτηρά, ξηρούς καρπούς, λαχανικά, φρούτα, γαλακτοκομικά προϊόντα, επεξεργασμένα τρόφιμα, κρέατα, ψάρια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39</a:t>
            </a:fld>
            <a:endParaRPr lang="el-GR" dirty="0"/>
          </a:p>
        </p:txBody>
      </p:sp>
      <p:pic>
        <p:nvPicPr>
          <p:cNvPr id="44034" name="Picture 2" descr="https://encrypted-tbn1.gstatic.com/images?q=tbn:ANd9GcR1p4VaRDGUkS_xz_l9UetpXXfJriy5KBQT9YMBLft2zPF-gSxi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257" y="1124744"/>
            <a:ext cx="2471743" cy="1384176"/>
          </a:xfrm>
          <a:prstGeom prst="rect">
            <a:avLst/>
          </a:prstGeom>
          <a:noFill/>
        </p:spPr>
      </p:pic>
      <p:pic>
        <p:nvPicPr>
          <p:cNvPr id="44036" name="Picture 4" descr="https://encrypted-tbn0.gstatic.com/images?q=tbn:ANd9GcRebEbDmIDHRp3hYyWlQv2ChC8Y-FxoNAoxzOpxa-9tUPYiUA2uz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708920"/>
            <a:ext cx="2438400" cy="187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136195" name="Picture 3" descr="CHAP-31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092700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23528" y="260648"/>
            <a:ext cx="28803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Οι μυκητολόγοι κατατάσσουν τους μύκητες σε 5 φύλα.</a:t>
            </a:r>
          </a:p>
          <a:p>
            <a:endParaRPr lang="el-GR" sz="2800" dirty="0"/>
          </a:p>
          <a:p>
            <a:r>
              <a:rPr lang="el-GR" sz="2800" dirty="0"/>
              <a:t>Οι μύκητες ιατρικής σημασίας κατατάσσονται στους:</a:t>
            </a:r>
          </a:p>
          <a:p>
            <a:pPr>
              <a:buFont typeface="Arial" pitchFamily="34" charset="0"/>
              <a:buChar char="•"/>
            </a:pPr>
            <a:r>
              <a:rPr lang="el-GR" sz="2800" u="sng" dirty="0"/>
              <a:t>Ασκομύκητες</a:t>
            </a:r>
          </a:p>
          <a:p>
            <a:pPr>
              <a:buFont typeface="Arial" pitchFamily="34" charset="0"/>
              <a:buChar char="•"/>
            </a:pPr>
            <a:r>
              <a:rPr lang="el-GR" sz="2800" u="sng" dirty="0" err="1"/>
              <a:t>Ζυγομύκητες</a:t>
            </a:r>
            <a:endParaRPr lang="el-GR" sz="2800" u="sng" dirty="0"/>
          </a:p>
          <a:p>
            <a:pPr>
              <a:buFont typeface="Arial" pitchFamily="34" charset="0"/>
              <a:buChar char="•"/>
            </a:pPr>
            <a:r>
              <a:rPr lang="el-GR" sz="2800" u="sng" dirty="0" err="1"/>
              <a:t>Βασιδιομύκητες</a:t>
            </a:r>
            <a:endParaRPr lang="el-GR" sz="2800" u="sng" dirty="0"/>
          </a:p>
          <a:p>
            <a:endParaRPr lang="el-GR" sz="2800" u="sng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Μόλυνση αγροτικών </a:t>
            </a:r>
            <a:r>
              <a:rPr lang="el-GR" dirty="0" err="1"/>
              <a:t>προιόντων</a:t>
            </a:r>
            <a:r>
              <a:rPr lang="el-GR" dirty="0"/>
              <a:t> από </a:t>
            </a:r>
            <a:r>
              <a:rPr lang="el-GR" dirty="0" err="1"/>
              <a:t>μυκοτοξίνες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340768"/>
            <a:ext cx="8208912" cy="532859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l-GR" sz="3200" dirty="0"/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~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25 % των καλλιεργειών μολύνονται με </a:t>
            </a:r>
            <a:r>
              <a:rPr lang="el-GR" sz="3200" dirty="0" err="1">
                <a:latin typeface="Times New Roman" pitchFamily="18" charset="0"/>
                <a:cs typeface="Times New Roman" pitchFamily="18" charset="0"/>
              </a:rPr>
              <a:t>μυκοτοξίνες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 σε παγκόσμιο επίπεδο ετησίως (</a:t>
            </a:r>
            <a:r>
              <a:rPr lang="el-GR" sz="3200" dirty="0" err="1">
                <a:latin typeface="Times New Roman" pitchFamily="18" charset="0"/>
                <a:cs typeface="Times New Roman" pitchFamily="18" charset="0"/>
              </a:rPr>
              <a:t>FAO=Food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 err="1">
                <a:latin typeface="Times New Roman" pitchFamily="18" charset="0"/>
                <a:cs typeface="Times New Roman" pitchFamily="18" charset="0"/>
              </a:rPr>
              <a:t>Agriculture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Organization)</a:t>
            </a:r>
            <a:endParaRPr lang="el-GR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Μεγάλες οικονομικές επιπτώσεις από ανακλήσεις μολυσμένων προϊόντων. </a:t>
            </a:r>
          </a:p>
          <a:p>
            <a:pPr>
              <a:buFont typeface="Wingdings" pitchFamily="2" charset="2"/>
              <a:buChar char="Ø"/>
            </a:pPr>
            <a:endParaRPr lang="el-GR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Επιβολή εργαστηριακών ελέγχων για την διασφάλιση ποιότητας.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l-G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sz="3200" dirty="0" err="1">
                <a:latin typeface="Times New Roman" pitchFamily="18" charset="0"/>
                <a:cs typeface="Times New Roman" pitchFamily="18" charset="0"/>
              </a:rPr>
              <a:t>Εχουν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 θεσπιστεί ανώτατα επιτρεπτά όρια σε τρόφιμα στην ΕΕ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2800" dirty="0"/>
          </a:p>
          <a:p>
            <a:pPr>
              <a:buFont typeface="Wingdings" pitchFamily="2" charset="2"/>
              <a:buChar char="Ø"/>
            </a:pPr>
            <a:endParaRPr lang="en-US" sz="3200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28092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3200" b="1" dirty="0"/>
              <a:t>Εχει ιδρυθεί Ευρωπαϊκό Δίκτυο για την ενημέρωση σχετικά με τις </a:t>
            </a:r>
            <a:r>
              <a:rPr lang="el-GR" sz="3200" b="1" dirty="0" err="1"/>
              <a:t>μυκοτοξίνες</a:t>
            </a:r>
            <a:r>
              <a:rPr lang="el-GR" sz="3200" b="1" dirty="0"/>
              <a:t>:</a:t>
            </a:r>
          </a:p>
          <a:p>
            <a:pPr>
              <a:buNone/>
            </a:pPr>
            <a:r>
              <a:rPr lang="el-GR" sz="3200" b="1" dirty="0"/>
              <a:t>		</a:t>
            </a:r>
          </a:p>
          <a:p>
            <a:pPr>
              <a:buNone/>
            </a:pPr>
            <a:r>
              <a:rPr lang="en-US" sz="3200" b="1" dirty="0"/>
              <a:t>European </a:t>
            </a:r>
            <a:r>
              <a:rPr lang="en-US" sz="3200" b="1" dirty="0" err="1"/>
              <a:t>Mycotoxin</a:t>
            </a:r>
            <a:r>
              <a:rPr lang="en-US" sz="3200" b="1" dirty="0"/>
              <a:t> Awareness Network </a:t>
            </a:r>
            <a:br>
              <a:rPr lang="en-US" sz="3200" b="1" dirty="0"/>
            </a:br>
            <a:r>
              <a:rPr lang="en-US" sz="1600" b="1" dirty="0"/>
              <a:t>wwww.mycotoxins.com</a:t>
            </a:r>
            <a:endParaRPr lang="el-GR" sz="3200" dirty="0"/>
          </a:p>
          <a:p>
            <a:pPr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6653213" cy="0"/>
          </a:xfrm>
          <a:prstGeom prst="rect">
            <a:avLst/>
          </a:prstGeom>
          <a:solidFill>
            <a:srgbClr val="38548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0" b="0" i="0" u="none" strike="noStrike" cap="none" normalizeH="0" baseline="0" dirty="0">
                <a:ln>
                  <a:noFill/>
                </a:ln>
                <a:solidFill>
                  <a:srgbClr val="0B4AA9"/>
                </a:solidFill>
                <a:effectLst/>
                <a:latin typeface="Arial" pitchFamily="34" charset="0"/>
                <a:cs typeface="Arial" pitchFamily="34" charset="0"/>
              </a:rPr>
              <a:t>European </a:t>
            </a:r>
            <a:r>
              <a:rPr kumimoji="0" lang="el-GR" sz="20000" b="0" i="0" u="none" strike="noStrike" cap="none" normalizeH="0" baseline="0" dirty="0" err="1">
                <a:ln>
                  <a:noFill/>
                </a:ln>
                <a:solidFill>
                  <a:srgbClr val="0B4AA9"/>
                </a:solidFill>
                <a:effectLst/>
                <a:latin typeface="Arial" pitchFamily="34" charset="0"/>
                <a:cs typeface="Arial" pitchFamily="34" charset="0"/>
              </a:rPr>
              <a:t>Mycotoxins</a:t>
            </a:r>
            <a:r>
              <a:rPr kumimoji="0" lang="el-GR" sz="20000" b="0" i="0" u="none" strike="noStrike" cap="none" normalizeH="0" baseline="0" dirty="0">
                <a:ln>
                  <a:noFill/>
                </a:ln>
                <a:solidFill>
                  <a:srgbClr val="0B4AA9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l-GR" sz="20000" b="0" i="0" u="none" strike="noStrike" cap="none" normalizeH="0" baseline="0" dirty="0" err="1">
                <a:ln>
                  <a:noFill/>
                </a:ln>
                <a:solidFill>
                  <a:srgbClr val="0B4AA9"/>
                </a:solidFill>
                <a:effectLst/>
                <a:latin typeface="Arial" pitchFamily="34" charset="0"/>
                <a:cs typeface="Arial" pitchFamily="34" charset="0"/>
              </a:rPr>
              <a:t>Awareness</a:t>
            </a:r>
            <a:r>
              <a:rPr kumimoji="0" lang="el-GR" sz="20000" b="0" i="0" u="none" strike="noStrike" cap="none" normalizeH="0" baseline="0" dirty="0">
                <a:ln>
                  <a:noFill/>
                </a:ln>
                <a:solidFill>
                  <a:srgbClr val="0B4AA9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l-GR" sz="20000" b="0" i="0" u="none" strike="noStrike" cap="none" normalizeH="0" baseline="0" dirty="0" err="1">
                <a:ln>
                  <a:noFill/>
                </a:ln>
                <a:solidFill>
                  <a:srgbClr val="0B4AA9"/>
                </a:solidFill>
                <a:effectLst/>
                <a:latin typeface="Arial" pitchFamily="34" charset="0"/>
                <a:cs typeface="Arial" pitchFamily="34" charset="0"/>
              </a:rPr>
              <a:t>Network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7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el-GR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l-GR" sz="1056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-28927425"/>
            <a:ext cx="927735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Υπάρχουν πολλές κατηγορίες </a:t>
            </a:r>
            <a:r>
              <a:rPr lang="el-GR" dirty="0" err="1"/>
              <a:t>μυκοτοξινών</a:t>
            </a:r>
            <a:r>
              <a:rPr lang="el-GR" dirty="0"/>
              <a:t>: </a:t>
            </a:r>
            <a:br>
              <a:rPr lang="en-US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572000"/>
          </a:xfrm>
        </p:spPr>
        <p:txBody>
          <a:bodyPr>
            <a:normAutofit fontScale="92500" lnSpcReduction="20000"/>
          </a:bodyPr>
          <a:lstStyle/>
          <a:p>
            <a:pPr marL="550926" indent="-514350">
              <a:buFont typeface="+mj-lt"/>
              <a:buAutoNum type="arabicPeriod"/>
            </a:pPr>
            <a:r>
              <a:rPr lang="el-GR" b="1" dirty="0"/>
              <a:t>ΑΦΛΑΤΟΞΙΝΕΣ</a:t>
            </a:r>
          </a:p>
          <a:p>
            <a:pPr marL="550926" indent="-514350">
              <a:buFont typeface="+mj-lt"/>
              <a:buAutoNum type="arabicPeriod"/>
            </a:pPr>
            <a:r>
              <a:rPr lang="el-GR" b="1" dirty="0"/>
              <a:t>ΩΧΡΑΤΟΞΙΝΗ</a:t>
            </a:r>
          </a:p>
          <a:p>
            <a:pPr marL="550926" indent="-514350">
              <a:buFont typeface="+mj-lt"/>
              <a:buAutoNum type="arabicPeriod"/>
            </a:pPr>
            <a:r>
              <a:rPr lang="el-GR" b="1" dirty="0"/>
              <a:t>ΦΟΥΜΟΝΙΣΙΝΗ</a:t>
            </a:r>
          </a:p>
          <a:p>
            <a:pPr marL="550926" indent="-514350">
              <a:buFont typeface="+mj-lt"/>
              <a:buAutoNum type="arabicPeriod"/>
            </a:pPr>
            <a:r>
              <a:rPr lang="el-GR" b="1" dirty="0"/>
              <a:t>ΤΡΙΧΟΘΙΣΙΝΕΣ</a:t>
            </a:r>
          </a:p>
          <a:p>
            <a:pPr marL="852678" lvl="1" indent="-514350">
              <a:buFont typeface="+mj-lt"/>
              <a:buAutoNum type="arabicPeriod"/>
            </a:pPr>
            <a:r>
              <a:rPr lang="el-GR" b="1" dirty="0" err="1"/>
              <a:t>Ζεαραλενόνη</a:t>
            </a:r>
            <a:endParaRPr lang="el-GR" b="1" dirty="0"/>
          </a:p>
          <a:p>
            <a:pPr marL="852678" lvl="1" indent="-514350">
              <a:buFont typeface="+mj-lt"/>
              <a:buAutoNum type="arabicPeriod"/>
            </a:pPr>
            <a:r>
              <a:rPr lang="el-GR" b="1" dirty="0" err="1"/>
              <a:t>Δεοξυνιβαλενόλη</a:t>
            </a:r>
            <a:r>
              <a:rPr lang="el-GR" b="1" dirty="0"/>
              <a:t> (</a:t>
            </a:r>
            <a:r>
              <a:rPr lang="en-US" b="1" dirty="0"/>
              <a:t>Deoxynivalenol</a:t>
            </a:r>
            <a:r>
              <a:rPr lang="el-GR" b="1" dirty="0"/>
              <a:t>, </a:t>
            </a:r>
            <a:r>
              <a:rPr lang="en-US" b="1" dirty="0"/>
              <a:t>DON</a:t>
            </a:r>
            <a:r>
              <a:rPr lang="el-GR" b="1" dirty="0"/>
              <a:t>)</a:t>
            </a:r>
            <a:r>
              <a:rPr lang="en-US" b="1" dirty="0"/>
              <a:t> </a:t>
            </a:r>
            <a:endParaRPr lang="el-GR" b="1" dirty="0"/>
          </a:p>
          <a:p>
            <a:pPr marL="852678" lvl="1" indent="-514350">
              <a:buFont typeface="+mj-lt"/>
              <a:buAutoNum type="arabicPeriod"/>
            </a:pPr>
            <a:r>
              <a:rPr lang="en-US" b="1" dirty="0"/>
              <a:t>T-2 toxin</a:t>
            </a:r>
          </a:p>
          <a:p>
            <a:pPr marL="338328" lvl="1" indent="0">
              <a:buNone/>
            </a:pPr>
            <a:endParaRPr lang="el-GR" b="1" dirty="0"/>
          </a:p>
          <a:p>
            <a:pPr marL="550926" indent="-514350">
              <a:buFont typeface="+mj-lt"/>
              <a:buAutoNum type="arabicPeriod"/>
            </a:pPr>
            <a:r>
              <a:rPr lang="el-GR" b="1" dirty="0"/>
              <a:t>ΚΙΤΡΙΝΙΝΗ</a:t>
            </a:r>
          </a:p>
          <a:p>
            <a:pPr marL="550926" indent="-514350">
              <a:buFont typeface="+mj-lt"/>
              <a:buAutoNum type="arabicPeriod"/>
            </a:pPr>
            <a:r>
              <a:rPr lang="el-GR" b="1" dirty="0"/>
              <a:t>ΠΑΤΟΥΛΙΝΗ</a:t>
            </a:r>
          </a:p>
          <a:p>
            <a:pPr marL="550926" indent="-514350">
              <a:buFont typeface="+mj-lt"/>
              <a:buAutoNum type="arabicPeriod"/>
            </a:pPr>
            <a:r>
              <a:rPr lang="el-GR" b="1" dirty="0"/>
              <a:t>ΑΛΚΑΛΟΕΙΔΗ ΕΡΥΣΙΒΗΣ</a:t>
            </a:r>
          </a:p>
          <a:p>
            <a:pPr lvl="1"/>
            <a:endParaRPr lang="en-US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1.Αφλατοξίνες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5554960" cy="51125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/>
              <a:t>Παράγονται από τους μύκητες του γένους </a:t>
            </a:r>
            <a:r>
              <a:rPr lang="en-US" i="1" dirty="0" err="1"/>
              <a:t>Aspergillus</a:t>
            </a:r>
            <a:r>
              <a:rPr lang="en-US" dirty="0"/>
              <a:t> (</a:t>
            </a:r>
            <a:r>
              <a:rPr lang="en-US" i="1" dirty="0"/>
              <a:t>A. </a:t>
            </a:r>
            <a:r>
              <a:rPr lang="en-US" i="1" dirty="0" err="1"/>
              <a:t>flavus</a:t>
            </a:r>
            <a:r>
              <a:rPr lang="en-US" dirty="0"/>
              <a:t>, </a:t>
            </a:r>
            <a:r>
              <a:rPr lang="en-US" i="1" dirty="0"/>
              <a:t>A. </a:t>
            </a:r>
            <a:r>
              <a:rPr lang="en-US" i="1" dirty="0" err="1"/>
              <a:t>parasiticus</a:t>
            </a:r>
            <a:r>
              <a:rPr lang="en-US" dirty="0"/>
              <a:t>, </a:t>
            </a:r>
            <a:r>
              <a:rPr lang="el-GR" dirty="0"/>
              <a:t>κα)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Οι 4 κύριες </a:t>
            </a:r>
            <a:r>
              <a:rPr lang="el-GR" dirty="0" err="1"/>
              <a:t>αφλατοξίνες</a:t>
            </a:r>
            <a:r>
              <a:rPr lang="el-GR" dirty="0"/>
              <a:t> στα τρόφιμα είναι οι B1, B2, G1 &amp; G2 (ανάλογα με το χρώμα φθορισμού τους σε </a:t>
            </a:r>
            <a:r>
              <a:rPr lang="en-US" dirty="0"/>
              <a:t>UV</a:t>
            </a:r>
            <a:r>
              <a:rPr lang="el-GR" dirty="0"/>
              <a:t> ακτινοβολία)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43</a:t>
            </a:fld>
            <a:endParaRPr lang="el-GR" dirty="0"/>
          </a:p>
        </p:txBody>
      </p:sp>
      <p:pic>
        <p:nvPicPr>
          <p:cNvPr id="6" name="Picture 2" descr="Image result for aspergillus flav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48680"/>
            <a:ext cx="2088232" cy="2088232"/>
          </a:xfrm>
          <a:prstGeom prst="rect">
            <a:avLst/>
          </a:prstGeom>
          <a:noFill/>
        </p:spPr>
      </p:pic>
      <p:pic>
        <p:nvPicPr>
          <p:cNvPr id="90114" name="Picture 2" descr="Aflatoxin B1 dialcoho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140968"/>
            <a:ext cx="2857500" cy="28575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660232" y="60932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Aflatoxin</a:t>
            </a:r>
            <a:r>
              <a:rPr lang="en-US" dirty="0"/>
              <a:t> B1</a:t>
            </a:r>
            <a:endParaRPr lang="el-G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44</a:t>
            </a:fld>
            <a:endParaRPr lang="el-GR"/>
          </a:p>
        </p:txBody>
      </p:sp>
      <p:pic>
        <p:nvPicPr>
          <p:cNvPr id="126978" name="Picture 2" descr="Image result for aflatoxin  U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0"/>
            <a:ext cx="4960271" cy="662473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95536" y="2852937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Πιθανή παρουσία </a:t>
            </a:r>
            <a:r>
              <a:rPr lang="el-GR" sz="3200" dirty="0" err="1"/>
              <a:t>αφλατοξίνης</a:t>
            </a:r>
            <a:r>
              <a:rPr lang="el-GR" sz="3200" dirty="0"/>
              <a:t> σε </a:t>
            </a:r>
            <a:r>
              <a:rPr lang="el-GR" sz="3200" dirty="0" err="1"/>
              <a:t>φυστίκια</a:t>
            </a:r>
            <a:r>
              <a:rPr lang="el-GR" sz="3200" dirty="0"/>
              <a:t> σε </a:t>
            </a:r>
            <a:r>
              <a:rPr lang="en-US" sz="3200" dirty="0"/>
              <a:t>UV </a:t>
            </a:r>
            <a:r>
              <a:rPr lang="el-GR" sz="3200" dirty="0"/>
              <a:t>φωτισμό (κάτω εικόνα)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</a:t>
            </a:r>
            <a:r>
              <a:rPr lang="el-GR" dirty="0" err="1"/>
              <a:t>Αφλατοξίνη</a:t>
            </a:r>
            <a:r>
              <a:rPr lang="el-GR" dirty="0"/>
              <a:t> Β1 είναι η πιο τοξική </a:t>
            </a:r>
            <a:r>
              <a:rPr lang="el-GR" dirty="0" err="1"/>
              <a:t>μυκοτοξίνη</a:t>
            </a:r>
            <a:r>
              <a:rPr lang="el-GR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είναι η πιο ισχυρή γνωστή  καρκινογόνος ουσία </a:t>
            </a:r>
            <a:r>
              <a:rPr lang="en-US" dirty="0"/>
              <a:t>(Class 1., IARC=</a:t>
            </a:r>
            <a:r>
              <a:rPr lang="el-GR" dirty="0"/>
              <a:t> </a:t>
            </a:r>
            <a:r>
              <a:rPr lang="en-US" dirty="0"/>
              <a:t>International Agency for Research on Cancer)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και είναι η βασική </a:t>
            </a:r>
            <a:r>
              <a:rPr lang="el-GR" dirty="0" err="1"/>
              <a:t>μυκοτοξίνη</a:t>
            </a:r>
            <a:r>
              <a:rPr lang="el-GR" dirty="0"/>
              <a:t> που παράγεται από τους </a:t>
            </a:r>
            <a:r>
              <a:rPr lang="el-GR" dirty="0" err="1"/>
              <a:t>τοξινογόνους</a:t>
            </a:r>
            <a:r>
              <a:rPr lang="el-GR" dirty="0"/>
              <a:t> μύκητες (και η πιο καλά μελετημένη)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l-GR" dirty="0" err="1"/>
              <a:t>Αφλατοξίνη</a:t>
            </a:r>
            <a:r>
              <a:rPr lang="el-GR" dirty="0"/>
              <a:t> M1 στο γάλα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052736"/>
            <a:ext cx="5940152" cy="5805264"/>
          </a:xfrm>
        </p:spPr>
        <p:txBody>
          <a:bodyPr>
            <a:normAutofit/>
          </a:bodyPr>
          <a:lstStyle/>
          <a:p>
            <a:r>
              <a:rPr lang="el-GR" dirty="0"/>
              <a:t>Τα ζώα καταναλώνουν ζωοτροφές που περιέχουν </a:t>
            </a:r>
            <a:r>
              <a:rPr lang="el-GR" dirty="0" err="1"/>
              <a:t>αφλατοξίνη</a:t>
            </a:r>
            <a:r>
              <a:rPr lang="el-GR" dirty="0"/>
              <a:t> Β1</a:t>
            </a:r>
          </a:p>
          <a:p>
            <a:r>
              <a:rPr lang="el-GR" dirty="0"/>
              <a:t>Η </a:t>
            </a:r>
            <a:r>
              <a:rPr lang="el-GR" dirty="0" err="1"/>
              <a:t>αφλατοξίνη</a:t>
            </a:r>
            <a:r>
              <a:rPr lang="el-GR" dirty="0"/>
              <a:t> Β1 </a:t>
            </a:r>
            <a:r>
              <a:rPr lang="el-GR" dirty="0" err="1"/>
              <a:t>βιομετατρέπεται</a:t>
            </a:r>
            <a:r>
              <a:rPr lang="el-GR" dirty="0"/>
              <a:t> σε </a:t>
            </a:r>
            <a:r>
              <a:rPr lang="el-GR" dirty="0" err="1"/>
              <a:t>αφλατοξίνη</a:t>
            </a:r>
            <a:r>
              <a:rPr lang="el-GR" dirty="0"/>
              <a:t> Μ1 </a:t>
            </a:r>
            <a:endParaRPr lang="en-US" dirty="0"/>
          </a:p>
          <a:p>
            <a:r>
              <a:rPr lang="el-GR" dirty="0"/>
              <a:t>Η </a:t>
            </a:r>
            <a:r>
              <a:rPr lang="el-GR" dirty="0" err="1"/>
              <a:t>αφλατοξίνη</a:t>
            </a:r>
            <a:r>
              <a:rPr lang="el-GR" dirty="0"/>
              <a:t> Μ1</a:t>
            </a:r>
            <a:r>
              <a:rPr lang="en-US" dirty="0"/>
              <a:t> </a:t>
            </a:r>
            <a:r>
              <a:rPr lang="el-GR" dirty="0"/>
              <a:t>είναι καρκινογόνος αλλά λιγότερο τοξική από την Β1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46</a:t>
            </a:fld>
            <a:endParaRPr lang="el-GR"/>
          </a:p>
        </p:txBody>
      </p:sp>
      <p:pic>
        <p:nvPicPr>
          <p:cNvPr id="2050" name="Picture 2" descr="Image result for aflatoxin m1 in mi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054" y="4077072"/>
            <a:ext cx="355994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αφλατοξίνη</a:t>
            </a:r>
            <a:r>
              <a:rPr lang="el-GR" dirty="0"/>
              <a:t> Μ1 εκκρίνεται στο </a:t>
            </a:r>
            <a:r>
              <a:rPr lang="el-GR" b="1" u="sng" dirty="0"/>
              <a:t>γάλα</a:t>
            </a:r>
            <a:r>
              <a:rPr lang="el-GR" dirty="0"/>
              <a:t> ζώων ως προϊόν μεταβολισμού της Β1</a:t>
            </a:r>
          </a:p>
          <a:p>
            <a:r>
              <a:rPr lang="el-GR" dirty="0"/>
              <a:t>Δεν καταστρέφεται με την παστερίωση του γάλακτος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47</a:t>
            </a:fld>
            <a:endParaRPr lang="el-GR"/>
          </a:p>
        </p:txBody>
      </p:sp>
      <p:pic>
        <p:nvPicPr>
          <p:cNvPr id="5" name="Picture 4" descr="Image result for aflatoxin m1 in mi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3905519" cy="2520280"/>
          </a:xfrm>
          <a:prstGeom prst="rect">
            <a:avLst/>
          </a:prstGeom>
          <a:noFill/>
        </p:spPr>
      </p:pic>
      <p:pic>
        <p:nvPicPr>
          <p:cNvPr id="6" name="Picture 2" descr="Image result for aflatoxin m1 in mi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05064"/>
            <a:ext cx="4540574" cy="2265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2348880"/>
            <a:ext cx="8820472" cy="1143000"/>
          </a:xfrm>
        </p:spPr>
        <p:txBody>
          <a:bodyPr>
            <a:normAutofit/>
          </a:bodyPr>
          <a:lstStyle/>
          <a:p>
            <a:r>
              <a:rPr lang="el-GR" sz="3200" dirty="0"/>
              <a:t>Νομοθετικά όρια για </a:t>
            </a:r>
            <a:r>
              <a:rPr lang="el-GR" sz="3200" dirty="0" err="1"/>
              <a:t>αφλατοξίνη</a:t>
            </a:r>
            <a:r>
              <a:rPr lang="el-GR" sz="3200" dirty="0"/>
              <a:t> Μ1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3429000"/>
            <a:ext cx="8604448" cy="3833267"/>
          </a:xfrm>
        </p:spPr>
        <p:txBody>
          <a:bodyPr/>
          <a:lstStyle/>
          <a:p>
            <a:r>
              <a:rPr lang="el-GR" dirty="0"/>
              <a:t>ΕΕ				50</a:t>
            </a:r>
            <a:r>
              <a:rPr lang="en-US" dirty="0"/>
              <a:t>ng/L (</a:t>
            </a:r>
            <a:r>
              <a:rPr lang="en-US" dirty="0" err="1"/>
              <a:t>ppt</a:t>
            </a:r>
            <a:r>
              <a:rPr lang="en-US" dirty="0"/>
              <a:t>)    </a:t>
            </a:r>
            <a:r>
              <a:rPr lang="el-GR" dirty="0"/>
              <a:t>γάλα/γαλακτοκομικά</a:t>
            </a:r>
          </a:p>
          <a:p>
            <a:r>
              <a:rPr lang="el-GR" dirty="0"/>
              <a:t>ΗΠΑ				100 </a:t>
            </a:r>
            <a:r>
              <a:rPr lang="en-US" dirty="0"/>
              <a:t>ng/L</a:t>
            </a:r>
          </a:p>
          <a:p>
            <a:endParaRPr lang="el-GR" dirty="0"/>
          </a:p>
          <a:p>
            <a:r>
              <a:rPr lang="el-GR" dirty="0"/>
              <a:t>Ελβετία			10 </a:t>
            </a:r>
            <a:r>
              <a:rPr lang="en-US" dirty="0"/>
              <a:t>ng/L </a:t>
            </a:r>
            <a:r>
              <a:rPr lang="el-GR" dirty="0"/>
              <a:t>σε παιδικές τροφές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375206" cy="195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323528" y="260648"/>
            <a:ext cx="4680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err="1"/>
              <a:t>Βιομετατροπή</a:t>
            </a:r>
            <a:r>
              <a:rPr lang="el-GR" sz="3200" dirty="0"/>
              <a:t> της </a:t>
            </a:r>
            <a:r>
              <a:rPr lang="el-GR" sz="3200" dirty="0" err="1"/>
              <a:t>αφλατοξίνης</a:t>
            </a:r>
            <a:r>
              <a:rPr lang="el-GR" sz="3200" dirty="0"/>
              <a:t> Β1 στην </a:t>
            </a:r>
            <a:r>
              <a:rPr lang="el-GR" sz="3200" dirty="0" err="1"/>
              <a:t>αφλατοξίνη</a:t>
            </a:r>
            <a:r>
              <a:rPr lang="el-GR" sz="3200" dirty="0"/>
              <a:t> Μ1 (στο γάλα)</a:t>
            </a:r>
          </a:p>
        </p:txBody>
      </p:sp>
      <p:sp>
        <p:nvSpPr>
          <p:cNvPr id="6" name="5 - Δεξιό βέλος"/>
          <p:cNvSpPr/>
          <p:nvPr/>
        </p:nvSpPr>
        <p:spPr>
          <a:xfrm>
            <a:off x="3995936" y="404664"/>
            <a:ext cx="864096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E6BFC61-AB5B-4FBB-A8D9-848DF00E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114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r>
              <a:rPr lang="el-GR" dirty="0" err="1"/>
              <a:t>Αφλατοξίνη</a:t>
            </a:r>
            <a:r>
              <a:rPr lang="el-GR" dirty="0"/>
              <a:t>: «ανθεκτικό» μόριο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Παραμένει σε ανιχνεύσιμα επίπεδα στο τρόφιμο και μετά την θανάτωση του μικροοργανισμού</a:t>
            </a:r>
          </a:p>
          <a:p>
            <a:r>
              <a:rPr lang="el-GR" dirty="0"/>
              <a:t>Δεν καταστρέφεται με το μαγείρεμα ή κατά την επεξεργασία των τροφίμων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1331640" y="5445224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Τα ίδια χαρακτηριστικά ισχύουν και για τις περισσότερες </a:t>
            </a:r>
            <a:r>
              <a:rPr lang="el-GR" sz="2800" dirty="0" err="1"/>
              <a:t>μυκοτοξίνες</a:t>
            </a:r>
            <a:r>
              <a:rPr lang="el-GR" sz="28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Δύο βασικές μορφές μυκήτων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>
          <a:xfrm>
            <a:off x="395536" y="980728"/>
            <a:ext cx="4040188" cy="721901"/>
          </a:xfrm>
        </p:spPr>
        <p:txBody>
          <a:bodyPr>
            <a:noAutofit/>
          </a:bodyPr>
          <a:lstStyle/>
          <a:p>
            <a:r>
              <a:rPr lang="el-GR" sz="2800" u="sng" cap="none" dirty="0">
                <a:solidFill>
                  <a:schemeClr val="tx1"/>
                </a:solidFill>
              </a:rPr>
              <a:t>Νηματοειδείς μύκητες </a:t>
            </a:r>
            <a:r>
              <a:rPr lang="el-GR" sz="2800" cap="none" dirty="0">
                <a:solidFill>
                  <a:schemeClr val="tx1"/>
                </a:solidFill>
              </a:rPr>
              <a:t>(</a:t>
            </a:r>
            <a:r>
              <a:rPr lang="el-GR" sz="2800" cap="none" dirty="0" err="1">
                <a:solidFill>
                  <a:schemeClr val="tx1"/>
                </a:solidFill>
              </a:rPr>
              <a:t>υφομύκητες</a:t>
            </a:r>
            <a:r>
              <a:rPr lang="el-GR" sz="2800" cap="none" dirty="0">
                <a:solidFill>
                  <a:schemeClr val="tx1"/>
                </a:solidFill>
              </a:rPr>
              <a:t> ή μούχλες)</a:t>
            </a:r>
          </a:p>
        </p:txBody>
      </p:sp>
      <p:sp>
        <p:nvSpPr>
          <p:cNvPr id="7" name="6 - Θέση κειμένου"/>
          <p:cNvSpPr>
            <a:spLocks noGrp="1"/>
          </p:cNvSpPr>
          <p:nvPr>
            <p:ph type="body" sz="half" idx="3"/>
          </p:nvPr>
        </p:nvSpPr>
        <p:spPr>
          <a:xfrm>
            <a:off x="5102225" y="1052736"/>
            <a:ext cx="4041775" cy="715355"/>
          </a:xfrm>
        </p:spPr>
        <p:txBody>
          <a:bodyPr>
            <a:normAutofit/>
          </a:bodyPr>
          <a:lstStyle/>
          <a:p>
            <a:r>
              <a:rPr lang="el-GR" sz="2800" u="sng" cap="none" dirty="0">
                <a:solidFill>
                  <a:schemeClr val="tx1"/>
                </a:solidFill>
              </a:rPr>
              <a:t>Ζυμομύκητες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2"/>
          </p:nvPr>
        </p:nvSpPr>
        <p:spPr>
          <a:xfrm>
            <a:off x="395536" y="2348880"/>
            <a:ext cx="4040188" cy="216024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Αναπτύσσουν </a:t>
            </a:r>
            <a:r>
              <a:rPr lang="el-GR" dirty="0" err="1"/>
              <a:t>μυκήλιο</a:t>
            </a:r>
            <a:r>
              <a:rPr lang="el-GR" dirty="0"/>
              <a:t> το οποίο είναι ένα δίκτυο από υφές (εμφάνιση μούχλας)</a:t>
            </a:r>
          </a:p>
          <a:p>
            <a:r>
              <a:rPr lang="el-GR" dirty="0"/>
              <a:t>Πολλαπλασιάζονται εγγενώς και αγενώς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4"/>
          </p:nvPr>
        </p:nvSpPr>
        <p:spPr>
          <a:xfrm>
            <a:off x="5102225" y="1988840"/>
            <a:ext cx="4041775" cy="3951288"/>
          </a:xfrm>
        </p:spPr>
        <p:txBody>
          <a:bodyPr/>
          <a:lstStyle/>
          <a:p>
            <a:r>
              <a:rPr lang="el-GR" dirty="0"/>
              <a:t>Είναι μονοκύτταροι σφαιρικού ή ωοειδούς σχήματος και δεν αναπτύσσουν υφές</a:t>
            </a:r>
          </a:p>
          <a:p>
            <a:r>
              <a:rPr lang="el-GR" dirty="0"/>
              <a:t>Πολλαπλασιάζονται εγγενώς και αγενώς</a:t>
            </a:r>
          </a:p>
          <a:p>
            <a:endParaRPr lang="el-GR" dirty="0"/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9" name="Picture 2" descr="http://t1.gstatic.com/images?q=tbn:ANd9GcTqEafk2zW6-wJd1LokQKnNyD25S_eF8-5HP-CjILYrEOQqUi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437112"/>
            <a:ext cx="2160240" cy="2160241"/>
          </a:xfrm>
          <a:prstGeom prst="rect">
            <a:avLst/>
          </a:prstGeom>
          <a:noFill/>
        </p:spPr>
      </p:pic>
      <p:pic>
        <p:nvPicPr>
          <p:cNvPr id="10" name="Picture 2" descr="http://t0.gstatic.com/images?q=tbn:ANd9GcTntPW6g1qJI_vKwpVdHNectoUvIxSpgEHsh9y7WR6dDLyLcH5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653136"/>
            <a:ext cx="2736304" cy="1861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Αφλατοξίνες</a:t>
            </a:r>
            <a:r>
              <a:rPr lang="el-GR" dirty="0"/>
              <a:t>: τοξική δράση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/>
              <a:t>Τοξικές (οξεία ή χρόνια τοξικότητα), </a:t>
            </a:r>
            <a:r>
              <a:rPr lang="el-GR" dirty="0" err="1"/>
              <a:t>μεταλλαξιογόνες</a:t>
            </a: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προκαλούν </a:t>
            </a:r>
            <a:r>
              <a:rPr lang="el-GR" dirty="0" err="1"/>
              <a:t>τερατογενέσεις</a:t>
            </a:r>
            <a:r>
              <a:rPr lang="el-GR" dirty="0"/>
              <a:t>, καρκίνο ήπατος, μείωση παραγωγής στα ζώα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Η τοξική τους δράση οφείλεται στην δέσμευση τους στο </a:t>
            </a:r>
            <a:r>
              <a:rPr lang="en-US" dirty="0"/>
              <a:t>DNA</a:t>
            </a:r>
            <a:r>
              <a:rPr lang="el-GR" dirty="0"/>
              <a:t> και στις πρωτεΐνες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Νεαρά ζώα πιο ευαίσθητα από ενήλικα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Επίπεδα </a:t>
            </a:r>
            <a:r>
              <a:rPr lang="el-GR" dirty="0" err="1"/>
              <a:t>μυκοτοξινών</a:t>
            </a:r>
            <a:r>
              <a:rPr lang="el-GR" dirty="0"/>
              <a:t> σε τρόφιμα και ζωοτροφές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20624" lvl="1" indent="-384048">
              <a:buSzPct val="80000"/>
              <a:buFont typeface="Wingdings 2"/>
              <a:buChar char=""/>
            </a:pPr>
            <a:r>
              <a:rPr lang="el-GR" sz="3200" dirty="0"/>
              <a:t>Οι συγκεντρώσεις των </a:t>
            </a:r>
            <a:r>
              <a:rPr lang="el-GR" sz="3200" dirty="0" err="1"/>
              <a:t>μυκοτοξινών</a:t>
            </a:r>
            <a:r>
              <a:rPr lang="el-GR" sz="3200" dirty="0"/>
              <a:t> οι οποίες είναι σημαντικές για την υγεία των ζώων και των ανθρώπων, μετριούνται συνήθως σε </a:t>
            </a:r>
            <a:r>
              <a:rPr lang="el-GR" sz="3200" dirty="0" err="1"/>
              <a:t>μg</a:t>
            </a:r>
            <a:r>
              <a:rPr lang="el-GR" sz="3200" dirty="0"/>
              <a:t>/</a:t>
            </a:r>
            <a:r>
              <a:rPr lang="el-GR" sz="3200" dirty="0" err="1"/>
              <a:t>Kg</a:t>
            </a:r>
            <a:r>
              <a:rPr lang="el-GR" sz="3200" dirty="0"/>
              <a:t> τροφής (</a:t>
            </a:r>
            <a:r>
              <a:rPr lang="el-GR" sz="3200" dirty="0" err="1"/>
              <a:t>ppb</a:t>
            </a:r>
            <a:r>
              <a:rPr lang="el-GR" sz="3200" dirty="0"/>
              <a:t>)</a:t>
            </a:r>
          </a:p>
          <a:p>
            <a:pPr marL="420624" lvl="1" indent="-384048">
              <a:buSzPct val="80000"/>
              <a:buNone/>
            </a:pPr>
            <a:r>
              <a:rPr lang="en-US" sz="3000" dirty="0"/>
              <a:t> </a:t>
            </a:r>
          </a:p>
          <a:p>
            <a:pPr marL="420624" lvl="1" indent="-384048">
              <a:buSzPct val="80000"/>
              <a:buFont typeface="Wingdings 2"/>
              <a:buChar char=""/>
            </a:pPr>
            <a:endParaRPr lang="en-US" sz="3000" dirty="0"/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sz="3000" dirty="0"/>
              <a:t>Parts per million (</a:t>
            </a:r>
            <a:r>
              <a:rPr lang="en-US" sz="3000" dirty="0" err="1"/>
              <a:t>ppm</a:t>
            </a:r>
            <a:r>
              <a:rPr lang="en-US" sz="3000" dirty="0"/>
              <a:t>) </a:t>
            </a:r>
            <a:endParaRPr lang="el-GR" sz="3000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dirty="0"/>
              <a:t>1 mg/kg=0,001g  </a:t>
            </a:r>
            <a:r>
              <a:rPr lang="el-GR" dirty="0"/>
              <a:t>σε </a:t>
            </a:r>
            <a:r>
              <a:rPr lang="en-US" dirty="0"/>
              <a:t>1000g</a:t>
            </a:r>
            <a:endParaRPr lang="el-GR" dirty="0"/>
          </a:p>
          <a:p>
            <a:endParaRPr lang="el-GR" dirty="0"/>
          </a:p>
          <a:p>
            <a:r>
              <a:rPr lang="en-US" dirty="0"/>
              <a:t>Parts per billion (ppb)</a:t>
            </a:r>
            <a:endParaRPr lang="el-GR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l-GR" dirty="0"/>
              <a:t>1 μ</a:t>
            </a:r>
            <a:r>
              <a:rPr lang="en-US" dirty="0"/>
              <a:t>g/kg=0,000001g </a:t>
            </a:r>
            <a:r>
              <a:rPr lang="el-GR" dirty="0"/>
              <a:t>σε </a:t>
            </a:r>
            <a:r>
              <a:rPr lang="en-US" dirty="0"/>
              <a:t>1000g</a:t>
            </a:r>
            <a:endParaRPr lang="el-GR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Ευρωπαϊκά μέγιστα επιτρεπτά όρια «ανοχής» </a:t>
            </a:r>
            <a:r>
              <a:rPr lang="el-GR" dirty="0" err="1"/>
              <a:t>αφλατοξινών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060848"/>
            <a:ext cx="7467600" cy="4525963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dirty="0"/>
              <a:t>AFB1 </a:t>
            </a:r>
            <a:r>
              <a:rPr lang="el-GR" dirty="0"/>
              <a:t>                                  </a:t>
            </a:r>
            <a:r>
              <a:rPr lang="en-US" dirty="0"/>
              <a:t> 2 </a:t>
            </a:r>
            <a:r>
              <a:rPr lang="el-GR" dirty="0"/>
              <a:t>    </a:t>
            </a:r>
            <a:r>
              <a:rPr lang="en-US" dirty="0"/>
              <a:t>ppb</a:t>
            </a:r>
            <a:endParaRPr lang="el-GR" dirty="0"/>
          </a:p>
          <a:p>
            <a:pPr lvl="1">
              <a:buFont typeface="Wingdings" pitchFamily="2" charset="2"/>
              <a:buChar char="Ø"/>
            </a:pPr>
            <a:r>
              <a:rPr lang="el-GR" dirty="0"/>
              <a:t>Σύνολο </a:t>
            </a:r>
            <a:r>
              <a:rPr lang="el-GR" dirty="0" err="1"/>
              <a:t>Αφλατοξινών</a:t>
            </a:r>
            <a:r>
              <a:rPr lang="el-GR" dirty="0"/>
              <a:t>            4     </a:t>
            </a:r>
            <a:r>
              <a:rPr lang="el-GR" dirty="0" err="1"/>
              <a:t>ppb</a:t>
            </a:r>
            <a:r>
              <a:rPr lang="el-GR" dirty="0"/>
              <a:t> (4 </a:t>
            </a:r>
            <a:r>
              <a:rPr lang="el-GR" dirty="0" err="1"/>
              <a:t>μg</a:t>
            </a:r>
            <a:r>
              <a:rPr lang="el-GR" dirty="0"/>
              <a:t>/</a:t>
            </a:r>
            <a:r>
              <a:rPr lang="el-GR" dirty="0" err="1"/>
              <a:t>Kg</a:t>
            </a:r>
            <a:r>
              <a:rPr lang="el-GR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err="1"/>
              <a:t>Αφλατοξίνη</a:t>
            </a:r>
            <a:r>
              <a:rPr lang="el-GR" dirty="0"/>
              <a:t> M1 στο γάλα      0.05 </a:t>
            </a:r>
            <a:r>
              <a:rPr lang="el-GR" dirty="0" err="1"/>
              <a:t>ppb</a:t>
            </a:r>
            <a:r>
              <a:rPr lang="el-GR" dirty="0"/>
              <a:t> 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Ανάκληση </a:t>
            </a:r>
            <a:r>
              <a:rPr lang="el-GR" dirty="0" err="1"/>
              <a:t>προιόντων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err="1"/>
              <a:t>Oι</a:t>
            </a:r>
            <a:r>
              <a:rPr lang="el-GR" b="1" dirty="0"/>
              <a:t> </a:t>
            </a:r>
            <a:r>
              <a:rPr lang="el-GR" b="1" dirty="0" err="1"/>
              <a:t>Αφλατοξίνες</a:t>
            </a:r>
            <a:r>
              <a:rPr lang="el-GR" b="1" dirty="0"/>
              <a:t> αποτελούν την κατηγορία κινδύνου με τις περισσότερες προειδοποιήσεις για διακίνηση «μη ασφαλών» προϊόντων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el-GR" b="1" u="sng" dirty="0"/>
              <a:t>παρουσία </a:t>
            </a:r>
            <a:r>
              <a:rPr lang="el-GR" b="1" u="sng" dirty="0" err="1"/>
              <a:t>αφλατοξίνης</a:t>
            </a:r>
            <a:endParaRPr lang="el-GR" b="1" u="sng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54</a:t>
            </a:fld>
            <a:endParaRPr lang="el-GR"/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51520" y="1412776"/>
            <a:ext cx="5112568" cy="51125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Ξηροί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καρποί, 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σπόροι, 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ρύζι, 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κάστανα, 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δημητριακά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endParaRPr kumimoji="0" lang="el-GR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dirty="0"/>
              <a:t>corn flakes,</a:t>
            </a:r>
            <a:endParaRPr lang="el-GR" sz="2800" dirty="0"/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el-GR" sz="2800" dirty="0"/>
              <a:t>επεξεργασμένα </a:t>
            </a:r>
            <a:r>
              <a:rPr lang="el-GR" sz="2800" dirty="0" err="1"/>
              <a:t>προιόντα</a:t>
            </a:r>
            <a:r>
              <a:rPr lang="el-GR" sz="2800" dirty="0"/>
              <a:t> (μπισκότα, </a:t>
            </a:r>
            <a:r>
              <a:rPr lang="el-GR" sz="2800" dirty="0" err="1"/>
              <a:t>γκοφρέτες,κτλ</a:t>
            </a:r>
            <a:r>
              <a:rPr lang="el-GR" sz="2800" dirty="0"/>
              <a:t>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6" name="Picture 4" descr="https://encrypted-tbn0.gstatic.com/images?q=tbn:ANd9GcRKT8b-ErHF2oj2SeZHrnFTUJYq9bqhl5c9OdA5Dhw7PsBBoCCX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9" y="3933055"/>
            <a:ext cx="2496274" cy="1872207"/>
          </a:xfrm>
          <a:prstGeom prst="rect">
            <a:avLst/>
          </a:prstGeom>
          <a:noFill/>
        </p:spPr>
      </p:pic>
      <p:pic>
        <p:nvPicPr>
          <p:cNvPr id="33798" name="Picture 6" descr="https://encrypted-tbn2.gstatic.com/images?q=tbn:ANd9GcTaab9hymh8x9vmIGEkFDK-f6PbyW7MknpIgjwxI1kJCJ0_Ozzd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628800"/>
            <a:ext cx="2076450" cy="2200275"/>
          </a:xfrm>
          <a:prstGeom prst="rect">
            <a:avLst/>
          </a:prstGeom>
          <a:noFill/>
        </p:spPr>
      </p:pic>
      <p:pic>
        <p:nvPicPr>
          <p:cNvPr id="33800" name="Picture 8" descr="https://encrypted-tbn2.gstatic.com/images?q=tbn:ANd9GcTPqUvXueXF52RVJmrhOeZCjG3VOCIPK0YI0vNCF1HGsWckKhPR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844824"/>
            <a:ext cx="2857500" cy="1557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sz="4800" dirty="0" err="1"/>
              <a:t>Αφλατοξίνη</a:t>
            </a:r>
            <a:r>
              <a:rPr lang="el-GR" sz="4800" dirty="0"/>
              <a:t> σε Μπαχαρικά</a:t>
            </a:r>
            <a:br>
              <a:rPr lang="el-GR" sz="4800" dirty="0"/>
            </a:b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55</a:t>
            </a:fld>
            <a:endParaRPr lang="el-GR"/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0" y="1412776"/>
            <a:ext cx="4176464" cy="33843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8686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/>
            </a:pP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πιπέρι, </a:t>
            </a:r>
          </a:p>
          <a:p>
            <a:pPr marL="8686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/>
            </a:pPr>
            <a:r>
              <a:rPr kumimoji="0" lang="el-GR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τσίλι</a:t>
            </a: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8686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/>
            </a:pP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πάπρικα, </a:t>
            </a:r>
          </a:p>
          <a:p>
            <a:pPr marL="8686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/>
            </a:pP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κανέλα, </a:t>
            </a:r>
          </a:p>
          <a:p>
            <a:pPr marL="8686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/>
            </a:pP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κάρυ, κτλ)</a:t>
            </a:r>
          </a:p>
        </p:txBody>
      </p:sp>
      <p:pic>
        <p:nvPicPr>
          <p:cNvPr id="6" name="Picture 2" descr="http://www.vicam.com.pt/images/img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782" y="2348880"/>
            <a:ext cx="6171218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512064"/>
            <a:ext cx="3744416" cy="612680"/>
          </a:xfrm>
        </p:spPr>
        <p:txBody>
          <a:bodyPr>
            <a:normAutofit fontScale="90000"/>
          </a:bodyPr>
          <a:lstStyle/>
          <a:p>
            <a:r>
              <a:rPr lang="el-GR" u="sng" dirty="0"/>
              <a:t>2. </a:t>
            </a:r>
            <a:r>
              <a:rPr lang="el-GR" u="sng" dirty="0" err="1"/>
              <a:t>Ωχρατοξίνες</a:t>
            </a:r>
            <a:br>
              <a:rPr lang="el-GR" u="sng" dirty="0"/>
            </a:br>
            <a:r>
              <a:rPr lang="el-GR" dirty="0"/>
              <a:t>τοξική δράση: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348880"/>
            <a:ext cx="4176464" cy="2895600"/>
          </a:xfrm>
        </p:spPr>
        <p:txBody>
          <a:bodyPr/>
          <a:lstStyle/>
          <a:p>
            <a:r>
              <a:rPr lang="el-GR" dirty="0" err="1"/>
              <a:t>Νεφροτοξικότητα</a:t>
            </a:r>
            <a:endParaRPr lang="el-GR" dirty="0"/>
          </a:p>
          <a:p>
            <a:r>
              <a:rPr lang="el-GR" dirty="0" err="1"/>
              <a:t>Ηπατοτοξικότητα</a:t>
            </a:r>
            <a:endParaRPr lang="el-GR" dirty="0"/>
          </a:p>
          <a:p>
            <a:r>
              <a:rPr lang="el-GR" dirty="0"/>
              <a:t>Καρκινογόνο δράση</a:t>
            </a:r>
          </a:p>
          <a:p>
            <a:r>
              <a:rPr lang="el-GR" dirty="0" err="1"/>
              <a:t>Ανοσοκαταστολή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56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219" y="548680"/>
            <a:ext cx="4550691" cy="514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darcof.dk/enews/jun03/grafik/my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013176"/>
            <a:ext cx="1656184" cy="1682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76672"/>
            <a:ext cx="4474840" cy="1498178"/>
          </a:xfrm>
        </p:spPr>
        <p:txBody>
          <a:bodyPr/>
          <a:lstStyle/>
          <a:p>
            <a:r>
              <a:rPr lang="el-GR" dirty="0" err="1"/>
              <a:t>Ωχρατοξίνη</a:t>
            </a:r>
            <a:r>
              <a:rPr lang="el-GR" dirty="0"/>
              <a:t> Α (</a:t>
            </a:r>
            <a:r>
              <a:rPr lang="en-US" dirty="0"/>
              <a:t>OTA)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Θεωρείται καρκινογόνος για τον άνθρωπο (</a:t>
            </a:r>
            <a:r>
              <a:rPr lang="en-US" dirty="0"/>
              <a:t>Report on Carcinogens, 12</a:t>
            </a:r>
            <a:r>
              <a:rPr lang="en-US" baseline="30000" dirty="0"/>
              <a:t>th</a:t>
            </a:r>
            <a:r>
              <a:rPr lang="en-US" dirty="0"/>
              <a:t> Edition, 2011)</a:t>
            </a:r>
            <a:endParaRPr lang="el-GR" dirty="0"/>
          </a:p>
          <a:p>
            <a:r>
              <a:rPr lang="el-GR" dirty="0"/>
              <a:t>Παράγεται από τους μύκητες: </a:t>
            </a:r>
          </a:p>
          <a:p>
            <a:pPr lvl="1"/>
            <a:r>
              <a:rPr lang="en-US" i="1" dirty="0" err="1"/>
              <a:t>Aspergillus</a:t>
            </a:r>
            <a:r>
              <a:rPr lang="en-US" i="1" dirty="0"/>
              <a:t> </a:t>
            </a:r>
            <a:r>
              <a:rPr lang="en-US" i="1" dirty="0" err="1"/>
              <a:t>ochraceus</a:t>
            </a:r>
            <a:r>
              <a:rPr lang="en-US" i="1" dirty="0"/>
              <a:t> </a:t>
            </a:r>
            <a:r>
              <a:rPr lang="el-GR" dirty="0"/>
              <a:t> (σε θερμά κλίματα</a:t>
            </a:r>
            <a:r>
              <a:rPr lang="en-US" i="1" dirty="0"/>
              <a:t> </a:t>
            </a:r>
            <a:r>
              <a:rPr lang="el-GR" i="1" dirty="0"/>
              <a:t>)</a:t>
            </a:r>
          </a:p>
          <a:p>
            <a:pPr lvl="1"/>
            <a:r>
              <a:rPr lang="en-US" i="1" dirty="0" err="1"/>
              <a:t>Penicillium</a:t>
            </a:r>
            <a:r>
              <a:rPr lang="en-US" i="1" dirty="0"/>
              <a:t> </a:t>
            </a:r>
            <a:r>
              <a:rPr lang="en-US" i="1" dirty="0" err="1"/>
              <a:t>verrucosum</a:t>
            </a:r>
            <a:r>
              <a:rPr lang="el-GR" i="1" dirty="0"/>
              <a:t> </a:t>
            </a:r>
            <a:r>
              <a:rPr lang="el-GR" dirty="0"/>
              <a:t>(σε ψυχρότερα κλίματα)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57</a:t>
            </a:fld>
            <a:endParaRPr lang="el-G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48680"/>
            <a:ext cx="35433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l-GR" dirty="0" err="1"/>
              <a:t>Οχρατοξίνη</a:t>
            </a:r>
            <a:r>
              <a:rPr lang="el-GR" dirty="0"/>
              <a:t> 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389120"/>
          </a:xfrm>
        </p:spPr>
        <p:txBody>
          <a:bodyPr/>
          <a:lstStyle/>
          <a:p>
            <a:r>
              <a:rPr lang="el-GR" dirty="0"/>
              <a:t>Παράγεται από τους μύκητες </a:t>
            </a:r>
          </a:p>
          <a:p>
            <a:pPr lvl="1"/>
            <a:r>
              <a:rPr lang="en-US" i="1" dirty="0" err="1"/>
              <a:t>Aspergillus</a:t>
            </a:r>
            <a:r>
              <a:rPr lang="en-US" i="1" dirty="0"/>
              <a:t> </a:t>
            </a:r>
            <a:r>
              <a:rPr lang="en-US" i="1" dirty="0" err="1"/>
              <a:t>ochraceus</a:t>
            </a:r>
            <a:endParaRPr lang="el-GR" i="1" dirty="0"/>
          </a:p>
          <a:p>
            <a:pPr lvl="1"/>
            <a:r>
              <a:rPr lang="en-US" i="1" dirty="0" err="1"/>
              <a:t>Aspergillus</a:t>
            </a:r>
            <a:r>
              <a:rPr lang="en-US" i="1" dirty="0"/>
              <a:t> </a:t>
            </a:r>
            <a:r>
              <a:rPr lang="en-US" i="1" dirty="0" err="1"/>
              <a:t>carbonarius</a:t>
            </a:r>
            <a:endParaRPr lang="el-GR" i="1" dirty="0"/>
          </a:p>
          <a:p>
            <a:pPr lvl="1"/>
            <a:r>
              <a:rPr lang="en-US" i="1" dirty="0" err="1"/>
              <a:t>Penicillium</a:t>
            </a:r>
            <a:r>
              <a:rPr lang="en-US" i="1" dirty="0"/>
              <a:t> </a:t>
            </a:r>
            <a:r>
              <a:rPr lang="en-US" i="1" dirty="0" err="1"/>
              <a:t>verrucosum</a:t>
            </a:r>
            <a:endParaRPr lang="el-GR" i="1" dirty="0"/>
          </a:p>
          <a:p>
            <a:r>
              <a:rPr lang="el-GR" dirty="0"/>
              <a:t>Προσβάλλουν κυρίως καλαμπόκι, κριθάρι, πράσινους σπόρους καφέ, ξηρά φρούτα, σταφύλια (και προιόντα τους πχ κρασί)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58</a:t>
            </a:fld>
            <a:endParaRPr lang="el-GR"/>
          </a:p>
        </p:txBody>
      </p:sp>
      <p:pic>
        <p:nvPicPr>
          <p:cNvPr id="5" name="Picture 2" descr="http://t0.gstatic.com/images?q=tbn:ANd9GcSw0LcN4B05-ADei_4dm82ppzRsnHpLGY_SGCbUMMLBwlV0G8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157192"/>
            <a:ext cx="2079074" cy="1231780"/>
          </a:xfrm>
          <a:prstGeom prst="rect">
            <a:avLst/>
          </a:prstGeom>
          <a:noFill/>
        </p:spPr>
      </p:pic>
      <p:pic>
        <p:nvPicPr>
          <p:cNvPr id="37890" name="Picture 2" descr="http://parasites.czu.cz/food/_data/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6632"/>
            <a:ext cx="3098159" cy="2304256"/>
          </a:xfrm>
          <a:prstGeom prst="rect">
            <a:avLst/>
          </a:prstGeom>
          <a:noFill/>
        </p:spPr>
      </p:pic>
      <p:pic>
        <p:nvPicPr>
          <p:cNvPr id="8" name="Picture 2" descr="https://encrypted-tbn0.gstatic.com/images?q=tbn:ANd9GcQm92sE4mhHsHfzeSQs0EFnns3R2xadR91XPAT2lgyopmIwN2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114924"/>
            <a:ext cx="2619375" cy="1743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8050088" cy="900712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Συχνή παρουσία της </a:t>
            </a:r>
            <a:r>
              <a:rPr lang="el-GR" sz="3600" dirty="0" err="1"/>
              <a:t>ωχρατοξίνης</a:t>
            </a:r>
            <a:r>
              <a:rPr lang="el-GR" sz="3600" dirty="0"/>
              <a:t> Α σε πολλά τρόφιμα και ζωοτροφές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509120"/>
            <a:ext cx="334660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59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251520" y="1988840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3600" dirty="0"/>
              <a:t>Δημητριακά,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φιστίκια,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σπόρους,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αλεύρι,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ρύζι,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φασόλια,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μπιζέλια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1728192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AutoShape 4" descr="data:image/jpeg;base64,/9j/4AAQSkZJRgABAQAAAQABAAD/2wCEAAkGBxQSEhQUEhQVFhUXFyAbFhUYFxgXGBsiGhgdFxcdHBcaHSggHRwlIB0XITEhJSkrLi4uFx8zODMsNygtLiwBCgoKDg0OGhAQGiwkHyAsLCwsMCwrLSwtLCwsKywsLCwsLCwsLCwsLCwsLCwsLCwsLDYsLCwsLCwsLCwsLCwsN//AABEIAJgAyAMBIgACEQEDEQH/xAAcAAACAgMBAQAAAAAAAAAAAAAFBgAHAQMEAgj/xABGEAABAwIDAwcIBwYGAgMAAAABAgMRAAQFEiEGMUETIlFhcYGRBxYyM1R0w9MUQlKhscHRFSNiguHwJENkcpPxssI0Y6L/xAAYAQADAQEAAAAAAAAAAAAAAAAAAQIDBP/EACYRAAICAQMEAgMBAQAAAAAAAAABAhEDEiExE0FR8CKRBIGxMmH/2gAMAwEAAhEDEQA/ALQvrt55829uoNhABeeIzFObVCEJOhURJJO7TTWodnXfb7vxZ+XXvZ31197z8FujtMzjHVuxf83HPb7zxZ+XU83Hfb7zxZ+XR8mh+KYoGkqIEkDpju7aAcIrn+s4PN1z2+78WflVPNx32+78WflV5s7x54AiUdPEns00++izCFgaqJ6zSFpi/P2wX5uOe33niz8qsebjnt954s/Ko8jtmvU0D6cfWxf83HPb7vxZ+VWfNxz2+78WflUdWquZwK4KNMOnH1sF+brnt934s/Kqebrnt934s/Lrhxq/urYBxJ5VAMqTGscZj8RRzAcaau2g40f9yZGZJ6DSEox9bOHzcc9vvPFn5dTzcc9vvPFn5dMFZoK6a9bF7zcc9vvPFn5dTzcc9vvPFn5dMNSgOmvWxe83HPb7zxZ+XU83HPb7zxZ+XTDUoDpr1sXvNxz2+88Wfl1PN1z2+78Wfl0wGgV1i3J3GVSgU8RI5s7pqZzUeQ6a9bPHm657fd+LPy6nm457feeLPy6PpVNZqrDpr1sX/Nxz2+88Wfl1Bs65P/z7vxa+XTDUoDpr1sX7C6eZeSxcKDiXASy9lCSSnVSFpBjNGoI3wdKle9ofW2XvPwXKlMSdNomz3rb73n4LdHCaB7Petvvefgt1423xv6JaOOp9P0UdqtB4b+6kPHx9/wBAO2m2SkOC0tZU6r0lpM5ddw6VfhRuysFOBJdSABuTM988TQHYbZ9Nu1y72UOqGZS1aQDrqTu4k1X3lF8ry3SWMPUUNiQt76yuHMPAdfGqHVlk7XeUGyw0ZVq5R3g02QVCPtHcnvqp8f8ALZePEi3Sm3Twjnq71ED7hVXlRJk7+molM1JSQ94J5Qn1O/45dxcoIhLaXuS16ZA1HVS1dY6+HFFD7wBUYBcXIHAb61WVgg6rdQj7zXS9htv9W4E9aSKlyR1R/Gm43t9o67Hb/EWvQu3Y6Ccw/wD1Tvs15cX2+beMpfH20EIWO6IP3VVlxahO5aVdYrmVVHPKLi6Z9ebN7VWuIt5rdwExzmzAWntTSvj1ovCrgXluP3LigH2wIEdP4185WN4tlxLjS1IWkylSd4NfQPk+8oLeKNG0u8qXyiJMBLsyOaOCxvjwpkNFqWz6XEpWgylQkEcQa20jeTe7W2HbJ30mDzT0idfyPfTxSBGalSsUDJUpH232+TZq5JpOd07zPNT+ppYwzyjXYX+8ShY+yBl8D00GkcUpK0W/VfbdYdyNyi5BCW3YQ7/uGraj96e+m7AsaRdN50SOBSd4rztLhyLm2dZWQAsQCeB4HuqZq1RDVGcDvCsFKt43dYO7wooKQNmr5SS2VmVNy25HSBroRT6hYIBG41nhnqVPlCPdSpUrYAHtF62y95+C5WKztF62y95+C5WKZmuWTZ71t97z8FulHyjPcve2lp9Uc9Y7TA+4Hxpu2d9bfe8/BbqqducbLeLPOgSWEpAHYmR+NII/598nP5aNto/wFuoZSP36gZPCESPvqmDXt94rUpajKlEknpJMmtdBoSs1ipQBmthbOUHSDu1E6VrrNAGQqvJNSsUASttu8UKStBhSSFJI3ggyCO+tVSgD6B2B2hVcvIuVCFLQeUjcSnKFEdR31cCTOvTVGeSG3JQhP/0rUR0ZjAq6MJUSyid+WD3aU2JHaK8qNehWDSGfOm0S81wrOOd08emjGCWLS2g4VDODlyzHfTNtvsSXFZ2xv8R1VX9pbXLboQlpczExp+goO7HkWmkWNgDn0R4jMiFI1lWk8JgHd0U329u4vKsAAkarWJX/ACpGie0+FC9icEU0C656ahA0jTpimylW9s45O2Id7YfR7woTJTcDlASZ56fTE9YKTHVRzZ7FEq5gOhJjXcR6STXva1kckl2JLKgruJyq+78KDN2PJLLySEoWr95/Cv8Ay3J6COae6uZxrJa7kjsKzXPZv50zuO4jr410V0p2AD2i9bZe8/BcrFZ2i9bZe8/BcrFUZrlk2e9bfe8/BbqmduLYjEr1R3BSCexactXNs962+95+C3VSeVyW7p9Q/wA1geLayDQOP+ffJTd7bFpakK3gx+laKYsVb+kNh5OqgIIjeP1FLxoZSMV6ArArYlwgEDjSKVdzutcLzJJK0iOHGu5jB2iBKzJGtAgs1lTxqWn5OzHmwRW8L/YavcEbSJQ6D1GKBuNxWM1YNNJoxzZMc38I1+zFb7S2Li0oG9Rj+/xrSKbMNw42rYed0UsQExrH98aZgW55MwlsrCfsAdwmB+ffVmYM7maSR1/cSKoLAcecYQpSSJAJmOk7qtfA9q7Zi1aS64AuJUkCYKjm/Oi7DSOgqUJwraK3uTDTgJ+zuPhRUUAc99eIZQVuHKkcaq3EfK4vPDFsnL9paiSe5I0FevLHiiitDAMJCcx65NIdhZLWnMlMkdtB04sScdTLZ2X8pbFyoNup5Fw9coP82lPYNfNV823CObChvPEHs6KvTYW+U7aNlRkp5s9m6gyyQ0sOXLIWhSTuUCD3igOBlK0rYWMwywQeMc00x0oWXMvCfqlak+Mx99YZdpRZmH8ICkhaV70qjN9oQIPbGndRGsCs1uAD2i9bZe8/BcrFZ2i9bZe8/BcrFMzXLJs962+95+C3SN5S7EPpcT/mMkKHWhzmKHcQDTzs962+95+C3Slt48m2vrZ5yeScCmXexfonuMUDhx75Pn2zeUwopVOXimY7+qu26wPlgXLaFdKdyvDjTX5SsAyuSBBjeNxA66rpl5TSpSSDRfY1cdtSNDjRSYUCCOBEGtjNuVBRG5Ik+MUdRtByiQl9KVgfbGvcrfWz6DaODmlxsnoIcT98GhoSoWDWKZXNmAPRuEmf4FA+Ami2zvk5XdqKUvpTAJJLS40EwDpJopk2Item0EmANTwp481LVogOulRjXN+6A0nWg93iTSBDSR1BI/FXGiq5HZ7wiwQyrlHzqkSBG4jd217SHLlRWZKenWev9KCqUt9Wp3buii1qypKYTv01BPT0UpMqEW2M+FW4KW0TvWCqe3SuRDn0hx5yCMyiWx0AGEjwCa51X+RvMsHUEII4mImerWnvyfM8khtxITOvpAd2+lFUjetKsSkMKQ6FpJQsEEHoO/hX0DsNja7u1C3Y5RKilcbiRx8DVZ7ZKbbBWQnlCfq6inPyPpP0ErP13SR1gAAU/wDpOVXG0K3ldw9xF22+kkIWkJJ3wR0joINe8NS8IRbhKSROczB6YA3nWj23221shtbKAHndQQFQEzoedB1qsMFuXyA0D0FGYmN+s8TSk2o7FQbcaZtxi2LRUSsKIJk5Y/OmvZTyiN21shrk1uuSSopASgTu1O89lC9ptk0NMrcfuEuPwAhtBAGqteaCYA66A4SytRQhCCVK0SniT2U1XI5vUizkeUXPbuvuN8k0iBnnMSSYAA4muFnF+WfUQSWVJSW5iI3K3cQY0NAsUwQvrDaNbe15qyPRU8v0z1xEDorvwTCeRKchORSoUknSelPQRXPkipQcn+jNwSRaWD3WZvnb06E/gf76K3DEWpy8oiejMKQdqLEuNuNtrIcCUuESdQSR4SD40i3OBuNjNMmrwSco2yY47Lm2h9bZe8/BcqVWuxeLvqura3dVmRyudE6lMNrBE/zDwqVqY6ak0WVs962+95+C3QTyt4ObiwcyiVJAUO4zRvZ71t97z8FujD7QUkpO476BY+Pv+lFYDiX7TtOTWc1yyIy8XGx6JH8Q1pC2gwNSTmTzkGYVxHGFDgaMbV4U7hF+FNHKZztKieJkdY4RTrh94xiralNQ1c5f3jJ9FX8QHEdY1FFHTjmo7PhlFqRFSD2VYmObJ5dVoKD0gynuI/OKGN7OKESARwO6qoydJ7CqzcLG5ah2E11ftB2CeVc7lK/I04M7IBR1za/Z/wCqO4dsYhO9Pj+lMjYqVu3W4eaFKPfR202XWUqU8rkwBpPExVhY1aN2oTlRJMxpoI46Ul4viWdZ5TfEJQk6eFS9jSEbBjDYUpCEkAEEpM69/RXpV2oHKgyqDJ/PrrQ7YKChl0zab+d/3Xq7SG0AIPO3L6uw/nUXaN4Ok0jrwC0N2+21vQk7pjed89tWgEm1DjapXkTzG0pJUe1W6B1UkbH3zbDKioDMZ6ldk9VGMGxZxx/lipSEpORKolOZQkpnpgfdTkpNUmKS3tnPd3Db0G7QtEajIvmqjgUKBKZ6ZNMjHlEuCORt2mkNhMfWkAjhxnr6t1JuJEu3TgTJSlWXq5u+mTBcIDgASJHCN+6nCFIGr5BeDtIaXuCjwknQffJo5tM8hQa5JorBiMsylY1G7WufFMMJIKjySQYUcpKp3gBI3nt3Vswp95a3GGEcg2qStYXLxgDKVu7kiOA6qyyyrj9irub3cOLYSq9W22TqAY5Q9ydZ7aM4e7bMsl+zOd1R5NtTkpAJBJAkcACZobhrK0iLdpCZ1Lrkkq/9j26VqxPCioKcW+StOiSSENgEc7KnhrpNc+TVzdIez5BGD3BtnORcURJzSToqTOadxpuKFcq3kTnb9PlArmiRw6yeFJAXYts8lcPKdSteYBCChCDMKKXNTHTHhR6yt3lvNstsptrVtYJSFSp2CClWYcPAa1UsjlGkgk74GfFrgJxJhHFTXJq6IWVRPScwFc2KXCQysQM26d27fpwpX8pF2tnEOWA0SEQf9qp/M0N2rvHbe4f6VuEoEaa87wAIrXDFLd+AjHig5sg5OJWgMZgpRIHWg7zUoH5MXFKxS3KjxPV9UzUrcwntN+9i79nvW33vPwW6OGgez3rb73n4LdHKRnj4+/6LO3WyaMQty2dHBqhfQf0NfNN9ZvWj5QvM262ZBBII4SkivryKWds9i2MRRC+Y4PQcAEj9R1UGiKswXyhBSUovkcPXN6n+ZPGeqmnD2mLgZrZ1CukCEqHak1Xm1OxdxZq/eJlH1Vp3EbhPRQNu2IMjQ9I0NVqE0i5lYe6n/qt1phbyzCY7dKQ9j3rhfLI5dwENHk5WSJkToZG6iqcdLCRyozFPpKKEknXWYFFiSs69uLBLDed9HLKT6KEq4n7Ubh21WmNbQFaUJAbbgQpCEpjqEgTXZt9cKuHkraSrI4MyUjo3DQbq3bHeTz6QSbl3kGwJEAKUerUwKluzqx4lFWxR/aK1LkCOgDh39dPmxmwX7Q/ejmoSedqIJ4jWuS+whpmUtHTdmIkqp78jb/Ii7C1QnKlwJ480KzkDsikolZElHYV9r9jU2apdcSltRORCBmdIG874Haa5bnbb/B/Q27ZttoDmqzlTk9J5sZq48dxRV285cLHrD6MzlH1R16VzGyURIEgdVDZUYKvkCrbEVcoSQP73U4WWMZEZwYAgkjeDOnfSddMEKTyeqiYAjp0A76L7RMchyVoSlTjaSp/LuzqiETxygR2mjXW3cJw3DO0e1775CoAURAPQOIE/eaX7THX2jJJI4/2KJYUyl9xIUY007dwrt2o2aXa6Opyzu1md/RQ47BFpfFo1uY+pZRz+a4rnGN0kTOu7Wtl3fJLp5O3Vc3CFZAFSW0wYACPrKO+g+DXqmFpKAMqZPSDwg9v5UyWmKN3hl1goM+m0uT3pUB91YzTvi0TKOlsXhbLuVBbhKnFb+I6gE7gBugU97MWLgSyXErbS2rK0CTKh/EDxBmB0V4sbRaQVMnl2gedGi09Mo3zRmwu+XSkzmS0rMkmcwVlywRx0JqM7i4fHsQ70gLyjBJcTygORSSTG/oMVw+UkC5XahoasoUHOB52Qp146CiWIp+nW1u5AClKKNOjMPyoVtnanlnSkQArxgR+VXiTaSfYmL3VHH5NgRijAIjVU9Homs1PJsD+07c7gSdJ/hNZrczm/m/exdGz3rb73n4LdHaBbPetvvefgt0doMsfHvklSpUoLNbjQUIUAR0ESPClrE9hLN4zkyHpRp91NNYoASbTYcWyi4yrMY9BQ0UOIMcKC3mH27qilYW2vik5SO7NE1aEULxO1t97/ACYE715R+NAFW49h6G20cksKCdDOUHfoIBMDooVbrgEklJjdVrYtgDF0wQwUDoKIyqP8Ub6rC7wp22VDzahpzSqCk9iuNGrTyb42gTdle+ABEydIilxN+qVFM66ZgY03EDUb5pg2owwjmhzMcslIBEE8J7KE2VqJyq3afpSjKzek0clpdqkJA1KuMUYscfUwVFvRRGU8RB0Ig10Yrs+Uo0TlIE60uYTYrefQwmZWsAnfAJ1PhNJ7FKmtw3YnkGlXykiZLdsFcXNQVx0IA39NKpRlIkkq3lRPpEmSSen9aaNvXEKeCWXE8jbp5NtsEzMwsn+I6Gh9lafSEhIGoEyI7t9KCctzNtJ2z3hmMJRBjURqK6ce2pU/qtc8AJkDuoDils40AlaN3106jvIrk5RECJJ4iKq2aVHkJ2d0lR50xwHSY07qfdlsJDkISQCo7iY4dtVnhboJzEgHh0Cmu2vHWgFhRBiBw466U4szyfLga9qLb6K4eQcIWjTOCQZ/OujZzG3XHgh5QUFIMc0JJMTJI38ar+8vStUqUTG89dYwHGIv7aTAK8vVrzR95FZ5YRcW6M2qVMsPYohduwVjRF0vwQgK3d1dVxdsG0VIl5aiSY3A/lRHCMPS2yUgxCXVD+dW/sAgUs4lmagqjiO6lgeq2Qjk2HAGJ28faP8A4ms1ybA3iF4tbpT0qJ1/hNStTOX+2XLs962+95+C3R2gWzvrr33n4LdHKDPHx75M1KlSgslYrNYoAF7SYsLVhTmhI0SDxJ3VR17fPXLqitRWonQn6o6Bruq0/Ke0VWojgqYqrNnPTPUaLOz8bGmm2EByzAC0uKbWNykn7onUdtOVpiBxK3SVZeUt1/vRwII0Unhw3UFuGA4B0xrQi4ZdYCg1JQ9CVEAwAlUzIqZ77MrJiWm1yatoVpLhQEAOSROYrJ0jMRACZHCgtsyptzVMx0iupgnllKUcxKtDxkGnG62cCWS8tUEgmInd300qVDglFUzwMlw2FPOZUJQZgCYH1QeBNBMABWtS2mWmUZCEEErdn6qirp04V4tb7k50BR9ZJ3EeG+mfD2wlpoNDVxSlJ3TCUwIHGJrHNSVtkShTpFeYvhwQDCZCt56zxP30Mt8TDXMy5ek7jrTfi7iXCpvSUHUgjf0dtJ1yyC6MwJInt0HSa2T2tD02qZ5TeKd0ToOM8euvV2wSjnORPVO7rrfZYSo/WjXhxo9+wFFABGn2o/Km2wqPAnrwNRgsgkgT21zm6dQcq0lMaGZCZ4STpNWLhtshhfX0nhTCLtKiltDPLKWoDkxAPTMkGAKGmlaJlKtkUzYvKdJCQDGmpkdtFcOwBa3EJTqsqEGN3EH86fg84pTouGGmmwpSUogcoQDA5wGsdMVuaw8qbVyYypTGYic3VK+HdWOtzdJEuYbVeZFFAOZTjK8iSJSSlMmT2xpVWXd6+8zKn5AEKSG0oKeJElR/CrEwADIjMD+6UoAwdytPDhNetltnbdp9w3HPS5lyHnJCSnNmzwY1lIHYajBJQbiyeEIvkotFpxNhWRQRJAUQYJymNTv3GpVu4hiLJu7NhhI5r2ZRSAEiG1gDr31K6Tnk7k7Cd7bvMPruGEcqhwAPMggKlOiVoJ0JgwUmJga6VvTj+7/D3PZyf9alSmZu1wZ/b3+nuf8Aj/rU/b3+nuf+P+tSpQLU/JP29/p7n/j/AK1P29/p7n/j/rUqUBqfk4cYvw82UfR7id4lrT8aQ3NnXQrMhh4TvGTd9+tSpQaY8048M7bXDnwCFsPajfk/rW42VwtPJlD7bSDKQlrMpzpCiTCE6bhJ66lSk4p7jn+Rkb5FlGy92hxSksOkEkjmxE0YVZ3qmwhVu8RWalMHnntuB3tmbtQCRbOATxHV0dFFLnCbpJaLdu4pTSAG1FOWDxMToP0qVKhwTe4P8nJ5BNzsxeEcy2UlWkry6niSa52dkbpKFzaLU4ophZ3JAMkZY1ntqVKuqDrz8nZ5t3YOYWyx1ZYpst7i5FsGVWbk/ayzFSpTJeabF57Ark7rZ7vTWbDCbxt4OBh1MA7hvMadcVKlJq0N5p+TXa4HdqlT7LpUSYhO6TuGu6u1rBrkwlTb4RImG5MDqzVmpUxW1C6sq5O9KbgOGLV7IRlHNACUgHLpOpnU0Oftb5Lyy3buFtaiVJKY4DL3g5h2VKlZrDFOxLJLmxk2P2cdDwuLgZMoPJtTKpUOcpRGg00A7alSpWxa33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3" name="12 - Δεξιό βέλος"/>
          <p:cNvSpPr/>
          <p:nvPr/>
        </p:nvSpPr>
        <p:spPr>
          <a:xfrm>
            <a:off x="3779912" y="3284984"/>
            <a:ext cx="792088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84" name="AutoShape 12" descr="data:image/jpeg;base64,/9j/4AAQSkZJRgABAQAAAQABAAD/2wCEAAkGBxQTEhUUEhQWFRUVFxgYFhcVFhgWFhcYGBccFhcXFxwYHCggGB0lHBYXITEhJykrLi4uGh8zODMsNygtLi0BCgoKDg0OGxAQGzEkICYvLCwwNi8xLCwsLDQsLCwuNCw0LywsLCwvLCwsLCwsLCwsLCwsLCw0LCwsLCwsLCwsLP/AABEIALIBGwMBIgACEQEDEQH/xAAcAAABBQEBAQAAAAAAAAAAAAAAAQMEBQYHAgj/xAA9EAACAQIEBAQDBQcEAQUAAAABAhEAAwQSITEFBkFREyJhcTKBkSNCobHwBxRScsHR4RVikvGiJDNTgsL/xAAZAQADAQEBAAAAAAAAAAAAAAAAAQMEAgX/xAAuEQACAQQBAwIFBAIDAAAAAAABAgADERIhMQQiQRPwFGFxkaFRgbHBQuEjQ/H/2gAMAwEAAhEDEQA/AO0TRSUVzOotFBoohFpKWiiEKKKKIQooopxQoopaIRKKKWiESlopaIRKKWKKcIlFBpAaLwtFooopxQoooohCiiiiEKKKKIQoooohCikpaIQoooohCiiiiE80UlFcTqLRRFFEItFJRRCLRSUk0Qnqia8zSTTinuaJrxmozURz3S03mpZoinulmvANLNEJ6orwWpFea5LqGxJ3HaezXmKJomurRQmlmvBpM1EI7RTWajNThHaKaz0menFHqSm81LmohPdFJNLRCFFFFEItFJS0QhRRSE+lEIhpK9UkVzOolLRRRCFFJSURRZpCaDVfiuLWrdwWncK7CQGMSNv0PWiMAniTia8zVYvEmYBhbYAnr5SPcET+HWonEb15h5CPkwEH51nqdQqDW5ZKDMbHUXEcStux1cZNiBp33G1O4XjaN5cwn10nppNQMRiRaABZgAIEgyx09PNvWS5g5uS0fDVGuMnxSYI00A0nY9R9ZrAKjB73F/Pu83rQDiwH0m14fxgS5dwQJn09I6flUbGc2LmZVkBSPNoAZ1/I/gawNnmYvazMoUMTrkCll0ENl+KDOulTrbJfGZTEZTmHUwRDD57ipmtUCmmDLfDUwwdhqarHc02wFuBzDdBuMu+h2Hr601b52tzpII3BInuSOh9qynM1n/0w1+0DZV6ancHTX/r2qBwzh+GIJZnZ9CGzZcjDUMFGhgzvNTRmBybV/wB5Q0aGOgTOnnibtGuUtGjaBZ2U+tSkxRVoaQSdDupP69a5njuYLlotaUeNeUggKpZoIkHL8QPmH13qfgOacRfTJdsMjK0O7AggjVR6N0+dDCoxLsSDJN0wIGNv7m+xOLbozAdly/jue+1QE5qw+cqcQgy6GWESOknf5dqqeYfGv4S8tjN4q2wbeU+Y6BWUHeSCYHeK5Jw/jKtmGIhLikwzocpO0XFUEgg9hr1rchdhcMZJKNPYYfafRV3idtbfiO4Caeb7pnYgjcHpUGxxs3GARJBEhi0ArAk6A9x9a5DwjmRwGsXHD2HBW7lJyLO1xGjyQYO3yrW8Nw9vDWlu23e6SDbfxNMpnMdj5QCIjbWdaq/UMq3txJ/BqDa/PE6DaxAbuD2IIP41RcS4oyXsraKTCtmgHrHvVPg+YbRJhyHEeVzlme3ptv3q4WzZvKc4gsIOViCy9JI3H661L4rMYnR9/KHw/oNkwuIq8eS2QrtqSQM06x2NT8Vxm1bQuzaAdNdYmNOtZbmS0cNYNzDqHW2dQwbxArEAlWB22kRMVmbXGLWLs5XYWrkg5J0uK3UAn7RYzKV1jKdqrRqtbxE1Gm/cPf7To3Bea8NiYFq4Mx2U6H27T6Vehq4VhuUGt3btyxisi2/MgKMzZImbkkQoMg/FoJrb8D4vfFwrduqCUDZR9oCdPNaI+JGAOmhBqy1vB/ElU6VbXQ/sZ0FTXsVFw18MoO0gGDoddetSVrRMU9UUUUQhS0UUQhRRRRCJRSUtczqJRQT3qPiMWEGZiFA+Z/XtSvaABPETiV82rTXAuYqJy9SJ1/CTWLtftEAbK6dYnoPeoXE+K4689y7YvrbtCRaULsQ0TdmZ010ncaVzzF8LxjX9FS4ztGS2SpBOpOVgIHX29KyVajkg0zPR6ehSAIrffc6vc56KGLtrcAqUYZGHUqT210306VTcz43CXX/ewbjXLAVciuLYnVgWI1cecf8AE+tZXjPDruHthsQc+RdBb86SW0LHTNAXY9RPSqfE8c8X7O2gL3IEKipJ6TAnTXrAk1N6lS1pen09O+S8D9Jq8LzO97MrXQjnRWBEfykREa9D9ascDxC7h7ahxpEhty8nTJGhBiYBnXUAyBlOF8u+Cvi4rzGTFpGgDXRiwO/sdNN6l45HuWlTBlympcZwzIPuqmnlXfWZ796yY0yxQnfyl2OgVHbPXE+d3RyXkO8BRnK+GpMQwVhlJGpmekxUXBYO1jnulvEtFYzXCwd8wnQRA6Gd4096i4Hg12w3iPZsv/EpyXCANSTmmfh6GaFxITMU8ouHOVEwCyiQMxJ6fjXdR1Ve3mJdkgce/Eq8RwrPi/CN9ltJbzC4EkwkAyoIAYnWZ7b1e8Ba4wBW9ZeR8GdlZoMbEDKdO/Xeq7BXD9oZYCIj3MydOn/6qmu8Hvk+IEKCR58twCNgQYI1710o9YWbkRE+ne3E0XHseWuLbui4otiQjEDM3RidcwgQI9darMdxi6gHla3aX4QA4UsfvAt10Os/lVriMG+Ktoy3rbPa088rmVyADMQfNG8ASasOH8HvNlt+MfFuDVApKwZMFg/bfyxr86MMSNXnalcTc2I+s8cP494eHXJrcuee66geI7MuhJOpiYg1S8P55vq9xLihrRYkkKFZSesjfrvNV3NPCcThHRWH/uzkyDqNCsRofQVBs8tXnBzG0hB+/dEn2Cz7VoCdtnPMzuy37NnmdW4bxjObbozEZT8GnmEgZukHQ1iufeCP4z37NrMH87lCI11LQN5+L5neqlGxfD4Ie3laRmUl1kbowIBkTsQN+utM2+MEv4ly9fZmInJltDTSBEwIgdK5p0inm8KlTI3XUOD8RQhluwISUMGMwM+dfvCJHTatRy7xe9Zt5ktubasMzg+KCI8+cDRBppmHUiTVZb4RgcTauNbd7TqC0EMx3nQCc87RM1Z8rcBx1sA3VtIGUgLdzLcX/dmRJQ+pnrpVnC4ya1DkQZZfvGCvMt25ltOhBGXN4WmwZSTA22gb6GK2HC8WGUXM6BDJXWc0aZpHSQYj61zni/BHuXMjXLKFyELtcEmILlSgGeR1ZVMkiNBWptYU2RcsmPKhRZ+GBopEt216SPesNakDY3vLM9xYgj34l9c4xmY2ydG2KxI7EaEduhqoPA7AZ1CopJDLcTMCAyk5ygOVTvJH01qjvfYWXuMSfCmRd0lhGQIToZIP9qqrXNL4hpAW3lKkGCxOURllQD9Cu/Wl06VBfM696nTKn/X7+c0NrEXbDBbjW7oEQVOZCDOYEaEEd9ND9GMfjLQdRcykJcDWiSQySBMxqVMgkTBIrTcA4Got5ruS5LBhmzlRmWRCMOx69Z1qFz9wwvaTyIbKsC922o8S2oB0Vex0XUx6dqBiptEXR2AjVr9opFxlcLlA0K3CykbCBoAZHppWq4VzvaYecRpIg6n2/XSsRY5YtYrDr4Fg2yF+zu6S3Y3F3cHv9NNKxmN4ficG4GJt77Kw8rganIR8Q7wetMVqjdym1vlA9PQvgw39f9z6L4Xxe1iEL2nzKrFTpBDDceu42pxeI2yQM4k7D8K5Ty5zipVcoZCJlFAM/wAkEfqa1K4W1intYhS6MSrHKSJgjMjrtJ2nfvNVTrWsMxYzFU6NVY71NwDSzTaMGEqZ/MV6Br0b3nnz3RSClohEpvFYhLal3YKBrLGAB3J6CvY/X9q4/wA48Xx9/GeBbw95QDKEQPKDHiZpyr6GdNOp1k7YiWpU8zzabLjHOdhJXzMToNMmbWPLmiB6mB61iuJ86/8AqVUqygaKAqZiTuQZ310E7b70i/s/+zIv33FxxJZCjnXbMG8xjWcp171ieLcGTB3RaxRN1Wlh4flzLqAROq6jUaxHtOYvkZupoijU1y8fbGi4tiziGe1oUsFUADGAXcmfllBkdhUgYfFYXDuThr7Pd8jN4i33C/dUZAQu+ui7DWq7ksWsNbuXbWdBccZRd8yDKNQrhYY6nXpEetWmM5uYTr/5Sdu/9qzv1AVjqaE6Z2W3v+ZQ28HxDEWzbS0zKJ0uOLJ3gqQ7S0a7TEdNqqOB8HxtvFMhw831QmGa3kRW0DFySu4Ok9DoRIq94zzc11FVS0q25kjzA6CSdop//Vrtm0ZBtkxnuZgwcEeUqZ8sa/Jo02pesTe66/M6HTspAy5P7SPdsY9pW9aAKkQM1ufNsd4jrPrtTfDOXMfdfRUtj4puP5TH8oJJ+VOnnDxAiFjJYxuREGO2kxMGSKlcJF69dAFwyGGS4sOjPt5XQDLKjYkz361wtPK7Y7MozMpxJAAhxPk7HLh3ueJbORczWrZLOdJYA5QNp23rAWeIXsQwtWRuACSdoECSdhpXY8c+LZclpovKC2UiUuLMOGDLGgM7biO1RLvDcNYsslzwbV9iItp4eQ3DBBNuAAJjTKSBsdatRRbdy8TNUd/DDf3/APJzXxXw6m27ozyT5WPUCJzqOvyp/lrhmLxjG74txLYIm9LGCdAltT5nadAq9QdRW34Vi7GHDXjhbaXLxIdmhlVVHmNsE6qzbKsAzJnyzH41+0K0yZRbNttB5WAuQBl0K2/JpppqBp6VVSgJAnJSrYEePNxLPC4rCYS3lvKqX2A8Quq3vvZQrAKPMQdco39qu+FcTRs62bZSIObwjazrG8FRt3ge1caw/DGvX28K6yW5Es5GfX0XRjB7ga/Kt63DMRhbPiWb5ugAaFIOWJzAywaNfLH8Q6RU6wJXAcxqEJvf78TQWV/eLly3ct22LNAYzKILSgHUQTmBmP4lmsxzJwAYW4LjYa5cUAtnUi4ui65jl036xI2qXyPzCL913uurXVWAAFByaHQjVhoBqNPnW5XHI7i00Mr29VbUERBUjY1x6wBCccD5zk02Viefvb+pzDA8cw9+x+7JhlQQReXdcmpzgiCrkwJ1g7DtU2MHg7K3baW0N1WDK2K1lcwAt/wro2+5jcbjVftCsWsPg1t2M1sC4WgsXBLTMlpLRtr09qw2LwT4kW2tjKcoNxWOVPKyoHWRAWMpI2E9qsjMxNjr+ZTsVQ5Gz+JOucITDTiLSsF8sBnS4EZmkm0V+IAAqGOoPqQa1nJvHHYhVAZJJAOw019R106zWf4Nwvw0ADFkbOW00DpIe0YEA+UsD1APy2NjD2rNtrhKqqgmAh1bZVkSxkxoBOtZ63qFtTSlWktHAj3+ZmONcTvNjbuCsYa1eYQc3hMSqlQ8lS2VDrGgE6elR+J8KxTBLl66c9tSoBJtMAMzwR9/QEiam3eLeC7lPFS40m64t+cgzBZX0tDQQGzHfyxFQ8Fh8ViLbthjdxFprql71wgOGC7E5pKqH0gfeJ230utk3MSVMmx1b9ZDbiK4i2UuqrIFhXZVMNESGJBDAxseoBqiGCvYcKRdJtlgoySGzbhWWYU9dz3Fbuz+z44cLcwdzx7kkOLmVCBuTbkx0jXWNuopq1hyqE422C6DMoe3BDZwpBDAAr5zrtvEwaQZQl12I1Xfz/Se+W+I4lg5sW2cyWclQZf7wBbtEBdTAq0wfND3gyKusFSrWxAnQhl950Iqbw+/cuIHZiFnygbmOpnRRM/SkvtZ1e4oVmM5lOVzPUkA5tus15D16d9E3m7EnlRKu/zQofKgyFQFIC5BIGUwo+EabUvMuMN/B3LRGZnCm0ABpcDjUHZdAZ9Jr1zbwpcRhzdwwa5ftnyiRmuJIDA6DNE5h10Iqp4f+84fK2IUrlzlDlhYywTJ9Sv6NWpUjcVAde/EnUZMcbWIme4JbcOAw1X4p+ms11nhduCm2WIbUSHUfFruNq53wvGpiM126wW45mTrAJ3MDuT+Fa/BXUyZHdWmCYkGO8g1SondviSLkjejNlwXGoFJLqGLGBmBMbAAfSr62wYSN65CMVcL+JZlANxIII6MQRqY/wA61v8AgV93OYyvlkjoD20J11/CtXTdSNINzJ1PTf58TRCloBkT9aSvTnnSLjsULaZj3j5xA/OflXNeduKtmt3Lbx4Ugp8SsrRJYgeUnQD2963/ADHYFzDXVYTClhG8jVSPWV/GuScQ4KW8JbeITxbnxJclVHlzEZlBBgyIrB1WZOI4M9LoVp2yPMYvcdJAKNIO6/27Uzi+FtxBrOYN4doksyQCqbsCTuTAjc/KovDuSb2IvMpuC0lp8ty4J1HXJMSTGk+5recT8DD4cW7dwW7aqQodgJ0PmLdWJO/WfYV5yUfSIKnc3VKiv22j+Fu2LdlLNu3bFpfL4bBSZOv35kk9fXesTzXyRlm7YuhM0xYa5oDEnJ1EdVO3sNL/AAnD2ylw/wAagIzWkdVBlTANwEsMymDGw31FY/EcRbDoyW7v70gYq1xrQQhgstlhiXSCwkxlIB2gVtp03xu3Mg7qGsh1Jl7la2lm03iec6McpS2XI8uXNLOM27AAHprVzxlL1g2cq3WRmU5bVs3Fd+zuCvl6BWEgZqkWeYLWIUOGUnKARIDL6EdKgrzWbd3IrFgghlmVWfTaY1rIvVbKldzsU2NiDJbcuC8RiLlv93vAlhDLcaZmLgRQradZzHSTWaxXEL+FYoWZrQnLB+HWQYIIMRt+Iq8xHOkA/aa/wgQD/So/CuK2bqG9cto5YtowzbbmDp7Cg9Qx7je30tKrRKaMzdjmXFeKuKPiMFJQXMrZBOkTsm+g7mqrjWOW9f8AEzeZghJJDa6TI0CgAHTXp6muqpxyFCgTbI+EgZY2iNo9IrkvMGBy4q5asqSGANtVBJAaCVAG+oIrT03UCpcWt9Zmroy938SJjcWVcw5uZvNmIg5jqf8AunOHsmYXLqI6oQrISwDTJlirAzvEaaCml4Pda7kZWtmATmEZQdjE+h0q549yq9iwl20zXUyec5YK6nMZE6CPpWnJQQL7kcmIN+IxgxctklkyZmzDLGQAgEARtFa3hnNYCeHeBKnYqSGQ6wYHvuKwGCxbrqHGxUA9mBHuYzE+kmmsGjXCFBIAjMew/vXD0e7MGdJXDLgwl9Zx9q3imuWCwmdJECTMAbx6VtOB8ca5et5T8La76AgmD9Nqq8HhvCthDaUpGsx5z37k/wBqouI4hcLet3bRMZicrAA6b9dtYrK9Jahvbc0rVIG+J0jnljfwbhhqbmhBkSNiJ1idYrj9nijrCn4NVI38pOoXNpodfcDtW447zWt/DxYIBbdfKIIPxHQFd99RWQxPDc65iTPuFEbHSIHatNEHkzNVcKuIl7y7x3PdNtLdxgSG+IWhmQQjNEkQT3PtVbx/ma4117baIpIKiIzAFWIPv69AOlTuWuUcRrdUgIBmkbvpJUZiBI6j86z3OHCmsXzmkh5YGIB11jv0+oqopkvc8STVhjYczzhMU5JYEPqM2fzg5gRMMCGMDqNI0rdcE5hupbW1bIRF6KPKdtwd9hv7Vn+C8OwyIhui47aMyK4Rf5SYLTGmhHWIq3xHgeG7W89tgsxcYOpM/CPvTt5tR3jSoVv+TtBmzpwE7mE1VrjxIzA5WJhiJC+8gHJtvttUjmHni1+7Nb0uEqFhhmGfeQY3GjfKuWX+NDw2Eg5txqCIOmuxn51vFt214Z4DKrAoWMaMLgIYN7kz+W1Z0oFDza8tUq0za4vYyJwXnjICjW0jSCqgf8lEAz3EfOrjH8RtlDftkZFUsyhSW0+IqNNO/wDDBnTWuU2cTBldRpKnWP7irzgfEGDqVJABUkjcEbkfL8qdTpwRYiWRqbXZTY+/EexX7QLxZfBi2FECFVixnUksNj+prf8A7PeLtigzZbaEDK6CcpECAwPUxvrIBBiNeV838NRMSXYFbd5RdTJBEmVfbQDxFfTQQR7Vffs4vm3eJViEQDMVEB82wYEzKmSIkaGY3q9SmiUrgcb+08/NncqeTr8w514b+541wq5bV0+Jay/DDfEoA2hswjTSKk8AwhxCEZmVVbzMp3YCQpnf5dK1nPPhXXsHLh2JU5jfMIBIykScokljrB0rN4Xiwt3f3S7YTDkyENtoQsSYYg6QW9tztUmp5jJefxK02ONm/wBzb8P4SiIoByuBoWZWFz/aQNvl6VqOBYoOnsB9Nqw/C7fhnNfNwGPuiWDbbHtWl5YxluGW3JbWUYw/oYJIAOmuu8VDpEdaoa1h5/qc9UAVNjf+Jq8IfiH67f2r1SWBE0te6vE8Y8yHxKznsusAhlZCD2YR/mvn7m69fsYg2LaskENoScx+FHBPwwpjQ/0j6JupKkDrWH5o4Zh8UEW4/g3SStu6RoH6I3o3Tv01qFYb+c1dLVKb8fx85g/9R8DCtbJC3S7OWGmcEgCATO2w7CqU80eEslg7FtFUuHXTQkgZcsnYGfTQERON8uYy3ilw91IdyQjZvs2XrcDfwgant707zXwm1nXw/LlRUMDRsi5Q3uQBWKyo+TaJnpNd6eK78yobmjEFmm4YIIMnQCCBE/Dp2q95T5OxGLTx2v27aOuRAyl2yA9FAAVSVA3kgnvrh8RaKnXUTr2NdF4Dx0Yaxbt3PMyAgwYUayFG5MbTptVqzFVGHmZkVqj2bxKHinJdzC3lS7dzNcnwzZDEONtJgzMSsaVdvwyxhky3MM4Y6sxuPq0CQCDA76jr609zTx83bSeFcZDmMquh1AgM38Om3tTHK0AuL2Z3Fsi0hLL5yDBB9+wO8jY1O7VBvUoEWnv3/MzWIwubM6ElZjKCTlnaZ29O8Gp3A7hW0YJIDsNo3AMR9TPrWu4Ji7bWLim0ql7ji4AB0OgaNyAd/Ws3xTAW7ZJsjIpMsvSe47VN3U3pztcssjJK48xMmBoJ27Cotm6r3XZtSEAJ6wDM/wBPnVJi+IsfKilfXrPemVxtxRGkHeJk+hMx8qadORuJ+oTiWKYwvduNOpIGp1gdPxNaROLq1i5bJEFGVcxIEkGBI11MfSsVYsOZKTOpMifXcUzi7lxIzfD0Peeo/CqmhdgRJGupUgy94fy8iIrXy1y2H+K0vwwIYEsJiY2B2Perm9wRbRuX7LLcsEZiytmOYbhYG/XLuPWsxhOYrluGVuswdR222Ne7XMt8BwiKA4g5bYGvQnKJY+5qxBYWaS7F2s2Fm+joA7ZdOrETMEBtCfx+VPYTgdq9LYm3bbNK24dkt21/2kR5i2uuw+ZPOGxbjRyw/mmfxrY8N4/bFpFJmAupOsgRGuwrMQ9Oxmyh6dQkGLxnk0Ya296yX8im4Qxlco3ClIMjuSZmofBONX7g+xwzuBlU+GDlGuk6QdT8p1MV7xPFcRiFNpFMLuEDd4HWd/zrTcl2B4YsBC2giJG8ltvh1YAn0+tWq4gakatFSxxOhMvi+PkZrVxPBdZlWtDNJ/4qu8yFHzqlu8QuvCFy6wABl1bsFAAJ1iN9qtP2i4d3xaIQVYgAZly6RrvqdQdaveTOB2rRDswz7AkyF2Ij1NN64RbmQSiWOuJiLuIjfode89Zqx5btnEXTbDOoUZ2ZDBAUzoDoWJgA9N9akftCwlt8dca26gMqFxppcAysu++gPuTUHlbEDDYgPnlSpVtDAmDrSNsMhzLBnLYniafjP7Pc6eJh3uZgpOS5DliJMIwMkkj8RRcufvFgrJDhCuXQEg6DfqDM+/pVhiecrVq3cyXMxuZhbFuYXSJk7bishh+KOz5wRLNpppqddRp9fWooXYXI4nbBFNgZn7WHcQWVhpOqkadd6vODllur4eY5tgpAJbUDp61cWr2eF+6ST2E+5qyweFw6NbuqcsNFxt8pMEbajQz2j8X65Y2A3GqrTHdGv2gYaymCsxam/KW0cE5gGzuwAHxgmRB7z74G1xS5bBKs63JGuwCwQwg+uX8a6hzbyxirqC5hyt20gLLlyy6uJ8W2cxOm2WJid5rKcNwdriLFbjeHfcNkj4S6gnTSQO6zB1jWK0U1IUKwmVyWJdTKgY4X1TPdu5wMrSMwIDE99gpPStphVGJTD3LryMOgtkBA7uZAgk6FYJ1aNToJ1rD4Pl7FPJFp4QlCVgnQxEDUiZrW8FIsEWLgKPlhiQyhuo+LXcjUjoNopVGCiyylAMTkZo+ZCEtreS7dyExcVSSwYz5lIHlB1G8SAOteuUrrgxbS4EvOJZZLDzQi9SoLbmO2oiKe4dhmay6i2L2g8h8xcSJXTvIPQ6fOtjyfyymAQ3LhLXG2DEEpMeSdmafvf5JlRV3AyH1lK1RUBAP0mtw9sqoBMkDU9zRS2ZKyRBPSlymvRXieQeYyLXrWA574fIdYhWH6/GuiVWcd4WLyEbHofX19DUuppeomuRLdNVwffE51wDjL5P3bEq1+2igqxP2gkQcjHr6Tt6aVU8b5Pa6huYK4MTbWZVf/AH19GX73y19KTjSvaaFkEHURsR3qne+4PjWna1dHVNJ1mf8AB7V5yMH1U5/M9Ng1M5U+PxMnawRe4UbSPiB0IgxBB2NK2HcsRGvT1/vXQOHc0pi5TiWHS8VAAxFv7O+O0kfF19PSpF7lC1dObBYhHP8A8d6LV0DsD8LnX/bWgjdgbyQreWFphrnDTbUXHKmRJt+aST0kRsNdI29ajYzFu8R8C/CoJMa9J1J9TrV9zXwm/hl+2RlmIJHlJjodj12ql4fa8rSADp9DpqPeuCWHMojBuJM5cusmcNMOZHuNDpV5YwFu6pNy4yzsFAn3M/lWewts51VjCkxIOskHarm6DaIEzpIaNx/fuKzVB3ZCXXixkLiHKlwIxsOt7LsrDK+33T1Ya9RWU00Ox2afukbyDsdK6twXEoynN0gyNvURP6n1rDc1SuJcoAFeHEjUE6MO2uWdZ3NaaFa5xMx16FtiUz3wPhMnoegHUn37UzexHlIMEEzGhJPcmnsbau21BIAVvQD8I0qBibL6M3Xb29K1LYzI11nrB251PTYVquXOIWg3maDGx076a+9ZBLpWlt+Y6/OipTyjp1MdWnRMZesMGEBQ4giBr1GnckAT61qbuBw72lvWYt21CMSiLCKCzZQp2JIIPy6iuPMwiFLHTadP+qvOXOY7lkmAGBjPbcSrCd9Tv+VcIpXncqxDHWptr3F8t8W2tZQ5VkcqNfswEzEgzqCYBnWJ6VGwPGvBv3STBYAMJJBYQC3+3zZtP8144zzHYxqKtwNZKebRVZSYgeZTI6QSOlYV75t3SQJTVSekE6bdpriugqKVndE4MCwnV24vbxNhrWMKurH7MhQWQ9HQmcrAE+b19arDgLaotxHd7ZJBzFSw1ifLBg6dPz0ySORBHUfhV3aY2lWxchBeUqhWc7AOLhMj5LPrWFKRYYX+k3O6p3AfWPYjhXC0XNfDKTO1xs7E6yRM96weOwSu7+DchMxyK8zlnTMw6xHSpfHOGKPPa84kgsru8FTHmzAMp0mNR6xFVNq+V0Nb0RkGzeYi6ObEWkiygsOvj22MarlIhh7xDCYpzFcS8VJKhbmYBmBgMAPKCI30Os/KrXhOEXEfZ3WISc2neCBE7b1Q8SwTYe4bb/dOjR8Q6GqK4OvMjUTE28S3wIc2gTlAXyjNIDADPDHsRPf8qm8MwjI+bK4SBnILBwpMaZBLwdjAHfQ1nbmKcwxzAdJmOmw+X4CncNi7mZfMTtIgM2WZgTr66R02pgDxOWJ8zoPKvOljDmPAL5SAt4nJsIAuGSFJIGpC69okUnMN1TjLeIsWltm6QTbeMufNlfQj4QdJ9x0pH4ddx6pkS2boSGKIQ9yNmcZBqdNRI31MwNrjOQMVi7tlrgXDWbNvKS7AliTLlETYEgbkf1PRBtqIMAbmc64zzDcN0qIRB8KiVAERsD2/LStrynwHE8Qw6h1ItqfI9zMFAIOqTuRp8Oh6mtphuBcMsBSbVu/cT72RSJHWPh+smoXMPGsXeuJbwxy2mzA5I6aAsd1ETtG1QKp/kd/KXFZiMVH7mWvC7OF4f9laPjX/ALx3yz3jRf5Rr371a4O092/nc6DRVI0HcjtPas3wbg3guSWzt1boOulbvhmGKiTuf1rU6bPUbHgCc1QtMZE3JktmpM/pTtFejeYI3FGWvU+lJPpTvFMtzXyyL4zJpcH0Ydj61yviXD2QlSsETofzHeu+k+lU/HOXbWJXzCG6N1BrHX6UP3LzNvT9WU03E4PhsGUZidMwEe4P/dKl2DDbd60/M/LN+wSSMyfxAT9ayhZyG2IHprWFldT3T0gUcXWWuB5sxFgm0LhdOz+dYP8AEGkU5c4pg3eb2EVHOmfDsbMzvK6of+NY67Yc3JHUR6AV7u27gIG4/X9KuKlwNzN6VibCanGcCw1w57OLayQZC37ZOv8APbJ0/wDpUyxwG5dUL9lc7NZvI8H+Vsr/APjWIt4xkJ19ppz/AFJiNwflQUy5EM2HmaC7aOGLLcS6pEjzWmUH2LAT71n+IzcuhnIytoI+6Brr3OpqxwXMF9FhLzr6B2j2g6V44hzJcyg3Es3DMjxLNpjPuFBn51ytMBtRtULDukbDYnPiLYYBwob4tR8Mdeu1azGXrWItFLqrt2G3TL2IrLYLjVguLlzDWwwB81vxV39FeNvSrK7xLBFdC47BLuonf4rZoek1xaC1EI3MYmGV5DMoYSCJ0kf0/wCqYbBqJhw3YLJJ/AfrvVxd4fgJ0uYofK0/5AUuE4dg5lcTeBH8dgGPmtwVrytMgUGUtn4dND3p7h9h2cxsB5j+vWr25wyw582NZuwNh5+viHtT+CweGtGf3tSIhgbLiddPvaGuWbRtOlGxeVSYUzqTr+XSmuI4WLZOw03/AM1rcNdwZYgXgR/K81H4/hcHcRB+8OgUknLaLz9XEVBGbIXlmAx1MXhOJ3LZGzKNlafpPavTcRe8xZ2YvBA10UdAszAHar7/AE/h+k3759rSLPpuacTBcMQzOKc+rqo+eW1P41pGPNpnJbgnUleFcu2PERUCZSM5VTDiZX4ZUsQd99NRVLc4aJzfBnAKoxOsgRlzakGSR8tTrWgw3GcDaVglhyH+MG7eyt6MquoIpzD83YZWm1grAbfN4Nsme83CxmuiQRuNb5ajHCuCXTbzJ8ZEi2EYtHTYaHbSrrC8n4q+VuXMOyxGt0C2ANdvFI/Rou8/4kqApyTpoSBr6JlpP9euOCHuNJ6gZYPpGv41kbAeTNP/ACHwJZ4/ky21oLiMXYsJMnLN0+o6KD86iYROB4aIF3GOvU/CSDI0SFPzJ0rM+AM5YksxJjO2Yj2mpCYX7XQASNTGmaN/TpVFqqgsonLUWfbH7To2H5tY62MPbspAAYLqepGgEEe5o4njjetlbhzT+fcRt0rKpjXVVQ6kElgZ3O2361q5w4uOItqykiDH/XbT51marUZ+dRigqjiNcFvZxF2bfQgawZ7j2rS4OypAW2IG22pnqe9HDuXHIAPlHXua1nDuGJaHlEnudTV6XTuedSdSui8cxOGcNCatBJjSNo/7q0FeFr2K3KgQWEwO5Y3MWiiinFFpKWg0RxKSlooijd20GEMAQehrIcY5EsOS1sFCei7fTatlRFJlDCxnSuy8TjPE+RXQyrA+4M/OqO/yxfXcAgT1+m9d7vYUNuKp+J8FU6qP0KzN0y+JqTq24M+dcfYKEhgZ/hIg/wCKgWrQDAnY+8V2ji/Lqvo6g67ka/I9KyvEeSdPszMbA/3qeBWX9QNzMSbI2/I60w9kNuTpoB0q7x3CrlvRlIPoN/Y1XNZAn9R7R+dCsRzE6qeI0uEEaEfOD/SmUwg77mpmGXOwU6D8TUs2wJ0jtTarbUSUb7vG8PhiggRrTWJwWU5lX300p13gdYHbekbEnKQs694qSnd5YrqxkPId9fpXpbLdtPavas43I/Ca8jGE6DT6TV7iZ8SImEDKTpAPpUjEEkQo33JA/CozXz+gKetXpiTAMawNDPWkcb3jGVrT1awR7jX1p08NIEGPQjUj29KiteYHUnX5U6uIJ3BPzNPICLBjC9wxRqSBHrFNYeygbaR7VJQZjsNOgmTU21Y0kjfYbfP2rk1PFp2KXm8g/uRciNIOkwKtEuwQCg9xv9DU3D8IuXGWFIEA7RE9q0fD+TWYy867idD2rnBnNrTvJU3eUnD8LmOiyfrWgw3LTMVYmB1HftrWu4dwBEAgVd2cCOorul0ljd5Ct1d9LMzhOA25BVBmG5I10960WEwAUbAewqwt2Quwr1FbgoHAmJnY8xtFivcV6ApQKc5iBPevYX3pQKWkTCJl96WKWiuY4tBooojiUUUURQoooohaFJFLRRCM3cOrbgGqnF8DQ7Ej8avKQiggHmMEjiY3iPLs/BDaDcwQfyI/Gs/j+Tc3xWxr1GtdNawDrFNPhvajEGMOZxy/ygokDyn5yP17VBucsOesnvoZ+kV2w4c9RPvrUR+GqSSUGvoB9Ij8a5agjTteoZZxe5y24U6A+4MVS3uDXTGZI3II2ImOvzrv7cLt6eT8TTdzglo/cj57/Wf0K5HTKOJ2erY8zhX+iXFtg5JLaAHoOhMGq7/R7m2RpHp/WvodeCWetsH36e1RbnLVgt8Meg2+sU/hxD4mcKHCmgZlYa9tSKft8DuDLCSZBhvKPffWu2nluxOqj5b/AD/QqZc4bbIAyKIEDSPyo+HEXxJnDF5Yus5lYGw9e3sP6VbYbk+4QB0O5AI/MjtXWxw+32X6t/epNnCqNgPpP57U/QWL4lpzTCciAbkn9elaLh3KVtYhJj0/R/Gtpbtx0+gFPrbNMUlWJuodtSnwvCAv3QPf/NWdnBACpK269xXUlcmNrZA6V7iloovC08xRlr1RFF4WnnLSxSxRReFolLRRShaFFFFEItFFFEcKKKKIQoooohENFFFEUKSiinCFJRRRFEpq6aKKYhPS14ujSiinCMTRRRTEU9MdqcRAdwKKKUccyDsPpXknWiiiEeFLRRXMItLRRSjhRRRRHCiiiiEKKKKIQoooohCiiiiE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1507" name="Picture 3" descr="p561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350" y="228600"/>
            <a:ext cx="40576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www.drjacksonkungu.com/images/yea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2962507" cy="2829196"/>
          </a:xfrm>
          <a:prstGeom prst="rect">
            <a:avLst/>
          </a:prstGeom>
          <a:noFill/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0" y="1916832"/>
            <a:ext cx="2915816" cy="1147403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Ζύμες (μονοκύτταροι μύκητες)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2915816" y="260648"/>
            <a:ext cx="2376264" cy="1147403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Μούχλες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l-GR" sz="3200" dirty="0">
                <a:solidFill>
                  <a:schemeClr val="bg1"/>
                </a:solidFill>
              </a:rPr>
              <a:t>(νηματοειδείς μύκητες)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Δεξιό βέλος"/>
          <p:cNvSpPr/>
          <p:nvPr/>
        </p:nvSpPr>
        <p:spPr>
          <a:xfrm>
            <a:off x="4499992" y="1628800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Βέλος προς τα κάτω"/>
          <p:cNvSpPr/>
          <p:nvPr/>
        </p:nvSpPr>
        <p:spPr>
          <a:xfrm>
            <a:off x="1691680" y="2996952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Ωχρατοξίνη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60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23528" y="1628800"/>
            <a:ext cx="5472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4800" dirty="0"/>
              <a:t>Σταφύλια, </a:t>
            </a:r>
          </a:p>
          <a:p>
            <a:pPr>
              <a:buFont typeface="Wingdings" pitchFamily="2" charset="2"/>
              <a:buChar char="Ø"/>
            </a:pPr>
            <a:r>
              <a:rPr lang="el-GR" sz="4800" dirty="0"/>
              <a:t>χυμό σταφυλιού,</a:t>
            </a:r>
          </a:p>
          <a:p>
            <a:pPr>
              <a:buFont typeface="Wingdings" pitchFamily="2" charset="2"/>
              <a:buChar char="Ø"/>
            </a:pPr>
            <a:r>
              <a:rPr lang="el-GR" sz="4800" dirty="0"/>
              <a:t>μούστο, </a:t>
            </a:r>
          </a:p>
          <a:p>
            <a:pPr>
              <a:buFont typeface="Wingdings" pitchFamily="2" charset="2"/>
              <a:buChar char="Ø"/>
            </a:pPr>
            <a:r>
              <a:rPr lang="el-GR" sz="4800" dirty="0"/>
              <a:t>φρούτα, </a:t>
            </a:r>
          </a:p>
          <a:p>
            <a:pPr>
              <a:buFont typeface="Wingdings" pitchFamily="2" charset="2"/>
              <a:buChar char="Ø"/>
            </a:pPr>
            <a:r>
              <a:rPr lang="el-GR" sz="4800" dirty="0"/>
              <a:t>σταφίδες, </a:t>
            </a:r>
          </a:p>
          <a:p>
            <a:pPr>
              <a:buFont typeface="Wingdings" pitchFamily="2" charset="2"/>
              <a:buChar char="Ø"/>
            </a:pPr>
            <a:r>
              <a:rPr lang="el-GR" sz="4800" dirty="0"/>
              <a:t>κρασί</a:t>
            </a:r>
          </a:p>
        </p:txBody>
      </p:sp>
      <p:pic>
        <p:nvPicPr>
          <p:cNvPr id="6" name="Picture 8" descr="https://encrypted-tbn3.gstatic.com/images?q=tbn:ANd9GcReky2P4LnqkeGZ28YZ46B3tSKVDioRTeDYcB-KasHdW9d-ssaQ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980728"/>
            <a:ext cx="2016224" cy="3040862"/>
          </a:xfrm>
          <a:prstGeom prst="rect">
            <a:avLst/>
          </a:prstGeom>
          <a:noFill/>
        </p:spPr>
      </p:pic>
      <p:pic>
        <p:nvPicPr>
          <p:cNvPr id="7" name="Picture 12" descr="https://encrypted-tbn0.gstatic.com/images?q=tbn:ANd9GcSvx9f-RVB5R3V0MwkWf26vUwVnCd_wDgvuIvBBZTqAbxJ8I6S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576102"/>
            <a:ext cx="1711399" cy="1281898"/>
          </a:xfrm>
          <a:prstGeom prst="rect">
            <a:avLst/>
          </a:prstGeom>
          <a:noFill/>
        </p:spPr>
      </p:pic>
      <p:pic>
        <p:nvPicPr>
          <p:cNvPr id="9" name="Picture 10" descr="https://encrypted-tbn3.gstatic.com/images?q=tbn:ANd9GcR6wHiKQwFXUpayoaBQMiuRCR__RqgbBUKU7Zd4fZZ3VIbCd0oE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149080"/>
            <a:ext cx="2085986" cy="11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Ωχρατοξίνη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61</a:t>
            </a:fld>
            <a:endParaRPr lang="el-GR"/>
          </a:p>
        </p:txBody>
      </p:sp>
      <p:pic>
        <p:nvPicPr>
          <p:cNvPr id="5" name="Picture 4" descr="https://encrypted-tbn1.gstatic.com/images?q=tbn:ANd9GcSeNQUasLuP7oseDVeMFpMJESc6RE8QPk876QaVgwXutu-UJbg1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92896"/>
            <a:ext cx="4254383" cy="1512168"/>
          </a:xfrm>
          <a:prstGeom prst="rect">
            <a:avLst/>
          </a:prstGeom>
          <a:noFill/>
        </p:spPr>
      </p:pic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51520" y="1988840"/>
            <a:ext cx="4176464" cy="155679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καφέ, </a:t>
            </a: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κακάο </a:t>
            </a: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(σε</a:t>
            </a:r>
            <a:r>
              <a:rPr kumimoji="0" lang="el-GR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όλα τα στάδια της επεξεργασίας)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Συχνή παρουσία </a:t>
            </a:r>
            <a:r>
              <a:rPr lang="el-GR" dirty="0" err="1"/>
              <a:t>μυκοτοξινών</a:t>
            </a:r>
            <a:r>
              <a:rPr lang="el-GR" dirty="0"/>
              <a:t> σε ζωοτροφές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628800"/>
            <a:ext cx="7416824" cy="4536504"/>
          </a:xfrm>
        </p:spPr>
        <p:txBody>
          <a:bodyPr>
            <a:normAutofit fontScale="85000" lnSpcReduction="10000"/>
          </a:bodyPr>
          <a:lstStyle/>
          <a:p>
            <a:endParaRPr lang="el-GR" dirty="0"/>
          </a:p>
          <a:p>
            <a:r>
              <a:rPr lang="en-US" dirty="0" err="1"/>
              <a:t>J.Agric.Food</a:t>
            </a:r>
            <a:r>
              <a:rPr lang="en-US" dirty="0"/>
              <a:t> Chem. 2013, 58:66-71</a:t>
            </a:r>
            <a:r>
              <a:rPr lang="el-GR" dirty="0"/>
              <a:t>:</a:t>
            </a:r>
          </a:p>
          <a:p>
            <a:pPr>
              <a:buNone/>
            </a:pPr>
            <a:endParaRPr lang="el-GR" dirty="0"/>
          </a:p>
          <a:p>
            <a:r>
              <a:rPr lang="el-GR" dirty="0"/>
              <a:t>82% των ζωοτροφών που αναλύθηκαν είχαν προσβληθεί από τουλάχιστον 1 </a:t>
            </a:r>
            <a:r>
              <a:rPr lang="el-GR" dirty="0" err="1"/>
              <a:t>μυκοτοξίνη</a:t>
            </a:r>
            <a:endParaRPr lang="el-GR" dirty="0"/>
          </a:p>
          <a:p>
            <a:r>
              <a:rPr lang="el-GR" dirty="0"/>
              <a:t>Το 75% των θετικών δειγμάτων ήταν μολυσμένο με περισσότερες από μία </a:t>
            </a:r>
            <a:r>
              <a:rPr lang="el-GR" dirty="0" err="1"/>
              <a:t>μυκοτοξίνες</a:t>
            </a:r>
            <a:r>
              <a:rPr lang="el-GR" dirty="0"/>
              <a:t>.</a:t>
            </a:r>
          </a:p>
          <a:p>
            <a:r>
              <a:rPr lang="el-GR" dirty="0"/>
              <a:t>Διαπιστώθηκε ταυτόχρονη παρουσία πολλών διαφορετικών </a:t>
            </a:r>
            <a:r>
              <a:rPr lang="el-GR" dirty="0" err="1"/>
              <a:t>μυκοτοξινών</a:t>
            </a:r>
            <a:r>
              <a:rPr lang="el-GR" dirty="0"/>
              <a:t> στο ίδιο δείγμα 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62</a:t>
            </a:fld>
            <a:endParaRPr lang="el-G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12064"/>
            <a:ext cx="8964488" cy="972720"/>
          </a:xfrm>
        </p:spPr>
        <p:txBody>
          <a:bodyPr>
            <a:noAutofit/>
          </a:bodyPr>
          <a:lstStyle/>
          <a:p>
            <a:r>
              <a:rPr lang="el-GR" sz="3600" dirty="0"/>
              <a:t>Μελέτες που δείχνουν την παρουσία </a:t>
            </a:r>
            <a:r>
              <a:rPr lang="el-GR" sz="3600" dirty="0" err="1"/>
              <a:t>ωχρατοξίνης</a:t>
            </a:r>
            <a:r>
              <a:rPr lang="el-GR" sz="3600" dirty="0"/>
              <a:t> σε διάφορα τρόφιμα και ποτά στην </a:t>
            </a:r>
            <a:r>
              <a:rPr lang="el-GR" sz="3600" u="sng" dirty="0"/>
              <a:t>Ελληνική αγορά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71600" y="1916832"/>
            <a:ext cx="7772400" cy="4572000"/>
          </a:xfrm>
        </p:spPr>
        <p:txBody>
          <a:bodyPr>
            <a:normAutofit lnSpcReduction="10000"/>
          </a:bodyPr>
          <a:lstStyle/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l-GR" dirty="0"/>
              <a:t>Σταφίδες</a:t>
            </a:r>
          </a:p>
          <a:p>
            <a:pPr marL="667512" lvl="2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l-GR" dirty="0"/>
              <a:t>σε μελέτη βρέθηκε ότι το 100% των δειγμάτων (26/26) ήταν θετικά για </a:t>
            </a:r>
            <a:r>
              <a:rPr lang="el-GR" dirty="0" err="1"/>
              <a:t>ωχρατοξίνη</a:t>
            </a:r>
            <a:r>
              <a:rPr lang="el-GR" dirty="0"/>
              <a:t>  και 18/26 είχαν συγκέντρωση &gt; από το όριο  της ΕΕ. (</a:t>
            </a:r>
            <a:r>
              <a:rPr lang="en-US" dirty="0" err="1"/>
              <a:t>Kollia</a:t>
            </a:r>
            <a:r>
              <a:rPr lang="en-US" dirty="0"/>
              <a:t> et al., 2014</a:t>
            </a:r>
            <a:r>
              <a:rPr lang="el-GR" dirty="0"/>
              <a:t>)</a:t>
            </a:r>
            <a:endParaRPr lang="en-US" dirty="0"/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l-GR" sz="2800" dirty="0"/>
              <a:t>Κρασί</a:t>
            </a:r>
          </a:p>
          <a:p>
            <a:pPr marL="667512" lvl="2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l-GR" dirty="0"/>
              <a:t>Σε μελέτη βρέθηκαν 85% των γλυκών κρασιών θετικά σε </a:t>
            </a:r>
            <a:r>
              <a:rPr lang="el-GR" dirty="0" err="1"/>
              <a:t>ωχρατοξίνη</a:t>
            </a:r>
            <a:r>
              <a:rPr lang="el-GR" dirty="0"/>
              <a:t> και 56% των ξηρών κρασιών  (</a:t>
            </a:r>
            <a:r>
              <a:rPr lang="en-US" dirty="0" err="1"/>
              <a:t>Soufleros</a:t>
            </a:r>
            <a:r>
              <a:rPr lang="en-US" dirty="0"/>
              <a:t> et al., 2003)</a:t>
            </a:r>
            <a:endParaRPr lang="el-GR" dirty="0"/>
          </a:p>
          <a:p>
            <a:pPr marL="667512" lvl="2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endParaRPr lang="el-GR" dirty="0"/>
          </a:p>
          <a:p>
            <a:r>
              <a:rPr lang="el-GR" dirty="0"/>
              <a:t>Ελιές </a:t>
            </a:r>
            <a:r>
              <a:rPr lang="en-US" dirty="0"/>
              <a:t>(</a:t>
            </a:r>
            <a:r>
              <a:rPr lang="en-US" dirty="0" err="1"/>
              <a:t>Ghitakou</a:t>
            </a:r>
            <a:r>
              <a:rPr lang="en-US" dirty="0"/>
              <a:t> et al., 2006)</a:t>
            </a:r>
            <a:endParaRPr lang="el-GR" dirty="0"/>
          </a:p>
          <a:p>
            <a:endParaRPr lang="el-GR" dirty="0"/>
          </a:p>
          <a:p>
            <a:pPr lvl="1"/>
            <a:endParaRPr lang="en-US" dirty="0"/>
          </a:p>
          <a:p>
            <a:pPr lvl="1"/>
            <a:endParaRPr lang="el-GR" dirty="0"/>
          </a:p>
          <a:p>
            <a:pPr>
              <a:buNone/>
            </a:pPr>
            <a:endParaRPr lang="el-GR" dirty="0"/>
          </a:p>
          <a:p>
            <a:pPr lvl="1"/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63</a:t>
            </a:fld>
            <a:endParaRPr lang="el-G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l-GR" dirty="0"/>
              <a:t>Ελληνικές μελέτες που δείχνουν την παρουσία </a:t>
            </a:r>
            <a:r>
              <a:rPr lang="el-GR" dirty="0" err="1"/>
              <a:t>αφλατοξίνης</a:t>
            </a:r>
            <a:r>
              <a:rPr lang="el-GR" dirty="0"/>
              <a:t> σε διάφορα τρόφιμα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27584" y="2276872"/>
            <a:ext cx="7844408" cy="4860032"/>
          </a:xfrm>
        </p:spPr>
        <p:txBody>
          <a:bodyPr/>
          <a:lstStyle/>
          <a:p>
            <a:r>
              <a:rPr lang="el-GR" dirty="0"/>
              <a:t>Δημητριακά πρωινού </a:t>
            </a:r>
            <a:r>
              <a:rPr lang="en-US" dirty="0"/>
              <a:t>(Villa and </a:t>
            </a:r>
            <a:r>
              <a:rPr lang="en-US" dirty="0" err="1"/>
              <a:t>Markaki</a:t>
            </a:r>
            <a:r>
              <a:rPr lang="en-US" dirty="0"/>
              <a:t>, 2009),</a:t>
            </a:r>
            <a:endParaRPr lang="el-GR" dirty="0"/>
          </a:p>
          <a:p>
            <a:r>
              <a:rPr lang="el-GR" dirty="0"/>
              <a:t>Γάλα (</a:t>
            </a:r>
            <a:r>
              <a:rPr lang="el-GR" dirty="0" err="1"/>
              <a:t>αφλατοξίνη</a:t>
            </a:r>
            <a:r>
              <a:rPr lang="el-GR" dirty="0"/>
              <a:t> Μ1)  (</a:t>
            </a:r>
            <a:r>
              <a:rPr lang="en-US" dirty="0" err="1"/>
              <a:t>Tsakiris</a:t>
            </a:r>
            <a:r>
              <a:rPr lang="en-US" dirty="0"/>
              <a:t> et al., 2013, </a:t>
            </a:r>
            <a:r>
              <a:rPr lang="en-US" dirty="0" err="1"/>
              <a:t>Malissiova</a:t>
            </a:r>
            <a:r>
              <a:rPr lang="en-US" dirty="0"/>
              <a:t> et al., 2013)</a:t>
            </a:r>
            <a:endParaRPr lang="el-GR" dirty="0"/>
          </a:p>
          <a:p>
            <a:r>
              <a:rPr lang="en-US" dirty="0"/>
              <a:t> </a:t>
            </a:r>
            <a:r>
              <a:rPr lang="el-GR" dirty="0"/>
              <a:t>Ζωοτροφές </a:t>
            </a:r>
            <a:r>
              <a:rPr lang="en-US" dirty="0"/>
              <a:t>(</a:t>
            </a:r>
            <a:r>
              <a:rPr lang="en-US" dirty="0" err="1"/>
              <a:t>Griessler</a:t>
            </a:r>
            <a:r>
              <a:rPr lang="en-US" dirty="0"/>
              <a:t> et al., 2010)</a:t>
            </a:r>
          </a:p>
          <a:p>
            <a:r>
              <a:rPr lang="el-GR" dirty="0"/>
              <a:t> Γύρη </a:t>
            </a:r>
            <a:r>
              <a:rPr lang="en-US" dirty="0"/>
              <a:t>(</a:t>
            </a:r>
            <a:r>
              <a:rPr lang="en-US" dirty="0" err="1"/>
              <a:t>Pitta</a:t>
            </a:r>
            <a:r>
              <a:rPr lang="en-US" dirty="0"/>
              <a:t> and </a:t>
            </a:r>
            <a:r>
              <a:rPr lang="en-US" dirty="0" err="1"/>
              <a:t>Markaki</a:t>
            </a:r>
            <a:r>
              <a:rPr lang="en-US" dirty="0"/>
              <a:t>, 2010).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92696"/>
            <a:ext cx="7931224" cy="583264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Όσον αφορά στην Ελλάδα, υπάρχει σοβαρό πρόβλημα </a:t>
            </a:r>
            <a:r>
              <a:rPr lang="el-GR" dirty="0" err="1"/>
              <a:t>αφλατοξινών</a:t>
            </a:r>
            <a:r>
              <a:rPr lang="el-GR" dirty="0"/>
              <a:t> στα γεωργικά προϊόντα. </a:t>
            </a:r>
          </a:p>
          <a:p>
            <a:endParaRPr lang="el-GR" dirty="0"/>
          </a:p>
          <a:p>
            <a:r>
              <a:rPr lang="el-GR" dirty="0"/>
              <a:t>Έλληνες επιστήμονες εξετάζουν εδώ και δεκαετίες τις σωστές πρακτικές για την αποφυγή της μόλυνσης των σιτηρών, των ξηρών καρπών κλπ., από μύκητες, όπως και τις συγκεντρώσεις των </a:t>
            </a:r>
            <a:r>
              <a:rPr lang="el-GR" dirty="0" err="1"/>
              <a:t>αφλατοξινών</a:t>
            </a:r>
            <a:r>
              <a:rPr lang="el-GR" dirty="0"/>
              <a:t> στο γάλα και σε άλλα τρόφιμα. </a:t>
            </a:r>
          </a:p>
          <a:p>
            <a:pPr>
              <a:buNone/>
            </a:pPr>
            <a:endParaRPr lang="el-GR" dirty="0"/>
          </a:p>
          <a:p>
            <a:r>
              <a:rPr lang="el-GR" dirty="0"/>
              <a:t>Συστηματικά ελέγχονται οι εισαγωγές σιτηρών και ξηρών καρπών (φιστίκια) από χώρες της Ασίας και Αφρικής, όπου η εμφάνιση των </a:t>
            </a:r>
            <a:r>
              <a:rPr lang="el-GR" dirty="0" err="1"/>
              <a:t>αφλατοξινών</a:t>
            </a:r>
            <a:r>
              <a:rPr lang="el-GR" dirty="0"/>
              <a:t> είναι συχνή λόγω της υγρασίας στους καρπούς και των υψηλών θερμοκρασιών.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1143000"/>
          </a:xfrm>
        </p:spPr>
        <p:txBody>
          <a:bodyPr>
            <a:normAutofit/>
          </a:bodyPr>
          <a:lstStyle/>
          <a:p>
            <a:r>
              <a:rPr lang="el-GR" b="1" dirty="0"/>
              <a:t>3.Φουμονισίνες  (</a:t>
            </a:r>
            <a:r>
              <a:rPr lang="el-GR" sz="4000" b="1" dirty="0"/>
              <a:t>από </a:t>
            </a:r>
            <a:r>
              <a:rPr lang="en-US" sz="4000" b="1" i="1" dirty="0" err="1"/>
              <a:t>Fusarium</a:t>
            </a:r>
            <a:r>
              <a:rPr lang="en-US" sz="4000" b="1" dirty="0"/>
              <a:t> spp.</a:t>
            </a:r>
            <a:r>
              <a:rPr lang="el-GR" sz="4000" b="1" dirty="0"/>
              <a:t>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052736"/>
            <a:ext cx="4968552" cy="316835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sz="6700" dirty="0"/>
              <a:t>Καλαμπόκι</a:t>
            </a:r>
          </a:p>
          <a:p>
            <a:pPr>
              <a:buFont typeface="Wingdings" pitchFamily="2" charset="2"/>
              <a:buChar char="Ø"/>
            </a:pPr>
            <a:r>
              <a:rPr lang="el-GR" sz="6700" dirty="0"/>
              <a:t>Σόργο</a:t>
            </a:r>
          </a:p>
          <a:p>
            <a:pPr>
              <a:buFont typeface="Wingdings" pitchFamily="2" charset="2"/>
              <a:buChar char="Ø"/>
            </a:pPr>
            <a:r>
              <a:rPr lang="el-GR" sz="6700" dirty="0"/>
              <a:t>Ρύζι</a:t>
            </a:r>
          </a:p>
          <a:p>
            <a:pPr>
              <a:buFont typeface="Wingdings" pitchFamily="2" charset="2"/>
              <a:buChar char="Ø"/>
            </a:pPr>
            <a:r>
              <a:rPr lang="el-GR" sz="6700" dirty="0"/>
              <a:t>Σιτάρι</a:t>
            </a:r>
          </a:p>
          <a:p>
            <a:pPr>
              <a:buFont typeface="Wingdings" pitchFamily="2" charset="2"/>
              <a:buChar char="Ø"/>
            </a:pPr>
            <a:r>
              <a:rPr lang="el-GR" sz="6700" dirty="0"/>
              <a:t>Κριθάρι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8E4188-DAB6-4330-BCCE-F9F8FB282C49}" type="slidenum">
              <a:rPr lang="el-GR" smtClean="0"/>
              <a:pPr/>
              <a:t>66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293096"/>
            <a:ext cx="3431158" cy="228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Image result for fumoni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628800"/>
            <a:ext cx="4955946" cy="2060848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800" dirty="0"/>
              <a:t>Τοξικές επιδράσεις </a:t>
            </a:r>
            <a:r>
              <a:rPr lang="el-GR" sz="4800" dirty="0" err="1"/>
              <a:t>φουμονισίνης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844824"/>
            <a:ext cx="5076056" cy="4637112"/>
          </a:xfrm>
        </p:spPr>
        <p:txBody>
          <a:bodyPr/>
          <a:lstStyle/>
          <a:p>
            <a:pPr>
              <a:buNone/>
            </a:pPr>
            <a:endParaRPr lang="el-GR" sz="3200" dirty="0"/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Πνευμονικό οίδημα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Καρκίνο του ήπατος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 err="1"/>
              <a:t>Ηπατοτοξικότητα</a:t>
            </a:r>
            <a:endParaRPr lang="el-GR" sz="3200" dirty="0"/>
          </a:p>
          <a:p>
            <a:pPr>
              <a:buFont typeface="Wingdings" pitchFamily="2" charset="2"/>
              <a:buChar char="Ø"/>
            </a:pPr>
            <a:r>
              <a:rPr lang="el-GR" sz="2800" dirty="0" err="1"/>
              <a:t>Λευκοεγκεφαλομαλακία</a:t>
            </a:r>
            <a:r>
              <a:rPr lang="en-US" sz="2800" dirty="0"/>
              <a:t>  (</a:t>
            </a:r>
            <a:r>
              <a:rPr lang="el-GR" sz="2800" dirty="0"/>
              <a:t>σε άλογα)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67</a:t>
            </a:fld>
            <a:endParaRPr lang="el-GR"/>
          </a:p>
        </p:txBody>
      </p:sp>
      <p:pic>
        <p:nvPicPr>
          <p:cNvPr id="1026" name="Picture 2" descr="Image result for leukoencephalomala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573016"/>
            <a:ext cx="3611893" cy="2708921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5508104" y="6926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err="1"/>
              <a:t>Τερατογενέσεις</a:t>
            </a:r>
            <a:endParaRPr lang="el-GR" sz="2400" dirty="0"/>
          </a:p>
          <a:p>
            <a:pPr>
              <a:buFont typeface="Wingdings" pitchFamily="2" charset="2"/>
              <a:buChar char="Ø"/>
            </a:pPr>
            <a:r>
              <a:rPr lang="el-GR" sz="2400" dirty="0"/>
              <a:t>Νεκρώσεις οργάνων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err="1"/>
              <a:t>Ανοσοκαταστολή</a:t>
            </a:r>
            <a:endParaRPr lang="el-GR" sz="2400" dirty="0"/>
          </a:p>
          <a:p>
            <a:pPr>
              <a:buFont typeface="Wingdings" pitchFamily="2" charset="2"/>
              <a:buChar char="Ø"/>
            </a:pPr>
            <a:r>
              <a:rPr lang="el-GR" sz="2400" dirty="0" err="1"/>
              <a:t>Τοξαιμία</a:t>
            </a:r>
            <a:endParaRPr lang="el-GR" sz="2400" dirty="0"/>
          </a:p>
          <a:p>
            <a:pPr>
              <a:buFont typeface="Wingdings" pitchFamily="2" charset="2"/>
              <a:buChar char="Ø"/>
            </a:pPr>
            <a:r>
              <a:rPr lang="el-GR" sz="2400" dirty="0"/>
              <a:t>Εκφυλισμό νευρικών κυττάρων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4.Τριχοθηκίνες  (</a:t>
            </a:r>
            <a:r>
              <a:rPr lang="el-GR" sz="4000" b="1" dirty="0"/>
              <a:t>από </a:t>
            </a:r>
            <a:r>
              <a:rPr lang="en-US" sz="4000" b="1" i="1" dirty="0" err="1"/>
              <a:t>Fusarium</a:t>
            </a:r>
            <a:r>
              <a:rPr lang="en-US" sz="4000" b="1" dirty="0"/>
              <a:t> spp.</a:t>
            </a:r>
            <a:r>
              <a:rPr lang="el-GR" sz="4000" b="1" dirty="0"/>
              <a:t>)</a:t>
            </a:r>
            <a:endParaRPr lang="el-GR" sz="40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68</a:t>
            </a:fld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1727176" y="836712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Περισσότερες από 100 ενώσεις. Οι πιο συχνές: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err="1"/>
              <a:t>Δεοξυνιβαλενόλη</a:t>
            </a:r>
            <a:r>
              <a:rPr lang="el-GR" sz="2400" dirty="0"/>
              <a:t> (</a:t>
            </a:r>
            <a:r>
              <a:rPr lang="en-US" sz="2400" dirty="0" err="1"/>
              <a:t>Deoxynivalenol</a:t>
            </a:r>
            <a:r>
              <a:rPr lang="el-GR" sz="2400" dirty="0"/>
              <a:t>, </a:t>
            </a:r>
            <a:r>
              <a:rPr lang="en-US" sz="2400" dirty="0"/>
              <a:t>DON</a:t>
            </a:r>
            <a:r>
              <a:rPr lang="el-GR" sz="2400" dirty="0"/>
              <a:t>)</a:t>
            </a:r>
            <a:r>
              <a:rPr lang="en-US" sz="24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T-2 toxin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3995936" y="234888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 err="1"/>
              <a:t>Ανοσοκαταστολή</a:t>
            </a:r>
            <a:r>
              <a:rPr lang="el-GR" sz="2000" dirty="0"/>
              <a:t> στον άνθρωπο και τα ζώα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Διαταραχές πεπτικού συστήματος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Αιμορραγίες εντέρων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Πρόκληση νευρικών διαταραχών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err="1"/>
              <a:t>Ογκογόνο</a:t>
            </a:r>
            <a:r>
              <a:rPr lang="el-GR" sz="2000" dirty="0"/>
              <a:t> δράση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err="1"/>
              <a:t>Οιστρογονική</a:t>
            </a:r>
            <a:r>
              <a:rPr lang="el-GR" sz="2000" dirty="0"/>
              <a:t> δράση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3995936" y="5229200"/>
            <a:ext cx="5148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err="1"/>
              <a:t>Zearalenone</a:t>
            </a:r>
            <a:r>
              <a:rPr lang="en-US" sz="3600" dirty="0"/>
              <a:t> (</a:t>
            </a:r>
            <a:r>
              <a:rPr lang="el-GR" sz="3600" dirty="0"/>
              <a:t>ΖΕΑ</a:t>
            </a:r>
            <a:r>
              <a:rPr lang="en-US" sz="3600" dirty="0"/>
              <a:t>)</a:t>
            </a:r>
            <a:r>
              <a:rPr lang="el-GR" sz="3600" dirty="0"/>
              <a:t>, </a:t>
            </a:r>
            <a:r>
              <a:rPr lang="el-GR" sz="2400" dirty="0"/>
              <a:t>ενδοκρινικός </a:t>
            </a:r>
            <a:r>
              <a:rPr lang="el-GR" sz="2400" dirty="0" err="1"/>
              <a:t>διαταράκτης</a:t>
            </a:r>
            <a:endParaRPr lang="el-GR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76672"/>
            <a:ext cx="4320480" cy="1143000"/>
          </a:xfrm>
        </p:spPr>
        <p:txBody>
          <a:bodyPr>
            <a:normAutofit fontScale="90000"/>
          </a:bodyPr>
          <a:lstStyle/>
          <a:p>
            <a:r>
              <a:rPr lang="el-GR" sz="4000" b="1" dirty="0"/>
              <a:t>5. </a:t>
            </a:r>
            <a:r>
              <a:rPr lang="el-GR" sz="4000" b="1" dirty="0" err="1"/>
              <a:t>Πατουλίνη</a:t>
            </a:r>
            <a:r>
              <a:rPr lang="el-GR" sz="4000" b="1" dirty="0"/>
              <a:t>, </a:t>
            </a:r>
            <a:br>
              <a:rPr lang="el-GR" sz="4000" b="1" dirty="0"/>
            </a:br>
            <a:r>
              <a:rPr lang="en-US" sz="3600" b="1" i="1" dirty="0" err="1"/>
              <a:t>Penicillium</a:t>
            </a:r>
            <a:r>
              <a:rPr lang="en-US" sz="3600" b="1" dirty="0"/>
              <a:t> </a:t>
            </a:r>
            <a:r>
              <a:rPr lang="en-US" sz="3600" b="1" i="1" dirty="0" err="1"/>
              <a:t>expansum</a:t>
            </a:r>
            <a:br>
              <a:rPr lang="el-GR" sz="4000" b="1" dirty="0"/>
            </a:br>
            <a:br>
              <a:rPr lang="el-GR" dirty="0"/>
            </a:b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69</a:t>
            </a:fld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395536" y="2060848"/>
            <a:ext cx="4788024" cy="224676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/>
              <a:t>Ο μπλε μύκητας που προσβάλλει μήλα, αχλάδια και άλλα φρούτα.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/>
              <a:t>Συχνή παρουσία σε χυμούς μήλου</a:t>
            </a:r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2195736" y="980728"/>
            <a:ext cx="576064" cy="11521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2708" name="AutoShape 4" descr="data:image/jpeg;base64,/9j/4AAQSkZJRgABAQAAAQABAAD/2wCEAAkGBxQQEBQUEBQUFBUUFhQWFBUUEBUUFBcUFRQWGBUVFBUYHCggGBolGxQVITEhJSkrLi4uGB8zODMsNygtLisBCgoKDg0OGxAQGiwkICQsLCwsLCwsLCwsLCwsLCwsLCwsLCwsLCwsLCwsLCwsLCwsLCwsLCwsLCwsLCwsLCwsN//AABEIALkBEAMBIgACEQEDEQH/xAAbAAABBQEBAAAAAAAAAAAAAAADAQIEBQYAB//EAEAQAAEDAgMDBg0DAwMFAAAAAAEAAhEDIQQSMQVBURMiUmFx0QYVIzJTcoGRkpOhsbJCwfAzc+EUYvFDgsLS8v/EABoBAQADAQEBAAAAAAAAAAAAAAABAwQCBQb/xAAlEQACAgICAgIBBQAAAAAAAAAAAQIDESEEEjFBEyJhFDJCUYH/2gAMAwEAAhEDEQA/ALvH7XxAq1AK9UAPeABUdAAcYAug+OcT6er8x3eh7Qb5ar/cf+ZQIXJBMG2cR6er8x3eu8c4j09X5ju9RIXQoBM8c4j09X5ju9d45xHp6vzHd6iQuhATPHGI9PV+Y7vXeOMR6er8x3eokLoUgl+OMR6er8x3eu8cYj09X5ju9RIXEKASvHOI9PV+Y7vXeOcR6er8x3eokLsqAlHbGI9PV+Y5d45xHp6vzHd6iQuhASjtrEenq/Md3rvHWI9PV+Y7vTcHhOU1MCYtqZ+0aqlO0mMxBoOdJnmOixm+UxYH/C4+Rdup11eMl545xHp6vzHd67xziPT1fmO71DypYXezkmeOcR6er8x3emv25iB/16vzHd6iwoeLdChtklqzbuIP/Xq/Md3onjnEenq/Md3qkwr5U8BE8gmeOcR6er8x3eu8c4j09X5ju9Q4XQpIJR2ziPT1fmO713jrEenq/Md3qIQkhASztrE+nq/Md3pPHWJ9PV+Y7vUQhNIQkmeO8T6et8x3ek8d4n09b5ju9Q4XQhGSX47xPp63zXd67x3ifT1vmu71DhJCEkzx3ifT1vmu70bAbZxJrUwa9Ug1GAg1HQQXCQbqshSNmjy9L+5T/MICXtAeWqf3H/kUANUvHt8tU9d/5FAyqTkZlXZUQNS5UAPKuyosLoQA8q7KiQuyoAcJIRMq6EAIrkQhdlQkHlXZULFY+lS/qVGN7XAH3KnxXhbQbZmaoeoQPeVy5JeTqMJS8IvHNMEAubIg5TFlg9tbKdRq6kjzmGbx/wCwj6BTMR4W1Xf02Mb1klx/ZRcNtapWqBtYyIMQ0CIvu10CzW2xSbj5NlFFif2WjVbDxRrUGud512nrgxPtEH2qdKw+K2vUw5DaRsSSQWzHD6BWeB2u9450T7kXJiopyOJ8WfZ9Vo0bnhVW0K6Ecad49xlQMdiZFlLvhJfVlDqlF7RYbMrSVdtKyezK8FXTMX1ruuejmSLSF0KHTxKk06kq1M5HQkhEXEKQCISZUXKkyqQCISZUUtSZUAKF0ImVJlQA4R9nDy1L+5T/ADCHlR9nDy1L+4z8wgJuOb5Wp67/AMig5VKxo8rU9d/5FBAQgZC6ETKlyoAUJQ1EhLlQAsq7KiZV0IARYuyJ1ao1jS55DQNSTAWL214ROqPLKLstPSRYnrnX2KuyxQWy2qqVjwi+2ttqnh7HnP6Lf3O5Y/aO0a9c3eWjc1hIEdcapgpDUkuJ36/dKMK79Nl59nKb8aPWo4MY7lsh0dngnnk9usdqn1tlgN5tz1LqVKoGmBIJvfgpWAOVwLhbUDdPD/Cpc2/LNXxqK0QKOHvcI9GnDm2jh/N6uazxViWgRvAAuN0jVBpYbyjYuBf3qHF5I+ROLyio2pQ8owRxPWpWGw4M5nBsDfv6lKrxy4k6Meb6SAO9DY10RllxAknQW/yk1nGPBzVL6/kjVBlOp9hUc3kzPUe9WTaQZJcGkjjeTwaDIULG1czoHJ05mYjTrIH2CmNRMpKWmiA7Elhv9FIoY6dCkxmCa1giqxznTzZAyjWXOJ16iqg0zFuK1KOPJgspi9xNNQ2gd6tcNjgd6xNHFFtn6C06qfSr72mewqe8o+TG6zbUcSprKkrFYfaBGqusFjwd6vhamVOGC/hJlQcPXBUoXV+cnIOEhCLCSFJAKEkIuVJlQASEfZ48tT/uM/IJpajYBvlqfrs/IICbjR5Wp67/AMig5VJxg8q/13/kUHKgGZUuVPypcqEDISwn5V0IAcJHkAEkwBck6AdaLlWL8K9th55GnJbPPdFiRoOsarmc1FFlcHOWERfCbbor+To/0xcu6R6uoKmp07JzqWQhp1taIMRIn3qaMMIGknzWgSb6SvJvscmfQceqNccDaIP6T+6ksbGqj1Q5g0c3SIBEpBij2+xZJRbNS34D6JA0ujL7whPfv3o2z+Ua6WgXg7o+q6rTZXN4WS0w2DaOc52bNplmJ3zOh9iM5jBEcL3nfxKrKmYE5bb8p/8AFPzWaSY9s332W+CePB59jWc5I202eVpgaHO0yOP/AMqTjiGNzExJJaeJ3gBM2kIeyL84T12j91H2u9xa1jrkXEajj/OpOqS2Izy0kQMTjy4m3sQalRjgM5OmjWj2AklHp7Mq1DzWlo61OZ4L1IuW+yVQ74x9mn6+yla5hAAbBGvE36ym1KEXE9hFlYY3wdq05IAIG8blGo4l9Ozmhw4G66jNS8MsUU1oratMxBmNQNyDQfybjqBw1Ct6j2u80FvVqL7lW4hg3W4zpO5Xwn6Zmvoysom0qocJCPSrFpsqihVLXEkWJuAIHaFZLmUer0ee4taZotnbSB1K0WCxGYLzxj4Nlo9h4/QFXU27wyicPZrYXELqJkJ5C2FIPKkhFhNIQA4RcC3ytP12fkE2EbAjytP12fkEBNxY8o/13fkUKEfFjyj/AF3fkUOFJAyEsJ8LoQDISwnwuhAQNr4nkqD38BAvF3WF+0rzTEVMtWQ4OA3xAg3jrN9VqvCTaArZmSW06dQNJFy536t+gH1VTjabDz6YOkAECP5Cych5PR4McPLK4Vc50kkyXak3tHAQYVk2oJIygxv4HiFDweHLj9xorBzWkgAaDdv33XnTbbPXSWMC16xDDvzRY3jLpZVzXX019n0Vq2lmEgdQ/wCFCxeHe07vZf8AZVuMmTCUVoa6gQBaZ74/ZEY4sFz77/UJorECHT7j1IJyk+dvmd3tC00wS8mS2UmShUcX8wEZSN4MGYF9N6n4egQC43NzJOnVOgCp6OKLRGUEQAZ4xYx1IeKrVHjz7dFoi3Cd6udkY+GUqmyf4JJ2m11w0yMpZcWcDcniI7EWi5z353m56oHsCjbPpg+cCD22V5h6DeK8/kXSksZN1dEIPxstMC5rgLQrNtKypqb4HUpOFxUG9x1ryO7izuXHT2iwfhgQZhZvaXg7mu0QeC12He2oLJX01crGtpmdZg9Hk+J2e+k61jfdP3UKphjoQvVMfsxlQGRfiFnMd4P2lpWyvlP2aI2xlpmKdQJEe3Telo+b2WWspbIgc4X3Khx2CNOoY0cJ7CFrr5Cs+p5/IgvRER8FWyvBQEoVqeDG1lHpOyquZgKnEKj8FquZnYr+F6dbzFMyNYYKEhCLCQhdkAoRsEPK0/XZ+QTCEbBDytP12fkEBNxTfKP9Z35FCyqRih5R/rO+5QwEIGAJcqcAlhSBkJQ1PhI8wCeF1APLsYc1WsH2Y0vcInUkge1QaNcjWSd8xEdSLUrS6pcAl5IB4a343XVcFzC83jTKQLmOI61inHsj16J9cBMPVFKSWlzXCwzZYNx7Qn09ploltN1pzQM2upjhEBQWuIscrg0bnggCNJ4rmZm89hyzva4E3gRbTVU9f7RrbXplxh9rtEXynUSIgdSZV2s29sx4zA96gtpydQDclzpAygE6HUqYxswY0DZteN8T2KtpI6Uc+UQqm0HuG5o9Xr4nvQ6dY6gzrFo9sHip2Ipl7gSZgZQTwNwpuDbSawQ2XEXLnBwF/wBI0R70WLEVnBXCmXMzE6mPNtI3e4j3qfR2M7LJhotEmJngn0Ia1mkNe4k/9rb9caqRSAeT0h5wmTIMEqp4JzL0QauGLDxjt0HUQnUsTClVWCZk/wA/gSYWm17XueOaLCIBL930BKzOCm8IvUsLLFZXLhrZXOy6barHNHngiL6i9oP80VVh6YkQI7Ln3qTmh/MESIjjP8lUdIx29omT7aWixwFUi7d2oVxSrNeLG6pcLTgn3Hv7U1lU03kTdpjVZp1utZ9Fcoqb/JfOCi1m6o2GxAeJGu9MrlQngxSi0ytqslU2NwwJuFe4gW4KBiGSr6JNSRxYtGBqMhxHAke5MUvaTYqvH+4/VRV6+TAbPwLMtK1WVZnwIp8wnrWphelR+xGSf7gcJMqLCQhXHIIhFwY8qz12fkE2EXBt8oz12/kEBNxI57/Wd9yhQpGJHPf6zvuUOFJzkbC6E+EsIQMhJUZII4gj3hEhLCA8eFGXuY7z2Eg21j/hdfm2kE6mcuYCcvXoVb+EOy+TxlR0+cS7LMCCBfrv9lAqkVHgsYG5I/UBBAIa48XSVm94PThJuOgGIr5nHzZItlaABbh7l1OjAc+SNwiJkcPfqjvZkrmk9zA4OhzgSWgnsFzKmYzZzqLyHecGNflDSQGuNnO0jqlcygy2NyWnoi0jIkjfYZQRHH6fVGxDwGwNd53xEHtshMrPFi0ACC3fY7+oSo1SjUqOhnOkxrJNtwnt+ionW2bK7I+xXOkWmLxe8E2lTMLSII6rRFuuyHhdkVnVC3LD2Ahw0uN3AEQrersms5rCB5oi0E+2DrMrlUSeSZ8quLSyivr86zNIOYzbtj9kai00qbnutn5rLXgRJ/m9Apl1J3PaROrHDcNNfepO1HOfTY5k8kAZeQYl1hzu1c/BpnS5CbS9EENLhmcSBft11VphKYqPyA8xmnWDfXiSfqqnEVMgi14aRO8a6e1SaeJNIHmwWwQDGptmI19i4jT18lk7O3gssdjA12Qat4RAG8TvUrYTQ6ryldwa0CGyct1nacTL7m5y6n2lTqcuIJvFyf0gbg3j2qmS+3Z+DpJKHVP/AE0GNx7HOiiGhsc5wbPvJVU/EZnk2Ex9BCXLIiZE6DsUbEUYhZr1KZ3T1iWFDG5DbermjXDgsmwlS8Hiix153LF8TQurUlo0FTrVfXbopba4eLFR8QLLRx19jzbNLDMJtgeXqdv7KEpGOfmqPI3uP3T9m4Y1arWjeV6mMswvRvvBPDZKA61dEJuFo5GNbwCJlXrQj1ikYm8sYQkhEITYXRAMhFwg8oz12/kEkImEHlGes38gpBMxI57vWd9ymAI2IHPd6zvuUyEORsJYSwnQgGQuhOhcUBkvDbDgZajtCMhMExcndpvWKqlu6YMyWjOSYtbdp916vtTBCvRfTMc9pF9x3FedvOWoaWJpl7jzQWnK9pa3mxuLbSqJx3k28eesFTs6u6k8hzXDMcr5Gjg0tbEbwXO9p6lc7K268uDqxcWh13Bgc97Wgiz6hMbhYmAqbB1sribTlPnSbyCbKThqxAiWmBLWuE+yBpqTJ4Ljs0a/hjNZaNIzblPM51OiGG8TzpJG9oHHfBUyvsVhcWg8nUcxwc2A9sHmuIYCLXMHqFgs1szGg12yIsRLYIbIIMNIjS1+IWqwjOVcarKj8rsjYEAHky6CQ6SHXvp3Xwal5MPIi6n9dB9nYRlB1i7zY/RBMN50ATPNiZ3lSBVmwGljEwB+mJ9lt0JWMDgC7UjfrPssmNsb9gVqX9GGU3LyNrMztcAGl2V2TO2W54tPVosZtLaL6ryW5aYyNaGNjIMt5bPXK3LfOkdRInhoR+6pdpeC3KPfUpvk+cGnrEweucw7IVVibWjVw7YRl9jIiuHRmBlogGGiDF3W13o0HzrmJJPV1oeEwxNV7XQA25m+u4dcfZWn+nbZod5w7B1DVYZZPfXXBFpHNZziG6kDeRx4DRSGOBdY81oBv16Dt7lDNNoc6NASC7UTchs67rWSVnuZlbEBxkdo/wCfqqvPksxjwX3+nhmZrhpJBGUgbyNxVZXq5nTu7VG5R2W5t26dSfSddVW4XhHVafthWvhPZVCi1bnuQAXE2EDrWXoy7Rf7MxEPj+dSlbVr5KT3cAffoPqVU7Ps5u8lB8L8b5tIes7/AMR9z7lZXV1Z5nKkmzNwtl4D7Muarh2LP7C2Y7EVABpvK9Q2fhBRpho3Behxa3J9n4PMulhYC5V0IiQheiZgRCSESEkIAcIuF/qM9Zv3CaWomGHPZ6zfuEBMxA57vWd90yEWuOe71j902EORoCWEsJYQDUkJ8JIQgYQs54WbH5VvLM/qU4dEecGmb9YWlIQ6zSWkDWDHbFkkso6hJxeUeP4gXMtF7xpG+ybTpA23DUzeOpDx1WHFpDgRZ09Iax1IeFqBsE2IMj9gRv8A8rLhHsRcsaLnC0m5rc5tmxuI3zzhcH6harYTHAEX5Noc1hdIDrn9NhPX1rI4KsMwPNzBwLbADUEAgmwmFudlBjqY5NwIeM8GASX853N3QTuV1Zj5beCRksATFoMmDm0t7tetCogNFiXXjzi4zEXKJSJcXZi1wzatBMAR5xkCQ6UOjiWuqOpgAASQ6QQ4kAk62ufbBV2TzujF0PXv3+9HfiHNZzGNdmsQ5xaQDqW7jrvjQoYZ2/VJHuUEJ4Zjtp4B1I58pyFx1GV1rc7UCZkRuhQQL5eyLjjEHhp9F6C+gHMIfJabERaZAHtk6rLbY8HHB4OGDi15iNYg6G92me2yy2U+0ezxeamsS0UxblMkxBvBtMdQPDsRS0GC45gIFzBlwOYNdG6BbsVg/YtanSc51MgDKHEOaQWncOFyBOt1n8ZVANpBiLGbzr1Wiyyyj0Z6Vc/lTwyewUovbXS7p3T1ShOqTxPae7VV72NNUOYCATJ3Azmjt0KtqdAkz5rOLr9ojfeVE0npImOttgGncFIZTJt7U3M23JgyNXO19gRaQJsLDUn7mVwoMidmESKb20g6o7zWD67gOslZqnnxVYnVzzfgOrsGiPjcS7EvFKiCWA2EXc7pH9l6B4K+DjcMwOcJedTwVkKu7weXfdjZK8HtjNw1MD9R1KtoT4XQvRjFRWEee3nYOF0J8JIXQBkJIRISQgBwiYYc9nrN+4SQiYYc9vrN+4QEquOe71j900BErDnO7T900IciQuhOhLCAbCSE+F0IQDhIQiwkyqQZjwk8G2V5qMaOU3jpf5WExGyWOkCWOG4zqNxHHRewlqqNt7Bp4gExkfueB+XFVygn4NFV7jps8vfhyzUkOBHOyiDvEcRYe5anZFYltNvMgRewPOaM0vdoebuIVZtLAVMO/JWEt/S/d7CdFFdS/SHQDJn9MEbgOw+9UrMWb8qyJoto7SDKAbSPPcIG8ZJu7hcW9/BQsBj3Dny7KwXOURmuS0wLW0hQK1YPfDi4iwa7cOaIETZup9q6nVysLZkPuRLsouPYTbgkpvJEKYpYNDhdqNqNYavNeS2OdYEgQCAb3dB1FuxXFCqxzZ5RmkmXZRvixuAY4fZYHGneJIAiIj2GDZC5VzWOjUxI3S0QHRxiyK/BzPgRntaN1R2meVZTEObUByvaxxAdpDhMG954FWdCkCHufLAQ3OAYykHnS9ozSbDXduXmlDHOZvMNDS7pZdIBPbp7dyl4zazqjQNBDS4NsHOcJcTxaJiO3jbuNqaK7OG4tJFl4UeEzHNfQw8ciBl3i7RqwRcCI1usexpqW4abtAYM/wA1UsACYAMga6azZPD48202gCB9FmsfZ5Z6NK+OPWKAMYWusLNjfqCYkCbjVTCXvItA3WsB2Lpd9tEVjLAlsX4XPUOPYuNHTnhbwdTw/TNuHem0sNUxr+Sw4Ipiz6nHiB1K82Z4M1MTBryyl0NHOH+7gOpbTB4JlJobTaGgbgIV1dTl+EebfyfSKjYXgzSwosJdvcblXmVPyriFrjFRWEYm29sHCQhEhdCkgFCQohCaQgGQkKcuhAMT8N57fWb9wkhPw457fWb9wgJdYc53afumwn1Rzndp+6QBDkSEsJYSoQNhdCcuhAJC6EsLoQkSEhanLkBHr4dr2lrwCDqDosTtvwScyTQlzDfJvb2cQt7CQtUSin5O4TlB5R45UD6ZhwcHCbEEFD5WQSvYMTgWVPPY13rNBVPi/BDD1NGlnqm3uKolS/TN9fNj/JHnJr35otPG50XF4O/6LZP8BBMtqH/uCE7wIeNHNPXMfsuFTIv/AFlRj67gSTv0F+y/84oW6BYCwANgOoblsGeATyec8fz2KbS8Bm/rf7GjvUfFMfrKl+TBtEX91rKZhaL6hAptc71Wk/Zeh4bwTwzP0Fx/3GforihhWsEMaGjqAC6XHfsqnz1/FGM2X4MVHRn8mN8jne5ajZ+xqdG7Wy7pG5/wrENShXquKMU7ZS8sHCUBOKRdlQhCbCeUiAYQmwiFNKAYQkITymwhyMISQnkJIQDE+h57fWb90kJ9Ac9vrN+6Am1KLsx5rtT+k8UgoO6LvhK0KVDvqZ7kXdF3wlLyLui74StAuQjoZ/kXdF3wldyLuifhK0C5B0M/yLui74Su5F3Rd8JWgXIT1M9yLui74Sl5F3Rd8JWgXIOpnuRd0XfCUvIu6LvhK0C5B1KDkXdE/CUnIu6LvhK0C5BgzxoO6LvhK7kHdF3wlaFchODPci7ou+EruRd0XfCVoVyDBnuRd0XfCU7kndF3wlX65Bgz5pO6LvhKTkXdF3wlaFcgwZ7kXdF3wlJyDui74StEuQYM5yDui74Su5F3Rd8JWjXIR1M3yDui74Sk5B3Rd8JWlXIOpmeQd0XfCU04d3Rd8JWoXIOpljh3dF3wlJ/p3dF3wlapcg6mV/07ui74Slo4d2ZvNdqP0nitSuQd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2710" name="AutoShape 6" descr="data:image/jpeg;base64,/9j/4AAQSkZJRgABAQAAAQABAAD/2wCEAAkGBxQQEBQUEBQUFBUUFhQWFBUUEBUUFBcUFRQWGBUVFBUYHCggGBolGxQVITEhJSkrLi4uGB8zODMsNygtLisBCgoKDg0OGxAQGiwkICQsLCwsLCwsLCwsLCwsLCwsLCwsLCwsLCwsLCwsLCwsLCwsLCwsLCwsLCwsLCwsLCwsN//AABEIALkBEAMBIgACEQEDEQH/xAAbAAABBQEBAAAAAAAAAAAAAAADAQIEBQYAB//EAEAQAAEDAgMDBg0DAwMFAAAAAAEAAhEDIQQSMQVBURMiUmFx0QYVIzJTcoGRkpOhsbJCwfAzc+EUYvFDgsLS8v/EABoBAQADAQEBAAAAAAAAAAAAAAABAwQCBQb/xAAlEQACAgICAgIBBQAAAAAAAAAAAQIDESEEEjFBEyJhFDJCUYH/2gAMAwEAAhEDEQA/ALvH7XxAq1AK9UAPeABUdAAcYAug+OcT6er8x3eh7Qb5ar/cf+ZQIXJBMG2cR6er8x3eu8c4j09X5ju9RIXQoBM8c4j09X5ju9d45xHp6vzHd6iQuhATPHGI9PV+Y7vXeOMR6er8x3eokLoUgl+OMR6er8x3eu8cYj09X5ju9RIXEKASvHOI9PV+Y7vXeOcR6er8x3eokLsqAlHbGI9PV+Y5d45xHp6vzHd6iQuhASjtrEenq/Md3rvHWI9PV+Y7vTcHhOU1MCYtqZ+0aqlO0mMxBoOdJnmOixm+UxYH/C4+Rdup11eMl545xHp6vzHd67xziPT1fmO71DypYXezkmeOcR6er8x3emv25iB/16vzHd6iwoeLdChtklqzbuIP/Xq/Md3onjnEenq/Md3qkwr5U8BE8gmeOcR6er8x3eu8c4j09X5ju9Q4XQpIJR2ziPT1fmO713jrEenq/Md3qIQkhASztrE+nq/Md3pPHWJ9PV+Y7vUQhNIQkmeO8T6et8x3ek8d4n09b5ju9Q4XQhGSX47xPp63zXd67x3ifT1vmu71DhJCEkzx3ifT1vmu70bAbZxJrUwa9Ug1GAg1HQQXCQbqshSNmjy9L+5T/MICXtAeWqf3H/kUANUvHt8tU9d/5FAyqTkZlXZUQNS5UAPKuyosLoQA8q7KiQuyoAcJIRMq6EAIrkQhdlQkHlXZULFY+lS/qVGN7XAH3KnxXhbQbZmaoeoQPeVy5JeTqMJS8IvHNMEAubIg5TFlg9tbKdRq6kjzmGbx/wCwj6BTMR4W1Xf02Mb1klx/ZRcNtapWqBtYyIMQ0CIvu10CzW2xSbj5NlFFif2WjVbDxRrUGud512nrgxPtEH2qdKw+K2vUw5DaRsSSQWzHD6BWeB2u9450T7kXJiopyOJ8WfZ9Vo0bnhVW0K6Ecad49xlQMdiZFlLvhJfVlDqlF7RYbMrSVdtKyezK8FXTMX1ruuejmSLSF0KHTxKk06kq1M5HQkhEXEKQCISZUXKkyqQCISZUUtSZUAKF0ImVJlQA4R9nDy1L+5T/ADCHlR9nDy1L+4z8wgJuOb5Wp67/AMig5VKxo8rU9d/5FBAQgZC6ETKlyoAUJQ1EhLlQAsq7KiZV0IARYuyJ1ao1jS55DQNSTAWL214ROqPLKLstPSRYnrnX2KuyxQWy2qqVjwi+2ttqnh7HnP6Lf3O5Y/aO0a9c3eWjc1hIEdcapgpDUkuJ36/dKMK79Nl59nKb8aPWo4MY7lsh0dngnnk9usdqn1tlgN5tz1LqVKoGmBIJvfgpWAOVwLhbUDdPD/Cpc2/LNXxqK0QKOHvcI9GnDm2jh/N6uazxViWgRvAAuN0jVBpYbyjYuBf3qHF5I+ROLyio2pQ8owRxPWpWGw4M5nBsDfv6lKrxy4k6Meb6SAO9DY10RllxAknQW/yk1nGPBzVL6/kjVBlOp9hUc3kzPUe9WTaQZJcGkjjeTwaDIULG1czoHJ05mYjTrIH2CmNRMpKWmiA7Elhv9FIoY6dCkxmCa1giqxznTzZAyjWXOJ16iqg0zFuK1KOPJgspi9xNNQ2gd6tcNjgd6xNHFFtn6C06qfSr72mewqe8o+TG6zbUcSprKkrFYfaBGqusFjwd6vhamVOGC/hJlQcPXBUoXV+cnIOEhCLCSFJAKEkIuVJlQASEfZ48tT/uM/IJpajYBvlqfrs/IICbjR5Wp67/AMig5VJxg8q/13/kUHKgGZUuVPypcqEDISwn5V0IAcJHkAEkwBck6AdaLlWL8K9th55GnJbPPdFiRoOsarmc1FFlcHOWERfCbbor+To/0xcu6R6uoKmp07JzqWQhp1taIMRIn3qaMMIGknzWgSb6SvJvscmfQceqNccDaIP6T+6ksbGqj1Q5g0c3SIBEpBij2+xZJRbNS34D6JA0ujL7whPfv3o2z+Ua6WgXg7o+q6rTZXN4WS0w2DaOc52bNplmJ3zOh9iM5jBEcL3nfxKrKmYE5bb8p/8AFPzWaSY9s332W+CePB59jWc5I202eVpgaHO0yOP/AMqTjiGNzExJJaeJ3gBM2kIeyL84T12j91H2u9xa1jrkXEajj/OpOqS2Izy0kQMTjy4m3sQalRjgM5OmjWj2AklHp7Mq1DzWlo61OZ4L1IuW+yVQ74x9mn6+yla5hAAbBGvE36ym1KEXE9hFlYY3wdq05IAIG8blGo4l9Ozmhw4G66jNS8MsUU1oratMxBmNQNyDQfybjqBw1Ct6j2u80FvVqL7lW4hg3W4zpO5Xwn6Zmvoysom0qocJCPSrFpsqihVLXEkWJuAIHaFZLmUer0ee4taZotnbSB1K0WCxGYLzxj4Nlo9h4/QFXU27wyicPZrYXELqJkJ5C2FIPKkhFhNIQA4RcC3ytP12fkE2EbAjytP12fkEBNxY8o/13fkUKEfFjyj/AF3fkUOFJAyEsJ8LoQDISwnwuhAQNr4nkqD38BAvF3WF+0rzTEVMtWQ4OA3xAg3jrN9VqvCTaArZmSW06dQNJFy536t+gH1VTjabDz6YOkAECP5Cych5PR4McPLK4Vc50kkyXak3tHAQYVk2oJIygxv4HiFDweHLj9xorBzWkgAaDdv33XnTbbPXSWMC16xDDvzRY3jLpZVzXX019n0Vq2lmEgdQ/wCFCxeHe07vZf8AZVuMmTCUVoa6gQBaZ74/ZEY4sFz77/UJorECHT7j1IJyk+dvmd3tC00wS8mS2UmShUcX8wEZSN4MGYF9N6n4egQC43NzJOnVOgCp6OKLRGUEQAZ4xYx1IeKrVHjz7dFoi3Cd6udkY+GUqmyf4JJ2m11w0yMpZcWcDcniI7EWi5z353m56oHsCjbPpg+cCD22V5h6DeK8/kXSksZN1dEIPxstMC5rgLQrNtKypqb4HUpOFxUG9x1ryO7izuXHT2iwfhgQZhZvaXg7mu0QeC12He2oLJX01crGtpmdZg9Hk+J2e+k61jfdP3UKphjoQvVMfsxlQGRfiFnMd4P2lpWyvlP2aI2xlpmKdQJEe3Telo+b2WWspbIgc4X3Khx2CNOoY0cJ7CFrr5Cs+p5/IgvRER8FWyvBQEoVqeDG1lHpOyquZgKnEKj8FquZnYr+F6dbzFMyNYYKEhCLCQhdkAoRsEPK0/XZ+QTCEbBDytP12fkEBNxTfKP9Z35FCyqRih5R/rO+5QwEIGAJcqcAlhSBkJQ1PhI8wCeF1APLsYc1WsH2Y0vcInUkge1QaNcjWSd8xEdSLUrS6pcAl5IB4a343XVcFzC83jTKQLmOI61inHsj16J9cBMPVFKSWlzXCwzZYNx7Qn09ploltN1pzQM2upjhEBQWuIscrg0bnggCNJ4rmZm89hyzva4E3gRbTVU9f7RrbXplxh9rtEXynUSIgdSZV2s29sx4zA96gtpydQDclzpAygE6HUqYxswY0DZteN8T2KtpI6Uc+UQqm0HuG5o9Xr4nvQ6dY6gzrFo9sHip2Ipl7gSZgZQTwNwpuDbSawQ2XEXLnBwF/wBI0R70WLEVnBXCmXMzE6mPNtI3e4j3qfR2M7LJhotEmJngn0Ia1mkNe4k/9rb9caqRSAeT0h5wmTIMEqp4JzL0QauGLDxjt0HUQnUsTClVWCZk/wA/gSYWm17XueOaLCIBL930BKzOCm8IvUsLLFZXLhrZXOy6barHNHngiL6i9oP80VVh6YkQI7Ln3qTmh/MESIjjP8lUdIx29omT7aWixwFUi7d2oVxSrNeLG6pcLTgn3Hv7U1lU03kTdpjVZp1utZ9Fcoqb/JfOCi1m6o2GxAeJGu9MrlQngxSi0ytqslU2NwwJuFe4gW4KBiGSr6JNSRxYtGBqMhxHAke5MUvaTYqvH+4/VRV6+TAbPwLMtK1WVZnwIp8wnrWphelR+xGSf7gcJMqLCQhXHIIhFwY8qz12fkE2EXBt8oz12/kEBNxI57/Wd9yhQpGJHPf6zvuUOFJzkbC6E+EsIQMhJUZII4gj3hEhLCA8eFGXuY7z2Eg21j/hdfm2kE6mcuYCcvXoVb+EOy+TxlR0+cS7LMCCBfrv9lAqkVHgsYG5I/UBBAIa48XSVm94PThJuOgGIr5nHzZItlaABbh7l1OjAc+SNwiJkcPfqjvZkrmk9zA4OhzgSWgnsFzKmYzZzqLyHecGNflDSQGuNnO0jqlcygy2NyWnoi0jIkjfYZQRHH6fVGxDwGwNd53xEHtshMrPFi0ACC3fY7+oSo1SjUqOhnOkxrJNtwnt+ionW2bK7I+xXOkWmLxe8E2lTMLSII6rRFuuyHhdkVnVC3LD2Ahw0uN3AEQrersms5rCB5oi0E+2DrMrlUSeSZ8quLSyivr86zNIOYzbtj9kai00qbnutn5rLXgRJ/m9Apl1J3PaROrHDcNNfepO1HOfTY5k8kAZeQYl1hzu1c/BpnS5CbS9EENLhmcSBft11VphKYqPyA8xmnWDfXiSfqqnEVMgi14aRO8a6e1SaeJNIHmwWwQDGptmI19i4jT18lk7O3gssdjA12Qat4RAG8TvUrYTQ6ryldwa0CGyct1nacTL7m5y6n2lTqcuIJvFyf0gbg3j2qmS+3Z+DpJKHVP/AE0GNx7HOiiGhsc5wbPvJVU/EZnk2Ex9BCXLIiZE6DsUbEUYhZr1KZ3T1iWFDG5DbermjXDgsmwlS8Hiix153LF8TQurUlo0FTrVfXbopba4eLFR8QLLRx19jzbNLDMJtgeXqdv7KEpGOfmqPI3uP3T9m4Y1arWjeV6mMswvRvvBPDZKA61dEJuFo5GNbwCJlXrQj1ikYm8sYQkhEITYXRAMhFwg8oz12/kEkImEHlGes38gpBMxI57vWd9ymAI2IHPd6zvuUyEORsJYSwnQgGQuhOhcUBkvDbDgZajtCMhMExcndpvWKqlu6YMyWjOSYtbdp916vtTBCvRfTMc9pF9x3FedvOWoaWJpl7jzQWnK9pa3mxuLbSqJx3k28eesFTs6u6k8hzXDMcr5Gjg0tbEbwXO9p6lc7K268uDqxcWh13Bgc97Wgiz6hMbhYmAqbB1sribTlPnSbyCbKThqxAiWmBLWuE+yBpqTJ4Ljs0a/hjNZaNIzblPM51OiGG8TzpJG9oHHfBUyvsVhcWg8nUcxwc2A9sHmuIYCLXMHqFgs1szGg12yIsRLYIbIIMNIjS1+IWqwjOVcarKj8rsjYEAHky6CQ6SHXvp3Xwal5MPIi6n9dB9nYRlB1i7zY/RBMN50ATPNiZ3lSBVmwGljEwB+mJ9lt0JWMDgC7UjfrPssmNsb9gVqX9GGU3LyNrMztcAGl2V2TO2W54tPVosZtLaL6ryW5aYyNaGNjIMt5bPXK3LfOkdRInhoR+6pdpeC3KPfUpvk+cGnrEweucw7IVVibWjVw7YRl9jIiuHRmBlogGGiDF3W13o0HzrmJJPV1oeEwxNV7XQA25m+u4dcfZWn+nbZod5w7B1DVYZZPfXXBFpHNZziG6kDeRx4DRSGOBdY81oBv16Dt7lDNNoc6NASC7UTchs67rWSVnuZlbEBxkdo/wCfqqvPksxjwX3+nhmZrhpJBGUgbyNxVZXq5nTu7VG5R2W5t26dSfSddVW4XhHVafthWvhPZVCi1bnuQAXE2EDrWXoy7Rf7MxEPj+dSlbVr5KT3cAffoPqVU7Ps5u8lB8L8b5tIes7/AMR9z7lZXV1Z5nKkmzNwtl4D7Muarh2LP7C2Y7EVABpvK9Q2fhBRpho3Behxa3J9n4PMulhYC5V0IiQheiZgRCSESEkIAcIuF/qM9Zv3CaWomGHPZ6zfuEBMxA57vWd90yEWuOe71j902EORoCWEsJYQDUkJ8JIQgYQs54WbH5VvLM/qU4dEecGmb9YWlIQ6zSWkDWDHbFkkso6hJxeUeP4gXMtF7xpG+ybTpA23DUzeOpDx1WHFpDgRZ09Iax1IeFqBsE2IMj9gRv8A8rLhHsRcsaLnC0m5rc5tmxuI3zzhcH6harYTHAEX5Noc1hdIDrn9NhPX1rI4KsMwPNzBwLbADUEAgmwmFudlBjqY5NwIeM8GASX853N3QTuV1Zj5beCRksATFoMmDm0t7tetCogNFiXXjzi4zEXKJSJcXZi1wzatBMAR5xkCQ6UOjiWuqOpgAASQ6QQ4kAk62ufbBV2TzujF0PXv3+9HfiHNZzGNdmsQ5xaQDqW7jrvjQoYZ2/VJHuUEJ4Zjtp4B1I58pyFx1GV1rc7UCZkRuhQQL5eyLjjEHhp9F6C+gHMIfJabERaZAHtk6rLbY8HHB4OGDi15iNYg6G92me2yy2U+0ezxeamsS0UxblMkxBvBtMdQPDsRS0GC45gIFzBlwOYNdG6BbsVg/YtanSc51MgDKHEOaQWncOFyBOt1n8ZVANpBiLGbzr1Wiyyyj0Z6Vc/lTwyewUovbXS7p3T1ShOqTxPae7VV72NNUOYCATJ3Azmjt0KtqdAkz5rOLr9ojfeVE0npImOttgGncFIZTJt7U3M23JgyNXO19gRaQJsLDUn7mVwoMidmESKb20g6o7zWD67gOslZqnnxVYnVzzfgOrsGiPjcS7EvFKiCWA2EXc7pH9l6B4K+DjcMwOcJedTwVkKu7weXfdjZK8HtjNw1MD9R1KtoT4XQvRjFRWEee3nYOF0J8JIXQBkJIRISQgBwiYYc9nrN+4SQiYYc9vrN+4QEquOe71j900BErDnO7T900IciQuhOhLCAbCSE+F0IQDhIQiwkyqQZjwk8G2V5qMaOU3jpf5WExGyWOkCWOG4zqNxHHRewlqqNt7Bp4gExkfueB+XFVygn4NFV7jps8vfhyzUkOBHOyiDvEcRYe5anZFYltNvMgRewPOaM0vdoebuIVZtLAVMO/JWEt/S/d7CdFFdS/SHQDJn9MEbgOw+9UrMWb8qyJoto7SDKAbSPPcIG8ZJu7hcW9/BQsBj3Dny7KwXOURmuS0wLW0hQK1YPfDi4iwa7cOaIETZup9q6nVysLZkPuRLsouPYTbgkpvJEKYpYNDhdqNqNYavNeS2OdYEgQCAb3dB1FuxXFCqxzZ5RmkmXZRvixuAY4fZYHGneJIAiIj2GDZC5VzWOjUxI3S0QHRxiyK/BzPgRntaN1R2meVZTEObUByvaxxAdpDhMG954FWdCkCHufLAQ3OAYykHnS9ozSbDXduXmlDHOZvMNDS7pZdIBPbp7dyl4zazqjQNBDS4NsHOcJcTxaJiO3jbuNqaK7OG4tJFl4UeEzHNfQw8ciBl3i7RqwRcCI1usexpqW4abtAYM/wA1UsACYAMga6azZPD48202gCB9FmsfZ5Z6NK+OPWKAMYWusLNjfqCYkCbjVTCXvItA3WsB2Lpd9tEVjLAlsX4XPUOPYuNHTnhbwdTw/TNuHem0sNUxr+Sw4Ipiz6nHiB1K82Z4M1MTBryyl0NHOH+7gOpbTB4JlJobTaGgbgIV1dTl+EebfyfSKjYXgzSwosJdvcblXmVPyriFrjFRWEYm29sHCQhEhdCkgFCQohCaQgGQkKcuhAMT8N57fWb9wkhPw457fWb9wgJdYc53afumwn1Rzndp+6QBDkSEsJYSoQNhdCcuhAJC6EsLoQkSEhanLkBHr4dr2lrwCDqDosTtvwScyTQlzDfJvb2cQt7CQtUSin5O4TlB5R45UD6ZhwcHCbEEFD5WQSvYMTgWVPPY13rNBVPi/BDD1NGlnqm3uKolS/TN9fNj/JHnJr35otPG50XF4O/6LZP8BBMtqH/uCE7wIeNHNPXMfsuFTIv/AFlRj67gSTv0F+y/84oW6BYCwANgOoblsGeATyec8fz2KbS8Bm/rf7GjvUfFMfrKl+TBtEX91rKZhaL6hAptc71Wk/Zeh4bwTwzP0Fx/3GforihhWsEMaGjqAC6XHfsqnz1/FGM2X4MVHRn8mN8jne5ajZ+xqdG7Wy7pG5/wrENShXquKMU7ZS8sHCUBOKRdlQhCbCeUiAYQmwiFNKAYQkITymwhyMISQnkJIQDE+h57fWb90kJ9Ac9vrN+6Am1KLsx5rtT+k8UgoO6LvhK0KVDvqZ7kXdF3wlLyLui74StAuQjoZ/kXdF3wldyLuifhK0C5B0M/yLui74Su5F3Rd8JWgXIT1M9yLui74Sl5F3Rd8JWgXIOpnuRd0XfCUvIu6LvhK0C5B1KDkXdE/CUnIu6LvhK0C5BgzxoO6LvhK7kHdF3wlaFchODPci7ou+EruRd0XfCVoVyDBnuRd0XfCU7kndF3wlX65Bgz5pO6LvhKTkXdF3wlaFcgwZ7kXdF3wlJyDui74StEuQYM5yDui74Su5F3Rd8JWjXIR1M3yDui74Sk5B3Rd8JWlXIOpmeQd0XfCU04d3Rd8JWoXIOpljh3dF3wlJ/p3dF3wlapcg6mV/07ui74Slo4d2ZvNdqP0nitSuQd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2712" name="Picture 8" descr="https://encrypted-tbn2.gstatic.com/images?q=tbn:ANd9GcTmNAXJHVjjLU5wEXgIGTBMS54uRPWpwmhO54G6IzprGf0IKT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581128"/>
            <a:ext cx="2343150" cy="1676400"/>
          </a:xfrm>
          <a:prstGeom prst="rect">
            <a:avLst/>
          </a:prstGeom>
          <a:noFill/>
        </p:spPr>
      </p:pic>
      <p:sp>
        <p:nvSpPr>
          <p:cNvPr id="14" name="13 - Βέλος προς τα κάτω"/>
          <p:cNvSpPr/>
          <p:nvPr/>
        </p:nvSpPr>
        <p:spPr>
          <a:xfrm>
            <a:off x="2123728" y="4293096"/>
            <a:ext cx="432048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964882"/>
            <a:ext cx="1224136" cy="10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 dirty="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20483" name="Picture 3" descr="p560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8507778" cy="44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0" y="188640"/>
            <a:ext cx="9144000" cy="175432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Δομή νηματοειδούς μύκητα:  </a:t>
            </a:r>
          </a:p>
          <a:p>
            <a:r>
              <a:rPr lang="el-GR" sz="2400" b="1" dirty="0">
                <a:solidFill>
                  <a:schemeClr val="bg1"/>
                </a:solidFill>
              </a:rPr>
              <a:t>οι υφές σχηματίζουν μία μάζα διαπλεγμένων δικτύων,</a:t>
            </a:r>
            <a:r>
              <a:rPr lang="el-GR" sz="2400" b="1" u="sng" dirty="0">
                <a:solidFill>
                  <a:schemeClr val="bg1"/>
                </a:solidFill>
              </a:rPr>
              <a:t> </a:t>
            </a:r>
            <a:r>
              <a:rPr lang="el-GR" sz="2400" b="1" dirty="0">
                <a:solidFill>
                  <a:schemeClr val="bg1"/>
                </a:solidFill>
              </a:rPr>
              <a:t>το </a:t>
            </a:r>
            <a:r>
              <a:rPr lang="el-GR" sz="2400" b="1" u="sng" dirty="0" err="1">
                <a:solidFill>
                  <a:schemeClr val="bg1"/>
                </a:solidFill>
              </a:rPr>
              <a:t>μυκήλιο</a:t>
            </a:r>
            <a:endParaRPr lang="el-GR" sz="2400" b="1" u="sng" dirty="0">
              <a:solidFill>
                <a:schemeClr val="bg1"/>
              </a:solidFill>
            </a:endParaRPr>
          </a:p>
          <a:p>
            <a:r>
              <a:rPr lang="el-GR" sz="2400" b="1" i="1" dirty="0">
                <a:solidFill>
                  <a:schemeClr val="bg1"/>
                </a:solidFill>
              </a:rPr>
              <a:t>Στα άκρα των εναέριων </a:t>
            </a:r>
            <a:r>
              <a:rPr lang="el-GR" sz="2400" b="1" dirty="0">
                <a:solidFill>
                  <a:schemeClr val="bg1"/>
                </a:solidFill>
              </a:rPr>
              <a:t>υφών υπάρχουν τα </a:t>
            </a:r>
            <a:r>
              <a:rPr lang="el-GR" sz="2400" b="1" u="sng" dirty="0" err="1">
                <a:solidFill>
                  <a:schemeClr val="bg1"/>
                </a:solidFill>
              </a:rPr>
              <a:t>κονίδια</a:t>
            </a:r>
            <a:r>
              <a:rPr lang="el-GR" sz="2400" b="1" u="sng" dirty="0">
                <a:solidFill>
                  <a:schemeClr val="bg1"/>
                </a:solidFill>
              </a:rPr>
              <a:t> </a:t>
            </a:r>
            <a:r>
              <a:rPr lang="el-GR" sz="2400" b="1" dirty="0">
                <a:solidFill>
                  <a:schemeClr val="bg1"/>
                </a:solidFill>
              </a:rPr>
              <a:t>(σπόρια)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228184" y="4304853"/>
            <a:ext cx="3168352" cy="2553147"/>
          </a:xfrm>
        </p:spPr>
        <p:txBody>
          <a:bodyPr>
            <a:normAutofit/>
          </a:bodyPr>
          <a:lstStyle/>
          <a:p>
            <a:r>
              <a:rPr lang="el-GR" sz="2400" dirty="0"/>
              <a:t>Σιτάρι</a:t>
            </a:r>
          </a:p>
          <a:p>
            <a:r>
              <a:rPr lang="el-GR" sz="2400" dirty="0"/>
              <a:t>Καλαμπόκι</a:t>
            </a:r>
          </a:p>
          <a:p>
            <a:r>
              <a:rPr lang="el-GR" sz="2400" dirty="0"/>
              <a:t>Κριθάρι</a:t>
            </a:r>
          </a:p>
          <a:p>
            <a:r>
              <a:rPr lang="el-GR" sz="2400" dirty="0"/>
              <a:t>Βρώμη</a:t>
            </a:r>
          </a:p>
          <a:p>
            <a:r>
              <a:rPr lang="el-GR" sz="2400" dirty="0"/>
              <a:t>Ρύζι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70</a:t>
            </a:fld>
            <a:endParaRPr lang="el-GR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188" y="1497364"/>
            <a:ext cx="1944216" cy="131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5849144" y="3747953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Νεφροτοξική</a:t>
            </a:r>
            <a:r>
              <a:rPr lang="el-GR" sz="2400" dirty="0"/>
              <a:t> </a:t>
            </a:r>
            <a:r>
              <a:rPr lang="el-GR" sz="2400" dirty="0" err="1"/>
              <a:t>δραση</a:t>
            </a:r>
            <a:endParaRPr lang="el-GR" sz="2400" dirty="0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5580112" y="548680"/>
            <a:ext cx="4032448" cy="1143000"/>
          </a:xfrm>
          <a:prstGeom prst="rect">
            <a:avLst/>
          </a:prstGeom>
        </p:spPr>
        <p:txBody>
          <a:bodyPr vert="horz" lIns="45720" rIns="45720" anchor="ctr">
            <a:normAutofit fontScale="3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1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l-GR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6660232" y="2966013"/>
            <a:ext cx="576064" cy="6900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2708" name="AutoShape 4" descr="data:image/jpeg;base64,/9j/4AAQSkZJRgABAQAAAQABAAD/2wCEAAkGBxQQEBQUEBQUFBUUFhQWFBUUEBUUFBcUFRQWGBUVFBUYHCggGBolGxQVITEhJSkrLi4uGB8zODMsNygtLisBCgoKDg0OGxAQGiwkICQsLCwsLCwsLCwsLCwsLCwsLCwsLCwsLCwsLCwsLCwsLCwsLCwsLCwsLCwsLCwsLCwsN//AABEIALkBEAMBIgACEQEDEQH/xAAbAAABBQEBAAAAAAAAAAAAAAADAQIEBQYAB//EAEAQAAEDAgMDBg0DAwMFAAAAAAEAAhEDIQQSMQVBURMiUmFx0QYVIzJTcoGRkpOhsbJCwfAzc+EUYvFDgsLS8v/EABoBAQADAQEBAAAAAAAAAAAAAAABAwQCBQb/xAAlEQACAgICAgIBBQAAAAAAAAAAAQIDESEEEjFBEyJhFDJCUYH/2gAMAwEAAhEDEQA/ALvH7XxAq1AK9UAPeABUdAAcYAug+OcT6er8x3eh7Qb5ar/cf+ZQIXJBMG2cR6er8x3eu8c4j09X5ju9RIXQoBM8c4j09X5ju9d45xHp6vzHd6iQuhATPHGI9PV+Y7vXeOMR6er8x3eokLoUgl+OMR6er8x3eu8cYj09X5ju9RIXEKASvHOI9PV+Y7vXeOcR6er8x3eokLsqAlHbGI9PV+Y5d45xHp6vzHd6iQuhASjtrEenq/Md3rvHWI9PV+Y7vTcHhOU1MCYtqZ+0aqlO0mMxBoOdJnmOixm+UxYH/C4+Rdup11eMl545xHp6vzHd67xziPT1fmO71DypYXezkmeOcR6er8x3emv25iB/16vzHd6iwoeLdChtklqzbuIP/Xq/Md3onjnEenq/Md3qkwr5U8BE8gmeOcR6er8x3eu8c4j09X5ju9Q4XQpIJR2ziPT1fmO713jrEenq/Md3qIQkhASztrE+nq/Md3pPHWJ9PV+Y7vUQhNIQkmeO8T6et8x3ek8d4n09b5ju9Q4XQhGSX47xPp63zXd67x3ifT1vmu71DhJCEkzx3ifT1vmu70bAbZxJrUwa9Ug1GAg1HQQXCQbqshSNmjy9L+5T/MICXtAeWqf3H/kUANUvHt8tU9d/5FAyqTkZlXZUQNS5UAPKuyosLoQA8q7KiQuyoAcJIRMq6EAIrkQhdlQkHlXZULFY+lS/qVGN7XAH3KnxXhbQbZmaoeoQPeVy5JeTqMJS8IvHNMEAubIg5TFlg9tbKdRq6kjzmGbx/wCwj6BTMR4W1Xf02Mb1klx/ZRcNtapWqBtYyIMQ0CIvu10CzW2xSbj5NlFFif2WjVbDxRrUGud512nrgxPtEH2qdKw+K2vUw5DaRsSSQWzHD6BWeB2u9450T7kXJiopyOJ8WfZ9Vo0bnhVW0K6Ecad49xlQMdiZFlLvhJfVlDqlF7RYbMrSVdtKyezK8FXTMX1ruuejmSLSF0KHTxKk06kq1M5HQkhEXEKQCISZUXKkyqQCISZUUtSZUAKF0ImVJlQA4R9nDy1L+5T/ADCHlR9nDy1L+4z8wgJuOb5Wp67/AMig5VKxo8rU9d/5FBAQgZC6ETKlyoAUJQ1EhLlQAsq7KiZV0IARYuyJ1ao1jS55DQNSTAWL214ROqPLKLstPSRYnrnX2KuyxQWy2qqVjwi+2ttqnh7HnP6Lf3O5Y/aO0a9c3eWjc1hIEdcapgpDUkuJ36/dKMK79Nl59nKb8aPWo4MY7lsh0dngnnk9usdqn1tlgN5tz1LqVKoGmBIJvfgpWAOVwLhbUDdPD/Cpc2/LNXxqK0QKOHvcI9GnDm2jh/N6uazxViWgRvAAuN0jVBpYbyjYuBf3qHF5I+ROLyio2pQ8owRxPWpWGw4M5nBsDfv6lKrxy4k6Meb6SAO9DY10RllxAknQW/yk1nGPBzVL6/kjVBlOp9hUc3kzPUe9WTaQZJcGkjjeTwaDIULG1czoHJ05mYjTrIH2CmNRMpKWmiA7Elhv9FIoY6dCkxmCa1giqxznTzZAyjWXOJ16iqg0zFuK1KOPJgspi9xNNQ2gd6tcNjgd6xNHFFtn6C06qfSr72mewqe8o+TG6zbUcSprKkrFYfaBGqusFjwd6vhamVOGC/hJlQcPXBUoXV+cnIOEhCLCSFJAKEkIuVJlQASEfZ48tT/uM/IJpajYBvlqfrs/IICbjR5Wp67/AMig5VJxg8q/13/kUHKgGZUuVPypcqEDISwn5V0IAcJHkAEkwBck6AdaLlWL8K9th55GnJbPPdFiRoOsarmc1FFlcHOWERfCbbor+To/0xcu6R6uoKmp07JzqWQhp1taIMRIn3qaMMIGknzWgSb6SvJvscmfQceqNccDaIP6T+6ksbGqj1Q5g0c3SIBEpBij2+xZJRbNS34D6JA0ujL7whPfv3o2z+Ua6WgXg7o+q6rTZXN4WS0w2DaOc52bNplmJ3zOh9iM5jBEcL3nfxKrKmYE5bb8p/8AFPzWaSY9s332W+CePB59jWc5I202eVpgaHO0yOP/AMqTjiGNzExJJaeJ3gBM2kIeyL84T12j91H2u9xa1jrkXEajj/OpOqS2Izy0kQMTjy4m3sQalRjgM5OmjWj2AklHp7Mq1DzWlo61OZ4L1IuW+yVQ74x9mn6+yla5hAAbBGvE36ym1KEXE9hFlYY3wdq05IAIG8blGo4l9Ozmhw4G66jNS8MsUU1oratMxBmNQNyDQfybjqBw1Ct6j2u80FvVqL7lW4hg3W4zpO5Xwn6Zmvoysom0qocJCPSrFpsqihVLXEkWJuAIHaFZLmUer0ee4taZotnbSB1K0WCxGYLzxj4Nlo9h4/QFXU27wyicPZrYXELqJkJ5C2FIPKkhFhNIQA4RcC3ytP12fkE2EbAjytP12fkEBNxY8o/13fkUKEfFjyj/AF3fkUOFJAyEsJ8LoQDISwnwuhAQNr4nkqD38BAvF3WF+0rzTEVMtWQ4OA3xAg3jrN9VqvCTaArZmSW06dQNJFy536t+gH1VTjabDz6YOkAECP5Cych5PR4McPLK4Vc50kkyXak3tHAQYVk2oJIygxv4HiFDweHLj9xorBzWkgAaDdv33XnTbbPXSWMC16xDDvzRY3jLpZVzXX019n0Vq2lmEgdQ/wCFCxeHe07vZf8AZVuMmTCUVoa6gQBaZ74/ZEY4sFz77/UJorECHT7j1IJyk+dvmd3tC00wS8mS2UmShUcX8wEZSN4MGYF9N6n4egQC43NzJOnVOgCp6OKLRGUEQAZ4xYx1IeKrVHjz7dFoi3Cd6udkY+GUqmyf4JJ2m11w0yMpZcWcDcniI7EWi5z353m56oHsCjbPpg+cCD22V5h6DeK8/kXSksZN1dEIPxstMC5rgLQrNtKypqb4HUpOFxUG9x1ryO7izuXHT2iwfhgQZhZvaXg7mu0QeC12He2oLJX01crGtpmdZg9Hk+J2e+k61jfdP3UKphjoQvVMfsxlQGRfiFnMd4P2lpWyvlP2aI2xlpmKdQJEe3Telo+b2WWspbIgc4X3Khx2CNOoY0cJ7CFrr5Cs+p5/IgvRER8FWyvBQEoVqeDG1lHpOyquZgKnEKj8FquZnYr+F6dbzFMyNYYKEhCLCQhdkAoRsEPK0/XZ+QTCEbBDytP12fkEBNxTfKP9Z35FCyqRih5R/rO+5QwEIGAJcqcAlhSBkJQ1PhI8wCeF1APLsYc1WsH2Y0vcInUkge1QaNcjWSd8xEdSLUrS6pcAl5IB4a343XVcFzC83jTKQLmOI61inHsj16J9cBMPVFKSWlzXCwzZYNx7Qn09ploltN1pzQM2upjhEBQWuIscrg0bnggCNJ4rmZm89hyzva4E3gRbTVU9f7RrbXplxh9rtEXynUSIgdSZV2s29sx4zA96gtpydQDclzpAygE6HUqYxswY0DZteN8T2KtpI6Uc+UQqm0HuG5o9Xr4nvQ6dY6gzrFo9sHip2Ipl7gSZgZQTwNwpuDbSawQ2XEXLnBwF/wBI0R70WLEVnBXCmXMzE6mPNtI3e4j3qfR2M7LJhotEmJngn0Ia1mkNe4k/9rb9caqRSAeT0h5wmTIMEqp4JzL0QauGLDxjt0HUQnUsTClVWCZk/wA/gSYWm17XueOaLCIBL930BKzOCm8IvUsLLFZXLhrZXOy6barHNHngiL6i9oP80VVh6YkQI7Ln3qTmh/MESIjjP8lUdIx29omT7aWixwFUi7d2oVxSrNeLG6pcLTgn3Hv7U1lU03kTdpjVZp1utZ9Fcoqb/JfOCi1m6o2GxAeJGu9MrlQngxSi0ytqslU2NwwJuFe4gW4KBiGSr6JNSRxYtGBqMhxHAke5MUvaTYqvH+4/VRV6+TAbPwLMtK1WVZnwIp8wnrWphelR+xGSf7gcJMqLCQhXHIIhFwY8qz12fkE2EXBt8oz12/kEBNxI57/Wd9yhQpGJHPf6zvuUOFJzkbC6E+EsIQMhJUZII4gj3hEhLCA8eFGXuY7z2Eg21j/hdfm2kE6mcuYCcvXoVb+EOy+TxlR0+cS7LMCCBfrv9lAqkVHgsYG5I/UBBAIa48XSVm94PThJuOgGIr5nHzZItlaABbh7l1OjAc+SNwiJkcPfqjvZkrmk9zA4OhzgSWgnsFzKmYzZzqLyHecGNflDSQGuNnO0jqlcygy2NyWnoi0jIkjfYZQRHH6fVGxDwGwNd53xEHtshMrPFi0ACC3fY7+oSo1SjUqOhnOkxrJNtwnt+ionW2bK7I+xXOkWmLxe8E2lTMLSII6rRFuuyHhdkVnVC3LD2Ahw0uN3AEQrersms5rCB5oi0E+2DrMrlUSeSZ8quLSyivr86zNIOYzbtj9kai00qbnutn5rLXgRJ/m9Apl1J3PaROrHDcNNfepO1HOfTY5k8kAZeQYl1hzu1c/BpnS5CbS9EENLhmcSBft11VphKYqPyA8xmnWDfXiSfqqnEVMgi14aRO8a6e1SaeJNIHmwWwQDGptmI19i4jT18lk7O3gssdjA12Qat4RAG8TvUrYTQ6ryldwa0CGyct1nacTL7m5y6n2lTqcuIJvFyf0gbg3j2qmS+3Z+DpJKHVP/AE0GNx7HOiiGhsc5wbPvJVU/EZnk2Ex9BCXLIiZE6DsUbEUYhZr1KZ3T1iWFDG5DbermjXDgsmwlS8Hiix153LF8TQurUlo0FTrVfXbopba4eLFR8QLLRx19jzbNLDMJtgeXqdv7KEpGOfmqPI3uP3T9m4Y1arWjeV6mMswvRvvBPDZKA61dEJuFo5GNbwCJlXrQj1ikYm8sYQkhEITYXRAMhFwg8oz12/kEkImEHlGes38gpBMxI57vWd9ymAI2IHPd6zvuUyEORsJYSwnQgGQuhOhcUBkvDbDgZajtCMhMExcndpvWKqlu6YMyWjOSYtbdp916vtTBCvRfTMc9pF9x3FedvOWoaWJpl7jzQWnK9pa3mxuLbSqJx3k28eesFTs6u6k8hzXDMcr5Gjg0tbEbwXO9p6lc7K268uDqxcWh13Bgc97Wgiz6hMbhYmAqbB1sribTlPnSbyCbKThqxAiWmBLWuE+yBpqTJ4Ljs0a/hjNZaNIzblPM51OiGG8TzpJG9oHHfBUyvsVhcWg8nUcxwc2A9sHmuIYCLXMHqFgs1szGg12yIsRLYIbIIMNIjS1+IWqwjOVcarKj8rsjYEAHky6CQ6SHXvp3Xwal5MPIi6n9dB9nYRlB1i7zY/RBMN50ATPNiZ3lSBVmwGljEwB+mJ9lt0JWMDgC7UjfrPssmNsb9gVqX9GGU3LyNrMztcAGl2V2TO2W54tPVosZtLaL6ryW5aYyNaGNjIMt5bPXK3LfOkdRInhoR+6pdpeC3KPfUpvk+cGnrEweucw7IVVibWjVw7YRl9jIiuHRmBlogGGiDF3W13o0HzrmJJPV1oeEwxNV7XQA25m+u4dcfZWn+nbZod5w7B1DVYZZPfXXBFpHNZziG6kDeRx4DRSGOBdY81oBv16Dt7lDNNoc6NASC7UTchs67rWSVnuZlbEBxkdo/wCfqqvPksxjwX3+nhmZrhpJBGUgbyNxVZXq5nTu7VG5R2W5t26dSfSddVW4XhHVafthWvhPZVCi1bnuQAXE2EDrWXoy7Rf7MxEPj+dSlbVr5KT3cAffoPqVU7Ps5u8lB8L8b5tIes7/AMR9z7lZXV1Z5nKkmzNwtl4D7Muarh2LP7C2Y7EVABpvK9Q2fhBRpho3Behxa3J9n4PMulhYC5V0IiQheiZgRCSESEkIAcIuF/qM9Zv3CaWomGHPZ6zfuEBMxA57vWd90yEWuOe71j902EORoCWEsJYQDUkJ8JIQgYQs54WbH5VvLM/qU4dEecGmb9YWlIQ6zSWkDWDHbFkkso6hJxeUeP4gXMtF7xpG+ybTpA23DUzeOpDx1WHFpDgRZ09Iax1IeFqBsE2IMj9gRv8A8rLhHsRcsaLnC0m5rc5tmxuI3zzhcH6harYTHAEX5Noc1hdIDrn9NhPX1rI4KsMwPNzBwLbADUEAgmwmFudlBjqY5NwIeM8GASX853N3QTuV1Zj5beCRksATFoMmDm0t7tetCogNFiXXjzi4zEXKJSJcXZi1wzatBMAR5xkCQ6UOjiWuqOpgAASQ6QQ4kAk62ufbBV2TzujF0PXv3+9HfiHNZzGNdmsQ5xaQDqW7jrvjQoYZ2/VJHuUEJ4Zjtp4B1I58pyFx1GV1rc7UCZkRuhQQL5eyLjjEHhp9F6C+gHMIfJabERaZAHtk6rLbY8HHB4OGDi15iNYg6G92me2yy2U+0ezxeamsS0UxblMkxBvBtMdQPDsRS0GC45gIFzBlwOYNdG6BbsVg/YtanSc51MgDKHEOaQWncOFyBOt1n8ZVANpBiLGbzr1Wiyyyj0Z6Vc/lTwyewUovbXS7p3T1ShOqTxPae7VV72NNUOYCATJ3Azmjt0KtqdAkz5rOLr9ojfeVE0npImOttgGncFIZTJt7U3M23JgyNXO19gRaQJsLDUn7mVwoMidmESKb20g6o7zWD67gOslZqnnxVYnVzzfgOrsGiPjcS7EvFKiCWA2EXc7pH9l6B4K+DjcMwOcJedTwVkKu7weXfdjZK8HtjNw1MD9R1KtoT4XQvRjFRWEee3nYOF0J8JIXQBkJIRISQgBwiYYc9nrN+4SQiYYc9vrN+4QEquOe71j900BErDnO7T900IciQuhOhLCAbCSE+F0IQDhIQiwkyqQZjwk8G2V5qMaOU3jpf5WExGyWOkCWOG4zqNxHHRewlqqNt7Bp4gExkfueB+XFVygn4NFV7jps8vfhyzUkOBHOyiDvEcRYe5anZFYltNvMgRewPOaM0vdoebuIVZtLAVMO/JWEt/S/d7CdFFdS/SHQDJn9MEbgOw+9UrMWb8qyJoto7SDKAbSPPcIG8ZJu7hcW9/BQsBj3Dny7KwXOURmuS0wLW0hQK1YPfDi4iwa7cOaIETZup9q6nVysLZkPuRLsouPYTbgkpvJEKYpYNDhdqNqNYavNeS2OdYEgQCAb3dB1FuxXFCqxzZ5RmkmXZRvixuAY4fZYHGneJIAiIj2GDZC5VzWOjUxI3S0QHRxiyK/BzPgRntaN1R2meVZTEObUByvaxxAdpDhMG954FWdCkCHufLAQ3OAYykHnS9ozSbDXduXmlDHOZvMNDS7pZdIBPbp7dyl4zazqjQNBDS4NsHOcJcTxaJiO3jbuNqaK7OG4tJFl4UeEzHNfQw8ciBl3i7RqwRcCI1usexpqW4abtAYM/wA1UsACYAMga6azZPD48202gCB9FmsfZ5Z6NK+OPWKAMYWusLNjfqCYkCbjVTCXvItA3WsB2Lpd9tEVjLAlsX4XPUOPYuNHTnhbwdTw/TNuHem0sNUxr+Sw4Ipiz6nHiB1K82Z4M1MTBryyl0NHOH+7gOpbTB4JlJobTaGgbgIV1dTl+EebfyfSKjYXgzSwosJdvcblXmVPyriFrjFRWEYm29sHCQhEhdCkgFCQohCaQgGQkKcuhAMT8N57fWb9wkhPw457fWb9wgJdYc53afumwn1Rzndp+6QBDkSEsJYSoQNhdCcuhAJC6EsLoQkSEhanLkBHr4dr2lrwCDqDosTtvwScyTQlzDfJvb2cQt7CQtUSin5O4TlB5R45UD6ZhwcHCbEEFD5WQSvYMTgWVPPY13rNBVPi/BDD1NGlnqm3uKolS/TN9fNj/JHnJr35otPG50XF4O/6LZP8BBMtqH/uCE7wIeNHNPXMfsuFTIv/AFlRj67gSTv0F+y/84oW6BYCwANgOoblsGeATyec8fz2KbS8Bm/rf7GjvUfFMfrKl+TBtEX91rKZhaL6hAptc71Wk/Zeh4bwTwzP0Fx/3GforihhWsEMaGjqAC6XHfsqnz1/FGM2X4MVHRn8mN8jne5ajZ+xqdG7Wy7pG5/wrENShXquKMU7ZS8sHCUBOKRdlQhCbCeUiAYQmwiFNKAYQkITymwhyMISQnkJIQDE+h57fWb90kJ9Ac9vrN+6Am1KLsx5rtT+k8UgoO6LvhK0KVDvqZ7kXdF3wlLyLui74StAuQjoZ/kXdF3wldyLuifhK0C5B0M/yLui74Su5F3Rd8JWgXIT1M9yLui74Sl5F3Rd8JWgXIOpnuRd0XfCUvIu6LvhK0C5B1KDkXdE/CUnIu6LvhK0C5BgzxoO6LvhK7kHdF3wlaFchODPci7ou+EruRd0XfCVoVyDBnuRd0XfCU7kndF3wlX65Bgz5pO6LvhKTkXdF3wlaFcgwZ7kXdF3wlJyDui74StEuQYM5yDui74Su5F3Rd8JWjXIR1M3yDui74Sk5B3Rd8JWlXIOpmeQd0XfCU04d3Rd8JWoXIOpljh3dF3wlJ/p3dF3wlapcg6mV/07ui74Slo4d2ZvNdqP0nitSuQd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2710" name="AutoShape 6" descr="data:image/jpeg;base64,/9j/4AAQSkZJRgABAQAAAQABAAD/2wCEAAkGBxQQEBQUEBQUFBUUFhQWFBUUEBUUFBcUFRQWGBUVFBUYHCggGBolGxQVITEhJSkrLi4uGB8zODMsNygtLisBCgoKDg0OGxAQGiwkICQsLCwsLCwsLCwsLCwsLCwsLCwsLCwsLCwsLCwsLCwsLCwsLCwsLCwsLCwsLCwsLCwsN//AABEIALkBEAMBIgACEQEDEQH/xAAbAAABBQEBAAAAAAAAAAAAAAADAQIEBQYAB//EAEAQAAEDAgMDBg0DAwMFAAAAAAEAAhEDIQQSMQVBURMiUmFx0QYVIzJTcoGRkpOhsbJCwfAzc+EUYvFDgsLS8v/EABoBAQADAQEBAAAAAAAAAAAAAAABAwQCBQb/xAAlEQACAgICAgIBBQAAAAAAAAAAAQIDESEEEjFBEyJhFDJCUYH/2gAMAwEAAhEDEQA/ALvH7XxAq1AK9UAPeABUdAAcYAug+OcT6er8x3eh7Qb5ar/cf+ZQIXJBMG2cR6er8x3eu8c4j09X5ju9RIXQoBM8c4j09X5ju9d45xHp6vzHd6iQuhATPHGI9PV+Y7vXeOMR6er8x3eokLoUgl+OMR6er8x3eu8cYj09X5ju9RIXEKASvHOI9PV+Y7vXeOcR6er8x3eokLsqAlHbGI9PV+Y5d45xHp6vzHd6iQuhASjtrEenq/Md3rvHWI9PV+Y7vTcHhOU1MCYtqZ+0aqlO0mMxBoOdJnmOixm+UxYH/C4+Rdup11eMl545xHp6vzHd67xziPT1fmO71DypYXezkmeOcR6er8x3emv25iB/16vzHd6iwoeLdChtklqzbuIP/Xq/Md3onjnEenq/Md3qkwr5U8BE8gmeOcR6er8x3eu8c4j09X5ju9Q4XQpIJR2ziPT1fmO713jrEenq/Md3qIQkhASztrE+nq/Md3pPHWJ9PV+Y7vUQhNIQkmeO8T6et8x3ek8d4n09b5ju9Q4XQhGSX47xPp63zXd67x3ifT1vmu71DhJCEkzx3ifT1vmu70bAbZxJrUwa9Ug1GAg1HQQXCQbqshSNmjy9L+5T/MICXtAeWqf3H/kUANUvHt8tU9d/5FAyqTkZlXZUQNS5UAPKuyosLoQA8q7KiQuyoAcJIRMq6EAIrkQhdlQkHlXZULFY+lS/qVGN7XAH3KnxXhbQbZmaoeoQPeVy5JeTqMJS8IvHNMEAubIg5TFlg9tbKdRq6kjzmGbx/wCwj6BTMR4W1Xf02Mb1klx/ZRcNtapWqBtYyIMQ0CIvu10CzW2xSbj5NlFFif2WjVbDxRrUGud512nrgxPtEH2qdKw+K2vUw5DaRsSSQWzHD6BWeB2u9450T7kXJiopyOJ8WfZ9Vo0bnhVW0K6Ecad49xlQMdiZFlLvhJfVlDqlF7RYbMrSVdtKyezK8FXTMX1ruuejmSLSF0KHTxKk06kq1M5HQkhEXEKQCISZUXKkyqQCISZUUtSZUAKF0ImVJlQA4R9nDy1L+5T/ADCHlR9nDy1L+4z8wgJuOb5Wp67/AMig5VKxo8rU9d/5FBAQgZC6ETKlyoAUJQ1EhLlQAsq7KiZV0IARYuyJ1ao1jS55DQNSTAWL214ROqPLKLstPSRYnrnX2KuyxQWy2qqVjwi+2ttqnh7HnP6Lf3O5Y/aO0a9c3eWjc1hIEdcapgpDUkuJ36/dKMK79Nl59nKb8aPWo4MY7lsh0dngnnk9usdqn1tlgN5tz1LqVKoGmBIJvfgpWAOVwLhbUDdPD/Cpc2/LNXxqK0QKOHvcI9GnDm2jh/N6uazxViWgRvAAuN0jVBpYbyjYuBf3qHF5I+ROLyio2pQ8owRxPWpWGw4M5nBsDfv6lKrxy4k6Meb6SAO9DY10RllxAknQW/yk1nGPBzVL6/kjVBlOp9hUc3kzPUe9WTaQZJcGkjjeTwaDIULG1czoHJ05mYjTrIH2CmNRMpKWmiA7Elhv9FIoY6dCkxmCa1giqxznTzZAyjWXOJ16iqg0zFuK1KOPJgspi9xNNQ2gd6tcNjgd6xNHFFtn6C06qfSr72mewqe8o+TG6zbUcSprKkrFYfaBGqusFjwd6vhamVOGC/hJlQcPXBUoXV+cnIOEhCLCSFJAKEkIuVJlQASEfZ48tT/uM/IJpajYBvlqfrs/IICbjR5Wp67/AMig5VJxg8q/13/kUHKgGZUuVPypcqEDISwn5V0IAcJHkAEkwBck6AdaLlWL8K9th55GnJbPPdFiRoOsarmc1FFlcHOWERfCbbor+To/0xcu6R6uoKmp07JzqWQhp1taIMRIn3qaMMIGknzWgSb6SvJvscmfQceqNccDaIP6T+6ksbGqj1Q5g0c3SIBEpBij2+xZJRbNS34D6JA0ujL7whPfv3o2z+Ua6WgXg7o+q6rTZXN4WS0w2DaOc52bNplmJ3zOh9iM5jBEcL3nfxKrKmYE5bb8p/8AFPzWaSY9s332W+CePB59jWc5I202eVpgaHO0yOP/AMqTjiGNzExJJaeJ3gBM2kIeyL84T12j91H2u9xa1jrkXEajj/OpOqS2Izy0kQMTjy4m3sQalRjgM5OmjWj2AklHp7Mq1DzWlo61OZ4L1IuW+yVQ74x9mn6+yla5hAAbBGvE36ym1KEXE9hFlYY3wdq05IAIG8blGo4l9Ozmhw4G66jNS8MsUU1oratMxBmNQNyDQfybjqBw1Ct6j2u80FvVqL7lW4hg3W4zpO5Xwn6Zmvoysom0qocJCPSrFpsqihVLXEkWJuAIHaFZLmUer0ee4taZotnbSB1K0WCxGYLzxj4Nlo9h4/QFXU27wyicPZrYXELqJkJ5C2FIPKkhFhNIQA4RcC3ytP12fkE2EbAjytP12fkEBNxY8o/13fkUKEfFjyj/AF3fkUOFJAyEsJ8LoQDISwnwuhAQNr4nkqD38BAvF3WF+0rzTEVMtWQ4OA3xAg3jrN9VqvCTaArZmSW06dQNJFy536t+gH1VTjabDz6YOkAECP5Cych5PR4McPLK4Vc50kkyXak3tHAQYVk2oJIygxv4HiFDweHLj9xorBzWkgAaDdv33XnTbbPXSWMC16xDDvzRY3jLpZVzXX019n0Vq2lmEgdQ/wCFCxeHe07vZf8AZVuMmTCUVoa6gQBaZ74/ZEY4sFz77/UJorECHT7j1IJyk+dvmd3tC00wS8mS2UmShUcX8wEZSN4MGYF9N6n4egQC43NzJOnVOgCp6OKLRGUEQAZ4xYx1IeKrVHjz7dFoi3Cd6udkY+GUqmyf4JJ2m11w0yMpZcWcDcniI7EWi5z353m56oHsCjbPpg+cCD22V5h6DeK8/kXSksZN1dEIPxstMC5rgLQrNtKypqb4HUpOFxUG9x1ryO7izuXHT2iwfhgQZhZvaXg7mu0QeC12He2oLJX01crGtpmdZg9Hk+J2e+k61jfdP3UKphjoQvVMfsxlQGRfiFnMd4P2lpWyvlP2aI2xlpmKdQJEe3Telo+b2WWspbIgc4X3Khx2CNOoY0cJ7CFrr5Cs+p5/IgvRER8FWyvBQEoVqeDG1lHpOyquZgKnEKj8FquZnYr+F6dbzFMyNYYKEhCLCQhdkAoRsEPK0/XZ+QTCEbBDytP12fkEBNxTfKP9Z35FCyqRih5R/rO+5QwEIGAJcqcAlhSBkJQ1PhI8wCeF1APLsYc1WsH2Y0vcInUkge1QaNcjWSd8xEdSLUrS6pcAl5IB4a343XVcFzC83jTKQLmOI61inHsj16J9cBMPVFKSWlzXCwzZYNx7Qn09ploltN1pzQM2upjhEBQWuIscrg0bnggCNJ4rmZm89hyzva4E3gRbTVU9f7RrbXplxh9rtEXynUSIgdSZV2s29sx4zA96gtpydQDclzpAygE6HUqYxswY0DZteN8T2KtpI6Uc+UQqm0HuG5o9Xr4nvQ6dY6gzrFo9sHip2Ipl7gSZgZQTwNwpuDbSawQ2XEXLnBwF/wBI0R70WLEVnBXCmXMzE6mPNtI3e4j3qfR2M7LJhotEmJngn0Ia1mkNe4k/9rb9caqRSAeT0h5wmTIMEqp4JzL0QauGLDxjt0HUQnUsTClVWCZk/wA/gSYWm17XueOaLCIBL930BKzOCm8IvUsLLFZXLhrZXOy6barHNHngiL6i9oP80VVh6YkQI7Ln3qTmh/MESIjjP8lUdIx29omT7aWixwFUi7d2oVxSrNeLG6pcLTgn3Hv7U1lU03kTdpjVZp1utZ9Fcoqb/JfOCi1m6o2GxAeJGu9MrlQngxSi0ytqslU2NwwJuFe4gW4KBiGSr6JNSRxYtGBqMhxHAke5MUvaTYqvH+4/VRV6+TAbPwLMtK1WVZnwIp8wnrWphelR+xGSf7gcJMqLCQhXHIIhFwY8qz12fkE2EXBt8oz12/kEBNxI57/Wd9yhQpGJHPf6zvuUOFJzkbC6E+EsIQMhJUZII4gj3hEhLCA8eFGXuY7z2Eg21j/hdfm2kE6mcuYCcvXoVb+EOy+TxlR0+cS7LMCCBfrv9lAqkVHgsYG5I/UBBAIa48XSVm94PThJuOgGIr5nHzZItlaABbh7l1OjAc+SNwiJkcPfqjvZkrmk9zA4OhzgSWgnsFzKmYzZzqLyHecGNflDSQGuNnO0jqlcygy2NyWnoi0jIkjfYZQRHH6fVGxDwGwNd53xEHtshMrPFi0ACC3fY7+oSo1SjUqOhnOkxrJNtwnt+ionW2bK7I+xXOkWmLxe8E2lTMLSII6rRFuuyHhdkVnVC3LD2Ahw0uN3AEQrersms5rCB5oi0E+2DrMrlUSeSZ8quLSyivr86zNIOYzbtj9kai00qbnutn5rLXgRJ/m9Apl1J3PaROrHDcNNfepO1HOfTY5k8kAZeQYl1hzu1c/BpnS5CbS9EENLhmcSBft11VphKYqPyA8xmnWDfXiSfqqnEVMgi14aRO8a6e1SaeJNIHmwWwQDGptmI19i4jT18lk7O3gssdjA12Qat4RAG8TvUrYTQ6ryldwa0CGyct1nacTL7m5y6n2lTqcuIJvFyf0gbg3j2qmS+3Z+DpJKHVP/AE0GNx7HOiiGhsc5wbPvJVU/EZnk2Ex9BCXLIiZE6DsUbEUYhZr1KZ3T1iWFDG5DbermjXDgsmwlS8Hiix153LF8TQurUlo0FTrVfXbopba4eLFR8QLLRx19jzbNLDMJtgeXqdv7KEpGOfmqPI3uP3T9m4Y1arWjeV6mMswvRvvBPDZKA61dEJuFo5GNbwCJlXrQj1ikYm8sYQkhEITYXRAMhFwg8oz12/kEkImEHlGes38gpBMxI57vWd9ymAI2IHPd6zvuUyEORsJYSwnQgGQuhOhcUBkvDbDgZajtCMhMExcndpvWKqlu6YMyWjOSYtbdp916vtTBCvRfTMc9pF9x3FedvOWoaWJpl7jzQWnK9pa3mxuLbSqJx3k28eesFTs6u6k8hzXDMcr5Gjg0tbEbwXO9p6lc7K268uDqxcWh13Bgc97Wgiz6hMbhYmAqbB1sribTlPnSbyCbKThqxAiWmBLWuE+yBpqTJ4Ljs0a/hjNZaNIzblPM51OiGG8TzpJG9oHHfBUyvsVhcWg8nUcxwc2A9sHmuIYCLXMHqFgs1szGg12yIsRLYIbIIMNIjS1+IWqwjOVcarKj8rsjYEAHky6CQ6SHXvp3Xwal5MPIi6n9dB9nYRlB1i7zY/RBMN50ATPNiZ3lSBVmwGljEwB+mJ9lt0JWMDgC7UjfrPssmNsb9gVqX9GGU3LyNrMztcAGl2V2TO2W54tPVosZtLaL6ryW5aYyNaGNjIMt5bPXK3LfOkdRInhoR+6pdpeC3KPfUpvk+cGnrEweucw7IVVibWjVw7YRl9jIiuHRmBlogGGiDF3W13o0HzrmJJPV1oeEwxNV7XQA25m+u4dcfZWn+nbZod5w7B1DVYZZPfXXBFpHNZziG6kDeRx4DRSGOBdY81oBv16Dt7lDNNoc6NASC7UTchs67rWSVnuZlbEBxkdo/wCfqqvPksxjwX3+nhmZrhpJBGUgbyNxVZXq5nTu7VG5R2W5t26dSfSddVW4XhHVafthWvhPZVCi1bnuQAXE2EDrWXoy7Rf7MxEPj+dSlbVr5KT3cAffoPqVU7Ps5u8lB8L8b5tIes7/AMR9z7lZXV1Z5nKkmzNwtl4D7Muarh2LP7C2Y7EVABpvK9Q2fhBRpho3Behxa3J9n4PMulhYC5V0IiQheiZgRCSESEkIAcIuF/qM9Zv3CaWomGHPZ6zfuEBMxA57vWd90yEWuOe71j902EORoCWEsJYQDUkJ8JIQgYQs54WbH5VvLM/qU4dEecGmb9YWlIQ6zSWkDWDHbFkkso6hJxeUeP4gXMtF7xpG+ybTpA23DUzeOpDx1WHFpDgRZ09Iax1IeFqBsE2IMj9gRv8A8rLhHsRcsaLnC0m5rc5tmxuI3zzhcH6harYTHAEX5Noc1hdIDrn9NhPX1rI4KsMwPNzBwLbADUEAgmwmFudlBjqY5NwIeM8GASX853N3QTuV1Zj5beCRksATFoMmDm0t7tetCogNFiXXjzi4zEXKJSJcXZi1wzatBMAR5xkCQ6UOjiWuqOpgAASQ6QQ4kAk62ufbBV2TzujF0PXv3+9HfiHNZzGNdmsQ5xaQDqW7jrvjQoYZ2/VJHuUEJ4Zjtp4B1I58pyFx1GV1rc7UCZkRuhQQL5eyLjjEHhp9F6C+gHMIfJabERaZAHtk6rLbY8HHB4OGDi15iNYg6G92me2yy2U+0ezxeamsS0UxblMkxBvBtMdQPDsRS0GC45gIFzBlwOYNdG6BbsVg/YtanSc51MgDKHEOaQWncOFyBOt1n8ZVANpBiLGbzr1Wiyyyj0Z6Vc/lTwyewUovbXS7p3T1ShOqTxPae7VV72NNUOYCATJ3Azmjt0KtqdAkz5rOLr9ojfeVE0npImOttgGncFIZTJt7U3M23JgyNXO19gRaQJsLDUn7mVwoMidmESKb20g6o7zWD67gOslZqnnxVYnVzzfgOrsGiPjcS7EvFKiCWA2EXc7pH9l6B4K+DjcMwOcJedTwVkKu7weXfdjZK8HtjNw1MD9R1KtoT4XQvRjFRWEee3nYOF0J8JIXQBkJIRISQgBwiYYc9nrN+4SQiYYc9vrN+4QEquOe71j900BErDnO7T900IciQuhOhLCAbCSE+F0IQDhIQiwkyqQZjwk8G2V5qMaOU3jpf5WExGyWOkCWOG4zqNxHHRewlqqNt7Bp4gExkfueB+XFVygn4NFV7jps8vfhyzUkOBHOyiDvEcRYe5anZFYltNvMgRewPOaM0vdoebuIVZtLAVMO/JWEt/S/d7CdFFdS/SHQDJn9MEbgOw+9UrMWb8qyJoto7SDKAbSPPcIG8ZJu7hcW9/BQsBj3Dny7KwXOURmuS0wLW0hQK1YPfDi4iwa7cOaIETZup9q6nVysLZkPuRLsouPYTbgkpvJEKYpYNDhdqNqNYavNeS2OdYEgQCAb3dB1FuxXFCqxzZ5RmkmXZRvixuAY4fZYHGneJIAiIj2GDZC5VzWOjUxI3S0QHRxiyK/BzPgRntaN1R2meVZTEObUByvaxxAdpDhMG954FWdCkCHufLAQ3OAYykHnS9ozSbDXduXmlDHOZvMNDS7pZdIBPbp7dyl4zazqjQNBDS4NsHOcJcTxaJiO3jbuNqaK7OG4tJFl4UeEzHNfQw8ciBl3i7RqwRcCI1usexpqW4abtAYM/wA1UsACYAMga6azZPD48202gCB9FmsfZ5Z6NK+OPWKAMYWusLNjfqCYkCbjVTCXvItA3WsB2Lpd9tEVjLAlsX4XPUOPYuNHTnhbwdTw/TNuHem0sNUxr+Sw4Ipiz6nHiB1K82Z4M1MTBryyl0NHOH+7gOpbTB4JlJobTaGgbgIV1dTl+EebfyfSKjYXgzSwosJdvcblXmVPyriFrjFRWEYm29sHCQhEhdCkgFCQohCaQgGQkKcuhAMT8N57fWb9wkhPw457fWb9wgJdYc53afumwn1Rzndp+6QBDkSEsJYSoQNhdCcuhAJC6EsLoQkSEhanLkBHr4dr2lrwCDqDosTtvwScyTQlzDfJvb2cQt7CQtUSin5O4TlB5R45UD6ZhwcHCbEEFD5WQSvYMTgWVPPY13rNBVPi/BDD1NGlnqm3uKolS/TN9fNj/JHnJr35otPG50XF4O/6LZP8BBMtqH/uCE7wIeNHNPXMfsuFTIv/AFlRj67gSTv0F+y/84oW6BYCwANgOoblsGeATyec8fz2KbS8Bm/rf7GjvUfFMfrKl+TBtEX91rKZhaL6hAptc71Wk/Zeh4bwTwzP0Fx/3GforihhWsEMaGjqAC6XHfsqnz1/FGM2X4MVHRn8mN8jne5ajZ+xqdG7Wy7pG5/wrENShXquKMU7ZS8sHCUBOKRdlQhCbCeUiAYQmwiFNKAYQkITymwhyMISQnkJIQDE+h57fWb90kJ9Ac9vrN+6Am1KLsx5rtT+k8UgoO6LvhK0KVDvqZ7kXdF3wlLyLui74StAuQjoZ/kXdF3wldyLuifhK0C5B0M/yLui74Su5F3Rd8JWgXIT1M9yLui74Sl5F3Rd8JWgXIOpnuRd0XfCUvIu6LvhK0C5B1KDkXdE/CUnIu6LvhK0C5BgzxoO6LvhK7kHdF3wlaFchODPci7ou+EruRd0XfCVoVyDBnuRd0XfCU7kndF3wlX65Bgz5pO6LvhKTkXdF3wlaFcgwZ7kXdF3wlJyDui74StEuQYM5yDui74Su5F3Rd8JWjXIR1M3yDui74Sk5B3Rd8JWlXIOpmeQd0XfCU04d3Rd8JWoXIOpljh3dF3wlJ/p3dF3wlapcg6mV/07ui74Slo4d2ZvNdqP0nitSuQd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Τίτλος 6">
            <a:extLst>
              <a:ext uri="{FF2B5EF4-FFF2-40B4-BE49-F238E27FC236}">
                <a16:creationId xmlns:a16="http://schemas.microsoft.com/office/drawing/2014/main" id="{D359501E-C55B-4760-A8DB-4E964842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498524"/>
            <a:ext cx="8282880" cy="942805"/>
          </a:xfrm>
        </p:spPr>
        <p:txBody>
          <a:bodyPr>
            <a:normAutofit fontScale="90000"/>
          </a:bodyPr>
          <a:lstStyle/>
          <a:p>
            <a:r>
              <a:rPr lang="el-GR" sz="4800" b="1" dirty="0"/>
              <a:t>6. </a:t>
            </a:r>
            <a:r>
              <a:rPr lang="el-GR" sz="4800" b="1" dirty="0" err="1"/>
              <a:t>Κιτρινίνη</a:t>
            </a:r>
            <a:br>
              <a:rPr lang="el-GR" sz="4800" b="1" dirty="0"/>
            </a:br>
            <a:r>
              <a:rPr lang="el-GR" sz="4800" b="1" dirty="0"/>
              <a:t>παράγεται από </a:t>
            </a:r>
            <a:r>
              <a:rPr lang="en-US" sz="3600" b="1" i="1" dirty="0"/>
              <a:t>Penicillium </a:t>
            </a:r>
            <a:r>
              <a:rPr lang="en-US" sz="3600" b="1" dirty="0" err="1"/>
              <a:t>spp</a:t>
            </a:r>
            <a:r>
              <a:rPr lang="en-US" sz="3600" b="1" dirty="0"/>
              <a:t> </a:t>
            </a:r>
            <a:r>
              <a:rPr lang="el-GR" sz="3600" b="1" dirty="0"/>
              <a:t>και </a:t>
            </a:r>
            <a:r>
              <a:rPr lang="en-US" sz="3600" b="1" i="1" dirty="0"/>
              <a:t>Aspergillus</a:t>
            </a:r>
            <a:r>
              <a:rPr lang="en-US" sz="3600" b="1" dirty="0"/>
              <a:t> </a:t>
            </a:r>
            <a:r>
              <a:rPr lang="en-US" sz="3600" b="1" dirty="0" err="1"/>
              <a:t>spp</a:t>
            </a:r>
            <a:endParaRPr lang="el-GR" sz="3600" dirty="0"/>
          </a:p>
        </p:txBody>
      </p:sp>
      <p:pic>
        <p:nvPicPr>
          <p:cNvPr id="2050" name="Picture 2" descr="A review on citrinin: Its occurrence, risk implications, analytical  techniques, biosynthesis, physiochemical properties and control -  ScienceDirect">
            <a:extLst>
              <a:ext uri="{FF2B5EF4-FFF2-40B4-BE49-F238E27FC236}">
                <a16:creationId xmlns:a16="http://schemas.microsoft.com/office/drawing/2014/main" id="{E2551A93-A3AD-4F6F-BB2E-5FF11C62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3" y="2621589"/>
            <a:ext cx="54864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CD412-6DC5-46E7-9481-C26895FBECE6}"/>
              </a:ext>
            </a:extLst>
          </p:cNvPr>
          <p:cNvSpPr txBox="1"/>
          <p:nvPr/>
        </p:nvSpPr>
        <p:spPr>
          <a:xfrm>
            <a:off x="180726" y="2036814"/>
            <a:ext cx="485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Penicillium </a:t>
            </a:r>
            <a:r>
              <a:rPr lang="en-US" sz="3200" i="1" dirty="0" err="1"/>
              <a:t>digitatum</a:t>
            </a:r>
            <a:endParaRPr lang="el-GR" sz="3200" i="1" dirty="0"/>
          </a:p>
        </p:txBody>
      </p:sp>
    </p:spTree>
    <p:extLst>
      <p:ext uri="{BB962C8B-B14F-4D97-AF65-F5344CB8AC3E}">
        <p14:creationId xmlns:p14="http://schemas.microsoft.com/office/powerpoint/2010/main" val="3476795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2CC7C2-FDCF-47A2-8A65-99FFBC61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7.</a:t>
            </a:r>
            <a:r>
              <a:rPr lang="el-GR" b="1" dirty="0"/>
              <a:t>ΑΛΚΑΛΟΕΙΔΗ ΕΡΥΣΙΒΗΣ</a:t>
            </a:r>
            <a:br>
              <a:rPr lang="el-GR" b="1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02BE66-9D2A-49CB-B40B-3CE2021C6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37488"/>
            <a:ext cx="3384376" cy="5184576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b="1" dirty="0"/>
              <a:t>Παράγεται από τον μύκητα:</a:t>
            </a:r>
            <a:endParaRPr lang="el-GR" b="1" dirty="0">
              <a:highlight>
                <a:srgbClr val="FFFF00"/>
              </a:highlight>
            </a:endParaRPr>
          </a:p>
          <a:p>
            <a:pPr marL="36576" indent="0">
              <a:buNone/>
            </a:pPr>
            <a:r>
              <a:rPr lang="en-US" b="1" i="1" dirty="0" err="1"/>
              <a:t>Claviceps</a:t>
            </a:r>
            <a:r>
              <a:rPr lang="en-US" b="1" i="1" dirty="0"/>
              <a:t> </a:t>
            </a:r>
            <a:r>
              <a:rPr lang="en-US" b="1" i="1" dirty="0" err="1"/>
              <a:t>purpurea</a:t>
            </a:r>
            <a:r>
              <a:rPr lang="el-GR" b="1" i="1" dirty="0"/>
              <a:t> </a:t>
            </a:r>
            <a:r>
              <a:rPr lang="el-GR" b="1" dirty="0"/>
              <a:t>(ονομάζεται και ερυσίβη)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/>
              <a:t>Ο μύκητας παράγει ένα αλκαλοειδές που ονομάζεται </a:t>
            </a:r>
            <a:r>
              <a:rPr lang="el-GR" b="1" u="sng" dirty="0" err="1"/>
              <a:t>εργοταμίνη</a:t>
            </a:r>
            <a:endParaRPr lang="el-GR" b="1" u="sng" dirty="0"/>
          </a:p>
          <a:p>
            <a:pPr marL="36576" indent="0"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BA45312-028D-4F13-B4A7-673105B4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71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26040-FA40-42AB-881A-46155215F517}"/>
              </a:ext>
            </a:extLst>
          </p:cNvPr>
          <p:cNvSpPr txBox="1"/>
          <p:nvPr/>
        </p:nvSpPr>
        <p:spPr>
          <a:xfrm>
            <a:off x="3779912" y="5373216"/>
            <a:ext cx="5508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Προκαλεί συστολή των αγγείων του αίματος, παραισθήσεις, σπασμούς, νέκρωση των άκρων,  μπορεί να οδηγήσει και σε θάνατο (</a:t>
            </a:r>
            <a:r>
              <a:rPr lang="el-GR" dirty="0" err="1"/>
              <a:t>εργοτισμός</a:t>
            </a:r>
            <a:r>
              <a:rPr lang="el-GR" dirty="0"/>
              <a:t>)</a:t>
            </a:r>
          </a:p>
        </p:txBody>
      </p:sp>
      <p:pic>
        <p:nvPicPr>
          <p:cNvPr id="1028" name="Picture 4" descr="Ergotism">
            <a:extLst>
              <a:ext uri="{FF2B5EF4-FFF2-40B4-BE49-F238E27FC236}">
                <a16:creationId xmlns:a16="http://schemas.microsoft.com/office/drawing/2014/main" id="{7FBD238B-B3A9-4281-A3F3-8F242164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07" y="846138"/>
            <a:ext cx="4316893" cy="4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479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476672"/>
            <a:ext cx="5976664" cy="1296144"/>
          </a:xfrm>
        </p:spPr>
        <p:txBody>
          <a:bodyPr>
            <a:normAutofit fontScale="90000"/>
          </a:bodyPr>
          <a:lstStyle/>
          <a:p>
            <a:r>
              <a:rPr lang="el-GR" dirty="0"/>
              <a:t>Η «μούχλα» μπορεί να αποτελεί ένδειξη </a:t>
            </a:r>
            <a:r>
              <a:rPr lang="el-GR" dirty="0" err="1"/>
              <a:t>μυκοτοξίνης</a:t>
            </a:r>
            <a:r>
              <a:rPr lang="el-GR" dirty="0"/>
              <a:t>….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132856"/>
            <a:ext cx="7467600" cy="4525963"/>
          </a:xfrm>
        </p:spPr>
        <p:txBody>
          <a:bodyPr>
            <a:normAutofit/>
          </a:bodyPr>
          <a:lstStyle/>
          <a:p>
            <a:r>
              <a:rPr lang="el-GR" dirty="0"/>
              <a:t>… αλλά όχι όλα τα «μουχλιασμένα» προϊόντα έχουν </a:t>
            </a:r>
            <a:r>
              <a:rPr lang="el-GR" dirty="0" err="1"/>
              <a:t>μυκοτοξίνες</a:t>
            </a:r>
            <a:endParaRPr lang="el-GR" dirty="0"/>
          </a:p>
          <a:p>
            <a:r>
              <a:rPr lang="el-GR" dirty="0"/>
              <a:t>Επίσης κάποια προϊόντα δεν δείχνουν</a:t>
            </a:r>
          </a:p>
          <a:p>
            <a:pPr>
              <a:buNone/>
            </a:pPr>
            <a:r>
              <a:rPr lang="el-GR" dirty="0"/>
              <a:t>«μουχλιασμένα» αλλά είναι μολυσμένα </a:t>
            </a:r>
          </a:p>
          <a:p>
            <a:r>
              <a:rPr lang="el-GR" dirty="0"/>
              <a:t>Οι </a:t>
            </a:r>
            <a:r>
              <a:rPr lang="el-GR" dirty="0" err="1"/>
              <a:t>μυκοτοξίνες</a:t>
            </a:r>
            <a:r>
              <a:rPr lang="el-GR" dirty="0"/>
              <a:t> μπορεί να μην είναι ομοιόμορφα διασκορπισμένες</a:t>
            </a:r>
          </a:p>
          <a:p>
            <a:r>
              <a:rPr lang="el-GR" dirty="0"/>
              <a:t>Πολλές </a:t>
            </a:r>
            <a:r>
              <a:rPr lang="el-GR" dirty="0" err="1"/>
              <a:t>μυκοτοξίνες</a:t>
            </a:r>
            <a:r>
              <a:rPr lang="el-GR" dirty="0"/>
              <a:t> μπορεί να συνυπάρχουν στο ίδιο προϊόν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72</a:t>
            </a:fld>
            <a:endParaRPr lang="el-GR"/>
          </a:p>
        </p:txBody>
      </p:sp>
      <p:pic>
        <p:nvPicPr>
          <p:cNvPr id="26626" name="Picture 2" descr="https://encrypted-tbn1.gstatic.com/images?q=tbn:ANd9GcRxa5t3eKodxRhorWTirRUvt1qXXsa3sC7Rx4XtKmkxnOr1Zo0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025" y="260648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0"/>
            <a:ext cx="8363272" cy="1143000"/>
          </a:xfrm>
        </p:spPr>
        <p:txBody>
          <a:bodyPr>
            <a:normAutofit/>
          </a:bodyPr>
          <a:lstStyle/>
          <a:p>
            <a:r>
              <a:rPr lang="el-GR" sz="3200" dirty="0"/>
              <a:t>Νομοθετικά όρια για </a:t>
            </a:r>
            <a:r>
              <a:rPr lang="el-GR" sz="3200" dirty="0" err="1"/>
              <a:t>μυκοτοξίνες</a:t>
            </a:r>
            <a:r>
              <a:rPr lang="el-GR" sz="3200" dirty="0"/>
              <a:t> για ΕΕ και ΗΠΑ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73</a:t>
            </a:fld>
            <a:endParaRPr lang="el-GR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711" y="1021513"/>
            <a:ext cx="7942873" cy="573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CB1975E-840C-4E16-B571-113C1498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74</a:t>
            </a:fld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E3C2001-299D-46FA-A069-8A3B3A2D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50324"/>
            <a:ext cx="8472358" cy="451903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16A72A4-95CA-4CF4-B6FD-C64D57B4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88640"/>
            <a:ext cx="719949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976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D0B56C8-B669-4A1C-A69D-0E888543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75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E5A33D7-A798-4926-A0CC-7CE211597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00" y="973988"/>
            <a:ext cx="7229177" cy="56306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0FB2EA-F1C2-4975-82A2-90EF4549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0"/>
            <a:ext cx="2592288" cy="96242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FF2025D-7176-4075-9409-7B1CA9E2E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94" y="188640"/>
            <a:ext cx="3624452" cy="4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559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BE5D4DE-BE78-4C83-9C7A-8B9DB80F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76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66868E5-9CCB-41C5-8E29-4C7EAEDF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44" y="1157871"/>
            <a:ext cx="7634374" cy="573522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2E4A5C-14E7-44C6-93CD-79F709F5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9337"/>
            <a:ext cx="3331699" cy="44004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6A103B1-9ADF-454B-ACB9-86323F6D1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04" y="197511"/>
            <a:ext cx="3389914" cy="8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990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F945372-7731-4C83-A1E0-CFE430A0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77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62DD188-C36A-4FB5-9B3C-107E3921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5" y="2564904"/>
            <a:ext cx="8313690" cy="310840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69163D3-9E34-4B80-BE4F-F6D5DAA4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1" y="1300247"/>
            <a:ext cx="3148733" cy="12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98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0341B1DF-1BDE-47FB-B9F9-56D095A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78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849D860-FB54-4980-A980-E73EF6A21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5" y="2132856"/>
            <a:ext cx="7919785" cy="288131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8EA6989-CDF5-4642-ADFB-2EE774E2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496" y="1220730"/>
            <a:ext cx="3389914" cy="8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46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F7E9D9D-C825-42E8-B9A0-B188A0B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79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B0B7D7-1877-470A-82C1-6D817EA35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61" y="419292"/>
            <a:ext cx="6534461" cy="62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3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Οι υφές μπορεί να είναι :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με διαφράγματα (αληθείς υφές) (ή </a:t>
            </a:r>
            <a:r>
              <a:rPr lang="el-GR" sz="4000" dirty="0" err="1"/>
              <a:t>διαφραγματοφόρες</a:t>
            </a:r>
            <a:r>
              <a:rPr lang="el-GR" sz="4000" dirty="0"/>
              <a:t>, </a:t>
            </a:r>
            <a:r>
              <a:rPr lang="en-US" sz="4000" dirty="0" err="1"/>
              <a:t>septate</a:t>
            </a:r>
            <a:r>
              <a:rPr lang="en-US" sz="4000" dirty="0"/>
              <a:t>)</a:t>
            </a:r>
            <a:endParaRPr lang="el-GR" sz="4000" dirty="0"/>
          </a:p>
          <a:p>
            <a:r>
              <a:rPr lang="el-GR" sz="4000" dirty="0"/>
              <a:t>χωρίς διαφράγματα (</a:t>
            </a:r>
            <a:r>
              <a:rPr lang="el-GR" sz="4000" dirty="0" err="1"/>
              <a:t>κοινοκυττάριες</a:t>
            </a:r>
            <a:r>
              <a:rPr lang="el-GR" sz="4000" dirty="0"/>
              <a:t>) </a:t>
            </a:r>
          </a:p>
          <a:p>
            <a:endParaRPr lang="el-GR" sz="40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8F77-BC75-4D2F-9622-E69B3FD0DF0B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CC2C4129-C26B-44E2-B4B9-6B508640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80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D99957A-767C-4C1C-95DF-58FED512F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2" y="2636912"/>
            <a:ext cx="8593596" cy="328350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517291-2FC9-4D1A-8F0C-E6FF13CB4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556792"/>
            <a:ext cx="219651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724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2405279-4505-4E7F-BD84-CE8B77AC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81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B05E3F-A0F2-4271-8A96-A6916E78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764704"/>
            <a:ext cx="2196510" cy="86409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5F39E1-EED0-41E2-95D6-0053F5748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5" y="1916832"/>
            <a:ext cx="8961050" cy="34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54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2A0B661-B641-4C17-B700-DD01FE97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82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1AF0DF-0EDA-4985-BF81-2D8C1F3C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4" y="1171005"/>
            <a:ext cx="8275072" cy="43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66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2BA99AA-E349-4554-A817-5A058AD6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83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F9A3B13-3A3A-46FC-809E-6D9192FB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8640"/>
            <a:ext cx="6983018" cy="635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937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9DEDD085-C4F2-404B-A6CD-EDDE6915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84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B9D9FA-7ECE-454C-B59C-9A9C4E77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74" y="2204864"/>
            <a:ext cx="7784451" cy="197193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AD5F028-B5DF-4D92-AC80-CEAE91DA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66" y="1268760"/>
            <a:ext cx="257403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808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D9C5BED-BE47-4628-AD5E-9023A4F8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85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266FD4-B154-4A18-99F8-D7192200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468863" cy="48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843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D227F6F-0C71-418E-A5E4-2A60C6E3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86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8580C56-1B7D-4BF1-AEF3-F435DD326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188231" cy="501993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2E28DC1-B3FD-4080-AA5A-DE2607AC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36" y="271298"/>
            <a:ext cx="26693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20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0D862A4-5815-439F-939C-A1E2CB9C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87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2D35DF-2147-48B1-85BF-842C5A2E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0" y="1988840"/>
            <a:ext cx="8857939" cy="24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058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37BB815-05A1-4B6D-838A-D1A4A410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88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9C030A-AF96-4027-824C-50156E47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00808"/>
            <a:ext cx="7520649" cy="363828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B78B915-35A8-4DA9-AF52-AFB8F181F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834196"/>
            <a:ext cx="2370881" cy="6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523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57089D0-7314-48AF-BDCF-FD5A7A50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89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E789308-DF90-4FAE-B657-2D0BD7D3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4" y="1988840"/>
            <a:ext cx="8105546" cy="216649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35D691A-A600-43EE-BE7C-B3DC812B8941}"/>
              </a:ext>
            </a:extLst>
          </p:cNvPr>
          <p:cNvSpPr/>
          <p:nvPr/>
        </p:nvSpPr>
        <p:spPr>
          <a:xfrm>
            <a:off x="5148064" y="2492897"/>
            <a:ext cx="338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62E37"/>
                </a:solidFill>
                <a:latin typeface="Open Sans"/>
              </a:rPr>
              <a:t>Limits for T2 &amp; HT2 toxin are not set, but are currently under discussion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72210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791200" cy="152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Neil A. Campbell, </a:t>
            </a:r>
            <a:r>
              <a:rPr lang="en-US" sz="1000" b="1" i="1">
                <a:solidFill>
                  <a:schemeClr val="tx1"/>
                </a:solidFill>
                <a:latin typeface="GFS Didot Regular" pitchFamily="1" charset="0"/>
              </a:rPr>
              <a:t>ΒΙΟΛΟΓΙΑ, ΤΟΜΟΣ ΙΙ</a:t>
            </a:r>
            <a:r>
              <a:rPr lang="en-US" sz="1000" b="1">
                <a:solidFill>
                  <a:schemeClr val="tx1"/>
                </a:solidFill>
                <a:latin typeface="GFS Didot Regular" pitchFamily="1" charset="0"/>
              </a:rPr>
              <a:t>, ΠΕΚ 2011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96674-3A7D-4EA4-8427-25FA93C88BE7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119811" name="Picture 3" descr="CHAP-3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9144000" cy="45847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u="sng" dirty="0"/>
              <a:t>Μορφές </a:t>
            </a:r>
            <a:r>
              <a:rPr lang="el-GR" sz="3200" u="sng" dirty="0" err="1"/>
              <a:t>μυκηλιακών</a:t>
            </a:r>
            <a:r>
              <a:rPr lang="el-GR" sz="3200" u="sng" dirty="0"/>
              <a:t> υφών: 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/>
              <a:t>με διαφράγματα (εγκάρσια τοιχώματα)</a:t>
            </a:r>
          </a:p>
          <a:p>
            <a:pPr>
              <a:buFont typeface="Arial" pitchFamily="34" charset="0"/>
              <a:buChar char="•"/>
            </a:pPr>
            <a:r>
              <a:rPr lang="el-GR" sz="3200" dirty="0" err="1"/>
              <a:t>κοινοκύτταρο</a:t>
            </a:r>
            <a:r>
              <a:rPr lang="el-GR" sz="3200" dirty="0"/>
              <a:t> (πολυπύρηνο συνεχές κυτταρόπλασμα)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Ταξινόμηση </a:t>
            </a:r>
            <a:r>
              <a:rPr lang="el-GR" dirty="0" err="1"/>
              <a:t>μυκοτοξινών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/>
              <a:t>Ιατροί – Ανάλογα με το όργανο που προσβάλλουν(</a:t>
            </a:r>
            <a:r>
              <a:rPr lang="el-GR" b="1" dirty="0" err="1"/>
              <a:t>ηπατοτοξίνες</a:t>
            </a:r>
            <a:r>
              <a:rPr lang="el-GR" b="1" dirty="0"/>
              <a:t>, </a:t>
            </a:r>
            <a:r>
              <a:rPr lang="el-GR" b="1" dirty="0" err="1"/>
              <a:t>νεφροτοξίνες</a:t>
            </a:r>
            <a:r>
              <a:rPr lang="el-GR" b="1" dirty="0"/>
              <a:t>, </a:t>
            </a:r>
            <a:r>
              <a:rPr lang="el-GR" b="1" dirty="0" err="1"/>
              <a:t>νευροτοξίνες,</a:t>
            </a:r>
            <a:r>
              <a:rPr lang="el-GR" dirty="0" err="1"/>
              <a:t>ανοσοτοξίνες</a:t>
            </a:r>
            <a:r>
              <a:rPr lang="el-GR" dirty="0"/>
              <a:t> )</a:t>
            </a:r>
          </a:p>
          <a:p>
            <a:r>
              <a:rPr lang="el-GR" dirty="0"/>
              <a:t> </a:t>
            </a:r>
            <a:r>
              <a:rPr lang="el-GR" b="1" dirty="0"/>
              <a:t>Βιολόγοι – Ανάλογα με τη δράση τους (</a:t>
            </a:r>
            <a:r>
              <a:rPr lang="el-GR" b="1" dirty="0" err="1"/>
              <a:t>τερατογόνες</a:t>
            </a:r>
            <a:r>
              <a:rPr lang="el-GR" b="1" dirty="0"/>
              <a:t>, </a:t>
            </a:r>
            <a:r>
              <a:rPr lang="el-GR" dirty="0" err="1"/>
              <a:t>μεταλαξιογόνες</a:t>
            </a:r>
            <a:r>
              <a:rPr lang="el-GR" dirty="0"/>
              <a:t>, </a:t>
            </a:r>
            <a:r>
              <a:rPr lang="el-GR" dirty="0" err="1"/>
              <a:t>καρκινογόνες</a:t>
            </a:r>
            <a:r>
              <a:rPr lang="el-GR" dirty="0"/>
              <a:t> και </a:t>
            </a:r>
            <a:r>
              <a:rPr lang="el-GR" dirty="0" err="1"/>
              <a:t>αλλεργιογόνες</a:t>
            </a:r>
            <a:r>
              <a:rPr lang="el-GR" dirty="0"/>
              <a:t>)</a:t>
            </a:r>
          </a:p>
          <a:p>
            <a:r>
              <a:rPr lang="el-GR" b="1" dirty="0"/>
              <a:t>Χημικοί – Ανάλογα με την δομή τους (</a:t>
            </a:r>
            <a:r>
              <a:rPr lang="el-GR" b="1" dirty="0" err="1"/>
              <a:t>λακτόνες</a:t>
            </a:r>
            <a:r>
              <a:rPr lang="el-GR" b="1" dirty="0"/>
              <a:t>,</a:t>
            </a:r>
          </a:p>
          <a:p>
            <a:pPr>
              <a:buNone/>
            </a:pPr>
            <a:r>
              <a:rPr lang="el-GR" dirty="0" err="1"/>
              <a:t>κουμαρίνες</a:t>
            </a:r>
            <a:r>
              <a:rPr lang="el-GR" dirty="0"/>
              <a:t>)</a:t>
            </a:r>
          </a:p>
          <a:p>
            <a:r>
              <a:rPr lang="el-GR" b="1" dirty="0"/>
              <a:t>Βιοχημικοί – Ανάλογα με την προέλευσή τους</a:t>
            </a:r>
          </a:p>
          <a:p>
            <a:pPr>
              <a:buNone/>
            </a:pPr>
            <a:r>
              <a:rPr lang="el-GR" b="1" dirty="0"/>
              <a:t>(</a:t>
            </a:r>
            <a:r>
              <a:rPr lang="el-GR" b="1" dirty="0" err="1"/>
              <a:t>πολυκετίδες</a:t>
            </a:r>
            <a:r>
              <a:rPr lang="el-GR" b="1" dirty="0"/>
              <a:t>, </a:t>
            </a:r>
            <a:r>
              <a:rPr lang="el-GR" b="1" dirty="0" err="1"/>
              <a:t>αμινοοξεϊκής</a:t>
            </a:r>
            <a:r>
              <a:rPr lang="el-GR" b="1" dirty="0"/>
              <a:t> προέλευσης)</a:t>
            </a:r>
          </a:p>
          <a:p>
            <a:r>
              <a:rPr lang="el-GR" dirty="0"/>
              <a:t> </a:t>
            </a:r>
            <a:r>
              <a:rPr lang="el-GR" b="1" dirty="0"/>
              <a:t>Μυκητολόγοι – Ανάλογα με τον μύκητα που</a:t>
            </a:r>
          </a:p>
          <a:p>
            <a:pPr>
              <a:buNone/>
            </a:pPr>
            <a:r>
              <a:rPr lang="el-GR" b="1" dirty="0"/>
              <a:t>προέρχονται (τοξίνες </a:t>
            </a:r>
            <a:r>
              <a:rPr lang="en-US" b="1" i="1" dirty="0" err="1"/>
              <a:t>Aspergillus</a:t>
            </a:r>
            <a:r>
              <a:rPr lang="en-US" b="1" i="1" dirty="0"/>
              <a:t>, </a:t>
            </a:r>
            <a:r>
              <a:rPr lang="el-GR" b="1" i="1" dirty="0"/>
              <a:t>τοξίνες </a:t>
            </a:r>
            <a:r>
              <a:rPr lang="en-US" b="1" i="1" dirty="0" err="1"/>
              <a:t>Penicillium</a:t>
            </a:r>
            <a:r>
              <a:rPr lang="en-US" b="1" i="1" dirty="0"/>
              <a:t>)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90</a:t>
            </a:fld>
            <a:endParaRPr lang="el-GR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el-GR" dirty="0"/>
              <a:t>Το σύστημα </a:t>
            </a:r>
            <a:r>
              <a:rPr lang="en-US" dirty="0"/>
              <a:t>RASFF</a:t>
            </a:r>
            <a:r>
              <a:rPr lang="el-GR" dirty="0"/>
              <a:t>:</a:t>
            </a:r>
            <a:r>
              <a:rPr lang="en-US" dirty="0"/>
              <a:t> </a:t>
            </a:r>
            <a:br>
              <a:rPr lang="el-GR" dirty="0"/>
            </a:br>
            <a:r>
              <a:rPr lang="el-GR" dirty="0"/>
              <a:t>Σύστημα Έγκαιρης Προειδοποίησης για τα Τρόφιμα και τις Ζωοτροφές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0398-0D80-489D-94FE-BE1F9D35FEE7}" type="slidenum">
              <a:rPr lang="el-GR" smtClean="0"/>
              <a:pPr/>
              <a:t>91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79AB4E-AA85-491B-BCF0-9E5A9BCA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131076"/>
            <a:ext cx="4966349" cy="229098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787674B-3AB7-4DC6-AA68-6D8DF33E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212976"/>
            <a:ext cx="2358466" cy="1224137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A29962-F785-44B6-AB39-7C1F71D1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85001"/>
          </a:xfrm>
        </p:spPr>
        <p:txBody>
          <a:bodyPr>
            <a:normAutofit fontScale="90000"/>
          </a:bodyPr>
          <a:lstStyle/>
          <a:p>
            <a:r>
              <a:rPr lang="en-US" dirty="0"/>
              <a:t>RASFF </a:t>
            </a:r>
            <a:r>
              <a:rPr lang="el-GR" dirty="0"/>
              <a:t>ειδοποιήσεις ανά κατηγορία διατροφικού κινδύνου 2019-21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0DFC7B-9965-472F-989A-01D06DC1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92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FAC8B58-E7E1-4C81-97B5-D48957B0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89" y="1417638"/>
            <a:ext cx="8139743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837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96371DC-7252-4FCF-905B-2F2C3649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93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0D5CC8-B755-49FC-9D16-A5014630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908"/>
            <a:ext cx="9144000" cy="44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29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A4FC525-A122-402A-B87B-864F2A6F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94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B745FFC-941B-43BE-A25D-CEA96096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913"/>
            <a:ext cx="9144000" cy="40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388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0398-0D80-489D-94FE-BE1F9D35FEE7}" type="slidenum">
              <a:rPr lang="el-GR" smtClean="0"/>
              <a:pPr/>
              <a:t>95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49" y="548680"/>
            <a:ext cx="845203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AE4E4-4A10-4212-BDCD-7FA35A92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1DFFBE7-D8A6-49D8-A945-3DCA59D0A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96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8EFA592-8E2A-4E88-921A-A6909550F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19" y="70811"/>
            <a:ext cx="8272098" cy="66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53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A78620A-B805-423F-ACBB-7D1C0E06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4188-DAB6-4330-BCCE-F9F8FB282C49}" type="slidenum">
              <a:rPr lang="el-GR" smtClean="0"/>
              <a:pPr/>
              <a:t>97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A6742C-045E-4141-98BA-5C4CF641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1683"/>
            <a:ext cx="7873755" cy="67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263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0398-0D80-489D-94FE-BE1F9D35FEE7}" type="slidenum">
              <a:rPr lang="el-GR" smtClean="0"/>
              <a:pPr/>
              <a:t>98</a:t>
            </a:fld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725459" cy="51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093296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0398-0D80-489D-94FE-BE1F9D35FEE7}" type="slidenum">
              <a:rPr lang="el-GR" smtClean="0"/>
              <a:pPr/>
              <a:t>99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836712"/>
            <a:ext cx="8538467" cy="484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949280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5297</TotalTime>
  <Words>3772</Words>
  <Application>Microsoft Office PowerPoint</Application>
  <PresentationFormat>Προβολή στην οθόνη (4:3)</PresentationFormat>
  <Paragraphs>628</Paragraphs>
  <Slides>126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126</vt:i4>
      </vt:variant>
    </vt:vector>
  </HeadingPairs>
  <TitlesOfParts>
    <vt:vector size="136" baseType="lpstr">
      <vt:lpstr>Arial</vt:lpstr>
      <vt:lpstr>Calibri</vt:lpstr>
      <vt:lpstr>Franklin Gothic Book</vt:lpstr>
      <vt:lpstr>GFS Didot Regular</vt:lpstr>
      <vt:lpstr>Open Sans</vt:lpstr>
      <vt:lpstr>Times New Roman</vt:lpstr>
      <vt:lpstr>Times NR Greek MT</vt:lpstr>
      <vt:lpstr>Wingdings</vt:lpstr>
      <vt:lpstr>Wingdings 2</vt:lpstr>
      <vt:lpstr>Τεχνικό</vt:lpstr>
      <vt:lpstr>ΜΥΚΗΤΕΣ ΚΑΙ μυκοτοξινεσ</vt:lpstr>
      <vt:lpstr>Μύκητες</vt:lpstr>
      <vt:lpstr>Οι μύκητες:</vt:lpstr>
      <vt:lpstr>Neil A. Campbell, ΒΙΟΛΟΓΙΑ, ΤΟΜΟΣ ΙΙ, ΠΕΚ 2011</vt:lpstr>
      <vt:lpstr>Δύο βασικές μορφές μυκήτων</vt:lpstr>
      <vt:lpstr>Παρουσίαση του PowerPoint</vt:lpstr>
      <vt:lpstr>Παρουσίαση του PowerPoint</vt:lpstr>
      <vt:lpstr>Οι υφές μπορεί να είναι : </vt:lpstr>
      <vt:lpstr>Neil A. Campbell, ΒΙΟΛΟΓΙΑ, ΤΟΜΟΣ ΙΙ, ΠΕΚ 2011</vt:lpstr>
      <vt:lpstr>Κοινοκυτταρικοί μύκητες</vt:lpstr>
      <vt:lpstr>Σπόρια μυκήτων</vt:lpstr>
      <vt:lpstr>Τα σπόρια είναι τα αναπαραγωγικά όργανα των μυκήτων</vt:lpstr>
      <vt:lpstr>κατηγορίες φυλετικών  (σεξουαλικών) σπορίων</vt:lpstr>
      <vt:lpstr>Κατηγορίες αφυλετικών σπορίων</vt:lpstr>
      <vt:lpstr>Παρουσίαση του PowerPoint</vt:lpstr>
      <vt:lpstr>Οι μύκητες έχουν κυτταρικό τοίχωμα</vt:lpstr>
      <vt:lpstr>Πολυσακχαρίτες του κυτταρικού τοιχώματος των μυκήτων</vt:lpstr>
      <vt:lpstr>Το κυτταρικό τοίχωμα των μυκήτων αποτελείται από χιτίνη, μαννοπρωτείνες και  β-γλυκάνες</vt:lpstr>
      <vt:lpstr>Η κυτταρική μεμβράνη περιέχει εργοστερόλη</vt:lpstr>
      <vt:lpstr>Τρόποι αναπαραγωγής μυκήτων</vt:lpstr>
      <vt:lpstr>Οι μύκητες είναι κυρίως αερόβιοι</vt:lpstr>
      <vt:lpstr>Μεταβολισμός και ανάπτυξη</vt:lpstr>
      <vt:lpstr>Παρουσίαση του PowerPoint</vt:lpstr>
      <vt:lpstr>Μυκοτοξίνες: τοξική δράση</vt:lpstr>
      <vt:lpstr>Οι μυκοτοξίνες είναι  </vt:lpstr>
      <vt:lpstr>Μυκοτοξινογόνοι μύκητες</vt:lpstr>
      <vt:lpstr>Μορφολογία Aspergillus</vt:lpstr>
      <vt:lpstr>To όνομα Aspergillus προέρχεται από το Aspergillum, το «αγιαστήρι» των καθολικών</vt:lpstr>
      <vt:lpstr>Μορφολογία κονιδιοφορέων Aspergillus α) μονή σειρά φιαλιδίων, β) διπλή σειρά φιαλιδίων (η πρώτη σειρά ονομάζεται και μέτουλα)</vt:lpstr>
      <vt:lpstr>Υφές: Διακλαδιζόμενες, διαφραγματικές  </vt:lpstr>
      <vt:lpstr>Κονιδιακή κεφαλή</vt:lpstr>
      <vt:lpstr>Κονίδια</vt:lpstr>
      <vt:lpstr>Χρώμα αποικιών: μαύρο, καφέ, πράσινο, κίτρινο, λευκό, ή άλλο </vt:lpstr>
      <vt:lpstr>Επιδημιολογία Aspergillus</vt:lpstr>
      <vt:lpstr>Εξάπλωση Aspergillus στην Ελλάδα</vt:lpstr>
      <vt:lpstr>Penicillium: Χαρακτηριστικός μύκητας μούχλας </vt:lpstr>
      <vt:lpstr>Fusarium (F. moniliforme, F.oxysporum, F. solani)</vt:lpstr>
      <vt:lpstr>Alternaria</vt:lpstr>
      <vt:lpstr>Μυκοτοξίνες: ευρεία εξάπλωση</vt:lpstr>
      <vt:lpstr>Μόλυνση αγροτικών προιόντων από μυκοτοξίνες</vt:lpstr>
      <vt:lpstr>Παρουσίαση του PowerPoint</vt:lpstr>
      <vt:lpstr>Υπάρχουν πολλές κατηγορίες μυκοτοξινών:  </vt:lpstr>
      <vt:lpstr>1.Αφλατοξίνες</vt:lpstr>
      <vt:lpstr>Παρουσίαση του PowerPoint</vt:lpstr>
      <vt:lpstr>Η Αφλατοξίνη Β1 είναι η πιο τοξική μυκοτοξίνη </vt:lpstr>
      <vt:lpstr>Αφλατοξίνη M1 στο γάλα</vt:lpstr>
      <vt:lpstr>Παρουσίαση του PowerPoint</vt:lpstr>
      <vt:lpstr>Νομοθετικά όρια για αφλατοξίνη Μ1</vt:lpstr>
      <vt:lpstr>Αφλατοξίνη: «ανθεκτικό» μόριο</vt:lpstr>
      <vt:lpstr>Αφλατοξίνες: τοξική δράση</vt:lpstr>
      <vt:lpstr>Επίπεδα μυκοτοξινών σε τρόφιμα και ζωοτροφές</vt:lpstr>
      <vt:lpstr>Ευρωπαϊκά μέγιστα επιτρεπτά όρια «ανοχής» αφλατοξινών </vt:lpstr>
      <vt:lpstr>Ανάκληση προιόντων</vt:lpstr>
      <vt:lpstr>παρουσία αφλατοξίνης</vt:lpstr>
      <vt:lpstr>Αφλατοξίνη σε Μπαχαρικά </vt:lpstr>
      <vt:lpstr>2. Ωχρατοξίνες τοξική δράση:</vt:lpstr>
      <vt:lpstr>Ωχρατοξίνη Α (OTA)</vt:lpstr>
      <vt:lpstr>Οχρατοξίνη Α</vt:lpstr>
      <vt:lpstr>Συχνή παρουσία της ωχρατοξίνης Α σε πολλά τρόφιμα και ζωοτροφές</vt:lpstr>
      <vt:lpstr>Ωχρατοξίνη</vt:lpstr>
      <vt:lpstr>Ωχρατοξίνη</vt:lpstr>
      <vt:lpstr>Συχνή παρουσία μυκοτοξινών σε ζωοτροφές</vt:lpstr>
      <vt:lpstr>Μελέτες που δείχνουν την παρουσία ωχρατοξίνης σε διάφορα τρόφιμα και ποτά στην Ελληνική αγορά</vt:lpstr>
      <vt:lpstr>Ελληνικές μελέτες που δείχνουν την παρουσία αφλατοξίνης σε διάφορα τρόφιμα</vt:lpstr>
      <vt:lpstr>Παρουσίαση του PowerPoint</vt:lpstr>
      <vt:lpstr>3.Φουμονισίνες  (από Fusarium spp.)</vt:lpstr>
      <vt:lpstr>Τοξικές επιδράσεις φουμονισίνης</vt:lpstr>
      <vt:lpstr>4.Τριχοθηκίνες  (από Fusarium spp.)</vt:lpstr>
      <vt:lpstr>5. Πατουλίνη,  Penicillium expansum  </vt:lpstr>
      <vt:lpstr>6. Κιτρινίνη παράγεται από Penicillium spp και Aspergillus spp</vt:lpstr>
      <vt:lpstr>7.ΑΛΚΑΛΟΕΙΔΗ ΕΡΥΣΙΒΗΣ </vt:lpstr>
      <vt:lpstr>Η «μούχλα» μπορεί να αποτελεί ένδειξη μυκοτοξίνης….</vt:lpstr>
      <vt:lpstr>Νομοθετικά όρια για μυκοτοξίνες για ΕΕ και ΗΠΑ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Ταξινόμηση μυκοτοξινών</vt:lpstr>
      <vt:lpstr>Το σύστημα RASFF:  Σύστημα Έγκαιρης Προειδοποίησης για τα Τρόφιμα και τις Ζωοτροφές</vt:lpstr>
      <vt:lpstr>RASFF ειδοποιήσεις ανά κατηγορία διατροφικού κινδύνου 2019-21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Μέθοδοι αναφοράς για ανίχνευση μυκοτοξίνης σε τρόφιμα: Χρωματογραφικές μέθοδοι</vt:lpstr>
      <vt:lpstr>Ταχεία ανίχνευση μυκοτοξινών με ανοσολογικές τεχνικές</vt:lpstr>
      <vt:lpstr>Παρουσίαση του PowerPoint</vt:lpstr>
      <vt:lpstr>Μέθοδος ELISA</vt:lpstr>
      <vt:lpstr>Κιτ ELISA</vt:lpstr>
      <vt:lpstr>Αμεση ανταγωνιστική ενζυμοσύνδετη ανοσοπροσροφητική δοκιμή (Competitive Direct –Enzyme Linked ImmunoSorbent Assay, CD-ELISA)</vt:lpstr>
      <vt:lpstr>ELISA για μυκοτοξίνες</vt:lpstr>
      <vt:lpstr>Μικροπλάκες για ELISA (πλάκες μικροτιτλοδότησης)</vt:lpstr>
      <vt:lpstr>  Ταχεία ποιοτική ανίχνευση: Ανοσοχρωματογραφία πλευρικής ροής (ταινίες)</vt:lpstr>
      <vt:lpstr>Ταινία Ανοσοχρωματογραφίας πλευρικής ροής</vt:lpstr>
      <vt:lpstr>Παρουσίαση του PowerPoint</vt:lpstr>
      <vt:lpstr>Ανάλυση ~300 δειγμάτων (2012-2014)</vt:lpstr>
      <vt:lpstr>Νομοθετικά όρια για αφλατοξίνη Μ1</vt:lpstr>
      <vt:lpstr>Χαρακτηριστικά του κιτ (Neogen)για ανίχνευση αφλατοξίνης Μ1 σε γαλα και γαλακτοκομικά</vt:lpstr>
      <vt:lpstr>Ανάλυση δειγμάτων από γάλα της Ελληνικής αγοράς</vt:lpstr>
      <vt:lpstr>εξοπλισμός</vt:lpstr>
      <vt:lpstr>Συλλογή υπερκειμένου-μεταφορά σε σωληνάκια ependorf</vt:lpstr>
      <vt:lpstr>Εμβολιάζουμε 100μL από τα πρότυπα δείγματα (controls) στα μικροφρεάτια της ELISA</vt:lpstr>
      <vt:lpstr>Ανίχνευση αφλατοξίνης Μ1</vt:lpstr>
      <vt:lpstr>Μέτρηση απορρόφησης σε φασματοφωτόμετρο (nanospectophotometer, Epoch, Biotek)</vt:lpstr>
      <vt:lpstr>Συσχέτιση απορροφήσεων με συγκέντρωση αφλατοξίνης Μ1 με βάση την πρότυπη καμπύλη </vt:lpstr>
      <vt:lpstr>Βιβλιογραφία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ANTHIMIA</dc:creator>
  <cp:lastModifiedBy>ΜΠΑΤΡΙΝΟΥ ΑΝΘΙΜΙΑ</cp:lastModifiedBy>
  <cp:revision>167</cp:revision>
  <dcterms:created xsi:type="dcterms:W3CDTF">2010-04-25T12:28:30Z</dcterms:created>
  <dcterms:modified xsi:type="dcterms:W3CDTF">2022-12-19T22:20:42Z</dcterms:modified>
</cp:coreProperties>
</file>