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3" r:id="rId4"/>
    <p:sldId id="259" r:id="rId5"/>
    <p:sldId id="261" r:id="rId6"/>
    <p:sldId id="260" r:id="rId7"/>
    <p:sldId id="262" r:id="rId8"/>
    <p:sldId id="263" r:id="rId9"/>
    <p:sldId id="265" r:id="rId10"/>
    <p:sldId id="266" r:id="rId11"/>
    <p:sldId id="267" r:id="rId12"/>
    <p:sldId id="268" r:id="rId13"/>
    <p:sldId id="269" r:id="rId14"/>
    <p:sldId id="270" r:id="rId15"/>
    <p:sldId id="271" r:id="rId16"/>
    <p:sldId id="272" r:id="rId17"/>
    <p:sldId id="277"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97" r:id="rId32"/>
    <p:sldId id="288" r:id="rId33"/>
    <p:sldId id="289" r:id="rId34"/>
    <p:sldId id="290" r:id="rId35"/>
    <p:sldId id="291" r:id="rId36"/>
    <p:sldId id="292" r:id="rId37"/>
    <p:sldId id="293" r:id="rId38"/>
    <p:sldId id="294" r:id="rId39"/>
    <p:sldId id="301" r:id="rId40"/>
    <p:sldId id="307" r:id="rId41"/>
    <p:sldId id="308" r:id="rId42"/>
    <p:sldId id="311" r:id="rId43"/>
    <p:sldId id="316" r:id="rId44"/>
    <p:sldId id="303" r:id="rId45"/>
    <p:sldId id="312" r:id="rId46"/>
    <p:sldId id="299" r:id="rId47"/>
    <p:sldId id="300" r:id="rId48"/>
    <p:sldId id="302" r:id="rId49"/>
    <p:sldId id="305" r:id="rId50"/>
    <p:sldId id="317" r:id="rId51"/>
    <p:sldId id="313" r:id="rId52"/>
    <p:sldId id="314" r:id="rId53"/>
    <p:sldId id="315" r:id="rId54"/>
    <p:sldId id="306" r:id="rId55"/>
    <p:sldId id="309" r:id="rId56"/>
    <p:sldId id="318" r:id="rId57"/>
    <p:sldId id="310" r:id="rId58"/>
    <p:sldId id="304" r:id="rId59"/>
    <p:sldId id="295" r:id="rId60"/>
    <p:sldId id="296" r:id="rId61"/>
    <p:sldId id="29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surgery.gr/pathiseis-epemvaseis/xeirourgiki-paxusarkias/paxisarki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onmed.gr/tag/karkinos-paxeos-entero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onmed.gr/ygeia/k/kapnism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esurgery.gr/pathiseis-epemvaseis/xeirourgiki-paxusarkias/eidi-epemvase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C4D0F3-6242-4D94-AB0A-74BB2BEB3A06}"/>
              </a:ext>
            </a:extLst>
          </p:cNvPr>
          <p:cNvSpPr>
            <a:spLocks noGrp="1"/>
          </p:cNvSpPr>
          <p:nvPr>
            <p:ph type="ctrTitle"/>
          </p:nvPr>
        </p:nvSpPr>
        <p:spPr>
          <a:xfrm>
            <a:off x="1819923" y="2514600"/>
            <a:ext cx="9684690" cy="2262781"/>
          </a:xfrm>
        </p:spPr>
        <p:txBody>
          <a:bodyPr>
            <a:normAutofit/>
          </a:bodyPr>
          <a:lstStyle/>
          <a:p>
            <a:r>
              <a:rPr lang="en-US" dirty="0"/>
              <a:t>Life style </a:t>
            </a:r>
            <a:r>
              <a:rPr lang="el-GR" dirty="0"/>
              <a:t> και καρκίνος </a:t>
            </a:r>
          </a:p>
        </p:txBody>
      </p:sp>
      <p:sp>
        <p:nvSpPr>
          <p:cNvPr id="3" name="Υπότιτλος 2">
            <a:extLst>
              <a:ext uri="{FF2B5EF4-FFF2-40B4-BE49-F238E27FC236}">
                <a16:creationId xmlns:a16="http://schemas.microsoft.com/office/drawing/2014/main" id="{368CD4C9-E15F-4E3A-9871-7E68C73D3E68}"/>
              </a:ext>
            </a:extLst>
          </p:cNvPr>
          <p:cNvSpPr>
            <a:spLocks noGrp="1"/>
          </p:cNvSpPr>
          <p:nvPr>
            <p:ph type="subTitle" idx="1"/>
          </p:nvPr>
        </p:nvSpPr>
        <p:spPr/>
        <p:txBody>
          <a:bodyPr>
            <a:normAutofit lnSpcReduction="10000"/>
          </a:bodyPr>
          <a:lstStyle/>
          <a:p>
            <a:r>
              <a:rPr lang="el-GR" dirty="0"/>
              <a:t>Μυρσίνη Μπαλαφούτα</a:t>
            </a:r>
          </a:p>
          <a:p>
            <a:r>
              <a:rPr lang="el-GR" dirty="0"/>
              <a:t>Ακτινοθεραπευτής Ογκολόγος </a:t>
            </a:r>
          </a:p>
          <a:p>
            <a:r>
              <a:rPr lang="el-GR" dirty="0" err="1"/>
              <a:t>Επικ</a:t>
            </a:r>
            <a:r>
              <a:rPr lang="el-GR" dirty="0"/>
              <a:t>. Καθηγήτρια ΠαΔΑ</a:t>
            </a:r>
          </a:p>
        </p:txBody>
      </p:sp>
    </p:spTree>
    <p:extLst>
      <p:ext uri="{BB962C8B-B14F-4D97-AF65-F5344CB8AC3E}">
        <p14:creationId xmlns:p14="http://schemas.microsoft.com/office/powerpoint/2010/main" val="74443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C9B523-8F4D-445E-84F9-2B355F3107AA}"/>
              </a:ext>
            </a:extLst>
          </p:cNvPr>
          <p:cNvSpPr>
            <a:spLocks noGrp="1"/>
          </p:cNvSpPr>
          <p:nvPr>
            <p:ph idx="1"/>
          </p:nvPr>
        </p:nvSpPr>
        <p:spPr>
          <a:xfrm>
            <a:off x="1255059" y="1281953"/>
            <a:ext cx="10249553" cy="4629269"/>
          </a:xfrm>
        </p:spPr>
        <p:txBody>
          <a:bodyPr>
            <a:normAutofit/>
          </a:bodyPr>
          <a:lstStyle/>
          <a:p>
            <a:endParaRPr lang="el-GR" dirty="0"/>
          </a:p>
          <a:p>
            <a:r>
              <a:rPr lang="el-GR" sz="2400" dirty="0"/>
              <a:t>Οι καπνιστές με καρκίνο κεφαλής και τραχήλου που ακτινοβολούνται </a:t>
            </a:r>
            <a:r>
              <a:rPr lang="el-GR" sz="2400" b="1" dirty="0"/>
              <a:t>έχουν χαμηλότερα ποσοστά  </a:t>
            </a:r>
            <a:r>
              <a:rPr lang="el-GR" sz="2400" b="1" dirty="0" err="1"/>
              <a:t>τοπικο-περιοχικού</a:t>
            </a:r>
            <a:r>
              <a:rPr lang="el-GR" sz="2400" b="1" dirty="0"/>
              <a:t> ελέγχου της νόσου και υψηλότερα ποσοστά οστεο-ακτινονέκρωσης κάτω γνάθου και νοσηλείας.</a:t>
            </a:r>
          </a:p>
          <a:p>
            <a:r>
              <a:rPr lang="el-GR" sz="2400" dirty="0"/>
              <a:t>Ασθενείς καπνιστές με καρκίνο πυέλου (π.χ. προστάτη, γυναικολογικό) που υποβάλλονται σε ακτινοθεραπεία, εμφανίζουν </a:t>
            </a:r>
            <a:r>
              <a:rPr lang="el-GR" sz="2400" b="1" dirty="0"/>
              <a:t>περισσότερες εντερίτιδες</a:t>
            </a:r>
            <a:r>
              <a:rPr lang="el-GR" sz="2400" dirty="0"/>
              <a:t>.</a:t>
            </a:r>
          </a:p>
          <a:p>
            <a:r>
              <a:rPr lang="el-GR" sz="2400" b="1" dirty="0"/>
              <a:t>Μεγαλύτερη σοβαρότητα παρενεργειών</a:t>
            </a:r>
            <a:r>
              <a:rPr lang="el-GR" sz="2400" dirty="0"/>
              <a:t> εάν χορηγείται ταυτόχρονα χημειοθεραπεία. </a:t>
            </a:r>
          </a:p>
          <a:p>
            <a:endParaRPr lang="el-GR" dirty="0"/>
          </a:p>
        </p:txBody>
      </p:sp>
    </p:spTree>
    <p:extLst>
      <p:ext uri="{BB962C8B-B14F-4D97-AF65-F5344CB8AC3E}">
        <p14:creationId xmlns:p14="http://schemas.microsoft.com/office/powerpoint/2010/main" val="383132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6FD6E81-17B2-4768-A183-9C090F390DB0}"/>
              </a:ext>
            </a:extLst>
          </p:cNvPr>
          <p:cNvSpPr>
            <a:spLocks noGrp="1"/>
          </p:cNvSpPr>
          <p:nvPr>
            <p:ph idx="1"/>
          </p:nvPr>
        </p:nvSpPr>
        <p:spPr>
          <a:xfrm>
            <a:off x="1362634" y="1237129"/>
            <a:ext cx="10141977" cy="4674093"/>
          </a:xfrm>
        </p:spPr>
        <p:txBody>
          <a:bodyPr/>
          <a:lstStyle/>
          <a:p>
            <a:endParaRPr lang="el-GR" dirty="0"/>
          </a:p>
          <a:p>
            <a:r>
              <a:rPr lang="el-GR" sz="2400" dirty="0"/>
              <a:t>Καπνιστές -ογκολογικοί ασθενείς, που υποβάλλονται σε χημειοθεραπεία, εμφανίζουν μεγαλύτερη </a:t>
            </a:r>
            <a:r>
              <a:rPr lang="el-GR" sz="2400" b="1" dirty="0"/>
              <a:t>ανοσοκαταστολή (πνευμονία) αλλά και απώλεια βάρους, καχεξία, κόπωση.</a:t>
            </a:r>
          </a:p>
          <a:p>
            <a:r>
              <a:rPr lang="el-GR" sz="2400" dirty="0"/>
              <a:t>Ασθενείς καπνιστές με οξείες λευχαιμίες που υποβάλλονται σε μεταμόσχευση, εμφανίζουν πνευμονολογικά προβλήματα και παρατεταμένες νοσηλείες.</a:t>
            </a:r>
          </a:p>
          <a:p>
            <a:endParaRPr lang="el-GR" dirty="0"/>
          </a:p>
        </p:txBody>
      </p:sp>
    </p:spTree>
    <p:extLst>
      <p:ext uri="{BB962C8B-B14F-4D97-AF65-F5344CB8AC3E}">
        <p14:creationId xmlns:p14="http://schemas.microsoft.com/office/powerpoint/2010/main" val="1160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F9EA27-5579-4E2B-9522-5F945AA57DD5}"/>
              </a:ext>
            </a:extLst>
          </p:cNvPr>
          <p:cNvSpPr>
            <a:spLocks noGrp="1"/>
          </p:cNvSpPr>
          <p:nvPr>
            <p:ph type="title"/>
          </p:nvPr>
        </p:nvSpPr>
        <p:spPr/>
        <p:txBody>
          <a:bodyPr/>
          <a:lstStyle/>
          <a:p>
            <a:r>
              <a:rPr lang="el-GR" dirty="0"/>
              <a:t>Ηλεκτρονικό τσιγάρο </a:t>
            </a:r>
          </a:p>
        </p:txBody>
      </p:sp>
      <p:sp>
        <p:nvSpPr>
          <p:cNvPr id="3" name="Θέση περιεχομένου 2">
            <a:extLst>
              <a:ext uri="{FF2B5EF4-FFF2-40B4-BE49-F238E27FC236}">
                <a16:creationId xmlns:a16="http://schemas.microsoft.com/office/drawing/2014/main" id="{11608522-ECE7-4BDE-A3A4-D2AE02B05C82}"/>
              </a:ext>
            </a:extLst>
          </p:cNvPr>
          <p:cNvSpPr>
            <a:spLocks noGrp="1"/>
          </p:cNvSpPr>
          <p:nvPr>
            <p:ph idx="1"/>
          </p:nvPr>
        </p:nvSpPr>
        <p:spPr/>
        <p:txBody>
          <a:bodyPr>
            <a:normAutofit/>
          </a:bodyPr>
          <a:lstStyle/>
          <a:p>
            <a:r>
              <a:rPr lang="el-GR" dirty="0"/>
              <a:t>Βάση των πρόσφατων κατευθυντήριων αμερικάνικων οδηγιών  (NCCN </a:t>
            </a:r>
            <a:r>
              <a:rPr lang="el-GR" dirty="0" err="1"/>
              <a:t>Guidelines</a:t>
            </a:r>
            <a:r>
              <a:rPr lang="el-GR" dirty="0"/>
              <a:t> v. 2.2017–</a:t>
            </a:r>
            <a:r>
              <a:rPr lang="el-GR" dirty="0" err="1"/>
              <a:t>Smoking</a:t>
            </a:r>
            <a:r>
              <a:rPr lang="el-GR" dirty="0"/>
              <a:t> </a:t>
            </a:r>
            <a:r>
              <a:rPr lang="el-GR" dirty="0" err="1"/>
              <a:t>cessation</a:t>
            </a:r>
            <a:r>
              <a:rPr lang="el-GR" dirty="0"/>
              <a:t>) δεν υπάρχουν επαρκή δεδομένα για την ασφαλή χρήση του.</a:t>
            </a:r>
          </a:p>
          <a:p>
            <a:pPr>
              <a:buFont typeface="Arial" panose="020B0604020202020204" pitchFamily="34" charset="0"/>
              <a:buChar char="•"/>
            </a:pPr>
            <a:r>
              <a:rPr lang="el-GR" i="1" dirty="0"/>
              <a:t>Εταιρείες όπως η Αμερικάνικη καρδιολογική εταιρεία </a:t>
            </a:r>
            <a:endParaRPr lang="el-GR" dirty="0"/>
          </a:p>
          <a:p>
            <a:pPr>
              <a:buFont typeface="Arial" panose="020B0604020202020204" pitchFamily="34" charset="0"/>
              <a:buChar char="•"/>
            </a:pPr>
            <a:r>
              <a:rPr lang="en-US" i="1" dirty="0"/>
              <a:t>(American Heart Association)</a:t>
            </a:r>
            <a:r>
              <a:rPr lang="el-GR" i="1" dirty="0"/>
              <a:t> Αμερικάνικη ένωση έρευνας καρκίνου</a:t>
            </a:r>
          </a:p>
          <a:p>
            <a:pPr>
              <a:buFont typeface="Arial" panose="020B0604020202020204" pitchFamily="34" charset="0"/>
              <a:buChar char="•"/>
            </a:pPr>
            <a:r>
              <a:rPr lang="en-US" i="1" dirty="0"/>
              <a:t>(American Association for Cancer Research)</a:t>
            </a:r>
            <a:r>
              <a:rPr lang="el-GR" i="1" dirty="0"/>
              <a:t> Αμερικάνικη Εταιρεία Κλινικής Ογκολογίας</a:t>
            </a:r>
          </a:p>
          <a:p>
            <a:pPr>
              <a:buFont typeface="Arial" panose="020B0604020202020204" pitchFamily="34" charset="0"/>
              <a:buChar char="•"/>
            </a:pPr>
            <a:r>
              <a:rPr lang="en-US" i="1" dirty="0"/>
              <a:t>(American Society for Clinical Oncology)</a:t>
            </a:r>
          </a:p>
          <a:p>
            <a:pPr marL="0" indent="0">
              <a:buNone/>
            </a:pPr>
            <a:r>
              <a:rPr lang="el-GR" dirty="0">
                <a:solidFill>
                  <a:srgbClr val="FF0000"/>
                </a:solidFill>
              </a:rPr>
              <a:t>Υποστηρίζουν ότι υπάρχουν ελλιπή δεδομένα αναφορικά με τα οφέλη και τις πιθανές βλάβες από τη χρήση ηλεκτρονικού τσιγάρου</a:t>
            </a:r>
          </a:p>
        </p:txBody>
      </p:sp>
    </p:spTree>
    <p:extLst>
      <p:ext uri="{BB962C8B-B14F-4D97-AF65-F5344CB8AC3E}">
        <p14:creationId xmlns:p14="http://schemas.microsoft.com/office/powerpoint/2010/main" val="207484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A0F457-2F77-4419-85E7-04D312AB42EA}"/>
              </a:ext>
            </a:extLst>
          </p:cNvPr>
          <p:cNvSpPr>
            <a:spLocks noGrp="1"/>
          </p:cNvSpPr>
          <p:nvPr>
            <p:ph type="title"/>
          </p:nvPr>
        </p:nvSpPr>
        <p:spPr/>
        <p:txBody>
          <a:bodyPr/>
          <a:lstStyle/>
          <a:p>
            <a:r>
              <a:rPr lang="el-GR" dirty="0"/>
              <a:t>Εναλλακτικές μέθοδοι </a:t>
            </a:r>
          </a:p>
        </p:txBody>
      </p:sp>
      <p:sp>
        <p:nvSpPr>
          <p:cNvPr id="3" name="Θέση περιεχομένου 2">
            <a:extLst>
              <a:ext uri="{FF2B5EF4-FFF2-40B4-BE49-F238E27FC236}">
                <a16:creationId xmlns:a16="http://schemas.microsoft.com/office/drawing/2014/main" id="{F4EF782E-3053-4A86-9FA2-028E1E693171}"/>
              </a:ext>
            </a:extLst>
          </p:cNvPr>
          <p:cNvSpPr>
            <a:spLocks noGrp="1"/>
          </p:cNvSpPr>
          <p:nvPr>
            <p:ph idx="1"/>
          </p:nvPr>
        </p:nvSpPr>
        <p:spPr/>
        <p:txBody>
          <a:bodyPr>
            <a:normAutofit/>
          </a:bodyPr>
          <a:lstStyle/>
          <a:p>
            <a:r>
              <a:rPr lang="el-GR" sz="2400" dirty="0"/>
              <a:t>Βάση της ίδιας πηγής (NCCN </a:t>
            </a:r>
            <a:r>
              <a:rPr lang="el-GR" sz="2400" dirty="0" err="1"/>
              <a:t>Guidelines</a:t>
            </a:r>
            <a:r>
              <a:rPr lang="el-GR" sz="2400" dirty="0"/>
              <a:t> v. 2.2017 –</a:t>
            </a:r>
            <a:r>
              <a:rPr lang="el-GR" sz="2400" dirty="0" err="1"/>
              <a:t>Smoking</a:t>
            </a:r>
            <a:r>
              <a:rPr lang="el-GR" sz="2400" dirty="0"/>
              <a:t> </a:t>
            </a:r>
            <a:r>
              <a:rPr lang="el-GR" sz="2400" dirty="0" err="1"/>
              <a:t>cessation</a:t>
            </a:r>
            <a:r>
              <a:rPr lang="el-GR" sz="2400" dirty="0"/>
              <a:t>) το ίδιο ισχύει και για την εφαρμογή εναλλακτικών μεθόδων διακοπής του καπνίσματος (π.χ. ύπνωση, βελονισμός, διατροφικά συμπληρώματα) </a:t>
            </a:r>
          </a:p>
        </p:txBody>
      </p:sp>
    </p:spTree>
    <p:extLst>
      <p:ext uri="{BB962C8B-B14F-4D97-AF65-F5344CB8AC3E}">
        <p14:creationId xmlns:p14="http://schemas.microsoft.com/office/powerpoint/2010/main" val="383502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2A0892-7E37-4CC6-AE4C-F700CEE003F0}"/>
              </a:ext>
            </a:extLst>
          </p:cNvPr>
          <p:cNvSpPr>
            <a:spLocks noGrp="1"/>
          </p:cNvSpPr>
          <p:nvPr>
            <p:ph type="title"/>
          </p:nvPr>
        </p:nvSpPr>
        <p:spPr/>
        <p:txBody>
          <a:bodyPr/>
          <a:lstStyle/>
          <a:p>
            <a:r>
              <a:rPr lang="el-GR" dirty="0"/>
              <a:t>Προτεινόμενες λύσεις </a:t>
            </a:r>
          </a:p>
        </p:txBody>
      </p:sp>
      <p:sp>
        <p:nvSpPr>
          <p:cNvPr id="3" name="Θέση περιεχομένου 2">
            <a:extLst>
              <a:ext uri="{FF2B5EF4-FFF2-40B4-BE49-F238E27FC236}">
                <a16:creationId xmlns:a16="http://schemas.microsoft.com/office/drawing/2014/main" id="{BB9BCD8A-0989-4294-9CD5-1D431B80C892}"/>
              </a:ext>
            </a:extLst>
          </p:cNvPr>
          <p:cNvSpPr>
            <a:spLocks noGrp="1"/>
          </p:cNvSpPr>
          <p:nvPr>
            <p:ph idx="1"/>
          </p:nvPr>
        </p:nvSpPr>
        <p:spPr>
          <a:xfrm>
            <a:off x="1855694" y="2133600"/>
            <a:ext cx="9648918" cy="3777622"/>
          </a:xfrm>
        </p:spPr>
        <p:txBody>
          <a:bodyPr>
            <a:normAutofit/>
          </a:bodyPr>
          <a:lstStyle/>
          <a:p>
            <a:r>
              <a:rPr lang="el-GR" sz="2400" u="sng" dirty="0"/>
              <a:t>ΙΑΤΡΕΙΑ ΔΙΑΚΟΠΗΣ ΚΑΠΝΙΣΜΑΤΟΣ</a:t>
            </a:r>
          </a:p>
          <a:p>
            <a:r>
              <a:rPr lang="el-GR" sz="2400" dirty="0"/>
              <a:t>Έναρξη φαρμακευτικής αγωγής με </a:t>
            </a:r>
            <a:r>
              <a:rPr lang="el-GR" sz="2400" dirty="0" err="1"/>
              <a:t>varenicline</a:t>
            </a:r>
            <a:r>
              <a:rPr lang="el-GR" sz="2400" dirty="0"/>
              <a:t>, </a:t>
            </a:r>
            <a:r>
              <a:rPr lang="el-GR" sz="2400" dirty="0" err="1"/>
              <a:t>bupropion</a:t>
            </a:r>
            <a:r>
              <a:rPr lang="el-GR" sz="2400" dirty="0"/>
              <a:t>, </a:t>
            </a:r>
          </a:p>
          <a:p>
            <a:r>
              <a:rPr lang="en-US" sz="2400" dirty="0"/>
              <a:t>NRT </a:t>
            </a:r>
            <a:r>
              <a:rPr lang="el-GR" sz="2400" dirty="0"/>
              <a:t>έμπλαστρο νικοτίνης +</a:t>
            </a:r>
          </a:p>
          <a:p>
            <a:r>
              <a:rPr lang="el-GR" sz="2400" dirty="0"/>
              <a:t>Μικρής διάρκειας NRT [τσίχλα /</a:t>
            </a:r>
            <a:r>
              <a:rPr lang="el-GR" sz="2400" dirty="0" err="1"/>
              <a:t>γλυφιτζούρι</a:t>
            </a:r>
            <a:r>
              <a:rPr lang="el-GR" sz="2400" dirty="0"/>
              <a:t>/εισπνεόμενο /ρινικό </a:t>
            </a:r>
            <a:r>
              <a:rPr lang="el-GR" sz="2400" dirty="0" err="1"/>
              <a:t>spray</a:t>
            </a:r>
            <a:r>
              <a:rPr lang="el-GR" sz="2400" dirty="0"/>
              <a:t>]</a:t>
            </a:r>
          </a:p>
          <a:p>
            <a:r>
              <a:rPr lang="el-GR" sz="2400" dirty="0"/>
              <a:t>Σημαντική η παρακολούθηση (περιοδικά στο ιατρείο, τηλεφωνικά) ενός πρώην καπνιστή, γιατί συνήθως υποτροπιάζει και ξεκινά πάλι το κάπνισ</a:t>
            </a:r>
            <a:r>
              <a:rPr lang="el-GR" dirty="0"/>
              <a:t>μα. </a:t>
            </a:r>
          </a:p>
        </p:txBody>
      </p:sp>
    </p:spTree>
    <p:extLst>
      <p:ext uri="{BB962C8B-B14F-4D97-AF65-F5344CB8AC3E}">
        <p14:creationId xmlns:p14="http://schemas.microsoft.com/office/powerpoint/2010/main" val="332553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4DAEF1-CD39-440A-8049-F2D0B1DACC39}"/>
              </a:ext>
            </a:extLst>
          </p:cNvPr>
          <p:cNvSpPr>
            <a:spLocks noGrp="1"/>
          </p:cNvSpPr>
          <p:nvPr>
            <p:ph idx="1"/>
          </p:nvPr>
        </p:nvSpPr>
        <p:spPr>
          <a:xfrm>
            <a:off x="1775012" y="878541"/>
            <a:ext cx="9729600" cy="5032681"/>
          </a:xfrm>
        </p:spPr>
        <p:txBody>
          <a:bodyPr/>
          <a:lstStyle/>
          <a:p>
            <a:endParaRPr lang="el-GR" dirty="0"/>
          </a:p>
          <a:p>
            <a:r>
              <a:rPr lang="el-GR" sz="2400" dirty="0"/>
              <a:t>Ανάγκη για ψυχολογική υποστήριξη(προσωπικά, συναισθηματικά, κοινωνικά προβλήματα ?)</a:t>
            </a:r>
          </a:p>
          <a:p>
            <a:r>
              <a:rPr lang="el-GR" sz="2400" dirty="0"/>
              <a:t>Πιθανό να χρειαστεί συνδυασμός φαρμακευτικής αγωγής διακοπής καπνίσματος + ψυχιατρικών φαρμάκων.</a:t>
            </a:r>
          </a:p>
          <a:p>
            <a:r>
              <a:rPr lang="el-GR" sz="2400" dirty="0"/>
              <a:t>Έναρξη άθλησης (αρχικά περπατήματος) όπου ο καπνιστής συνειδητοποιεί τα όρια ανοχής του σε αναπνοή και καρδιακή λειτουργία.</a:t>
            </a:r>
          </a:p>
          <a:p>
            <a:endParaRPr lang="el-GR" dirty="0"/>
          </a:p>
        </p:txBody>
      </p:sp>
    </p:spTree>
    <p:extLst>
      <p:ext uri="{BB962C8B-B14F-4D97-AF65-F5344CB8AC3E}">
        <p14:creationId xmlns:p14="http://schemas.microsoft.com/office/powerpoint/2010/main" val="167304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6FD1070-9AD3-4774-8EF8-5B2EFB31D167}"/>
              </a:ext>
            </a:extLst>
          </p:cNvPr>
          <p:cNvSpPr>
            <a:spLocks noGrp="1"/>
          </p:cNvSpPr>
          <p:nvPr>
            <p:ph idx="1"/>
          </p:nvPr>
        </p:nvSpPr>
        <p:spPr>
          <a:xfrm>
            <a:off x="1801906" y="860612"/>
            <a:ext cx="9702706" cy="5050610"/>
          </a:xfrm>
        </p:spPr>
        <p:txBody>
          <a:bodyPr>
            <a:normAutofit/>
          </a:bodyPr>
          <a:lstStyle/>
          <a:p>
            <a:pPr marL="0" indent="0">
              <a:buNone/>
            </a:pPr>
            <a:r>
              <a:rPr lang="el-GR" sz="2400" u="sng" dirty="0"/>
              <a:t>Ενασχόληση με άλλου είδους δραστηριότητες</a:t>
            </a:r>
          </a:p>
          <a:p>
            <a:pPr marL="0" indent="0">
              <a:buNone/>
            </a:pPr>
            <a:r>
              <a:rPr lang="el-GR" sz="2400" dirty="0"/>
              <a:t>Πχ.  </a:t>
            </a:r>
          </a:p>
          <a:p>
            <a:r>
              <a:rPr lang="el-GR" sz="2400" dirty="0"/>
              <a:t>Εθελοντική εργασία </a:t>
            </a:r>
          </a:p>
          <a:p>
            <a:r>
              <a:rPr lang="el-GR" sz="2400" dirty="0"/>
              <a:t>Στροφή σε αθλητισμό</a:t>
            </a:r>
          </a:p>
          <a:p>
            <a:r>
              <a:rPr lang="el-GR" sz="2400" dirty="0"/>
              <a:t>Κοινωνικότητα και εξωστρέφεια (συμμετοχή σε ομάδες και δραστηριότητες)</a:t>
            </a:r>
          </a:p>
        </p:txBody>
      </p:sp>
    </p:spTree>
    <p:extLst>
      <p:ext uri="{BB962C8B-B14F-4D97-AF65-F5344CB8AC3E}">
        <p14:creationId xmlns:p14="http://schemas.microsoft.com/office/powerpoint/2010/main" val="359694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743561-E540-48DA-90E2-859B5E0ECCEE}"/>
              </a:ext>
            </a:extLst>
          </p:cNvPr>
          <p:cNvSpPr>
            <a:spLocks noGrp="1"/>
          </p:cNvSpPr>
          <p:nvPr>
            <p:ph type="title"/>
          </p:nvPr>
        </p:nvSpPr>
        <p:spPr>
          <a:xfrm>
            <a:off x="2254929" y="0"/>
            <a:ext cx="9249684" cy="1686757"/>
          </a:xfrm>
        </p:spPr>
        <p:txBody>
          <a:bodyPr>
            <a:normAutofit fontScale="90000"/>
          </a:bodyPr>
          <a:lstStyle/>
          <a:p>
            <a:br>
              <a:rPr lang="el-GR" dirty="0"/>
            </a:br>
            <a:r>
              <a:rPr lang="el-GR" dirty="0"/>
              <a:t> </a:t>
            </a:r>
            <a:r>
              <a:rPr lang="el-GR" b="1" dirty="0"/>
              <a:t>ΣΕΞΟΥΑΛΙΚΑ ΜΕΤΑΔΙΔΟΜΕΝΑ ΝΟΣΗΜΑΤΑ ΚΑΙ Η ΣΧΕΣΗ ΤΟΥΣ ΜΕ ΤΟΝ ΚΑΡΚΙΝΟ</a:t>
            </a:r>
            <a:br>
              <a:rPr lang="el-GR" dirty="0"/>
            </a:br>
            <a:endParaRPr lang="el-GR" dirty="0"/>
          </a:p>
        </p:txBody>
      </p:sp>
      <p:sp>
        <p:nvSpPr>
          <p:cNvPr id="3" name="Θέση περιεχομένου 2">
            <a:extLst>
              <a:ext uri="{FF2B5EF4-FFF2-40B4-BE49-F238E27FC236}">
                <a16:creationId xmlns:a16="http://schemas.microsoft.com/office/drawing/2014/main" id="{6808E591-5B76-49AF-A687-3261C4940206}"/>
              </a:ext>
            </a:extLst>
          </p:cNvPr>
          <p:cNvSpPr>
            <a:spLocks noGrp="1"/>
          </p:cNvSpPr>
          <p:nvPr>
            <p:ph idx="1"/>
          </p:nvPr>
        </p:nvSpPr>
        <p:spPr>
          <a:xfrm>
            <a:off x="1784412" y="2089212"/>
            <a:ext cx="9720201" cy="4320466"/>
          </a:xfrm>
        </p:spPr>
        <p:txBody>
          <a:bodyPr>
            <a:normAutofit/>
          </a:bodyPr>
          <a:lstStyle/>
          <a:p>
            <a:r>
              <a:rPr lang="el-GR" sz="2400" dirty="0"/>
              <a:t>Ηπατίτιδες Β,</a:t>
            </a:r>
            <a:r>
              <a:rPr lang="en-US" sz="2400" dirty="0"/>
              <a:t>C:</a:t>
            </a:r>
            <a:r>
              <a:rPr lang="el-GR" sz="2400" dirty="0"/>
              <a:t>   </a:t>
            </a:r>
            <a:r>
              <a:rPr lang="en-US" sz="2400" dirty="0"/>
              <a:t> </a:t>
            </a:r>
            <a:r>
              <a:rPr lang="el-GR" sz="2400" u="sng" dirty="0"/>
              <a:t>ΤΙ  ΠΡΟΚΑΛΟΥΝ ΟΙ ΙΟΙ ΤΗΣ ΗΠΑΤΙΤΙΔΑΣ</a:t>
            </a:r>
            <a:r>
              <a:rPr lang="en-US" sz="2400" u="sng" dirty="0"/>
              <a:t>: </a:t>
            </a:r>
            <a:endParaRPr lang="el-GR" sz="2400" u="sng" dirty="0"/>
          </a:p>
          <a:p>
            <a:pPr>
              <a:buFont typeface="Wingdings" panose="05000000000000000000" pitchFamily="2" charset="2"/>
              <a:buChar char="§"/>
            </a:pPr>
            <a:endParaRPr lang="en-US" sz="2400" u="sng" dirty="0"/>
          </a:p>
          <a:p>
            <a:pPr>
              <a:buFont typeface="Wingdings" panose="05000000000000000000" pitchFamily="2" charset="2"/>
              <a:buChar char="§"/>
            </a:pPr>
            <a:r>
              <a:rPr lang="el-GR" sz="2400" dirty="0"/>
              <a:t>H χρόνια λοίμωξη από τους  ιούς HBV, HCV μπορεί να προκαλέσει κίρρωση (ίνωση) του ήπατος και ανάπτυξη </a:t>
            </a:r>
            <a:r>
              <a:rPr lang="el-GR" sz="2400" dirty="0" err="1"/>
              <a:t>ηπατο</a:t>
            </a:r>
            <a:r>
              <a:rPr lang="el-GR" sz="2400" dirty="0"/>
              <a:t>-κυτταρικού καρκίνου. </a:t>
            </a:r>
          </a:p>
        </p:txBody>
      </p:sp>
    </p:spTree>
    <p:extLst>
      <p:ext uri="{BB962C8B-B14F-4D97-AF65-F5344CB8AC3E}">
        <p14:creationId xmlns:p14="http://schemas.microsoft.com/office/powerpoint/2010/main" val="374002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9C4036-ACCB-4CD8-8857-45CAC810C9C0}"/>
              </a:ext>
            </a:extLst>
          </p:cNvPr>
          <p:cNvSpPr>
            <a:spLocks noGrp="1"/>
          </p:cNvSpPr>
          <p:nvPr>
            <p:ph type="title"/>
          </p:nvPr>
        </p:nvSpPr>
        <p:spPr>
          <a:xfrm>
            <a:off x="2384611" y="215153"/>
            <a:ext cx="9120001" cy="1129553"/>
          </a:xfrm>
        </p:spPr>
        <p:txBody>
          <a:bodyPr>
            <a:normAutofit fontScale="90000"/>
          </a:bodyPr>
          <a:lstStyle/>
          <a:p>
            <a:r>
              <a:rPr lang="el-GR" dirty="0"/>
              <a:t>Λοίμωξη του ήπατος από τους ιούς της Ηπατίτιδας </a:t>
            </a:r>
            <a:r>
              <a:rPr lang="en-US" dirty="0"/>
              <a:t>B,C</a:t>
            </a:r>
            <a:endParaRPr lang="el-GR" dirty="0"/>
          </a:p>
        </p:txBody>
      </p:sp>
      <p:pic>
        <p:nvPicPr>
          <p:cNvPr id="4" name="Θέση περιεχομένου 3">
            <a:extLst>
              <a:ext uri="{FF2B5EF4-FFF2-40B4-BE49-F238E27FC236}">
                <a16:creationId xmlns:a16="http://schemas.microsoft.com/office/drawing/2014/main" id="{7BFB2A96-8A20-48ED-8E29-999566B0BA3B}"/>
              </a:ext>
            </a:extLst>
          </p:cNvPr>
          <p:cNvPicPr>
            <a:picLocks noGrp="1" noChangeAspect="1"/>
          </p:cNvPicPr>
          <p:nvPr>
            <p:ph idx="1"/>
          </p:nvPr>
        </p:nvPicPr>
        <p:blipFill>
          <a:blip r:embed="rId2"/>
          <a:stretch>
            <a:fillRect/>
          </a:stretch>
        </p:blipFill>
        <p:spPr>
          <a:xfrm>
            <a:off x="2770095" y="1627681"/>
            <a:ext cx="7671196" cy="4471191"/>
          </a:xfrm>
          <a:prstGeom prst="rect">
            <a:avLst/>
          </a:prstGeom>
        </p:spPr>
      </p:pic>
    </p:spTree>
    <p:extLst>
      <p:ext uri="{BB962C8B-B14F-4D97-AF65-F5344CB8AC3E}">
        <p14:creationId xmlns:p14="http://schemas.microsoft.com/office/powerpoint/2010/main" val="381178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AE62E-83E6-4CD0-A4D4-9E4FA56573E2}"/>
              </a:ext>
            </a:extLst>
          </p:cNvPr>
          <p:cNvSpPr>
            <a:spLocks noGrp="1"/>
          </p:cNvSpPr>
          <p:nvPr>
            <p:ph type="title"/>
          </p:nvPr>
        </p:nvSpPr>
        <p:spPr/>
        <p:txBody>
          <a:bodyPr/>
          <a:lstStyle/>
          <a:p>
            <a:r>
              <a:rPr lang="el-GR" dirty="0" err="1"/>
              <a:t>Ηπατοκυτταρικός</a:t>
            </a:r>
            <a:r>
              <a:rPr lang="el-GR" dirty="0"/>
              <a:t> καρκίνος </a:t>
            </a:r>
          </a:p>
        </p:txBody>
      </p:sp>
      <p:pic>
        <p:nvPicPr>
          <p:cNvPr id="4" name="Θέση περιεχομένου 3">
            <a:extLst>
              <a:ext uri="{FF2B5EF4-FFF2-40B4-BE49-F238E27FC236}">
                <a16:creationId xmlns:a16="http://schemas.microsoft.com/office/drawing/2014/main" id="{933F69DF-7C71-4E0F-B0E6-03D2C4E6A1C9}"/>
              </a:ext>
            </a:extLst>
          </p:cNvPr>
          <p:cNvPicPr>
            <a:picLocks noGrp="1" noChangeAspect="1"/>
          </p:cNvPicPr>
          <p:nvPr>
            <p:ph idx="1"/>
          </p:nvPr>
        </p:nvPicPr>
        <p:blipFill>
          <a:blip r:embed="rId2"/>
          <a:stretch>
            <a:fillRect/>
          </a:stretch>
        </p:blipFill>
        <p:spPr>
          <a:xfrm>
            <a:off x="4145872" y="2068895"/>
            <a:ext cx="5997008" cy="4038942"/>
          </a:xfrm>
          <a:prstGeom prst="rect">
            <a:avLst/>
          </a:prstGeom>
        </p:spPr>
      </p:pic>
    </p:spTree>
    <p:extLst>
      <p:ext uri="{BB962C8B-B14F-4D97-AF65-F5344CB8AC3E}">
        <p14:creationId xmlns:p14="http://schemas.microsoft.com/office/powerpoint/2010/main" val="100707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86F96-F5D2-4242-A8D5-4F6AF9CFD17C}"/>
              </a:ext>
            </a:extLst>
          </p:cNvPr>
          <p:cNvSpPr>
            <a:spLocks noGrp="1"/>
          </p:cNvSpPr>
          <p:nvPr>
            <p:ph type="title"/>
          </p:nvPr>
        </p:nvSpPr>
        <p:spPr/>
        <p:txBody>
          <a:bodyPr/>
          <a:lstStyle/>
          <a:p>
            <a:r>
              <a:rPr lang="el-GR" dirty="0"/>
              <a:t>Κάπνισμα </a:t>
            </a:r>
          </a:p>
        </p:txBody>
      </p:sp>
      <p:sp>
        <p:nvSpPr>
          <p:cNvPr id="3" name="Θέση περιεχομένου 2">
            <a:extLst>
              <a:ext uri="{FF2B5EF4-FFF2-40B4-BE49-F238E27FC236}">
                <a16:creationId xmlns:a16="http://schemas.microsoft.com/office/drawing/2014/main" id="{6510920D-B8F4-42AA-B64C-DE99E167AB8F}"/>
              </a:ext>
            </a:extLst>
          </p:cNvPr>
          <p:cNvSpPr>
            <a:spLocks noGrp="1"/>
          </p:cNvSpPr>
          <p:nvPr>
            <p:ph idx="1"/>
          </p:nvPr>
        </p:nvSpPr>
        <p:spPr/>
        <p:txBody>
          <a:bodyPr/>
          <a:lstStyle/>
          <a:p>
            <a:r>
              <a:rPr lang="el-GR" altLang="el-GR" dirty="0"/>
              <a:t>Είναι απολύτως τεκμηριωμένο ότι το κάπνισμα προκαλεί καρκίνο του πνεύμονα. </a:t>
            </a:r>
          </a:p>
          <a:p>
            <a:r>
              <a:rPr lang="el-GR" altLang="el-GR" b="1" dirty="0">
                <a:solidFill>
                  <a:srgbClr val="FF0000"/>
                </a:solidFill>
              </a:rPr>
              <a:t>Ο καπνός του τσιγάρου περιέχει 4.000 χημικές ουσίες, 55 από τις οποίες είναι δυνητικά καρκινογόνες</a:t>
            </a:r>
            <a:r>
              <a:rPr lang="el-GR" altLang="el-GR" dirty="0"/>
              <a:t>. Το κάπνισμα ευθύνεται για το 80-90% των χρόνιων αναπνευστικών νοσημάτων, 23-40% των εμφραγμάτων του μυοκαρδίου και είναι ο κύριος αιτιολογικός παράγοντας ανάπτυξης καρκίνου του πνεύμονα. </a:t>
            </a:r>
          </a:p>
          <a:p>
            <a:r>
              <a:rPr lang="el-GR" altLang="el-GR" dirty="0"/>
              <a:t>Συγκεκριμένα το 80-85% των ασθενών με καρκίνο πνεύμονα είναι καπνιστές και οι καπνιστές έχουν 20 φορές περισσότερες πιθανότητες ανάπτυξης καρκίνου πνεύμονα από ότι οι μη καπνιστές. Έχει υπολογιστεί ότι 9 στους 10 ασθενείς με καρκίνο του πνεύμονα ήταν καπνιστές. </a:t>
            </a:r>
          </a:p>
          <a:p>
            <a:endParaRPr lang="el-GR" dirty="0"/>
          </a:p>
        </p:txBody>
      </p:sp>
    </p:spTree>
    <p:extLst>
      <p:ext uri="{BB962C8B-B14F-4D97-AF65-F5344CB8AC3E}">
        <p14:creationId xmlns:p14="http://schemas.microsoft.com/office/powerpoint/2010/main" val="186665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AC563E-8BE5-43C9-82D9-DB22CB6D0D1F}"/>
              </a:ext>
            </a:extLst>
          </p:cNvPr>
          <p:cNvSpPr>
            <a:spLocks noGrp="1"/>
          </p:cNvSpPr>
          <p:nvPr>
            <p:ph type="title"/>
          </p:nvPr>
        </p:nvSpPr>
        <p:spPr/>
        <p:txBody>
          <a:bodyPr/>
          <a:lstStyle/>
          <a:p>
            <a:r>
              <a:rPr lang="el-GR" dirty="0"/>
              <a:t>Ποια είναι τα πιο συνηθισμένα συμπτώματα της λοίμωξης </a:t>
            </a:r>
          </a:p>
        </p:txBody>
      </p:sp>
      <p:sp>
        <p:nvSpPr>
          <p:cNvPr id="3" name="Θέση περιεχομένου 2">
            <a:extLst>
              <a:ext uri="{FF2B5EF4-FFF2-40B4-BE49-F238E27FC236}">
                <a16:creationId xmlns:a16="http://schemas.microsoft.com/office/drawing/2014/main" id="{9A667866-6793-4E06-AE3C-AB37490AFC59}"/>
              </a:ext>
            </a:extLst>
          </p:cNvPr>
          <p:cNvSpPr>
            <a:spLocks noGrp="1"/>
          </p:cNvSpPr>
          <p:nvPr>
            <p:ph idx="1"/>
          </p:nvPr>
        </p:nvSpPr>
        <p:spPr/>
        <p:txBody>
          <a:bodyPr/>
          <a:lstStyle/>
          <a:p>
            <a:endParaRPr lang="el-GR" dirty="0"/>
          </a:p>
          <a:p>
            <a:r>
              <a:rPr lang="el-GR" sz="2400" dirty="0"/>
              <a:t>Ίκτερος (κίτρινη χροιά δέρματος, ματιών)</a:t>
            </a:r>
          </a:p>
          <a:p>
            <a:r>
              <a:rPr lang="el-GR" sz="2400" dirty="0"/>
              <a:t>Σκουρόχρωμα ούρα</a:t>
            </a:r>
          </a:p>
          <a:p>
            <a:r>
              <a:rPr lang="el-GR" sz="2400" dirty="0"/>
              <a:t>Αδυναμία, καταβολή</a:t>
            </a:r>
          </a:p>
          <a:p>
            <a:r>
              <a:rPr lang="el-GR" sz="2400" dirty="0"/>
              <a:t>Ναυτία</a:t>
            </a:r>
          </a:p>
          <a:p>
            <a:r>
              <a:rPr lang="el-GR" sz="2400" dirty="0"/>
              <a:t>Εμετός</a:t>
            </a:r>
          </a:p>
          <a:p>
            <a:r>
              <a:rPr lang="el-GR" sz="2400" dirty="0"/>
              <a:t>Κοιλιακός πόνος</a:t>
            </a:r>
          </a:p>
          <a:p>
            <a:endParaRPr lang="el-GR" dirty="0"/>
          </a:p>
        </p:txBody>
      </p:sp>
    </p:spTree>
    <p:extLst>
      <p:ext uri="{BB962C8B-B14F-4D97-AF65-F5344CB8AC3E}">
        <p14:creationId xmlns:p14="http://schemas.microsoft.com/office/powerpoint/2010/main" val="136802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4F3711-E01D-45B7-9F4B-AA3488739449}"/>
              </a:ext>
            </a:extLst>
          </p:cNvPr>
          <p:cNvSpPr>
            <a:spLocks noGrp="1"/>
          </p:cNvSpPr>
          <p:nvPr>
            <p:ph type="title"/>
          </p:nvPr>
        </p:nvSpPr>
        <p:spPr>
          <a:xfrm>
            <a:off x="1713391" y="624110"/>
            <a:ext cx="9791222" cy="1280890"/>
          </a:xfrm>
        </p:spPr>
        <p:txBody>
          <a:bodyPr/>
          <a:lstStyle/>
          <a:p>
            <a:r>
              <a:rPr lang="el-GR" dirty="0"/>
              <a:t>Τι πρέπει να κάνουμε για να αποφύγουμε τη λοίμωξη.</a:t>
            </a:r>
          </a:p>
        </p:txBody>
      </p:sp>
      <p:sp>
        <p:nvSpPr>
          <p:cNvPr id="3" name="Θέση περιεχομένου 2">
            <a:extLst>
              <a:ext uri="{FF2B5EF4-FFF2-40B4-BE49-F238E27FC236}">
                <a16:creationId xmlns:a16="http://schemas.microsoft.com/office/drawing/2014/main" id="{A948DB0B-6EDB-4D46-93C1-76862CA66A95}"/>
              </a:ext>
            </a:extLst>
          </p:cNvPr>
          <p:cNvSpPr>
            <a:spLocks noGrp="1"/>
          </p:cNvSpPr>
          <p:nvPr>
            <p:ph idx="1"/>
          </p:nvPr>
        </p:nvSpPr>
        <p:spPr/>
        <p:txBody>
          <a:bodyPr/>
          <a:lstStyle/>
          <a:p>
            <a:endParaRPr lang="el-GR" dirty="0"/>
          </a:p>
          <a:p>
            <a:r>
              <a:rPr lang="el-GR" sz="2400" dirty="0"/>
              <a:t>Εμβολιασμός  για τον ιό της ηπατίτιδας Β και επανέλεγχος  στο μέλλον εάν είμαστε ακόμη προστατευμένοι από τον εμβολιασμό για τον ιό.  </a:t>
            </a:r>
          </a:p>
          <a:p>
            <a:r>
              <a:rPr lang="el-GR" sz="2400" dirty="0"/>
              <a:t>Για την ηπατίτιδα C δεν υπάρχει εμβόλιο.</a:t>
            </a:r>
          </a:p>
          <a:p>
            <a:r>
              <a:rPr lang="el-GR" sz="2400" dirty="0"/>
              <a:t>Χρήση προφυλακτικού κατά τη σεξουαλική επαφή.</a:t>
            </a:r>
          </a:p>
          <a:p>
            <a:endParaRPr lang="el-GR" dirty="0"/>
          </a:p>
        </p:txBody>
      </p:sp>
    </p:spTree>
    <p:extLst>
      <p:ext uri="{BB962C8B-B14F-4D97-AF65-F5344CB8AC3E}">
        <p14:creationId xmlns:p14="http://schemas.microsoft.com/office/powerpoint/2010/main" val="381423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38FBBA-0105-4056-B177-424D00C37D11}"/>
              </a:ext>
            </a:extLst>
          </p:cNvPr>
          <p:cNvSpPr>
            <a:spLocks noGrp="1"/>
          </p:cNvSpPr>
          <p:nvPr>
            <p:ph type="title"/>
          </p:nvPr>
        </p:nvSpPr>
        <p:spPr/>
        <p:txBody>
          <a:bodyPr/>
          <a:lstStyle/>
          <a:p>
            <a:r>
              <a:rPr lang="el-GR" dirty="0"/>
              <a:t>Επιβαρυμένα άτομα είναι</a:t>
            </a:r>
            <a:r>
              <a:rPr lang="en-US" dirty="0"/>
              <a:t>: </a:t>
            </a:r>
            <a:endParaRPr lang="el-GR" dirty="0"/>
          </a:p>
        </p:txBody>
      </p:sp>
      <p:sp>
        <p:nvSpPr>
          <p:cNvPr id="3" name="Θέση περιεχομένου 2">
            <a:extLst>
              <a:ext uri="{FF2B5EF4-FFF2-40B4-BE49-F238E27FC236}">
                <a16:creationId xmlns:a16="http://schemas.microsoft.com/office/drawing/2014/main" id="{8B231134-BE3E-4A3C-8B79-5EC311CC73E8}"/>
              </a:ext>
            </a:extLst>
          </p:cNvPr>
          <p:cNvSpPr>
            <a:spLocks noGrp="1"/>
          </p:cNvSpPr>
          <p:nvPr>
            <p:ph idx="1"/>
          </p:nvPr>
        </p:nvSpPr>
        <p:spPr/>
        <p:txBody>
          <a:bodyPr>
            <a:normAutofit fontScale="92500" lnSpcReduction="10000"/>
          </a:bodyPr>
          <a:lstStyle/>
          <a:p>
            <a:endParaRPr lang="el-GR" dirty="0"/>
          </a:p>
          <a:p>
            <a:r>
              <a:rPr lang="el-GR" sz="2400" dirty="0"/>
              <a:t>Άτομα με πολλούς σεξουαλικούς συντρόφους </a:t>
            </a:r>
          </a:p>
          <a:p>
            <a:r>
              <a:rPr lang="el-GR" sz="2400" dirty="0"/>
              <a:t>Ζουν και εργάζονται σε περιοχές, οικογένειες, χώρους (νοσοκομεία, φυλακές, μονάδες αιμοκάθαρσης, μεταμόσχευσης) όπου μπορεί να υπάρχουν περιστατικά που νοσούν από τους ιούς.</a:t>
            </a:r>
          </a:p>
          <a:p>
            <a:r>
              <a:rPr lang="el-GR" sz="2400" dirty="0"/>
              <a:t>Άτομα που κάνουν κατάχρηση αλκοόλ μπορούν να επιταχύνουν</a:t>
            </a:r>
            <a:r>
              <a:rPr lang="en-US" sz="2400" dirty="0"/>
              <a:t> </a:t>
            </a:r>
            <a:r>
              <a:rPr lang="el-GR" sz="2400" dirty="0"/>
              <a:t>την ανάπτυξη κίρρωσης και στη συνέχεια καρκίνου.</a:t>
            </a:r>
          </a:p>
          <a:p>
            <a:r>
              <a:rPr lang="el-GR" sz="2400" dirty="0"/>
              <a:t>Κάνουν χρήση ενδοφλέβιων ναρκωτικών</a:t>
            </a:r>
          </a:p>
          <a:p>
            <a:endParaRPr lang="el-GR" dirty="0"/>
          </a:p>
          <a:p>
            <a:endParaRPr lang="el-GR" dirty="0"/>
          </a:p>
        </p:txBody>
      </p:sp>
    </p:spTree>
    <p:extLst>
      <p:ext uri="{BB962C8B-B14F-4D97-AF65-F5344CB8AC3E}">
        <p14:creationId xmlns:p14="http://schemas.microsoft.com/office/powerpoint/2010/main" val="305052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EC67A-F43D-4E92-A9B9-C536911A8633}"/>
              </a:ext>
            </a:extLst>
          </p:cNvPr>
          <p:cNvSpPr>
            <a:spLocks noGrp="1"/>
          </p:cNvSpPr>
          <p:nvPr>
            <p:ph type="title"/>
          </p:nvPr>
        </p:nvSpPr>
        <p:spPr>
          <a:xfrm>
            <a:off x="2592926" y="624110"/>
            <a:ext cx="8903658" cy="1280890"/>
          </a:xfrm>
        </p:spPr>
        <p:txBody>
          <a:bodyPr/>
          <a:lstStyle/>
          <a:p>
            <a:r>
              <a:rPr lang="en-US" dirty="0"/>
              <a:t>AIDS  </a:t>
            </a:r>
            <a:r>
              <a:rPr lang="el-GR" dirty="0"/>
              <a:t>ΚΑΙ ΚΑΡΚΙΝΟΣ </a:t>
            </a:r>
          </a:p>
        </p:txBody>
      </p:sp>
      <p:pic>
        <p:nvPicPr>
          <p:cNvPr id="4" name="Θέση περιεχομένου 3">
            <a:extLst>
              <a:ext uri="{FF2B5EF4-FFF2-40B4-BE49-F238E27FC236}">
                <a16:creationId xmlns:a16="http://schemas.microsoft.com/office/drawing/2014/main" id="{8C849502-277A-4A03-AACA-8AB3C7FB4918}"/>
              </a:ext>
            </a:extLst>
          </p:cNvPr>
          <p:cNvPicPr>
            <a:picLocks noGrp="1" noChangeAspect="1"/>
          </p:cNvPicPr>
          <p:nvPr>
            <p:ph idx="1"/>
          </p:nvPr>
        </p:nvPicPr>
        <p:blipFill>
          <a:blip r:embed="rId2"/>
          <a:stretch>
            <a:fillRect/>
          </a:stretch>
        </p:blipFill>
        <p:spPr>
          <a:xfrm>
            <a:off x="4545818" y="2133600"/>
            <a:ext cx="5002189" cy="3778250"/>
          </a:xfrm>
          <a:prstGeom prst="rect">
            <a:avLst/>
          </a:prstGeom>
        </p:spPr>
      </p:pic>
    </p:spTree>
    <p:extLst>
      <p:ext uri="{BB962C8B-B14F-4D97-AF65-F5344CB8AC3E}">
        <p14:creationId xmlns:p14="http://schemas.microsoft.com/office/powerpoint/2010/main" val="423870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5B66A9-3C27-43CC-9DAE-4B0CAC7FDB07}"/>
              </a:ext>
            </a:extLst>
          </p:cNvPr>
          <p:cNvSpPr>
            <a:spLocks noGrp="1"/>
          </p:cNvSpPr>
          <p:nvPr>
            <p:ph idx="1"/>
          </p:nvPr>
        </p:nvSpPr>
        <p:spPr/>
        <p:txBody>
          <a:bodyPr/>
          <a:lstStyle/>
          <a:p>
            <a:endParaRPr lang="el-GR" dirty="0"/>
          </a:p>
          <a:p>
            <a:pPr marL="0" indent="0">
              <a:buNone/>
            </a:pPr>
            <a:r>
              <a:rPr lang="el-GR" sz="2400" b="1" dirty="0"/>
              <a:t>Ένας ασθενής με AIDS </a:t>
            </a:r>
            <a:r>
              <a:rPr lang="en-US" sz="2400" b="1" dirty="0"/>
              <a:t>: </a:t>
            </a:r>
            <a:r>
              <a:rPr lang="el-GR" sz="2400" b="1" dirty="0"/>
              <a:t>νοσεί στο αμυντικό του σύστημα (ανοσοκαταστολή) και μπορεί να αναπτύξει τις κάτωθι κακοήθειες</a:t>
            </a:r>
          </a:p>
          <a:p>
            <a:r>
              <a:rPr lang="el-GR" sz="2400" dirty="0"/>
              <a:t>•Καρκίνος πρωκτού, πέους, τραχήλου μήτρας. </a:t>
            </a:r>
          </a:p>
          <a:p>
            <a:r>
              <a:rPr lang="el-GR" sz="2400" dirty="0"/>
              <a:t>•Ο ίδιος ασθενής μπορεί να  έχει HPV, Ηπατίτιδες και έτσι αυξάνεται το % ανάπτυξης καρκίνου</a:t>
            </a:r>
          </a:p>
          <a:p>
            <a:endParaRPr lang="el-GR" dirty="0"/>
          </a:p>
        </p:txBody>
      </p:sp>
    </p:spTree>
    <p:extLst>
      <p:ext uri="{BB962C8B-B14F-4D97-AF65-F5344CB8AC3E}">
        <p14:creationId xmlns:p14="http://schemas.microsoft.com/office/powerpoint/2010/main" val="1018508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981621-72A3-4A65-8501-DCFE6C91DEA0}"/>
              </a:ext>
            </a:extLst>
          </p:cNvPr>
          <p:cNvSpPr>
            <a:spLocks noGrp="1"/>
          </p:cNvSpPr>
          <p:nvPr>
            <p:ph type="title"/>
          </p:nvPr>
        </p:nvSpPr>
        <p:spPr/>
        <p:txBody>
          <a:bodyPr/>
          <a:lstStyle/>
          <a:p>
            <a:r>
              <a:rPr lang="el-GR" dirty="0"/>
              <a:t>Σάρκωμα </a:t>
            </a:r>
            <a:r>
              <a:rPr lang="en-US" dirty="0"/>
              <a:t>Kaposi</a:t>
            </a:r>
            <a:endParaRPr lang="el-GR" dirty="0"/>
          </a:p>
        </p:txBody>
      </p:sp>
      <p:pic>
        <p:nvPicPr>
          <p:cNvPr id="4" name="Θέση περιεχομένου 3">
            <a:extLst>
              <a:ext uri="{FF2B5EF4-FFF2-40B4-BE49-F238E27FC236}">
                <a16:creationId xmlns:a16="http://schemas.microsoft.com/office/drawing/2014/main" id="{C4DD5E49-C0E9-481D-BB27-4A05880BBF9B}"/>
              </a:ext>
            </a:extLst>
          </p:cNvPr>
          <p:cNvPicPr>
            <a:picLocks noGrp="1" noChangeAspect="1"/>
          </p:cNvPicPr>
          <p:nvPr>
            <p:ph idx="1"/>
          </p:nvPr>
        </p:nvPicPr>
        <p:blipFill>
          <a:blip r:embed="rId2"/>
          <a:stretch>
            <a:fillRect/>
          </a:stretch>
        </p:blipFill>
        <p:spPr>
          <a:xfrm>
            <a:off x="499728" y="1813602"/>
            <a:ext cx="3802992" cy="3069115"/>
          </a:xfrm>
          <a:prstGeom prst="rect">
            <a:avLst/>
          </a:prstGeom>
        </p:spPr>
      </p:pic>
      <p:pic>
        <p:nvPicPr>
          <p:cNvPr id="5" name="Εικόνα 4">
            <a:extLst>
              <a:ext uri="{FF2B5EF4-FFF2-40B4-BE49-F238E27FC236}">
                <a16:creationId xmlns:a16="http://schemas.microsoft.com/office/drawing/2014/main" id="{E79836A6-6104-412A-8BA6-8DFE8F1755F4}"/>
              </a:ext>
            </a:extLst>
          </p:cNvPr>
          <p:cNvPicPr>
            <a:picLocks noChangeAspect="1"/>
          </p:cNvPicPr>
          <p:nvPr/>
        </p:nvPicPr>
        <p:blipFill>
          <a:blip r:embed="rId3"/>
          <a:stretch>
            <a:fillRect/>
          </a:stretch>
        </p:blipFill>
        <p:spPr>
          <a:xfrm>
            <a:off x="4776105" y="1813603"/>
            <a:ext cx="3781923" cy="2509822"/>
          </a:xfrm>
          <a:prstGeom prst="rect">
            <a:avLst/>
          </a:prstGeom>
        </p:spPr>
      </p:pic>
      <p:pic>
        <p:nvPicPr>
          <p:cNvPr id="6" name="Εικόνα 5">
            <a:extLst>
              <a:ext uri="{FF2B5EF4-FFF2-40B4-BE49-F238E27FC236}">
                <a16:creationId xmlns:a16="http://schemas.microsoft.com/office/drawing/2014/main" id="{40175C99-A401-48C2-96C6-39FC957E27D6}"/>
              </a:ext>
            </a:extLst>
          </p:cNvPr>
          <p:cNvPicPr>
            <a:picLocks noChangeAspect="1"/>
          </p:cNvPicPr>
          <p:nvPr/>
        </p:nvPicPr>
        <p:blipFill>
          <a:blip r:embed="rId4"/>
          <a:stretch>
            <a:fillRect/>
          </a:stretch>
        </p:blipFill>
        <p:spPr>
          <a:xfrm>
            <a:off x="7889282" y="3600266"/>
            <a:ext cx="3733486" cy="2705470"/>
          </a:xfrm>
          <a:prstGeom prst="rect">
            <a:avLst/>
          </a:prstGeom>
        </p:spPr>
      </p:pic>
    </p:spTree>
    <p:extLst>
      <p:ext uri="{BB962C8B-B14F-4D97-AF65-F5344CB8AC3E}">
        <p14:creationId xmlns:p14="http://schemas.microsoft.com/office/powerpoint/2010/main" val="338068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A83BE8-2D1A-4C5E-8F82-2BC38BF58D51}"/>
              </a:ext>
            </a:extLst>
          </p:cNvPr>
          <p:cNvSpPr>
            <a:spLocks noGrp="1"/>
          </p:cNvSpPr>
          <p:nvPr>
            <p:ph type="title"/>
          </p:nvPr>
        </p:nvSpPr>
        <p:spPr>
          <a:xfrm>
            <a:off x="1376039" y="168676"/>
            <a:ext cx="10128573" cy="1411549"/>
          </a:xfrm>
        </p:spPr>
        <p:txBody>
          <a:bodyPr>
            <a:normAutofit fontScale="90000"/>
          </a:bodyPr>
          <a:lstStyle/>
          <a:p>
            <a:r>
              <a:rPr lang="el-GR" b="1" dirty="0"/>
              <a:t>Λέμφωμα Non-Hodgkin </a:t>
            </a:r>
            <a:r>
              <a:rPr lang="el-GR" dirty="0"/>
              <a:t>(πιο συχνά πρωτοπαθές λέμφωμα κεντρικού νευρικού συστήματος, λέμφωμα από Β κύτταρα) </a:t>
            </a:r>
          </a:p>
        </p:txBody>
      </p:sp>
      <p:pic>
        <p:nvPicPr>
          <p:cNvPr id="4" name="Θέση περιεχομένου 3">
            <a:extLst>
              <a:ext uri="{FF2B5EF4-FFF2-40B4-BE49-F238E27FC236}">
                <a16:creationId xmlns:a16="http://schemas.microsoft.com/office/drawing/2014/main" id="{FED7FEBB-DB17-4677-9869-1A3A2E2F2975}"/>
              </a:ext>
            </a:extLst>
          </p:cNvPr>
          <p:cNvPicPr>
            <a:picLocks noGrp="1" noChangeAspect="1"/>
          </p:cNvPicPr>
          <p:nvPr>
            <p:ph idx="1"/>
          </p:nvPr>
        </p:nvPicPr>
        <p:blipFill>
          <a:blip r:embed="rId2"/>
          <a:stretch>
            <a:fillRect/>
          </a:stretch>
        </p:blipFill>
        <p:spPr>
          <a:xfrm>
            <a:off x="3502330" y="1677879"/>
            <a:ext cx="5626112" cy="5109099"/>
          </a:xfrm>
          <a:prstGeom prst="rect">
            <a:avLst/>
          </a:prstGeom>
        </p:spPr>
      </p:pic>
    </p:spTree>
    <p:extLst>
      <p:ext uri="{BB962C8B-B14F-4D97-AF65-F5344CB8AC3E}">
        <p14:creationId xmlns:p14="http://schemas.microsoft.com/office/powerpoint/2010/main" val="14847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D03096F8-EB56-49DA-8E83-69F49CC2F76E}"/>
              </a:ext>
            </a:extLst>
          </p:cNvPr>
          <p:cNvPicPr>
            <a:picLocks noGrp="1" noChangeAspect="1"/>
          </p:cNvPicPr>
          <p:nvPr>
            <p:ph idx="1"/>
          </p:nvPr>
        </p:nvPicPr>
        <p:blipFill>
          <a:blip r:embed="rId2"/>
          <a:stretch>
            <a:fillRect/>
          </a:stretch>
        </p:blipFill>
        <p:spPr>
          <a:xfrm>
            <a:off x="2867488" y="419844"/>
            <a:ext cx="5615299" cy="5864868"/>
          </a:xfrm>
          <a:prstGeom prst="rect">
            <a:avLst/>
          </a:prstGeom>
        </p:spPr>
      </p:pic>
    </p:spTree>
    <p:extLst>
      <p:ext uri="{BB962C8B-B14F-4D97-AF65-F5344CB8AC3E}">
        <p14:creationId xmlns:p14="http://schemas.microsoft.com/office/powerpoint/2010/main" val="159429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242D5-22EA-48BE-809B-388AC4A1AECB}"/>
              </a:ext>
            </a:extLst>
          </p:cNvPr>
          <p:cNvSpPr>
            <a:spLocks noGrp="1"/>
          </p:cNvSpPr>
          <p:nvPr>
            <p:ph type="title"/>
          </p:nvPr>
        </p:nvSpPr>
        <p:spPr/>
        <p:txBody>
          <a:bodyPr/>
          <a:lstStyle/>
          <a:p>
            <a:r>
              <a:rPr lang="en-US" b="1" dirty="0"/>
              <a:t>I</a:t>
            </a:r>
            <a:r>
              <a:rPr lang="el-GR" b="1" dirty="0" err="1"/>
              <a:t>ός</a:t>
            </a:r>
            <a:r>
              <a:rPr lang="el-GR" b="1" dirty="0"/>
              <a:t> των ανθρώπινων θηλωμάτων (</a:t>
            </a:r>
            <a:r>
              <a:rPr lang="en-US" b="1" dirty="0"/>
              <a:t>HPV:</a:t>
            </a:r>
            <a:r>
              <a:rPr lang="el-GR" b="1" dirty="0"/>
              <a:t> </a:t>
            </a:r>
            <a:r>
              <a:rPr lang="en-US" b="1" dirty="0"/>
              <a:t>Human Papillomavirus)</a:t>
            </a:r>
            <a:endParaRPr lang="el-GR" dirty="0"/>
          </a:p>
        </p:txBody>
      </p:sp>
      <p:pic>
        <p:nvPicPr>
          <p:cNvPr id="4" name="Θέση περιεχομένου 3">
            <a:extLst>
              <a:ext uri="{FF2B5EF4-FFF2-40B4-BE49-F238E27FC236}">
                <a16:creationId xmlns:a16="http://schemas.microsoft.com/office/drawing/2014/main" id="{8C470F27-AE78-4252-A087-D40E2B7FA845}"/>
              </a:ext>
            </a:extLst>
          </p:cNvPr>
          <p:cNvPicPr>
            <a:picLocks noGrp="1" noChangeAspect="1"/>
          </p:cNvPicPr>
          <p:nvPr>
            <p:ph idx="1"/>
          </p:nvPr>
        </p:nvPicPr>
        <p:blipFill>
          <a:blip r:embed="rId2"/>
          <a:stretch>
            <a:fillRect/>
          </a:stretch>
        </p:blipFill>
        <p:spPr>
          <a:xfrm>
            <a:off x="3515558" y="1905000"/>
            <a:ext cx="5738736" cy="4312349"/>
          </a:xfrm>
          <a:prstGeom prst="rect">
            <a:avLst/>
          </a:prstGeom>
        </p:spPr>
      </p:pic>
    </p:spTree>
    <p:extLst>
      <p:ext uri="{BB962C8B-B14F-4D97-AF65-F5344CB8AC3E}">
        <p14:creationId xmlns:p14="http://schemas.microsoft.com/office/powerpoint/2010/main" val="54239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78303B-7BAF-49D3-B72F-C81DF76E9720}"/>
              </a:ext>
            </a:extLst>
          </p:cNvPr>
          <p:cNvSpPr>
            <a:spLocks noGrp="1"/>
          </p:cNvSpPr>
          <p:nvPr>
            <p:ph type="title"/>
          </p:nvPr>
        </p:nvSpPr>
        <p:spPr/>
        <p:txBody>
          <a:bodyPr/>
          <a:lstStyle/>
          <a:p>
            <a:r>
              <a:rPr lang="en-US" b="1" dirty="0"/>
              <a:t>I</a:t>
            </a:r>
            <a:r>
              <a:rPr lang="el-GR" b="1" dirty="0" err="1"/>
              <a:t>ός</a:t>
            </a:r>
            <a:r>
              <a:rPr lang="el-GR" b="1" dirty="0"/>
              <a:t> των ανθρώπινων θηλωμάτων (</a:t>
            </a:r>
            <a:r>
              <a:rPr lang="en-US" b="1" dirty="0"/>
              <a:t>HPV:</a:t>
            </a:r>
            <a:r>
              <a:rPr lang="el-GR" b="1" dirty="0"/>
              <a:t> </a:t>
            </a:r>
            <a:r>
              <a:rPr lang="en-US" b="1" dirty="0"/>
              <a:t>Human Papillomavirus)</a:t>
            </a:r>
            <a:endParaRPr lang="el-GR" dirty="0"/>
          </a:p>
        </p:txBody>
      </p:sp>
      <p:pic>
        <p:nvPicPr>
          <p:cNvPr id="4" name="Θέση περιεχομένου 3">
            <a:extLst>
              <a:ext uri="{FF2B5EF4-FFF2-40B4-BE49-F238E27FC236}">
                <a16:creationId xmlns:a16="http://schemas.microsoft.com/office/drawing/2014/main" id="{2EC7D89C-AB25-4555-A430-126C95123694}"/>
              </a:ext>
            </a:extLst>
          </p:cNvPr>
          <p:cNvPicPr>
            <a:picLocks noGrp="1" noChangeAspect="1"/>
          </p:cNvPicPr>
          <p:nvPr>
            <p:ph idx="1"/>
          </p:nvPr>
        </p:nvPicPr>
        <p:blipFill>
          <a:blip r:embed="rId2"/>
          <a:stretch>
            <a:fillRect/>
          </a:stretch>
        </p:blipFill>
        <p:spPr>
          <a:xfrm>
            <a:off x="4252562" y="2396972"/>
            <a:ext cx="5859444" cy="3409024"/>
          </a:xfrm>
          <a:prstGeom prst="rect">
            <a:avLst/>
          </a:prstGeom>
        </p:spPr>
      </p:pic>
    </p:spTree>
    <p:extLst>
      <p:ext uri="{BB962C8B-B14F-4D97-AF65-F5344CB8AC3E}">
        <p14:creationId xmlns:p14="http://schemas.microsoft.com/office/powerpoint/2010/main" val="188528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καρκίνος ουροδόχου κύστεως">
            <a:extLst>
              <a:ext uri="{FF2B5EF4-FFF2-40B4-BE49-F238E27FC236}">
                <a16:creationId xmlns:a16="http://schemas.microsoft.com/office/drawing/2014/main" id="{E5AB94E5-EC50-4FD9-9518-EDC4A131FC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6014" y="1162974"/>
            <a:ext cx="6765066" cy="383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26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A46CB75B-076B-4943-AE34-E5EA95023BA7}"/>
              </a:ext>
            </a:extLst>
          </p:cNvPr>
          <p:cNvPicPr>
            <a:picLocks noGrp="1" noChangeAspect="1"/>
          </p:cNvPicPr>
          <p:nvPr>
            <p:ph idx="1"/>
          </p:nvPr>
        </p:nvPicPr>
        <p:blipFill>
          <a:blip r:embed="rId2"/>
          <a:stretch>
            <a:fillRect/>
          </a:stretch>
        </p:blipFill>
        <p:spPr>
          <a:xfrm>
            <a:off x="1582058" y="656948"/>
            <a:ext cx="9142167" cy="5956915"/>
          </a:xfrm>
          <a:prstGeom prst="rect">
            <a:avLst/>
          </a:prstGeom>
        </p:spPr>
      </p:pic>
    </p:spTree>
    <p:extLst>
      <p:ext uri="{BB962C8B-B14F-4D97-AF65-F5344CB8AC3E}">
        <p14:creationId xmlns:p14="http://schemas.microsoft.com/office/powerpoint/2010/main" val="342817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FDB77-6A84-4744-BEC2-227B111E1015}"/>
              </a:ext>
            </a:extLst>
          </p:cNvPr>
          <p:cNvSpPr>
            <a:spLocks noGrp="1"/>
          </p:cNvSpPr>
          <p:nvPr>
            <p:ph type="title"/>
          </p:nvPr>
        </p:nvSpPr>
        <p:spPr/>
        <p:txBody>
          <a:bodyPr/>
          <a:lstStyle/>
          <a:p>
            <a:r>
              <a:rPr lang="en-US" dirty="0"/>
              <a:t>Ca </a:t>
            </a:r>
            <a:r>
              <a:rPr lang="el-GR" dirty="0"/>
              <a:t>πρωκτού </a:t>
            </a:r>
          </a:p>
        </p:txBody>
      </p:sp>
      <p:pic>
        <p:nvPicPr>
          <p:cNvPr id="4" name="Θέση περιεχομένου 4">
            <a:extLst>
              <a:ext uri="{FF2B5EF4-FFF2-40B4-BE49-F238E27FC236}">
                <a16:creationId xmlns:a16="http://schemas.microsoft.com/office/drawing/2014/main" id="{FB399DC3-5404-466E-B23E-69D5EB17BC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160" y="2000434"/>
            <a:ext cx="3460665" cy="4614221"/>
          </a:xfrm>
        </p:spPr>
      </p:pic>
      <p:pic>
        <p:nvPicPr>
          <p:cNvPr id="5" name="Θέση περιεχομένου 4">
            <a:extLst>
              <a:ext uri="{FF2B5EF4-FFF2-40B4-BE49-F238E27FC236}">
                <a16:creationId xmlns:a16="http://schemas.microsoft.com/office/drawing/2014/main" id="{D977AB20-77C2-43DE-8D55-B52700157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624" y="1639210"/>
            <a:ext cx="3731583" cy="4975445"/>
          </a:xfrm>
          <a:prstGeom prst="rect">
            <a:avLst/>
          </a:prstGeom>
        </p:spPr>
      </p:pic>
    </p:spTree>
    <p:extLst>
      <p:ext uri="{BB962C8B-B14F-4D97-AF65-F5344CB8AC3E}">
        <p14:creationId xmlns:p14="http://schemas.microsoft.com/office/powerpoint/2010/main" val="312639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007825-C03C-46F9-998E-D9F2DD353F48}"/>
              </a:ext>
            </a:extLst>
          </p:cNvPr>
          <p:cNvSpPr>
            <a:spLocks noGrp="1"/>
          </p:cNvSpPr>
          <p:nvPr>
            <p:ph type="title"/>
          </p:nvPr>
        </p:nvSpPr>
        <p:spPr/>
        <p:txBody>
          <a:bodyPr/>
          <a:lstStyle/>
          <a:p>
            <a:r>
              <a:rPr lang="en-US" b="1" dirty="0"/>
              <a:t>I</a:t>
            </a:r>
            <a:r>
              <a:rPr lang="el-GR" b="1" dirty="0" err="1"/>
              <a:t>ός</a:t>
            </a:r>
            <a:r>
              <a:rPr lang="el-GR" b="1" dirty="0"/>
              <a:t> των ανθρώπινων θηλωμάτων (</a:t>
            </a:r>
            <a:r>
              <a:rPr lang="en-US" b="1" dirty="0"/>
              <a:t>HPV:</a:t>
            </a:r>
            <a:r>
              <a:rPr lang="el-GR" b="1" dirty="0"/>
              <a:t> </a:t>
            </a:r>
            <a:r>
              <a:rPr lang="en-US" b="1" dirty="0"/>
              <a:t>Human Papillomavirus)</a:t>
            </a:r>
            <a:endParaRPr lang="el-GR" dirty="0"/>
          </a:p>
        </p:txBody>
      </p:sp>
      <p:sp>
        <p:nvSpPr>
          <p:cNvPr id="3" name="Θέση περιεχομένου 2">
            <a:extLst>
              <a:ext uri="{FF2B5EF4-FFF2-40B4-BE49-F238E27FC236}">
                <a16:creationId xmlns:a16="http://schemas.microsoft.com/office/drawing/2014/main" id="{BC6D14AB-C4F9-4963-8D19-C3F92957C08F}"/>
              </a:ext>
            </a:extLst>
          </p:cNvPr>
          <p:cNvSpPr>
            <a:spLocks noGrp="1"/>
          </p:cNvSpPr>
          <p:nvPr>
            <p:ph idx="1"/>
          </p:nvPr>
        </p:nvSpPr>
        <p:spPr>
          <a:xfrm>
            <a:off x="1918447" y="2026024"/>
            <a:ext cx="9586165" cy="3885198"/>
          </a:xfrm>
        </p:spPr>
        <p:txBody>
          <a:bodyPr>
            <a:normAutofit lnSpcReduction="10000"/>
          </a:bodyPr>
          <a:lstStyle/>
          <a:p>
            <a:endParaRPr lang="el-GR" dirty="0"/>
          </a:p>
          <a:p>
            <a:r>
              <a:rPr lang="el-GR" sz="2400" dirty="0"/>
              <a:t>Στις γυναίκες ευθύνεται για την ανάπτυξη καρκίνου τραχήλου μήτρας και σπανιότερα του κόλπου ή του αιδοίου. </a:t>
            </a:r>
          </a:p>
          <a:p>
            <a:r>
              <a:rPr lang="el-GR" sz="2400" dirty="0"/>
              <a:t>Στους άνδρες είναι υπεύθυνος για τον καρκίνο πρωκτού ή πέους.</a:t>
            </a:r>
          </a:p>
          <a:p>
            <a:r>
              <a:rPr lang="el-GR" sz="2400" dirty="0"/>
              <a:t>Και στα δυο φύλα μπορεί να προκαλέσει καρκίνο στοματοφάρυγγα. </a:t>
            </a:r>
          </a:p>
          <a:p>
            <a:r>
              <a:rPr lang="el-GR" sz="2400" dirty="0"/>
              <a:t>Οι πολλαπλοί ερωτικοί σύντροφοι και η έναρξη σεξουαλικών επαφών σε πολύ νεαρή ηλικία αποτελούν παράγοντες κινδύνου.</a:t>
            </a:r>
          </a:p>
          <a:p>
            <a:endParaRPr lang="el-GR" dirty="0"/>
          </a:p>
        </p:txBody>
      </p:sp>
    </p:spTree>
    <p:extLst>
      <p:ext uri="{BB962C8B-B14F-4D97-AF65-F5344CB8AC3E}">
        <p14:creationId xmlns:p14="http://schemas.microsoft.com/office/powerpoint/2010/main" val="3082043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1E0AC-2021-4A01-9A9F-55CA3A013AAF}"/>
              </a:ext>
            </a:extLst>
          </p:cNvPr>
          <p:cNvSpPr>
            <a:spLocks noGrp="1"/>
          </p:cNvSpPr>
          <p:nvPr>
            <p:ph type="title"/>
          </p:nvPr>
        </p:nvSpPr>
        <p:spPr/>
        <p:txBody>
          <a:bodyPr/>
          <a:lstStyle/>
          <a:p>
            <a:r>
              <a:rPr lang="el-GR" dirty="0"/>
              <a:t>Συμπτωματολογία </a:t>
            </a:r>
          </a:p>
        </p:txBody>
      </p:sp>
      <p:sp>
        <p:nvSpPr>
          <p:cNvPr id="3" name="Θέση περιεχομένου 2">
            <a:extLst>
              <a:ext uri="{FF2B5EF4-FFF2-40B4-BE49-F238E27FC236}">
                <a16:creationId xmlns:a16="http://schemas.microsoft.com/office/drawing/2014/main" id="{461BDC96-26EF-43B5-9672-A6843599B03B}"/>
              </a:ext>
            </a:extLst>
          </p:cNvPr>
          <p:cNvSpPr>
            <a:spLocks noGrp="1"/>
          </p:cNvSpPr>
          <p:nvPr>
            <p:ph idx="1"/>
          </p:nvPr>
        </p:nvSpPr>
        <p:spPr/>
        <p:txBody>
          <a:bodyPr/>
          <a:lstStyle/>
          <a:p>
            <a:endParaRPr lang="el-GR" dirty="0"/>
          </a:p>
          <a:p>
            <a:r>
              <a:rPr lang="el-GR" sz="2400" dirty="0"/>
              <a:t>Ο ασθενής μπορεί να είναι τελείως ασυμπτωματικός.</a:t>
            </a:r>
          </a:p>
          <a:p>
            <a:endParaRPr lang="el-GR" sz="2400" dirty="0"/>
          </a:p>
          <a:p>
            <a:r>
              <a:rPr lang="el-GR" sz="2400" dirty="0"/>
              <a:t>Ίσως να εμφανίσει οξυτενή κονδυλώματα στα έξω γεννητικά όργανα.</a:t>
            </a:r>
          </a:p>
          <a:p>
            <a:endParaRPr lang="el-GR" dirty="0"/>
          </a:p>
        </p:txBody>
      </p:sp>
    </p:spTree>
    <p:extLst>
      <p:ext uri="{BB962C8B-B14F-4D97-AF65-F5344CB8AC3E}">
        <p14:creationId xmlns:p14="http://schemas.microsoft.com/office/powerpoint/2010/main" val="486148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6D52F-DA63-425E-833B-9B3FA4FD8061}"/>
              </a:ext>
            </a:extLst>
          </p:cNvPr>
          <p:cNvSpPr>
            <a:spLocks noGrp="1"/>
          </p:cNvSpPr>
          <p:nvPr>
            <p:ph type="title"/>
          </p:nvPr>
        </p:nvSpPr>
        <p:spPr/>
        <p:txBody>
          <a:bodyPr/>
          <a:lstStyle/>
          <a:p>
            <a:r>
              <a:rPr lang="el-GR" dirty="0"/>
              <a:t>Πως μπορώ να προστατευτώ</a:t>
            </a:r>
          </a:p>
        </p:txBody>
      </p:sp>
      <p:sp>
        <p:nvSpPr>
          <p:cNvPr id="3" name="Θέση περιεχομένου 2">
            <a:extLst>
              <a:ext uri="{FF2B5EF4-FFF2-40B4-BE49-F238E27FC236}">
                <a16:creationId xmlns:a16="http://schemas.microsoft.com/office/drawing/2014/main" id="{61492078-6BD3-4F1C-B11B-DDC06D65DA01}"/>
              </a:ext>
            </a:extLst>
          </p:cNvPr>
          <p:cNvSpPr>
            <a:spLocks noGrp="1"/>
          </p:cNvSpPr>
          <p:nvPr>
            <p:ph idx="1"/>
          </p:nvPr>
        </p:nvSpPr>
        <p:spPr/>
        <p:txBody>
          <a:bodyPr/>
          <a:lstStyle/>
          <a:p>
            <a:endParaRPr lang="el-GR" dirty="0"/>
          </a:p>
          <a:p>
            <a:r>
              <a:rPr lang="el-GR" sz="2400" dirty="0"/>
              <a:t>Επιλογή ενός ερωτικού συντρόφου.</a:t>
            </a:r>
          </a:p>
          <a:p>
            <a:r>
              <a:rPr lang="el-GR" sz="2400" dirty="0"/>
              <a:t>Χρήση προφυλακτικού κατά τη σεξουαλική επαφή μειώνει τον κίνδυνο ανάπτυξης λοίμωξης των γεννητικών οργάνων όχι όμως του στοματοφάρυγγα.</a:t>
            </a:r>
          </a:p>
          <a:p>
            <a:r>
              <a:rPr lang="el-GR" sz="2400" dirty="0"/>
              <a:t>Ο εμβολιασμός σε παιδιά (κορίτσια και αγόρια) πριν την έναρξη των σεξουαλικών επαφών έχει πάρει ένδειξη από την ηλικία των 9 έως την ηλικία των 26 ετών.</a:t>
            </a:r>
          </a:p>
          <a:p>
            <a:endParaRPr lang="el-GR" dirty="0"/>
          </a:p>
        </p:txBody>
      </p:sp>
    </p:spTree>
    <p:extLst>
      <p:ext uri="{BB962C8B-B14F-4D97-AF65-F5344CB8AC3E}">
        <p14:creationId xmlns:p14="http://schemas.microsoft.com/office/powerpoint/2010/main" val="1164347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662C4B-5115-4FE2-B161-626B7B61A988}"/>
              </a:ext>
            </a:extLst>
          </p:cNvPr>
          <p:cNvSpPr>
            <a:spLocks noGrp="1"/>
          </p:cNvSpPr>
          <p:nvPr>
            <p:ph type="title"/>
          </p:nvPr>
        </p:nvSpPr>
        <p:spPr/>
        <p:txBody>
          <a:bodyPr/>
          <a:lstStyle/>
          <a:p>
            <a:r>
              <a:rPr lang="el-GR" b="1" dirty="0"/>
              <a:t>Ιός Ε</a:t>
            </a:r>
            <a:r>
              <a:rPr lang="en-US" b="1" dirty="0" err="1"/>
              <a:t>pstein</a:t>
            </a:r>
            <a:r>
              <a:rPr lang="en-US" b="1" dirty="0"/>
              <a:t>-Barr(EBV)</a:t>
            </a:r>
            <a:endParaRPr lang="el-GR" dirty="0"/>
          </a:p>
        </p:txBody>
      </p:sp>
      <p:sp>
        <p:nvSpPr>
          <p:cNvPr id="3" name="Θέση περιεχομένου 2">
            <a:extLst>
              <a:ext uri="{FF2B5EF4-FFF2-40B4-BE49-F238E27FC236}">
                <a16:creationId xmlns:a16="http://schemas.microsoft.com/office/drawing/2014/main" id="{3FF1404C-B2A3-4509-84CA-EC600E8897A0}"/>
              </a:ext>
            </a:extLst>
          </p:cNvPr>
          <p:cNvSpPr>
            <a:spLocks noGrp="1"/>
          </p:cNvSpPr>
          <p:nvPr>
            <p:ph idx="1"/>
          </p:nvPr>
        </p:nvSpPr>
        <p:spPr/>
        <p:txBody>
          <a:bodyPr/>
          <a:lstStyle/>
          <a:p>
            <a:endParaRPr lang="el-GR" dirty="0"/>
          </a:p>
          <a:p>
            <a:r>
              <a:rPr lang="el-GR" sz="2400" dirty="0"/>
              <a:t>Αποτελεί έναν ερπητοϊό και προκαλεί λοιμώδη μονοπυρήνωση. </a:t>
            </a:r>
          </a:p>
          <a:p>
            <a:endParaRPr lang="el-GR" sz="2400" dirty="0"/>
          </a:p>
          <a:p>
            <a:r>
              <a:rPr lang="el-GR" sz="2400" dirty="0"/>
              <a:t>Μεταδίδεται κυρίως με το σάλιο και είναι γνωστή και με το όνομα  "ασθένεια του φιλιού".</a:t>
            </a:r>
          </a:p>
          <a:p>
            <a:endParaRPr lang="el-GR" dirty="0"/>
          </a:p>
        </p:txBody>
      </p:sp>
    </p:spTree>
    <p:extLst>
      <p:ext uri="{BB962C8B-B14F-4D97-AF65-F5344CB8AC3E}">
        <p14:creationId xmlns:p14="http://schemas.microsoft.com/office/powerpoint/2010/main" val="78622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1A1D1-9F9B-4DBD-A461-91F4649299F1}"/>
              </a:ext>
            </a:extLst>
          </p:cNvPr>
          <p:cNvSpPr>
            <a:spLocks noGrp="1"/>
          </p:cNvSpPr>
          <p:nvPr>
            <p:ph type="title"/>
          </p:nvPr>
        </p:nvSpPr>
        <p:spPr/>
        <p:txBody>
          <a:bodyPr/>
          <a:lstStyle/>
          <a:p>
            <a:r>
              <a:rPr lang="el-GR" dirty="0"/>
              <a:t>Συμπτωματολογία </a:t>
            </a:r>
          </a:p>
        </p:txBody>
      </p:sp>
      <p:sp>
        <p:nvSpPr>
          <p:cNvPr id="3" name="Θέση περιεχομένου 2">
            <a:extLst>
              <a:ext uri="{FF2B5EF4-FFF2-40B4-BE49-F238E27FC236}">
                <a16:creationId xmlns:a16="http://schemas.microsoft.com/office/drawing/2014/main" id="{2C0BC9C7-7724-4B81-A936-2C1B6CFDAE10}"/>
              </a:ext>
            </a:extLst>
          </p:cNvPr>
          <p:cNvSpPr>
            <a:spLocks noGrp="1"/>
          </p:cNvSpPr>
          <p:nvPr>
            <p:ph idx="1"/>
          </p:nvPr>
        </p:nvSpPr>
        <p:spPr/>
        <p:txBody>
          <a:bodyPr/>
          <a:lstStyle/>
          <a:p>
            <a:endParaRPr lang="el-GR" dirty="0"/>
          </a:p>
          <a:p>
            <a:r>
              <a:rPr lang="el-GR" sz="2400" dirty="0"/>
              <a:t>Πυρετός, εξάνθημα, φαρυγγίτιδα, κόπωση, ρίγος</a:t>
            </a:r>
          </a:p>
          <a:p>
            <a:r>
              <a:rPr lang="el-GR" sz="2400" dirty="0"/>
              <a:t>Διόγκωση λεμφαδένων τραχήλου </a:t>
            </a:r>
          </a:p>
          <a:p>
            <a:r>
              <a:rPr lang="el-GR" sz="2400" dirty="0"/>
              <a:t>Ενίοτε αύξηση των διαστάσεων του ήπατος και της σπλήνας </a:t>
            </a:r>
          </a:p>
          <a:p>
            <a:r>
              <a:rPr lang="el-GR" sz="2400" dirty="0"/>
              <a:t>Γενικευμένο δερματικό εξάνθημα</a:t>
            </a:r>
          </a:p>
          <a:p>
            <a:endParaRPr lang="el-GR" dirty="0"/>
          </a:p>
        </p:txBody>
      </p:sp>
    </p:spTree>
    <p:extLst>
      <p:ext uri="{BB962C8B-B14F-4D97-AF65-F5344CB8AC3E}">
        <p14:creationId xmlns:p14="http://schemas.microsoft.com/office/powerpoint/2010/main" val="424916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1231ED-2E7C-446A-8EB9-68551B7608F8}"/>
              </a:ext>
            </a:extLst>
          </p:cNvPr>
          <p:cNvSpPr>
            <a:spLocks noGrp="1"/>
          </p:cNvSpPr>
          <p:nvPr>
            <p:ph type="title"/>
          </p:nvPr>
        </p:nvSpPr>
        <p:spPr/>
        <p:txBody>
          <a:bodyPr/>
          <a:lstStyle/>
          <a:p>
            <a:r>
              <a:rPr lang="el-GR" b="1" dirty="0"/>
              <a:t>Ιός Ε</a:t>
            </a:r>
            <a:r>
              <a:rPr lang="en-US" b="1" dirty="0" err="1"/>
              <a:t>pstein</a:t>
            </a:r>
            <a:r>
              <a:rPr lang="en-US" b="1" dirty="0"/>
              <a:t>-Barr(EBV)</a:t>
            </a:r>
            <a:endParaRPr lang="el-GR" dirty="0"/>
          </a:p>
        </p:txBody>
      </p:sp>
      <p:pic>
        <p:nvPicPr>
          <p:cNvPr id="4" name="Θέση περιεχομένου 3">
            <a:extLst>
              <a:ext uri="{FF2B5EF4-FFF2-40B4-BE49-F238E27FC236}">
                <a16:creationId xmlns:a16="http://schemas.microsoft.com/office/drawing/2014/main" id="{AFE0E749-FBA3-451B-8572-44D86BC80BAE}"/>
              </a:ext>
            </a:extLst>
          </p:cNvPr>
          <p:cNvPicPr>
            <a:picLocks noGrp="1" noChangeAspect="1"/>
          </p:cNvPicPr>
          <p:nvPr>
            <p:ph idx="1"/>
          </p:nvPr>
        </p:nvPicPr>
        <p:blipFill>
          <a:blip r:embed="rId2"/>
          <a:stretch>
            <a:fillRect/>
          </a:stretch>
        </p:blipFill>
        <p:spPr>
          <a:xfrm>
            <a:off x="621437" y="1905000"/>
            <a:ext cx="4674440" cy="3530694"/>
          </a:xfrm>
          <a:prstGeom prst="rect">
            <a:avLst/>
          </a:prstGeom>
        </p:spPr>
      </p:pic>
      <p:pic>
        <p:nvPicPr>
          <p:cNvPr id="5" name="Εικόνα 4">
            <a:extLst>
              <a:ext uri="{FF2B5EF4-FFF2-40B4-BE49-F238E27FC236}">
                <a16:creationId xmlns:a16="http://schemas.microsoft.com/office/drawing/2014/main" id="{A0C567AD-050E-457D-9859-2CFAF8019C55}"/>
              </a:ext>
            </a:extLst>
          </p:cNvPr>
          <p:cNvPicPr>
            <a:picLocks noChangeAspect="1"/>
          </p:cNvPicPr>
          <p:nvPr/>
        </p:nvPicPr>
        <p:blipFill>
          <a:blip r:embed="rId3"/>
          <a:stretch>
            <a:fillRect/>
          </a:stretch>
        </p:blipFill>
        <p:spPr>
          <a:xfrm>
            <a:off x="6216220" y="2050742"/>
            <a:ext cx="5914746" cy="4341180"/>
          </a:xfrm>
          <a:prstGeom prst="rect">
            <a:avLst/>
          </a:prstGeom>
        </p:spPr>
      </p:pic>
    </p:spTree>
    <p:extLst>
      <p:ext uri="{BB962C8B-B14F-4D97-AF65-F5344CB8AC3E}">
        <p14:creationId xmlns:p14="http://schemas.microsoft.com/office/powerpoint/2010/main" val="3189398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B67F17-1AF1-4109-B222-3C6A2673DCB2}"/>
              </a:ext>
            </a:extLst>
          </p:cNvPr>
          <p:cNvSpPr>
            <a:spLocks noGrp="1"/>
          </p:cNvSpPr>
          <p:nvPr>
            <p:ph type="title"/>
          </p:nvPr>
        </p:nvSpPr>
        <p:spPr/>
        <p:txBody>
          <a:bodyPr/>
          <a:lstStyle/>
          <a:p>
            <a:r>
              <a:rPr lang="el-GR" b="1" dirty="0"/>
              <a:t>Ιός Ε</a:t>
            </a:r>
            <a:r>
              <a:rPr lang="en-US" b="1" dirty="0" err="1"/>
              <a:t>pstein</a:t>
            </a:r>
            <a:r>
              <a:rPr lang="en-US" b="1" dirty="0"/>
              <a:t>-Barr(EBV)</a:t>
            </a:r>
            <a:r>
              <a:rPr lang="el-GR" b="1" dirty="0"/>
              <a:t> και Καρκίνος </a:t>
            </a:r>
            <a:endParaRPr lang="el-GR" dirty="0"/>
          </a:p>
        </p:txBody>
      </p:sp>
      <p:sp>
        <p:nvSpPr>
          <p:cNvPr id="3" name="Θέση περιεχομένου 2">
            <a:extLst>
              <a:ext uri="{FF2B5EF4-FFF2-40B4-BE49-F238E27FC236}">
                <a16:creationId xmlns:a16="http://schemas.microsoft.com/office/drawing/2014/main" id="{9ED63E22-CF5D-4BC1-99ED-E58DCBB0C6AE}"/>
              </a:ext>
            </a:extLst>
          </p:cNvPr>
          <p:cNvSpPr>
            <a:spLocks noGrp="1"/>
          </p:cNvSpPr>
          <p:nvPr>
            <p:ph idx="1"/>
          </p:nvPr>
        </p:nvSpPr>
        <p:spPr/>
        <p:txBody>
          <a:bodyPr>
            <a:normAutofit/>
          </a:bodyPr>
          <a:lstStyle/>
          <a:p>
            <a:r>
              <a:rPr lang="el-GR" sz="2400" dirty="0"/>
              <a:t> αυξάνει τον κίνδυνο ανάπτυξης καρκίνου ρινοφάρυγγα, </a:t>
            </a:r>
          </a:p>
          <a:p>
            <a:r>
              <a:rPr lang="el-GR" sz="2400" dirty="0"/>
              <a:t>στομάχου, </a:t>
            </a:r>
          </a:p>
          <a:p>
            <a:r>
              <a:rPr lang="el-GR" sz="2400" dirty="0"/>
              <a:t>ορισμένων λεμφωμάτων (όπως </a:t>
            </a:r>
            <a:r>
              <a:rPr lang="el-GR" sz="2400" dirty="0" err="1"/>
              <a:t>Burkitt</a:t>
            </a:r>
            <a:r>
              <a:rPr lang="el-GR" sz="2400" dirty="0"/>
              <a:t>, Hodgkin), </a:t>
            </a:r>
          </a:p>
          <a:p>
            <a:r>
              <a:rPr lang="el-GR" sz="2400" dirty="0"/>
              <a:t>όγκους μαλακών μορίων σε μεταμοσχευμένους ασθενείς.</a:t>
            </a:r>
          </a:p>
        </p:txBody>
      </p:sp>
    </p:spTree>
    <p:extLst>
      <p:ext uri="{BB962C8B-B14F-4D97-AF65-F5344CB8AC3E}">
        <p14:creationId xmlns:p14="http://schemas.microsoft.com/office/powerpoint/2010/main" val="3500748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B8E5D-72FE-4735-A334-8E99F189E379}"/>
              </a:ext>
            </a:extLst>
          </p:cNvPr>
          <p:cNvSpPr>
            <a:spLocks noGrp="1"/>
          </p:cNvSpPr>
          <p:nvPr>
            <p:ph type="title"/>
          </p:nvPr>
        </p:nvSpPr>
        <p:spPr>
          <a:xfrm>
            <a:off x="2474259" y="3218328"/>
            <a:ext cx="9030353" cy="1201271"/>
          </a:xfrm>
        </p:spPr>
        <p:txBody>
          <a:bodyPr/>
          <a:lstStyle/>
          <a:p>
            <a:r>
              <a:rPr lang="el-GR" dirty="0"/>
              <a:t>Παχυσαρκία και καρκίνος </a:t>
            </a:r>
            <a:br>
              <a:rPr lang="el-GR" dirty="0"/>
            </a:br>
            <a:r>
              <a:rPr lang="el-GR" sz="2000" dirty="0"/>
              <a:t>(η παχυσαρκία είναι νόσος)</a:t>
            </a:r>
          </a:p>
        </p:txBody>
      </p:sp>
      <p:pic>
        <p:nvPicPr>
          <p:cNvPr id="1026" name="Picture 2" descr="Η παχυσαρκία είναι νόσος – karkinaki.gr | Μιλάμε για τον παιδικό καρκίνο">
            <a:extLst>
              <a:ext uri="{FF2B5EF4-FFF2-40B4-BE49-F238E27FC236}">
                <a16:creationId xmlns:a16="http://schemas.microsoft.com/office/drawing/2014/main" id="{1B025D70-7446-4B79-9976-2F457C0EB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7" y="4609426"/>
            <a:ext cx="3987860" cy="1775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αιδική παχυσαρκία. Συμβουλές για γονείς. - Iliaktida">
            <a:extLst>
              <a:ext uri="{FF2B5EF4-FFF2-40B4-BE49-F238E27FC236}">
                <a16:creationId xmlns:a16="http://schemas.microsoft.com/office/drawing/2014/main" id="{12986BFD-6BE6-4DC3-A29D-E43A23CB1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17" y="180415"/>
            <a:ext cx="3724836" cy="3166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Παιδική παχυσαρκία | Κωνσταντίνου Κρήνη | Διαιτολόγος | Νότια Προάστια">
            <a:extLst>
              <a:ext uri="{FF2B5EF4-FFF2-40B4-BE49-F238E27FC236}">
                <a16:creationId xmlns:a16="http://schemas.microsoft.com/office/drawing/2014/main" id="{202C7EF2-4211-4C7F-A072-3CDD6D4EF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738" y="340660"/>
            <a:ext cx="4619396" cy="2309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Παιδική Παχυσαρκία Παράγοντες κινδύνου - natura nrg">
            <a:extLst>
              <a:ext uri="{FF2B5EF4-FFF2-40B4-BE49-F238E27FC236}">
                <a16:creationId xmlns:a16="http://schemas.microsoft.com/office/drawing/2014/main" id="{ADD213FF-27E7-4876-BE01-7429F92DA3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095" y="3765996"/>
            <a:ext cx="4433384" cy="281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3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26253D-33C4-449B-BB61-5B1C5FD981F5}"/>
              </a:ext>
            </a:extLst>
          </p:cNvPr>
          <p:cNvSpPr>
            <a:spLocks noGrp="1"/>
          </p:cNvSpPr>
          <p:nvPr>
            <p:ph type="title"/>
          </p:nvPr>
        </p:nvSpPr>
        <p:spPr/>
        <p:txBody>
          <a:bodyPr/>
          <a:lstStyle/>
          <a:p>
            <a:r>
              <a:rPr lang="el-GR" dirty="0"/>
              <a:t>Καρκίνοι που σχετίζονται με το κάπνισμα                1/2</a:t>
            </a:r>
          </a:p>
        </p:txBody>
      </p:sp>
      <p:sp>
        <p:nvSpPr>
          <p:cNvPr id="3" name="Θέση περιεχομένου 2">
            <a:extLst>
              <a:ext uri="{FF2B5EF4-FFF2-40B4-BE49-F238E27FC236}">
                <a16:creationId xmlns:a16="http://schemas.microsoft.com/office/drawing/2014/main" id="{277637B1-0FD1-4BBF-AC43-073F21782CC4}"/>
              </a:ext>
            </a:extLst>
          </p:cNvPr>
          <p:cNvSpPr>
            <a:spLocks noGrp="1"/>
          </p:cNvSpPr>
          <p:nvPr>
            <p:ph idx="1"/>
          </p:nvPr>
        </p:nvSpPr>
        <p:spPr>
          <a:xfrm>
            <a:off x="1988598" y="2133600"/>
            <a:ext cx="9516014" cy="3777622"/>
          </a:xfrm>
        </p:spPr>
        <p:txBody>
          <a:bodyPr>
            <a:normAutofit fontScale="70000" lnSpcReduction="20000"/>
          </a:bodyPr>
          <a:lstStyle/>
          <a:p>
            <a:endParaRPr lang="el-GR" dirty="0"/>
          </a:p>
          <a:p>
            <a:r>
              <a:rPr lang="el-GR" sz="2600" dirty="0"/>
              <a:t>Στοματικής κοιλότητας, χείλους, ρινός</a:t>
            </a:r>
          </a:p>
          <a:p>
            <a:endParaRPr lang="el-GR" sz="2600" dirty="0"/>
          </a:p>
          <a:p>
            <a:r>
              <a:rPr lang="el-GR" sz="2600" dirty="0"/>
              <a:t>Ιγμορείων, λάρυγγα, φάρυγγα, οισοφάγου</a:t>
            </a:r>
          </a:p>
          <a:p>
            <a:endParaRPr lang="el-GR" sz="2600" dirty="0"/>
          </a:p>
          <a:p>
            <a:r>
              <a:rPr lang="el-GR" sz="2600" dirty="0"/>
              <a:t>Στομάχου</a:t>
            </a:r>
          </a:p>
          <a:p>
            <a:endParaRPr lang="el-GR" sz="2600" dirty="0"/>
          </a:p>
          <a:p>
            <a:r>
              <a:rPr lang="el-GR" sz="2600" dirty="0"/>
              <a:t>Παγκρέατος, νεφρού, ουροδόχου κύστης, ενδομητρίου, τραχήλου μήτρας, παχέος εντέρου, ορθού, ωοθήκης</a:t>
            </a:r>
          </a:p>
          <a:p>
            <a:endParaRPr lang="el-GR" sz="2600" dirty="0"/>
          </a:p>
          <a:p>
            <a:r>
              <a:rPr lang="el-GR" sz="2600" dirty="0"/>
              <a:t>Μυελοειδούς Λευχαιμίας</a:t>
            </a:r>
          </a:p>
          <a:p>
            <a:endParaRPr lang="el-GR" dirty="0"/>
          </a:p>
        </p:txBody>
      </p:sp>
    </p:spTree>
    <p:extLst>
      <p:ext uri="{BB962C8B-B14F-4D97-AF65-F5344CB8AC3E}">
        <p14:creationId xmlns:p14="http://schemas.microsoft.com/office/powerpoint/2010/main" val="914668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3E4FF86-9C48-40B9-A51E-2266EFDD5746}"/>
              </a:ext>
            </a:extLst>
          </p:cNvPr>
          <p:cNvSpPr>
            <a:spLocks noGrp="1"/>
          </p:cNvSpPr>
          <p:nvPr>
            <p:ph idx="1"/>
          </p:nvPr>
        </p:nvSpPr>
        <p:spPr/>
        <p:txBody>
          <a:bodyPr>
            <a:normAutofit/>
          </a:bodyPr>
          <a:lstStyle/>
          <a:p>
            <a:r>
              <a:rPr lang="el-GR" sz="2000" dirty="0"/>
              <a:t>Η παχυσαρκία εξελίσσεται σε μία από τις μεγαλύτερες προκλήσεις του 21ου αιώνα, καθώς αποτελεί το </a:t>
            </a:r>
            <a:r>
              <a:rPr lang="el-GR" sz="2000" b="1" dirty="0"/>
              <a:t>νούμερο ένα αίτιο νοσηρότητας και θνητότητας  για ολόκληρο τον πλανήτη</a:t>
            </a:r>
            <a:r>
              <a:rPr lang="el-GR" sz="2000" dirty="0"/>
              <a:t>. Στις μέρες μας υπολογίζεται ότι το </a:t>
            </a:r>
            <a:r>
              <a:rPr lang="el-GR" sz="2000" b="1" dirty="0"/>
              <a:t>30% του παγκόσμιου πληθυσμού είναι παχύσαρκοι</a:t>
            </a:r>
            <a:r>
              <a:rPr lang="el-GR" sz="2000" dirty="0"/>
              <a:t>, ενώ το ποσοστό αναμένεται να φτάσει το 50% μέχρι το 2030.</a:t>
            </a:r>
          </a:p>
        </p:txBody>
      </p:sp>
    </p:spTree>
    <p:extLst>
      <p:ext uri="{BB962C8B-B14F-4D97-AF65-F5344CB8AC3E}">
        <p14:creationId xmlns:p14="http://schemas.microsoft.com/office/powerpoint/2010/main" val="743832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E1C9F24-79CA-4321-9D13-46B6CA5CFFB4}"/>
              </a:ext>
            </a:extLst>
          </p:cNvPr>
          <p:cNvSpPr>
            <a:spLocks noGrp="1"/>
          </p:cNvSpPr>
          <p:nvPr>
            <p:ph idx="1"/>
          </p:nvPr>
        </p:nvSpPr>
        <p:spPr>
          <a:xfrm>
            <a:off x="2118360" y="1280160"/>
            <a:ext cx="9386252" cy="4631062"/>
          </a:xfrm>
        </p:spPr>
        <p:txBody>
          <a:bodyPr/>
          <a:lstStyle/>
          <a:p>
            <a:pPr fontAlgn="base"/>
            <a:r>
              <a:rPr lang="el-GR" sz="2000" dirty="0"/>
              <a:t> Υπολογίζεται ότι το </a:t>
            </a:r>
            <a:r>
              <a:rPr lang="el-GR" sz="2000" b="1" dirty="0">
                <a:solidFill>
                  <a:srgbClr val="FF0000"/>
                </a:solidFill>
              </a:rPr>
              <a:t>20% του συνόλου των καρκίνων έχει άμεση σχέση με την παθολογική συσσώρευση λίπους</a:t>
            </a:r>
            <a:r>
              <a:rPr lang="el-GR" sz="2000" dirty="0"/>
              <a:t>. </a:t>
            </a:r>
          </a:p>
          <a:p>
            <a:pPr fontAlgn="base"/>
            <a:r>
              <a:rPr lang="el-GR" sz="2000" dirty="0"/>
              <a:t>Δεδομένα των τελευταίων 25 ετών δείχνουν ότι, το </a:t>
            </a:r>
            <a:r>
              <a:rPr lang="el-GR" sz="2000" b="1" dirty="0"/>
              <a:t>20% των θανάτων από καρκίνο στις γυναίκες και το αντίστοιχο 14%  στους άνδρες </a:t>
            </a:r>
            <a:r>
              <a:rPr lang="el-GR" sz="2000" dirty="0"/>
              <a:t>αποδίδεται σε αυτή. Η παχυσαρκία, ως αποτρέψιμος παράγοντας δημιουργίας καρκίνου είναι μόλις δεύτερη μετά το κάπνισμα, όμως η </a:t>
            </a:r>
            <a:r>
              <a:rPr lang="el-GR" sz="2000" b="1" dirty="0"/>
              <a:t>κατάταξη αναμένεται να αλλάξει προς το χειρότερο τα επόμενα χρόνια </a:t>
            </a:r>
            <a:r>
              <a:rPr lang="el-GR" sz="2000" dirty="0"/>
              <a:t>λόγω του συνεχώς αυξανόμενου μέσου  σωματικού βάρους παγκοσμίως.</a:t>
            </a:r>
            <a:r>
              <a:rPr lang="el-GR" dirty="0"/>
              <a:t> </a:t>
            </a:r>
          </a:p>
          <a:p>
            <a:endParaRPr lang="el-GR" dirty="0"/>
          </a:p>
        </p:txBody>
      </p:sp>
    </p:spTree>
    <p:extLst>
      <p:ext uri="{BB962C8B-B14F-4D97-AF65-F5344CB8AC3E}">
        <p14:creationId xmlns:p14="http://schemas.microsoft.com/office/powerpoint/2010/main" val="1282530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C2ABD-BB6B-46AC-99C5-6C44420C7B40}"/>
              </a:ext>
            </a:extLst>
          </p:cNvPr>
          <p:cNvSpPr>
            <a:spLocks noGrp="1"/>
          </p:cNvSpPr>
          <p:nvPr>
            <p:ph idx="1"/>
          </p:nvPr>
        </p:nvSpPr>
        <p:spPr>
          <a:xfrm>
            <a:off x="1432560" y="1584960"/>
            <a:ext cx="10072052" cy="4326262"/>
          </a:xfrm>
        </p:spPr>
        <p:txBody>
          <a:bodyPr>
            <a:normAutofit/>
          </a:bodyPr>
          <a:lstStyle/>
          <a:p>
            <a:r>
              <a:rPr lang="el-GR" sz="2000" b="1" dirty="0"/>
              <a:t>Η παχυσαρκία και ο καρκίνος του μαστού παρουσιάζουν συνεχή αύξηση παγκοσμίως. Είναι γεγονός ότι και οι δύο αυτές διαταραχές συνδέονται μεταξύ τους. </a:t>
            </a:r>
          </a:p>
          <a:p>
            <a:r>
              <a:rPr lang="el-GR" sz="2000" b="1" dirty="0"/>
              <a:t>Το πλεονάζον σωματικό βάρος, η κακή διατροφή και η απώλεια σωματικής άσκησης έχουν συσχετιστεί με αυξημένο κίνδυνο καρκίνου του μαστού σε </a:t>
            </a:r>
            <a:r>
              <a:rPr lang="el-GR" sz="2000" b="1" dirty="0" err="1"/>
              <a:t>μετεμμηνοπαυσιακές</a:t>
            </a:r>
            <a:r>
              <a:rPr lang="el-GR" sz="2000" b="1" dirty="0"/>
              <a:t> γυναίκες. Το 70% των </a:t>
            </a:r>
            <a:r>
              <a:rPr lang="el-GR" sz="2000" b="1" dirty="0" err="1"/>
              <a:t>μετεμμηνοπαυσιακών</a:t>
            </a:r>
            <a:r>
              <a:rPr lang="el-GR" sz="2000" b="1" dirty="0"/>
              <a:t> γυναικών στις Η.Π.Α. εκτιμάται ότι επηρεάζεται από υπερβολικό βάρος ή παχυσαρκία, κάτι που προκαλεί ανησυχία.</a:t>
            </a:r>
          </a:p>
          <a:p>
            <a:r>
              <a:rPr lang="el-GR" sz="2000" b="1" dirty="0"/>
              <a:t>Η </a:t>
            </a:r>
            <a:r>
              <a:rPr lang="el-GR" sz="2000" b="1" u="sng" dirty="0"/>
              <a:t>αύξηση του βάρους και η παχυσαρκία οδηγούν σε χειρότερη πρόγνωση του καρκίνου του μαστού.</a:t>
            </a:r>
            <a:endParaRPr lang="el-GR" sz="2000" b="1" dirty="0"/>
          </a:p>
        </p:txBody>
      </p:sp>
    </p:spTree>
    <p:extLst>
      <p:ext uri="{BB962C8B-B14F-4D97-AF65-F5344CB8AC3E}">
        <p14:creationId xmlns:p14="http://schemas.microsoft.com/office/powerpoint/2010/main" val="4213710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86C351-5B56-4C1A-9EA0-32B1895B5861}"/>
              </a:ext>
            </a:extLst>
          </p:cNvPr>
          <p:cNvSpPr>
            <a:spLocks noGrp="1"/>
          </p:cNvSpPr>
          <p:nvPr>
            <p:ph idx="1"/>
          </p:nvPr>
        </p:nvSpPr>
        <p:spPr/>
        <p:txBody>
          <a:bodyPr>
            <a:normAutofit/>
          </a:bodyPr>
          <a:lstStyle/>
          <a:p>
            <a:r>
              <a:rPr lang="el-GR" sz="2000" b="1" dirty="0"/>
              <a:t>O Δείκτης Μάζας Σώματος (ΔΜΣ) ή </a:t>
            </a:r>
            <a:r>
              <a:rPr lang="el-GR" sz="2000" b="1" dirty="0" err="1"/>
              <a:t>Body</a:t>
            </a:r>
            <a:r>
              <a:rPr lang="el-GR" sz="2000" b="1" dirty="0"/>
              <a:t> </a:t>
            </a:r>
            <a:r>
              <a:rPr lang="el-GR" sz="2000" b="1" dirty="0" err="1"/>
              <a:t>Mass</a:t>
            </a:r>
            <a:r>
              <a:rPr lang="el-GR" sz="2000" b="1" dirty="0"/>
              <a:t> </a:t>
            </a:r>
            <a:r>
              <a:rPr lang="el-GR" sz="2000" b="1" dirty="0" err="1"/>
              <a:t>Index</a:t>
            </a:r>
            <a:r>
              <a:rPr lang="el-GR" sz="2000" b="1" dirty="0"/>
              <a:t> (BMI) </a:t>
            </a:r>
            <a:r>
              <a:rPr lang="el-GR" sz="2000" dirty="0"/>
              <a:t>θα πρέπει να κυμαίνεται μεταξύ </a:t>
            </a:r>
            <a:r>
              <a:rPr lang="el-GR" sz="2000" b="1" dirty="0"/>
              <a:t>18,5 έως 25kg/m2,</a:t>
            </a:r>
            <a:r>
              <a:rPr lang="el-GR" sz="2000" dirty="0"/>
              <a:t> σύμφωνα με τις διεθνείς συστάσεις, και η αύξησή του σχετίζεται με αυξημένο κίνδυνο εκδήλωσης καρκίνου. </a:t>
            </a:r>
          </a:p>
          <a:p>
            <a:r>
              <a:rPr lang="el-GR" sz="2000" dirty="0"/>
              <a:t>Επίσης, η </a:t>
            </a:r>
            <a:r>
              <a:rPr lang="el-GR" sz="2000" b="1" dirty="0"/>
              <a:t>αύξηση της περιμέτρου της μέσης </a:t>
            </a:r>
            <a:r>
              <a:rPr lang="el-GR" sz="2000" dirty="0"/>
              <a:t>(κοιλιακή παχυσαρκία) φαίνεται να είναι ένας ιδιαίτερα επιβαρυντικός παράγοντας για την εκδήλωση γαστρεντερικού καρκίνου, καρκίνου μαστού και καρκίνου ενδομητρίου.</a:t>
            </a:r>
          </a:p>
        </p:txBody>
      </p:sp>
    </p:spTree>
    <p:extLst>
      <p:ext uri="{BB962C8B-B14F-4D97-AF65-F5344CB8AC3E}">
        <p14:creationId xmlns:p14="http://schemas.microsoft.com/office/powerpoint/2010/main" val="2350229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658D77D-F2FA-4864-B651-E99EB76D3D30}"/>
              </a:ext>
            </a:extLst>
          </p:cNvPr>
          <p:cNvSpPr>
            <a:spLocks noGrp="1"/>
          </p:cNvSpPr>
          <p:nvPr>
            <p:ph idx="1"/>
          </p:nvPr>
        </p:nvSpPr>
        <p:spPr>
          <a:xfrm>
            <a:off x="1722120" y="1249680"/>
            <a:ext cx="9782492" cy="4661542"/>
          </a:xfrm>
        </p:spPr>
        <p:txBody>
          <a:bodyPr/>
          <a:lstStyle/>
          <a:p>
            <a:r>
              <a:rPr lang="el-GR" sz="2000" dirty="0"/>
              <a:t>Σύμφωνα με δεδομένα του Διεθνή Οργανισμού Ερευνών για τον Καρκίνο (IARC), τμήματος του Παγκόσμιου Οργανισμού Υγείας (WHO), υπάρχουν πλέον ισχυρές ενδείξεις για τη σύνδεση της παχυσαρκίας, ιδιαίτερα της κλινικά σοβαρής μορφής της (δείκτης μάζας σώματος – ΒΜΙ &gt; 40 </a:t>
            </a:r>
            <a:r>
              <a:rPr lang="el-GR" sz="2000" dirty="0" err="1"/>
              <a:t>kg</a:t>
            </a:r>
            <a:r>
              <a:rPr lang="el-GR" sz="2000" dirty="0"/>
              <a:t>/m</a:t>
            </a:r>
            <a:r>
              <a:rPr lang="el-GR" sz="2000" baseline="30000" dirty="0"/>
              <a:t>2</a:t>
            </a:r>
            <a:r>
              <a:rPr lang="el-GR" sz="2000" dirty="0"/>
              <a:t>), με την ανάπτυξη καρκίνου.</a:t>
            </a:r>
          </a:p>
          <a:p>
            <a:r>
              <a:rPr lang="el-GR" sz="2000" dirty="0"/>
              <a:t>Πιο συγκεκριμένα, η </a:t>
            </a:r>
            <a:r>
              <a:rPr lang="el-GR" sz="2000" dirty="0">
                <a:hlinkClick r:id="rId2"/>
              </a:rPr>
              <a:t>παχυσαρκία </a:t>
            </a:r>
            <a:r>
              <a:rPr lang="el-GR" sz="2000" dirty="0"/>
              <a:t>σχετίζεται με έως και το 40% όλων των μορφών καρκίνου, γεγονός ιδιαίτερα ανησυχητικό καθώς τα 2/5 του πληθυσμού παρουσιάζουν αυξημένα επίπεδα σωματικού βάρους.</a:t>
            </a:r>
          </a:p>
          <a:p>
            <a:endParaRPr lang="el-GR" dirty="0"/>
          </a:p>
        </p:txBody>
      </p:sp>
    </p:spTree>
    <p:extLst>
      <p:ext uri="{BB962C8B-B14F-4D97-AF65-F5344CB8AC3E}">
        <p14:creationId xmlns:p14="http://schemas.microsoft.com/office/powerpoint/2010/main" val="2770874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1E3DE2-AC39-44B9-B8C6-E0DDCEB7CA74}"/>
              </a:ext>
            </a:extLst>
          </p:cNvPr>
          <p:cNvSpPr>
            <a:spLocks noGrp="1"/>
          </p:cNvSpPr>
          <p:nvPr>
            <p:ph type="title"/>
          </p:nvPr>
        </p:nvSpPr>
        <p:spPr/>
        <p:txBody>
          <a:bodyPr/>
          <a:lstStyle/>
          <a:p>
            <a:r>
              <a:rPr lang="el-GR" dirty="0"/>
              <a:t>Διατροφικός παράγοντας και καρκίνος του μαστού.</a:t>
            </a:r>
          </a:p>
        </p:txBody>
      </p:sp>
      <p:sp>
        <p:nvSpPr>
          <p:cNvPr id="3" name="Θέση περιεχομένου 2">
            <a:extLst>
              <a:ext uri="{FF2B5EF4-FFF2-40B4-BE49-F238E27FC236}">
                <a16:creationId xmlns:a16="http://schemas.microsoft.com/office/drawing/2014/main" id="{A4841CC5-2F8A-43EF-9806-733F002BFA93}"/>
              </a:ext>
            </a:extLst>
          </p:cNvPr>
          <p:cNvSpPr>
            <a:spLocks noGrp="1"/>
          </p:cNvSpPr>
          <p:nvPr>
            <p:ph idx="1"/>
          </p:nvPr>
        </p:nvSpPr>
        <p:spPr/>
        <p:txBody>
          <a:bodyPr/>
          <a:lstStyle/>
          <a:p>
            <a:r>
              <a:rPr lang="el-GR" sz="2000" dirty="0"/>
              <a:t>Κακή διατροφή (η διατροφή έχει μέτρια σύνδεση με τον κίνδυνο καρκίνου του μαστού). </a:t>
            </a:r>
          </a:p>
          <a:p>
            <a:r>
              <a:rPr lang="el-GR" sz="2000" b="1" dirty="0"/>
              <a:t>Η συνολική πρόσληψη θερμίδων </a:t>
            </a:r>
            <a:r>
              <a:rPr lang="el-GR" sz="2000" dirty="0"/>
              <a:t>σχετίζεται θετικά με τον κίνδυνο καρκίνου του μαστού. Μια δίαιτα χαμηλής περιεκτικότητας σε λιπαρά και υψηλής περιεκτικότητας σε φυτικές ίνες μπορεί να είναι μερικώς προστατευτική έναντι του καρκίνου του μαστού.</a:t>
            </a:r>
          </a:p>
          <a:p>
            <a:endParaRPr lang="el-GR" dirty="0"/>
          </a:p>
        </p:txBody>
      </p:sp>
    </p:spTree>
    <p:extLst>
      <p:ext uri="{BB962C8B-B14F-4D97-AF65-F5344CB8AC3E}">
        <p14:creationId xmlns:p14="http://schemas.microsoft.com/office/powerpoint/2010/main" val="3307427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032A378-34D4-46A8-A9E2-5C50ED74CCF3}"/>
              </a:ext>
            </a:extLst>
          </p:cNvPr>
          <p:cNvSpPr>
            <a:spLocks noGrp="1"/>
          </p:cNvSpPr>
          <p:nvPr>
            <p:ph idx="1"/>
          </p:nvPr>
        </p:nvSpPr>
        <p:spPr/>
        <p:txBody>
          <a:bodyPr/>
          <a:lstStyle/>
          <a:p>
            <a:r>
              <a:rPr lang="el-GR" dirty="0"/>
              <a:t>Η οργάνωση </a:t>
            </a:r>
            <a:r>
              <a:rPr lang="el-GR" dirty="0" err="1"/>
              <a:t>Cancer</a:t>
            </a:r>
            <a:r>
              <a:rPr lang="el-GR" dirty="0"/>
              <a:t> Research UK αναφέρει ότι ο</a:t>
            </a:r>
            <a:r>
              <a:rPr lang="el-GR" dirty="0">
                <a:hlinkClick r:id="rId2"/>
              </a:rPr>
              <a:t> καρκίνος του παχέος εντέρου</a:t>
            </a:r>
            <a:r>
              <a:rPr lang="el-GR" dirty="0"/>
              <a:t>, </a:t>
            </a:r>
            <a:r>
              <a:rPr lang="el-GR" u="sng" dirty="0">
                <a:solidFill>
                  <a:srgbClr val="FF0000"/>
                </a:solidFill>
              </a:rPr>
              <a:t>του νεφρού, των ωοθηκών και του ήπατος </a:t>
            </a:r>
            <a:r>
              <a:rPr lang="el-GR" dirty="0"/>
              <a:t>είναι πιθανόν να προκαλούνται από παραπανίσια κιλά και όχι από κάπνισμα, ενώ επισημαίνει ότι 13 διαφορετικές μορφές καρκίνου συνδέονται με την παχυσαρκία.</a:t>
            </a:r>
          </a:p>
          <a:p>
            <a:r>
              <a:rPr lang="el-GR" b="1" dirty="0">
                <a:solidFill>
                  <a:srgbClr val="FF0000"/>
                </a:solidFill>
              </a:rPr>
              <a:t>Τα </a:t>
            </a:r>
            <a:r>
              <a:rPr lang="el-GR" b="1" dirty="0" err="1">
                <a:solidFill>
                  <a:srgbClr val="FF0000"/>
                </a:solidFill>
              </a:rPr>
              <a:t>λιποκύτταρα</a:t>
            </a:r>
            <a:r>
              <a:rPr lang="el-GR" b="1" dirty="0">
                <a:solidFill>
                  <a:srgbClr val="FF0000"/>
                </a:solidFill>
              </a:rPr>
              <a:t> προκαλούν την υπερέκκριση ορμονών και αυξητικών παραγόντων</a:t>
            </a:r>
            <a:r>
              <a:rPr lang="el-GR" dirty="0"/>
              <a:t> που δίνουν το μήνυμα στα κύτταρα να διχοτομούνται πιο συχνά. Αυτή η διαδικασία αυξάνει την πιθανότητα δημιουργίας καρκινικών κυττάρων. </a:t>
            </a:r>
          </a:p>
          <a:p>
            <a:endParaRPr lang="el-GR" dirty="0"/>
          </a:p>
        </p:txBody>
      </p:sp>
    </p:spTree>
    <p:extLst>
      <p:ext uri="{BB962C8B-B14F-4D97-AF65-F5344CB8AC3E}">
        <p14:creationId xmlns:p14="http://schemas.microsoft.com/office/powerpoint/2010/main" val="378698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B41E9D6-8825-4BC9-9AEA-4057F764BC8C}"/>
              </a:ext>
            </a:extLst>
          </p:cNvPr>
          <p:cNvSpPr>
            <a:spLocks noGrp="1"/>
          </p:cNvSpPr>
          <p:nvPr>
            <p:ph idx="1"/>
          </p:nvPr>
        </p:nvSpPr>
        <p:spPr>
          <a:xfrm>
            <a:off x="1737360" y="807720"/>
            <a:ext cx="9767252" cy="5103502"/>
          </a:xfrm>
        </p:spPr>
        <p:txBody>
          <a:bodyPr/>
          <a:lstStyle/>
          <a:p>
            <a:r>
              <a:rPr lang="el-GR" dirty="0"/>
              <a:t>Στο Ηνωμένο Βασίλειο </a:t>
            </a:r>
            <a:r>
              <a:rPr lang="el-GR" b="1" dirty="0"/>
              <a:t>το κάπνισμα παραμένει η πρώτη αιτία πρόκλησης καρκίνου που μπορεί να αποφευχθε</a:t>
            </a:r>
            <a:r>
              <a:rPr lang="el-GR" dirty="0"/>
              <a:t>ί. </a:t>
            </a:r>
            <a:r>
              <a:rPr lang="el-GR" b="1" dirty="0"/>
              <a:t>Η παχυσαρκία βρίσκεται στη δεύτερη θέση</a:t>
            </a:r>
            <a:r>
              <a:rPr lang="el-GR" dirty="0"/>
              <a:t>, σύμφωνα με την οργάνωση. Όμως ενώ τα </a:t>
            </a:r>
            <a:r>
              <a:rPr lang="el-GR" u="sng" dirty="0"/>
              <a:t>ποσοστά των</a:t>
            </a:r>
            <a:r>
              <a:rPr lang="el-GR" u="sng" dirty="0">
                <a:hlinkClick r:id="rId2">
                  <a:extLst>
                    <a:ext uri="{A12FA001-AC4F-418D-AE19-62706E023703}">
                      <ahyp:hlinkClr xmlns:ahyp="http://schemas.microsoft.com/office/drawing/2018/hyperlinkcolor" val="tx"/>
                    </a:ext>
                  </a:extLst>
                </a:hlinkClick>
              </a:rPr>
              <a:t> </a:t>
            </a:r>
            <a:r>
              <a:rPr lang="el-GR" u="sng" dirty="0">
                <a:solidFill>
                  <a:schemeClr val="tx1"/>
                </a:solidFill>
                <a:hlinkClick r:id="rId2">
                  <a:extLst>
                    <a:ext uri="{A12FA001-AC4F-418D-AE19-62706E023703}">
                      <ahyp:hlinkClr xmlns:ahyp="http://schemas.microsoft.com/office/drawing/2018/hyperlinkcolor" val="tx"/>
                    </a:ext>
                  </a:extLst>
                </a:hlinkClick>
              </a:rPr>
              <a:t>καπνιστών</a:t>
            </a:r>
            <a:r>
              <a:rPr lang="el-GR" u="sng" dirty="0"/>
              <a:t> μειώνονται</a:t>
            </a:r>
            <a:r>
              <a:rPr lang="el-GR" dirty="0"/>
              <a:t>, τα ποσοστά της </a:t>
            </a:r>
            <a:r>
              <a:rPr lang="el-GR" u="sng" dirty="0"/>
              <a:t>παχυσαρκίας αυξάνονται</a:t>
            </a:r>
            <a:r>
              <a:rPr lang="el-GR" dirty="0"/>
              <a:t> και αυτό είναι ανησυχητικό, συμφωνούν οι ειδικοί του τομέα υγείας.</a:t>
            </a:r>
          </a:p>
          <a:p>
            <a:r>
              <a:rPr lang="el-GR" dirty="0"/>
              <a:t>Στο Ηνωμένο Βασίλειο </a:t>
            </a:r>
            <a:r>
              <a:rPr lang="el-GR" b="1" dirty="0"/>
              <a:t>περίπου το ένα τρίτο των ενηλίκων είναι παχύσαρκοι</a:t>
            </a:r>
            <a:r>
              <a:rPr lang="el-GR" dirty="0"/>
              <a:t>. Στη χώρα υπάρχουν περίπου: 13,4 εκατομμύρια παχύσαρκοι ενήλικες που δεν καπνίζουν, 6,3 εκατομμύρια ενήλικες καπνιστές που δεν είναι παχύσαρκοι και 1,5 εκατομμύριο παχύσαρκοι ενήλικες καπνιστές.</a:t>
            </a:r>
          </a:p>
          <a:p>
            <a:r>
              <a:rPr lang="el-GR" dirty="0"/>
              <a:t>Ενώ </a:t>
            </a:r>
            <a:r>
              <a:rPr lang="el-GR" b="1" dirty="0"/>
              <a:t>η σχέση ανάμεσα στην παχυσαρκία και στον καρκίνο είναι καλά τεκμηριωμένη</a:t>
            </a:r>
            <a:r>
              <a:rPr lang="el-GR" dirty="0"/>
              <a:t>, οι βιολογικοί μηχανισμοί που κρύβονται πίσω από το φαινόμενο δεν είναι ακόμη πλήρως κατανοητοί.</a:t>
            </a:r>
          </a:p>
          <a:p>
            <a:endParaRPr lang="el-GR" dirty="0"/>
          </a:p>
        </p:txBody>
      </p:sp>
    </p:spTree>
    <p:extLst>
      <p:ext uri="{BB962C8B-B14F-4D97-AF65-F5344CB8AC3E}">
        <p14:creationId xmlns:p14="http://schemas.microsoft.com/office/powerpoint/2010/main" val="1346030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ADEAE7-7258-4892-8C83-B11FE96679CF}"/>
              </a:ext>
            </a:extLst>
          </p:cNvPr>
          <p:cNvSpPr>
            <a:spLocks noGrp="1"/>
          </p:cNvSpPr>
          <p:nvPr>
            <p:ph type="title"/>
          </p:nvPr>
        </p:nvSpPr>
        <p:spPr>
          <a:xfrm>
            <a:off x="1615440" y="228600"/>
            <a:ext cx="9889173" cy="1676400"/>
          </a:xfrm>
        </p:spPr>
        <p:txBody>
          <a:bodyPr>
            <a:normAutofit/>
          </a:bodyPr>
          <a:lstStyle/>
          <a:p>
            <a:r>
              <a:rPr lang="el-GR" sz="2400" b="1" dirty="0"/>
              <a:t>Σύμφωνα με το </a:t>
            </a:r>
            <a:r>
              <a:rPr lang="el-GR" sz="2400" b="1" dirty="0" err="1"/>
              <a:t>Cancer</a:t>
            </a:r>
            <a:r>
              <a:rPr lang="el-GR" sz="2400" b="1" dirty="0"/>
              <a:t> Research UK, οι 13 διαφορετικές μορφές καρκίνου συνδέονται με την παχυσαρκία είναι οι εξής:</a:t>
            </a:r>
            <a:endParaRPr lang="el-GR" sz="2400" dirty="0"/>
          </a:p>
        </p:txBody>
      </p:sp>
      <p:sp>
        <p:nvSpPr>
          <p:cNvPr id="3" name="Θέση περιεχομένου 2">
            <a:extLst>
              <a:ext uri="{FF2B5EF4-FFF2-40B4-BE49-F238E27FC236}">
                <a16:creationId xmlns:a16="http://schemas.microsoft.com/office/drawing/2014/main" id="{1AA06509-82E2-4F1A-BC34-A378F0C0E752}"/>
              </a:ext>
            </a:extLst>
          </p:cNvPr>
          <p:cNvSpPr>
            <a:spLocks noGrp="1"/>
          </p:cNvSpPr>
          <p:nvPr>
            <p:ph idx="1"/>
          </p:nvPr>
        </p:nvSpPr>
        <p:spPr>
          <a:xfrm>
            <a:off x="1036320" y="1143000"/>
            <a:ext cx="10468293" cy="5364480"/>
          </a:xfrm>
        </p:spPr>
        <p:txBody>
          <a:bodyPr>
            <a:normAutofit fontScale="92500" lnSpcReduction="10000"/>
          </a:bodyPr>
          <a:lstStyle/>
          <a:p>
            <a:r>
              <a:rPr lang="el-GR" sz="1900" dirty="0"/>
              <a:t>καρκίνος του μαστού (για τις γυναίκες μετά την εμμηνόπαυση),</a:t>
            </a:r>
          </a:p>
          <a:p>
            <a:r>
              <a:rPr lang="el-GR" sz="1900" dirty="0"/>
              <a:t>του ενδομητρίου (για τις γυναίκες μετά την εμμηνόπαυση),</a:t>
            </a:r>
          </a:p>
          <a:p>
            <a:r>
              <a:rPr lang="el-GR" sz="1900" dirty="0"/>
              <a:t> του παχέος εντέρου</a:t>
            </a:r>
          </a:p>
          <a:p>
            <a:r>
              <a:rPr lang="el-GR" sz="1900" dirty="0"/>
              <a:t> του παγκρέατος</a:t>
            </a:r>
          </a:p>
          <a:p>
            <a:r>
              <a:rPr lang="el-GR" sz="1900" dirty="0"/>
              <a:t>του οισοφάγου</a:t>
            </a:r>
          </a:p>
          <a:p>
            <a:r>
              <a:rPr lang="el-GR" sz="1900" dirty="0"/>
              <a:t> του ήπατος</a:t>
            </a:r>
          </a:p>
          <a:p>
            <a:r>
              <a:rPr lang="el-GR" sz="1900" dirty="0"/>
              <a:t> του νεφρού</a:t>
            </a:r>
          </a:p>
          <a:p>
            <a:r>
              <a:rPr lang="el-GR" sz="1900" dirty="0"/>
              <a:t> του στομάχου  της κύστεως</a:t>
            </a:r>
          </a:p>
          <a:p>
            <a:r>
              <a:rPr lang="el-GR" sz="1900" dirty="0"/>
              <a:t> των ωοθηκών</a:t>
            </a:r>
          </a:p>
          <a:p>
            <a:r>
              <a:rPr lang="el-GR" sz="1900" dirty="0"/>
              <a:t> του θυρεοειδούς</a:t>
            </a:r>
          </a:p>
          <a:p>
            <a:r>
              <a:rPr lang="el-GR" sz="1900" dirty="0"/>
              <a:t>πολλαπλό μυέλωμα (νεοπλασματική νόσος του λεμφικού συστήματος)</a:t>
            </a:r>
          </a:p>
          <a:p>
            <a:r>
              <a:rPr lang="el-GR" sz="1900" dirty="0"/>
              <a:t> μηνιγγίωμα (καρκίνος του εγκεφάλου στις μήνιγγες)</a:t>
            </a:r>
          </a:p>
          <a:p>
            <a:pPr marL="0" indent="0">
              <a:buNone/>
            </a:pPr>
            <a:r>
              <a:rPr lang="el-GR" sz="1900" b="1" dirty="0"/>
              <a:t>Η σχέση ανάμεσα στην παχυσαρκία και στον καρκίνο ισχύει μόνο για τους ενήλικες παρότι και τα παιδιά πρέπει να έχουν υγιές βάρος.</a:t>
            </a:r>
            <a:endParaRPr lang="el-GR" sz="1900" dirty="0"/>
          </a:p>
          <a:p>
            <a:endParaRPr lang="el-GR" sz="2000" dirty="0"/>
          </a:p>
          <a:p>
            <a:endParaRPr lang="el-GR" dirty="0"/>
          </a:p>
        </p:txBody>
      </p:sp>
    </p:spTree>
    <p:extLst>
      <p:ext uri="{BB962C8B-B14F-4D97-AF65-F5344CB8AC3E}">
        <p14:creationId xmlns:p14="http://schemas.microsoft.com/office/powerpoint/2010/main" val="2892698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5C0C671-E825-479A-9B55-0C8B4F8E1CFA}"/>
              </a:ext>
            </a:extLst>
          </p:cNvPr>
          <p:cNvSpPr>
            <a:spLocks noGrp="1"/>
          </p:cNvSpPr>
          <p:nvPr>
            <p:ph idx="1"/>
          </p:nvPr>
        </p:nvSpPr>
        <p:spPr>
          <a:xfrm>
            <a:off x="1402080" y="655320"/>
            <a:ext cx="10591800" cy="5928360"/>
          </a:xfrm>
        </p:spPr>
        <p:txBody>
          <a:bodyPr>
            <a:normAutofit/>
          </a:bodyPr>
          <a:lstStyle/>
          <a:p>
            <a:pPr marL="0" indent="0">
              <a:buNone/>
            </a:pPr>
            <a:r>
              <a:rPr lang="el-GR" b="1" dirty="0"/>
              <a:t>  Οι μηχανισμοί </a:t>
            </a:r>
            <a:r>
              <a:rPr lang="el-GR" dirty="0"/>
              <a:t>με τους οποίους η παχυσαρκία αυξάνει τον κίνδυνο καρκινογένεσης δεν είναι σαφώς ξεκαθαρισμένοι. Βαρύνουσας σημασίας είναι η εντόπιση του λιπώδους ιστού, με την περίσσεια του κεντρικώς εντοπιζόμενου (σπλαγχνικού) λίπους να αποτελεί σημαντικό προδιαθεσικό παράγοντα. Η καρκινογενετική τάση ασθενών με παχυσαρκία αποδίδεται στους ακόλουθους μηχανισμούς:</a:t>
            </a:r>
          </a:p>
          <a:p>
            <a:r>
              <a:rPr lang="el-GR" b="1" dirty="0"/>
              <a:t>Αντίσταση στην ινσουλίνη και αυξημένα </a:t>
            </a:r>
            <a:r>
              <a:rPr lang="el-GR" b="1" dirty="0" err="1"/>
              <a:t>κυκλοφορούντα</a:t>
            </a:r>
            <a:r>
              <a:rPr lang="el-GR" b="1" dirty="0"/>
              <a:t> επίπεδα πεπτιδίων</a:t>
            </a:r>
            <a:r>
              <a:rPr lang="el-GR" dirty="0"/>
              <a:t>, όπως ο </a:t>
            </a:r>
            <a:r>
              <a:rPr lang="el-GR" dirty="0" err="1"/>
              <a:t>Insulin</a:t>
            </a:r>
            <a:r>
              <a:rPr lang="el-GR" dirty="0"/>
              <a:t> – </a:t>
            </a:r>
            <a:r>
              <a:rPr lang="el-GR" dirty="0" err="1"/>
              <a:t>like</a:t>
            </a:r>
            <a:r>
              <a:rPr lang="el-GR" dirty="0"/>
              <a:t> </a:t>
            </a:r>
            <a:r>
              <a:rPr lang="el-GR" dirty="0" err="1"/>
              <a:t>Growth</a:t>
            </a:r>
            <a:r>
              <a:rPr lang="el-GR" dirty="0"/>
              <a:t> </a:t>
            </a:r>
            <a:r>
              <a:rPr lang="el-GR" dirty="0" err="1"/>
              <a:t>Factor</a:t>
            </a:r>
            <a:r>
              <a:rPr lang="el-GR" dirty="0"/>
              <a:t> (IGF) – 1 που ευνοούν την αύξηση του κυτταρικού πολλαπλασιασμού, την αναστολή της </a:t>
            </a:r>
            <a:r>
              <a:rPr lang="el-GR" dirty="0" err="1"/>
              <a:t>αποπτωτικής</a:t>
            </a:r>
            <a:r>
              <a:rPr lang="el-GR" dirty="0"/>
              <a:t> διαδικασίας και την αυξημένη ενεργειακή δραστηριότητα των καρκινικών κυττάρων</a:t>
            </a:r>
          </a:p>
          <a:p>
            <a:r>
              <a:rPr lang="el-GR" b="1" dirty="0"/>
              <a:t>Χρόνια φλεγμονώδης εξεργασία που χαρακτηρίζει την παχυσαρκία</a:t>
            </a:r>
            <a:r>
              <a:rPr lang="el-GR" dirty="0"/>
              <a:t> και χαρακτηρίζεται από την παραγωγή πλειάδας φλεγμονωδών μεσολαβητών, ιδίως  IL-6, TNF-α, VEGF and MCP-1. Η χρόνια φλεγμονώδης κατάσταση αποτελεί πρόδρομο γνώρισμα της καρκινικής δραστηριότητας.</a:t>
            </a:r>
          </a:p>
          <a:p>
            <a:r>
              <a:rPr lang="el-GR" b="1" dirty="0"/>
              <a:t>Τροποποίηση της εντερικής μικροβιακής χλωρίδας</a:t>
            </a:r>
            <a:r>
              <a:rPr lang="el-GR" dirty="0"/>
              <a:t> (</a:t>
            </a:r>
            <a:r>
              <a:rPr lang="el-GR" dirty="0" err="1"/>
              <a:t>microbiota</a:t>
            </a:r>
            <a:r>
              <a:rPr lang="el-GR" dirty="0"/>
              <a:t>) σε ασθενείς με κλινικά σοβαρή παχυσαρκία, η οποία διαδραματίζει ζωτικό ρόλο στην κατανάλωση ενέργειας και στην αποθήκευση του λιπώδους ιστού στον οργανισμό, συμβάλλοντας στη χρόνια φλεγμονώδη εξεργασία που χαρακτηρίζει την παχυσαρκία.</a:t>
            </a:r>
          </a:p>
          <a:p>
            <a:endParaRPr lang="el-GR" dirty="0"/>
          </a:p>
        </p:txBody>
      </p:sp>
    </p:spTree>
    <p:extLst>
      <p:ext uri="{BB962C8B-B14F-4D97-AF65-F5344CB8AC3E}">
        <p14:creationId xmlns:p14="http://schemas.microsoft.com/office/powerpoint/2010/main" val="397539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ADF95-430B-4438-BD41-947240CFEE19}"/>
              </a:ext>
            </a:extLst>
          </p:cNvPr>
          <p:cNvSpPr>
            <a:spLocks noGrp="1"/>
          </p:cNvSpPr>
          <p:nvPr>
            <p:ph type="title"/>
          </p:nvPr>
        </p:nvSpPr>
        <p:spPr/>
        <p:txBody>
          <a:bodyPr/>
          <a:lstStyle/>
          <a:p>
            <a:r>
              <a:rPr lang="el-GR" dirty="0"/>
              <a:t>Καρκίνοι που σχετίζονται με το κάπνισμα              2/2</a:t>
            </a:r>
          </a:p>
        </p:txBody>
      </p:sp>
      <p:sp>
        <p:nvSpPr>
          <p:cNvPr id="3" name="Θέση περιεχομένου 2">
            <a:extLst>
              <a:ext uri="{FF2B5EF4-FFF2-40B4-BE49-F238E27FC236}">
                <a16:creationId xmlns:a16="http://schemas.microsoft.com/office/drawing/2014/main" id="{645B09B1-A764-4343-9B90-8A8E9C34212C}"/>
              </a:ext>
            </a:extLst>
          </p:cNvPr>
          <p:cNvSpPr>
            <a:spLocks noGrp="1"/>
          </p:cNvSpPr>
          <p:nvPr>
            <p:ph idx="1"/>
          </p:nvPr>
        </p:nvSpPr>
        <p:spPr>
          <a:xfrm>
            <a:off x="1120588" y="2133600"/>
            <a:ext cx="10384024" cy="3777622"/>
          </a:xfrm>
        </p:spPr>
        <p:txBody>
          <a:bodyPr>
            <a:normAutofit/>
          </a:bodyPr>
          <a:lstStyle/>
          <a:p>
            <a:endParaRPr lang="el-GR" dirty="0"/>
          </a:p>
          <a:p>
            <a:r>
              <a:rPr lang="el-GR" sz="2400" b="1" dirty="0"/>
              <a:t>Πνεύμονα</a:t>
            </a:r>
            <a:r>
              <a:rPr lang="el-GR" sz="2400" dirty="0"/>
              <a:t>(εξαιρετικά επιθετικός, με επώδυνο θάνατο). Γεωργοί που παράλληλα ψεκάζουν με </a:t>
            </a:r>
            <a:r>
              <a:rPr lang="el-GR" sz="2400" b="1" dirty="0"/>
              <a:t>φυτοφάρμακα </a:t>
            </a:r>
            <a:r>
              <a:rPr lang="el-GR" sz="2400" dirty="0"/>
              <a:t>χωρίς μάσκα είναι πολύ συνηθισμένο να νοσήσουν από τον συγκεκριμένο καρκίνο</a:t>
            </a:r>
          </a:p>
          <a:p>
            <a:endParaRPr lang="el-GR" sz="2400" dirty="0"/>
          </a:p>
          <a:p>
            <a:r>
              <a:rPr lang="el-GR" sz="2400" b="1" dirty="0"/>
              <a:t>Λάρυγγα, στοματικής κοιλότητας </a:t>
            </a:r>
            <a:r>
              <a:rPr lang="el-GR" sz="2400" dirty="0"/>
              <a:t>(μπορεί να εμφανισθεί και σε πολύ νεαρά άτομα τα οποία καταναλώνουν μεγάλη </a:t>
            </a:r>
            <a:r>
              <a:rPr lang="el-GR" sz="2400" b="1" dirty="0"/>
              <a:t>ποσότητα αλκοόλ ή αλλάζουν πολλούς ερωτικούς συντρόφους</a:t>
            </a:r>
            <a:r>
              <a:rPr lang="el-GR" sz="2400" dirty="0"/>
              <a:t>)</a:t>
            </a:r>
          </a:p>
          <a:p>
            <a:endParaRPr lang="el-GR" dirty="0"/>
          </a:p>
        </p:txBody>
      </p:sp>
    </p:spTree>
    <p:extLst>
      <p:ext uri="{BB962C8B-B14F-4D97-AF65-F5344CB8AC3E}">
        <p14:creationId xmlns:p14="http://schemas.microsoft.com/office/powerpoint/2010/main" val="4087734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D3A6B24-D056-4A82-9437-8B195D5BDF94}"/>
              </a:ext>
            </a:extLst>
          </p:cNvPr>
          <p:cNvSpPr>
            <a:spLocks noGrp="1"/>
          </p:cNvSpPr>
          <p:nvPr>
            <p:ph idx="1"/>
          </p:nvPr>
        </p:nvSpPr>
        <p:spPr/>
        <p:txBody>
          <a:bodyPr>
            <a:normAutofit/>
          </a:bodyPr>
          <a:lstStyle/>
          <a:p>
            <a:pPr marL="0" indent="0">
              <a:buNone/>
            </a:pPr>
            <a:r>
              <a:rPr lang="el-GR" sz="2000" u="sng" dirty="0"/>
              <a:t>Άλλοι μηχανισμοί περιλαμβάνουν </a:t>
            </a:r>
            <a:r>
              <a:rPr lang="en-US" sz="2000" dirty="0"/>
              <a:t>:</a:t>
            </a:r>
          </a:p>
          <a:p>
            <a:r>
              <a:rPr lang="el-GR" sz="2000" dirty="0"/>
              <a:t>το οξειδωτικό stress, </a:t>
            </a:r>
            <a:endParaRPr lang="en-US" sz="2000" dirty="0"/>
          </a:p>
          <a:p>
            <a:r>
              <a:rPr lang="el-GR" sz="2000" dirty="0"/>
              <a:t>την επικοινωνία (</a:t>
            </a:r>
            <a:r>
              <a:rPr lang="el-GR" sz="2000" dirty="0" err="1"/>
              <a:t>crosstalk</a:t>
            </a:r>
            <a:r>
              <a:rPr lang="el-GR" sz="2000" dirty="0"/>
              <a:t>) μεταξύ των καρκινικών κυττάρων και των λιποκυττάρων, </a:t>
            </a:r>
            <a:endParaRPr lang="en-US" sz="2000" dirty="0"/>
          </a:p>
          <a:p>
            <a:r>
              <a:rPr lang="el-GR" sz="2000" dirty="0"/>
              <a:t>την υποξία που οφείλεται στην παχυσαρκία και τη δυσλειτουργία του ανοσοποιητικού συστήματος.</a:t>
            </a:r>
          </a:p>
        </p:txBody>
      </p:sp>
    </p:spTree>
    <p:extLst>
      <p:ext uri="{BB962C8B-B14F-4D97-AF65-F5344CB8AC3E}">
        <p14:creationId xmlns:p14="http://schemas.microsoft.com/office/powerpoint/2010/main" val="267167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F6031-2D35-4C3C-B7D5-A669F1D62622}"/>
              </a:ext>
            </a:extLst>
          </p:cNvPr>
          <p:cNvSpPr>
            <a:spLocks noGrp="1"/>
          </p:cNvSpPr>
          <p:nvPr>
            <p:ph type="title"/>
          </p:nvPr>
        </p:nvSpPr>
        <p:spPr/>
        <p:txBody>
          <a:bodyPr>
            <a:normAutofit fontScale="90000"/>
          </a:bodyPr>
          <a:lstStyle/>
          <a:p>
            <a:r>
              <a:rPr lang="el-GR" b="1" i="1" dirty="0"/>
              <a:t>Πώς προκαλεί η παχυσαρκία τη φλεγμονή</a:t>
            </a:r>
            <a:br>
              <a:rPr lang="el-GR" dirty="0"/>
            </a:br>
            <a:endParaRPr lang="el-GR" dirty="0"/>
          </a:p>
        </p:txBody>
      </p:sp>
      <p:sp>
        <p:nvSpPr>
          <p:cNvPr id="3" name="Θέση περιεχομένου 2">
            <a:extLst>
              <a:ext uri="{FF2B5EF4-FFF2-40B4-BE49-F238E27FC236}">
                <a16:creationId xmlns:a16="http://schemas.microsoft.com/office/drawing/2014/main" id="{8CFC1235-3112-43A8-9F41-37C0B72179A9}"/>
              </a:ext>
            </a:extLst>
          </p:cNvPr>
          <p:cNvSpPr>
            <a:spLocks noGrp="1"/>
          </p:cNvSpPr>
          <p:nvPr>
            <p:ph idx="1"/>
          </p:nvPr>
        </p:nvSpPr>
        <p:spPr>
          <a:xfrm>
            <a:off x="1417320" y="1356360"/>
            <a:ext cx="10241280" cy="5181600"/>
          </a:xfrm>
        </p:spPr>
        <p:txBody>
          <a:bodyPr>
            <a:normAutofit/>
          </a:bodyPr>
          <a:lstStyle/>
          <a:p>
            <a:r>
              <a:rPr lang="el-GR" dirty="0"/>
              <a:t>Τα σπλαχνικά </a:t>
            </a:r>
            <a:r>
              <a:rPr lang="el-GR" dirty="0" err="1"/>
              <a:t>λιποκύτταρα</a:t>
            </a:r>
            <a:r>
              <a:rPr lang="el-GR" dirty="0"/>
              <a:t> είναι μεγάλα και υπάρχουν πολλά από αυτά στο σώμα μας. Αυτό </a:t>
            </a:r>
            <a:r>
              <a:rPr lang="el-GR" u="sng" dirty="0"/>
              <a:t>το υπερβολικό λίπος ελαττώνει πολύ την οξυγόνωση των ιστών και η υποξία αυτή (το περιβάλλον χαμηλού οξυγόνου) προκαλεί φλεγμονή.</a:t>
            </a:r>
          </a:p>
          <a:p>
            <a:r>
              <a:rPr lang="el-GR" dirty="0"/>
              <a:t>Η φλεγμονή είναι η φυσική απάντηση του σώματος σε τραυματισμούς και ασθένειες. Αυτή η φλεγμονή, γύρω από την τραυματισμένη περιοχή, βοηθά στην αποκατάσταση του κατεστραμμένου ιστού με στόχο την επούλωση. Αλλά η </a:t>
            </a:r>
            <a:r>
              <a:rPr lang="el-GR" b="1" dirty="0"/>
              <a:t>χρόνια φλεγμονή</a:t>
            </a:r>
            <a:r>
              <a:rPr lang="el-GR" dirty="0"/>
              <a:t>, που προκαλείται από το υπερβολικό σπλαχνικό λίπος, </a:t>
            </a:r>
            <a:r>
              <a:rPr lang="el-GR"/>
              <a:t>μπορεί  </a:t>
            </a:r>
            <a:r>
              <a:rPr lang="el-GR" dirty="0"/>
              <a:t>να </a:t>
            </a:r>
            <a:r>
              <a:rPr lang="el-GR" b="1" dirty="0"/>
              <a:t>αυξήσει τον κίνδυνο εμφάνισης καρκίνου</a:t>
            </a:r>
            <a:r>
              <a:rPr lang="el-GR" dirty="0"/>
              <a:t>.</a:t>
            </a:r>
          </a:p>
          <a:p>
            <a:r>
              <a:rPr lang="el-GR" dirty="0"/>
              <a:t>Ο καρκίνος προκαλείται όταν τα κύτταρα αναπαράγονται ανεξέλεγκτα, καταστρέφοντας τα φυσιολογικά γειτονικά κύτταρα, δημιουργώντας, έτσι, έναν όγκο που διηθεί τους γύρω ιστούς και όργανα και μπορούν κύτταρά του να μεταναστεύσουν και σε άλλα σημεία του σώματος δημιουργώντας μεταστάσεις και τελικά το θάνατο.</a:t>
            </a:r>
          </a:p>
          <a:p>
            <a:endParaRPr lang="el-GR" dirty="0"/>
          </a:p>
        </p:txBody>
      </p:sp>
    </p:spTree>
    <p:extLst>
      <p:ext uri="{BB962C8B-B14F-4D97-AF65-F5344CB8AC3E}">
        <p14:creationId xmlns:p14="http://schemas.microsoft.com/office/powerpoint/2010/main" val="102903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6B8E56-84C4-4B7C-89CB-7873AC214019}"/>
              </a:ext>
            </a:extLst>
          </p:cNvPr>
          <p:cNvSpPr>
            <a:spLocks noGrp="1"/>
          </p:cNvSpPr>
          <p:nvPr>
            <p:ph type="title"/>
          </p:nvPr>
        </p:nvSpPr>
        <p:spPr/>
        <p:txBody>
          <a:bodyPr/>
          <a:lstStyle/>
          <a:p>
            <a:r>
              <a:rPr lang="el-GR" b="1" i="1" dirty="0"/>
              <a:t>Φλεγμονή και ινσουλίνη</a:t>
            </a:r>
            <a:endParaRPr lang="el-GR" dirty="0"/>
          </a:p>
        </p:txBody>
      </p:sp>
      <p:sp>
        <p:nvSpPr>
          <p:cNvPr id="3" name="Θέση περιεχομένου 2">
            <a:extLst>
              <a:ext uri="{FF2B5EF4-FFF2-40B4-BE49-F238E27FC236}">
                <a16:creationId xmlns:a16="http://schemas.microsoft.com/office/drawing/2014/main" id="{A12D6722-FABA-4BE1-9C34-7D262E9613CA}"/>
              </a:ext>
            </a:extLst>
          </p:cNvPr>
          <p:cNvSpPr>
            <a:spLocks noGrp="1"/>
          </p:cNvSpPr>
          <p:nvPr>
            <p:ph idx="1"/>
          </p:nvPr>
        </p:nvSpPr>
        <p:spPr>
          <a:xfrm>
            <a:off x="1280160" y="1447800"/>
            <a:ext cx="10224452" cy="4786090"/>
          </a:xfrm>
        </p:spPr>
        <p:txBody>
          <a:bodyPr/>
          <a:lstStyle/>
          <a:p>
            <a:r>
              <a:rPr lang="el-GR" sz="2000" dirty="0"/>
              <a:t>Η φλεγμονή που προκαλείται από την παχυσαρκία μπορεί προκαλέσει </a:t>
            </a:r>
            <a:r>
              <a:rPr lang="el-GR" sz="2000" b="1" dirty="0"/>
              <a:t>διαταραχή στην ανταπόκριση του οργανισμού στην ινσουλίνη</a:t>
            </a:r>
            <a:r>
              <a:rPr lang="el-GR" sz="2000" dirty="0"/>
              <a:t>. Αυτό ονομάζεται </a:t>
            </a:r>
            <a:r>
              <a:rPr lang="el-GR" sz="2000" b="1" dirty="0"/>
              <a:t>αντίσταση στην ινσουλίνη</a:t>
            </a:r>
            <a:r>
              <a:rPr lang="el-GR" sz="2000" dirty="0"/>
              <a:t>. Όταν το σώμα δεν ανταποκρίνεται σωστά στην ινσουλίνη, παράγει περισσότερη ινσουλίνη για να το αντισταθμίσει αυτό.</a:t>
            </a:r>
          </a:p>
          <a:p>
            <a:r>
              <a:rPr lang="el-GR" sz="2000" dirty="0"/>
              <a:t>Η αύξηση της ινσουλίνης, λόγω της αντίστασης στην ινσουλίνη, προκαλεί </a:t>
            </a:r>
            <a:r>
              <a:rPr lang="el-GR" sz="2000" b="1" dirty="0"/>
              <a:t>αύξηση του αριθμού των κυττάρων που αναπαράγονται,</a:t>
            </a:r>
            <a:r>
              <a:rPr lang="el-GR" sz="2000" dirty="0"/>
              <a:t> γεγονός που μπορεί να οδηγήσει σε καρκίνο.</a:t>
            </a:r>
          </a:p>
          <a:p>
            <a:r>
              <a:rPr lang="el-GR" sz="2000" dirty="0"/>
              <a:t>Η αυξημένη ινσουλίνη επηρεάζει, επίσης, τον τρόπο με τον οποίο ελέγχονται οι ορμόνες, όπως τα οιστρογόνα. </a:t>
            </a:r>
            <a:r>
              <a:rPr lang="el-GR" sz="2000" b="1" dirty="0"/>
              <a:t>Περισσότερη ινσουλίνη μπορεί να οδηγήσει σε περισσότερα διαθέσιμα οιστρογόνα, </a:t>
            </a:r>
            <a:r>
              <a:rPr lang="el-GR" sz="2000" dirty="0"/>
              <a:t>γεγονός που αυξάνει τον κίνδυνο καρκίνου.</a:t>
            </a:r>
          </a:p>
          <a:p>
            <a:endParaRPr lang="el-GR" dirty="0"/>
          </a:p>
        </p:txBody>
      </p:sp>
    </p:spTree>
    <p:extLst>
      <p:ext uri="{BB962C8B-B14F-4D97-AF65-F5344CB8AC3E}">
        <p14:creationId xmlns:p14="http://schemas.microsoft.com/office/powerpoint/2010/main" val="1359508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E983AC-CBC1-47A3-A2A0-456B6DF591F8}"/>
              </a:ext>
            </a:extLst>
          </p:cNvPr>
          <p:cNvSpPr>
            <a:spLocks noGrp="1"/>
          </p:cNvSpPr>
          <p:nvPr>
            <p:ph type="title"/>
          </p:nvPr>
        </p:nvSpPr>
        <p:spPr>
          <a:xfrm>
            <a:off x="1478281" y="624110"/>
            <a:ext cx="10026332" cy="1280890"/>
          </a:xfrm>
        </p:spPr>
        <p:txBody>
          <a:bodyPr/>
          <a:lstStyle/>
          <a:p>
            <a:r>
              <a:rPr lang="el-GR" b="1" i="1" dirty="0"/>
              <a:t>Πώς αυξάνουν τα οιστρογόνα τον κίνδυνο καρκίνου</a:t>
            </a:r>
            <a:endParaRPr lang="el-GR" dirty="0"/>
          </a:p>
        </p:txBody>
      </p:sp>
      <p:sp>
        <p:nvSpPr>
          <p:cNvPr id="3" name="Θέση περιεχομένου 2">
            <a:extLst>
              <a:ext uri="{FF2B5EF4-FFF2-40B4-BE49-F238E27FC236}">
                <a16:creationId xmlns:a16="http://schemas.microsoft.com/office/drawing/2014/main" id="{80B17CF7-6443-482F-B1B8-E7269E6E10CC}"/>
              </a:ext>
            </a:extLst>
          </p:cNvPr>
          <p:cNvSpPr>
            <a:spLocks noGrp="1"/>
          </p:cNvSpPr>
          <p:nvPr>
            <p:ph idx="1"/>
          </p:nvPr>
        </p:nvSpPr>
        <p:spPr>
          <a:xfrm>
            <a:off x="1219200" y="1905000"/>
            <a:ext cx="10285412" cy="4006222"/>
          </a:xfrm>
        </p:spPr>
        <p:txBody>
          <a:bodyPr/>
          <a:lstStyle/>
          <a:p>
            <a:r>
              <a:rPr lang="el-GR" sz="2000" dirty="0"/>
              <a:t>Τα υψηλότερα επίπεδα οιστρογόνων οδηγούν σε </a:t>
            </a:r>
            <a:r>
              <a:rPr lang="el-GR" sz="2000" b="1" dirty="0"/>
              <a:t>αυξημένο κυτταρικό πολλαπλασιασμό, </a:t>
            </a:r>
            <a:r>
              <a:rPr lang="el-GR" sz="2000" dirty="0"/>
              <a:t>ο οποίος μπορεί να οδηγήσει σε ανάπτυξη καρκίνου.</a:t>
            </a:r>
          </a:p>
          <a:p>
            <a:r>
              <a:rPr lang="el-GR" sz="2000" dirty="0"/>
              <a:t>Τα οιστρογόνα είναι απαραίτητα για να λειτουργήσει το σώμα. Στις γυναίκες, οι ωοθήκες αποτελούν την κύρια πηγή οιστρογόνων. </a:t>
            </a:r>
            <a:r>
              <a:rPr lang="el-GR" sz="2000" b="1" dirty="0"/>
              <a:t>Στους άνδρες, ένα ένζυμο μετατρέπει την τεστοστερόνη σε οιστρογόνα. </a:t>
            </a:r>
            <a:r>
              <a:rPr lang="el-GR" sz="2000" dirty="0"/>
              <a:t>Αλλά τα λιπώδη κύτταρα, σε άνδρες και γυναίκες, μπορούν, επίσης, να παράγουν οιστρογόνα. Αυτός είναι ο λόγος για τον οποίο οι παχύσαρκοι άνθρωποι παρουσιάζουν υψηλές συγκεντρώσεις οιστρογόνων.</a:t>
            </a:r>
          </a:p>
          <a:p>
            <a:r>
              <a:rPr lang="el-GR" sz="2000" dirty="0"/>
              <a:t>Στις γυναίκες, η υπερβολική συγκέντρωση οιστρογόνων συνδέεται με αυξημένο κίνδυνο εμφάνισης καρκίνου του μαστού, του ενδομητρίου και των ωοθηκών μετά την εμμηνόπαυση.</a:t>
            </a:r>
          </a:p>
          <a:p>
            <a:endParaRPr lang="el-GR" dirty="0"/>
          </a:p>
        </p:txBody>
      </p:sp>
    </p:spTree>
    <p:extLst>
      <p:ext uri="{BB962C8B-B14F-4D97-AF65-F5344CB8AC3E}">
        <p14:creationId xmlns:p14="http://schemas.microsoft.com/office/powerpoint/2010/main" val="2542432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3DFB5E-131A-44C2-95D3-99EB4EF2ED04}"/>
              </a:ext>
            </a:extLst>
          </p:cNvPr>
          <p:cNvSpPr>
            <a:spLocks noGrp="1"/>
          </p:cNvSpPr>
          <p:nvPr>
            <p:ph idx="1"/>
          </p:nvPr>
        </p:nvSpPr>
        <p:spPr>
          <a:xfrm>
            <a:off x="1600200" y="2072640"/>
            <a:ext cx="9904412" cy="3838582"/>
          </a:xfrm>
        </p:spPr>
        <p:txBody>
          <a:bodyPr/>
          <a:lstStyle/>
          <a:p>
            <a:r>
              <a:rPr lang="el-GR" dirty="0"/>
              <a:t>Υπάρχουν αρκετές και με σαφείς ενδείξεις μελέτες ότι η απώλεια βάρους δρα θετικά στη μείωση του κινδύνου εμφάνισης καρκίνου ιδίως του μαστού, επιθετικών μορφών καρκίνου του προστάτη και του οισοφάγου.</a:t>
            </a:r>
          </a:p>
          <a:p>
            <a:r>
              <a:rPr lang="el-GR" dirty="0"/>
              <a:t>Η </a:t>
            </a:r>
            <a:r>
              <a:rPr lang="el-GR" dirty="0">
                <a:hlinkClick r:id="rId2"/>
              </a:rPr>
              <a:t>χειρουργική της κλινικά σοβαρής παχυσαρκίας</a:t>
            </a:r>
            <a:r>
              <a:rPr lang="el-GR" dirty="0"/>
              <a:t> ειδικότερα, αποδεδειγμένα πια ελαττώνει τη συχνότητα εμφάνισης γαστρεντερικών νεοπλασιών, με σύγχρονη ελάττωση της σχετιζόμενης θνητότητας και αύξηση της επιβίωσης.</a:t>
            </a:r>
          </a:p>
          <a:p>
            <a:r>
              <a:rPr lang="el-GR" dirty="0"/>
              <a:t>Είναι σαφές πως η αποκωδικοποίηση των μηχανισμών της καρκινογένεσης στα παχύσαρκα άτομα θα ανοίξει νέες στοχευμένες  πρακτικές τόσο στη συντηρητική όσο και στη χειρουργική τους αντιμετώπιση.</a:t>
            </a:r>
          </a:p>
          <a:p>
            <a:pPr marL="0" indent="0">
              <a:buNone/>
            </a:pPr>
            <a:endParaRPr lang="el-GR" dirty="0"/>
          </a:p>
        </p:txBody>
      </p:sp>
    </p:spTree>
    <p:extLst>
      <p:ext uri="{BB962C8B-B14F-4D97-AF65-F5344CB8AC3E}">
        <p14:creationId xmlns:p14="http://schemas.microsoft.com/office/powerpoint/2010/main" val="3598039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6F99FF-8910-4AF3-8885-083BCBB01E26}"/>
              </a:ext>
            </a:extLst>
          </p:cNvPr>
          <p:cNvSpPr>
            <a:spLocks noGrp="1"/>
          </p:cNvSpPr>
          <p:nvPr>
            <p:ph idx="1"/>
          </p:nvPr>
        </p:nvSpPr>
        <p:spPr>
          <a:xfrm>
            <a:off x="2087880" y="1280160"/>
            <a:ext cx="9416732" cy="4631062"/>
          </a:xfrm>
        </p:spPr>
        <p:txBody>
          <a:bodyPr>
            <a:normAutofit/>
          </a:bodyPr>
          <a:lstStyle/>
          <a:p>
            <a:r>
              <a:rPr lang="el-GR" sz="2000" dirty="0"/>
              <a:t>Οι </a:t>
            </a:r>
            <a:r>
              <a:rPr lang="el-GR" sz="2000" b="1" dirty="0" err="1"/>
              <a:t>μετεμμηνοπαυσιακές</a:t>
            </a:r>
            <a:r>
              <a:rPr lang="el-GR" sz="2000" b="1" dirty="0"/>
              <a:t> γυναίκες</a:t>
            </a:r>
            <a:r>
              <a:rPr lang="el-GR" sz="2000" dirty="0"/>
              <a:t> φαίνεται να κινδυνεύουν περισσότερο εφόσον, οι </a:t>
            </a:r>
            <a:r>
              <a:rPr lang="el-GR" sz="2000" b="1" dirty="0"/>
              <a:t>ορμονικές μεταβολές</a:t>
            </a:r>
            <a:r>
              <a:rPr lang="el-GR" sz="2000" dirty="0"/>
              <a:t> που συμβαίνουν σε αυτή την φάση πυροδοτούν σειρά από μεταβολικές αντιδράσεις που οδηγούν σε καρκινογένεση. Η μελέτη "</a:t>
            </a:r>
            <a:r>
              <a:rPr lang="el-GR" sz="2000" dirty="0" err="1"/>
              <a:t>Million</a:t>
            </a:r>
            <a:r>
              <a:rPr lang="el-GR" sz="2000" dirty="0"/>
              <a:t> </a:t>
            </a:r>
            <a:r>
              <a:rPr lang="el-GR" sz="2000" dirty="0" err="1"/>
              <a:t>Women</a:t>
            </a:r>
            <a:r>
              <a:rPr lang="el-GR" sz="2000" dirty="0"/>
              <a:t> </a:t>
            </a:r>
            <a:r>
              <a:rPr lang="el-GR" sz="2000" dirty="0" err="1"/>
              <a:t>Study</a:t>
            </a:r>
            <a:r>
              <a:rPr lang="el-GR" sz="2000" dirty="0"/>
              <a:t>” έδειξε ότι το 50% των περιπτώσεων καρκίνου σε αυτή την κατηγορία  αποδίδεται στην παχυσαρκία, ενώ η  "</a:t>
            </a:r>
            <a:r>
              <a:rPr lang="el-GR" sz="2000" dirty="0" err="1"/>
              <a:t>Swedish</a:t>
            </a:r>
            <a:r>
              <a:rPr lang="el-GR" sz="2000" dirty="0"/>
              <a:t> </a:t>
            </a:r>
            <a:r>
              <a:rPr lang="el-GR" sz="2000" dirty="0" err="1"/>
              <a:t>Obese</a:t>
            </a:r>
            <a:r>
              <a:rPr lang="el-GR" sz="2000" dirty="0"/>
              <a:t> </a:t>
            </a:r>
            <a:r>
              <a:rPr lang="el-GR" sz="2000" dirty="0" err="1"/>
              <a:t>Subject</a:t>
            </a:r>
            <a:r>
              <a:rPr lang="el-GR" sz="2000" dirty="0"/>
              <a:t> </a:t>
            </a:r>
            <a:r>
              <a:rPr lang="el-GR" sz="2000" dirty="0" err="1"/>
              <a:t>Study</a:t>
            </a:r>
            <a:r>
              <a:rPr lang="el-GR" sz="2000" dirty="0"/>
              <a:t>”,  στην οποία μελετήθηκαν 1.420 γυναίκες  μέχρι 18 χρόνια μετά από χειρουργείο για απώλεια βάρους, έδειξε μείωση στο συνολικό  ποσοστό εμφάνισης όλων των καρκίνων, αλλά και του καρκίνου του μαστού και της μήτρας ειδικότερα. </a:t>
            </a:r>
          </a:p>
        </p:txBody>
      </p:sp>
    </p:spTree>
    <p:extLst>
      <p:ext uri="{BB962C8B-B14F-4D97-AF65-F5344CB8AC3E}">
        <p14:creationId xmlns:p14="http://schemas.microsoft.com/office/powerpoint/2010/main" val="1494819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DDD8E4-44CA-4D30-B93E-5A9FB6CD254D}"/>
              </a:ext>
            </a:extLst>
          </p:cNvPr>
          <p:cNvSpPr>
            <a:spLocks noGrp="1"/>
          </p:cNvSpPr>
          <p:nvPr>
            <p:ph idx="1"/>
          </p:nvPr>
        </p:nvSpPr>
        <p:spPr/>
        <p:txBody>
          <a:bodyPr/>
          <a:lstStyle/>
          <a:p>
            <a:r>
              <a:rPr lang="el-GR" sz="2000" dirty="0"/>
              <a:t>Έχει αποδειχθεί από μελέτες ότι </a:t>
            </a:r>
            <a:r>
              <a:rPr lang="el-GR" sz="2000" b="1" dirty="0"/>
              <a:t>η αύξηση της σωματικής δραστηριότητας για τους ασθενείς που έχουν ήδη νοσήσει από καρκίνο έχει σημαντικά οφέλη για την εξέλιξη της νόσου.</a:t>
            </a:r>
            <a:r>
              <a:rPr lang="el-GR" sz="2000" dirty="0"/>
              <a:t> Σε ασθενείς με ιστορικό κακοήθειας η αποφυγή της αύξησης του σωματικού βάρους βελτιώνει την ποιότητα της ζωής τους, καθώς οι ασθενείς παρουσιάζουν λιγότερες επιπλοκές μετά από θεραπευτικές παρεμβάσεις.</a:t>
            </a:r>
          </a:p>
          <a:p>
            <a:r>
              <a:rPr lang="el-GR" sz="2000" dirty="0"/>
              <a:t> Πρόσφατα, δημοσιεύθηκε μια μελέτη που συσχετίζει τον αυξημένο δείκτη μάζας σώματος (BMI) γυναικών &gt;65 ετών, πριν ή μετά τη διάγνωση καρκίνου μαστού, με </a:t>
            </a:r>
            <a:r>
              <a:rPr lang="el-GR" sz="2000" b="1" dirty="0"/>
              <a:t>πτωχή επιβίωση από τη νόσο</a:t>
            </a:r>
            <a:r>
              <a:rPr lang="el-GR" dirty="0"/>
              <a:t>.</a:t>
            </a:r>
          </a:p>
        </p:txBody>
      </p:sp>
    </p:spTree>
    <p:extLst>
      <p:ext uri="{BB962C8B-B14F-4D97-AF65-F5344CB8AC3E}">
        <p14:creationId xmlns:p14="http://schemas.microsoft.com/office/powerpoint/2010/main" val="3687031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31EF4B-9DB6-460E-9728-CDE2A7B34C2D}"/>
              </a:ext>
            </a:extLst>
          </p:cNvPr>
          <p:cNvSpPr>
            <a:spLocks noGrp="1"/>
          </p:cNvSpPr>
          <p:nvPr>
            <p:ph idx="1"/>
          </p:nvPr>
        </p:nvSpPr>
        <p:spPr>
          <a:xfrm>
            <a:off x="1828800" y="1325880"/>
            <a:ext cx="9675812" cy="4585342"/>
          </a:xfrm>
        </p:spPr>
        <p:txBody>
          <a:bodyPr>
            <a:normAutofit/>
          </a:bodyPr>
          <a:lstStyle/>
          <a:p>
            <a:r>
              <a:rPr lang="el-GR" sz="2000" dirty="0"/>
              <a:t>Παρότι η σχέση μεταξύ καρκίνου και παχυσαρκίας έχει μελετηθεί περισσότερο στον γυναικείο πληθυσμό, είναι </a:t>
            </a:r>
            <a:r>
              <a:rPr lang="el-GR" sz="2000" b="1" dirty="0"/>
              <a:t>εμφανές ότι οι άνδρες απειλούνται εξίσου</a:t>
            </a:r>
            <a:r>
              <a:rPr lang="el-GR" sz="2000" dirty="0"/>
              <a:t>. Οι μελέτες δείχνουν ότι η αύξηση του σωματικού βάρους σε άτομα μέσης ηλικίας είναι εξίσου ισχυρός επιβαρυντικός παράγοντας για άνδρες και γυναίκες. Στα άτομα αυτής της κατηγορίας, ο </a:t>
            </a:r>
            <a:r>
              <a:rPr lang="el-GR" sz="2000" b="1" dirty="0"/>
              <a:t>συνολικός κίνδυνος εμφάνισης κακοήθειας αυξάνεται κατά 2.18 (άνδρες)  και 1.60 (γυναίκες) φορές</a:t>
            </a:r>
            <a:r>
              <a:rPr lang="el-GR" sz="2000" dirty="0"/>
              <a:t>. Η σχέση είναι ισχυρότερη για άτομα με συνυπάρχουσες διαταραχές του μεταβολισμού όπως είναι ο Σακχαρώδης Διαβήτης τύπου 2 που συχνά συνυπάρχει με παχυσαρκία.</a:t>
            </a:r>
          </a:p>
        </p:txBody>
      </p:sp>
    </p:spTree>
    <p:extLst>
      <p:ext uri="{BB962C8B-B14F-4D97-AF65-F5344CB8AC3E}">
        <p14:creationId xmlns:p14="http://schemas.microsoft.com/office/powerpoint/2010/main" val="3891269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956203A-0248-435D-B380-C2060439F7F9}"/>
              </a:ext>
            </a:extLst>
          </p:cNvPr>
          <p:cNvSpPr>
            <a:spLocks noGrp="1"/>
          </p:cNvSpPr>
          <p:nvPr>
            <p:ph idx="1"/>
          </p:nvPr>
        </p:nvSpPr>
        <p:spPr/>
        <p:txBody>
          <a:bodyPr>
            <a:normAutofit/>
          </a:bodyPr>
          <a:lstStyle/>
          <a:p>
            <a:r>
              <a:rPr lang="el-GR" sz="2000" dirty="0"/>
              <a:t>Η παχυσαρκία είναι </a:t>
            </a:r>
            <a:r>
              <a:rPr lang="el-GR" sz="2000" b="1" dirty="0"/>
              <a:t>ένας κατ’ εξοχήν αποτρέψιμος παράγοντας</a:t>
            </a:r>
            <a:r>
              <a:rPr lang="el-GR" sz="2000" dirty="0"/>
              <a:t>.  Οι προσπάθειες </a:t>
            </a:r>
            <a:r>
              <a:rPr lang="el-GR" sz="2000" b="1" dirty="0">
                <a:solidFill>
                  <a:srgbClr val="FF0000"/>
                </a:solidFill>
              </a:rPr>
              <a:t>για ανάπτυξη υγιούς διατροφικής συμπεριφοράς </a:t>
            </a:r>
            <a:r>
              <a:rPr lang="el-GR" sz="2000" dirty="0"/>
              <a:t> θα πρέπει να ενταθούν από όλους μας, ξεκινώντας από το σπίτι και καταλήγοντας στα γραφεία των εξειδικευμένων επαγγελματιών υγείας.</a:t>
            </a:r>
          </a:p>
        </p:txBody>
      </p:sp>
    </p:spTree>
    <p:extLst>
      <p:ext uri="{BB962C8B-B14F-4D97-AF65-F5344CB8AC3E}">
        <p14:creationId xmlns:p14="http://schemas.microsoft.com/office/powerpoint/2010/main" val="2522451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8A3D6-BCC6-4BE5-8F16-E0E00F462E43}"/>
              </a:ext>
            </a:extLst>
          </p:cNvPr>
          <p:cNvSpPr>
            <a:spLocks noGrp="1"/>
          </p:cNvSpPr>
          <p:nvPr>
            <p:ph type="title"/>
          </p:nvPr>
        </p:nvSpPr>
        <p:spPr/>
        <p:txBody>
          <a:bodyPr/>
          <a:lstStyle/>
          <a:p>
            <a:r>
              <a:rPr lang="el-GR" dirty="0"/>
              <a:t>Τα δυο σημαντικότερα μυστικά στην ογκολογία είναι</a:t>
            </a:r>
            <a:r>
              <a:rPr lang="en-US" dirty="0"/>
              <a:t>:</a:t>
            </a:r>
            <a:endParaRPr lang="el-GR" dirty="0"/>
          </a:p>
        </p:txBody>
      </p:sp>
      <p:sp>
        <p:nvSpPr>
          <p:cNvPr id="3" name="Θέση περιεχομένου 2">
            <a:extLst>
              <a:ext uri="{FF2B5EF4-FFF2-40B4-BE49-F238E27FC236}">
                <a16:creationId xmlns:a16="http://schemas.microsoft.com/office/drawing/2014/main" id="{4F92AC0A-40F6-4211-875D-171015724D65}"/>
              </a:ext>
            </a:extLst>
          </p:cNvPr>
          <p:cNvSpPr>
            <a:spLocks noGrp="1"/>
          </p:cNvSpPr>
          <p:nvPr>
            <p:ph idx="1"/>
          </p:nvPr>
        </p:nvSpPr>
        <p:spPr>
          <a:xfrm>
            <a:off x="2260739" y="2317072"/>
            <a:ext cx="8915400" cy="3799642"/>
          </a:xfrm>
        </p:spPr>
        <p:txBody>
          <a:bodyPr>
            <a:normAutofit/>
          </a:bodyPr>
          <a:lstStyle/>
          <a:p>
            <a:pPr marL="0" indent="0">
              <a:buNone/>
            </a:pPr>
            <a:r>
              <a:rPr lang="el-GR" sz="2400" dirty="0"/>
              <a:t>α)</a:t>
            </a:r>
            <a:r>
              <a:rPr lang="el-GR" sz="2400" b="1" dirty="0"/>
              <a:t>    Πρόληψη </a:t>
            </a:r>
            <a:r>
              <a:rPr lang="el-GR" sz="2400" dirty="0"/>
              <a:t>–αποφυγή επιβλαβών περιβαλλοντολογικών παραγόντων</a:t>
            </a:r>
            <a:r>
              <a:rPr lang="en-US" sz="2400" dirty="0"/>
              <a:t>.</a:t>
            </a:r>
            <a:endParaRPr lang="el-GR" sz="2400" dirty="0"/>
          </a:p>
          <a:p>
            <a:pPr marL="0" indent="0">
              <a:buNone/>
            </a:pPr>
            <a:r>
              <a:rPr lang="el-GR" sz="2400" dirty="0"/>
              <a:t>β)    </a:t>
            </a:r>
            <a:r>
              <a:rPr lang="el-GR" sz="2400" b="1" dirty="0"/>
              <a:t>Έγκαιρη διάγνωση </a:t>
            </a:r>
            <a:r>
              <a:rPr lang="el-GR" sz="2400" dirty="0"/>
              <a:t>του καρκίνου σε αρχικό στάδιο, γιατί καρκίνος δεν σημαίνει πλέον τέλος της ζωής μου.</a:t>
            </a:r>
          </a:p>
        </p:txBody>
      </p:sp>
    </p:spTree>
    <p:extLst>
      <p:ext uri="{BB962C8B-B14F-4D97-AF65-F5344CB8AC3E}">
        <p14:creationId xmlns:p14="http://schemas.microsoft.com/office/powerpoint/2010/main" val="276791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C5E6C-8BDA-4F97-A518-8F2441ABFF22}"/>
              </a:ext>
            </a:extLst>
          </p:cNvPr>
          <p:cNvSpPr>
            <a:spLocks noGrp="1"/>
          </p:cNvSpPr>
          <p:nvPr>
            <p:ph type="title"/>
          </p:nvPr>
        </p:nvSpPr>
        <p:spPr/>
        <p:txBody>
          <a:bodyPr/>
          <a:lstStyle/>
          <a:p>
            <a:r>
              <a:rPr lang="el-GR" dirty="0"/>
              <a:t>Επιπλοκές ενός καπνιστή </a:t>
            </a:r>
          </a:p>
        </p:txBody>
      </p:sp>
      <p:sp>
        <p:nvSpPr>
          <p:cNvPr id="3" name="Θέση περιεχομένου 2">
            <a:extLst>
              <a:ext uri="{FF2B5EF4-FFF2-40B4-BE49-F238E27FC236}">
                <a16:creationId xmlns:a16="http://schemas.microsoft.com/office/drawing/2014/main" id="{96C4ECEB-FA2E-46C7-AED3-496C86965E41}"/>
              </a:ext>
            </a:extLst>
          </p:cNvPr>
          <p:cNvSpPr>
            <a:spLocks noGrp="1"/>
          </p:cNvSpPr>
          <p:nvPr>
            <p:ph idx="1"/>
          </p:nvPr>
        </p:nvSpPr>
        <p:spPr/>
        <p:txBody>
          <a:bodyPr/>
          <a:lstStyle/>
          <a:p>
            <a:r>
              <a:rPr lang="el-GR" sz="2400" dirty="0"/>
              <a:t>Πολλά προβλήματα μετά από ένα χειρουργείο</a:t>
            </a:r>
          </a:p>
          <a:p>
            <a:r>
              <a:rPr lang="el-GR" sz="2400" dirty="0"/>
              <a:t>Αργή επούλωση τραύματος –μολύνσεις δέρματος,</a:t>
            </a:r>
          </a:p>
          <a:p>
            <a:r>
              <a:rPr lang="el-GR" sz="2400" dirty="0"/>
              <a:t>Πνευμονία</a:t>
            </a:r>
          </a:p>
          <a:p>
            <a:r>
              <a:rPr lang="el-GR" sz="2400" dirty="0"/>
              <a:t>Πνευμονική εμβολή</a:t>
            </a:r>
          </a:p>
          <a:p>
            <a:r>
              <a:rPr lang="el-GR" sz="2400" dirty="0"/>
              <a:t>Περισσότερες ημέρες νοσηλείας</a:t>
            </a:r>
          </a:p>
          <a:p>
            <a:endParaRPr lang="el-GR" dirty="0"/>
          </a:p>
        </p:txBody>
      </p:sp>
    </p:spTree>
    <p:extLst>
      <p:ext uri="{BB962C8B-B14F-4D97-AF65-F5344CB8AC3E}">
        <p14:creationId xmlns:p14="http://schemas.microsoft.com/office/powerpoint/2010/main" val="2208066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11C43F70-B561-4479-AE4B-BADF01F27781}"/>
              </a:ext>
            </a:extLst>
          </p:cNvPr>
          <p:cNvPicPr>
            <a:picLocks noGrp="1" noChangeAspect="1"/>
          </p:cNvPicPr>
          <p:nvPr>
            <p:ph idx="1"/>
          </p:nvPr>
        </p:nvPicPr>
        <p:blipFill>
          <a:blip r:embed="rId2"/>
          <a:stretch>
            <a:fillRect/>
          </a:stretch>
        </p:blipFill>
        <p:spPr>
          <a:xfrm>
            <a:off x="1873849" y="115411"/>
            <a:ext cx="8732874" cy="6596108"/>
          </a:xfrm>
          <a:prstGeom prst="rect">
            <a:avLst/>
          </a:prstGeom>
        </p:spPr>
      </p:pic>
    </p:spTree>
    <p:extLst>
      <p:ext uri="{BB962C8B-B14F-4D97-AF65-F5344CB8AC3E}">
        <p14:creationId xmlns:p14="http://schemas.microsoft.com/office/powerpoint/2010/main" val="1209272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ς ακούσουμε λίγο τον Σνούπι ;) - LOST IN TIME IS AVAILABLE">
            <a:extLst>
              <a:ext uri="{FF2B5EF4-FFF2-40B4-BE49-F238E27FC236}">
                <a16:creationId xmlns:a16="http://schemas.microsoft.com/office/drawing/2014/main" id="{C5680B34-2405-46FE-952A-F883FCDBC0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4234" y="1327849"/>
            <a:ext cx="5133845" cy="420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7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9EBB4-0AEB-4B02-A934-6B4E1C30CF87}"/>
              </a:ext>
            </a:extLst>
          </p:cNvPr>
          <p:cNvSpPr>
            <a:spLocks noGrp="1"/>
          </p:cNvSpPr>
          <p:nvPr>
            <p:ph type="title"/>
          </p:nvPr>
        </p:nvSpPr>
        <p:spPr/>
        <p:txBody>
          <a:bodyPr/>
          <a:lstStyle/>
          <a:p>
            <a:r>
              <a:rPr lang="el-GR" dirty="0"/>
              <a:t>Κάπνισμα και χειρουργείο</a:t>
            </a:r>
          </a:p>
        </p:txBody>
      </p:sp>
      <p:sp>
        <p:nvSpPr>
          <p:cNvPr id="3" name="Θέση περιεχομένου 2">
            <a:extLst>
              <a:ext uri="{FF2B5EF4-FFF2-40B4-BE49-F238E27FC236}">
                <a16:creationId xmlns:a16="http://schemas.microsoft.com/office/drawing/2014/main" id="{E280620D-C47E-4F91-90C3-CE6EE87A3475}"/>
              </a:ext>
            </a:extLst>
          </p:cNvPr>
          <p:cNvSpPr>
            <a:spLocks noGrp="1"/>
          </p:cNvSpPr>
          <p:nvPr>
            <p:ph idx="1"/>
          </p:nvPr>
        </p:nvSpPr>
        <p:spPr>
          <a:xfrm>
            <a:off x="1353671" y="2133600"/>
            <a:ext cx="10150941" cy="3777622"/>
          </a:xfrm>
        </p:spPr>
        <p:txBody>
          <a:bodyPr>
            <a:normAutofit lnSpcReduction="10000"/>
          </a:bodyPr>
          <a:lstStyle/>
          <a:p>
            <a:endParaRPr lang="el-GR" dirty="0"/>
          </a:p>
          <a:p>
            <a:r>
              <a:rPr lang="el-GR" sz="2400" dirty="0"/>
              <a:t>Καπνιστές που θα υποβληθούν σε χειρουργείο, πρέπει να διακόπτουν όσο το δυνατόν πιο έγκαιρα το κάπνισμα.</a:t>
            </a:r>
          </a:p>
          <a:p>
            <a:endParaRPr lang="el-GR" sz="2400" dirty="0"/>
          </a:p>
          <a:p>
            <a:r>
              <a:rPr lang="el-GR" sz="2400" dirty="0"/>
              <a:t>Ανεξάρτητα εάν το χειρουργείο είναι προγραμματισμένο να διαρκέσει λίγο. </a:t>
            </a:r>
          </a:p>
          <a:p>
            <a:endParaRPr lang="el-GR" sz="2400" dirty="0"/>
          </a:p>
          <a:p>
            <a:r>
              <a:rPr lang="el-GR" sz="2400" dirty="0"/>
              <a:t>Μεγαλύτερες περίοδοι προ εγχειρητικής διακοπής καπνίσματος, καλύτερο χειρουργικό αποτέλεσμα.</a:t>
            </a:r>
          </a:p>
          <a:p>
            <a:endParaRPr lang="el-GR" dirty="0"/>
          </a:p>
        </p:txBody>
      </p:sp>
    </p:spTree>
    <p:extLst>
      <p:ext uri="{BB962C8B-B14F-4D97-AF65-F5344CB8AC3E}">
        <p14:creationId xmlns:p14="http://schemas.microsoft.com/office/powerpoint/2010/main" val="399490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3C6070-0CBD-45E5-93FD-35A4E4985FE5}"/>
              </a:ext>
            </a:extLst>
          </p:cNvPr>
          <p:cNvSpPr>
            <a:spLocks noGrp="1"/>
          </p:cNvSpPr>
          <p:nvPr>
            <p:ph idx="1"/>
          </p:nvPr>
        </p:nvSpPr>
        <p:spPr>
          <a:xfrm>
            <a:off x="1730188" y="2133600"/>
            <a:ext cx="9774424" cy="3777622"/>
          </a:xfrm>
        </p:spPr>
        <p:txBody>
          <a:bodyPr/>
          <a:lstStyle/>
          <a:p>
            <a:endParaRPr lang="el-GR" dirty="0"/>
          </a:p>
          <a:p>
            <a:r>
              <a:rPr lang="el-GR" sz="2400" dirty="0"/>
              <a:t>Προαιρετικά τα χειρουργεία (π.χ. πλαστικής χειρουργικής), μπορεί να έχουν καλύτερο αισθητικό-κοσμητικό αποτέλεσμα, εάν η διακοπή είναι &gt; 60–90 ημέρες. </a:t>
            </a:r>
          </a:p>
          <a:p>
            <a:r>
              <a:rPr lang="el-GR" sz="2400" dirty="0"/>
              <a:t>Καλύτερη επούλωση τραύματος.</a:t>
            </a:r>
          </a:p>
          <a:p>
            <a:endParaRPr lang="el-GR" dirty="0"/>
          </a:p>
        </p:txBody>
      </p:sp>
    </p:spTree>
    <p:extLst>
      <p:ext uri="{BB962C8B-B14F-4D97-AF65-F5344CB8AC3E}">
        <p14:creationId xmlns:p14="http://schemas.microsoft.com/office/powerpoint/2010/main" val="14315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063862-72C7-4DA2-96E0-324BF6AC4EFF}"/>
              </a:ext>
            </a:extLst>
          </p:cNvPr>
          <p:cNvSpPr>
            <a:spLocks noGrp="1"/>
          </p:cNvSpPr>
          <p:nvPr>
            <p:ph type="title"/>
          </p:nvPr>
        </p:nvSpPr>
        <p:spPr/>
        <p:txBody>
          <a:bodyPr>
            <a:normAutofit fontScale="90000"/>
          </a:bodyPr>
          <a:lstStyle/>
          <a:p>
            <a:r>
              <a:rPr lang="el-GR" dirty="0"/>
              <a:t>Ένας καρκινοπαθής ασθενής που συνεχίζει και καπνίζει</a:t>
            </a:r>
            <a:r>
              <a:rPr lang="en-US" dirty="0"/>
              <a:t>:</a:t>
            </a:r>
            <a:br>
              <a:rPr lang="el-GR" dirty="0"/>
            </a:br>
            <a:endParaRPr lang="el-GR" dirty="0"/>
          </a:p>
        </p:txBody>
      </p:sp>
      <p:sp>
        <p:nvSpPr>
          <p:cNvPr id="3" name="Θέση περιεχομένου 2">
            <a:extLst>
              <a:ext uri="{FF2B5EF4-FFF2-40B4-BE49-F238E27FC236}">
                <a16:creationId xmlns:a16="http://schemas.microsoft.com/office/drawing/2014/main" id="{7514E9E4-9C40-479A-BAF6-1C7A07EB866D}"/>
              </a:ext>
            </a:extLst>
          </p:cNvPr>
          <p:cNvSpPr>
            <a:spLocks noGrp="1"/>
          </p:cNvSpPr>
          <p:nvPr>
            <p:ph idx="1"/>
          </p:nvPr>
        </p:nvSpPr>
        <p:spPr>
          <a:xfrm>
            <a:off x="1335741" y="2017059"/>
            <a:ext cx="10168871" cy="3894163"/>
          </a:xfrm>
        </p:spPr>
        <p:txBody>
          <a:bodyPr>
            <a:normAutofit lnSpcReduction="10000"/>
          </a:bodyPr>
          <a:lstStyle/>
          <a:p>
            <a:endParaRPr lang="el-GR" dirty="0"/>
          </a:p>
          <a:p>
            <a:r>
              <a:rPr lang="el-GR" sz="2400" dirty="0"/>
              <a:t>Μπορεί να </a:t>
            </a:r>
            <a:r>
              <a:rPr lang="el-GR" sz="2400" b="1" dirty="0"/>
              <a:t>έχει περισσότερες παρενέργειες από τη χορήγηση της χημειοθεραπείας</a:t>
            </a:r>
            <a:r>
              <a:rPr lang="el-GR" sz="2400" dirty="0"/>
              <a:t> όπως μυοκαρδιοπάθεια και πνευμονική ίνωση, της </a:t>
            </a:r>
            <a:r>
              <a:rPr lang="el-GR" sz="2400" b="1" dirty="0"/>
              <a:t>ανοσοθεραπείας ή της ακτινοθεραπείας</a:t>
            </a:r>
            <a:r>
              <a:rPr lang="el-GR" sz="2400" dirty="0"/>
              <a:t> και τελικά να μην καταφέρει να λάβει τη σωστή θεραπευτική δόση</a:t>
            </a:r>
          </a:p>
          <a:p>
            <a:r>
              <a:rPr lang="el-GR" sz="2400" dirty="0" err="1"/>
              <a:t>Erlotinib</a:t>
            </a:r>
            <a:r>
              <a:rPr lang="el-GR" sz="2400" dirty="0"/>
              <a:t>, </a:t>
            </a:r>
            <a:r>
              <a:rPr lang="el-GR" sz="2400" dirty="0" err="1"/>
              <a:t>irinotecan</a:t>
            </a:r>
            <a:r>
              <a:rPr lang="en-US" sz="2400" dirty="0"/>
              <a:t>(</a:t>
            </a:r>
            <a:r>
              <a:rPr lang="el-GR" sz="2400" dirty="0" err="1"/>
              <a:t>κυτταροστατικά</a:t>
            </a:r>
            <a:r>
              <a:rPr lang="el-GR" sz="2400" dirty="0"/>
              <a:t> φάρμακα): σοβαρότερες παρενέργειες σε καπνιστές </a:t>
            </a:r>
          </a:p>
          <a:p>
            <a:r>
              <a:rPr lang="el-GR" sz="2400" dirty="0"/>
              <a:t>Ένας καπνιστής μπορεί </a:t>
            </a:r>
            <a:r>
              <a:rPr lang="el-GR" sz="2400" b="1" dirty="0"/>
              <a:t>να μην υποβληθεί τελικά σε χειρουργείο</a:t>
            </a:r>
            <a:r>
              <a:rPr lang="el-GR" sz="2400" dirty="0"/>
              <a:t> για έναν καρκίνο αρχικού σταδίου επειδή δεν έχει καλή πνευμονική λειτουργία (ΧΑΠ)</a:t>
            </a:r>
          </a:p>
          <a:p>
            <a:endParaRPr lang="el-GR" dirty="0"/>
          </a:p>
        </p:txBody>
      </p:sp>
    </p:spTree>
    <p:extLst>
      <p:ext uri="{BB962C8B-B14F-4D97-AF65-F5344CB8AC3E}">
        <p14:creationId xmlns:p14="http://schemas.microsoft.com/office/powerpoint/2010/main" val="4223020770"/>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186</TotalTime>
  <Words>3075</Words>
  <Application>Microsoft Office PowerPoint</Application>
  <PresentationFormat>Ευρεία οθόνη</PresentationFormat>
  <Paragraphs>208</Paragraphs>
  <Slides>61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61</vt:i4>
      </vt:variant>
    </vt:vector>
  </HeadingPairs>
  <TitlesOfParts>
    <vt:vector size="66" baseType="lpstr">
      <vt:lpstr>Arial</vt:lpstr>
      <vt:lpstr>Century Gothic</vt:lpstr>
      <vt:lpstr>Wingdings</vt:lpstr>
      <vt:lpstr>Wingdings 3</vt:lpstr>
      <vt:lpstr>Θρόισμα</vt:lpstr>
      <vt:lpstr>Life style  και καρκίνος </vt:lpstr>
      <vt:lpstr>Κάπνισμα </vt:lpstr>
      <vt:lpstr>Παρουσίαση του PowerPoint</vt:lpstr>
      <vt:lpstr>Καρκίνοι που σχετίζονται με το κάπνισμα                1/2</vt:lpstr>
      <vt:lpstr>Καρκίνοι που σχετίζονται με το κάπνισμα              2/2</vt:lpstr>
      <vt:lpstr>Επιπλοκές ενός καπνιστή </vt:lpstr>
      <vt:lpstr>Κάπνισμα και χειρουργείο</vt:lpstr>
      <vt:lpstr>Παρουσίαση του PowerPoint</vt:lpstr>
      <vt:lpstr>Ένας καρκινοπαθής ασθενής που συνεχίζει και καπνίζει: </vt:lpstr>
      <vt:lpstr>Παρουσίαση του PowerPoint</vt:lpstr>
      <vt:lpstr>Παρουσίαση του PowerPoint</vt:lpstr>
      <vt:lpstr>Ηλεκτρονικό τσιγάρο </vt:lpstr>
      <vt:lpstr>Εναλλακτικές μέθοδοι </vt:lpstr>
      <vt:lpstr>Προτεινόμενες λύσεις </vt:lpstr>
      <vt:lpstr>Παρουσίαση του PowerPoint</vt:lpstr>
      <vt:lpstr>Παρουσίαση του PowerPoint</vt:lpstr>
      <vt:lpstr>  ΣΕΞΟΥΑΛΙΚΑ ΜΕΤΑΔΙΔΟΜΕΝΑ ΝΟΣΗΜΑΤΑ ΚΑΙ Η ΣΧΕΣΗ ΤΟΥΣ ΜΕ ΤΟΝ ΚΑΡΚΙΝΟ </vt:lpstr>
      <vt:lpstr>Λοίμωξη του ήπατος από τους ιούς της Ηπατίτιδας B,C</vt:lpstr>
      <vt:lpstr>Ηπατοκυτταρικός καρκίνος </vt:lpstr>
      <vt:lpstr>Ποια είναι τα πιο συνηθισμένα συμπτώματα της λοίμωξης </vt:lpstr>
      <vt:lpstr>Τι πρέπει να κάνουμε για να αποφύγουμε τη λοίμωξη.</vt:lpstr>
      <vt:lpstr>Επιβαρυμένα άτομα είναι: </vt:lpstr>
      <vt:lpstr>AIDS  ΚΑΙ ΚΑΡΚΙΝΟΣ </vt:lpstr>
      <vt:lpstr>Παρουσίαση του PowerPoint</vt:lpstr>
      <vt:lpstr>Σάρκωμα Kaposi</vt:lpstr>
      <vt:lpstr>Λέμφωμα Non-Hodgkin (πιο συχνά πρωτοπαθές λέμφωμα κεντρικού νευρικού συστήματος, λέμφωμα από Β κύτταρα) </vt:lpstr>
      <vt:lpstr>Παρουσίαση του PowerPoint</vt:lpstr>
      <vt:lpstr>Iός των ανθρώπινων θηλωμάτων (HPV: Human Papillomavirus)</vt:lpstr>
      <vt:lpstr>Iός των ανθρώπινων θηλωμάτων (HPV: Human Papillomavirus)</vt:lpstr>
      <vt:lpstr>Παρουσίαση του PowerPoint</vt:lpstr>
      <vt:lpstr>Ca πρωκτού </vt:lpstr>
      <vt:lpstr>Iός των ανθρώπινων θηλωμάτων (HPV: Human Papillomavirus)</vt:lpstr>
      <vt:lpstr>Συμπτωματολογία </vt:lpstr>
      <vt:lpstr>Πως μπορώ να προστατευτώ</vt:lpstr>
      <vt:lpstr>Ιός Εpstein-Barr(EBV)</vt:lpstr>
      <vt:lpstr>Συμπτωματολογία </vt:lpstr>
      <vt:lpstr>Ιός Εpstein-Barr(EBV)</vt:lpstr>
      <vt:lpstr>Ιός Εpstein-Barr(EBV) και Καρκίνος </vt:lpstr>
      <vt:lpstr>Παχυσαρκία και καρκίνος  (η παχυσαρκία είναι νόσος)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Διατροφικός παράγοντας και καρκίνος του μαστού.</vt:lpstr>
      <vt:lpstr>Παρουσίαση του PowerPoint</vt:lpstr>
      <vt:lpstr>Παρουσίαση του PowerPoint</vt:lpstr>
      <vt:lpstr>Σύμφωνα με το Cancer Research UK, οι 13 διαφορετικές μορφές καρκίνου συνδέονται με την παχυσαρκία είναι οι εξής:</vt:lpstr>
      <vt:lpstr>Παρουσίαση του PowerPoint</vt:lpstr>
      <vt:lpstr>Παρουσίαση του PowerPoint</vt:lpstr>
      <vt:lpstr>Πώς προκαλεί η παχυσαρκία τη φλεγμονή </vt:lpstr>
      <vt:lpstr>Φλεγμονή και ινσουλίνη</vt:lpstr>
      <vt:lpstr>Πώς αυξάνουν τα οιστρογόνα τον κίνδυνο καρκίνου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δυο σημαντικότερα μυστικά στην ογκολογία είναι:</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Ογκολογία</dc:title>
  <dc:creator>UNIWA</dc:creator>
  <cp:lastModifiedBy>UNIWA</cp:lastModifiedBy>
  <cp:revision>72</cp:revision>
  <dcterms:created xsi:type="dcterms:W3CDTF">2021-12-11T17:36:14Z</dcterms:created>
  <dcterms:modified xsi:type="dcterms:W3CDTF">2023-05-02T09:30:12Z</dcterms:modified>
</cp:coreProperties>
</file>