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0" r:id="rId2"/>
    <p:sldId id="256" r:id="rId3"/>
    <p:sldId id="257" r:id="rId4"/>
    <p:sldId id="258" r:id="rId5"/>
    <p:sldId id="279" r:id="rId6"/>
    <p:sldId id="280" r:id="rId7"/>
    <p:sldId id="283" r:id="rId8"/>
    <p:sldId id="284" r:id="rId9"/>
    <p:sldId id="285" r:id="rId10"/>
    <p:sldId id="275" r:id="rId11"/>
    <p:sldId id="272" r:id="rId12"/>
    <p:sldId id="276" r:id="rId13"/>
    <p:sldId id="277" r:id="rId14"/>
    <p:sldId id="273" r:id="rId15"/>
    <p:sldId id="278" r:id="rId16"/>
    <p:sldId id="288" r:id="rId17"/>
    <p:sldId id="274" r:id="rId18"/>
    <p:sldId id="289" r:id="rId19"/>
    <p:sldId id="291" r:id="rId20"/>
    <p:sldId id="292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4A5BD-4AEF-4362-BB7F-24BC7A5ED567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559A1-A6E0-46D7-9094-B078E8832A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724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71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4986" indent="-30961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38441" indent="-247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33817" indent="-247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29193" indent="-247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42C696-9D97-4513-984B-5A746F638433}" type="slidenum">
              <a:rPr lang="el-GR" altLang="el-GR" smtClean="0"/>
              <a:pPr eaLnBrk="1" hangingPunct="1"/>
              <a:t>17</a:t>
            </a:fld>
            <a:endParaRPr lang="el-GR" alt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71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4986" indent="-30961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38441" indent="-247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33817" indent="-247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29193" indent="-2476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42C696-9D97-4513-984B-5A746F638433}" type="slidenum">
              <a:rPr lang="el-GR" altLang="el-GR" smtClean="0"/>
              <a:pPr eaLnBrk="1" hangingPunct="1"/>
              <a:t>18</a:t>
            </a:fld>
            <a:endParaRPr lang="el-GR" alt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CC1B70-88E3-416A-9AE5-F6C1BF937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3538CF2-7B2F-416E-8B96-30BDDC641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E0FF39D-665E-448A-9D38-1B0E70E6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85790A-6527-49DA-AC04-93B015B5A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9C510D-50CF-47B9-B042-962C828C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106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B44B46-8556-410B-AD9E-D6CBDDC14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2D52772-56D4-4BDD-9035-E52F38B01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4A18E7-24CA-4027-8B4B-45823F97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144473-ECE2-4E4D-86C2-9D07E3774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A4440F-44D1-4763-8211-EE2E02A8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296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5A1A884-94A7-4F74-87C0-7139D7EF4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3DC26AE-33E3-4777-B0AC-254FFF077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0FACCC-60EC-4736-A18D-AA804D03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444363-5DA0-4EFF-902E-45DC33CEC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92DFD2-A51B-4944-8DBA-B887B919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178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B03777-2DE9-42E0-B801-4A91AA8CD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FF411D-B232-4A05-B6F8-9DE1B8332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07B48CA-B65D-492C-82D6-BA1EB64F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85769F-1BA0-4214-98BC-489F941A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42A953-22A2-4918-9A31-6E4FBFA7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727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A299B4-D72F-435E-87D9-FE0C30837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F54751D-83D0-4C57-8746-0DF35A072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03B464-CEAD-4B2F-8B8B-F72A4929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133A3B-E7FC-4CB1-8509-BAEF4FB04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CE695C0-05E2-400E-B1EB-D8AB5CED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610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AD071C-1FD3-4667-95B3-96F76C28A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B190B0-0505-461E-9918-A308D4F41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DF4438C-66B2-44A9-B962-5EA1D1B7C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939298C-B25E-4F8A-8657-470FB2823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870F0E-73D9-4766-A861-41D27ED2E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186B991-56CB-4DA1-A37B-CA3D5D4E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84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4EE832-7FEE-447E-AB76-B3295032A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E7B6907-BBE1-4F48-8D94-58A3F8740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5BF752-5752-4725-8FB3-F8C84B335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67AA40C-28A4-48F2-8A37-D363591D6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6C18094-2D0F-41D3-BEB8-2AC5B1C6D4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187FF3A-A86D-4060-A481-521C5F4A9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06039DE-37F1-452B-8ACA-FDFD46EF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42E027C-41C3-46A9-AD57-545C3888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35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0244E3-14C4-462E-A7DB-B1644232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0494D5A-6919-4790-AEA3-1D3729FF9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749DC8-E1EC-4B5B-AA9A-C7996BB2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4E7A564-071E-46A6-9165-E613925A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81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AD9F0AD-45DA-4A60-8706-42723E4F0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7A880B5-80E6-48A8-A0ED-D3BFF5CA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AD03FDC-BD54-48FE-9F16-A2A52778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33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9F2508-80B6-486E-84FE-08331E1A8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A396ED-23FA-4567-B457-7C5902D35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8E45A46-FFF4-4860-8701-70339BD00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65B506-977B-4939-8C8C-936CA6BAF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FE40A1B-C9CD-4349-AAA1-C368E3AD0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70AEA55-F6F4-4840-9173-AB5024F13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68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089212-81A0-44BD-B614-85D6D2EA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0C4F484-885A-4A5B-83E6-7B07A71FA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94E12F7-29AF-43FB-BE21-64EED6C9E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68AC38E-5957-41AE-A49D-C6CBB46E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AF7E555-BD7D-4F34-A195-A479089A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A4864BC-0B4D-498B-B246-5D5CB24A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4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ABF9D2B-4A4B-4A5B-8849-D458D2CD1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4671202-D6B2-439A-B0F7-7B205D242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6ED72D-58CB-435E-9D8F-8FCDCB69B2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B2421-CDB5-48EC-92F8-BBBAD9E281DD}" type="datetimeFigureOut">
              <a:rPr lang="el-GR" smtClean="0"/>
              <a:t>30/10/2019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C04654-B76E-4E2E-B8E3-2C6CCEADA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F855F4B-8132-45C4-BC96-CCBCBE30A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E3FA7-BDD7-4755-AFB0-953D584609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608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uiuc.edu/chem103/aluminum/aldissolve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A8EC01-1D39-4CD7-8690-AAC0BF32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079" y="1336086"/>
            <a:ext cx="10515600" cy="1325563"/>
          </a:xfrm>
        </p:spPr>
        <p:txBody>
          <a:bodyPr/>
          <a:lstStyle/>
          <a:p>
            <a:r>
              <a:rPr lang="el-GR" dirty="0"/>
              <a:t>ΕΙΣΑΓΩΓΗ ΣΤΗ ΔΕΡΜΑΤΟΚΟΣΜΗΤΟΛΟΓΙΑ (δ)</a:t>
            </a:r>
            <a:br>
              <a:rPr lang="el-GR" dirty="0"/>
            </a:br>
            <a:r>
              <a:rPr lang="el-GR" dirty="0">
                <a:solidFill>
                  <a:srgbClr val="FF0000"/>
                </a:solidFill>
              </a:rPr>
              <a:t>ΕΡΓΑΣΤΗΡΙΑΚΗ ΕΠΙΔΕΙΞΗ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DA3DC5-4D68-4E29-9D52-2D2B023EC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041" y="2809188"/>
            <a:ext cx="10515600" cy="3744848"/>
          </a:xfrm>
        </p:spPr>
        <p:txBody>
          <a:bodyPr/>
          <a:lstStyle/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/>
              <a:t>Α)ΕΦΑΡΜΟΓΕΣ ΕΠΙΦΑΝΕΙΑΚΟΕΝΕΡΓΩΝ ΟΥΣΙΩΝ</a:t>
            </a:r>
            <a:r>
              <a:rPr lang="el-GR" dirty="0"/>
              <a:t> -ΠΑΡΑΔΕΙΓΜΑΤΑ</a:t>
            </a:r>
          </a:p>
          <a:p>
            <a:pPr marL="0" indent="0">
              <a:buNone/>
            </a:pPr>
            <a:r>
              <a:rPr lang="el-GR" dirty="0"/>
              <a:t>1)ΔΙΑΛΥΤΟΠΟΙΗΣΗ,</a:t>
            </a:r>
          </a:p>
          <a:p>
            <a:pPr marL="0" indent="0">
              <a:buNone/>
            </a:pPr>
            <a:r>
              <a:rPr lang="el-GR" dirty="0"/>
              <a:t>2)ΓΑΛΑΚΤΩΜΑΤΟΠΟΙΗΣΗ</a:t>
            </a:r>
          </a:p>
          <a:p>
            <a:pPr marL="0" indent="0">
              <a:buNone/>
            </a:pPr>
            <a:r>
              <a:rPr lang="el-GR" b="1" dirty="0"/>
              <a:t>Β)ΠΡΟΣΔΙΟΡΙΣΜΟΣ ΤΟΥ ΤΥΠΟΥ ΤΩΝ ΓΑΛΑΚΤΩΜΑΤΩΝ</a:t>
            </a:r>
          </a:p>
        </p:txBody>
      </p:sp>
    </p:spTree>
    <p:extLst>
      <p:ext uri="{BB962C8B-B14F-4D97-AF65-F5344CB8AC3E}">
        <p14:creationId xmlns:p14="http://schemas.microsoft.com/office/powerpoint/2010/main" val="52461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5 - Ορθογώνιο"/>
          <p:cNvSpPr>
            <a:spLocks noChangeArrowheads="1"/>
          </p:cNvSpPr>
          <p:nvPr/>
        </p:nvSpPr>
        <p:spPr bwMode="auto">
          <a:xfrm>
            <a:off x="605012" y="6284445"/>
            <a:ext cx="16630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l-GR" sz="1600" dirty="0">
                <a:latin typeface="+mn-lt"/>
              </a:rPr>
              <a:t>*  </a:t>
            </a:r>
            <a:r>
              <a:rPr lang="el-GR" altLang="el-GR" sz="1600" dirty="0">
                <a:latin typeface="+mn-lt"/>
              </a:rPr>
              <a:t>Ονομασία </a:t>
            </a:r>
            <a:r>
              <a:rPr lang="en-US" altLang="el-GR" sz="1600" dirty="0">
                <a:latin typeface="+mn-lt"/>
              </a:rPr>
              <a:t>INCI </a:t>
            </a:r>
            <a:endParaRPr lang="el-GR" altLang="el-GR" sz="1600" dirty="0">
              <a:latin typeface="+mn-lt"/>
            </a:endParaRPr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923042" y="898964"/>
            <a:ext cx="10515600" cy="1061811"/>
          </a:xfrm>
        </p:spPr>
        <p:txBody>
          <a:bodyPr>
            <a:normAutofit fontScale="90000"/>
          </a:bodyPr>
          <a:lstStyle/>
          <a:p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  <a:t>2. ΓΑΛΑΚΤΩΜΑΤΟΠΟΙΗΣΗ-ΓΑΛΑΚΤΩΜΑΤΟΠΟΙΗΤΕΣ</a:t>
            </a:r>
            <a:br>
              <a:rPr lang="en-US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  <a:t>ΠΡΟΣΠΑΘΕΙΑ Β</a:t>
            </a:r>
            <a:br>
              <a:rPr lang="el-GR" sz="27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l-GR" dirty="0"/>
            </a:br>
            <a:br>
              <a:rPr lang="el-GR" dirty="0"/>
            </a:br>
            <a:r>
              <a:rPr lang="el-GR" dirty="0" err="1"/>
              <a:t>Γαλακτωματοποιητές</a:t>
            </a:r>
            <a:r>
              <a:rPr lang="el-GR" dirty="0"/>
              <a:t> 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995973" y="3230219"/>
            <a:ext cx="10515600" cy="4351338"/>
          </a:xfrm>
        </p:spPr>
        <p:txBody>
          <a:bodyPr>
            <a:normAutofit/>
          </a:bodyPr>
          <a:lstStyle/>
          <a:p>
            <a:pPr fontAlgn="base">
              <a:spcAft>
                <a:spcPts val="1800"/>
              </a:spcAft>
              <a:defRPr/>
            </a:pPr>
            <a:endParaRPr lang="el-GR" altLang="el-GR" b="1" dirty="0">
              <a:solidFill>
                <a:prstClr val="black"/>
              </a:solidFill>
            </a:endParaRPr>
          </a:p>
          <a:p>
            <a:pPr fontAlgn="base">
              <a:spcAft>
                <a:spcPts val="1800"/>
              </a:spcAft>
              <a:defRPr/>
            </a:pPr>
            <a:r>
              <a:rPr lang="en-US" altLang="el-GR" b="1" dirty="0">
                <a:solidFill>
                  <a:prstClr val="black"/>
                </a:solidFill>
              </a:rPr>
              <a:t>AMERCHOL L-101 </a:t>
            </a:r>
            <a:r>
              <a:rPr lang="en-US" altLang="el-GR" dirty="0">
                <a:solidFill>
                  <a:prstClr val="black"/>
                </a:solidFill>
              </a:rPr>
              <a:t>(</a:t>
            </a:r>
            <a:r>
              <a:rPr lang="en-US" altLang="el-GR" i="1" dirty="0">
                <a:solidFill>
                  <a:prstClr val="black"/>
                </a:solidFill>
              </a:rPr>
              <a:t>paraffinum liquidum &amp; lanolin alcohol</a:t>
            </a:r>
            <a:r>
              <a:rPr lang="en-US" altLang="el-GR" dirty="0">
                <a:solidFill>
                  <a:prstClr val="black"/>
                </a:solidFill>
              </a:rPr>
              <a:t>)*</a:t>
            </a:r>
            <a:r>
              <a:rPr lang="el-GR" altLang="el-GR" dirty="0">
                <a:solidFill>
                  <a:prstClr val="black"/>
                </a:solidFill>
              </a:rPr>
              <a:t> σταθεροποιητής σε </a:t>
            </a:r>
            <a:r>
              <a:rPr lang="en-US" altLang="el-GR" dirty="0">
                <a:solidFill>
                  <a:prstClr val="black"/>
                </a:solidFill>
              </a:rPr>
              <a:t>O/W </a:t>
            </a:r>
            <a:r>
              <a:rPr lang="el-GR" altLang="el-GR" dirty="0">
                <a:solidFill>
                  <a:prstClr val="black"/>
                </a:solidFill>
              </a:rPr>
              <a:t>γαλακτώματα μαλακτικές ιδιότητες, βελούδινη, ελάχιστα λιπαρή αίσθηση, όχι ερεθισμούς.</a:t>
            </a:r>
          </a:p>
          <a:p>
            <a:pPr fontAlgn="base">
              <a:spcAft>
                <a:spcPct val="0"/>
              </a:spcAft>
              <a:defRPr/>
            </a:pPr>
            <a:r>
              <a:rPr lang="en-US" b="1" dirty="0">
                <a:solidFill>
                  <a:prstClr val="black"/>
                </a:solidFill>
              </a:rPr>
              <a:t>SABOWAX FL</a:t>
            </a:r>
            <a:r>
              <a:rPr lang="el-GR" b="1" dirty="0">
                <a:solidFill>
                  <a:prstClr val="black"/>
                </a:solidFill>
              </a:rPr>
              <a:t>65 </a:t>
            </a:r>
            <a:r>
              <a:rPr lang="el-GR" dirty="0">
                <a:solidFill>
                  <a:prstClr val="black"/>
                </a:solidFill>
              </a:rPr>
              <a:t>(</a:t>
            </a:r>
            <a:r>
              <a:rPr lang="en-US" i="1" dirty="0">
                <a:solidFill>
                  <a:prstClr val="black"/>
                </a:solidFill>
              </a:rPr>
              <a:t>glyceryl</a:t>
            </a:r>
            <a:r>
              <a:rPr lang="el-GR" i="1" dirty="0">
                <a:solidFill>
                  <a:prstClr val="black"/>
                </a:solidFill>
              </a:rPr>
              <a:t>  </a:t>
            </a:r>
            <a:r>
              <a:rPr lang="en-US" i="1" dirty="0">
                <a:solidFill>
                  <a:prstClr val="black"/>
                </a:solidFill>
              </a:rPr>
              <a:t>stearate</a:t>
            </a:r>
            <a:r>
              <a:rPr lang="el-GR" i="1" dirty="0">
                <a:solidFill>
                  <a:prstClr val="black"/>
                </a:solidFill>
              </a:rPr>
              <a:t> &amp; </a:t>
            </a:r>
            <a:r>
              <a:rPr lang="en-US" i="1" dirty="0">
                <a:solidFill>
                  <a:prstClr val="black"/>
                </a:solidFill>
              </a:rPr>
              <a:t>PEG</a:t>
            </a:r>
            <a:r>
              <a:rPr lang="el-GR" i="1" dirty="0">
                <a:solidFill>
                  <a:prstClr val="black"/>
                </a:solidFill>
              </a:rPr>
              <a:t> -100 </a:t>
            </a:r>
            <a:r>
              <a:rPr lang="en-US" i="1" dirty="0">
                <a:solidFill>
                  <a:prstClr val="black"/>
                </a:solidFill>
              </a:rPr>
              <a:t>stearate</a:t>
            </a:r>
            <a:r>
              <a:rPr lang="el-GR" dirty="0">
                <a:solidFill>
                  <a:prstClr val="black"/>
                </a:solidFill>
              </a:rPr>
              <a:t>) </a:t>
            </a:r>
            <a:r>
              <a:rPr lang="en-US" dirty="0">
                <a:solidFill>
                  <a:prstClr val="black"/>
                </a:solidFill>
              </a:rPr>
              <a:t>O</a:t>
            </a:r>
            <a:r>
              <a:rPr lang="el-GR" dirty="0">
                <a:solidFill>
                  <a:prstClr val="black"/>
                </a:solidFill>
              </a:rPr>
              <a:t>/</a:t>
            </a:r>
            <a:r>
              <a:rPr lang="en-US" dirty="0">
                <a:solidFill>
                  <a:prstClr val="black"/>
                </a:solidFill>
              </a:rPr>
              <a:t>W</a:t>
            </a:r>
            <a:r>
              <a:rPr lang="el-GR" dirty="0">
                <a:solidFill>
                  <a:prstClr val="black"/>
                </a:solidFill>
              </a:rPr>
              <a:t>  μη ιονικός γαλακτωματοποιητής.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117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Δεξιό άγκιστρο"/>
          <p:cNvSpPr/>
          <p:nvPr/>
        </p:nvSpPr>
        <p:spPr>
          <a:xfrm rot="5400000">
            <a:off x="5843526" y="585131"/>
            <a:ext cx="684783" cy="608449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3077" name="7 - Ορθογώνιο"/>
          <p:cNvSpPr>
            <a:spLocks noChangeArrowheads="1"/>
          </p:cNvSpPr>
          <p:nvPr/>
        </p:nvSpPr>
        <p:spPr bwMode="auto">
          <a:xfrm>
            <a:off x="3575720" y="4149081"/>
            <a:ext cx="49685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l-GR" altLang="el-GR" sz="2400" dirty="0">
                <a:latin typeface="+mn-lt"/>
              </a:rPr>
              <a:t>σύστημα συντήρησης σταθερό εναντίον όλων των μικροοργανισμών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Συντηρητικά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81200" y="1196752"/>
            <a:ext cx="8579296" cy="24482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el-GR" b="1" dirty="0"/>
              <a:t>PROPYL PARABEN</a:t>
            </a:r>
            <a:r>
              <a:rPr lang="el-GR" altLang="el-GR" b="1" dirty="0"/>
              <a:t>, </a:t>
            </a:r>
            <a:r>
              <a:rPr lang="en-US" altLang="el-GR" b="1" dirty="0"/>
              <a:t>METHYL PARABEN</a:t>
            </a:r>
            <a:r>
              <a:rPr lang="el-GR" altLang="el-GR" b="1" dirty="0"/>
              <a:t> </a:t>
            </a:r>
            <a:r>
              <a:rPr lang="el-GR" altLang="el-GR" dirty="0"/>
              <a:t>αντιμικροβιακά</a:t>
            </a:r>
            <a:r>
              <a:rPr lang="en-US" altLang="el-GR" dirty="0"/>
              <a:t>.</a:t>
            </a:r>
            <a:endParaRPr lang="el-GR" altLang="el-GR" dirty="0"/>
          </a:p>
          <a:p>
            <a:pPr>
              <a:lnSpc>
                <a:spcPct val="150000"/>
              </a:lnSpc>
            </a:pPr>
            <a:r>
              <a:rPr lang="en-US" altLang="el-GR" b="1" dirty="0"/>
              <a:t>GERMALL 115 </a:t>
            </a:r>
            <a:r>
              <a:rPr lang="en-US" altLang="el-GR" dirty="0"/>
              <a:t>(</a:t>
            </a:r>
            <a:r>
              <a:rPr lang="en-US" altLang="el-GR" i="1" dirty="0"/>
              <a:t>imidazolidinyl urea</a:t>
            </a:r>
            <a:r>
              <a:rPr lang="en-US" altLang="el-GR" dirty="0"/>
              <a:t>)</a:t>
            </a:r>
            <a:r>
              <a:rPr lang="el-GR" altLang="el-GR" dirty="0"/>
              <a:t> + και - κατά </a:t>
            </a:r>
            <a:r>
              <a:rPr lang="en-US" altLang="el-GR" dirty="0"/>
              <a:t>Gram </a:t>
            </a:r>
            <a:r>
              <a:rPr lang="el-GR" altLang="el-GR" dirty="0"/>
              <a:t>βακτηρίων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el-GR" altLang="el-GR" dirty="0"/>
              <a:t>Θ&gt;80</a:t>
            </a:r>
            <a:r>
              <a:rPr lang="el-GR" altLang="el-GR" baseline="30000" dirty="0"/>
              <a:t>ο</a:t>
            </a:r>
            <a:r>
              <a:rPr lang="el-GR" altLang="el-GR" dirty="0"/>
              <a:t> </a:t>
            </a:r>
            <a:r>
              <a:rPr lang="en-US" altLang="el-GR" dirty="0"/>
              <a:t>C→</a:t>
            </a:r>
            <a:r>
              <a:rPr lang="el-GR" altLang="el-GR" dirty="0"/>
              <a:t>φορμαλδεΰδη</a:t>
            </a:r>
            <a:r>
              <a:rPr lang="en-US" altLang="el-GR" dirty="0"/>
              <a:t>.</a:t>
            </a:r>
            <a:r>
              <a:rPr lang="el-GR" altLang="el-GR" dirty="0"/>
              <a:t>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5348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Ουσίες για προϊόντα καθαρισμού προσώπου </a:t>
            </a:r>
            <a:br>
              <a:rPr lang="el-GR" dirty="0"/>
            </a:br>
            <a:r>
              <a:rPr lang="el-GR" sz="3000" dirty="0"/>
              <a:t>(για όλα τα δέρματα) 1/2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1981200" y="1412776"/>
            <a:ext cx="8291264" cy="5328592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Octyldodecanol </a:t>
            </a:r>
            <a:r>
              <a:rPr lang="el-GR" altLang="el-GR" dirty="0"/>
              <a:t>μαλακτικό, λιπαντικό</a:t>
            </a:r>
            <a:r>
              <a:rPr lang="en-US" altLang="el-GR" dirty="0"/>
              <a:t>, </a:t>
            </a:r>
            <a:r>
              <a:rPr lang="el-GR" altLang="el-GR" dirty="0"/>
              <a:t>βελτιώνει την ικανότητα απλώματος, πορώδες</a:t>
            </a:r>
            <a:r>
              <a:rPr lang="en-US" altLang="el-GR" dirty="0"/>
              <a:t> </a:t>
            </a:r>
            <a:r>
              <a:rPr lang="el-GR" altLang="el-GR" dirty="0"/>
              <a:t>υμένιο (αναπνοή &amp; εφίδρωση του δέρματος).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Paraffinum liquidum</a:t>
            </a:r>
            <a:r>
              <a:rPr lang="el-GR" altLang="el-GR" b="1" dirty="0"/>
              <a:t> </a:t>
            </a:r>
            <a:r>
              <a:rPr lang="el-GR" altLang="el-GR" dirty="0"/>
              <a:t>λιπαντικό</a:t>
            </a:r>
            <a:r>
              <a:rPr lang="en-US" altLang="el-GR" dirty="0"/>
              <a:t>, </a:t>
            </a:r>
            <a:r>
              <a:rPr lang="el-GR" altLang="el-GR" dirty="0"/>
              <a:t>μαλακτικό</a:t>
            </a:r>
            <a:r>
              <a:rPr lang="en-US" altLang="el-GR" dirty="0"/>
              <a:t>, </a:t>
            </a:r>
            <a:r>
              <a:rPr lang="el-GR" altLang="el-GR" dirty="0"/>
              <a:t>αποφρακτικό υμένιο</a:t>
            </a:r>
            <a:r>
              <a:rPr lang="en-US" altLang="el-GR" dirty="0"/>
              <a:t> (↓ </a:t>
            </a:r>
            <a:r>
              <a:rPr lang="el-GR" altLang="el-GR" dirty="0"/>
              <a:t>απώλεια ύδατος</a:t>
            </a:r>
            <a:r>
              <a:rPr lang="en-US" altLang="el-GR" dirty="0"/>
              <a:t>→ </a:t>
            </a:r>
            <a:r>
              <a:rPr lang="el-GR" altLang="el-GR" dirty="0"/>
              <a:t>ενυδάτωση</a:t>
            </a:r>
            <a:r>
              <a:rPr lang="en-US" altLang="el-GR" dirty="0"/>
              <a:t>)</a:t>
            </a:r>
            <a:r>
              <a:rPr lang="el-GR" altLang="el-GR" dirty="0"/>
              <a:t>.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Isopropyl Myristate</a:t>
            </a:r>
            <a:r>
              <a:rPr lang="el-GR" altLang="el-GR" b="1" dirty="0"/>
              <a:t> </a:t>
            </a:r>
            <a:r>
              <a:rPr lang="el-GR" altLang="el-GR" dirty="0"/>
              <a:t>μαλακτικό, λιπαντικό, μη λιπαρό υμένιο, διαδερματική απορρόφηση και διαλυτική ικανότητα → φορέας δραστικών λιπόφιλων ουσιών.</a:t>
            </a:r>
            <a:endParaRPr lang="el-GR" alt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7411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Ουσίες για προϊόντα καθαρισμού προσώπου </a:t>
            </a:r>
            <a:br>
              <a:rPr lang="el-GR" dirty="0"/>
            </a:br>
            <a:r>
              <a:rPr lang="el-GR" sz="3000" dirty="0"/>
              <a:t>(για όλα τα δέρματα) 2/2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1981200" y="1412776"/>
            <a:ext cx="8291264" cy="5328592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Triethanolamine</a:t>
            </a:r>
            <a:r>
              <a:rPr lang="el-GR" altLang="el-GR" dirty="0"/>
              <a:t> + λιπαρά οξέα → σάπωνες [</a:t>
            </a:r>
            <a:r>
              <a:rPr lang="en-US" altLang="el-GR" dirty="0"/>
              <a:t>O</a:t>
            </a:r>
            <a:r>
              <a:rPr lang="el-GR" altLang="el-GR" dirty="0"/>
              <a:t>/</a:t>
            </a:r>
            <a:r>
              <a:rPr lang="en-US" altLang="el-GR" dirty="0"/>
              <a:t>W</a:t>
            </a:r>
            <a:r>
              <a:rPr lang="el-GR" altLang="el-GR" dirty="0"/>
              <a:t> ανιονικοί γαλακτωματοποιητές (</a:t>
            </a:r>
            <a:r>
              <a:rPr lang="en-US" altLang="el-GR" dirty="0"/>
              <a:t>pH </a:t>
            </a:r>
            <a:r>
              <a:rPr lang="el-GR" altLang="el-GR" dirty="0"/>
              <a:t>~αλκαλικό)].</a:t>
            </a:r>
            <a:endParaRPr lang="el-GR" altLang="el-GR" b="1" dirty="0"/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Stearic acid</a:t>
            </a:r>
            <a:r>
              <a:rPr lang="el-GR" altLang="el-GR" b="1" dirty="0"/>
              <a:t> </a:t>
            </a:r>
            <a:r>
              <a:rPr lang="el-GR" altLang="el-GR" dirty="0"/>
              <a:t>→ λεπτό ματ μη κολλώδες, μη λιπαρό υμένιο.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l-GR" altLang="el-GR" b="1" dirty="0"/>
              <a:t>ΒΗΤ</a:t>
            </a:r>
            <a:r>
              <a:rPr lang="el-GR" altLang="el-GR" dirty="0"/>
              <a:t> αντιοξειδωτικό.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Almond oil </a:t>
            </a:r>
            <a:r>
              <a:rPr lang="el-GR" altLang="el-GR" dirty="0"/>
              <a:t>μαλακτικό, λιπαντικό.</a:t>
            </a:r>
          </a:p>
          <a:p>
            <a:pPr>
              <a:spcBef>
                <a:spcPts val="1800"/>
              </a:spcBef>
              <a:buFont typeface="Wingdings" pitchFamily="2" charset="2"/>
              <a:buChar char="ü"/>
            </a:pPr>
            <a:r>
              <a:rPr lang="en-US" altLang="el-GR" b="1" dirty="0"/>
              <a:t>Glycerin </a:t>
            </a:r>
            <a:r>
              <a:rPr lang="el-GR" altLang="el-GR" dirty="0"/>
              <a:t>υγραντικό (υγροσκοπική).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0741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της λιπαρής φάσης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1981200" y="1196752"/>
            <a:ext cx="8507288" cy="5328592"/>
          </a:xfrm>
        </p:spPr>
        <p:txBody>
          <a:bodyPr>
            <a:normAutofit/>
          </a:bodyPr>
          <a:lstStyle/>
          <a:p>
            <a:pPr>
              <a:lnSpc>
                <a:spcPct val="122000"/>
              </a:lnSpc>
              <a:defRPr/>
            </a:pPr>
            <a:r>
              <a:rPr lang="el-GR" altLang="el-GR" dirty="0"/>
              <a:t>Ζύγιση σε </a:t>
            </a:r>
            <a:r>
              <a:rPr lang="el-GR" altLang="el-GR" b="1" dirty="0"/>
              <a:t>ποτήρι ζέσεως</a:t>
            </a:r>
            <a:r>
              <a:rPr lang="el-GR" altLang="el-GR" dirty="0"/>
              <a:t> των συστατικών.</a:t>
            </a:r>
          </a:p>
          <a:p>
            <a:pPr>
              <a:lnSpc>
                <a:spcPct val="122000"/>
              </a:lnSpc>
              <a:defRPr/>
            </a:pPr>
            <a:r>
              <a:rPr lang="el-GR" altLang="el-GR" dirty="0"/>
              <a:t>Τοποθέτηση στο ατμόλουτρο</a:t>
            </a:r>
            <a:r>
              <a:rPr lang="en-US" altLang="el-GR" dirty="0"/>
              <a:t>, </a:t>
            </a:r>
            <a:r>
              <a:rPr lang="el-GR" altLang="el-GR" dirty="0"/>
              <a:t>75</a:t>
            </a:r>
            <a:r>
              <a:rPr lang="el-GR" altLang="el-GR" baseline="30000" dirty="0"/>
              <a:t>ο</a:t>
            </a:r>
            <a:r>
              <a:rPr lang="en-US" altLang="el-GR" dirty="0"/>
              <a:t>C</a:t>
            </a:r>
            <a:r>
              <a:rPr lang="el-GR" altLang="el-GR" dirty="0"/>
              <a:t>, ανάδευση (γυάλινη ράβδο).</a:t>
            </a:r>
            <a:endParaRPr lang="en-US" altLang="el-GR" dirty="0"/>
          </a:p>
          <a:p>
            <a:pPr>
              <a:lnSpc>
                <a:spcPct val="122000"/>
              </a:lnSpc>
              <a:defRPr/>
            </a:pPr>
            <a:r>
              <a:rPr lang="el-GR" altLang="el-GR" b="1" dirty="0"/>
              <a:t>ΠΡΙΝ την ανάμιξη </a:t>
            </a:r>
            <a:r>
              <a:rPr lang="el-GR" altLang="el-GR" dirty="0"/>
              <a:t>π</a:t>
            </a:r>
            <a:r>
              <a:rPr lang="el-GR" dirty="0"/>
              <a:t>ροσθήκη</a:t>
            </a:r>
            <a:r>
              <a:rPr lang="en-US" dirty="0"/>
              <a:t>:</a:t>
            </a:r>
            <a:r>
              <a:rPr lang="el-GR" altLang="el-GR" b="1" dirty="0"/>
              <a:t>  </a:t>
            </a:r>
          </a:p>
          <a:p>
            <a:pPr lvl="1">
              <a:lnSpc>
                <a:spcPct val="122000"/>
              </a:lnSpc>
              <a:defRPr/>
            </a:pPr>
            <a:r>
              <a:rPr lang="en-US" dirty="0"/>
              <a:t>Almond oil</a:t>
            </a:r>
            <a:r>
              <a:rPr lang="el-GR" dirty="0"/>
              <a:t>,</a:t>
            </a:r>
          </a:p>
          <a:p>
            <a:pPr lvl="1">
              <a:lnSpc>
                <a:spcPct val="122000"/>
              </a:lnSpc>
              <a:defRPr/>
            </a:pPr>
            <a:r>
              <a:rPr lang="en-US" altLang="el-GR" dirty="0"/>
              <a:t>PROPYL PARABEN</a:t>
            </a:r>
            <a:r>
              <a:rPr lang="el-GR" altLang="el-GR" dirty="0"/>
              <a:t>,</a:t>
            </a:r>
          </a:p>
          <a:p>
            <a:pPr lvl="1">
              <a:lnSpc>
                <a:spcPct val="122000"/>
              </a:lnSpc>
              <a:defRPr/>
            </a:pPr>
            <a:r>
              <a:rPr lang="el-GR" altLang="el-GR" dirty="0"/>
              <a:t>ΒΗΤ.</a:t>
            </a:r>
          </a:p>
          <a:p>
            <a:pPr>
              <a:lnSpc>
                <a:spcPct val="122000"/>
              </a:lnSpc>
              <a:defRPr/>
            </a:pPr>
            <a:r>
              <a:rPr lang="el-GR" altLang="el-GR" dirty="0"/>
              <a:t>Ανάδευση (γυάλινη ράβδο).</a:t>
            </a:r>
          </a:p>
          <a:p>
            <a:pPr>
              <a:lnSpc>
                <a:spcPct val="122000"/>
              </a:lnSpc>
              <a:defRPr/>
            </a:pPr>
            <a:r>
              <a:rPr lang="el-GR" altLang="el-GR" dirty="0"/>
              <a:t>Θερμοκρασία 73</a:t>
            </a:r>
            <a:r>
              <a:rPr lang="el-GR" altLang="el-GR" baseline="30000" dirty="0"/>
              <a:t>ο</a:t>
            </a:r>
            <a:r>
              <a:rPr lang="en-US" altLang="el-GR" dirty="0"/>
              <a:t>C ±2</a:t>
            </a:r>
            <a:r>
              <a:rPr lang="el-GR" altLang="el-GR" dirty="0"/>
              <a:t>.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3075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της υδατικής φάσης Ι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981200" y="1484784"/>
            <a:ext cx="4186808" cy="2592288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l-GR" dirty="0"/>
              <a:t>Διάλυση σε νερό</a:t>
            </a:r>
            <a:r>
              <a:rPr lang="en-US" dirty="0"/>
              <a:t>:</a:t>
            </a:r>
            <a:endParaRPr lang="el-GR" dirty="0"/>
          </a:p>
          <a:p>
            <a:pPr lvl="1" indent="-387350">
              <a:spcAft>
                <a:spcPts val="600"/>
              </a:spcAft>
              <a:defRPr/>
            </a:pPr>
            <a:r>
              <a:rPr lang="en-US" dirty="0"/>
              <a:t>GERMALL 115</a:t>
            </a:r>
            <a:endParaRPr lang="el-GR" dirty="0"/>
          </a:p>
          <a:p>
            <a:pPr>
              <a:lnSpc>
                <a:spcPct val="150000"/>
              </a:lnSpc>
              <a:defRPr/>
            </a:pPr>
            <a:r>
              <a:rPr lang="el-GR" altLang="el-GR" dirty="0"/>
              <a:t>Ανάδευση (γυάλινη ράβδο).</a:t>
            </a:r>
            <a:endParaRPr lang="el-GR" dirty="0"/>
          </a:p>
        </p:txBody>
      </p:sp>
      <p:pic>
        <p:nvPicPr>
          <p:cNvPr id="2050" name="Picture 2" descr="http://www.chem.uiuc.edu/chem103/aluminum/heatstir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1412776"/>
            <a:ext cx="4138389" cy="3600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6168008" y="5229201"/>
            <a:ext cx="4138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hlinkClick r:id="rId3"/>
              </a:rPr>
              <a:t>chem.uiuc.edu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62584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1" name="14 - Ομάδα"/>
          <p:cNvGrpSpPr>
            <a:grpSpLocks/>
          </p:cNvGrpSpPr>
          <p:nvPr/>
        </p:nvGrpSpPr>
        <p:grpSpPr bwMode="auto">
          <a:xfrm>
            <a:off x="7369536" y="2573167"/>
            <a:ext cx="2447676" cy="2807593"/>
            <a:chOff x="683568" y="4365104"/>
            <a:chExt cx="1604962" cy="1944448"/>
          </a:xfrm>
        </p:grpSpPr>
        <p:grpSp>
          <p:nvGrpSpPr>
            <p:cNvPr id="4103" name="17 - Ομάδα"/>
            <p:cNvGrpSpPr>
              <a:grpSpLocks/>
            </p:cNvGrpSpPr>
            <p:nvPr/>
          </p:nvGrpSpPr>
          <p:grpSpPr bwMode="auto">
            <a:xfrm>
              <a:off x="683568" y="4725144"/>
              <a:ext cx="1604962" cy="1584408"/>
              <a:chOff x="683494" y="4869160"/>
              <a:chExt cx="1605477" cy="1584738"/>
            </a:xfrm>
          </p:grpSpPr>
          <p:pic>
            <p:nvPicPr>
              <p:cNvPr id="4105" name="Picture 1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494" y="5247023"/>
                <a:ext cx="1605477" cy="120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6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7624" y="4869160"/>
                <a:ext cx="590229" cy="72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4104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99414">
              <a:off x="1487466" y="4365104"/>
              <a:ext cx="391979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της υδατικής φάσης ΙΙ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981200" y="1196752"/>
            <a:ext cx="7571184" cy="45365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el-GR" dirty="0"/>
              <a:t>Θέρμανση του νερού 8</a:t>
            </a:r>
            <a:r>
              <a:rPr lang="el-GR" altLang="el-GR" dirty="0"/>
              <a:t>5- 90</a:t>
            </a:r>
            <a:r>
              <a:rPr lang="el-GR" altLang="el-GR" baseline="30000" dirty="0"/>
              <a:t>ο</a:t>
            </a:r>
            <a:r>
              <a:rPr lang="en-US" altLang="el-GR" dirty="0"/>
              <a:t>C</a:t>
            </a:r>
            <a:r>
              <a:rPr lang="el-GR" altLang="el-GR" dirty="0"/>
              <a:t> (πλάκα θέρμανσης).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el-GR" dirty="0"/>
              <a:t>Προσθήκη:</a:t>
            </a:r>
          </a:p>
          <a:p>
            <a:pPr lvl="1" indent="-387350">
              <a:defRPr/>
            </a:pPr>
            <a:r>
              <a:rPr lang="en-US" altLang="el-GR" dirty="0"/>
              <a:t>METHYL PARABEN</a:t>
            </a:r>
            <a:r>
              <a:rPr lang="el-GR" altLang="el-GR" dirty="0"/>
              <a:t>,</a:t>
            </a:r>
          </a:p>
          <a:p>
            <a:pPr lvl="1" indent="-387350">
              <a:defRPr/>
            </a:pPr>
            <a:r>
              <a:rPr lang="en-US" dirty="0"/>
              <a:t>Glycerin</a:t>
            </a:r>
            <a:r>
              <a:rPr lang="el-GR" dirty="0"/>
              <a:t>,</a:t>
            </a:r>
            <a:endParaRPr lang="en-US" dirty="0"/>
          </a:p>
          <a:p>
            <a:pPr lvl="1" indent="-387350">
              <a:defRPr/>
            </a:pPr>
            <a:r>
              <a:rPr lang="en-US" dirty="0"/>
              <a:t>Triethanolamine</a:t>
            </a:r>
            <a:r>
              <a:rPr lang="el-GR" dirty="0"/>
              <a:t>.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el-GR" altLang="el-GR" dirty="0"/>
              <a:t>Ανάδευση (γυάλινη ράβδο).</a:t>
            </a:r>
            <a:endParaRPr lang="el-GR" dirty="0"/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el-GR" altLang="el-GR" dirty="0"/>
              <a:t>Θερμοκρασία 75</a:t>
            </a:r>
            <a:r>
              <a:rPr lang="el-GR" altLang="el-GR" baseline="30000" dirty="0"/>
              <a:t>ο</a:t>
            </a:r>
            <a:r>
              <a:rPr lang="en-US" altLang="el-GR" dirty="0"/>
              <a:t>C ±2.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795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Ανάμιξη των φάσεων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81200" y="1196752"/>
            <a:ext cx="8363272" cy="518457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defRPr/>
            </a:pPr>
            <a:r>
              <a:rPr lang="el-GR" sz="2200" b="1" dirty="0"/>
              <a:t>Υδατική φάση ΙΙ  </a:t>
            </a:r>
            <a:r>
              <a:rPr lang="el-GR" sz="2200" dirty="0"/>
              <a:t>στον ηλεκτρικό αναδευτήρα.</a:t>
            </a:r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defRPr/>
            </a:pPr>
            <a:r>
              <a:rPr lang="el-GR" sz="2200" dirty="0"/>
              <a:t>Μεταφορά της  </a:t>
            </a:r>
            <a:r>
              <a:rPr lang="el-GR" altLang="el-GR" sz="2200" b="1" dirty="0"/>
              <a:t>ΛΙΠΑΡΗΣ στην </a:t>
            </a:r>
            <a:r>
              <a:rPr lang="el-GR" sz="2200" b="1" dirty="0"/>
              <a:t>υδατική φάση ΙΙ</a:t>
            </a:r>
            <a:r>
              <a:rPr lang="el-GR" sz="2200" dirty="0"/>
              <a:t> (σιγά σιγά &amp; με συνεχή ανάδευση).</a:t>
            </a:r>
          </a:p>
          <a:p>
            <a:pPr>
              <a:lnSpc>
                <a:spcPct val="110000"/>
              </a:lnSpc>
              <a:spcBef>
                <a:spcPts val="900"/>
              </a:spcBef>
              <a:defRPr/>
            </a:pPr>
            <a:r>
              <a:rPr lang="el-GR" sz="2200" b="1" dirty="0"/>
              <a:t>Ψύξη στο περιβάλλον</a:t>
            </a:r>
            <a:r>
              <a:rPr lang="el-GR" sz="2200" dirty="0"/>
              <a:t>, ανάδευση (ηλεκτρικός αναδευτήρας), </a:t>
            </a:r>
            <a:r>
              <a:rPr lang="en-US" sz="2200" dirty="0"/>
              <a:t>4</a:t>
            </a:r>
            <a:r>
              <a:rPr lang="el-GR" sz="2200" dirty="0"/>
              <a:t>5</a:t>
            </a:r>
            <a:r>
              <a:rPr lang="el-GR" sz="2200" baseline="30000" dirty="0"/>
              <a:t>ο</a:t>
            </a:r>
            <a:r>
              <a:rPr lang="en-US" sz="2200" dirty="0"/>
              <a:t>C</a:t>
            </a:r>
            <a:r>
              <a:rPr lang="el-GR" sz="2200" dirty="0"/>
              <a:t>.</a:t>
            </a:r>
            <a:endParaRPr lang="en-US" sz="2200" dirty="0"/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defRPr/>
            </a:pPr>
            <a:r>
              <a:rPr lang="el-GR" sz="2200" dirty="0"/>
              <a:t>Προσθήκη</a:t>
            </a:r>
            <a:r>
              <a:rPr lang="en-US" sz="2200" dirty="0"/>
              <a:t>:</a:t>
            </a:r>
            <a:endParaRPr lang="el-GR" sz="2200" dirty="0"/>
          </a:p>
          <a:p>
            <a:pPr lvl="1">
              <a:lnSpc>
                <a:spcPct val="110000"/>
              </a:lnSpc>
              <a:spcBef>
                <a:spcPts val="900"/>
              </a:spcBef>
              <a:defRPr/>
            </a:pPr>
            <a:r>
              <a:rPr lang="el-GR" sz="2200" dirty="0"/>
              <a:t>Υδατική φάση Ι,</a:t>
            </a:r>
          </a:p>
          <a:p>
            <a:pPr lvl="1">
              <a:lnSpc>
                <a:spcPct val="110000"/>
              </a:lnSpc>
              <a:spcBef>
                <a:spcPts val="900"/>
              </a:spcBef>
              <a:defRPr/>
            </a:pPr>
            <a:r>
              <a:rPr lang="en-US" sz="2200" dirty="0"/>
              <a:t>Perfume</a:t>
            </a:r>
            <a:r>
              <a:rPr lang="el-GR" sz="2200" dirty="0"/>
              <a:t>.</a:t>
            </a:r>
          </a:p>
          <a:p>
            <a:pPr>
              <a:lnSpc>
                <a:spcPct val="110000"/>
              </a:lnSpc>
              <a:spcBef>
                <a:spcPts val="900"/>
              </a:spcBef>
              <a:defRPr/>
            </a:pPr>
            <a:r>
              <a:rPr lang="el-GR" sz="2200" dirty="0"/>
              <a:t>Ανάδευση, </a:t>
            </a:r>
            <a:r>
              <a:rPr lang="en-US" sz="2200" dirty="0"/>
              <a:t>4</a:t>
            </a:r>
            <a:r>
              <a:rPr lang="el-GR" sz="2200" dirty="0"/>
              <a:t>0</a:t>
            </a:r>
            <a:r>
              <a:rPr lang="el-GR" sz="2200" baseline="30000" dirty="0"/>
              <a:t>ο</a:t>
            </a:r>
            <a:r>
              <a:rPr lang="en-US" sz="2200" dirty="0"/>
              <a:t>C</a:t>
            </a:r>
            <a:r>
              <a:rPr lang="el-GR" sz="2200" dirty="0"/>
              <a:t>.</a:t>
            </a:r>
            <a:endParaRPr lang="en-US" sz="2200" dirty="0"/>
          </a:p>
          <a:p>
            <a:pPr>
              <a:lnSpc>
                <a:spcPct val="110000"/>
              </a:lnSpc>
              <a:spcBef>
                <a:spcPts val="900"/>
              </a:spcBef>
              <a:defRPr/>
            </a:pPr>
            <a:r>
              <a:rPr lang="el-GR" altLang="el-GR" sz="2200" b="1" dirty="0"/>
              <a:t>Εξαγωγή</a:t>
            </a:r>
            <a:r>
              <a:rPr lang="el-GR" altLang="el-GR" sz="2200" dirty="0"/>
              <a:t> </a:t>
            </a:r>
            <a:r>
              <a:rPr lang="el-GR" sz="2200" dirty="0"/>
              <a:t>ηλεκτρικού αναδευτήρα</a:t>
            </a:r>
            <a:r>
              <a:rPr lang="en-US" sz="2200" dirty="0"/>
              <a:t>.</a:t>
            </a:r>
            <a:endParaRPr lang="el-GR" sz="2200" b="1" dirty="0"/>
          </a:p>
          <a:p>
            <a:pPr>
              <a:lnSpc>
                <a:spcPct val="110000"/>
              </a:lnSpc>
              <a:spcBef>
                <a:spcPts val="900"/>
              </a:spcBef>
              <a:defRPr/>
            </a:pPr>
            <a:r>
              <a:rPr lang="el-GR" sz="2200" dirty="0"/>
              <a:t> </a:t>
            </a:r>
            <a:r>
              <a:rPr lang="el-GR" sz="2200" b="1" dirty="0"/>
              <a:t>Ψυχρό υδατόλουτρο</a:t>
            </a:r>
            <a:r>
              <a:rPr lang="el-GR" sz="2200" dirty="0"/>
              <a:t>, συνεχή ανάδευση (</a:t>
            </a:r>
            <a:r>
              <a:rPr lang="el-GR" altLang="el-GR" sz="2200" dirty="0"/>
              <a:t>γυάλινη ράβδο)</a:t>
            </a:r>
            <a:r>
              <a:rPr lang="el-GR" sz="2200" i="1" dirty="0"/>
              <a:t>, </a:t>
            </a:r>
            <a:r>
              <a:rPr lang="el-GR" sz="2200" dirty="0"/>
              <a:t>2</a:t>
            </a:r>
            <a:r>
              <a:rPr lang="el-GR" altLang="el-GR" sz="2200" dirty="0"/>
              <a:t>5</a:t>
            </a:r>
            <a:r>
              <a:rPr lang="el-GR" sz="2200" baseline="30000" dirty="0"/>
              <a:t>ο</a:t>
            </a:r>
            <a:r>
              <a:rPr lang="en-US" sz="2200" dirty="0"/>
              <a:t>C</a:t>
            </a:r>
            <a:r>
              <a:rPr lang="el-GR" sz="2200" dirty="0"/>
              <a:t>.</a:t>
            </a:r>
            <a:endParaRPr lang="en-US" sz="2200" dirty="0"/>
          </a:p>
          <a:p>
            <a:pPr>
              <a:lnSpc>
                <a:spcPct val="110000"/>
              </a:lnSpc>
              <a:spcBef>
                <a:spcPts val="900"/>
              </a:spcBef>
            </a:pPr>
            <a:endParaRPr lang="el-GR" sz="2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4366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6" name="12 - Ομάδα"/>
          <p:cNvGrpSpPr>
            <a:grpSpLocks/>
          </p:cNvGrpSpPr>
          <p:nvPr/>
        </p:nvGrpSpPr>
        <p:grpSpPr bwMode="auto">
          <a:xfrm>
            <a:off x="7645166" y="3139820"/>
            <a:ext cx="1368152" cy="2881469"/>
            <a:chOff x="7641999" y="3679489"/>
            <a:chExt cx="1029523" cy="2341799"/>
          </a:xfrm>
        </p:grpSpPr>
        <p:pic>
          <p:nvPicPr>
            <p:cNvPr id="5127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3679489"/>
              <a:ext cx="938783" cy="2341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4368" y="5085184"/>
              <a:ext cx="544785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9" name="9 - Ορθογώνιο"/>
            <p:cNvSpPr>
              <a:spLocks noChangeArrowheads="1"/>
            </p:cNvSpPr>
            <p:nvPr/>
          </p:nvSpPr>
          <p:spPr bwMode="auto">
            <a:xfrm>
              <a:off x="7641999" y="4326195"/>
              <a:ext cx="1029523" cy="375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l-GR" sz="1200" b="1" dirty="0"/>
                <a:t>cleansing milk</a:t>
              </a:r>
              <a:endParaRPr lang="el-GR" altLang="el-GR" sz="1200" b="1" dirty="0"/>
            </a:p>
            <a:p>
              <a:pPr algn="ctr" eaLnBrk="1" hangingPunct="1"/>
              <a:r>
                <a:rPr lang="en-US" altLang="el-GR" sz="1200" b="1" dirty="0"/>
                <a:t> for all skins</a:t>
              </a:r>
              <a:endParaRPr lang="el-GR" altLang="el-GR" sz="120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Παρατηρήσεις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Υπολογισμός απώλειας ύδατος</a:t>
            </a:r>
          </a:p>
          <a:p>
            <a:pPr marL="900113" indent="-369888">
              <a:buFont typeface="Courier New" pitchFamily="49" charset="0"/>
              <a:buChar char="o"/>
            </a:pPr>
            <a:r>
              <a:rPr lang="el-GR" dirty="0"/>
              <a:t>Προσθήκη στο τέλος της παρασκευαστικής διαδικασίας</a:t>
            </a:r>
          </a:p>
          <a:p>
            <a:pPr marL="900113" indent="-369888">
              <a:buFont typeface="Courier New" pitchFamily="49" charset="0"/>
              <a:buChar char="o"/>
            </a:pPr>
            <a:r>
              <a:rPr lang="el-GR" dirty="0"/>
              <a:t>Σταδιακά και συνεχή ανάδευση.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5111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E4FE02-E8E1-4BB5-891C-66BC77E0B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212" y="1002973"/>
            <a:ext cx="10515600" cy="822652"/>
          </a:xfrm>
        </p:spPr>
        <p:txBody>
          <a:bodyPr>
            <a:normAutofit fontScale="90000"/>
          </a:bodyPr>
          <a:lstStyle/>
          <a:p>
            <a:r>
              <a:rPr lang="el-GR" sz="2700" b="1" dirty="0">
                <a:latin typeface="Arial" panose="020B0604020202020204" pitchFamily="34" charset="0"/>
                <a:cs typeface="Arial" panose="020B0604020202020204" pitchFamily="34" charset="0"/>
              </a:rPr>
              <a:t>Β) ΠΡΟΣΔΙΟΡΙΣΜΟΣ ΤΟΥ ΤΥΠΟΥ ΤΩΝ ΓΑΛΑΚΤΩΜΑΤΩΝ</a:t>
            </a:r>
            <a:br>
              <a:rPr lang="el-GR" dirty="0"/>
            </a:br>
            <a:r>
              <a:rPr lang="el-GR" dirty="0"/>
              <a:t> 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7CC099-8C86-467F-9DF6-3FBAD268C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l-GR" dirty="0"/>
          </a:p>
          <a:p>
            <a:r>
              <a:rPr lang="el-GR" b="1" dirty="0"/>
              <a:t>ΕΙΣΑΓΩΓΗ</a:t>
            </a:r>
            <a:endParaRPr lang="el-GR" dirty="0"/>
          </a:p>
          <a:p>
            <a:r>
              <a:rPr lang="el-GR" b="1" dirty="0"/>
              <a:t>Γαλάκτωμα</a:t>
            </a:r>
            <a:r>
              <a:rPr lang="el-GR" dirty="0"/>
              <a:t>  (</a:t>
            </a:r>
            <a:r>
              <a:rPr lang="en-US" dirty="0"/>
              <a:t>emulsion</a:t>
            </a:r>
            <a:r>
              <a:rPr lang="el-GR" dirty="0"/>
              <a:t>) λέγεται ένα σύστημα που αποτελείται από δύο μερικώς ή καθόλου μιγνυόμενες υγρές φάσεις και στο οποίο η μία φάση βρίσκεται διασπαρμένη με μορφή μικρών σταγονιδίων μέσα στην άλλη. </a:t>
            </a:r>
          </a:p>
          <a:p>
            <a:r>
              <a:rPr lang="el-GR" dirty="0"/>
              <a:t>Τα γαλακτώματα είναι </a:t>
            </a:r>
            <a:r>
              <a:rPr lang="el-GR" dirty="0" err="1"/>
              <a:t>θερμοδυναμικά</a:t>
            </a:r>
            <a:r>
              <a:rPr lang="el-GR" dirty="0"/>
              <a:t> ασταθή λόγω της μεγάλης αύξησης της ελεύθερης επιφανειακής ενέργειάς τους που γίνεται κατά τη διασπορά των φάσεων. Η σταθεροποίησή τους γίνεται με την προσθήκη των </a:t>
            </a:r>
            <a:r>
              <a:rPr lang="el-GR" dirty="0" err="1"/>
              <a:t>γαλακτωματοποιητών</a:t>
            </a:r>
            <a:r>
              <a:rPr lang="el-GR" dirty="0"/>
              <a:t> που μπορούν να είναι </a:t>
            </a:r>
            <a:r>
              <a:rPr lang="el-GR" dirty="0" err="1"/>
              <a:t>επιφανειοδραστικές</a:t>
            </a:r>
            <a:r>
              <a:rPr lang="el-GR" dirty="0"/>
              <a:t> ουσίες, υδρόφιλα κολλοειδή διαλύματα και </a:t>
            </a:r>
            <a:r>
              <a:rPr lang="el-GR" dirty="0" err="1"/>
              <a:t>λεπτώς</a:t>
            </a:r>
            <a:r>
              <a:rPr lang="el-GR" dirty="0"/>
              <a:t> διαμελισμένα στερεά. </a:t>
            </a:r>
          </a:p>
          <a:p>
            <a:r>
              <a:rPr lang="el-GR" dirty="0"/>
              <a:t>Η διασπαρμένη φάση των γαλακτωμάτων ονομάζεται επίσης εσωτερική ή ασυνεχής, ενώ η άλλη μέσα στην οποία διασπείρεται η εσωτερική φάση ονομάζεται εξωτερική ή συνεχής φάση. </a:t>
            </a:r>
          </a:p>
          <a:p>
            <a:r>
              <a:rPr lang="el-GR" dirty="0"/>
              <a:t>Στα καλλυντικά προϊόντα, που είναι γαλακτώματα, η μία φάση είναι συνήθως η ελαιώδης (μη πολική φάση) και η άλλη η υδατική (πολική φάση). Όταν η ελαιώδη φάση είναι διασπαρμένη μέσα στην υδατική, το σύστημα λέγεται γαλάκτωμα τύπου  </a:t>
            </a:r>
            <a:r>
              <a:rPr lang="el-GR" b="1" dirty="0"/>
              <a:t>λάδι σε νερό</a:t>
            </a:r>
            <a:r>
              <a:rPr lang="el-GR" dirty="0"/>
              <a:t> (</a:t>
            </a:r>
            <a:r>
              <a:rPr lang="en-US" dirty="0"/>
              <a:t>oil in water</a:t>
            </a:r>
            <a:r>
              <a:rPr lang="el-GR" dirty="0"/>
              <a:t>) και συμβολίζεται Ο / </a:t>
            </a:r>
            <a:r>
              <a:rPr lang="en-US" dirty="0"/>
              <a:t>W</a:t>
            </a:r>
            <a:r>
              <a:rPr lang="el-GR" dirty="0"/>
              <a:t>. Αντίθετα, όταν η υδατική φάση είναι διασπαρμένη μέσα στην ελαιώδη, το σύστημα λέγεται γαλάκτωμα τύπου  </a:t>
            </a:r>
            <a:r>
              <a:rPr lang="el-GR" b="1" dirty="0"/>
              <a:t>νερό σε λάδι</a:t>
            </a:r>
            <a:r>
              <a:rPr lang="el-GR" dirty="0"/>
              <a:t> (</a:t>
            </a:r>
            <a:r>
              <a:rPr lang="en-US" dirty="0"/>
              <a:t>water in oil</a:t>
            </a:r>
            <a:r>
              <a:rPr lang="el-GR" dirty="0"/>
              <a:t>) και συμβολίζεται </a:t>
            </a:r>
            <a:r>
              <a:rPr lang="en-US" dirty="0"/>
              <a:t>W</a:t>
            </a:r>
            <a:r>
              <a:rPr lang="el-GR" dirty="0"/>
              <a:t> / 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091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6ED731-64A4-44B9-9814-6CE1EAB9D8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Α)ΕΦΑΡΜΟΓΕΣ ΕΠΙΦΑΝΕΙΑΚΟΕΝΕΡΓΩΝ ΟΥΣΙΩΝ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352623A-3A66-475F-9233-D22372833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l-GR" dirty="0"/>
              <a:t>ΠΑΡΑΔΕΙΓΜΑΤΑ</a:t>
            </a:r>
          </a:p>
          <a:p>
            <a:pPr marL="457200" indent="-457200" algn="l">
              <a:buAutoNum type="arabicParenR"/>
            </a:pPr>
            <a:r>
              <a:rPr lang="el-GR" dirty="0"/>
              <a:t>ΔΙΑΛΥΤΟΠΟΙΗΣΗ</a:t>
            </a:r>
            <a:endParaRPr lang="en-US" dirty="0"/>
          </a:p>
          <a:p>
            <a:pPr marL="457200" indent="-457200" algn="l">
              <a:buAutoNum type="arabicParenR"/>
            </a:pPr>
            <a:r>
              <a:rPr lang="el-GR" dirty="0"/>
              <a:t>ΓΑΛΑΚΤΩΜΑΤΟΠΟΙΗΣΗ</a:t>
            </a:r>
          </a:p>
        </p:txBody>
      </p:sp>
    </p:spTree>
    <p:extLst>
      <p:ext uri="{BB962C8B-B14F-4D97-AF65-F5344CB8AC3E}">
        <p14:creationId xmlns:p14="http://schemas.microsoft.com/office/powerpoint/2010/main" val="3239760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F63DED-4852-4715-A260-CA155A486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016" y="497101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/>
              <a:t>Β)ΠΡΟΣΔΙΟΡΙΣΜΟΣ ΤΟΥ ΤΥΠΟΥ ΤΩΝ ΓΑΛΑΚΤΩΜΑΤΩΝ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062D7C-2265-40CB-9403-183147933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8457"/>
            <a:ext cx="10515600" cy="4962442"/>
          </a:xfrm>
        </p:spPr>
        <p:txBody>
          <a:bodyPr>
            <a:normAutofit fontScale="25000" lnSpcReduction="20000"/>
          </a:bodyPr>
          <a:lstStyle/>
          <a:p>
            <a:r>
              <a:rPr lang="el-GR" b="1" dirty="0"/>
              <a:t>	</a:t>
            </a:r>
            <a:endParaRPr lang="el-GR" sz="2000" dirty="0"/>
          </a:p>
          <a:p>
            <a:r>
              <a:rPr lang="el-GR" sz="6400" b="1" dirty="0"/>
              <a:t>ΟΡΓΑΝΑ ΚΑΙ ΣΥΣΚΕΥΕΣ    </a:t>
            </a:r>
            <a:endParaRPr lang="el-GR" sz="6400" dirty="0"/>
          </a:p>
          <a:p>
            <a:pPr marL="0" indent="0">
              <a:buNone/>
            </a:pPr>
            <a:r>
              <a:rPr lang="el-GR" sz="6400" dirty="0"/>
              <a:t>α.  </a:t>
            </a:r>
            <a:r>
              <a:rPr lang="el-GR" sz="6400" dirty="0" err="1"/>
              <a:t>Αντικειμενοφόρες</a:t>
            </a:r>
            <a:r>
              <a:rPr lang="el-GR" sz="6400" dirty="0"/>
              <a:t> πλάκες </a:t>
            </a:r>
          </a:p>
          <a:p>
            <a:pPr marL="0" indent="0">
              <a:buNone/>
            </a:pPr>
            <a:r>
              <a:rPr lang="el-GR" sz="6400" dirty="0"/>
              <a:t>β. Μεταλλικές σπάτουλες </a:t>
            </a:r>
          </a:p>
          <a:p>
            <a:r>
              <a:rPr lang="el-GR" sz="6400" dirty="0"/>
              <a:t> </a:t>
            </a:r>
            <a:r>
              <a:rPr lang="el-GR" sz="6400" b="1" dirty="0"/>
              <a:t>ΧΗΜΙΚΕΣ ΟΥΣΙΕΣ</a:t>
            </a:r>
            <a:endParaRPr lang="el-GR" sz="6400" dirty="0"/>
          </a:p>
          <a:p>
            <a:pPr marL="0" indent="0">
              <a:buNone/>
            </a:pPr>
            <a:r>
              <a:rPr lang="el-GR" sz="6400" dirty="0"/>
              <a:t>α.   Γαλακτώματα τύπου Ο/</a:t>
            </a:r>
            <a:r>
              <a:rPr lang="en-US" sz="6400" dirty="0"/>
              <a:t>W</a:t>
            </a:r>
            <a:r>
              <a:rPr lang="el-GR" sz="6400" dirty="0"/>
              <a:t> και </a:t>
            </a:r>
            <a:r>
              <a:rPr lang="en-US" sz="6400" dirty="0"/>
              <a:t>W</a:t>
            </a:r>
            <a:r>
              <a:rPr lang="el-GR" sz="6400" dirty="0"/>
              <a:t> /Ο</a:t>
            </a:r>
          </a:p>
          <a:p>
            <a:pPr marL="0" indent="0">
              <a:buNone/>
            </a:pPr>
            <a:r>
              <a:rPr lang="el-GR" sz="6400" dirty="0"/>
              <a:t>β.   </a:t>
            </a:r>
            <a:r>
              <a:rPr lang="el-GR" sz="6400" dirty="0" err="1"/>
              <a:t>Υδατοδιαλυτή</a:t>
            </a:r>
            <a:r>
              <a:rPr lang="el-GR" sz="6400" dirty="0"/>
              <a:t> χρωστική </a:t>
            </a:r>
            <a:r>
              <a:rPr lang="en-US" sz="6400" dirty="0"/>
              <a:t>FD</a:t>
            </a:r>
            <a:r>
              <a:rPr lang="el-GR" sz="6400" dirty="0"/>
              <a:t>&amp;</a:t>
            </a:r>
            <a:r>
              <a:rPr lang="en-US" sz="6400" dirty="0"/>
              <a:t>C Blue No</a:t>
            </a:r>
            <a:r>
              <a:rPr lang="el-GR" sz="6400" dirty="0"/>
              <a:t> 1 </a:t>
            </a:r>
          </a:p>
          <a:p>
            <a:pPr marL="0" indent="0">
              <a:buNone/>
            </a:pPr>
            <a:r>
              <a:rPr lang="el-GR" sz="6400" dirty="0"/>
              <a:t>γ.   Λιποδιαλυτή χρωστική </a:t>
            </a:r>
            <a:r>
              <a:rPr lang="en-US" sz="6400" dirty="0"/>
              <a:t>D</a:t>
            </a:r>
            <a:r>
              <a:rPr lang="el-GR" sz="6400" dirty="0"/>
              <a:t>&amp;</a:t>
            </a:r>
            <a:r>
              <a:rPr lang="en-US" sz="6400" dirty="0"/>
              <a:t>C Red No</a:t>
            </a:r>
            <a:r>
              <a:rPr lang="el-GR" sz="6400" dirty="0"/>
              <a:t> 17.</a:t>
            </a:r>
          </a:p>
          <a:p>
            <a:r>
              <a:rPr lang="el-GR" sz="6400" b="1" dirty="0"/>
              <a:t>ΕΚΤΕΛΕΣΗ ΤΗΣ ΑΣΚΗΣΗΣ </a:t>
            </a:r>
            <a:endParaRPr lang="el-GR" sz="6400" dirty="0"/>
          </a:p>
          <a:p>
            <a:pPr marL="0" indent="0">
              <a:buNone/>
            </a:pPr>
            <a:r>
              <a:rPr lang="el-GR" sz="6400" b="1" dirty="0"/>
              <a:t>Μέθοδος των χρωστικών </a:t>
            </a:r>
            <a:endParaRPr lang="el-GR" sz="6400" dirty="0"/>
          </a:p>
          <a:p>
            <a:pPr marL="0" indent="0">
              <a:buNone/>
            </a:pPr>
            <a:r>
              <a:rPr lang="el-GR" sz="6400" b="1" dirty="0"/>
              <a:t>Αρχή της μεθόδου</a:t>
            </a:r>
            <a:endParaRPr lang="el-GR" sz="6400" dirty="0"/>
          </a:p>
          <a:p>
            <a:r>
              <a:rPr lang="el-GR" sz="6400" dirty="0"/>
              <a:t>Μια </a:t>
            </a:r>
            <a:r>
              <a:rPr lang="el-GR" sz="6400" dirty="0" err="1"/>
              <a:t>υδατοδιαλυτή</a:t>
            </a:r>
            <a:r>
              <a:rPr lang="el-GR" sz="6400" dirty="0"/>
              <a:t> χρωστική ύλη διαλύεται σε γαλακτώματα που έχουν εξωτερική φάση το νερό (Ο/</a:t>
            </a:r>
            <a:r>
              <a:rPr lang="en-US" sz="6400" dirty="0"/>
              <a:t>W</a:t>
            </a:r>
            <a:r>
              <a:rPr lang="el-GR" sz="6400" dirty="0"/>
              <a:t>) και μια λιποδιαλυτή χρωστική ύλη διαλύεται σε γαλακτώματα που έχουν εξωτερική φάση το λάδι (</a:t>
            </a:r>
            <a:r>
              <a:rPr lang="en-US" sz="6400" dirty="0"/>
              <a:t>W</a:t>
            </a:r>
            <a:r>
              <a:rPr lang="el-GR" sz="6400" dirty="0"/>
              <a:t>/Ο).  </a:t>
            </a:r>
          </a:p>
          <a:p>
            <a:pPr marL="0" indent="0">
              <a:buNone/>
            </a:pPr>
            <a:r>
              <a:rPr lang="el-GR" sz="6400" b="1" dirty="0"/>
              <a:t>Προσδιορισμός  </a:t>
            </a:r>
            <a:endParaRPr lang="el-GR" sz="6400" dirty="0"/>
          </a:p>
          <a:p>
            <a:r>
              <a:rPr lang="el-GR" sz="6400" dirty="0"/>
              <a:t>Με μια μεταλλική σπάτουλα απλώνεται πάνω σε δύο </a:t>
            </a:r>
            <a:r>
              <a:rPr lang="el-GR" sz="6400" dirty="0" err="1"/>
              <a:t>αντικειμενοφόρες</a:t>
            </a:r>
            <a:r>
              <a:rPr lang="el-GR" sz="6400" dirty="0"/>
              <a:t> πλάκες λεπτό στρώμα από το εξεταζόμενο γαλάκτωμα. Στη μια πλάκα διασκορπίζονται μερικοί κόκκοι από την </a:t>
            </a:r>
            <a:r>
              <a:rPr lang="el-GR" sz="6400" dirty="0" err="1"/>
              <a:t>υδατοδιαλυτή</a:t>
            </a:r>
            <a:r>
              <a:rPr lang="el-GR" sz="6400" dirty="0"/>
              <a:t> και στην άλλη μερικοί κόκκοι από τη λιποδιαλυτή χρωστική ύλη. </a:t>
            </a:r>
          </a:p>
          <a:p>
            <a:r>
              <a:rPr lang="el-GR" sz="6400" dirty="0"/>
              <a:t>Εξετάζονται οι επιφάνειες των δύο πλακών μετά από 3-6 λεπτά και καταγράφονται οι παρατηρήσεις σας. </a:t>
            </a:r>
          </a:p>
          <a:p>
            <a:pPr marL="0" indent="0">
              <a:buNone/>
            </a:pPr>
            <a:r>
              <a:rPr lang="el-GR" sz="5600" dirty="0"/>
              <a:t> </a:t>
            </a:r>
          </a:p>
          <a:p>
            <a:r>
              <a:rPr lang="el-GR" dirty="0"/>
              <a:t> 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787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B2ACC4-9C2A-48F7-8F77-E312AB9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ΕΦΑΡΜΟΓΕΣ ΕΠΙΦΑΝΕΙΑΚΟΕΡΓΩΝ ΟΥΣΙΩΝ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0289F8-819F-484A-B0CD-49639F8AD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ΜΕΙΩΣΗ ΕΠΙΦΑΝΕΙΑΚΗΣ ΤΑΣΗΣ</a:t>
            </a:r>
          </a:p>
          <a:p>
            <a:r>
              <a:rPr lang="el-GR" dirty="0"/>
              <a:t>ΜΕΙΩΣΗ ΕΛΕΥΘΕΡΗΣ ΕΠΙΦΑΝΕΙΑΚΗΣ ΕΝΕΡΓΕΙΑΣ</a:t>
            </a:r>
          </a:p>
        </p:txBody>
      </p:sp>
    </p:spTree>
    <p:extLst>
      <p:ext uri="{BB962C8B-B14F-4D97-AF65-F5344CB8AC3E}">
        <p14:creationId xmlns:p14="http://schemas.microsoft.com/office/powerpoint/2010/main" val="239665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FC051A-12DB-42B5-A3E6-9DF87506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HLB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E843E8-1F8F-465F-A298-AA34E504A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l-GR" dirty="0"/>
              <a:t>ΨΗΛΗ Η</a:t>
            </a:r>
            <a:r>
              <a:rPr lang="en-US" dirty="0"/>
              <a:t>LB=Y</a:t>
            </a:r>
            <a:r>
              <a:rPr lang="el-GR" dirty="0"/>
              <a:t>ΔΡΟΦΙΛΙΑ</a:t>
            </a:r>
          </a:p>
          <a:p>
            <a:r>
              <a:rPr lang="el-GR" dirty="0"/>
              <a:t>ΤΑΞΙΝΟΜΗΣΗ ΕΠΙΦΑΝΕΙΑΚΟΕΝΕΡΓΩΝ ΟΥΣΙΩΝ ΑΝΑΛΟΓΑ ΜΕ ΤΗΝ ΤΙΜΗ </a:t>
            </a:r>
            <a:r>
              <a:rPr lang="en-US" dirty="0"/>
              <a:t>HLB</a:t>
            </a:r>
          </a:p>
        </p:txBody>
      </p:sp>
    </p:spTree>
    <p:extLst>
      <p:ext uri="{BB962C8B-B14F-4D97-AF65-F5344CB8AC3E}">
        <p14:creationId xmlns:p14="http://schemas.microsoft.com/office/powerpoint/2010/main" val="794078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24000" y="1"/>
            <a:ext cx="91440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/>
            <a:endParaRPr lang="el-GR" sz="3200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 algn="just" eaLnBrk="0" hangingPunct="0"/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Ταξινόμηση των </a:t>
            </a:r>
            <a:r>
              <a:rPr lang="el-GR" sz="3200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επιφανειακοενεργών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ουσιών ανάλογα με την τιμή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HLB </a:t>
            </a:r>
          </a:p>
          <a:p>
            <a:pPr algn="just" eaLnBrk="0" hangingPunct="0"/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: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</a:t>
            </a:r>
            <a:r>
              <a:rPr lang="el-GR" sz="3200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πορρυπαντικά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, Β: </a:t>
            </a:r>
            <a:r>
              <a:rPr lang="el-GR" sz="3200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Διαλυτοποιητές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, Γ: </a:t>
            </a:r>
            <a:r>
              <a:rPr lang="el-GR" sz="3200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Διαβροχοποιητές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, Δ: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W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/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O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l-GR" sz="3200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Γαλακτωματοποιητές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και Ε: 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O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/</a:t>
            </a:r>
            <a:r>
              <a:rPr lang="en-US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W</a:t>
            </a:r>
            <a:r>
              <a:rPr lang="el-GR" sz="3200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l-GR" sz="3200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Γαλακτωματοποιητές</a:t>
            </a:r>
            <a:endParaRPr lang="en-US" sz="3200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 algn="just" eaLnBrk="0" hangingPunct="0"/>
            <a:endParaRPr lang="en-US" sz="320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0" hangingPunct="0"/>
            <a:endParaRPr lang="en-US" sz="320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0" hangingPunct="0"/>
            <a:endParaRPr lang="en-US" sz="320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0" hangingPunct="0"/>
            <a:endParaRPr lang="el-GR" sz="3200" dirty="0">
              <a:solidFill>
                <a:srgbClr val="FFFF00"/>
              </a:solidFill>
            </a:endParaRPr>
          </a:p>
        </p:txBody>
      </p:sp>
      <p:pic>
        <p:nvPicPr>
          <p:cNvPr id="34820" name="Picture 4" descr="C:\my documents1\my old documents\tei\cosmetology new\HL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620" y="2969442"/>
            <a:ext cx="7238879" cy="371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E194560-3CC4-4923-BD18-867C22DF7D4C}"/>
              </a:ext>
            </a:extLst>
          </p:cNvPr>
          <p:cNvSpPr/>
          <p:nvPr/>
        </p:nvSpPr>
        <p:spPr>
          <a:xfrm>
            <a:off x="659875" y="245097"/>
            <a:ext cx="10840825" cy="5870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1. ΔΙΑΛΥΤΟΠΟΙΗΣΗ - ΔΙΑΛΥΤΟΠΟΙΗΤΕΣ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ΔΙΑΛΥΤΟΠΟΙΗΣΗ ΑΡΩΜΑΤΩΝ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Α. </a:t>
            </a:r>
            <a:r>
              <a:rPr lang="el-G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ΑΡΧΗ ΤΗΣ ΜΕΘΟΔΟΥ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Τα αρώματα τα οποία είναι πρακτικώς αδιάλυτα στο νερό γίνονται διαλυτά (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διαλυτοποιούνται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με τη βοήθεια ουσιών που λέγονται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διαλυτοποιητές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Οι ουσίες αυτές που είναι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επιφανειανειοδραστικές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έχουν τιμές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υδροφιλικής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λιποφιλικής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ισορροπίας περίπου 16. Οι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διαλυτοποιητές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κάτω από ορισμένες συνθήκες, σχηματίζουν σφαιρικά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μικύλλα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μέσα στα οποία εγκλωβίζονται και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διαλυτοποιούνται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τα αρώματα.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l-GR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Β.</a:t>
            </a:r>
            <a:r>
              <a:rPr lang="el-G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ΟΡΓΑΝΑ ΚΑΙ ΣΥΣΚΕΥΕΣ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α. Ποτήρια ζέσεως των 50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mL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100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mL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και 250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mL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β. Εργαστηριακός ζυγός.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γ. Γυάλινες ράβδοι.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latin typeface="Arial" panose="020B0604020202020204" pitchFamily="34" charset="0"/>
                <a:ea typeface="Times New Roman" panose="02020603050405020304" pitchFamily="18" charset="0"/>
              </a:rPr>
              <a:t>δ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Πλάκα θερμάνσεως.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l-GR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Γ. </a:t>
            </a:r>
            <a:r>
              <a:rPr lang="el-G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ΑΝΤΙΔΡΑΣΤΗΡΙΑ ΚΑΙ ΧΗΜΙΚΕΣ ΟΥΣΙΕΣ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α</a:t>
            </a:r>
            <a:r>
              <a:rPr lang="fr-F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Άρωμα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Chevroflor</a:t>
            </a:r>
            <a:r>
              <a:rPr lang="fr-F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β.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Διαλυτοποιητής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TWEEN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20 (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Polysorbate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-20) που είναι ο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πολυοξυαιθυλενομένος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μονολαυρικός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l-G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σορβιτεστέρας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με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HLB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16, 7 ±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l-G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2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A198B4-FC84-48BB-AC07-36F6AC85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διαλυμάτων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B4A461-7A47-4F4D-9D10-3BFF35170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Διάλυμα Α</a:t>
            </a:r>
          </a:p>
          <a:p>
            <a:r>
              <a:rPr lang="el-GR" dirty="0"/>
              <a:t>Άρωμα </a:t>
            </a:r>
            <a:r>
              <a:rPr lang="en-US" dirty="0" err="1"/>
              <a:t>Chevroflor</a:t>
            </a:r>
            <a:r>
              <a:rPr lang="en-US" dirty="0"/>
              <a:t> 0.3 g</a:t>
            </a:r>
          </a:p>
          <a:p>
            <a:r>
              <a:rPr lang="en-US" dirty="0"/>
              <a:t>Aqua</a:t>
            </a:r>
            <a:r>
              <a:rPr lang="el-GR" dirty="0"/>
              <a:t>                      99.7 </a:t>
            </a:r>
            <a:r>
              <a:rPr lang="en-US" dirty="0"/>
              <a:t>g</a:t>
            </a:r>
          </a:p>
          <a:p>
            <a:r>
              <a:rPr lang="el-GR" dirty="0"/>
              <a:t>ΣΥΝΟΛΟ              </a:t>
            </a:r>
            <a:r>
              <a:rPr lang="en-US" dirty="0"/>
              <a:t>  </a:t>
            </a:r>
            <a:r>
              <a:rPr lang="el-GR" dirty="0"/>
              <a:t>100 </a:t>
            </a:r>
            <a:r>
              <a:rPr lang="en-US" dirty="0"/>
              <a:t>g</a:t>
            </a:r>
          </a:p>
          <a:p>
            <a:pPr marL="0" indent="0">
              <a:buNone/>
            </a:pPr>
            <a:r>
              <a:rPr lang="el-GR" dirty="0"/>
              <a:t>Ζυγίζεται το νερό μέσα σ’ ένα ποτήρι ζέσεως των 250</a:t>
            </a:r>
            <a:r>
              <a:rPr lang="en-US" dirty="0"/>
              <a:t>mL</a:t>
            </a:r>
            <a:r>
              <a:rPr lang="el-GR" dirty="0"/>
              <a:t>. Στη συνέχεια ζυγίζεται το άρωμα μέσα στο ίδιο ποτήρι και ανακατεύονται καλά με τη γυάλινη ράβδο. Εξετάζεται το διάλυμα.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924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DC40F7-5309-4136-8D9B-0808D34E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διαλυμάτων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020391-90A1-46E7-9235-D72667581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3711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Διάλυμα Β</a:t>
            </a:r>
          </a:p>
          <a:p>
            <a:r>
              <a:rPr lang="el-GR" dirty="0"/>
              <a:t>Άρωμα </a:t>
            </a:r>
            <a:r>
              <a:rPr lang="en-US" dirty="0" err="1"/>
              <a:t>Chevroflor</a:t>
            </a:r>
            <a:r>
              <a:rPr lang="en-US" dirty="0"/>
              <a:t>                                  0.3 g</a:t>
            </a:r>
          </a:p>
          <a:p>
            <a:r>
              <a:rPr lang="el-GR" dirty="0" err="1"/>
              <a:t>Διαλυτοποιητής</a:t>
            </a:r>
            <a:r>
              <a:rPr lang="el-GR" dirty="0"/>
              <a:t> </a:t>
            </a:r>
            <a:r>
              <a:rPr lang="en-US" dirty="0"/>
              <a:t>TWEEN 20                  1.2 g</a:t>
            </a:r>
            <a:endParaRPr lang="el-GR" dirty="0"/>
          </a:p>
          <a:p>
            <a:r>
              <a:rPr lang="en-US" dirty="0"/>
              <a:t>Aqua</a:t>
            </a:r>
            <a:r>
              <a:rPr lang="el-GR" dirty="0"/>
              <a:t>                      </a:t>
            </a:r>
            <a:r>
              <a:rPr lang="en-US" dirty="0"/>
              <a:t>                                  </a:t>
            </a:r>
            <a:r>
              <a:rPr lang="el-GR" dirty="0"/>
              <a:t>98.5 </a:t>
            </a:r>
            <a:r>
              <a:rPr lang="en-US" dirty="0"/>
              <a:t>g</a:t>
            </a:r>
          </a:p>
          <a:p>
            <a:r>
              <a:rPr lang="el-GR" dirty="0"/>
              <a:t>ΣΥΝΟΛΟ              </a:t>
            </a:r>
            <a:r>
              <a:rPr lang="en-US" dirty="0"/>
              <a:t>                                    </a:t>
            </a:r>
            <a:r>
              <a:rPr lang="el-GR" dirty="0"/>
              <a:t>100 </a:t>
            </a:r>
            <a:r>
              <a:rPr lang="en-US" dirty="0"/>
              <a:t>g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Σ’ ένα ποτήρι ζέσεως των 50</a:t>
            </a:r>
            <a:r>
              <a:rPr lang="en-US" dirty="0"/>
              <a:t>mL</a:t>
            </a:r>
            <a:r>
              <a:rPr lang="el-GR" dirty="0"/>
              <a:t> ζυγίζεται ο </a:t>
            </a:r>
            <a:r>
              <a:rPr lang="el-GR" dirty="0" err="1"/>
              <a:t>διαλυτοποιητής</a:t>
            </a:r>
            <a:r>
              <a:rPr lang="el-GR" dirty="0"/>
              <a:t> και το άρωμα. Ανακατεύονται καλά με μια γυάλινη ράβδο μέχρι το διάλυμα να γίνει διαυγές. Στη συνέχεια μεταφέρεται αυτό το διάλυμα, σιγά-σιγά και με ταυτόχρονη ανάδευση, μέσα στο νερό που έχει ζυγιστεί προηγούμενα σ’ ένα ποτήρι ζέσεως των 250</a:t>
            </a:r>
            <a:r>
              <a:rPr lang="en-US" dirty="0"/>
              <a:t>mL</a:t>
            </a:r>
            <a:r>
              <a:rPr lang="el-GR" dirty="0"/>
              <a:t>. </a:t>
            </a:r>
            <a:r>
              <a:rPr lang="el-GR" dirty="0" err="1"/>
              <a:t>Εκπλένεται</a:t>
            </a:r>
            <a:r>
              <a:rPr lang="el-GR" dirty="0"/>
              <a:t> το ποτήρι των 50</a:t>
            </a:r>
            <a:r>
              <a:rPr lang="en-US" dirty="0"/>
              <a:t>mL</a:t>
            </a:r>
            <a:r>
              <a:rPr lang="el-GR" dirty="0"/>
              <a:t> με το περιεχόμενο του ποτηριού των 250</a:t>
            </a:r>
            <a:r>
              <a:rPr lang="en-US" dirty="0"/>
              <a:t>mL</a:t>
            </a:r>
            <a:r>
              <a:rPr lang="el-GR" dirty="0"/>
              <a:t> και μεταφέρεται πάλι μέσα σ’ αυτό.  Εξετάζεται το διάλυμα. </a:t>
            </a:r>
          </a:p>
          <a:p>
            <a:pPr marL="0" indent="0">
              <a:buNone/>
            </a:pP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055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B42057-53B9-4BB2-8147-62076BF2F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28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l-GR" sz="28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l-G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2. ΓΑΛΑΚΤΩΜΑΤΟΠΟΙΗΣΗ-ΓΑΛΑΚΤΩΜΑΤΟΠΟΙΗΤΕΣ</a:t>
            </a:r>
            <a:b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l-G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ΠΡΟΣΠΑΘΕΙΑ Α</a:t>
            </a:r>
            <a:b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4E87E2-A07E-4616-8CCA-74933B4EE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Aqua 80 g</a:t>
            </a:r>
          </a:p>
          <a:p>
            <a:r>
              <a:rPr lang="en-US" dirty="0" err="1"/>
              <a:t>Paraffinum</a:t>
            </a:r>
            <a:r>
              <a:rPr lang="en-US" dirty="0"/>
              <a:t> </a:t>
            </a:r>
            <a:r>
              <a:rPr lang="en-US" dirty="0" err="1"/>
              <a:t>liquidum</a:t>
            </a:r>
            <a:r>
              <a:rPr lang="en-US" dirty="0"/>
              <a:t> 20 g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045327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864</Words>
  <Application>Microsoft Office PowerPoint</Application>
  <PresentationFormat>Ευρεία οθόνη</PresentationFormat>
  <Paragraphs>147</Paragraphs>
  <Slides>20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Wingdings</vt:lpstr>
      <vt:lpstr>Θέμα του Office</vt:lpstr>
      <vt:lpstr>ΕΙΣΑΓΩΓΗ ΣΤΗ ΔΕΡΜΑΤΟΚΟΣΜΗΤΟΛΟΓΙΑ (δ) ΕΡΓΑΣΤΗΡΙΑΚΗ ΕΠΙΔΕΙΞΗ</vt:lpstr>
      <vt:lpstr>Α)ΕΦΑΡΜΟΓΕΣ ΕΠΙΦΑΝΕΙΑΚΟΕΝΕΡΓΩΝ ΟΥΣΙΩΝ</vt:lpstr>
      <vt:lpstr>ΕΦΑΡΜΟΓΕΣ ΕΠΙΦΑΝΕΙΑΚΟΕΡΓΩΝ ΟΥΣΙΩΝ</vt:lpstr>
      <vt:lpstr>HLB</vt:lpstr>
      <vt:lpstr>Παρουσίαση του PowerPoint</vt:lpstr>
      <vt:lpstr>Παρουσίαση του PowerPoint</vt:lpstr>
      <vt:lpstr>Παρασκευή διαλυμάτων</vt:lpstr>
      <vt:lpstr>Παρασκευή διαλυμάτων</vt:lpstr>
      <vt:lpstr>  2. ΓΑΛΑΚΤΩΜΑΤΟΠΟΙΗΣΗ-ΓΑΛΑΚΤΩΜΑΤΟΠΟΙΗΤΕΣ ΠΡΟΣΠΑΘΕΙΑ Α </vt:lpstr>
      <vt:lpstr>      2. ΓΑΛΑΚΤΩΜΑΤΟΠΟΙΗΣΗ-ΓΑΛΑΚΤΩΜΑΤΟΠΟΙΗΤΕΣ ΠΡΟΣΠΑΘΕΙΑ Β    Γαλακτωματοποιητές </vt:lpstr>
      <vt:lpstr>Συντηρητικά</vt:lpstr>
      <vt:lpstr>Ουσίες για προϊόντα καθαρισμού προσώπου  (για όλα τα δέρματα) 1/2</vt:lpstr>
      <vt:lpstr>Ουσίες για προϊόντα καθαρισμού προσώπου  (για όλα τα δέρματα) 2/2</vt:lpstr>
      <vt:lpstr>Παρασκευή της λιπαρής φάσης</vt:lpstr>
      <vt:lpstr>Παρασκευή της υδατικής φάσης Ι</vt:lpstr>
      <vt:lpstr>Παρασκευή της υδατικής φάσης ΙΙ</vt:lpstr>
      <vt:lpstr>Ανάμιξη των φάσεων</vt:lpstr>
      <vt:lpstr>Παρατηρήσεις </vt:lpstr>
      <vt:lpstr>Β) ΠΡΟΣΔΙΟΡΙΣΜΟΣ ΤΟΥ ΤΥΠΟΥ ΤΩΝ ΓΑΛΑΚΤΩΜΑΤΩΝ  </vt:lpstr>
      <vt:lpstr>Β)ΠΡΟΣΔΙΟΡΙΣΜΟΣ ΤΟΥ ΤΥΠΟΥ ΤΩΝ ΓΑΛΑΚΤΩΜΑΤΩΝ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ΕΦΑΡΜΟΓΕΣ ΕΠΙΦΑΝΕΙΑΚΟΕΝΕΡΓΩΝ ΟΥΣΙΩΝ</dc:title>
  <dc:creator>Kriton Iakovou</dc:creator>
  <cp:lastModifiedBy>Kriton Iakovou</cp:lastModifiedBy>
  <cp:revision>29</cp:revision>
  <dcterms:created xsi:type="dcterms:W3CDTF">2019-10-30T17:15:30Z</dcterms:created>
  <dcterms:modified xsi:type="dcterms:W3CDTF">2019-10-30T18:16:27Z</dcterms:modified>
</cp:coreProperties>
</file>