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07"/>
  </p:notesMasterIdLst>
  <p:sldIdLst>
    <p:sldId id="354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55" r:id="rId14"/>
    <p:sldId id="329" r:id="rId15"/>
    <p:sldId id="330" r:id="rId16"/>
    <p:sldId id="328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3" r:id="rId29"/>
    <p:sldId id="346" r:id="rId30"/>
    <p:sldId id="348" r:id="rId31"/>
    <p:sldId id="347" r:id="rId32"/>
    <p:sldId id="349" r:id="rId33"/>
    <p:sldId id="370" r:id="rId34"/>
    <p:sldId id="359" r:id="rId35"/>
    <p:sldId id="277" r:id="rId36"/>
    <p:sldId id="351" r:id="rId37"/>
    <p:sldId id="257" r:id="rId38"/>
    <p:sldId id="371" r:id="rId39"/>
    <p:sldId id="278" r:id="rId40"/>
    <p:sldId id="279" r:id="rId41"/>
    <p:sldId id="258" r:id="rId42"/>
    <p:sldId id="259" r:id="rId43"/>
    <p:sldId id="260" r:id="rId44"/>
    <p:sldId id="261" r:id="rId45"/>
    <p:sldId id="262" r:id="rId46"/>
    <p:sldId id="263" r:id="rId47"/>
    <p:sldId id="280" r:id="rId48"/>
    <p:sldId id="283" r:id="rId49"/>
    <p:sldId id="284" r:id="rId50"/>
    <p:sldId id="286" r:id="rId51"/>
    <p:sldId id="281" r:id="rId52"/>
    <p:sldId id="264" r:id="rId53"/>
    <p:sldId id="265" r:id="rId54"/>
    <p:sldId id="266" r:id="rId55"/>
    <p:sldId id="267" r:id="rId56"/>
    <p:sldId id="372" r:id="rId57"/>
    <p:sldId id="282" r:id="rId58"/>
    <p:sldId id="287" r:id="rId59"/>
    <p:sldId id="268" r:id="rId60"/>
    <p:sldId id="269" r:id="rId61"/>
    <p:sldId id="270" r:id="rId62"/>
    <p:sldId id="373" r:id="rId63"/>
    <p:sldId id="374" r:id="rId64"/>
    <p:sldId id="375" r:id="rId65"/>
    <p:sldId id="271" r:id="rId66"/>
    <p:sldId id="272" r:id="rId67"/>
    <p:sldId id="273" r:id="rId68"/>
    <p:sldId id="274" r:id="rId69"/>
    <p:sldId id="275" r:id="rId70"/>
    <p:sldId id="296" r:id="rId71"/>
    <p:sldId id="298" r:id="rId72"/>
    <p:sldId id="301" r:id="rId73"/>
    <p:sldId id="302" r:id="rId74"/>
    <p:sldId id="297" r:id="rId75"/>
    <p:sldId id="293" r:id="rId76"/>
    <p:sldId id="276" r:id="rId77"/>
    <p:sldId id="303" r:id="rId78"/>
    <p:sldId id="305" r:id="rId79"/>
    <p:sldId id="294" r:id="rId80"/>
    <p:sldId id="306" r:id="rId81"/>
    <p:sldId id="307" r:id="rId82"/>
    <p:sldId id="308" r:id="rId83"/>
    <p:sldId id="299" r:id="rId84"/>
    <p:sldId id="309" r:id="rId85"/>
    <p:sldId id="310" r:id="rId86"/>
    <p:sldId id="288" r:id="rId87"/>
    <p:sldId id="317" r:id="rId88"/>
    <p:sldId id="289" r:id="rId89"/>
    <p:sldId id="290" r:id="rId90"/>
    <p:sldId id="291" r:id="rId91"/>
    <p:sldId id="292" r:id="rId92"/>
    <p:sldId id="295" r:id="rId93"/>
    <p:sldId id="318" r:id="rId94"/>
    <p:sldId id="300" r:id="rId95"/>
    <p:sldId id="376" r:id="rId96"/>
    <p:sldId id="365" r:id="rId97"/>
    <p:sldId id="377" r:id="rId98"/>
    <p:sldId id="378" r:id="rId99"/>
    <p:sldId id="379" r:id="rId100"/>
    <p:sldId id="315" r:id="rId101"/>
    <p:sldId id="313" r:id="rId102"/>
    <p:sldId id="316" r:id="rId103"/>
    <p:sldId id="314" r:id="rId104"/>
    <p:sldId id="311" r:id="rId105"/>
    <p:sldId id="312" r:id="rId10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3369" autoAdjust="0"/>
  </p:normalViewPr>
  <p:slideViewPr>
    <p:cSldViewPr>
      <p:cViewPr varScale="1">
        <p:scale>
          <a:sx n="69" d="100"/>
          <a:sy n="69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B0A6-8E98-4F3E-8EEC-C19A4210B143}" type="datetimeFigureOut">
              <a:rPr lang="el-GR" smtClean="0"/>
              <a:pPr/>
              <a:t>13/12/2023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E777-2604-4C0B-BD4F-3FA150E663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20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C979-85C8-4917-B26A-7A6160851B80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Food Microbiology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AA50B-FE3D-4AD6-9DAE-2EC6AED301AC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54CB0-A6B5-46FD-9462-0D95633515FF}" type="slidenum">
              <a:rPr lang="en-US"/>
              <a:pPr/>
              <a:t>41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3776A-2E16-45A8-815C-BDBC081EA1F6}" type="slidenum">
              <a:rPr lang="en-US"/>
              <a:pPr/>
              <a:t>42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3B138-8DB5-44EC-8581-AB88F3225E9E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70FB5-2698-4898-8667-5DD3AF98E39A}" type="slidenum">
              <a:rPr lang="en-US"/>
              <a:pPr/>
              <a:t>49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2EFEF-ABFD-4067-94A7-878C21C9716C}" type="slidenum">
              <a:rPr lang="en-US"/>
              <a:pPr/>
              <a:t>50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CD7E2-56DF-4D2A-984B-95EC5C4F0D4A}" type="slidenum">
              <a:rPr lang="en-US"/>
              <a:pPr/>
              <a:t>51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389AE-FBC7-4B31-ADEF-FF0DCC6DCADF}" type="slidenum">
              <a:rPr lang="en-US"/>
              <a:pPr/>
              <a:t>52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BDC-A9D5-42B1-9734-F6EB79E469D0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AFC3B-321A-446C-9A58-C8B279D4DEAD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4BD8-E1AC-4A2F-8BB6-1A98588F37C6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7526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DF5E-8792-407B-8DA2-820ED2EA983E}" type="datetime1">
              <a:rPr lang="el-GR" smtClean="0"/>
              <a:pPr>
                <a:defRPr/>
              </a:pPr>
              <a:t>13/12/2023</a:t>
            </a:fld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EE20-A858-471A-A27B-79D6FCFE62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90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E62A-314D-4248-ACAD-9B6773DB97C3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CF7F-B7D7-47EB-AEAC-0E9C92327317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51F-CC05-4DEC-8C73-9A09C503EDE0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CED2-AB73-4444-BC2D-0D040C804B27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8E3E-8FF3-4D54-8038-4E7EBCBEB180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EA23-EFC8-4BFE-B780-1F5994AF8260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9072-3FCF-41AB-90BB-9208CF8DA832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1A9-BB93-4657-A2B5-D867F1BF4739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7D07F0-CAF5-4769-ABBB-EC6A2F2AE45D}" type="datetime1">
              <a:rPr lang="el-GR" smtClean="0"/>
              <a:pPr/>
              <a:t>13/12/2023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49A01E-CEE0-4D9E-995F-985DFB469C3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043608" y="3200400"/>
            <a:ext cx="6652592" cy="246084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Πανεπιστήμιο Δυτικής Αττικής</a:t>
            </a:r>
          </a:p>
          <a:p>
            <a:r>
              <a:rPr lang="el-GR" dirty="0"/>
              <a:t>Σχολή Επιστημών Τροφίμων</a:t>
            </a:r>
          </a:p>
          <a:p>
            <a:r>
              <a:rPr lang="el-GR" dirty="0"/>
              <a:t>Τμήμα Επιστήμης και Τεχνολογίας Τροφίμων</a:t>
            </a:r>
          </a:p>
          <a:p>
            <a:r>
              <a:rPr lang="el-GR" dirty="0"/>
              <a:t>Μεταπτυχιακό Πρόγραμμα Σπουδών</a:t>
            </a:r>
          </a:p>
          <a:p>
            <a:r>
              <a:rPr lang="el-GR" dirty="0"/>
              <a:t>Εξάμηνο Α </a:t>
            </a:r>
            <a:r>
              <a:rPr lang="en-US" dirty="0"/>
              <a:t> </a:t>
            </a:r>
            <a:r>
              <a:rPr lang="el-GR" dirty="0"/>
              <a:t>Ακαδημαϊκού Έτους 20</a:t>
            </a:r>
            <a:r>
              <a:rPr lang="en-US" dirty="0"/>
              <a:t>2</a:t>
            </a:r>
            <a:r>
              <a:rPr lang="el-GR" dirty="0"/>
              <a:t>3-</a:t>
            </a:r>
            <a:r>
              <a:rPr lang="en-US" dirty="0"/>
              <a:t>2</a:t>
            </a:r>
            <a:r>
              <a:rPr lang="el-GR"/>
              <a:t>4</a:t>
            </a:r>
            <a:endParaRPr lang="el-GR" dirty="0"/>
          </a:p>
          <a:p>
            <a:r>
              <a:rPr lang="el-GR" dirty="0"/>
              <a:t>Εισηγήτρια: </a:t>
            </a:r>
            <a:endParaRPr lang="en-US" dirty="0"/>
          </a:p>
          <a:p>
            <a:r>
              <a:rPr lang="el-GR" dirty="0"/>
              <a:t>Α. </a:t>
            </a:r>
            <a:r>
              <a:rPr lang="el-GR" dirty="0" err="1"/>
              <a:t>Μπατρίνου</a:t>
            </a:r>
            <a:r>
              <a:rPr lang="el-GR" dirty="0"/>
              <a:t>, Βιολόγος, </a:t>
            </a:r>
            <a:r>
              <a:rPr lang="en-US" dirty="0" err="1"/>
              <a:t>MSc</a:t>
            </a:r>
            <a:r>
              <a:rPr lang="en-US" dirty="0"/>
              <a:t>, PhD</a:t>
            </a:r>
            <a:endParaRPr lang="el-GR" dirty="0"/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u="sng" dirty="0"/>
              <a:t>Παθογόνα Τροφίμων (Μέρος 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Κυριότερα παθογόνα που προκαλούν λοιμώξεις, </a:t>
            </a:r>
            <a:r>
              <a:rPr lang="el-GR" dirty="0" err="1"/>
              <a:t>τοξικώσεις</a:t>
            </a:r>
            <a:r>
              <a:rPr lang="el-GR" dirty="0"/>
              <a:t>, </a:t>
            </a:r>
            <a:r>
              <a:rPr lang="el-GR" dirty="0" err="1"/>
              <a:t>τοξικολοιμώξεις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el-GR" u="sng" dirty="0"/>
              <a:t>Λοιμώξεις</a:t>
            </a:r>
            <a:r>
              <a:rPr lang="el-GR" dirty="0"/>
              <a:t>: Τροφική δηλητηρίαση που προκαλείται μετά από πολλαπλασιασμό των βακτηρίων στο έντερο, μετά την κατανάλωση του τροφίμου. </a:t>
            </a:r>
          </a:p>
          <a:p>
            <a:pPr lvl="1"/>
            <a:r>
              <a:rPr lang="en-US" i="1" dirty="0"/>
              <a:t>Salmonella, Campylobacter, </a:t>
            </a:r>
            <a:r>
              <a:rPr lang="en-US" i="1" dirty="0" err="1"/>
              <a:t>Yersinia</a:t>
            </a:r>
            <a:r>
              <a:rPr lang="en-US" i="1" dirty="0"/>
              <a:t>, </a:t>
            </a:r>
            <a:r>
              <a:rPr lang="en-US" i="1" dirty="0" err="1"/>
              <a:t>Vibrio</a:t>
            </a:r>
            <a:r>
              <a:rPr lang="en-US" i="1" dirty="0"/>
              <a:t>, </a:t>
            </a:r>
            <a:r>
              <a:rPr lang="en-US" i="1" dirty="0" err="1"/>
              <a:t>Listeria</a:t>
            </a:r>
            <a:r>
              <a:rPr lang="en-US" i="1" dirty="0"/>
              <a:t> </a:t>
            </a:r>
            <a:r>
              <a:rPr lang="en-US" i="1" dirty="0" err="1"/>
              <a:t>monocytogenes</a:t>
            </a:r>
            <a:endParaRPr lang="el-GR" i="1" dirty="0"/>
          </a:p>
          <a:p>
            <a:r>
              <a:rPr lang="el-GR" u="sng" dirty="0" err="1"/>
              <a:t>Τοξικολοιμώξεις</a:t>
            </a:r>
            <a:r>
              <a:rPr lang="el-GR" dirty="0"/>
              <a:t>: προκαλούνται από τους μικροοργανισμούς που παράγουν τοξίνες σε ένα τρόφιμο</a:t>
            </a:r>
            <a:endParaRPr lang="en-US" dirty="0"/>
          </a:p>
          <a:p>
            <a:pPr lvl="1"/>
            <a:r>
              <a:rPr lang="en-US" i="1" dirty="0" err="1"/>
              <a:t>E.coli</a:t>
            </a:r>
            <a:r>
              <a:rPr lang="en-US" i="1" dirty="0"/>
              <a:t>, </a:t>
            </a:r>
            <a:r>
              <a:rPr lang="en-US" i="1" dirty="0" err="1"/>
              <a:t>Shigella</a:t>
            </a:r>
            <a:r>
              <a:rPr lang="en-US" i="1" dirty="0"/>
              <a:t>, Bacillus cereus, Clostridium </a:t>
            </a:r>
            <a:r>
              <a:rPr lang="en-US" i="1" dirty="0" err="1"/>
              <a:t>perfrigens</a:t>
            </a:r>
            <a:endParaRPr lang="el-GR" i="1" dirty="0"/>
          </a:p>
          <a:p>
            <a:r>
              <a:rPr lang="el-GR" u="sng" dirty="0" err="1"/>
              <a:t>Τοξικώσεις</a:t>
            </a:r>
            <a:r>
              <a:rPr lang="el-GR" dirty="0"/>
              <a:t>: Τροφική δηλητηρίαση που προκαλείται από τοξίνες, οι οποίες παράγονται από βακτήρια, τα οποία μπορεί να μην είναι ζωντανά όταν καταναλώνεται το τρόφιμο</a:t>
            </a:r>
            <a:endParaRPr lang="en-US" dirty="0"/>
          </a:p>
          <a:p>
            <a:pPr lvl="1"/>
            <a:r>
              <a:rPr lang="en-US" i="1" dirty="0"/>
              <a:t>Clostridium </a:t>
            </a:r>
            <a:r>
              <a:rPr lang="en-US" i="1" dirty="0" err="1"/>
              <a:t>botulinum</a:t>
            </a:r>
            <a:r>
              <a:rPr lang="en-US" i="1" dirty="0"/>
              <a:t>, Staphylococcus </a:t>
            </a:r>
            <a:r>
              <a:rPr lang="en-US" i="1" dirty="0" err="1"/>
              <a:t>aureus</a:t>
            </a:r>
            <a:endParaRPr lang="en-US" i="1" dirty="0"/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Μικροβιολογικά κριτήρια για </a:t>
            </a:r>
            <a:r>
              <a:rPr lang="en-US" i="1" dirty="0" err="1"/>
              <a:t>E.coli</a:t>
            </a:r>
            <a:r>
              <a:rPr lang="en-US" dirty="0"/>
              <a:t> </a:t>
            </a:r>
            <a:r>
              <a:rPr lang="el-GR" dirty="0"/>
              <a:t>που παράγει </a:t>
            </a:r>
            <a:r>
              <a:rPr lang="el-GR" dirty="0" err="1"/>
              <a:t>σιγκατοξίνη</a:t>
            </a:r>
            <a:r>
              <a:rPr lang="el-GR" dirty="0"/>
              <a:t> (</a:t>
            </a:r>
            <a:r>
              <a:rPr lang="en-US" dirty="0"/>
              <a:t>STEC)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17104"/>
          </a:xfrm>
        </p:spPr>
        <p:txBody>
          <a:bodyPr/>
          <a:lstStyle/>
          <a:p>
            <a:r>
              <a:rPr lang="el-GR" dirty="0"/>
              <a:t>Κανονισμός 2073/2005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85293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73784"/>
            <a:ext cx="1512168" cy="76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100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Συμπερασματικά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Η σοβαρότητα της φύσης της αιμορραγικής κολίτιδας (αιματώδης διάρροια) και του αιμολυτικού ουραιμικού συνδρόμου (</a:t>
            </a:r>
            <a:r>
              <a:rPr lang="en-US" dirty="0"/>
              <a:t>HUS</a:t>
            </a:r>
            <a:r>
              <a:rPr lang="el-GR" dirty="0"/>
              <a:t>) που προκαλούνται από την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τοποθετεί αυτό το παθογόνο σε μια ξεχωριστή κατηγορία από τα υπόλοιπα </a:t>
            </a:r>
            <a:r>
              <a:rPr lang="el-GR" dirty="0" err="1"/>
              <a:t>τροφογενή</a:t>
            </a:r>
            <a:r>
              <a:rPr lang="el-GR" dirty="0"/>
              <a:t> παθογόνα, τα οποία συνήθως προκαλούν μόνο ελαφριά συμπτώματα. </a:t>
            </a:r>
          </a:p>
          <a:p>
            <a:r>
              <a:rPr lang="el-GR" dirty="0"/>
              <a:t>Η σοβαρότητα της ασθένειας σε συνδυασμό με την χαμηλή μολυσματική της δόση (&lt;100 κύτταρα), χαρακτηρίζει την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ως ένα από τα </a:t>
            </a:r>
            <a:r>
              <a:rPr lang="el-GR" b="1" dirty="0"/>
              <a:t>πιο επικίνδυνα </a:t>
            </a:r>
            <a:r>
              <a:rPr lang="el-GR" b="1" dirty="0" err="1"/>
              <a:t>τροφογενή</a:t>
            </a:r>
            <a:r>
              <a:rPr lang="el-GR" b="1" dirty="0"/>
              <a:t> </a:t>
            </a:r>
            <a:r>
              <a:rPr lang="el-GR" dirty="0"/>
              <a:t>παθογόνα.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101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676456" cy="626469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ασθένεια που προκαλείται από αυτό το παθογόνο έχει συνδεθεί με την κατανάλωση μιας ποικιλίας τροφών. </a:t>
            </a:r>
          </a:p>
          <a:p>
            <a:r>
              <a:rPr lang="el-GR" dirty="0"/>
              <a:t>Το νερό πισινών και το πόσιμο νερό είναι επίσης φορείς μετάδοσης της μόλυνσης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7. </a:t>
            </a:r>
          </a:p>
          <a:p>
            <a:r>
              <a:rPr lang="el-GR" dirty="0"/>
              <a:t>Οι μηχανισμοί της παθογένειας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δεν είναι πλήρως κατανοητοί. Παρόλα αυτά, η παραγωγή μιας ή περισσότερων </a:t>
            </a:r>
            <a:r>
              <a:rPr lang="en-US" dirty="0" err="1"/>
              <a:t>Stxs</a:t>
            </a:r>
            <a:r>
              <a:rPr lang="en-US" dirty="0"/>
              <a:t> </a:t>
            </a:r>
            <a:r>
              <a:rPr lang="el-GR" dirty="0"/>
              <a:t>και η πρόσδεση και προσβολή του επιθήλιου του εντέρου είναι σημαντικοί μολυσματικοί παράγοντες. </a:t>
            </a:r>
          </a:p>
          <a:p>
            <a:r>
              <a:rPr lang="el-GR" dirty="0"/>
              <a:t>Αν και άλλα στελέχη </a:t>
            </a:r>
            <a:r>
              <a:rPr lang="en-US" dirty="0"/>
              <a:t>EHEC </a:t>
            </a:r>
            <a:r>
              <a:rPr lang="el-GR" dirty="0"/>
              <a:t>προκαλούν ασθένεια, η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παραμένει κατά πολύ ο πιο σημαντικός </a:t>
            </a:r>
            <a:r>
              <a:rPr lang="el-GR" dirty="0" err="1"/>
              <a:t>ορότυπος</a:t>
            </a:r>
            <a:r>
              <a:rPr lang="el-GR" dirty="0"/>
              <a:t> της </a:t>
            </a:r>
            <a:r>
              <a:rPr lang="en-US" dirty="0"/>
              <a:t>EHEC </a:t>
            </a:r>
            <a:endParaRPr lang="el-GR" dirty="0"/>
          </a:p>
          <a:p>
            <a:r>
              <a:rPr lang="el-GR" dirty="0"/>
              <a:t>Η αυξημένη διαθεσιμότητα τεχνικών μεθόδων στα κλινικά εργαστήρια, όπως είναι ο έλεγχος για τις </a:t>
            </a:r>
            <a:r>
              <a:rPr lang="en-US" dirty="0" err="1"/>
              <a:t>Stxs</a:t>
            </a:r>
            <a:r>
              <a:rPr lang="en-US" dirty="0"/>
              <a:t> </a:t>
            </a:r>
            <a:r>
              <a:rPr lang="el-GR" dirty="0"/>
              <a:t>ή για τα γονίδιά τους και η ταυτοποίηση άλλων μολυσματικών παραγόντων μοναδικών για την </a:t>
            </a:r>
            <a:r>
              <a:rPr lang="en-US" dirty="0"/>
              <a:t>EHEC</a:t>
            </a:r>
            <a:r>
              <a:rPr lang="el-GR" dirty="0"/>
              <a:t>, μπορεί να αυξήσει περαιτέρω την ανίχνευση ασθενειών που να αποδίδονται σε στελέχη </a:t>
            </a:r>
            <a:r>
              <a:rPr lang="es-ES" dirty="0"/>
              <a:t>EHEC</a:t>
            </a:r>
            <a:r>
              <a:rPr lang="el-GR" dirty="0"/>
              <a:t>, πλην του Ο157.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102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081386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τροφογενείς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επιμολύνσεις</a:t>
            </a:r>
            <a:r>
              <a: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(λοιμώξεις)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προκαλούνται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κατανάλωση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τροφίμων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περιέχουν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ζωντανούς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παθογόνους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μικροοργανισμούς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708920"/>
            <a:ext cx="8363272" cy="3888432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των</a:t>
            </a:r>
            <a:r>
              <a:rPr lang="en-GB" dirty="0"/>
              <a:t> </a:t>
            </a:r>
            <a:r>
              <a:rPr lang="en-GB" dirty="0" err="1"/>
              <a:t>οποίων</a:t>
            </a:r>
            <a:r>
              <a:rPr lang="en-GB" dirty="0"/>
              <a:t> </a:t>
            </a:r>
            <a:r>
              <a:rPr lang="en-GB" dirty="0" err="1"/>
              <a:t>τα</a:t>
            </a:r>
            <a:r>
              <a:rPr lang="en-GB" dirty="0"/>
              <a:t> </a:t>
            </a:r>
            <a:r>
              <a:rPr lang="en-GB" dirty="0" err="1"/>
              <a:t>κύτταρα</a:t>
            </a:r>
            <a:r>
              <a:rPr lang="en-GB" dirty="0"/>
              <a:t> </a:t>
            </a:r>
            <a:r>
              <a:rPr lang="en-GB" dirty="0" err="1"/>
              <a:t>πολλαπλασιάζονται</a:t>
            </a:r>
            <a:r>
              <a:rPr lang="en-GB" dirty="0"/>
              <a:t> </a:t>
            </a:r>
            <a:r>
              <a:rPr lang="en-GB" dirty="0" err="1"/>
              <a:t>στον</a:t>
            </a:r>
            <a:r>
              <a:rPr lang="en-GB" dirty="0"/>
              <a:t> </a:t>
            </a:r>
            <a:r>
              <a:rPr lang="en-GB" dirty="0" err="1"/>
              <a:t>εντερικό</a:t>
            </a:r>
            <a:r>
              <a:rPr lang="en-GB" dirty="0"/>
              <a:t> </a:t>
            </a:r>
            <a:r>
              <a:rPr lang="en-GB" dirty="0" err="1"/>
              <a:t>σωλήνα</a:t>
            </a:r>
            <a:r>
              <a:rPr lang="en-GB" dirty="0"/>
              <a:t> </a:t>
            </a:r>
            <a:r>
              <a:rPr lang="en-GB" dirty="0" err="1"/>
              <a:t>και</a:t>
            </a:r>
            <a:r>
              <a:rPr lang="en-GB" dirty="0"/>
              <a:t> </a:t>
            </a:r>
            <a:r>
              <a:rPr lang="en-GB" dirty="0" err="1"/>
              <a:t>απελευθερώνουν</a:t>
            </a:r>
            <a:r>
              <a:rPr lang="en-GB" dirty="0"/>
              <a:t> </a:t>
            </a:r>
            <a:r>
              <a:rPr lang="en-GB" dirty="0" err="1"/>
              <a:t>τοξίνες</a:t>
            </a:r>
            <a:r>
              <a:rPr lang="en-GB" dirty="0"/>
              <a:t> </a:t>
            </a:r>
            <a:r>
              <a:rPr lang="en-GB" dirty="0" err="1"/>
              <a:t>οι</a:t>
            </a:r>
            <a:r>
              <a:rPr lang="en-GB" dirty="0"/>
              <a:t> </a:t>
            </a:r>
            <a:r>
              <a:rPr lang="en-GB" dirty="0" err="1"/>
              <a:t>οποίες</a:t>
            </a:r>
            <a:r>
              <a:rPr lang="en-GB" dirty="0"/>
              <a:t> </a:t>
            </a:r>
            <a:r>
              <a:rPr lang="en-GB" dirty="0" err="1"/>
              <a:t>εισβάλλουν</a:t>
            </a:r>
            <a:r>
              <a:rPr lang="en-GB" dirty="0"/>
              <a:t> </a:t>
            </a:r>
            <a:r>
              <a:rPr lang="en-GB" dirty="0" err="1"/>
              <a:t>και</a:t>
            </a:r>
            <a:r>
              <a:rPr lang="en-GB" dirty="0"/>
              <a:t> </a:t>
            </a:r>
            <a:r>
              <a:rPr lang="en-GB" dirty="0" err="1"/>
              <a:t>βλάπτουν</a:t>
            </a:r>
            <a:r>
              <a:rPr lang="en-GB" dirty="0"/>
              <a:t> </a:t>
            </a:r>
            <a:r>
              <a:rPr lang="en-GB" dirty="0" err="1"/>
              <a:t>τα</a:t>
            </a:r>
            <a:r>
              <a:rPr lang="en-GB" dirty="0"/>
              <a:t> </a:t>
            </a:r>
            <a:r>
              <a:rPr lang="en-GB" dirty="0" err="1"/>
              <a:t>κύτταρα</a:t>
            </a:r>
            <a:r>
              <a:rPr lang="en-GB" dirty="0"/>
              <a:t> </a:t>
            </a:r>
            <a:r>
              <a:rPr lang="en-GB" dirty="0" err="1"/>
              <a:t>του</a:t>
            </a:r>
            <a:r>
              <a:rPr lang="en-GB" dirty="0"/>
              <a:t> </a:t>
            </a:r>
            <a:r>
              <a:rPr lang="en-GB" dirty="0" err="1"/>
              <a:t>επιθηλίου</a:t>
            </a:r>
            <a:r>
              <a:rPr lang="en-GB" dirty="0"/>
              <a:t>.</a:t>
            </a:r>
            <a:endParaRPr lang="el-GR" dirty="0"/>
          </a:p>
          <a:p>
            <a:r>
              <a:rPr lang="en-GB" dirty="0"/>
              <a:t> </a:t>
            </a:r>
            <a:r>
              <a:rPr lang="en-GB" dirty="0" err="1"/>
              <a:t>Οι</a:t>
            </a:r>
            <a:r>
              <a:rPr lang="en-GB" dirty="0"/>
              <a:t> </a:t>
            </a:r>
            <a:r>
              <a:rPr lang="en-GB" dirty="0" err="1"/>
              <a:t>συνέπειες</a:t>
            </a:r>
            <a:r>
              <a:rPr lang="en-GB" dirty="0"/>
              <a:t> </a:t>
            </a:r>
            <a:r>
              <a:rPr lang="en-GB" dirty="0" err="1"/>
              <a:t>είναι</a:t>
            </a:r>
            <a:r>
              <a:rPr lang="en-GB" dirty="0"/>
              <a:t> </a:t>
            </a:r>
            <a:r>
              <a:rPr lang="en-GB" dirty="0" err="1"/>
              <a:t>πόνος</a:t>
            </a:r>
            <a:r>
              <a:rPr lang="en-GB" dirty="0"/>
              <a:t> </a:t>
            </a:r>
            <a:r>
              <a:rPr lang="en-GB" dirty="0" err="1"/>
              <a:t>στο</a:t>
            </a:r>
            <a:r>
              <a:rPr lang="en-GB" dirty="0"/>
              <a:t> </a:t>
            </a:r>
            <a:r>
              <a:rPr lang="en-GB" dirty="0" err="1"/>
              <a:t>στομάχι</a:t>
            </a:r>
            <a:r>
              <a:rPr lang="en-GB" dirty="0"/>
              <a:t> </a:t>
            </a:r>
            <a:r>
              <a:rPr lang="en-GB" dirty="0" err="1"/>
              <a:t>και</a:t>
            </a:r>
            <a:r>
              <a:rPr lang="en-GB" dirty="0"/>
              <a:t> </a:t>
            </a:r>
            <a:r>
              <a:rPr lang="en-GB" dirty="0" err="1"/>
              <a:t>διάρροια</a:t>
            </a:r>
            <a:r>
              <a:rPr lang="en-GB" dirty="0"/>
              <a:t>, </a:t>
            </a:r>
            <a:r>
              <a:rPr lang="en-GB" dirty="0" err="1"/>
              <a:t>σε</a:t>
            </a:r>
            <a:r>
              <a:rPr lang="en-GB" dirty="0"/>
              <a:t> </a:t>
            </a:r>
            <a:r>
              <a:rPr lang="en-GB" dirty="0" err="1"/>
              <a:t>σύντομο</a:t>
            </a:r>
            <a:r>
              <a:rPr lang="en-GB" dirty="0"/>
              <a:t> </a:t>
            </a:r>
            <a:r>
              <a:rPr lang="en-GB" dirty="0" err="1"/>
              <a:t>χρονικό</a:t>
            </a:r>
            <a:r>
              <a:rPr lang="en-GB" dirty="0"/>
              <a:t> </a:t>
            </a:r>
            <a:r>
              <a:rPr lang="en-GB" dirty="0" err="1"/>
              <a:t>διάστημα</a:t>
            </a:r>
            <a:r>
              <a:rPr lang="en-GB" dirty="0"/>
              <a:t> </a:t>
            </a:r>
            <a:r>
              <a:rPr lang="en-GB" dirty="0" err="1"/>
              <a:t>μετά</a:t>
            </a:r>
            <a:r>
              <a:rPr lang="en-GB" dirty="0"/>
              <a:t> </a:t>
            </a:r>
            <a:r>
              <a:rPr lang="en-GB" dirty="0" err="1"/>
              <a:t>από</a:t>
            </a:r>
            <a:r>
              <a:rPr lang="en-GB" dirty="0"/>
              <a:t> </a:t>
            </a:r>
            <a:r>
              <a:rPr lang="en-GB" dirty="0" err="1"/>
              <a:t>την</a:t>
            </a:r>
            <a:r>
              <a:rPr lang="en-GB" dirty="0"/>
              <a:t> </a:t>
            </a:r>
            <a:r>
              <a:rPr lang="en-GB" dirty="0" err="1"/>
              <a:t>κατανάλωση</a:t>
            </a:r>
            <a:r>
              <a:rPr lang="en-GB" dirty="0"/>
              <a:t> </a:t>
            </a:r>
            <a:r>
              <a:rPr lang="en-GB" dirty="0" err="1"/>
              <a:t>του</a:t>
            </a:r>
            <a:r>
              <a:rPr lang="en-GB" dirty="0"/>
              <a:t> </a:t>
            </a:r>
            <a:r>
              <a:rPr lang="en-GB" dirty="0" err="1"/>
              <a:t>μολυσμένου</a:t>
            </a:r>
            <a:r>
              <a:rPr lang="en-GB" dirty="0"/>
              <a:t> </a:t>
            </a:r>
            <a:r>
              <a:rPr lang="en-GB" dirty="0" err="1"/>
              <a:t>τροφίμου</a:t>
            </a:r>
            <a:r>
              <a:rPr lang="en-GB" dirty="0"/>
              <a:t>. </a:t>
            </a:r>
            <a:endParaRPr lang="el-GR" dirty="0"/>
          </a:p>
          <a:p>
            <a:r>
              <a:rPr lang="en-GB" dirty="0" err="1"/>
              <a:t>Μετά</a:t>
            </a:r>
            <a:r>
              <a:rPr lang="en-GB" dirty="0"/>
              <a:t> </a:t>
            </a:r>
            <a:r>
              <a:rPr lang="en-GB" dirty="0" err="1"/>
              <a:t>από</a:t>
            </a:r>
            <a:r>
              <a:rPr lang="en-GB" dirty="0"/>
              <a:t> </a:t>
            </a:r>
            <a:r>
              <a:rPr lang="en-GB" dirty="0" err="1"/>
              <a:t>διάστημα</a:t>
            </a:r>
            <a:r>
              <a:rPr lang="en-GB" dirty="0"/>
              <a:t> </a:t>
            </a:r>
            <a:r>
              <a:rPr lang="en-GB" dirty="0" err="1"/>
              <a:t>μερικών</a:t>
            </a:r>
            <a:r>
              <a:rPr lang="en-GB" dirty="0"/>
              <a:t> </a:t>
            </a:r>
            <a:r>
              <a:rPr lang="en-GB" dirty="0" err="1"/>
              <a:t>ημέρων</a:t>
            </a:r>
            <a:r>
              <a:rPr lang="en-GB" dirty="0"/>
              <a:t> </a:t>
            </a:r>
            <a:r>
              <a:rPr lang="en-GB" dirty="0" err="1"/>
              <a:t>τα</a:t>
            </a:r>
            <a:r>
              <a:rPr lang="en-GB" dirty="0"/>
              <a:t> </a:t>
            </a:r>
            <a:r>
              <a:rPr lang="en-GB" dirty="0" err="1"/>
              <a:t>συμπτώματα</a:t>
            </a:r>
            <a:r>
              <a:rPr lang="en-GB" dirty="0"/>
              <a:t> </a:t>
            </a:r>
            <a:r>
              <a:rPr lang="en-GB" dirty="0" err="1"/>
              <a:t>εξαφανίζονται</a:t>
            </a:r>
            <a:r>
              <a:rPr lang="en-GB" dirty="0"/>
              <a:t>, </a:t>
            </a:r>
            <a:r>
              <a:rPr lang="en-GB" dirty="0" err="1"/>
              <a:t>αλλά</a:t>
            </a:r>
            <a:r>
              <a:rPr lang="en-GB" dirty="0"/>
              <a:t> </a:t>
            </a:r>
            <a:r>
              <a:rPr lang="en-GB" dirty="0" err="1"/>
              <a:t>το</a:t>
            </a:r>
            <a:r>
              <a:rPr lang="en-GB" dirty="0"/>
              <a:t> </a:t>
            </a:r>
            <a:r>
              <a:rPr lang="en-GB" dirty="0" err="1"/>
              <a:t>μικρόβιο</a:t>
            </a:r>
            <a:r>
              <a:rPr lang="en-GB" dirty="0"/>
              <a:t> </a:t>
            </a:r>
            <a:r>
              <a:rPr lang="en-GB" dirty="0" err="1"/>
              <a:t>μπορεί</a:t>
            </a:r>
            <a:r>
              <a:rPr lang="en-GB" dirty="0"/>
              <a:t> </a:t>
            </a:r>
            <a:r>
              <a:rPr lang="en-GB" dirty="0" err="1"/>
              <a:t>ακόμα</a:t>
            </a:r>
            <a:r>
              <a:rPr lang="en-GB" dirty="0"/>
              <a:t> </a:t>
            </a:r>
            <a:r>
              <a:rPr lang="en-GB" dirty="0" err="1"/>
              <a:t>να</a:t>
            </a:r>
            <a:r>
              <a:rPr lang="en-GB" dirty="0"/>
              <a:t> </a:t>
            </a:r>
            <a:r>
              <a:rPr lang="en-GB" dirty="0" err="1"/>
              <a:t>εκκρίνεται</a:t>
            </a:r>
            <a:r>
              <a:rPr lang="en-GB" dirty="0"/>
              <a:t> </a:t>
            </a:r>
            <a:r>
              <a:rPr lang="en-GB" dirty="0" err="1"/>
              <a:t>με</a:t>
            </a:r>
            <a:r>
              <a:rPr lang="en-GB" dirty="0"/>
              <a:t> </a:t>
            </a:r>
            <a:r>
              <a:rPr lang="en-GB" dirty="0" err="1"/>
              <a:t>τα</a:t>
            </a:r>
            <a:r>
              <a:rPr lang="el-GR" dirty="0"/>
              <a:t> περιττώματα. </a:t>
            </a:r>
          </a:p>
          <a:p>
            <a:r>
              <a:rPr lang="el-GR" dirty="0"/>
              <a:t>Ο άνθρωπος ο οποίος βρίσκεται σε αυτή την κατάσταση καλείται υγιής φορέας, και μπορεί να μολύνει τα τρόφιμα και άλλους ανθρώπους, εάν δεν τηρεί τις προβλεπόμενες πρακτικές υγιεινής.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 fontScale="90000"/>
          </a:bodyPr>
          <a:lstStyle/>
          <a:p>
            <a:r>
              <a:rPr lang="el-GR" dirty="0"/>
              <a:t>Τα βακτήρια που προκαλούν τις περισσότερες </a:t>
            </a:r>
            <a:r>
              <a:rPr lang="el-GR" dirty="0" err="1"/>
              <a:t>τροφιμογενείς</a:t>
            </a:r>
            <a:r>
              <a:rPr lang="el-GR" dirty="0"/>
              <a:t> λοιμώξεις είναι: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82808"/>
            <a:ext cx="8435280" cy="4975192"/>
          </a:xfrm>
        </p:spPr>
        <p:txBody>
          <a:bodyPr>
            <a:normAutofit lnSpcReduction="10000"/>
          </a:bodyPr>
          <a:lstStyle/>
          <a:p>
            <a:r>
              <a:rPr lang="el-GR" i="1" dirty="0" err="1"/>
              <a:t>Salmonella</a:t>
            </a:r>
            <a:r>
              <a:rPr lang="el-GR" dirty="0"/>
              <a:t>, </a:t>
            </a:r>
          </a:p>
          <a:p>
            <a:r>
              <a:rPr lang="el-GR" i="1" dirty="0" err="1"/>
              <a:t>Campylobacter</a:t>
            </a:r>
            <a:r>
              <a:rPr lang="el-GR" i="1" dirty="0"/>
              <a:t> </a:t>
            </a:r>
          </a:p>
          <a:p>
            <a:r>
              <a:rPr lang="en-GB" i="1" dirty="0" err="1"/>
              <a:t>Listeria</a:t>
            </a:r>
            <a:r>
              <a:rPr lang="en-GB" i="1" dirty="0"/>
              <a:t> </a:t>
            </a:r>
            <a:r>
              <a:rPr lang="en-GB" i="1" dirty="0" err="1"/>
              <a:t>monocytogenes</a:t>
            </a:r>
            <a:endParaRPr lang="el-GR" dirty="0"/>
          </a:p>
          <a:p>
            <a:r>
              <a:rPr lang="el-GR" i="1" dirty="0"/>
              <a:t>E</a:t>
            </a:r>
            <a:r>
              <a:rPr lang="en-US" i="1" dirty="0" err="1"/>
              <a:t>scherichia</a:t>
            </a:r>
            <a:r>
              <a:rPr lang="el-GR" i="1" dirty="0"/>
              <a:t> </a:t>
            </a:r>
            <a:r>
              <a:rPr lang="el-GR" i="1" dirty="0" err="1"/>
              <a:t>coli</a:t>
            </a:r>
            <a:r>
              <a:rPr lang="el-GR" i="1" dirty="0"/>
              <a:t> (</a:t>
            </a:r>
            <a:r>
              <a:rPr lang="en-GB" i="1" dirty="0"/>
              <a:t>O</a:t>
            </a:r>
            <a:r>
              <a:rPr lang="el-GR" i="1" dirty="0"/>
              <a:t>157:</a:t>
            </a:r>
            <a:r>
              <a:rPr lang="en-GB" i="1" dirty="0"/>
              <a:t>H</a:t>
            </a:r>
            <a:r>
              <a:rPr lang="el-GR" i="1" dirty="0"/>
              <a:t>7 - </a:t>
            </a:r>
            <a:r>
              <a:rPr lang="el-GR" i="1" dirty="0" err="1"/>
              <a:t>παθογενής</a:t>
            </a:r>
            <a:r>
              <a:rPr lang="el-GR" i="1" dirty="0"/>
              <a:t> τύπος). </a:t>
            </a:r>
          </a:p>
          <a:p>
            <a:r>
              <a:rPr lang="el-GR" dirty="0"/>
              <a:t>Τα βακτήρια αυτά εμφανίζονται συχνότερα κατά τη διάρκεια του καλοκαιριού, επειδή οι συνθήκες ανάπτυξης των βακτηρίων είναι ευνοϊκότερες. </a:t>
            </a:r>
          </a:p>
          <a:p>
            <a:r>
              <a:rPr lang="el-GR" dirty="0"/>
              <a:t>Στις περισσότερες περιπτώσεις, οι επιπτώσεις αυτών των επιμολύνσεων είναι αρκετά ήπιες και το μόνο σύμπτωμα είναι η διάρροια. </a:t>
            </a:r>
          </a:p>
          <a:p>
            <a:r>
              <a:rPr lang="el-GR" dirty="0"/>
              <a:t>Οι ηλικιωμένοι, τα μικρά παιδιά ή τα </a:t>
            </a:r>
            <a:r>
              <a:rPr lang="el-GR" dirty="0" err="1"/>
              <a:t>ανοσοκατεσταλμένα</a:t>
            </a:r>
            <a:r>
              <a:rPr lang="el-GR" dirty="0"/>
              <a:t> άτομα επηρεάζονται σοβαρότερα.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1346"/>
          </a:xfrm>
        </p:spPr>
        <p:txBody>
          <a:bodyPr>
            <a:normAutofit fontScale="90000"/>
          </a:bodyPr>
          <a:lstStyle/>
          <a:p>
            <a:r>
              <a:rPr lang="el-GR" dirty="0"/>
              <a:t>Οι </a:t>
            </a:r>
            <a:r>
              <a:rPr lang="el-GR" b="1" dirty="0"/>
              <a:t>τροφικές τοξινώσεις</a:t>
            </a:r>
            <a:r>
              <a:rPr lang="el-GR" dirty="0"/>
              <a:t> προκαλούνται από την κατανάλωση τροφίμων που περιέχουν τοξίνες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24536"/>
          </a:xfrm>
        </p:spPr>
        <p:txBody>
          <a:bodyPr>
            <a:normAutofit/>
          </a:bodyPr>
          <a:lstStyle/>
          <a:p>
            <a:r>
              <a:rPr lang="el-GR" dirty="0"/>
              <a:t>Οι πιο γνωστές </a:t>
            </a:r>
            <a:r>
              <a:rPr lang="el-GR" dirty="0" err="1"/>
              <a:t>βακτηριακές</a:t>
            </a:r>
            <a:r>
              <a:rPr lang="el-GR" dirty="0"/>
              <a:t> τοξίνες στα τρόφιμα παράγονται από τον </a:t>
            </a:r>
            <a:r>
              <a:rPr lang="el-GR" b="1" i="1" dirty="0" err="1"/>
              <a:t>Staphylococcus</a:t>
            </a:r>
            <a:r>
              <a:rPr lang="el-GR" b="1" i="1" dirty="0"/>
              <a:t> </a:t>
            </a:r>
            <a:r>
              <a:rPr lang="el-GR" b="1" i="1" dirty="0" err="1"/>
              <a:t>aureus</a:t>
            </a:r>
            <a:r>
              <a:rPr lang="el-GR" b="1" i="1" dirty="0"/>
              <a:t> </a:t>
            </a:r>
            <a:r>
              <a:rPr lang="el-GR" dirty="0"/>
              <a:t>και το </a:t>
            </a:r>
            <a:r>
              <a:rPr lang="el-GR" b="1" i="1" dirty="0" err="1"/>
              <a:t>Clostridium</a:t>
            </a:r>
            <a:r>
              <a:rPr lang="el-GR" b="1" i="1" dirty="0"/>
              <a:t> </a:t>
            </a:r>
            <a:r>
              <a:rPr lang="el-GR" b="1" i="1" dirty="0" err="1"/>
              <a:t>botulinum</a:t>
            </a:r>
            <a:r>
              <a:rPr lang="el-GR" i="1" dirty="0"/>
              <a:t>,</a:t>
            </a:r>
            <a:r>
              <a:rPr lang="en-US" i="1" dirty="0"/>
              <a:t>Clostridium </a:t>
            </a:r>
            <a:r>
              <a:rPr lang="en-US" i="1" dirty="0" err="1"/>
              <a:t>perfringens</a:t>
            </a:r>
            <a:r>
              <a:rPr lang="en-US" i="1" dirty="0"/>
              <a:t>, </a:t>
            </a:r>
            <a:r>
              <a:rPr lang="en-US" b="1" i="1" dirty="0"/>
              <a:t>Bacillus cereus</a:t>
            </a:r>
            <a:r>
              <a:rPr lang="el-GR" b="1" i="1" dirty="0"/>
              <a:t> </a:t>
            </a:r>
          </a:p>
          <a:p>
            <a:r>
              <a:rPr lang="el-GR" dirty="0"/>
              <a:t>Οι υψηλές συγκεντρώσεις τοξινών στα τρόφιμα, έχουν επιπτώσεις οι οποίες εμφανίζονται μερικές ώρες μετά από την κατανάλωση του αλλοιωμένου τροφίμου</a:t>
            </a:r>
            <a:endParaRPr lang="el-GR" i="1" dirty="0"/>
          </a:p>
          <a:p>
            <a:r>
              <a:rPr lang="el-GR" dirty="0"/>
              <a:t>Οι περισσότερες </a:t>
            </a:r>
            <a:r>
              <a:rPr lang="el-GR" dirty="0" err="1"/>
              <a:t>τροφογενείς</a:t>
            </a:r>
            <a:r>
              <a:rPr lang="el-GR" dirty="0"/>
              <a:t> τοξίνες είναι </a:t>
            </a:r>
            <a:r>
              <a:rPr lang="el-GR" b="1" dirty="0"/>
              <a:t>ανθεκτικές</a:t>
            </a:r>
            <a:r>
              <a:rPr lang="el-GR" dirty="0"/>
              <a:t> στη θερμότητα, και δεν καταστρέφονται με το μαγείρεμα.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Πρόληψη </a:t>
            </a:r>
            <a:r>
              <a:rPr lang="el-GR" dirty="0" err="1"/>
              <a:t>τροφογενών</a:t>
            </a:r>
            <a:r>
              <a:rPr lang="el-GR" dirty="0"/>
              <a:t> λοιμώξεων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κατάλληλη θερμική επεξεργασία των τροφίμων, μπορεί να προλάβει τις </a:t>
            </a:r>
            <a:r>
              <a:rPr lang="el-GR" dirty="0" err="1"/>
              <a:t>τροφογενείς</a:t>
            </a:r>
            <a:r>
              <a:rPr lang="el-GR" dirty="0"/>
              <a:t> επιμολύνσεις καθώς όλα σχεδόν τα μη σπορογόνα βακτήρια θανατώνονται σε θερμοκρασίες </a:t>
            </a:r>
            <a:r>
              <a:rPr lang="el-GR" b="1" u="sng" dirty="0"/>
              <a:t>μεγαλύτερες των 70°C</a:t>
            </a:r>
            <a:r>
              <a:rPr lang="el-GR" u="sng" dirty="0"/>
              <a:t>. </a:t>
            </a:r>
          </a:p>
          <a:p>
            <a:r>
              <a:rPr lang="el-GR" dirty="0"/>
              <a:t>Η προετοιμασία των τροφίμων πολύ νωρίτερα της κατανάλωσής τους, και η διατήρησή τους σε ιδανική (4-60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), για την ανάπτυξη των μικροοργανισμών, θερμοκρασία για μεγάλα χρονικά διαστήματα, αποτελούν τα κύρια αίτια των </a:t>
            </a:r>
            <a:r>
              <a:rPr lang="el-GR" dirty="0" err="1"/>
              <a:t>τροφογενών</a:t>
            </a:r>
            <a:r>
              <a:rPr lang="el-GR" dirty="0"/>
              <a:t> ασθενειών.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βακτήρια που προκαλούν τροφική λοίμωξη ή  τοξίνωση συνήθως δεν επηρεάζουν τη γεύση ή τη μυρωδιά των τροφίμων καθιστώντας δύσκολη την ανίχνευση τους. 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τροφικές δηλητηριάσεις που προκαλούνται  από ορισμένα βακτήρια μπορεί να αποβούν θανατηφόρες αν και στις περισσότερες περιπτώσεις προκαλούν ασθένειες που αντιμετωπίζονται. </a:t>
            </a:r>
          </a:p>
          <a:p>
            <a:r>
              <a:rPr lang="el-GR" dirty="0"/>
              <a:t>Τα συμπτώματα συνήθως εμφανίζονται άμεσα, αλλά υπάρχει πιθανότητα να εμφανιστούν και σε διάστημα ημερών μετά την κατανάλωση του μολυσμένου τροφίμου, καθιστώντας δύσκολο τον προσδιορισμό της πηγής. </a:t>
            </a:r>
          </a:p>
          <a:p>
            <a:r>
              <a:rPr lang="el-GR" dirty="0"/>
              <a:t>Τα συμπτώματα περιλαμβάνουν κοιλιακούς πόνους, διάρροια, εμετό, ναυτία και πυρετό. 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36904" cy="172819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Κύριες πηγές μικροοργανισμών στα τρόφιμα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l-GR" b="1" dirty="0"/>
              <a:t>Έδαφος και νερό</a:t>
            </a:r>
            <a:endParaRPr lang="en-US" b="1" dirty="0"/>
          </a:p>
          <a:p>
            <a:pPr marL="578358" indent="-514350">
              <a:buFont typeface="+mj-lt"/>
              <a:buAutoNum type="arabicPeriod"/>
            </a:pPr>
            <a:r>
              <a:rPr lang="el-GR" b="1" dirty="0"/>
              <a:t>Αέρας και σκόνη</a:t>
            </a:r>
            <a:endParaRPr lang="en-US" b="1" dirty="0"/>
          </a:p>
          <a:p>
            <a:pPr marL="578358" indent="-514350">
              <a:buFont typeface="+mj-lt"/>
              <a:buAutoNum type="arabicPeriod"/>
            </a:pPr>
            <a:r>
              <a:rPr lang="el-GR" b="1" dirty="0"/>
              <a:t>Φυτά και φυτικά προϊόντα</a:t>
            </a:r>
            <a:endParaRPr lang="en-US" b="1" dirty="0"/>
          </a:p>
          <a:p>
            <a:pPr marL="578358" indent="-514350">
              <a:buFont typeface="+mj-lt"/>
              <a:buAutoNum type="arabicPeriod"/>
            </a:pPr>
            <a:r>
              <a:rPr lang="el-GR" b="1" dirty="0"/>
              <a:t>Χειριστές τροφίμων</a:t>
            </a:r>
            <a:endParaRPr lang="en-US" b="1" dirty="0"/>
          </a:p>
          <a:p>
            <a:pPr lvl="1"/>
            <a:r>
              <a:rPr lang="el-GR" sz="3100" dirty="0"/>
              <a:t>Η μικροβιακή χλωρίδα που υπάρχει στα χέρια και τα ρούχα των ανθρώπων που χειρίζονται τα τρόφιμα, αποτελεί ένδειξη της προσωπικής τους υγιεινής καθώς και του περιβάλλοντος της επεξεργασίας.</a:t>
            </a:r>
          </a:p>
          <a:p>
            <a:pPr lvl="1"/>
            <a:r>
              <a:rPr lang="el-GR" sz="3100" dirty="0"/>
              <a:t>Σημαντικές πηγές μικροβίων αποτελούν η ρινική κοιλότητα, το στόμα  το δέρμα, καθώς και η εντερική χλωρίδα, που μπορεί να εισέλθει στα τρόφιμα με κακές πρακτικές υγιεινής των χειριστών των τροφίμων.</a:t>
            </a:r>
          </a:p>
          <a:p>
            <a:pPr>
              <a:buNone/>
            </a:pPr>
            <a:endParaRPr lang="en-US" b="1" dirty="0"/>
          </a:p>
          <a:p>
            <a:pPr marL="578358" indent="-51435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5.</a:t>
            </a:r>
            <a:r>
              <a:rPr lang="el-GR" b="1" dirty="0"/>
              <a:t>Εντερικός σωλήνας ανθρώπων και ζώων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5112568"/>
          </a:xfrm>
        </p:spPr>
        <p:txBody>
          <a:bodyPr/>
          <a:lstStyle/>
          <a:p>
            <a:pPr lvl="1"/>
            <a:r>
              <a:rPr lang="el-GR" sz="2800" dirty="0"/>
              <a:t>Η μικροβιακή χλωρίδα του εντέρου γίνεται πηγή μόλυνσης του νερού, όταν το μολυσμένο νερό χρησιμοποιείται για να πλυθούν τα ωμά τρόφιμα. </a:t>
            </a:r>
          </a:p>
          <a:p>
            <a:pPr lvl="1"/>
            <a:r>
              <a:rPr lang="el-GR" sz="2800" dirty="0"/>
              <a:t>Τα περισσότερα ή όλα τα είδη της οικογένειας των </a:t>
            </a:r>
            <a:r>
              <a:rPr lang="en-GB" sz="2800" i="1" dirty="0" err="1"/>
              <a:t>Enterobacteriaceae</a:t>
            </a:r>
            <a:r>
              <a:rPr lang="el-GR" sz="2800" dirty="0"/>
              <a:t> (</a:t>
            </a:r>
            <a:r>
              <a:rPr lang="el-GR" sz="2800" dirty="0" err="1"/>
              <a:t>εντεροβακτήρια</a:t>
            </a:r>
            <a:r>
              <a:rPr lang="el-GR" sz="2800" dirty="0"/>
              <a:t>) εμφανίζονται στα περιττώματα μαζί με τα εντερικά παθογόνα.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</a:t>
            </a:r>
            <a:r>
              <a:rPr lang="el-GR" b="1" dirty="0"/>
              <a:t>Μαγειρικά σκεύη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λαχανικά που συλλέγονται σε </a:t>
            </a:r>
            <a:r>
              <a:rPr lang="el-GR" b="1" dirty="0" err="1"/>
              <a:t>περιέκτες</a:t>
            </a:r>
            <a:r>
              <a:rPr lang="el-GR" dirty="0"/>
              <a:t> και σκεύη, περιέχουν μικροοργανισμούς στην επιφάνεια τους οι οποίοι μπορούν να μολύνουν τις επιφάνειες επαφής. </a:t>
            </a:r>
          </a:p>
          <a:p>
            <a:r>
              <a:rPr lang="el-GR" dirty="0"/>
              <a:t>Κατά τον ίδιο τρόπο οι </a:t>
            </a:r>
            <a:r>
              <a:rPr lang="el-GR" b="1" dirty="0"/>
              <a:t>σανίδες κοπής </a:t>
            </a:r>
            <a:r>
              <a:rPr lang="el-GR" dirty="0"/>
              <a:t>κρέατος, τα μαχαίρια και οι μύλοι κοπής κιμά επιμολύνονται σταδιακά από την συσσώρευση μικροοργανισμών που υπάρχουν στο κρέας.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Τροφικές δηλητηριάσεις: επιβάρυνση της Δημόσιας Υγείας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4572000"/>
          </a:xfrm>
        </p:spPr>
        <p:txBody>
          <a:bodyPr/>
          <a:lstStyle/>
          <a:p>
            <a:r>
              <a:rPr lang="el-GR" dirty="0"/>
              <a:t>Οι τροφικές δηλητηριάσεις αποτελούν μια </a:t>
            </a:r>
            <a:r>
              <a:rPr lang="el-GR" b="1" dirty="0"/>
              <a:t>υπολογίσιμη επιβάρυνση </a:t>
            </a:r>
            <a:r>
              <a:rPr lang="el-GR" dirty="0"/>
              <a:t>για τη δημόσια υγεία και την οικονομία όχι μόνο της μονάδας που παράγει, επεξεργάζεται ή μεταποιεί τρόφιμα, αλλά και όλης της χώρας.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7. </a:t>
            </a:r>
            <a:r>
              <a:rPr lang="el-GR" b="1" dirty="0"/>
              <a:t>Ζωοτροφές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ζωοτροφές είναι σημαντική πηγή </a:t>
            </a:r>
            <a:r>
              <a:rPr lang="en-GB" i="1" dirty="0"/>
              <a:t>Salmonella</a:t>
            </a:r>
            <a:r>
              <a:rPr lang="el-GR" dirty="0"/>
              <a:t> για τα πουλερικά και άλλα ζώα. </a:t>
            </a:r>
          </a:p>
          <a:p>
            <a:r>
              <a:rPr lang="el-GR" dirty="0"/>
              <a:t>Τα χόρτα αποτελούν πηγή </a:t>
            </a:r>
            <a:r>
              <a:rPr lang="en-GB" i="1" dirty="0" err="1"/>
              <a:t>Listeria</a:t>
            </a:r>
            <a:r>
              <a:rPr lang="en-GB" i="1" dirty="0"/>
              <a:t> </a:t>
            </a:r>
            <a:r>
              <a:rPr lang="en-US" i="1" dirty="0"/>
              <a:t>m</a:t>
            </a:r>
            <a:r>
              <a:rPr lang="en-GB" i="1" dirty="0" err="1"/>
              <a:t>onocytogenes</a:t>
            </a:r>
            <a:r>
              <a:rPr lang="el-GR" dirty="0"/>
              <a:t> για το γάλα και το κρέας των ζώων.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8. </a:t>
            </a:r>
            <a:r>
              <a:rPr lang="el-GR" b="1" dirty="0"/>
              <a:t>Δέρμα των ζώων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είδος των μικροοργανισμών που υπάρχουν στο αγελαδινό γάλα είναι ένδειξη της </a:t>
            </a:r>
            <a:r>
              <a:rPr lang="el-GR" dirty="0" err="1"/>
              <a:t>μικροχλωρίδας</a:t>
            </a:r>
            <a:r>
              <a:rPr lang="el-GR" dirty="0"/>
              <a:t> του </a:t>
            </a:r>
            <a:r>
              <a:rPr lang="el-GR" b="1" dirty="0"/>
              <a:t>μαστού</a:t>
            </a:r>
            <a:r>
              <a:rPr lang="el-GR" dirty="0"/>
              <a:t> όταν δεν εφαρμόζονται καλές πρακτικές υγιεινής στο άρμεγμα και το γενικότερο περιβάλλον του ζώου.</a:t>
            </a:r>
          </a:p>
          <a:p>
            <a:r>
              <a:rPr lang="el-GR" dirty="0"/>
              <a:t> Οι μικροοργανισμοί που εμφανίζονται στους </a:t>
            </a:r>
            <a:r>
              <a:rPr lang="el-GR" dirty="0" err="1"/>
              <a:t>μαστ</a:t>
            </a:r>
            <a:r>
              <a:rPr lang="en-GB" dirty="0"/>
              <a:t>o</a:t>
            </a:r>
            <a:r>
              <a:rPr lang="el-GR" dirty="0" err="1"/>
              <a:t>ύς</a:t>
            </a:r>
            <a:r>
              <a:rPr lang="el-GR" dirty="0"/>
              <a:t> και το δέρμα των ζώων μπορούν να επιμολύνουν το γάλα, τους </a:t>
            </a:r>
            <a:r>
              <a:rPr lang="el-GR" dirty="0" err="1"/>
              <a:t>περιέκτες</a:t>
            </a:r>
            <a:r>
              <a:rPr lang="el-GR" dirty="0"/>
              <a:t> συλλογής του γάλακτος και τα χέρια των χειριστών.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l-GR" b="1" i="1" dirty="0"/>
              <a:t>Γενικοί κανόνες για αποφυγή τροφικών δηλητηριάσεων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err="1"/>
              <a:t>Επαρκής</a:t>
            </a:r>
            <a:r>
              <a:rPr lang="en-GB" dirty="0"/>
              <a:t> </a:t>
            </a:r>
            <a:r>
              <a:rPr lang="en-GB" dirty="0" err="1"/>
              <a:t>ψύξη</a:t>
            </a:r>
            <a:endParaRPr lang="el-GR" dirty="0"/>
          </a:p>
          <a:p>
            <a:pPr lvl="0"/>
            <a:r>
              <a:rPr lang="el-GR" dirty="0"/>
              <a:t>Προετοιμασία τροφίμων λίγο πριν καταναλωθούν </a:t>
            </a:r>
          </a:p>
          <a:p>
            <a:pPr lvl="0"/>
            <a:r>
              <a:rPr lang="en-GB" dirty="0" err="1"/>
              <a:t>Προσωπική</a:t>
            </a:r>
            <a:r>
              <a:rPr lang="en-GB" dirty="0"/>
              <a:t> </a:t>
            </a:r>
            <a:r>
              <a:rPr lang="en-GB" dirty="0" err="1"/>
              <a:t>υγιεινή</a:t>
            </a:r>
            <a:endParaRPr lang="el-GR" dirty="0"/>
          </a:p>
          <a:p>
            <a:pPr lvl="0"/>
            <a:r>
              <a:rPr lang="en-GB" dirty="0" err="1"/>
              <a:t>Επαρκές</a:t>
            </a:r>
            <a:r>
              <a:rPr lang="en-GB" dirty="0"/>
              <a:t> </a:t>
            </a:r>
            <a:r>
              <a:rPr lang="en-GB" dirty="0" err="1"/>
              <a:t>μαγείρεμα</a:t>
            </a:r>
            <a:r>
              <a:rPr lang="en-GB" dirty="0"/>
              <a:t> </a:t>
            </a:r>
            <a:r>
              <a:rPr lang="en-GB" dirty="0" err="1"/>
              <a:t>και</a:t>
            </a:r>
            <a:r>
              <a:rPr lang="en-GB" dirty="0"/>
              <a:t> </a:t>
            </a:r>
            <a:r>
              <a:rPr lang="en-GB" dirty="0" err="1"/>
              <a:t>θερμική</a:t>
            </a:r>
            <a:r>
              <a:rPr lang="en-GB" dirty="0"/>
              <a:t> </a:t>
            </a:r>
            <a:r>
              <a:rPr lang="en-GB" dirty="0" err="1"/>
              <a:t>επεξεργασία</a:t>
            </a:r>
            <a:endParaRPr lang="el-GR" dirty="0"/>
          </a:p>
          <a:p>
            <a:pPr lvl="0"/>
            <a:r>
              <a:rPr lang="el-GR" dirty="0"/>
              <a:t>Αποφυγή διατήρησης των τροφίμων σε θερμαινόμενα σκεύη όπου οι θερμοκρασίες ευνοούν την ανάπτυξη βακτηρίων</a:t>
            </a:r>
          </a:p>
          <a:p>
            <a:pPr lvl="0"/>
            <a:r>
              <a:rPr lang="el-GR" dirty="0"/>
              <a:t>Αποφυγή επιμόλυνσης (π.χ. επαφή μαγειρεμένου τροφίμου με ακατέργαστα προϊόντα ή μολυσμένα υλικά όπως σανίδες τεμαχισμού)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3275856" y="-315416"/>
            <a:ext cx="5580112" cy="2376264"/>
          </a:xfrm>
        </p:spPr>
        <p:txBody>
          <a:bodyPr>
            <a:normAutofit/>
          </a:bodyPr>
          <a:lstStyle/>
          <a:p>
            <a:pPr algn="l"/>
            <a:r>
              <a:rPr lang="el-GR" dirty="0">
                <a:solidFill>
                  <a:schemeClr val="tx1"/>
                </a:solidFill>
              </a:rPr>
              <a:t>Κυριότερα παθογόνα τροφίμων</a:t>
            </a:r>
          </a:p>
        </p:txBody>
      </p:sp>
      <p:sp>
        <p:nvSpPr>
          <p:cNvPr id="3074" name="AutoShape 2" descr="Image result for food patho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Image result for food patho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8" name="Picture 6" descr="Image result for food pathogens 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2304255" cy="2607558"/>
          </a:xfrm>
          <a:prstGeom prst="rect">
            <a:avLst/>
          </a:prstGeom>
          <a:noFill/>
        </p:spPr>
      </p:pic>
      <p:pic>
        <p:nvPicPr>
          <p:cNvPr id="3080" name="Picture 8" descr="Image result for food pathogens 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819912" cy="13178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82" name="Picture 10" descr="Image result for food salmon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2736304" cy="1684916"/>
          </a:xfrm>
          <a:prstGeom prst="rect">
            <a:avLst/>
          </a:prstGeom>
          <a:noFill/>
        </p:spPr>
      </p:pic>
      <p:pic>
        <p:nvPicPr>
          <p:cNvPr id="3084" name="Picture 12" descr="Image result for bacteria pathogens in fo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400" y="2478245"/>
            <a:ext cx="5400600" cy="4379755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9684568" cy="764704"/>
          </a:xfrm>
        </p:spPr>
        <p:txBody>
          <a:bodyPr>
            <a:normAutofit fontScale="90000"/>
          </a:bodyPr>
          <a:lstStyle/>
          <a:p>
            <a:r>
              <a:rPr lang="el-GR" sz="2800" u="sng" dirty="0"/>
              <a:t>Κυριότεροι Παθογόνοι Μικροοργανισμοί και Παράγοντες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l-GR" sz="2800" u="sng" dirty="0">
                <a:latin typeface="Arial" charset="0"/>
                <a:cs typeface="Arial" charset="0"/>
              </a:rPr>
              <a:t>που προκαλούν τροφικές ασθένειες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337302" cy="5472608"/>
          </a:xfrm>
        </p:spPr>
        <p:txBody>
          <a:bodyPr>
            <a:normAutofit lnSpcReduction="10000"/>
          </a:bodyPr>
          <a:lstStyle/>
          <a:p>
            <a:pPr marL="371475" indent="-371475" eaLnBrk="1" hangingPunct="1">
              <a:lnSpc>
                <a:spcPct val="90000"/>
              </a:lnSpc>
            </a:pPr>
            <a:r>
              <a:rPr lang="en-US" sz="1900" dirty="0"/>
              <a:t>Gram</a:t>
            </a:r>
            <a:r>
              <a:rPr lang="el-GR" sz="1900" dirty="0"/>
              <a:t> αρνητικά</a:t>
            </a:r>
            <a:r>
              <a:rPr lang="en-US" sz="1900" dirty="0"/>
              <a:t> </a:t>
            </a:r>
            <a:r>
              <a:rPr lang="el-GR" sz="1900" dirty="0"/>
              <a:t> Βακτήρια</a:t>
            </a:r>
            <a:endParaRPr lang="en-US" sz="1900" dirty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/>
              <a:t>	- </a:t>
            </a:r>
            <a:r>
              <a:rPr lang="en-US" sz="1900" i="1" dirty="0"/>
              <a:t>Salmonella species</a:t>
            </a:r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Campylobacter species</a:t>
            </a:r>
          </a:p>
          <a:p>
            <a:pPr marL="371475" indent="-371475">
              <a:lnSpc>
                <a:spcPct val="90000"/>
              </a:lnSpc>
              <a:buNone/>
            </a:pPr>
            <a:r>
              <a:rPr lang="en-US" sz="1900" i="1" dirty="0"/>
              <a:t>	- Escherichia coli</a:t>
            </a:r>
            <a:r>
              <a:rPr lang="el-GR" sz="1900" i="1" dirty="0"/>
              <a:t> (</a:t>
            </a:r>
            <a:r>
              <a:rPr lang="en-US" sz="1900" i="1" dirty="0" err="1"/>
              <a:t>E.coli</a:t>
            </a:r>
            <a:r>
              <a:rPr lang="en-US" sz="2000" dirty="0"/>
              <a:t> O</a:t>
            </a:r>
            <a:r>
              <a:rPr lang="el-GR" sz="2000" dirty="0"/>
              <a:t>157:</a:t>
            </a:r>
            <a:r>
              <a:rPr lang="en-US" sz="2000" dirty="0"/>
              <a:t>H</a:t>
            </a:r>
            <a:r>
              <a:rPr lang="el-GR" sz="2000" dirty="0"/>
              <a:t>7</a:t>
            </a:r>
            <a:r>
              <a:rPr lang="en-US" sz="2000" dirty="0"/>
              <a:t>)</a:t>
            </a:r>
            <a:r>
              <a:rPr lang="en-US" sz="1900" i="1" dirty="0"/>
              <a:t> </a:t>
            </a:r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</a:t>
            </a:r>
            <a:r>
              <a:rPr lang="en-US" sz="1900" i="1" dirty="0" err="1"/>
              <a:t>Yersinia</a:t>
            </a:r>
            <a:r>
              <a:rPr lang="en-US" sz="1900" i="1" dirty="0"/>
              <a:t> </a:t>
            </a:r>
            <a:r>
              <a:rPr lang="en-US" sz="1900" i="1" dirty="0" err="1"/>
              <a:t>enterocolitica</a:t>
            </a:r>
            <a:endParaRPr lang="en-US" sz="1900" i="1" dirty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</a:t>
            </a:r>
            <a:r>
              <a:rPr lang="en-US" sz="1900" i="1" dirty="0" err="1"/>
              <a:t>Shigella</a:t>
            </a:r>
            <a:r>
              <a:rPr lang="en-US" sz="1900" i="1" dirty="0"/>
              <a:t> species</a:t>
            </a:r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</a:t>
            </a:r>
            <a:r>
              <a:rPr lang="en-US" sz="1900" i="1" dirty="0" err="1"/>
              <a:t>Vibrio</a:t>
            </a:r>
            <a:r>
              <a:rPr lang="en-US" sz="1900" i="1" dirty="0"/>
              <a:t> species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n-US" sz="1900" dirty="0"/>
              <a:t>Gram</a:t>
            </a:r>
            <a:r>
              <a:rPr lang="el-GR" sz="1900" dirty="0"/>
              <a:t> θετικά</a:t>
            </a:r>
            <a:r>
              <a:rPr lang="en-US" sz="1900" dirty="0"/>
              <a:t> </a:t>
            </a:r>
            <a:r>
              <a:rPr lang="el-GR" sz="1900" dirty="0"/>
              <a:t>Βακτήρια</a:t>
            </a:r>
            <a:endParaRPr lang="en-US" sz="1900" dirty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/>
              <a:t>	- </a:t>
            </a:r>
            <a:r>
              <a:rPr lang="en-US" sz="1900" i="1" dirty="0" err="1"/>
              <a:t>Listeria</a:t>
            </a:r>
            <a:r>
              <a:rPr lang="en-US" sz="1900" i="1" dirty="0"/>
              <a:t> </a:t>
            </a:r>
            <a:r>
              <a:rPr lang="en-US" sz="1900" i="1" dirty="0" err="1"/>
              <a:t>monocytogenes</a:t>
            </a:r>
            <a:endParaRPr lang="en-US" sz="1900" i="1" dirty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Staphylococcus </a:t>
            </a:r>
            <a:r>
              <a:rPr lang="en-US" sz="1900" i="1" dirty="0" err="1"/>
              <a:t>aureus</a:t>
            </a:r>
            <a:endParaRPr lang="en-US" sz="1900" i="1" dirty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Clostridium </a:t>
            </a:r>
            <a:r>
              <a:rPr lang="en-US" sz="1900" i="1" dirty="0" err="1"/>
              <a:t>botulinum</a:t>
            </a:r>
            <a:endParaRPr lang="en-US" sz="1900" i="1" dirty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Clostridium </a:t>
            </a:r>
            <a:r>
              <a:rPr lang="en-US" sz="1900" i="1" dirty="0" err="1"/>
              <a:t>perfringens</a:t>
            </a:r>
            <a:endParaRPr lang="en-US" sz="1900" i="1" dirty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/>
              <a:t>	- Bacillus cereus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 err="1"/>
              <a:t>Μυκοτοξίνες</a:t>
            </a:r>
            <a:r>
              <a:rPr lang="el-GR" sz="1900" dirty="0"/>
              <a:t> από </a:t>
            </a:r>
            <a:r>
              <a:rPr lang="el-GR" sz="1900" dirty="0" err="1"/>
              <a:t>τοξιγενείς</a:t>
            </a:r>
            <a:r>
              <a:rPr lang="el-GR" sz="1900" dirty="0"/>
              <a:t> μύκητες</a:t>
            </a:r>
            <a:r>
              <a:rPr lang="en-US" sz="1900" dirty="0"/>
              <a:t> (</a:t>
            </a:r>
            <a:r>
              <a:rPr lang="en-US" sz="1900" i="1" dirty="0" err="1"/>
              <a:t>Aspergillus</a:t>
            </a:r>
            <a:r>
              <a:rPr lang="en-US" sz="1900" i="1" dirty="0"/>
              <a:t>, </a:t>
            </a:r>
            <a:r>
              <a:rPr lang="en-US" sz="1900" i="1" dirty="0" err="1"/>
              <a:t>Penicilium</a:t>
            </a:r>
            <a:r>
              <a:rPr lang="en-US" sz="1900" i="1" dirty="0"/>
              <a:t>, </a:t>
            </a:r>
            <a:r>
              <a:rPr lang="en-US" sz="1900" i="1" dirty="0" err="1"/>
              <a:t>Fusarium</a:t>
            </a:r>
            <a:r>
              <a:rPr lang="en-US" sz="1900" i="1" dirty="0"/>
              <a:t>)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 err="1"/>
              <a:t>Τροφογενείς</a:t>
            </a:r>
            <a:r>
              <a:rPr lang="el-GR" sz="1900" dirty="0"/>
              <a:t> ιοί 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/>
              <a:t> </a:t>
            </a:r>
            <a:r>
              <a:rPr lang="en-US" sz="1900" dirty="0" err="1"/>
              <a:t>Prions</a:t>
            </a:r>
            <a:endParaRPr lang="en-US" sz="1900" dirty="0"/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 err="1"/>
              <a:t>Προτόζωα</a:t>
            </a:r>
            <a:r>
              <a:rPr lang="el-GR" sz="1900" dirty="0"/>
              <a:t>-παράσιτα</a:t>
            </a:r>
            <a:endParaRPr lang="en-US" sz="19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62DAF-CD13-423E-BF2B-0F89062B076A}" type="slidenum">
              <a:rPr lang="el-GR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salmonella-typhi.wikispaces.com/file/view/salmonella_typhi.jpg/199669976/salmonella_typ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736304" cy="258124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168"/>
          </a:xfrm>
        </p:spPr>
        <p:txBody>
          <a:bodyPr>
            <a:noAutofit/>
          </a:bodyPr>
          <a:lstStyle/>
          <a:p>
            <a:r>
              <a:rPr lang="el-GR" sz="3200" dirty="0"/>
              <a:t>Προαιρετικά αναερόβια </a:t>
            </a:r>
            <a:r>
              <a:rPr lang="en-US" sz="3200" dirty="0"/>
              <a:t>gram </a:t>
            </a:r>
            <a:r>
              <a:rPr lang="el-GR" sz="3200" dirty="0"/>
              <a:t>αρνητικά </a:t>
            </a:r>
            <a:r>
              <a:rPr lang="el-GR" sz="3200" dirty="0" err="1"/>
              <a:t>ραβδόμορφα</a:t>
            </a:r>
            <a:r>
              <a:rPr lang="el-GR" sz="3200" dirty="0"/>
              <a:t> βακτήρια</a:t>
            </a:r>
            <a:br>
              <a:rPr lang="el-GR" sz="3200" dirty="0"/>
            </a:br>
            <a:r>
              <a:rPr lang="el-GR" sz="3200" dirty="0"/>
              <a:t> (</a:t>
            </a:r>
            <a:r>
              <a:rPr lang="en-US" sz="3200" dirty="0"/>
              <a:t>facultative anaerobic gram negative rods)</a:t>
            </a:r>
            <a:r>
              <a:rPr lang="el-GR" sz="3200" dirty="0"/>
              <a:t>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"/>
          </p:nvPr>
        </p:nvSpPr>
        <p:spPr>
          <a:xfrm>
            <a:off x="6156176" y="5013176"/>
            <a:ext cx="3419872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 err="1"/>
              <a:t>Vibrio</a:t>
            </a:r>
            <a:r>
              <a:rPr lang="en-US" sz="2000" b="1" i="1" dirty="0"/>
              <a:t> </a:t>
            </a:r>
          </a:p>
          <a:p>
            <a:pPr>
              <a:buNone/>
            </a:pPr>
            <a:r>
              <a:rPr lang="en-US" sz="2000" b="1" i="1" dirty="0" err="1"/>
              <a:t>parahaemolyticus</a:t>
            </a:r>
            <a:endParaRPr lang="el-GR" sz="2000" b="1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Salmonella spp</a:t>
            </a:r>
            <a:endParaRPr lang="el-GR" i="1" dirty="0"/>
          </a:p>
        </p:txBody>
      </p:sp>
      <p:pic>
        <p:nvPicPr>
          <p:cNvPr id="61446" name="Picture 6" descr="http://classconnection.s3.amazonaws.com/624/flashcards/476624/jpg/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927623" cy="22265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1960" y="22048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Escherichia coli</a:t>
            </a:r>
            <a:endParaRPr lang="el-GR" b="1" i="1" dirty="0"/>
          </a:p>
        </p:txBody>
      </p:sp>
      <p:pic>
        <p:nvPicPr>
          <p:cNvPr id="61448" name="Picture 8" descr="http://www.ehagroup.com/resources/pathogens/images/yersinia-enterocolitica-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132856"/>
            <a:ext cx="19050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23720" y="170080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Yersinia</a:t>
            </a:r>
            <a:r>
              <a:rPr lang="en-US" sz="2400" b="1" i="1" dirty="0"/>
              <a:t> spp</a:t>
            </a:r>
            <a:endParaRPr lang="el-GR" sz="2400" b="1" i="1" dirty="0"/>
          </a:p>
        </p:txBody>
      </p:sp>
      <p:pic>
        <p:nvPicPr>
          <p:cNvPr id="71682" name="Picture 2" descr="Image result for vibrio parahaemolytic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25144"/>
            <a:ext cx="2088232" cy="1879409"/>
          </a:xfrm>
          <a:prstGeom prst="rect">
            <a:avLst/>
          </a:prstGeom>
          <a:noFill/>
        </p:spPr>
      </p:pic>
      <p:pic>
        <p:nvPicPr>
          <p:cNvPr id="71684" name="Picture 4" descr="Image result for shige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43753"/>
            <a:ext cx="2952328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9032"/>
          </a:xfrm>
        </p:spPr>
        <p:txBody>
          <a:bodyPr>
            <a:normAutofit/>
          </a:bodyPr>
          <a:lstStyle/>
          <a:p>
            <a:r>
              <a:rPr lang="en-US" dirty="0"/>
              <a:t>Gram </a:t>
            </a:r>
            <a:r>
              <a:rPr lang="el-GR" dirty="0"/>
              <a:t>αρνητικό ελικοειδές </a:t>
            </a:r>
            <a:r>
              <a:rPr lang="el-GR" dirty="0" err="1"/>
              <a:t>μικροαερόφιλο</a:t>
            </a:r>
            <a:r>
              <a:rPr lang="el-GR" dirty="0"/>
              <a:t>: </a:t>
            </a:r>
            <a:r>
              <a:rPr lang="en-US" i="1" dirty="0"/>
              <a:t>Campylobacter</a:t>
            </a:r>
            <a:endParaRPr lang="el-GR" i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1008112"/>
          </a:xfrm>
        </p:spPr>
        <p:txBody>
          <a:bodyPr>
            <a:normAutofit/>
          </a:bodyPr>
          <a:lstStyle/>
          <a:p>
            <a:r>
              <a:rPr lang="en-US" i="1" dirty="0"/>
              <a:t>Campylobacter</a:t>
            </a:r>
            <a:r>
              <a:rPr lang="el-GR" i="1" dirty="0"/>
              <a:t> </a:t>
            </a:r>
            <a:r>
              <a:rPr lang="en-US" i="1" dirty="0" err="1"/>
              <a:t>jejuni</a:t>
            </a:r>
            <a:r>
              <a:rPr lang="en-US" i="1" dirty="0"/>
              <a:t>: </a:t>
            </a:r>
            <a:r>
              <a:rPr lang="el-GR" dirty="0"/>
              <a:t>το πιο κοινό αίτιο τροφικής δηλητηρίασης στις ΗΠΑ</a:t>
            </a:r>
            <a:r>
              <a:rPr lang="en-US" dirty="0"/>
              <a:t> </a:t>
            </a:r>
            <a:r>
              <a:rPr lang="el-GR" dirty="0"/>
              <a:t>και στην ΕΕ</a:t>
            </a:r>
          </a:p>
        </p:txBody>
      </p:sp>
      <p:pic>
        <p:nvPicPr>
          <p:cNvPr id="118786" name="Picture 2" descr="Image result for campylobacter jej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4649087" cy="371927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1224136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Αλλα</a:t>
            </a:r>
            <a:r>
              <a:rPr lang="el-GR" dirty="0"/>
              <a:t> </a:t>
            </a:r>
            <a:r>
              <a:rPr lang="en-US" dirty="0"/>
              <a:t>gram </a:t>
            </a:r>
            <a:r>
              <a:rPr lang="el-GR" dirty="0"/>
              <a:t>αρνητικά που μπορεί να έχουν λοιμώδη δράση: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51520" y="1916832"/>
            <a:ext cx="4040188" cy="42274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3100" b="1" dirty="0" err="1"/>
              <a:t>Σπειροχαίτες</a:t>
            </a:r>
            <a:r>
              <a:rPr lang="el-GR" sz="3100" b="1" dirty="0"/>
              <a:t> </a:t>
            </a:r>
            <a:endParaRPr lang="en-US" sz="3100" b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Treponema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Borrelia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Leptospira</a:t>
            </a:r>
            <a:endParaRPr lang="el-GR" i="1" dirty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/>
              <a:t>Αερόβια/</a:t>
            </a:r>
            <a:r>
              <a:rPr lang="el-GR" b="1" dirty="0" err="1"/>
              <a:t>μικροαερόφιλα</a:t>
            </a:r>
            <a:r>
              <a:rPr lang="el-GR" b="1" dirty="0"/>
              <a:t> ραβδία και κόκκοι</a:t>
            </a:r>
            <a:endParaRPr lang="en-US" b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Alcaligenes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Bordetella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Brucella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Legionella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Moraxella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Neisseria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Pseudomonas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Bacteroides</a:t>
            </a:r>
            <a:endParaRPr lang="el-GR" i="1" dirty="0"/>
          </a:p>
          <a:p>
            <a:pPr lvl="1">
              <a:buNone/>
            </a:pP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7944" y="1484784"/>
            <a:ext cx="4041775" cy="4227464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/>
              <a:t>Αερόβια/</a:t>
            </a:r>
            <a:r>
              <a:rPr lang="el-GR" b="1" dirty="0" err="1"/>
              <a:t>μικροαερόφιλα</a:t>
            </a:r>
            <a:r>
              <a:rPr lang="el-GR" b="1" dirty="0"/>
              <a:t> κινητά ελικοειδή</a:t>
            </a:r>
            <a:endParaRPr lang="en-US" b="1" dirty="0"/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Campylobacter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Helicobacter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err="1"/>
              <a:t>Spirillum</a:t>
            </a:r>
            <a:endParaRPr lang="el-GR" i="1" dirty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/>
              <a:t>Αναερόβια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/>
              <a:t>Bacteroides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/>
              <a:t>Fusobacterium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/>
              <a:t>Prevotella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endParaRPr lang="en-US" sz="1800" i="1" dirty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 err="1"/>
              <a:t>Ρικέτσιες</a:t>
            </a:r>
            <a:r>
              <a:rPr lang="el-GR" b="1" dirty="0"/>
              <a:t> και </a:t>
            </a:r>
            <a:r>
              <a:rPr lang="el-GR" b="1" dirty="0" err="1"/>
              <a:t>Χλαμύδια</a:t>
            </a:r>
            <a:r>
              <a:rPr lang="el-GR" b="1" dirty="0"/>
              <a:t> (ενδοκυτταρικά παράσιτα)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/>
              <a:t>Ricketsia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/>
              <a:t>Coxiella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/>
              <a:t>Chlamydia</a:t>
            </a:r>
            <a:endParaRPr lang="en-US" sz="1800" i="1" dirty="0"/>
          </a:p>
          <a:p>
            <a:pPr marL="822960" lvl="3" indent="-274320">
              <a:buSzPct val="95000"/>
              <a:buNone/>
            </a:pPr>
            <a:endParaRPr lang="de-DE" sz="1800" i="1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7" name="Picture 6" descr="Image result for campylobacter jej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060848"/>
            <a:ext cx="19050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6660232" cy="90872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n-US" sz="3600" b="1" dirty="0"/>
              <a:t>Gram </a:t>
            </a:r>
            <a:r>
              <a:rPr lang="el-GR" sz="3600" b="1" dirty="0"/>
              <a:t>θετικά παθογόνα βακτήρια</a:t>
            </a:r>
            <a:endParaRPr lang="el-GR" sz="3100" b="1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3528" y="2276872"/>
            <a:ext cx="3816424" cy="79208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gram </a:t>
            </a: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θετικ</a:t>
            </a:r>
            <a:r>
              <a:rPr lang="el-GR" sz="3600" b="1" dirty="0">
                <a:latin typeface="+mj-lt"/>
                <a:ea typeface="+mj-ea"/>
                <a:cs typeface="+mj-cs"/>
              </a:rPr>
              <a:t>ά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που</a:t>
            </a:r>
            <a:r>
              <a:rPr kumimoji="0" lang="el-GR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σχηματίζουν </a:t>
            </a:r>
            <a:r>
              <a:rPr kumimoji="0" lang="el-GR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ενδοσπόρια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3528" y="4653136"/>
            <a:ext cx="3816424" cy="792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θετικά</a:t>
            </a:r>
            <a:r>
              <a:rPr kumimoji="0" lang="el-GR" sz="2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ραβδία που δεν σχηματίζουν </a:t>
            </a:r>
            <a:r>
              <a:rPr kumimoji="0" lang="el-GR" sz="24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ενδοσπόρια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908720"/>
            <a:ext cx="259228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Staphylococcus</a:t>
            </a:r>
          </a:p>
          <a:p>
            <a:r>
              <a:rPr lang="en-US" sz="2400" b="1" i="1" dirty="0"/>
              <a:t>Streptococcus</a:t>
            </a:r>
          </a:p>
          <a:p>
            <a:r>
              <a:rPr lang="en-US" sz="2400" b="1" i="1" dirty="0" err="1"/>
              <a:t>Enterococcus</a:t>
            </a:r>
            <a:endParaRPr lang="el-GR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3284984"/>
            <a:ext cx="187220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Bacillus</a:t>
            </a:r>
          </a:p>
          <a:p>
            <a:r>
              <a:rPr lang="en-US" sz="2400" b="1" i="1" dirty="0"/>
              <a:t>Clostridium</a:t>
            </a:r>
            <a:endParaRPr lang="el-GR" sz="2400" b="1" i="1" dirty="0"/>
          </a:p>
        </p:txBody>
      </p:sp>
      <p:sp>
        <p:nvSpPr>
          <p:cNvPr id="13" name="Right Arrow 12"/>
          <p:cNvSpPr/>
          <p:nvPr/>
        </p:nvSpPr>
        <p:spPr>
          <a:xfrm>
            <a:off x="3707904" y="2276872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4355976" y="5013176"/>
            <a:ext cx="29523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Listeria</a:t>
            </a:r>
            <a:endParaRPr lang="en-US" sz="2400" b="1" i="1" dirty="0"/>
          </a:p>
          <a:p>
            <a:r>
              <a:rPr lang="en-US" sz="2400" i="1" dirty="0" err="1"/>
              <a:t>Corynebacterium</a:t>
            </a:r>
            <a:endParaRPr lang="el-GR" sz="2400" i="1" dirty="0"/>
          </a:p>
        </p:txBody>
      </p:sp>
      <p:sp>
        <p:nvSpPr>
          <p:cNvPr id="17" name="Right Arrow 16"/>
          <p:cNvSpPr/>
          <p:nvPr/>
        </p:nvSpPr>
        <p:spPr>
          <a:xfrm>
            <a:off x="3635896" y="5301208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6964" name="Picture 4" descr="Image result for bacillus cer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1512168" cy="1491524"/>
          </a:xfrm>
          <a:prstGeom prst="rect">
            <a:avLst/>
          </a:prstGeom>
          <a:noFill/>
        </p:spPr>
      </p:pic>
      <p:pic>
        <p:nvPicPr>
          <p:cNvPr id="296968" name="Picture 8" descr="Image result for staphylococcus aur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20279" cy="2016224"/>
          </a:xfrm>
          <a:prstGeom prst="rect">
            <a:avLst/>
          </a:prstGeom>
          <a:noFill/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467544" y="1484784"/>
            <a:ext cx="3024336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</a:t>
            </a:r>
            <a:r>
              <a:rPr lang="el-GR" sz="2800" b="1" dirty="0" err="1">
                <a:latin typeface="+mj-lt"/>
                <a:ea typeface="+mj-ea"/>
                <a:cs typeface="+mj-cs"/>
              </a:rPr>
              <a:t>θετικοί</a:t>
            </a:r>
            <a:r>
              <a:rPr lang="el-GR" sz="2800" b="1" dirty="0">
                <a:latin typeface="+mj-lt"/>
                <a:ea typeface="+mj-ea"/>
                <a:cs typeface="+mj-cs"/>
              </a:rPr>
              <a:t> κόκκοι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868144" y="1484784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0658" name="Picture 2" descr="Image result for lis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43862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για τις </a:t>
            </a:r>
            <a:r>
              <a:rPr lang="el-GR" dirty="0" err="1"/>
              <a:t>τροφιμογενείς</a:t>
            </a:r>
            <a:r>
              <a:rPr lang="el-GR" dirty="0"/>
              <a:t> λοιμώξεις στην ΕΕ το 2019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πιο κοινή αιτία των επιδημιών ήταν το </a:t>
            </a:r>
            <a:r>
              <a:rPr lang="en-US" i="1" dirty="0"/>
              <a:t>Campylobacter</a:t>
            </a:r>
            <a:r>
              <a:rPr lang="el-GR" i="1" dirty="0"/>
              <a:t> (</a:t>
            </a:r>
            <a:r>
              <a:rPr lang="el-GR" dirty="0"/>
              <a:t>220.682 κρούσματα, 47 θάνατοι</a:t>
            </a:r>
            <a:r>
              <a:rPr lang="el-GR" i="1" dirty="0"/>
              <a:t>)</a:t>
            </a:r>
            <a:endParaRPr lang="en-US" i="1" dirty="0"/>
          </a:p>
          <a:p>
            <a:r>
              <a:rPr lang="el-GR" dirty="0"/>
              <a:t> και η δεύτερη αιτία η </a:t>
            </a:r>
            <a:r>
              <a:rPr lang="en-US" i="1" dirty="0"/>
              <a:t>Salmonella</a:t>
            </a:r>
            <a:r>
              <a:rPr lang="el-GR" i="1" dirty="0"/>
              <a:t> (</a:t>
            </a:r>
            <a:r>
              <a:rPr lang="el-GR" dirty="0"/>
              <a:t>87.923 κρούσματα, 140 θάνατοι) </a:t>
            </a:r>
          </a:p>
          <a:p>
            <a:r>
              <a:rPr lang="el-GR" dirty="0"/>
              <a:t>Όμως, ο αριθμός των επιδημιών </a:t>
            </a:r>
            <a:r>
              <a:rPr lang="en-US" i="1" dirty="0"/>
              <a:t>Salmonella</a:t>
            </a:r>
            <a:r>
              <a:rPr lang="en-US" dirty="0"/>
              <a:t> </a:t>
            </a:r>
            <a:r>
              <a:rPr lang="el-GR" dirty="0"/>
              <a:t>έχει μειωθεί κατά </a:t>
            </a:r>
            <a:r>
              <a:rPr lang="en-US" dirty="0"/>
              <a:t>4</a:t>
            </a:r>
            <a:r>
              <a:rPr lang="el-GR" dirty="0"/>
              <a:t>1% από το </a:t>
            </a:r>
            <a:r>
              <a:rPr lang="en-US" dirty="0"/>
              <a:t>2010.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Παθογόνοι μικροοργανισμοί και τοξίνες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7519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τροφικές δηλητηριάσεις προέρχονται κυρίως από την παρουσία </a:t>
            </a:r>
            <a:r>
              <a:rPr lang="el-GR" b="1" dirty="0"/>
              <a:t>ικανού αριθμού </a:t>
            </a:r>
            <a:r>
              <a:rPr lang="el-GR" dirty="0"/>
              <a:t>παθογόνων μικροοργανισμών (κυρίως βακτηρίων) στο καταναλωθέν τρόφιμο ή από την ύπαρξη μέσα στο τρόφιμο </a:t>
            </a:r>
            <a:r>
              <a:rPr lang="el-GR" b="1" dirty="0"/>
              <a:t>τοξινών</a:t>
            </a:r>
            <a:r>
              <a:rPr lang="el-GR" dirty="0"/>
              <a:t>, οι οποίες παράχθηκαν από μικροοργανισμούς σε κάποιο στάδιο της επεξεργασίας του. </a:t>
            </a:r>
          </a:p>
          <a:p>
            <a:r>
              <a:rPr lang="el-GR" dirty="0"/>
              <a:t>Προκαλούν προβλήματα τα οποία είναι ποικίλης σοβαρότητας και κυρίως </a:t>
            </a:r>
            <a:r>
              <a:rPr lang="el-GR" b="1" dirty="0"/>
              <a:t>πεπτικά</a:t>
            </a:r>
            <a:r>
              <a:rPr lang="el-GR" dirty="0"/>
              <a:t>: στομαχόπονος, ναυτία, εμετός, διάρροια πιθανώς συνοδευόμενη από πονοκέφαλο και πυρετό. </a:t>
            </a:r>
          </a:p>
          <a:p>
            <a:r>
              <a:rPr lang="el-GR" dirty="0"/>
              <a:t>Σε μερικές περιπτώσεις μπορεί να προσβληθούν το </a:t>
            </a:r>
            <a:r>
              <a:rPr lang="el-GR" b="1" dirty="0"/>
              <a:t>νευρικό</a:t>
            </a:r>
            <a:r>
              <a:rPr lang="el-GR" dirty="0"/>
              <a:t>, το κυκλοφορικό ή το σκελετικό σύστημα.</a:t>
            </a:r>
          </a:p>
          <a:p>
            <a:r>
              <a:rPr lang="en-US" dirty="0"/>
              <a:t>M</a:t>
            </a:r>
            <a:r>
              <a:rPr lang="el-GR" dirty="0"/>
              <a:t>ία συνηθισμένη </a:t>
            </a:r>
            <a:r>
              <a:rPr lang="el-GR" b="1" dirty="0"/>
              <a:t>γαστρεντερίτιδα</a:t>
            </a:r>
            <a:r>
              <a:rPr lang="el-GR" dirty="0"/>
              <a:t> μπορεί να αποβεί μοιραία, ιδιαίτερα σε ανθρώπους με ευαίσθητη υγεία όπως βρέφη και παιδιά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E2F941-9D50-4C63-96E3-39D7D588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highlight>
                  <a:srgbClr val="FFFF00"/>
                </a:highlight>
              </a:rPr>
              <a:t>Περιστατικά </a:t>
            </a:r>
            <a:r>
              <a:rPr lang="el-GR" dirty="0" err="1">
                <a:highlight>
                  <a:srgbClr val="FFFF00"/>
                </a:highlight>
              </a:rPr>
              <a:t>ζωονόσων</a:t>
            </a:r>
            <a:r>
              <a:rPr lang="el-GR" dirty="0">
                <a:highlight>
                  <a:srgbClr val="FFFF00"/>
                </a:highlight>
              </a:rPr>
              <a:t> το 201</a:t>
            </a:r>
            <a:r>
              <a:rPr lang="en-US" dirty="0">
                <a:highlight>
                  <a:srgbClr val="FFFF00"/>
                </a:highlight>
              </a:rPr>
              <a:t>9</a:t>
            </a:r>
            <a:r>
              <a:rPr lang="el-GR" dirty="0">
                <a:highlight>
                  <a:srgbClr val="FFFF00"/>
                </a:highlight>
              </a:rPr>
              <a:t> στην ΕΕ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3222E4C-D2AF-4790-9192-7C46CC87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D27449-6430-4C46-BA8F-6891D81D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1844824"/>
            <a:ext cx="8654603" cy="38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Περιστατικά </a:t>
            </a:r>
            <a:r>
              <a:rPr lang="el-GR" dirty="0" err="1"/>
              <a:t>ζωονόσων</a:t>
            </a:r>
            <a:r>
              <a:rPr lang="el-GR" dirty="0"/>
              <a:t> το 201</a:t>
            </a:r>
            <a:r>
              <a:rPr lang="en-US" dirty="0"/>
              <a:t>8</a:t>
            </a:r>
            <a:r>
              <a:rPr lang="el-GR" dirty="0"/>
              <a:t> στην ΕΕ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400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 descr="Image result for campylobacter in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5722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Περιστατικά λοιμώξεων από παθογόνα στις ΗΠΑ </a:t>
            </a:r>
            <a:r>
              <a:rPr lang="en-US" dirty="0"/>
              <a:t>(2016) </a:t>
            </a:r>
            <a:r>
              <a:rPr lang="el-GR" dirty="0"/>
              <a:t>σε </a:t>
            </a:r>
            <a:r>
              <a:rPr lang="en-US" dirty="0"/>
              <a:t>24029 </a:t>
            </a:r>
            <a:r>
              <a:rPr lang="el-GR" dirty="0" err="1"/>
              <a:t>τροφογενείς</a:t>
            </a:r>
            <a:r>
              <a:rPr lang="el-GR" dirty="0"/>
              <a:t> λοιμώξεις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72000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GB" i="1" dirty="0"/>
              <a:t>Campylobacter</a:t>
            </a:r>
            <a:r>
              <a:rPr lang="en-GB" dirty="0"/>
              <a:t> (8,547)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/>
              <a:t>Salmonella</a:t>
            </a:r>
            <a:r>
              <a:rPr lang="en-GB" dirty="0"/>
              <a:t> (8,172)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/>
              <a:t>Shigella</a:t>
            </a:r>
            <a:r>
              <a:rPr lang="en-GB" dirty="0"/>
              <a:t> (2,913)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/>
              <a:t>Shiga toxin-producing E. coli </a:t>
            </a:r>
            <a:r>
              <a:rPr lang="en-GB" dirty="0"/>
              <a:t>(1,845)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/>
              <a:t>Cryptosporidium</a:t>
            </a:r>
            <a:r>
              <a:rPr lang="en-GB" dirty="0"/>
              <a:t> (</a:t>
            </a:r>
            <a:r>
              <a:rPr lang="el-GR" dirty="0"/>
              <a:t>παράσιτο)</a:t>
            </a:r>
            <a:r>
              <a:rPr lang="en-GB" dirty="0"/>
              <a:t>(1,816)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/>
              <a:t>Yersinia</a:t>
            </a:r>
            <a:r>
              <a:rPr lang="en-GB" dirty="0"/>
              <a:t> (302)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/>
              <a:t>Vibrio</a:t>
            </a:r>
            <a:r>
              <a:rPr lang="en-GB" dirty="0"/>
              <a:t> (252)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/>
              <a:t>Listeria</a:t>
            </a:r>
            <a:r>
              <a:rPr lang="en-GB" dirty="0"/>
              <a:t> (127)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/>
              <a:t>Cyclospora</a:t>
            </a:r>
            <a:r>
              <a:rPr lang="el-GR" i="1" dirty="0"/>
              <a:t> </a:t>
            </a:r>
            <a:r>
              <a:rPr lang="el-GR" dirty="0"/>
              <a:t>(παράσιτο)</a:t>
            </a:r>
            <a:r>
              <a:rPr lang="en-GB" dirty="0"/>
              <a:t> (55)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280920" cy="2952328"/>
          </a:xfrm>
        </p:spPr>
        <p:txBody>
          <a:bodyPr>
            <a:normAutofit/>
          </a:bodyPr>
          <a:lstStyle/>
          <a:p>
            <a:r>
              <a:rPr lang="el-GR" dirty="0"/>
              <a:t>Πανεπιστήμιο Δυτικής Αττικής</a:t>
            </a:r>
          </a:p>
          <a:p>
            <a:r>
              <a:rPr lang="el-GR" dirty="0"/>
              <a:t>Σχολή Επιστημών Τροφίμων</a:t>
            </a:r>
          </a:p>
          <a:p>
            <a:r>
              <a:rPr lang="el-GR" dirty="0"/>
              <a:t>Τμήμα Επιστήμης και Τεχνολογίας Τροφίμων</a:t>
            </a:r>
          </a:p>
          <a:p>
            <a:r>
              <a:rPr lang="el-GR" dirty="0"/>
              <a:t>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351936" cy="2004640"/>
          </a:xfrm>
        </p:spPr>
        <p:txBody>
          <a:bodyPr>
            <a:normAutofit/>
          </a:bodyPr>
          <a:lstStyle/>
          <a:p>
            <a:r>
              <a:rPr lang="en-US" u="sng" dirty="0"/>
              <a:t/>
            </a:r>
            <a:br>
              <a:rPr lang="en-US" u="sng" dirty="0"/>
            </a:br>
            <a:r>
              <a:rPr lang="el-GR" u="sng" dirty="0"/>
              <a:t>Παθογόνα τροφίμων : </a:t>
            </a:r>
            <a:r>
              <a:rPr lang="en-US" i="1" u="sng" dirty="0"/>
              <a:t>Escherichia coli</a:t>
            </a:r>
            <a:r>
              <a:rPr lang="el-GR" i="1" u="sng" dirty="0"/>
              <a:t> </a:t>
            </a:r>
            <a:br>
              <a:rPr lang="el-GR" i="1" u="sng" dirty="0"/>
            </a:br>
            <a:endParaRPr lang="el-GR" i="1" dirty="0"/>
          </a:p>
        </p:txBody>
      </p:sp>
      <p:pic>
        <p:nvPicPr>
          <p:cNvPr id="7" name="Picture 2" descr="Image result for escherichia 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013176"/>
            <a:ext cx="2088232" cy="1478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4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Οικογένεια των </a:t>
            </a:r>
            <a:r>
              <a:rPr lang="el-GR" b="1" dirty="0" err="1"/>
              <a:t>εντεροβακτηρίων</a:t>
            </a:r>
            <a:r>
              <a:rPr lang="el-GR" dirty="0"/>
              <a:t> αποτελεί μια ομάδα </a:t>
            </a:r>
            <a:r>
              <a:rPr lang="en-US" dirty="0"/>
              <a:t>gram</a:t>
            </a:r>
            <a:r>
              <a:rPr lang="el-GR" dirty="0"/>
              <a:t>-αρνητικών, μη σπορογόνων, δυνητικά αναερόβιων </a:t>
            </a:r>
            <a:r>
              <a:rPr lang="el-GR" dirty="0" err="1"/>
              <a:t>ραβδόμορφων</a:t>
            </a:r>
            <a:r>
              <a:rPr lang="el-GR" dirty="0"/>
              <a:t> βακτηρίων, </a:t>
            </a:r>
          </a:p>
          <a:p>
            <a:r>
              <a:rPr lang="el-GR" dirty="0"/>
              <a:t>περιλαμβάνει περισσότερα από 115 είδη, τα οποία ανιχνεύονται στον </a:t>
            </a:r>
            <a:r>
              <a:rPr lang="el-GR" b="1" dirty="0"/>
              <a:t>εντερικό</a:t>
            </a:r>
            <a:r>
              <a:rPr lang="el-GR" dirty="0"/>
              <a:t> σωλήνα των ανθρώπων και των ζώων, </a:t>
            </a:r>
          </a:p>
          <a:p>
            <a:r>
              <a:rPr lang="el-GR" dirty="0"/>
              <a:t>μεταξύ των </a:t>
            </a:r>
            <a:r>
              <a:rPr lang="el-GR" dirty="0" err="1"/>
              <a:t>εντεροβακτηρίων</a:t>
            </a:r>
            <a:r>
              <a:rPr lang="el-GR" dirty="0"/>
              <a:t> συγκαταλέγονται και ορισμένα από τα πιο </a:t>
            </a:r>
            <a:r>
              <a:rPr lang="el-GR" b="1" dirty="0"/>
              <a:t>κοινά παθογόνα </a:t>
            </a:r>
            <a:r>
              <a:rPr lang="el-GR" dirty="0"/>
              <a:t>βακτήρια, όπως η </a:t>
            </a:r>
            <a:r>
              <a:rPr lang="en-US" i="1" dirty="0"/>
              <a:t>Salmonella </a:t>
            </a:r>
            <a:r>
              <a:rPr lang="el-GR" dirty="0"/>
              <a:t>και η </a:t>
            </a:r>
            <a:r>
              <a:rPr lang="en-US" i="1" dirty="0"/>
              <a:t>Escherichia coli</a:t>
            </a:r>
            <a:r>
              <a:rPr lang="el-GR" dirty="0"/>
              <a:t>. </a:t>
            </a:r>
          </a:p>
          <a:p>
            <a:r>
              <a:rPr lang="el-GR" dirty="0"/>
              <a:t>Τα </a:t>
            </a:r>
            <a:r>
              <a:rPr lang="el-GR" dirty="0" err="1"/>
              <a:t>εντεροβακτήρια</a:t>
            </a:r>
            <a:r>
              <a:rPr lang="el-GR" dirty="0"/>
              <a:t> αποτελούν μια ευρύτερη ομάδα βακτηρίων τα οποία, παρουσία αλάτων του </a:t>
            </a:r>
            <a:r>
              <a:rPr lang="el-GR" b="1" dirty="0"/>
              <a:t>χολικού οξέος</a:t>
            </a:r>
            <a:r>
              <a:rPr lang="el-GR" dirty="0"/>
              <a:t> αναπτύσσονται και παράγουν </a:t>
            </a:r>
            <a:r>
              <a:rPr lang="el-GR" b="1" dirty="0"/>
              <a:t>οξύ από γλυκόζη</a:t>
            </a:r>
            <a:r>
              <a:rPr lang="el-GR" dirty="0"/>
              <a:t>.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827584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3600" b="1" dirty="0" err="1"/>
              <a:t>Εντεροβακτήρια</a:t>
            </a:r>
            <a:r>
              <a:rPr lang="el-GR" sz="3600" b="1" dirty="0"/>
              <a:t> </a:t>
            </a:r>
            <a:r>
              <a:rPr lang="en-US" sz="3600" i="1" dirty="0" err="1"/>
              <a:t>Enterobacteriaceae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3528" y="1025352"/>
            <a:ext cx="8568952" cy="58326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Εντεροβακτήρια</a:t>
            </a:r>
          </a:p>
        </p:txBody>
      </p:sp>
      <p:sp>
        <p:nvSpPr>
          <p:cNvPr id="6" name="Oval 5"/>
          <p:cNvSpPr/>
          <p:nvPr/>
        </p:nvSpPr>
        <p:spPr>
          <a:xfrm>
            <a:off x="3059832" y="1628800"/>
            <a:ext cx="5040560" cy="39604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1988840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Κολοβακτηριοειδή</a:t>
            </a:r>
          </a:p>
          <a:p>
            <a:pPr algn="ctr"/>
            <a:r>
              <a:rPr lang="el-GR" sz="2800" dirty="0"/>
              <a:t>(ολικά)</a:t>
            </a:r>
          </a:p>
          <a:p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5436096" y="3212976"/>
            <a:ext cx="2016224" cy="15841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724128" y="3429000"/>
            <a:ext cx="1872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Εντερικής προέλευσης κολοβακτηριοειδή</a:t>
            </a:r>
          </a:p>
          <a:p>
            <a:r>
              <a:rPr lang="el-GR" sz="3200" i="1" dirty="0"/>
              <a:t>Ε.</a:t>
            </a:r>
            <a:r>
              <a:rPr lang="en-US" sz="3200" i="1" dirty="0"/>
              <a:t>coli</a:t>
            </a:r>
            <a:endParaRPr lang="el-GR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278092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Salmonella</a:t>
            </a:r>
          </a:p>
          <a:p>
            <a:r>
              <a:rPr lang="en-US" sz="2800" b="1" i="1" dirty="0"/>
              <a:t>Proteus</a:t>
            </a:r>
          </a:p>
          <a:p>
            <a:r>
              <a:rPr lang="en-US" sz="2800" b="1" i="1" dirty="0" err="1"/>
              <a:t>Yersinia</a:t>
            </a:r>
            <a:endParaRPr lang="en-US" sz="2800" b="1" i="1" dirty="0"/>
          </a:p>
          <a:p>
            <a:r>
              <a:rPr lang="en-US" sz="2800" b="1" i="1" dirty="0" err="1"/>
              <a:t>Shigella</a:t>
            </a:r>
            <a:endParaRPr lang="el-GR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2996952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Enterobacter</a:t>
            </a:r>
            <a:endParaRPr lang="en-US" sz="2400" b="1" i="1" dirty="0"/>
          </a:p>
          <a:p>
            <a:r>
              <a:rPr lang="en-US" sz="2400" b="1" i="1" dirty="0" err="1"/>
              <a:t>Citrobacter</a:t>
            </a:r>
            <a:endParaRPr lang="en-US" sz="2400" b="1" i="1" dirty="0"/>
          </a:p>
          <a:p>
            <a:r>
              <a:rPr lang="en-US" sz="2400" b="1" i="1" dirty="0" err="1"/>
              <a:t>Klebsiella</a:t>
            </a:r>
            <a:endParaRPr lang="el-GR" sz="2400" b="1" i="1" dirty="0"/>
          </a:p>
          <a:p>
            <a:r>
              <a:rPr lang="en-US" sz="2400" b="1" i="1" dirty="0" err="1"/>
              <a:t>Serratia</a:t>
            </a:r>
            <a:endParaRPr lang="el-GR" sz="2400" b="1" i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251520" y="260648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Τα </a:t>
            </a:r>
            <a:r>
              <a:rPr lang="el-GR" sz="2400" dirty="0" err="1"/>
              <a:t>εντεροβακτήρια</a:t>
            </a:r>
            <a:r>
              <a:rPr lang="el-GR" sz="2400" dirty="0"/>
              <a:t> και οι υποκατηγορίες τους</a:t>
            </a:r>
            <a:endParaRPr lang="el-GR" sz="2400" b="1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300" b="1" dirty="0" err="1"/>
              <a:t>Κολοβακτηριοειδή</a:t>
            </a:r>
            <a:r>
              <a:rPr lang="el-GR" dirty="0"/>
              <a:t> (</a:t>
            </a:r>
            <a:r>
              <a:rPr lang="en-US" dirty="0" err="1"/>
              <a:t>coliforms</a:t>
            </a:r>
            <a:r>
              <a:rPr lang="en-US" dirty="0"/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Ως </a:t>
            </a:r>
            <a:r>
              <a:rPr lang="el-GR" dirty="0" err="1"/>
              <a:t>κολοβακτηριοειδή</a:t>
            </a:r>
            <a:r>
              <a:rPr lang="el-GR" dirty="0"/>
              <a:t> έχουν οριστεί όλα τα </a:t>
            </a:r>
            <a:r>
              <a:rPr lang="en-US" dirty="0"/>
              <a:t>g</a:t>
            </a:r>
            <a:r>
              <a:rPr lang="en-GB" dirty="0"/>
              <a:t>ram</a:t>
            </a:r>
            <a:r>
              <a:rPr lang="el-GR" dirty="0"/>
              <a:t>-αρνητικά, μη σπορογόνα, δυνητικά αναερόβια βακτήρια, τα οποία αποτελούν υποομάδα των </a:t>
            </a:r>
            <a:r>
              <a:rPr lang="el-GR" dirty="0" err="1"/>
              <a:t>εντεροβακτηρίων</a:t>
            </a:r>
            <a:r>
              <a:rPr lang="el-GR" dirty="0"/>
              <a:t>. </a:t>
            </a:r>
          </a:p>
          <a:p>
            <a:r>
              <a:rPr lang="el-GR" dirty="0"/>
              <a:t>Αποτελούν μια ευρύτερη ομάδα βακτηρίων, τα οποία παρουσία αλάτων του χολικού οξέος αναπτύσσονται και παράγουν </a:t>
            </a:r>
            <a:r>
              <a:rPr lang="el-GR" b="1" dirty="0"/>
              <a:t>οξύ και αέριο από λακτόζη, μέσα σε 48 ώρες, στους 35 ή 37</a:t>
            </a:r>
            <a:r>
              <a:rPr lang="el-GR" b="1" baseline="30000" dirty="0"/>
              <a:t>0</a:t>
            </a:r>
            <a:r>
              <a:rPr lang="en-GB" b="1" dirty="0"/>
              <a:t>C</a:t>
            </a:r>
            <a:r>
              <a:rPr lang="el-GR" b="1" dirty="0"/>
              <a:t>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851920" y="3356992"/>
            <a:ext cx="5148064" cy="201622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Το κολοβακτηρίδιο (</a:t>
            </a:r>
            <a:r>
              <a:rPr lang="el-GR" i="1" dirty="0" err="1"/>
              <a:t>Escherichia</a:t>
            </a:r>
            <a:r>
              <a:rPr lang="el-GR" i="1" dirty="0"/>
              <a:t> </a:t>
            </a:r>
            <a:r>
              <a:rPr lang="el-GR" i="1" dirty="0" err="1"/>
              <a:t>coli</a:t>
            </a:r>
            <a:r>
              <a:rPr lang="el-GR" dirty="0"/>
              <a:t>) είναι ένα </a:t>
            </a:r>
            <a:r>
              <a:rPr lang="el-GR" dirty="0" err="1"/>
              <a:t>Gram</a:t>
            </a:r>
            <a:r>
              <a:rPr lang="el-GR" dirty="0"/>
              <a:t> (-) </a:t>
            </a:r>
            <a:r>
              <a:rPr lang="el-GR" dirty="0" err="1"/>
              <a:t>ραβδόμορφο</a:t>
            </a:r>
            <a:r>
              <a:rPr lang="el-GR" dirty="0"/>
              <a:t> βακτήριο που ανήκει στην οικογένεια των </a:t>
            </a:r>
            <a:r>
              <a:rPr lang="el-GR" dirty="0" err="1"/>
              <a:t>Εντεροβακτηριοειδών</a:t>
            </a:r>
            <a:r>
              <a:rPr lang="el-GR" dirty="0"/>
              <a:t>. </a:t>
            </a:r>
          </a:p>
          <a:p>
            <a:r>
              <a:rPr lang="el-GR" dirty="0"/>
              <a:t>Προκαλεί λοιμώξεις και </a:t>
            </a:r>
            <a:r>
              <a:rPr lang="el-GR" dirty="0" err="1"/>
              <a:t>τοξικολοιμώξεις</a:t>
            </a:r>
            <a:endParaRPr lang="el-GR" dirty="0"/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229600" cy="1828800"/>
          </a:xfrm>
        </p:spPr>
        <p:txBody>
          <a:bodyPr/>
          <a:lstStyle/>
          <a:p>
            <a:r>
              <a:rPr lang="en-US" i="1" u="sng" dirty="0"/>
              <a:t>E</a:t>
            </a:r>
            <a:r>
              <a:rPr lang="en-US" i="1" u="sng" cap="none" dirty="0"/>
              <a:t>scherichia</a:t>
            </a:r>
            <a:r>
              <a:rPr lang="en-US" i="1" u="sng" dirty="0"/>
              <a:t> </a:t>
            </a:r>
            <a:r>
              <a:rPr lang="en-US" i="1" u="sng" cap="none" dirty="0"/>
              <a:t>coli</a:t>
            </a:r>
            <a:br>
              <a:rPr lang="en-US" i="1" u="sng" cap="none" dirty="0"/>
            </a:br>
            <a:endParaRPr lang="el-GR" cap="none" dirty="0"/>
          </a:p>
        </p:txBody>
      </p:sp>
      <p:pic>
        <p:nvPicPr>
          <p:cNvPr id="14340" name="Picture 4" descr="Image result for escherichia 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84984"/>
            <a:ext cx="358304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Escherichia coli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n-GB" i="1" dirty="0"/>
              <a:t>Escherichia coli</a:t>
            </a:r>
            <a:r>
              <a:rPr lang="en-GB" b="1" i="1" dirty="0"/>
              <a:t> </a:t>
            </a:r>
            <a:r>
              <a:rPr lang="el-GR" dirty="0"/>
              <a:t>αποτελεί είδος περιττωματικών </a:t>
            </a:r>
            <a:r>
              <a:rPr lang="el-GR" dirty="0" err="1"/>
              <a:t>κολοβακτηρίων</a:t>
            </a:r>
            <a:r>
              <a:rPr lang="el-GR" dirty="0"/>
              <a:t> τα οποία, παρουσία αλάτων του χολικού οξέος αναπτύσσονται και παράγουν οξύ και αέριο από λακτόζη, μέσα σε 48 ώρες, στους 44-45,5</a:t>
            </a:r>
            <a:r>
              <a:rPr lang="el-GR" baseline="30000" dirty="0"/>
              <a:t>0</a:t>
            </a:r>
            <a:r>
              <a:rPr lang="en-GB" dirty="0"/>
              <a:t>C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Λόγω της επικράτησης τους στον εντερικό σωλήνα των ανθρώπων και ζώων, η παρουσία τους στα επεξεργασμένα τρόφιμα θεωρείται ως ένδειξη άμεσης ή έμμεσης περιττωματικής προέλευσης.</a:t>
            </a:r>
            <a:endParaRPr lang="en-US" dirty="0"/>
          </a:p>
          <a:p>
            <a:r>
              <a:rPr lang="el-GR" dirty="0"/>
              <a:t> Η γενικότερη συμπεριφορά της </a:t>
            </a:r>
            <a:r>
              <a:rPr lang="en-US" i="1" dirty="0"/>
              <a:t>E</a:t>
            </a:r>
            <a:r>
              <a:rPr lang="el-GR" i="1" dirty="0"/>
              <a:t>. </a:t>
            </a:r>
            <a:r>
              <a:rPr lang="en-US" i="1" dirty="0"/>
              <a:t>coli</a:t>
            </a:r>
            <a:r>
              <a:rPr lang="el-GR" dirty="0"/>
              <a:t> στα τρόφιμα είναι παρόμοια με αυτή των </a:t>
            </a:r>
            <a:r>
              <a:rPr lang="el-GR" dirty="0" err="1"/>
              <a:t>εντεροβακτηρίων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3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Κάτω από κατάλληλες συνθήκες τα μικρόβια μπορούν να πολλαπλασιαστούν σε σημαντικά </a:t>
            </a:r>
            <a:r>
              <a:rPr lang="el-GR" b="1" dirty="0"/>
              <a:t>μεγάλους πληθυσμούς</a:t>
            </a:r>
            <a:r>
              <a:rPr lang="el-GR" dirty="0"/>
              <a:t>, καθώς σε κανονικές συνθήκες ανάπτυξης είναι γνωστό ότι ο πληθυσμός των μικροβίων διπλασιάζεται περίπου κάθε είκοσι λεπτά. </a:t>
            </a:r>
          </a:p>
          <a:p>
            <a:r>
              <a:rPr lang="el-GR" dirty="0"/>
              <a:t>Ο άνθρωπος είναι </a:t>
            </a:r>
            <a:r>
              <a:rPr lang="el-GR" b="1" dirty="0"/>
              <a:t>φορέας</a:t>
            </a:r>
            <a:r>
              <a:rPr lang="el-GR" dirty="0"/>
              <a:t> ενός εξαιρετικά μεγάλου αριθμού μικροοργανισμών προερχόμενων τόσο από τον ίδιο, όσο και από το περιβάλλον και δεν είναι καθόλου περίεργο ότι ο ίδιος παίζει ένα τόσο σημαντικό ρόλο στη μόλυνση των τροφίμων.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/>
              <a:t>Escherichia</a:t>
            </a:r>
            <a:r>
              <a:rPr lang="el-GR" i="1" dirty="0"/>
              <a:t> </a:t>
            </a:r>
            <a:r>
              <a:rPr lang="el-GR" i="1" dirty="0" err="1"/>
              <a:t>coli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/>
          </a:bodyPr>
          <a:lstStyle/>
          <a:p>
            <a:r>
              <a:rPr lang="el-GR" dirty="0"/>
              <a:t>Τα περισσότερα είδη του βακτηρίου </a:t>
            </a:r>
            <a:r>
              <a:rPr lang="el-GR" i="1" dirty="0" err="1"/>
              <a:t>Escherichia</a:t>
            </a:r>
            <a:r>
              <a:rPr lang="el-GR" i="1" dirty="0"/>
              <a:t> </a:t>
            </a:r>
            <a:r>
              <a:rPr lang="el-GR" i="1" dirty="0" err="1"/>
              <a:t>coli</a:t>
            </a:r>
            <a:r>
              <a:rPr lang="el-GR" i="1" dirty="0"/>
              <a:t> </a:t>
            </a:r>
            <a:r>
              <a:rPr lang="el-GR" dirty="0"/>
              <a:t>είναι αβλαβή ή και επωφελή για τον οργανισμό. </a:t>
            </a:r>
          </a:p>
          <a:p>
            <a:r>
              <a:rPr lang="el-GR" dirty="0"/>
              <a:t>Πολλά από αυτά βρίσκονται στο στομάχι των θερμόαιμων ζώων, όπως και των ανθρώπων, συμπληρώνοντας τη φυσιολογική χλωρίδα του εντέρου.</a:t>
            </a:r>
          </a:p>
        </p:txBody>
      </p:sp>
    </p:spTree>
    <p:extLst>
      <p:ext uri="{BB962C8B-B14F-4D97-AF65-F5344CB8AC3E}">
        <p14:creationId xmlns:p14="http://schemas.microsoft.com/office/powerpoint/2010/main" val="12109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>
                <a:solidFill>
                  <a:srgbClr val="CC3300"/>
                </a:solidFill>
                <a:latin typeface="Times New Roman" pitchFamily="18" charset="-95"/>
              </a:rPr>
              <a:t>Escherichia coli</a:t>
            </a:r>
            <a:endParaRPr lang="en-US" sz="3600" i="1">
              <a:solidFill>
                <a:srgbClr val="CC3300"/>
              </a:solidFill>
              <a:latin typeface="Times New Roman" pitchFamily="18" charset="-95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251520" y="908720"/>
            <a:ext cx="3454400" cy="387350"/>
          </a:xfrm>
          <a:prstGeom prst="rect">
            <a:avLst/>
          </a:prstGeom>
          <a:solidFill>
            <a:srgbClr val="969696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l-GR" b="1" dirty="0">
                <a:latin typeface="Times New Roman" pitchFamily="18" charset="-95"/>
              </a:rPr>
              <a:t>ΓΕΝΙΚΑ ΧΑΡΑΚΤΗΡΙΣΤΙΚΑ</a:t>
            </a:r>
            <a:endParaRPr lang="en-US" b="1" dirty="0">
              <a:latin typeface="Times New Roman" pitchFamily="18" charset="-95"/>
            </a:endParaRP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251520" y="1412776"/>
            <a:ext cx="8559800" cy="4896544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Μορφολογικά στοιχεία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	</a:t>
            </a:r>
            <a:r>
              <a:rPr lang="en-US" b="0" dirty="0">
                <a:latin typeface="Times New Roman" pitchFamily="18" charset="-95"/>
              </a:rPr>
              <a:t>	</a:t>
            </a:r>
            <a:r>
              <a:rPr lang="el-GR" b="0" dirty="0">
                <a:latin typeface="Times New Roman" pitchFamily="18" charset="-95"/>
              </a:rPr>
              <a:t>Βακτήρια σχήματος ράβδου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Κατά </a:t>
            </a:r>
            <a:r>
              <a:rPr lang="en-US" u="sng" dirty="0">
                <a:latin typeface="Times New Roman" pitchFamily="18" charset="-95"/>
              </a:rPr>
              <a:t>Gram</a:t>
            </a:r>
            <a:r>
              <a:rPr lang="el-GR" u="sng" dirty="0">
                <a:latin typeface="Times New Roman" pitchFamily="18" charset="-95"/>
              </a:rPr>
              <a:t> χρώση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	</a:t>
            </a:r>
            <a:r>
              <a:rPr lang="en-US" b="0" dirty="0">
                <a:latin typeface="Times New Roman" pitchFamily="18" charset="-95"/>
              </a:rPr>
              <a:t>	</a:t>
            </a:r>
            <a:r>
              <a:rPr lang="el-GR" b="0" dirty="0">
                <a:latin typeface="Times New Roman" pitchFamily="18" charset="-95"/>
              </a:rPr>
              <a:t>Αρνητικά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Μεταβολισμό</a:t>
            </a:r>
            <a:r>
              <a:rPr lang="el-GR" dirty="0">
                <a:latin typeface="Times New Roman" pitchFamily="18" charset="-95"/>
              </a:rPr>
              <a:t>ς:</a:t>
            </a:r>
            <a:r>
              <a:rPr lang="el-GR" b="0" dirty="0">
                <a:latin typeface="Times New Roman" pitchFamily="18" charset="-95"/>
              </a:rPr>
              <a:t> 		</a:t>
            </a:r>
            <a:r>
              <a:rPr lang="en-US" b="0" dirty="0">
                <a:latin typeface="Times New Roman" pitchFamily="18" charset="-95"/>
              </a:rPr>
              <a:t>	</a:t>
            </a:r>
            <a:r>
              <a:rPr lang="el-GR" b="0" dirty="0" err="1">
                <a:latin typeface="Times New Roman" pitchFamily="18" charset="-95"/>
              </a:rPr>
              <a:t>Zυμωτικός</a:t>
            </a:r>
            <a:r>
              <a:rPr lang="el-GR" b="0" dirty="0">
                <a:latin typeface="Times New Roman" pitchFamily="18" charset="-95"/>
              </a:rPr>
              <a:t> και οξειδωτικός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 err="1">
                <a:latin typeface="Times New Roman" pitchFamily="18" charset="-95"/>
              </a:rPr>
              <a:t>Σποριογονία</a:t>
            </a:r>
            <a:r>
              <a:rPr lang="el-GR" dirty="0">
                <a:latin typeface="Times New Roman" pitchFamily="18" charset="-95"/>
              </a:rPr>
              <a:t>:			</a:t>
            </a:r>
            <a:r>
              <a:rPr lang="en-US" dirty="0">
                <a:latin typeface="Times New Roman" pitchFamily="18" charset="-95"/>
              </a:rPr>
              <a:t>	</a:t>
            </a:r>
            <a:r>
              <a:rPr lang="el-GR" b="0" dirty="0">
                <a:latin typeface="Times New Roman" pitchFamily="18" charset="-95"/>
              </a:rPr>
              <a:t>Δεν παράγουν σπόρια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Δυναμικό οξειδοαναγωγής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 	Αερόβια και προαιρετικά αναερόβια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 err="1">
                <a:latin typeface="Times New Roman" pitchFamily="18" charset="-95"/>
              </a:rPr>
              <a:t>Ενεργότητα</a:t>
            </a:r>
            <a:r>
              <a:rPr lang="el-GR" u="sng" dirty="0">
                <a:latin typeface="Times New Roman" pitchFamily="18" charset="-95"/>
              </a:rPr>
              <a:t> νερού</a:t>
            </a:r>
            <a:r>
              <a:rPr lang="el-GR" dirty="0">
                <a:latin typeface="Times New Roman" pitchFamily="18" charset="-95"/>
              </a:rPr>
              <a:t>:	</a:t>
            </a:r>
            <a:r>
              <a:rPr lang="en-US" dirty="0">
                <a:latin typeface="Times New Roman" pitchFamily="18" charset="-95"/>
              </a:rPr>
              <a:t>	</a:t>
            </a:r>
            <a:r>
              <a:rPr lang="el-GR" b="0" dirty="0">
                <a:latin typeface="Times New Roman" pitchFamily="18" charset="-95"/>
              </a:rPr>
              <a:t>Δεν αναπτύσσεται σε τιμές </a:t>
            </a:r>
            <a:r>
              <a:rPr lang="en-US" b="0" dirty="0">
                <a:latin typeface="Times New Roman" pitchFamily="18" charset="-95"/>
              </a:rPr>
              <a:t>a</a:t>
            </a:r>
            <a:r>
              <a:rPr lang="en-US" b="0" baseline="-25000" dirty="0">
                <a:latin typeface="Times New Roman" pitchFamily="18" charset="-95"/>
              </a:rPr>
              <a:t>w</a:t>
            </a:r>
            <a:r>
              <a:rPr lang="el-GR" b="0" dirty="0">
                <a:latin typeface="Times New Roman" pitchFamily="18" charset="-95"/>
              </a:rPr>
              <a:t>&lt; 0,95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 err="1">
                <a:latin typeface="Times New Roman" pitchFamily="18" charset="-95"/>
              </a:rPr>
              <a:t>Προιόντα</a:t>
            </a:r>
            <a:r>
              <a:rPr lang="el-GR" u="sng" dirty="0">
                <a:latin typeface="Times New Roman" pitchFamily="18" charset="-95"/>
              </a:rPr>
              <a:t> μεταβολισμού</a:t>
            </a:r>
            <a:r>
              <a:rPr lang="el-GR" dirty="0">
                <a:latin typeface="Times New Roman" pitchFamily="18" charset="-95"/>
              </a:rPr>
              <a:t>:	</a:t>
            </a:r>
            <a:r>
              <a:rPr lang="en-US" dirty="0">
                <a:latin typeface="Times New Roman" pitchFamily="18" charset="-95"/>
              </a:rPr>
              <a:t>	</a:t>
            </a:r>
            <a:r>
              <a:rPr lang="el-GR" b="0" dirty="0">
                <a:latin typeface="Times New Roman" pitchFamily="18" charset="-95"/>
              </a:rPr>
              <a:t>Ζυμώνουν την λακτόζη προς αέριο και οξύ </a:t>
            </a:r>
            <a:r>
              <a:rPr lang="en-US" b="0" dirty="0">
                <a:latin typeface="Times New Roman" pitchFamily="18" charset="-95"/>
              </a:rPr>
              <a:t>					</a:t>
            </a:r>
            <a:r>
              <a:rPr lang="el-GR" b="0" dirty="0">
                <a:latin typeface="Times New Roman" pitchFamily="18" charset="-95"/>
              </a:rPr>
              <a:t>στους 44,5</a:t>
            </a:r>
            <a:r>
              <a:rPr lang="el-GR" b="0" baseline="30000" dirty="0">
                <a:latin typeface="Times New Roman" pitchFamily="18" charset="-95"/>
              </a:rPr>
              <a:t>ο</a:t>
            </a:r>
            <a:r>
              <a:rPr lang="en-US" b="0" dirty="0">
                <a:latin typeface="Times New Roman" pitchFamily="18" charset="-95"/>
              </a:rPr>
              <a:t>C</a:t>
            </a:r>
            <a:endParaRPr lang="el-GR" dirty="0">
              <a:latin typeface="Times New Roman" pitchFamily="18" charset="-95"/>
            </a:endParaRPr>
          </a:p>
          <a:p>
            <a:pPr marL="292100" indent="-292100" algn="l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Θερμοκρασία</a:t>
            </a:r>
            <a:r>
              <a:rPr lang="el-GR" dirty="0">
                <a:latin typeface="Times New Roman" pitchFamily="18" charset="-95"/>
              </a:rPr>
              <a:t>:		</a:t>
            </a:r>
            <a:r>
              <a:rPr lang="en-US" dirty="0">
                <a:latin typeface="Times New Roman" pitchFamily="18" charset="-95"/>
              </a:rPr>
              <a:t>	</a:t>
            </a:r>
            <a:r>
              <a:rPr lang="el-GR" b="0" dirty="0">
                <a:latin typeface="Times New Roman" pitchFamily="18" charset="-95"/>
              </a:rPr>
              <a:t>Αναπτύσσονται σε θερμοκρασιακό εύρος </a:t>
            </a:r>
            <a:r>
              <a:rPr lang="en-US" b="0" dirty="0">
                <a:latin typeface="Times New Roman" pitchFamily="18" charset="-95"/>
              </a:rPr>
              <a:t>					</a:t>
            </a:r>
            <a:r>
              <a:rPr lang="el-GR" b="0" dirty="0">
                <a:latin typeface="Times New Roman" pitchFamily="18" charset="-95"/>
              </a:rPr>
              <a:t>μεταξύ 7-46</a:t>
            </a:r>
            <a:r>
              <a:rPr lang="el-GR" b="0" baseline="30000" dirty="0">
                <a:latin typeface="Times New Roman" pitchFamily="18" charset="-95"/>
              </a:rPr>
              <a:t>ο</a:t>
            </a:r>
            <a:r>
              <a:rPr lang="en-US" b="0" dirty="0">
                <a:latin typeface="Times New Roman" pitchFamily="18" charset="-95"/>
              </a:rPr>
              <a:t>C</a:t>
            </a:r>
            <a:r>
              <a:rPr lang="el-GR" b="0" dirty="0">
                <a:latin typeface="Times New Roman" pitchFamily="18" charset="-95"/>
              </a:rPr>
              <a:t> με την άριστη τιμή επώασης </a:t>
            </a:r>
            <a:r>
              <a:rPr lang="en-US" b="0" dirty="0">
                <a:latin typeface="Times New Roman" pitchFamily="18" charset="-95"/>
              </a:rPr>
              <a:t>					</a:t>
            </a:r>
            <a:r>
              <a:rPr lang="el-GR" b="0" dirty="0">
                <a:latin typeface="Times New Roman" pitchFamily="18" charset="-95"/>
              </a:rPr>
              <a:t>τους 30-42</a:t>
            </a:r>
            <a:r>
              <a:rPr lang="el-GR" b="0" baseline="30000" dirty="0">
                <a:latin typeface="Times New Roman" pitchFamily="18" charset="-95"/>
              </a:rPr>
              <a:t>ο</a:t>
            </a:r>
            <a:r>
              <a:rPr lang="en-US" b="0" dirty="0">
                <a:latin typeface="Times New Roman" pitchFamily="18" charset="-95"/>
              </a:rPr>
              <a:t>C</a:t>
            </a:r>
            <a:r>
              <a:rPr lang="el-GR" b="0" dirty="0">
                <a:latin typeface="Times New Roman" pitchFamily="18" charset="-95"/>
              </a:rPr>
              <a:t>.</a:t>
            </a:r>
            <a:endParaRPr lang="el-GR" b="0" dirty="0"/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n-US" u="sng" dirty="0">
                <a:latin typeface="Times New Roman" pitchFamily="18" charset="-95"/>
              </a:rPr>
              <a:t>pH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			Η άριστη περιοχή είναι 7.0-7.2.Είναι ανθεκτικά σε </a:t>
            </a:r>
            <a:r>
              <a:rPr lang="en-US" b="0" dirty="0">
                <a:latin typeface="Times New Roman" pitchFamily="18" charset="-95"/>
              </a:rPr>
              <a:t>				</a:t>
            </a:r>
            <a:r>
              <a:rPr lang="el-GR" b="0" dirty="0">
                <a:latin typeface="Times New Roman" pitchFamily="18" charset="-95"/>
              </a:rPr>
              <a:t>χαμηλές τιμές </a:t>
            </a:r>
            <a:r>
              <a:rPr lang="en-US" b="0" dirty="0">
                <a:latin typeface="Times New Roman" pitchFamily="18" charset="-95"/>
              </a:rPr>
              <a:t>pH</a:t>
            </a:r>
            <a:r>
              <a:rPr lang="el-GR" b="0" dirty="0">
                <a:latin typeface="Times New Roman" pitchFamily="18" charset="-95"/>
              </a:rPr>
              <a:t> (&lt;4.3) (</a:t>
            </a:r>
            <a:r>
              <a:rPr lang="el-GR" b="0" dirty="0" err="1">
                <a:latin typeface="Times New Roman" pitchFamily="18" charset="-95"/>
              </a:rPr>
              <a:t>οξυάντοχη</a:t>
            </a:r>
            <a:r>
              <a:rPr lang="el-GR" b="0" dirty="0">
                <a:latin typeface="Times New Roman" pitchFamily="18" charset="-95"/>
              </a:rPr>
              <a:t>)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endParaRPr lang="en-US" b="0" dirty="0">
              <a:latin typeface="Times New Roman" pitchFamily="18" charset="-95"/>
            </a:endParaRPr>
          </a:p>
        </p:txBody>
      </p:sp>
      <p:cxnSp>
        <p:nvCxnSpPr>
          <p:cNvPr id="264198" name="AutoShape 6"/>
          <p:cNvCxnSpPr>
            <a:cxnSpLocks noChangeShapeType="1"/>
            <a:stCxn id="264196" idx="3"/>
            <a:endCxn id="264197" idx="0"/>
          </p:cNvCxnSpPr>
          <p:nvPr/>
        </p:nvCxnSpPr>
        <p:spPr bwMode="auto">
          <a:xfrm>
            <a:off x="3705920" y="1102395"/>
            <a:ext cx="825500" cy="310381"/>
          </a:xfrm>
          <a:prstGeom prst="bentConnector2">
            <a:avLst/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0890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 autoUpdateAnimBg="0"/>
      <p:bldP spid="264196" grpId="0" autoUpdateAnimBg="0"/>
      <p:bldP spid="26419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>
                <a:solidFill>
                  <a:srgbClr val="CC3300"/>
                </a:solidFill>
                <a:latin typeface="Times New Roman" pitchFamily="18" charset="-95"/>
              </a:rPr>
              <a:t>Escherichia coli</a:t>
            </a:r>
            <a:endParaRPr lang="en-US" sz="3600" i="1">
              <a:solidFill>
                <a:srgbClr val="CC3300"/>
              </a:solidFill>
              <a:latin typeface="Times New Roman" pitchFamily="18" charset="-95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304800" y="1123950"/>
            <a:ext cx="3454400" cy="387350"/>
          </a:xfrm>
          <a:prstGeom prst="rect">
            <a:avLst/>
          </a:prstGeom>
          <a:solidFill>
            <a:srgbClr val="969696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l-GR" b="1" dirty="0">
                <a:latin typeface="Times New Roman" pitchFamily="18" charset="-95"/>
              </a:rPr>
              <a:t>ΑΝΘΕΚΤΙΚΟΤΗΤΑ</a:t>
            </a:r>
            <a:endParaRPr lang="en-US" b="1" dirty="0">
              <a:latin typeface="Times New Roman" pitchFamily="18" charset="-95"/>
            </a:endParaRP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17500" y="1609725"/>
            <a:ext cx="8559800" cy="3691483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sz="2400" u="sng" dirty="0">
                <a:latin typeface="Times New Roman" pitchFamily="18" charset="-95"/>
              </a:rPr>
              <a:t>Θέρμανση</a:t>
            </a:r>
            <a:r>
              <a:rPr lang="el-GR" sz="2400" dirty="0">
                <a:latin typeface="Times New Roman" pitchFamily="18" charset="-95"/>
              </a:rPr>
              <a:t>:</a:t>
            </a:r>
            <a:r>
              <a:rPr lang="el-GR" sz="2400" b="0" dirty="0">
                <a:latin typeface="Times New Roman" pitchFamily="18" charset="-95"/>
              </a:rPr>
              <a:t>		Εύκολα καταστρέφονται κατά την 					παστερίωση.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n-US" sz="2400" u="sng" dirty="0">
                <a:latin typeface="Times New Roman" pitchFamily="18" charset="-95"/>
              </a:rPr>
              <a:t>pH</a:t>
            </a:r>
            <a:r>
              <a:rPr lang="el-GR" sz="2400" u="sng" dirty="0">
                <a:latin typeface="Times New Roman" pitchFamily="18" charset="-95"/>
              </a:rPr>
              <a:t>:</a:t>
            </a:r>
            <a:r>
              <a:rPr lang="el-GR" sz="2400" dirty="0">
                <a:latin typeface="Times New Roman" pitchFamily="18" charset="-95"/>
              </a:rPr>
              <a:t>			</a:t>
            </a:r>
            <a:r>
              <a:rPr lang="el-GR" sz="2400" b="0" dirty="0">
                <a:latin typeface="Times New Roman" pitchFamily="18" charset="-95"/>
              </a:rPr>
              <a:t>Θανατώνονται σε τιμές &lt; 4.0-4.2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n-US" sz="2400" u="sng" dirty="0" err="1">
                <a:latin typeface="Times New Roman" pitchFamily="18" charset="-95"/>
              </a:rPr>
              <a:t>NaCl</a:t>
            </a:r>
            <a:r>
              <a:rPr lang="el-GR" sz="2400" dirty="0">
                <a:latin typeface="Times New Roman" pitchFamily="18" charset="-95"/>
              </a:rPr>
              <a:t>:</a:t>
            </a:r>
            <a:r>
              <a:rPr lang="el-GR" sz="2400" b="0" dirty="0">
                <a:latin typeface="Times New Roman" pitchFamily="18" charset="-95"/>
              </a:rPr>
              <a:t> 			Είναι ανθεκτικά σε υψηλές συγκεντρώσεις 				άλατος (7-10%)</a:t>
            </a:r>
          </a:p>
          <a:p>
            <a:pPr marL="292100" indent="-292100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sz="2400" dirty="0">
                <a:sym typeface="Symbol" pitchFamily="18" charset="2"/>
              </a:rPr>
              <a:t>Ευαίσθητη στην ακτινοβολία 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l-GR" sz="2400" dirty="0">
                <a:sym typeface="Symbol" pitchFamily="18" charset="2"/>
              </a:rPr>
              <a:t>εγκεκριμένη μέθοδος για επεξεργασία ωμού κρέατος στις ΗΠΑ)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endParaRPr lang="el-GR" sz="2400" b="0" dirty="0">
              <a:latin typeface="Times New Roman" pitchFamily="18" charset="-95"/>
            </a:endParaRP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endParaRPr lang="en-US" sz="1600" b="0" dirty="0">
              <a:latin typeface="Times New Roman" pitchFamily="18" charset="-95"/>
            </a:endParaRPr>
          </a:p>
        </p:txBody>
      </p:sp>
      <p:cxnSp>
        <p:nvCxnSpPr>
          <p:cNvPr id="266246" name="AutoShape 6"/>
          <p:cNvCxnSpPr>
            <a:cxnSpLocks noChangeShapeType="1"/>
            <a:stCxn id="266244" idx="3"/>
            <a:endCxn id="266245" idx="0"/>
          </p:cNvCxnSpPr>
          <p:nvPr/>
        </p:nvCxnSpPr>
        <p:spPr bwMode="auto">
          <a:xfrm>
            <a:off x="3759200" y="1317625"/>
            <a:ext cx="838200" cy="292100"/>
          </a:xfrm>
          <a:prstGeom prst="bentConnector2">
            <a:avLst/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9486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 autoUpdateAnimBg="0"/>
      <p:bldP spid="266244" grpId="0" autoUpdateAnimBg="0"/>
      <p:bldP spid="26624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Παθογόνα </a:t>
            </a:r>
            <a:r>
              <a:rPr lang="el-GR" dirty="0" smtClean="0"/>
              <a:t>στελέχη </a:t>
            </a:r>
            <a:r>
              <a:rPr lang="el-GR" dirty="0"/>
              <a:t>της </a:t>
            </a:r>
            <a:r>
              <a:rPr lang="en-GB" i="1" dirty="0"/>
              <a:t>Escherichia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Μια μικρή ομάδα των  </a:t>
            </a:r>
            <a:r>
              <a:rPr lang="el-GR" dirty="0" smtClean="0"/>
              <a:t>στελεχών </a:t>
            </a:r>
            <a:r>
              <a:rPr lang="el-GR" dirty="0"/>
              <a:t>της </a:t>
            </a:r>
            <a:r>
              <a:rPr lang="en-GB" i="1" dirty="0"/>
              <a:t>Escherichia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l-GR" dirty="0"/>
              <a:t>είναι άμεσα συνδεδεμένη με παθογένεια προκαλώντας ασθένεια στον άνθρωπο με διαφορετικούς μηχανισμούς. </a:t>
            </a:r>
            <a:endParaRPr lang="en-US" dirty="0"/>
          </a:p>
          <a:p>
            <a:endParaRPr lang="el-GR" dirty="0"/>
          </a:p>
        </p:txBody>
      </p:sp>
      <p:pic>
        <p:nvPicPr>
          <p:cNvPr id="35842" name="Picture 2" descr="Image result for e coli o157 h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4014771" cy="22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1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3064" y="-166836"/>
            <a:ext cx="7772400" cy="1143000"/>
          </a:xfrm>
        </p:spPr>
        <p:txBody>
          <a:bodyPr/>
          <a:lstStyle/>
          <a:p>
            <a:r>
              <a:rPr lang="el-GR" dirty="0" err="1"/>
              <a:t>ορότυποι</a:t>
            </a:r>
            <a:r>
              <a:rPr lang="el-GR" dirty="0"/>
              <a:t> </a:t>
            </a:r>
            <a:r>
              <a:rPr lang="en-US" i="1" dirty="0"/>
              <a:t>E</a:t>
            </a:r>
            <a:r>
              <a:rPr lang="el-GR" i="1" dirty="0"/>
              <a:t>. </a:t>
            </a:r>
            <a:r>
              <a:rPr lang="en-US" i="1" dirty="0"/>
              <a:t>coli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5328592"/>
          </a:xfrm>
        </p:spPr>
        <p:txBody>
          <a:bodyPr>
            <a:normAutofit/>
          </a:bodyPr>
          <a:lstStyle/>
          <a:p>
            <a:r>
              <a:rPr lang="el-GR" dirty="0"/>
              <a:t>Η διαρροϊκή </a:t>
            </a:r>
            <a:r>
              <a:rPr lang="en-US" i="1" dirty="0"/>
              <a:t>E</a:t>
            </a:r>
            <a:r>
              <a:rPr lang="el-GR" i="1" dirty="0"/>
              <a:t>. </a:t>
            </a:r>
            <a:r>
              <a:rPr lang="en-US" i="1" dirty="0"/>
              <a:t>coli</a:t>
            </a:r>
            <a:r>
              <a:rPr lang="en-US" dirty="0"/>
              <a:t> </a:t>
            </a:r>
            <a:r>
              <a:rPr lang="el-GR" dirty="0"/>
              <a:t>κατηγοριοποιείται σε συγκεκριμένες ομάδες με βάση τις μολυσματικές ιδιότητες, τους μηχανισμούς παθογένειας, τα κλινικά σύνδρομα και τους διαφορετικούς </a:t>
            </a:r>
            <a:r>
              <a:rPr lang="el-GR" dirty="0" err="1"/>
              <a:t>οροτύπους</a:t>
            </a:r>
            <a:r>
              <a:rPr lang="el-GR" dirty="0"/>
              <a:t> Ο:Η. </a:t>
            </a:r>
          </a:p>
          <a:p>
            <a:r>
              <a:rPr lang="el-GR" dirty="0"/>
              <a:t>Τα στελέχη της </a:t>
            </a:r>
            <a:r>
              <a:rPr lang="en-US" i="1" dirty="0"/>
              <a:t>E</a:t>
            </a:r>
            <a:r>
              <a:rPr lang="el-GR" i="1" dirty="0"/>
              <a:t>. </a:t>
            </a:r>
            <a:r>
              <a:rPr lang="en-US" i="1" dirty="0"/>
              <a:t>coli </a:t>
            </a:r>
            <a:r>
              <a:rPr lang="el-GR" dirty="0"/>
              <a:t>είναι ορολογικά διαφοροποιημένα σύμφωνα με τρία βασικά </a:t>
            </a:r>
            <a:r>
              <a:rPr lang="el-GR" b="1" dirty="0"/>
              <a:t>αντιγόνα</a:t>
            </a:r>
            <a:r>
              <a:rPr lang="el-GR" dirty="0"/>
              <a:t> επιφανείας, τα οποία επιτρέπουν την </a:t>
            </a:r>
            <a:r>
              <a:rPr lang="el-GR" dirty="0" err="1"/>
              <a:t>οροαποτύπωση</a:t>
            </a:r>
            <a:r>
              <a:rPr lang="el-GR" dirty="0"/>
              <a:t>: </a:t>
            </a:r>
          </a:p>
          <a:p>
            <a:pPr lvl="1"/>
            <a:r>
              <a:rPr lang="el-GR" dirty="0"/>
              <a:t>το Ο (σωματικό), </a:t>
            </a:r>
          </a:p>
          <a:p>
            <a:pPr lvl="1"/>
            <a:r>
              <a:rPr lang="el-GR" dirty="0"/>
              <a:t>το Η (</a:t>
            </a:r>
            <a:r>
              <a:rPr lang="el-GR" dirty="0" err="1"/>
              <a:t>μαστιγιακό</a:t>
            </a:r>
            <a:r>
              <a:rPr lang="el-GR" dirty="0"/>
              <a:t>) και </a:t>
            </a:r>
          </a:p>
          <a:p>
            <a:pPr lvl="1"/>
            <a:r>
              <a:rPr lang="el-GR" dirty="0"/>
              <a:t>το Κ (</a:t>
            </a:r>
            <a:r>
              <a:rPr lang="el-GR" dirty="0" err="1"/>
              <a:t>καψιδιακό</a:t>
            </a:r>
            <a:r>
              <a:rPr lang="el-GR" dirty="0"/>
              <a:t>) αντιγόνο.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818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BIOΛOΓIA TΩN MIKPOOPΓANIΣMΩN – ΠANEΠIΣTHMIAKEΣ EKΔOΣEIΣ KPHTHΣ</a:t>
            </a:r>
          </a:p>
        </p:txBody>
      </p:sp>
      <p:pic>
        <p:nvPicPr>
          <p:cNvPr id="10243" name="Picture 3" descr="p93.tif                                                        00055C7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220" y="908720"/>
            <a:ext cx="6267179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48264" y="836712"/>
            <a:ext cx="2195736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1600" b="1" dirty="0"/>
              <a:t>ΛΙΠΟ</a:t>
            </a:r>
          </a:p>
          <a:p>
            <a:r>
              <a:rPr lang="el-GR" sz="1600" b="1" dirty="0"/>
              <a:t>ΠΟΛΥΣΑΚΧΑΡΙΤΗΣ </a:t>
            </a:r>
            <a:r>
              <a:rPr lang="en-US" sz="1600" dirty="0"/>
              <a:t>(</a:t>
            </a:r>
            <a:r>
              <a:rPr lang="en-US" sz="1600" b="1" dirty="0"/>
              <a:t>LPS</a:t>
            </a:r>
            <a:r>
              <a:rPr lang="en-US" sz="1600" dirty="0"/>
              <a:t>)</a:t>
            </a:r>
            <a:r>
              <a:rPr lang="el-GR" sz="1600" dirty="0"/>
              <a:t> στην εξωτερική μεμβράνη.</a:t>
            </a:r>
          </a:p>
          <a:p>
            <a:r>
              <a:rPr lang="el-GR" sz="1600" dirty="0"/>
              <a:t>Χαρακτηριστικό των </a:t>
            </a:r>
            <a:r>
              <a:rPr lang="en-US" sz="1600" dirty="0"/>
              <a:t>Gram </a:t>
            </a:r>
            <a:r>
              <a:rPr lang="el-GR" sz="1600" dirty="0"/>
              <a:t>αρνητικών βακτηρίων.</a:t>
            </a:r>
          </a:p>
        </p:txBody>
      </p:sp>
      <p:sp>
        <p:nvSpPr>
          <p:cNvPr id="8" name="Curved Left Arrow 7"/>
          <p:cNvSpPr/>
          <p:nvPr/>
        </p:nvSpPr>
        <p:spPr>
          <a:xfrm>
            <a:off x="6732240" y="980728"/>
            <a:ext cx="288032" cy="100811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504056"/>
          </a:xfrm>
        </p:spPr>
        <p:txBody>
          <a:bodyPr>
            <a:normAutofit fontScale="90000"/>
          </a:bodyPr>
          <a:lstStyle/>
          <a:p>
            <a:r>
              <a:rPr lang="el-GR" sz="5400" u="sng" dirty="0" err="1"/>
              <a:t>Κυτταρρικό</a:t>
            </a:r>
            <a:r>
              <a:rPr lang="el-GR" sz="5400" u="sng" dirty="0"/>
              <a:t> τοίχωμα </a:t>
            </a:r>
            <a:r>
              <a:rPr lang="en-US" sz="5400" i="1" u="sng" dirty="0" err="1"/>
              <a:t>E.coli</a:t>
            </a:r>
            <a:endParaRPr lang="el-GR" i="1" u="sng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7092280" y="2996952"/>
            <a:ext cx="20517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Λεπτό στρώμα </a:t>
            </a:r>
            <a:r>
              <a:rPr lang="el-GR" dirty="0" err="1"/>
              <a:t>πεπτιδογλυκάνης</a:t>
            </a:r>
            <a:endParaRPr lang="el-GR" dirty="0"/>
          </a:p>
        </p:txBody>
      </p:sp>
      <p:sp>
        <p:nvSpPr>
          <p:cNvPr id="11" name="10 - Αριστερό βέλος"/>
          <p:cNvSpPr/>
          <p:nvPr/>
        </p:nvSpPr>
        <p:spPr>
          <a:xfrm>
            <a:off x="6444208" y="3284984"/>
            <a:ext cx="57606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3212976"/>
            <a:ext cx="14756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err="1"/>
              <a:t>Περίπλασμα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323528" y="1844824"/>
            <a:ext cx="14756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err="1"/>
              <a:t>Εξωτερικη</a:t>
            </a:r>
            <a:r>
              <a:rPr lang="el-GR" dirty="0"/>
              <a:t> μεμβράνη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0" y="3861048"/>
            <a:ext cx="14756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err="1"/>
              <a:t>Κυτταροπλα</a:t>
            </a:r>
            <a:r>
              <a:rPr lang="el-GR" dirty="0"/>
              <a:t>-</a:t>
            </a:r>
            <a:r>
              <a:rPr lang="el-GR" dirty="0" err="1"/>
              <a:t>σματική</a:t>
            </a:r>
            <a:r>
              <a:rPr lang="el-GR" dirty="0"/>
              <a:t> μεμβράνη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818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BIOΛOΓIA TΩN MIKPOOPΓANIΣMΩN – ΠANEΠIΣTHMIAKEΣ EKΔOΣEIΣ KPHTHΣ</a:t>
            </a:r>
          </a:p>
        </p:txBody>
      </p:sp>
      <p:pic>
        <p:nvPicPr>
          <p:cNvPr id="9219" name="Picture 3" descr="p92.tif                                                        00055C7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476672"/>
            <a:ext cx="8424936" cy="216024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l-GR" b="1" u="sng" dirty="0" err="1">
                <a:solidFill>
                  <a:srgbClr val="FF0000"/>
                </a:solidFill>
              </a:rPr>
              <a:t>ντιγόνο</a:t>
            </a:r>
            <a:r>
              <a:rPr lang="el-GR" b="1" u="sng" dirty="0">
                <a:solidFill>
                  <a:srgbClr val="FF0000"/>
                </a:solidFill>
              </a:rPr>
              <a:t> Ο</a:t>
            </a:r>
            <a:r>
              <a:rPr lang="el-GR" dirty="0"/>
              <a:t>: Ο πολυσακχαρίτης του </a:t>
            </a:r>
            <a:r>
              <a:rPr lang="en-US" dirty="0"/>
              <a:t>LPS  </a:t>
            </a:r>
            <a:r>
              <a:rPr lang="el-GR" dirty="0"/>
              <a:t>είναι βασικό επιφανειακό αντιγόνο του </a:t>
            </a:r>
            <a:r>
              <a:rPr lang="el-GR" dirty="0" err="1"/>
              <a:t>βακτηριακού</a:t>
            </a:r>
            <a:r>
              <a:rPr lang="el-GR" dirty="0"/>
              <a:t> κυττάρου</a:t>
            </a:r>
            <a:r>
              <a:rPr lang="en-US" dirty="0"/>
              <a:t> </a:t>
            </a:r>
            <a:r>
              <a:rPr lang="el-GR" dirty="0"/>
              <a:t>και οι διάφορες μορφές του χαρακτηρίζουν τους διαφορετικούς </a:t>
            </a:r>
            <a:r>
              <a:rPr lang="el-GR" dirty="0" err="1"/>
              <a:t>ορότυπους</a:t>
            </a:r>
            <a:r>
              <a:rPr lang="el-GR" dirty="0"/>
              <a:t>  της </a:t>
            </a:r>
            <a:r>
              <a:rPr lang="en-US" i="1" dirty="0" err="1"/>
              <a:t>E.coli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l-GR" dirty="0"/>
              <a:t>όπως τον:</a:t>
            </a:r>
          </a:p>
          <a:p>
            <a:pPr>
              <a:buNone/>
            </a:pPr>
            <a:endParaRPr lang="el-GR" i="1" dirty="0"/>
          </a:p>
          <a:p>
            <a:pPr>
              <a:buNone/>
            </a:pPr>
            <a:r>
              <a:rPr lang="el-GR" i="1" dirty="0"/>
              <a:t>					</a:t>
            </a:r>
            <a:r>
              <a:rPr lang="el-GR" sz="3500" b="1" i="1" dirty="0"/>
              <a:t>Ε</a:t>
            </a:r>
            <a:r>
              <a:rPr lang="en-US" sz="3500" b="1" i="1" dirty="0"/>
              <a:t>.coli </a:t>
            </a:r>
            <a:r>
              <a:rPr lang="en-US" sz="3500" b="1" dirty="0"/>
              <a:t>0157:H7</a:t>
            </a:r>
            <a:endParaRPr lang="el-GR" sz="3500" b="1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187624" y="2636912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Αντιγόνο Ο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835696" y="3068960"/>
            <a:ext cx="57606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818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BIOΛOΓIA TΩN MIKPOOPΓANIΣMΩN – ΠANEΠIΣTHMIAKEΣ EKΔOΣEIΣ KPHTHΣ</a:t>
            </a:r>
          </a:p>
        </p:txBody>
      </p:sp>
      <p:pic>
        <p:nvPicPr>
          <p:cNvPr id="15363" name="Picture 4" descr="p97.tif                                                        00055C7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30559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/>
              <a:t>Τα </a:t>
            </a:r>
            <a:r>
              <a:rPr lang="el-GR" sz="2400" dirty="0" err="1"/>
              <a:t>βακτηριακά</a:t>
            </a:r>
            <a:r>
              <a:rPr lang="el-GR" sz="2400" dirty="0"/>
              <a:t> μαστίγια αποτελούνται από την </a:t>
            </a:r>
            <a:r>
              <a:rPr lang="el-GR" sz="2400" b="1" dirty="0" err="1"/>
              <a:t>πρωτείνη</a:t>
            </a:r>
            <a:r>
              <a:rPr lang="el-GR" sz="2400" dirty="0"/>
              <a:t> </a:t>
            </a:r>
            <a:r>
              <a:rPr lang="el-GR" sz="2400" dirty="0" err="1"/>
              <a:t>μαστιγίνη</a:t>
            </a:r>
            <a:r>
              <a:rPr lang="el-GR" sz="2400" dirty="0"/>
              <a:t> (ή </a:t>
            </a:r>
            <a:r>
              <a:rPr lang="el-GR" sz="2400" dirty="0" err="1"/>
              <a:t>φλαγγελίνη</a:t>
            </a:r>
            <a:r>
              <a:rPr lang="el-GR" sz="2400" dirty="0"/>
              <a:t> (</a:t>
            </a:r>
            <a:r>
              <a:rPr lang="en-US" sz="2400" dirty="0" err="1"/>
              <a:t>flagellin</a:t>
            </a:r>
            <a:r>
              <a:rPr lang="en-US" sz="2400" dirty="0"/>
              <a:t>).</a:t>
            </a:r>
            <a:endParaRPr lang="el-GR" sz="2400" dirty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Η </a:t>
            </a:r>
            <a:r>
              <a:rPr lang="el-GR" sz="2400" dirty="0" err="1"/>
              <a:t>πρωτοταγής</a:t>
            </a:r>
            <a:r>
              <a:rPr lang="el-GR" sz="2400" dirty="0"/>
              <a:t> δομή της </a:t>
            </a:r>
            <a:r>
              <a:rPr lang="el-GR" sz="2400" dirty="0" err="1"/>
              <a:t>μαστιγίνης</a:t>
            </a:r>
            <a:r>
              <a:rPr lang="el-GR" sz="2400" dirty="0"/>
              <a:t> διαφέρει σε κάθε είδος ή σε διαφορετικά στελέχη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 </a:t>
            </a:r>
            <a:r>
              <a:rPr lang="el-GR" sz="2400" dirty="0" err="1"/>
              <a:t>μαστιγίνη</a:t>
            </a:r>
            <a:r>
              <a:rPr lang="el-GR" sz="2400" dirty="0"/>
              <a:t> έχει </a:t>
            </a:r>
            <a:r>
              <a:rPr lang="el-GR" sz="2400" b="1" dirty="0" err="1"/>
              <a:t>αντιγονική</a:t>
            </a:r>
            <a:r>
              <a:rPr lang="el-GR" sz="2400" b="1" dirty="0"/>
              <a:t> </a:t>
            </a:r>
            <a:r>
              <a:rPr lang="el-GR" sz="2400" dirty="0"/>
              <a:t>δράση (προκαλεί την παραγωγή αντισωμάτων όταν το βακτήριο εισβάλλει σε έναν οργανισμό) και ονομάζεται αντιγόνο Η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548680"/>
            <a:ext cx="2304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3200" dirty="0"/>
              <a:t>Αντιγόνο Η</a:t>
            </a:r>
          </a:p>
        </p:txBody>
      </p:sp>
      <p:sp>
        <p:nvSpPr>
          <p:cNvPr id="6" name="Left Arrow 5"/>
          <p:cNvSpPr/>
          <p:nvPr/>
        </p:nvSpPr>
        <p:spPr>
          <a:xfrm>
            <a:off x="6012160" y="692696"/>
            <a:ext cx="648072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094209" y="234305"/>
            <a:ext cx="2186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>
                <a:solidFill>
                  <a:prstClr val="black"/>
                </a:solidFill>
              </a:rPr>
              <a:t>Το αντιγόνο </a:t>
            </a:r>
            <a:r>
              <a:rPr lang="el-GR" sz="3200" b="1" u="sng" dirty="0">
                <a:solidFill>
                  <a:prstClr val="black"/>
                </a:solidFill>
              </a:rPr>
              <a:t>Η</a:t>
            </a:r>
            <a:r>
              <a:rPr lang="el-GR" u="sng" dirty="0">
                <a:solidFill>
                  <a:prstClr val="black"/>
                </a:solidFill>
              </a:rPr>
              <a:t> 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el-GR" dirty="0"/>
              <a:t>Τα παθογόνα </a:t>
            </a:r>
            <a:r>
              <a:rPr lang="el-GR" dirty="0" smtClean="0"/>
              <a:t>στελέχη </a:t>
            </a:r>
            <a:r>
              <a:rPr lang="el-GR" dirty="0"/>
              <a:t>της </a:t>
            </a:r>
            <a:r>
              <a:rPr lang="en-GB" b="1" i="1" dirty="0"/>
              <a:t>Escherichia </a:t>
            </a:r>
            <a:r>
              <a:rPr lang="en-US" b="1" i="1" dirty="0"/>
              <a:t>c</a:t>
            </a:r>
            <a:r>
              <a:rPr lang="en-GB" b="1" i="1" dirty="0" err="1"/>
              <a:t>oli</a:t>
            </a:r>
            <a:r>
              <a:rPr lang="en-GB" b="1" i="1" dirty="0"/>
              <a:t> </a:t>
            </a:r>
            <a:r>
              <a:rPr lang="el-GR" dirty="0"/>
              <a:t>κατατάσσονται σε έξι κατηγορίες: 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856984" cy="4572000"/>
          </a:xfrm>
        </p:spPr>
        <p:txBody>
          <a:bodyPr>
            <a:normAutofit/>
          </a:bodyPr>
          <a:lstStyle/>
          <a:p>
            <a:pPr lvl="1"/>
            <a:r>
              <a:rPr lang="el-GR" dirty="0" err="1"/>
              <a:t>Εντεροπαθογόνος</a:t>
            </a:r>
            <a:r>
              <a:rPr lang="el-GR" dirty="0"/>
              <a:t> (</a:t>
            </a:r>
            <a:r>
              <a:rPr lang="en-US" dirty="0" err="1"/>
              <a:t>enteropathogenic</a:t>
            </a:r>
            <a:r>
              <a:rPr lang="en-US" dirty="0"/>
              <a:t> </a:t>
            </a:r>
            <a:r>
              <a:rPr lang="en-GB" i="1" dirty="0"/>
              <a:t>Escherichia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l-GR" dirty="0"/>
              <a:t>- </a:t>
            </a:r>
            <a:r>
              <a:rPr lang="en-US" b="1" dirty="0"/>
              <a:t>EPEC</a:t>
            </a:r>
            <a:r>
              <a:rPr lang="el-GR" dirty="0"/>
              <a:t>), </a:t>
            </a:r>
            <a:endParaRPr lang="en-US" dirty="0"/>
          </a:p>
          <a:p>
            <a:pPr lvl="1"/>
            <a:r>
              <a:rPr lang="el-GR" dirty="0" err="1"/>
              <a:t>Εντεροτοξιγενή</a:t>
            </a:r>
            <a:r>
              <a:rPr lang="el-GR" dirty="0"/>
              <a:t> (</a:t>
            </a:r>
            <a:r>
              <a:rPr lang="en-US" dirty="0" err="1"/>
              <a:t>enterotoxigenic</a:t>
            </a:r>
            <a:r>
              <a:rPr lang="en-US" dirty="0"/>
              <a:t> </a:t>
            </a:r>
            <a:r>
              <a:rPr lang="en-GB" i="1" dirty="0"/>
              <a:t>Escherichia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l-GR" dirty="0"/>
              <a:t>- </a:t>
            </a:r>
            <a:r>
              <a:rPr lang="en-US" b="1" dirty="0"/>
              <a:t>ETEC</a:t>
            </a:r>
            <a:r>
              <a:rPr lang="el-GR" dirty="0"/>
              <a:t>), </a:t>
            </a:r>
            <a:endParaRPr lang="en-US" dirty="0"/>
          </a:p>
          <a:p>
            <a:pPr lvl="1"/>
            <a:r>
              <a:rPr lang="el-GR" dirty="0" err="1"/>
              <a:t>Εντεροδιεισδυτική</a:t>
            </a:r>
            <a:r>
              <a:rPr lang="el-GR" dirty="0"/>
              <a:t> (</a:t>
            </a:r>
            <a:r>
              <a:rPr lang="en-US" dirty="0" err="1"/>
              <a:t>enteroinvasive</a:t>
            </a:r>
            <a:r>
              <a:rPr lang="en-US" dirty="0"/>
              <a:t> </a:t>
            </a:r>
            <a:r>
              <a:rPr lang="en-GB" i="1" dirty="0"/>
              <a:t>Escherichia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l-GR" dirty="0"/>
              <a:t>- </a:t>
            </a:r>
            <a:r>
              <a:rPr lang="en-US" b="1" dirty="0"/>
              <a:t>EIEC</a:t>
            </a:r>
            <a:r>
              <a:rPr lang="el-GR" dirty="0"/>
              <a:t>)</a:t>
            </a:r>
          </a:p>
          <a:p>
            <a:pPr lvl="1"/>
            <a:r>
              <a:rPr lang="el-GR" dirty="0" err="1"/>
              <a:t>Εντεροδιαχεόμενη</a:t>
            </a:r>
            <a:r>
              <a:rPr lang="el-GR" dirty="0"/>
              <a:t> (</a:t>
            </a:r>
            <a:r>
              <a:rPr lang="en-US" dirty="0">
                <a:latin typeface="Times New Roman" pitchFamily="18" charset="-95"/>
              </a:rPr>
              <a:t>Diffuse- adhering</a:t>
            </a:r>
            <a:r>
              <a:rPr lang="en-US" i="1" dirty="0">
                <a:latin typeface="Times New Roman" pitchFamily="18" charset="-95"/>
              </a:rPr>
              <a:t> E. coli - </a:t>
            </a:r>
            <a:r>
              <a:rPr lang="en-US" b="1" dirty="0">
                <a:latin typeface="Times New Roman" pitchFamily="18" charset="-95"/>
              </a:rPr>
              <a:t>DAEC</a:t>
            </a:r>
            <a:endParaRPr lang="en-US" b="1" dirty="0"/>
          </a:p>
          <a:p>
            <a:pPr lvl="1"/>
            <a:r>
              <a:rPr lang="el-GR" dirty="0" err="1"/>
              <a:t>Εντεροσυσσωρευόμενη</a:t>
            </a:r>
            <a:r>
              <a:rPr lang="el-GR" dirty="0"/>
              <a:t> (</a:t>
            </a:r>
            <a:r>
              <a:rPr lang="en-US" dirty="0" err="1"/>
              <a:t>enteroaggregative</a:t>
            </a:r>
            <a:r>
              <a:rPr lang="en-US" dirty="0"/>
              <a:t> </a:t>
            </a:r>
            <a:r>
              <a:rPr lang="en-GB" i="1" dirty="0"/>
              <a:t>Escherichia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l-GR" dirty="0"/>
              <a:t>- </a:t>
            </a:r>
            <a:r>
              <a:rPr lang="en-US" b="1" dirty="0"/>
              <a:t>EAEC</a:t>
            </a:r>
            <a:r>
              <a:rPr lang="el-GR" dirty="0"/>
              <a:t>).</a:t>
            </a:r>
          </a:p>
          <a:p>
            <a:pPr lvl="1"/>
            <a:r>
              <a:rPr lang="el-GR" dirty="0" err="1"/>
              <a:t>Εντεροαιμμοραγική</a:t>
            </a:r>
            <a:r>
              <a:rPr lang="el-GR" dirty="0"/>
              <a:t> (</a:t>
            </a:r>
            <a:r>
              <a:rPr lang="en-US" dirty="0" err="1"/>
              <a:t>enterohemorrhagic</a:t>
            </a:r>
            <a:r>
              <a:rPr lang="en-US" dirty="0"/>
              <a:t> </a:t>
            </a:r>
            <a:r>
              <a:rPr lang="en-GB" i="1" dirty="0"/>
              <a:t>Escherichia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l-GR" dirty="0"/>
              <a:t>- </a:t>
            </a:r>
            <a:r>
              <a:rPr lang="en-US" b="1" dirty="0"/>
              <a:t>EHEC</a:t>
            </a:r>
            <a:r>
              <a:rPr lang="el-GR" dirty="0"/>
              <a:t>), </a:t>
            </a:r>
            <a:endParaRPr lang="en-US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323528" y="332656"/>
            <a:ext cx="6984776" cy="576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n-US" sz="3200" b="1" i="1" dirty="0">
                <a:latin typeface="Times New Roman" pitchFamily="18" charset="-95"/>
              </a:rPr>
              <a:t>Escherichia coli</a:t>
            </a:r>
            <a:r>
              <a:rPr lang="el-GR" sz="3200" b="1" i="1" dirty="0">
                <a:latin typeface="Times New Roman" pitchFamily="18" charset="-95"/>
              </a:rPr>
              <a:t>: </a:t>
            </a:r>
            <a:r>
              <a:rPr lang="el-GR" sz="3200" b="1" dirty="0">
                <a:latin typeface="Times New Roman" pitchFamily="18" charset="-95"/>
              </a:rPr>
              <a:t>μολυσματικοί τύποι</a:t>
            </a:r>
            <a:r>
              <a:rPr lang="en-US" sz="3200" b="1" dirty="0">
                <a:latin typeface="Times New Roman" pitchFamily="18" charset="-95"/>
              </a:rPr>
              <a:t> 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23528" y="1988840"/>
            <a:ext cx="4673848" cy="396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Enteropathogenic</a:t>
            </a:r>
            <a:r>
              <a:rPr lang="en-US" sz="2400" b="0" i="1" dirty="0">
                <a:latin typeface="Times New Roman" pitchFamily="18" charset="-95"/>
              </a:rPr>
              <a:t> E. coli - EPEC</a:t>
            </a:r>
          </a:p>
        </p:txBody>
      </p:sp>
      <p:cxnSp>
        <p:nvCxnSpPr>
          <p:cNvPr id="221190" name="AutoShape 6"/>
          <p:cNvCxnSpPr>
            <a:cxnSpLocks noChangeShapeType="1"/>
            <a:stCxn id="221188" idx="3"/>
            <a:endCxn id="221189" idx="0"/>
          </p:cNvCxnSpPr>
          <p:nvPr/>
        </p:nvCxnSpPr>
        <p:spPr bwMode="auto">
          <a:xfrm flipH="1">
            <a:off x="2660452" y="621085"/>
            <a:ext cx="4647852" cy="1367755"/>
          </a:xfrm>
          <a:prstGeom prst="bentConnector4">
            <a:avLst>
              <a:gd name="adj1" fmla="val -4918"/>
              <a:gd name="adj2" fmla="val 60544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330200" y="2409825"/>
            <a:ext cx="4673848" cy="371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Enterotoxigenic</a:t>
            </a:r>
            <a:r>
              <a:rPr lang="en-US" sz="2400" b="0" i="1" dirty="0">
                <a:latin typeface="Times New Roman" pitchFamily="18" charset="-95"/>
              </a:rPr>
              <a:t> E. coli - ETEC</a:t>
            </a:r>
          </a:p>
        </p:txBody>
      </p: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330200" y="2867025"/>
            <a:ext cx="4673848" cy="417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Enteroinvasive</a:t>
            </a:r>
            <a:r>
              <a:rPr lang="en-US" sz="2400" b="0" i="1" dirty="0">
                <a:latin typeface="Times New Roman" pitchFamily="18" charset="-95"/>
              </a:rPr>
              <a:t> E. coli - EIEC</a:t>
            </a:r>
          </a:p>
        </p:txBody>
      </p:sp>
      <p:sp>
        <p:nvSpPr>
          <p:cNvPr id="221217" name="Rectangle 33"/>
          <p:cNvSpPr>
            <a:spLocks noChangeArrowheads="1"/>
          </p:cNvSpPr>
          <p:nvPr/>
        </p:nvSpPr>
        <p:spPr bwMode="auto">
          <a:xfrm>
            <a:off x="330200" y="3336925"/>
            <a:ext cx="4673848" cy="380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>
                <a:latin typeface="Times New Roman" pitchFamily="18" charset="-95"/>
              </a:rPr>
              <a:t>Diffuse- adhering</a:t>
            </a:r>
            <a:r>
              <a:rPr lang="en-US" sz="2400" b="0" i="1" dirty="0">
                <a:latin typeface="Times New Roman" pitchFamily="18" charset="-95"/>
              </a:rPr>
              <a:t> E. coli - DAEC</a:t>
            </a:r>
          </a:p>
        </p:txBody>
      </p:sp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330200" y="3794125"/>
            <a:ext cx="4673848" cy="426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Enteroaggregative</a:t>
            </a:r>
            <a:r>
              <a:rPr lang="en-US" sz="2400" b="0" i="1" dirty="0">
                <a:latin typeface="Times New Roman" pitchFamily="18" charset="-95"/>
              </a:rPr>
              <a:t> E. coli - ETEC</a:t>
            </a:r>
          </a:p>
        </p:txBody>
      </p:sp>
      <p:pic>
        <p:nvPicPr>
          <p:cNvPr id="50178" name="Picture 2" descr="Image result for escherichia 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4149080"/>
            <a:ext cx="4680520" cy="2541191"/>
          </a:xfrm>
          <a:prstGeom prst="rect">
            <a:avLst/>
          </a:prstGeom>
          <a:noFill/>
        </p:spPr>
      </p:pic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330200" y="4251325"/>
            <a:ext cx="4961880" cy="401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Enterohemorrhagic</a:t>
            </a:r>
            <a:r>
              <a:rPr lang="en-US" sz="2400" b="0" i="1" dirty="0">
                <a:latin typeface="Times New Roman" pitchFamily="18" charset="-95"/>
              </a:rPr>
              <a:t> E. coli - EHEC</a:t>
            </a: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4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utoUpdateAnimBg="0"/>
      <p:bldP spid="221189" grpId="0" autoUpdateAnimBg="0"/>
      <p:bldP spid="221194" grpId="0" autoUpdateAnimBg="0"/>
      <p:bldP spid="221216" grpId="0" autoUpdateAnimBg="0"/>
      <p:bldP spid="221217" grpId="0" autoUpdateAnimBg="0"/>
      <p:bldP spid="221218" grpId="0" autoUpdateAnimBg="0"/>
      <p:bldP spid="2212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Μαζική εστίαση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4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dirty="0"/>
          </a:p>
          <a:p>
            <a:r>
              <a:rPr lang="el-GR" dirty="0"/>
              <a:t>Στον τομέα της μαζικής εστίασης, έχει υπολογιστεί ότι στις καλύτερες των περιπτώσεων, 10% του φαγητού που έχει προετοιμαστεί είναι «</a:t>
            </a:r>
            <a:r>
              <a:rPr lang="el-GR" b="1" dirty="0"/>
              <a:t>μη ικανοποιητικό</a:t>
            </a:r>
            <a:r>
              <a:rPr lang="el-GR" dirty="0"/>
              <a:t>» εξαιτίας της απαράδεκτα υψηλής συγκέντρωσης μικροβίων που περιέχει.</a:t>
            </a:r>
          </a:p>
          <a:p>
            <a:r>
              <a:rPr lang="el-GR" dirty="0"/>
              <a:t> Στις λιγότερο καλές περιπτώσεις το ποσοστό αυτό μπορεί να πλησιάσει ή και να υπερβεί το 50%. </a:t>
            </a:r>
          </a:p>
          <a:p>
            <a:r>
              <a:rPr lang="el-GR" dirty="0"/>
              <a:t>Ενώ στην ευρεία πλειοψηφία των περιπτώσεων κάτι τέτοιο δε γίνεται αντιληπτό, μπορεί εντούτοις να έχει ως αποτέλεσμα δυσάρεστες επιπτώσεις, από προβλήματα ελαφριάς μορφής μέχρι σοβαρά συμπτώματα.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>
                <a:solidFill>
                  <a:srgbClr val="CC3300"/>
                </a:solidFill>
                <a:latin typeface="Times New Roman" pitchFamily="18" charset="-95"/>
              </a:rPr>
              <a:t>Escherichia coli</a:t>
            </a:r>
            <a:endParaRPr lang="en-US" sz="3600" i="1">
              <a:solidFill>
                <a:srgbClr val="CC3300"/>
              </a:solidFill>
              <a:latin typeface="Times New Roman" pitchFamily="18" charset="-95"/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304800" y="1123950"/>
            <a:ext cx="4749800" cy="387350"/>
          </a:xfrm>
          <a:prstGeom prst="rect">
            <a:avLst/>
          </a:prstGeom>
          <a:solidFill>
            <a:schemeClr val="bg2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None/>
            </a:pPr>
            <a:r>
              <a:rPr lang="el-GR" b="1" dirty="0">
                <a:latin typeface="Times New Roman" pitchFamily="18" charset="-95"/>
              </a:rPr>
              <a:t>ΠΑΘΟΓΕΝΕΙΑ ΑΝΑΛΟΓΑ ΜΕ ΤΟ ΕΙΔΟΣ</a:t>
            </a:r>
            <a:endParaRPr lang="en-US" b="1" dirty="0">
              <a:latin typeface="Times New Roman" pitchFamily="18" charset="-95"/>
            </a:endParaRPr>
          </a:p>
        </p:txBody>
      </p:sp>
      <p:cxnSp>
        <p:nvCxnSpPr>
          <p:cNvPr id="231430" name="AutoShape 6"/>
          <p:cNvCxnSpPr>
            <a:cxnSpLocks noChangeShapeType="1"/>
            <a:stCxn id="231428" idx="3"/>
            <a:endCxn id="231449" idx="0"/>
          </p:cNvCxnSpPr>
          <p:nvPr/>
        </p:nvCxnSpPr>
        <p:spPr bwMode="auto">
          <a:xfrm flipH="1">
            <a:off x="2032000" y="1317625"/>
            <a:ext cx="3022600" cy="622300"/>
          </a:xfrm>
          <a:prstGeom prst="bentConnector4">
            <a:avLst>
              <a:gd name="adj1" fmla="val -7565"/>
              <a:gd name="adj2" fmla="val 65560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31449" name="Rectangle 25"/>
          <p:cNvSpPr>
            <a:spLocks noChangeArrowheads="1"/>
          </p:cNvSpPr>
          <p:nvPr/>
        </p:nvSpPr>
        <p:spPr bwMode="auto">
          <a:xfrm>
            <a:off x="317500" y="19399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0">
                <a:latin typeface="Times New Roman" pitchFamily="18" charset="-95"/>
              </a:rPr>
              <a:t>Enteropathogenic</a:t>
            </a:r>
            <a:r>
              <a:rPr lang="en-US" sz="1600" b="0" i="1">
                <a:latin typeface="Times New Roman" pitchFamily="18" charset="-95"/>
              </a:rPr>
              <a:t> E. coli - EPEC</a:t>
            </a:r>
          </a:p>
        </p:txBody>
      </p:sp>
      <p:sp>
        <p:nvSpPr>
          <p:cNvPr id="231450" name="Text Box 26"/>
          <p:cNvSpPr txBox="1">
            <a:spLocks noChangeArrowheads="1"/>
          </p:cNvSpPr>
          <p:nvPr/>
        </p:nvSpPr>
        <p:spPr bwMode="auto">
          <a:xfrm>
            <a:off x="4127500" y="1732688"/>
            <a:ext cx="4737100" cy="1754326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b="1" dirty="0">
                <a:latin typeface="Times New Roman" pitchFamily="18" charset="-95"/>
              </a:rPr>
              <a:t>ΕΝΤΕΡΟΠΑΘΟΓΟΝΟΣ</a:t>
            </a:r>
            <a:r>
              <a:rPr lang="el-GR" b="0" dirty="0">
                <a:latin typeface="Times New Roman" pitchFamily="18" charset="-95"/>
              </a:rPr>
              <a:t> Τα στελέχη </a:t>
            </a:r>
            <a:r>
              <a:rPr lang="en-US" b="0" dirty="0">
                <a:latin typeface="Times New Roman" pitchFamily="18" charset="-95"/>
              </a:rPr>
              <a:t>EPEC</a:t>
            </a:r>
            <a:r>
              <a:rPr lang="el-GR" b="0" dirty="0">
                <a:latin typeface="Times New Roman" pitchFamily="18" charset="-95"/>
              </a:rPr>
              <a:t> προκαλούν γαστρεντερίτιδα και έχουν ενοχοποιηθεί για χιλιάδες κρούσματα παιδικής διάρροιας σε χώρες με πολύ κακές συνθήκες υγιεινής. Συχνά αναφέρεται ως «διαρροϊκή </a:t>
            </a:r>
            <a:r>
              <a:rPr lang="en-US" b="0" i="1" dirty="0">
                <a:latin typeface="Times New Roman" pitchFamily="18" charset="-95"/>
              </a:rPr>
              <a:t>E</a:t>
            </a:r>
            <a:r>
              <a:rPr lang="el-GR" b="0" i="1" dirty="0">
                <a:latin typeface="Times New Roman" pitchFamily="18" charset="-95"/>
              </a:rPr>
              <a:t>. </a:t>
            </a:r>
            <a:r>
              <a:rPr lang="en-US" b="0" i="1" dirty="0">
                <a:latin typeface="Times New Roman" pitchFamily="18" charset="-95"/>
              </a:rPr>
              <a:t>coli</a:t>
            </a:r>
            <a:r>
              <a:rPr lang="el-GR" b="0" dirty="0">
                <a:latin typeface="Times New Roman" pitchFamily="18" charset="-95"/>
              </a:rPr>
              <a:t>» (</a:t>
            </a:r>
            <a:r>
              <a:rPr lang="en-US" b="0" i="1" dirty="0" err="1">
                <a:latin typeface="Times New Roman" pitchFamily="18" charset="-95"/>
              </a:rPr>
              <a:t>diarrheagenic</a:t>
            </a:r>
            <a:r>
              <a:rPr lang="el-GR" b="0" i="1" dirty="0">
                <a:latin typeface="Times New Roman" pitchFamily="18" charset="-95"/>
              </a:rPr>
              <a:t> </a:t>
            </a:r>
            <a:r>
              <a:rPr lang="en-US" b="0" i="1" dirty="0">
                <a:latin typeface="Times New Roman" pitchFamily="18" charset="-95"/>
              </a:rPr>
              <a:t>E</a:t>
            </a:r>
            <a:r>
              <a:rPr lang="el-GR" b="0" i="1" dirty="0">
                <a:latin typeface="Times New Roman" pitchFamily="18" charset="-95"/>
              </a:rPr>
              <a:t>. </a:t>
            </a:r>
            <a:r>
              <a:rPr lang="en-US" b="0" i="1" dirty="0">
                <a:latin typeface="Times New Roman" pitchFamily="18" charset="-95"/>
              </a:rPr>
              <a:t>coli</a:t>
            </a:r>
            <a:r>
              <a:rPr lang="el-GR" b="0" dirty="0">
                <a:latin typeface="Times New Roman" pitchFamily="18" charset="-95"/>
              </a:rPr>
              <a:t>). </a:t>
            </a:r>
          </a:p>
        </p:txBody>
      </p:sp>
      <p:cxnSp>
        <p:nvCxnSpPr>
          <p:cNvPr id="231451" name="AutoShape 27"/>
          <p:cNvCxnSpPr>
            <a:cxnSpLocks noChangeShapeType="1"/>
            <a:stCxn id="231449" idx="3"/>
            <a:endCxn id="231450" idx="1"/>
          </p:cNvCxnSpPr>
          <p:nvPr/>
        </p:nvCxnSpPr>
        <p:spPr bwMode="auto">
          <a:xfrm>
            <a:off x="3746500" y="2132807"/>
            <a:ext cx="381000" cy="4770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31452" name="Rectangle 28"/>
          <p:cNvSpPr>
            <a:spLocks noChangeArrowheads="1"/>
          </p:cNvSpPr>
          <p:nvPr/>
        </p:nvSpPr>
        <p:spPr bwMode="auto">
          <a:xfrm>
            <a:off x="330200" y="36544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0">
                <a:latin typeface="Times New Roman" pitchFamily="18" charset="-95"/>
              </a:rPr>
              <a:t>Enterotoxigenic</a:t>
            </a:r>
            <a:r>
              <a:rPr lang="en-US" sz="1600" b="0" i="1">
                <a:latin typeface="Times New Roman" pitchFamily="18" charset="-95"/>
              </a:rPr>
              <a:t> E. coli - ETEC</a:t>
            </a:r>
          </a:p>
        </p:txBody>
      </p:sp>
      <p:sp>
        <p:nvSpPr>
          <p:cNvPr id="231453" name="Text Box 29"/>
          <p:cNvSpPr txBox="1">
            <a:spLocks noChangeArrowheads="1"/>
          </p:cNvSpPr>
          <p:nvPr/>
        </p:nvSpPr>
        <p:spPr bwMode="auto">
          <a:xfrm>
            <a:off x="4067944" y="3861048"/>
            <a:ext cx="4737100" cy="2246769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b="1" dirty="0">
                <a:latin typeface="Times New Roman" pitchFamily="18" charset="-95"/>
              </a:rPr>
              <a:t>ΕΝΤΕΡΟΤΟΞΙΓΕΝΗΣ</a:t>
            </a:r>
            <a:r>
              <a:rPr lang="el-GR" sz="2000" b="0" dirty="0">
                <a:latin typeface="Times New Roman" pitchFamily="18" charset="-95"/>
              </a:rPr>
              <a:t> Τα στελέχη της ομάδας του </a:t>
            </a:r>
            <a:r>
              <a:rPr lang="el-GR" sz="2000" b="0" dirty="0" err="1">
                <a:latin typeface="Times New Roman" pitchFamily="18" charset="-95"/>
              </a:rPr>
              <a:t>εντεροτοξιγόνου</a:t>
            </a:r>
            <a:r>
              <a:rPr lang="el-GR" sz="2000" b="0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 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dirty="0">
                <a:latin typeface="Times New Roman" pitchFamily="18" charset="-95"/>
              </a:rPr>
              <a:t> (</a:t>
            </a:r>
            <a:r>
              <a:rPr lang="en-US" sz="2000" b="0" i="1" dirty="0" err="1">
                <a:latin typeface="Times New Roman" pitchFamily="18" charset="-95"/>
              </a:rPr>
              <a:t>enterotoxigenic</a:t>
            </a:r>
            <a:r>
              <a:rPr lang="el-GR" sz="2000" b="0" i="1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 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i="1" dirty="0">
                <a:latin typeface="Times New Roman" pitchFamily="18" charset="-95"/>
              </a:rPr>
              <a:t> –</a:t>
            </a:r>
            <a:r>
              <a:rPr lang="en-US" sz="2000" b="0" dirty="0">
                <a:latin typeface="Times New Roman" pitchFamily="18" charset="-95"/>
              </a:rPr>
              <a:t>ETEC</a:t>
            </a:r>
            <a:r>
              <a:rPr lang="el-GR" sz="2000" b="0" dirty="0">
                <a:latin typeface="Times New Roman" pitchFamily="18" charset="-95"/>
              </a:rPr>
              <a:t>) προκαλούν τη λεγόμενη διάρροια των ταξιδιωτών (</a:t>
            </a:r>
            <a:r>
              <a:rPr lang="en-US" sz="2000" b="0" i="1" dirty="0">
                <a:latin typeface="Times New Roman" pitchFamily="18" charset="-95"/>
              </a:rPr>
              <a:t>traveler</a:t>
            </a:r>
            <a:r>
              <a:rPr lang="el-GR" sz="2000" b="0" i="1" dirty="0">
                <a:latin typeface="Times New Roman" pitchFamily="18" charset="-95"/>
              </a:rPr>
              <a:t>’</a:t>
            </a:r>
            <a:r>
              <a:rPr lang="en-US" sz="2000" b="0" i="1" dirty="0">
                <a:latin typeface="Times New Roman" pitchFamily="18" charset="-95"/>
              </a:rPr>
              <a:t>s</a:t>
            </a:r>
            <a:r>
              <a:rPr lang="el-GR" sz="2000" b="0" i="1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diarrhea</a:t>
            </a:r>
            <a:r>
              <a:rPr lang="el-GR" sz="2000" b="0" dirty="0">
                <a:latin typeface="Times New Roman" pitchFamily="18" charset="-95"/>
              </a:rPr>
              <a:t>). Όπως υποδεικνύει και το όνομα της ομάδας αυτής το παθογόνο αίτιο της διάρροιας είναι τοξίνη ή τοξίνες.</a:t>
            </a:r>
          </a:p>
        </p:txBody>
      </p:sp>
      <p:cxnSp>
        <p:nvCxnSpPr>
          <p:cNvPr id="231454" name="AutoShape 30"/>
          <p:cNvCxnSpPr>
            <a:cxnSpLocks noChangeShapeType="1"/>
            <a:endCxn id="231453" idx="1"/>
          </p:cNvCxnSpPr>
          <p:nvPr/>
        </p:nvCxnSpPr>
        <p:spPr bwMode="auto">
          <a:xfrm rot="16200000" flipH="1">
            <a:off x="3639319" y="4555807"/>
            <a:ext cx="476251" cy="381000"/>
          </a:xfrm>
          <a:prstGeom prst="bentConnector2">
            <a:avLst/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-3175"/>
            <a:ext cx="7956376" cy="767879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-95"/>
                <a:ea typeface="+mj-ea"/>
                <a:cs typeface="+mj-cs"/>
              </a:rPr>
              <a:t>Παθογόνοι ορότυποι Escherichia coli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-95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52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 autoUpdateAnimBg="0"/>
      <p:bldP spid="231428" grpId="0" autoUpdateAnimBg="0"/>
      <p:bldP spid="231449" grpId="0" autoUpdateAnimBg="0"/>
      <p:bldP spid="231452" grpId="0" autoUpdateAnimBg="0"/>
      <p:bldP spid="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>
                <a:solidFill>
                  <a:srgbClr val="CC3300"/>
                </a:solidFill>
                <a:latin typeface="Times New Roman" pitchFamily="18" charset="-95"/>
              </a:rPr>
              <a:t>Escherichia coli</a:t>
            </a:r>
            <a:endParaRPr lang="en-US" sz="3600" i="1">
              <a:solidFill>
                <a:srgbClr val="CC3300"/>
              </a:solidFill>
              <a:latin typeface="Times New Roman" pitchFamily="18" charset="-95"/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304800" y="1123950"/>
            <a:ext cx="4749800" cy="387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None/>
            </a:pPr>
            <a:r>
              <a:rPr lang="el-GR" dirty="0">
                <a:solidFill>
                  <a:srgbClr val="CC3300"/>
                </a:solidFill>
                <a:latin typeface="Times New Roman" pitchFamily="18" charset="-95"/>
              </a:rPr>
              <a:t>ΠΑΘΟΓΕΝΕΙΑ ΑΝΑΛΟΓΑ ΜΕ ΤΟ ΕΙΔΟΣ</a:t>
            </a:r>
            <a:endParaRPr lang="en-US" dirty="0">
              <a:solidFill>
                <a:srgbClr val="CC3300"/>
              </a:solidFill>
              <a:latin typeface="Times New Roman" pitchFamily="18" charset="-95"/>
            </a:endParaRPr>
          </a:p>
        </p:txBody>
      </p:sp>
      <p:cxnSp>
        <p:nvCxnSpPr>
          <p:cNvPr id="276485" name="AutoShape 5"/>
          <p:cNvCxnSpPr>
            <a:cxnSpLocks noChangeShapeType="1"/>
            <a:stCxn id="276484" idx="3"/>
          </p:cNvCxnSpPr>
          <p:nvPr/>
        </p:nvCxnSpPr>
        <p:spPr bwMode="auto">
          <a:xfrm flipH="1">
            <a:off x="2032000" y="1317625"/>
            <a:ext cx="3022600" cy="622300"/>
          </a:xfrm>
          <a:prstGeom prst="bentConnector4">
            <a:avLst>
              <a:gd name="adj1" fmla="val -7565"/>
              <a:gd name="adj2" fmla="val 65560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317500" y="19907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1" dirty="0" err="1">
                <a:latin typeface="Times New Roman" pitchFamily="18" charset="-95"/>
              </a:rPr>
              <a:t>Enteroinvasive</a:t>
            </a:r>
            <a:r>
              <a:rPr lang="en-US" sz="1600" b="1" i="1" dirty="0">
                <a:latin typeface="Times New Roman" pitchFamily="18" charset="-95"/>
              </a:rPr>
              <a:t> E. coli - EIEC</a:t>
            </a: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4211960" y="1844824"/>
            <a:ext cx="4737100" cy="2862322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l-GR" sz="2000" b="1" dirty="0">
                <a:latin typeface="Times New Roman" pitchFamily="18" charset="-95"/>
              </a:rPr>
              <a:t>ΕΝΤΕΡΟΔΙΕΙΣΔΥΤΙΚΗ</a:t>
            </a:r>
            <a:r>
              <a:rPr lang="el-GR" sz="2000" b="0" dirty="0">
                <a:latin typeface="Times New Roman" pitchFamily="18" charset="-95"/>
              </a:rPr>
              <a:t>  Τα στελέχη του </a:t>
            </a:r>
            <a:r>
              <a:rPr lang="el-GR" sz="2000" b="0" dirty="0" err="1">
                <a:latin typeface="Times New Roman" pitchFamily="18" charset="-95"/>
              </a:rPr>
              <a:t>εντεροεισβάλλοντος</a:t>
            </a:r>
            <a:r>
              <a:rPr lang="el-GR" sz="2000" b="0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dirty="0">
                <a:latin typeface="Times New Roman" pitchFamily="18" charset="-95"/>
              </a:rPr>
              <a:t> (</a:t>
            </a:r>
            <a:r>
              <a:rPr lang="en-US" sz="2000" b="0" i="1" dirty="0" err="1">
                <a:latin typeface="Times New Roman" pitchFamily="18" charset="-95"/>
              </a:rPr>
              <a:t>enteroinvasive</a:t>
            </a:r>
            <a:r>
              <a:rPr lang="el-GR" sz="2000" b="0" i="1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 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i="1" dirty="0">
                <a:latin typeface="Times New Roman" pitchFamily="18" charset="-95"/>
              </a:rPr>
              <a:t> – </a:t>
            </a:r>
            <a:r>
              <a:rPr lang="en-US" sz="2000" b="0" dirty="0">
                <a:latin typeface="Times New Roman" pitchFamily="18" charset="-95"/>
              </a:rPr>
              <a:t>EIEC</a:t>
            </a:r>
            <a:r>
              <a:rPr lang="el-GR" sz="2000" b="0" dirty="0">
                <a:latin typeface="Times New Roman" pitchFamily="18" charset="-95"/>
              </a:rPr>
              <a:t>) είναι αίτιο πρόκλησης δυσεντερίας (</a:t>
            </a:r>
            <a:r>
              <a:rPr lang="en-US" sz="2000" b="0" i="1" dirty="0">
                <a:latin typeface="Times New Roman" pitchFamily="18" charset="-95"/>
              </a:rPr>
              <a:t>dysentery</a:t>
            </a:r>
            <a:r>
              <a:rPr lang="el-GR" sz="2000" b="0" dirty="0">
                <a:latin typeface="Times New Roman" pitchFamily="18" charset="-95"/>
              </a:rPr>
              <a:t>) παρόμοιας με αυτή της </a:t>
            </a:r>
            <a:r>
              <a:rPr lang="el-GR" sz="2000" b="0" dirty="0" err="1">
                <a:latin typeface="Times New Roman" pitchFamily="18" charset="-95"/>
              </a:rPr>
              <a:t>σιγκέλωσης</a:t>
            </a:r>
            <a:r>
              <a:rPr lang="el-GR" sz="2000" b="0" dirty="0">
                <a:latin typeface="Times New Roman" pitchFamily="18" charset="-95"/>
              </a:rPr>
              <a:t>. Τα βακτήρια της ομάδας αυτής ονομάζονται έτσι διότι έχουν την ικανότητα να εισβάλλουν στα (</a:t>
            </a:r>
            <a:r>
              <a:rPr lang="el-GR" sz="2000" b="0" dirty="0" err="1">
                <a:latin typeface="Times New Roman" pitchFamily="18" charset="-95"/>
              </a:rPr>
              <a:t>ευκαρυωτικά</a:t>
            </a:r>
            <a:r>
              <a:rPr lang="el-GR" sz="2000" b="0" dirty="0">
                <a:latin typeface="Times New Roman" pitchFamily="18" charset="-95"/>
              </a:rPr>
              <a:t>) κύτταρα του επιθηλιακού ιστού. </a:t>
            </a:r>
          </a:p>
        </p:txBody>
      </p:sp>
      <p:cxnSp>
        <p:nvCxnSpPr>
          <p:cNvPr id="276495" name="AutoShape 15"/>
          <p:cNvCxnSpPr>
            <a:cxnSpLocks noChangeShapeType="1"/>
            <a:stCxn id="276492" idx="3"/>
            <a:endCxn id="276493" idx="1"/>
          </p:cNvCxnSpPr>
          <p:nvPr/>
        </p:nvCxnSpPr>
        <p:spPr bwMode="auto">
          <a:xfrm>
            <a:off x="3746500" y="2183607"/>
            <a:ext cx="465460" cy="109237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330200" y="46577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1" dirty="0">
                <a:latin typeface="Times New Roman" pitchFamily="18" charset="-95"/>
              </a:rPr>
              <a:t>Diffuse- adhering</a:t>
            </a:r>
            <a:r>
              <a:rPr lang="en-US" sz="1600" b="1" i="1" dirty="0">
                <a:latin typeface="Times New Roman" pitchFamily="18" charset="-95"/>
              </a:rPr>
              <a:t> E. coli - DAEC</a:t>
            </a: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4114800" y="4935806"/>
            <a:ext cx="4737100" cy="1323439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b="1" dirty="0">
                <a:latin typeface="Times New Roman" pitchFamily="18" charset="-95"/>
              </a:rPr>
              <a:t>ΕΝΤΕΡΟΔΙΑΧΕΟΜΕΝΗ</a:t>
            </a:r>
            <a:r>
              <a:rPr lang="en-US" sz="2000" dirty="0">
                <a:latin typeface="Times New Roman" pitchFamily="18" charset="-95"/>
              </a:rPr>
              <a:t> </a:t>
            </a:r>
            <a:r>
              <a:rPr lang="el-GR" sz="2000" b="0" dirty="0">
                <a:latin typeface="Times New Roman" pitchFamily="18" charset="-95"/>
              </a:rPr>
              <a:t>Προκαλεί διάρροια σε νεαρά άτομα ηλικίας από 1-5 χρονών. Το αίτιο που τα άτομα της ηλικίας αυτής είναι ευπρόσβλητα </a:t>
            </a:r>
            <a:r>
              <a:rPr lang="el-GR" sz="2000" dirty="0">
                <a:latin typeface="Times New Roman" pitchFamily="18" charset="-95"/>
              </a:rPr>
              <a:t>δεν είναι γνωστό</a:t>
            </a:r>
            <a:r>
              <a:rPr lang="el-GR" sz="1600" b="0" dirty="0">
                <a:latin typeface="Times New Roman" pitchFamily="18" charset="-95"/>
              </a:rPr>
              <a:t>. </a:t>
            </a:r>
          </a:p>
        </p:txBody>
      </p:sp>
      <p:cxnSp>
        <p:nvCxnSpPr>
          <p:cNvPr id="276500" name="AutoShape 20"/>
          <p:cNvCxnSpPr>
            <a:cxnSpLocks noChangeShapeType="1"/>
            <a:endCxn id="276499" idx="1"/>
          </p:cNvCxnSpPr>
          <p:nvPr/>
        </p:nvCxnSpPr>
        <p:spPr bwMode="auto">
          <a:xfrm rot="16200000" flipH="1">
            <a:off x="3544887" y="5027613"/>
            <a:ext cx="771526" cy="368300"/>
          </a:xfrm>
          <a:prstGeom prst="bentConnector2">
            <a:avLst/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-3175"/>
            <a:ext cx="7956376" cy="767879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-95"/>
                <a:ea typeface="+mj-ea"/>
                <a:cs typeface="+mj-cs"/>
              </a:rPr>
              <a:t>Παθογόνοι ορότυποι Escherichia coli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-95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28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 autoUpdateAnimBg="0"/>
      <p:bldP spid="276484" grpId="0" autoUpdateAnimBg="0"/>
      <p:bldP spid="276492" grpId="0" autoUpdateAnimBg="0"/>
      <p:bldP spid="276496" grpId="0" autoUpdateAnimBg="0"/>
      <p:bldP spid="12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7956376" cy="767879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>
            <a:normAutofit/>
          </a:bodyPr>
          <a:lstStyle/>
          <a:p>
            <a:pPr algn="l"/>
            <a:r>
              <a:rPr lang="el-GR" sz="3600" b="1" i="1" dirty="0">
                <a:solidFill>
                  <a:schemeClr val="tx1"/>
                </a:solidFill>
                <a:latin typeface="Times New Roman" pitchFamily="18" charset="-95"/>
              </a:rPr>
              <a:t>Παθογόνοι </a:t>
            </a:r>
            <a:r>
              <a:rPr lang="el-GR" sz="3600" b="1" i="1" dirty="0" err="1">
                <a:solidFill>
                  <a:schemeClr val="tx1"/>
                </a:solidFill>
                <a:latin typeface="Times New Roman" pitchFamily="18" charset="-95"/>
              </a:rPr>
              <a:t>ορότυποι</a:t>
            </a:r>
            <a:r>
              <a:rPr lang="el-GR" sz="3600" b="1" i="1" dirty="0">
                <a:solidFill>
                  <a:schemeClr val="tx1"/>
                </a:solidFill>
                <a:latin typeface="Times New Roman" pitchFamily="18" charset="-95"/>
              </a:rPr>
              <a:t> </a:t>
            </a:r>
            <a:r>
              <a:rPr lang="el-GR" sz="3600" b="1" i="1" dirty="0" err="1">
                <a:solidFill>
                  <a:schemeClr val="tx1"/>
                </a:solidFill>
                <a:latin typeface="Times New Roman" pitchFamily="18" charset="-95"/>
              </a:rPr>
              <a:t>Escherichia</a:t>
            </a:r>
            <a:r>
              <a:rPr lang="el-GR" sz="3600" b="1" i="1" dirty="0">
                <a:solidFill>
                  <a:schemeClr val="tx1"/>
                </a:solidFill>
                <a:latin typeface="Times New Roman" pitchFamily="18" charset="-95"/>
              </a:rPr>
              <a:t> </a:t>
            </a:r>
            <a:r>
              <a:rPr lang="el-GR" sz="3600" b="1" i="1" dirty="0" err="1">
                <a:solidFill>
                  <a:schemeClr val="tx1"/>
                </a:solidFill>
                <a:latin typeface="Times New Roman" pitchFamily="18" charset="-95"/>
              </a:rPr>
              <a:t>coli</a:t>
            </a:r>
            <a:endParaRPr lang="en-US" sz="3600" b="1" i="1" dirty="0">
              <a:solidFill>
                <a:schemeClr val="tx1"/>
              </a:solidFill>
              <a:latin typeface="Times New Roman" pitchFamily="18" charset="-95"/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304800" y="1123950"/>
            <a:ext cx="4749800" cy="387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None/>
            </a:pPr>
            <a:r>
              <a:rPr lang="el-GR" b="1" dirty="0">
                <a:solidFill>
                  <a:srgbClr val="CC3300"/>
                </a:solidFill>
                <a:latin typeface="Times New Roman" pitchFamily="18" charset="-95"/>
              </a:rPr>
              <a:t>ΠΑΘΟΓΕΝΕΙΑ ΑΝΑΛΟΓΑ ΜΕ ΤΟ ΕΙΔΟΣ</a:t>
            </a:r>
            <a:endParaRPr lang="en-US" b="1" dirty="0">
              <a:solidFill>
                <a:srgbClr val="CC3300"/>
              </a:solidFill>
              <a:latin typeface="Times New Roman" pitchFamily="18" charset="-95"/>
            </a:endParaRPr>
          </a:p>
        </p:txBody>
      </p:sp>
      <p:cxnSp>
        <p:nvCxnSpPr>
          <p:cNvPr id="278533" name="AutoShape 5"/>
          <p:cNvCxnSpPr>
            <a:cxnSpLocks noChangeShapeType="1"/>
            <a:stCxn id="278532" idx="3"/>
          </p:cNvCxnSpPr>
          <p:nvPr/>
        </p:nvCxnSpPr>
        <p:spPr bwMode="auto">
          <a:xfrm flipH="1">
            <a:off x="2032000" y="1317625"/>
            <a:ext cx="3022600" cy="622300"/>
          </a:xfrm>
          <a:prstGeom prst="bentConnector4">
            <a:avLst>
              <a:gd name="adj1" fmla="val -7565"/>
              <a:gd name="adj2" fmla="val 65560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4114800" y="2068582"/>
            <a:ext cx="4737100" cy="707886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b="1" dirty="0">
                <a:latin typeface="Times New Roman" pitchFamily="18" charset="-95"/>
              </a:rPr>
              <a:t>ΕΝΤΕΡΟΣΥΣΣΩΡΕΥΟΜΕΝΗ</a:t>
            </a:r>
            <a:r>
              <a:rPr lang="el-GR" sz="2000" b="0" dirty="0">
                <a:latin typeface="Times New Roman" pitchFamily="18" charset="-95"/>
              </a:rPr>
              <a:t> Έμμονη διάρροια κυρίως σε βρέφη και παιδιά</a:t>
            </a:r>
            <a:r>
              <a:rPr lang="el-GR" sz="1600" b="0" dirty="0">
                <a:latin typeface="Times New Roman" pitchFamily="18" charset="-95"/>
              </a:rPr>
              <a:t>.</a:t>
            </a:r>
          </a:p>
        </p:txBody>
      </p:sp>
      <p:cxnSp>
        <p:nvCxnSpPr>
          <p:cNvPr id="278536" name="AutoShape 8"/>
          <p:cNvCxnSpPr>
            <a:cxnSpLocks noChangeShapeType="1"/>
            <a:stCxn id="278538" idx="3"/>
            <a:endCxn id="278535" idx="1"/>
          </p:cNvCxnSpPr>
          <p:nvPr/>
        </p:nvCxnSpPr>
        <p:spPr bwMode="auto">
          <a:xfrm>
            <a:off x="3759200" y="2379477"/>
            <a:ext cx="355600" cy="43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8538" name="Rectangle 10"/>
          <p:cNvSpPr>
            <a:spLocks noChangeArrowheads="1"/>
          </p:cNvSpPr>
          <p:nvPr/>
        </p:nvSpPr>
        <p:spPr bwMode="auto">
          <a:xfrm>
            <a:off x="251520" y="1978025"/>
            <a:ext cx="3507680" cy="8029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1" dirty="0" err="1">
                <a:latin typeface="Times New Roman" pitchFamily="18" charset="-95"/>
              </a:rPr>
              <a:t>Enteroaggregative</a:t>
            </a:r>
            <a:r>
              <a:rPr lang="en-US" sz="2400" b="1" i="1" dirty="0">
                <a:latin typeface="Times New Roman" pitchFamily="18" charset="-95"/>
              </a:rPr>
              <a:t> E. coli -EAEC 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0" y="3641725"/>
            <a:ext cx="3779912" cy="8673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1" dirty="0" err="1">
                <a:latin typeface="Times New Roman" pitchFamily="18" charset="-95"/>
              </a:rPr>
              <a:t>Enterohemorrhagic</a:t>
            </a:r>
            <a:r>
              <a:rPr lang="en-US" sz="2400" b="1" dirty="0">
                <a:latin typeface="Times New Roman" pitchFamily="18" charset="-95"/>
              </a:rPr>
              <a:t> </a:t>
            </a:r>
            <a:r>
              <a:rPr lang="en-US" sz="2400" b="1" i="1" dirty="0">
                <a:latin typeface="Times New Roman" pitchFamily="18" charset="-95"/>
              </a:rPr>
              <a:t>E. coli </a:t>
            </a:r>
            <a:r>
              <a:rPr lang="en-US" sz="2400" b="1" dirty="0">
                <a:latin typeface="Times New Roman" pitchFamily="18" charset="-95"/>
              </a:rPr>
              <a:t>- E</a:t>
            </a:r>
            <a:r>
              <a:rPr lang="el-GR" sz="2400" b="1" dirty="0">
                <a:latin typeface="Times New Roman" pitchFamily="18" charset="-95"/>
              </a:rPr>
              <a:t>Η</a:t>
            </a:r>
            <a:r>
              <a:rPr lang="en-US" sz="2400" b="1" dirty="0">
                <a:latin typeface="Times New Roman" pitchFamily="18" charset="-95"/>
              </a:rPr>
              <a:t>EC</a:t>
            </a:r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4114800" y="3148876"/>
            <a:ext cx="4737100" cy="3170099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b="1" dirty="0">
                <a:latin typeface="Times New Roman" pitchFamily="18" charset="-95"/>
              </a:rPr>
              <a:t>ΕΝΤΕΡΟΑΙΜΜΟΡΑΓΙΚΗ </a:t>
            </a:r>
            <a:r>
              <a:rPr lang="el-GR" sz="2000" b="0" dirty="0">
                <a:latin typeface="Times New Roman" pitchFamily="18" charset="-95"/>
              </a:rPr>
              <a:t> Ο </a:t>
            </a:r>
            <a:r>
              <a:rPr lang="el-GR" sz="2000" b="0" dirty="0" err="1">
                <a:latin typeface="Times New Roman" pitchFamily="18" charset="-95"/>
              </a:rPr>
              <a:t>ορότυπος</a:t>
            </a:r>
            <a:r>
              <a:rPr lang="el-GR" sz="2000" b="0" dirty="0">
                <a:latin typeface="Times New Roman" pitchFamily="18" charset="-95"/>
              </a:rPr>
              <a:t> Ο157:</a:t>
            </a:r>
            <a:r>
              <a:rPr lang="en-US" sz="2000" b="0" dirty="0">
                <a:latin typeface="Times New Roman" pitchFamily="18" charset="-95"/>
              </a:rPr>
              <a:t>H</a:t>
            </a:r>
            <a:r>
              <a:rPr lang="el-GR" sz="2000" b="0" dirty="0">
                <a:latin typeface="Times New Roman" pitchFamily="18" charset="-95"/>
              </a:rPr>
              <a:t>7 προκαλεί γαστρεντερίτιδα μέσω τοξινών που παράγει και καλούνται «</a:t>
            </a:r>
            <a:r>
              <a:rPr lang="el-GR" sz="2000" b="0" dirty="0" err="1">
                <a:latin typeface="Times New Roman" pitchFamily="18" charset="-95"/>
              </a:rPr>
              <a:t>βεροτοξίνες</a:t>
            </a:r>
            <a:r>
              <a:rPr lang="el-GR" sz="2000" b="0" dirty="0">
                <a:latin typeface="Times New Roman" pitchFamily="18" charset="-95"/>
              </a:rPr>
              <a:t>» (</a:t>
            </a:r>
            <a:r>
              <a:rPr lang="en-US" sz="2000" b="0" i="1" dirty="0" err="1">
                <a:latin typeface="Times New Roman" pitchFamily="18" charset="-95"/>
              </a:rPr>
              <a:t>verotoxin</a:t>
            </a:r>
            <a:r>
              <a:rPr lang="el-GR" sz="2000" b="0" dirty="0">
                <a:latin typeface="Times New Roman" pitchFamily="18" charset="-95"/>
              </a:rPr>
              <a:t> – </a:t>
            </a:r>
            <a:r>
              <a:rPr lang="en-US" sz="2000" b="0" dirty="0">
                <a:latin typeface="Times New Roman" pitchFamily="18" charset="-95"/>
              </a:rPr>
              <a:t>VTI</a:t>
            </a:r>
            <a:r>
              <a:rPr lang="el-GR" sz="2000" b="0" dirty="0">
                <a:latin typeface="Times New Roman" pitchFamily="18" charset="-95"/>
              </a:rPr>
              <a:t>) ή τοξίνες του τύπου «</a:t>
            </a:r>
            <a:r>
              <a:rPr lang="en-US" sz="2000" b="0" dirty="0">
                <a:latin typeface="Times New Roman" pitchFamily="18" charset="-95"/>
              </a:rPr>
              <a:t>Shiga</a:t>
            </a:r>
            <a:r>
              <a:rPr lang="el-GR" sz="2000" b="0" dirty="0">
                <a:latin typeface="Times New Roman" pitchFamily="18" charset="-95"/>
              </a:rPr>
              <a:t>», διότι μοιάζουν με τις τοξίνες που παράγει το βακτήριο </a:t>
            </a:r>
            <a:r>
              <a:rPr lang="en-US" sz="2000" b="0" i="1" dirty="0" err="1">
                <a:latin typeface="Times New Roman" pitchFamily="18" charset="-95"/>
              </a:rPr>
              <a:t>Shigella</a:t>
            </a:r>
            <a:r>
              <a:rPr lang="el-GR" sz="2000" b="0" dirty="0">
                <a:latin typeface="Times New Roman" pitchFamily="18" charset="-95"/>
              </a:rPr>
              <a:t> </a:t>
            </a:r>
            <a:r>
              <a:rPr lang="en-US" sz="2000" b="0" i="1" dirty="0" err="1">
                <a:latin typeface="Times New Roman" pitchFamily="18" charset="-95"/>
              </a:rPr>
              <a:t>dysenteriae</a:t>
            </a:r>
            <a:r>
              <a:rPr lang="el-GR" sz="2000" b="0" dirty="0">
                <a:latin typeface="Times New Roman" pitchFamily="18" charset="-95"/>
              </a:rPr>
              <a:t>. Είναι σημαντικό να σημειωθεί ότι ο </a:t>
            </a:r>
            <a:r>
              <a:rPr lang="el-GR" sz="2000" b="0" dirty="0" err="1">
                <a:latin typeface="Times New Roman" pitchFamily="18" charset="-95"/>
              </a:rPr>
              <a:t>ορότυπος</a:t>
            </a:r>
            <a:r>
              <a:rPr lang="el-GR" sz="2000" b="0" dirty="0">
                <a:latin typeface="Times New Roman" pitchFamily="18" charset="-95"/>
              </a:rPr>
              <a:t> μπορεί να προκαλέσει νοσηρές καταστάσεις ακόμα και σε πολύ μικρούς αριθμούς 1-15 </a:t>
            </a:r>
            <a:r>
              <a:rPr lang="en-US" sz="2000" b="0" dirty="0" err="1">
                <a:latin typeface="Times New Roman" pitchFamily="18" charset="-95"/>
              </a:rPr>
              <a:t>cfu</a:t>
            </a:r>
            <a:r>
              <a:rPr lang="el-GR" sz="2000" b="0" dirty="0">
                <a:latin typeface="Times New Roman" pitchFamily="18" charset="-95"/>
              </a:rPr>
              <a:t>/</a:t>
            </a:r>
            <a:r>
              <a:rPr lang="en-US" sz="2000" b="0" dirty="0">
                <a:latin typeface="Times New Roman" pitchFamily="18" charset="-95"/>
              </a:rPr>
              <a:t>g</a:t>
            </a:r>
            <a:r>
              <a:rPr lang="el-GR" sz="2000" b="0" dirty="0">
                <a:latin typeface="Times New Roman" pitchFamily="18" charset="-95"/>
              </a:rPr>
              <a:t>.</a:t>
            </a:r>
          </a:p>
        </p:txBody>
      </p:sp>
      <p:cxnSp>
        <p:nvCxnSpPr>
          <p:cNvPr id="278541" name="AutoShape 13"/>
          <p:cNvCxnSpPr>
            <a:cxnSpLocks noChangeShapeType="1"/>
          </p:cNvCxnSpPr>
          <p:nvPr/>
        </p:nvCxnSpPr>
        <p:spPr bwMode="auto">
          <a:xfrm rot="16200000" flipH="1">
            <a:off x="3623097" y="4161880"/>
            <a:ext cx="957263" cy="355600"/>
          </a:xfrm>
          <a:prstGeom prst="bentConnector2">
            <a:avLst/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28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 autoUpdateAnimBg="0"/>
      <p:bldP spid="278532" grpId="0" autoUpdateAnimBg="0"/>
      <p:bldP spid="278538" grpId="0" autoUpdateAnimBg="0"/>
      <p:bldP spid="2785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3A63D861-E813-4212-AAC4-00B07A49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Εντεροαιμορραγικά</a:t>
            </a:r>
            <a:r>
              <a:rPr lang="el-GR" dirty="0"/>
              <a:t> </a:t>
            </a:r>
            <a:r>
              <a:rPr lang="en-US" dirty="0"/>
              <a:t>(EHEC) </a:t>
            </a:r>
            <a:r>
              <a:rPr lang="el-GR" dirty="0"/>
              <a:t>στελέχη </a:t>
            </a:r>
            <a:r>
              <a:rPr lang="en-US" i="1" dirty="0"/>
              <a:t>E.coli</a:t>
            </a:r>
            <a:endParaRPr lang="el-GR" i="1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31E4ACBF-1B48-4EC9-80A9-53C858587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85AC74-4DE1-4003-B85E-ADFF3906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5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41763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</a:t>
            </a:r>
            <a:r>
              <a:rPr lang="el-GR" b="1" i="1" dirty="0"/>
              <a:t>. </a:t>
            </a:r>
            <a:r>
              <a:rPr lang="en-US" b="1" i="1" dirty="0"/>
              <a:t>coli</a:t>
            </a:r>
            <a:r>
              <a:rPr lang="en-US" b="1" dirty="0"/>
              <a:t> O</a:t>
            </a:r>
            <a:r>
              <a:rPr lang="el-GR" b="1" dirty="0"/>
              <a:t>157:</a:t>
            </a:r>
            <a:r>
              <a:rPr lang="en-US" b="1" dirty="0"/>
              <a:t>H</a:t>
            </a:r>
            <a:r>
              <a:rPr lang="el-GR" b="1" dirty="0"/>
              <a:t>7: </a:t>
            </a:r>
            <a:r>
              <a:rPr lang="el-GR" dirty="0"/>
              <a:t>το βασικό στέλεχος </a:t>
            </a:r>
            <a:r>
              <a:rPr lang="en-US" b="1" dirty="0"/>
              <a:t>EHEC</a:t>
            </a:r>
            <a:r>
              <a:rPr lang="el-GR" dirty="0"/>
              <a:t> στην ΕΕ. </a:t>
            </a:r>
            <a:br>
              <a:rPr lang="el-GR" dirty="0"/>
            </a:b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844408" cy="507605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Ο157:Η7 εμφανίστηκε ως παθογόνο το 1982. </a:t>
            </a:r>
          </a:p>
          <a:p>
            <a:r>
              <a:rPr lang="el-GR" dirty="0"/>
              <a:t>Συνδέεται κυρίως με την κατανάλωση </a:t>
            </a:r>
          </a:p>
          <a:p>
            <a:pPr lvl="1"/>
            <a:r>
              <a:rPr lang="el-GR" dirty="0"/>
              <a:t>προϊόντων βοδινού, </a:t>
            </a:r>
          </a:p>
          <a:p>
            <a:pPr lvl="1"/>
            <a:r>
              <a:rPr lang="el-GR" dirty="0"/>
              <a:t>μολυσμένων φρούτων και λαχανικών,</a:t>
            </a:r>
          </a:p>
          <a:p>
            <a:pPr lvl="1"/>
            <a:r>
              <a:rPr lang="el-GR" dirty="0"/>
              <a:t>του νερού που χρησιμοποιείται για ψυχαγωγία (λίμνες, πισίνες και υδάτινα πάρκα), </a:t>
            </a:r>
          </a:p>
          <a:p>
            <a:pPr lvl="1"/>
            <a:r>
              <a:rPr lang="el-GR" dirty="0"/>
              <a:t>και της μετάδοσης από άτομο σε άτομο.</a:t>
            </a:r>
          </a:p>
          <a:p>
            <a:r>
              <a:rPr lang="el-GR" dirty="0"/>
              <a:t> Ο οργανισμός έχει αποκτήσει πολλά εργαλεία [πχ. παραγωγή της τοξίνης </a:t>
            </a:r>
            <a:r>
              <a:rPr lang="en-US" dirty="0" err="1"/>
              <a:t>Stx</a:t>
            </a:r>
            <a:r>
              <a:rPr lang="el-GR" dirty="0"/>
              <a:t> (</a:t>
            </a:r>
            <a:r>
              <a:rPr lang="en-US" dirty="0"/>
              <a:t>Shiga</a:t>
            </a:r>
            <a:r>
              <a:rPr lang="el-GR" dirty="0"/>
              <a:t>-</a:t>
            </a:r>
            <a:r>
              <a:rPr lang="en-US" dirty="0"/>
              <a:t>toxin</a:t>
            </a:r>
            <a:r>
              <a:rPr lang="el-GR" dirty="0"/>
              <a:t>) και ικανότητα πρόσδεσης και προσβολής του επιθήλιου του εντέρου] που διευκολύνουν την επιβίωσή του μέσα σε έναν ξενιστή, κάτι που μπορεί να προκαλέσει εξουθενωτική ασθένεια. </a:t>
            </a:r>
          </a:p>
          <a:p>
            <a:r>
              <a:rPr lang="el-GR" dirty="0"/>
              <a:t>Όπως και με τη </a:t>
            </a:r>
            <a:r>
              <a:rPr lang="en-US" i="1" dirty="0" err="1"/>
              <a:t>Shigella</a:t>
            </a:r>
            <a:r>
              <a:rPr lang="el-GR" dirty="0"/>
              <a:t>, μπορεί να προκληθεί ασθένεια με λιγότερα από 100 κύτταρα.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764704"/>
            <a:ext cx="7776864" cy="121014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Τα στελέχη </a:t>
            </a:r>
            <a:r>
              <a:rPr lang="en-US" b="1" dirty="0"/>
              <a:t>EHEC</a:t>
            </a:r>
            <a:r>
              <a:rPr lang="el-GR" b="1" dirty="0"/>
              <a:t> (</a:t>
            </a:r>
            <a:r>
              <a:rPr lang="el-GR" b="1" dirty="0" err="1"/>
              <a:t>εντεροαιμμοραγικά</a:t>
            </a:r>
            <a:r>
              <a:rPr lang="el-GR" b="1" dirty="0"/>
              <a:t>) προκαλούν αιματώδη διάρροια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Η βασική περιοχή όπου εντοπίζεται το βακτήριο είναι το κόλον (παχύ έντερο), όπου πραγματοποιούν εισβολή οι οργανισμοί </a:t>
            </a:r>
            <a:r>
              <a:rPr lang="en-US" dirty="0"/>
              <a:t>EHEC </a:t>
            </a:r>
            <a:r>
              <a:rPr lang="el-GR" dirty="0"/>
              <a:t>και αναπτύσσονται μέσα στα επιθηλιακά κύτταρα, προκαλώντας κυτταρικό θάνατο.</a:t>
            </a:r>
          </a:p>
          <a:p>
            <a:r>
              <a:rPr lang="el-GR" dirty="0"/>
              <a:t> Περισσότεροι από 200 </a:t>
            </a:r>
            <a:r>
              <a:rPr lang="el-GR" dirty="0" err="1"/>
              <a:t>ορότυποι</a:t>
            </a:r>
            <a:r>
              <a:rPr lang="el-GR" dirty="0"/>
              <a:t> της </a:t>
            </a:r>
            <a:r>
              <a:rPr lang="en-US" dirty="0"/>
              <a:t>EHEC </a:t>
            </a:r>
            <a:r>
              <a:rPr lang="el-GR" dirty="0"/>
              <a:t>έχουν απομονωθεί από ανθρώπους, αλλά μόνο εκείνα τα στελέχη που έχουν τη δυνατότητα να προκαλούν </a:t>
            </a:r>
            <a:r>
              <a:rPr lang="el-GR" b="1" dirty="0"/>
              <a:t>αιματώδη διάρροια </a:t>
            </a:r>
            <a:r>
              <a:rPr lang="el-GR" dirty="0"/>
              <a:t>θεωρείται ότι είναι </a:t>
            </a:r>
            <a:r>
              <a:rPr lang="en-US" dirty="0"/>
              <a:t>EHEC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40160"/>
          </a:xfrm>
        </p:spPr>
        <p:txBody>
          <a:bodyPr>
            <a:normAutofit fontScale="90000"/>
          </a:bodyPr>
          <a:lstStyle/>
          <a:p>
            <a:r>
              <a:rPr lang="el-GR" sz="3200" b="1" dirty="0"/>
              <a:t>Τα τρία χαρακτηριστικά της </a:t>
            </a:r>
            <a:r>
              <a:rPr lang="en-GB" sz="3200" b="1" i="1" dirty="0"/>
              <a:t>Escherichia </a:t>
            </a:r>
            <a:r>
              <a:rPr lang="en-US" sz="3200" b="1" i="1" dirty="0"/>
              <a:t>c</a:t>
            </a:r>
            <a:r>
              <a:rPr lang="en-GB" sz="3200" b="1" i="1" dirty="0" err="1"/>
              <a:t>oli</a:t>
            </a:r>
            <a:r>
              <a:rPr lang="en-GB" sz="3200" b="1" i="1" dirty="0"/>
              <a:t> </a:t>
            </a:r>
            <a:r>
              <a:rPr lang="el-GR" sz="3200" b="1" dirty="0"/>
              <a:t>Ο157:Η7 που την διαχωρίζουν από τα υπόλοιπα στελέχη είναι: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4608512" cy="547260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o</a:t>
            </a:r>
            <a:r>
              <a:rPr lang="el-GR" dirty="0"/>
              <a:t>ι επικίνδυνες επιπτώσεις στην υγεία, δεδομένου ότι η μόλυνση μπορεί να οδηγήσει σε καταστροφή του ήπατος και θάνατο</a:t>
            </a:r>
          </a:p>
          <a:p>
            <a:pPr lvl="0"/>
            <a:r>
              <a:rPr lang="el-GR" dirty="0"/>
              <a:t>η ασυνήθιστη ανθεκτικότητα της σε αντίξοες συνθήκες, διότι επιβιώνει σε χαμηλές θερμοκρασίες και όξινο περιβάλλον</a:t>
            </a:r>
          </a:p>
          <a:p>
            <a:pPr lvl="0"/>
            <a:r>
              <a:rPr lang="el-GR" dirty="0"/>
              <a:t>η μικρή μολυσματική δόση που απαιτείται για την πρόκληση ασθένειας (10-100 κύτταρα).</a:t>
            </a:r>
          </a:p>
          <a:p>
            <a:endParaRPr lang="el-GR" dirty="0"/>
          </a:p>
        </p:txBody>
      </p:sp>
      <p:sp>
        <p:nvSpPr>
          <p:cNvPr id="25602" name="AutoShape 2" descr="Image result for hemolytic uremic syndrome e coli o157 h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4" name="Picture 4" descr="Image result for hemolytic uremic syndrome e coli o157 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213584" cy="3899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5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/>
              <a:t>κολοβακτηρίδια που παράγουν </a:t>
            </a:r>
            <a:r>
              <a:rPr lang="el-GR" sz="4400" b="1" dirty="0" err="1"/>
              <a:t>Shiga</a:t>
            </a:r>
            <a:r>
              <a:rPr lang="el-GR" sz="4400" b="1" dirty="0"/>
              <a:t>-τοξίνη (STEC)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200" dirty="0">
                <a:latin typeface="Times New Roman" pitchFamily="18" charset="-95"/>
              </a:rPr>
              <a:t>Ο </a:t>
            </a:r>
            <a:r>
              <a:rPr lang="el-GR" sz="3200" dirty="0" err="1">
                <a:latin typeface="Times New Roman" pitchFamily="18" charset="-95"/>
              </a:rPr>
              <a:t>ορότυπος</a:t>
            </a:r>
            <a:r>
              <a:rPr lang="el-GR" sz="3200" dirty="0">
                <a:latin typeface="Times New Roman" pitchFamily="18" charset="-95"/>
              </a:rPr>
              <a:t> </a:t>
            </a:r>
            <a:r>
              <a:rPr lang="en-US" sz="3200" i="1" dirty="0">
                <a:latin typeface="Times New Roman" pitchFamily="18" charset="-95"/>
              </a:rPr>
              <a:t>E. coli </a:t>
            </a:r>
            <a:r>
              <a:rPr lang="el-GR" sz="3200" dirty="0">
                <a:latin typeface="Times New Roman" pitchFamily="18" charset="-95"/>
              </a:rPr>
              <a:t>Ο157:</a:t>
            </a:r>
            <a:r>
              <a:rPr lang="en-US" sz="3200" dirty="0">
                <a:latin typeface="Times New Roman" pitchFamily="18" charset="-95"/>
              </a:rPr>
              <a:t>H</a:t>
            </a:r>
            <a:r>
              <a:rPr lang="el-GR" sz="3200" dirty="0">
                <a:latin typeface="Times New Roman" pitchFamily="18" charset="-95"/>
              </a:rPr>
              <a:t>7 </a:t>
            </a:r>
            <a:r>
              <a:rPr lang="el-GR" dirty="0"/>
              <a:t>έχει την ικανότητα να παράγει τη </a:t>
            </a:r>
            <a:r>
              <a:rPr lang="el-GR" dirty="0" err="1"/>
              <a:t>Shiga</a:t>
            </a:r>
            <a:r>
              <a:rPr lang="el-GR" dirty="0"/>
              <a:t>- τοξίνη και ανήκει σε μία ομάδα στελεχών που αναφέρονται ως  «</a:t>
            </a:r>
            <a:r>
              <a:rPr lang="el-GR" b="1" dirty="0"/>
              <a:t>κολοβακτηρίδια που παράγουν </a:t>
            </a:r>
            <a:r>
              <a:rPr lang="el-GR" b="1" dirty="0" err="1"/>
              <a:t>Shiga</a:t>
            </a:r>
            <a:r>
              <a:rPr lang="el-GR" b="1" dirty="0"/>
              <a:t>-τοξίνη (STEC)»</a:t>
            </a:r>
          </a:p>
          <a:p>
            <a:r>
              <a:rPr lang="el-GR" dirty="0"/>
              <a:t>Εναλλακτικά, χρησιμοποιούνται και οι όροι «κολοβακτηρίδια που παράγουν </a:t>
            </a:r>
            <a:r>
              <a:rPr lang="el-GR" b="1" dirty="0" err="1"/>
              <a:t>Vero</a:t>
            </a:r>
            <a:r>
              <a:rPr lang="el-GR" b="1" dirty="0"/>
              <a:t>- τοξίνη (VTEC</a:t>
            </a:r>
            <a:r>
              <a:rPr lang="el-GR" dirty="0"/>
              <a:t>)» ή «</a:t>
            </a:r>
            <a:r>
              <a:rPr lang="el-GR" b="1" dirty="0" err="1"/>
              <a:t>εντεροαιμορραγικά</a:t>
            </a:r>
            <a:r>
              <a:rPr lang="el-GR" b="1" dirty="0"/>
              <a:t> κολοβακτηρίδια (EHEC</a:t>
            </a:r>
            <a:r>
              <a:rPr lang="el-GR" dirty="0"/>
              <a:t>)». </a:t>
            </a:r>
          </a:p>
          <a:p>
            <a:r>
              <a:rPr lang="el-GR" dirty="0"/>
              <a:t>Σημαντικές ιδιότητες αυτής της ομάδας στελεχών του κολοβακτηριδίου είναι η παραγωγή τοξινών (</a:t>
            </a:r>
            <a:r>
              <a:rPr lang="el-GR" dirty="0" err="1"/>
              <a:t>Stx1</a:t>
            </a:r>
            <a:r>
              <a:rPr lang="el-GR" dirty="0"/>
              <a:t>, Stx2), καθώς και η </a:t>
            </a:r>
            <a:r>
              <a:rPr lang="el-GR" b="1" dirty="0"/>
              <a:t>μη διάσπαση της </a:t>
            </a:r>
            <a:r>
              <a:rPr lang="el-GR" b="1" dirty="0" err="1"/>
              <a:t>σορβιτόλης</a:t>
            </a:r>
            <a:r>
              <a:rPr lang="el-GR" dirty="0"/>
              <a:t>. </a:t>
            </a:r>
          </a:p>
          <a:p>
            <a:r>
              <a:rPr lang="el-GR" dirty="0"/>
              <a:t>Οι τοξίνες αυτές είναι παρόμοιες με την τοξίνη που παράγει η </a:t>
            </a:r>
            <a:r>
              <a:rPr lang="el-GR" i="1" dirty="0" err="1"/>
              <a:t>Shigella</a:t>
            </a:r>
            <a:r>
              <a:rPr lang="el-GR" i="1" dirty="0"/>
              <a:t> </a:t>
            </a:r>
            <a:r>
              <a:rPr lang="el-GR" i="1" dirty="0" err="1"/>
              <a:t>dysenteriae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ορότυποι</a:t>
            </a:r>
            <a:r>
              <a:rPr lang="el-GR" dirty="0"/>
              <a:t> STEC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Έχουν αναγνωριστεί περίπου 200 διαφορετικοί </a:t>
            </a:r>
            <a:r>
              <a:rPr lang="el-GR" dirty="0" err="1"/>
              <a:t>ορότυποι</a:t>
            </a:r>
            <a:r>
              <a:rPr lang="el-GR" dirty="0"/>
              <a:t> του STEC, εκ των οποίων περισσότεροι από 100 έχουν συσχετιστεί με την εμφάνιση νόσου στους ανθρώπους. </a:t>
            </a:r>
          </a:p>
          <a:p>
            <a:r>
              <a:rPr lang="el-GR" dirty="0"/>
              <a:t>Από τους </a:t>
            </a:r>
            <a:r>
              <a:rPr lang="el-GR" dirty="0" err="1"/>
              <a:t>ορότυπους</a:t>
            </a:r>
            <a:r>
              <a:rPr lang="el-GR" dirty="0"/>
              <a:t> αυτούς, ο πιο σημαντικός κλινικά θεωρείται ο O157:H7, αν και εκτιμάται ότι έως και 50% των λοιμώξεων από STEC προκαλούνται από άλλους </a:t>
            </a:r>
            <a:r>
              <a:rPr lang="el-GR" dirty="0" err="1"/>
              <a:t>ορότυπους</a:t>
            </a:r>
            <a:r>
              <a:rPr lang="el-GR" dirty="0"/>
              <a:t>, όπως είναι οι Ο26, Ο111, Ο103, Ο45, Ο121 και Ο145.</a:t>
            </a:r>
          </a:p>
          <a:p>
            <a:r>
              <a:rPr lang="el-GR" dirty="0"/>
              <a:t> Τον Απρίλιο του 2011 αναγνωρίστηκε στην Γερμανία επιδημία λοίμωξης από </a:t>
            </a:r>
            <a:r>
              <a:rPr lang="el-GR" i="1" dirty="0"/>
              <a:t>E. </a:t>
            </a:r>
            <a:r>
              <a:rPr lang="en-US" i="1" dirty="0"/>
              <a:t>c</a:t>
            </a:r>
            <a:r>
              <a:rPr lang="el-GR" i="1" dirty="0" err="1"/>
              <a:t>oli</a:t>
            </a:r>
            <a:r>
              <a:rPr lang="el-GR" i="1" dirty="0"/>
              <a:t> </a:t>
            </a:r>
            <a:r>
              <a:rPr lang="el-GR" dirty="0"/>
              <a:t>O104:H4, που αποτελεί </a:t>
            </a:r>
            <a:r>
              <a:rPr lang="el-GR" dirty="0" err="1"/>
              <a:t>ορότυπο</a:t>
            </a:r>
            <a:r>
              <a:rPr lang="el-GR" dirty="0"/>
              <a:t> που δεν είχε απασχολήσει ιδιαίτερα στο παρελθόν.</a:t>
            </a:r>
          </a:p>
        </p:txBody>
      </p:sp>
    </p:spTree>
    <p:extLst>
      <p:ext uri="{BB962C8B-B14F-4D97-AF65-F5344CB8AC3E}">
        <p14:creationId xmlns:p14="http://schemas.microsoft.com/office/powerpoint/2010/main" val="31656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149205-A9A7-49EB-BAC8-11A31C7B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5D5F940-06E9-477A-AF73-D3404040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59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6B7B1B-7B4D-46B1-9167-74478C7B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9" y="1916832"/>
            <a:ext cx="8480409" cy="36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Συχνότητα εμφάνισης παθογόνων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Στις δύο τελευταίες δεκαετίες, αναφέρθηκε αυξημένη συχνότητα εμφάνισης </a:t>
            </a:r>
            <a:r>
              <a:rPr lang="el-GR" dirty="0" err="1"/>
              <a:t>σαλμονέλλωσης</a:t>
            </a:r>
            <a:r>
              <a:rPr lang="el-GR" dirty="0"/>
              <a:t>, εντερίτιδας από το </a:t>
            </a:r>
            <a:r>
              <a:rPr lang="el-GR" dirty="0" err="1"/>
              <a:t>καμπυλοβακτηρίδιο</a:t>
            </a:r>
            <a:r>
              <a:rPr lang="el-GR" dirty="0"/>
              <a:t>, </a:t>
            </a:r>
            <a:r>
              <a:rPr lang="el-GR" dirty="0" err="1"/>
              <a:t>λιστερίωσης</a:t>
            </a:r>
            <a:r>
              <a:rPr lang="el-GR" dirty="0"/>
              <a:t> και μόλυνσης από </a:t>
            </a:r>
            <a:r>
              <a:rPr lang="en-GB" i="1" dirty="0"/>
              <a:t>E</a:t>
            </a:r>
            <a:r>
              <a:rPr lang="el-GR" i="1" dirty="0"/>
              <a:t>.</a:t>
            </a:r>
            <a:r>
              <a:rPr lang="en-GB" i="1" dirty="0"/>
              <a:t>coli</a:t>
            </a:r>
            <a:r>
              <a:rPr lang="el-GR" dirty="0"/>
              <a:t> Ο157:Η7. </a:t>
            </a:r>
          </a:p>
          <a:p>
            <a:r>
              <a:rPr lang="el-GR" dirty="0"/>
              <a:t>Αντίθετα οι πιο «παραδοσιακοί» τύποι τροφικών δηλητηριάσεων, που προκαλούνται από στελέχη του </a:t>
            </a:r>
            <a:r>
              <a:rPr lang="en-GB" i="1" dirty="0"/>
              <a:t>Staphylococcus </a:t>
            </a:r>
            <a:r>
              <a:rPr lang="en-GB" i="1" dirty="0" err="1"/>
              <a:t>aureus</a:t>
            </a:r>
            <a:r>
              <a:rPr lang="el-GR" dirty="0"/>
              <a:t> ή</a:t>
            </a:r>
            <a:r>
              <a:rPr lang="el-GR" i="1" dirty="0"/>
              <a:t> </a:t>
            </a:r>
            <a:r>
              <a:rPr lang="en-GB" i="1" dirty="0"/>
              <a:t>Bacillus cereus</a:t>
            </a:r>
            <a:r>
              <a:rPr lang="el-GR" dirty="0"/>
              <a:t> και </a:t>
            </a:r>
            <a:r>
              <a:rPr lang="el-GR" dirty="0" err="1"/>
              <a:t>θερμοάντοχα</a:t>
            </a:r>
            <a:r>
              <a:rPr lang="el-GR" dirty="0"/>
              <a:t> στελέχη του</a:t>
            </a:r>
            <a:r>
              <a:rPr lang="el-GR" i="1" dirty="0"/>
              <a:t> </a:t>
            </a:r>
            <a:r>
              <a:rPr lang="en-GB" i="1" dirty="0"/>
              <a:t>Clostridium </a:t>
            </a:r>
            <a:r>
              <a:rPr lang="en-GB" i="1" dirty="0" err="1"/>
              <a:t>perfigens</a:t>
            </a:r>
            <a:r>
              <a:rPr lang="el-GR" i="1" dirty="0"/>
              <a:t>,</a:t>
            </a:r>
            <a:r>
              <a:rPr lang="el-GR" dirty="0"/>
              <a:t> ενώ συνεχίζουν να εμφανίζονται, έχουν χάσει τη σπουδαιότητά τους σε αρκετές χώρες. </a:t>
            </a:r>
          </a:p>
          <a:p>
            <a:r>
              <a:rPr lang="el-GR" dirty="0"/>
              <a:t>Λιγότερο συχνά επίσης, εμφανίζονται λοιμώξεις που έχουν πηγή τον άνθρωπο (π.χ. τύφος) ενώ έχουν αρχίσει να γίνονται ανησυχητικές και άλλες μολύνσεις </a:t>
            </a:r>
            <a:r>
              <a:rPr lang="el-GR" dirty="0" err="1"/>
              <a:t>βακτηριογενούς</a:t>
            </a:r>
            <a:r>
              <a:rPr lang="el-GR" dirty="0"/>
              <a:t> (π.χ. </a:t>
            </a:r>
            <a:r>
              <a:rPr lang="en-GB" i="1" dirty="0" err="1"/>
              <a:t>Aeromonas</a:t>
            </a:r>
            <a:r>
              <a:rPr lang="el-GR" dirty="0"/>
              <a:t>,</a:t>
            </a:r>
            <a:r>
              <a:rPr lang="el-GR" i="1" dirty="0"/>
              <a:t> </a:t>
            </a:r>
            <a:r>
              <a:rPr lang="en-GB" i="1" dirty="0" err="1"/>
              <a:t>Yersinia</a:t>
            </a:r>
            <a:r>
              <a:rPr lang="el-GR" dirty="0"/>
              <a:t>), ιογενούς και πρωτοζωικής (π.χ. </a:t>
            </a:r>
            <a:r>
              <a:rPr lang="en-GB" i="1" dirty="0"/>
              <a:t>Cryptosporidium</a:t>
            </a:r>
            <a:r>
              <a:rPr lang="el-GR" i="1" dirty="0"/>
              <a:t>, </a:t>
            </a:r>
            <a:r>
              <a:rPr lang="en-GB" i="1" dirty="0" err="1"/>
              <a:t>Giardia</a:t>
            </a:r>
            <a:r>
              <a:rPr lang="en-GB" i="1" dirty="0"/>
              <a:t> </a:t>
            </a:r>
            <a:r>
              <a:rPr lang="en-GB" i="1" dirty="0" err="1"/>
              <a:t>intestinalis</a:t>
            </a:r>
            <a:r>
              <a:rPr lang="el-GR" dirty="0"/>
              <a:t>) αιτιολογίας.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F0EC11-01E0-4A49-94B6-05E48A7B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4" y="548680"/>
            <a:ext cx="9106216" cy="519674"/>
          </a:xfrm>
        </p:spPr>
        <p:txBody>
          <a:bodyPr>
            <a:normAutofit fontScale="90000"/>
          </a:bodyPr>
          <a:lstStyle/>
          <a:p>
            <a:r>
              <a:rPr lang="el-GR" dirty="0"/>
              <a:t>Ανίχνευση </a:t>
            </a:r>
            <a:r>
              <a:rPr lang="en-US" dirty="0"/>
              <a:t>STEC </a:t>
            </a:r>
            <a:r>
              <a:rPr lang="el-GR" dirty="0"/>
              <a:t>σε </a:t>
            </a:r>
            <a:r>
              <a:rPr lang="en-US" dirty="0"/>
              <a:t>RTE </a:t>
            </a:r>
            <a:r>
              <a:rPr lang="el-GR" dirty="0"/>
              <a:t>τρόφιμα στην ΕΕ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5F56885-F84C-4704-89C3-E6502875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60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2DB3DC-4EA2-4192-BE8F-8240714D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268760"/>
            <a:ext cx="7572777" cy="53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FC89A12-05E2-445E-B35A-9A2170CF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61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5372B3-7FB9-4023-97D9-00DC9E72C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7443989" cy="18288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B237442-4DBC-4D06-A510-E5ACC87C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34" y="3573016"/>
            <a:ext cx="7650051" cy="1887166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B5F4251B-B7DA-4BD1-B02C-8D92C8580108}"/>
              </a:ext>
            </a:extLst>
          </p:cNvPr>
          <p:cNvSpPr txBox="1">
            <a:spLocks/>
          </p:cNvSpPr>
          <p:nvPr/>
        </p:nvSpPr>
        <p:spPr>
          <a:xfrm>
            <a:off x="384414" y="548680"/>
            <a:ext cx="9106216" cy="519674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Ανίχνευση </a:t>
            </a:r>
            <a:r>
              <a:rPr lang="en-US" dirty="0"/>
              <a:t>STEC </a:t>
            </a:r>
            <a:r>
              <a:rPr lang="el-GR" dirty="0"/>
              <a:t>σε </a:t>
            </a:r>
            <a:r>
              <a:rPr lang="en-US" dirty="0"/>
              <a:t>non-RTE </a:t>
            </a:r>
            <a:r>
              <a:rPr lang="el-GR" dirty="0"/>
              <a:t>τρόφιμα στην ΕΕ</a:t>
            </a:r>
          </a:p>
        </p:txBody>
      </p:sp>
    </p:spTree>
    <p:extLst>
      <p:ext uri="{BB962C8B-B14F-4D97-AF65-F5344CB8AC3E}">
        <p14:creationId xmlns:p14="http://schemas.microsoft.com/office/powerpoint/2010/main" val="21213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3808" y="411776"/>
            <a:ext cx="8890192" cy="864096"/>
          </a:xfrm>
        </p:spPr>
        <p:txBody>
          <a:bodyPr>
            <a:normAutofit fontScale="90000"/>
          </a:bodyPr>
          <a:lstStyle/>
          <a:p>
            <a:r>
              <a:rPr lang="el-GR" dirty="0"/>
              <a:t>Οι 20 πιο συχνοί </a:t>
            </a:r>
            <a:r>
              <a:rPr lang="el-GR" dirty="0" err="1"/>
              <a:t>ορότυποι</a:t>
            </a:r>
            <a:r>
              <a:rPr lang="el-GR" dirty="0"/>
              <a:t> που έχουν αναφερθεί σε λοιμώξεις </a:t>
            </a:r>
            <a:r>
              <a:rPr lang="en-US" dirty="0"/>
              <a:t>STEC</a:t>
            </a:r>
            <a:r>
              <a:rPr lang="el-GR" dirty="0"/>
              <a:t> (ΕΕ 201</a:t>
            </a:r>
            <a:r>
              <a:rPr lang="en-US" dirty="0"/>
              <a:t>7</a:t>
            </a:r>
            <a:r>
              <a:rPr lang="el-GR" dirty="0"/>
              <a:t>-1</a:t>
            </a:r>
            <a:r>
              <a:rPr lang="en-US" dirty="0"/>
              <a:t>9</a:t>
            </a:r>
            <a:r>
              <a:rPr lang="el-GR" dirty="0"/>
              <a:t>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515140-12E3-46AB-8B6E-619D8E07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6678567" cy="51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982" y="2420888"/>
            <a:ext cx="2483768" cy="12241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tx1"/>
                </a:solidFill>
              </a:rPr>
              <a:t>Κρούσματα </a:t>
            </a:r>
            <a:r>
              <a:rPr lang="en-US" sz="3200" i="1" dirty="0" err="1">
                <a:solidFill>
                  <a:schemeClr val="tx1"/>
                </a:solidFill>
              </a:rPr>
              <a:t>E.coli</a:t>
            </a:r>
            <a:r>
              <a:rPr lang="en-US" sz="3200" dirty="0">
                <a:solidFill>
                  <a:schemeClr val="tx1"/>
                </a:solidFill>
              </a:rPr>
              <a:t> STEC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6272145" cy="68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5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Κατηγορίες τροφίμων με θετικά δείγματα για </a:t>
            </a:r>
            <a:r>
              <a:rPr lang="en-US" dirty="0"/>
              <a:t>STEC (EE, 2017)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64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02740" cy="373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6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65</a:t>
            </a:fld>
            <a:endParaRPr lang="el-GR"/>
          </a:p>
        </p:txBody>
      </p:sp>
      <p:pic>
        <p:nvPicPr>
          <p:cNvPr id="73730" name="Picture 2" descr="Image result for escherichia 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576050" cy="3920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9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01608" cy="100126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Πηγές παθογόνων </a:t>
            </a:r>
            <a:r>
              <a:rPr lang="en-US" b="1" i="1" dirty="0"/>
              <a:t>Escherichia c</a:t>
            </a:r>
            <a:r>
              <a:rPr lang="en-GB" b="1" i="1" dirty="0" err="1"/>
              <a:t>oli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r>
              <a:rPr lang="el-GR" i="1" u="sng" dirty="0"/>
              <a:t>Περιβάλλον</a:t>
            </a:r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παθογόνες</a:t>
            </a:r>
            <a:r>
              <a:rPr lang="el-GR" dirty="0"/>
              <a:t> </a:t>
            </a:r>
            <a:r>
              <a:rPr lang="en-GB" i="1" dirty="0"/>
              <a:t>E</a:t>
            </a:r>
            <a:r>
              <a:rPr lang="el-GR" i="1" dirty="0"/>
              <a:t>.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l-GR" dirty="0"/>
              <a:t> αποτελούν μέρος του </a:t>
            </a:r>
            <a:r>
              <a:rPr lang="el-GR" dirty="0" err="1"/>
              <a:t>μικροβιώματος</a:t>
            </a:r>
            <a:r>
              <a:rPr lang="el-GR" dirty="0"/>
              <a:t> του εντερικού σωλήνα των ανθρώπων και ζώων, και η παρουσία τους συχνά συνδέεται με </a:t>
            </a:r>
            <a:r>
              <a:rPr lang="el-GR" b="1" dirty="0"/>
              <a:t>ύδατα</a:t>
            </a:r>
            <a:r>
              <a:rPr lang="el-GR" dirty="0"/>
              <a:t> μολυσμένα με περιττώματα ανθρώπων και ζώων, τα οποία και αποτελούν πηγές επιμόλυνσης.</a:t>
            </a:r>
          </a:p>
          <a:p>
            <a:pPr>
              <a:buNone/>
            </a:pPr>
            <a:r>
              <a:rPr lang="el-GR" b="1" dirty="0"/>
              <a:t> 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6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E</a:t>
            </a:r>
            <a:r>
              <a:rPr lang="el-GR" b="1" i="1" dirty="0"/>
              <a:t>. </a:t>
            </a:r>
            <a:r>
              <a:rPr lang="en-US" b="1" i="1" dirty="0"/>
              <a:t>c</a:t>
            </a:r>
            <a:r>
              <a:rPr lang="en-GB" b="1" i="1" dirty="0" err="1"/>
              <a:t>oli</a:t>
            </a:r>
            <a:r>
              <a:rPr lang="en-GB" b="1" i="1" dirty="0"/>
              <a:t> </a:t>
            </a:r>
            <a:r>
              <a:rPr lang="en-GB" b="1" dirty="0"/>
              <a:t>O</a:t>
            </a:r>
            <a:r>
              <a:rPr lang="el-GR" b="1" dirty="0"/>
              <a:t>157:</a:t>
            </a:r>
            <a:r>
              <a:rPr lang="en-US" b="1" dirty="0"/>
              <a:t>H</a:t>
            </a:r>
            <a:r>
              <a:rPr lang="el-GR" b="1" dirty="0"/>
              <a:t>7 </a:t>
            </a:r>
            <a:r>
              <a:rPr lang="en-US" b="1" dirty="0"/>
              <a:t> </a:t>
            </a:r>
            <a:r>
              <a:rPr lang="el-GR" b="1" dirty="0"/>
              <a:t>σε Τρόφιμα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5400600" cy="5472608"/>
          </a:xfrm>
        </p:spPr>
        <p:txBody>
          <a:bodyPr>
            <a:normAutofit/>
          </a:bodyPr>
          <a:lstStyle/>
          <a:p>
            <a:r>
              <a:rPr lang="el-GR" dirty="0"/>
              <a:t>Το ανεπαρκώς μαγειρεμένο ή ακατέργαστο </a:t>
            </a:r>
            <a:r>
              <a:rPr lang="el-GR" b="1" dirty="0"/>
              <a:t>κρέας</a:t>
            </a:r>
            <a:r>
              <a:rPr lang="el-GR" dirty="0"/>
              <a:t> (π.χ. ακατέργαστο χάμπουργκερ από βόειο κρέας) είναι η πιο συχνή πηγή επιμόλυνσης από </a:t>
            </a:r>
            <a:r>
              <a:rPr lang="en-GB" i="1" dirty="0"/>
              <a:t>E</a:t>
            </a:r>
            <a:r>
              <a:rPr lang="el-GR" i="1" dirty="0"/>
              <a:t>.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n-GB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7. </a:t>
            </a:r>
          </a:p>
          <a:p>
            <a:r>
              <a:rPr lang="el-GR" dirty="0"/>
              <a:t>Τα ζωικής προέλευσης τρόφιμα μπορούν να υποστούν, άμεση ή έμμεση περιττωματική επιμόλυνση από </a:t>
            </a:r>
            <a:r>
              <a:rPr lang="en-GB" i="1" dirty="0"/>
              <a:t>E</a:t>
            </a:r>
            <a:r>
              <a:rPr lang="el-GR" i="1" dirty="0"/>
              <a:t>.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l-GR" dirty="0"/>
              <a:t>Ο157:</a:t>
            </a:r>
            <a:r>
              <a:rPr lang="en-GB" dirty="0"/>
              <a:t>H</a:t>
            </a:r>
            <a:r>
              <a:rPr lang="el-GR" dirty="0"/>
              <a:t>7</a:t>
            </a:r>
            <a:r>
              <a:rPr lang="el-GR" i="1" dirty="0"/>
              <a:t>, </a:t>
            </a:r>
            <a:r>
              <a:rPr lang="el-GR" dirty="0"/>
              <a:t>είτε κατά τη διάρκεια της σφαγής είτε από την επακόλουθη επεξεργασία του κρέατος.  </a:t>
            </a:r>
          </a:p>
          <a:p>
            <a:endParaRPr lang="el-GR" dirty="0"/>
          </a:p>
        </p:txBody>
      </p:sp>
      <p:pic>
        <p:nvPicPr>
          <p:cNvPr id="61442" name="Picture 2" descr="Image result for e coli o157 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052736"/>
            <a:ext cx="3867150" cy="238125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67</a:t>
            </a:fld>
            <a:endParaRPr lang="el-GR"/>
          </a:p>
        </p:txBody>
      </p:sp>
      <p:pic>
        <p:nvPicPr>
          <p:cNvPr id="31746" name="Picture 2" descr="Αποτέλεσμα εικόνας για Ecoli 0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Ανεπαρκώς ψημένο μπιφτέκι:</a:t>
            </a:r>
            <a:br>
              <a:rPr lang="el-GR" dirty="0"/>
            </a:br>
            <a:r>
              <a:rPr lang="el-GR" dirty="0"/>
              <a:t> πιθανή πηγή</a:t>
            </a:r>
            <a:r>
              <a:rPr lang="en-GB" i="1" dirty="0"/>
              <a:t> E</a:t>
            </a:r>
            <a:r>
              <a:rPr lang="el-GR" i="1" dirty="0"/>
              <a:t>.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n-GB" i="1" dirty="0"/>
              <a:t> </a:t>
            </a:r>
            <a:r>
              <a:rPr lang="en-GB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7.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6" descr="Image result for e coli o157 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76952" cy="482453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E</a:t>
            </a:r>
            <a:r>
              <a:rPr lang="el-GR" b="1" i="1" dirty="0"/>
              <a:t>. </a:t>
            </a:r>
            <a:r>
              <a:rPr lang="en-US" b="1" i="1" dirty="0"/>
              <a:t>coli</a:t>
            </a:r>
            <a:r>
              <a:rPr lang="en-US" b="1" dirty="0"/>
              <a:t> O</a:t>
            </a:r>
            <a:r>
              <a:rPr lang="el-GR" b="1" dirty="0"/>
              <a:t>157:</a:t>
            </a:r>
            <a:r>
              <a:rPr lang="en-US" b="1" dirty="0"/>
              <a:t>H</a:t>
            </a:r>
            <a:r>
              <a:rPr lang="el-GR" b="1" dirty="0"/>
              <a:t>7 σε βοοειδή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Τα νεαρά απογαλακτισμένα ζώα είναι συχνότερα φορείς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σε σχέση με τα ενήλικα βοοειδή. </a:t>
            </a:r>
          </a:p>
          <a:p>
            <a:r>
              <a:rPr lang="el-GR" dirty="0"/>
              <a:t>Σε πολλά βοοειδή, η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μεταφέρεται προσωρινά στο γαστρεντερικό σύστημα και εκκρίνεται περιοδικά από μερικές εβδομάδες έως μήνες από νεαρά μοσχάρια και νεαρές αγελάδες.</a:t>
            </a:r>
          </a:p>
          <a:p>
            <a:r>
              <a:rPr lang="el-GR" dirty="0"/>
              <a:t> Οι αγελάδες είναι δυνατό να μεταφέρουν περισσότερα του ενός στελέχη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7.</a:t>
            </a:r>
          </a:p>
          <a:p>
            <a:r>
              <a:rPr lang="el-GR" dirty="0"/>
              <a:t> Η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</a:t>
            </a:r>
            <a:r>
              <a:rPr lang="el-GR" b="1" dirty="0"/>
              <a:t> δεν</a:t>
            </a:r>
            <a:r>
              <a:rPr lang="el-GR" dirty="0"/>
              <a:t> αποτελεί παθογόνο των απογαλακτισμένων μοσχαριών και των ενήλικων βοοειδών. Συνεπώς, τα ζώα που φέρουν το παθογόνο δεν ασθενούν.</a:t>
            </a:r>
          </a:p>
          <a:p>
            <a:r>
              <a:rPr lang="el-GR" dirty="0"/>
              <a:t>βοοειδή είναι πιο πιθανό να βρεθούν θετικά στον έλεγχο για </a:t>
            </a:r>
            <a:r>
              <a:rPr lang="en-US" i="1" dirty="0"/>
              <a:t>E</a:t>
            </a:r>
            <a:r>
              <a:rPr lang="el-GR" i="1" dirty="0"/>
              <a:t>. </a:t>
            </a:r>
            <a:r>
              <a:rPr lang="en-US" i="1" dirty="0"/>
              <a:t>coli</a:t>
            </a:r>
            <a:r>
              <a:rPr lang="en-US" dirty="0"/>
              <a:t> 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κατά τη διάρκεια των πιο ζεστών μηνών του έτους.</a:t>
            </a:r>
          </a:p>
          <a:p>
            <a:r>
              <a:rPr lang="el-GR" dirty="0"/>
              <a:t> Αυτό συμφωνεί με την εποχιακή μεταβολή στη συχνότητα της ανθρώπινης ασθένειας.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Ποια είναι τα «δυνητικώς επικίνδυνα τρόφιμα»;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τροφικές δηλητηριάσεις είναι πιο συχνές στα «</a:t>
            </a:r>
            <a:r>
              <a:rPr lang="el-GR" b="1" dirty="0"/>
              <a:t>δυνητικώς επικίνδυνα τρόφιμα</a:t>
            </a:r>
            <a:r>
              <a:rPr lang="el-GR" dirty="0"/>
              <a:t>», όρος ο οποίος αναφέρεται σε όλα τα </a:t>
            </a:r>
            <a:r>
              <a:rPr lang="el-GR" dirty="0" err="1"/>
              <a:t>ευαλλοίωτα</a:t>
            </a:r>
            <a:r>
              <a:rPr lang="el-GR" dirty="0"/>
              <a:t> τρόφιμα που περιέχουν γάλα ή προϊόντα γάλακτος, αυγά, κρέας, πουλερικά, ψάρια, οστρακοειδή ή άλλα συστατικά που πιθανώς να υποστηρίζουν την ταχεία και προοδευτική ανάπτυξη μολυσματικών ή </a:t>
            </a:r>
            <a:r>
              <a:rPr lang="el-GR" dirty="0" err="1"/>
              <a:t>τοξινογενών</a:t>
            </a:r>
            <a:r>
              <a:rPr lang="el-GR" dirty="0"/>
              <a:t> οργανισμών.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/>
              <a:t>E. </a:t>
            </a:r>
            <a:r>
              <a:rPr lang="el-GR" b="1" i="1" dirty="0" err="1"/>
              <a:t>coli</a:t>
            </a:r>
            <a:r>
              <a:rPr lang="el-GR" b="1" dirty="0"/>
              <a:t> </a:t>
            </a:r>
            <a:r>
              <a:rPr lang="en-US" b="1" dirty="0"/>
              <a:t>O</a:t>
            </a:r>
            <a:r>
              <a:rPr lang="el-GR" b="1" dirty="0"/>
              <a:t>157:</a:t>
            </a:r>
            <a:r>
              <a:rPr lang="en-US" b="1" dirty="0"/>
              <a:t>H</a:t>
            </a:r>
            <a:r>
              <a:rPr lang="el-GR" b="1" dirty="0"/>
              <a:t>7 σε αγροκτήματα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Περιβαλλοντικοί παράγοντες, όπως είναι οι πηγές νερού και τροφής, ή οι πρακτικές διαχείρισης των αγροκτημάτων, όπως είναι οι χειρισμοί της κοπριάς , παίζουν σημαντικό ρόλο επηρεάζοντας την επικράτηση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σε γαλακτοπαραγωγικά αγροκτήματα. </a:t>
            </a:r>
          </a:p>
          <a:p>
            <a:r>
              <a:rPr lang="el-GR" dirty="0"/>
              <a:t>Το παθογόνο εντοπίζεται συχνά στις ποτίστρες των αγροκτημάτων. Η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μπορεί να επιζήσει για εβδομάδες ή μήνες σε περιττώματα βοοειδών και στο νερό.</a:t>
            </a:r>
          </a:p>
          <a:p>
            <a:r>
              <a:rPr lang="el-GR" dirty="0"/>
              <a:t> Η ευπάθεια των βοοειδών στην αποίκιση του εντέρου από την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είναι κυρίως συνάρτηση της ηλικίας.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980728"/>
            <a:ext cx="7859216" cy="1296144"/>
          </a:xfrm>
        </p:spPr>
        <p:txBody>
          <a:bodyPr>
            <a:normAutofit fontScale="90000"/>
          </a:bodyPr>
          <a:lstStyle/>
          <a:p>
            <a:r>
              <a:rPr lang="el-GR" dirty="0"/>
              <a:t>Άλλα τρόφιμα που έχουν συσχετιστεί με ξεσπάσματα δηλητηρίασης από </a:t>
            </a:r>
            <a:r>
              <a:rPr lang="en-GB" i="1" dirty="0"/>
              <a:t>E</a:t>
            </a:r>
            <a:r>
              <a:rPr lang="el-GR" i="1" dirty="0"/>
              <a:t>. </a:t>
            </a:r>
            <a:r>
              <a:rPr lang="en-US" i="1" dirty="0"/>
              <a:t>c</a:t>
            </a:r>
            <a:r>
              <a:rPr lang="en-GB" i="1" dirty="0" err="1"/>
              <a:t>oli</a:t>
            </a:r>
            <a:r>
              <a:rPr lang="el-GR" dirty="0"/>
              <a:t> Ο157:</a:t>
            </a:r>
            <a:r>
              <a:rPr lang="en-GB" dirty="0"/>
              <a:t>H</a:t>
            </a:r>
            <a:r>
              <a:rPr lang="el-GR" dirty="0"/>
              <a:t>7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4392488" cy="4824536"/>
          </a:xfrm>
        </p:spPr>
        <p:txBody>
          <a:bodyPr>
            <a:normAutofit/>
          </a:bodyPr>
          <a:lstStyle/>
          <a:p>
            <a:r>
              <a:rPr lang="el-GR" dirty="0"/>
              <a:t>φρέσκα λαχανικά, </a:t>
            </a:r>
            <a:endParaRPr lang="en-US" dirty="0"/>
          </a:p>
          <a:p>
            <a:r>
              <a:rPr lang="el-GR" dirty="0"/>
              <a:t>ο </a:t>
            </a:r>
            <a:r>
              <a:rPr lang="el-GR" dirty="0" err="1"/>
              <a:t>απαστερίωτος</a:t>
            </a:r>
            <a:r>
              <a:rPr lang="el-GR" dirty="0"/>
              <a:t> χυμός φρούτων, </a:t>
            </a:r>
            <a:endParaRPr lang="en-US" dirty="0"/>
          </a:p>
          <a:p>
            <a:r>
              <a:rPr lang="el-GR" dirty="0"/>
              <a:t>το αποξηραμένο σαλάμι, </a:t>
            </a:r>
            <a:endParaRPr lang="en-US" dirty="0"/>
          </a:p>
          <a:p>
            <a:r>
              <a:rPr lang="el-GR" dirty="0"/>
              <a:t>το μαρούλι, </a:t>
            </a:r>
            <a:endParaRPr lang="en-US" dirty="0"/>
          </a:p>
          <a:p>
            <a:r>
              <a:rPr lang="el-GR" dirty="0"/>
              <a:t>το κυνήγι, </a:t>
            </a:r>
            <a:endParaRPr lang="en-US" dirty="0"/>
          </a:p>
          <a:p>
            <a:r>
              <a:rPr lang="el-GR" dirty="0"/>
              <a:t>το τυρόπηγμα </a:t>
            </a:r>
            <a:endParaRPr lang="en-US" dirty="0"/>
          </a:p>
          <a:p>
            <a:r>
              <a:rPr lang="el-GR" dirty="0"/>
              <a:t>και το ωμό γάλα </a:t>
            </a:r>
            <a:endParaRPr lang="en-US" dirty="0"/>
          </a:p>
          <a:p>
            <a:endParaRPr lang="el-GR" dirty="0"/>
          </a:p>
        </p:txBody>
      </p:sp>
      <p:sp>
        <p:nvSpPr>
          <p:cNvPr id="62466" name="AutoShape 2" descr="Image result for e coli o157 h7 in sala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2468" name="Picture 4" descr="Image result for e coli o157 h7 in sal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4090126" cy="306896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Η κατάλληλη θέρμανση των τροφίμων ζωικής προέλευσης, δηλαδή η θέρμανση των τροφίμων σε μια εσωτερική θερμοκρασία τουλάχιστον 68,3°</a:t>
            </a:r>
            <a:r>
              <a:rPr lang="en-US" dirty="0"/>
              <a:t>C </a:t>
            </a:r>
            <a:r>
              <a:rPr lang="el-GR" dirty="0"/>
              <a:t>για μερικά δευτερόλεπτα, είναι ένα σημαντικό κρίσιμο σημείο ελέγχου για τη διασφάλιση της απενεργοποίησης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i="1" u="sng" dirty="0"/>
              <a:t>Τροφική δηλητηρίαση από </a:t>
            </a:r>
            <a:r>
              <a:rPr lang="en-GB" i="1" u="sng" dirty="0"/>
              <a:t>E</a:t>
            </a:r>
            <a:r>
              <a:rPr lang="el-GR" i="1" u="sng" dirty="0"/>
              <a:t>. </a:t>
            </a:r>
            <a:r>
              <a:rPr lang="en-GB" i="1" u="sng" dirty="0"/>
              <a:t>coli</a:t>
            </a:r>
            <a:r>
              <a:rPr lang="el-GR" u="sng" dirty="0"/>
              <a:t> Ο157:</a:t>
            </a:r>
            <a:r>
              <a:rPr lang="en-GB" u="sng" dirty="0"/>
              <a:t>H</a:t>
            </a:r>
            <a:r>
              <a:rPr lang="el-GR" u="sng" dirty="0"/>
              <a:t>7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43608" y="1412776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l-GR" i="1" u="sng" dirty="0"/>
              <a:t>Χρόνος εμφάνισης συμπτωμάτων</a:t>
            </a:r>
            <a:endParaRPr lang="el-GR" dirty="0"/>
          </a:p>
          <a:p>
            <a:r>
              <a:rPr lang="el-GR" dirty="0"/>
              <a:t>Τα συμπτώματα εμφανίζονται συνήθως μέσα σε ώρες έως και 10 ημέρες μετά την κατανάλωση του μολυσμένου τροφίμου.</a:t>
            </a:r>
          </a:p>
          <a:p>
            <a:r>
              <a:rPr lang="el-GR" dirty="0"/>
              <a:t> Μια </a:t>
            </a:r>
            <a:r>
              <a:rPr lang="el-GR" b="1" dirty="0"/>
              <a:t>μικρή δόση </a:t>
            </a:r>
            <a:r>
              <a:rPr lang="el-GR" dirty="0"/>
              <a:t>του βακτηρίου είναι αρκετή για να προκαλέσει σοβαρή ασθένεια. </a:t>
            </a:r>
          </a:p>
          <a:p>
            <a:pPr>
              <a:buNone/>
            </a:pPr>
            <a:endParaRPr lang="el-GR" dirty="0"/>
          </a:p>
          <a:p>
            <a:r>
              <a:rPr lang="el-GR" i="1" u="sng" dirty="0"/>
              <a:t>Συμπτώματα</a:t>
            </a:r>
            <a:endParaRPr lang="el-GR" dirty="0"/>
          </a:p>
          <a:p>
            <a:r>
              <a:rPr lang="el-GR" dirty="0"/>
              <a:t>Η ασθένεια εμφανίζεται με κοιλιακούς πόνους και διάρροια, που εξελίσσονται σε </a:t>
            </a:r>
            <a:r>
              <a:rPr lang="el-GR" b="1" dirty="0"/>
              <a:t>αιμορραγική διάρροια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7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291264" cy="922114"/>
          </a:xfrm>
        </p:spPr>
        <p:txBody>
          <a:bodyPr/>
          <a:lstStyle/>
          <a:p>
            <a:r>
              <a:rPr lang="el-GR" dirty="0"/>
              <a:t>συμπτώματα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περιττωματική αποβολή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από ασθενείς με αιμορραγική κολίτιδα ή </a:t>
            </a:r>
            <a:r>
              <a:rPr lang="en-US" b="1" dirty="0"/>
              <a:t>HUS</a:t>
            </a:r>
            <a:r>
              <a:rPr lang="en-US" dirty="0"/>
              <a:t> </a:t>
            </a:r>
            <a:r>
              <a:rPr lang="el-GR" dirty="0"/>
              <a:t>(ουραιμικό σύνδρομο) διαρκεί συνήθως από 13 έως 21 ημέρες από την αρχική εκδήλωση των συμπτωμάτων. Παρόλα αυτά, σε ορισμένες περιπτώσεις το παθογόνο μπορεί να εκκρίνεται στα περιττώματα για εβδομάδες. </a:t>
            </a:r>
          </a:p>
          <a:p>
            <a:r>
              <a:rPr lang="el-GR" dirty="0"/>
              <a:t>Ένα παιδί που μολύνθηκε κατά τη διάρκεια ενός κρούσματος σε ένα κέντρο ολοήμερης φροντίδας συνέχισε να εκκρίνει το παθογόνο για 62 ημέρες.</a:t>
            </a:r>
          </a:p>
          <a:p>
            <a:r>
              <a:rPr lang="el-GR" dirty="0"/>
              <a:t> Άτομα που ζουν σε γαλακτοπαραγωγικά αγροκτήματα έχουν αυξημένα επίπεδα αντισωμάτων κατά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7, ακόμα κι αν το παθογόνο δεν απομονώνεται από τα περιττώματα.</a:t>
            </a:r>
          </a:p>
          <a:p>
            <a:r>
              <a:rPr lang="el-GR" dirty="0"/>
              <a:t> Δεν έχει αναγνωριστεί κάποια </a:t>
            </a:r>
            <a:r>
              <a:rPr lang="el-GR" dirty="0" err="1"/>
              <a:t>ασυμπτωματική</a:t>
            </a:r>
            <a:r>
              <a:rPr lang="el-GR" dirty="0"/>
              <a:t> κατάσταση φορέα μακράς διάρκειας. Το να είναι ένας άνθρωπος φορέας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είναι σημαντικό λόγω της πιθανότητας να μεταδοθεί το παθογόνο από άνθρωπο σε άνθρωπο.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i="1" u="sng" dirty="0"/>
              <a:t>E</a:t>
            </a:r>
            <a:r>
              <a:rPr lang="el-GR" i="1" u="sng" dirty="0"/>
              <a:t>. </a:t>
            </a:r>
            <a:r>
              <a:rPr lang="en-GB" i="1" u="sng" dirty="0"/>
              <a:t>coli</a:t>
            </a:r>
            <a:r>
              <a:rPr lang="el-GR" u="sng" dirty="0"/>
              <a:t> Ο157:</a:t>
            </a:r>
            <a:r>
              <a:rPr lang="en-GB" u="sng" dirty="0"/>
              <a:t>H</a:t>
            </a:r>
            <a:r>
              <a:rPr lang="el-GR" u="sng" dirty="0"/>
              <a:t>7 : </a:t>
            </a:r>
            <a:r>
              <a:rPr lang="el-GR" dirty="0"/>
              <a:t>εξαιρετικά χαμηλή μολυσματική δόση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Ένας παράγοντας που συνεισφέρει στην μετάδοση από άνθρωπο σε άνθρωπο είναι η εξαιρετικά χαμηλή μολυσματική δόση του βακτηρίου. </a:t>
            </a:r>
            <a:r>
              <a:rPr lang="el-GR" b="1" dirty="0"/>
              <a:t>Λιγότερα από 100 </a:t>
            </a:r>
            <a:r>
              <a:rPr lang="el-GR" dirty="0"/>
              <a:t>κύτταρα, και ίσως ακόμη και μόλις 10 κύτταρα, μπορούν να προκαλέσουν ασθένεια. </a:t>
            </a:r>
            <a:endParaRPr lang="en-US" dirty="0"/>
          </a:p>
          <a:p>
            <a:pPr>
              <a:buNone/>
            </a:pPr>
            <a:endParaRPr lang="el-GR" dirty="0"/>
          </a:p>
          <a:p>
            <a:r>
              <a:rPr lang="el-GR" dirty="0"/>
              <a:t>Η ηλικία, η ανοσολογική κατάσταση και τυχόν εξασθενισμένος οργανισμός μπορούν να επηρεάσουν μεμονωμένα ή αθροιστικά το αν ένα άτομο θα αρρωστήσει. </a:t>
            </a:r>
          </a:p>
          <a:p>
            <a:pPr>
              <a:buNone/>
            </a:pPr>
            <a:endParaRPr lang="el-GR" dirty="0"/>
          </a:p>
          <a:p>
            <a:r>
              <a:rPr lang="el-GR" dirty="0"/>
              <a:t>Η απροσεξία στην προσωπική υγιεινή, ιδιαίτερα μετά τη χρήση της τουαλέτας, μπορεί να μεταφέρει το παθογόνο μέσω μολυσμένων χεριών, καταλήγοντας έτσι σε δευτερογενή μετάδοση (επιμολύνσεις).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αιμολυτικό ουρικό σύνδρομο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4665712" cy="4572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Περίπου</a:t>
            </a:r>
            <a:r>
              <a:rPr lang="en-US" dirty="0"/>
              <a:t> 5–10% </a:t>
            </a:r>
            <a:r>
              <a:rPr lang="el-GR" dirty="0"/>
              <a:t>των ανθρώπων που έχουν διαγνωστεί με τον αιμορραγικό τύπο </a:t>
            </a:r>
            <a:r>
              <a:rPr lang="en-US" i="1" dirty="0"/>
              <a:t>Escherichia coli</a:t>
            </a:r>
            <a:r>
              <a:rPr lang="en-US" dirty="0"/>
              <a:t> </a:t>
            </a:r>
            <a:r>
              <a:rPr lang="en-GB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ή </a:t>
            </a:r>
            <a:r>
              <a:rPr lang="en-US" dirty="0"/>
              <a:t>VTEC</a:t>
            </a:r>
            <a:r>
              <a:rPr lang="el-GR" dirty="0"/>
              <a:t> (ή κάποιον άλλο </a:t>
            </a:r>
            <a:r>
              <a:rPr lang="el-GR" dirty="0" err="1"/>
              <a:t>ορότυπο</a:t>
            </a:r>
            <a:r>
              <a:rPr lang="el-GR" dirty="0"/>
              <a:t> </a:t>
            </a:r>
            <a:r>
              <a:rPr lang="en-US" dirty="0"/>
              <a:t>VTEC) </a:t>
            </a:r>
            <a:r>
              <a:rPr lang="el-GR" dirty="0"/>
              <a:t>παθαίνουν οξεία αιμολυτική αναιμία και νεφρική ανεπάρκεια (</a:t>
            </a:r>
            <a:r>
              <a:rPr lang="el-GR" b="1" dirty="0"/>
              <a:t>αιμολυτικό ουρικό σύνδρομο)</a:t>
            </a:r>
            <a:r>
              <a:rPr lang="el-GR" dirty="0"/>
              <a:t> το οποίο μπορεί να καταλήξει σε θάνατο.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9394" name="Picture 2" descr="https://www.foodpoisonjournal.com/uploads/image/hemolytic_uremic_syndrome_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343" y="1700808"/>
            <a:ext cx="3820657" cy="259804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724128" y="436510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Νεφρική ανεπάρκεια λόγω λοίμωξης από</a:t>
            </a:r>
            <a:r>
              <a:rPr lang="en-US" i="1" dirty="0"/>
              <a:t> Escherichia coli</a:t>
            </a:r>
            <a:r>
              <a:rPr lang="en-US" dirty="0"/>
              <a:t> </a:t>
            </a:r>
            <a:r>
              <a:rPr lang="en-GB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ΜΗΧΑΝΙΣΜΟΙ ΠΑΘΟΓΕΝΕΙΑΣ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ακριβής μηχανισμός παθογένειας του </a:t>
            </a:r>
            <a:r>
              <a:rPr lang="en-US" dirty="0"/>
              <a:t>EHEC </a:t>
            </a:r>
            <a:r>
              <a:rPr lang="el-GR" dirty="0"/>
              <a:t>δεν είναι γνωστός. </a:t>
            </a:r>
          </a:p>
          <a:p>
            <a:r>
              <a:rPr lang="el-GR" dirty="0"/>
              <a:t>Οι γενικότερες γνώσεις σε σχέση με την παθογένεια του </a:t>
            </a:r>
            <a:r>
              <a:rPr lang="en-US" dirty="0"/>
              <a:t>EHEC </a:t>
            </a:r>
            <a:r>
              <a:rPr lang="el-GR" dirty="0"/>
              <a:t>δείχνουν ότι τα βακτήρια προκαλούν ασθένεια μέσω της ικανότητάς τους να </a:t>
            </a:r>
            <a:r>
              <a:rPr lang="el-GR" b="1" dirty="0"/>
              <a:t>προσδένονται στη μεμβράνη του κυττάρου </a:t>
            </a:r>
            <a:r>
              <a:rPr lang="el-GR" dirty="0"/>
              <a:t>ξενιστή και να αποικίζουν το παχύ έντερο. </a:t>
            </a:r>
          </a:p>
          <a:p>
            <a:r>
              <a:rPr lang="el-GR" dirty="0"/>
              <a:t>Τότε παράγουν μία ή περισσότερες </a:t>
            </a:r>
            <a:r>
              <a:rPr lang="el-GR" b="1" dirty="0"/>
              <a:t>τοξίνες </a:t>
            </a:r>
            <a:r>
              <a:rPr lang="en-US" b="1" dirty="0" err="1"/>
              <a:t>Stxs</a:t>
            </a:r>
            <a:r>
              <a:rPr lang="el-GR" dirty="0"/>
              <a:t>. </a:t>
            </a:r>
          </a:p>
          <a:p>
            <a:r>
              <a:rPr lang="el-GR" dirty="0"/>
              <a:t>Οι ρόλοι διαφόρων άλλων πιθανών μολυσματικών παραγόντων και των παραγόντων του ξενιστή μένει να προσδιοριστούν.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 fontScale="90000"/>
          </a:bodyPr>
          <a:lstStyle/>
          <a:p>
            <a:r>
              <a:rPr lang="el-GR" dirty="0"/>
              <a:t>Πρωτεΐνες και γονίδια που εμπλέκονται στη </a:t>
            </a:r>
            <a:r>
              <a:rPr lang="el-GR" dirty="0" err="1"/>
              <a:t>παθογένεση</a:t>
            </a:r>
            <a:r>
              <a:rPr lang="el-GR" dirty="0"/>
              <a:t> του </a:t>
            </a:r>
            <a:r>
              <a:rPr lang="en-US" dirty="0"/>
              <a:t>EHEC</a:t>
            </a:r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/>
          </p:nvPr>
        </p:nvGraphicFramePr>
        <p:xfrm>
          <a:off x="539552" y="1412777"/>
          <a:ext cx="8136904" cy="5389186"/>
        </p:xfrm>
        <a:graphic>
          <a:graphicData uri="http://schemas.openxmlformats.org/drawingml/2006/table">
            <a:tbl>
              <a:tblPr/>
              <a:tblGrid>
                <a:gridCol w="202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dirty="0">
                          <a:latin typeface="Times New Roman"/>
                          <a:ea typeface="SimSun"/>
                        </a:rPr>
                        <a:t>Γενετικός τόπος</a:t>
                      </a: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latin typeface="Times New Roman"/>
                          <a:ea typeface="SimSun"/>
                        </a:rPr>
                        <a:t>Περιγραφή πρωτεΐνης</a:t>
                      </a:r>
                      <a:endParaRPr lang="el-GR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latin typeface="Times New Roman"/>
                          <a:ea typeface="SimSun"/>
                        </a:rPr>
                        <a:t>Γονίδια</a:t>
                      </a:r>
                      <a:endParaRPr lang="el-GR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latin typeface="Times New Roman"/>
                          <a:ea typeface="SimSun"/>
                        </a:rPr>
                        <a:t>Λειτουργία</a:t>
                      </a:r>
                      <a:endParaRPr lang="el-GR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1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SimSun"/>
                        </a:rPr>
                        <a:t>Χρωμόσωμα του βακτηρίου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SimSun"/>
                        </a:rPr>
                        <a:t>(Σημείο </a:t>
                      </a:r>
                      <a:r>
                        <a:rPr lang="el-GR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Πρόσδεσης</a:t>
                      </a:r>
                      <a:r>
                        <a:rPr lang="el-GR" sz="1800" dirty="0">
                          <a:solidFill>
                            <a:srgbClr val="0000FF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l-GR" sz="1800" dirty="0" err="1">
                          <a:latin typeface="Times New Roman"/>
                          <a:ea typeface="SimSun"/>
                        </a:rPr>
                        <a:t>Εντεροκυττάρων</a:t>
                      </a:r>
                      <a:r>
                        <a:rPr lang="el-GR" sz="1800" dirty="0">
                          <a:latin typeface="Times New Roman"/>
                          <a:ea typeface="SimSu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latin typeface="Times New Roman"/>
                          <a:ea typeface="SimSun"/>
                        </a:rPr>
                        <a:t>Ιντιμίνη</a:t>
                      </a: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eae</a:t>
                      </a:r>
                      <a:endParaRPr lang="el-GR" sz="1800" i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SimSun"/>
                        </a:rPr>
                        <a:t>Πρόσδεση στα </a:t>
                      </a:r>
                      <a:r>
                        <a:rPr lang="el-GR" sz="1800" dirty="0" err="1">
                          <a:latin typeface="Times New Roman"/>
                          <a:ea typeface="SimSun"/>
                        </a:rPr>
                        <a:t>εντεροκύτταρα</a:t>
                      </a: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SimSun"/>
                        </a:rPr>
                        <a:t>Tir</a:t>
                      </a: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tir</a:t>
                      </a:r>
                      <a:endParaRPr lang="el-GR" sz="1800" i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SimSun"/>
                        </a:rPr>
                        <a:t>Υποδοχέας ιντιμίνης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0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SimSun"/>
                        </a:rPr>
                        <a:t>Πρωτεΐνες έκκρισης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espA</a:t>
                      </a:r>
                      <a:r>
                        <a:rPr lang="en-US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espB</a:t>
                      </a:r>
                      <a:r>
                        <a:rPr lang="en-US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espD</a:t>
                      </a:r>
                      <a:endParaRPr lang="el-GR" sz="1800" i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FF"/>
                          </a:solidFill>
                          <a:latin typeface="Times New Roman"/>
                          <a:ea typeface="SimSun"/>
                        </a:rPr>
                        <a:t>Προκαλεί</a:t>
                      </a:r>
                      <a:r>
                        <a:rPr lang="el-GR" sz="1800">
                          <a:latin typeface="Times New Roman"/>
                          <a:ea typeface="SimSun"/>
                        </a:rPr>
                        <a:t> τη μεταγωγή του σήματος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1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SimSun"/>
                        </a:rPr>
                        <a:t>Απεκκριτικό σύστημα τύπου ΙΙΙ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escC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escD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escF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escJ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escN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escR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escS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escT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escU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escV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sepQ</a:t>
                      </a:r>
                      <a:r>
                        <a:rPr lang="el-GR" sz="1800" i="1" dirty="0">
                          <a:latin typeface="Times New Roman"/>
                          <a:ea typeface="SimSun"/>
                        </a:rPr>
                        <a:t>, </a:t>
                      </a:r>
                      <a:r>
                        <a:rPr lang="en-US" sz="1800" i="1" dirty="0" err="1">
                          <a:latin typeface="Times New Roman"/>
                          <a:ea typeface="SimSun"/>
                        </a:rPr>
                        <a:t>sepZ</a:t>
                      </a: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SimSun"/>
                        </a:rPr>
                        <a:t>Μηχανισμός για την εξωκυτταρική πρωτεϊνική έκκριση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latin typeface="Times New Roman"/>
                          <a:ea typeface="SimSun"/>
                        </a:rPr>
                        <a:t>Φάγος</a:t>
                      </a:r>
                      <a:r>
                        <a:rPr lang="el-GR" sz="1800" dirty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l-GR" sz="1200" dirty="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l-GR" sz="1200" dirty="0" err="1">
                          <a:latin typeface="Times New Roman"/>
                          <a:ea typeface="SimSun"/>
                        </a:rPr>
                        <a:t>γονιδίωμα</a:t>
                      </a:r>
                      <a:r>
                        <a:rPr lang="el-GR" sz="1200" dirty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l-GR" sz="1200" dirty="0" err="1">
                          <a:latin typeface="Times New Roman"/>
                          <a:ea typeface="SimSun"/>
                        </a:rPr>
                        <a:t>προφάγου</a:t>
                      </a:r>
                      <a:r>
                        <a:rPr lang="el-GR" sz="1200" dirty="0">
                          <a:latin typeface="Times New Roman"/>
                          <a:ea typeface="SimSun"/>
                        </a:rPr>
                        <a:t> ενσωματωμένο στο </a:t>
                      </a:r>
                      <a:r>
                        <a:rPr lang="el-GR" sz="1200" dirty="0" err="1">
                          <a:latin typeface="Times New Roman"/>
                          <a:ea typeface="SimSun"/>
                        </a:rPr>
                        <a:t>βακτηριακό</a:t>
                      </a:r>
                      <a:r>
                        <a:rPr lang="el-GR" sz="1200" dirty="0">
                          <a:latin typeface="Times New Roman"/>
                          <a:ea typeface="SimSun"/>
                        </a:rPr>
                        <a:t> χρωμόσωμα)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Stx</a:t>
                      </a:r>
                      <a:endParaRPr lang="el-GR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SimSun"/>
                        </a:rPr>
                        <a:t>stx1, stx2, stx2c, stx2d</a:t>
                      </a: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SimSun"/>
                        </a:rPr>
                        <a:t>Παρεμποδίζει την </a:t>
                      </a:r>
                      <a:r>
                        <a:rPr lang="el-GR" sz="1800" dirty="0" err="1">
                          <a:latin typeface="Times New Roman"/>
                          <a:ea typeface="SimSun"/>
                        </a:rPr>
                        <a:t>πρωτεϊνοσύνθεση</a:t>
                      </a: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0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SimSun"/>
                        </a:rPr>
                        <a:t>Πλασμίδιο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SimSun"/>
                        </a:rPr>
                        <a:t>Αιμολυσίνη του </a:t>
                      </a:r>
                      <a:r>
                        <a:rPr lang="en-US" sz="1800">
                          <a:latin typeface="Times New Roman"/>
                          <a:ea typeface="SimSun"/>
                        </a:rPr>
                        <a:t>EHEC </a:t>
                      </a:r>
                      <a:endParaRPr lang="el-GR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EHEC-</a:t>
                      </a:r>
                      <a:r>
                        <a:rPr lang="en-US" sz="1800" i="1">
                          <a:latin typeface="Times New Roman"/>
                          <a:ea typeface="SimSun"/>
                        </a:rPr>
                        <a:t>hylA</a:t>
                      </a:r>
                      <a:endParaRPr lang="el-GR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FF"/>
                          </a:solidFill>
                          <a:latin typeface="Times New Roman"/>
                          <a:ea typeface="SimSun"/>
                        </a:rPr>
                        <a:t>Διαταράσσει τη διαπερατότητα</a:t>
                      </a:r>
                      <a:r>
                        <a:rPr lang="el-GR" sz="1800" dirty="0">
                          <a:latin typeface="Times New Roman"/>
                          <a:ea typeface="SimSun"/>
                        </a:rPr>
                        <a:t> της μεμβράνης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06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SimSun"/>
                        </a:rPr>
                        <a:t>Καταλάση-περοξειδάση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SimSun"/>
                        </a:rPr>
                        <a:t>katP</a:t>
                      </a:r>
                      <a:endParaRPr lang="el-GR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354162"/>
          </a:xfrm>
        </p:spPr>
        <p:txBody>
          <a:bodyPr>
            <a:normAutofit fontScale="90000"/>
          </a:bodyPr>
          <a:lstStyle/>
          <a:p>
            <a:r>
              <a:rPr lang="el-GR" dirty="0"/>
              <a:t>πρωτεΐνες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Ο157:Η7 που εμπλέκονται στην πρόσδεση σε κύτταρα του ξενιστή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89654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Τα γονίδια που έχουν σχέση με την προσβολή των </a:t>
            </a:r>
            <a:r>
              <a:rPr lang="el-GR" dirty="0" err="1"/>
              <a:t>εντεροκυττάρων</a:t>
            </a:r>
            <a:r>
              <a:rPr lang="el-GR" dirty="0"/>
              <a:t> κωδικοποιούν για πρωτεΐνες που εμπλέκονται στην πρόσδεση και την αναγνώριση, και οι οποίες είναι γνωστό ότι αλληλεπιδρούν απευθείας με τον ξενιστή. </a:t>
            </a:r>
          </a:p>
          <a:p>
            <a:r>
              <a:rPr lang="el-GR" dirty="0"/>
              <a:t>  Η </a:t>
            </a:r>
            <a:r>
              <a:rPr lang="el-GR" b="1" dirty="0" err="1"/>
              <a:t>ιντιμίνη</a:t>
            </a:r>
            <a:r>
              <a:rPr lang="el-GR" dirty="0"/>
              <a:t> είναι μια πρωτεΐνη της εξωτερικής μεμβράνης που κωδικοποιείται από το  γονίδιο </a:t>
            </a:r>
            <a:r>
              <a:rPr lang="en-US" i="1" dirty="0" err="1"/>
              <a:t>eae</a:t>
            </a:r>
            <a:r>
              <a:rPr lang="el-GR" dirty="0"/>
              <a:t> (από την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AE</a:t>
            </a:r>
            <a:r>
              <a:rPr lang="el-GR" dirty="0"/>
              <a:t>). Η πρωτεΐνη παράγεται από το </a:t>
            </a:r>
            <a:r>
              <a:rPr lang="en-US" dirty="0"/>
              <a:t>EPEC</a:t>
            </a:r>
            <a:r>
              <a:rPr lang="el-GR" dirty="0"/>
              <a:t>, το </a:t>
            </a:r>
            <a:r>
              <a:rPr lang="en-US" dirty="0"/>
              <a:t>EHEC</a:t>
            </a:r>
            <a:r>
              <a:rPr lang="el-GR" dirty="0"/>
              <a:t>, το </a:t>
            </a:r>
            <a:r>
              <a:rPr lang="en-US" i="1" dirty="0" err="1"/>
              <a:t>Hafnia</a:t>
            </a:r>
            <a:r>
              <a:rPr lang="en-US" i="1" dirty="0"/>
              <a:t> </a:t>
            </a:r>
            <a:r>
              <a:rPr lang="en-US" i="1" dirty="0" err="1"/>
              <a:t>alvei</a:t>
            </a:r>
            <a:r>
              <a:rPr lang="en-US" dirty="0"/>
              <a:t> </a:t>
            </a:r>
            <a:r>
              <a:rPr lang="el-GR" dirty="0"/>
              <a:t>και το </a:t>
            </a:r>
            <a:r>
              <a:rPr lang="en-US" i="1" dirty="0" err="1"/>
              <a:t>Citrobacter</a:t>
            </a:r>
            <a:r>
              <a:rPr lang="en-US" i="1" dirty="0"/>
              <a:t> </a:t>
            </a:r>
            <a:r>
              <a:rPr lang="en-US" i="1" dirty="0" err="1"/>
              <a:t>rodentium</a:t>
            </a:r>
            <a:r>
              <a:rPr lang="el-GR" dirty="0"/>
              <a:t>. Η </a:t>
            </a:r>
            <a:r>
              <a:rPr lang="el-GR" dirty="0" err="1"/>
              <a:t>ιντιμίνη</a:t>
            </a:r>
            <a:r>
              <a:rPr lang="el-GR" dirty="0"/>
              <a:t> είναι ο μοναδικός παράγοντας πρόσδεσης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Ο157:Η7 που έχει περιγραφεί και είναι σημαντική για την αποίκιση του εντέρου σε ζωικά μοντέλα. </a:t>
            </a:r>
          </a:p>
          <a:p>
            <a:r>
              <a:rPr lang="el-GR" dirty="0"/>
              <a:t>  Η </a:t>
            </a:r>
            <a:r>
              <a:rPr lang="el-GR" b="1" dirty="0"/>
              <a:t>πρωτεΐνη </a:t>
            </a:r>
            <a:r>
              <a:rPr lang="en-US" b="1" dirty="0" err="1"/>
              <a:t>Tir</a:t>
            </a:r>
            <a:r>
              <a:rPr lang="en-US" b="1" dirty="0"/>
              <a:t> </a:t>
            </a:r>
            <a:r>
              <a:rPr lang="el-GR" dirty="0"/>
              <a:t>παράγεται από το </a:t>
            </a:r>
            <a:r>
              <a:rPr lang="el-GR" dirty="0" err="1"/>
              <a:t>βακτηριακό</a:t>
            </a:r>
            <a:r>
              <a:rPr lang="el-GR" dirty="0"/>
              <a:t> κύτταρο και μετακινείται στο κύτταρο του ξενιστή, όπου χρησιμοποιείται ως υποδοχέας της </a:t>
            </a:r>
            <a:r>
              <a:rPr lang="el-GR" dirty="0" err="1"/>
              <a:t>ιντιμίνης</a:t>
            </a:r>
            <a:r>
              <a:rPr lang="el-GR" dirty="0"/>
              <a:t>, μέσω του απεκκριτικού συστήματος τύπου </a:t>
            </a:r>
            <a:r>
              <a:rPr lang="en-US" dirty="0"/>
              <a:t>III</a:t>
            </a:r>
            <a:r>
              <a:rPr lang="el-GR" dirty="0"/>
              <a:t>. Τα περισσότερα </a:t>
            </a:r>
            <a:r>
              <a:rPr lang="el-GR" dirty="0" err="1"/>
              <a:t>βακτηριακά</a:t>
            </a:r>
            <a:r>
              <a:rPr lang="el-GR" dirty="0"/>
              <a:t> παθογόνα χρησιμοποιούν τους ήδη υπάρχοντες υποδοχείς του κυττάρου ξενιστή.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79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Ορισμένες από τις αιτίες τροφικών δηλητηριάσεων είναι: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/>
              <a:t>η κατανάλωση τροφίμων που προέρχονται από μη ασφαλείς πηγές</a:t>
            </a:r>
          </a:p>
          <a:p>
            <a:pPr lvl="0"/>
            <a:r>
              <a:rPr lang="el-GR" dirty="0"/>
              <a:t>ο χειρισμός τροφίμων από άνθρωπο άρρωστο ή με επιμολυσμένη πληγή</a:t>
            </a:r>
          </a:p>
          <a:p>
            <a:pPr lvl="0"/>
            <a:r>
              <a:rPr lang="el-GR" dirty="0"/>
              <a:t>οι ανεπαρκείς μέθοδοι θερμικής επεξεργασίας</a:t>
            </a:r>
          </a:p>
          <a:p>
            <a:pPr lvl="0"/>
            <a:r>
              <a:rPr lang="el-GR" dirty="0"/>
              <a:t>οι ακατάλληλες θερμοκρασίες συντήρησης των </a:t>
            </a:r>
            <a:r>
              <a:rPr lang="el-GR" dirty="0" err="1"/>
              <a:t>ευαλλοίωτων</a:t>
            </a:r>
            <a:r>
              <a:rPr lang="el-GR" dirty="0"/>
              <a:t> τροφίμων</a:t>
            </a:r>
          </a:p>
          <a:p>
            <a:pPr lvl="0"/>
            <a:r>
              <a:rPr lang="el-GR" dirty="0"/>
              <a:t>οι ανεπαρκείς θερμοκρασίες αναθέρμανσης των </a:t>
            </a:r>
            <a:r>
              <a:rPr lang="el-GR" dirty="0" err="1"/>
              <a:t>ευαλλοίωτων</a:t>
            </a:r>
            <a:r>
              <a:rPr lang="el-GR" dirty="0"/>
              <a:t> τροφών</a:t>
            </a:r>
          </a:p>
          <a:p>
            <a:pPr lvl="0"/>
            <a:r>
              <a:rPr lang="el-GR" dirty="0"/>
              <a:t>η επιμόλυνση των τροφίμων, όπως μαγειρεμένα και έτοιμα προς κατανάλωση τρόφιμα που έρχονται σε επαφή με ωμά ή επιμολυσμένα υλικά</a:t>
            </a:r>
          </a:p>
          <a:p>
            <a:pPr lvl="0"/>
            <a:r>
              <a:rPr lang="el-GR" dirty="0"/>
              <a:t>ο συνδυασμός όλων των ανωτέρω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r>
              <a:rPr lang="el-GR" dirty="0"/>
              <a:t>Πρόσδεση</a:t>
            </a:r>
            <a:r>
              <a:rPr lang="en-US" dirty="0"/>
              <a:t>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Ο157:Η7 σε κύτταρα του ξενιστή (κύτταρα του εντερικού επιθηλίου)</a:t>
            </a:r>
          </a:p>
        </p:txBody>
      </p:sp>
      <p:pic>
        <p:nvPicPr>
          <p:cNvPr id="63490" name="Picture 2" descr="Image result for e coli o157 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816182" cy="4864414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Το </a:t>
            </a:r>
            <a:r>
              <a:rPr lang="el-GR" b="1" dirty="0" err="1"/>
              <a:t>Πλασμίδιο</a:t>
            </a:r>
            <a:r>
              <a:rPr lang="it-IT" b="1" dirty="0"/>
              <a:t> 60-MDa (pO157)  </a:t>
            </a:r>
            <a:r>
              <a:rPr lang="it-IT" dirty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908720"/>
            <a:ext cx="7931224" cy="5111080"/>
          </a:xfrm>
        </p:spPr>
        <p:txBody>
          <a:bodyPr>
            <a:normAutofit/>
          </a:bodyPr>
          <a:lstStyle/>
          <a:p>
            <a:r>
              <a:rPr lang="pt-BR" i="1" dirty="0"/>
              <a:t>E</a:t>
            </a:r>
            <a:r>
              <a:rPr lang="el-GR" i="1" dirty="0"/>
              <a:t>. </a:t>
            </a:r>
            <a:r>
              <a:rPr lang="pt-BR" i="1" dirty="0"/>
              <a:t>coli</a:t>
            </a:r>
            <a:r>
              <a:rPr lang="pt-BR" dirty="0"/>
              <a:t> O</a:t>
            </a:r>
            <a:r>
              <a:rPr lang="el-GR" dirty="0"/>
              <a:t>157:</a:t>
            </a:r>
            <a:r>
              <a:rPr lang="pt-BR" dirty="0"/>
              <a:t>H</a:t>
            </a:r>
            <a:r>
              <a:rPr lang="el-GR" dirty="0"/>
              <a:t>7 που απομονώθηκαν φέρουν ένα </a:t>
            </a:r>
            <a:r>
              <a:rPr lang="el-GR" dirty="0" err="1"/>
              <a:t>πλασμίδιο</a:t>
            </a:r>
            <a:r>
              <a:rPr lang="el-GR" dirty="0"/>
              <a:t> (</a:t>
            </a:r>
            <a:r>
              <a:rPr lang="en-US" dirty="0" err="1"/>
              <a:t>pO</a:t>
            </a:r>
            <a:r>
              <a:rPr lang="el-GR" dirty="0"/>
              <a:t>157) περίπου 60 </a:t>
            </a:r>
            <a:r>
              <a:rPr lang="en-US" dirty="0" err="1"/>
              <a:t>MDa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πλασμίδιο</a:t>
            </a:r>
            <a:r>
              <a:rPr lang="el-GR" dirty="0"/>
              <a:t> συνδέεται με την </a:t>
            </a:r>
            <a:r>
              <a:rPr lang="el-GR" dirty="0" err="1"/>
              <a:t>παθογένεση</a:t>
            </a:r>
            <a:r>
              <a:rPr lang="el-GR" dirty="0"/>
              <a:t> των μολύνσεων της </a:t>
            </a:r>
            <a:r>
              <a:rPr lang="en-US" dirty="0"/>
              <a:t>EHEC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πλασμίδιο</a:t>
            </a:r>
            <a:r>
              <a:rPr lang="el-GR" dirty="0"/>
              <a:t> φέρει εν δυνάμει μολυσματικά γονίδια, όπως αυτά που κωδικοποιούν για την </a:t>
            </a:r>
            <a:r>
              <a:rPr lang="el-GR" dirty="0" err="1"/>
              <a:t>αιμολυσίνη</a:t>
            </a:r>
            <a:r>
              <a:rPr lang="el-GR" dirty="0"/>
              <a:t> της </a:t>
            </a:r>
            <a:r>
              <a:rPr lang="en-US" dirty="0"/>
              <a:t>EHEC </a:t>
            </a:r>
            <a:r>
              <a:rPr lang="el-GR" dirty="0"/>
              <a:t>και την </a:t>
            </a:r>
            <a:r>
              <a:rPr lang="el-GR" dirty="0" err="1"/>
              <a:t>καταλάση</a:t>
            </a:r>
            <a:r>
              <a:rPr lang="el-GR" dirty="0"/>
              <a:t>-</a:t>
            </a:r>
            <a:r>
              <a:rPr lang="el-GR" dirty="0" err="1"/>
              <a:t>περοξειδάση</a:t>
            </a:r>
            <a:r>
              <a:rPr lang="el-GR" dirty="0"/>
              <a:t> της </a:t>
            </a:r>
            <a:r>
              <a:rPr lang="en-US" dirty="0"/>
              <a:t>EHEC</a:t>
            </a:r>
            <a:r>
              <a:rPr lang="el-GR" dirty="0"/>
              <a:t>. </a:t>
            </a:r>
          </a:p>
          <a:p>
            <a:r>
              <a:rPr lang="el-GR" dirty="0"/>
              <a:t>Η </a:t>
            </a:r>
            <a:r>
              <a:rPr lang="el-GR" dirty="0" err="1"/>
              <a:t>καταλάση</a:t>
            </a:r>
            <a:r>
              <a:rPr lang="el-GR" dirty="0"/>
              <a:t>-</a:t>
            </a:r>
            <a:r>
              <a:rPr lang="el-GR" dirty="0" err="1"/>
              <a:t>περοξειδάση</a:t>
            </a:r>
            <a:r>
              <a:rPr lang="el-GR" dirty="0"/>
              <a:t> της </a:t>
            </a:r>
            <a:r>
              <a:rPr lang="en-US" dirty="0"/>
              <a:t>EHEC </a:t>
            </a:r>
            <a:r>
              <a:rPr lang="el-GR" dirty="0"/>
              <a:t>είναι ένα ένζυμο το οποίο προστατεύει το βακτήριο από το οξειδωτικό στρες, το οποίο είναι ένας μηχανισμός άμυνας των κυττάρων των θηλαστικών κατά τη διάρκεια της μόλυνσης από βακτήριο.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Υποδοχείς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Όλα τα μέλη της οικογένειας των </a:t>
            </a:r>
            <a:r>
              <a:rPr lang="en-US" dirty="0" err="1"/>
              <a:t>Stx</a:t>
            </a:r>
            <a:r>
              <a:rPr lang="en-US" dirty="0"/>
              <a:t> </a:t>
            </a:r>
            <a:r>
              <a:rPr lang="el-GR" dirty="0"/>
              <a:t>προσδένονται στα </a:t>
            </a:r>
            <a:r>
              <a:rPr lang="el-GR" dirty="0" err="1"/>
              <a:t>γλυκολιπίδια</a:t>
            </a:r>
            <a:r>
              <a:rPr lang="el-GR" dirty="0"/>
              <a:t> της επιφάνειας του </a:t>
            </a:r>
            <a:r>
              <a:rPr lang="el-GR" dirty="0" err="1"/>
              <a:t>ευκαρυωτικού</a:t>
            </a:r>
            <a:r>
              <a:rPr lang="el-GR" dirty="0"/>
              <a:t> κυττάρου.</a:t>
            </a:r>
          </a:p>
          <a:p>
            <a:r>
              <a:rPr lang="el-GR" dirty="0"/>
              <a:t> Η μεταβολή της εξειδίκευσης στην πρόσδεση μεταξύ της </a:t>
            </a:r>
            <a:r>
              <a:rPr lang="en-US" dirty="0" err="1"/>
              <a:t>Stx</a:t>
            </a:r>
            <a:r>
              <a:rPr lang="el-GR" dirty="0"/>
              <a:t>2</a:t>
            </a:r>
            <a:r>
              <a:rPr lang="en-US" dirty="0"/>
              <a:t>e </a:t>
            </a:r>
            <a:r>
              <a:rPr lang="el-GR" dirty="0"/>
              <a:t>και των υπολοίπων της οικογένειας </a:t>
            </a:r>
            <a:r>
              <a:rPr lang="en-US" dirty="0" err="1"/>
              <a:t>Stx</a:t>
            </a:r>
            <a:r>
              <a:rPr lang="en-US" dirty="0"/>
              <a:t> </a:t>
            </a:r>
            <a:r>
              <a:rPr lang="el-GR" dirty="0"/>
              <a:t>σχετίζεται με εξειδικεύσεις υδατανθράκων των υποδοχέων. </a:t>
            </a:r>
          </a:p>
          <a:p>
            <a:r>
              <a:rPr lang="el-GR" dirty="0"/>
              <a:t>Η </a:t>
            </a:r>
            <a:r>
              <a:rPr lang="en-US" dirty="0" err="1"/>
              <a:t>Stx</a:t>
            </a:r>
            <a:r>
              <a:rPr lang="el-GR" dirty="0"/>
              <a:t>1 συνδέεται κατά προτίμηση με το </a:t>
            </a:r>
            <a:r>
              <a:rPr lang="el-GR" dirty="0" err="1"/>
              <a:t>γλυκολιπίδιο</a:t>
            </a:r>
            <a:r>
              <a:rPr lang="el-GR" dirty="0"/>
              <a:t> (</a:t>
            </a:r>
            <a:r>
              <a:rPr lang="en-US" dirty="0" err="1"/>
              <a:t>glycolipid</a:t>
            </a:r>
            <a:r>
              <a:rPr lang="en-US" dirty="0"/>
              <a:t> </a:t>
            </a:r>
            <a:r>
              <a:rPr lang="en-US" dirty="0" err="1"/>
              <a:t>globotetraosylceramide</a:t>
            </a:r>
            <a:r>
              <a:rPr lang="el-GR" dirty="0"/>
              <a:t>) </a:t>
            </a:r>
            <a:r>
              <a:rPr lang="en-US" b="1" dirty="0" err="1"/>
              <a:t>Gb</a:t>
            </a:r>
            <a:r>
              <a:rPr lang="el-GR" b="1" baseline="-25000" dirty="0"/>
              <a:t>3</a:t>
            </a:r>
            <a:r>
              <a:rPr lang="el-GR" baseline="-25000" dirty="0"/>
              <a:t> </a:t>
            </a:r>
            <a:r>
              <a:rPr lang="el-GR" dirty="0"/>
              <a:t>που περιέχει λιπαρά οξέα </a:t>
            </a:r>
            <a:r>
              <a:rPr lang="en-US" dirty="0"/>
              <a:t>C</a:t>
            </a:r>
            <a:r>
              <a:rPr lang="el-GR" dirty="0"/>
              <a:t>20:1, ενώ η </a:t>
            </a:r>
            <a:r>
              <a:rPr lang="en-US" dirty="0" err="1"/>
              <a:t>Stx</a:t>
            </a:r>
            <a:r>
              <a:rPr lang="el-GR" dirty="0"/>
              <a:t>2</a:t>
            </a:r>
            <a:r>
              <a:rPr lang="en-US" dirty="0"/>
              <a:t>c </a:t>
            </a:r>
            <a:r>
              <a:rPr lang="el-GR" dirty="0"/>
              <a:t>προτιμά το </a:t>
            </a:r>
            <a:r>
              <a:rPr lang="en-US" dirty="0"/>
              <a:t>Gb</a:t>
            </a:r>
            <a:r>
              <a:rPr lang="en-US" baseline="-25000" dirty="0"/>
              <a:t>4</a:t>
            </a:r>
            <a:r>
              <a:rPr lang="el-GR" baseline="-25000" dirty="0"/>
              <a:t> </a:t>
            </a:r>
            <a:r>
              <a:rPr lang="el-GR" dirty="0"/>
              <a:t>που περιέχει λιπαρά οξέα </a:t>
            </a:r>
            <a:r>
              <a:rPr lang="en-US" dirty="0"/>
              <a:t>C</a:t>
            </a:r>
            <a:r>
              <a:rPr lang="el-GR" dirty="0"/>
              <a:t>18:1.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Ιδιαίτερα χαρακτηριστικά της</a:t>
            </a:r>
            <a:br>
              <a:rPr lang="el-GR" dirty="0"/>
            </a:br>
            <a:r>
              <a:rPr lang="el-GR" dirty="0"/>
              <a:t>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δεν αναπτύσσονται καλά, ή και καθόλου, σε θερμοκρασίες ≥44,5°</a:t>
            </a:r>
            <a:r>
              <a:rPr lang="en-US" dirty="0"/>
              <a:t>C </a:t>
            </a:r>
            <a:r>
              <a:rPr lang="el-GR" dirty="0"/>
              <a:t>σε υγρό θρεπτικό για </a:t>
            </a:r>
            <a:r>
              <a:rPr lang="es-ES" i="1" dirty="0"/>
              <a:t>E</a:t>
            </a:r>
            <a:r>
              <a:rPr lang="el-GR" i="1" dirty="0"/>
              <a:t>. </a:t>
            </a:r>
            <a:r>
              <a:rPr lang="es-ES" i="1" dirty="0"/>
              <a:t>coli</a:t>
            </a:r>
            <a:r>
              <a:rPr lang="el-GR" dirty="0"/>
              <a:t>, </a:t>
            </a:r>
          </a:p>
          <a:p>
            <a:r>
              <a:rPr lang="el-GR" b="1" dirty="0"/>
              <a:t>Δεν ζυμώνουν τη </a:t>
            </a:r>
            <a:r>
              <a:rPr lang="el-GR" b="1" dirty="0" err="1"/>
              <a:t>σορβιτόλη</a:t>
            </a:r>
            <a:r>
              <a:rPr lang="el-GR" b="1" dirty="0"/>
              <a:t> </a:t>
            </a:r>
            <a:r>
              <a:rPr lang="el-GR" dirty="0"/>
              <a:t>μέσα σε 24 ώρες, </a:t>
            </a:r>
          </a:p>
          <a:p>
            <a:r>
              <a:rPr lang="el-GR" b="1" dirty="0"/>
              <a:t>Δεν παράγουν β-</a:t>
            </a:r>
            <a:r>
              <a:rPr lang="el-GR" b="1" dirty="0" err="1"/>
              <a:t>γλυκουρονιδάση</a:t>
            </a:r>
            <a:r>
              <a:rPr lang="el-GR" b="1" dirty="0"/>
              <a:t> </a:t>
            </a:r>
            <a:r>
              <a:rPr lang="el-GR" dirty="0"/>
              <a:t>[δηλαδή . ανικανότητα να </a:t>
            </a:r>
            <a:r>
              <a:rPr lang="el-GR" dirty="0" err="1"/>
              <a:t>υδρολύουν</a:t>
            </a:r>
            <a:r>
              <a:rPr lang="el-GR" dirty="0"/>
              <a:t> το</a:t>
            </a:r>
            <a:r>
              <a:rPr lang="en-US" dirty="0"/>
              <a:t> </a:t>
            </a:r>
            <a:r>
              <a:rPr lang="el-GR" dirty="0"/>
              <a:t>υπόστρωμα 4-</a:t>
            </a:r>
            <a:r>
              <a:rPr lang="en-US" dirty="0"/>
              <a:t>methyl</a:t>
            </a:r>
            <a:r>
              <a:rPr lang="el-GR" dirty="0"/>
              <a:t>-</a:t>
            </a:r>
            <a:r>
              <a:rPr lang="en-US" dirty="0" err="1"/>
              <a:t>umbelliferyl</a:t>
            </a:r>
            <a:r>
              <a:rPr lang="el-GR" dirty="0"/>
              <a:t>-</a:t>
            </a:r>
            <a:r>
              <a:rPr lang="en-US" dirty="0"/>
              <a:t>D</a:t>
            </a:r>
            <a:r>
              <a:rPr lang="el-GR" dirty="0"/>
              <a:t>-</a:t>
            </a:r>
            <a:r>
              <a:rPr lang="en-US" dirty="0" err="1"/>
              <a:t>glucuronide</a:t>
            </a:r>
            <a:r>
              <a:rPr lang="el-GR" dirty="0"/>
              <a:t> (</a:t>
            </a:r>
            <a:r>
              <a:rPr lang="en-US" dirty="0"/>
              <a:t>MUG</a:t>
            </a:r>
            <a:r>
              <a:rPr lang="el-GR" dirty="0"/>
              <a:t>)], </a:t>
            </a:r>
          </a:p>
          <a:p>
            <a:r>
              <a:rPr lang="el-GR" dirty="0"/>
              <a:t>έχουν ένα γονίδιο πρόσδεσης και συρρίκνωσης των </a:t>
            </a:r>
            <a:r>
              <a:rPr lang="el-GR" dirty="0" err="1"/>
              <a:t>εντεροκυττάρων</a:t>
            </a:r>
            <a:r>
              <a:rPr lang="el-GR" dirty="0"/>
              <a:t> (</a:t>
            </a:r>
            <a:r>
              <a:rPr lang="en-US" dirty="0"/>
              <a:t>AE, attaching and effacing</a:t>
            </a:r>
            <a:r>
              <a:rPr lang="el-GR" dirty="0"/>
              <a:t>) (</a:t>
            </a:r>
            <a:r>
              <a:rPr lang="en-US" i="1" dirty="0" err="1"/>
              <a:t>eae</a:t>
            </a:r>
            <a:r>
              <a:rPr lang="el-GR" dirty="0"/>
              <a:t>),</a:t>
            </a:r>
          </a:p>
          <a:p>
            <a:r>
              <a:rPr lang="el-GR" dirty="0"/>
              <a:t>φέρουν ένα </a:t>
            </a:r>
            <a:r>
              <a:rPr lang="el-GR" dirty="0" err="1"/>
              <a:t>πλασμίδιο</a:t>
            </a:r>
            <a:r>
              <a:rPr lang="el-GR" dirty="0"/>
              <a:t> μεγέθους 60 Μ</a:t>
            </a:r>
            <a:r>
              <a:rPr lang="en-US" dirty="0" err="1"/>
              <a:t>Da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Τα παθογόνα του </a:t>
            </a:r>
            <a:r>
              <a:rPr lang="el-GR" dirty="0" err="1"/>
              <a:t>γαστροεντερικού</a:t>
            </a:r>
            <a:r>
              <a:rPr lang="el-GR" dirty="0"/>
              <a:t> συστήματος έρχονται αντιμέτωπα με ένα εξαιρετικά όξινο περιβάλλον. </a:t>
            </a:r>
          </a:p>
          <a:p>
            <a:r>
              <a:rPr lang="el-GR" dirty="0"/>
              <a:t>Μέσα σε ορισμένα λεπτά, ένα παθογόνο όπως η</a:t>
            </a:r>
            <a:r>
              <a:rPr lang="en-US" dirty="0"/>
              <a:t> </a:t>
            </a:r>
            <a:r>
              <a:rPr lang="en-US" i="1" dirty="0"/>
              <a:t>Escherichia coli</a:t>
            </a:r>
            <a:r>
              <a:rPr lang="en-US" dirty="0"/>
              <a:t> O157:H7 </a:t>
            </a:r>
            <a:r>
              <a:rPr lang="el-GR" dirty="0"/>
              <a:t>μπορεί να μεταφερθεί από ένα </a:t>
            </a:r>
            <a:r>
              <a:rPr lang="el-GR" dirty="0" err="1"/>
              <a:t>διαθρεπτικό</a:t>
            </a:r>
            <a:r>
              <a:rPr lang="el-GR" dirty="0"/>
              <a:t> περιβάλλον με </a:t>
            </a:r>
            <a:r>
              <a:rPr lang="en-US" dirty="0"/>
              <a:t>pH 7 </a:t>
            </a:r>
            <a:r>
              <a:rPr lang="el-GR" dirty="0"/>
              <a:t>που υπάρχει σε ένα χάμπουργκερ στο σκληρό </a:t>
            </a:r>
            <a:r>
              <a:rPr lang="en-US" dirty="0"/>
              <a:t>pH 2 </a:t>
            </a:r>
            <a:r>
              <a:rPr lang="el-GR" dirty="0"/>
              <a:t>του στομαχιού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Όμως αποτελεί έκπληξη πως ορισμένοι μικροοργανισμοί που αναπτύσσονται σε ουδέτερα </a:t>
            </a:r>
            <a:r>
              <a:rPr lang="en-US" dirty="0"/>
              <a:t>pH </a:t>
            </a:r>
            <a:r>
              <a:rPr lang="el-GR" dirty="0"/>
              <a:t>έχουν ρυθμιστικούς μηχανισμούς που τους επιτρέπουν να επιβιώνουν όταν «εκδράμουν» σε όξινα περιβάλλοντα.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Ανθεκτικότητα σε Οξέα 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Αντίθετα από τα περισσότερα </a:t>
            </a:r>
            <a:r>
              <a:rPr lang="el-GR" dirty="0" err="1"/>
              <a:t>τροφογενή</a:t>
            </a:r>
            <a:r>
              <a:rPr lang="el-GR" dirty="0"/>
              <a:t> παθογόνα, πολλά στελέχη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είναι ασυνήθιστα </a:t>
            </a:r>
            <a:r>
              <a:rPr lang="el-GR" b="1" dirty="0"/>
              <a:t>ανθεκτικά σε όξινα περιβάλλοντα</a:t>
            </a:r>
            <a:r>
              <a:rPr lang="el-GR" dirty="0"/>
              <a:t>. </a:t>
            </a:r>
          </a:p>
          <a:p>
            <a:r>
              <a:rPr lang="el-GR" dirty="0"/>
              <a:t>Το ελάχιστο </a:t>
            </a:r>
            <a:r>
              <a:rPr lang="en-US" dirty="0"/>
              <a:t>pH </a:t>
            </a:r>
            <a:r>
              <a:rPr lang="el-GR" dirty="0"/>
              <a:t>για την ανάπτυξη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είναι μεταξύ 4,0 και 4,5 , αλλά αυτό εξαρτάται από την αλληλεπίδραση του </a:t>
            </a:r>
            <a:r>
              <a:rPr lang="en-US" dirty="0"/>
              <a:t>pH </a:t>
            </a:r>
            <a:r>
              <a:rPr lang="el-GR" dirty="0"/>
              <a:t>με άλλους παράγοντες. </a:t>
            </a:r>
          </a:p>
          <a:p>
            <a:r>
              <a:rPr lang="el-GR" dirty="0"/>
              <a:t>Για παράδειγμα, σπρέι οργανικών οξέων που περιέχουν οξικό, κιτρικό και γαλακτικό οξύ δεν επηρεάζουν τα επίπεδα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στο βοδινό.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570186"/>
          </a:xfrm>
        </p:spPr>
        <p:txBody>
          <a:bodyPr>
            <a:normAutofit/>
          </a:bodyPr>
          <a:lstStyle/>
          <a:p>
            <a:r>
              <a:rPr lang="el-GR" sz="2800" dirty="0"/>
              <a:t>Η </a:t>
            </a:r>
            <a:r>
              <a:rPr lang="el-GR" sz="2800" i="1" dirty="0"/>
              <a:t>E. </a:t>
            </a:r>
            <a:r>
              <a:rPr lang="el-GR" sz="2800" i="1" dirty="0" err="1"/>
              <a:t>coli</a:t>
            </a:r>
            <a:r>
              <a:rPr lang="el-GR" sz="2800" dirty="0"/>
              <a:t> </a:t>
            </a:r>
            <a:r>
              <a:rPr lang="en-US" sz="2800" dirty="0"/>
              <a:t>O</a:t>
            </a:r>
            <a:r>
              <a:rPr lang="el-GR" sz="2800" dirty="0"/>
              <a:t>157:</a:t>
            </a:r>
            <a:r>
              <a:rPr lang="en-US" sz="2800" dirty="0"/>
              <a:t>H</a:t>
            </a:r>
            <a:r>
              <a:rPr lang="el-GR" sz="2800" dirty="0"/>
              <a:t>7, όταν εμβολιάστηκε σε υψηλά επίπεδα, επιβίωσε: 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772400" cy="5004048"/>
          </a:xfrm>
        </p:spPr>
        <p:txBody>
          <a:bodyPr/>
          <a:lstStyle/>
          <a:p>
            <a:pPr lvl="1"/>
            <a:r>
              <a:rPr lang="el-GR" dirty="0"/>
              <a:t>της ζύμωσης, της ξήρανσης και της συντήρησης σε </a:t>
            </a:r>
            <a:r>
              <a:rPr lang="el-GR" dirty="0" err="1"/>
              <a:t>ζυμούμενο</a:t>
            </a:r>
            <a:r>
              <a:rPr lang="el-GR" dirty="0"/>
              <a:t> λουκάνικο (με </a:t>
            </a:r>
            <a:r>
              <a:rPr lang="en-US" dirty="0"/>
              <a:t>pH</a:t>
            </a:r>
            <a:r>
              <a:rPr lang="el-GR" dirty="0"/>
              <a:t> 4,5) μέχρι και για 2 μήνες στους 4°</a:t>
            </a:r>
            <a:r>
              <a:rPr lang="en-US" dirty="0"/>
              <a:t>C</a:t>
            </a:r>
            <a:r>
              <a:rPr lang="el-GR" dirty="0"/>
              <a:t>, </a:t>
            </a:r>
            <a:endParaRPr lang="en-US" dirty="0"/>
          </a:p>
          <a:p>
            <a:pPr lvl="1">
              <a:buNone/>
            </a:pPr>
            <a:endParaRPr lang="el-GR" dirty="0"/>
          </a:p>
          <a:p>
            <a:pPr lvl="1"/>
            <a:r>
              <a:rPr lang="el-GR" dirty="0"/>
              <a:t>στη μαγιονέζα (με </a:t>
            </a:r>
            <a:r>
              <a:rPr lang="en-US" dirty="0"/>
              <a:t>pH</a:t>
            </a:r>
            <a:r>
              <a:rPr lang="el-GR" dirty="0"/>
              <a:t> 3,6 έως 3,9) για 5 έως 7 εβδομάδες στους 5°</a:t>
            </a:r>
            <a:r>
              <a:rPr lang="en-US" dirty="0"/>
              <a:t>C</a:t>
            </a:r>
            <a:r>
              <a:rPr lang="el-GR" dirty="0"/>
              <a:t> και για 1 έως 3 εβδομάδες στους 20°</a:t>
            </a:r>
            <a:r>
              <a:rPr lang="en-US" dirty="0"/>
              <a:t>C</a:t>
            </a:r>
            <a:r>
              <a:rPr lang="el-GR" dirty="0"/>
              <a:t>, </a:t>
            </a:r>
            <a:endParaRPr lang="en-US" dirty="0"/>
          </a:p>
          <a:p>
            <a:pPr lvl="1"/>
            <a:endParaRPr lang="el-GR" dirty="0"/>
          </a:p>
          <a:p>
            <a:pPr lvl="1"/>
            <a:r>
              <a:rPr lang="el-GR" dirty="0"/>
              <a:t>στο μηλίτη (με </a:t>
            </a:r>
            <a:r>
              <a:rPr lang="en-US" dirty="0"/>
              <a:t>pH</a:t>
            </a:r>
            <a:r>
              <a:rPr lang="el-GR" dirty="0"/>
              <a:t> 3,6 έως 4,0) για 10 έως 31 ημέρες ή για 2 έως 3 μέρες στους 8 ή τους 25°</a:t>
            </a:r>
            <a:r>
              <a:rPr lang="en-US" dirty="0"/>
              <a:t>C</a:t>
            </a:r>
            <a:r>
              <a:rPr lang="el-GR" dirty="0"/>
              <a:t>, αντίστοιχα.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Ενεργοποίηση ανθεκτικότητας σε οξέα (</a:t>
            </a:r>
            <a:r>
              <a:rPr lang="en-US" dirty="0"/>
              <a:t>acid stress)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Έχουν βρεθεί βιοχημικοί μηχανισμοί με τους οποίους επάγεται η ανθεκτικότητα των βακτηρίων σε όξινο περιβάλλον </a:t>
            </a:r>
          </a:p>
          <a:p>
            <a:r>
              <a:rPr lang="el-GR" dirty="0"/>
              <a:t>Από τη στιγμή που θα ενεργοποιηθεί η κατάσταση ανθεκτικότητας σε οξέα, μπορεί να διαρκέσει για ένα παρατεταμένο χρονικό διάστημα (≥28 ημέρες) σε θερμοκρασία ψύξης.</a:t>
            </a:r>
          </a:p>
          <a:p>
            <a:r>
              <a:rPr lang="el-GR" dirty="0"/>
              <a:t> Ακόμα πιο σημαντικό είναι το γεγονός ότι η επαγωγή της ανθεκτικότητας στα οξέα στην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 μπορεί να αυξήσει επίσης την ανθεκτικότητα σε άλλες περιβαλλοντικές καταπονήσεις, όπως τη θέρμανση, την ακτινοβολία και τις </a:t>
            </a:r>
            <a:r>
              <a:rPr lang="el-GR" dirty="0" err="1"/>
              <a:t>αντιμικροβιακές</a:t>
            </a:r>
            <a:r>
              <a:rPr lang="el-GR" dirty="0"/>
              <a:t> ουσίες.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Ανθεκτικότητα σε Αντιβιοτικά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Όταν η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s-ES" dirty="0"/>
              <a:t>O</a:t>
            </a:r>
            <a:r>
              <a:rPr lang="el-GR" dirty="0"/>
              <a:t>157:Η7 συσχετίστηκε για πρώτη φορά με ανθρώπινη ασθένεια, το παθογόνο ήταν ευπαθές στα περισσότερα αντιβιοτικά που είχαν επίδραση στα </a:t>
            </a:r>
            <a:r>
              <a:rPr lang="en-US" dirty="0"/>
              <a:t>gram </a:t>
            </a:r>
            <a:r>
              <a:rPr lang="el-GR" dirty="0"/>
              <a:t>αρνητικά βακτήρια.</a:t>
            </a:r>
          </a:p>
          <a:p>
            <a:r>
              <a:rPr lang="el-GR" dirty="0"/>
              <a:t> Ωστόσο, γίνεται </a:t>
            </a:r>
            <a:r>
              <a:rPr lang="el-GR" b="1" dirty="0"/>
              <a:t>όλο και ανθεκτικότερη </a:t>
            </a:r>
            <a:r>
              <a:rPr lang="el-GR" dirty="0"/>
              <a:t>στα αντιβιοτικά. </a:t>
            </a:r>
          </a:p>
          <a:p>
            <a:r>
              <a:rPr lang="el-GR" dirty="0"/>
              <a:t>Τα στελέχη της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/>
              <a:t>157:</a:t>
            </a:r>
            <a:r>
              <a:rPr lang="en-US" dirty="0"/>
              <a:t>H</a:t>
            </a:r>
            <a:r>
              <a:rPr lang="el-GR" dirty="0"/>
              <a:t>7που απομονώθηκαν από ανθρώπους, ζώα και τρόφιμα έχουν αναπτύξει ανθεκτικότητα σε περισσότερα από ένα αντιβιοτικά, με πιο συνηθισμένο το προφίλ ανθεκτικότητας στην στρεπτομυκίνη, την </a:t>
            </a:r>
            <a:r>
              <a:rPr lang="el-GR" dirty="0" err="1"/>
              <a:t>σουλφιζοξαζόλη</a:t>
            </a:r>
            <a:r>
              <a:rPr lang="el-GR" dirty="0"/>
              <a:t> και την </a:t>
            </a:r>
            <a:r>
              <a:rPr lang="el-GR" dirty="0" err="1"/>
              <a:t>τετρακυκλίνη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1642194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Ανάπτυξη</a:t>
            </a:r>
            <a:r>
              <a:rPr lang="el-GR" i="1" dirty="0"/>
              <a:t> 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s-ES" dirty="0"/>
              <a:t>O</a:t>
            </a:r>
            <a:r>
              <a:rPr lang="el-GR" dirty="0"/>
              <a:t>157:Η7 σε διαφορετικά εκλεκτικά θρεπτικά υποστρώματα </a:t>
            </a:r>
          </a:p>
        </p:txBody>
      </p:sp>
      <p:pic>
        <p:nvPicPr>
          <p:cNvPr id="60418" name="Picture 2" descr="Image result for e coli o157 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38" y="1700808"/>
            <a:ext cx="6951622" cy="4620866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τροφογενείς</a:t>
            </a:r>
            <a:r>
              <a:rPr lang="el-GR" dirty="0"/>
              <a:t> ασθένειες μπορούν να διαχωριστούν  σε </a:t>
            </a:r>
          </a:p>
          <a:p>
            <a:pPr lvl="1"/>
            <a:r>
              <a:rPr lang="el-GR" b="1" dirty="0"/>
              <a:t>τροφικές επιμολύνσεις (λοιμώξεις) </a:t>
            </a:r>
            <a:r>
              <a:rPr lang="el-GR" dirty="0"/>
              <a:t>και σε</a:t>
            </a:r>
          </a:p>
          <a:p>
            <a:pPr lvl="1"/>
            <a:r>
              <a:rPr lang="el-GR" dirty="0"/>
              <a:t> </a:t>
            </a:r>
            <a:r>
              <a:rPr lang="el-GR" b="1" dirty="0"/>
              <a:t>τροφικές τοξινώσεις (ή </a:t>
            </a:r>
            <a:r>
              <a:rPr lang="el-GR" b="1" dirty="0" err="1"/>
              <a:t>τοξικώσεις</a:t>
            </a:r>
            <a:r>
              <a:rPr lang="el-GR" b="1" dirty="0"/>
              <a:t>)</a:t>
            </a:r>
          </a:p>
          <a:p>
            <a:pPr lvl="1"/>
            <a:endParaRPr lang="el-GR" b="1" dirty="0"/>
          </a:p>
          <a:p>
            <a:pPr lvl="1"/>
            <a:r>
              <a:rPr lang="el-GR" b="1" dirty="0"/>
              <a:t>Συχνά χρησιμοποιούμε τον όρο «τροφική δηλητηρίαση» για τροφικές λοιμώξεις ή τοξινώσεις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Chromagar</a:t>
            </a:r>
            <a:r>
              <a:rPr lang="en-US" dirty="0"/>
              <a:t> 0157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90</a:t>
            </a:fld>
            <a:endParaRPr lang="el-GR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7"/>
            <a:ext cx="3312368" cy="3312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5328592" cy="1700808"/>
          </a:xfrm>
        </p:spPr>
        <p:txBody>
          <a:bodyPr>
            <a:normAutofit fontScale="90000"/>
          </a:bodyPr>
          <a:lstStyle/>
          <a:p>
            <a:r>
              <a:rPr lang="el-GR" dirty="0"/>
              <a:t>Ανίχνευση </a:t>
            </a:r>
            <a:r>
              <a:rPr lang="el-GR" i="1" dirty="0"/>
              <a:t>E. </a:t>
            </a:r>
            <a:r>
              <a:rPr lang="el-GR" i="1" dirty="0" err="1"/>
              <a:t>coli</a:t>
            </a:r>
            <a:r>
              <a:rPr lang="el-GR" dirty="0"/>
              <a:t> </a:t>
            </a:r>
            <a:r>
              <a:rPr lang="es-ES" dirty="0"/>
              <a:t>O</a:t>
            </a:r>
            <a:r>
              <a:rPr lang="el-GR" dirty="0"/>
              <a:t>157:Η7</a:t>
            </a:r>
            <a:r>
              <a:rPr lang="en-US" dirty="0"/>
              <a:t> </a:t>
            </a:r>
            <a:r>
              <a:rPr lang="el-GR" dirty="0"/>
              <a:t>με ταχείες μεθόδους</a:t>
            </a:r>
          </a:p>
        </p:txBody>
      </p:sp>
      <p:pic>
        <p:nvPicPr>
          <p:cNvPr id="65538" name="Picture 2" descr="Image result for e coli o157 h7 in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87993" cy="3119648"/>
          </a:xfrm>
          <a:prstGeom prst="rect">
            <a:avLst/>
          </a:prstGeom>
          <a:noFill/>
        </p:spPr>
      </p:pic>
      <p:pic>
        <p:nvPicPr>
          <p:cNvPr id="5122" name="Picture 2" descr="Image result for rapid tests for Ecoli O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888" y="188640"/>
            <a:ext cx="2765111" cy="3787824"/>
          </a:xfrm>
          <a:prstGeom prst="rect">
            <a:avLst/>
          </a:prstGeom>
          <a:noFill/>
        </p:spPr>
      </p:pic>
      <p:sp>
        <p:nvSpPr>
          <p:cNvPr id="5124" name="AutoShape 4" descr="Image result for rapid tests for Ecoli O1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6" name="Picture 6" descr="Image result for rapid tests for Ecoli O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09120"/>
            <a:ext cx="3882886" cy="207950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755576" y="43651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με </a:t>
            </a:r>
            <a:r>
              <a:rPr lang="en-US" sz="2400" b="1" dirty="0"/>
              <a:t>PCR</a:t>
            </a:r>
            <a:endParaRPr lang="el-GR" sz="2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940152" y="357301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 </a:t>
            </a:r>
            <a:r>
              <a:rPr lang="el-GR" b="1" dirty="0" err="1"/>
              <a:t>άνοσοδοκιμασίες</a:t>
            </a:r>
            <a:r>
              <a:rPr lang="el-GR" b="1" dirty="0"/>
              <a:t> (</a:t>
            </a:r>
            <a:r>
              <a:rPr lang="en-US" b="1" dirty="0"/>
              <a:t>dipstick)</a:t>
            </a:r>
            <a:endParaRPr lang="el-GR" b="1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F579-96EB-4956-B486-6C12100B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90" y="112474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Επιδημία από άλλους μολυσματικούς </a:t>
            </a:r>
            <a:r>
              <a:rPr lang="el-GR" dirty="0" err="1"/>
              <a:t>ορότυπους</a:t>
            </a:r>
            <a:r>
              <a:rPr lang="el-GR" dirty="0"/>
              <a:t> </a:t>
            </a:r>
            <a:r>
              <a:rPr lang="en-US" dirty="0"/>
              <a:t>STEC: </a:t>
            </a:r>
            <a:br>
              <a:rPr lang="en-US" dirty="0"/>
            </a:br>
            <a:r>
              <a:rPr lang="it-IT" sz="3600" i="1" dirty="0"/>
              <a:t>Escherichia coli</a:t>
            </a:r>
            <a:r>
              <a:rPr lang="it-IT" sz="3600" dirty="0"/>
              <a:t> (STEC), serotype O104:H4</a:t>
            </a:r>
            <a:r>
              <a:rPr lang="el-GR" sz="3600" dirty="0"/>
              <a:t>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678CB96-6CF7-49FB-8B17-F50C63A3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92</a:t>
            </a:fld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3FF4DC-12D3-4020-810B-CDBDF3AB1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402" y="2475570"/>
            <a:ext cx="7499176" cy="3526904"/>
          </a:xfrm>
        </p:spPr>
        <p:txBody>
          <a:bodyPr>
            <a:normAutofit/>
          </a:bodyPr>
          <a:lstStyle/>
          <a:p>
            <a:r>
              <a:rPr lang="el-GR" dirty="0"/>
              <a:t>Το 2011 στην Γερμανία και Γαλλία ξέσπασε μία επιδημία που συσχετίστηκε με τον </a:t>
            </a:r>
            <a:r>
              <a:rPr lang="el-GR" dirty="0" err="1"/>
              <a:t>ορότυπο</a:t>
            </a:r>
            <a:r>
              <a:rPr lang="el-GR" dirty="0"/>
              <a:t> </a:t>
            </a:r>
            <a:r>
              <a:rPr lang="it-IT" sz="2800" dirty="0"/>
              <a:t>O104:H4</a:t>
            </a:r>
            <a:r>
              <a:rPr lang="el-GR" sz="2800" dirty="0"/>
              <a:t> </a:t>
            </a:r>
            <a:endParaRPr lang="el-GR" dirty="0"/>
          </a:p>
          <a:p>
            <a:r>
              <a:rPr lang="el-GR" dirty="0"/>
              <a:t>3</a:t>
            </a:r>
            <a:r>
              <a:rPr lang="en-US" dirty="0"/>
              <a:t>950</a:t>
            </a:r>
            <a:r>
              <a:rPr lang="el-GR" dirty="0"/>
              <a:t> περιπτώσεις τροφικής δηλητηρίασης, 52 κατέληξαν</a:t>
            </a:r>
          </a:p>
          <a:p>
            <a:r>
              <a:rPr lang="el-GR" dirty="0"/>
              <a:t>Συνολικά </a:t>
            </a:r>
            <a:r>
              <a:rPr lang="en-US" dirty="0"/>
              <a:t>8</a:t>
            </a:r>
            <a:r>
              <a:rPr lang="el-GR" dirty="0"/>
              <a:t>52</a:t>
            </a:r>
            <a:r>
              <a:rPr lang="en-US" dirty="0"/>
              <a:t> </a:t>
            </a:r>
            <a:r>
              <a:rPr lang="el-GR" dirty="0"/>
              <a:t>ασθενείς διαγνώστηκαν με αιμολυτικό ουραιμικό σύνδρομο</a:t>
            </a:r>
            <a:r>
              <a:rPr lang="en-US" dirty="0"/>
              <a:t> (HUS)</a:t>
            </a:r>
            <a:r>
              <a:rPr lang="el-GR" dirty="0"/>
              <a:t> και 32 άτομα κατέληξαν</a:t>
            </a:r>
          </a:p>
        </p:txBody>
      </p:sp>
    </p:spTree>
    <p:extLst>
      <p:ext uri="{BB962C8B-B14F-4D97-AF65-F5344CB8AC3E}">
        <p14:creationId xmlns:p14="http://schemas.microsoft.com/office/powerpoint/2010/main" val="2292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25D21AC7-57FD-41DF-853B-C51BC571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22785"/>
            <a:ext cx="8208912" cy="800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Η ΕΕ προέβη στις ακόλουθες ενέργειες για την αντιμετώπιση της νόσου</a:t>
            </a:r>
            <a:r>
              <a:rPr lang="en-US" dirty="0"/>
              <a:t>:</a:t>
            </a:r>
            <a:r>
              <a:rPr lang="en-US" sz="1800" dirty="0"/>
              <a:t/>
            </a:r>
            <a:br>
              <a:rPr lang="en-US" sz="1800" dirty="0"/>
            </a:br>
            <a:endParaRPr lang="el-GR" sz="1800" dirty="0"/>
          </a:p>
        </p:txBody>
      </p:sp>
      <p:sp>
        <p:nvSpPr>
          <p:cNvPr id="113667" name="3 - Θέση αριθμού διαφάνειας">
            <a:extLst>
              <a:ext uri="{FF2B5EF4-FFF2-40B4-BE49-F238E27FC236}">
                <a16:creationId xmlns:a16="http://schemas.microsoft.com/office/drawing/2014/main" id="{6B0132F6-F368-470D-853A-56A5B7BE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79172A-7D15-41A8-BD03-BF4C48F4F5CD}" type="slidenum">
              <a:rPr lang="el-GR" altLang="el-GR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93</a:t>
            </a:fld>
            <a:endParaRPr lang="el-GR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3668" name="2 - Θέση περιεχομένου">
            <a:extLst>
              <a:ext uri="{FF2B5EF4-FFF2-40B4-BE49-F238E27FC236}">
                <a16:creationId xmlns:a16="http://schemas.microsoft.com/office/drawing/2014/main" id="{EE28D526-BA50-4F10-A7D5-DF82582CEF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3504" y="2132411"/>
            <a:ext cx="7496888" cy="365521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l-GR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dirty="0"/>
              <a:t>— Δεδομένου ότι η νόσος εμφανίστηκε για πρώτη φορά στη </a:t>
            </a:r>
            <a:r>
              <a:rPr lang="el-GR" altLang="el-GR" b="1" dirty="0"/>
              <a:t>Γερμανία</a:t>
            </a:r>
            <a:r>
              <a:rPr lang="el-GR" altLang="el-GR" dirty="0"/>
              <a:t>, οι γερμανικές αρχές ειδοποίησαν την Ευρωπαϊκή Επιτροπή μέσω του συστήματος έγκαιρης προειδοποίησης </a:t>
            </a:r>
            <a:r>
              <a:rPr lang="el-GR" altLang="el-GR" b="1" dirty="0"/>
              <a:t>RASFF</a:t>
            </a:r>
            <a:r>
              <a:rPr lang="el-GR" altLang="el-GR" dirty="0"/>
              <a:t>. </a:t>
            </a:r>
            <a:endParaRPr lang="en-US" altLang="el-GR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dirty="0"/>
              <a:t>— Ενεργοποιήθηκαν τα συστήματα έγκαιρης προειδοποίησης και τα </a:t>
            </a:r>
            <a:r>
              <a:rPr lang="el-GR" altLang="el-GR" b="1" dirty="0"/>
              <a:t>δίκτυα αντίδρασης σε ολόκληρη την ΕΕ.</a:t>
            </a:r>
            <a:endParaRPr lang="en-US" altLang="el-GR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dirty="0"/>
              <a:t> — Οι επιστήμονες εντόπισαν εγκαίρως το </a:t>
            </a:r>
            <a:r>
              <a:rPr lang="el-GR" altLang="el-GR" b="1" dirty="0"/>
              <a:t>στέλεχος του </a:t>
            </a:r>
            <a:r>
              <a:rPr lang="el-GR" altLang="el-GR" b="1" i="1" dirty="0"/>
              <a:t>E. </a:t>
            </a:r>
            <a:r>
              <a:rPr lang="en-US" altLang="el-GR" b="1" i="1" dirty="0"/>
              <a:t>c</a:t>
            </a:r>
            <a:r>
              <a:rPr lang="el-GR" altLang="el-GR" b="1" i="1" dirty="0" err="1"/>
              <a:t>oli</a:t>
            </a:r>
            <a:r>
              <a:rPr lang="el-GR" altLang="el-GR" b="1" dirty="0"/>
              <a:t> </a:t>
            </a:r>
            <a:r>
              <a:rPr lang="el-GR" altLang="el-GR" dirty="0"/>
              <a:t>που ευθυνόταν για την εκδήλωση της νόσου.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EB2CBEF-56A5-46D1-8BA2-4868458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94</a:t>
            </a:fld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069BA4E-49D1-4BB0-909B-67BAC5EA46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3744416" cy="511256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αιτιολογικός παράγοντας θεωρήθηκε ότι ήταν μολυσμένα φύτρα που καταναλώνονται ως φρέσκια σαλάτα</a:t>
            </a:r>
          </a:p>
          <a:p>
            <a:endParaRPr lang="el-GR" dirty="0"/>
          </a:p>
          <a:p>
            <a:r>
              <a:rPr lang="el-GR" dirty="0"/>
              <a:t>η ΕΕ διέταξε την καταστροφή όλων των σπόρων </a:t>
            </a:r>
            <a:r>
              <a:rPr lang="el-GR" dirty="0" err="1"/>
              <a:t>μοσχοσίτου</a:t>
            </a:r>
            <a:r>
              <a:rPr lang="el-GR" dirty="0"/>
              <a:t> που εισήχθησαν από συγκεκριμένο εισαγωγέα και την προσωρινή απαγόρευση εισαγωγής άλλων επικίνδυνων προϊόντων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 descr="Escherichia coli O157 Infections Linked to Alfalfa Sprouts Produced by Jack  &amp;amp; The Green Sprouts">
            <a:extLst>
              <a:ext uri="{FF2B5EF4-FFF2-40B4-BE49-F238E27FC236}">
                <a16:creationId xmlns:a16="http://schemas.microsoft.com/office/drawing/2014/main" id="{9C866146-39E7-4FA1-96A7-4C6475CA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69" y="908720"/>
            <a:ext cx="477989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F60C38-1D60-4BF0-BD92-72CBB8D6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3" y="-57510"/>
            <a:ext cx="8469803" cy="1410419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Το στέλεχος </a:t>
            </a:r>
            <a:r>
              <a:rPr lang="it-IT" sz="2800" dirty="0"/>
              <a:t>O104:H4</a:t>
            </a:r>
            <a:r>
              <a:rPr lang="el-GR" sz="2800" dirty="0"/>
              <a:t> είναι πολύ σπάνιο και έχει αποκτήσει υβριδικά χαρακτηριστικά (γονίδια από </a:t>
            </a:r>
            <a:r>
              <a:rPr lang="en-US" sz="2800" dirty="0"/>
              <a:t>EAEC </a:t>
            </a:r>
            <a:r>
              <a:rPr lang="el-GR" sz="2800" dirty="0"/>
              <a:t>στελέχη και </a:t>
            </a:r>
            <a:r>
              <a:rPr lang="en-US" sz="2800" dirty="0"/>
              <a:t>STEC </a:t>
            </a:r>
            <a:r>
              <a:rPr lang="el-GR" sz="2800" dirty="0"/>
              <a:t>στελέχη)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D3F9A2C-437B-42F5-95B1-D5D7FEE8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95</a:t>
            </a:fld>
            <a:endParaRPr lang="el-GR"/>
          </a:p>
        </p:txBody>
      </p:sp>
      <p:pic>
        <p:nvPicPr>
          <p:cNvPr id="1026" name="Picture 2" descr="Hybrid characteristics of E. coli O104:H4 outbreak strain (EAEC/STEC).... |  Download Scientific Diagram">
            <a:extLst>
              <a:ext uri="{FF2B5EF4-FFF2-40B4-BE49-F238E27FC236}">
                <a16:creationId xmlns:a16="http://schemas.microsoft.com/office/drawing/2014/main" id="{3C1CE53E-97F1-4E6F-90BC-A3317322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9" y="1743075"/>
            <a:ext cx="80962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9664C655-4657-41E5-8755-A901A5DB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Μικροβιολογικά κριτήρια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14A530C6-B136-452B-84B8-F7363D3F8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EB55E73-D52B-4EF1-B34E-1ECF23FC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7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Μικροβιολογικά κριτήρια για </a:t>
            </a:r>
            <a:r>
              <a:rPr lang="en-US" i="1" dirty="0" err="1"/>
              <a:t>E.coli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dirty="0"/>
              <a:t>(</a:t>
            </a:r>
            <a:r>
              <a:rPr lang="el-GR" dirty="0"/>
              <a:t>κανονισμός</a:t>
            </a:r>
            <a:r>
              <a:rPr lang="en-US" dirty="0"/>
              <a:t> No. 2073/2005</a:t>
            </a:r>
            <a:r>
              <a:rPr lang="el-GR" dirty="0"/>
              <a:t>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167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8568952" cy="12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8820472" cy="7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45224"/>
            <a:ext cx="7459216" cy="10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Autofit/>
          </a:bodyPr>
          <a:lstStyle/>
          <a:p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608247" cy="29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8424936" cy="68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8640961" cy="6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6" y="5877272"/>
            <a:ext cx="9145016" cy="29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59" y="2348880"/>
            <a:ext cx="9168259" cy="22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A01E-CEE0-4D9E-995F-985DFB469C36}" type="slidenum">
              <a:rPr lang="el-GR" smtClean="0"/>
              <a:pPr/>
              <a:t>99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3394DCF357F4B95FEC19DCFC076D2" ma:contentTypeVersion="16" ma:contentTypeDescription="Create a new document." ma:contentTypeScope="" ma:versionID="7e0815b1d378422fa14a6f9e0a4906b6">
  <xsd:schema xmlns:xsd="http://www.w3.org/2001/XMLSchema" xmlns:xs="http://www.w3.org/2001/XMLSchema" xmlns:p="http://schemas.microsoft.com/office/2006/metadata/properties" xmlns:ns3="3d5c4f6b-6df5-4584-87b2-5198a23397fc" xmlns:ns4="5e2f023d-ae92-4cc9-80ff-8f8dcd4b6870" targetNamespace="http://schemas.microsoft.com/office/2006/metadata/properties" ma:root="true" ma:fieldsID="203aeb8a6c210005177b87a7ba51b281" ns3:_="" ns4:_="">
    <xsd:import namespace="3d5c4f6b-6df5-4584-87b2-5198a23397fc"/>
    <xsd:import namespace="5e2f023d-ae92-4cc9-80ff-8f8dcd4b68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c4f6b-6df5-4584-87b2-5198a2339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f023d-ae92-4cc9-80ff-8f8dcd4b687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5c4f6b-6df5-4584-87b2-5198a23397fc" xsi:nil="true"/>
  </documentManagement>
</p:properties>
</file>

<file path=customXml/itemProps1.xml><?xml version="1.0" encoding="utf-8"?>
<ds:datastoreItem xmlns:ds="http://schemas.openxmlformats.org/officeDocument/2006/customXml" ds:itemID="{8C75530D-A8E1-4E99-BF65-77CDF7D7A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c4f6b-6df5-4584-87b2-5198a23397fc"/>
    <ds:schemaRef ds:uri="5e2f023d-ae92-4cc9-80ff-8f8dcd4b68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A60072-8ED0-47BC-80B0-4353092ACD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2C5767-2D4B-47EC-8AA0-0148E7023648}">
  <ds:schemaRefs>
    <ds:schemaRef ds:uri="3d5c4f6b-6df5-4584-87b2-5198a23397fc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e2f023d-ae92-4cc9-80ff-8f8dcd4b687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4179</TotalTime>
  <Words>5949</Words>
  <Application>Microsoft Office PowerPoint</Application>
  <PresentationFormat>Προβολή στην οθόνη (4:3)</PresentationFormat>
  <Paragraphs>612</Paragraphs>
  <Slides>102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102</vt:i4>
      </vt:variant>
    </vt:vector>
  </HeadingPairs>
  <TitlesOfParts>
    <vt:vector size="115" baseType="lpstr">
      <vt:lpstr>SimSun</vt:lpstr>
      <vt:lpstr>Arial</vt:lpstr>
      <vt:lpstr>Calibri</vt:lpstr>
      <vt:lpstr>Cambria</vt:lpstr>
      <vt:lpstr>Franklin Gothic Book</vt:lpstr>
      <vt:lpstr>Perpetua</vt:lpstr>
      <vt:lpstr>Symbol</vt:lpstr>
      <vt:lpstr>Times New Roman</vt:lpstr>
      <vt:lpstr>Times NR Greek MT</vt:lpstr>
      <vt:lpstr>Wingdings</vt:lpstr>
      <vt:lpstr>Wingdings 2</vt:lpstr>
      <vt:lpstr>Wingdings 3</vt:lpstr>
      <vt:lpstr>Δικαιοσύνη</vt:lpstr>
      <vt:lpstr>Παθογόνα Τροφίμων (Μέρος Α)</vt:lpstr>
      <vt:lpstr>Τροφικές δηλητηριάσεις: επιβάρυνση της Δημόσιας Υγείας</vt:lpstr>
      <vt:lpstr>Παθογόνοι μικροοργανισμοί και τοξίνες</vt:lpstr>
      <vt:lpstr>Παρουσίαση του PowerPoint</vt:lpstr>
      <vt:lpstr>Μαζική εστίαση</vt:lpstr>
      <vt:lpstr>Συχνότητα εμφάνισης παθογόνων</vt:lpstr>
      <vt:lpstr>Ποια είναι τα «δυνητικώς επικίνδυνα τρόφιμα»;</vt:lpstr>
      <vt:lpstr>Ορισμένες από τις αιτίες τροφικών δηλητηριάσεων είναι: </vt:lpstr>
      <vt:lpstr>Παρουσίαση του PowerPoint</vt:lpstr>
      <vt:lpstr>Κυριότερα παθογόνα που προκαλούν λοιμώξεις, τοξικώσεις, τοξικολοιμώξεις</vt:lpstr>
      <vt:lpstr>Οι τροφογενείς επιμολύνσεις (λοιμώξεις) προκαλούνται από την κατανάλωση τροφίμων που περιέχουν ζωντανούς παθογόνους μικροοργανισμούς</vt:lpstr>
      <vt:lpstr>Τα βακτήρια που προκαλούν τις περισσότερες τροφιμογενείς λοιμώξεις είναι:</vt:lpstr>
      <vt:lpstr>Οι τροφικές τοξινώσεις προκαλούνται από την κατανάλωση τροφίμων που περιέχουν τοξίνες </vt:lpstr>
      <vt:lpstr>Πρόληψη τροφογενών λοιμώξεων</vt:lpstr>
      <vt:lpstr>Παρουσίαση του PowerPoint</vt:lpstr>
      <vt:lpstr>Συμπτώματα</vt:lpstr>
      <vt:lpstr>Κύριες πηγές μικροοργανισμών στα τρόφιμα </vt:lpstr>
      <vt:lpstr>5.Εντερικός σωλήνας ανθρώπων και ζώων </vt:lpstr>
      <vt:lpstr>6.Μαγειρικά σκεύη </vt:lpstr>
      <vt:lpstr>7. Ζωοτροφές </vt:lpstr>
      <vt:lpstr>8. Δέρμα των ζώων </vt:lpstr>
      <vt:lpstr>Γενικοί κανόνες για αποφυγή τροφικών δηλητηριάσεων </vt:lpstr>
      <vt:lpstr>Κυριότερα παθογόνα τροφίμων</vt:lpstr>
      <vt:lpstr>Κυριότεροι Παθογόνοι Μικροοργανισμοί και Παράγοντες που προκαλούν τροφικές ασθένειες</vt:lpstr>
      <vt:lpstr>Προαιρετικά αναερόβια gram αρνητικά ραβδόμορφα βακτήρια  (facultative anaerobic gram negative rods) </vt:lpstr>
      <vt:lpstr>Gram αρνητικό ελικοειδές μικροαερόφιλο: Campylobacter</vt:lpstr>
      <vt:lpstr>Αλλα gram αρνητικά που μπορεί να έχουν λοιμώδη δράση:</vt:lpstr>
      <vt:lpstr> Gram θετικά παθογόνα βακτήρια</vt:lpstr>
      <vt:lpstr>Στοιχεία για τις τροφιμογενείς λοιμώξεις στην ΕΕ το 2019</vt:lpstr>
      <vt:lpstr>Περιστατικά ζωονόσων το 2019 στην ΕΕ</vt:lpstr>
      <vt:lpstr>Περιστατικά ζωονόσων το 2018 στην ΕΕ</vt:lpstr>
      <vt:lpstr>Παρουσίαση του PowerPoint</vt:lpstr>
      <vt:lpstr>Περιστατικά λοιμώξεων από παθογόνα στις ΗΠΑ (2016) σε 24029 τροφογενείς λοιμώξεις</vt:lpstr>
      <vt:lpstr> Παθογόνα τροφίμων : Escherichia coli  </vt:lpstr>
      <vt:lpstr>Παρουσίαση του PowerPoint</vt:lpstr>
      <vt:lpstr>Παρουσίαση του PowerPoint</vt:lpstr>
      <vt:lpstr>Κολοβακτηριοειδή (coliforms) </vt:lpstr>
      <vt:lpstr>Escherichia coli </vt:lpstr>
      <vt:lpstr>Escherichia coli</vt:lpstr>
      <vt:lpstr>Escherichia coli</vt:lpstr>
      <vt:lpstr>Escherichia coli</vt:lpstr>
      <vt:lpstr>Escherichia coli</vt:lpstr>
      <vt:lpstr>Παθογόνα στελέχη της Escherichia coli</vt:lpstr>
      <vt:lpstr>ορότυποι E. coli</vt:lpstr>
      <vt:lpstr>Κυτταρρικό τοίχωμα E.coli</vt:lpstr>
      <vt:lpstr>Παρουσίαση του PowerPoint</vt:lpstr>
      <vt:lpstr>Παρουσίαση του PowerPoint</vt:lpstr>
      <vt:lpstr>Τα παθογόνα στελέχη της Escherichia coli κατατάσσονται σε έξι κατηγορίες:  </vt:lpstr>
      <vt:lpstr>Παρουσίαση του PowerPoint</vt:lpstr>
      <vt:lpstr>Escherichia coli</vt:lpstr>
      <vt:lpstr>Escherichia coli</vt:lpstr>
      <vt:lpstr>Παθογόνοι ορότυποι Escherichia coli</vt:lpstr>
      <vt:lpstr>Εντεροαιμορραγικά (EHEC) στελέχη E.coli</vt:lpstr>
      <vt:lpstr>E. coli O157:H7: το βασικό στέλεχος EHEC στην ΕΕ.  </vt:lpstr>
      <vt:lpstr>Τα στελέχη EHEC (εντεροαιμμοραγικά) προκαλούν αιματώδη διάρροια  </vt:lpstr>
      <vt:lpstr>Τα τρία χαρακτηριστικά της Escherichia coli Ο157:Η7 που την διαχωρίζουν από τα υπόλοιπα στελέχη είναι: </vt:lpstr>
      <vt:lpstr>κολοβακτηρίδια που παράγουν Shiga-τοξίνη (STEC)</vt:lpstr>
      <vt:lpstr>ορότυποι STEC</vt:lpstr>
      <vt:lpstr>Παρουσίαση του PowerPoint</vt:lpstr>
      <vt:lpstr>Ανίχνευση STEC σε RTE τρόφιμα στην ΕΕ</vt:lpstr>
      <vt:lpstr>Παρουσίαση του PowerPoint</vt:lpstr>
      <vt:lpstr>Οι 20 πιο συχνοί ορότυποι που έχουν αναφερθεί σε λοιμώξεις STEC (ΕΕ 2017-19)</vt:lpstr>
      <vt:lpstr>Κρούσματα E.coli STEC</vt:lpstr>
      <vt:lpstr>Κατηγορίες τροφίμων με θετικά δείγματα για STEC (EE, 2017)</vt:lpstr>
      <vt:lpstr>Παρουσίαση του PowerPoint</vt:lpstr>
      <vt:lpstr>Πηγές παθογόνων Escherichia coli </vt:lpstr>
      <vt:lpstr>E. coli O157:H7  σε Τρόφιμα </vt:lpstr>
      <vt:lpstr>Ανεπαρκώς ψημένο μπιφτέκι:  πιθανή πηγή E. coli O157:H7. </vt:lpstr>
      <vt:lpstr>E. coli O157:H7 σε βοοειδή</vt:lpstr>
      <vt:lpstr>E. coli O157:H7 σε αγροκτήματα</vt:lpstr>
      <vt:lpstr>Άλλα τρόφιμα που έχουν συσχετιστεί με ξεσπάσματα δηλητηρίασης από E. coli Ο157:H7 </vt:lpstr>
      <vt:lpstr>Παρουσίαση του PowerPoint</vt:lpstr>
      <vt:lpstr>Τροφική δηλητηρίαση από E. coli Ο157:H7 </vt:lpstr>
      <vt:lpstr>συμπτώματα</vt:lpstr>
      <vt:lpstr>E. coli Ο157:H7 : εξαιρετικά χαμηλή μολυσματική δόση</vt:lpstr>
      <vt:lpstr>αιμολυτικό ουρικό σύνδρομο</vt:lpstr>
      <vt:lpstr>ΜΗΧΑΝΙΣΜΟΙ ΠΑΘΟΓΕΝΕΙΑΣ </vt:lpstr>
      <vt:lpstr>Πρωτεΐνες και γονίδια που εμπλέκονται στη παθογένεση του EHEC</vt:lpstr>
      <vt:lpstr>πρωτεΐνες E. coli Ο157:Η7 που εμπλέκονται στην πρόσδεση σε κύτταρα του ξενιστή</vt:lpstr>
      <vt:lpstr>Πρόσδεση E. coli Ο157:Η7 σε κύτταρα του ξενιστή (κύτταρα του εντερικού επιθηλίου)</vt:lpstr>
      <vt:lpstr>Το Πλασμίδιο 60-MDa (pO157)    </vt:lpstr>
      <vt:lpstr>Υποδοχείς </vt:lpstr>
      <vt:lpstr>Ιδιαίτερα χαρακτηριστικά της  E. coli O157:H7</vt:lpstr>
      <vt:lpstr>Παρουσίαση του PowerPoint</vt:lpstr>
      <vt:lpstr>Ανθεκτικότητα σε Οξέα   </vt:lpstr>
      <vt:lpstr>Η E. coli O157:H7, όταν εμβολιάστηκε σε υψηλά επίπεδα, επιβίωσε:  </vt:lpstr>
      <vt:lpstr>Ενεργοποίηση ανθεκτικότητας σε οξέα (acid stress)</vt:lpstr>
      <vt:lpstr>Ανθεκτικότητα σε Αντιβιοτικά </vt:lpstr>
      <vt:lpstr>Ανάπτυξη E. coli O157:Η7 σε διαφορετικά εκλεκτικά θρεπτικά υποστρώματα </vt:lpstr>
      <vt:lpstr>Chromagar 0157</vt:lpstr>
      <vt:lpstr>Ανίχνευση E. coli O157:Η7 με ταχείες μεθόδους</vt:lpstr>
      <vt:lpstr>Επιδημία από άλλους μολυσματικούς ορότυπους STEC:  Escherichia coli (STEC), serotype O104:H4 </vt:lpstr>
      <vt:lpstr>Η ΕΕ προέβη στις ακόλουθες ενέργειες για την αντιμετώπιση της νόσου: </vt:lpstr>
      <vt:lpstr>Παρουσίαση του PowerPoint</vt:lpstr>
      <vt:lpstr>Το στέλεχος O104:H4 είναι πολύ σπάνιο και έχει αποκτήσει υβριδικά χαρακτηριστικά (γονίδια από EAEC στελέχη και STEC στελέχη) </vt:lpstr>
      <vt:lpstr>Μικροβιολογικά κριτήρια</vt:lpstr>
      <vt:lpstr>Μικροβιολογικά κριτήρια για E.coli  (κανονισμός No. 2073/2005) </vt:lpstr>
      <vt:lpstr>Παρουσίαση του PowerPoint</vt:lpstr>
      <vt:lpstr>Παρουσίαση του PowerPoint</vt:lpstr>
      <vt:lpstr>Μικροβιολογικά κριτήρια για E.coli που παράγει σιγκατοξίνη (STEC)</vt:lpstr>
      <vt:lpstr>Συμπερασματικά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Παθογόνα τροφίμων Ενότητα 3: Escherichia coli</dc:title>
  <dc:creator>user</dc:creator>
  <cp:lastModifiedBy>user</cp:lastModifiedBy>
  <cp:revision>49</cp:revision>
  <dcterms:created xsi:type="dcterms:W3CDTF">2019-02-04T15:51:43Z</dcterms:created>
  <dcterms:modified xsi:type="dcterms:W3CDTF">2023-12-13T16:52:41Z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0x010100C793394DCF357F4B95FEC19DCFC076D2</vt:lpwstr>
  </property>
</Properties>
</file>