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1" r:id="rId3"/>
    <p:sldId id="275" r:id="rId4"/>
    <p:sldId id="259" r:id="rId5"/>
    <p:sldId id="272" r:id="rId6"/>
    <p:sldId id="273" r:id="rId7"/>
    <p:sldId id="261" r:id="rId8"/>
    <p:sldId id="260" r:id="rId9"/>
    <p:sldId id="274" r:id="rId10"/>
    <p:sldId id="263" r:id="rId11"/>
    <p:sldId id="265" r:id="rId12"/>
    <p:sldId id="276" r:id="rId13"/>
    <p:sldId id="266" r:id="rId14"/>
    <p:sldId id="277" r:id="rId15"/>
    <p:sldId id="267" r:id="rId16"/>
    <p:sldId id="278" r:id="rId17"/>
    <p:sldId id="268" r:id="rId18"/>
    <p:sldId id="270" r:id="rId19"/>
    <p:sldId id="269"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98" d="100"/>
          <a:sy n="98" d="100"/>
        </p:scale>
        <p:origin x="7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____________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____________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_____________Microsoft_Excel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000" b="1" dirty="0" smtClean="0"/>
              <a:t>Συνολικές</a:t>
            </a:r>
            <a:r>
              <a:rPr lang="el-GR" sz="2000" b="1" baseline="0" dirty="0" smtClean="0"/>
              <a:t> Δημόσιες δαπάνες υγείας ως </a:t>
            </a:r>
            <a:r>
              <a:rPr lang="el-GR" sz="2000" b="1" baseline="0" smtClean="0"/>
              <a:t>ποσοστό του ΑΕΠ</a:t>
            </a:r>
            <a:endParaRPr lang="el-G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327090476818724"/>
          <c:y val="0.46314153652539986"/>
          <c:w val="1.2195213179058985E-2"/>
          <c:h val="6.0702746805506823E-2"/>
        </c:manualLayout>
      </c:layout>
      <c:barChart>
        <c:barDir val="col"/>
        <c:grouping val="clustered"/>
        <c:varyColors val="0"/>
        <c:dLbls>
          <c:showLegendKey val="0"/>
          <c:showVal val="0"/>
          <c:showCatName val="0"/>
          <c:showSerName val="0"/>
          <c:showPercent val="0"/>
          <c:showBubbleSize val="0"/>
        </c:dLbls>
        <c:gapWidth val="219"/>
        <c:overlap val="-27"/>
        <c:axId val="-969334352"/>
        <c:axId val="-969335984"/>
      </c:barChart>
      <c:catAx>
        <c:axId val="-969334352"/>
        <c:scaling>
          <c:orientation val="minMax"/>
        </c:scaling>
        <c:delete val="1"/>
        <c:axPos val="b"/>
        <c:numFmt formatCode="General" sourceLinked="1"/>
        <c:majorTickMark val="none"/>
        <c:minorTickMark val="none"/>
        <c:tickLblPos val="nextTo"/>
        <c:crossAx val="-969335984"/>
        <c:crosses val="autoZero"/>
        <c:auto val="1"/>
        <c:lblAlgn val="ctr"/>
        <c:lblOffset val="100"/>
        <c:noMultiLvlLbl val="0"/>
      </c:catAx>
      <c:valAx>
        <c:axId val="-969335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96933435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200" b="1" dirty="0" smtClean="0"/>
              <a:t>Συνολικές</a:t>
            </a:r>
            <a:r>
              <a:rPr lang="el-GR" sz="2200" baseline="0" dirty="0" smtClean="0"/>
              <a:t> </a:t>
            </a:r>
            <a:r>
              <a:rPr lang="el-GR" sz="2200" b="1" baseline="0" dirty="0" smtClean="0"/>
              <a:t>Δημόσιες δαπάνες υγείας ως ποσοστό του Α.Ε.Π. </a:t>
            </a:r>
            <a:endParaRPr lang="el-GR" sz="2200"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Φύλλο2!$A$1:$A$19</c:f>
              <c:strCache>
                <c:ptCount val="19"/>
                <c:pt idx="0">
                  <c:v>Γερμανία</c:v>
                </c:pt>
                <c:pt idx="1">
                  <c:v>Γαλλία</c:v>
                </c:pt>
                <c:pt idx="2">
                  <c:v>Σουηδία</c:v>
                </c:pt>
                <c:pt idx="3">
                  <c:v>Δανία</c:v>
                </c:pt>
                <c:pt idx="4">
                  <c:v>Λουξ-</c:v>
                </c:pt>
                <c:pt idx="5">
                  <c:v>Βέλγιο</c:v>
                </c:pt>
                <c:pt idx="6">
                  <c:v>Πορτογαλία</c:v>
                </c:pt>
                <c:pt idx="7">
                  <c:v>Ην. Βασίλειο</c:v>
                </c:pt>
                <c:pt idx="8">
                  <c:v>Αυστρία</c:v>
                </c:pt>
                <c:pt idx="9">
                  <c:v>Ε.Ε.</c:v>
                </c:pt>
                <c:pt idx="10">
                  <c:v>Τσεχία</c:v>
                </c:pt>
                <c:pt idx="11">
                  <c:v>Ιταλία</c:v>
                </c:pt>
                <c:pt idx="12">
                  <c:v>Ουγγαρία</c:v>
                </c:pt>
                <c:pt idx="13">
                  <c:v>Φιλανδία</c:v>
                </c:pt>
                <c:pt idx="14">
                  <c:v>Ιρλανδία</c:v>
                </c:pt>
                <c:pt idx="15">
                  <c:v>Ισπανία</c:v>
                </c:pt>
                <c:pt idx="16">
                  <c:v>Ελλάδα</c:v>
                </c:pt>
                <c:pt idx="17">
                  <c:v>Σλοβακία</c:v>
                </c:pt>
                <c:pt idx="18">
                  <c:v>Πολωνία</c:v>
                </c:pt>
              </c:strCache>
            </c:strRef>
          </c:cat>
          <c:val>
            <c:numRef>
              <c:f>Φύλλο2!$B$1:$B$19</c:f>
              <c:numCache>
                <c:formatCode>General</c:formatCode>
                <c:ptCount val="19"/>
                <c:pt idx="0">
                  <c:v>8.5</c:v>
                </c:pt>
                <c:pt idx="1">
                  <c:v>8.3000000000000007</c:v>
                </c:pt>
                <c:pt idx="2">
                  <c:v>7.7</c:v>
                </c:pt>
                <c:pt idx="3">
                  <c:v>7.3</c:v>
                </c:pt>
                <c:pt idx="4">
                  <c:v>7.3</c:v>
                </c:pt>
                <c:pt idx="5">
                  <c:v>7.2</c:v>
                </c:pt>
                <c:pt idx="6">
                  <c:v>7.2</c:v>
                </c:pt>
                <c:pt idx="7">
                  <c:v>7.1</c:v>
                </c:pt>
                <c:pt idx="8">
                  <c:v>6.8</c:v>
                </c:pt>
                <c:pt idx="9">
                  <c:v>6.5</c:v>
                </c:pt>
                <c:pt idx="10">
                  <c:v>6.5</c:v>
                </c:pt>
                <c:pt idx="11">
                  <c:v>6.4</c:v>
                </c:pt>
                <c:pt idx="12">
                  <c:v>6</c:v>
                </c:pt>
                <c:pt idx="13">
                  <c:v>5.7</c:v>
                </c:pt>
                <c:pt idx="14">
                  <c:v>5.7</c:v>
                </c:pt>
                <c:pt idx="15">
                  <c:v>5.7</c:v>
                </c:pt>
                <c:pt idx="16">
                  <c:v>5.3</c:v>
                </c:pt>
                <c:pt idx="17">
                  <c:v>5.2</c:v>
                </c:pt>
                <c:pt idx="18">
                  <c:v>4.5</c:v>
                </c:pt>
              </c:numCache>
            </c:numRef>
          </c:val>
        </c:ser>
        <c:dLbls>
          <c:showLegendKey val="0"/>
          <c:showVal val="0"/>
          <c:showCatName val="0"/>
          <c:showSerName val="0"/>
          <c:showPercent val="0"/>
          <c:showBubbleSize val="0"/>
        </c:dLbls>
        <c:gapWidth val="219"/>
        <c:overlap val="-27"/>
        <c:axId val="-969335440"/>
        <c:axId val="-969333808"/>
      </c:barChart>
      <c:catAx>
        <c:axId val="-969335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l-GR"/>
          </a:p>
        </c:txPr>
        <c:crossAx val="-969333808"/>
        <c:crosses val="autoZero"/>
        <c:auto val="1"/>
        <c:lblAlgn val="ctr"/>
        <c:lblOffset val="100"/>
        <c:noMultiLvlLbl val="0"/>
      </c:catAx>
      <c:valAx>
        <c:axId val="-969333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969335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l-GR" sz="2200" b="1" dirty="0"/>
              <a:t>Συνολικές</a:t>
            </a:r>
            <a:r>
              <a:rPr lang="el-GR" sz="2200" b="1" baseline="0" dirty="0"/>
              <a:t> Ιδιωτικές δαπάνες υγείας ως ποσοστό του Α.Ε.Π</a:t>
            </a:r>
            <a:r>
              <a:rPr lang="el-GR" sz="2200" baseline="0" dirty="0"/>
              <a:t>.</a:t>
            </a:r>
            <a:endParaRPr lang="el-GR" sz="2200" dirty="0"/>
          </a:p>
        </c:rich>
      </c:tx>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spPr>
            <a:solidFill>
              <a:srgbClr val="0070C0"/>
            </a:solidFill>
            <a:ln>
              <a:solidFill>
                <a:schemeClr val="accent1">
                  <a:lumMod val="50000"/>
                </a:schemeClr>
              </a:solidFill>
            </a:ln>
            <a:effectLst/>
          </c:spPr>
          <c:invertIfNegative val="0"/>
          <c:dPt>
            <c:idx val="17"/>
            <c:invertIfNegative val="0"/>
            <c:bubble3D val="0"/>
            <c:spPr>
              <a:solidFill>
                <a:srgbClr val="FF0000"/>
              </a:solidFill>
              <a:ln>
                <a:solidFill>
                  <a:schemeClr val="accent1">
                    <a:lumMod val="50000"/>
                  </a:schemeClr>
                </a:solidFill>
              </a:ln>
              <a:effectLst/>
            </c:spPr>
          </c:dPt>
          <c:dPt>
            <c:idx val="18"/>
            <c:invertIfNegative val="0"/>
            <c:bubble3D val="0"/>
            <c:spPr>
              <a:solidFill>
                <a:schemeClr val="tx1">
                  <a:lumMod val="65000"/>
                  <a:lumOff val="35000"/>
                </a:schemeClr>
              </a:solidFill>
              <a:ln>
                <a:solidFill>
                  <a:schemeClr val="accent1">
                    <a:lumMod val="50000"/>
                  </a:schemeClr>
                </a:solidFill>
              </a:ln>
              <a:effectLst/>
            </c:spPr>
          </c:dPt>
          <c:dLbls>
            <c:dLbl>
              <c:idx val="0"/>
              <c:layout>
                <c:manualLayout>
                  <c:x val="1.1652808693912776E-3"/>
                  <c:y val="1.361526189216019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1363235815583717E-17"/>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1363235815583717E-17"/>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65280869391283E-3"/>
                  <c:y val="7.6454932163668807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65280869391283E-3"/>
                  <c:y val="1.3615261892159431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165280869391283E-3"/>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165280869391283E-3"/>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0"/>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1652808693911976E-3"/>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1652808693911976E-3"/>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0"/>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165280869391283E-3"/>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8.5452943262334866E-17"/>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0"/>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0"/>
                  <c:y val="3.4561818649328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1.1652808693911121E-3"/>
                  <c:y val="3.456181864932973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165280869391283E-3"/>
                  <c:y val="5.5508375406498507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l-G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Φύλλο1!$A$1:$A$19</c:f>
              <c:strCache>
                <c:ptCount val="19"/>
                <c:pt idx="0">
                  <c:v>Σλοβακία</c:v>
                </c:pt>
                <c:pt idx="1">
                  <c:v>Τσεχία</c:v>
                </c:pt>
                <c:pt idx="2">
                  <c:v>Λουξ-</c:v>
                </c:pt>
                <c:pt idx="3">
                  <c:v>Ην. Βασίλειο</c:v>
                </c:pt>
                <c:pt idx="4">
                  <c:v>Σουηδία</c:v>
                </c:pt>
                <c:pt idx="5">
                  <c:v>Δανία</c:v>
                </c:pt>
                <c:pt idx="6">
                  <c:v>Ιρλανδία</c:v>
                </c:pt>
                <c:pt idx="7">
                  <c:v>Φιλανδία</c:v>
                </c:pt>
                <c:pt idx="8">
                  <c:v>Ιταλία</c:v>
                </c:pt>
                <c:pt idx="9">
                  <c:v>Πολωνία</c:v>
                </c:pt>
                <c:pt idx="10">
                  <c:v>Γαλλία</c:v>
                </c:pt>
                <c:pt idx="11">
                  <c:v>Ουγγαρία</c:v>
                </c:pt>
                <c:pt idx="12">
                  <c:v>Ισπανία</c:v>
                </c:pt>
                <c:pt idx="13">
                  <c:v>Γερμανία</c:v>
                </c:pt>
                <c:pt idx="14">
                  <c:v>Πορτογαλία</c:v>
                </c:pt>
                <c:pt idx="15">
                  <c:v>Αυστρία</c:v>
                </c:pt>
                <c:pt idx="16">
                  <c:v>Βέλγιο</c:v>
                </c:pt>
                <c:pt idx="17">
                  <c:v>Ελλάδα</c:v>
                </c:pt>
                <c:pt idx="18">
                  <c:v>Ε.Ε.</c:v>
                </c:pt>
              </c:strCache>
            </c:strRef>
          </c:cat>
          <c:val>
            <c:numRef>
              <c:f>Φύλλο1!$B$1:$B$19</c:f>
              <c:numCache>
                <c:formatCode>General</c:formatCode>
                <c:ptCount val="19"/>
                <c:pt idx="0">
                  <c:v>0.7</c:v>
                </c:pt>
                <c:pt idx="1">
                  <c:v>0.8</c:v>
                </c:pt>
                <c:pt idx="2">
                  <c:v>0.8</c:v>
                </c:pt>
                <c:pt idx="3">
                  <c:v>1.2</c:v>
                </c:pt>
                <c:pt idx="4">
                  <c:v>1.4</c:v>
                </c:pt>
                <c:pt idx="5">
                  <c:v>1.5</c:v>
                </c:pt>
                <c:pt idx="6">
                  <c:v>1.5</c:v>
                </c:pt>
                <c:pt idx="7">
                  <c:v>1.8</c:v>
                </c:pt>
                <c:pt idx="8">
                  <c:v>2</c:v>
                </c:pt>
                <c:pt idx="9">
                  <c:v>2</c:v>
                </c:pt>
                <c:pt idx="10">
                  <c:v>2.2999999999999998</c:v>
                </c:pt>
                <c:pt idx="11">
                  <c:v>2.2999999999999998</c:v>
                </c:pt>
                <c:pt idx="12">
                  <c:v>2.4</c:v>
                </c:pt>
                <c:pt idx="13">
                  <c:v>2.4</c:v>
                </c:pt>
                <c:pt idx="14">
                  <c:v>2.8</c:v>
                </c:pt>
                <c:pt idx="15">
                  <c:v>2.8</c:v>
                </c:pt>
                <c:pt idx="16">
                  <c:v>2.9</c:v>
                </c:pt>
                <c:pt idx="17">
                  <c:v>4.7</c:v>
                </c:pt>
                <c:pt idx="18">
                  <c:v>2.02</c:v>
                </c:pt>
              </c:numCache>
            </c:numRef>
          </c:val>
        </c:ser>
        <c:dLbls>
          <c:dLblPos val="inEnd"/>
          <c:showLegendKey val="0"/>
          <c:showVal val="1"/>
          <c:showCatName val="0"/>
          <c:showSerName val="0"/>
          <c:showPercent val="0"/>
          <c:showBubbleSize val="0"/>
        </c:dLbls>
        <c:gapWidth val="219"/>
        <c:overlap val="-27"/>
        <c:axId val="-1341172752"/>
        <c:axId val="-1341443824"/>
      </c:barChart>
      <c:catAx>
        <c:axId val="-1341172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l-GR"/>
          </a:p>
        </c:txPr>
        <c:crossAx val="-1341443824"/>
        <c:crosses val="autoZero"/>
        <c:auto val="1"/>
        <c:lblAlgn val="ctr"/>
        <c:lblOffset val="100"/>
        <c:noMultiLvlLbl val="0"/>
      </c:catAx>
      <c:valAx>
        <c:axId val="-134144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1341172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BD99A0F4-8095-490C-AC83-E26B650B1625}" type="datetimeFigureOut">
              <a:rPr lang="el-GR" smtClean="0"/>
              <a:t>17/5/2016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57434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273576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3644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32999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555491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BD99A0F4-8095-490C-AC83-E26B650B1625}" type="datetimeFigureOut">
              <a:rPr lang="el-GR" smtClean="0"/>
              <a:t>17/5/2016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2375043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BD99A0F4-8095-490C-AC83-E26B650B1625}" type="datetimeFigureOut">
              <a:rPr lang="el-GR" smtClean="0"/>
              <a:t>17/5/2016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980321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D99A0F4-8095-490C-AC83-E26B650B1625}" type="datetimeFigureOut">
              <a:rPr lang="el-GR" smtClean="0"/>
              <a:t>17/5/2016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4118919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D99A0F4-8095-490C-AC83-E26B650B1625}" type="datetimeFigureOut">
              <a:rPr lang="el-GR" smtClean="0"/>
              <a:t>17/5/2016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372741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D99A0F4-8095-490C-AC83-E26B650B1625}" type="datetimeFigureOut">
              <a:rPr lang="el-GR" smtClean="0"/>
              <a:t>17/5/2016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407630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D99A0F4-8095-490C-AC83-E26B650B1625}" type="datetimeFigureOut">
              <a:rPr lang="el-GR" smtClean="0"/>
              <a:t>17/5/2016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65093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23502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20000" y="2505075"/>
            <a:ext cx="5025216"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6" name="Content Placeholder 5"/>
          <p:cNvSpPr>
            <a:spLocks noGrp="1"/>
          </p:cNvSpPr>
          <p:nvPr>
            <p:ph sz="quarter" idx="4"/>
          </p:nvPr>
        </p:nvSpPr>
        <p:spPr>
          <a:xfrm>
            <a:off x="6319840" y="2505075"/>
            <a:ext cx="503554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D99A0F4-8095-490C-AC83-E26B650B1625}" type="datetimeFigureOut">
              <a:rPr lang="el-GR" smtClean="0"/>
              <a:t>17/5/2016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97986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D99A0F4-8095-490C-AC83-E26B650B1625}" type="datetimeFigureOut">
              <a:rPr lang="el-GR" smtClean="0"/>
              <a:t>17/5/2016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807615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9A0F4-8095-490C-AC83-E26B650B1625}" type="datetimeFigureOut">
              <a:rPr lang="el-GR" smtClean="0"/>
              <a:t>17/5/2016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238896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196533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D99A0F4-8095-490C-AC83-E26B650B1625}" type="datetimeFigureOut">
              <a:rPr lang="el-GR" smtClean="0"/>
              <a:t>17/5/2016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62791A-555B-4B22-BDD0-22D30201FAAA}" type="slidenum">
              <a:rPr lang="el-GR" smtClean="0"/>
              <a:t>‹#›</a:t>
            </a:fld>
            <a:endParaRPr lang="el-GR"/>
          </a:p>
        </p:txBody>
      </p:sp>
    </p:spTree>
    <p:extLst>
      <p:ext uri="{BB962C8B-B14F-4D97-AF65-F5344CB8AC3E}">
        <p14:creationId xmlns:p14="http://schemas.microsoft.com/office/powerpoint/2010/main" val="350478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D99A0F4-8095-490C-AC83-E26B650B1625}" type="datetimeFigureOut">
              <a:rPr lang="el-GR" smtClean="0"/>
              <a:t>17/5/2016</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E62791A-555B-4B22-BDD0-22D30201FAAA}" type="slidenum">
              <a:rPr lang="el-GR" smtClean="0"/>
              <a:t>‹#›</a:t>
            </a:fld>
            <a:endParaRPr lang="el-GR"/>
          </a:p>
        </p:txBody>
      </p:sp>
    </p:spTree>
    <p:extLst>
      <p:ext uri="{BB962C8B-B14F-4D97-AF65-F5344CB8AC3E}">
        <p14:creationId xmlns:p14="http://schemas.microsoft.com/office/powerpoint/2010/main" val="421286029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330" y="436605"/>
            <a:ext cx="11738919" cy="6463308"/>
          </a:xfrm>
          <a:prstGeom prst="rect">
            <a:avLst/>
          </a:prstGeom>
          <a:noFill/>
        </p:spPr>
        <p:txBody>
          <a:bodyPr wrap="square" rtlCol="0">
            <a:spAutoFit/>
          </a:bodyPr>
          <a:lstStyle/>
          <a:p>
            <a:pPr algn="ctr"/>
            <a:r>
              <a:rPr lang="el-GR" sz="2800" b="1" dirty="0" smtClean="0"/>
              <a:t>Υπηρεσίες Μακροχρόνιας Φροντίδας στην Ελλάδα</a:t>
            </a:r>
          </a:p>
          <a:p>
            <a:endParaRPr lang="el-GR" sz="2800" b="1" dirty="0"/>
          </a:p>
          <a:p>
            <a:endParaRPr lang="el-GR" sz="2800" b="1" dirty="0" smtClean="0"/>
          </a:p>
          <a:p>
            <a:r>
              <a:rPr lang="el-GR" sz="2800" b="1" dirty="0" smtClean="0"/>
              <a:t>Στην Ελλάδα η </a:t>
            </a:r>
            <a:r>
              <a:rPr lang="el-GR" sz="2800" b="1" dirty="0" smtClean="0"/>
              <a:t>Μ.Φ.Υ. είναι </a:t>
            </a:r>
            <a:r>
              <a:rPr lang="el-GR" sz="2800" b="1" dirty="0" smtClean="0"/>
              <a:t>ελλιπώς ανεπτυγμένη.</a:t>
            </a:r>
          </a:p>
          <a:p>
            <a:endParaRPr lang="el-GR" sz="2800" b="1" dirty="0" smtClean="0"/>
          </a:p>
          <a:p>
            <a:endParaRPr lang="el-GR" sz="2800" b="1" dirty="0"/>
          </a:p>
          <a:p>
            <a:r>
              <a:rPr lang="el-GR" sz="2800" b="1" dirty="0" smtClean="0"/>
              <a:t>Οι υπηρεσίες Μ.Φ.Υ στην χώρα μας παρέχονται από το σύστημα της  Π.Φ.Υ</a:t>
            </a:r>
            <a:r>
              <a:rPr lang="el-GR" sz="2800" b="1" dirty="0" smtClean="0"/>
              <a:t>. προβλέφθηκε να </a:t>
            </a:r>
            <a:r>
              <a:rPr lang="el-GR" sz="2800" b="1" dirty="0" smtClean="0"/>
              <a:t>παρέχονται υπηρεσίες </a:t>
            </a:r>
            <a:r>
              <a:rPr lang="el-GR" sz="2800" b="1" dirty="0" smtClean="0"/>
              <a:t>από τα Κέντρα Υγείας, </a:t>
            </a:r>
            <a:r>
              <a:rPr lang="el-GR" sz="2800" b="1" dirty="0" smtClean="0"/>
              <a:t>τα Κέντρα </a:t>
            </a:r>
            <a:r>
              <a:rPr lang="el-GR" sz="2800" b="1" dirty="0" smtClean="0"/>
              <a:t>Υγείας Αστικού Τύπου, τα Περιφερειακά Ιατρεία, τα Εξωτερικά Ιατρεία των </a:t>
            </a:r>
            <a:r>
              <a:rPr lang="el-GR" sz="2800" b="1" dirty="0" smtClean="0"/>
              <a:t>νοσοκομείων, και τα </a:t>
            </a:r>
            <a:r>
              <a:rPr lang="el-GR" sz="2800" b="1" dirty="0" smtClean="0"/>
              <a:t>Αγροτικά </a:t>
            </a:r>
            <a:r>
              <a:rPr lang="el-GR" sz="2800" b="1" dirty="0" smtClean="0"/>
              <a:t>Ιατρεία οι μονάδες αυτές αποσκοπούν στην παροχή Π.Φ.Υ. στο σπ</a:t>
            </a:r>
            <a:r>
              <a:rPr lang="el-GR" sz="2800" b="1" dirty="0" smtClean="0"/>
              <a:t>ίτι, σε μονάδες ημερήσιας νοσηλείας, σε μονάδα μετανοσοκομειακής φροντίδας και φυσικής αποκατάστασης, αποθεραπείας και σε ειδικές κατηγορίες πληθυσμού</a:t>
            </a:r>
            <a:r>
              <a:rPr lang="el-GR" sz="2800" b="1" dirty="0" smtClean="0"/>
              <a:t>.</a:t>
            </a:r>
            <a:endParaRPr lang="el-GR" sz="2800" b="1" dirty="0" smtClean="0"/>
          </a:p>
          <a:p>
            <a:endParaRPr lang="el-GR" sz="2500" dirty="0" smtClean="0"/>
          </a:p>
          <a:p>
            <a:endParaRPr lang="el-GR" sz="2500" dirty="0"/>
          </a:p>
        </p:txBody>
      </p:sp>
    </p:spTree>
    <p:extLst>
      <p:ext uri="{BB962C8B-B14F-4D97-AF65-F5344CB8AC3E}">
        <p14:creationId xmlns:p14="http://schemas.microsoft.com/office/powerpoint/2010/main" val="47679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0516" y="735972"/>
            <a:ext cx="11730681" cy="4832092"/>
          </a:xfrm>
          <a:prstGeom prst="rect">
            <a:avLst/>
          </a:prstGeom>
          <a:noFill/>
        </p:spPr>
        <p:txBody>
          <a:bodyPr wrap="square" rtlCol="0">
            <a:spAutoFit/>
          </a:bodyPr>
          <a:lstStyle/>
          <a:p>
            <a:r>
              <a:rPr lang="el-GR" sz="2800" b="1" dirty="0" smtClean="0"/>
              <a:t>Η νέα αυτή προσέγγιση ακολουθεί τις αρχές εφαρμογής του Ευρωπαϊκού Υγειονομικού Μοντέλου.</a:t>
            </a:r>
          </a:p>
          <a:p>
            <a:endParaRPr lang="el-GR" sz="2800" b="1" dirty="0" smtClean="0"/>
          </a:p>
          <a:p>
            <a:r>
              <a:rPr lang="el-GR" sz="2800" b="1" dirty="0" smtClean="0"/>
              <a:t>Βασικές </a:t>
            </a:r>
            <a:r>
              <a:rPr lang="el-GR" sz="2800" b="1" dirty="0" smtClean="0"/>
              <a:t>αρχές του Ευρωπαϊκού Υγειονομικού Μοντέλου</a:t>
            </a:r>
            <a:r>
              <a:rPr lang="en-US" sz="2800" b="1" dirty="0" smtClean="0"/>
              <a:t>:</a:t>
            </a:r>
            <a:endParaRPr lang="el-GR" sz="2800" b="1" dirty="0" smtClean="0"/>
          </a:p>
          <a:p>
            <a:endParaRPr lang="el-GR" sz="2800" b="1" dirty="0"/>
          </a:p>
          <a:p>
            <a:r>
              <a:rPr lang="el-GR" sz="2800" b="1" dirty="0" smtClean="0"/>
              <a:t>√ Διασφάλιση της προσπέλασης στις υπηρεσίες υγείας από όλους τους πολίτες ανεξάρτητα από οικονομικά και κοινωνικά κριτήρια.</a:t>
            </a:r>
          </a:p>
          <a:p>
            <a:endParaRPr lang="el-GR" sz="2800" b="1" dirty="0" smtClean="0"/>
          </a:p>
          <a:p>
            <a:r>
              <a:rPr lang="el-GR" sz="2800" b="1" dirty="0" smtClean="0"/>
              <a:t>√ Ποιοτική αναβάθμιση των υπηρεσιών υγείας.</a:t>
            </a:r>
          </a:p>
          <a:p>
            <a:endParaRPr lang="el-GR" sz="2800" b="1" dirty="0" smtClean="0"/>
          </a:p>
          <a:p>
            <a:r>
              <a:rPr lang="el-GR" sz="2800" b="1" dirty="0" smtClean="0"/>
              <a:t>√ Οικονομική βιωσιμότητα των συστημάτων υγείας.</a:t>
            </a:r>
            <a:endParaRPr lang="el-GR" sz="2800" b="1" dirty="0"/>
          </a:p>
        </p:txBody>
      </p:sp>
    </p:spTree>
    <p:extLst>
      <p:ext uri="{BB962C8B-B14F-4D97-AF65-F5344CB8AC3E}">
        <p14:creationId xmlns:p14="http://schemas.microsoft.com/office/powerpoint/2010/main" val="1081992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395" y="1066713"/>
            <a:ext cx="11770994" cy="4693593"/>
          </a:xfrm>
          <a:prstGeom prst="rect">
            <a:avLst/>
          </a:prstGeom>
          <a:noFill/>
        </p:spPr>
        <p:txBody>
          <a:bodyPr wrap="square" rtlCol="0">
            <a:spAutoFit/>
          </a:bodyPr>
          <a:lstStyle/>
          <a:p>
            <a:r>
              <a:rPr lang="el-GR" sz="2800" b="1" dirty="0"/>
              <a:t>Υπηρεσίες Μακροχρόνιας Φροντίδας στην Ελλάδα</a:t>
            </a:r>
          </a:p>
          <a:p>
            <a:endParaRPr lang="el-GR" sz="2800" b="1" dirty="0" smtClean="0"/>
          </a:p>
          <a:p>
            <a:r>
              <a:rPr lang="el-GR" sz="2800" b="1" dirty="0" smtClean="0"/>
              <a:t>Το </a:t>
            </a:r>
            <a:r>
              <a:rPr lang="el-GR" sz="2800" b="1" dirty="0" smtClean="0"/>
              <a:t>2010 έχουμε νέο θεσμικό πλαίσιο με τον νόμο 3852/2010 για την Αποκεντρωμένη Διοίκηση – Πρόγραμμα Καλλικράτης.</a:t>
            </a:r>
          </a:p>
          <a:p>
            <a:endParaRPr lang="el-GR" sz="2800" b="1" dirty="0" smtClean="0"/>
          </a:p>
          <a:p>
            <a:endParaRPr lang="el-GR" sz="2800" b="1" dirty="0"/>
          </a:p>
          <a:p>
            <a:r>
              <a:rPr lang="el-GR" sz="2800" b="1" dirty="0" smtClean="0"/>
              <a:t>Οι Δήμοι μπορούν να αναπτύξουν δράσεις αυτοφροντίδας, βοήθειας στο σπίτι, κατ΄ οίκον νοσηλείας, λειτουργική διασύνδεση με τα νοσοκομεία.</a:t>
            </a:r>
          </a:p>
          <a:p>
            <a:endParaRPr lang="el-GR" sz="2800" b="1" dirty="0" smtClean="0"/>
          </a:p>
          <a:p>
            <a:endParaRPr lang="el-GR" sz="2500" dirty="0"/>
          </a:p>
          <a:p>
            <a:endParaRPr lang="el-GR" sz="2200" dirty="0"/>
          </a:p>
        </p:txBody>
      </p:sp>
    </p:spTree>
    <p:extLst>
      <p:ext uri="{BB962C8B-B14F-4D97-AF65-F5344CB8AC3E}">
        <p14:creationId xmlns:p14="http://schemas.microsoft.com/office/powerpoint/2010/main" val="2595474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1013" y="832834"/>
            <a:ext cx="11634280" cy="4832092"/>
          </a:xfrm>
          <a:prstGeom prst="rect">
            <a:avLst/>
          </a:prstGeom>
        </p:spPr>
        <p:txBody>
          <a:bodyPr wrap="square">
            <a:spAutoFit/>
          </a:bodyPr>
          <a:lstStyle/>
          <a:p>
            <a:r>
              <a:rPr lang="el-GR" sz="2800" b="1" dirty="0"/>
              <a:t>Υπηρεσίες Μακροχρόνιας Φροντίδας στην Ελλάδα</a:t>
            </a:r>
          </a:p>
          <a:p>
            <a:endParaRPr lang="el-GR" sz="2800" b="1" dirty="0" smtClean="0"/>
          </a:p>
          <a:p>
            <a:r>
              <a:rPr lang="el-GR" sz="2800" b="1" dirty="0" smtClean="0"/>
              <a:t>Αντιμετωπίζουν κατηγορίες </a:t>
            </a:r>
            <a:r>
              <a:rPr lang="el-GR" sz="2800" b="1" dirty="0"/>
              <a:t>ασθενών όπως είναι «καρκινοπαθείς, </a:t>
            </a:r>
            <a:r>
              <a:rPr lang="en-US" sz="2800" b="1" dirty="0"/>
              <a:t>aids, </a:t>
            </a:r>
            <a:r>
              <a:rPr lang="el-GR" sz="2800" b="1" dirty="0"/>
              <a:t>νόσοι του </a:t>
            </a:r>
            <a:r>
              <a:rPr lang="el-GR" sz="2800" b="1" dirty="0" smtClean="0"/>
              <a:t>ανοσοποιητικού συστήματος, </a:t>
            </a:r>
            <a:r>
              <a:rPr lang="el-GR" sz="2800" b="1" dirty="0"/>
              <a:t>χρόνιες ασθένειες, προβλήματα γηριατρικής, ασθενείς της ψυχικής υγείας».</a:t>
            </a:r>
          </a:p>
          <a:p>
            <a:endParaRPr lang="el-GR" sz="2800" b="1" dirty="0"/>
          </a:p>
          <a:p>
            <a:endParaRPr lang="el-GR" sz="2800" b="1" dirty="0"/>
          </a:p>
          <a:p>
            <a:r>
              <a:rPr lang="el-GR" sz="2800" b="1" dirty="0"/>
              <a:t>Το όφελος των υπηρεσιών, επιτάχυνσή της </a:t>
            </a:r>
            <a:r>
              <a:rPr lang="el-GR" sz="2800" b="1" dirty="0" smtClean="0"/>
              <a:t>ανάρρωσης του ασθενή, η μείωση των </a:t>
            </a:r>
            <a:r>
              <a:rPr lang="el-GR" sz="2800" b="1" dirty="0"/>
              <a:t>επιπλοκών και της </a:t>
            </a:r>
            <a:r>
              <a:rPr lang="el-GR" sz="2800" b="1" dirty="0" smtClean="0"/>
              <a:t>συμπτωματολογίας με αυτό τον τρόπο περιορίζεται η </a:t>
            </a:r>
            <a:r>
              <a:rPr lang="el-GR" sz="2800" b="1" dirty="0"/>
              <a:t>προσφυγή στα νοσοκομεία επιτυγχάνεται μείωση των δαπανών υγείας.</a:t>
            </a:r>
          </a:p>
        </p:txBody>
      </p:sp>
    </p:spTree>
    <p:extLst>
      <p:ext uri="{BB962C8B-B14F-4D97-AF65-F5344CB8AC3E}">
        <p14:creationId xmlns:p14="http://schemas.microsoft.com/office/powerpoint/2010/main" val="3853510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2995" y="265276"/>
            <a:ext cx="11837773" cy="6032421"/>
          </a:xfrm>
          <a:prstGeom prst="rect">
            <a:avLst/>
          </a:prstGeom>
          <a:noFill/>
        </p:spPr>
        <p:txBody>
          <a:bodyPr wrap="square" rtlCol="0">
            <a:spAutoFit/>
          </a:bodyPr>
          <a:lstStyle/>
          <a:p>
            <a:endParaRPr lang="el-GR" sz="2500" dirty="0" smtClean="0"/>
          </a:p>
          <a:p>
            <a:r>
              <a:rPr lang="el-GR" sz="2800" b="1" dirty="0"/>
              <a:t>Υπηρεσίες Μακροχρόνιας Φροντίδας στην Ελλάδα</a:t>
            </a:r>
          </a:p>
          <a:p>
            <a:endParaRPr lang="el-GR" sz="2800" b="1" dirty="0"/>
          </a:p>
          <a:p>
            <a:r>
              <a:rPr lang="el-GR" sz="2800" b="1" dirty="0" smtClean="0"/>
              <a:t>Οι </a:t>
            </a:r>
            <a:r>
              <a:rPr lang="el-GR" sz="2800" b="1" dirty="0"/>
              <a:t>Δήμοι συστήνουν και λειτουργούν νομικά πρόσωπα όπως </a:t>
            </a:r>
            <a:r>
              <a:rPr lang="el-GR" sz="2800" b="1" dirty="0" smtClean="0"/>
              <a:t>Παιδικούς Σταθμούς </a:t>
            </a:r>
            <a:r>
              <a:rPr lang="el-GR" sz="2800" b="1" dirty="0"/>
              <a:t>και </a:t>
            </a:r>
            <a:r>
              <a:rPr lang="el-GR" sz="2800" b="1" dirty="0" smtClean="0"/>
              <a:t>Βρεφονηπιακούς Σταθμούς</a:t>
            </a:r>
            <a:r>
              <a:rPr lang="el-GR" sz="2800" b="1" dirty="0"/>
              <a:t>, </a:t>
            </a:r>
            <a:r>
              <a:rPr lang="el-GR" sz="2800" b="1" dirty="0" smtClean="0"/>
              <a:t>Βρεφοκομεία</a:t>
            </a:r>
            <a:r>
              <a:rPr lang="el-GR" sz="2800" b="1" dirty="0"/>
              <a:t>, </a:t>
            </a:r>
            <a:r>
              <a:rPr lang="el-GR" sz="2800" b="1" dirty="0" smtClean="0"/>
              <a:t>Ορφανοτροφεία</a:t>
            </a:r>
            <a:r>
              <a:rPr lang="el-GR" sz="2800" b="1" dirty="0"/>
              <a:t>, Κέντρα Ανοικτής Περίθαλψης και Ημερήσιας Φροντίδας, Δημοτικά Ιατρεία ιδίως για τους </a:t>
            </a:r>
            <a:r>
              <a:rPr lang="el-GR" sz="2800" b="1" dirty="0" smtClean="0"/>
              <a:t>Ανασφάλιστους. </a:t>
            </a:r>
          </a:p>
          <a:p>
            <a:endParaRPr lang="el-GR" sz="2800" b="1" dirty="0"/>
          </a:p>
          <a:p>
            <a:r>
              <a:rPr lang="el-GR" sz="2800" b="1" dirty="0" smtClean="0"/>
              <a:t>Κέντρα </a:t>
            </a:r>
            <a:r>
              <a:rPr lang="el-GR" sz="2800" b="1" dirty="0"/>
              <a:t>Αγωγής Υγείας, Κέντρα </a:t>
            </a:r>
            <a:r>
              <a:rPr lang="el-GR" sz="2800" b="1" dirty="0" smtClean="0"/>
              <a:t>Αγωγής </a:t>
            </a:r>
            <a:r>
              <a:rPr lang="el-GR" sz="2800" b="1" dirty="0"/>
              <a:t>και </a:t>
            </a:r>
            <a:r>
              <a:rPr lang="el-GR" sz="2800" b="1" dirty="0" smtClean="0"/>
              <a:t>Υποστήριξης </a:t>
            </a:r>
            <a:r>
              <a:rPr lang="el-GR" sz="2800" b="1" dirty="0"/>
              <a:t>ατόμων με αναπηρία, </a:t>
            </a:r>
            <a:r>
              <a:rPr lang="el-GR" sz="2800" b="1" dirty="0" smtClean="0"/>
              <a:t>Κέντρα Ψυχικής Υγείας</a:t>
            </a:r>
            <a:r>
              <a:rPr lang="el-GR" sz="2800" b="1" dirty="0"/>
              <a:t>, Κέντρα Πρόληψης κατά Εξαρτημένων Ουσιών, </a:t>
            </a:r>
            <a:r>
              <a:rPr lang="el-GR" sz="2800" b="1" dirty="0" smtClean="0"/>
              <a:t>Κέντρα </a:t>
            </a:r>
            <a:r>
              <a:rPr lang="el-GR" sz="2800" b="1" dirty="0"/>
              <a:t>Στήριξης των Θυμάτων Ενδοοικογενειακής </a:t>
            </a:r>
            <a:r>
              <a:rPr lang="el-GR" sz="2800" b="1" dirty="0" smtClean="0"/>
              <a:t>Βίας</a:t>
            </a:r>
            <a:r>
              <a:rPr lang="el-GR" sz="2800" b="1" dirty="0" smtClean="0"/>
              <a:t>.</a:t>
            </a:r>
          </a:p>
          <a:p>
            <a:r>
              <a:rPr lang="el-GR" sz="2800" b="1" dirty="0" smtClean="0"/>
              <a:t>Για </a:t>
            </a:r>
            <a:r>
              <a:rPr lang="el-GR" sz="2800" b="1" dirty="0"/>
              <a:t>την αποδοτική και αποτελεσματική λειτουργία τους </a:t>
            </a:r>
            <a:r>
              <a:rPr lang="el-GR" sz="2800" b="1" dirty="0" smtClean="0"/>
              <a:t>απαραίτητη είναι </a:t>
            </a:r>
            <a:r>
              <a:rPr lang="el-GR" sz="2800" b="1" dirty="0"/>
              <a:t>η λειτουργική διασύνδεσή τους με το ΕΣΥ.  </a:t>
            </a:r>
            <a:endParaRPr lang="el-GR" sz="2800" b="1" dirty="0" smtClean="0"/>
          </a:p>
          <a:p>
            <a:endParaRPr lang="el-GR" sz="2500" dirty="0"/>
          </a:p>
        </p:txBody>
      </p:sp>
    </p:spTree>
    <p:extLst>
      <p:ext uri="{BB962C8B-B14F-4D97-AF65-F5344CB8AC3E}">
        <p14:creationId xmlns:p14="http://schemas.microsoft.com/office/powerpoint/2010/main" val="770529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91830" y="995411"/>
            <a:ext cx="10924161" cy="3970318"/>
          </a:xfrm>
          <a:prstGeom prst="rect">
            <a:avLst/>
          </a:prstGeom>
        </p:spPr>
        <p:txBody>
          <a:bodyPr wrap="square">
            <a:spAutoFit/>
          </a:bodyPr>
          <a:lstStyle/>
          <a:p>
            <a:r>
              <a:rPr lang="el-GR" sz="2800" b="1" dirty="0"/>
              <a:t>Υπηρεσίες Μακροχρόνιας Φροντίδας στην Ελλάδα</a:t>
            </a:r>
          </a:p>
          <a:p>
            <a:endParaRPr lang="el-GR" sz="2800" b="1" dirty="0"/>
          </a:p>
          <a:p>
            <a:r>
              <a:rPr lang="el-GR" sz="2800" b="1" dirty="0"/>
              <a:t>Υποδομές Ξενώνες Κακοποιημένων Γυναικών ή παιδιών, Κέντρα Ψυχοκοινωνικής Υποστήριξης, Δημοτικό Ασθενοφόρο, Δημοτική Τράπεζα Αίματος</a:t>
            </a:r>
            <a:r>
              <a:rPr lang="el-GR" sz="2800" b="1" dirty="0" smtClean="0"/>
              <a:t>.</a:t>
            </a:r>
          </a:p>
          <a:p>
            <a:endParaRPr lang="el-GR" sz="2800" b="1" dirty="0"/>
          </a:p>
          <a:p>
            <a:endParaRPr lang="el-GR" sz="2800" b="1" dirty="0" smtClean="0"/>
          </a:p>
          <a:p>
            <a:r>
              <a:rPr lang="el-GR" sz="2800" b="1" dirty="0"/>
              <a:t>Τα Κέντρα αυτά παρέχουν ενημέρωση, αγωγή υγείας και </a:t>
            </a:r>
            <a:r>
              <a:rPr lang="el-GR" sz="2800" b="1" dirty="0" smtClean="0"/>
              <a:t>πρόληψη στους πολίτες.</a:t>
            </a:r>
            <a:endParaRPr lang="el-GR" sz="2800" b="1" dirty="0"/>
          </a:p>
        </p:txBody>
      </p:sp>
    </p:spTree>
    <p:extLst>
      <p:ext uri="{BB962C8B-B14F-4D97-AF65-F5344CB8AC3E}">
        <p14:creationId xmlns:p14="http://schemas.microsoft.com/office/powerpoint/2010/main" val="1838106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520" y="650789"/>
            <a:ext cx="11870724" cy="5509200"/>
          </a:xfrm>
          <a:prstGeom prst="rect">
            <a:avLst/>
          </a:prstGeom>
          <a:noFill/>
        </p:spPr>
        <p:txBody>
          <a:bodyPr wrap="square" rtlCol="0">
            <a:spAutoFit/>
          </a:bodyPr>
          <a:lstStyle/>
          <a:p>
            <a:endParaRPr lang="el-GR" sz="2500" dirty="0" smtClean="0"/>
          </a:p>
          <a:p>
            <a:r>
              <a:rPr lang="el-GR" sz="2800" b="1" dirty="0"/>
              <a:t>Υπηρεσίες Μακροχρόνιας Φροντίδας στην Ελλάδα</a:t>
            </a:r>
          </a:p>
          <a:p>
            <a:endParaRPr lang="el-GR" sz="2800" b="1" dirty="0"/>
          </a:p>
          <a:p>
            <a:r>
              <a:rPr lang="el-GR" sz="2800" b="1" dirty="0" smtClean="0"/>
              <a:t>Νόμος </a:t>
            </a:r>
            <a:r>
              <a:rPr lang="el-GR" sz="2800" b="1" dirty="0" smtClean="0"/>
              <a:t>Ν.2071/1992 θεσπίζει γενικά την κατ’ οίκον νοσηλεία παρέχεται από τα Κέντρα Υγείας και τα Νοσοκομεία του ΕΣΥ, τα ιδιωτικά νοσοκομεία τον Ελληνικό </a:t>
            </a:r>
            <a:r>
              <a:rPr lang="el-GR" sz="2800" b="1" dirty="0" smtClean="0"/>
              <a:t>Ερυθρό Σταυρό, </a:t>
            </a:r>
            <a:r>
              <a:rPr lang="el-GR" sz="2800" b="1" dirty="0" smtClean="0"/>
              <a:t>Κέντρο Ελέγχου Λοιμώξεων, Εθνικό Πρόγραμμα Ψυχαργώ, Μονάδα ανακούφισης πόνου του Αρεταίειου Νοσοκομείου Αθηνών, Σύλλογος Παροχής Βοήθειας και κατ΄ οίκον νοσηλείας ¨Η Παμμακάριστος¨ λειτουργούν υπό την αιγίδα και τον έλεγχο του Υπουργείου Υγείας.</a:t>
            </a:r>
          </a:p>
          <a:p>
            <a:endParaRPr lang="el-GR" sz="2500" dirty="0" smtClean="0"/>
          </a:p>
          <a:p>
            <a:endParaRPr lang="el-GR" sz="2500" dirty="0" smtClean="0"/>
          </a:p>
          <a:p>
            <a:endParaRPr lang="el-GR" sz="2500" dirty="0"/>
          </a:p>
        </p:txBody>
      </p:sp>
    </p:spTree>
    <p:extLst>
      <p:ext uri="{BB962C8B-B14F-4D97-AF65-F5344CB8AC3E}">
        <p14:creationId xmlns:p14="http://schemas.microsoft.com/office/powerpoint/2010/main" val="3181180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1556" y="847185"/>
            <a:ext cx="11605098" cy="3970318"/>
          </a:xfrm>
          <a:prstGeom prst="rect">
            <a:avLst/>
          </a:prstGeom>
        </p:spPr>
        <p:txBody>
          <a:bodyPr wrap="square">
            <a:spAutoFit/>
          </a:bodyPr>
          <a:lstStyle/>
          <a:p>
            <a:r>
              <a:rPr lang="el-GR" sz="2800" b="1" dirty="0"/>
              <a:t>Υπηρεσίες Μακροχρόνιας Φροντίδας στην Ελλάδα</a:t>
            </a:r>
          </a:p>
          <a:p>
            <a:endParaRPr lang="el-GR" sz="2800" b="1" dirty="0" smtClean="0"/>
          </a:p>
          <a:p>
            <a:r>
              <a:rPr lang="el-GR" sz="2800" b="1" dirty="0" smtClean="0"/>
              <a:t>Ουσιαστικά </a:t>
            </a:r>
            <a:r>
              <a:rPr lang="el-GR" sz="2800" b="1" dirty="0"/>
              <a:t>η  κατ’ οίκον νοσηλεία υπό λειτουργεί και προσφέρεται ως ελάχιστη φροντίδα ανακούφισης κυρίως σε ασθενείς τελικού σταδίου με νεοπλασίες.</a:t>
            </a:r>
          </a:p>
          <a:p>
            <a:endParaRPr lang="el-GR" sz="2800" b="1" dirty="0"/>
          </a:p>
          <a:p>
            <a:endParaRPr lang="el-GR" sz="2800" b="1" dirty="0"/>
          </a:p>
          <a:p>
            <a:r>
              <a:rPr lang="el-GR" sz="2800" b="1" dirty="0"/>
              <a:t>Λειτουργούν δύο μονάδες κατ’ οίκον </a:t>
            </a:r>
            <a:r>
              <a:rPr lang="el-GR" sz="2800" b="1" dirty="0" smtClean="0"/>
              <a:t>νοσηλείας στο νομό Αττικής από </a:t>
            </a:r>
            <a:r>
              <a:rPr lang="el-GR" sz="2800" b="1" dirty="0"/>
              <a:t>τα νοσοκομεία Αγίων Αναργύρων και Μεταξά.</a:t>
            </a:r>
          </a:p>
        </p:txBody>
      </p:sp>
    </p:spTree>
    <p:extLst>
      <p:ext uri="{BB962C8B-B14F-4D97-AF65-F5344CB8AC3E}">
        <p14:creationId xmlns:p14="http://schemas.microsoft.com/office/powerpoint/2010/main" val="1356299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383957"/>
            <a:ext cx="11673017" cy="3970318"/>
          </a:xfrm>
          <a:prstGeom prst="rect">
            <a:avLst/>
          </a:prstGeom>
          <a:noFill/>
        </p:spPr>
        <p:txBody>
          <a:bodyPr wrap="square" rtlCol="0">
            <a:spAutoFit/>
          </a:bodyPr>
          <a:lstStyle/>
          <a:p>
            <a:r>
              <a:rPr lang="el-GR" sz="2800" b="1" dirty="0" smtClean="0"/>
              <a:t>Βοήθεια </a:t>
            </a:r>
            <a:r>
              <a:rPr lang="el-GR" sz="2800" b="1" dirty="0"/>
              <a:t>στο </a:t>
            </a:r>
            <a:r>
              <a:rPr lang="el-GR" sz="2800" b="1" dirty="0" smtClean="0"/>
              <a:t>σπίτι </a:t>
            </a:r>
            <a:r>
              <a:rPr lang="el-GR" sz="2800" b="1" dirty="0"/>
              <a:t>πληθυσμός στόχος οικογένειες  με παιδιά</a:t>
            </a:r>
            <a:r>
              <a:rPr lang="el-GR" sz="2800" b="1" dirty="0" smtClean="0"/>
              <a:t>, ΚΑΠΗ, </a:t>
            </a:r>
            <a:r>
              <a:rPr lang="el-GR" sz="2800" b="1" dirty="0"/>
              <a:t>ηλικιωμένα άτομα, άτομα με κινητικές δυσκολίες, άτομα με ειδικές ανάγκες, άτομα με αναπηρία, άστεγους και οικονομικά αδύνατους στόχος η καταπολέμηση του κοινωνικού </a:t>
            </a:r>
            <a:r>
              <a:rPr lang="el-GR" sz="2800" b="1" dirty="0" smtClean="0"/>
              <a:t>αποκλεισμού. </a:t>
            </a:r>
          </a:p>
          <a:p>
            <a:endParaRPr lang="el-GR" sz="2800" b="1" dirty="0" smtClean="0"/>
          </a:p>
          <a:p>
            <a:endParaRPr lang="el-GR" sz="2800" b="1" dirty="0" smtClean="0"/>
          </a:p>
          <a:p>
            <a:r>
              <a:rPr lang="el-GR" sz="2800" b="1" dirty="0" smtClean="0"/>
              <a:t>Υπηρεσίες συμβουλευτική υποστήριξη, νοσηλευτική μέριμνα, φυσιοθεραπείες βοήθεια στις καθημερινές δραστηριότητες των ΑμεΑ (φαγητό, υγιεινή καθαριότητα).</a:t>
            </a:r>
            <a:endParaRPr lang="el-GR" sz="2800" b="1" dirty="0"/>
          </a:p>
        </p:txBody>
      </p:sp>
    </p:spTree>
    <p:extLst>
      <p:ext uri="{BB962C8B-B14F-4D97-AF65-F5344CB8AC3E}">
        <p14:creationId xmlns:p14="http://schemas.microsoft.com/office/powerpoint/2010/main" val="41141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714" y="572442"/>
            <a:ext cx="11821298" cy="5693866"/>
          </a:xfrm>
          <a:prstGeom prst="rect">
            <a:avLst/>
          </a:prstGeom>
          <a:noFill/>
        </p:spPr>
        <p:txBody>
          <a:bodyPr wrap="square" rtlCol="0">
            <a:spAutoFit/>
          </a:bodyPr>
          <a:lstStyle/>
          <a:p>
            <a:r>
              <a:rPr lang="el-GR" sz="2800" b="1" dirty="0" smtClean="0"/>
              <a:t>Τι κάνουν</a:t>
            </a:r>
            <a:r>
              <a:rPr lang="en-US" sz="2800" b="1" dirty="0" smtClean="0"/>
              <a:t>;</a:t>
            </a:r>
          </a:p>
          <a:p>
            <a:endParaRPr lang="en-US" sz="2800" b="1" dirty="0"/>
          </a:p>
          <a:p>
            <a:r>
              <a:rPr lang="el-GR" sz="2800" b="1" dirty="0" smtClean="0"/>
              <a:t>Γίνεται καταγραφή</a:t>
            </a:r>
            <a:r>
              <a:rPr lang="el-GR" sz="2800" b="1" dirty="0" smtClean="0"/>
              <a:t> των ζωτικών σημείων του ασθενή </a:t>
            </a:r>
            <a:r>
              <a:rPr lang="el-GR" sz="2800" b="1" dirty="0" smtClean="0"/>
              <a:t>(αρτηριακή πίεση, σφίξεις, θερμοκρασία, αναπνοές, οξυμετρία, μέτρηση σακχάρου.)</a:t>
            </a:r>
          </a:p>
          <a:p>
            <a:endParaRPr lang="el-GR" sz="2800" b="1" dirty="0" smtClean="0"/>
          </a:p>
          <a:p>
            <a:endParaRPr lang="el-GR" sz="2800" b="1" dirty="0"/>
          </a:p>
          <a:p>
            <a:r>
              <a:rPr lang="el-GR" sz="2800" b="1" dirty="0" smtClean="0"/>
              <a:t>Χορηγεί ενδοφλέβια φαρμακευτική αγωγή, γίνεται αιμοληψία, συλλογή ούρων, αλλαγή και περιποίηση τραύματος ή εγκαύματος.</a:t>
            </a:r>
          </a:p>
          <a:p>
            <a:endParaRPr lang="el-GR" sz="2800" b="1" dirty="0" smtClean="0"/>
          </a:p>
          <a:p>
            <a:endParaRPr lang="el-GR" sz="2800" b="1" dirty="0"/>
          </a:p>
          <a:p>
            <a:r>
              <a:rPr lang="el-GR" sz="2800" b="1" dirty="0" smtClean="0"/>
              <a:t>Επίσης γίνονται καθετηριασμοί, και </a:t>
            </a:r>
            <a:r>
              <a:rPr lang="el-GR" sz="2800" b="1" dirty="0" smtClean="0"/>
              <a:t>πλύσεις της </a:t>
            </a:r>
            <a:r>
              <a:rPr lang="el-GR" sz="2800" b="1" dirty="0" smtClean="0"/>
              <a:t>ουροδόχου κύστης, χορήγηση οξυγόνου, και εισπνεόμενων φαρμάκων περιποίηση στομίων και εκπαίδευση.  </a:t>
            </a:r>
            <a:endParaRPr lang="el-GR" sz="2800" b="1" dirty="0"/>
          </a:p>
        </p:txBody>
      </p:sp>
    </p:spTree>
    <p:extLst>
      <p:ext uri="{BB962C8B-B14F-4D97-AF65-F5344CB8AC3E}">
        <p14:creationId xmlns:p14="http://schemas.microsoft.com/office/powerpoint/2010/main" val="224966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35" y="750783"/>
            <a:ext cx="11944865" cy="6078587"/>
          </a:xfrm>
          <a:prstGeom prst="rect">
            <a:avLst/>
          </a:prstGeom>
          <a:noFill/>
        </p:spPr>
        <p:txBody>
          <a:bodyPr wrap="square" rtlCol="0">
            <a:spAutoFit/>
          </a:bodyPr>
          <a:lstStyle/>
          <a:p>
            <a:r>
              <a:rPr lang="el-GR" sz="2800" b="1" dirty="0" smtClean="0"/>
              <a:t>ΙΔΙΩΤΙΚΟΣ ΤΟΜΕΑΣ</a:t>
            </a:r>
          </a:p>
          <a:p>
            <a:endParaRPr lang="el-GR" sz="2800" b="1" dirty="0" smtClean="0"/>
          </a:p>
          <a:p>
            <a:r>
              <a:rPr lang="el-GR" sz="2800" b="1" dirty="0" smtClean="0"/>
              <a:t>Το ΥΓΕΙΑ είναι ένα από τα ιδιωτικά νοσοκομεία το οποίο διαθέτει τμήμα κατ’ οίκον νοσηλείας σύμφωνα με τα </a:t>
            </a:r>
            <a:r>
              <a:rPr lang="el-GR" sz="2800" b="1" dirty="0" smtClean="0"/>
              <a:t>Δ</a:t>
            </a:r>
            <a:r>
              <a:rPr lang="el-GR" sz="2800" b="1" dirty="0" smtClean="0"/>
              <a:t>ιεθνή Ευρωπαϊκά Πρότυπα </a:t>
            </a:r>
            <a:r>
              <a:rPr lang="el-GR" sz="2800" b="1" dirty="0" smtClean="0"/>
              <a:t>και προδιαγραφές.</a:t>
            </a:r>
          </a:p>
          <a:p>
            <a:endParaRPr lang="el-GR" sz="2800" b="1" dirty="0"/>
          </a:p>
          <a:p>
            <a:r>
              <a:rPr lang="el-GR" sz="2800" b="1" dirty="0" smtClean="0"/>
              <a:t>Κάθε ασθενής έχει τον δικό του φάκελο για συνεχή και ολοκληρωμένη ενημέρωση</a:t>
            </a:r>
          </a:p>
          <a:p>
            <a:endParaRPr lang="el-GR" sz="2800" b="1" dirty="0"/>
          </a:p>
          <a:p>
            <a:r>
              <a:rPr lang="el-GR" sz="2800" b="1" dirty="0" smtClean="0"/>
              <a:t>Η ποιότητα των παρεχόμενων υπηρεσιών ελέγχεται συνεχώς ο εξοπλισμός για την κάλυψη των αναγκών είναι τελευταίας τεχνολογίας.</a:t>
            </a:r>
          </a:p>
          <a:p>
            <a:endParaRPr lang="el-GR" sz="2800" b="1" dirty="0" smtClean="0"/>
          </a:p>
          <a:p>
            <a:r>
              <a:rPr lang="el-GR" sz="2800" b="1" dirty="0" smtClean="0"/>
              <a:t>Αντίστοιχες </a:t>
            </a:r>
            <a:r>
              <a:rPr lang="el-GR" sz="2800" b="1" dirty="0" smtClean="0"/>
              <a:t>υπηρεσίες Μ.Φ.Υ. </a:t>
            </a:r>
            <a:r>
              <a:rPr lang="el-GR" sz="2800" b="1" dirty="0" smtClean="0"/>
              <a:t>παρέχονται από το νοσοκομείο ¨Μητέρα¨ </a:t>
            </a:r>
          </a:p>
          <a:p>
            <a:endParaRPr lang="el-GR" sz="2500" dirty="0"/>
          </a:p>
        </p:txBody>
      </p:sp>
    </p:spTree>
    <p:extLst>
      <p:ext uri="{BB962C8B-B14F-4D97-AF65-F5344CB8AC3E}">
        <p14:creationId xmlns:p14="http://schemas.microsoft.com/office/powerpoint/2010/main" val="374106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39282" y="1182647"/>
            <a:ext cx="11861563" cy="4462760"/>
          </a:xfrm>
          <a:prstGeom prst="rect">
            <a:avLst/>
          </a:prstGeom>
        </p:spPr>
        <p:txBody>
          <a:bodyPr wrap="square">
            <a:spAutoFit/>
          </a:bodyPr>
          <a:lstStyle/>
          <a:p>
            <a:pPr algn="ctr"/>
            <a:r>
              <a:rPr lang="el-GR" sz="2800" b="1" dirty="0"/>
              <a:t>Υπηρεσίες Μακροχρόνιας Φροντίδας στην Ελλάδα</a:t>
            </a:r>
          </a:p>
          <a:p>
            <a:endParaRPr lang="el-GR" sz="2800" b="1" dirty="0"/>
          </a:p>
          <a:p>
            <a:endParaRPr lang="el-GR" sz="2800" b="1" dirty="0" smtClean="0"/>
          </a:p>
          <a:p>
            <a:r>
              <a:rPr lang="el-GR" sz="2800" b="1" dirty="0" smtClean="0"/>
              <a:t>Σημαντική </a:t>
            </a:r>
            <a:r>
              <a:rPr lang="el-GR" sz="2800" b="1" dirty="0"/>
              <a:t>κατεύθυνση στην δημόσια πολιτική για τον συντονισμό, τη συνεργασία και τη διασύνδεση των μονάδων Π.Φ.Υ. είναι ο νόμος Ν. 3235/2004 ο οποίος οργανώνει την Π.Φ.Υ. στην βάση ενός αποκεντρωμένου συστήματος λαμβάνοντας υπόψη κριτήρια </a:t>
            </a:r>
            <a:r>
              <a:rPr lang="el-GR" sz="2800" b="1" dirty="0" smtClean="0"/>
              <a:t>ικανοποίησης των χρηστών σε </a:t>
            </a:r>
            <a:r>
              <a:rPr lang="el-GR" sz="2800" b="1" dirty="0"/>
              <a:t>τοπικό επίπεδο.</a:t>
            </a:r>
          </a:p>
          <a:p>
            <a:endParaRPr lang="el-GR" sz="2800" b="1" dirty="0"/>
          </a:p>
          <a:p>
            <a:r>
              <a:rPr lang="el-GR" sz="1600" dirty="0"/>
              <a:t>  </a:t>
            </a:r>
          </a:p>
          <a:p>
            <a:r>
              <a:rPr lang="el-GR" sz="1600" dirty="0"/>
              <a:t> </a:t>
            </a:r>
            <a:endParaRPr lang="el-GR" sz="1600" dirty="0"/>
          </a:p>
        </p:txBody>
      </p:sp>
    </p:spTree>
    <p:extLst>
      <p:ext uri="{BB962C8B-B14F-4D97-AF65-F5344CB8AC3E}">
        <p14:creationId xmlns:p14="http://schemas.microsoft.com/office/powerpoint/2010/main" val="142886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Έλλειψη 1"/>
          <p:cNvSpPr/>
          <p:nvPr/>
        </p:nvSpPr>
        <p:spPr>
          <a:xfrm>
            <a:off x="4226011" y="304800"/>
            <a:ext cx="2833816" cy="9885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Δημόσια Χρηματοδότηση</a:t>
            </a:r>
            <a:endParaRPr lang="el-GR" dirty="0"/>
          </a:p>
        </p:txBody>
      </p:sp>
      <p:sp>
        <p:nvSpPr>
          <p:cNvPr id="3" name="Ορθογώνιο 2"/>
          <p:cNvSpPr/>
          <p:nvPr/>
        </p:nvSpPr>
        <p:spPr>
          <a:xfrm>
            <a:off x="9885405" y="477795"/>
            <a:ext cx="1425146" cy="5107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Φόροι</a:t>
            </a:r>
            <a:endParaRPr lang="el-GR" dirty="0"/>
          </a:p>
        </p:txBody>
      </p:sp>
      <p:sp>
        <p:nvSpPr>
          <p:cNvPr id="4" name="Ορθογώνιο 3"/>
          <p:cNvSpPr/>
          <p:nvPr/>
        </p:nvSpPr>
        <p:spPr>
          <a:xfrm>
            <a:off x="556054" y="477795"/>
            <a:ext cx="1425146" cy="5107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Φόροι</a:t>
            </a:r>
            <a:endParaRPr lang="el-GR" dirty="0"/>
          </a:p>
        </p:txBody>
      </p:sp>
      <p:sp>
        <p:nvSpPr>
          <p:cNvPr id="5" name="Ορθογώνιο 4"/>
          <p:cNvSpPr/>
          <p:nvPr/>
        </p:nvSpPr>
        <p:spPr>
          <a:xfrm>
            <a:off x="4557584" y="1952367"/>
            <a:ext cx="2170670" cy="494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Κοινωνική Ασφάλιση</a:t>
            </a:r>
            <a:endParaRPr lang="el-GR" dirty="0"/>
          </a:p>
        </p:txBody>
      </p:sp>
      <p:sp>
        <p:nvSpPr>
          <p:cNvPr id="6" name="Ορθογώνιο 5"/>
          <p:cNvSpPr/>
          <p:nvPr/>
        </p:nvSpPr>
        <p:spPr>
          <a:xfrm>
            <a:off x="9885406" y="1944130"/>
            <a:ext cx="1482810" cy="59312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rPr>
              <a:t>ΕΚΑΒ</a:t>
            </a:r>
            <a:endParaRPr lang="el-GR" dirty="0">
              <a:solidFill>
                <a:schemeClr val="bg1"/>
              </a:solidFill>
            </a:endParaRPr>
          </a:p>
        </p:txBody>
      </p:sp>
      <p:sp>
        <p:nvSpPr>
          <p:cNvPr id="7" name="Ορθογώνιο 6"/>
          <p:cNvSpPr/>
          <p:nvPr/>
        </p:nvSpPr>
        <p:spPr>
          <a:xfrm>
            <a:off x="4178644" y="2940910"/>
            <a:ext cx="2010033" cy="80730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rPr>
              <a:t>ΕΟΠΥΥ</a:t>
            </a:r>
            <a:endParaRPr lang="el-GR" dirty="0">
              <a:solidFill>
                <a:schemeClr val="bg1"/>
              </a:solidFill>
            </a:endParaRPr>
          </a:p>
        </p:txBody>
      </p:sp>
      <p:sp>
        <p:nvSpPr>
          <p:cNvPr id="8" name="Ορθογώνιο 7"/>
          <p:cNvSpPr/>
          <p:nvPr/>
        </p:nvSpPr>
        <p:spPr>
          <a:xfrm>
            <a:off x="469557" y="2817341"/>
            <a:ext cx="2743200" cy="107915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rPr>
              <a:t>√ Νοσοκομεία</a:t>
            </a:r>
          </a:p>
          <a:p>
            <a:pPr algn="ctr"/>
            <a:r>
              <a:rPr lang="el-GR" dirty="0" smtClean="0">
                <a:solidFill>
                  <a:schemeClr val="bg1"/>
                </a:solidFill>
              </a:rPr>
              <a:t>√ Κέντρα Υγείας</a:t>
            </a:r>
          </a:p>
          <a:p>
            <a:pPr algn="ctr"/>
            <a:r>
              <a:rPr lang="el-GR" dirty="0" smtClean="0">
                <a:solidFill>
                  <a:schemeClr val="bg1"/>
                </a:solidFill>
              </a:rPr>
              <a:t>√ Στρατιωτικά Νοσοκομεία</a:t>
            </a:r>
            <a:endParaRPr lang="el-GR" dirty="0">
              <a:solidFill>
                <a:schemeClr val="bg1"/>
              </a:solidFill>
            </a:endParaRPr>
          </a:p>
        </p:txBody>
      </p:sp>
      <p:sp>
        <p:nvSpPr>
          <p:cNvPr id="9" name="Ορθογώνιο 8"/>
          <p:cNvSpPr/>
          <p:nvPr/>
        </p:nvSpPr>
        <p:spPr>
          <a:xfrm>
            <a:off x="469557" y="5206314"/>
            <a:ext cx="3336324" cy="92263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Εισιτήριο 5€</a:t>
            </a:r>
          </a:p>
          <a:p>
            <a:pPr algn="ctr"/>
            <a:r>
              <a:rPr lang="el-GR" dirty="0" smtClean="0"/>
              <a:t>√ Απογευματινά ιατρεία </a:t>
            </a:r>
            <a:r>
              <a:rPr lang="el-GR" dirty="0"/>
              <a:t>έ</a:t>
            </a:r>
            <a:r>
              <a:rPr lang="el-GR" dirty="0" smtClean="0"/>
              <a:t>ως 100</a:t>
            </a:r>
          </a:p>
          <a:p>
            <a:pPr algn="ctr"/>
            <a:r>
              <a:rPr lang="el-GR" dirty="0" smtClean="0"/>
              <a:t>√ Διάφορες πληρωμές</a:t>
            </a:r>
            <a:endParaRPr lang="el-GR" dirty="0"/>
          </a:p>
        </p:txBody>
      </p:sp>
      <p:sp>
        <p:nvSpPr>
          <p:cNvPr id="10" name="Ορθογώνιο 9"/>
          <p:cNvSpPr/>
          <p:nvPr/>
        </p:nvSpPr>
        <p:spPr>
          <a:xfrm>
            <a:off x="4639962" y="4518458"/>
            <a:ext cx="1614617" cy="61783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Μονάδες υγείας ΕΟΠΥΥ</a:t>
            </a:r>
            <a:endParaRPr lang="el-GR" dirty="0"/>
          </a:p>
        </p:txBody>
      </p:sp>
      <p:sp>
        <p:nvSpPr>
          <p:cNvPr id="11" name="Ορθογώνιο 10"/>
          <p:cNvSpPr/>
          <p:nvPr/>
        </p:nvSpPr>
        <p:spPr>
          <a:xfrm>
            <a:off x="6728254" y="4518458"/>
            <a:ext cx="1614617" cy="61783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Συμβάσεις με γιατρούς</a:t>
            </a:r>
            <a:endParaRPr lang="el-GR" dirty="0"/>
          </a:p>
        </p:txBody>
      </p:sp>
      <p:sp>
        <p:nvSpPr>
          <p:cNvPr id="12" name="Ορθογώνιο 11"/>
          <p:cNvSpPr/>
          <p:nvPr/>
        </p:nvSpPr>
        <p:spPr>
          <a:xfrm>
            <a:off x="5113637" y="6128951"/>
            <a:ext cx="1614617" cy="61783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Ιδιωτικές πληρωμές</a:t>
            </a:r>
            <a:endParaRPr lang="el-GR" dirty="0"/>
          </a:p>
        </p:txBody>
      </p:sp>
      <p:sp>
        <p:nvSpPr>
          <p:cNvPr id="13" name="Ορθογώνιο 12"/>
          <p:cNvSpPr/>
          <p:nvPr/>
        </p:nvSpPr>
        <p:spPr>
          <a:xfrm>
            <a:off x="9885405" y="3583461"/>
            <a:ext cx="1482812" cy="61783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Εισφορές σε δήμους</a:t>
            </a:r>
            <a:endParaRPr lang="el-GR" dirty="0"/>
          </a:p>
        </p:txBody>
      </p:sp>
      <p:sp>
        <p:nvSpPr>
          <p:cNvPr id="14" name="Ορθογώνιο 13"/>
          <p:cNvSpPr/>
          <p:nvPr/>
        </p:nvSpPr>
        <p:spPr>
          <a:xfrm>
            <a:off x="9146060" y="5511114"/>
            <a:ext cx="1614618" cy="617837"/>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Κέντρα Υγείας Δήμων.</a:t>
            </a:r>
            <a:endParaRPr lang="el-GR" dirty="0"/>
          </a:p>
        </p:txBody>
      </p:sp>
      <p:cxnSp>
        <p:nvCxnSpPr>
          <p:cNvPr id="16" name="Ευθύγραμμο βέλος σύνδεσης 15"/>
          <p:cNvCxnSpPr>
            <a:stCxn id="4" idx="3"/>
          </p:cNvCxnSpPr>
          <p:nvPr/>
        </p:nvCxnSpPr>
        <p:spPr>
          <a:xfrm>
            <a:off x="1981200" y="733168"/>
            <a:ext cx="2197444" cy="24713"/>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p:cNvCxnSpPr>
            <a:stCxn id="4" idx="2"/>
          </p:cNvCxnSpPr>
          <p:nvPr/>
        </p:nvCxnSpPr>
        <p:spPr>
          <a:xfrm>
            <a:off x="1268627" y="988541"/>
            <a:ext cx="8238" cy="1771135"/>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a:off x="7059827" y="757881"/>
            <a:ext cx="2751438" cy="0"/>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Ευθύγραμμο βέλος σύνδεσης 25"/>
          <p:cNvCxnSpPr>
            <a:stCxn id="2" idx="4"/>
          </p:cNvCxnSpPr>
          <p:nvPr/>
        </p:nvCxnSpPr>
        <p:spPr>
          <a:xfrm>
            <a:off x="5642919" y="1293340"/>
            <a:ext cx="0" cy="650790"/>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Ευθύγραμμο βέλος σύνδεσης 28"/>
          <p:cNvCxnSpPr/>
          <p:nvPr/>
        </p:nvCxnSpPr>
        <p:spPr>
          <a:xfrm>
            <a:off x="5642919" y="2537254"/>
            <a:ext cx="0" cy="345989"/>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Ευθύγραμμο βέλος σύνδεσης 32"/>
          <p:cNvCxnSpPr>
            <a:stCxn id="7" idx="2"/>
          </p:cNvCxnSpPr>
          <p:nvPr/>
        </p:nvCxnSpPr>
        <p:spPr>
          <a:xfrm flipH="1">
            <a:off x="5181600" y="3748218"/>
            <a:ext cx="2061" cy="700214"/>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Ευθύγραμμο βέλος σύνδεσης 34"/>
          <p:cNvCxnSpPr>
            <a:stCxn id="10" idx="3"/>
            <a:endCxn id="11" idx="1"/>
          </p:cNvCxnSpPr>
          <p:nvPr/>
        </p:nvCxnSpPr>
        <p:spPr>
          <a:xfrm>
            <a:off x="6254579" y="4827377"/>
            <a:ext cx="473675" cy="0"/>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Ευθύγραμμο βέλος σύνδεσης 39"/>
          <p:cNvCxnSpPr/>
          <p:nvPr/>
        </p:nvCxnSpPr>
        <p:spPr>
          <a:xfrm>
            <a:off x="9325232" y="757881"/>
            <a:ext cx="8238" cy="4670854"/>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Ευθύγραμμο βέλος σύνδεσης 41"/>
          <p:cNvCxnSpPr/>
          <p:nvPr/>
        </p:nvCxnSpPr>
        <p:spPr>
          <a:xfrm>
            <a:off x="9339648" y="3954162"/>
            <a:ext cx="471617" cy="8238"/>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Ευθεία γραμμή σύνδεσης 46"/>
          <p:cNvCxnSpPr>
            <a:stCxn id="9" idx="2"/>
          </p:cNvCxnSpPr>
          <p:nvPr/>
        </p:nvCxnSpPr>
        <p:spPr>
          <a:xfrm>
            <a:off x="2137719" y="6128951"/>
            <a:ext cx="12357" cy="453081"/>
          </a:xfrm>
          <a:prstGeom prst="line">
            <a:avLst/>
          </a:prstGeom>
          <a:ln w="508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p:cNvCxnSpPr/>
          <p:nvPr/>
        </p:nvCxnSpPr>
        <p:spPr>
          <a:xfrm>
            <a:off x="2166551" y="6557319"/>
            <a:ext cx="2883244" cy="24713"/>
          </a:xfrm>
          <a:prstGeom prst="straightConnector1">
            <a:avLst/>
          </a:prstGeom>
          <a:ln w="508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p:nvPr/>
        </p:nvCxnSpPr>
        <p:spPr>
          <a:xfrm flipH="1" flipV="1">
            <a:off x="1777525" y="3954162"/>
            <a:ext cx="0" cy="1252152"/>
          </a:xfrm>
          <a:prstGeom prst="straightConnector1">
            <a:avLst/>
          </a:prstGeom>
          <a:ln w="41275">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Ευθύγραμμο βέλος σύνδεσης 22"/>
          <p:cNvCxnSpPr>
            <a:endCxn id="6" idx="0"/>
          </p:cNvCxnSpPr>
          <p:nvPr/>
        </p:nvCxnSpPr>
        <p:spPr>
          <a:xfrm>
            <a:off x="10596785" y="1019837"/>
            <a:ext cx="30026" cy="924293"/>
          </a:xfrm>
          <a:prstGeom prst="straightConnector1">
            <a:avLst/>
          </a:prstGeom>
          <a:ln w="3810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050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708" y="403654"/>
            <a:ext cx="11763633" cy="6063198"/>
          </a:xfrm>
          <a:prstGeom prst="rect">
            <a:avLst/>
          </a:prstGeom>
          <a:noFill/>
        </p:spPr>
        <p:txBody>
          <a:bodyPr wrap="square" rtlCol="0">
            <a:spAutoFit/>
          </a:bodyPr>
          <a:lstStyle/>
          <a:p>
            <a:endParaRPr lang="el-GR" sz="2400" dirty="0" smtClean="0"/>
          </a:p>
          <a:p>
            <a:pPr algn="ctr"/>
            <a:r>
              <a:rPr lang="el-GR" sz="2800" b="1" dirty="0" smtClean="0"/>
              <a:t>Υπηρεσίες Μακροχρόνιας Φροντίδας στην Ελλάδα</a:t>
            </a:r>
          </a:p>
          <a:p>
            <a:endParaRPr lang="el-GR" sz="2800" b="1" dirty="0"/>
          </a:p>
          <a:p>
            <a:r>
              <a:rPr lang="el-GR" sz="2800" b="1" dirty="0" smtClean="0"/>
              <a:t>Ωστόσο στην πράξη το δίκτυο αυτό των υπηρεσιών δεν λειτούργησε ήταν αναποτελεσματικό, δεν υπήρχε εξειδικευμένο προσωπικό πολλές φορές ο ασθενής καλείται να επαναλάβει εξετάσεις και διαδικασίες αυξάνοντας το κόστος της περίθαλψης (τεχνητή αύξηση των υπηρεσιών υγείας – το φαινόμενο της προκλητής ζήτησης των υπηρεσιών</a:t>
            </a:r>
            <a:r>
              <a:rPr lang="el-GR" sz="2800" b="1" dirty="0" smtClean="0"/>
              <a:t>.)</a:t>
            </a:r>
          </a:p>
          <a:p>
            <a:endParaRPr lang="el-GR" sz="2800" b="1" dirty="0"/>
          </a:p>
          <a:p>
            <a:r>
              <a:rPr lang="el-GR" sz="2800" b="1" dirty="0" smtClean="0"/>
              <a:t>(*Προκλητή ζήτηση Στην </a:t>
            </a:r>
            <a:r>
              <a:rPr lang="el-GR" sz="2800" b="1" dirty="0"/>
              <a:t>αγορά της φροντίδας υγείας, η επιρροή των γιατρών και των άλλων </a:t>
            </a:r>
            <a:r>
              <a:rPr lang="el-GR" sz="2800" b="1" dirty="0" smtClean="0"/>
              <a:t>επαγγελματιών </a:t>
            </a:r>
            <a:r>
              <a:rPr lang="el-GR" sz="2800" b="1" dirty="0"/>
              <a:t>υγείας στο επίπεδο της κατανάλωσης του χρήστη των υπηρεσιών φροντίδας υγείας είναι θεμιτή από την άποψη της ασύμμετρης πληροφόρησης και της σχέσης </a:t>
            </a:r>
            <a:r>
              <a:rPr lang="el-GR" sz="2800" b="1" dirty="0" smtClean="0"/>
              <a:t>αντιπροσώπευσης.</a:t>
            </a:r>
            <a:endParaRPr lang="el-GR" sz="2800" b="1" dirty="0"/>
          </a:p>
        </p:txBody>
      </p:sp>
    </p:spTree>
    <p:extLst>
      <p:ext uri="{BB962C8B-B14F-4D97-AF65-F5344CB8AC3E}">
        <p14:creationId xmlns:p14="http://schemas.microsoft.com/office/powerpoint/2010/main" val="954486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7650" y="897487"/>
            <a:ext cx="11741920" cy="5539978"/>
          </a:xfrm>
          <a:prstGeom prst="rect">
            <a:avLst/>
          </a:prstGeom>
        </p:spPr>
        <p:txBody>
          <a:bodyPr wrap="square">
            <a:spAutoFit/>
          </a:bodyPr>
          <a:lstStyle/>
          <a:p>
            <a:pPr algn="ctr"/>
            <a:r>
              <a:rPr lang="el-GR" sz="2800" b="1" dirty="0"/>
              <a:t>Υπηρεσίες Μακροχρόνιας Φροντίδας στην Ελλάδα</a:t>
            </a:r>
          </a:p>
          <a:p>
            <a:endParaRPr lang="el-GR" dirty="0" smtClean="0"/>
          </a:p>
          <a:p>
            <a:r>
              <a:rPr lang="el-GR" dirty="0" smtClean="0"/>
              <a:t> </a:t>
            </a:r>
            <a:r>
              <a:rPr lang="el-GR" sz="2800" b="1" dirty="0"/>
              <a:t>Όμως, αν το επίπεδο της κατανάλωσης που προκαλείται από τους γιατρούς είναι μεγαλύτερο από αυτό που θα είχαν επιλέξει οι ίδιοι οι ασθενείς αν είχαν τις απαραίτητες γνώσεις και πληροφορίες, τότε δημιουργείται το φαινόμενο της προκλητής </a:t>
            </a:r>
            <a:r>
              <a:rPr lang="el-GR" sz="2800" b="1" dirty="0" smtClean="0"/>
              <a:t>ζήτησης των υπηρεσιών.)</a:t>
            </a:r>
            <a:endParaRPr lang="el-GR" sz="2800" b="1" dirty="0"/>
          </a:p>
          <a:p>
            <a:endParaRPr lang="el-GR" sz="2800" b="1" dirty="0"/>
          </a:p>
          <a:p>
            <a:endParaRPr lang="el-GR" sz="2800" b="1" dirty="0"/>
          </a:p>
          <a:p>
            <a:endParaRPr lang="el-GR" sz="2800" b="1" dirty="0" smtClean="0"/>
          </a:p>
          <a:p>
            <a:r>
              <a:rPr lang="el-GR" sz="2800" b="1" dirty="0" smtClean="0"/>
              <a:t>Η </a:t>
            </a:r>
            <a:r>
              <a:rPr lang="el-GR" sz="2800" b="1" dirty="0"/>
              <a:t>μεγάλη εμπλοκή του ιδιωτικού τομέα </a:t>
            </a:r>
            <a:r>
              <a:rPr lang="en-US" sz="2800" b="1" dirty="0"/>
              <a:t>(</a:t>
            </a:r>
            <a:r>
              <a:rPr lang="el-GR" sz="2800" b="1" dirty="0"/>
              <a:t>ιδιωτικά ιατρεία ιατρικός πλουραλισμός) στην παροχή εξωνοσοκομειακής και πρωτοβάθμιας περίθαλψης εκθέτουν </a:t>
            </a:r>
            <a:r>
              <a:rPr lang="el-GR" sz="2800" b="1" dirty="0" smtClean="0"/>
              <a:t>τις δημόσιες δαπάνες </a:t>
            </a:r>
            <a:r>
              <a:rPr lang="el-GR" sz="2800" b="1" dirty="0"/>
              <a:t>Π.Φ.Υ. σε φαινόμενα πλασματικής ζήτησης.</a:t>
            </a:r>
          </a:p>
        </p:txBody>
      </p:sp>
    </p:spTree>
    <p:extLst>
      <p:ext uri="{BB962C8B-B14F-4D97-AF65-F5344CB8AC3E}">
        <p14:creationId xmlns:p14="http://schemas.microsoft.com/office/powerpoint/2010/main" val="1360905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1"/>
          <p:cNvGraphicFramePr>
            <a:graphicFrameLocks/>
          </p:cNvGraphicFramePr>
          <p:nvPr>
            <p:extLst/>
          </p:nvPr>
        </p:nvGraphicFramePr>
        <p:xfrm>
          <a:off x="214184" y="214184"/>
          <a:ext cx="11763632" cy="623604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2378" y="6400800"/>
            <a:ext cx="2777554" cy="369332"/>
          </a:xfrm>
          <a:prstGeom prst="rect">
            <a:avLst/>
          </a:prstGeom>
          <a:noFill/>
        </p:spPr>
        <p:txBody>
          <a:bodyPr wrap="square" rtlCol="0">
            <a:spAutoFit/>
          </a:bodyPr>
          <a:lstStyle/>
          <a:p>
            <a:r>
              <a:rPr lang="en-US" dirty="0" smtClean="0"/>
              <a:t>OECD HEALTH DATA 2007</a:t>
            </a:r>
            <a:endParaRPr lang="el-GR" dirty="0"/>
          </a:p>
        </p:txBody>
      </p:sp>
      <p:graphicFrame>
        <p:nvGraphicFramePr>
          <p:cNvPr id="4" name="Γράφημα 3"/>
          <p:cNvGraphicFramePr>
            <a:graphicFrameLocks/>
          </p:cNvGraphicFramePr>
          <p:nvPr>
            <p:extLst/>
          </p:nvPr>
        </p:nvGraphicFramePr>
        <p:xfrm>
          <a:off x="223935" y="205273"/>
          <a:ext cx="11793894" cy="61955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7345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8367" y="133423"/>
            <a:ext cx="11911913" cy="6124754"/>
          </a:xfrm>
          <a:prstGeom prst="rect">
            <a:avLst/>
          </a:prstGeom>
          <a:noFill/>
        </p:spPr>
        <p:txBody>
          <a:bodyPr wrap="square" rtlCol="0">
            <a:spAutoFit/>
          </a:bodyPr>
          <a:lstStyle/>
          <a:p>
            <a:pPr algn="ctr"/>
            <a:r>
              <a:rPr lang="el-GR" sz="2800" b="1" dirty="0" smtClean="0"/>
              <a:t>Υπηρεσίες Μακροχρόνιας Φροντίδας στην Ελλάδα</a:t>
            </a:r>
          </a:p>
          <a:p>
            <a:endParaRPr lang="el-GR" sz="2800" b="1" dirty="0" smtClean="0"/>
          </a:p>
          <a:p>
            <a:endParaRPr lang="el-GR" sz="2800" b="1" dirty="0"/>
          </a:p>
          <a:p>
            <a:r>
              <a:rPr lang="el-GR" sz="2800" b="1" dirty="0" smtClean="0"/>
              <a:t>Τα εξωτερικά ιατρεία αδυνατούν να προσφέρουν συστηματική παρακολούθηση των ασθενών εκφυλίζονται ουσιαστικά σε προθάλαμο εισαγωγής των ασθενών στην Δευτεροβάθμια φροντίδα (νοσοκομεία) οπού πλέον ο ασθενής με παρα-πληρωμές (άτυπες πληρωμές) θα δεχθεί τις υπηρεσίες υγείας.</a:t>
            </a:r>
          </a:p>
          <a:p>
            <a:endParaRPr lang="el-GR" sz="2800" b="1" dirty="0" smtClean="0"/>
          </a:p>
          <a:p>
            <a:r>
              <a:rPr lang="el-GR" sz="2800" b="1" dirty="0" smtClean="0"/>
              <a:t>Φυσικά έχουν γίνει και θετικά </a:t>
            </a:r>
            <a:r>
              <a:rPr lang="el-GR" sz="2800" b="1" dirty="0" smtClean="0"/>
              <a:t>βήματα στην παροχή των υπηρεσιών </a:t>
            </a:r>
            <a:r>
              <a:rPr lang="el-GR" sz="2800" b="1" dirty="0" smtClean="0"/>
              <a:t>όπως είναι η ηλεκτρονική συνταγογράφηση, ο νόμος Ν. 3918/2011 ίδρυση του ΕΟΠΥΥ, ο ηλεκτρονικός ιατρικός φάκελος του </a:t>
            </a:r>
            <a:r>
              <a:rPr lang="el-GR" sz="2800" b="1" dirty="0" smtClean="0"/>
              <a:t>ασθενή, η ηλεκτρονική κάρτα υγείας του πολίτη, </a:t>
            </a:r>
            <a:r>
              <a:rPr lang="el-GR" sz="2800" b="1" dirty="0" smtClean="0"/>
              <a:t>η προσπάθεια συντονισμού και ελέγχου των υπηρεσιών από τα διευθυντικά στελέχη. </a:t>
            </a:r>
            <a:endParaRPr lang="el-GR" sz="2800" b="1" dirty="0"/>
          </a:p>
        </p:txBody>
      </p:sp>
    </p:spTree>
    <p:extLst>
      <p:ext uri="{BB962C8B-B14F-4D97-AF65-F5344CB8AC3E}">
        <p14:creationId xmlns:p14="http://schemas.microsoft.com/office/powerpoint/2010/main" val="684708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Γράφημα 1"/>
          <p:cNvGraphicFramePr>
            <a:graphicFrameLocks/>
          </p:cNvGraphicFramePr>
          <p:nvPr>
            <p:extLst>
              <p:ext uri="{D42A27DB-BD31-4B8C-83A1-F6EECF244321}">
                <p14:modId xmlns:p14="http://schemas.microsoft.com/office/powerpoint/2010/main" val="167703252"/>
              </p:ext>
            </p:extLst>
          </p:nvPr>
        </p:nvGraphicFramePr>
        <p:xfrm>
          <a:off x="403654" y="362465"/>
          <a:ext cx="10898660" cy="606304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64757" y="6417276"/>
            <a:ext cx="1268627" cy="369332"/>
          </a:xfrm>
          <a:prstGeom prst="rect">
            <a:avLst/>
          </a:prstGeom>
          <a:noFill/>
        </p:spPr>
        <p:txBody>
          <a:bodyPr wrap="square" rtlCol="0">
            <a:spAutoFit/>
          </a:bodyPr>
          <a:lstStyle/>
          <a:p>
            <a:r>
              <a:rPr lang="en-US" dirty="0" smtClean="0"/>
              <a:t>OECD 2007</a:t>
            </a:r>
            <a:endParaRPr lang="el-GR" dirty="0"/>
          </a:p>
        </p:txBody>
      </p:sp>
    </p:spTree>
    <p:extLst>
      <p:ext uri="{BB962C8B-B14F-4D97-AF65-F5344CB8AC3E}">
        <p14:creationId xmlns:p14="http://schemas.microsoft.com/office/powerpoint/2010/main" val="3847995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9651" y="953311"/>
            <a:ext cx="10680970" cy="4832092"/>
          </a:xfrm>
          <a:prstGeom prst="rect">
            <a:avLst/>
          </a:prstGeom>
          <a:noFill/>
        </p:spPr>
        <p:txBody>
          <a:bodyPr wrap="square" rtlCol="0">
            <a:spAutoFit/>
          </a:bodyPr>
          <a:lstStyle/>
          <a:p>
            <a:r>
              <a:rPr lang="el-GR" sz="2800" b="1" dirty="0" smtClean="0"/>
              <a:t>Ασφαλιστικά Ταμεία</a:t>
            </a:r>
            <a:r>
              <a:rPr lang="en-US" sz="2800" b="1" dirty="0" smtClean="0"/>
              <a:t>:</a:t>
            </a:r>
            <a:endParaRPr lang="el-GR" sz="2800" b="1" dirty="0" smtClean="0"/>
          </a:p>
          <a:p>
            <a:endParaRPr lang="en-US" sz="2800" b="1" dirty="0" smtClean="0"/>
          </a:p>
          <a:p>
            <a:r>
              <a:rPr lang="el-GR" sz="2800" b="1" dirty="0" smtClean="0"/>
              <a:t>Με την ψήφιση του Νόμου ν.3918/2011 προβλέπεται η σύσταση ενός ενιαίου φορέα παροχής υπηρεσιών υγείας Ε.Ο.Π.Υ.Υ. (Ενιαίος Οργανισμός Παροχής Υπηρεσιών Υγείας) στον οποίο εντάσσονται οι Πρωτοβάθμιες Μονάδες Υγείας και τα Ασφαλιστικά </a:t>
            </a:r>
            <a:r>
              <a:rPr lang="el-GR" sz="2800" b="1" dirty="0"/>
              <a:t>Τ</a:t>
            </a:r>
            <a:r>
              <a:rPr lang="el-GR" sz="2800" b="1" dirty="0" smtClean="0"/>
              <a:t>αμεία. </a:t>
            </a:r>
          </a:p>
          <a:p>
            <a:endParaRPr lang="el-GR" sz="2800" b="1" dirty="0"/>
          </a:p>
          <a:p>
            <a:r>
              <a:rPr lang="el-GR" sz="2800" b="1" dirty="0" smtClean="0"/>
              <a:t>Σύμφωνα με την αιτιολογική έκθεση του νόμου επιχειρείται η μείωση των νοσοκομειακών δαπανών, ανάπτυξη συστήματος παραπομπών, με στόχο την αποσυμφόρηση των δημόσιων νοσοκομείων.  </a:t>
            </a:r>
            <a:endParaRPr lang="el-GR" sz="2800" b="1" dirty="0"/>
          </a:p>
        </p:txBody>
      </p:sp>
    </p:spTree>
    <p:extLst>
      <p:ext uri="{BB962C8B-B14F-4D97-AF65-F5344CB8AC3E}">
        <p14:creationId xmlns:p14="http://schemas.microsoft.com/office/powerpoint/2010/main" val="391984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Βάθος">
  <a:themeElements>
    <a:clrScheme name="Βάθος">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Βάθος">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άθος">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Βάθος</Template>
  <TotalTime>689</TotalTime>
  <Words>1152</Words>
  <Application>Microsoft Office PowerPoint</Application>
  <PresentationFormat>Ευρεία οθόνη</PresentationFormat>
  <Paragraphs>147</Paragraphs>
  <Slides>19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Corbel</vt:lpstr>
      <vt:lpstr>Βάθος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65</cp:revision>
  <dcterms:created xsi:type="dcterms:W3CDTF">2015-05-08T08:36:13Z</dcterms:created>
  <dcterms:modified xsi:type="dcterms:W3CDTF">2016-05-17T13:46:39Z</dcterms:modified>
</cp:coreProperties>
</file>