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9" r:id="rId4"/>
    <p:sldId id="649" r:id="rId5"/>
    <p:sldId id="291" r:id="rId6"/>
    <p:sldId id="650" r:id="rId7"/>
    <p:sldId id="615" r:id="rId8"/>
    <p:sldId id="617" r:id="rId9"/>
    <p:sldId id="321" r:id="rId10"/>
    <p:sldId id="333" r:id="rId11"/>
    <p:sldId id="300" r:id="rId12"/>
    <p:sldId id="275" r:id="rId13"/>
    <p:sldId id="266" r:id="rId14"/>
    <p:sldId id="302" r:id="rId15"/>
    <p:sldId id="646" r:id="rId16"/>
    <p:sldId id="305" r:id="rId17"/>
    <p:sldId id="315" r:id="rId18"/>
    <p:sldId id="332" r:id="rId19"/>
    <p:sldId id="339" r:id="rId20"/>
    <p:sldId id="270" r:id="rId21"/>
    <p:sldId id="276" r:id="rId22"/>
    <p:sldId id="277" r:id="rId23"/>
    <p:sldId id="287" r:id="rId24"/>
    <p:sldId id="317" r:id="rId25"/>
    <p:sldId id="318" r:id="rId26"/>
    <p:sldId id="319" r:id="rId27"/>
    <p:sldId id="320" r:id="rId28"/>
    <p:sldId id="647" r:id="rId29"/>
    <p:sldId id="334" r:id="rId30"/>
    <p:sldId id="648" r:id="rId31"/>
    <p:sldId id="323" r:id="rId32"/>
    <p:sldId id="324" r:id="rId33"/>
    <p:sldId id="325" r:id="rId34"/>
    <p:sldId id="326" r:id="rId35"/>
    <p:sldId id="316" r:id="rId36"/>
    <p:sldId id="262" r:id="rId37"/>
    <p:sldId id="263" r:id="rId38"/>
    <p:sldId id="278" r:id="rId39"/>
    <p:sldId id="327" r:id="rId40"/>
    <p:sldId id="328" r:id="rId41"/>
    <p:sldId id="330" r:id="rId42"/>
    <p:sldId id="331" r:id="rId43"/>
    <p:sldId id="282" r:id="rId44"/>
    <p:sldId id="283" r:id="rId45"/>
    <p:sldId id="284" r:id="rId46"/>
    <p:sldId id="285" r:id="rId47"/>
    <p:sldId id="286" r:id="rId48"/>
    <p:sldId id="329" r:id="rId49"/>
    <p:sldId id="644" r:id="rId50"/>
    <p:sldId id="645" r:id="rId51"/>
    <p:sldId id="311" r:id="rId52"/>
    <p:sldId id="312" r:id="rId53"/>
    <p:sldId id="322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F23333-AFFA-4178-B0AA-B1193D56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ABB22C-E7D6-4381-B630-7B48696E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C8A6CE-2EC3-40D2-9B0F-2A6A8A53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651B8E-2D5A-4D96-AA3A-E7B1B83A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7E1040-41A8-431D-81FB-C71223D2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23399-33C0-4593-AF9C-31DD6D3B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1274B7-F904-46DB-B850-19B144A1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BF9C08-E0EE-48DC-B0B9-7768A744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D7F378-5444-4597-A2D0-F175B79C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6AAB58-A5F0-40C5-A324-386EDA95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89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E88D5CA-CEA6-4573-B145-C3ACC1B0F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9E7B43-FD21-4206-9D1A-2D25B9461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4E7CD1-32B5-4A06-A3F1-AE6854C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1F703F-6944-4296-92DE-167E6894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D694C1-3EA5-43D1-93D6-93F81AE8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92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45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38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19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91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58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069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87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9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942071-306E-4887-80B0-A6DD514A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FC5D84-8E85-4F8F-BB3B-BC03000B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32169A-6E9E-404E-ACA9-8CD89E47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A2B109-6040-418E-B3B2-FEF786C4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48CB81-0113-4EE9-8CD4-AFCAE87E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4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559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53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36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203284-4B8F-4AF5-BFF0-BEF29A3B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A8CCF5-D0F3-49F5-8397-6A052E37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9198BE-A439-4DE8-B0E6-902BADE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31A12F-CBFA-4A89-BFFB-E07485DF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05AEE5-774B-4FA7-8CB9-7A8EFC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44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B4FD1-AC5A-4FE3-A1E0-1E34F1BC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B9B2A8-5494-4B13-B3D3-92F9880CD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F1DD51-2184-4C2A-8A4D-15688D08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C7035D-3B91-4698-99FB-101FCA00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EB54F9-23C1-4121-AAF9-6618240E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6AE257D-6463-4FF9-8892-F382B116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1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18DE5-F1AC-4707-BDC8-5B61A886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2561AD-A411-4680-864A-AEC3BAFF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8C905D-1646-4F96-ABC8-60C0FF10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4A88B3A-2E19-4F62-91BA-FCABFB528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DAAE239-0EB3-4362-A0A8-51E2F1D56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788D82F-3E12-4160-9D35-5E67C723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3B020C8-4A7C-4301-9734-BB01C546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D2D11D4-5B9E-4ECE-A1C6-2AD478A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1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0690E4-D918-40E7-9082-3A2FF98C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18AF495-A116-4C31-A2AA-CC82CD5D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6358A3-06B4-4223-9BD4-DD168A65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8BBDFF-A40F-4AF1-A1C3-771AA1D9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17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9233F2E-AFC9-4D71-90EB-4690287B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FCA24F-9E92-46D0-85C3-BE84C9EB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C66E96-1C79-4F36-8023-4F7D78E2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4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F3A421-AE7C-4712-9862-587ED08F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B9E590-553B-4D66-B3F5-D1271B20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F43270-F322-4EE6-82BF-69DEAF13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03262C8-5E95-49B6-A43C-07C80FAA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1C0736-4805-4EC0-A0B1-F25392D8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58E8FA5-E8AF-48FA-ABC0-2C81E5E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4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9721E-1A50-490C-A5DF-094177D9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FE4D1EC-4CF9-4B2E-9449-A2CC65C97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2CC682-0A11-426A-8490-7C20169B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1E55508-AA8C-4F94-B55A-252F6FA1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806F58C-B458-47BF-8060-0307983A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F0387DB-FDFF-47F5-B5D4-FFB2225A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4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7AC213-5111-4F5A-8F32-62369FBE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A5ECB7F-1F11-4B2B-8103-A5E9B07F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A7CB2E-EC54-402D-8925-A0CAF83AA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47FC-F344-4CEC-ABB3-B5FDE7D7240C}" type="datetimeFigureOut">
              <a:rPr lang="el-GR" smtClean="0"/>
              <a:t>28/10/2021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E9B708-A3A3-4C23-B30F-4678345D1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D3A549-7458-4DCD-BA37-CF3F8F06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D23F-4589-4EBB-A09F-4B6E2F357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6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A24F-811C-4B9F-925C-35F015E9DAE5}" type="datetimeFigureOut">
              <a:rPr lang="el-GR" smtClean="0"/>
              <a:pPr/>
              <a:t>28/10/2021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F305-15AD-4B71-8F29-A591BBF920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56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737FA-C041-42DE-8994-2BDDF4360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ΣΥΝΤΟΜΗ ΝΕΥΡΟΦΥΣΙΟΛΟΓΙΑ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39139EC-1BFD-4392-ACCC-1CEB24B6C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34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ÎÏÎ¿ÏÎ­Î»ÎµÏÎ¼Î± ÎµÎ¹ÎºÏÎ½Î±Ï Î³Î¹Î± Substantia gelatinosa of Rol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05"/>
            <a:ext cx="8967502" cy="605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857251"/>
            <a:ext cx="633095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ANNA\A_ΜΑΘΗΜΑΤΑ PPS\ΝΕΥΡΟΦΥΣΙΟΛΟΓΙΑ\ινες νωτ μυελό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5" y="1309689"/>
            <a:ext cx="7270750" cy="423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7" y="357166"/>
            <a:ext cx="8142313" cy="62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452662" y="4786322"/>
            <a:ext cx="4903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Πλ.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Νωτ.θαλ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. Δεμάτιο</a:t>
            </a:r>
          </a:p>
          <a:p>
            <a:pPr marL="342900" indent="-342900">
              <a:buFontTx/>
              <a:buAutoNum type="arabicPeriod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Λεπτές εμμύελες ίνες-ζελατινώδη ουσία-</a:t>
            </a:r>
          </a:p>
          <a:p>
            <a:pPr marL="342900" indent="-342900"/>
            <a:r>
              <a:rPr lang="el-GR" dirty="0">
                <a:solidFill>
                  <a:prstClr val="black"/>
                </a:solidFill>
                <a:latin typeface="Calibri"/>
              </a:rPr>
              <a:t>	χιάζονται-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πλ.νωτ.θαλ.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Δεμάτιο</a:t>
            </a:r>
          </a:p>
          <a:p>
            <a:pPr marL="342900" indent="-342900"/>
            <a:r>
              <a:rPr lang="el-GR" dirty="0">
                <a:solidFill>
                  <a:prstClr val="black"/>
                </a:solidFill>
                <a:latin typeface="Calibri"/>
              </a:rPr>
              <a:t>3.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Πρόσθιο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νωτ.θαλ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Δεμ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/>
            <a:r>
              <a:rPr lang="el-GR" dirty="0">
                <a:solidFill>
                  <a:prstClr val="black"/>
                </a:solidFill>
                <a:latin typeface="Calibri"/>
              </a:rPr>
              <a:t>4. Εμμύελες ίνες – χιάζονται-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πρ.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θαλ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δεμάτιο</a:t>
            </a:r>
          </a:p>
          <a:p>
            <a:pPr marL="342900" indent="-342900"/>
            <a:r>
              <a:rPr lang="el-GR" dirty="0">
                <a:solidFill>
                  <a:prstClr val="black"/>
                </a:solidFill>
                <a:latin typeface="Calibri"/>
              </a:rPr>
              <a:t>5.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Τετραδ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. δεμάτιο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953124" y="357166"/>
            <a:ext cx="251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ΔΕΜΑΤΙΑ ΠΡ.ΠΛ.ΔΕΣΜΗΣ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60" y="142852"/>
            <a:ext cx="52133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024826" y="1357299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12. οπ.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Παρ. δ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14.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πρ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Παρ.δ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15.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Ελαϊκό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δ.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16.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Νωτιαίοαιθουσαίο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8524893" y="3714752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17. γάγγλιο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928671"/>
            <a:ext cx="4572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452663" y="357166"/>
            <a:ext cx="720113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  <a:latin typeface="Calibri"/>
              </a:rPr>
              <a:t>ΠΑΡΕΓΚΕΦΑΛΙΔΙΚΑ ΔΕΜΑΤΙΑ ΠΛΑΓΙΩΝ ΔΕΣΜΩΝ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881158" y="5286388"/>
            <a:ext cx="8643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12. Οπίσθιο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Παρ. δ.: ιδιοδεκτικότητα από αρθρώσεις, τένοντες και μυϊκές ατράκτους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14. Πρόσθιο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Παρ. δ.: ιδιοδεκτικότητα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εξωδέκτριες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ώσεις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15, 16.: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ιδιοδέκτριες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ώσεις αυχένα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8096264" y="2714620"/>
            <a:ext cx="13474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13. π.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Clarke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44958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453323" y="714356"/>
            <a:ext cx="18886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ΟΠΙΣΘΙΕΣ ΔΕΣΜΕΣ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167570" y="1857365"/>
            <a:ext cx="344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6. Ισχνό δεμάτιο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Goll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κάτω μέρος)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7. Σφηνοειδές δεμάτιο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Burdach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453191" y="3643314"/>
            <a:ext cx="4072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Παχιές εμμύελες ίνες ανέρχονται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χωρίς σύναψη έως τους αντίστοιχους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πυρήνες προμήκη.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Πληροφορίες επικριτικής αισθητικότητας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εξωδέκτρια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: εντόπιση και ποιότητα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αισθητικής πληροφορίας) και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err="1">
                <a:solidFill>
                  <a:prstClr val="black"/>
                </a:solidFill>
                <a:latin typeface="Calibri"/>
              </a:rPr>
              <a:t>ιδιοδεκτικότητα: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θέση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μελών στο χώρο.</a:t>
            </a: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4" y="1"/>
            <a:ext cx="5451500" cy="66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4" y="452439"/>
            <a:ext cx="51720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34" y="428604"/>
            <a:ext cx="82052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3095604" y="2428868"/>
            <a:ext cx="6550572" cy="914400"/>
            <a:chOff x="1571604" y="2428868"/>
            <a:chExt cx="6550572" cy="914400"/>
          </a:xfrm>
        </p:grpSpPr>
        <p:sp>
          <p:nvSpPr>
            <p:cNvPr id="2" name="1 - Ορθογώνιο"/>
            <p:cNvSpPr/>
            <p:nvPr/>
          </p:nvSpPr>
          <p:spPr>
            <a:xfrm>
              <a:off x="3571868" y="2428868"/>
              <a:ext cx="2357454" cy="9144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3" name="2 - Δεξιό βέλος"/>
            <p:cNvSpPr/>
            <p:nvPr/>
          </p:nvSpPr>
          <p:spPr>
            <a:xfrm>
              <a:off x="1571604" y="2714620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3 - Δεξιό βέλος"/>
            <p:cNvSpPr/>
            <p:nvPr/>
          </p:nvSpPr>
          <p:spPr>
            <a:xfrm>
              <a:off x="7143768" y="2643182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0"/>
            <a:ext cx="490745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1" y="1"/>
            <a:ext cx="30876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1" y="2335214"/>
            <a:ext cx="305911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3" y="571481"/>
            <a:ext cx="47482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1" y="214290"/>
            <a:ext cx="31511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9" y="3071810"/>
            <a:ext cx="30527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214290"/>
            <a:ext cx="4689495" cy="64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357166"/>
            <a:ext cx="1428760" cy="265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28" y="2071678"/>
            <a:ext cx="1643074" cy="26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54" y="3571876"/>
            <a:ext cx="1428760" cy="30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6" y="2571745"/>
            <a:ext cx="1357322" cy="28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3238480" y="928671"/>
            <a:ext cx="8708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Νεύρο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(Μέσο)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381489" y="2500307"/>
            <a:ext cx="62606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Ρίζα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(Α6)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881686" y="3786190"/>
            <a:ext cx="19183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πολυνευροπάθεια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7881951" y="5572140"/>
            <a:ext cx="259506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Πολλαπλή μονονευρίτιδα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571480"/>
            <a:ext cx="15682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2" y="2643182"/>
            <a:ext cx="1643074" cy="282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578" y="2928935"/>
            <a:ext cx="2214578" cy="37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81290" y="1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όλων των ειδών αισθητικότητας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κάτωθεν επιπέδου βλάβης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452794" y="857232"/>
            <a:ext cx="30480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Πλήρης εγκάρσια διατομή ΝΜ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167307" y="2428868"/>
            <a:ext cx="375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επιπολής ΔΕ, εν τω βάθει ΑΡ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310183" y="2786058"/>
            <a:ext cx="29245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Ημιεγκάρσια διατομή ΝΜ ΑΡ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453059" y="5357827"/>
            <a:ext cx="350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επιπολής αισθητικότητας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στο επίπεδο βλάβης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881686" y="6143644"/>
            <a:ext cx="15770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Συριγγομυελία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881819" y="2"/>
            <a:ext cx="368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εν τω βάθει αισθητικότητας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κάτωθεν επιπέδου βλάβης</a:t>
            </a: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024695" y="857232"/>
            <a:ext cx="25235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Βλάβη οπισθίων δεσμών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2500306"/>
            <a:ext cx="2143140" cy="387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095605" y="142852"/>
            <a:ext cx="646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επιπολής αισθητικότητας προσώπου ΔΕ, ημισώματος ΑΡ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452926" y="857232"/>
            <a:ext cx="44028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Βλάβη στον προμήκη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ή κατώτερη γέφυρα ΔΕ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953125" y="2071679"/>
            <a:ext cx="457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επιπολής αισθητικότητας προσώπου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και ημισώματος ΑΡ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881818" y="2786058"/>
            <a:ext cx="30603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Βλάβη στην ανώτερη γέφυρα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453322" y="4000506"/>
            <a:ext cx="27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Απώλεια όλων των ειδών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αισθητικότητας προσώπου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και ημισώματος ΑΡ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524760" y="5143512"/>
            <a:ext cx="26888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Βλάβη στο μ. εγκέφαλο ΔΕ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48" y="1357298"/>
            <a:ext cx="21145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214291"/>
            <a:ext cx="2590816" cy="46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809985" y="428604"/>
            <a:ext cx="3234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Πλήρης αντίπλευρη υπαισθησία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+ υπερπάθεια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+ αυτόματα άλγη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667636" y="428604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Θάλαμος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667241" y="2143116"/>
            <a:ext cx="323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Πλήρης αντίπλευρη υπαισθησία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096265" y="2143116"/>
            <a:ext cx="11566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Έσω κάψα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595802" y="3571876"/>
            <a:ext cx="2913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Διαταραχή επικριτικής αφής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(λιγότερο η επιπολής),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θέσης μελών στο χώρο,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στερεογνωσίας</a:t>
            </a: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953388" y="3714752"/>
            <a:ext cx="19254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Αισθητικός φλοιός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81884" y="4929199"/>
            <a:ext cx="24543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white"/>
                </a:solidFill>
                <a:latin typeface="Calibri"/>
              </a:rPr>
              <a:t>ΔΕ αισθητική απόσβεση</a:t>
            </a:r>
          </a:p>
          <a:p>
            <a:r>
              <a:rPr lang="el-GR" dirty="0">
                <a:solidFill>
                  <a:prstClr val="white"/>
                </a:solidFill>
                <a:latin typeface="Calibri"/>
              </a:rPr>
              <a:t>ΑΡ αισθητική αμέλεια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10380" y="1500174"/>
            <a:ext cx="357190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</a:t>
            </a:r>
            <a:r>
              <a:rPr lang="el-GR" baseline="30000" dirty="0" err="1">
                <a:solidFill>
                  <a:prstClr val="white"/>
                </a:solidFill>
                <a:latin typeface="Calibri"/>
              </a:rPr>
              <a:t>ος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 και 3</a:t>
            </a:r>
            <a:r>
              <a:rPr lang="el-GR" baseline="30000" dirty="0">
                <a:solidFill>
                  <a:prstClr val="white"/>
                </a:solidFill>
                <a:latin typeface="Calibri"/>
              </a:rPr>
              <a:t>ος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 νευρώνας 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είναι κοινοί.</a:t>
            </a: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(νωτιαίο αισθητικό γάγγλιο 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(γασσέρειο)-θάλαμος).</a:t>
            </a: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Ο 2</a:t>
            </a:r>
            <a:r>
              <a:rPr lang="el-GR" baseline="30000" dirty="0">
                <a:solidFill>
                  <a:prstClr val="white"/>
                </a:solidFill>
                <a:latin typeface="Calibri"/>
              </a:rPr>
              <a:t>ος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 νευρώνας βρίσκεται 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σε άλλο ύψος.</a:t>
            </a: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Ο χιασμός αφορά 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στις ίνες 2</a:t>
            </a:r>
            <a:r>
              <a:rPr lang="el-GR" baseline="30000" dirty="0">
                <a:solidFill>
                  <a:prstClr val="white"/>
                </a:solidFill>
                <a:latin typeface="Calibri"/>
              </a:rPr>
              <a:t>ου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 νευρώνα και για αυτό 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prstClr val="white"/>
                </a:solidFill>
                <a:latin typeface="Calibri"/>
              </a:rPr>
              <a:t>το ύψος διχασμού διαφέρει.</a:t>
            </a:r>
          </a:p>
          <a:p>
            <a:pPr algn="ctr"/>
            <a:r>
              <a:rPr lang="el-GR" dirty="0">
                <a:solidFill>
                  <a:srgbClr val="FFFF00"/>
                </a:solidFill>
                <a:latin typeface="Calibri"/>
              </a:rPr>
              <a:t>Τα δεμάτια συμπλησιάζουν </a:t>
            </a:r>
            <a:endParaRPr lang="en-US" dirty="0">
              <a:solidFill>
                <a:srgbClr val="FFFF00"/>
              </a:solidFill>
              <a:latin typeface="Calibri"/>
            </a:endParaRPr>
          </a:p>
          <a:p>
            <a:pPr algn="ctr"/>
            <a:r>
              <a:rPr lang="el-GR" dirty="0">
                <a:solidFill>
                  <a:srgbClr val="FFFF00"/>
                </a:solidFill>
                <a:latin typeface="Calibri"/>
              </a:rPr>
              <a:t>στο μ. εγκέφαλο</a:t>
            </a:r>
          </a:p>
          <a:p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- Εικόνα" descr="ΑΝΙΟΝΤΑ ΔΕ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39922"/>
            <a:ext cx="5357850" cy="70979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ΚΑΤΙΟΝΤΑ ΔΕΜΑΤΙΑ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ΠΥΡΑΜΙΔΙΚΑ</a:t>
            </a:r>
          </a:p>
          <a:p>
            <a:r>
              <a:rPr lang="el-GR" dirty="0"/>
              <a:t>ΕΞΩΠΥΡΑΜΙΔΙΚΑ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ΦΛΟΙΟΣ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Ελέγχει οργάνωση σύνθετων κινητικών δράσεων και εκτέλεσης λεπτών κινήσεων με ακρίβεια.</a:t>
            </a:r>
          </a:p>
          <a:p>
            <a:pPr>
              <a:buNone/>
            </a:pPr>
            <a:r>
              <a:rPr lang="el-GR" b="1" dirty="0"/>
              <a:t>Άμεσα</a:t>
            </a:r>
            <a:r>
              <a:rPr lang="el-GR" dirty="0"/>
              <a:t> 	κινητικούς και διάμεσους νευρώνες</a:t>
            </a:r>
          </a:p>
          <a:p>
            <a:pPr>
              <a:buNone/>
            </a:pPr>
            <a:r>
              <a:rPr lang="el-GR" b="1" dirty="0"/>
              <a:t>Έμμεσα</a:t>
            </a:r>
            <a:r>
              <a:rPr lang="el-GR" dirty="0"/>
              <a:t> 	  πυρήνες στελέχους (κατιόντα δεμάτια)</a:t>
            </a:r>
          </a:p>
          <a:p>
            <a:pPr>
              <a:buNone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Φλοιοπρομηκικές ίνες</a:t>
            </a:r>
            <a:r>
              <a:rPr lang="el-GR" dirty="0"/>
              <a:t>	κινητικοί πυρήνες στελέχους 	μυς προσώπου</a:t>
            </a:r>
          </a:p>
          <a:p>
            <a:pPr>
              <a:buNone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Φλοιονωτιαίες ίνες</a:t>
            </a:r>
            <a:r>
              <a:rPr lang="el-GR" dirty="0"/>
              <a:t>	 κινητικοί πυρήνες ΝΜ		μυς κορμού και άκρων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8596330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9310710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4238612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5238744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309918" y="292893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3452794" y="350043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3238480" y="2500306"/>
            <a:ext cx="6550572" cy="914400"/>
            <a:chOff x="1571604" y="2428868"/>
            <a:chExt cx="6550572" cy="914400"/>
          </a:xfrm>
        </p:grpSpPr>
        <p:sp>
          <p:nvSpPr>
            <p:cNvPr id="2" name="1 - Ορθογώνιο"/>
            <p:cNvSpPr/>
            <p:nvPr/>
          </p:nvSpPr>
          <p:spPr>
            <a:xfrm>
              <a:off x="3571868" y="2428868"/>
              <a:ext cx="2357454" cy="9144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3" name="2 - Δεξιό βέλος"/>
            <p:cNvSpPr/>
            <p:nvPr/>
          </p:nvSpPr>
          <p:spPr>
            <a:xfrm>
              <a:off x="1571604" y="2714620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3 - Δεξιό βέλος"/>
            <p:cNvSpPr/>
            <p:nvPr/>
          </p:nvSpPr>
          <p:spPr>
            <a:xfrm>
              <a:off x="7143768" y="2643182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2881290" y="38576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ΠΛΗΡΟΦΟΡΙΑ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8524892" y="378619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ΑΠΑΝΤΗΣΗ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595934" y="385762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ΕΠΕΞΕΡΓΑΣΙΑ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238480" y="192880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ΠΝΣ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8810644" y="192880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ΠΝΣ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881687" y="178592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ΚΝΣ</a:t>
            </a:r>
          </a:p>
        </p:txBody>
      </p:sp>
      <p:sp>
        <p:nvSpPr>
          <p:cNvPr id="13" name="12 - Κεραυνός"/>
          <p:cNvSpPr/>
          <p:nvPr/>
        </p:nvSpPr>
        <p:spPr>
          <a:xfrm>
            <a:off x="5881686" y="2428868"/>
            <a:ext cx="914400" cy="914400"/>
          </a:xfrm>
          <a:prstGeom prst="lightningBolt">
            <a:avLst/>
          </a:prstGeom>
          <a:ln>
            <a:solidFill>
              <a:srgbClr val="E8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Το μεγαλύτερο κατιόν δεμάτιο.</a:t>
            </a:r>
          </a:p>
          <a:p>
            <a:pPr>
              <a:buNone/>
            </a:pPr>
            <a:r>
              <a:rPr lang="el-GR" dirty="0"/>
              <a:t>1 εκ. ίνες</a:t>
            </a:r>
          </a:p>
          <a:p>
            <a:pPr>
              <a:buNone/>
            </a:pPr>
            <a:r>
              <a:rPr lang="el-GR" dirty="0"/>
              <a:t>50% από π. 4 κατά </a:t>
            </a:r>
            <a:r>
              <a:rPr lang="en-US" dirty="0"/>
              <a:t>Brodmann (1</a:t>
            </a:r>
            <a:r>
              <a:rPr lang="el-GR" dirty="0"/>
              <a:t>ταγής κινητικός φλοιός)</a:t>
            </a:r>
            <a:endParaRPr lang="en-US" dirty="0"/>
          </a:p>
          <a:p>
            <a:pPr>
              <a:buNone/>
            </a:pPr>
            <a:r>
              <a:rPr lang="en-US" dirty="0"/>
              <a:t>30% </a:t>
            </a:r>
            <a:r>
              <a:rPr lang="el-GR" dirty="0"/>
              <a:t>από π.6 κατά </a:t>
            </a:r>
            <a:r>
              <a:rPr lang="en-US" dirty="0"/>
              <a:t>Brodmann </a:t>
            </a:r>
            <a:r>
              <a:rPr lang="el-GR" dirty="0"/>
              <a:t>(προκινητική περιοχή)</a:t>
            </a:r>
          </a:p>
          <a:p>
            <a:pPr>
              <a:buNone/>
            </a:pPr>
            <a:r>
              <a:rPr lang="el-GR" dirty="0"/>
              <a:t>20% από π. 3,2,1 κατά </a:t>
            </a:r>
            <a:r>
              <a:rPr lang="en-US" dirty="0"/>
              <a:t>Brodmann </a:t>
            </a:r>
            <a:r>
              <a:rPr lang="el-GR" dirty="0"/>
              <a:t>(σωματοαισθητικός φλοιός)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/>
              <a:t>	Οι ίνες κατέρχονται δια μέσω της έσω κάψας, κοιλιακά στο μέσο εγκέφαλο, χωρίζονται σε δεσμίδες ανάμεσα στους πυρήνες γέφυρας και ανασυγκροτούνται στον προμήκη. Στην ένωση προμήκη-ΝΜ χιάζονται κατά τα </a:t>
            </a:r>
            <a:r>
              <a:rPr lang="el-GR" sz="3600" dirty="0"/>
              <a:t>¾</a:t>
            </a:r>
            <a:r>
              <a:rPr lang="el-GR" dirty="0"/>
              <a:t>. </a:t>
            </a:r>
          </a:p>
          <a:p>
            <a:pPr>
              <a:buNone/>
            </a:pPr>
            <a:r>
              <a:rPr lang="el-GR" dirty="0"/>
              <a:t>	Οι χιασμένες ίνες (</a:t>
            </a:r>
            <a:r>
              <a:rPr lang="el-GR" b="1" dirty="0" err="1"/>
              <a:t>π.4</a:t>
            </a:r>
            <a:r>
              <a:rPr lang="el-GR" dirty="0"/>
              <a:t>, λιγότερο π. 6,1,2,3) (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πλάγιο φλοιονωτιαίο δεμάτιο</a:t>
            </a:r>
            <a:r>
              <a:rPr lang="el-GR" dirty="0"/>
              <a:t>) προβάλλουν στο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έξω ραχιαίο τμήμα πυρήνων ΝΜ. </a:t>
            </a:r>
            <a:r>
              <a:rPr lang="el-GR" dirty="0"/>
              <a:t>Δίνουν ίνες και στον ερυθρό πυρήνα (π. 6). - </a:t>
            </a:r>
            <a:r>
              <a:rPr lang="el-GR" b="1" dirty="0"/>
              <a:t>Άμεση σύνδεση με α κινητικούς νευρώνες </a:t>
            </a:r>
            <a:r>
              <a:rPr lang="el-GR" dirty="0"/>
              <a:t>(μυς δαχτύλων, προσώπου, γλώσσας-λεπτές ανεξάρτητες κινήσεις)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Οι αχίαστες ίνες (</a:t>
            </a:r>
            <a:r>
              <a:rPr lang="el-GR" b="1" dirty="0"/>
              <a:t>π. 6</a:t>
            </a:r>
            <a:r>
              <a:rPr lang="el-GR" dirty="0"/>
              <a:t>, λιγότερο π. 4) (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κοιλιακό φλοιονωτιαίο δεμάτιο</a:t>
            </a:r>
            <a:r>
              <a:rPr lang="el-GR" dirty="0"/>
              <a:t>) προβάλλουν </a:t>
            </a:r>
            <a:r>
              <a:rPr lang="el-GR" b="1" dirty="0"/>
              <a:t>αμφοτερόπλευρα</a:t>
            </a:r>
            <a:r>
              <a:rPr lang="el-GR" dirty="0"/>
              <a:t> στο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έσω-κοιλιακό σύστημα πυρήνων ΝΜ</a:t>
            </a:r>
            <a:r>
              <a:rPr lang="el-GR" dirty="0"/>
              <a:t> (αξονικοί εγγύς μυς). Συμβάλλουν στις έσω οδούς στελέχους (Αιθουσονωτιαίο, Δικτυονωτιαίο και Τετραδυμονωτιαίο δεμάτιο).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σω και εξω φλοιονωτιαί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9" y="500043"/>
            <a:ext cx="5725877" cy="607407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667637" y="5929331"/>
            <a:ext cx="286174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Principles of Neural Sciences</a:t>
            </a:r>
          </a:p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Kandel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Schwartz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Jessel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σω εξω οδοι στλχ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52596" y="714356"/>
            <a:ext cx="7032874" cy="5337396"/>
          </a:xfrm>
        </p:spPr>
      </p:pic>
      <p:sp>
        <p:nvSpPr>
          <p:cNvPr id="3" name="2 - TextBox"/>
          <p:cNvSpPr txBox="1"/>
          <p:nvPr/>
        </p:nvSpPr>
        <p:spPr>
          <a:xfrm>
            <a:off x="7453323" y="6143645"/>
            <a:ext cx="286174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Principles of Neural Sciences</a:t>
            </a:r>
          </a:p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Kandel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Schwartz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Jessel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785794"/>
            <a:ext cx="3035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24562" y="928670"/>
            <a:ext cx="338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Χιασμός πυραμίδων</a:t>
            </a:r>
          </a:p>
          <a:p>
            <a:pPr marL="342900" indent="-342900">
              <a:buFontTx/>
              <a:buAutoNum type="arabicPeriod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Πλάγιο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φλοινωτιαίο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δεμάτιο</a:t>
            </a:r>
          </a:p>
          <a:p>
            <a:pPr marL="342900" indent="-342900">
              <a:buFontTx/>
              <a:buAutoNum type="arabicPeriod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Πρόσθιο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φλιονωτιαίο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δεμάτιο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381752" y="2214555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50% για ΑΜΣΣ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25% ΟΜΣΣ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810117" y="428604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ΦΛΟΙΟΝΩΤΙΑΙΑ ΔΕΜΑΤΙΑ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3" y="571481"/>
            <a:ext cx="3838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0" y="500043"/>
            <a:ext cx="2667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452663" y="3643315"/>
            <a:ext cx="5308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 Μυς λαιμού, ράχης, μεσοπλεύριοι, κοιλιακοί (ΕΣΩ)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 Μυς ώμου-βραχίονα (ΠΡ. ΕΞΩ)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 Μυς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πήχυ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-άκρας χείρας (ΟΠ. ΕΞΩ)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Μικροί μυς δαχτύλων (ΟΠ.ΟΠ. ΕΞΩ)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 Εκτείνοντες μυς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 Καμπτήρες μυς</a:t>
            </a:r>
          </a:p>
        </p:txBody>
      </p:sp>
    </p:spTree>
    <p:extLst>
      <p:ext uri="{BB962C8B-B14F-4D97-AF65-F5344CB8AC3E}">
        <p14:creationId xmlns:p14="http://schemas.microsoft.com/office/powerpoint/2010/main" val="190993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42852"/>
            <a:ext cx="2762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952992" y="3571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 Εκτείνοντες μυς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 Καμπτήρες μυς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 Ανασταλτικό κ.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Renshaw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9" y="1785926"/>
            <a:ext cx="380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666844" y="4000504"/>
            <a:ext cx="5217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Ίδια δεμάτια: συνδέουν διαστήματα ύψους 1-2 ριζών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Μακρές ίνες (Α-Ο μοίρα) συντονισμένη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κίνηση άκρων κατά τη βάδιση</a:t>
            </a:r>
          </a:p>
        </p:txBody>
      </p:sp>
    </p:spTree>
    <p:extLst>
      <p:ext uri="{BB962C8B-B14F-4D97-AF65-F5344CB8AC3E}">
        <p14:creationId xmlns:p14="http://schemas.microsoft.com/office/powerpoint/2010/main" val="352326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250" y="285729"/>
            <a:ext cx="8218840" cy="60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1994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928670"/>
            <a:ext cx="4229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738547" y="214290"/>
            <a:ext cx="26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ΕΞΩΠΥΡΑΜΙΔΙΚΑ ΔΕΜΑΤΙΑ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203508" y="1714489"/>
            <a:ext cx="44180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4. Αιθουσονωτιαίο δ.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5.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πρ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και πλ. Δικτυονωτιαίο δ. (από γέφυρα)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6. πλ.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Δικτυονωτ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Δ. (από προμήκη)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7.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Καλυπτρονωτιαίο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δ. (από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μ.εγκ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.)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8. Ερυθρονωτιαίο δ.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9. Τετραδυμονωτιαίο δ.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10. Έσω επιμήκης δεσμίδα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500174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66911" y="428604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ΣΠΛΑΓΧΝΙΚΑ ΔΕΜΑΤΙΑ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360282" y="1000109"/>
            <a:ext cx="430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11.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Παραεπενδυματικό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    Ανιούσες και κατιούσες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   από και προς υποθάλαμο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(ούρηση, αφόδευση, γενετήσια λειτουργία)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738415" y="5143513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12. Δεμάτιο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Foerster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Κατιούσα οδός για αγγειοσυστολή και έκκριση ιδρώτα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5881687" y="178592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ΚΝΣ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4310050" y="2357430"/>
            <a:ext cx="371477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17 - Ευθεία γραμμή σύνδεσης"/>
          <p:cNvCxnSpPr/>
          <p:nvPr/>
        </p:nvCxnSpPr>
        <p:spPr>
          <a:xfrm rot="5400000">
            <a:off x="4060017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>
            <a:off x="6631785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7274727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6200000" flipH="1">
            <a:off x="3417075" y="1464455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4810116" y="192880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2809853" y="428604"/>
            <a:ext cx="153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Αντίληψη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Μη συνειδητή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συνειδητή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5024430" y="357167"/>
            <a:ext cx="489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		Επεξεργασία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Ανάλυση σύγκριση μνήμη επιθυμητό αποτέλεσμα</a:t>
            </a:r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 rot="5400000" flipH="1" flipV="1">
            <a:off x="6631785" y="375047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16200000" flipV="1">
            <a:off x="7525554" y="3356768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7381884" y="4572008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απόφαση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7881950" y="4214818"/>
            <a:ext cx="2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Εντολή για απάντηση </a:t>
            </a:r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>
            <a:off x="3309918" y="292893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TextBox"/>
          <p:cNvSpPr txBox="1"/>
          <p:nvPr/>
        </p:nvSpPr>
        <p:spPr>
          <a:xfrm>
            <a:off x="2809852" y="2214555"/>
            <a:ext cx="125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Αισθητικές 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οδοί</a:t>
            </a:r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8096264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TextBox"/>
          <p:cNvSpPr txBox="1"/>
          <p:nvPr/>
        </p:nvSpPr>
        <p:spPr>
          <a:xfrm>
            <a:off x="8096264" y="2214555"/>
            <a:ext cx="1045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Κινητικές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οδοί</a:t>
            </a:r>
          </a:p>
        </p:txBody>
      </p:sp>
      <p:cxnSp>
        <p:nvCxnSpPr>
          <p:cNvPr id="54" name="53 - Ευθύγραμμο βέλος σύνδεσης"/>
          <p:cNvCxnSpPr/>
          <p:nvPr/>
        </p:nvCxnSpPr>
        <p:spPr>
          <a:xfrm rot="5400000" flipH="1" flipV="1">
            <a:off x="9096396" y="250030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/>
          <p:nvPr/>
        </p:nvCxnSpPr>
        <p:spPr>
          <a:xfrm rot="16200000" flipH="1">
            <a:off x="9167834" y="285749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- TextBox"/>
          <p:cNvSpPr txBox="1"/>
          <p:nvPr/>
        </p:nvSpPr>
        <p:spPr>
          <a:xfrm>
            <a:off x="9525024" y="207167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ΝΜΑ</a:t>
            </a:r>
          </a:p>
        </p:txBody>
      </p:sp>
      <p:sp>
        <p:nvSpPr>
          <p:cNvPr id="58" name="57 - TextBox"/>
          <p:cNvSpPr txBox="1"/>
          <p:nvPr/>
        </p:nvSpPr>
        <p:spPr>
          <a:xfrm>
            <a:off x="9667900" y="31432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ΜΥΣ</a:t>
            </a:r>
          </a:p>
        </p:txBody>
      </p:sp>
      <p:cxnSp>
        <p:nvCxnSpPr>
          <p:cNvPr id="60" name="59 - Ευθύγραμμο βέλος σύνδεσης"/>
          <p:cNvCxnSpPr/>
          <p:nvPr/>
        </p:nvCxnSpPr>
        <p:spPr>
          <a:xfrm>
            <a:off x="2595538" y="242886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- Ευθύγραμμο βέλος σύνδεσης"/>
          <p:cNvCxnSpPr/>
          <p:nvPr/>
        </p:nvCxnSpPr>
        <p:spPr>
          <a:xfrm rot="5400000" flipH="1" flipV="1">
            <a:off x="2631257" y="303609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- TextBox"/>
          <p:cNvSpPr txBox="1"/>
          <p:nvPr/>
        </p:nvSpPr>
        <p:spPr>
          <a:xfrm>
            <a:off x="2024034" y="2857497"/>
            <a:ext cx="94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prstClr val="black"/>
                </a:solidFill>
                <a:latin typeface="Calibri"/>
              </a:rPr>
              <a:t>υποδοχείς</a:t>
            </a:r>
          </a:p>
        </p:txBody>
      </p:sp>
      <p:sp>
        <p:nvSpPr>
          <p:cNvPr id="65" name="64 - TextBox"/>
          <p:cNvSpPr txBox="1"/>
          <p:nvPr/>
        </p:nvSpPr>
        <p:spPr>
          <a:xfrm>
            <a:off x="1524000" y="185736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>
                <a:solidFill>
                  <a:prstClr val="black"/>
                </a:solidFill>
                <a:latin typeface="Calibri"/>
              </a:rPr>
              <a:t>Σπλαγχνο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  <a:p>
            <a:r>
              <a:rPr lang="el-GR" sz="1400" dirty="0" err="1">
                <a:solidFill>
                  <a:prstClr val="black"/>
                </a:solidFill>
                <a:latin typeface="Calibri"/>
              </a:rPr>
              <a:t>αισθητικοτητα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1" y="3714752"/>
            <a:ext cx="24219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prstClr val="black"/>
                </a:solidFill>
                <a:latin typeface="Calibri"/>
              </a:rPr>
              <a:t>Σωματική αισθητικότητα</a:t>
            </a:r>
          </a:p>
          <a:p>
            <a:r>
              <a:rPr lang="el-GR" sz="1400" dirty="0">
                <a:solidFill>
                  <a:prstClr val="black"/>
                </a:solidFill>
                <a:latin typeface="Calibri"/>
              </a:rPr>
              <a:t>Γενική (</a:t>
            </a:r>
            <a:r>
              <a:rPr lang="el-GR" sz="1400" dirty="0" err="1">
                <a:solidFill>
                  <a:prstClr val="black"/>
                </a:solidFill>
                <a:latin typeface="Calibri"/>
              </a:rPr>
              <a:t>επιπολής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, εν τω </a:t>
            </a:r>
            <a:r>
              <a:rPr lang="el-GR" sz="1400" dirty="0" err="1">
                <a:solidFill>
                  <a:prstClr val="black"/>
                </a:solidFill>
                <a:latin typeface="Calibri"/>
              </a:rPr>
              <a:t>βάθει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r>
              <a:rPr lang="el-GR" sz="1400" dirty="0">
                <a:solidFill>
                  <a:prstClr val="black"/>
                </a:solidFill>
                <a:latin typeface="Calibri"/>
              </a:rPr>
              <a:t>ειδική</a:t>
            </a:r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8096264" y="285749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9167834" y="3571876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ΛΜΙ, ΑΔΕΝΕΣ,</a:t>
            </a: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ΜΥΟΚΑΡΔΙΟ</a:t>
            </a: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226"/>
            <a:ext cx="64008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1"/>
            <a:ext cx="4884750" cy="64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989" y="1079500"/>
            <a:ext cx="6042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0" y="0"/>
            <a:ext cx="6143668" cy="68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642918"/>
          </a:xfrm>
        </p:spPr>
        <p:txBody>
          <a:bodyPr>
            <a:normAutofit fontScale="90000"/>
          </a:bodyPr>
          <a:lstStyle/>
          <a:p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r>
              <a:rPr lang="el-GR" sz="2200" b="1" dirty="0"/>
              <a:t>ΑΙΣΘΗΤΙΚΟΙ ΥΠΟΔΟΧΕΙΣ ΜΥΩΝ</a:t>
            </a:r>
            <a:br>
              <a:rPr lang="el-GR" sz="2200" b="1" dirty="0"/>
            </a:br>
            <a:r>
              <a:rPr lang="el-GR" sz="2200" b="1" dirty="0"/>
              <a:t>επηρεάζουν αντίστροφα το μυ</a:t>
            </a:r>
            <a:br>
              <a:rPr lang="el-GR" sz="2200" b="1" dirty="0"/>
            </a:br>
            <a:br>
              <a:rPr lang="el-GR" sz="2200" b="1" dirty="0"/>
            </a:b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881158" y="785794"/>
            <a:ext cx="4038600" cy="29003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l-GR" sz="7200" dirty="0"/>
              <a:t>ΝΜΑ</a:t>
            </a:r>
          </a:p>
          <a:p>
            <a:pPr algn="ctr">
              <a:buNone/>
            </a:pPr>
            <a:endParaRPr lang="el-GR" sz="7200" dirty="0"/>
          </a:p>
          <a:p>
            <a:pPr marL="0" indent="0" algn="just">
              <a:buNone/>
            </a:pPr>
            <a:r>
              <a:rPr lang="el-GR" sz="7200" dirty="0"/>
              <a:t>Επίμηκες μόρφωμα με ατρακτοειδές σχήμα (4-10 </a:t>
            </a:r>
            <a:r>
              <a:rPr lang="en-US" sz="7200" dirty="0"/>
              <a:t>mm)</a:t>
            </a:r>
            <a:endParaRPr lang="el-GR" sz="7200" dirty="0"/>
          </a:p>
          <a:p>
            <a:pPr algn="just">
              <a:buNone/>
            </a:pPr>
            <a:r>
              <a:rPr lang="el-GR" sz="7200" dirty="0"/>
              <a:t>Εν παραλλήλω με μ. ίνες</a:t>
            </a:r>
            <a:endParaRPr lang="en-US" sz="7200" dirty="0"/>
          </a:p>
          <a:p>
            <a:pPr algn="just">
              <a:buFont typeface="Wingdings" pitchFamily="2" charset="2"/>
              <a:buChar char="Ø"/>
            </a:pPr>
            <a:r>
              <a:rPr lang="el-GR" sz="7200" dirty="0"/>
              <a:t>Ενδοατράκτιες μ. ίνες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/>
              <a:t>Αισθητικές απολήξεις Ια, ΙΙ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/>
              <a:t>Κινητικές απολήξεις Αα</a:t>
            </a:r>
          </a:p>
          <a:p>
            <a:pPr marL="0" indent="0" algn="just">
              <a:buNone/>
            </a:pPr>
            <a:r>
              <a:rPr lang="el-GR" sz="7200" dirty="0"/>
              <a:t>Ευαίσθητες στην επιμήκυνση μυ (σχετική θέση μέλους σώματος-γωνία άρθρωσης). Διέγερση α </a:t>
            </a:r>
            <a:r>
              <a:rPr lang="el-GR" sz="7200" dirty="0" err="1"/>
              <a:t>κιν</a:t>
            </a:r>
            <a:r>
              <a:rPr lang="el-GR" sz="7200" dirty="0"/>
              <a:t>. νευρώνα.</a:t>
            </a:r>
          </a:p>
          <a:p>
            <a:pPr marL="0" indent="0" algn="just">
              <a:buNone/>
            </a:pPr>
            <a:r>
              <a:rPr lang="el-GR" sz="7200" dirty="0"/>
              <a:t>Σύσπαση μυ από Αα δεν εκπολώνει ΝΜΑ. Ταυτόχρονη ενεργοποίηση γ, σύσπαση πολικών</a:t>
            </a:r>
            <a:r>
              <a:rPr lang="en-US" sz="7200" dirty="0"/>
              <a:t> </a:t>
            </a:r>
            <a:r>
              <a:rPr lang="el-GR" sz="7200" dirty="0"/>
              <a:t>περιοχών ΝΜΑ, διάταση κεντρικής περιοχής, εκπόλωση αισθητικών απολήξεων.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6167438" y="785794"/>
            <a:ext cx="4038600" cy="38576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7200" dirty="0"/>
              <a:t>GOLGI</a:t>
            </a:r>
          </a:p>
          <a:p>
            <a:pPr marL="0" indent="0">
              <a:buNone/>
            </a:pPr>
            <a:r>
              <a:rPr lang="el-GR" sz="7200" dirty="0"/>
              <a:t>Λεπτό ελυτροφόρο μόρφωμα, μήκους 1 </a:t>
            </a:r>
            <a:r>
              <a:rPr lang="en-US" sz="7200" dirty="0"/>
              <a:t>mm, </a:t>
            </a:r>
            <a:r>
              <a:rPr lang="el-GR" sz="7200" dirty="0"/>
              <a:t>διαμέτρου </a:t>
            </a:r>
            <a:r>
              <a:rPr lang="en-US" sz="7200" dirty="0"/>
              <a:t>0,1 mm</a:t>
            </a:r>
            <a:r>
              <a:rPr lang="el-GR" sz="7200" dirty="0"/>
              <a:t>, στην ένωση μυ-τένοντα (εν σειρά). Προσφύεται στις μ. ίνες με κολλαγόνες ίνες. Αισθητικές απολήξεις </a:t>
            </a:r>
            <a:r>
              <a:rPr lang="en-US" sz="7200" dirty="0" err="1"/>
              <a:t>Ib</a:t>
            </a:r>
            <a:r>
              <a:rPr lang="el-GR" sz="7200" dirty="0"/>
              <a:t> διακλαδίζονται γύρω  από κολλαγόνες ίνες. Όταν ο μυς συσπάται, ο τένοντας διατείνεται και η αισθητική ίνα συμπιέζεται από τις κολλαγόνες ίνες. Ευαίσθητα στην αλλαγή τάσης μυ.</a:t>
            </a:r>
          </a:p>
          <a:p>
            <a:pPr marL="0" indent="0">
              <a:buNone/>
            </a:pPr>
            <a:r>
              <a:rPr lang="el-GR" sz="7200" dirty="0"/>
              <a:t>Διέγερση ανασταλτικού διάμεσου νευρώνα.</a:t>
            </a:r>
          </a:p>
        </p:txBody>
      </p:sp>
      <p:pic>
        <p:nvPicPr>
          <p:cNvPr id="7" name="Picture 2" descr="E:\MARIANNA\TEI 2016-2017\ΣΥΝΕΔΡΙΟ\reflexar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78" y="4600576"/>
            <a:ext cx="5643602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-70622"/>
            <a:ext cx="3143272" cy="709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97" y="642918"/>
            <a:ext cx="41711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298450"/>
            <a:ext cx="56324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642919"/>
            <a:ext cx="54102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868610"/>
          </a:xfrm>
        </p:spPr>
        <p:txBody>
          <a:bodyPr>
            <a:normAutofit/>
          </a:bodyPr>
          <a:lstStyle/>
          <a:p>
            <a:r>
              <a:rPr lang="el-GR" dirty="0"/>
              <a:t>ΠΥΡΑΜΙΔΙΚΟ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ΕΞΩΠΥΡΑΜΙΔΙΚΟ</a:t>
            </a:r>
            <a:br>
              <a:rPr lang="en-US" dirty="0"/>
            </a:br>
            <a:r>
              <a:rPr lang="el-GR" dirty="0"/>
              <a:t>ΣΥΣΤΗΜΑ</a:t>
            </a:r>
            <a:br>
              <a:rPr lang="el-GR" dirty="0"/>
            </a:br>
            <a:r>
              <a:rPr lang="el-GR" sz="1800" b="1" dirty="0">
                <a:solidFill>
                  <a:schemeClr val="tx2"/>
                </a:solidFill>
              </a:rPr>
              <a:t>Φλοιονωτιαία δεμάτια</a:t>
            </a:r>
            <a:r>
              <a:rPr lang="el-GR" sz="1800" dirty="0"/>
              <a:t>: κατιόντα δεμάτια που συνδέουν φλοιό-ΝΜ</a:t>
            </a:r>
            <a:br>
              <a:rPr lang="el-GR" sz="1800" dirty="0"/>
            </a:br>
            <a:r>
              <a:rPr lang="el-GR" sz="1800" dirty="0"/>
              <a:t>(ανώτερο με κατώτερο κινητικό νευρώνα)</a:t>
            </a:r>
            <a:br>
              <a:rPr lang="el-GR" sz="1800" dirty="0"/>
            </a:br>
            <a:r>
              <a:rPr lang="el-GR" sz="1800" b="1" dirty="0">
                <a:solidFill>
                  <a:schemeClr val="tx2"/>
                </a:solidFill>
              </a:rPr>
              <a:t>Άμεσα-Έμμεσα</a:t>
            </a:r>
            <a:br>
              <a:rPr lang="el-GR" sz="1800" b="1" dirty="0">
                <a:solidFill>
                  <a:schemeClr val="tx2"/>
                </a:solidFill>
              </a:rPr>
            </a:br>
            <a:endParaRPr lang="el-GR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881158" y="2786058"/>
            <a:ext cx="4038600" cy="3571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400" b="1" dirty="0">
                <a:solidFill>
                  <a:schemeClr val="bg1"/>
                </a:solidFill>
              </a:rPr>
              <a:t>Πυραμιδική οδός </a:t>
            </a:r>
          </a:p>
          <a:p>
            <a:pPr marL="0" indent="0" algn="ctr">
              <a:buNone/>
            </a:pPr>
            <a:r>
              <a:rPr lang="el-GR" sz="1400" b="1" dirty="0"/>
              <a:t>Άμεση</a:t>
            </a:r>
            <a:r>
              <a:rPr lang="el-GR" sz="1400" dirty="0"/>
              <a:t> σύνδεση εγκεφαλικού φλοιού με ΝΜ μέσω ινών που διέρχονται από τις πυραμίδες του προμήκους (</a:t>
            </a:r>
            <a:r>
              <a:rPr lang="en-US" sz="1400" b="1" dirty="0" err="1"/>
              <a:t>Turck</a:t>
            </a:r>
            <a:r>
              <a:rPr lang="en-US" sz="1400" b="1" dirty="0"/>
              <a:t> 1851</a:t>
            </a:r>
            <a:r>
              <a:rPr lang="el-GR" sz="1400" dirty="0"/>
              <a:t>)</a:t>
            </a:r>
            <a:endParaRPr lang="el-GR" sz="1400" i="1" dirty="0"/>
          </a:p>
          <a:p>
            <a:pPr marL="0" indent="0">
              <a:buNone/>
            </a:pPr>
            <a:r>
              <a:rPr lang="el-GR" sz="1400" b="1" dirty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l-GR" sz="1400" dirty="0"/>
              <a:t>Αποτελείται από 1 εκατομμύριο ίνες. </a:t>
            </a:r>
          </a:p>
          <a:p>
            <a:pPr marL="0" indent="0" algn="ctr">
              <a:buNone/>
            </a:pPr>
            <a:r>
              <a:rPr lang="el-GR" sz="1400" dirty="0"/>
              <a:t>ΌΜΩΣ μόνο 25.000 κ</a:t>
            </a:r>
            <a:r>
              <a:rPr lang="en-US" sz="1400" dirty="0"/>
              <a:t>.Betz </a:t>
            </a:r>
            <a:r>
              <a:rPr lang="el-GR" sz="1400" dirty="0"/>
              <a:t>στο π. 4 κατά </a:t>
            </a:r>
            <a:r>
              <a:rPr lang="en-US" sz="1400" dirty="0"/>
              <a:t>Broadmann.</a:t>
            </a:r>
            <a:endParaRPr lang="el-GR" sz="1400" dirty="0"/>
          </a:p>
          <a:p>
            <a:pPr marL="0" indent="0" algn="ctr">
              <a:buNone/>
            </a:pPr>
            <a:r>
              <a:rPr lang="el-GR" sz="1400" dirty="0"/>
              <a:t>Πυροδοτούνται 60</a:t>
            </a:r>
            <a:r>
              <a:rPr lang="en-US" sz="1400" dirty="0"/>
              <a:t> ms </a:t>
            </a:r>
            <a:r>
              <a:rPr lang="el-GR" sz="1400" dirty="0"/>
              <a:t>πριν από την έναρξη κίνησης.</a:t>
            </a:r>
            <a:endParaRPr lang="en-US" sz="1400" dirty="0"/>
          </a:p>
          <a:p>
            <a:pPr marL="0" indent="0" algn="ctr">
              <a:buNone/>
            </a:pPr>
            <a:r>
              <a:rPr lang="el-GR" sz="1400" dirty="0"/>
              <a:t>ΑΡΑ η πυραμιδική οδός δέχεται  ίνες και από άλλες φλοιικές περιοχές (π. 6, 1,2,3, 5, 7).</a:t>
            </a:r>
          </a:p>
          <a:p>
            <a:pPr marL="0" indent="0" algn="ctr">
              <a:buNone/>
            </a:pPr>
            <a:r>
              <a:rPr lang="el-GR" sz="1400" dirty="0"/>
              <a:t>Στο κατώτερο άκρο του προμήκους χιάζεται κατά 75%.</a:t>
            </a:r>
          </a:p>
          <a:p>
            <a:pPr marL="0" indent="0" algn="ctr">
              <a:buNone/>
            </a:pPr>
            <a:r>
              <a:rPr lang="el-GR" sz="1400" dirty="0"/>
              <a:t>Τελικά, μόνο 10-20% ινών συνάπτονται άμεσα με α-κινητικό νευρώνα (μεγάλης διαμέτρου ίνες που προέρχονται από κ.</a:t>
            </a:r>
            <a:r>
              <a:rPr lang="en-US" sz="1400" dirty="0"/>
              <a:t>Betz </a:t>
            </a:r>
            <a:endParaRPr lang="el-GR" sz="1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6167438" y="2714621"/>
            <a:ext cx="4038600" cy="392909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l-GR" sz="4000" b="1" dirty="0" err="1">
                <a:solidFill>
                  <a:schemeClr val="bg1"/>
                </a:solidFill>
              </a:rPr>
              <a:t>Εξωπυραμιδική</a:t>
            </a:r>
            <a:r>
              <a:rPr lang="el-GR" sz="4000" b="1" dirty="0">
                <a:solidFill>
                  <a:schemeClr val="bg1"/>
                </a:solidFill>
              </a:rPr>
              <a:t> οδός</a:t>
            </a:r>
          </a:p>
          <a:p>
            <a:pPr algn="ctr">
              <a:buNone/>
            </a:pPr>
            <a:r>
              <a:rPr lang="el-GR" sz="4000" b="1" dirty="0"/>
              <a:t>Έμμεση</a:t>
            </a:r>
            <a:r>
              <a:rPr lang="el-GR" sz="4000" dirty="0"/>
              <a:t> σύνδεση φλοιού-ΝΜ μέσω ενδιάμεσων πυρήνων (ερυθρός, ΔΣ, </a:t>
            </a:r>
            <a:r>
              <a:rPr lang="el-GR" sz="4000" dirty="0" err="1"/>
              <a:t>αιθουσαίοι</a:t>
            </a:r>
            <a:r>
              <a:rPr lang="el-GR" sz="4000" dirty="0"/>
              <a:t>, τετράδυμο) που ΔΕΝ διέρχονται από τις πυραμίδες του προμήκους. </a:t>
            </a:r>
          </a:p>
          <a:p>
            <a:pPr algn="ctr">
              <a:buNone/>
            </a:pPr>
            <a:r>
              <a:rPr lang="el-GR" sz="4000" dirty="0"/>
              <a:t>Παράπλευρες ίνες κατιόντων δεματίων προς θάλαμο, παρεγκεφαλίδα και ραβδωτό σώμα.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b="1" dirty="0"/>
              <a:t>S. A. K. Wilson</a:t>
            </a:r>
            <a:r>
              <a:rPr lang="el-GR" sz="4000" dirty="0"/>
              <a:t>: εισήγαγε τον όρο εξωπυραμιδικό κινητικό σύστημα για να συμπεριλάβει κινητικές δομές που βρίσκονταν στα βασικά γάγγλια και σε σχετικούς </a:t>
            </a:r>
            <a:r>
              <a:rPr lang="el-GR" sz="4000" dirty="0" err="1"/>
              <a:t>θαλαμικούς</a:t>
            </a:r>
            <a:r>
              <a:rPr lang="el-GR" sz="4000" dirty="0"/>
              <a:t> και </a:t>
            </a:r>
            <a:r>
              <a:rPr lang="el-GR" sz="4000" dirty="0" err="1"/>
              <a:t>στελεχιαίους</a:t>
            </a:r>
            <a:r>
              <a:rPr lang="el-GR" sz="4000" dirty="0"/>
              <a:t> πυρήνες.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ΠΥΡΑΜΙΔΙΚΟ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ΕΞΩΠΥΡΑΜΙΔΙΚΟ</a:t>
            </a:r>
            <a:br>
              <a:rPr lang="en-US" dirty="0"/>
            </a:br>
            <a:r>
              <a:rPr lang="el-GR" dirty="0"/>
              <a:t>ΣΥΣΤΗΜΑ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38282" y="1600201"/>
            <a:ext cx="8786874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l-GR" b="1" i="1" dirty="0">
                <a:solidFill>
                  <a:schemeClr val="tx2"/>
                </a:solidFill>
              </a:rPr>
              <a:t>Η μόνη περιοχή που η πυραμιδική οδός πορεύεται μόνη της είναι οι πυραμίδες!</a:t>
            </a:r>
            <a:r>
              <a:rPr lang="el-GR" b="1" i="1" dirty="0"/>
              <a:t> </a:t>
            </a:r>
          </a:p>
          <a:p>
            <a:pPr algn="ctr">
              <a:buNone/>
            </a:pPr>
            <a:r>
              <a:rPr lang="el-GR" b="1" i="1" dirty="0"/>
              <a:t>Αμιγής βλάβη πυραμιδικής οδού ή του π. 4 προκαλεί αδυναμία άπω μυών και υποτονία.</a:t>
            </a:r>
          </a:p>
          <a:p>
            <a:pPr algn="ctr">
              <a:buNone/>
            </a:pPr>
            <a:endParaRPr lang="el-GR" b="1" i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l-GR" b="1" i="1" dirty="0">
                <a:solidFill>
                  <a:schemeClr val="tx2"/>
                </a:solidFill>
              </a:rPr>
              <a:t>Στην έσω κάψα οι πυραμιδικές ίνες αναμειγνύονται με εξωπυραμιδικές ίνες</a:t>
            </a:r>
          </a:p>
          <a:p>
            <a:pPr algn="ctr">
              <a:buNone/>
            </a:pPr>
            <a:r>
              <a:rPr lang="el-GR" b="1" i="1" dirty="0">
                <a:solidFill>
                  <a:schemeClr val="tx2"/>
                </a:solidFill>
              </a:rPr>
              <a:t> (</a:t>
            </a:r>
            <a:r>
              <a:rPr lang="el-GR" sz="2600" b="1" i="1" dirty="0" err="1">
                <a:solidFill>
                  <a:schemeClr val="tx2"/>
                </a:solidFill>
              </a:rPr>
              <a:t>φλοιο</a:t>
            </a:r>
            <a:r>
              <a:rPr lang="el-GR" sz="2600" b="1" i="1" dirty="0">
                <a:solidFill>
                  <a:schemeClr val="tx2"/>
                </a:solidFill>
              </a:rPr>
              <a:t>-</a:t>
            </a:r>
            <a:r>
              <a:rPr lang="el-GR" sz="2600" b="1" i="1" dirty="0" err="1">
                <a:solidFill>
                  <a:schemeClr val="tx2"/>
                </a:solidFill>
              </a:rPr>
              <a:t>ραβδωτες</a:t>
            </a:r>
            <a:r>
              <a:rPr lang="el-GR" sz="2600" b="1" i="1" dirty="0">
                <a:solidFill>
                  <a:schemeClr val="tx2"/>
                </a:solidFill>
              </a:rPr>
              <a:t>, -</a:t>
            </a:r>
            <a:r>
              <a:rPr lang="el-GR" sz="2600" b="1" i="1" dirty="0" err="1">
                <a:solidFill>
                  <a:schemeClr val="tx2"/>
                </a:solidFill>
              </a:rPr>
              <a:t>θαλαμικες</a:t>
            </a:r>
            <a:r>
              <a:rPr lang="el-GR" sz="2600" b="1" i="1" dirty="0">
                <a:solidFill>
                  <a:schemeClr val="tx2"/>
                </a:solidFill>
              </a:rPr>
              <a:t> , -</a:t>
            </a:r>
            <a:r>
              <a:rPr lang="el-GR" sz="2600" b="1" i="1" dirty="0" err="1">
                <a:solidFill>
                  <a:schemeClr val="tx2"/>
                </a:solidFill>
              </a:rPr>
              <a:t>ερυθρικές</a:t>
            </a:r>
            <a:r>
              <a:rPr lang="el-GR" sz="2600" b="1" i="1" dirty="0">
                <a:solidFill>
                  <a:schemeClr val="tx2"/>
                </a:solidFill>
              </a:rPr>
              <a:t>, -</a:t>
            </a:r>
            <a:r>
              <a:rPr lang="el-GR" sz="2600" b="1" i="1" dirty="0" err="1">
                <a:solidFill>
                  <a:schemeClr val="tx2"/>
                </a:solidFill>
              </a:rPr>
              <a:t>γεφυρικές</a:t>
            </a:r>
            <a:r>
              <a:rPr lang="el-GR" sz="2600" b="1" i="1" dirty="0">
                <a:solidFill>
                  <a:schemeClr val="tx2"/>
                </a:solidFill>
              </a:rPr>
              <a:t>,- </a:t>
            </a:r>
            <a:r>
              <a:rPr lang="el-GR" sz="2600" b="1" i="1" dirty="0" err="1">
                <a:solidFill>
                  <a:schemeClr val="tx2"/>
                </a:solidFill>
              </a:rPr>
              <a:t>ελαικές</a:t>
            </a:r>
            <a:r>
              <a:rPr lang="el-GR" sz="2600" b="1" i="1" dirty="0">
                <a:solidFill>
                  <a:schemeClr val="tx2"/>
                </a:solidFill>
              </a:rPr>
              <a:t>, δικτυωτές</a:t>
            </a:r>
            <a:r>
              <a:rPr lang="el-GR" b="1" i="1" dirty="0">
                <a:solidFill>
                  <a:schemeClr val="tx2"/>
                </a:solidFill>
              </a:rPr>
              <a:t>).</a:t>
            </a:r>
          </a:p>
          <a:p>
            <a:pPr algn="ctr">
              <a:buNone/>
            </a:pPr>
            <a:r>
              <a:rPr lang="el-GR" b="1" i="1" dirty="0"/>
              <a:t>Βλάβη λευκής ουσίας ημισφαιρίων προσβάλλει και τις δύο οδούς.</a:t>
            </a:r>
          </a:p>
          <a:p>
            <a:pPr algn="ctr">
              <a:buNone/>
            </a:pPr>
            <a:endParaRPr lang="el-GR" b="1" i="1" dirty="0"/>
          </a:p>
          <a:p>
            <a:pPr algn="ctr">
              <a:buNone/>
            </a:pPr>
            <a:r>
              <a:rPr lang="el-GR" b="1" i="1" dirty="0"/>
              <a:t>Η σπαστικότητα </a:t>
            </a:r>
            <a:r>
              <a:rPr lang="el-GR" dirty="0"/>
              <a:t>(γραμμική αύξηση αντίστασης στην παθητική έκταση με την ταχύτητα- επίταση τενόντιων αντανακλαστικών) αποδίδεται σε βλάβη </a:t>
            </a:r>
            <a:r>
              <a:rPr lang="el-GR" dirty="0" err="1"/>
              <a:t>αιθουσονωτιαίων</a:t>
            </a:r>
            <a:r>
              <a:rPr lang="el-GR" dirty="0"/>
              <a:t> και </a:t>
            </a:r>
            <a:r>
              <a:rPr lang="el-GR" dirty="0" err="1"/>
              <a:t>δικτυονωτιαίων</a:t>
            </a:r>
            <a:r>
              <a:rPr lang="el-GR" dirty="0"/>
              <a:t> δεματιών.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MARIANNA\A_ΜΑΘΗΜΑΤΑ PPS\anatomy lessons\A_NEURON\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142984"/>
            <a:ext cx="819984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ΠΥΡΑΜΙΔΙΚΟ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l-GR" dirty="0"/>
              <a:t>ΕΞΩΠΥΡΑΜΙΔΙΚΟ</a:t>
            </a:r>
            <a:br>
              <a:rPr lang="en-US" dirty="0"/>
            </a:br>
            <a:r>
              <a:rPr lang="el-GR" dirty="0"/>
              <a:t>ΣΥΣΤΗΜΑ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ΠΥΡΑΜΙΔΙΚΟ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Παράλυση εκούσιας κίνησης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Ανάδυση παθολογικών αντανακλαστικών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Αυξημένα τενόντια αντανακλαστικά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Απουσία ακούσιων κινήσεων</a:t>
            </a:r>
          </a:p>
          <a:p>
            <a:pPr>
              <a:buFont typeface="Wingdings" pitchFamily="2" charset="2"/>
              <a:buChar char="v"/>
            </a:pPr>
            <a:r>
              <a:rPr lang="el-GR" dirty="0">
                <a:solidFill>
                  <a:srgbClr val="7030A0"/>
                </a:solidFill>
              </a:rPr>
              <a:t>Σπαστικότητα</a:t>
            </a:r>
            <a:r>
              <a:rPr lang="el-GR" dirty="0"/>
              <a:t>-υπερτονία σε καμπτήρες άνω άκρα-εκτείνοντες κάτω άκρα-Σημείο σουγιά</a:t>
            </a:r>
          </a:p>
          <a:p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ΕΞΩΠΥΡΑΜΙΔΙΚΟ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Απουσιάζει παράλυση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Απουσία παθολογικών αντανακλαστικών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Φυσιολογικά τενόντια αντανακλαστικά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Ακούσιες κινήσεις (χορεία, αθέτωση, τρόμος, δυστονία)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Γενικευμένη υπερτονία, ομότιμη σε όλη την έκταση της παθητικής κίνησης ή διαλείπουσα-σημείο οδοντωτού τροχού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Υποτονία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τελικη κοινη οδό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62" y="1000108"/>
            <a:ext cx="7000924" cy="585789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666844" y="214291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ΤΕΛΙΚΗ ΚΟΙΝΗ ΟΔΟΣ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53124" y="142852"/>
            <a:ext cx="45720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ο μόνος εκτελεστής είναι ο μυς, είτε πρόκειται για το ψιθύρισμα μιας συλλαβής είτε για την υλοτόμηση ενός δάσους.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53" y="1142984"/>
            <a:ext cx="72848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εγκεφαλος\2 βήματ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870" y="871124"/>
            <a:ext cx="10057702" cy="5461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4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7" y="500042"/>
            <a:ext cx="7570809" cy="55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428736"/>
            <a:ext cx="8792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902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/>
              <a:t>ΑΝΙΟΝΤΑ ΔΕΜΑΤΙΑ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l-GR" dirty="0"/>
              <a:t>ΝΩΤΙΑΙΟΘΑΛΑΜΙΚΑ</a:t>
            </a:r>
          </a:p>
          <a:p>
            <a:r>
              <a:rPr lang="el-GR"/>
              <a:t>ΟΠΙΣΘΙΕΣ ΔΕΣΜΕΣ</a:t>
            </a:r>
            <a:endParaRPr lang="el-GR" dirty="0"/>
          </a:p>
          <a:p>
            <a:r>
              <a:rPr lang="el-GR" dirty="0"/>
              <a:t>ΝΩΤΙΑΙΟΠΑΡΕΓΚΕΦΑΛΙΔΙΚΑ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1408</Words>
  <Application>Microsoft Office PowerPoint</Application>
  <PresentationFormat>Ευρεία οθόνη</PresentationFormat>
  <Paragraphs>226</Paragraphs>
  <Slides>52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Θέμα του Office</vt:lpstr>
      <vt:lpstr>1_Θέμα του Office</vt:lpstr>
      <vt:lpstr>ΣΥΝΤΟΜΗ ΝΕΥΡΟΦΥΣΙΟΛΟΓΙΑ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ΑΝΙΟΝΤΑ ΔΕΜΑΤΙΑ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ΚΑΤΙΟΝΤΑ ΔΕΜΑΤΙΑ</vt:lpstr>
      <vt:lpstr> ΦΛΟΙΟΣ</vt:lpstr>
      <vt:lpstr> Φλοιονωτιαίο δεμάτιο</vt:lpstr>
      <vt:lpstr> Φλοιονωτιαίο δεμάτιο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ΑΙΣΘΗΤΙΚΟΙ ΥΠΟΔΟΧΕΙΣ ΜΥΩΝ επηρεάζουν αντίστροφα το μυ    </vt:lpstr>
      <vt:lpstr>Παρουσίαση του PowerPoint</vt:lpstr>
      <vt:lpstr>Παρουσίαση του PowerPoint</vt:lpstr>
      <vt:lpstr>Παρουσίαση του PowerPoint</vt:lpstr>
      <vt:lpstr>ΠΥΡΑΜΙΔΙΚΟ vs ΕΞΩΠΥΡΑΜΙΔΙΚΟ ΣΥΣΤΗΜΑ Φλοιονωτιαία δεμάτια: κατιόντα δεμάτια που συνδέουν φλοιό-ΝΜ (ανώτερο με κατώτερο κινητικό νευρώνα) Άμεσα-Έμμεσα </vt:lpstr>
      <vt:lpstr>ΠΥΡΑΜΙΔΙΚΟ vs ΕΞΩΠΥΡΑΜΙΔΙΚΟ ΣΥΣΤΗΜΑ</vt:lpstr>
      <vt:lpstr>ΠΥΡΑΜΙΔΙΚΟ vs ΕΞΩΠΥΡΑΜΙΔΙΚΟ ΣΥΣΤΗΜΑ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ΣΥΝΤΟΜΗ ΝΕΥΡΟΦΥΣΙΟΛΟΓΙΑ</dc:title>
  <dc:creator>marianna papadopoulou</dc:creator>
  <cp:lastModifiedBy>marianna papadopoulou</cp:lastModifiedBy>
  <cp:revision>2</cp:revision>
  <dcterms:created xsi:type="dcterms:W3CDTF">2021-10-28T08:54:36Z</dcterms:created>
  <dcterms:modified xsi:type="dcterms:W3CDTF">2021-10-28T09:12:12Z</dcterms:modified>
</cp:coreProperties>
</file>