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87741" autoAdjust="0"/>
  </p:normalViewPr>
  <p:slideViewPr>
    <p:cSldViewPr>
      <p:cViewPr varScale="1">
        <p:scale>
          <a:sx n="106" d="100"/>
          <a:sy n="106" d="100"/>
        </p:scale>
        <p:origin x="150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97E51301-A80E-4330-8D03-E84D068D7A9F}" type="datetimeFigureOut">
              <a:rPr lang="en-US" smtClean="0"/>
              <a:t>10/12/23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FC372A0-448F-4AC3-9B66-B74EF0F16BE7}" type="slidenum">
              <a:rPr lang="en-US" smtClean="0"/>
              <a:t>‹#›</a:t>
            </a:fld>
            <a:endParaRPr lang="en-US"/>
          </a:p>
        </p:txBody>
      </p:sp>
    </p:spTree>
    <p:extLst>
      <p:ext uri="{BB962C8B-B14F-4D97-AF65-F5344CB8AC3E}">
        <p14:creationId xmlns:p14="http://schemas.microsoft.com/office/powerpoint/2010/main" val="1466848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F71F47D-3890-4B23-BDFD-C250475CAB69}" type="datetimeFigureOut">
              <a:rPr lang="en-US" smtClean="0"/>
              <a:t>10/12/23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476DE80-ED91-40EC-996A-1337A4CEEE46}" type="slidenum">
              <a:rPr lang="en-US" smtClean="0"/>
              <a:t>‹#›</a:t>
            </a:fld>
            <a:endParaRPr lang="en-US"/>
          </a:p>
        </p:txBody>
      </p:sp>
    </p:spTree>
    <p:extLst>
      <p:ext uri="{BB962C8B-B14F-4D97-AF65-F5344CB8AC3E}">
        <p14:creationId xmlns:p14="http://schemas.microsoft.com/office/powerpoint/2010/main" val="2005625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0FA10A8-771C-4259-B0B6-30BADEA133D1}" type="datetimeFigureOut">
              <a:rPr lang="en-US" smtClean="0"/>
              <a:t>10/12/23</a:t>
            </a:fld>
            <a:endParaRPr lang="en-US"/>
          </a:p>
        </p:txBody>
      </p:sp>
      <p:sp>
        <p:nvSpPr>
          <p:cNvPr id="8" name="Slide Number Placeholder 7"/>
          <p:cNvSpPr>
            <a:spLocks noGrp="1"/>
          </p:cNvSpPr>
          <p:nvPr>
            <p:ph type="sldNum" sz="quarter" idx="11"/>
          </p:nvPr>
        </p:nvSpPr>
        <p:spPr/>
        <p:txBody>
          <a:bodyPr/>
          <a:lstStyle/>
          <a:p>
            <a:fld id="{33E7687C-C4BF-44F6-90F8-37D32A8F204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54097"/>
          </a:xfrm>
        </p:spPr>
        <p:txBody>
          <a:bodyPr/>
          <a:lstStyle/>
          <a:p>
            <a:r>
              <a:rPr lang="en-US"/>
              <a:t>Click to edit Master title style</a:t>
            </a:r>
          </a:p>
        </p:txBody>
      </p:sp>
      <p:sp>
        <p:nvSpPr>
          <p:cNvPr id="3" name="Content Placeholder 2"/>
          <p:cNvSpPr>
            <a:spLocks noGrp="1"/>
          </p:cNvSpPr>
          <p:nvPr>
            <p:ph idx="1"/>
          </p:nvPr>
        </p:nvSpPr>
        <p:spPr>
          <a:xfrm>
            <a:off x="457200" y="1295400"/>
            <a:ext cx="8229600" cy="5410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A10A8-771C-4259-B0B6-30BADEA133D1}" type="datetimeFigureOut">
              <a:rPr lang="en-US" smtClean="0"/>
              <a:t>10/12/23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1219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885144" y="1219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3609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1828800"/>
            <a:ext cx="3566160" cy="45079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A10A8-771C-4259-B0B6-30BADEA133D1}" type="datetimeFigureOut">
              <a:rPr lang="en-US" smtClean="0"/>
              <a:t>10/12/23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A10A8-771C-4259-B0B6-30BADEA133D1}" type="datetimeFigureOut">
              <a:rPr lang="en-US" smtClean="0"/>
              <a:t>10/12/23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A10A8-771C-4259-B0B6-30BADEA133D1}" type="datetimeFigureOut">
              <a:rPr lang="en-US" smtClean="0"/>
              <a:t>10/12/23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7687C-C4BF-44F6-90F8-37D32A8F20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0FA10A8-771C-4259-B0B6-30BADEA133D1}" type="datetimeFigureOut">
              <a:rPr lang="en-US" smtClean="0"/>
              <a:t>10/12/23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3E7687C-C4BF-44F6-90F8-37D32A8F204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225"/>
            <a:ext cx="7315200" cy="1299625"/>
          </a:xfrm>
        </p:spPr>
        <p:txBody>
          <a:bodyPr/>
          <a:lstStyle/>
          <a:p>
            <a:r>
              <a:rPr lang="el-GR" dirty="0"/>
              <a:t>ΠΛΗΡΟΦΟΡΙΚΗ ΥΓΕΙΑΣ</a:t>
            </a:r>
            <a:endParaRPr lang="en-US" dirty="0"/>
          </a:p>
        </p:txBody>
      </p:sp>
      <p:sp>
        <p:nvSpPr>
          <p:cNvPr id="3" name="Subtitle 2"/>
          <p:cNvSpPr>
            <a:spLocks noGrp="1"/>
          </p:cNvSpPr>
          <p:nvPr>
            <p:ph type="subTitle" idx="1"/>
          </p:nvPr>
        </p:nvSpPr>
        <p:spPr/>
        <p:txBody>
          <a:bodyPr/>
          <a:lstStyle/>
          <a:p>
            <a:r>
              <a:rPr lang="el-GR" dirty="0"/>
              <a:t>Ι. Κουμπούρος</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4037" y="2057400"/>
            <a:ext cx="3359963" cy="4740127"/>
          </a:xfrm>
          <a:prstGeom prst="rect">
            <a:avLst/>
          </a:prstGeom>
        </p:spPr>
      </p:pic>
      <p:sp>
        <p:nvSpPr>
          <p:cNvPr id="5" name="TextBox 4"/>
          <p:cNvSpPr txBox="1"/>
          <p:nvPr/>
        </p:nvSpPr>
        <p:spPr>
          <a:xfrm>
            <a:off x="-1" y="2971800"/>
            <a:ext cx="5784037" cy="861774"/>
          </a:xfrm>
          <a:prstGeom prst="rect">
            <a:avLst/>
          </a:prstGeom>
          <a:noFill/>
        </p:spPr>
        <p:txBody>
          <a:bodyPr wrap="square" rtlCol="0">
            <a:spAutoFit/>
          </a:bodyPr>
          <a:lstStyle/>
          <a:p>
            <a:pPr algn="ctr"/>
            <a:r>
              <a:rPr lang="el-GR" sz="2500" i="1" dirty="0">
                <a:solidFill>
                  <a:srgbClr val="FF9966"/>
                </a:solidFill>
                <a:effectLst>
                  <a:outerShdw blurRad="38100" dist="38100" dir="2700000" algn="tl">
                    <a:srgbClr val="000000">
                      <a:alpha val="43137"/>
                    </a:srgbClr>
                  </a:outerShdw>
                </a:effectLst>
              </a:rPr>
              <a:t>ΠΛΗΡΟΦΟΡΙΑΚΑ ΣΥΣΤΗΜΑΤΑ ΥΓΕΙΑΣ</a:t>
            </a:r>
            <a:endParaRPr lang="en-US" sz="2500" i="1" dirty="0">
              <a:solidFill>
                <a:srgbClr val="FF99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8625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ΠΣΝ</a:t>
            </a:r>
            <a:endParaRPr lang="en-US" dirty="0"/>
          </a:p>
        </p:txBody>
      </p:sp>
      <p:sp>
        <p:nvSpPr>
          <p:cNvPr id="3" name="Content Placeholder 2"/>
          <p:cNvSpPr>
            <a:spLocks noGrp="1"/>
          </p:cNvSpPr>
          <p:nvPr>
            <p:ph idx="1"/>
          </p:nvPr>
        </p:nvSpPr>
        <p:spPr/>
        <p:txBody>
          <a:bodyPr>
            <a:normAutofit fontScale="85000" lnSpcReduction="10000"/>
          </a:bodyPr>
          <a:lstStyle/>
          <a:p>
            <a:pPr algn="just"/>
            <a:r>
              <a:rPr lang="el-GR" dirty="0"/>
              <a:t>Οι διάφορες εφαρμογές αν και αποτελούν ουσιαστικά ανεξάρτητα πληροφοριακά υποσυστήματα</a:t>
            </a:r>
            <a:r>
              <a:rPr lang="en-US" dirty="0"/>
              <a:t> </a:t>
            </a:r>
            <a:r>
              <a:rPr lang="el-GR" dirty="0"/>
              <a:t>θα πρέπει  να μπορούν να επικοινωνούν και να ανταλλάσσουν πληροφορίες</a:t>
            </a:r>
            <a:endParaRPr lang="en-US" dirty="0"/>
          </a:p>
          <a:p>
            <a:r>
              <a:rPr lang="el-GR" dirty="0"/>
              <a:t>Η χρήση τους μπορεί να οδηγήσει σε σημαντικά συμπεράσματα:</a:t>
            </a:r>
          </a:p>
          <a:p>
            <a:pPr lvl="1"/>
            <a:r>
              <a:rPr lang="el-GR" dirty="0"/>
              <a:t>όσον αφορά στη συμπεριφορά, την πρόληψη, τη διάγνωση, και τη θεραπεία μιας νόσου</a:t>
            </a:r>
          </a:p>
          <a:p>
            <a:pPr lvl="1"/>
            <a:r>
              <a:rPr lang="el-GR" dirty="0"/>
              <a:t>σε διοικητικό και οικονομικό επίπεδο (π.χ. διαχείριση αρχείου ασθενών, διαχείριση υλικών αποθεμάτων, οικονομική διαχείριση, κλπ) βοηθούν στη μείωση του χρόνου οργάνωσης και διεκπεραίωσης των εργασιών (π.χ. διακίνηση παραπεμπτικών, κλείσιμο ραντεβού, κλπ) που θα ήταν αρκετά χρονοβόρες και δαπανηρές χωρίς τη χρήση πληροφοριακών συστημάτων</a:t>
            </a:r>
            <a:endParaRPr lang="en-US" dirty="0"/>
          </a:p>
          <a:p>
            <a:r>
              <a:rPr lang="el-GR" dirty="0"/>
              <a:t>Κεφαλαιοποίηση των θετικών αποτελεσμάτων </a:t>
            </a:r>
            <a:r>
              <a:rPr lang="el-GR" dirty="0" err="1">
                <a:sym typeface="Wingdings" pitchFamily="2" charset="2"/>
              </a:rPr>
              <a:t></a:t>
            </a:r>
            <a:r>
              <a:rPr lang="el-GR" dirty="0">
                <a:sym typeface="Wingdings" pitchFamily="2" charset="2"/>
              </a:rPr>
              <a:t> </a:t>
            </a:r>
            <a:r>
              <a:rPr lang="el-GR" dirty="0"/>
              <a:t>στον ανθρώπινο παράγοντα</a:t>
            </a:r>
          </a:p>
          <a:p>
            <a:r>
              <a:rPr lang="el-GR" dirty="0">
                <a:solidFill>
                  <a:srgbClr val="FFC000"/>
                </a:solidFill>
              </a:rPr>
              <a:t>Εκπαίδευση προσωπικού  =  </a:t>
            </a:r>
            <a:r>
              <a:rPr lang="el-GR" dirty="0"/>
              <a:t>προϋπόθεση για την επιτυχημένη αποδοχή και ενσωμάτωση του συστήματος στο νοσοκομείο</a:t>
            </a:r>
            <a:endParaRPr lang="en-US" dirty="0"/>
          </a:p>
          <a:p>
            <a:r>
              <a:rPr lang="el-GR" dirty="0"/>
              <a:t>Τα ΠΣΝ αποτελούν «εργαλείο» για τον επανασχεδιασμό των λειτουργικών διαδικασιών ενός νοσοκομείου</a:t>
            </a:r>
          </a:p>
          <a:p>
            <a:r>
              <a:rPr lang="el-GR" dirty="0"/>
              <a:t>Ο </a:t>
            </a:r>
            <a:r>
              <a:rPr lang="el-GR" dirty="0">
                <a:solidFill>
                  <a:srgbClr val="FFC000"/>
                </a:solidFill>
              </a:rPr>
              <a:t>σχεδιασμός ενός «κατάλληλου» ΠΣΝ </a:t>
            </a:r>
            <a:r>
              <a:rPr lang="el-GR" dirty="0"/>
              <a:t>είναι μια επίπονη και χρονοβόρα διαδικασία, η οποία ουσιαστικά είναι αέναη μιας και το ίδιο το νοσοκομείο δεν σταματά να αναπτύσσεται, να μετασχηματίζεται και να ανασχεδιάζεται</a:t>
            </a:r>
          </a:p>
          <a:p>
            <a:r>
              <a:rPr lang="el-GR" dirty="0">
                <a:solidFill>
                  <a:srgbClr val="FFC000"/>
                </a:solidFill>
              </a:rPr>
              <a:t>Ένα από τα μεγαλύτερα προβλήματα υλοποίησης </a:t>
            </a:r>
            <a:r>
              <a:rPr lang="el-GR" dirty="0">
                <a:solidFill>
                  <a:srgbClr val="FFC000"/>
                </a:solidFill>
                <a:sym typeface="Wingdings" pitchFamily="2" charset="2"/>
              </a:rPr>
              <a:t> </a:t>
            </a:r>
            <a:r>
              <a:rPr lang="el-GR" dirty="0"/>
              <a:t>το υψηλό αρχικό κόστος της επένδυσης και το ακόλουθο κόστος συντήρησης και περαιτέρω παραμετροποίησης</a:t>
            </a:r>
          </a:p>
        </p:txBody>
      </p:sp>
    </p:spTree>
    <p:extLst>
      <p:ext uri="{BB962C8B-B14F-4D97-AF65-F5344CB8AC3E}">
        <p14:creationId xmlns:p14="http://schemas.microsoft.com/office/powerpoint/2010/main" val="59799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ΟΠΣΝ</a:t>
            </a:r>
            <a:endParaRPr lang="en-US" dirty="0"/>
          </a:p>
        </p:txBody>
      </p:sp>
      <p:sp>
        <p:nvSpPr>
          <p:cNvPr id="3" name="Content Placeholder 2"/>
          <p:cNvSpPr>
            <a:spLocks noGrp="1"/>
          </p:cNvSpPr>
          <p:nvPr>
            <p:ph idx="1"/>
          </p:nvPr>
        </p:nvSpPr>
        <p:spPr/>
        <p:txBody>
          <a:bodyPr/>
          <a:lstStyle/>
          <a:p>
            <a:pPr marL="45720" indent="0">
              <a:buNone/>
            </a:pPr>
            <a:r>
              <a:rPr lang="el-GR" b="1" dirty="0"/>
              <a:t>Ένα ΟΠΣΝ θα πρέπει να διασφαλίζει:</a:t>
            </a:r>
            <a:endParaRPr lang="en-US" dirty="0"/>
          </a:p>
          <a:p>
            <a:pPr lvl="0"/>
            <a:r>
              <a:rPr lang="el-GR" dirty="0"/>
              <a:t>Αναβάθμιση των υπηρεσιών του Νοσοκομείου (βελτίωση της ποιότητας περίθαλψης και εξυπηρέτησης των ασθενών)</a:t>
            </a:r>
            <a:endParaRPr lang="en-US" dirty="0"/>
          </a:p>
          <a:p>
            <a:pPr lvl="0"/>
            <a:r>
              <a:rPr lang="el-GR" dirty="0"/>
              <a:t>Ελαχιστοποίηση του κόστους παροχής υπηρεσιών υγείας και περίθαλψης</a:t>
            </a:r>
            <a:endParaRPr lang="en-US" dirty="0"/>
          </a:p>
          <a:p>
            <a:pPr lvl="0"/>
            <a:r>
              <a:rPr lang="el-GR" dirty="0"/>
              <a:t>Παροχή ικανών και αξιόπιστων πληροφοριών στη διοίκηση του Νοσοκομείου</a:t>
            </a:r>
            <a:endParaRPr lang="en-US" dirty="0"/>
          </a:p>
          <a:p>
            <a:pPr lvl="0"/>
            <a:r>
              <a:rPr lang="el-GR" dirty="0"/>
              <a:t>Περιορισμός των χειρόγραφων διαδικασιών και βελτίωση του εργασιακού περιβάλλοντος</a:t>
            </a:r>
            <a:endParaRPr lang="en-US" dirty="0"/>
          </a:p>
          <a:p>
            <a:r>
              <a:rPr lang="el-GR" dirty="0"/>
              <a:t>Δημιουργία ενός ευέλικτου εργαλείου υποστήριξης λήψης αποφάσεων για τον καθορισμό και τον έλεγχο των διαφορετικών στρατηγικών οργάνωσης της παροχής υγείας, κοστολόγησης και τιμολόγησης των υπηρεσιών της</a:t>
            </a:r>
            <a:endParaRPr lang="en-US" dirty="0"/>
          </a:p>
        </p:txBody>
      </p:sp>
    </p:spTree>
    <p:extLst>
      <p:ext uri="{BB962C8B-B14F-4D97-AF65-F5344CB8AC3E}">
        <p14:creationId xmlns:p14="http://schemas.microsoft.com/office/powerpoint/2010/main" val="1979716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Χαρακτηριστικά ΟΠΣΝ</a:t>
            </a:r>
            <a:endParaRPr lang="en-US" dirty="0"/>
          </a:p>
        </p:txBody>
      </p:sp>
      <p:sp>
        <p:nvSpPr>
          <p:cNvPr id="3" name="Content Placeholder 2"/>
          <p:cNvSpPr>
            <a:spLocks noGrp="1"/>
          </p:cNvSpPr>
          <p:nvPr>
            <p:ph idx="1"/>
          </p:nvPr>
        </p:nvSpPr>
        <p:spPr/>
        <p:txBody>
          <a:bodyPr>
            <a:normAutofit fontScale="77500" lnSpcReduction="20000"/>
          </a:bodyPr>
          <a:lstStyle/>
          <a:p>
            <a:pPr lvl="0"/>
            <a:r>
              <a:rPr lang="el-GR" dirty="0"/>
              <a:t>Χρήση του ηλεκτρονικού φακέλου ασθενούς, που θα συγκεντρώνει και θα παρουσιάζει κατάλληλα όλα τα στοιχεία που αφορούν στους κρίσιμους παράγοντες περίθαλψης, την πορεία της πάθησης, κα</a:t>
            </a:r>
            <a:endParaRPr lang="en-US" dirty="0"/>
          </a:p>
          <a:p>
            <a:pPr lvl="0"/>
            <a:r>
              <a:rPr lang="el-GR" dirty="0"/>
              <a:t>Συσχετισμός των παραπάνω δεδομένων σύμφωνα με τους κανόνες της ιατρικής επιστήμης, ώστε να εξυπηρετούνται οι ιατροί στη λήψη αποφάσεων σχετικών με την προτεινόμενη αγωγή</a:t>
            </a:r>
            <a:endParaRPr lang="en-US" dirty="0"/>
          </a:p>
          <a:p>
            <a:pPr lvl="0"/>
            <a:r>
              <a:rPr lang="el-GR" dirty="0"/>
              <a:t>Παροχή δυνατότητας πρόσβασης σε παλαιότερα στοιχεία περίθαλψης (στο ίδιο ή /και σε άλλο νοσηλευτικό ίδρυμα), ώστε να είναι δυνατή η άμεση πρόσβαση στο ιστορικό του ασθενούς</a:t>
            </a:r>
            <a:endParaRPr lang="en-US" dirty="0"/>
          </a:p>
          <a:p>
            <a:pPr lvl="0"/>
            <a:r>
              <a:rPr lang="el-GR" dirty="0"/>
              <a:t>Βελτίωση της πληροφόρησης των συναλλασσομένων και της ταχύτητας εξυπηρέτησής τους</a:t>
            </a:r>
            <a:endParaRPr lang="en-US" dirty="0"/>
          </a:p>
          <a:p>
            <a:pPr lvl="0"/>
            <a:r>
              <a:rPr lang="el-GR" dirty="0"/>
              <a:t>Ελαχιστοποίηση των λαθών (από ιατρούς, νοσηλευτές, φαρμακείο, διοικητικές και οικονομικές υπηρεσίες, κλπ)</a:t>
            </a:r>
            <a:endParaRPr lang="en-US" dirty="0"/>
          </a:p>
          <a:p>
            <a:pPr lvl="0"/>
            <a:r>
              <a:rPr lang="el-GR" dirty="0"/>
              <a:t>Αυτοματοποίηση των διαδικασιών</a:t>
            </a:r>
            <a:endParaRPr lang="en-US" dirty="0"/>
          </a:p>
          <a:p>
            <a:pPr lvl="0"/>
            <a:r>
              <a:rPr lang="el-GR" dirty="0"/>
              <a:t>Διασύνδεση και ολοκλήρωση των </a:t>
            </a:r>
            <a:r>
              <a:rPr lang="el-GR" dirty="0" err="1"/>
              <a:t>επι</a:t>
            </a:r>
            <a:r>
              <a:rPr lang="el-GR" dirty="0"/>
              <a:t> μέρους συστημάτων σε ένα πλήρες σύστημα</a:t>
            </a:r>
            <a:endParaRPr lang="en-US" dirty="0"/>
          </a:p>
          <a:p>
            <a:pPr lvl="0"/>
            <a:r>
              <a:rPr lang="el-GR" dirty="0"/>
              <a:t>Ορθολογική διαχείριση των πόρων του νοσηλευτικού ιδρύματος (έλεγχοι ανάλωσης υλικού, προγραμματισμός διαδικασιών, αυτοματοποίηση ελέγχων, κα)</a:t>
            </a:r>
            <a:endParaRPr lang="en-US" dirty="0"/>
          </a:p>
          <a:p>
            <a:pPr lvl="0"/>
            <a:r>
              <a:rPr lang="el-GR" dirty="0"/>
              <a:t>Αποφυγή άσκοπων ιατρικών πράξεων (π.χ. αποφυγή επανάληψης εξετάσεων)</a:t>
            </a:r>
            <a:endParaRPr lang="en-US" dirty="0"/>
          </a:p>
          <a:p>
            <a:pPr lvl="0"/>
            <a:r>
              <a:rPr lang="el-GR" dirty="0"/>
              <a:t>Ενημέρωση για την πληρότητα θαλάμων, το μέσο χρόνο νοσηλείας, κλπ</a:t>
            </a:r>
            <a:endParaRPr lang="en-US" dirty="0"/>
          </a:p>
          <a:p>
            <a:pPr lvl="0"/>
            <a:r>
              <a:rPr lang="el-GR" dirty="0"/>
              <a:t>Παρακολούθηση των ποσοτικών και οικονομικών δεικτών τόσο ανά κατηγορία, όσο και ανά κέντρο κόστους</a:t>
            </a:r>
            <a:endParaRPr lang="en-US" dirty="0"/>
          </a:p>
          <a:p>
            <a:pPr lvl="0"/>
            <a:r>
              <a:rPr lang="el-GR" dirty="0"/>
              <a:t>Παρακολούθηση του κόστους νοσηλείας ανά διάγνωση ή ομάδα διαγνώσεων</a:t>
            </a:r>
            <a:endParaRPr lang="en-US" dirty="0"/>
          </a:p>
          <a:p>
            <a:pPr lvl="0"/>
            <a:r>
              <a:rPr lang="el-GR" dirty="0"/>
              <a:t>Ποσοστά αποθεραπείας ανά διάγνωση ή ομάδα διαγνώσεων</a:t>
            </a:r>
            <a:endParaRPr lang="en-US" dirty="0"/>
          </a:p>
          <a:p>
            <a:endParaRPr lang="en-US" dirty="0"/>
          </a:p>
        </p:txBody>
      </p:sp>
    </p:spTree>
    <p:extLst>
      <p:ext uri="{BB962C8B-B14F-4D97-AF65-F5344CB8AC3E}">
        <p14:creationId xmlns:p14="http://schemas.microsoft.com/office/powerpoint/2010/main" val="121901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ΟΠΣΝ οφέλη</a:t>
            </a:r>
            <a:endParaRPr lang="en-US" dirty="0"/>
          </a:p>
        </p:txBody>
      </p:sp>
      <p:sp>
        <p:nvSpPr>
          <p:cNvPr id="3" name="Content Placeholder 2"/>
          <p:cNvSpPr>
            <a:spLocks noGrp="1"/>
          </p:cNvSpPr>
          <p:nvPr>
            <p:ph idx="1"/>
          </p:nvPr>
        </p:nvSpPr>
        <p:spPr>
          <a:xfrm>
            <a:off x="457200" y="1219200"/>
            <a:ext cx="8229600" cy="5715000"/>
          </a:xfrm>
        </p:spPr>
        <p:txBody>
          <a:bodyPr>
            <a:normAutofit/>
          </a:bodyPr>
          <a:lstStyle/>
          <a:p>
            <a:r>
              <a:rPr lang="el-GR" dirty="0"/>
              <a:t>Τα χαρακτηριστικά αυτά ενός ΟΠΣΝ εξασφαλίζονται με τη μείωση της γραφειοκρατίας, την αναβάθμιση του εσωτερικού εργασιακού περιβάλλοντος, την εξασφάλιση της αποτελεσματικότητας στη διεκπεραίωση των καθημερινών εργασιών, την ορθολογική διαχείριση και αξιοποίηση του ανθρώπινου δυναμικού και φυσικά με την αξιοποίηση σύγχρονων ΤΠΕ</a:t>
            </a:r>
            <a:endParaRPr lang="en-US" dirty="0"/>
          </a:p>
          <a:p>
            <a:r>
              <a:rPr lang="el-GR" dirty="0"/>
              <a:t>Βασική προϋπόθεση για ένα ΟΠΣΝ να διασφαλίζονται τα ακόλουθα: </a:t>
            </a:r>
            <a:endParaRPr lang="en-US" dirty="0"/>
          </a:p>
          <a:p>
            <a:pPr lvl="1"/>
            <a:r>
              <a:rPr lang="el-GR" dirty="0"/>
              <a:t>Τα δεδομένα θα εισάγονται μία φορά και θα διατίθενται οποτεδήποτε ζητούνται από τους εξουσιοδοτημένους χρήστες, μέσω των επιμέρους εφαρμογών</a:t>
            </a:r>
            <a:endParaRPr lang="en-US" dirty="0"/>
          </a:p>
          <a:p>
            <a:pPr lvl="1"/>
            <a:r>
              <a:rPr lang="el-GR" dirty="0"/>
              <a:t>Τα δεδομένα θα είναι διαθέσιμα από όλους τους σταθμούς εργασίας του Νοσοκομείου</a:t>
            </a:r>
            <a:endParaRPr lang="en-US" dirty="0"/>
          </a:p>
          <a:p>
            <a:pPr lvl="1"/>
            <a:r>
              <a:rPr lang="el-GR" dirty="0"/>
              <a:t>Δεν θα πρέπει να υπάρχουν μεμονωμένες εφαρμογές για την κάλυψη συγκεκριμένων αναγκών χωρίς διασύνδεση μεταξύ τους</a:t>
            </a:r>
            <a:endParaRPr lang="en-US" dirty="0"/>
          </a:p>
          <a:p>
            <a:pPr lvl="1"/>
            <a:r>
              <a:rPr lang="el-GR" dirty="0"/>
              <a:t>Το περιβάλλον προσπέλασης του χρήστη θα είναι παρόμοιο σε όλες τις εφαρμογές</a:t>
            </a:r>
            <a:endParaRPr lang="en-US" dirty="0"/>
          </a:p>
          <a:p>
            <a:pPr lvl="1"/>
            <a:r>
              <a:rPr lang="el-GR" dirty="0"/>
              <a:t>Δεν θα υπάρχουν διπλά αντίγραφα εφαρμογών που εξυπηρετούν τον ίδιο σκοπό</a:t>
            </a:r>
            <a:endParaRPr lang="en-US" dirty="0"/>
          </a:p>
        </p:txBody>
      </p:sp>
    </p:spTree>
    <p:extLst>
      <p:ext uri="{BB962C8B-B14F-4D97-AF65-F5344CB8AC3E}">
        <p14:creationId xmlns:p14="http://schemas.microsoft.com/office/powerpoint/2010/main" val="129820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2526966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Ακρώνυμα υποσυστημάτων ΟΠΣΝ</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HIS (Hospital Information System): </a:t>
            </a:r>
            <a:r>
              <a:rPr lang="el-GR" dirty="0"/>
              <a:t>Πληροφοριακό Σύστημα Νοσοκομείου</a:t>
            </a:r>
            <a:endParaRPr lang="en-US" dirty="0"/>
          </a:p>
          <a:p>
            <a:pPr lvl="0"/>
            <a:r>
              <a:rPr lang="en-US" dirty="0"/>
              <a:t>OCS (Order Communication System): </a:t>
            </a:r>
            <a:r>
              <a:rPr lang="el-GR" dirty="0"/>
              <a:t>Σύστημα Επικοινωνίας Εντολών</a:t>
            </a:r>
            <a:endParaRPr lang="en-US" dirty="0"/>
          </a:p>
          <a:p>
            <a:pPr lvl="0"/>
            <a:r>
              <a:rPr lang="en-US" dirty="0"/>
              <a:t>PACS (Picture Archiving and Communication System): </a:t>
            </a:r>
            <a:r>
              <a:rPr lang="el-GR" dirty="0"/>
              <a:t>Σύστημα Αρχειοθέτησης και Επικοινωνίας Εικόνων</a:t>
            </a:r>
            <a:endParaRPr lang="en-US" dirty="0"/>
          </a:p>
          <a:p>
            <a:pPr lvl="0"/>
            <a:r>
              <a:rPr lang="en-US" dirty="0"/>
              <a:t>EMR (Electronic Medical Record): </a:t>
            </a:r>
            <a:r>
              <a:rPr lang="el-GR" dirty="0"/>
              <a:t>Ηλεκτρονικός Ιατρικός Φάκελος</a:t>
            </a:r>
            <a:endParaRPr lang="en-US" dirty="0"/>
          </a:p>
          <a:p>
            <a:pPr lvl="0"/>
            <a:r>
              <a:rPr lang="en-US" dirty="0" err="1"/>
              <a:t>PoC</a:t>
            </a:r>
            <a:r>
              <a:rPr lang="en-US" dirty="0"/>
              <a:t> (Point of Care): </a:t>
            </a:r>
            <a:r>
              <a:rPr lang="el-GR" dirty="0"/>
              <a:t>Σημείο Φροντίδας</a:t>
            </a:r>
            <a:endParaRPr lang="en-US" dirty="0"/>
          </a:p>
          <a:p>
            <a:pPr lvl="0"/>
            <a:r>
              <a:rPr lang="en-US" dirty="0"/>
              <a:t>CDSS </a:t>
            </a:r>
            <a:r>
              <a:rPr lang="el-GR" dirty="0"/>
              <a:t>(</a:t>
            </a:r>
            <a:r>
              <a:rPr lang="en-US" dirty="0"/>
              <a:t>Clinical Decision Support System</a:t>
            </a:r>
            <a:r>
              <a:rPr lang="el-GR" dirty="0"/>
              <a:t>): Σύστημα Υποστήριξης Λήψης Κλινικών Αποφάσεων</a:t>
            </a:r>
            <a:endParaRPr lang="en-US" dirty="0"/>
          </a:p>
          <a:p>
            <a:pPr lvl="0"/>
            <a:r>
              <a:rPr lang="en-US" dirty="0"/>
              <a:t>SEM</a:t>
            </a:r>
            <a:r>
              <a:rPr lang="el-GR" dirty="0"/>
              <a:t> (</a:t>
            </a:r>
            <a:r>
              <a:rPr lang="en-US" dirty="0"/>
              <a:t>Strategic Enterprise Management</a:t>
            </a:r>
            <a:r>
              <a:rPr lang="el-GR" dirty="0"/>
              <a:t>): Σύστημα Στρατηγικής Διοίκησης Οργανισμού</a:t>
            </a:r>
            <a:endParaRPr lang="en-US" dirty="0"/>
          </a:p>
          <a:p>
            <a:pPr lvl="0"/>
            <a:r>
              <a:rPr lang="en-US" dirty="0"/>
              <a:t>DW</a:t>
            </a:r>
            <a:r>
              <a:rPr lang="el-GR" dirty="0"/>
              <a:t> (</a:t>
            </a:r>
            <a:r>
              <a:rPr lang="en-US" dirty="0"/>
              <a:t>Data Warehouse</a:t>
            </a:r>
            <a:r>
              <a:rPr lang="el-GR" dirty="0"/>
              <a:t>): Κεντρικός Αποθηκευτικός Χώρος</a:t>
            </a:r>
            <a:endParaRPr lang="en-US" dirty="0"/>
          </a:p>
          <a:p>
            <a:pPr lvl="0"/>
            <a:r>
              <a:rPr lang="en-US" dirty="0"/>
              <a:t>FDSS</a:t>
            </a:r>
            <a:r>
              <a:rPr lang="el-GR" dirty="0"/>
              <a:t> (</a:t>
            </a:r>
            <a:r>
              <a:rPr lang="en-US" dirty="0"/>
              <a:t>Financial Decision Support System</a:t>
            </a:r>
            <a:r>
              <a:rPr lang="el-GR" dirty="0"/>
              <a:t>): Σύστημα Υποστήριξης Λήψης Οικονομικών Αποφάσεων</a:t>
            </a:r>
            <a:endParaRPr lang="en-US" dirty="0"/>
          </a:p>
          <a:p>
            <a:pPr lvl="0"/>
            <a:r>
              <a:rPr lang="en-US" dirty="0"/>
              <a:t>ERP (Enterprise Resource Planning): </a:t>
            </a:r>
            <a:r>
              <a:rPr lang="el-GR" dirty="0"/>
              <a:t>Σύστημα Διαχείρισης Πόρων</a:t>
            </a:r>
            <a:endParaRPr lang="en-US" dirty="0"/>
          </a:p>
          <a:p>
            <a:pPr lvl="0"/>
            <a:r>
              <a:rPr lang="en-US" dirty="0"/>
              <a:t>ASP</a:t>
            </a:r>
            <a:r>
              <a:rPr lang="el-GR" dirty="0"/>
              <a:t> (</a:t>
            </a:r>
            <a:r>
              <a:rPr lang="en-US" dirty="0"/>
              <a:t>Application Service Provider</a:t>
            </a:r>
            <a:r>
              <a:rPr lang="el-GR" dirty="0"/>
              <a:t>): Παροχή Υπηρεσιών από εξωτερικές Εφαρμογές</a:t>
            </a:r>
            <a:endParaRPr lang="en-US" dirty="0"/>
          </a:p>
          <a:p>
            <a:pPr lvl="0"/>
            <a:r>
              <a:rPr lang="en-US" dirty="0"/>
              <a:t>EDI</a:t>
            </a:r>
            <a:r>
              <a:rPr lang="el-GR" dirty="0"/>
              <a:t> (</a:t>
            </a:r>
            <a:r>
              <a:rPr lang="en-US" dirty="0"/>
              <a:t>Electronic Data Interchange</a:t>
            </a:r>
            <a:r>
              <a:rPr lang="el-GR" dirty="0"/>
              <a:t>): Ηλεκτρονική Ανταλλαγή Δεδομένων</a:t>
            </a:r>
            <a:endParaRPr lang="en-US" dirty="0"/>
          </a:p>
          <a:p>
            <a:pPr lvl="0"/>
            <a:r>
              <a:rPr lang="en-US" dirty="0"/>
              <a:t>EDMS (Electronic Document Management System): </a:t>
            </a:r>
            <a:r>
              <a:rPr lang="el-GR" dirty="0"/>
              <a:t>Ηλεκτρονικό Σύστημα Διαχείρισης Εγγράφων</a:t>
            </a:r>
            <a:endParaRPr lang="en-US" dirty="0"/>
          </a:p>
          <a:p>
            <a:endParaRPr lang="en-US" dirty="0"/>
          </a:p>
        </p:txBody>
      </p:sp>
    </p:spTree>
    <p:extLst>
      <p:ext uri="{BB962C8B-B14F-4D97-AF65-F5344CB8AC3E}">
        <p14:creationId xmlns:p14="http://schemas.microsoft.com/office/powerpoint/2010/main" val="10631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05800" cy="1154097"/>
          </a:xfrm>
        </p:spPr>
        <p:txBody>
          <a:bodyPr>
            <a:normAutofit fontScale="90000"/>
          </a:bodyPr>
          <a:lstStyle/>
          <a:p>
            <a:r>
              <a:rPr lang="en-US" b="1" dirty="0"/>
              <a:t>Laboratory Information System - L</a:t>
            </a:r>
            <a:r>
              <a:rPr lang="el-GR" b="1" dirty="0"/>
              <a:t>IS</a:t>
            </a:r>
            <a:endParaRPr lang="en-US" dirty="0"/>
          </a:p>
        </p:txBody>
      </p:sp>
      <p:sp>
        <p:nvSpPr>
          <p:cNvPr id="3" name="Content Placeholder 2"/>
          <p:cNvSpPr>
            <a:spLocks noGrp="1"/>
          </p:cNvSpPr>
          <p:nvPr>
            <p:ph idx="1"/>
          </p:nvPr>
        </p:nvSpPr>
        <p:spPr/>
        <p:txBody>
          <a:bodyPr>
            <a:normAutofit fontScale="92500" lnSpcReduction="10000"/>
          </a:bodyPr>
          <a:lstStyle/>
          <a:p>
            <a:pPr marL="45720" indent="0">
              <a:buNone/>
            </a:pPr>
            <a:r>
              <a:rPr lang="el-GR" dirty="0"/>
              <a:t>Υποστηρίζει τις ακόλουθες λειτουργίες:</a:t>
            </a:r>
            <a:endParaRPr lang="en-US" dirty="0"/>
          </a:p>
          <a:p>
            <a:pPr lvl="1"/>
            <a:r>
              <a:rPr lang="el-GR" dirty="0"/>
              <a:t>Διαχείριση της καθημερινής εργασίας</a:t>
            </a:r>
            <a:endParaRPr lang="en-US" dirty="0"/>
          </a:p>
          <a:p>
            <a:pPr lvl="1"/>
            <a:r>
              <a:rPr lang="el-GR" dirty="0"/>
              <a:t>Παραγγελία εξετάσεων και κατανομή στα εργαστήρια</a:t>
            </a:r>
            <a:endParaRPr lang="en-US" dirty="0"/>
          </a:p>
          <a:p>
            <a:pPr lvl="1"/>
            <a:r>
              <a:rPr lang="el-GR" dirty="0"/>
              <a:t>Σύνδεση με τους αναλυτές, προγραμματισμός εξετάσεων, λήψη αποτελεσμάτων, διαχείριση, έλεγχος, διανομή των αποτελεσμάτων</a:t>
            </a:r>
            <a:endParaRPr lang="en-US" dirty="0"/>
          </a:p>
          <a:p>
            <a:pPr lvl="1"/>
            <a:r>
              <a:rPr lang="el-GR" dirty="0"/>
              <a:t>Έλεγχος ποιότητας των ιατρικών μηχανημάτων</a:t>
            </a:r>
            <a:endParaRPr lang="en-US" dirty="0"/>
          </a:p>
          <a:p>
            <a:pPr lvl="1"/>
            <a:r>
              <a:rPr lang="el-GR" dirty="0"/>
              <a:t>Στατιστικές διακυμάνσεων τιμών εξετάσεων</a:t>
            </a:r>
            <a:endParaRPr lang="en-US" dirty="0"/>
          </a:p>
          <a:p>
            <a:pPr lvl="1"/>
            <a:r>
              <a:rPr lang="el-GR" dirty="0"/>
              <a:t>Έλεγχος, επεξεργασία των μηνυμάτων των ιατρικών μηχανημάτων</a:t>
            </a:r>
            <a:endParaRPr lang="en-US" dirty="0"/>
          </a:p>
          <a:p>
            <a:pPr lvl="1"/>
            <a:r>
              <a:rPr lang="el-GR" dirty="0"/>
              <a:t>Συσχετισμοί εξετάσεων για τον εντοπισμό τυχόν αντινομιών η άλλων προβλημάτων</a:t>
            </a:r>
            <a:endParaRPr lang="en-US" dirty="0"/>
          </a:p>
          <a:p>
            <a:pPr lvl="1"/>
            <a:r>
              <a:rPr lang="el-GR" dirty="0"/>
              <a:t>Διαχρονική παρακολούθηση αποτελεσμάτων ενός ασθενούς</a:t>
            </a:r>
            <a:endParaRPr lang="en-US" dirty="0"/>
          </a:p>
          <a:p>
            <a:pPr lvl="1"/>
            <a:r>
              <a:rPr lang="el-GR" dirty="0"/>
              <a:t>Στατιστικά στοιχεία όγκου εξετάσεων στη διάρκεια οποιασδήποτε περιόδου κατά εργαστήριο, μηχάνημα, εξεταζόμενο, εντολέα ιατρό, κλινική, κλπ, με τα αντίστοιχα κοστολογικά στοιχεία</a:t>
            </a:r>
            <a:endParaRPr lang="en-US" dirty="0"/>
          </a:p>
          <a:p>
            <a:pPr lvl="1"/>
            <a:r>
              <a:rPr lang="el-GR" dirty="0"/>
              <a:t>Παροχή πληροφοριών για την υποστήριξη στη λήψη αποφάσεων</a:t>
            </a:r>
            <a:endParaRPr lang="en-US" dirty="0"/>
          </a:p>
          <a:p>
            <a:pPr lvl="1"/>
            <a:r>
              <a:rPr lang="el-GR" dirty="0"/>
              <a:t>Διαχείριση φακέλου ασθενούς</a:t>
            </a:r>
            <a:endParaRPr lang="en-US" dirty="0"/>
          </a:p>
          <a:p>
            <a:pPr lvl="1"/>
            <a:r>
              <a:rPr lang="el-GR" dirty="0"/>
              <a:t>Διαχείριση αναλυτών</a:t>
            </a:r>
            <a:endParaRPr lang="en-US" dirty="0"/>
          </a:p>
          <a:p>
            <a:pPr lvl="1"/>
            <a:r>
              <a:rPr lang="el-GR" dirty="0"/>
              <a:t>Ανάλυση και αποστολή αποτελεσμάτων από το εργαστηριακό προσωπικό και επικύρωση από τους αρμόδιους ιατρούς</a:t>
            </a:r>
            <a:endParaRPr lang="en-US" dirty="0"/>
          </a:p>
        </p:txBody>
      </p:sp>
    </p:spTree>
    <p:extLst>
      <p:ext uri="{BB962C8B-B14F-4D97-AF65-F5344CB8AC3E}">
        <p14:creationId xmlns:p14="http://schemas.microsoft.com/office/powerpoint/2010/main" val="178166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018"/>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886517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a:t>
            </a:r>
          </a:p>
        </p:txBody>
      </p:sp>
      <p:sp>
        <p:nvSpPr>
          <p:cNvPr id="3" name="Content Placeholder 2"/>
          <p:cNvSpPr>
            <a:spLocks noGrp="1"/>
          </p:cNvSpPr>
          <p:nvPr>
            <p:ph idx="1"/>
          </p:nvPr>
        </p:nvSpPr>
        <p:spPr/>
        <p:txBody>
          <a:bodyPr/>
          <a:lstStyle/>
          <a:p>
            <a:pPr marL="45720" indent="0">
              <a:buNone/>
            </a:pPr>
            <a:r>
              <a:rPr lang="el-GR" dirty="0"/>
              <a:t>Το </a:t>
            </a:r>
            <a:r>
              <a:rPr lang="en-US" dirty="0"/>
              <a:t>LIS</a:t>
            </a:r>
            <a:r>
              <a:rPr lang="el-GR" dirty="0"/>
              <a:t> μπορεί να εφαρμοστεί και να καλύψει τις ανάγκες των ακόλουθων τμημάτων:</a:t>
            </a:r>
            <a:endParaRPr lang="en-US" dirty="0"/>
          </a:p>
          <a:p>
            <a:pPr lvl="1"/>
            <a:r>
              <a:rPr lang="el-GR" dirty="0"/>
              <a:t>Μικροβιολογικό εργαστήριο</a:t>
            </a:r>
            <a:endParaRPr lang="en-US" dirty="0"/>
          </a:p>
          <a:p>
            <a:pPr lvl="1"/>
            <a:r>
              <a:rPr lang="el-GR" dirty="0"/>
              <a:t>Αιματολογικό εργαστήριο</a:t>
            </a:r>
            <a:endParaRPr lang="en-US" dirty="0"/>
          </a:p>
          <a:p>
            <a:pPr lvl="1"/>
            <a:r>
              <a:rPr lang="el-GR" dirty="0" err="1"/>
              <a:t>Ιστo</a:t>
            </a:r>
            <a:r>
              <a:rPr lang="el-GR" dirty="0"/>
              <a:t>-κυτταρολογικό εργαστήριο</a:t>
            </a:r>
            <a:endParaRPr lang="en-US" dirty="0"/>
          </a:p>
          <a:p>
            <a:pPr lvl="1"/>
            <a:r>
              <a:rPr lang="el-GR" dirty="0"/>
              <a:t>Βιοχημικό εργαστήριο</a:t>
            </a:r>
            <a:endParaRPr lang="en-US" dirty="0"/>
          </a:p>
          <a:p>
            <a:pPr lvl="1"/>
            <a:r>
              <a:rPr lang="el-GR" dirty="0"/>
              <a:t>Τράπεζα αίματος</a:t>
            </a:r>
            <a:endParaRPr lang="en-US" dirty="0"/>
          </a:p>
          <a:p>
            <a:endParaRPr lang="en-US" dirty="0">
              <a:solidFill>
                <a:srgbClr val="FFC000"/>
              </a:solidFill>
            </a:endParaRPr>
          </a:p>
          <a:p>
            <a:r>
              <a:rPr lang="el-GR" dirty="0">
                <a:solidFill>
                  <a:srgbClr val="FFC000"/>
                </a:solidFill>
              </a:rPr>
              <a:t>Απαίτηση: </a:t>
            </a:r>
            <a:r>
              <a:rPr lang="el-GR" dirty="0"/>
              <a:t>να έχει τα επιθυμητά επίπεδα ασφαλείας (π.χ. διαφύλαξη της εμπιστευτικότητας, ακεραιότητας, ορθότητας, διαβάθμιση πρόσβασης, διαθεσιμότητας των δεδομένων, κλπ)</a:t>
            </a:r>
            <a:endParaRPr lang="en-US" dirty="0"/>
          </a:p>
          <a:p>
            <a:endParaRPr lang="en-US" dirty="0"/>
          </a:p>
        </p:txBody>
      </p:sp>
    </p:spTree>
    <p:extLst>
      <p:ext uri="{BB962C8B-B14F-4D97-AF65-F5344CB8AC3E}">
        <p14:creationId xmlns:p14="http://schemas.microsoft.com/office/powerpoint/2010/main" val="3028252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54097"/>
          </a:xfrm>
        </p:spPr>
        <p:txBody>
          <a:bodyPr/>
          <a:lstStyle/>
          <a:p>
            <a:r>
              <a:rPr lang="en-US" dirty="0"/>
              <a:t>RIS - PACS</a:t>
            </a:r>
          </a:p>
        </p:txBody>
      </p:sp>
      <p:sp>
        <p:nvSpPr>
          <p:cNvPr id="3" name="Content Placeholder 2"/>
          <p:cNvSpPr>
            <a:spLocks noGrp="1"/>
          </p:cNvSpPr>
          <p:nvPr>
            <p:ph idx="1"/>
          </p:nvPr>
        </p:nvSpPr>
        <p:spPr>
          <a:xfrm>
            <a:off x="228600" y="990600"/>
            <a:ext cx="8229600" cy="6096000"/>
          </a:xfrm>
        </p:spPr>
        <p:txBody>
          <a:bodyPr>
            <a:normAutofit fontScale="92500" lnSpcReduction="10000"/>
          </a:bodyPr>
          <a:lstStyle/>
          <a:p>
            <a:r>
              <a:rPr lang="el-GR" dirty="0"/>
              <a:t>Τα ακτινολογικά εργαστήρια και τα απεικονιστικά κέντρα έχουν μοναδικές απαιτήσεις για την επεξεργασία, αποθήκευση και μετάδοση της παραγόμενης πληροφορίας</a:t>
            </a:r>
          </a:p>
          <a:p>
            <a:r>
              <a:rPr lang="el-GR" dirty="0">
                <a:solidFill>
                  <a:srgbClr val="FFC000"/>
                </a:solidFill>
              </a:rPr>
              <a:t>Περίπλοκη ροή ασθενών και δεδομένων </a:t>
            </a:r>
            <a:r>
              <a:rPr lang="el-GR" dirty="0">
                <a:solidFill>
                  <a:srgbClr val="FFC000"/>
                </a:solidFill>
                <a:sym typeface="Wingdings" pitchFamily="2" charset="2"/>
              </a:rPr>
              <a:t> </a:t>
            </a:r>
            <a:r>
              <a:rPr lang="el-GR" dirty="0">
                <a:sym typeface="Wingdings" pitchFamily="2" charset="2"/>
              </a:rPr>
              <a:t>ξ</a:t>
            </a:r>
            <a:r>
              <a:rPr lang="el-GR" dirty="0"/>
              <a:t>εκινά από την υποδοχή προς τον τεχνικό απεικόνισης, προς τον ακτινολόγο, ενώ στη συνέχεια τα αποτελέσματα των ακτινολογικών εξετάσεων παραδίδονται πίσω στον </a:t>
            </a:r>
            <a:r>
              <a:rPr lang="el-GR" dirty="0" err="1"/>
              <a:t>συστήσαντα</a:t>
            </a:r>
            <a:r>
              <a:rPr lang="el-GR" dirty="0"/>
              <a:t> ιατρό</a:t>
            </a:r>
          </a:p>
          <a:p>
            <a:r>
              <a:rPr lang="el-GR" dirty="0">
                <a:solidFill>
                  <a:srgbClr val="FFC000"/>
                </a:solidFill>
              </a:rPr>
              <a:t>Περίπλοκη ροή εργασίας </a:t>
            </a:r>
            <a:r>
              <a:rPr lang="el-GR" dirty="0">
                <a:solidFill>
                  <a:srgbClr val="FFC000"/>
                </a:solidFill>
                <a:sym typeface="Wingdings" pitchFamily="2" charset="2"/>
              </a:rPr>
              <a:t> </a:t>
            </a:r>
            <a:r>
              <a:rPr lang="el-GR" dirty="0">
                <a:sym typeface="Wingdings" pitchFamily="2" charset="2"/>
              </a:rPr>
              <a:t>λόγω </a:t>
            </a:r>
            <a:r>
              <a:rPr lang="el-GR" dirty="0"/>
              <a:t>του σχετικά μεγάλου αριθμού του προσωπικού που συμμετέχει σε έναν τυπικό ασθενή</a:t>
            </a:r>
          </a:p>
          <a:p>
            <a:r>
              <a:rPr lang="el-GR" dirty="0">
                <a:solidFill>
                  <a:srgbClr val="FFC000"/>
                </a:solidFill>
              </a:rPr>
              <a:t>Μεγάλος όγκος </a:t>
            </a:r>
            <a:r>
              <a:rPr lang="el-GR" dirty="0"/>
              <a:t>δεδομένων</a:t>
            </a:r>
          </a:p>
          <a:p>
            <a:r>
              <a:rPr lang="el-GR" dirty="0">
                <a:solidFill>
                  <a:srgbClr val="FFC000"/>
                </a:solidFill>
              </a:rPr>
              <a:t>Απαίτηση </a:t>
            </a:r>
            <a:r>
              <a:rPr lang="el-GR" dirty="0">
                <a:solidFill>
                  <a:srgbClr val="FFC000"/>
                </a:solidFill>
                <a:sym typeface="Wingdings" pitchFamily="2" charset="2"/>
              </a:rPr>
              <a:t></a:t>
            </a:r>
            <a:r>
              <a:rPr lang="el-GR" dirty="0"/>
              <a:t> ταχύτητα</a:t>
            </a:r>
            <a:endParaRPr lang="en-US" dirty="0"/>
          </a:p>
          <a:p>
            <a:endParaRPr lang="en-US" dirty="0">
              <a:solidFill>
                <a:srgbClr val="FFC000"/>
              </a:solidFill>
            </a:endParaRPr>
          </a:p>
          <a:p>
            <a:r>
              <a:rPr lang="en-US" dirty="0">
                <a:solidFill>
                  <a:srgbClr val="FFC000"/>
                </a:solidFill>
              </a:rPr>
              <a:t>RIS </a:t>
            </a:r>
            <a:r>
              <a:rPr lang="en-US" dirty="0">
                <a:solidFill>
                  <a:srgbClr val="FFC000"/>
                </a:solidFill>
                <a:sym typeface="Wingdings" pitchFamily="2" charset="2"/>
              </a:rPr>
              <a:t></a:t>
            </a:r>
            <a:r>
              <a:rPr lang="el-GR" dirty="0"/>
              <a:t> Ακτινολογικό Σύστημα Πληροφοριών</a:t>
            </a:r>
            <a:endParaRPr lang="en-US" dirty="0"/>
          </a:p>
          <a:p>
            <a:endParaRPr lang="en-US" dirty="0">
              <a:solidFill>
                <a:srgbClr val="FFC000"/>
              </a:solidFill>
            </a:endParaRPr>
          </a:p>
          <a:p>
            <a:r>
              <a:rPr lang="en-US" dirty="0">
                <a:solidFill>
                  <a:srgbClr val="FFC000"/>
                </a:solidFill>
              </a:rPr>
              <a:t>PACS </a:t>
            </a:r>
            <a:r>
              <a:rPr lang="en-US" dirty="0">
                <a:solidFill>
                  <a:srgbClr val="FFC000"/>
                </a:solidFill>
                <a:sym typeface="Wingdings" pitchFamily="2" charset="2"/>
              </a:rPr>
              <a:t></a:t>
            </a:r>
            <a:r>
              <a:rPr lang="el-GR" dirty="0"/>
              <a:t> Σύστημα Αρχειοθέτησης και Μετάδοσης Εικόνων</a:t>
            </a:r>
            <a:endParaRPr lang="en-US" dirty="0"/>
          </a:p>
          <a:p>
            <a:r>
              <a:rPr lang="en-US" dirty="0">
                <a:solidFill>
                  <a:srgbClr val="FFC000"/>
                </a:solidFill>
              </a:rPr>
              <a:t>Picture Archiving and Communication System</a:t>
            </a:r>
            <a:r>
              <a:rPr lang="el-GR" dirty="0">
                <a:solidFill>
                  <a:srgbClr val="FFC000"/>
                </a:solidFill>
              </a:rPr>
              <a:t>, </a:t>
            </a:r>
            <a:r>
              <a:rPr lang="en-US" dirty="0">
                <a:solidFill>
                  <a:srgbClr val="FFC000"/>
                </a:solidFill>
              </a:rPr>
              <a:t>PACS </a:t>
            </a:r>
            <a:r>
              <a:rPr lang="en-US" dirty="0">
                <a:solidFill>
                  <a:srgbClr val="FFC000"/>
                </a:solidFill>
                <a:sym typeface="Wingdings" pitchFamily="2" charset="2"/>
              </a:rPr>
              <a:t> </a:t>
            </a:r>
            <a:r>
              <a:rPr lang="el-GR" dirty="0"/>
              <a:t>ένα σύστημα ηλεκτρονικών υπολογιστών που είναι υπεύθυνο για τη ψηφιακή αρχειοθέτηση, αποθήκευση, διαχείριση και διανομή των ιατρικών εικόνων τόσο μεταξύ διαφορετικών τμημάτων ενός νοσοκομείου όσο και μεταξύ διαφορετικών νοσοκομείων ή οργανισμών, κλπ</a:t>
            </a:r>
            <a:endParaRPr lang="en-US" dirty="0"/>
          </a:p>
        </p:txBody>
      </p:sp>
    </p:spTree>
    <p:extLst>
      <p:ext uri="{BB962C8B-B14F-4D97-AF65-F5344CB8AC3E}">
        <p14:creationId xmlns:p14="http://schemas.microsoft.com/office/powerpoint/2010/main" val="359343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Πληροφοριακά Συστήματα Υγείας</a:t>
            </a:r>
            <a:endParaRPr lang="en-US" dirty="0"/>
          </a:p>
        </p:txBody>
      </p:sp>
      <p:sp>
        <p:nvSpPr>
          <p:cNvPr id="3" name="Content Placeholder 2"/>
          <p:cNvSpPr>
            <a:spLocks noGrp="1"/>
          </p:cNvSpPr>
          <p:nvPr>
            <p:ph idx="1"/>
          </p:nvPr>
        </p:nvSpPr>
        <p:spPr/>
        <p:txBody>
          <a:bodyPr>
            <a:normAutofit/>
          </a:bodyPr>
          <a:lstStyle/>
          <a:p>
            <a:r>
              <a:rPr lang="el-GR" dirty="0"/>
              <a:t>Ανάγκη </a:t>
            </a:r>
            <a:r>
              <a:rPr lang="el-GR" dirty="0">
                <a:sym typeface="Wingdings" pitchFamily="2" charset="2"/>
              </a:rPr>
              <a:t> </a:t>
            </a:r>
            <a:r>
              <a:rPr lang="el-GR" dirty="0"/>
              <a:t>καλύτερες και ποιοτικότερες υπηρεσίες υγείας + συμπιεσμένες δαπάνες + αυξημένες απαιτήσεις ασθενών</a:t>
            </a:r>
          </a:p>
          <a:p>
            <a:r>
              <a:rPr lang="el-GR" dirty="0"/>
              <a:t>Λύση </a:t>
            </a:r>
            <a:r>
              <a:rPr lang="el-GR" dirty="0">
                <a:sym typeface="Wingdings" pitchFamily="2" charset="2"/>
              </a:rPr>
              <a:t></a:t>
            </a:r>
            <a:r>
              <a:rPr lang="el-GR" dirty="0"/>
              <a:t> επανασχεδιασμός λειτουργικών διαδικασιών</a:t>
            </a:r>
          </a:p>
          <a:p>
            <a:r>
              <a:rPr lang="el-GR" dirty="0"/>
              <a:t>Τα δεδομένα </a:t>
            </a:r>
            <a:r>
              <a:rPr lang="el-GR" dirty="0">
                <a:sym typeface="Wingdings" pitchFamily="2" charset="2"/>
              </a:rPr>
              <a:t></a:t>
            </a:r>
            <a:r>
              <a:rPr lang="el-GR" dirty="0"/>
              <a:t> </a:t>
            </a:r>
            <a:r>
              <a:rPr lang="el-GR" b="1" dirty="0"/>
              <a:t>απομονωμένες νησίδες συστημάτων με περιορισμένες δυνατότητες</a:t>
            </a:r>
          </a:p>
          <a:p>
            <a:r>
              <a:rPr lang="el-GR" dirty="0"/>
              <a:t>Απαίτηση ασθενή </a:t>
            </a:r>
            <a:r>
              <a:rPr lang="el-GR" dirty="0">
                <a:sym typeface="Wingdings" pitchFamily="2" charset="2"/>
              </a:rPr>
              <a:t> οι </a:t>
            </a:r>
            <a:r>
              <a:rPr lang="el-GR" dirty="0"/>
              <a:t>εξετάσεις και ο ιατρικός φάκελος να μπορεί να μεταφέρεται αυτόματα και σε άλλα νοσοκομεία </a:t>
            </a:r>
          </a:p>
          <a:p>
            <a:r>
              <a:rPr lang="el-GR" dirty="0"/>
              <a:t>Μη χρήση κοινών προτύπων, κωδικοποιήσεων, κοκ</a:t>
            </a:r>
            <a:endParaRPr lang="en-US" dirty="0"/>
          </a:p>
          <a:p>
            <a:r>
              <a:rPr lang="el-GR" dirty="0"/>
              <a:t>Το περιβάλλον ενός νοσοκομείου </a:t>
            </a:r>
            <a:r>
              <a:rPr lang="el-GR" dirty="0">
                <a:sym typeface="Wingdings" pitchFamily="2" charset="2"/>
              </a:rPr>
              <a:t> </a:t>
            </a:r>
            <a:r>
              <a:rPr lang="el-GR" dirty="0"/>
              <a:t>τεράστιος όγκος δεδομένων ποικίλης φύσης (διοικητικοί, οικονομικοί, τεχνικοί, ιατρικοί, νοσηλευτικοί, παραϊατρικοί, εργαστηριακοί και άλλοι πόροι αποτελούν τις πηγές πληροφοριών)</a:t>
            </a:r>
          </a:p>
          <a:p>
            <a:r>
              <a:rPr lang="el-GR" dirty="0" err="1"/>
              <a:t>Πολυμεσικές</a:t>
            </a:r>
            <a:r>
              <a:rPr lang="el-GR" dirty="0"/>
              <a:t> πληροφορίες</a:t>
            </a:r>
            <a:endParaRPr lang="en-US" dirty="0"/>
          </a:p>
        </p:txBody>
      </p:sp>
    </p:spTree>
    <p:extLst>
      <p:ext uri="{BB962C8B-B14F-4D97-AF65-F5344CB8AC3E}">
        <p14:creationId xmlns:p14="http://schemas.microsoft.com/office/powerpoint/2010/main" val="165495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Documents and Settings\vangelis\Local Settings\Temporary Internet Files\Content.Word\Σχήμα 13-14.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extLst>
      <p:ext uri="{BB962C8B-B14F-4D97-AF65-F5344CB8AC3E}">
        <p14:creationId xmlns:p14="http://schemas.microsoft.com/office/powerpoint/2010/main" val="4177548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PACS</a:t>
            </a:r>
          </a:p>
        </p:txBody>
      </p:sp>
      <p:sp>
        <p:nvSpPr>
          <p:cNvPr id="3" name="Content Placeholder 2"/>
          <p:cNvSpPr>
            <a:spLocks noGrp="1"/>
          </p:cNvSpPr>
          <p:nvPr>
            <p:ph idx="1"/>
          </p:nvPr>
        </p:nvSpPr>
        <p:spPr/>
        <p:txBody>
          <a:bodyPr>
            <a:normAutofit/>
          </a:bodyPr>
          <a:lstStyle/>
          <a:p>
            <a:r>
              <a:rPr lang="el-GR" dirty="0"/>
              <a:t>Ένα σύστημα </a:t>
            </a:r>
            <a:r>
              <a:rPr lang="en-US" dirty="0"/>
              <a:t>PACS</a:t>
            </a:r>
            <a:r>
              <a:rPr lang="el-GR" dirty="0"/>
              <a:t> διαφέρει σημαντικά σε μέγεθος ανάλογα με τις ανάγκες που καλείται να καλύψει</a:t>
            </a:r>
          </a:p>
          <a:p>
            <a:pPr marL="45720" indent="0">
              <a:buNone/>
            </a:pPr>
            <a:endParaRPr lang="el-GR" dirty="0"/>
          </a:p>
          <a:p>
            <a:pPr marL="45720" indent="0">
              <a:buNone/>
            </a:pPr>
            <a:r>
              <a:rPr lang="el-GR" dirty="0"/>
              <a:t>Το ακρώνυμο </a:t>
            </a:r>
            <a:r>
              <a:rPr lang="en-US" dirty="0"/>
              <a:t>PACS</a:t>
            </a:r>
            <a:r>
              <a:rPr lang="el-GR" dirty="0"/>
              <a:t> αναλύεται ως ακολούθως:</a:t>
            </a:r>
            <a:endParaRPr lang="en-US" dirty="0"/>
          </a:p>
          <a:p>
            <a:pPr lvl="1"/>
            <a:r>
              <a:rPr lang="en-US" dirty="0"/>
              <a:t>Picture</a:t>
            </a:r>
            <a:r>
              <a:rPr lang="el-GR" dirty="0"/>
              <a:t>/Εικόνα: αναφέρεται στις ακτινολογικές εικόνες και αναφορές</a:t>
            </a:r>
            <a:endParaRPr lang="en-US" dirty="0"/>
          </a:p>
          <a:p>
            <a:pPr lvl="1"/>
            <a:r>
              <a:rPr lang="en-US" dirty="0"/>
              <a:t>Archiving</a:t>
            </a:r>
            <a:r>
              <a:rPr lang="el-GR" dirty="0"/>
              <a:t>/Αρχειοθέτηση: αναφέρεται στο αρχείο των εικόνων/φιλμ ή στη μονάδα αποθήκευσης των εικόνων/φιλμ</a:t>
            </a:r>
            <a:endParaRPr lang="en-US" dirty="0"/>
          </a:p>
          <a:p>
            <a:pPr lvl="1"/>
            <a:r>
              <a:rPr lang="el-GR" dirty="0" err="1"/>
              <a:t>Communication</a:t>
            </a:r>
            <a:r>
              <a:rPr lang="el-GR" dirty="0"/>
              <a:t>/Μετάδοση: παραπέμπει στη δυνατότητα θέασης σε πολλαπλούς «επιθεωρητές» (ιατρούς) των ακτινολογικών εικόνων και των εκθέσεων σε ουσιαστικά απεριόριστες θέσεις  εργασίας και εξέτασης όπου βρίσκονται οι ανάλογοι τερματικοί σταθμοί</a:t>
            </a:r>
            <a:endParaRPr lang="en-US" dirty="0"/>
          </a:p>
          <a:p>
            <a:pPr lvl="1"/>
            <a:r>
              <a:rPr lang="el-GR" dirty="0" err="1"/>
              <a:t>System</a:t>
            </a:r>
            <a:r>
              <a:rPr lang="el-GR" dirty="0"/>
              <a:t>/Σύστημα: αφορά στην έννοια ότι ένα σύνθετο και συντονισμένο δίκτυο κάνει τις ανωτέρω δυνατότητες να συμβαίνουν</a:t>
            </a:r>
            <a:endParaRPr lang="en-US" dirty="0"/>
          </a:p>
        </p:txBody>
      </p:sp>
    </p:spTree>
    <p:extLst>
      <p:ext uri="{BB962C8B-B14F-4D97-AF65-F5344CB8AC3E}">
        <p14:creationId xmlns:p14="http://schemas.microsoft.com/office/powerpoint/2010/main" val="4177392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PACS</a:t>
            </a:r>
          </a:p>
        </p:txBody>
      </p:sp>
      <p:sp>
        <p:nvSpPr>
          <p:cNvPr id="3" name="Content Placeholder 2"/>
          <p:cNvSpPr>
            <a:spLocks noGrp="1"/>
          </p:cNvSpPr>
          <p:nvPr>
            <p:ph idx="1"/>
          </p:nvPr>
        </p:nvSpPr>
        <p:spPr/>
        <p:txBody>
          <a:bodyPr>
            <a:normAutofit/>
          </a:bodyPr>
          <a:lstStyle/>
          <a:p>
            <a:r>
              <a:rPr lang="el-GR" dirty="0"/>
              <a:t>Τα PACS αποτελούνται από υλικό (</a:t>
            </a:r>
            <a:r>
              <a:rPr lang="en-US" dirty="0"/>
              <a:t>hardware</a:t>
            </a:r>
            <a:r>
              <a:rPr lang="el-GR" dirty="0"/>
              <a:t>) και λογισμικό (</a:t>
            </a:r>
            <a:r>
              <a:rPr lang="el-GR" dirty="0" err="1"/>
              <a:t>software</a:t>
            </a:r>
            <a:r>
              <a:rPr lang="el-GR" dirty="0"/>
              <a:t>) που αποθηκεύει και χειρίζεται τις ψηφιακές πληροφορίες υπό μορφή εικόνων και στοιχείων κειμένων</a:t>
            </a:r>
          </a:p>
          <a:p>
            <a:r>
              <a:rPr lang="el-GR" dirty="0"/>
              <a:t>Το λογισμικό του διαχειρίζεται τα στοιχεία και τις πληροφορίες των ασθενών μαζί με τις διαγνωστικές εικόνες έτσι ώστε και τα δύο να μπορούν να ειδωθούν ταυτόχρονα</a:t>
            </a:r>
          </a:p>
          <a:p>
            <a:r>
              <a:rPr lang="el-GR" dirty="0"/>
              <a:t>Ο τρόπος σύλληψης των ακτινολογικών εικόνων είναι ψηφιακός και όχι αναλογικός</a:t>
            </a:r>
          </a:p>
          <a:p>
            <a:pPr lvl="1"/>
            <a:r>
              <a:rPr lang="el-GR" dirty="0"/>
              <a:t>Επειδή η εικόνα είναι ψηφιακή μπορεί να αποθηκεύεται στη μνήμη ενός υπολογιστή ή ενός σκληρού ή οπτικού δίσκου</a:t>
            </a:r>
          </a:p>
          <a:p>
            <a:pPr lvl="1"/>
            <a:r>
              <a:rPr lang="el-GR" dirty="0"/>
              <a:t>Απαιτείται ελάχιστος χώρος σε αντίθεση με την παραδοσιακή αρχειοθέτηση των ακτινολογικών εικόνων σε φιλμ</a:t>
            </a:r>
          </a:p>
          <a:p>
            <a:pPr lvl="1"/>
            <a:r>
              <a:rPr lang="el-GR" dirty="0"/>
              <a:t>Μπορούν να επιθεωρήσουν και επεξεργαστούν αμέτρητοι χρήστες τις εικόνες αυτές χωρίς να αλλοιώνεται η ποιότητά τους, ενώ τα ψηφιακά αυτά δεδομένα μπορούν να μεταδίδονται σε οποιοδήποτε υπολογιστή βρίσκεται μέσα στο συγκεκριμένο δίκτυο</a:t>
            </a:r>
            <a:endParaRPr lang="en-US" dirty="0"/>
          </a:p>
        </p:txBody>
      </p:sp>
    </p:spTree>
    <p:extLst>
      <p:ext uri="{BB962C8B-B14F-4D97-AF65-F5344CB8AC3E}">
        <p14:creationId xmlns:p14="http://schemas.microsoft.com/office/powerpoint/2010/main" val="3212765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Βασικές λειτουργίες </a:t>
            </a:r>
            <a:r>
              <a:rPr lang="en-US" dirty="0"/>
              <a:t>PACS</a:t>
            </a:r>
          </a:p>
        </p:txBody>
      </p:sp>
      <p:sp>
        <p:nvSpPr>
          <p:cNvPr id="3" name="Content Placeholder 2"/>
          <p:cNvSpPr>
            <a:spLocks noGrp="1"/>
          </p:cNvSpPr>
          <p:nvPr>
            <p:ph idx="1"/>
          </p:nvPr>
        </p:nvSpPr>
        <p:spPr/>
        <p:txBody>
          <a:bodyPr/>
          <a:lstStyle/>
          <a:p>
            <a:pPr marL="45720" indent="0">
              <a:buNone/>
            </a:pPr>
            <a:r>
              <a:rPr lang="el-GR" dirty="0"/>
              <a:t>Υπάρχουν </a:t>
            </a:r>
            <a:r>
              <a:rPr lang="el-GR" b="1" dirty="0">
                <a:solidFill>
                  <a:srgbClr val="FFC000"/>
                </a:solidFill>
              </a:rPr>
              <a:t>επτά βασικές λειτουργίες</a:t>
            </a:r>
            <a:r>
              <a:rPr lang="el-GR" dirty="0"/>
              <a:t> που λαμβάνουν χώρα σε ένα </a:t>
            </a:r>
            <a:r>
              <a:rPr lang="en-US" dirty="0"/>
              <a:t>PACS</a:t>
            </a:r>
            <a:r>
              <a:rPr lang="el-GR" dirty="0"/>
              <a:t>:</a:t>
            </a:r>
            <a:endParaRPr lang="en-US" dirty="0"/>
          </a:p>
          <a:p>
            <a:pPr lvl="1"/>
            <a:r>
              <a:rPr lang="el-GR" dirty="0"/>
              <a:t>Σύλληψη εικόνας</a:t>
            </a:r>
            <a:endParaRPr lang="en-US" dirty="0"/>
          </a:p>
          <a:p>
            <a:pPr lvl="1"/>
            <a:r>
              <a:rPr lang="el-GR" dirty="0"/>
              <a:t>Μετάδοση εικόνας</a:t>
            </a:r>
            <a:endParaRPr lang="en-US" dirty="0"/>
          </a:p>
          <a:p>
            <a:pPr lvl="1"/>
            <a:r>
              <a:rPr lang="el-GR" dirty="0"/>
              <a:t>Προσωρινή αποθήκευση</a:t>
            </a:r>
            <a:endParaRPr lang="en-US" dirty="0"/>
          </a:p>
          <a:p>
            <a:pPr lvl="1"/>
            <a:r>
              <a:rPr lang="el-GR" dirty="0"/>
              <a:t>Μακροχρόνια αποθήκευση</a:t>
            </a:r>
            <a:endParaRPr lang="en-US" dirty="0"/>
          </a:p>
          <a:p>
            <a:pPr lvl="1"/>
            <a:r>
              <a:rPr lang="el-GR" dirty="0"/>
              <a:t>Ανάκτηση</a:t>
            </a:r>
            <a:endParaRPr lang="en-US" dirty="0"/>
          </a:p>
          <a:p>
            <a:pPr lvl="1"/>
            <a:r>
              <a:rPr lang="el-GR" dirty="0"/>
              <a:t>Επιθεώρηση εικόνας</a:t>
            </a:r>
            <a:endParaRPr lang="en-US" dirty="0"/>
          </a:p>
          <a:p>
            <a:pPr lvl="1"/>
            <a:r>
              <a:rPr lang="el-GR" dirty="0"/>
              <a:t>Δικτύωση</a:t>
            </a:r>
            <a:endParaRPr lang="en-US" dirty="0"/>
          </a:p>
          <a:p>
            <a:endParaRPr lang="en-US" dirty="0"/>
          </a:p>
          <a:p>
            <a:r>
              <a:rPr lang="en-US" dirty="0"/>
              <a:t>M</a:t>
            </a:r>
            <a:r>
              <a:rPr lang="el-GR" dirty="0"/>
              <a:t>έσω του </a:t>
            </a:r>
            <a:r>
              <a:rPr lang="en-US" dirty="0"/>
              <a:t>S/W</a:t>
            </a:r>
            <a:r>
              <a:rPr lang="el-GR" dirty="0"/>
              <a:t> των </a:t>
            </a:r>
            <a:r>
              <a:rPr lang="en-US" dirty="0"/>
              <a:t>PACS</a:t>
            </a:r>
            <a:r>
              <a:rPr lang="el-GR" dirty="0"/>
              <a:t> ο ιατρός μπορεί να αλλάζει την ένταση, τη φωτεινότητα, τον προσανατολισμό, να πραγματοποιεί μετρήσεις ακριβείας, να μεγεθύνει, να υιοθετεί αλγορίθμους (σκελετικό σύστημα, μαλακοί ιστοί, κλπ), να έχει τρισδιάστατη απεικόνιση, κα</a:t>
            </a:r>
            <a:endParaRPr lang="en-US" dirty="0"/>
          </a:p>
        </p:txBody>
      </p:sp>
    </p:spTree>
    <p:extLst>
      <p:ext uri="{BB962C8B-B14F-4D97-AF65-F5344CB8AC3E}">
        <p14:creationId xmlns:p14="http://schemas.microsoft.com/office/powerpoint/2010/main" val="906804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lerad_viewer"/>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18758" y="9378"/>
            <a:ext cx="4057357" cy="4181622"/>
          </a:xfrm>
          <a:prstGeom prst="rect">
            <a:avLst/>
          </a:prstGeom>
          <a:noFill/>
          <a:ln w="9525">
            <a:noFill/>
            <a:miter lim="800000"/>
            <a:headEnd/>
            <a:tailEnd/>
          </a:ln>
        </p:spPr>
      </p:pic>
      <p:pic>
        <p:nvPicPr>
          <p:cNvPr id="5" name="Picture 4" descr="radiology-xray-051805"/>
          <p:cNvPicPr/>
          <p:nvPr/>
        </p:nvPicPr>
        <p:blipFill>
          <a:blip r:embed="rId4"/>
          <a:srcRect/>
          <a:stretch>
            <a:fillRect/>
          </a:stretch>
        </p:blipFill>
        <p:spPr bwMode="auto">
          <a:xfrm>
            <a:off x="4038599" y="2895600"/>
            <a:ext cx="5105401" cy="3962400"/>
          </a:xfrm>
          <a:prstGeom prst="rect">
            <a:avLst/>
          </a:prstGeom>
          <a:noFill/>
          <a:ln w="9525">
            <a:noFill/>
            <a:miter lim="800000"/>
            <a:headEnd/>
            <a:tailEnd/>
          </a:ln>
        </p:spPr>
      </p:pic>
    </p:spTree>
    <p:extLst>
      <p:ext uri="{BB962C8B-B14F-4D97-AF65-F5344CB8AC3E}">
        <p14:creationId xmlns:p14="http://schemas.microsoft.com/office/powerpoint/2010/main" val="3238721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Οφέλη </a:t>
            </a:r>
            <a:r>
              <a:rPr lang="en-US" dirty="0"/>
              <a:t>PACS</a:t>
            </a:r>
          </a:p>
        </p:txBody>
      </p:sp>
      <p:sp>
        <p:nvSpPr>
          <p:cNvPr id="3" name="Content Placeholder 2"/>
          <p:cNvSpPr>
            <a:spLocks noGrp="1"/>
          </p:cNvSpPr>
          <p:nvPr>
            <p:ph idx="1"/>
          </p:nvPr>
        </p:nvSpPr>
        <p:spPr/>
        <p:txBody>
          <a:bodyPr>
            <a:normAutofit/>
          </a:bodyPr>
          <a:lstStyle/>
          <a:p>
            <a:r>
              <a:rPr lang="el-GR" dirty="0"/>
              <a:t>Εξαλείφεται το πρόβλημα της απώλειας ή της καταστροφής των </a:t>
            </a:r>
            <a:r>
              <a:rPr lang="el-GR" dirty="0" err="1"/>
              <a:t>φιλμς</a:t>
            </a:r>
            <a:endParaRPr lang="en-US" dirty="0"/>
          </a:p>
          <a:p>
            <a:r>
              <a:rPr lang="el-GR" dirty="0"/>
              <a:t>Μειώνεται η ανάγκη για αποθηκευτικό χώρο</a:t>
            </a:r>
            <a:endParaRPr lang="en-US" dirty="0"/>
          </a:p>
          <a:p>
            <a:r>
              <a:rPr lang="el-GR" dirty="0"/>
              <a:t>Μειώνεται το κόστος εκτύπωσης</a:t>
            </a:r>
            <a:endParaRPr lang="en-US" dirty="0"/>
          </a:p>
          <a:p>
            <a:r>
              <a:rPr lang="el-GR" dirty="0"/>
              <a:t>Βελτιώνεται η επικοινωνία, η παραγωγικότητα και η αποτελεσματικότητα μεταξύ του ακτινολογικού τμήματος και των ιατρών</a:t>
            </a:r>
          </a:p>
          <a:p>
            <a:r>
              <a:rPr lang="el-GR" dirty="0"/>
              <a:t>Οι εικόνες είναι πλέον διαθέσιμες στους ιατρούς και στις κλινικές σε οποιοδήποτε σημείο (αρκεί να υπάρχει κατάλληλος σταθμός εργασίας) και οποτεδήποτε μέσα στο δίκτυο</a:t>
            </a:r>
            <a:endParaRPr lang="en-US" dirty="0"/>
          </a:p>
        </p:txBody>
      </p:sp>
    </p:spTree>
    <p:extLst>
      <p:ext uri="{BB962C8B-B14F-4D97-AF65-F5344CB8AC3E}">
        <p14:creationId xmlns:p14="http://schemas.microsoft.com/office/powerpoint/2010/main" val="3018277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a:t>
            </a:r>
          </a:p>
        </p:txBody>
      </p:sp>
      <p:sp>
        <p:nvSpPr>
          <p:cNvPr id="3" name="Content Placeholder 2"/>
          <p:cNvSpPr>
            <a:spLocks noGrp="1"/>
          </p:cNvSpPr>
          <p:nvPr>
            <p:ph idx="1"/>
          </p:nvPr>
        </p:nvSpPr>
        <p:spPr>
          <a:xfrm>
            <a:off x="457200" y="1295400"/>
            <a:ext cx="8229600" cy="5715000"/>
          </a:xfrm>
        </p:spPr>
        <p:txBody>
          <a:bodyPr>
            <a:normAutofit lnSpcReduction="10000"/>
          </a:bodyPr>
          <a:lstStyle/>
          <a:p>
            <a:r>
              <a:rPr lang="el-GR" dirty="0"/>
              <a:t>Το</a:t>
            </a:r>
            <a:r>
              <a:rPr lang="el-GR" dirty="0">
                <a:solidFill>
                  <a:srgbClr val="FFC000"/>
                </a:solidFill>
              </a:rPr>
              <a:t> Ακτινολογικό Σύστημα Πληροφοριών (</a:t>
            </a:r>
            <a:r>
              <a:rPr lang="el-GR" dirty="0" err="1">
                <a:solidFill>
                  <a:srgbClr val="FFC000"/>
                </a:solidFill>
              </a:rPr>
              <a:t>Radiology</a:t>
            </a:r>
            <a:r>
              <a:rPr lang="el-GR" dirty="0">
                <a:solidFill>
                  <a:srgbClr val="FFC000"/>
                </a:solidFill>
              </a:rPr>
              <a:t> </a:t>
            </a:r>
            <a:r>
              <a:rPr lang="el-GR" dirty="0" err="1">
                <a:solidFill>
                  <a:srgbClr val="FFC000"/>
                </a:solidFill>
              </a:rPr>
              <a:t>Information</a:t>
            </a:r>
            <a:r>
              <a:rPr lang="el-GR" dirty="0">
                <a:solidFill>
                  <a:srgbClr val="FFC000"/>
                </a:solidFill>
              </a:rPr>
              <a:t> </a:t>
            </a:r>
            <a:r>
              <a:rPr lang="el-GR" dirty="0" err="1">
                <a:solidFill>
                  <a:srgbClr val="FFC000"/>
                </a:solidFill>
              </a:rPr>
              <a:t>System</a:t>
            </a:r>
            <a:r>
              <a:rPr lang="el-GR" dirty="0">
                <a:solidFill>
                  <a:srgbClr val="FFC000"/>
                </a:solidFill>
              </a:rPr>
              <a:t> – RIS)</a:t>
            </a:r>
            <a:r>
              <a:rPr lang="el-GR" dirty="0"/>
              <a:t> είναι μια λογισμική δικτυακή πλατφόρμα η οποία έχει τη δυνατότητα να αποθηκεύει, να επεξεργάζεται και να διανέμει πληροφορίες των ασθενών</a:t>
            </a:r>
            <a:endParaRPr lang="en-US" dirty="0"/>
          </a:p>
          <a:p>
            <a:endParaRPr lang="en-US" dirty="0"/>
          </a:p>
          <a:p>
            <a:r>
              <a:rPr lang="el-GR" dirty="0"/>
              <a:t>Τα RIS παρουσιάζουν σημαντικά πλεονεκτήματα για τα διαγνωστικά κέντρα:</a:t>
            </a:r>
            <a:endParaRPr lang="en-US" dirty="0"/>
          </a:p>
          <a:p>
            <a:pPr lvl="1"/>
            <a:r>
              <a:rPr lang="el-GR" dirty="0"/>
              <a:t>Η ενσωματωμένη τιμολόγηση είναι ευκολότερη να διαχειριστεί και μειώνει τον κύκλο πληρωμής</a:t>
            </a:r>
            <a:endParaRPr lang="en-US" dirty="0"/>
          </a:p>
          <a:p>
            <a:pPr lvl="1"/>
            <a:r>
              <a:rPr lang="el-GR" dirty="0"/>
              <a:t>Αυξημένη δυνατότητα διαχείρισης της ροής των εργασιών</a:t>
            </a:r>
            <a:endParaRPr lang="en-US" dirty="0"/>
          </a:p>
          <a:p>
            <a:pPr lvl="1"/>
            <a:r>
              <a:rPr lang="el-GR" dirty="0"/>
              <a:t>Η ενσωματωμένη δυνατότητα χρονοπρογραμματισμού βοηθά στην καλύτερη οργάνωση</a:t>
            </a:r>
            <a:endParaRPr lang="en-US" dirty="0"/>
          </a:p>
          <a:p>
            <a:pPr lvl="1"/>
            <a:r>
              <a:rPr lang="el-GR" dirty="0"/>
              <a:t>Οι αυτόματες λίστες κάνουν αποτελεσματικότερη τη διαχείριση του χρόνου των ακτινολόγων και των τεχνολόγων</a:t>
            </a:r>
            <a:endParaRPr lang="en-US" dirty="0"/>
          </a:p>
          <a:p>
            <a:pPr lvl="1"/>
            <a:r>
              <a:rPr lang="el-GR" dirty="0"/>
              <a:t>Η λεπτομερής φύλαξη και αρχειοθέτηση των οικονομικών στοιχείων βελτιώνει τη </a:t>
            </a:r>
            <a:r>
              <a:rPr lang="el-GR" dirty="0" err="1"/>
              <a:t>χρηματορροή</a:t>
            </a:r>
            <a:endParaRPr lang="en-US" dirty="0"/>
          </a:p>
          <a:p>
            <a:pPr lvl="1"/>
            <a:r>
              <a:rPr lang="el-GR" dirty="0"/>
              <a:t>Η αυτοματοποιημένη υποβολή των απαιτήσεων βελτιώνει την ποιότητα και τις συνθήκες εργασίας κάνοντάς την πιο αποτελεσματική</a:t>
            </a:r>
            <a:endParaRPr lang="en-US" dirty="0"/>
          </a:p>
          <a:p>
            <a:pPr lvl="1"/>
            <a:r>
              <a:rPr lang="el-GR" dirty="0"/>
              <a:t>Δίνει τη δυνατότητα διαχείρισης των υλικών και των αναλώσιμων</a:t>
            </a:r>
            <a:endParaRPr lang="en-US" dirty="0"/>
          </a:p>
        </p:txBody>
      </p:sp>
    </p:spTree>
    <p:extLst>
      <p:ext uri="{BB962C8B-B14F-4D97-AF65-F5344CB8AC3E}">
        <p14:creationId xmlns:p14="http://schemas.microsoft.com/office/powerpoint/2010/main" val="352065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Π.Σ.Υ.</a:t>
            </a:r>
            <a:endParaRPr lang="en-US" dirty="0"/>
          </a:p>
        </p:txBody>
      </p:sp>
      <p:sp>
        <p:nvSpPr>
          <p:cNvPr id="3" name="Content Placeholder 2"/>
          <p:cNvSpPr>
            <a:spLocks noGrp="1"/>
          </p:cNvSpPr>
          <p:nvPr>
            <p:ph idx="1"/>
          </p:nvPr>
        </p:nvSpPr>
        <p:spPr/>
        <p:txBody>
          <a:bodyPr>
            <a:normAutofit/>
          </a:bodyPr>
          <a:lstStyle/>
          <a:p>
            <a:r>
              <a:rPr lang="el-GR" dirty="0"/>
              <a:t>Τα τμήματα ενός νοσοκομείου έχουν ιδιαίτερες και διακριτές ανάγκες</a:t>
            </a:r>
          </a:p>
          <a:p>
            <a:endParaRPr lang="el-GR" dirty="0"/>
          </a:p>
          <a:p>
            <a:r>
              <a:rPr lang="el-GR" dirty="0">
                <a:solidFill>
                  <a:srgbClr val="FFC000"/>
                </a:solidFill>
              </a:rPr>
              <a:t>Υποσυστήματα:</a:t>
            </a:r>
            <a:r>
              <a:rPr lang="el-GR" dirty="0"/>
              <a:t> προμηθειών, αποθήκης υλικών, φαρμακείου, ιατρικού φακέλου, νοσηλευτικού φακέλου, εργαστηρίων, κλπ</a:t>
            </a:r>
          </a:p>
          <a:p>
            <a:r>
              <a:rPr lang="el-GR" dirty="0">
                <a:solidFill>
                  <a:srgbClr val="FFC000"/>
                </a:solidFill>
              </a:rPr>
              <a:t>Απαίτηση:</a:t>
            </a:r>
            <a:r>
              <a:rPr lang="el-GR" dirty="0"/>
              <a:t> επικοινωνία και ανταλλαγή δεδομένων</a:t>
            </a:r>
          </a:p>
          <a:p>
            <a:pPr marL="45720" indent="0">
              <a:buNone/>
            </a:pPr>
            <a:endParaRPr lang="el-GR" b="1" dirty="0">
              <a:solidFill>
                <a:srgbClr val="FFC000"/>
              </a:solidFill>
            </a:endParaRPr>
          </a:p>
          <a:p>
            <a:pPr marL="45720" indent="0" algn="just">
              <a:buNone/>
            </a:pPr>
            <a:r>
              <a:rPr lang="el-GR" b="1" dirty="0">
                <a:solidFill>
                  <a:srgbClr val="FFC000"/>
                </a:solidFill>
              </a:rPr>
              <a:t>Πληροφοριακό Σύστημα Υγείας (Π.Σ.Υ.) </a:t>
            </a:r>
            <a:r>
              <a:rPr lang="el-GR" b="1" dirty="0">
                <a:solidFill>
                  <a:srgbClr val="FFC000"/>
                </a:solidFill>
                <a:sym typeface="Wingdings" pitchFamily="2" charset="2"/>
              </a:rPr>
              <a:t></a:t>
            </a:r>
            <a:r>
              <a:rPr lang="el-GR" b="1" dirty="0">
                <a:solidFill>
                  <a:srgbClr val="FFC000"/>
                </a:solidFill>
              </a:rPr>
              <a:t> </a:t>
            </a:r>
            <a:r>
              <a:rPr lang="el-GR" b="1" dirty="0"/>
              <a:t>ένα σύνολο από διαδικασίες και υποσυστήματα τα οποία οργανώνονται με σκοπό τη δημιουργία πληροφοριών, οι οποίες βελτιώνουν τις αποφάσεις της διοίκησης σε όλα τα επίπεδα του συστήματος υγείας για την καλύτερη παροχή υπηρεσιών</a:t>
            </a:r>
            <a:endParaRPr lang="en-US" dirty="0"/>
          </a:p>
        </p:txBody>
      </p:sp>
    </p:spTree>
    <p:extLst>
      <p:ext uri="{BB962C8B-B14F-4D97-AF65-F5344CB8AC3E}">
        <p14:creationId xmlns:p14="http://schemas.microsoft.com/office/powerpoint/2010/main" val="417099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Προκλήσεις ΠΣΥ</a:t>
            </a:r>
            <a:endParaRPr lang="en-US" dirty="0"/>
          </a:p>
        </p:txBody>
      </p:sp>
      <p:sp>
        <p:nvSpPr>
          <p:cNvPr id="3" name="Content Placeholder 2"/>
          <p:cNvSpPr>
            <a:spLocks noGrp="1"/>
          </p:cNvSpPr>
          <p:nvPr>
            <p:ph idx="1"/>
          </p:nvPr>
        </p:nvSpPr>
        <p:spPr/>
        <p:txBody>
          <a:bodyPr>
            <a:normAutofit/>
          </a:bodyPr>
          <a:lstStyle/>
          <a:p>
            <a:pPr marL="45720" lvl="0" indent="0">
              <a:buNone/>
            </a:pPr>
            <a:r>
              <a:rPr lang="el-GR" dirty="0"/>
              <a:t>Τα ΠΣΥ θα πρέπει να απαντούν στις ακόλουθες προκλήσεις:</a:t>
            </a:r>
          </a:p>
          <a:p>
            <a:pPr lvl="1"/>
            <a:r>
              <a:rPr lang="el-GR" dirty="0"/>
              <a:t>Καθοριστικοί παράγοντες υγείας</a:t>
            </a:r>
            <a:endParaRPr lang="en-US" dirty="0"/>
          </a:p>
          <a:p>
            <a:pPr lvl="1"/>
            <a:r>
              <a:rPr lang="el-GR" dirty="0"/>
              <a:t>Οι διαφορετικές είσοδοι στο σύστημα υγείας και στις σχετικές διαδικασίες (π.χ. υποδομές υγείας, ανθρώπινοι πόροι, οικονομικοί πόροι, </a:t>
            </a:r>
            <a:r>
              <a:rPr lang="el-GR" dirty="0" err="1"/>
              <a:t>ιατροτεχνολογικός</a:t>
            </a:r>
            <a:r>
              <a:rPr lang="el-GR" dirty="0"/>
              <a:t> εξοπλισμός, στρατηγική, πολιτική, οργάνωση, κα)</a:t>
            </a:r>
            <a:endParaRPr lang="en-US" dirty="0"/>
          </a:p>
          <a:p>
            <a:pPr lvl="1"/>
            <a:r>
              <a:rPr lang="el-GR" dirty="0"/>
              <a:t>Απόδοση ή «έξοδοι» του συστήματος υγείας</a:t>
            </a:r>
            <a:endParaRPr lang="en-US" dirty="0"/>
          </a:p>
          <a:p>
            <a:pPr lvl="1"/>
            <a:r>
              <a:rPr lang="el-GR" dirty="0"/>
              <a:t>Εκβάσεις υγείας (π.χ. θνησιμότητα, νοσηρότητα, ανικανότητα, ευημερία, κατάσταση της υγείας, κα)</a:t>
            </a:r>
            <a:endParaRPr lang="en-US" dirty="0"/>
          </a:p>
          <a:p>
            <a:pPr lvl="1"/>
            <a:r>
              <a:rPr lang="el-GR" dirty="0"/>
              <a:t>Παράγοντες ανισοτήτων (π.χ. κάλυψη και χρήση των υπηρεσιών ανάλογα με το φύλο, την </a:t>
            </a:r>
            <a:r>
              <a:rPr lang="el-GR" dirty="0" err="1"/>
              <a:t>κοινωνικο</a:t>
            </a:r>
            <a:r>
              <a:rPr lang="el-GR" dirty="0"/>
              <a:t>-οικονομική θέση, την εθνικότητα, τη γεωγραφική θέση, κα)</a:t>
            </a:r>
            <a:endParaRPr lang="en-US" dirty="0"/>
          </a:p>
        </p:txBody>
      </p:sp>
    </p:spTree>
    <p:extLst>
      <p:ext uri="{BB962C8B-B14F-4D97-AF65-F5344CB8AC3E}">
        <p14:creationId xmlns:p14="http://schemas.microsoft.com/office/powerpoint/2010/main" val="269933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ΠΣΥ</a:t>
            </a:r>
            <a:endParaRPr lang="en-US" dirty="0"/>
          </a:p>
        </p:txBody>
      </p:sp>
      <p:sp>
        <p:nvSpPr>
          <p:cNvPr id="3" name="Content Placeholder 2"/>
          <p:cNvSpPr>
            <a:spLocks noGrp="1"/>
          </p:cNvSpPr>
          <p:nvPr>
            <p:ph idx="1"/>
          </p:nvPr>
        </p:nvSpPr>
        <p:spPr/>
        <p:txBody>
          <a:bodyPr>
            <a:normAutofit/>
          </a:bodyPr>
          <a:lstStyle/>
          <a:p>
            <a:r>
              <a:rPr lang="el-GR" dirty="0"/>
              <a:t>Υπάρχει πληθώρα τρόπων και πηγών για την παροχή πληροφοριών υγείας:</a:t>
            </a:r>
          </a:p>
          <a:p>
            <a:pPr lvl="1"/>
            <a:r>
              <a:rPr lang="el-GR" dirty="0"/>
              <a:t>αυτοί που παράγουν δεδομένα σχετικά με τον πληθυσμό (π.χ. απογραφή, κλινικές μελέτες και έρευνες) </a:t>
            </a:r>
          </a:p>
          <a:p>
            <a:pPr lvl="1"/>
            <a:r>
              <a:rPr lang="el-GR" dirty="0"/>
              <a:t>Εκείνοι που παράγουν δεδομένα σχετικά με τη λειτουργία των υπηρεσιών (π.χ. διοικητικά αρχεία, αρχεία υπηρεσιών, αρχεία υγείας και ασθενειών, κλπ)</a:t>
            </a:r>
          </a:p>
          <a:p>
            <a:endParaRPr lang="el-GR" dirty="0"/>
          </a:p>
          <a:p>
            <a:r>
              <a:rPr lang="el-GR" dirty="0"/>
              <a:t>Η ανατροφοδότηση από το εθνικό σε περιφερειακό ή χαμηλότερο επίπεδο είναι σημαντική και προωθεί μια κουλτούρα «εκμετάλλευσης» των πληροφοριών</a:t>
            </a:r>
          </a:p>
        </p:txBody>
      </p:sp>
    </p:spTree>
    <p:extLst>
      <p:ext uri="{BB962C8B-B14F-4D97-AF65-F5344CB8AC3E}">
        <p14:creationId xmlns:p14="http://schemas.microsoft.com/office/powerpoint/2010/main" val="249583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Ορισμοί</a:t>
            </a:r>
            <a:endParaRPr lang="en-US" dirty="0"/>
          </a:p>
        </p:txBody>
      </p:sp>
      <p:sp>
        <p:nvSpPr>
          <p:cNvPr id="3" name="Content Placeholder 2"/>
          <p:cNvSpPr>
            <a:spLocks noGrp="1"/>
          </p:cNvSpPr>
          <p:nvPr>
            <p:ph idx="1"/>
          </p:nvPr>
        </p:nvSpPr>
        <p:spPr/>
        <p:txBody>
          <a:bodyPr>
            <a:normAutofit lnSpcReduction="10000"/>
          </a:bodyPr>
          <a:lstStyle/>
          <a:p>
            <a:pPr algn="just"/>
            <a:r>
              <a:rPr lang="el-GR" dirty="0">
                <a:solidFill>
                  <a:srgbClr val="FFC000"/>
                </a:solidFill>
              </a:rPr>
              <a:t>ΠΟΥ (2000) </a:t>
            </a:r>
            <a:r>
              <a:rPr lang="el-GR" dirty="0">
                <a:solidFill>
                  <a:srgbClr val="FFC000"/>
                </a:solidFill>
                <a:sym typeface="Wingdings" pitchFamily="2" charset="2"/>
              </a:rPr>
              <a:t> </a:t>
            </a:r>
            <a:r>
              <a:rPr lang="el-GR" dirty="0"/>
              <a:t>ως </a:t>
            </a:r>
            <a:r>
              <a:rPr lang="el-GR" dirty="0">
                <a:solidFill>
                  <a:srgbClr val="FFFF00"/>
                </a:solidFill>
              </a:rPr>
              <a:t>σύστημα </a:t>
            </a:r>
            <a:r>
              <a:rPr lang="el-GR" dirty="0"/>
              <a:t>ορίζουμε μια συλλογή από «συστατικά» τα οποία λειτουργούν μαζί για να επιτύχουν ένα κοινό στόχο</a:t>
            </a:r>
            <a:endParaRPr lang="en-US" dirty="0"/>
          </a:p>
          <a:p>
            <a:pPr algn="just"/>
            <a:endParaRPr lang="el-GR" dirty="0">
              <a:solidFill>
                <a:srgbClr val="FFFF00"/>
              </a:solidFill>
            </a:endParaRPr>
          </a:p>
          <a:p>
            <a:pPr algn="just"/>
            <a:r>
              <a:rPr lang="el-GR" dirty="0">
                <a:solidFill>
                  <a:srgbClr val="FFFF00"/>
                </a:solidFill>
              </a:rPr>
              <a:t>Πληροφοριακό σύστημα </a:t>
            </a:r>
            <a:r>
              <a:rPr lang="el-GR" dirty="0">
                <a:solidFill>
                  <a:srgbClr val="FFFF00"/>
                </a:solidFill>
                <a:sym typeface="Wingdings" pitchFamily="2" charset="2"/>
              </a:rPr>
              <a:t> </a:t>
            </a:r>
            <a:r>
              <a:rPr lang="el-GR" dirty="0"/>
              <a:t>ένα σύστημα που παρέχει την υποστήριξη λήψης αποφάσεων σε κάθε επίπεδο ενός οργανισμού</a:t>
            </a:r>
          </a:p>
          <a:p>
            <a:pPr algn="just"/>
            <a:endParaRPr lang="el-GR" dirty="0">
              <a:solidFill>
                <a:srgbClr val="FFC000"/>
              </a:solidFill>
            </a:endParaRPr>
          </a:p>
          <a:p>
            <a:pPr algn="just"/>
            <a:r>
              <a:rPr lang="el-GR" dirty="0">
                <a:solidFill>
                  <a:srgbClr val="FFC000"/>
                </a:solidFill>
              </a:rPr>
              <a:t>ΠΟΥ (2000) </a:t>
            </a:r>
            <a:r>
              <a:rPr lang="el-GR" dirty="0">
                <a:solidFill>
                  <a:srgbClr val="FFC000"/>
                </a:solidFill>
                <a:sym typeface="Wingdings" pitchFamily="2" charset="2"/>
              </a:rPr>
              <a:t></a:t>
            </a:r>
            <a:r>
              <a:rPr lang="el-GR" dirty="0"/>
              <a:t> </a:t>
            </a:r>
            <a:r>
              <a:rPr lang="el-GR" dirty="0">
                <a:solidFill>
                  <a:srgbClr val="FFFF00"/>
                </a:solidFill>
              </a:rPr>
              <a:t>Πληροφοριακό Σύστημα Υγείας</a:t>
            </a:r>
            <a:r>
              <a:rPr lang="el-GR" dirty="0"/>
              <a:t> ορίζεται το σύστημα που ενσωματώνει τη συλλογή δεδομένων, την επεξεργασία, την δημιουργία εκθέσεων και τη χρήση των πληροφοριών που είναι απαραίτητες για τη βελτίωση της αποδοτικότητας και αποτελεσματικότητας των υπηρεσιών υγείας μέσω της καλύτερης διαχείρισης των υπηρεσιών αυτών σε κάθε επίπεδο</a:t>
            </a:r>
            <a:endParaRPr lang="en-US" dirty="0"/>
          </a:p>
          <a:p>
            <a:pPr algn="just"/>
            <a:endParaRPr lang="el-GR" dirty="0">
              <a:solidFill>
                <a:srgbClr val="FFC000"/>
              </a:solidFill>
            </a:endParaRPr>
          </a:p>
          <a:p>
            <a:pPr algn="just"/>
            <a:r>
              <a:rPr lang="el-GR" dirty="0">
                <a:solidFill>
                  <a:srgbClr val="FFC000"/>
                </a:solidFill>
              </a:rPr>
              <a:t>ΠΟΥ (1993) </a:t>
            </a:r>
            <a:r>
              <a:rPr lang="el-GR" dirty="0">
                <a:solidFill>
                  <a:srgbClr val="FFC000"/>
                </a:solidFill>
                <a:sym typeface="Wingdings" pitchFamily="2" charset="2"/>
              </a:rPr>
              <a:t> </a:t>
            </a:r>
            <a:r>
              <a:rPr lang="el-GR" dirty="0">
                <a:solidFill>
                  <a:srgbClr val="FFFF00"/>
                </a:solidFill>
              </a:rPr>
              <a:t>Πληροφοριακό Σύστημα Διοίκησης Υγείας</a:t>
            </a:r>
            <a:r>
              <a:rPr lang="el-GR" dirty="0"/>
              <a:t> ορίζεται ένα πληροφοριακό σύστημα εξειδικευμένο στην υποβοήθηση της διοίκησης και σχεδιασμού προγραμμάτων υγείας, σε αντίθεση με την παροχή της φροντίδας</a:t>
            </a:r>
            <a:endParaRPr lang="en-US" dirty="0"/>
          </a:p>
        </p:txBody>
      </p:sp>
    </p:spTree>
    <p:extLst>
      <p:ext uri="{BB962C8B-B14F-4D97-AF65-F5344CB8AC3E}">
        <p14:creationId xmlns:p14="http://schemas.microsoft.com/office/powerpoint/2010/main" val="74374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Π.Σ.Δ.Υ.</a:t>
            </a:r>
            <a:endParaRPr lang="en-US" dirty="0"/>
          </a:p>
        </p:txBody>
      </p:sp>
      <p:sp>
        <p:nvSpPr>
          <p:cNvPr id="3" name="Content Placeholder 2"/>
          <p:cNvSpPr>
            <a:spLocks noGrp="1"/>
          </p:cNvSpPr>
          <p:nvPr>
            <p:ph idx="1"/>
          </p:nvPr>
        </p:nvSpPr>
        <p:spPr/>
        <p:txBody>
          <a:bodyPr>
            <a:normAutofit fontScale="92500"/>
          </a:bodyPr>
          <a:lstStyle/>
          <a:p>
            <a:pPr marL="45720" indent="0" algn="just">
              <a:buNone/>
            </a:pPr>
            <a:r>
              <a:rPr lang="el-GR" dirty="0"/>
              <a:t>Για τη σχεδίαση ενός αποτελεσματικού </a:t>
            </a:r>
            <a:r>
              <a:rPr lang="el-GR" b="1" dirty="0"/>
              <a:t>Πληροφοριακού Συστήματος Διοίκησης Υγεία</a:t>
            </a:r>
            <a:r>
              <a:rPr lang="el-GR" dirty="0"/>
              <a:t>ς θα πρέπει να ακολουθούνται τα κάτωθι δέκα βήματα:</a:t>
            </a:r>
            <a:endParaRPr lang="en-US" dirty="0"/>
          </a:p>
          <a:p>
            <a:pPr marL="777240" lvl="1" indent="-457200">
              <a:buFont typeface="+mj-lt"/>
              <a:buAutoNum type="arabicPeriod"/>
            </a:pPr>
            <a:r>
              <a:rPr lang="el-GR" dirty="0"/>
              <a:t>Επιθεώρηση του υπάρχοντος συστήματος</a:t>
            </a:r>
            <a:endParaRPr lang="en-US" dirty="0"/>
          </a:p>
          <a:p>
            <a:pPr marL="777240" lvl="1" indent="-457200">
              <a:buFont typeface="+mj-lt"/>
              <a:buAutoNum type="arabicPeriod"/>
            </a:pPr>
            <a:r>
              <a:rPr lang="el-GR" dirty="0"/>
              <a:t>Προσδιορισμός των αναγκών για δεδομένα των </a:t>
            </a:r>
            <a:r>
              <a:rPr lang="el-GR" dirty="0" err="1"/>
              <a:t>υπομονάδων</a:t>
            </a:r>
            <a:r>
              <a:rPr lang="el-GR" dirty="0"/>
              <a:t> του συστήματος υγείας</a:t>
            </a:r>
            <a:endParaRPr lang="en-US" dirty="0"/>
          </a:p>
          <a:p>
            <a:pPr marL="777240" lvl="1" indent="-457200">
              <a:buFont typeface="+mj-lt"/>
              <a:buAutoNum type="arabicPeriod"/>
            </a:pPr>
            <a:r>
              <a:rPr lang="el-GR" dirty="0"/>
              <a:t>Καθορισμός των πιο κατάλληλων και αποτελεσματικών ροών δεδομένων</a:t>
            </a:r>
            <a:endParaRPr lang="en-US" dirty="0"/>
          </a:p>
          <a:p>
            <a:pPr marL="777240" lvl="1" indent="-457200">
              <a:buFont typeface="+mj-lt"/>
              <a:buAutoNum type="arabicPeriod"/>
            </a:pPr>
            <a:r>
              <a:rPr lang="el-GR" dirty="0"/>
              <a:t>Σχεδιασμός των εργαλείων συλλογής δεδομένων και δημιουργίας αναφορών</a:t>
            </a:r>
            <a:endParaRPr lang="en-US" dirty="0"/>
          </a:p>
          <a:p>
            <a:pPr marL="777240" lvl="1" indent="-457200">
              <a:buFont typeface="+mj-lt"/>
              <a:buAutoNum type="arabicPeriod"/>
            </a:pPr>
            <a:r>
              <a:rPr lang="el-GR" dirty="0"/>
              <a:t>Ανάπτυξη των διαδικασιών και μηχανισμών για την επεξεργασία των δεδομένων</a:t>
            </a:r>
            <a:endParaRPr lang="en-US" dirty="0"/>
          </a:p>
          <a:p>
            <a:pPr marL="777240" lvl="1" indent="-457200">
              <a:buFont typeface="+mj-lt"/>
              <a:buAutoNum type="arabicPeriod"/>
            </a:pPr>
            <a:r>
              <a:rPr lang="el-GR" dirty="0"/>
              <a:t>Ανάπτυξη και υλοποίηση εκπαιδευτικού προγράμματος για τους </a:t>
            </a:r>
            <a:r>
              <a:rPr lang="el-GR" dirty="0" err="1"/>
              <a:t>παρόχους</a:t>
            </a:r>
            <a:r>
              <a:rPr lang="el-GR" dirty="0"/>
              <a:t> και τους χρήστες των δεδομένων</a:t>
            </a:r>
            <a:endParaRPr lang="en-US" dirty="0"/>
          </a:p>
          <a:p>
            <a:pPr marL="777240" lvl="1" indent="-457200">
              <a:buFont typeface="+mj-lt"/>
              <a:buAutoNum type="arabicPeriod"/>
            </a:pPr>
            <a:r>
              <a:rPr lang="el-GR" dirty="0"/>
              <a:t>Προ-έλεγχος και επανασχεδιασμός (όπου απαιτείται) του συστήματος για τη συλλογή, την επεξεργασία, τη ροή και τη χρησιμοποίηση των δεδομένων</a:t>
            </a:r>
            <a:endParaRPr lang="en-US" dirty="0"/>
          </a:p>
          <a:p>
            <a:pPr marL="777240" lvl="1" indent="-457200">
              <a:buFont typeface="+mj-lt"/>
              <a:buAutoNum type="arabicPeriod"/>
            </a:pPr>
            <a:r>
              <a:rPr lang="el-GR" dirty="0"/>
              <a:t>Παρακολούθηση και αποτίμηση του συστήματος</a:t>
            </a:r>
            <a:endParaRPr lang="en-US" dirty="0"/>
          </a:p>
          <a:p>
            <a:pPr marL="777240" lvl="1" indent="-457200">
              <a:buFont typeface="+mj-lt"/>
              <a:buAutoNum type="arabicPeriod"/>
            </a:pPr>
            <a:r>
              <a:rPr lang="el-GR" dirty="0"/>
              <a:t>Ανάπτυξη αποτελεσματικών μηχανισμών διάχυσης των δεδομένων και συλλογής ανατροφοδότησης</a:t>
            </a:r>
            <a:endParaRPr lang="en-US" dirty="0"/>
          </a:p>
          <a:p>
            <a:pPr marL="777240" lvl="1" indent="-457200">
              <a:buFont typeface="+mj-lt"/>
              <a:buAutoNum type="arabicPeriod"/>
            </a:pPr>
            <a:r>
              <a:rPr lang="el-GR" dirty="0"/>
              <a:t>Βελτίωση του Πληροφοριακού Συστήματος Διοίκησης Υγείας</a:t>
            </a:r>
            <a:endParaRPr lang="en-US" dirty="0"/>
          </a:p>
        </p:txBody>
      </p:sp>
    </p:spTree>
    <p:extLst>
      <p:ext uri="{BB962C8B-B14F-4D97-AF65-F5344CB8AC3E}">
        <p14:creationId xmlns:p14="http://schemas.microsoft.com/office/powerpoint/2010/main" val="236547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Πληροφοριακό Σύστημα Νοσοκομείου (ΠΣΝ)</a:t>
            </a:r>
            <a:endParaRPr lang="en-US" dirty="0"/>
          </a:p>
        </p:txBody>
      </p:sp>
      <p:sp>
        <p:nvSpPr>
          <p:cNvPr id="3" name="Content Placeholder 2"/>
          <p:cNvSpPr>
            <a:spLocks noGrp="1"/>
          </p:cNvSpPr>
          <p:nvPr>
            <p:ph idx="1"/>
          </p:nvPr>
        </p:nvSpPr>
        <p:spPr/>
        <p:txBody>
          <a:bodyPr>
            <a:normAutofit/>
          </a:bodyPr>
          <a:lstStyle/>
          <a:p>
            <a:r>
              <a:rPr lang="el-GR" dirty="0">
                <a:solidFill>
                  <a:srgbClr val="FFC000"/>
                </a:solidFill>
              </a:rPr>
              <a:t>ΠΣΝ </a:t>
            </a:r>
            <a:r>
              <a:rPr lang="el-GR" dirty="0">
                <a:solidFill>
                  <a:srgbClr val="FFC000"/>
                </a:solidFill>
                <a:sym typeface="Wingdings" pitchFamily="2" charset="2"/>
              </a:rPr>
              <a:t> </a:t>
            </a:r>
            <a:r>
              <a:rPr lang="el-GR" dirty="0"/>
              <a:t>ένα πληροφοριακό σύστημα το οποίο φροντίζει για τη συνύπαρξη και την επικοινωνία της εξωτερικής και της εσωτερικής ροής των πληροφοριών σε ένα νοσοκομείο</a:t>
            </a:r>
          </a:p>
          <a:p>
            <a:pPr lvl="1"/>
            <a:r>
              <a:rPr lang="el-GR" dirty="0"/>
              <a:t>Αποτελείται από διάφορα υποσυστήματα τα οποία διασυνδέονται μεταξύ τους</a:t>
            </a:r>
          </a:p>
          <a:p>
            <a:endParaRPr lang="el-GR" dirty="0">
              <a:solidFill>
                <a:srgbClr val="FFC000"/>
              </a:solidFill>
            </a:endParaRPr>
          </a:p>
          <a:p>
            <a:r>
              <a:rPr lang="el-GR" dirty="0">
                <a:solidFill>
                  <a:srgbClr val="FFC000"/>
                </a:solidFill>
              </a:rPr>
              <a:t>Ολοκληρωμένο Πληροφοριακό Σύστημα Νοσοκομείου (ΟΠΣΝ) </a:t>
            </a:r>
            <a:r>
              <a:rPr lang="el-GR" dirty="0">
                <a:solidFill>
                  <a:srgbClr val="FFC000"/>
                </a:solidFill>
                <a:sym typeface="Wingdings" pitchFamily="2" charset="2"/>
              </a:rPr>
              <a:t> </a:t>
            </a:r>
            <a:r>
              <a:rPr lang="el-GR" dirty="0"/>
              <a:t>το σύνολο των επιμέρους εφαρμογών πληροφορικής, οι οποίες </a:t>
            </a:r>
            <a:r>
              <a:rPr lang="el-GR" dirty="0" err="1"/>
              <a:t>διαλειτουργούν</a:t>
            </a:r>
            <a:r>
              <a:rPr lang="el-GR" dirty="0"/>
              <a:t> και καλύπτουν το μεγαλύτερο μέρος των επιχειρησιακών απαιτήσεων ενός νοσοκομείου</a:t>
            </a:r>
            <a:endParaRPr lang="en-US" dirty="0"/>
          </a:p>
          <a:p>
            <a:endParaRPr lang="el-GR" dirty="0">
              <a:solidFill>
                <a:srgbClr val="FFC000"/>
              </a:solidFill>
            </a:endParaRPr>
          </a:p>
          <a:p>
            <a:r>
              <a:rPr lang="el-GR" dirty="0">
                <a:solidFill>
                  <a:srgbClr val="FFC000"/>
                </a:solidFill>
              </a:rPr>
              <a:t>Επιμέρους εφαρμογές ΠΣΝ:</a:t>
            </a:r>
            <a:r>
              <a:rPr lang="el-GR" dirty="0"/>
              <a:t> εισαγωγή των ασθενών, ιατρικά αρχεία, λογιστικές και οικονομικές πληροφορίες, επιχειρησιακές υπηρεσίες, νοσηλευτική δραστηριότητα, εργαστήρια, ακτινολογικό, φαρμακείο, κεντρικές προμήθειες, </a:t>
            </a:r>
            <a:r>
              <a:rPr lang="el-GR" dirty="0" err="1"/>
              <a:t>διατροφολογικές</a:t>
            </a:r>
            <a:r>
              <a:rPr lang="el-GR" dirty="0"/>
              <a:t> και </a:t>
            </a:r>
            <a:r>
              <a:rPr lang="el-GR" dirty="0" err="1"/>
              <a:t>διαιτολογικές</a:t>
            </a:r>
            <a:r>
              <a:rPr lang="el-GR" dirty="0"/>
              <a:t> υπηρεσίες, προσωπικό, μισθοδοσία, κοινωνικές υπηρεσίες, κα</a:t>
            </a:r>
            <a:endParaRPr lang="en-US" dirty="0"/>
          </a:p>
        </p:txBody>
      </p:sp>
    </p:spTree>
    <p:extLst>
      <p:ext uri="{BB962C8B-B14F-4D97-AF65-F5344CB8AC3E}">
        <p14:creationId xmlns:p14="http://schemas.microsoft.com/office/powerpoint/2010/main" val="320460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lthcare"/>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46316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blue_heartbeat_2010_410</Template>
  <TotalTime>19008</TotalTime>
  <Words>2276</Words>
  <Application>Microsoft Macintosh PowerPoint</Application>
  <PresentationFormat>Προβολή στην οθόνη (4:3)</PresentationFormat>
  <Paragraphs>189</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Wingdings</vt:lpstr>
      <vt:lpstr>Perspective</vt:lpstr>
      <vt:lpstr>ΠΛΗΡΟΦΟΡΙΚΗ ΥΓΕΙΑΣ</vt:lpstr>
      <vt:lpstr>Πληροφοριακά Συστήματα Υγείας</vt:lpstr>
      <vt:lpstr>Π.Σ.Υ.</vt:lpstr>
      <vt:lpstr>Προκλήσεις ΠΣΥ</vt:lpstr>
      <vt:lpstr>ΠΣΥ</vt:lpstr>
      <vt:lpstr>Ορισμοί</vt:lpstr>
      <vt:lpstr>Π.Σ.Δ.Υ.</vt:lpstr>
      <vt:lpstr>Πληροφοριακό Σύστημα Νοσοκομείου (ΠΣΝ)</vt:lpstr>
      <vt:lpstr>Παρουσίαση του PowerPoint</vt:lpstr>
      <vt:lpstr>ΠΣΝ</vt:lpstr>
      <vt:lpstr>ΟΠΣΝ</vt:lpstr>
      <vt:lpstr>Χαρακτηριστικά ΟΠΣΝ</vt:lpstr>
      <vt:lpstr>ΟΠΣΝ οφέλη</vt:lpstr>
      <vt:lpstr>Παρουσίαση του PowerPoint</vt:lpstr>
      <vt:lpstr>Ακρώνυμα υποσυστημάτων ΟΠΣΝ</vt:lpstr>
      <vt:lpstr>Laboratory Information System - LIS</vt:lpstr>
      <vt:lpstr>Παρουσίαση του PowerPoint</vt:lpstr>
      <vt:lpstr>L.I.S.</vt:lpstr>
      <vt:lpstr>RIS - PACS</vt:lpstr>
      <vt:lpstr>Παρουσίαση του PowerPoint</vt:lpstr>
      <vt:lpstr>PACS</vt:lpstr>
      <vt:lpstr>PACS</vt:lpstr>
      <vt:lpstr>Βασικές λειτουργίες PACS</vt:lpstr>
      <vt:lpstr>Παρουσίαση του PowerPoint</vt:lpstr>
      <vt:lpstr>Οφέλη PACS</vt:lpstr>
      <vt:lpstr>RIS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ΠΛΗΡΟΦΟΡΙΚΗ ΥΓΕΙΑΣ</dc:title>
  <dc:creator>Yiannis</dc:creator>
  <cp:lastModifiedBy>Aggelos Georgoulas</cp:lastModifiedBy>
  <cp:revision>138</cp:revision>
  <dcterms:created xsi:type="dcterms:W3CDTF">2012-10-19T13:34:45Z</dcterms:created>
  <dcterms:modified xsi:type="dcterms:W3CDTF">2023-10-12T15:38:46Z</dcterms:modified>
</cp:coreProperties>
</file>