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2"/>
  </p:notesMasterIdLst>
  <p:sldIdLst>
    <p:sldId id="475" r:id="rId2"/>
    <p:sldId id="353" r:id="rId3"/>
    <p:sldId id="563" r:id="rId4"/>
    <p:sldId id="352" r:id="rId5"/>
    <p:sldId id="565" r:id="rId6"/>
    <p:sldId id="564" r:id="rId7"/>
    <p:sldId id="477" r:id="rId8"/>
    <p:sldId id="478" r:id="rId9"/>
    <p:sldId id="479" r:id="rId10"/>
    <p:sldId id="480" r:id="rId11"/>
    <p:sldId id="481" r:id="rId12"/>
    <p:sldId id="482" r:id="rId13"/>
    <p:sldId id="484" r:id="rId14"/>
    <p:sldId id="642" r:id="rId15"/>
    <p:sldId id="486" r:id="rId16"/>
    <p:sldId id="487" r:id="rId17"/>
    <p:sldId id="488" r:id="rId18"/>
    <p:sldId id="489" r:id="rId19"/>
    <p:sldId id="490" r:id="rId20"/>
    <p:sldId id="643" r:id="rId21"/>
    <p:sldId id="492" r:id="rId22"/>
    <p:sldId id="493" r:id="rId23"/>
    <p:sldId id="494" r:id="rId24"/>
    <p:sldId id="496" r:id="rId25"/>
    <p:sldId id="497" r:id="rId26"/>
    <p:sldId id="588" r:id="rId27"/>
    <p:sldId id="589" r:id="rId28"/>
    <p:sldId id="499" r:id="rId29"/>
    <p:sldId id="641" r:id="rId30"/>
    <p:sldId id="500" r:id="rId31"/>
    <p:sldId id="590" r:id="rId32"/>
    <p:sldId id="591" r:id="rId33"/>
    <p:sldId id="592" r:id="rId34"/>
    <p:sldId id="593" r:id="rId35"/>
    <p:sldId id="594" r:id="rId36"/>
    <p:sldId id="595" r:id="rId37"/>
    <p:sldId id="596" r:id="rId38"/>
    <p:sldId id="597" r:id="rId39"/>
    <p:sldId id="598" r:id="rId40"/>
    <p:sldId id="599" r:id="rId41"/>
    <p:sldId id="600" r:id="rId42"/>
    <p:sldId id="601" r:id="rId43"/>
    <p:sldId id="602" r:id="rId44"/>
    <p:sldId id="603" r:id="rId45"/>
    <p:sldId id="604" r:id="rId46"/>
    <p:sldId id="605" r:id="rId47"/>
    <p:sldId id="606" r:id="rId48"/>
    <p:sldId id="607" r:id="rId49"/>
    <p:sldId id="608" r:id="rId50"/>
    <p:sldId id="292" r:id="rId51"/>
    <p:sldId id="293" r:id="rId52"/>
    <p:sldId id="294" r:id="rId53"/>
    <p:sldId id="319" r:id="rId54"/>
    <p:sldId id="295" r:id="rId55"/>
    <p:sldId id="308" r:id="rId56"/>
    <p:sldId id="297" r:id="rId57"/>
    <p:sldId id="298" r:id="rId58"/>
    <p:sldId id="300" r:id="rId59"/>
    <p:sldId id="302" r:id="rId60"/>
    <p:sldId id="280" r:id="rId61"/>
    <p:sldId id="310" r:id="rId62"/>
    <p:sldId id="303" r:id="rId63"/>
    <p:sldId id="301" r:id="rId64"/>
    <p:sldId id="313" r:id="rId65"/>
    <p:sldId id="275" r:id="rId66"/>
    <p:sldId id="276" r:id="rId67"/>
    <p:sldId id="277" r:id="rId68"/>
    <p:sldId id="278" r:id="rId69"/>
    <p:sldId id="279" r:id="rId70"/>
    <p:sldId id="323" r:id="rId71"/>
  </p:sldIdLst>
  <p:sldSz cx="9144000" cy="6858000" type="screen4x3"/>
  <p:notesSz cx="6858000" cy="9144000"/>
  <p:custDataLst>
    <p:tags r:id="rId73"/>
  </p:custData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5pPr>
    <a:lvl6pPr marL="2286000" algn="l" defTabSz="914400" rtl="0" eaLnBrk="1" latinLnBrk="0" hangingPunct="1">
      <a:defRPr sz="2400" kern="1200">
        <a:solidFill>
          <a:schemeClr val="tx1"/>
        </a:solidFill>
        <a:latin typeface="Times" pitchFamily="18" charset="0"/>
        <a:ea typeface="ヒラギノ角ゴ Pro W3" pitchFamily="127" charset="-128"/>
        <a:cs typeface="+mn-cs"/>
      </a:defRPr>
    </a:lvl6pPr>
    <a:lvl7pPr marL="2743200" algn="l" defTabSz="914400" rtl="0" eaLnBrk="1" latinLnBrk="0" hangingPunct="1">
      <a:defRPr sz="2400" kern="1200">
        <a:solidFill>
          <a:schemeClr val="tx1"/>
        </a:solidFill>
        <a:latin typeface="Times" pitchFamily="18" charset="0"/>
        <a:ea typeface="ヒラギノ角ゴ Pro W3" pitchFamily="127" charset="-128"/>
        <a:cs typeface="+mn-cs"/>
      </a:defRPr>
    </a:lvl7pPr>
    <a:lvl8pPr marL="3200400" algn="l" defTabSz="914400" rtl="0" eaLnBrk="1" latinLnBrk="0" hangingPunct="1">
      <a:defRPr sz="2400" kern="1200">
        <a:solidFill>
          <a:schemeClr val="tx1"/>
        </a:solidFill>
        <a:latin typeface="Times" pitchFamily="18" charset="0"/>
        <a:ea typeface="ヒラギノ角ゴ Pro W3" pitchFamily="127" charset="-128"/>
        <a:cs typeface="+mn-cs"/>
      </a:defRPr>
    </a:lvl8pPr>
    <a:lvl9pPr marL="3657600" algn="l" defTabSz="914400" rtl="0" eaLnBrk="1" latinLnBrk="0" hangingPunct="1">
      <a:defRPr sz="2400" kern="1200">
        <a:solidFill>
          <a:schemeClr val="tx1"/>
        </a:solidFill>
        <a:latin typeface="Times" pitchFamily="18" charset="0"/>
        <a:ea typeface="ヒラギノ角ゴ Pro W3" pitchFamily="127" charset="-128"/>
        <a:cs typeface="+mn-cs"/>
      </a:defRPr>
    </a:lvl9pPr>
  </p:defaultTextStyle>
  <p:extLst>
    <p:ext uri="{EFAFB233-063F-42B5-8137-9DF3F51BA10A}">
      <p15:sldGuideLst xmlns:p15="http://schemas.microsoft.com/office/powerpoint/2012/main">
        <p15:guide id="1" orient="horz" pos="906">
          <p15:clr>
            <a:srgbClr val="A4A3A4"/>
          </p15:clr>
        </p15:guide>
        <p15:guide id="2" pos="288">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94C8"/>
    <a:srgbClr val="3333CC"/>
    <a:srgbClr val="CC3300"/>
    <a:srgbClr val="FF9900"/>
    <a:srgbClr val="333399"/>
    <a:srgbClr val="FF0000"/>
    <a:srgbClr val="143C83"/>
    <a:srgbClr val="004080"/>
    <a:srgbClr val="66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771" autoAdjust="0"/>
  </p:normalViewPr>
  <p:slideViewPr>
    <p:cSldViewPr snapToGrid="0">
      <p:cViewPr varScale="1">
        <p:scale>
          <a:sx n="81" d="100"/>
          <a:sy n="81" d="100"/>
        </p:scale>
        <p:origin x="1459" y="58"/>
      </p:cViewPr>
      <p:guideLst>
        <p:guide orient="horz" pos="906"/>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27" charset="0"/>
              </a:defRPr>
            </a:lvl1pPr>
          </a:lstStyle>
          <a:p>
            <a:pPr>
              <a:defRPr/>
            </a:pPr>
            <a:fld id="{AF0BAAB4-1001-428A-A52A-5AF0E7175770}" type="slidenum">
              <a:rPr lang="en-US"/>
              <a:pPr>
                <a:defRPr/>
              </a:pPr>
              <a:t>‹#›</a:t>
            </a:fld>
            <a:endParaRPr lang="en-US" dirty="0"/>
          </a:p>
        </p:txBody>
      </p:sp>
    </p:spTree>
    <p:extLst>
      <p:ext uri="{BB962C8B-B14F-4D97-AF65-F5344CB8AC3E}">
        <p14:creationId xmlns:p14="http://schemas.microsoft.com/office/powerpoint/2010/main" val="299581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0BAAB4-1001-428A-A52A-5AF0E7175770}" type="slidenum">
              <a:rPr lang="en-US" smtClean="0"/>
              <a:pPr>
                <a:defRPr/>
              </a:pPr>
              <a:t>1</a:t>
            </a:fld>
            <a:endParaRPr lang="en-US" dirty="0"/>
          </a:p>
        </p:txBody>
      </p:sp>
    </p:spTree>
    <p:extLst>
      <p:ext uri="{BB962C8B-B14F-4D97-AF65-F5344CB8AC3E}">
        <p14:creationId xmlns:p14="http://schemas.microsoft.com/office/powerpoint/2010/main" val="190963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E2CF877B-0E1E-4BE1-AA00-4ADF5366144E}" type="slidenum">
              <a:rPr lang="en-US" sz="1200" smtClean="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pitchFamily="18" charset="0"/>
              <a:ea typeface="ヒラギノ角ゴ Pro W3" pitchFamily="127"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40120BAA-F9DB-411C-967B-59ABE9166735}" type="slidenum">
              <a:rPr lang="en-US" sz="1200" smtClean="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70A509FE-DB42-4A7B-B2C5-F715C54F4A75}" type="slidenum">
              <a:rPr lang="en-US" sz="1200" smtClean="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A0984C0C-F795-4E92-87A4-E13A435338E3}" type="slidenum">
              <a:rPr lang="en-US" sz="1200" smtClean="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B914630E-E6B5-42BD-8D15-377A83EA8033}" type="slidenum">
              <a:rPr lang="en-US" sz="1200" smtClean="0"/>
              <a:pPr/>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C142C84-67AE-4747-9C65-7A57609457CF}" type="slidenum">
              <a:rPr lang="en-US" sz="1200" smtClean="0"/>
              <a:pPr/>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5A5B203-0757-4E90-B220-D4F1549A0ECB}" type="slidenum">
              <a:rPr lang="en-US" sz="1200" smtClean="0"/>
              <a:pPr/>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27596E1-4F06-4F17-A45C-7806BE1B653D}" type="slidenum">
              <a:rPr lang="en-US" sz="1200" smtClean="0"/>
              <a:pPr/>
              <a:t>18</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3C1A3822-98C3-4258-9329-541EB788789D}" type="slidenum">
              <a:rPr lang="en-US" sz="1200" smtClean="0"/>
              <a:pPr/>
              <a:t>19</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7944BE5-9D67-4273-B437-27123CAFA9DF}" type="slidenum">
              <a:rPr lang="en-US" sz="1200" smtClean="0"/>
              <a:pPr/>
              <a:t>21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724BA3DF-C3D6-40D9-9A2D-E7CCC7F1EE88}" type="slidenum">
              <a:rPr lang="en-US" sz="1200" smtClean="0"/>
              <a:pPr/>
              <a:t>22</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DEAA052C-7103-44B7-825B-61A073E4D7F6}" type="slidenum">
              <a:rPr lang="en-US" sz="1200" smtClean="0"/>
              <a:pPr/>
              <a:t>23</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24</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992CEC4C-92E7-4E35-BB35-B631DD10452C}" type="slidenum">
              <a:rPr lang="en-US" sz="1200" smtClean="0"/>
              <a:pPr/>
              <a:t>25</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992CEC4C-92E7-4E35-BB35-B631DD10452C}" type="slidenum">
              <a:rPr lang="en-US" sz="1200" smtClean="0"/>
              <a:pPr/>
              <a:t>26</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992CEC4C-92E7-4E35-BB35-B631DD10452C}" type="slidenum">
              <a:rPr lang="en-US" sz="1200" smtClean="0"/>
              <a:pPr/>
              <a:t>27</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ABE0B612-5B4D-41F7-A2AD-D7E84D28B526}" type="slidenum">
              <a:rPr lang="en-US" sz="1200" smtClean="0"/>
              <a:pPr/>
              <a:t>28</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85C24B1-66AC-4918-B7A3-5D64715D7BF3}" type="slidenum">
              <a:rPr lang="en-US" sz="1200" smtClean="0"/>
              <a:pPr/>
              <a:t>29</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85C24B1-66AC-4918-B7A3-5D64715D7BF3}" type="slidenum">
              <a:rPr lang="en-US" sz="1200" smtClean="0"/>
              <a:pPr/>
              <a:t>30</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85C24B1-66AC-4918-B7A3-5D64715D7BF3}" type="slidenum">
              <a:rPr lang="en-US" sz="1200" smtClean="0"/>
              <a:pPr/>
              <a:t>31</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32</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33</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34</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35</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36</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37</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38</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39</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40</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41</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9CCF431-C3CC-4D33-857A-1F3D7D4F625C}" type="slidenum">
              <a:rPr lang="en-US" sz="1200" smtClean="0"/>
              <a:pPr/>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42</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43</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44</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45</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46</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47</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48</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66A75230-3853-4C72-8004-58754E2F602C}" type="slidenum">
              <a:rPr lang="en-US" sz="1200" smtClean="0"/>
              <a:pPr/>
              <a:t>49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19CCF431-C3CC-4D33-857A-1F3D7D4F625C}" type="slidenum">
              <a:rPr lang="en-US" sz="1200" smtClean="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78191205-1FFB-4B3E-B11C-A5CF48FED1D0}" type="slidenum">
              <a:rPr lang="en-US" sz="1200" smtClean="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948E8C0C-EF53-41C2-AC9B-21994A249166}" type="slidenum">
              <a:rPr lang="en-US" sz="1200" smtClean="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44A13A52-D8A4-4A34-B94C-2083D8CE80B9}" type="slidenum">
              <a:rPr lang="en-US" sz="1200" smtClean="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7" name="Content Placeholder 6"/>
          <p:cNvSpPr>
            <a:spLocks noGrp="1"/>
          </p:cNvSpPr>
          <p:nvPr>
            <p:ph sz="quarter" idx="10"/>
          </p:nvPr>
        </p:nvSpPr>
        <p:spPr>
          <a:xfrm>
            <a:off x="1295400" y="16764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289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968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11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13">
            <a:extLst>
              <a:ext uri="{FF2B5EF4-FFF2-40B4-BE49-F238E27FC236}">
                <a16:creationId xmlns:a16="http://schemas.microsoft.com/office/drawing/2014/main" id="{96CA4127-0304-4840-B8F6-737A8E418505}"/>
              </a:ext>
            </a:extLst>
          </p:cNvPr>
          <p:cNvSpPr>
            <a:spLocks noGrp="1"/>
          </p:cNvSpPr>
          <p:nvPr>
            <p:ph type="dt" sz="half" idx="10"/>
          </p:nvPr>
        </p:nvSpPr>
        <p:spPr/>
        <p:txBody>
          <a:bodyPr/>
          <a:lstStyle>
            <a:lvl1pPr>
              <a:defRPr/>
            </a:lvl1pPr>
          </a:lstStyle>
          <a:p>
            <a:pPr>
              <a:defRPr/>
            </a:pPr>
            <a:endParaRPr lang="el-GR"/>
          </a:p>
        </p:txBody>
      </p:sp>
      <p:sp>
        <p:nvSpPr>
          <p:cNvPr id="6" name="Footer Placeholder 2">
            <a:extLst>
              <a:ext uri="{FF2B5EF4-FFF2-40B4-BE49-F238E27FC236}">
                <a16:creationId xmlns:a16="http://schemas.microsoft.com/office/drawing/2014/main" id="{7A950A9B-3EF7-4222-9EF6-AD4110CA83FA}"/>
              </a:ext>
            </a:extLst>
          </p:cNvPr>
          <p:cNvSpPr>
            <a:spLocks noGrp="1"/>
          </p:cNvSpPr>
          <p:nvPr>
            <p:ph type="ftr" sz="quarter" idx="11"/>
          </p:nvPr>
        </p:nvSpPr>
        <p:spPr/>
        <p:txBody>
          <a:bodyPr/>
          <a:lstStyle>
            <a:lvl1pPr>
              <a:defRPr/>
            </a:lvl1pPr>
          </a:lstStyle>
          <a:p>
            <a:pPr>
              <a:defRPr/>
            </a:pPr>
            <a:r>
              <a:rPr lang="el-GR"/>
              <a:t>Ανόργανη- Οργανική Χημεία</a:t>
            </a:r>
          </a:p>
        </p:txBody>
      </p:sp>
      <p:sp>
        <p:nvSpPr>
          <p:cNvPr id="7" name="Slide Number Placeholder 22">
            <a:extLst>
              <a:ext uri="{FF2B5EF4-FFF2-40B4-BE49-F238E27FC236}">
                <a16:creationId xmlns:a16="http://schemas.microsoft.com/office/drawing/2014/main" id="{A55F8710-27B7-451C-BCCF-0BB8C9F46D83}"/>
              </a:ext>
            </a:extLst>
          </p:cNvPr>
          <p:cNvSpPr>
            <a:spLocks noGrp="1"/>
          </p:cNvSpPr>
          <p:nvPr>
            <p:ph type="sldNum" sz="quarter" idx="12"/>
          </p:nvPr>
        </p:nvSpPr>
        <p:spPr/>
        <p:txBody>
          <a:bodyPr/>
          <a:lstStyle>
            <a:lvl1pPr>
              <a:defRPr/>
            </a:lvl1pPr>
          </a:lstStyle>
          <a:p>
            <a:pPr>
              <a:defRPr/>
            </a:pPr>
            <a:fld id="{51605982-7888-4444-A074-FFA05D61A1CF}" type="slidenum">
              <a:rPr lang="el-GR" altLang="el-GR"/>
              <a:pPr>
                <a:defRPr/>
              </a:pPr>
              <a:t>‹#›</a:t>
            </a:fld>
            <a:endParaRPr lang="el-GR" altLang="el-GR"/>
          </a:p>
        </p:txBody>
      </p:sp>
    </p:spTree>
    <p:extLst>
      <p:ext uri="{BB962C8B-B14F-4D97-AF65-F5344CB8AC3E}">
        <p14:creationId xmlns:p14="http://schemas.microsoft.com/office/powerpoint/2010/main" val="2482784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17000"/>
          </a:srgbClr>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1141413"/>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2018 Pearson Education, Inc.</a:t>
            </a:r>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24" r:id="rId1"/>
    <p:sldLayoutId id="2147484022" r:id="rId2"/>
    <p:sldLayoutId id="2147484023" r:id="rId3"/>
    <p:sldLayoutId id="2147484025" r:id="rId4"/>
  </p:sldLayoutIdLst>
  <p:hf sldNum="0" hdr="0" dt="0"/>
  <p:txStyles>
    <p:titleStyle>
      <a:lvl1pPr algn="l" rtl="0" eaLnBrk="0" fontAlgn="base" hangingPunct="0">
        <a:spcBef>
          <a:spcPct val="50000"/>
        </a:spcBef>
        <a:spcAft>
          <a:spcPct val="0"/>
        </a:spcAft>
        <a:defRPr sz="3200" b="1">
          <a:solidFill>
            <a:schemeClr val="bg1"/>
          </a:solidFill>
          <a:latin typeface="+mj-lt"/>
          <a:ea typeface="ヒラギノ角ゴ Pro W3" charset="0"/>
          <a:cs typeface="+mj-cs"/>
        </a:defRPr>
      </a:lvl1pPr>
      <a:lvl2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2pPr>
      <a:lvl3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3pPr>
      <a:lvl4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4pPr>
      <a:lvl5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5pPr>
      <a:lvl6pPr marL="457200" algn="l" rtl="0" fontAlgn="base">
        <a:spcBef>
          <a:spcPct val="50000"/>
        </a:spcBef>
        <a:spcAft>
          <a:spcPct val="0"/>
        </a:spcAft>
        <a:defRPr sz="3200" b="1">
          <a:solidFill>
            <a:schemeClr val="bg1"/>
          </a:solidFill>
          <a:latin typeface="Arial" pitchFamily="34" charset="0"/>
          <a:cs typeface="Times New Roman" pitchFamily="18" charset="0"/>
        </a:defRPr>
      </a:lvl6pPr>
      <a:lvl7pPr marL="914400" algn="l" rtl="0" fontAlgn="base">
        <a:spcBef>
          <a:spcPct val="50000"/>
        </a:spcBef>
        <a:spcAft>
          <a:spcPct val="0"/>
        </a:spcAft>
        <a:defRPr sz="3200" b="1">
          <a:solidFill>
            <a:schemeClr val="bg1"/>
          </a:solidFill>
          <a:latin typeface="Arial" pitchFamily="34" charset="0"/>
          <a:cs typeface="Times New Roman" pitchFamily="18" charset="0"/>
        </a:defRPr>
      </a:lvl7pPr>
      <a:lvl8pPr marL="1371600" algn="l" rtl="0" fontAlgn="base">
        <a:spcBef>
          <a:spcPct val="50000"/>
        </a:spcBef>
        <a:spcAft>
          <a:spcPct val="0"/>
        </a:spcAft>
        <a:defRPr sz="3200" b="1">
          <a:solidFill>
            <a:schemeClr val="bg1"/>
          </a:solidFill>
          <a:latin typeface="Arial" pitchFamily="34" charset="0"/>
          <a:cs typeface="Times New Roman" pitchFamily="18" charset="0"/>
        </a:defRPr>
      </a:lvl8pPr>
      <a:lvl9pPr marL="1828800" algn="l" rtl="0" fontAlgn="base">
        <a:spcBef>
          <a:spcPct val="50000"/>
        </a:spcBef>
        <a:spcAft>
          <a:spcPct val="0"/>
        </a:spcAft>
        <a:defRPr sz="3200" b="1">
          <a:solidFill>
            <a:schemeClr val="bg1"/>
          </a:solidFill>
          <a:latin typeface="Arial"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2.wmf"/></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upload.wikimedia.org/wikipedia/commons/3/30/Klechkowski_rule_2.sv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6.wmf"/></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en.wikipedia.org/wiki/File:PTable_structure.png" TargetMode="Externa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hyperlink" Target="http://upload.wikimedia.org/wikipedia/commons/b/b6/PTable_structure.png"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3000">
              <a:solidFill>
                <a:schemeClr val="tx2"/>
              </a:solidFill>
              <a:latin typeface="Arial" charset="0"/>
              <a:ea typeface="ＭＳ Ｐゴシック" charset="0"/>
            </a:endParaRPr>
          </a:p>
        </p:txBody>
      </p:sp>
      <p:sp>
        <p:nvSpPr>
          <p:cNvPr id="3077" name="Title 1"/>
          <p:cNvSpPr>
            <a:spLocks noGrp="1"/>
          </p:cNvSpPr>
          <p:nvPr/>
        </p:nvSpPr>
        <p:spPr bwMode="auto">
          <a:xfrm>
            <a:off x="5105400" y="1676400"/>
            <a:ext cx="4038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br>
              <a:rPr lang="en-US" sz="3400" b="1" dirty="0">
                <a:latin typeface="Arial" pitchFamily="34" charset="0"/>
              </a:rPr>
            </a:br>
            <a:br>
              <a:rPr lang="en-US" sz="3400" b="1" dirty="0">
                <a:latin typeface="Arial" pitchFamily="34" charset="0"/>
              </a:rPr>
            </a:br>
            <a:r>
              <a:rPr lang="en-US" sz="3400" b="1" dirty="0">
                <a:latin typeface="Arial" pitchFamily="34" charset="0"/>
              </a:rPr>
              <a:t>The Quantum-Mechanical Model of the Atom</a:t>
            </a:r>
          </a:p>
        </p:txBody>
      </p:sp>
      <p:pic>
        <p:nvPicPr>
          <p:cNvPr id="1027" name="Picture 3" descr="Y:\54989 TRO, Chemistry, Structure and Properties, 2E IRDVD\Working Files 54989\Lecture PPT 54989\TRO3936_02_cvrmech.jpg"/>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7744" y="228599"/>
            <a:ext cx="4855464" cy="6217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Amplitude and Wavelength</a:t>
            </a:r>
          </a:p>
        </p:txBody>
      </p:sp>
      <p:sp>
        <p:nvSpPr>
          <p:cNvPr id="6" name="Content Placeholder 2"/>
          <p:cNvSpPr>
            <a:spLocks noGrp="1"/>
          </p:cNvSpPr>
          <p:nvPr>
            <p:ph idx="1"/>
          </p:nvPr>
        </p:nvSpPr>
        <p:spPr>
          <a:xfrm>
            <a:off x="373775" y="1078763"/>
            <a:ext cx="4038600" cy="4302716"/>
          </a:xfrm>
        </p:spPr>
        <p:txBody>
          <a:bodyPr/>
          <a:lstStyle/>
          <a:p>
            <a:r>
              <a:rPr lang="el-GR" sz="2400" dirty="0">
                <a:ea typeface="ＭＳ Ｐゴシック" pitchFamily="34" charset="-128"/>
              </a:rPr>
              <a:t>Το μήκος κύματος και το πλάτος είναι ανεξάρτητες ιδιότητες. </a:t>
            </a:r>
          </a:p>
          <a:p>
            <a:r>
              <a:rPr lang="el-GR" sz="2400" dirty="0">
                <a:ea typeface="ＭＳ Ｐゴシック" pitchFamily="34" charset="-128"/>
              </a:rPr>
              <a:t>Το μήκος κύματος του φωτός καθορίζει το χρώμα του (εντατική φυσική ιδιότητα).</a:t>
            </a:r>
          </a:p>
          <a:p>
            <a:r>
              <a:rPr lang="el-GR" sz="2400" dirty="0">
                <a:ea typeface="ＭＳ Ｐゴシック" pitchFamily="34" charset="-128"/>
              </a:rPr>
              <a:t>Το πλάτος ή η ένταση καθορίζει τη φωτεινότητά του (εκτεταμένη φυσική ιδιότητα).</a:t>
            </a:r>
            <a:endParaRPr lang="en-US" sz="2400" dirty="0">
              <a:ea typeface="ＭＳ Ｐゴシック" pitchFamily="34" charset="-128"/>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627"/>
          <a:stretch/>
        </p:blipFill>
        <p:spPr>
          <a:xfrm>
            <a:off x="4178462" y="1669609"/>
            <a:ext cx="4857508" cy="31048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Color</a:t>
            </a:r>
          </a:p>
        </p:txBody>
      </p:sp>
      <p:sp>
        <p:nvSpPr>
          <p:cNvPr id="11267" name="Content Placeholder 2"/>
          <p:cNvSpPr>
            <a:spLocks noGrp="1"/>
          </p:cNvSpPr>
          <p:nvPr>
            <p:ph idx="1"/>
          </p:nvPr>
        </p:nvSpPr>
        <p:spPr>
          <a:xfrm>
            <a:off x="342900" y="1081828"/>
            <a:ext cx="8523194" cy="5041380"/>
          </a:xfrm>
        </p:spPr>
        <p:txBody>
          <a:bodyPr/>
          <a:lstStyle/>
          <a:p>
            <a:pPr>
              <a:defRPr/>
            </a:pPr>
            <a:r>
              <a:rPr lang="el-GR" sz="2400" dirty="0"/>
              <a:t>Το χρώμα του φωτός καθορίζεται από το μήκος κύματος ή τη συχνότητά του.</a:t>
            </a:r>
          </a:p>
          <a:p>
            <a:pPr>
              <a:defRPr/>
            </a:pPr>
            <a:endParaRPr lang="el-GR" sz="2400" dirty="0"/>
          </a:p>
          <a:p>
            <a:pPr>
              <a:defRPr/>
            </a:pPr>
            <a:r>
              <a:rPr lang="el-GR" sz="2400" dirty="0"/>
              <a:t>Το λευκό φως είναι ένα μείγμα όλων</a:t>
            </a:r>
          </a:p>
          <a:p>
            <a:pPr>
              <a:defRPr/>
            </a:pPr>
            <a:r>
              <a:rPr lang="el-GR" sz="2400" dirty="0"/>
              <a:t>των χρωμάτων του ορατού φωτός.</a:t>
            </a:r>
          </a:p>
          <a:p>
            <a:pPr>
              <a:defRPr/>
            </a:pPr>
            <a:r>
              <a:rPr lang="el-GR" sz="2400" dirty="0"/>
              <a:t>Ένα φάσμα Κόκκινο πορτοκαλί κίτρινο </a:t>
            </a:r>
          </a:p>
          <a:p>
            <a:pPr>
              <a:defRPr/>
            </a:pPr>
            <a:r>
              <a:rPr lang="el-GR" sz="2400" dirty="0"/>
              <a:t>πράσινο μπλε λουλακί βιολετί</a:t>
            </a:r>
          </a:p>
          <a:p>
            <a:pPr>
              <a:defRPr/>
            </a:pPr>
            <a:endParaRPr lang="el-GR" sz="2400" dirty="0"/>
          </a:p>
          <a:p>
            <a:pPr>
              <a:defRPr/>
            </a:pPr>
            <a:r>
              <a:rPr lang="el-GR" sz="2400" dirty="0"/>
              <a:t>Όταν ένα αντικείμενο απορροφά μερικά από τα μήκη κύματος του λευκού φωτός και ανακλά άλλα, εμφανίζεται έγχρωμο. το παρατηρούμενο χρώμα είναι κυρίως τα χρώματα που αντανακλώνται.</a:t>
            </a:r>
            <a:endParaRPr lang="en-US" sz="2400" dirty="0"/>
          </a:p>
        </p:txBody>
      </p:sp>
      <p:pic>
        <p:nvPicPr>
          <p:cNvPr id="2" name="Picture 1" descr="02_03_Figure.jpg"/>
          <p:cNvPicPr>
            <a:picLocks noChangeAspect="1"/>
          </p:cNvPicPr>
          <p:nvPr/>
        </p:nvPicPr>
        <p:blipFill rotWithShape="1">
          <a:blip r:embed="rId3" cstate="print">
            <a:extLst>
              <a:ext uri="{28A0092B-C50C-407E-A947-70E740481C1C}">
                <a14:useLocalDpi xmlns:a14="http://schemas.microsoft.com/office/drawing/2010/main" val="0"/>
              </a:ext>
            </a:extLst>
          </a:blip>
          <a:srcRect b="2360"/>
          <a:stretch/>
        </p:blipFill>
        <p:spPr>
          <a:xfrm>
            <a:off x="6224960" y="1937508"/>
            <a:ext cx="2985028" cy="21776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What Are the Characteristics of Energy Waves? </a:t>
            </a:r>
          </a:p>
        </p:txBody>
      </p:sp>
      <p:sp>
        <p:nvSpPr>
          <p:cNvPr id="12291" name="Content Placeholder 2"/>
          <p:cNvSpPr>
            <a:spLocks noGrp="1"/>
          </p:cNvSpPr>
          <p:nvPr>
            <p:ph idx="1"/>
          </p:nvPr>
        </p:nvSpPr>
        <p:spPr>
          <a:xfrm>
            <a:off x="342900" y="1025325"/>
            <a:ext cx="8705850" cy="4358116"/>
          </a:xfrm>
        </p:spPr>
        <p:txBody>
          <a:bodyPr/>
          <a:lstStyle/>
          <a:p>
            <a:pPr>
              <a:buClr>
                <a:schemeClr val="tx1"/>
              </a:buClr>
            </a:pPr>
            <a:r>
              <a:rPr lang="el-GR" altLang="en-US" sz="2200" dirty="0">
                <a:ea typeface="ＭＳ Ｐゴシック" pitchFamily="34" charset="-128"/>
              </a:rPr>
              <a:t>Συχνότητα (𝜈 ή </a:t>
            </a:r>
            <a:r>
              <a:rPr lang="el-GR" altLang="en-US" sz="2200" dirty="0" err="1">
                <a:ea typeface="ＭＳ Ｐゴシック" pitchFamily="34" charset="-128"/>
              </a:rPr>
              <a:t>nu</a:t>
            </a:r>
            <a:r>
              <a:rPr lang="el-GR" altLang="en-US" sz="2200" dirty="0">
                <a:ea typeface="ＭＳ Ｐゴシック" pitchFamily="34" charset="-128"/>
              </a:rPr>
              <a:t>):</a:t>
            </a:r>
          </a:p>
          <a:p>
            <a:pPr>
              <a:buClr>
                <a:schemeClr val="tx1"/>
              </a:buClr>
            </a:pPr>
            <a:r>
              <a:rPr lang="el-GR" altLang="en-US" sz="2200" dirty="0">
                <a:ea typeface="ＭＳ Ｐゴシック" pitchFamily="34" charset="-128"/>
              </a:rPr>
              <a:t>Ο αριθμός των κυμάτων που περνούν ένα σημείο σε μια δεδομένη χρονική περίοδο</a:t>
            </a:r>
          </a:p>
          <a:p>
            <a:pPr>
              <a:buClr>
                <a:schemeClr val="tx1"/>
              </a:buClr>
            </a:pPr>
            <a:r>
              <a:rPr lang="el-GR" altLang="en-US" sz="2200" dirty="0">
                <a:ea typeface="ＭＳ Ｐゴシック" pitchFamily="34" charset="-128"/>
              </a:rPr>
              <a:t>Ο αριθμός των κυμάτων = ο αριθμός των κύκλων.</a:t>
            </a:r>
          </a:p>
          <a:p>
            <a:pPr>
              <a:buClr>
                <a:schemeClr val="tx1"/>
              </a:buClr>
            </a:pPr>
            <a:r>
              <a:rPr lang="el-GR" altLang="en-US" sz="2200" dirty="0">
                <a:ea typeface="ＭＳ Ｐゴシック" pitchFamily="34" charset="-128"/>
              </a:rPr>
              <a:t>Οι μονάδες είναι </a:t>
            </a:r>
            <a:r>
              <a:rPr lang="el-GR" altLang="en-US" sz="2200" dirty="0" err="1">
                <a:ea typeface="ＭＳ Ｐゴシック" pitchFamily="34" charset="-128"/>
              </a:rPr>
              <a:t>hertz</a:t>
            </a:r>
            <a:r>
              <a:rPr lang="el-GR" altLang="en-US" sz="2200" dirty="0">
                <a:ea typeface="ＭＳ Ｐゴシック" pitchFamily="34" charset="-128"/>
              </a:rPr>
              <a:t> (</a:t>
            </a:r>
            <a:r>
              <a:rPr lang="el-GR" altLang="en-US" sz="2200" dirty="0" err="1">
                <a:ea typeface="ＭＳ Ｐゴシック" pitchFamily="34" charset="-128"/>
              </a:rPr>
              <a:t>Hz</a:t>
            </a:r>
            <a:r>
              <a:rPr lang="el-GR" altLang="en-US" sz="2200" dirty="0">
                <a:ea typeface="ＭＳ Ｐゴシック" pitchFamily="34" charset="-128"/>
              </a:rPr>
              <a:t>) ή κύκλοι/s = s−1 (1 </a:t>
            </a:r>
            <a:r>
              <a:rPr lang="el-GR" altLang="en-US" sz="2200" dirty="0" err="1">
                <a:ea typeface="ＭＳ Ｐゴシック" pitchFamily="34" charset="-128"/>
              </a:rPr>
              <a:t>Hz</a:t>
            </a:r>
            <a:r>
              <a:rPr lang="el-GR" altLang="en-US" sz="2200" dirty="0">
                <a:ea typeface="ＭＳ Ｐゴシック" pitchFamily="34" charset="-128"/>
              </a:rPr>
              <a:t> = 1 s−1).</a:t>
            </a:r>
          </a:p>
          <a:p>
            <a:pPr>
              <a:buClr>
                <a:schemeClr val="tx1"/>
              </a:buClr>
            </a:pPr>
            <a:endParaRPr lang="el-GR" altLang="en-US" sz="2200" dirty="0">
              <a:ea typeface="ＭＳ Ｐゴシック" pitchFamily="34" charset="-128"/>
            </a:endParaRPr>
          </a:p>
          <a:p>
            <a:pPr>
              <a:buClr>
                <a:schemeClr val="tx1"/>
              </a:buClr>
            </a:pPr>
            <a:r>
              <a:rPr lang="el-GR" altLang="en-US" sz="2200" dirty="0">
                <a:ea typeface="ＭＳ Ｐゴシック" pitchFamily="34" charset="-128"/>
              </a:rPr>
              <a:t>Ολική ενέργεια (Ε):</a:t>
            </a:r>
          </a:p>
          <a:p>
            <a:pPr>
              <a:buClr>
                <a:schemeClr val="tx1"/>
              </a:buClr>
            </a:pPr>
            <a:r>
              <a:rPr lang="el-GR" altLang="en-US" sz="2200" dirty="0">
                <a:ea typeface="ＭＳ Ｐゴシック" pitchFamily="34" charset="-128"/>
              </a:rPr>
              <a:t>Ανάλογη με το πλάτος των κυμάτων και τη συχνότητά τους</a:t>
            </a:r>
          </a:p>
          <a:p>
            <a:pPr>
              <a:buClr>
                <a:schemeClr val="tx1"/>
              </a:buClr>
            </a:pPr>
            <a:r>
              <a:rPr lang="el-GR" altLang="en-US" sz="2200" dirty="0">
                <a:ea typeface="ＭＳ Ｐゴシック" pitchFamily="34" charset="-128"/>
              </a:rPr>
              <a:t>Όσο μεγαλύτερο είναι το πλάτος, τόσο περισσότερη δύναμη έχει.</a:t>
            </a:r>
          </a:p>
          <a:p>
            <a:pPr>
              <a:buClr>
                <a:schemeClr val="tx1"/>
              </a:buClr>
            </a:pPr>
            <a:r>
              <a:rPr lang="el-GR" altLang="en-US" sz="2200" dirty="0">
                <a:ea typeface="ＭＳ Ｐゴシック" pitchFamily="34" charset="-128"/>
              </a:rPr>
              <a:t>Όσο πιο συχνά χτυπούν τα κύματα, τόσο μεγαλύτερη είναι η συνολική δύναμη.</a:t>
            </a:r>
            <a:endParaRPr lang="en-US" altLang="en-US" sz="2200" dirty="0">
              <a:ea typeface="ＭＳ Ｐゴシック"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The Relationship Between Wavelength and Frequency</a:t>
            </a:r>
          </a:p>
        </p:txBody>
      </p:sp>
      <p:sp>
        <p:nvSpPr>
          <p:cNvPr id="6" name="Rectangle 3"/>
          <p:cNvSpPr>
            <a:spLocks noGrp="1" noChangeArrowheads="1"/>
          </p:cNvSpPr>
          <p:nvPr>
            <p:ph idx="1"/>
          </p:nvPr>
        </p:nvSpPr>
        <p:spPr>
          <a:xfrm>
            <a:off x="357850" y="1080300"/>
            <a:ext cx="8382000" cy="4876800"/>
          </a:xfrm>
        </p:spPr>
        <p:txBody>
          <a:bodyPr/>
          <a:lstStyle/>
          <a:p>
            <a:pPr>
              <a:defRPr/>
            </a:pPr>
            <a:r>
              <a:rPr lang="en-US" altLang="en-US" sz="2400" dirty="0">
                <a:ea typeface="ＭＳ Ｐゴシック" pitchFamily="34" charset="-128"/>
              </a:rPr>
              <a:t>Waves traveling at the same speed will have a shorter  wavelength, so they pass more frequently.</a:t>
            </a:r>
          </a:p>
          <a:p>
            <a:pPr lvl="1">
              <a:defRPr/>
            </a:pPr>
            <a:r>
              <a:rPr lang="en-US" altLang="en-US" sz="2400" dirty="0">
                <a:ea typeface="ＭＳ Ｐゴシック" pitchFamily="34" charset="-128"/>
              </a:rPr>
              <a:t>Meaning: The wavelength and frequency of electromagnetic waves are inversely proportional.</a:t>
            </a:r>
          </a:p>
          <a:p>
            <a:pPr lvl="2">
              <a:defRPr/>
            </a:pPr>
            <a:r>
              <a:rPr lang="en-US" altLang="en-US" dirty="0"/>
              <a:t>Long wavelength </a:t>
            </a:r>
            <a:r>
              <a:rPr lang="en-US" dirty="0">
                <a:cs typeface="Arial" pitchFamily="34" charset="0"/>
              </a:rPr>
              <a:t>→</a:t>
            </a:r>
            <a:r>
              <a:rPr lang="en-US" altLang="en-US" dirty="0"/>
              <a:t> low frequency</a:t>
            </a:r>
          </a:p>
          <a:p>
            <a:pPr lvl="2">
              <a:defRPr/>
            </a:pPr>
            <a:r>
              <a:rPr lang="en-US" altLang="en-US" dirty="0"/>
              <a:t>Short wavelength </a:t>
            </a:r>
            <a:r>
              <a:rPr lang="en-US" dirty="0">
                <a:cs typeface="Arial" pitchFamily="34" charset="0"/>
              </a:rPr>
              <a:t>→</a:t>
            </a:r>
            <a:r>
              <a:rPr lang="en-US" altLang="en-US" dirty="0"/>
              <a:t> high frequency</a:t>
            </a:r>
          </a:p>
          <a:p>
            <a:pPr marL="914400" lvl="2" indent="0">
              <a:buFontTx/>
              <a:buNone/>
              <a:defRPr/>
            </a:pPr>
            <a:endParaRPr lang="en-US" altLang="en-US" dirty="0"/>
          </a:p>
          <a:p>
            <a:pPr lvl="1">
              <a:defRPr/>
            </a:pPr>
            <a:r>
              <a:rPr lang="en-US" altLang="en-US" sz="2400" dirty="0"/>
              <a:t>Mathematically: </a:t>
            </a:r>
          </a:p>
          <a:p>
            <a:pPr marL="457200" lvl="1" indent="0">
              <a:buNone/>
              <a:defRPr/>
            </a:pPr>
            <a:endParaRPr lang="en-US" altLang="en-US" sz="2400" dirty="0">
              <a:solidFill>
                <a:srgbClr val="063DE8"/>
              </a:solidFill>
              <a:effectLst>
                <a:outerShdw blurRad="38100" dist="38100" dir="2700000" algn="tl">
                  <a:srgbClr val="000000"/>
                </a:outerShdw>
              </a:effectLst>
            </a:endParaRPr>
          </a:p>
          <a:p>
            <a:pPr lvl="1">
              <a:defRPr/>
            </a:pPr>
            <a:r>
              <a:rPr lang="en-US" altLang="en-US" sz="2400" dirty="0">
                <a:ea typeface="ＭＳ Ｐゴシック" pitchFamily="34" charset="-128"/>
              </a:rPr>
              <a:t>Because the speed of light is constant, if we know the wavelength we can find the frequency, and vice versa.</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534" y="3747142"/>
            <a:ext cx="1275466" cy="98245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892640-84AC-4E04-B393-054548E7AE53}"/>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F29F8C2A-8A50-4C11-829D-A843324276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645" y="631596"/>
            <a:ext cx="8319155" cy="5062193"/>
          </a:xfrm>
        </p:spPr>
      </p:pic>
    </p:spTree>
    <p:extLst>
      <p:ext uri="{BB962C8B-B14F-4D97-AF65-F5344CB8AC3E}">
        <p14:creationId xmlns:p14="http://schemas.microsoft.com/office/powerpoint/2010/main" val="101540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Electromagnetic Spectrum</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938"/>
          <a:stretch/>
        </p:blipFill>
        <p:spPr>
          <a:xfrm>
            <a:off x="304800" y="1685544"/>
            <a:ext cx="8534400" cy="331471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The Electromagnetic Spectrum</a:t>
            </a:r>
          </a:p>
        </p:txBody>
      </p:sp>
      <p:sp>
        <p:nvSpPr>
          <p:cNvPr id="6" name="Rectangle 3"/>
          <p:cNvSpPr>
            <a:spLocks noGrp="1" noChangeArrowheads="1"/>
          </p:cNvSpPr>
          <p:nvPr>
            <p:ph idx="1"/>
          </p:nvPr>
        </p:nvSpPr>
        <p:spPr>
          <a:xfrm>
            <a:off x="372600" y="1076450"/>
            <a:ext cx="8458200" cy="4967514"/>
          </a:xfrm>
        </p:spPr>
        <p:txBody>
          <a:bodyPr/>
          <a:lstStyle/>
          <a:p>
            <a:pPr>
              <a:defRPr/>
            </a:pPr>
            <a:r>
              <a:rPr lang="el-GR" altLang="en-US" sz="2200" dirty="0">
                <a:ea typeface="ＭＳ Ｐゴシック" pitchFamily="34" charset="-128"/>
              </a:rPr>
              <a:t>Το ορατό φως (400 έως 700 </a:t>
            </a:r>
            <a:r>
              <a:rPr lang="el-GR" altLang="en-US" sz="2200" dirty="0" err="1">
                <a:ea typeface="ＭＳ Ｐゴシック" pitchFamily="34" charset="-128"/>
              </a:rPr>
              <a:t>nm</a:t>
            </a:r>
            <a:r>
              <a:rPr lang="el-GR" altLang="en-US" sz="2200" dirty="0">
                <a:ea typeface="ＭＳ Ｐゴシック" pitchFamily="34" charset="-128"/>
              </a:rPr>
              <a:t>) περιλαμβάνει μόνο ένα μικρό κλάσμα όλων των μηκών κύματος του φωτός, που ονομάζεται ηλεκτρομαγνητικό φάσμα.</a:t>
            </a:r>
          </a:p>
          <a:p>
            <a:pPr>
              <a:defRPr/>
            </a:pPr>
            <a:endParaRPr lang="el-GR" altLang="en-US" sz="2200" dirty="0">
              <a:ea typeface="ＭＳ Ｐゴシック" pitchFamily="34" charset="-128"/>
            </a:endParaRPr>
          </a:p>
          <a:p>
            <a:pPr>
              <a:defRPr/>
            </a:pPr>
            <a:r>
              <a:rPr lang="el-GR" altLang="en-US" sz="2200" dirty="0">
                <a:ea typeface="ＭＳ Ｐゴシック" pitchFamily="34" charset="-128"/>
              </a:rPr>
              <a:t>Το φως μικρότερου μήκους κύματος (υψηλής συχνότητας) έχει μεγαλύτερη ενέργεια.</a:t>
            </a:r>
          </a:p>
          <a:p>
            <a:pPr>
              <a:defRPr/>
            </a:pPr>
            <a:r>
              <a:rPr lang="el-GR" altLang="en-US" sz="2200" dirty="0">
                <a:ea typeface="ＭＳ Ｐゴシック" pitchFamily="34" charset="-128"/>
              </a:rPr>
              <a:t>Το φως ραδιοκυμάτων έχει τη χαμηλότερη ενέργεια.</a:t>
            </a:r>
          </a:p>
          <a:p>
            <a:pPr>
              <a:defRPr/>
            </a:pPr>
            <a:r>
              <a:rPr lang="el-GR" altLang="en-US" sz="2200" dirty="0">
                <a:ea typeface="ＭＳ Ｐゴシック" pitchFamily="34" charset="-128"/>
              </a:rPr>
              <a:t>Το φως </a:t>
            </a:r>
            <a:r>
              <a:rPr lang="el-GR" altLang="en-US" sz="2200" dirty="0" err="1">
                <a:ea typeface="ＭＳ Ｐゴシック" pitchFamily="34" charset="-128"/>
              </a:rPr>
              <a:t>ακτίνων</a:t>
            </a:r>
            <a:r>
              <a:rPr lang="el-GR" altLang="en-US" sz="2200" dirty="0">
                <a:ea typeface="ＭＳ Ｐゴシック" pitchFamily="34" charset="-128"/>
              </a:rPr>
              <a:t> </a:t>
            </a:r>
            <a:r>
              <a:rPr lang="el-GR" altLang="en-US" sz="2200" dirty="0" err="1">
                <a:ea typeface="ＭＳ Ｐゴシック" pitchFamily="34" charset="-128"/>
              </a:rPr>
              <a:t>γάμμα</a:t>
            </a:r>
            <a:r>
              <a:rPr lang="el-GR" altLang="en-US" sz="2200" dirty="0">
                <a:ea typeface="ＭＳ Ｐゴシック" pitchFamily="34" charset="-128"/>
              </a:rPr>
              <a:t> έχει την υψηλότερη ενέργεια.</a:t>
            </a:r>
          </a:p>
          <a:p>
            <a:pPr>
              <a:defRPr/>
            </a:pPr>
            <a:endParaRPr lang="el-GR" altLang="en-US" sz="2200" dirty="0">
              <a:ea typeface="ＭＳ Ｐゴシック" pitchFamily="34" charset="-128"/>
            </a:endParaRPr>
          </a:p>
          <a:p>
            <a:pPr>
              <a:defRPr/>
            </a:pPr>
            <a:r>
              <a:rPr lang="el-GR" altLang="en-US" sz="2200" dirty="0">
                <a:ea typeface="ＭＳ Ｐゴシック" pitchFamily="34" charset="-128"/>
              </a:rPr>
              <a:t>Η ηλεκτρομαγνητική ακτινοβολία υψηλής ενέργειας (π.χ. UV, ακτίνες Χ, </a:t>
            </a:r>
            <a:r>
              <a:rPr lang="el-GR" altLang="en-US" sz="2200" dirty="0" err="1">
                <a:ea typeface="ＭＳ Ｐゴシック" pitchFamily="34" charset="-128"/>
              </a:rPr>
              <a:t>γάμμα</a:t>
            </a:r>
            <a:r>
              <a:rPr lang="el-GR" altLang="en-US" sz="2200" dirty="0">
                <a:ea typeface="ＭＳ Ｐゴシック" pitchFamily="34" charset="-128"/>
              </a:rPr>
              <a:t>) μπορεί δυνητικά να βλάψει τα βιολογικά μόρια.</a:t>
            </a:r>
          </a:p>
          <a:p>
            <a:pPr>
              <a:defRPr/>
            </a:pPr>
            <a:r>
              <a:rPr lang="el-GR" altLang="en-US" sz="2200" dirty="0" err="1">
                <a:ea typeface="ＭＳ Ｐゴシック" pitchFamily="34" charset="-128"/>
              </a:rPr>
              <a:t>Ιοντίζουσα</a:t>
            </a:r>
            <a:r>
              <a:rPr lang="el-GR" altLang="en-US" sz="2200" dirty="0">
                <a:ea typeface="ＭＳ Ｐゴシック" pitchFamily="34" charset="-128"/>
              </a:rPr>
              <a:t> ακτινοβολία</a:t>
            </a:r>
            <a:endParaRPr lang="en-US" altLang="en-US" sz="2200" dirty="0">
              <a:ea typeface="ＭＳ Ｐゴシック"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a:defRPr/>
            </a:pPr>
            <a:r>
              <a:rPr lang="en-US" altLang="en-US" dirty="0">
                <a:solidFill>
                  <a:srgbClr val="0070C0"/>
                </a:solidFill>
              </a:rPr>
              <a:t>Problem Solving: Areas of the Electromagnetic Spectrum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608327"/>
            <a:ext cx="8686800" cy="15592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Wave Behavior Properties: Interference</a:t>
            </a:r>
          </a:p>
        </p:txBody>
      </p:sp>
      <p:sp>
        <p:nvSpPr>
          <p:cNvPr id="5" name="Rectangle 3"/>
          <p:cNvSpPr>
            <a:spLocks noGrp="1" noChangeArrowheads="1"/>
          </p:cNvSpPr>
          <p:nvPr>
            <p:ph idx="1"/>
          </p:nvPr>
        </p:nvSpPr>
        <p:spPr>
          <a:xfrm>
            <a:off x="381000" y="720525"/>
            <a:ext cx="8382000" cy="4056495"/>
          </a:xfrm>
        </p:spPr>
        <p:txBody>
          <a:bodyPr/>
          <a:lstStyle/>
          <a:p>
            <a:pPr lvl="1">
              <a:defRPr/>
            </a:pPr>
            <a:r>
              <a:rPr lang="el-GR" sz="2000" b="1" dirty="0"/>
              <a:t>Η αλληλεπίδραση μεταξύ κυμάτων (π.χ. ηλεκτρομαγνητικά, ωκεάνια) ονομάζεται παρεμβολή.</a:t>
            </a:r>
          </a:p>
          <a:p>
            <a:pPr lvl="1">
              <a:defRPr/>
            </a:pPr>
            <a:endParaRPr lang="el-GR" sz="2000" b="1" dirty="0"/>
          </a:p>
          <a:p>
            <a:pPr lvl="1">
              <a:defRPr/>
            </a:pPr>
            <a:r>
              <a:rPr lang="el-GR" sz="2000" b="1" dirty="0"/>
              <a:t>Τύποι παρεμβολών:</a:t>
            </a:r>
          </a:p>
          <a:p>
            <a:pPr lvl="1">
              <a:defRPr/>
            </a:pPr>
            <a:r>
              <a:rPr lang="el-GR" sz="2000" b="1" dirty="0"/>
              <a:t>Εποικοδομητική παρεμβολή: Τα κύματα που </a:t>
            </a:r>
            <a:r>
              <a:rPr lang="el-GR" sz="2000" b="1" dirty="0" err="1"/>
              <a:t>αλληλεπιδρούν</a:t>
            </a:r>
            <a:r>
              <a:rPr lang="el-GR" sz="2000" b="1" dirty="0"/>
              <a:t> έτσι ώστε να προσθέτουν ένα μεγαλύτερο κύμα λέγονται ότι βρίσκονται σε φάση.</a:t>
            </a:r>
            <a:endParaRPr lang="en-US" sz="2000" b="1" dirty="0"/>
          </a:p>
          <a:p>
            <a:pPr>
              <a:buFontTx/>
              <a:buNone/>
              <a:defRPr/>
            </a:pPr>
            <a:r>
              <a:rPr lang="en-US" sz="2400" dirty="0">
                <a:ea typeface="+mn-ea"/>
                <a:cs typeface="+mn-cs"/>
              </a:rPr>
              <a:t>			</a:t>
            </a:r>
          </a:p>
          <a:p>
            <a:pPr>
              <a:buFontTx/>
              <a:buNone/>
              <a:defRPr/>
            </a:pPr>
            <a:r>
              <a:rPr lang="el-GR" sz="2400" dirty="0">
                <a:ea typeface="+mn-ea"/>
              </a:rPr>
              <a:t>Καταστροφική παρεμβολή: Τα κύματα που </a:t>
            </a:r>
            <a:r>
              <a:rPr lang="el-GR" sz="2400" dirty="0" err="1">
                <a:ea typeface="+mn-ea"/>
              </a:rPr>
              <a:t>αλληλεπιδρούν</a:t>
            </a:r>
            <a:r>
              <a:rPr lang="el-GR" sz="2400" dirty="0">
                <a:ea typeface="+mn-ea"/>
              </a:rPr>
              <a:t> έτσι ώστε να ακυρώνουν το ένα το άλλο λέγονται ότι είναι εκτός φάσης.</a:t>
            </a:r>
            <a:endParaRPr lang="en-US" sz="2400" dirty="0">
              <a:ea typeface="+mn-ea"/>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6942"/>
          <a:stretch/>
        </p:blipFill>
        <p:spPr>
          <a:xfrm>
            <a:off x="4093961" y="2764161"/>
            <a:ext cx="4289610" cy="116618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6533"/>
          <a:stretch/>
        </p:blipFill>
        <p:spPr>
          <a:xfrm>
            <a:off x="2427565" y="5228402"/>
            <a:ext cx="4267198" cy="12164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Wave Behavior Properties: Diffraction</a:t>
            </a:r>
          </a:p>
        </p:txBody>
      </p:sp>
      <p:sp>
        <p:nvSpPr>
          <p:cNvPr id="20483" name="Content Placeholder 2"/>
          <p:cNvSpPr>
            <a:spLocks noGrp="1"/>
          </p:cNvSpPr>
          <p:nvPr>
            <p:ph idx="1"/>
          </p:nvPr>
        </p:nvSpPr>
        <p:spPr>
          <a:xfrm>
            <a:off x="342900" y="640208"/>
            <a:ext cx="8618220" cy="2616101"/>
          </a:xfrm>
        </p:spPr>
        <p:txBody>
          <a:bodyPr/>
          <a:lstStyle/>
          <a:p>
            <a:r>
              <a:rPr lang="el-GR" altLang="en-US" sz="2000" dirty="0">
                <a:ea typeface="ＭＳ Ｐゴシック" pitchFamily="34" charset="-128"/>
              </a:rPr>
              <a:t>Όταν τα κύματα που ταξιδεύουν συναντούν ένα εμπόδιο ή ένα άνοιγμα σε ένα φράγμα που έχει περίπου το ίδιο μέγεθος με το μήκος κύματος, κάμπτονται γύρω από αυτό- αυτό ονομάζεται </a:t>
            </a:r>
            <a:r>
              <a:rPr lang="el-GR" altLang="en-US" sz="2000" dirty="0" err="1">
                <a:ea typeface="ＭＳ Ｐゴシック" pitchFamily="34" charset="-128"/>
              </a:rPr>
              <a:t>περίθλαση.Τα</a:t>
            </a:r>
            <a:r>
              <a:rPr lang="el-GR" altLang="en-US" sz="2000" dirty="0">
                <a:ea typeface="ＭＳ Ｐゴシック" pitchFamily="34" charset="-128"/>
              </a:rPr>
              <a:t> σωματίδια που ταξιδεύουν δεν διαθλώνται.</a:t>
            </a:r>
          </a:p>
          <a:p>
            <a:r>
              <a:rPr lang="el-GR" altLang="en-US" sz="2000" dirty="0">
                <a:ea typeface="ＭＳ Ｐゴシック" pitchFamily="34" charset="-128"/>
              </a:rPr>
              <a:t>Η περίθλαση του φωτός μέσω δύο σχισμών που απέχουν μεταξύ τους απόσταση συγκρίσιμη με το μήκος κύματος έχει ως αποτέλεσμα ένα μοτίβο παρεμβολής των διαθλώμενων κυμάτων. Το μοτίβο παρεμβολής είναι χαρακτηριστικό όλων των φωτεινών κυμάτων.</a:t>
            </a:r>
            <a:endParaRPr lang="en-US" altLang="en-US" sz="2000" dirty="0">
              <a:ea typeface="ＭＳ Ｐゴシック" pitchFamily="34" charset="-128"/>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907"/>
          <a:stretch/>
        </p:blipFill>
        <p:spPr>
          <a:xfrm>
            <a:off x="2511295" y="3426105"/>
            <a:ext cx="4121410" cy="320600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Quantum Mechanics: </a:t>
            </a:r>
            <a:br>
              <a:rPr lang="en-US" dirty="0">
                <a:solidFill>
                  <a:srgbClr val="0070C0"/>
                </a:solidFill>
                <a:ea typeface="ヒラギノ角ゴ Pro W3" pitchFamily="127" charset="-128"/>
                <a:cs typeface="Arial" pitchFamily="34" charset="0"/>
              </a:rPr>
            </a:br>
            <a:r>
              <a:rPr lang="en-US" dirty="0">
                <a:solidFill>
                  <a:srgbClr val="0070C0"/>
                </a:solidFill>
                <a:ea typeface="ヒラギノ角ゴ Pro W3" pitchFamily="127" charset="-128"/>
                <a:cs typeface="Arial" pitchFamily="34" charset="0"/>
              </a:rPr>
              <a:t>The Atomic Model that Explains the Strange Behavior of Electrons</a:t>
            </a:r>
          </a:p>
        </p:txBody>
      </p:sp>
      <p:sp>
        <p:nvSpPr>
          <p:cNvPr id="4099" name="Content Placeholder 2"/>
          <p:cNvSpPr>
            <a:spLocks noGrp="1"/>
          </p:cNvSpPr>
          <p:nvPr>
            <p:ph sz="half" idx="1"/>
          </p:nvPr>
        </p:nvSpPr>
        <p:spPr>
          <a:xfrm>
            <a:off x="342900" y="1623470"/>
            <a:ext cx="8439150" cy="3748719"/>
          </a:xfrm>
        </p:spPr>
        <p:txBody>
          <a:bodyPr/>
          <a:lstStyle/>
          <a:p>
            <a:pPr marL="342900" lvl="1" indent="-342900">
              <a:buFontTx/>
              <a:buChar char="•"/>
              <a:defRPr/>
            </a:pPr>
            <a:r>
              <a:rPr lang="el-GR" altLang="en-US" sz="2200" dirty="0">
                <a:ea typeface="ＭＳ Ｐゴシック" pitchFamily="34" charset="-128"/>
              </a:rPr>
              <a:t>Οι επιστήμονες των αρχών του εικοστού αιώνα αρχίζουν να ερευνούν τον απολύτως μικρό (κβαντικό) κόσμο της ύλης.</a:t>
            </a:r>
          </a:p>
          <a:p>
            <a:pPr marL="342900" lvl="1" indent="-342900">
              <a:buFontTx/>
              <a:buChar char="•"/>
              <a:defRPr/>
            </a:pPr>
            <a:r>
              <a:rPr lang="el-GR" altLang="en-US" sz="2200" dirty="0">
                <a:ea typeface="ＭＳ Ｐゴシック" pitchFamily="34" charset="-128"/>
              </a:rPr>
              <a:t>Επιστήμονες: </a:t>
            </a:r>
            <a:r>
              <a:rPr lang="el-GR" altLang="en-US" sz="2200" dirty="0" err="1">
                <a:ea typeface="ＭＳ Ｐゴシック" pitchFamily="34" charset="-128"/>
              </a:rPr>
              <a:t>Albert</a:t>
            </a:r>
            <a:r>
              <a:rPr lang="el-GR" altLang="en-US" sz="2200" dirty="0">
                <a:ea typeface="ＭＳ Ｐゴシック" pitchFamily="34" charset="-128"/>
              </a:rPr>
              <a:t> </a:t>
            </a:r>
            <a:r>
              <a:rPr lang="el-GR" altLang="en-US" sz="2200" dirty="0" err="1">
                <a:ea typeface="ＭＳ Ｐゴシック" pitchFamily="34" charset="-128"/>
              </a:rPr>
              <a:t>Einstein</a:t>
            </a:r>
            <a:r>
              <a:rPr lang="el-GR" altLang="en-US" sz="2200" dirty="0">
                <a:ea typeface="ＭＳ Ｐゴシック" pitchFamily="34" charset="-128"/>
              </a:rPr>
              <a:t>, </a:t>
            </a:r>
            <a:r>
              <a:rPr lang="el-GR" altLang="en-US" sz="2200" dirty="0" err="1">
                <a:ea typeface="ＭＳ Ｐゴシック" pitchFamily="34" charset="-128"/>
              </a:rPr>
              <a:t>Neils</a:t>
            </a:r>
            <a:r>
              <a:rPr lang="el-GR" altLang="en-US" sz="2200" dirty="0">
                <a:ea typeface="ＭＳ Ｐゴシック" pitchFamily="34" charset="-128"/>
              </a:rPr>
              <a:t> </a:t>
            </a:r>
            <a:r>
              <a:rPr lang="el-GR" altLang="en-US" sz="2200" dirty="0" err="1">
                <a:ea typeface="ＭＳ Ｐゴシック" pitchFamily="34" charset="-128"/>
              </a:rPr>
              <a:t>Bohr</a:t>
            </a:r>
            <a:r>
              <a:rPr lang="el-GR" altLang="en-US" sz="2200" dirty="0">
                <a:ea typeface="ＭＳ Ｐゴシック" pitchFamily="34" charset="-128"/>
              </a:rPr>
              <a:t>, </a:t>
            </a:r>
            <a:r>
              <a:rPr lang="el-GR" altLang="en-US" sz="2200" dirty="0" err="1">
                <a:ea typeface="ＭＳ Ｐゴシック" pitchFamily="34" charset="-128"/>
              </a:rPr>
              <a:t>Louis</a:t>
            </a:r>
            <a:r>
              <a:rPr lang="el-GR" altLang="en-US" sz="2200" dirty="0">
                <a:ea typeface="ＭＳ Ｐゴシック" pitchFamily="34" charset="-128"/>
              </a:rPr>
              <a:t> de </a:t>
            </a:r>
            <a:r>
              <a:rPr lang="el-GR" altLang="en-US" sz="2200" dirty="0" err="1">
                <a:ea typeface="ＭＳ Ｐゴシック" pitchFamily="34" charset="-128"/>
              </a:rPr>
              <a:t>Broglie</a:t>
            </a:r>
            <a:r>
              <a:rPr lang="el-GR" altLang="en-US" sz="2200" dirty="0">
                <a:ea typeface="ＭＳ Ｐゴシック" pitchFamily="34" charset="-128"/>
              </a:rPr>
              <a:t>, </a:t>
            </a:r>
            <a:r>
              <a:rPr lang="el-GR" altLang="en-US" sz="2200" dirty="0" err="1">
                <a:ea typeface="ＭＳ Ｐゴシック" pitchFamily="34" charset="-128"/>
              </a:rPr>
              <a:t>Max</a:t>
            </a:r>
            <a:r>
              <a:rPr lang="el-GR" altLang="en-US" sz="2200" dirty="0">
                <a:ea typeface="ＭＳ Ｐゴシック" pitchFamily="34" charset="-128"/>
              </a:rPr>
              <a:t> </a:t>
            </a:r>
            <a:r>
              <a:rPr lang="el-GR" altLang="en-US" sz="2200" dirty="0" err="1">
                <a:ea typeface="ＭＳ Ｐゴシック" pitchFamily="34" charset="-128"/>
              </a:rPr>
              <a:t>Planck</a:t>
            </a:r>
            <a:r>
              <a:rPr lang="el-GR" altLang="en-US" sz="2200" dirty="0">
                <a:ea typeface="ＭＳ Ｐゴシック" pitchFamily="34" charset="-128"/>
              </a:rPr>
              <a:t>, </a:t>
            </a:r>
            <a:r>
              <a:rPr lang="el-GR" altLang="en-US" sz="2200" dirty="0" err="1">
                <a:ea typeface="ＭＳ Ｐゴシック" pitchFamily="34" charset="-128"/>
              </a:rPr>
              <a:t>Werner</a:t>
            </a:r>
            <a:r>
              <a:rPr lang="el-GR" altLang="en-US" sz="2200" dirty="0">
                <a:ea typeface="ＭＳ Ｐゴシック" pitchFamily="34" charset="-128"/>
              </a:rPr>
              <a:t> </a:t>
            </a:r>
            <a:r>
              <a:rPr lang="el-GR" altLang="en-US" sz="2200" dirty="0" err="1">
                <a:ea typeface="ＭＳ Ｐゴシック" pitchFamily="34" charset="-128"/>
              </a:rPr>
              <a:t>Heisenberg</a:t>
            </a:r>
            <a:r>
              <a:rPr lang="el-GR" altLang="en-US" sz="2200" dirty="0">
                <a:ea typeface="ＭＳ Ｐゴシック" pitchFamily="34" charset="-128"/>
              </a:rPr>
              <a:t>, P. A. M. </a:t>
            </a:r>
            <a:r>
              <a:rPr lang="el-GR" altLang="en-US" sz="2200" dirty="0" err="1">
                <a:ea typeface="ＭＳ Ｐゴシック" pitchFamily="34" charset="-128"/>
              </a:rPr>
              <a:t>Dirac</a:t>
            </a:r>
            <a:r>
              <a:rPr lang="el-GR" altLang="en-US" sz="2200" dirty="0">
                <a:ea typeface="ＭＳ Ｐゴシック" pitchFamily="34" charset="-128"/>
              </a:rPr>
              <a:t> και </a:t>
            </a:r>
            <a:r>
              <a:rPr lang="el-GR" altLang="en-US" sz="2200" dirty="0" err="1">
                <a:ea typeface="ＭＳ Ｐゴシック" pitchFamily="34" charset="-128"/>
              </a:rPr>
              <a:t>Erwin</a:t>
            </a:r>
            <a:r>
              <a:rPr lang="el-GR" altLang="en-US" sz="2200" dirty="0">
                <a:ea typeface="ＭＳ Ｐゴシック" pitchFamily="34" charset="-128"/>
              </a:rPr>
              <a:t> </a:t>
            </a:r>
            <a:r>
              <a:rPr lang="el-GR" altLang="en-US" sz="2200" dirty="0" err="1">
                <a:ea typeface="ＭＳ Ｐゴシック" pitchFamily="34" charset="-128"/>
              </a:rPr>
              <a:t>Schrödinger</a:t>
            </a:r>
            <a:endParaRPr lang="el-GR" altLang="en-US" sz="2200" dirty="0">
              <a:ea typeface="ＭＳ Ｐゴシック" pitchFamily="34" charset="-128"/>
            </a:endParaRPr>
          </a:p>
          <a:p>
            <a:pPr marL="342900" lvl="1" indent="-342900">
              <a:buFontTx/>
              <a:buChar char="•"/>
              <a:defRPr/>
            </a:pPr>
            <a:endParaRPr lang="el-GR" altLang="en-US" sz="2200" dirty="0">
              <a:ea typeface="ＭＳ Ｐゴシック" pitchFamily="34" charset="-128"/>
            </a:endParaRPr>
          </a:p>
          <a:p>
            <a:pPr marL="342900" lvl="1" indent="-342900">
              <a:buFontTx/>
              <a:buChar char="•"/>
              <a:defRPr/>
            </a:pPr>
            <a:r>
              <a:rPr lang="el-GR" altLang="en-US" sz="2200" dirty="0">
                <a:ea typeface="ＭＳ Ｐゴシック" pitchFamily="34" charset="-128"/>
              </a:rPr>
              <a:t>Το ερευνητικό τους έργο έθεσε τα θεμέλια της τρέχουσας κατανόησής μας για την ύλη και τη συμπεριφορά της σε υποατομικό (απολύτως μικρό) επίπεδο.</a:t>
            </a:r>
          </a:p>
          <a:p>
            <a:pPr marL="342900" lvl="1" indent="-342900">
              <a:buFontTx/>
              <a:buChar char="•"/>
              <a:defRPr/>
            </a:pPr>
            <a:r>
              <a:rPr lang="el-GR" altLang="en-US" sz="2200" dirty="0">
                <a:ea typeface="ＭＳ Ｐゴシック" pitchFamily="34" charset="-128"/>
              </a:rPr>
              <a:t>Υποατομικά σωματίδια ύλης: ηλεκτρόνια, πρωτόνια, νετρόνια</a:t>
            </a:r>
            <a:endParaRPr lang="en-US" altLang="en-US" sz="2200" dirty="0">
              <a:ea typeface="ＭＳ Ｐゴシック"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15325A5E-3E1F-4F13-AC0E-7F3662885C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718" y="1141413"/>
            <a:ext cx="7942082" cy="4260146"/>
          </a:xfrm>
        </p:spPr>
      </p:pic>
    </p:spTree>
    <p:extLst>
      <p:ext uri="{BB962C8B-B14F-4D97-AF65-F5344CB8AC3E}">
        <p14:creationId xmlns:p14="http://schemas.microsoft.com/office/powerpoint/2010/main" val="2823400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Einstein and the Photoelectric Effect</a:t>
            </a:r>
          </a:p>
        </p:txBody>
      </p:sp>
      <p:sp>
        <p:nvSpPr>
          <p:cNvPr id="6" name="Rectangle 3"/>
          <p:cNvSpPr>
            <a:spLocks noGrp="1" noChangeArrowheads="1"/>
          </p:cNvSpPr>
          <p:nvPr>
            <p:ph idx="1"/>
          </p:nvPr>
        </p:nvSpPr>
        <p:spPr>
          <a:xfrm>
            <a:off x="361025" y="710875"/>
            <a:ext cx="8458200" cy="1255728"/>
          </a:xfrm>
        </p:spPr>
        <p:txBody>
          <a:bodyPr/>
          <a:lstStyle/>
          <a:p>
            <a:r>
              <a:rPr lang="el-GR" altLang="en-US" sz="1800" dirty="0">
                <a:ea typeface="ＭＳ Ｐゴシック" pitchFamily="34" charset="-128"/>
              </a:rPr>
              <a:t>Ο Αϊνστάιν παρατήρησε ότι όταν το φως πέφτει πάνω σε μια μεταλλική επιφάνεια, παράγονται ηλεκτρόνια από την επιφάνεια. Τα ηλεκτρόνια που εκπέμπονται από τη μεταλλική επιφάνεια είναι </a:t>
            </a:r>
            <a:r>
              <a:rPr lang="el-GR" altLang="en-US" sz="1800" dirty="0" err="1">
                <a:ea typeface="ＭＳ Ｐゴシック" pitchFamily="34" charset="-128"/>
              </a:rPr>
              <a:t>φωτοηλεκτρόνια</a:t>
            </a:r>
            <a:r>
              <a:rPr lang="el-GR" altLang="en-US" sz="1800" dirty="0">
                <a:ea typeface="ＭＳ Ｐゴシック" pitchFamily="34" charset="-128"/>
              </a:rPr>
              <a:t>.</a:t>
            </a:r>
          </a:p>
          <a:p>
            <a:r>
              <a:rPr lang="el-GR" altLang="en-US" sz="1800" dirty="0">
                <a:ea typeface="ＭＳ Ｐゴシック" pitchFamily="34" charset="-128"/>
              </a:rPr>
              <a:t>Το φαινόμενο αυτό ονομάζεται φωτοηλεκτρικό φαινόμενο.</a:t>
            </a:r>
            <a:endParaRPr lang="en-US" altLang="en-US" sz="1800" dirty="0">
              <a:ea typeface="ＭＳ Ｐゴシック" pitchFamily="34" charset="-128"/>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432"/>
          <a:stretch/>
        </p:blipFill>
        <p:spPr>
          <a:xfrm>
            <a:off x="881605" y="2224816"/>
            <a:ext cx="7380790" cy="42917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Explaining the Photoelectric Effect</a:t>
            </a:r>
          </a:p>
        </p:txBody>
      </p:sp>
      <p:sp>
        <p:nvSpPr>
          <p:cNvPr id="6" name="Content Placeholder 2"/>
          <p:cNvSpPr>
            <a:spLocks noGrp="1"/>
          </p:cNvSpPr>
          <p:nvPr>
            <p:ph idx="1"/>
          </p:nvPr>
        </p:nvSpPr>
        <p:spPr>
          <a:xfrm>
            <a:off x="342900" y="1033758"/>
            <a:ext cx="8639054" cy="3637919"/>
          </a:xfrm>
        </p:spPr>
        <p:txBody>
          <a:bodyPr/>
          <a:lstStyle/>
          <a:p>
            <a:r>
              <a:rPr lang="el-GR" altLang="en-US" sz="1800" dirty="0">
                <a:ea typeface="ＭＳ Ｐゴシック" pitchFamily="34" charset="-128"/>
              </a:rPr>
              <a:t>Κλασική εξήγηση της θεωρίας:</a:t>
            </a:r>
            <a:endParaRPr lang="en-US" altLang="en-US" sz="1800" dirty="0">
              <a:ea typeface="ＭＳ Ｐゴシック" pitchFamily="34" charset="-128"/>
            </a:endParaRPr>
          </a:p>
          <a:p>
            <a:r>
              <a:rPr lang="el-GR" altLang="en-US" sz="1800" dirty="0">
                <a:ea typeface="ＭＳ Ｐゴシック" pitchFamily="34" charset="-128"/>
              </a:rPr>
              <a:t>Το φωτοηλεκτρικό φαινόμενο σύμφωνα με την κλασική κυματική θεωρία αποδίδει την εκπομπή ηλεκτρονίων από την επιφάνεια του μετάλλου στην ενέργεια του φωτός που μεταφέρεται στα </a:t>
            </a:r>
            <a:r>
              <a:rPr lang="el-GR" altLang="en-US" sz="1800" dirty="0" err="1">
                <a:ea typeface="ＭＳ Ｐゴシック" pitchFamily="34" charset="-128"/>
              </a:rPr>
              <a:t>ηλεκτρόνια.Η</a:t>
            </a:r>
            <a:r>
              <a:rPr lang="el-GR" altLang="en-US" sz="1800" dirty="0">
                <a:ea typeface="ＭＳ Ｐゴシック" pitchFamily="34" charset="-128"/>
              </a:rPr>
              <a:t> κλασική θεωρία αναφέρει τα εξής:</a:t>
            </a:r>
            <a:endParaRPr lang="en-US" altLang="en-US" sz="1800" dirty="0">
              <a:ea typeface="ＭＳ Ｐゴシック" pitchFamily="34" charset="-128"/>
            </a:endParaRPr>
          </a:p>
          <a:p>
            <a:r>
              <a:rPr lang="el-GR" altLang="en-US" sz="1800" dirty="0">
                <a:ea typeface="ＭＳ Ｐゴシック" pitchFamily="34" charset="-128"/>
              </a:rPr>
              <a:t>Εάν το μήκος κύματος του φωτός γίνει μικρότερο ή η ένταση του φωτεινού κύματος γίνει εντονότερη, θα πρέπει να εκπέμπονται περισσότερα ηλεκτρόνια.</a:t>
            </a:r>
            <a:endParaRPr lang="en-US" altLang="en-US" sz="1800" dirty="0">
              <a:ea typeface="ＭＳ Ｐゴシック" pitchFamily="34" charset="-128"/>
            </a:endParaRPr>
          </a:p>
          <a:p>
            <a:r>
              <a:rPr lang="el-GR" altLang="en-US" sz="1800" dirty="0">
                <a:ea typeface="ＭＳ Ｐゴシック" pitchFamily="34" charset="-128"/>
              </a:rPr>
              <a:t>Η ενέργεια ενός κύματος είναι ευθέως ανάλογη του πλάτους και της συχνότητάς του.</a:t>
            </a:r>
            <a:endParaRPr lang="en-US" altLang="en-US" sz="1800" dirty="0">
              <a:ea typeface="ＭＳ Ｐゴシック" pitchFamily="34" charset="-128"/>
            </a:endParaRPr>
          </a:p>
          <a:p>
            <a:r>
              <a:rPr lang="el-GR" altLang="en-US" sz="1800" dirty="0">
                <a:ea typeface="ＭＳ Ｐゴシック" pitchFamily="34" charset="-128"/>
              </a:rPr>
              <a:t>Παράδειγμα: Εάν χρησιμοποιείται ένα αμυδρό φως, θα πρέπει να υπάρχει μια χρονική υστέρηση πριν από την εκπομπή των ηλεκτρονίων, ώστε να δοθεί χρόνος στα ηλεκτρόνια να απορροφήσουν αρκετή ενέργεια.</a:t>
            </a:r>
            <a:endParaRPr lang="en-US" altLang="en-US" sz="1800" dirty="0">
              <a:ea typeface="ＭＳ Ｐゴシック"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Explaining the Photoelectric Effect</a:t>
            </a:r>
          </a:p>
        </p:txBody>
      </p:sp>
      <p:sp>
        <p:nvSpPr>
          <p:cNvPr id="8" name="Rectangle 3"/>
          <p:cNvSpPr>
            <a:spLocks noGrp="1" noChangeArrowheads="1"/>
          </p:cNvSpPr>
          <p:nvPr>
            <p:ph idx="1"/>
          </p:nvPr>
        </p:nvSpPr>
        <p:spPr>
          <a:xfrm>
            <a:off x="345936" y="1076450"/>
            <a:ext cx="4040870" cy="4191917"/>
          </a:xfrm>
        </p:spPr>
        <p:txBody>
          <a:bodyPr/>
          <a:lstStyle/>
          <a:p>
            <a:r>
              <a:rPr lang="el-GR" sz="1800" dirty="0">
                <a:ea typeface="ＭＳ Ｐゴシック" pitchFamily="34" charset="-128"/>
              </a:rPr>
              <a:t>Η εξήγηση του Αϊνστάιν: </a:t>
            </a:r>
            <a:endParaRPr lang="en-US" sz="1800" dirty="0">
              <a:ea typeface="ＭＳ Ｐゴシック" pitchFamily="34" charset="-128"/>
            </a:endParaRPr>
          </a:p>
          <a:p>
            <a:endParaRPr lang="en-US" sz="1800" dirty="0">
              <a:ea typeface="ＭＳ Ｐゴシック" pitchFamily="34" charset="-128"/>
            </a:endParaRPr>
          </a:p>
          <a:p>
            <a:r>
              <a:rPr lang="el-GR" sz="1800" dirty="0">
                <a:ea typeface="ＭＳ Ｐゴシック" pitchFamily="34" charset="-128"/>
              </a:rPr>
              <a:t> Κβαντική θεωρία</a:t>
            </a:r>
            <a:endParaRPr lang="en-US" sz="1800" dirty="0">
              <a:ea typeface="ＭＳ Ｐゴシック" pitchFamily="34" charset="-128"/>
            </a:endParaRPr>
          </a:p>
          <a:p>
            <a:r>
              <a:rPr lang="el-GR" sz="1800" dirty="0">
                <a:ea typeface="ＭＳ Ｐゴシック" pitchFamily="34" charset="-128"/>
              </a:rPr>
              <a:t>Οι πειραματικές παρατηρήσεις δείχνουν τα εξής: Απαιτείται μια ελάχιστη συχνότητα για να εκπέμπονται ηλεκτρόνια ανεξάρτητα από την ένταση, η οποία ονομάζεται συχνότητα κατωφλίου.</a:t>
            </a:r>
            <a:endParaRPr lang="en-US" sz="1800" dirty="0">
              <a:ea typeface="ＭＳ Ｐゴシック" pitchFamily="34" charset="-128"/>
            </a:endParaRPr>
          </a:p>
          <a:p>
            <a:r>
              <a:rPr lang="el-GR" sz="1800" dirty="0">
                <a:ea typeface="ＭＳ Ｐゴシック" pitchFamily="34" charset="-128"/>
              </a:rPr>
              <a:t>Το φως υψηλής συχνότητας από μια αμυδρή πηγή προκαλούσε εκπομπή ηλεκτρονίων χωρίς καθυστέρηση.</a:t>
            </a:r>
            <a:endParaRPr lang="en-US" sz="1800" dirty="0">
              <a:ea typeface="ＭＳ Ｐゴシック" pitchFamily="34" charset="-128"/>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2910"/>
          <a:stretch/>
        </p:blipFill>
        <p:spPr>
          <a:xfrm>
            <a:off x="4711082" y="1793150"/>
            <a:ext cx="4220714" cy="28714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Explaining the Photoelectric Effect</a:t>
            </a:r>
          </a:p>
        </p:txBody>
      </p:sp>
      <p:sp>
        <p:nvSpPr>
          <p:cNvPr id="6" name="Rectangle 3"/>
          <p:cNvSpPr>
            <a:spLocks noGrp="1" noChangeArrowheads="1"/>
          </p:cNvSpPr>
          <p:nvPr>
            <p:ph idx="1"/>
          </p:nvPr>
        </p:nvSpPr>
        <p:spPr>
          <a:xfrm>
            <a:off x="357850" y="679050"/>
            <a:ext cx="8427334" cy="5767733"/>
          </a:xfrm>
        </p:spPr>
        <p:txBody>
          <a:bodyPr/>
          <a:lstStyle/>
          <a:p>
            <a:r>
              <a:rPr lang="en-US" sz="2000" b="1" dirty="0">
                <a:ea typeface="ＭＳ Ｐゴシック" pitchFamily="34" charset="-128"/>
              </a:rPr>
              <a:t>Einstein’s explanation: Quantum theory</a:t>
            </a:r>
            <a:endParaRPr lang="en-US" sz="2000" dirty="0">
              <a:ea typeface="ＭＳ Ｐゴシック" pitchFamily="34" charset="-128"/>
            </a:endParaRPr>
          </a:p>
          <a:p>
            <a:pPr lvl="1">
              <a:buFontTx/>
              <a:buNone/>
            </a:pPr>
            <a:r>
              <a:rPr lang="en-US" altLang="en-US" sz="2000" b="1" i="1" dirty="0">
                <a:ea typeface="ＭＳ Ｐゴシック" pitchFamily="34" charset="-128"/>
              </a:rPr>
              <a:t>	</a:t>
            </a:r>
            <a:r>
              <a:rPr lang="el-GR" altLang="en-US" sz="2000" b="1" i="1" dirty="0">
                <a:ea typeface="ＭＳ Ｐゴシック" pitchFamily="34" charset="-128"/>
              </a:rPr>
              <a:t>Ο Αϊνστάιν πρότεινε ότι η φωτεινή ενέργεια μεταφέρεται στα άτομα σε πακέτα που ονομάζονται κβάντα ή φωτόνια.</a:t>
            </a:r>
            <a:r>
              <a:rPr lang="en-US" altLang="en-US" sz="2000" b="1" i="1" dirty="0">
                <a:ea typeface="ＭＳ Ｐゴシック" pitchFamily="34" charset="-128"/>
              </a:rPr>
              <a:t>			</a:t>
            </a:r>
          </a:p>
          <a:p>
            <a:pPr lvl="1">
              <a:buFontTx/>
              <a:buNone/>
            </a:pPr>
            <a:r>
              <a:rPr lang="en-US" altLang="en-US" sz="3200" b="1" i="1" dirty="0">
                <a:ea typeface="ＭＳ Ｐゴシック" pitchFamily="34" charset="-128"/>
              </a:rPr>
              <a:t>                Energy = (h</a:t>
            </a:r>
            <a:r>
              <a:rPr lang="en-US" altLang="en-US" sz="3200" b="1" i="1" dirty="0">
                <a:latin typeface="Symbol" panose="05050102010706020507" pitchFamily="18" charset="2"/>
                <a:ea typeface="ＭＳ Ｐゴシック" pitchFamily="34" charset="-128"/>
              </a:rPr>
              <a:t>𝜈</a:t>
            </a:r>
            <a:r>
              <a:rPr lang="en-US" altLang="en-US" sz="3200" b="1" i="1" dirty="0">
                <a:ea typeface="ＭＳ Ｐゴシック" pitchFamily="34" charset="-128"/>
              </a:rPr>
              <a:t>)</a:t>
            </a:r>
          </a:p>
          <a:p>
            <a:pPr lvl="1">
              <a:buFontTx/>
              <a:buNone/>
            </a:pPr>
            <a:endParaRPr lang="en-US" altLang="en-US" sz="2000" b="1" i="1" dirty="0">
              <a:solidFill>
                <a:srgbClr val="7030A0"/>
              </a:solidFill>
              <a:latin typeface="Goudy Old Style" pitchFamily="18" charset="0"/>
              <a:ea typeface="ＭＳ Ｐゴシック" pitchFamily="34" charset="-128"/>
            </a:endParaRPr>
          </a:p>
          <a:p>
            <a:pPr lvl="1">
              <a:buFontTx/>
              <a:buNone/>
            </a:pPr>
            <a:endParaRPr lang="en-US" altLang="en-US" sz="2000" b="1" i="1" dirty="0">
              <a:solidFill>
                <a:srgbClr val="7030A0"/>
              </a:solidFill>
              <a:latin typeface="Goudy Old Style" pitchFamily="18" charset="0"/>
              <a:ea typeface="ＭＳ Ｐゴシック" pitchFamily="34" charset="-128"/>
            </a:endParaRPr>
          </a:p>
          <a:p>
            <a:pPr lvl="1">
              <a:buClr>
                <a:schemeClr val="tx1"/>
              </a:buClr>
            </a:pPr>
            <a:r>
              <a:rPr lang="en-US" altLang="en-US" sz="2000" b="1" i="1" dirty="0">
                <a:ea typeface="ＭＳ Ｐゴシック" pitchFamily="34" charset="-128"/>
              </a:rPr>
              <a:t>The energy of a photon of light is directly proportional to </a:t>
            </a:r>
            <a:br>
              <a:rPr lang="en-US" altLang="en-US" sz="2000" b="1" i="1" dirty="0">
                <a:ea typeface="ＭＳ Ｐゴシック" pitchFamily="34" charset="-128"/>
              </a:rPr>
            </a:br>
            <a:r>
              <a:rPr lang="en-US" altLang="en-US" sz="2000" b="1" i="1" dirty="0">
                <a:ea typeface="ＭＳ Ｐゴシック" pitchFamily="34" charset="-128"/>
              </a:rPr>
              <a:t>its frequency.</a:t>
            </a:r>
          </a:p>
          <a:p>
            <a:pPr marL="457200" lvl="1" indent="0" algn="ctr">
              <a:buNone/>
            </a:pPr>
            <a:r>
              <a:rPr lang="en-US" altLang="en-US" sz="3200" b="1" i="1" dirty="0">
                <a:ea typeface="ＭＳ Ｐゴシック" pitchFamily="34" charset="-128"/>
              </a:rPr>
              <a:t>E = </a:t>
            </a:r>
            <a:r>
              <a:rPr lang="en-US" altLang="en-US" sz="3200" b="1" i="1" dirty="0" err="1">
                <a:ea typeface="ＭＳ Ｐゴシック" pitchFamily="34" charset="-128"/>
              </a:rPr>
              <a:t>hc</a:t>
            </a:r>
            <a:r>
              <a:rPr lang="en-US" altLang="en-US" sz="3200" b="1" i="1" dirty="0">
                <a:ea typeface="ＭＳ Ｐゴシック" pitchFamily="34" charset="-128"/>
              </a:rPr>
              <a:t>/</a:t>
            </a:r>
            <a:r>
              <a:rPr lang="en-US" altLang="en-US" sz="3200" b="1" dirty="0">
                <a:ea typeface="ＭＳ Ｐゴシック" pitchFamily="34" charset="-128"/>
              </a:rPr>
              <a:t>λ</a:t>
            </a:r>
            <a:endParaRPr lang="en-US" altLang="en-US" sz="3200" b="1" i="1" dirty="0">
              <a:solidFill>
                <a:srgbClr val="7030A0"/>
              </a:solidFill>
              <a:ea typeface="ＭＳ Ｐゴシック" pitchFamily="34" charset="-128"/>
            </a:endParaRPr>
          </a:p>
          <a:p>
            <a:pPr lvl="2"/>
            <a:r>
              <a:rPr lang="en-US" altLang="en-US" sz="2000" dirty="0">
                <a:ea typeface="ＭＳ Ｐゴシック" pitchFamily="34" charset="-128"/>
              </a:rPr>
              <a:t>Or it is inversely proportional to its wavelength</a:t>
            </a:r>
          </a:p>
          <a:p>
            <a:pPr lvl="1"/>
            <a:r>
              <a:rPr lang="en-US" altLang="en-US" sz="2000" dirty="0">
                <a:ea typeface="ＭＳ Ｐゴシック" pitchFamily="34" charset="-128"/>
              </a:rPr>
              <a:t>Symbols:</a:t>
            </a:r>
          </a:p>
          <a:p>
            <a:pPr lvl="2">
              <a:buClr>
                <a:schemeClr val="tx1"/>
              </a:buClr>
            </a:pPr>
            <a:r>
              <a:rPr lang="en-US" altLang="en-US" sz="2000" b="1" dirty="0">
                <a:ea typeface="ＭＳ Ｐゴシック" pitchFamily="34" charset="-128"/>
              </a:rPr>
              <a:t>Planck</a:t>
            </a:r>
            <a:r>
              <a:rPr lang="en-US" altLang="ja-JP" sz="2000" b="1" dirty="0">
                <a:ea typeface="ＭＳ Ｐゴシック" pitchFamily="34" charset="-128"/>
              </a:rPr>
              <a:t>’s Constant</a:t>
            </a:r>
            <a:r>
              <a:rPr lang="en-US" altLang="ja-JP" sz="2000" dirty="0">
                <a:ea typeface="ＭＳ Ｐゴシック" pitchFamily="34" charset="-128"/>
              </a:rPr>
              <a:t>, (</a:t>
            </a:r>
            <a:r>
              <a:rPr lang="en-US" altLang="ja-JP" sz="2000" b="1" i="1" dirty="0" err="1">
                <a:ea typeface="ＭＳ Ｐゴシック" pitchFamily="34" charset="-128"/>
              </a:rPr>
              <a:t>h</a:t>
            </a:r>
            <a:r>
              <a:rPr lang="en-US" altLang="ja-JP" sz="2000" dirty="0">
                <a:ea typeface="ＭＳ Ｐゴシック" pitchFamily="34" charset="-128"/>
              </a:rPr>
              <a:t>) is a </a:t>
            </a:r>
            <a:r>
              <a:rPr lang="en-US" altLang="en-US" sz="2000" dirty="0">
                <a:ea typeface="ＭＳ Ｐゴシック" pitchFamily="34" charset="-128"/>
              </a:rPr>
              <a:t>proportionality constant with a value of </a:t>
            </a:r>
            <a:r>
              <a:rPr lang="en-US" altLang="en-US" sz="2000" b="1" i="1" dirty="0" err="1">
                <a:ea typeface="ＭＳ Ｐゴシック" pitchFamily="34" charset="-128"/>
              </a:rPr>
              <a:t>h</a:t>
            </a:r>
            <a:r>
              <a:rPr lang="en-US" altLang="en-US" sz="2000" b="1" dirty="0">
                <a:ea typeface="ＭＳ Ｐゴシック" pitchFamily="34" charset="-128"/>
              </a:rPr>
              <a:t> = </a:t>
            </a:r>
            <a:r>
              <a:rPr lang="en-US" altLang="ja-JP" sz="2000" b="1" dirty="0">
                <a:ea typeface="ＭＳ Ｐゴシック" pitchFamily="34" charset="-128"/>
              </a:rPr>
              <a:t>6.626 × 10</a:t>
            </a:r>
            <a:r>
              <a:rPr lang="en-US" altLang="ja-JP" sz="2000" b="1" baseline="30000" dirty="0">
                <a:ea typeface="ＭＳ Ｐゴシック" pitchFamily="34" charset="-128"/>
              </a:rPr>
              <a:t>−34</a:t>
            </a:r>
            <a:r>
              <a:rPr lang="en-US" altLang="ja-JP" sz="2000" b="1" dirty="0">
                <a:ea typeface="ＭＳ Ｐゴシック" pitchFamily="34" charset="-128"/>
              </a:rPr>
              <a:t> J ∙ </a:t>
            </a:r>
            <a:r>
              <a:rPr lang="en-US" altLang="ja-JP" sz="2000" b="1" dirty="0" err="1">
                <a:ea typeface="ＭＳ Ｐゴシック" pitchFamily="34" charset="-128"/>
              </a:rPr>
              <a:t>s</a:t>
            </a:r>
            <a:r>
              <a:rPr lang="en-US" altLang="ja-JP" sz="2000" dirty="0">
                <a:ea typeface="ＭＳ Ｐゴシック" pitchFamily="34" charset="-128"/>
              </a:rPr>
              <a:t>.</a:t>
            </a:r>
          </a:p>
          <a:p>
            <a:pPr lvl="2">
              <a:buClr>
                <a:schemeClr val="tx1"/>
              </a:buClr>
            </a:pPr>
            <a:r>
              <a:rPr lang="en-US" altLang="ja-JP" sz="2000" b="1" dirty="0">
                <a:ea typeface="ＭＳ Ｐゴシック" pitchFamily="34" charset="-128"/>
              </a:rPr>
              <a:t>Speed of light </a:t>
            </a:r>
            <a:r>
              <a:rPr lang="en-US" altLang="ja-JP" sz="2000" dirty="0">
                <a:ea typeface="ＭＳ Ｐゴシック" pitchFamily="34" charset="-128"/>
              </a:rPr>
              <a:t>(</a:t>
            </a:r>
            <a:r>
              <a:rPr lang="en-US" altLang="ja-JP" sz="2000" b="1" i="1" dirty="0">
                <a:ea typeface="ＭＳ Ｐゴシック" pitchFamily="34" charset="-128"/>
              </a:rPr>
              <a:t>c</a:t>
            </a:r>
            <a:r>
              <a:rPr lang="en-US" altLang="ja-JP" sz="2000" dirty="0">
                <a:ea typeface="ＭＳ Ｐゴシック" pitchFamily="34" charset="-128"/>
              </a:rPr>
              <a:t>) value is </a:t>
            </a:r>
            <a:r>
              <a:rPr lang="en-US" altLang="ja-JP" sz="2000" b="1" dirty="0">
                <a:ea typeface="ＭＳ Ｐゴシック" pitchFamily="34" charset="-128"/>
              </a:rPr>
              <a:t>3.00 × 10</a:t>
            </a:r>
            <a:r>
              <a:rPr lang="en-US" altLang="ja-JP" sz="2000" b="1" baseline="30000" dirty="0">
                <a:ea typeface="ＭＳ Ｐゴシック" pitchFamily="34" charset="-128"/>
              </a:rPr>
              <a:t>8</a:t>
            </a:r>
            <a:r>
              <a:rPr lang="en-US" altLang="ja-JP" sz="2000" b="1" dirty="0">
                <a:ea typeface="ＭＳ Ｐゴシック" pitchFamily="34" charset="-128"/>
              </a:rPr>
              <a:t> m/s</a:t>
            </a:r>
            <a:endParaRPr lang="en-US" altLang="en-US" dirty="0">
              <a:ea typeface="ＭＳ Ｐゴシック" pitchFamily="34" charset="-128"/>
            </a:endParaRPr>
          </a:p>
        </p:txBody>
      </p:sp>
      <p:sp>
        <p:nvSpPr>
          <p:cNvPr id="4" name="TextBox 7"/>
          <p:cNvSpPr txBox="1">
            <a:spLocks noChangeArrowheads="1"/>
          </p:cNvSpPr>
          <p:nvPr/>
        </p:nvSpPr>
        <p:spPr bwMode="auto">
          <a:xfrm>
            <a:off x="5175175" y="2514600"/>
            <a:ext cx="96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n-US" sz="2000" dirty="0">
                <a:solidFill>
                  <a:srgbClr val="C00000"/>
                </a:solidFill>
                <a:latin typeface="+mn-lt"/>
              </a:rPr>
              <a:t>quanta</a:t>
            </a:r>
          </a:p>
        </p:txBody>
      </p:sp>
      <p:cxnSp>
        <p:nvCxnSpPr>
          <p:cNvPr id="5" name="Straight Arrow Connector 9"/>
          <p:cNvCxnSpPr>
            <a:cxnSpLocks noChangeShapeType="1"/>
          </p:cNvCxnSpPr>
          <p:nvPr/>
        </p:nvCxnSpPr>
        <p:spPr bwMode="auto">
          <a:xfrm flipH="1" flipV="1">
            <a:off x="5374105" y="2264579"/>
            <a:ext cx="304800" cy="276225"/>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a:defRPr/>
            </a:pPr>
            <a:r>
              <a:rPr lang="en-US" altLang="en-US" dirty="0">
                <a:solidFill>
                  <a:srgbClr val="0070C0"/>
                </a:solidFill>
              </a:rPr>
              <a:t>Problem Solving: </a:t>
            </a:r>
            <a:r>
              <a:rPr lang="en-US" altLang="en-US" i="1" dirty="0">
                <a:solidFill>
                  <a:srgbClr val="0070C0"/>
                </a:solidFill>
              </a:rPr>
              <a:t>E</a:t>
            </a:r>
            <a:r>
              <a:rPr lang="en-US" altLang="en-US" dirty="0">
                <a:solidFill>
                  <a:srgbClr val="0070C0"/>
                </a:solidFill>
              </a:rPr>
              <a:t> = </a:t>
            </a:r>
            <a:r>
              <a:rPr lang="en-US" altLang="en-US" i="1" dirty="0" err="1">
                <a:solidFill>
                  <a:srgbClr val="0070C0"/>
                </a:solidFill>
                <a:cs typeface="Arial"/>
              </a:rPr>
              <a:t>hc</a:t>
            </a:r>
            <a:r>
              <a:rPr lang="en-US" altLang="en-US" dirty="0">
                <a:solidFill>
                  <a:srgbClr val="0070C0"/>
                </a:solidFill>
              </a:rPr>
              <a:t>/</a:t>
            </a:r>
            <a:r>
              <a:rPr lang="el-GR" altLang="en-US" i="1" dirty="0">
                <a:solidFill>
                  <a:srgbClr val="0070C0"/>
                </a:solidFill>
              </a:rPr>
              <a:t>λ</a:t>
            </a:r>
            <a:endParaRPr lang="en-US" altLang="en-US" i="1" dirty="0">
              <a:solidFill>
                <a:srgbClr val="0070C0"/>
              </a:solidFill>
            </a:endParaRPr>
          </a:p>
        </p:txBody>
      </p:sp>
      <p:sp>
        <p:nvSpPr>
          <p:cNvPr id="6" name="Line 2"/>
          <p:cNvSpPr>
            <a:spLocks noChangeShapeType="1"/>
          </p:cNvSpPr>
          <p:nvPr/>
        </p:nvSpPr>
        <p:spPr bwMode="auto">
          <a:xfrm>
            <a:off x="300038" y="163360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5"/>
          <p:cNvSpPr txBox="1">
            <a:spLocks noChangeArrowheads="1"/>
          </p:cNvSpPr>
          <p:nvPr/>
        </p:nvSpPr>
        <p:spPr bwMode="auto">
          <a:xfrm>
            <a:off x="314325" y="1633603"/>
            <a:ext cx="8732139" cy="424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73038" indent="-173038"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marL="0" indent="0">
              <a:spcBef>
                <a:spcPct val="50000"/>
              </a:spcBef>
              <a:defRPr/>
            </a:pPr>
            <a:r>
              <a:rPr lang="en-US" sz="1400" b="1" dirty="0">
                <a:latin typeface="Arial" charset="0"/>
                <a:cs typeface="Arial" charset="0"/>
              </a:rPr>
              <a:t>SORT   </a:t>
            </a:r>
            <a:r>
              <a:rPr lang="en-US" sz="1400" dirty="0"/>
              <a:t>You are given the wavelength and total energy of a light pulse and asked to find the number of photons </a:t>
            </a:r>
            <a:br>
              <a:rPr lang="en-US" sz="1400" dirty="0"/>
            </a:br>
            <a:r>
              <a:rPr lang="en-US" sz="1400" dirty="0"/>
              <a:t>it contains.</a:t>
            </a:r>
          </a:p>
          <a:p>
            <a:pPr>
              <a:spcBef>
                <a:spcPts val="840"/>
              </a:spcBef>
            </a:pPr>
            <a:r>
              <a:rPr lang="en-US" sz="1400" b="1" dirty="0">
                <a:latin typeface="Arial" charset="0"/>
                <a:cs typeface="Arial" charset="0"/>
              </a:rPr>
              <a:t>GIVEN   </a:t>
            </a:r>
            <a:r>
              <a:rPr lang="en-US" sz="1400" i="1" dirty="0" err="1"/>
              <a:t>E</a:t>
            </a:r>
            <a:r>
              <a:rPr lang="en-US" sz="1400" baseline="-25000" dirty="0" err="1"/>
              <a:t>pulse</a:t>
            </a:r>
            <a:r>
              <a:rPr lang="en-US" sz="1400" dirty="0"/>
              <a:t> = 3.83 </a:t>
            </a:r>
            <a:r>
              <a:rPr lang="en-US" sz="1400" dirty="0" err="1"/>
              <a:t>mJ</a:t>
            </a:r>
            <a:endParaRPr lang="en-US" sz="1400" dirty="0"/>
          </a:p>
          <a:p>
            <a:pPr marL="973138" indent="-914400"/>
            <a:r>
              <a:rPr lang="en-US" sz="1400" i="1" dirty="0"/>
              <a:t>	</a:t>
            </a:r>
            <a:r>
              <a:rPr lang="el-GR" sz="1400" dirty="0"/>
              <a:t>λ</a:t>
            </a:r>
            <a:r>
              <a:rPr lang="en-US" sz="1400" dirty="0"/>
              <a:t> = 337 nm</a:t>
            </a:r>
            <a:endParaRPr lang="de-DE" sz="1400" dirty="0"/>
          </a:p>
          <a:p>
            <a:r>
              <a:rPr lang="en-US" sz="1400" b="1" dirty="0">
                <a:latin typeface="Arial" charset="0"/>
                <a:cs typeface="Arial" charset="0"/>
              </a:rPr>
              <a:t>FIND   </a:t>
            </a:r>
            <a:r>
              <a:rPr lang="en-US" sz="1400" dirty="0"/>
              <a:t>number of photons</a:t>
            </a:r>
            <a:endParaRPr lang="en-US" sz="1400" i="1" baseline="-25000" dirty="0"/>
          </a:p>
          <a:p>
            <a:endParaRPr lang="en-US" sz="1000" b="1" dirty="0">
              <a:solidFill>
                <a:srgbClr val="3366FF"/>
              </a:solidFill>
              <a:latin typeface="Arial" pitchFamily="34" charset="0"/>
            </a:endParaRPr>
          </a:p>
          <a:p>
            <a:pPr marL="0" indent="0"/>
            <a:r>
              <a:rPr lang="en-US" sz="1400" b="1" dirty="0">
                <a:latin typeface="Arial" charset="0"/>
                <a:cs typeface="Arial" charset="0"/>
              </a:rPr>
              <a:t>STRATEGIZE   </a:t>
            </a:r>
            <a:r>
              <a:rPr lang="en-US" sz="1400" dirty="0"/>
              <a:t>In the first part of the conceptual plan, calculate the energy of an individual photon from its wavelength.</a:t>
            </a:r>
          </a:p>
          <a:p>
            <a:endParaRPr lang="en-US" sz="1400" dirty="0"/>
          </a:p>
          <a:p>
            <a:pPr marL="0" indent="0"/>
            <a:r>
              <a:rPr lang="en-US" sz="1400" dirty="0"/>
              <a:t>In the second part, divide the total energy of the pulse by the energy of a photon to get the number of photons in </a:t>
            </a:r>
            <a:br>
              <a:rPr lang="en-US" sz="1400" dirty="0"/>
            </a:br>
            <a:r>
              <a:rPr lang="en-US" sz="1400" dirty="0"/>
              <a:t>the pulse.</a:t>
            </a:r>
          </a:p>
          <a:p>
            <a:pPr marL="0" indent="0"/>
            <a:endParaRPr lang="en-US" altLang="ja-JP" sz="1400" dirty="0"/>
          </a:p>
          <a:p>
            <a:r>
              <a:rPr lang="en-US" sz="1400" b="1" dirty="0">
                <a:latin typeface="Arial" charset="0"/>
                <a:cs typeface="Arial" charset="0"/>
              </a:rPr>
              <a:t>CONCEPTUAL PLAN</a:t>
            </a:r>
            <a:endParaRPr lang="en-US" sz="1400" dirty="0"/>
          </a:p>
        </p:txBody>
      </p:sp>
      <p:sp>
        <p:nvSpPr>
          <p:cNvPr id="8" name="Line 7"/>
          <p:cNvSpPr>
            <a:spLocks noChangeShapeType="1"/>
          </p:cNvSpPr>
          <p:nvPr/>
        </p:nvSpPr>
        <p:spPr bwMode="auto">
          <a:xfrm flipH="1">
            <a:off x="304796" y="669312"/>
            <a:ext cx="0" cy="553081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9" name="Line 9"/>
          <p:cNvSpPr>
            <a:spLocks noChangeShapeType="1"/>
          </p:cNvSpPr>
          <p:nvPr/>
        </p:nvSpPr>
        <p:spPr bwMode="auto">
          <a:xfrm>
            <a:off x="295276" y="6867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0" name="Line 10"/>
          <p:cNvSpPr>
            <a:spLocks noChangeShapeType="1"/>
          </p:cNvSpPr>
          <p:nvPr/>
        </p:nvSpPr>
        <p:spPr bwMode="auto">
          <a:xfrm>
            <a:off x="295275" y="6200122"/>
            <a:ext cx="457202"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1" name="Rectangle 3"/>
          <p:cNvSpPr>
            <a:spLocks noChangeArrowheads="1"/>
          </p:cNvSpPr>
          <p:nvPr/>
        </p:nvSpPr>
        <p:spPr bwMode="auto">
          <a:xfrm>
            <a:off x="319088" y="742338"/>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2.2</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Photon Energy</a:t>
            </a:r>
          </a:p>
        </p:txBody>
      </p:sp>
      <p:sp>
        <p:nvSpPr>
          <p:cNvPr id="12" name="Text Box 8"/>
          <p:cNvSpPr txBox="1">
            <a:spLocks noChangeArrowheads="1"/>
          </p:cNvSpPr>
          <p:nvPr/>
        </p:nvSpPr>
        <p:spPr bwMode="auto">
          <a:xfrm>
            <a:off x="323850" y="1086825"/>
            <a:ext cx="8458200" cy="54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A nitrogen gas laser pulse with a wavelength of 337 nm contains 3.83 </a:t>
            </a:r>
            <a:r>
              <a:rPr lang="en-US" sz="1400" dirty="0" err="1"/>
              <a:t>mJ</a:t>
            </a:r>
            <a:r>
              <a:rPr lang="en-US" sz="1400" dirty="0"/>
              <a:t> of energy. How many photons does it contain?</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4644"/>
          <a:stretch/>
        </p:blipFill>
        <p:spPr>
          <a:xfrm>
            <a:off x="3132867" y="4421635"/>
            <a:ext cx="2840166" cy="978843"/>
          </a:xfrm>
          <a:prstGeom prst="rect">
            <a:avLst/>
          </a:prstGeom>
        </p:spPr>
      </p:pic>
      <p:pic>
        <p:nvPicPr>
          <p:cNvPr id="14" name="Picture 3" descr="W:\Victoria\54989 Tro jpegs for WE\ch 02\ WE 2.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9502" y="5624457"/>
            <a:ext cx="2106871" cy="458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a:defRPr/>
            </a:pPr>
            <a:r>
              <a:rPr lang="en-US" altLang="en-US" dirty="0">
                <a:solidFill>
                  <a:srgbClr val="0070C0"/>
                </a:solidFill>
              </a:rPr>
              <a:t>Problem Solving: </a:t>
            </a:r>
            <a:r>
              <a:rPr lang="en-US" altLang="en-US" i="1" dirty="0">
                <a:solidFill>
                  <a:srgbClr val="0070C0"/>
                </a:solidFill>
              </a:rPr>
              <a:t>E</a:t>
            </a:r>
            <a:r>
              <a:rPr lang="en-US" altLang="en-US" dirty="0">
                <a:solidFill>
                  <a:srgbClr val="0070C0"/>
                </a:solidFill>
              </a:rPr>
              <a:t> = </a:t>
            </a:r>
            <a:r>
              <a:rPr lang="en-US" altLang="en-US" i="1" dirty="0" err="1">
                <a:solidFill>
                  <a:srgbClr val="0070C0"/>
                </a:solidFill>
                <a:cs typeface="Arial"/>
              </a:rPr>
              <a:t>hc</a:t>
            </a:r>
            <a:r>
              <a:rPr lang="en-US" altLang="en-US" dirty="0">
                <a:solidFill>
                  <a:srgbClr val="0070C0"/>
                </a:solidFill>
              </a:rPr>
              <a:t>/</a:t>
            </a:r>
            <a:r>
              <a:rPr lang="el-GR" altLang="en-US" i="1" dirty="0">
                <a:solidFill>
                  <a:srgbClr val="0070C0"/>
                </a:solidFill>
              </a:rPr>
              <a:t>λ</a:t>
            </a:r>
            <a:endParaRPr lang="en-US" altLang="en-US" dirty="0">
              <a:solidFill>
                <a:srgbClr val="0070C0"/>
              </a:solidFill>
            </a:endParaRPr>
          </a:p>
        </p:txBody>
      </p:sp>
      <p:sp>
        <p:nvSpPr>
          <p:cNvPr id="15" name="Text Box 5"/>
          <p:cNvSpPr txBox="1">
            <a:spLocks noChangeArrowheads="1"/>
          </p:cNvSpPr>
          <p:nvPr/>
        </p:nvSpPr>
        <p:spPr bwMode="auto">
          <a:xfrm>
            <a:off x="314325" y="1423375"/>
            <a:ext cx="8629650" cy="464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73038" indent="-173038"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b="1" dirty="0">
                <a:latin typeface="Arial" charset="0"/>
                <a:cs typeface="Arial" charset="0"/>
              </a:rPr>
              <a:t>RELATIONSHIPS USED</a:t>
            </a:r>
          </a:p>
          <a:p>
            <a:pPr marL="0" lvl="0" indent="0" eaLnBrk="1" hangingPunct="1"/>
            <a:r>
              <a:rPr lang="en-US" sz="1400" i="1" dirty="0"/>
              <a:t>E </a:t>
            </a:r>
            <a:r>
              <a:rPr lang="en-US" sz="1400" dirty="0"/>
              <a:t>= </a:t>
            </a:r>
            <a:r>
              <a:rPr lang="en-US" sz="1400" i="1" dirty="0" err="1"/>
              <a:t>hc</a:t>
            </a:r>
            <a:r>
              <a:rPr lang="en-US" sz="1400" dirty="0"/>
              <a:t>/</a:t>
            </a:r>
            <a:r>
              <a:rPr lang="el-GR" sz="1400" dirty="0"/>
              <a:t> λ</a:t>
            </a:r>
            <a:r>
              <a:rPr lang="en-US" sz="1400" dirty="0"/>
              <a:t> (Equation 2.3)</a:t>
            </a:r>
            <a:endParaRPr lang="en-US" sz="1400" b="1" dirty="0">
              <a:solidFill>
                <a:srgbClr val="3366FF"/>
              </a:solidFill>
              <a:latin typeface="Arial" pitchFamily="34" charset="0"/>
            </a:endParaRPr>
          </a:p>
          <a:p>
            <a:pPr>
              <a:defRPr/>
            </a:pPr>
            <a:endParaRPr lang="en-US" sz="1400" b="1" dirty="0">
              <a:solidFill>
                <a:srgbClr val="3366FF"/>
              </a:solidFill>
              <a:latin typeface="Arial" pitchFamily="34" charset="0"/>
            </a:endParaRPr>
          </a:p>
          <a:p>
            <a:pPr marL="0" indent="0">
              <a:defRPr/>
            </a:pPr>
            <a:r>
              <a:rPr lang="en-US" sz="1400" b="1" dirty="0">
                <a:latin typeface="Arial" charset="0"/>
                <a:cs typeface="Arial" charset="0"/>
              </a:rPr>
              <a:t>SOLVE   </a:t>
            </a:r>
            <a:r>
              <a:rPr lang="en-US" sz="1400" dirty="0"/>
              <a:t>To execute the first part of the conceptual plan, convert the wavelength to meters and substitute it into Equation 2.3 to calculate the energy of a 337-nm photon.</a:t>
            </a:r>
          </a:p>
          <a:p>
            <a:pPr marL="0" indent="0"/>
            <a:endParaRPr lang="en-US" sz="1400" b="1" dirty="0">
              <a:solidFill>
                <a:srgbClr val="3366FF"/>
              </a:solidFill>
              <a:latin typeface="+mj-lt"/>
            </a:endParaRPr>
          </a:p>
          <a:p>
            <a:pPr marL="0" indent="0"/>
            <a:r>
              <a:rPr lang="en-US" sz="1400" dirty="0"/>
              <a:t>To execute the second part of the conceptual plan, convert the energy of the pulse from </a:t>
            </a:r>
            <a:r>
              <a:rPr lang="en-US" sz="1400" dirty="0" err="1"/>
              <a:t>mJ</a:t>
            </a:r>
            <a:r>
              <a:rPr lang="en-US" sz="1400" dirty="0"/>
              <a:t> to J. Then divide the energy of the pulse by the energy of a photon to obtain the number of photons.</a:t>
            </a:r>
            <a:endParaRPr lang="en-US" sz="1400" b="1" dirty="0">
              <a:solidFill>
                <a:srgbClr val="3366FF"/>
              </a:solidFill>
              <a:latin typeface="+mj-lt"/>
            </a:endParaRPr>
          </a:p>
          <a:p>
            <a:pPr>
              <a:defRPr/>
            </a:pPr>
            <a:endParaRPr lang="en-US" b="1" dirty="0">
              <a:solidFill>
                <a:srgbClr val="3366FF"/>
              </a:solidFill>
              <a:latin typeface="Arial" pitchFamily="34" charset="0"/>
            </a:endParaRPr>
          </a:p>
          <a:p>
            <a:pPr>
              <a:defRPr/>
            </a:pPr>
            <a:r>
              <a:rPr lang="en-US" sz="1400" b="1" dirty="0">
                <a:latin typeface="Arial" charset="0"/>
                <a:cs typeface="Arial" charset="0"/>
              </a:rPr>
              <a:t>SOLUTION</a:t>
            </a:r>
            <a:endParaRPr lang="en-US" sz="1400" dirty="0">
              <a:solidFill>
                <a:schemeClr val="bg1"/>
              </a:solidFill>
              <a:latin typeface="Arial" pitchFamily="34" charset="0"/>
            </a:endParaRPr>
          </a:p>
        </p:txBody>
      </p:sp>
      <p:sp>
        <p:nvSpPr>
          <p:cNvPr id="16" name="Line 7"/>
          <p:cNvSpPr>
            <a:spLocks noChangeShapeType="1"/>
          </p:cNvSpPr>
          <p:nvPr/>
        </p:nvSpPr>
        <p:spPr bwMode="auto">
          <a:xfrm flipH="1">
            <a:off x="304799" y="669313"/>
            <a:ext cx="0" cy="573393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7" name="Text Box 8"/>
          <p:cNvSpPr txBox="1">
            <a:spLocks noChangeArrowheads="1"/>
          </p:cNvSpPr>
          <p:nvPr/>
        </p:nvSpPr>
        <p:spPr bwMode="auto">
          <a:xfrm>
            <a:off x="304800" y="1080475"/>
            <a:ext cx="86391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a:t>Continued</a:t>
            </a:r>
          </a:p>
        </p:txBody>
      </p:sp>
      <p:sp>
        <p:nvSpPr>
          <p:cNvPr id="18" name="Line 9"/>
          <p:cNvSpPr>
            <a:spLocks noChangeShapeType="1"/>
          </p:cNvSpPr>
          <p:nvPr/>
        </p:nvSpPr>
        <p:spPr bwMode="auto">
          <a:xfrm>
            <a:off x="295276" y="6867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9" name="Rectangle 3"/>
          <p:cNvSpPr>
            <a:spLocks noChangeArrowheads="1"/>
          </p:cNvSpPr>
          <p:nvPr/>
        </p:nvSpPr>
        <p:spPr bwMode="auto">
          <a:xfrm>
            <a:off x="319088" y="742338"/>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2.2</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Photon Energy</a:t>
            </a:r>
          </a:p>
        </p:txBody>
      </p:sp>
      <p:pic>
        <p:nvPicPr>
          <p:cNvPr id="20" name="Picture 2" descr="W:\Victoria\54989 Tro jpegs for WE\ch 02\ WE 2.2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2401" y="3595393"/>
            <a:ext cx="3568576" cy="2654490"/>
          </a:xfrm>
          <a:prstGeom prst="rect">
            <a:avLst/>
          </a:prstGeom>
          <a:noFill/>
          <a:extLst>
            <a:ext uri="{909E8E84-426E-40DD-AFC4-6F175D3DCCD1}">
              <a14:hiddenFill xmlns:a14="http://schemas.microsoft.com/office/drawing/2010/main">
                <a:solidFill>
                  <a:srgbClr val="FFFFFF"/>
                </a:solidFill>
              </a14:hiddenFill>
            </a:ext>
          </a:extLst>
        </p:spPr>
      </p:pic>
      <p:sp>
        <p:nvSpPr>
          <p:cNvPr id="21" name="Line 10"/>
          <p:cNvSpPr>
            <a:spLocks noChangeShapeType="1"/>
          </p:cNvSpPr>
          <p:nvPr/>
        </p:nvSpPr>
        <p:spPr bwMode="auto">
          <a:xfrm>
            <a:off x="296863" y="6403247"/>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223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a:defRPr/>
            </a:pPr>
            <a:r>
              <a:rPr lang="en-US" altLang="en-US" dirty="0">
                <a:solidFill>
                  <a:srgbClr val="0070C0"/>
                </a:solidFill>
              </a:rPr>
              <a:t>Problem Solving: </a:t>
            </a:r>
            <a:r>
              <a:rPr lang="en-US" altLang="en-US" i="1" dirty="0">
                <a:solidFill>
                  <a:srgbClr val="0070C0"/>
                </a:solidFill>
              </a:rPr>
              <a:t>E</a:t>
            </a:r>
            <a:r>
              <a:rPr lang="en-US" altLang="en-US" dirty="0">
                <a:solidFill>
                  <a:srgbClr val="0070C0"/>
                </a:solidFill>
              </a:rPr>
              <a:t> = </a:t>
            </a:r>
            <a:r>
              <a:rPr lang="en-US" altLang="en-US" i="1" dirty="0" err="1">
                <a:solidFill>
                  <a:srgbClr val="0070C0"/>
                </a:solidFill>
                <a:cs typeface="Arial"/>
              </a:rPr>
              <a:t>hc</a:t>
            </a:r>
            <a:r>
              <a:rPr lang="en-US" altLang="en-US" dirty="0">
                <a:solidFill>
                  <a:srgbClr val="0070C0"/>
                </a:solidFill>
              </a:rPr>
              <a:t>/</a:t>
            </a:r>
            <a:r>
              <a:rPr lang="el-GR" altLang="en-US" i="1" dirty="0">
                <a:solidFill>
                  <a:srgbClr val="0070C0"/>
                </a:solidFill>
              </a:rPr>
              <a:t>λ</a:t>
            </a:r>
            <a:endParaRPr lang="en-US" altLang="en-US" dirty="0">
              <a:solidFill>
                <a:srgbClr val="0070C0"/>
              </a:solidFill>
            </a:endParaRPr>
          </a:p>
        </p:txBody>
      </p:sp>
      <p:sp>
        <p:nvSpPr>
          <p:cNvPr id="10" name="Line 2"/>
          <p:cNvSpPr>
            <a:spLocks noChangeShapeType="1"/>
          </p:cNvSpPr>
          <p:nvPr/>
        </p:nvSpPr>
        <p:spPr bwMode="auto">
          <a:xfrm>
            <a:off x="300038" y="142337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Box 5"/>
          <p:cNvSpPr txBox="1">
            <a:spLocks noChangeArrowheads="1"/>
          </p:cNvSpPr>
          <p:nvPr/>
        </p:nvSpPr>
        <p:spPr bwMode="auto">
          <a:xfrm>
            <a:off x="314325" y="1423375"/>
            <a:ext cx="8629650" cy="464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73038" indent="-173038"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marL="0" lvl="0" indent="0" eaLnBrk="1" hangingPunct="1">
              <a:defRPr/>
            </a:pPr>
            <a:r>
              <a:rPr lang="en-US" sz="1400" b="1" dirty="0">
                <a:latin typeface="Arial" charset="0"/>
                <a:cs typeface="Arial" charset="0"/>
              </a:rPr>
              <a:t>CHECK   </a:t>
            </a:r>
            <a:r>
              <a:rPr lang="en-US" sz="1400" dirty="0"/>
              <a:t>The units of the answer, photons, are correct. The magnitude of the answer (10</a:t>
            </a:r>
            <a:r>
              <a:rPr lang="en-US" sz="1400" baseline="30000" dirty="0"/>
              <a:t>15</a:t>
            </a:r>
            <a:r>
              <a:rPr lang="en-US" sz="1400" dirty="0"/>
              <a:t>) is reasonable. Photons are small particles and any macroscopic collection should contain a large number of them.</a:t>
            </a:r>
          </a:p>
          <a:p>
            <a:endParaRPr lang="en-US" altLang="ja-JP" sz="1400" dirty="0">
              <a:solidFill>
                <a:srgbClr val="000000"/>
              </a:solidFill>
            </a:endParaRPr>
          </a:p>
          <a:p>
            <a:pPr marL="0" lvl="0" indent="0" eaLnBrk="1" hangingPunct="1"/>
            <a:r>
              <a:rPr lang="en-US" b="1" dirty="0">
                <a:solidFill>
                  <a:srgbClr val="0094C8"/>
                </a:solidFill>
                <a:latin typeface="Arial" pitchFamily="34" charset="0"/>
              </a:rPr>
              <a:t>For Practice 2.2</a:t>
            </a:r>
          </a:p>
          <a:p>
            <a:pPr marL="0" indent="0"/>
            <a:r>
              <a:rPr lang="en-US" sz="1400" dirty="0"/>
              <a:t>A 100-watt light bulb radiates energy at a rate of 100 J/s. (The watt, a unit of power, or energy over time, is defined as 1 J/s.) If all of the light emitted has a wavelength of 525 nm, how many photons are emitted per second? (Assume three significant figures in this calculation.)</a:t>
            </a:r>
          </a:p>
          <a:p>
            <a:pPr marL="0" indent="0"/>
            <a:endParaRPr lang="en-US" sz="1400" b="1" dirty="0">
              <a:solidFill>
                <a:srgbClr val="3366FF"/>
              </a:solidFill>
              <a:latin typeface="Arial" pitchFamily="34" charset="0"/>
            </a:endParaRPr>
          </a:p>
          <a:p>
            <a:pPr marL="0" lvl="0" indent="0" eaLnBrk="1" hangingPunct="1"/>
            <a:r>
              <a:rPr lang="en-US" b="1" dirty="0">
                <a:solidFill>
                  <a:srgbClr val="0094C8"/>
                </a:solidFill>
                <a:latin typeface="Arial" pitchFamily="34" charset="0"/>
              </a:rPr>
              <a:t>For More Practice 2.2</a:t>
            </a:r>
          </a:p>
          <a:p>
            <a:pPr marL="0" indent="0"/>
            <a:r>
              <a:rPr lang="en-US" sz="1400" dirty="0"/>
              <a:t>The energy required to dislodge electrons from sodium metal via the photoelectric effect is 275 kJ/mol. What wavelength in nm of light has sufficient energy per photon to dislodge an electron from the surface of sodium?</a:t>
            </a:r>
            <a:endParaRPr lang="en-US" b="1" dirty="0">
              <a:solidFill>
                <a:srgbClr val="3366FF"/>
              </a:solidFill>
              <a:latin typeface="Arial" pitchFamily="34" charset="0"/>
            </a:endParaRPr>
          </a:p>
        </p:txBody>
      </p:sp>
      <p:sp>
        <p:nvSpPr>
          <p:cNvPr id="12" name="Line 7"/>
          <p:cNvSpPr>
            <a:spLocks noChangeShapeType="1"/>
          </p:cNvSpPr>
          <p:nvPr/>
        </p:nvSpPr>
        <p:spPr bwMode="auto">
          <a:xfrm flipH="1">
            <a:off x="304799" y="669313"/>
            <a:ext cx="0" cy="333632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3" name="Text Box 8"/>
          <p:cNvSpPr txBox="1">
            <a:spLocks noChangeArrowheads="1"/>
          </p:cNvSpPr>
          <p:nvPr/>
        </p:nvSpPr>
        <p:spPr bwMode="auto">
          <a:xfrm>
            <a:off x="304800" y="1080475"/>
            <a:ext cx="863917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a:t>Continued</a:t>
            </a:r>
          </a:p>
        </p:txBody>
      </p:sp>
      <p:sp>
        <p:nvSpPr>
          <p:cNvPr id="14" name="Line 9"/>
          <p:cNvSpPr>
            <a:spLocks noChangeShapeType="1"/>
          </p:cNvSpPr>
          <p:nvPr/>
        </p:nvSpPr>
        <p:spPr bwMode="auto">
          <a:xfrm>
            <a:off x="295276" y="68677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2" name="Rectangle 3"/>
          <p:cNvSpPr>
            <a:spLocks noChangeArrowheads="1"/>
          </p:cNvSpPr>
          <p:nvPr/>
        </p:nvSpPr>
        <p:spPr bwMode="auto">
          <a:xfrm>
            <a:off x="319088" y="742338"/>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2.2</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Photon Energy</a:t>
            </a:r>
          </a:p>
        </p:txBody>
      </p:sp>
      <p:sp>
        <p:nvSpPr>
          <p:cNvPr id="23" name="Line 10"/>
          <p:cNvSpPr>
            <a:spLocks noChangeShapeType="1"/>
          </p:cNvSpPr>
          <p:nvPr/>
        </p:nvSpPr>
        <p:spPr bwMode="auto">
          <a:xfrm>
            <a:off x="296863" y="4005642"/>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011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a:defRPr/>
            </a:pPr>
            <a:r>
              <a:rPr lang="en-US" altLang="en-US" dirty="0">
                <a:solidFill>
                  <a:srgbClr val="0070C0"/>
                </a:solidFill>
              </a:rPr>
              <a:t>Problem Solving: </a:t>
            </a:r>
            <a:r>
              <a:rPr lang="en-US" altLang="en-US" i="1" dirty="0">
                <a:solidFill>
                  <a:srgbClr val="0070C0"/>
                </a:solidFill>
              </a:rPr>
              <a:t>E</a:t>
            </a:r>
            <a:r>
              <a:rPr lang="en-US" altLang="en-US" dirty="0">
                <a:solidFill>
                  <a:srgbClr val="0070C0"/>
                </a:solidFill>
              </a:rPr>
              <a:t> = </a:t>
            </a:r>
            <a:r>
              <a:rPr lang="en-US" altLang="en-US" i="1" dirty="0" err="1">
                <a:solidFill>
                  <a:srgbClr val="0070C0"/>
                </a:solidFill>
                <a:cs typeface="Arial"/>
              </a:rPr>
              <a:t>hc</a:t>
            </a:r>
            <a:r>
              <a:rPr lang="en-US" altLang="en-US" dirty="0">
                <a:solidFill>
                  <a:srgbClr val="0070C0"/>
                </a:solidFill>
              </a:rPr>
              <a:t>/</a:t>
            </a:r>
            <a:r>
              <a:rPr lang="el-GR" altLang="en-US" i="1" dirty="0">
                <a:solidFill>
                  <a:srgbClr val="0070C0"/>
                </a:solidFill>
              </a:rPr>
              <a:t>λ</a:t>
            </a:r>
            <a:endParaRPr lang="en-US" altLang="en-US" i="1" dirty="0">
              <a:solidFill>
                <a:srgbClr val="0070C0"/>
              </a:solidFill>
            </a:endParaRPr>
          </a:p>
        </p:txBody>
      </p:sp>
      <p:sp>
        <p:nvSpPr>
          <p:cNvPr id="7" name="Line 2"/>
          <p:cNvSpPr>
            <a:spLocks noChangeShapeType="1"/>
          </p:cNvSpPr>
          <p:nvPr/>
        </p:nvSpPr>
        <p:spPr bwMode="auto">
          <a:xfrm>
            <a:off x="315913" y="202615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3"/>
          <p:cNvSpPr>
            <a:spLocks noChangeArrowheads="1"/>
          </p:cNvSpPr>
          <p:nvPr/>
        </p:nvSpPr>
        <p:spPr bwMode="auto">
          <a:xfrm>
            <a:off x="319088" y="950688"/>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2.3</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Wavelength, Energy, and Frequency</a:t>
            </a:r>
          </a:p>
        </p:txBody>
      </p:sp>
      <p:sp>
        <p:nvSpPr>
          <p:cNvPr id="9" name="Text Box 5"/>
          <p:cNvSpPr txBox="1">
            <a:spLocks noChangeArrowheads="1"/>
          </p:cNvSpPr>
          <p:nvPr/>
        </p:nvSpPr>
        <p:spPr bwMode="auto">
          <a:xfrm>
            <a:off x="320675" y="2034090"/>
            <a:ext cx="5251069" cy="14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b="1" dirty="0">
                <a:solidFill>
                  <a:srgbClr val="0094C8"/>
                </a:solidFill>
                <a:latin typeface="Arial" charset="0"/>
                <a:ea typeface="ＭＳ Ｐゴシック" charset="0"/>
                <a:cs typeface="ＭＳ Ｐゴシック" charset="0"/>
              </a:rPr>
              <a:t>Solution</a:t>
            </a:r>
            <a:endParaRPr lang="en-US" dirty="0">
              <a:solidFill>
                <a:srgbClr val="0094C8"/>
              </a:solidFill>
              <a:latin typeface="Arial" charset="0"/>
              <a:ea typeface="ＭＳ Ｐゴシック" charset="0"/>
              <a:cs typeface="ＭＳ Ｐゴシック" charset="0"/>
            </a:endParaRPr>
          </a:p>
          <a:p>
            <a:r>
              <a:rPr lang="en-US" sz="1400" dirty="0"/>
              <a:t>Examine Figure 2.5 and note that X-rays have the shortest wavelength, followed by visible light and then microwaves.</a:t>
            </a:r>
          </a:p>
          <a:p>
            <a:endParaRPr lang="en-US" sz="1400" baseline="30000" dirty="0"/>
          </a:p>
          <a:p>
            <a:endParaRPr lang="en-US" sz="1400" baseline="30000" dirty="0"/>
          </a:p>
          <a:p>
            <a:r>
              <a:rPr lang="en-US" sz="1400" dirty="0"/>
              <a:t>Since frequency and wavelength are inversely proportional—the longer the wavelength, the shorter the frequency—the ordering with respect to frequency is the reverse of the order with respect to wavelength.</a:t>
            </a:r>
          </a:p>
          <a:p>
            <a:endParaRPr lang="en-US" sz="1400" baseline="30000" dirty="0"/>
          </a:p>
          <a:p>
            <a:endParaRPr lang="en-US" sz="1400" baseline="30000" dirty="0"/>
          </a:p>
          <a:p>
            <a:r>
              <a:rPr lang="en-US" sz="1400" dirty="0"/>
              <a:t>Energy per photon decreases with increasing wavelength, but increases with increasing frequency; therefore the ordering with respect to energy per photon is the same as for frequency.</a:t>
            </a:r>
            <a:endParaRPr lang="en-US" sz="1400" baseline="30000" dirty="0"/>
          </a:p>
          <a:p>
            <a:endParaRPr lang="en-US" sz="1400" baseline="30000" dirty="0"/>
          </a:p>
          <a:p>
            <a:endParaRPr lang="en-US" sz="1400" baseline="30000" dirty="0"/>
          </a:p>
          <a:p>
            <a:endParaRPr lang="en-US" sz="1400" baseline="30000" dirty="0"/>
          </a:p>
          <a:p>
            <a:endParaRPr lang="en-US" sz="1400" baseline="30000" dirty="0"/>
          </a:p>
          <a:p>
            <a:endParaRPr lang="en-US" sz="1400" baseline="30000" dirty="0"/>
          </a:p>
        </p:txBody>
      </p:sp>
      <p:sp>
        <p:nvSpPr>
          <p:cNvPr id="10" name="Line 7"/>
          <p:cNvSpPr>
            <a:spLocks noChangeShapeType="1"/>
          </p:cNvSpPr>
          <p:nvPr/>
        </p:nvSpPr>
        <p:spPr bwMode="auto">
          <a:xfrm>
            <a:off x="304800" y="876074"/>
            <a:ext cx="0" cy="518441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1" name="Text Box 8"/>
          <p:cNvSpPr txBox="1">
            <a:spLocks noChangeArrowheads="1"/>
          </p:cNvSpPr>
          <p:nvPr/>
        </p:nvSpPr>
        <p:spPr bwMode="auto">
          <a:xfrm>
            <a:off x="323850" y="1295175"/>
            <a:ext cx="8458200" cy="27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Arrange these three types of electromagnetic radiation—visible light, X-rays, and microwaves—in order of increasing:</a:t>
            </a:r>
          </a:p>
          <a:p>
            <a:pPr>
              <a:tabLst>
                <a:tab pos="1597025" algn="l"/>
                <a:tab pos="3084513" algn="l"/>
              </a:tabLst>
            </a:pPr>
            <a:r>
              <a:rPr lang="en-US" sz="1400" b="1" dirty="0"/>
              <a:t>a. </a:t>
            </a:r>
            <a:r>
              <a:rPr lang="en-US" sz="1400" dirty="0"/>
              <a:t>wavelength 	</a:t>
            </a:r>
            <a:r>
              <a:rPr lang="en-US" sz="1400" b="1" dirty="0"/>
              <a:t>b. </a:t>
            </a:r>
            <a:r>
              <a:rPr lang="en-US" sz="1400" dirty="0"/>
              <a:t>frequency 	</a:t>
            </a:r>
            <a:r>
              <a:rPr lang="en-US" sz="1400" b="1" dirty="0"/>
              <a:t>c. </a:t>
            </a:r>
            <a:r>
              <a:rPr lang="en-US" sz="1400" dirty="0"/>
              <a:t>energy per photon</a:t>
            </a:r>
          </a:p>
        </p:txBody>
      </p:sp>
      <p:sp>
        <p:nvSpPr>
          <p:cNvPr id="12" name="Line 9"/>
          <p:cNvSpPr>
            <a:spLocks noChangeShapeType="1"/>
          </p:cNvSpPr>
          <p:nvPr/>
        </p:nvSpPr>
        <p:spPr bwMode="auto">
          <a:xfrm>
            <a:off x="304800" y="895125"/>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3" name="Line 10"/>
          <p:cNvSpPr>
            <a:spLocks noChangeShapeType="1"/>
          </p:cNvSpPr>
          <p:nvPr/>
        </p:nvSpPr>
        <p:spPr bwMode="auto">
          <a:xfrm>
            <a:off x="294482" y="6060484"/>
            <a:ext cx="46116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4" name="Text Box 5"/>
          <p:cNvSpPr txBox="1">
            <a:spLocks noChangeArrowheads="1"/>
          </p:cNvSpPr>
          <p:nvPr/>
        </p:nvSpPr>
        <p:spPr bwMode="auto">
          <a:xfrm>
            <a:off x="5722302" y="2034090"/>
            <a:ext cx="3263201" cy="147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endParaRPr lang="en-US" b="1" dirty="0"/>
          </a:p>
          <a:p>
            <a:r>
              <a:rPr lang="en-US" sz="1400" b="1" dirty="0"/>
              <a:t>a.  </a:t>
            </a:r>
            <a:r>
              <a:rPr lang="en-US" sz="1400" dirty="0"/>
              <a:t>wavelength</a:t>
            </a:r>
          </a:p>
          <a:p>
            <a:r>
              <a:rPr lang="fr-FR" sz="1400" dirty="0"/>
              <a:t>X-rays &lt; visible &lt; </a:t>
            </a:r>
            <a:r>
              <a:rPr lang="fr-FR" sz="1400" dirty="0" err="1"/>
              <a:t>microwaves</a:t>
            </a:r>
            <a:endParaRPr lang="en-US" sz="1400" baseline="30000" dirty="0"/>
          </a:p>
          <a:p>
            <a:endParaRPr lang="en-US" sz="1400" baseline="30000" dirty="0"/>
          </a:p>
          <a:p>
            <a:endParaRPr lang="en-US" sz="1400" baseline="30000" dirty="0"/>
          </a:p>
          <a:p>
            <a:r>
              <a:rPr lang="en-US" sz="1400" b="1" dirty="0"/>
              <a:t>b.  </a:t>
            </a:r>
            <a:r>
              <a:rPr lang="en-US" sz="1400" dirty="0"/>
              <a:t>frequency</a:t>
            </a:r>
          </a:p>
          <a:p>
            <a:r>
              <a:rPr lang="fr-FR" sz="1400" dirty="0" err="1"/>
              <a:t>microwaves</a:t>
            </a:r>
            <a:r>
              <a:rPr lang="fr-FR" sz="1400" dirty="0"/>
              <a:t> &lt; visible &lt; X-rays</a:t>
            </a:r>
          </a:p>
          <a:p>
            <a:endParaRPr lang="fr-FR" sz="1400" baseline="30000" dirty="0"/>
          </a:p>
          <a:p>
            <a:endParaRPr lang="fr-FR" sz="1400" baseline="30000" dirty="0"/>
          </a:p>
          <a:p>
            <a:endParaRPr lang="fr-FR" sz="1400" baseline="30000" dirty="0"/>
          </a:p>
          <a:p>
            <a:endParaRPr lang="fr-FR" sz="1400" baseline="30000" dirty="0"/>
          </a:p>
          <a:p>
            <a:endParaRPr lang="fr-FR" sz="1400" baseline="30000" dirty="0"/>
          </a:p>
          <a:p>
            <a:r>
              <a:rPr lang="en-US" sz="1400" b="1" dirty="0"/>
              <a:t>c.  </a:t>
            </a:r>
            <a:r>
              <a:rPr lang="en-US" sz="1400" dirty="0"/>
              <a:t>energy per photon</a:t>
            </a:r>
          </a:p>
          <a:p>
            <a:r>
              <a:rPr lang="fr-FR" sz="1400" dirty="0" err="1"/>
              <a:t>microwaves</a:t>
            </a:r>
            <a:r>
              <a:rPr lang="fr-FR" sz="1400" dirty="0"/>
              <a:t> &lt; visible &lt; X-rays</a:t>
            </a:r>
            <a:endParaRPr lang="en-US" sz="1400" baseline="30000" dirty="0"/>
          </a:p>
          <a:p>
            <a:endParaRPr lang="en-US" sz="1400" baseline="30000" dirty="0"/>
          </a:p>
          <a:p>
            <a:endParaRPr lang="en-US" sz="1400" baseline="30000" dirty="0"/>
          </a:p>
        </p:txBody>
      </p:sp>
      <p:sp>
        <p:nvSpPr>
          <p:cNvPr id="15" name="Text Box 5"/>
          <p:cNvSpPr txBox="1">
            <a:spLocks noChangeArrowheads="1"/>
          </p:cNvSpPr>
          <p:nvPr/>
        </p:nvSpPr>
        <p:spPr bwMode="auto">
          <a:xfrm>
            <a:off x="309054" y="5023176"/>
            <a:ext cx="8312659"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marL="0" lvl="0" indent="0" eaLnBrk="1" hangingPunct="1"/>
            <a:r>
              <a:rPr lang="en-US" b="1" dirty="0">
                <a:solidFill>
                  <a:srgbClr val="0094C8"/>
                </a:solidFill>
                <a:latin typeface="Arial" pitchFamily="34" charset="0"/>
              </a:rPr>
              <a:t>For Practice 2.3</a:t>
            </a:r>
          </a:p>
          <a:p>
            <a:pPr marL="0" lvl="0" indent="0" eaLnBrk="1" hangingPunct="1"/>
            <a:r>
              <a:rPr lang="en-US" sz="1400" dirty="0"/>
              <a:t>Arrange these three colors of visible light—green, red, and blue—in order of increasing:</a:t>
            </a:r>
            <a:endParaRPr lang="en-US" sz="1400" baseline="30000" dirty="0"/>
          </a:p>
          <a:p>
            <a:endParaRPr lang="en-US" sz="1400" baseline="30000" dirty="0"/>
          </a:p>
          <a:p>
            <a:pPr>
              <a:tabLst>
                <a:tab pos="1828800" algn="l"/>
                <a:tab pos="3657600" algn="l"/>
              </a:tabLst>
            </a:pPr>
            <a:r>
              <a:rPr lang="en-US" sz="1400" b="1" dirty="0"/>
              <a:t>a. </a:t>
            </a:r>
            <a:r>
              <a:rPr lang="en-US" sz="1400" dirty="0"/>
              <a:t>wavelength 	</a:t>
            </a:r>
            <a:r>
              <a:rPr lang="en-US" sz="1400" b="1" dirty="0"/>
              <a:t>b. </a:t>
            </a:r>
            <a:r>
              <a:rPr lang="en-US" sz="1400" dirty="0"/>
              <a:t>frequency 	</a:t>
            </a:r>
            <a:r>
              <a:rPr lang="en-US" sz="1400" b="1" dirty="0"/>
              <a:t>c. </a:t>
            </a:r>
            <a:r>
              <a:rPr lang="en-US" sz="1400" dirty="0"/>
              <a:t>energy per photon</a:t>
            </a:r>
          </a:p>
          <a:p>
            <a:endParaRPr lang="en-US" sz="1400"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0070C0"/>
                </a:solidFill>
                <a:ea typeface="ＭＳ Ｐゴシック" pitchFamily="34" charset="-128"/>
                <a:cs typeface="Arial"/>
              </a:rPr>
              <a:t>Einstein’s idea: “Light Is Quantized.”</a:t>
            </a:r>
            <a:endParaRPr lang="en-US" sz="3000" dirty="0">
              <a:solidFill>
                <a:srgbClr val="0070C0"/>
              </a:solidFill>
              <a:ea typeface="ヒラギノ角ゴ Pro W3" pitchFamily="127" charset="-128"/>
              <a:cs typeface="Arial" pitchFamily="34" charset="0"/>
            </a:endParaRPr>
          </a:p>
        </p:txBody>
      </p:sp>
      <p:sp>
        <p:nvSpPr>
          <p:cNvPr id="12" name="Text Box 5"/>
          <p:cNvSpPr txBox="1">
            <a:spLocks noChangeArrowheads="1"/>
          </p:cNvSpPr>
          <p:nvPr/>
        </p:nvSpPr>
        <p:spPr bwMode="auto">
          <a:xfrm>
            <a:off x="364600" y="1070082"/>
            <a:ext cx="8229600" cy="5336846"/>
          </a:xfrm>
          <a:prstGeom prst="rect">
            <a:avLst/>
          </a:prstGeom>
          <a:noFill/>
          <a:ln w="9525">
            <a:noFill/>
            <a:miter lim="800000"/>
            <a:headEnd/>
            <a:tailEnd/>
          </a:ln>
        </p:spPr>
        <p:txBody>
          <a:bodyPr wrap="square">
            <a:spAutoFit/>
          </a:bodyPr>
          <a:lstStyle/>
          <a:p>
            <a:pPr marL="342900" lvl="0" indent="-342900">
              <a:spcBef>
                <a:spcPct val="20000"/>
              </a:spcBef>
            </a:pPr>
            <a:r>
              <a:rPr lang="el-GR" altLang="en-US" kern="0" dirty="0">
                <a:solidFill>
                  <a:srgbClr val="000000"/>
                </a:solidFill>
                <a:latin typeface="+mn-lt"/>
                <a:ea typeface="ＭＳ Ｐゴシック" pitchFamily="34" charset="-128"/>
              </a:rPr>
              <a:t>Εκτίναξη ηλεκτρονίων από μια μεταλλική επιφάνεια με τη βοήθεια του φωτός:</a:t>
            </a:r>
            <a:endParaRPr lang="en-US" altLang="en-US" kern="0" dirty="0">
              <a:solidFill>
                <a:srgbClr val="000000"/>
              </a:solidFill>
              <a:latin typeface="+mn-lt"/>
              <a:ea typeface="ＭＳ Ｐゴシック" pitchFamily="34" charset="-128"/>
            </a:endParaRPr>
          </a:p>
          <a:p>
            <a:pPr marL="342900" lvl="0" indent="-342900">
              <a:spcBef>
                <a:spcPct val="20000"/>
              </a:spcBef>
            </a:pPr>
            <a:r>
              <a:rPr lang="el-GR" altLang="en-US" kern="0" dirty="0">
                <a:solidFill>
                  <a:srgbClr val="000000"/>
                </a:solidFill>
                <a:latin typeface="+mn-lt"/>
                <a:ea typeface="ＭＳ Ｐゴシック" pitchFamily="34" charset="-128"/>
              </a:rPr>
              <a:t> Ένα φωτόνιο στη συχνότητα κατωφλίου δίνει στο ηλεκτρόνιο αρκετή ενέργεια για να διαφύγει από το άτομο.</a:t>
            </a:r>
            <a:endParaRPr lang="en-US" altLang="en-US" kern="0" dirty="0">
              <a:solidFill>
                <a:srgbClr val="000000"/>
              </a:solidFill>
              <a:latin typeface="+mn-lt"/>
              <a:ea typeface="ＭＳ Ｐゴシック" pitchFamily="34" charset="-128"/>
            </a:endParaRPr>
          </a:p>
          <a:p>
            <a:pPr marL="342900" lvl="0" indent="-342900">
              <a:spcBef>
                <a:spcPct val="20000"/>
              </a:spcBef>
            </a:pPr>
            <a:r>
              <a:rPr lang="el-GR" altLang="en-US" kern="0" dirty="0">
                <a:solidFill>
                  <a:srgbClr val="000000"/>
                </a:solidFill>
                <a:latin typeface="+mn-lt"/>
                <a:ea typeface="ＭＳ Ｐゴシック" pitchFamily="34" charset="-128"/>
              </a:rPr>
              <a:t>Ενέργεια σύνδεσης, ϕ</a:t>
            </a:r>
            <a:endParaRPr lang="en-US" altLang="en-US" kern="0" dirty="0">
              <a:solidFill>
                <a:srgbClr val="000000"/>
              </a:solidFill>
              <a:latin typeface="+mn-lt"/>
              <a:ea typeface="ＭＳ Ｐゴシック" pitchFamily="34" charset="-128"/>
            </a:endParaRPr>
          </a:p>
          <a:p>
            <a:pPr marL="342900" lvl="0" indent="-342900">
              <a:spcBef>
                <a:spcPct val="20000"/>
              </a:spcBef>
            </a:pPr>
            <a:r>
              <a:rPr lang="el-GR" altLang="en-US" kern="0" dirty="0">
                <a:solidFill>
                  <a:srgbClr val="000000"/>
                </a:solidFill>
                <a:latin typeface="+mn-lt"/>
                <a:ea typeface="ＭＳ Ｐゴシック" pitchFamily="34" charset="-128"/>
              </a:rPr>
              <a:t>Όταν ακτινοβολείται με φωτόνιο μικρότερου μήκους κύματος, το ηλεκτρόνιο απορροφά περισσότερη ενέργεια από την απαραίτητη για τη διαφυγή του.</a:t>
            </a:r>
            <a:endParaRPr lang="en-US" altLang="en-US" kern="0" dirty="0">
              <a:solidFill>
                <a:srgbClr val="000000"/>
              </a:solidFill>
              <a:latin typeface="+mn-lt"/>
              <a:ea typeface="ＭＳ Ｐゴシック" pitchFamily="34" charset="-128"/>
            </a:endParaRPr>
          </a:p>
          <a:p>
            <a:pPr marL="342900" lvl="0" indent="-342900">
              <a:spcBef>
                <a:spcPct val="20000"/>
              </a:spcBef>
            </a:pPr>
            <a:r>
              <a:rPr lang="el-GR" altLang="en-US" kern="0" dirty="0">
                <a:solidFill>
                  <a:srgbClr val="000000"/>
                </a:solidFill>
                <a:latin typeface="+mn-lt"/>
                <a:ea typeface="ＭＳ Ｐゴシック" pitchFamily="34" charset="-128"/>
              </a:rPr>
              <a:t>Αυτή η πλεονάζουσα ενέργεια γίνεται κινητική ενέργεια του εκτοξευόμενου ηλεκτρονίου.</a:t>
            </a:r>
            <a:endParaRPr lang="en-US" altLang="en-US" kern="0" dirty="0">
              <a:solidFill>
                <a:srgbClr val="000000"/>
              </a:solidFill>
              <a:latin typeface="+mn-lt"/>
              <a:ea typeface="ＭＳ Ｐゴシック" pitchFamily="34" charset="-128"/>
            </a:endParaRPr>
          </a:p>
          <a:p>
            <a:pPr marL="342900" lvl="0" indent="-342900">
              <a:spcBef>
                <a:spcPct val="20000"/>
              </a:spcBef>
            </a:pPr>
            <a:r>
              <a:rPr lang="el-GR" altLang="en-US" kern="0" dirty="0">
                <a:solidFill>
                  <a:srgbClr val="000000"/>
                </a:solidFill>
                <a:latin typeface="+mn-lt"/>
                <a:ea typeface="ＭＳ Ｐゴシック" pitchFamily="34" charset="-128"/>
              </a:rPr>
              <a:t>Κινητική ενέργεια = </a:t>
            </a:r>
            <a:r>
              <a:rPr lang="el-GR" altLang="en-US" kern="0" dirty="0" err="1">
                <a:solidFill>
                  <a:srgbClr val="000000"/>
                </a:solidFill>
                <a:latin typeface="+mn-lt"/>
                <a:ea typeface="ＭＳ Ｐゴシック" pitchFamily="34" charset="-128"/>
              </a:rPr>
              <a:t>Ephoton</a:t>
            </a:r>
            <a:r>
              <a:rPr lang="el-GR" altLang="en-US" kern="0" dirty="0">
                <a:solidFill>
                  <a:srgbClr val="000000"/>
                </a:solidFill>
                <a:latin typeface="+mn-lt"/>
                <a:ea typeface="ＭＳ Ｐゴシック" pitchFamily="34" charset="-128"/>
              </a:rPr>
              <a:t> - </a:t>
            </a:r>
            <a:r>
              <a:rPr lang="el-GR" altLang="en-US" kern="0" dirty="0" err="1">
                <a:solidFill>
                  <a:srgbClr val="000000"/>
                </a:solidFill>
                <a:latin typeface="+mn-lt"/>
                <a:ea typeface="ＭＳ Ｐゴシック" pitchFamily="34" charset="-128"/>
              </a:rPr>
              <a:t>Ebinding</a:t>
            </a:r>
            <a:r>
              <a:rPr lang="el-GR" altLang="en-US" kern="0" dirty="0">
                <a:solidFill>
                  <a:srgbClr val="000000"/>
                </a:solidFill>
                <a:latin typeface="+mn-lt"/>
                <a:ea typeface="ＭＳ Ｐゴシック" pitchFamily="34" charset="-128"/>
              </a:rPr>
              <a:t>     KE = h𝜈 – ϕ</a:t>
            </a:r>
            <a:endParaRPr lang="en-US" altLang="en-US" kern="0" dirty="0">
              <a:solidFill>
                <a:srgbClr val="000000"/>
              </a:solidFill>
              <a:latin typeface="+mn-lt"/>
              <a:ea typeface="ＭＳ Ｐゴシック" pitchFamily="34" charset="-128"/>
            </a:endParaRPr>
          </a:p>
          <a:p>
            <a:pPr marL="342900" lvl="0" indent="-342900">
              <a:spcBef>
                <a:spcPct val="20000"/>
              </a:spcBef>
            </a:pPr>
            <a:r>
              <a:rPr lang="el-GR" altLang="en-US" kern="0" dirty="0">
                <a:solidFill>
                  <a:srgbClr val="000000"/>
                </a:solidFill>
                <a:latin typeface="+mn-lt"/>
                <a:ea typeface="ＭＳ Ｐゴシック" pitchFamily="34" charset="-128"/>
              </a:rPr>
              <a:t>Όπου (h𝜈) είναι ένα κβαντισμένο πακέτο ενέργειας</a:t>
            </a:r>
            <a:endParaRPr lang="en-US" altLang="en-US" kern="0" dirty="0">
              <a:solidFill>
                <a:srgbClr val="000000"/>
              </a:solidFill>
              <a:latin typeface="+mn-lt"/>
              <a:ea typeface="ＭＳ Ｐゴシック" pitchFamily="34" charset="-128"/>
            </a:endParaRPr>
          </a:p>
        </p:txBody>
      </p:sp>
    </p:spTree>
    <p:extLst>
      <p:ext uri="{BB962C8B-B14F-4D97-AF65-F5344CB8AC3E}">
        <p14:creationId xmlns:p14="http://schemas.microsoft.com/office/powerpoint/2010/main" val="1724578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Quantum Mechanics: The Atomic Model that Explains the Strange Behavior of Electrons</a:t>
            </a:r>
          </a:p>
        </p:txBody>
      </p:sp>
      <p:sp>
        <p:nvSpPr>
          <p:cNvPr id="4" name="Content Placeholder 2"/>
          <p:cNvSpPr>
            <a:spLocks noGrp="1"/>
          </p:cNvSpPr>
          <p:nvPr>
            <p:ph sz="half" idx="1"/>
          </p:nvPr>
        </p:nvSpPr>
        <p:spPr>
          <a:xfrm>
            <a:off x="342900" y="1082225"/>
            <a:ext cx="8458200" cy="4462760"/>
          </a:xfrm>
        </p:spPr>
        <p:txBody>
          <a:bodyPr/>
          <a:lstStyle/>
          <a:p>
            <a:pPr>
              <a:defRPr/>
            </a:pPr>
            <a:r>
              <a:rPr lang="el-GR" altLang="en-US" sz="2000" dirty="0">
                <a:ea typeface="ＭＳ Ｐゴシック" pitchFamily="34" charset="-128"/>
              </a:rPr>
              <a:t>Ανακάλυψαν τα εξής:</a:t>
            </a:r>
          </a:p>
          <a:p>
            <a:pPr>
              <a:defRPr/>
            </a:pPr>
            <a:r>
              <a:rPr lang="el-GR" altLang="en-US" sz="2000" dirty="0">
                <a:ea typeface="ＭＳ Ｐゴシック" pitchFamily="34" charset="-128"/>
              </a:rPr>
              <a:t>Η απολύτως μικρή ύλη (εξαιρετικά μικρά κομμάτια ύλης, όπως το ηλεκτρόνιο) συμπεριφέρθηκε ΠΟΛΥ διαφορετικά από την ύλη του μακροσκοπικού (μεγάλου, όπως ένα στοιχείο ή ένα μόριο) κόσμο.</a:t>
            </a:r>
          </a:p>
          <a:p>
            <a:pPr>
              <a:defRPr/>
            </a:pPr>
            <a:endParaRPr lang="el-GR" altLang="en-US" sz="2000" dirty="0">
              <a:ea typeface="ＭＳ Ｐゴシック" pitchFamily="34" charset="-128"/>
            </a:endParaRPr>
          </a:p>
          <a:p>
            <a:pPr>
              <a:defRPr/>
            </a:pPr>
            <a:r>
              <a:rPr lang="el-GR" altLang="en-US" sz="2000" dirty="0">
                <a:ea typeface="ＭＳ Ｐゴシック" pitchFamily="34" charset="-128"/>
              </a:rPr>
              <a:t>Η απολύτως μικρή ύλη συμπεριφέρθηκε περίεργα:</a:t>
            </a:r>
          </a:p>
          <a:p>
            <a:pPr>
              <a:defRPr/>
            </a:pPr>
            <a:r>
              <a:rPr lang="el-GR" altLang="en-US" sz="2000" dirty="0">
                <a:ea typeface="ＭＳ Ｐゴシック" pitchFamily="34" charset="-128"/>
              </a:rPr>
              <a:t>Τα υποατομικά σωματίδια φάνηκε να υπάρχουν σε δύο συνθήκες. είχαν μια φυσική δυαδικότητα.</a:t>
            </a:r>
          </a:p>
          <a:p>
            <a:pPr>
              <a:defRPr/>
            </a:pPr>
            <a:r>
              <a:rPr lang="el-GR" altLang="en-US" sz="2000" dirty="0">
                <a:ea typeface="ＭＳ Ｐゴシック" pitchFamily="34" charset="-128"/>
              </a:rPr>
              <a:t>Παράδειγμα: Το ηλεκτρόνιο παρουσίασε σωματιδιακή συμπεριφορά (μάζα, όγκος) κάτω από ένα σύνολο πειραματικών συνθηκών και εμφάνισε χαρακτηριστικά παρόμοια με την ενέργεια κάτω από ένα διαφορετικό σύνολο πειραματικών παραμέτρων.</a:t>
            </a:r>
          </a:p>
          <a:p>
            <a:pPr>
              <a:defRPr/>
            </a:pPr>
            <a:r>
              <a:rPr lang="el-GR" altLang="en-US" sz="2000" dirty="0">
                <a:ea typeface="ＭＳ Ｐゴシック" pitchFamily="34" charset="-128"/>
              </a:rPr>
              <a:t>Έννοια δυαδικότητας κύματος-ύλης</a:t>
            </a:r>
            <a:endParaRPr lang="en-US" altLang="en-US" sz="2000" dirty="0">
              <a:ea typeface="ＭＳ Ｐゴシック" pitchFamily="34" charset="-128"/>
            </a:endParaRPr>
          </a:p>
        </p:txBody>
      </p:sp>
    </p:spTree>
    <p:extLst>
      <p:ext uri="{BB962C8B-B14F-4D97-AF65-F5344CB8AC3E}">
        <p14:creationId xmlns:p14="http://schemas.microsoft.com/office/powerpoint/2010/main" val="2714199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2862322"/>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sz="3000" dirty="0">
                <a:solidFill>
                  <a:srgbClr val="0070C0"/>
                </a:solidFill>
                <a:ea typeface="ヒラギノ角ゴ Pro W3" pitchFamily="127" charset="-128"/>
                <a:cs typeface="Arial" pitchFamily="34" charset="0"/>
              </a:rPr>
              <a:t>Ένα μέταλλο θα εκτοξεύσει ηλεκτρόνια από την επιφάνειά του όταν χτυπηθεί από κίτρινο φως. </a:t>
            </a:r>
            <a:br>
              <a:rPr lang="en-US" sz="3000" dirty="0">
                <a:solidFill>
                  <a:srgbClr val="0070C0"/>
                </a:solidFill>
                <a:ea typeface="ヒラギノ角ゴ Pro W3" pitchFamily="127" charset="-128"/>
                <a:cs typeface="Arial" pitchFamily="34" charset="0"/>
              </a:rPr>
            </a:br>
            <a:r>
              <a:rPr lang="el-GR" sz="3000" dirty="0">
                <a:solidFill>
                  <a:srgbClr val="0070C0"/>
                </a:solidFill>
                <a:ea typeface="ヒラギノ角ゴ Pro W3" pitchFamily="127" charset="-128"/>
                <a:cs typeface="Arial" pitchFamily="34" charset="0"/>
              </a:rPr>
              <a:t>Ερώτηση: Τι θα συμβεί αν η επιφάνεια χτυπηθεί με υπεριώδες φως;</a:t>
            </a:r>
            <a:br>
              <a:rPr lang="en-US" sz="3000" dirty="0">
                <a:solidFill>
                  <a:srgbClr val="0070C0"/>
                </a:solidFill>
                <a:ea typeface="ヒラギノ角ゴ Pro W3" pitchFamily="127" charset="-128"/>
                <a:cs typeface="Arial" pitchFamily="34" charset="0"/>
              </a:rPr>
            </a:br>
            <a:endParaRPr lang="en-US" sz="3000" dirty="0">
              <a:solidFill>
                <a:srgbClr val="0070C0"/>
              </a:solidFill>
              <a:ea typeface="ヒラギノ角ゴ Pro W3" pitchFamily="127" charset="-128"/>
              <a:cs typeface="Arial" pitchFamily="34" charset="0"/>
            </a:endParaRPr>
          </a:p>
        </p:txBody>
      </p:sp>
      <p:sp>
        <p:nvSpPr>
          <p:cNvPr id="12" name="Text Box 5"/>
          <p:cNvSpPr txBox="1">
            <a:spLocks noChangeArrowheads="1"/>
          </p:cNvSpPr>
          <p:nvPr/>
        </p:nvSpPr>
        <p:spPr bwMode="auto">
          <a:xfrm>
            <a:off x="364600" y="2485675"/>
            <a:ext cx="8229600" cy="3785652"/>
          </a:xfrm>
          <a:prstGeom prst="rect">
            <a:avLst/>
          </a:prstGeom>
          <a:noFill/>
          <a:ln w="9525">
            <a:noFill/>
            <a:miter lim="800000"/>
            <a:headEnd/>
            <a:tailEnd/>
          </a:ln>
        </p:spPr>
        <p:txBody>
          <a:bodyPr wrap="square">
            <a:spAutoFit/>
          </a:bodyPr>
          <a:lstStyle/>
          <a:p>
            <a:pPr marL="465138" indent="-465138">
              <a:buFontTx/>
              <a:buAutoNum type="arabicPeriod"/>
              <a:defRPr/>
            </a:pPr>
            <a:r>
              <a:rPr lang="el-GR" dirty="0">
                <a:latin typeface="+mn-lt"/>
                <a:ea typeface="+mn-ea"/>
              </a:rPr>
              <a:t>Δεν θα εκτοξευθούν ηλεκτρόνια.</a:t>
            </a:r>
          </a:p>
          <a:p>
            <a:pPr marL="465138" indent="-465138">
              <a:buFontTx/>
              <a:buAutoNum type="arabicPeriod"/>
              <a:defRPr/>
            </a:pPr>
            <a:r>
              <a:rPr lang="el-GR" dirty="0">
                <a:latin typeface="+mn-lt"/>
                <a:ea typeface="+mn-ea"/>
              </a:rPr>
              <a:t>Τα ηλεκτρόνια θα εκτιναχθούν και θα έχουν την ίδια κινητική ενέργεια με αυτά που εκτοξεύονται από το κίτρινο φως.</a:t>
            </a:r>
          </a:p>
          <a:p>
            <a:pPr marL="465138" indent="-465138">
              <a:buFontTx/>
              <a:buAutoNum type="arabicPeriod"/>
              <a:defRPr/>
            </a:pPr>
            <a:r>
              <a:rPr lang="el-GR" dirty="0">
                <a:latin typeface="+mn-lt"/>
                <a:ea typeface="+mn-ea"/>
              </a:rPr>
              <a:t>Τα ηλεκτρόνια θα εκτιναχθούν και θα έχουν μεγαλύτερη κινητική ενέργεια από αυτά που εκτοξεύονται από το κίτρινο φως.	 </a:t>
            </a:r>
          </a:p>
          <a:p>
            <a:pPr marL="465138" indent="-465138">
              <a:buFontTx/>
              <a:buAutoNum type="arabicPeriod"/>
              <a:defRPr/>
            </a:pPr>
            <a:r>
              <a:rPr lang="el-GR" dirty="0">
                <a:latin typeface="+mn-lt"/>
                <a:ea typeface="+mn-ea"/>
              </a:rPr>
              <a:t>Τα ηλεκτρόνια θα εκτιναχθούν και θα έχουν χαμηλότερη κινητική ενέργεια από αυτά που εκτοξεύονται από το κίτρινο φως.</a:t>
            </a:r>
            <a:endParaRPr lang="en-US" dirty="0">
              <a:latin typeface="+mn-lt"/>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2400657"/>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sz="3000" dirty="0">
                <a:solidFill>
                  <a:srgbClr val="0070C0"/>
                </a:solidFill>
                <a:ea typeface="ヒラギノ角ゴ Pro W3" pitchFamily="127" charset="-128"/>
                <a:cs typeface="Arial" pitchFamily="34" charset="0"/>
              </a:rPr>
              <a:t>A metal will eject electrons from its surface when struck by yellow light.  </a:t>
            </a:r>
            <a:br>
              <a:rPr lang="en-US" sz="3000" dirty="0">
                <a:solidFill>
                  <a:srgbClr val="0070C0"/>
                </a:solidFill>
                <a:ea typeface="ヒラギノ角ゴ Pro W3" pitchFamily="127" charset="-128"/>
                <a:cs typeface="Arial" pitchFamily="34" charset="0"/>
              </a:rPr>
            </a:br>
            <a:br>
              <a:rPr lang="en-US" sz="3000" dirty="0">
                <a:solidFill>
                  <a:srgbClr val="0070C0"/>
                </a:solidFill>
                <a:ea typeface="ヒラギノ角ゴ Pro W3" pitchFamily="127" charset="-128"/>
                <a:cs typeface="Arial" pitchFamily="34" charset="0"/>
              </a:rPr>
            </a:br>
            <a:r>
              <a:rPr lang="en-US" sz="3000" dirty="0">
                <a:solidFill>
                  <a:srgbClr val="0070C0"/>
                </a:solidFill>
                <a:ea typeface="ヒラギノ角ゴ Pro W3" pitchFamily="127" charset="-128"/>
                <a:cs typeface="Arial" pitchFamily="34" charset="0"/>
              </a:rPr>
              <a:t>Answer: What will happen If the surface is struck with ultraviolet light?</a:t>
            </a:r>
          </a:p>
        </p:txBody>
      </p:sp>
      <p:sp>
        <p:nvSpPr>
          <p:cNvPr id="12" name="Text Box 5"/>
          <p:cNvSpPr txBox="1">
            <a:spLocks noChangeArrowheads="1"/>
          </p:cNvSpPr>
          <p:nvPr/>
        </p:nvSpPr>
        <p:spPr bwMode="auto">
          <a:xfrm>
            <a:off x="364600" y="2485675"/>
            <a:ext cx="8229600" cy="3785652"/>
          </a:xfrm>
          <a:prstGeom prst="rect">
            <a:avLst/>
          </a:prstGeom>
          <a:noFill/>
          <a:ln w="9525">
            <a:noFill/>
            <a:miter lim="800000"/>
            <a:headEnd/>
            <a:tailEnd/>
          </a:ln>
        </p:spPr>
        <p:txBody>
          <a:bodyPr wrap="square">
            <a:spAutoFit/>
          </a:bodyPr>
          <a:lstStyle/>
          <a:p>
            <a:pPr marL="465138" indent="-465138">
              <a:buFontTx/>
              <a:buAutoNum type="arabicPeriod"/>
              <a:defRPr/>
            </a:pPr>
            <a:r>
              <a:rPr lang="en-US" dirty="0">
                <a:latin typeface="+mn-lt"/>
                <a:ea typeface="+mn-ea"/>
              </a:rPr>
              <a:t>No electrons will be ejected.</a:t>
            </a:r>
          </a:p>
          <a:p>
            <a:pPr marL="465138" indent="-465138">
              <a:buFontTx/>
              <a:buAutoNum type="arabicPeriod"/>
              <a:defRPr/>
            </a:pPr>
            <a:endParaRPr lang="en-US" dirty="0">
              <a:latin typeface="+mn-lt"/>
              <a:ea typeface="+mn-ea"/>
            </a:endParaRPr>
          </a:p>
          <a:p>
            <a:pPr marL="465138" indent="-465138">
              <a:buFontTx/>
              <a:buAutoNum type="arabicPeriod"/>
              <a:defRPr/>
            </a:pPr>
            <a:r>
              <a:rPr lang="en-US" dirty="0">
                <a:latin typeface="+mn-lt"/>
                <a:ea typeface="+mn-ea"/>
              </a:rPr>
              <a:t>Electrons will be ejected, and they will have the same kinetic energy as those ejected by yellow light.</a:t>
            </a:r>
          </a:p>
          <a:p>
            <a:pPr marL="465138" indent="-465138">
              <a:buFontTx/>
              <a:buAutoNum type="arabicPeriod"/>
              <a:defRPr/>
            </a:pPr>
            <a:endParaRPr lang="en-US" dirty="0">
              <a:latin typeface="+mn-lt"/>
              <a:ea typeface="+mn-ea"/>
            </a:endParaRPr>
          </a:p>
          <a:p>
            <a:pPr marL="465138" indent="-465138">
              <a:buFontTx/>
              <a:buAutoNum type="arabicPeriod"/>
              <a:defRPr/>
            </a:pPr>
            <a:r>
              <a:rPr lang="en-US" dirty="0">
                <a:solidFill>
                  <a:srgbClr val="FF0000"/>
                </a:solidFill>
                <a:latin typeface="+mn-lt"/>
                <a:ea typeface="+mn-ea"/>
              </a:rPr>
              <a:t>Electrons will be ejected, and they will have greater kinetic energy than those ejected by yellow light.	 </a:t>
            </a:r>
          </a:p>
          <a:p>
            <a:pPr marL="465138" indent="-465138">
              <a:buFontTx/>
              <a:buAutoNum type="arabicPeriod"/>
              <a:defRPr/>
            </a:pPr>
            <a:endParaRPr lang="en-US" dirty="0">
              <a:latin typeface="+mn-lt"/>
              <a:ea typeface="+mn-ea"/>
            </a:endParaRPr>
          </a:p>
          <a:p>
            <a:pPr marL="465138" indent="-465138">
              <a:buFontTx/>
              <a:buAutoNum type="arabicPeriod"/>
              <a:defRPr/>
            </a:pPr>
            <a:r>
              <a:rPr lang="en-US" dirty="0">
                <a:latin typeface="+mn-lt"/>
                <a:ea typeface="+mn-ea"/>
              </a:rPr>
              <a:t>Electrons will be ejected, and they will have lower kinetic energy than those ejected by yellow light.</a:t>
            </a:r>
          </a:p>
        </p:txBody>
      </p:sp>
    </p:spTree>
    <p:extLst>
      <p:ext uri="{BB962C8B-B14F-4D97-AF65-F5344CB8AC3E}">
        <p14:creationId xmlns:p14="http://schemas.microsoft.com/office/powerpoint/2010/main" val="2925361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Atomic Spectra: When Atoms Absorb Energy (h𝜈)</a:t>
            </a:r>
          </a:p>
        </p:txBody>
      </p:sp>
      <p:sp>
        <p:nvSpPr>
          <p:cNvPr id="5" name="Rectangle 3"/>
          <p:cNvSpPr>
            <a:spLocks noGrp="1" noChangeArrowheads="1"/>
          </p:cNvSpPr>
          <p:nvPr>
            <p:ph idx="1"/>
          </p:nvPr>
        </p:nvSpPr>
        <p:spPr>
          <a:xfrm>
            <a:off x="357850" y="1073550"/>
            <a:ext cx="8612530" cy="5262979"/>
          </a:xfrm>
        </p:spPr>
        <p:txBody>
          <a:bodyPr/>
          <a:lstStyle/>
          <a:p>
            <a:r>
              <a:rPr lang="el-GR" altLang="en-US" sz="2400" dirty="0">
                <a:ea typeface="ＭＳ Ｐゴシック" pitchFamily="34" charset="-128"/>
              </a:rPr>
              <a:t>Όταν τα άτομα ή τα μόρια απορροφούν ενέργεια, αυτή η ενέργεια συχνά απελευθερώνεται ως φωτεινή ενέργεια.</a:t>
            </a:r>
          </a:p>
          <a:p>
            <a:r>
              <a:rPr lang="el-GR" altLang="en-US" sz="2400" dirty="0">
                <a:ea typeface="ＭＳ Ｐゴシック" pitchFamily="34" charset="-128"/>
              </a:rPr>
              <a:t>Όταν αυτό το εκπεμπόμενο φως διέρχεται από ένα πρίσμα, εμφανίζεται ένα μοτίβο με συγκεκριμένα μήκη κύματος φωτός που είναι μοναδικό σε αυτόν τον τύπο ατόμου ή μορίου. </a:t>
            </a:r>
          </a:p>
          <a:p>
            <a:r>
              <a:rPr lang="el-GR" altLang="en-US" sz="2400" dirty="0">
                <a:ea typeface="ＭＳ Ｐゴシック" pitchFamily="34" charset="-128"/>
              </a:rPr>
              <a:t>Το μοτίβο ονομάζεται φάσμα εκπομπής.</a:t>
            </a:r>
          </a:p>
          <a:p>
            <a:r>
              <a:rPr lang="el-GR" altLang="en-US" sz="2400" dirty="0">
                <a:ea typeface="ＭＳ Ｐゴシック" pitchFamily="34" charset="-128"/>
              </a:rPr>
              <a:t>Φάσματα μη συνεχών ή γραμμών</a:t>
            </a:r>
          </a:p>
          <a:p>
            <a:r>
              <a:rPr lang="el-GR" altLang="en-US" sz="2400" dirty="0">
                <a:ea typeface="ＭＳ Ｐゴシック" pitchFamily="34" charset="-128"/>
              </a:rPr>
              <a:t>Φάσματα συνεχούς ή λευκού φωτός</a:t>
            </a:r>
          </a:p>
          <a:p>
            <a:r>
              <a:rPr lang="el-GR" altLang="en-US" sz="2400" dirty="0">
                <a:ea typeface="ＭＳ Ｐゴシック" pitchFamily="34" charset="-128"/>
              </a:rPr>
              <a:t>Τα φάσματα γραμμής μπορούν να χρησιμοποιηθούν για την αναγνώριση των στοιχείων που υπάρχουν σε ένα υλικό, καθώς κάθε στοιχείο έχει τα δικά του μοναδικά φάσματα γραμμής.</a:t>
            </a:r>
            <a:endParaRPr lang="en-US" altLang="en-US" sz="2400" dirty="0">
              <a:ea typeface="ＭＳ Ｐゴシック" pitchFamily="34" charset="-128"/>
            </a:endParaRPr>
          </a:p>
        </p:txBody>
      </p:sp>
    </p:spTree>
    <p:extLst>
      <p:ext uri="{BB962C8B-B14F-4D97-AF65-F5344CB8AC3E}">
        <p14:creationId xmlns:p14="http://schemas.microsoft.com/office/powerpoint/2010/main" val="3905018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Emission Spectra of Hydrogen</a:t>
            </a:r>
          </a:p>
        </p:txBody>
      </p:sp>
      <p:sp>
        <p:nvSpPr>
          <p:cNvPr id="5" name="Rectangle 3"/>
          <p:cNvSpPr>
            <a:spLocks noGrp="1" noChangeArrowheads="1"/>
          </p:cNvSpPr>
          <p:nvPr>
            <p:ph idx="1"/>
          </p:nvPr>
        </p:nvSpPr>
        <p:spPr>
          <a:xfrm>
            <a:off x="357850" y="4677323"/>
            <a:ext cx="8612530" cy="1581972"/>
          </a:xfrm>
        </p:spPr>
        <p:txBody>
          <a:bodyPr/>
          <a:lstStyle/>
          <a:p>
            <a:pPr>
              <a:buFont typeface="Arial" panose="020B0604020202020204" pitchFamily="34" charset="0"/>
              <a:buChar char="•"/>
            </a:pPr>
            <a:r>
              <a:rPr lang="el-GR" sz="2200" dirty="0"/>
              <a:t>Τα στοιχεία έχουν το δικό τους μοναδικό φάσμα.</a:t>
            </a:r>
            <a:endParaRPr lang="en-US" sz="2200" dirty="0"/>
          </a:p>
          <a:p>
            <a:pPr>
              <a:buFont typeface="Arial" panose="020B0604020202020204" pitchFamily="34" charset="0"/>
              <a:buChar char="•"/>
            </a:pPr>
            <a:endParaRPr lang="en-US" sz="2200" dirty="0"/>
          </a:p>
          <a:p>
            <a:pPr>
              <a:buFont typeface="Arial" panose="020B0604020202020204" pitchFamily="34" charset="0"/>
              <a:buChar char="•"/>
            </a:pPr>
            <a:r>
              <a:rPr lang="el-GR" sz="2200" dirty="0" err="1"/>
              <a:t>Παράδειγμα:Το</a:t>
            </a:r>
            <a:r>
              <a:rPr lang="el-GR" sz="2200" dirty="0"/>
              <a:t> υδρογόνο έχει τέσσερις διαφορετικές γραμμές στο ορατό φάσμα του.</a:t>
            </a:r>
            <a:endParaRPr lang="en-US" sz="22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5097"/>
          <a:stretch/>
        </p:blipFill>
        <p:spPr>
          <a:xfrm>
            <a:off x="1135978" y="681170"/>
            <a:ext cx="6872044" cy="3822528"/>
          </a:xfrm>
          <a:prstGeom prst="rect">
            <a:avLst/>
          </a:prstGeom>
        </p:spPr>
      </p:pic>
    </p:spTree>
    <p:extLst>
      <p:ext uri="{BB962C8B-B14F-4D97-AF65-F5344CB8AC3E}">
        <p14:creationId xmlns:p14="http://schemas.microsoft.com/office/powerpoint/2010/main" val="302089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Examples of Elemental Line Spectra in the Visible Region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854" t="14991" r="13139" b="3750"/>
          <a:stretch/>
        </p:blipFill>
        <p:spPr>
          <a:xfrm>
            <a:off x="1641676" y="1117508"/>
            <a:ext cx="5860648" cy="317906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6430"/>
          <a:stretch/>
        </p:blipFill>
        <p:spPr>
          <a:xfrm>
            <a:off x="1641676" y="4481196"/>
            <a:ext cx="5860648" cy="1907573"/>
          </a:xfrm>
          <a:prstGeom prst="rect">
            <a:avLst/>
          </a:prstGeom>
        </p:spPr>
      </p:pic>
    </p:spTree>
    <p:extLst>
      <p:ext uri="{BB962C8B-B14F-4D97-AF65-F5344CB8AC3E}">
        <p14:creationId xmlns:p14="http://schemas.microsoft.com/office/powerpoint/2010/main" val="248731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The Bohr Model of the Atom</a:t>
            </a:r>
          </a:p>
        </p:txBody>
      </p:sp>
      <p:sp>
        <p:nvSpPr>
          <p:cNvPr id="5" name="Rectangle 3"/>
          <p:cNvSpPr>
            <a:spLocks noGrp="1" noChangeArrowheads="1"/>
          </p:cNvSpPr>
          <p:nvPr>
            <p:ph idx="1"/>
          </p:nvPr>
        </p:nvSpPr>
        <p:spPr>
          <a:xfrm>
            <a:off x="346275" y="1076450"/>
            <a:ext cx="8515350" cy="4019562"/>
          </a:xfrm>
        </p:spPr>
        <p:txBody>
          <a:bodyPr/>
          <a:lstStyle/>
          <a:p>
            <a:r>
              <a:rPr lang="el-GR" altLang="en-US" sz="2200" dirty="0">
                <a:ea typeface="ＭＳ Ｐゴシック" pitchFamily="34" charset="-128"/>
              </a:rPr>
              <a:t>Το πυρηνικό μοντέλο του ατόμου (μοντέλο </a:t>
            </a:r>
            <a:r>
              <a:rPr lang="el-GR" altLang="en-US" sz="2200" dirty="0" err="1">
                <a:ea typeface="ＭＳ Ｐゴシック" pitchFamily="34" charset="-128"/>
              </a:rPr>
              <a:t>Rutherford</a:t>
            </a:r>
            <a:r>
              <a:rPr lang="el-GR" altLang="en-US" sz="2200" dirty="0">
                <a:ea typeface="ＭＳ Ｐゴシック" pitchFamily="34" charset="-128"/>
              </a:rPr>
              <a:t>) δεν εξηγεί ποιες δομικές αλλαγές συμβαίνουν όταν το άτομο κερδίζει ή χάνει ενέργεια.</a:t>
            </a:r>
            <a:endParaRPr lang="en-US" altLang="en-US" sz="2200" dirty="0">
              <a:ea typeface="ＭＳ Ｐゴシック" pitchFamily="34" charset="-128"/>
            </a:endParaRPr>
          </a:p>
          <a:p>
            <a:r>
              <a:rPr lang="el-GR" altLang="en-US" sz="2200" dirty="0">
                <a:ea typeface="ＭＳ Ｐゴシック" pitchFamily="34" charset="-128"/>
              </a:rPr>
              <a:t>Ο </a:t>
            </a:r>
            <a:r>
              <a:rPr lang="el-GR" altLang="en-US" sz="2200" dirty="0" err="1">
                <a:ea typeface="ＭＳ Ｐゴシック" pitchFamily="34" charset="-128"/>
              </a:rPr>
              <a:t>Bohr</a:t>
            </a:r>
            <a:r>
              <a:rPr lang="el-GR" altLang="en-US" sz="2200" dirty="0">
                <a:ea typeface="ＭＳ Ｐゴシック" pitchFamily="34" charset="-128"/>
              </a:rPr>
              <a:t> ανέπτυξε ένα μοντέλο του ατόμου για να εξηγήσει πώς αλλάζει η δομή του ατόμου όταν υφίσταται ενεργειακές μεταβάσεις.</a:t>
            </a:r>
            <a:endParaRPr lang="en-US" altLang="en-US" sz="2200" dirty="0">
              <a:ea typeface="ＭＳ Ｐゴシック" pitchFamily="34" charset="-128"/>
            </a:endParaRPr>
          </a:p>
          <a:p>
            <a:r>
              <a:rPr lang="el-GR" altLang="en-US" sz="2200" dirty="0">
                <a:ea typeface="ＭＳ Ｐゴシック" pitchFamily="34" charset="-128"/>
              </a:rPr>
              <a:t>Η βασική ιδέα του </a:t>
            </a:r>
            <a:r>
              <a:rPr lang="el-GR" altLang="en-US" sz="2200" dirty="0" err="1">
                <a:ea typeface="ＭＳ Ｐゴシック" pitchFamily="34" charset="-128"/>
              </a:rPr>
              <a:t>Bohr</a:t>
            </a:r>
            <a:r>
              <a:rPr lang="el-GR" altLang="en-US" sz="2200" dirty="0">
                <a:ea typeface="ＭＳ Ｐゴシック" pitchFamily="34" charset="-128"/>
              </a:rPr>
              <a:t> ήταν ότι η ενέργεια του ατόμου ήταν κβαντισμένη και ότι η ποσότητα ενέργειας στο άτομο σχετιζόταν με τη θέση του ηλεκτρονίου στο άτομο.</a:t>
            </a:r>
            <a:endParaRPr lang="en-US" altLang="en-US" sz="2200" dirty="0">
              <a:ea typeface="ＭＳ Ｐゴシック" pitchFamily="34" charset="-128"/>
            </a:endParaRPr>
          </a:p>
          <a:p>
            <a:r>
              <a:rPr lang="el-GR" altLang="en-US" sz="2200" dirty="0">
                <a:ea typeface="ＭＳ Ｐゴシック" pitchFamily="34" charset="-128"/>
              </a:rPr>
              <a:t>Η </a:t>
            </a:r>
            <a:r>
              <a:rPr lang="el-GR" altLang="en-US" sz="2200" dirty="0" err="1">
                <a:ea typeface="ＭＳ Ｐゴシック" pitchFamily="34" charset="-128"/>
              </a:rPr>
              <a:t>κβάντωση</a:t>
            </a:r>
            <a:r>
              <a:rPr lang="el-GR" altLang="en-US" sz="2200" dirty="0">
                <a:ea typeface="ＭＳ Ｐゴシック" pitchFamily="34" charset="-128"/>
              </a:rPr>
              <a:t> σημαίνει ότι το άτομο μπορούσε να έχει μόνο πολύ συγκεκριμένα ποσά ενέργειας.</a:t>
            </a:r>
            <a:endParaRPr lang="en-US" altLang="en-US" sz="2200" dirty="0">
              <a:ea typeface="ＭＳ Ｐゴシック" pitchFamily="34" charset="-128"/>
            </a:endParaRPr>
          </a:p>
        </p:txBody>
      </p:sp>
    </p:spTree>
    <p:extLst>
      <p:ext uri="{BB962C8B-B14F-4D97-AF65-F5344CB8AC3E}">
        <p14:creationId xmlns:p14="http://schemas.microsoft.com/office/powerpoint/2010/main" val="2919612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Bohr’s Model</a:t>
            </a:r>
          </a:p>
        </p:txBody>
      </p:sp>
      <p:sp>
        <p:nvSpPr>
          <p:cNvPr id="5" name="Rectangle 3"/>
          <p:cNvSpPr>
            <a:spLocks noGrp="1" noChangeArrowheads="1"/>
          </p:cNvSpPr>
          <p:nvPr>
            <p:ph idx="1"/>
          </p:nvPr>
        </p:nvSpPr>
        <p:spPr>
          <a:xfrm>
            <a:off x="346275" y="1076450"/>
            <a:ext cx="8515350" cy="4154984"/>
          </a:xfrm>
        </p:spPr>
        <p:txBody>
          <a:bodyPr/>
          <a:lstStyle/>
          <a:p>
            <a:r>
              <a:rPr lang="el-GR" altLang="en-US" sz="2200" dirty="0">
                <a:ea typeface="ＭＳ Ｐゴシック" pitchFamily="34" charset="-128"/>
              </a:rPr>
              <a:t>Τα ηλεκτρόνια κινούνται σε τροχιές που βρίσκονται σε σταθερή απόσταση από τον πυρήνα.</a:t>
            </a:r>
            <a:endParaRPr lang="en-US" altLang="en-US" sz="2200" dirty="0">
              <a:ea typeface="ＭＳ Ｐゴシック" pitchFamily="34" charset="-128"/>
            </a:endParaRPr>
          </a:p>
          <a:p>
            <a:r>
              <a:rPr lang="el-GR" altLang="en-US" sz="2200" dirty="0">
                <a:ea typeface="ＭＳ Ｐゴシック" pitchFamily="34" charset="-128"/>
              </a:rPr>
              <a:t>Σταθερές καταστάσεις</a:t>
            </a:r>
            <a:endParaRPr lang="en-US" altLang="en-US" sz="2200" dirty="0">
              <a:ea typeface="ＭＳ Ｐゴシック" pitchFamily="34" charset="-128"/>
            </a:endParaRPr>
          </a:p>
          <a:p>
            <a:r>
              <a:rPr lang="el-GR" altLang="en-US" sz="2200" dirty="0">
                <a:ea typeface="ＭＳ Ｐゴシック" pitchFamily="34" charset="-128"/>
              </a:rPr>
              <a:t>Επομένως, η ενέργεια του ηλεκτρονίου ήταν ανάλογη με την απόσταση της τροχιάς από τον πυρήνα.</a:t>
            </a:r>
            <a:endParaRPr lang="en-US" altLang="en-US" sz="2200" dirty="0">
              <a:ea typeface="ＭＳ Ｐゴシック" pitchFamily="34" charset="-128"/>
            </a:endParaRPr>
          </a:p>
          <a:p>
            <a:r>
              <a:rPr lang="el-GR" altLang="en-US" sz="2200" dirty="0">
                <a:ea typeface="ＭＳ Ｐゴシック" pitchFamily="34" charset="-128"/>
              </a:rPr>
              <a:t>Τα ηλεκτρόνια εκπέμπουν ακτινοβολία όταν "μεταπηδούν" από μια τροχιά με υψηλότερη ενέργεια σε μια τροχιά με χαμηλότερη ενέργεια.</a:t>
            </a:r>
            <a:endParaRPr lang="en-US" altLang="en-US" sz="2200" dirty="0">
              <a:ea typeface="ＭＳ Ｐゴシック" pitchFamily="34" charset="-128"/>
            </a:endParaRPr>
          </a:p>
          <a:p>
            <a:r>
              <a:rPr lang="el-GR" altLang="en-US" sz="2200" dirty="0">
                <a:ea typeface="ＭＳ Ｐゴシック" pitchFamily="34" charset="-128"/>
              </a:rPr>
              <a:t>Η εκπεμπόμενη ακτινοβολία ήταν ένα φωτόνιο φωτός.</a:t>
            </a:r>
            <a:endParaRPr lang="en-US" altLang="en-US" sz="2200" dirty="0">
              <a:ea typeface="ＭＳ Ｐゴシック" pitchFamily="34" charset="-128"/>
            </a:endParaRPr>
          </a:p>
          <a:p>
            <a:r>
              <a:rPr lang="el-GR" altLang="en-US" sz="2200" dirty="0">
                <a:ea typeface="ＭＳ Ｐゴシック" pitchFamily="34" charset="-128"/>
              </a:rPr>
              <a:t>Η απόσταση μεταξύ των τροχιών καθόριζε την ενέργεια του παραγόμενου φωτονίου φωτός.</a:t>
            </a:r>
            <a:endParaRPr lang="en-US" altLang="en-US" sz="2200" dirty="0">
              <a:ea typeface="ＭＳ Ｐゴシック" pitchFamily="34" charset="-128"/>
            </a:endParaRPr>
          </a:p>
        </p:txBody>
      </p:sp>
    </p:spTree>
    <p:extLst>
      <p:ext uri="{BB962C8B-B14F-4D97-AF65-F5344CB8AC3E}">
        <p14:creationId xmlns:p14="http://schemas.microsoft.com/office/powerpoint/2010/main" val="1175897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Bohr Model of H Atoms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788"/>
          <a:stretch/>
        </p:blipFill>
        <p:spPr>
          <a:xfrm>
            <a:off x="1189150" y="658021"/>
            <a:ext cx="6765699" cy="5751561"/>
          </a:xfrm>
          <a:prstGeom prst="rect">
            <a:avLst/>
          </a:prstGeom>
        </p:spPr>
      </p:pic>
    </p:spTree>
    <p:extLst>
      <p:ext uri="{BB962C8B-B14F-4D97-AF65-F5344CB8AC3E}">
        <p14:creationId xmlns:p14="http://schemas.microsoft.com/office/powerpoint/2010/main" val="4095863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Wave Behavior of Electrons</a:t>
            </a:r>
          </a:p>
        </p:txBody>
      </p:sp>
      <p:sp>
        <p:nvSpPr>
          <p:cNvPr id="4" name="Rectangle 3"/>
          <p:cNvSpPr>
            <a:spLocks noGrp="1" noChangeArrowheads="1"/>
          </p:cNvSpPr>
          <p:nvPr>
            <p:ph idx="1"/>
          </p:nvPr>
        </p:nvSpPr>
        <p:spPr>
          <a:xfrm>
            <a:off x="353813" y="1078375"/>
            <a:ext cx="8386000" cy="3785652"/>
          </a:xfrm>
        </p:spPr>
        <p:txBody>
          <a:bodyPr/>
          <a:lstStyle/>
          <a:p>
            <a:r>
              <a:rPr lang="el-GR" altLang="en-US" sz="2400" dirty="0">
                <a:ea typeface="ＭＳ Ｐゴシック" pitchFamily="34" charset="-128"/>
              </a:rPr>
              <a:t>Ο De </a:t>
            </a:r>
            <a:r>
              <a:rPr lang="el-GR" altLang="en-US" sz="2400" dirty="0" err="1">
                <a:ea typeface="ＭＳ Ｐゴシック" pitchFamily="34" charset="-128"/>
              </a:rPr>
              <a:t>Broglie</a:t>
            </a:r>
            <a:r>
              <a:rPr lang="el-GR" altLang="en-US" sz="2400" dirty="0">
                <a:ea typeface="ＭＳ Ｐゴシック" pitchFamily="34" charset="-128"/>
              </a:rPr>
              <a:t> πρότεινε ότι τα σωματίδια θα μπορούσαν να έχουν κυματοειδή χαρακτήρα.</a:t>
            </a:r>
            <a:endParaRPr lang="en-US" altLang="en-US" sz="2400" dirty="0">
              <a:ea typeface="ＭＳ Ｐゴシック" pitchFamily="34" charset="-128"/>
            </a:endParaRPr>
          </a:p>
          <a:p>
            <a:r>
              <a:rPr lang="el-GR" altLang="en-US" sz="2400" dirty="0">
                <a:ea typeface="ＭＳ Ｐゴシック" pitchFamily="34" charset="-128"/>
              </a:rPr>
              <a:t>Ο De </a:t>
            </a:r>
            <a:r>
              <a:rPr lang="el-GR" altLang="en-US" sz="2400" dirty="0" err="1">
                <a:ea typeface="ＭＳ Ｐゴシック" pitchFamily="34" charset="-128"/>
              </a:rPr>
              <a:t>Broglie</a:t>
            </a:r>
            <a:r>
              <a:rPr lang="el-GR" altLang="en-US" sz="2400" dirty="0">
                <a:ea typeface="ＭＳ Ｐゴシック" pitchFamily="34" charset="-128"/>
              </a:rPr>
              <a:t> προέβλεψε ότι το μήκος κύματος ενός σωματιδίου ήταν αντιστρόφως ανάλογο της ορμής του.</a:t>
            </a:r>
            <a:endParaRPr lang="en-US" altLang="en-US" sz="2400" dirty="0">
              <a:ea typeface="ＭＳ Ｐゴシック" pitchFamily="34" charset="-128"/>
            </a:endParaRPr>
          </a:p>
          <a:p>
            <a:r>
              <a:rPr lang="el-GR" altLang="en-US" sz="2400" dirty="0">
                <a:ea typeface="ＭＳ Ｐゴシック" pitchFamily="34" charset="-128"/>
              </a:rPr>
              <a:t> Επειδή είναι τόσο μικρό, ο κυματικός χαρακτήρας των ηλεκτρονίων είναι σημαντικός.</a:t>
            </a:r>
            <a:endParaRPr lang="en-US" altLang="en-US" sz="2400" dirty="0">
              <a:ea typeface="ＭＳ Ｐゴシック" pitchFamily="34" charset="-128"/>
            </a:endParaRPr>
          </a:p>
          <a:p>
            <a:endParaRPr lang="en-US" altLang="en-US" sz="2400" dirty="0">
              <a:ea typeface="ＭＳ Ｐゴシック" pitchFamily="34" charset="-128"/>
            </a:endParaRPr>
          </a:p>
          <a:p>
            <a:endParaRPr lang="en-US" altLang="en-US" sz="2400" dirty="0">
              <a:ea typeface="ＭＳ Ｐゴシック" pitchFamily="34" charset="-128"/>
            </a:endParaRPr>
          </a:p>
          <a:p>
            <a:r>
              <a:rPr lang="en-US" altLang="en-US" sz="2400" dirty="0">
                <a:ea typeface="ＭＳ Ｐゴシック" pitchFamily="34" charset="-128"/>
              </a:rPr>
              <a:t>De Broglie’s relation:</a:t>
            </a:r>
          </a:p>
        </p:txBody>
      </p:sp>
      <mc:AlternateContent xmlns:mc="http://schemas.openxmlformats.org/markup-compatibility/2006" xmlns:a14="http://schemas.microsoft.com/office/drawing/2010/main">
        <mc:Choice Requires="a14">
          <p:sp>
            <p:nvSpPr>
              <p:cNvPr id="5" name="TextBox 4"/>
              <p:cNvSpPr txBox="1"/>
              <p:nvPr/>
            </p:nvSpPr>
            <p:spPr>
              <a:xfrm>
                <a:off x="3817597" y="4851569"/>
                <a:ext cx="2146300" cy="82157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ea typeface="Cambria Math" charset="0"/>
                          <a:cs typeface="Cambria Math" charset="0"/>
                        </a:rPr>
                        <m:t>𝜆</m:t>
                      </m:r>
                      <m:r>
                        <a:rPr lang="en-US" sz="2800" b="0" i="1" smtClean="0">
                          <a:latin typeface="Cambria Math"/>
                        </a:rPr>
                        <m:t>= </m:t>
                      </m:r>
                      <m:f>
                        <m:fPr>
                          <m:ctrlPr>
                            <a:rPr lang="bg-BG" sz="2800" i="1" smtClean="0">
                              <a:latin typeface="Cambria Math" panose="02040503050406030204" pitchFamily="18" charset="0"/>
                            </a:rPr>
                          </m:ctrlPr>
                        </m:fPr>
                        <m:num>
                          <m:r>
                            <m:rPr>
                              <m:nor/>
                            </m:rPr>
                            <a:rPr lang="en-US" altLang="en-US" sz="2800" i="1" dirty="0">
                              <a:latin typeface="Times New Roman" pitchFamily="18" charset="0"/>
                              <a:cs typeface="Times New Roman" pitchFamily="18" charset="0"/>
                            </a:rPr>
                            <m:t>h</m:t>
                          </m:r>
                        </m:num>
                        <m:den>
                          <m:r>
                            <m:rPr>
                              <m:nor/>
                            </m:rPr>
                            <a:rPr lang="en-US" altLang="en-US" sz="2800" i="1">
                              <a:latin typeface="Times New Roman" pitchFamily="18" charset="0"/>
                              <a:cs typeface="Times New Roman" pitchFamily="18" charset="0"/>
                            </a:rPr>
                            <m:t>m</m:t>
                          </m:r>
                          <m:r>
                            <m:rPr>
                              <m:nor/>
                            </m:rPr>
                            <a:rPr lang="en-US" altLang="en-US" sz="2800" i="1" dirty="0">
                              <a:latin typeface="Times New Roman" pitchFamily="18" charset="0"/>
                              <a:cs typeface="Times New Roman" pitchFamily="18" charset="0"/>
                            </a:rPr>
                            <m:t>v</m:t>
                          </m:r>
                        </m:den>
                      </m:f>
                    </m:oMath>
                  </m:oMathPara>
                </a14:m>
                <a:endParaRPr lang="en-US" sz="2800" dirty="0">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17597" y="4851569"/>
                <a:ext cx="2146300" cy="82157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83081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a:defRPr/>
            </a:pPr>
            <a:r>
              <a:rPr lang="en-US" altLang="en-US" dirty="0">
                <a:solidFill>
                  <a:srgbClr val="0070C0"/>
                </a:solidFill>
              </a:rPr>
              <a:t>Problem Solving Using De Broglie’s Relation</a:t>
            </a:r>
          </a:p>
        </p:txBody>
      </p:sp>
      <p:sp>
        <p:nvSpPr>
          <p:cNvPr id="6" name="Line 2"/>
          <p:cNvSpPr>
            <a:spLocks noChangeShapeType="1"/>
          </p:cNvSpPr>
          <p:nvPr/>
        </p:nvSpPr>
        <p:spPr bwMode="auto">
          <a:xfrm>
            <a:off x="315913" y="1805751"/>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Rectangle 3"/>
          <p:cNvSpPr>
            <a:spLocks noChangeArrowheads="1"/>
          </p:cNvSpPr>
          <p:nvPr/>
        </p:nvSpPr>
        <p:spPr bwMode="auto">
          <a:xfrm>
            <a:off x="319088" y="1101755"/>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2.4</a:t>
            </a:r>
            <a:r>
              <a:rPr lang="en-US" sz="2000" b="1" dirty="0">
                <a:solidFill>
                  <a:srgbClr val="3366FF"/>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de Broglie Wavelength</a:t>
            </a:r>
          </a:p>
        </p:txBody>
      </p:sp>
      <p:sp>
        <p:nvSpPr>
          <p:cNvPr id="8" name="Line 7"/>
          <p:cNvSpPr>
            <a:spLocks noChangeShapeType="1"/>
          </p:cNvSpPr>
          <p:nvPr/>
        </p:nvSpPr>
        <p:spPr bwMode="auto">
          <a:xfrm>
            <a:off x="304800" y="1029338"/>
            <a:ext cx="0" cy="541762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9" name="Text Box 8"/>
          <p:cNvSpPr txBox="1">
            <a:spLocks noChangeArrowheads="1"/>
          </p:cNvSpPr>
          <p:nvPr/>
        </p:nvSpPr>
        <p:spPr bwMode="auto">
          <a:xfrm>
            <a:off x="323850" y="1447125"/>
            <a:ext cx="8458200" cy="454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Calculate the wavelength of an electron traveling with a speed of 2.65 × 10</a:t>
            </a:r>
            <a:r>
              <a:rPr lang="en-US" sz="1400" baseline="30000" dirty="0"/>
              <a:t>6</a:t>
            </a:r>
            <a:r>
              <a:rPr lang="en-US" sz="1400" dirty="0"/>
              <a:t> m/s.</a:t>
            </a:r>
            <a:endParaRPr lang="en-US" sz="1400" baseline="-25000" dirty="0"/>
          </a:p>
        </p:txBody>
      </p:sp>
      <p:sp>
        <p:nvSpPr>
          <p:cNvPr id="10" name="Line 9"/>
          <p:cNvSpPr>
            <a:spLocks noChangeShapeType="1"/>
          </p:cNvSpPr>
          <p:nvPr/>
        </p:nvSpPr>
        <p:spPr bwMode="auto">
          <a:xfrm>
            <a:off x="304800" y="1046192"/>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1" name="Line 10"/>
          <p:cNvSpPr>
            <a:spLocks noChangeShapeType="1"/>
          </p:cNvSpPr>
          <p:nvPr/>
        </p:nvSpPr>
        <p:spPr bwMode="auto">
          <a:xfrm>
            <a:off x="296863" y="6446965"/>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2" name="Text Box 4"/>
          <p:cNvSpPr txBox="1">
            <a:spLocks noChangeArrowheads="1"/>
          </p:cNvSpPr>
          <p:nvPr/>
        </p:nvSpPr>
        <p:spPr bwMode="auto">
          <a:xfrm>
            <a:off x="368299" y="1819845"/>
            <a:ext cx="8721969" cy="460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SORT</a:t>
            </a:r>
            <a:r>
              <a:rPr lang="en-US" sz="1400" b="1" dirty="0"/>
              <a:t>   </a:t>
            </a:r>
            <a:r>
              <a:rPr lang="en-US" sz="1400" dirty="0"/>
              <a:t>You are given the speed of an electron and asked to calculate its wavelength.</a:t>
            </a:r>
          </a:p>
          <a:p>
            <a:pPr>
              <a:spcBef>
                <a:spcPts val="840"/>
              </a:spcBef>
              <a:defRPr/>
            </a:pPr>
            <a:r>
              <a:rPr lang="en-US" sz="1400" b="1" dirty="0">
                <a:latin typeface="Arial" charset="0"/>
                <a:cs typeface="Arial" charset="0"/>
              </a:rPr>
              <a:t>GIVEN</a:t>
            </a:r>
            <a:r>
              <a:rPr lang="en-US" sz="1400" b="1" dirty="0"/>
              <a:t>   </a:t>
            </a:r>
            <a:r>
              <a:rPr lang="el-GR" sz="1400" i="1" dirty="0"/>
              <a:t>ν</a:t>
            </a:r>
            <a:r>
              <a:rPr lang="en-US" sz="1400" dirty="0"/>
              <a:t> = 2.65 × 10</a:t>
            </a:r>
            <a:r>
              <a:rPr lang="en-US" sz="1400" baseline="30000" dirty="0"/>
              <a:t>6</a:t>
            </a:r>
            <a:r>
              <a:rPr lang="en-US" sz="1400" dirty="0"/>
              <a:t> m/s</a:t>
            </a:r>
          </a:p>
          <a:p>
            <a:pPr>
              <a:spcBef>
                <a:spcPts val="840"/>
              </a:spcBef>
              <a:defRPr/>
            </a:pPr>
            <a:r>
              <a:rPr lang="en-US" sz="1400" b="1" dirty="0">
                <a:latin typeface="Arial" charset="0"/>
                <a:cs typeface="Arial" charset="0"/>
              </a:rPr>
              <a:t>FIND</a:t>
            </a:r>
            <a:r>
              <a:rPr lang="en-US" sz="1400" b="1" dirty="0"/>
              <a:t>   </a:t>
            </a:r>
            <a:r>
              <a:rPr lang="el-GR" sz="1400" dirty="0"/>
              <a:t>λ</a:t>
            </a:r>
            <a:endParaRPr lang="en-US" sz="1400" dirty="0"/>
          </a:p>
          <a:p>
            <a:endParaRPr lang="en-US" sz="1400" dirty="0"/>
          </a:p>
          <a:p>
            <a:r>
              <a:rPr lang="en-US" sz="1400" b="1" dirty="0">
                <a:latin typeface="Arial" charset="0"/>
                <a:cs typeface="Arial" charset="0"/>
              </a:rPr>
              <a:t>STRATEGIZE</a:t>
            </a:r>
            <a:r>
              <a:rPr lang="en-US" sz="1400" b="1" dirty="0"/>
              <a:t>   </a:t>
            </a:r>
            <a:r>
              <a:rPr lang="en-US" sz="1400" dirty="0"/>
              <a:t>The conceptual plan shows how the de Broglie relation relates the wavelength of an electron to its mass and velocity.</a:t>
            </a:r>
          </a:p>
          <a:p>
            <a:endParaRPr lang="en-US" sz="1400" dirty="0"/>
          </a:p>
          <a:p>
            <a:r>
              <a:rPr lang="en-US" sz="1400" b="1" dirty="0">
                <a:latin typeface="Arial" charset="0"/>
                <a:cs typeface="Arial" charset="0"/>
              </a:rPr>
              <a:t>CONCEPTUAL PLAN</a:t>
            </a:r>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b="1" dirty="0">
                <a:latin typeface="Arial" charset="0"/>
                <a:cs typeface="Arial" charset="0"/>
              </a:rPr>
              <a:t>RELATIONSHIPS USED</a:t>
            </a:r>
          </a:p>
          <a:p>
            <a:r>
              <a:rPr lang="el-GR" sz="1400" dirty="0">
                <a:cs typeface="Arial" charset="0"/>
              </a:rPr>
              <a:t>λ</a:t>
            </a:r>
            <a:r>
              <a:rPr lang="fr-FR" sz="1400" dirty="0">
                <a:cs typeface="Arial" charset="0"/>
              </a:rPr>
              <a:t> = </a:t>
            </a:r>
            <a:r>
              <a:rPr lang="fr-FR" sz="1400" i="1" dirty="0">
                <a:cs typeface="Arial" charset="0"/>
              </a:rPr>
              <a:t>h</a:t>
            </a:r>
            <a:r>
              <a:rPr lang="fr-FR" sz="1400" dirty="0">
                <a:cs typeface="Arial" charset="0"/>
              </a:rPr>
              <a:t>/</a:t>
            </a:r>
            <a:r>
              <a:rPr lang="fr-FR" sz="1400" i="1" dirty="0">
                <a:cs typeface="Arial" charset="0"/>
              </a:rPr>
              <a:t>m</a:t>
            </a:r>
            <a:r>
              <a:rPr lang="el-GR" sz="1400" i="1" dirty="0"/>
              <a:t>ν</a:t>
            </a:r>
            <a:r>
              <a:rPr lang="fr-FR" sz="1400" dirty="0">
                <a:cs typeface="Arial" charset="0"/>
              </a:rPr>
              <a:t> (de Broglie relation, Equation 2.4)</a:t>
            </a:r>
          </a:p>
          <a:p>
            <a:endParaRPr lang="fr-FR" sz="1400" dirty="0">
              <a:latin typeface="+mn-lt"/>
              <a:cs typeface="Arial" charset="0"/>
            </a:endParaRPr>
          </a:p>
          <a:p>
            <a:r>
              <a:rPr lang="en-US" sz="1400" b="1" dirty="0">
                <a:latin typeface="Arial" charset="0"/>
                <a:cs typeface="Arial" charset="0"/>
              </a:rPr>
              <a:t>SOLVE</a:t>
            </a:r>
            <a:r>
              <a:rPr lang="en-US" sz="1400" b="1" dirty="0"/>
              <a:t>   </a:t>
            </a:r>
            <a:r>
              <a:rPr lang="en-US" sz="1400" dirty="0"/>
              <a:t>Substitute the velocity, Planck’s constant, and the mass of an electron to calculate the electron’s wavelength. To correctly cancel the units, break down the J in Planck’s constant into its SI base units (1 J = 1 kg </a:t>
            </a:r>
            <a:r>
              <a:rPr lang="en-US" sz="1400" dirty="0">
                <a:latin typeface="Arial"/>
                <a:cs typeface="Arial"/>
              </a:rPr>
              <a:t>•</a:t>
            </a:r>
            <a:r>
              <a:rPr lang="en-US" sz="1400" dirty="0"/>
              <a:t> m</a:t>
            </a:r>
            <a:r>
              <a:rPr lang="en-US" sz="1400" baseline="30000" dirty="0"/>
              <a:t>2</a:t>
            </a:r>
            <a:r>
              <a:rPr lang="en-US" sz="1400" dirty="0"/>
              <a:t>/s</a:t>
            </a:r>
            <a:r>
              <a:rPr lang="en-US" sz="1400" baseline="30000" dirty="0"/>
              <a:t>2</a:t>
            </a:r>
            <a:r>
              <a:rPr lang="en-US" sz="1400" dirty="0"/>
              <a: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319" y="3630863"/>
            <a:ext cx="2750038" cy="1041504"/>
          </a:xfrm>
          <a:prstGeom prst="rect">
            <a:avLst/>
          </a:prstGeom>
        </p:spPr>
      </p:pic>
    </p:spTree>
    <p:extLst>
      <p:ext uri="{BB962C8B-B14F-4D97-AF65-F5344CB8AC3E}">
        <p14:creationId xmlns:p14="http://schemas.microsoft.com/office/powerpoint/2010/main" val="425124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The Behavior of Very Small Particles</a:t>
            </a:r>
          </a:p>
        </p:txBody>
      </p:sp>
      <p:sp>
        <p:nvSpPr>
          <p:cNvPr id="5123" name="Content Placeholder 2"/>
          <p:cNvSpPr>
            <a:spLocks noGrp="1"/>
          </p:cNvSpPr>
          <p:nvPr>
            <p:ph idx="1"/>
          </p:nvPr>
        </p:nvSpPr>
        <p:spPr>
          <a:xfrm>
            <a:off x="342900" y="1035925"/>
            <a:ext cx="8458200" cy="5607689"/>
          </a:xfrm>
        </p:spPr>
        <p:txBody>
          <a:bodyPr/>
          <a:lstStyle/>
          <a:p>
            <a:r>
              <a:rPr lang="el-GR" altLang="en-US" sz="2800" dirty="0">
                <a:ea typeface="ＭＳ Ｐゴシック" pitchFamily="34" charset="-128"/>
              </a:rPr>
              <a:t>Τα ηλεκτρόνια είναι απίστευτα μικρά κομμάτια ύλης.</a:t>
            </a:r>
          </a:p>
          <a:p>
            <a:r>
              <a:rPr lang="el-GR" altLang="en-US" sz="2800" dirty="0">
                <a:ea typeface="ＭＳ Ｐゴシック" pitchFamily="34" charset="-128"/>
              </a:rPr>
              <a:t>Ο αριθμός των ηλεκτρονίων σε ένα μόνο στίγμα σκόνης είναι μεγαλύτερος από τον αριθμό των ανθρώπων που έχουν ζήσει ποτέ στη Γη.</a:t>
            </a:r>
          </a:p>
          <a:p>
            <a:r>
              <a:rPr lang="el-GR" altLang="en-US" sz="2800" dirty="0">
                <a:ea typeface="ＭＳ Ｐゴシック" pitchFamily="34" charset="-128"/>
              </a:rPr>
              <a:t>Η άμεση παρατήρηση ηλεκτρονίων στο άτομο είναι αδύνατη. το ηλεκτρόνιο είναι τόσο μικρό που παρατηρώντας το αλλάζει η συμπεριφορά του.</a:t>
            </a:r>
          </a:p>
          <a:p>
            <a:r>
              <a:rPr lang="el-GR" altLang="en-US" sz="2800" dirty="0">
                <a:ea typeface="ＭＳ Ｐゴシック" pitchFamily="34" charset="-128"/>
              </a:rPr>
              <a:t>Ακόμη και το να λάμψει ένα φως στο ηλεκτρόνιο θα το επηρέαζε.</a:t>
            </a:r>
          </a:p>
          <a:p>
            <a:r>
              <a:rPr lang="el-GR" altLang="en-US" sz="2800" dirty="0">
                <a:ea typeface="ＭＳ Ｐゴシック" pitchFamily="34" charset="-128"/>
              </a:rPr>
              <a:t>Μεγάλο μέρος της συμπεριφοράς των ατόμων καθορίζεται από το ηλεκτρόνιο.</a:t>
            </a:r>
            <a:endParaRPr lang="en-US" altLang="en-US" sz="2800" dirty="0">
              <a:ea typeface="ＭＳ Ｐゴシック"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a:defRPr/>
            </a:pPr>
            <a:r>
              <a:rPr lang="en-US" altLang="en-US" dirty="0">
                <a:solidFill>
                  <a:srgbClr val="0070C0"/>
                </a:solidFill>
              </a:rPr>
              <a:t>Problem Solving Using De Broglie’s Relation</a:t>
            </a:r>
          </a:p>
        </p:txBody>
      </p:sp>
      <p:sp>
        <p:nvSpPr>
          <p:cNvPr id="14" name="Line 2"/>
          <p:cNvSpPr>
            <a:spLocks noChangeShapeType="1"/>
          </p:cNvSpPr>
          <p:nvPr/>
        </p:nvSpPr>
        <p:spPr bwMode="auto">
          <a:xfrm>
            <a:off x="315913" y="1804715"/>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3"/>
          <p:cNvSpPr>
            <a:spLocks noChangeArrowheads="1"/>
          </p:cNvSpPr>
          <p:nvPr/>
        </p:nvSpPr>
        <p:spPr bwMode="auto">
          <a:xfrm>
            <a:off x="319088" y="1100719"/>
            <a:ext cx="8318500"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2.4</a:t>
            </a:r>
            <a:r>
              <a:rPr lang="en-US" sz="2000" b="1" dirty="0">
                <a:solidFill>
                  <a:srgbClr val="3366FF"/>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de Broglie Wavelength</a:t>
            </a:r>
          </a:p>
        </p:txBody>
      </p:sp>
      <p:sp>
        <p:nvSpPr>
          <p:cNvPr id="16" name="Line 7"/>
          <p:cNvSpPr>
            <a:spLocks noChangeShapeType="1"/>
          </p:cNvSpPr>
          <p:nvPr/>
        </p:nvSpPr>
        <p:spPr bwMode="auto">
          <a:xfrm>
            <a:off x="304800" y="1026105"/>
            <a:ext cx="0" cy="403008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7" name="Text Box 8"/>
          <p:cNvSpPr txBox="1">
            <a:spLocks noChangeArrowheads="1"/>
          </p:cNvSpPr>
          <p:nvPr/>
        </p:nvSpPr>
        <p:spPr bwMode="auto">
          <a:xfrm>
            <a:off x="323850" y="1447433"/>
            <a:ext cx="8458200" cy="25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Continued</a:t>
            </a:r>
            <a:endParaRPr lang="en-US" sz="1400" baseline="-25000" dirty="0"/>
          </a:p>
        </p:txBody>
      </p:sp>
      <p:sp>
        <p:nvSpPr>
          <p:cNvPr id="18" name="Line 9"/>
          <p:cNvSpPr>
            <a:spLocks noChangeShapeType="1"/>
          </p:cNvSpPr>
          <p:nvPr/>
        </p:nvSpPr>
        <p:spPr bwMode="auto">
          <a:xfrm>
            <a:off x="304800" y="1045156"/>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9" name="Line 10"/>
          <p:cNvSpPr>
            <a:spLocks noChangeShapeType="1"/>
          </p:cNvSpPr>
          <p:nvPr/>
        </p:nvSpPr>
        <p:spPr bwMode="auto">
          <a:xfrm>
            <a:off x="296863" y="5056187"/>
            <a:ext cx="4572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 name="Text Box 4"/>
          <p:cNvSpPr txBox="1">
            <a:spLocks noChangeArrowheads="1"/>
          </p:cNvSpPr>
          <p:nvPr/>
        </p:nvSpPr>
        <p:spPr bwMode="auto">
          <a:xfrm>
            <a:off x="304800" y="1818273"/>
            <a:ext cx="8604738" cy="313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763" indent="-4763">
              <a:defRPr sz="1600">
                <a:solidFill>
                  <a:schemeClr val="tx1"/>
                </a:solidFill>
                <a:latin typeface="Times New Roman" pitchFamily="18" charset="0"/>
                <a:ea typeface="MS PGothic" pitchFamily="34" charset="-128"/>
              </a:defRPr>
            </a:lvl1pPr>
            <a:lvl2pPr marL="742950" indent="-285750">
              <a:defRPr sz="1600">
                <a:solidFill>
                  <a:schemeClr val="tx1"/>
                </a:solidFill>
                <a:latin typeface="Times New Roman" pitchFamily="18" charset="0"/>
                <a:ea typeface="MS PGothic" pitchFamily="34" charset="-128"/>
              </a:defRPr>
            </a:lvl2pPr>
            <a:lvl3pPr marL="1143000" indent="-228600">
              <a:defRPr sz="1600">
                <a:solidFill>
                  <a:schemeClr val="tx1"/>
                </a:solidFill>
                <a:latin typeface="Times New Roman" pitchFamily="18" charset="0"/>
                <a:ea typeface="MS PGothic" pitchFamily="34" charset="-128"/>
              </a:defRPr>
            </a:lvl3pPr>
            <a:lvl4pPr marL="1600200" indent="-228600">
              <a:defRPr sz="1600">
                <a:solidFill>
                  <a:schemeClr val="tx1"/>
                </a:solidFill>
                <a:latin typeface="Times New Roman" pitchFamily="18" charset="0"/>
                <a:ea typeface="MS PGothic" pitchFamily="34" charset="-128"/>
              </a:defRPr>
            </a:lvl4pPr>
            <a:lvl5pPr marL="2057400" indent="-228600">
              <a:defRPr sz="1600">
                <a:solidFill>
                  <a:schemeClr val="tx1"/>
                </a:solidFill>
                <a:latin typeface="Times New Roman" pitchFamily="18" charset="0"/>
                <a:ea typeface="MS PGothic"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MS PGothic" pitchFamily="34" charset="-128"/>
              </a:defRPr>
            </a:lvl9pPr>
          </a:lstStyle>
          <a:p>
            <a:r>
              <a:rPr lang="en-US" sz="1400" b="1" dirty="0">
                <a:latin typeface="Arial" charset="0"/>
                <a:cs typeface="Arial" charset="0"/>
              </a:rPr>
              <a:t>SOLUTION</a:t>
            </a:r>
            <a:r>
              <a:rPr lang="en-US" sz="1400" dirty="0"/>
              <a:t> </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b="1" dirty="0">
                <a:latin typeface="Arial" charset="0"/>
                <a:cs typeface="Arial" charset="0"/>
              </a:rPr>
              <a:t>CHECK</a:t>
            </a:r>
            <a:r>
              <a:rPr lang="en-US" sz="1400" dirty="0"/>
              <a:t>   The units of the answer (m) are correct. The magnitude of the answer is very small, as we would expect for the wavelength of an electron.</a:t>
            </a:r>
          </a:p>
          <a:p>
            <a:endParaRPr lang="en-US" sz="1400" dirty="0"/>
          </a:p>
          <a:p>
            <a:pPr>
              <a:defRPr/>
            </a:pPr>
            <a:r>
              <a:rPr lang="en-US" b="1" dirty="0">
                <a:solidFill>
                  <a:srgbClr val="0094C8"/>
                </a:solidFill>
                <a:latin typeface="Arial" pitchFamily="34" charset="0"/>
              </a:rPr>
              <a:t>For Practice 2.4</a:t>
            </a:r>
          </a:p>
          <a:p>
            <a:r>
              <a:rPr lang="en-US" sz="1400" dirty="0"/>
              <a:t>What is the velocity of an electron that has a de Broglie wavelength approximately the length of a chemical bond? Assume this length to be 1.2 × 10</a:t>
            </a:r>
            <a:r>
              <a:rPr lang="en-US" sz="1400" baseline="30000" dirty="0"/>
              <a:t>–10</a:t>
            </a:r>
            <a:r>
              <a:rPr lang="en-US" sz="1400" dirty="0"/>
              <a:t> m.</a:t>
            </a: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9981" y="2021919"/>
            <a:ext cx="3345745" cy="1192006"/>
          </a:xfrm>
          <a:prstGeom prst="rect">
            <a:avLst/>
          </a:prstGeom>
        </p:spPr>
      </p:pic>
    </p:spTree>
    <p:extLst>
      <p:ext uri="{BB962C8B-B14F-4D97-AF65-F5344CB8AC3E}">
        <p14:creationId xmlns:p14="http://schemas.microsoft.com/office/powerpoint/2010/main" val="343140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a:solidFill>
                  <a:srgbClr val="0070C0"/>
                </a:solidFill>
                <a:ea typeface="ヒラギノ角ゴ Pro W3" pitchFamily="127" charset="-128"/>
                <a:cs typeface="Arial" pitchFamily="34" charset="0"/>
              </a:rPr>
              <a:t>Περίθλαση ηλεκτρονίων</a:t>
            </a:r>
            <a:endParaRPr lang="en-US" dirty="0">
              <a:solidFill>
                <a:srgbClr val="0070C0"/>
              </a:solidFill>
              <a:ea typeface="ヒラギノ角ゴ Pro W3" pitchFamily="127" charset="-128"/>
              <a:cs typeface="Arial" pitchFamily="34" charset="0"/>
            </a:endParaRPr>
          </a:p>
        </p:txBody>
      </p:sp>
      <p:sp>
        <p:nvSpPr>
          <p:cNvPr id="6" name="Rectangle 11"/>
          <p:cNvSpPr txBox="1">
            <a:spLocks noChangeArrowheads="1"/>
          </p:cNvSpPr>
          <p:nvPr/>
        </p:nvSpPr>
        <p:spPr bwMode="auto">
          <a:xfrm>
            <a:off x="349450" y="1083200"/>
            <a:ext cx="8455025" cy="104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4163" indent="-284163">
              <a:buFont typeface="Arial"/>
              <a:buChar char="•"/>
            </a:pPr>
            <a:r>
              <a:rPr lang="el-GR" dirty="0">
                <a:latin typeface="+mn-lt"/>
              </a:rPr>
              <a:t>Αν τα ηλεκτρόνια συμπεριφέρονται μόνο σαν σωματίδια, θα έπρεπε να υπάρχουν μόνο δύο φωτεινά σημεία στο στόχο.</a:t>
            </a:r>
            <a:endParaRPr lang="en-US" dirty="0">
              <a:latin typeface="+mn-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113"/>
          <a:stretch/>
        </p:blipFill>
        <p:spPr>
          <a:xfrm>
            <a:off x="1182254" y="2129742"/>
            <a:ext cx="6779492" cy="4213184"/>
          </a:xfrm>
          <a:prstGeom prst="rect">
            <a:avLst/>
          </a:prstGeom>
        </p:spPr>
      </p:pic>
    </p:spTree>
    <p:extLst>
      <p:ext uri="{BB962C8B-B14F-4D97-AF65-F5344CB8AC3E}">
        <p14:creationId xmlns:p14="http://schemas.microsoft.com/office/powerpoint/2010/main" val="4100680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a:solidFill>
                  <a:srgbClr val="0070C0"/>
                </a:solidFill>
                <a:ea typeface="ヒラギノ角ゴ Pro W3" pitchFamily="127" charset="-128"/>
                <a:cs typeface="Arial" pitchFamily="34" charset="0"/>
              </a:rPr>
              <a:t>Περίθλαση ηλεκτρονίων</a:t>
            </a:r>
            <a:endParaRPr lang="en-US" dirty="0">
              <a:solidFill>
                <a:srgbClr val="0070C0"/>
              </a:solidFill>
              <a:ea typeface="ヒラギノ角ゴ Pro W3" pitchFamily="127" charset="-128"/>
              <a:cs typeface="Arial" pitchFamily="34" charset="0"/>
            </a:endParaRPr>
          </a:p>
        </p:txBody>
      </p:sp>
      <p:sp>
        <p:nvSpPr>
          <p:cNvPr id="6" name="Rectangle 11"/>
          <p:cNvSpPr txBox="1">
            <a:spLocks noChangeArrowheads="1"/>
          </p:cNvSpPr>
          <p:nvPr/>
        </p:nvSpPr>
        <p:spPr bwMode="auto">
          <a:xfrm>
            <a:off x="349450" y="1071625"/>
            <a:ext cx="8455025" cy="137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altLang="en-US" dirty="0">
                <a:latin typeface="+mn-lt"/>
                <a:ea typeface="ＭＳ Ｐゴシック" pitchFamily="34" charset="-128"/>
              </a:rPr>
              <a:t>Η απόδειξη ότι το ηλεκτρόνιο είχε κυματική φύση ήρθε λίγα χρόνια αργότερα με την απόδειξη ότι μια δέσμη ηλεκτρονίων παρήγαγε ένα μοτίβο παρεμβολής, όπως κάνουν τα κύματα.</a:t>
            </a:r>
            <a:endParaRPr lang="en-US" altLang="en-US" dirty="0">
              <a:latin typeface="+mn-lt"/>
              <a:ea typeface="ＭＳ Ｐゴシック" pitchFamily="34" charset="-128"/>
            </a:endParaRPr>
          </a:p>
        </p:txBody>
      </p:sp>
      <p:sp>
        <p:nvSpPr>
          <p:cNvPr id="5" name="Text Box 13"/>
          <p:cNvSpPr txBox="1">
            <a:spLocks noChangeArrowheads="1"/>
          </p:cNvSpPr>
          <p:nvPr/>
        </p:nvSpPr>
        <p:spPr bwMode="auto">
          <a:xfrm>
            <a:off x="6424914" y="3627048"/>
            <a:ext cx="249916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el-GR" sz="2000"/>
              <a:t>Ωστόσο, τα ηλεκτρόνια παρουσιάζουν στην πραγματικότητα ένα μοτίβο παρεμβολής, γεγονός που αποδεικνύει ότι συμπεριφέρονται σαν κύματα.</a:t>
            </a:r>
            <a:endParaRPr lang="en-US" sz="2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290"/>
          <a:stretch/>
        </p:blipFill>
        <p:spPr>
          <a:xfrm>
            <a:off x="210400" y="2644404"/>
            <a:ext cx="6214514" cy="3223962"/>
          </a:xfrm>
          <a:prstGeom prst="rect">
            <a:avLst/>
          </a:prstGeom>
        </p:spPr>
      </p:pic>
    </p:spTree>
    <p:extLst>
      <p:ext uri="{BB962C8B-B14F-4D97-AF65-F5344CB8AC3E}">
        <p14:creationId xmlns:p14="http://schemas.microsoft.com/office/powerpoint/2010/main" val="553022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56966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a:solidFill>
                  <a:srgbClr val="0070C0"/>
                </a:solidFill>
                <a:ea typeface="ヒラギノ角ゴ Pro W3" pitchFamily="127" charset="-128"/>
                <a:cs typeface="Arial" pitchFamily="34" charset="0"/>
              </a:rPr>
              <a:t>Οι συμπληρωματικές ιδιότητες ενός ηλεκτρονίου:</a:t>
            </a:r>
            <a:r>
              <a:rPr lang="en-US" dirty="0">
                <a:solidFill>
                  <a:srgbClr val="0070C0"/>
                </a:solidFill>
                <a:ea typeface="ヒラギノ角ゴ Pro W3" pitchFamily="127" charset="-128"/>
                <a:cs typeface="Arial" pitchFamily="34" charset="0"/>
              </a:rPr>
              <a:t> </a:t>
            </a:r>
            <a:r>
              <a:rPr lang="el-GR" dirty="0">
                <a:solidFill>
                  <a:srgbClr val="0070C0"/>
                </a:solidFill>
                <a:ea typeface="ヒラギノ角ゴ Pro W3" pitchFamily="127" charset="-128"/>
                <a:cs typeface="Arial" pitchFamily="34" charset="0"/>
              </a:rPr>
              <a:t>Η έννοια της κυματικής δυαδικότητας και της αβεβαιότητας</a:t>
            </a:r>
            <a:endParaRPr lang="en-US" dirty="0">
              <a:solidFill>
                <a:srgbClr val="0070C0"/>
              </a:solidFill>
              <a:ea typeface="ヒラギノ角ゴ Pro W3" pitchFamily="127" charset="-128"/>
              <a:cs typeface="Arial" pitchFamily="34" charset="0"/>
            </a:endParaRPr>
          </a:p>
        </p:txBody>
      </p:sp>
      <p:sp>
        <p:nvSpPr>
          <p:cNvPr id="7" name="Rectangle 3"/>
          <p:cNvSpPr>
            <a:spLocks noGrp="1" noChangeArrowheads="1"/>
          </p:cNvSpPr>
          <p:nvPr>
            <p:ph idx="1"/>
          </p:nvPr>
        </p:nvSpPr>
        <p:spPr>
          <a:xfrm>
            <a:off x="348851" y="1614025"/>
            <a:ext cx="8378460" cy="4493538"/>
          </a:xfrm>
        </p:spPr>
        <p:txBody>
          <a:bodyPr/>
          <a:lstStyle/>
          <a:p>
            <a:r>
              <a:rPr lang="el-GR" altLang="en-US" sz="2200" dirty="0">
                <a:ea typeface="ＭＳ Ｐゴシック" pitchFamily="34" charset="-128"/>
              </a:rPr>
              <a:t>Τα χαρακτηριστικά συμπεριφοράς ενός ηλεκτρονίου μπορούν να </a:t>
            </a:r>
            <a:r>
              <a:rPr lang="el-GR" altLang="en-US" sz="2200" dirty="0" err="1">
                <a:ea typeface="ＭＳ Ｐゴシック" pitchFamily="34" charset="-128"/>
              </a:rPr>
              <a:t>περιγραφούν</a:t>
            </a:r>
            <a:r>
              <a:rPr lang="el-GR" altLang="en-US" sz="2200" dirty="0">
                <a:ea typeface="ＭＳ Ｐゴシック" pitchFamily="34" charset="-128"/>
              </a:rPr>
              <a:t> ως εξής:</a:t>
            </a:r>
            <a:endParaRPr lang="en-US" altLang="en-US" sz="2200" dirty="0">
              <a:ea typeface="ＭＳ Ｐゴシック" pitchFamily="34" charset="-128"/>
            </a:endParaRPr>
          </a:p>
          <a:p>
            <a:r>
              <a:rPr lang="el-GR" altLang="en-US" sz="2200" dirty="0">
                <a:ea typeface="ＭＳ Ｐゴシック" pitchFamily="34" charset="-128"/>
              </a:rPr>
              <a:t>Από την άποψη των σωματιδίων (π.χ. ύλη, μάζα) Φύση σωματιδίου = θέση</a:t>
            </a:r>
            <a:endParaRPr lang="en-US" altLang="en-US" sz="2200" dirty="0">
              <a:ea typeface="ＭＳ Ｐゴシック" pitchFamily="34" charset="-128"/>
            </a:endParaRPr>
          </a:p>
          <a:p>
            <a:r>
              <a:rPr lang="el-GR" altLang="en-US" sz="2200" dirty="0">
                <a:ea typeface="ＭＳ Ｐゴシック" pitchFamily="34" charset="-128"/>
              </a:rPr>
              <a:t>Από ενεργειακή άποψη (π.χ. μήκος κύματος, συχνότητα)</a:t>
            </a:r>
            <a:r>
              <a:rPr lang="en-US" altLang="en-US" sz="2200" dirty="0">
                <a:ea typeface="ＭＳ Ｐゴシック" pitchFamily="34" charset="-128"/>
              </a:rPr>
              <a:t> </a:t>
            </a:r>
            <a:r>
              <a:rPr lang="el-GR" altLang="en-US" sz="2200" dirty="0">
                <a:ea typeface="ＭＳ Ｐゴシック" pitchFamily="34" charset="-128"/>
              </a:rPr>
              <a:t>Φύση κύματος = μοτίβο παρεμβολής</a:t>
            </a:r>
            <a:endParaRPr lang="en-US" altLang="en-US" sz="2200" dirty="0">
              <a:ea typeface="ＭＳ Ｐゴシック" pitchFamily="34" charset="-128"/>
            </a:endParaRPr>
          </a:p>
          <a:p>
            <a:r>
              <a:rPr lang="el-GR" altLang="en-US" sz="2200" dirty="0">
                <a:ea typeface="ＭＳ Ｐゴシック" pitchFamily="34" charset="-128"/>
              </a:rPr>
              <a:t>Πρόβλημα: δεν μπορούν να παρατηρηθούν και οι δύο ιδιότητες ταυτόχρονα</a:t>
            </a:r>
            <a:endParaRPr lang="en-US" altLang="en-US" sz="2200" dirty="0">
              <a:ea typeface="ＭＳ Ｐゴシック" pitchFamily="34" charset="-128"/>
            </a:endParaRPr>
          </a:p>
          <a:p>
            <a:r>
              <a:rPr lang="el-GR" altLang="en-US" sz="2200" dirty="0">
                <a:ea typeface="ＭＳ Ｐゴシック" pitchFamily="34" charset="-128"/>
              </a:rPr>
              <a:t>Η κυματική και η σωματιδιακή φύση του ηλεκτρονίου είναι συμπληρωματικές ιδιότητες.</a:t>
            </a:r>
            <a:endParaRPr lang="en-US" altLang="en-US" sz="2200" dirty="0">
              <a:ea typeface="ＭＳ Ｐゴシック" pitchFamily="34" charset="-128"/>
            </a:endParaRPr>
          </a:p>
          <a:p>
            <a:r>
              <a:rPr lang="el-GR" altLang="en-US" sz="2200" dirty="0">
                <a:ea typeface="ＭＳ Ｐゴシック" pitchFamily="34" charset="-128"/>
              </a:rPr>
              <a:t>Όσο περισσότερα γνωρίζετε για τη μία, τόσο λιγότερα γνωρίζετε για την άλλη.</a:t>
            </a:r>
            <a:endParaRPr lang="en-US" altLang="en-US" sz="2200" dirty="0">
              <a:ea typeface="ＭＳ Ｐゴシック" pitchFamily="34" charset="-128"/>
            </a:endParaRPr>
          </a:p>
        </p:txBody>
      </p:sp>
    </p:spTree>
    <p:extLst>
      <p:ext uri="{BB962C8B-B14F-4D97-AF65-F5344CB8AC3E}">
        <p14:creationId xmlns:p14="http://schemas.microsoft.com/office/powerpoint/2010/main" val="1703145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Heisenberg’s Uncertainty Principle</a:t>
            </a:r>
          </a:p>
        </p:txBody>
      </p:sp>
      <p:sp>
        <p:nvSpPr>
          <p:cNvPr id="7" name="Rectangle 3"/>
          <p:cNvSpPr>
            <a:spLocks noGrp="1" noChangeArrowheads="1"/>
          </p:cNvSpPr>
          <p:nvPr>
            <p:ph idx="1"/>
          </p:nvPr>
        </p:nvSpPr>
        <p:spPr>
          <a:xfrm>
            <a:off x="348851" y="1081590"/>
            <a:ext cx="8378460" cy="4985980"/>
          </a:xfrm>
        </p:spPr>
        <p:txBody>
          <a:bodyPr/>
          <a:lstStyle/>
          <a:p>
            <a:pPr lvl="1">
              <a:defRPr/>
            </a:pPr>
            <a:r>
              <a:rPr lang="el-GR" altLang="en-US" sz="2200" i="1" dirty="0">
                <a:ea typeface="ＭＳ Ｐゴシック" pitchFamily="34" charset="-128"/>
              </a:rPr>
              <a:t>Ο Χάιζενμπεργκ δήλωσε ότι το γινόμενο των αβεβαιοτήτων τόσο της θέσης όσο και της ταχύτητας ενός σωματιδίου ήταν αντιστρόφως ανάλογο της μάζας του.</a:t>
            </a:r>
            <a:endParaRPr lang="en-US" altLang="en-US" sz="2200" i="1" dirty="0">
              <a:ea typeface="ＭＳ Ｐゴシック" pitchFamily="34" charset="-128"/>
            </a:endParaRPr>
          </a:p>
          <a:p>
            <a:pPr lvl="1">
              <a:defRPr/>
            </a:pPr>
            <a:r>
              <a:rPr lang="en-US" altLang="en-US" sz="2200" i="1" dirty="0">
                <a:ea typeface="ＭＳ Ｐゴシック" pitchFamily="34" charset="-128"/>
              </a:rPr>
              <a:t>x</a:t>
            </a:r>
            <a:r>
              <a:rPr lang="en-US" altLang="en-US" sz="2200" dirty="0">
                <a:ea typeface="ＭＳ Ｐゴシック" pitchFamily="34" charset="-128"/>
              </a:rPr>
              <a:t> = position, </a:t>
            </a:r>
            <a:r>
              <a:rPr lang="el-GR" altLang="en-US" sz="2200" dirty="0"/>
              <a:t>Δ</a:t>
            </a:r>
            <a:r>
              <a:rPr lang="en-US" altLang="en-US" sz="2200" i="1" dirty="0">
                <a:ea typeface="ＭＳ Ｐゴシック" pitchFamily="34" charset="-128"/>
              </a:rPr>
              <a:t>x</a:t>
            </a:r>
            <a:r>
              <a:rPr lang="en-US" altLang="en-US" sz="2200" dirty="0">
                <a:ea typeface="ＭＳ Ｐゴシック" pitchFamily="34" charset="-128"/>
              </a:rPr>
              <a:t> = uncertainty in position</a:t>
            </a:r>
          </a:p>
          <a:p>
            <a:pPr lvl="1">
              <a:defRPr/>
            </a:pPr>
            <a:r>
              <a:rPr lang="en-US" altLang="en-US" sz="2200" i="1" dirty="0">
                <a:ea typeface="ＭＳ Ｐゴシック" pitchFamily="34" charset="-128"/>
              </a:rPr>
              <a:t>v</a:t>
            </a:r>
            <a:r>
              <a:rPr lang="en-US" altLang="en-US" sz="2200" dirty="0">
                <a:ea typeface="ＭＳ Ｐゴシック" pitchFamily="34" charset="-128"/>
              </a:rPr>
              <a:t> = velocity, </a:t>
            </a:r>
            <a:r>
              <a:rPr lang="el-GR" altLang="en-US" sz="2200" dirty="0"/>
              <a:t>Δ</a:t>
            </a:r>
            <a:r>
              <a:rPr lang="en-US" altLang="en-US" sz="2200" i="1" dirty="0">
                <a:ea typeface="ＭＳ Ｐゴシック" pitchFamily="34" charset="-128"/>
              </a:rPr>
              <a:t>v</a:t>
            </a:r>
            <a:r>
              <a:rPr lang="en-US" altLang="en-US" sz="2200" dirty="0">
                <a:ea typeface="ＭＳ Ｐゴシック" pitchFamily="34" charset="-128"/>
              </a:rPr>
              <a:t> = uncertainty in velocity</a:t>
            </a:r>
          </a:p>
          <a:p>
            <a:pPr lvl="1">
              <a:defRPr/>
            </a:pPr>
            <a:r>
              <a:rPr lang="en-US" altLang="en-US" sz="2200" i="1" dirty="0">
                <a:ea typeface="ＭＳ Ｐゴシック" pitchFamily="34" charset="-128"/>
              </a:rPr>
              <a:t>m</a:t>
            </a:r>
            <a:r>
              <a:rPr lang="en-US" altLang="en-US" sz="2200" dirty="0">
                <a:ea typeface="ＭＳ Ｐゴシック" pitchFamily="34" charset="-128"/>
              </a:rPr>
              <a:t> = mass</a:t>
            </a:r>
          </a:p>
          <a:p>
            <a:pPr lvl="1">
              <a:defRPr/>
            </a:pPr>
            <a:endParaRPr lang="en-US" altLang="en-US" sz="2400" dirty="0">
              <a:ea typeface="ＭＳ Ｐゴシック" pitchFamily="34" charset="-128"/>
            </a:endParaRPr>
          </a:p>
          <a:p>
            <a:pPr marL="457200" lvl="1" indent="0" algn="ctr">
              <a:buNone/>
              <a:defRPr/>
            </a:pPr>
            <a:r>
              <a:rPr lang="el-GR" altLang="en-US" sz="3200" dirty="0"/>
              <a:t>Δ</a:t>
            </a:r>
            <a:r>
              <a:rPr lang="en-US" altLang="en-US" sz="3200" b="1" i="1" dirty="0">
                <a:ea typeface="ＭＳ Ｐゴシック" pitchFamily="34" charset="-128"/>
              </a:rPr>
              <a:t>x </a:t>
            </a:r>
            <a:r>
              <a:rPr lang="en-US" altLang="en-US" sz="3200" dirty="0">
                <a:ea typeface="ＭＳ Ｐゴシック" pitchFamily="34" charset="-128"/>
              </a:rPr>
              <a:t>×</a:t>
            </a:r>
            <a:r>
              <a:rPr lang="en-US" altLang="en-US" sz="3200" b="1" i="1" dirty="0">
                <a:ea typeface="ＭＳ Ｐゴシック" pitchFamily="34" charset="-128"/>
              </a:rPr>
              <a:t> m</a:t>
            </a:r>
            <a:r>
              <a:rPr lang="el-GR" altLang="en-US" sz="3200" dirty="0"/>
              <a:t>Δ</a:t>
            </a:r>
            <a:r>
              <a:rPr lang="en-US" altLang="en-US" sz="3200" i="1" dirty="0">
                <a:ea typeface="ＭＳ Ｐゴシック" pitchFamily="34" charset="-128"/>
              </a:rPr>
              <a:t>v </a:t>
            </a:r>
            <a:r>
              <a:rPr lang="en-US" altLang="en-US" sz="3200" b="1" i="1" dirty="0">
                <a:ea typeface="ＭＳ Ｐゴシック" pitchFamily="34" charset="-128"/>
              </a:rPr>
              <a:t>&gt; h/4 </a:t>
            </a:r>
            <a:r>
              <a:rPr lang="en-US" sz="3200" i="1" dirty="0"/>
              <a:t>π</a:t>
            </a:r>
            <a:endParaRPr lang="en-US" altLang="en-US" sz="3200" b="1" i="1" dirty="0">
              <a:ea typeface="ＭＳ Ｐゴシック" pitchFamily="34" charset="-128"/>
            </a:endParaRPr>
          </a:p>
          <a:p>
            <a:pPr lvl="1">
              <a:defRPr/>
            </a:pPr>
            <a:endParaRPr lang="en-US" altLang="en-US" sz="2400" dirty="0">
              <a:ea typeface="ＭＳ Ｐゴシック" pitchFamily="34" charset="-128"/>
            </a:endParaRPr>
          </a:p>
          <a:p>
            <a:pPr>
              <a:defRPr/>
            </a:pPr>
            <a:r>
              <a:rPr lang="en-US" altLang="en-US" sz="2400" dirty="0">
                <a:ea typeface="ＭＳ Ｐゴシック" pitchFamily="34" charset="-128"/>
              </a:rPr>
              <a:t>This means that the more accurately you know the position of a small particle, such as an electron, the less you know about its speed, and vice versa.</a:t>
            </a:r>
          </a:p>
        </p:txBody>
      </p:sp>
    </p:spTree>
    <p:extLst>
      <p:ext uri="{BB962C8B-B14F-4D97-AF65-F5344CB8AC3E}">
        <p14:creationId xmlns:p14="http://schemas.microsoft.com/office/powerpoint/2010/main" val="124975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err="1">
                <a:solidFill>
                  <a:srgbClr val="0070C0"/>
                </a:solidFill>
                <a:ea typeface="ヒラギノ角ゴ Pro W3" pitchFamily="127" charset="-128"/>
                <a:cs typeface="Arial" pitchFamily="34" charset="0"/>
              </a:rPr>
              <a:t>Καθοριστικότητα</a:t>
            </a:r>
            <a:r>
              <a:rPr lang="el-GR" dirty="0">
                <a:solidFill>
                  <a:srgbClr val="0070C0"/>
                </a:solidFill>
                <a:ea typeface="ヒラギノ角ゴ Pro W3" pitchFamily="127" charset="-128"/>
                <a:cs typeface="Arial" pitchFamily="34" charset="0"/>
              </a:rPr>
              <a:t> έναντι απροσδιοριστίας</a:t>
            </a:r>
            <a:endParaRPr lang="en-US" dirty="0">
              <a:solidFill>
                <a:srgbClr val="0070C0"/>
              </a:solidFill>
              <a:ea typeface="ヒラギノ角ゴ Pro W3" pitchFamily="127" charset="-128"/>
              <a:cs typeface="Arial" pitchFamily="34" charset="0"/>
            </a:endParaRPr>
          </a:p>
        </p:txBody>
      </p:sp>
      <p:sp>
        <p:nvSpPr>
          <p:cNvPr id="7" name="Rectangle 3"/>
          <p:cNvSpPr>
            <a:spLocks noGrp="1" noChangeArrowheads="1"/>
          </p:cNvSpPr>
          <p:nvPr>
            <p:ph idx="1"/>
          </p:nvPr>
        </p:nvSpPr>
        <p:spPr>
          <a:xfrm>
            <a:off x="348851" y="1081590"/>
            <a:ext cx="8378460" cy="1514261"/>
          </a:xfrm>
        </p:spPr>
        <p:txBody>
          <a:bodyPr/>
          <a:lstStyle/>
          <a:p>
            <a:r>
              <a:rPr lang="el-GR" altLang="en-US" sz="2200" dirty="0">
                <a:ea typeface="ＭＳ Ｐゴシック" pitchFamily="34" charset="-128"/>
              </a:rPr>
              <a:t>Σύμφωνα με την κλασική φυσική, τα σωματίδια κινούνται σε μια διαδρομή που καθορίζεται από την ταχύτητα, τη θέση και τις δυνάμεις που ασκούνται πάνω τους.</a:t>
            </a:r>
            <a:endParaRPr lang="en-US" altLang="en-US" sz="2200" dirty="0">
              <a:ea typeface="ＭＳ Ｐゴシック" pitchFamily="34" charset="-128"/>
            </a:endParaRPr>
          </a:p>
          <a:p>
            <a:r>
              <a:rPr lang="el-GR" altLang="en-US" sz="2200" dirty="0" err="1">
                <a:ea typeface="ＭＳ Ｐゴシック" pitchFamily="34" charset="-128"/>
              </a:rPr>
              <a:t>Καθοριστικότητα</a:t>
            </a:r>
            <a:r>
              <a:rPr lang="el-GR" altLang="en-US" sz="2200" dirty="0">
                <a:ea typeface="ＭＳ Ｐゴシック" pitchFamily="34" charset="-128"/>
              </a:rPr>
              <a:t> = ορισμένο, προβλέψιμο μέλλον.</a:t>
            </a:r>
            <a:endParaRPr lang="en-US" altLang="en-US" sz="2200" dirty="0">
              <a:ea typeface="ＭＳ Ｐゴシック" pitchFamily="34"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443"/>
          <a:stretch/>
        </p:blipFill>
        <p:spPr>
          <a:xfrm>
            <a:off x="991486" y="2805769"/>
            <a:ext cx="7161027" cy="3600456"/>
          </a:xfrm>
          <a:prstGeom prst="rect">
            <a:avLst/>
          </a:prstGeom>
        </p:spPr>
      </p:pic>
    </p:spTree>
    <p:extLst>
      <p:ext uri="{BB962C8B-B14F-4D97-AF65-F5344CB8AC3E}">
        <p14:creationId xmlns:p14="http://schemas.microsoft.com/office/powerpoint/2010/main" val="640514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Determinacy versus Indeterminacy</a:t>
            </a:r>
          </a:p>
        </p:txBody>
      </p:sp>
      <p:sp>
        <p:nvSpPr>
          <p:cNvPr id="7" name="Rectangle 3"/>
          <p:cNvSpPr>
            <a:spLocks noGrp="1" noChangeArrowheads="1"/>
          </p:cNvSpPr>
          <p:nvPr>
            <p:ph idx="1"/>
          </p:nvPr>
        </p:nvSpPr>
        <p:spPr>
          <a:xfrm>
            <a:off x="348851" y="723419"/>
            <a:ext cx="8714126" cy="3399945"/>
          </a:xfrm>
        </p:spPr>
        <p:txBody>
          <a:bodyPr/>
          <a:lstStyle/>
          <a:p>
            <a:r>
              <a:rPr lang="el-GR" altLang="en-US" sz="2400" dirty="0">
                <a:ea typeface="ＭＳ Ｐゴシック" pitchFamily="34" charset="-128"/>
              </a:rPr>
              <a:t>Επειδή δεν μπορούμε να γνωρίζουμε τόσο τη θέση όσο και την ταχύτητα ενός ηλεκτρονίου, δεν μπορούμε να προβλέψουμε τη διαδρομή που θα ακολουθήσει.</a:t>
            </a:r>
            <a:endParaRPr lang="en-US" altLang="en-US" sz="2400" dirty="0">
              <a:ea typeface="ＭＳ Ｐゴシック" pitchFamily="34" charset="-128"/>
            </a:endParaRPr>
          </a:p>
          <a:p>
            <a:r>
              <a:rPr lang="el-GR" altLang="en-US" sz="2400" dirty="0">
                <a:ea typeface="ＭＳ Ｐゴシック" pitchFamily="34" charset="-128"/>
              </a:rPr>
              <a:t>Απροσδιοριστία = αόριστο μέλλον, μπορούμε να προβλέψουμε μόνο την πιθανότητα</a:t>
            </a:r>
            <a:r>
              <a:rPr lang="en-US" altLang="en-US" sz="2400" dirty="0">
                <a:ea typeface="ＭＳ Ｐゴシック" pitchFamily="34" charset="-128"/>
              </a:rPr>
              <a:t>.</a:t>
            </a:r>
          </a:p>
          <a:p>
            <a:r>
              <a:rPr lang="el-GR" altLang="en-US" sz="2400" dirty="0">
                <a:ea typeface="ＭＳ Ｐゴシック" pitchFamily="34" charset="-128"/>
              </a:rPr>
              <a:t>Το καλύτερο που μπορούμε να κάνουμε είναι να περιγράψουμε την πιθανότητα ένα ηλεκτρόνιο να βρεθεί σε μια συγκεκριμένη περιοχή χρησιμοποιώντας στατιστικές συναρτήσεις.</a:t>
            </a:r>
            <a:endParaRPr lang="en-US" altLang="en-US" sz="2400" dirty="0">
              <a:ea typeface="ＭＳ Ｐゴシック" pitchFamily="34"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584"/>
          <a:stretch/>
        </p:blipFill>
        <p:spPr>
          <a:xfrm>
            <a:off x="304800" y="4123364"/>
            <a:ext cx="8534400" cy="2011217"/>
          </a:xfrm>
          <a:prstGeom prst="rect">
            <a:avLst/>
          </a:prstGeom>
        </p:spPr>
      </p:pic>
    </p:spTree>
    <p:extLst>
      <p:ext uri="{BB962C8B-B14F-4D97-AF65-F5344CB8AC3E}">
        <p14:creationId xmlns:p14="http://schemas.microsoft.com/office/powerpoint/2010/main" val="1164436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Indeterminacy Behavior of Electrons</a:t>
            </a:r>
          </a:p>
        </p:txBody>
      </p:sp>
      <p:sp>
        <p:nvSpPr>
          <p:cNvPr id="6" name="Rectangle 3"/>
          <p:cNvSpPr txBox="1">
            <a:spLocks noChangeArrowheads="1"/>
          </p:cNvSpPr>
          <p:nvPr/>
        </p:nvSpPr>
        <p:spPr bwMode="auto">
          <a:xfrm>
            <a:off x="346629" y="687730"/>
            <a:ext cx="86469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l-GR" altLang="en-US" sz="2000" dirty="0">
                <a:ea typeface="ＭＳ Ｐゴシック" pitchFamily="34" charset="-128"/>
              </a:rPr>
              <a:t>Η συμπεριφορά των ηλεκτρονίων είναι απροσδιόριστη.</a:t>
            </a:r>
            <a:endParaRPr lang="en-US" altLang="en-US" sz="2000" dirty="0">
              <a:ea typeface="ＭＳ Ｐゴシック" pitchFamily="34" charset="-128"/>
            </a:endParaRPr>
          </a:p>
          <a:p>
            <a:r>
              <a:rPr lang="el-GR" altLang="en-US" sz="2000" dirty="0">
                <a:ea typeface="ＭＳ Ｐゴシック" pitchFamily="34" charset="-128"/>
              </a:rPr>
              <a:t>Δηλαδή, η πορεία ενός ηλεκτρονίου δεν μπορεί να καθοριστεί από τη θέση και την ταχύτητά του.</a:t>
            </a:r>
            <a:endParaRPr lang="en-US" altLang="en-US" sz="2000" dirty="0">
              <a:ea typeface="ＭＳ Ｐゴシック" pitchFamily="34" charset="-128"/>
            </a:endParaRPr>
          </a:p>
          <a:p>
            <a:r>
              <a:rPr lang="el-GR" altLang="en-US" sz="2000" dirty="0">
                <a:ea typeface="ＭＳ Ｐゴシック" pitchFamily="34" charset="-128"/>
              </a:rPr>
              <a:t> Η ενέργεια και η θέση του ηλεκτρονίου είναι συμπληρωματικές.KE = ½mv2</a:t>
            </a:r>
            <a:endParaRPr lang="en-US" altLang="en-US" sz="2000" dirty="0">
              <a:ea typeface="ＭＳ Ｐゴシック" pitchFamily="34" charset="-128"/>
            </a:endParaRPr>
          </a:p>
          <a:p>
            <a:r>
              <a:rPr lang="el-GR" altLang="en-US" sz="2000" dirty="0">
                <a:ea typeface="ＭＳ Ｐゴシック" pitchFamily="34" charset="-128"/>
              </a:rPr>
              <a:t>Για ένα ηλεκτρόνιο με δεδομένη ενέργεια, το καλύτερο που μπορούμε να κάνουμε είναι να περιγράψουμε μια περιοχή στο άτομο με μεγάλη πιθανότητα να το βρούμε.</a:t>
            </a:r>
            <a:endParaRPr lang="en-US" altLang="en-US" sz="2000" dirty="0">
              <a:ea typeface="ＭＳ Ｐゴシック" pitchFamily="34" charset="-128"/>
            </a:endParaRPr>
          </a:p>
          <a:p>
            <a:r>
              <a:rPr lang="el-GR" altLang="en-US" sz="2000" dirty="0">
                <a:ea typeface="ＭＳ Ｐゴシック" pitchFamily="34" charset="-128"/>
              </a:rPr>
              <a:t>Πολλές από τις ιδιότητες των ατόμων σχετίζονται με τις ενέργειες των ηλεκτρονίων.</a:t>
            </a:r>
            <a:endParaRPr lang="en-US" altLang="en-US" sz="2000" dirty="0">
              <a:ea typeface="ＭＳ Ｐゴシック" pitchFamily="34" charset="-128"/>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4005"/>
          <a:stretch/>
        </p:blipFill>
        <p:spPr>
          <a:xfrm>
            <a:off x="1838445" y="3816412"/>
            <a:ext cx="5467109" cy="2657826"/>
          </a:xfrm>
          <a:prstGeom prst="rect">
            <a:avLst/>
          </a:prstGeom>
        </p:spPr>
      </p:pic>
    </p:spTree>
    <p:extLst>
      <p:ext uri="{BB962C8B-B14F-4D97-AF65-F5344CB8AC3E}">
        <p14:creationId xmlns:p14="http://schemas.microsoft.com/office/powerpoint/2010/main" val="1358070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Schrödinger’s Equation: </a:t>
            </a:r>
            <a:r>
              <a:rPr lang="en-US" i="1" dirty="0">
                <a:solidFill>
                  <a:srgbClr val="0070C0"/>
                </a:solidFill>
                <a:ea typeface="ヒラギノ角ゴ Pro W3" pitchFamily="127" charset="-128"/>
                <a:cs typeface="Arial" pitchFamily="34" charset="0"/>
              </a:rPr>
              <a:t>H</a:t>
            </a:r>
            <a:r>
              <a:rPr lang="el-GR" i="1" dirty="0">
                <a:solidFill>
                  <a:srgbClr val="0070C0"/>
                </a:solidFill>
                <a:ea typeface="ヒラギノ角ゴ Pro W3" pitchFamily="127" charset="-128"/>
                <a:cs typeface="Arial" pitchFamily="34" charset="0"/>
              </a:rPr>
              <a:t>ψ </a:t>
            </a:r>
            <a:r>
              <a:rPr lang="el-GR" dirty="0">
                <a:solidFill>
                  <a:srgbClr val="0070C0"/>
                </a:solidFill>
                <a:ea typeface="ヒラギノ角ゴ Pro W3" pitchFamily="127" charset="-128"/>
                <a:cs typeface="Arial" pitchFamily="34" charset="0"/>
              </a:rPr>
              <a:t>= </a:t>
            </a:r>
            <a:r>
              <a:rPr lang="en-US" i="1" dirty="0">
                <a:solidFill>
                  <a:srgbClr val="0070C0"/>
                </a:solidFill>
                <a:ea typeface="ヒラギノ角ゴ Pro W3" pitchFamily="127" charset="-128"/>
                <a:cs typeface="Arial" pitchFamily="34" charset="0"/>
              </a:rPr>
              <a:t>E</a:t>
            </a:r>
            <a:r>
              <a:rPr lang="el-GR" i="1" dirty="0">
                <a:solidFill>
                  <a:srgbClr val="0070C0"/>
                </a:solidFill>
                <a:ea typeface="ヒラギノ角ゴ Pro W3" pitchFamily="127" charset="-128"/>
                <a:cs typeface="Arial" pitchFamily="34" charset="0"/>
              </a:rPr>
              <a:t>ψ</a:t>
            </a:r>
            <a:endParaRPr lang="en-US" i="1" dirty="0">
              <a:solidFill>
                <a:srgbClr val="0070C0"/>
              </a:solidFill>
              <a:ea typeface="ヒラギノ角ゴ Pro W3" pitchFamily="127" charset="-128"/>
              <a:cs typeface="Arial" pitchFamily="34" charset="0"/>
            </a:endParaRPr>
          </a:p>
        </p:txBody>
      </p:sp>
      <p:sp>
        <p:nvSpPr>
          <p:cNvPr id="6" name="Rectangle 3"/>
          <p:cNvSpPr txBox="1">
            <a:spLocks noChangeArrowheads="1"/>
          </p:cNvSpPr>
          <p:nvPr/>
        </p:nvSpPr>
        <p:spPr bwMode="auto">
          <a:xfrm>
            <a:off x="346629" y="1034980"/>
            <a:ext cx="8646900" cy="46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l-GR" altLang="en-US" sz="2800" dirty="0">
                <a:ea typeface="ＭＳ Ｐゴシック" pitchFamily="34" charset="-128"/>
              </a:rPr>
              <a:t>Η εξίσωση του </a:t>
            </a:r>
            <a:r>
              <a:rPr lang="el-GR" altLang="en-US" sz="2800" dirty="0" err="1">
                <a:ea typeface="ＭＳ Ｐゴシック" pitchFamily="34" charset="-128"/>
              </a:rPr>
              <a:t>Schrödinger</a:t>
            </a:r>
            <a:r>
              <a:rPr lang="el-GR" altLang="en-US" sz="2800" dirty="0">
                <a:ea typeface="ＭＳ Ｐゴシック" pitchFamily="34" charset="-128"/>
              </a:rPr>
              <a:t> μας επιτρέπει να υπολογίσουμε την πιθανότητα να βρούμε ένα ηλεκτρόνιο με ένα συγκεκριμένο ποσό ενέργειας σε μια συγκεκριμένη θέση στο άτομο.</a:t>
            </a:r>
            <a:endParaRPr lang="en-US" altLang="en-US" sz="2800" dirty="0">
              <a:ea typeface="ＭＳ Ｐゴシック" pitchFamily="34" charset="-128"/>
            </a:endParaRPr>
          </a:p>
          <a:p>
            <a:r>
              <a:rPr lang="el-GR" altLang="en-US" sz="2800" dirty="0">
                <a:ea typeface="ＭＳ Ｐゴシック" pitchFamily="34" charset="-128"/>
              </a:rPr>
              <a:t>Οι λύσεις της εξίσωσης </a:t>
            </a:r>
            <a:r>
              <a:rPr lang="el-GR" altLang="en-US" sz="2800" dirty="0" err="1">
                <a:ea typeface="ＭＳ Ｐゴシック" pitchFamily="34" charset="-128"/>
              </a:rPr>
              <a:t>Schrödinger</a:t>
            </a:r>
            <a:r>
              <a:rPr lang="el-GR" altLang="en-US" sz="2800" dirty="0">
                <a:ea typeface="ＭＳ Ｐゴシック" pitchFamily="34" charset="-128"/>
              </a:rPr>
              <a:t> παράγουν πολλές </a:t>
            </a:r>
            <a:r>
              <a:rPr lang="el-GR" altLang="en-US" sz="2800" dirty="0" err="1">
                <a:ea typeface="ＭＳ Ｐゴシック" pitchFamily="34" charset="-128"/>
              </a:rPr>
              <a:t>κυματοσυναρτήσεις</a:t>
            </a:r>
            <a:r>
              <a:rPr lang="el-GR" altLang="en-US" sz="2800" dirty="0">
                <a:ea typeface="ＭＳ Ｐゴシック" pitchFamily="34" charset="-128"/>
              </a:rPr>
              <a:t>, ψ.</a:t>
            </a:r>
            <a:endParaRPr lang="en-US" altLang="en-US" sz="2800" dirty="0">
              <a:ea typeface="ＭＳ Ｐゴシック" pitchFamily="34" charset="-128"/>
            </a:endParaRPr>
          </a:p>
          <a:p>
            <a:r>
              <a:rPr lang="el-GR" altLang="en-US" sz="2800" dirty="0">
                <a:ea typeface="ＭＳ Ｐゴシック" pitchFamily="34" charset="-128"/>
              </a:rPr>
              <a:t>Μια γραφική παράσταση της απόστασης συναρτήσει του ψ2 αντιπροσωπεύει ένα τροχιακό, έναν χάρτη κατανομής πιθανοτήτων μιας περιοχής όπου το ηλεκτρόνιο είναι πιθανό να βρεθεί</a:t>
            </a:r>
            <a:r>
              <a:rPr lang="el-GR" altLang="en-US" dirty="0">
                <a:ea typeface="ＭＳ Ｐゴシック" pitchFamily="34" charset="-128"/>
              </a:rPr>
              <a:t>.</a:t>
            </a:r>
            <a:endParaRPr lang="en-US" altLang="en-US" dirty="0">
              <a:ea typeface="ＭＳ Ｐゴシック" pitchFamily="34" charset="-128"/>
            </a:endParaRPr>
          </a:p>
        </p:txBody>
      </p:sp>
    </p:spTree>
    <p:extLst>
      <p:ext uri="{BB962C8B-B14F-4D97-AF65-F5344CB8AC3E}">
        <p14:creationId xmlns:p14="http://schemas.microsoft.com/office/powerpoint/2010/main" val="3085252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Quantum Numbers: </a:t>
            </a:r>
            <a:br>
              <a:rPr lang="en-US" dirty="0">
                <a:solidFill>
                  <a:srgbClr val="0070C0"/>
                </a:solidFill>
                <a:ea typeface="ヒラギノ角ゴ Pro W3" pitchFamily="127" charset="-128"/>
                <a:cs typeface="Arial" pitchFamily="34" charset="0"/>
              </a:rPr>
            </a:br>
            <a:r>
              <a:rPr lang="en-US" dirty="0">
                <a:solidFill>
                  <a:srgbClr val="0070C0"/>
                </a:solidFill>
                <a:ea typeface="ヒラギノ角ゴ Pro W3" pitchFamily="127" charset="-128"/>
                <a:cs typeface="Arial" pitchFamily="34" charset="0"/>
              </a:rPr>
              <a:t>The Solutions from the Wave Function, </a:t>
            </a:r>
            <a:r>
              <a:rPr lang="en-US" i="1" dirty="0">
                <a:solidFill>
                  <a:srgbClr val="0070C0"/>
                </a:solidFill>
                <a:ea typeface="ヒラギノ角ゴ Pro W3" pitchFamily="127" charset="-128"/>
                <a:cs typeface="Arial" pitchFamily="34" charset="0"/>
              </a:rPr>
              <a:t>ψ</a:t>
            </a:r>
          </a:p>
        </p:txBody>
      </p:sp>
      <p:sp>
        <p:nvSpPr>
          <p:cNvPr id="6" name="Rectangle 3"/>
          <p:cNvSpPr txBox="1">
            <a:spLocks noChangeArrowheads="1"/>
          </p:cNvSpPr>
          <p:nvPr/>
        </p:nvSpPr>
        <p:spPr bwMode="auto">
          <a:xfrm>
            <a:off x="346629" y="1116005"/>
            <a:ext cx="86469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l-GR" altLang="en-US" sz="2000" dirty="0">
                <a:ea typeface="ＭＳ Ｐゴシック" pitchFamily="34" charset="-128"/>
              </a:rPr>
              <a:t>Οι υπολογισμοί δείχνουν ότι το μέγεθος, το σχήμα και ο προσανατολισμός στο χώρο ενός τροχιακού προσδιορίζονται ως τρεις ακέραιοι όροι στην κυματική συνάρτηση.</a:t>
            </a:r>
          </a:p>
          <a:p>
            <a:r>
              <a:rPr lang="el-GR" altLang="en-US" sz="2000" dirty="0">
                <a:ea typeface="ＭＳ Ｐゴシック" pitchFamily="34" charset="-128"/>
              </a:rPr>
              <a:t>Προστέθηκε για την </a:t>
            </a:r>
            <a:r>
              <a:rPr lang="el-GR" altLang="en-US" sz="2000" dirty="0" err="1">
                <a:ea typeface="ＭＳ Ｐゴシック" pitchFamily="34" charset="-128"/>
              </a:rPr>
              <a:t>κβαντοποίηση</a:t>
            </a:r>
            <a:r>
              <a:rPr lang="el-GR" altLang="en-US" sz="2000" dirty="0">
                <a:ea typeface="ＭＳ Ｐゴシック" pitchFamily="34" charset="-128"/>
              </a:rPr>
              <a:t> της ενέργειας του ηλεκτρονίου</a:t>
            </a:r>
          </a:p>
          <a:p>
            <a:r>
              <a:rPr lang="el-GR" altLang="en-US" sz="2000" dirty="0">
                <a:ea typeface="ＭＳ Ｐゴシック" pitchFamily="34" charset="-128"/>
              </a:rPr>
              <a:t>Αυτοί οι ακέραιοι αριθμοί (λύσεις) ονομάζονται κβαντικοί αριθμοί.</a:t>
            </a:r>
          </a:p>
          <a:p>
            <a:r>
              <a:rPr lang="el-GR" altLang="en-US" sz="2000" dirty="0">
                <a:ea typeface="ＭＳ Ｐゴシック" pitchFamily="34" charset="-128"/>
              </a:rPr>
              <a:t>Υπάρχουν τέσσερις κβαντικοί αριθμοί:</a:t>
            </a:r>
          </a:p>
          <a:p>
            <a:r>
              <a:rPr lang="el-GR" altLang="en-US" sz="2000" dirty="0">
                <a:ea typeface="ＭＳ Ｐゴシック" pitchFamily="34" charset="-128"/>
              </a:rPr>
              <a:t>Κύριος κβαντικός αριθμός, n</a:t>
            </a:r>
          </a:p>
          <a:p>
            <a:r>
              <a:rPr lang="el-GR" altLang="en-US" sz="2000" dirty="0">
                <a:ea typeface="ＭＳ Ｐゴシック" pitchFamily="34" charset="-128"/>
              </a:rPr>
              <a:t>Επίπεδο ενέργειας</a:t>
            </a:r>
          </a:p>
          <a:p>
            <a:r>
              <a:rPr lang="el-GR" altLang="en-US" sz="2000" dirty="0">
                <a:ea typeface="ＭＳ Ｐゴシック" pitchFamily="34" charset="-128"/>
              </a:rPr>
              <a:t>Κβαντικός αριθμός γωνιακής ορμής, l</a:t>
            </a:r>
          </a:p>
          <a:p>
            <a:r>
              <a:rPr lang="el-GR" altLang="en-US" sz="2000" dirty="0">
                <a:ea typeface="ＭＳ Ｐゴシック" pitchFamily="34" charset="-128"/>
              </a:rPr>
              <a:t>Μαγνητικός κβαντικός αριθμός, </a:t>
            </a:r>
            <a:r>
              <a:rPr lang="el-GR" altLang="en-US" sz="2000" dirty="0" err="1">
                <a:ea typeface="ＭＳ Ｐゴシック" pitchFamily="34" charset="-128"/>
              </a:rPr>
              <a:t>ml</a:t>
            </a:r>
            <a:endParaRPr lang="el-GR" altLang="en-US" sz="2000" dirty="0">
              <a:ea typeface="ＭＳ Ｐゴシック" pitchFamily="34" charset="-128"/>
            </a:endParaRPr>
          </a:p>
          <a:p>
            <a:r>
              <a:rPr lang="el-GR" altLang="en-US" sz="2000" dirty="0">
                <a:ea typeface="ＭＳ Ｐゴシック" pitchFamily="34" charset="-128"/>
              </a:rPr>
              <a:t>Θέση τροχιακού σε διάγραμμα X-Y-Z</a:t>
            </a:r>
          </a:p>
          <a:p>
            <a:r>
              <a:rPr lang="el-GR" altLang="en-US" sz="2000" dirty="0" err="1">
                <a:ea typeface="ＭＳ Ｐゴシック" pitchFamily="34" charset="-128"/>
              </a:rPr>
              <a:t>Spin</a:t>
            </a:r>
            <a:r>
              <a:rPr lang="el-GR" altLang="en-US" sz="2000" dirty="0">
                <a:ea typeface="ＭＳ Ｐゴシック" pitchFamily="34" charset="-128"/>
              </a:rPr>
              <a:t> κβαντικός αριθμός, </a:t>
            </a:r>
            <a:r>
              <a:rPr lang="el-GR" altLang="en-US" sz="2000" dirty="0" err="1">
                <a:ea typeface="ＭＳ Ｐゴシック" pitchFamily="34" charset="-128"/>
              </a:rPr>
              <a:t>ms</a:t>
            </a:r>
            <a:endParaRPr lang="el-GR" altLang="en-US" sz="2000" dirty="0">
              <a:ea typeface="ＭＳ Ｐゴシック" pitchFamily="34" charset="-128"/>
            </a:endParaRPr>
          </a:p>
          <a:p>
            <a:r>
              <a:rPr lang="el-GR" altLang="en-US" sz="2000" dirty="0">
                <a:ea typeface="ＭＳ Ｐゴシック" pitchFamily="34" charset="-128"/>
              </a:rPr>
              <a:t>Προσανατολισμός του </a:t>
            </a:r>
            <a:r>
              <a:rPr lang="el-GR" altLang="en-US" sz="2000" dirty="0" err="1">
                <a:ea typeface="ＭＳ Ｐゴシック" pitchFamily="34" charset="-128"/>
              </a:rPr>
              <a:t>σπιν</a:t>
            </a:r>
            <a:r>
              <a:rPr lang="el-GR" altLang="en-US" sz="2000" dirty="0">
                <a:ea typeface="ＭＳ Ｐゴシック" pitchFamily="34" charset="-128"/>
              </a:rPr>
              <a:t> του ηλεκτρονίου</a:t>
            </a:r>
            <a:endParaRPr lang="en-US" altLang="en-US" sz="2000" dirty="0">
              <a:ea typeface="ＭＳ Ｐゴシック" pitchFamily="34" charset="-128"/>
            </a:endParaRPr>
          </a:p>
        </p:txBody>
      </p:sp>
    </p:spTree>
    <p:extLst>
      <p:ext uri="{BB962C8B-B14F-4D97-AF65-F5344CB8AC3E}">
        <p14:creationId xmlns:p14="http://schemas.microsoft.com/office/powerpoint/2010/main" val="1419464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What Does the Quantum Mechanical Model Tell about an Atom’s Electrons?</a:t>
            </a:r>
          </a:p>
        </p:txBody>
      </p:sp>
      <p:sp>
        <p:nvSpPr>
          <p:cNvPr id="5123" name="Content Placeholder 2"/>
          <p:cNvSpPr>
            <a:spLocks noGrp="1"/>
          </p:cNvSpPr>
          <p:nvPr>
            <p:ph idx="1"/>
          </p:nvPr>
        </p:nvSpPr>
        <p:spPr>
          <a:xfrm>
            <a:off x="342900" y="1033150"/>
            <a:ext cx="8458200" cy="4573560"/>
          </a:xfrm>
        </p:spPr>
        <p:txBody>
          <a:bodyPr/>
          <a:lstStyle/>
          <a:p>
            <a:pPr marL="285750" indent="-285750">
              <a:buFont typeface="Arial" panose="020B0604020202020204" pitchFamily="34" charset="0"/>
              <a:buChar char="•"/>
              <a:defRPr/>
            </a:pPr>
            <a:r>
              <a:rPr lang="el-GR" altLang="en-US" sz="2800" dirty="0">
                <a:cs typeface="Times New Roman" pitchFamily="18" charset="0"/>
              </a:rPr>
              <a:t>Εξηγεί τον τρόπο με τον οποίο τα ηλεκτρόνια υπάρχουν και συμπεριφέρονται στα άτομα.</a:t>
            </a:r>
          </a:p>
          <a:p>
            <a:pPr marL="285750" indent="-285750">
              <a:buFont typeface="Arial" panose="020B0604020202020204" pitchFamily="34" charset="0"/>
              <a:buChar char="•"/>
              <a:defRPr/>
            </a:pPr>
            <a:r>
              <a:rPr lang="el-GR" altLang="en-US" sz="2800" dirty="0">
                <a:cs typeface="Times New Roman" pitchFamily="18" charset="0"/>
              </a:rPr>
              <a:t>Είναι η φύση των κυμάτων φωτός (ενέργειας) και όχι τα σωματιδιακά χαρακτηριστικά (ύλης) του ηλεκτρονίου, που υπαγορεύει/εξηγεί τις χημικές και φυσικές ιδιότητες της ύλης.</a:t>
            </a:r>
          </a:p>
          <a:p>
            <a:pPr marL="285750" indent="-285750">
              <a:buFont typeface="Arial" panose="020B0604020202020204" pitchFamily="34" charset="0"/>
              <a:buChar char="•"/>
              <a:defRPr/>
            </a:pPr>
            <a:r>
              <a:rPr lang="el-GR" altLang="en-US" sz="2800" dirty="0">
                <a:cs typeface="Times New Roman" pitchFamily="18" charset="0"/>
              </a:rPr>
              <a:t>Το ηλεκτρόνιο δεν μπορεί πλέον να θεωρηθεί ως ένα μικρό κομμάτι ύλης που περιφέρεται γύρω από τον πυρήνα, αλλά ως ένα νέφος με τις πιο πιθανές θέσεις.</a:t>
            </a:r>
            <a:endParaRPr lang="en-US" altLang="en-US" sz="2800" dirty="0">
              <a:cs typeface="Times New Roman" pitchFamily="18" charset="0"/>
            </a:endParaRPr>
          </a:p>
        </p:txBody>
      </p:sp>
    </p:spTree>
    <p:extLst>
      <p:ext uri="{BB962C8B-B14F-4D97-AF65-F5344CB8AC3E}">
        <p14:creationId xmlns:p14="http://schemas.microsoft.com/office/powerpoint/2010/main" val="655629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25B64F0-17DF-4A2C-BEB6-B39DF0B8FFCA}"/>
              </a:ext>
            </a:extLst>
          </p:cNvPr>
          <p:cNvSpPr>
            <a:spLocks noGrp="1" noChangeArrowheads="1"/>
          </p:cNvSpPr>
          <p:nvPr>
            <p:ph type="title"/>
          </p:nvPr>
        </p:nvSpPr>
        <p:spPr>
          <a:xfrm>
            <a:off x="539750" y="188913"/>
            <a:ext cx="6870700" cy="771525"/>
          </a:xfrm>
        </p:spPr>
        <p:txBody>
          <a:bodyPr/>
          <a:lstStyle/>
          <a:p>
            <a:pPr eaLnBrk="1" fontAlgn="auto" hangingPunct="1">
              <a:spcAft>
                <a:spcPts val="0"/>
              </a:spcAft>
              <a:defRPr/>
            </a:pPr>
            <a:r>
              <a:rPr lang="el-GR" sz="4000"/>
              <a:t>Κβαντικοί αριθμοί</a:t>
            </a:r>
            <a:r>
              <a:rPr lang="el-GR"/>
              <a:t> </a:t>
            </a:r>
          </a:p>
        </p:txBody>
      </p:sp>
      <p:sp>
        <p:nvSpPr>
          <p:cNvPr id="30723" name="Rectangle 3">
            <a:extLst>
              <a:ext uri="{FF2B5EF4-FFF2-40B4-BE49-F238E27FC236}">
                <a16:creationId xmlns:a16="http://schemas.microsoft.com/office/drawing/2014/main" id="{2BBE02F8-14F2-4EE4-8867-9A843620F56C}"/>
              </a:ext>
            </a:extLst>
          </p:cNvPr>
          <p:cNvSpPr>
            <a:spLocks noGrp="1"/>
          </p:cNvSpPr>
          <p:nvPr>
            <p:ph type="body" sz="half" idx="1"/>
          </p:nvPr>
        </p:nvSpPr>
        <p:spPr>
          <a:xfrm>
            <a:off x="0" y="1196975"/>
            <a:ext cx="9144000" cy="4319588"/>
          </a:xfrm>
        </p:spPr>
        <p:txBody>
          <a:bodyPr/>
          <a:lstStyle/>
          <a:p>
            <a:pPr marL="900113" indent="-900113" defTabSz="214313" eaLnBrk="1" hangingPunct="1">
              <a:lnSpc>
                <a:spcPct val="90000"/>
              </a:lnSpc>
            </a:pPr>
            <a:r>
              <a:rPr lang="en-US" altLang="el-GR" sz="4400"/>
              <a:t>	</a:t>
            </a:r>
            <a:r>
              <a:rPr lang="el-GR" altLang="el-GR"/>
              <a:t>Κύριος κβαντικός αριθμός (</a:t>
            </a:r>
            <a:r>
              <a:rPr lang="en-US" altLang="el-GR"/>
              <a:t>n)</a:t>
            </a:r>
            <a:endParaRPr lang="el-GR" altLang="el-GR"/>
          </a:p>
          <a:p>
            <a:pPr marL="900113" indent="-900113" defTabSz="214313" eaLnBrk="1" hangingPunct="1">
              <a:lnSpc>
                <a:spcPct val="90000"/>
              </a:lnSpc>
              <a:buFontTx/>
              <a:buNone/>
            </a:pPr>
            <a:endParaRPr lang="el-GR" altLang="el-GR" sz="2000"/>
          </a:p>
          <a:p>
            <a:pPr marL="900113" indent="-900113" defTabSz="214313" eaLnBrk="1" hangingPunct="1">
              <a:lnSpc>
                <a:spcPct val="90000"/>
              </a:lnSpc>
              <a:buFontTx/>
              <a:buNone/>
            </a:pPr>
            <a:r>
              <a:rPr lang="el-GR" altLang="el-GR" sz="1800">
                <a:sym typeface="Wingdings" panose="05000000000000000000" pitchFamily="2" charset="2"/>
              </a:rPr>
              <a:t>	</a:t>
            </a:r>
            <a:r>
              <a:rPr lang="el-GR" altLang="el-GR" sz="2400">
                <a:sym typeface="Wingdings" panose="05000000000000000000" pitchFamily="2" charset="2"/>
              </a:rPr>
              <a:t>Τιμές από 1- </a:t>
            </a:r>
            <a:r>
              <a:rPr lang="el-GR" altLang="el-GR" sz="2400">
                <a:sym typeface="Symbol" panose="05050102010706020507" pitchFamily="18" charset="2"/>
              </a:rPr>
              <a:t> (στην πράξη </a:t>
            </a:r>
            <a:r>
              <a:rPr lang="en-US" altLang="el-GR" sz="2400">
                <a:sym typeface="Symbol" panose="05050102010706020507" pitchFamily="18" charset="2"/>
              </a:rPr>
              <a:t>n=</a:t>
            </a:r>
            <a:r>
              <a:rPr lang="el-GR" altLang="el-GR" sz="2400">
                <a:sym typeface="Symbol" panose="05050102010706020507" pitchFamily="18" charset="2"/>
              </a:rPr>
              <a:t>1-7)</a:t>
            </a:r>
            <a:endParaRPr lang="en-US" altLang="el-GR" sz="2400">
              <a:sym typeface="Symbol" panose="05050102010706020507" pitchFamily="18" charset="2"/>
            </a:endParaRPr>
          </a:p>
          <a:p>
            <a:pPr marL="900113" indent="-900113" defTabSz="214313" eaLnBrk="1" hangingPunct="1">
              <a:lnSpc>
                <a:spcPct val="90000"/>
              </a:lnSpc>
              <a:buFont typeface="Wingdings" panose="05000000000000000000" pitchFamily="2" charset="2"/>
              <a:buChar char="F"/>
            </a:pPr>
            <a:r>
              <a:rPr lang="el-GR" altLang="el-GR" sz="2400">
                <a:sym typeface="Symbol" panose="05050102010706020507" pitchFamily="18" charset="2"/>
              </a:rPr>
              <a:t>Καθορίζει την ενέργεια του </a:t>
            </a:r>
            <a:r>
              <a:rPr lang="en-US" altLang="el-GR" sz="2400">
                <a:sym typeface="Symbol" panose="05050102010706020507" pitchFamily="18" charset="2"/>
              </a:rPr>
              <a:t>e</a:t>
            </a:r>
            <a:r>
              <a:rPr lang="el-GR" altLang="el-GR" sz="2400">
                <a:sym typeface="Symbol" panose="05050102010706020507" pitchFamily="18" charset="2"/>
              </a:rPr>
              <a:t>, </a:t>
            </a:r>
            <a:r>
              <a:rPr lang="el-GR" altLang="el-GR" sz="2400">
                <a:sym typeface="Wingdings" panose="05000000000000000000" pitchFamily="2" charset="2"/>
              </a:rPr>
              <a:t>Ε</a:t>
            </a:r>
            <a:r>
              <a:rPr lang="en-US" altLang="el-GR" sz="2400" baseline="-25000">
                <a:sym typeface="Wingdings" panose="05000000000000000000" pitchFamily="2" charset="2"/>
              </a:rPr>
              <a:t>n</a:t>
            </a:r>
            <a:r>
              <a:rPr lang="el-GR" altLang="el-GR" sz="2400">
                <a:sym typeface="Wingdings" panose="05000000000000000000" pitchFamily="2" charset="2"/>
              </a:rPr>
              <a:t>=-2,18</a:t>
            </a:r>
            <a:r>
              <a:rPr lang="en-US" altLang="el-GR" sz="2400" baseline="30000">
                <a:sym typeface="Wingdings" panose="05000000000000000000" pitchFamily="2" charset="2"/>
              </a:rPr>
              <a:t>.</a:t>
            </a:r>
            <a:r>
              <a:rPr lang="el-GR" altLang="el-GR" sz="2400">
                <a:sym typeface="Wingdings" panose="05000000000000000000" pitchFamily="2" charset="2"/>
              </a:rPr>
              <a:t>10</a:t>
            </a:r>
            <a:r>
              <a:rPr lang="el-GR" altLang="el-GR" sz="2400" baseline="30000">
                <a:sym typeface="Wingdings" panose="05000000000000000000" pitchFamily="2" charset="2"/>
              </a:rPr>
              <a:t>18</a:t>
            </a:r>
            <a:r>
              <a:rPr lang="en-US" altLang="el-GR" sz="2400">
                <a:sym typeface="Wingdings" panose="05000000000000000000" pitchFamily="2" charset="2"/>
              </a:rPr>
              <a:t>J/n</a:t>
            </a:r>
            <a:r>
              <a:rPr lang="en-US" altLang="el-GR" sz="2400" baseline="30000">
                <a:sym typeface="Wingdings" panose="05000000000000000000" pitchFamily="2" charset="2"/>
              </a:rPr>
              <a:t>2</a:t>
            </a:r>
            <a:r>
              <a:rPr lang="el-GR" altLang="el-GR" sz="2400" baseline="30000">
                <a:sym typeface="Wingdings" panose="05000000000000000000" pitchFamily="2" charset="2"/>
              </a:rPr>
              <a:t> </a:t>
            </a:r>
            <a:r>
              <a:rPr lang="el-GR" altLang="el-GR" sz="2400">
                <a:sym typeface="Wingdings" panose="05000000000000000000" pitchFamily="2" charset="2"/>
              </a:rPr>
              <a:t>και το μέγεθος του ηλεκτρονιακού νέφους</a:t>
            </a:r>
          </a:p>
          <a:p>
            <a:pPr marL="900113" indent="-900113" defTabSz="214313" eaLnBrk="1" hangingPunct="1">
              <a:lnSpc>
                <a:spcPct val="90000"/>
              </a:lnSpc>
              <a:buFont typeface="Wingdings" panose="05000000000000000000" pitchFamily="2" charset="2"/>
              <a:buChar char="F"/>
            </a:pPr>
            <a:r>
              <a:rPr lang="el-GR" altLang="el-GR" sz="2400">
                <a:sym typeface="Wingdings" panose="05000000000000000000" pitchFamily="2" charset="2"/>
              </a:rPr>
              <a:t> </a:t>
            </a:r>
            <a:r>
              <a:rPr lang="en-US" altLang="el-GR" sz="2400">
                <a:sym typeface="Wingdings" panose="05000000000000000000" pitchFamily="2" charset="2"/>
              </a:rPr>
              <a:t>n</a:t>
            </a:r>
            <a:r>
              <a:rPr lang="el-GR" altLang="el-GR" sz="2400">
                <a:sym typeface="Wingdings" panose="05000000000000000000" pitchFamily="2" charset="2"/>
              </a:rPr>
              <a:t>   το μέγεθος του τροχιακού,  η ενέργεια του τροχιακού,  η έλξη ηλεκτρονιακού νέφους- πυρήνα.</a:t>
            </a:r>
          </a:p>
          <a:p>
            <a:pPr marL="900113" indent="-900113" defTabSz="214313" eaLnBrk="1" hangingPunct="1">
              <a:lnSpc>
                <a:spcPct val="90000"/>
              </a:lnSpc>
              <a:buFont typeface="Wingdings" panose="05000000000000000000" pitchFamily="2" charset="2"/>
              <a:buChar char="F"/>
            </a:pPr>
            <a:endParaRPr lang="el-GR" altLang="el-GR" sz="2400">
              <a:sym typeface="Wingdings" panose="05000000000000000000" pitchFamily="2" charset="2"/>
            </a:endParaRPr>
          </a:p>
          <a:p>
            <a:pPr marL="900113" indent="-900113" defTabSz="214313" eaLnBrk="1" hangingPunct="1">
              <a:lnSpc>
                <a:spcPct val="90000"/>
              </a:lnSpc>
              <a:buFont typeface="Wingdings" panose="05000000000000000000" pitchFamily="2" charset="2"/>
              <a:buChar char="F"/>
            </a:pPr>
            <a:endParaRPr lang="el-GR" altLang="el-GR" sz="2400">
              <a:sym typeface="Wingdings" panose="05000000000000000000" pitchFamily="2" charset="2"/>
            </a:endParaRPr>
          </a:p>
          <a:p>
            <a:pPr marL="900113" indent="-900113" algn="ctr" defTabSz="214313" eaLnBrk="1" hangingPunct="1">
              <a:lnSpc>
                <a:spcPct val="90000"/>
              </a:lnSpc>
              <a:buFont typeface="Wingdings 2" panose="05020102010507070707" pitchFamily="18" charset="2"/>
              <a:buNone/>
            </a:pPr>
            <a:r>
              <a:rPr lang="el-GR" altLang="el-GR" sz="2400" u="sng">
                <a:sym typeface="Wingdings" panose="05000000000000000000" pitchFamily="2" charset="2"/>
              </a:rPr>
              <a:t>Σύνολο τροχιακών με ίδιο </a:t>
            </a:r>
            <a:r>
              <a:rPr lang="en-US" altLang="el-GR" sz="2400" u="sng">
                <a:sym typeface="Wingdings" panose="05000000000000000000" pitchFamily="2" charset="2"/>
              </a:rPr>
              <a:t>n</a:t>
            </a:r>
            <a:r>
              <a:rPr lang="el-GR" altLang="el-GR" sz="2400" u="sng">
                <a:sym typeface="Wingdings" panose="05000000000000000000" pitchFamily="2" charset="2"/>
              </a:rPr>
              <a:t>  ηλεκτρονιακές στοιβάδες ή φλοιοί</a:t>
            </a:r>
          </a:p>
          <a:p>
            <a:pPr marL="900113" indent="-900113" defTabSz="214313" eaLnBrk="1" hangingPunct="1">
              <a:lnSpc>
                <a:spcPct val="90000"/>
              </a:lnSpc>
              <a:buFont typeface="Wingdings" panose="05000000000000000000" pitchFamily="2" charset="2"/>
              <a:buNone/>
            </a:pPr>
            <a:endParaRPr lang="el-GR" altLang="el-GR" sz="1800" u="sng">
              <a:sym typeface="Symbol" panose="05050102010706020507" pitchFamily="18" charset="2"/>
            </a:endParaRPr>
          </a:p>
          <a:p>
            <a:pPr marL="900113" indent="-900113" defTabSz="214313" eaLnBrk="1" hangingPunct="1">
              <a:lnSpc>
                <a:spcPct val="90000"/>
              </a:lnSpc>
              <a:buFontTx/>
              <a:buNone/>
            </a:pPr>
            <a:r>
              <a:rPr lang="el-GR" altLang="el-GR" sz="240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6FD5413-68A4-4728-A7C0-FA14D18A4A52}"/>
              </a:ext>
            </a:extLst>
          </p:cNvPr>
          <p:cNvSpPr>
            <a:spLocks noGrp="1" noChangeArrowheads="1"/>
          </p:cNvSpPr>
          <p:nvPr>
            <p:ph type="title"/>
          </p:nvPr>
        </p:nvSpPr>
        <p:spPr>
          <a:xfrm>
            <a:off x="755576" y="0"/>
            <a:ext cx="6870700" cy="771525"/>
          </a:xfrm>
        </p:spPr>
        <p:txBody>
          <a:bodyPr/>
          <a:lstStyle/>
          <a:p>
            <a:pPr eaLnBrk="1" fontAlgn="auto" hangingPunct="1">
              <a:spcAft>
                <a:spcPts val="0"/>
              </a:spcAft>
              <a:defRPr/>
            </a:pPr>
            <a:r>
              <a:rPr lang="el-GR" dirty="0"/>
              <a:t>Κβαντικοί αριθμοί</a:t>
            </a:r>
          </a:p>
        </p:txBody>
      </p:sp>
      <p:sp>
        <p:nvSpPr>
          <p:cNvPr id="31747" name="Rectangle 3">
            <a:extLst>
              <a:ext uri="{FF2B5EF4-FFF2-40B4-BE49-F238E27FC236}">
                <a16:creationId xmlns:a16="http://schemas.microsoft.com/office/drawing/2014/main" id="{E31E4BF8-52E0-4111-86E1-D184BFE3C3BD}"/>
              </a:ext>
            </a:extLst>
          </p:cNvPr>
          <p:cNvSpPr>
            <a:spLocks noGrp="1"/>
          </p:cNvSpPr>
          <p:nvPr>
            <p:ph type="body" sz="half" idx="1"/>
          </p:nvPr>
        </p:nvSpPr>
        <p:spPr>
          <a:xfrm>
            <a:off x="0" y="836613"/>
            <a:ext cx="9144000" cy="5256212"/>
          </a:xfrm>
        </p:spPr>
        <p:txBody>
          <a:bodyPr/>
          <a:lstStyle/>
          <a:p>
            <a:pPr marL="900113" indent="-900113" defTabSz="214313" eaLnBrk="1" hangingPunct="1">
              <a:lnSpc>
                <a:spcPct val="80000"/>
              </a:lnSpc>
            </a:pPr>
            <a:r>
              <a:rPr lang="en-US" altLang="el-GR" sz="4400"/>
              <a:t>	</a:t>
            </a:r>
            <a:r>
              <a:rPr lang="el-GR" altLang="el-GR"/>
              <a:t>Δευτερεύων ή αζιμουθιακός αριθμός (</a:t>
            </a:r>
            <a:r>
              <a:rPr lang="en-US" altLang="el-GR"/>
              <a:t>l)</a:t>
            </a:r>
            <a:endParaRPr lang="el-GR" altLang="el-GR"/>
          </a:p>
          <a:p>
            <a:pPr marL="900113" indent="-900113" defTabSz="214313" eaLnBrk="1" hangingPunct="1">
              <a:lnSpc>
                <a:spcPct val="80000"/>
              </a:lnSpc>
              <a:buFontTx/>
              <a:buNone/>
            </a:pPr>
            <a:endParaRPr lang="el-GR" altLang="el-GR"/>
          </a:p>
          <a:p>
            <a:pPr marL="900113" indent="-900113" defTabSz="214313" eaLnBrk="1" hangingPunct="1">
              <a:lnSpc>
                <a:spcPct val="80000"/>
              </a:lnSpc>
              <a:buFont typeface="Wingdings" panose="05000000000000000000" pitchFamily="2" charset="2"/>
              <a:buChar char="F"/>
            </a:pPr>
            <a:r>
              <a:rPr lang="el-GR" altLang="el-GR" sz="2400">
                <a:sym typeface="Wingdings" panose="05000000000000000000" pitchFamily="2" charset="2"/>
              </a:rPr>
              <a:t>Τιμές από </a:t>
            </a:r>
            <a:r>
              <a:rPr lang="en-US" altLang="el-GR" sz="2400">
                <a:sym typeface="Wingdings" panose="05000000000000000000" pitchFamily="2" charset="2"/>
              </a:rPr>
              <a:t>0,1,2,3,…, n</a:t>
            </a:r>
            <a:r>
              <a:rPr lang="el-GR" altLang="el-GR" sz="2400">
                <a:sym typeface="Wingdings" panose="05000000000000000000" pitchFamily="2" charset="2"/>
              </a:rPr>
              <a:t>-1</a:t>
            </a:r>
            <a:r>
              <a:rPr lang="el-GR" altLang="el-GR" sz="2400">
                <a:sym typeface="Symbol" panose="05050102010706020507" pitchFamily="18" charset="2"/>
              </a:rPr>
              <a:t> </a:t>
            </a:r>
            <a:endParaRPr lang="en-US" altLang="el-GR" sz="2400">
              <a:sym typeface="Symbol" panose="05050102010706020507" pitchFamily="18" charset="2"/>
            </a:endParaRPr>
          </a:p>
          <a:p>
            <a:pPr marL="900113" indent="-900113" defTabSz="214313" eaLnBrk="1" hangingPunct="1">
              <a:lnSpc>
                <a:spcPct val="80000"/>
              </a:lnSpc>
              <a:buFont typeface="Wingdings" panose="05000000000000000000" pitchFamily="2" charset="2"/>
              <a:buChar char="F"/>
            </a:pPr>
            <a:r>
              <a:rPr lang="el-GR" altLang="el-GR" sz="2400">
                <a:sym typeface="Symbol" panose="05050102010706020507" pitchFamily="18" charset="2"/>
              </a:rPr>
              <a:t>Καθορίζει το σχήμα του ηλεκτρονιακού νέφους</a:t>
            </a:r>
            <a:endParaRPr lang="el-GR" altLang="el-GR" sz="2400">
              <a:sym typeface="Wingdings" panose="05000000000000000000" pitchFamily="2" charset="2"/>
            </a:endParaRPr>
          </a:p>
          <a:p>
            <a:pPr marL="900113" indent="-900113" defTabSz="214313" eaLnBrk="1" hangingPunct="1">
              <a:lnSpc>
                <a:spcPct val="80000"/>
              </a:lnSpc>
              <a:buFont typeface="Wingdings" panose="05000000000000000000" pitchFamily="2" charset="2"/>
              <a:buChar char="F"/>
            </a:pPr>
            <a:r>
              <a:rPr lang="el-GR" altLang="el-GR" sz="2400">
                <a:sym typeface="Wingdings" panose="05000000000000000000" pitchFamily="2" charset="2"/>
              </a:rPr>
              <a:t>Ενδεικτικός της άπωσης μεταξύ των ηλεκτρονίων</a:t>
            </a:r>
          </a:p>
          <a:p>
            <a:pPr marL="900113" indent="-900113" defTabSz="214313" eaLnBrk="1" hangingPunct="1">
              <a:lnSpc>
                <a:spcPct val="80000"/>
              </a:lnSpc>
              <a:buFont typeface="Wingdings" panose="05000000000000000000" pitchFamily="2" charset="2"/>
              <a:buChar char="F"/>
            </a:pPr>
            <a:r>
              <a:rPr lang="el-GR" altLang="el-GR" sz="2400">
                <a:sym typeface="Wingdings" panose="05000000000000000000" pitchFamily="2" charset="2"/>
              </a:rPr>
              <a:t>Σε κάθε τιμή </a:t>
            </a:r>
            <a:r>
              <a:rPr lang="en-US" altLang="el-GR" sz="2400">
                <a:sym typeface="Wingdings" panose="05000000000000000000" pitchFamily="2" charset="2"/>
              </a:rPr>
              <a:t>l</a:t>
            </a:r>
            <a:r>
              <a:rPr lang="el-GR" altLang="el-GR" sz="2400">
                <a:sym typeface="Wingdings" panose="05000000000000000000" pitchFamily="2" charset="2"/>
              </a:rPr>
              <a:t> αντιστοιχεί </a:t>
            </a:r>
            <a:r>
              <a:rPr lang="el-GR" altLang="el-GR" sz="2400" u="sng">
                <a:sym typeface="Wingdings" panose="05000000000000000000" pitchFamily="2" charset="2"/>
              </a:rPr>
              <a:t>υποσύνολο τροχιακών</a:t>
            </a:r>
            <a:r>
              <a:rPr lang="el-GR" altLang="el-GR" sz="2400">
                <a:sym typeface="Wingdings" panose="05000000000000000000" pitchFamily="2" charset="2"/>
              </a:rPr>
              <a:t> με 2</a:t>
            </a:r>
            <a:r>
              <a:rPr lang="en-US" altLang="el-GR" sz="2400">
                <a:sym typeface="Wingdings" panose="05000000000000000000" pitchFamily="2" charset="2"/>
              </a:rPr>
              <a:t>l</a:t>
            </a:r>
            <a:r>
              <a:rPr lang="el-GR" altLang="el-GR" sz="2400">
                <a:sym typeface="Wingdings" panose="05000000000000000000" pitchFamily="2" charset="2"/>
              </a:rPr>
              <a:t>+1 τροχιακά</a:t>
            </a:r>
          </a:p>
          <a:p>
            <a:pPr marL="900113" indent="-900113" defTabSz="214313" eaLnBrk="1" hangingPunct="1">
              <a:lnSpc>
                <a:spcPct val="80000"/>
              </a:lnSpc>
              <a:buFont typeface="Wingdings" panose="05000000000000000000" pitchFamily="2" charset="2"/>
              <a:buNone/>
            </a:pPr>
            <a:endParaRPr lang="el-GR" altLang="el-GR" sz="1800">
              <a:sym typeface="Wingdings" panose="05000000000000000000" pitchFamily="2" charset="2"/>
            </a:endParaRPr>
          </a:p>
          <a:p>
            <a:pPr marL="900113" indent="-900113" defTabSz="214313" eaLnBrk="1" hangingPunct="1">
              <a:lnSpc>
                <a:spcPct val="80000"/>
              </a:lnSpc>
              <a:buFont typeface="Wingdings" panose="05000000000000000000" pitchFamily="2" charset="2"/>
              <a:buNone/>
            </a:pPr>
            <a:endParaRPr lang="el-GR" altLang="el-GR" sz="1800" u="sng">
              <a:sym typeface="Wingdings" panose="05000000000000000000" pitchFamily="2" charset="2"/>
            </a:endParaRPr>
          </a:p>
          <a:p>
            <a:pPr marL="900113" indent="-900113" defTabSz="214313" eaLnBrk="1" hangingPunct="1">
              <a:lnSpc>
                <a:spcPct val="80000"/>
              </a:lnSpc>
              <a:buFont typeface="Wingdings" panose="05000000000000000000" pitchFamily="2" charset="2"/>
              <a:buNone/>
            </a:pPr>
            <a:endParaRPr lang="el-GR" altLang="el-GR" sz="1800" u="sng">
              <a:sym typeface="Symbol" panose="05050102010706020507" pitchFamily="18" charset="2"/>
            </a:endParaRPr>
          </a:p>
          <a:p>
            <a:pPr marL="900113" indent="-900113" defTabSz="214313" eaLnBrk="1" hangingPunct="1">
              <a:lnSpc>
                <a:spcPct val="80000"/>
              </a:lnSpc>
              <a:buFontTx/>
              <a:buNone/>
            </a:pPr>
            <a:r>
              <a:rPr lang="el-GR" altLang="el-GR" sz="2400"/>
              <a:t>		</a:t>
            </a:r>
            <a:r>
              <a:rPr lang="el-GR" altLang="el-GR" sz="1800"/>
              <a:t>												</a:t>
            </a:r>
            <a:r>
              <a:rPr lang="en-US" altLang="el-GR" sz="1800"/>
              <a:t>		  </a:t>
            </a:r>
            <a:r>
              <a:rPr lang="el-GR" altLang="el-GR" sz="1800"/>
              <a:t>								</a:t>
            </a:r>
            <a:r>
              <a:rPr lang="en-US" altLang="el-GR" sz="1800"/>
              <a:t> </a:t>
            </a:r>
            <a:r>
              <a:rPr lang="el-GR" altLang="el-GR" sz="1800"/>
              <a:t>	</a:t>
            </a:r>
            <a:r>
              <a:rPr lang="en-US" altLang="el-GR" sz="1800"/>
              <a:t>s (sharp)</a:t>
            </a:r>
          </a:p>
          <a:p>
            <a:pPr marL="900113" indent="-900113" defTabSz="214313" eaLnBrk="1" hangingPunct="1">
              <a:lnSpc>
                <a:spcPct val="80000"/>
              </a:lnSpc>
              <a:buFontTx/>
              <a:buNone/>
            </a:pPr>
            <a:r>
              <a:rPr lang="en-US" altLang="el-GR" sz="1800"/>
              <a:t>																   </a:t>
            </a:r>
            <a:r>
              <a:rPr lang="el-GR" altLang="el-GR" sz="1800"/>
              <a:t>									</a:t>
            </a:r>
            <a:r>
              <a:rPr lang="en-US" altLang="el-GR" sz="1800"/>
              <a:t>p (principal)</a:t>
            </a:r>
          </a:p>
          <a:p>
            <a:pPr marL="900113" indent="-900113" defTabSz="214313" eaLnBrk="1" hangingPunct="1">
              <a:lnSpc>
                <a:spcPct val="80000"/>
              </a:lnSpc>
              <a:buFontTx/>
              <a:buNone/>
            </a:pPr>
            <a:r>
              <a:rPr lang="en-US" altLang="el-GR" sz="1800"/>
              <a:t>																   </a:t>
            </a:r>
            <a:r>
              <a:rPr lang="el-GR" altLang="el-GR" sz="1800"/>
              <a:t>	</a:t>
            </a:r>
            <a:r>
              <a:rPr lang="en-US" altLang="el-GR" sz="1800"/>
              <a:t> </a:t>
            </a:r>
            <a:r>
              <a:rPr lang="el-GR" altLang="el-GR" sz="1800"/>
              <a:t>								</a:t>
            </a:r>
            <a:r>
              <a:rPr lang="en-US" altLang="el-GR" sz="1800"/>
              <a:t>d (diffuse)</a:t>
            </a:r>
          </a:p>
          <a:p>
            <a:pPr marL="900113" indent="-900113" defTabSz="214313" eaLnBrk="1" hangingPunct="1">
              <a:lnSpc>
                <a:spcPct val="80000"/>
              </a:lnSpc>
              <a:buFontTx/>
              <a:buNone/>
            </a:pPr>
            <a:r>
              <a:rPr lang="en-US" altLang="el-GR" sz="1800"/>
              <a:t>																    </a:t>
            </a:r>
            <a:r>
              <a:rPr lang="el-GR" altLang="el-GR" sz="1800"/>
              <a:t>								</a:t>
            </a:r>
            <a:r>
              <a:rPr lang="en-US" altLang="el-GR" sz="1800"/>
              <a:t>f (Fundamental)</a:t>
            </a:r>
          </a:p>
          <a:p>
            <a:pPr marL="900113" indent="-900113" defTabSz="214313" eaLnBrk="1" hangingPunct="1">
              <a:lnSpc>
                <a:spcPct val="80000"/>
              </a:lnSpc>
              <a:buFontTx/>
              <a:buNone/>
            </a:pPr>
            <a:r>
              <a:rPr lang="en-US" altLang="el-GR" sz="1800"/>
              <a:t>																</a:t>
            </a:r>
          </a:p>
          <a:p>
            <a:pPr marL="900113" indent="-900113" defTabSz="214313" eaLnBrk="1" hangingPunct="1">
              <a:lnSpc>
                <a:spcPct val="80000"/>
              </a:lnSpc>
              <a:buFontTx/>
              <a:buNone/>
            </a:pPr>
            <a:r>
              <a:rPr lang="en-US" altLang="el-GR" sz="1800"/>
              <a:t>									</a:t>
            </a:r>
            <a:endParaRPr lang="el-GR" altLang="el-GR" sz="1800"/>
          </a:p>
        </p:txBody>
      </p:sp>
      <p:sp>
        <p:nvSpPr>
          <p:cNvPr id="31748" name="Line 4">
            <a:extLst>
              <a:ext uri="{FF2B5EF4-FFF2-40B4-BE49-F238E27FC236}">
                <a16:creationId xmlns:a16="http://schemas.microsoft.com/office/drawing/2014/main" id="{B4558C68-7030-4FBC-8B2F-EC25C2A68EDC}"/>
              </a:ext>
            </a:extLst>
          </p:cNvPr>
          <p:cNvSpPr>
            <a:spLocks noChangeShapeType="1"/>
          </p:cNvSpPr>
          <p:nvPr/>
        </p:nvSpPr>
        <p:spPr bwMode="auto">
          <a:xfrm>
            <a:off x="7019925" y="3573463"/>
            <a:ext cx="0" cy="503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pic>
        <p:nvPicPr>
          <p:cNvPr id="31749" name="Picture 8" descr="http://www.chemistryland.com/CHM130W/10-ModernAtom/Spectra/LdefinesShape.jpg">
            <a:extLst>
              <a:ext uri="{FF2B5EF4-FFF2-40B4-BE49-F238E27FC236}">
                <a16:creationId xmlns:a16="http://schemas.microsoft.com/office/drawing/2014/main" id="{28171D38-3506-4FFE-9291-B82D7FCC2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789363"/>
            <a:ext cx="48768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078B5B2-4181-4D4F-996A-3373114861BD}"/>
              </a:ext>
            </a:extLst>
          </p:cNvPr>
          <p:cNvSpPr>
            <a:spLocks noGrp="1" noChangeArrowheads="1"/>
          </p:cNvSpPr>
          <p:nvPr>
            <p:ph type="title"/>
          </p:nvPr>
        </p:nvSpPr>
        <p:spPr>
          <a:xfrm>
            <a:off x="539750" y="44624"/>
            <a:ext cx="6870700" cy="771525"/>
          </a:xfrm>
        </p:spPr>
        <p:txBody>
          <a:bodyPr/>
          <a:lstStyle/>
          <a:p>
            <a:pPr eaLnBrk="1" fontAlgn="auto" hangingPunct="1">
              <a:spcAft>
                <a:spcPts val="0"/>
              </a:spcAft>
              <a:defRPr/>
            </a:pPr>
            <a:r>
              <a:rPr lang="el-GR" dirty="0"/>
              <a:t>Κβαντικοί αριθμοί</a:t>
            </a:r>
          </a:p>
        </p:txBody>
      </p:sp>
      <p:sp>
        <p:nvSpPr>
          <p:cNvPr id="32771" name="Rectangle 3">
            <a:extLst>
              <a:ext uri="{FF2B5EF4-FFF2-40B4-BE49-F238E27FC236}">
                <a16:creationId xmlns:a16="http://schemas.microsoft.com/office/drawing/2014/main" id="{1CA61125-41EF-469F-9950-FFEE9A27C849}"/>
              </a:ext>
            </a:extLst>
          </p:cNvPr>
          <p:cNvSpPr>
            <a:spLocks noGrp="1"/>
          </p:cNvSpPr>
          <p:nvPr>
            <p:ph type="body" sz="half" idx="1"/>
          </p:nvPr>
        </p:nvSpPr>
        <p:spPr>
          <a:xfrm>
            <a:off x="0" y="981075"/>
            <a:ext cx="9144000" cy="2663825"/>
          </a:xfrm>
        </p:spPr>
        <p:txBody>
          <a:bodyPr/>
          <a:lstStyle/>
          <a:p>
            <a:pPr marL="900113" indent="-900113" defTabSz="214313" eaLnBrk="1" hangingPunct="1">
              <a:lnSpc>
                <a:spcPct val="90000"/>
              </a:lnSpc>
            </a:pPr>
            <a:r>
              <a:rPr lang="el-GR" altLang="el-GR"/>
              <a:t>Τρίτος ή μαγνητικός κβαντικός αριθμός (</a:t>
            </a:r>
            <a:r>
              <a:rPr lang="en-US" altLang="el-GR"/>
              <a:t>m</a:t>
            </a:r>
            <a:r>
              <a:rPr lang="en-US" altLang="el-GR" baseline="-25000"/>
              <a:t>l</a:t>
            </a:r>
            <a:r>
              <a:rPr lang="en-US" altLang="el-GR"/>
              <a:t>)</a:t>
            </a:r>
            <a:endParaRPr lang="el-GR" altLang="el-GR"/>
          </a:p>
          <a:p>
            <a:pPr marL="900113" indent="-900113" defTabSz="214313" eaLnBrk="1" hangingPunct="1">
              <a:lnSpc>
                <a:spcPct val="90000"/>
              </a:lnSpc>
              <a:buFontTx/>
              <a:buNone/>
            </a:pPr>
            <a:endParaRPr lang="el-GR" altLang="el-GR"/>
          </a:p>
          <a:p>
            <a:pPr marL="900113" indent="-900113" defTabSz="214313" eaLnBrk="1" hangingPunct="1">
              <a:lnSpc>
                <a:spcPct val="90000"/>
              </a:lnSpc>
              <a:buFont typeface="Wingdings" panose="05000000000000000000" pitchFamily="2" charset="2"/>
              <a:buChar char="F"/>
            </a:pPr>
            <a:r>
              <a:rPr lang="el-GR" altLang="el-GR" sz="2400">
                <a:sym typeface="Wingdings" panose="05000000000000000000" pitchFamily="2" charset="2"/>
              </a:rPr>
              <a:t>Τιμές από </a:t>
            </a:r>
            <a:r>
              <a:rPr lang="en-US" altLang="el-GR" sz="2400">
                <a:sym typeface="Wingdings" panose="05000000000000000000" pitchFamily="2" charset="2"/>
              </a:rPr>
              <a:t>– l,…,0,…+ l (2l+1)</a:t>
            </a:r>
            <a:endParaRPr lang="en-US" altLang="el-GR" sz="2400">
              <a:sym typeface="Symbol" panose="05050102010706020507" pitchFamily="18" charset="2"/>
            </a:endParaRPr>
          </a:p>
          <a:p>
            <a:pPr marL="900113" indent="-900113" defTabSz="214313" eaLnBrk="1" hangingPunct="1">
              <a:lnSpc>
                <a:spcPct val="90000"/>
              </a:lnSpc>
              <a:buFont typeface="Wingdings" panose="05000000000000000000" pitchFamily="2" charset="2"/>
              <a:buChar char="F"/>
            </a:pPr>
            <a:r>
              <a:rPr lang="el-GR" altLang="el-GR" sz="2400">
                <a:sym typeface="Symbol" panose="05050102010706020507" pitchFamily="18" charset="2"/>
              </a:rPr>
              <a:t>Καθορίζει τον προσανατολισμό του ηλεκτρονιακού νέφους σε σχέση με τους άξονες </a:t>
            </a:r>
            <a:r>
              <a:rPr lang="en-US" altLang="el-GR" sz="2400">
                <a:sym typeface="Symbol" panose="05050102010706020507" pitchFamily="18" charset="2"/>
              </a:rPr>
              <a:t>x,y,z</a:t>
            </a:r>
            <a:endParaRPr lang="el-GR" altLang="el-GR" sz="2400">
              <a:sym typeface="Wingdings" panose="05000000000000000000" pitchFamily="2" charset="2"/>
            </a:endParaRPr>
          </a:p>
          <a:p>
            <a:pPr marL="900113" indent="-900113" defTabSz="214313" eaLnBrk="1" hangingPunct="1">
              <a:lnSpc>
                <a:spcPct val="90000"/>
              </a:lnSpc>
              <a:buFont typeface="Wingdings" panose="05000000000000000000" pitchFamily="2" charset="2"/>
              <a:buChar char="F"/>
            </a:pPr>
            <a:r>
              <a:rPr lang="el-GR" altLang="el-GR" sz="2400">
                <a:sym typeface="Wingdings" panose="05000000000000000000" pitchFamily="2" charset="2"/>
              </a:rPr>
              <a:t>Σε κάθε τιμή </a:t>
            </a:r>
            <a:r>
              <a:rPr lang="en-US" altLang="el-GR" sz="2400">
                <a:sym typeface="Wingdings" panose="05000000000000000000" pitchFamily="2" charset="2"/>
              </a:rPr>
              <a:t>m</a:t>
            </a:r>
            <a:r>
              <a:rPr lang="en-US" altLang="el-GR" sz="2400" baseline="-25000">
                <a:sym typeface="Wingdings" panose="05000000000000000000" pitchFamily="2" charset="2"/>
              </a:rPr>
              <a:t>l</a:t>
            </a:r>
            <a:r>
              <a:rPr lang="el-GR" altLang="el-GR" sz="2400">
                <a:sym typeface="Wingdings" panose="05000000000000000000" pitchFamily="2" charset="2"/>
              </a:rPr>
              <a:t> αντιστοιχεί ένα τροχιακό</a:t>
            </a:r>
          </a:p>
          <a:p>
            <a:pPr marL="900113" indent="-900113" defTabSz="214313" eaLnBrk="1" hangingPunct="1">
              <a:lnSpc>
                <a:spcPct val="90000"/>
              </a:lnSpc>
              <a:buFont typeface="Wingdings" panose="05000000000000000000" pitchFamily="2" charset="2"/>
              <a:buNone/>
            </a:pPr>
            <a:endParaRPr lang="el-GR" altLang="el-GR" sz="2000">
              <a:sym typeface="Wingdings" panose="05000000000000000000" pitchFamily="2" charset="2"/>
            </a:endParaRPr>
          </a:p>
          <a:p>
            <a:pPr marL="900113" indent="-900113" defTabSz="214313" eaLnBrk="1" hangingPunct="1">
              <a:lnSpc>
                <a:spcPct val="90000"/>
              </a:lnSpc>
              <a:buFont typeface="Wingdings" panose="05000000000000000000" pitchFamily="2" charset="2"/>
              <a:buNone/>
            </a:pPr>
            <a:endParaRPr lang="el-GR" altLang="el-GR" sz="2000" u="sng">
              <a:sym typeface="Wingdings" panose="05000000000000000000" pitchFamily="2" charset="2"/>
            </a:endParaRPr>
          </a:p>
          <a:p>
            <a:pPr marL="900113" indent="-900113" defTabSz="214313" eaLnBrk="1" hangingPunct="1">
              <a:lnSpc>
                <a:spcPct val="90000"/>
              </a:lnSpc>
              <a:buFont typeface="Wingdings" panose="05000000000000000000" pitchFamily="2" charset="2"/>
              <a:buNone/>
            </a:pPr>
            <a:endParaRPr lang="el-GR" altLang="el-GR" sz="2000" u="sng">
              <a:sym typeface="Symbol" panose="05050102010706020507" pitchFamily="18" charset="2"/>
            </a:endParaRPr>
          </a:p>
          <a:p>
            <a:pPr marL="900113" indent="-900113" defTabSz="214313" eaLnBrk="1" hangingPunct="1">
              <a:lnSpc>
                <a:spcPct val="90000"/>
              </a:lnSpc>
              <a:buFontTx/>
              <a:buNone/>
            </a:pPr>
            <a:r>
              <a:rPr lang="el-GR" altLang="el-GR"/>
              <a:t>		</a:t>
            </a:r>
            <a:r>
              <a:rPr lang="el-GR" altLang="el-GR" sz="2000"/>
              <a:t>												</a:t>
            </a:r>
            <a:r>
              <a:rPr lang="en-US" altLang="el-GR" sz="2000"/>
              <a:t>		</a:t>
            </a:r>
            <a:endParaRPr lang="el-GR" altLang="el-GR" sz="2000"/>
          </a:p>
        </p:txBody>
      </p:sp>
      <p:pic>
        <p:nvPicPr>
          <p:cNvPr id="32772" name="Picture 6" descr="http://chemwiki.ucdavis.edu/@api/deki/files/4826/=Single_electron_orbitals.jpg">
            <a:extLst>
              <a:ext uri="{FF2B5EF4-FFF2-40B4-BE49-F238E27FC236}">
                <a16:creationId xmlns:a16="http://schemas.microsoft.com/office/drawing/2014/main" id="{64EFF083-AA64-4586-888C-02AE9A343B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789363"/>
            <a:ext cx="4638675"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34243981-71B6-4C07-AD80-C21211085E64}"/>
              </a:ext>
            </a:extLst>
          </p:cNvPr>
          <p:cNvSpPr>
            <a:spLocks noGrp="1" noChangeArrowheads="1"/>
          </p:cNvSpPr>
          <p:nvPr>
            <p:ph type="title"/>
          </p:nvPr>
        </p:nvSpPr>
        <p:spPr>
          <a:xfrm>
            <a:off x="467544" y="0"/>
            <a:ext cx="8229600" cy="1143000"/>
          </a:xfrm>
        </p:spPr>
        <p:txBody>
          <a:bodyPr/>
          <a:lstStyle/>
          <a:p>
            <a:pPr eaLnBrk="1" hangingPunct="1">
              <a:defRPr/>
            </a:pPr>
            <a:r>
              <a:rPr lang="el-GR" dirty="0"/>
              <a:t>Στιβάδες και </a:t>
            </a:r>
            <a:r>
              <a:rPr lang="el-GR" dirty="0" err="1"/>
              <a:t>υποστιβάδες</a:t>
            </a:r>
            <a:r>
              <a:rPr lang="el-GR" dirty="0"/>
              <a:t>.</a:t>
            </a:r>
          </a:p>
        </p:txBody>
      </p:sp>
      <p:graphicFrame>
        <p:nvGraphicFramePr>
          <p:cNvPr id="33795" name="Object 3">
            <a:extLst>
              <a:ext uri="{FF2B5EF4-FFF2-40B4-BE49-F238E27FC236}">
                <a16:creationId xmlns:a16="http://schemas.microsoft.com/office/drawing/2014/main" id="{A3B01A2B-EB7B-47E4-B736-08F5EDBEC01E}"/>
              </a:ext>
            </a:extLst>
          </p:cNvPr>
          <p:cNvGraphicFramePr>
            <a:graphicFrameLocks noGrp="1" noChangeAspect="1"/>
          </p:cNvGraphicFramePr>
          <p:nvPr>
            <p:ph idx="1"/>
          </p:nvPr>
        </p:nvGraphicFramePr>
        <p:xfrm>
          <a:off x="3708400" y="1176338"/>
          <a:ext cx="5057775" cy="5113337"/>
        </p:xfrm>
        <a:graphic>
          <a:graphicData uri="http://schemas.openxmlformats.org/presentationml/2006/ole">
            <mc:AlternateContent xmlns:mc="http://schemas.openxmlformats.org/markup-compatibility/2006">
              <mc:Choice xmlns:v="urn:schemas-microsoft-com:vml" Requires="v">
                <p:oleObj spid="_x0000_s1029" name="ChemSketch" r:id="rId3" imgW="2987040" imgH="3020568" progId="ACD.ChemSketch.20">
                  <p:embed/>
                </p:oleObj>
              </mc:Choice>
              <mc:Fallback>
                <p:oleObj name="ChemSketch" r:id="rId3" imgW="2987040" imgH="3020568" progId="ACD.ChemSketch.20">
                  <p:embed/>
                  <p:pic>
                    <p:nvPicPr>
                      <p:cNvPr id="33795" name="Object 3">
                        <a:extLst>
                          <a:ext uri="{FF2B5EF4-FFF2-40B4-BE49-F238E27FC236}">
                            <a16:creationId xmlns:a16="http://schemas.microsoft.com/office/drawing/2014/main" id="{A3B01A2B-EB7B-47E4-B736-08F5EDBEC01E}"/>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1176338"/>
                        <a:ext cx="50577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Text Box 4">
            <a:extLst>
              <a:ext uri="{FF2B5EF4-FFF2-40B4-BE49-F238E27FC236}">
                <a16:creationId xmlns:a16="http://schemas.microsoft.com/office/drawing/2014/main" id="{88F9C650-789C-42E6-84AA-979D6246344C}"/>
              </a:ext>
            </a:extLst>
          </p:cNvPr>
          <p:cNvSpPr txBox="1">
            <a:spLocks noChangeArrowheads="1"/>
          </p:cNvSpPr>
          <p:nvPr/>
        </p:nvSpPr>
        <p:spPr bwMode="auto">
          <a:xfrm>
            <a:off x="246063" y="1419225"/>
            <a:ext cx="3627437"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l-GR" altLang="en-US" sz="2600" i="1">
                <a:cs typeface="Times New Roman" panose="02020603050405020304" pitchFamily="18" charset="0"/>
              </a:rPr>
              <a:t>Στιβάδα</a:t>
            </a:r>
            <a:r>
              <a:rPr lang="el-GR" altLang="en-US" sz="2600">
                <a:cs typeface="Times New Roman" panose="02020603050405020304" pitchFamily="18" charset="0"/>
              </a:rPr>
              <a:t> είναι το σύνολο των τροχιακών που έχουν τον ίδιο κύριο κβαντικό αριθμό </a:t>
            </a:r>
            <a:r>
              <a:rPr lang="en-US" altLang="en-US" sz="2600">
                <a:cs typeface="Times New Roman" panose="02020603050405020304" pitchFamily="18" charset="0"/>
              </a:rPr>
              <a:t>(n) </a:t>
            </a:r>
            <a:r>
              <a:rPr lang="el-GR" altLang="en-US" sz="2600">
                <a:cs typeface="Times New Roman" panose="02020603050405020304" pitchFamily="18" charset="0"/>
              </a:rPr>
              <a:t>.</a:t>
            </a:r>
          </a:p>
        </p:txBody>
      </p:sp>
      <p:sp>
        <p:nvSpPr>
          <p:cNvPr id="33797" name="Text Box 5">
            <a:extLst>
              <a:ext uri="{FF2B5EF4-FFF2-40B4-BE49-F238E27FC236}">
                <a16:creationId xmlns:a16="http://schemas.microsoft.com/office/drawing/2014/main" id="{2289B78B-76C3-466C-9335-A176D621293D}"/>
              </a:ext>
            </a:extLst>
          </p:cNvPr>
          <p:cNvSpPr txBox="1">
            <a:spLocks noChangeArrowheads="1"/>
          </p:cNvSpPr>
          <p:nvPr/>
        </p:nvSpPr>
        <p:spPr bwMode="auto">
          <a:xfrm>
            <a:off x="179388" y="3933825"/>
            <a:ext cx="3627437"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l-GR" altLang="en-US" sz="2600" i="1">
                <a:cs typeface="Times New Roman" panose="02020603050405020304" pitchFamily="18" charset="0"/>
              </a:rPr>
              <a:t>Υποστιβάδα είναι το σύνολο των τροχιακών που έχουν το</a:t>
            </a:r>
            <a:r>
              <a:rPr lang="en-US" altLang="en-US" sz="2600" i="1">
                <a:cs typeface="Times New Roman" panose="02020603050405020304" pitchFamily="18" charset="0"/>
              </a:rPr>
              <a:t>υ</a:t>
            </a:r>
            <a:r>
              <a:rPr lang="el-GR" altLang="en-US" sz="2600" i="1">
                <a:cs typeface="Times New Roman" panose="02020603050405020304" pitchFamily="18" charset="0"/>
              </a:rPr>
              <a:t>ς ίδιους κβαντικ</a:t>
            </a:r>
            <a:r>
              <a:rPr lang="en-US" altLang="en-US" sz="2600" i="1">
                <a:cs typeface="Times New Roman" panose="02020603050405020304" pitchFamily="18" charset="0"/>
              </a:rPr>
              <a:t>ο</a:t>
            </a:r>
            <a:r>
              <a:rPr lang="el-GR" altLang="en-US" sz="2600" i="1">
                <a:cs typeface="Times New Roman" panose="02020603050405020304" pitchFamily="18" charset="0"/>
              </a:rPr>
              <a:t>ύς αριθμ</a:t>
            </a:r>
            <a:r>
              <a:rPr lang="en-US" altLang="en-US" sz="2600" i="1">
                <a:cs typeface="Times New Roman" panose="02020603050405020304" pitchFamily="18" charset="0"/>
              </a:rPr>
              <a:t>ού</a:t>
            </a:r>
            <a:r>
              <a:rPr lang="el-GR" altLang="en-US" sz="2600" i="1">
                <a:cs typeface="Times New Roman" panose="02020603050405020304" pitchFamily="18" charset="0"/>
              </a:rPr>
              <a:t>ς </a:t>
            </a:r>
            <a:r>
              <a:rPr lang="en-US" altLang="en-US" sz="2600" i="1">
                <a:cs typeface="Times New Roman" panose="02020603050405020304" pitchFamily="18" charset="0"/>
              </a:rPr>
              <a:t>(n) </a:t>
            </a:r>
            <a:r>
              <a:rPr lang="el-GR" altLang="en-US" sz="2600" i="1">
                <a:cs typeface="Times New Roman" panose="02020603050405020304" pitchFamily="18" charset="0"/>
              </a:rPr>
              <a:t>και </a:t>
            </a:r>
            <a:r>
              <a:rPr lang="en-US" altLang="en-US" sz="2600" i="1">
                <a:cs typeface="Times New Roman" panose="02020603050405020304" pitchFamily="18" charset="0"/>
              </a:rPr>
              <a:t>(l)</a:t>
            </a:r>
            <a:r>
              <a:rPr lang="el-GR" altLang="en-US" sz="2600" i="1">
                <a:cs typeface="Times New Roman" panose="02020603050405020304" pitchFamily="18" charset="0"/>
              </a:rPr>
              <a:t>.</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E6F28FC-70BE-4E06-86F1-D3C9B4293233}"/>
              </a:ext>
            </a:extLst>
          </p:cNvPr>
          <p:cNvSpPr>
            <a:spLocks noGrp="1" noChangeArrowheads="1"/>
          </p:cNvSpPr>
          <p:nvPr>
            <p:ph type="title"/>
          </p:nvPr>
        </p:nvSpPr>
        <p:spPr>
          <a:xfrm>
            <a:off x="539750" y="188913"/>
            <a:ext cx="6870700" cy="771525"/>
          </a:xfrm>
        </p:spPr>
        <p:txBody>
          <a:bodyPr/>
          <a:lstStyle/>
          <a:p>
            <a:pPr eaLnBrk="1" fontAlgn="auto" hangingPunct="1">
              <a:spcAft>
                <a:spcPts val="0"/>
              </a:spcAft>
              <a:defRPr/>
            </a:pPr>
            <a:r>
              <a:rPr lang="el-GR" dirty="0"/>
              <a:t>Κβαντικοί αριθμοί</a:t>
            </a:r>
          </a:p>
        </p:txBody>
      </p:sp>
      <p:sp>
        <p:nvSpPr>
          <p:cNvPr id="34819" name="Rectangle 3">
            <a:extLst>
              <a:ext uri="{FF2B5EF4-FFF2-40B4-BE49-F238E27FC236}">
                <a16:creationId xmlns:a16="http://schemas.microsoft.com/office/drawing/2014/main" id="{2C0C8CA3-FA7A-49C7-87F6-E4ACFF98EB95}"/>
              </a:ext>
            </a:extLst>
          </p:cNvPr>
          <p:cNvSpPr>
            <a:spLocks noGrp="1"/>
          </p:cNvSpPr>
          <p:nvPr>
            <p:ph type="body" sz="half" idx="1"/>
          </p:nvPr>
        </p:nvSpPr>
        <p:spPr>
          <a:xfrm>
            <a:off x="0" y="981075"/>
            <a:ext cx="9144000" cy="2808288"/>
          </a:xfrm>
        </p:spPr>
        <p:txBody>
          <a:bodyPr/>
          <a:lstStyle/>
          <a:p>
            <a:pPr marL="900113" indent="-900113" defTabSz="214313" eaLnBrk="1" hangingPunct="1">
              <a:lnSpc>
                <a:spcPct val="90000"/>
              </a:lnSpc>
            </a:pPr>
            <a:r>
              <a:rPr lang="el-GR" altLang="el-GR"/>
              <a:t>Τέταρτος μαγνητικός κβαντικός αριθμός του </a:t>
            </a:r>
            <a:r>
              <a:rPr lang="en-US" altLang="el-GR"/>
              <a:t>spin </a:t>
            </a:r>
            <a:r>
              <a:rPr lang="el-GR" altLang="el-GR"/>
              <a:t>(</a:t>
            </a:r>
            <a:r>
              <a:rPr lang="en-US" altLang="el-GR"/>
              <a:t>m</a:t>
            </a:r>
            <a:r>
              <a:rPr lang="en-US" altLang="el-GR" baseline="-25000"/>
              <a:t>s</a:t>
            </a:r>
            <a:r>
              <a:rPr lang="en-US" altLang="el-GR"/>
              <a:t>)</a:t>
            </a:r>
            <a:endParaRPr lang="el-GR" altLang="el-GR"/>
          </a:p>
          <a:p>
            <a:pPr marL="900113" indent="-900113" defTabSz="214313" eaLnBrk="1" hangingPunct="1">
              <a:lnSpc>
                <a:spcPct val="90000"/>
              </a:lnSpc>
              <a:buFontTx/>
              <a:buNone/>
            </a:pPr>
            <a:endParaRPr lang="el-GR" altLang="el-GR"/>
          </a:p>
          <a:p>
            <a:pPr marL="900113" indent="-900113" defTabSz="214313" eaLnBrk="1" hangingPunct="1">
              <a:lnSpc>
                <a:spcPct val="90000"/>
              </a:lnSpc>
              <a:buFont typeface="Wingdings" panose="05000000000000000000" pitchFamily="2" charset="2"/>
              <a:buChar char="F"/>
            </a:pPr>
            <a:r>
              <a:rPr lang="el-GR" altLang="el-GR" sz="2400">
                <a:sym typeface="Wingdings" panose="05000000000000000000" pitchFamily="2" charset="2"/>
              </a:rPr>
              <a:t>Τιμές </a:t>
            </a:r>
            <a:r>
              <a:rPr lang="en-US" altLang="el-GR" sz="2400">
                <a:sym typeface="Wingdings" panose="05000000000000000000" pitchFamily="2" charset="2"/>
              </a:rPr>
              <a:t>+1/2 </a:t>
            </a:r>
            <a:r>
              <a:rPr lang="el-GR" altLang="el-GR" sz="2400">
                <a:sym typeface="Wingdings" panose="05000000000000000000" pitchFamily="2" charset="2"/>
              </a:rPr>
              <a:t>και -1/2</a:t>
            </a:r>
            <a:endParaRPr lang="en-US" altLang="el-GR" sz="2400">
              <a:sym typeface="Symbol" panose="05050102010706020507" pitchFamily="18" charset="2"/>
            </a:endParaRPr>
          </a:p>
          <a:p>
            <a:pPr marL="900113" indent="-900113" defTabSz="214313" eaLnBrk="1" hangingPunct="1">
              <a:lnSpc>
                <a:spcPct val="90000"/>
              </a:lnSpc>
              <a:buFont typeface="Wingdings" panose="05000000000000000000" pitchFamily="2" charset="2"/>
              <a:buChar char="F"/>
            </a:pPr>
            <a:r>
              <a:rPr lang="el-GR" altLang="el-GR" sz="2400">
                <a:sym typeface="Symbol" panose="05050102010706020507" pitchFamily="18" charset="2"/>
              </a:rPr>
              <a:t>Καθορίζει την περιστροφή του </a:t>
            </a:r>
            <a:r>
              <a:rPr lang="en-US" altLang="el-GR" sz="2400">
                <a:sym typeface="Symbol" panose="05050102010706020507" pitchFamily="18" charset="2"/>
              </a:rPr>
              <a:t>e</a:t>
            </a:r>
            <a:r>
              <a:rPr lang="el-GR" altLang="el-GR" sz="2400">
                <a:sym typeface="Symbol" panose="05050102010706020507" pitchFamily="18" charset="2"/>
              </a:rPr>
              <a:t> γύρω από τον άξονά του</a:t>
            </a:r>
            <a:endParaRPr lang="el-GR" altLang="el-GR" sz="2400">
              <a:sym typeface="Wingdings" panose="05000000000000000000" pitchFamily="2" charset="2"/>
            </a:endParaRPr>
          </a:p>
          <a:p>
            <a:pPr marL="900113" indent="-900113" defTabSz="214313" eaLnBrk="1" hangingPunct="1">
              <a:lnSpc>
                <a:spcPct val="90000"/>
              </a:lnSpc>
              <a:buFont typeface="Wingdings" panose="05000000000000000000" pitchFamily="2" charset="2"/>
              <a:buChar char="F"/>
            </a:pPr>
            <a:r>
              <a:rPr lang="el-GR" altLang="el-GR" sz="2400">
                <a:sym typeface="Wingdings" panose="05000000000000000000" pitchFamily="2" charset="2"/>
              </a:rPr>
              <a:t>Δε συμμετέχει στη διαμόρφωση της τιμής της ενέργειας του </a:t>
            </a:r>
            <a:r>
              <a:rPr lang="en-US" altLang="el-GR" sz="2400">
                <a:sym typeface="Wingdings" panose="05000000000000000000" pitchFamily="2" charset="2"/>
              </a:rPr>
              <a:t>e</a:t>
            </a:r>
            <a:r>
              <a:rPr lang="el-GR" altLang="el-GR" sz="2400">
                <a:sym typeface="Wingdings" panose="05000000000000000000" pitchFamily="2" charset="2"/>
              </a:rPr>
              <a:t> ούτε στον καθορισμό του τροχιακού</a:t>
            </a:r>
          </a:p>
          <a:p>
            <a:pPr marL="900113" indent="-900113" defTabSz="214313" eaLnBrk="1" hangingPunct="1">
              <a:lnSpc>
                <a:spcPct val="90000"/>
              </a:lnSpc>
              <a:buFont typeface="Wingdings" panose="05000000000000000000" pitchFamily="2" charset="2"/>
              <a:buNone/>
            </a:pPr>
            <a:endParaRPr lang="el-GR" altLang="el-GR" sz="2000">
              <a:sym typeface="Wingdings" panose="05000000000000000000" pitchFamily="2" charset="2"/>
            </a:endParaRPr>
          </a:p>
          <a:p>
            <a:pPr marL="900113" indent="-900113" defTabSz="214313" eaLnBrk="1" hangingPunct="1">
              <a:lnSpc>
                <a:spcPct val="90000"/>
              </a:lnSpc>
              <a:buFont typeface="Wingdings" panose="05000000000000000000" pitchFamily="2" charset="2"/>
              <a:buNone/>
            </a:pPr>
            <a:endParaRPr lang="el-GR" altLang="el-GR" sz="2000" u="sng">
              <a:sym typeface="Wingdings" panose="05000000000000000000" pitchFamily="2" charset="2"/>
            </a:endParaRPr>
          </a:p>
          <a:p>
            <a:pPr marL="900113" indent="-900113" defTabSz="214313" eaLnBrk="1" hangingPunct="1">
              <a:lnSpc>
                <a:spcPct val="90000"/>
              </a:lnSpc>
              <a:buFont typeface="Wingdings" panose="05000000000000000000" pitchFamily="2" charset="2"/>
              <a:buNone/>
            </a:pPr>
            <a:endParaRPr lang="el-GR" altLang="el-GR" sz="2000" u="sng">
              <a:sym typeface="Symbol" panose="05050102010706020507" pitchFamily="18" charset="2"/>
            </a:endParaRPr>
          </a:p>
          <a:p>
            <a:pPr marL="900113" indent="-900113" defTabSz="214313" eaLnBrk="1" hangingPunct="1">
              <a:lnSpc>
                <a:spcPct val="90000"/>
              </a:lnSpc>
              <a:buFontTx/>
              <a:buNone/>
            </a:pPr>
            <a:r>
              <a:rPr lang="el-GR" altLang="el-GR"/>
              <a:t>		</a:t>
            </a:r>
            <a:r>
              <a:rPr lang="el-GR" altLang="el-GR" sz="2000"/>
              <a:t>												</a:t>
            </a:r>
            <a:r>
              <a:rPr lang="en-US" altLang="el-GR" sz="2000"/>
              <a:t>		</a:t>
            </a:r>
            <a:endParaRPr lang="el-GR" altLang="el-GR" sz="2000"/>
          </a:p>
        </p:txBody>
      </p:sp>
      <p:pic>
        <p:nvPicPr>
          <p:cNvPr id="34820" name="Picture 6" descr="http://www.quantum-field-theory.net/wp-content/uploads/2014/05/spin-quantum-number.png">
            <a:extLst>
              <a:ext uri="{FF2B5EF4-FFF2-40B4-BE49-F238E27FC236}">
                <a16:creationId xmlns:a16="http://schemas.microsoft.com/office/drawing/2014/main" id="{BF0FAF10-D04A-4DF0-A165-FC35A3AF9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933825"/>
            <a:ext cx="3276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948">
            <a:extLst>
              <a:ext uri="{FF2B5EF4-FFF2-40B4-BE49-F238E27FC236}">
                <a16:creationId xmlns:a16="http://schemas.microsoft.com/office/drawing/2014/main" id="{7A36EE81-E636-4264-A85C-59407739F585}"/>
              </a:ext>
            </a:extLst>
          </p:cNvPr>
          <p:cNvGraphicFramePr>
            <a:graphicFrameLocks/>
          </p:cNvGraphicFramePr>
          <p:nvPr/>
        </p:nvGraphicFramePr>
        <p:xfrm>
          <a:off x="611188" y="1196975"/>
          <a:ext cx="7993061" cy="5157789"/>
        </p:xfrm>
        <a:graphic>
          <a:graphicData uri="http://schemas.openxmlformats.org/drawingml/2006/table">
            <a:tbl>
              <a:tblPr/>
              <a:tblGrid>
                <a:gridCol w="888310">
                  <a:extLst>
                    <a:ext uri="{9D8B030D-6E8A-4147-A177-3AD203B41FA5}">
                      <a16:colId xmlns:a16="http://schemas.microsoft.com/office/drawing/2014/main" val="20000"/>
                    </a:ext>
                  </a:extLst>
                </a:gridCol>
                <a:gridCol w="998917">
                  <a:extLst>
                    <a:ext uri="{9D8B030D-6E8A-4147-A177-3AD203B41FA5}">
                      <a16:colId xmlns:a16="http://schemas.microsoft.com/office/drawing/2014/main" val="20001"/>
                    </a:ext>
                  </a:extLst>
                </a:gridCol>
                <a:gridCol w="884853">
                  <a:extLst>
                    <a:ext uri="{9D8B030D-6E8A-4147-A177-3AD203B41FA5}">
                      <a16:colId xmlns:a16="http://schemas.microsoft.com/office/drawing/2014/main" val="20002"/>
                    </a:ext>
                  </a:extLst>
                </a:gridCol>
                <a:gridCol w="1069773">
                  <a:extLst>
                    <a:ext uri="{9D8B030D-6E8A-4147-A177-3AD203B41FA5}">
                      <a16:colId xmlns:a16="http://schemas.microsoft.com/office/drawing/2014/main" val="20003"/>
                    </a:ext>
                  </a:extLst>
                </a:gridCol>
                <a:gridCol w="2004747">
                  <a:extLst>
                    <a:ext uri="{9D8B030D-6E8A-4147-A177-3AD203B41FA5}">
                      <a16:colId xmlns:a16="http://schemas.microsoft.com/office/drawing/2014/main" val="20004"/>
                    </a:ext>
                  </a:extLst>
                </a:gridCol>
                <a:gridCol w="931516">
                  <a:extLst>
                    <a:ext uri="{9D8B030D-6E8A-4147-A177-3AD203B41FA5}">
                      <a16:colId xmlns:a16="http://schemas.microsoft.com/office/drawing/2014/main" val="20005"/>
                    </a:ext>
                  </a:extLst>
                </a:gridCol>
                <a:gridCol w="1214945">
                  <a:extLst>
                    <a:ext uri="{9D8B030D-6E8A-4147-A177-3AD203B41FA5}">
                      <a16:colId xmlns:a16="http://schemas.microsoft.com/office/drawing/2014/main" val="20006"/>
                    </a:ext>
                  </a:extLst>
                </a:gridCol>
              </a:tblGrid>
              <a:tr h="66829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n</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Times New Roman" pitchFamily="18" charset="0"/>
                          <a:cs typeface="Times New Roman" pitchFamily="18" charset="0"/>
                        </a:rPr>
                        <a:t>στοιβάδα</a:t>
                      </a:r>
                      <a:endParaRPr kumimoji="0" lang="el-GR"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Times New Roman" pitchFamily="18" charset="0"/>
                          <a:cs typeface="Times New Roman" pitchFamily="18" charset="0"/>
                        </a:rPr>
                        <a:t>1</a:t>
                      </a:r>
                      <a:endParaRPr kumimoji="0" lang="el-GR"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Times New Roman" pitchFamily="18" charset="0"/>
                          <a:cs typeface="Times New Roman" pitchFamily="18" charset="0"/>
                        </a:rPr>
                        <a:t>υποστοιβάδα</a:t>
                      </a:r>
                      <a:endParaRPr kumimoji="0" lang="el-GR"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m</a:t>
                      </a:r>
                      <a:r>
                        <a:rPr kumimoji="0" lang="en-US" sz="1200" b="0" i="0" u="none" strike="noStrike" cap="none" normalizeH="0" baseline="-30000">
                          <a:ln>
                            <a:noFill/>
                          </a:ln>
                          <a:solidFill>
                            <a:schemeClr val="tx1"/>
                          </a:solidFill>
                          <a:effectLst/>
                          <a:latin typeface="Times New Roman" pitchFamily="18" charset="0"/>
                          <a:cs typeface="Times New Roman" pitchFamily="18" charset="0"/>
                        </a:rPr>
                        <a:t>l</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m</a:t>
                      </a:r>
                      <a:r>
                        <a:rPr kumimoji="0" lang="en-US" sz="1200" b="0" i="0" u="none" strike="noStrike" cap="none" normalizeH="0" baseline="-30000">
                          <a:ln>
                            <a:noFill/>
                          </a:ln>
                          <a:solidFill>
                            <a:schemeClr val="tx1"/>
                          </a:solidFill>
                          <a:effectLst/>
                          <a:latin typeface="Times New Roman" pitchFamily="18" charset="0"/>
                          <a:cs typeface="Times New Roman" pitchFamily="18" charset="0"/>
                        </a:rPr>
                        <a:t>s</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90488" marR="0" lvl="0" indent="-904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Times New Roman" pitchFamily="18" charset="0"/>
                          <a:cs typeface="Times New Roman" pitchFamily="18" charset="0"/>
                        </a:rPr>
                        <a:t>Αριθμός</a:t>
                      </a:r>
                      <a:r>
                        <a:rPr kumimoji="0" lang="en-US" sz="1200" b="0" i="0" u="none" strike="noStrike" cap="none" normalizeH="0" baseline="0">
                          <a:ln>
                            <a:noFill/>
                          </a:ln>
                          <a:solidFill>
                            <a:schemeClr val="tx1"/>
                          </a:solidFill>
                          <a:effectLst/>
                          <a:latin typeface="Times New Roman" pitchFamily="18" charset="0"/>
                          <a:cs typeface="Times New Roman" pitchFamily="18" charset="0"/>
                        </a:rPr>
                        <a:t> </a:t>
                      </a:r>
                      <a:r>
                        <a:rPr kumimoji="0" lang="el-GR" sz="1200" b="0" i="0" u="none" strike="noStrike" cap="none" normalizeH="0" baseline="0">
                          <a:ln>
                            <a:noFill/>
                          </a:ln>
                          <a:solidFill>
                            <a:schemeClr val="tx1"/>
                          </a:solidFill>
                          <a:effectLst/>
                          <a:latin typeface="Times New Roman" pitchFamily="18" charset="0"/>
                          <a:cs typeface="Times New Roman" pitchFamily="18" charset="0"/>
                        </a:rPr>
                        <a:t>ηλεκτρονίων</a:t>
                      </a:r>
                      <a:endParaRPr kumimoji="0" lang="el-GR"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009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Times New Roman" pitchFamily="18" charset="0"/>
                          <a:cs typeface="Times New Roman" pitchFamily="18" charset="0"/>
                        </a:rPr>
                        <a:t>1</a:t>
                      </a:r>
                      <a:endParaRPr kumimoji="0" lang="el-GR"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Times New Roman" pitchFamily="18" charset="0"/>
                          <a:cs typeface="Times New Roman" pitchFamily="18" charset="0"/>
                        </a:rPr>
                        <a:t>Κ</a:t>
                      </a:r>
                      <a:endParaRPr kumimoji="0" lang="el-GR"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Times New Roman" pitchFamily="18" charset="0"/>
                          <a:cs typeface="Times New Roman" pitchFamily="18" charset="0"/>
                        </a:rPr>
                        <a:t>0</a:t>
                      </a:r>
                      <a:endParaRPr kumimoji="0" lang="el-GR"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s</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0</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±1/2</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2</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66829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2</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L</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0</a:t>
                      </a:r>
                      <a:endParaRPr kumimoji="0" lang="el-GR"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s</a:t>
                      </a:r>
                      <a:endParaRPr kumimoji="0" lang="el-GR"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p</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0</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-1,0,1</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±1/2</a:t>
                      </a:r>
                      <a:endParaRPr kumimoji="0" lang="el-GR"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±1/2</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2</a:t>
                      </a:r>
                      <a:endParaRPr kumimoji="0" lang="el-GR" sz="12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6</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70019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3</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M</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0</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s</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p</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d</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0</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-1,0,1</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-2,-1,0,1,2</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±1/2</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±1/2</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±1/2</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6</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10</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4009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4</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N</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0</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s</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0</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±1/2</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014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p</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-1,0,1</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±1/2</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6</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r h="4014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2</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d</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-2,-1,0,1,2</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±1/2</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10</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4014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3</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f</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-3,-2,-1,0,1,2,3</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±1/2</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14</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r h="713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endParaRPr kumimoji="0" lang="el-GR" sz="1200" b="0" i="0" u="none" strike="noStrike" cap="none" normalizeH="0" baseline="0" dirty="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endParaRPr kumimoji="0" lang="el-GR" sz="1200" b="0" i="0" u="none" strike="noStrike" cap="none" normalizeH="0" baseline="0" dirty="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endParaRPr kumimoji="0" lang="el-GR" sz="1200" b="0" i="0" u="none" strike="noStrike" cap="none" normalizeH="0" baseline="0" dirty="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endParaRPr kumimoji="0" lang="el-GR" sz="1200" b="0" i="0" u="none" strike="noStrike" cap="none" normalizeH="0" baseline="0" dirty="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endParaRPr kumimoji="0" lang="el-GR" sz="1200" b="0" i="0" u="none" strike="noStrike" cap="none" normalizeH="0" baseline="0" dirty="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endParaRPr kumimoji="0" lang="el-GR" sz="1200" b="0" i="0" u="none" strike="noStrike" cap="none" normalizeH="0" baseline="0" dirty="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omic Sans MS" pitchFamily="66" charset="0"/>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Comic Sans MS" pitchFamily="66" charset="0"/>
                        </a:rPr>
                        <a:t>.</a:t>
                      </a:r>
                      <a:endParaRPr kumimoji="0" lang="el-GR" sz="1200" b="0" i="0" u="none" strike="noStrike" cap="none" normalizeH="0" baseline="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8"/>
                  </a:ext>
                </a:extLst>
              </a:tr>
              <a:tr h="4014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n</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0→ n-1</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1200" b="0" i="0" u="none" strike="noStrike" cap="none" normalizeH="0" baseline="0">
                        <a:ln>
                          <a:noFill/>
                        </a:ln>
                        <a:solidFill>
                          <a:schemeClr val="tx1"/>
                        </a:solidFill>
                        <a:effectLst/>
                        <a:latin typeface="Comic Sans MS" pitchFamily="66"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-(n-1),…,0,…,(n-1)</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cs typeface="Times New Roman" pitchFamily="18" charset="0"/>
                        </a:rPr>
                        <a:t>±1/2</a:t>
                      </a:r>
                      <a:endParaRPr kumimoji="0" lang="en-US" sz="1200" b="0" i="0" u="none" strike="noStrike" cap="none" normalizeH="0" baseline="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cs typeface="Times New Roman" pitchFamily="18" charset="0"/>
                        </a:rPr>
                        <a:t>2n</a:t>
                      </a:r>
                      <a:r>
                        <a:rPr kumimoji="0" lang="en-US" sz="1200" b="0" i="0" u="none" strike="noStrike" cap="none" normalizeH="0" baseline="30000" dirty="0">
                          <a:ln>
                            <a:noFill/>
                          </a:ln>
                          <a:solidFill>
                            <a:schemeClr val="tx1"/>
                          </a:solidFill>
                          <a:effectLst/>
                          <a:latin typeface="Times New Roman" pitchFamily="18" charset="0"/>
                          <a:cs typeface="Times New Roman" pitchFamily="18" charset="0"/>
                        </a:rPr>
                        <a:t>2</a:t>
                      </a:r>
                      <a:endParaRPr kumimoji="0" lang="en-US" sz="1200" b="0" i="0" u="none" strike="noStrike" cap="none" normalizeH="0" baseline="0" dirty="0">
                        <a:ln>
                          <a:noFill/>
                        </a:ln>
                        <a:solidFill>
                          <a:schemeClr val="tx1"/>
                        </a:solidFill>
                        <a:effectLst/>
                        <a:latin typeface="Arial" charset="0"/>
                      </a:endParaRPr>
                    </a:p>
                  </a:txBody>
                  <a:tcPr marL="91442" marR="91442"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9"/>
                  </a:ext>
                </a:extLst>
              </a:tr>
            </a:tbl>
          </a:graphicData>
        </a:graphic>
      </p:graphicFrame>
      <p:sp>
        <p:nvSpPr>
          <p:cNvPr id="7" name="Rectangle 2">
            <a:extLst>
              <a:ext uri="{FF2B5EF4-FFF2-40B4-BE49-F238E27FC236}">
                <a16:creationId xmlns:a16="http://schemas.microsoft.com/office/drawing/2014/main" id="{78F02E71-7FAF-4D3B-80D8-EEE96F456240}"/>
              </a:ext>
            </a:extLst>
          </p:cNvPr>
          <p:cNvSpPr>
            <a:spLocks noGrp="1" noChangeArrowheads="1"/>
          </p:cNvSpPr>
          <p:nvPr>
            <p:ph type="title"/>
          </p:nvPr>
        </p:nvSpPr>
        <p:spPr>
          <a:xfrm>
            <a:off x="1115616" y="0"/>
            <a:ext cx="6870700" cy="908720"/>
          </a:xfrm>
        </p:spPr>
        <p:txBody>
          <a:bodyPr/>
          <a:lstStyle/>
          <a:p>
            <a:pPr eaLnBrk="1" fontAlgn="auto" hangingPunct="1">
              <a:spcAft>
                <a:spcPts val="0"/>
              </a:spcAft>
              <a:defRPr/>
            </a:pPr>
            <a:r>
              <a:rPr lang="el-GR" dirty="0"/>
              <a:t>Κβαντικοί αριθμοί</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D85A0FF-0392-43FF-848C-A9771BD6C7E6}"/>
              </a:ext>
            </a:extLst>
          </p:cNvPr>
          <p:cNvSpPr>
            <a:spLocks noGrp="1" noChangeArrowheads="1"/>
          </p:cNvSpPr>
          <p:nvPr>
            <p:ph type="title"/>
          </p:nvPr>
        </p:nvSpPr>
        <p:spPr>
          <a:xfrm>
            <a:off x="684213" y="333375"/>
            <a:ext cx="7127875" cy="1125538"/>
          </a:xfrm>
        </p:spPr>
        <p:txBody>
          <a:bodyPr>
            <a:normAutofit fontScale="90000"/>
          </a:bodyPr>
          <a:lstStyle/>
          <a:p>
            <a:pPr eaLnBrk="1" fontAlgn="auto" hangingPunct="1">
              <a:spcAft>
                <a:spcPts val="0"/>
              </a:spcAft>
              <a:defRPr/>
            </a:pPr>
            <a:r>
              <a:rPr lang="el-GR" sz="3600"/>
              <a:t>Αρχές δόμησης πολυηλεκτρονικών ατόμων</a:t>
            </a:r>
          </a:p>
        </p:txBody>
      </p:sp>
      <p:sp>
        <p:nvSpPr>
          <p:cNvPr id="36867" name="Rectangle 6">
            <a:extLst>
              <a:ext uri="{FF2B5EF4-FFF2-40B4-BE49-F238E27FC236}">
                <a16:creationId xmlns:a16="http://schemas.microsoft.com/office/drawing/2014/main" id="{553E5CA8-C920-4AF9-A24C-4F34C604A450}"/>
              </a:ext>
            </a:extLst>
          </p:cNvPr>
          <p:cNvSpPr>
            <a:spLocks noGrp="1"/>
          </p:cNvSpPr>
          <p:nvPr>
            <p:ph idx="1"/>
          </p:nvPr>
        </p:nvSpPr>
        <p:spPr>
          <a:xfrm>
            <a:off x="684213" y="1628775"/>
            <a:ext cx="7697787" cy="3024188"/>
          </a:xfrm>
        </p:spPr>
        <p:txBody>
          <a:bodyPr/>
          <a:lstStyle/>
          <a:p>
            <a:pPr eaLnBrk="1" hangingPunct="1"/>
            <a:endParaRPr lang="en-US" altLang="el-GR"/>
          </a:p>
          <a:p>
            <a:pPr eaLnBrk="1" hangingPunct="1"/>
            <a:r>
              <a:rPr lang="en-US" altLang="el-GR"/>
              <a:t>H </a:t>
            </a:r>
            <a:r>
              <a:rPr lang="el-GR" altLang="el-GR"/>
              <a:t>απαγορευτική αρχή του </a:t>
            </a:r>
            <a:r>
              <a:rPr lang="en-US" altLang="el-GR"/>
              <a:t>Pauli</a:t>
            </a:r>
          </a:p>
          <a:p>
            <a:pPr eaLnBrk="1" hangingPunct="1"/>
            <a:r>
              <a:rPr lang="el-GR" altLang="el-GR"/>
              <a:t>Η αρχή της ελάχιστης ενέργειας</a:t>
            </a:r>
          </a:p>
          <a:p>
            <a:pPr eaLnBrk="1" hangingPunct="1"/>
            <a:r>
              <a:rPr lang="el-GR" altLang="el-GR"/>
              <a:t>Ο κανόνας του </a:t>
            </a:r>
            <a:r>
              <a:rPr lang="en-US" altLang="el-GR"/>
              <a:t>Hund</a:t>
            </a:r>
            <a:endParaRPr lang="el-GR" alt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E5CB9DD-2869-4F29-9879-B99C9E0852E9}"/>
              </a:ext>
            </a:extLst>
          </p:cNvPr>
          <p:cNvSpPr>
            <a:spLocks noGrp="1" noChangeArrowheads="1"/>
          </p:cNvSpPr>
          <p:nvPr>
            <p:ph type="title"/>
          </p:nvPr>
        </p:nvSpPr>
        <p:spPr>
          <a:xfrm>
            <a:off x="539750" y="188913"/>
            <a:ext cx="6870700" cy="1960562"/>
          </a:xfrm>
        </p:spPr>
        <p:txBody>
          <a:bodyPr>
            <a:normAutofit fontScale="90000"/>
          </a:bodyPr>
          <a:lstStyle/>
          <a:p>
            <a:pPr eaLnBrk="1" fontAlgn="auto" hangingPunct="1">
              <a:spcAft>
                <a:spcPts val="0"/>
              </a:spcAft>
              <a:defRPr/>
            </a:pPr>
            <a:r>
              <a:rPr lang="el-GR" sz="3600" dirty="0"/>
              <a:t>Αρχές δόμησης </a:t>
            </a:r>
            <a:r>
              <a:rPr lang="el-GR" sz="3600" dirty="0" err="1"/>
              <a:t>πολυηλεκτρονικών</a:t>
            </a:r>
            <a:r>
              <a:rPr lang="el-GR" sz="3600" dirty="0"/>
              <a:t> ατόμων</a:t>
            </a:r>
            <a:br>
              <a:rPr lang="en-US" sz="3600" dirty="0"/>
            </a:br>
            <a:r>
              <a:rPr lang="en-US" sz="2800" dirty="0"/>
              <a:t>H </a:t>
            </a:r>
            <a:r>
              <a:rPr lang="el-GR" sz="2800" dirty="0"/>
              <a:t>απαγορευτική αρχή του </a:t>
            </a:r>
            <a:r>
              <a:rPr lang="en-US" sz="2800" dirty="0"/>
              <a:t>Pauli</a:t>
            </a:r>
            <a:br>
              <a:rPr lang="en-US" sz="2800" dirty="0"/>
            </a:br>
            <a:endParaRPr lang="el-GR" sz="2800" dirty="0"/>
          </a:p>
        </p:txBody>
      </p:sp>
      <p:sp>
        <p:nvSpPr>
          <p:cNvPr id="37891" name="Rectangle 7">
            <a:extLst>
              <a:ext uri="{FF2B5EF4-FFF2-40B4-BE49-F238E27FC236}">
                <a16:creationId xmlns:a16="http://schemas.microsoft.com/office/drawing/2014/main" id="{5FB181E3-9B71-4184-905B-594490EC445C}"/>
              </a:ext>
            </a:extLst>
          </p:cNvPr>
          <p:cNvSpPr>
            <a:spLocks noChangeArrowheads="1"/>
          </p:cNvSpPr>
          <p:nvPr/>
        </p:nvSpPr>
        <p:spPr bwMode="auto">
          <a:xfrm>
            <a:off x="1042988" y="2420938"/>
            <a:ext cx="68707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l-GR" altLang="el-GR" sz="2400" b="1">
                <a:latin typeface="Comic Sans MS" panose="030F0702030302020204" pitchFamily="66" charset="0"/>
              </a:rPr>
              <a:t>«Είναι αδύνατο να υπάρχουν στο ίδιο άτομο δύο </a:t>
            </a:r>
            <a:r>
              <a:rPr lang="en-US" altLang="el-GR" sz="2400" b="1">
                <a:latin typeface="Comic Sans MS" panose="030F0702030302020204" pitchFamily="66" charset="0"/>
              </a:rPr>
              <a:t>e</a:t>
            </a:r>
            <a:r>
              <a:rPr lang="el-GR" altLang="el-GR" sz="2400" b="1">
                <a:latin typeface="Comic Sans MS" panose="030F0702030302020204" pitchFamily="66" charset="0"/>
              </a:rPr>
              <a:t> με την ίδια ενεργειακή κατάσταση (ίδια τετράδα κβαντικών αριθμών)»</a:t>
            </a:r>
            <a:br>
              <a:rPr lang="el-GR" altLang="el-GR" sz="2400">
                <a:latin typeface="Comic Sans MS" panose="030F0702030302020204" pitchFamily="66" charset="0"/>
              </a:rPr>
            </a:br>
            <a:r>
              <a:rPr lang="en-US" altLang="el-GR" sz="2400">
                <a:latin typeface="Comic Sans MS" panose="030F0702030302020204" pitchFamily="66" charset="0"/>
                <a:sym typeface="Wingdings" panose="05000000000000000000" pitchFamily="2" charset="2"/>
              </a:rPr>
              <a:t></a:t>
            </a:r>
            <a:br>
              <a:rPr lang="el-GR" altLang="el-GR" sz="2400">
                <a:latin typeface="Comic Sans MS" panose="030F0702030302020204" pitchFamily="66" charset="0"/>
                <a:sym typeface="Wingdings" panose="05000000000000000000" pitchFamily="2" charset="2"/>
              </a:rPr>
            </a:br>
            <a:r>
              <a:rPr lang="el-GR" altLang="el-GR" sz="2400">
                <a:latin typeface="Comic Sans MS" panose="030F0702030302020204" pitchFamily="66" charset="0"/>
                <a:sym typeface="Wingdings" panose="05000000000000000000" pitchFamily="2" charset="2"/>
              </a:rPr>
              <a:t>Υπολογισμός μέγιστου αριθμού ηλεκτρονίων σε κάθε τροχιακό, υποστοιβάδα και στοιβάδα.</a:t>
            </a:r>
            <a:endParaRPr lang="en-US" altLang="el-GR" sz="2400">
              <a:latin typeface="Comic Sans MS" panose="030F0702030302020204" pitchFamily="66" charset="0"/>
              <a:sym typeface="Wingdings" panose="05000000000000000000" pitchFamily="2" charset="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16F2294-CBCC-4FEE-A40E-041B1994D800}"/>
              </a:ext>
            </a:extLst>
          </p:cNvPr>
          <p:cNvSpPr>
            <a:spLocks noGrp="1" noChangeArrowheads="1"/>
          </p:cNvSpPr>
          <p:nvPr>
            <p:ph type="title"/>
          </p:nvPr>
        </p:nvSpPr>
        <p:spPr>
          <a:xfrm>
            <a:off x="1115616" y="116632"/>
            <a:ext cx="6870700" cy="1960562"/>
          </a:xfrm>
        </p:spPr>
        <p:txBody>
          <a:bodyPr>
            <a:normAutofit fontScale="90000"/>
          </a:bodyPr>
          <a:lstStyle/>
          <a:p>
            <a:pPr eaLnBrk="1" fontAlgn="auto" hangingPunct="1">
              <a:spcAft>
                <a:spcPts val="0"/>
              </a:spcAft>
              <a:defRPr/>
            </a:pPr>
            <a:r>
              <a:rPr lang="el-GR" sz="3600" dirty="0"/>
              <a:t>Αρχές δόμησης </a:t>
            </a:r>
            <a:r>
              <a:rPr lang="el-GR" sz="3600" dirty="0" err="1"/>
              <a:t>πολυηλεκτρονικών</a:t>
            </a:r>
            <a:r>
              <a:rPr lang="el-GR" sz="3600" dirty="0"/>
              <a:t> ατόμων</a:t>
            </a:r>
            <a:br>
              <a:rPr lang="en-US" sz="3600" dirty="0"/>
            </a:br>
            <a:r>
              <a:rPr lang="el-GR" sz="2800" dirty="0"/>
              <a:t>Η αρχή της ελάχιστης ενέργειας</a:t>
            </a:r>
            <a:br>
              <a:rPr lang="en-US" sz="2800" dirty="0"/>
            </a:br>
            <a:endParaRPr lang="el-GR" sz="2800" dirty="0"/>
          </a:p>
        </p:txBody>
      </p:sp>
      <p:sp>
        <p:nvSpPr>
          <p:cNvPr id="38915" name="Rectangle 3">
            <a:extLst>
              <a:ext uri="{FF2B5EF4-FFF2-40B4-BE49-F238E27FC236}">
                <a16:creationId xmlns:a16="http://schemas.microsoft.com/office/drawing/2014/main" id="{4C7D125B-E2F4-4B6D-A7C4-4A635A7A01E1}"/>
              </a:ext>
            </a:extLst>
          </p:cNvPr>
          <p:cNvSpPr>
            <a:spLocks noChangeArrowheads="1"/>
          </p:cNvSpPr>
          <p:nvPr/>
        </p:nvSpPr>
        <p:spPr bwMode="auto">
          <a:xfrm>
            <a:off x="1258888" y="1557338"/>
            <a:ext cx="720090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l-GR" altLang="el-GR" sz="2000" b="1">
                <a:latin typeface="Comic Sans MS" panose="030F0702030302020204" pitchFamily="66" charset="0"/>
              </a:rPr>
              <a:t>«Κατά την ηλεκτρονιακή διαμόρφωση ενός πολυηλεκτρονιακού ατόμου, τα ηλεκτρόνια καταλαμβάνουν τροχιακά με τη μικρότερη ενέργεια, ώστε να αποκτήσουν τη μέγιστη σταθερότητα στη θεμελιώδη κατάσταση»</a:t>
            </a:r>
            <a:br>
              <a:rPr lang="el-GR" altLang="el-GR" sz="2400">
                <a:latin typeface="Comic Sans MS" panose="030F0702030302020204" pitchFamily="66" charset="0"/>
              </a:rPr>
            </a:br>
            <a:br>
              <a:rPr lang="el-GR" altLang="el-GR" sz="2400">
                <a:latin typeface="Comic Sans MS" panose="030F0702030302020204" pitchFamily="66" charset="0"/>
              </a:rPr>
            </a:br>
            <a:r>
              <a:rPr lang="el-GR" altLang="el-GR" sz="1800">
                <a:latin typeface="Comic Sans MS" panose="030F0702030302020204" pitchFamily="66" charset="0"/>
              </a:rPr>
              <a:t>Κανόνας </a:t>
            </a:r>
            <a:r>
              <a:rPr lang="en-US" altLang="el-GR" sz="1800">
                <a:latin typeface="Comic Sans MS" panose="030F0702030302020204" pitchFamily="66" charset="0"/>
              </a:rPr>
              <a:t>1</a:t>
            </a:r>
            <a:r>
              <a:rPr lang="el-GR" altLang="el-GR" sz="1800" baseline="30000">
                <a:latin typeface="Comic Sans MS" panose="030F0702030302020204" pitchFamily="66" charset="0"/>
              </a:rPr>
              <a:t>ος</a:t>
            </a:r>
            <a:br>
              <a:rPr lang="el-GR" altLang="el-GR" sz="1800">
                <a:latin typeface="Comic Sans MS" panose="030F0702030302020204" pitchFamily="66" charset="0"/>
              </a:rPr>
            </a:br>
            <a:r>
              <a:rPr lang="el-GR" altLang="el-GR" sz="1800">
                <a:latin typeface="Comic Sans MS" panose="030F0702030302020204" pitchFamily="66" charset="0"/>
              </a:rPr>
              <a:t>Ανάμεσα σε δύο υποστοιβάδες, τη χαμηλότερη ενέργεια έχει εκείνη η οποία έχει το μικρότερο άθροισμα των δύο πρώτων κβαντικών αριθμών </a:t>
            </a:r>
            <a:r>
              <a:rPr lang="en-US" altLang="el-GR" sz="1800">
                <a:latin typeface="Comic Sans MS" panose="030F0702030302020204" pitchFamily="66" charset="0"/>
              </a:rPr>
              <a:t>n+l.</a:t>
            </a:r>
            <a:br>
              <a:rPr lang="el-GR" altLang="el-GR" sz="1800">
                <a:latin typeface="Comic Sans MS" panose="030F0702030302020204" pitchFamily="66" charset="0"/>
              </a:rPr>
            </a:br>
            <a:br>
              <a:rPr lang="el-GR" altLang="el-GR" sz="1800">
                <a:latin typeface="Comic Sans MS" panose="030F0702030302020204" pitchFamily="66" charset="0"/>
              </a:rPr>
            </a:br>
            <a:r>
              <a:rPr lang="el-GR" altLang="el-GR" sz="1800">
                <a:latin typeface="Comic Sans MS" panose="030F0702030302020204" pitchFamily="66" charset="0"/>
              </a:rPr>
              <a:t> Κανόνας 2</a:t>
            </a:r>
            <a:r>
              <a:rPr lang="el-GR" altLang="el-GR" sz="1800" baseline="30000">
                <a:latin typeface="Comic Sans MS" panose="030F0702030302020204" pitchFamily="66" charset="0"/>
              </a:rPr>
              <a:t>ος</a:t>
            </a:r>
            <a:br>
              <a:rPr lang="el-GR" altLang="el-GR" sz="1800">
                <a:latin typeface="Comic Sans MS" panose="030F0702030302020204" pitchFamily="66" charset="0"/>
              </a:rPr>
            </a:br>
            <a:r>
              <a:rPr lang="el-GR" altLang="el-GR" sz="1800">
                <a:latin typeface="Comic Sans MS" panose="030F0702030302020204" pitchFamily="66" charset="0"/>
              </a:rPr>
              <a:t>Ανάμεσα σε δύο υποστοιβάδες, με ίδιο άθροισμα, τη χαμηλότερη ενέργεια έχει εκείνη η οποία έχει το μικρότερο </a:t>
            </a:r>
            <a:r>
              <a:rPr lang="en-US" altLang="el-GR" sz="1800">
                <a:latin typeface="Comic Sans MS" panose="030F0702030302020204" pitchFamily="66" charset="0"/>
              </a:rPr>
              <a:t>n.</a:t>
            </a:r>
          </a:p>
        </p:txBody>
      </p:sp>
      <p:sp>
        <p:nvSpPr>
          <p:cNvPr id="38916" name="Rectangle 3">
            <a:extLst>
              <a:ext uri="{FF2B5EF4-FFF2-40B4-BE49-F238E27FC236}">
                <a16:creationId xmlns:a16="http://schemas.microsoft.com/office/drawing/2014/main" id="{D28B5558-092E-48A0-A129-83BD1FE84740}"/>
              </a:ext>
            </a:extLst>
          </p:cNvPr>
          <p:cNvSpPr>
            <a:spLocks noChangeArrowheads="1"/>
          </p:cNvSpPr>
          <p:nvPr/>
        </p:nvSpPr>
        <p:spPr bwMode="auto">
          <a:xfrm>
            <a:off x="1476375" y="5661025"/>
            <a:ext cx="676751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l-GR" altLang="el-GR" sz="1400" b="1">
              <a:latin typeface="Comic Sans MS" panose="030F0702030302020204" pitchFamily="66" charset="0"/>
            </a:endParaRPr>
          </a:p>
          <a:p>
            <a:pPr eaLnBrk="1" hangingPunct="1">
              <a:spcBef>
                <a:spcPct val="0"/>
              </a:spcBef>
              <a:buClrTx/>
              <a:buSzTx/>
              <a:buFontTx/>
              <a:buNone/>
            </a:pPr>
            <a:endParaRPr lang="el-GR" altLang="el-GR" sz="1400" b="1">
              <a:latin typeface="Comic Sans MS" panose="030F0702030302020204" pitchFamily="66" charset="0"/>
            </a:endParaRPr>
          </a:p>
          <a:p>
            <a:pPr eaLnBrk="1" hangingPunct="1">
              <a:spcBef>
                <a:spcPct val="0"/>
              </a:spcBef>
              <a:buClrTx/>
              <a:buSzTx/>
              <a:buFontTx/>
              <a:buNone/>
            </a:pPr>
            <a:r>
              <a:rPr lang="el-GR" altLang="el-GR" sz="1400" b="1">
                <a:solidFill>
                  <a:srgbClr val="FAD6F1"/>
                </a:solidFill>
                <a:latin typeface="Comic Sans MS" panose="030F0702030302020204" pitchFamily="66" charset="0"/>
              </a:rPr>
              <a:t>Ερώτηση:</a:t>
            </a:r>
          </a:p>
          <a:p>
            <a:pPr eaLnBrk="1" hangingPunct="1">
              <a:spcBef>
                <a:spcPct val="0"/>
              </a:spcBef>
              <a:buClrTx/>
              <a:buSzTx/>
              <a:buFontTx/>
              <a:buNone/>
            </a:pPr>
            <a:r>
              <a:rPr lang="el-GR" altLang="el-GR" sz="1400" b="1">
                <a:latin typeface="Comic Sans MS" panose="030F0702030302020204" pitchFamily="66" charset="0"/>
              </a:rPr>
              <a:t>Να συγκριθούν οι ενέργειες των υποστοιβάδων:</a:t>
            </a:r>
          </a:p>
          <a:p>
            <a:pPr eaLnBrk="1" hangingPunct="1">
              <a:spcBef>
                <a:spcPct val="0"/>
              </a:spcBef>
              <a:buClrTx/>
              <a:buSzTx/>
              <a:buFontTx/>
              <a:buNone/>
            </a:pPr>
            <a:r>
              <a:rPr lang="el-GR" altLang="el-GR" sz="1400" b="1">
                <a:latin typeface="Comic Sans MS" panose="030F0702030302020204" pitchFamily="66" charset="0"/>
              </a:rPr>
              <a:t>α) </a:t>
            </a:r>
            <a:r>
              <a:rPr lang="en-US" altLang="el-GR" sz="1400" b="1">
                <a:latin typeface="Comic Sans MS" panose="030F0702030302020204" pitchFamily="66" charset="0"/>
              </a:rPr>
              <a:t>3d </a:t>
            </a:r>
            <a:r>
              <a:rPr lang="el-GR" altLang="el-GR" sz="1400" b="1">
                <a:latin typeface="Comic Sans MS" panose="030F0702030302020204" pitchFamily="66" charset="0"/>
              </a:rPr>
              <a:t>και </a:t>
            </a:r>
            <a:r>
              <a:rPr lang="en-US" altLang="el-GR" sz="1400" b="1">
                <a:latin typeface="Comic Sans MS" panose="030F0702030302020204" pitchFamily="66" charset="0"/>
              </a:rPr>
              <a:t>4s</a:t>
            </a:r>
          </a:p>
          <a:p>
            <a:pPr eaLnBrk="1" hangingPunct="1">
              <a:spcBef>
                <a:spcPct val="0"/>
              </a:spcBef>
              <a:buClrTx/>
              <a:buSzTx/>
              <a:buFontTx/>
              <a:buNone/>
            </a:pPr>
            <a:r>
              <a:rPr lang="el-GR" altLang="el-GR" sz="1400" b="1">
                <a:latin typeface="Comic Sans MS" panose="030F0702030302020204" pitchFamily="66" charset="0"/>
              </a:rPr>
              <a:t>β) </a:t>
            </a:r>
            <a:r>
              <a:rPr lang="en-US" altLang="el-GR" sz="1400" b="1">
                <a:latin typeface="Comic Sans MS" panose="030F0702030302020204" pitchFamily="66" charset="0"/>
              </a:rPr>
              <a:t>3d </a:t>
            </a:r>
            <a:r>
              <a:rPr lang="el-GR" altLang="el-GR" sz="1400" b="1">
                <a:latin typeface="Comic Sans MS" panose="030F0702030302020204" pitchFamily="66" charset="0"/>
              </a:rPr>
              <a:t>και </a:t>
            </a:r>
            <a:r>
              <a:rPr lang="en-US" altLang="el-GR" sz="1400" b="1">
                <a:latin typeface="Comic Sans MS" panose="030F0702030302020204" pitchFamily="66" charset="0"/>
              </a:rPr>
              <a:t>4p</a:t>
            </a:r>
            <a:endParaRPr lang="en-US" altLang="el-GR" sz="1400">
              <a:latin typeface="Comic Sans MS" panose="030F0702030302020204" pitchFamily="66"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6171777-32AD-46A9-A844-FF4330326680}"/>
              </a:ext>
            </a:extLst>
          </p:cNvPr>
          <p:cNvSpPr>
            <a:spLocks noGrp="1" noChangeArrowheads="1"/>
          </p:cNvSpPr>
          <p:nvPr>
            <p:ph type="title"/>
          </p:nvPr>
        </p:nvSpPr>
        <p:spPr>
          <a:xfrm>
            <a:off x="539750" y="188913"/>
            <a:ext cx="6870700" cy="1960562"/>
          </a:xfrm>
        </p:spPr>
        <p:txBody>
          <a:bodyPr>
            <a:normAutofit fontScale="90000"/>
          </a:bodyPr>
          <a:lstStyle/>
          <a:p>
            <a:pPr eaLnBrk="1" fontAlgn="auto" hangingPunct="1">
              <a:spcAft>
                <a:spcPts val="0"/>
              </a:spcAft>
              <a:defRPr/>
            </a:pPr>
            <a:r>
              <a:rPr lang="el-GR" sz="3600" dirty="0"/>
              <a:t>Αρχές δόμησης </a:t>
            </a:r>
            <a:r>
              <a:rPr lang="el-GR" sz="3600" dirty="0" err="1"/>
              <a:t>πολυηλεκτρονικών</a:t>
            </a:r>
            <a:r>
              <a:rPr lang="el-GR" sz="3600" dirty="0"/>
              <a:t> ατόμων</a:t>
            </a:r>
            <a:br>
              <a:rPr lang="en-US" sz="3600" dirty="0"/>
            </a:br>
            <a:r>
              <a:rPr lang="en-US" sz="3600" dirty="0"/>
              <a:t> </a:t>
            </a:r>
            <a:r>
              <a:rPr lang="el-GR" sz="2800" dirty="0"/>
              <a:t>Η αρχή της ελάχιστης ενέργειας (1)</a:t>
            </a:r>
            <a:br>
              <a:rPr lang="en-US" sz="2800" dirty="0"/>
            </a:br>
            <a:endParaRPr lang="el-GR" sz="2800" dirty="0"/>
          </a:p>
        </p:txBody>
      </p:sp>
      <p:sp>
        <p:nvSpPr>
          <p:cNvPr id="39939" name="Rectangle 3">
            <a:extLst>
              <a:ext uri="{FF2B5EF4-FFF2-40B4-BE49-F238E27FC236}">
                <a16:creationId xmlns:a16="http://schemas.microsoft.com/office/drawing/2014/main" id="{BD82010A-B976-48B9-A37E-4FEE25420306}"/>
              </a:ext>
            </a:extLst>
          </p:cNvPr>
          <p:cNvSpPr>
            <a:spLocks noChangeArrowheads="1"/>
          </p:cNvSpPr>
          <p:nvPr/>
        </p:nvSpPr>
        <p:spPr bwMode="auto">
          <a:xfrm>
            <a:off x="1258888" y="1844675"/>
            <a:ext cx="72009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endParaRPr lang="en-US" altLang="el-GR" sz="1800">
              <a:latin typeface="Comic Sans MS" panose="030F0702030302020204" pitchFamily="66" charset="0"/>
            </a:endParaRPr>
          </a:p>
        </p:txBody>
      </p:sp>
      <p:pic>
        <p:nvPicPr>
          <p:cNvPr id="30724" name="Picture 5" descr="File:Klechkowski rule 2.svg">
            <a:hlinkClick r:id="rId2"/>
            <a:extLst>
              <a:ext uri="{FF2B5EF4-FFF2-40B4-BE49-F238E27FC236}">
                <a16:creationId xmlns:a16="http://schemas.microsoft.com/office/drawing/2014/main" id="{154F5563-36B3-4F22-A9D0-DBBC80D4263C}"/>
              </a:ext>
            </a:extLst>
          </p:cNvPr>
          <p:cNvPicPr>
            <a:picLocks noChangeAspect="1" noChangeArrowheads="1"/>
          </p:cNvPicPr>
          <p:nvPr/>
        </p:nvPicPr>
        <p:blipFill>
          <a:blip r:embed="rId3"/>
          <a:srcRect/>
          <a:stretch>
            <a:fillRect/>
          </a:stretch>
        </p:blipFill>
        <p:spPr bwMode="auto">
          <a:xfrm>
            <a:off x="1331913" y="2205038"/>
            <a:ext cx="6783387" cy="323056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What Does the Quantum Mechanical Model Tell about an Atom’s Electrons?</a:t>
            </a:r>
          </a:p>
        </p:txBody>
      </p:sp>
      <p:sp>
        <p:nvSpPr>
          <p:cNvPr id="4099" name="Content Placeholder 2"/>
          <p:cNvSpPr>
            <a:spLocks noGrp="1"/>
          </p:cNvSpPr>
          <p:nvPr>
            <p:ph sz="half" idx="1"/>
          </p:nvPr>
        </p:nvSpPr>
        <p:spPr>
          <a:xfrm>
            <a:off x="342900" y="1077218"/>
            <a:ext cx="8439150" cy="5033006"/>
          </a:xfrm>
        </p:spPr>
        <p:txBody>
          <a:bodyPr/>
          <a:lstStyle/>
          <a:p>
            <a:pPr>
              <a:buFont typeface="Arial" panose="020B0604020202020204" pitchFamily="34" charset="0"/>
              <a:buChar char="•"/>
              <a:defRPr/>
            </a:pPr>
            <a:r>
              <a:rPr lang="el-GR" altLang="en-US" sz="2200" dirty="0"/>
              <a:t>Αποτελεί το θεμέλιο της χημείας εξηγώντας:</a:t>
            </a:r>
          </a:p>
          <a:p>
            <a:pPr>
              <a:buFont typeface="Arial" panose="020B0604020202020204" pitchFamily="34" charset="0"/>
              <a:buChar char="•"/>
              <a:defRPr/>
            </a:pPr>
            <a:r>
              <a:rPr lang="el-GR" altLang="en-US" sz="2200" dirty="0"/>
              <a:t>Ο περιοδικός πίνακας - οι τάσεις του</a:t>
            </a:r>
          </a:p>
          <a:p>
            <a:pPr>
              <a:buFont typeface="Arial" panose="020B0604020202020204" pitchFamily="34" charset="0"/>
              <a:buChar char="•"/>
              <a:defRPr/>
            </a:pPr>
            <a:r>
              <a:rPr lang="el-GR" altLang="en-US" sz="2200" dirty="0"/>
              <a:t>τη συμπεριφορά των στοιχείων στους χημικούς δεσμούς</a:t>
            </a:r>
          </a:p>
          <a:p>
            <a:pPr>
              <a:buFont typeface="Arial" panose="020B0604020202020204" pitchFamily="34" charset="0"/>
              <a:buChar char="•"/>
              <a:defRPr/>
            </a:pPr>
            <a:r>
              <a:rPr lang="el-GR" altLang="en-US" sz="2200" dirty="0"/>
              <a:t>Τα χρώματα των ατόμων, καθώς και το μέγεθός τους</a:t>
            </a:r>
          </a:p>
          <a:p>
            <a:pPr>
              <a:buFont typeface="Arial" panose="020B0604020202020204" pitchFamily="34" charset="0"/>
              <a:buChar char="•"/>
              <a:defRPr/>
            </a:pPr>
            <a:r>
              <a:rPr lang="el-GR" altLang="en-US" sz="2200" dirty="0"/>
              <a:t>Προβλέπει τις ατομικές ιδιότητες που σχετίζονται άμεσα με τη συμπεριφορά των ηλεκτρονίων:</a:t>
            </a:r>
          </a:p>
          <a:p>
            <a:pPr>
              <a:buFont typeface="Arial" panose="020B0604020202020204" pitchFamily="34" charset="0"/>
              <a:buChar char="•"/>
              <a:defRPr/>
            </a:pPr>
            <a:r>
              <a:rPr lang="el-GR" altLang="en-US" sz="2200" dirty="0"/>
              <a:t>Γιατί ορισμένα στοιχεία είναι μέταλλα και άλλα είναι μη μέταλλα</a:t>
            </a:r>
          </a:p>
          <a:p>
            <a:pPr>
              <a:buFont typeface="Arial" panose="020B0604020202020204" pitchFamily="34" charset="0"/>
              <a:buChar char="•"/>
              <a:defRPr/>
            </a:pPr>
            <a:r>
              <a:rPr lang="el-GR" altLang="en-US" sz="2200" dirty="0"/>
              <a:t>Γιατί ορισμένα στοιχεία κερδίζουν ένα ηλεκτρόνιο όταν σχηματίζουν ένα ανιόν, ενώ άλλα κερδίζουν δύο</a:t>
            </a:r>
          </a:p>
          <a:p>
            <a:pPr>
              <a:buFont typeface="Arial" panose="020B0604020202020204" pitchFamily="34" charset="0"/>
              <a:buChar char="•"/>
              <a:defRPr/>
            </a:pPr>
            <a:r>
              <a:rPr lang="el-GR" altLang="en-US" sz="2200" dirty="0"/>
              <a:t>Γιατί ορισμένα στοιχεία είναι πολύ δραστικά, ενώ άλλα είναι πρακτικά αδρανή</a:t>
            </a:r>
          </a:p>
          <a:p>
            <a:pPr>
              <a:buFont typeface="Arial" panose="020B0604020202020204" pitchFamily="34" charset="0"/>
              <a:buChar char="•"/>
              <a:defRPr/>
            </a:pPr>
            <a:r>
              <a:rPr lang="el-GR" altLang="en-US" sz="2200" dirty="0"/>
              <a:t>Γιατί σε άλλα περιοδικά σχήματα βλέπουμε τις ιδιότητες των στοιχείων</a:t>
            </a:r>
            <a:endParaRPr lang="en-US" altLang="en-US" sz="2200" dirty="0"/>
          </a:p>
        </p:txBody>
      </p:sp>
    </p:spTree>
    <p:extLst>
      <p:ext uri="{BB962C8B-B14F-4D97-AF65-F5344CB8AC3E}">
        <p14:creationId xmlns:p14="http://schemas.microsoft.com/office/powerpoint/2010/main" val="3879900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96906-004-FB4A8411">
            <a:extLst>
              <a:ext uri="{FF2B5EF4-FFF2-40B4-BE49-F238E27FC236}">
                <a16:creationId xmlns:a16="http://schemas.microsoft.com/office/drawing/2014/main" id="{9E06FD12-65E9-4284-8D30-0C2E7BB1F0F0}"/>
              </a:ext>
            </a:extLst>
          </p:cNvPr>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1763713" y="2060575"/>
            <a:ext cx="5681662" cy="4095750"/>
          </a:xfrm>
        </p:spPr>
      </p:pic>
      <p:sp>
        <p:nvSpPr>
          <p:cNvPr id="40963" name="Rectangle 3">
            <a:extLst>
              <a:ext uri="{FF2B5EF4-FFF2-40B4-BE49-F238E27FC236}">
                <a16:creationId xmlns:a16="http://schemas.microsoft.com/office/drawing/2014/main" id="{381B92A8-AB2B-4D5F-A374-37843B8D31F1}"/>
              </a:ext>
            </a:extLst>
          </p:cNvPr>
          <p:cNvSpPr>
            <a:spLocks noGrp="1"/>
          </p:cNvSpPr>
          <p:nvPr>
            <p:ph idx="1"/>
          </p:nvPr>
        </p:nvSpPr>
        <p:spPr/>
        <p:txBody>
          <a:bodyPr/>
          <a:lstStyle/>
          <a:p>
            <a:pPr eaLnBrk="1" hangingPunct="1">
              <a:buFontTx/>
              <a:buNone/>
            </a:pPr>
            <a:r>
              <a:rPr lang="en-US" altLang="el-GR" sz="2400"/>
              <a:t>	</a:t>
            </a:r>
            <a:endParaRPr lang="el-GR" altLang="el-GR" sz="2400"/>
          </a:p>
        </p:txBody>
      </p:sp>
      <p:sp>
        <p:nvSpPr>
          <p:cNvPr id="40964" name="Rectangle 4">
            <a:extLst>
              <a:ext uri="{FF2B5EF4-FFF2-40B4-BE49-F238E27FC236}">
                <a16:creationId xmlns:a16="http://schemas.microsoft.com/office/drawing/2014/main" id="{4AAC5F14-B156-45A9-ADC3-80193B7E30D6}"/>
              </a:ext>
            </a:extLst>
          </p:cNvPr>
          <p:cNvSpPr>
            <a:spLocks noChangeArrowheads="1"/>
          </p:cNvSpPr>
          <p:nvPr/>
        </p:nvSpPr>
        <p:spPr bwMode="auto">
          <a:xfrm>
            <a:off x="468313" y="1844675"/>
            <a:ext cx="7596187"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l-GR" altLang="el-GR" sz="1000">
              <a:latin typeface="Comic Sans MS" panose="030F0702030302020204" pitchFamily="66" charset="0"/>
            </a:endParaRPr>
          </a:p>
        </p:txBody>
      </p:sp>
      <p:sp>
        <p:nvSpPr>
          <p:cNvPr id="40965" name="Rectangle 8">
            <a:extLst>
              <a:ext uri="{FF2B5EF4-FFF2-40B4-BE49-F238E27FC236}">
                <a16:creationId xmlns:a16="http://schemas.microsoft.com/office/drawing/2014/main" id="{9AE91F0D-FE3D-4B24-B13B-DDD5336E5930}"/>
              </a:ext>
            </a:extLst>
          </p:cNvPr>
          <p:cNvSpPr>
            <a:spLocks noChangeArrowheads="1"/>
          </p:cNvSpPr>
          <p:nvPr/>
        </p:nvSpPr>
        <p:spPr bwMode="auto">
          <a:xfrm>
            <a:off x="1116013" y="188913"/>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l-GR" altLang="el-GR" sz="3600" b="1">
                <a:latin typeface="Comic Sans MS" panose="030F0702030302020204" pitchFamily="66" charset="0"/>
              </a:rPr>
              <a:t>Αρχές δόμησης πολυηλεκτρονικών ατόμων</a:t>
            </a:r>
            <a:br>
              <a:rPr lang="en-US" altLang="el-GR" sz="3600" b="1">
                <a:latin typeface="Comic Sans MS" panose="030F0702030302020204" pitchFamily="66" charset="0"/>
              </a:rPr>
            </a:br>
            <a:r>
              <a:rPr lang="el-GR" altLang="el-GR">
                <a:latin typeface="Comic Sans MS" panose="030F0702030302020204" pitchFamily="66" charset="0"/>
              </a:rPr>
              <a:t>Η αρχή της ελάχιστης ενέργειας (2)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a:extLst>
              <a:ext uri="{FF2B5EF4-FFF2-40B4-BE49-F238E27FC236}">
                <a16:creationId xmlns:a16="http://schemas.microsoft.com/office/drawing/2014/main" id="{C0A82AE3-64A8-4E1A-99B5-C38E5C367DB6}"/>
              </a:ext>
            </a:extLst>
          </p:cNvPr>
          <p:cNvSpPr>
            <a:spLocks noChangeArrowheads="1"/>
          </p:cNvSpPr>
          <p:nvPr/>
        </p:nvSpPr>
        <p:spPr bwMode="auto">
          <a:xfrm>
            <a:off x="468313" y="1844675"/>
            <a:ext cx="7596187"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l-GR" altLang="el-GR" sz="1000">
              <a:latin typeface="Comic Sans MS" panose="030F0702030302020204" pitchFamily="66" charset="0"/>
            </a:endParaRPr>
          </a:p>
        </p:txBody>
      </p:sp>
      <p:sp>
        <p:nvSpPr>
          <p:cNvPr id="41987" name="Rectangle 8">
            <a:extLst>
              <a:ext uri="{FF2B5EF4-FFF2-40B4-BE49-F238E27FC236}">
                <a16:creationId xmlns:a16="http://schemas.microsoft.com/office/drawing/2014/main" id="{068BF92E-EF23-44F4-89E4-B8960CB11E97}"/>
              </a:ext>
            </a:extLst>
          </p:cNvPr>
          <p:cNvSpPr>
            <a:spLocks noChangeArrowheads="1"/>
          </p:cNvSpPr>
          <p:nvPr/>
        </p:nvSpPr>
        <p:spPr bwMode="auto">
          <a:xfrm>
            <a:off x="1116013" y="188913"/>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l-GR" altLang="el-GR" sz="3600" b="1">
                <a:latin typeface="Comic Sans MS" panose="030F0702030302020204" pitchFamily="66" charset="0"/>
              </a:rPr>
              <a:t>Αρχές δόμησης πολυηλεκτρονικών ατόμων</a:t>
            </a:r>
            <a:br>
              <a:rPr lang="en-US" altLang="el-GR" sz="3600" b="1">
                <a:latin typeface="Comic Sans MS" panose="030F0702030302020204" pitchFamily="66" charset="0"/>
              </a:rPr>
            </a:br>
            <a:r>
              <a:rPr lang="el-GR" altLang="el-GR">
                <a:latin typeface="Comic Sans MS" panose="030F0702030302020204" pitchFamily="66" charset="0"/>
              </a:rPr>
              <a:t>Η αρχή της ελάχιστης ενέργειας (3)</a:t>
            </a:r>
          </a:p>
        </p:txBody>
      </p:sp>
      <p:sp>
        <p:nvSpPr>
          <p:cNvPr id="41988" name="7 - Ορθογώνιο">
            <a:extLst>
              <a:ext uri="{FF2B5EF4-FFF2-40B4-BE49-F238E27FC236}">
                <a16:creationId xmlns:a16="http://schemas.microsoft.com/office/drawing/2014/main" id="{617B89A4-5682-4B11-98D5-405E8D067725}"/>
              </a:ext>
            </a:extLst>
          </p:cNvPr>
          <p:cNvSpPr>
            <a:spLocks noChangeArrowheads="1"/>
          </p:cNvSpPr>
          <p:nvPr/>
        </p:nvSpPr>
        <p:spPr bwMode="auto">
          <a:xfrm>
            <a:off x="755650" y="2205038"/>
            <a:ext cx="7561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l-GR" altLang="el-GR" sz="1800" b="1">
                <a:latin typeface="BatangChe" panose="02030609000101010101" pitchFamily="49" charset="-127"/>
                <a:ea typeface="BatangChe" panose="02030609000101010101" pitchFamily="49" charset="-127"/>
              </a:rPr>
              <a:t>☞	</a:t>
            </a:r>
            <a:r>
              <a:rPr lang="el-GR" altLang="el-GR" sz="1800" b="1">
                <a:latin typeface="Comic Sans MS" panose="030F0702030302020204" pitchFamily="66" charset="0"/>
              </a:rPr>
              <a:t>Εξαιρέσεις στην κατανομή των ηλεκτρονίων ενός ατόμου</a:t>
            </a:r>
          </a:p>
          <a:p>
            <a:pPr eaLnBrk="1" hangingPunct="1">
              <a:spcBef>
                <a:spcPct val="0"/>
              </a:spcBef>
              <a:buClrTx/>
              <a:buSzTx/>
              <a:buFontTx/>
              <a:buNone/>
            </a:pPr>
            <a:endParaRPr lang="el-GR" altLang="el-GR" sz="1800" b="1">
              <a:latin typeface="Comic Sans MS" panose="030F0702030302020204" pitchFamily="66" charset="0"/>
            </a:endParaRPr>
          </a:p>
          <a:p>
            <a:pPr eaLnBrk="1" hangingPunct="1">
              <a:spcBef>
                <a:spcPct val="0"/>
              </a:spcBef>
              <a:buClrTx/>
              <a:buSzTx/>
              <a:buFontTx/>
              <a:buNone/>
            </a:pPr>
            <a:r>
              <a:rPr lang="el-GR" altLang="el-GR" sz="1800" b="1">
                <a:latin typeface="Comic Sans MS" panose="030F0702030302020204" pitchFamily="66" charset="0"/>
              </a:rPr>
              <a:t>	</a:t>
            </a:r>
            <a:r>
              <a:rPr lang="en-US" altLang="el-GR" sz="1800" b="1">
                <a:latin typeface="Comic Sans MS" panose="030F0702030302020204" pitchFamily="66" charset="0"/>
              </a:rPr>
              <a:t>Cr (A.A.=24) </a:t>
            </a:r>
            <a:r>
              <a:rPr lang="el-GR" altLang="el-GR" sz="1800" b="1">
                <a:latin typeface="Comic Sans MS" panose="030F0702030302020204" pitchFamily="66" charset="0"/>
              </a:rPr>
              <a:t>και </a:t>
            </a:r>
            <a:r>
              <a:rPr lang="en-US" altLang="el-GR" sz="1800" b="1">
                <a:latin typeface="Comic Sans MS" panose="030F0702030302020204" pitchFamily="66" charset="0"/>
              </a:rPr>
              <a:t>Cu (A.A.=29)</a:t>
            </a:r>
            <a:endParaRPr lang="el-GR" altLang="el-GR" sz="1800">
              <a:latin typeface="Comic Sans MS" panose="030F0702030302020204" pitchFamily="66" charset="0"/>
            </a:endParaRPr>
          </a:p>
        </p:txBody>
      </p:sp>
      <p:sp>
        <p:nvSpPr>
          <p:cNvPr id="41989" name="8 - Ορθογώνιο">
            <a:extLst>
              <a:ext uri="{FF2B5EF4-FFF2-40B4-BE49-F238E27FC236}">
                <a16:creationId xmlns:a16="http://schemas.microsoft.com/office/drawing/2014/main" id="{85FF52EB-5F98-4451-AF43-B168E2660DBF}"/>
              </a:ext>
            </a:extLst>
          </p:cNvPr>
          <p:cNvSpPr>
            <a:spLocks noChangeArrowheads="1"/>
          </p:cNvSpPr>
          <p:nvPr/>
        </p:nvSpPr>
        <p:spPr bwMode="auto">
          <a:xfrm>
            <a:off x="755650" y="3429000"/>
            <a:ext cx="75612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l-GR" altLang="el-GR" sz="1800" b="1">
                <a:latin typeface="BatangChe" panose="02030609000101010101" pitchFamily="49" charset="-127"/>
                <a:ea typeface="BatangChe" panose="02030609000101010101" pitchFamily="49" charset="-127"/>
              </a:rPr>
              <a:t>☞	</a:t>
            </a:r>
            <a:r>
              <a:rPr lang="el-GR" altLang="el-GR" sz="1800" b="1">
                <a:latin typeface="Comic Sans MS" panose="030F0702030302020204" pitchFamily="66" charset="0"/>
              </a:rPr>
              <a:t>Κατανομή των ηλεκτρονίων ενός ιόντος</a:t>
            </a:r>
          </a:p>
          <a:p>
            <a:pPr eaLnBrk="1" hangingPunct="1">
              <a:spcBef>
                <a:spcPct val="0"/>
              </a:spcBef>
              <a:buClrTx/>
              <a:buSzTx/>
              <a:buFontTx/>
              <a:buNone/>
            </a:pPr>
            <a:endParaRPr lang="el-GR" altLang="el-GR" sz="1800" b="1">
              <a:latin typeface="Comic Sans MS" panose="030F0702030302020204" pitchFamily="66" charset="0"/>
            </a:endParaRPr>
          </a:p>
          <a:p>
            <a:pPr eaLnBrk="1" hangingPunct="1">
              <a:spcBef>
                <a:spcPct val="0"/>
              </a:spcBef>
              <a:buClrTx/>
              <a:buSzTx/>
              <a:buFontTx/>
              <a:buNone/>
            </a:pPr>
            <a:r>
              <a:rPr lang="el-GR" altLang="el-GR" sz="1800" b="1">
                <a:latin typeface="Comic Sans MS" panose="030F0702030302020204" pitchFamily="66" charset="0"/>
              </a:rPr>
              <a:t>	</a:t>
            </a:r>
            <a:r>
              <a:rPr lang="el-GR" altLang="el-GR" sz="1800" b="1">
                <a:latin typeface="Comic Sans MS" panose="030F0702030302020204" pitchFamily="66" charset="0"/>
                <a:sym typeface="Wingdings" panose="05000000000000000000" pitchFamily="2" charset="2"/>
              </a:rPr>
              <a:t> </a:t>
            </a:r>
            <a:r>
              <a:rPr lang="el-GR" altLang="el-GR" sz="1800" b="1">
                <a:latin typeface="Comic Sans MS" panose="030F0702030302020204" pitchFamily="66" charset="0"/>
              </a:rPr>
              <a:t>Κατανομή των ηλεκτρονίων στο άτομο</a:t>
            </a:r>
          </a:p>
          <a:p>
            <a:pPr eaLnBrk="1" hangingPunct="1">
              <a:spcBef>
                <a:spcPct val="0"/>
              </a:spcBef>
              <a:buClrTx/>
              <a:buSzTx/>
              <a:buFontTx/>
              <a:buNone/>
            </a:pPr>
            <a:r>
              <a:rPr lang="el-GR" altLang="el-GR" sz="1800" b="1">
                <a:latin typeface="Comic Sans MS" panose="030F0702030302020204" pitchFamily="66" charset="0"/>
                <a:sym typeface="Wingdings" panose="05000000000000000000" pitchFamily="2" charset="2"/>
              </a:rPr>
              <a:t>	 Για κατιόν, αφαιρούμε τόσα ηλεκτρόνια όσα και το φορτίο 	του από τη μεγαλύτερη ενεργειακά υποστοιβάδα</a:t>
            </a:r>
          </a:p>
          <a:p>
            <a:pPr eaLnBrk="1" hangingPunct="1">
              <a:spcBef>
                <a:spcPct val="0"/>
              </a:spcBef>
              <a:buClrTx/>
              <a:buSzTx/>
              <a:buFontTx/>
              <a:buNone/>
            </a:pPr>
            <a:r>
              <a:rPr lang="el-GR" altLang="el-GR" sz="1800" b="1">
                <a:latin typeface="Comic Sans MS" panose="030F0702030302020204" pitchFamily="66" charset="0"/>
                <a:sym typeface="Wingdings" panose="05000000000000000000" pitchFamily="2" charset="2"/>
              </a:rPr>
              <a:t>	 Για ανιόν, προσθέτουμε τόσα ηλεκτρόνια όσα και το 	φορτίο του σύμφωνα με τα προηγούμενα διαγράμματα</a:t>
            </a:r>
            <a:endParaRPr lang="el-GR" altLang="el-GR" sz="1800" b="1">
              <a:latin typeface="Comic Sans MS" panose="030F0702030302020204" pitchFamily="66" charset="0"/>
            </a:endParaRPr>
          </a:p>
          <a:p>
            <a:pPr eaLnBrk="1" hangingPunct="1">
              <a:spcBef>
                <a:spcPct val="0"/>
              </a:spcBef>
              <a:buClrTx/>
              <a:buSzTx/>
              <a:buFontTx/>
              <a:buNone/>
            </a:pPr>
            <a:endParaRPr lang="el-GR" altLang="el-GR" sz="1800">
              <a:latin typeface="Comic Sans MS" panose="030F0702030302020204" pitchFamily="66"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D8112421-CBDD-4C66-9BD7-558A02B9B04A}"/>
              </a:ext>
            </a:extLst>
          </p:cNvPr>
          <p:cNvSpPr>
            <a:spLocks noGrp="1" noChangeArrowheads="1"/>
          </p:cNvSpPr>
          <p:nvPr>
            <p:ph type="title"/>
          </p:nvPr>
        </p:nvSpPr>
        <p:spPr>
          <a:xfrm>
            <a:off x="539750" y="188913"/>
            <a:ext cx="6870700" cy="1528762"/>
          </a:xfrm>
        </p:spPr>
        <p:txBody>
          <a:bodyPr>
            <a:normAutofit fontScale="90000"/>
          </a:bodyPr>
          <a:lstStyle/>
          <a:p>
            <a:pPr eaLnBrk="1" fontAlgn="auto" hangingPunct="1">
              <a:spcAft>
                <a:spcPts val="0"/>
              </a:spcAft>
              <a:defRPr/>
            </a:pPr>
            <a:r>
              <a:rPr lang="el-GR" sz="3600"/>
              <a:t>Αρχές δόμησης πολυηλεκτρονικών ατόμων</a:t>
            </a:r>
            <a:br>
              <a:rPr lang="en-US" sz="3600"/>
            </a:br>
            <a:r>
              <a:rPr lang="el-GR" sz="2800"/>
              <a:t>Ο κανόνας του </a:t>
            </a:r>
            <a:r>
              <a:rPr lang="en-US" sz="2800"/>
              <a:t>Hund</a:t>
            </a:r>
            <a:endParaRPr lang="el-GR" sz="2800"/>
          </a:p>
        </p:txBody>
      </p:sp>
      <p:graphicFrame>
        <p:nvGraphicFramePr>
          <p:cNvPr id="43011" name="Object 4">
            <a:extLst>
              <a:ext uri="{FF2B5EF4-FFF2-40B4-BE49-F238E27FC236}">
                <a16:creationId xmlns:a16="http://schemas.microsoft.com/office/drawing/2014/main" id="{00BFA31A-6F5A-440D-94F6-AF47F93ED74F}"/>
              </a:ext>
            </a:extLst>
          </p:cNvPr>
          <p:cNvGraphicFramePr>
            <a:graphicFrameLocks noGrp="1" noChangeAspect="1"/>
          </p:cNvGraphicFramePr>
          <p:nvPr>
            <p:ph idx="1"/>
          </p:nvPr>
        </p:nvGraphicFramePr>
        <p:xfrm>
          <a:off x="3995738" y="3933825"/>
          <a:ext cx="431800" cy="409575"/>
        </p:xfrm>
        <a:graphic>
          <a:graphicData uri="http://schemas.openxmlformats.org/presentationml/2006/ole">
            <mc:AlternateContent xmlns:mc="http://schemas.openxmlformats.org/markup-compatibility/2006">
              <mc:Choice xmlns:v="urn:schemas-microsoft-com:vml" Requires="v">
                <p:oleObj spid="_x0000_s2053" name="Εξίσωση" r:id="rId3" imgW="241300" imgH="228600" progId="Equation.3">
                  <p:embed/>
                </p:oleObj>
              </mc:Choice>
              <mc:Fallback>
                <p:oleObj name="Εξίσωση" r:id="rId3" imgW="241300" imgH="228600" progId="Equation.3">
                  <p:embed/>
                  <p:pic>
                    <p:nvPicPr>
                      <p:cNvPr id="43011" name="Object 4">
                        <a:extLst>
                          <a:ext uri="{FF2B5EF4-FFF2-40B4-BE49-F238E27FC236}">
                            <a16:creationId xmlns:a16="http://schemas.microsoft.com/office/drawing/2014/main" id="{00BFA31A-6F5A-440D-94F6-AF47F93ED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3933825"/>
                        <a:ext cx="43180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2" name="Rectangle 3">
            <a:extLst>
              <a:ext uri="{FF2B5EF4-FFF2-40B4-BE49-F238E27FC236}">
                <a16:creationId xmlns:a16="http://schemas.microsoft.com/office/drawing/2014/main" id="{CC624FE5-7987-4B72-ACD9-1B6B6EB05684}"/>
              </a:ext>
            </a:extLst>
          </p:cNvPr>
          <p:cNvSpPr>
            <a:spLocks noChangeArrowheads="1"/>
          </p:cNvSpPr>
          <p:nvPr/>
        </p:nvSpPr>
        <p:spPr bwMode="auto">
          <a:xfrm>
            <a:off x="1116013" y="1844675"/>
            <a:ext cx="72009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9F9F9"/>
              </a:buClr>
              <a:buSzPct val="65000"/>
              <a:buFont typeface="Wingdings 2" panose="05020102010507070707" pitchFamily="18" charset="2"/>
              <a:buChar char=""/>
              <a:tabLst>
                <a:tab pos="539750" algn="l"/>
                <a:tab pos="809625" algn="l"/>
              </a:tabLst>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tabLst>
                <a:tab pos="539750" algn="l"/>
                <a:tab pos="809625" algn="l"/>
              </a:tabLst>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tabLst>
                <a:tab pos="539750" algn="l"/>
                <a:tab pos="809625" algn="l"/>
              </a:tabLst>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tabLst>
                <a:tab pos="539750" algn="l"/>
                <a:tab pos="809625" algn="l"/>
              </a:tabLst>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tabLst>
                <a:tab pos="539750" algn="l"/>
                <a:tab pos="80962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tabLst>
                <a:tab pos="539750" algn="l"/>
                <a:tab pos="80962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tabLst>
                <a:tab pos="539750" algn="l"/>
                <a:tab pos="80962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tabLst>
                <a:tab pos="539750" algn="l"/>
                <a:tab pos="80962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tabLst>
                <a:tab pos="539750" algn="l"/>
                <a:tab pos="809625" algn="l"/>
              </a:tabLst>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l-GR" altLang="el-GR" sz="2000" b="1">
                <a:latin typeface="Comic Sans MS" panose="030F0702030302020204" pitchFamily="66" charset="0"/>
              </a:rPr>
              <a:t>«Όταν τα ηλεκτρόνια καταλαμβάνουν τροχιακά της ίδιας ενέργειας (ίδια υποστοιβάδα), έχουν κατά προτίμηση παράλληλα </a:t>
            </a:r>
            <a:r>
              <a:rPr lang="en-US" altLang="el-GR" sz="2000" b="1">
                <a:latin typeface="Comic Sans MS" panose="030F0702030302020204" pitchFamily="66" charset="0"/>
              </a:rPr>
              <a:t>spin</a:t>
            </a:r>
            <a:r>
              <a:rPr lang="el-GR" altLang="el-GR" sz="2000" b="1">
                <a:latin typeface="Comic Sans MS" panose="030F0702030302020204" pitchFamily="66" charset="0"/>
              </a:rPr>
              <a:t>, ώστε τα ηλεκτρόνια να αποκτήσουν το μεγαλύτερο άθροισμα του κβαντικού αριθμού του </a:t>
            </a:r>
            <a:r>
              <a:rPr lang="en-US" altLang="el-GR" sz="2000" b="1">
                <a:latin typeface="Comic Sans MS" panose="030F0702030302020204" pitchFamily="66" charset="0"/>
              </a:rPr>
              <a:t>spin, m</a:t>
            </a:r>
            <a:r>
              <a:rPr lang="en-US" altLang="el-GR" sz="2000" b="1" baseline="-25000">
                <a:latin typeface="Comic Sans MS" panose="030F0702030302020204" pitchFamily="66" charset="0"/>
              </a:rPr>
              <a:t>s</a:t>
            </a:r>
            <a:r>
              <a:rPr lang="el-GR" altLang="el-GR" sz="2000" b="1">
                <a:latin typeface="Comic Sans MS" panose="030F0702030302020204" pitchFamily="66" charset="0"/>
              </a:rPr>
              <a:t>»</a:t>
            </a:r>
            <a:br>
              <a:rPr lang="en-US" altLang="el-GR" sz="2000" b="1">
                <a:latin typeface="Comic Sans MS" panose="030F0702030302020204" pitchFamily="66" charset="0"/>
              </a:rPr>
            </a:br>
            <a:br>
              <a:rPr lang="en-US" altLang="el-GR" sz="2000" b="1">
                <a:latin typeface="Comic Sans MS" panose="030F0702030302020204" pitchFamily="66" charset="0"/>
              </a:rPr>
            </a:br>
            <a:br>
              <a:rPr lang="en-US" altLang="el-GR" sz="2000" b="1">
                <a:latin typeface="Comic Sans MS" panose="030F0702030302020204" pitchFamily="66" charset="0"/>
              </a:rPr>
            </a:br>
            <a:r>
              <a:rPr lang="el-GR" altLang="el-GR" sz="2000" b="1">
                <a:latin typeface="Comic Sans MS" panose="030F0702030302020204" pitchFamily="66" charset="0"/>
              </a:rPr>
              <a:t>π.χ </a:t>
            </a:r>
            <a:r>
              <a:rPr lang="el-GR" altLang="el-GR" sz="2400">
                <a:latin typeface="Comic Sans MS" panose="030F0702030302020204" pitchFamily="66" charset="0"/>
              </a:rPr>
              <a:t>      </a:t>
            </a:r>
            <a:r>
              <a:rPr lang="en-US" altLang="el-GR" sz="2400">
                <a:latin typeface="Comic Sans MS" panose="030F0702030302020204" pitchFamily="66" charset="0"/>
              </a:rPr>
              <a:t>                   </a:t>
            </a:r>
            <a:r>
              <a:rPr lang="el-GR" altLang="el-GR" sz="2400">
                <a:latin typeface="Comic Sans MS" panose="030F0702030302020204" pitchFamily="66" charset="0"/>
              </a:rPr>
              <a:t>1</a:t>
            </a:r>
            <a:r>
              <a:rPr lang="en-US" altLang="el-GR" sz="2400">
                <a:latin typeface="Comic Sans MS" panose="030F0702030302020204" pitchFamily="66" charset="0"/>
              </a:rPr>
              <a:t>s</a:t>
            </a:r>
            <a:r>
              <a:rPr lang="en-US" altLang="el-GR" sz="2400" baseline="30000">
                <a:latin typeface="Comic Sans MS" panose="030F0702030302020204" pitchFamily="66" charset="0"/>
              </a:rPr>
              <a:t>2</a:t>
            </a:r>
            <a:r>
              <a:rPr lang="en-US" altLang="el-GR" sz="2400">
                <a:latin typeface="Comic Sans MS" panose="030F0702030302020204" pitchFamily="66" charset="0"/>
              </a:rPr>
              <a:t>2s</a:t>
            </a:r>
            <a:r>
              <a:rPr lang="en-US" altLang="el-GR" sz="2400" baseline="30000">
                <a:latin typeface="Comic Sans MS" panose="030F0702030302020204" pitchFamily="66" charset="0"/>
              </a:rPr>
              <a:t>2</a:t>
            </a:r>
            <a:r>
              <a:rPr lang="en-US" altLang="el-GR" sz="2400">
                <a:latin typeface="Comic Sans MS" panose="030F0702030302020204" pitchFamily="66" charset="0"/>
              </a:rPr>
              <a:t>2p</a:t>
            </a:r>
            <a:r>
              <a:rPr lang="en-US" altLang="el-GR" sz="2400" baseline="30000">
                <a:latin typeface="Comic Sans MS" panose="030F0702030302020204" pitchFamily="66" charset="0"/>
              </a:rPr>
              <a:t>3</a:t>
            </a:r>
            <a:r>
              <a:rPr lang="el-GR" altLang="el-GR" sz="2400">
                <a:latin typeface="Comic Sans MS" panose="030F0702030302020204" pitchFamily="66" charset="0"/>
              </a:rPr>
              <a:t> </a:t>
            </a:r>
            <a:br>
              <a:rPr lang="en-US" altLang="el-GR" sz="2400">
                <a:latin typeface="Comic Sans MS" panose="030F0702030302020204" pitchFamily="66" charset="0"/>
              </a:rPr>
            </a:br>
            <a:r>
              <a:rPr lang="el-GR" altLang="el-GR" sz="2400">
                <a:latin typeface="Comic Sans MS" panose="030F0702030302020204" pitchFamily="66" charset="0"/>
              </a:rPr>
              <a:t>                        	</a:t>
            </a:r>
            <a:br>
              <a:rPr lang="el-GR" altLang="el-GR" sz="2400">
                <a:latin typeface="Comic Sans MS" panose="030F0702030302020204" pitchFamily="66" charset="0"/>
              </a:rPr>
            </a:br>
            <a:r>
              <a:rPr lang="en-US" altLang="el-GR" sz="2400">
                <a:latin typeface="Comic Sans MS" panose="030F0702030302020204" pitchFamily="66" charset="0"/>
              </a:rPr>
              <a:t> </a:t>
            </a:r>
            <a:endParaRPr lang="en-US" altLang="el-GR" sz="1800">
              <a:latin typeface="Comic Sans MS" panose="030F0702030302020204" pitchFamily="66" charset="0"/>
            </a:endParaRPr>
          </a:p>
        </p:txBody>
      </p:sp>
      <p:grpSp>
        <p:nvGrpSpPr>
          <p:cNvPr id="43013" name="Group 59">
            <a:extLst>
              <a:ext uri="{FF2B5EF4-FFF2-40B4-BE49-F238E27FC236}">
                <a16:creationId xmlns:a16="http://schemas.microsoft.com/office/drawing/2014/main" id="{145D444B-01E2-47C0-97C7-632A53D6BE03}"/>
              </a:ext>
            </a:extLst>
          </p:cNvPr>
          <p:cNvGrpSpPr>
            <a:grpSpLocks noChangeAspect="1"/>
          </p:cNvGrpSpPr>
          <p:nvPr/>
        </p:nvGrpSpPr>
        <p:grpSpPr bwMode="auto">
          <a:xfrm>
            <a:off x="5364163" y="4652963"/>
            <a:ext cx="2286000" cy="914400"/>
            <a:chOff x="3140" y="3232"/>
            <a:chExt cx="3130" cy="1280"/>
          </a:xfrm>
        </p:grpSpPr>
        <p:sp>
          <p:nvSpPr>
            <p:cNvPr id="43014" name="AutoShape 60">
              <a:extLst>
                <a:ext uri="{FF2B5EF4-FFF2-40B4-BE49-F238E27FC236}">
                  <a16:creationId xmlns:a16="http://schemas.microsoft.com/office/drawing/2014/main" id="{BCC6F19A-0ADE-4126-8875-34381D20684C}"/>
                </a:ext>
              </a:extLst>
            </p:cNvPr>
            <p:cNvSpPr>
              <a:spLocks noChangeAspect="1" noChangeArrowheads="1"/>
            </p:cNvSpPr>
            <p:nvPr/>
          </p:nvSpPr>
          <p:spPr bwMode="auto">
            <a:xfrm>
              <a:off x="3140" y="3232"/>
              <a:ext cx="3130"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l-GR" altLang="el-GR" sz="1800">
                <a:latin typeface="Comic Sans MS" panose="030F0702030302020204" pitchFamily="66" charset="0"/>
              </a:endParaRPr>
            </a:p>
          </p:txBody>
        </p:sp>
        <p:sp>
          <p:nvSpPr>
            <p:cNvPr id="43015" name="Line 61">
              <a:extLst>
                <a:ext uri="{FF2B5EF4-FFF2-40B4-BE49-F238E27FC236}">
                  <a16:creationId xmlns:a16="http://schemas.microsoft.com/office/drawing/2014/main" id="{56EEA360-0A88-49F1-ADDC-FA3E405F627A}"/>
                </a:ext>
              </a:extLst>
            </p:cNvPr>
            <p:cNvSpPr>
              <a:spLocks noChangeShapeType="1"/>
            </p:cNvSpPr>
            <p:nvPr/>
          </p:nvSpPr>
          <p:spPr bwMode="auto">
            <a:xfrm>
              <a:off x="3140" y="4352"/>
              <a:ext cx="46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3016" name="Line 62">
              <a:extLst>
                <a:ext uri="{FF2B5EF4-FFF2-40B4-BE49-F238E27FC236}">
                  <a16:creationId xmlns:a16="http://schemas.microsoft.com/office/drawing/2014/main" id="{E469997B-D2B7-45E8-BBB2-29281959F782}"/>
                </a:ext>
              </a:extLst>
            </p:cNvPr>
            <p:cNvSpPr>
              <a:spLocks noChangeShapeType="1"/>
            </p:cNvSpPr>
            <p:nvPr/>
          </p:nvSpPr>
          <p:spPr bwMode="auto">
            <a:xfrm>
              <a:off x="3766" y="4352"/>
              <a:ext cx="46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3017" name="Line 63">
              <a:extLst>
                <a:ext uri="{FF2B5EF4-FFF2-40B4-BE49-F238E27FC236}">
                  <a16:creationId xmlns:a16="http://schemas.microsoft.com/office/drawing/2014/main" id="{B0BDE56C-992B-494D-B4FC-899D3C32F540}"/>
                </a:ext>
              </a:extLst>
            </p:cNvPr>
            <p:cNvSpPr>
              <a:spLocks noChangeShapeType="1"/>
            </p:cNvSpPr>
            <p:nvPr/>
          </p:nvSpPr>
          <p:spPr bwMode="auto">
            <a:xfrm>
              <a:off x="5018" y="4352"/>
              <a:ext cx="46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3018" name="Line 64">
              <a:extLst>
                <a:ext uri="{FF2B5EF4-FFF2-40B4-BE49-F238E27FC236}">
                  <a16:creationId xmlns:a16="http://schemas.microsoft.com/office/drawing/2014/main" id="{9CAD535F-95E5-4BFC-9F42-E534B0CBE9A9}"/>
                </a:ext>
              </a:extLst>
            </p:cNvPr>
            <p:cNvSpPr>
              <a:spLocks noChangeShapeType="1"/>
            </p:cNvSpPr>
            <p:nvPr/>
          </p:nvSpPr>
          <p:spPr bwMode="auto">
            <a:xfrm>
              <a:off x="4392" y="4352"/>
              <a:ext cx="46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3019" name="Line 65">
              <a:extLst>
                <a:ext uri="{FF2B5EF4-FFF2-40B4-BE49-F238E27FC236}">
                  <a16:creationId xmlns:a16="http://schemas.microsoft.com/office/drawing/2014/main" id="{ACC9793A-7564-414E-BE21-05078BD964C6}"/>
                </a:ext>
              </a:extLst>
            </p:cNvPr>
            <p:cNvSpPr>
              <a:spLocks noChangeShapeType="1"/>
            </p:cNvSpPr>
            <p:nvPr/>
          </p:nvSpPr>
          <p:spPr bwMode="auto">
            <a:xfrm>
              <a:off x="5644" y="4352"/>
              <a:ext cx="46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nvGrpSpPr>
            <p:cNvPr id="43020" name="Group 66">
              <a:extLst>
                <a:ext uri="{FF2B5EF4-FFF2-40B4-BE49-F238E27FC236}">
                  <a16:creationId xmlns:a16="http://schemas.microsoft.com/office/drawing/2014/main" id="{F9CAAF86-16D5-490C-B142-95F62D2A3850}"/>
                </a:ext>
              </a:extLst>
            </p:cNvPr>
            <p:cNvGrpSpPr>
              <a:grpSpLocks/>
            </p:cNvGrpSpPr>
            <p:nvPr/>
          </p:nvGrpSpPr>
          <p:grpSpPr bwMode="auto">
            <a:xfrm>
              <a:off x="3922" y="3872"/>
              <a:ext cx="158" cy="480"/>
              <a:chOff x="3296" y="3872"/>
              <a:chExt cx="158" cy="480"/>
            </a:xfrm>
          </p:grpSpPr>
          <p:sp>
            <p:nvSpPr>
              <p:cNvPr id="43032" name="Line 67">
                <a:extLst>
                  <a:ext uri="{FF2B5EF4-FFF2-40B4-BE49-F238E27FC236}">
                    <a16:creationId xmlns:a16="http://schemas.microsoft.com/office/drawing/2014/main" id="{64F849F3-6B16-498E-A254-8799B9A71462}"/>
                  </a:ext>
                </a:extLst>
              </p:cNvPr>
              <p:cNvSpPr>
                <a:spLocks noChangeShapeType="1"/>
              </p:cNvSpPr>
              <p:nvPr/>
            </p:nvSpPr>
            <p:spPr bwMode="auto">
              <a:xfrm flipV="1">
                <a:off x="3296" y="3872"/>
                <a:ext cx="1"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3033" name="Line 68">
                <a:extLst>
                  <a:ext uri="{FF2B5EF4-FFF2-40B4-BE49-F238E27FC236}">
                    <a16:creationId xmlns:a16="http://schemas.microsoft.com/office/drawing/2014/main" id="{AE52EBC0-2AEF-4966-B85A-86121BDB5FDC}"/>
                  </a:ext>
                </a:extLst>
              </p:cNvPr>
              <p:cNvSpPr>
                <a:spLocks noChangeShapeType="1"/>
              </p:cNvSpPr>
              <p:nvPr/>
            </p:nvSpPr>
            <p:spPr bwMode="auto">
              <a:xfrm>
                <a:off x="3453" y="3872"/>
                <a:ext cx="1"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grpSp>
          <p:nvGrpSpPr>
            <p:cNvPr id="43021" name="Group 69">
              <a:extLst>
                <a:ext uri="{FF2B5EF4-FFF2-40B4-BE49-F238E27FC236}">
                  <a16:creationId xmlns:a16="http://schemas.microsoft.com/office/drawing/2014/main" id="{EFD51F09-610C-458C-BBD5-D5B3738955F5}"/>
                </a:ext>
              </a:extLst>
            </p:cNvPr>
            <p:cNvGrpSpPr>
              <a:grpSpLocks/>
            </p:cNvGrpSpPr>
            <p:nvPr/>
          </p:nvGrpSpPr>
          <p:grpSpPr bwMode="auto">
            <a:xfrm>
              <a:off x="3296" y="3872"/>
              <a:ext cx="158" cy="480"/>
              <a:chOff x="3296" y="3872"/>
              <a:chExt cx="158" cy="480"/>
            </a:xfrm>
          </p:grpSpPr>
          <p:sp>
            <p:nvSpPr>
              <p:cNvPr id="43030" name="Line 70">
                <a:extLst>
                  <a:ext uri="{FF2B5EF4-FFF2-40B4-BE49-F238E27FC236}">
                    <a16:creationId xmlns:a16="http://schemas.microsoft.com/office/drawing/2014/main" id="{47D206B0-95F4-4E28-872A-BF1ED93BA34F}"/>
                  </a:ext>
                </a:extLst>
              </p:cNvPr>
              <p:cNvSpPr>
                <a:spLocks noChangeShapeType="1"/>
              </p:cNvSpPr>
              <p:nvPr/>
            </p:nvSpPr>
            <p:spPr bwMode="auto">
              <a:xfrm flipV="1">
                <a:off x="3296" y="3872"/>
                <a:ext cx="1"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3031" name="Line 71">
                <a:extLst>
                  <a:ext uri="{FF2B5EF4-FFF2-40B4-BE49-F238E27FC236}">
                    <a16:creationId xmlns:a16="http://schemas.microsoft.com/office/drawing/2014/main" id="{B721AF3C-E348-4E44-ADF7-D680F25FF166}"/>
                  </a:ext>
                </a:extLst>
              </p:cNvPr>
              <p:cNvSpPr>
                <a:spLocks noChangeShapeType="1"/>
              </p:cNvSpPr>
              <p:nvPr/>
            </p:nvSpPr>
            <p:spPr bwMode="auto">
              <a:xfrm>
                <a:off x="3453" y="3872"/>
                <a:ext cx="1"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
          <p:nvSpPr>
            <p:cNvPr id="43022" name="Line 72">
              <a:extLst>
                <a:ext uri="{FF2B5EF4-FFF2-40B4-BE49-F238E27FC236}">
                  <a16:creationId xmlns:a16="http://schemas.microsoft.com/office/drawing/2014/main" id="{0085628E-B31D-452A-A05E-8B50620C9BF9}"/>
                </a:ext>
              </a:extLst>
            </p:cNvPr>
            <p:cNvSpPr>
              <a:spLocks noChangeShapeType="1"/>
            </p:cNvSpPr>
            <p:nvPr/>
          </p:nvSpPr>
          <p:spPr bwMode="auto">
            <a:xfrm flipV="1">
              <a:off x="4548" y="3872"/>
              <a:ext cx="0"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3023" name="Line 73">
              <a:extLst>
                <a:ext uri="{FF2B5EF4-FFF2-40B4-BE49-F238E27FC236}">
                  <a16:creationId xmlns:a16="http://schemas.microsoft.com/office/drawing/2014/main" id="{6E0AC7D5-3788-43B7-BAC8-2CEFFD961C1E}"/>
                </a:ext>
              </a:extLst>
            </p:cNvPr>
            <p:cNvSpPr>
              <a:spLocks noChangeShapeType="1"/>
            </p:cNvSpPr>
            <p:nvPr/>
          </p:nvSpPr>
          <p:spPr bwMode="auto">
            <a:xfrm flipV="1">
              <a:off x="5174" y="3872"/>
              <a:ext cx="0"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3024" name="Line 74">
              <a:extLst>
                <a:ext uri="{FF2B5EF4-FFF2-40B4-BE49-F238E27FC236}">
                  <a16:creationId xmlns:a16="http://schemas.microsoft.com/office/drawing/2014/main" id="{FBB76BD0-259F-439C-BF0B-B7AF722E9DEE}"/>
                </a:ext>
              </a:extLst>
            </p:cNvPr>
            <p:cNvSpPr>
              <a:spLocks noChangeShapeType="1"/>
            </p:cNvSpPr>
            <p:nvPr/>
          </p:nvSpPr>
          <p:spPr bwMode="auto">
            <a:xfrm flipV="1">
              <a:off x="5800" y="3872"/>
              <a:ext cx="1"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3025" name="Text Box 75">
              <a:extLst>
                <a:ext uri="{FF2B5EF4-FFF2-40B4-BE49-F238E27FC236}">
                  <a16:creationId xmlns:a16="http://schemas.microsoft.com/office/drawing/2014/main" id="{3B9BF25D-86AF-45BD-B982-7B30328551AE}"/>
                </a:ext>
              </a:extLst>
            </p:cNvPr>
            <p:cNvSpPr txBox="1">
              <a:spLocks noChangeArrowheads="1"/>
            </p:cNvSpPr>
            <p:nvPr/>
          </p:nvSpPr>
          <p:spPr bwMode="auto">
            <a:xfrm>
              <a:off x="3140" y="3392"/>
              <a:ext cx="470" cy="320"/>
            </a:xfrm>
            <a:prstGeom prst="rect">
              <a:avLst/>
            </a:prstGeom>
            <a:solidFill>
              <a:srgbClr val="FFFFFF"/>
            </a:solidFill>
            <a:ln w="25400">
              <a:solidFill>
                <a:schemeClr val="accent1"/>
              </a:solidFill>
              <a:miter lim="800000"/>
              <a:headEnd/>
              <a:tailEnd/>
            </a:ln>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l-GR" sz="1000">
                  <a:latin typeface="Comic Sans MS" panose="030F0702030302020204" pitchFamily="66" charset="0"/>
                </a:rPr>
                <a:t>1s</a:t>
              </a:r>
              <a:endParaRPr lang="el-GR" altLang="el-GR" sz="1800">
                <a:latin typeface="Comic Sans MS" panose="030F0702030302020204" pitchFamily="66" charset="0"/>
              </a:endParaRPr>
            </a:p>
          </p:txBody>
        </p:sp>
        <p:sp>
          <p:nvSpPr>
            <p:cNvPr id="43026" name="Text Box 76">
              <a:extLst>
                <a:ext uri="{FF2B5EF4-FFF2-40B4-BE49-F238E27FC236}">
                  <a16:creationId xmlns:a16="http://schemas.microsoft.com/office/drawing/2014/main" id="{AB68C914-053A-4CED-882A-7B4446FD2289}"/>
                </a:ext>
              </a:extLst>
            </p:cNvPr>
            <p:cNvSpPr txBox="1">
              <a:spLocks noChangeArrowheads="1"/>
            </p:cNvSpPr>
            <p:nvPr/>
          </p:nvSpPr>
          <p:spPr bwMode="auto">
            <a:xfrm>
              <a:off x="3766" y="3392"/>
              <a:ext cx="470" cy="320"/>
            </a:xfrm>
            <a:prstGeom prst="rect">
              <a:avLst/>
            </a:prstGeom>
            <a:solidFill>
              <a:srgbClr val="FFFFFF"/>
            </a:solidFill>
            <a:ln w="25400">
              <a:solidFill>
                <a:schemeClr val="accent1"/>
              </a:solidFill>
              <a:miter lim="800000"/>
              <a:headEnd/>
              <a:tailEnd/>
            </a:ln>
          </p:spPr>
          <p:txBody>
            <a:bodyPr/>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l-GR" sz="1000">
                  <a:latin typeface="Comic Sans MS" panose="030F0702030302020204" pitchFamily="66" charset="0"/>
                </a:rPr>
                <a:t>2s</a:t>
              </a:r>
              <a:endParaRPr lang="el-GR" altLang="el-GR" sz="1800">
                <a:latin typeface="Comic Sans MS" panose="030F0702030302020204" pitchFamily="66" charset="0"/>
              </a:endParaRPr>
            </a:p>
          </p:txBody>
        </p:sp>
        <p:sp>
          <p:nvSpPr>
            <p:cNvPr id="4115" name="Text Box 77">
              <a:extLst>
                <a:ext uri="{FF2B5EF4-FFF2-40B4-BE49-F238E27FC236}">
                  <a16:creationId xmlns:a16="http://schemas.microsoft.com/office/drawing/2014/main" id="{6246690A-B56A-42E9-B042-2B4A0566C657}"/>
                </a:ext>
              </a:extLst>
            </p:cNvPr>
            <p:cNvSpPr txBox="1">
              <a:spLocks noChangeArrowheads="1"/>
            </p:cNvSpPr>
            <p:nvPr/>
          </p:nvSpPr>
          <p:spPr bwMode="auto">
            <a:xfrm>
              <a:off x="4236" y="3332"/>
              <a:ext cx="626" cy="404"/>
            </a:xfrm>
            <a:prstGeom prst="rect">
              <a:avLst/>
            </a:prstGeom>
            <a:solidFill>
              <a:srgbClr val="FFFFFF"/>
            </a:solidFill>
            <a:ln w="25400">
              <a:solidFill>
                <a:schemeClr val="accent5">
                  <a:lumMod val="60000"/>
                  <a:lumOff val="40000"/>
                </a:schemeClr>
              </a:solidFill>
              <a:miter lim="800000"/>
              <a:headEnd/>
              <a:tailEnd/>
            </a:ln>
          </p:spPr>
          <p:txBody>
            <a:bodyPr/>
            <a:lstStyle/>
            <a:p>
              <a:pPr eaLnBrk="1" hangingPunct="1">
                <a:defRPr/>
              </a:pPr>
              <a:r>
                <a:rPr lang="en-US" sz="1000" dirty="0"/>
                <a:t> 2p</a:t>
              </a:r>
              <a:r>
                <a:rPr lang="en-US" sz="1000" baseline="-25000" dirty="0"/>
                <a:t>x</a:t>
              </a:r>
              <a:endParaRPr lang="el-GR" dirty="0"/>
            </a:p>
          </p:txBody>
        </p:sp>
        <p:sp>
          <p:nvSpPr>
            <p:cNvPr id="4116" name="Text Box 78">
              <a:extLst>
                <a:ext uri="{FF2B5EF4-FFF2-40B4-BE49-F238E27FC236}">
                  <a16:creationId xmlns:a16="http://schemas.microsoft.com/office/drawing/2014/main" id="{EF730D71-4B0A-4067-A614-1CF396D5BDF4}"/>
                </a:ext>
              </a:extLst>
            </p:cNvPr>
            <p:cNvSpPr txBox="1">
              <a:spLocks noChangeArrowheads="1"/>
            </p:cNvSpPr>
            <p:nvPr/>
          </p:nvSpPr>
          <p:spPr bwMode="auto">
            <a:xfrm>
              <a:off x="4862" y="3332"/>
              <a:ext cx="626" cy="404"/>
            </a:xfrm>
            <a:prstGeom prst="rect">
              <a:avLst/>
            </a:prstGeom>
            <a:solidFill>
              <a:srgbClr val="FFFFFF"/>
            </a:solidFill>
            <a:ln w="25400">
              <a:solidFill>
                <a:schemeClr val="accent5">
                  <a:lumMod val="60000"/>
                  <a:lumOff val="40000"/>
                </a:schemeClr>
              </a:solidFill>
              <a:miter lim="800000"/>
              <a:headEnd/>
              <a:tailEnd/>
            </a:ln>
          </p:spPr>
          <p:txBody>
            <a:bodyPr/>
            <a:lstStyle/>
            <a:p>
              <a:pPr eaLnBrk="1" hangingPunct="1">
                <a:defRPr/>
              </a:pPr>
              <a:r>
                <a:rPr lang="en-US" sz="1000" dirty="0"/>
                <a:t>  2p</a:t>
              </a:r>
              <a:r>
                <a:rPr lang="en-US" sz="1000" baseline="-25000" dirty="0"/>
                <a:t>y</a:t>
              </a:r>
              <a:endParaRPr lang="el-GR" dirty="0"/>
            </a:p>
          </p:txBody>
        </p:sp>
        <p:sp>
          <p:nvSpPr>
            <p:cNvPr id="4117" name="Text Box 79">
              <a:extLst>
                <a:ext uri="{FF2B5EF4-FFF2-40B4-BE49-F238E27FC236}">
                  <a16:creationId xmlns:a16="http://schemas.microsoft.com/office/drawing/2014/main" id="{2C7A87C2-AD64-42A3-9DC0-DFD235692253}"/>
                </a:ext>
              </a:extLst>
            </p:cNvPr>
            <p:cNvSpPr txBox="1">
              <a:spLocks noChangeArrowheads="1"/>
            </p:cNvSpPr>
            <p:nvPr/>
          </p:nvSpPr>
          <p:spPr bwMode="auto">
            <a:xfrm>
              <a:off x="5488" y="3332"/>
              <a:ext cx="626" cy="404"/>
            </a:xfrm>
            <a:prstGeom prst="rect">
              <a:avLst/>
            </a:prstGeom>
            <a:solidFill>
              <a:srgbClr val="FFFFFF"/>
            </a:solidFill>
            <a:ln w="25400">
              <a:solidFill>
                <a:schemeClr val="accent5">
                  <a:lumMod val="60000"/>
                  <a:lumOff val="40000"/>
                </a:schemeClr>
              </a:solidFill>
              <a:miter lim="800000"/>
              <a:headEnd/>
              <a:tailEnd/>
            </a:ln>
          </p:spPr>
          <p:txBody>
            <a:bodyPr/>
            <a:lstStyle/>
            <a:p>
              <a:pPr eaLnBrk="1" hangingPunct="1">
                <a:defRPr/>
              </a:pPr>
              <a:r>
                <a:rPr lang="en-US" sz="1000" dirty="0"/>
                <a:t>  2p</a:t>
              </a:r>
              <a:r>
                <a:rPr lang="en-US" sz="1000" baseline="-25000" dirty="0"/>
                <a:t>z</a:t>
              </a:r>
              <a:endParaRPr lang="el-GR" dirty="0"/>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6B18DD8-9E15-4D05-8890-EBE6FB855B8B}"/>
              </a:ext>
            </a:extLst>
          </p:cNvPr>
          <p:cNvSpPr>
            <a:spLocks noGrp="1" noChangeArrowheads="1"/>
          </p:cNvSpPr>
          <p:nvPr>
            <p:ph type="title"/>
          </p:nvPr>
        </p:nvSpPr>
        <p:spPr>
          <a:xfrm>
            <a:off x="827088" y="188913"/>
            <a:ext cx="6769100" cy="1052512"/>
          </a:xfrm>
        </p:spPr>
        <p:txBody>
          <a:bodyPr/>
          <a:lstStyle/>
          <a:p>
            <a:pPr eaLnBrk="1" fontAlgn="auto" hangingPunct="1">
              <a:spcAft>
                <a:spcPts val="0"/>
              </a:spcAft>
              <a:defRPr/>
            </a:pPr>
            <a:r>
              <a:rPr lang="el-GR" sz="2400"/>
              <a:t>Αρχές δόμησης πολυηλεκτρονικών ατόμων</a:t>
            </a:r>
            <a:br>
              <a:rPr lang="en-US" sz="3600"/>
            </a:br>
            <a:r>
              <a:rPr lang="en-US" sz="2400"/>
              <a:t>H a</a:t>
            </a:r>
            <a:r>
              <a:rPr lang="el-GR" sz="2400"/>
              <a:t>παγορευτική αρχή του </a:t>
            </a:r>
            <a:r>
              <a:rPr lang="en-US" sz="2400"/>
              <a:t>Pauli</a:t>
            </a:r>
            <a:endParaRPr lang="el-GR" sz="2800"/>
          </a:p>
        </p:txBody>
      </p:sp>
      <p:sp>
        <p:nvSpPr>
          <p:cNvPr id="44035" name="Rectangle 93">
            <a:extLst>
              <a:ext uri="{FF2B5EF4-FFF2-40B4-BE49-F238E27FC236}">
                <a16:creationId xmlns:a16="http://schemas.microsoft.com/office/drawing/2014/main" id="{C7A9A122-24D0-4BC0-90BB-DD63D80D1710}"/>
              </a:ext>
            </a:extLst>
          </p:cNvPr>
          <p:cNvSpPr>
            <a:spLocks noChangeArrowheads="1"/>
          </p:cNvSpPr>
          <p:nvPr/>
        </p:nvSpPr>
        <p:spPr bwMode="auto">
          <a:xfrm>
            <a:off x="1042988" y="2420938"/>
            <a:ext cx="68707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9F9F9"/>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endParaRPr lang="en-US" altLang="el-GR" sz="2400">
              <a:latin typeface="Comic Sans MS" panose="030F0702030302020204" pitchFamily="66" charset="0"/>
              <a:sym typeface="Wingdings" panose="05000000000000000000" pitchFamily="2" charset="2"/>
            </a:endParaRPr>
          </a:p>
        </p:txBody>
      </p:sp>
      <p:pic>
        <p:nvPicPr>
          <p:cNvPr id="44036" name="Picture 96" descr="180px-PTable_structure">
            <a:hlinkClick r:id="rId2"/>
            <a:extLst>
              <a:ext uri="{FF2B5EF4-FFF2-40B4-BE49-F238E27FC236}">
                <a16:creationId xmlns:a16="http://schemas.microsoft.com/office/drawing/2014/main" id="{35C9ADC2-29E2-4F5D-A807-A03A096CE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485900"/>
            <a:ext cx="65532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98" descr="File:PTable structure.png">
            <a:hlinkClick r:id="rId4"/>
            <a:extLst>
              <a:ext uri="{FF2B5EF4-FFF2-40B4-BE49-F238E27FC236}">
                <a16:creationId xmlns:a16="http://schemas.microsoft.com/office/drawing/2014/main" id="{7EDA257B-BDC0-4E15-9A8D-F944D1486A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412875"/>
            <a:ext cx="6840537"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sers.sch.gr/xtsamis/OkosmosMas/Yli/AtomProtypa.gif">
            <a:extLst>
              <a:ext uri="{FF2B5EF4-FFF2-40B4-BE49-F238E27FC236}">
                <a16:creationId xmlns:a16="http://schemas.microsoft.com/office/drawing/2014/main" id="{CC52399A-115E-4855-B897-B31D72C1C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484313"/>
            <a:ext cx="88963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947B7A-D645-4604-9A11-B783B23446A5}"/>
              </a:ext>
            </a:extLst>
          </p:cNvPr>
          <p:cNvSpPr>
            <a:spLocks noGrp="1"/>
          </p:cNvSpPr>
          <p:nvPr>
            <p:ph type="title"/>
          </p:nvPr>
        </p:nvSpPr>
        <p:spPr/>
        <p:txBody>
          <a:bodyPr/>
          <a:lstStyle/>
          <a:p>
            <a:pPr>
              <a:defRPr/>
            </a:pPr>
            <a:endParaRPr lang="el-GR"/>
          </a:p>
        </p:txBody>
      </p:sp>
      <p:pic>
        <p:nvPicPr>
          <p:cNvPr id="46083" name="Θέση περιεχομένου 4">
            <a:extLst>
              <a:ext uri="{FF2B5EF4-FFF2-40B4-BE49-F238E27FC236}">
                <a16:creationId xmlns:a16="http://schemas.microsoft.com/office/drawing/2014/main" id="{26362123-ECF9-4765-A1E7-DB04ED37CB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916113"/>
            <a:ext cx="7129463" cy="3457575"/>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490EA3-CF6B-4D5D-BBF5-36B8EC90006C}"/>
              </a:ext>
            </a:extLst>
          </p:cNvPr>
          <p:cNvSpPr>
            <a:spLocks noGrp="1"/>
          </p:cNvSpPr>
          <p:nvPr>
            <p:ph type="title"/>
          </p:nvPr>
        </p:nvSpPr>
        <p:spPr/>
        <p:txBody>
          <a:bodyPr/>
          <a:lstStyle/>
          <a:p>
            <a:pPr>
              <a:defRPr/>
            </a:pPr>
            <a:endParaRPr lang="el-GR"/>
          </a:p>
        </p:txBody>
      </p:sp>
      <p:pic>
        <p:nvPicPr>
          <p:cNvPr id="47107" name="Θέση περιεχομένου 4">
            <a:extLst>
              <a:ext uri="{FF2B5EF4-FFF2-40B4-BE49-F238E27FC236}">
                <a16:creationId xmlns:a16="http://schemas.microsoft.com/office/drawing/2014/main" id="{56221FD6-D486-4720-99F1-1722E0686D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97138" y="2125663"/>
            <a:ext cx="2863850" cy="281305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3E079C-FA88-42AB-A59A-0CA77ED15CCA}"/>
              </a:ext>
            </a:extLst>
          </p:cNvPr>
          <p:cNvSpPr>
            <a:spLocks noGrp="1"/>
          </p:cNvSpPr>
          <p:nvPr>
            <p:ph type="title"/>
          </p:nvPr>
        </p:nvSpPr>
        <p:spPr/>
        <p:txBody>
          <a:bodyPr/>
          <a:lstStyle/>
          <a:p>
            <a:pPr>
              <a:defRPr/>
            </a:pPr>
            <a:endParaRPr lang="el-GR"/>
          </a:p>
        </p:txBody>
      </p:sp>
      <p:pic>
        <p:nvPicPr>
          <p:cNvPr id="48131" name="Θέση περιεχομένου 4">
            <a:extLst>
              <a:ext uri="{FF2B5EF4-FFF2-40B4-BE49-F238E27FC236}">
                <a16:creationId xmlns:a16="http://schemas.microsoft.com/office/drawing/2014/main" id="{857B6E11-6674-4AC6-A5D0-FE12FB4BA5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98600" y="1417638"/>
            <a:ext cx="5732463" cy="4243387"/>
          </a:xfrm>
        </p:spPr>
      </p:pic>
      <p:sp>
        <p:nvSpPr>
          <p:cNvPr id="3" name="Ορθογώνιο 2">
            <a:extLst>
              <a:ext uri="{FF2B5EF4-FFF2-40B4-BE49-F238E27FC236}">
                <a16:creationId xmlns:a16="http://schemas.microsoft.com/office/drawing/2014/main" id="{D772793E-96A3-463F-8BD0-551C9FB5699B}"/>
              </a:ext>
            </a:extLst>
          </p:cNvPr>
          <p:cNvSpPr/>
          <p:nvPr/>
        </p:nvSpPr>
        <p:spPr>
          <a:xfrm>
            <a:off x="7380288" y="113122"/>
            <a:ext cx="1728787" cy="475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t>εκφράζει την πιθανότητα που έχει ένα ηλεκτρόνιο να βρεθεί σε απόσταση μεταξύ r και </a:t>
            </a:r>
            <a:r>
              <a:rPr lang="el-GR" dirty="0" err="1"/>
              <a:t>r+dr</a:t>
            </a:r>
            <a:r>
              <a:rPr lang="el-GR" dirty="0"/>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8F3575-1665-4423-B4AC-4011C2F33081}"/>
              </a:ext>
            </a:extLst>
          </p:cNvPr>
          <p:cNvSpPr>
            <a:spLocks noGrp="1"/>
          </p:cNvSpPr>
          <p:nvPr>
            <p:ph type="title"/>
          </p:nvPr>
        </p:nvSpPr>
        <p:spPr/>
        <p:txBody>
          <a:bodyPr/>
          <a:lstStyle/>
          <a:p>
            <a:pPr>
              <a:defRPr/>
            </a:pPr>
            <a:endParaRPr lang="el-GR"/>
          </a:p>
        </p:txBody>
      </p:sp>
      <p:pic>
        <p:nvPicPr>
          <p:cNvPr id="49155" name="Θέση περιεχομένου 4">
            <a:extLst>
              <a:ext uri="{FF2B5EF4-FFF2-40B4-BE49-F238E27FC236}">
                <a16:creationId xmlns:a16="http://schemas.microsoft.com/office/drawing/2014/main" id="{FDA90C49-625D-454A-95F6-2B038C890E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333375"/>
            <a:ext cx="8435975" cy="4679950"/>
          </a:xfrm>
        </p:spPr>
      </p:pic>
      <p:sp>
        <p:nvSpPr>
          <p:cNvPr id="3" name="Ορθογώνιο 2">
            <a:extLst>
              <a:ext uri="{FF2B5EF4-FFF2-40B4-BE49-F238E27FC236}">
                <a16:creationId xmlns:a16="http://schemas.microsoft.com/office/drawing/2014/main" id="{48A780D4-EC50-46D5-AB42-924D225460C9}"/>
              </a:ext>
            </a:extLst>
          </p:cNvPr>
          <p:cNvSpPr/>
          <p:nvPr/>
        </p:nvSpPr>
        <p:spPr>
          <a:xfrm>
            <a:off x="663575" y="5516563"/>
            <a:ext cx="3403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P(x)=|</a:t>
            </a:r>
            <a:r>
              <a:rPr lang="el-GR"/>
              <a:t>ψ(</a:t>
            </a:r>
            <a:r>
              <a:rPr lang="en-US"/>
              <a:t>x)|2</a:t>
            </a:r>
            <a:endParaRPr lang="el-G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A79FD3-2673-48A9-9549-3B30FFDF534B}"/>
              </a:ext>
            </a:extLst>
          </p:cNvPr>
          <p:cNvSpPr>
            <a:spLocks noGrp="1"/>
          </p:cNvSpPr>
          <p:nvPr>
            <p:ph type="title"/>
          </p:nvPr>
        </p:nvSpPr>
        <p:spPr/>
        <p:txBody>
          <a:bodyPr/>
          <a:lstStyle/>
          <a:p>
            <a:pPr>
              <a:defRPr/>
            </a:pPr>
            <a:endParaRPr lang="el-GR"/>
          </a:p>
        </p:txBody>
      </p:sp>
      <p:pic>
        <p:nvPicPr>
          <p:cNvPr id="50179" name="Θέση περιεχομένου 4">
            <a:extLst>
              <a:ext uri="{FF2B5EF4-FFF2-40B4-BE49-F238E27FC236}">
                <a16:creationId xmlns:a16="http://schemas.microsoft.com/office/drawing/2014/main" id="{58D12F89-DAB8-4FE7-AFA5-085E9CB473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3695" y="188537"/>
            <a:ext cx="8898903" cy="576141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57943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The Nature of Light: Its Wave Nature</a:t>
            </a:r>
          </a:p>
        </p:txBody>
      </p:sp>
      <p:sp>
        <p:nvSpPr>
          <p:cNvPr id="7171" name="Content Placeholder 2"/>
          <p:cNvSpPr>
            <a:spLocks noGrp="1"/>
          </p:cNvSpPr>
          <p:nvPr>
            <p:ph idx="1"/>
          </p:nvPr>
        </p:nvSpPr>
        <p:spPr>
          <a:xfrm>
            <a:off x="342900" y="1027040"/>
            <a:ext cx="8708503" cy="4733604"/>
          </a:xfrm>
        </p:spPr>
        <p:txBody>
          <a:bodyPr/>
          <a:lstStyle/>
          <a:p>
            <a:pPr marL="914400" lvl="2" indent="0">
              <a:buFontTx/>
              <a:buNone/>
              <a:defRPr/>
            </a:pPr>
            <a:r>
              <a:rPr lang="el-GR" altLang="en-US" dirty="0">
                <a:ea typeface="ＭＳ Ｐゴシック" pitchFamily="34" charset="-128"/>
              </a:rPr>
              <a:t>Το φως είναι</a:t>
            </a:r>
          </a:p>
          <a:p>
            <a:pPr marL="914400" lvl="2" indent="0">
              <a:buFontTx/>
              <a:buNone/>
              <a:defRPr/>
            </a:pPr>
            <a:r>
              <a:rPr lang="el-GR" altLang="en-US" dirty="0">
                <a:ea typeface="ＭＳ Ｐゴシック" pitchFamily="34" charset="-128"/>
              </a:rPr>
              <a:t>Μια μορφή ηλεκτρομαγνητικής ακτινοβολίας</a:t>
            </a:r>
          </a:p>
          <a:p>
            <a:pPr marL="914400" lvl="2" indent="0">
              <a:buFontTx/>
              <a:buNone/>
              <a:defRPr/>
            </a:pPr>
            <a:r>
              <a:rPr lang="el-GR" altLang="en-US" dirty="0">
                <a:ea typeface="ＭＳ Ｐゴシック" pitchFamily="34" charset="-128"/>
              </a:rPr>
              <a:t>Αποτελείται από κάθετα ταλαντευόμενα κύματα, ένα για το ηλεκτρικό πεδίο και ένα για το μαγνητικό πεδίο</a:t>
            </a:r>
          </a:p>
          <a:p>
            <a:pPr marL="914400" lvl="2" indent="0">
              <a:buFontTx/>
              <a:buNone/>
              <a:defRPr/>
            </a:pPr>
            <a:r>
              <a:rPr lang="el-GR" altLang="en-US" dirty="0">
                <a:ea typeface="ＭＳ Ｐゴシック" pitchFamily="34" charset="-128"/>
              </a:rPr>
              <a:t>Το ηλεκτρικό πεδίο είναι μια περιοχή όπου ένα ηλεκτρικά φορτισμένο σωματίδιο υφίσταται μια δύναμη.</a:t>
            </a:r>
          </a:p>
          <a:p>
            <a:pPr marL="914400" lvl="2" indent="0">
              <a:buFontTx/>
              <a:buNone/>
              <a:defRPr/>
            </a:pPr>
            <a:r>
              <a:rPr lang="el-GR" altLang="en-US" dirty="0">
                <a:ea typeface="ＭＳ Ｐゴシック" pitchFamily="34" charset="-128"/>
              </a:rPr>
              <a:t>Μαγνητικό πεδίο είναι μια περιοχή όπου ένα μαγνητισμένο σωματίδιο υφίσταται μια δύναμη.</a:t>
            </a:r>
            <a:endParaRPr lang="en-US" altLang="en-US" dirty="0">
              <a:ea typeface="ＭＳ Ｐゴシック" pitchFamily="34" charset="-128"/>
            </a:endParaRPr>
          </a:p>
          <a:p>
            <a:pPr>
              <a:defRPr/>
            </a:pPr>
            <a:r>
              <a:rPr lang="en-US" altLang="en-US" sz="2800" dirty="0">
                <a:ea typeface="ＭＳ Ｐゴシック" pitchFamily="34" charset="-128"/>
              </a:rPr>
              <a:t>All electromagnetic waves move through space at the same constant speed.</a:t>
            </a:r>
          </a:p>
          <a:p>
            <a:pPr marL="804672" lvl="1" indent="-347472">
              <a:buNone/>
              <a:defRPr/>
            </a:pPr>
            <a:r>
              <a:rPr lang="en-US" altLang="en-US" sz="2400" dirty="0">
                <a:ea typeface="ＭＳ Ｐゴシック" pitchFamily="34" charset="-128"/>
              </a:rPr>
              <a:t>	3.00 × 10</a:t>
            </a:r>
            <a:r>
              <a:rPr lang="en-US" altLang="en-US" sz="2400" baseline="30000" dirty="0">
                <a:ea typeface="ＭＳ Ｐゴシック" pitchFamily="34" charset="-128"/>
              </a:rPr>
              <a:t>8</a:t>
            </a:r>
            <a:r>
              <a:rPr lang="en-US" altLang="en-US" sz="2400" dirty="0">
                <a:ea typeface="ＭＳ Ｐゴシック" pitchFamily="34" charset="-128"/>
              </a:rPr>
              <a:t> m/s = </a:t>
            </a:r>
            <a:r>
              <a:rPr lang="en-US" altLang="en-US" sz="2400" b="1" dirty="0">
                <a:solidFill>
                  <a:srgbClr val="3333CC"/>
                </a:solidFill>
                <a:ea typeface="ＭＳ Ｐゴシック" pitchFamily="34" charset="-128"/>
              </a:rPr>
              <a:t>the speed of light</a:t>
            </a:r>
            <a:endParaRPr lang="en-US" altLang="en-US" sz="2400" dirty="0">
              <a:solidFill>
                <a:srgbClr val="3333CC"/>
              </a:solidFill>
              <a:ea typeface="ＭＳ Ｐゴシック" pitchFamily="34" charset="-128"/>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92A9D3-22BF-4EB8-8E5A-C93A61690A20}"/>
              </a:ext>
            </a:extLst>
          </p:cNvPr>
          <p:cNvSpPr>
            <a:spLocks noGrp="1"/>
          </p:cNvSpPr>
          <p:nvPr>
            <p:ph type="title"/>
          </p:nvPr>
        </p:nvSpPr>
        <p:spPr/>
        <p:txBody>
          <a:bodyPr/>
          <a:lstStyle/>
          <a:p>
            <a:pPr>
              <a:defRPr/>
            </a:pPr>
            <a:endParaRPr lang="el-GR"/>
          </a:p>
        </p:txBody>
      </p:sp>
      <p:pic>
        <p:nvPicPr>
          <p:cNvPr id="51203" name="Θέση περιεχομένου 4">
            <a:extLst>
              <a:ext uri="{FF2B5EF4-FFF2-40B4-BE49-F238E27FC236}">
                <a16:creationId xmlns:a16="http://schemas.microsoft.com/office/drawing/2014/main" id="{3115A7CC-2611-4C04-A8EA-5E9D6BCDFC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557338"/>
            <a:ext cx="6480175" cy="453548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Electromagnetic Radiation: Oscillating Electric and Magnetic Field Waves</a:t>
            </a:r>
          </a:p>
        </p:txBody>
      </p:sp>
      <p:sp>
        <p:nvSpPr>
          <p:cNvPr id="9" name="TextBox 8"/>
          <p:cNvSpPr txBox="1"/>
          <p:nvPr/>
        </p:nvSpPr>
        <p:spPr>
          <a:xfrm>
            <a:off x="364602" y="4965540"/>
            <a:ext cx="8362710" cy="1200329"/>
          </a:xfrm>
          <a:prstGeom prst="rect">
            <a:avLst/>
          </a:prstGeom>
          <a:noFill/>
        </p:spPr>
        <p:txBody>
          <a:bodyPr wrap="square" rtlCol="0">
            <a:spAutoFit/>
          </a:bodyPr>
          <a:lstStyle/>
          <a:p>
            <a:r>
              <a:rPr lang="el-GR">
                <a:latin typeface="+mn-lt"/>
              </a:rPr>
              <a:t>Η ηλεκτρομαγνητική ακτινοβολία μπορεί να περιγραφεί ως κύμα που αποτελείται από ταλαντευόμενα ηλεκτρικά και μαγνητικά πεδία που είναι κάθετα στα επίπεδά τους.</a:t>
            </a:r>
            <a:endParaRPr lang="en-US" dirty="0">
              <a:latin typeface="+mn-l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953"/>
          <a:stretch/>
        </p:blipFill>
        <p:spPr>
          <a:xfrm>
            <a:off x="304800" y="1263568"/>
            <a:ext cx="8534400" cy="33315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643"/>
          <a:stretch/>
        </p:blipFill>
        <p:spPr>
          <a:xfrm>
            <a:off x="4919239" y="1160483"/>
            <a:ext cx="4139259" cy="1848935"/>
          </a:xfrm>
          <a:prstGeom prst="rect">
            <a:avLst/>
          </a:prstGeom>
        </p:spPr>
      </p:pic>
      <p:sp>
        <p:nvSpPr>
          <p:cNvPr id="921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dirty="0">
                <a:solidFill>
                  <a:srgbClr val="0070C0"/>
                </a:solidFill>
                <a:ea typeface="ヒラギノ角ゴ Pro W3" pitchFamily="127" charset="-128"/>
                <a:cs typeface="Arial" pitchFamily="34" charset="0"/>
              </a:rPr>
              <a:t>What Are the Characteristics of Energy Waves? </a:t>
            </a:r>
          </a:p>
        </p:txBody>
      </p:sp>
      <p:sp>
        <p:nvSpPr>
          <p:cNvPr id="4" name="Rectangle 3"/>
          <p:cNvSpPr>
            <a:spLocks noGrp="1" noChangeArrowheads="1"/>
          </p:cNvSpPr>
          <p:nvPr>
            <p:ph idx="1"/>
          </p:nvPr>
        </p:nvSpPr>
        <p:spPr>
          <a:xfrm>
            <a:off x="383400" y="1072275"/>
            <a:ext cx="5029200" cy="5102935"/>
          </a:xfrm>
        </p:spPr>
        <p:txBody>
          <a:bodyPr/>
          <a:lstStyle/>
          <a:p>
            <a:pPr>
              <a:buClr>
                <a:schemeClr val="tx1"/>
              </a:buClr>
            </a:pPr>
            <a:r>
              <a:rPr lang="el-GR" altLang="en-US" sz="2200" dirty="0">
                <a:ea typeface="ＭＳ Ｐゴシック" pitchFamily="34" charset="-128"/>
              </a:rPr>
              <a:t>Πλάτος:</a:t>
            </a:r>
          </a:p>
          <a:p>
            <a:pPr>
              <a:buClr>
                <a:schemeClr val="tx1"/>
              </a:buClr>
            </a:pPr>
            <a:r>
              <a:rPr lang="el-GR" altLang="en-US" sz="2200" dirty="0">
                <a:ea typeface="ＭＳ Ｐゴシック" pitchFamily="34" charset="-128"/>
              </a:rPr>
              <a:t>Το ύψος του κύματος Η απόσταση από τον κόμβο στην κορυφή ή από τον κόμβο στην κοιλάδα.</a:t>
            </a:r>
          </a:p>
          <a:p>
            <a:pPr>
              <a:buClr>
                <a:schemeClr val="tx1"/>
              </a:buClr>
            </a:pPr>
            <a:r>
              <a:rPr lang="el-GR" altLang="en-US" sz="2200" dirty="0">
                <a:ea typeface="ＭＳ Ｐゴシック" pitchFamily="34" charset="-128"/>
              </a:rPr>
              <a:t>Το πλάτος είναι ένα μέτρο της έντασης του φωτός - όσο μεγαλύτερο είναι το πλάτος, τόσο πιο έντονο είναι το φως.</a:t>
            </a:r>
          </a:p>
          <a:p>
            <a:pPr>
              <a:buClr>
                <a:schemeClr val="tx1"/>
              </a:buClr>
            </a:pPr>
            <a:r>
              <a:rPr lang="el-GR" altLang="en-US" sz="2200" dirty="0">
                <a:ea typeface="ＭＳ Ｐゴシック" pitchFamily="34" charset="-128"/>
              </a:rPr>
              <a:t>Μήκος κύματος (λ):Μέτρο της απόστασης που καλύπτει το κύμα</a:t>
            </a:r>
          </a:p>
          <a:p>
            <a:pPr>
              <a:buClr>
                <a:schemeClr val="tx1"/>
              </a:buClr>
            </a:pPr>
            <a:r>
              <a:rPr lang="el-GR" altLang="en-US" sz="2200" dirty="0">
                <a:ea typeface="ＭＳ Ｐゴシック" pitchFamily="34" charset="-128"/>
              </a:rPr>
              <a:t>Η απόσταση από μια κορυφή στην επόμενη, η απόσταση από μια κοιλάδα στην επόμενη, η απόσταση μεταξύ εναλλασσόμενων κόμβων</a:t>
            </a:r>
            <a:endParaRPr lang="en-US" altLang="en-US" sz="2200" dirty="0">
              <a:ea typeface="ＭＳ Ｐゴシック" pitchFamily="34" charset="-128"/>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475&quot;/&gt;&lt;/object&gt;&lt;object type=&quot;3&quot; unique_id=&quot;10004&quot;&gt;&lt;property id=&quot;20148&quot; value=&quot;5&quot;/&gt;&lt;property id=&quot;20300&quot; value=&quot;Slide 2 - &amp;quot;The Greenhouse Effect&amp;quot;&quot;/&gt;&lt;property id=&quot;20307&quot; value=&quot;353&quot;/&gt;&lt;/object&gt;&lt;object type=&quot;3&quot; unique_id=&quot;10005&quot;&gt;&lt;property id=&quot;20148&quot; value=&quot;5&quot;/&gt;&lt;property id=&quot;20300&quot; value=&quot;Slide 3 - &amp;quot;Global Warming&amp;quot;&quot;/&gt;&lt;property id=&quot;20307&quot; value=&quot;352&quot;/&gt;&lt;/object&gt;&lt;object type=&quot;3&quot; unique_id=&quot;10006&quot;&gt;&lt;property id=&quot;20148&quot; value=&quot;5&quot;/&gt;&lt;property id=&quot;20300&quot; value=&quot;Slide 4 - &amp;quot;The Sources of Increased CO2&amp;quot;&quot;/&gt;&lt;property id=&quot;20307&quot; value=&quot;351&quot;/&gt;&lt;/object&gt;&lt;object type=&quot;3&quot; unique_id=&quot;10007&quot;&gt;&lt;property id=&quot;20148&quot; value=&quot;5&quot;/&gt;&lt;property id=&quot;20300&quot; value=&quot;Slide 5 - &amp;quot;Reaction Stoichiometry: How Much Carbon Dioxide?&amp;quot;&quot;/&gt;&lt;property id=&quot;20307&quot; value=&quot;354&quot;/&gt;&lt;/object&gt;&lt;object type=&quot;3&quot; unique_id=&quot;10008&quot;&gt;&lt;property id=&quot;20148&quot; value=&quot;5&quot;/&gt;&lt;property id=&quot;20300&quot; value=&quot;Slide 6 - &amp;quot;Quantities in Chemical Reactions&amp;quot;&quot;/&gt;&lt;property id=&quot;20307&quot; value=&quot;355&quot;/&gt;&lt;/object&gt;&lt;object type=&quot;3&quot; unique_id=&quot;10009&quot;&gt;&lt;property id=&quot;20148&quot; value=&quot;5&quot;/&gt;&lt;property id=&quot;20300&quot; value=&quot;Slide 7 - &amp;quot;Reaction Stoichiometry&amp;quot;&quot;/&gt;&lt;property id=&quot;20307&quot; value=&quot;356&quot;/&gt;&lt;/object&gt;&lt;object type=&quot;3&quot; unique_id=&quot;10010&quot;&gt;&lt;property id=&quot;20148&quot; value=&quot;5&quot;/&gt;&lt;property id=&quot;20300&quot; value=&quot;Slide 8 - &amp;quot;Making Pizza&amp;quot;&quot;/&gt;&lt;property id=&quot;20307&quot; value=&quot;357&quot;/&gt;&lt;/object&gt;&lt;object type=&quot;3&quot; unique_id=&quot;10011&quot;&gt;&lt;property id=&quot;20148&quot; value=&quot;5&quot;/&gt;&lt;property id=&quot;20300&quot; value=&quot;Slide 9 - &amp;quot;Making Molecules: Mole-to-Mole Conversions&amp;quot;&quot;/&gt;&lt;property id=&quot;20307&quot; value=&quot;358&quot;/&gt;&lt;/object&gt;&lt;object type=&quot;3&quot; unique_id=&quot;10012&quot;&gt;&lt;property id=&quot;20148&quot; value=&quot;5&quot;/&gt;&lt;property id=&quot;20300&quot; value=&quot;Slide 10 - &amp;quot;Suppose That We Burn 22.0 Moles of C8H18; How Many Moles of CO2 Form?&amp;quot;&quot;/&gt;&lt;property id=&quot;20307&quot; value=&quot;359&quot;/&gt;&lt;/object&gt;&lt;object type=&quot;3&quot; unique_id=&quot;10013&quot;&gt;&lt;property id=&quot;20148&quot; value=&quot;5&quot;/&gt;&lt;property id=&quot;20300&quot; value=&quot;Slide 11 - &amp;quot;Limiting Reactant, Theoretical Yield&amp;quot;&quot;/&gt;&lt;property id=&quot;20307&quot; value=&quot;368&quot;/&gt;&lt;/object&gt;&lt;object type=&quot;3&quot; unique_id=&quot;10014&quot;&gt;&lt;property id=&quot;20148&quot; value=&quot;5&quot;/&gt;&lt;property id=&quot;20300&quot; value=&quot;Slide 12 - &amp;quot;Limiting Reactant&amp;quot;&quot;/&gt;&lt;property id=&quot;20307&quot; value=&quot;369&quot;/&gt;&lt;/object&gt;&lt;object type=&quot;3&quot; unique_id=&quot;10015&quot;&gt;&lt;property id=&quot;20148&quot; value=&quot;5&quot;/&gt;&lt;property id=&quot;20300&quot; value=&quot;Slide 13 - &amp;quot;Theoretical Yield&amp;quot;&quot;/&gt;&lt;property id=&quot;20307&quot; value=&quot;370&quot;/&gt;&lt;/object&gt;&lt;object type=&quot;3&quot; unique_id=&quot;10016&quot;&gt;&lt;property id=&quot;20148&quot; value=&quot;5&quot;/&gt;&lt;property id=&quot;20300&quot; value=&quot;Slide 14 - &amp;quot;In a Chemical Reaction&amp;quot;&quot;/&gt;&lt;property id=&quot;20307&quot; value=&quot;371&quot;/&gt;&lt;/object&gt;&lt;object type=&quot;3&quot; unique_id=&quot;10017&quot;&gt;&lt;property id=&quot;20148&quot; value=&quot;5&quot;/&gt;&lt;property id=&quot;20300&quot; value=&quot;Slide 15 - &amp;quot;More Making Pizzas&amp;quot;&quot;/&gt;&lt;property id=&quot;20307&quot; value=&quot;372&quot;/&gt;&lt;/object&gt;&lt;object type=&quot;3&quot; unique_id=&quot;10018&quot;&gt;&lt;property id=&quot;20148&quot; value=&quot;5&quot;/&gt;&lt;property id=&quot;20300&quot; value=&quot;Slide 16 - &amp;quot;Summarizing Limiting Reactant and Yield&amp;quot;&quot;/&gt;&lt;property id=&quot;20307&quot; value=&quot;373&quot;/&gt;&lt;/object&gt;&lt;object type=&quot;3&quot; unique_id=&quot;10019&quot;&gt;&lt;property id=&quot;20148&quot; value=&quot;5&quot;/&gt;&lt;property id=&quot;20300&quot; value=&quot;Slide 17 - &amp;quot;Summarizing Limiting Reactant and Yield&amp;quot;&quot;/&gt;&lt;property id=&quot;20307&quot; value=&quot;374&quot;/&gt;&lt;/object&gt;&lt;object type=&quot;3&quot; unique_id=&quot;10020&quot;&gt;&lt;property id=&quot;20148&quot; value=&quot;5&quot;/&gt;&lt;property id=&quot;20300&quot; value=&quot;Slide 18 - &amp;quot;Apply These Concepts to a Chemical Reaction&amp;quot;&quot;/&gt;&lt;property id=&quot;20307&quot; value=&quot;375&quot;/&gt;&lt;/object&gt;&lt;object type=&quot;3&quot; unique_id=&quot;10021&quot;&gt;&lt;property id=&quot;20148&quot; value=&quot;5&quot;/&gt;&lt;property id=&quot;20300&quot; value=&quot;Slide 19 - &amp;quot;Combustion of Methane&amp;quot;&quot;/&gt;&lt;property id=&quot;20307&quot; value=&quot;376&quot;/&gt;&lt;/object&gt;&lt;object type=&quot;3&quot; unique_id=&quot;10022&quot;&gt;&lt;property id=&quot;20148&quot; value=&quot;5&quot;/&gt;&lt;property id=&quot;20300&quot; value=&quot;Slide 20 - &amp;quot;Combustion of Methane&amp;quot;&quot;/&gt;&lt;property id=&quot;20307&quot; value=&quot;377&quot;/&gt;&lt;/object&gt;&lt;object type=&quot;3&quot; unique_id=&quot;10025&quot;&gt;&lt;property id=&quot;20148&quot; value=&quot;5&quot;/&gt;&lt;property id=&quot;20300&quot; value=&quot;Slide 21 - &amp;quot;Solution Concentration and Solution Stoichiometry&amp;quot;&quot;/&gt;&lt;property id=&quot;20307&quot; value=&quot;385&quot;/&gt;&lt;/object&gt;&lt;object type=&quot;3&quot; unique_id=&quot;10026&quot;&gt;&lt;property id=&quot;20148&quot; value=&quot;5&quot;/&gt;&lt;property id=&quot;20300&quot; value=&quot;Slide 22 - &amp;quot;Solution Concentration&amp;quot;&quot;/&gt;&lt;property id=&quot;20307&quot; value=&quot;386&quot;/&gt;&lt;/object&gt;&lt;object type=&quot;3&quot; unique_id=&quot;10027&quot;&gt;&lt;property id=&quot;20148&quot; value=&quot;5&quot;/&gt;&lt;property id=&quot;20300&quot; value=&quot;Slide 23 - &amp;quot;Solution Concentration&amp;quot;&quot;/&gt;&lt;property id=&quot;20307&quot; value=&quot;388&quot;/&gt;&lt;/object&gt;&lt;object type=&quot;3&quot; unique_id=&quot;10028&quot;&gt;&lt;property id=&quot;20148&quot; value=&quot;5&quot;/&gt;&lt;property id=&quot;20300&quot; value=&quot;Slide 24 - &amp;quot;Solution Concentration: Molarity&amp;quot;&quot;/&gt;&lt;property id=&quot;20307&quot; value=&quot;387&quot;/&gt;&lt;/object&gt;&lt;object type=&quot;3&quot; unique_id=&quot;10029&quot;&gt;&lt;property id=&quot;20148&quot; value=&quot;5&quot;/&gt;&lt;property id=&quot;20300&quot; value=&quot;Slide 25 - &amp;quot;Preparing 1 L of a 1.00 M NaCl Solution&amp;quot;&quot;/&gt;&lt;property id=&quot;20307&quot; value=&quot;389&quot;/&gt;&lt;/object&gt;&lt;object type=&quot;3&quot; unique_id=&quot;10030&quot;&gt;&lt;property id=&quot;20148&quot; value=&quot;5&quot;/&gt;&lt;property id=&quot;20300&quot; value=&quot;Slide 26 - &amp;quot;Using Molarity in Calculations&amp;quot;&quot;/&gt;&lt;property id=&quot;20307&quot; value=&quot;392&quot;/&gt;&lt;/object&gt;&lt;object type=&quot;3&quot; unique_id=&quot;10031&quot;&gt;&lt;property id=&quot;20148&quot; value=&quot;5&quot;/&gt;&lt;property id=&quot;20300&quot; value=&quot;Slide 27 - &amp;quot;Solution Dilution&amp;quot;&quot;/&gt;&lt;property id=&quot;20307&quot; value=&quot;395&quot;/&gt;&lt;/object&gt;&lt;object type=&quot;3&quot; unique_id=&quot;10032&quot;&gt;&lt;property id=&quot;20148&quot; value=&quot;5&quot;/&gt;&lt;property id=&quot;20300&quot; value=&quot;Slide 28 - &amp;quot;Preparing 3.00 L of 0.500 M CaCl2 from a 10.0 M Stock Solution&amp;quot;&quot;/&gt;&lt;property id=&quot;20307&quot; value=&quot;396&quot;/&gt;&lt;/object&gt;&lt;object type=&quot;3&quot; unique_id=&quot;10033&quot;&gt;&lt;property id=&quot;20148&quot; value=&quot;5&quot;/&gt;&lt;property id=&quot;20300&quot; value=&quot;Slide 29 - &amp;quot;Solution Stoichiometry&amp;quot;&quot;/&gt;&lt;property id=&quot;20307&quot; value=&quot;399&quot;/&gt;&lt;/object&gt;&lt;object type=&quot;3&quot; unique_id=&quot;10034&quot;&gt;&lt;property id=&quot;20148&quot; value=&quot;5&quot;/&gt;&lt;property id=&quot;20300&quot; value=&quot;Slide 30 - &amp;quot;Types of Aqueous Solutions and Solubility&amp;quot;&quot;/&gt;&lt;property id=&quot;20307&quot; value=&quot;402&quot;/&gt;&lt;/object&gt;&lt;object type=&quot;3&quot; unique_id=&quot;10035&quot;&gt;&lt;property id=&quot;20148&quot; value=&quot;5&quot;/&gt;&lt;property id=&quot;20300&quot; value=&quot;Slide 31 - &amp;quot;What Happens When a Solute Dissolves?&amp;quot;&quot;/&gt;&lt;property id=&quot;20307&quot; value=&quot;403&quot;/&gt;&lt;/object&gt;&lt;object type=&quot;3&quot; unique_id=&quot;10036&quot;&gt;&lt;property id=&quot;20148&quot; value=&quot;5&quot;/&gt;&lt;property id=&quot;20300&quot; value=&quot;Slide 32 - &amp;quot;Charge Distribution in a Water Molecule&amp;quot;&quot;/&gt;&lt;property id=&quot;20307&quot; value=&quot;404&quot;/&gt;&lt;/object&gt;&lt;object type=&quot;3&quot; unique_id=&quot;10037&quot;&gt;&lt;property id=&quot;20148&quot; value=&quot;5&quot;/&gt;&lt;property id=&quot;20300&quot; value=&quot;Slide 33 - &amp;quot;Solute and Solvent Interactions in a Sodium Chloride Solution&amp;quot;&quot;/&gt;&lt;property id=&quot;20307&quot; value=&quot;405&quot;/&gt;&lt;/object&gt;&lt;object type=&quot;3&quot; unique_id=&quot;10038&quot;&gt;&lt;property id=&quot;20148&quot; value=&quot;5&quot;/&gt;&lt;property id=&quot;20300&quot; value=&quot;Slide 34 - &amp;quot;Sodium Chloride Dissolving in Water&amp;quot;&quot;/&gt;&lt;property id=&quot;20307&quot; value=&quot;407&quot;/&gt;&lt;/object&gt;&lt;object type=&quot;3&quot; unique_id=&quot;10039&quot;&gt;&lt;property id=&quot;20148&quot; value=&quot;5&quot;/&gt;&lt;property id=&quot;20300&quot; value=&quot;Slide 35 - &amp;quot;Electrolyte and Nonelectrolyte Solutions&amp;quot;&quot;/&gt;&lt;property id=&quot;20307&quot; value=&quot;408&quot;/&gt;&lt;/object&gt;&lt;object type=&quot;3&quot; unique_id=&quot;10040&quot;&gt;&lt;property id=&quot;20148&quot; value=&quot;5&quot;/&gt;&lt;property id=&quot;20300&quot; value=&quot;Slide 36 - &amp;quot;Electrolyte and Nonelectrolyte Solutions&amp;quot;&quot;/&gt;&lt;property id=&quot;20307&quot; value=&quot;409&quot;/&gt;&lt;/object&gt;&lt;object type=&quot;3&quot; unique_id=&quot;10041&quot;&gt;&lt;property id=&quot;20148&quot; value=&quot;5&quot;/&gt;&lt;property id=&quot;20300&quot; value=&quot;Slide 37 - &amp;quot;Salt versus Sugar Dissolved in Water &amp;quot;&quot;/&gt;&lt;property id=&quot;20307&quot; value=&quot;406&quot;/&gt;&lt;/object&gt;&lt;object type=&quot;3&quot; unique_id=&quot;10042&quot;&gt;&lt;property id=&quot;20148&quot; value=&quot;5&quot;/&gt;&lt;property id=&quot;20300&quot; value=&quot;Slide 38 - &amp;quot;Binary Acids&amp;quot;&quot;/&gt;&lt;property id=&quot;20307&quot; value=&quot;410&quot;/&gt;&lt;/object&gt;&lt;object type=&quot;3&quot; unique_id=&quot;10043&quot;&gt;&lt;property id=&quot;20148&quot; value=&quot;5&quot;/&gt;&lt;property id=&quot;20300&quot; value=&quot;Slide 39 - &amp;quot;Strong and Weak Electrolytes&amp;quot;&quot;/&gt;&lt;property id=&quot;20307&quot; value=&quot;411&quot;/&gt;&lt;/object&gt;&lt;object type=&quot;3&quot; unique_id=&quot;10044&quot;&gt;&lt;property id=&quot;20148&quot; value=&quot;5&quot;/&gt;&lt;property id=&quot;20300&quot; value=&quot;Slide 40 - &amp;quot;Classes of Dissolved Materials&amp;quot;&quot;/&gt;&lt;property id=&quot;20307&quot; value=&quot;412&quot;/&gt;&lt;/object&gt;&lt;object type=&quot;3&quot; unique_id=&quot;10045&quot;&gt;&lt;property id=&quot;20148&quot; value=&quot;5&quot;/&gt;&lt;property id=&quot;20300&quot; value=&quot;Slide 41 - &amp;quot;Dissociation and Ionization&amp;quot;&quot;/&gt;&lt;property id=&quot;20307&quot; value=&quot;414&quot;/&gt;&lt;/object&gt;&lt;object type=&quot;3&quot; unique_id=&quot;10046&quot;&gt;&lt;property id=&quot;20148&quot; value=&quot;5&quot;/&gt;&lt;property id=&quot;20300&quot; value=&quot;Slide 42 - &amp;quot;The Solubility of Ionic Compounds&amp;quot;&quot;/&gt;&lt;property id=&quot;20307&quot; value=&quot;413&quot;/&gt;&lt;/object&gt;&lt;object type=&quot;3&quot; unique_id=&quot;10047&quot;&gt;&lt;property id=&quot;20148&quot; value=&quot;5&quot;/&gt;&lt;property id=&quot;20300&quot; value=&quot;Slide 43 - &amp;quot;Solubility of Salts&amp;quot;&quot;/&gt;&lt;property id=&quot;20307&quot; value=&quot;417&quot;/&gt;&lt;/object&gt;&lt;object type=&quot;3&quot; unique_id=&quot;10048&quot;&gt;&lt;property id=&quot;20148&quot; value=&quot;5&quot;/&gt;&lt;property id=&quot;20300&quot; value=&quot;Slide 44 - &amp;quot;When Will a Salt Dissolve?&amp;quot;&quot;/&gt;&lt;property id=&quot;20307&quot; value=&quot;415&quot;/&gt;&lt;/object&gt;&lt;object type=&quot;3&quot; unique_id=&quot;10049&quot;&gt;&lt;property id=&quot;20148&quot; value=&quot;5&quot;/&gt;&lt;property id=&quot;20300&quot; value=&quot;Slide 45 - &amp;quot;Solubility Rules&amp;quot;&quot;/&gt;&lt;property id=&quot;20307&quot; value=&quot;416&quot;/&gt;&lt;/object&gt;&lt;object type=&quot;3&quot; unique_id=&quot;10050&quot;&gt;&lt;property id=&quot;20148&quot; value=&quot;5&quot;/&gt;&lt;property id=&quot;20300&quot; value=&quot;Slide 46 - &amp;quot;Precipitation Reactions&amp;quot;&quot;/&gt;&lt;property id=&quot;20307&quot; value=&quot;418&quot;/&gt;&lt;/object&gt;&lt;object type=&quot;3&quot; unique_id=&quot;10051&quot;&gt;&lt;property id=&quot;20148&quot; value=&quot;5&quot;/&gt;&lt;property id=&quot;20300&quot; value=&quot;Slide 47 - &amp;quot;Precipitation of Lead(II) Iodide&amp;quot;&quot;/&gt;&lt;property id=&quot;20307&quot; value=&quot;420&quot;/&gt;&lt;/object&gt;&lt;object type=&quot;3&quot; unique_id=&quot;10052&quot;&gt;&lt;property id=&quot;20148&quot; value=&quot;5&quot;/&gt;&lt;property id=&quot;20300&quot; value=&quot;Slide 48 - &amp;quot;No Precipitation Means No Reaction&amp;quot;&quot;/&gt;&lt;property id=&quot;20307&quot; value=&quot;422&quot;/&gt;&lt;/object&gt;&lt;object type=&quot;3&quot; unique_id=&quot;10053&quot;&gt;&lt;property id=&quot;20148&quot; value=&quot;5&quot;/&gt;&lt;property id=&quot;20300&quot; value=&quot;Slide 49 - &amp;quot; Predicting Precipitation Reactions&amp;quot;&quot;/&gt;&lt;property id=&quot;20307&quot; value=&quot;421&quot;/&gt;&lt;/object&gt;&lt;object type=&quot;3&quot; unique_id=&quot;10054&quot;&gt;&lt;property id=&quot;20148&quot; value=&quot;5&quot;/&gt;&lt;property id=&quot;20300&quot; value=&quot;Slide 50 - &amp;quot;Predicting Precipitation Reactions&amp;quot;&quot;/&gt;&lt;property id=&quot;20307&quot; value=&quot;423&quot;/&gt;&lt;/object&gt;&lt;object type=&quot;3&quot; unique_id=&quot;10055&quot;&gt;&lt;property id=&quot;20148&quot; value=&quot;5&quot;/&gt;&lt;property id=&quot;20300&quot; value=&quot;Slide 51 - &amp;quot;Predicting Precipitation Reactions&amp;quot;&quot;/&gt;&lt;property id=&quot;20307&quot; value=&quot;424&quot;/&gt;&lt;/object&gt;&lt;object type=&quot;3&quot; unique_id=&quot;10056&quot;&gt;&lt;property id=&quot;20148&quot; value=&quot;5&quot;/&gt;&lt;property id=&quot;20300&quot; value=&quot;Slide 52 - &amp;quot;Representing Aqueous Reactions&amp;quot;&quot;/&gt;&lt;property id=&quot;20307&quot; value=&quot;429&quot;/&gt;&lt;/object&gt;&lt;object type=&quot;3&quot; unique_id=&quot;10057&quot;&gt;&lt;property id=&quot;20148&quot; value=&quot;5&quot;/&gt;&lt;property id=&quot;20300&quot; value=&quot;Slide 53 - &amp;quot;Ionic Equation&amp;quot;&quot;/&gt;&lt;property id=&quot;20307&quot; value=&quot;430&quot;/&gt;&lt;/object&gt;&lt;object type=&quot;3&quot; unique_id=&quot;10058&quot;&gt;&lt;property id=&quot;20148&quot; value=&quot;5&quot;/&gt;&lt;property id=&quot;20300&quot; value=&quot;Slide 54 - &amp;quot;Ionic Equation&amp;quot;&quot;/&gt;&lt;property id=&quot;20307&quot; value=&quot;431&quot;/&gt;&lt;/object&gt;&lt;object type=&quot;3&quot; unique_id=&quot;10059&quot;&gt;&lt;property id=&quot;20148&quot; value=&quot;5&quot;/&gt;&lt;property id=&quot;20300&quot; value=&quot;Slide 55 - &amp;quot;Net Ionic Equation&amp;quot;&quot;/&gt;&lt;property id=&quot;20307&quot; value=&quot;432&quot;/&gt;&lt;/object&gt;&lt;object type=&quot;3&quot; unique_id=&quot;10060&quot;&gt;&lt;property id=&quot;20148&quot; value=&quot;5&quot;/&gt;&lt;property id=&quot;20300&quot; value=&quot;Slide 56 - &amp;quot;Examples&amp;quot;&quot;/&gt;&lt;property id=&quot;20307&quot; value=&quot;433&quot;/&gt;&lt;/object&gt;&lt;object type=&quot;3&quot; unique_id=&quot;10061&quot;&gt;&lt;property id=&quot;20148&quot; value=&quot;5&quot;/&gt;&lt;property id=&quot;20300&quot; value=&quot;Slide 57 - &amp;quot;Acid–Base and Gas-Evolution Reactions&amp;quot;&quot;/&gt;&lt;property id=&quot;20307&quot; value=&quot;435&quot;/&gt;&lt;/object&gt;&lt;object type=&quot;3&quot; unique_id=&quot;10062&quot;&gt;&lt;property id=&quot;20148&quot; value=&quot;5&quot;/&gt;&lt;property id=&quot;20300&quot; value=&quot;Slide 58 - &amp;quot;Acid–Base and Gas-Evolution Reactions&amp;quot;&quot;/&gt;&lt;property id=&quot;20307&quot; value=&quot;436&quot;/&gt;&lt;/object&gt;&lt;object type=&quot;3&quot; unique_id=&quot;10063&quot;&gt;&lt;property id=&quot;20148&quot; value=&quot;5&quot;/&gt;&lt;property id=&quot;20300&quot; value=&quot;Slide 59 - &amp;quot;Acid–Base Reactions&amp;quot;&quot;/&gt;&lt;property id=&quot;20307&quot; value=&quot;437&quot;/&gt;&lt;/object&gt;&lt;object type=&quot;3&quot; unique_id=&quot;10064&quot;&gt;&lt;property id=&quot;20148&quot; value=&quot;5&quot;/&gt;&lt;property id=&quot;20300&quot; value=&quot;Slide 60 - &amp;quot;Acid–Base Reactions&amp;quot;&quot;/&gt;&lt;property id=&quot;20307&quot; value=&quot;438&quot;/&gt;&lt;/object&gt;&lt;object type=&quot;3&quot; unique_id=&quot;10065&quot;&gt;&lt;property id=&quot;20148&quot; value=&quot;5&quot;/&gt;&lt;property id=&quot;20300&quot; value=&quot;Slide 61 - &amp;quot;Acids and Bases in Solution&amp;quot;&quot;/&gt;&lt;property id=&quot;20307&quot; value=&quot;439&quot;/&gt;&lt;/object&gt;&lt;object type=&quot;3&quot; unique_id=&quot;10066&quot;&gt;&lt;property id=&quot;20148&quot; value=&quot;5&quot;/&gt;&lt;property id=&quot;20300&quot; value=&quot;Slide 62 - &amp;quot;Acid–Base Reaction&amp;quot;&quot;/&gt;&lt;property id=&quot;20307&quot; value=&quot;441&quot;/&gt;&lt;/object&gt;&lt;object type=&quot;3&quot; unique_id=&quot;10067&quot;&gt;&lt;property id=&quot;20148&quot; value=&quot;5&quot;/&gt;&lt;property id=&quot;20300&quot; value=&quot;Slide 63 - &amp;quot;Some Common Acids and Bases&amp;quot;&quot;/&gt;&lt;property id=&quot;20307&quot; value=&quot;440&quot;/&gt;&lt;/object&gt;&lt;object type=&quot;3&quot; unique_id=&quot;10068&quot;&gt;&lt;property id=&quot;20148&quot; value=&quot;5&quot;/&gt;&lt;property id=&quot;20300&quot; value=&quot;Slide 64 - &amp;quot;Predict the Product of the Reactions&amp;quot;&quot;/&gt;&lt;property id=&quot;20307&quot; value=&quot;446&quot;/&gt;&lt;/object&gt;&lt;object type=&quot;3&quot; unique_id=&quot;10069&quot;&gt;&lt;property id=&quot;20148&quot; value=&quot;5&quot;/&gt;&lt;property id=&quot;20300&quot; value=&quot;Slide 65 - &amp;quot;Acid–Base Titrations&amp;quot;&quot;/&gt;&lt;property id=&quot;20307&quot; value=&quot;445&quot;/&gt;&lt;/object&gt;&lt;object type=&quot;3&quot; unique_id=&quot;10070&quot;&gt;&lt;property id=&quot;20148&quot; value=&quot;5&quot;/&gt;&lt;property id=&quot;20300&quot; value=&quot;Slide 66 - &amp;quot;Acid–Base Titrations&amp;quot;&quot;/&gt;&lt;property id=&quot;20307&quot; value=&quot;447&quot;/&gt;&lt;/object&gt;&lt;object type=&quot;3&quot; unique_id=&quot;10071&quot;&gt;&lt;property id=&quot;20148&quot; value=&quot;5&quot;/&gt;&lt;property id=&quot;20300&quot; value=&quot;Slide 67 - &amp;quot;Acid–Base Titration&amp;quot;&quot;/&gt;&lt;property id=&quot;20307&quot; value=&quot;448&quot;/&gt;&lt;/object&gt;&lt;object type=&quot;3&quot; unique_id=&quot;10072&quot;&gt;&lt;property id=&quot;20148&quot; value=&quot;5&quot;/&gt;&lt;property id=&quot;20300&quot; value=&quot;Slide 68 - &amp;quot;Titration&amp;quot;&quot;/&gt;&lt;property id=&quot;20307&quot; value=&quot;449&quot;/&gt;&lt;/object&gt;&lt;object type=&quot;3&quot; unique_id=&quot;10073&quot;&gt;&lt;property id=&quot;20148&quot; value=&quot;5&quot;/&gt;&lt;property id=&quot;20300&quot; value=&quot;Slide 69 - &amp;quot;Gas-Evolving Reactions&amp;quot;&quot;/&gt;&lt;property id=&quot;20307&quot; value=&quot;452&quot;/&gt;&lt;/object&gt;&lt;object type=&quot;3&quot; unique_id=&quot;10074&quot;&gt;&lt;property id=&quot;20148&quot; value=&quot;5&quot;/&gt;&lt;property id=&quot;20300&quot; value=&quot;Slide 70 - &amp;quot;Gas-Evolution Reaction&amp;quot;&quot;/&gt;&lt;property id=&quot;20307&quot; value=&quot;453&quot;/&gt;&lt;/object&gt;&lt;object type=&quot;3&quot; unique_id=&quot;10075&quot;&gt;&lt;property id=&quot;20148&quot; value=&quot;5&quot;/&gt;&lt;property id=&quot;20300&quot; value=&quot;Slide 71 - &amp;quot;Types of Compounds That Undergo Gas-Evolution Reactions&amp;quot;&quot;/&gt;&lt;property id=&quot;20307&quot; value=&quot;454&quot;/&gt;&lt;/object&gt;&lt;object type=&quot;3&quot; unique_id=&quot;10076&quot;&gt;&lt;property id=&quot;20148&quot; value=&quot;5&quot;/&gt;&lt;property id=&quot;20300&quot; value=&quot;Slide 72 - &amp;quot;Oxidation–Reduction Reactions&amp;quot;&quot;/&gt;&lt;property id=&quot;20307&quot; value=&quot;457&quot;/&gt;&lt;/object&gt;&lt;object type=&quot;3&quot; unique_id=&quot;10077&quot;&gt;&lt;property id=&quot;20148&quot; value=&quot;5&quot;/&gt;&lt;property id=&quot;20300&quot; value=&quot;Slide 73 - &amp;quot;Combustion as Redox&amp;quot;&quot;/&gt;&lt;property id=&quot;20307&quot; value=&quot;458&quot;/&gt;&lt;/object&gt;&lt;object type=&quot;3&quot; unique_id=&quot;10078&quot;&gt;&lt;property id=&quot;20148&quot; value=&quot;5&quot;/&gt;&lt;property id=&quot;20300&quot; value=&quot;Slide 74 - &amp;quot;Redox without Combustion&amp;quot;&quot;/&gt;&lt;property id=&quot;20307&quot; value=&quot;459&quot;/&gt;&lt;/object&gt;&lt;object type=&quot;3&quot; unique_id=&quot;10079&quot;&gt;&lt;property id=&quot;20148&quot; value=&quot;5&quot;/&gt;&lt;property id=&quot;20300&quot; value=&quot;Slide 75 - &amp;quot;Reactions of Metals with Nonmetals&amp;quot;&quot;/&gt;&lt;property id=&quot;20307&quot; value=&quot;460&quot;/&gt;&lt;/object&gt;&lt;object type=&quot;3&quot; unique_id=&quot;10080&quot;&gt;&lt;property id=&quot;20148&quot; value=&quot;5&quot;/&gt;&lt;property id=&quot;20300&quot; value=&quot;Slide 76 - &amp;quot;Redox Reaction&amp;quot;&quot;/&gt;&lt;property id=&quot;20307&quot; value=&quot;461&quot;/&gt;&lt;/object&gt;&lt;object type=&quot;3&quot; unique_id=&quot;10081&quot;&gt;&lt;property id=&quot;20148&quot; value=&quot;5&quot;/&gt;&lt;property id=&quot;20300&quot; value=&quot;Slide 77 - &amp;quot;Oxidation and Reduction&amp;quot;&quot;/&gt;&lt;property id=&quot;20307&quot; value=&quot;462&quot;/&gt;&lt;/object&gt;&lt;object type=&quot;3&quot; unique_id=&quot;10082&quot;&gt;&lt;property id=&quot;20148&quot; value=&quot;5&quot;/&gt;&lt;property id=&quot;20300&quot; value=&quot;Slide 78 - &amp;quot;Oxidation States&amp;quot;&quot;/&gt;&lt;property id=&quot;20307&quot; value=&quot;463&quot;/&gt;&lt;/object&gt;&lt;object type=&quot;3&quot; unique_id=&quot;10083&quot;&gt;&lt;property id=&quot;20148&quot; value=&quot;5&quot;/&gt;&lt;property id=&quot;20300&quot; value=&quot;Slide 79 - &amp;quot;Rules for Assigning Oxidation States&amp;quot;&quot;/&gt;&lt;property id=&quot;20307&quot; value=&quot;464&quot;/&gt;&lt;/object&gt;&lt;object type=&quot;3&quot; unique_id=&quot;10084&quot;&gt;&lt;property id=&quot;20148&quot; value=&quot;5&quot;/&gt;&lt;property id=&quot;20300&quot; value=&quot;Slide 80 - &amp;quot;Rules for Assigning Oxidation States&amp;quot;&quot;/&gt;&lt;property id=&quot;20307&quot; value=&quot;465&quot;/&gt;&lt;/object&gt;&lt;object type=&quot;3&quot; unique_id=&quot;10085&quot;&gt;&lt;property id=&quot;20148&quot; value=&quot;5&quot;/&gt;&lt;property id=&quot;20300&quot; value=&quot;Slide 81 - &amp;quot;Rules for Assigning Oxidation States&amp;quot;&quot;/&gt;&lt;property id=&quot;20307&quot; value=&quot;466&quot;/&gt;&lt;/object&gt;&lt;object type=&quot;3&quot; unique_id=&quot;10086&quot;&gt;&lt;property id=&quot;20148&quot; value=&quot;5&quot;/&gt;&lt;property id=&quot;20300&quot; value=&quot;Slide 82 - &amp;quot;Identifying Redox Reactions  &amp;quot;&quot;/&gt;&lt;property id=&quot;20307&quot; value=&quot;467&quot;/&gt;&lt;/object&gt;&lt;object type=&quot;3&quot; unique_id=&quot;10087&quot;&gt;&lt;property id=&quot;20148&quot; value=&quot;5&quot;/&gt;&lt;property id=&quot;20300&quot; value=&quot;Slide 83 - &amp;quot;Redox Reactions&amp;quot;&quot;/&gt;&lt;property id=&quot;20307&quot; value=&quot;470&quot;/&gt;&lt;/object&gt;&lt;object type=&quot;3&quot; unique_id=&quot;10088&quot;&gt;&lt;property id=&quot;20148&quot; value=&quot;5&quot;/&gt;&lt;property id=&quot;20300&quot; value=&quot;Slide 84 - &amp;quot;Combustion Reactions&amp;quot;&quot;/&gt;&lt;property id=&quot;20307&quot; value=&quot;472&quot;/&gt;&lt;/object&gt;&lt;object type=&quot;3&quot; unique_id=&quot;10089&quot;&gt;&lt;property id=&quot;20148&quot; value=&quot;5&quot;/&gt;&lt;property id=&quot;20300&quot; value=&quot;Slide 85 - &amp;quot;Combustion&amp;quot;&quot;/&gt;&lt;property id=&quot;20307&quot; value=&quot;473&quot;/&gt;&lt;/object&gt;&lt;/object&gt;&lt;object type=&quot;8&quot; unique_id=&quot;10178&quot;&gt;&lt;/object&gt;&lt;/object&gt;&lt;/database&gt;"/>
  <p:tag name="SECTOMILLISECCONVERTED" val="1"/>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15766</TotalTime>
  <Words>4626</Words>
  <Application>Microsoft Office PowerPoint</Application>
  <PresentationFormat>Προβολή στην οθόνη (4:3)</PresentationFormat>
  <Paragraphs>565</Paragraphs>
  <Slides>70</Slides>
  <Notes>47</Notes>
  <HiddenSlides>0</HiddenSlides>
  <MMClips>0</MMClips>
  <ScaleCrop>false</ScaleCrop>
  <HeadingPairs>
    <vt:vector size="8" baseType="variant">
      <vt:variant>
        <vt:lpstr>Γραμματοσειρές που χρησιμοποιούνται</vt:lpstr>
      </vt:variant>
      <vt:variant>
        <vt:i4>13</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70</vt:i4>
      </vt:variant>
    </vt:vector>
  </HeadingPairs>
  <TitlesOfParts>
    <vt:vector size="86" baseType="lpstr">
      <vt:lpstr>BatangChe</vt:lpstr>
      <vt:lpstr>MS PGothic</vt:lpstr>
      <vt:lpstr>MS PGothic</vt:lpstr>
      <vt:lpstr>Arial</vt:lpstr>
      <vt:lpstr>Cambria Math</vt:lpstr>
      <vt:lpstr>Comic Sans MS</vt:lpstr>
      <vt:lpstr>Goudy Old Style</vt:lpstr>
      <vt:lpstr>Symbol</vt:lpstr>
      <vt:lpstr>Times</vt:lpstr>
      <vt:lpstr>Times New Roman</vt:lpstr>
      <vt:lpstr>Wingdings</vt:lpstr>
      <vt:lpstr>Wingdings 2</vt:lpstr>
      <vt:lpstr>ヒラギノ角ゴ Pro W3</vt:lpstr>
      <vt:lpstr>HA5Lect_template</vt:lpstr>
      <vt:lpstr>ChemSketch</vt:lpstr>
      <vt:lpstr>Εξίσωση</vt:lpstr>
      <vt:lpstr>Παρουσίαση του PowerPoint</vt:lpstr>
      <vt:lpstr>Quantum Mechanics:  The Atomic Model that Explains the Strange Behavior of Electrons</vt:lpstr>
      <vt:lpstr>Quantum Mechanics: The Atomic Model that Explains the Strange Behavior of Electrons</vt:lpstr>
      <vt:lpstr>The Behavior of Very Small Particles</vt:lpstr>
      <vt:lpstr>What Does the Quantum Mechanical Model Tell about an Atom’s Electrons?</vt:lpstr>
      <vt:lpstr>What Does the Quantum Mechanical Model Tell about an Atom’s Electrons?</vt:lpstr>
      <vt:lpstr>The Nature of Light: Its Wave Nature</vt:lpstr>
      <vt:lpstr>Electromagnetic Radiation: Oscillating Electric and Magnetic Field Waves</vt:lpstr>
      <vt:lpstr>What Are the Characteristics of Energy Waves? </vt:lpstr>
      <vt:lpstr>Amplitude and Wavelength</vt:lpstr>
      <vt:lpstr>Color</vt:lpstr>
      <vt:lpstr>What Are the Characteristics of Energy Waves? </vt:lpstr>
      <vt:lpstr>The Relationship Between Wavelength and Frequency</vt:lpstr>
      <vt:lpstr>Παρουσίαση του PowerPoint</vt:lpstr>
      <vt:lpstr>Electromagnetic Spectrum</vt:lpstr>
      <vt:lpstr>The Electromagnetic Spectrum</vt:lpstr>
      <vt:lpstr>Problem Solving: Areas of the Electromagnetic Spectrum</vt:lpstr>
      <vt:lpstr>Wave Behavior Properties: Interference</vt:lpstr>
      <vt:lpstr>Wave Behavior Properties: Diffraction</vt:lpstr>
      <vt:lpstr>Παρουσίαση του PowerPoint</vt:lpstr>
      <vt:lpstr>Einstein and the Photoelectric Effect</vt:lpstr>
      <vt:lpstr>Explaining the Photoelectric Effect</vt:lpstr>
      <vt:lpstr>Explaining the Photoelectric Effect</vt:lpstr>
      <vt:lpstr>Explaining the Photoelectric Effect</vt:lpstr>
      <vt:lpstr>Problem Solving: E = hc/λ</vt:lpstr>
      <vt:lpstr>Problem Solving: E = hc/λ</vt:lpstr>
      <vt:lpstr>Problem Solving: E = hc/λ</vt:lpstr>
      <vt:lpstr>Problem Solving: E = hc/λ</vt:lpstr>
      <vt:lpstr>Einstein’s idea: “Light Is Quantized.”</vt:lpstr>
      <vt:lpstr>Ένα μέταλλο θα εκτοξεύσει ηλεκτρόνια από την επιφάνειά του όταν χτυπηθεί από κίτρινο φως.  Ερώτηση: Τι θα συμβεί αν η επιφάνεια χτυπηθεί με υπεριώδες φως; </vt:lpstr>
      <vt:lpstr>A metal will eject electrons from its surface when struck by yellow light.    Answer: What will happen If the surface is struck with ultraviolet light?</vt:lpstr>
      <vt:lpstr>Atomic Spectra: When Atoms Absorb Energy (h𝜈)</vt:lpstr>
      <vt:lpstr>Emission Spectra of Hydrogen</vt:lpstr>
      <vt:lpstr>Examples of Elemental Line Spectra in the Visible Region</vt:lpstr>
      <vt:lpstr>The Bohr Model of the Atom</vt:lpstr>
      <vt:lpstr>Bohr’s Model</vt:lpstr>
      <vt:lpstr>Bohr Model of H Atoms</vt:lpstr>
      <vt:lpstr>Wave Behavior of Electrons</vt:lpstr>
      <vt:lpstr>Problem Solving Using De Broglie’s Relation</vt:lpstr>
      <vt:lpstr>Problem Solving Using De Broglie’s Relation</vt:lpstr>
      <vt:lpstr>Περίθλαση ηλεκτρονίων</vt:lpstr>
      <vt:lpstr>Περίθλαση ηλεκτρονίων</vt:lpstr>
      <vt:lpstr>Οι συμπληρωματικές ιδιότητες ενός ηλεκτρονίου: Η έννοια της κυματικής δυαδικότητας και της αβεβαιότητας</vt:lpstr>
      <vt:lpstr>Heisenberg’s Uncertainty Principle</vt:lpstr>
      <vt:lpstr>Καθοριστικότητα έναντι απροσδιοριστίας</vt:lpstr>
      <vt:lpstr>Determinacy versus Indeterminacy</vt:lpstr>
      <vt:lpstr>Indeterminacy Behavior of Electrons</vt:lpstr>
      <vt:lpstr>Schrödinger’s Equation: Hψ = Eψ</vt:lpstr>
      <vt:lpstr>Quantum Numbers:  The Solutions from the Wave Function, ψ</vt:lpstr>
      <vt:lpstr>Κβαντικοί αριθμοί </vt:lpstr>
      <vt:lpstr>Κβαντικοί αριθμοί</vt:lpstr>
      <vt:lpstr>Κβαντικοί αριθμοί</vt:lpstr>
      <vt:lpstr>Στιβάδες και υποστιβάδες.</vt:lpstr>
      <vt:lpstr>Κβαντικοί αριθμοί</vt:lpstr>
      <vt:lpstr>Κβαντικοί αριθμοί</vt:lpstr>
      <vt:lpstr>Αρχές δόμησης πολυηλεκτρονικών ατόμων</vt:lpstr>
      <vt:lpstr>Αρχές δόμησης πολυηλεκτρονικών ατόμων H απαγορευτική αρχή του Pauli </vt:lpstr>
      <vt:lpstr>Αρχές δόμησης πολυηλεκτρονικών ατόμων Η αρχή της ελάχιστης ενέργειας </vt:lpstr>
      <vt:lpstr>Αρχές δόμησης πολυηλεκτρονικών ατόμων  Η αρχή της ελάχιστης ενέργειας (1) </vt:lpstr>
      <vt:lpstr>Παρουσίαση του PowerPoint</vt:lpstr>
      <vt:lpstr>Παρουσίαση του PowerPoint</vt:lpstr>
      <vt:lpstr>Αρχές δόμησης πολυηλεκτρονικών ατόμων Ο κανόνας του Hund</vt:lpstr>
      <vt:lpstr>Αρχές δόμησης πολυηλεκτρονικών ατόμων H aπαγορευτική αρχή του Pauli</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UNIWA</cp:lastModifiedBy>
  <cp:revision>746</cp:revision>
  <dcterms:created xsi:type="dcterms:W3CDTF">2007-09-26T05:29:17Z</dcterms:created>
  <dcterms:modified xsi:type="dcterms:W3CDTF">2024-09-29T19:40:53Z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