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73"/>
  </p:notesMasterIdLst>
  <p:sldIdLst>
    <p:sldId id="256" r:id="rId3"/>
    <p:sldId id="257" r:id="rId4"/>
    <p:sldId id="258" r:id="rId5"/>
    <p:sldId id="259" r:id="rId6"/>
    <p:sldId id="266" r:id="rId7"/>
    <p:sldId id="394" r:id="rId8"/>
    <p:sldId id="389" r:id="rId9"/>
    <p:sldId id="387" r:id="rId10"/>
    <p:sldId id="395" r:id="rId11"/>
    <p:sldId id="267" r:id="rId12"/>
    <p:sldId id="268" r:id="rId13"/>
    <p:sldId id="269" r:id="rId14"/>
    <p:sldId id="270" r:id="rId15"/>
    <p:sldId id="271" r:id="rId16"/>
    <p:sldId id="405" r:id="rId17"/>
    <p:sldId id="272" r:id="rId18"/>
    <p:sldId id="280" r:id="rId19"/>
    <p:sldId id="404" r:id="rId20"/>
    <p:sldId id="273" r:id="rId21"/>
    <p:sldId id="274" r:id="rId22"/>
    <p:sldId id="396" r:id="rId23"/>
    <p:sldId id="282" r:id="rId24"/>
    <p:sldId id="260" r:id="rId25"/>
    <p:sldId id="397" r:id="rId26"/>
    <p:sldId id="400" r:id="rId27"/>
    <p:sldId id="304" r:id="rId28"/>
    <p:sldId id="398" r:id="rId29"/>
    <p:sldId id="401" r:id="rId30"/>
    <p:sldId id="403" r:id="rId31"/>
    <p:sldId id="399" r:id="rId32"/>
    <p:sldId id="402" r:id="rId33"/>
    <p:sldId id="261" r:id="rId34"/>
    <p:sldId id="262" r:id="rId35"/>
    <p:sldId id="407" r:id="rId36"/>
    <p:sldId id="296" r:id="rId37"/>
    <p:sldId id="312" r:id="rId38"/>
    <p:sldId id="291" r:id="rId39"/>
    <p:sldId id="408" r:id="rId40"/>
    <p:sldId id="275" r:id="rId41"/>
    <p:sldId id="406" r:id="rId42"/>
    <p:sldId id="276" r:id="rId43"/>
    <p:sldId id="277" r:id="rId44"/>
    <p:sldId id="278" r:id="rId45"/>
    <p:sldId id="279" r:id="rId46"/>
    <p:sldId id="414" r:id="rId47"/>
    <p:sldId id="409" r:id="rId48"/>
    <p:sldId id="410" r:id="rId49"/>
    <p:sldId id="411" r:id="rId50"/>
    <p:sldId id="412" r:id="rId51"/>
    <p:sldId id="413" r:id="rId52"/>
    <p:sldId id="415" r:id="rId53"/>
    <p:sldId id="418" r:id="rId54"/>
    <p:sldId id="417" r:id="rId55"/>
    <p:sldId id="426" r:id="rId56"/>
    <p:sldId id="424" r:id="rId57"/>
    <p:sldId id="425" r:id="rId58"/>
    <p:sldId id="416" r:id="rId59"/>
    <p:sldId id="419" r:id="rId60"/>
    <p:sldId id="420" r:id="rId61"/>
    <p:sldId id="421" r:id="rId62"/>
    <p:sldId id="422" r:id="rId63"/>
    <p:sldId id="423" r:id="rId64"/>
    <p:sldId id="427" r:id="rId65"/>
    <p:sldId id="428" r:id="rId66"/>
    <p:sldId id="429" r:id="rId67"/>
    <p:sldId id="430" r:id="rId68"/>
    <p:sldId id="431" r:id="rId69"/>
    <p:sldId id="432" r:id="rId70"/>
    <p:sldId id="433" r:id="rId71"/>
    <p:sldId id="434"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58" d="100"/>
          <a:sy n="58" d="100"/>
        </p:scale>
        <p:origin x="68"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F32E8-229C-42E6-A379-1CB964613FE8}" type="datetimeFigureOut">
              <a:rPr lang="el-GR" smtClean="0"/>
              <a:t>27/2/2022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30888-03BD-4EF1-B86F-B8A62DF8409F}" type="slidenum">
              <a:rPr lang="el-GR" smtClean="0"/>
              <a:t>‹#›</a:t>
            </a:fld>
            <a:endParaRPr lang="el-GR"/>
          </a:p>
        </p:txBody>
      </p:sp>
    </p:spTree>
    <p:extLst>
      <p:ext uri="{BB962C8B-B14F-4D97-AF65-F5344CB8AC3E}">
        <p14:creationId xmlns:p14="http://schemas.microsoft.com/office/powerpoint/2010/main" val="353430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E0C631E-7225-4CC5-B5AE-50DCCBA85E73}" type="slidenum">
              <a:rPr lang="el-GR" smtClean="0"/>
              <a:t>5</a:t>
            </a:fld>
            <a:endParaRPr lang="el-GR"/>
          </a:p>
        </p:txBody>
      </p:sp>
    </p:spTree>
    <p:extLst>
      <p:ext uri="{BB962C8B-B14F-4D97-AF65-F5344CB8AC3E}">
        <p14:creationId xmlns:p14="http://schemas.microsoft.com/office/powerpoint/2010/main" val="422253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5C88103-6F76-4C05-981F-0E2A2E7D4771}" type="slidenum">
              <a:rPr lang="el-GR" smtClean="0"/>
              <a:t>38</a:t>
            </a:fld>
            <a:endParaRPr lang="el-GR"/>
          </a:p>
        </p:txBody>
      </p:sp>
    </p:spTree>
    <p:extLst>
      <p:ext uri="{BB962C8B-B14F-4D97-AF65-F5344CB8AC3E}">
        <p14:creationId xmlns:p14="http://schemas.microsoft.com/office/powerpoint/2010/main" val="4066583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46C117F-5CCF-4837-BE5F-2B92066CAFAF}"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4EB90BD-B6CE-46B7-997F-7313B992CCDC}"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DB9D11F-B188-461D-B23F-39381795C052}"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2E6D8D9-55A2-4063-B0F3-121F44549695}"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D4B24536-994D-4021-A283-9F449C0DB509}" type="datetimeFigureOut">
              <a:rPr lang="en-US" dirty="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3CBBBB78-C96F-47B7-AB17-D852CA960AC9}" type="datetimeFigureOut">
              <a:rPr lang="en-US" dirty="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2/27/2022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2091447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89805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233416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187047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45579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12790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3186702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1789239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4041368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2075763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EE76F821-7E1A-4BAA-9B0A-252A8FD4694D}" type="slidenum">
              <a:rPr lang="el-GR" smtClean="0"/>
              <a:pPr/>
              <a:t>‹#›</a:t>
            </a:fld>
            <a:endParaRPr lang="el-GR"/>
          </a:p>
        </p:txBody>
      </p:sp>
    </p:spTree>
    <p:extLst>
      <p:ext uri="{BB962C8B-B14F-4D97-AF65-F5344CB8AC3E}">
        <p14:creationId xmlns:p14="http://schemas.microsoft.com/office/powerpoint/2010/main" val="31148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0578ACC-22D6-47C1-A373-4FD133E34F3C}"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0322" y="3030008"/>
            <a:ext cx="4698355"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594123" y="3030008"/>
            <a:ext cx="4700059"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2/27/2022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331444B-B92B-4E27-8C94-BB93EAF5CB18}"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63EFA5E-FA76-400D-B3DC-F0BA90E6D107}" type="datetimeFigureOut">
              <a:rPr lang="en-US" dirty="0"/>
              <a:t>2/27/2022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2/27/2022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2C61C-B6F6-485D-B706-CB7FB6E96611}" type="datetimeFigureOut">
              <a:rPr lang="el-GR" smtClean="0"/>
              <a:pPr/>
              <a:t>27/2/2022</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6F821-7E1A-4BAA-9B0A-252A8FD4694D}" type="slidenum">
              <a:rPr lang="el-GR" smtClean="0"/>
              <a:pPr/>
              <a:t>‹#›</a:t>
            </a:fld>
            <a:endParaRPr lang="el-GR"/>
          </a:p>
        </p:txBody>
      </p:sp>
    </p:spTree>
    <p:extLst>
      <p:ext uri="{BB962C8B-B14F-4D97-AF65-F5344CB8AC3E}">
        <p14:creationId xmlns:p14="http://schemas.microsoft.com/office/powerpoint/2010/main" val="21187538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51.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39FD5E-FC06-4106-A91F-595DD62E8EF9}"/>
              </a:ext>
            </a:extLst>
          </p:cNvPr>
          <p:cNvSpPr>
            <a:spLocks noGrp="1"/>
          </p:cNvSpPr>
          <p:nvPr>
            <p:ph type="ctrTitle"/>
          </p:nvPr>
        </p:nvSpPr>
        <p:spPr/>
        <p:txBody>
          <a:bodyPr/>
          <a:lstStyle/>
          <a:p>
            <a:r>
              <a:rPr lang="el-GR" dirty="0"/>
              <a:t>ΑΝΑΤΟΜΙΑ 2_1</a:t>
            </a:r>
          </a:p>
        </p:txBody>
      </p:sp>
      <p:sp>
        <p:nvSpPr>
          <p:cNvPr id="3" name="Υπότιτλος 2">
            <a:extLst>
              <a:ext uri="{FF2B5EF4-FFF2-40B4-BE49-F238E27FC236}">
                <a16:creationId xmlns:a16="http://schemas.microsoft.com/office/drawing/2014/main" id="{B79D1B49-5547-4765-BD56-0F68BE6612A7}"/>
              </a:ext>
            </a:extLst>
          </p:cNvPr>
          <p:cNvSpPr>
            <a:spLocks noGrp="1"/>
          </p:cNvSpPr>
          <p:nvPr>
            <p:ph type="subTitle" idx="1"/>
          </p:nvPr>
        </p:nvSpPr>
        <p:spPr/>
        <p:txBody>
          <a:bodyPr/>
          <a:lstStyle/>
          <a:p>
            <a:r>
              <a:rPr lang="en-US" dirty="0">
                <a:solidFill>
                  <a:srgbClr val="FFFF00"/>
                </a:solidFill>
              </a:rPr>
              <a:t>A. </a:t>
            </a:r>
            <a:r>
              <a:rPr lang="el-GR" dirty="0">
                <a:solidFill>
                  <a:srgbClr val="FFFF00"/>
                </a:solidFill>
              </a:rPr>
              <a:t>ΕΜΒΡΥΟΛΟΓΙΑ</a:t>
            </a:r>
          </a:p>
          <a:p>
            <a:r>
              <a:rPr lang="en-US" dirty="0"/>
              <a:t>B. </a:t>
            </a:r>
            <a:r>
              <a:rPr lang="el-GR" dirty="0"/>
              <a:t>ΚΥΤΤΑΡΟ</a:t>
            </a:r>
          </a:p>
        </p:txBody>
      </p:sp>
    </p:spTree>
    <p:extLst>
      <p:ext uri="{BB962C8B-B14F-4D97-AF65-F5344CB8AC3E}">
        <p14:creationId xmlns:p14="http://schemas.microsoft.com/office/powerpoint/2010/main" val="24413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Το νευρικό σύστημα έχει τη μεγαλύτερη ποικιλία κυτταρικών τύπων</a:t>
            </a:r>
          </a:p>
        </p:txBody>
      </p:sp>
      <p:sp>
        <p:nvSpPr>
          <p:cNvPr id="3" name="2 - Θέση περιεχομένου"/>
          <p:cNvSpPr>
            <a:spLocks noGrp="1"/>
          </p:cNvSpPr>
          <p:nvPr>
            <p:ph idx="1"/>
          </p:nvPr>
        </p:nvSpPr>
        <p:spPr>
          <a:xfrm>
            <a:off x="651888" y="2101345"/>
            <a:ext cx="10888224" cy="4521128"/>
          </a:xfrm>
        </p:spPr>
        <p:txBody>
          <a:bodyPr>
            <a:normAutofit fontScale="92500" lnSpcReduction="20000"/>
          </a:bodyPr>
          <a:lstStyle/>
          <a:p>
            <a:pPr>
              <a:buNone/>
            </a:pPr>
            <a:endParaRPr lang="el-GR" dirty="0"/>
          </a:p>
          <a:p>
            <a:pPr>
              <a:buNone/>
            </a:pPr>
            <a:r>
              <a:rPr lang="el-GR" dirty="0"/>
              <a:t>	</a:t>
            </a:r>
            <a:r>
              <a:rPr lang="el-GR" sz="3100" dirty="0"/>
              <a:t>Η </a:t>
            </a:r>
            <a:r>
              <a:rPr lang="el-GR" sz="3100" dirty="0">
                <a:solidFill>
                  <a:srgbClr val="92D050"/>
                </a:solidFill>
              </a:rPr>
              <a:t>δ</a:t>
            </a:r>
            <a:r>
              <a:rPr lang="el-GR" sz="3100" b="1" dirty="0">
                <a:solidFill>
                  <a:srgbClr val="92D050"/>
                </a:solidFill>
              </a:rPr>
              <a:t>ιαφοροποίηση</a:t>
            </a:r>
            <a:r>
              <a:rPr lang="el-GR" sz="3100" dirty="0"/>
              <a:t> επιτυγχάνεται με την ενεργοποίηση συγκεκριμένων ομάδων </a:t>
            </a:r>
            <a:r>
              <a:rPr lang="el-GR" sz="3100" b="1" dirty="0">
                <a:solidFill>
                  <a:srgbClr val="92D050"/>
                </a:solidFill>
              </a:rPr>
              <a:t>γονιδίων</a:t>
            </a:r>
            <a:r>
              <a:rPr lang="el-GR" sz="3100" dirty="0"/>
              <a:t> που ελέγχεται από </a:t>
            </a:r>
            <a:r>
              <a:rPr lang="el-GR" sz="3100" dirty="0">
                <a:solidFill>
                  <a:srgbClr val="92D050"/>
                </a:solidFill>
              </a:rPr>
              <a:t>ρυθμιστικές </a:t>
            </a:r>
            <a:r>
              <a:rPr lang="el-GR" sz="3100" b="1" dirty="0">
                <a:solidFill>
                  <a:srgbClr val="92D050"/>
                </a:solidFill>
              </a:rPr>
              <a:t>πρωτεΐνες</a:t>
            </a:r>
            <a:r>
              <a:rPr lang="el-GR" sz="3100" dirty="0">
                <a:solidFill>
                  <a:srgbClr val="92D050"/>
                </a:solidFill>
              </a:rPr>
              <a:t> </a:t>
            </a:r>
            <a:r>
              <a:rPr lang="el-GR" sz="3100" dirty="0"/>
              <a:t>μεταγραφής: προσδιορίζουν την </a:t>
            </a:r>
            <a:r>
              <a:rPr lang="el-GR" sz="3100" dirty="0">
                <a:solidFill>
                  <a:schemeClr val="bg1"/>
                </a:solidFill>
              </a:rPr>
              <a:t>κυτταρική γενεαλογική σειρά- </a:t>
            </a:r>
            <a:r>
              <a:rPr lang="el-GR" sz="3100" dirty="0"/>
              <a:t>σε κάθε διαίρεση δεν είναι απαραίτητο να μοιράζονται εξίσου στους απογόνους όλες οι πρωτεΐνες ή τα μόρια </a:t>
            </a:r>
            <a:r>
              <a:rPr lang="en-US" sz="3100" dirty="0"/>
              <a:t>RNA</a:t>
            </a:r>
            <a:r>
              <a:rPr lang="el-GR" sz="3100" dirty="0"/>
              <a:t> με αποτέλεσμα τα θυγατρικά κύτταρα να κληρονομούν  διαφορετικά μόρια.</a:t>
            </a:r>
          </a:p>
          <a:p>
            <a:pPr>
              <a:buNone/>
            </a:pPr>
            <a:r>
              <a:rPr lang="el-GR" sz="3100" dirty="0">
                <a:solidFill>
                  <a:srgbClr val="FF0000"/>
                </a:solidFill>
              </a:rPr>
              <a:t>	</a:t>
            </a:r>
            <a:r>
              <a:rPr lang="el-GR" sz="3100" dirty="0">
                <a:solidFill>
                  <a:srgbClr val="00B0F0"/>
                </a:solidFill>
              </a:rPr>
              <a:t>Σήματα του περιβάλλοντος-</a:t>
            </a:r>
            <a:r>
              <a:rPr lang="en-US" sz="3100" dirty="0">
                <a:solidFill>
                  <a:srgbClr val="00B0F0"/>
                </a:solidFill>
              </a:rPr>
              <a:t> </a:t>
            </a:r>
            <a:r>
              <a:rPr lang="el-GR" sz="3100" dirty="0"/>
              <a:t>μόρια που εκκρίνονται ή είναι στην επιφάνεια γειτονικών κυττάρων επιδρούν σε υποδοχείς της μεμβράνης και ρυθμίζουν τη μεταγραφή.</a:t>
            </a:r>
          </a:p>
          <a:p>
            <a:pPr>
              <a:buNone/>
            </a:pPr>
            <a:r>
              <a:rPr lang="el-GR" dirty="0">
                <a:solidFill>
                  <a:srgbClr val="FF0000"/>
                </a:solidFill>
              </a:rPr>
              <a:t> </a:t>
            </a:r>
            <a:endParaRPr lang="el-GR" dirty="0"/>
          </a:p>
          <a:p>
            <a:pPr>
              <a:buNone/>
            </a:pP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ΣΤΑΔΙΑ ΑΝΑΠΤΥΞΗΣ</a:t>
            </a:r>
            <a:br>
              <a:rPr lang="en-US" dirty="0"/>
            </a:br>
            <a:r>
              <a:rPr lang="el-GR" sz="2200" dirty="0"/>
              <a:t>Έναρξη 3</a:t>
            </a:r>
            <a:r>
              <a:rPr lang="el-GR" sz="2200" baseline="30000" dirty="0"/>
              <a:t>η</a:t>
            </a:r>
            <a:r>
              <a:rPr lang="el-GR" sz="2200" dirty="0"/>
              <a:t> εβδομάδα κύησης- επεκτείνεται ως την εφηβεία</a:t>
            </a:r>
            <a:br>
              <a:rPr lang="el-GR" sz="2200" dirty="0"/>
            </a:br>
            <a:r>
              <a:rPr lang="el-GR" sz="2200" dirty="0"/>
              <a:t>(και ίσως σε ολόκληρη τη ζωή)</a:t>
            </a:r>
          </a:p>
        </p:txBody>
      </p:sp>
      <p:sp>
        <p:nvSpPr>
          <p:cNvPr id="3" name="2 - Θέση περιεχομένου"/>
          <p:cNvSpPr>
            <a:spLocks noGrp="1"/>
          </p:cNvSpPr>
          <p:nvPr>
            <p:ph idx="1"/>
          </p:nvPr>
        </p:nvSpPr>
        <p:spPr/>
        <p:txBody>
          <a:bodyPr>
            <a:normAutofit fontScale="92500" lnSpcReduction="20000"/>
          </a:bodyPr>
          <a:lstStyle/>
          <a:p>
            <a:pPr marL="514350" indent="-514350">
              <a:buAutoNum type="arabicPeriod"/>
            </a:pPr>
            <a:r>
              <a:rPr lang="el-GR" dirty="0"/>
              <a:t>Σήματα από το </a:t>
            </a:r>
            <a:r>
              <a:rPr lang="el-GR" b="1" dirty="0">
                <a:solidFill>
                  <a:srgbClr val="7030A0"/>
                </a:solidFill>
              </a:rPr>
              <a:t>μεσόδερμα</a:t>
            </a:r>
            <a:r>
              <a:rPr lang="el-GR" dirty="0"/>
              <a:t> επάγουν το σχηματισμό από το εξώδερμα ομοιογενούς πληθυσμού </a:t>
            </a:r>
            <a:r>
              <a:rPr lang="el-GR" dirty="0">
                <a:solidFill>
                  <a:schemeClr val="bg2">
                    <a:lumMod val="40000"/>
                    <a:lumOff val="60000"/>
                  </a:schemeClr>
                </a:solidFill>
              </a:rPr>
              <a:t>πρόδρομων νευρικών κυττάρων</a:t>
            </a:r>
            <a:r>
              <a:rPr lang="el-GR" dirty="0"/>
              <a:t>.</a:t>
            </a:r>
          </a:p>
          <a:p>
            <a:pPr marL="514350" indent="-514350">
              <a:buAutoNum type="arabicPeriod"/>
            </a:pPr>
            <a:r>
              <a:rPr lang="el-GR" dirty="0"/>
              <a:t>Τα πρόδρομα κύτταρα διαφοροποιούνται σε </a:t>
            </a:r>
            <a:r>
              <a:rPr lang="el-GR" dirty="0">
                <a:solidFill>
                  <a:schemeClr val="accent1">
                    <a:lumMod val="60000"/>
                    <a:lumOff val="40000"/>
                  </a:schemeClr>
                </a:solidFill>
              </a:rPr>
              <a:t>νευρογλοιακά</a:t>
            </a:r>
            <a:r>
              <a:rPr lang="el-GR" dirty="0"/>
              <a:t> και </a:t>
            </a:r>
            <a:r>
              <a:rPr lang="el-GR" dirty="0">
                <a:solidFill>
                  <a:schemeClr val="accent1">
                    <a:lumMod val="60000"/>
                    <a:lumOff val="40000"/>
                  </a:schemeClr>
                </a:solidFill>
              </a:rPr>
              <a:t>άωρα</a:t>
            </a:r>
            <a:r>
              <a:rPr lang="el-GR" dirty="0"/>
              <a:t> </a:t>
            </a:r>
            <a:r>
              <a:rPr lang="el-GR" dirty="0">
                <a:solidFill>
                  <a:schemeClr val="accent1">
                    <a:lumMod val="60000"/>
                    <a:lumOff val="40000"/>
                  </a:schemeClr>
                </a:solidFill>
              </a:rPr>
              <a:t>νευρικά</a:t>
            </a:r>
            <a:r>
              <a:rPr lang="el-GR" dirty="0"/>
              <a:t> κύτταρα.</a:t>
            </a:r>
          </a:p>
          <a:p>
            <a:pPr marL="514350" indent="-514350">
              <a:buAutoNum type="arabicPeriod"/>
            </a:pPr>
            <a:r>
              <a:rPr lang="el-GR" dirty="0"/>
              <a:t>Τα άωρα νευρικά κύτταρα </a:t>
            </a:r>
            <a:r>
              <a:rPr lang="el-GR" dirty="0">
                <a:solidFill>
                  <a:srgbClr val="92D050"/>
                </a:solidFill>
              </a:rPr>
              <a:t>μεταναστεύουν</a:t>
            </a:r>
            <a:r>
              <a:rPr lang="el-GR" dirty="0"/>
              <a:t> από τις βλαστικές ζώνες στην τελική τους θέση.</a:t>
            </a:r>
          </a:p>
          <a:p>
            <a:pPr marL="514350" indent="-514350">
              <a:buAutoNum type="arabicPeriod"/>
            </a:pPr>
            <a:r>
              <a:rPr lang="el-GR" dirty="0"/>
              <a:t>Τα νευρικά κύτταρα αναπτύσσουν </a:t>
            </a:r>
            <a:r>
              <a:rPr lang="el-GR" dirty="0">
                <a:solidFill>
                  <a:srgbClr val="00B0F0"/>
                </a:solidFill>
              </a:rPr>
              <a:t>νευράξονες</a:t>
            </a:r>
            <a:r>
              <a:rPr lang="el-GR" dirty="0"/>
              <a:t> που εκτείνονται στον τελικό τους στόχο.</a:t>
            </a:r>
          </a:p>
          <a:p>
            <a:pPr marL="514350" indent="-514350">
              <a:buAutoNum type="arabicPeriod"/>
            </a:pPr>
            <a:r>
              <a:rPr lang="el-GR" dirty="0"/>
              <a:t>Οι νευράξονες σχηματίζουν </a:t>
            </a:r>
            <a:r>
              <a:rPr lang="el-GR" dirty="0">
                <a:solidFill>
                  <a:srgbClr val="00B0F0"/>
                </a:solidFill>
              </a:rPr>
              <a:t>συνάψεις</a:t>
            </a:r>
            <a:r>
              <a:rPr lang="el-GR" dirty="0"/>
              <a:t> με τους επιλεγμένους στόχους.</a:t>
            </a:r>
          </a:p>
          <a:p>
            <a:pPr marL="514350" indent="-514350">
              <a:buAutoNum type="arabicPeriod"/>
            </a:pPr>
            <a:r>
              <a:rPr lang="el-GR" dirty="0">
                <a:solidFill>
                  <a:srgbClr val="00B0F0"/>
                </a:solidFill>
              </a:rPr>
              <a:t>Τροποποιούνται</a:t>
            </a:r>
            <a:r>
              <a:rPr lang="el-GR" dirty="0"/>
              <a:t> οι αρχικές συνάψεις και δημιουργείται το τελικό σχέδιο νευρωνικών συνδέσεων.</a:t>
            </a:r>
          </a:p>
          <a:p>
            <a:pPr marL="514350" indent="-514350">
              <a:buAutoNum type="arabicPeriod"/>
            </a:pP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4206981" y="714710"/>
            <a:ext cx="7818764" cy="5262979"/>
          </a:xfrm>
          <a:prstGeom prst="rect">
            <a:avLst/>
          </a:prstGeom>
          <a:noFill/>
          <a:ln w="3175">
            <a:solidFill>
              <a:schemeClr val="tx1"/>
            </a:solidFill>
          </a:ln>
        </p:spPr>
        <p:txBody>
          <a:bodyPr wrap="square" rtlCol="0">
            <a:spAutoFit/>
          </a:bodyPr>
          <a:lstStyle/>
          <a:p>
            <a:pPr>
              <a:buNone/>
            </a:pPr>
            <a:r>
              <a:rPr lang="el-GR" sz="2800" dirty="0"/>
              <a:t>Το νευρικό σύστημα προέρχεται από το εξώδερμα, την εξώτατη στιβάδα πρώιμου εμβρύου.</a:t>
            </a:r>
          </a:p>
          <a:p>
            <a:pPr>
              <a:buNone/>
            </a:pPr>
            <a:r>
              <a:rPr lang="el-GR" sz="2800" dirty="0">
                <a:solidFill>
                  <a:srgbClr val="FFFF00"/>
                </a:solidFill>
              </a:rPr>
              <a:t>3-4 </a:t>
            </a:r>
            <a:r>
              <a:rPr lang="en-US" sz="2800" dirty="0">
                <a:solidFill>
                  <a:srgbClr val="FFFF00"/>
                </a:solidFill>
              </a:rPr>
              <a:t>w</a:t>
            </a:r>
            <a:r>
              <a:rPr lang="el-GR" sz="2800" dirty="0">
                <a:solidFill>
                  <a:srgbClr val="FFFF00"/>
                </a:solidFill>
              </a:rPr>
              <a:t>.</a:t>
            </a:r>
            <a:r>
              <a:rPr lang="el-GR" sz="2800" dirty="0"/>
              <a:t> Σήματα που προέρχονται από το </a:t>
            </a:r>
            <a:r>
              <a:rPr lang="el-GR" sz="2800" dirty="0">
                <a:solidFill>
                  <a:schemeClr val="accent6"/>
                </a:solidFill>
              </a:rPr>
              <a:t>μεσόδερμα</a:t>
            </a:r>
            <a:r>
              <a:rPr lang="el-GR" sz="2800" dirty="0"/>
              <a:t> οδηγούν στην ανάπτυξη </a:t>
            </a:r>
            <a:r>
              <a:rPr lang="el-GR" sz="2800" b="1" dirty="0">
                <a:solidFill>
                  <a:srgbClr val="92D050"/>
                </a:solidFill>
              </a:rPr>
              <a:t>νευρικής πλάκας</a:t>
            </a:r>
            <a:r>
              <a:rPr lang="el-GR" sz="2800" dirty="0">
                <a:solidFill>
                  <a:srgbClr val="92D050"/>
                </a:solidFill>
              </a:rPr>
              <a:t> </a:t>
            </a:r>
            <a:r>
              <a:rPr lang="el-GR" sz="2800" dirty="0"/>
              <a:t>–κυλινδρικό επιθήλιο (</a:t>
            </a:r>
            <a:r>
              <a:rPr lang="el-GR" sz="2800" dirty="0" err="1"/>
              <a:t>εξωδερματικά</a:t>
            </a:r>
            <a:r>
              <a:rPr lang="el-GR" sz="2800" dirty="0"/>
              <a:t> κύτταρα που δεν αποκτούν ιδιότητες νευρικών κυττάρων δημιουργούν την </a:t>
            </a:r>
            <a:r>
              <a:rPr lang="el-GR" sz="2800" b="1" dirty="0">
                <a:solidFill>
                  <a:srgbClr val="00B050"/>
                </a:solidFill>
              </a:rPr>
              <a:t>επιδερμίδα</a:t>
            </a:r>
            <a:r>
              <a:rPr lang="el-GR" sz="2800" dirty="0"/>
              <a:t>).</a:t>
            </a:r>
          </a:p>
          <a:p>
            <a:pPr>
              <a:buNone/>
            </a:pPr>
            <a:r>
              <a:rPr lang="el-GR" sz="2800" dirty="0"/>
              <a:t>Τα κύτταρα της νευρικής πλάκας αυξάνονται, περισσότερο στα άκρα, και η νευρική πλάκα αναδιπλώνεται και σχηματίζει τη </a:t>
            </a:r>
            <a:r>
              <a:rPr lang="el-GR" sz="2800" b="1" dirty="0">
                <a:solidFill>
                  <a:srgbClr val="00B0F0"/>
                </a:solidFill>
              </a:rPr>
              <a:t>νευρική αύλακα</a:t>
            </a:r>
            <a:r>
              <a:rPr lang="el-GR" sz="2800" dirty="0">
                <a:solidFill>
                  <a:srgbClr val="00B0F0"/>
                </a:solidFill>
              </a:rPr>
              <a:t>.</a:t>
            </a:r>
          </a:p>
        </p:txBody>
      </p:sp>
      <p:pic>
        <p:nvPicPr>
          <p:cNvPr id="7" name="6 - Εικόνα" descr="ΝΕΥΡΙΚΗ ΠΛΑΚΑ.png"/>
          <p:cNvPicPr>
            <a:picLocks noChangeAspect="1"/>
          </p:cNvPicPr>
          <p:nvPr/>
        </p:nvPicPr>
        <p:blipFill>
          <a:blip r:embed="rId2"/>
          <a:stretch>
            <a:fillRect/>
          </a:stretch>
        </p:blipFill>
        <p:spPr>
          <a:xfrm>
            <a:off x="269717" y="1332087"/>
            <a:ext cx="3857652" cy="44591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5935450" y="342228"/>
            <a:ext cx="4260704" cy="4893647"/>
          </a:xfrm>
          <a:prstGeom prst="rect">
            <a:avLst/>
          </a:prstGeom>
          <a:noFill/>
          <a:ln w="3175">
            <a:solidFill>
              <a:schemeClr val="tx1"/>
            </a:solidFill>
          </a:ln>
        </p:spPr>
        <p:txBody>
          <a:bodyPr wrap="square" rtlCol="0">
            <a:spAutoFit/>
          </a:bodyPr>
          <a:lstStyle/>
          <a:p>
            <a:pPr>
              <a:buNone/>
            </a:pPr>
            <a:r>
              <a:rPr lang="el-GR" sz="2400" dirty="0"/>
              <a:t>Η </a:t>
            </a:r>
            <a:r>
              <a:rPr lang="el-GR" sz="2400" b="1" dirty="0">
                <a:solidFill>
                  <a:srgbClr val="00B0F0"/>
                </a:solidFill>
              </a:rPr>
              <a:t>νευρική πλάκα </a:t>
            </a:r>
            <a:r>
              <a:rPr lang="el-GR" sz="2400" dirty="0"/>
              <a:t>αυξάνει, αναδιπλώνεται και η </a:t>
            </a:r>
            <a:r>
              <a:rPr lang="el-GR" sz="2400" dirty="0">
                <a:solidFill>
                  <a:srgbClr val="00B0F0"/>
                </a:solidFill>
              </a:rPr>
              <a:t>αύλακα</a:t>
            </a:r>
            <a:r>
              <a:rPr lang="el-GR" sz="2400" dirty="0"/>
              <a:t> βαθαίνει κατά μήκος της. Το οπίσθιο τμήμα είναι πιο </a:t>
            </a:r>
            <a:r>
              <a:rPr lang="el-GR" sz="2400" u="sng" dirty="0"/>
              <a:t>στενό</a:t>
            </a:r>
            <a:r>
              <a:rPr lang="el-GR" sz="2400" dirty="0"/>
              <a:t> και τελικά θα αναπτυχθεί στο νωτιαίο μυελό. Το πρόσθιο που είναι πιο </a:t>
            </a:r>
            <a:r>
              <a:rPr lang="el-GR" sz="2400" u="sng" dirty="0"/>
              <a:t>φαρδύ</a:t>
            </a:r>
            <a:r>
              <a:rPr lang="el-GR" sz="2400" dirty="0"/>
              <a:t> θα εξελιχθεί στον εγκέφαλο. Κύτταρα που βρίσκονται στο πλάγιο του νευρικού σωλήνα θα </a:t>
            </a:r>
            <a:r>
              <a:rPr lang="el-GR" sz="2400" u="sng" dirty="0"/>
              <a:t>μεταναστεύσουν</a:t>
            </a:r>
            <a:r>
              <a:rPr lang="el-GR" sz="2400" dirty="0"/>
              <a:t> και ραχιαία και θα σχηματίσουν τη </a:t>
            </a:r>
            <a:r>
              <a:rPr lang="el-GR" sz="2400" b="1" dirty="0">
                <a:solidFill>
                  <a:srgbClr val="00B0F0"/>
                </a:solidFill>
              </a:rPr>
              <a:t>νευρική ακρολοφία</a:t>
            </a:r>
            <a:r>
              <a:rPr lang="el-GR" sz="2400" dirty="0"/>
              <a:t>.</a:t>
            </a:r>
          </a:p>
        </p:txBody>
      </p:sp>
      <p:pic>
        <p:nvPicPr>
          <p:cNvPr id="4" name="3 - Εικόνα" descr="ΝΕΥΡΙΚΟΣ ΣΩΛΗΝΑΣ.png"/>
          <p:cNvPicPr>
            <a:picLocks noChangeAspect="1"/>
          </p:cNvPicPr>
          <p:nvPr/>
        </p:nvPicPr>
        <p:blipFill>
          <a:blip r:embed="rId2"/>
          <a:stretch>
            <a:fillRect/>
          </a:stretch>
        </p:blipFill>
        <p:spPr>
          <a:xfrm>
            <a:off x="454139" y="328594"/>
            <a:ext cx="5481311" cy="61137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2B96ECD-1C61-4064-BB17-D3888454D567}"/>
              </a:ext>
            </a:extLst>
          </p:cNvPr>
          <p:cNvPicPr>
            <a:picLocks noChangeAspect="1"/>
          </p:cNvPicPr>
          <p:nvPr/>
        </p:nvPicPr>
        <p:blipFill>
          <a:blip r:embed="rId2"/>
          <a:stretch>
            <a:fillRect/>
          </a:stretch>
        </p:blipFill>
        <p:spPr>
          <a:xfrm>
            <a:off x="512021" y="416251"/>
            <a:ext cx="4248472" cy="6274881"/>
          </a:xfrm>
          <a:prstGeom prst="rect">
            <a:avLst/>
          </a:prstGeom>
        </p:spPr>
      </p:pic>
      <p:sp>
        <p:nvSpPr>
          <p:cNvPr id="7" name="4 - TextBox">
            <a:extLst>
              <a:ext uri="{FF2B5EF4-FFF2-40B4-BE49-F238E27FC236}">
                <a16:creationId xmlns:a16="http://schemas.microsoft.com/office/drawing/2014/main" id="{41A0B04C-6E33-4F66-8AE3-4AED2D5D4760}"/>
              </a:ext>
            </a:extLst>
          </p:cNvPr>
          <p:cNvSpPr txBox="1"/>
          <p:nvPr/>
        </p:nvSpPr>
        <p:spPr>
          <a:xfrm>
            <a:off x="5422776" y="533320"/>
            <a:ext cx="4432006" cy="3046988"/>
          </a:xfrm>
          <a:prstGeom prst="rect">
            <a:avLst/>
          </a:prstGeom>
          <a:noFill/>
          <a:ln w="3175">
            <a:solidFill>
              <a:schemeClr val="tx1"/>
            </a:solidFill>
          </a:ln>
        </p:spPr>
        <p:txBody>
          <a:bodyPr wrap="square" rtlCol="0">
            <a:spAutoFit/>
          </a:bodyPr>
          <a:lstStyle/>
          <a:p>
            <a:pPr>
              <a:buNone/>
            </a:pPr>
            <a:r>
              <a:rPr lang="el-GR" sz="3200" dirty="0"/>
              <a:t>Καθώς το έμβρυο αναπτύσσεται, τα χείλη της αύλακας ενώνονται και σχηματίζουν το </a:t>
            </a:r>
            <a:r>
              <a:rPr lang="el-GR" sz="3200" b="1" dirty="0">
                <a:solidFill>
                  <a:srgbClr val="00B0F0"/>
                </a:solidFill>
              </a:rPr>
              <a:t>νευρικό σωλήνα</a:t>
            </a:r>
            <a:r>
              <a:rPr lang="el-GR" sz="2400" b="1" dirty="0">
                <a:solidFill>
                  <a:srgbClr val="00B0F0"/>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693238A-9404-4952-AC41-35B0CF092C54}"/>
              </a:ext>
            </a:extLst>
          </p:cNvPr>
          <p:cNvPicPr>
            <a:picLocks noChangeAspect="1"/>
          </p:cNvPicPr>
          <p:nvPr/>
        </p:nvPicPr>
        <p:blipFill>
          <a:blip r:embed="rId2"/>
          <a:stretch>
            <a:fillRect/>
          </a:stretch>
        </p:blipFill>
        <p:spPr>
          <a:xfrm>
            <a:off x="479891" y="203665"/>
            <a:ext cx="4782221" cy="6276666"/>
          </a:xfrm>
          <a:prstGeom prst="rect">
            <a:avLst/>
          </a:prstGeom>
        </p:spPr>
      </p:pic>
      <p:pic>
        <p:nvPicPr>
          <p:cNvPr id="5" name="Εικόνα 4">
            <a:extLst>
              <a:ext uri="{FF2B5EF4-FFF2-40B4-BE49-F238E27FC236}">
                <a16:creationId xmlns:a16="http://schemas.microsoft.com/office/drawing/2014/main" id="{BC83D358-5D06-41C8-A4CA-6D683A9B1986}"/>
              </a:ext>
            </a:extLst>
          </p:cNvPr>
          <p:cNvPicPr>
            <a:picLocks noChangeAspect="1"/>
          </p:cNvPicPr>
          <p:nvPr/>
        </p:nvPicPr>
        <p:blipFill>
          <a:blip r:embed="rId3"/>
          <a:stretch>
            <a:fillRect/>
          </a:stretch>
        </p:blipFill>
        <p:spPr>
          <a:xfrm>
            <a:off x="6312945" y="982216"/>
            <a:ext cx="3848972" cy="2886730"/>
          </a:xfrm>
          <a:prstGeom prst="rect">
            <a:avLst/>
          </a:prstGeom>
        </p:spPr>
      </p:pic>
      <p:sp>
        <p:nvSpPr>
          <p:cNvPr id="6" name="TextBox 5">
            <a:extLst>
              <a:ext uri="{FF2B5EF4-FFF2-40B4-BE49-F238E27FC236}">
                <a16:creationId xmlns:a16="http://schemas.microsoft.com/office/drawing/2014/main" id="{10375805-B56A-48F9-A95E-389E17866DAA}"/>
              </a:ext>
            </a:extLst>
          </p:cNvPr>
          <p:cNvSpPr txBox="1"/>
          <p:nvPr/>
        </p:nvSpPr>
        <p:spPr>
          <a:xfrm>
            <a:off x="5871990" y="6049029"/>
            <a:ext cx="1773717"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sz="2800" dirty="0"/>
              <a:t>21 ΜΕΡΕΣ</a:t>
            </a:r>
          </a:p>
        </p:txBody>
      </p:sp>
    </p:spTree>
    <p:extLst>
      <p:ext uri="{BB962C8B-B14F-4D97-AF65-F5344CB8AC3E}">
        <p14:creationId xmlns:p14="http://schemas.microsoft.com/office/powerpoint/2010/main" val="3653049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ΝΕΥΡΙΚΗ ΑΚΡΟΛΟΦΙΑ.png"/>
          <p:cNvPicPr>
            <a:picLocks noChangeAspect="1"/>
          </p:cNvPicPr>
          <p:nvPr/>
        </p:nvPicPr>
        <p:blipFill>
          <a:blip r:embed="rId2"/>
          <a:stretch>
            <a:fillRect/>
          </a:stretch>
        </p:blipFill>
        <p:spPr>
          <a:xfrm>
            <a:off x="415637" y="132685"/>
            <a:ext cx="9038104" cy="4313294"/>
          </a:xfrm>
          <a:prstGeom prst="rect">
            <a:avLst/>
          </a:prstGeom>
        </p:spPr>
      </p:pic>
      <p:sp>
        <p:nvSpPr>
          <p:cNvPr id="5" name="4 - TextBox"/>
          <p:cNvSpPr txBox="1"/>
          <p:nvPr/>
        </p:nvSpPr>
        <p:spPr>
          <a:xfrm>
            <a:off x="249382" y="4564650"/>
            <a:ext cx="11693236" cy="1938992"/>
          </a:xfrm>
          <a:prstGeom prst="rect">
            <a:avLst/>
          </a:prstGeom>
          <a:noFill/>
          <a:ln w="3175">
            <a:solidFill>
              <a:schemeClr val="tx1"/>
            </a:solidFill>
          </a:ln>
        </p:spPr>
        <p:txBody>
          <a:bodyPr wrap="square" rtlCol="0">
            <a:spAutoFit/>
          </a:bodyPr>
          <a:lstStyle/>
          <a:p>
            <a:r>
              <a:rPr lang="el-GR" sz="2400" dirty="0">
                <a:solidFill>
                  <a:srgbClr val="00B0F0"/>
                </a:solidFill>
              </a:rPr>
              <a:t>Η </a:t>
            </a:r>
            <a:r>
              <a:rPr lang="el-GR" sz="2400" b="1" dirty="0">
                <a:solidFill>
                  <a:srgbClr val="00B0F0"/>
                </a:solidFill>
              </a:rPr>
              <a:t>νευρική ακρολοφία </a:t>
            </a:r>
            <a:r>
              <a:rPr lang="el-GR" sz="2400" dirty="0"/>
              <a:t>είναι ένας παροδικός σχηματισμός.</a:t>
            </a:r>
          </a:p>
          <a:p>
            <a:r>
              <a:rPr lang="el-GR" sz="2400" dirty="0"/>
              <a:t>Τα κύτταρα της νευρικής ακρολοφίας μεταναστεύουν. Αυτά που θα κινηθούν επιφανειακά θα σχηματίσουν τα </a:t>
            </a:r>
            <a:r>
              <a:rPr lang="el-GR" sz="2400" dirty="0" err="1">
                <a:solidFill>
                  <a:srgbClr val="92D050"/>
                </a:solidFill>
              </a:rPr>
              <a:t>μελανινοκύτταρα</a:t>
            </a:r>
            <a:r>
              <a:rPr lang="el-GR" sz="2400" dirty="0"/>
              <a:t> της επιδερμίδας. Εκείνα που θα ακολουθήσουν την εν τω βάθει οδό θα σχηματίσουν τα </a:t>
            </a:r>
            <a:r>
              <a:rPr lang="el-GR" sz="2400" dirty="0">
                <a:solidFill>
                  <a:srgbClr val="92D050"/>
                </a:solidFill>
              </a:rPr>
              <a:t>αισθητικά και αυτόνομα γάγγλια </a:t>
            </a:r>
            <a:r>
              <a:rPr lang="el-GR" sz="2400" dirty="0"/>
              <a:t>και μέρος των </a:t>
            </a:r>
            <a:r>
              <a:rPr lang="el-GR" sz="2400" dirty="0">
                <a:solidFill>
                  <a:srgbClr val="92D050"/>
                </a:solidFill>
              </a:rPr>
              <a:t>επινεφριδίων</a:t>
            </a:r>
            <a:r>
              <a:rPr lang="el-GR" sz="2400" dirty="0"/>
              <a:t>.</a:t>
            </a:r>
          </a:p>
        </p:txBody>
      </p:sp>
      <p:sp>
        <p:nvSpPr>
          <p:cNvPr id="8" name="5 - TextBox">
            <a:extLst>
              <a:ext uri="{FF2B5EF4-FFF2-40B4-BE49-F238E27FC236}">
                <a16:creationId xmlns:a16="http://schemas.microsoft.com/office/drawing/2014/main" id="{1D45F89C-0A78-44E0-A5B0-51CDF9723DAE}"/>
              </a:ext>
            </a:extLst>
          </p:cNvPr>
          <p:cNvSpPr txBox="1"/>
          <p:nvPr/>
        </p:nvSpPr>
        <p:spPr>
          <a:xfrm>
            <a:off x="583160" y="2828835"/>
            <a:ext cx="3129857" cy="1200329"/>
          </a:xfrm>
          <a:prstGeom prst="rect">
            <a:avLst/>
          </a:prstGeom>
          <a:noFill/>
          <a:ln w="3175">
            <a:solidFill>
              <a:schemeClr val="tx1"/>
            </a:solidFill>
          </a:ln>
        </p:spPr>
        <p:txBody>
          <a:bodyPr wrap="square" rtlCol="0">
            <a:spAutoFit/>
          </a:bodyPr>
          <a:lstStyle/>
          <a:p>
            <a:r>
              <a:rPr lang="el-GR" u="sng" dirty="0">
                <a:solidFill>
                  <a:schemeClr val="bg1"/>
                </a:solidFill>
              </a:rPr>
              <a:t>Σωμίτες</a:t>
            </a:r>
            <a:r>
              <a:rPr lang="el-GR" dirty="0">
                <a:solidFill>
                  <a:schemeClr val="bg1"/>
                </a:solidFill>
              </a:rPr>
              <a:t>: μεσόδερμα κατά μήκος νευρικού σωλήνα από τους οποίους αναπτύσσεται η ΣΣ, οι μυς και το χόριο</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24034" y="0"/>
            <a:ext cx="5715040" cy="7020850"/>
          </a:xfrm>
          <a:prstGeom prst="rect">
            <a:avLst/>
          </a:prstGeom>
          <a:noFill/>
          <a:ln w="9525">
            <a:noFill/>
            <a:miter lim="800000"/>
            <a:headEnd/>
            <a:tailEnd/>
          </a:ln>
          <a:effectLst/>
        </p:spPr>
      </p:pic>
    </p:spTree>
    <p:extLst>
      <p:ext uri="{BB962C8B-B14F-4D97-AF65-F5344CB8AC3E}">
        <p14:creationId xmlns:p14="http://schemas.microsoft.com/office/powerpoint/2010/main" val="128338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7B80562-2969-4F70-81CC-CA98013C481D}"/>
              </a:ext>
            </a:extLst>
          </p:cNvPr>
          <p:cNvPicPr>
            <a:picLocks noChangeAspect="1"/>
          </p:cNvPicPr>
          <p:nvPr/>
        </p:nvPicPr>
        <p:blipFill>
          <a:blip r:embed="rId2"/>
          <a:stretch>
            <a:fillRect/>
          </a:stretch>
        </p:blipFill>
        <p:spPr>
          <a:xfrm>
            <a:off x="406400" y="66675"/>
            <a:ext cx="4019550" cy="6667500"/>
          </a:xfrm>
          <a:prstGeom prst="rect">
            <a:avLst/>
          </a:prstGeom>
        </p:spPr>
      </p:pic>
      <p:pic>
        <p:nvPicPr>
          <p:cNvPr id="5" name="Εικόνα 4">
            <a:extLst>
              <a:ext uri="{FF2B5EF4-FFF2-40B4-BE49-F238E27FC236}">
                <a16:creationId xmlns:a16="http://schemas.microsoft.com/office/drawing/2014/main" id="{AF487A81-1A4A-4A45-8B86-3926EBBD6447}"/>
              </a:ext>
            </a:extLst>
          </p:cNvPr>
          <p:cNvPicPr>
            <a:picLocks noChangeAspect="1"/>
          </p:cNvPicPr>
          <p:nvPr/>
        </p:nvPicPr>
        <p:blipFill>
          <a:blip r:embed="rId3"/>
          <a:stretch>
            <a:fillRect/>
          </a:stretch>
        </p:blipFill>
        <p:spPr>
          <a:xfrm>
            <a:off x="5156200" y="66675"/>
            <a:ext cx="4419600" cy="6724650"/>
          </a:xfrm>
          <a:prstGeom prst="rect">
            <a:avLst/>
          </a:prstGeom>
        </p:spPr>
      </p:pic>
    </p:spTree>
    <p:extLst>
      <p:ext uri="{BB962C8B-B14F-4D97-AF65-F5344CB8AC3E}">
        <p14:creationId xmlns:p14="http://schemas.microsoft.com/office/powerpoint/2010/main" val="413290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62801" y="451094"/>
            <a:ext cx="3885362" cy="1938992"/>
          </a:xfrm>
          <a:prstGeom prst="rect">
            <a:avLst/>
          </a:prstGeom>
          <a:noFill/>
          <a:ln w="3175">
            <a:solidFill>
              <a:schemeClr val="tx1"/>
            </a:solidFill>
          </a:ln>
        </p:spPr>
        <p:txBody>
          <a:bodyPr wrap="square" rtlCol="0">
            <a:spAutoFit/>
          </a:bodyPr>
          <a:lstStyle/>
          <a:p>
            <a:r>
              <a:rPr lang="el-GR" sz="2400" dirty="0"/>
              <a:t>Από το πρόσθιο τμήμα της νευρικής πλάκας αναπτύσσονται αρχικά 3 </a:t>
            </a:r>
          </a:p>
          <a:p>
            <a:r>
              <a:rPr lang="el-GR" sz="2400" dirty="0"/>
              <a:t>και τελικά 5 εγκεφαλικά κυστίδια.</a:t>
            </a:r>
          </a:p>
        </p:txBody>
      </p:sp>
      <p:pic>
        <p:nvPicPr>
          <p:cNvPr id="5" name="4 - Εικόνα" descr="3 ΚΥΣΤΙΔΙΑ.png"/>
          <p:cNvPicPr>
            <a:picLocks noChangeAspect="1"/>
          </p:cNvPicPr>
          <p:nvPr/>
        </p:nvPicPr>
        <p:blipFill>
          <a:blip r:embed="rId2"/>
          <a:stretch>
            <a:fillRect/>
          </a:stretch>
        </p:blipFill>
        <p:spPr>
          <a:xfrm>
            <a:off x="4924537" y="496875"/>
            <a:ext cx="5743464" cy="6167161"/>
          </a:xfrm>
          <a:prstGeom prst="rect">
            <a:avLst/>
          </a:prstGeom>
        </p:spPr>
      </p:pic>
      <p:sp>
        <p:nvSpPr>
          <p:cNvPr id="6" name="5 - Ορθογώνιο"/>
          <p:cNvSpPr/>
          <p:nvPr/>
        </p:nvSpPr>
        <p:spPr>
          <a:xfrm>
            <a:off x="462801" y="2673619"/>
            <a:ext cx="4635672" cy="3785652"/>
          </a:xfrm>
          <a:prstGeom prst="rect">
            <a:avLst/>
          </a:prstGeom>
          <a:ln w="3175">
            <a:solidFill>
              <a:schemeClr val="tx1"/>
            </a:solidFill>
          </a:ln>
        </p:spPr>
        <p:txBody>
          <a:bodyPr wrap="square">
            <a:spAutoFit/>
          </a:bodyPr>
          <a:lstStyle/>
          <a:p>
            <a:r>
              <a:rPr lang="el-GR" sz="2400" dirty="0"/>
              <a:t>Τα 3 εγκεφαλικά κυστίδια περιλαμβάνουν τον </a:t>
            </a:r>
            <a:r>
              <a:rPr lang="el-GR" sz="2400" b="1" dirty="0" err="1">
                <a:solidFill>
                  <a:srgbClr val="92D050"/>
                </a:solidFill>
              </a:rPr>
              <a:t>προσεγκέφαλο</a:t>
            </a:r>
            <a:r>
              <a:rPr lang="el-GR" sz="2400" dirty="0"/>
              <a:t>, που θα εξελιχθεί στον </a:t>
            </a:r>
            <a:r>
              <a:rPr lang="el-GR" sz="2400" dirty="0" err="1">
                <a:solidFill>
                  <a:srgbClr val="92D050"/>
                </a:solidFill>
              </a:rPr>
              <a:t>τελεγκέφαλο</a:t>
            </a:r>
            <a:r>
              <a:rPr lang="el-GR" sz="2400" dirty="0"/>
              <a:t> (ημισφαίρια) και το </a:t>
            </a:r>
            <a:r>
              <a:rPr lang="el-GR" sz="2400" dirty="0" err="1">
                <a:solidFill>
                  <a:srgbClr val="92D050"/>
                </a:solidFill>
              </a:rPr>
              <a:t>διεγκέφαλο</a:t>
            </a:r>
            <a:r>
              <a:rPr lang="el-GR" sz="2400" dirty="0"/>
              <a:t>, το </a:t>
            </a:r>
            <a:r>
              <a:rPr lang="el-GR" sz="2400" b="1" dirty="0" err="1">
                <a:solidFill>
                  <a:srgbClr val="00B0F0"/>
                </a:solidFill>
              </a:rPr>
              <a:t>μεσεγκέφαλο</a:t>
            </a:r>
            <a:r>
              <a:rPr lang="el-GR" sz="2400" dirty="0"/>
              <a:t> και το </a:t>
            </a:r>
            <a:r>
              <a:rPr lang="el-GR" sz="2400" b="1" dirty="0">
                <a:solidFill>
                  <a:srgbClr val="002060"/>
                </a:solidFill>
              </a:rPr>
              <a:t>ρομβοειδή εγκέφαλο</a:t>
            </a:r>
            <a:r>
              <a:rPr lang="el-GR" sz="2400" dirty="0"/>
              <a:t>, που θα εξελιχθεί στη γέφυρα και στον προμήκη. Τα κύτταρα ουραίως αυτών  θα σχηματίσουν το </a:t>
            </a:r>
            <a:r>
              <a:rPr lang="el-GR" sz="2400" b="1" dirty="0">
                <a:solidFill>
                  <a:schemeClr val="accent6">
                    <a:lumMod val="60000"/>
                    <a:lumOff val="40000"/>
                  </a:schemeClr>
                </a:solidFill>
              </a:rPr>
              <a:t>ΝΜ.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EEFC0F7-5A2C-4A01-AEE7-F8BEBAD857BF}"/>
              </a:ext>
            </a:extLst>
          </p:cNvPr>
          <p:cNvPicPr>
            <a:picLocks noChangeAspect="1"/>
          </p:cNvPicPr>
          <p:nvPr/>
        </p:nvPicPr>
        <p:blipFill>
          <a:blip r:embed="rId2"/>
          <a:stretch>
            <a:fillRect/>
          </a:stretch>
        </p:blipFill>
        <p:spPr>
          <a:xfrm>
            <a:off x="4269703" y="209756"/>
            <a:ext cx="6121205" cy="6438487"/>
          </a:xfrm>
          <a:prstGeom prst="rect">
            <a:avLst/>
          </a:prstGeom>
        </p:spPr>
      </p:pic>
      <p:pic>
        <p:nvPicPr>
          <p:cNvPr id="5" name="Picture 2" descr="E:\YANNIS.MARIANNA\MARIANNA\anatomy lessons\ANATOMY PNS\σχημα ΠΝΣ.jpg">
            <a:extLst>
              <a:ext uri="{FF2B5EF4-FFF2-40B4-BE49-F238E27FC236}">
                <a16:creationId xmlns:a16="http://schemas.microsoft.com/office/drawing/2014/main" id="{9BFE10CE-00F9-4BDF-89D7-DA2C904D874E}"/>
              </a:ext>
            </a:extLst>
          </p:cNvPr>
          <p:cNvPicPr>
            <a:picLocks noChangeAspect="1" noChangeArrowheads="1"/>
          </p:cNvPicPr>
          <p:nvPr/>
        </p:nvPicPr>
        <p:blipFill>
          <a:blip r:embed="rId3"/>
          <a:srcRect/>
          <a:stretch>
            <a:fillRect/>
          </a:stretch>
        </p:blipFill>
        <p:spPr bwMode="auto">
          <a:xfrm>
            <a:off x="318656" y="107416"/>
            <a:ext cx="2964872" cy="6643166"/>
          </a:xfrm>
          <a:prstGeom prst="rect">
            <a:avLst/>
          </a:prstGeom>
          <a:noFill/>
        </p:spPr>
      </p:pic>
    </p:spTree>
    <p:extLst>
      <p:ext uri="{BB962C8B-B14F-4D97-AF65-F5344CB8AC3E}">
        <p14:creationId xmlns:p14="http://schemas.microsoft.com/office/powerpoint/2010/main" val="233974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63861" y="172979"/>
            <a:ext cx="5203061" cy="3785652"/>
          </a:xfrm>
          <a:prstGeom prst="rect">
            <a:avLst/>
          </a:prstGeom>
          <a:ln w="3175">
            <a:solidFill>
              <a:schemeClr val="tx1"/>
            </a:solidFill>
          </a:ln>
        </p:spPr>
        <p:txBody>
          <a:bodyPr wrap="square">
            <a:spAutoFit/>
          </a:bodyPr>
          <a:lstStyle/>
          <a:p>
            <a:r>
              <a:rPr lang="el-GR" sz="2400" dirty="0"/>
              <a:t>Το </a:t>
            </a:r>
            <a:r>
              <a:rPr lang="el-GR" sz="2400" b="1" dirty="0">
                <a:solidFill>
                  <a:schemeClr val="accent6">
                    <a:lumMod val="60000"/>
                    <a:lumOff val="40000"/>
                  </a:schemeClr>
                </a:solidFill>
              </a:rPr>
              <a:t>στέλεχος</a:t>
            </a:r>
            <a:r>
              <a:rPr lang="el-GR" sz="2400" dirty="0"/>
              <a:t> του εγκεφάλου προηγείται σε εξέλιξη από τον πρόσθιο εγκέφαλο.</a:t>
            </a:r>
          </a:p>
          <a:p>
            <a:r>
              <a:rPr lang="el-GR" sz="2400" dirty="0"/>
              <a:t>Στο </a:t>
            </a:r>
            <a:r>
              <a:rPr lang="el-GR" sz="2400" b="1" dirty="0">
                <a:solidFill>
                  <a:srgbClr val="FFFF00"/>
                </a:solidFill>
              </a:rPr>
              <a:t>2</a:t>
            </a:r>
            <a:r>
              <a:rPr lang="el-GR" sz="2400" b="1" baseline="30000" dirty="0">
                <a:solidFill>
                  <a:srgbClr val="FFFF00"/>
                </a:solidFill>
              </a:rPr>
              <a:t>ο</a:t>
            </a:r>
            <a:r>
              <a:rPr lang="el-GR" sz="2400" b="1" dirty="0">
                <a:solidFill>
                  <a:srgbClr val="FFFF00"/>
                </a:solidFill>
              </a:rPr>
              <a:t> μήνα</a:t>
            </a:r>
            <a:r>
              <a:rPr lang="el-GR" sz="2400" dirty="0"/>
              <a:t>, ο τελικός εγκέφαλος είναι ένα λεπτοτοιχωματικό κυστίδιο, ενώ από το στέλεχος αρχίζουν να εξορμούνται οι </a:t>
            </a:r>
            <a:r>
              <a:rPr lang="el-GR" sz="2400" dirty="0">
                <a:solidFill>
                  <a:srgbClr val="00B0F0"/>
                </a:solidFill>
              </a:rPr>
              <a:t>εγκεφαλικές συζυγίες</a:t>
            </a:r>
            <a:r>
              <a:rPr lang="el-GR" sz="2400" dirty="0"/>
              <a:t>.</a:t>
            </a:r>
          </a:p>
          <a:p>
            <a:r>
              <a:rPr lang="el-GR" sz="2400" dirty="0"/>
              <a:t>Από το διάμεσο εγκέφαλο εξορμάται το </a:t>
            </a:r>
            <a:r>
              <a:rPr lang="el-GR" sz="2400" dirty="0">
                <a:solidFill>
                  <a:srgbClr val="00B0F0"/>
                </a:solidFill>
              </a:rPr>
              <a:t>οφθαλμικό κυστίδιο</a:t>
            </a:r>
            <a:r>
              <a:rPr lang="el-GR" sz="2400" dirty="0"/>
              <a:t>.</a:t>
            </a:r>
          </a:p>
        </p:txBody>
      </p:sp>
      <p:pic>
        <p:nvPicPr>
          <p:cNvPr id="3" name="2 - Εικόνα" descr="5 ΚΥΣΤΙΔΙΑ.png"/>
          <p:cNvPicPr>
            <a:picLocks noChangeAspect="1"/>
          </p:cNvPicPr>
          <p:nvPr/>
        </p:nvPicPr>
        <p:blipFill>
          <a:blip r:embed="rId2"/>
          <a:stretch>
            <a:fillRect/>
          </a:stretch>
        </p:blipFill>
        <p:spPr>
          <a:xfrm>
            <a:off x="5566922" y="106684"/>
            <a:ext cx="5648325" cy="6578337"/>
          </a:xfrm>
          <a:prstGeom prst="rect">
            <a:avLst/>
          </a:prstGeom>
        </p:spPr>
      </p:pic>
      <p:pic>
        <p:nvPicPr>
          <p:cNvPr id="5" name="Εικόνα 4">
            <a:extLst>
              <a:ext uri="{FF2B5EF4-FFF2-40B4-BE49-F238E27FC236}">
                <a16:creationId xmlns:a16="http://schemas.microsoft.com/office/drawing/2014/main" id="{3607A044-5AAE-4D6B-82BA-EF9DD423401A}"/>
              </a:ext>
            </a:extLst>
          </p:cNvPr>
          <p:cNvPicPr>
            <a:picLocks noChangeAspect="1"/>
          </p:cNvPicPr>
          <p:nvPr/>
        </p:nvPicPr>
        <p:blipFill>
          <a:blip r:embed="rId3"/>
          <a:stretch>
            <a:fillRect/>
          </a:stretch>
        </p:blipFill>
        <p:spPr>
          <a:xfrm>
            <a:off x="363861" y="3958631"/>
            <a:ext cx="5648325" cy="29622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4341" name="Picture 5" descr="E:\MARIANNA\A_ΜΑΘΗΜΑΤΑ PPS\index.jpg"/>
          <p:cNvPicPr>
            <a:picLocks noChangeAspect="1" noChangeArrowheads="1"/>
          </p:cNvPicPr>
          <p:nvPr/>
        </p:nvPicPr>
        <p:blipFill>
          <a:blip r:embed="rId3"/>
          <a:srcRect/>
          <a:stretch>
            <a:fillRect/>
          </a:stretch>
        </p:blipFill>
        <p:spPr bwMode="auto">
          <a:xfrm>
            <a:off x="201307" y="344264"/>
            <a:ext cx="7571094" cy="567070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8045573-FBC9-43BB-BD3E-FE4CFCA5DA0B}"/>
              </a:ext>
            </a:extLst>
          </p:cNvPr>
          <p:cNvPicPr>
            <a:picLocks noChangeAspect="1"/>
          </p:cNvPicPr>
          <p:nvPr/>
        </p:nvPicPr>
        <p:blipFill>
          <a:blip r:embed="rId2"/>
          <a:stretch>
            <a:fillRect/>
          </a:stretch>
        </p:blipFill>
        <p:spPr>
          <a:xfrm>
            <a:off x="608573" y="476493"/>
            <a:ext cx="9435972" cy="6281405"/>
          </a:xfrm>
          <a:prstGeom prst="rect">
            <a:avLst/>
          </a:prstGeom>
        </p:spPr>
      </p:pic>
    </p:spTree>
    <p:extLst>
      <p:ext uri="{BB962C8B-B14F-4D97-AF65-F5344CB8AC3E}">
        <p14:creationId xmlns:p14="http://schemas.microsoft.com/office/powerpoint/2010/main" val="386596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F2501F2-7675-4167-BC5C-55AF28F339FD}"/>
              </a:ext>
            </a:extLst>
          </p:cNvPr>
          <p:cNvPicPr>
            <a:picLocks noChangeAspect="1"/>
          </p:cNvPicPr>
          <p:nvPr/>
        </p:nvPicPr>
        <p:blipFill>
          <a:blip r:embed="rId2"/>
          <a:stretch>
            <a:fillRect/>
          </a:stretch>
        </p:blipFill>
        <p:spPr>
          <a:xfrm>
            <a:off x="842529" y="514782"/>
            <a:ext cx="7151544" cy="5528804"/>
          </a:xfrm>
          <a:prstGeom prst="rect">
            <a:avLst/>
          </a:prstGeom>
        </p:spPr>
      </p:pic>
      <p:sp>
        <p:nvSpPr>
          <p:cNvPr id="4" name="TextBox 3">
            <a:extLst>
              <a:ext uri="{FF2B5EF4-FFF2-40B4-BE49-F238E27FC236}">
                <a16:creationId xmlns:a16="http://schemas.microsoft.com/office/drawing/2014/main" id="{38C4AB0C-55D2-4B20-B0F6-43E8C8381E42}"/>
              </a:ext>
            </a:extLst>
          </p:cNvPr>
          <p:cNvSpPr txBox="1"/>
          <p:nvPr/>
        </p:nvSpPr>
        <p:spPr>
          <a:xfrm>
            <a:off x="8994272" y="2416472"/>
            <a:ext cx="20850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a:t>5</a:t>
            </a:r>
            <a:r>
              <a:rPr lang="el-GR" baseline="30000" dirty="0"/>
              <a:t>Η</a:t>
            </a:r>
            <a:r>
              <a:rPr lang="el-GR" dirty="0"/>
              <a:t> ΕΒΔΟΜΑΔΑ</a:t>
            </a:r>
          </a:p>
        </p:txBody>
      </p:sp>
    </p:spTree>
    <p:extLst>
      <p:ext uri="{BB962C8B-B14F-4D97-AF65-F5344CB8AC3E}">
        <p14:creationId xmlns:p14="http://schemas.microsoft.com/office/powerpoint/2010/main" val="199212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0F16BC9-88D3-4797-90AA-0557D55F0A8A}"/>
              </a:ext>
            </a:extLst>
          </p:cNvPr>
          <p:cNvPicPr>
            <a:picLocks noChangeAspect="1"/>
          </p:cNvPicPr>
          <p:nvPr/>
        </p:nvPicPr>
        <p:blipFill>
          <a:blip r:embed="rId2"/>
          <a:stretch>
            <a:fillRect/>
          </a:stretch>
        </p:blipFill>
        <p:spPr>
          <a:xfrm>
            <a:off x="153461" y="621290"/>
            <a:ext cx="10334429" cy="5909174"/>
          </a:xfrm>
          <a:prstGeom prst="rect">
            <a:avLst/>
          </a:prstGeom>
        </p:spPr>
      </p:pic>
      <p:sp>
        <p:nvSpPr>
          <p:cNvPr id="4" name="TextBox 3">
            <a:extLst>
              <a:ext uri="{FF2B5EF4-FFF2-40B4-BE49-F238E27FC236}">
                <a16:creationId xmlns:a16="http://schemas.microsoft.com/office/drawing/2014/main" id="{6C0FEEB8-6D57-4B09-AC00-A74AAD34F4C3}"/>
              </a:ext>
            </a:extLst>
          </p:cNvPr>
          <p:cNvSpPr txBox="1"/>
          <p:nvPr/>
        </p:nvSpPr>
        <p:spPr>
          <a:xfrm>
            <a:off x="9299071" y="436624"/>
            <a:ext cx="20850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a:t>6</a:t>
            </a:r>
            <a:r>
              <a:rPr lang="el-GR" baseline="30000" dirty="0"/>
              <a:t>Η</a:t>
            </a:r>
            <a:r>
              <a:rPr lang="el-GR" dirty="0"/>
              <a:t>  ΕΒΔΟΜΑΔΑ</a:t>
            </a:r>
          </a:p>
        </p:txBody>
      </p:sp>
    </p:spTree>
    <p:extLst>
      <p:ext uri="{BB962C8B-B14F-4D97-AF65-F5344CB8AC3E}">
        <p14:creationId xmlns:p14="http://schemas.microsoft.com/office/powerpoint/2010/main" val="1663497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8632B46-FA3E-44B5-A807-1533EE8EA8D9}"/>
              </a:ext>
            </a:extLst>
          </p:cNvPr>
          <p:cNvPicPr>
            <a:picLocks noChangeAspect="1"/>
          </p:cNvPicPr>
          <p:nvPr/>
        </p:nvPicPr>
        <p:blipFill>
          <a:blip r:embed="rId2"/>
          <a:stretch>
            <a:fillRect/>
          </a:stretch>
        </p:blipFill>
        <p:spPr>
          <a:xfrm>
            <a:off x="350704" y="313331"/>
            <a:ext cx="9903655" cy="5684156"/>
          </a:xfrm>
          <a:prstGeom prst="rect">
            <a:avLst/>
          </a:prstGeom>
        </p:spPr>
      </p:pic>
      <p:pic>
        <p:nvPicPr>
          <p:cNvPr id="3" name="Εικόνα 2">
            <a:extLst>
              <a:ext uri="{FF2B5EF4-FFF2-40B4-BE49-F238E27FC236}">
                <a16:creationId xmlns:a16="http://schemas.microsoft.com/office/drawing/2014/main" id="{CE4AD93F-B964-4AF4-827B-1E2DE8C608EB}"/>
              </a:ext>
            </a:extLst>
          </p:cNvPr>
          <p:cNvPicPr>
            <a:picLocks noChangeAspect="1"/>
          </p:cNvPicPr>
          <p:nvPr/>
        </p:nvPicPr>
        <p:blipFill>
          <a:blip r:embed="rId3"/>
          <a:stretch>
            <a:fillRect/>
          </a:stretch>
        </p:blipFill>
        <p:spPr>
          <a:xfrm>
            <a:off x="989938" y="6112621"/>
            <a:ext cx="8568952" cy="432048"/>
          </a:xfrm>
          <a:prstGeom prst="rect">
            <a:avLst/>
          </a:prstGeom>
        </p:spPr>
      </p:pic>
      <p:sp>
        <p:nvSpPr>
          <p:cNvPr id="4" name="TextBox 3">
            <a:extLst>
              <a:ext uri="{FF2B5EF4-FFF2-40B4-BE49-F238E27FC236}">
                <a16:creationId xmlns:a16="http://schemas.microsoft.com/office/drawing/2014/main" id="{59BB2957-2198-433C-8B88-6D9CF4A2A88D}"/>
              </a:ext>
            </a:extLst>
          </p:cNvPr>
          <p:cNvSpPr txBox="1"/>
          <p:nvPr/>
        </p:nvSpPr>
        <p:spPr>
          <a:xfrm>
            <a:off x="9756271" y="2223860"/>
            <a:ext cx="20850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a:t>6</a:t>
            </a:r>
            <a:r>
              <a:rPr lang="el-GR" baseline="30000" dirty="0"/>
              <a:t>Η</a:t>
            </a:r>
            <a:r>
              <a:rPr lang="el-GR" dirty="0"/>
              <a:t>  ΕΒΔΟΜΑΔΑ</a:t>
            </a:r>
          </a:p>
        </p:txBody>
      </p:sp>
    </p:spTree>
    <p:extLst>
      <p:ext uri="{BB962C8B-B14F-4D97-AF65-F5344CB8AC3E}">
        <p14:creationId xmlns:p14="http://schemas.microsoft.com/office/powerpoint/2010/main" val="41709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8C3A75C-CCC8-436D-8127-7F6CE2A616E2}"/>
              </a:ext>
            </a:extLst>
          </p:cNvPr>
          <p:cNvPicPr>
            <a:picLocks noChangeAspect="1"/>
          </p:cNvPicPr>
          <p:nvPr/>
        </p:nvPicPr>
        <p:blipFill>
          <a:blip r:embed="rId2"/>
          <a:stretch>
            <a:fillRect/>
          </a:stretch>
        </p:blipFill>
        <p:spPr>
          <a:xfrm>
            <a:off x="318654" y="1295956"/>
            <a:ext cx="7571876" cy="4897026"/>
          </a:xfrm>
          <a:prstGeom prst="rect">
            <a:avLst/>
          </a:prstGeom>
        </p:spPr>
      </p:pic>
      <p:pic>
        <p:nvPicPr>
          <p:cNvPr id="5" name="Εικόνα 4">
            <a:extLst>
              <a:ext uri="{FF2B5EF4-FFF2-40B4-BE49-F238E27FC236}">
                <a16:creationId xmlns:a16="http://schemas.microsoft.com/office/drawing/2014/main" id="{DD7AA933-E818-4B1F-B6A0-79CF4492B90B}"/>
              </a:ext>
            </a:extLst>
          </p:cNvPr>
          <p:cNvPicPr>
            <a:picLocks noChangeAspect="1"/>
          </p:cNvPicPr>
          <p:nvPr/>
        </p:nvPicPr>
        <p:blipFill>
          <a:blip r:embed="rId3"/>
          <a:stretch>
            <a:fillRect/>
          </a:stretch>
        </p:blipFill>
        <p:spPr>
          <a:xfrm>
            <a:off x="6489646" y="2202873"/>
            <a:ext cx="5579069" cy="2743299"/>
          </a:xfrm>
          <a:prstGeom prst="rect">
            <a:avLst/>
          </a:prstGeom>
        </p:spPr>
      </p:pic>
      <p:sp>
        <p:nvSpPr>
          <p:cNvPr id="6" name="TextBox 5">
            <a:extLst>
              <a:ext uri="{FF2B5EF4-FFF2-40B4-BE49-F238E27FC236}">
                <a16:creationId xmlns:a16="http://schemas.microsoft.com/office/drawing/2014/main" id="{F2C8A1F4-1D29-4EAF-82C4-BF65B04723BA}"/>
              </a:ext>
            </a:extLst>
          </p:cNvPr>
          <p:cNvSpPr txBox="1"/>
          <p:nvPr/>
        </p:nvSpPr>
        <p:spPr>
          <a:xfrm>
            <a:off x="8236667" y="726218"/>
            <a:ext cx="20850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a:t> 7</a:t>
            </a:r>
            <a:r>
              <a:rPr lang="el-GR" baseline="30000" dirty="0"/>
              <a:t>Η</a:t>
            </a:r>
            <a:r>
              <a:rPr lang="el-GR" dirty="0"/>
              <a:t> ΕΒΔΟΜΑΔΑ</a:t>
            </a:r>
          </a:p>
        </p:txBody>
      </p:sp>
    </p:spTree>
    <p:extLst>
      <p:ext uri="{BB962C8B-B14F-4D97-AF65-F5344CB8AC3E}">
        <p14:creationId xmlns:p14="http://schemas.microsoft.com/office/powerpoint/2010/main" val="609462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6281E4-9BAC-4713-8D57-8C5493440225}"/>
              </a:ext>
            </a:extLst>
          </p:cNvPr>
          <p:cNvSpPr txBox="1"/>
          <p:nvPr/>
        </p:nvSpPr>
        <p:spPr>
          <a:xfrm>
            <a:off x="7502376" y="615382"/>
            <a:ext cx="208502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l-GR" dirty="0"/>
              <a:t> 8</a:t>
            </a:r>
            <a:r>
              <a:rPr lang="el-GR" baseline="30000" dirty="0"/>
              <a:t>Η</a:t>
            </a:r>
            <a:r>
              <a:rPr lang="el-GR" dirty="0"/>
              <a:t> ΕΒΔΟΜΑΔΑ</a:t>
            </a:r>
          </a:p>
        </p:txBody>
      </p:sp>
      <p:pic>
        <p:nvPicPr>
          <p:cNvPr id="5" name="Εικόνα 4">
            <a:extLst>
              <a:ext uri="{FF2B5EF4-FFF2-40B4-BE49-F238E27FC236}">
                <a16:creationId xmlns:a16="http://schemas.microsoft.com/office/drawing/2014/main" id="{BC082F1F-38F6-4839-B137-CE943A3C5B63}"/>
              </a:ext>
            </a:extLst>
          </p:cNvPr>
          <p:cNvPicPr>
            <a:picLocks noChangeAspect="1"/>
          </p:cNvPicPr>
          <p:nvPr/>
        </p:nvPicPr>
        <p:blipFill>
          <a:blip r:embed="rId2"/>
          <a:stretch>
            <a:fillRect/>
          </a:stretch>
        </p:blipFill>
        <p:spPr>
          <a:xfrm>
            <a:off x="571933" y="381000"/>
            <a:ext cx="4619625" cy="6096000"/>
          </a:xfrm>
          <a:prstGeom prst="rect">
            <a:avLst/>
          </a:prstGeom>
        </p:spPr>
      </p:pic>
      <p:pic>
        <p:nvPicPr>
          <p:cNvPr id="7" name="Εικόνα 6">
            <a:extLst>
              <a:ext uri="{FF2B5EF4-FFF2-40B4-BE49-F238E27FC236}">
                <a16:creationId xmlns:a16="http://schemas.microsoft.com/office/drawing/2014/main" id="{302DB6C7-F455-4A1E-8421-93D010072A69}"/>
              </a:ext>
            </a:extLst>
          </p:cNvPr>
          <p:cNvPicPr>
            <a:picLocks noChangeAspect="1"/>
          </p:cNvPicPr>
          <p:nvPr/>
        </p:nvPicPr>
        <p:blipFill>
          <a:blip r:embed="rId3"/>
          <a:stretch>
            <a:fillRect/>
          </a:stretch>
        </p:blipFill>
        <p:spPr>
          <a:xfrm>
            <a:off x="5379047" y="1574656"/>
            <a:ext cx="6088620" cy="4216544"/>
          </a:xfrm>
          <a:prstGeom prst="rect">
            <a:avLst/>
          </a:prstGeom>
        </p:spPr>
      </p:pic>
      <p:sp>
        <p:nvSpPr>
          <p:cNvPr id="8" name="TextBox 7">
            <a:extLst>
              <a:ext uri="{FF2B5EF4-FFF2-40B4-BE49-F238E27FC236}">
                <a16:creationId xmlns:a16="http://schemas.microsoft.com/office/drawing/2014/main" id="{1611323A-1EF4-42A3-A093-24D425ED84C0}"/>
              </a:ext>
            </a:extLst>
          </p:cNvPr>
          <p:cNvSpPr txBox="1"/>
          <p:nvPr/>
        </p:nvSpPr>
        <p:spPr>
          <a:xfrm>
            <a:off x="5312223" y="6057976"/>
            <a:ext cx="4932761" cy="646331"/>
          </a:xfrm>
          <a:prstGeom prst="rect">
            <a:avLst/>
          </a:prstGeom>
          <a:noFill/>
        </p:spPr>
        <p:txBody>
          <a:bodyPr wrap="none" rtlCol="0">
            <a:spAutoFit/>
          </a:bodyPr>
          <a:lstStyle/>
          <a:p>
            <a:r>
              <a:rPr lang="el-GR" dirty="0"/>
              <a:t>Η παρεγκεφαλίδα αναπτύσσεται και σταδιακά</a:t>
            </a:r>
          </a:p>
          <a:p>
            <a:r>
              <a:rPr lang="el-GR" dirty="0"/>
              <a:t>Καλύπτει την 4</a:t>
            </a:r>
            <a:r>
              <a:rPr lang="el-GR" baseline="30000" dirty="0"/>
              <a:t>η</a:t>
            </a:r>
            <a:r>
              <a:rPr lang="el-GR" dirty="0"/>
              <a:t> κοιλία</a:t>
            </a:r>
          </a:p>
        </p:txBody>
      </p:sp>
    </p:spTree>
    <p:extLst>
      <p:ext uri="{BB962C8B-B14F-4D97-AF65-F5344CB8AC3E}">
        <p14:creationId xmlns:p14="http://schemas.microsoft.com/office/powerpoint/2010/main" val="4285905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18755" y="3807565"/>
            <a:ext cx="8877751" cy="1200329"/>
          </a:xfrm>
          <a:prstGeom prst="rect">
            <a:avLst/>
          </a:prstGeom>
          <a:noFill/>
        </p:spPr>
        <p:txBody>
          <a:bodyPr wrap="none" rtlCol="0">
            <a:spAutoFit/>
          </a:bodyPr>
          <a:lstStyle/>
          <a:p>
            <a:r>
              <a:rPr lang="el-GR" dirty="0"/>
              <a:t>Στην περιοχή της κεφαλής ο νευρικός σωλήνας διευρύνεται σε κυστίδια.</a:t>
            </a:r>
          </a:p>
          <a:p>
            <a:r>
              <a:rPr lang="el-GR" dirty="0"/>
              <a:t>Το πιο ρυγχαίο θα αποτελέσει τον </a:t>
            </a:r>
            <a:r>
              <a:rPr lang="el-GR" u="sng" dirty="0"/>
              <a:t>πρόσθιο εγκέφαλο (τελικός-10 και διάμεσος-8,9)</a:t>
            </a:r>
            <a:r>
              <a:rPr lang="el-GR" dirty="0"/>
              <a:t>.</a:t>
            </a:r>
          </a:p>
          <a:p>
            <a:r>
              <a:rPr lang="el-GR" dirty="0"/>
              <a:t>Τα ουραία κυστίδια θα σχηματίσουν το </a:t>
            </a:r>
            <a:r>
              <a:rPr lang="el-GR" u="sng" dirty="0"/>
              <a:t>εγκεφαλικό στέλεχος </a:t>
            </a:r>
            <a:r>
              <a:rPr lang="el-GR" dirty="0"/>
              <a:t>(3,4,5,6)</a:t>
            </a:r>
          </a:p>
          <a:p>
            <a:r>
              <a:rPr lang="el-GR" dirty="0"/>
              <a:t>Αναπτύσσονται 2 καμπές, η βρεγματική και η αυχενική (1,2)</a:t>
            </a:r>
          </a:p>
        </p:txBody>
      </p:sp>
      <p:sp>
        <p:nvSpPr>
          <p:cNvPr id="5" name="4 - TextBox"/>
          <p:cNvSpPr txBox="1"/>
          <p:nvPr/>
        </p:nvSpPr>
        <p:spPr>
          <a:xfrm>
            <a:off x="7239008" y="571481"/>
            <a:ext cx="2172390"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l-GR" dirty="0"/>
              <a:t>3-προμήκης</a:t>
            </a:r>
          </a:p>
          <a:p>
            <a:r>
              <a:rPr lang="el-GR" dirty="0"/>
              <a:t>4-γέφυρα</a:t>
            </a:r>
          </a:p>
          <a:p>
            <a:r>
              <a:rPr lang="el-GR" dirty="0"/>
              <a:t>5-παρεγκεφαλίδα</a:t>
            </a:r>
          </a:p>
          <a:p>
            <a:r>
              <a:rPr lang="el-GR" dirty="0"/>
              <a:t>6-μέσος εγκέφαλος</a:t>
            </a:r>
          </a:p>
        </p:txBody>
      </p:sp>
      <p:sp>
        <p:nvSpPr>
          <p:cNvPr id="6" name="5 - TextBox"/>
          <p:cNvSpPr txBox="1"/>
          <p:nvPr/>
        </p:nvSpPr>
        <p:spPr>
          <a:xfrm>
            <a:off x="418755" y="5357825"/>
            <a:ext cx="8858515" cy="92333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dirty="0"/>
              <a:t>Το εγκεφαλικό στέλεχος </a:t>
            </a:r>
            <a:r>
              <a:rPr lang="el-GR" dirty="0" err="1"/>
              <a:t>διαπλάσσεται</a:t>
            </a:r>
            <a:r>
              <a:rPr lang="el-GR" dirty="0"/>
              <a:t> πιο γρήγορα από τον πρόσθιο εγκέφαλο που</a:t>
            </a:r>
          </a:p>
          <a:p>
            <a:r>
              <a:rPr lang="el-GR" dirty="0"/>
              <a:t>παραμένει απλό λεπτοτοιχωματικό κυστίδιο-</a:t>
            </a:r>
          </a:p>
          <a:p>
            <a:r>
              <a:rPr lang="el-GR" dirty="0"/>
              <a:t>Διαφοροποίηση νευρικών κυττάρων-εμφάνιση εγκεφαλικών συζυγιών (7)</a:t>
            </a:r>
          </a:p>
        </p:txBody>
      </p:sp>
      <p:sp>
        <p:nvSpPr>
          <p:cNvPr id="7" name="6 - TextBox"/>
          <p:cNvSpPr txBox="1"/>
          <p:nvPr/>
        </p:nvSpPr>
        <p:spPr>
          <a:xfrm>
            <a:off x="7096132" y="2285993"/>
            <a:ext cx="2438488" cy="646331"/>
          </a:xfrm>
          <a:prstGeom prst="rect">
            <a:avLst/>
          </a:prstGeom>
          <a:noFill/>
        </p:spPr>
        <p:txBody>
          <a:bodyPr wrap="none" rtlCol="0">
            <a:spAutoFit/>
          </a:bodyPr>
          <a:lstStyle/>
          <a:p>
            <a:r>
              <a:rPr lang="el-GR" dirty="0"/>
              <a:t>8- οπτικό κυστίδιο</a:t>
            </a:r>
          </a:p>
          <a:p>
            <a:r>
              <a:rPr lang="el-GR" dirty="0"/>
              <a:t>9-οφθαλμικό κυστίδιο</a:t>
            </a:r>
          </a:p>
        </p:txBody>
      </p:sp>
      <p:sp>
        <p:nvSpPr>
          <p:cNvPr id="8" name="7 - TextBox"/>
          <p:cNvSpPr txBox="1"/>
          <p:nvPr/>
        </p:nvSpPr>
        <p:spPr>
          <a:xfrm>
            <a:off x="646837" y="254515"/>
            <a:ext cx="113845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dirty="0"/>
              <a:t>2</a:t>
            </a:r>
            <a:r>
              <a:rPr lang="el-GR" baseline="30000" dirty="0"/>
              <a:t>ος</a:t>
            </a:r>
            <a:r>
              <a:rPr lang="el-GR" dirty="0"/>
              <a:t> μήνας</a:t>
            </a:r>
          </a:p>
        </p:txBody>
      </p:sp>
      <p:pic>
        <p:nvPicPr>
          <p:cNvPr id="9" name="Εικόνα 8">
            <a:extLst>
              <a:ext uri="{FF2B5EF4-FFF2-40B4-BE49-F238E27FC236}">
                <a16:creationId xmlns:a16="http://schemas.microsoft.com/office/drawing/2014/main" id="{42766E6A-0017-4862-BD04-5B9C43D83146}"/>
              </a:ext>
            </a:extLst>
          </p:cNvPr>
          <p:cNvPicPr>
            <a:picLocks noChangeAspect="1"/>
          </p:cNvPicPr>
          <p:nvPr/>
        </p:nvPicPr>
        <p:blipFill>
          <a:blip r:embed="rId2"/>
          <a:stretch>
            <a:fillRect/>
          </a:stretch>
        </p:blipFill>
        <p:spPr>
          <a:xfrm>
            <a:off x="2406165" y="360680"/>
            <a:ext cx="4162425" cy="3352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93AEAA4-58C3-4823-BA91-6759BB4C005A}"/>
              </a:ext>
            </a:extLst>
          </p:cNvPr>
          <p:cNvPicPr>
            <a:picLocks noChangeAspect="1"/>
          </p:cNvPicPr>
          <p:nvPr/>
        </p:nvPicPr>
        <p:blipFill>
          <a:blip r:embed="rId2"/>
          <a:stretch>
            <a:fillRect/>
          </a:stretch>
        </p:blipFill>
        <p:spPr>
          <a:xfrm>
            <a:off x="930592" y="414972"/>
            <a:ext cx="5819775" cy="5438775"/>
          </a:xfrm>
          <a:prstGeom prst="rect">
            <a:avLst/>
          </a:prstGeom>
        </p:spPr>
      </p:pic>
    </p:spTree>
    <p:extLst>
      <p:ext uri="{BB962C8B-B14F-4D97-AF65-F5344CB8AC3E}">
        <p14:creationId xmlns:p14="http://schemas.microsoft.com/office/powerpoint/2010/main" val="1197990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YANNIS.MARIANNA\MARIANNA\anatomy lessons\ANATOMY CNS\εγκεφαλος\προπλασμα εγκεφαλου πανω.jpg">
            <a:extLst>
              <a:ext uri="{FF2B5EF4-FFF2-40B4-BE49-F238E27FC236}">
                <a16:creationId xmlns:a16="http://schemas.microsoft.com/office/drawing/2014/main" id="{06F52A23-2F5B-42D6-BB9C-EDAC77C05672}"/>
              </a:ext>
            </a:extLst>
          </p:cNvPr>
          <p:cNvPicPr>
            <a:picLocks noChangeAspect="1" noChangeArrowheads="1"/>
          </p:cNvPicPr>
          <p:nvPr/>
        </p:nvPicPr>
        <p:blipFill>
          <a:blip r:embed="rId2"/>
          <a:srcRect/>
          <a:stretch>
            <a:fillRect/>
          </a:stretch>
        </p:blipFill>
        <p:spPr bwMode="auto">
          <a:xfrm>
            <a:off x="1136073" y="864543"/>
            <a:ext cx="7509163" cy="5604578"/>
          </a:xfrm>
          <a:prstGeom prst="rect">
            <a:avLst/>
          </a:prstGeom>
          <a:noFill/>
        </p:spPr>
      </p:pic>
    </p:spTree>
    <p:extLst>
      <p:ext uri="{BB962C8B-B14F-4D97-AF65-F5344CB8AC3E}">
        <p14:creationId xmlns:p14="http://schemas.microsoft.com/office/powerpoint/2010/main" val="1540310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8CCAE2F-6FCA-40E4-BAE9-CBAE9069879A}"/>
              </a:ext>
            </a:extLst>
          </p:cNvPr>
          <p:cNvPicPr>
            <a:picLocks noChangeAspect="1"/>
          </p:cNvPicPr>
          <p:nvPr/>
        </p:nvPicPr>
        <p:blipFill>
          <a:blip r:embed="rId2"/>
          <a:stretch>
            <a:fillRect/>
          </a:stretch>
        </p:blipFill>
        <p:spPr>
          <a:xfrm>
            <a:off x="661121" y="613929"/>
            <a:ext cx="4219575" cy="4743450"/>
          </a:xfrm>
          <a:prstGeom prst="rect">
            <a:avLst/>
          </a:prstGeom>
        </p:spPr>
      </p:pic>
      <p:pic>
        <p:nvPicPr>
          <p:cNvPr id="4" name="Εικόνα 3">
            <a:extLst>
              <a:ext uri="{FF2B5EF4-FFF2-40B4-BE49-F238E27FC236}">
                <a16:creationId xmlns:a16="http://schemas.microsoft.com/office/drawing/2014/main" id="{FCBB7C6C-DC3A-4476-8A03-8B3DC6016773}"/>
              </a:ext>
            </a:extLst>
          </p:cNvPr>
          <p:cNvPicPr>
            <a:picLocks noChangeAspect="1"/>
          </p:cNvPicPr>
          <p:nvPr/>
        </p:nvPicPr>
        <p:blipFill>
          <a:blip r:embed="rId3"/>
          <a:stretch>
            <a:fillRect/>
          </a:stretch>
        </p:blipFill>
        <p:spPr>
          <a:xfrm>
            <a:off x="5573472" y="1694135"/>
            <a:ext cx="4581023" cy="2252547"/>
          </a:xfrm>
          <a:prstGeom prst="rect">
            <a:avLst/>
          </a:prstGeom>
        </p:spPr>
      </p:pic>
      <p:sp>
        <p:nvSpPr>
          <p:cNvPr id="5" name="TextBox 4">
            <a:extLst>
              <a:ext uri="{FF2B5EF4-FFF2-40B4-BE49-F238E27FC236}">
                <a16:creationId xmlns:a16="http://schemas.microsoft.com/office/drawing/2014/main" id="{5E27DA25-87CD-4CE4-B890-3C7582D12B54}"/>
              </a:ext>
            </a:extLst>
          </p:cNvPr>
          <p:cNvSpPr txBox="1"/>
          <p:nvPr/>
        </p:nvSpPr>
        <p:spPr>
          <a:xfrm>
            <a:off x="6650182" y="1149927"/>
            <a:ext cx="1329210" cy="369332"/>
          </a:xfrm>
          <a:prstGeom prst="rect">
            <a:avLst/>
          </a:prstGeom>
          <a:noFill/>
        </p:spPr>
        <p:txBody>
          <a:bodyPr wrap="none" rtlCol="0">
            <a:spAutoFit/>
          </a:bodyPr>
          <a:lstStyle/>
          <a:p>
            <a:r>
              <a:rPr lang="el-GR" dirty="0"/>
              <a:t>3ος ΜΗΝΑΣ</a:t>
            </a:r>
          </a:p>
        </p:txBody>
      </p:sp>
    </p:spTree>
    <p:extLst>
      <p:ext uri="{BB962C8B-B14F-4D97-AF65-F5344CB8AC3E}">
        <p14:creationId xmlns:p14="http://schemas.microsoft.com/office/powerpoint/2010/main" val="246510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024034" y="285728"/>
            <a:ext cx="12073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dirty="0"/>
              <a:t> 3</a:t>
            </a:r>
            <a:r>
              <a:rPr lang="el-GR" baseline="30000" dirty="0"/>
              <a:t>ος</a:t>
            </a:r>
            <a:r>
              <a:rPr lang="el-GR" dirty="0"/>
              <a:t> μήνας</a:t>
            </a:r>
          </a:p>
        </p:txBody>
      </p:sp>
      <p:sp>
        <p:nvSpPr>
          <p:cNvPr id="4" name="3 - TextBox"/>
          <p:cNvSpPr txBox="1"/>
          <p:nvPr/>
        </p:nvSpPr>
        <p:spPr>
          <a:xfrm>
            <a:off x="222945" y="5435608"/>
            <a:ext cx="9363461" cy="92333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a:t>Μεγεθύνεται πρόσθιος εγκέφαλος. Ο τελικός (10) και διάμεσος (</a:t>
            </a:r>
            <a:r>
              <a:rPr lang="en-US" dirty="0"/>
              <a:t>8</a:t>
            </a:r>
            <a:r>
              <a:rPr lang="el-GR" dirty="0"/>
              <a:t>) </a:t>
            </a:r>
          </a:p>
          <a:p>
            <a:r>
              <a:rPr lang="el-GR" dirty="0"/>
              <a:t>ξεχωρίζονται από </a:t>
            </a:r>
            <a:r>
              <a:rPr lang="el-GR" dirty="0" err="1"/>
              <a:t>τελεδιεγκεφαλική</a:t>
            </a:r>
            <a:r>
              <a:rPr lang="el-GR" dirty="0"/>
              <a:t> αύλακα (11).</a:t>
            </a:r>
          </a:p>
          <a:p>
            <a:r>
              <a:rPr lang="en-US" dirty="0"/>
              <a:t>(</a:t>
            </a:r>
            <a:r>
              <a:rPr lang="el-GR" dirty="0"/>
              <a:t>15</a:t>
            </a:r>
            <a:r>
              <a:rPr lang="en-US" dirty="0"/>
              <a:t>):</a:t>
            </a:r>
            <a:r>
              <a:rPr lang="el-GR" dirty="0"/>
              <a:t> Βαθειά εγκάρσια αύλακα που χωρίζει την παρεγκεφαλίδα (5) από τον προμήκη (3).</a:t>
            </a:r>
          </a:p>
        </p:txBody>
      </p:sp>
      <p:sp>
        <p:nvSpPr>
          <p:cNvPr id="5" name="4 - TextBox"/>
          <p:cNvSpPr txBox="1"/>
          <p:nvPr/>
        </p:nvSpPr>
        <p:spPr>
          <a:xfrm>
            <a:off x="6380079" y="521506"/>
            <a:ext cx="3708066" cy="923330"/>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l-GR" dirty="0"/>
              <a:t>12-Καταβολή οσφρητικού βολβού</a:t>
            </a:r>
          </a:p>
          <a:p>
            <a:r>
              <a:rPr lang="el-GR" dirty="0"/>
              <a:t>13-Καταβολή υπόφυσης </a:t>
            </a:r>
          </a:p>
          <a:p>
            <a:r>
              <a:rPr lang="el-GR" dirty="0"/>
              <a:t>14-Μαστία </a:t>
            </a:r>
          </a:p>
        </p:txBody>
      </p:sp>
      <p:sp>
        <p:nvSpPr>
          <p:cNvPr id="6" name="5 - TextBox"/>
          <p:cNvSpPr txBox="1"/>
          <p:nvPr/>
        </p:nvSpPr>
        <p:spPr>
          <a:xfrm>
            <a:off x="6881819" y="2928935"/>
            <a:ext cx="2704587" cy="646331"/>
          </a:xfrm>
          <a:prstGeom prst="rect">
            <a:avLst/>
          </a:prstGeom>
          <a:noFill/>
        </p:spPr>
        <p:txBody>
          <a:bodyPr wrap="none" rtlCol="0">
            <a:spAutoFit/>
          </a:bodyPr>
          <a:lstStyle/>
          <a:p>
            <a:r>
              <a:rPr lang="el-GR" dirty="0"/>
              <a:t>(12) Οσφρητικός βολβός</a:t>
            </a:r>
          </a:p>
          <a:p>
            <a:r>
              <a:rPr lang="el-GR" dirty="0"/>
              <a:t>(13) Υπόφυση </a:t>
            </a:r>
          </a:p>
        </p:txBody>
      </p:sp>
      <p:pic>
        <p:nvPicPr>
          <p:cNvPr id="8" name="Εικόνα 7">
            <a:extLst>
              <a:ext uri="{FF2B5EF4-FFF2-40B4-BE49-F238E27FC236}">
                <a16:creationId xmlns:a16="http://schemas.microsoft.com/office/drawing/2014/main" id="{504138A4-0F7B-4E5B-9810-CF5B5D74D7ED}"/>
              </a:ext>
            </a:extLst>
          </p:cNvPr>
          <p:cNvPicPr>
            <a:picLocks noChangeAspect="1"/>
          </p:cNvPicPr>
          <p:nvPr/>
        </p:nvPicPr>
        <p:blipFill>
          <a:blip r:embed="rId2"/>
          <a:stretch>
            <a:fillRect/>
          </a:stretch>
        </p:blipFill>
        <p:spPr>
          <a:xfrm>
            <a:off x="259616" y="983171"/>
            <a:ext cx="5943600" cy="41243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53mm.png"/>
          <p:cNvPicPr>
            <a:picLocks noChangeAspect="1"/>
          </p:cNvPicPr>
          <p:nvPr/>
        </p:nvPicPr>
        <p:blipFill>
          <a:blip r:embed="rId2"/>
          <a:stretch>
            <a:fillRect/>
          </a:stretch>
        </p:blipFill>
        <p:spPr>
          <a:xfrm>
            <a:off x="173642" y="2123099"/>
            <a:ext cx="5643602" cy="3985794"/>
          </a:xfrm>
          <a:prstGeom prst="rect">
            <a:avLst/>
          </a:prstGeom>
        </p:spPr>
      </p:pic>
      <p:sp>
        <p:nvSpPr>
          <p:cNvPr id="3" name="2 - TextBox"/>
          <p:cNvSpPr txBox="1"/>
          <p:nvPr/>
        </p:nvSpPr>
        <p:spPr>
          <a:xfrm>
            <a:off x="2024034" y="285728"/>
            <a:ext cx="1207382"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dirty="0"/>
              <a:t> 4</a:t>
            </a:r>
            <a:r>
              <a:rPr lang="el-GR" baseline="30000" dirty="0"/>
              <a:t>ος</a:t>
            </a:r>
            <a:r>
              <a:rPr lang="el-GR" dirty="0"/>
              <a:t> μήνας</a:t>
            </a:r>
          </a:p>
        </p:txBody>
      </p:sp>
      <p:sp>
        <p:nvSpPr>
          <p:cNvPr id="4" name="3 - TextBox"/>
          <p:cNvSpPr txBox="1"/>
          <p:nvPr/>
        </p:nvSpPr>
        <p:spPr>
          <a:xfrm>
            <a:off x="5817244" y="285728"/>
            <a:ext cx="4103689" cy="1754326"/>
          </a:xfrm>
          <a:prstGeom prst="rect">
            <a:avLst/>
          </a:prstGeom>
          <a:noFill/>
        </p:spPr>
        <p:txBody>
          <a:bodyPr wrap="square" rtlCol="0">
            <a:spAutoFit/>
          </a:bodyPr>
          <a:lstStyle/>
          <a:p>
            <a:r>
              <a:rPr lang="el-GR" dirty="0"/>
              <a:t>Ο </a:t>
            </a:r>
            <a:r>
              <a:rPr lang="el-GR" dirty="0" err="1"/>
              <a:t>τελεγκέφαλος</a:t>
            </a:r>
            <a:r>
              <a:rPr lang="el-GR" dirty="0"/>
              <a:t> μεγεθύνεται και καλύπτει άλλα μέρη του εγκεφάλου και παρουσιάζει ταχύτερη αύξηση.</a:t>
            </a:r>
          </a:p>
          <a:p>
            <a:r>
              <a:rPr lang="el-GR" dirty="0"/>
              <a:t>(16): νήσος-μέση περιοχή έξω επιφ. ημισφαιρίου,  αργά θα καλυφθεί  </a:t>
            </a:r>
            <a:r>
              <a:rPr lang="el-GR" dirty="0" err="1"/>
              <a:t>απόπαρακείμενες</a:t>
            </a:r>
            <a:r>
              <a:rPr lang="el-GR" dirty="0"/>
              <a:t> περιοχές.</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33cm.png"/>
          <p:cNvPicPr>
            <a:picLocks noChangeAspect="1"/>
          </p:cNvPicPr>
          <p:nvPr/>
        </p:nvPicPr>
        <p:blipFill>
          <a:blip r:embed="rId2"/>
          <a:stretch>
            <a:fillRect/>
          </a:stretch>
        </p:blipFill>
        <p:spPr>
          <a:xfrm>
            <a:off x="366683" y="1423372"/>
            <a:ext cx="4902289" cy="4214842"/>
          </a:xfrm>
          <a:prstGeom prst="rect">
            <a:avLst/>
          </a:prstGeom>
        </p:spPr>
      </p:pic>
      <p:sp>
        <p:nvSpPr>
          <p:cNvPr id="3" name="2 - TextBox"/>
          <p:cNvSpPr txBox="1"/>
          <p:nvPr/>
        </p:nvSpPr>
        <p:spPr>
          <a:xfrm>
            <a:off x="2024035" y="285728"/>
            <a:ext cx="113845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l-GR" dirty="0"/>
              <a:t>6</a:t>
            </a:r>
            <a:r>
              <a:rPr lang="el-GR" baseline="30000" dirty="0"/>
              <a:t>ος</a:t>
            </a:r>
            <a:r>
              <a:rPr lang="el-GR" dirty="0"/>
              <a:t> μήνας</a:t>
            </a:r>
          </a:p>
        </p:txBody>
      </p:sp>
      <p:sp>
        <p:nvSpPr>
          <p:cNvPr id="4" name="3 - TextBox"/>
          <p:cNvSpPr txBox="1"/>
          <p:nvPr/>
        </p:nvSpPr>
        <p:spPr>
          <a:xfrm>
            <a:off x="5738811" y="642918"/>
            <a:ext cx="5251759" cy="1477328"/>
          </a:xfrm>
          <a:prstGeom prst="rect">
            <a:avLst/>
          </a:prstGeom>
          <a:noFill/>
        </p:spPr>
        <p:txBody>
          <a:bodyPr wrap="none" rtlCol="0">
            <a:spAutoFit/>
          </a:bodyPr>
          <a:lstStyle/>
          <a:p>
            <a:r>
              <a:rPr lang="el-GR" dirty="0"/>
              <a:t>Η νήσος (16) είναι ακόμα ορατή.</a:t>
            </a:r>
          </a:p>
          <a:p>
            <a:r>
              <a:rPr lang="el-GR" dirty="0"/>
              <a:t>Εμφανίζονται οι πρώτες </a:t>
            </a:r>
            <a:r>
              <a:rPr lang="el-GR" u="sng" dirty="0"/>
              <a:t>αύλακες</a:t>
            </a:r>
            <a:r>
              <a:rPr lang="el-GR" dirty="0"/>
              <a:t> πάνω στις λείες</a:t>
            </a:r>
          </a:p>
          <a:p>
            <a:r>
              <a:rPr lang="el-GR" dirty="0"/>
              <a:t> επιφάνειες ημισφαιρίων.</a:t>
            </a:r>
          </a:p>
          <a:p>
            <a:r>
              <a:rPr lang="el-GR" dirty="0"/>
              <a:t>Τα τοιχώματα νευρικού σωλήνα παχύνονται </a:t>
            </a:r>
          </a:p>
          <a:p>
            <a:r>
              <a:rPr lang="el-GR" dirty="0"/>
              <a:t>(νευρικά κύτταρα και οδοί).</a:t>
            </a:r>
          </a:p>
        </p:txBody>
      </p:sp>
      <p:sp>
        <p:nvSpPr>
          <p:cNvPr id="5" name="4 - TextBox"/>
          <p:cNvSpPr txBox="1"/>
          <p:nvPr/>
        </p:nvSpPr>
        <p:spPr>
          <a:xfrm>
            <a:off x="5459716" y="4714884"/>
            <a:ext cx="5617243" cy="923330"/>
          </a:xfrm>
          <a:prstGeom prst="rect">
            <a:avLst/>
          </a:prstGeom>
          <a:noFill/>
        </p:spPr>
        <p:txBody>
          <a:bodyPr wrap="none" rtlCol="0">
            <a:spAutoFit/>
          </a:bodyPr>
          <a:lstStyle/>
          <a:p>
            <a:r>
              <a:rPr lang="el-GR" dirty="0"/>
              <a:t>Ίνες αναπτύσσονται από το ένα ημισφαίριο στο άλλο</a:t>
            </a:r>
          </a:p>
          <a:p>
            <a:r>
              <a:rPr lang="el-GR" dirty="0"/>
              <a:t>Μέσω του πρόσθιου τοιχώματος </a:t>
            </a:r>
          </a:p>
          <a:p>
            <a:r>
              <a:rPr lang="el-GR" dirty="0"/>
              <a:t>ΣΥΝΔΕΣΜΟΙ-ΜΕΣΟΛΟΒΙΟ</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3DEB8AE-61E9-4127-9565-C6E6DE1D9B7D}"/>
              </a:ext>
            </a:extLst>
          </p:cNvPr>
          <p:cNvPicPr>
            <a:picLocks noChangeAspect="1"/>
          </p:cNvPicPr>
          <p:nvPr/>
        </p:nvPicPr>
        <p:blipFill>
          <a:blip r:embed="rId2"/>
          <a:stretch>
            <a:fillRect/>
          </a:stretch>
        </p:blipFill>
        <p:spPr>
          <a:xfrm>
            <a:off x="2044793" y="524605"/>
            <a:ext cx="7736653" cy="5808789"/>
          </a:xfrm>
          <a:prstGeom prst="rect">
            <a:avLst/>
          </a:prstGeom>
        </p:spPr>
      </p:pic>
    </p:spTree>
    <p:extLst>
      <p:ext uri="{BB962C8B-B14F-4D97-AF65-F5344CB8AC3E}">
        <p14:creationId xmlns:p14="http://schemas.microsoft.com/office/powerpoint/2010/main" val="133253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198CE5A-92E3-40EC-ADDF-C76F0731DDE1}"/>
              </a:ext>
            </a:extLst>
          </p:cNvPr>
          <p:cNvPicPr>
            <a:picLocks noChangeAspect="1"/>
          </p:cNvPicPr>
          <p:nvPr/>
        </p:nvPicPr>
        <p:blipFill>
          <a:blip r:embed="rId2"/>
          <a:stretch>
            <a:fillRect/>
          </a:stretch>
        </p:blipFill>
        <p:spPr>
          <a:xfrm>
            <a:off x="892488" y="856144"/>
            <a:ext cx="8174732" cy="4824536"/>
          </a:xfrm>
          <a:prstGeom prst="rect">
            <a:avLst/>
          </a:prstGeom>
        </p:spPr>
      </p:pic>
    </p:spTree>
    <p:extLst>
      <p:ext uri="{BB962C8B-B14F-4D97-AF65-F5344CB8AC3E}">
        <p14:creationId xmlns:p14="http://schemas.microsoft.com/office/powerpoint/2010/main" val="150299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DD3307B-4CD7-4F4F-A4BD-1EA636EB083F}"/>
              </a:ext>
            </a:extLst>
          </p:cNvPr>
          <p:cNvPicPr>
            <a:picLocks noChangeAspect="1"/>
          </p:cNvPicPr>
          <p:nvPr/>
        </p:nvPicPr>
        <p:blipFill>
          <a:blip r:embed="rId2"/>
          <a:stretch>
            <a:fillRect/>
          </a:stretch>
        </p:blipFill>
        <p:spPr>
          <a:xfrm>
            <a:off x="5957197" y="2350728"/>
            <a:ext cx="4413400" cy="2156547"/>
          </a:xfrm>
          <a:prstGeom prst="rect">
            <a:avLst/>
          </a:prstGeom>
        </p:spPr>
      </p:pic>
      <p:pic>
        <p:nvPicPr>
          <p:cNvPr id="5" name="Εικόνα 4">
            <a:extLst>
              <a:ext uri="{FF2B5EF4-FFF2-40B4-BE49-F238E27FC236}">
                <a16:creationId xmlns:a16="http://schemas.microsoft.com/office/drawing/2014/main" id="{5EC6DC2D-6D17-4F78-84C5-E19A88D17654}"/>
              </a:ext>
            </a:extLst>
          </p:cNvPr>
          <p:cNvPicPr>
            <a:picLocks noChangeAspect="1"/>
          </p:cNvPicPr>
          <p:nvPr/>
        </p:nvPicPr>
        <p:blipFill>
          <a:blip r:embed="rId3"/>
          <a:stretch>
            <a:fillRect/>
          </a:stretch>
        </p:blipFill>
        <p:spPr>
          <a:xfrm>
            <a:off x="782320" y="1080771"/>
            <a:ext cx="3981692" cy="5078343"/>
          </a:xfrm>
          <a:prstGeom prst="rect">
            <a:avLst/>
          </a:prstGeom>
        </p:spPr>
      </p:pic>
      <p:pic>
        <p:nvPicPr>
          <p:cNvPr id="6" name="Εικόνα 5">
            <a:extLst>
              <a:ext uri="{FF2B5EF4-FFF2-40B4-BE49-F238E27FC236}">
                <a16:creationId xmlns:a16="http://schemas.microsoft.com/office/drawing/2014/main" id="{FC12D11D-3BF9-41A8-B97F-7785BC963BA7}"/>
              </a:ext>
            </a:extLst>
          </p:cNvPr>
          <p:cNvPicPr>
            <a:picLocks noChangeAspect="1"/>
          </p:cNvPicPr>
          <p:nvPr/>
        </p:nvPicPr>
        <p:blipFill>
          <a:blip r:embed="rId4"/>
          <a:stretch>
            <a:fillRect/>
          </a:stretch>
        </p:blipFill>
        <p:spPr>
          <a:xfrm>
            <a:off x="4498555" y="982944"/>
            <a:ext cx="6089660" cy="568368"/>
          </a:xfrm>
          <a:prstGeom prst="rect">
            <a:avLst/>
          </a:prstGeom>
        </p:spPr>
      </p:pic>
    </p:spTree>
    <p:extLst>
      <p:ext uri="{BB962C8B-B14F-4D97-AF65-F5344CB8AC3E}">
        <p14:creationId xmlns:p14="http://schemas.microsoft.com/office/powerpoint/2010/main" val="2684698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21EFE46-86D9-4CF2-A027-E001B3925A10}"/>
              </a:ext>
            </a:extLst>
          </p:cNvPr>
          <p:cNvPicPr>
            <a:picLocks noChangeAspect="1"/>
          </p:cNvPicPr>
          <p:nvPr/>
        </p:nvPicPr>
        <p:blipFill>
          <a:blip r:embed="rId2"/>
          <a:stretch>
            <a:fillRect/>
          </a:stretch>
        </p:blipFill>
        <p:spPr>
          <a:xfrm>
            <a:off x="220272" y="418346"/>
            <a:ext cx="5485790" cy="6021308"/>
          </a:xfrm>
          <a:prstGeom prst="rect">
            <a:avLst/>
          </a:prstGeom>
        </p:spPr>
      </p:pic>
      <p:pic>
        <p:nvPicPr>
          <p:cNvPr id="3" name="Εικόνα 2">
            <a:extLst>
              <a:ext uri="{FF2B5EF4-FFF2-40B4-BE49-F238E27FC236}">
                <a16:creationId xmlns:a16="http://schemas.microsoft.com/office/drawing/2014/main" id="{21155116-8B9E-4F5F-9993-4A3764229D25}"/>
              </a:ext>
            </a:extLst>
          </p:cNvPr>
          <p:cNvPicPr>
            <a:picLocks noChangeAspect="1"/>
          </p:cNvPicPr>
          <p:nvPr/>
        </p:nvPicPr>
        <p:blipFill>
          <a:blip r:embed="rId3"/>
          <a:stretch>
            <a:fillRect/>
          </a:stretch>
        </p:blipFill>
        <p:spPr>
          <a:xfrm>
            <a:off x="6232530" y="35985"/>
            <a:ext cx="3482970" cy="6822015"/>
          </a:xfrm>
          <a:prstGeom prst="rect">
            <a:avLst/>
          </a:prstGeom>
        </p:spPr>
      </p:pic>
    </p:spTree>
    <p:extLst>
      <p:ext uri="{BB962C8B-B14F-4D97-AF65-F5344CB8AC3E}">
        <p14:creationId xmlns:p14="http://schemas.microsoft.com/office/powerpoint/2010/main" val="3842833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359BC356-9F61-4DD1-B938-F2AFCC73CBE4}"/>
              </a:ext>
            </a:extLst>
          </p:cNvPr>
          <p:cNvGraphicFramePr>
            <a:graphicFrameLocks noChangeAspect="1"/>
          </p:cNvGraphicFramePr>
          <p:nvPr>
            <p:extLst>
              <p:ext uri="{D42A27DB-BD31-4B8C-83A1-F6EECF244321}">
                <p14:modId xmlns:p14="http://schemas.microsoft.com/office/powerpoint/2010/main" val="2074966650"/>
              </p:ext>
            </p:extLst>
          </p:nvPr>
        </p:nvGraphicFramePr>
        <p:xfrm>
          <a:off x="7992303" y="2940050"/>
          <a:ext cx="3460750" cy="977900"/>
        </p:xfrm>
        <a:graphic>
          <a:graphicData uri="http://schemas.openxmlformats.org/presentationml/2006/ole">
            <mc:AlternateContent xmlns:mc="http://schemas.openxmlformats.org/markup-compatibility/2006">
              <mc:Choice xmlns:v="urn:schemas-microsoft-com:vml" Requires="v">
                <p:oleObj spid="_x0000_s1040" name="Εικόνα Bitmap" r:id="rId4" imgW="3460680" imgH="977760" progId="Paint.Picture">
                  <p:embed/>
                </p:oleObj>
              </mc:Choice>
              <mc:Fallback>
                <p:oleObj name="Εικόνα Bitmap" r:id="rId4" imgW="3460680" imgH="977760" progId="Paint.Picture">
                  <p:embed/>
                  <p:pic>
                    <p:nvPicPr>
                      <p:cNvPr id="3" name="Αντικείμενο 2">
                        <a:extLst>
                          <a:ext uri="{FF2B5EF4-FFF2-40B4-BE49-F238E27FC236}">
                            <a16:creationId xmlns:a16="http://schemas.microsoft.com/office/drawing/2014/main" id="{359BC356-9F61-4DD1-B938-F2AFCC73CBE4}"/>
                          </a:ext>
                        </a:extLst>
                      </p:cNvPr>
                      <p:cNvPicPr/>
                      <p:nvPr/>
                    </p:nvPicPr>
                    <p:blipFill>
                      <a:blip r:embed="rId5"/>
                      <a:stretch>
                        <a:fillRect/>
                      </a:stretch>
                    </p:blipFill>
                    <p:spPr>
                      <a:xfrm>
                        <a:off x="7992303" y="2940050"/>
                        <a:ext cx="3460750" cy="977900"/>
                      </a:xfrm>
                      <a:prstGeom prst="rect">
                        <a:avLst/>
                      </a:prstGeom>
                    </p:spPr>
                  </p:pic>
                </p:oleObj>
              </mc:Fallback>
            </mc:AlternateContent>
          </a:graphicData>
        </a:graphic>
      </p:graphicFrame>
      <p:pic>
        <p:nvPicPr>
          <p:cNvPr id="4" name="Εικόνα 3">
            <a:extLst>
              <a:ext uri="{FF2B5EF4-FFF2-40B4-BE49-F238E27FC236}">
                <a16:creationId xmlns:a16="http://schemas.microsoft.com/office/drawing/2014/main" id="{938ACF3F-21F2-437B-8CB3-067CFC27D51A}"/>
              </a:ext>
            </a:extLst>
          </p:cNvPr>
          <p:cNvPicPr>
            <a:picLocks noChangeAspect="1"/>
          </p:cNvPicPr>
          <p:nvPr/>
        </p:nvPicPr>
        <p:blipFill>
          <a:blip r:embed="rId6"/>
          <a:stretch>
            <a:fillRect/>
          </a:stretch>
        </p:blipFill>
        <p:spPr>
          <a:xfrm>
            <a:off x="990600" y="480183"/>
            <a:ext cx="5105400" cy="5553075"/>
          </a:xfrm>
          <a:prstGeom prst="rect">
            <a:avLst/>
          </a:prstGeom>
        </p:spPr>
      </p:pic>
      <p:sp>
        <p:nvSpPr>
          <p:cNvPr id="5" name="TextBox 4">
            <a:extLst>
              <a:ext uri="{FF2B5EF4-FFF2-40B4-BE49-F238E27FC236}">
                <a16:creationId xmlns:a16="http://schemas.microsoft.com/office/drawing/2014/main" id="{4FC5BF72-1E3A-49CC-913D-7F4ECB20D65E}"/>
              </a:ext>
            </a:extLst>
          </p:cNvPr>
          <p:cNvSpPr txBox="1"/>
          <p:nvPr/>
        </p:nvSpPr>
        <p:spPr>
          <a:xfrm>
            <a:off x="7054132" y="979777"/>
            <a:ext cx="356758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l-GR" sz="2800" dirty="0"/>
              <a:t>ΑΝΑΠΤΥΞΗ 4</a:t>
            </a:r>
            <a:r>
              <a:rPr lang="el-GR" sz="2800" baseline="30000" dirty="0"/>
              <a:t>Ης</a:t>
            </a:r>
            <a:r>
              <a:rPr lang="el-GR" sz="2800" dirty="0"/>
              <a:t> ΚΟΙΛΙΑΣ</a:t>
            </a:r>
          </a:p>
        </p:txBody>
      </p:sp>
    </p:spTree>
    <p:extLst>
      <p:ext uri="{BB962C8B-B14F-4D97-AF65-F5344CB8AC3E}">
        <p14:creationId xmlns:p14="http://schemas.microsoft.com/office/powerpoint/2010/main" val="158677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312834" y="938200"/>
            <a:ext cx="8058150" cy="2676525"/>
          </a:xfrm>
          <a:prstGeom prst="rect">
            <a:avLst/>
          </a:prstGeom>
          <a:noFill/>
          <a:ln w="9525">
            <a:noFill/>
            <a:miter lim="800000"/>
            <a:headEnd/>
            <a:tailEnd/>
          </a:ln>
          <a:effectLst/>
        </p:spPr>
      </p:pic>
      <p:sp>
        <p:nvSpPr>
          <p:cNvPr id="3" name="2 - TextBox"/>
          <p:cNvSpPr txBox="1"/>
          <p:nvPr/>
        </p:nvSpPr>
        <p:spPr>
          <a:xfrm>
            <a:off x="2920317" y="325966"/>
            <a:ext cx="540885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l-GR" dirty="0"/>
              <a:t>ΕΠΙΜΗΚΕΙΣ ΖΩΝΕΣ ΚΑΤΑ ΤΗΝ ΕΜΒΡΥΙΚΗ ΔΙΑΠΛΑΣΗ.</a:t>
            </a:r>
          </a:p>
        </p:txBody>
      </p:sp>
      <p:sp>
        <p:nvSpPr>
          <p:cNvPr id="4" name="3 - TextBox"/>
          <p:cNvSpPr txBox="1"/>
          <p:nvPr/>
        </p:nvSpPr>
        <p:spPr>
          <a:xfrm>
            <a:off x="1529374" y="4560894"/>
            <a:ext cx="6918882" cy="923330"/>
          </a:xfrm>
          <a:prstGeom prst="rect">
            <a:avLst/>
          </a:prstGeom>
          <a:noFill/>
        </p:spPr>
        <p:txBody>
          <a:bodyPr wrap="none" rtlCol="0">
            <a:spAutoFit/>
          </a:bodyPr>
          <a:lstStyle/>
          <a:p>
            <a:r>
              <a:rPr lang="el-GR" dirty="0"/>
              <a:t>19 βασικό πέταλο: θέση προέλευσης κινητικών κυττάρων</a:t>
            </a:r>
          </a:p>
          <a:p>
            <a:r>
              <a:rPr lang="el-GR" dirty="0"/>
              <a:t>20 πτερυγοειδές πέταλο: θέση προέλευσης αισθητικών κυττάρων</a:t>
            </a:r>
          </a:p>
          <a:p>
            <a:r>
              <a:rPr lang="el-GR" dirty="0"/>
              <a:t>21 θέση προέλευσης νευρικών κυττάρων ΑΝΣ</a:t>
            </a:r>
          </a:p>
        </p:txBody>
      </p:sp>
      <p:sp>
        <p:nvSpPr>
          <p:cNvPr id="6" name="5 - TextBox"/>
          <p:cNvSpPr txBox="1"/>
          <p:nvPr/>
        </p:nvSpPr>
        <p:spPr>
          <a:xfrm>
            <a:off x="2920317" y="3672961"/>
            <a:ext cx="451918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l-GR" dirty="0"/>
              <a:t>ΑΡΧΙΤΕΚΤΟΝΙΚΟ ΠΡΟΤΥΠΟ ΝΜ ΣΤΕΛΕΧΟΥΣ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D261517-FAEC-4607-B43D-8FB7E1E2CE63}"/>
              </a:ext>
            </a:extLst>
          </p:cNvPr>
          <p:cNvPicPr>
            <a:picLocks noChangeAspect="1" noChangeArrowheads="1"/>
          </p:cNvPicPr>
          <p:nvPr/>
        </p:nvPicPr>
        <p:blipFill>
          <a:blip r:embed="rId2"/>
          <a:srcRect/>
          <a:stretch>
            <a:fillRect/>
          </a:stretch>
        </p:blipFill>
        <p:spPr bwMode="auto">
          <a:xfrm>
            <a:off x="1790248" y="66589"/>
            <a:ext cx="5214974" cy="6724821"/>
          </a:xfrm>
          <a:prstGeom prst="rect">
            <a:avLst/>
          </a:prstGeom>
          <a:noFill/>
          <a:ln w="9525">
            <a:noFill/>
            <a:miter lim="800000"/>
            <a:headEnd/>
            <a:tailEnd/>
          </a:ln>
          <a:effectLst/>
        </p:spPr>
      </p:pic>
    </p:spTree>
    <p:extLst>
      <p:ext uri="{BB962C8B-B14F-4D97-AF65-F5344CB8AC3E}">
        <p14:creationId xmlns:p14="http://schemas.microsoft.com/office/powerpoint/2010/main" val="391593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E491B64-274C-4E66-81C6-99D1294EFF7D}"/>
              </a:ext>
            </a:extLst>
          </p:cNvPr>
          <p:cNvPicPr>
            <a:picLocks noChangeAspect="1"/>
          </p:cNvPicPr>
          <p:nvPr/>
        </p:nvPicPr>
        <p:blipFill>
          <a:blip r:embed="rId2"/>
          <a:stretch>
            <a:fillRect/>
          </a:stretch>
        </p:blipFill>
        <p:spPr>
          <a:xfrm>
            <a:off x="892624" y="0"/>
            <a:ext cx="4565716" cy="6662565"/>
          </a:xfrm>
          <a:prstGeom prst="rect">
            <a:avLst/>
          </a:prstGeom>
        </p:spPr>
      </p:pic>
      <p:sp>
        <p:nvSpPr>
          <p:cNvPr id="3" name="TextBox 2">
            <a:extLst>
              <a:ext uri="{FF2B5EF4-FFF2-40B4-BE49-F238E27FC236}">
                <a16:creationId xmlns:a16="http://schemas.microsoft.com/office/drawing/2014/main" id="{F3E1FA0E-65E8-4EFD-AAA9-B3954AE7875A}"/>
              </a:ext>
            </a:extLst>
          </p:cNvPr>
          <p:cNvSpPr txBox="1"/>
          <p:nvPr/>
        </p:nvSpPr>
        <p:spPr>
          <a:xfrm>
            <a:off x="7017744" y="1212624"/>
            <a:ext cx="1773717"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l-GR" sz="2800" dirty="0"/>
              <a:t>23 ΜΕΡΕΣ</a:t>
            </a:r>
          </a:p>
        </p:txBody>
      </p:sp>
      <p:sp>
        <p:nvSpPr>
          <p:cNvPr id="4" name="TextBox 3">
            <a:extLst>
              <a:ext uri="{FF2B5EF4-FFF2-40B4-BE49-F238E27FC236}">
                <a16:creationId xmlns:a16="http://schemas.microsoft.com/office/drawing/2014/main" id="{8344CBEC-059B-46AE-8C0B-F3F8292387C1}"/>
              </a:ext>
            </a:extLst>
          </p:cNvPr>
          <p:cNvSpPr txBox="1"/>
          <p:nvPr/>
        </p:nvSpPr>
        <p:spPr>
          <a:xfrm>
            <a:off x="6841475" y="3514381"/>
            <a:ext cx="2307748" cy="52322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l-GR" sz="2800" dirty="0"/>
              <a:t>6 ΕΒΔΟΜΑΔΕΣ</a:t>
            </a:r>
          </a:p>
        </p:txBody>
      </p:sp>
      <p:sp>
        <p:nvSpPr>
          <p:cNvPr id="5" name="TextBox 4">
            <a:extLst>
              <a:ext uri="{FF2B5EF4-FFF2-40B4-BE49-F238E27FC236}">
                <a16:creationId xmlns:a16="http://schemas.microsoft.com/office/drawing/2014/main" id="{09227CC6-0239-4524-AD6C-3BD5BE2F3815}"/>
              </a:ext>
            </a:extLst>
          </p:cNvPr>
          <p:cNvSpPr txBox="1"/>
          <p:nvPr/>
        </p:nvSpPr>
        <p:spPr>
          <a:xfrm>
            <a:off x="7017744" y="5554528"/>
            <a:ext cx="2307748" cy="523220"/>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sz="2800" dirty="0"/>
              <a:t>9 ΕΒΔΟΜΑΔΕΣ</a:t>
            </a:r>
          </a:p>
        </p:txBody>
      </p:sp>
    </p:spTree>
    <p:extLst>
      <p:ext uri="{BB962C8B-B14F-4D97-AF65-F5344CB8AC3E}">
        <p14:creationId xmlns:p14="http://schemas.microsoft.com/office/powerpoint/2010/main" val="2094981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srcRect/>
          <a:stretch>
            <a:fillRect/>
          </a:stretch>
        </p:blipFill>
        <p:spPr bwMode="auto">
          <a:xfrm>
            <a:off x="559723" y="1639350"/>
            <a:ext cx="8582025" cy="1571625"/>
          </a:xfrm>
          <a:prstGeom prst="rect">
            <a:avLst/>
          </a:prstGeom>
          <a:noFill/>
          <a:ln w="9525">
            <a:noFill/>
            <a:miter lim="800000"/>
            <a:headEnd/>
            <a:tailEnd/>
          </a:ln>
          <a:effectLst/>
        </p:spPr>
      </p:pic>
      <p:sp>
        <p:nvSpPr>
          <p:cNvPr id="7" name="6 - TextBox"/>
          <p:cNvSpPr txBox="1"/>
          <p:nvPr/>
        </p:nvSpPr>
        <p:spPr>
          <a:xfrm>
            <a:off x="559723" y="3711202"/>
            <a:ext cx="9071714" cy="646331"/>
          </a:xfrm>
          <a:prstGeom prst="rect">
            <a:avLst/>
          </a:prstGeom>
          <a:noFill/>
        </p:spPr>
        <p:txBody>
          <a:bodyPr wrap="none" rtlCol="0">
            <a:spAutoFit/>
          </a:bodyPr>
          <a:lstStyle/>
          <a:p>
            <a:r>
              <a:rPr lang="el-GR" b="1" dirty="0"/>
              <a:t>Αμφίβια και ερπετά</a:t>
            </a:r>
            <a:r>
              <a:rPr lang="el-GR" dirty="0"/>
              <a:t>: ο τελικός εγκέφαλος (1) είναι εξάρτημα οσφρητικού </a:t>
            </a:r>
            <a:r>
              <a:rPr lang="el-GR" dirty="0" err="1"/>
              <a:t>βοβλού</a:t>
            </a:r>
            <a:r>
              <a:rPr lang="el-GR" dirty="0"/>
              <a:t> (2).</a:t>
            </a:r>
          </a:p>
          <a:p>
            <a:r>
              <a:rPr lang="el-GR" dirty="0"/>
              <a:t>Ο μέσος εγκέφαλος (3) και ο διάμεσος (4) φαίνονται ελεύθερα στην επιφάνεια.</a:t>
            </a:r>
          </a:p>
        </p:txBody>
      </p:sp>
      <p:sp>
        <p:nvSpPr>
          <p:cNvPr id="11" name="10 - TextBox"/>
          <p:cNvSpPr txBox="1"/>
          <p:nvPr/>
        </p:nvSpPr>
        <p:spPr>
          <a:xfrm>
            <a:off x="3738546" y="857233"/>
            <a:ext cx="5698996" cy="461665"/>
          </a:xfrm>
          <a:prstGeom prst="rect">
            <a:avLst/>
          </a:prstGeom>
          <a:noFill/>
        </p:spPr>
        <p:txBody>
          <a:bodyPr wrap="none" rtlCol="0">
            <a:spAutoFit/>
          </a:bodyPr>
          <a:lstStyle/>
          <a:p>
            <a:r>
              <a:rPr lang="el-GR" sz="2400" b="1" dirty="0"/>
              <a:t>ΦΛΟΙΟΓΕΝΕΤΙΚΗ ΕΞΕΛΙΞΗ ΕΓΚΕΦΑΛΟΥ</a:t>
            </a:r>
          </a:p>
        </p:txBody>
      </p:sp>
      <p:sp>
        <p:nvSpPr>
          <p:cNvPr id="12" name="11 - TextBox"/>
          <p:cNvSpPr txBox="1"/>
          <p:nvPr/>
        </p:nvSpPr>
        <p:spPr>
          <a:xfrm>
            <a:off x="559723" y="4857760"/>
            <a:ext cx="8460971" cy="646331"/>
          </a:xfrm>
          <a:prstGeom prst="rect">
            <a:avLst/>
          </a:prstGeom>
          <a:noFill/>
        </p:spPr>
        <p:txBody>
          <a:bodyPr wrap="none" rtlCol="0">
            <a:spAutoFit/>
          </a:bodyPr>
          <a:lstStyle/>
          <a:p>
            <a:r>
              <a:rPr lang="el-GR" dirty="0"/>
              <a:t>Περιοχές που εξυπηρετούν βασικές ζωτικές λειτουργίες αναπτύχθηκαν πρώιμα, </a:t>
            </a:r>
          </a:p>
          <a:p>
            <a:r>
              <a:rPr lang="el-GR" dirty="0"/>
              <a:t>ήδη παρόντα σε αρχέγονα σπονδυλωτά.</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96602" y="1438119"/>
            <a:ext cx="8248650" cy="2371725"/>
          </a:xfrm>
          <a:prstGeom prst="rect">
            <a:avLst/>
          </a:prstGeom>
          <a:noFill/>
          <a:ln w="9525">
            <a:noFill/>
            <a:miter lim="800000"/>
            <a:headEnd/>
            <a:tailEnd/>
          </a:ln>
          <a:effectLst/>
        </p:spPr>
      </p:pic>
      <p:sp>
        <p:nvSpPr>
          <p:cNvPr id="3" name="2 - TextBox"/>
          <p:cNvSpPr txBox="1"/>
          <p:nvPr/>
        </p:nvSpPr>
        <p:spPr>
          <a:xfrm>
            <a:off x="1204255" y="4429131"/>
            <a:ext cx="7510389" cy="923330"/>
          </a:xfrm>
          <a:prstGeom prst="rect">
            <a:avLst/>
          </a:prstGeom>
          <a:noFill/>
        </p:spPr>
        <p:txBody>
          <a:bodyPr wrap="none" rtlCol="0">
            <a:spAutoFit/>
          </a:bodyPr>
          <a:lstStyle/>
          <a:p>
            <a:r>
              <a:rPr lang="el-GR" b="1" dirty="0"/>
              <a:t>Αρχέγονα θηλαστικά</a:t>
            </a:r>
            <a:r>
              <a:rPr lang="el-GR" dirty="0"/>
              <a:t>: ο τελικός εγκέφαλος επεκτείνεται και καλύπτει </a:t>
            </a:r>
          </a:p>
          <a:p>
            <a:r>
              <a:rPr lang="el-GR" dirty="0"/>
              <a:t>το διάμεσο εγκέφαλο και το στέλεχος. </a:t>
            </a:r>
          </a:p>
          <a:p>
            <a:r>
              <a:rPr lang="el-GR" dirty="0"/>
              <a:t>Τα πρωιμότερα ωθούνται σε βαθύτερα μέρη του εγκεφάλου.</a:t>
            </a:r>
          </a:p>
        </p:txBody>
      </p:sp>
      <p:sp>
        <p:nvSpPr>
          <p:cNvPr id="4" name="3 - TextBox"/>
          <p:cNvSpPr txBox="1"/>
          <p:nvPr/>
        </p:nvSpPr>
        <p:spPr>
          <a:xfrm>
            <a:off x="3738546" y="357167"/>
            <a:ext cx="5698996" cy="461665"/>
          </a:xfrm>
          <a:prstGeom prst="rect">
            <a:avLst/>
          </a:prstGeom>
          <a:noFill/>
        </p:spPr>
        <p:txBody>
          <a:bodyPr wrap="none" rtlCol="0">
            <a:spAutoFit/>
          </a:bodyPr>
          <a:lstStyle/>
          <a:p>
            <a:r>
              <a:rPr lang="el-GR" sz="2400" b="1" dirty="0"/>
              <a:t>ΦΛΟΙΟΓΕΝΕΤΙΚΗ ΕΞΕΛΙΞΗ ΕΓΚΕΦΑΛΟΥ</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710214" y="180990"/>
            <a:ext cx="8858250" cy="5391150"/>
          </a:xfrm>
          <a:prstGeom prst="rect">
            <a:avLst/>
          </a:prstGeom>
          <a:noFill/>
          <a:ln w="9525">
            <a:noFill/>
            <a:miter lim="800000"/>
            <a:headEnd/>
            <a:tailEnd/>
          </a:ln>
          <a:effectLst/>
        </p:spPr>
      </p:pic>
      <p:sp>
        <p:nvSpPr>
          <p:cNvPr id="3" name="2 - TextBox"/>
          <p:cNvSpPr txBox="1"/>
          <p:nvPr/>
        </p:nvSpPr>
        <p:spPr>
          <a:xfrm>
            <a:off x="7435705" y="285728"/>
            <a:ext cx="3701654" cy="369332"/>
          </a:xfrm>
          <a:prstGeom prst="rect">
            <a:avLst/>
          </a:prstGeom>
          <a:noFill/>
        </p:spPr>
        <p:txBody>
          <a:bodyPr wrap="none" rtlCol="0">
            <a:spAutoFit/>
          </a:bodyPr>
          <a:lstStyle/>
          <a:p>
            <a:r>
              <a:rPr lang="el-GR" b="1" dirty="0">
                <a:solidFill>
                  <a:srgbClr val="FF0000"/>
                </a:solidFill>
              </a:rPr>
              <a:t>Εκμαγεία κρανιακής κοιλότητας</a:t>
            </a:r>
            <a:r>
              <a:rPr lang="el-GR" dirty="0"/>
              <a:t>.</a:t>
            </a:r>
          </a:p>
        </p:txBody>
      </p:sp>
      <p:sp>
        <p:nvSpPr>
          <p:cNvPr id="4" name="3 - TextBox"/>
          <p:cNvSpPr txBox="1"/>
          <p:nvPr/>
        </p:nvSpPr>
        <p:spPr>
          <a:xfrm>
            <a:off x="781334" y="5648942"/>
            <a:ext cx="8986756" cy="923330"/>
          </a:xfrm>
          <a:prstGeom prst="rect">
            <a:avLst/>
          </a:prstGeom>
          <a:noFill/>
        </p:spPr>
        <p:txBody>
          <a:bodyPr wrap="none" rtlCol="0">
            <a:spAutoFit/>
          </a:bodyPr>
          <a:lstStyle/>
          <a:p>
            <a:r>
              <a:rPr lang="el-GR" dirty="0"/>
              <a:t>Σταδιακή μεγέθυνση κροταφικών και μετωπιαίων λοβών</a:t>
            </a:r>
          </a:p>
          <a:p>
            <a:r>
              <a:rPr lang="el-GR" dirty="0"/>
              <a:t>Σημαντική αλλαγή από τον </a:t>
            </a:r>
            <a:r>
              <a:rPr lang="el-GR" b="1" dirty="0">
                <a:solidFill>
                  <a:schemeClr val="tx2">
                    <a:lumMod val="60000"/>
                    <a:lumOff val="40000"/>
                  </a:schemeClr>
                </a:solidFill>
              </a:rPr>
              <a:t>Άνθρωπο του Πεκίνου στον Άνθρωπο του Νεάντερνταλ </a:t>
            </a:r>
          </a:p>
          <a:p>
            <a:r>
              <a:rPr lang="el-GR" dirty="0"/>
              <a:t>(αιχμηρά εργαλεία). Η μετέπειτα εξέλιξη όχι εντυπωσιακή.</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ro magnon.png"/>
          <p:cNvPicPr>
            <a:picLocks noChangeAspect="1"/>
          </p:cNvPicPr>
          <p:nvPr/>
        </p:nvPicPr>
        <p:blipFill>
          <a:blip r:embed="rId2"/>
          <a:stretch>
            <a:fillRect/>
          </a:stretch>
        </p:blipFill>
        <p:spPr>
          <a:xfrm>
            <a:off x="2238349" y="500042"/>
            <a:ext cx="3513125" cy="2209992"/>
          </a:xfrm>
          <a:prstGeom prst="rect">
            <a:avLst/>
          </a:prstGeom>
        </p:spPr>
      </p:pic>
      <p:pic>
        <p:nvPicPr>
          <p:cNvPr id="6146" name="Picture 2"/>
          <p:cNvPicPr>
            <a:picLocks noChangeAspect="1" noChangeArrowheads="1"/>
          </p:cNvPicPr>
          <p:nvPr/>
        </p:nvPicPr>
        <p:blipFill>
          <a:blip r:embed="rId3"/>
          <a:srcRect/>
          <a:stretch>
            <a:fillRect/>
          </a:stretch>
        </p:blipFill>
        <p:spPr bwMode="auto">
          <a:xfrm>
            <a:off x="1738282" y="2857497"/>
            <a:ext cx="7905750" cy="3400425"/>
          </a:xfrm>
          <a:prstGeom prst="rect">
            <a:avLst/>
          </a:prstGeom>
          <a:noFill/>
          <a:ln w="9525">
            <a:noFill/>
            <a:miter lim="800000"/>
            <a:headEnd/>
            <a:tailEnd/>
          </a:ln>
          <a:effectLst/>
        </p:spPr>
      </p:pic>
      <p:sp>
        <p:nvSpPr>
          <p:cNvPr id="4" name="3 - TextBox"/>
          <p:cNvSpPr txBox="1"/>
          <p:nvPr/>
        </p:nvSpPr>
        <p:spPr>
          <a:xfrm>
            <a:off x="5310182" y="428605"/>
            <a:ext cx="5734262" cy="2031325"/>
          </a:xfrm>
          <a:prstGeom prst="rect">
            <a:avLst/>
          </a:prstGeom>
          <a:noFill/>
        </p:spPr>
        <p:txBody>
          <a:bodyPr wrap="none" rtlCol="0">
            <a:spAutoFit/>
          </a:bodyPr>
          <a:lstStyle/>
          <a:p>
            <a:r>
              <a:rPr lang="el-GR" dirty="0"/>
              <a:t>Τα προβάλλοντα μέρη του εγκεφάλου ασκούν</a:t>
            </a:r>
          </a:p>
          <a:p>
            <a:r>
              <a:rPr lang="el-GR" dirty="0"/>
              <a:t> πίεση και δημιουργούν </a:t>
            </a:r>
            <a:r>
              <a:rPr lang="el-GR" dirty="0" err="1"/>
              <a:t>εντυπωματα</a:t>
            </a:r>
            <a:r>
              <a:rPr lang="el-GR" dirty="0"/>
              <a:t> στην έσω</a:t>
            </a:r>
          </a:p>
          <a:p>
            <a:r>
              <a:rPr lang="el-GR" dirty="0"/>
              <a:t> επιφάνεια κρανίου. Στον ανθρώπινο κρανίο πιο </a:t>
            </a:r>
          </a:p>
          <a:p>
            <a:r>
              <a:rPr lang="el-GR" dirty="0" err="1"/>
              <a:t>εκσεσημασμένα</a:t>
            </a:r>
            <a:r>
              <a:rPr lang="el-GR" dirty="0"/>
              <a:t> αυτά στη βάση του κρανίου </a:t>
            </a:r>
          </a:p>
          <a:p>
            <a:r>
              <a:rPr lang="el-GR" dirty="0"/>
              <a:t>(βάση μετωπιαίων και κροταφικών ελίκων) που</a:t>
            </a:r>
          </a:p>
          <a:p>
            <a:r>
              <a:rPr lang="el-GR" dirty="0"/>
              <a:t> αναπτύχθηκε πιο πρόσφατα και μόνο στον άνθρωπο.</a:t>
            </a:r>
          </a:p>
          <a:p>
            <a:r>
              <a:rPr lang="el-GR" dirty="0"/>
              <a:t> (</a:t>
            </a:r>
            <a:r>
              <a:rPr lang="el-GR" b="1" dirty="0">
                <a:solidFill>
                  <a:schemeClr val="tx2">
                    <a:lumMod val="60000"/>
                    <a:lumOff val="40000"/>
                  </a:schemeClr>
                </a:solidFill>
              </a:rPr>
              <a:t>προσωπικότητα</a:t>
            </a:r>
            <a:r>
              <a:rPr lang="el-GR" dirty="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702F8F1-A887-4D28-80C3-A8EDAE69C43C}"/>
              </a:ext>
            </a:extLst>
          </p:cNvPr>
          <p:cNvPicPr>
            <a:picLocks noChangeAspect="1"/>
          </p:cNvPicPr>
          <p:nvPr/>
        </p:nvPicPr>
        <p:blipFill>
          <a:blip r:embed="rId2"/>
          <a:stretch>
            <a:fillRect/>
          </a:stretch>
        </p:blipFill>
        <p:spPr>
          <a:xfrm>
            <a:off x="52156" y="99152"/>
            <a:ext cx="5858030" cy="6858000"/>
          </a:xfrm>
          <a:prstGeom prst="rect">
            <a:avLst/>
          </a:prstGeom>
        </p:spPr>
      </p:pic>
      <p:sp>
        <p:nvSpPr>
          <p:cNvPr id="4" name="TextBox 3">
            <a:extLst>
              <a:ext uri="{FF2B5EF4-FFF2-40B4-BE49-F238E27FC236}">
                <a16:creationId xmlns:a16="http://schemas.microsoft.com/office/drawing/2014/main" id="{036A3AA8-2DAC-40AA-8DF2-F4730F836D43}"/>
              </a:ext>
            </a:extLst>
          </p:cNvPr>
          <p:cNvSpPr txBox="1"/>
          <p:nvPr/>
        </p:nvSpPr>
        <p:spPr>
          <a:xfrm>
            <a:off x="5910186" y="99152"/>
            <a:ext cx="6097836" cy="646331"/>
          </a:xfrm>
          <a:prstGeom prst="rect">
            <a:avLst/>
          </a:prstGeom>
          <a:noFill/>
        </p:spPr>
        <p:txBody>
          <a:bodyPr wrap="square">
            <a:spAutoFit/>
          </a:bodyPr>
          <a:lstStyle/>
          <a:p>
            <a:r>
              <a:rPr lang="en-US" dirty="0"/>
              <a:t>In </a:t>
            </a:r>
            <a:r>
              <a:rPr lang="en-US" dirty="0">
                <a:solidFill>
                  <a:srgbClr val="FFFF00"/>
                </a:solidFill>
              </a:rPr>
              <a:t>anencephaly</a:t>
            </a:r>
            <a:r>
              <a:rPr lang="en-US" dirty="0"/>
              <a:t>, the absence of the brain and calvaria can be total or partial.</a:t>
            </a:r>
            <a:endParaRPr lang="el-GR" dirty="0"/>
          </a:p>
        </p:txBody>
      </p:sp>
      <p:sp>
        <p:nvSpPr>
          <p:cNvPr id="6" name="TextBox 5">
            <a:extLst>
              <a:ext uri="{FF2B5EF4-FFF2-40B4-BE49-F238E27FC236}">
                <a16:creationId xmlns:a16="http://schemas.microsoft.com/office/drawing/2014/main" id="{A463C7DF-48E4-4B78-81EE-B7957B2A2F60}"/>
              </a:ext>
            </a:extLst>
          </p:cNvPr>
          <p:cNvSpPr txBox="1"/>
          <p:nvPr/>
        </p:nvSpPr>
        <p:spPr>
          <a:xfrm>
            <a:off x="5910186" y="745483"/>
            <a:ext cx="6097836" cy="923330"/>
          </a:xfrm>
          <a:prstGeom prst="rect">
            <a:avLst/>
          </a:prstGeom>
          <a:noFill/>
        </p:spPr>
        <p:txBody>
          <a:bodyPr wrap="square">
            <a:spAutoFit/>
          </a:bodyPr>
          <a:lstStyle/>
          <a:p>
            <a:r>
              <a:rPr lang="en-US" dirty="0">
                <a:solidFill>
                  <a:srgbClr val="FFFF00"/>
                </a:solidFill>
              </a:rPr>
              <a:t>Craniorachischisis</a:t>
            </a:r>
            <a:r>
              <a:rPr lang="en-US" dirty="0"/>
              <a:t> is characterized by anencephaly accompanied by a contiguous bony defect of the spine and exposure of neural tissue</a:t>
            </a:r>
            <a:endParaRPr lang="el-GR" dirty="0"/>
          </a:p>
        </p:txBody>
      </p:sp>
      <p:sp>
        <p:nvSpPr>
          <p:cNvPr id="8" name="TextBox 7">
            <a:extLst>
              <a:ext uri="{FF2B5EF4-FFF2-40B4-BE49-F238E27FC236}">
                <a16:creationId xmlns:a16="http://schemas.microsoft.com/office/drawing/2014/main" id="{CBEB9DA6-B145-42B9-A571-126EF39F6DD0}"/>
              </a:ext>
            </a:extLst>
          </p:cNvPr>
          <p:cNvSpPr txBox="1"/>
          <p:nvPr/>
        </p:nvSpPr>
        <p:spPr>
          <a:xfrm>
            <a:off x="5910186" y="1589159"/>
            <a:ext cx="6097836" cy="1200329"/>
          </a:xfrm>
          <a:prstGeom prst="rect">
            <a:avLst/>
          </a:prstGeom>
          <a:noFill/>
        </p:spPr>
        <p:txBody>
          <a:bodyPr wrap="square">
            <a:spAutoFit/>
          </a:bodyPr>
          <a:lstStyle/>
          <a:p>
            <a:r>
              <a:rPr lang="en-US" dirty="0"/>
              <a:t>In </a:t>
            </a:r>
            <a:r>
              <a:rPr lang="en-US" dirty="0">
                <a:solidFill>
                  <a:srgbClr val="FFFF00"/>
                </a:solidFill>
              </a:rPr>
              <a:t>open spina bifida</a:t>
            </a:r>
            <a:r>
              <a:rPr lang="en-US" dirty="0"/>
              <a:t>, a bony defect of the posterior vertebral arches (in this case, the lower thoracic vertebrae) is accompanied by herniation of neural tissue and meninges and is not covered by skin.</a:t>
            </a:r>
            <a:endParaRPr lang="el-GR" dirty="0"/>
          </a:p>
        </p:txBody>
      </p:sp>
      <p:sp>
        <p:nvSpPr>
          <p:cNvPr id="10" name="TextBox 9">
            <a:extLst>
              <a:ext uri="{FF2B5EF4-FFF2-40B4-BE49-F238E27FC236}">
                <a16:creationId xmlns:a16="http://schemas.microsoft.com/office/drawing/2014/main" id="{AEE285D2-D883-4AB5-B861-8C0305D91FC4}"/>
              </a:ext>
            </a:extLst>
          </p:cNvPr>
          <p:cNvSpPr txBox="1"/>
          <p:nvPr/>
        </p:nvSpPr>
        <p:spPr>
          <a:xfrm>
            <a:off x="5910186" y="2829315"/>
            <a:ext cx="6097836" cy="923330"/>
          </a:xfrm>
          <a:prstGeom prst="rect">
            <a:avLst/>
          </a:prstGeom>
          <a:noFill/>
        </p:spPr>
        <p:txBody>
          <a:bodyPr wrap="square">
            <a:spAutoFit/>
          </a:bodyPr>
          <a:lstStyle/>
          <a:p>
            <a:r>
              <a:rPr lang="en-US" dirty="0"/>
              <a:t>In </a:t>
            </a:r>
            <a:r>
              <a:rPr lang="en-US" dirty="0">
                <a:solidFill>
                  <a:srgbClr val="FFFF00"/>
                </a:solidFill>
              </a:rPr>
              <a:t>iniencephaly</a:t>
            </a:r>
            <a:r>
              <a:rPr lang="en-US" dirty="0"/>
              <a:t>, </a:t>
            </a:r>
            <a:r>
              <a:rPr lang="en-US" dirty="0" err="1"/>
              <a:t>dysraphia</a:t>
            </a:r>
            <a:r>
              <a:rPr lang="en-US" dirty="0"/>
              <a:t> in the occipital region is accompanied by severe retroflexion of the neck and trunk.</a:t>
            </a:r>
            <a:endParaRPr lang="el-GR" dirty="0"/>
          </a:p>
        </p:txBody>
      </p:sp>
      <p:sp>
        <p:nvSpPr>
          <p:cNvPr id="12" name="TextBox 11">
            <a:extLst>
              <a:ext uri="{FF2B5EF4-FFF2-40B4-BE49-F238E27FC236}">
                <a16:creationId xmlns:a16="http://schemas.microsoft.com/office/drawing/2014/main" id="{506E9CC6-15C4-4F22-BFB2-ABC304F3715A}"/>
              </a:ext>
            </a:extLst>
          </p:cNvPr>
          <p:cNvSpPr txBox="1"/>
          <p:nvPr/>
        </p:nvSpPr>
        <p:spPr>
          <a:xfrm>
            <a:off x="5910186" y="3885278"/>
            <a:ext cx="6097836" cy="646331"/>
          </a:xfrm>
          <a:prstGeom prst="rect">
            <a:avLst/>
          </a:prstGeom>
          <a:noFill/>
        </p:spPr>
        <p:txBody>
          <a:bodyPr wrap="square">
            <a:spAutoFit/>
          </a:bodyPr>
          <a:lstStyle/>
          <a:p>
            <a:r>
              <a:rPr lang="en-US" dirty="0"/>
              <a:t>In </a:t>
            </a:r>
            <a:r>
              <a:rPr lang="en-US" dirty="0">
                <a:solidFill>
                  <a:srgbClr val="FFFF00"/>
                </a:solidFill>
              </a:rPr>
              <a:t>encephalocele</a:t>
            </a:r>
            <a:r>
              <a:rPr lang="en-US" dirty="0"/>
              <a:t>, the brain and meninges herniate through a defect in the calvaria.</a:t>
            </a:r>
            <a:endParaRPr lang="el-GR" dirty="0"/>
          </a:p>
        </p:txBody>
      </p:sp>
      <p:sp>
        <p:nvSpPr>
          <p:cNvPr id="14" name="TextBox 13">
            <a:extLst>
              <a:ext uri="{FF2B5EF4-FFF2-40B4-BE49-F238E27FC236}">
                <a16:creationId xmlns:a16="http://schemas.microsoft.com/office/drawing/2014/main" id="{10B2185C-2DB2-43F9-920C-A98696F3972A}"/>
              </a:ext>
            </a:extLst>
          </p:cNvPr>
          <p:cNvSpPr txBox="1"/>
          <p:nvPr/>
        </p:nvSpPr>
        <p:spPr>
          <a:xfrm>
            <a:off x="5910186" y="4531609"/>
            <a:ext cx="6097836" cy="1200329"/>
          </a:xfrm>
          <a:prstGeom prst="rect">
            <a:avLst/>
          </a:prstGeom>
          <a:noFill/>
        </p:spPr>
        <p:txBody>
          <a:bodyPr wrap="square">
            <a:spAutoFit/>
          </a:bodyPr>
          <a:lstStyle/>
          <a:p>
            <a:r>
              <a:rPr lang="en-US" dirty="0"/>
              <a:t>In </a:t>
            </a:r>
            <a:r>
              <a:rPr lang="en-US" dirty="0">
                <a:solidFill>
                  <a:srgbClr val="FFFF00"/>
                </a:solidFill>
              </a:rPr>
              <a:t>closed spina bifida</a:t>
            </a:r>
            <a:r>
              <a:rPr lang="en-US" dirty="0"/>
              <a:t>, unlike open spina bifida, the bony defect of the posterior vertebral arches (in this case, the lumbar vertebrae), the herniated meninges and neural tissue are covered by skin.</a:t>
            </a:r>
            <a:endParaRPr lang="el-GR" dirty="0"/>
          </a:p>
        </p:txBody>
      </p:sp>
      <p:sp>
        <p:nvSpPr>
          <p:cNvPr id="16" name="TextBox 15">
            <a:extLst>
              <a:ext uri="{FF2B5EF4-FFF2-40B4-BE49-F238E27FC236}">
                <a16:creationId xmlns:a16="http://schemas.microsoft.com/office/drawing/2014/main" id="{847C2525-1729-444D-B207-1F075DB3E3C4}"/>
              </a:ext>
            </a:extLst>
          </p:cNvPr>
          <p:cNvSpPr txBox="1"/>
          <p:nvPr/>
        </p:nvSpPr>
        <p:spPr>
          <a:xfrm>
            <a:off x="6199742" y="6112517"/>
            <a:ext cx="6097836" cy="646331"/>
          </a:xfrm>
          <a:prstGeom prst="rect">
            <a:avLst/>
          </a:prstGeom>
          <a:noFill/>
        </p:spPr>
        <p:txBody>
          <a:bodyPr wrap="square">
            <a:spAutoFit/>
          </a:bodyPr>
          <a:lstStyle/>
          <a:p>
            <a:r>
              <a:rPr lang="en-GB" dirty="0">
                <a:solidFill>
                  <a:srgbClr val="00B0F0"/>
                </a:solidFill>
              </a:rPr>
              <a:t>https://www.cdc.gov/ncbddd/birthdefects/surveillancemanual/chapters/chapter-4/chapter4-2.html</a:t>
            </a:r>
            <a:endParaRPr lang="el-GR" dirty="0">
              <a:solidFill>
                <a:srgbClr val="00B0F0"/>
              </a:solidFill>
            </a:endParaRPr>
          </a:p>
        </p:txBody>
      </p:sp>
    </p:spTree>
    <p:extLst>
      <p:ext uri="{BB962C8B-B14F-4D97-AF65-F5344CB8AC3E}">
        <p14:creationId xmlns:p14="http://schemas.microsoft.com/office/powerpoint/2010/main" val="2208386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4.6. Encephalocele">
            <a:extLst>
              <a:ext uri="{FF2B5EF4-FFF2-40B4-BE49-F238E27FC236}">
                <a16:creationId xmlns:a16="http://schemas.microsoft.com/office/drawing/2014/main" id="{0BFD7BD4-2EFD-4B7C-A789-63E7B9B73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23" y="88135"/>
            <a:ext cx="6170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EB7249-FE6E-4336-BE8B-F05518D42694}"/>
              </a:ext>
            </a:extLst>
          </p:cNvPr>
          <p:cNvSpPr txBox="1"/>
          <p:nvPr/>
        </p:nvSpPr>
        <p:spPr>
          <a:xfrm>
            <a:off x="7543799" y="795034"/>
            <a:ext cx="3340866" cy="5078313"/>
          </a:xfrm>
          <a:prstGeom prst="rect">
            <a:avLst/>
          </a:prstGeom>
          <a:noFill/>
        </p:spPr>
        <p:txBody>
          <a:bodyPr wrap="square">
            <a:spAutoFit/>
          </a:bodyPr>
          <a:lstStyle/>
          <a:p>
            <a:r>
              <a:rPr lang="en-US" b="1" dirty="0"/>
              <a:t>Encephalocele</a:t>
            </a:r>
            <a:r>
              <a:rPr lang="en-US" dirty="0"/>
              <a:t> is a NTD characterized by a pedunculated or sessile cystic, skin-covered lesion protruding through </a:t>
            </a:r>
            <a:r>
              <a:rPr lang="en-US" dirty="0">
                <a:solidFill>
                  <a:srgbClr val="FFFF00"/>
                </a:solidFill>
              </a:rPr>
              <a:t>a defect in the cranium </a:t>
            </a:r>
            <a:r>
              <a:rPr lang="en-US" dirty="0"/>
              <a:t>(skull bone). Encephaloceles can contain herniated meninges and brain tissue (encephalocele or meningoencephalocele) or only meninges (cranial meningocele), and can vary in location and size (see Fig. 4.6). The most common type of encephalocele is occipital (approximately 74%), followed by parietal (13%) encephalocele.</a:t>
            </a:r>
            <a:endParaRPr lang="el-GR" dirty="0"/>
          </a:p>
        </p:txBody>
      </p:sp>
    </p:spTree>
    <p:extLst>
      <p:ext uri="{BB962C8B-B14F-4D97-AF65-F5344CB8AC3E}">
        <p14:creationId xmlns:p14="http://schemas.microsoft.com/office/powerpoint/2010/main" val="2240588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 4.7. Spina bifida">
            <a:extLst>
              <a:ext uri="{FF2B5EF4-FFF2-40B4-BE49-F238E27FC236}">
                <a16:creationId xmlns:a16="http://schemas.microsoft.com/office/drawing/2014/main" id="{A064FF5C-8D1B-463C-ACB9-F4A2107B0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17" y="242887"/>
            <a:ext cx="6438900" cy="6372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5C2043-2028-47BC-B0F5-3C079D66F90A}"/>
              </a:ext>
            </a:extLst>
          </p:cNvPr>
          <p:cNvSpPr txBox="1"/>
          <p:nvPr/>
        </p:nvSpPr>
        <p:spPr>
          <a:xfrm>
            <a:off x="6772619" y="514894"/>
            <a:ext cx="4541704" cy="3693319"/>
          </a:xfrm>
          <a:prstGeom prst="rect">
            <a:avLst/>
          </a:prstGeom>
          <a:noFill/>
        </p:spPr>
        <p:txBody>
          <a:bodyPr wrap="square">
            <a:spAutoFit/>
          </a:bodyPr>
          <a:lstStyle/>
          <a:p>
            <a:r>
              <a:rPr lang="en-US" dirty="0"/>
              <a:t>Spina bifida is a general term used to describe a NTD of the spine in which part of the meninges (Fig 4.7, panel a: meningocele) or spinal cord (Fig. 4.7, panel c: myelocele or </a:t>
            </a:r>
            <a:r>
              <a:rPr lang="en-US" dirty="0" err="1"/>
              <a:t>myeloschisis</a:t>
            </a:r>
            <a:r>
              <a:rPr lang="en-US" dirty="0"/>
              <a:t>) or both (Fig. 4.7, panel b: myelomeningocele) protrudes through an opening in the vertebral column.</a:t>
            </a:r>
          </a:p>
          <a:p>
            <a:r>
              <a:rPr lang="en-US" dirty="0"/>
              <a:t>Spina bifida is the most common type of NTD.</a:t>
            </a:r>
          </a:p>
          <a:p>
            <a:r>
              <a:rPr lang="en-US" dirty="0"/>
              <a:t> Hydrocephalus is a common complication, especially among children with open meningomyeloceles.</a:t>
            </a:r>
            <a:endParaRPr lang="el-GR" dirty="0"/>
          </a:p>
        </p:txBody>
      </p:sp>
    </p:spTree>
    <p:extLst>
      <p:ext uri="{BB962C8B-B14F-4D97-AF65-F5344CB8AC3E}">
        <p14:creationId xmlns:p14="http://schemas.microsoft.com/office/powerpoint/2010/main" val="1029439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00D84D-36E0-430F-B105-57A0472A372A}"/>
              </a:ext>
            </a:extLst>
          </p:cNvPr>
          <p:cNvSpPr txBox="1"/>
          <p:nvPr/>
        </p:nvSpPr>
        <p:spPr>
          <a:xfrm>
            <a:off x="647241" y="263059"/>
            <a:ext cx="6097836" cy="5632311"/>
          </a:xfrm>
          <a:prstGeom prst="rect">
            <a:avLst/>
          </a:prstGeom>
          <a:noFill/>
        </p:spPr>
        <p:txBody>
          <a:bodyPr wrap="square">
            <a:spAutoFit/>
          </a:bodyPr>
          <a:lstStyle/>
          <a:p>
            <a:r>
              <a:rPr lang="en-US" dirty="0"/>
              <a:t>The lumbar spine is the most common location for spina bifida, followed by sacral, thoracic and cervical. Spina bifida lesions are designated as “open” if they are membrane covered and “closed” if covered by normal-appearing skin. Myelomeningocele is the most common type of spina bifida, constituting about 90% of all cases. Myelomeningoceles (which are usually open) can be clinically severe and disabling, and can cause a sequence of related findings (e.g. Chiari II malformation, hydrocephalus, hip dislocation, talipes, lower limb paralysis, and loss of sphincter control including neurogenic bladder). For infants with myelomeningocele, nerve function is intact above the lesion; therefore, lower lesions have greater preservation of neurologic function.</a:t>
            </a:r>
          </a:p>
          <a:p>
            <a:endParaRPr lang="en-US" dirty="0"/>
          </a:p>
          <a:p>
            <a:r>
              <a:rPr lang="en-US" dirty="0"/>
              <a:t>Infants that have meningoceles (containing only meninges and cerebral spinal fluid typically with normal structure and location of the spinal cord and nerves) experience considerably less clinical impact.</a:t>
            </a:r>
            <a:endParaRPr lang="el-GR" dirty="0"/>
          </a:p>
        </p:txBody>
      </p:sp>
    </p:spTree>
    <p:extLst>
      <p:ext uri="{BB962C8B-B14F-4D97-AF65-F5344CB8AC3E}">
        <p14:creationId xmlns:p14="http://schemas.microsoft.com/office/powerpoint/2010/main" val="1299826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0A6820C-CA26-4F87-A3AA-EF5F4AD900B4}"/>
              </a:ext>
            </a:extLst>
          </p:cNvPr>
          <p:cNvPicPr>
            <a:picLocks noChangeAspect="1"/>
          </p:cNvPicPr>
          <p:nvPr/>
        </p:nvPicPr>
        <p:blipFill>
          <a:blip r:embed="rId2"/>
          <a:stretch>
            <a:fillRect/>
          </a:stretch>
        </p:blipFill>
        <p:spPr>
          <a:xfrm>
            <a:off x="81762" y="-1"/>
            <a:ext cx="4801410" cy="6858000"/>
          </a:xfrm>
          <a:prstGeom prst="rect">
            <a:avLst/>
          </a:prstGeom>
        </p:spPr>
      </p:pic>
      <p:pic>
        <p:nvPicPr>
          <p:cNvPr id="3" name="Εικόνα 2">
            <a:extLst>
              <a:ext uri="{FF2B5EF4-FFF2-40B4-BE49-F238E27FC236}">
                <a16:creationId xmlns:a16="http://schemas.microsoft.com/office/drawing/2014/main" id="{87782285-4966-4AE3-8137-97D30558DAA2}"/>
              </a:ext>
            </a:extLst>
          </p:cNvPr>
          <p:cNvPicPr>
            <a:picLocks noChangeAspect="1"/>
          </p:cNvPicPr>
          <p:nvPr/>
        </p:nvPicPr>
        <p:blipFill>
          <a:blip r:embed="rId3"/>
          <a:stretch>
            <a:fillRect/>
          </a:stretch>
        </p:blipFill>
        <p:spPr>
          <a:xfrm>
            <a:off x="4883172" y="-1"/>
            <a:ext cx="6934444" cy="6858001"/>
          </a:xfrm>
          <a:prstGeom prst="rect">
            <a:avLst/>
          </a:prstGeom>
        </p:spPr>
      </p:pic>
    </p:spTree>
    <p:extLst>
      <p:ext uri="{BB962C8B-B14F-4D97-AF65-F5344CB8AC3E}">
        <p14:creationId xmlns:p14="http://schemas.microsoft.com/office/powerpoint/2010/main" val="54675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ctrTitle"/>
          </p:nvPr>
        </p:nvSpPr>
        <p:spPr>
          <a:xfrm>
            <a:off x="652613" y="2742465"/>
            <a:ext cx="8144134" cy="1552444"/>
          </a:xfrm>
          <a:blipFill>
            <a:blip r:embed="rId3"/>
            <a:tile tx="0" ty="0" sx="100000" sy="100000" flip="none" algn="tl"/>
          </a:blipFill>
        </p:spPr>
        <p:txBody>
          <a:bodyPr/>
          <a:lstStyle/>
          <a:p>
            <a:br>
              <a:rPr lang="el-GR" b="1" dirty="0">
                <a:solidFill>
                  <a:schemeClr val="bg1"/>
                </a:solidFill>
              </a:rPr>
            </a:br>
            <a:r>
              <a:rPr lang="en-US" b="1" dirty="0">
                <a:solidFill>
                  <a:schemeClr val="bg1"/>
                </a:solidFill>
              </a:rPr>
              <a:t>A. </a:t>
            </a:r>
            <a:r>
              <a:rPr lang="el-GR" b="1" dirty="0">
                <a:solidFill>
                  <a:schemeClr val="bg1"/>
                </a:solidFill>
              </a:rPr>
              <a:t>ΑΝΑΠΤΥΞΗ ΝΕΥΡΙΚΟΥ ΣΥΣΤΗΜΑΤΟΣ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0809451-F1D8-4B92-8846-732C98923BA5}"/>
              </a:ext>
            </a:extLst>
          </p:cNvPr>
          <p:cNvPicPr>
            <a:picLocks noChangeAspect="1"/>
          </p:cNvPicPr>
          <p:nvPr/>
        </p:nvPicPr>
        <p:blipFill>
          <a:blip r:embed="rId2"/>
          <a:stretch>
            <a:fillRect/>
          </a:stretch>
        </p:blipFill>
        <p:spPr>
          <a:xfrm>
            <a:off x="0" y="0"/>
            <a:ext cx="4692739" cy="6858000"/>
          </a:xfrm>
          <a:prstGeom prst="rect">
            <a:avLst/>
          </a:prstGeom>
        </p:spPr>
      </p:pic>
      <p:pic>
        <p:nvPicPr>
          <p:cNvPr id="3" name="Εικόνα 2">
            <a:extLst>
              <a:ext uri="{FF2B5EF4-FFF2-40B4-BE49-F238E27FC236}">
                <a16:creationId xmlns:a16="http://schemas.microsoft.com/office/drawing/2014/main" id="{3E384A28-09F9-4A78-A55A-A5B8F5BE729A}"/>
              </a:ext>
            </a:extLst>
          </p:cNvPr>
          <p:cNvPicPr>
            <a:picLocks noChangeAspect="1"/>
          </p:cNvPicPr>
          <p:nvPr/>
        </p:nvPicPr>
        <p:blipFill>
          <a:blip r:embed="rId3"/>
          <a:stretch>
            <a:fillRect/>
          </a:stretch>
        </p:blipFill>
        <p:spPr>
          <a:xfrm>
            <a:off x="4692739" y="0"/>
            <a:ext cx="6956597" cy="6858000"/>
          </a:xfrm>
          <a:prstGeom prst="rect">
            <a:avLst/>
          </a:prstGeom>
        </p:spPr>
      </p:pic>
    </p:spTree>
    <p:extLst>
      <p:ext uri="{BB962C8B-B14F-4D97-AF65-F5344CB8AC3E}">
        <p14:creationId xmlns:p14="http://schemas.microsoft.com/office/powerpoint/2010/main" val="3076210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29680A-FD75-4C98-8167-E6D824E6658E}"/>
              </a:ext>
            </a:extLst>
          </p:cNvPr>
          <p:cNvSpPr txBox="1"/>
          <p:nvPr/>
        </p:nvSpPr>
        <p:spPr>
          <a:xfrm>
            <a:off x="0" y="-66101"/>
            <a:ext cx="12192000" cy="5262979"/>
          </a:xfrm>
          <a:prstGeom prst="rect">
            <a:avLst/>
          </a:prstGeom>
          <a:noFill/>
        </p:spPr>
        <p:txBody>
          <a:bodyPr wrap="square">
            <a:spAutoFit/>
          </a:bodyPr>
          <a:lstStyle/>
          <a:p>
            <a:r>
              <a:rPr lang="en-US" sz="2400" dirty="0">
                <a:solidFill>
                  <a:srgbClr val="FFFF00"/>
                </a:solidFill>
              </a:rPr>
              <a:t>Microcephaly</a:t>
            </a:r>
          </a:p>
          <a:p>
            <a:r>
              <a:rPr lang="en-US" sz="2400" dirty="0"/>
              <a:t>This is an abnormally small head circumference (&lt; 0.4th centile on </a:t>
            </a:r>
            <a:r>
              <a:rPr lang="en-US" sz="2400" dirty="0" err="1"/>
              <a:t>occipito</a:t>
            </a:r>
            <a:r>
              <a:rPr lang="en-US" sz="2400" dirty="0"/>
              <a:t>-frontal head circumference charts), which is disproportionately small in relation to the rest of the body. The usual implication of this finding is that brain growth is not normal. However, if a small head circumference is detected in the neonatal period it is prudent to perform an x ray of the skull to look for evidence of early closure of all the cranial sutures (total craniosynostosis).</a:t>
            </a:r>
          </a:p>
          <a:p>
            <a:r>
              <a:rPr lang="en-US" sz="2400" dirty="0" err="1">
                <a:solidFill>
                  <a:srgbClr val="FFFF00"/>
                </a:solidFill>
              </a:rPr>
              <a:t>Megalencephaly</a:t>
            </a:r>
            <a:endParaRPr lang="en-US" sz="2400" dirty="0">
              <a:solidFill>
                <a:srgbClr val="FFFF00"/>
              </a:solidFill>
            </a:endParaRPr>
          </a:p>
          <a:p>
            <a:r>
              <a:rPr lang="en-US" sz="2400" dirty="0" err="1"/>
              <a:t>Megalencephaly</a:t>
            </a:r>
            <a:r>
              <a:rPr lang="en-US" sz="2400" dirty="0"/>
              <a:t> is increased size of the brain itself. Large heads can run in normal families but inherited </a:t>
            </a:r>
            <a:r>
              <a:rPr lang="en-US" sz="2400" dirty="0" err="1"/>
              <a:t>megalencephaly</a:t>
            </a:r>
            <a:r>
              <a:rPr lang="en-US" sz="2400" dirty="0"/>
              <a:t> can be associated with significant learning difficulties, neurological abnormalities, and seizures. </a:t>
            </a:r>
            <a:r>
              <a:rPr lang="en-US" sz="2400" dirty="0" err="1">
                <a:solidFill>
                  <a:srgbClr val="FFFF00"/>
                </a:solidFill>
              </a:rPr>
              <a:t>Hemimegalencephaly</a:t>
            </a:r>
            <a:r>
              <a:rPr lang="en-US" sz="2400" dirty="0"/>
              <a:t> is unilateral enlargement of one side of the brain, sometimes the hemisphere only. Associated neurological problems can be severe—intractable seizures, developmental delay, and sometimes hemiparesis.</a:t>
            </a:r>
          </a:p>
        </p:txBody>
      </p:sp>
      <p:sp>
        <p:nvSpPr>
          <p:cNvPr id="4" name="TextBox 3">
            <a:extLst>
              <a:ext uri="{FF2B5EF4-FFF2-40B4-BE49-F238E27FC236}">
                <a16:creationId xmlns:a16="http://schemas.microsoft.com/office/drawing/2014/main" id="{09A655DD-2275-44D9-B9DA-7DCEBA0A0B04}"/>
              </a:ext>
            </a:extLst>
          </p:cNvPr>
          <p:cNvSpPr txBox="1"/>
          <p:nvPr/>
        </p:nvSpPr>
        <p:spPr>
          <a:xfrm>
            <a:off x="3952300" y="5967466"/>
            <a:ext cx="6866263" cy="369332"/>
          </a:xfrm>
          <a:prstGeom prst="rect">
            <a:avLst/>
          </a:prstGeom>
          <a:noFill/>
        </p:spPr>
        <p:txBody>
          <a:bodyPr wrap="square">
            <a:spAutoFit/>
          </a:bodyPr>
          <a:lstStyle/>
          <a:p>
            <a:r>
              <a:rPr lang="en-US" dirty="0">
                <a:solidFill>
                  <a:srgbClr val="00B0F0"/>
                </a:solidFill>
              </a:rPr>
              <a:t>Journal of Neurology, Neurosurgery &amp; Psychiatry 2003;74:i3-i8.</a:t>
            </a:r>
            <a:endParaRPr lang="el-GR" dirty="0">
              <a:solidFill>
                <a:srgbClr val="00B0F0"/>
              </a:solidFill>
            </a:endParaRPr>
          </a:p>
        </p:txBody>
      </p:sp>
    </p:spTree>
    <p:extLst>
      <p:ext uri="{BB962C8B-B14F-4D97-AF65-F5344CB8AC3E}">
        <p14:creationId xmlns:p14="http://schemas.microsoft.com/office/powerpoint/2010/main" val="437517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DC4EAA3-1DEC-442A-8D78-6932C1E7FA6B}"/>
              </a:ext>
            </a:extLst>
          </p:cNvPr>
          <p:cNvPicPr>
            <a:picLocks noChangeAspect="1"/>
          </p:cNvPicPr>
          <p:nvPr/>
        </p:nvPicPr>
        <p:blipFill>
          <a:blip r:embed="rId2"/>
          <a:stretch>
            <a:fillRect/>
          </a:stretch>
        </p:blipFill>
        <p:spPr>
          <a:xfrm>
            <a:off x="984843" y="0"/>
            <a:ext cx="4669812" cy="6858000"/>
          </a:xfrm>
          <a:prstGeom prst="rect">
            <a:avLst/>
          </a:prstGeom>
        </p:spPr>
      </p:pic>
    </p:spTree>
    <p:extLst>
      <p:ext uri="{BB962C8B-B14F-4D97-AF65-F5344CB8AC3E}">
        <p14:creationId xmlns:p14="http://schemas.microsoft.com/office/powerpoint/2010/main" val="3088839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1DCD7-5004-43E2-8CE4-39E3489B56D0}"/>
              </a:ext>
            </a:extLst>
          </p:cNvPr>
          <p:cNvSpPr txBox="1"/>
          <p:nvPr/>
        </p:nvSpPr>
        <p:spPr>
          <a:xfrm>
            <a:off x="0" y="255209"/>
            <a:ext cx="12063469" cy="7017306"/>
          </a:xfrm>
          <a:prstGeom prst="rect">
            <a:avLst/>
          </a:prstGeom>
          <a:noFill/>
        </p:spPr>
        <p:txBody>
          <a:bodyPr wrap="square">
            <a:spAutoFit/>
          </a:bodyPr>
          <a:lstStyle/>
          <a:p>
            <a:r>
              <a:rPr lang="en-US" sz="2400" dirty="0">
                <a:solidFill>
                  <a:srgbClr val="92D050"/>
                </a:solidFill>
              </a:rPr>
              <a:t>Disorders of migration</a:t>
            </a:r>
          </a:p>
          <a:p>
            <a:r>
              <a:rPr lang="en-US" sz="2400" dirty="0"/>
              <a:t>Migrating </a:t>
            </a:r>
            <a:r>
              <a:rPr lang="en-US" sz="2400" dirty="0" err="1"/>
              <a:t>neurones</a:t>
            </a:r>
            <a:r>
              <a:rPr lang="en-US" sz="2400" dirty="0"/>
              <a:t> </a:t>
            </a:r>
            <a:r>
              <a:rPr lang="en-US" sz="2400" dirty="0">
                <a:solidFill>
                  <a:srgbClr val="92D050"/>
                </a:solidFill>
              </a:rPr>
              <a:t>may fail to reach their intended destination in the cerebral cortex</a:t>
            </a:r>
            <a:r>
              <a:rPr lang="en-US" sz="2400" dirty="0"/>
              <a:t>. The abnormalities may be focal or diffuse. If </a:t>
            </a:r>
            <a:r>
              <a:rPr lang="en-US" sz="2400" dirty="0" err="1"/>
              <a:t>neurones</a:t>
            </a:r>
            <a:r>
              <a:rPr lang="en-US" sz="2400" dirty="0"/>
              <a:t> fail to leave the ventricular zone, periventricular heterotopias result. If they fail to complete their migration in the cortex this causes lissencephaly. If only a subpopulation of </a:t>
            </a:r>
            <a:r>
              <a:rPr lang="en-US" sz="2400" dirty="0" err="1"/>
              <a:t>neurones</a:t>
            </a:r>
            <a:r>
              <a:rPr lang="en-US" sz="2400" dirty="0"/>
              <a:t> are affected and others complete migration this causes nodular or band heterotopias.</a:t>
            </a:r>
          </a:p>
          <a:p>
            <a:r>
              <a:rPr lang="en-US" sz="2400" dirty="0">
                <a:solidFill>
                  <a:srgbClr val="FFFF00"/>
                </a:solidFill>
              </a:rPr>
              <a:t>Agyria-pachygyria (lissencephaly)</a:t>
            </a:r>
          </a:p>
          <a:p>
            <a:r>
              <a:rPr lang="en-US" sz="2400" dirty="0"/>
              <a:t>There may be complete absence of gyri, in which case the terms agyria or lissencephaly (Greek: “smooth brain”) are used. Pachygyria describes a reduced number of broadened and flat gyri with less folding of the cortex than normal. There may be varying degrees of agyria/pachygyria in the same brain (fig 2).</a:t>
            </a:r>
          </a:p>
          <a:p>
            <a:pPr algn="l"/>
            <a:r>
              <a:rPr lang="en-US" sz="2400" b="1" i="1" dirty="0">
                <a:solidFill>
                  <a:srgbClr val="FFFF00"/>
                </a:solidFill>
                <a:effectLst/>
                <a:latin typeface="interfaceregular"/>
              </a:rPr>
              <a:t>Heterotopias</a:t>
            </a:r>
          </a:p>
          <a:p>
            <a:pPr algn="l"/>
            <a:r>
              <a:rPr lang="en-US" sz="2400" b="0" i="0" dirty="0">
                <a:effectLst/>
                <a:latin typeface="interfaceregular"/>
              </a:rPr>
              <a:t>Periventricular heterotopias are </a:t>
            </a:r>
            <a:r>
              <a:rPr lang="en-US" sz="2400" b="0" i="0" dirty="0">
                <a:solidFill>
                  <a:srgbClr val="00B0F0"/>
                </a:solidFill>
                <a:effectLst/>
                <a:latin typeface="interfaceregular"/>
              </a:rPr>
              <a:t>abnormal collections of </a:t>
            </a:r>
            <a:r>
              <a:rPr lang="en-US" sz="2400" b="0" i="0" dirty="0" err="1">
                <a:solidFill>
                  <a:srgbClr val="00B0F0"/>
                </a:solidFill>
                <a:effectLst/>
                <a:latin typeface="interfaceregular"/>
              </a:rPr>
              <a:t>neurones</a:t>
            </a:r>
            <a:r>
              <a:rPr lang="en-US" sz="2400" b="0" i="0" dirty="0">
                <a:solidFill>
                  <a:srgbClr val="00B0F0"/>
                </a:solidFill>
                <a:effectLst/>
                <a:latin typeface="interfaceregular"/>
              </a:rPr>
              <a:t> in the subependymal region</a:t>
            </a:r>
            <a:r>
              <a:rPr lang="en-US" sz="2400" b="0" i="0" dirty="0">
                <a:effectLst/>
                <a:latin typeface="interfaceregular"/>
              </a:rPr>
              <a:t>. They may be part of a complex malformation syndrome or they may be isolated. They may be clinically silent or associated with seizures and developmental problems. </a:t>
            </a:r>
            <a:r>
              <a:rPr lang="en-US" sz="2400" b="0" i="0" dirty="0">
                <a:solidFill>
                  <a:srgbClr val="00B0F0"/>
                </a:solidFill>
                <a:effectLst/>
                <a:latin typeface="interfaceregular"/>
              </a:rPr>
              <a:t>Nodular heterotopias </a:t>
            </a:r>
            <a:r>
              <a:rPr lang="en-US" sz="2400" b="0" i="0" dirty="0">
                <a:effectLst/>
                <a:latin typeface="interfaceregular"/>
              </a:rPr>
              <a:t>of grey matter are found in association with other migration disorders and may be the cause of partial seizures. </a:t>
            </a:r>
            <a:r>
              <a:rPr lang="en-US" sz="2400" b="0" i="0" dirty="0">
                <a:solidFill>
                  <a:srgbClr val="00B0F0"/>
                </a:solidFill>
                <a:effectLst/>
                <a:latin typeface="interfaceregular"/>
              </a:rPr>
              <a:t>Subcortical laminar heterotopias </a:t>
            </a:r>
            <a:r>
              <a:rPr lang="en-US" sz="2400" b="0" i="0" dirty="0">
                <a:effectLst/>
                <a:latin typeface="interfaceregular"/>
              </a:rPr>
              <a:t>are also known as band heterotopias or “double cortex”.</a:t>
            </a:r>
          </a:p>
          <a:p>
            <a:endParaRPr lang="el-GR" dirty="0"/>
          </a:p>
        </p:txBody>
      </p:sp>
    </p:spTree>
    <p:extLst>
      <p:ext uri="{BB962C8B-B14F-4D97-AF65-F5344CB8AC3E}">
        <p14:creationId xmlns:p14="http://schemas.microsoft.com/office/powerpoint/2010/main" val="1134976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5F5744E-07F9-40A3-9503-4021240DF11F}"/>
              </a:ext>
            </a:extLst>
          </p:cNvPr>
          <p:cNvPicPr>
            <a:picLocks noChangeAspect="1"/>
          </p:cNvPicPr>
          <p:nvPr/>
        </p:nvPicPr>
        <p:blipFill>
          <a:blip r:embed="rId2"/>
          <a:stretch>
            <a:fillRect/>
          </a:stretch>
        </p:blipFill>
        <p:spPr>
          <a:xfrm>
            <a:off x="90889" y="586203"/>
            <a:ext cx="8193795" cy="6130714"/>
          </a:xfrm>
          <a:prstGeom prst="rect">
            <a:avLst/>
          </a:prstGeom>
        </p:spPr>
      </p:pic>
      <p:sp>
        <p:nvSpPr>
          <p:cNvPr id="4" name="TextBox 3">
            <a:extLst>
              <a:ext uri="{FF2B5EF4-FFF2-40B4-BE49-F238E27FC236}">
                <a16:creationId xmlns:a16="http://schemas.microsoft.com/office/drawing/2014/main" id="{5931DCC6-E370-4CFC-927E-5104F89366B2}"/>
              </a:ext>
            </a:extLst>
          </p:cNvPr>
          <p:cNvSpPr txBox="1"/>
          <p:nvPr/>
        </p:nvSpPr>
        <p:spPr>
          <a:xfrm>
            <a:off x="8204812" y="2167423"/>
            <a:ext cx="3814591" cy="3416320"/>
          </a:xfrm>
          <a:prstGeom prst="rect">
            <a:avLst/>
          </a:prstGeom>
          <a:noFill/>
        </p:spPr>
        <p:txBody>
          <a:bodyPr wrap="square">
            <a:spAutoFit/>
          </a:bodyPr>
          <a:lstStyle/>
          <a:p>
            <a:r>
              <a:rPr lang="en-US" dirty="0">
                <a:solidFill>
                  <a:srgbClr val="FFFF00"/>
                </a:solidFill>
              </a:rPr>
              <a:t>Normal </a:t>
            </a:r>
            <a:r>
              <a:rPr lang="en-US" dirty="0" err="1">
                <a:solidFill>
                  <a:srgbClr val="FFFF00"/>
                </a:solidFill>
              </a:rPr>
              <a:t>gyral</a:t>
            </a:r>
            <a:r>
              <a:rPr lang="en-US" dirty="0">
                <a:solidFill>
                  <a:srgbClr val="FFFF00"/>
                </a:solidFill>
              </a:rPr>
              <a:t> development </a:t>
            </a:r>
            <a:r>
              <a:rPr lang="en-US" dirty="0"/>
              <a:t>in the fetal period seen from 24 weeks’ gestational age until term on MRI. Further sulcal development and cortical folding occurs to reach the adult </a:t>
            </a:r>
            <a:r>
              <a:rPr lang="en-US" dirty="0" err="1"/>
              <a:t>gyral</a:t>
            </a:r>
            <a:r>
              <a:rPr lang="en-US" dirty="0"/>
              <a:t> pattern by term. </a:t>
            </a:r>
            <a:r>
              <a:rPr lang="en-US" dirty="0">
                <a:solidFill>
                  <a:srgbClr val="92D050"/>
                </a:solidFill>
              </a:rPr>
              <a:t>Postnatally, the sulci continue to deepen</a:t>
            </a:r>
            <a:r>
              <a:rPr lang="en-US" dirty="0"/>
              <a:t>. Images are a combination of in utero fetal MRI and postnatal MRI. (Acknowledgements: Dr Cornelia </a:t>
            </a:r>
            <a:r>
              <a:rPr lang="en-US" dirty="0" err="1"/>
              <a:t>Hagmann</a:t>
            </a:r>
            <a:r>
              <a:rPr lang="en-US" dirty="0"/>
              <a:t> and University College Hospital, London.)</a:t>
            </a:r>
            <a:endParaRPr lang="el-GR" dirty="0"/>
          </a:p>
        </p:txBody>
      </p:sp>
    </p:spTree>
    <p:extLst>
      <p:ext uri="{BB962C8B-B14F-4D97-AF65-F5344CB8AC3E}">
        <p14:creationId xmlns:p14="http://schemas.microsoft.com/office/powerpoint/2010/main" val="770966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47CB77D-C90B-4940-9E0D-C3A9C85EC1D5}"/>
              </a:ext>
            </a:extLst>
          </p:cNvPr>
          <p:cNvPicPr>
            <a:picLocks noChangeAspect="1"/>
          </p:cNvPicPr>
          <p:nvPr/>
        </p:nvPicPr>
        <p:blipFill>
          <a:blip r:embed="rId2"/>
          <a:stretch>
            <a:fillRect/>
          </a:stretch>
        </p:blipFill>
        <p:spPr>
          <a:xfrm>
            <a:off x="332112" y="857250"/>
            <a:ext cx="4956085" cy="6000750"/>
          </a:xfrm>
          <a:prstGeom prst="rect">
            <a:avLst/>
          </a:prstGeom>
        </p:spPr>
      </p:pic>
      <p:pic>
        <p:nvPicPr>
          <p:cNvPr id="2050" name="Picture 2" descr="Normal brain MRI 2-year-old | Radiology Case | Radiopaedia.org">
            <a:extLst>
              <a:ext uri="{FF2B5EF4-FFF2-40B4-BE49-F238E27FC236}">
                <a16:creationId xmlns:a16="http://schemas.microsoft.com/office/drawing/2014/main" id="{F73AECD1-12E3-4095-8D37-7E885FA2B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68" y="800158"/>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60A572-47AF-45F7-B057-4ACA010BA36E}"/>
              </a:ext>
            </a:extLst>
          </p:cNvPr>
          <p:cNvSpPr txBox="1"/>
          <p:nvPr/>
        </p:nvSpPr>
        <p:spPr>
          <a:xfrm>
            <a:off x="3723700" y="198303"/>
            <a:ext cx="2503891" cy="369332"/>
          </a:xfrm>
          <a:prstGeom prst="rect">
            <a:avLst/>
          </a:prstGeom>
          <a:noFill/>
        </p:spPr>
        <p:txBody>
          <a:bodyPr wrap="none" rtlCol="0">
            <a:spAutoFit/>
          </a:bodyPr>
          <a:lstStyle/>
          <a:p>
            <a:r>
              <a:rPr lang="en-US" dirty="0"/>
              <a:t>NORMAL INFANT BRAIN</a:t>
            </a:r>
            <a:endParaRPr lang="el-GR" dirty="0"/>
          </a:p>
        </p:txBody>
      </p:sp>
    </p:spTree>
    <p:extLst>
      <p:ext uri="{BB962C8B-B14F-4D97-AF65-F5344CB8AC3E}">
        <p14:creationId xmlns:p14="http://schemas.microsoft.com/office/powerpoint/2010/main" val="1424320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0C877D1-9749-4C24-BB22-9A4683CB6680}"/>
              </a:ext>
            </a:extLst>
          </p:cNvPr>
          <p:cNvPicPr>
            <a:picLocks noChangeAspect="1"/>
          </p:cNvPicPr>
          <p:nvPr/>
        </p:nvPicPr>
        <p:blipFill>
          <a:blip r:embed="rId2"/>
          <a:stretch>
            <a:fillRect/>
          </a:stretch>
        </p:blipFill>
        <p:spPr>
          <a:xfrm>
            <a:off x="536326" y="766127"/>
            <a:ext cx="8100899" cy="5893570"/>
          </a:xfrm>
          <a:prstGeom prst="rect">
            <a:avLst/>
          </a:prstGeom>
        </p:spPr>
      </p:pic>
      <p:sp>
        <p:nvSpPr>
          <p:cNvPr id="3" name="TextBox 2">
            <a:extLst>
              <a:ext uri="{FF2B5EF4-FFF2-40B4-BE49-F238E27FC236}">
                <a16:creationId xmlns:a16="http://schemas.microsoft.com/office/drawing/2014/main" id="{73F964EA-CDAC-4BB7-ACE4-FB40E5A9A3A7}"/>
              </a:ext>
            </a:extLst>
          </p:cNvPr>
          <p:cNvSpPr txBox="1"/>
          <p:nvPr/>
        </p:nvSpPr>
        <p:spPr>
          <a:xfrm>
            <a:off x="3723700" y="198303"/>
            <a:ext cx="2503891" cy="369332"/>
          </a:xfrm>
          <a:prstGeom prst="rect">
            <a:avLst/>
          </a:prstGeom>
          <a:noFill/>
        </p:spPr>
        <p:txBody>
          <a:bodyPr wrap="none" rtlCol="0">
            <a:spAutoFit/>
          </a:bodyPr>
          <a:lstStyle/>
          <a:p>
            <a:r>
              <a:rPr lang="en-US" dirty="0"/>
              <a:t>NORMAL INFANT BRAIN</a:t>
            </a:r>
            <a:endParaRPr lang="el-GR" dirty="0"/>
          </a:p>
        </p:txBody>
      </p:sp>
    </p:spTree>
    <p:extLst>
      <p:ext uri="{BB962C8B-B14F-4D97-AF65-F5344CB8AC3E}">
        <p14:creationId xmlns:p14="http://schemas.microsoft.com/office/powerpoint/2010/main" val="823084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33CA488-118C-4737-85E2-B7563EF8B991}"/>
              </a:ext>
            </a:extLst>
          </p:cNvPr>
          <p:cNvPicPr>
            <a:picLocks noChangeAspect="1"/>
          </p:cNvPicPr>
          <p:nvPr/>
        </p:nvPicPr>
        <p:blipFill>
          <a:blip r:embed="rId2"/>
          <a:stretch>
            <a:fillRect/>
          </a:stretch>
        </p:blipFill>
        <p:spPr>
          <a:xfrm>
            <a:off x="628534" y="485201"/>
            <a:ext cx="4251937" cy="6113896"/>
          </a:xfrm>
          <a:prstGeom prst="rect">
            <a:avLst/>
          </a:prstGeom>
        </p:spPr>
      </p:pic>
      <p:sp>
        <p:nvSpPr>
          <p:cNvPr id="4" name="TextBox 3">
            <a:extLst>
              <a:ext uri="{FF2B5EF4-FFF2-40B4-BE49-F238E27FC236}">
                <a16:creationId xmlns:a16="http://schemas.microsoft.com/office/drawing/2014/main" id="{AD5950C3-4942-4B3F-8FFC-B52C2008F17E}"/>
              </a:ext>
            </a:extLst>
          </p:cNvPr>
          <p:cNvSpPr txBox="1"/>
          <p:nvPr/>
        </p:nvSpPr>
        <p:spPr>
          <a:xfrm>
            <a:off x="5087037" y="154480"/>
            <a:ext cx="6767111" cy="4893647"/>
          </a:xfrm>
          <a:prstGeom prst="rect">
            <a:avLst/>
          </a:prstGeom>
          <a:noFill/>
        </p:spPr>
        <p:txBody>
          <a:bodyPr wrap="square">
            <a:spAutoFit/>
          </a:bodyPr>
          <a:lstStyle/>
          <a:p>
            <a:r>
              <a:rPr lang="en-US" sz="2400" dirty="0">
                <a:solidFill>
                  <a:srgbClr val="FFFF00"/>
                </a:solidFill>
              </a:rPr>
              <a:t>Type I lissencephaly. </a:t>
            </a:r>
            <a:r>
              <a:rPr lang="en-US" sz="2400" dirty="0"/>
              <a:t>Coronal T1 weighted magnetic resonance image. Although the brain can be completely smooth in lissencephaly these patients may have areas of both agyria and pachygyria. This scan illustrates the point. The parietal lobe (arrow 1) shows </a:t>
            </a:r>
            <a:r>
              <a:rPr lang="en-US" sz="2400" dirty="0">
                <a:solidFill>
                  <a:srgbClr val="92D050"/>
                </a:solidFill>
              </a:rPr>
              <a:t>large abnormal gyri </a:t>
            </a:r>
            <a:r>
              <a:rPr lang="en-US" sz="2400" dirty="0"/>
              <a:t>(“pachygyria”). In the left temporal lobe there </a:t>
            </a:r>
            <a:r>
              <a:rPr lang="en-US" sz="2400" dirty="0">
                <a:solidFill>
                  <a:srgbClr val="92D050"/>
                </a:solidFill>
              </a:rPr>
              <a:t>are more normal gyri </a:t>
            </a:r>
            <a:r>
              <a:rPr lang="en-US" sz="2400" dirty="0"/>
              <a:t>(arrow 2). In this boy the occipital lobes (not seen) showed complete agyria. He presented in the first few months of life with developmental delay and infantile spasms; the scan was performed at 8 months of age.</a:t>
            </a:r>
            <a:endParaRPr lang="el-GR" sz="2400" dirty="0"/>
          </a:p>
        </p:txBody>
      </p:sp>
      <p:sp>
        <p:nvSpPr>
          <p:cNvPr id="6" name="TextBox 5">
            <a:extLst>
              <a:ext uri="{FF2B5EF4-FFF2-40B4-BE49-F238E27FC236}">
                <a16:creationId xmlns:a16="http://schemas.microsoft.com/office/drawing/2014/main" id="{AC7572B4-0A37-486A-80C6-FCA09AB0AF4A}"/>
              </a:ext>
            </a:extLst>
          </p:cNvPr>
          <p:cNvSpPr txBox="1"/>
          <p:nvPr/>
        </p:nvSpPr>
        <p:spPr>
          <a:xfrm>
            <a:off x="5329410" y="5470918"/>
            <a:ext cx="6097836" cy="923330"/>
          </a:xfrm>
          <a:prstGeom prst="rect">
            <a:avLst/>
          </a:prstGeom>
          <a:noFill/>
        </p:spPr>
        <p:txBody>
          <a:bodyPr wrap="square">
            <a:spAutoFit/>
          </a:bodyPr>
          <a:lstStyle/>
          <a:p>
            <a:r>
              <a:rPr lang="en-US" dirty="0"/>
              <a:t>Here the brain is small with only the primary and sometimes a few secondary gyri. The cortex is thick with the white matter forming a thin rim along the ventricles.</a:t>
            </a:r>
            <a:endParaRPr lang="el-GR" dirty="0"/>
          </a:p>
        </p:txBody>
      </p:sp>
    </p:spTree>
    <p:extLst>
      <p:ext uri="{BB962C8B-B14F-4D97-AF65-F5344CB8AC3E}">
        <p14:creationId xmlns:p14="http://schemas.microsoft.com/office/powerpoint/2010/main" val="3469957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A5645F9-EB5F-4F68-B4FE-935B361F4C98}"/>
              </a:ext>
            </a:extLst>
          </p:cNvPr>
          <p:cNvPicPr>
            <a:picLocks noChangeAspect="1"/>
          </p:cNvPicPr>
          <p:nvPr/>
        </p:nvPicPr>
        <p:blipFill>
          <a:blip r:embed="rId2"/>
          <a:stretch>
            <a:fillRect/>
          </a:stretch>
        </p:blipFill>
        <p:spPr>
          <a:xfrm>
            <a:off x="122561" y="328842"/>
            <a:ext cx="6854621" cy="6200316"/>
          </a:xfrm>
          <a:prstGeom prst="rect">
            <a:avLst/>
          </a:prstGeom>
        </p:spPr>
      </p:pic>
      <p:sp>
        <p:nvSpPr>
          <p:cNvPr id="3" name="TextBox 2">
            <a:extLst>
              <a:ext uri="{FF2B5EF4-FFF2-40B4-BE49-F238E27FC236}">
                <a16:creationId xmlns:a16="http://schemas.microsoft.com/office/drawing/2014/main" id="{96F5C468-B2A0-4B17-98E7-6C10B1708DA2}"/>
              </a:ext>
            </a:extLst>
          </p:cNvPr>
          <p:cNvSpPr txBox="1"/>
          <p:nvPr/>
        </p:nvSpPr>
        <p:spPr>
          <a:xfrm>
            <a:off x="6981425" y="2276014"/>
            <a:ext cx="5088014" cy="3416320"/>
          </a:xfrm>
          <a:prstGeom prst="rect">
            <a:avLst/>
          </a:prstGeom>
          <a:noFill/>
        </p:spPr>
        <p:txBody>
          <a:bodyPr wrap="square">
            <a:spAutoFit/>
          </a:bodyPr>
          <a:lstStyle/>
          <a:p>
            <a:r>
              <a:rPr lang="en-US" dirty="0"/>
              <a:t>Bilateral opercular polymicrogyria. Coronal T1 weighted magnetic resonance image. These bilateral abnormalities (arrows) are relatively subtle and were not identified on a computed tomographic examination. In the first year of life this boy developed right sided seizures and development was delayed, particularly in language. Later he had poor tongue and pharyngeal coordination and a right hemiplegia. Despite the </a:t>
            </a:r>
            <a:r>
              <a:rPr lang="en-US" dirty="0" err="1"/>
              <a:t>lateralisation</a:t>
            </a:r>
            <a:r>
              <a:rPr lang="en-US" dirty="0"/>
              <a:t> of some of his neurological signs, the scan abnormalities were bilateral.</a:t>
            </a:r>
            <a:endParaRPr lang="el-GR" dirty="0"/>
          </a:p>
        </p:txBody>
      </p:sp>
    </p:spTree>
    <p:extLst>
      <p:ext uri="{BB962C8B-B14F-4D97-AF65-F5344CB8AC3E}">
        <p14:creationId xmlns:p14="http://schemas.microsoft.com/office/powerpoint/2010/main" val="3518000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918635B-54B1-4150-85AC-58DBC22E8FE7}"/>
              </a:ext>
            </a:extLst>
          </p:cNvPr>
          <p:cNvPicPr>
            <a:picLocks noChangeAspect="1"/>
          </p:cNvPicPr>
          <p:nvPr/>
        </p:nvPicPr>
        <p:blipFill>
          <a:blip r:embed="rId2"/>
          <a:stretch>
            <a:fillRect/>
          </a:stretch>
        </p:blipFill>
        <p:spPr>
          <a:xfrm>
            <a:off x="418698" y="430116"/>
            <a:ext cx="4987414" cy="6146953"/>
          </a:xfrm>
          <a:prstGeom prst="rect">
            <a:avLst/>
          </a:prstGeom>
        </p:spPr>
      </p:pic>
      <p:sp>
        <p:nvSpPr>
          <p:cNvPr id="6" name="TextBox 5">
            <a:extLst>
              <a:ext uri="{FF2B5EF4-FFF2-40B4-BE49-F238E27FC236}">
                <a16:creationId xmlns:a16="http://schemas.microsoft.com/office/drawing/2014/main" id="{C63E0FB1-DC19-413B-9436-A073495BF6E3}"/>
              </a:ext>
            </a:extLst>
          </p:cNvPr>
          <p:cNvSpPr txBox="1"/>
          <p:nvPr/>
        </p:nvSpPr>
        <p:spPr>
          <a:xfrm>
            <a:off x="5527713" y="1903569"/>
            <a:ext cx="6097836" cy="4524315"/>
          </a:xfrm>
          <a:prstGeom prst="rect">
            <a:avLst/>
          </a:prstGeom>
          <a:noFill/>
        </p:spPr>
        <p:txBody>
          <a:bodyPr wrap="square">
            <a:spAutoFit/>
          </a:bodyPr>
          <a:lstStyle/>
          <a:p>
            <a:r>
              <a:rPr lang="en-US" dirty="0">
                <a:solidFill>
                  <a:srgbClr val="FFFF00"/>
                </a:solidFill>
              </a:rPr>
              <a:t>Congenital cortical malformation</a:t>
            </a:r>
            <a:r>
              <a:rPr lang="en-US" dirty="0"/>
              <a:t>. Axial T2 weighted magnetic resonance image. There is a cleft in the posterior parietal cortex (arrow) with associated </a:t>
            </a:r>
            <a:r>
              <a:rPr lang="en-US" dirty="0" err="1"/>
              <a:t>gyral</a:t>
            </a:r>
            <a:r>
              <a:rPr lang="en-US" dirty="0"/>
              <a:t> abnormalities more anteriorly. Such lesions are difficult to classify. The term </a:t>
            </a:r>
            <a:r>
              <a:rPr lang="en-US" dirty="0" err="1">
                <a:solidFill>
                  <a:srgbClr val="FFFF00"/>
                </a:solidFill>
              </a:rPr>
              <a:t>schizencephaly</a:t>
            </a:r>
            <a:r>
              <a:rPr lang="en-US" dirty="0"/>
              <a:t> is often used when there is a cleft that extends through the cerebral hemisphere, </a:t>
            </a:r>
            <a:r>
              <a:rPr lang="en-US" dirty="0">
                <a:solidFill>
                  <a:srgbClr val="00B050"/>
                </a:solidFill>
              </a:rPr>
              <a:t>connecting the ventricle to the subarachnoid space</a:t>
            </a:r>
            <a:r>
              <a:rPr lang="en-US" dirty="0"/>
              <a:t>; these clefts tend to be located near the pre- and postcentral gyri. In other cases the malformation may be a </a:t>
            </a:r>
            <a:r>
              <a:rPr lang="en-US" dirty="0" err="1"/>
              <a:t>localised</a:t>
            </a:r>
            <a:r>
              <a:rPr lang="en-US" dirty="0"/>
              <a:t> area of </a:t>
            </a:r>
            <a:r>
              <a:rPr lang="en-US" dirty="0">
                <a:solidFill>
                  <a:schemeClr val="bg2">
                    <a:lumMod val="60000"/>
                    <a:lumOff val="40000"/>
                  </a:schemeClr>
                </a:solidFill>
              </a:rPr>
              <a:t>polymicrogyria</a:t>
            </a:r>
            <a:r>
              <a:rPr lang="en-US" dirty="0"/>
              <a:t> and the term </a:t>
            </a:r>
            <a:r>
              <a:rPr lang="en-US" dirty="0">
                <a:solidFill>
                  <a:schemeClr val="bg2">
                    <a:lumMod val="60000"/>
                    <a:lumOff val="40000"/>
                  </a:schemeClr>
                </a:solidFill>
              </a:rPr>
              <a:t>cortical dysplasia </a:t>
            </a:r>
            <a:r>
              <a:rPr lang="en-US" dirty="0"/>
              <a:t>may be used to describe the lesion. This 7 year old girl suffered with partial seizures during which her right arm and hand would go into spasm and then jerk. Between attacks she had slight weakness of the right hand and difficulty performing fine movements.</a:t>
            </a:r>
            <a:endParaRPr lang="el-GR" dirty="0"/>
          </a:p>
        </p:txBody>
      </p:sp>
    </p:spTree>
    <p:extLst>
      <p:ext uri="{BB962C8B-B14F-4D97-AF65-F5344CB8AC3E}">
        <p14:creationId xmlns:p14="http://schemas.microsoft.com/office/powerpoint/2010/main" val="295914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6438079" y="615869"/>
            <a:ext cx="4144103" cy="2308324"/>
          </a:xfrm>
          <a:prstGeom prst="rect">
            <a:avLst/>
          </a:prstGeom>
        </p:spPr>
        <p:txBody>
          <a:bodyPr wrap="square">
            <a:spAutoFit/>
          </a:bodyPr>
          <a:lstStyle/>
          <a:p>
            <a:r>
              <a:rPr lang="el-GR" dirty="0"/>
              <a:t>Ο </a:t>
            </a:r>
            <a:r>
              <a:rPr lang="el-GR" b="1" dirty="0" err="1"/>
              <a:t>ζυγώτης</a:t>
            </a:r>
            <a:r>
              <a:rPr lang="el-GR" dirty="0"/>
              <a:t> διαιρείται (16 ώρες) (</a:t>
            </a:r>
            <a:r>
              <a:rPr lang="el-GR" dirty="0" err="1"/>
              <a:t>μιτωτικά</a:t>
            </a:r>
            <a:r>
              <a:rPr lang="el-GR" dirty="0"/>
              <a:t>) σε δύο θυγατρικά κύτταρα που ονομάζονται </a:t>
            </a:r>
            <a:r>
              <a:rPr lang="el-GR" b="1" dirty="0" err="1">
                <a:solidFill>
                  <a:srgbClr val="FFFF00"/>
                </a:solidFill>
              </a:rPr>
              <a:t>βλαστομερίδια</a:t>
            </a:r>
            <a:r>
              <a:rPr lang="el-GR" dirty="0"/>
              <a:t>. </a:t>
            </a:r>
          </a:p>
          <a:p>
            <a:r>
              <a:rPr lang="el-GR" dirty="0"/>
              <a:t>Οι επόμενες διαιρέσεις (12 ώρες μετά) ακολουθούν γρήγορα σχηματίζοντας μικρότερα </a:t>
            </a:r>
            <a:r>
              <a:rPr lang="el-GR" dirty="0" err="1">
                <a:solidFill>
                  <a:srgbClr val="FFFF00"/>
                </a:solidFill>
              </a:rPr>
              <a:t>βλαστομερίδια</a:t>
            </a:r>
            <a:r>
              <a:rPr lang="el-GR" dirty="0"/>
              <a:t> (4): η διεργασία αυτή ονομάζεται </a:t>
            </a:r>
            <a:r>
              <a:rPr lang="el-GR" dirty="0">
                <a:solidFill>
                  <a:schemeClr val="accent5">
                    <a:lumMod val="60000"/>
                    <a:lumOff val="40000"/>
                  </a:schemeClr>
                </a:solidFill>
              </a:rPr>
              <a:t>αυλάκωση</a:t>
            </a:r>
            <a:r>
              <a:rPr lang="el-GR" dirty="0"/>
              <a:t>.</a:t>
            </a:r>
          </a:p>
        </p:txBody>
      </p:sp>
      <p:pic>
        <p:nvPicPr>
          <p:cNvPr id="4098" name="Picture 2" descr="http://www.eugonia.com.gr/wp-content/themes/eugonia2/photos/139.gif"/>
          <p:cNvPicPr>
            <a:picLocks noChangeAspect="1" noChangeArrowheads="1"/>
          </p:cNvPicPr>
          <p:nvPr/>
        </p:nvPicPr>
        <p:blipFill>
          <a:blip r:embed="rId2"/>
          <a:srcRect/>
          <a:stretch>
            <a:fillRect/>
          </a:stretch>
        </p:blipFill>
        <p:spPr bwMode="auto">
          <a:xfrm>
            <a:off x="638997" y="200024"/>
            <a:ext cx="5114925" cy="6657976"/>
          </a:xfrm>
          <a:prstGeom prst="rect">
            <a:avLst/>
          </a:prstGeom>
          <a:noFill/>
        </p:spPr>
      </p:pic>
      <p:sp>
        <p:nvSpPr>
          <p:cNvPr id="6" name="5 - Ορθογώνιο"/>
          <p:cNvSpPr/>
          <p:nvPr/>
        </p:nvSpPr>
        <p:spPr>
          <a:xfrm>
            <a:off x="6658251" y="4143380"/>
            <a:ext cx="4989252" cy="2308324"/>
          </a:xfrm>
          <a:prstGeom prst="rect">
            <a:avLst/>
          </a:prstGeom>
        </p:spPr>
        <p:txBody>
          <a:bodyPr wrap="square">
            <a:spAutoFit/>
          </a:bodyPr>
          <a:lstStyle/>
          <a:p>
            <a:r>
              <a:rPr lang="el-GR" dirty="0"/>
              <a:t>Τα επόμενα στάδια ανάπτυξης είναι το στάδιο του </a:t>
            </a:r>
            <a:r>
              <a:rPr lang="el-GR" b="1" dirty="0" err="1">
                <a:solidFill>
                  <a:srgbClr val="00B0F0"/>
                </a:solidFill>
              </a:rPr>
              <a:t>μοριδίου</a:t>
            </a:r>
            <a:r>
              <a:rPr lang="el-GR" dirty="0"/>
              <a:t> (περίπου 16-32 κύτταρα, 4</a:t>
            </a:r>
            <a:r>
              <a:rPr lang="el-GR" baseline="30000" dirty="0"/>
              <a:t>η</a:t>
            </a:r>
            <a:r>
              <a:rPr lang="el-GR" dirty="0"/>
              <a:t>-5</a:t>
            </a:r>
            <a:r>
              <a:rPr lang="el-GR" baseline="30000" dirty="0"/>
              <a:t>η</a:t>
            </a:r>
            <a:r>
              <a:rPr lang="el-GR" dirty="0"/>
              <a:t> μέρα) και το στάδιο της </a:t>
            </a:r>
            <a:r>
              <a:rPr lang="el-GR" b="1" dirty="0" err="1">
                <a:solidFill>
                  <a:srgbClr val="92D050"/>
                </a:solidFill>
              </a:rPr>
              <a:t>βλαστοκύστης</a:t>
            </a:r>
            <a:r>
              <a:rPr lang="el-GR" b="1" dirty="0">
                <a:solidFill>
                  <a:srgbClr val="92D050"/>
                </a:solidFill>
              </a:rPr>
              <a:t>.</a:t>
            </a:r>
          </a:p>
          <a:p>
            <a:endParaRPr lang="el-GR" b="1" dirty="0">
              <a:solidFill>
                <a:srgbClr val="92D050"/>
              </a:solidFill>
            </a:endParaRPr>
          </a:p>
          <a:p>
            <a:r>
              <a:rPr lang="el-GR" b="1" dirty="0">
                <a:solidFill>
                  <a:srgbClr val="92D050"/>
                </a:solidFill>
              </a:rPr>
              <a:t>Εμφύτευση: 6</a:t>
            </a:r>
            <a:r>
              <a:rPr lang="el-GR" b="1" baseline="30000" dirty="0">
                <a:solidFill>
                  <a:srgbClr val="92D050"/>
                </a:solidFill>
              </a:rPr>
              <a:t>η</a:t>
            </a:r>
            <a:r>
              <a:rPr lang="el-GR" b="1" dirty="0">
                <a:solidFill>
                  <a:srgbClr val="92D050"/>
                </a:solidFill>
              </a:rPr>
              <a:t> μέρα</a:t>
            </a:r>
          </a:p>
          <a:p>
            <a:endParaRPr lang="el-GR" b="1" dirty="0">
              <a:solidFill>
                <a:srgbClr val="92D050"/>
              </a:solidFill>
            </a:endParaRPr>
          </a:p>
          <a:p>
            <a:r>
              <a:rPr lang="el-GR" b="1" dirty="0">
                <a:solidFill>
                  <a:srgbClr val="92D050"/>
                </a:solidFill>
              </a:rPr>
              <a:t>2</a:t>
            </a:r>
            <a:r>
              <a:rPr lang="el-GR" b="1" baseline="30000" dirty="0">
                <a:solidFill>
                  <a:srgbClr val="92D050"/>
                </a:solidFill>
              </a:rPr>
              <a:t>η</a:t>
            </a:r>
            <a:r>
              <a:rPr lang="el-GR" b="1" dirty="0">
                <a:solidFill>
                  <a:srgbClr val="92D050"/>
                </a:solidFill>
              </a:rPr>
              <a:t> -7</a:t>
            </a:r>
            <a:r>
              <a:rPr lang="el-GR" b="1" baseline="30000" dirty="0">
                <a:solidFill>
                  <a:srgbClr val="92D050"/>
                </a:solidFill>
              </a:rPr>
              <a:t>η</a:t>
            </a:r>
            <a:r>
              <a:rPr lang="el-GR" b="1" dirty="0">
                <a:solidFill>
                  <a:srgbClr val="92D050"/>
                </a:solidFill>
              </a:rPr>
              <a:t> εβδομάδα</a:t>
            </a:r>
            <a:r>
              <a:rPr lang="el-GR" b="1" dirty="0">
                <a:solidFill>
                  <a:schemeClr val="bg1"/>
                </a:solidFill>
              </a:rPr>
              <a:t>: σχηματισμός εμβρυικού δίσκου-διαφοροποίηση-οργανογένεση</a:t>
            </a:r>
            <a:endParaRPr lang="el-GR"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1371341-8861-47E8-9D46-AC66FFC1317A}"/>
              </a:ext>
            </a:extLst>
          </p:cNvPr>
          <p:cNvPicPr>
            <a:picLocks noChangeAspect="1"/>
          </p:cNvPicPr>
          <p:nvPr/>
        </p:nvPicPr>
        <p:blipFill>
          <a:blip r:embed="rId2"/>
          <a:stretch>
            <a:fillRect/>
          </a:stretch>
        </p:blipFill>
        <p:spPr>
          <a:xfrm>
            <a:off x="309849" y="355638"/>
            <a:ext cx="6096964" cy="5736689"/>
          </a:xfrm>
          <a:prstGeom prst="rect">
            <a:avLst/>
          </a:prstGeom>
        </p:spPr>
      </p:pic>
      <p:sp>
        <p:nvSpPr>
          <p:cNvPr id="4" name="TextBox 3">
            <a:extLst>
              <a:ext uri="{FF2B5EF4-FFF2-40B4-BE49-F238E27FC236}">
                <a16:creationId xmlns:a16="http://schemas.microsoft.com/office/drawing/2014/main" id="{8980F850-33E8-49C2-8290-556B8911CA01}"/>
              </a:ext>
            </a:extLst>
          </p:cNvPr>
          <p:cNvSpPr txBox="1"/>
          <p:nvPr/>
        </p:nvSpPr>
        <p:spPr>
          <a:xfrm>
            <a:off x="6915839" y="2502649"/>
            <a:ext cx="4883227" cy="3416320"/>
          </a:xfrm>
          <a:prstGeom prst="rect">
            <a:avLst/>
          </a:prstGeom>
          <a:noFill/>
        </p:spPr>
        <p:txBody>
          <a:bodyPr wrap="square">
            <a:spAutoFit/>
          </a:bodyPr>
          <a:lstStyle/>
          <a:p>
            <a:r>
              <a:rPr lang="en-US" dirty="0"/>
              <a:t>Agenesis of the corpus callosum. Sagittal T1 weighted magnetic resonance image. The arrow indicates the complete absence of the corpus callosum and the cingulate gyrus (compare to fig 1). In this 11 year old girl there was also dysgenesis of the right temporal lobe (not seen). She had learning difficulties and complex partial (temporal onset) seizures. Agenesis of the corpus callosum may be an isolated finding and there may be no associated developmental or neurological problems.</a:t>
            </a:r>
            <a:endParaRPr lang="el-GR" dirty="0"/>
          </a:p>
        </p:txBody>
      </p:sp>
    </p:spTree>
    <p:extLst>
      <p:ext uri="{BB962C8B-B14F-4D97-AF65-F5344CB8AC3E}">
        <p14:creationId xmlns:p14="http://schemas.microsoft.com/office/powerpoint/2010/main" val="2893715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623219A-52E3-4B3C-803E-8B4F735C5E35}"/>
              </a:ext>
            </a:extLst>
          </p:cNvPr>
          <p:cNvPicPr>
            <a:picLocks noChangeAspect="1"/>
          </p:cNvPicPr>
          <p:nvPr/>
        </p:nvPicPr>
        <p:blipFill>
          <a:blip r:embed="rId2"/>
          <a:stretch>
            <a:fillRect/>
          </a:stretch>
        </p:blipFill>
        <p:spPr>
          <a:xfrm>
            <a:off x="472463" y="440560"/>
            <a:ext cx="8096250" cy="4324350"/>
          </a:xfrm>
          <a:prstGeom prst="rect">
            <a:avLst/>
          </a:prstGeom>
        </p:spPr>
      </p:pic>
      <p:sp>
        <p:nvSpPr>
          <p:cNvPr id="4" name="TextBox 3">
            <a:extLst>
              <a:ext uri="{FF2B5EF4-FFF2-40B4-BE49-F238E27FC236}">
                <a16:creationId xmlns:a16="http://schemas.microsoft.com/office/drawing/2014/main" id="{9E48170E-F6EA-4C4E-A765-288AA8E558CD}"/>
              </a:ext>
            </a:extLst>
          </p:cNvPr>
          <p:cNvSpPr txBox="1"/>
          <p:nvPr/>
        </p:nvSpPr>
        <p:spPr>
          <a:xfrm>
            <a:off x="867578" y="5494110"/>
            <a:ext cx="9973020" cy="646331"/>
          </a:xfrm>
          <a:prstGeom prst="rect">
            <a:avLst/>
          </a:prstGeom>
          <a:noFill/>
        </p:spPr>
        <p:txBody>
          <a:bodyPr wrap="square">
            <a:spAutoFit/>
          </a:bodyPr>
          <a:lstStyle/>
          <a:p>
            <a:r>
              <a:rPr lang="en-US" dirty="0"/>
              <a:t>Fig. 2. A brain magnetic resonance imaging showed agyria, </a:t>
            </a:r>
            <a:r>
              <a:rPr lang="en-US" dirty="0" err="1"/>
              <a:t>colpocephaly</a:t>
            </a:r>
            <a:r>
              <a:rPr lang="en-US" dirty="0"/>
              <a:t>, agenesis of corpus callosum and band heterotopia at 2 months of age. </a:t>
            </a:r>
            <a:endParaRPr lang="el-GR" dirty="0"/>
          </a:p>
        </p:txBody>
      </p:sp>
      <p:sp>
        <p:nvSpPr>
          <p:cNvPr id="6" name="TextBox 5">
            <a:extLst>
              <a:ext uri="{FF2B5EF4-FFF2-40B4-BE49-F238E27FC236}">
                <a16:creationId xmlns:a16="http://schemas.microsoft.com/office/drawing/2014/main" id="{0B58B177-20D7-491C-9E9B-3F0036D69334}"/>
              </a:ext>
            </a:extLst>
          </p:cNvPr>
          <p:cNvSpPr txBox="1"/>
          <p:nvPr/>
        </p:nvSpPr>
        <p:spPr>
          <a:xfrm>
            <a:off x="6387029" y="6399452"/>
            <a:ext cx="6097836" cy="369332"/>
          </a:xfrm>
          <a:prstGeom prst="rect">
            <a:avLst/>
          </a:prstGeom>
          <a:noFill/>
        </p:spPr>
        <p:txBody>
          <a:bodyPr wrap="square">
            <a:spAutoFit/>
          </a:bodyPr>
          <a:lstStyle/>
          <a:p>
            <a:r>
              <a:rPr lang="en-GB" dirty="0">
                <a:solidFill>
                  <a:srgbClr val="00B0F0"/>
                </a:solidFill>
              </a:rPr>
              <a:t>January 2017Perinatology 28(4):162</a:t>
            </a:r>
            <a:endParaRPr lang="el-GR" dirty="0">
              <a:solidFill>
                <a:srgbClr val="00B0F0"/>
              </a:solidFill>
            </a:endParaRPr>
          </a:p>
        </p:txBody>
      </p:sp>
    </p:spTree>
    <p:extLst>
      <p:ext uri="{BB962C8B-B14F-4D97-AF65-F5344CB8AC3E}">
        <p14:creationId xmlns:p14="http://schemas.microsoft.com/office/powerpoint/2010/main" val="2367307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E090753-0147-4B7B-8C82-90DCADA90F0E}"/>
              </a:ext>
            </a:extLst>
          </p:cNvPr>
          <p:cNvPicPr>
            <a:picLocks noChangeAspect="1"/>
          </p:cNvPicPr>
          <p:nvPr/>
        </p:nvPicPr>
        <p:blipFill>
          <a:blip r:embed="rId2"/>
          <a:stretch>
            <a:fillRect/>
          </a:stretch>
        </p:blipFill>
        <p:spPr>
          <a:xfrm>
            <a:off x="532998" y="326603"/>
            <a:ext cx="6170863" cy="6041145"/>
          </a:xfrm>
          <a:prstGeom prst="rect">
            <a:avLst/>
          </a:prstGeom>
        </p:spPr>
      </p:pic>
      <p:sp>
        <p:nvSpPr>
          <p:cNvPr id="4" name="TextBox 3">
            <a:extLst>
              <a:ext uri="{FF2B5EF4-FFF2-40B4-BE49-F238E27FC236}">
                <a16:creationId xmlns:a16="http://schemas.microsoft.com/office/drawing/2014/main" id="{318BB8F4-4A0F-47CD-A626-B7CE5DCE30ED}"/>
              </a:ext>
            </a:extLst>
          </p:cNvPr>
          <p:cNvSpPr txBox="1"/>
          <p:nvPr/>
        </p:nvSpPr>
        <p:spPr>
          <a:xfrm>
            <a:off x="6942511" y="2394458"/>
            <a:ext cx="4565573" cy="1200329"/>
          </a:xfrm>
          <a:prstGeom prst="rect">
            <a:avLst/>
          </a:prstGeom>
          <a:noFill/>
        </p:spPr>
        <p:txBody>
          <a:bodyPr wrap="square">
            <a:spAutoFit/>
          </a:bodyPr>
          <a:lstStyle/>
          <a:p>
            <a:r>
              <a:rPr lang="en-US" dirty="0"/>
              <a:t> T1-weighted axial image demonstrates bilateral diffuse cortical thickening, reduced cortical sulci, and enlargement of the subarachnoid space.</a:t>
            </a:r>
            <a:endParaRPr lang="el-GR" dirty="0"/>
          </a:p>
        </p:txBody>
      </p:sp>
      <p:sp>
        <p:nvSpPr>
          <p:cNvPr id="6" name="TextBox 5">
            <a:extLst>
              <a:ext uri="{FF2B5EF4-FFF2-40B4-BE49-F238E27FC236}">
                <a16:creationId xmlns:a16="http://schemas.microsoft.com/office/drawing/2014/main" id="{0D542E8A-53AA-4EAE-9945-3E978AE65F91}"/>
              </a:ext>
            </a:extLst>
          </p:cNvPr>
          <p:cNvSpPr txBox="1"/>
          <p:nvPr/>
        </p:nvSpPr>
        <p:spPr>
          <a:xfrm>
            <a:off x="5781101" y="6346731"/>
            <a:ext cx="6097836" cy="369332"/>
          </a:xfrm>
          <a:prstGeom prst="rect">
            <a:avLst/>
          </a:prstGeom>
          <a:noFill/>
        </p:spPr>
        <p:txBody>
          <a:bodyPr wrap="square">
            <a:spAutoFit/>
          </a:bodyPr>
          <a:lstStyle/>
          <a:p>
            <a:r>
              <a:rPr lang="en-GB" dirty="0">
                <a:solidFill>
                  <a:srgbClr val="00B0F0"/>
                </a:solidFill>
              </a:rPr>
              <a:t>https://doi.org/10.1016/S0887-8994(03)00312-6</a:t>
            </a:r>
            <a:endParaRPr lang="el-GR" dirty="0">
              <a:solidFill>
                <a:srgbClr val="00B0F0"/>
              </a:solidFill>
            </a:endParaRPr>
          </a:p>
        </p:txBody>
      </p:sp>
    </p:spTree>
    <p:extLst>
      <p:ext uri="{BB962C8B-B14F-4D97-AF65-F5344CB8AC3E}">
        <p14:creationId xmlns:p14="http://schemas.microsoft.com/office/powerpoint/2010/main" val="153928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648E0E3-9F8B-4A35-97DB-5B0FE548AAB5}"/>
              </a:ext>
            </a:extLst>
          </p:cNvPr>
          <p:cNvPicPr>
            <a:picLocks noChangeAspect="1"/>
          </p:cNvPicPr>
          <p:nvPr/>
        </p:nvPicPr>
        <p:blipFill>
          <a:blip r:embed="rId2"/>
          <a:stretch>
            <a:fillRect/>
          </a:stretch>
        </p:blipFill>
        <p:spPr>
          <a:xfrm>
            <a:off x="53782" y="691041"/>
            <a:ext cx="6200126" cy="5323901"/>
          </a:xfrm>
          <a:prstGeom prst="rect">
            <a:avLst/>
          </a:prstGeom>
        </p:spPr>
      </p:pic>
      <p:sp>
        <p:nvSpPr>
          <p:cNvPr id="4" name="TextBox 3">
            <a:extLst>
              <a:ext uri="{FF2B5EF4-FFF2-40B4-BE49-F238E27FC236}">
                <a16:creationId xmlns:a16="http://schemas.microsoft.com/office/drawing/2014/main" id="{7E61E67B-96A5-4820-8A73-6179F15E36CA}"/>
              </a:ext>
            </a:extLst>
          </p:cNvPr>
          <p:cNvSpPr txBox="1"/>
          <p:nvPr/>
        </p:nvSpPr>
        <p:spPr>
          <a:xfrm>
            <a:off x="6320928" y="1633895"/>
            <a:ext cx="5099547" cy="2585323"/>
          </a:xfrm>
          <a:prstGeom prst="rect">
            <a:avLst/>
          </a:prstGeom>
          <a:noFill/>
        </p:spPr>
        <p:txBody>
          <a:bodyPr wrap="square">
            <a:spAutoFit/>
          </a:bodyPr>
          <a:lstStyle/>
          <a:p>
            <a:r>
              <a:rPr lang="en-US" dirty="0"/>
              <a:t>Dandy–Walker malformation. (A, B) The fourth ventricle opens into a large posterior fossa cyst. There is associated hydrocephalus. (C) The cerebellum is hypoplastic and a thin rim of cerebellar tissue is seen forming the wall of the posterior fossa cyst (arrow). The vein of Galen, straight sinus and venous confluence are elevated above the level of the lambdoid suture.</a:t>
            </a:r>
            <a:endParaRPr lang="el-GR" dirty="0"/>
          </a:p>
        </p:txBody>
      </p:sp>
      <p:sp>
        <p:nvSpPr>
          <p:cNvPr id="6" name="TextBox 5">
            <a:extLst>
              <a:ext uri="{FF2B5EF4-FFF2-40B4-BE49-F238E27FC236}">
                <a16:creationId xmlns:a16="http://schemas.microsoft.com/office/drawing/2014/main" id="{F371E4BF-1008-4E3C-8207-E32EF66122B6}"/>
              </a:ext>
            </a:extLst>
          </p:cNvPr>
          <p:cNvSpPr txBox="1"/>
          <p:nvPr/>
        </p:nvSpPr>
        <p:spPr>
          <a:xfrm>
            <a:off x="6280533" y="6014942"/>
            <a:ext cx="6097836" cy="369332"/>
          </a:xfrm>
          <a:prstGeom prst="rect">
            <a:avLst/>
          </a:prstGeom>
          <a:noFill/>
        </p:spPr>
        <p:txBody>
          <a:bodyPr wrap="square">
            <a:spAutoFit/>
          </a:bodyPr>
          <a:lstStyle/>
          <a:p>
            <a:r>
              <a:rPr lang="en-GB" dirty="0">
                <a:solidFill>
                  <a:srgbClr val="00B0F0"/>
                </a:solidFill>
              </a:rPr>
              <a:t>https://radiologykey.com/paediatric-neuroradiology-2/</a:t>
            </a:r>
            <a:endParaRPr lang="el-GR" dirty="0">
              <a:solidFill>
                <a:srgbClr val="00B0F0"/>
              </a:solidFill>
            </a:endParaRPr>
          </a:p>
        </p:txBody>
      </p:sp>
    </p:spTree>
    <p:extLst>
      <p:ext uri="{BB962C8B-B14F-4D97-AF65-F5344CB8AC3E}">
        <p14:creationId xmlns:p14="http://schemas.microsoft.com/office/powerpoint/2010/main" val="2947534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FDFFD93-DB5F-44EC-99E2-162F3FCE46F7}"/>
              </a:ext>
            </a:extLst>
          </p:cNvPr>
          <p:cNvPicPr>
            <a:picLocks noChangeAspect="1"/>
          </p:cNvPicPr>
          <p:nvPr/>
        </p:nvPicPr>
        <p:blipFill>
          <a:blip r:embed="rId2"/>
          <a:stretch>
            <a:fillRect/>
          </a:stretch>
        </p:blipFill>
        <p:spPr>
          <a:xfrm>
            <a:off x="448191" y="587967"/>
            <a:ext cx="7213497" cy="5405209"/>
          </a:xfrm>
          <a:prstGeom prst="rect">
            <a:avLst/>
          </a:prstGeom>
        </p:spPr>
      </p:pic>
      <p:sp>
        <p:nvSpPr>
          <p:cNvPr id="4" name="TextBox 3">
            <a:extLst>
              <a:ext uri="{FF2B5EF4-FFF2-40B4-BE49-F238E27FC236}">
                <a16:creationId xmlns:a16="http://schemas.microsoft.com/office/drawing/2014/main" id="{007EF45E-405C-4D50-9F62-616A7B80683F}"/>
              </a:ext>
            </a:extLst>
          </p:cNvPr>
          <p:cNvSpPr txBox="1"/>
          <p:nvPr/>
        </p:nvSpPr>
        <p:spPr>
          <a:xfrm>
            <a:off x="7815549" y="2445999"/>
            <a:ext cx="4376451" cy="1754326"/>
          </a:xfrm>
          <a:prstGeom prst="rect">
            <a:avLst/>
          </a:prstGeom>
          <a:noFill/>
        </p:spPr>
        <p:txBody>
          <a:bodyPr wrap="square">
            <a:spAutoFit/>
          </a:bodyPr>
          <a:lstStyle/>
          <a:p>
            <a:r>
              <a:rPr lang="en-US" dirty="0"/>
              <a:t>Parieto-occipital cephalocele with herniation of the brain and meninges through a </a:t>
            </a:r>
            <a:r>
              <a:rPr lang="en-US" dirty="0" err="1"/>
              <a:t>calvarial</a:t>
            </a:r>
            <a:r>
              <a:rPr lang="en-US" dirty="0"/>
              <a:t> defect. Most of the herniated component is in the form of a cerebrospinal fluid-containing meningocele.</a:t>
            </a:r>
            <a:endParaRPr lang="el-GR" dirty="0"/>
          </a:p>
        </p:txBody>
      </p:sp>
      <p:sp>
        <p:nvSpPr>
          <p:cNvPr id="5" name="TextBox 4">
            <a:extLst>
              <a:ext uri="{FF2B5EF4-FFF2-40B4-BE49-F238E27FC236}">
                <a16:creationId xmlns:a16="http://schemas.microsoft.com/office/drawing/2014/main" id="{D87B734B-4FE0-4DE7-8886-9B6A340A9D89}"/>
              </a:ext>
            </a:extLst>
          </p:cNvPr>
          <p:cNvSpPr txBox="1"/>
          <p:nvPr/>
        </p:nvSpPr>
        <p:spPr>
          <a:xfrm>
            <a:off x="6280533" y="6014942"/>
            <a:ext cx="6097836" cy="369332"/>
          </a:xfrm>
          <a:prstGeom prst="rect">
            <a:avLst/>
          </a:prstGeom>
          <a:noFill/>
        </p:spPr>
        <p:txBody>
          <a:bodyPr wrap="square">
            <a:spAutoFit/>
          </a:bodyPr>
          <a:lstStyle/>
          <a:p>
            <a:r>
              <a:rPr lang="en-GB" dirty="0">
                <a:solidFill>
                  <a:srgbClr val="00B0F0"/>
                </a:solidFill>
              </a:rPr>
              <a:t>https://radiologykey.com/paediatric-neuroradiology-2/</a:t>
            </a:r>
            <a:endParaRPr lang="el-GR" dirty="0">
              <a:solidFill>
                <a:srgbClr val="00B0F0"/>
              </a:solidFill>
            </a:endParaRPr>
          </a:p>
        </p:txBody>
      </p:sp>
    </p:spTree>
    <p:extLst>
      <p:ext uri="{BB962C8B-B14F-4D97-AF65-F5344CB8AC3E}">
        <p14:creationId xmlns:p14="http://schemas.microsoft.com/office/powerpoint/2010/main" val="1442383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94F85B5-3663-4DF5-9536-6E941D6C4A61}"/>
              </a:ext>
            </a:extLst>
          </p:cNvPr>
          <p:cNvPicPr>
            <a:picLocks noChangeAspect="1"/>
          </p:cNvPicPr>
          <p:nvPr/>
        </p:nvPicPr>
        <p:blipFill>
          <a:blip r:embed="rId2"/>
          <a:stretch>
            <a:fillRect/>
          </a:stretch>
        </p:blipFill>
        <p:spPr>
          <a:xfrm>
            <a:off x="140465" y="196776"/>
            <a:ext cx="7715308" cy="4603958"/>
          </a:xfrm>
          <a:prstGeom prst="rect">
            <a:avLst/>
          </a:prstGeom>
        </p:spPr>
      </p:pic>
      <p:sp>
        <p:nvSpPr>
          <p:cNvPr id="4" name="TextBox 3">
            <a:extLst>
              <a:ext uri="{FF2B5EF4-FFF2-40B4-BE49-F238E27FC236}">
                <a16:creationId xmlns:a16="http://schemas.microsoft.com/office/drawing/2014/main" id="{591DD5D6-E1B6-463C-BF1D-36B43F13B2BB}"/>
              </a:ext>
            </a:extLst>
          </p:cNvPr>
          <p:cNvSpPr txBox="1"/>
          <p:nvPr/>
        </p:nvSpPr>
        <p:spPr>
          <a:xfrm>
            <a:off x="0" y="4549676"/>
            <a:ext cx="12077241" cy="2308324"/>
          </a:xfrm>
          <a:prstGeom prst="rect">
            <a:avLst/>
          </a:prstGeom>
          <a:noFill/>
        </p:spPr>
        <p:txBody>
          <a:bodyPr wrap="square">
            <a:spAutoFit/>
          </a:bodyPr>
          <a:lstStyle/>
          <a:p>
            <a:r>
              <a:rPr lang="en-US" dirty="0"/>
              <a:t>Classification of holoprosencephaly is based on the degree of </a:t>
            </a:r>
            <a:r>
              <a:rPr lang="en-US" dirty="0">
                <a:solidFill>
                  <a:srgbClr val="FFFF00"/>
                </a:solidFill>
              </a:rPr>
              <a:t>separation of the cerebral hemispheres </a:t>
            </a:r>
            <a:r>
              <a:rPr lang="en-US" dirty="0"/>
              <a:t>and it appears this is a continuous spectrum of failure of separation. The most severe form is </a:t>
            </a:r>
            <a:r>
              <a:rPr lang="en-US" dirty="0">
                <a:solidFill>
                  <a:srgbClr val="92D050"/>
                </a:solidFill>
              </a:rPr>
              <a:t>alobar holoprosencephaly </a:t>
            </a:r>
            <a:r>
              <a:rPr lang="en-US" dirty="0"/>
              <a:t>in which there is complete or nearly complete failure of separation of the cerebral hemispheres. Many infants are either stillborn or do not survive until term, while infants who do survive are very abnormal with abnormal reflexes, tone and seizures in the neonatal period as well as severe midline facial deformities. Only a minority of patients survive beyond the first year. On imaging there is a crescent-shaped </a:t>
            </a:r>
            <a:r>
              <a:rPr lang="en-US" dirty="0" err="1">
                <a:solidFill>
                  <a:srgbClr val="92D050"/>
                </a:solidFill>
              </a:rPr>
              <a:t>holoventricle</a:t>
            </a:r>
            <a:r>
              <a:rPr lang="en-US" dirty="0">
                <a:solidFill>
                  <a:srgbClr val="92D050"/>
                </a:solidFill>
              </a:rPr>
              <a:t> continuous </a:t>
            </a:r>
            <a:r>
              <a:rPr lang="en-US" dirty="0"/>
              <a:t>with a large dorsal cyst and the cerebrum consists of a pancake-like mass of tissue with no interhemispheric fissure, corpus callosum or falx cerebri.</a:t>
            </a:r>
            <a:endParaRPr lang="el-GR" dirty="0"/>
          </a:p>
        </p:txBody>
      </p:sp>
      <p:sp>
        <p:nvSpPr>
          <p:cNvPr id="5" name="TextBox 4">
            <a:extLst>
              <a:ext uri="{FF2B5EF4-FFF2-40B4-BE49-F238E27FC236}">
                <a16:creationId xmlns:a16="http://schemas.microsoft.com/office/drawing/2014/main" id="{BE39F8DB-D101-44A4-A1AA-56EE291EC973}"/>
              </a:ext>
            </a:extLst>
          </p:cNvPr>
          <p:cNvSpPr txBox="1"/>
          <p:nvPr/>
        </p:nvSpPr>
        <p:spPr>
          <a:xfrm>
            <a:off x="5979405" y="12110"/>
            <a:ext cx="6097836" cy="369332"/>
          </a:xfrm>
          <a:prstGeom prst="rect">
            <a:avLst/>
          </a:prstGeom>
          <a:noFill/>
        </p:spPr>
        <p:txBody>
          <a:bodyPr wrap="square">
            <a:spAutoFit/>
          </a:bodyPr>
          <a:lstStyle/>
          <a:p>
            <a:r>
              <a:rPr lang="en-GB" dirty="0">
                <a:solidFill>
                  <a:srgbClr val="00B0F0"/>
                </a:solidFill>
              </a:rPr>
              <a:t>https://radiologykey.com/paediatric-neuroradiology-2/</a:t>
            </a:r>
            <a:endParaRPr lang="el-GR" dirty="0">
              <a:solidFill>
                <a:srgbClr val="00B0F0"/>
              </a:solidFill>
            </a:endParaRPr>
          </a:p>
        </p:txBody>
      </p:sp>
    </p:spTree>
    <p:extLst>
      <p:ext uri="{BB962C8B-B14F-4D97-AF65-F5344CB8AC3E}">
        <p14:creationId xmlns:p14="http://schemas.microsoft.com/office/powerpoint/2010/main" val="62752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8FB9F5-8457-483A-82A8-FCF20EB34B01}"/>
              </a:ext>
            </a:extLst>
          </p:cNvPr>
          <p:cNvSpPr>
            <a:spLocks noGrp="1"/>
          </p:cNvSpPr>
          <p:nvPr>
            <p:ph type="title"/>
          </p:nvPr>
        </p:nvSpPr>
        <p:spPr/>
        <p:txBody>
          <a:bodyPr/>
          <a:lstStyle/>
          <a:p>
            <a:r>
              <a:rPr lang="el-GR" dirty="0"/>
              <a:t>ΑΣΚΗΣΕΙΣ</a:t>
            </a:r>
          </a:p>
        </p:txBody>
      </p:sp>
      <p:sp>
        <p:nvSpPr>
          <p:cNvPr id="3" name="Θέση κειμένου 2">
            <a:extLst>
              <a:ext uri="{FF2B5EF4-FFF2-40B4-BE49-F238E27FC236}">
                <a16:creationId xmlns:a16="http://schemas.microsoft.com/office/drawing/2014/main" id="{3106F760-00CD-43F6-959B-B6CBC50F064E}"/>
              </a:ext>
            </a:extLst>
          </p:cNvPr>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619719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99883B4F-BFDB-4010-8EC1-A08195FB3821}"/>
              </a:ext>
            </a:extLst>
          </p:cNvPr>
          <p:cNvPicPr>
            <a:picLocks noChangeAspect="1"/>
          </p:cNvPicPr>
          <p:nvPr/>
        </p:nvPicPr>
        <p:blipFill>
          <a:blip r:embed="rId2"/>
          <a:stretch>
            <a:fillRect/>
          </a:stretch>
        </p:blipFill>
        <p:spPr>
          <a:xfrm>
            <a:off x="565532" y="347032"/>
            <a:ext cx="3591499" cy="4974116"/>
          </a:xfrm>
          <a:prstGeom prst="rect">
            <a:avLst/>
          </a:prstGeom>
        </p:spPr>
      </p:pic>
      <p:pic>
        <p:nvPicPr>
          <p:cNvPr id="11" name="Εικόνα 10">
            <a:extLst>
              <a:ext uri="{FF2B5EF4-FFF2-40B4-BE49-F238E27FC236}">
                <a16:creationId xmlns:a16="http://schemas.microsoft.com/office/drawing/2014/main" id="{E5296C82-047B-4E14-9448-C3ABF41B4D87}"/>
              </a:ext>
            </a:extLst>
          </p:cNvPr>
          <p:cNvPicPr>
            <a:picLocks noChangeAspect="1"/>
          </p:cNvPicPr>
          <p:nvPr/>
        </p:nvPicPr>
        <p:blipFill>
          <a:blip r:embed="rId3"/>
          <a:stretch>
            <a:fillRect/>
          </a:stretch>
        </p:blipFill>
        <p:spPr>
          <a:xfrm>
            <a:off x="6624808" y="1360582"/>
            <a:ext cx="2894389" cy="1889393"/>
          </a:xfrm>
          <a:prstGeom prst="rect">
            <a:avLst/>
          </a:prstGeom>
        </p:spPr>
      </p:pic>
    </p:spTree>
    <p:extLst>
      <p:ext uri="{BB962C8B-B14F-4D97-AF65-F5344CB8AC3E}">
        <p14:creationId xmlns:p14="http://schemas.microsoft.com/office/powerpoint/2010/main" val="4461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4BAD817-14B3-4A69-903D-82B5E3F828FC}"/>
              </a:ext>
            </a:extLst>
          </p:cNvPr>
          <p:cNvPicPr>
            <a:picLocks noChangeAspect="1"/>
          </p:cNvPicPr>
          <p:nvPr/>
        </p:nvPicPr>
        <p:blipFill>
          <a:blip r:embed="rId2"/>
          <a:stretch>
            <a:fillRect/>
          </a:stretch>
        </p:blipFill>
        <p:spPr>
          <a:xfrm>
            <a:off x="91807" y="92663"/>
            <a:ext cx="5791200" cy="6765337"/>
          </a:xfrm>
          <a:prstGeom prst="rect">
            <a:avLst/>
          </a:prstGeom>
        </p:spPr>
      </p:pic>
      <p:pic>
        <p:nvPicPr>
          <p:cNvPr id="5" name="Εικόνα 4">
            <a:extLst>
              <a:ext uri="{FF2B5EF4-FFF2-40B4-BE49-F238E27FC236}">
                <a16:creationId xmlns:a16="http://schemas.microsoft.com/office/drawing/2014/main" id="{305C414B-57D3-46D1-94FF-D45570B70E2A}"/>
              </a:ext>
            </a:extLst>
          </p:cNvPr>
          <p:cNvPicPr>
            <a:picLocks noChangeAspect="1"/>
          </p:cNvPicPr>
          <p:nvPr/>
        </p:nvPicPr>
        <p:blipFill>
          <a:blip r:embed="rId3"/>
          <a:stretch>
            <a:fillRect/>
          </a:stretch>
        </p:blipFill>
        <p:spPr>
          <a:xfrm>
            <a:off x="6308995" y="2250195"/>
            <a:ext cx="5951650" cy="2357609"/>
          </a:xfrm>
          <a:prstGeom prst="rect">
            <a:avLst/>
          </a:prstGeom>
        </p:spPr>
      </p:pic>
    </p:spTree>
    <p:extLst>
      <p:ext uri="{BB962C8B-B14F-4D97-AF65-F5344CB8AC3E}">
        <p14:creationId xmlns:p14="http://schemas.microsoft.com/office/powerpoint/2010/main" val="334904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3992BC5-680B-4FF8-9F79-7446153FF7D6}"/>
              </a:ext>
            </a:extLst>
          </p:cNvPr>
          <p:cNvPicPr>
            <a:picLocks noChangeAspect="1"/>
          </p:cNvPicPr>
          <p:nvPr/>
        </p:nvPicPr>
        <p:blipFill>
          <a:blip r:embed="rId2"/>
          <a:stretch>
            <a:fillRect/>
          </a:stretch>
        </p:blipFill>
        <p:spPr>
          <a:xfrm>
            <a:off x="345194" y="253387"/>
            <a:ext cx="5279560" cy="6648701"/>
          </a:xfrm>
          <a:prstGeom prst="rect">
            <a:avLst/>
          </a:prstGeom>
        </p:spPr>
      </p:pic>
      <p:pic>
        <p:nvPicPr>
          <p:cNvPr id="5" name="Εικόνα 4">
            <a:extLst>
              <a:ext uri="{FF2B5EF4-FFF2-40B4-BE49-F238E27FC236}">
                <a16:creationId xmlns:a16="http://schemas.microsoft.com/office/drawing/2014/main" id="{17D2DD84-2735-411C-BBD5-97C516AAA926}"/>
              </a:ext>
            </a:extLst>
          </p:cNvPr>
          <p:cNvPicPr>
            <a:picLocks noChangeAspect="1"/>
          </p:cNvPicPr>
          <p:nvPr/>
        </p:nvPicPr>
        <p:blipFill>
          <a:blip r:embed="rId3"/>
          <a:stretch>
            <a:fillRect/>
          </a:stretch>
        </p:blipFill>
        <p:spPr>
          <a:xfrm>
            <a:off x="6491325" y="1195330"/>
            <a:ext cx="3170468" cy="2751513"/>
          </a:xfrm>
          <a:prstGeom prst="rect">
            <a:avLst/>
          </a:prstGeom>
        </p:spPr>
      </p:pic>
    </p:spTree>
    <p:extLst>
      <p:ext uri="{BB962C8B-B14F-4D97-AF65-F5344CB8AC3E}">
        <p14:creationId xmlns:p14="http://schemas.microsoft.com/office/powerpoint/2010/main" val="313589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310050" y="2000241"/>
            <a:ext cx="6100762" cy="3756025"/>
          </a:xfrm>
          <a:prstGeom prst="rect">
            <a:avLst/>
          </a:prstGeom>
          <a:noFill/>
          <a:ln w="9525">
            <a:noFill/>
            <a:miter lim="800000"/>
            <a:headEnd/>
            <a:tailEnd/>
          </a:ln>
          <a:effectLst/>
        </p:spPr>
      </p:pic>
      <p:pic>
        <p:nvPicPr>
          <p:cNvPr id="3" name="Picture 2" descr="Blastula (PSF) en rotate 05.jpg"/>
          <p:cNvPicPr>
            <a:picLocks noChangeAspect="1" noChangeArrowheads="1"/>
          </p:cNvPicPr>
          <p:nvPr/>
        </p:nvPicPr>
        <p:blipFill>
          <a:blip r:embed="rId3"/>
          <a:srcRect/>
          <a:stretch>
            <a:fillRect/>
          </a:stretch>
        </p:blipFill>
        <p:spPr bwMode="auto">
          <a:xfrm>
            <a:off x="1881159" y="1000108"/>
            <a:ext cx="3095625" cy="511492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B94CA3C-E2C2-4265-A0B9-4E3116877B71}"/>
              </a:ext>
            </a:extLst>
          </p:cNvPr>
          <p:cNvPicPr>
            <a:picLocks noChangeAspect="1"/>
          </p:cNvPicPr>
          <p:nvPr/>
        </p:nvPicPr>
        <p:blipFill>
          <a:blip r:embed="rId2"/>
          <a:stretch>
            <a:fillRect/>
          </a:stretch>
        </p:blipFill>
        <p:spPr>
          <a:xfrm>
            <a:off x="642650" y="542581"/>
            <a:ext cx="4359008" cy="6029282"/>
          </a:xfrm>
          <a:prstGeom prst="rect">
            <a:avLst/>
          </a:prstGeom>
        </p:spPr>
      </p:pic>
      <p:pic>
        <p:nvPicPr>
          <p:cNvPr id="5" name="Εικόνα 4">
            <a:extLst>
              <a:ext uri="{FF2B5EF4-FFF2-40B4-BE49-F238E27FC236}">
                <a16:creationId xmlns:a16="http://schemas.microsoft.com/office/drawing/2014/main" id="{BB52DA91-F1EF-42A9-94F9-8352698F28D7}"/>
              </a:ext>
            </a:extLst>
          </p:cNvPr>
          <p:cNvPicPr>
            <a:picLocks noChangeAspect="1"/>
          </p:cNvPicPr>
          <p:nvPr/>
        </p:nvPicPr>
        <p:blipFill>
          <a:blip r:embed="rId3"/>
          <a:stretch>
            <a:fillRect/>
          </a:stretch>
        </p:blipFill>
        <p:spPr>
          <a:xfrm>
            <a:off x="5655325" y="2363118"/>
            <a:ext cx="6187072" cy="3079214"/>
          </a:xfrm>
          <a:prstGeom prst="rect">
            <a:avLst/>
          </a:prstGeom>
        </p:spPr>
      </p:pic>
    </p:spTree>
    <p:extLst>
      <p:ext uri="{BB962C8B-B14F-4D97-AF65-F5344CB8AC3E}">
        <p14:creationId xmlns:p14="http://schemas.microsoft.com/office/powerpoint/2010/main" val="41476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upload.wikimedia.org/wikipedia/commons/thumb/0/06/HumanEmbryogenesis.svg/550px-HumanEmbryogenesis.svg.png"/>
          <p:cNvPicPr>
            <a:picLocks noChangeAspect="1" noChangeArrowheads="1"/>
          </p:cNvPicPr>
          <p:nvPr/>
        </p:nvPicPr>
        <p:blipFill>
          <a:blip r:embed="rId2"/>
          <a:srcRect/>
          <a:stretch>
            <a:fillRect/>
          </a:stretch>
        </p:blipFill>
        <p:spPr bwMode="auto">
          <a:xfrm>
            <a:off x="2381224" y="285728"/>
            <a:ext cx="6267450" cy="3133726"/>
          </a:xfrm>
          <a:prstGeom prst="rect">
            <a:avLst/>
          </a:prstGeom>
          <a:noFill/>
        </p:spPr>
      </p:pic>
      <p:pic>
        <p:nvPicPr>
          <p:cNvPr id="137220" name="Picture 4" descr="Std6_84_h2fb.gif"/>
          <p:cNvPicPr>
            <a:picLocks noChangeAspect="1" noChangeArrowheads="1"/>
          </p:cNvPicPr>
          <p:nvPr/>
        </p:nvPicPr>
        <p:blipFill>
          <a:blip r:embed="rId3"/>
          <a:srcRect/>
          <a:stretch>
            <a:fillRect/>
          </a:stretch>
        </p:blipFill>
        <p:spPr bwMode="auto">
          <a:xfrm>
            <a:off x="2452662" y="3571876"/>
            <a:ext cx="5867400" cy="2771776"/>
          </a:xfrm>
          <a:prstGeom prst="rect">
            <a:avLst/>
          </a:prstGeom>
          <a:noFill/>
        </p:spPr>
      </p:pic>
      <p:sp>
        <p:nvSpPr>
          <p:cNvPr id="4" name="3 - TextBox"/>
          <p:cNvSpPr txBox="1"/>
          <p:nvPr/>
        </p:nvSpPr>
        <p:spPr>
          <a:xfrm>
            <a:off x="3952861" y="5786454"/>
            <a:ext cx="3967753" cy="923330"/>
          </a:xfrm>
          <a:prstGeom prst="rect">
            <a:avLst/>
          </a:prstGeom>
          <a:noFill/>
        </p:spPr>
        <p:txBody>
          <a:bodyPr wrap="none" rtlCol="0">
            <a:spAutoFit/>
          </a:bodyPr>
          <a:lstStyle/>
          <a:p>
            <a:r>
              <a:rPr lang="el-GR" dirty="0"/>
              <a:t>Ημέρες 14</a:t>
            </a:r>
            <a:r>
              <a:rPr lang="el-GR" baseline="30000" dirty="0"/>
              <a:t>η</a:t>
            </a:r>
            <a:r>
              <a:rPr lang="el-GR" dirty="0"/>
              <a:t> -18</a:t>
            </a:r>
            <a:r>
              <a:rPr lang="el-GR" baseline="30000" dirty="0"/>
              <a:t>η</a:t>
            </a:r>
            <a:r>
              <a:rPr lang="el-GR" dirty="0"/>
              <a:t> </a:t>
            </a:r>
          </a:p>
          <a:p>
            <a:r>
              <a:rPr lang="el-GR" dirty="0"/>
              <a:t>Διαφοροποίηση στον εμβρυικό δίσκο</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1BDA951-2849-47EE-9F40-2A929BFFF774}"/>
              </a:ext>
            </a:extLst>
          </p:cNvPr>
          <p:cNvPicPr>
            <a:picLocks noChangeAspect="1"/>
          </p:cNvPicPr>
          <p:nvPr/>
        </p:nvPicPr>
        <p:blipFill>
          <a:blip r:embed="rId2"/>
          <a:stretch>
            <a:fillRect/>
          </a:stretch>
        </p:blipFill>
        <p:spPr>
          <a:xfrm>
            <a:off x="552450" y="1370735"/>
            <a:ext cx="10782300" cy="4476750"/>
          </a:xfrm>
          <a:prstGeom prst="rect">
            <a:avLst/>
          </a:prstGeom>
        </p:spPr>
      </p:pic>
    </p:spTree>
    <p:extLst>
      <p:ext uri="{BB962C8B-B14F-4D97-AF65-F5344CB8AC3E}">
        <p14:creationId xmlns:p14="http://schemas.microsoft.com/office/powerpoint/2010/main" val="904894791"/>
      </p:ext>
    </p:extLst>
  </p:cSld>
  <p:clrMapOvr>
    <a:masterClrMapping/>
  </p:clrMapOvr>
</p:sld>
</file>

<file path=ppt/theme/theme1.xml><?xml version="1.0" encoding="utf-8"?>
<a:theme xmlns:a="http://schemas.openxmlformats.org/drawingml/2006/main" name="Βερολίνο">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Βερολίνο</Template>
  <TotalTime>293</TotalTime>
  <Words>2753</Words>
  <Application>Microsoft Office PowerPoint</Application>
  <PresentationFormat>Ευρεία οθόνη</PresentationFormat>
  <Paragraphs>158</Paragraphs>
  <Slides>70</Slides>
  <Notes>2</Notes>
  <HiddenSlides>0</HiddenSlides>
  <MMClips>0</MMClips>
  <ScaleCrop>false</ScaleCrop>
  <HeadingPairs>
    <vt:vector size="8" baseType="variant">
      <vt:variant>
        <vt:lpstr>Γραμματοσειρές που χρησιμοποιούνται</vt:lpstr>
      </vt:variant>
      <vt:variant>
        <vt:i4>4</vt:i4>
      </vt: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70</vt:i4>
      </vt:variant>
    </vt:vector>
  </HeadingPairs>
  <TitlesOfParts>
    <vt:vector size="77" baseType="lpstr">
      <vt:lpstr>Arial</vt:lpstr>
      <vt:lpstr>Calibri</vt:lpstr>
      <vt:lpstr>interfaceregular</vt:lpstr>
      <vt:lpstr>Trebuchet MS</vt:lpstr>
      <vt:lpstr>Βερολίνο</vt:lpstr>
      <vt:lpstr>Θέμα του Office</vt:lpstr>
      <vt:lpstr>Εικόνα Bitmap</vt:lpstr>
      <vt:lpstr>ΑΝΑΤΟΜΙΑ 2_1</vt:lpstr>
      <vt:lpstr>Παρουσίαση του PowerPoint</vt:lpstr>
      <vt:lpstr>Παρουσίαση του PowerPoint</vt:lpstr>
      <vt:lpstr>Παρουσίαση του PowerPoint</vt:lpstr>
      <vt:lpstr> A. ΑΝΑΠΤΥΞΗ ΝΕΥΡΙΚΟΥ ΣΥΣΤΗΜΑΤΟΣ</vt:lpstr>
      <vt:lpstr>Παρουσίαση του PowerPoint</vt:lpstr>
      <vt:lpstr>Παρουσίαση του PowerPoint</vt:lpstr>
      <vt:lpstr>Παρουσίαση του PowerPoint</vt:lpstr>
      <vt:lpstr>Παρουσίαση του PowerPoint</vt:lpstr>
      <vt:lpstr>Το νευρικό σύστημα έχει τη μεγαλύτερη ποικιλία κυτταρικών τύπων</vt:lpstr>
      <vt:lpstr>ΣΤΑΔΙΑ ΑΝΑΠΤΥΞΗΣ Έναρξη 3η εβδομάδα κύησης- επεκτείνεται ως την εφηβεία (και ίσως σε ολόκληρη τη ζωή)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ΑΣΚΗΣΕΙΣ</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ΑΝΑΤΟΜΙΑ 2_1</dc:title>
  <dc:creator>marianna papadopoulou</dc:creator>
  <cp:lastModifiedBy>marianna papadopoulou</cp:lastModifiedBy>
  <cp:revision>24</cp:revision>
  <dcterms:created xsi:type="dcterms:W3CDTF">2022-02-26T17:18:57Z</dcterms:created>
  <dcterms:modified xsi:type="dcterms:W3CDTF">2022-02-27T11:01:17Z</dcterms:modified>
</cp:coreProperties>
</file>