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3" r:id="rId3"/>
    <p:sldId id="274" r:id="rId4"/>
    <p:sldId id="275" r:id="rId5"/>
    <p:sldId id="276" r:id="rId6"/>
    <p:sldId id="29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57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84" d="100"/>
          <a:sy n="84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7/5/2017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7/5/2017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3312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69B6B-EBDF-44B8-BB9B-004BD393AB87}" type="slidenum">
              <a:rPr lang="el-GR" smtClean="0"/>
              <a:pPr/>
              <a:t>9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439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3414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67CB1F-E399-4727-9E77-B754A62CA96E}" type="slidenum">
              <a:rPr lang="el-GR" smtClean="0"/>
              <a:pPr/>
              <a:t>10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32870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 smtClean="0"/>
          </a:p>
        </p:txBody>
      </p:sp>
      <p:sp>
        <p:nvSpPr>
          <p:cNvPr id="13517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C994B-F8C6-427F-85CA-AB76F671F186}" type="slidenum">
              <a:rPr lang="el-GR" smtClean="0"/>
              <a:pPr/>
              <a:t>11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3783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C40B9F-3A44-431F-A4F0-191EB184EDB8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209" y="4861441"/>
            <a:ext cx="5209646" cy="4605576"/>
          </a:xfrm>
          <a:noFill/>
          <a:ln/>
        </p:spPr>
        <p:txBody>
          <a:bodyPr/>
          <a:lstStyle/>
          <a:p>
            <a:pPr eaLnBrk="1" hangingPunct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942063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77B445-AFA9-437B-8671-A51A0B3D6B89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843283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defRPr/>
            </a:pPr>
            <a:fld id="{9535C495-C6A6-4713-A9C9-DF305D1CAAF9}" type="slidenum">
              <a:rPr lang="el-GR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15</a:t>
            </a:fld>
            <a:endParaRPr lang="el-GR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defRPr/>
            </a:pPr>
            <a:r>
              <a:rPr lang="el-GR" smtClean="0">
                <a:solidFill>
                  <a:prstClr val="black"/>
                </a:solidFill>
                <a:latin typeface="Calibri" pitchFamily="34" charset="0"/>
              </a:rPr>
              <a:t>Εργαστήριο Βιοστατιστικής-Ε. Παπαγεωργίου</a:t>
            </a:r>
          </a:p>
        </p:txBody>
      </p:sp>
    </p:spTree>
    <p:extLst>
      <p:ext uri="{BB962C8B-B14F-4D97-AF65-F5344CB8AC3E}">
        <p14:creationId xmlns:p14="http://schemas.microsoft.com/office/powerpoint/2010/main" val="2281349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defRPr/>
            </a:pPr>
            <a:fld id="{88225A9C-DF05-4470-A55B-4D8A9464F0D4}" type="slidenum">
              <a:rPr lang="el-GR" smtClean="0">
                <a:solidFill>
                  <a:prstClr val="black"/>
                </a:solidFill>
                <a:latin typeface="Calibri" pitchFamily="34" charset="0"/>
              </a:rPr>
              <a:pPr>
                <a:defRPr/>
              </a:pPr>
              <a:t>18</a:t>
            </a:fld>
            <a:endParaRPr lang="el-GR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9157" name="Footer Placeholder 4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defRPr/>
            </a:pPr>
            <a:r>
              <a:rPr lang="el-GR" smtClean="0">
                <a:solidFill>
                  <a:prstClr val="black"/>
                </a:solidFill>
                <a:latin typeface="Calibri" pitchFamily="34" charset="0"/>
              </a:rPr>
              <a:t>Εργαστήριο Βιοστατιστικής-Ε. Παπαγεωργίου</a:t>
            </a:r>
          </a:p>
        </p:txBody>
      </p:sp>
    </p:spTree>
    <p:extLst>
      <p:ext uri="{BB962C8B-B14F-4D97-AF65-F5344CB8AC3E}">
        <p14:creationId xmlns:p14="http://schemas.microsoft.com/office/powerpoint/2010/main" val="3632548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1571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FD1039-D5DB-46E0-B2B3-748A80D9377D}" type="slidenum">
              <a:rPr lang="el-GR" smtClean="0"/>
              <a:pPr/>
              <a:t>1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8514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5E1BA1E-908B-4599-8D72-262F2802175C}" type="slidenum">
              <a:rPr lang="el-G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l-GR">
              <a:latin typeface="Calibri" pitchFamily="34" charset="0"/>
            </a:endParaRPr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latin typeface="Calibri" pitchFamily="34" charset="0"/>
              </a:rPr>
              <a:t>Εργαστήριο Βιοστατιστικής-Ε. Παπαγεωργίου</a:t>
            </a:r>
          </a:p>
        </p:txBody>
      </p:sp>
    </p:spTree>
    <p:extLst>
      <p:ext uri="{BB962C8B-B14F-4D97-AF65-F5344CB8AC3E}">
        <p14:creationId xmlns:p14="http://schemas.microsoft.com/office/powerpoint/2010/main" val="11264005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26E1DF-B434-4320-95B9-4C22BD59A781}" type="slidenum">
              <a:rPr lang="el-G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l-GR">
              <a:latin typeface="Calibri" pitchFamily="34" charset="0"/>
            </a:endParaRPr>
          </a:p>
        </p:txBody>
      </p:sp>
      <p:sp>
        <p:nvSpPr>
          <p:cNvPr id="6246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latin typeface="Calibri" pitchFamily="34" charset="0"/>
              </a:rPr>
              <a:t>Εργαστήριο Βιοστατιστικής-Ε. Παπαγεωργίου</a:t>
            </a:r>
          </a:p>
        </p:txBody>
      </p:sp>
    </p:spTree>
    <p:extLst>
      <p:ext uri="{BB962C8B-B14F-4D97-AF65-F5344CB8AC3E}">
        <p14:creationId xmlns:p14="http://schemas.microsoft.com/office/powerpoint/2010/main" val="12832894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26E1DF-B434-4320-95B9-4C22BD59A781}" type="slidenum">
              <a:rPr lang="el-G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l-GR">
              <a:latin typeface="Calibri" pitchFamily="34" charset="0"/>
            </a:endParaRPr>
          </a:p>
        </p:txBody>
      </p:sp>
      <p:sp>
        <p:nvSpPr>
          <p:cNvPr id="6246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Schoolbook" pitchFamily="18" charset="0"/>
              </a:defRPr>
            </a:lvl1pPr>
            <a:lvl2pPr marL="804986" indent="-309610">
              <a:defRPr>
                <a:solidFill>
                  <a:schemeClr val="tx1"/>
                </a:solidFill>
                <a:latin typeface="Century Schoolbook" pitchFamily="18" charset="0"/>
              </a:defRPr>
            </a:lvl2pPr>
            <a:lvl3pPr marL="1238441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733817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229193" indent="-247688">
              <a:defRPr>
                <a:solidFill>
                  <a:schemeClr val="tx1"/>
                </a:solidFill>
                <a:latin typeface="Century Schoolbook" pitchFamily="18" charset="0"/>
              </a:defRPr>
            </a:lvl5pPr>
            <a:lvl6pPr marL="2724569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6pPr>
            <a:lvl7pPr marL="3219945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7pPr>
            <a:lvl8pPr marL="3715322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8pPr>
            <a:lvl9pPr marL="4210698" indent="-2476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latin typeface="Calibri" pitchFamily="34" charset="0"/>
              </a:rPr>
              <a:t>Εργαστήριο Βιοστατιστικής-Ε. Παπαγεωργίου</a:t>
            </a:r>
          </a:p>
        </p:txBody>
      </p:sp>
    </p:spTree>
    <p:extLst>
      <p:ext uri="{BB962C8B-B14F-4D97-AF65-F5344CB8AC3E}">
        <p14:creationId xmlns:p14="http://schemas.microsoft.com/office/powerpoint/2010/main" val="3982503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3128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55A6A2-D53D-412C-939A-E01F921DBBFA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348064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3C9ED4-767C-4870-8B9D-F835C67BB205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927892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>
                <a:solidFill>
                  <a:prstClr val="black"/>
                </a:solidFill>
              </a:rPr>
              <a:t>Εργαστήριο Βιοστατιστικής-Ε. Παπαγεωργίου</a:t>
            </a:r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128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3128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2698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B1E83-B0FE-4074-89D1-F873145357D7}" type="slidenum">
              <a:rPr lang="el-GR" smtClean="0"/>
              <a:pPr/>
              <a:t>7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235933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2800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7F2082-584F-4A63-8ADF-7BAC1DCB6EE2}" type="slidenum">
              <a:rPr lang="el-GR" smtClean="0"/>
              <a:pPr/>
              <a:t>8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51053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>
            <a:normAutofit/>
          </a:bodyPr>
          <a:lstStyle/>
          <a:p>
            <a:pPr lvl="0"/>
            <a:endParaRPr lang="el-GR" noProof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CA24A-FCC0-4DE4-BD01-D80DEC5F8AE4}" type="datetime1">
              <a:rPr lang="el-GR" smtClean="0"/>
              <a:pPr>
                <a:defRPr/>
              </a:pPr>
              <a:t>7/5/2017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5D119-BF8C-4881-A3BD-CCA2127789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371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040560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 marL="1074738" indent="-338138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err="1" smtClean="0">
                <a:solidFill>
                  <a:schemeClr val="tx1"/>
                </a:solidFill>
                <a:latin typeface="+mn-lt"/>
              </a:rPr>
              <a:t>Βιοστατιστική</a:t>
            </a:r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096543"/>
            <a:ext cx="91440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4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/>
              <a:t>Έλεγχοι υποθέσεων - Διαστήματα εμπιστοσύνης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err="1"/>
              <a:t>Δρ.Ευσταθία</a:t>
            </a:r>
            <a:r>
              <a:rPr lang="el-GR" sz="2200" dirty="0"/>
              <a:t> </a:t>
            </a:r>
            <a:r>
              <a:rPr lang="el-GR" sz="2200" dirty="0" smtClean="0"/>
              <a:t>Παπαγεωργίου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</a:t>
            </a:r>
            <a:endParaRPr lang="el-GR" sz="2200" dirty="0" smtClean="0"/>
          </a:p>
        </p:txBody>
      </p:sp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05164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195735" y="821428"/>
            <a:ext cx="47525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latin typeface="+mn-lt"/>
              </a:rPr>
              <a:t>ΤΕΙ </a:t>
            </a:r>
            <a:r>
              <a:rPr lang="el-GR" sz="2400" b="1" dirty="0" smtClean="0">
                <a:latin typeface="+mn-lt"/>
              </a:rPr>
              <a:t>Αθήνας</a:t>
            </a:r>
            <a:endParaRPr lang="el-GR" sz="2400" b="1" dirty="0">
              <a:latin typeface="+mn-lt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l-GR" smtClean="0"/>
              <a:t>Το </a:t>
            </a:r>
            <a:r>
              <a:rPr lang="en-US" i="1" smtClean="0"/>
              <a:t>p</a:t>
            </a:r>
            <a:r>
              <a:rPr lang="el-GR" smtClean="0"/>
              <a:t>-</a:t>
            </a:r>
            <a:r>
              <a:rPr lang="en-US" smtClean="0"/>
              <a:t>value</a:t>
            </a:r>
            <a:r>
              <a:rPr lang="el-GR" smtClean="0"/>
              <a:t> επηρεάζεται ισχυρά από το μέγεθος του δείγματος. </a:t>
            </a:r>
          </a:p>
          <a:p>
            <a:pPr eaLnBrk="1" hangingPunct="1">
              <a:buFontTx/>
              <a:buNone/>
            </a:pPr>
            <a:r>
              <a:rPr lang="el-GR" smtClean="0"/>
              <a:t>Συγκεκριμένα</a:t>
            </a:r>
          </a:p>
          <a:p>
            <a:pPr eaLnBrk="1" hangingPunct="1"/>
            <a:r>
              <a:rPr lang="el-GR" smtClean="0"/>
              <a:t>Υπάρχει </a:t>
            </a:r>
            <a:r>
              <a:rPr lang="el-GR" b="1" smtClean="0"/>
              <a:t>αντίστροφη συσχέτιση</a:t>
            </a:r>
            <a:r>
              <a:rPr lang="el-GR" smtClean="0"/>
              <a:t> μεταξύ του μεγέθους δείγματος και του </a:t>
            </a:r>
            <a:r>
              <a:rPr lang="en-US" i="1" smtClean="0"/>
              <a:t>p</a:t>
            </a:r>
            <a:r>
              <a:rPr lang="en-US" smtClean="0"/>
              <a:t>-value.</a:t>
            </a:r>
            <a:endParaRPr lang="el-GR" smtClean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p-</a:t>
            </a:r>
            <a:r>
              <a:rPr lang="el-GR" dirty="0" err="1"/>
              <a:t>value</a:t>
            </a:r>
            <a:r>
              <a:rPr lang="el-GR" dirty="0"/>
              <a:t> και μέγεθος του 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70357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16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251520" y="1412776"/>
            <a:ext cx="8646898" cy="5040560"/>
            <a:chOff x="66" y="0"/>
            <a:chExt cx="8149" cy="5359"/>
          </a:xfrm>
        </p:grpSpPr>
        <p:sp>
          <p:nvSpPr>
            <p:cNvPr id="46084" name="AutoShape 6"/>
            <p:cNvSpPr>
              <a:spLocks noChangeAspect="1" noChangeArrowheads="1"/>
            </p:cNvSpPr>
            <p:nvPr/>
          </p:nvSpPr>
          <p:spPr bwMode="auto">
            <a:xfrm>
              <a:off x="66" y="0"/>
              <a:ext cx="8149" cy="5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85" name="Rectangle 7"/>
            <p:cNvSpPr>
              <a:spLocks noChangeArrowheads="1"/>
            </p:cNvSpPr>
            <p:nvPr/>
          </p:nvSpPr>
          <p:spPr bwMode="auto">
            <a:xfrm>
              <a:off x="66" y="66"/>
              <a:ext cx="8149" cy="5293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86" name="Rectangle 8"/>
            <p:cNvSpPr>
              <a:spLocks noChangeArrowheads="1"/>
            </p:cNvSpPr>
            <p:nvPr/>
          </p:nvSpPr>
          <p:spPr bwMode="auto">
            <a:xfrm>
              <a:off x="1049" y="345"/>
              <a:ext cx="6835" cy="4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87" name="Line 9"/>
            <p:cNvSpPr>
              <a:spLocks noChangeShapeType="1"/>
            </p:cNvSpPr>
            <p:nvPr/>
          </p:nvSpPr>
          <p:spPr bwMode="auto">
            <a:xfrm>
              <a:off x="1049" y="3979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88" name="Line 10"/>
            <p:cNvSpPr>
              <a:spLocks noChangeShapeType="1"/>
            </p:cNvSpPr>
            <p:nvPr/>
          </p:nvSpPr>
          <p:spPr bwMode="auto">
            <a:xfrm>
              <a:off x="1049" y="3462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89" name="Line 11"/>
            <p:cNvSpPr>
              <a:spLocks noChangeShapeType="1"/>
            </p:cNvSpPr>
            <p:nvPr/>
          </p:nvSpPr>
          <p:spPr bwMode="auto">
            <a:xfrm>
              <a:off x="1049" y="2945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0" name="Line 12"/>
            <p:cNvSpPr>
              <a:spLocks noChangeShapeType="1"/>
            </p:cNvSpPr>
            <p:nvPr/>
          </p:nvSpPr>
          <p:spPr bwMode="auto">
            <a:xfrm>
              <a:off x="1049" y="2427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1" name="Line 13"/>
            <p:cNvSpPr>
              <a:spLocks noChangeShapeType="1"/>
            </p:cNvSpPr>
            <p:nvPr/>
          </p:nvSpPr>
          <p:spPr bwMode="auto">
            <a:xfrm>
              <a:off x="1049" y="1897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2" name="Line 14"/>
            <p:cNvSpPr>
              <a:spLocks noChangeShapeType="1"/>
            </p:cNvSpPr>
            <p:nvPr/>
          </p:nvSpPr>
          <p:spPr bwMode="auto">
            <a:xfrm>
              <a:off x="1049" y="1379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3" name="Line 15"/>
            <p:cNvSpPr>
              <a:spLocks noChangeShapeType="1"/>
            </p:cNvSpPr>
            <p:nvPr/>
          </p:nvSpPr>
          <p:spPr bwMode="auto">
            <a:xfrm>
              <a:off x="1049" y="862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4" name="Line 16"/>
            <p:cNvSpPr>
              <a:spLocks noChangeShapeType="1"/>
            </p:cNvSpPr>
            <p:nvPr/>
          </p:nvSpPr>
          <p:spPr bwMode="auto">
            <a:xfrm>
              <a:off x="1049" y="345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5" name="Rectangle 17"/>
            <p:cNvSpPr>
              <a:spLocks noChangeArrowheads="1"/>
            </p:cNvSpPr>
            <p:nvPr/>
          </p:nvSpPr>
          <p:spPr bwMode="auto">
            <a:xfrm>
              <a:off x="1049" y="345"/>
              <a:ext cx="6835" cy="4152"/>
            </a:xfrm>
            <a:prstGeom prst="rect">
              <a:avLst/>
            </a:prstGeom>
            <a:noFill/>
            <a:ln w="825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6" name="Line 18"/>
            <p:cNvSpPr>
              <a:spLocks noChangeShapeType="1"/>
            </p:cNvSpPr>
            <p:nvPr/>
          </p:nvSpPr>
          <p:spPr bwMode="auto">
            <a:xfrm>
              <a:off x="1049" y="345"/>
              <a:ext cx="0" cy="41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7" name="Line 19"/>
            <p:cNvSpPr>
              <a:spLocks noChangeShapeType="1"/>
            </p:cNvSpPr>
            <p:nvPr/>
          </p:nvSpPr>
          <p:spPr bwMode="auto">
            <a:xfrm>
              <a:off x="995" y="4497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8" name="Line 20"/>
            <p:cNvSpPr>
              <a:spLocks noChangeShapeType="1"/>
            </p:cNvSpPr>
            <p:nvPr/>
          </p:nvSpPr>
          <p:spPr bwMode="auto">
            <a:xfrm>
              <a:off x="995" y="3979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099" name="Line 21"/>
            <p:cNvSpPr>
              <a:spLocks noChangeShapeType="1"/>
            </p:cNvSpPr>
            <p:nvPr/>
          </p:nvSpPr>
          <p:spPr bwMode="auto">
            <a:xfrm>
              <a:off x="995" y="3462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0" name="Line 22"/>
            <p:cNvSpPr>
              <a:spLocks noChangeShapeType="1"/>
            </p:cNvSpPr>
            <p:nvPr/>
          </p:nvSpPr>
          <p:spPr bwMode="auto">
            <a:xfrm>
              <a:off x="995" y="2945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1" name="Line 23"/>
            <p:cNvSpPr>
              <a:spLocks noChangeShapeType="1"/>
            </p:cNvSpPr>
            <p:nvPr/>
          </p:nvSpPr>
          <p:spPr bwMode="auto">
            <a:xfrm>
              <a:off x="995" y="2427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2" name="Line 24"/>
            <p:cNvSpPr>
              <a:spLocks noChangeShapeType="1"/>
            </p:cNvSpPr>
            <p:nvPr/>
          </p:nvSpPr>
          <p:spPr bwMode="auto">
            <a:xfrm>
              <a:off x="995" y="1897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3" name="Line 25"/>
            <p:cNvSpPr>
              <a:spLocks noChangeShapeType="1"/>
            </p:cNvSpPr>
            <p:nvPr/>
          </p:nvSpPr>
          <p:spPr bwMode="auto">
            <a:xfrm>
              <a:off x="995" y="1379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4" name="Line 26"/>
            <p:cNvSpPr>
              <a:spLocks noChangeShapeType="1"/>
            </p:cNvSpPr>
            <p:nvPr/>
          </p:nvSpPr>
          <p:spPr bwMode="auto">
            <a:xfrm>
              <a:off x="995" y="862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5" name="Line 27"/>
            <p:cNvSpPr>
              <a:spLocks noChangeShapeType="1"/>
            </p:cNvSpPr>
            <p:nvPr/>
          </p:nvSpPr>
          <p:spPr bwMode="auto">
            <a:xfrm>
              <a:off x="995" y="345"/>
              <a:ext cx="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6" name="Line 28"/>
            <p:cNvSpPr>
              <a:spLocks noChangeShapeType="1"/>
            </p:cNvSpPr>
            <p:nvPr/>
          </p:nvSpPr>
          <p:spPr bwMode="auto">
            <a:xfrm>
              <a:off x="1049" y="4497"/>
              <a:ext cx="68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7" name="Line 29"/>
            <p:cNvSpPr>
              <a:spLocks noChangeShapeType="1"/>
            </p:cNvSpPr>
            <p:nvPr/>
          </p:nvSpPr>
          <p:spPr bwMode="auto">
            <a:xfrm flipV="1">
              <a:off x="1049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8" name="Line 30"/>
            <p:cNvSpPr>
              <a:spLocks noChangeShapeType="1"/>
            </p:cNvSpPr>
            <p:nvPr/>
          </p:nvSpPr>
          <p:spPr bwMode="auto">
            <a:xfrm flipV="1">
              <a:off x="1739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09" name="Line 31"/>
            <p:cNvSpPr>
              <a:spLocks noChangeShapeType="1"/>
            </p:cNvSpPr>
            <p:nvPr/>
          </p:nvSpPr>
          <p:spPr bwMode="auto">
            <a:xfrm flipV="1">
              <a:off x="2416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0" name="Line 32"/>
            <p:cNvSpPr>
              <a:spLocks noChangeShapeType="1"/>
            </p:cNvSpPr>
            <p:nvPr/>
          </p:nvSpPr>
          <p:spPr bwMode="auto">
            <a:xfrm flipV="1">
              <a:off x="3106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1" name="Line 33"/>
            <p:cNvSpPr>
              <a:spLocks noChangeShapeType="1"/>
            </p:cNvSpPr>
            <p:nvPr/>
          </p:nvSpPr>
          <p:spPr bwMode="auto">
            <a:xfrm flipV="1">
              <a:off x="3783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2" name="Line 34"/>
            <p:cNvSpPr>
              <a:spLocks noChangeShapeType="1"/>
            </p:cNvSpPr>
            <p:nvPr/>
          </p:nvSpPr>
          <p:spPr bwMode="auto">
            <a:xfrm flipV="1">
              <a:off x="4473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3" name="Line 35"/>
            <p:cNvSpPr>
              <a:spLocks noChangeShapeType="1"/>
            </p:cNvSpPr>
            <p:nvPr/>
          </p:nvSpPr>
          <p:spPr bwMode="auto">
            <a:xfrm flipV="1">
              <a:off x="5150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4" name="Line 36"/>
            <p:cNvSpPr>
              <a:spLocks noChangeShapeType="1"/>
            </p:cNvSpPr>
            <p:nvPr/>
          </p:nvSpPr>
          <p:spPr bwMode="auto">
            <a:xfrm flipV="1">
              <a:off x="5840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5" name="Line 37"/>
            <p:cNvSpPr>
              <a:spLocks noChangeShapeType="1"/>
            </p:cNvSpPr>
            <p:nvPr/>
          </p:nvSpPr>
          <p:spPr bwMode="auto">
            <a:xfrm flipV="1">
              <a:off x="6517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6" name="Line 38"/>
            <p:cNvSpPr>
              <a:spLocks noChangeShapeType="1"/>
            </p:cNvSpPr>
            <p:nvPr/>
          </p:nvSpPr>
          <p:spPr bwMode="auto">
            <a:xfrm flipV="1">
              <a:off x="7207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7" name="Line 39"/>
            <p:cNvSpPr>
              <a:spLocks noChangeShapeType="1"/>
            </p:cNvSpPr>
            <p:nvPr/>
          </p:nvSpPr>
          <p:spPr bwMode="auto">
            <a:xfrm flipV="1">
              <a:off x="7884" y="4497"/>
              <a:ext cx="0" cy="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8" name="Rectangle 40"/>
            <p:cNvSpPr>
              <a:spLocks noChangeArrowheads="1"/>
            </p:cNvSpPr>
            <p:nvPr/>
          </p:nvSpPr>
          <p:spPr bwMode="auto">
            <a:xfrm>
              <a:off x="1686" y="557"/>
              <a:ext cx="119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19" name="Line 41"/>
            <p:cNvSpPr>
              <a:spLocks noChangeShapeType="1"/>
            </p:cNvSpPr>
            <p:nvPr/>
          </p:nvSpPr>
          <p:spPr bwMode="auto">
            <a:xfrm flipH="1" flipV="1">
              <a:off x="1699" y="570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0" name="Line 42"/>
            <p:cNvSpPr>
              <a:spLocks noChangeShapeType="1"/>
            </p:cNvSpPr>
            <p:nvPr/>
          </p:nvSpPr>
          <p:spPr bwMode="auto">
            <a:xfrm>
              <a:off x="1739" y="610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1" name="Line 43"/>
            <p:cNvSpPr>
              <a:spLocks noChangeShapeType="1"/>
            </p:cNvSpPr>
            <p:nvPr/>
          </p:nvSpPr>
          <p:spPr bwMode="auto">
            <a:xfrm flipH="1">
              <a:off x="1699" y="610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2" name="Line 44"/>
            <p:cNvSpPr>
              <a:spLocks noChangeShapeType="1"/>
            </p:cNvSpPr>
            <p:nvPr/>
          </p:nvSpPr>
          <p:spPr bwMode="auto">
            <a:xfrm flipV="1">
              <a:off x="1739" y="570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3" name="Line 45"/>
            <p:cNvSpPr>
              <a:spLocks noChangeShapeType="1"/>
            </p:cNvSpPr>
            <p:nvPr/>
          </p:nvSpPr>
          <p:spPr bwMode="auto">
            <a:xfrm flipV="1">
              <a:off x="1739" y="570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4" name="Line 46"/>
            <p:cNvSpPr>
              <a:spLocks noChangeShapeType="1"/>
            </p:cNvSpPr>
            <p:nvPr/>
          </p:nvSpPr>
          <p:spPr bwMode="auto">
            <a:xfrm>
              <a:off x="1739" y="610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5" name="Rectangle 47"/>
            <p:cNvSpPr>
              <a:spLocks noChangeArrowheads="1"/>
            </p:cNvSpPr>
            <p:nvPr/>
          </p:nvSpPr>
          <p:spPr bwMode="auto">
            <a:xfrm>
              <a:off x="1752" y="809"/>
              <a:ext cx="119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6" name="Line 48"/>
            <p:cNvSpPr>
              <a:spLocks noChangeShapeType="1"/>
            </p:cNvSpPr>
            <p:nvPr/>
          </p:nvSpPr>
          <p:spPr bwMode="auto">
            <a:xfrm flipH="1" flipV="1">
              <a:off x="1765" y="82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7" name="Line 49"/>
            <p:cNvSpPr>
              <a:spLocks noChangeShapeType="1"/>
            </p:cNvSpPr>
            <p:nvPr/>
          </p:nvSpPr>
          <p:spPr bwMode="auto">
            <a:xfrm>
              <a:off x="1805" y="86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8" name="Line 50"/>
            <p:cNvSpPr>
              <a:spLocks noChangeShapeType="1"/>
            </p:cNvSpPr>
            <p:nvPr/>
          </p:nvSpPr>
          <p:spPr bwMode="auto">
            <a:xfrm flipH="1">
              <a:off x="1765" y="86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29" name="Line 51"/>
            <p:cNvSpPr>
              <a:spLocks noChangeShapeType="1"/>
            </p:cNvSpPr>
            <p:nvPr/>
          </p:nvSpPr>
          <p:spPr bwMode="auto">
            <a:xfrm flipV="1">
              <a:off x="1805" y="82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0" name="Line 52"/>
            <p:cNvSpPr>
              <a:spLocks noChangeShapeType="1"/>
            </p:cNvSpPr>
            <p:nvPr/>
          </p:nvSpPr>
          <p:spPr bwMode="auto">
            <a:xfrm flipV="1">
              <a:off x="1805" y="822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1" name="Line 53"/>
            <p:cNvSpPr>
              <a:spLocks noChangeShapeType="1"/>
            </p:cNvSpPr>
            <p:nvPr/>
          </p:nvSpPr>
          <p:spPr bwMode="auto">
            <a:xfrm>
              <a:off x="1805" y="862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2" name="Rectangle 54"/>
            <p:cNvSpPr>
              <a:spLocks noChangeArrowheads="1"/>
            </p:cNvSpPr>
            <p:nvPr/>
          </p:nvSpPr>
          <p:spPr bwMode="auto">
            <a:xfrm>
              <a:off x="1818" y="1326"/>
              <a:ext cx="120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3" name="Line 55"/>
            <p:cNvSpPr>
              <a:spLocks noChangeShapeType="1"/>
            </p:cNvSpPr>
            <p:nvPr/>
          </p:nvSpPr>
          <p:spPr bwMode="auto">
            <a:xfrm flipH="1" flipV="1">
              <a:off x="1832" y="1340"/>
              <a:ext cx="39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4" name="Line 56"/>
            <p:cNvSpPr>
              <a:spLocks noChangeShapeType="1"/>
            </p:cNvSpPr>
            <p:nvPr/>
          </p:nvSpPr>
          <p:spPr bwMode="auto">
            <a:xfrm>
              <a:off x="1871" y="1379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5" name="Line 57"/>
            <p:cNvSpPr>
              <a:spLocks noChangeShapeType="1"/>
            </p:cNvSpPr>
            <p:nvPr/>
          </p:nvSpPr>
          <p:spPr bwMode="auto">
            <a:xfrm flipH="1">
              <a:off x="1832" y="1379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6" name="Line 58"/>
            <p:cNvSpPr>
              <a:spLocks noChangeShapeType="1"/>
            </p:cNvSpPr>
            <p:nvPr/>
          </p:nvSpPr>
          <p:spPr bwMode="auto">
            <a:xfrm flipV="1">
              <a:off x="1871" y="1340"/>
              <a:ext cx="4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7" name="Line 59"/>
            <p:cNvSpPr>
              <a:spLocks noChangeShapeType="1"/>
            </p:cNvSpPr>
            <p:nvPr/>
          </p:nvSpPr>
          <p:spPr bwMode="auto">
            <a:xfrm flipV="1">
              <a:off x="1871" y="1340"/>
              <a:ext cx="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8" name="Line 60"/>
            <p:cNvSpPr>
              <a:spLocks noChangeShapeType="1"/>
            </p:cNvSpPr>
            <p:nvPr/>
          </p:nvSpPr>
          <p:spPr bwMode="auto">
            <a:xfrm>
              <a:off x="1871" y="1379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39" name="Rectangle 61"/>
            <p:cNvSpPr>
              <a:spLocks noChangeArrowheads="1"/>
            </p:cNvSpPr>
            <p:nvPr/>
          </p:nvSpPr>
          <p:spPr bwMode="auto">
            <a:xfrm>
              <a:off x="1885" y="1592"/>
              <a:ext cx="119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0" name="Line 62"/>
            <p:cNvSpPr>
              <a:spLocks noChangeShapeType="1"/>
            </p:cNvSpPr>
            <p:nvPr/>
          </p:nvSpPr>
          <p:spPr bwMode="auto">
            <a:xfrm flipH="1" flipV="1">
              <a:off x="1898" y="1605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1" name="Line 63"/>
            <p:cNvSpPr>
              <a:spLocks noChangeShapeType="1"/>
            </p:cNvSpPr>
            <p:nvPr/>
          </p:nvSpPr>
          <p:spPr bwMode="auto">
            <a:xfrm>
              <a:off x="1938" y="1645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2" name="Line 64"/>
            <p:cNvSpPr>
              <a:spLocks noChangeShapeType="1"/>
            </p:cNvSpPr>
            <p:nvPr/>
          </p:nvSpPr>
          <p:spPr bwMode="auto">
            <a:xfrm flipH="1">
              <a:off x="1898" y="1645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3" name="Line 65"/>
            <p:cNvSpPr>
              <a:spLocks noChangeShapeType="1"/>
            </p:cNvSpPr>
            <p:nvPr/>
          </p:nvSpPr>
          <p:spPr bwMode="auto">
            <a:xfrm flipV="1">
              <a:off x="1938" y="1605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4" name="Line 66"/>
            <p:cNvSpPr>
              <a:spLocks noChangeShapeType="1"/>
            </p:cNvSpPr>
            <p:nvPr/>
          </p:nvSpPr>
          <p:spPr bwMode="auto">
            <a:xfrm flipV="1">
              <a:off x="1938" y="1605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5" name="Line 67"/>
            <p:cNvSpPr>
              <a:spLocks noChangeShapeType="1"/>
            </p:cNvSpPr>
            <p:nvPr/>
          </p:nvSpPr>
          <p:spPr bwMode="auto">
            <a:xfrm>
              <a:off x="1938" y="1645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6" name="Rectangle 68"/>
            <p:cNvSpPr>
              <a:spLocks noChangeArrowheads="1"/>
            </p:cNvSpPr>
            <p:nvPr/>
          </p:nvSpPr>
          <p:spPr bwMode="auto">
            <a:xfrm>
              <a:off x="1951" y="2109"/>
              <a:ext cx="119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7" name="Line 69"/>
            <p:cNvSpPr>
              <a:spLocks noChangeShapeType="1"/>
            </p:cNvSpPr>
            <p:nvPr/>
          </p:nvSpPr>
          <p:spPr bwMode="auto">
            <a:xfrm flipH="1" flipV="1">
              <a:off x="1964" y="212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8" name="Line 70"/>
            <p:cNvSpPr>
              <a:spLocks noChangeShapeType="1"/>
            </p:cNvSpPr>
            <p:nvPr/>
          </p:nvSpPr>
          <p:spPr bwMode="auto">
            <a:xfrm>
              <a:off x="2004" y="216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49" name="Line 71"/>
            <p:cNvSpPr>
              <a:spLocks noChangeShapeType="1"/>
            </p:cNvSpPr>
            <p:nvPr/>
          </p:nvSpPr>
          <p:spPr bwMode="auto">
            <a:xfrm flipH="1">
              <a:off x="1964" y="216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0" name="Line 72"/>
            <p:cNvSpPr>
              <a:spLocks noChangeShapeType="1"/>
            </p:cNvSpPr>
            <p:nvPr/>
          </p:nvSpPr>
          <p:spPr bwMode="auto">
            <a:xfrm flipV="1">
              <a:off x="2004" y="212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1" name="Line 73"/>
            <p:cNvSpPr>
              <a:spLocks noChangeShapeType="1"/>
            </p:cNvSpPr>
            <p:nvPr/>
          </p:nvSpPr>
          <p:spPr bwMode="auto">
            <a:xfrm flipV="1">
              <a:off x="2004" y="2122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2" name="Line 74"/>
            <p:cNvSpPr>
              <a:spLocks noChangeShapeType="1"/>
            </p:cNvSpPr>
            <p:nvPr/>
          </p:nvSpPr>
          <p:spPr bwMode="auto">
            <a:xfrm>
              <a:off x="2004" y="2162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3" name="Rectangle 75"/>
            <p:cNvSpPr>
              <a:spLocks noChangeArrowheads="1"/>
            </p:cNvSpPr>
            <p:nvPr/>
          </p:nvSpPr>
          <p:spPr bwMode="auto">
            <a:xfrm>
              <a:off x="2017" y="2374"/>
              <a:ext cx="120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4" name="Line 76"/>
            <p:cNvSpPr>
              <a:spLocks noChangeShapeType="1"/>
            </p:cNvSpPr>
            <p:nvPr/>
          </p:nvSpPr>
          <p:spPr bwMode="auto">
            <a:xfrm flipH="1" flipV="1">
              <a:off x="2031" y="2388"/>
              <a:ext cx="39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5" name="Line 77"/>
            <p:cNvSpPr>
              <a:spLocks noChangeShapeType="1"/>
            </p:cNvSpPr>
            <p:nvPr/>
          </p:nvSpPr>
          <p:spPr bwMode="auto">
            <a:xfrm>
              <a:off x="2070" y="2427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6" name="Line 78"/>
            <p:cNvSpPr>
              <a:spLocks noChangeShapeType="1"/>
            </p:cNvSpPr>
            <p:nvPr/>
          </p:nvSpPr>
          <p:spPr bwMode="auto">
            <a:xfrm flipH="1">
              <a:off x="2031" y="2427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7" name="Line 79"/>
            <p:cNvSpPr>
              <a:spLocks noChangeShapeType="1"/>
            </p:cNvSpPr>
            <p:nvPr/>
          </p:nvSpPr>
          <p:spPr bwMode="auto">
            <a:xfrm flipV="1">
              <a:off x="2070" y="2388"/>
              <a:ext cx="4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8" name="Line 80"/>
            <p:cNvSpPr>
              <a:spLocks noChangeShapeType="1"/>
            </p:cNvSpPr>
            <p:nvPr/>
          </p:nvSpPr>
          <p:spPr bwMode="auto">
            <a:xfrm flipV="1">
              <a:off x="2070" y="2388"/>
              <a:ext cx="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59" name="Line 81"/>
            <p:cNvSpPr>
              <a:spLocks noChangeShapeType="1"/>
            </p:cNvSpPr>
            <p:nvPr/>
          </p:nvSpPr>
          <p:spPr bwMode="auto">
            <a:xfrm>
              <a:off x="2070" y="2427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0" name="Rectangle 82"/>
            <p:cNvSpPr>
              <a:spLocks noChangeArrowheads="1"/>
            </p:cNvSpPr>
            <p:nvPr/>
          </p:nvSpPr>
          <p:spPr bwMode="auto">
            <a:xfrm>
              <a:off x="2084" y="2626"/>
              <a:ext cx="119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1" name="Line 83"/>
            <p:cNvSpPr>
              <a:spLocks noChangeShapeType="1"/>
            </p:cNvSpPr>
            <p:nvPr/>
          </p:nvSpPr>
          <p:spPr bwMode="auto">
            <a:xfrm flipH="1" flipV="1">
              <a:off x="2097" y="2640"/>
              <a:ext cx="4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2" name="Line 84"/>
            <p:cNvSpPr>
              <a:spLocks noChangeShapeType="1"/>
            </p:cNvSpPr>
            <p:nvPr/>
          </p:nvSpPr>
          <p:spPr bwMode="auto">
            <a:xfrm>
              <a:off x="2137" y="2679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3" name="Line 85"/>
            <p:cNvSpPr>
              <a:spLocks noChangeShapeType="1"/>
            </p:cNvSpPr>
            <p:nvPr/>
          </p:nvSpPr>
          <p:spPr bwMode="auto">
            <a:xfrm flipH="1">
              <a:off x="2097" y="2679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4" name="Line 86"/>
            <p:cNvSpPr>
              <a:spLocks noChangeShapeType="1"/>
            </p:cNvSpPr>
            <p:nvPr/>
          </p:nvSpPr>
          <p:spPr bwMode="auto">
            <a:xfrm flipV="1">
              <a:off x="2137" y="2640"/>
              <a:ext cx="4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5" name="Line 87"/>
            <p:cNvSpPr>
              <a:spLocks noChangeShapeType="1"/>
            </p:cNvSpPr>
            <p:nvPr/>
          </p:nvSpPr>
          <p:spPr bwMode="auto">
            <a:xfrm flipV="1">
              <a:off x="2137" y="2640"/>
              <a:ext cx="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6" name="Line 88"/>
            <p:cNvSpPr>
              <a:spLocks noChangeShapeType="1"/>
            </p:cNvSpPr>
            <p:nvPr/>
          </p:nvSpPr>
          <p:spPr bwMode="auto">
            <a:xfrm>
              <a:off x="2137" y="2679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7" name="Rectangle 89"/>
            <p:cNvSpPr>
              <a:spLocks noChangeArrowheads="1"/>
            </p:cNvSpPr>
            <p:nvPr/>
          </p:nvSpPr>
          <p:spPr bwMode="auto">
            <a:xfrm>
              <a:off x="2163" y="2732"/>
              <a:ext cx="120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8" name="Line 90"/>
            <p:cNvSpPr>
              <a:spLocks noChangeShapeType="1"/>
            </p:cNvSpPr>
            <p:nvPr/>
          </p:nvSpPr>
          <p:spPr bwMode="auto">
            <a:xfrm flipH="1" flipV="1">
              <a:off x="2177" y="2746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69" name="Line 91"/>
            <p:cNvSpPr>
              <a:spLocks noChangeShapeType="1"/>
            </p:cNvSpPr>
            <p:nvPr/>
          </p:nvSpPr>
          <p:spPr bwMode="auto">
            <a:xfrm>
              <a:off x="2216" y="2786"/>
              <a:ext cx="4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0" name="Line 92"/>
            <p:cNvSpPr>
              <a:spLocks noChangeShapeType="1"/>
            </p:cNvSpPr>
            <p:nvPr/>
          </p:nvSpPr>
          <p:spPr bwMode="auto">
            <a:xfrm flipH="1">
              <a:off x="2177" y="2786"/>
              <a:ext cx="39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1" name="Line 93"/>
            <p:cNvSpPr>
              <a:spLocks noChangeShapeType="1"/>
            </p:cNvSpPr>
            <p:nvPr/>
          </p:nvSpPr>
          <p:spPr bwMode="auto">
            <a:xfrm flipV="1">
              <a:off x="2216" y="2746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2" name="Line 94"/>
            <p:cNvSpPr>
              <a:spLocks noChangeShapeType="1"/>
            </p:cNvSpPr>
            <p:nvPr/>
          </p:nvSpPr>
          <p:spPr bwMode="auto">
            <a:xfrm flipV="1">
              <a:off x="2216" y="2746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3" name="Line 95"/>
            <p:cNvSpPr>
              <a:spLocks noChangeShapeType="1"/>
            </p:cNvSpPr>
            <p:nvPr/>
          </p:nvSpPr>
          <p:spPr bwMode="auto">
            <a:xfrm>
              <a:off x="2216" y="2786"/>
              <a:ext cx="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4" name="Rectangle 96"/>
            <p:cNvSpPr>
              <a:spLocks noChangeArrowheads="1"/>
            </p:cNvSpPr>
            <p:nvPr/>
          </p:nvSpPr>
          <p:spPr bwMode="auto">
            <a:xfrm>
              <a:off x="2230" y="2945"/>
              <a:ext cx="119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5" name="Line 97"/>
            <p:cNvSpPr>
              <a:spLocks noChangeShapeType="1"/>
            </p:cNvSpPr>
            <p:nvPr/>
          </p:nvSpPr>
          <p:spPr bwMode="auto">
            <a:xfrm flipH="1" flipV="1">
              <a:off x="2243" y="2958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6" name="Line 98"/>
            <p:cNvSpPr>
              <a:spLocks noChangeShapeType="1"/>
            </p:cNvSpPr>
            <p:nvPr/>
          </p:nvSpPr>
          <p:spPr bwMode="auto">
            <a:xfrm>
              <a:off x="2283" y="2998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7" name="Line 99"/>
            <p:cNvSpPr>
              <a:spLocks noChangeShapeType="1"/>
            </p:cNvSpPr>
            <p:nvPr/>
          </p:nvSpPr>
          <p:spPr bwMode="auto">
            <a:xfrm flipH="1">
              <a:off x="2243" y="2998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8" name="Line 100"/>
            <p:cNvSpPr>
              <a:spLocks noChangeShapeType="1"/>
            </p:cNvSpPr>
            <p:nvPr/>
          </p:nvSpPr>
          <p:spPr bwMode="auto">
            <a:xfrm flipV="1">
              <a:off x="2283" y="2958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79" name="Line 101"/>
            <p:cNvSpPr>
              <a:spLocks noChangeShapeType="1"/>
            </p:cNvSpPr>
            <p:nvPr/>
          </p:nvSpPr>
          <p:spPr bwMode="auto">
            <a:xfrm flipV="1">
              <a:off x="2283" y="2958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0" name="Line 102"/>
            <p:cNvSpPr>
              <a:spLocks noChangeShapeType="1"/>
            </p:cNvSpPr>
            <p:nvPr/>
          </p:nvSpPr>
          <p:spPr bwMode="auto">
            <a:xfrm>
              <a:off x="2283" y="2998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1" name="Rectangle 103"/>
            <p:cNvSpPr>
              <a:spLocks noChangeArrowheads="1"/>
            </p:cNvSpPr>
            <p:nvPr/>
          </p:nvSpPr>
          <p:spPr bwMode="auto">
            <a:xfrm>
              <a:off x="2296" y="3091"/>
              <a:ext cx="120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2" name="Line 104"/>
            <p:cNvSpPr>
              <a:spLocks noChangeShapeType="1"/>
            </p:cNvSpPr>
            <p:nvPr/>
          </p:nvSpPr>
          <p:spPr bwMode="auto">
            <a:xfrm flipH="1" flipV="1">
              <a:off x="2309" y="3104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3" name="Line 105"/>
            <p:cNvSpPr>
              <a:spLocks noChangeShapeType="1"/>
            </p:cNvSpPr>
            <p:nvPr/>
          </p:nvSpPr>
          <p:spPr bwMode="auto">
            <a:xfrm>
              <a:off x="2349" y="3144"/>
              <a:ext cx="4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4" name="Line 106"/>
            <p:cNvSpPr>
              <a:spLocks noChangeShapeType="1"/>
            </p:cNvSpPr>
            <p:nvPr/>
          </p:nvSpPr>
          <p:spPr bwMode="auto">
            <a:xfrm flipH="1">
              <a:off x="2309" y="3144"/>
              <a:ext cx="4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5" name="Line 107"/>
            <p:cNvSpPr>
              <a:spLocks noChangeShapeType="1"/>
            </p:cNvSpPr>
            <p:nvPr/>
          </p:nvSpPr>
          <p:spPr bwMode="auto">
            <a:xfrm flipV="1">
              <a:off x="2349" y="3104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6" name="Line 108"/>
            <p:cNvSpPr>
              <a:spLocks noChangeShapeType="1"/>
            </p:cNvSpPr>
            <p:nvPr/>
          </p:nvSpPr>
          <p:spPr bwMode="auto">
            <a:xfrm flipV="1">
              <a:off x="2349" y="3104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7" name="Line 109"/>
            <p:cNvSpPr>
              <a:spLocks noChangeShapeType="1"/>
            </p:cNvSpPr>
            <p:nvPr/>
          </p:nvSpPr>
          <p:spPr bwMode="auto">
            <a:xfrm>
              <a:off x="2349" y="3144"/>
              <a:ext cx="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8" name="Rectangle 110"/>
            <p:cNvSpPr>
              <a:spLocks noChangeArrowheads="1"/>
            </p:cNvSpPr>
            <p:nvPr/>
          </p:nvSpPr>
          <p:spPr bwMode="auto">
            <a:xfrm>
              <a:off x="2362" y="3250"/>
              <a:ext cx="120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89" name="Line 111"/>
            <p:cNvSpPr>
              <a:spLocks noChangeShapeType="1"/>
            </p:cNvSpPr>
            <p:nvPr/>
          </p:nvSpPr>
          <p:spPr bwMode="auto">
            <a:xfrm flipH="1" flipV="1">
              <a:off x="2376" y="3263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0" name="Line 112"/>
            <p:cNvSpPr>
              <a:spLocks noChangeShapeType="1"/>
            </p:cNvSpPr>
            <p:nvPr/>
          </p:nvSpPr>
          <p:spPr bwMode="auto">
            <a:xfrm>
              <a:off x="2416" y="3303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1" name="Line 113"/>
            <p:cNvSpPr>
              <a:spLocks noChangeShapeType="1"/>
            </p:cNvSpPr>
            <p:nvPr/>
          </p:nvSpPr>
          <p:spPr bwMode="auto">
            <a:xfrm flipH="1">
              <a:off x="2376" y="3303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2" name="Line 114"/>
            <p:cNvSpPr>
              <a:spLocks noChangeShapeType="1"/>
            </p:cNvSpPr>
            <p:nvPr/>
          </p:nvSpPr>
          <p:spPr bwMode="auto">
            <a:xfrm flipV="1">
              <a:off x="2416" y="3263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3" name="Line 115"/>
            <p:cNvSpPr>
              <a:spLocks noChangeShapeType="1"/>
            </p:cNvSpPr>
            <p:nvPr/>
          </p:nvSpPr>
          <p:spPr bwMode="auto">
            <a:xfrm flipV="1">
              <a:off x="2416" y="3263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4" name="Line 116"/>
            <p:cNvSpPr>
              <a:spLocks noChangeShapeType="1"/>
            </p:cNvSpPr>
            <p:nvPr/>
          </p:nvSpPr>
          <p:spPr bwMode="auto">
            <a:xfrm>
              <a:off x="2416" y="3303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5" name="Rectangle 117"/>
            <p:cNvSpPr>
              <a:spLocks noChangeArrowheads="1"/>
            </p:cNvSpPr>
            <p:nvPr/>
          </p:nvSpPr>
          <p:spPr bwMode="auto">
            <a:xfrm>
              <a:off x="3053" y="4059"/>
              <a:ext cx="119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6" name="Line 118"/>
            <p:cNvSpPr>
              <a:spLocks noChangeShapeType="1"/>
            </p:cNvSpPr>
            <p:nvPr/>
          </p:nvSpPr>
          <p:spPr bwMode="auto">
            <a:xfrm flipH="1" flipV="1">
              <a:off x="3066" y="407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7" name="Line 119"/>
            <p:cNvSpPr>
              <a:spLocks noChangeShapeType="1"/>
            </p:cNvSpPr>
            <p:nvPr/>
          </p:nvSpPr>
          <p:spPr bwMode="auto">
            <a:xfrm>
              <a:off x="3106" y="411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8" name="Line 120"/>
            <p:cNvSpPr>
              <a:spLocks noChangeShapeType="1"/>
            </p:cNvSpPr>
            <p:nvPr/>
          </p:nvSpPr>
          <p:spPr bwMode="auto">
            <a:xfrm flipH="1">
              <a:off x="3066" y="411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199" name="Line 121"/>
            <p:cNvSpPr>
              <a:spLocks noChangeShapeType="1"/>
            </p:cNvSpPr>
            <p:nvPr/>
          </p:nvSpPr>
          <p:spPr bwMode="auto">
            <a:xfrm flipV="1">
              <a:off x="3106" y="4072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0" name="Line 122"/>
            <p:cNvSpPr>
              <a:spLocks noChangeShapeType="1"/>
            </p:cNvSpPr>
            <p:nvPr/>
          </p:nvSpPr>
          <p:spPr bwMode="auto">
            <a:xfrm flipV="1">
              <a:off x="3106" y="4072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1" name="Line 123"/>
            <p:cNvSpPr>
              <a:spLocks noChangeShapeType="1"/>
            </p:cNvSpPr>
            <p:nvPr/>
          </p:nvSpPr>
          <p:spPr bwMode="auto">
            <a:xfrm>
              <a:off x="3106" y="4112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2" name="Rectangle 124"/>
            <p:cNvSpPr>
              <a:spLocks noChangeArrowheads="1"/>
            </p:cNvSpPr>
            <p:nvPr/>
          </p:nvSpPr>
          <p:spPr bwMode="auto">
            <a:xfrm>
              <a:off x="3729" y="4324"/>
              <a:ext cx="120" cy="1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3" name="Line 125"/>
            <p:cNvSpPr>
              <a:spLocks noChangeShapeType="1"/>
            </p:cNvSpPr>
            <p:nvPr/>
          </p:nvSpPr>
          <p:spPr bwMode="auto">
            <a:xfrm flipH="1" flipV="1">
              <a:off x="3743" y="4337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4" name="Line 126"/>
            <p:cNvSpPr>
              <a:spLocks noChangeShapeType="1"/>
            </p:cNvSpPr>
            <p:nvPr/>
          </p:nvSpPr>
          <p:spPr bwMode="auto">
            <a:xfrm>
              <a:off x="3783" y="4377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5" name="Line 127"/>
            <p:cNvSpPr>
              <a:spLocks noChangeShapeType="1"/>
            </p:cNvSpPr>
            <p:nvPr/>
          </p:nvSpPr>
          <p:spPr bwMode="auto">
            <a:xfrm flipH="1">
              <a:off x="3743" y="4377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6" name="Line 128"/>
            <p:cNvSpPr>
              <a:spLocks noChangeShapeType="1"/>
            </p:cNvSpPr>
            <p:nvPr/>
          </p:nvSpPr>
          <p:spPr bwMode="auto">
            <a:xfrm flipV="1">
              <a:off x="3783" y="4337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7" name="Line 129"/>
            <p:cNvSpPr>
              <a:spLocks noChangeShapeType="1"/>
            </p:cNvSpPr>
            <p:nvPr/>
          </p:nvSpPr>
          <p:spPr bwMode="auto">
            <a:xfrm flipV="1">
              <a:off x="3783" y="4337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8" name="Line 130"/>
            <p:cNvSpPr>
              <a:spLocks noChangeShapeType="1"/>
            </p:cNvSpPr>
            <p:nvPr/>
          </p:nvSpPr>
          <p:spPr bwMode="auto">
            <a:xfrm>
              <a:off x="3783" y="4377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09" name="Rectangle 131"/>
            <p:cNvSpPr>
              <a:spLocks noChangeArrowheads="1"/>
            </p:cNvSpPr>
            <p:nvPr/>
          </p:nvSpPr>
          <p:spPr bwMode="auto">
            <a:xfrm>
              <a:off x="4420" y="4404"/>
              <a:ext cx="119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0" name="Line 132"/>
            <p:cNvSpPr>
              <a:spLocks noChangeShapeType="1"/>
            </p:cNvSpPr>
            <p:nvPr/>
          </p:nvSpPr>
          <p:spPr bwMode="auto">
            <a:xfrm flipH="1" flipV="1">
              <a:off x="4433" y="4417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1" name="Line 133"/>
            <p:cNvSpPr>
              <a:spLocks noChangeShapeType="1"/>
            </p:cNvSpPr>
            <p:nvPr/>
          </p:nvSpPr>
          <p:spPr bwMode="auto">
            <a:xfrm>
              <a:off x="4473" y="4457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2" name="Line 134"/>
            <p:cNvSpPr>
              <a:spLocks noChangeShapeType="1"/>
            </p:cNvSpPr>
            <p:nvPr/>
          </p:nvSpPr>
          <p:spPr bwMode="auto">
            <a:xfrm flipH="1">
              <a:off x="4433" y="4457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3" name="Line 135"/>
            <p:cNvSpPr>
              <a:spLocks noChangeShapeType="1"/>
            </p:cNvSpPr>
            <p:nvPr/>
          </p:nvSpPr>
          <p:spPr bwMode="auto">
            <a:xfrm flipV="1">
              <a:off x="4473" y="4417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4" name="Line 136"/>
            <p:cNvSpPr>
              <a:spLocks noChangeShapeType="1"/>
            </p:cNvSpPr>
            <p:nvPr/>
          </p:nvSpPr>
          <p:spPr bwMode="auto">
            <a:xfrm flipV="1">
              <a:off x="4473" y="4417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5" name="Line 137"/>
            <p:cNvSpPr>
              <a:spLocks noChangeShapeType="1"/>
            </p:cNvSpPr>
            <p:nvPr/>
          </p:nvSpPr>
          <p:spPr bwMode="auto">
            <a:xfrm>
              <a:off x="4473" y="4457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6" name="Rectangle 138"/>
            <p:cNvSpPr>
              <a:spLocks noChangeArrowheads="1"/>
            </p:cNvSpPr>
            <p:nvPr/>
          </p:nvSpPr>
          <p:spPr bwMode="auto">
            <a:xfrm>
              <a:off x="7831" y="4444"/>
              <a:ext cx="119" cy="1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7" name="Line 139"/>
            <p:cNvSpPr>
              <a:spLocks noChangeShapeType="1"/>
            </p:cNvSpPr>
            <p:nvPr/>
          </p:nvSpPr>
          <p:spPr bwMode="auto">
            <a:xfrm flipH="1" flipV="1">
              <a:off x="7844" y="4457"/>
              <a:ext cx="4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8" name="Line 140"/>
            <p:cNvSpPr>
              <a:spLocks noChangeShapeType="1"/>
            </p:cNvSpPr>
            <p:nvPr/>
          </p:nvSpPr>
          <p:spPr bwMode="auto">
            <a:xfrm>
              <a:off x="7884" y="4497"/>
              <a:ext cx="39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19" name="Line 141"/>
            <p:cNvSpPr>
              <a:spLocks noChangeShapeType="1"/>
            </p:cNvSpPr>
            <p:nvPr/>
          </p:nvSpPr>
          <p:spPr bwMode="auto">
            <a:xfrm flipH="1">
              <a:off x="7844" y="4497"/>
              <a:ext cx="4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20" name="Line 142"/>
            <p:cNvSpPr>
              <a:spLocks noChangeShapeType="1"/>
            </p:cNvSpPr>
            <p:nvPr/>
          </p:nvSpPr>
          <p:spPr bwMode="auto">
            <a:xfrm flipV="1">
              <a:off x="7884" y="4457"/>
              <a:ext cx="39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21" name="Line 143"/>
            <p:cNvSpPr>
              <a:spLocks noChangeShapeType="1"/>
            </p:cNvSpPr>
            <p:nvPr/>
          </p:nvSpPr>
          <p:spPr bwMode="auto">
            <a:xfrm flipV="1">
              <a:off x="7884" y="4457"/>
              <a:ext cx="0" cy="40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22" name="Line 144"/>
            <p:cNvSpPr>
              <a:spLocks noChangeShapeType="1"/>
            </p:cNvSpPr>
            <p:nvPr/>
          </p:nvSpPr>
          <p:spPr bwMode="auto">
            <a:xfrm>
              <a:off x="7884" y="4497"/>
              <a:ext cx="0" cy="39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23" name="Freeform 145"/>
            <p:cNvSpPr>
              <a:spLocks/>
            </p:cNvSpPr>
            <p:nvPr/>
          </p:nvSpPr>
          <p:spPr bwMode="auto">
            <a:xfrm>
              <a:off x="1805" y="730"/>
              <a:ext cx="6079" cy="3740"/>
            </a:xfrm>
            <a:custGeom>
              <a:avLst/>
              <a:gdLst>
                <a:gd name="T0" fmla="*/ 0 w 458"/>
                <a:gd name="T1" fmla="*/ 0 h 282"/>
                <a:gd name="T2" fmla="*/ 154324 w 458"/>
                <a:gd name="T3" fmla="*/ 928356 h 282"/>
                <a:gd name="T4" fmla="*/ 310945 w 458"/>
                <a:gd name="T5" fmla="*/ 1824165 h 282"/>
                <a:gd name="T6" fmla="*/ 465269 w 458"/>
                <a:gd name="T7" fmla="*/ 2722269 h 282"/>
                <a:gd name="T8" fmla="*/ 619593 w 458"/>
                <a:gd name="T9" fmla="*/ 3650810 h 282"/>
                <a:gd name="T10" fmla="*/ 776387 w 458"/>
                <a:gd name="T11" fmla="*/ 4238640 h 282"/>
                <a:gd name="T12" fmla="*/ 961013 w 458"/>
                <a:gd name="T13" fmla="*/ 4672559 h 282"/>
                <a:gd name="T14" fmla="*/ 1117620 w 458"/>
                <a:gd name="T15" fmla="*/ 5043336 h 282"/>
                <a:gd name="T16" fmla="*/ 1271958 w 458"/>
                <a:gd name="T17" fmla="*/ 5444551 h 282"/>
                <a:gd name="T18" fmla="*/ 1428738 w 458"/>
                <a:gd name="T19" fmla="*/ 5815500 h 282"/>
                <a:gd name="T20" fmla="*/ 3042115 w 458"/>
                <a:gd name="T21" fmla="*/ 6960910 h 282"/>
                <a:gd name="T22" fmla="*/ 4625177 w 458"/>
                <a:gd name="T23" fmla="*/ 8199539 h 282"/>
                <a:gd name="T24" fmla="*/ 6238554 w 458"/>
                <a:gd name="T25" fmla="*/ 8600925 h 282"/>
                <a:gd name="T26" fmla="*/ 14214497 w 458"/>
                <a:gd name="T27" fmla="*/ 8724398 h 2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58"/>
                <a:gd name="T43" fmla="*/ 0 h 282"/>
                <a:gd name="T44" fmla="*/ 458 w 458"/>
                <a:gd name="T45" fmla="*/ 282 h 28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58" h="282">
                  <a:moveTo>
                    <a:pt x="0" y="0"/>
                  </a:moveTo>
                  <a:lnTo>
                    <a:pt x="5" y="30"/>
                  </a:lnTo>
                  <a:lnTo>
                    <a:pt x="10" y="59"/>
                  </a:lnTo>
                  <a:lnTo>
                    <a:pt x="15" y="88"/>
                  </a:lnTo>
                  <a:lnTo>
                    <a:pt x="20" y="118"/>
                  </a:lnTo>
                  <a:lnTo>
                    <a:pt x="25" y="137"/>
                  </a:lnTo>
                  <a:lnTo>
                    <a:pt x="31" y="151"/>
                  </a:lnTo>
                  <a:lnTo>
                    <a:pt x="36" y="163"/>
                  </a:lnTo>
                  <a:lnTo>
                    <a:pt x="41" y="176"/>
                  </a:lnTo>
                  <a:lnTo>
                    <a:pt x="46" y="188"/>
                  </a:lnTo>
                  <a:lnTo>
                    <a:pt x="98" y="225"/>
                  </a:lnTo>
                  <a:lnTo>
                    <a:pt x="149" y="265"/>
                  </a:lnTo>
                  <a:lnTo>
                    <a:pt x="201" y="278"/>
                  </a:lnTo>
                  <a:lnTo>
                    <a:pt x="458" y="28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46224" name="Rectangle 146"/>
            <p:cNvSpPr>
              <a:spLocks noChangeArrowheads="1"/>
            </p:cNvSpPr>
            <p:nvPr/>
          </p:nvSpPr>
          <p:spPr bwMode="auto">
            <a:xfrm>
              <a:off x="824" y="4388"/>
              <a:ext cx="57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l-GR"/>
            </a:p>
          </p:txBody>
        </p:sp>
        <p:sp>
          <p:nvSpPr>
            <p:cNvPr id="46225" name="Rectangle 147"/>
            <p:cNvSpPr>
              <a:spLocks noChangeArrowheads="1"/>
            </p:cNvSpPr>
            <p:nvPr/>
          </p:nvSpPr>
          <p:spPr bwMode="auto">
            <a:xfrm>
              <a:off x="596" y="3873"/>
              <a:ext cx="19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0,02</a:t>
              </a:r>
              <a:endParaRPr lang="el-GR"/>
            </a:p>
          </p:txBody>
        </p:sp>
        <p:sp>
          <p:nvSpPr>
            <p:cNvPr id="46226" name="Rectangle 148"/>
            <p:cNvSpPr>
              <a:spLocks noChangeArrowheads="1"/>
            </p:cNvSpPr>
            <p:nvPr/>
          </p:nvSpPr>
          <p:spPr bwMode="auto">
            <a:xfrm>
              <a:off x="596" y="3357"/>
              <a:ext cx="198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0,04</a:t>
              </a:r>
              <a:endParaRPr lang="el-GR"/>
            </a:p>
          </p:txBody>
        </p:sp>
        <p:sp>
          <p:nvSpPr>
            <p:cNvPr id="46227" name="Rectangle 149"/>
            <p:cNvSpPr>
              <a:spLocks noChangeArrowheads="1"/>
            </p:cNvSpPr>
            <p:nvPr/>
          </p:nvSpPr>
          <p:spPr bwMode="auto">
            <a:xfrm>
              <a:off x="596" y="2840"/>
              <a:ext cx="19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0,06</a:t>
              </a:r>
              <a:endParaRPr lang="el-GR"/>
            </a:p>
          </p:txBody>
        </p:sp>
        <p:sp>
          <p:nvSpPr>
            <p:cNvPr id="46228" name="Rectangle 150"/>
            <p:cNvSpPr>
              <a:spLocks noChangeArrowheads="1"/>
            </p:cNvSpPr>
            <p:nvPr/>
          </p:nvSpPr>
          <p:spPr bwMode="auto">
            <a:xfrm>
              <a:off x="596" y="2322"/>
              <a:ext cx="198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0,08</a:t>
              </a:r>
              <a:endParaRPr lang="el-GR"/>
            </a:p>
          </p:txBody>
        </p:sp>
        <p:sp>
          <p:nvSpPr>
            <p:cNvPr id="46229" name="Rectangle 151"/>
            <p:cNvSpPr>
              <a:spLocks noChangeArrowheads="1"/>
            </p:cNvSpPr>
            <p:nvPr/>
          </p:nvSpPr>
          <p:spPr bwMode="auto">
            <a:xfrm>
              <a:off x="690" y="1792"/>
              <a:ext cx="142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0,1</a:t>
              </a:r>
              <a:endParaRPr lang="el-GR"/>
            </a:p>
          </p:txBody>
        </p:sp>
        <p:sp>
          <p:nvSpPr>
            <p:cNvPr id="46230" name="Rectangle 152"/>
            <p:cNvSpPr>
              <a:spLocks noChangeArrowheads="1"/>
            </p:cNvSpPr>
            <p:nvPr/>
          </p:nvSpPr>
          <p:spPr bwMode="auto">
            <a:xfrm>
              <a:off x="596" y="1271"/>
              <a:ext cx="198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0,12</a:t>
              </a:r>
              <a:endParaRPr lang="el-GR"/>
            </a:p>
          </p:txBody>
        </p:sp>
        <p:sp>
          <p:nvSpPr>
            <p:cNvPr id="46231" name="Rectangle 153"/>
            <p:cNvSpPr>
              <a:spLocks noChangeArrowheads="1"/>
            </p:cNvSpPr>
            <p:nvPr/>
          </p:nvSpPr>
          <p:spPr bwMode="auto">
            <a:xfrm>
              <a:off x="596" y="756"/>
              <a:ext cx="198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0,14</a:t>
              </a:r>
              <a:endParaRPr lang="el-GR"/>
            </a:p>
          </p:txBody>
        </p:sp>
        <p:sp>
          <p:nvSpPr>
            <p:cNvPr id="46232" name="Rectangle 154"/>
            <p:cNvSpPr>
              <a:spLocks noChangeArrowheads="1"/>
            </p:cNvSpPr>
            <p:nvPr/>
          </p:nvSpPr>
          <p:spPr bwMode="auto">
            <a:xfrm>
              <a:off x="596" y="240"/>
              <a:ext cx="198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0,16</a:t>
              </a:r>
              <a:endParaRPr lang="el-GR"/>
            </a:p>
          </p:txBody>
        </p:sp>
        <p:sp>
          <p:nvSpPr>
            <p:cNvPr id="46233" name="Rectangle 155"/>
            <p:cNvSpPr>
              <a:spLocks noChangeArrowheads="1"/>
            </p:cNvSpPr>
            <p:nvPr/>
          </p:nvSpPr>
          <p:spPr bwMode="auto">
            <a:xfrm>
              <a:off x="1009" y="4644"/>
              <a:ext cx="56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l-GR"/>
            </a:p>
          </p:txBody>
        </p:sp>
        <p:sp>
          <p:nvSpPr>
            <p:cNvPr id="46234" name="Rectangle 156"/>
            <p:cNvSpPr>
              <a:spLocks noChangeArrowheads="1"/>
            </p:cNvSpPr>
            <p:nvPr/>
          </p:nvSpPr>
          <p:spPr bwMode="auto">
            <a:xfrm>
              <a:off x="1608" y="4644"/>
              <a:ext cx="17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100</a:t>
              </a:r>
              <a:endParaRPr lang="el-GR"/>
            </a:p>
          </p:txBody>
        </p:sp>
        <p:sp>
          <p:nvSpPr>
            <p:cNvPr id="46235" name="Rectangle 157"/>
            <p:cNvSpPr>
              <a:spLocks noChangeArrowheads="1"/>
            </p:cNvSpPr>
            <p:nvPr/>
          </p:nvSpPr>
          <p:spPr bwMode="auto">
            <a:xfrm>
              <a:off x="2284" y="4644"/>
              <a:ext cx="17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200</a:t>
              </a:r>
              <a:endParaRPr lang="el-GR"/>
            </a:p>
          </p:txBody>
        </p:sp>
        <p:sp>
          <p:nvSpPr>
            <p:cNvPr id="46236" name="Rectangle 158"/>
            <p:cNvSpPr>
              <a:spLocks noChangeArrowheads="1"/>
            </p:cNvSpPr>
            <p:nvPr/>
          </p:nvSpPr>
          <p:spPr bwMode="auto">
            <a:xfrm>
              <a:off x="2974" y="4644"/>
              <a:ext cx="17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300</a:t>
              </a:r>
              <a:endParaRPr lang="el-GR"/>
            </a:p>
          </p:txBody>
        </p:sp>
        <p:sp>
          <p:nvSpPr>
            <p:cNvPr id="46237" name="Rectangle 159"/>
            <p:cNvSpPr>
              <a:spLocks noChangeArrowheads="1"/>
            </p:cNvSpPr>
            <p:nvPr/>
          </p:nvSpPr>
          <p:spPr bwMode="auto">
            <a:xfrm>
              <a:off x="3649" y="4644"/>
              <a:ext cx="17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400</a:t>
              </a:r>
              <a:endParaRPr lang="el-GR"/>
            </a:p>
          </p:txBody>
        </p:sp>
        <p:sp>
          <p:nvSpPr>
            <p:cNvPr id="46238" name="Rectangle 160"/>
            <p:cNvSpPr>
              <a:spLocks noChangeArrowheads="1"/>
            </p:cNvSpPr>
            <p:nvPr/>
          </p:nvSpPr>
          <p:spPr bwMode="auto">
            <a:xfrm>
              <a:off x="4339" y="4644"/>
              <a:ext cx="17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500</a:t>
              </a:r>
              <a:endParaRPr lang="el-GR"/>
            </a:p>
          </p:txBody>
        </p:sp>
        <p:sp>
          <p:nvSpPr>
            <p:cNvPr id="46239" name="Rectangle 161"/>
            <p:cNvSpPr>
              <a:spLocks noChangeArrowheads="1"/>
            </p:cNvSpPr>
            <p:nvPr/>
          </p:nvSpPr>
          <p:spPr bwMode="auto">
            <a:xfrm>
              <a:off x="5017" y="4644"/>
              <a:ext cx="17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600</a:t>
              </a:r>
              <a:endParaRPr lang="el-GR"/>
            </a:p>
          </p:txBody>
        </p:sp>
        <p:sp>
          <p:nvSpPr>
            <p:cNvPr id="46240" name="Rectangle 162"/>
            <p:cNvSpPr>
              <a:spLocks noChangeArrowheads="1"/>
            </p:cNvSpPr>
            <p:nvPr/>
          </p:nvSpPr>
          <p:spPr bwMode="auto">
            <a:xfrm>
              <a:off x="5707" y="4644"/>
              <a:ext cx="17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700</a:t>
              </a:r>
              <a:endParaRPr lang="el-GR"/>
            </a:p>
          </p:txBody>
        </p:sp>
        <p:sp>
          <p:nvSpPr>
            <p:cNvPr id="46241" name="Rectangle 163"/>
            <p:cNvSpPr>
              <a:spLocks noChangeArrowheads="1"/>
            </p:cNvSpPr>
            <p:nvPr/>
          </p:nvSpPr>
          <p:spPr bwMode="auto">
            <a:xfrm>
              <a:off x="6385" y="4644"/>
              <a:ext cx="17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800</a:t>
              </a:r>
              <a:endParaRPr lang="el-GR"/>
            </a:p>
          </p:txBody>
        </p:sp>
        <p:sp>
          <p:nvSpPr>
            <p:cNvPr id="46242" name="Rectangle 164"/>
            <p:cNvSpPr>
              <a:spLocks noChangeArrowheads="1"/>
            </p:cNvSpPr>
            <p:nvPr/>
          </p:nvSpPr>
          <p:spPr bwMode="auto">
            <a:xfrm>
              <a:off x="7075" y="4644"/>
              <a:ext cx="171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900</a:t>
              </a:r>
              <a:endParaRPr lang="el-GR"/>
            </a:p>
          </p:txBody>
        </p:sp>
        <p:sp>
          <p:nvSpPr>
            <p:cNvPr id="46243" name="Rectangle 165"/>
            <p:cNvSpPr>
              <a:spLocks noChangeArrowheads="1"/>
            </p:cNvSpPr>
            <p:nvPr/>
          </p:nvSpPr>
          <p:spPr bwMode="auto">
            <a:xfrm>
              <a:off x="7696" y="4644"/>
              <a:ext cx="227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Arial" charset="0"/>
                </a:rPr>
                <a:t>1000</a:t>
              </a:r>
              <a:endParaRPr lang="el-GR"/>
            </a:p>
          </p:txBody>
        </p:sp>
        <p:sp>
          <p:nvSpPr>
            <p:cNvPr id="46244" name="Rectangle 166"/>
            <p:cNvSpPr>
              <a:spLocks noChangeArrowheads="1"/>
            </p:cNvSpPr>
            <p:nvPr/>
          </p:nvSpPr>
          <p:spPr bwMode="auto">
            <a:xfrm>
              <a:off x="3240" y="4948"/>
              <a:ext cx="342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l-GR" sz="1000" b="1">
                  <a:solidFill>
                    <a:srgbClr val="000000"/>
                  </a:solidFill>
                  <a:latin typeface="Arial" charset="0"/>
                </a:rPr>
                <a:t>Μέγεθος δείγματος σε κάθε ομάδα</a:t>
              </a:r>
              <a:endParaRPr lang="el-GR"/>
            </a:p>
          </p:txBody>
        </p:sp>
        <p:sp>
          <p:nvSpPr>
            <p:cNvPr id="46245" name="Rectangle 167"/>
            <p:cNvSpPr>
              <a:spLocks noChangeArrowheads="1"/>
            </p:cNvSpPr>
            <p:nvPr/>
          </p:nvSpPr>
          <p:spPr bwMode="auto">
            <a:xfrm rot="-5400000">
              <a:off x="-64" y="2113"/>
              <a:ext cx="77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000" b="1" i="1">
                  <a:solidFill>
                    <a:srgbClr val="000000"/>
                  </a:solidFill>
                  <a:latin typeface="Arial" charset="0"/>
                </a:rPr>
                <a:t>p</a:t>
              </a:r>
              <a:r>
                <a:rPr lang="en-US" sz="1000" b="1">
                  <a:solidFill>
                    <a:srgbClr val="000000"/>
                  </a:solidFill>
                  <a:latin typeface="Arial" charset="0"/>
                </a:rPr>
                <a:t>-value</a:t>
              </a:r>
              <a:endParaRPr lang="el-GR"/>
            </a:p>
          </p:txBody>
        </p:sp>
        <p:sp>
          <p:nvSpPr>
            <p:cNvPr id="46246" name="Rectangle 168"/>
            <p:cNvSpPr>
              <a:spLocks noChangeArrowheads="1"/>
            </p:cNvSpPr>
            <p:nvPr/>
          </p:nvSpPr>
          <p:spPr bwMode="auto">
            <a:xfrm>
              <a:off x="66" y="66"/>
              <a:ext cx="8149" cy="5293"/>
            </a:xfrm>
            <a:prstGeom prst="rect">
              <a:avLst/>
            </a:prstGeom>
            <a:noFill/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p-</a:t>
            </a:r>
            <a:r>
              <a:rPr lang="el-GR" dirty="0" err="1"/>
              <a:t>value</a:t>
            </a:r>
            <a:r>
              <a:rPr lang="el-GR" dirty="0"/>
              <a:t> και μέγεθος του δείγματος για μια δεδομένη συσχέτιση</a:t>
            </a:r>
          </a:p>
        </p:txBody>
      </p:sp>
    </p:spTree>
    <p:extLst>
      <p:ext uri="{BB962C8B-B14F-4D97-AF65-F5344CB8AC3E}">
        <p14:creationId xmlns:p14="http://schemas.microsoft.com/office/powerpoint/2010/main" val="12239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Το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επαρκές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dirty="0" smtClean="0"/>
              <a:t>μέγεθος του δείγματος είναι μεγίστης σημασίας για την αξιοπιστία της έρευνας.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μέγεθος του 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46985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l-GR" dirty="0" smtClean="0"/>
              <a:t>Πρέπει όμως να ληφθεί υπόψη ότι </a:t>
            </a:r>
            <a:r>
              <a:rPr lang="el-GR" b="1" dirty="0" smtClean="0"/>
              <a:t>σχετικά μεγάλο δείγμα</a:t>
            </a:r>
            <a:r>
              <a:rPr lang="el-GR" dirty="0" smtClean="0"/>
              <a:t> συνεπάγεται και μεγάλο κόστος </a:t>
            </a:r>
          </a:p>
          <a:p>
            <a:pPr lvl="1" eaLnBrk="1" hangingPunct="1"/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</a:rPr>
              <a:t>χωρίς αυτό να σημαίνει και απαραίτητα αξιόπιστα αποτελέσματα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</a:p>
          <a:p>
            <a:pPr algn="just" eaLnBrk="1" hangingPunct="1"/>
            <a:r>
              <a:rPr lang="el-GR" dirty="0" smtClean="0"/>
              <a:t>ενώ </a:t>
            </a:r>
            <a:r>
              <a:rPr lang="el-GR" b="1" dirty="0" smtClean="0"/>
              <a:t>πολύ μικρό δείγμα</a:t>
            </a:r>
            <a:r>
              <a:rPr lang="el-GR" dirty="0" smtClean="0"/>
              <a:t> μπορεί να οδηγήσει σε </a:t>
            </a:r>
            <a:r>
              <a:rPr lang="el-GR" b="1" dirty="0" smtClean="0"/>
              <a:t>συστηματικό σφάλμα</a:t>
            </a:r>
            <a:r>
              <a:rPr lang="el-GR" dirty="0" smtClean="0"/>
              <a:t> και </a:t>
            </a:r>
            <a:r>
              <a:rPr lang="el-GR" b="1" dirty="0" smtClean="0"/>
              <a:t>μεροληπτικές</a:t>
            </a:r>
            <a:r>
              <a:rPr lang="el-GR" dirty="0" smtClean="0"/>
              <a:t> αποφάσεις για τον πληθυσμό.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«αρχές» της δειγματοληψίας</a:t>
            </a:r>
          </a:p>
        </p:txBody>
      </p:sp>
    </p:spTree>
    <p:extLst>
      <p:ext uri="{BB962C8B-B14F-4D97-AF65-F5344CB8AC3E}">
        <p14:creationId xmlns:p14="http://schemas.microsoft.com/office/powerpoint/2010/main" val="180115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μέγεθος του δείγματος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καθορίζεται </a:t>
            </a:r>
            <a:r>
              <a:rPr lang="el-GR" dirty="0"/>
              <a:t>από: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517232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Το </a:t>
            </a:r>
            <a:r>
              <a:rPr lang="el-GR" dirty="0"/>
              <a:t>επίπεδο στατιστικής σημαντικότητας των ελέγχων, το οποίο συμβολίζεται με α και στο χώρο των επιστημών έχει καθοριστεί να είναι &lt; 0,01 ή &lt; </a:t>
            </a:r>
            <a:r>
              <a:rPr lang="el-GR" dirty="0" smtClean="0"/>
              <a:t>0,05</a:t>
            </a:r>
            <a:r>
              <a:rPr lang="en-US" dirty="0" smtClean="0"/>
              <a:t>.</a:t>
            </a:r>
            <a:endParaRPr lang="el-GR" dirty="0"/>
          </a:p>
          <a:p>
            <a:r>
              <a:rPr lang="el-GR" dirty="0" smtClean="0"/>
              <a:t>Το </a:t>
            </a:r>
            <a:r>
              <a:rPr lang="el-GR" dirty="0"/>
              <a:t>μέγεθος της αναζητούμενης σχέσης, π.χ. πόσο μεγάλη θα πρέπει να είναι η διαφορά στα επίπεδα ολικής χοληστερόλης μεταξύ της θεραπευτικής προσέγγισης Α και της θεραπευτικής προσέγγισης Β έτσι ώστε να θεωρείται κλινικά </a:t>
            </a:r>
            <a:r>
              <a:rPr lang="el-GR" dirty="0" smtClean="0"/>
              <a:t>αξιόλογη</a:t>
            </a:r>
            <a:r>
              <a:rPr lang="en-US" dirty="0" smtClean="0"/>
              <a:t>.</a:t>
            </a:r>
            <a:endParaRPr lang="el-GR" dirty="0"/>
          </a:p>
          <a:p>
            <a:r>
              <a:rPr lang="el-GR" dirty="0" smtClean="0"/>
              <a:t>Τη </a:t>
            </a:r>
            <a:r>
              <a:rPr lang="el-GR" dirty="0"/>
              <a:t>στατιστική ισχύ των ελέγχων,  η οποία συμβολίζεται με γ και στο χώρο των επιστημών της Υγείας έχει καθοριστεί να είναι &gt; 0,80 ή &gt; 0,90 </a:t>
            </a:r>
            <a:r>
              <a:rPr lang="en-US" dirty="0" smtClean="0"/>
              <a:t>.</a:t>
            </a:r>
            <a:endParaRPr lang="el-GR" dirty="0"/>
          </a:p>
          <a:p>
            <a:r>
              <a:rPr lang="el-GR" dirty="0" smtClean="0"/>
              <a:t>Το </a:t>
            </a:r>
            <a:r>
              <a:rPr lang="el-GR" dirty="0"/>
              <a:t>επίπεδο ακρίβειας στις μετρήσεις, το οποίο εξαρτάται και από την συνείδηση των ερευνητών που διεξάγουν την </a:t>
            </a:r>
            <a:r>
              <a:rPr lang="el-GR" dirty="0" smtClean="0"/>
              <a:t>έρευνα</a:t>
            </a:r>
            <a:r>
              <a:rPr lang="en-US" dirty="0" smtClean="0"/>
              <a:t>.</a:t>
            </a:r>
            <a:endParaRPr lang="el-GR" dirty="0"/>
          </a:p>
          <a:p>
            <a:r>
              <a:rPr lang="el-GR" dirty="0" smtClean="0"/>
              <a:t>Το </a:t>
            </a:r>
            <a:r>
              <a:rPr lang="el-GR" dirty="0"/>
              <a:t>μέγεθος του πληθυσμού </a:t>
            </a:r>
            <a:r>
              <a:rPr lang="el-GR" dirty="0" smtClean="0"/>
              <a:t>αναφοράς</a:t>
            </a:r>
            <a:r>
              <a:rPr lang="en-US" dirty="0" smtClean="0"/>
              <a:t>.</a:t>
            </a:r>
            <a:endParaRPr lang="el-GR" dirty="0"/>
          </a:p>
          <a:p>
            <a:r>
              <a:rPr lang="el-GR" dirty="0" smtClean="0"/>
              <a:t>Τη </a:t>
            </a:r>
            <a:r>
              <a:rPr lang="el-GR" dirty="0"/>
              <a:t>μεταβλητότητα στα χαρακτηριστικά του πληθυσμού, η οποία αν είναι μεγάλη συνεπάγεται και ανάλογη αύξηση του μεγέθους του </a:t>
            </a:r>
            <a:r>
              <a:rPr lang="el-GR" dirty="0" smtClean="0"/>
              <a:t>δείγματος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l-GR" dirty="0"/>
          </a:p>
          <a:p>
            <a:r>
              <a:rPr lang="el-GR" dirty="0" smtClean="0"/>
              <a:t>Το </a:t>
            </a:r>
            <a:r>
              <a:rPr lang="el-GR" dirty="0"/>
              <a:t>διαθέσιμο χρηματικό ποσό για την </a:t>
            </a:r>
            <a:r>
              <a:rPr lang="el-GR" dirty="0" smtClean="0"/>
              <a:t>έρευνα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0989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328592"/>
          </a:xfrm>
        </p:spPr>
        <p:txBody>
          <a:bodyPr>
            <a:normAutofit/>
          </a:bodyPr>
          <a:lstStyle/>
          <a:p>
            <a:r>
              <a:rPr lang="el-GR" sz="2200" dirty="0"/>
              <a:t>Τα διαστήματα εμπιστοσύνης αποτελούν έναν εναλλακτικό τρόπο εκτίμησης παραμέτρων.</a:t>
            </a:r>
          </a:p>
          <a:p>
            <a:r>
              <a:rPr lang="el-GR" sz="2200" dirty="0"/>
              <a:t>Εκτιμάμε μία παράμετρο, με ένα διάστημα που έχει άκρα τυχαίες μεταβλητές.</a:t>
            </a:r>
          </a:p>
          <a:p>
            <a:r>
              <a:rPr lang="el-GR" sz="2200" dirty="0"/>
              <a:t>Το διάστημα θα έχει την </a:t>
            </a:r>
            <a:r>
              <a:rPr lang="el-GR" sz="2200" dirty="0" smtClean="0"/>
              <a:t>μορφή:</a:t>
            </a:r>
            <a:r>
              <a:rPr lang="en-US" sz="2200" dirty="0" smtClean="0"/>
              <a:t>	</a:t>
            </a:r>
            <a:r>
              <a:rPr lang="el-GR" b="1" dirty="0" err="1" smtClean="0"/>
              <a:t>P[L</a:t>
            </a:r>
            <a:r>
              <a:rPr lang="el-GR" b="1" dirty="0" err="1"/>
              <a:t>≤θ≤U</a:t>
            </a:r>
            <a:r>
              <a:rPr lang="el-GR" b="1" dirty="0"/>
              <a:t>] =γ </a:t>
            </a:r>
          </a:p>
          <a:p>
            <a:r>
              <a:rPr lang="el-GR" sz="2200" dirty="0"/>
              <a:t>Ένα τέτοιο διάστημα ονομάζεται διάστημα εμπιστοσύνης με βαθμό εμπιστοσύνης γ. Ο αριθμός γ=1-α εκφράζει την ακρίβεια με την οποία θέλουμε να γίνει η εκτίμηση, ενώ ο α εκφράζει τον βαθμό ανεκτικότητας ώστε το διάστημα να μην περιέχει την πραγματική τιμή της παραμέτρου.</a:t>
            </a:r>
          </a:p>
          <a:p>
            <a:r>
              <a:rPr lang="el-GR" sz="2200" dirty="0"/>
              <a:t>Για παράδειγμα αν γ=0.95 αναμένεται σε 100 δείγματα της μορφής [L,U] τα 95 να περιλαμβάνουν την σωστή τιμή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78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611188" y="4151313"/>
            <a:ext cx="73453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l-GR" smtClean="0">
              <a:solidFill>
                <a:prstClr val="black"/>
              </a:solidFill>
            </a:endParaRPr>
          </a:p>
          <a:p>
            <a:endParaRPr lang="el-GR" smtClean="0">
              <a:solidFill>
                <a:prstClr val="black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Μετρήθηκε το κάλιο του ορού σε 9 υγιή άτομα και σε 4 άτομα που έπασχαν από μία νόσο. Στα υγιή άτομα βρέθηκε μέση τιμή 4 m </a:t>
            </a:r>
            <a:r>
              <a:rPr lang="el-GR" dirty="0" err="1"/>
              <a:t>Eq</a:t>
            </a:r>
            <a:r>
              <a:rPr lang="el-GR" dirty="0"/>
              <a:t>/L  και σταθερή απόκλιση 0.9 m </a:t>
            </a:r>
            <a:r>
              <a:rPr lang="el-GR" dirty="0" err="1"/>
              <a:t>Eq</a:t>
            </a:r>
            <a:r>
              <a:rPr lang="el-GR" dirty="0"/>
              <a:t>/L, ενώ στους ασθενείς βρέθηκε μέση τιμή 5 m </a:t>
            </a:r>
            <a:r>
              <a:rPr lang="el-GR" dirty="0" err="1"/>
              <a:t>Eq</a:t>
            </a:r>
            <a:r>
              <a:rPr lang="el-GR" dirty="0"/>
              <a:t>/L  και σταθερή απόκλιση 0.8 m </a:t>
            </a:r>
            <a:r>
              <a:rPr lang="el-GR" dirty="0" err="1"/>
              <a:t>Eq</a:t>
            </a:r>
            <a:r>
              <a:rPr lang="el-GR" dirty="0"/>
              <a:t>/L. </a:t>
            </a:r>
          </a:p>
          <a:p>
            <a:pPr marL="355600" indent="0">
              <a:buNone/>
            </a:pPr>
            <a:r>
              <a:rPr lang="el-GR" dirty="0"/>
              <a:t>Υπάρχει διαφορά των μέσων τιμών του καλίου του ορού στις δύο αυτές ομάδες; </a:t>
            </a:r>
          </a:p>
        </p:txBody>
      </p:sp>
    </p:spTree>
    <p:extLst>
      <p:ext uri="{BB962C8B-B14F-4D97-AF65-F5344CB8AC3E}">
        <p14:creationId xmlns:p14="http://schemas.microsoft.com/office/powerpoint/2010/main" val="227372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80512" cy="2858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108914"/>
              </p:ext>
            </p:extLst>
          </p:nvPr>
        </p:nvGraphicFramePr>
        <p:xfrm>
          <a:off x="4427984" y="4581128"/>
          <a:ext cx="1875406" cy="1138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799753" imgH="482391" progId="">
                  <p:embed/>
                </p:oleObj>
              </mc:Choice>
              <mc:Fallback>
                <p:oleObj name="Equation" r:id="rId5" imgW="799753" imgH="48239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581128"/>
                        <a:ext cx="1875406" cy="113863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8330" y="4812654"/>
            <a:ext cx="42736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200" dirty="0" smtClean="0">
                <a:latin typeface="+mn-lt"/>
              </a:rPr>
              <a:t>Το κριτήριο t δίνεται από τον τύπο: </a:t>
            </a:r>
            <a:endParaRPr lang="el-GR" sz="2200" dirty="0">
              <a:latin typeface="+mn-lt"/>
            </a:endParaRPr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557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554746" cy="52565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40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260648"/>
                <a:ext cx="8784976" cy="6525344"/>
              </a:xfrm>
            </p:spPr>
            <p:txBody>
              <a:bodyPr>
                <a:noAutofit/>
              </a:bodyPr>
              <a:lstStyle/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Όπως διαπιστώνουμε δεχόμαστε την μηδενική υπόθεση Ηο : μ1=μ2 έναντι της εναλλακτικής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200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l-GR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l-GR" sz="2200" i="1">
                        <a:latin typeface="Cambria Math"/>
                      </a:rPr>
                      <m:t> </m:t>
                    </m:r>
                  </m:oMath>
                </a14:m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: μ1≠μ2, δηλαδή δεχόμαστε ότι δεν υπάρχει διαφορά στις τιμές του καλίου του </a:t>
                </a:r>
                <a:r>
                  <a:rPr lang="el-GR" sz="2200" dirty="0">
                    <a:ea typeface="Verdana" pitchFamily="34" charset="0"/>
                    <a:cs typeface="Verdana" pitchFamily="34" charset="0"/>
                  </a:rPr>
                  <a:t>ορού στις δύο αυτές </a:t>
                </a: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ομάδες. </a:t>
                </a: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Συγκεκριμένα:</a:t>
                </a: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n-US" sz="2200" b="1" dirty="0" smtClean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Null </a:t>
                </a:r>
                <a:r>
                  <a:rPr lang="en-US" sz="2200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Hypothesis: difference between means = 0,0</a:t>
                </a: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n-US" sz="2200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Alternative: not equal</a:t>
                </a: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n-US" sz="2200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Computed t statistic = -1,9043</a:t>
                </a: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n-US" sz="2200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P-Value = 0,0833412</a:t>
                </a: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n-US" sz="2200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Do not reject the null hypothesis for alpha = </a:t>
                </a:r>
                <a:r>
                  <a:rPr lang="en-US" sz="2200" b="1" dirty="0" smtClean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0,05</a:t>
                </a:r>
                <a:endParaRPr lang="en-US" sz="2200" b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n-US" sz="2200" b="1" dirty="0" smtClean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(</a:t>
                </a:r>
                <a:r>
                  <a:rPr lang="en-US" sz="2200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Equal variances assumed</a:t>
                </a:r>
                <a:r>
                  <a:rPr lang="en-US" sz="2200" b="1" dirty="0" smtClean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)</a:t>
                </a:r>
                <a:endParaRPr lang="en-US" sz="2200" b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endParaRP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Δεχόμαστε </a:t>
                </a:r>
                <a:r>
                  <a:rPr lang="el-GR" sz="2200" dirty="0">
                    <a:ea typeface="Verdana" pitchFamily="34" charset="0"/>
                    <a:cs typeface="Verdana" pitchFamily="34" charset="0"/>
                  </a:rPr>
                  <a:t>την μηδενική υπόθεση Ηο </a:t>
                </a: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για επίπεδο σημαντικότητας  α=0.05,  διότι η τιμή του p-value είναι 0.08334 &gt; 0.05. Επίσης το στατιστικό λογισμικό μας υπολογίζει και την τιμή του t κριτηρίου ίση με -1.9043. </a:t>
                </a:r>
              </a:p>
              <a:p>
                <a:pPr marL="0" indent="0" eaLnBrk="1" fontAlgn="auto" hangingPunct="1">
                  <a:lnSpc>
                    <a:spcPct val="107000"/>
                  </a:lnSpc>
                  <a:spcBef>
                    <a:spcPts val="900"/>
                  </a:spcBef>
                  <a:spcAft>
                    <a:spcPts val="0"/>
                  </a:spcAft>
                  <a:buFont typeface="Wingdings"/>
                  <a:buNone/>
                  <a:defRPr/>
                </a:pP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Σημειώνεται ότι αναφερόμαστε σε κανονικούς πληθυσμούς με άγνωστες και ίσες διασπορές (σ1=σ2=σ).</a:t>
                </a:r>
                <a:endParaRPr lang="el-GR" sz="2200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260648"/>
                <a:ext cx="8784976" cy="6525344"/>
              </a:xfrm>
              <a:blipFill rotWithShape="1">
                <a:blip r:embed="rId3"/>
                <a:stretch>
                  <a:fillRect l="-833" t="-467" r="-2082" b="-13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126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Στην έρευνα ελέγχουμε υποθέσεις, με βάση τα πραγματικά δεδομένα μας.</a:t>
            </a:r>
          </a:p>
          <a:p>
            <a:pPr lvl="1" eaLnBrk="1" hangingPunct="1"/>
            <a:r>
              <a:rPr lang="el-GR" dirty="0" smtClean="0"/>
              <a:t>π.χ. ο μεγάλος χρόνος εισόδου στο Νοσοκομείο από την έναρξη των συμπτωμάτων, συσχετίζεται με αυξημένο κίνδυνο θανάτου;</a:t>
            </a:r>
          </a:p>
          <a:p>
            <a:pPr lvl="1" eaLnBrk="1" hangingPunct="1"/>
            <a:r>
              <a:rPr lang="el-GR" dirty="0" smtClean="0"/>
              <a:t>Μια διατροφή πλούσια σε υδατάνθρακες συσχετίζεται με μειωμένο σωματικό βάρος;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ερευνητικές υποθέσεις</a:t>
            </a:r>
          </a:p>
        </p:txBody>
      </p:sp>
    </p:spTree>
    <p:extLst>
      <p:ext uri="{BB962C8B-B14F-4D97-AF65-F5344CB8AC3E}">
        <p14:creationId xmlns:p14="http://schemas.microsoft.com/office/powerpoint/2010/main" val="14870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896544"/>
          </a:xfrm>
        </p:spPr>
        <p:txBody>
          <a:bodyPr/>
          <a:lstStyle/>
          <a:p>
            <a:r>
              <a:rPr lang="el-GR" dirty="0"/>
              <a:t>Όπως διαπιστώνουμε επίσης το 95% διάστημα εμπιστοσύνης για την διαφορά των μέσων τιμών μ1-μ2 του καλίου του ορού στις δύο αυτές ομάδες είναι:</a:t>
            </a:r>
          </a:p>
          <a:p>
            <a:pPr marL="0" indent="0" algn="ctr">
              <a:buNone/>
            </a:pPr>
            <a:r>
              <a:rPr lang="el-GR" b="1" dirty="0"/>
              <a:t>[-2,1558;0,155798</a:t>
            </a:r>
            <a:r>
              <a:rPr lang="el-GR" b="1" dirty="0" smtClean="0"/>
              <a:t>]</a:t>
            </a:r>
            <a:endParaRPr lang="el-GR" b="1" dirty="0"/>
          </a:p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–Confidence Intervals</a:t>
            </a:r>
            <a:br>
              <a:rPr lang="en-US" dirty="0"/>
            </a:br>
            <a:r>
              <a:rPr lang="en-US" sz="3000" b="0" dirty="0" smtClean="0"/>
              <a:t>Statistical </a:t>
            </a:r>
            <a:r>
              <a:rPr lang="en-US" sz="3000" b="0" dirty="0"/>
              <a:t>tests I</a:t>
            </a:r>
            <a:endParaRPr lang="el-GR" sz="3000" b="0" dirty="0"/>
          </a:p>
        </p:txBody>
      </p:sp>
    </p:spTree>
    <p:extLst>
      <p:ext uri="{BB962C8B-B14F-4D97-AF65-F5344CB8AC3E}">
        <p14:creationId xmlns:p14="http://schemas.microsoft.com/office/powerpoint/2010/main" val="388884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040560"/>
          </a:xfrm>
        </p:spPr>
        <p:txBody>
          <a:bodyPr>
            <a:normAutofit/>
          </a:bodyPr>
          <a:lstStyle/>
          <a:p>
            <a:pPr marL="0" indent="0" fontAlgn="auto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l-GR" sz="2200" b="1" dirty="0" smtClean="0">
                <a:solidFill>
                  <a:schemeClr val="accent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Παράδειγμα:</a:t>
            </a:r>
          </a:p>
          <a:p>
            <a:pPr marL="0" indent="0" fontAlgn="auto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el-GR" sz="2200" dirty="0" smtClean="0">
                <a:ea typeface="Verdana" pitchFamily="34" charset="0"/>
                <a:cs typeface="Verdana" pitchFamily="34" charset="0"/>
              </a:rPr>
              <a:t>Σε </a:t>
            </a:r>
            <a:r>
              <a:rPr lang="el-GR" sz="2200" dirty="0">
                <a:ea typeface="Verdana" pitchFamily="34" charset="0"/>
                <a:cs typeface="Verdana" pitchFamily="34" charset="0"/>
              </a:rPr>
              <a:t>τέσσερα άτομα με αυξημένες τιμές των τριγλυκεριδίων του ορού (mg/dl) χορηγήθηκε για ένα μήνα φάρμακο που </a:t>
            </a:r>
            <a:r>
              <a:rPr lang="el-GR" sz="2200" dirty="0" smtClean="0">
                <a:ea typeface="Verdana" pitchFamily="34" charset="0"/>
                <a:cs typeface="Verdana" pitchFamily="34" charset="0"/>
              </a:rPr>
              <a:t>πιστεύεται </a:t>
            </a:r>
            <a:r>
              <a:rPr lang="el-GR" sz="2200" dirty="0">
                <a:ea typeface="Verdana" pitchFamily="34" charset="0"/>
                <a:cs typeface="Verdana" pitchFamily="34" charset="0"/>
              </a:rPr>
              <a:t>ότι ελαττώνει τα επίπεδα των τριγλυκεριδίων. Οι τιμές των τριγλυκεριδίων στα τέσσερα αυτά άτομα πριν και μετά τη χορήγηση του φαρμάκου ήταν:</a:t>
            </a:r>
          </a:p>
          <a:p>
            <a:pPr marL="0" indent="0" fontAlgn="auto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l-GR" sz="22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422048"/>
              </p:ext>
            </p:extLst>
          </p:nvPr>
        </p:nvGraphicFramePr>
        <p:xfrm>
          <a:off x="1259632" y="3411582"/>
          <a:ext cx="7056784" cy="1385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1818"/>
                <a:gridCol w="2383917"/>
                <a:gridCol w="2561049"/>
              </a:tblGrid>
              <a:tr h="215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 Άτομο </a:t>
                      </a:r>
                      <a:endParaRPr lang="el-G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Πριν τη χορήγηση </a:t>
                      </a:r>
                      <a:endParaRPr lang="el-G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</a:rPr>
                        <a:t>Μετά τη χορήγηση </a:t>
                      </a:r>
                      <a:endParaRPr lang="el-G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1</a:t>
                      </a:r>
                      <a:r>
                        <a:rPr lang="el-GR" sz="1600" baseline="30000" dirty="0" smtClean="0">
                          <a:effectLst/>
                        </a:rPr>
                        <a:t>o</a:t>
                      </a:r>
                      <a:r>
                        <a:rPr lang="el-GR" sz="1600" baseline="0" dirty="0" smtClean="0">
                          <a:effectLst/>
                        </a:rPr>
                        <a:t> </a:t>
                      </a:r>
                      <a:r>
                        <a:rPr lang="el-GR" sz="1600" dirty="0" smtClean="0">
                          <a:effectLst/>
                        </a:rPr>
                        <a:t>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180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120 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2</a:t>
                      </a:r>
                      <a:r>
                        <a:rPr lang="el-GR" sz="1600" baseline="30000" dirty="0" smtClean="0">
                          <a:effectLst/>
                        </a:rPr>
                        <a:t>o</a:t>
                      </a:r>
                      <a:r>
                        <a:rPr lang="el-GR" sz="1600" baseline="0" dirty="0" smtClean="0">
                          <a:effectLst/>
                        </a:rPr>
                        <a:t> </a:t>
                      </a:r>
                      <a:r>
                        <a:rPr lang="el-GR" sz="1600" dirty="0" smtClean="0">
                          <a:effectLst/>
                        </a:rPr>
                        <a:t>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200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220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l-GR" sz="160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l-GR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240 </a:t>
                      </a:r>
                      <a:endParaRPr lang="el-G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130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</a:rPr>
                        <a:t>4</a:t>
                      </a:r>
                      <a:r>
                        <a:rPr lang="el-GR" sz="1600" baseline="30000" dirty="0" smtClean="0">
                          <a:effectLst/>
                        </a:rPr>
                        <a:t>o</a:t>
                      </a:r>
                      <a:r>
                        <a:rPr lang="el-GR" sz="1600" baseline="0" dirty="0" smtClean="0">
                          <a:effectLst/>
                        </a:rPr>
                        <a:t> </a:t>
                      </a:r>
                      <a:r>
                        <a:rPr lang="el-GR" sz="1600" dirty="0" smtClean="0">
                          <a:effectLst/>
                        </a:rPr>
                        <a:t>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230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160 </a:t>
                      </a:r>
                      <a:endParaRPr lang="el-G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2559" name="Rectangle 7"/>
          <p:cNvSpPr>
            <a:spLocks noChangeArrowheads="1"/>
          </p:cNvSpPr>
          <p:nvPr/>
        </p:nvSpPr>
        <p:spPr bwMode="auto">
          <a:xfrm>
            <a:off x="323528" y="4789745"/>
            <a:ext cx="8424936" cy="2023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l-GR" sz="2200" dirty="0">
                <a:latin typeface="+mn-lt"/>
                <a:ea typeface="Verdana" pitchFamily="34" charset="0"/>
                <a:cs typeface="Verdana" pitchFamily="34" charset="0"/>
              </a:rPr>
              <a:t>Βρείτε ένα 95% δ.ε. για την διαφορά των μέσων μ1-μ2 στα  επίπεδα των τριγλυκεριδίων πριν και μετά την χορήγηση</a:t>
            </a:r>
            <a:r>
              <a:rPr lang="el-GR" sz="2200" dirty="0" smtClean="0">
                <a:latin typeface="+mn-lt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l-GR" sz="2200" dirty="0" smtClean="0">
                <a:latin typeface="+mn-lt"/>
                <a:ea typeface="Verdana" pitchFamily="34" charset="0"/>
                <a:cs typeface="Verdana" pitchFamily="34" charset="0"/>
              </a:rPr>
              <a:t>Ελαττώνει </a:t>
            </a:r>
            <a:r>
              <a:rPr lang="el-GR" sz="2200" dirty="0">
                <a:latin typeface="+mn-lt"/>
                <a:ea typeface="Verdana" pitchFamily="34" charset="0"/>
                <a:cs typeface="Verdana" pitchFamily="34" charset="0"/>
              </a:rPr>
              <a:t>τα επίπεδα των τριγλυκεριδίων το φάρμακο αυτό; 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l-GR" sz="2200" dirty="0" smtClean="0">
                <a:latin typeface="+mn-lt"/>
              </a:rPr>
              <a:t>(</a:t>
            </a:r>
            <a:r>
              <a:rPr lang="el-GR" sz="2200" dirty="0">
                <a:latin typeface="+mn-lt"/>
              </a:rPr>
              <a:t>Άσκηση 65 σελ. 16 του Βιβλίου Ασκήσεων Βιοστατιστικής Α. Τζώνου &amp; Κ. Κατσουγιάννη) </a:t>
            </a: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F81BD">
                    <a:lumMod val="50000"/>
                  </a:srgbClr>
                </a:solidFill>
              </a:rPr>
              <a:t>Statistical Tests –Confidence Intervals</a:t>
            </a:r>
            <a:br>
              <a:rPr lang="en-US" dirty="0">
                <a:solidFill>
                  <a:srgbClr val="4F81BD">
                    <a:lumMod val="50000"/>
                  </a:srgbClr>
                </a:solidFill>
              </a:rPr>
            </a:br>
            <a:r>
              <a:rPr lang="en-US" sz="3000" b="0" dirty="0">
                <a:solidFill>
                  <a:srgbClr val="4F81BD">
                    <a:lumMod val="50000"/>
                  </a:srgbClr>
                </a:solidFill>
              </a:rPr>
              <a:t>Statistical tests 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190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" y="1858887"/>
            <a:ext cx="9134148" cy="3650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–Confidence Intervals</a:t>
            </a:r>
            <a:br>
              <a:rPr lang="en-US" dirty="0"/>
            </a:br>
            <a:r>
              <a:rPr lang="en-US" sz="3000" b="0" dirty="0"/>
              <a:t>Statistical tests 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28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l-GR" sz="2200" dirty="0" smtClean="0"/>
              <a:t>Όπως φαίνεται και στην παρακάτω εικόνα το 95% διάστημα εμπιστοσύνης για την διαφορά των μέσων στα επίπεδα τριγλικεριδίων πριν και μετά την χορήγηση είναι:</a:t>
            </a:r>
          </a:p>
          <a:p>
            <a:pPr marL="0" indent="0" algn="ctr">
              <a:buFont typeface="Wingdings" pitchFamily="2" charset="2"/>
              <a:buNone/>
            </a:pPr>
            <a:r>
              <a:rPr lang="en-US" sz="2200" b="1" dirty="0" smtClean="0"/>
              <a:t>55,0 +/- 86,6694 </a:t>
            </a:r>
            <a:r>
              <a:rPr lang="el-GR" sz="2200" b="1" dirty="0" smtClean="0"/>
              <a:t>=</a:t>
            </a:r>
            <a:r>
              <a:rPr lang="en-US" sz="2200" b="1" dirty="0" smtClean="0"/>
              <a:t>  [-31,6694;141,669]</a:t>
            </a:r>
          </a:p>
          <a:p>
            <a:pPr marL="0" indent="0">
              <a:buFont typeface="Wingdings" pitchFamily="2" charset="2"/>
              <a:buNone/>
            </a:pPr>
            <a:endParaRPr lang="el-GR" sz="2200" dirty="0" smtClean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569" y="3212976"/>
            <a:ext cx="5752735" cy="36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–Confidence Intervals</a:t>
            </a:r>
            <a:br>
              <a:rPr lang="en-US" dirty="0"/>
            </a:br>
            <a:r>
              <a:rPr lang="en-US" sz="3000" b="0" dirty="0"/>
              <a:t>Statistical tests 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291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28" y="1628800"/>
            <a:ext cx="6979047" cy="46805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–Confidence Intervals</a:t>
            </a:r>
            <a:br>
              <a:rPr lang="en-US" dirty="0"/>
            </a:br>
            <a:r>
              <a:rPr lang="en-US" sz="3000" b="0" dirty="0"/>
              <a:t>Statistical tests 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174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l-GR" sz="2200" dirty="0" smtClean="0">
                <a:ea typeface="Verdana" pitchFamily="34" charset="0"/>
                <a:cs typeface="Verdana" pitchFamily="34" charset="0"/>
              </a:rPr>
              <a:t>Όπως παρατηρούμε παράγονται τα εξής συμπεράσματα: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Null hypothesis: mean = 0,0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Alternative: greater than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Computed t statistic = 2,01957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P-Value = 0,0683566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a typeface="Verdana" pitchFamily="34" charset="0"/>
                <a:cs typeface="Verdana" pitchFamily="34" charset="0"/>
              </a:rPr>
              <a:t>Do not reject the null hypothesis for alpha = 0,05.</a:t>
            </a:r>
            <a:endParaRPr lang="el-GR" sz="2200" b="1" dirty="0" smtClean="0">
              <a:solidFill>
                <a:schemeClr val="accent1">
                  <a:lumMod val="50000"/>
                </a:schemeClr>
              </a:solidFill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l-GR" sz="2200" dirty="0" smtClean="0">
                <a:ea typeface="Verdana" pitchFamily="34" charset="0"/>
                <a:cs typeface="Verdana" pitchFamily="34" charset="0"/>
              </a:rPr>
              <a:t>Δηλ. δεχόμαστε (δεν απορρίπτουμε) την μηδενική υπόθεση σε επίπεδο σημαντικότητας α=5% και συνεπώς το φάρμακο δεν ελαττώνει τα επίπεδα των τριγλυκεριδίων.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l-GR" sz="2200" dirty="0" smtClean="0">
                <a:ea typeface="Verdana" pitchFamily="34" charset="0"/>
                <a:cs typeface="Verdana" pitchFamily="34" charset="0"/>
              </a:rPr>
              <a:t>Αυτό συμβαίνει διότι η τιμή του P είναι 0,068&gt;0,05 και άρα δέχομαι την Ηο: μ1=μ2.</a:t>
            </a:r>
          </a:p>
          <a:p>
            <a:pPr marL="0" indent="0" algn="just" eaLnBrk="1" hangingPunct="1">
              <a:lnSpc>
                <a:spcPct val="105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l-GR" sz="2200" dirty="0" smtClean="0">
                <a:ea typeface="Verdana" pitchFamily="34" charset="0"/>
                <a:cs typeface="Verdana" pitchFamily="34" charset="0"/>
              </a:rPr>
              <a:t>Ταυτόχρονα υπολογίζεται και η τιμή του κριτηρίου t statistic ίση με 2,01957</a:t>
            </a:r>
            <a:r>
              <a:rPr lang="el-GR" sz="2200" dirty="0" smtClean="0"/>
              <a:t>.</a:t>
            </a:r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–Confidence Intervals</a:t>
            </a:r>
            <a:br>
              <a:rPr lang="en-US" dirty="0"/>
            </a:br>
            <a:r>
              <a:rPr lang="en-US" sz="3000" b="0" dirty="0"/>
              <a:t>Statistical tests I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161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Θέση περιεχομένου 3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764704"/>
                <a:ext cx="8424936" cy="5400600"/>
              </a:xfrm>
            </p:spPr>
            <p:txBody>
              <a:bodyPr>
                <a:normAutofit/>
              </a:bodyPr>
              <a:lstStyle/>
              <a:p>
                <a:r>
                  <a:rPr lang="el-GR" dirty="0">
                    <a:ea typeface="Verdana" pitchFamily="34" charset="0"/>
                    <a:cs typeface="Verdana" pitchFamily="34" charset="0"/>
                  </a:rPr>
                  <a:t>Η διαδικασία που ακολουθείται για την λήψη τέτοιου είδους αποφάσεων ονομάζεται </a:t>
                </a:r>
                <a:r>
                  <a:rPr lang="el-GR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έλεγχος </a:t>
                </a:r>
                <a:r>
                  <a:rPr lang="el-GR" b="1" dirty="0" smtClean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υποθέσεων</a:t>
                </a:r>
                <a:r>
                  <a:rPr lang="en-US" b="1" dirty="0" smtClean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.</a:t>
                </a:r>
                <a:endParaRPr lang="el-GR" b="1" dirty="0">
                  <a:solidFill>
                    <a:schemeClr val="accent1">
                      <a:lumMod val="50000"/>
                    </a:schemeClr>
                  </a:solidFill>
                  <a:ea typeface="Verdana" pitchFamily="34" charset="0"/>
                  <a:cs typeface="Verdana" pitchFamily="34" charset="0"/>
                </a:endParaRPr>
              </a:p>
              <a:p>
                <a:r>
                  <a:rPr lang="el-GR" dirty="0">
                    <a:ea typeface="Verdana" pitchFamily="34" charset="0"/>
                    <a:cs typeface="Verdana" pitchFamily="34" charset="0"/>
                  </a:rPr>
                  <a:t>Η υπόθεση που θέλουμε να ελέγξουμε συμβολίζεται με Ηο και ονομάζεται μηδενική υπόθεση ενώ η εναλλακτική της υπόθεση συμβολίζεται με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ea typeface="Verdana" pitchFamily="34" charset="0"/>
                    <a:cs typeface="Verdana" pitchFamily="34" charset="0"/>
                  </a:rPr>
                  <a:t>.</a:t>
                </a:r>
                <a:endParaRPr lang="el-GR" dirty="0">
                  <a:ea typeface="Verdana" pitchFamily="34" charset="0"/>
                  <a:cs typeface="Verdana" pitchFamily="34" charset="0"/>
                </a:endParaRPr>
              </a:p>
              <a:p>
                <a:r>
                  <a:rPr lang="el-GR" dirty="0">
                    <a:ea typeface="Verdana" pitchFamily="34" charset="0"/>
                    <a:cs typeface="Verdana" pitchFamily="34" charset="0"/>
                  </a:rPr>
                  <a:t>Σε κάθε έλεγχο είναι δυνατόν να πραγματοποιηθούν δύο ειδών σφάλματα: </a:t>
                </a:r>
              </a:p>
              <a:p>
                <a:pPr lvl="1"/>
                <a:r>
                  <a:rPr lang="el-GR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Σφάλμα τύπου Ι: </a:t>
                </a:r>
                <a:r>
                  <a:rPr lang="el-GR" dirty="0">
                    <a:ea typeface="Verdana" pitchFamily="34" charset="0"/>
                    <a:cs typeface="Verdana" pitchFamily="34" charset="0"/>
                  </a:rPr>
                  <a:t>Απόρριψη της Ηο ενώ στην πραγματικότητα είναι </a:t>
                </a:r>
                <a:r>
                  <a:rPr lang="el-GR" dirty="0" smtClean="0">
                    <a:ea typeface="Verdana" pitchFamily="34" charset="0"/>
                    <a:cs typeface="Verdana" pitchFamily="34" charset="0"/>
                  </a:rPr>
                  <a:t>αληθής</a:t>
                </a:r>
                <a:r>
                  <a:rPr lang="en-US" dirty="0" smtClean="0">
                    <a:ea typeface="Verdana" pitchFamily="34" charset="0"/>
                    <a:cs typeface="Verdana" pitchFamily="34" charset="0"/>
                  </a:rPr>
                  <a:t>.</a:t>
                </a:r>
                <a:endParaRPr lang="el-GR" dirty="0">
                  <a:ea typeface="Verdana" pitchFamily="34" charset="0"/>
                  <a:cs typeface="Verdana" pitchFamily="34" charset="0"/>
                </a:endParaRPr>
              </a:p>
              <a:p>
                <a:pPr lvl="1"/>
                <a:r>
                  <a:rPr lang="el-GR" b="1" dirty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Σφάλμα τύπου ΙΙ: </a:t>
                </a:r>
                <a:r>
                  <a:rPr lang="el-GR" dirty="0">
                    <a:ea typeface="Verdana" pitchFamily="34" charset="0"/>
                    <a:cs typeface="Verdana" pitchFamily="34" charset="0"/>
                  </a:rPr>
                  <a:t>Απόρριψη της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l-GR" dirty="0">
                    <a:ea typeface="Verdana" pitchFamily="34" charset="0"/>
                    <a:cs typeface="Verdana" pitchFamily="34" charset="0"/>
                  </a:rPr>
                  <a:t>(Αποδοχή της Ηο) ενώ στην πραγματικότητα 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l-GR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l-GR" i="1">
                        <a:latin typeface="Cambria Math"/>
                      </a:rPr>
                      <m:t> </m:t>
                    </m:r>
                  </m:oMath>
                </a14:m>
                <a:r>
                  <a:rPr lang="el-GR" dirty="0">
                    <a:ea typeface="Verdana" pitchFamily="34" charset="0"/>
                    <a:cs typeface="Verdana" pitchFamily="34" charset="0"/>
                  </a:rPr>
                  <a:t>είναι </a:t>
                </a:r>
                <a:r>
                  <a:rPr lang="el-GR" dirty="0" smtClean="0">
                    <a:ea typeface="Verdana" pitchFamily="34" charset="0"/>
                    <a:cs typeface="Verdana" pitchFamily="34" charset="0"/>
                  </a:rPr>
                  <a:t>αληθής</a:t>
                </a:r>
                <a:r>
                  <a:rPr lang="en-US" dirty="0" smtClean="0">
                    <a:ea typeface="Verdana" pitchFamily="34" charset="0"/>
                    <a:cs typeface="Verdana" pitchFamily="34" charset="0"/>
                  </a:rPr>
                  <a:t>.</a:t>
                </a:r>
                <a:endParaRPr lang="el-GR" dirty="0"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4" name="Θέση περιεχομένου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764704"/>
                <a:ext cx="8424936" cy="5400600"/>
              </a:xfrm>
              <a:blipFill rotWithShape="1">
                <a:blip r:embed="rId3"/>
                <a:stretch>
                  <a:fillRect l="-941" t="-564" r="-15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05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21" name="Group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580712"/>
              </p:ext>
            </p:extLst>
          </p:nvPr>
        </p:nvGraphicFramePr>
        <p:xfrm>
          <a:off x="323850" y="1412875"/>
          <a:ext cx="8362951" cy="4167188"/>
        </p:xfrm>
        <a:graphic>
          <a:graphicData uri="http://schemas.openxmlformats.org/drawingml/2006/table">
            <a:tbl>
              <a:tblPr/>
              <a:tblGrid>
                <a:gridCol w="2702518"/>
                <a:gridCol w="2702519"/>
                <a:gridCol w="2957914"/>
              </a:tblGrid>
              <a:tr h="1236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149" marR="961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Αποδοχή υπόθεσης Η</a:t>
                      </a:r>
                      <a:r>
                        <a:rPr kumimoji="0" lang="el-GR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ο</a:t>
                      </a: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 από το δείγμα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149" marR="961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Απόρριψη υπόθεσης Η</a:t>
                      </a:r>
                      <a:r>
                        <a:rPr kumimoji="0" lang="en-US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O</a:t>
                      </a: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ahoma" pitchFamily="34" charset="0"/>
                        </a:rPr>
                        <a:t> από το δείγμα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149" marR="961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</a:tr>
              <a:tr h="14128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Υπόθεση </a:t>
                      </a: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Ηο</a:t>
                      </a: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αληθής στον πληθυσμό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149" marR="961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</a:t>
                      </a:r>
                      <a:endParaRPr kumimoji="0" lang="en-GB" sz="6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149" marR="961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Σφάλμα τύπου Ι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149" marR="961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76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Υπόθεση </a:t>
                      </a: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Ηο</a:t>
                      </a: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ψευδής στον πληθυσμό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149" marR="9614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Σφάλμα τύπου ΙΙ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6149" marR="961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</a:t>
                      </a:r>
                      <a:endParaRPr kumimoji="0" lang="el-GR" sz="6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sym typeface="Wingdings" pitchFamily="2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Στατιστική ισχύς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sym typeface="Wingdings" pitchFamily="2" charset="2"/>
                      </a:endParaRPr>
                    </a:p>
                  </a:txBody>
                  <a:tcPr marL="96149" marR="961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5D119-BF8C-4881-A3BD-CCA2127789D7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Σφάλματα στη λήψη απόφασης</a:t>
            </a:r>
          </a:p>
        </p:txBody>
      </p:sp>
    </p:spTree>
    <p:extLst>
      <p:ext uri="{BB962C8B-B14F-4D97-AF65-F5344CB8AC3E}">
        <p14:creationId xmlns:p14="http://schemas.microsoft.com/office/powerpoint/2010/main" val="5046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684213" y="5373688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835150" y="5445125"/>
            <a:ext cx="5545138" cy="46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50000"/>
                  </a:schemeClr>
                </a:solidFill>
                <a:latin typeface="Verdana" pitchFamily="34" charset="0"/>
              </a:rPr>
              <a:t>Τιμές στατιστικού κριτηρίου 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611188" y="2133600"/>
            <a:ext cx="44656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3276600" y="3573463"/>
            <a:ext cx="511333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V="1">
            <a:off x="4356100" y="1916113"/>
            <a:ext cx="0" cy="3457575"/>
          </a:xfrm>
          <a:prstGeom prst="line">
            <a:avLst/>
          </a:prstGeom>
          <a:noFill/>
          <a:ln w="5715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684213" y="4652963"/>
            <a:ext cx="1871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Verdana" pitchFamily="34" charset="0"/>
              </a:rPr>
              <a:t>Περιοχή μη-απόρριψης </a:t>
            </a:r>
            <a:r>
              <a:rPr lang="el-GR" i="1">
                <a:latin typeface="Verdana" pitchFamily="34" charset="0"/>
              </a:rPr>
              <a:t>Ηο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6443663" y="1844675"/>
            <a:ext cx="1871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Verdana" pitchFamily="34" charset="0"/>
              </a:rPr>
              <a:t>Περιοχή απόρριψης </a:t>
            </a:r>
            <a:r>
              <a:rPr lang="el-GR" i="1">
                <a:latin typeface="Verdana" pitchFamily="34" charset="0"/>
              </a:rPr>
              <a:t>Ηο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4356100" y="2133600"/>
            <a:ext cx="720725" cy="10795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2843213" y="3573463"/>
            <a:ext cx="1512887" cy="10795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 rot="10800000">
            <a:off x="6948488" y="2565400"/>
            <a:ext cx="431800" cy="935038"/>
          </a:xfrm>
          <a:prstGeom prst="upArrow">
            <a:avLst>
              <a:gd name="adj1" fmla="val 50000"/>
              <a:gd name="adj2" fmla="val 54136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11188" y="3860800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200" b="1">
                <a:latin typeface="Verdana" pitchFamily="34" charset="0"/>
              </a:rPr>
              <a:t>Σωστή απόφαση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7235825" y="26368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>
                <a:latin typeface="Verdana" pitchFamily="34" charset="0"/>
              </a:rPr>
              <a:t>Σωστή απόφαση</a:t>
            </a: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1547813" y="3284538"/>
            <a:ext cx="431800" cy="1366837"/>
          </a:xfrm>
          <a:prstGeom prst="upArrow">
            <a:avLst>
              <a:gd name="adj1" fmla="val 50000"/>
              <a:gd name="adj2" fmla="val 79136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l-GR"/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684213" y="2420938"/>
            <a:ext cx="3673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>
                <a:solidFill>
                  <a:schemeClr val="bg1"/>
                </a:solidFill>
                <a:latin typeface="Verdana" pitchFamily="34" charset="0"/>
              </a:rPr>
              <a:t>Ηο</a:t>
            </a:r>
            <a:r>
              <a:rPr lang="el-GR" b="1">
                <a:solidFill>
                  <a:schemeClr val="bg1"/>
                </a:solidFill>
                <a:latin typeface="Verdana" pitchFamily="34" charset="0"/>
              </a:rPr>
              <a:t> αληθής στον Πληθυσμό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4500563" y="3933825"/>
            <a:ext cx="3673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l-GR" i="1">
                <a:solidFill>
                  <a:schemeClr val="bg1"/>
                </a:solidFill>
                <a:latin typeface="Verdana" pitchFamily="34" charset="0"/>
              </a:rPr>
              <a:t>Ηο</a:t>
            </a:r>
            <a:r>
              <a:rPr lang="el-GR" b="1">
                <a:solidFill>
                  <a:schemeClr val="bg1"/>
                </a:solidFill>
                <a:latin typeface="Verdana" pitchFamily="34" charset="0"/>
              </a:rPr>
              <a:t> ψευδής στον Πληθυσμό</a:t>
            </a:r>
          </a:p>
        </p:txBody>
      </p:sp>
      <p:sp>
        <p:nvSpPr>
          <p:cNvPr id="37906" name="AutoShape 18"/>
          <p:cNvSpPr>
            <a:spLocks noChangeArrowheads="1"/>
          </p:cNvSpPr>
          <p:nvPr/>
        </p:nvSpPr>
        <p:spPr bwMode="auto">
          <a:xfrm>
            <a:off x="5292725" y="2852738"/>
            <a:ext cx="1008063" cy="431800"/>
          </a:xfrm>
          <a:prstGeom prst="wedgeRectCallout">
            <a:avLst>
              <a:gd name="adj1" fmla="val -103699"/>
              <a:gd name="adj2" fmla="val -48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l-GR" sz="1400" b="1">
                <a:latin typeface="Verdana" pitchFamily="34" charset="0"/>
              </a:rPr>
              <a:t>Σφάλμα Τύπου-Ι</a:t>
            </a:r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>
            <a:off x="2987675" y="4797425"/>
            <a:ext cx="1152525" cy="431800"/>
          </a:xfrm>
          <a:prstGeom prst="wedgeRectCallout">
            <a:avLst>
              <a:gd name="adj1" fmla="val 1102"/>
              <a:gd name="adj2" fmla="val -2011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l-GR" sz="1400" b="1">
                <a:latin typeface="Verdana" pitchFamily="34" charset="0"/>
              </a:rPr>
              <a:t>Σφάλμα Τύπου-ΙΙ</a:t>
            </a:r>
          </a:p>
        </p:txBody>
      </p:sp>
      <p:sp>
        <p:nvSpPr>
          <p:cNvPr id="37908" name="AutoShape 20"/>
          <p:cNvSpPr>
            <a:spLocks noChangeArrowheads="1"/>
          </p:cNvSpPr>
          <p:nvPr/>
        </p:nvSpPr>
        <p:spPr bwMode="auto">
          <a:xfrm>
            <a:off x="6011863" y="4868863"/>
            <a:ext cx="1439862" cy="431800"/>
          </a:xfrm>
          <a:prstGeom prst="wedgeRectCallout">
            <a:avLst>
              <a:gd name="adj1" fmla="val -9097"/>
              <a:gd name="adj2" fmla="val -20110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l-GR" sz="1400" b="1">
                <a:latin typeface="Verdana" pitchFamily="34" charset="0"/>
              </a:rPr>
              <a:t>Στατιστική Ισχύς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Έλεγχοι Υποθέσεων</a:t>
            </a:r>
          </a:p>
        </p:txBody>
      </p:sp>
    </p:spTree>
    <p:extLst>
      <p:ext uri="{BB962C8B-B14F-4D97-AF65-F5344CB8AC3E}">
        <p14:creationId xmlns:p14="http://schemas.microsoft.com/office/powerpoint/2010/main" val="22644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692696"/>
                <a:ext cx="8640960" cy="3672408"/>
              </a:xfrm>
            </p:spPr>
            <p:txBody>
              <a:bodyPr>
                <a:noAutofit/>
              </a:bodyPr>
              <a:lstStyle/>
              <a:p>
                <a:r>
                  <a:rPr lang="el-GR" sz="2200" b="1" dirty="0" smtClean="0">
                    <a:ea typeface="Verdana" pitchFamily="34" charset="0"/>
                    <a:cs typeface="Verdana" pitchFamily="34" charset="0"/>
                  </a:rPr>
                  <a:t>α=P(σφάλμα τύπου Ι)=</a:t>
                </a: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P(Απόρριψη </a:t>
                </a:r>
                <a:r>
                  <a:rPr lang="el-GR" sz="2200" dirty="0">
                    <a:ea typeface="Verdana" pitchFamily="34" charset="0"/>
                    <a:cs typeface="Verdana" pitchFamily="34" charset="0"/>
                  </a:rPr>
                  <a:t>της Ηο ενώ στην πραγματικότητα είναι </a:t>
                </a: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αληθής)</a:t>
                </a:r>
                <a:endParaRPr lang="el-GR" sz="2200" dirty="0">
                  <a:ea typeface="Verdana" pitchFamily="34" charset="0"/>
                  <a:cs typeface="Verdana" pitchFamily="34" charset="0"/>
                </a:endParaRPr>
              </a:p>
              <a:p>
                <a:r>
                  <a:rPr lang="el-GR" sz="2200" b="1" dirty="0" smtClean="0">
                    <a:ea typeface="Verdana" pitchFamily="34" charset="0"/>
                    <a:cs typeface="Verdana" pitchFamily="34" charset="0"/>
                  </a:rPr>
                  <a:t>β=P(σφάλμα </a:t>
                </a:r>
                <a:r>
                  <a:rPr lang="el-GR" sz="2200" b="1" dirty="0">
                    <a:ea typeface="Verdana" pitchFamily="34" charset="0"/>
                    <a:cs typeface="Verdana" pitchFamily="34" charset="0"/>
                  </a:rPr>
                  <a:t>τύπου </a:t>
                </a:r>
                <a:r>
                  <a:rPr lang="el-GR" sz="2200" b="1" dirty="0" smtClean="0">
                    <a:ea typeface="Verdana" pitchFamily="34" charset="0"/>
                    <a:cs typeface="Verdana" pitchFamily="34" charset="0"/>
                  </a:rPr>
                  <a:t>ΙΙ)=</a:t>
                </a:r>
                <a:r>
                  <a:rPr lang="en-US" sz="2200" dirty="0" smtClean="0">
                    <a:ea typeface="Verdana" pitchFamily="34" charset="0"/>
                    <a:cs typeface="Verdana" pitchFamily="34" charset="0"/>
                  </a:rPr>
                  <a:t>P(</a:t>
                </a: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Αποδοχή της Ηο ενώ </a:t>
                </a:r>
                <a:r>
                  <a:rPr lang="el-GR" sz="2200" dirty="0">
                    <a:ea typeface="Verdana" pitchFamily="34" charset="0"/>
                    <a:cs typeface="Verdana" pitchFamily="34" charset="0"/>
                  </a:rPr>
                  <a:t>στην πραγματικότητα 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200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l-GR" sz="22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l-GR" sz="2200" i="1">
                        <a:latin typeface="Cambria Math"/>
                      </a:rPr>
                      <m:t> </m:t>
                    </m:r>
                  </m:oMath>
                </a14:m>
                <a:r>
                  <a:rPr lang="el-GR" sz="2200" dirty="0">
                    <a:ea typeface="Verdana" pitchFamily="34" charset="0"/>
                    <a:cs typeface="Verdana" pitchFamily="34" charset="0"/>
                  </a:rPr>
                  <a:t>είναι </a:t>
                </a:r>
                <a:r>
                  <a:rPr lang="el-GR" sz="2200" dirty="0" smtClean="0">
                    <a:ea typeface="Verdana" pitchFamily="34" charset="0"/>
                    <a:cs typeface="Verdana" pitchFamily="34" charset="0"/>
                  </a:rPr>
                  <a:t>αληθής)</a:t>
                </a:r>
                <a:endParaRPr lang="el-GR" sz="2200" dirty="0">
                  <a:ea typeface="Verdana" pitchFamily="34" charset="0"/>
                  <a:cs typeface="Verdana" pitchFamily="34" charset="0"/>
                </a:endParaRPr>
              </a:p>
              <a:p>
                <a:r>
                  <a:rPr lang="el-GR" sz="2200" b="1" dirty="0" smtClean="0">
                    <a:ea typeface="Verdana" pitchFamily="34" charset="0"/>
                    <a:cs typeface="Verdana" pitchFamily="34" charset="0"/>
                  </a:rPr>
                  <a:t>Η πιθανότητα γ= 1-β ονομάζεται ισχύς του ελέγχου και εκφράζει  το ποσοστό των «σωστών» απορρίψεων της Ηο.</a:t>
                </a:r>
              </a:p>
              <a:p>
                <a:pPr marL="0" indent="0">
                  <a:buNone/>
                </a:pPr>
                <a:r>
                  <a:rPr lang="el-GR" sz="2200" b="1" dirty="0" smtClean="0">
                    <a:ea typeface="Verdana" pitchFamily="34" charset="0"/>
                    <a:cs typeface="Verdana" pitchFamily="34" charset="0"/>
                  </a:rPr>
                  <a:t>Το α ονομάζεται επίπεδο σημαντικότητας.</a:t>
                </a:r>
                <a:endParaRPr lang="el-GR" sz="2200" b="1" dirty="0">
                  <a:ea typeface="Verdana" pitchFamily="34" charset="0"/>
                  <a:cs typeface="Verdana" pitchFamily="34" charset="0"/>
                </a:endParaRPr>
              </a:p>
              <a:p>
                <a:pPr marL="0" indent="0">
                  <a:buNone/>
                </a:pPr>
                <a:r>
                  <a:rPr lang="el-GR" sz="2200" b="1" dirty="0" smtClean="0">
                    <a:solidFill>
                      <a:schemeClr val="accent1">
                        <a:lumMod val="50000"/>
                      </a:schemeClr>
                    </a:solidFill>
                    <a:ea typeface="Verdana" pitchFamily="34" charset="0"/>
                    <a:cs typeface="Verdana" pitchFamily="34" charset="0"/>
                  </a:rPr>
                  <a:t>Ερμηνεία του α:</a:t>
                </a:r>
              </a:p>
              <a:p>
                <a:pPr marL="0" indent="0">
                  <a:buNone/>
                </a:pPr>
                <a:endParaRPr lang="el-GR" sz="2200" dirty="0">
                  <a:ea typeface="Verdana" pitchFamily="34" charset="0"/>
                  <a:cs typeface="Verdana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692696"/>
                <a:ext cx="8640960" cy="3672408"/>
              </a:xfrm>
              <a:blipFill rotWithShape="1">
                <a:blip r:embed="rId3"/>
                <a:stretch>
                  <a:fillRect l="-846" t="-664" r="-987" b="-23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395536" y="4329678"/>
            <a:ext cx="8352928" cy="2123658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l-GR" sz="2200" dirty="0">
                <a:solidFill>
                  <a:prstClr val="black"/>
                </a:solidFill>
                <a:latin typeface="Calibri"/>
                <a:ea typeface="Verdana" pitchFamily="34" charset="0"/>
                <a:cs typeface="Verdana" pitchFamily="34" charset="0"/>
              </a:rPr>
              <a:t>Εάν για παράδειγμα σε έναν έλεγχο επιλέξουμε επίπεδο σημαντικότητας α=0.05 και απορρίψουμε την υπόθεση, αυτό σημαίνει ότι σε 100 όμοιες περιπτώσεις, είναι δυνατό έχουμε κάνει λάθος και να απορρίψουμε την </a:t>
            </a:r>
            <a:r>
              <a:rPr lang="el-GR" sz="2200" dirty="0" err="1">
                <a:solidFill>
                  <a:prstClr val="black"/>
                </a:solidFill>
                <a:latin typeface="Calibri"/>
                <a:ea typeface="Verdana" pitchFamily="34" charset="0"/>
                <a:cs typeface="Verdana" pitchFamily="34" charset="0"/>
              </a:rPr>
              <a:t>Ηο</a:t>
            </a:r>
            <a:r>
              <a:rPr lang="el-GR" sz="2200" dirty="0">
                <a:solidFill>
                  <a:prstClr val="black"/>
                </a:solidFill>
                <a:latin typeface="Calibri"/>
                <a:ea typeface="Verdana" pitchFamily="34" charset="0"/>
                <a:cs typeface="Verdana" pitchFamily="34" charset="0"/>
              </a:rPr>
              <a:t> ενώ είναι αληθής, μόνο σε 5.  Σε μια τέτοια περίπτωση λέμε ότι η υπόθεση απορρίπτεται σε επίπεδο σημαντικότητας 0.05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9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–Confidence Intervals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Κριτήριο για την αποδοχή ή όχι της </a:t>
            </a:r>
            <a:r>
              <a:rPr lang="el-GR" dirty="0" err="1"/>
              <a:t>Ηο</a:t>
            </a:r>
            <a:r>
              <a:rPr lang="el-GR" dirty="0"/>
              <a:t> είναι το p-</a:t>
            </a:r>
            <a:r>
              <a:rPr lang="el-GR" dirty="0" err="1"/>
              <a:t>value</a:t>
            </a:r>
            <a:r>
              <a:rPr lang="el-GR" dirty="0"/>
              <a:t>.</a:t>
            </a:r>
          </a:p>
          <a:p>
            <a:r>
              <a:rPr lang="el-GR" dirty="0"/>
              <a:t>Το μικρότερο επίπεδο σημαντικότητας για το οποίο απορρίπτεται η </a:t>
            </a:r>
            <a:r>
              <a:rPr lang="el-GR" dirty="0" err="1"/>
              <a:t>Ηο</a:t>
            </a:r>
            <a:r>
              <a:rPr lang="el-GR" dirty="0"/>
              <a:t> ονομάζεται p-</a:t>
            </a:r>
            <a:r>
              <a:rPr lang="el-GR" dirty="0" err="1"/>
              <a:t>value</a:t>
            </a:r>
            <a:r>
              <a:rPr lang="el-GR" dirty="0"/>
              <a:t>.</a:t>
            </a:r>
          </a:p>
          <a:p>
            <a:r>
              <a:rPr lang="el-GR" dirty="0"/>
              <a:t>Απορρίπτεται η </a:t>
            </a:r>
            <a:r>
              <a:rPr lang="el-GR" dirty="0" err="1"/>
              <a:t>Ηο</a:t>
            </a:r>
            <a:r>
              <a:rPr lang="el-GR" dirty="0"/>
              <a:t> αν η τιμή του p-</a:t>
            </a:r>
            <a:r>
              <a:rPr lang="el-GR" dirty="0" err="1"/>
              <a:t>value</a:t>
            </a:r>
            <a:r>
              <a:rPr lang="el-GR" dirty="0"/>
              <a:t> είναι μικρή.</a:t>
            </a:r>
          </a:p>
          <a:p>
            <a:r>
              <a:rPr lang="el-GR" dirty="0"/>
              <a:t>Συγκεκριμένα, απορρίπτεται η </a:t>
            </a:r>
            <a:r>
              <a:rPr lang="el-GR" dirty="0" err="1"/>
              <a:t>Ηο</a:t>
            </a:r>
            <a:r>
              <a:rPr lang="el-GR" dirty="0"/>
              <a:t> αν η τιμή του p-</a:t>
            </a:r>
            <a:r>
              <a:rPr lang="el-GR" dirty="0" err="1"/>
              <a:t>value</a:t>
            </a:r>
            <a:r>
              <a:rPr lang="el-GR" dirty="0"/>
              <a:t> είναι μικρότερη του α για αυτό το επίπεδο σημαντικότητας.</a:t>
            </a:r>
          </a:p>
          <a:p>
            <a:r>
              <a:rPr lang="el-GR" dirty="0"/>
              <a:t>Όσο μειώνεται το α τόσο δυσκολεύει η απόφαση της απόρριψης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440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Το </a:t>
            </a:r>
            <a:r>
              <a:rPr lang="en-US" i="1" dirty="0" smtClean="0"/>
              <a:t>p</a:t>
            </a:r>
            <a:r>
              <a:rPr lang="el-GR" dirty="0" smtClean="0"/>
              <a:t>-</a:t>
            </a:r>
            <a:r>
              <a:rPr lang="en-US" dirty="0" smtClean="0"/>
              <a:t>value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δεν</a:t>
            </a:r>
            <a:r>
              <a:rPr lang="el-GR" dirty="0" smtClean="0"/>
              <a:t> είναι η πιθανότητα να επαληθευθεί η μηδενική υπόθεση </a:t>
            </a:r>
            <a:endParaRPr lang="en-US" dirty="0" smtClean="0"/>
          </a:p>
          <a:p>
            <a:pPr lvl="1" eaLnBrk="1" hangingPunct="1"/>
            <a:r>
              <a:rPr lang="el-GR" dirty="0" smtClean="0"/>
              <a:t>και αυτό γιατί οι υποθέσεις δεν εκφράζονται με πιθανότητες στην στατιστική. 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δεν είναι το p-</a:t>
            </a:r>
            <a:r>
              <a:rPr lang="el-GR" dirty="0" err="1"/>
              <a:t>value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122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496944" cy="5445224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200" dirty="0" smtClean="0"/>
              <a:t>Το </a:t>
            </a:r>
            <a:r>
              <a:rPr lang="en-US" sz="2200" i="1" dirty="0" smtClean="0"/>
              <a:t>p</a:t>
            </a:r>
            <a:r>
              <a:rPr lang="el-GR" sz="2200" dirty="0" smtClean="0"/>
              <a:t>-</a:t>
            </a:r>
            <a:r>
              <a:rPr lang="en-US" sz="2200" dirty="0" smtClean="0"/>
              <a:t>value</a:t>
            </a:r>
            <a:r>
              <a:rPr lang="el-GR" sz="2200" dirty="0" smtClean="0"/>
              <a:t> </a:t>
            </a:r>
            <a:r>
              <a:rPr lang="el-GR" sz="2200" b="1" dirty="0" smtClean="0">
                <a:solidFill>
                  <a:schemeClr val="accent6">
                    <a:lumMod val="50000"/>
                  </a:schemeClr>
                </a:solidFill>
              </a:rPr>
              <a:t>δεν</a:t>
            </a:r>
            <a:r>
              <a:rPr lang="el-GR" sz="2200" dirty="0" smtClean="0"/>
              <a:t> είναι η πιθανότητα να απορριφθεί λανθασμένα η μηδενική υπόθεση. </a:t>
            </a:r>
            <a:endParaRPr lang="en-US" sz="2200" dirty="0" smtClean="0"/>
          </a:p>
          <a:p>
            <a:pPr lvl="1" eaLnBrk="1" hangingPunct="1"/>
            <a:r>
              <a:rPr lang="el-GR" sz="2200" dirty="0" smtClean="0"/>
              <a:t>Το να απορριφθεί λανθασμένα η μηδενική υπόθεση είναι το σφάλμα Τύπου Ι. </a:t>
            </a:r>
            <a:endParaRPr lang="en-US" sz="2200" dirty="0" smtClean="0"/>
          </a:p>
          <a:p>
            <a:pPr marL="985838" lvl="2" eaLnBrk="1" hangingPunct="1"/>
            <a:r>
              <a:rPr lang="el-GR" sz="2200" dirty="0" smtClean="0"/>
              <a:t>Αυτό το σφάλμα είναι μια εκδοχή της καλούμενης «σφάλμα του εισαγγελέα» (“</a:t>
            </a:r>
            <a:r>
              <a:rPr lang="el-GR" sz="2200" dirty="0" err="1" smtClean="0"/>
              <a:t>prosecutor's</a:t>
            </a:r>
            <a:r>
              <a:rPr lang="el-GR" sz="2200" dirty="0" smtClean="0"/>
              <a:t> </a:t>
            </a:r>
            <a:r>
              <a:rPr lang="el-GR" sz="2200" dirty="0" err="1" smtClean="0"/>
              <a:t>fallacy</a:t>
            </a:r>
            <a:r>
              <a:rPr lang="el-GR" sz="2200" dirty="0" smtClean="0"/>
              <a:t>”) όπου κρίνει αθώο τον κατηγορούμενο ενώ έχει διαπράξει το έγκλημα. </a:t>
            </a:r>
          </a:p>
          <a:p>
            <a:pPr marL="1341438" lvl="3" eaLnBrk="1" hangingPunct="1"/>
            <a:r>
              <a:rPr lang="el-GR" sz="2200" dirty="0" smtClean="0"/>
              <a:t>Το σφάλμα Τύπου Ι είναι στενά συνυφασμένο με το </a:t>
            </a:r>
            <a:r>
              <a:rPr lang="en-US" sz="2200" i="1" dirty="0" smtClean="0"/>
              <a:t>p</a:t>
            </a:r>
            <a:r>
              <a:rPr lang="el-GR" sz="2200" dirty="0" smtClean="0"/>
              <a:t>-</a:t>
            </a:r>
            <a:r>
              <a:rPr lang="en-US" sz="2200" dirty="0" smtClean="0"/>
              <a:t>value</a:t>
            </a:r>
            <a:r>
              <a:rPr lang="el-GR" sz="2200" dirty="0" smtClean="0"/>
              <a:t>, αφού απορρίπτουμε τη μηδενική υπόθεση όταν το </a:t>
            </a:r>
            <a:r>
              <a:rPr lang="en-US" sz="2200" i="1" dirty="0" smtClean="0"/>
              <a:t>p</a:t>
            </a:r>
            <a:r>
              <a:rPr lang="el-GR" sz="2200" dirty="0" smtClean="0"/>
              <a:t>-</a:t>
            </a:r>
            <a:r>
              <a:rPr lang="en-US" sz="2200" dirty="0" smtClean="0"/>
              <a:t>value</a:t>
            </a:r>
            <a:r>
              <a:rPr lang="el-GR" sz="2200" dirty="0" smtClean="0"/>
              <a:t> είναι μικρότερο από κάποιο προκαθορισμένο όριο α (επίπεδο σημαντικότητας) του σφάλματος τύπου-Ι. 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δεν είναι το p-</a:t>
            </a:r>
            <a:r>
              <a:rPr lang="el-GR" dirty="0" err="1"/>
              <a:t>value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905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27</TotalTime>
  <Words>1244</Words>
  <Application>Microsoft Office PowerPoint</Application>
  <PresentationFormat>Προβολή στην οθόνη (4:3)</PresentationFormat>
  <Paragraphs>241</Paragraphs>
  <Slides>26</Slides>
  <Notes>26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6" baseType="lpstr">
      <vt:lpstr>Arial</vt:lpstr>
      <vt:lpstr>Calibri</vt:lpstr>
      <vt:lpstr>Cambria Math</vt:lpstr>
      <vt:lpstr>Courier New</vt:lpstr>
      <vt:lpstr>Tahoma</vt:lpstr>
      <vt:lpstr>Times New Roman</vt:lpstr>
      <vt:lpstr>Verdana</vt:lpstr>
      <vt:lpstr>Wingdings</vt:lpstr>
      <vt:lpstr>template</vt:lpstr>
      <vt:lpstr>Equation</vt:lpstr>
      <vt:lpstr>Βιοστατιστική (Θ)</vt:lpstr>
      <vt:lpstr>Οι ερευνητικές υποθέσεις</vt:lpstr>
      <vt:lpstr>Παρουσίαση του PowerPoint</vt:lpstr>
      <vt:lpstr>Σφάλματα στη λήψη απόφασης</vt:lpstr>
      <vt:lpstr>Έλεγχοι Υποθέσεων</vt:lpstr>
      <vt:lpstr>Παρουσίαση του PowerPoint</vt:lpstr>
      <vt:lpstr>Statistical Tests –Confidence Intervals</vt:lpstr>
      <vt:lpstr>Τι δεν είναι το p-value</vt:lpstr>
      <vt:lpstr>Τι δεν είναι το p-value</vt:lpstr>
      <vt:lpstr>p-value και μέγεθος του δείγματος</vt:lpstr>
      <vt:lpstr>p-value και μέγεθος του δείγματος για μια δεδομένη συσχέτιση</vt:lpstr>
      <vt:lpstr>Το μέγεθος του δείγματος</vt:lpstr>
      <vt:lpstr>Οι «αρχές» της δειγματοληψίας</vt:lpstr>
      <vt:lpstr>Το μέγεθος του δείγματος  καθορίζεται από: </vt:lpstr>
      <vt:lpstr>Παρουσίαση του PowerPoint</vt:lpstr>
      <vt:lpstr>Παράδειγμα</vt:lpstr>
      <vt:lpstr>Παρουσίαση του PowerPoint</vt:lpstr>
      <vt:lpstr>Παρουσίαση του PowerPoint</vt:lpstr>
      <vt:lpstr>Παρουσίαση του PowerPoint</vt:lpstr>
      <vt:lpstr>Statistical Tests –Confidence Intervals Statistical tests I</vt:lpstr>
      <vt:lpstr>Statistical Tests –Confidence Intervals Statistical tests I</vt:lpstr>
      <vt:lpstr>Statistical Tests –Confidence Intervals Statistical tests I</vt:lpstr>
      <vt:lpstr>Statistical Tests –Confidence Intervals Statistical tests I</vt:lpstr>
      <vt:lpstr>Statistical Tests –Confidence Intervals Statistical tests I</vt:lpstr>
      <vt:lpstr>Statistical Tests –Confidence Intervals Statistical tests I</vt:lpstr>
      <vt:lpstr>Τέλος Ενότητας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Βιοστατιστική (Θ)</dc:title>
  <dc:creator>opencourses@teiath.gr</dc:creator>
  <cp:lastModifiedBy>Effie</cp:lastModifiedBy>
  <cp:revision>7</cp:revision>
  <dcterms:created xsi:type="dcterms:W3CDTF">2015-11-24T07:39:50Z</dcterms:created>
  <dcterms:modified xsi:type="dcterms:W3CDTF">2017-05-07T09:42:59Z</dcterms:modified>
</cp:coreProperties>
</file>