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1375" r:id="rId2"/>
    <p:sldId id="1330" r:id="rId3"/>
    <p:sldId id="907" r:id="rId4"/>
    <p:sldId id="908" r:id="rId5"/>
    <p:sldId id="909" r:id="rId6"/>
    <p:sldId id="910" r:id="rId7"/>
    <p:sldId id="912" r:id="rId8"/>
    <p:sldId id="1317" r:id="rId9"/>
    <p:sldId id="914" r:id="rId10"/>
    <p:sldId id="913" r:id="rId11"/>
    <p:sldId id="1331" r:id="rId12"/>
    <p:sldId id="1013" r:id="rId13"/>
    <p:sldId id="918" r:id="rId14"/>
    <p:sldId id="1048" r:id="rId15"/>
    <p:sldId id="1125" r:id="rId16"/>
    <p:sldId id="1014" r:id="rId17"/>
    <p:sldId id="1049" r:id="rId18"/>
    <p:sldId id="1345" r:id="rId19"/>
    <p:sldId id="1018" r:id="rId20"/>
    <p:sldId id="939" r:id="rId21"/>
    <p:sldId id="951" r:id="rId22"/>
    <p:sldId id="1193" r:id="rId23"/>
    <p:sldId id="1229" r:id="rId24"/>
    <p:sldId id="1241" r:id="rId25"/>
    <p:sldId id="1313" r:id="rId2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23"/>
    <p:restoredTop sz="94512"/>
  </p:normalViewPr>
  <p:slideViewPr>
    <p:cSldViewPr>
      <p:cViewPr varScale="1">
        <p:scale>
          <a:sx n="107" d="100"/>
          <a:sy n="107" d="100"/>
        </p:scale>
        <p:origin x="205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929"/>
        <p:guide pos="216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795A1EDE-A2D3-29E0-DA8B-F9600AF6EF1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E9F8CC66-1EC0-BB85-1AC2-E1925DC9FB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>
            <a:extLst>
              <a:ext uri="{FF2B5EF4-FFF2-40B4-BE49-F238E27FC236}">
                <a16:creationId xmlns:a16="http://schemas.microsoft.com/office/drawing/2014/main" id="{8545E19D-A8CF-8366-9508-E8DB4BEDD4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>
            <a:extLst>
              <a:ext uri="{FF2B5EF4-FFF2-40B4-BE49-F238E27FC236}">
                <a16:creationId xmlns:a16="http://schemas.microsoft.com/office/drawing/2014/main" id="{D2022F4C-AA2E-5622-5DFC-083A463D736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6DAD510E-1286-C148-8FD6-E021B10537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F714EA8-6CE5-AAC7-364A-DED6D297C07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D120288-8D0E-650E-0E2F-CAF29C56542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D980F96E-BF69-585A-9163-10098E27021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55F704C5-1424-BAB1-9665-7274AC92C07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2C97A620-B2BA-3588-390B-B8FC346A228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7CE043B5-44C5-4204-AE5F-C26464A59C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AB9B1CA7-9391-0345-B6D2-75D094BD5A5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E57850DB-84F6-4CB9-C64D-7A777DBE1B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DB780F7-3CD3-EC46-9A3A-A8CC16967892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172191E1-890D-F74E-247A-03B66DCD5F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3263"/>
            <a:ext cx="4630737" cy="3473450"/>
          </a:xfrm>
          <a:ln w="12700" cap="flat">
            <a:solidFill>
              <a:schemeClr val="tx1"/>
            </a:solidFill>
          </a:ln>
        </p:spPr>
      </p:sp>
      <p:sp>
        <p:nvSpPr>
          <p:cNvPr id="1273859" name="Rectangle 3">
            <a:extLst>
              <a:ext uri="{FF2B5EF4-FFF2-40B4-BE49-F238E27FC236}">
                <a16:creationId xmlns:a16="http://schemas.microsoft.com/office/drawing/2014/main" id="{54262178-37ED-DECA-14A2-0BC21EF2A8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ln/>
        </p:spPr>
        <p:txBody>
          <a:bodyPr lIns="87348" tIns="43673" rIns="87348" bIns="43673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>
            <a:extLst>
              <a:ext uri="{FF2B5EF4-FFF2-40B4-BE49-F238E27FC236}">
                <a16:creationId xmlns:a16="http://schemas.microsoft.com/office/drawing/2014/main" id="{724834EF-6A57-8F82-FB39-3E1E2A617F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A2D16F3-8601-DA4E-A782-728528B3FDE5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66928F19-D471-2A05-AC7F-DE6429251C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3263"/>
            <a:ext cx="4630737" cy="3473450"/>
          </a:xfrm>
          <a:ln w="12700" cap="flat">
            <a:solidFill>
              <a:schemeClr val="tx1"/>
            </a:solidFill>
          </a:ln>
        </p:spPr>
      </p:sp>
      <p:sp>
        <p:nvSpPr>
          <p:cNvPr id="1280003" name="Rectangle 3">
            <a:extLst>
              <a:ext uri="{FF2B5EF4-FFF2-40B4-BE49-F238E27FC236}">
                <a16:creationId xmlns:a16="http://schemas.microsoft.com/office/drawing/2014/main" id="{C8D1F0FB-D865-0A87-0E88-9164D1DD2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ln/>
        </p:spPr>
        <p:txBody>
          <a:bodyPr lIns="87348" tIns="43673" rIns="87348" bIns="43673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757F5829-8468-41A1-6EB2-6C8A6BB4445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6BFE8CA-54CD-964C-81A2-1BCBE6CAB0FD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DC60FC04-DC22-49AD-CE3C-AE71A885F3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3263"/>
            <a:ext cx="4630737" cy="3473450"/>
          </a:xfrm>
          <a:ln w="12700" cap="flat">
            <a:solidFill>
              <a:schemeClr val="tx1"/>
            </a:solidFill>
          </a:ln>
        </p:spPr>
      </p:sp>
      <p:sp>
        <p:nvSpPr>
          <p:cNvPr id="1284099" name="Rectangle 3">
            <a:extLst>
              <a:ext uri="{FF2B5EF4-FFF2-40B4-BE49-F238E27FC236}">
                <a16:creationId xmlns:a16="http://schemas.microsoft.com/office/drawing/2014/main" id="{96CA2889-AF35-FA25-96E2-ED7800528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ln/>
        </p:spPr>
        <p:txBody>
          <a:bodyPr lIns="87348" tIns="43673" rIns="87348" bIns="43673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7C3E8F96-EC4B-CA5B-D659-3090EA9CB0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84BAD90-880F-2B43-B687-061DAFC2D768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72817B37-9129-4A30-B750-823647CC21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3263"/>
            <a:ext cx="4630737" cy="3473450"/>
          </a:xfrm>
          <a:ln w="12700" cap="flat">
            <a:solidFill>
              <a:schemeClr val="tx1"/>
            </a:solidFill>
          </a:ln>
        </p:spPr>
      </p:sp>
      <p:sp>
        <p:nvSpPr>
          <p:cNvPr id="1282051" name="Rectangle 3">
            <a:extLst>
              <a:ext uri="{FF2B5EF4-FFF2-40B4-BE49-F238E27FC236}">
                <a16:creationId xmlns:a16="http://schemas.microsoft.com/office/drawing/2014/main" id="{B05C5879-974C-D413-DB34-9A9505A9B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ln/>
        </p:spPr>
        <p:txBody>
          <a:bodyPr lIns="87348" tIns="43673" rIns="87348" bIns="43673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>
            <a:extLst>
              <a:ext uri="{FF2B5EF4-FFF2-40B4-BE49-F238E27FC236}">
                <a16:creationId xmlns:a16="http://schemas.microsoft.com/office/drawing/2014/main" id="{2705CE45-20A9-EA63-1E0A-03768044EC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812CCD8-6428-3D4E-AC99-E2AA0E27A428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856D97BD-CF57-DCCF-20B9-85A0BD616BB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4675" name="Rectangle 3">
            <a:extLst>
              <a:ext uri="{FF2B5EF4-FFF2-40B4-BE49-F238E27FC236}">
                <a16:creationId xmlns:a16="http://schemas.microsoft.com/office/drawing/2014/main" id="{6F682FCC-22C5-22E6-C94E-A206B1CD4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cs typeface="+mn-cs"/>
              </a:rPr>
              <a:t>I : the expected information needed to classify a given sample</a:t>
            </a:r>
          </a:p>
          <a:p>
            <a:pPr>
              <a:defRPr/>
            </a:pPr>
            <a:r>
              <a:rPr lang="en-US">
                <a:cs typeface="+mn-cs"/>
              </a:rPr>
              <a:t>E (entropy) : expected information based on the partitioning into subsets by A</a:t>
            </a:r>
          </a:p>
          <a:p>
            <a:pPr>
              <a:defRPr/>
            </a:pPr>
            <a:r>
              <a:rPr lang="en-US">
                <a:cs typeface="+mn-cs"/>
              </a:rPr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>
            <a:extLst>
              <a:ext uri="{FF2B5EF4-FFF2-40B4-BE49-F238E27FC236}">
                <a16:creationId xmlns:a16="http://schemas.microsoft.com/office/drawing/2014/main" id="{9707ADAB-357E-64D0-DE0D-5B1D6444FF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15B1054-06ED-4D49-8618-2AC44D60FA01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870B63AC-6374-51A3-6C89-EACEF48BAE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AAD384B-F546-CD43-A556-E345689F46FB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502BE677-555B-C610-70F7-B527C764DD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6013" y="703263"/>
            <a:ext cx="4630737" cy="3473450"/>
          </a:xfrm>
          <a:ln w="12700" cap="flat">
            <a:solidFill>
              <a:schemeClr val="tx1"/>
            </a:solidFill>
          </a:ln>
        </p:spPr>
      </p:sp>
      <p:sp>
        <p:nvSpPr>
          <p:cNvPr id="1313795" name="Rectangle 3">
            <a:extLst>
              <a:ext uri="{FF2B5EF4-FFF2-40B4-BE49-F238E27FC236}">
                <a16:creationId xmlns:a16="http://schemas.microsoft.com/office/drawing/2014/main" id="{C572CA91-2622-4C51-6A6B-C04BC2FB3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6425"/>
            <a:ext cx="5029200" cy="4184650"/>
          </a:xfrm>
          <a:ln/>
        </p:spPr>
        <p:txBody>
          <a:bodyPr lIns="87348" tIns="43673" rIns="87348" bIns="43673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>
            <a:extLst>
              <a:ext uri="{FF2B5EF4-FFF2-40B4-BE49-F238E27FC236}">
                <a16:creationId xmlns:a16="http://schemas.microsoft.com/office/drawing/2014/main" id="{1467831D-CD0A-239D-0253-D0178845EA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21922DC-4D86-C343-8FF8-EED8DBBB63A1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BF960D15-C9CC-9470-E589-26BD575422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703263"/>
            <a:ext cx="4630738" cy="3473450"/>
          </a:xfrm>
          <a:ln w="12700" cap="flat">
            <a:solidFill>
              <a:schemeClr val="tx1"/>
            </a:solidFill>
          </a:ln>
        </p:spPr>
      </p:sp>
      <p:sp>
        <p:nvSpPr>
          <p:cNvPr id="1714179" name="Rectangle 3">
            <a:extLst>
              <a:ext uri="{FF2B5EF4-FFF2-40B4-BE49-F238E27FC236}">
                <a16:creationId xmlns:a16="http://schemas.microsoft.com/office/drawing/2014/main" id="{C5B95DA8-8D98-F3D6-BFE8-02514A7459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418013"/>
            <a:ext cx="5029200" cy="4183062"/>
          </a:xfrm>
          <a:ln/>
        </p:spPr>
        <p:txBody>
          <a:bodyPr lIns="85888" tIns="42944" rIns="85888" bIns="42944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C54D2024-2CAB-147D-0DB8-A7FF2C8F217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D5550D4D-518F-CE63-C169-DBCD0E202A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277A0867-1D1D-63F7-9CA6-D8628F4EC9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x-none" altLang="x-none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EC2AF0CC-A3DE-997B-070F-3478F3D6C0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x-none" altLang="x-none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E0420120-3B1D-97AA-2440-CC9089084A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72D049D0-67C0-73FD-A2AC-1E3E703B8D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x-none" altLang="x-none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24BB41C-5AC2-5B3B-C6A2-358E37BFAD5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charset="0"/>
                    <a:ea typeface="ＭＳ Ｐゴシック" charset="-128"/>
                  </a:defRPr>
                </a:lvl9pPr>
              </a:lstStyle>
              <a:p>
                <a:pPr eaLnBrk="1" hangingPunct="1">
                  <a:defRPr/>
                </a:pPr>
                <a:endParaRPr lang="x-none" altLang="x-none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B4D793AC-16A0-5DBB-DA2D-7DB9609C36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x-none" altLang="x-none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D0FD07D8-D225-025B-0F38-B0ADD7FFA0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x-none" altLang="x-none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23F6585B-FDDC-1AC1-60F0-64A73138E4D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x-none" altLang="x-none"/>
            </a:p>
          </p:txBody>
        </p:sp>
      </p:grpSp>
      <p:sp>
        <p:nvSpPr>
          <p:cNvPr id="9298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98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charset="0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8F37773A-3889-845B-1618-148B928077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D72ABE7-0CE4-C140-919E-BE8D7AF60C99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6AE06983-F896-25C5-09CD-9A10C244A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66CD5D27-E310-31F5-9067-828F542CF9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fld id="{73CA8755-C290-954A-AF08-888332D0F8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3566057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2059">
            <a:extLst>
              <a:ext uri="{FF2B5EF4-FFF2-40B4-BE49-F238E27FC236}">
                <a16:creationId xmlns:a16="http://schemas.microsoft.com/office/drawing/2014/main" id="{5B9A13FD-492B-C4E0-11CF-CA4BDBD602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60AA7-BAC3-AC4E-B3F5-0ECC995F05B2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5" name="Rectangle 2060">
            <a:extLst>
              <a:ext uri="{FF2B5EF4-FFF2-40B4-BE49-F238E27FC236}">
                <a16:creationId xmlns:a16="http://schemas.microsoft.com/office/drawing/2014/main" id="{2FC52674-8E79-279B-B7FF-D2760182CB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>
            <a:extLst>
              <a:ext uri="{FF2B5EF4-FFF2-40B4-BE49-F238E27FC236}">
                <a16:creationId xmlns:a16="http://schemas.microsoft.com/office/drawing/2014/main" id="{7F4694B5-5EFF-FDC6-66E3-9656B09D2E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8CCD8-4671-1F4E-A28A-500C886CD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947521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381000"/>
            <a:ext cx="2114550" cy="6096000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191250" cy="6096000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2059">
            <a:extLst>
              <a:ext uri="{FF2B5EF4-FFF2-40B4-BE49-F238E27FC236}">
                <a16:creationId xmlns:a16="http://schemas.microsoft.com/office/drawing/2014/main" id="{E845E97A-6663-5CAF-70B2-637D666A25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F586E-6DBE-C34B-B06E-10FEA9E6B89D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5" name="Rectangle 2060">
            <a:extLst>
              <a:ext uri="{FF2B5EF4-FFF2-40B4-BE49-F238E27FC236}">
                <a16:creationId xmlns:a16="http://schemas.microsoft.com/office/drawing/2014/main" id="{ACB79ED7-3169-DC67-2C56-85CDA24120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>
            <a:extLst>
              <a:ext uri="{FF2B5EF4-FFF2-40B4-BE49-F238E27FC236}">
                <a16:creationId xmlns:a16="http://schemas.microsoft.com/office/drawing/2014/main" id="{E24D66EF-9B09-5366-2466-98A31C60AF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054EBC-44BA-7A41-8AF9-276CEEA2BC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804597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2059">
            <a:extLst>
              <a:ext uri="{FF2B5EF4-FFF2-40B4-BE49-F238E27FC236}">
                <a16:creationId xmlns:a16="http://schemas.microsoft.com/office/drawing/2014/main" id="{764E0065-F6C1-55A3-00E0-66F12632AE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880A1-D55A-2348-92CD-0B71064D0EAE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6" name="Rectangle 2060">
            <a:extLst>
              <a:ext uri="{FF2B5EF4-FFF2-40B4-BE49-F238E27FC236}">
                <a16:creationId xmlns:a16="http://schemas.microsoft.com/office/drawing/2014/main" id="{5B957030-1F08-A96D-DE9D-F0ECFDE4C5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>
            <a:extLst>
              <a:ext uri="{FF2B5EF4-FFF2-40B4-BE49-F238E27FC236}">
                <a16:creationId xmlns:a16="http://schemas.microsoft.com/office/drawing/2014/main" id="{69EFBF20-6080-F39C-AC3A-D4846D77B1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F38639-CEB4-F24D-894E-3B126B0AB6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998313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Rectangle 2059">
            <a:extLst>
              <a:ext uri="{FF2B5EF4-FFF2-40B4-BE49-F238E27FC236}">
                <a16:creationId xmlns:a16="http://schemas.microsoft.com/office/drawing/2014/main" id="{AD8B7BFA-1725-345C-DDC2-9BAB6631A7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95A7D-443F-9D44-B94B-FD88FA75D0EC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7" name="Rectangle 2060">
            <a:extLst>
              <a:ext uri="{FF2B5EF4-FFF2-40B4-BE49-F238E27FC236}">
                <a16:creationId xmlns:a16="http://schemas.microsoft.com/office/drawing/2014/main" id="{B2B779A9-97B2-0575-4FD9-A9D439229A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2061">
            <a:extLst>
              <a:ext uri="{FF2B5EF4-FFF2-40B4-BE49-F238E27FC236}">
                <a16:creationId xmlns:a16="http://schemas.microsoft.com/office/drawing/2014/main" id="{44970FD8-9D6B-6A0C-B8B6-CA1406FABF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5E136B-B39E-FD49-8290-D0FB037BBB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623775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4152900" cy="24765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371600"/>
            <a:ext cx="4152900" cy="24765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00500"/>
            <a:ext cx="4152900" cy="24765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4000500"/>
            <a:ext cx="4152900" cy="24765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2059">
            <a:extLst>
              <a:ext uri="{FF2B5EF4-FFF2-40B4-BE49-F238E27FC236}">
                <a16:creationId xmlns:a16="http://schemas.microsoft.com/office/drawing/2014/main" id="{4E05DE45-860D-4794-B52A-383A173516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933C3-0CE1-9845-9692-28CCDF2666DC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8" name="Rectangle 2060">
            <a:extLst>
              <a:ext uri="{FF2B5EF4-FFF2-40B4-BE49-F238E27FC236}">
                <a16:creationId xmlns:a16="http://schemas.microsoft.com/office/drawing/2014/main" id="{466B8B7B-9C54-30F1-FD8F-677448C59B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2061">
            <a:extLst>
              <a:ext uri="{FF2B5EF4-FFF2-40B4-BE49-F238E27FC236}">
                <a16:creationId xmlns:a16="http://schemas.microsoft.com/office/drawing/2014/main" id="{E46A26B0-41D6-1023-AF8C-FD20E3A7EE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33F57-85C4-E040-8685-A899BD071E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8269327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402638" cy="6096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2059">
            <a:extLst>
              <a:ext uri="{FF2B5EF4-FFF2-40B4-BE49-F238E27FC236}">
                <a16:creationId xmlns:a16="http://schemas.microsoft.com/office/drawing/2014/main" id="{12CDDFCB-DC4D-2798-A283-367CA2E18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E6857-9A82-1C46-9C3B-9DA95F9F18E1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6" name="Rectangle 2060">
            <a:extLst>
              <a:ext uri="{FF2B5EF4-FFF2-40B4-BE49-F238E27FC236}">
                <a16:creationId xmlns:a16="http://schemas.microsoft.com/office/drawing/2014/main" id="{F089BD97-8E95-FC3E-2B80-43155481B6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>
            <a:extLst>
              <a:ext uri="{FF2B5EF4-FFF2-40B4-BE49-F238E27FC236}">
                <a16:creationId xmlns:a16="http://schemas.microsoft.com/office/drawing/2014/main" id="{BF0055FB-A483-CE4D-685C-8414BF49F0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A4C815-8560-F74B-8459-903A939460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6480557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04800" y="381000"/>
            <a:ext cx="8458200" cy="6096000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3" name="Rectangle 2059">
            <a:extLst>
              <a:ext uri="{FF2B5EF4-FFF2-40B4-BE49-F238E27FC236}">
                <a16:creationId xmlns:a16="http://schemas.microsoft.com/office/drawing/2014/main" id="{FC8997ED-1210-7F6B-3A8E-A0E6E42E9C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11189-9D4C-E440-AC38-E2BEA2C38C76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4" name="Rectangle 2060">
            <a:extLst>
              <a:ext uri="{FF2B5EF4-FFF2-40B4-BE49-F238E27FC236}">
                <a16:creationId xmlns:a16="http://schemas.microsoft.com/office/drawing/2014/main" id="{589B274E-F146-5248-A9D8-5DC90450B1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5" name="Rectangle 2061">
            <a:extLst>
              <a:ext uri="{FF2B5EF4-FFF2-40B4-BE49-F238E27FC236}">
                <a16:creationId xmlns:a16="http://schemas.microsoft.com/office/drawing/2014/main" id="{94B6A3CD-71EE-C4C1-C330-11A88B02ED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0C2C9-2C27-A548-B5F5-7350245113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8860815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Rectangle 2059">
            <a:extLst>
              <a:ext uri="{FF2B5EF4-FFF2-40B4-BE49-F238E27FC236}">
                <a16:creationId xmlns:a16="http://schemas.microsoft.com/office/drawing/2014/main" id="{AD5508E6-79E3-02F6-66D0-E4AAEC7A76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2E800-7F35-8E44-9251-2CCC3A6531A9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5" name="Rectangle 2060">
            <a:extLst>
              <a:ext uri="{FF2B5EF4-FFF2-40B4-BE49-F238E27FC236}">
                <a16:creationId xmlns:a16="http://schemas.microsoft.com/office/drawing/2014/main" id="{731A52A0-11B5-32C3-58B4-0D5969A614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>
            <a:extLst>
              <a:ext uri="{FF2B5EF4-FFF2-40B4-BE49-F238E27FC236}">
                <a16:creationId xmlns:a16="http://schemas.microsoft.com/office/drawing/2014/main" id="{728BD6BD-7919-D00A-ECD8-89EB4FCAD3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B351A1-6556-EE4C-B151-3CCFF1CF08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639546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Rectangle 2059">
            <a:extLst>
              <a:ext uri="{FF2B5EF4-FFF2-40B4-BE49-F238E27FC236}">
                <a16:creationId xmlns:a16="http://schemas.microsoft.com/office/drawing/2014/main" id="{D4CCF28B-D843-D5C9-0258-A8342B75E1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C33F9-5917-1442-9F36-650A8B4A188A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5" name="Rectangle 2060">
            <a:extLst>
              <a:ext uri="{FF2B5EF4-FFF2-40B4-BE49-F238E27FC236}">
                <a16:creationId xmlns:a16="http://schemas.microsoft.com/office/drawing/2014/main" id="{4B94E0B1-09F2-A57F-B562-8400ACFECB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>
            <a:extLst>
              <a:ext uri="{FF2B5EF4-FFF2-40B4-BE49-F238E27FC236}">
                <a16:creationId xmlns:a16="http://schemas.microsoft.com/office/drawing/2014/main" id="{8A61CFCC-228F-27A8-67A9-47C6E65E3D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B1A76C-9D88-E742-A19D-D027CFB863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122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1529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Rectangle 2059">
            <a:extLst>
              <a:ext uri="{FF2B5EF4-FFF2-40B4-BE49-F238E27FC236}">
                <a16:creationId xmlns:a16="http://schemas.microsoft.com/office/drawing/2014/main" id="{7B1FFB1F-9D98-9C33-A2A8-F1D5E3613C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1A7E9-CC0F-6E41-8B87-7FCBA8294640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6" name="Rectangle 2060">
            <a:extLst>
              <a:ext uri="{FF2B5EF4-FFF2-40B4-BE49-F238E27FC236}">
                <a16:creationId xmlns:a16="http://schemas.microsoft.com/office/drawing/2014/main" id="{7EBC141A-BD49-9826-6DDF-161D9E7A7A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>
            <a:extLst>
              <a:ext uri="{FF2B5EF4-FFF2-40B4-BE49-F238E27FC236}">
                <a16:creationId xmlns:a16="http://schemas.microsoft.com/office/drawing/2014/main" id="{44FCF6DA-3241-FD80-243D-E174AA72C6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8D25AE-5EB2-274D-AA64-85636AD31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8509833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Rectangle 2059">
            <a:extLst>
              <a:ext uri="{FF2B5EF4-FFF2-40B4-BE49-F238E27FC236}">
                <a16:creationId xmlns:a16="http://schemas.microsoft.com/office/drawing/2014/main" id="{6C591473-02E6-7A8C-B85D-5BAB922859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BDA75-2FD7-9346-B64D-CD6423788C86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8" name="Rectangle 2060">
            <a:extLst>
              <a:ext uri="{FF2B5EF4-FFF2-40B4-BE49-F238E27FC236}">
                <a16:creationId xmlns:a16="http://schemas.microsoft.com/office/drawing/2014/main" id="{817BA9CF-EDCD-1B71-F4E8-A82B300CB5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2061">
            <a:extLst>
              <a:ext uri="{FF2B5EF4-FFF2-40B4-BE49-F238E27FC236}">
                <a16:creationId xmlns:a16="http://schemas.microsoft.com/office/drawing/2014/main" id="{2864F448-1ABE-7BF8-C253-1EDA81A38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A4368-F9A8-AD4A-86C0-3E1747B6D0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724902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Rectangle 2059">
            <a:extLst>
              <a:ext uri="{FF2B5EF4-FFF2-40B4-BE49-F238E27FC236}">
                <a16:creationId xmlns:a16="http://schemas.microsoft.com/office/drawing/2014/main" id="{DF66EB1F-8780-065E-939C-5FF256A96A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1349C-1BDC-5748-9AF0-23DD00899E2D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4" name="Rectangle 2060">
            <a:extLst>
              <a:ext uri="{FF2B5EF4-FFF2-40B4-BE49-F238E27FC236}">
                <a16:creationId xmlns:a16="http://schemas.microsoft.com/office/drawing/2014/main" id="{F9C9CF28-7860-9D61-9BAB-32FF13FD4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5" name="Rectangle 2061">
            <a:extLst>
              <a:ext uri="{FF2B5EF4-FFF2-40B4-BE49-F238E27FC236}">
                <a16:creationId xmlns:a16="http://schemas.microsoft.com/office/drawing/2014/main" id="{4A4E1978-58B4-970C-8490-9DC785E86D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ACCFA-CC26-8942-9C1E-5359D85C0D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902831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9">
            <a:extLst>
              <a:ext uri="{FF2B5EF4-FFF2-40B4-BE49-F238E27FC236}">
                <a16:creationId xmlns:a16="http://schemas.microsoft.com/office/drawing/2014/main" id="{7E10B254-29CC-5576-99C6-C7E4507B06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5B69A-1B5F-184D-9626-257222C3FB95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3" name="Rectangle 2060">
            <a:extLst>
              <a:ext uri="{FF2B5EF4-FFF2-40B4-BE49-F238E27FC236}">
                <a16:creationId xmlns:a16="http://schemas.microsoft.com/office/drawing/2014/main" id="{4FDB3521-1F2C-7ABB-BC34-2701F89015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4" name="Rectangle 2061">
            <a:extLst>
              <a:ext uri="{FF2B5EF4-FFF2-40B4-BE49-F238E27FC236}">
                <a16:creationId xmlns:a16="http://schemas.microsoft.com/office/drawing/2014/main" id="{C5DA14B9-12D2-3C0F-FEB4-00CD0D748F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8A69B-F665-714B-AF00-937CAD8FC7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587345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2059">
            <a:extLst>
              <a:ext uri="{FF2B5EF4-FFF2-40B4-BE49-F238E27FC236}">
                <a16:creationId xmlns:a16="http://schemas.microsoft.com/office/drawing/2014/main" id="{80F6517D-D593-AE2B-3856-4CE3889846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CDA7F-9691-FF42-A673-33BF8F37DD36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6" name="Rectangle 2060">
            <a:extLst>
              <a:ext uri="{FF2B5EF4-FFF2-40B4-BE49-F238E27FC236}">
                <a16:creationId xmlns:a16="http://schemas.microsoft.com/office/drawing/2014/main" id="{E1F78AE7-685F-2AD4-10AF-5F4D60F06C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>
            <a:extLst>
              <a:ext uri="{FF2B5EF4-FFF2-40B4-BE49-F238E27FC236}">
                <a16:creationId xmlns:a16="http://schemas.microsoft.com/office/drawing/2014/main" id="{DFB35F33-3A74-10C5-1A1B-4372203D84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3D64F3-28F3-B740-A145-AC69D1C79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478361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Rectangle 2059">
            <a:extLst>
              <a:ext uri="{FF2B5EF4-FFF2-40B4-BE49-F238E27FC236}">
                <a16:creationId xmlns:a16="http://schemas.microsoft.com/office/drawing/2014/main" id="{0A99199B-09CB-A177-E752-75AE79C580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A4AA4-32D8-374C-9A8C-A911E42FD1A4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6" name="Rectangle 2060">
            <a:extLst>
              <a:ext uri="{FF2B5EF4-FFF2-40B4-BE49-F238E27FC236}">
                <a16:creationId xmlns:a16="http://schemas.microsoft.com/office/drawing/2014/main" id="{16AC25BC-5C19-AD8B-CA88-59D6CDA4EB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>
            <a:extLst>
              <a:ext uri="{FF2B5EF4-FFF2-40B4-BE49-F238E27FC236}">
                <a16:creationId xmlns:a16="http://schemas.microsoft.com/office/drawing/2014/main" id="{0D351F1C-13EF-902C-938C-CBA685E651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EF3C3D-2E46-6A46-8137-0E74DDA66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557245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056">
            <a:extLst>
              <a:ext uri="{FF2B5EF4-FFF2-40B4-BE49-F238E27FC236}">
                <a16:creationId xmlns:a16="http://schemas.microsoft.com/office/drawing/2014/main" id="{EAC6FD45-77C4-3904-ADE0-6CF4AB069689}"/>
              </a:ext>
            </a:extLst>
          </p:cNvPr>
          <p:cNvSpPr>
            <a:spLocks noChangeArrowheads="1"/>
          </p:cNvSpPr>
          <p:nvPr/>
        </p:nvSpPr>
        <p:spPr bwMode="gray">
          <a:xfrm>
            <a:off x="304800" y="1219200"/>
            <a:ext cx="8410575" cy="46038"/>
          </a:xfrm>
          <a:prstGeom prst="rect">
            <a:avLst/>
          </a:prstGeom>
          <a:gradFill rotWithShape="1">
            <a:gsLst>
              <a:gs pos="0">
                <a:srgbClr val="00CE98">
                  <a:alpha val="50000"/>
                </a:srgbClr>
              </a:gs>
              <a:gs pos="100000">
                <a:srgbClr val="8FF9EF">
                  <a:alpha val="51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kumimoji="1" lang="x-none" altLang="x-none" sz="2400"/>
          </a:p>
        </p:txBody>
      </p:sp>
      <p:sp>
        <p:nvSpPr>
          <p:cNvPr id="1027" name="Rectangle 2057">
            <a:extLst>
              <a:ext uri="{FF2B5EF4-FFF2-40B4-BE49-F238E27FC236}">
                <a16:creationId xmlns:a16="http://schemas.microsoft.com/office/drawing/2014/main" id="{7E7F0568-A256-14A0-0F4B-26A5767CB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840263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2058">
            <a:extLst>
              <a:ext uri="{FF2B5EF4-FFF2-40B4-BE49-F238E27FC236}">
                <a16:creationId xmlns:a16="http://schemas.microsoft.com/office/drawing/2014/main" id="{A3434B4A-E82C-2387-3798-64CCEC6BE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71600"/>
            <a:ext cx="8458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8779" name="Rectangle 2059">
            <a:extLst>
              <a:ext uri="{FF2B5EF4-FFF2-40B4-BE49-F238E27FC236}">
                <a16:creationId xmlns:a16="http://schemas.microsoft.com/office/drawing/2014/main" id="{BF5D37C0-EFEB-F7B0-83E9-0A9D175302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charset="0"/>
                <a:ea typeface="ＭＳ Ｐゴシック" charset="-128"/>
              </a:defRPr>
            </a:lvl1pPr>
          </a:lstStyle>
          <a:p>
            <a:pPr>
              <a:defRPr/>
            </a:pPr>
            <a:fld id="{67728EC2-7193-CF4D-8BE3-AB557600CFA9}" type="datetime4">
              <a:rPr lang="en-CA" altLang="en-US"/>
              <a:pPr>
                <a:defRPr/>
              </a:pPr>
              <a:t>May 16, 2024</a:t>
            </a:fld>
            <a:endParaRPr lang="en-US" altLang="en-US"/>
          </a:p>
        </p:txBody>
      </p:sp>
      <p:sp>
        <p:nvSpPr>
          <p:cNvPr id="928780" name="Rectangle 2060">
            <a:extLst>
              <a:ext uri="{FF2B5EF4-FFF2-40B4-BE49-F238E27FC236}">
                <a16:creationId xmlns:a16="http://schemas.microsoft.com/office/drawing/2014/main" id="{F96F41B0-9297-2637-AE5B-808617647C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7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28781" name="Rectangle 2061">
            <a:extLst>
              <a:ext uri="{FF2B5EF4-FFF2-40B4-BE49-F238E27FC236}">
                <a16:creationId xmlns:a16="http://schemas.microsoft.com/office/drawing/2014/main" id="{8ECAE4B8-82F3-C5EA-AD7B-7D062AB031E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9E109F1-C7B0-8549-BFF6-ADB61DA68E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</p:sldLayoutIdLst>
  <p:transition>
    <p:zoom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e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7.emf"/><Relationship Id="rId3" Type="http://schemas.openxmlformats.org/officeDocument/2006/relationships/image" Target="../media/image13.emf"/><Relationship Id="rId7" Type="http://schemas.openxmlformats.org/officeDocument/2006/relationships/image" Target="../media/image15.emf"/><Relationship Id="rId12" Type="http://schemas.openxmlformats.org/officeDocument/2006/relationships/oleObject" Target="../embeddings/oleObject12.bin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4.x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9.emf"/><Relationship Id="rId5" Type="http://schemas.openxmlformats.org/officeDocument/2006/relationships/image" Target="../media/image14.emf"/><Relationship Id="rId15" Type="http://schemas.openxmlformats.org/officeDocument/2006/relationships/image" Target="../media/image18.e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6.emf"/><Relationship Id="rId14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7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>
            <a:extLst>
              <a:ext uri="{FF2B5EF4-FFF2-40B4-BE49-F238E27FC236}">
                <a16:creationId xmlns:a16="http://schemas.microsoft.com/office/drawing/2014/main" id="{3A73092D-C512-2571-93D5-73016D1A603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7231184-DF2B-D845-A30C-D7A2824C50C6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1D9EF11B-3A3D-23CC-EBDB-D54D4653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DB38E7-9452-2843-BA1C-8C7F5C6A7664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/>
          </a:p>
        </p:txBody>
      </p:sp>
      <p:sp>
        <p:nvSpPr>
          <p:cNvPr id="1654786" name="Rectangle 2">
            <a:extLst>
              <a:ext uri="{FF2B5EF4-FFF2-40B4-BE49-F238E27FC236}">
                <a16:creationId xmlns:a16="http://schemas.microsoft.com/office/drawing/2014/main" id="{F5A88AF7-B124-E60E-6DF8-CEABE1AECF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914400"/>
            <a:ext cx="8077200" cy="2743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>
                <a:cs typeface="+mj-cs"/>
              </a:rPr>
              <a:t>Data Analytics</a:t>
            </a:r>
            <a:br>
              <a:rPr lang="en-US" sz="4800" dirty="0">
                <a:cs typeface="+mj-cs"/>
              </a:rPr>
            </a:br>
            <a:br>
              <a:rPr lang="en-US" sz="4800" dirty="0">
                <a:cs typeface="+mj-cs"/>
              </a:rPr>
            </a:br>
            <a:r>
              <a:rPr lang="en-US" sz="4400" dirty="0">
                <a:cs typeface="+mj-cs"/>
              </a:rPr>
              <a:t>Classification &amp; Prediction</a:t>
            </a:r>
          </a:p>
        </p:txBody>
      </p:sp>
      <p:sp>
        <p:nvSpPr>
          <p:cNvPr id="1654787" name="Rectangle 3">
            <a:extLst>
              <a:ext uri="{FF2B5EF4-FFF2-40B4-BE49-F238E27FC236}">
                <a16:creationId xmlns:a16="http://schemas.microsoft.com/office/drawing/2014/main" id="{2ECBD656-4C93-D582-AD16-D01FCF27C0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305800" cy="24384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Periklis Andritsos</a:t>
            </a:r>
          </a:p>
          <a:p>
            <a:pPr algn="ctr" eaLnBrk="1" hangingPunct="1">
              <a:lnSpc>
                <a:spcPct val="110000"/>
              </a:lnSpc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algn="ctr" eaLnBrk="1" hangingPunct="1">
              <a:lnSpc>
                <a:spcPct val="110000"/>
              </a:lnSpc>
              <a:buFont typeface="Wingdings" charset="0"/>
              <a:buNone/>
              <a:defRPr/>
            </a:pPr>
            <a:r>
              <a:rPr lang="en-US" sz="2400" dirty="0" err="1">
                <a:cs typeface="+mn-cs"/>
              </a:rPr>
              <a:t>periklis.andritsos@</a:t>
            </a:r>
            <a:r>
              <a:rPr lang="en-US" sz="2400" err="1">
                <a:cs typeface="+mn-cs"/>
              </a:rPr>
              <a:t>uniwa</a:t>
            </a:r>
            <a:r>
              <a:rPr lang="en-US" sz="2400">
                <a:cs typeface="+mn-cs"/>
              </a:rPr>
              <a:t>.gr</a:t>
            </a:r>
            <a:endParaRPr lang="en-US" sz="2000" dirty="0">
              <a:cs typeface="+mn-cs"/>
            </a:endParaRP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>
            <a:extLst>
              <a:ext uri="{FF2B5EF4-FFF2-40B4-BE49-F238E27FC236}">
                <a16:creationId xmlns:a16="http://schemas.microsoft.com/office/drawing/2014/main" id="{A4107ADB-C143-7F20-FBCA-2D5D2FD1011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7232876-9009-804B-AEB0-445EA1FB5E3A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24E7475C-522F-5E6E-F84B-6BFD19660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DDEB41D-F99E-6444-9A39-7FBECC7B5E96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/>
          </a:p>
        </p:txBody>
      </p:sp>
      <p:sp>
        <p:nvSpPr>
          <p:cNvPr id="1281026" name="Rectangle 2">
            <a:extLst>
              <a:ext uri="{FF2B5EF4-FFF2-40B4-BE49-F238E27FC236}">
                <a16:creationId xmlns:a16="http://schemas.microsoft.com/office/drawing/2014/main" id="{057240FF-7D8C-E3D8-C826-AB2CCA725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28600" y="152400"/>
            <a:ext cx="9601200" cy="838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3200">
                <a:solidFill>
                  <a:srgbClr val="170981"/>
                </a:solidFill>
                <a:cs typeface="+mj-cs"/>
              </a:rPr>
              <a:t>Issues: Evaluating Classification Methods</a:t>
            </a:r>
          </a:p>
        </p:txBody>
      </p:sp>
      <p:sp>
        <p:nvSpPr>
          <p:cNvPr id="1281027" name="Rectangle 3">
            <a:extLst>
              <a:ext uri="{FF2B5EF4-FFF2-40B4-BE49-F238E27FC236}">
                <a16:creationId xmlns:a16="http://schemas.microsoft.com/office/drawing/2014/main" id="{F55FBA52-0C99-94FD-A035-E6CF4DAE7C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78825" cy="5257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Accuracy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classifier accuracy: predicting class label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predictor accuracy: guessing value of predicted attributes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Speed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time to construct the model (training time)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time to use the model (classification/prediction time)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Robustness: handling noise and missing values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Scalability: efficiency in disk-resident databases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Interpretability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understanding and insight provided by the model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Other measures, e.g., goodness of rules, such as decision tree size or compactness of classification rules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Date Placeholder 4">
            <a:extLst>
              <a:ext uri="{FF2B5EF4-FFF2-40B4-BE49-F238E27FC236}">
                <a16:creationId xmlns:a16="http://schemas.microsoft.com/office/drawing/2014/main" id="{A0000DB0-AAD5-9B69-45DF-E3F0901867A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D753CD-E5FD-E44F-B20E-6B0271F8FF9F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34818" name="Slide Number Placeholder 6">
            <a:extLst>
              <a:ext uri="{FF2B5EF4-FFF2-40B4-BE49-F238E27FC236}">
                <a16:creationId xmlns:a16="http://schemas.microsoft.com/office/drawing/2014/main" id="{F7DEFF9D-C710-9285-BABB-4CB55A6CA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6646D58-C69E-6E49-8999-5BE587E0C0F0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/>
          </a:p>
        </p:txBody>
      </p:sp>
      <p:sp>
        <p:nvSpPr>
          <p:cNvPr id="1825794" name="Rectangle 2">
            <a:extLst>
              <a:ext uri="{FF2B5EF4-FFF2-40B4-BE49-F238E27FC236}">
                <a16:creationId xmlns:a16="http://schemas.microsoft.com/office/drawing/2014/main" id="{42A994B5-329A-20E2-4DB5-CF89AC8732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3200">
                <a:solidFill>
                  <a:srgbClr val="170981"/>
                </a:solidFill>
                <a:cs typeface="+mj-cs"/>
              </a:rPr>
              <a:t>Chapter 6. Classification and Prediction</a:t>
            </a:r>
          </a:p>
        </p:txBody>
      </p:sp>
      <p:sp>
        <p:nvSpPr>
          <p:cNvPr id="1825795" name="Rectangle 3">
            <a:extLst>
              <a:ext uri="{FF2B5EF4-FFF2-40B4-BE49-F238E27FC236}">
                <a16:creationId xmlns:a16="http://schemas.microsoft.com/office/drawing/2014/main" id="{B7221181-A74E-6B5D-CC2D-E1749A62360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What is classification? What is prediction?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Issues regarding classification and prediction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Classification by decision tree induction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Bayesian classification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Rule-based classification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Classification by back propagation</a:t>
            </a:r>
          </a:p>
        </p:txBody>
      </p:sp>
      <p:sp>
        <p:nvSpPr>
          <p:cNvPr id="1825796" name="Rectangle 4">
            <a:extLst>
              <a:ext uri="{FF2B5EF4-FFF2-40B4-BE49-F238E27FC236}">
                <a16:creationId xmlns:a16="http://schemas.microsoft.com/office/drawing/2014/main" id="{0A66E6BF-8A77-7085-87D8-FB446E0FBF3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Support Vector Machines (SVM)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Associative classification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Lazy learners (or learning from your neighbors)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Other classification methods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Prediction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Accuracy and error measures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Ensemble methods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Model selection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Summary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000">
              <a:cs typeface="+mn-cs"/>
            </a:endParaRPr>
          </a:p>
        </p:txBody>
      </p:sp>
      <p:sp>
        <p:nvSpPr>
          <p:cNvPr id="34822" name="AutoShape 5">
            <a:extLst>
              <a:ext uri="{FF2B5EF4-FFF2-40B4-BE49-F238E27FC236}">
                <a16:creationId xmlns:a16="http://schemas.microsoft.com/office/drawing/2014/main" id="{34B2D811-D1BB-1493-272B-AC3954C1348D}"/>
              </a:ext>
            </a:extLst>
          </p:cNvPr>
          <p:cNvSpPr>
            <a:spLocks noChangeArrowheads="1"/>
          </p:cNvSpPr>
          <p:nvPr/>
        </p:nvSpPr>
        <p:spPr bwMode="auto">
          <a:xfrm rot="362054" flipV="1">
            <a:off x="3810000" y="3975100"/>
            <a:ext cx="338138" cy="76200"/>
          </a:xfrm>
          <a:prstGeom prst="leftArrow">
            <a:avLst>
              <a:gd name="adj1" fmla="val 50000"/>
              <a:gd name="adj2" fmla="val 1109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Date Placeholder 3">
            <a:extLst>
              <a:ext uri="{FF2B5EF4-FFF2-40B4-BE49-F238E27FC236}">
                <a16:creationId xmlns:a16="http://schemas.microsoft.com/office/drawing/2014/main" id="{38C1551B-A3BF-35E9-E7FF-9878BD0D43C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244135-4096-384F-8436-5F5D1337E6DE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AB30D7A1-72AF-6261-5980-21FAE95DE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CEC2F4E-9CBB-8843-8F62-12CC3B42E010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/>
          </a:p>
        </p:txBody>
      </p:sp>
      <p:sp>
        <p:nvSpPr>
          <p:cNvPr id="1408002" name="Rectangle 2">
            <a:extLst>
              <a:ext uri="{FF2B5EF4-FFF2-40B4-BE49-F238E27FC236}">
                <a16:creationId xmlns:a16="http://schemas.microsoft.com/office/drawing/2014/main" id="{D8252772-37E4-AD94-A159-85DCA4F49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Decision Tree Induction: Training Dataset</a:t>
            </a:r>
          </a:p>
        </p:txBody>
      </p:sp>
      <p:graphicFrame>
        <p:nvGraphicFramePr>
          <p:cNvPr id="35844" name="Object 3">
            <a:extLst>
              <a:ext uri="{FF2B5EF4-FFF2-40B4-BE49-F238E27FC236}">
                <a16:creationId xmlns:a16="http://schemas.microsoft.com/office/drawing/2014/main" id="{D7081758-5AF0-9C20-896F-0A8803CA4B61}"/>
              </a:ext>
            </a:extLst>
          </p:cNvPr>
          <p:cNvGraphicFramePr>
            <a:graphicFrameLocks/>
          </p:cNvGraphicFramePr>
          <p:nvPr>
            <p:ph type="body" idx="1"/>
          </p:nvPr>
        </p:nvGraphicFramePr>
        <p:xfrm>
          <a:off x="2133600" y="1524000"/>
          <a:ext cx="6629400" cy="480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5791200" imgH="3962400" progId="Excel.Sheet.8">
                  <p:embed/>
                </p:oleObj>
              </mc:Choice>
              <mc:Fallback>
                <p:oleObj name="Worksheet" r:id="rId2" imgW="5791200" imgH="3962400" progId="Excel.Sheet.8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524000"/>
                        <a:ext cx="6629400" cy="480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Text Box 4">
            <a:extLst>
              <a:ext uri="{FF2B5EF4-FFF2-40B4-BE49-F238E27FC236}">
                <a16:creationId xmlns:a16="http://schemas.microsoft.com/office/drawing/2014/main" id="{97349447-60DE-7DF1-895A-CB9B76578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33600"/>
            <a:ext cx="1905000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170981"/>
              </a:buClr>
              <a:buSzPct val="75000"/>
              <a:buFont typeface="Wingdings" pitchFamily="2" charset="2"/>
              <a:buNone/>
            </a:pPr>
            <a:r>
              <a:rPr lang="en-US" altLang="en-US"/>
              <a:t>This follows an  example of Quinlan</a:t>
            </a:r>
            <a:r>
              <a:rPr lang="ja-JP" altLang="en-US">
                <a:latin typeface="Arial" panose="020B0604020202020204" pitchFamily="34" charset="0"/>
              </a:rPr>
              <a:t>’</a:t>
            </a:r>
            <a:r>
              <a:rPr lang="en-US" altLang="ja-JP"/>
              <a:t>s ID3 (Playing Tennis)</a:t>
            </a:r>
            <a:endParaRPr lang="en-US" altLang="en-US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2">
            <a:extLst>
              <a:ext uri="{FF2B5EF4-FFF2-40B4-BE49-F238E27FC236}">
                <a16:creationId xmlns:a16="http://schemas.microsoft.com/office/drawing/2014/main" id="{82FC6574-6CEF-9031-04C0-6B47367DEFC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B0C5CD-D54F-6149-8C1A-4B49251B8AE5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36866" name="Slide Number Placeholder 4">
            <a:extLst>
              <a:ext uri="{FF2B5EF4-FFF2-40B4-BE49-F238E27FC236}">
                <a16:creationId xmlns:a16="http://schemas.microsoft.com/office/drawing/2014/main" id="{AA1D189D-BDED-2977-5824-0EC1A0BA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C58AE7-A83D-8B46-9CE0-6BD9CEB2C01D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761FCBB-268E-7041-5286-E9671BE144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 sz="2800">
                <a:solidFill>
                  <a:srgbClr val="170981"/>
                </a:solidFill>
              </a:rPr>
              <a:t>Output: A Decision Tree for </a:t>
            </a:r>
            <a:r>
              <a:rPr lang="ja-JP" altLang="en-US" sz="2800">
                <a:solidFill>
                  <a:srgbClr val="170981"/>
                </a:solidFill>
                <a:latin typeface="Arial" panose="020B0604020202020204" pitchFamily="34" charset="0"/>
              </a:rPr>
              <a:t>“</a:t>
            </a:r>
            <a:r>
              <a:rPr lang="en-US" altLang="ja-JP" sz="2800" i="1">
                <a:solidFill>
                  <a:srgbClr val="170981"/>
                </a:solidFill>
              </a:rPr>
              <a:t>buys_computer</a:t>
            </a:r>
            <a:r>
              <a:rPr lang="ja-JP" altLang="en-US" sz="2800" i="1">
                <a:solidFill>
                  <a:srgbClr val="170981"/>
                </a:solidFill>
                <a:latin typeface="Arial" panose="020B0604020202020204" pitchFamily="34" charset="0"/>
              </a:rPr>
              <a:t>”</a:t>
            </a:r>
            <a:endParaRPr lang="en-US" altLang="en-US" sz="2800" i="1">
              <a:solidFill>
                <a:srgbClr val="170981"/>
              </a:solidFill>
            </a:endParaRPr>
          </a:p>
        </p:txBody>
      </p:sp>
      <p:grpSp>
        <p:nvGrpSpPr>
          <p:cNvPr id="36868" name="Group 63">
            <a:extLst>
              <a:ext uri="{FF2B5EF4-FFF2-40B4-BE49-F238E27FC236}">
                <a16:creationId xmlns:a16="http://schemas.microsoft.com/office/drawing/2014/main" id="{3D0588F1-7FA9-701F-9BFA-3CFEE8A769CD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1828800"/>
            <a:ext cx="6305550" cy="3810000"/>
            <a:chOff x="768" y="1152"/>
            <a:chExt cx="3972" cy="2400"/>
          </a:xfrm>
        </p:grpSpPr>
        <p:sp>
          <p:nvSpPr>
            <p:cNvPr id="36869" name="Rectangle 3">
              <a:extLst>
                <a:ext uri="{FF2B5EF4-FFF2-40B4-BE49-F238E27FC236}">
                  <a16:creationId xmlns:a16="http://schemas.microsoft.com/office/drawing/2014/main" id="{6EEABA26-9243-032E-7066-D5D0534C8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87" y="1152"/>
              <a:ext cx="475" cy="296"/>
            </a:xfrm>
            <a:prstGeom prst="rect">
              <a:avLst/>
            </a:prstGeom>
            <a:solidFill>
              <a:srgbClr val="00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age?</a:t>
              </a:r>
            </a:p>
          </p:txBody>
        </p:sp>
        <p:sp>
          <p:nvSpPr>
            <p:cNvPr id="36870" name="Rectangle 4">
              <a:extLst>
                <a:ext uri="{FF2B5EF4-FFF2-40B4-BE49-F238E27FC236}">
                  <a16:creationId xmlns:a16="http://schemas.microsoft.com/office/drawing/2014/main" id="{3A045A42-EA87-712B-F162-4A6633679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1766"/>
              <a:ext cx="7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overcast</a:t>
              </a:r>
            </a:p>
          </p:txBody>
        </p:sp>
        <p:sp>
          <p:nvSpPr>
            <p:cNvPr id="36871" name="Rectangle 5">
              <a:extLst>
                <a:ext uri="{FF2B5EF4-FFF2-40B4-BE49-F238E27FC236}">
                  <a16:creationId xmlns:a16="http://schemas.microsoft.com/office/drawing/2014/main" id="{9DB3455A-DEBB-7BAF-B290-C16EB40AC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9" y="2342"/>
              <a:ext cx="763" cy="296"/>
            </a:xfrm>
            <a:prstGeom prst="rect">
              <a:avLst/>
            </a:prstGeom>
            <a:solidFill>
              <a:srgbClr val="00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student?</a:t>
              </a:r>
            </a:p>
          </p:txBody>
        </p:sp>
        <p:sp>
          <p:nvSpPr>
            <p:cNvPr id="36872" name="Rectangle 6">
              <a:extLst>
                <a:ext uri="{FF2B5EF4-FFF2-40B4-BE49-F238E27FC236}">
                  <a16:creationId xmlns:a16="http://schemas.microsoft.com/office/drawing/2014/main" id="{BA801144-8225-2DFE-FEF4-A23009EF7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2" y="2342"/>
              <a:ext cx="1140" cy="296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credit rating?</a:t>
              </a:r>
            </a:p>
          </p:txBody>
        </p:sp>
        <p:sp>
          <p:nvSpPr>
            <p:cNvPr id="36873" name="Line 11">
              <a:extLst>
                <a:ext uri="{FF2B5EF4-FFF2-40B4-BE49-F238E27FC236}">
                  <a16:creationId xmlns:a16="http://schemas.microsoft.com/office/drawing/2014/main" id="{BB1E69F6-DF70-50B0-2042-0B202C8883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19" y="1462"/>
              <a:ext cx="625" cy="83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Line 12">
              <a:extLst>
                <a:ext uri="{FF2B5EF4-FFF2-40B4-BE49-F238E27FC236}">
                  <a16:creationId xmlns:a16="http://schemas.microsoft.com/office/drawing/2014/main" id="{64D74054-2370-78F8-2AD1-68C5B234F8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622" y="1491"/>
              <a:ext cx="1" cy="34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Line 13">
              <a:extLst>
                <a:ext uri="{FF2B5EF4-FFF2-40B4-BE49-F238E27FC236}">
                  <a16:creationId xmlns:a16="http://schemas.microsoft.com/office/drawing/2014/main" id="{FD2E65A5-3D14-CD92-19E9-EE06FDBD97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1440"/>
              <a:ext cx="1051" cy="89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Rectangle 14">
              <a:extLst>
                <a:ext uri="{FF2B5EF4-FFF2-40B4-BE49-F238E27FC236}">
                  <a16:creationId xmlns:a16="http://schemas.microsoft.com/office/drawing/2014/main" id="{643ED8D5-5F46-472A-26A2-E2A8B7C31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1730"/>
              <a:ext cx="534" cy="29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&lt;=30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7" name="Rectangle 15">
              <a:extLst>
                <a:ext uri="{FF2B5EF4-FFF2-40B4-BE49-F238E27FC236}">
                  <a16:creationId xmlns:a16="http://schemas.microsoft.com/office/drawing/2014/main" id="{1A799673-0C48-F975-381D-3FAD94542B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4" y="1804"/>
              <a:ext cx="417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 b="1">
                  <a:latin typeface="Times New Roman" panose="02020603050405020304" pitchFamily="18" charset="0"/>
                </a:rPr>
                <a:t>&gt;40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36878" name="Line 16">
              <a:extLst>
                <a:ext uri="{FF2B5EF4-FFF2-40B4-BE49-F238E27FC236}">
                  <a16:creationId xmlns:a16="http://schemas.microsoft.com/office/drawing/2014/main" id="{71244855-8B9F-DAB7-B975-7812F01AB1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0" y="2640"/>
              <a:ext cx="528" cy="6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Line 17">
              <a:extLst>
                <a:ext uri="{FF2B5EF4-FFF2-40B4-BE49-F238E27FC236}">
                  <a16:creationId xmlns:a16="http://schemas.microsoft.com/office/drawing/2014/main" id="{E8AA07C0-4330-E8ED-126F-A8FD82F41D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640"/>
              <a:ext cx="480" cy="6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Line 18">
              <a:extLst>
                <a:ext uri="{FF2B5EF4-FFF2-40B4-BE49-F238E27FC236}">
                  <a16:creationId xmlns:a16="http://schemas.microsoft.com/office/drawing/2014/main" id="{F52DDF07-7817-21D3-EA3B-438A00706C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60" y="2640"/>
              <a:ext cx="480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Line 19">
              <a:extLst>
                <a:ext uri="{FF2B5EF4-FFF2-40B4-BE49-F238E27FC236}">
                  <a16:creationId xmlns:a16="http://schemas.microsoft.com/office/drawing/2014/main" id="{190B9F11-4B43-C32B-8252-A5A18C6A1A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640"/>
              <a:ext cx="432" cy="5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Line 24">
              <a:extLst>
                <a:ext uri="{FF2B5EF4-FFF2-40B4-BE49-F238E27FC236}">
                  <a16:creationId xmlns:a16="http://schemas.microsoft.com/office/drawing/2014/main" id="{DFE034DD-A2D2-3AAE-2291-96AC636974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3" y="2029"/>
              <a:ext cx="0" cy="277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Rectangle 25">
              <a:extLst>
                <a:ext uri="{FF2B5EF4-FFF2-40B4-BE49-F238E27FC236}">
                  <a16:creationId xmlns:a16="http://schemas.microsoft.com/office/drawing/2014/main" id="{2748C4E8-2576-BFB0-BD77-C85745E214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264"/>
              <a:ext cx="308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no</a:t>
              </a:r>
            </a:p>
          </p:txBody>
        </p:sp>
        <p:sp>
          <p:nvSpPr>
            <p:cNvPr id="36884" name="Rectangle 27">
              <a:extLst>
                <a:ext uri="{FF2B5EF4-FFF2-40B4-BE49-F238E27FC236}">
                  <a16:creationId xmlns:a16="http://schemas.microsoft.com/office/drawing/2014/main" id="{C101455B-9389-0C71-461B-3B12ACC31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8" y="3264"/>
              <a:ext cx="372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yes</a:t>
              </a:r>
            </a:p>
          </p:txBody>
        </p:sp>
        <p:sp>
          <p:nvSpPr>
            <p:cNvPr id="36885" name="Rectangle 28">
              <a:extLst>
                <a:ext uri="{FF2B5EF4-FFF2-40B4-BE49-F238E27FC236}">
                  <a16:creationId xmlns:a16="http://schemas.microsoft.com/office/drawing/2014/main" id="{31E9B765-74C4-F9F0-6189-F1CF369EB9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3216"/>
              <a:ext cx="372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yes</a:t>
              </a:r>
            </a:p>
          </p:txBody>
        </p:sp>
        <p:sp>
          <p:nvSpPr>
            <p:cNvPr id="36886" name="Rectangle 29">
              <a:extLst>
                <a:ext uri="{FF2B5EF4-FFF2-40B4-BE49-F238E27FC236}">
                  <a16:creationId xmlns:a16="http://schemas.microsoft.com/office/drawing/2014/main" id="{F476F2C3-E157-A2B1-4443-A2F8A5EA1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7" y="2344"/>
              <a:ext cx="372" cy="288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yes</a:t>
              </a:r>
            </a:p>
          </p:txBody>
        </p:sp>
        <p:sp>
          <p:nvSpPr>
            <p:cNvPr id="36887" name="Rectangle 30">
              <a:extLst>
                <a:ext uri="{FF2B5EF4-FFF2-40B4-BE49-F238E27FC236}">
                  <a16:creationId xmlns:a16="http://schemas.microsoft.com/office/drawing/2014/main" id="{0E3F777F-4AB0-F56A-AFE4-1D1D2299D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824"/>
              <a:ext cx="672" cy="19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000" b="1">
                  <a:latin typeface="Times New Roman" panose="02020603050405020304" pitchFamily="18" charset="0"/>
                </a:rPr>
                <a:t>31..40</a:t>
              </a: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sp>
          <p:nvSpPr>
            <p:cNvPr id="36888" name="Rectangle 62">
              <a:extLst>
                <a:ext uri="{FF2B5EF4-FFF2-40B4-BE49-F238E27FC236}">
                  <a16:creationId xmlns:a16="http://schemas.microsoft.com/office/drawing/2014/main" id="{274704F2-D11A-8109-6C35-5BA410B27FE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43156">
              <a:off x="3168" y="3216"/>
              <a:ext cx="308" cy="288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no</a:t>
              </a:r>
            </a:p>
          </p:txBody>
        </p:sp>
        <p:sp>
          <p:nvSpPr>
            <p:cNvPr id="36889" name="Rectangle 9">
              <a:extLst>
                <a:ext uri="{FF2B5EF4-FFF2-40B4-BE49-F238E27FC236}">
                  <a16:creationId xmlns:a16="http://schemas.microsoft.com/office/drawing/2014/main" id="{6C666DBC-81CB-5E6C-3BED-9EB74874C0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784"/>
              <a:ext cx="382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fair</a:t>
              </a:r>
            </a:p>
          </p:txBody>
        </p:sp>
        <p:sp>
          <p:nvSpPr>
            <p:cNvPr id="36890" name="Rectangle 10">
              <a:extLst>
                <a:ext uri="{FF2B5EF4-FFF2-40B4-BE49-F238E27FC236}">
                  <a16:creationId xmlns:a16="http://schemas.microsoft.com/office/drawing/2014/main" id="{C91BF7C5-D12D-AE95-9D85-1B5B933557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72" y="2784"/>
              <a:ext cx="807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excellent</a:t>
              </a:r>
            </a:p>
          </p:txBody>
        </p:sp>
        <p:sp>
          <p:nvSpPr>
            <p:cNvPr id="36891" name="Rectangle 8">
              <a:extLst>
                <a:ext uri="{FF2B5EF4-FFF2-40B4-BE49-F238E27FC236}">
                  <a16:creationId xmlns:a16="http://schemas.microsoft.com/office/drawing/2014/main" id="{60C00ECB-317F-BD0B-EC7B-70D02ADA1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2" y="2832"/>
              <a:ext cx="372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yes</a:t>
              </a:r>
            </a:p>
          </p:txBody>
        </p:sp>
        <p:sp>
          <p:nvSpPr>
            <p:cNvPr id="36892" name="Rectangle 7">
              <a:extLst>
                <a:ext uri="{FF2B5EF4-FFF2-40B4-BE49-F238E27FC236}">
                  <a16:creationId xmlns:a16="http://schemas.microsoft.com/office/drawing/2014/main" id="{91FC079A-7625-9318-9D28-6A83549A8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2832"/>
              <a:ext cx="432" cy="288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no</a:t>
              </a:r>
            </a:p>
          </p:txBody>
        </p:sp>
      </p:grp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Date Placeholder 3">
            <a:extLst>
              <a:ext uri="{FF2B5EF4-FFF2-40B4-BE49-F238E27FC236}">
                <a16:creationId xmlns:a16="http://schemas.microsoft.com/office/drawing/2014/main" id="{AA2FD77F-27C8-9293-76E4-0ECE172122F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859147-7EC9-CD49-8AF0-A23C8E0A738F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446E6D72-2362-E5B8-74C2-1D064DDDD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3302F14-C84C-1A4A-A466-C682B1EF45B1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/>
          </a:p>
        </p:txBody>
      </p:sp>
      <p:sp>
        <p:nvSpPr>
          <p:cNvPr id="1448962" name="Rectangle 1026">
            <a:extLst>
              <a:ext uri="{FF2B5EF4-FFF2-40B4-BE49-F238E27FC236}">
                <a16:creationId xmlns:a16="http://schemas.microsoft.com/office/drawing/2014/main" id="{524D3D88-5FB2-1C37-752A-8D6A121F3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Algorithm for Decision Tree Induction</a:t>
            </a:r>
          </a:p>
        </p:txBody>
      </p:sp>
      <p:sp>
        <p:nvSpPr>
          <p:cNvPr id="37892" name="Rectangle 1027">
            <a:extLst>
              <a:ext uri="{FF2B5EF4-FFF2-40B4-BE49-F238E27FC236}">
                <a16:creationId xmlns:a16="http://schemas.microsoft.com/office/drawing/2014/main" id="{C56A8FC1-59CE-2F97-179C-3032BD1384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334000"/>
          </a:xfrm>
        </p:spPr>
        <p:txBody>
          <a:bodyPr/>
          <a:lstStyle/>
          <a:p>
            <a:pPr eaLnBrk="1" hangingPunct="1">
              <a:lnSpc>
                <a:spcPct val="105000"/>
              </a:lnSpc>
            </a:pPr>
            <a:r>
              <a:rPr lang="en-US" altLang="en-US" sz="2000"/>
              <a:t>Basic algorithm (a greedy algorithm)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Tree is constructed in a </a:t>
            </a:r>
            <a:r>
              <a:rPr lang="en-US" altLang="en-US" sz="2000">
                <a:solidFill>
                  <a:schemeClr val="hlink"/>
                </a:solidFill>
              </a:rPr>
              <a:t>top-down recursive divide-and-conquer manner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At start, all the training examples are at the root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Attributes are categorical (if continuous-valued, they are discretized in advance)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Examples are partitioned recursively based on selected attributes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Test attributes are selected on the basis of a heuristic or statistical measure (e.g., </a:t>
            </a:r>
            <a:r>
              <a:rPr lang="en-US" altLang="en-US" sz="2000">
                <a:solidFill>
                  <a:schemeClr val="hlink"/>
                </a:solidFill>
              </a:rPr>
              <a:t>information gain</a:t>
            </a:r>
            <a:r>
              <a:rPr lang="en-US" altLang="en-US" sz="2000"/>
              <a:t>)</a:t>
            </a:r>
          </a:p>
          <a:p>
            <a:pPr eaLnBrk="1" hangingPunct="1">
              <a:lnSpc>
                <a:spcPct val="105000"/>
              </a:lnSpc>
            </a:pPr>
            <a:r>
              <a:rPr lang="en-US" altLang="en-US" sz="2000"/>
              <a:t>Conditions for stopping partitioning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All samples for a given node belong to the same class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There are no remaining attributes for further partitioning – </a:t>
            </a:r>
            <a:r>
              <a:rPr lang="en-US" altLang="en-US" sz="2000">
                <a:solidFill>
                  <a:schemeClr val="hlink"/>
                </a:solidFill>
              </a:rPr>
              <a:t>majority voting</a:t>
            </a:r>
            <a:r>
              <a:rPr lang="en-US" altLang="en-US" sz="2000"/>
              <a:t> is employed for classifying the leaf</a:t>
            </a:r>
          </a:p>
          <a:p>
            <a:pPr lvl="1" eaLnBrk="1" hangingPunct="1">
              <a:lnSpc>
                <a:spcPct val="105000"/>
              </a:lnSpc>
            </a:pPr>
            <a:r>
              <a:rPr lang="en-US" altLang="en-US" sz="2000"/>
              <a:t>There are no samples left</a:t>
            </a: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Date Placeholder 1">
            <a:extLst>
              <a:ext uri="{FF2B5EF4-FFF2-40B4-BE49-F238E27FC236}">
                <a16:creationId xmlns:a16="http://schemas.microsoft.com/office/drawing/2014/main" id="{12E961A3-2277-5D1E-EAD8-BAE13DCA3F8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F94DB8-490C-FE4E-9352-E0C8CF05E385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0DB8151A-C1CF-7A8B-3F0B-18D07E4AD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5246CA-4AD2-1946-BC8A-DA0947E31D5E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D89D9805-E416-CC70-2A9C-AB78380C2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524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chemeClr val="tx2"/>
                </a:solidFill>
              </a:rPr>
              <a:t>Attribute Selection Measure: Information Gain (ID3/C4.5)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AD0FBFED-DA59-3238-4142-693FAFA262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0"/>
            <a:ext cx="8458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400"/>
              <a:t>Select the attribute with the highest information gain</a:t>
            </a:r>
          </a:p>
          <a:p>
            <a:pPr eaLnBrk="1" hangingPunct="1"/>
            <a:r>
              <a:rPr lang="en-US" altLang="en-US" sz="2400"/>
              <a:t>Let </a:t>
            </a:r>
            <a:r>
              <a:rPr lang="en-US" altLang="en-US" sz="2400" i="1"/>
              <a:t>p</a:t>
            </a:r>
            <a:r>
              <a:rPr lang="en-US" altLang="en-US" sz="2400" i="1" baseline="-25000"/>
              <a:t>i</a:t>
            </a:r>
            <a:r>
              <a:rPr lang="en-US" altLang="en-US" sz="2400"/>
              <a:t> be the probability that an arbitrary tuple in D belongs to class C</a:t>
            </a:r>
            <a:r>
              <a:rPr lang="en-US" altLang="en-US" sz="2400" baseline="-25000"/>
              <a:t>i</a:t>
            </a:r>
            <a:r>
              <a:rPr lang="en-US" altLang="en-US" sz="2400"/>
              <a:t>, estimated by |C</a:t>
            </a:r>
            <a:r>
              <a:rPr lang="en-US" altLang="en-US" sz="2400" i="1" baseline="-25000"/>
              <a:t>i</a:t>
            </a:r>
            <a:r>
              <a:rPr lang="en-US" altLang="en-US" sz="2400" baseline="-25000"/>
              <a:t>, D</a:t>
            </a:r>
            <a:r>
              <a:rPr lang="en-US" altLang="en-US" sz="2400"/>
              <a:t>|/|D|</a:t>
            </a:r>
          </a:p>
          <a:p>
            <a:pPr eaLnBrk="1" hangingPunct="1"/>
            <a:r>
              <a:rPr lang="en-US" altLang="en-US" sz="2400">
                <a:solidFill>
                  <a:schemeClr val="hlink"/>
                </a:solidFill>
              </a:rPr>
              <a:t>Expected information</a:t>
            </a:r>
            <a:r>
              <a:rPr lang="en-US" altLang="en-US" sz="2400"/>
              <a:t> (entropy) needed to classify a tuple in D: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>
                <a:solidFill>
                  <a:schemeClr val="hlink"/>
                </a:solidFill>
              </a:rPr>
              <a:t>Information</a:t>
            </a:r>
            <a:r>
              <a:rPr lang="en-US" altLang="en-US" sz="2400"/>
              <a:t> needed (after using A to split D into v partitions) to classify D:</a:t>
            </a:r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>
                <a:solidFill>
                  <a:schemeClr val="hlink"/>
                </a:solidFill>
              </a:rPr>
              <a:t>Information gained</a:t>
            </a:r>
            <a:r>
              <a:rPr lang="en-US" altLang="en-US" sz="2400"/>
              <a:t> by branching on attribute A</a:t>
            </a:r>
          </a:p>
          <a:p>
            <a:pPr eaLnBrk="1" hangingPunct="1"/>
            <a:endParaRPr lang="en-US" altLang="en-US" sz="2400"/>
          </a:p>
        </p:txBody>
      </p:sp>
      <p:graphicFrame>
        <p:nvGraphicFramePr>
          <p:cNvPr id="38917" name="Object 4">
            <a:extLst>
              <a:ext uri="{FF2B5EF4-FFF2-40B4-BE49-F238E27FC236}">
                <a16:creationId xmlns:a16="http://schemas.microsoft.com/office/drawing/2014/main" id="{28BF5DFD-313F-9FFF-1089-4ACEBA3317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30725" y="3200400"/>
          <a:ext cx="33178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160200" imgH="9944100" progId="Equation.3">
                  <p:embed/>
                </p:oleObj>
              </mc:Choice>
              <mc:Fallback>
                <p:oleObj name="Equation" r:id="rId3" imgW="37160200" imgH="9944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0725" y="3200400"/>
                        <a:ext cx="3317875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5">
            <a:extLst>
              <a:ext uri="{FF2B5EF4-FFF2-40B4-BE49-F238E27FC236}">
                <a16:creationId xmlns:a16="http://schemas.microsoft.com/office/drawing/2014/main" id="{8CAE82BB-0C96-71A6-DC3D-41CBF88AA2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99025" y="4343400"/>
          <a:ext cx="31781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9497000" imgH="10528300" progId="Equation.3">
                  <p:embed/>
                </p:oleObj>
              </mc:Choice>
              <mc:Fallback>
                <p:oleObj name="Equation" r:id="rId5" imgW="39497000" imgH="1052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025" y="4343400"/>
                        <a:ext cx="3178175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9" name="Object 6">
            <a:extLst>
              <a:ext uri="{FF2B5EF4-FFF2-40B4-BE49-F238E27FC236}">
                <a16:creationId xmlns:a16="http://schemas.microsoft.com/office/drawing/2014/main" id="{2267B400-5EA0-4CEC-3A80-2092BEC5A7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68738" y="5822950"/>
          <a:ext cx="41386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1249600" imgH="4978400" progId="Equation.3">
                  <p:embed/>
                </p:oleObj>
              </mc:Choice>
              <mc:Fallback>
                <p:oleObj name="Equation" r:id="rId7" imgW="41249600" imgH="4978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738" y="5822950"/>
                        <a:ext cx="4138612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Date Placeholder 4">
            <a:extLst>
              <a:ext uri="{FF2B5EF4-FFF2-40B4-BE49-F238E27FC236}">
                <a16:creationId xmlns:a16="http://schemas.microsoft.com/office/drawing/2014/main" id="{DE825A54-F13C-2F6C-6712-BEC2EBF4ED6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075DFFE-025F-B24D-8051-5AD5A1A34D90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40962" name="Slide Number Placeholder 6">
            <a:extLst>
              <a:ext uri="{FF2B5EF4-FFF2-40B4-BE49-F238E27FC236}">
                <a16:creationId xmlns:a16="http://schemas.microsoft.com/office/drawing/2014/main" id="{CDB98876-45BE-3C41-8344-3335A64DC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98376AB-34A4-C041-BD05-F209C8CB5E42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/>
          </a:p>
        </p:txBody>
      </p:sp>
      <p:sp>
        <p:nvSpPr>
          <p:cNvPr id="1409026" name="Rectangle 2">
            <a:extLst>
              <a:ext uri="{FF2B5EF4-FFF2-40B4-BE49-F238E27FC236}">
                <a16:creationId xmlns:a16="http://schemas.microsoft.com/office/drawing/2014/main" id="{FD412AA2-A04D-DE27-1347-9BF0C60FE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Attribute Selection: Information Gain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6C6D62BF-DFDF-4EFF-4CA8-45C29D7368C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152900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30000"/>
              </a:spcBef>
              <a:buSzPct val="80000"/>
              <a:buFont typeface="Marlett" pitchFamily="2" charset="2"/>
              <a:buChar char="g"/>
            </a:pPr>
            <a:r>
              <a:rPr lang="en-US" altLang="en-US" sz="2000">
                <a:solidFill>
                  <a:srgbClr val="121328"/>
                </a:solidFill>
              </a:rPr>
              <a:t>Class P: buys_computer = 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“</a:t>
            </a:r>
            <a:r>
              <a:rPr lang="en-US" altLang="ja-JP" sz="2000">
                <a:solidFill>
                  <a:srgbClr val="121328"/>
                </a:solidFill>
              </a:rPr>
              <a:t>yes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”</a:t>
            </a:r>
            <a:endParaRPr lang="en-US" altLang="ja-JP" sz="2000">
              <a:solidFill>
                <a:srgbClr val="121328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SzPct val="80000"/>
              <a:buFont typeface="Marlett" pitchFamily="2" charset="2"/>
              <a:buChar char="g"/>
            </a:pPr>
            <a:r>
              <a:rPr lang="en-US" altLang="en-US" sz="2000">
                <a:solidFill>
                  <a:srgbClr val="121328"/>
                </a:solidFill>
              </a:rPr>
              <a:t>Class N: buys_computer = 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“</a:t>
            </a:r>
            <a:r>
              <a:rPr lang="en-US" altLang="ja-JP" sz="2000">
                <a:solidFill>
                  <a:srgbClr val="121328"/>
                </a:solidFill>
              </a:rPr>
              <a:t>no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”</a:t>
            </a:r>
            <a:endParaRPr lang="en-US" altLang="en-US" sz="2400"/>
          </a:p>
        </p:txBody>
      </p:sp>
      <p:sp>
        <p:nvSpPr>
          <p:cNvPr id="40965" name="Rectangle 4">
            <a:extLst>
              <a:ext uri="{FF2B5EF4-FFF2-40B4-BE49-F238E27FC236}">
                <a16:creationId xmlns:a16="http://schemas.microsoft.com/office/drawing/2014/main" id="{1A582369-14C2-C9FA-D68B-D8E0EC76076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2743200"/>
            <a:ext cx="4152900" cy="22098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en-US" altLang="en-US" sz="2000">
                <a:solidFill>
                  <a:srgbClr val="121328"/>
                </a:solidFill>
              </a:rPr>
              <a:t>            means 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“</a:t>
            </a:r>
            <a:r>
              <a:rPr lang="en-US" altLang="ja-JP" sz="2000">
                <a:solidFill>
                  <a:srgbClr val="121328"/>
                </a:solidFill>
              </a:rPr>
              <a:t>age &lt;=30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”</a:t>
            </a:r>
            <a:r>
              <a:rPr lang="en-US" altLang="ja-JP" sz="2000">
                <a:solidFill>
                  <a:srgbClr val="121328"/>
                </a:solidFill>
              </a:rPr>
              <a:t> has 5 out of 14 samples, with 2 yes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2000">
                <a:solidFill>
                  <a:srgbClr val="121328"/>
                </a:solidFill>
              </a:rPr>
              <a:t>es  and 3 no</a:t>
            </a:r>
            <a:r>
              <a:rPr lang="ja-JP" altLang="en-US" sz="2000">
                <a:solidFill>
                  <a:srgbClr val="121328"/>
                </a:solidFill>
                <a:latin typeface="Arial" panose="020B0604020202020204" pitchFamily="34" charset="0"/>
              </a:rPr>
              <a:t>’</a:t>
            </a:r>
            <a:r>
              <a:rPr lang="en-US" altLang="ja-JP" sz="2000">
                <a:solidFill>
                  <a:srgbClr val="121328"/>
                </a:solidFill>
              </a:rPr>
              <a:t>s.   Hence</a:t>
            </a:r>
            <a:endParaRPr lang="en-US" altLang="ja-JP" sz="200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 2" pitchFamily="2" charset="2"/>
              <a:buNone/>
            </a:pPr>
            <a:endParaRPr lang="en-US" altLang="en-US" sz="2000"/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 2" pitchFamily="2" charset="2"/>
              <a:buNone/>
            </a:pPr>
            <a:endParaRPr lang="en-US" altLang="en-US" sz="2000">
              <a:solidFill>
                <a:srgbClr val="121328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Font typeface="Wingdings 2" pitchFamily="2" charset="2"/>
              <a:buNone/>
            </a:pPr>
            <a:r>
              <a:rPr lang="en-US" altLang="en-US" sz="2000">
                <a:solidFill>
                  <a:srgbClr val="121328"/>
                </a:solidFill>
              </a:rPr>
              <a:t>Similarly,</a:t>
            </a:r>
          </a:p>
        </p:txBody>
      </p:sp>
      <p:graphicFrame>
        <p:nvGraphicFramePr>
          <p:cNvPr id="40966" name="Object 5">
            <a:extLst>
              <a:ext uri="{FF2B5EF4-FFF2-40B4-BE49-F238E27FC236}">
                <a16:creationId xmlns:a16="http://schemas.microsoft.com/office/drawing/2014/main" id="{A0FFB514-F867-16DC-D708-55CF57A7BF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2743200"/>
          <a:ext cx="3354388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365500" imgH="1447800" progId="Excel.Sheet.8">
                  <p:embed/>
                </p:oleObj>
              </mc:Choice>
              <mc:Fallback>
                <p:oleObj name="Worksheet" r:id="rId2" imgW="3365500" imgH="144780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3354388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6">
            <a:extLst>
              <a:ext uri="{FF2B5EF4-FFF2-40B4-BE49-F238E27FC236}">
                <a16:creationId xmlns:a16="http://schemas.microsoft.com/office/drawing/2014/main" id="{6C1DA2C1-4374-1241-FB61-143ABED853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1295400"/>
          <a:ext cx="375443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7104300" imgH="18719800" progId="Equation.3">
                  <p:embed/>
                </p:oleObj>
              </mc:Choice>
              <mc:Fallback>
                <p:oleObj name="Equation" r:id="rId4" imgW="47104300" imgH="1871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295400"/>
                        <a:ext cx="3754438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7">
            <a:extLst>
              <a:ext uri="{FF2B5EF4-FFF2-40B4-BE49-F238E27FC236}">
                <a16:creationId xmlns:a16="http://schemas.microsoft.com/office/drawing/2014/main" id="{765EEB37-0163-EC35-8848-AE6EC7A73C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29200" y="5257800"/>
          <a:ext cx="35941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2804000" imgH="27495500" progId="Equation.3">
                  <p:embed/>
                </p:oleObj>
              </mc:Choice>
              <mc:Fallback>
                <p:oleObj name="Equation" r:id="rId6" imgW="82804000" imgH="27495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5257800"/>
                        <a:ext cx="3594100" cy="119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9" name="Object 8">
            <a:extLst>
              <a:ext uri="{FF2B5EF4-FFF2-40B4-BE49-F238E27FC236}">
                <a16:creationId xmlns:a16="http://schemas.microsoft.com/office/drawing/2014/main" id="{C5E8F7BA-9D7D-B69C-5034-D9F27C08BD8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114800"/>
          <a:ext cx="427196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8801000" imgH="5562600" progId="Equation.3">
                  <p:embed/>
                </p:oleObj>
              </mc:Choice>
              <mc:Fallback>
                <p:oleObj name="Equation" r:id="rId8" imgW="58801000" imgH="5562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14800"/>
                        <a:ext cx="4271963" cy="388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0" name="Object 9">
            <a:extLst>
              <a:ext uri="{FF2B5EF4-FFF2-40B4-BE49-F238E27FC236}">
                <a16:creationId xmlns:a16="http://schemas.microsoft.com/office/drawing/2014/main" id="{CF40E76E-2CB5-F3F6-5BB9-B0DDFF331E3D}"/>
              </a:ext>
            </a:extLst>
          </p:cNvPr>
          <p:cNvGraphicFramePr>
            <a:graphicFrameLocks/>
          </p:cNvGraphicFramePr>
          <p:nvPr/>
        </p:nvGraphicFramePr>
        <p:xfrm>
          <a:off x="152400" y="4191000"/>
          <a:ext cx="44196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10" imgW="5791200" imgH="3962400" progId="Excel.Sheet.8">
                  <p:embed/>
                </p:oleObj>
              </mc:Choice>
              <mc:Fallback>
                <p:oleObj name="Worksheet" r:id="rId10" imgW="5791200" imgH="3962400" progId="Excel.Shee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191000"/>
                        <a:ext cx="44196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1" name="Object 10">
            <a:extLst>
              <a:ext uri="{FF2B5EF4-FFF2-40B4-BE49-F238E27FC236}">
                <a16:creationId xmlns:a16="http://schemas.microsoft.com/office/drawing/2014/main" id="{CD934455-B9AD-AAEB-4DCD-73DD924AB4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95800" y="2743200"/>
          <a:ext cx="10731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462000" imgH="9067800" progId="Equation.3">
                  <p:embed/>
                </p:oleObj>
              </mc:Choice>
              <mc:Fallback>
                <p:oleObj name="Equation" r:id="rId12" imgW="13462000" imgH="9067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743200"/>
                        <a:ext cx="107315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72" name="Object 11">
            <a:extLst>
              <a:ext uri="{FF2B5EF4-FFF2-40B4-BE49-F238E27FC236}">
                <a16:creationId xmlns:a16="http://schemas.microsoft.com/office/drawing/2014/main" id="{EE9692F4-44F1-3EF8-7530-88A0CF6D4E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" y="2176463"/>
          <a:ext cx="48006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76365100" imgH="9067800" progId="Equation.3">
                  <p:embed/>
                </p:oleObj>
              </mc:Choice>
              <mc:Fallback>
                <p:oleObj name="Equation" r:id="rId14" imgW="76365100" imgH="9067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176463"/>
                        <a:ext cx="48006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Date Placeholder 3">
            <a:extLst>
              <a:ext uri="{FF2B5EF4-FFF2-40B4-BE49-F238E27FC236}">
                <a16:creationId xmlns:a16="http://schemas.microsoft.com/office/drawing/2014/main" id="{29BB93F0-6DDC-3AB5-8E38-54F44541EDE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0DF69F2-1EB3-2A4B-B09D-168CADE78291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8842EB1B-EED3-C555-72BD-B3AB2732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38F9DE-7D77-214B-BFE4-7F1872620D66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/>
          </a:p>
        </p:txBody>
      </p:sp>
      <p:sp>
        <p:nvSpPr>
          <p:cNvPr id="1449986" name="Rectangle 2">
            <a:extLst>
              <a:ext uri="{FF2B5EF4-FFF2-40B4-BE49-F238E27FC236}">
                <a16:creationId xmlns:a16="http://schemas.microsoft.com/office/drawing/2014/main" id="{6306DF50-B153-20AD-85FA-0177533822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Computing Information-Gain for Continuous-Value Attributes</a:t>
            </a:r>
            <a:endParaRPr lang="en-US" sz="3200" i="1">
              <a:solidFill>
                <a:srgbClr val="CC0000"/>
              </a:solidFill>
              <a:cs typeface="+mj-cs"/>
            </a:endParaRP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5EF1F718-D4D0-B746-0EDA-455F51D88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5273675"/>
          </a:xfrm>
        </p:spPr>
        <p:txBody>
          <a:bodyPr/>
          <a:lstStyle/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/>
              <a:t>Let attribute A be a continuous-valued attribute</a:t>
            </a:r>
          </a:p>
          <a:p>
            <a:pPr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/>
              <a:t>Must determine the </a:t>
            </a:r>
            <a:r>
              <a:rPr lang="en-US" altLang="en-US" sz="2400" i="1">
                <a:solidFill>
                  <a:schemeClr val="hlink"/>
                </a:solidFill>
              </a:rPr>
              <a:t>best split point</a:t>
            </a:r>
            <a:r>
              <a:rPr lang="en-US" altLang="en-US" sz="2400"/>
              <a:t> for A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/>
              <a:t>Sort the value A in increasing order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/>
              <a:t>Typically, the midpoint between each pair of adjacent values is considered as a possible </a:t>
            </a:r>
            <a:r>
              <a:rPr lang="en-US" altLang="en-US" sz="2400" i="1"/>
              <a:t>split point</a:t>
            </a:r>
          </a:p>
          <a:p>
            <a:pPr lvl="2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000"/>
              <a:t>(a</a:t>
            </a:r>
            <a:r>
              <a:rPr lang="en-US" altLang="en-US" sz="2000" baseline="-25000"/>
              <a:t>i</a:t>
            </a:r>
            <a:r>
              <a:rPr lang="en-US" altLang="en-US" sz="2000"/>
              <a:t>+a</a:t>
            </a:r>
            <a:r>
              <a:rPr lang="en-US" altLang="en-US" sz="2000" baseline="-25000"/>
              <a:t>i+1</a:t>
            </a:r>
            <a:r>
              <a:rPr lang="en-US" altLang="en-US" sz="2000"/>
              <a:t>)/2 is the midpoint between the values of a</a:t>
            </a:r>
            <a:r>
              <a:rPr lang="en-US" altLang="en-US" sz="2000" baseline="-25000"/>
              <a:t>i</a:t>
            </a:r>
            <a:r>
              <a:rPr lang="en-US" altLang="en-US" sz="2000"/>
              <a:t> and a</a:t>
            </a:r>
            <a:r>
              <a:rPr lang="en-US" altLang="en-US" sz="2000" baseline="-25000"/>
              <a:t>i+1</a:t>
            </a:r>
          </a:p>
          <a:p>
            <a:pPr lvl="1" eaLnBrk="1" hangingPunct="1">
              <a:lnSpc>
                <a:spcPct val="115000"/>
              </a:lnSpc>
              <a:spcBef>
                <a:spcPct val="25000"/>
              </a:spcBef>
            </a:pPr>
            <a:r>
              <a:rPr lang="en-US" altLang="en-US" sz="2400"/>
              <a:t>The point with the </a:t>
            </a:r>
            <a:r>
              <a:rPr lang="en-US" altLang="en-US" sz="2400" i="1"/>
              <a:t>minimum expected information requirement</a:t>
            </a:r>
            <a:r>
              <a:rPr lang="en-US" altLang="en-US" sz="2400"/>
              <a:t> for A is selected as the split-point for A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400"/>
              <a:t>Split:</a:t>
            </a:r>
          </a:p>
          <a:p>
            <a:pPr lvl="1" eaLnBrk="1" hangingPunct="1">
              <a:lnSpc>
                <a:spcPct val="115000"/>
              </a:lnSpc>
            </a:pPr>
            <a:r>
              <a:rPr lang="en-US" altLang="en-US" sz="2400"/>
              <a:t>D1 is the set of tuples in D satisfying A ≤ split-point, and D2 is the set of tuples in D satisfying A &gt; split-point</a:t>
            </a:r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Date Placeholder 3">
            <a:extLst>
              <a:ext uri="{FF2B5EF4-FFF2-40B4-BE49-F238E27FC236}">
                <a16:creationId xmlns:a16="http://schemas.microsoft.com/office/drawing/2014/main" id="{132700EB-7821-EC23-6633-E63F217CA69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2E10610-5713-F24A-86E4-A107D4F3AED7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5E3EF53B-6E3F-3F16-79B4-73282B4C8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B2B8270-9363-E447-9B74-333CB66F5DF0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/>
          </a:p>
        </p:txBody>
      </p:sp>
      <p:sp>
        <p:nvSpPr>
          <p:cNvPr id="1845250" name="Rectangle 2">
            <a:extLst>
              <a:ext uri="{FF2B5EF4-FFF2-40B4-BE49-F238E27FC236}">
                <a16:creationId xmlns:a16="http://schemas.microsoft.com/office/drawing/2014/main" id="{FCD4CE76-2727-2627-1BEC-F671FCD53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6858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>
                <a:cs typeface="+mj-cs"/>
              </a:rPr>
              <a:t>Overfitting and Tree Pruning</a:t>
            </a:r>
            <a:endParaRPr lang="en-US" sz="3200">
              <a:cs typeface="+mj-cs"/>
            </a:endParaRP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8667E700-2B42-38F5-34C5-B3E153FA5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257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altLang="en-US" sz="2400"/>
              <a:t>Overfitting:  An induced tree may overfit the training data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Too many branches, some may reflect anomalies due to noise or outliers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Poor accuracy for unseen samples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400"/>
              <a:t>Two approaches to avoid overfitting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Prepruning: Halt tree construction early—do not split a node if this would result in the goodness measure falling below a threshold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2000"/>
              <a:t>Difficult to choose an appropriate threshold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000"/>
              <a:t>Postpruning: Remove branches from a </a:t>
            </a:r>
            <a:r>
              <a:rPr lang="ja-JP" altLang="en-US" sz="2000">
                <a:latin typeface="Arial" panose="020B0604020202020204" pitchFamily="34" charset="0"/>
              </a:rPr>
              <a:t>“</a:t>
            </a:r>
            <a:r>
              <a:rPr lang="en-US" altLang="ja-JP" sz="2000"/>
              <a:t>fully grown</a:t>
            </a:r>
            <a:r>
              <a:rPr lang="ja-JP" altLang="en-US" sz="2000">
                <a:latin typeface="Arial" panose="020B0604020202020204" pitchFamily="34" charset="0"/>
              </a:rPr>
              <a:t>”</a:t>
            </a:r>
            <a:r>
              <a:rPr lang="en-US" altLang="ja-JP" sz="2000"/>
              <a:t> tree—get a sequence of progressively pruned trees</a:t>
            </a:r>
          </a:p>
          <a:p>
            <a:pPr lvl="2" eaLnBrk="1" hangingPunct="1">
              <a:lnSpc>
                <a:spcPct val="120000"/>
              </a:lnSpc>
            </a:pPr>
            <a:r>
              <a:rPr lang="en-US" altLang="en-US" sz="2000"/>
              <a:t>Use a set of data different from the training data to decide which is the </a:t>
            </a:r>
            <a:r>
              <a:rPr lang="ja-JP" altLang="en-US" sz="2000">
                <a:latin typeface="Arial" panose="020B0604020202020204" pitchFamily="34" charset="0"/>
              </a:rPr>
              <a:t>“</a:t>
            </a:r>
            <a:r>
              <a:rPr lang="en-US" altLang="ja-JP" sz="2000"/>
              <a:t>best pruned tree</a:t>
            </a:r>
            <a:r>
              <a:rPr lang="ja-JP" altLang="en-US" sz="2000">
                <a:latin typeface="Arial" panose="020B0604020202020204" pitchFamily="34" charset="0"/>
              </a:rPr>
              <a:t>”</a:t>
            </a:r>
            <a:endParaRPr lang="en-US" altLang="en-US" sz="2000"/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Date Placeholder 3">
            <a:extLst>
              <a:ext uri="{FF2B5EF4-FFF2-40B4-BE49-F238E27FC236}">
                <a16:creationId xmlns:a16="http://schemas.microsoft.com/office/drawing/2014/main" id="{CB0633F4-4C8F-3A46-92C7-541D3BD83AE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2F05B3-DDBD-634F-8DC4-2BB1760EFF86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FF984B33-B79C-3C33-A17C-65E36FDA6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42396B-37C3-E14B-AADD-49CFD14A1B1C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/>
          </a:p>
        </p:txBody>
      </p:sp>
      <p:sp>
        <p:nvSpPr>
          <p:cNvPr id="1414146" name="Rectangle 2">
            <a:extLst>
              <a:ext uri="{FF2B5EF4-FFF2-40B4-BE49-F238E27FC236}">
                <a16:creationId xmlns:a16="http://schemas.microsoft.com/office/drawing/2014/main" id="{B6194B86-8C90-CEBA-D081-75F4BDAFB0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062038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2800">
                <a:cs typeface="+mj-cs"/>
              </a:rPr>
              <a:t>Enhancements to Basic Decision Tree Induction</a:t>
            </a:r>
          </a:p>
        </p:txBody>
      </p:sp>
      <p:sp>
        <p:nvSpPr>
          <p:cNvPr id="1414147" name="AutoShape 3">
            <a:extLst>
              <a:ext uri="{FF2B5EF4-FFF2-40B4-BE49-F238E27FC236}">
                <a16:creationId xmlns:a16="http://schemas.microsoft.com/office/drawing/2014/main" id="{5B6B0A59-065B-A32C-C741-CBA7F8964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534400" cy="5105400"/>
          </a:xfrm>
          <a:prstGeom prst="flowChartProcess">
            <a:avLst/>
          </a:prstGeom>
          <a:extLst>
            <a:ext uri="{91240B29-F687-4f45-9708-019B960494DF}"/>
          </a:extLst>
        </p:spPr>
        <p:txBody>
          <a:bodyPr lIns="92075" tIns="46038" rIns="92075" bIns="46038"/>
          <a:lstStyle/>
          <a:p>
            <a:pPr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Allow for continuous-valued attributes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/>
              <a:t>Dynamically define new discrete-valued attributes that partition the continuous attribute value into a discrete set of intervals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Handle missing attribute values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/>
              <a:t>Assign the most common value of the attribute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/>
              <a:t>Assign probability to each of the possible values</a:t>
            </a:r>
          </a:p>
          <a:p>
            <a:pPr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Attribute construction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/>
              <a:t>Create new attributes based on existing ones that are sparsely represented</a:t>
            </a:r>
          </a:p>
          <a:p>
            <a:pPr lvl="1" eaLnBrk="1" hangingPunct="1">
              <a:lnSpc>
                <a:spcPct val="105000"/>
              </a:lnSpc>
              <a:spcBef>
                <a:spcPct val="25000"/>
              </a:spcBef>
              <a:buFont typeface="Wingdings" charset="0"/>
              <a:buChar char="n"/>
              <a:defRPr/>
            </a:pPr>
            <a:r>
              <a:rPr lang="en-US" sz="2400"/>
              <a:t>This reduces fragmentation, repetition, and replication</a:t>
            </a:r>
          </a:p>
        </p:txBody>
      </p:sp>
      <p:sp>
        <p:nvSpPr>
          <p:cNvPr id="45061" name="AutoShape 4">
            <a:extLst>
              <a:ext uri="{FF2B5EF4-FFF2-40B4-BE49-F238E27FC236}">
                <a16:creationId xmlns:a16="http://schemas.microsoft.com/office/drawing/2014/main" id="{C95449EA-7E60-E8A6-78CB-DA9756840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352800"/>
            <a:ext cx="76200" cy="76200"/>
          </a:xfrm>
          <a:prstGeom prst="flowChartInternalStorag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45062" name="Line 5">
            <a:extLst>
              <a:ext uri="{FF2B5EF4-FFF2-40B4-BE49-F238E27FC236}">
                <a16:creationId xmlns:a16="http://schemas.microsoft.com/office/drawing/2014/main" id="{AB574BD8-6B94-1031-07C3-05C606D42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581400"/>
            <a:ext cx="70866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45063" name="Line 6">
            <a:extLst>
              <a:ext uri="{FF2B5EF4-FFF2-40B4-BE49-F238E27FC236}">
                <a16:creationId xmlns:a16="http://schemas.microsoft.com/office/drawing/2014/main" id="{B5AAA971-B956-89CE-FB51-D89C34CB8416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505200"/>
            <a:ext cx="71628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4">
            <a:extLst>
              <a:ext uri="{FF2B5EF4-FFF2-40B4-BE49-F238E27FC236}">
                <a16:creationId xmlns:a16="http://schemas.microsoft.com/office/drawing/2014/main" id="{7C35FCE8-5B8D-8BF1-D0C0-725F9D0B9F4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27E033-B5EA-B545-B828-F453E646C680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21506" name="Slide Number Placeholder 6">
            <a:extLst>
              <a:ext uri="{FF2B5EF4-FFF2-40B4-BE49-F238E27FC236}">
                <a16:creationId xmlns:a16="http://schemas.microsoft.com/office/drawing/2014/main" id="{ABB8C17A-CC4B-21A0-B777-B03B7D40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A74A81-ECE9-D842-9CA6-3E480ED35226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/>
          </a:p>
        </p:txBody>
      </p:sp>
      <p:sp>
        <p:nvSpPr>
          <p:cNvPr id="1824770" name="Rectangle 2">
            <a:extLst>
              <a:ext uri="{FF2B5EF4-FFF2-40B4-BE49-F238E27FC236}">
                <a16:creationId xmlns:a16="http://schemas.microsoft.com/office/drawing/2014/main" id="{A434E400-C86C-EF43-DD18-01587ED8D5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Chapter 6. Classification and Prediction</a:t>
            </a:r>
          </a:p>
        </p:txBody>
      </p:sp>
      <p:sp>
        <p:nvSpPr>
          <p:cNvPr id="1824771" name="Rectangle 3">
            <a:extLst>
              <a:ext uri="{FF2B5EF4-FFF2-40B4-BE49-F238E27FC236}">
                <a16:creationId xmlns:a16="http://schemas.microsoft.com/office/drawing/2014/main" id="{39EF1F54-CAA9-5A8D-AB07-072C4D6365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What is classification? What is prediction?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Issues regarding classification and prediction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Classification by decision tree induction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Bayesian classification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Rule-based classification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Classification by back propagation</a:t>
            </a:r>
          </a:p>
        </p:txBody>
      </p:sp>
      <p:sp>
        <p:nvSpPr>
          <p:cNvPr id="1824772" name="Rectangle 4">
            <a:extLst>
              <a:ext uri="{FF2B5EF4-FFF2-40B4-BE49-F238E27FC236}">
                <a16:creationId xmlns:a16="http://schemas.microsoft.com/office/drawing/2014/main" id="{039AB316-CE78-8D37-8F57-1709A0E630E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Support Vector Machines (SVM)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Associative classification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Lazy learners (or learning from your neighbors)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Other classification methods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Prediction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Accuracy and error measures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Ensemble methods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Model selection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Summary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000">
              <a:cs typeface="+mn-cs"/>
            </a:endParaRPr>
          </a:p>
        </p:txBody>
      </p:sp>
      <p:sp>
        <p:nvSpPr>
          <p:cNvPr id="21510" name="AutoShape 5">
            <a:extLst>
              <a:ext uri="{FF2B5EF4-FFF2-40B4-BE49-F238E27FC236}">
                <a16:creationId xmlns:a16="http://schemas.microsoft.com/office/drawing/2014/main" id="{B83ABFC9-B824-039F-C6D9-1F16988226D5}"/>
              </a:ext>
            </a:extLst>
          </p:cNvPr>
          <p:cNvSpPr>
            <a:spLocks noChangeArrowheads="1"/>
          </p:cNvSpPr>
          <p:nvPr/>
        </p:nvSpPr>
        <p:spPr bwMode="auto">
          <a:xfrm rot="362054" flipV="1">
            <a:off x="3657600" y="2133600"/>
            <a:ext cx="609600" cy="76200"/>
          </a:xfrm>
          <a:prstGeom prst="lef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Date Placeholder 3">
            <a:extLst>
              <a:ext uri="{FF2B5EF4-FFF2-40B4-BE49-F238E27FC236}">
                <a16:creationId xmlns:a16="http://schemas.microsoft.com/office/drawing/2014/main" id="{77B1AF12-39FD-486C-9C9C-23F8577F2CF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50DECD1-248E-A648-A5BA-E855940F555E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7428134F-C6DA-D762-D854-CD3422B00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F568B7-3EF3-784C-B9FF-B1A1650C2CE2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/>
          </a:p>
        </p:txBody>
      </p:sp>
      <p:sp>
        <p:nvSpPr>
          <p:cNvPr id="1312770" name="Rectangle 2">
            <a:extLst>
              <a:ext uri="{FF2B5EF4-FFF2-40B4-BE49-F238E27FC236}">
                <a16:creationId xmlns:a16="http://schemas.microsoft.com/office/drawing/2014/main" id="{A0ECC8D6-4740-640D-DFE5-E4A97960AD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36038" cy="6096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Classification in Large Databases</a:t>
            </a: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90B848DB-E153-7C04-C4B2-0FF3D55C62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0038" y="1371600"/>
            <a:ext cx="8539162" cy="5151438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/>
              <a:t>Classification—a classical problem extensively studied by statisticians and machine learning researchers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Scalability: Classifying data sets with millions of examples and hundreds of attributes with reasonable speed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Why decision tree induction in data mining?</a:t>
            </a:r>
          </a:p>
          <a:p>
            <a:pPr lvl="1" eaLnBrk="1" hangingPunct="1"/>
            <a:r>
              <a:rPr lang="en-US" altLang="en-US" sz="2400"/>
              <a:t>relatively faster learning speed (than other classification methods)</a:t>
            </a:r>
          </a:p>
          <a:p>
            <a:pPr lvl="1" eaLnBrk="1" hangingPunct="1"/>
            <a:r>
              <a:rPr lang="en-US" altLang="en-US" sz="2400"/>
              <a:t>convertible to simple and easy to understand classification rules</a:t>
            </a:r>
          </a:p>
          <a:p>
            <a:pPr lvl="1" eaLnBrk="1" hangingPunct="1"/>
            <a:r>
              <a:rPr lang="en-US" altLang="en-US" sz="2400"/>
              <a:t>can use SQL queries for accessing databases</a:t>
            </a:r>
          </a:p>
          <a:p>
            <a:pPr lvl="1" eaLnBrk="1" hangingPunct="1"/>
            <a:r>
              <a:rPr lang="en-US" altLang="en-US" sz="2400"/>
              <a:t>comparable classification accuracy with other methods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Date Placeholder 3">
            <a:extLst>
              <a:ext uri="{FF2B5EF4-FFF2-40B4-BE49-F238E27FC236}">
                <a16:creationId xmlns:a16="http://schemas.microsoft.com/office/drawing/2014/main" id="{4C5947C9-D5B2-C8D8-9743-0C3E38295AF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F340C27-E432-D544-AE8F-9C3012F94F2A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227E0C03-F0A9-DE69-E65A-809DB34C3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15B557-9AB1-B949-8B59-12CA6210E920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/>
          </a:p>
        </p:txBody>
      </p:sp>
      <p:sp>
        <p:nvSpPr>
          <p:cNvPr id="1328130" name="Rectangle 2">
            <a:extLst>
              <a:ext uri="{FF2B5EF4-FFF2-40B4-BE49-F238E27FC236}">
                <a16:creationId xmlns:a16="http://schemas.microsoft.com/office/drawing/2014/main" id="{E3E6A722-5A55-1834-C32F-01E22E76E5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40640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Presentation of Classification Results</a:t>
            </a:r>
            <a:endParaRPr lang="en-US" sz="2000">
              <a:cs typeface="+mj-cs"/>
            </a:endParaRPr>
          </a:p>
        </p:txBody>
      </p:sp>
      <p:pic>
        <p:nvPicPr>
          <p:cNvPr id="48132" name="Picture 3" descr="class2">
            <a:extLst>
              <a:ext uri="{FF2B5EF4-FFF2-40B4-BE49-F238E27FC236}">
                <a16:creationId xmlns:a16="http://schemas.microsoft.com/office/drawing/2014/main" id="{6118A6B5-36A6-8F85-5702-AD5976E576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763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Date Placeholder 3">
            <a:extLst>
              <a:ext uri="{FF2B5EF4-FFF2-40B4-BE49-F238E27FC236}">
                <a16:creationId xmlns:a16="http://schemas.microsoft.com/office/drawing/2014/main" id="{480EAE46-F4C3-024D-5727-48FBCAF0CE6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E81A4B5-A214-9D4D-9AE4-F79C6E791553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A985280D-9FDA-86C6-E5F4-6E8A9A803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6E7C4B3-B815-014C-A846-F88B61E1FAFB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/>
          </a:p>
        </p:txBody>
      </p:sp>
      <p:sp>
        <p:nvSpPr>
          <p:cNvPr id="1646594" name="Rectangle 2050">
            <a:extLst>
              <a:ext uri="{FF2B5EF4-FFF2-40B4-BE49-F238E27FC236}">
                <a16:creationId xmlns:a16="http://schemas.microsoft.com/office/drawing/2014/main" id="{7E66C4EB-5B1C-90EF-6255-5E7CDD110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915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>
                <a:solidFill>
                  <a:srgbClr val="170981"/>
                </a:solidFill>
                <a:cs typeface="+mj-cs"/>
              </a:rPr>
              <a:t>Visualization of a Decision Tree in SGI/MineSet 3.0</a:t>
            </a:r>
          </a:p>
        </p:txBody>
      </p:sp>
      <p:pic>
        <p:nvPicPr>
          <p:cNvPr id="49156" name="Picture 2051">
            <a:extLst>
              <a:ext uri="{FF2B5EF4-FFF2-40B4-BE49-F238E27FC236}">
                <a16:creationId xmlns:a16="http://schemas.microsoft.com/office/drawing/2014/main" id="{F53AF692-B45E-788E-B305-797ABC2A46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40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Date Placeholder 4">
            <a:extLst>
              <a:ext uri="{FF2B5EF4-FFF2-40B4-BE49-F238E27FC236}">
                <a16:creationId xmlns:a16="http://schemas.microsoft.com/office/drawing/2014/main" id="{960F4257-B250-F8C3-113A-11F6E255898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0B38FA-D311-F14C-98C8-A58BB4EA2114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50178" name="Slide Number Placeholder 6">
            <a:extLst>
              <a:ext uri="{FF2B5EF4-FFF2-40B4-BE49-F238E27FC236}">
                <a16:creationId xmlns:a16="http://schemas.microsoft.com/office/drawing/2014/main" id="{F6C4C385-6AC0-4806-FE0F-6BE4E7839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59F6646-C685-2440-A639-592FCB63D93D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/>
          </a:p>
        </p:txBody>
      </p:sp>
      <p:sp>
        <p:nvSpPr>
          <p:cNvPr id="1695746" name="Rectangle 2">
            <a:extLst>
              <a:ext uri="{FF2B5EF4-FFF2-40B4-BE49-F238E27FC236}">
                <a16:creationId xmlns:a16="http://schemas.microsoft.com/office/drawing/2014/main" id="{30F2C6CB-D993-712C-A57C-154F62CC8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Linear Classification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EB9A6153-618E-DD62-7535-6AE0C475695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13275" y="1371600"/>
            <a:ext cx="4149725" cy="5105400"/>
          </a:xfrm>
        </p:spPr>
        <p:txBody>
          <a:bodyPr/>
          <a:lstStyle/>
          <a:p>
            <a:pPr eaLnBrk="1" hangingPunct="1"/>
            <a:r>
              <a:rPr lang="en-US" altLang="en-US" sz="2400"/>
              <a:t>Binary Classification problem</a:t>
            </a:r>
          </a:p>
          <a:p>
            <a:pPr eaLnBrk="1" hangingPunct="1"/>
            <a:r>
              <a:rPr lang="en-US" altLang="en-US" sz="2400"/>
              <a:t>The data above the red line belongs to class </a:t>
            </a:r>
            <a:r>
              <a:rPr lang="ja-JP" altLang="en-US" sz="2400">
                <a:latin typeface="Arial" panose="020B0604020202020204" pitchFamily="34" charset="0"/>
              </a:rPr>
              <a:t>‘</a:t>
            </a:r>
            <a:r>
              <a:rPr lang="en-US" altLang="ja-JP" sz="2400"/>
              <a:t>x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endParaRPr lang="en-US" altLang="ja-JP" sz="2400"/>
          </a:p>
          <a:p>
            <a:pPr eaLnBrk="1" hangingPunct="1"/>
            <a:r>
              <a:rPr lang="en-US" altLang="en-US" sz="2400"/>
              <a:t>The data below red line belongs to class </a:t>
            </a:r>
            <a:r>
              <a:rPr lang="ja-JP" altLang="en-US" sz="2400">
                <a:latin typeface="Arial" panose="020B0604020202020204" pitchFamily="34" charset="0"/>
              </a:rPr>
              <a:t>‘</a:t>
            </a:r>
            <a:r>
              <a:rPr lang="en-US" altLang="ja-JP" sz="2400"/>
              <a:t>o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endParaRPr lang="en-US" altLang="ja-JP" sz="2400"/>
          </a:p>
          <a:p>
            <a:pPr eaLnBrk="1" hangingPunct="1"/>
            <a:r>
              <a:rPr lang="en-US" altLang="en-US" sz="2400"/>
              <a:t>Examples: SVM, Perceptron, Probabilistic Classifiers</a:t>
            </a:r>
          </a:p>
        </p:txBody>
      </p:sp>
      <p:sp>
        <p:nvSpPr>
          <p:cNvPr id="50181" name="Rectangle 4">
            <a:extLst>
              <a:ext uri="{FF2B5EF4-FFF2-40B4-BE49-F238E27FC236}">
                <a16:creationId xmlns:a16="http://schemas.microsoft.com/office/drawing/2014/main" id="{0D619734-0E26-78C5-D6C9-DFE17EB3E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514600"/>
            <a:ext cx="38862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0182" name="Line 5">
            <a:extLst>
              <a:ext uri="{FF2B5EF4-FFF2-40B4-BE49-F238E27FC236}">
                <a16:creationId xmlns:a16="http://schemas.microsoft.com/office/drawing/2014/main" id="{E19F1931-DC5F-A2BF-D523-177E09C7F4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" y="3200400"/>
            <a:ext cx="3886200" cy="243840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183" name="Text Box 6">
            <a:extLst>
              <a:ext uri="{FF2B5EF4-FFF2-40B4-BE49-F238E27FC236}">
                <a16:creationId xmlns:a16="http://schemas.microsoft.com/office/drawing/2014/main" id="{7D3EBE69-FC80-6991-F608-01614C388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3995738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84" name="Text Box 7">
            <a:extLst>
              <a:ext uri="{FF2B5EF4-FFF2-40B4-BE49-F238E27FC236}">
                <a16:creationId xmlns:a16="http://schemas.microsoft.com/office/drawing/2014/main" id="{79D88C99-8385-1843-2E34-A8D090042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1242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85" name="Text Box 8">
            <a:extLst>
              <a:ext uri="{FF2B5EF4-FFF2-40B4-BE49-F238E27FC236}">
                <a16:creationId xmlns:a16="http://schemas.microsoft.com/office/drawing/2014/main" id="{1F763D7B-61DE-5598-AF7A-F261B92516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766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86" name="Text Box 9">
            <a:extLst>
              <a:ext uri="{FF2B5EF4-FFF2-40B4-BE49-F238E27FC236}">
                <a16:creationId xmlns:a16="http://schemas.microsoft.com/office/drawing/2014/main" id="{56C75FFC-2AA0-DD5D-83E8-0F3A80020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9624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87" name="Text Box 10">
            <a:extLst>
              <a:ext uri="{FF2B5EF4-FFF2-40B4-BE49-F238E27FC236}">
                <a16:creationId xmlns:a16="http://schemas.microsoft.com/office/drawing/2014/main" id="{2A78F281-E820-4404-F01E-E924BACE4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3528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88" name="Text Box 11">
            <a:extLst>
              <a:ext uri="{FF2B5EF4-FFF2-40B4-BE49-F238E27FC236}">
                <a16:creationId xmlns:a16="http://schemas.microsoft.com/office/drawing/2014/main" id="{E28F31AF-6327-E864-AC08-795FE9341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3528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89" name="Text Box 12">
            <a:extLst>
              <a:ext uri="{FF2B5EF4-FFF2-40B4-BE49-F238E27FC236}">
                <a16:creationId xmlns:a16="http://schemas.microsoft.com/office/drawing/2014/main" id="{A00C31AD-EC96-B486-443F-D09D77FE8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148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90" name="Text Box 13">
            <a:extLst>
              <a:ext uri="{FF2B5EF4-FFF2-40B4-BE49-F238E27FC236}">
                <a16:creationId xmlns:a16="http://schemas.microsoft.com/office/drawing/2014/main" id="{47AE60BF-316B-A320-8453-635D40EF8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28956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91" name="Text Box 14">
            <a:extLst>
              <a:ext uri="{FF2B5EF4-FFF2-40B4-BE49-F238E27FC236}">
                <a16:creationId xmlns:a16="http://schemas.microsoft.com/office/drawing/2014/main" id="{803F8E30-A560-C3CF-6ECB-A93C2C60F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7338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92" name="Text Box 15">
            <a:extLst>
              <a:ext uri="{FF2B5EF4-FFF2-40B4-BE49-F238E27FC236}">
                <a16:creationId xmlns:a16="http://schemas.microsoft.com/office/drawing/2014/main" id="{9601D9C0-14E0-3C51-FC04-938198968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648200"/>
            <a:ext cx="334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x</a:t>
            </a:r>
          </a:p>
        </p:txBody>
      </p:sp>
      <p:sp>
        <p:nvSpPr>
          <p:cNvPr id="50193" name="Text Box 16">
            <a:extLst>
              <a:ext uri="{FF2B5EF4-FFF2-40B4-BE49-F238E27FC236}">
                <a16:creationId xmlns:a16="http://schemas.microsoft.com/office/drawing/2014/main" id="{47D43281-DB98-9B7A-3F0E-A5FF3CAC4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48006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194" name="Text Box 17">
            <a:extLst>
              <a:ext uri="{FF2B5EF4-FFF2-40B4-BE49-F238E27FC236}">
                <a16:creationId xmlns:a16="http://schemas.microsoft.com/office/drawing/2014/main" id="{C55CF3A4-BB5D-6C2A-9693-09C29F7BA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6838" y="49530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195" name="Text Box 18">
            <a:extLst>
              <a:ext uri="{FF2B5EF4-FFF2-40B4-BE49-F238E27FC236}">
                <a16:creationId xmlns:a16="http://schemas.microsoft.com/office/drawing/2014/main" id="{BAF8D891-4FF9-458E-BE11-196E943D63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238" y="46482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196" name="Text Box 19">
            <a:extLst>
              <a:ext uri="{FF2B5EF4-FFF2-40B4-BE49-F238E27FC236}">
                <a16:creationId xmlns:a16="http://schemas.microsoft.com/office/drawing/2014/main" id="{47CDB8FC-49DC-61D9-4797-74A506589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1054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197" name="Text Box 20">
            <a:extLst>
              <a:ext uri="{FF2B5EF4-FFF2-40B4-BE49-F238E27FC236}">
                <a16:creationId xmlns:a16="http://schemas.microsoft.com/office/drawing/2014/main" id="{6A094891-CAFB-DD91-39F3-5AE907977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9238" y="53340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198" name="Text Box 21">
            <a:extLst>
              <a:ext uri="{FF2B5EF4-FFF2-40B4-BE49-F238E27FC236}">
                <a16:creationId xmlns:a16="http://schemas.microsoft.com/office/drawing/2014/main" id="{5CC0BC17-5025-EF69-6914-2830663EB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3150" y="51054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199" name="Text Box 22">
            <a:extLst>
              <a:ext uri="{FF2B5EF4-FFF2-40B4-BE49-F238E27FC236}">
                <a16:creationId xmlns:a16="http://schemas.microsoft.com/office/drawing/2014/main" id="{D8C76DF4-6559-5ED7-8C8B-C634BB21C5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0" y="39624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0" name="Text Box 23">
            <a:extLst>
              <a:ext uri="{FF2B5EF4-FFF2-40B4-BE49-F238E27FC236}">
                <a16:creationId xmlns:a16="http://schemas.microsoft.com/office/drawing/2014/main" id="{E087B684-4D9E-998D-FF9F-06C071A14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45720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1" name="Text Box 24">
            <a:extLst>
              <a:ext uri="{FF2B5EF4-FFF2-40B4-BE49-F238E27FC236}">
                <a16:creationId xmlns:a16="http://schemas.microsoft.com/office/drawing/2014/main" id="{857B09B8-E8D1-9B09-1740-C1CBDBDDF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2" name="Text Box 25">
            <a:extLst>
              <a:ext uri="{FF2B5EF4-FFF2-40B4-BE49-F238E27FC236}">
                <a16:creationId xmlns:a16="http://schemas.microsoft.com/office/drawing/2014/main" id="{D06F0710-B513-0ED2-ABE4-04BEA01D5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3340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3" name="Text Box 26">
            <a:extLst>
              <a:ext uri="{FF2B5EF4-FFF2-40B4-BE49-F238E27FC236}">
                <a16:creationId xmlns:a16="http://schemas.microsoft.com/office/drawing/2014/main" id="{16F6F086-8C44-59A0-5ED9-A2EB52462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950" y="47244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4" name="Text Box 27">
            <a:extLst>
              <a:ext uri="{FF2B5EF4-FFF2-40B4-BE49-F238E27FC236}">
                <a16:creationId xmlns:a16="http://schemas.microsoft.com/office/drawing/2014/main" id="{BA21A648-0890-D83E-6762-3EF7A4825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9350" y="43434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5" name="Text Box 28">
            <a:extLst>
              <a:ext uri="{FF2B5EF4-FFF2-40B4-BE49-F238E27FC236}">
                <a16:creationId xmlns:a16="http://schemas.microsoft.com/office/drawing/2014/main" id="{6BFEB96D-09F6-31F6-F177-5CD335557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150" y="5410200"/>
            <a:ext cx="34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o</a:t>
            </a:r>
          </a:p>
        </p:txBody>
      </p:sp>
      <p:sp>
        <p:nvSpPr>
          <p:cNvPr id="50206" name="Line 29">
            <a:extLst>
              <a:ext uri="{FF2B5EF4-FFF2-40B4-BE49-F238E27FC236}">
                <a16:creationId xmlns:a16="http://schemas.microsoft.com/office/drawing/2014/main" id="{7117C1E4-EFE2-A3C6-C868-00E8177C1DD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67000" y="38862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0207" name="Line 30">
            <a:extLst>
              <a:ext uri="{FF2B5EF4-FFF2-40B4-BE49-F238E27FC236}">
                <a16:creationId xmlns:a16="http://schemas.microsoft.com/office/drawing/2014/main" id="{EFAB2455-3BBE-6704-2A8C-3DC5A0182E1F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419600"/>
            <a:ext cx="228600" cy="3048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Date Placeholder 3">
            <a:extLst>
              <a:ext uri="{FF2B5EF4-FFF2-40B4-BE49-F238E27FC236}">
                <a16:creationId xmlns:a16="http://schemas.microsoft.com/office/drawing/2014/main" id="{3524AEBE-E388-FD4F-119F-27654065DB0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6E55622-4A43-C649-89DB-CD9AAB67E58A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51202" name="Slide Number Placeholder 5">
            <a:extLst>
              <a:ext uri="{FF2B5EF4-FFF2-40B4-BE49-F238E27FC236}">
                <a16:creationId xmlns:a16="http://schemas.microsoft.com/office/drawing/2014/main" id="{C6F01DAD-6D15-A733-8062-6A0B6661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A8FAB5-7670-404B-A52B-B793E9D1FD24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/>
          </a:p>
        </p:txBody>
      </p:sp>
      <p:sp>
        <p:nvSpPr>
          <p:cNvPr id="51203" name="Rectangle 1026">
            <a:extLst>
              <a:ext uri="{FF2B5EF4-FFF2-40B4-BE49-F238E27FC236}">
                <a16:creationId xmlns:a16="http://schemas.microsoft.com/office/drawing/2014/main" id="{608FACBF-BF39-B96A-18D9-A7EFC1A72B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609600"/>
          </a:xfrm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SVM—General Philosophy</a:t>
            </a:r>
          </a:p>
        </p:txBody>
      </p:sp>
      <p:grpSp>
        <p:nvGrpSpPr>
          <p:cNvPr id="51204" name="Group 1027">
            <a:extLst>
              <a:ext uri="{FF2B5EF4-FFF2-40B4-BE49-F238E27FC236}">
                <a16:creationId xmlns:a16="http://schemas.microsoft.com/office/drawing/2014/main" id="{88AEC6D8-14F6-3B70-A117-F50CF31C0C34}"/>
              </a:ext>
            </a:extLst>
          </p:cNvPr>
          <p:cNvGrpSpPr>
            <a:grpSpLocks/>
          </p:cNvGrpSpPr>
          <p:nvPr/>
        </p:nvGrpSpPr>
        <p:grpSpPr bwMode="auto">
          <a:xfrm>
            <a:off x="534988" y="2057400"/>
            <a:ext cx="4114800" cy="2667000"/>
            <a:chOff x="337" y="1296"/>
            <a:chExt cx="2592" cy="1680"/>
          </a:xfrm>
        </p:grpSpPr>
        <p:sp>
          <p:nvSpPr>
            <p:cNvPr id="51252" name="Oval 1028">
              <a:extLst>
                <a:ext uri="{FF2B5EF4-FFF2-40B4-BE49-F238E27FC236}">
                  <a16:creationId xmlns:a16="http://schemas.microsoft.com/office/drawing/2014/main" id="{8AAEF97D-93A8-253F-200F-AD20C0326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0" y="2622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3" name="Oval 1029">
              <a:extLst>
                <a:ext uri="{FF2B5EF4-FFF2-40B4-BE49-F238E27FC236}">
                  <a16:creationId xmlns:a16="http://schemas.microsoft.com/office/drawing/2014/main" id="{9B5C4ADF-9B00-5B9D-2803-EBB7C22D9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3" y="2313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4" name="Oval 1030">
              <a:extLst>
                <a:ext uri="{FF2B5EF4-FFF2-40B4-BE49-F238E27FC236}">
                  <a16:creationId xmlns:a16="http://schemas.microsoft.com/office/drawing/2014/main" id="{6F20E2E8-1F21-FA27-9BD4-71E2399D3C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" y="2445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5" name="Oval 1031">
              <a:extLst>
                <a:ext uri="{FF2B5EF4-FFF2-40B4-BE49-F238E27FC236}">
                  <a16:creationId xmlns:a16="http://schemas.microsoft.com/office/drawing/2014/main" id="{6B19FF94-9711-C71F-24EA-7BC9584FF8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1" y="2224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6" name="Oval 1032">
              <a:extLst>
                <a:ext uri="{FF2B5EF4-FFF2-40B4-BE49-F238E27FC236}">
                  <a16:creationId xmlns:a16="http://schemas.microsoft.com/office/drawing/2014/main" id="{D9B11E73-3A29-30E7-D67C-4AE922E83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5" y="2534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7" name="Oval 1033">
              <a:extLst>
                <a:ext uri="{FF2B5EF4-FFF2-40B4-BE49-F238E27FC236}">
                  <a16:creationId xmlns:a16="http://schemas.microsoft.com/office/drawing/2014/main" id="{DB3BAF87-9510-E8C4-92D9-7DAA151D0E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" y="2048"/>
              <a:ext cx="52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8" name="Oval 1034">
              <a:extLst>
                <a:ext uri="{FF2B5EF4-FFF2-40B4-BE49-F238E27FC236}">
                  <a16:creationId xmlns:a16="http://schemas.microsoft.com/office/drawing/2014/main" id="{AAF8CA3A-DB1B-E911-383A-82679EC1F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2" y="2269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59" name="Oval 1035">
              <a:extLst>
                <a:ext uri="{FF2B5EF4-FFF2-40B4-BE49-F238E27FC236}">
                  <a16:creationId xmlns:a16="http://schemas.microsoft.com/office/drawing/2014/main" id="{DFEF6064-4ED8-F756-E778-A739E11AE6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98" y="2003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60" name="Oval 1036">
              <a:extLst>
                <a:ext uri="{FF2B5EF4-FFF2-40B4-BE49-F238E27FC236}">
                  <a16:creationId xmlns:a16="http://schemas.microsoft.com/office/drawing/2014/main" id="{83C8C3B0-1DB0-82EB-B209-903AC23446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4" y="2180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61" name="Oval 1037">
              <a:extLst>
                <a:ext uri="{FF2B5EF4-FFF2-40B4-BE49-F238E27FC236}">
                  <a16:creationId xmlns:a16="http://schemas.microsoft.com/office/drawing/2014/main" id="{932DA394-8FBB-FC8D-99E7-204039465C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" y="2445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62" name="Oval 1038">
              <a:extLst>
                <a:ext uri="{FF2B5EF4-FFF2-40B4-BE49-F238E27FC236}">
                  <a16:creationId xmlns:a16="http://schemas.microsoft.com/office/drawing/2014/main" id="{BBC0CE78-B7C9-9FD9-AFDC-140D8A00E4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" y="2711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63" name="Oval 1039">
              <a:extLst>
                <a:ext uri="{FF2B5EF4-FFF2-40B4-BE49-F238E27FC236}">
                  <a16:creationId xmlns:a16="http://schemas.microsoft.com/office/drawing/2014/main" id="{53F3C7E4-23ED-1619-ABD7-CD3750098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" y="2578"/>
              <a:ext cx="52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64" name="Oval 1040">
              <a:extLst>
                <a:ext uri="{FF2B5EF4-FFF2-40B4-BE49-F238E27FC236}">
                  <a16:creationId xmlns:a16="http://schemas.microsoft.com/office/drawing/2014/main" id="{344B6379-DA4E-4FB9-703E-E1963B4600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5" y="1738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grpSp>
          <p:nvGrpSpPr>
            <p:cNvPr id="51265" name="Group 1041">
              <a:extLst>
                <a:ext uri="{FF2B5EF4-FFF2-40B4-BE49-F238E27FC236}">
                  <a16:creationId xmlns:a16="http://schemas.microsoft.com/office/drawing/2014/main" id="{2C50C104-C95C-CC54-F484-859614BC3BE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12" y="1473"/>
              <a:ext cx="741" cy="1061"/>
              <a:chOff x="1712" y="1473"/>
              <a:chExt cx="741" cy="1061"/>
            </a:xfrm>
          </p:grpSpPr>
          <p:sp>
            <p:nvSpPr>
              <p:cNvPr id="51270" name="Rectangle 1042">
                <a:extLst>
                  <a:ext uri="{FF2B5EF4-FFF2-40B4-BE49-F238E27FC236}">
                    <a16:creationId xmlns:a16="http://schemas.microsoft.com/office/drawing/2014/main" id="{B8DA6229-006A-AA76-A914-48A4920469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71" y="1959"/>
                <a:ext cx="53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1" name="Rectangle 1043">
                <a:extLst>
                  <a:ext uri="{FF2B5EF4-FFF2-40B4-BE49-F238E27FC236}">
                    <a16:creationId xmlns:a16="http://schemas.microsoft.com/office/drawing/2014/main" id="{5440E1B5-E662-1959-3217-A8003F7C5B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2" y="1605"/>
                <a:ext cx="53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2" name="Rectangle 1044">
                <a:extLst>
                  <a:ext uri="{FF2B5EF4-FFF2-40B4-BE49-F238E27FC236}">
                    <a16:creationId xmlns:a16="http://schemas.microsoft.com/office/drawing/2014/main" id="{88A58830-CEE6-96BD-76A8-4A16C00422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4" y="1473"/>
                <a:ext cx="53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3" name="Rectangle 1045">
                <a:extLst>
                  <a:ext uri="{FF2B5EF4-FFF2-40B4-BE49-F238E27FC236}">
                    <a16:creationId xmlns:a16="http://schemas.microsoft.com/office/drawing/2014/main" id="{F3E0327B-9726-C79E-1B1A-6B6AD22D05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03" y="2224"/>
                <a:ext cx="53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4" name="Rectangle 1046">
                <a:extLst>
                  <a:ext uri="{FF2B5EF4-FFF2-40B4-BE49-F238E27FC236}">
                    <a16:creationId xmlns:a16="http://schemas.microsoft.com/office/drawing/2014/main" id="{C76361A6-5B18-F488-1C06-9566CD457C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77" y="1694"/>
                <a:ext cx="53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5" name="Rectangle 1047">
                <a:extLst>
                  <a:ext uri="{FF2B5EF4-FFF2-40B4-BE49-F238E27FC236}">
                    <a16:creationId xmlns:a16="http://schemas.microsoft.com/office/drawing/2014/main" id="{14C1248A-D7FB-A679-5458-2ABEC31C6B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3" y="1915"/>
                <a:ext cx="53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6" name="Rectangle 1048">
                <a:extLst>
                  <a:ext uri="{FF2B5EF4-FFF2-40B4-BE49-F238E27FC236}">
                    <a16:creationId xmlns:a16="http://schemas.microsoft.com/office/drawing/2014/main" id="{14B2252A-E56F-F62B-6B3D-722B8FFA46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56" y="1473"/>
                <a:ext cx="53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7" name="Rectangle 1049">
                <a:extLst>
                  <a:ext uri="{FF2B5EF4-FFF2-40B4-BE49-F238E27FC236}">
                    <a16:creationId xmlns:a16="http://schemas.microsoft.com/office/drawing/2014/main" id="{D989B1FE-E746-97EF-C72E-908208C1CE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5" y="1561"/>
                <a:ext cx="53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8" name="Rectangle 1050">
                <a:extLst>
                  <a:ext uri="{FF2B5EF4-FFF2-40B4-BE49-F238E27FC236}">
                    <a16:creationId xmlns:a16="http://schemas.microsoft.com/office/drawing/2014/main" id="{7CDC5169-E2A5-3237-FF4F-E2A30C295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62" y="2048"/>
                <a:ext cx="53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79" name="Rectangle 1051">
                <a:extLst>
                  <a:ext uri="{FF2B5EF4-FFF2-40B4-BE49-F238E27FC236}">
                    <a16:creationId xmlns:a16="http://schemas.microsoft.com/office/drawing/2014/main" id="{1FC3A7C9-B7BF-E651-1D7E-19E6FCA59E1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1" y="1827"/>
                <a:ext cx="53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80" name="Rectangle 1052">
                <a:extLst>
                  <a:ext uri="{FF2B5EF4-FFF2-40B4-BE49-F238E27FC236}">
                    <a16:creationId xmlns:a16="http://schemas.microsoft.com/office/drawing/2014/main" id="{E4D689E6-4CBE-6BA6-69D7-3C71E38454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15" y="2401"/>
                <a:ext cx="53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81" name="Rectangle 1053">
                <a:extLst>
                  <a:ext uri="{FF2B5EF4-FFF2-40B4-BE49-F238E27FC236}">
                    <a16:creationId xmlns:a16="http://schemas.microsoft.com/office/drawing/2014/main" id="{16097EFC-135B-2470-E0C4-6C2EB39769B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4" y="1959"/>
                <a:ext cx="52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82" name="Rectangle 1054">
                <a:extLst>
                  <a:ext uri="{FF2B5EF4-FFF2-40B4-BE49-F238E27FC236}">
                    <a16:creationId xmlns:a16="http://schemas.microsoft.com/office/drawing/2014/main" id="{EC7A370E-E466-6E9C-DEE2-CEEE2B4A47D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74" y="2269"/>
                <a:ext cx="52" cy="88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283" name="Rectangle 1055">
                <a:extLst>
                  <a:ext uri="{FF2B5EF4-FFF2-40B4-BE49-F238E27FC236}">
                    <a16:creationId xmlns:a16="http://schemas.microsoft.com/office/drawing/2014/main" id="{AE6E718F-48A9-0D41-D8E5-93FC8B7684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0" y="2445"/>
                <a:ext cx="53" cy="8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hlink"/>
                  </a:buClr>
                  <a:buSzPct val="55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4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accent2"/>
                  </a:buClr>
                  <a:buSzPct val="55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latin typeface="Tahoma" panose="020B060403050404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1266" name="Rectangle 1056">
              <a:extLst>
                <a:ext uri="{FF2B5EF4-FFF2-40B4-BE49-F238E27FC236}">
                  <a16:creationId xmlns:a16="http://schemas.microsoft.com/office/drawing/2014/main" id="{29A97411-886B-A609-CCD6-4E7D8B475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" y="1296"/>
              <a:ext cx="2592" cy="1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67" name="Line 1057">
              <a:extLst>
                <a:ext uri="{FF2B5EF4-FFF2-40B4-BE49-F238E27FC236}">
                  <a16:creationId xmlns:a16="http://schemas.microsoft.com/office/drawing/2014/main" id="{F2C31DEA-43F6-7E60-0911-9007D14FB4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86" y="1384"/>
              <a:ext cx="79" cy="1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8" name="Line 1058">
              <a:extLst>
                <a:ext uri="{FF2B5EF4-FFF2-40B4-BE49-F238E27FC236}">
                  <a16:creationId xmlns:a16="http://schemas.microsoft.com/office/drawing/2014/main" id="{90A36AAD-CA21-5B97-77A0-3052B21EFD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5" y="1428"/>
              <a:ext cx="79" cy="1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69" name="Line 1059">
              <a:extLst>
                <a:ext uri="{FF2B5EF4-FFF2-40B4-BE49-F238E27FC236}">
                  <a16:creationId xmlns:a16="http://schemas.microsoft.com/office/drawing/2014/main" id="{9D8D7C0F-51BF-E469-C4CF-7C2974FACC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54" y="1428"/>
              <a:ext cx="79" cy="1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05" name="Group 1060">
            <a:extLst>
              <a:ext uri="{FF2B5EF4-FFF2-40B4-BE49-F238E27FC236}">
                <a16:creationId xmlns:a16="http://schemas.microsoft.com/office/drawing/2014/main" id="{B860C8CB-E6D2-DA1F-642E-DD9A97243D2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057400"/>
            <a:ext cx="4113213" cy="2667000"/>
            <a:chOff x="2929" y="1296"/>
            <a:chExt cx="2591" cy="1680"/>
          </a:xfrm>
        </p:grpSpPr>
        <p:sp>
          <p:nvSpPr>
            <p:cNvPr id="51221" name="Oval 1061">
              <a:extLst>
                <a:ext uri="{FF2B5EF4-FFF2-40B4-BE49-F238E27FC236}">
                  <a16:creationId xmlns:a16="http://schemas.microsoft.com/office/drawing/2014/main" id="{8BDD81C3-5389-BCBA-A71D-03AC063BDF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2" y="2622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2" name="Oval 1062">
              <a:extLst>
                <a:ext uri="{FF2B5EF4-FFF2-40B4-BE49-F238E27FC236}">
                  <a16:creationId xmlns:a16="http://schemas.microsoft.com/office/drawing/2014/main" id="{B612F405-08B9-065C-23B6-B67BA8E45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5" y="2313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3" name="Oval 1063">
              <a:extLst>
                <a:ext uri="{FF2B5EF4-FFF2-40B4-BE49-F238E27FC236}">
                  <a16:creationId xmlns:a16="http://schemas.microsoft.com/office/drawing/2014/main" id="{DA247987-71EC-29EA-575A-AE6ED5A90C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4" y="2445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4" name="Oval 1064">
              <a:extLst>
                <a:ext uri="{FF2B5EF4-FFF2-40B4-BE49-F238E27FC236}">
                  <a16:creationId xmlns:a16="http://schemas.microsoft.com/office/drawing/2014/main" id="{EB129EDE-AC78-542E-482D-27D9D6280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3" y="2224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5" name="Oval 1065">
              <a:extLst>
                <a:ext uri="{FF2B5EF4-FFF2-40B4-BE49-F238E27FC236}">
                  <a16:creationId xmlns:a16="http://schemas.microsoft.com/office/drawing/2014/main" id="{2DF39856-70A7-B9DD-B7AF-EA698C261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37" y="2534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6" name="Oval 1066">
              <a:extLst>
                <a:ext uri="{FF2B5EF4-FFF2-40B4-BE49-F238E27FC236}">
                  <a16:creationId xmlns:a16="http://schemas.microsoft.com/office/drawing/2014/main" id="{2A7DC7D1-9F67-59A7-AF96-F188E5A1F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" y="2048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7" name="Oval 1067">
              <a:extLst>
                <a:ext uri="{FF2B5EF4-FFF2-40B4-BE49-F238E27FC236}">
                  <a16:creationId xmlns:a16="http://schemas.microsoft.com/office/drawing/2014/main" id="{EE59C6F2-3012-B18D-D3BB-4ACD255F0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4" y="2269"/>
              <a:ext cx="52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8" name="Oval 1068">
              <a:extLst>
                <a:ext uri="{FF2B5EF4-FFF2-40B4-BE49-F238E27FC236}">
                  <a16:creationId xmlns:a16="http://schemas.microsoft.com/office/drawing/2014/main" id="{91C03D0F-DFBD-872F-ACB3-73454E0B6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0" y="2003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29" name="Oval 1069">
              <a:extLst>
                <a:ext uri="{FF2B5EF4-FFF2-40B4-BE49-F238E27FC236}">
                  <a16:creationId xmlns:a16="http://schemas.microsoft.com/office/drawing/2014/main" id="{2E1008DB-A757-66B0-749A-CAD1D555E7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2180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0" name="Oval 1070">
              <a:extLst>
                <a:ext uri="{FF2B5EF4-FFF2-40B4-BE49-F238E27FC236}">
                  <a16:creationId xmlns:a16="http://schemas.microsoft.com/office/drawing/2014/main" id="{DAFC3176-0E29-4B58-3CC7-C6A64124CF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5" y="2445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1" name="Oval 1071">
              <a:extLst>
                <a:ext uri="{FF2B5EF4-FFF2-40B4-BE49-F238E27FC236}">
                  <a16:creationId xmlns:a16="http://schemas.microsoft.com/office/drawing/2014/main" id="{92EC8F6E-9B2E-3FE9-AADB-751186D4ED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3" y="2711"/>
              <a:ext cx="53" cy="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2" name="Oval 1072">
              <a:extLst>
                <a:ext uri="{FF2B5EF4-FFF2-40B4-BE49-F238E27FC236}">
                  <a16:creationId xmlns:a16="http://schemas.microsoft.com/office/drawing/2014/main" id="{CC6435E0-763E-1FAD-2288-63C9AAB735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0" y="2578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3" name="Oval 1073">
              <a:extLst>
                <a:ext uri="{FF2B5EF4-FFF2-40B4-BE49-F238E27FC236}">
                  <a16:creationId xmlns:a16="http://schemas.microsoft.com/office/drawing/2014/main" id="{EF004532-A0B7-DA92-DF2E-F862CDD1AB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6" y="1738"/>
              <a:ext cx="53" cy="8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4" name="Rectangle 1074">
              <a:extLst>
                <a:ext uri="{FF2B5EF4-FFF2-40B4-BE49-F238E27FC236}">
                  <a16:creationId xmlns:a16="http://schemas.microsoft.com/office/drawing/2014/main" id="{034D828E-0C3A-FA75-9870-3550ACDEE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2" y="1959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5" name="Rectangle 1075">
              <a:extLst>
                <a:ext uri="{FF2B5EF4-FFF2-40B4-BE49-F238E27FC236}">
                  <a16:creationId xmlns:a16="http://schemas.microsoft.com/office/drawing/2014/main" id="{10593567-53FF-B59B-2063-9F2A76B550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4" y="1605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6" name="Rectangle 1076">
              <a:extLst>
                <a:ext uri="{FF2B5EF4-FFF2-40B4-BE49-F238E27FC236}">
                  <a16:creationId xmlns:a16="http://schemas.microsoft.com/office/drawing/2014/main" id="{D751F214-E67C-0F4D-7B3D-79A7CC32D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5" y="1473"/>
              <a:ext cx="53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7" name="Rectangle 1077">
              <a:extLst>
                <a:ext uri="{FF2B5EF4-FFF2-40B4-BE49-F238E27FC236}">
                  <a16:creationId xmlns:a16="http://schemas.microsoft.com/office/drawing/2014/main" id="{28DD5769-9D54-ABE3-4693-08418DF2C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5" y="2224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8" name="Rectangle 1078">
              <a:extLst>
                <a:ext uri="{FF2B5EF4-FFF2-40B4-BE49-F238E27FC236}">
                  <a16:creationId xmlns:a16="http://schemas.microsoft.com/office/drawing/2014/main" id="{BD18B47D-9B32-AD62-223A-EEEE16E9AE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8" y="1694"/>
              <a:ext cx="53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39" name="Rectangle 1079">
              <a:extLst>
                <a:ext uri="{FF2B5EF4-FFF2-40B4-BE49-F238E27FC236}">
                  <a16:creationId xmlns:a16="http://schemas.microsoft.com/office/drawing/2014/main" id="{73190543-E950-4025-D17C-A0E70E4CD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4" y="1915"/>
              <a:ext cx="53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0" name="Rectangle 1080">
              <a:extLst>
                <a:ext uri="{FF2B5EF4-FFF2-40B4-BE49-F238E27FC236}">
                  <a16:creationId xmlns:a16="http://schemas.microsoft.com/office/drawing/2014/main" id="{D0BACC58-C6BC-7817-019B-2D4F4DCDFE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8" y="1473"/>
              <a:ext cx="52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1" name="Rectangle 1081">
              <a:extLst>
                <a:ext uri="{FF2B5EF4-FFF2-40B4-BE49-F238E27FC236}">
                  <a16:creationId xmlns:a16="http://schemas.microsoft.com/office/drawing/2014/main" id="{F4598342-6197-BD17-18DE-1B4DF1A5A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6" y="1561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2" name="Rectangle 1082">
              <a:extLst>
                <a:ext uri="{FF2B5EF4-FFF2-40B4-BE49-F238E27FC236}">
                  <a16:creationId xmlns:a16="http://schemas.microsoft.com/office/drawing/2014/main" id="{DEEB01A7-8F04-4AEA-FF8D-D58CF7381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3" y="2048"/>
              <a:ext cx="53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3" name="Rectangle 1083">
              <a:extLst>
                <a:ext uri="{FF2B5EF4-FFF2-40B4-BE49-F238E27FC236}">
                  <a16:creationId xmlns:a16="http://schemas.microsoft.com/office/drawing/2014/main" id="{2049F121-D510-149C-83DF-B92638F383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3" y="1827"/>
              <a:ext cx="52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4" name="Rectangle 1084">
              <a:extLst>
                <a:ext uri="{FF2B5EF4-FFF2-40B4-BE49-F238E27FC236}">
                  <a16:creationId xmlns:a16="http://schemas.microsoft.com/office/drawing/2014/main" id="{4CF2E80F-8757-4185-FD26-4559096F5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6" y="2401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5" name="Rectangle 1085">
              <a:extLst>
                <a:ext uri="{FF2B5EF4-FFF2-40B4-BE49-F238E27FC236}">
                  <a16:creationId xmlns:a16="http://schemas.microsoft.com/office/drawing/2014/main" id="{0CC9A9C9-7362-46CF-D85E-105FA11F27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" y="1959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6" name="Rectangle 1086">
              <a:extLst>
                <a:ext uri="{FF2B5EF4-FFF2-40B4-BE49-F238E27FC236}">
                  <a16:creationId xmlns:a16="http://schemas.microsoft.com/office/drawing/2014/main" id="{FC6FFCDF-A359-AEC5-7441-5ABA3166BC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" y="2269"/>
              <a:ext cx="53" cy="88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7" name="Rectangle 1087">
              <a:extLst>
                <a:ext uri="{FF2B5EF4-FFF2-40B4-BE49-F238E27FC236}">
                  <a16:creationId xmlns:a16="http://schemas.microsoft.com/office/drawing/2014/main" id="{0F07C9AC-B697-F8B2-1E1D-634254E18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1" y="2445"/>
              <a:ext cx="53" cy="8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8" name="Rectangle 1088">
              <a:extLst>
                <a:ext uri="{FF2B5EF4-FFF2-40B4-BE49-F238E27FC236}">
                  <a16:creationId xmlns:a16="http://schemas.microsoft.com/office/drawing/2014/main" id="{C41CAEBA-76AE-7FEB-8548-B509900F3F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9" y="1296"/>
              <a:ext cx="2591" cy="1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800"/>
            </a:p>
          </p:txBody>
        </p:sp>
        <p:sp>
          <p:nvSpPr>
            <p:cNvPr id="51249" name="Line 1089">
              <a:extLst>
                <a:ext uri="{FF2B5EF4-FFF2-40B4-BE49-F238E27FC236}">
                  <a16:creationId xmlns:a16="http://schemas.microsoft.com/office/drawing/2014/main" id="{B38A64C0-7A9C-614E-DD11-7FCEEAC90B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1392"/>
              <a:ext cx="576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0" name="Line 1090">
              <a:extLst>
                <a:ext uri="{FF2B5EF4-FFF2-40B4-BE49-F238E27FC236}">
                  <a16:creationId xmlns:a16="http://schemas.microsoft.com/office/drawing/2014/main" id="{5F2C37D1-BC73-479A-5AE2-74E11D1935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76" y="1344"/>
              <a:ext cx="576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51" name="Line 1091">
              <a:extLst>
                <a:ext uri="{FF2B5EF4-FFF2-40B4-BE49-F238E27FC236}">
                  <a16:creationId xmlns:a16="http://schemas.microsoft.com/office/drawing/2014/main" id="{F9C920BC-8F72-EDA1-5631-BA282BBA77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1392"/>
              <a:ext cx="576" cy="1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13220" name="Group 1092">
            <a:extLst>
              <a:ext uri="{FF2B5EF4-FFF2-40B4-BE49-F238E27FC236}">
                <a16:creationId xmlns:a16="http://schemas.microsoft.com/office/drawing/2014/main" id="{DD2A09D4-9D8C-5DEA-CCBA-427278F7DD4A}"/>
              </a:ext>
            </a:extLst>
          </p:cNvPr>
          <p:cNvGrpSpPr>
            <a:grpSpLocks/>
          </p:cNvGrpSpPr>
          <p:nvPr/>
        </p:nvGrpSpPr>
        <p:grpSpPr bwMode="auto">
          <a:xfrm>
            <a:off x="3489325" y="2667000"/>
            <a:ext cx="3749675" cy="3386138"/>
            <a:chOff x="2198" y="1680"/>
            <a:chExt cx="2362" cy="2133"/>
          </a:xfrm>
        </p:grpSpPr>
        <p:sp>
          <p:nvSpPr>
            <p:cNvPr id="51215" name="Text Box 1093">
              <a:extLst>
                <a:ext uri="{FF2B5EF4-FFF2-40B4-BE49-F238E27FC236}">
                  <a16:creationId xmlns:a16="http://schemas.microsoft.com/office/drawing/2014/main" id="{A74E04A0-3920-16E3-ECBE-8381FAC6A0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3525"/>
              <a:ext cx="146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solidFill>
                    <a:schemeClr val="hlink"/>
                  </a:solidFill>
                </a:rPr>
                <a:t>Support Vectors</a:t>
              </a:r>
            </a:p>
          </p:txBody>
        </p:sp>
        <p:sp>
          <p:nvSpPr>
            <p:cNvPr id="51216" name="Line 1094">
              <a:extLst>
                <a:ext uri="{FF2B5EF4-FFF2-40B4-BE49-F238E27FC236}">
                  <a16:creationId xmlns:a16="http://schemas.microsoft.com/office/drawing/2014/main" id="{C383BA68-611A-DE90-8A22-0D0F89D54D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1680"/>
              <a:ext cx="1392" cy="17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7" name="Line 1095">
              <a:extLst>
                <a:ext uri="{FF2B5EF4-FFF2-40B4-BE49-F238E27FC236}">
                  <a16:creationId xmlns:a16="http://schemas.microsoft.com/office/drawing/2014/main" id="{CB8E526D-27FD-6B33-6CC5-D77C28C8A4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28" y="2016"/>
              <a:ext cx="1536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8" name="Line 1096">
              <a:extLst>
                <a:ext uri="{FF2B5EF4-FFF2-40B4-BE49-F238E27FC236}">
                  <a16:creationId xmlns:a16="http://schemas.microsoft.com/office/drawing/2014/main" id="{521525E7-2340-0FB3-B625-F9EFD04A424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304"/>
              <a:ext cx="1584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9" name="Line 1097">
              <a:extLst>
                <a:ext uri="{FF2B5EF4-FFF2-40B4-BE49-F238E27FC236}">
                  <a16:creationId xmlns:a16="http://schemas.microsoft.com/office/drawing/2014/main" id="{AD4FABAE-1465-2173-BB4C-C24C2F64EF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2640"/>
              <a:ext cx="96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20" name="Line 1098">
              <a:extLst>
                <a:ext uri="{FF2B5EF4-FFF2-40B4-BE49-F238E27FC236}">
                  <a16:creationId xmlns:a16="http://schemas.microsoft.com/office/drawing/2014/main" id="{7C48AEBB-101A-0AC3-86B2-0889581991F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76" y="1824"/>
              <a:ext cx="624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13227" name="Group 1099">
            <a:extLst>
              <a:ext uri="{FF2B5EF4-FFF2-40B4-BE49-F238E27FC236}">
                <a16:creationId xmlns:a16="http://schemas.microsoft.com/office/drawing/2014/main" id="{6EAAD3A4-5047-B3A3-F94D-8BE9E13CE9A3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352800"/>
            <a:ext cx="1917700" cy="2133600"/>
            <a:chOff x="682" y="2112"/>
            <a:chExt cx="1208" cy="1344"/>
          </a:xfrm>
        </p:grpSpPr>
        <p:sp>
          <p:nvSpPr>
            <p:cNvPr id="51212" name="Text Box 1100">
              <a:extLst>
                <a:ext uri="{FF2B5EF4-FFF2-40B4-BE49-F238E27FC236}">
                  <a16:creationId xmlns:a16="http://schemas.microsoft.com/office/drawing/2014/main" id="{6EF0C242-EA3A-FC49-1785-F3F32067EE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2" y="3168"/>
              <a:ext cx="12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Small Margin</a:t>
              </a:r>
            </a:p>
          </p:txBody>
        </p:sp>
        <p:sp>
          <p:nvSpPr>
            <p:cNvPr id="51213" name="Line 1101">
              <a:extLst>
                <a:ext uri="{FF2B5EF4-FFF2-40B4-BE49-F238E27FC236}">
                  <a16:creationId xmlns:a16="http://schemas.microsoft.com/office/drawing/2014/main" id="{111B75FF-0D96-64B1-23B0-6C34F1650B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112"/>
              <a:ext cx="288" cy="4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4" name="Line 1102">
              <a:extLst>
                <a:ext uri="{FF2B5EF4-FFF2-40B4-BE49-F238E27FC236}">
                  <a16:creationId xmlns:a16="http://schemas.microsoft.com/office/drawing/2014/main" id="{57EE5E51-CE2A-EDD0-3B90-FB267E811F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2160"/>
              <a:ext cx="240" cy="105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1713231" name="Group 1103">
            <a:extLst>
              <a:ext uri="{FF2B5EF4-FFF2-40B4-BE49-F238E27FC236}">
                <a16:creationId xmlns:a16="http://schemas.microsoft.com/office/drawing/2014/main" id="{499CE644-5A61-1339-A3AB-4CA2D2E3030C}"/>
              </a:ext>
            </a:extLst>
          </p:cNvPr>
          <p:cNvGrpSpPr>
            <a:grpSpLocks/>
          </p:cNvGrpSpPr>
          <p:nvPr/>
        </p:nvGrpSpPr>
        <p:grpSpPr bwMode="auto">
          <a:xfrm>
            <a:off x="5349875" y="2667000"/>
            <a:ext cx="1943100" cy="2819400"/>
            <a:chOff x="3370" y="1680"/>
            <a:chExt cx="1224" cy="1776"/>
          </a:xfrm>
        </p:grpSpPr>
        <p:sp>
          <p:nvSpPr>
            <p:cNvPr id="51209" name="Text Box 1104">
              <a:extLst>
                <a:ext uri="{FF2B5EF4-FFF2-40B4-BE49-F238E27FC236}">
                  <a16:creationId xmlns:a16="http://schemas.microsoft.com/office/drawing/2014/main" id="{412B5463-1E6C-540B-29FC-C7404E5FC5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70" y="3168"/>
              <a:ext cx="12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/>
                <a:t>Large Margin</a:t>
              </a:r>
            </a:p>
          </p:txBody>
        </p:sp>
        <p:sp>
          <p:nvSpPr>
            <p:cNvPr id="51210" name="Line 1105">
              <a:extLst>
                <a:ext uri="{FF2B5EF4-FFF2-40B4-BE49-F238E27FC236}">
                  <a16:creationId xmlns:a16="http://schemas.microsoft.com/office/drawing/2014/main" id="{85D0865E-31A6-9305-7891-4A25A94E7E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44" y="1680"/>
              <a:ext cx="528" cy="24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miter lim="800000"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211" name="Line 1106">
              <a:extLst>
                <a:ext uri="{FF2B5EF4-FFF2-40B4-BE49-F238E27FC236}">
                  <a16:creationId xmlns:a16="http://schemas.microsoft.com/office/drawing/2014/main" id="{996173CE-BF36-12CC-B294-3AC4CC85E7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32" y="1728"/>
              <a:ext cx="96" cy="148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1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1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1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Date Placeholder 3">
            <a:extLst>
              <a:ext uri="{FF2B5EF4-FFF2-40B4-BE49-F238E27FC236}">
                <a16:creationId xmlns:a16="http://schemas.microsoft.com/office/drawing/2014/main" id="{B34C118F-9FC0-5322-EBB0-87225CDFBA8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D30ACC7-B541-4448-B5AA-B7C7E7296CEA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53250" name="Slide Number Placeholder 5">
            <a:extLst>
              <a:ext uri="{FF2B5EF4-FFF2-40B4-BE49-F238E27FC236}">
                <a16:creationId xmlns:a16="http://schemas.microsoft.com/office/drawing/2014/main" id="{A0B9DECC-E8E6-6670-12E1-362C6759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E5820C-5CA3-D640-8FAA-BD1747E7A25D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6FAC5B8-932D-5E58-D438-08EB56FBC6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SVM—Margins and Support Vectors</a:t>
            </a:r>
          </a:p>
        </p:txBody>
      </p:sp>
      <p:pic>
        <p:nvPicPr>
          <p:cNvPr id="53252" name="Picture 4">
            <a:extLst>
              <a:ext uri="{FF2B5EF4-FFF2-40B4-BE49-F238E27FC236}">
                <a16:creationId xmlns:a16="http://schemas.microsoft.com/office/drawing/2014/main" id="{ED579099-6EF2-7BCD-82E5-CCBF6B8D3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66825"/>
            <a:ext cx="7448550" cy="559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6">
            <a:extLst>
              <a:ext uri="{FF2B5EF4-FFF2-40B4-BE49-F238E27FC236}">
                <a16:creationId xmlns:a16="http://schemas.microsoft.com/office/drawing/2014/main" id="{150C2172-F9B0-9B50-88A6-8660B89BC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08338"/>
            <a:ext cx="3886200" cy="32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Date Placeholder 3">
            <a:extLst>
              <a:ext uri="{FF2B5EF4-FFF2-40B4-BE49-F238E27FC236}">
                <a16:creationId xmlns:a16="http://schemas.microsoft.com/office/drawing/2014/main" id="{15819E4C-C8FA-AB99-16B0-372F63B363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D5F4D2-F90E-3642-904E-B98B1FEFC98E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79FAE2E4-EEE5-132B-D651-CA84ED4BC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01CEF0C-B197-C74B-8C63-013F648375C3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/>
          </a:p>
        </p:txBody>
      </p:sp>
      <p:sp>
        <p:nvSpPr>
          <p:cNvPr id="1272834" name="Rectangle 2">
            <a:extLst>
              <a:ext uri="{FF2B5EF4-FFF2-40B4-BE49-F238E27FC236}">
                <a16:creationId xmlns:a16="http://schemas.microsoft.com/office/drawing/2014/main" id="{96D5AE36-2BD9-BECD-1CDC-074F12AF25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5029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solidFill>
                  <a:schemeClr val="hlink"/>
                </a:solidFill>
                <a:cs typeface="+mn-cs"/>
              </a:rPr>
              <a:t>Classification</a:t>
            </a:r>
            <a:r>
              <a:rPr lang="en-US" sz="2000">
                <a:cs typeface="+mn-cs"/>
              </a:rPr>
              <a:t> 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predicts categorical class labels (discrete or nominal)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classifies data (constructs a model) based on the training set and the values (</a:t>
            </a:r>
            <a:r>
              <a:rPr lang="en-US" sz="2400">
                <a:solidFill>
                  <a:schemeClr val="hlink"/>
                </a:solidFill>
              </a:rPr>
              <a:t>class labels</a:t>
            </a:r>
            <a:r>
              <a:rPr lang="en-US" sz="2400"/>
              <a:t>) in a classifying attribute and uses it in classifying new data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solidFill>
                  <a:schemeClr val="hlink"/>
                </a:solidFill>
                <a:cs typeface="+mn-cs"/>
              </a:rPr>
              <a:t>Prediction 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/>
              <a:t>models continuous-valued functions, i.e., predicts unknown or missing values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Typical applications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Wingdings" charset="0"/>
              <a:buChar char="n"/>
              <a:defRPr/>
            </a:pPr>
            <a:r>
              <a:rPr lang="en-US" sz="2400"/>
              <a:t>Credit approval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Wingdings" charset="0"/>
              <a:buChar char="n"/>
              <a:defRPr/>
            </a:pPr>
            <a:r>
              <a:rPr lang="en-US" sz="2400"/>
              <a:t>Target marketing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Wingdings" charset="0"/>
              <a:buChar char="n"/>
              <a:defRPr/>
            </a:pPr>
            <a:r>
              <a:rPr lang="en-US" sz="2400"/>
              <a:t>Medical diagnosis</a:t>
            </a:r>
          </a:p>
          <a:p>
            <a:pPr lvl="1" eaLnBrk="1" hangingPunct="1">
              <a:lnSpc>
                <a:spcPct val="90000"/>
              </a:lnSpc>
              <a:buClr>
                <a:srgbClr val="0000CC"/>
              </a:buClr>
              <a:buFont typeface="Wingdings" charset="0"/>
              <a:buChar char="n"/>
              <a:defRPr/>
            </a:pPr>
            <a:r>
              <a:rPr lang="en-US" sz="2400"/>
              <a:t>Fraud detection</a:t>
            </a:r>
          </a:p>
        </p:txBody>
      </p:sp>
      <p:sp>
        <p:nvSpPr>
          <p:cNvPr id="1272835" name="Rectangle 3">
            <a:extLst>
              <a:ext uri="{FF2B5EF4-FFF2-40B4-BE49-F238E27FC236}">
                <a16:creationId xmlns:a16="http://schemas.microsoft.com/office/drawing/2014/main" id="{B6F334D8-7D47-4E33-3761-506186F125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05800" cy="819150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>
                <a:cs typeface="+mj-cs"/>
              </a:rPr>
              <a:t>Classification vs. Prediction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>
            <a:extLst>
              <a:ext uri="{FF2B5EF4-FFF2-40B4-BE49-F238E27FC236}">
                <a16:creationId xmlns:a16="http://schemas.microsoft.com/office/drawing/2014/main" id="{E06458FC-49CE-4234-7716-4171F30D96A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57B0DB-7A45-AF45-BBEB-1341A488F0E6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B04893D0-EFEC-34B7-8F41-71B1E7F1B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F8CA8F4-4726-2145-9232-A912B32EF8B7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3AF2017C-08B1-57A8-C4A3-D170655CE7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01000" cy="762000"/>
          </a:xfrm>
        </p:spPr>
        <p:txBody>
          <a:bodyPr/>
          <a:lstStyle/>
          <a:p>
            <a:pPr eaLnBrk="1" hangingPunct="1"/>
            <a:r>
              <a:rPr lang="en-US" altLang="en-US" sz="3200"/>
              <a:t>Classification—A Two-Step Process</a:t>
            </a:r>
            <a:r>
              <a:rPr lang="en-US" altLang="en-US" sz="2800"/>
              <a:t> </a:t>
            </a:r>
            <a:endParaRPr lang="en-US" altLang="en-US" sz="3200"/>
          </a:p>
        </p:txBody>
      </p:sp>
      <p:sp>
        <p:nvSpPr>
          <p:cNvPr id="1274883" name="Rectangle 3">
            <a:extLst>
              <a:ext uri="{FF2B5EF4-FFF2-40B4-BE49-F238E27FC236}">
                <a16:creationId xmlns:a16="http://schemas.microsoft.com/office/drawing/2014/main" id="{10E05439-732D-47BF-16A2-CA6D77E09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>
                <a:solidFill>
                  <a:schemeClr val="hlink"/>
                </a:solidFill>
                <a:cs typeface="+mn-cs"/>
              </a:rPr>
              <a:t>Model construction</a:t>
            </a:r>
            <a:r>
              <a:rPr lang="en-US" sz="2000">
                <a:cs typeface="+mn-cs"/>
              </a:rPr>
              <a:t>: describing a set of predetermined classes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Each tuple/sample is assumed to belong to a predefined class, as determined by the </a:t>
            </a:r>
            <a:r>
              <a:rPr lang="en-US" sz="2000">
                <a:solidFill>
                  <a:schemeClr val="hlink"/>
                </a:solidFill>
              </a:rPr>
              <a:t>class label attribute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The set of tuples used for model construction is </a:t>
            </a:r>
            <a:r>
              <a:rPr lang="en-US" sz="2000">
                <a:solidFill>
                  <a:schemeClr val="hlink"/>
                </a:solidFill>
              </a:rPr>
              <a:t>training set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The model is represented as classification rules, decision trees, or mathematical formulae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>
                <a:solidFill>
                  <a:schemeClr val="hlink"/>
                </a:solidFill>
                <a:cs typeface="+mn-cs"/>
              </a:rPr>
              <a:t>Model usage</a:t>
            </a:r>
            <a:r>
              <a:rPr lang="en-US" sz="2000">
                <a:cs typeface="+mn-cs"/>
              </a:rPr>
              <a:t>: for classifying future or unknown objects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>
                <a:solidFill>
                  <a:schemeClr val="hlink"/>
                </a:solidFill>
              </a:rPr>
              <a:t>Estimate accuracy</a:t>
            </a:r>
            <a:r>
              <a:rPr lang="en-US" sz="2000"/>
              <a:t> of the model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The known label of test sample is compared with the classified result from the model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Accuracy rate is the percentage of test set samples that are correctly classified by the model</a:t>
            </a:r>
          </a:p>
          <a:p>
            <a:pPr lvl="2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Test set is independent of training set, otherwise over-fitting will occur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2000"/>
              <a:t>If the accuracy is acceptable, use the model to </a:t>
            </a:r>
            <a:r>
              <a:rPr lang="en-US" sz="2000">
                <a:solidFill>
                  <a:schemeClr val="hlink"/>
                </a:solidFill>
              </a:rPr>
              <a:t>classify data</a:t>
            </a:r>
            <a:r>
              <a:rPr lang="en-US" sz="2000"/>
              <a:t> tuples whose class labels are not known</a:t>
            </a:r>
            <a:endParaRPr lang="en-US" sz="2400"/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Date Placeholder 3">
            <a:extLst>
              <a:ext uri="{FF2B5EF4-FFF2-40B4-BE49-F238E27FC236}">
                <a16:creationId xmlns:a16="http://schemas.microsoft.com/office/drawing/2014/main" id="{608A3980-ECCF-7E46-F55A-8272BBA174F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8DC7189-17F8-D04E-8EEB-C02D9955D213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B0F33BFD-9219-E44F-1662-C1690BF4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EEB2D05-C573-3F46-9A8B-9C646BB745F1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/>
          </a:p>
        </p:txBody>
      </p:sp>
      <p:sp>
        <p:nvSpPr>
          <p:cNvPr id="1275906" name="Rectangle 2">
            <a:extLst>
              <a:ext uri="{FF2B5EF4-FFF2-40B4-BE49-F238E27FC236}">
                <a16:creationId xmlns:a16="http://schemas.microsoft.com/office/drawing/2014/main" id="{805162FC-DB10-4F71-3825-38971E5DEC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077200" cy="762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>
                <a:cs typeface="+mj-cs"/>
              </a:rPr>
              <a:t>Process (1): Model Construction</a:t>
            </a:r>
          </a:p>
        </p:txBody>
      </p:sp>
      <p:grpSp>
        <p:nvGrpSpPr>
          <p:cNvPr id="25604" name="Group 3">
            <a:extLst>
              <a:ext uri="{FF2B5EF4-FFF2-40B4-BE49-F238E27FC236}">
                <a16:creationId xmlns:a16="http://schemas.microsoft.com/office/drawing/2014/main" id="{11B37933-B866-9905-33ED-3D4226B7715E}"/>
              </a:ext>
            </a:extLst>
          </p:cNvPr>
          <p:cNvGrpSpPr>
            <a:grpSpLocks/>
          </p:cNvGrpSpPr>
          <p:nvPr/>
        </p:nvGrpSpPr>
        <p:grpSpPr bwMode="auto">
          <a:xfrm>
            <a:off x="2036763" y="1774825"/>
            <a:ext cx="1698625" cy="1506538"/>
            <a:chOff x="1283" y="1118"/>
            <a:chExt cx="1070" cy="949"/>
          </a:xfrm>
        </p:grpSpPr>
        <p:pic>
          <p:nvPicPr>
            <p:cNvPr id="25617" name="Picture 4">
              <a:extLst>
                <a:ext uri="{FF2B5EF4-FFF2-40B4-BE49-F238E27FC236}">
                  <a16:creationId xmlns:a16="http://schemas.microsoft.com/office/drawing/2014/main" id="{45576ECB-DC14-56F9-8CAE-EA099F4FC388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3" y="1118"/>
              <a:ext cx="107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8" name="Rectangle 5">
              <a:extLst>
                <a:ext uri="{FF2B5EF4-FFF2-40B4-BE49-F238E27FC236}">
                  <a16:creationId xmlns:a16="http://schemas.microsoft.com/office/drawing/2014/main" id="{A6078922-A010-EADF-8F2C-60ECAFF1DE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7" y="1427"/>
              <a:ext cx="93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Training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Data</a:t>
              </a:r>
            </a:p>
          </p:txBody>
        </p:sp>
      </p:grpSp>
      <p:graphicFrame>
        <p:nvGraphicFramePr>
          <p:cNvPr id="25605" name="Object 6">
            <a:extLst>
              <a:ext uri="{FF2B5EF4-FFF2-40B4-BE49-F238E27FC236}">
                <a16:creationId xmlns:a16="http://schemas.microsoft.com/office/drawing/2014/main" id="{4B1E27FA-63CA-DFD3-3786-65F373FBF47C}"/>
              </a:ext>
            </a:extLst>
          </p:cNvPr>
          <p:cNvGraphicFramePr>
            <a:graphicFrameLocks/>
          </p:cNvGraphicFramePr>
          <p:nvPr/>
        </p:nvGraphicFramePr>
        <p:xfrm>
          <a:off x="288925" y="3825875"/>
          <a:ext cx="5437188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1318200" imgH="14376400" progId="Excel.Sheet.8">
                  <p:embed/>
                </p:oleObj>
              </mc:Choice>
              <mc:Fallback>
                <p:oleObj name="Worksheet" r:id="rId3" imgW="31318200" imgH="14376400" progId="Excel.Sheet.8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25" y="3825875"/>
                        <a:ext cx="5437188" cy="2495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Line 7">
            <a:extLst>
              <a:ext uri="{FF2B5EF4-FFF2-40B4-BE49-F238E27FC236}">
                <a16:creationId xmlns:a16="http://schemas.microsoft.com/office/drawing/2014/main" id="{54A3BE50-9A10-BDF9-86E6-94565EBFA22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6388" y="3111500"/>
            <a:ext cx="1644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8">
            <a:extLst>
              <a:ext uri="{FF2B5EF4-FFF2-40B4-BE49-F238E27FC236}">
                <a16:creationId xmlns:a16="http://schemas.microsoft.com/office/drawing/2014/main" id="{BFBCC810-7C2D-E6D8-CA75-03AF58C52A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6975" y="3111500"/>
            <a:ext cx="2025650" cy="7000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Rectangle 9">
            <a:extLst>
              <a:ext uri="{FF2B5EF4-FFF2-40B4-BE49-F238E27FC236}">
                <a16:creationId xmlns:a16="http://schemas.microsoft.com/office/drawing/2014/main" id="{4A0BCBF3-F4FA-E521-5AC6-928893D34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1763" y="1622425"/>
            <a:ext cx="1870075" cy="83502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Classification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Algorithms</a:t>
            </a:r>
          </a:p>
        </p:txBody>
      </p:sp>
      <p:sp>
        <p:nvSpPr>
          <p:cNvPr id="25609" name="AutoShape 10">
            <a:extLst>
              <a:ext uri="{FF2B5EF4-FFF2-40B4-BE49-F238E27FC236}">
                <a16:creationId xmlns:a16="http://schemas.microsoft.com/office/drawing/2014/main" id="{EC38BA1B-1473-B495-C432-758F7E1102BE}"/>
              </a:ext>
            </a:extLst>
          </p:cNvPr>
          <p:cNvSpPr>
            <a:spLocks noChangeArrowheads="1"/>
          </p:cNvSpPr>
          <p:nvPr/>
        </p:nvSpPr>
        <p:spPr bwMode="auto">
          <a:xfrm rot="-1140000">
            <a:off x="4235450" y="2074863"/>
            <a:ext cx="1657350" cy="484187"/>
          </a:xfrm>
          <a:prstGeom prst="rightArrow">
            <a:avLst>
              <a:gd name="adj1" fmla="val 50000"/>
              <a:gd name="adj2" fmla="val 85606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5610" name="Rectangle 11">
            <a:extLst>
              <a:ext uri="{FF2B5EF4-FFF2-40B4-BE49-F238E27FC236}">
                <a16:creationId xmlns:a16="http://schemas.microsoft.com/office/drawing/2014/main" id="{CAC52A26-E504-4A7D-93E8-E2AA1875F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8363" y="5311775"/>
            <a:ext cx="3008312" cy="1200150"/>
          </a:xfrm>
          <a:prstGeom prst="rect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IF rank = </a:t>
            </a:r>
            <a:r>
              <a:rPr lang="ja-JP" altLang="en-US" sz="2400">
                <a:latin typeface="Arial" panose="020B0604020202020204" pitchFamily="34" charset="0"/>
              </a:rPr>
              <a:t>‘</a:t>
            </a:r>
            <a:r>
              <a:rPr lang="en-US" altLang="ja-JP" sz="2400">
                <a:latin typeface="Times New Roman" panose="02020603050405020304" pitchFamily="18" charset="0"/>
              </a:rPr>
              <a:t>professor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endParaRPr lang="en-US" altLang="ja-JP" sz="2400"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OR years &gt; 6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THEN tenured = </a:t>
            </a:r>
            <a:r>
              <a:rPr lang="ja-JP" altLang="en-US" sz="2400">
                <a:latin typeface="Arial" panose="020B0604020202020204" pitchFamily="34" charset="0"/>
              </a:rPr>
              <a:t>‘</a:t>
            </a:r>
            <a:r>
              <a:rPr lang="en-US" altLang="ja-JP" sz="2400">
                <a:latin typeface="Times New Roman" panose="02020603050405020304" pitchFamily="18" charset="0"/>
              </a:rPr>
              <a:t>yes</a:t>
            </a:r>
            <a:r>
              <a:rPr lang="ja-JP" altLang="en-US" sz="2400">
                <a:latin typeface="Arial" panose="020B0604020202020204" pitchFamily="34" charset="0"/>
              </a:rPr>
              <a:t>’</a:t>
            </a:r>
            <a:r>
              <a:rPr lang="en-US" altLang="ja-JP" sz="2400">
                <a:latin typeface="Times New Roman" panose="02020603050405020304" pitchFamily="18" charset="0"/>
              </a:rPr>
              <a:t>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5611" name="Group 12">
            <a:extLst>
              <a:ext uri="{FF2B5EF4-FFF2-40B4-BE49-F238E27FC236}">
                <a16:creationId xmlns:a16="http://schemas.microsoft.com/office/drawing/2014/main" id="{062933C6-8FDC-0645-CC1D-F0E30A4B301D}"/>
              </a:ext>
            </a:extLst>
          </p:cNvPr>
          <p:cNvGrpSpPr>
            <a:grpSpLocks/>
          </p:cNvGrpSpPr>
          <p:nvPr/>
        </p:nvGrpSpPr>
        <p:grpSpPr bwMode="auto">
          <a:xfrm>
            <a:off x="6478588" y="3216275"/>
            <a:ext cx="1889125" cy="1506538"/>
            <a:chOff x="4081" y="2026"/>
            <a:chExt cx="1190" cy="949"/>
          </a:xfrm>
        </p:grpSpPr>
        <p:pic>
          <p:nvPicPr>
            <p:cNvPr id="25615" name="Picture 13">
              <a:extLst>
                <a:ext uri="{FF2B5EF4-FFF2-40B4-BE49-F238E27FC236}">
                  <a16:creationId xmlns:a16="http://schemas.microsoft.com/office/drawing/2014/main" id="{9D83C082-9724-0012-51CD-D9CA1C34BCBD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" y="2026"/>
              <a:ext cx="119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6" name="Rectangle 14">
              <a:extLst>
                <a:ext uri="{FF2B5EF4-FFF2-40B4-BE49-F238E27FC236}">
                  <a16:creationId xmlns:a16="http://schemas.microsoft.com/office/drawing/2014/main" id="{263DD10F-B24D-F20F-3C7C-740E7AA30D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5" y="2306"/>
              <a:ext cx="851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Classifier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(Model)</a:t>
              </a:r>
            </a:p>
          </p:txBody>
        </p:sp>
      </p:grpSp>
      <p:sp>
        <p:nvSpPr>
          <p:cNvPr id="25612" name="Line 15">
            <a:extLst>
              <a:ext uri="{FF2B5EF4-FFF2-40B4-BE49-F238E27FC236}">
                <a16:creationId xmlns:a16="http://schemas.microsoft.com/office/drawing/2014/main" id="{5CB0831B-5BC6-9E28-5F19-8F828B1A00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6775" y="4621213"/>
            <a:ext cx="531813" cy="7143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6">
            <a:extLst>
              <a:ext uri="{FF2B5EF4-FFF2-40B4-BE49-F238E27FC236}">
                <a16:creationId xmlns:a16="http://schemas.microsoft.com/office/drawing/2014/main" id="{19754AE7-0011-A246-8B2B-929DCACD3766}"/>
              </a:ext>
            </a:extLst>
          </p:cNvPr>
          <p:cNvSpPr>
            <a:spLocks noChangeShapeType="1"/>
          </p:cNvSpPr>
          <p:nvPr/>
        </p:nvSpPr>
        <p:spPr bwMode="auto">
          <a:xfrm>
            <a:off x="8369300" y="4543425"/>
            <a:ext cx="577850" cy="790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AutoShape 17">
            <a:extLst>
              <a:ext uri="{FF2B5EF4-FFF2-40B4-BE49-F238E27FC236}">
                <a16:creationId xmlns:a16="http://schemas.microsoft.com/office/drawing/2014/main" id="{4840CAA7-C426-CC59-724C-0F3F786BA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2576513"/>
            <a:ext cx="546100" cy="592137"/>
          </a:xfrm>
          <a:prstGeom prst="downArrow">
            <a:avLst>
              <a:gd name="adj1" fmla="val 50000"/>
              <a:gd name="adj2" fmla="val 27118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>
            <a:extLst>
              <a:ext uri="{FF2B5EF4-FFF2-40B4-BE49-F238E27FC236}">
                <a16:creationId xmlns:a16="http://schemas.microsoft.com/office/drawing/2014/main" id="{2A0FF910-847E-E4C2-724E-C890B783B6A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6B5BBDC-8C8E-4B46-873B-5BD9CC4E1B2E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3A71BB90-FC40-CCD5-BDFE-4C2725E3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81F8DF-7E55-F846-9023-C69C5AF08028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/>
          </a:p>
        </p:txBody>
      </p:sp>
      <p:sp>
        <p:nvSpPr>
          <p:cNvPr id="1276930" name="Rectangle 2">
            <a:extLst>
              <a:ext uri="{FF2B5EF4-FFF2-40B4-BE49-F238E27FC236}">
                <a16:creationId xmlns:a16="http://schemas.microsoft.com/office/drawing/2014/main" id="{9C0FE94E-5C6F-512E-A9F4-3A1F0455D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Process (2): Using the Model in Prediction</a:t>
            </a:r>
            <a:r>
              <a:rPr lang="en-US">
                <a:cs typeface="+mj-cs"/>
              </a:rPr>
              <a:t> </a:t>
            </a:r>
          </a:p>
        </p:txBody>
      </p:sp>
      <p:grpSp>
        <p:nvGrpSpPr>
          <p:cNvPr id="26628" name="Group 3">
            <a:extLst>
              <a:ext uri="{FF2B5EF4-FFF2-40B4-BE49-F238E27FC236}">
                <a16:creationId xmlns:a16="http://schemas.microsoft.com/office/drawing/2014/main" id="{D8118CCF-5BCC-F42F-4363-2230B22D8B51}"/>
              </a:ext>
            </a:extLst>
          </p:cNvPr>
          <p:cNvGrpSpPr>
            <a:grpSpLocks/>
          </p:cNvGrpSpPr>
          <p:nvPr/>
        </p:nvGrpSpPr>
        <p:grpSpPr bwMode="auto">
          <a:xfrm>
            <a:off x="4445000" y="1570038"/>
            <a:ext cx="1889125" cy="1506537"/>
            <a:chOff x="2800" y="989"/>
            <a:chExt cx="1190" cy="949"/>
          </a:xfrm>
        </p:grpSpPr>
        <p:pic>
          <p:nvPicPr>
            <p:cNvPr id="26646" name="Picture 4">
              <a:extLst>
                <a:ext uri="{FF2B5EF4-FFF2-40B4-BE49-F238E27FC236}">
                  <a16:creationId xmlns:a16="http://schemas.microsoft.com/office/drawing/2014/main" id="{1277C44C-4E83-4C28-27CF-0D67497EBA82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0" y="989"/>
              <a:ext cx="119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7" name="Rectangle 5">
              <a:extLst>
                <a:ext uri="{FF2B5EF4-FFF2-40B4-BE49-F238E27FC236}">
                  <a16:creationId xmlns:a16="http://schemas.microsoft.com/office/drawing/2014/main" id="{971FD9E9-B085-86DE-F946-5974DB2A0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64" y="1384"/>
              <a:ext cx="8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Classifier</a:t>
              </a:r>
            </a:p>
          </p:txBody>
        </p:sp>
      </p:grpSp>
      <p:grpSp>
        <p:nvGrpSpPr>
          <p:cNvPr id="26629" name="Group 6">
            <a:extLst>
              <a:ext uri="{FF2B5EF4-FFF2-40B4-BE49-F238E27FC236}">
                <a16:creationId xmlns:a16="http://schemas.microsoft.com/office/drawing/2014/main" id="{CF797607-63D3-93A7-307F-DA2AE2E5EB7D}"/>
              </a:ext>
            </a:extLst>
          </p:cNvPr>
          <p:cNvGrpSpPr>
            <a:grpSpLocks/>
          </p:cNvGrpSpPr>
          <p:nvPr/>
        </p:nvGrpSpPr>
        <p:grpSpPr bwMode="auto">
          <a:xfrm>
            <a:off x="2157413" y="2735263"/>
            <a:ext cx="1698625" cy="1506537"/>
            <a:chOff x="1359" y="1723"/>
            <a:chExt cx="1070" cy="949"/>
          </a:xfrm>
        </p:grpSpPr>
        <p:pic>
          <p:nvPicPr>
            <p:cNvPr id="26644" name="Picture 7">
              <a:extLst>
                <a:ext uri="{FF2B5EF4-FFF2-40B4-BE49-F238E27FC236}">
                  <a16:creationId xmlns:a16="http://schemas.microsoft.com/office/drawing/2014/main" id="{F69DC279-3DBD-9CE3-8DA1-CB24E0E0373B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9" y="1723"/>
              <a:ext cx="1070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5" name="Rectangle 8">
              <a:extLst>
                <a:ext uri="{FF2B5EF4-FFF2-40B4-BE49-F238E27FC236}">
                  <a16:creationId xmlns:a16="http://schemas.microsoft.com/office/drawing/2014/main" id="{BFA337B7-9E3F-5686-4D1D-A8D34F1F5E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2032"/>
              <a:ext cx="934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Testing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Data</a:t>
              </a:r>
            </a:p>
          </p:txBody>
        </p:sp>
      </p:grpSp>
      <p:graphicFrame>
        <p:nvGraphicFramePr>
          <p:cNvPr id="26630" name="Object 9">
            <a:extLst>
              <a:ext uri="{FF2B5EF4-FFF2-40B4-BE49-F238E27FC236}">
                <a16:creationId xmlns:a16="http://schemas.microsoft.com/office/drawing/2014/main" id="{9C834A07-D27D-A042-B97C-51BEEA8BADA3}"/>
              </a:ext>
            </a:extLst>
          </p:cNvPr>
          <p:cNvGraphicFramePr>
            <a:graphicFrameLocks/>
          </p:cNvGraphicFramePr>
          <p:nvPr/>
        </p:nvGraphicFramePr>
        <p:xfrm>
          <a:off x="457200" y="4800600"/>
          <a:ext cx="5438775" cy="176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1318200" imgH="10172700" progId="Excel.Sheet.8">
                  <p:embed/>
                </p:oleObj>
              </mc:Choice>
              <mc:Fallback>
                <p:oleObj name="Worksheet" r:id="rId4" imgW="31318200" imgH="10172700" progId="Excel.Sheet.8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800600"/>
                        <a:ext cx="5438775" cy="176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1" name="Line 10">
            <a:extLst>
              <a:ext uri="{FF2B5EF4-FFF2-40B4-BE49-F238E27FC236}">
                <a16:creationId xmlns:a16="http://schemas.microsoft.com/office/drawing/2014/main" id="{0A55495B-D358-3BBF-BE25-8D5DA47E8F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7038" y="4071938"/>
            <a:ext cx="1644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11">
            <a:extLst>
              <a:ext uri="{FF2B5EF4-FFF2-40B4-BE49-F238E27FC236}">
                <a16:creationId xmlns:a16="http://schemas.microsoft.com/office/drawing/2014/main" id="{33297D34-ABF9-B739-2B25-04063D0302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57625" y="4071938"/>
            <a:ext cx="2025650" cy="7000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AutoShape 12">
            <a:extLst>
              <a:ext uri="{FF2B5EF4-FFF2-40B4-BE49-F238E27FC236}">
                <a16:creationId xmlns:a16="http://schemas.microsoft.com/office/drawing/2014/main" id="{33FEF75E-FDCC-964E-A235-946A701BC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3038" y="5000625"/>
            <a:ext cx="546100" cy="592138"/>
          </a:xfrm>
          <a:prstGeom prst="downArrow">
            <a:avLst>
              <a:gd name="adj1" fmla="val 50000"/>
              <a:gd name="adj2" fmla="val 27118"/>
            </a:avLst>
          </a:prstGeom>
          <a:solidFill>
            <a:srgbClr val="2597B8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4" name="Freeform 13">
            <a:extLst>
              <a:ext uri="{FF2B5EF4-FFF2-40B4-BE49-F238E27FC236}">
                <a16:creationId xmlns:a16="http://schemas.microsoft.com/office/drawing/2014/main" id="{742614E8-4988-09D3-7356-CAB505C2EFF9}"/>
              </a:ext>
            </a:extLst>
          </p:cNvPr>
          <p:cNvSpPr>
            <a:spLocks/>
          </p:cNvSpPr>
          <p:nvPr/>
        </p:nvSpPr>
        <p:spPr bwMode="auto">
          <a:xfrm>
            <a:off x="6523038" y="2173288"/>
            <a:ext cx="941387" cy="766762"/>
          </a:xfrm>
          <a:custGeom>
            <a:avLst/>
            <a:gdLst>
              <a:gd name="T0" fmla="*/ 0 w 593"/>
              <a:gd name="T1" fmla="*/ 85685257 h 483"/>
              <a:gd name="T2" fmla="*/ 504030982 w 593"/>
              <a:gd name="T3" fmla="*/ 0 h 483"/>
              <a:gd name="T4" fmla="*/ 400703837 w 593"/>
              <a:gd name="T5" fmla="*/ 146168967 h 483"/>
              <a:gd name="T6" fmla="*/ 1297878986 w 593"/>
              <a:gd name="T7" fmla="*/ 771167310 h 483"/>
              <a:gd name="T8" fmla="*/ 1398685182 w 593"/>
              <a:gd name="T9" fmla="*/ 624998342 h 483"/>
              <a:gd name="T10" fmla="*/ 1491931708 w 593"/>
              <a:gd name="T11" fmla="*/ 1129029264 h 483"/>
              <a:gd name="T12" fmla="*/ 987900725 w 593"/>
              <a:gd name="T13" fmla="*/ 1214714520 h 483"/>
              <a:gd name="T14" fmla="*/ 1091226283 w 593"/>
              <a:gd name="T15" fmla="*/ 1068545553 h 483"/>
              <a:gd name="T16" fmla="*/ 194051134 w 593"/>
              <a:gd name="T17" fmla="*/ 443547211 h 483"/>
              <a:gd name="T18" fmla="*/ 93244938 w 593"/>
              <a:gd name="T19" fmla="*/ 589716178 h 483"/>
              <a:gd name="T20" fmla="*/ 0 w 593"/>
              <a:gd name="T21" fmla="*/ 85685257 h 48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93" h="483">
                <a:moveTo>
                  <a:pt x="0" y="34"/>
                </a:moveTo>
                <a:lnTo>
                  <a:pt x="200" y="0"/>
                </a:lnTo>
                <a:lnTo>
                  <a:pt x="159" y="58"/>
                </a:lnTo>
                <a:lnTo>
                  <a:pt x="515" y="306"/>
                </a:lnTo>
                <a:lnTo>
                  <a:pt x="555" y="248"/>
                </a:lnTo>
                <a:lnTo>
                  <a:pt x="592" y="448"/>
                </a:lnTo>
                <a:lnTo>
                  <a:pt x="392" y="482"/>
                </a:lnTo>
                <a:lnTo>
                  <a:pt x="433" y="424"/>
                </a:lnTo>
                <a:lnTo>
                  <a:pt x="77" y="176"/>
                </a:lnTo>
                <a:lnTo>
                  <a:pt x="37" y="234"/>
                </a:lnTo>
                <a:lnTo>
                  <a:pt x="0" y="34"/>
                </a:lnTo>
              </a:path>
            </a:pathLst>
          </a:custGeom>
          <a:solidFill>
            <a:srgbClr val="2597B8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6635" name="Group 14">
            <a:extLst>
              <a:ext uri="{FF2B5EF4-FFF2-40B4-BE49-F238E27FC236}">
                <a16:creationId xmlns:a16="http://schemas.microsoft.com/office/drawing/2014/main" id="{F13603D0-83FE-7E28-89F8-B5DB91C3EF32}"/>
              </a:ext>
            </a:extLst>
          </p:cNvPr>
          <p:cNvGrpSpPr>
            <a:grpSpLocks/>
          </p:cNvGrpSpPr>
          <p:nvPr/>
        </p:nvGrpSpPr>
        <p:grpSpPr bwMode="auto">
          <a:xfrm>
            <a:off x="6646863" y="3187700"/>
            <a:ext cx="1781175" cy="815975"/>
            <a:chOff x="4187" y="2008"/>
            <a:chExt cx="1122" cy="514"/>
          </a:xfrm>
        </p:grpSpPr>
        <p:pic>
          <p:nvPicPr>
            <p:cNvPr id="26642" name="Picture 15">
              <a:extLst>
                <a:ext uri="{FF2B5EF4-FFF2-40B4-BE49-F238E27FC236}">
                  <a16:creationId xmlns:a16="http://schemas.microsoft.com/office/drawing/2014/main" id="{1B36F421-F8B4-81F5-40A8-CF76E40E5454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7" y="2008"/>
              <a:ext cx="1122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643" name="Rectangle 16">
              <a:extLst>
                <a:ext uri="{FF2B5EF4-FFF2-40B4-BE49-F238E27FC236}">
                  <a16:creationId xmlns:a16="http://schemas.microsoft.com/office/drawing/2014/main" id="{6EFA236A-8FF3-7F59-471B-63EF523C5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1" y="2180"/>
              <a:ext cx="98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2400">
                  <a:latin typeface="Times New Roman" panose="02020603050405020304" pitchFamily="18" charset="0"/>
                </a:rPr>
                <a:t>Unseen Data</a:t>
              </a:r>
            </a:p>
          </p:txBody>
        </p:sp>
      </p:grpSp>
      <p:sp>
        <p:nvSpPr>
          <p:cNvPr id="26636" name="Rectangle 17">
            <a:extLst>
              <a:ext uri="{FF2B5EF4-FFF2-40B4-BE49-F238E27FC236}">
                <a16:creationId xmlns:a16="http://schemas.microsoft.com/office/drawing/2014/main" id="{04E874D0-2BE5-7D5C-7E33-91CC6A423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5550" y="4262438"/>
            <a:ext cx="2454275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(Jeff, Professor, 4)</a:t>
            </a:r>
          </a:p>
        </p:txBody>
      </p:sp>
      <p:sp>
        <p:nvSpPr>
          <p:cNvPr id="26637" name="Line 18">
            <a:extLst>
              <a:ext uri="{FF2B5EF4-FFF2-40B4-BE49-F238E27FC236}">
                <a16:creationId xmlns:a16="http://schemas.microsoft.com/office/drawing/2014/main" id="{00B8A0FC-8AAF-7A83-CF13-0A659E266F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67438" y="3903663"/>
            <a:ext cx="471487" cy="393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19">
            <a:extLst>
              <a:ext uri="{FF2B5EF4-FFF2-40B4-BE49-F238E27FC236}">
                <a16:creationId xmlns:a16="http://schemas.microsoft.com/office/drawing/2014/main" id="{A125B763-A690-E3E5-84F7-BBD3A0F38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8448675" y="3903663"/>
            <a:ext cx="363538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Freeform 20">
            <a:extLst>
              <a:ext uri="{FF2B5EF4-FFF2-40B4-BE49-F238E27FC236}">
                <a16:creationId xmlns:a16="http://schemas.microsoft.com/office/drawing/2014/main" id="{1D773126-2B19-8850-FD0D-4AEA77EA0164}"/>
              </a:ext>
            </a:extLst>
          </p:cNvPr>
          <p:cNvSpPr>
            <a:spLocks/>
          </p:cNvSpPr>
          <p:nvPr/>
        </p:nvSpPr>
        <p:spPr bwMode="auto">
          <a:xfrm>
            <a:off x="3360738" y="2032000"/>
            <a:ext cx="901700" cy="593725"/>
          </a:xfrm>
          <a:custGeom>
            <a:avLst/>
            <a:gdLst>
              <a:gd name="T0" fmla="*/ 1428929388 w 568"/>
              <a:gd name="T1" fmla="*/ 148690013 h 374"/>
              <a:gd name="T2" fmla="*/ 1267639388 w 568"/>
              <a:gd name="T3" fmla="*/ 554434375 h 374"/>
              <a:gd name="T4" fmla="*/ 1204634688 w 568"/>
              <a:gd name="T5" fmla="*/ 415826575 h 374"/>
              <a:gd name="T6" fmla="*/ 347781563 w 568"/>
              <a:gd name="T7" fmla="*/ 801409688 h 374"/>
              <a:gd name="T8" fmla="*/ 410786263 w 568"/>
              <a:gd name="T9" fmla="*/ 940019075 h 374"/>
              <a:gd name="T10" fmla="*/ 0 w 568"/>
              <a:gd name="T11" fmla="*/ 791329063 h 374"/>
              <a:gd name="T12" fmla="*/ 161290000 w 568"/>
              <a:gd name="T13" fmla="*/ 385584700 h 374"/>
              <a:gd name="T14" fmla="*/ 224294700 w 568"/>
              <a:gd name="T15" fmla="*/ 524192500 h 374"/>
              <a:gd name="T16" fmla="*/ 1081147825 w 568"/>
              <a:gd name="T17" fmla="*/ 138609388 h 374"/>
              <a:gd name="T18" fmla="*/ 1018143125 w 568"/>
              <a:gd name="T19" fmla="*/ 0 h 374"/>
              <a:gd name="T20" fmla="*/ 1428929388 w 568"/>
              <a:gd name="T21" fmla="*/ 148690013 h 37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68" h="374">
                <a:moveTo>
                  <a:pt x="567" y="59"/>
                </a:moveTo>
                <a:lnTo>
                  <a:pt x="503" y="220"/>
                </a:lnTo>
                <a:lnTo>
                  <a:pt x="478" y="165"/>
                </a:lnTo>
                <a:lnTo>
                  <a:pt x="138" y="318"/>
                </a:lnTo>
                <a:lnTo>
                  <a:pt x="163" y="373"/>
                </a:lnTo>
                <a:lnTo>
                  <a:pt x="0" y="314"/>
                </a:lnTo>
                <a:lnTo>
                  <a:pt x="64" y="153"/>
                </a:lnTo>
                <a:lnTo>
                  <a:pt x="89" y="208"/>
                </a:lnTo>
                <a:lnTo>
                  <a:pt x="429" y="55"/>
                </a:lnTo>
                <a:lnTo>
                  <a:pt x="404" y="0"/>
                </a:lnTo>
                <a:lnTo>
                  <a:pt x="567" y="59"/>
                </a:lnTo>
              </a:path>
            </a:pathLst>
          </a:custGeom>
          <a:solidFill>
            <a:srgbClr val="2597B8"/>
          </a:solidFill>
          <a:ln w="12700" cap="rnd" cmpd="sng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40" name="Picture 21">
            <a:extLst>
              <a:ext uri="{FF2B5EF4-FFF2-40B4-BE49-F238E27FC236}">
                <a16:creationId xmlns:a16="http://schemas.microsoft.com/office/drawing/2014/main" id="{6C91C1F5-EB51-AF2C-4F57-B6F6E0416723}"/>
              </a:ext>
            </a:extLst>
          </p:cNvPr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013" y="5738813"/>
            <a:ext cx="72072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41" name="Rectangle 22">
            <a:extLst>
              <a:ext uri="{FF2B5EF4-FFF2-40B4-BE49-F238E27FC236}">
                <a16:creationId xmlns:a16="http://schemas.microsoft.com/office/drawing/2014/main" id="{AF3923B3-4B85-0005-320A-50B0C0C53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1413" y="4959350"/>
            <a:ext cx="1525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Tenured?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Date Placeholder 3">
            <a:extLst>
              <a:ext uri="{FF2B5EF4-FFF2-40B4-BE49-F238E27FC236}">
                <a16:creationId xmlns:a16="http://schemas.microsoft.com/office/drawing/2014/main" id="{C99D78B2-0622-86A5-2539-AA78CD6CC2C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960234-D0C9-1545-A2E2-34A92CBDC1DE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72BB4E29-BB3F-518C-D986-622EAF346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20850E0-111F-7F4C-88E7-25D62DAB0654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/>
          </a:p>
        </p:txBody>
      </p:sp>
      <p:sp>
        <p:nvSpPr>
          <p:cNvPr id="1278978" name="Rectangle 2">
            <a:extLst>
              <a:ext uri="{FF2B5EF4-FFF2-40B4-BE49-F238E27FC236}">
                <a16:creationId xmlns:a16="http://schemas.microsoft.com/office/drawing/2014/main" id="{528F0830-E382-CB0B-1BD4-47479F336A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783638" cy="762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Supervised vs. Unsupervised Learning</a:t>
            </a:r>
          </a:p>
        </p:txBody>
      </p:sp>
      <p:sp>
        <p:nvSpPr>
          <p:cNvPr id="1278979" name="Rectangle 3">
            <a:extLst>
              <a:ext uri="{FF2B5EF4-FFF2-40B4-BE49-F238E27FC236}">
                <a16:creationId xmlns:a16="http://schemas.microsoft.com/office/drawing/2014/main" id="{101A767D-7CB3-F37B-A350-EA212DCDD5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8768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  <a:buFont typeface="Wingdings" charset="0"/>
              <a:buChar char="n"/>
              <a:defRPr/>
            </a:pPr>
            <a:r>
              <a:rPr lang="en-US" sz="2400">
                <a:solidFill>
                  <a:srgbClr val="F83F24"/>
                </a:solidFill>
                <a:cs typeface="+mn-cs"/>
              </a:rPr>
              <a:t>Supervised learning (classification)</a:t>
            </a:r>
            <a:endParaRPr lang="en-US" sz="2400">
              <a:cs typeface="+mn-cs"/>
            </a:endParaRPr>
          </a:p>
          <a:p>
            <a:pPr lvl="1" eaLnBrk="1" hangingPunct="1">
              <a:lnSpc>
                <a:spcPct val="120000"/>
              </a:lnSpc>
              <a:buFont typeface="Wingdings" charset="0"/>
              <a:buChar char="n"/>
              <a:defRPr/>
            </a:pPr>
            <a:r>
              <a:rPr lang="en-US" sz="2400"/>
              <a:t>Supervision: The training data (observations, measurements, etc.) are accompanied by labels indicating the class of the observations</a:t>
            </a:r>
          </a:p>
          <a:p>
            <a:pPr lvl="1" eaLnBrk="1" hangingPunct="1">
              <a:lnSpc>
                <a:spcPct val="120000"/>
              </a:lnSpc>
              <a:buFont typeface="Wingdings" charset="0"/>
              <a:buChar char="n"/>
              <a:defRPr/>
            </a:pPr>
            <a:r>
              <a:rPr lang="en-US" sz="2400"/>
              <a:t>New data is classified based on the training set</a:t>
            </a:r>
          </a:p>
          <a:p>
            <a:pPr eaLnBrk="1" hangingPunct="1">
              <a:lnSpc>
                <a:spcPct val="120000"/>
              </a:lnSpc>
              <a:buFont typeface="Wingdings" charset="0"/>
              <a:buChar char="n"/>
              <a:defRPr/>
            </a:pPr>
            <a:r>
              <a:rPr lang="en-US" sz="2400">
                <a:solidFill>
                  <a:srgbClr val="F83F24"/>
                </a:solidFill>
                <a:cs typeface="+mn-cs"/>
              </a:rPr>
              <a:t>Unsupervised learning</a:t>
            </a:r>
            <a:r>
              <a:rPr lang="en-US" sz="2400">
                <a:cs typeface="+mn-cs"/>
              </a:rPr>
              <a:t> </a:t>
            </a:r>
            <a:r>
              <a:rPr lang="en-US" sz="2400">
                <a:solidFill>
                  <a:srgbClr val="FF3300"/>
                </a:solidFill>
                <a:cs typeface="+mn-cs"/>
              </a:rPr>
              <a:t>(clustering)</a:t>
            </a:r>
          </a:p>
          <a:p>
            <a:pPr lvl="1" eaLnBrk="1" hangingPunct="1">
              <a:lnSpc>
                <a:spcPct val="120000"/>
              </a:lnSpc>
              <a:buFont typeface="Wingdings" charset="0"/>
              <a:buChar char="n"/>
              <a:defRPr/>
            </a:pPr>
            <a:r>
              <a:rPr lang="en-US" sz="2400"/>
              <a:t>The class labels of training data is unknown</a:t>
            </a:r>
          </a:p>
          <a:p>
            <a:pPr lvl="1" eaLnBrk="1" hangingPunct="1">
              <a:lnSpc>
                <a:spcPct val="120000"/>
              </a:lnSpc>
              <a:buFont typeface="Wingdings" charset="0"/>
              <a:buChar char="n"/>
              <a:defRPr/>
            </a:pPr>
            <a:r>
              <a:rPr lang="en-US" sz="2400"/>
              <a:t>Given a set of measurements, observations, etc. with the aim of establishing the existence of classes or clusters in the data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Date Placeholder 4">
            <a:extLst>
              <a:ext uri="{FF2B5EF4-FFF2-40B4-BE49-F238E27FC236}">
                <a16:creationId xmlns:a16="http://schemas.microsoft.com/office/drawing/2014/main" id="{E22D2397-48B4-D8FC-3968-D6DE9B47F01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BCC44A-DEDA-3845-9B5D-E52C3B8826BB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29698" name="Slide Number Placeholder 6">
            <a:extLst>
              <a:ext uri="{FF2B5EF4-FFF2-40B4-BE49-F238E27FC236}">
                <a16:creationId xmlns:a16="http://schemas.microsoft.com/office/drawing/2014/main" id="{CE1B5C76-706E-4606-ACB8-8A4A27343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48D3B48-6125-2543-8D97-3D0E00C58314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/>
          </a:p>
        </p:txBody>
      </p:sp>
      <p:sp>
        <p:nvSpPr>
          <p:cNvPr id="1811458" name="Rectangle 2">
            <a:extLst>
              <a:ext uri="{FF2B5EF4-FFF2-40B4-BE49-F238E27FC236}">
                <a16:creationId xmlns:a16="http://schemas.microsoft.com/office/drawing/2014/main" id="{6AE93170-980A-B172-E646-F33DE6D36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US" sz="3200">
                <a:cs typeface="+mj-cs"/>
              </a:rPr>
              <a:t>Chapter 6. Classification and Prediction</a:t>
            </a:r>
          </a:p>
        </p:txBody>
      </p:sp>
      <p:sp>
        <p:nvSpPr>
          <p:cNvPr id="1811459" name="Rectangle 3">
            <a:extLst>
              <a:ext uri="{FF2B5EF4-FFF2-40B4-BE49-F238E27FC236}">
                <a16:creationId xmlns:a16="http://schemas.microsoft.com/office/drawing/2014/main" id="{B1DDCAED-5A6C-81FD-19F7-931104A92A7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What is classification? What is prediction?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Issues regarding classification and prediction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Classification by decision tree induction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Bayesian classification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Rule-based classification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Classification by back propagation</a:t>
            </a:r>
          </a:p>
        </p:txBody>
      </p:sp>
      <p:sp>
        <p:nvSpPr>
          <p:cNvPr id="1811460" name="Rectangle 4">
            <a:extLst>
              <a:ext uri="{FF2B5EF4-FFF2-40B4-BE49-F238E27FC236}">
                <a16:creationId xmlns:a16="http://schemas.microsoft.com/office/drawing/2014/main" id="{98DC52A1-63FD-D1C2-B30C-72F8F3AA099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Support Vector Machines (SVM)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Associative classification 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Lazy learners (or learning from your neighbors)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Other classification methods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Prediction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Accuracy and error measures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Ensemble methods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Model selection</a:t>
            </a:r>
          </a:p>
          <a:p>
            <a:pPr eaLnBrk="1" hangingPunct="1">
              <a:lnSpc>
                <a:spcPct val="150000"/>
              </a:lnSpc>
              <a:buFont typeface="Wingdings" charset="0"/>
              <a:buChar char="n"/>
              <a:defRPr/>
            </a:pPr>
            <a:r>
              <a:rPr lang="en-US" sz="2000">
                <a:cs typeface="+mn-cs"/>
              </a:rPr>
              <a:t>Summary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000">
              <a:cs typeface="+mn-cs"/>
            </a:endParaRPr>
          </a:p>
        </p:txBody>
      </p:sp>
      <p:sp>
        <p:nvSpPr>
          <p:cNvPr id="29702" name="AutoShape 5">
            <a:extLst>
              <a:ext uri="{FF2B5EF4-FFF2-40B4-BE49-F238E27FC236}">
                <a16:creationId xmlns:a16="http://schemas.microsoft.com/office/drawing/2014/main" id="{F2E28ECB-93A0-AAD9-64C0-3ABEA10E2A0A}"/>
              </a:ext>
            </a:extLst>
          </p:cNvPr>
          <p:cNvSpPr>
            <a:spLocks noChangeArrowheads="1"/>
          </p:cNvSpPr>
          <p:nvPr/>
        </p:nvSpPr>
        <p:spPr bwMode="auto">
          <a:xfrm rot="362054" flipV="1">
            <a:off x="3897313" y="2971800"/>
            <a:ext cx="609600" cy="76200"/>
          </a:xfrm>
          <a:prstGeom prst="leftArrow">
            <a:avLst>
              <a:gd name="adj1" fmla="val 50000"/>
              <a:gd name="adj2" fmla="val 2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Date Placeholder 3">
            <a:extLst>
              <a:ext uri="{FF2B5EF4-FFF2-40B4-BE49-F238E27FC236}">
                <a16:creationId xmlns:a16="http://schemas.microsoft.com/office/drawing/2014/main" id="{13EB8643-8D70-01E6-E504-8DD35A7E1B2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21C33A2-CA58-C045-8C8A-527D471D3800}" type="datetime4">
              <a:rPr lang="en-CA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May 16, 2024</a:t>
            </a:fld>
            <a:endParaRPr lang="en-US" altLang="en-US" sz="1200"/>
          </a:p>
        </p:txBody>
      </p:sp>
      <p:sp>
        <p:nvSpPr>
          <p:cNvPr id="30722" name="Slide Number Placeholder 5">
            <a:extLst>
              <a:ext uri="{FF2B5EF4-FFF2-40B4-BE49-F238E27FC236}">
                <a16:creationId xmlns:a16="http://schemas.microsoft.com/office/drawing/2014/main" id="{35C53589-EBD3-EE28-B095-087BC90D7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E5C40AC-5F41-2348-8CC3-561504210793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/>
          </a:p>
        </p:txBody>
      </p:sp>
      <p:sp>
        <p:nvSpPr>
          <p:cNvPr id="1283074" name="Rectangle 2">
            <a:extLst>
              <a:ext uri="{FF2B5EF4-FFF2-40B4-BE49-F238E27FC236}">
                <a16:creationId xmlns:a16="http://schemas.microsoft.com/office/drawing/2014/main" id="{BAED9DFE-0E75-3840-BE1F-7ED2B574B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8991600" cy="6858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>
                <a:solidFill>
                  <a:srgbClr val="170981"/>
                </a:solidFill>
                <a:cs typeface="+mj-cs"/>
              </a:rPr>
              <a:t>Issues: Data Preparation</a:t>
            </a:r>
          </a:p>
        </p:txBody>
      </p:sp>
      <p:sp>
        <p:nvSpPr>
          <p:cNvPr id="1283075" name="Rectangle 3">
            <a:extLst>
              <a:ext uri="{FF2B5EF4-FFF2-40B4-BE49-F238E27FC236}">
                <a16:creationId xmlns:a16="http://schemas.microsoft.com/office/drawing/2014/main" id="{93136CED-C676-A5CD-C2A4-1F540B6DC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Data cleaning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400"/>
              <a:t>Preprocess data in order to reduce noise and handle missing values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Relevance analysis (feature selection)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400"/>
              <a:t>Remove the irrelevant or redundant attributes</a:t>
            </a:r>
          </a:p>
          <a:p>
            <a:pPr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400">
                <a:cs typeface="+mn-cs"/>
              </a:rPr>
              <a:t>Data transformation</a:t>
            </a:r>
          </a:p>
          <a:p>
            <a:pPr lvl="1"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400"/>
              <a:t>Generalize and/or normalize data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11756</TotalTime>
  <Words>1485</Words>
  <Application>Microsoft Macintosh PowerPoint</Application>
  <PresentationFormat>On-screen Show (4:3)</PresentationFormat>
  <Paragraphs>293</Paragraphs>
  <Slides>25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Tahoma</vt:lpstr>
      <vt:lpstr>ＭＳ Ｐゴシック</vt:lpstr>
      <vt:lpstr>Arial</vt:lpstr>
      <vt:lpstr>Wingdings</vt:lpstr>
      <vt:lpstr>Times New Roman</vt:lpstr>
      <vt:lpstr>Marlett</vt:lpstr>
      <vt:lpstr>Wingdings 2</vt:lpstr>
      <vt:lpstr>Blends</vt:lpstr>
      <vt:lpstr>Microsoft Excel Worksheet</vt:lpstr>
      <vt:lpstr>Microsoft Equation 3.0</vt:lpstr>
      <vt:lpstr>Microsoft Office Excel Worksheet</vt:lpstr>
      <vt:lpstr>Data Analytics  Classification &amp; Prediction</vt:lpstr>
      <vt:lpstr>Chapter 6. Classification and Prediction</vt:lpstr>
      <vt:lpstr>Classification vs. Prediction</vt:lpstr>
      <vt:lpstr>Classification—A Two-Step Process </vt:lpstr>
      <vt:lpstr>Process (1): Model Construction</vt:lpstr>
      <vt:lpstr>Process (2): Using the Model in Prediction </vt:lpstr>
      <vt:lpstr>Supervised vs. Unsupervised Learning</vt:lpstr>
      <vt:lpstr>Chapter 6. Classification and Prediction</vt:lpstr>
      <vt:lpstr>Issues: Data Preparation</vt:lpstr>
      <vt:lpstr>Issues: Evaluating Classification Methods</vt:lpstr>
      <vt:lpstr>Chapter 6. Classification and Prediction</vt:lpstr>
      <vt:lpstr>Decision Tree Induction: Training Dataset</vt:lpstr>
      <vt:lpstr>Output: A Decision Tree for “buys_computer”</vt:lpstr>
      <vt:lpstr>Algorithm for Decision Tree Induction</vt:lpstr>
      <vt:lpstr>PowerPoint Presentation</vt:lpstr>
      <vt:lpstr>Attribute Selection: Information Gain</vt:lpstr>
      <vt:lpstr>Computing Information-Gain for Continuous-Value Attributes</vt:lpstr>
      <vt:lpstr>Overfitting and Tree Pruning</vt:lpstr>
      <vt:lpstr>Enhancements to Basic Decision Tree Induction</vt:lpstr>
      <vt:lpstr>Classification in Large Databases</vt:lpstr>
      <vt:lpstr>Presentation of Classification Results</vt:lpstr>
      <vt:lpstr>Visualization of a Decision Tree in SGI/MineSet 3.0</vt:lpstr>
      <vt:lpstr>Linear Classification</vt:lpstr>
      <vt:lpstr>SVM—General Philosophy</vt:lpstr>
      <vt:lpstr>SVM—Margins and Support Vectors</vt:lpstr>
    </vt:vector>
  </TitlesOfParts>
  <Company>S.F.U.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7class</dc:title>
  <dc:creator>Jiawei Han</dc:creator>
  <cp:lastModifiedBy>Periklis Andritsos</cp:lastModifiedBy>
  <cp:revision>500</cp:revision>
  <cp:lastPrinted>1999-09-10T20:38:56Z</cp:lastPrinted>
  <dcterms:created xsi:type="dcterms:W3CDTF">1998-06-19T04:38:52Z</dcterms:created>
  <dcterms:modified xsi:type="dcterms:W3CDTF">2024-05-16T10:22:12Z</dcterms:modified>
  <cp:category>data mining book slides</cp:category>
</cp:coreProperties>
</file>