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90" r:id="rId3"/>
    <p:sldId id="472" r:id="rId4"/>
    <p:sldId id="473" r:id="rId5"/>
    <p:sldId id="474" r:id="rId6"/>
    <p:sldId id="476" r:id="rId7"/>
    <p:sldId id="477" r:id="rId8"/>
    <p:sldId id="478" r:id="rId9"/>
    <p:sldId id="479" r:id="rId10"/>
    <p:sldId id="480" r:id="rId11"/>
    <p:sldId id="349" r:id="rId12"/>
    <p:sldId id="350" r:id="rId13"/>
    <p:sldId id="353" r:id="rId14"/>
    <p:sldId id="351" r:id="rId15"/>
    <p:sldId id="524" r:id="rId16"/>
    <p:sldId id="352" r:id="rId17"/>
    <p:sldId id="481" r:id="rId18"/>
    <p:sldId id="521" r:id="rId19"/>
    <p:sldId id="522" r:id="rId20"/>
    <p:sldId id="523" r:id="rId21"/>
    <p:sldId id="388" r:id="rId22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35" autoAdjust="0"/>
    <p:restoredTop sz="76571" autoAdjust="0"/>
  </p:normalViewPr>
  <p:slideViewPr>
    <p:cSldViewPr>
      <p:cViewPr varScale="1">
        <p:scale>
          <a:sx n="68" d="100"/>
          <a:sy n="68" d="100"/>
        </p:scale>
        <p:origin x="1301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DC1C11B-0967-401C-98BA-836A32F2A517}" type="datetimeFigureOut">
              <a:rPr lang="el-GR"/>
              <a:pPr>
                <a:defRPr/>
              </a:pPr>
              <a:t>22/11/2015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l-GR"/>
              <a:t>Εργαστήριο Βιοστατιστικής-Ε. Παπαγεωργίου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4FDBF19-31F0-429D-8B92-AD453E76AAD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342851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3FC76CD-04EE-46A3-885D-090C1240C5B7}" type="datetimeFigureOut">
              <a:rPr lang="el-GR"/>
              <a:pPr>
                <a:defRPr/>
              </a:pPr>
              <a:t>22/11/2015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l-G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l-GR"/>
              <a:t>Εργαστήριο Βιοστατιστικής-Ε. Παπαγεωργίου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281EA1-621B-4845-A868-A7A483D11EE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300025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78D981-76DE-4621-89E8-F7BA64BFC99B}" type="slidenum">
              <a:rPr lang="el-G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l-GR" smtClean="0">
              <a:latin typeface="Calibri" pitchFamily="34" charset="0"/>
            </a:endParaRPr>
          </a:p>
        </p:txBody>
      </p:sp>
      <p:sp>
        <p:nvSpPr>
          <p:cNvPr id="61445" name="Footer Placeholder 4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latin typeface="Calibri" pitchFamily="34" charset="0"/>
              </a:rPr>
              <a:t>Εργαστήριο Βιοστατιστικής-Ε. Παπαγεωργίου</a:t>
            </a:r>
          </a:p>
        </p:txBody>
      </p:sp>
    </p:spTree>
    <p:extLst>
      <p:ext uri="{BB962C8B-B14F-4D97-AF65-F5344CB8AC3E}">
        <p14:creationId xmlns:p14="http://schemas.microsoft.com/office/powerpoint/2010/main" val="6293687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98808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98808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37115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98808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10734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10734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10734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77BE5D-3504-44D7-AA9F-74526114DE7D}" type="slidenum">
              <a:rPr lang="el-GR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l-GR">
              <a:latin typeface="Calibri" pitchFamily="34" charset="0"/>
            </a:endParaRPr>
          </a:p>
        </p:txBody>
      </p:sp>
      <p:sp>
        <p:nvSpPr>
          <p:cNvPr id="39941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>
                <a:latin typeface="Calibri" pitchFamily="34" charset="0"/>
              </a:rPr>
              <a:t>Εργαστήριο Βιοστατιστικής-Ε. Παπαγεωργίου</a:t>
            </a:r>
          </a:p>
        </p:txBody>
      </p:sp>
    </p:spTree>
    <p:extLst>
      <p:ext uri="{BB962C8B-B14F-4D97-AF65-F5344CB8AC3E}">
        <p14:creationId xmlns:p14="http://schemas.microsoft.com/office/powerpoint/2010/main" val="3135056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5 ΜΗ-ΠΑΡΑΜΕΤΡΙΚΕΣ</a:t>
            </a:r>
            <a:r>
              <a:rPr lang="en-US" baseline="0" dirty="0" smtClean="0"/>
              <a:t> </a:t>
            </a:r>
            <a:r>
              <a:rPr lang="el-GR" dirty="0" smtClean="0"/>
              <a:t>ΔΟΚΙΜΑΣΙΕΣ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9880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42FE7E-EF86-488B-9AE9-83603A4F8C11}" type="slidenum">
              <a:rPr lang="el-GR"/>
              <a:pPr/>
              <a:t>3</a:t>
            </a:fld>
            <a:endParaRPr lang="el-GR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1351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D54FA3-D625-4982-94A1-D4AD9C4C8A5A}" type="slidenum">
              <a:rPr lang="el-GR"/>
              <a:pPr/>
              <a:t>4</a:t>
            </a:fld>
            <a:endParaRPr lang="el-GR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5508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BBCA2D-6E54-4DAC-A14D-AF0E96527892}" type="slidenum">
              <a:rPr lang="el-GR"/>
              <a:pPr/>
              <a:t>5</a:t>
            </a:fld>
            <a:endParaRPr lang="el-GR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9041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5C69E7-4432-42BD-84DD-09A16A579450}" type="slidenum">
              <a:rPr lang="el-GR"/>
              <a:pPr/>
              <a:t>6</a:t>
            </a:fld>
            <a:endParaRPr lang="el-GR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1797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536145-90E4-41C4-BB66-CF7A20180C81}" type="slidenum">
              <a:rPr lang="el-GR"/>
              <a:pPr/>
              <a:t>7</a:t>
            </a:fld>
            <a:endParaRPr lang="el-GR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2344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98808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9880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Τίτλο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cxnSp>
        <p:nvCxnSpPr>
          <p:cNvPr id="8" name="Ευθεία γραμμή σύνδεσης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Έλλειψη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Θέση ημερομηνίας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9C8146-84FB-4138-977C-0981BD2801E4}" type="datetime1">
              <a:rPr lang="el-GR" smtClean="0"/>
              <a:pPr>
                <a:defRPr/>
              </a:pPr>
              <a:t>22/11/2015</a:t>
            </a:fld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F54E26-C33D-4CB1-9764-7C5BAE803369}" type="datetime1">
              <a:rPr lang="el-GR" smtClean="0"/>
              <a:pPr>
                <a:defRPr/>
              </a:pPr>
              <a:t>22/11/2015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9F11BF-0C9D-4254-A94F-6240A74B2445}" type="datetime1">
              <a:rPr lang="el-GR" smtClean="0"/>
              <a:pPr>
                <a:defRPr/>
              </a:pPr>
              <a:t>22/11/2015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7A8C7-39BE-4A76-BFED-1C163C533154}" type="datetime1">
              <a:rPr lang="el-GR" smtClean="0"/>
              <a:pPr>
                <a:defRPr/>
              </a:pPr>
              <a:t>22/11/2015</a:t>
            </a:fld>
            <a:endParaRPr lang="el-G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1E543B-0B45-4951-905F-2328A902615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περιεχομένου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5920EDA7-E178-40F2-B2A4-7DF219C40BBE}" type="datetime1">
              <a:rPr lang="el-GR" smtClean="0"/>
              <a:pPr>
                <a:defRPr/>
              </a:pPr>
              <a:t>22/11/2015</a:t>
            </a:fld>
            <a:endParaRPr lang="el-GR"/>
          </a:p>
        </p:txBody>
      </p:sp>
      <p:sp>
        <p:nvSpPr>
          <p:cNvPr id="15" name="Θέση αριθμού διαφάνειας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16" name="Θέση υποσέλιδου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17" name="Τίτλο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C2C3BC-ACA2-4775-9AEF-FAF57ADE67BE}" type="datetime1">
              <a:rPr lang="el-GR" smtClean="0"/>
              <a:pPr>
                <a:defRPr/>
              </a:pPr>
              <a:t>22/11/2015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BE5F39-602D-438F-AF46-DA5D33688CA7}" type="datetime1">
              <a:rPr lang="el-GR" smtClean="0"/>
              <a:pPr>
                <a:defRPr/>
              </a:pPr>
              <a:t>22/11/2015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D36910-4F8B-4081-9472-BE2480C6C613}" type="datetime1">
              <a:rPr lang="el-GR" smtClean="0"/>
              <a:pPr>
                <a:defRPr/>
              </a:pPr>
              <a:t>22/11/2015</a:t>
            </a:fld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32" name="Θέση περιεχομένου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Θέση περιεχομένου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2" name="Θέση κειμένου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cxnSp>
        <p:nvCxnSpPr>
          <p:cNvPr id="10" name="Ευθεία γραμμή σύνδεσης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εία γραμμή σύνδεσης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F1B90B-5647-4864-9673-E68C40F1EF67}" type="datetime1">
              <a:rPr lang="el-GR" smtClean="0"/>
              <a:pPr>
                <a:defRPr/>
              </a:pPr>
              <a:t>22/11/2015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543E75-7A64-4890-BD99-28573536FC4D}" type="datetime1">
              <a:rPr lang="el-GR" smtClean="0"/>
              <a:pPr>
                <a:defRPr/>
              </a:pPr>
              <a:t>22/11/2015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Θέση περιεχομένου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31" name="Τίτλο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CA537B3A-BCF5-4362-86B4-74CA5FF14246}" type="datetime1">
              <a:rPr lang="el-GR" smtClean="0"/>
              <a:pPr>
                <a:defRPr/>
              </a:pPr>
              <a:t>22/11/2015</a:t>
            </a:fld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52BCF8-8D45-4510-B8B8-0289902FC0E4}" type="datetime1">
              <a:rPr lang="el-GR" smtClean="0"/>
              <a:pPr>
                <a:defRPr/>
              </a:pPr>
              <a:t>22/11/2015</a:t>
            </a:fld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κειμένου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Θέση ημερομηνίας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4E4AB2E-3AEB-4371-84B1-10757C1156D9}" type="datetime1">
              <a:rPr lang="el-GR" smtClean="0"/>
              <a:pPr>
                <a:defRPr/>
              </a:pPr>
              <a:t>22/11/2015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5" name="Θέση τίτλου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1" r:id="rId12"/>
  </p:sldLayoutIdLst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en.wikipedia.org/wiki/Image:Chi-square_distributionPDF.pn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2339752" y="3573016"/>
            <a:ext cx="6172200" cy="1439863"/>
          </a:xfrm>
        </p:spPr>
        <p:txBody>
          <a:bodyPr/>
          <a:lstStyle/>
          <a:p>
            <a:pPr eaLnBrk="1" hangingPunct="1">
              <a:buClr>
                <a:srgbClr val="FE8637"/>
              </a:buClr>
            </a:pPr>
            <a:r>
              <a:rPr lang="el-GR" sz="1400" dirty="0" smtClean="0">
                <a:solidFill>
                  <a:srgbClr val="575F6D"/>
                </a:solidFill>
              </a:rPr>
              <a:t>Δρ Ε. ΠΑΠΑΓΕΩΡΓΙΟΥ</a:t>
            </a:r>
          </a:p>
          <a:p>
            <a:pPr eaLnBrk="1" hangingPunct="1"/>
            <a:r>
              <a:rPr lang="el-GR" sz="1400" dirty="0" smtClean="0"/>
              <a:t>Επίκουρος   Καθηγήτρια</a:t>
            </a:r>
          </a:p>
          <a:p>
            <a:pPr eaLnBrk="1" hangingPunct="1"/>
            <a:r>
              <a:rPr lang="el-GR" sz="1200" dirty="0" smtClean="0"/>
              <a:t>ΤΜΗΜΑ ΙΑΤΡΙΚΩΝ ΕΡΓΑΣΤΗΡΙΩΝ </a:t>
            </a:r>
          </a:p>
          <a:p>
            <a:pPr eaLnBrk="1" hangingPunct="1"/>
            <a:r>
              <a:rPr lang="el-GR" sz="1200" dirty="0" smtClean="0"/>
              <a:t>Τ.Ε.Ι. ΑΘΗΝΑΣ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476672"/>
            <a:ext cx="6172994" cy="453650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1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Τ. Ε. Ι. </a:t>
            </a:r>
            <a:r>
              <a:rPr sz="1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1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Αθήνας</a:t>
            </a:r>
            <a:br>
              <a:rPr lang="el-GR" sz="1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1600" b="1" dirty="0">
                <a:solidFill>
                  <a:schemeClr val="accent2">
                    <a:lumMod val="75000"/>
                  </a:schemeClr>
                </a:solidFill>
                <a:effectLst/>
              </a:rPr>
              <a:t/>
            </a:r>
            <a:br>
              <a:rPr lang="el-GR" sz="1600" b="1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el-GR" sz="1600" b="1" dirty="0">
                <a:solidFill>
                  <a:schemeClr val="accent2">
                    <a:lumMod val="75000"/>
                  </a:schemeClr>
                </a:solidFill>
                <a:effectLst/>
              </a:rPr>
              <a:t>Τμήμα </a:t>
            </a:r>
            <a:r>
              <a:rPr lang="el-GR" sz="16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Ιατρικών  Εργαστηρίων </a:t>
            </a:r>
            <a:r>
              <a:rPr lang="el-GR" sz="1600" b="1" dirty="0">
                <a:solidFill>
                  <a:schemeClr val="bg1"/>
                </a:solidFill>
                <a:effectLst/>
              </a:rPr>
              <a:t/>
            </a:r>
            <a:br>
              <a:rPr lang="el-GR" sz="1600" b="1" dirty="0">
                <a:solidFill>
                  <a:schemeClr val="bg1"/>
                </a:solidFill>
                <a:effectLst/>
              </a:rPr>
            </a:b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ΒΙΟΣΤΑΤΙΣΤΙΚΗ</a:t>
            </a:r>
            <a:r>
              <a:rPr lang="el-G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6624" y="4221088"/>
            <a:ext cx="613661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ΒΙΟΣΤΑΤΙΣΤΙΚΗ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Θ)</a:t>
            </a:r>
          </a:p>
          <a:p>
            <a:r>
              <a:rPr lang="el-GR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Δρ.Ευσταθία</a:t>
            </a: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Παπαγεωργίου, Αναπληρώτρια Καθηγήτρια</a:t>
            </a:r>
          </a:p>
          <a:p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Τμήμα Φυσικοθεραπείας</a:t>
            </a:r>
            <a:endParaRPr lang="en-US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</a:p>
          <a:p>
            <a:r>
              <a:rPr lang="el-GR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b="1" dirty="0" smtClean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  <a:t>Προϋποθέσεις εφαρμογής του κριτηρίου Χ</a:t>
            </a:r>
            <a:r>
              <a:rPr lang="el-GR" sz="2800" b="1" baseline="30000" dirty="0" smtClean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  <a:t>2</a:t>
            </a:r>
            <a:endParaRPr lang="en-US" sz="2800" b="1" baseline="30000" dirty="0" smtClean="0">
              <a:solidFill>
                <a:schemeClr val="accent3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  <a:t>Τυχαίο δείγμα και ανεξαρτησία των παρατηρήσεων</a:t>
            </a:r>
          </a:p>
          <a:p>
            <a:pPr eaLnBrk="1" hangingPunct="1"/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  <a:t>Κανένα κελί με μηδενική τιμή</a:t>
            </a:r>
          </a:p>
          <a:p>
            <a:pPr eaLnBrk="1" hangingPunct="1"/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  <a:t>Όλες οι αναμενόμενες τιμές των κελιών 2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  <a:t>x2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  <a:t>πινάκων συνάφειας &gt;5</a:t>
            </a:r>
          </a:p>
          <a:p>
            <a:pPr eaLnBrk="1" hangingPunct="1"/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  <a:t>Το 80% των κελιών πινάκων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  <a:t>r x c 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  <a:t>να έχουν αναμενόμενες τιμές &gt; 5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95288" y="1196975"/>
            <a:ext cx="7561262" cy="5018088"/>
          </a:xfrm>
        </p:spPr>
        <p:txBody>
          <a:bodyPr/>
          <a:lstStyle/>
          <a:p>
            <a:pPr marL="0" indent="0" algn="just" eaLnBrk="1" hangingPunct="1">
              <a:buNone/>
            </a:pPr>
            <a:endParaRPr lang="el-G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 eaLnBrk="1" hangingPunct="1">
              <a:buNone/>
            </a:pPr>
            <a:endParaRPr lang="el-GR" sz="16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782081" y="980729"/>
            <a:ext cx="76063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11188" y="1772816"/>
            <a:ext cx="7417196" cy="3816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l-GR" sz="16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Παράδειγμα</a:t>
            </a:r>
            <a:r>
              <a:rPr lang="el-G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endParaRPr lang="el-GR" sz="160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l-GR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Σε 500 μαθητές δημοτικού σχολείου μελετήθηκε η σχέση της υγείας του στόματος τους με τη χλωρίωση του νερού στην περιοχή διαμονής τους. Η κατανομή των 500 μαθητών ανάλογα με την υγεία του στόματος και τη χλωρίωση του νερού ήταν: </a:t>
            </a:r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l-GR" sz="16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Υγεία στόματος </a:t>
            </a:r>
            <a:r>
              <a:rPr lang="el-GR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el-GR" sz="16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Χλωρίωση νερού </a:t>
            </a:r>
            <a:r>
              <a:rPr lang="el-GR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Κακή 	Μέτρια 	Καλή 	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el-GR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Ανεπαρκής 		80 	120 	</a:t>
            </a:r>
            <a:r>
              <a:rPr lang="el-G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75 </a:t>
            </a:r>
            <a:r>
              <a:rPr lang="el-GR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el-GR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Επαρκής 		</a:t>
            </a:r>
            <a:r>
              <a:rPr lang="en-US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l-GR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 	80 	105 	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el-GR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Σύνολο 			120 	200 	180 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el-GR" sz="160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el-G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Σχετίζεται η υγεία του στόματος των μαθητών με τη χλωρίωση του νερού; 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el-GR" sz="1600" dirty="0" smtClean="0">
                <a:solidFill>
                  <a:srgbClr val="000000"/>
                </a:solidFill>
                <a:latin typeface="Times New Roman"/>
              </a:rPr>
              <a:t>	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el-GR" sz="1600" dirty="0">
              <a:solidFill>
                <a:srgbClr val="000000"/>
              </a:solidFill>
              <a:latin typeface="Times New Roman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el-GR" sz="160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267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95288" y="1196975"/>
            <a:ext cx="7561262" cy="5018088"/>
          </a:xfrm>
        </p:spPr>
        <p:txBody>
          <a:bodyPr/>
          <a:lstStyle/>
          <a:p>
            <a:pPr marL="0" indent="0" algn="just" eaLnBrk="1" hangingPunct="1">
              <a:buNone/>
            </a:pPr>
            <a:endParaRPr lang="el-G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 eaLnBrk="1" hangingPunct="1">
              <a:buNone/>
            </a:pPr>
            <a:endParaRPr lang="el-GR" sz="16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782081" y="980729"/>
            <a:ext cx="76063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734628"/>
            <a:ext cx="1656184" cy="864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3646432"/>
              </p:ext>
            </p:extLst>
          </p:nvPr>
        </p:nvGraphicFramePr>
        <p:xfrm>
          <a:off x="2915817" y="4827335"/>
          <a:ext cx="2880320" cy="515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0" name="Equation" r:id="rId5" imgW="1435100" imgH="254000" progId="">
                  <p:embed/>
                </p:oleObj>
              </mc:Choice>
              <mc:Fallback>
                <p:oleObj name="Equation" r:id="rId5" imgW="1435100" imgH="254000" progId="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7" y="4827335"/>
                        <a:ext cx="2880320" cy="5150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10287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1743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43299" y="1257300"/>
                <a:ext cx="7553671" cy="147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just"/>
                <a:r>
                  <a:rPr lang="el-GR" dirty="0" smtClean="0"/>
                  <a:t>Η μηδενική υπόθεση στην δοκιμασία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X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l-GR" dirty="0" smtClean="0"/>
                  <a:t>αφορά στην ανεξαρτησία  </a:t>
                </a:r>
              </a:p>
              <a:p>
                <a:pPr algn="just"/>
                <a:r>
                  <a:rPr lang="el-GR" dirty="0" smtClean="0"/>
                  <a:t>των μεταβλητών.</a:t>
                </a:r>
              </a:p>
              <a:p>
                <a:pPr algn="just"/>
                <a:r>
                  <a:rPr lang="el-GR" dirty="0" smtClean="0"/>
                  <a:t>Αρχικά θα υπολογίσουμε τα θεωρητικά μεγέθη δηλ. τα «Expected », τα</a:t>
                </a:r>
              </a:p>
              <a:p>
                <a:pPr algn="just"/>
                <a:r>
                  <a:rPr lang="el-GR" dirty="0" smtClean="0"/>
                  <a:t>οποία συμβολίζονται με Ε στον κάτωθι τύπο. Με Ο συμβολίζονται τα </a:t>
                </a:r>
              </a:p>
              <a:p>
                <a:pPr algn="just"/>
                <a:r>
                  <a:rPr lang="el-GR" dirty="0" smtClean="0"/>
                  <a:t>παρατηρούμενα  δηλ. τα «Observed».</a:t>
                </a:r>
                <a:endParaRPr lang="el-G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299" y="1257300"/>
                <a:ext cx="7553671" cy="1477328"/>
              </a:xfrm>
              <a:prstGeom prst="rect">
                <a:avLst/>
              </a:prstGeom>
              <a:blipFill rotWithShape="1">
                <a:blip r:embed="rId7"/>
                <a:stretch>
                  <a:fillRect l="-646" t="-2058" b="-535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71600" y="3717032"/>
                <a:ext cx="713785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just"/>
                <a:r>
                  <a:rPr lang="el-GR" dirty="0" smtClean="0"/>
                  <a:t>Εν συνεχεία με τον ανωτέρω τύπο υπολογίζουμε την τιμή του </a:t>
                </a:r>
              </a:p>
              <a:p>
                <a:pPr algn="just"/>
                <a:r>
                  <a:rPr lang="el-GR" dirty="0" smtClean="0"/>
                  <a:t>κριτηρίου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X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l-GR" dirty="0" smtClean="0"/>
                  <a:t>(χι-τετράγωνο) και την συγκρίνουμε με την τιμή της </a:t>
                </a:r>
              </a:p>
              <a:p>
                <a:pPr algn="just"/>
                <a:r>
                  <a:rPr lang="el-GR" dirty="0" smtClean="0"/>
                  <a:t>κατανομής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/>
                          </a:rPr>
                          <m:t>X</m:t>
                        </m:r>
                      </m:e>
                      <m:sup>
                        <m:r>
                          <a:rPr lang="en-US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l-GR" dirty="0" smtClean="0"/>
                  <a:t>, προκειμένου να αποφανθούμε. </a:t>
                </a:r>
                <a:endParaRPr lang="el-G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717032"/>
                <a:ext cx="7137851" cy="923330"/>
              </a:xfrm>
              <a:prstGeom prst="rect">
                <a:avLst/>
              </a:prstGeom>
              <a:blipFill rotWithShape="1">
                <a:blip r:embed="rId8"/>
                <a:stretch>
                  <a:fillRect l="-683" t="-3311" b="-993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Θέση υποσέλιδου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120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95288" y="1196975"/>
            <a:ext cx="7561262" cy="5018088"/>
          </a:xfrm>
        </p:spPr>
        <p:txBody>
          <a:bodyPr/>
          <a:lstStyle/>
          <a:p>
            <a:pPr marL="0" indent="0" algn="just" eaLnBrk="1" hangingPunct="1">
              <a:buNone/>
            </a:pPr>
            <a:endParaRPr lang="el-G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 eaLnBrk="1" hangingPunct="1">
              <a:buNone/>
            </a:pPr>
            <a:endParaRPr lang="el-GR" sz="1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571184" cy="720080"/>
          </a:xfrm>
        </p:spPr>
        <p:txBody>
          <a:bodyPr>
            <a:normAutofit/>
          </a:bodyPr>
          <a:lstStyle/>
          <a:p>
            <a:pPr algn="ctr"/>
            <a:endParaRPr lang="el-GR" sz="2800" dirty="0"/>
          </a:p>
        </p:txBody>
      </p:sp>
      <p:sp>
        <p:nvSpPr>
          <p:cNvPr id="3" name="Rectangle 2"/>
          <p:cNvSpPr/>
          <p:nvPr/>
        </p:nvSpPr>
        <p:spPr>
          <a:xfrm>
            <a:off x="782081" y="980729"/>
            <a:ext cx="76063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52904" y="1119228"/>
            <a:ext cx="62646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el-GR" sz="16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Όπως φαίνεται στο παρακάτω παράθυρο «Frequency Table» τα θεωρητικά μεγέθη εμφανίζονται κάτω από τα παρατηρούμενα</a:t>
            </a:r>
            <a:r>
              <a:rPr lang="el-GR" sz="1600" dirty="0">
                <a:solidFill>
                  <a:prstClr val="black"/>
                </a:solidFill>
                <a:latin typeface="Century Schoolbook"/>
                <a:cs typeface="+mn-cs"/>
              </a:rPr>
              <a:t>: </a:t>
            </a: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963849"/>
              </p:ext>
            </p:extLst>
          </p:nvPr>
        </p:nvGraphicFramePr>
        <p:xfrm>
          <a:off x="1979714" y="2567779"/>
          <a:ext cx="5000206" cy="22293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0686"/>
                <a:gridCol w="900686"/>
                <a:gridCol w="900686"/>
                <a:gridCol w="574537"/>
                <a:gridCol w="574537"/>
                <a:gridCol w="574537"/>
                <a:gridCol w="574537"/>
              </a:tblGrid>
              <a:tr h="247708">
                <a:tc gridSpan="7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Χλωρίωση * Υγεία Στόματος Crosstabulation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47708">
                <a:tc rowSpan="2"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Υγεία Στόματος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Total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47708">
                <a:tc gridSpan="3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1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2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3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47708">
                <a:tc row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Χλωρίωση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1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Count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80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120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75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275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770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Expected Count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66,0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110,0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99,0</a:t>
                      </a:r>
                      <a:endParaRPr lang="el-GR" sz="1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275,0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770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2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Count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40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80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105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225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770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Expected Count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54,0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90,0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81,0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225,0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7708">
                <a:tc rowSpan="2"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Total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Count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120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200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180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500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7708">
                <a:tc gridSpan="2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Expected Count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120,0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200,0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180,0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500,0</a:t>
                      </a:r>
                      <a:endParaRPr lang="el-GR" sz="1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55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95288" y="1196975"/>
            <a:ext cx="7561262" cy="5018088"/>
          </a:xfrm>
        </p:spPr>
        <p:txBody>
          <a:bodyPr/>
          <a:lstStyle/>
          <a:p>
            <a:pPr marL="0" indent="0" algn="just" eaLnBrk="1" hangingPunct="1">
              <a:buNone/>
            </a:pPr>
            <a:endParaRPr lang="el-G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 eaLnBrk="1" hangingPunct="1">
              <a:buNone/>
            </a:pPr>
            <a:endParaRPr lang="el-GR" sz="16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782081" y="980729"/>
            <a:ext cx="76063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124" y="1412776"/>
            <a:ext cx="7218363" cy="424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Θέση υποσέλιδου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667000" y="3075781"/>
          <a:ext cx="3810000" cy="13291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3109"/>
                <a:gridCol w="654576"/>
                <a:gridCol w="654576"/>
                <a:gridCol w="937739"/>
              </a:tblGrid>
              <a:tr h="0">
                <a:tc gridSpan="4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Chi-Square Tests</a:t>
                      </a:r>
                      <a:endParaRPr lang="el-GR" sz="1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 </a:t>
                      </a:r>
                      <a:endParaRPr lang="el-GR" sz="1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Value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df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Asymp. Sig. (2-sided)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Pearson Chi-Square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21,549</a:t>
                      </a:r>
                      <a:r>
                        <a:rPr lang="el-GR" sz="900" baseline="30000">
                          <a:effectLst/>
                        </a:rPr>
                        <a:t>a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2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,000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Likelihood Ratio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21,661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2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,000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Linear-by-Linear Association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19,886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1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,000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N of Valid Cases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500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 </a:t>
                      </a:r>
                      <a:endParaRPr lang="el-GR" sz="1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11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95288" y="1196975"/>
            <a:ext cx="7561262" cy="5018088"/>
          </a:xfrm>
        </p:spPr>
        <p:txBody>
          <a:bodyPr/>
          <a:lstStyle/>
          <a:p>
            <a:pPr marL="0" indent="0" algn="just" eaLnBrk="1" hangingPunct="1">
              <a:buNone/>
            </a:pPr>
            <a:endParaRPr lang="el-G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 eaLnBrk="1" hangingPunct="1">
              <a:buNone/>
            </a:pPr>
            <a:endParaRPr lang="el-GR" sz="16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782081" y="980729"/>
            <a:ext cx="76063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798211"/>
              </p:ext>
            </p:extLst>
          </p:nvPr>
        </p:nvGraphicFramePr>
        <p:xfrm>
          <a:off x="1979712" y="3284983"/>
          <a:ext cx="5472609" cy="23762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5218"/>
                <a:gridCol w="940221"/>
                <a:gridCol w="940221"/>
                <a:gridCol w="1346949"/>
              </a:tblGrid>
              <a:tr h="339466">
                <a:tc gridSpan="4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Chi-Square Tests</a:t>
                      </a:r>
                      <a:endParaRPr lang="el-GR" sz="1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678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 </a:t>
                      </a:r>
                      <a:endParaRPr lang="el-GR" sz="1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Value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df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Asymp. Sig. (2-sided)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33946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Pearson Chi-Square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21,549</a:t>
                      </a:r>
                      <a:r>
                        <a:rPr lang="el-GR" sz="900" baseline="30000">
                          <a:effectLst/>
                        </a:rPr>
                        <a:t>a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2</a:t>
                      </a:r>
                      <a:endParaRPr lang="el-GR" sz="1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,000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3946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Likelihood Ratio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21,661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2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,000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3946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Linear-by-Linear Association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19,886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1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,000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3946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N of Valid Cases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500</a:t>
                      </a:r>
                      <a:endParaRPr lang="el-GR" sz="1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 </a:t>
                      </a:r>
                      <a:endParaRPr lang="el-GR" sz="1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59632" y="1052736"/>
            <a:ext cx="66969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Παρατηρούμε ότι η τιμή του κριτηρίου Χ-τετράγωνο είναι 21.549, οι βαθμοί ελευθερίας 2 και η τιμή του </a:t>
            </a:r>
            <a:r>
              <a:rPr lang="en-US" dirty="0" smtClean="0"/>
              <a:t>p-value </a:t>
            </a:r>
            <a:r>
              <a:rPr lang="el-GR" dirty="0" smtClean="0"/>
              <a:t>ίση με μηδέν το οποίο μας οδηγεί στο συμπέρασμα ότι δεν μπορούμε να δεχτούμε την μηδενική υπόθεση. Συνεπώς η υγεία του στόματος των μαθητών δεν είναι ανεξάρτητη της χλωρίωσης του νερού που πίνουν.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81342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 dir="r"/>
      </p:transition>
    </mc:Choice>
    <mc:Fallback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95288" y="1196975"/>
            <a:ext cx="7561262" cy="5018088"/>
          </a:xfrm>
        </p:spPr>
        <p:txBody>
          <a:bodyPr/>
          <a:lstStyle/>
          <a:p>
            <a:pPr marL="0" indent="0" algn="just" eaLnBrk="1" hangingPunct="1">
              <a:buNone/>
            </a:pPr>
            <a:endParaRPr lang="el-G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 eaLnBrk="1" hangingPunct="1">
              <a:buNone/>
            </a:pPr>
            <a:endParaRPr lang="el-GR" sz="16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782081" y="980729"/>
            <a:ext cx="76063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00808"/>
            <a:ext cx="5436765" cy="3475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Θέση υποσέλιδου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694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400" b="1" dirty="0" smtClean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  <a:t>Συμπεράσματα</a:t>
            </a:r>
            <a:br>
              <a:rPr lang="el-GR" sz="3400" b="1" dirty="0" smtClean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</a:br>
            <a:r>
              <a:rPr lang="el-GR" sz="2200" dirty="0" smtClean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  <a:t>Έλεγχος ανεξαρτησίας 2 ποιοτικών χαρακτηριστικών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Ο έλεγχος χ</a:t>
            </a:r>
            <a:r>
              <a:rPr lang="el-GR" baseline="30000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2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αναδεικνύει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 πιθανή εξάρτηση μεταξύ 2 κατηγορικών μεταβλητών.</a:t>
            </a:r>
          </a:p>
          <a:p>
            <a:pPr eaLnBrk="1" hangingPunct="1">
              <a:lnSpc>
                <a:spcPct val="90000"/>
              </a:lnSpc>
            </a:pPr>
            <a:r>
              <a:rPr lang="el-GR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Ο έλεγχος χ</a:t>
            </a:r>
            <a:r>
              <a:rPr lang="el-GR" baseline="30000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2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ΔΕΝ αναδεικνύει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 γραμμική σχέση μεταξύ 2 κατηγορικών μεταβλητών.</a:t>
            </a:r>
          </a:p>
          <a:p>
            <a:pPr eaLnBrk="1" hangingPunct="1">
              <a:lnSpc>
                <a:spcPct val="90000"/>
              </a:lnSpc>
            </a:pPr>
            <a:r>
              <a:rPr lang="el-GR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Ο έλεγχος χ</a:t>
            </a:r>
            <a:r>
              <a:rPr lang="el-GR" baseline="30000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2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ΔΕΝ αναδεικνύει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 επιμέρους διαφορές στις κατηγορίες των κατηγορικών μεταβλητών.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7848872" cy="525658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l-GR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ΒΙΒΛΙΟΓΡΑΦΙΑ :</a:t>
            </a:r>
            <a:r>
              <a:rPr lang="el-G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Ελληνική :</a:t>
            </a:r>
            <a:r>
              <a:rPr lang="el-G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l-GR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Σταυρινός Βασίλης Γ., Παναγιωτάκος Δημοσθένης Β. Βιοστατιστική, Εκδόσεις </a:t>
            </a:r>
            <a:r>
              <a:rPr lang="el-G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Γ</a:t>
            </a:r>
            <a:r>
              <a:rPr lang="el-G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l-G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Δαρδάνος - Κ. Δαρδάνος Ο.Ε. </a:t>
            </a:r>
            <a:endParaRPr lang="el-G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Τριχόπουλου  </a:t>
            </a:r>
            <a:r>
              <a:rPr lang="el-G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Δ., Τζώνου Α., Κατσουγιάννη Κ., Βιοστατιστική, Εκδόσεις Παρισιάνου, 1993 </a:t>
            </a:r>
          </a:p>
          <a:p>
            <a:r>
              <a:rPr lang="el-G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Τσίμπου 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r>
              <a:rPr lang="el-G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., Γεωργιακώδη Φ., Περιγραφική και Διερευνητική Στατιστική Ανάλυση Δεδομένων, Τόμος Α. Εκδόσεις Σταμούλη, 1999</a:t>
            </a:r>
          </a:p>
          <a:p>
            <a:r>
              <a:rPr lang="el-G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Τσίμπου 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r>
              <a:rPr lang="el-G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., Γεωργιακώδη Φ., Περιγραφική και Διερευνητική Στατιστική Ανάλυση Δεδομένων, Τόμος Β. Εκδόσεις Σταμούλη, 1999</a:t>
            </a:r>
            <a:r>
              <a:rPr lang="el-G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Petrie Aviva,</a:t>
            </a:r>
            <a:r>
              <a:rPr lang="el-G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Sabin Caroline</a:t>
            </a:r>
            <a:r>
              <a:rPr lang="el-G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, Ιατρική Στατιστική με μια ματιά,</a:t>
            </a:r>
            <a:r>
              <a:rPr lang="el-GR" sz="1400" dirty="0" smtClean="0"/>
              <a:t> </a:t>
            </a:r>
            <a:r>
              <a:rPr lang="el-G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Εκδόσεις Παρισιάνου, </a:t>
            </a:r>
            <a:r>
              <a:rPr lang="el-G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2008 </a:t>
            </a:r>
            <a:endParaRPr lang="el-GR" sz="1100" dirty="0" smtClean="0"/>
          </a:p>
          <a:p>
            <a:pPr marL="0" indent="0" algn="just">
              <a:buNone/>
            </a:pPr>
            <a:r>
              <a:rPr lang="el-G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Ακολουθεί Ξενόγλωσση Βιβλιογραφία.</a:t>
            </a:r>
          </a:p>
          <a:p>
            <a:pPr marL="0" indent="0" algn="just">
              <a:buNone/>
            </a:pPr>
            <a:r>
              <a:rPr lang="el-G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Με έντονα γράμματα (Bold) επισημαίνονται τα συγγράματα τα οποία συνάδουν με την παρούσα παρουσίαση και βοηθούν σε μια εισαγωγική μελέτη ενώ τα υπόλοιπα παρατίθενται είτε για όσουν ενδιαφέρονται για περαιτέρω μελέτη ή εμβάνθυνση είτε ως εξειδικευμένα στατιστικά βιβλία. </a:t>
            </a:r>
            <a:endParaRPr lang="el-GR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37F9D12-4836-4BC2-812B-B841C917A6F9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4170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332656"/>
            <a:ext cx="7848872" cy="6192688"/>
          </a:xfrm>
        </p:spPr>
        <p:txBody>
          <a:bodyPr/>
          <a:lstStyle/>
          <a:p>
            <a:r>
              <a:rPr lang="en-US" sz="1200" b="1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D.G. Altman (1992): Practical statistics for medical research.</a:t>
            </a:r>
            <a:r>
              <a:rPr lang="el-GR" sz="1200" b="1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Chapman and Hall.</a:t>
            </a:r>
          </a:p>
          <a:p>
            <a:r>
              <a:rPr lang="en-US" sz="1200" b="0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D. F. Andrews and A. M. Herzberg (1985): Data - A Collection of</a:t>
            </a:r>
            <a:r>
              <a:rPr lang="el-GR" sz="1200" b="0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0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Problems from many Fields for the Student and Research Worker.</a:t>
            </a:r>
            <a:r>
              <a:rPr lang="el-GR" sz="1200" b="0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0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Wiley, New York.</a:t>
            </a:r>
          </a:p>
          <a:p>
            <a:r>
              <a:rPr lang="en-US" sz="1200" b="0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Ralf Bender, Stefan Lange (2001): Adjusting for multiple testing—</a:t>
            </a:r>
            <a:r>
              <a:rPr lang="el-GR" sz="1200" b="0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0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when and how? Journal of Clinical Epidemiology 54(4), 343–349.</a:t>
            </a:r>
          </a:p>
          <a:p>
            <a:r>
              <a:rPr lang="en-US" sz="1200" b="1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M. Bland (1995): An Introduction to Medical Statistics. Second</a:t>
            </a:r>
            <a:r>
              <a:rPr lang="el-GR" sz="1200" b="1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Edition. Oxford University Press.</a:t>
            </a:r>
          </a:p>
          <a:p>
            <a:r>
              <a:rPr lang="en-US" sz="1200" b="0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J.M. Bland and D.G. Altman (1986): Statistical methods for assessing</a:t>
            </a:r>
            <a:r>
              <a:rPr lang="el-GR" sz="1200" b="0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0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agreement between two methods of clinical measurement. Lancet,</a:t>
            </a:r>
            <a:r>
              <a:rPr lang="el-GR" sz="1200" b="0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1:307-310.</a:t>
            </a:r>
          </a:p>
          <a:p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M J. Campbell and D. </a:t>
            </a:r>
            <a:r>
              <a:rPr lang="en-US" sz="12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Machin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 (1993): Medical Statistics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– A</a:t>
            </a:r>
            <a:r>
              <a:rPr lang="el-G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Commonsense 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Approach. John Wiley &amp; Sons, New York.</a:t>
            </a:r>
          </a:p>
          <a:p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B. Dawson and R.G. Trapp (2004): Basic &amp; Clinical Biostatistics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Fourth 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Edition. McGraw-Hill.</a:t>
            </a:r>
          </a:p>
          <a:p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A.R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. Feinstein, D.M. </a:t>
            </a:r>
            <a:r>
              <a:rPr lang="en-US" sz="12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Sosin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 and C.K. Wells (1985): The Will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Rogers</a:t>
            </a:r>
            <a:r>
              <a:rPr lang="el-G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phenomenon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. Stage migration and new diagnostic techniques as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l-G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source 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of misleading statistics for survival in cancer. The New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England</a:t>
            </a:r>
            <a:r>
              <a:rPr lang="el-G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Journal 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of Medicine, 312(25), 1604-1608.</a:t>
            </a:r>
          </a:p>
          <a:p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L.D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. Fisher and G. van Belle (1993): Biostatistics - Methodology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</a:t>
            </a:r>
            <a:r>
              <a:rPr lang="el-G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Health Sciences. Wiley, New York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l-GR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S. Holm (1979): A Simple Sequentially </a:t>
            </a:r>
            <a:r>
              <a:rPr lang="en-US" sz="12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Rejective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 Multiple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Test</a:t>
            </a:r>
            <a:r>
              <a:rPr lang="el-G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Procedure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. Scandinavian Journal of Statistics, 6, 65-70.</a:t>
            </a:r>
          </a:p>
          <a:p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J.C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. Hsu (1996): Multiple Comparisons. Theory and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methods.Chapman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and Hall.</a:t>
            </a:r>
          </a:p>
          <a:p>
            <a:r>
              <a:rPr lang="en-U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M.H</a:t>
            </a:r>
            <a:r>
              <a:rPr lang="en-US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. Katz (1999): Multivariable Analysis. A Practical Guide </a:t>
            </a:r>
            <a:r>
              <a:rPr lang="en-U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</a:t>
            </a:r>
            <a:r>
              <a:rPr lang="el-GR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Clinicians</a:t>
            </a:r>
            <a:r>
              <a:rPr lang="en-US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. Cambridge University Press.</a:t>
            </a:r>
          </a:p>
          <a:p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. Kendrick, K. Fielding, E. Bentley, R. </a:t>
            </a:r>
            <a:r>
              <a:rPr lang="en-US" sz="12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Kerslake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, P. Miller, and M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Pringle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. Radiography of the lumbar spine in primary care patients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with</a:t>
            </a:r>
            <a:r>
              <a:rPr lang="el-G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low 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back pain: </a:t>
            </a:r>
            <a:r>
              <a:rPr lang="en-US" sz="12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randomised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 controlled trial. British Medical Journal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322:400-405</a:t>
            </a:r>
            <a:r>
              <a:rPr lang="el-GR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, 2001.</a:t>
            </a:r>
          </a:p>
          <a:p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. Landau and B.S. </a:t>
            </a:r>
            <a:r>
              <a:rPr lang="en-US" sz="12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Everitt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 (2004): A Handbook of Statistical Analyses</a:t>
            </a:r>
          </a:p>
          <a:p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using SPSS. Chapman &amp; Hall/CRC</a:t>
            </a:r>
            <a:r>
              <a:rPr lang="en-US" sz="1200" dirty="0"/>
              <a:t>.</a:t>
            </a:r>
            <a:endParaRPr lang="el-GR" sz="1200" dirty="0">
              <a:latin typeface="Verdan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37F9D12-4836-4BC2-812B-B841C917A6F9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0858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571184" cy="720080"/>
          </a:xfrm>
        </p:spPr>
        <p:txBody>
          <a:bodyPr>
            <a:normAutofit/>
          </a:bodyPr>
          <a:lstStyle/>
          <a:p>
            <a:pPr algn="ctr"/>
            <a:endParaRPr lang="el-GR" sz="2800" dirty="0"/>
          </a:p>
        </p:txBody>
      </p:sp>
      <p:sp>
        <p:nvSpPr>
          <p:cNvPr id="3" name="Rectangle 2"/>
          <p:cNvSpPr/>
          <p:nvPr/>
        </p:nvSpPr>
        <p:spPr>
          <a:xfrm>
            <a:off x="782081" y="980729"/>
            <a:ext cx="76063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75656" y="2204864"/>
            <a:ext cx="6120680" cy="206210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el-GR" sz="3600" dirty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</a:t>
            </a: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3600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ΜΗ-ΠΑΡΑΜΕΤΡΙΚΕΣ</a:t>
            </a:r>
          </a:p>
          <a:p>
            <a:pPr algn="ctr"/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ΔΟΚΙΜΑΣΙΕΣ</a:t>
            </a:r>
          </a:p>
          <a:p>
            <a:pPr algn="ctr"/>
            <a:endParaRPr lang="el-GR" sz="2800" dirty="0">
              <a:solidFill>
                <a:schemeClr val="accent3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800" dirty="0" smtClean="0">
              <a:solidFill>
                <a:schemeClr val="accent3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771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404664"/>
            <a:ext cx="7992888" cy="6048672"/>
          </a:xfrm>
        </p:spPr>
        <p:txBody>
          <a:bodyPr/>
          <a:lstStyle/>
          <a:p>
            <a:r>
              <a:rPr lang="en-US" sz="1200" b="1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H. </a:t>
            </a:r>
            <a:r>
              <a:rPr lang="en-US" sz="1200" b="1" i="0" u="none" strike="noStrike" baseline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Motulsky</a:t>
            </a:r>
            <a:r>
              <a:rPr lang="en-US" sz="1200" b="1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(1995): Intuitive Biostatistics. Oxford University</a:t>
            </a:r>
            <a:r>
              <a:rPr lang="el-GR" sz="1200" b="1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Press.</a:t>
            </a:r>
          </a:p>
          <a:p>
            <a:r>
              <a:rPr lang="en-US" sz="1200" b="0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J. </a:t>
            </a:r>
            <a:r>
              <a:rPr lang="en-US" sz="1200" b="0" i="0" u="none" strike="noStrike" baseline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Pallant</a:t>
            </a:r>
            <a:r>
              <a:rPr lang="en-US" sz="1200" b="0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(2005): SPSS survival manual. 2nd edition. Open University</a:t>
            </a:r>
            <a:r>
              <a:rPr lang="el-GR" sz="1200" b="0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0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Press.</a:t>
            </a:r>
            <a:endParaRPr lang="el-GR" sz="1200" b="0" i="0" u="none" strike="noStrike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M.F. Schilling, A.E. Watkins, and W. Watkins. Is human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height</a:t>
            </a:r>
            <a:r>
              <a:rPr lang="el-G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bimodal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? The American Statistician, 56:223-229, 2002.</a:t>
            </a:r>
          </a:p>
          <a:p>
            <a:r>
              <a:rPr lang="de-DE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de-DE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. Schumacher und G. Schulgen (2002): Methodik </a:t>
            </a:r>
            <a:r>
              <a:rPr lang="de-DE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klinischer</a:t>
            </a:r>
            <a:r>
              <a:rPr lang="el-GR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DE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Studien</a:t>
            </a:r>
            <a:r>
              <a:rPr lang="de-DE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. Methodische Grundlagen der Planung, </a:t>
            </a:r>
            <a:r>
              <a:rPr lang="de-DE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Durchführung</a:t>
            </a:r>
            <a:r>
              <a:rPr lang="el-GR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und </a:t>
            </a:r>
            <a:r>
              <a:rPr lang="en-US" sz="12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Auswertung</a:t>
            </a:r>
            <a:r>
              <a:rPr lang="en-US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. Springer-</a:t>
            </a:r>
            <a:r>
              <a:rPr lang="en-US" sz="12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Verlag</a:t>
            </a:r>
            <a:r>
              <a:rPr lang="en-US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German</a:t>
            </a:r>
            <a:r>
              <a:rPr lang="en-US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  <a:p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J.P. Shaffer (1986): Modified Sequentially </a:t>
            </a:r>
            <a:r>
              <a:rPr lang="en-US" sz="12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Rejective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 Multiple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Test</a:t>
            </a:r>
            <a:r>
              <a:rPr lang="el-G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Procedures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. Journal of the American Statistical Association, 81(395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),</a:t>
            </a:r>
            <a:r>
              <a:rPr lang="el-G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826-831</a:t>
            </a:r>
            <a:r>
              <a:rPr lang="el-GR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G.W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12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Snedecor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 and W.G. Cochran (1989): Statistical methods.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en-US" sz="12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</a:t>
            </a:r>
            <a:r>
              <a:rPr lang="el-G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edition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. Iowa State University Press.</a:t>
            </a:r>
          </a:p>
          <a:p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.-K. </a:t>
            </a:r>
            <a:r>
              <a:rPr lang="en-US" sz="12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Tu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, Z.L. Nelson-Moon, and M.S. </a:t>
            </a:r>
            <a:r>
              <a:rPr lang="en-US" sz="12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Gilthorpe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. Misuses of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correlation</a:t>
            </a:r>
            <a:r>
              <a:rPr lang="el-G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 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regression analyses in orthodontic research: The problem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el-G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mathematical 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coupling. American Journal of Orthodontics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&amp;</a:t>
            </a:r>
            <a:r>
              <a:rPr lang="el-G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Dentofacial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Orthopedics, 130:62-68, 2006.</a:t>
            </a:r>
          </a:p>
          <a:p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.-K. </a:t>
            </a:r>
            <a:r>
              <a:rPr lang="en-US" sz="12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Tu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 and M.S. </a:t>
            </a:r>
            <a:r>
              <a:rPr lang="en-US" sz="12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Gilthorpe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. Revisiting the relation between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change</a:t>
            </a:r>
            <a:r>
              <a:rPr lang="el-G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 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initial value: A review and evaluation. Statistics in Medicine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26:443-457, 2007.</a:t>
            </a:r>
            <a:endParaRPr lang="en-US" sz="1200" b="0" i="0" u="none" strike="noStrike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37F9D12-4836-4BC2-812B-B841C917A6F9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704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2533" name="TextBox 1"/>
          <p:cNvSpPr txBox="1">
            <a:spLocks noChangeArrowheads="1"/>
          </p:cNvSpPr>
          <p:nvPr/>
        </p:nvSpPr>
        <p:spPr bwMode="auto">
          <a:xfrm>
            <a:off x="468313" y="1125538"/>
            <a:ext cx="763270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ctr"/>
            <a:r>
              <a:rPr lang="el-GR" sz="3200" dirty="0" smtClean="0">
                <a:solidFill>
                  <a:schemeClr val="accent6">
                    <a:lumMod val="50000"/>
                  </a:schemeClr>
                </a:solidFill>
              </a:rPr>
              <a:t>Ευχαριστώ για </a:t>
            </a:r>
          </a:p>
          <a:p>
            <a:pPr algn="ctr"/>
            <a:r>
              <a:rPr lang="el-GR" sz="3200" dirty="0" smtClean="0">
                <a:solidFill>
                  <a:schemeClr val="accent6">
                    <a:lumMod val="50000"/>
                  </a:schemeClr>
                </a:solidFill>
              </a:rPr>
              <a:t>το ενδιαφέρον σας </a:t>
            </a:r>
            <a:endParaRPr lang="el-GR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733256"/>
            <a:ext cx="5127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υποσέλιδου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6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000" b="1" dirty="0" smtClean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  <a:t>Έλεγχος ανεξαρτησίας </a:t>
            </a:r>
            <a:r>
              <a:rPr lang="el-GR" sz="3000" dirty="0" smtClean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  <a:t>(συσχέτισης)</a:t>
            </a:r>
            <a:r>
              <a:rPr lang="el-GR" sz="3000" b="1" dirty="0" smtClean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  <a:t> 2 κατηγορικών μεταβλητών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z="2600" dirty="0" smtClean="0">
                <a:ea typeface="ＭＳ Ｐゴシック" pitchFamily="34" charset="-128"/>
              </a:rPr>
              <a:t>Παράδειγμα</a:t>
            </a:r>
          </a:p>
          <a:p>
            <a:pPr lvl="1" eaLnBrk="1" hangingPunct="1"/>
            <a:r>
              <a:rPr lang="el-GR" sz="2200" dirty="0" smtClean="0"/>
              <a:t>«εξαρτάται το βρογχικό άσθμα από το κάπνισμα των γονέων; » </a:t>
            </a:r>
          </a:p>
          <a:p>
            <a:pPr lvl="1" eaLnBrk="1" hangingPunct="1"/>
            <a:r>
              <a:rPr lang="el-GR" sz="2200" dirty="0" smtClean="0"/>
              <a:t>«επηρεάζει η έντονη φυσική δραστηριότητα την κατηγορία σωματικού βάρους;»</a:t>
            </a:r>
            <a:endParaRPr lang="en-US" sz="2200" dirty="0" smtClean="0"/>
          </a:p>
          <a:p>
            <a:pPr lvl="1" eaLnBrk="1" hangingPunct="1"/>
            <a:r>
              <a:rPr lang="el-GR" sz="2200" dirty="0" smtClean="0"/>
              <a:t>«οι υπερτασικοί ασθενείς  διαφέρουν ανά φύλο;»</a:t>
            </a:r>
          </a:p>
          <a:p>
            <a:pPr lvl="1" eaLnBrk="1" hangingPunct="1"/>
            <a:endParaRPr lang="el-GR" sz="2200" dirty="0" smtClean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000" b="1" dirty="0" smtClean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  <a:t>Έλεγχος ανεξαρτησίας 2 ποιοτικών χαρακτηριστικών </a:t>
            </a:r>
            <a:br>
              <a:rPr lang="el-GR" sz="2000" b="1" dirty="0" smtClean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</a:br>
            <a:r>
              <a:rPr lang="el-GR" sz="3000" b="1" dirty="0" smtClean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  <a:t>Το κριτήριο Χ</a:t>
            </a:r>
            <a:r>
              <a:rPr lang="el-GR" sz="3000" b="1" baseline="30000" dirty="0" smtClean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  <a:t>2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z="2200" dirty="0" smtClean="0">
                <a:ea typeface="ＭＳ Ｐゴシック" pitchFamily="34" charset="-128"/>
              </a:rPr>
              <a:t>Το στατιστικό κριτήριο που χρησιμοποιείται είναι το </a:t>
            </a:r>
            <a:r>
              <a:rPr lang="el-GR" sz="2200" b="1" dirty="0" smtClean="0">
                <a:ea typeface="ＭＳ Ｐゴシック" pitchFamily="34" charset="-128"/>
              </a:rPr>
              <a:t>Χ</a:t>
            </a:r>
            <a:r>
              <a:rPr lang="el-GR" sz="2200" b="1" baseline="30000" dirty="0" smtClean="0">
                <a:ea typeface="ＭＳ Ｐゴシック" pitchFamily="34" charset="-128"/>
              </a:rPr>
              <a:t>2</a:t>
            </a:r>
            <a:endParaRPr lang="en-US" sz="2200" dirty="0" smtClean="0">
              <a:ea typeface="ＭＳ Ｐゴシック" pitchFamily="34" charset="-128"/>
            </a:endParaRPr>
          </a:p>
          <a:p>
            <a:pPr eaLnBrk="1" hangingPunct="1"/>
            <a:r>
              <a:rPr lang="el-GR" sz="2200" dirty="0" smtClean="0">
                <a:ea typeface="ＭＳ Ｐゴシック" pitchFamily="34" charset="-128"/>
              </a:rPr>
              <a:t>Είναι ένα μέτρο απόστασης δύο «καταστάσεων»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1403350" y="4221163"/>
            <a:ext cx="2438400" cy="457200"/>
          </a:xfrm>
          <a:prstGeom prst="rightArrow">
            <a:avLst>
              <a:gd name="adj1" fmla="val 50000"/>
              <a:gd name="adj2" fmla="val 1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436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4356100" y="3573463"/>
          <a:ext cx="3924300" cy="143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05" name="Equation" r:id="rId4" imgW="1143000" imgH="419100" progId="Equation.3">
                  <p:embed/>
                </p:oleObj>
              </mc:Choice>
              <mc:Fallback>
                <p:oleObj name="Equation" r:id="rId4" imgW="11430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3573463"/>
                        <a:ext cx="3924300" cy="14382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611188" y="5373688"/>
            <a:ext cx="8064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/>
              <a:t>Π</a:t>
            </a:r>
            <a:r>
              <a:rPr lang="el-GR"/>
              <a:t>=παρατηρηθείσες συχνότητες</a:t>
            </a:r>
            <a:r>
              <a:rPr lang="el-GR" b="1"/>
              <a:t>, Α</a:t>
            </a:r>
            <a:r>
              <a:rPr lang="el-GR"/>
              <a:t>=αναμενόμενες συχνότητες</a:t>
            </a:r>
          </a:p>
        </p:txBody>
      </p:sp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543B-0B45-4951-905F-2328A902615C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400" b="1" i="1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Η «φιλοσοφία» του κριτηρίου</a:t>
            </a:r>
          </a:p>
        </p:txBody>
      </p:sp>
      <p:graphicFrame>
        <p:nvGraphicFramePr>
          <p:cNvPr id="8351" name="Group 159"/>
          <p:cNvGraphicFramePr>
            <a:graphicFrameLocks noGrp="1"/>
          </p:cNvGraphicFramePr>
          <p:nvPr/>
        </p:nvGraphicFramePr>
        <p:xfrm>
          <a:off x="3924300" y="1916113"/>
          <a:ext cx="4999038" cy="1908048"/>
        </p:xfrm>
        <a:graphic>
          <a:graphicData uri="http://schemas.openxmlformats.org/drawingml/2006/table">
            <a:tbl>
              <a:tblPr/>
              <a:tblGrid>
                <a:gridCol w="1690688"/>
                <a:gridCol w="1177925"/>
                <a:gridCol w="990600"/>
                <a:gridCol w="1139825"/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Χ / 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Α1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(π.χ. ασθενείς)</a:t>
                      </a:r>
                      <a:endParaRPr kumimoji="0" lang="en-GB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Α2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(π.χ. υγιείς)</a:t>
                      </a:r>
                      <a:endParaRPr kumimoji="0" lang="en-GB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Σύνολο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ea typeface="ＭＳ Ｐゴシック" pitchFamily="34" charset="-128"/>
                        </a:rPr>
                        <a:t>Β1 (παράγοντας παρών)</a:t>
                      </a:r>
                      <a:endParaRPr kumimoji="0" lang="en-GB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α</a:t>
                      </a:r>
                      <a:endParaRPr kumimoji="0" lang="en-GB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β</a:t>
                      </a:r>
                      <a:endParaRPr kumimoji="0" lang="en-GB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R1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ea typeface="ＭＳ Ｐゴシック" pitchFamily="34" charset="-128"/>
                        </a:rPr>
                        <a:t>Β2 (παράγοντας απών)</a:t>
                      </a:r>
                      <a:endParaRPr kumimoji="0" lang="en-GB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γ</a:t>
                      </a:r>
                      <a:endParaRPr kumimoji="0" lang="en-GB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δ</a:t>
                      </a:r>
                      <a:endParaRPr kumimoji="0" lang="en-GB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  <a:sym typeface="Wingdings" pitchFamily="2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R2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ea typeface="ＭＳ Ｐゴシック" pitchFamily="34" charset="-128"/>
                        </a:rPr>
                        <a:t>Σϋνολο </a:t>
                      </a:r>
                      <a:endParaRPr kumimoji="0" lang="en-GB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 </a:t>
                      </a: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n</a:t>
                      </a:r>
                      <a:endParaRPr kumimoji="0" lang="en-GB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  <a:sym typeface="Wingdings" pitchFamily="2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11" name="Text Box 80"/>
          <p:cNvSpPr txBox="1">
            <a:spLocks noChangeArrowheads="1"/>
          </p:cNvSpPr>
          <p:nvPr/>
        </p:nvSpPr>
        <p:spPr bwMode="auto">
          <a:xfrm>
            <a:off x="611188" y="2297113"/>
            <a:ext cx="26670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latin typeface="Tahoma" pitchFamily="34" charset="0"/>
              </a:rPr>
              <a:t>Δειγματοληπτικά στοιχεία (</a:t>
            </a:r>
            <a:r>
              <a:rPr lang="el-GR" b="1">
                <a:latin typeface="Tahoma" pitchFamily="34" charset="0"/>
              </a:rPr>
              <a:t>πραγματικά δεδομένα</a:t>
            </a:r>
            <a:r>
              <a:rPr lang="el-GR">
                <a:latin typeface="Tahoma" pitchFamily="34" charset="0"/>
              </a:rPr>
              <a:t>)</a:t>
            </a:r>
          </a:p>
        </p:txBody>
      </p:sp>
      <p:graphicFrame>
        <p:nvGraphicFramePr>
          <p:cNvPr id="8352" name="Group 160"/>
          <p:cNvGraphicFramePr>
            <a:graphicFrameLocks noGrp="1"/>
          </p:cNvGraphicFramePr>
          <p:nvPr/>
        </p:nvGraphicFramePr>
        <p:xfrm>
          <a:off x="3779838" y="4102100"/>
          <a:ext cx="5184775" cy="1973453"/>
        </p:xfrm>
        <a:graphic>
          <a:graphicData uri="http://schemas.openxmlformats.org/drawingml/2006/table">
            <a:tbl>
              <a:tblPr/>
              <a:tblGrid>
                <a:gridCol w="1778000"/>
                <a:gridCol w="1236662"/>
                <a:gridCol w="1041400"/>
                <a:gridCol w="1128713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Χ</a:t>
                      </a:r>
                      <a:r>
                        <a:rPr kumimoji="0" lang="ja-JP" alt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’</a:t>
                      </a:r>
                      <a:r>
                        <a:rPr kumimoji="0" lang="el-GR" altLang="ja-JP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 / Υ</a:t>
                      </a:r>
                      <a:r>
                        <a:rPr kumimoji="0" lang="ja-JP" alt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’</a:t>
                      </a:r>
                      <a:endParaRPr kumimoji="0" lang="el-GR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Α1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(π.χ. ασθενείς)</a:t>
                      </a:r>
                      <a:endParaRPr kumimoji="0" lang="en-GB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Α2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(π.χ. υγιείς)</a:t>
                      </a:r>
                      <a:endParaRPr kumimoji="0" lang="en-GB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Σύνολο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ea typeface="ＭＳ Ｐゴシック" pitchFamily="34" charset="-128"/>
                        </a:rPr>
                        <a:t>Β1 (παράγοντας παρών)</a:t>
                      </a:r>
                      <a:endParaRPr kumimoji="0" lang="en-GB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Α</a:t>
                      </a:r>
                      <a:r>
                        <a:rPr kumimoji="0" lang="ja-JP" alt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’</a:t>
                      </a:r>
                      <a:endParaRPr kumimoji="0" lang="en-GB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Β</a:t>
                      </a:r>
                      <a:r>
                        <a:rPr kumimoji="0" lang="ja-JP" alt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’</a:t>
                      </a:r>
                      <a:endParaRPr kumimoji="0" lang="en-GB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R1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ea typeface="ＭＳ Ｐゴシック" pitchFamily="34" charset="-128"/>
                        </a:rPr>
                        <a:t>Β2 (παράγοντας απών)</a:t>
                      </a:r>
                      <a:endParaRPr kumimoji="0" lang="en-GB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Γ</a:t>
                      </a:r>
                      <a:r>
                        <a:rPr kumimoji="0" lang="ja-JP" alt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’</a:t>
                      </a:r>
                      <a:endParaRPr kumimoji="0" lang="en-GB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Δ</a:t>
                      </a:r>
                      <a:r>
                        <a:rPr kumimoji="0" lang="ja-JP" alt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’</a:t>
                      </a:r>
                      <a:endParaRPr kumimoji="0" lang="en-GB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  <a:sym typeface="Wingdings" pitchFamily="2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R2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ea typeface="ＭＳ Ｐゴシック" pitchFamily="34" charset="-128"/>
                        </a:rPr>
                        <a:t>Σϋνολο </a:t>
                      </a:r>
                      <a:endParaRPr kumimoji="0" lang="en-GB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 </a:t>
                      </a: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n</a:t>
                      </a:r>
                      <a:endParaRPr kumimoji="0" lang="en-GB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  <a:sym typeface="Wingdings" pitchFamily="2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41" name="Text Box 116"/>
          <p:cNvSpPr txBox="1">
            <a:spLocks noChangeArrowheads="1"/>
          </p:cNvSpPr>
          <p:nvPr/>
        </p:nvSpPr>
        <p:spPr bwMode="auto">
          <a:xfrm>
            <a:off x="520700" y="4483100"/>
            <a:ext cx="2819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latin typeface="Tahoma" pitchFamily="34" charset="0"/>
              </a:rPr>
              <a:t>Θεωρητικά στοιχεία</a:t>
            </a:r>
            <a:r>
              <a:rPr lang="el-GR">
                <a:latin typeface="Tahoma" pitchFamily="34" charset="0"/>
              </a:rPr>
              <a:t> που θα είχαμε «αν δεν υπάρχει εξάρτηση (Ηο)»</a:t>
            </a:r>
          </a:p>
        </p:txBody>
      </p:sp>
      <p:sp>
        <p:nvSpPr>
          <p:cNvPr id="20542" name="AutoShape 117"/>
          <p:cNvSpPr>
            <a:spLocks noChangeArrowheads="1"/>
          </p:cNvSpPr>
          <p:nvPr/>
        </p:nvSpPr>
        <p:spPr bwMode="auto">
          <a:xfrm>
            <a:off x="6156325" y="3789363"/>
            <a:ext cx="381000" cy="287337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3" name="Text Box 118"/>
          <p:cNvSpPr txBox="1">
            <a:spLocks noChangeArrowheads="1"/>
          </p:cNvSpPr>
          <p:nvPr/>
        </p:nvSpPr>
        <p:spPr bwMode="auto">
          <a:xfrm>
            <a:off x="520700" y="3570288"/>
            <a:ext cx="32004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1">
                <a:latin typeface="Tahoma" pitchFamily="34" charset="0"/>
              </a:rPr>
              <a:t>Το κριτήριο χ</a:t>
            </a:r>
            <a:r>
              <a:rPr lang="el-GR" sz="1600" b="1" baseline="30000">
                <a:latin typeface="Tahoma" pitchFamily="34" charset="0"/>
              </a:rPr>
              <a:t>2</a:t>
            </a:r>
            <a:r>
              <a:rPr lang="el-GR" sz="1600" b="1">
                <a:latin typeface="Tahoma" pitchFamily="34" charset="0"/>
              </a:rPr>
              <a:t> «μετρά» την απόσταση των δύο πινάκων</a:t>
            </a:r>
          </a:p>
        </p:txBody>
      </p:sp>
      <p:sp>
        <p:nvSpPr>
          <p:cNvPr id="9" name="8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>
                <a:ea typeface="ＭＳ Ｐゴシック" pitchFamily="34" charset="-128"/>
              </a:rPr>
              <a:t>Το κριτήριο Χ</a:t>
            </a:r>
            <a:r>
              <a:rPr lang="el-GR" b="1" baseline="30000" smtClean="0">
                <a:ea typeface="ＭＳ Ｐゴシック" pitchFamily="34" charset="-128"/>
              </a:rPr>
              <a:t>2</a:t>
            </a:r>
          </a:p>
        </p:txBody>
      </p:sp>
      <p:graphicFrame>
        <p:nvGraphicFramePr>
          <p:cNvPr id="2355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684213" y="3141663"/>
          <a:ext cx="7629525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53" name="Equation" r:id="rId4" imgW="3060700" imgH="419100" progId="Equation.3">
                  <p:embed/>
                </p:oleObj>
              </mc:Choice>
              <mc:Fallback>
                <p:oleObj name="Equation" r:id="rId4" imgW="30607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141663"/>
                        <a:ext cx="7629525" cy="10128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611188" y="2133600"/>
            <a:ext cx="7921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/>
              <a:t>Με βάση τη θεωρία το κριτήριο Χ</a:t>
            </a:r>
            <a:r>
              <a:rPr lang="el-GR" b="1" baseline="30000"/>
              <a:t>2</a:t>
            </a:r>
            <a:r>
              <a:rPr lang="el-GR" b="1"/>
              <a:t> είναι το ακόλουθο:</a:t>
            </a: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400" b="1" smtClean="0">
                <a:ea typeface="ＭＳ Ｐゴシック" pitchFamily="34" charset="-128"/>
              </a:rPr>
              <a:t>Έλεγχος ανεξαρτησίας 2 ποιοτικών χαρακτηριστικών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200" smtClean="0">
                <a:ea typeface="ＭＳ Ｐゴシック" pitchFamily="34" charset="-128"/>
              </a:rPr>
              <a:t>Όσο </a:t>
            </a:r>
            <a:r>
              <a:rPr lang="el-GR" sz="2200" b="1" smtClean="0">
                <a:ea typeface="ＭＳ Ｐゴシック" pitchFamily="34" charset="-128"/>
              </a:rPr>
              <a:t>πιο μεγάλες τιμές</a:t>
            </a:r>
            <a:r>
              <a:rPr lang="el-GR" sz="2200" smtClean="0">
                <a:ea typeface="ＭＳ Ｐゴシック" pitchFamily="34" charset="-128"/>
              </a:rPr>
              <a:t> λαμβάνει το κριτήριο Χ</a:t>
            </a:r>
            <a:r>
              <a:rPr lang="el-GR" sz="2200" baseline="30000" smtClean="0">
                <a:ea typeface="ＭＳ Ｐゴシック" pitchFamily="34" charset="-128"/>
              </a:rPr>
              <a:t>2</a:t>
            </a:r>
            <a:r>
              <a:rPr lang="el-GR" sz="2200" smtClean="0">
                <a:ea typeface="ＭＳ Ｐゴシック" pitchFamily="34" charset="-128"/>
              </a:rPr>
              <a:t> (άρα </a:t>
            </a:r>
            <a:r>
              <a:rPr lang="en-US" sz="2200" smtClean="0">
                <a:ea typeface="ＭＳ Ｐゴシック" pitchFamily="34" charset="-128"/>
              </a:rPr>
              <a:t>p&lt;&lt;) </a:t>
            </a:r>
            <a:r>
              <a:rPr lang="el-GR" sz="2200" smtClean="0">
                <a:ea typeface="ＭＳ Ｐゴシック" pitchFamily="34" charset="-128"/>
              </a:rPr>
              <a:t>τόσο πιο κοντά είμαστε στο να απορρίψουμε την Η</a:t>
            </a:r>
            <a:r>
              <a:rPr lang="el-GR" sz="2200" baseline="-25000" smtClean="0">
                <a:ea typeface="ＭＳ Ｐゴシック" pitchFamily="34" charset="-128"/>
              </a:rPr>
              <a:t>ο </a:t>
            </a:r>
            <a:r>
              <a:rPr lang="el-GR" sz="2200" smtClean="0">
                <a:ea typeface="ＭＳ Ｐゴシック" pitchFamily="34" charset="-128"/>
              </a:rPr>
              <a:t>, </a:t>
            </a:r>
            <a:r>
              <a:rPr lang="el-GR" sz="2200" b="1" smtClean="0">
                <a:ea typeface="ＭＳ Ｐゴシック" pitchFamily="34" charset="-128"/>
              </a:rPr>
              <a:t>δηλαδή υπάρχει συσχέτιση</a:t>
            </a:r>
            <a:r>
              <a:rPr lang="el-GR" sz="2200" smtClean="0">
                <a:ea typeface="ＭＳ Ｐゴシック" pitchFamily="34" charset="-128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l-GR" sz="2200" smtClean="0">
                <a:ea typeface="ＭＳ Ｐゴシック" pitchFamily="34" charset="-128"/>
              </a:rPr>
              <a:t>Όσο </a:t>
            </a:r>
            <a:r>
              <a:rPr lang="el-GR" sz="2200" b="1" smtClean="0">
                <a:ea typeface="ＭＳ Ｐゴシック" pitchFamily="34" charset="-128"/>
              </a:rPr>
              <a:t>πιο μικρές τιμές</a:t>
            </a:r>
            <a:r>
              <a:rPr lang="el-GR" sz="2200" smtClean="0">
                <a:ea typeface="ＭＳ Ｐゴシック" pitchFamily="34" charset="-128"/>
              </a:rPr>
              <a:t> (</a:t>
            </a:r>
            <a:r>
              <a:rPr lang="el-GR" sz="2200" smtClean="0">
                <a:ea typeface="ＭＳ Ｐゴシック" pitchFamily="34" charset="-128"/>
                <a:sym typeface="Symbol" pitchFamily="18" charset="2"/>
              </a:rPr>
              <a:t>0) </a:t>
            </a:r>
            <a:r>
              <a:rPr lang="el-GR" sz="2200" smtClean="0">
                <a:ea typeface="ＭＳ Ｐゴシック" pitchFamily="34" charset="-128"/>
              </a:rPr>
              <a:t>λαμβάνει το κριτήριο Χ</a:t>
            </a:r>
            <a:r>
              <a:rPr lang="el-GR" sz="2200" baseline="30000" smtClean="0">
                <a:ea typeface="ＭＳ Ｐゴシック" pitchFamily="34" charset="-128"/>
              </a:rPr>
              <a:t>2</a:t>
            </a:r>
            <a:r>
              <a:rPr lang="el-GR" sz="2200" smtClean="0">
                <a:ea typeface="ＭＳ Ｐゴシック" pitchFamily="34" charset="-128"/>
              </a:rPr>
              <a:t> (άρα </a:t>
            </a:r>
            <a:r>
              <a:rPr lang="en-US" sz="2200" smtClean="0">
                <a:ea typeface="ＭＳ Ｐゴシック" pitchFamily="34" charset="-128"/>
              </a:rPr>
              <a:t>p&gt;&gt;) </a:t>
            </a:r>
            <a:r>
              <a:rPr lang="el-GR" sz="2200" smtClean="0">
                <a:ea typeface="ＭＳ Ｐゴシック" pitchFamily="34" charset="-128"/>
              </a:rPr>
              <a:t>τόσο πιο κοντά είμαστε στο να ΜΗΝ απορρίψουμε την Η</a:t>
            </a:r>
            <a:r>
              <a:rPr lang="el-GR" sz="2200" baseline="-25000" smtClean="0">
                <a:ea typeface="ＭＳ Ｐゴシック" pitchFamily="34" charset="-128"/>
              </a:rPr>
              <a:t>ο</a:t>
            </a:r>
            <a:r>
              <a:rPr lang="el-GR" sz="2200" smtClean="0">
                <a:ea typeface="ＭＳ Ｐゴシック" pitchFamily="34" charset="-128"/>
              </a:rPr>
              <a:t>, </a:t>
            </a:r>
            <a:r>
              <a:rPr lang="el-GR" sz="2200" b="1" smtClean="0">
                <a:ea typeface="ＭＳ Ｐゴシック" pitchFamily="34" charset="-128"/>
              </a:rPr>
              <a:t>δηλαδή δεν υπάρχει συσχέτιση</a:t>
            </a:r>
            <a:r>
              <a:rPr lang="el-GR" sz="2200" smtClean="0">
                <a:ea typeface="ＭＳ Ｐゴシック" pitchFamily="34" charset="-128"/>
              </a:rPr>
              <a:t>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AutoShape 8"/>
          <p:cNvSpPr>
            <a:spLocks noChangeArrowheads="1"/>
          </p:cNvSpPr>
          <p:nvPr/>
        </p:nvSpPr>
        <p:spPr bwMode="auto">
          <a:xfrm>
            <a:off x="611188" y="333375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l-GR" sz="3800">
                <a:solidFill>
                  <a:srgbClr val="006666"/>
                </a:solidFill>
              </a:rPr>
              <a:t>Η κατανομή Χ</a:t>
            </a:r>
            <a:r>
              <a:rPr lang="el-GR" sz="3800" baseline="30000">
                <a:solidFill>
                  <a:srgbClr val="006666"/>
                </a:solidFill>
              </a:rPr>
              <a:t>2</a:t>
            </a:r>
          </a:p>
        </p:txBody>
      </p:sp>
      <p:sp>
        <p:nvSpPr>
          <p:cNvPr id="27650" name="Rectangle 9"/>
          <p:cNvSpPr>
            <a:spLocks noChangeArrowheads="1"/>
          </p:cNvSpPr>
          <p:nvPr/>
        </p:nvSpPr>
        <p:spPr bwMode="auto">
          <a:xfrm>
            <a:off x="687388" y="2220913"/>
            <a:ext cx="3770312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l-GR" sz="1700">
                <a:solidFill>
                  <a:srgbClr val="003366"/>
                </a:solidFill>
              </a:rPr>
              <a:t>Ασύμμετρη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l-GR" sz="1700">
                <a:solidFill>
                  <a:srgbClr val="003366"/>
                </a:solidFill>
              </a:rPr>
              <a:t>Θετικά ορισμένη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l-GR" sz="1700">
                <a:solidFill>
                  <a:srgbClr val="003366"/>
                </a:solidFill>
              </a:rPr>
              <a:t>Η μορφή της εξαρτάται από τους βαθμούς ελευθερίας  </a:t>
            </a:r>
            <a:r>
              <a:rPr lang="en-US" sz="1700">
                <a:solidFill>
                  <a:srgbClr val="003366"/>
                </a:solidFill>
              </a:rPr>
              <a:t>         B.E= ( </a:t>
            </a:r>
            <a:r>
              <a:rPr lang="el-GR" sz="1700">
                <a:solidFill>
                  <a:srgbClr val="003366"/>
                </a:solidFill>
              </a:rPr>
              <a:t>κ-1) ( λ – 1) όπου κ, λ ο αριθμός των γραμμών και των στηλών του πίνακα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l-GR" sz="1700">
                <a:solidFill>
                  <a:srgbClr val="003366"/>
                </a:solidFill>
              </a:rPr>
              <a:t>Με βάση τους βαθμούς ελευθερίας και την χρήση ειδικών πινάκων υπολογίζουμε την κρίσιμη τιμή</a:t>
            </a:r>
            <a:r>
              <a:rPr lang="en-US" sz="1700">
                <a:solidFill>
                  <a:srgbClr val="003366"/>
                </a:solidFill>
              </a:rPr>
              <a:t> </a:t>
            </a:r>
            <a:r>
              <a:rPr lang="el-GR" sz="1700">
                <a:solidFill>
                  <a:srgbClr val="003366"/>
                </a:solidFill>
              </a:rPr>
              <a:t>του ελέγχου ξ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el-GR" sz="1700">
              <a:solidFill>
                <a:srgbClr val="003366"/>
              </a:solidFill>
            </a:endParaRPr>
          </a:p>
        </p:txBody>
      </p:sp>
      <p:pic>
        <p:nvPicPr>
          <p:cNvPr id="27651" name="Picture 11" descr="325px-Chi-square_distributionPD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916113"/>
            <a:ext cx="4103688" cy="403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7463"/>
            <a:ext cx="9144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3802</TotalTime>
  <Words>1519</Words>
  <Application>Microsoft Office PowerPoint</Application>
  <PresentationFormat>On-screen Show (4:3)</PresentationFormat>
  <Paragraphs>320</Paragraphs>
  <Slides>21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7" baseType="lpstr">
      <vt:lpstr>MS PGothic</vt:lpstr>
      <vt:lpstr>Arial</vt:lpstr>
      <vt:lpstr>Calibri</vt:lpstr>
      <vt:lpstr>Cambria Math</vt:lpstr>
      <vt:lpstr>Century Schoolbook</vt:lpstr>
      <vt:lpstr>Constantia</vt:lpstr>
      <vt:lpstr>Courier New</vt:lpstr>
      <vt:lpstr>Georgia</vt:lpstr>
      <vt:lpstr>Symbol</vt:lpstr>
      <vt:lpstr>Tahoma</vt:lpstr>
      <vt:lpstr>Times New Roman</vt:lpstr>
      <vt:lpstr>Verdana</vt:lpstr>
      <vt:lpstr>Wingdings</vt:lpstr>
      <vt:lpstr>Wingdings 2</vt:lpstr>
      <vt:lpstr>Χαρτί</vt:lpstr>
      <vt:lpstr>Equation</vt:lpstr>
      <vt:lpstr>                Τ. Ε. Ι.  Αθήνας  Τμήμα  Ιατρικών  Εργαστηρίων   ΒΙΟΣΤΑΤΙΣΤΙΚΗ    </vt:lpstr>
      <vt:lpstr>PowerPoint Presentation</vt:lpstr>
      <vt:lpstr>Έλεγχος ανεξαρτησίας (συσχέτισης) 2 κατηγορικών μεταβλητών</vt:lpstr>
      <vt:lpstr>Έλεγχος ανεξαρτησίας 2 ποιοτικών χαρακτηριστικών  Το κριτήριο Χ2</vt:lpstr>
      <vt:lpstr>Η «φιλοσοφία» του κριτηρίου</vt:lpstr>
      <vt:lpstr>Το κριτήριο Χ2</vt:lpstr>
      <vt:lpstr>Έλεγχος ανεξαρτησίας 2 ποιοτικών χαρακτηριστικών</vt:lpstr>
      <vt:lpstr>PowerPoint Presentation</vt:lpstr>
      <vt:lpstr>PowerPoint Presentation</vt:lpstr>
      <vt:lpstr>Προϋποθέσεις εφαρμογής του κριτηρίου Χ2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Συμπεράσματα Έλεγχος ανεξαρτησίας 2 ποιοτικών χαρακτηριστικών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Effie</dc:creator>
  <cp:lastModifiedBy>My Aoc 2</cp:lastModifiedBy>
  <cp:revision>414</cp:revision>
  <dcterms:created xsi:type="dcterms:W3CDTF">2010-10-10T22:03:14Z</dcterms:created>
  <dcterms:modified xsi:type="dcterms:W3CDTF">2015-11-23T07:01:41Z</dcterms:modified>
</cp:coreProperties>
</file>