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4"/>
  </p:notesMasterIdLst>
  <p:sldIdLst>
    <p:sldId id="256" r:id="rId2"/>
    <p:sldId id="257" r:id="rId3"/>
    <p:sldId id="497" r:id="rId4"/>
    <p:sldId id="498" r:id="rId5"/>
    <p:sldId id="258" r:id="rId6"/>
    <p:sldId id="259" r:id="rId7"/>
    <p:sldId id="261" r:id="rId8"/>
    <p:sldId id="262" r:id="rId9"/>
    <p:sldId id="287" r:id="rId10"/>
    <p:sldId id="278" r:id="rId11"/>
    <p:sldId id="299" r:id="rId12"/>
    <p:sldId id="301" r:id="rId13"/>
    <p:sldId id="270" r:id="rId14"/>
    <p:sldId id="288" r:id="rId15"/>
    <p:sldId id="276" r:id="rId16"/>
    <p:sldId id="268" r:id="rId17"/>
    <p:sldId id="269" r:id="rId18"/>
    <p:sldId id="279" r:id="rId19"/>
    <p:sldId id="298" r:id="rId20"/>
    <p:sldId id="263" r:id="rId21"/>
    <p:sldId id="272" r:id="rId22"/>
    <p:sldId id="265" r:id="rId23"/>
    <p:sldId id="266" r:id="rId24"/>
    <p:sldId id="274" r:id="rId25"/>
    <p:sldId id="297" r:id="rId26"/>
    <p:sldId id="267" r:id="rId27"/>
    <p:sldId id="300" r:id="rId28"/>
    <p:sldId id="275" r:id="rId29"/>
    <p:sldId id="290" r:id="rId30"/>
    <p:sldId id="303" r:id="rId31"/>
    <p:sldId id="304" r:id="rId32"/>
    <p:sldId id="305" r:id="rId33"/>
    <p:sldId id="307" r:id="rId34"/>
    <p:sldId id="306" r:id="rId35"/>
    <p:sldId id="302" r:id="rId36"/>
    <p:sldId id="508" r:id="rId37"/>
    <p:sldId id="308" r:id="rId38"/>
    <p:sldId id="309" r:id="rId39"/>
    <p:sldId id="310" r:id="rId40"/>
    <p:sldId id="507" r:id="rId41"/>
    <p:sldId id="311" r:id="rId42"/>
    <p:sldId id="313" r:id="rId43"/>
    <p:sldId id="314" r:id="rId44"/>
    <p:sldId id="312" r:id="rId45"/>
    <p:sldId id="339" r:id="rId46"/>
    <p:sldId id="315" r:id="rId47"/>
    <p:sldId id="317" r:id="rId48"/>
    <p:sldId id="318" r:id="rId49"/>
    <p:sldId id="337" r:id="rId50"/>
    <p:sldId id="320" r:id="rId51"/>
    <p:sldId id="322" r:id="rId52"/>
    <p:sldId id="321" r:id="rId53"/>
    <p:sldId id="327" r:id="rId54"/>
    <p:sldId id="325" r:id="rId55"/>
    <p:sldId id="340" r:id="rId56"/>
    <p:sldId id="326" r:id="rId57"/>
    <p:sldId id="323" r:id="rId58"/>
    <p:sldId id="324" r:id="rId59"/>
    <p:sldId id="328" r:id="rId60"/>
    <p:sldId id="330" r:id="rId61"/>
    <p:sldId id="333" r:id="rId62"/>
    <p:sldId id="334" r:id="rId63"/>
    <p:sldId id="335" r:id="rId64"/>
    <p:sldId id="331" r:id="rId65"/>
    <p:sldId id="332" r:id="rId66"/>
    <p:sldId id="502" r:id="rId67"/>
    <p:sldId id="503" r:id="rId68"/>
    <p:sldId id="505" r:id="rId69"/>
    <p:sldId id="504" r:id="rId70"/>
    <p:sldId id="506" r:id="rId71"/>
    <p:sldId id="342" r:id="rId72"/>
    <p:sldId id="358" r:id="rId73"/>
    <p:sldId id="348" r:id="rId74"/>
    <p:sldId id="500" r:id="rId75"/>
    <p:sldId id="355" r:id="rId76"/>
    <p:sldId id="501" r:id="rId77"/>
    <p:sldId id="359" r:id="rId78"/>
    <p:sldId id="499" r:id="rId79"/>
    <p:sldId id="356" r:id="rId80"/>
    <p:sldId id="360" r:id="rId81"/>
    <p:sldId id="343" r:id="rId82"/>
    <p:sldId id="349" r:id="rId83"/>
    <p:sldId id="357" r:id="rId84"/>
    <p:sldId id="350" r:id="rId85"/>
    <p:sldId id="351" r:id="rId86"/>
    <p:sldId id="347" r:id="rId87"/>
    <p:sldId id="344" r:id="rId88"/>
    <p:sldId id="345" r:id="rId89"/>
    <p:sldId id="361" r:id="rId90"/>
    <p:sldId id="362" r:id="rId91"/>
    <p:sldId id="295" r:id="rId92"/>
    <p:sldId id="475" r:id="rId93"/>
    <p:sldId id="492" r:id="rId94"/>
    <p:sldId id="486" r:id="rId95"/>
    <p:sldId id="489" r:id="rId96"/>
    <p:sldId id="496" r:id="rId97"/>
    <p:sldId id="468" r:id="rId98"/>
    <p:sldId id="346" r:id="rId99"/>
    <p:sldId id="353" r:id="rId100"/>
    <p:sldId id="354" r:id="rId101"/>
    <p:sldId id="363" r:id="rId102"/>
    <p:sldId id="380" r:id="rId10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67" autoAdjust="0"/>
  </p:normalViewPr>
  <p:slideViewPr>
    <p:cSldViewPr snapToGrid="0">
      <p:cViewPr varScale="1">
        <p:scale>
          <a:sx n="44" d="100"/>
          <a:sy n="44" d="100"/>
        </p:scale>
        <p:origin x="44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143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7A2E9D-87DA-4D2E-A893-B5980387ED71}" type="datetimeFigureOut">
              <a:rPr lang="el-GR" smtClean="0"/>
              <a:pPr/>
              <a:t>2/6/2019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EE518-7B9F-45C7-91AC-0C9E819E12C6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EE518-7B9F-45C7-91AC-0C9E819E12C6}" type="slidenum">
              <a:rPr lang="el-GR" smtClean="0"/>
              <a:pPr/>
              <a:t>9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EE518-7B9F-45C7-91AC-0C9E819E12C6}" type="slidenum">
              <a:rPr lang="el-GR" smtClean="0"/>
              <a:pPr/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6708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2: Cellular and molecular processes mediating neurodegeneration in ALS</a:t>
            </a:r>
          </a:p>
          <a:p>
            <a:r>
              <a:rPr lang="en-US" dirty="0"/>
              <a:t>The mechanisms underlying neurodegeneration in ALS are multifactorial and operate through inter-related molecular and genetic pathways. </a:t>
            </a:r>
            <a:r>
              <a:rPr lang="en-US" dirty="0" err="1"/>
              <a:t>Specifi</a:t>
            </a:r>
            <a:r>
              <a:rPr lang="en-US" dirty="0"/>
              <a:t> </a:t>
            </a:r>
            <a:r>
              <a:rPr lang="en-US" dirty="0" err="1"/>
              <a:t>cally</a:t>
            </a:r>
            <a:r>
              <a:rPr lang="en-US" dirty="0"/>
              <a:t>, neurodegeneration in ALS might result</a:t>
            </a:r>
          </a:p>
          <a:p>
            <a:r>
              <a:rPr lang="en-US" dirty="0"/>
              <a:t>from a complex interaction of glutamate </a:t>
            </a:r>
            <a:r>
              <a:rPr lang="en-US" dirty="0" err="1"/>
              <a:t>excitoxicity</a:t>
            </a:r>
            <a:r>
              <a:rPr lang="en-US" dirty="0"/>
              <a:t>, generation of free radicals, cytoplasmic protein aggregates, SOD1 enzymes, combined with mitochondrial dysfunction, and disruption of</a:t>
            </a:r>
          </a:p>
          <a:p>
            <a:r>
              <a:rPr lang="en-US" dirty="0"/>
              <a:t>axonal transport processes through accumulation of </a:t>
            </a:r>
            <a:r>
              <a:rPr lang="en-US" dirty="0" err="1"/>
              <a:t>neurofi</a:t>
            </a:r>
            <a:r>
              <a:rPr lang="en-US" dirty="0"/>
              <a:t> lament intracellular aggregates. Mutations in TARDBP and FUS result in formation of intracellular aggregates, which are harmful to</a:t>
            </a:r>
          </a:p>
          <a:p>
            <a:r>
              <a:rPr lang="en-US" dirty="0"/>
              <a:t>neurons. Activation of microglia results in secretion of </a:t>
            </a:r>
            <a:r>
              <a:rPr lang="en-US" dirty="0" err="1"/>
              <a:t>proinfl</a:t>
            </a:r>
            <a:r>
              <a:rPr lang="en-US" dirty="0"/>
              <a:t> </a:t>
            </a:r>
            <a:r>
              <a:rPr lang="en-US" dirty="0" err="1"/>
              <a:t>ammatory</a:t>
            </a:r>
            <a:r>
              <a:rPr lang="en-US" dirty="0"/>
              <a:t> cytokines, resulting in further toxicity. Ultimately, motor neuron degeneration occurs through activation of</a:t>
            </a:r>
          </a:p>
          <a:p>
            <a:r>
              <a:rPr lang="en-US" dirty="0"/>
              <a:t>calcium-dependent enzymatic pathways. ALS=amyotrophic lateral sclerosis.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EE518-7B9F-45C7-91AC-0C9E819E12C6}" type="slidenum">
              <a:rPr lang="el-GR" smtClean="0"/>
              <a:pPr/>
              <a:t>77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9596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1: Clinical features of muscles wasting in a patient with ALS Proximal and symmetrical upper limb wasting (A) results in an inability to lift arms against gravity (“man-in-</a:t>
            </a:r>
            <a:r>
              <a:rPr lang="en-US" dirty="0" err="1"/>
              <a:t>thebarrel</a:t>
            </a:r>
            <a:r>
              <a:rPr lang="en-US" dirty="0"/>
              <a:t>” or </a:t>
            </a:r>
            <a:r>
              <a:rPr lang="en-US" dirty="0" err="1"/>
              <a:t>fl</a:t>
            </a:r>
            <a:r>
              <a:rPr lang="en-US" dirty="0"/>
              <a:t> ail-arm variant ALS). Note the recessions above and below the scapular spine (B), indicating wasting of supraspinatus and infraspinatus muscles, as well as substantial loss of deltoid muscle. As a consequence, the glenohumeral joint becomes prominent, and prone to subluxation. (C) Disproportionate wasting of the thenar muscles combined with the fi </a:t>
            </a:r>
            <a:r>
              <a:rPr lang="en-US" dirty="0" err="1"/>
              <a:t>rst</a:t>
            </a:r>
            <a:r>
              <a:rPr lang="en-US" dirty="0"/>
              <a:t> dorsal interossei, the so-called “split-hand”, is a typical feature in ALS.17 Although the mechanisms underlying this disproportionate wasting of hand muscles are unclear, a corticomotoneuronal origin has been proposed.17 </a:t>
            </a:r>
            <a:r>
              <a:rPr lang="en-US" dirty="0" err="1"/>
              <a:t>Specifi</a:t>
            </a:r>
            <a:r>
              <a:rPr lang="en-US" dirty="0"/>
              <a:t> </a:t>
            </a:r>
            <a:r>
              <a:rPr lang="en-US" dirty="0" err="1"/>
              <a:t>cally</a:t>
            </a:r>
            <a:r>
              <a:rPr lang="en-US" dirty="0"/>
              <a:t>, the thenar muscles and fi </a:t>
            </a:r>
            <a:r>
              <a:rPr lang="en-US" dirty="0" err="1"/>
              <a:t>rst</a:t>
            </a:r>
            <a:r>
              <a:rPr lang="en-US" dirty="0"/>
              <a:t> dorsal interossei receive more extensive corticospinal connections and thereby might be prone to glutamate-mediated excitotoxicity.18 (D) Substantial wasting of the tongue muscles in bulbar-onset ALS. Note the absence of palatal elevation present on </a:t>
            </a:r>
            <a:r>
              <a:rPr lang="en-US" dirty="0" err="1"/>
              <a:t>vocalisation</a:t>
            </a:r>
            <a:r>
              <a:rPr lang="en-US" dirty="0"/>
              <a:t>. </a:t>
            </a:r>
            <a:r>
              <a:rPr lang="en-US" dirty="0" err="1"/>
              <a:t>Diffi</a:t>
            </a:r>
            <a:r>
              <a:rPr lang="en-US" dirty="0"/>
              <a:t> </a:t>
            </a:r>
            <a:r>
              <a:rPr lang="en-US" dirty="0" err="1"/>
              <a:t>culty</a:t>
            </a:r>
            <a:r>
              <a:rPr lang="en-US" dirty="0"/>
              <a:t> with mouth opening and dysphagia might require supplementary feeding through a percutaneous endoscopic gastrostomy. In further support of a corticomotoneuronal hypothesis, the tongue is often disproportionately </a:t>
            </a:r>
            <a:r>
              <a:rPr lang="en-US" dirty="0" err="1"/>
              <a:t>aff</a:t>
            </a:r>
            <a:r>
              <a:rPr lang="en-US" dirty="0"/>
              <a:t> </a:t>
            </a:r>
            <a:r>
              <a:rPr lang="en-US" dirty="0" err="1"/>
              <a:t>ected</a:t>
            </a:r>
            <a:r>
              <a:rPr lang="en-US" dirty="0"/>
              <a:t> in comparison to other oropharyngeal musculature in patients with bulbar-onset ALS. As with the thenar muscles in the hand, the tongue receives more extensive cortical input than other muscle groups in the oropharyngeal area. ALS=amyotrophic lateral sclerosis.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EE518-7B9F-45C7-91AC-0C9E819E12C6}" type="slidenum">
              <a:rPr lang="el-GR" smtClean="0"/>
              <a:pPr/>
              <a:t>83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42380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B616998-0051-433E-96AE-CF7BD9AD36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6022AC2E-3A67-485F-9781-C220FBEC50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4B3F42F-E718-4A6C-9A3A-5FFFBE506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88F84-1929-41F2-9DDC-D66C7F004A82}" type="datetimeFigureOut">
              <a:rPr lang="el-GR" smtClean="0"/>
              <a:pPr/>
              <a:t>2/6/2019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D1FD5B5-3565-4FA7-A5CC-B785F2F97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2663FC8-68E8-440C-9A51-3806771A3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DB09-A7E4-42B4-88D5-2BF604E28615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41417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7AB6C6F-4F8C-4011-A62A-F8722648B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4ACAB194-1C43-42CC-802E-A7D1E87D82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9D32346-6594-44DD-A7EA-64A7EDF70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88F84-1929-41F2-9DDC-D66C7F004A82}" type="datetimeFigureOut">
              <a:rPr lang="el-GR" smtClean="0"/>
              <a:pPr/>
              <a:t>2/6/2019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0A95039-3D3E-4840-84D4-8A5FEBD81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D457D87-E733-45D1-9ABD-0565F8158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DB09-A7E4-42B4-88D5-2BF604E28615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8248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4A7839EA-AFDA-4995-8412-C97D1C408C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E7794FC4-F20B-4E55-843C-8FA37B644B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D88DD16-CA8F-4BD7-BEF9-A198362E8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88F84-1929-41F2-9DDC-D66C7F004A82}" type="datetimeFigureOut">
              <a:rPr lang="el-GR" smtClean="0"/>
              <a:pPr/>
              <a:t>2/6/2019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42CA7B8-E15B-47E4-99D2-AD3397828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529CC6C-2C73-454B-96D6-BF36C45BA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DB09-A7E4-42B4-88D5-2BF604E28615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5496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C7A1458-ADF8-42CD-ACBF-5997A3D94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2CE9D19-00E6-4F4A-8B5C-99965F2F9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FEAA267-778B-4D75-B437-A544FE36F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88F84-1929-41F2-9DDC-D66C7F004A82}" type="datetimeFigureOut">
              <a:rPr lang="el-GR" smtClean="0"/>
              <a:pPr/>
              <a:t>2/6/2019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19BCE52-18E4-47DC-8C49-647733AF2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29074CD-F235-4629-B840-A198EFB74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DB09-A7E4-42B4-88D5-2BF604E28615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00307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8F65795-A820-437F-B23F-71F6EC66C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ACF2718-A9B2-4C97-BAB9-17CC27CCD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3F0EF8B-ECA5-4589-B9A4-7542BC4C3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88F84-1929-41F2-9DDC-D66C7F004A82}" type="datetimeFigureOut">
              <a:rPr lang="el-GR" smtClean="0"/>
              <a:pPr/>
              <a:t>2/6/2019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D312D58-8981-4711-9328-039DC43B1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0FBE109-2FCF-45DC-8B74-0CA5439B8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DB09-A7E4-42B4-88D5-2BF604E28615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8823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4DAC397-BB50-446D-8C5B-79BC4558E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F1697CA-DC7A-468D-82D9-13F7382DC7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64BB1BC4-D85D-4A46-9639-BE5423C35E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EB81A4ED-FDD0-4C8F-9E08-E5DED5424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88F84-1929-41F2-9DDC-D66C7F004A82}" type="datetimeFigureOut">
              <a:rPr lang="el-GR" smtClean="0"/>
              <a:pPr/>
              <a:t>2/6/2019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DCE19D6-9AE2-44B6-9902-0F31B4E78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DF8849A-78E5-46A1-A286-D297F299B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DB09-A7E4-42B4-88D5-2BF604E28615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2902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2EFD46C-2518-4840-BA6B-F84C67F5D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850301F-BDE0-4AE7-9409-C8A4FAB9F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820926A2-6675-4D43-A38C-1C7779A57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97BBB2FD-F7EC-4351-AFC0-ABEE4BD074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DF32D92-7F9F-4B4A-903F-FDFF33F864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A0ABD031-7CD1-48BD-B71C-556BE2784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88F84-1929-41F2-9DDC-D66C7F004A82}" type="datetimeFigureOut">
              <a:rPr lang="el-GR" smtClean="0"/>
              <a:pPr/>
              <a:t>2/6/2019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81516B9F-E813-4492-BD3B-498CE1FB8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68080E5-1106-4308-8C17-765E00D2B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DB09-A7E4-42B4-88D5-2BF604E28615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0230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DA8D88A-DC3F-4694-A906-39889C26C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FAEBC589-ACBF-4144-A5E8-FBF503B7F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88F84-1929-41F2-9DDC-D66C7F004A82}" type="datetimeFigureOut">
              <a:rPr lang="el-GR" smtClean="0"/>
              <a:pPr/>
              <a:t>2/6/2019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E05DADA1-7E91-4FB6-A91C-62E241567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874DF99D-EE8E-4502-8F66-42D6EF0D7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DB09-A7E4-42B4-88D5-2BF604E28615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65121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233C1070-90C9-4EBC-B704-34C46C3E9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88F84-1929-41F2-9DDC-D66C7F004A82}" type="datetimeFigureOut">
              <a:rPr lang="el-GR" smtClean="0"/>
              <a:pPr/>
              <a:t>2/6/2019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051E2EE7-DB62-4F7F-8FA2-FD43CC095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55D875D-B7D8-4CA2-8FF5-51B0D73E3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DB09-A7E4-42B4-88D5-2BF604E28615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53879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7980C06-2371-4CF4-B04F-929DDD348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82E669D-508D-452A-9432-2FD0FAC22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17E42EF-AB92-45BE-AF8B-94F89EB992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2BB8EF3-4A39-44C5-910F-BC4F7E63E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88F84-1929-41F2-9DDC-D66C7F004A82}" type="datetimeFigureOut">
              <a:rPr lang="el-GR" smtClean="0"/>
              <a:pPr/>
              <a:t>2/6/2019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C25123A-3D87-4A8F-94FC-5E99BFED6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633F214-7E40-4580-8846-EA453F13D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DB09-A7E4-42B4-88D5-2BF604E28615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0850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8221909-422B-48B4-924B-4CC8A8BC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4F7F706F-34D6-48E2-8A91-23EB63B170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28D77C2-D2D7-4D3E-915B-913D0C644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65FA29C0-C846-4B9D-ABF1-BD6044990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88F84-1929-41F2-9DDC-D66C7F004A82}" type="datetimeFigureOut">
              <a:rPr lang="el-GR" smtClean="0"/>
              <a:pPr/>
              <a:t>2/6/2019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E7BE5B5-AF6A-48B9-BEBB-9A13CED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4763A6C-18EB-4877-86CC-2B937EFC0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DB09-A7E4-42B4-88D5-2BF604E28615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2108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FD27F903-E492-4733-B75A-681CB131F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F0F7DDC-51F9-4FEC-B4B6-64CCF8D7B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4914E16-1AA9-436C-854A-9C93EDAFED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88F84-1929-41F2-9DDC-D66C7F004A82}" type="datetimeFigureOut">
              <a:rPr lang="el-GR" smtClean="0"/>
              <a:pPr/>
              <a:t>2/6/2019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65E236E-6D47-44E3-B97D-15F304DB79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15E5E00-77A3-433C-A476-97D8B9DAD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1DB09-A7E4-42B4-88D5-2BF604E28615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21205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curesma.org/spinraza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mauk.org.uk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el.wikipedia.org/wiki/29_%CE%9D%CE%BF%CE%B5%CE%BC%CE%B2%CF%81%CE%AF%CE%BF%CF%85" TargetMode="External"/><Relationship Id="rId7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l.wikipedia.org/wiki/1893" TargetMode="External"/><Relationship Id="rId5" Type="http://schemas.openxmlformats.org/officeDocument/2006/relationships/hyperlink" Target="https://el.wikipedia.org/wiki/16_%CE%91%CF%85%CE%B3%CE%BF%CF%8D%CF%83%CF%84%CE%BF%CF%85" TargetMode="External"/><Relationship Id="rId4" Type="http://schemas.openxmlformats.org/officeDocument/2006/relationships/hyperlink" Target="https://el.wikipedia.org/wiki/1825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el.wikipedia.org/wiki/%CE%9A%CF%8D%CF%80%CF%81%CE%BF%CF%82" TargetMode="External"/><Relationship Id="rId3" Type="http://schemas.openxmlformats.org/officeDocument/2006/relationships/hyperlink" Target="https://el.wikipedia.org/w/index.php?title=%CE%91%CE%BD%CE%B8%CE%BF%CF%86%CF%8C%CF%81%CE%BF_%CF%86%CF%85%CF%84%CF%8C&amp;action=edit&amp;redlink=1" TargetMode="External"/><Relationship Id="rId7" Type="http://schemas.openxmlformats.org/officeDocument/2006/relationships/hyperlink" Target="https://el.wikipedia.org/wiki/%CE%A3%CE%B9%CE%BA%CE%B5%CE%BB%CE%AF%CE%B1" TargetMode="External"/><Relationship Id="rId12" Type="http://schemas.openxmlformats.org/officeDocument/2006/relationships/hyperlink" Target="https://el.wikipedia.org/w/index.php?title=%CE%9B%CE%B1%CE%B8%CF%85%CF%81%CE%B9%CF%83%CE%BC%CF%8C%CF%82&amp;action=edit&amp;redlink=1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l.wikipedia.org/w/index.php?title=%CE%A6%CE%B1%CE%B2%CE%AF%CE%B4%CE%B5%CF%82_%CE%AE_%CE%A7%CE%B5%CE%B4%CF%81%CF%89%CF%80%CE%AC&amp;action=edit&amp;redlink=1" TargetMode="External"/><Relationship Id="rId11" Type="http://schemas.openxmlformats.org/officeDocument/2006/relationships/hyperlink" Target="https://el.wikipedia.org/wiki/%CE%A3%CF%80%CF%8C%CF%81%CE%BF%CF%82" TargetMode="External"/><Relationship Id="rId5" Type="http://schemas.openxmlformats.org/officeDocument/2006/relationships/hyperlink" Target="https://el.wikipedia.org/wiki/%CE%9F%CE%B9%CE%BA%CE%BF%CE%B3%CE%AD%CE%BD%CE%B5%CE%B9%CE%B1_(%CE%B2%CE%B9%CE%BF%CE%BB%CE%BF%CE%B3%CE%AF%CE%B1)" TargetMode="External"/><Relationship Id="rId10" Type="http://schemas.openxmlformats.org/officeDocument/2006/relationships/hyperlink" Target="https://el.wikipedia.org/wiki/%CE%91%CE%B9%CE%B3%CE%B1%CE%AF%CE%BF_%CE%A0%CE%AD%CE%BB%CE%B1%CE%B3%CE%BF%CF%82" TargetMode="External"/><Relationship Id="rId4" Type="http://schemas.openxmlformats.org/officeDocument/2006/relationships/hyperlink" Target="https://el.wikipedia.org/w/index.php?title=%CE%9B%CE%AC%CE%B8%CF%85%CF%81%CE%BF%CF%82&amp;action=edit&amp;redlink=1" TargetMode="External"/><Relationship Id="rId9" Type="http://schemas.openxmlformats.org/officeDocument/2006/relationships/hyperlink" Target="https://el.wikipedia.org/wiki/%CE%99%CF%84%CE%B1%CE%BB%CE%AF%CE%B1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?term=van%20Geel%20BM%5BAuthor%5D&amp;cauthor=true&amp;cauthor_uid=8559356" TargetMode="External"/><Relationship Id="rId2" Type="http://schemas.openxmlformats.org/officeDocument/2006/relationships/hyperlink" Target="https://www.ncbi.nlm.nih.gov/pubmed/8559356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cbi.nlm.nih.gov/pubmed/?term=Ongerboer%20de%20Visser%20BW%5BAuthor%5D&amp;cauthor=true&amp;cauthor_uid=8559356" TargetMode="External"/><Relationship Id="rId5" Type="http://schemas.openxmlformats.org/officeDocument/2006/relationships/hyperlink" Target="https://www.ncbi.nlm.nih.gov/pubmed/?term=Barth%20PG%5BAuthor%5D&amp;cauthor=true&amp;cauthor_uid=8559356" TargetMode="External"/><Relationship Id="rId4" Type="http://schemas.openxmlformats.org/officeDocument/2006/relationships/hyperlink" Target="https://www.ncbi.nlm.nih.gov/pubmed/?term=Koelman%20JH%5BAuthor%5D&amp;cauthor=true&amp;cauthor_uid=8559356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researchgate.net/journal/1664-302X_Frontiers_in_Microbiology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B9780444534880000249#!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B9780444534880000249#!" TargetMode="External"/><Relationship Id="rId2" Type="http://schemas.openxmlformats.org/officeDocument/2006/relationships/hyperlink" Target="https://www.sciencedirect.com/topics/medicine-and-dentistry/retroviridae" TargetMode="Externa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esearchgate.net/journal/1664-302X_Frontiers_in_Microbiology" TargetMode="Externa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s://el.wikipedia.org/wiki/%CE%91%CF%83%CE%B8%CE%AD%CE%BD%CE%B5%CE%B9%CE%B1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el.wikipedia.org/wiki/UNICEF" TargetMode="External"/><Relationship Id="rId2" Type="http://schemas.openxmlformats.org/officeDocument/2006/relationships/hyperlink" Target="https://el.wikipedia.org/wiki/%CE%A0%CE%B1%CE%B3%CE%BA%CF%8C%CF%83%CE%BC%CE%B9%CE%B1_%CE%9F%CF%81%CE%B3%CE%AC%CE%BD%CF%89%CF%83%CE%B7_%CE%A5%CE%B3%CE%B5%CE%AF%CE%B1%CF%82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l.wikipedia.org/wiki/%CE%94%CE%B9%CE%B5%CE%B8%CE%BD%CE%AD%CF%82_%CE%A1%CF%8C%CF%84%CE%B1%CF%81%CF%85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journal/1662-5102_Frontiers_in_Cellular_Neuroscience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source=images&amp;cd=&amp;cad=rja&amp;uact=8&amp;ved=2ahUKEwig0JXQ4onhAhVO_KQKHcpNAwcQjB16BAgBEAQ&amp;url=https%3A%2F%2Fnucleus2012.wordpress.com%2F2015%2F09%2F24%2F%25CF%2580%25CE%25BB%25CE%25AC%25CE%25B3%25CE%25B9%25CE%25B1-%25CE%25BC%25CF%2585%25CE%25B1%25CF%2584%25CF%2581%25CE%25BF%25CF%2586%25CE%25B9%25CE%25BA%25CE%25AE-%25CF%2583%25CE%25BA%25CE%25BB%25CE%25AE%25CF%2581%25CF%2585%25CE%25BD%25CF%2583%25CE%25B7%2F&amp;psig=AOvVaw3X71stnoEOYc7UMPEMftel&amp;ust=1552932219777041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hyperlink" Target="https://nucleus2012.files.wordpress.com/2015/09/w.jp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C7B4E91-E7DA-484F-AB87-172ADEE441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ΕΚΦΥΛΙΣΤΙΚΕΣ ΝΟΣΟΙ</a:t>
            </a:r>
            <a:br>
              <a:rPr lang="el-GR" dirty="0"/>
            </a:br>
            <a:r>
              <a:rPr lang="el-GR" dirty="0"/>
              <a:t>ΑΝΩΤΕΡΟΥ ΚΑΙ ΚΑΤΩΤΕΡΟΥ ΚΙΝΗΤΙΚΟΥ ΝΕΥΡΩΝΑ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7EF7213F-DFFE-4E5D-92B0-82F240C048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400" y="490775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Μ. Παπαδοπούλου</a:t>
            </a:r>
          </a:p>
          <a:p>
            <a:r>
              <a:rPr lang="el-GR" dirty="0"/>
              <a:t>Νευρολόγος</a:t>
            </a:r>
          </a:p>
          <a:p>
            <a:r>
              <a:rPr lang="el-GR" dirty="0"/>
              <a:t>Επίκουρη Καθηγήτρια</a:t>
            </a:r>
          </a:p>
          <a:p>
            <a:r>
              <a:rPr lang="el-GR" dirty="0"/>
              <a:t>Παν. Δυτικής Αττικής</a:t>
            </a:r>
          </a:p>
        </p:txBody>
      </p:sp>
    </p:spTree>
    <p:extLst>
      <p:ext uri="{BB962C8B-B14F-4D97-AF65-F5344CB8AC3E}">
        <p14:creationId xmlns:p14="http://schemas.microsoft.com/office/powerpoint/2010/main" val="3719667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lide 12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576" y="678433"/>
            <a:ext cx="7404847" cy="5553635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5432276" y="66498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i="1" dirty="0"/>
              <a:t>Το γονίδιο </a:t>
            </a:r>
            <a:r>
              <a:rPr lang="en-US" i="1" dirty="0"/>
              <a:t>SMN2</a:t>
            </a:r>
            <a:r>
              <a:rPr lang="en-US" dirty="0"/>
              <a:t> </a:t>
            </a:r>
            <a:r>
              <a:rPr lang="el-GR" dirty="0"/>
              <a:t>(του λείπει το εξόνιο 7) παράγει μικρή μόνο ποσότητα λειτουργικής πρωτεΐνης </a:t>
            </a:r>
            <a:r>
              <a:rPr lang="en-US" dirty="0"/>
              <a:t> SMN. 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7906839" y="2464425"/>
            <a:ext cx="347999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Διπλή διαδικασία (</a:t>
            </a:r>
            <a:r>
              <a:rPr lang="en-ID" dirty="0" err="1"/>
              <a:t>Digenic</a:t>
            </a:r>
            <a:r>
              <a:rPr lang="en-ID" dirty="0"/>
              <a:t> Process)</a:t>
            </a:r>
            <a:endParaRPr lang="el-GR" dirty="0"/>
          </a:p>
        </p:txBody>
      </p:sp>
      <p:sp>
        <p:nvSpPr>
          <p:cNvPr id="8" name="7 - TextBox"/>
          <p:cNvSpPr txBox="1"/>
          <p:nvPr/>
        </p:nvSpPr>
        <p:spPr>
          <a:xfrm>
            <a:off x="7182330" y="3057196"/>
            <a:ext cx="486421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Απώλεια αντιγράφου </a:t>
            </a:r>
            <a:r>
              <a:rPr lang="en-ID" dirty="0"/>
              <a:t>SMN</a:t>
            </a:r>
            <a:r>
              <a:rPr lang="el-GR" dirty="0"/>
              <a:t>1</a:t>
            </a:r>
            <a:r>
              <a:rPr lang="en-US" dirty="0"/>
              <a:t> </a:t>
            </a:r>
            <a:r>
              <a:rPr lang="el-GR" dirty="0"/>
              <a:t>προκαλεί τη νόσο</a:t>
            </a:r>
          </a:p>
          <a:p>
            <a:r>
              <a:rPr lang="el-GR" dirty="0"/>
              <a:t>1 αντίγραφο γονιδίου-φορέας</a:t>
            </a:r>
          </a:p>
          <a:p>
            <a:r>
              <a:rPr lang="el-GR" dirty="0"/>
              <a:t>2 αντίγραφα γονιδίου- ασθενής</a:t>
            </a:r>
          </a:p>
          <a:p>
            <a:endParaRPr lang="el-GR" dirty="0"/>
          </a:p>
          <a:p>
            <a:r>
              <a:rPr lang="el-GR" dirty="0"/>
              <a:t>Το πλήθος των αντιγράφων </a:t>
            </a:r>
            <a:r>
              <a:rPr lang="en-ID" dirty="0"/>
              <a:t>SMN2</a:t>
            </a:r>
            <a:r>
              <a:rPr lang="el-GR" dirty="0"/>
              <a:t> καθορίζει </a:t>
            </a:r>
          </a:p>
          <a:p>
            <a:r>
              <a:rPr lang="el-GR" dirty="0"/>
              <a:t>βαρύτητα νόσου</a:t>
            </a:r>
          </a:p>
          <a:p>
            <a:endParaRPr lang="el-GR" dirty="0"/>
          </a:p>
          <a:p>
            <a:r>
              <a:rPr lang="el-GR" dirty="0"/>
              <a:t>Αν δεν υπήρχε το </a:t>
            </a:r>
            <a:r>
              <a:rPr lang="en-ID" dirty="0"/>
              <a:t>SMN2</a:t>
            </a:r>
            <a:r>
              <a:rPr lang="el-GR" dirty="0"/>
              <a:t> που παράγει έστω μικρή </a:t>
            </a:r>
          </a:p>
          <a:p>
            <a:r>
              <a:rPr lang="el-GR" dirty="0"/>
              <a:t>ποσότητα πρωτεΐνης </a:t>
            </a:r>
            <a:r>
              <a:rPr lang="en-US" dirty="0"/>
              <a:t> SMN</a:t>
            </a:r>
            <a:r>
              <a:rPr lang="el-GR" dirty="0"/>
              <a:t>, η </a:t>
            </a:r>
            <a:r>
              <a:rPr lang="el-GR" dirty="0" err="1"/>
              <a:t>ομοζυγωτία</a:t>
            </a:r>
            <a:r>
              <a:rPr lang="el-GR" dirty="0"/>
              <a:t> </a:t>
            </a:r>
          </a:p>
          <a:p>
            <a:r>
              <a:rPr lang="el-GR" dirty="0"/>
              <a:t>θα ήταν ασύμβατη με τη ζωή.</a:t>
            </a:r>
          </a:p>
          <a:p>
            <a:endParaRPr lang="el-GR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b">
            <a:extLst>
              <a:ext uri="{FF2B5EF4-FFF2-40B4-BE49-F238E27FC236}">
                <a16:creationId xmlns:a16="http://schemas.microsoft.com/office/drawing/2014/main" id="{6CEB48DF-5031-4FD8-B774-C3FC884DE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91" y="547804"/>
            <a:ext cx="9367257" cy="60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64706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E7F121C7-DB4F-4EBD-B4A8-21EF03DE6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141" y="2408663"/>
            <a:ext cx="7377717" cy="2448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88781016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Τίτλος 1">
            <a:extLst>
              <a:ext uri="{FF2B5EF4-FFF2-40B4-BE49-F238E27FC236}">
                <a16:creationId xmlns:a16="http://schemas.microsoft.com/office/drawing/2014/main" id="{4A0930FA-6967-4B56-9047-13D702F25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ΒΙΒΛΙΟΓΡΑΦΙΑ</a:t>
            </a:r>
            <a:br>
              <a:rPr lang="el-GR" altLang="el-GR"/>
            </a:br>
            <a:endParaRPr lang="el-GR" altLang="el-GR"/>
          </a:p>
        </p:txBody>
      </p:sp>
      <p:sp>
        <p:nvSpPr>
          <p:cNvPr id="89091" name="Θέση περιεχομένου 2">
            <a:extLst>
              <a:ext uri="{FF2B5EF4-FFF2-40B4-BE49-F238E27FC236}">
                <a16:creationId xmlns:a16="http://schemas.microsoft.com/office/drawing/2014/main" id="{2941BDFA-5954-4FE9-B92F-1457277F6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l-GR" b="1" dirty="0"/>
              <a:t>Adams and Victor's Principles of Neurology 11th Edition, McGraw Hill, 2019</a:t>
            </a:r>
          </a:p>
          <a:p>
            <a:r>
              <a:rPr lang="en-US" altLang="el-GR" b="1" dirty="0"/>
              <a:t>Netter's Neurology, 2nd Edition</a:t>
            </a:r>
            <a:r>
              <a:rPr lang="el-GR" altLang="el-GR" b="1" dirty="0"/>
              <a:t>, </a:t>
            </a:r>
            <a:r>
              <a:rPr lang="en-US" altLang="el-GR" b="1" dirty="0"/>
              <a:t>Saunders</a:t>
            </a:r>
            <a:r>
              <a:rPr lang="el-GR" altLang="el-GR" b="1" dirty="0"/>
              <a:t>, 2011</a:t>
            </a:r>
            <a:endParaRPr lang="en-US" altLang="el-GR" b="1" dirty="0"/>
          </a:p>
          <a:p>
            <a:r>
              <a:rPr lang="el-GR" altLang="el-GR" b="1" dirty="0"/>
              <a:t>Νευρολογία Λογοθέτη, 5</a:t>
            </a:r>
            <a:r>
              <a:rPr lang="el-GR" altLang="el-GR" b="1" baseline="30000" dirty="0"/>
              <a:t>η</a:t>
            </a:r>
            <a:r>
              <a:rPr lang="el-GR" altLang="el-GR" b="1" dirty="0"/>
              <a:t> έκδοση, </a:t>
            </a:r>
            <a:r>
              <a:rPr lang="en-ID" altLang="el-GR" b="1" dirty="0"/>
              <a:t>University Studio Press, </a:t>
            </a:r>
            <a:r>
              <a:rPr lang="el-GR" altLang="el-GR" b="1" dirty="0"/>
              <a:t>Θεσσαλονίκη, 2016</a:t>
            </a:r>
          </a:p>
          <a:p>
            <a:r>
              <a:rPr lang="el-GR" altLang="el-GR" b="1" dirty="0"/>
              <a:t> Οι αναφερόμενες στις διαφάνειες παραπομπές σε άρθρα</a:t>
            </a:r>
          </a:p>
          <a:p>
            <a:r>
              <a:rPr lang="el-GR" altLang="el-GR" b="1" dirty="0"/>
              <a:t>ΟΙ ΗΜΓ εικόνες προέρχονται από το </a:t>
            </a:r>
            <a:r>
              <a:rPr lang="el-GR" altLang="el-GR" b="1"/>
              <a:t>προσωπικό αρχείο</a:t>
            </a:r>
            <a:br>
              <a:rPr lang="en-US" altLang="el-GR"/>
            </a:br>
            <a:endParaRPr lang="el-GR" altLang="el-G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168" y="452257"/>
            <a:ext cx="6195983" cy="6227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883" y="349126"/>
            <a:ext cx="6599522" cy="616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04473" y="5889809"/>
            <a:ext cx="294322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36F9181-B142-41E4-A654-55E8C29D4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390" y="0"/>
            <a:ext cx="499521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dirty="0"/>
              <a:t>Προοδευτική συμμετρική κεντρομελική αδυναμία και ατροφία, </a:t>
            </a:r>
          </a:p>
          <a:p>
            <a:pPr marL="0" indent="0">
              <a:buNone/>
            </a:pPr>
            <a:r>
              <a:rPr lang="el-GR" dirty="0"/>
              <a:t>μειωμένα τενόντια αντανακλαστικά (ΤΑ),</a:t>
            </a:r>
          </a:p>
          <a:p>
            <a:pPr marL="0" indent="0">
              <a:buNone/>
            </a:pPr>
            <a:r>
              <a:rPr lang="el-GR" dirty="0"/>
              <a:t>δεσμιδώσεις, </a:t>
            </a:r>
          </a:p>
          <a:p>
            <a:pPr marL="0" indent="0">
              <a:buNone/>
            </a:pPr>
            <a:r>
              <a:rPr lang="el-GR" dirty="0"/>
              <a:t>Απουσιάζουν οι αισθητικές διαταραχές, </a:t>
            </a:r>
          </a:p>
          <a:p>
            <a:pPr marL="0" indent="0">
              <a:buNone/>
            </a:pPr>
            <a:r>
              <a:rPr lang="el-GR" dirty="0"/>
              <a:t>	σφιγκτηριακές διαταραχές, </a:t>
            </a:r>
          </a:p>
          <a:p>
            <a:pPr marL="0" indent="0">
              <a:buNone/>
            </a:pPr>
            <a:r>
              <a:rPr lang="el-GR" dirty="0"/>
              <a:t>	προσβολή ανώτερου κινητικού νευρώνα.</a:t>
            </a:r>
          </a:p>
          <a:p>
            <a:pPr marL="0" indent="0">
              <a:buNone/>
            </a:pPr>
            <a:r>
              <a:rPr lang="el-GR" u="sng" dirty="0"/>
              <a:t>ΗΜΓ</a:t>
            </a:r>
            <a:r>
              <a:rPr lang="el-GR" dirty="0"/>
              <a:t>. Προσθιοκερατική προσβολή: ινδικά και θετικά δυναμικά, δεσμιδώσεις, κινητικές μονάδες μεγάλου ύψους και διάρκειας</a:t>
            </a:r>
          </a:p>
          <a:p>
            <a:pPr marL="0" indent="0">
              <a:buNone/>
            </a:pPr>
            <a:r>
              <a:rPr lang="el-GR" dirty="0"/>
              <a:t>Επιπλοκές: καθήλωση σε αναπηρικό αμαξίδιο</a:t>
            </a:r>
          </a:p>
          <a:p>
            <a:pPr marL="0" indent="0">
              <a:buNone/>
            </a:pPr>
            <a:r>
              <a:rPr lang="el-GR" dirty="0"/>
              <a:t>	αναπνευστική δυσχέρεια</a:t>
            </a:r>
          </a:p>
          <a:p>
            <a:pPr marL="0" indent="0">
              <a:buNone/>
            </a:pPr>
            <a:r>
              <a:rPr lang="el-GR" dirty="0"/>
              <a:t>	δυσκολία σίτισης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id="{8061D825-D0DF-4DEE-90DF-39BCDBDCDFCB}"/>
              </a:ext>
            </a:extLst>
          </p:cNvPr>
          <p:cNvSpPr txBox="1">
            <a:spLocks/>
          </p:cNvSpPr>
          <p:nvPr/>
        </p:nvSpPr>
        <p:spPr>
          <a:xfrm>
            <a:off x="432000" y="480042"/>
            <a:ext cx="10515600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/>
              <a:t>ΝΩΤΙΑΙΑ ΜΥΙΚΗ ΑΤΡΟΦΙΑ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1">
            <a:extLst>
              <a:ext uri="{FF2B5EF4-FFF2-40B4-BE49-F238E27FC236}">
                <a16:creationId xmlns:a16="http://schemas.microsoft.com/office/drawing/2014/main" id="{8061D825-D0DF-4DEE-90DF-39BCDBDCDFC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l-GR" sz="4400" dirty="0"/>
              <a:t>ΝΩΤΙΑΙΑ ΜΥΙΚΗ ΑΤΡΟΦΙΑ</a:t>
            </a:r>
          </a:p>
        </p:txBody>
      </p:sp>
      <p:sp>
        <p:nvSpPr>
          <p:cNvPr id="8" name="7 - Θέση περιεχομένου"/>
          <p:cNvSpPr>
            <a:spLocks noGrp="1"/>
          </p:cNvSpPr>
          <p:nvPr>
            <p:ph idx="4294967295"/>
          </p:nvPr>
        </p:nvSpPr>
        <p:spPr>
          <a:xfrm>
            <a:off x="888021" y="2177318"/>
            <a:ext cx="10515600" cy="4351338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buNone/>
            </a:pPr>
            <a:r>
              <a:rPr lang="el-GR" dirty="0"/>
              <a:t>3 τύποι </a:t>
            </a:r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6878" y="2969601"/>
            <a:ext cx="6542576" cy="229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623" y="5479072"/>
            <a:ext cx="5707892" cy="5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139" y="309763"/>
            <a:ext cx="6743700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6888" y="290513"/>
            <a:ext cx="8658225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lide 14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1623" y="450781"/>
            <a:ext cx="7987066" cy="5990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74128" cy="1492551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lvl="0">
              <a:defRPr/>
            </a:pPr>
            <a:r>
              <a:rPr lang="el-GR" dirty="0"/>
              <a:t>ΝΩΤΙΑΙΑ ΜΥΙΚΗ ΑΤΡΟΦΙΑ-</a:t>
            </a:r>
            <a:r>
              <a:rPr lang="el-GR" b="1" dirty="0"/>
              <a:t>Τύπος 0</a:t>
            </a:r>
            <a:br>
              <a:rPr lang="el-GR" b="1" dirty="0"/>
            </a:br>
            <a:r>
              <a:rPr lang="el-GR" dirty="0"/>
              <a:t>Εμβρυϊκή</a:t>
            </a:r>
            <a:r>
              <a:rPr lang="el-GR" b="1" dirty="0"/>
              <a:t> </a:t>
            </a:r>
            <a:r>
              <a:rPr lang="el-GR" dirty="0"/>
              <a:t>νωτιαία ατροφία</a:t>
            </a:r>
            <a:br>
              <a:rPr lang="el-GR" dirty="0"/>
            </a:br>
            <a:endParaRPr lang="el-GR" dirty="0">
              <a:solidFill>
                <a:schemeClr val="lt1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dirty="0"/>
              <a:t>Η βαρύτερη μορφή </a:t>
            </a:r>
          </a:p>
          <a:p>
            <a:pPr>
              <a:buNone/>
            </a:pPr>
            <a:r>
              <a:rPr lang="el-GR" dirty="0"/>
              <a:t>Ελάχιστη ποσότητα </a:t>
            </a:r>
            <a:r>
              <a:rPr lang="en-ID" dirty="0"/>
              <a:t>SMN </a:t>
            </a:r>
            <a:r>
              <a:rPr lang="el-GR" dirty="0"/>
              <a:t>πρωτεΐνης</a:t>
            </a:r>
          </a:p>
          <a:p>
            <a:pPr>
              <a:buNone/>
            </a:pPr>
            <a:r>
              <a:rPr lang="el-GR" dirty="0"/>
              <a:t>Ενδομήτριος θάνατος ή έναρξη συμπτωμάτων με τη γέννηση και πολύ σύντομα θάνατος βρέφους </a:t>
            </a:r>
          </a:p>
          <a:p>
            <a:pPr>
              <a:buNone/>
            </a:pPr>
            <a:r>
              <a:rPr lang="el-GR" dirty="0"/>
              <a:t>Μειωμένες εμβρυϊκές κινήσεις</a:t>
            </a:r>
          </a:p>
          <a:p>
            <a:pPr>
              <a:buNone/>
            </a:pPr>
            <a:r>
              <a:rPr lang="el-GR" dirty="0"/>
              <a:t>Αναπνευστική δυσχέρεια με τη γέννηση</a:t>
            </a:r>
          </a:p>
          <a:p>
            <a:pPr>
              <a:buNone/>
            </a:pPr>
            <a:r>
              <a:rPr lang="el-GR" dirty="0"/>
              <a:t>Σοβαρή υποτονία και μυϊκή αδυναμία</a:t>
            </a:r>
          </a:p>
          <a:p>
            <a:pPr>
              <a:buNone/>
            </a:pPr>
            <a:r>
              <a:rPr lang="el-GR" dirty="0"/>
              <a:t>Δυσκαταποσία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69989" y="5965006"/>
            <a:ext cx="3436606" cy="52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70FC3F7-8417-483E-99F4-E398FEE7D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ΑΚΝ-ΚΚΝ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808F2B1-3C81-46C1-81F4-39F85BE73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Κατώτερος κινητικός νευρώνας</a:t>
            </a:r>
          </a:p>
          <a:p>
            <a:pPr lvl="1"/>
            <a:r>
              <a:rPr lang="el-GR" dirty="0"/>
              <a:t>Πρόσθια κέρατα ΝΜ</a:t>
            </a:r>
          </a:p>
          <a:p>
            <a:pPr lvl="1"/>
            <a:r>
              <a:rPr lang="el-GR" dirty="0"/>
              <a:t>Κινητικοί πυρήνες στελέχους</a:t>
            </a:r>
          </a:p>
          <a:p>
            <a:pPr marL="457200" lvl="1" indent="0">
              <a:buNone/>
            </a:pPr>
            <a:endParaRPr lang="el-GR" dirty="0"/>
          </a:p>
          <a:p>
            <a:pPr marL="342900" lvl="1" indent="-342900"/>
            <a:r>
              <a:rPr lang="el-GR" sz="2800" dirty="0"/>
              <a:t>Ανώτερος κινητικός νευρώνας</a:t>
            </a:r>
          </a:p>
          <a:p>
            <a:pPr marL="800100" lvl="2" indent="-342900"/>
            <a:r>
              <a:rPr lang="el-GR" dirty="0"/>
              <a:t>Πυραμιδική οδός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CC13D5C8-D20D-4B6B-9E85-77273666F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897" y="1873250"/>
            <a:ext cx="4981575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48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74128" cy="1492551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lvl="0">
              <a:defRPr/>
            </a:pPr>
            <a:r>
              <a:rPr lang="el-GR" dirty="0"/>
              <a:t>ΝΩΤΙΑΙΑ ΜΥΙΚΗ ΑΤΡΟΦΙΑ-</a:t>
            </a:r>
            <a:r>
              <a:rPr lang="el-GR" b="1" dirty="0"/>
              <a:t>Τύπος Ι</a:t>
            </a:r>
            <a:br>
              <a:rPr lang="el-GR" b="1" dirty="0"/>
            </a:br>
            <a:r>
              <a:rPr lang="el-GR" dirty="0"/>
              <a:t>Οξεία νηπιακή νωτιαία ατροφία, </a:t>
            </a:r>
            <a:br>
              <a:rPr lang="el-GR" dirty="0"/>
            </a:br>
            <a:r>
              <a:rPr lang="el-GR" dirty="0"/>
              <a:t>ή νόσος </a:t>
            </a:r>
            <a:r>
              <a:rPr lang="en-ID" dirty="0" err="1"/>
              <a:t>Werdnig</a:t>
            </a:r>
            <a:r>
              <a:rPr lang="en-ID" dirty="0"/>
              <a:t> Hoffmann</a:t>
            </a:r>
            <a:endParaRPr lang="el-GR" dirty="0">
              <a:solidFill>
                <a:schemeClr val="lt1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l-GR" dirty="0"/>
              <a:t>Η πιο συχνή μορφή 50-60</a:t>
            </a:r>
            <a:r>
              <a:rPr lang="en-ID" dirty="0"/>
              <a:t>% NMA</a:t>
            </a:r>
            <a:endParaRPr lang="el-GR" dirty="0"/>
          </a:p>
          <a:p>
            <a:pPr>
              <a:buNone/>
            </a:pPr>
            <a:r>
              <a:rPr lang="el-GR" dirty="0"/>
              <a:t>	Έναρξη συμπτωμάτων στους 3 πρώτους μήνες ζωής (πάντα πριν 6</a:t>
            </a:r>
            <a:r>
              <a:rPr lang="el-GR" baseline="30000" dirty="0"/>
              <a:t>ο</a:t>
            </a:r>
            <a:r>
              <a:rPr lang="el-GR" dirty="0"/>
              <a:t> μήνα). </a:t>
            </a:r>
          </a:p>
          <a:p>
            <a:pPr>
              <a:buNone/>
            </a:pPr>
            <a:r>
              <a:rPr lang="el-GR" dirty="0"/>
              <a:t>	Θεωρείται ότι η εκφύλιση </a:t>
            </a:r>
            <a:r>
              <a:rPr lang="el-GR" dirty="0" err="1"/>
              <a:t>πρ</a:t>
            </a:r>
            <a:r>
              <a:rPr lang="el-GR" dirty="0"/>
              <a:t>. κεράτων ξεκινάει στην εμβρυϊκή ζωή. </a:t>
            </a:r>
          </a:p>
          <a:p>
            <a:pPr>
              <a:buNone/>
            </a:pPr>
            <a:r>
              <a:rPr lang="el-GR" dirty="0"/>
              <a:t>	Παρατηρείται καθυστέρηση κινητικής ανάπτυξης που εξελίσσεται σε χαλαρή παράλυση:</a:t>
            </a:r>
          </a:p>
          <a:p>
            <a:pPr>
              <a:buNone/>
            </a:pPr>
            <a:r>
              <a:rPr lang="el-GR" dirty="0"/>
              <a:t>	Γενικευμένη υποτονία, κεντρομελική συμμετρική μυϊκή αδυναμία, κατάργηση ΤΑ, ατροφίες και προμηκική παράλυση. </a:t>
            </a:r>
          </a:p>
          <a:p>
            <a:pPr>
              <a:buNone/>
            </a:pPr>
            <a:r>
              <a:rPr lang="el-GR" dirty="0"/>
              <a:t>	Χαρακτηριστική είναι η θέση βατράχου.</a:t>
            </a:r>
          </a:p>
          <a:p>
            <a:pPr>
              <a:buNone/>
            </a:pPr>
            <a:r>
              <a:rPr lang="el-GR" dirty="0"/>
              <a:t>	Διατηρείται η εκφραστικότητα προσώπου, όχι όμως ο έλεγχος της κεφαλής</a:t>
            </a:r>
          </a:p>
          <a:p>
            <a:pPr>
              <a:buNone/>
            </a:pPr>
            <a:r>
              <a:rPr lang="el-GR" dirty="0"/>
              <a:t>	Τα κάτω άκρα προσβάλλονται περισσότερο.</a:t>
            </a:r>
          </a:p>
          <a:p>
            <a:pPr>
              <a:buNone/>
            </a:pPr>
            <a:r>
              <a:rPr lang="el-GR" dirty="0"/>
              <a:t>	Δυσκολία κατάποσης και άρα σίτισης</a:t>
            </a:r>
            <a:endParaRPr lang="el-GR" b="1" dirty="0"/>
          </a:p>
          <a:p>
            <a:pPr>
              <a:buNone/>
            </a:pPr>
            <a:r>
              <a:rPr lang="el-GR" b="1" dirty="0"/>
              <a:t>	</a:t>
            </a:r>
            <a:r>
              <a:rPr lang="el-GR" dirty="0"/>
              <a:t>Κύρια αιτία θανάτου η πνευμονία εξ εισροφήσεως</a:t>
            </a:r>
          </a:p>
          <a:p>
            <a:pPr>
              <a:buNone/>
            </a:pPr>
            <a:r>
              <a:rPr lang="el-GR" dirty="0"/>
              <a:t>	Μέση επιβίωση 7 μήνες (</a:t>
            </a:r>
            <a:r>
              <a:rPr lang="el-GR" b="1" dirty="0"/>
              <a:t>18-24 μήνες)</a:t>
            </a:r>
            <a:endParaRPr lang="el-GR" dirty="0"/>
          </a:p>
          <a:p>
            <a:pPr>
              <a:buNone/>
            </a:pPr>
            <a:endParaRPr lang="el-G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69989" y="5965006"/>
            <a:ext cx="3436606" cy="52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791C0DB-1386-451D-BA80-D46F121AA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925" y="785812"/>
            <a:ext cx="8058150" cy="52863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3392" y="871682"/>
            <a:ext cx="4762500" cy="3571875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8550967" y="6052189"/>
            <a:ext cx="3199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Indian </a:t>
            </a:r>
            <a:r>
              <a:rPr lang="en-US" dirty="0" err="1"/>
              <a:t>Pediatr</a:t>
            </a:r>
            <a:r>
              <a:rPr lang="en-US" dirty="0"/>
              <a:t> 2014;51: 923-924</a:t>
            </a:r>
            <a:endParaRPr lang="el-GR" dirty="0"/>
          </a:p>
        </p:txBody>
      </p:sp>
      <p:sp>
        <p:nvSpPr>
          <p:cNvPr id="5" name="4 - Ορθογώνιο"/>
          <p:cNvSpPr/>
          <p:nvPr/>
        </p:nvSpPr>
        <p:spPr>
          <a:xfrm>
            <a:off x="7043596" y="815309"/>
            <a:ext cx="48897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Η </a:t>
            </a:r>
            <a:r>
              <a:rPr lang="el-GR" b="1" dirty="0"/>
              <a:t>τύπου 0 ΝΜΑ </a:t>
            </a:r>
            <a:r>
              <a:rPr lang="el-GR" dirty="0"/>
              <a:t>περιγράφηκε πρόσφατα. Είναι πιο βαρειά η εκδήλωση συμπτωμάτων. Περιγράφονται μειωμένες εμβρυϊκές κινήσεις και στη γέννηση μπορεί να εμφανίσει έντονη αναπνευστική δυσχέρεια, και από πολλούς θεωρείται ότι αποτελεί απλά την πιο βαρειά έκφραση της τύπου 1 ΝΜΑ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1846907" y="4734962"/>
            <a:ext cx="7807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Βρέφος στον αναπνευστήρα, με έντονη εκφραστικότητα, θέση βατράχου, </a:t>
            </a:r>
          </a:p>
          <a:p>
            <a:r>
              <a:rPr lang="el-GR" dirty="0"/>
              <a:t>κάταγμα μηριαίου, κωδωνοειδή θώρακα και αγκυλώσεις στον καρπό και αγκώνα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5663" y="474969"/>
            <a:ext cx="9644513" cy="60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- Τίτλος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ΝΩΤΙΑΙΑ ΜΥΙΚΗ ΑΤΡΟΦΙΑ-</a:t>
            </a:r>
            <a:r>
              <a:rPr kumimoji="0" lang="el-GR" sz="4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Τύπος Ι </a:t>
            </a:r>
            <a:r>
              <a:rPr kumimoji="0" lang="el-GR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Ι</a:t>
            </a:r>
            <a:endParaRPr kumimoji="0" lang="el-GR" sz="4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b="1" dirty="0"/>
              <a:t>Ενδιάμεση μορφή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>
          <a:xfrm>
            <a:off x="578319" y="1931504"/>
            <a:ext cx="10515600" cy="4351338"/>
          </a:xfrm>
        </p:spPr>
        <p:txBody>
          <a:bodyPr/>
          <a:lstStyle/>
          <a:p>
            <a:r>
              <a:rPr lang="el-GR" dirty="0"/>
              <a:t>Έναρξη μεταξύ 6-18 μηνών, επιβίωση μέχρι τα 2 έτη</a:t>
            </a:r>
          </a:p>
          <a:p>
            <a:r>
              <a:rPr lang="el-GR" dirty="0"/>
              <a:t>Στηρίζουν το κεφάλι</a:t>
            </a:r>
          </a:p>
          <a:p>
            <a:r>
              <a:rPr lang="el-GR" dirty="0"/>
              <a:t>Καθυστερημένη η κινητική εξέλιξη</a:t>
            </a:r>
          </a:p>
          <a:p>
            <a:r>
              <a:rPr lang="el-GR" dirty="0"/>
              <a:t>Κάποια επιτυγχάνουν όρθια στάση αλλά όχι βάδιση</a:t>
            </a:r>
          </a:p>
          <a:p>
            <a:r>
              <a:rPr lang="el-GR" dirty="0"/>
              <a:t>Δυσκολία στη μάσηση, αλλά όχι στην κατάποση</a:t>
            </a:r>
          </a:p>
          <a:p>
            <a:r>
              <a:rPr lang="el-GR" dirty="0"/>
              <a:t>Ποικιλία βαρύτητας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3505" y="6033487"/>
            <a:ext cx="5108495" cy="405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- Τίτλος"/>
          <p:cNvSpPr txBox="1">
            <a:spLocks/>
          </p:cNvSpPr>
          <p:nvPr/>
        </p:nvSpPr>
        <p:spPr>
          <a:xfrm>
            <a:off x="1001830" y="394001"/>
            <a:ext cx="10515600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ΝΩΤΙΑΙΑ ΜΥΙΚΗ ΑΤΡΟΦΙΑ-</a:t>
            </a:r>
            <a:r>
              <a:rPr kumimoji="0" lang="el-GR" sz="4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Τύπος Ι </a:t>
            </a:r>
            <a:r>
              <a:rPr kumimoji="0" lang="el-GR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Ι</a:t>
            </a:r>
            <a:r>
              <a:rPr kumimoji="0" lang="el-GR" sz="4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l-GR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Ι</a:t>
            </a:r>
            <a:endParaRPr kumimoji="0" lang="el-GR" sz="4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b="1" dirty="0"/>
              <a:t>Νεανική μορφή</a:t>
            </a:r>
            <a:endParaRPr kumimoji="0" lang="el-GR" sz="4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>
          <a:xfrm>
            <a:off x="578319" y="1931504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1,2/100000</a:t>
            </a:r>
          </a:p>
          <a:p>
            <a:r>
              <a:rPr lang="el-GR" dirty="0"/>
              <a:t>Έναρξη μεταξύ 3-18 ετών (&gt;18 μηνών)</a:t>
            </a:r>
          </a:p>
          <a:p>
            <a:r>
              <a:rPr lang="el-GR" dirty="0"/>
              <a:t>10% </a:t>
            </a:r>
            <a:r>
              <a:rPr lang="el-GR" dirty="0" err="1"/>
              <a:t>επικρατητικός</a:t>
            </a:r>
            <a:r>
              <a:rPr lang="el-GR" dirty="0"/>
              <a:t> τύπος, έναρξη σε μεγαλύτερη ηλικία, πιο ήπια μορφή</a:t>
            </a:r>
          </a:p>
          <a:p>
            <a:r>
              <a:rPr lang="el-GR" dirty="0"/>
              <a:t>Αρχικά μπορεί να στέκονται και να βαδίζουν, αλλά προοδευτικά επιδεινώνονται.</a:t>
            </a:r>
          </a:p>
          <a:p>
            <a:r>
              <a:rPr lang="el-GR" dirty="0"/>
              <a:t>Κεντρομελική αδυναμία και υποτονία</a:t>
            </a:r>
          </a:p>
          <a:p>
            <a:r>
              <a:rPr lang="el-GR" dirty="0"/>
              <a:t>Δεσμιδώσεις στη γλώσσα –ΟΧΙ προμηκική συμμετοχή</a:t>
            </a:r>
          </a:p>
          <a:p>
            <a:r>
              <a:rPr lang="el-GR" dirty="0"/>
              <a:t>Τρόμος άκρων χειρών</a:t>
            </a:r>
          </a:p>
          <a:p>
            <a:r>
              <a:rPr lang="el-GR" dirty="0"/>
              <a:t>Χειρότερη πρόγνωση εάν η έναρξη είναι πριν τα 3 έτη</a:t>
            </a:r>
          </a:p>
          <a:p>
            <a:r>
              <a:rPr lang="el-GR" dirty="0"/>
              <a:t>Η απώλεια κινητικότητας οδηγεί σε σκολίωση, οστεοπόρωση και παραμορφώσεις αρθρώσεων</a:t>
            </a:r>
          </a:p>
          <a:p>
            <a:r>
              <a:rPr lang="el-GR" dirty="0"/>
              <a:t>Δεν επηρεάζεται το προσδόκιμο επιβίωσης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3505" y="6452185"/>
            <a:ext cx="5108495" cy="405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The muscles closer to the center of the body (proximal muscles) are usually more affected in spinal muscular atrophy than are the muscles farther from the center (distal muscles)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005" y="288758"/>
            <a:ext cx="5611090" cy="6354561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6516303" y="433138"/>
            <a:ext cx="49011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/>
              <a:t>Οι κεντρομελικοί μύες προβάλλονται </a:t>
            </a:r>
          </a:p>
          <a:p>
            <a:r>
              <a:rPr lang="el-GR" sz="2400" dirty="0"/>
              <a:t>συχνότερα στη ΝΜΑ</a:t>
            </a:r>
          </a:p>
          <a:p>
            <a:r>
              <a:rPr lang="el-GR" sz="2400" dirty="0"/>
              <a:t>από ότι οι περιφερικοί.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100" y="770020"/>
            <a:ext cx="11625267" cy="5313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88880" y="6270157"/>
            <a:ext cx="29337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 txBox="1">
            <a:spLocks/>
          </p:cNvSpPr>
          <p:nvPr/>
        </p:nvSpPr>
        <p:spPr>
          <a:xfrm>
            <a:off x="1001830" y="394001"/>
            <a:ext cx="10515600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ΝΩΤΙΑΙΑ ΜΥΙΚΗ ΑΤΡΟΦΙΑ-</a:t>
            </a:r>
            <a:r>
              <a:rPr kumimoji="0" lang="el-GR" sz="4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Τύπος Ι </a:t>
            </a:r>
            <a:r>
              <a:rPr lang="en-ID" sz="4400" b="1" dirty="0"/>
              <a:t>V</a:t>
            </a:r>
            <a:endParaRPr kumimoji="0" lang="el-GR" sz="4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ενηλίκων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1029903" y="2329313"/>
            <a:ext cx="74123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Προοδευτική κεντρομελική αδυναμία,</a:t>
            </a:r>
          </a:p>
          <a:p>
            <a:r>
              <a:rPr lang="el-GR" sz="2800" dirty="0"/>
              <a:t>Επικρατούσα στα κάτω άκρα</a:t>
            </a:r>
          </a:p>
          <a:p>
            <a:r>
              <a:rPr lang="el-GR" sz="2800" dirty="0"/>
              <a:t>Αργή εξέλιξη</a:t>
            </a:r>
          </a:p>
          <a:p>
            <a:r>
              <a:rPr lang="el-GR" sz="2800" dirty="0"/>
              <a:t>Διατηρούν κινητικότητα</a:t>
            </a:r>
          </a:p>
          <a:p>
            <a:r>
              <a:rPr lang="el-GR" sz="2800" dirty="0"/>
              <a:t>Δεν επηρεάζεται το προσδόκιμο επιβίωσης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 idx="4294967295"/>
          </p:nvPr>
        </p:nvSpPr>
        <p:spPr>
          <a:xfrm>
            <a:off x="693019" y="162995"/>
            <a:ext cx="10515600" cy="13255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l-GR" dirty="0"/>
              <a:t>ΕΠΙΠΛΟΚΕΣ ΝΜΑ-ΑΝΑΠΝΕΥΣΤΙΚΕΣ</a:t>
            </a:r>
            <a:br>
              <a:rPr lang="el-GR" dirty="0"/>
            </a:br>
            <a:r>
              <a:rPr lang="el-GR" dirty="0"/>
              <a:t>βασική αιτία θανάτου, ειδικά στην τύπου Ι και ΙΙ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idx="4294967295"/>
          </p:nvPr>
        </p:nvSpPr>
        <p:spPr>
          <a:xfrm>
            <a:off x="885524" y="1652369"/>
            <a:ext cx="5216893" cy="504263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l-GR" sz="3600" dirty="0"/>
              <a:t>Αδυναμία </a:t>
            </a:r>
            <a:r>
              <a:rPr lang="el-GR" sz="3600" dirty="0" err="1"/>
              <a:t>εκπνευστικών</a:t>
            </a:r>
            <a:r>
              <a:rPr lang="el-GR" sz="3600" dirty="0"/>
              <a:t> μυών - Αδύναμος βήχας</a:t>
            </a:r>
          </a:p>
          <a:p>
            <a:pPr>
              <a:buNone/>
            </a:pPr>
            <a:r>
              <a:rPr lang="el-GR" sz="3600" dirty="0"/>
              <a:t>Επανειλημμένες αναπνευστικές λοιμώξεις</a:t>
            </a:r>
          </a:p>
          <a:p>
            <a:pPr>
              <a:buNone/>
            </a:pPr>
            <a:r>
              <a:rPr lang="el-GR" sz="3600" u="sng" dirty="0"/>
              <a:t>Εκτίμηση</a:t>
            </a:r>
          </a:p>
          <a:p>
            <a:pPr marL="0" indent="0">
              <a:buNone/>
            </a:pPr>
            <a:r>
              <a:rPr lang="el-GR" sz="3600" dirty="0"/>
              <a:t>Αναπνευστικές λειτουργικές δοκιμασίες</a:t>
            </a:r>
          </a:p>
          <a:p>
            <a:pPr marL="0" indent="0">
              <a:buNone/>
            </a:pPr>
            <a:r>
              <a:rPr lang="el-GR" sz="3600" dirty="0" err="1"/>
              <a:t>Πολυπνογραφική</a:t>
            </a:r>
            <a:r>
              <a:rPr lang="el-GR" sz="3600" dirty="0"/>
              <a:t> μελέτη</a:t>
            </a:r>
          </a:p>
          <a:p>
            <a:pPr marL="0" indent="0">
              <a:buNone/>
            </a:pPr>
            <a:r>
              <a:rPr lang="el-GR" sz="3600" dirty="0"/>
              <a:t>Οξυμετρία</a:t>
            </a:r>
          </a:p>
          <a:p>
            <a:pPr marL="0" indent="0">
              <a:buNone/>
            </a:pPr>
            <a:r>
              <a:rPr lang="el-GR" sz="3600" u="sng" dirty="0"/>
              <a:t>ΘΕΡΑΠΕΙΑ</a:t>
            </a:r>
          </a:p>
          <a:p>
            <a:pPr marL="0" indent="0">
              <a:buNone/>
            </a:pPr>
            <a:r>
              <a:rPr lang="el-GR" sz="3600" dirty="0"/>
              <a:t>Αναπνευστική ΦΘ</a:t>
            </a:r>
          </a:p>
          <a:p>
            <a:pPr marL="0" indent="0">
              <a:buNone/>
            </a:pPr>
            <a:r>
              <a:rPr lang="el-GR" sz="3600" dirty="0"/>
              <a:t>Αντιβιοτικά</a:t>
            </a:r>
          </a:p>
          <a:p>
            <a:pPr marL="0" indent="0">
              <a:buNone/>
            </a:pPr>
            <a:r>
              <a:rPr lang="el-GR" sz="3600" dirty="0"/>
              <a:t>Μηχανική υποστήριξη</a:t>
            </a:r>
          </a:p>
          <a:p>
            <a:pPr>
              <a:buNone/>
            </a:pPr>
            <a:r>
              <a:rPr lang="el-GR" sz="3600" u="sng" dirty="0"/>
              <a:t>ΣΤΟΧΟΣ</a:t>
            </a:r>
          </a:p>
          <a:p>
            <a:pPr>
              <a:buNone/>
            </a:pPr>
            <a:r>
              <a:rPr lang="el-GR" sz="3600" dirty="0"/>
              <a:t>Μειωμένες νοσηλείες</a:t>
            </a:r>
          </a:p>
          <a:p>
            <a:pPr>
              <a:buNone/>
            </a:pPr>
            <a:r>
              <a:rPr lang="el-GR" sz="3600" dirty="0" err="1"/>
              <a:t>Κατ΄οίκον</a:t>
            </a:r>
            <a:r>
              <a:rPr lang="el-GR" sz="3600" dirty="0"/>
              <a:t> αντιμετώπιση</a:t>
            </a:r>
          </a:p>
          <a:p>
            <a:pPr>
              <a:buNone/>
            </a:pPr>
            <a:r>
              <a:rPr lang="el-GR" sz="3600" dirty="0"/>
              <a:t>Βελτίωση αερίων αίματος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7190072" y="1607418"/>
            <a:ext cx="466807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u="sng" dirty="0"/>
              <a:t>Προφύλαξη</a:t>
            </a:r>
          </a:p>
          <a:p>
            <a:r>
              <a:rPr lang="el-GR" dirty="0"/>
              <a:t>Εμβολιασμός για γρίπη, </a:t>
            </a:r>
            <a:r>
              <a:rPr lang="el-GR" dirty="0" err="1"/>
              <a:t>πνευμονιόκοκ</a:t>
            </a:r>
            <a:r>
              <a:rPr lang="el-GR" u="sng" dirty="0" err="1"/>
              <a:t>κο</a:t>
            </a:r>
            <a:endParaRPr lang="el-GR" u="sng" dirty="0"/>
          </a:p>
          <a:p>
            <a:endParaRPr lang="el-GR" u="sng" dirty="0"/>
          </a:p>
          <a:p>
            <a:r>
              <a:rPr lang="el-GR" u="sng" dirty="0"/>
              <a:t>Επιβαρυντικοί παράγοντες</a:t>
            </a:r>
          </a:p>
          <a:p>
            <a:r>
              <a:rPr lang="el-GR" dirty="0"/>
              <a:t>Δυσκαταποσία-εισρόφηση</a:t>
            </a:r>
          </a:p>
          <a:p>
            <a:r>
              <a:rPr lang="el-GR" dirty="0"/>
              <a:t>Άπνοια στον ύπνο (</a:t>
            </a:r>
            <a:r>
              <a:rPr lang="en-ID" dirty="0"/>
              <a:t>Bilevel</a:t>
            </a:r>
            <a:r>
              <a:rPr lang="el-GR" dirty="0"/>
              <a:t> </a:t>
            </a:r>
            <a:r>
              <a:rPr lang="en-ID" dirty="0"/>
              <a:t>PAP, Continuous</a:t>
            </a:r>
            <a:r>
              <a:rPr lang="el-GR" dirty="0"/>
              <a:t> </a:t>
            </a:r>
            <a:r>
              <a:rPr lang="en-ID" dirty="0"/>
              <a:t>PAP)</a:t>
            </a:r>
          </a:p>
          <a:p>
            <a:r>
              <a:rPr lang="el-GR" dirty="0"/>
              <a:t>Σκολίωση</a:t>
            </a:r>
          </a:p>
          <a:p>
            <a:endParaRPr lang="el-GR" dirty="0"/>
          </a:p>
          <a:p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7859" y="6192248"/>
            <a:ext cx="2505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AF711D0-1E23-4A1C-8271-871B92A70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016" y="311604"/>
            <a:ext cx="5534025" cy="5886450"/>
          </a:xfrm>
          <a:prstGeom prst="rect">
            <a:avLst/>
          </a:prstGeom>
        </p:spPr>
      </p:pic>
      <p:sp>
        <p:nvSpPr>
          <p:cNvPr id="4" name="6 - TextBox">
            <a:extLst>
              <a:ext uri="{FF2B5EF4-FFF2-40B4-BE49-F238E27FC236}">
                <a16:creationId xmlns:a16="http://schemas.microsoft.com/office/drawing/2014/main" id="{602A27E5-6671-4ED7-90D5-12B14AF321C0}"/>
              </a:ext>
            </a:extLst>
          </p:cNvPr>
          <p:cNvSpPr txBox="1"/>
          <p:nvPr/>
        </p:nvSpPr>
        <p:spPr>
          <a:xfrm>
            <a:off x="8593599" y="5551723"/>
            <a:ext cx="2861745" cy="646331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Principles of Neural Sciences</a:t>
            </a:r>
          </a:p>
          <a:p>
            <a:r>
              <a:rPr lang="en-US" dirty="0" err="1"/>
              <a:t>Kandel</a:t>
            </a:r>
            <a:r>
              <a:rPr lang="en-US" dirty="0"/>
              <a:t> Schwartz </a:t>
            </a:r>
            <a:r>
              <a:rPr lang="en-US" dirty="0" err="1"/>
              <a:t>Jessel</a:t>
            </a:r>
            <a:endParaRPr lang="el-GR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el-GR" dirty="0"/>
            </a:br>
            <a:r>
              <a:rPr lang="el-GR" dirty="0"/>
              <a:t>ΟΡΘΟΠΕΔΙΚΕΣ ΕΠΙΠΛΟΚΕΣ</a:t>
            </a:r>
            <a:br>
              <a:rPr lang="el-GR" dirty="0"/>
            </a:br>
            <a:r>
              <a:rPr lang="el-GR" dirty="0"/>
              <a:t>Λόγω μειωμένης κινητικότητας και αστάθειας</a:t>
            </a:r>
            <a:br>
              <a:rPr lang="el-GR" dirty="0"/>
            </a:br>
            <a:endParaRPr lang="el-GR" dirty="0"/>
          </a:p>
        </p:txBody>
      </p:sp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1C08BAD3-A3E6-446F-85E0-EC0494257B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Σκολίωση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Αγκυλώσεις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Οστεοπόρωση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Κατάγματα</a:t>
            </a:r>
          </a:p>
          <a:p>
            <a:endParaRPr lang="el-GR" dirty="0"/>
          </a:p>
        </p:txBody>
      </p:sp>
      <p:sp>
        <p:nvSpPr>
          <p:cNvPr id="9" name="Θέση περιεχομένου 8">
            <a:extLst>
              <a:ext uri="{FF2B5EF4-FFF2-40B4-BE49-F238E27FC236}">
                <a16:creationId xmlns:a16="http://schemas.microsoft.com/office/drawing/2014/main" id="{08D5C4A3-B0B1-4152-9CAF-8E45653E12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65405" y="1825625"/>
            <a:ext cx="6388395" cy="4351338"/>
          </a:xfrm>
        </p:spPr>
        <p:txBody>
          <a:bodyPr/>
          <a:lstStyle/>
          <a:p>
            <a:pPr marL="0" indent="0">
              <a:buNone/>
            </a:pPr>
            <a:r>
              <a:rPr lang="el-GR" u="sng" dirty="0"/>
              <a:t>Αντιμετώπιση</a:t>
            </a:r>
          </a:p>
          <a:p>
            <a:pPr marL="0" indent="0">
              <a:buNone/>
            </a:pPr>
            <a:r>
              <a:rPr lang="el-GR" dirty="0"/>
              <a:t>Φ/Θ</a:t>
            </a:r>
          </a:p>
          <a:p>
            <a:pPr marL="0" indent="0">
              <a:buNone/>
            </a:pPr>
            <a:r>
              <a:rPr lang="el-GR" dirty="0"/>
              <a:t>Υποστηρικτικά εργαλεία/μηχανήματα</a:t>
            </a:r>
          </a:p>
          <a:p>
            <a:pPr marL="0" indent="0">
              <a:buNone/>
            </a:pPr>
            <a:r>
              <a:rPr lang="el-GR" dirty="0"/>
              <a:t>Ε/Θ</a:t>
            </a:r>
          </a:p>
          <a:p>
            <a:pPr marL="0" indent="0">
              <a:buNone/>
            </a:pPr>
            <a:r>
              <a:rPr lang="el-GR" dirty="0"/>
              <a:t>Νάρθηκες</a:t>
            </a:r>
          </a:p>
          <a:p>
            <a:pPr marL="0" indent="0">
              <a:buNone/>
            </a:pPr>
            <a:r>
              <a:rPr lang="el-GR" dirty="0"/>
              <a:t>Χειρουργείο</a:t>
            </a:r>
          </a:p>
          <a:p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653002" y="190239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l-GR" u="sng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idx="4294967295"/>
          </p:nvPr>
        </p:nvSpPr>
        <p:spPr>
          <a:xfrm>
            <a:off x="403200" y="177925"/>
            <a:ext cx="10515600" cy="132556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/>
              <a:t>ΔΙΑΤΑΡΑΧΕΣ ΔΙΑΤΡΟΦΗΣ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626400" y="2174400"/>
            <a:ext cx="391754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/>
              <a:t>Πιθανή μειωμένη ανάπτυξη ή</a:t>
            </a:r>
          </a:p>
          <a:p>
            <a:r>
              <a:rPr lang="el-GR" sz="2400" dirty="0"/>
              <a:t>αντίθετα παχυσαρκία</a:t>
            </a:r>
          </a:p>
          <a:p>
            <a:r>
              <a:rPr lang="el-GR" sz="2400" dirty="0"/>
              <a:t>Δύσκολο να εκτιμηθεί η </a:t>
            </a:r>
          </a:p>
          <a:p>
            <a:r>
              <a:rPr lang="el-GR" sz="2400" dirty="0"/>
              <a:t>διατροφική κατάσταση:</a:t>
            </a:r>
          </a:p>
          <a:p>
            <a:r>
              <a:rPr lang="el-GR" sz="2400" dirty="0"/>
              <a:t>Καμπύλες ανάπτυξης</a:t>
            </a:r>
          </a:p>
          <a:p>
            <a:r>
              <a:rPr lang="el-GR" sz="2400" dirty="0"/>
              <a:t>Περίμετρος μυών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7" name="6 - TextBox"/>
          <p:cNvSpPr txBox="1"/>
          <p:nvPr/>
        </p:nvSpPr>
        <p:spPr>
          <a:xfrm>
            <a:off x="5156791" y="1503488"/>
            <a:ext cx="6632009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Συμπτώματα λόγω δυσκαταποσίας</a:t>
            </a:r>
          </a:p>
          <a:p>
            <a:r>
              <a:rPr lang="el-GR" sz="2400" dirty="0"/>
              <a:t>Κόπωση κατά τη μάσηση</a:t>
            </a:r>
          </a:p>
          <a:p>
            <a:r>
              <a:rPr lang="el-GR" sz="2400" dirty="0"/>
              <a:t>Παρατεταμένος χρόνος γεύματος</a:t>
            </a:r>
          </a:p>
          <a:p>
            <a:r>
              <a:rPr lang="el-GR" sz="2400" dirty="0"/>
              <a:t>Πνιγμός / βήχας</a:t>
            </a:r>
          </a:p>
          <a:p>
            <a:r>
              <a:rPr lang="el-GR" sz="2400" u="sng" dirty="0"/>
              <a:t>Διάγνωση</a:t>
            </a:r>
          </a:p>
          <a:p>
            <a:r>
              <a:rPr lang="el-GR" sz="2400" dirty="0"/>
              <a:t>Παρατήρηση σίτισης</a:t>
            </a:r>
          </a:p>
          <a:p>
            <a:r>
              <a:rPr lang="el-GR" sz="2400" dirty="0"/>
              <a:t>Δοκιμασίες κατάποσης με βιντεοσκόπηση</a:t>
            </a:r>
          </a:p>
          <a:p>
            <a:r>
              <a:rPr lang="el-GR" sz="2400" u="sng" dirty="0"/>
              <a:t>Θεραπεία</a:t>
            </a:r>
          </a:p>
          <a:p>
            <a:r>
              <a:rPr lang="el-GR" sz="2400" dirty="0"/>
              <a:t>Στόχος να μειωθεί κίνδυνος </a:t>
            </a:r>
            <a:r>
              <a:rPr lang="el-GR" sz="2400" dirty="0" err="1"/>
              <a:t>εισρόφησης</a:t>
            </a:r>
            <a:r>
              <a:rPr lang="el-GR" sz="2400" dirty="0"/>
              <a:t>-πιο αποτελεσματική σίτιση</a:t>
            </a:r>
          </a:p>
          <a:p>
            <a:r>
              <a:rPr lang="el-GR" sz="2400" dirty="0"/>
              <a:t>Να αφιερώνεται πιο πολύς χρόνος στα γεύματα</a:t>
            </a:r>
          </a:p>
          <a:p>
            <a:r>
              <a:rPr lang="el-GR" sz="2400" dirty="0"/>
              <a:t>Οι τροφές να εναλλάσσονται</a:t>
            </a:r>
          </a:p>
          <a:p>
            <a:r>
              <a:rPr lang="el-GR" sz="2400" dirty="0"/>
              <a:t>Να δίδονται συμπληρώματα διατροφής, </a:t>
            </a:r>
          </a:p>
          <a:p>
            <a:r>
              <a:rPr lang="el-GR" sz="2400" dirty="0"/>
              <a:t>βιταμίνες </a:t>
            </a:r>
            <a:r>
              <a:rPr lang="en-ID" sz="2400" dirty="0"/>
              <a:t>D, Ca.</a:t>
            </a:r>
            <a:endParaRPr lang="el-GR" sz="2400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730" y="5931445"/>
            <a:ext cx="4419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244801"/>
            <a:ext cx="4151400" cy="1524104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ΕΠΙΣΗΜΑΝΣΕΙΣ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914400" y="2217600"/>
            <a:ext cx="4795928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/>
              <a:t>Φυσιολογική νοημοσύνη.</a:t>
            </a:r>
          </a:p>
          <a:p>
            <a:r>
              <a:rPr lang="el-GR" sz="2800" dirty="0"/>
              <a:t>Σημαντική η ανάπτυξη </a:t>
            </a:r>
          </a:p>
          <a:p>
            <a:r>
              <a:rPr lang="el-GR" sz="2800" dirty="0"/>
              <a:t>κοινωνικών σχέσεων </a:t>
            </a:r>
          </a:p>
          <a:p>
            <a:r>
              <a:rPr lang="el-GR" sz="2800" dirty="0"/>
              <a:t>και ένταξη στον κοινωνικό ιστό.</a:t>
            </a:r>
          </a:p>
          <a:p>
            <a:r>
              <a:rPr lang="el-GR" sz="2800" dirty="0"/>
              <a:t>Αντιμετώπιση των δυσκολιών</a:t>
            </a:r>
          </a:p>
          <a:p>
            <a:r>
              <a:rPr lang="el-GR" sz="2800" dirty="0"/>
              <a:t> με ευέλικτο τρόπο.</a:t>
            </a:r>
          </a:p>
          <a:p>
            <a:r>
              <a:rPr lang="el-GR" sz="2800" dirty="0"/>
              <a:t>Διατήρηση αισιοδοξίας.</a:t>
            </a: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95590" y="6223534"/>
            <a:ext cx="3078436" cy="43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11 - TextBox"/>
          <p:cNvSpPr txBox="1"/>
          <p:nvPr/>
        </p:nvSpPr>
        <p:spPr>
          <a:xfrm>
            <a:off x="6343200" y="244800"/>
            <a:ext cx="5848800" cy="1446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4400" dirty="0"/>
              <a:t>ΕΠΙΠΤΩΣΕΙΣ ΚΟΙΝΩΙΚΟΟΙΚΟΝΟΜΙΚΕΣ</a:t>
            </a:r>
          </a:p>
        </p:txBody>
      </p:sp>
      <p:sp>
        <p:nvSpPr>
          <p:cNvPr id="13" name="12 - TextBox"/>
          <p:cNvSpPr txBox="1"/>
          <p:nvPr/>
        </p:nvSpPr>
        <p:spPr>
          <a:xfrm>
            <a:off x="6096000" y="2094614"/>
            <a:ext cx="56104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Αντιμέτωποι με πρόωρο θάνατο</a:t>
            </a:r>
          </a:p>
          <a:p>
            <a:r>
              <a:rPr lang="el-GR" sz="2800" dirty="0"/>
              <a:t>Δύσκολες θεραπευτικές επιλογές</a:t>
            </a:r>
          </a:p>
          <a:p>
            <a:r>
              <a:rPr lang="el-GR" sz="2800" dirty="0"/>
              <a:t>Απογοήτευση</a:t>
            </a:r>
          </a:p>
          <a:p>
            <a:r>
              <a:rPr lang="el-GR" sz="2800" dirty="0"/>
              <a:t>Διαταραχή ύπνου και άγχος</a:t>
            </a:r>
          </a:p>
          <a:p>
            <a:r>
              <a:rPr lang="el-GR" sz="2800" dirty="0"/>
              <a:t>Δυσκολία στην κοινωνικοποίηση</a:t>
            </a:r>
          </a:p>
          <a:p>
            <a:r>
              <a:rPr lang="el-GR" sz="2800" dirty="0"/>
              <a:t>Αντιμέτωποι με στίγμα</a:t>
            </a:r>
          </a:p>
          <a:p>
            <a:r>
              <a:rPr lang="el-GR" sz="2800" dirty="0"/>
              <a:t>Μάχη για απόκτηση ανεξαρτησίας</a:t>
            </a:r>
          </a:p>
          <a:p>
            <a:r>
              <a:rPr lang="el-GR" sz="2800" dirty="0"/>
              <a:t>Αβεβαιότητα</a:t>
            </a:r>
          </a:p>
          <a:p>
            <a:r>
              <a:rPr lang="el-GR" sz="2800" dirty="0"/>
              <a:t>Οικονομική επιβάρυνση οικογενειών</a:t>
            </a:r>
          </a:p>
          <a:p>
            <a:endParaRPr lang="el-GR" dirty="0"/>
          </a:p>
          <a:p>
            <a:endParaRPr lang="el-GR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67600" y="6223534"/>
            <a:ext cx="1676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ΣΤΟΧΟΙ ΘΕΡΑΠΕΙΑΣ</a:t>
            </a: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347503" y="5338712"/>
            <a:ext cx="4484732" cy="6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414671" y="1972800"/>
            <a:ext cx="55501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Να αποκατασταθεί η ποσότητα </a:t>
            </a:r>
            <a:r>
              <a:rPr lang="en-ID" sz="2800" dirty="0"/>
              <a:t>SMN </a:t>
            </a:r>
            <a:r>
              <a:rPr lang="el-GR" sz="2800" dirty="0"/>
              <a:t>πρωτεΐνης</a:t>
            </a:r>
          </a:p>
          <a:p>
            <a:r>
              <a:rPr lang="el-GR" sz="2800" dirty="0"/>
              <a:t>Όσο νωρίτερα εφαρμοστεί τόσο καλύτερα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8554" y="5338712"/>
            <a:ext cx="5127551" cy="646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- TextBox"/>
          <p:cNvSpPr txBox="1"/>
          <p:nvPr/>
        </p:nvSpPr>
        <p:spPr>
          <a:xfrm>
            <a:off x="7347503" y="1972800"/>
            <a:ext cx="428846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Τι αξιολογείται</a:t>
            </a:r>
          </a:p>
          <a:p>
            <a:endParaRPr lang="el-GR" sz="2800" dirty="0"/>
          </a:p>
          <a:p>
            <a:r>
              <a:rPr lang="el-GR" sz="2800" dirty="0"/>
              <a:t>Διάρκεια ζωής</a:t>
            </a:r>
          </a:p>
          <a:p>
            <a:r>
              <a:rPr lang="el-GR" sz="2800" dirty="0"/>
              <a:t>Αδρή κινητικότητα</a:t>
            </a:r>
          </a:p>
          <a:p>
            <a:r>
              <a:rPr lang="el-GR" sz="2800" dirty="0"/>
              <a:t>Αναπνευστική λειτουργία</a:t>
            </a:r>
          </a:p>
          <a:p>
            <a:r>
              <a:rPr lang="el-GR" sz="2800" dirty="0"/>
              <a:t>Ταχύτητα βάδιση-απόσταση που διανύεται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ΘΕΡΑΠΕΥΤΙΚΕΣ ΕΠΙΛΟΓΕΣ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957600" y="1893600"/>
            <a:ext cx="992848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sz="2800" dirty="0"/>
              <a:t>Αντικατάσταση του γονιδίου </a:t>
            </a:r>
            <a:r>
              <a:rPr lang="en-ID" sz="2800" dirty="0"/>
              <a:t>SMN1 (</a:t>
            </a:r>
            <a:r>
              <a:rPr lang="el-GR" sz="2800" dirty="0"/>
              <a:t>μέσω ιού φορέα)</a:t>
            </a:r>
          </a:p>
          <a:p>
            <a:pPr marL="342900" indent="-342900">
              <a:buAutoNum type="arabicPeriod"/>
            </a:pPr>
            <a:r>
              <a:rPr lang="el-GR" sz="2800" dirty="0"/>
              <a:t>Τροποποίηση Πρωτεΐνης που κωδικοποιείται από </a:t>
            </a:r>
            <a:r>
              <a:rPr lang="en-ID" sz="2800" dirty="0"/>
              <a:t>SMN2 </a:t>
            </a:r>
            <a:r>
              <a:rPr lang="el-GR" sz="2800" dirty="0"/>
              <a:t>γονίδιο</a:t>
            </a:r>
          </a:p>
          <a:p>
            <a:pPr marL="342900" indent="-342900"/>
            <a:r>
              <a:rPr lang="en-ID" sz="2800" dirty="0"/>
              <a:t>	Antisense </a:t>
            </a:r>
            <a:r>
              <a:rPr lang="en-ID" sz="2800" dirty="0" err="1"/>
              <a:t>oligonucleotide</a:t>
            </a:r>
            <a:r>
              <a:rPr lang="en-ID" sz="2800" dirty="0"/>
              <a:t>: </a:t>
            </a:r>
            <a:r>
              <a:rPr lang="en-ID" sz="2800" dirty="0" err="1"/>
              <a:t>nusinersen</a:t>
            </a:r>
            <a:endParaRPr lang="en-ID" sz="2800" dirty="0"/>
          </a:p>
          <a:p>
            <a:pPr marL="342900" indent="-342900">
              <a:buFont typeface="+mj-lt"/>
              <a:buAutoNum type="arabicPeriod" startAt="3"/>
            </a:pPr>
            <a:r>
              <a:rPr lang="el-GR" sz="2800" dirty="0" err="1"/>
              <a:t>Νευροπροστασία</a:t>
            </a:r>
            <a:endParaRPr lang="el-GR" sz="2800" dirty="0"/>
          </a:p>
          <a:p>
            <a:pPr marL="342900" indent="-342900">
              <a:buFont typeface="+mj-lt"/>
              <a:buAutoNum type="arabicPeriod" startAt="3"/>
            </a:pPr>
            <a:r>
              <a:rPr lang="el-GR" sz="2800" dirty="0"/>
              <a:t>Βελτίωση μυϊκής ισχύος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45923" y="5724063"/>
            <a:ext cx="3454200" cy="506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394" y="539015"/>
            <a:ext cx="11124149" cy="585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00123" y="6328109"/>
            <a:ext cx="29337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403A02B6-F6F9-445D-B0BE-3E9305B54B79}"/>
              </a:ext>
            </a:extLst>
          </p:cNvPr>
          <p:cNvSpPr/>
          <p:nvPr/>
        </p:nvSpPr>
        <p:spPr>
          <a:xfrm>
            <a:off x="1155405" y="426153"/>
            <a:ext cx="90837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565656"/>
                </a:solidFill>
                <a:latin typeface="robotoregular"/>
              </a:rPr>
              <a:t>On December 23, 2016, the FDA announced that it had approved </a:t>
            </a:r>
            <a:r>
              <a:rPr lang="en-US" b="1" dirty="0" err="1">
                <a:solidFill>
                  <a:srgbClr val="F8A444"/>
                </a:solidFill>
                <a:latin typeface="robotoregular"/>
                <a:hlinkClick r:id="rId2"/>
              </a:rPr>
              <a:t>Spinraza</a:t>
            </a:r>
            <a:r>
              <a:rPr lang="en-US" dirty="0">
                <a:solidFill>
                  <a:srgbClr val="565656"/>
                </a:solidFill>
                <a:latin typeface="robotoregular"/>
              </a:rPr>
              <a:t>, </a:t>
            </a:r>
          </a:p>
          <a:p>
            <a:r>
              <a:rPr lang="en-US" dirty="0">
                <a:solidFill>
                  <a:srgbClr val="565656"/>
                </a:solidFill>
                <a:latin typeface="robotoregular"/>
              </a:rPr>
              <a:t>making it the first-ever approved therapy for SMA.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0AB0731-18B4-4CA0-9344-6D8075027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05" y="935998"/>
            <a:ext cx="8951336" cy="4319281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84016656-3D83-4756-84AA-4E47E9323D98}"/>
              </a:ext>
            </a:extLst>
          </p:cNvPr>
          <p:cNvSpPr/>
          <p:nvPr/>
        </p:nvSpPr>
        <p:spPr>
          <a:xfrm>
            <a:off x="995916" y="5494868"/>
            <a:ext cx="10457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Poppins"/>
              </a:rPr>
              <a:t>SMN-AS1</a:t>
            </a:r>
            <a:r>
              <a:rPr lang="en-US" b="1" dirty="0">
                <a:solidFill>
                  <a:srgbClr val="222222"/>
                </a:solidFill>
                <a:latin typeface="Poppins"/>
              </a:rPr>
              <a:t> (red oval) is a naturally occurring </a:t>
            </a:r>
            <a:r>
              <a:rPr lang="en-US" b="1" dirty="0">
                <a:solidFill>
                  <a:srgbClr val="573559"/>
                </a:solidFill>
                <a:latin typeface="Poppins"/>
              </a:rPr>
              <a:t>molecule</a:t>
            </a:r>
            <a:r>
              <a:rPr lang="en-US" b="1" dirty="0">
                <a:solidFill>
                  <a:srgbClr val="222222"/>
                </a:solidFill>
                <a:latin typeface="Poppins"/>
              </a:rPr>
              <a:t> in the body that restricts the amount of SMN </a:t>
            </a:r>
            <a:r>
              <a:rPr lang="en-US" b="1" dirty="0">
                <a:solidFill>
                  <a:srgbClr val="573559"/>
                </a:solidFill>
                <a:latin typeface="Poppins"/>
              </a:rPr>
              <a:t>protein</a:t>
            </a:r>
            <a:r>
              <a:rPr lang="en-US" b="1" dirty="0">
                <a:solidFill>
                  <a:srgbClr val="222222"/>
                </a:solidFill>
                <a:latin typeface="Poppins"/>
              </a:rPr>
              <a:t> made from both SMN genes </a:t>
            </a:r>
            <a:r>
              <a:rPr lang="en-US" b="1" dirty="0"/>
              <a:t>Sumner laboratory uses an </a:t>
            </a:r>
            <a:r>
              <a:rPr lang="en-US" b="1" dirty="0">
                <a:solidFill>
                  <a:srgbClr val="222222"/>
                </a:solidFill>
                <a:latin typeface="Poppins"/>
              </a:rPr>
              <a:t>ASO to remove the SMN-AS1 </a:t>
            </a:r>
            <a:r>
              <a:rPr lang="en-US" b="1" dirty="0">
                <a:solidFill>
                  <a:srgbClr val="573559"/>
                </a:solidFill>
                <a:latin typeface="Poppins"/>
              </a:rPr>
              <a:t>molecule</a:t>
            </a:r>
            <a:r>
              <a:rPr lang="en-US" b="1" dirty="0">
                <a:solidFill>
                  <a:srgbClr val="222222"/>
                </a:solidFill>
                <a:latin typeface="Poppins"/>
              </a:rPr>
              <a:t> from the </a:t>
            </a:r>
            <a:r>
              <a:rPr lang="en-US" b="1" i="1" dirty="0">
                <a:solidFill>
                  <a:srgbClr val="573559"/>
                </a:solidFill>
                <a:latin typeface="Poppins"/>
              </a:rPr>
              <a:t>SMN2</a:t>
            </a:r>
            <a:r>
              <a:rPr lang="en-US" b="1" dirty="0">
                <a:solidFill>
                  <a:srgbClr val="222222"/>
                </a:solidFill>
                <a:latin typeface="Poppins"/>
              </a:rPr>
              <a:t> </a:t>
            </a:r>
            <a:r>
              <a:rPr lang="en-US" b="1" dirty="0">
                <a:solidFill>
                  <a:srgbClr val="573559"/>
                </a:solidFill>
                <a:latin typeface="Poppins"/>
              </a:rPr>
              <a:t>gene</a:t>
            </a:r>
            <a:r>
              <a:rPr lang="en-US" b="1" dirty="0">
                <a:solidFill>
                  <a:srgbClr val="222222"/>
                </a:solidFill>
                <a:latin typeface="Poppins"/>
              </a:rPr>
              <a:t>, allowing the </a:t>
            </a:r>
            <a:r>
              <a:rPr lang="en-US" b="1" dirty="0">
                <a:solidFill>
                  <a:srgbClr val="573559"/>
                </a:solidFill>
                <a:latin typeface="Poppins"/>
              </a:rPr>
              <a:t>gene</a:t>
            </a:r>
            <a:r>
              <a:rPr lang="en-US" b="1" dirty="0">
                <a:solidFill>
                  <a:srgbClr val="222222"/>
                </a:solidFill>
                <a:latin typeface="Poppins"/>
              </a:rPr>
              <a:t> to produce greater quantities of </a:t>
            </a:r>
            <a:r>
              <a:rPr lang="en-US" b="1" dirty="0">
                <a:solidFill>
                  <a:srgbClr val="573559"/>
                </a:solidFill>
                <a:latin typeface="Poppins"/>
              </a:rPr>
              <a:t>mRNA</a:t>
            </a:r>
            <a:r>
              <a:rPr lang="en-US" b="1" dirty="0">
                <a:solidFill>
                  <a:srgbClr val="222222"/>
                </a:solidFill>
                <a:latin typeface="Poppins"/>
              </a:rPr>
              <a:t> (top right)</a:t>
            </a:r>
          </a:p>
          <a:p>
            <a:r>
              <a:rPr lang="en-US" b="1" dirty="0">
                <a:solidFill>
                  <a:srgbClr val="222222"/>
                </a:solidFill>
                <a:latin typeface="Poppins"/>
              </a:rPr>
              <a:t> </a:t>
            </a:r>
            <a:endParaRPr lang="en-US" b="1" i="0" dirty="0">
              <a:solidFill>
                <a:srgbClr val="222222"/>
              </a:solidFill>
              <a:effectLst/>
              <a:latin typeface="Poppins"/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9198D1A6-5134-4D1E-87DC-1A7EB67E9CB6}"/>
              </a:ext>
            </a:extLst>
          </p:cNvPr>
          <p:cNvSpPr/>
          <p:nvPr/>
        </p:nvSpPr>
        <p:spPr>
          <a:xfrm>
            <a:off x="9714044" y="241487"/>
            <a:ext cx="216309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https://smauk.org.uk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818002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ΣΗΜΑΝΤΙΚΗ Η ΕΓΚΑΙΡΗ ΔΙΑΓΝΩΣΗ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0" y="1939666"/>
            <a:ext cx="10845918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/>
              <a:t>Η πρόγνωση εξαρτάται από την έγκαιρη διάγνωση και έναρξη θεραπείας</a:t>
            </a:r>
          </a:p>
          <a:p>
            <a:r>
              <a:rPr lang="el-GR" sz="2800" dirty="0"/>
              <a:t>Ο παιδίατρος που διαπιστώνει είναι «χαλαρό» βρέφος </a:t>
            </a:r>
          </a:p>
          <a:p>
            <a:r>
              <a:rPr lang="el-GR" sz="2800" dirty="0"/>
              <a:t>να το παραπέμπει σε Νευρολόγο</a:t>
            </a:r>
          </a:p>
          <a:p>
            <a:r>
              <a:rPr lang="el-GR" sz="2800" dirty="0"/>
              <a:t>Οι νευρολόγοι να αντιμετωπίζουν τη ¨χαλαρότητα¨ των βρεφών </a:t>
            </a:r>
          </a:p>
          <a:p>
            <a:r>
              <a:rPr lang="el-GR" sz="2800" dirty="0"/>
              <a:t>ως επείγουσα ιατρική κατάσταση</a:t>
            </a:r>
          </a:p>
          <a:p>
            <a:endParaRPr lang="el-GR" sz="2800" dirty="0"/>
          </a:p>
          <a:p>
            <a:r>
              <a:rPr lang="el-GR" sz="2800" dirty="0"/>
              <a:t>Ο γενετικός έλεγχος είναι πολύ ευαίσθητος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85099" y="5582507"/>
            <a:ext cx="7766396" cy="637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8A3E114-4872-4145-87A2-4FFAE851073A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/>
              <a:t>Νόσος </a:t>
            </a:r>
            <a:r>
              <a:rPr lang="en-ID" dirty="0"/>
              <a:t>Kennedy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D7B95E6-44E6-443A-A404-CF9BDDB57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l-GR" dirty="0"/>
              <a:t>Φυλοσύνδετη νόσος </a:t>
            </a:r>
            <a:r>
              <a:rPr lang="en-ID" dirty="0"/>
              <a:t>Xq21-22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dirty="0"/>
              <a:t>Έναρξη στην ενήλικο ζωή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dirty="0" err="1"/>
              <a:t>Κεντρομελική</a:t>
            </a:r>
            <a:r>
              <a:rPr lang="el-GR" dirty="0"/>
              <a:t> μυϊκή αδυναμία, ατροφία, δεσμιδώσεις (</a:t>
            </a:r>
            <a:r>
              <a:rPr lang="el-GR" dirty="0" err="1"/>
              <a:t>περιστοματικά</a:t>
            </a:r>
            <a:r>
              <a:rPr lang="el-GR" dirty="0"/>
              <a:t>), τρόμος (και γλώσσας), γυναικομαστία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dirty="0"/>
              <a:t>Διάγνωση τίθεται με γενετικό έλεγχο (και προγεννητικά).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dirty="0"/>
              <a:t>Γυναίκες φορείς: 50% πιθανότητα να γεννήσουν άρρεν τέκνο ασθενή.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dirty="0"/>
              <a:t>Οι ασθενείς πατέρες έχουν υγιή άρρενα τέκνα, και όλες οι θυγατέρες είναι φορείς</a:t>
            </a:r>
          </a:p>
        </p:txBody>
      </p:sp>
    </p:spTree>
    <p:extLst>
      <p:ext uri="{BB962C8B-B14F-4D97-AF65-F5344CB8AC3E}">
        <p14:creationId xmlns:p14="http://schemas.microsoft.com/office/powerpoint/2010/main" val="27049116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1AE2A04-AD95-4B78-8655-A151CD3221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ΝΟΣΟΙ ΑΝΩΤΕΡΟΥ ΚΑΙ ΚΑΤΩΤΕΡΟΥ ΚΙΝΗΤΙΚΟΥ ΝΕΥΡΩΝΑ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71ABE52-72D8-40D9-9728-3D01950C795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Κληρονομικές</a:t>
            </a:r>
          </a:p>
          <a:p>
            <a:pPr marL="457200" lvl="1" indent="0">
              <a:buNone/>
            </a:pPr>
            <a:r>
              <a:rPr lang="el-GR" dirty="0"/>
              <a:t>	Οικογενής πλαγία μυατροφική σκλήρυνση (και με μετωπιαία άνοια)</a:t>
            </a:r>
          </a:p>
          <a:p>
            <a:pPr lvl="1"/>
            <a:endParaRPr lang="el-GR" dirty="0"/>
          </a:p>
          <a:p>
            <a:pPr marL="457200" lvl="1" indent="-457200">
              <a:buFont typeface="Wingdings" panose="05000000000000000000" pitchFamily="2" charset="2"/>
              <a:buChar char="q"/>
            </a:pPr>
            <a:r>
              <a:rPr lang="el-GR" sz="2800" dirty="0"/>
              <a:t>Επίκτητες</a:t>
            </a:r>
            <a:r>
              <a:rPr lang="el-GR" dirty="0"/>
              <a:t> </a:t>
            </a:r>
          </a:p>
          <a:p>
            <a:pPr marL="0" lvl="1" indent="0">
              <a:buNone/>
            </a:pPr>
            <a:r>
              <a:rPr lang="el-GR" dirty="0"/>
              <a:t>	Πλαγία Μυατροφική σκλήρυνση (Νόσος </a:t>
            </a:r>
            <a:r>
              <a:rPr lang="en-ID" dirty="0"/>
              <a:t>Charcot, </a:t>
            </a:r>
            <a:r>
              <a:rPr lang="el-GR" dirty="0"/>
              <a:t> νόσος </a:t>
            </a:r>
            <a:r>
              <a:rPr lang="en-ID" dirty="0"/>
              <a:t>Lou Gehring</a:t>
            </a:r>
            <a:r>
              <a:rPr lang="el-GR" dirty="0"/>
              <a:t>)</a:t>
            </a:r>
            <a:endParaRPr lang="en-ID" dirty="0"/>
          </a:p>
          <a:p>
            <a:pPr marL="0" lvl="1" indent="0">
              <a:buNone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666025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- TextBox">
            <a:extLst>
              <a:ext uri="{FF2B5EF4-FFF2-40B4-BE49-F238E27FC236}">
                <a16:creationId xmlns:a16="http://schemas.microsoft.com/office/drawing/2014/main" id="{2C5C7AE1-95AB-4481-9AC2-B16DF36CAE30}"/>
              </a:ext>
            </a:extLst>
          </p:cNvPr>
          <p:cNvSpPr txBox="1"/>
          <p:nvPr/>
        </p:nvSpPr>
        <p:spPr>
          <a:xfrm>
            <a:off x="8335796" y="5834074"/>
            <a:ext cx="2861745" cy="646331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Principles of Neural Sciences</a:t>
            </a:r>
          </a:p>
          <a:p>
            <a:r>
              <a:rPr lang="en-US" dirty="0" err="1"/>
              <a:t>Kandel</a:t>
            </a:r>
            <a:r>
              <a:rPr lang="en-US" dirty="0"/>
              <a:t> Schwartz </a:t>
            </a:r>
            <a:r>
              <a:rPr lang="en-US" dirty="0" err="1"/>
              <a:t>Jessel</a:t>
            </a:r>
            <a:endParaRPr lang="el-GR" dirty="0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48446F3A-4C5B-4C71-B793-9E10669CA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44" y="-226106"/>
            <a:ext cx="5472556" cy="708410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B65FA9E-2622-4087-977E-6AC309A00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ΔΙΑΦΟΡΙΚΗ ΔΙΑΓΝΩΣΗ ΝΚΝ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1680B6E-3995-447B-9780-35BE4F61546D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l-GR" dirty="0"/>
              <a:t>Λαθυρισμός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dirty="0"/>
              <a:t>Τοξικότητα από </a:t>
            </a:r>
            <a:r>
              <a:rPr lang="el-GR" dirty="0" err="1"/>
              <a:t>βαρέα</a:t>
            </a:r>
            <a:r>
              <a:rPr lang="el-GR" dirty="0"/>
              <a:t> μέταλλα (μόλυβδος)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dirty="0"/>
              <a:t>Ανεπάρκεια </a:t>
            </a:r>
            <a:r>
              <a:rPr lang="el-GR" dirty="0" err="1"/>
              <a:t>εξοζαμινιδάσης</a:t>
            </a:r>
            <a:r>
              <a:rPr lang="el-GR" dirty="0"/>
              <a:t> Α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dirty="0" err="1"/>
              <a:t>Αδρενολυκοδυστροφία</a:t>
            </a:r>
            <a:endParaRPr lang="el-GR" dirty="0"/>
          </a:p>
          <a:p>
            <a:pPr>
              <a:buFont typeface="Wingdings" panose="05000000000000000000" pitchFamily="2" charset="2"/>
              <a:buChar char="v"/>
            </a:pPr>
            <a:r>
              <a:rPr lang="el-GR" dirty="0"/>
              <a:t>Τροπική σπαστική </a:t>
            </a:r>
            <a:r>
              <a:rPr lang="el-GR" dirty="0" err="1"/>
              <a:t>παράπαρεση</a:t>
            </a:r>
            <a:r>
              <a:rPr lang="el-GR" dirty="0"/>
              <a:t> </a:t>
            </a:r>
            <a:r>
              <a:rPr lang="en-ID" dirty="0"/>
              <a:t>(HTLV1)</a:t>
            </a:r>
            <a:r>
              <a:rPr lang="el-GR" dirty="0"/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dirty="0"/>
              <a:t>Πολιομυελίτιδα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ID" dirty="0"/>
              <a:t>AIDS, </a:t>
            </a:r>
            <a:r>
              <a:rPr lang="el-GR" dirty="0"/>
              <a:t>νευροσύφιλη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dirty="0"/>
              <a:t>Ισχαιμική μυελοπάθεια από ακτινοβολία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dirty="0"/>
              <a:t>Έλλειψή Β12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dirty="0"/>
              <a:t>Αυχενική σπονδύλωση</a:t>
            </a:r>
            <a:endParaRPr lang="en-ID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31748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ean-Martin Charcot.jpg">
            <a:extLst>
              <a:ext uri="{FF2B5EF4-FFF2-40B4-BE49-F238E27FC236}">
                <a16:creationId xmlns:a16="http://schemas.microsoft.com/office/drawing/2014/main" id="{829784A2-7FDB-443C-8EA6-1ABBF8991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56" y="116792"/>
            <a:ext cx="4352925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BFE838BF-0E77-4FEE-941C-9916DDD7BC9C}"/>
              </a:ext>
            </a:extLst>
          </p:cNvPr>
          <p:cNvSpPr/>
          <p:nvPr/>
        </p:nvSpPr>
        <p:spPr>
          <a:xfrm>
            <a:off x="581511" y="608184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i="1" dirty="0" err="1">
                <a:solidFill>
                  <a:srgbClr val="222222"/>
                </a:solidFill>
                <a:latin typeface="Arial" panose="020B0604020202020204" pitchFamily="34" charset="0"/>
              </a:rPr>
              <a:t>Jean</a:t>
            </a:r>
            <a:r>
              <a:rPr lang="el-GR" i="1" dirty="0">
                <a:solidFill>
                  <a:srgbClr val="222222"/>
                </a:solidFill>
                <a:latin typeface="Arial" panose="020B0604020202020204" pitchFamily="34" charset="0"/>
              </a:rPr>
              <a:t>-Martin </a:t>
            </a:r>
            <a:r>
              <a:rPr lang="el-GR" i="1" dirty="0" err="1">
                <a:solidFill>
                  <a:srgbClr val="222222"/>
                </a:solidFill>
                <a:latin typeface="Arial" panose="020B0604020202020204" pitchFamily="34" charset="0"/>
              </a:rPr>
              <a:t>Charcot</a:t>
            </a:r>
            <a:r>
              <a:rPr lang="el-GR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endParaRPr lang="en-ID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l-GR" dirty="0">
                <a:solidFill>
                  <a:srgbClr val="0B0080"/>
                </a:solidFill>
                <a:latin typeface="Arial" panose="020B0604020202020204" pitchFamily="34" charset="0"/>
                <a:hlinkClick r:id="rId3" tooltip="29 Νοεμβρίου"/>
              </a:rPr>
              <a:t>29 Νοεμβρίου</a:t>
            </a:r>
            <a:r>
              <a:rPr lang="el-GR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l-GR" dirty="0">
                <a:solidFill>
                  <a:srgbClr val="0B0080"/>
                </a:solidFill>
                <a:latin typeface="Arial" panose="020B0604020202020204" pitchFamily="34" charset="0"/>
                <a:hlinkClick r:id="rId4" tooltip="1825"/>
              </a:rPr>
              <a:t>1825</a:t>
            </a:r>
            <a:r>
              <a:rPr lang="el-GR" dirty="0">
                <a:solidFill>
                  <a:srgbClr val="222222"/>
                </a:solidFill>
                <a:latin typeface="Arial" panose="020B0604020202020204" pitchFamily="34" charset="0"/>
              </a:rPr>
              <a:t> – </a:t>
            </a:r>
            <a:r>
              <a:rPr lang="el-GR" u="sng" dirty="0">
                <a:solidFill>
                  <a:srgbClr val="0B0080"/>
                </a:solidFill>
                <a:latin typeface="Arial" panose="020B0604020202020204" pitchFamily="34" charset="0"/>
                <a:hlinkClick r:id="rId5"/>
              </a:rPr>
              <a:t>16 Αυγούστου</a:t>
            </a:r>
            <a:r>
              <a:rPr lang="el-GR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l-GR" dirty="0">
                <a:solidFill>
                  <a:srgbClr val="0B0080"/>
                </a:solidFill>
                <a:latin typeface="Arial" panose="020B0604020202020204" pitchFamily="34" charset="0"/>
                <a:hlinkClick r:id="rId6" tooltip="1893"/>
              </a:rPr>
              <a:t>1893</a:t>
            </a:r>
            <a:r>
              <a:rPr lang="el-GR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  <a:endParaRPr lang="el-GR" dirty="0"/>
          </a:p>
        </p:txBody>
      </p:sp>
      <p:pic>
        <p:nvPicPr>
          <p:cNvPr id="1028" name="Picture 4" descr="File:Lou Gehrig as a new Yankee 11 Jun 1923.jpg">
            <a:extLst>
              <a:ext uri="{FF2B5EF4-FFF2-40B4-BE49-F238E27FC236}">
                <a16:creationId xmlns:a16="http://schemas.microsoft.com/office/drawing/2014/main" id="{5F32A67B-6BDF-4D46-814A-AF8AD9602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6792"/>
            <a:ext cx="447675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B353280-3E29-451B-ADBA-1DA4C353028D}"/>
              </a:ext>
            </a:extLst>
          </p:cNvPr>
          <p:cNvSpPr/>
          <p:nvPr/>
        </p:nvSpPr>
        <p:spPr>
          <a:xfrm>
            <a:off x="6677511" y="6371876"/>
            <a:ext cx="3313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>
                <a:solidFill>
                  <a:srgbClr val="222222"/>
                </a:solidFill>
                <a:latin typeface="Arial" panose="020B0604020202020204" pitchFamily="34" charset="0"/>
              </a:rPr>
              <a:t>June 19, 1903 – June 2, 1941)</a:t>
            </a:r>
            <a:endParaRPr lang="el-GR" dirty="0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1DE44F53-8149-4A7C-BF1B-33689E49CF78}"/>
              </a:ext>
            </a:extLst>
          </p:cNvPr>
          <p:cNvSpPr/>
          <p:nvPr/>
        </p:nvSpPr>
        <p:spPr>
          <a:xfrm>
            <a:off x="5641885" y="6001086"/>
            <a:ext cx="5660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222222"/>
                </a:solidFill>
                <a:latin typeface="Arial" panose="020B0604020202020204" pitchFamily="34" charset="0"/>
              </a:rPr>
              <a:t>Henry Louis Gehrig</a:t>
            </a:r>
            <a:r>
              <a:rPr lang="de-DE" dirty="0">
                <a:solidFill>
                  <a:srgbClr val="222222"/>
                </a:solidFill>
                <a:latin typeface="Arial" panose="020B0604020202020204" pitchFamily="34" charset="0"/>
              </a:rPr>
              <a:t>, (born </a:t>
            </a:r>
            <a:r>
              <a:rPr lang="de-DE" b="1" dirty="0">
                <a:solidFill>
                  <a:srgbClr val="222222"/>
                </a:solidFill>
                <a:latin typeface="Arial" panose="020B0604020202020204" pitchFamily="34" charset="0"/>
              </a:rPr>
              <a:t>Heinrich Ludwig Gehrig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293704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F88584A-C934-42A3-94F1-B46EE169D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4246" y="154732"/>
            <a:ext cx="3544284" cy="921503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ΛΑΘΥΡΙΣΜΟΣ</a:t>
            </a:r>
          </a:p>
        </p:txBody>
      </p:sp>
      <p:pic>
        <p:nvPicPr>
          <p:cNvPr id="3074" name="Picture 2" descr="ÎÎ¿ÏÏÎ¿Î¼ÏÎ¯Î¶ÎµÎ»Î¿.">
            <a:extLst>
              <a:ext uri="{FF2B5EF4-FFF2-40B4-BE49-F238E27FC236}">
                <a16:creationId xmlns:a16="http://schemas.microsoft.com/office/drawing/2014/main" id="{7D13FBB5-5726-42C6-9C75-00977FB699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829" y="1336528"/>
            <a:ext cx="260871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D07E145C-A68C-42C5-AFDE-0126820A59FA}"/>
              </a:ext>
            </a:extLst>
          </p:cNvPr>
          <p:cNvSpPr/>
          <p:nvPr/>
        </p:nvSpPr>
        <p:spPr>
          <a:xfrm>
            <a:off x="485456" y="820253"/>
            <a:ext cx="781847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srgbClr val="222222"/>
                </a:solidFill>
                <a:latin typeface="Arial" panose="020B0604020202020204" pitchFamily="34" charset="0"/>
              </a:rPr>
              <a:t>Ο </a:t>
            </a:r>
            <a:r>
              <a:rPr lang="el-GR" sz="2000" b="1" dirty="0">
                <a:solidFill>
                  <a:srgbClr val="00B050"/>
                </a:solidFill>
                <a:latin typeface="Arial" panose="020B0604020202020204" pitchFamily="34" charset="0"/>
              </a:rPr>
              <a:t>Λάθυρος ο εύοσμος</a:t>
            </a:r>
            <a:r>
              <a:rPr lang="el-GR" sz="2000" dirty="0">
                <a:solidFill>
                  <a:srgbClr val="00B050"/>
                </a:solidFill>
                <a:latin typeface="Arial" panose="020B0604020202020204" pitchFamily="34" charset="0"/>
              </a:rPr>
              <a:t> </a:t>
            </a:r>
            <a:r>
              <a:rPr lang="el-GR" sz="2000" i="1" dirty="0">
                <a:solidFill>
                  <a:srgbClr val="00B050"/>
                </a:solidFill>
                <a:latin typeface="Arial" panose="020B0604020202020204" pitchFamily="34" charset="0"/>
              </a:rPr>
              <a:t>(</a:t>
            </a:r>
            <a:r>
              <a:rPr lang="el-GR" sz="2000" b="1" i="1" dirty="0" err="1">
                <a:solidFill>
                  <a:srgbClr val="00B050"/>
                </a:solidFill>
                <a:latin typeface="Arial" panose="020B0604020202020204" pitchFamily="34" charset="0"/>
              </a:rPr>
              <a:t>Lathyrus</a:t>
            </a:r>
            <a:r>
              <a:rPr lang="el-GR" sz="2000" b="1" i="1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l-GR" sz="2000" b="1" i="1" dirty="0" err="1">
                <a:solidFill>
                  <a:srgbClr val="00B050"/>
                </a:solidFill>
                <a:latin typeface="Arial" panose="020B0604020202020204" pitchFamily="34" charset="0"/>
              </a:rPr>
              <a:t>odoratus</a:t>
            </a:r>
            <a:r>
              <a:rPr lang="el-GR" i="1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  <a:r>
              <a:rPr lang="el-GR" dirty="0">
                <a:solidFill>
                  <a:srgbClr val="222222"/>
                </a:solidFill>
                <a:latin typeface="Arial" panose="020B0604020202020204" pitchFamily="34" charset="0"/>
              </a:rPr>
              <a:t> ή κοινώς, το </a:t>
            </a:r>
            <a:r>
              <a:rPr lang="el-GR" b="1" dirty="0">
                <a:solidFill>
                  <a:srgbClr val="222222"/>
                </a:solidFill>
                <a:latin typeface="Arial" panose="020B0604020202020204" pitchFamily="34" charset="0"/>
              </a:rPr>
              <a:t>γλυκό μπιζέλι</a:t>
            </a:r>
            <a:r>
              <a:rPr lang="el-GR" dirty="0">
                <a:solidFill>
                  <a:srgbClr val="222222"/>
                </a:solidFill>
                <a:latin typeface="Arial" panose="020B0604020202020204" pitchFamily="34" charset="0"/>
              </a:rPr>
              <a:t> ή </a:t>
            </a:r>
            <a:r>
              <a:rPr lang="el-GR" b="1" dirty="0">
                <a:solidFill>
                  <a:srgbClr val="222222"/>
                </a:solidFill>
                <a:latin typeface="Arial" panose="020B0604020202020204" pitchFamily="34" charset="0"/>
              </a:rPr>
              <a:t>μοσχομπίζελο</a:t>
            </a:r>
            <a:r>
              <a:rPr lang="el-GR" dirty="0">
                <a:solidFill>
                  <a:srgbClr val="222222"/>
                </a:solidFill>
                <a:latin typeface="Arial" panose="020B0604020202020204" pitchFamily="34" charset="0"/>
              </a:rPr>
              <a:t>, είναι </a:t>
            </a:r>
            <a:r>
              <a:rPr lang="el-GR" dirty="0">
                <a:solidFill>
                  <a:srgbClr val="A55858"/>
                </a:solidFill>
                <a:latin typeface="Arial" panose="020B0604020202020204" pitchFamily="34" charset="0"/>
                <a:hlinkClick r:id="rId3" tooltip="Ανθοφόρο φυτό (δεν έχει γραφτεί ακόμα)"/>
              </a:rPr>
              <a:t>ανθοφόρο φυτό</a:t>
            </a:r>
            <a:r>
              <a:rPr lang="el-GR" dirty="0">
                <a:solidFill>
                  <a:srgbClr val="222222"/>
                </a:solidFill>
                <a:latin typeface="Arial" panose="020B0604020202020204" pitchFamily="34" charset="0"/>
              </a:rPr>
              <a:t> του γένους </a:t>
            </a:r>
            <a:r>
              <a:rPr lang="el-GR" dirty="0">
                <a:solidFill>
                  <a:srgbClr val="A55858"/>
                </a:solidFill>
                <a:latin typeface="Arial" panose="020B0604020202020204" pitchFamily="34" charset="0"/>
                <a:hlinkClick r:id="rId4" tooltip="Λάθυρος (δεν έχει γραφτεί ακόμα)"/>
              </a:rPr>
              <a:t>Λάθυρος</a:t>
            </a:r>
            <a:r>
              <a:rPr lang="el-GR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l-GR" i="1" dirty="0">
                <a:solidFill>
                  <a:srgbClr val="222222"/>
                </a:solidFill>
                <a:latin typeface="Arial" panose="020B0604020202020204" pitchFamily="34" charset="0"/>
              </a:rPr>
              <a:t>(</a:t>
            </a:r>
            <a:r>
              <a:rPr lang="el-GR" i="1" dirty="0" err="1">
                <a:solidFill>
                  <a:srgbClr val="222222"/>
                </a:solidFill>
                <a:latin typeface="Arial" panose="020B0604020202020204" pitchFamily="34" charset="0"/>
              </a:rPr>
              <a:t>Lathyrus</a:t>
            </a:r>
            <a:r>
              <a:rPr lang="el-GR" i="1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  <a:r>
              <a:rPr lang="el-GR" dirty="0">
                <a:solidFill>
                  <a:srgbClr val="222222"/>
                </a:solidFill>
                <a:latin typeface="Arial" panose="020B0604020202020204" pitchFamily="34" charset="0"/>
              </a:rPr>
              <a:t> της </a:t>
            </a:r>
            <a:r>
              <a:rPr lang="el-GR" dirty="0">
                <a:solidFill>
                  <a:srgbClr val="0B0080"/>
                </a:solidFill>
                <a:latin typeface="Arial" panose="020B0604020202020204" pitchFamily="34" charset="0"/>
                <a:hlinkClick r:id="rId5" tooltip="Οικογένεια (βιολογία)"/>
              </a:rPr>
              <a:t>οικογένειας</a:t>
            </a:r>
            <a:r>
              <a:rPr lang="el-GR" dirty="0">
                <a:solidFill>
                  <a:srgbClr val="222222"/>
                </a:solidFill>
                <a:latin typeface="Arial" panose="020B0604020202020204" pitchFamily="34" charset="0"/>
              </a:rPr>
              <a:t> των </a:t>
            </a:r>
            <a:r>
              <a:rPr lang="el-GR" dirty="0" err="1">
                <a:solidFill>
                  <a:srgbClr val="A55858"/>
                </a:solidFill>
                <a:latin typeface="Arial" panose="020B0604020202020204" pitchFamily="34" charset="0"/>
                <a:hlinkClick r:id="rId6" tooltip="Φαβίδες ή Χεδρωπά (δεν έχει γραφτεί ακόμα)"/>
              </a:rPr>
              <a:t>Φαβίδων</a:t>
            </a:r>
            <a:r>
              <a:rPr lang="el-GR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l-GR" i="1" dirty="0">
                <a:solidFill>
                  <a:srgbClr val="222222"/>
                </a:solidFill>
                <a:latin typeface="Arial" panose="020B0604020202020204" pitchFamily="34" charset="0"/>
              </a:rPr>
              <a:t>(</a:t>
            </a:r>
            <a:r>
              <a:rPr lang="el-GR" i="1" dirty="0" err="1">
                <a:solidFill>
                  <a:srgbClr val="222222"/>
                </a:solidFill>
                <a:latin typeface="Arial" panose="020B0604020202020204" pitchFamily="34" charset="0"/>
              </a:rPr>
              <a:t>Fabaceae</a:t>
            </a:r>
            <a:r>
              <a:rPr lang="el-GR" i="1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  <a:r>
              <a:rPr lang="el-GR" dirty="0">
                <a:solidFill>
                  <a:srgbClr val="222222"/>
                </a:solidFill>
                <a:latin typeface="Arial" panose="020B0604020202020204" pitchFamily="34" charset="0"/>
              </a:rPr>
              <a:t>, με προέλευση τη </a:t>
            </a:r>
            <a:r>
              <a:rPr lang="el-GR" dirty="0">
                <a:solidFill>
                  <a:srgbClr val="0B0080"/>
                </a:solidFill>
                <a:latin typeface="Arial" panose="020B0604020202020204" pitchFamily="34" charset="0"/>
                <a:hlinkClick r:id="rId7" tooltip="Σικελία"/>
              </a:rPr>
              <a:t>Σικελία</a:t>
            </a:r>
            <a:r>
              <a:rPr lang="el-GR" dirty="0">
                <a:solidFill>
                  <a:srgbClr val="222222"/>
                </a:solidFill>
                <a:latin typeface="Arial" panose="020B0604020202020204" pitchFamily="34" charset="0"/>
              </a:rPr>
              <a:t>, την </a:t>
            </a:r>
            <a:r>
              <a:rPr lang="el-GR" dirty="0">
                <a:solidFill>
                  <a:srgbClr val="0B0080"/>
                </a:solidFill>
                <a:latin typeface="Arial" panose="020B0604020202020204" pitchFamily="34" charset="0"/>
                <a:hlinkClick r:id="rId8" tooltip="Κύπρος"/>
              </a:rPr>
              <a:t>Κύπρο</a:t>
            </a:r>
            <a:r>
              <a:rPr lang="el-GR" dirty="0">
                <a:solidFill>
                  <a:srgbClr val="222222"/>
                </a:solidFill>
                <a:latin typeface="Arial" panose="020B0604020202020204" pitchFamily="34" charset="0"/>
              </a:rPr>
              <a:t>, τη νότια </a:t>
            </a:r>
            <a:r>
              <a:rPr lang="el-GR" dirty="0">
                <a:solidFill>
                  <a:srgbClr val="0B0080"/>
                </a:solidFill>
                <a:latin typeface="Arial" panose="020B0604020202020204" pitchFamily="34" charset="0"/>
                <a:hlinkClick r:id="rId9" tooltip="Ιταλία"/>
              </a:rPr>
              <a:t>Ιταλία</a:t>
            </a:r>
            <a:r>
              <a:rPr lang="en-ID" dirty="0">
                <a:solidFill>
                  <a:srgbClr val="0B0080"/>
                </a:solidFill>
                <a:latin typeface="Arial" panose="020B0604020202020204" pitchFamily="34" charset="0"/>
              </a:rPr>
              <a:t> </a:t>
            </a:r>
            <a:r>
              <a:rPr lang="el-GR" dirty="0">
                <a:solidFill>
                  <a:srgbClr val="222222"/>
                </a:solidFill>
                <a:latin typeface="Arial" panose="020B0604020202020204" pitchFamily="34" charset="0"/>
              </a:rPr>
              <a:t>και τα νησιά του </a:t>
            </a:r>
            <a:r>
              <a:rPr lang="el-GR" dirty="0">
                <a:solidFill>
                  <a:srgbClr val="0B0080"/>
                </a:solidFill>
                <a:latin typeface="Arial" panose="020B0604020202020204" pitchFamily="34" charset="0"/>
                <a:hlinkClick r:id="rId10" tooltip="Αιγαίο Πέλαγος"/>
              </a:rPr>
              <a:t>Αιγαί</a:t>
            </a:r>
            <a:r>
              <a:rPr lang="el-GR" dirty="0">
                <a:solidFill>
                  <a:srgbClr val="0B0080"/>
                </a:solidFill>
                <a:latin typeface="Arial" panose="020B0604020202020204" pitchFamily="34" charset="0"/>
              </a:rPr>
              <a:t>ου</a:t>
            </a:r>
            <a:endParaRPr lang="el-GR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549E3F6F-D7C5-45E9-B85F-F8A5FFB88D92}"/>
              </a:ext>
            </a:extLst>
          </p:cNvPr>
          <p:cNvSpPr/>
          <p:nvPr/>
        </p:nvSpPr>
        <p:spPr>
          <a:xfrm>
            <a:off x="559980" y="3254421"/>
            <a:ext cx="79142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srgbClr val="222222"/>
                </a:solidFill>
                <a:latin typeface="Arial" panose="020B0604020202020204" pitchFamily="34" charset="0"/>
              </a:rPr>
              <a:t>Σε αντίθεση με το εδώδιμο μπιζέλι, υπάρχουν ενδείξεις ότι οι </a:t>
            </a:r>
            <a:r>
              <a:rPr lang="el-GR" dirty="0">
                <a:solidFill>
                  <a:srgbClr val="0B0080"/>
                </a:solidFill>
                <a:latin typeface="Arial" panose="020B0604020202020204" pitchFamily="34" charset="0"/>
                <a:hlinkClick r:id="rId11" tooltip="Σπόρος"/>
              </a:rPr>
              <a:t>σπόροι</a:t>
            </a:r>
            <a:r>
              <a:rPr lang="el-GR" dirty="0">
                <a:solidFill>
                  <a:srgbClr val="222222"/>
                </a:solidFill>
                <a:latin typeface="Arial" panose="020B0604020202020204" pitchFamily="34" charset="0"/>
              </a:rPr>
              <a:t> των μελών του γένους </a:t>
            </a:r>
            <a:r>
              <a:rPr lang="el-GR" i="1" dirty="0" err="1">
                <a:solidFill>
                  <a:srgbClr val="222222"/>
                </a:solidFill>
                <a:latin typeface="Arial" panose="020B0604020202020204" pitchFamily="34" charset="0"/>
              </a:rPr>
              <a:t>Lathyrus</a:t>
            </a:r>
            <a:r>
              <a:rPr lang="el-GR" dirty="0">
                <a:solidFill>
                  <a:srgbClr val="222222"/>
                </a:solidFill>
                <a:latin typeface="Arial" panose="020B0604020202020204" pitchFamily="34" charset="0"/>
              </a:rPr>
              <a:t> είναι </a:t>
            </a:r>
            <a:r>
              <a:rPr lang="el-GR" b="1" dirty="0">
                <a:solidFill>
                  <a:srgbClr val="222222"/>
                </a:solidFill>
                <a:latin typeface="Arial" panose="020B0604020202020204" pitchFamily="34" charset="0"/>
              </a:rPr>
              <a:t>τοξικοί</a:t>
            </a:r>
            <a:r>
              <a:rPr lang="el-GR" dirty="0">
                <a:solidFill>
                  <a:srgbClr val="222222"/>
                </a:solidFill>
                <a:latin typeface="Arial" panose="020B0604020202020204" pitchFamily="34" charset="0"/>
              </a:rPr>
              <a:t>, εάν καταναλωθούν σε </a:t>
            </a:r>
            <a:r>
              <a:rPr lang="el-GR" b="1" dirty="0">
                <a:solidFill>
                  <a:srgbClr val="222222"/>
                </a:solidFill>
                <a:latin typeface="Arial" panose="020B0604020202020204" pitchFamily="34" charset="0"/>
              </a:rPr>
              <a:t>μεγάλη</a:t>
            </a:r>
            <a:r>
              <a:rPr lang="el-GR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l-GR" b="1" dirty="0">
                <a:solidFill>
                  <a:srgbClr val="222222"/>
                </a:solidFill>
                <a:latin typeface="Arial" panose="020B0604020202020204" pitchFamily="34" charset="0"/>
              </a:rPr>
              <a:t>ποσότητα</a:t>
            </a:r>
            <a:r>
              <a:rPr lang="el-GR" dirty="0">
                <a:solidFill>
                  <a:srgbClr val="222222"/>
                </a:solidFill>
                <a:latin typeface="Arial" panose="020B0604020202020204" pitchFamily="34" charset="0"/>
              </a:rPr>
              <a:t>. Ένα συναφές είδος, ο </a:t>
            </a:r>
            <a:r>
              <a:rPr lang="el-GR" sz="2000" b="1" dirty="0">
                <a:solidFill>
                  <a:srgbClr val="00B050"/>
                </a:solidFill>
                <a:latin typeface="Arial" panose="020B0604020202020204" pitchFamily="34" charset="0"/>
              </a:rPr>
              <a:t>Λάθυρος ο εδώδιμος</a:t>
            </a:r>
            <a:r>
              <a:rPr lang="el-GR" b="1" dirty="0">
                <a:solidFill>
                  <a:srgbClr val="00B050"/>
                </a:solidFill>
                <a:latin typeface="Arial" panose="020B0604020202020204" pitchFamily="34" charset="0"/>
              </a:rPr>
              <a:t> </a:t>
            </a:r>
            <a:r>
              <a:rPr lang="el-GR" i="1" dirty="0">
                <a:solidFill>
                  <a:srgbClr val="222222"/>
                </a:solidFill>
                <a:latin typeface="Arial" panose="020B0604020202020204" pitchFamily="34" charset="0"/>
              </a:rPr>
              <a:t>(</a:t>
            </a:r>
            <a:r>
              <a:rPr lang="el-GR" sz="2000" b="1" i="1" dirty="0" err="1">
                <a:solidFill>
                  <a:srgbClr val="00B050"/>
                </a:solidFill>
                <a:latin typeface="Arial" panose="020B0604020202020204" pitchFamily="34" charset="0"/>
              </a:rPr>
              <a:t>Lathyrus</a:t>
            </a:r>
            <a:r>
              <a:rPr lang="el-GR" sz="2000" b="1" i="1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l-GR" sz="2000" b="1" i="1" dirty="0" err="1">
                <a:solidFill>
                  <a:srgbClr val="00B050"/>
                </a:solidFill>
                <a:latin typeface="Arial" panose="020B0604020202020204" pitchFamily="34" charset="0"/>
              </a:rPr>
              <a:t>sativus</a:t>
            </a:r>
            <a:r>
              <a:rPr lang="el-GR" i="1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  <a:r>
              <a:rPr lang="el-GR" dirty="0">
                <a:solidFill>
                  <a:srgbClr val="222222"/>
                </a:solidFill>
                <a:latin typeface="Arial" panose="020B0604020202020204" pitchFamily="34" charset="0"/>
              </a:rPr>
              <a:t>, καλλιεργείται από τον άνθρωπο για κατανάλωση, αλλά όταν αποτελεί σημαντικό μέρος της διατροφής του προκαλεί συμπτώματα τοξικότητας που ονομάζονται </a:t>
            </a:r>
            <a:r>
              <a:rPr lang="el-GR" dirty="0">
                <a:solidFill>
                  <a:srgbClr val="A55858"/>
                </a:solidFill>
                <a:latin typeface="Arial" panose="020B0604020202020204" pitchFamily="34" charset="0"/>
                <a:hlinkClick r:id="rId12" tooltip="Λαθυρισμός (δεν έχει γραφτεί ακόμα)"/>
              </a:rPr>
              <a:t>λαθυρισμός</a:t>
            </a:r>
            <a:r>
              <a:rPr lang="el-GR" dirty="0">
                <a:solidFill>
                  <a:srgbClr val="A55858"/>
                </a:solidFill>
                <a:latin typeface="Arial" panose="020B0604020202020204" pitchFamily="34" charset="0"/>
              </a:rPr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923597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 patient with lathyrism unable to lie supine because of severe spasticity. Â ">
            <a:extLst>
              <a:ext uri="{FF2B5EF4-FFF2-40B4-BE49-F238E27FC236}">
                <a16:creationId xmlns:a16="http://schemas.microsoft.com/office/drawing/2014/main" id="{4D2E8F9E-69EC-42AA-AEA4-57ADCBA2B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071" y="355124"/>
            <a:ext cx="727710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3E0FA2F7-F280-4F38-9978-3A3DA0367E8E}"/>
              </a:ext>
            </a:extLst>
          </p:cNvPr>
          <p:cNvSpPr/>
          <p:nvPr/>
        </p:nvSpPr>
        <p:spPr>
          <a:xfrm>
            <a:off x="339980" y="1012392"/>
            <a:ext cx="8679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srgbClr val="111111"/>
                </a:solidFill>
                <a:latin typeface="Roboto"/>
              </a:rPr>
              <a:t>Ασθενής με λαθυρισμό. </a:t>
            </a:r>
          </a:p>
          <a:p>
            <a:r>
              <a:rPr lang="el-GR" dirty="0">
                <a:solidFill>
                  <a:srgbClr val="111111"/>
                </a:solidFill>
                <a:latin typeface="Roboto"/>
              </a:rPr>
              <a:t>Λόγω έντονης  </a:t>
            </a:r>
            <a:r>
              <a:rPr lang="el-GR" dirty="0" err="1">
                <a:solidFill>
                  <a:srgbClr val="111111"/>
                </a:solidFill>
                <a:latin typeface="Roboto"/>
              </a:rPr>
              <a:t>σπαστικότητας</a:t>
            </a:r>
            <a:r>
              <a:rPr lang="el-GR" dirty="0">
                <a:solidFill>
                  <a:srgbClr val="111111"/>
                </a:solidFill>
                <a:latin typeface="Roboto"/>
              </a:rPr>
              <a:t> δεν μπορεί</a:t>
            </a:r>
          </a:p>
          <a:p>
            <a:r>
              <a:rPr lang="el-GR" dirty="0">
                <a:solidFill>
                  <a:srgbClr val="111111"/>
                </a:solidFill>
                <a:latin typeface="Roboto"/>
              </a:rPr>
              <a:t> να λάβει ύπτια θέση</a:t>
            </a:r>
            <a:endParaRPr lang="en-US" b="0" i="0" dirty="0">
              <a:solidFill>
                <a:srgbClr val="111111"/>
              </a:solidFill>
              <a:effectLst/>
              <a:latin typeface="Robo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ED2206-3832-42B2-9A78-ECFC8BD98B4B}"/>
              </a:ext>
            </a:extLst>
          </p:cNvPr>
          <p:cNvSpPr txBox="1"/>
          <p:nvPr/>
        </p:nvSpPr>
        <p:spPr>
          <a:xfrm>
            <a:off x="452869" y="4922279"/>
            <a:ext cx="112862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Ο </a:t>
            </a:r>
            <a:r>
              <a:rPr lang="el-GR" sz="2000" b="1" dirty="0">
                <a:solidFill>
                  <a:srgbClr val="FF0000"/>
                </a:solidFill>
              </a:rPr>
              <a:t>λαθυρισμός</a:t>
            </a:r>
            <a:r>
              <a:rPr lang="el-GR" sz="2000" dirty="0"/>
              <a:t> είναι μία από τις παλαιότερες νευροτοξικές διαταραχές που οφείλεται στην κατανάλωση του </a:t>
            </a:r>
            <a:r>
              <a:rPr lang="en-ID" sz="2000" b="1" dirty="0" err="1">
                <a:solidFill>
                  <a:srgbClr val="00B050"/>
                </a:solidFill>
              </a:rPr>
              <a:t>Lathyrus</a:t>
            </a:r>
            <a:r>
              <a:rPr lang="en-ID" sz="2000" b="1" dirty="0">
                <a:solidFill>
                  <a:srgbClr val="00B050"/>
                </a:solidFill>
              </a:rPr>
              <a:t> sativus</a:t>
            </a:r>
            <a:r>
              <a:rPr lang="en-ID" sz="2000" dirty="0"/>
              <a:t>.</a:t>
            </a:r>
            <a:r>
              <a:rPr lang="el-GR" sz="2000" dirty="0"/>
              <a:t> Πλέον απαντάται μόνο  στο </a:t>
            </a:r>
            <a:r>
              <a:rPr lang="en-ID" sz="2000" dirty="0" err="1"/>
              <a:t>Bagladesh</a:t>
            </a:r>
            <a:r>
              <a:rPr lang="en-ID" sz="2000" dirty="0"/>
              <a:t>, </a:t>
            </a:r>
            <a:r>
              <a:rPr lang="el-GR" sz="2000" dirty="0"/>
              <a:t>την </a:t>
            </a:r>
            <a:r>
              <a:rPr lang="el-GR" sz="2000" dirty="0" err="1"/>
              <a:t>Ινδια</a:t>
            </a:r>
            <a:r>
              <a:rPr lang="el-GR" sz="2000" dirty="0"/>
              <a:t>, την Αιθιοπία και προκαλεί μία μη αντιστρεπτή σπαστική παραπάρεση. Οι νευροφυσιολογικές μελέτες υποδεικνύουν διαταραχή </a:t>
            </a:r>
            <a:r>
              <a:rPr lang="el-GR" sz="2000" u="sng" dirty="0"/>
              <a:t>προσθίων κεράτων </a:t>
            </a:r>
            <a:r>
              <a:rPr lang="el-GR" sz="2000" dirty="0"/>
              <a:t>ενώ  οι παθολογοανατομικές μελέτες δείχνουν απώλεια </a:t>
            </a:r>
            <a:r>
              <a:rPr lang="el-GR" sz="2000" u="sng" dirty="0"/>
              <a:t>μυελίνης στο φλοιονωτιαίο  δεμάτιο </a:t>
            </a:r>
            <a:r>
              <a:rPr lang="el-GR" sz="2000" dirty="0"/>
              <a:t>με συμμετοχή και των προσθίων κεράτων. Αποδίδεται η τοξικότητα στην </a:t>
            </a:r>
            <a:r>
              <a:rPr lang="el-GR" sz="2000" u="sng" dirty="0"/>
              <a:t>τοξίνη</a:t>
            </a:r>
            <a:r>
              <a:rPr lang="el-GR" sz="2000" dirty="0"/>
              <a:t> </a:t>
            </a:r>
            <a:r>
              <a:rPr lang="en-US" sz="2000" dirty="0">
                <a:solidFill>
                  <a:srgbClr val="2E2E2E"/>
                </a:solidFill>
                <a:latin typeface="NexusSans"/>
              </a:rPr>
              <a:t>β-</a:t>
            </a:r>
            <a:r>
              <a:rPr lang="en-US" sz="2000" i="1" dirty="0">
                <a:solidFill>
                  <a:srgbClr val="2E2E2E"/>
                </a:solidFill>
                <a:latin typeface="NexusSans"/>
              </a:rPr>
              <a:t>N</a:t>
            </a:r>
            <a:r>
              <a:rPr lang="en-US" sz="2000" dirty="0">
                <a:solidFill>
                  <a:srgbClr val="2E2E2E"/>
                </a:solidFill>
                <a:latin typeface="NexusSans"/>
              </a:rPr>
              <a:t>-oxalyl-amino-l-alanine</a:t>
            </a:r>
            <a:r>
              <a:rPr lang="el-GR" sz="2000" dirty="0">
                <a:solidFill>
                  <a:srgbClr val="2E2E2E"/>
                </a:solidFill>
                <a:latin typeface="NexusSans"/>
              </a:rPr>
              <a:t>, έναν </a:t>
            </a:r>
            <a:r>
              <a:rPr lang="el-GR" sz="2000" u="sng" dirty="0">
                <a:solidFill>
                  <a:srgbClr val="2E2E2E"/>
                </a:solidFill>
                <a:latin typeface="NexusSans"/>
              </a:rPr>
              <a:t>αγωνιστή του </a:t>
            </a:r>
            <a:r>
              <a:rPr lang="el-GR" sz="2000" b="1" dirty="0" err="1">
                <a:solidFill>
                  <a:srgbClr val="0070C0"/>
                </a:solidFill>
                <a:latin typeface="NexusSans"/>
              </a:rPr>
              <a:t>γλουταμικού</a:t>
            </a:r>
            <a:r>
              <a:rPr lang="el-GR" sz="2000" dirty="0">
                <a:solidFill>
                  <a:srgbClr val="2E2E2E"/>
                </a:solidFill>
                <a:latin typeface="NexusSans"/>
              </a:rPr>
              <a:t>.</a:t>
            </a:r>
            <a:endParaRPr lang="el-GR" sz="2000" dirty="0"/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E133AE9-801F-4060-99B8-70527BFE9393}"/>
              </a:ext>
            </a:extLst>
          </p:cNvPr>
          <p:cNvSpPr/>
          <p:nvPr/>
        </p:nvSpPr>
        <p:spPr>
          <a:xfrm>
            <a:off x="980555" y="2263674"/>
            <a:ext cx="3534942" cy="461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200" dirty="0">
                <a:latin typeface="Segoe UI" panose="020B0502040204020203" pitchFamily="34" charset="0"/>
              </a:rPr>
              <a:t>Clinical aspects of </a:t>
            </a:r>
            <a:r>
              <a:rPr lang="en-US" sz="1200" dirty="0" err="1">
                <a:latin typeface="Segoe UI" panose="020B0502040204020203" pitchFamily="34" charset="0"/>
              </a:rPr>
              <a:t>neurolathyrism</a:t>
            </a:r>
            <a:r>
              <a:rPr lang="en-US" sz="1200" dirty="0">
                <a:latin typeface="Segoe UI" panose="020B0502040204020203" pitchFamily="34" charset="0"/>
              </a:rPr>
              <a:t> in Unnao, India</a:t>
            </a:r>
            <a:r>
              <a:rPr lang="el-GR" sz="1200" dirty="0">
                <a:latin typeface="Segoe UI" panose="020B0502040204020203" pitchFamily="34" charset="0"/>
              </a:rPr>
              <a:t>,</a:t>
            </a:r>
          </a:p>
          <a:p>
            <a:r>
              <a:rPr lang="en-ID" sz="1200" dirty="0" err="1">
                <a:latin typeface="Segoe UI" panose="020B0502040204020203" pitchFamily="34" charset="0"/>
              </a:rPr>
              <a:t>Misra</a:t>
            </a:r>
            <a:r>
              <a:rPr lang="en-ID" sz="1200" dirty="0">
                <a:latin typeface="Segoe UI" panose="020B0502040204020203" pitchFamily="34" charset="0"/>
              </a:rPr>
              <a:t>, Sharma and Singh 1993</a:t>
            </a:r>
            <a:endParaRPr lang="el-GR" sz="1200" dirty="0"/>
          </a:p>
        </p:txBody>
      </p:sp>
      <p:sp>
        <p:nvSpPr>
          <p:cNvPr id="8" name="Τίτλος 1">
            <a:extLst>
              <a:ext uri="{FF2B5EF4-FFF2-40B4-BE49-F238E27FC236}">
                <a16:creationId xmlns:a16="http://schemas.microsoft.com/office/drawing/2014/main" id="{4FA3EDD4-5A1C-4C3B-B36D-DD68125609CD}"/>
              </a:ext>
            </a:extLst>
          </p:cNvPr>
          <p:cNvSpPr txBox="1">
            <a:spLocks/>
          </p:cNvSpPr>
          <p:nvPr/>
        </p:nvSpPr>
        <p:spPr>
          <a:xfrm>
            <a:off x="659316" y="96353"/>
            <a:ext cx="3544284" cy="92150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/>
              <a:t>ΛΑΘΥΡΙΣΜΟΣ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577925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A00C4BD-5FCB-4A75-AFAD-B96EF6B19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18321" cy="1325563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ΛΑΘΥΡΙΣΜΟΣ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78DF593-3CFB-4414-9A65-31E3DB34C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562" y="226211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Οι Ινδοί το ξέρουν συνήθως ως </a:t>
            </a:r>
            <a:r>
              <a:rPr lang="el-GR" i="1" dirty="0" err="1"/>
              <a:t>κεσάρι</a:t>
            </a:r>
            <a:r>
              <a:rPr lang="el-GR" i="1" dirty="0"/>
              <a:t> </a:t>
            </a:r>
            <a:r>
              <a:rPr lang="el-GR" i="1" dirty="0" err="1"/>
              <a:t>νταλ</a:t>
            </a:r>
            <a:r>
              <a:rPr lang="el-GR" i="1" dirty="0"/>
              <a:t>, </a:t>
            </a:r>
            <a:r>
              <a:rPr lang="el-GR" dirty="0"/>
              <a:t>αλλά υπάρχουν πολλές άλλες τοπικές ονομασίες. Συνήθως το αλέθουν και με το αλεύρι του φτιάχνουν </a:t>
            </a:r>
            <a:r>
              <a:rPr lang="el-GR" i="1" dirty="0" err="1"/>
              <a:t>ρότις</a:t>
            </a:r>
            <a:r>
              <a:rPr lang="el-GR" i="1" dirty="0"/>
              <a:t>, </a:t>
            </a:r>
            <a:r>
              <a:rPr lang="el-GR" dirty="0"/>
              <a:t>δηλαδή πίτες άζυμου ψωμιού. Συχνά το βράζουν και το τρώνε σαν χυλό. Κανένας όμως από τους δυο αυτούς τρόπους παρασκευής </a:t>
            </a:r>
            <a:r>
              <a:rPr lang="el-GR" b="1" dirty="0"/>
              <a:t>δεν εξουδετερώνει μια δραστική τοξική ουσία</a:t>
            </a:r>
            <a:endParaRPr lang="el-GR" dirty="0"/>
          </a:p>
        </p:txBody>
      </p:sp>
      <p:pic>
        <p:nvPicPr>
          <p:cNvPr id="2050" name="Picture 2" descr="ÎÏÎ¿ÏÎ­Î»ÎµÏÎ¼Î± ÎµÎ¹ÎºÏÎ½Î±Ï Î³Î¹Î± Î»Î±Î¸ÏÏÎ¹ÏÎ¼Î¿Ï">
            <a:extLst>
              <a:ext uri="{FF2B5EF4-FFF2-40B4-BE49-F238E27FC236}">
                <a16:creationId xmlns:a16="http://schemas.microsoft.com/office/drawing/2014/main" id="{1389C920-AF96-4E20-A753-055148D6D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529" y="470232"/>
            <a:ext cx="1809750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7778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BA70D16B-D5DB-49AA-BDBC-5C174A3794CB}"/>
              </a:ext>
            </a:extLst>
          </p:cNvPr>
          <p:cNvSpPr/>
          <p:nvPr/>
        </p:nvSpPr>
        <p:spPr>
          <a:xfrm>
            <a:off x="409557" y="818692"/>
            <a:ext cx="11372885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>
                <a:solidFill>
                  <a:srgbClr val="333333"/>
                </a:solidFill>
              </a:rPr>
              <a:t>Η </a:t>
            </a:r>
            <a:r>
              <a:rPr lang="el-GR" sz="2800" b="1" dirty="0">
                <a:solidFill>
                  <a:srgbClr val="333333"/>
                </a:solidFill>
              </a:rPr>
              <a:t>συσσώρευση</a:t>
            </a:r>
            <a:r>
              <a:rPr lang="el-GR" sz="2800" dirty="0">
                <a:solidFill>
                  <a:srgbClr val="333333"/>
                </a:solidFill>
              </a:rPr>
              <a:t> μολύβδου στον οργανισμό είναι ιδιαίτερα </a:t>
            </a:r>
            <a:r>
              <a:rPr lang="el-GR" sz="2800" b="1" dirty="0">
                <a:solidFill>
                  <a:srgbClr val="333333"/>
                </a:solidFill>
              </a:rPr>
              <a:t>τοξική</a:t>
            </a:r>
            <a:r>
              <a:rPr lang="el-GR" sz="2800" dirty="0">
                <a:solidFill>
                  <a:srgbClr val="333333"/>
                </a:solidFill>
              </a:rPr>
              <a:t> για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800" dirty="0">
                <a:solidFill>
                  <a:srgbClr val="333333"/>
                </a:solidFill>
              </a:rPr>
              <a:t>το νευρικό σύστημα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800" dirty="0">
                <a:solidFill>
                  <a:srgbClr val="333333"/>
                </a:solidFill>
              </a:rPr>
              <a:t>τα ερυθρά αιμοσφαίρια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800" dirty="0">
                <a:solidFill>
                  <a:srgbClr val="333333"/>
                </a:solidFill>
              </a:rPr>
              <a:t>τα οστά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800" dirty="0">
                <a:solidFill>
                  <a:srgbClr val="333333"/>
                </a:solidFill>
              </a:rPr>
              <a:t>και τους νεφρούς</a:t>
            </a:r>
          </a:p>
          <a:p>
            <a:endParaRPr lang="el-GR" sz="2800" dirty="0">
              <a:solidFill>
                <a:srgbClr val="333333"/>
              </a:solidFill>
            </a:endParaRPr>
          </a:p>
          <a:p>
            <a:r>
              <a:rPr lang="el-GR" sz="2800" dirty="0">
                <a:solidFill>
                  <a:srgbClr val="333333"/>
                </a:solidFill>
              </a:rPr>
              <a:t>Σπάνια νόσος άλλα υπάρχει. Στα παιδιά επηρεάζει αναπτυσσόμενο εγκέφαλο. Σε υψηλές δόσεις προκαλεί θάνατο.</a:t>
            </a:r>
          </a:p>
          <a:p>
            <a:endParaRPr lang="el-GR" sz="2800" b="1" dirty="0">
              <a:solidFill>
                <a:srgbClr val="333333"/>
              </a:solidFill>
            </a:endParaRPr>
          </a:p>
          <a:p>
            <a:r>
              <a:rPr lang="el-GR" sz="2800" dirty="0">
                <a:solidFill>
                  <a:srgbClr val="333333"/>
                </a:solidFill>
              </a:rPr>
              <a:t>Το τοξικό μέταλλο </a:t>
            </a:r>
            <a:r>
              <a:rPr lang="el-GR" sz="2800" b="1" dirty="0">
                <a:solidFill>
                  <a:srgbClr val="333333"/>
                </a:solidFill>
              </a:rPr>
              <a:t>εισέρχεται</a:t>
            </a:r>
            <a:r>
              <a:rPr lang="el-GR" sz="2800" dirty="0">
                <a:solidFill>
                  <a:srgbClr val="333333"/>
                </a:solidFill>
              </a:rPr>
              <a:t> στον οργανισμό </a:t>
            </a:r>
            <a:r>
              <a:rPr lang="el-GR" sz="2800" dirty="0">
                <a:solidFill>
                  <a:srgbClr val="7030A0"/>
                </a:solidFill>
              </a:rPr>
              <a:t>δια μέσου</a:t>
            </a:r>
          </a:p>
          <a:p>
            <a:r>
              <a:rPr lang="el-GR" sz="2800" dirty="0">
                <a:solidFill>
                  <a:srgbClr val="333333"/>
                </a:solidFill>
              </a:rPr>
              <a:t>του </a:t>
            </a:r>
            <a:r>
              <a:rPr lang="el-GR" sz="2800" dirty="0">
                <a:solidFill>
                  <a:srgbClr val="7030A0"/>
                </a:solidFill>
              </a:rPr>
              <a:t>δέρματος, της αναπνοής και της διατροφής.</a:t>
            </a:r>
            <a:r>
              <a:rPr lang="el-GR" sz="2800" dirty="0">
                <a:solidFill>
                  <a:srgbClr val="333333"/>
                </a:solidFill>
              </a:rPr>
              <a:t> </a:t>
            </a:r>
          </a:p>
          <a:p>
            <a:r>
              <a:rPr lang="el-GR" sz="2800" dirty="0">
                <a:solidFill>
                  <a:srgbClr val="333333"/>
                </a:solidFill>
              </a:rPr>
              <a:t>Ένα μεγάλο μέρος του </a:t>
            </a:r>
            <a:r>
              <a:rPr lang="el-GR" sz="2800" dirty="0">
                <a:solidFill>
                  <a:schemeClr val="accent2">
                    <a:lumMod val="75000"/>
                  </a:schemeClr>
                </a:solidFill>
              </a:rPr>
              <a:t>αποθηκεύεται</a:t>
            </a:r>
            <a:r>
              <a:rPr lang="el-GR" sz="2800" dirty="0">
                <a:solidFill>
                  <a:srgbClr val="333333"/>
                </a:solidFill>
              </a:rPr>
              <a:t> στα </a:t>
            </a:r>
            <a:r>
              <a:rPr lang="el-GR" sz="2800" u="sng" dirty="0">
                <a:solidFill>
                  <a:srgbClr val="333333"/>
                </a:solidFill>
              </a:rPr>
              <a:t>οστά</a:t>
            </a:r>
            <a:r>
              <a:rPr lang="el-GR" sz="2800" dirty="0">
                <a:solidFill>
                  <a:srgbClr val="333333"/>
                </a:solidFill>
              </a:rPr>
              <a:t> (90%). </a:t>
            </a:r>
          </a:p>
          <a:p>
            <a:r>
              <a:rPr lang="el-GR" sz="2800" dirty="0">
                <a:solidFill>
                  <a:srgbClr val="333333"/>
                </a:solidFill>
              </a:rPr>
              <a:t>Η </a:t>
            </a:r>
            <a:r>
              <a:rPr lang="el-GR" sz="2800" b="1" dirty="0">
                <a:solidFill>
                  <a:srgbClr val="333333"/>
                </a:solidFill>
              </a:rPr>
              <a:t>αποβολή</a:t>
            </a:r>
            <a:r>
              <a:rPr lang="el-GR" sz="2800" dirty="0">
                <a:solidFill>
                  <a:srgbClr val="333333"/>
                </a:solidFill>
              </a:rPr>
              <a:t> του μολύβδου γίνεται από τους νεφρούς, τη χολή, τον ιδρώτα και το γάλα.</a:t>
            </a:r>
          </a:p>
          <a:p>
            <a:r>
              <a:rPr lang="el-GR" sz="2400" dirty="0"/>
              <a:t> 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ECEA3B-6A3F-49B7-8F01-3FBB6BC10985}"/>
              </a:ext>
            </a:extLst>
          </p:cNvPr>
          <p:cNvSpPr txBox="1"/>
          <p:nvPr/>
        </p:nvSpPr>
        <p:spPr>
          <a:xfrm>
            <a:off x="1010092" y="233917"/>
            <a:ext cx="4967963" cy="58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3200" dirty="0"/>
              <a:t>ΤΟΞΙΚΟΤΗΤΑ ΑΠΟ ΜΟΛΥΒΔΟ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286BE4A6-F7DE-4ADA-AF72-FB4DD050B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3357" y="1318953"/>
            <a:ext cx="1959851" cy="203030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8576758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64DF40-99B5-4860-8789-DEC408A69729}"/>
              </a:ext>
            </a:extLst>
          </p:cNvPr>
          <p:cNvSpPr txBox="1"/>
          <p:nvPr/>
        </p:nvSpPr>
        <p:spPr>
          <a:xfrm>
            <a:off x="6337005" y="439456"/>
            <a:ext cx="5454726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4000" dirty="0"/>
              <a:t>Τοξικότητα από μόλυβδο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850DA720-68BE-4917-BC55-339A4650E774}"/>
              </a:ext>
            </a:extLst>
          </p:cNvPr>
          <p:cNvSpPr/>
          <p:nvPr/>
        </p:nvSpPr>
        <p:spPr>
          <a:xfrm>
            <a:off x="6985591" y="5762847"/>
            <a:ext cx="4806140" cy="27699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200" dirty="0"/>
              <a:t>http://www.centralvahomeinspections.com/lead-poisoning-symptoms</a:t>
            </a:r>
            <a:endParaRPr lang="el-GR" sz="1200" dirty="0"/>
          </a:p>
        </p:txBody>
      </p:sp>
      <p:pic>
        <p:nvPicPr>
          <p:cNvPr id="7" name="Picture 2" descr="ÎÏÎ¿ÏÎ­Î»ÎµÏÎ¼Î± ÎµÎ¹ÎºÏÎ½Î±Ï Î³Î¹Î± lead toxicity nerve">
            <a:extLst>
              <a:ext uri="{FF2B5EF4-FFF2-40B4-BE49-F238E27FC236}">
                <a16:creationId xmlns:a16="http://schemas.microsoft.com/office/drawing/2014/main" id="{8456AAEF-5787-48FB-B22D-398B3BB50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581" y="1955263"/>
            <a:ext cx="300037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01D92D54-257E-4827-BA6E-A032349E2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595" y="50263"/>
            <a:ext cx="51074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832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19C7E567-C550-4A7C-8C47-DB6120175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8618"/>
            <a:ext cx="9487786" cy="5216345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0378828A-9809-46D7-8975-16FF0BB793BD}"/>
              </a:ext>
            </a:extLst>
          </p:cNvPr>
          <p:cNvSpPr/>
          <p:nvPr/>
        </p:nvSpPr>
        <p:spPr>
          <a:xfrm>
            <a:off x="9347790" y="693906"/>
            <a:ext cx="2633331" cy="4375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l-GR" b="1" dirty="0">
                <a:solidFill>
                  <a:srgbClr val="333333"/>
                </a:solidFill>
                <a:latin typeface="arial" panose="020B0604020202020204" pitchFamily="34" charset="0"/>
              </a:rPr>
              <a:t>Κανονικά μέσα στο αίμα δεν πρέπει να υπάρχει μόλυβδος.</a:t>
            </a:r>
            <a:r>
              <a:rPr lang="el-GR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</a:p>
          <a:p>
            <a:pPr>
              <a:spcAft>
                <a:spcPts val="1000"/>
              </a:spcAft>
            </a:pPr>
            <a:r>
              <a:rPr lang="el-GR" dirty="0">
                <a:solidFill>
                  <a:srgbClr val="333333"/>
                </a:solidFill>
                <a:latin typeface="arial" panose="020B0604020202020204" pitchFamily="34" charset="0"/>
              </a:rPr>
              <a:t>Τα επίπεδα που θεωρούνται </a:t>
            </a:r>
            <a:r>
              <a:rPr lang="el-GR" b="1" dirty="0">
                <a:solidFill>
                  <a:srgbClr val="FF0000"/>
                </a:solidFill>
                <a:latin typeface="arial" panose="020B0604020202020204" pitchFamily="34" charset="0"/>
              </a:rPr>
              <a:t>τοξικά</a:t>
            </a:r>
            <a:r>
              <a:rPr lang="el-GR" dirty="0">
                <a:solidFill>
                  <a:srgbClr val="333333"/>
                </a:solidFill>
                <a:latin typeface="arial" panose="020B0604020202020204" pitchFamily="34" charset="0"/>
              </a:rPr>
              <a:t> στη χώρα αυτή για τους εργαζόμενους, είναι ίσα ή </a:t>
            </a:r>
            <a:r>
              <a:rPr lang="el-GR" b="1" dirty="0">
                <a:solidFill>
                  <a:srgbClr val="FF0000"/>
                </a:solidFill>
                <a:latin typeface="arial" panose="020B0604020202020204" pitchFamily="34" charset="0"/>
              </a:rPr>
              <a:t>άνω των 50 </a:t>
            </a:r>
            <a:r>
              <a:rPr lang="el-GR" b="1" dirty="0" err="1">
                <a:solidFill>
                  <a:srgbClr val="FF0000"/>
                </a:solidFill>
                <a:latin typeface="arial" panose="020B0604020202020204" pitchFamily="34" charset="0"/>
              </a:rPr>
              <a:t>mcg</a:t>
            </a:r>
            <a:r>
              <a:rPr lang="el-GR" b="1" dirty="0">
                <a:solidFill>
                  <a:srgbClr val="FF0000"/>
                </a:solidFill>
                <a:latin typeface="arial" panose="020B0604020202020204" pitchFamily="34" charset="0"/>
              </a:rPr>
              <a:t>/</a:t>
            </a:r>
            <a:r>
              <a:rPr lang="el-GR" b="1" dirty="0" err="1">
                <a:solidFill>
                  <a:srgbClr val="FF0000"/>
                </a:solidFill>
                <a:latin typeface="arial" panose="020B0604020202020204" pitchFamily="34" charset="0"/>
              </a:rPr>
              <a:t>dl</a:t>
            </a:r>
            <a:r>
              <a:rPr lang="el-GR" dirty="0">
                <a:solidFill>
                  <a:srgbClr val="333333"/>
                </a:solidFill>
                <a:latin typeface="arial" panose="020B0604020202020204" pitchFamily="34" charset="0"/>
              </a:rPr>
              <a:t>. Από το σημείο αυτό και μετά λαμβάνονται </a:t>
            </a:r>
            <a:r>
              <a:rPr lang="el-GR" b="1" dirty="0">
                <a:solidFill>
                  <a:srgbClr val="0070C0"/>
                </a:solidFill>
                <a:latin typeface="arial" panose="020B0604020202020204" pitchFamily="34" charset="0"/>
              </a:rPr>
              <a:t>μέτρα</a:t>
            </a:r>
            <a:r>
              <a:rPr lang="el-GR" dirty="0">
                <a:solidFill>
                  <a:srgbClr val="333333"/>
                </a:solidFill>
                <a:latin typeface="arial" panose="020B0604020202020204" pitchFamily="34" charset="0"/>
              </a:rPr>
              <a:t> όπως απομάκρυνση του εργαζόμενου από την πηγή έκθεσης του στο μόλυβδο.</a:t>
            </a: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90091A4F-0618-4018-811A-FE2BD8B06562}"/>
              </a:ext>
            </a:extLst>
          </p:cNvPr>
          <p:cNvSpPr/>
          <p:nvPr/>
        </p:nvSpPr>
        <p:spPr>
          <a:xfrm>
            <a:off x="269358" y="59632"/>
            <a:ext cx="12163646" cy="774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l-GR" dirty="0">
                <a:solidFill>
                  <a:srgbClr val="333333"/>
                </a:solidFill>
                <a:latin typeface="arial" panose="020B0604020202020204" pitchFamily="34" charset="0"/>
              </a:rPr>
              <a:t>Στις Ηνωμένες Πολιτείες υπολογίζεται ότι 1,7 εκατομμύρια άτομα, έχουν επίπεδα μολύβδου</a:t>
            </a:r>
          </a:p>
          <a:p>
            <a:pPr>
              <a:spcAft>
                <a:spcPts val="1000"/>
              </a:spcAft>
            </a:pPr>
            <a:r>
              <a:rPr lang="el-GR" dirty="0">
                <a:solidFill>
                  <a:srgbClr val="333333"/>
                </a:solidFill>
                <a:latin typeface="arial" panose="020B0604020202020204" pitchFamily="34" charset="0"/>
              </a:rPr>
              <a:t> που ανέρχονται τουλάχιστον σε </a:t>
            </a:r>
            <a:r>
              <a:rPr lang="el-GR" b="1" dirty="0">
                <a:solidFill>
                  <a:srgbClr val="FFC000"/>
                </a:solidFill>
                <a:latin typeface="arial" panose="020B0604020202020204" pitchFamily="34" charset="0"/>
              </a:rPr>
              <a:t>20 </a:t>
            </a:r>
            <a:r>
              <a:rPr lang="el-GR" b="1" dirty="0" err="1">
                <a:solidFill>
                  <a:srgbClr val="FFC000"/>
                </a:solidFill>
                <a:latin typeface="arial" panose="020B0604020202020204" pitchFamily="34" charset="0"/>
              </a:rPr>
              <a:t>mcg</a:t>
            </a:r>
            <a:r>
              <a:rPr lang="el-GR" b="1" dirty="0">
                <a:solidFill>
                  <a:srgbClr val="FFC000"/>
                </a:solidFill>
                <a:latin typeface="arial" panose="020B0604020202020204" pitchFamily="34" charset="0"/>
              </a:rPr>
              <a:t>/</a:t>
            </a:r>
            <a:r>
              <a:rPr lang="el-GR" dirty="0" err="1">
                <a:solidFill>
                  <a:srgbClr val="FFC000"/>
                </a:solidFill>
                <a:latin typeface="arial" panose="020B0604020202020204" pitchFamily="34" charset="0"/>
              </a:rPr>
              <a:t>dl</a:t>
            </a:r>
            <a:r>
              <a:rPr lang="el-GR" dirty="0">
                <a:solidFill>
                  <a:srgbClr val="FFC00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C55C5507-902C-40FF-9FE0-9FF81A77BC5F}"/>
              </a:ext>
            </a:extLst>
          </p:cNvPr>
          <p:cNvSpPr/>
          <p:nvPr/>
        </p:nvSpPr>
        <p:spPr>
          <a:xfrm>
            <a:off x="269358" y="5899377"/>
            <a:ext cx="11458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l-GR" dirty="0">
                <a:solidFill>
                  <a:srgbClr val="333333"/>
                </a:solidFill>
                <a:latin typeface="arial" panose="020B0604020202020204" pitchFamily="34" charset="0"/>
              </a:rPr>
              <a:t>Είναι σαφές τονίζουν οι ερευνητές ότι θα πρέπει να γίνουν προσπάθειες τόσο για τους εργαζόμενους όσο και για το πλατύ κοινό, να μειωθούν τα επίπεδα μολύβδου αίματος κάτω από τα </a:t>
            </a:r>
            <a:r>
              <a:rPr lang="el-GR" b="1" dirty="0">
                <a:solidFill>
                  <a:srgbClr val="00B050"/>
                </a:solidFill>
                <a:latin typeface="arial" panose="020B0604020202020204" pitchFamily="34" charset="0"/>
              </a:rPr>
              <a:t>10 </a:t>
            </a:r>
            <a:r>
              <a:rPr lang="el-GR" b="1" dirty="0" err="1">
                <a:solidFill>
                  <a:srgbClr val="00B050"/>
                </a:solidFill>
                <a:latin typeface="arial" panose="020B0604020202020204" pitchFamily="34" charset="0"/>
              </a:rPr>
              <a:t>mcg</a:t>
            </a:r>
            <a:r>
              <a:rPr lang="el-GR" b="1" dirty="0">
                <a:solidFill>
                  <a:srgbClr val="00B050"/>
                </a:solidFill>
                <a:latin typeface="arial" panose="020B0604020202020204" pitchFamily="34" charset="0"/>
              </a:rPr>
              <a:t>/d</a:t>
            </a:r>
            <a:endParaRPr lang="el-GR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1752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2A8A4C84-9D9C-4055-A8E6-290A2030D879}"/>
              </a:ext>
            </a:extLst>
          </p:cNvPr>
          <p:cNvSpPr/>
          <p:nvPr/>
        </p:nvSpPr>
        <p:spPr>
          <a:xfrm>
            <a:off x="7164899" y="6000926"/>
            <a:ext cx="4873256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303030"/>
                </a:solidFill>
                <a:latin typeface="arial" panose="020B0604020202020204" pitchFamily="34" charset="0"/>
              </a:rPr>
              <a:t>Mason, L. H., Harp, J. P., &amp; Han, D. Y. (2014). Pb neurotoxicity: neuropsychological effects of lead toxicity. </a:t>
            </a:r>
            <a:r>
              <a:rPr lang="en-US" sz="1200" i="1" dirty="0">
                <a:solidFill>
                  <a:srgbClr val="303030"/>
                </a:solidFill>
                <a:latin typeface="arial" panose="020B0604020202020204" pitchFamily="34" charset="0"/>
              </a:rPr>
              <a:t>BioMed research international</a:t>
            </a:r>
            <a:r>
              <a:rPr lang="en-US" sz="1200" dirty="0">
                <a:solidFill>
                  <a:srgbClr val="303030"/>
                </a:solidFill>
                <a:latin typeface="arial" panose="020B0604020202020204" pitchFamily="34" charset="0"/>
              </a:rPr>
              <a:t>, </a:t>
            </a:r>
            <a:r>
              <a:rPr lang="en-US" sz="1200" i="1" dirty="0">
                <a:solidFill>
                  <a:srgbClr val="303030"/>
                </a:solidFill>
                <a:latin typeface="arial" panose="020B0604020202020204" pitchFamily="34" charset="0"/>
              </a:rPr>
              <a:t>2014</a:t>
            </a:r>
            <a:r>
              <a:rPr lang="en-US" sz="1200" dirty="0">
                <a:solidFill>
                  <a:srgbClr val="303030"/>
                </a:solidFill>
                <a:latin typeface="arial" panose="020B0604020202020204" pitchFamily="34" charset="0"/>
              </a:rPr>
              <a:t>, 840547.</a:t>
            </a:r>
            <a:endParaRPr lang="el-GR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74EFE9-CFC7-49C1-A37F-308238198B41}"/>
              </a:ext>
            </a:extLst>
          </p:cNvPr>
          <p:cNvSpPr txBox="1"/>
          <p:nvPr/>
        </p:nvSpPr>
        <p:spPr>
          <a:xfrm>
            <a:off x="650116" y="860490"/>
            <a:ext cx="11293541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/>
              <a:t>Ο </a:t>
            </a:r>
            <a:r>
              <a:rPr lang="el-GR" sz="2800" dirty="0"/>
              <a:t>μόλυβδος αντικαθιστά το </a:t>
            </a:r>
            <a:r>
              <a:rPr lang="el-GR" sz="2800" u="sng" dirty="0">
                <a:highlight>
                  <a:srgbClr val="FFFF00"/>
                </a:highlight>
              </a:rPr>
              <a:t>ασβέστιο και τον ψευδάργυρο </a:t>
            </a:r>
            <a:r>
              <a:rPr lang="el-GR" sz="2800" dirty="0"/>
              <a:t>και </a:t>
            </a:r>
          </a:p>
          <a:p>
            <a:r>
              <a:rPr lang="el-GR" sz="2800" dirty="0"/>
              <a:t>ενισχύει τα συστήματα 2</a:t>
            </a:r>
            <a:r>
              <a:rPr lang="el-GR" sz="2800" baseline="30000" dirty="0"/>
              <a:t>ου</a:t>
            </a:r>
            <a:r>
              <a:rPr lang="el-GR" sz="2800" dirty="0"/>
              <a:t> αγγελιαφόρου της </a:t>
            </a:r>
            <a:r>
              <a:rPr lang="el-GR" sz="2800" u="sng" dirty="0" err="1"/>
              <a:t>καλμοδουλίνης</a:t>
            </a:r>
            <a:r>
              <a:rPr lang="el-GR" sz="2800" dirty="0"/>
              <a:t>.</a:t>
            </a:r>
          </a:p>
          <a:p>
            <a:r>
              <a:rPr lang="el-GR" sz="2800" dirty="0"/>
              <a:t>Εμπλέκεται στην απελευθέρωση </a:t>
            </a:r>
            <a:r>
              <a:rPr lang="el-GR" sz="2800" u="sng" dirty="0"/>
              <a:t>νευροδιαβιβαστών</a:t>
            </a:r>
            <a:r>
              <a:rPr lang="el-GR" sz="2800" dirty="0"/>
              <a:t>, </a:t>
            </a:r>
          </a:p>
          <a:p>
            <a:r>
              <a:rPr lang="el-GR" sz="2800" dirty="0"/>
              <a:t>εμποδίζοντας τη λειτουργία των </a:t>
            </a:r>
            <a:r>
              <a:rPr lang="en-US" sz="2800" dirty="0"/>
              <a:t>GABA, Dopamine </a:t>
            </a:r>
            <a:r>
              <a:rPr lang="el-GR" sz="2800" dirty="0"/>
              <a:t>και </a:t>
            </a:r>
            <a:r>
              <a:rPr lang="en-US" sz="2800" dirty="0"/>
              <a:t>Ach</a:t>
            </a:r>
            <a:r>
              <a:rPr lang="el-GR" sz="2800" dirty="0"/>
              <a:t> </a:t>
            </a:r>
          </a:p>
          <a:p>
            <a:r>
              <a:rPr lang="el-GR" sz="2800" dirty="0"/>
              <a:t>και αναστέλλει τους </a:t>
            </a:r>
            <a:r>
              <a:rPr lang="en-ID" sz="2800" dirty="0"/>
              <a:t>NMDA </a:t>
            </a:r>
            <a:r>
              <a:rPr lang="el-GR" sz="2800" dirty="0"/>
              <a:t>διαύλους ιόντων, ειδικά στην νεογνική περίοδο.</a:t>
            </a:r>
          </a:p>
          <a:p>
            <a:r>
              <a:rPr lang="el-GR" sz="2800" dirty="0"/>
              <a:t> Ο Μόλυβδος ενεργοποιεί την  </a:t>
            </a:r>
            <a:r>
              <a:rPr lang="el-GR" sz="2800" u="sng" dirty="0"/>
              <a:t>πρωτεϊνική κινάση </a:t>
            </a:r>
            <a:r>
              <a:rPr lang="en-US" sz="2800" u="sng" dirty="0"/>
              <a:t>C</a:t>
            </a:r>
            <a:r>
              <a:rPr lang="el-GR" sz="2800" u="sng" dirty="0"/>
              <a:t> και </a:t>
            </a:r>
          </a:p>
          <a:p>
            <a:r>
              <a:rPr lang="el-GR" sz="2800" u="sng" dirty="0"/>
              <a:t>αναστέλλει την </a:t>
            </a:r>
            <a:r>
              <a:rPr lang="en-US" sz="2800" u="sng" dirty="0">
                <a:solidFill>
                  <a:srgbClr val="000000"/>
                </a:solidFill>
              </a:rPr>
              <a:t>Na+/K+-ATPase </a:t>
            </a:r>
            <a:r>
              <a:rPr lang="el-GR" sz="2800" dirty="0">
                <a:solidFill>
                  <a:srgbClr val="000000"/>
                </a:solidFill>
              </a:rPr>
              <a:t>στην κυτταρική μεμβράνη. </a:t>
            </a:r>
          </a:p>
          <a:p>
            <a:r>
              <a:rPr lang="el-GR" sz="2800" dirty="0">
                <a:solidFill>
                  <a:srgbClr val="000000"/>
                </a:solidFill>
              </a:rPr>
              <a:t>Επηρεάζει την απελευθέρωση </a:t>
            </a:r>
            <a:r>
              <a:rPr lang="en-ID" sz="2800" dirty="0">
                <a:solidFill>
                  <a:srgbClr val="000000"/>
                </a:solidFill>
              </a:rPr>
              <a:t>Ca</a:t>
            </a:r>
            <a:r>
              <a:rPr lang="el-GR" sz="2800" dirty="0">
                <a:solidFill>
                  <a:srgbClr val="000000"/>
                </a:solidFill>
              </a:rPr>
              <a:t> 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l-GR" sz="2800" dirty="0">
                <a:solidFill>
                  <a:srgbClr val="000000"/>
                </a:solidFill>
              </a:rPr>
              <a:t>από τα  </a:t>
            </a:r>
            <a:r>
              <a:rPr lang="el-GR" sz="2800" u="sng" dirty="0">
                <a:solidFill>
                  <a:srgbClr val="000000"/>
                </a:solidFill>
              </a:rPr>
              <a:t>μιτοχόνδρια</a:t>
            </a:r>
            <a:r>
              <a:rPr lang="el-GR" sz="2800" dirty="0">
                <a:solidFill>
                  <a:srgbClr val="000000"/>
                </a:solidFill>
              </a:rPr>
              <a:t> </a:t>
            </a:r>
          </a:p>
          <a:p>
            <a:r>
              <a:rPr lang="el-GR" sz="2800" dirty="0">
                <a:solidFill>
                  <a:srgbClr val="000000"/>
                </a:solidFill>
              </a:rPr>
              <a:t>προκαλώντας τη δημιουργία </a:t>
            </a:r>
            <a:r>
              <a:rPr lang="en-ID" sz="2800" dirty="0">
                <a:solidFill>
                  <a:srgbClr val="000000"/>
                </a:solidFill>
              </a:rPr>
              <a:t>ROS (</a:t>
            </a:r>
            <a:r>
              <a:rPr lang="en-US" sz="2800" dirty="0">
                <a:solidFill>
                  <a:srgbClr val="000000"/>
                </a:solidFill>
              </a:rPr>
              <a:t>reactive oxygen species)</a:t>
            </a:r>
            <a:endParaRPr lang="el-GR" sz="2800" dirty="0">
              <a:solidFill>
                <a:srgbClr val="000000"/>
              </a:solidFill>
            </a:endParaRPr>
          </a:p>
          <a:p>
            <a:r>
              <a:rPr lang="el-GR" sz="2800" dirty="0">
                <a:solidFill>
                  <a:srgbClr val="000000"/>
                </a:solidFill>
              </a:rPr>
              <a:t>επιταχύνοντας την αυτοκαταστροφή των μιτοχονδρίων και </a:t>
            </a:r>
          </a:p>
          <a:p>
            <a:r>
              <a:rPr lang="el-GR" sz="2800" dirty="0">
                <a:solidFill>
                  <a:srgbClr val="000000"/>
                </a:solidFill>
              </a:rPr>
              <a:t>ενεργοποιώντας την </a:t>
            </a:r>
            <a:r>
              <a:rPr lang="el-GR" sz="2800" u="sng" dirty="0">
                <a:solidFill>
                  <a:srgbClr val="FF0000"/>
                </a:solidFill>
              </a:rPr>
              <a:t>προγραμματισμένο κυτταρικό θάνατο</a:t>
            </a:r>
            <a:r>
              <a:rPr lang="el-GR" sz="2800" u="sng" dirty="0">
                <a:solidFill>
                  <a:srgbClr val="000000"/>
                </a:solidFill>
              </a:rPr>
              <a:t>.</a:t>
            </a:r>
            <a:endParaRPr lang="el-GR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DAB19B-49BD-4106-9C65-B1D66B0350AD}"/>
              </a:ext>
            </a:extLst>
          </p:cNvPr>
          <p:cNvSpPr txBox="1"/>
          <p:nvPr/>
        </p:nvSpPr>
        <p:spPr>
          <a:xfrm>
            <a:off x="6583429" y="152604"/>
            <a:ext cx="5454726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4000" dirty="0"/>
              <a:t>Τοξικότητα από μόλυβδο</a:t>
            </a:r>
          </a:p>
        </p:txBody>
      </p:sp>
    </p:spTree>
    <p:extLst>
      <p:ext uri="{BB962C8B-B14F-4D97-AF65-F5344CB8AC3E}">
        <p14:creationId xmlns:p14="http://schemas.microsoft.com/office/powerpoint/2010/main" val="29336438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385A81AC-2B7B-4908-8758-F2BB4F0C8A76}"/>
              </a:ext>
            </a:extLst>
          </p:cNvPr>
          <p:cNvSpPr/>
          <p:nvPr/>
        </p:nvSpPr>
        <p:spPr>
          <a:xfrm>
            <a:off x="398954" y="3344188"/>
            <a:ext cx="1066189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l-GR" sz="2400" dirty="0">
                <a:solidFill>
                  <a:srgbClr val="444444"/>
                </a:solidFill>
                <a:latin typeface="Open Sans"/>
              </a:rPr>
              <a:t>Προσβάλλονται τόσο το </a:t>
            </a:r>
            <a:r>
              <a:rPr lang="el-GR" sz="2400" u="sng" dirty="0">
                <a:solidFill>
                  <a:srgbClr val="0070C0"/>
                </a:solidFill>
                <a:highlight>
                  <a:srgbClr val="FFFF00"/>
                </a:highlight>
                <a:latin typeface="Open Sans"/>
              </a:rPr>
              <a:t>κεντρικό όσο και το περιφερικό νευρικό </a:t>
            </a:r>
            <a:r>
              <a:rPr lang="el-GR" sz="2400" dirty="0">
                <a:solidFill>
                  <a:srgbClr val="0070C0"/>
                </a:solidFill>
                <a:highlight>
                  <a:srgbClr val="FFFF00"/>
                </a:highlight>
                <a:latin typeface="Open Sans"/>
              </a:rPr>
              <a:t>σύστημα</a:t>
            </a:r>
            <a:r>
              <a:rPr lang="el-GR" sz="2400" dirty="0">
                <a:solidFill>
                  <a:srgbClr val="444444"/>
                </a:solidFill>
                <a:latin typeface="Open Sans"/>
              </a:rPr>
              <a:t>. </a:t>
            </a:r>
          </a:p>
          <a:p>
            <a:pPr marL="285750" indent="-285750" fontAlgn="base">
              <a:buFont typeface="Wingdings" panose="05000000000000000000" pitchFamily="2" charset="2"/>
              <a:buChar char="v"/>
            </a:pPr>
            <a:r>
              <a:rPr lang="el-GR" sz="2400" dirty="0">
                <a:solidFill>
                  <a:srgbClr val="444444"/>
                </a:solidFill>
                <a:latin typeface="Open Sans"/>
              </a:rPr>
              <a:t>Στις </a:t>
            </a:r>
            <a:r>
              <a:rPr lang="el-GR" sz="2400" i="1" u="sng" dirty="0">
                <a:solidFill>
                  <a:srgbClr val="444444"/>
                </a:solidFill>
                <a:latin typeface="Open Sans"/>
              </a:rPr>
              <a:t>σοβαρές</a:t>
            </a:r>
            <a:r>
              <a:rPr lang="el-GR" sz="2400" dirty="0">
                <a:solidFill>
                  <a:srgbClr val="444444"/>
                </a:solidFill>
                <a:latin typeface="Open Sans"/>
              </a:rPr>
              <a:t> περιπτώσεις δηλητηρίασης κυριαρχούν οι βαριές εκδηλώσεις από το Κ.Ν.Σ. και περιλαμβάνουν σπασμούς, παραλήρημα και κώμα. </a:t>
            </a:r>
          </a:p>
          <a:p>
            <a:pPr marL="285750" indent="-285750" fontAlgn="base">
              <a:buFont typeface="Wingdings" panose="05000000000000000000" pitchFamily="2" charset="2"/>
              <a:buChar char="v"/>
            </a:pPr>
            <a:r>
              <a:rPr lang="el-GR" sz="2400" dirty="0">
                <a:solidFill>
                  <a:srgbClr val="444444"/>
                </a:solidFill>
                <a:latin typeface="Open Sans"/>
              </a:rPr>
              <a:t>Στις </a:t>
            </a:r>
            <a:r>
              <a:rPr lang="el-GR" sz="2400" i="1" u="sng" dirty="0">
                <a:solidFill>
                  <a:srgbClr val="444444"/>
                </a:solidFill>
                <a:latin typeface="Open Sans"/>
              </a:rPr>
              <a:t>ελαφρότερες</a:t>
            </a:r>
            <a:r>
              <a:rPr lang="el-GR" sz="2400" dirty="0">
                <a:solidFill>
                  <a:srgbClr val="444444"/>
                </a:solidFill>
                <a:latin typeface="Open Sans"/>
              </a:rPr>
              <a:t> περιπτώσεις τα συμπτώματα είναι πονοκέφαλοι, ζάλη, διαταραχές του ύπνου, της μνήμης και ευερεθιστότητα.</a:t>
            </a:r>
          </a:p>
          <a:p>
            <a:pPr marL="285750" indent="-285750" fontAlgn="base">
              <a:buFont typeface="Wingdings" panose="05000000000000000000" pitchFamily="2" charset="2"/>
              <a:buChar char="v"/>
            </a:pPr>
            <a:r>
              <a:rPr lang="el-GR" sz="2400" dirty="0">
                <a:solidFill>
                  <a:srgbClr val="444444"/>
                </a:solidFill>
                <a:latin typeface="Open Sans"/>
              </a:rPr>
              <a:t>Η </a:t>
            </a:r>
            <a:r>
              <a:rPr lang="el-GR" sz="2400" u="sng" dirty="0">
                <a:solidFill>
                  <a:srgbClr val="444444"/>
                </a:solidFill>
                <a:latin typeface="Open Sans"/>
              </a:rPr>
              <a:t>παράλυση των εκτεινόντων της άκρας χειρός </a:t>
            </a:r>
            <a:r>
              <a:rPr lang="el-GR" sz="2400" dirty="0">
                <a:solidFill>
                  <a:srgbClr val="444444"/>
                </a:solidFill>
                <a:latin typeface="Open Sans"/>
              </a:rPr>
              <a:t>που εκδηλώνεται με </a:t>
            </a:r>
            <a:r>
              <a:rPr lang="el-GR" sz="2400" b="1" dirty="0">
                <a:solidFill>
                  <a:srgbClr val="7030A0"/>
                </a:solidFill>
                <a:latin typeface="Open Sans"/>
              </a:rPr>
              <a:t>πτώση των άκρων χειρών (</a:t>
            </a:r>
            <a:r>
              <a:rPr lang="el-GR" sz="2400" b="1" dirty="0" err="1">
                <a:solidFill>
                  <a:srgbClr val="7030A0"/>
                </a:solidFill>
                <a:latin typeface="Open Sans"/>
              </a:rPr>
              <a:t>wrist</a:t>
            </a:r>
            <a:r>
              <a:rPr lang="el-GR" sz="2400" b="1" dirty="0">
                <a:solidFill>
                  <a:srgbClr val="7030A0"/>
                </a:solidFill>
                <a:latin typeface="Open Sans"/>
              </a:rPr>
              <a:t> </a:t>
            </a:r>
            <a:r>
              <a:rPr lang="el-GR" sz="2400" b="1" dirty="0" err="1">
                <a:solidFill>
                  <a:srgbClr val="7030A0"/>
                </a:solidFill>
                <a:latin typeface="Open Sans"/>
              </a:rPr>
              <a:t>drop</a:t>
            </a:r>
            <a:r>
              <a:rPr lang="el-GR" sz="2400" b="1" dirty="0">
                <a:solidFill>
                  <a:srgbClr val="7030A0"/>
                </a:solidFill>
                <a:latin typeface="Open Sans"/>
              </a:rPr>
              <a:t>) </a:t>
            </a:r>
            <a:r>
              <a:rPr lang="el-GR" sz="2400" dirty="0">
                <a:solidFill>
                  <a:srgbClr val="444444"/>
                </a:solidFill>
                <a:latin typeface="Open Sans"/>
              </a:rPr>
              <a:t>δεν παρατηρείται πλέον σήμερα λόγω των μέτρων προστασίας που παίρνονται.</a:t>
            </a:r>
          </a:p>
          <a:p>
            <a:pPr fontAlgn="base"/>
            <a:endParaRPr lang="el-GR" sz="2400" dirty="0">
              <a:solidFill>
                <a:srgbClr val="444444"/>
              </a:solidFill>
              <a:latin typeface="Open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098974-757B-40FC-B9B2-5A4E1CD92522}"/>
              </a:ext>
            </a:extLst>
          </p:cNvPr>
          <p:cNvSpPr txBox="1"/>
          <p:nvPr/>
        </p:nvSpPr>
        <p:spPr>
          <a:xfrm>
            <a:off x="138600" y="204273"/>
            <a:ext cx="11914800" cy="138499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2800" dirty="0"/>
              <a:t>ΝΣ: Στην </a:t>
            </a:r>
            <a:r>
              <a:rPr lang="el-GR" sz="2800" dirty="0">
                <a:solidFill>
                  <a:schemeClr val="accent2">
                    <a:lumMod val="75000"/>
                  </a:schemeClr>
                </a:solidFill>
              </a:rPr>
              <a:t>εμβρυική ζωή </a:t>
            </a:r>
            <a:r>
              <a:rPr lang="el-GR" sz="2800" dirty="0"/>
              <a:t>επηρεάζει την ανάπτυξη του ΝΣ καταστρέφοντας </a:t>
            </a:r>
          </a:p>
          <a:p>
            <a:r>
              <a:rPr lang="el-GR" sz="2800" dirty="0"/>
              <a:t>μόρια απαραίτητα για τη μετανάστευση των νευρικών κυττάρων, εμποδίζοντας </a:t>
            </a:r>
          </a:p>
          <a:p>
            <a:r>
              <a:rPr lang="el-GR" sz="2800" dirty="0"/>
              <a:t>τη δημιουργία συνάψεων και τη διαφοροποίηση των νευρογλοιακών κυττάρων.</a:t>
            </a: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205020E-1850-4D02-9624-52F0BC8BC284}"/>
              </a:ext>
            </a:extLst>
          </p:cNvPr>
          <p:cNvSpPr/>
          <p:nvPr/>
        </p:nvSpPr>
        <p:spPr>
          <a:xfrm>
            <a:off x="398954" y="1866563"/>
            <a:ext cx="11135705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/>
            <a:r>
              <a:rPr lang="el-GR" sz="2400" dirty="0">
                <a:solidFill>
                  <a:srgbClr val="444444"/>
                </a:solidFill>
                <a:latin typeface="Open Sans"/>
              </a:rPr>
              <a:t>Τα </a:t>
            </a:r>
            <a:r>
              <a:rPr lang="el-GR" sz="2400" b="1" dirty="0">
                <a:solidFill>
                  <a:schemeClr val="accent2">
                    <a:lumMod val="75000"/>
                  </a:schemeClr>
                </a:solidFill>
                <a:latin typeface="Open Sans"/>
              </a:rPr>
              <a:t>παιδιά</a:t>
            </a:r>
            <a:r>
              <a:rPr lang="el-GR" sz="2400" dirty="0">
                <a:solidFill>
                  <a:srgbClr val="444444"/>
                </a:solidFill>
                <a:latin typeface="Open Sans"/>
              </a:rPr>
              <a:t> είναι πιο ευαίσθητα από τους μεγάλους ειδικά όσον αφορά το Κ.Ν.Σ., για αυτό τον λόγο η δηλητηρίαση από μόλυβδο θεωρείται ως σοβαρή αιτία των διαταραχών της συμπεριφοράς στα παιδιά.</a:t>
            </a:r>
          </a:p>
        </p:txBody>
      </p:sp>
    </p:spTree>
    <p:extLst>
      <p:ext uri="{BB962C8B-B14F-4D97-AF65-F5344CB8AC3E}">
        <p14:creationId xmlns:p14="http://schemas.microsoft.com/office/powerpoint/2010/main" val="1054796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B3A8FB9-1CAA-4A3C-9410-B4501B50A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80917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ΤΑΞΙΝΟΜΗΣΗ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4B82234-8F09-4D8D-9A87-D2A567370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3548"/>
            <a:ext cx="10515600" cy="5804452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l-GR" dirty="0"/>
              <a:t>Νόσοι ανώτερου κινητικού νευρώνα</a:t>
            </a:r>
          </a:p>
          <a:p>
            <a:pPr marL="0" indent="0">
              <a:buNone/>
            </a:pPr>
            <a:r>
              <a:rPr lang="el-GR" dirty="0"/>
              <a:t>	Α. Κληρονομικές νόσοι (Σπαστική παραπληγία </a:t>
            </a:r>
            <a:r>
              <a:rPr lang="en-ID" dirty="0" err="1"/>
              <a:t>Strumpell</a:t>
            </a:r>
            <a:r>
              <a:rPr lang="en-ID" dirty="0"/>
              <a:t>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l-GR" dirty="0"/>
              <a:t>Β. Επίκτητες νόσοι (Πρωτοπαθής πλάγια σκλήρυνση)</a:t>
            </a:r>
          </a:p>
          <a:p>
            <a:pPr marL="0" indent="0">
              <a:buNone/>
            </a:pPr>
            <a:r>
              <a:rPr lang="el-GR" dirty="0"/>
              <a:t>2. Νόσοι κατώτερου κινητικού νευρώνα</a:t>
            </a:r>
          </a:p>
          <a:p>
            <a:pPr marL="0" indent="0">
              <a:buNone/>
            </a:pPr>
            <a:r>
              <a:rPr lang="el-GR" dirty="0"/>
              <a:t>	Α. Κληρονομικές νόσοι (Νωτιαία μυϊκή ατροφία, Προμηκική παράλυση, </a:t>
            </a:r>
          </a:p>
          <a:p>
            <a:pPr marL="0" indent="0">
              <a:buNone/>
            </a:pPr>
            <a:r>
              <a:rPr lang="el-GR" dirty="0"/>
              <a:t>	ν. </a:t>
            </a:r>
            <a:r>
              <a:rPr lang="en-ID" dirty="0"/>
              <a:t>Kennedy)</a:t>
            </a:r>
          </a:p>
          <a:p>
            <a:pPr marL="0" indent="0">
              <a:buNone/>
            </a:pPr>
            <a:r>
              <a:rPr lang="en-ID" dirty="0"/>
              <a:t>	</a:t>
            </a:r>
            <a:r>
              <a:rPr lang="el-GR" dirty="0"/>
              <a:t>Β. Επίκτητες νόσοι (Προϊούσα μυϊκή ατροφία, εστιακές μορφές νωτιαίας μυϊκής </a:t>
            </a:r>
            <a:r>
              <a:rPr lang="en-ID" dirty="0"/>
              <a:t>	</a:t>
            </a:r>
            <a:r>
              <a:rPr lang="el-GR" dirty="0"/>
              <a:t>ατροφίας)</a:t>
            </a:r>
          </a:p>
          <a:p>
            <a:pPr marL="0" indent="0">
              <a:buNone/>
            </a:pPr>
            <a:r>
              <a:rPr lang="el-GR" dirty="0"/>
              <a:t>3. Σύνδρομα ανώτερου και κατώτερου κινητικού νευρώνα</a:t>
            </a:r>
          </a:p>
          <a:p>
            <a:pPr marL="0" indent="0">
              <a:buNone/>
            </a:pPr>
            <a:r>
              <a:rPr lang="el-GR" dirty="0"/>
              <a:t>	Α. Κληρονομικές νόσοι (οικογενής πλαγία μυατροφική σκλήρυνση (με 	μετωπιαία άνοια)</a:t>
            </a:r>
          </a:p>
          <a:p>
            <a:pPr marL="0" indent="0">
              <a:buNone/>
            </a:pPr>
            <a:r>
              <a:rPr lang="el-GR" dirty="0"/>
              <a:t>	Β. Επίκτητες νόσοι (Πλαγία μυατροφική σκλήρυνση –νόσος </a:t>
            </a:r>
            <a:r>
              <a:rPr lang="en-ID" dirty="0"/>
              <a:t>Charcot </a:t>
            </a:r>
            <a:r>
              <a:rPr lang="el-GR" dirty="0"/>
              <a:t>ή νόσος του </a:t>
            </a:r>
            <a:r>
              <a:rPr lang="en-ID" dirty="0"/>
              <a:t>	Lou Gehring</a:t>
            </a:r>
            <a:r>
              <a:rPr lang="el-GR" dirty="0"/>
              <a:t>)</a:t>
            </a:r>
          </a:p>
          <a:p>
            <a:pPr marL="0" indent="0">
              <a:buNone/>
            </a:pPr>
            <a:r>
              <a:rPr lang="el-GR" dirty="0"/>
              <a:t>4. Άλλες νόσοι όπου παρατηρείται προσβολή ανώτερου και κατώτερου κινητικού νευρώνα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l-GR" dirty="0"/>
              <a:t>	Ανεπάρκεια </a:t>
            </a:r>
            <a:r>
              <a:rPr lang="el-GR" dirty="0" err="1"/>
              <a:t>εξοαμινιδάσης</a:t>
            </a:r>
            <a:r>
              <a:rPr lang="el-GR" dirty="0"/>
              <a:t> Α, </a:t>
            </a:r>
            <a:r>
              <a:rPr lang="el-GR" dirty="0" err="1"/>
              <a:t>αδρενολυκοδυστροφία</a:t>
            </a:r>
            <a:r>
              <a:rPr lang="el-GR" dirty="0"/>
              <a:t>, </a:t>
            </a:r>
            <a:r>
              <a:rPr lang="en-ID" dirty="0"/>
              <a:t>AIDS</a:t>
            </a:r>
            <a:r>
              <a:rPr lang="el-GR" dirty="0"/>
              <a:t>, νευροσύφιλη, </a:t>
            </a:r>
            <a:r>
              <a:rPr lang="el-GR" dirty="0" err="1"/>
              <a:t>τοξίκωση</a:t>
            </a:r>
            <a:r>
              <a:rPr lang="el-GR" dirty="0"/>
              <a:t> από 	μόλυβδο, ισχαιμική μυελοπάθεια από ΑΘ, έλλειψη Β12, αυχενική σπονδύλωση, τροπική 	σπαστική παραπάρεση (</a:t>
            </a:r>
            <a:r>
              <a:rPr lang="en-ID" dirty="0"/>
              <a:t>HTLV 1)</a:t>
            </a:r>
            <a:endParaRPr lang="el-GR" dirty="0"/>
          </a:p>
          <a:p>
            <a:pPr marL="0" indent="0">
              <a:lnSpc>
                <a:spcPct val="120000"/>
              </a:lnSpc>
              <a:buNone/>
            </a:pPr>
            <a:r>
              <a:rPr lang="el-GR" dirty="0"/>
              <a:t>	</a:t>
            </a:r>
          </a:p>
          <a:p>
            <a:pPr marL="514350" indent="-514350">
              <a:buFont typeface="+mj-lt"/>
              <a:buAutoNum type="arabicPeriod"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729395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D68968F-E300-4BFE-BAC8-FB2F0ED7D12D}"/>
              </a:ext>
            </a:extLst>
          </p:cNvPr>
          <p:cNvSpPr/>
          <p:nvPr/>
        </p:nvSpPr>
        <p:spPr>
          <a:xfrm>
            <a:off x="467833" y="1743441"/>
            <a:ext cx="116001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Η νόσος </a:t>
            </a:r>
            <a:r>
              <a:rPr lang="en-ID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Sandhof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l-G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είναι διαταραχή συσσώρευσης</a:t>
            </a:r>
            <a:r>
              <a:rPr lang="en-ID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l-GR" sz="2800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γλυκοσφιγγολιπιδίων</a:t>
            </a:r>
            <a:r>
              <a:rPr lang="el-G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που οφείλεται σε διαταραχή στο μεταβολισμό </a:t>
            </a:r>
            <a:r>
              <a:rPr lang="el-GR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γαγγλιοσιδών</a:t>
            </a:r>
            <a:r>
              <a:rPr lang="el-G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ID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l-G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(ανεπάρκεια ενζύμου καταβολισμών) λόγω μετάλλαξης στο 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</a:rPr>
              <a:t>HEXB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el-G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γονίδιο. Η </a:t>
            </a:r>
            <a:r>
              <a:rPr lang="el-GR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γαγγλιοσίδη</a:t>
            </a:r>
            <a:r>
              <a:rPr lang="el-G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GM2</a:t>
            </a:r>
            <a:r>
              <a:rPr lang="el-G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συσσωρεύεται στα νευρικά κύτταρα. </a:t>
            </a:r>
          </a:p>
          <a:p>
            <a:r>
              <a:rPr lang="el-G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Η συσσώρευση εντός των κυττάρων είναι σε μεμβρανώδη </a:t>
            </a:r>
            <a:r>
              <a:rPr lang="el-GR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κυττοοπλασματικά</a:t>
            </a:r>
            <a:r>
              <a:rPr lang="el-G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κυστίδια, τόσο στο </a:t>
            </a:r>
            <a:r>
              <a:rPr lang="el-GR" sz="28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Κεντρικό όσο και στο Περιφερικό ΝΣ</a:t>
            </a:r>
            <a:r>
              <a:rPr lang="el-G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l-GR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828E08F-BA3F-4D06-BECB-F5755EE4ED75}"/>
              </a:ext>
            </a:extLst>
          </p:cNvPr>
          <p:cNvSpPr/>
          <p:nvPr/>
        </p:nvSpPr>
        <p:spPr>
          <a:xfrm>
            <a:off x="5280837" y="5114559"/>
            <a:ext cx="6096000" cy="14773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dirty="0" err="1">
                <a:solidFill>
                  <a:srgbClr val="303030"/>
                </a:solidFill>
                <a:latin typeface="arial" panose="020B0604020202020204" pitchFamily="34" charset="0"/>
              </a:rPr>
              <a:t>Scarpelli</a:t>
            </a:r>
            <a:r>
              <a:rPr lang="en-US" dirty="0">
                <a:solidFill>
                  <a:srgbClr val="303030"/>
                </a:solidFill>
                <a:latin typeface="arial" panose="020B0604020202020204" pitchFamily="34" charset="0"/>
              </a:rPr>
              <a:t>, M., </a:t>
            </a:r>
            <a:r>
              <a:rPr lang="en-US" dirty="0" err="1">
                <a:solidFill>
                  <a:srgbClr val="303030"/>
                </a:solidFill>
                <a:latin typeface="arial" panose="020B0604020202020204" pitchFamily="34" charset="0"/>
              </a:rPr>
              <a:t>Tomelleri</a:t>
            </a:r>
            <a:r>
              <a:rPr lang="en-US" dirty="0">
                <a:solidFill>
                  <a:srgbClr val="303030"/>
                </a:solidFill>
                <a:latin typeface="arial" panose="020B0604020202020204" pitchFamily="34" charset="0"/>
              </a:rPr>
              <a:t>, G., </a:t>
            </a:r>
            <a:r>
              <a:rPr lang="en-US" dirty="0" err="1">
                <a:solidFill>
                  <a:srgbClr val="303030"/>
                </a:solidFill>
                <a:latin typeface="arial" panose="020B0604020202020204" pitchFamily="34" charset="0"/>
              </a:rPr>
              <a:t>Bertolasi</a:t>
            </a:r>
            <a:r>
              <a:rPr lang="en-US" dirty="0">
                <a:solidFill>
                  <a:srgbClr val="303030"/>
                </a:solidFill>
                <a:latin typeface="arial" panose="020B0604020202020204" pitchFamily="34" charset="0"/>
              </a:rPr>
              <a:t>, L., &amp; </a:t>
            </a:r>
            <a:r>
              <a:rPr lang="en-US" dirty="0" err="1">
                <a:solidFill>
                  <a:srgbClr val="303030"/>
                </a:solidFill>
                <a:latin typeface="arial" panose="020B0604020202020204" pitchFamily="34" charset="0"/>
              </a:rPr>
              <a:t>Salviati</a:t>
            </a:r>
            <a:r>
              <a:rPr lang="en-US" dirty="0">
                <a:solidFill>
                  <a:srgbClr val="303030"/>
                </a:solidFill>
                <a:latin typeface="arial" panose="020B0604020202020204" pitchFamily="34" charset="0"/>
              </a:rPr>
              <a:t>, A. (2014). Natural history of motor neuron disease in adult onset GM2-gangliosidosis: A case report with 25 years of follow-up. </a:t>
            </a:r>
            <a:r>
              <a:rPr lang="en-US" i="1" dirty="0">
                <a:solidFill>
                  <a:srgbClr val="303030"/>
                </a:solidFill>
                <a:latin typeface="arial" panose="020B0604020202020204" pitchFamily="34" charset="0"/>
              </a:rPr>
              <a:t>Molecular genetics and metabolism reports</a:t>
            </a:r>
            <a:r>
              <a:rPr lang="en-US" dirty="0">
                <a:solidFill>
                  <a:srgbClr val="303030"/>
                </a:solidFill>
                <a:latin typeface="arial" panose="020B0604020202020204" pitchFamily="34" charset="0"/>
              </a:rPr>
              <a:t>, </a:t>
            </a:r>
            <a:r>
              <a:rPr lang="en-US" i="1" dirty="0">
                <a:solidFill>
                  <a:srgbClr val="303030"/>
                </a:solidFill>
                <a:latin typeface="arial" panose="020B0604020202020204" pitchFamily="34" charset="0"/>
              </a:rPr>
              <a:t>1</a:t>
            </a:r>
            <a:r>
              <a:rPr lang="en-US" dirty="0">
                <a:solidFill>
                  <a:srgbClr val="303030"/>
                </a:solidFill>
                <a:latin typeface="arial" panose="020B0604020202020204" pitchFamily="34" charset="0"/>
              </a:rPr>
              <a:t>, 269-272. doi:10.1016/j.ymgmr.2014.06.002</a:t>
            </a:r>
            <a:endParaRPr lang="el-GR" dirty="0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FA5ED729-78AE-43FD-BCB8-11F1D30C9A43}"/>
              </a:ext>
            </a:extLst>
          </p:cNvPr>
          <p:cNvSpPr/>
          <p:nvPr/>
        </p:nvSpPr>
        <p:spPr>
          <a:xfrm>
            <a:off x="3667831" y="266113"/>
            <a:ext cx="5811912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sz="3600" dirty="0"/>
              <a:t>Ανεπάρκεια </a:t>
            </a:r>
            <a:r>
              <a:rPr lang="el-GR" sz="3600" dirty="0" err="1"/>
              <a:t>εξοζαμινιδάσης</a:t>
            </a:r>
            <a:r>
              <a:rPr lang="el-GR" sz="3600" dirty="0"/>
              <a:t> Α</a:t>
            </a:r>
            <a:endParaRPr lang="en-ID" sz="3600" dirty="0"/>
          </a:p>
          <a:p>
            <a:r>
              <a:rPr lang="el-GR" sz="3600" dirty="0"/>
              <a:t>Συσσώρευση </a:t>
            </a:r>
            <a:r>
              <a:rPr lang="el-GR" sz="3600" dirty="0" err="1"/>
              <a:t>γαγγλιοσιδών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12547746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18845F8C-4275-4CCE-97EC-7AAD70253DE1}"/>
              </a:ext>
            </a:extLst>
          </p:cNvPr>
          <p:cNvSpPr/>
          <p:nvPr/>
        </p:nvSpPr>
        <p:spPr>
          <a:xfrm>
            <a:off x="400492" y="89624"/>
            <a:ext cx="11678093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l-G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Αναλόγως της εναπομείνασας δραστηριότητας του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Hex</a:t>
            </a:r>
            <a:r>
              <a:rPr lang="el-G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</a:p>
          <a:p>
            <a:r>
              <a:rPr lang="el-G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εμφανίζονται οι διάφορες μορφές της νόσου: </a:t>
            </a:r>
          </a:p>
          <a:p>
            <a:r>
              <a:rPr lang="el-G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οξεία βρεφική, υποξεία νεανική και χρόνια ενήλικος μορφή.</a:t>
            </a:r>
          </a:p>
          <a:p>
            <a:r>
              <a:rPr lang="el-G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Η </a:t>
            </a:r>
            <a:r>
              <a:rPr lang="el-GR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βρεφική</a:t>
            </a:r>
            <a:r>
              <a:rPr lang="el-G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εκδηλώνεται πριν τους 9 μήνες με προοδευτική ψυχοκινητική καθυστέρηση και σύντομο θάνατο.</a:t>
            </a:r>
          </a:p>
          <a:p>
            <a:r>
              <a:rPr lang="el-G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Η </a:t>
            </a:r>
            <a:r>
              <a:rPr lang="el-GR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νεανική και ενήλικος </a:t>
            </a:r>
            <a:r>
              <a:rPr lang="el-G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μορφή είναι λιγότερο βαρείες μορφές με αργή προοδευτική εξέλιξη. </a:t>
            </a:r>
          </a:p>
          <a:p>
            <a:r>
              <a:rPr lang="el-G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Προσβάλλουν τα </a:t>
            </a:r>
            <a:r>
              <a:rPr lang="el-GR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νωτιαίοπαρεγκεφαλιδικά</a:t>
            </a:r>
            <a:r>
              <a:rPr lang="el-G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δεμάτια, το ΑΝΣ και το κινητικό σύστημα σε συνδυασμό με ψυχιατρικά και γνωσιακά συμπτώματα.</a:t>
            </a:r>
          </a:p>
          <a:p>
            <a:endParaRPr lang="el-GR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l-G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Στην ενήλικο μορφή, τα κινητικά συμπτώματα παίρνουν τη μορφή </a:t>
            </a:r>
          </a:p>
          <a:p>
            <a:r>
              <a:rPr lang="el-GR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ΝΜΑ</a:t>
            </a:r>
            <a:r>
              <a:rPr lang="el-G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με προεξάρχουσα προσβολή </a:t>
            </a:r>
            <a:r>
              <a:rPr lang="el-GR" sz="28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κατώτερου κινητικού νευρώνα </a:t>
            </a:r>
            <a:r>
              <a:rPr lang="el-G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ή </a:t>
            </a:r>
          </a:p>
          <a:p>
            <a:r>
              <a:rPr lang="el-GR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ΠΜΣ</a:t>
            </a:r>
            <a:r>
              <a:rPr lang="el-G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λόγω συνυπάρχουσας προσβολής </a:t>
            </a:r>
            <a:r>
              <a:rPr lang="el-GR" sz="28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και του ανώτερου κινητικού νευρώνα</a:t>
            </a:r>
            <a:r>
              <a:rPr lang="el-GR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endParaRPr lang="el-GR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3406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n external file that holds a picture, illustration, etc.&#10;Object name is gr1.jpg">
            <a:extLst>
              <a:ext uri="{FF2B5EF4-FFF2-40B4-BE49-F238E27FC236}">
                <a16:creationId xmlns:a16="http://schemas.microsoft.com/office/drawing/2014/main" id="{8E432A45-DDFC-4CC5-A91B-B01EEC68C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-138224"/>
            <a:ext cx="4997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40FF0E8-4EE0-4CF6-8CC3-626EB574D678}"/>
              </a:ext>
            </a:extLst>
          </p:cNvPr>
          <p:cNvSpPr/>
          <p:nvPr/>
        </p:nvSpPr>
        <p:spPr>
          <a:xfrm>
            <a:off x="6886353" y="5785469"/>
            <a:ext cx="4997450" cy="83099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303030"/>
                </a:solidFill>
                <a:latin typeface="arial" panose="020B0604020202020204" pitchFamily="34" charset="0"/>
              </a:rPr>
              <a:t>Scarpelli</a:t>
            </a:r>
            <a:r>
              <a:rPr lang="en-US" sz="1200" dirty="0">
                <a:solidFill>
                  <a:srgbClr val="303030"/>
                </a:solidFill>
                <a:latin typeface="arial" panose="020B0604020202020204" pitchFamily="34" charset="0"/>
              </a:rPr>
              <a:t>, M., </a:t>
            </a:r>
            <a:r>
              <a:rPr lang="en-US" sz="1200" dirty="0" err="1">
                <a:solidFill>
                  <a:srgbClr val="303030"/>
                </a:solidFill>
                <a:latin typeface="arial" panose="020B0604020202020204" pitchFamily="34" charset="0"/>
              </a:rPr>
              <a:t>Tomelleri</a:t>
            </a:r>
            <a:r>
              <a:rPr lang="en-US" sz="1200" dirty="0">
                <a:solidFill>
                  <a:srgbClr val="303030"/>
                </a:solidFill>
                <a:latin typeface="arial" panose="020B0604020202020204" pitchFamily="34" charset="0"/>
              </a:rPr>
              <a:t>, G., </a:t>
            </a:r>
            <a:r>
              <a:rPr lang="en-US" sz="1200" dirty="0" err="1">
                <a:solidFill>
                  <a:srgbClr val="303030"/>
                </a:solidFill>
                <a:latin typeface="arial" panose="020B0604020202020204" pitchFamily="34" charset="0"/>
              </a:rPr>
              <a:t>Bertolasi</a:t>
            </a:r>
            <a:r>
              <a:rPr lang="en-US" sz="1200" dirty="0">
                <a:solidFill>
                  <a:srgbClr val="303030"/>
                </a:solidFill>
                <a:latin typeface="arial" panose="020B0604020202020204" pitchFamily="34" charset="0"/>
              </a:rPr>
              <a:t>, L., &amp; </a:t>
            </a:r>
            <a:r>
              <a:rPr lang="en-US" sz="1200" dirty="0" err="1">
                <a:solidFill>
                  <a:srgbClr val="303030"/>
                </a:solidFill>
                <a:latin typeface="arial" panose="020B0604020202020204" pitchFamily="34" charset="0"/>
              </a:rPr>
              <a:t>Salviati</a:t>
            </a:r>
            <a:r>
              <a:rPr lang="en-US" sz="1200" dirty="0">
                <a:solidFill>
                  <a:srgbClr val="303030"/>
                </a:solidFill>
                <a:latin typeface="arial" panose="020B0604020202020204" pitchFamily="34" charset="0"/>
              </a:rPr>
              <a:t>, A. (2014). Natural history of motor neuron disease in adult onset GM2-gangliosidosis: A case report with 25 years of follow-up. </a:t>
            </a:r>
            <a:r>
              <a:rPr lang="en-US" sz="1200" i="1" dirty="0">
                <a:solidFill>
                  <a:srgbClr val="303030"/>
                </a:solidFill>
                <a:latin typeface="arial" panose="020B0604020202020204" pitchFamily="34" charset="0"/>
              </a:rPr>
              <a:t>Molecular genetics and metabolism reports</a:t>
            </a:r>
            <a:r>
              <a:rPr lang="en-US" sz="1200" dirty="0">
                <a:solidFill>
                  <a:srgbClr val="303030"/>
                </a:solidFill>
                <a:latin typeface="arial" panose="020B0604020202020204" pitchFamily="34" charset="0"/>
              </a:rPr>
              <a:t>, </a:t>
            </a:r>
            <a:r>
              <a:rPr lang="en-US" sz="1200" i="1" dirty="0">
                <a:solidFill>
                  <a:srgbClr val="303030"/>
                </a:solidFill>
                <a:latin typeface="arial" panose="020B0604020202020204" pitchFamily="34" charset="0"/>
              </a:rPr>
              <a:t>1</a:t>
            </a:r>
            <a:r>
              <a:rPr lang="en-US" sz="1200" dirty="0">
                <a:solidFill>
                  <a:srgbClr val="303030"/>
                </a:solidFill>
                <a:latin typeface="arial" panose="020B0604020202020204" pitchFamily="34" charset="0"/>
              </a:rPr>
              <a:t>, 269-272. doi:10.1016/j.ymgmr.2014.06.002</a:t>
            </a:r>
            <a:endParaRPr lang="el-GR" sz="1200" dirty="0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5BF46E6A-8EA4-495C-B92E-4B88BB420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147" y="557102"/>
            <a:ext cx="558165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842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9ECDF3-1142-48BA-99E1-BFBAC8F34CD9}"/>
              </a:ext>
            </a:extLst>
          </p:cNvPr>
          <p:cNvSpPr txBox="1"/>
          <p:nvPr/>
        </p:nvSpPr>
        <p:spPr>
          <a:xfrm>
            <a:off x="3556369" y="197257"/>
            <a:ext cx="5337544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800" dirty="0"/>
              <a:t>ΑΔΡΕΝΟΛΕΥΟΔΥΣΤΡΟΦΙΑ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151D9A-FEF6-40FE-B8B0-F3ED21FBCE4A}"/>
              </a:ext>
            </a:extLst>
          </p:cNvPr>
          <p:cNvSpPr txBox="1"/>
          <p:nvPr/>
        </p:nvSpPr>
        <p:spPr>
          <a:xfrm>
            <a:off x="0" y="837015"/>
            <a:ext cx="12324464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/>
              <a:t>Είναι μία κληρονομική </a:t>
            </a:r>
            <a:r>
              <a:rPr lang="el-GR" sz="2800" u="sng" dirty="0"/>
              <a:t>φυλοσύνδετη</a:t>
            </a:r>
            <a:r>
              <a:rPr lang="el-GR" sz="2800" dirty="0"/>
              <a:t> διαταραχή που προκαλεί τη εναπόθεση </a:t>
            </a:r>
          </a:p>
          <a:p>
            <a:r>
              <a:rPr lang="el-GR" sz="2800" dirty="0">
                <a:solidFill>
                  <a:srgbClr val="0070C0"/>
                </a:solidFill>
              </a:rPr>
              <a:t>κορεσμένων με  πολύ μακρών άλυσο  λιπαρών οξέων</a:t>
            </a:r>
            <a:r>
              <a:rPr lang="el-GR" sz="2800" dirty="0"/>
              <a:t>, </a:t>
            </a:r>
          </a:p>
          <a:p>
            <a:r>
              <a:rPr lang="el-GR" sz="2800" dirty="0"/>
              <a:t>κυρίως στο νευρικό σύστημα και στα επινεφρίδια, </a:t>
            </a:r>
          </a:p>
          <a:p>
            <a:r>
              <a:rPr lang="el-GR" sz="2800" dirty="0"/>
              <a:t>προκαλώντας επινεφριδιακή ανεπάρκεια και </a:t>
            </a:r>
            <a:r>
              <a:rPr lang="el-GR" sz="2800" u="sng" dirty="0"/>
              <a:t>απομυελίνωση ΚΝΣ</a:t>
            </a:r>
            <a:r>
              <a:rPr lang="el-GR" sz="2800" dirty="0"/>
              <a:t>.</a:t>
            </a:r>
          </a:p>
          <a:p>
            <a:r>
              <a:rPr lang="el-GR" sz="2800" dirty="0"/>
              <a:t>Προσβάλλει αγόρια 5-13 ετών, με συχνότητα 1/20000.</a:t>
            </a:r>
          </a:p>
          <a:p>
            <a:r>
              <a:rPr lang="el-GR" sz="2800" dirty="0"/>
              <a:t>Συμπτώματα: διαταραχή βάδισης, γνωσιακή δυσλειτουργία, </a:t>
            </a:r>
          </a:p>
          <a:p>
            <a:r>
              <a:rPr lang="el-GR" sz="2800" dirty="0"/>
              <a:t>έκπτωση όρασης και ακοής, αταξία. </a:t>
            </a:r>
          </a:p>
          <a:p>
            <a:r>
              <a:rPr lang="el-GR" sz="2800" dirty="0"/>
              <a:t>Η νόσος προοδευτικά επιδεινώνεται και ο θάνατος επέρχεται εντός 3-5 ετών.</a:t>
            </a:r>
          </a:p>
          <a:p>
            <a:r>
              <a:rPr lang="el-GR" sz="2800" dirty="0"/>
              <a:t>Εγκεφαλική μορφή (30-50%) Νωτιαία  μορφή (30-40%) Επινεφριδιακή μορφή 10%.</a:t>
            </a:r>
          </a:p>
          <a:p>
            <a:endParaRPr lang="el-GR" sz="2800" dirty="0"/>
          </a:p>
          <a:p>
            <a:r>
              <a:rPr lang="el-GR" sz="2800" dirty="0"/>
              <a:t>Σε κάποιους σειρές ασθενών παρατηρείται πολυνευροπάθεια (65%),</a:t>
            </a:r>
          </a:p>
          <a:p>
            <a:r>
              <a:rPr lang="el-GR" sz="2800" dirty="0"/>
              <a:t> αξονικού τύπου, αισθητικοκινητική</a:t>
            </a:r>
          </a:p>
          <a:p>
            <a:endParaRPr lang="el-GR" dirty="0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C5C7E2F7-CF7F-49CB-9BC9-A72C0F6E1AC6}"/>
              </a:ext>
            </a:extLst>
          </p:cNvPr>
          <p:cNvSpPr/>
          <p:nvPr/>
        </p:nvSpPr>
        <p:spPr>
          <a:xfrm>
            <a:off x="5845913" y="5910572"/>
            <a:ext cx="6096000" cy="83099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1200" u="sng" dirty="0">
                <a:solidFill>
                  <a:srgbClr val="660066"/>
                </a:solidFill>
                <a:latin typeface="arial" panose="020B0604020202020204" pitchFamily="34" charset="0"/>
                <a:hlinkClick r:id="rId2" tooltip="Neurology."/>
              </a:rPr>
              <a:t>Neurology.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 1996 Jan;46(1):112-8.</a:t>
            </a:r>
          </a:p>
          <a:p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Peripheral nerve abnormalities in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adrenomyeloneuropathy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: a clinical and electrodiagnostic study.</a:t>
            </a:r>
          </a:p>
          <a:p>
            <a:r>
              <a:rPr lang="en-US" sz="1200" u="sng" dirty="0">
                <a:solidFill>
                  <a:srgbClr val="660066"/>
                </a:solidFill>
                <a:latin typeface="arial" panose="020B0604020202020204" pitchFamily="34" charset="0"/>
                <a:hlinkClick r:id="rId3"/>
              </a:rPr>
              <a:t>van </a:t>
            </a:r>
            <a:r>
              <a:rPr lang="en-US" sz="1200" u="sng" dirty="0" err="1">
                <a:solidFill>
                  <a:srgbClr val="660066"/>
                </a:solidFill>
                <a:latin typeface="arial" panose="020B0604020202020204" pitchFamily="34" charset="0"/>
                <a:hlinkClick r:id="rId3"/>
              </a:rPr>
              <a:t>Geel</a:t>
            </a:r>
            <a:r>
              <a:rPr lang="en-US" sz="1200" u="sng" dirty="0">
                <a:solidFill>
                  <a:srgbClr val="660066"/>
                </a:solidFill>
                <a:latin typeface="arial" panose="020B0604020202020204" pitchFamily="34" charset="0"/>
                <a:hlinkClick r:id="rId3"/>
              </a:rPr>
              <a:t> BM</a:t>
            </a:r>
            <a:r>
              <a:rPr lang="en-US" sz="12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, </a:t>
            </a:r>
            <a:r>
              <a:rPr lang="en-US" sz="1200" u="sng" dirty="0" err="1">
                <a:solidFill>
                  <a:srgbClr val="660066"/>
                </a:solidFill>
                <a:latin typeface="arial" panose="020B0604020202020204" pitchFamily="34" charset="0"/>
                <a:hlinkClick r:id="rId4"/>
              </a:rPr>
              <a:t>Koelman</a:t>
            </a:r>
            <a:r>
              <a:rPr lang="en-US" sz="1200" u="sng" dirty="0">
                <a:solidFill>
                  <a:srgbClr val="660066"/>
                </a:solidFill>
                <a:latin typeface="arial" panose="020B0604020202020204" pitchFamily="34" charset="0"/>
                <a:hlinkClick r:id="rId4"/>
              </a:rPr>
              <a:t> JH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, </a:t>
            </a:r>
            <a:r>
              <a:rPr lang="en-US" sz="1200" u="sng" dirty="0">
                <a:solidFill>
                  <a:srgbClr val="660066"/>
                </a:solidFill>
                <a:latin typeface="arial" panose="020B0604020202020204" pitchFamily="34" charset="0"/>
                <a:hlinkClick r:id="rId5"/>
              </a:rPr>
              <a:t>Barth PG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, </a:t>
            </a:r>
            <a:r>
              <a:rPr lang="en-US" sz="1200" u="sng" dirty="0" err="1">
                <a:solidFill>
                  <a:srgbClr val="660066"/>
                </a:solidFill>
                <a:latin typeface="arial" panose="020B0604020202020204" pitchFamily="34" charset="0"/>
                <a:hlinkClick r:id="rId6"/>
              </a:rPr>
              <a:t>Ongerboer</a:t>
            </a:r>
            <a:r>
              <a:rPr lang="en-US" sz="1200" u="sng" dirty="0">
                <a:solidFill>
                  <a:srgbClr val="660066"/>
                </a:solidFill>
                <a:latin typeface="arial" panose="020B0604020202020204" pitchFamily="34" charset="0"/>
                <a:hlinkClick r:id="rId6"/>
              </a:rPr>
              <a:t> de Visser BW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en-US" sz="1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829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6892050-A2E5-4838-ADE3-1E60CA0E306F}"/>
              </a:ext>
            </a:extLst>
          </p:cNvPr>
          <p:cNvSpPr txBox="1"/>
          <p:nvPr/>
        </p:nvSpPr>
        <p:spPr>
          <a:xfrm>
            <a:off x="3556369" y="197257"/>
            <a:ext cx="5337544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800" dirty="0"/>
              <a:t>ΑΔΡΕΝΟΛΕΥΟΔΥΣΤΡΟΦΙΑ</a:t>
            </a: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C868F869-CBDD-49E8-B312-E472FC97CC5F}"/>
              </a:ext>
            </a:extLst>
          </p:cNvPr>
          <p:cNvSpPr/>
          <p:nvPr/>
        </p:nvSpPr>
        <p:spPr>
          <a:xfrm>
            <a:off x="570612" y="1510958"/>
            <a:ext cx="1077458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/>
              <a:t>Δεν υπάρχει ειδική θεραπεία.</a:t>
            </a:r>
          </a:p>
          <a:p>
            <a:r>
              <a:rPr lang="el-GR" sz="2800" dirty="0"/>
              <a:t>Η υποκατάσταση των στεροειδών ορμονών παρατείνει την επιβίωση. Προτείνεται ειδική δίαιτα για να μειωθεί το ποσοστό των κορεσμένων λιπαρών οξέων και αύξηση λήψης μη κορεσμένων.</a:t>
            </a:r>
          </a:p>
        </p:txBody>
      </p:sp>
    </p:spTree>
    <p:extLst>
      <p:ext uri="{BB962C8B-B14F-4D97-AF65-F5344CB8AC3E}">
        <p14:creationId xmlns:p14="http://schemas.microsoft.com/office/powerpoint/2010/main" val="5220143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22FFD4A-1B6C-4E33-8A17-16C38A9D08C9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ΑΔΡΕΝΟΜΥΕΛΟΝΕΥΡΟΠΑΘΗΤΙΚΉ ΜΟΡΦΗ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09C2F77-9487-4B51-803E-C94F8526D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30-40% εμφανίζεται σε ενήλικο μορφή.</a:t>
            </a:r>
          </a:p>
          <a:p>
            <a:r>
              <a:rPr lang="el-GR" dirty="0"/>
              <a:t>Βλάβες εντοπίζονται και στο ΚΝΣ και ΠΝΣ.</a:t>
            </a:r>
          </a:p>
          <a:p>
            <a:r>
              <a:rPr lang="el-GR" dirty="0"/>
              <a:t>Συμπτώματα: </a:t>
            </a:r>
            <a:r>
              <a:rPr lang="el-GR" b="1" dirty="0"/>
              <a:t>Σπαστική παραπληγία</a:t>
            </a:r>
            <a:r>
              <a:rPr lang="el-GR" dirty="0"/>
              <a:t>, επινεφριδιακή ανεπάρκεια, παρεγκεφαλιδική σημειολογία. </a:t>
            </a:r>
          </a:p>
          <a:p>
            <a:r>
              <a:rPr lang="el-GR" dirty="0"/>
              <a:t>Οι γυναίκες μπορεί να εμφανίζουν άτυπα συμπτώματα.</a:t>
            </a:r>
          </a:p>
          <a:p>
            <a:r>
              <a:rPr lang="en-ID" dirty="0"/>
              <a:t>MRI </a:t>
            </a:r>
            <a:r>
              <a:rPr lang="el-GR" dirty="0"/>
              <a:t>απομυελίνωση στις </a:t>
            </a:r>
            <a:r>
              <a:rPr lang="el-GR" dirty="0" err="1"/>
              <a:t>βρεγματοϊνιακές</a:t>
            </a:r>
            <a:r>
              <a:rPr lang="el-GR" dirty="0"/>
              <a:t> περιοχές </a:t>
            </a:r>
            <a:r>
              <a:rPr lang="en-ID" dirty="0"/>
              <a:t>(ADL) </a:t>
            </a:r>
          </a:p>
          <a:p>
            <a:r>
              <a:rPr lang="el-GR" dirty="0"/>
              <a:t>Αυξημένες συγκεντρώσεις λιπαρών οξέων πολύ μακράς αλύσου στον εγκέφαλο, τα επινεφρίδια, το πλάσμα, τα </a:t>
            </a:r>
            <a:r>
              <a:rPr lang="el-GR" dirty="0" err="1"/>
              <a:t>ερυθροκύτταρα</a:t>
            </a:r>
            <a:r>
              <a:rPr lang="el-GR" dirty="0"/>
              <a:t> και τους </a:t>
            </a:r>
            <a:r>
              <a:rPr lang="el-GR" dirty="0" err="1"/>
              <a:t>ινοβλάστες</a:t>
            </a:r>
            <a:r>
              <a:rPr lang="el-G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13398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Î£ÏÎµÏÎ¹ÎºÎ® ÎµÎ¹ÎºÏÎ½Î±">
            <a:extLst>
              <a:ext uri="{FF2B5EF4-FFF2-40B4-BE49-F238E27FC236}">
                <a16:creationId xmlns:a16="http://schemas.microsoft.com/office/drawing/2014/main" id="{801617F6-749E-4787-AFD0-BBFAEED65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466725"/>
            <a:ext cx="1011555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2105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0130125-D24F-4A80-B704-D5A2C5601F99}"/>
              </a:ext>
            </a:extLst>
          </p:cNvPr>
          <p:cNvSpPr/>
          <p:nvPr/>
        </p:nvSpPr>
        <p:spPr>
          <a:xfrm>
            <a:off x="7641264" y="5545731"/>
            <a:ext cx="4671237" cy="10156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303030"/>
                </a:solidFill>
                <a:latin typeface="arial" panose="020B0604020202020204" pitchFamily="34" charset="0"/>
              </a:rPr>
              <a:t>Engelen</a:t>
            </a:r>
            <a:r>
              <a:rPr lang="en-US" sz="1200" dirty="0">
                <a:solidFill>
                  <a:srgbClr val="303030"/>
                </a:solidFill>
                <a:latin typeface="arial" panose="020B0604020202020204" pitchFamily="34" charset="0"/>
              </a:rPr>
              <a:t>, M., Kemp, S., de Visser, M., van </a:t>
            </a:r>
            <a:r>
              <a:rPr lang="en-US" sz="1200" dirty="0" err="1">
                <a:solidFill>
                  <a:srgbClr val="303030"/>
                </a:solidFill>
                <a:latin typeface="arial" panose="020B0604020202020204" pitchFamily="34" charset="0"/>
              </a:rPr>
              <a:t>Geel</a:t>
            </a:r>
            <a:r>
              <a:rPr lang="en-US" sz="1200" dirty="0">
                <a:solidFill>
                  <a:srgbClr val="303030"/>
                </a:solidFill>
                <a:latin typeface="arial" panose="020B0604020202020204" pitchFamily="34" charset="0"/>
              </a:rPr>
              <a:t>, B. M., Wanders, R. J., </a:t>
            </a:r>
            <a:r>
              <a:rPr lang="en-US" sz="1200" dirty="0" err="1">
                <a:solidFill>
                  <a:srgbClr val="303030"/>
                </a:solidFill>
                <a:latin typeface="arial" panose="020B0604020202020204" pitchFamily="34" charset="0"/>
              </a:rPr>
              <a:t>Aubourg</a:t>
            </a:r>
            <a:r>
              <a:rPr lang="en-US" sz="1200" dirty="0">
                <a:solidFill>
                  <a:srgbClr val="303030"/>
                </a:solidFill>
                <a:latin typeface="arial" panose="020B0604020202020204" pitchFamily="34" charset="0"/>
              </a:rPr>
              <a:t>, P., &amp; Poll-The, B. T. (2012). X-linked adrenoleukodystrophy (X-ALD): clinical presentation and guidelines for diagnosis, follow-up and management. </a:t>
            </a:r>
            <a:r>
              <a:rPr lang="en-US" sz="1200" i="1" dirty="0" err="1">
                <a:solidFill>
                  <a:srgbClr val="303030"/>
                </a:solidFill>
                <a:latin typeface="arial" panose="020B0604020202020204" pitchFamily="34" charset="0"/>
              </a:rPr>
              <a:t>Orphanet</a:t>
            </a:r>
            <a:r>
              <a:rPr lang="en-US" sz="1200" i="1" dirty="0">
                <a:solidFill>
                  <a:srgbClr val="303030"/>
                </a:solidFill>
                <a:latin typeface="arial" panose="020B0604020202020204" pitchFamily="34" charset="0"/>
              </a:rPr>
              <a:t> journal of rare diseases</a:t>
            </a:r>
            <a:r>
              <a:rPr lang="en-US" sz="1200" dirty="0">
                <a:solidFill>
                  <a:srgbClr val="303030"/>
                </a:solidFill>
                <a:latin typeface="arial" panose="020B0604020202020204" pitchFamily="34" charset="0"/>
              </a:rPr>
              <a:t>, </a:t>
            </a:r>
            <a:r>
              <a:rPr lang="en-US" sz="1200" i="1" dirty="0">
                <a:solidFill>
                  <a:srgbClr val="303030"/>
                </a:solidFill>
                <a:latin typeface="arial" panose="020B0604020202020204" pitchFamily="34" charset="0"/>
              </a:rPr>
              <a:t>7</a:t>
            </a:r>
            <a:r>
              <a:rPr lang="en-US" sz="1200" dirty="0">
                <a:solidFill>
                  <a:srgbClr val="303030"/>
                </a:solidFill>
                <a:latin typeface="arial" panose="020B0604020202020204" pitchFamily="34" charset="0"/>
              </a:rPr>
              <a:t>, 51. doi:10.1186/1750-1172-7-51</a:t>
            </a:r>
            <a:endParaRPr lang="el-GR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17A253-0B86-4F2A-A7E4-A2CC85F49816}"/>
              </a:ext>
            </a:extLst>
          </p:cNvPr>
          <p:cNvSpPr txBox="1"/>
          <p:nvPr/>
        </p:nvSpPr>
        <p:spPr>
          <a:xfrm>
            <a:off x="241416" y="673764"/>
            <a:ext cx="12238222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/>
              <a:t>Οφείλεται σε μετάλλαξη στο </a:t>
            </a:r>
            <a:r>
              <a:rPr lang="el-GR" sz="3200" b="1" dirty="0">
                <a:solidFill>
                  <a:schemeClr val="accent1">
                    <a:lumMod val="75000"/>
                  </a:schemeClr>
                </a:solidFill>
              </a:rPr>
              <a:t>γονίδιο 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ABCD1</a:t>
            </a:r>
            <a:r>
              <a:rPr lang="el-GR" sz="32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l-GR" sz="3200" dirty="0">
                <a:solidFill>
                  <a:srgbClr val="000000"/>
                </a:solidFill>
              </a:rPr>
              <a:t>που κωδικοποιεί </a:t>
            </a:r>
          </a:p>
          <a:p>
            <a:r>
              <a:rPr lang="el-GR" sz="3200" dirty="0">
                <a:solidFill>
                  <a:srgbClr val="000000"/>
                </a:solidFill>
              </a:rPr>
              <a:t>την μεμβρανική </a:t>
            </a:r>
            <a:r>
              <a:rPr lang="el-GR" sz="3200" b="1" dirty="0">
                <a:solidFill>
                  <a:schemeClr val="accent6">
                    <a:lumMod val="75000"/>
                  </a:schemeClr>
                </a:solidFill>
              </a:rPr>
              <a:t>πρωτεΐνη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ALDP</a:t>
            </a:r>
            <a:r>
              <a:rPr lang="el-GR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sz="3200" dirty="0">
                <a:solidFill>
                  <a:srgbClr val="000000"/>
                </a:solidFill>
              </a:rPr>
              <a:t>που εμπλέκεται στη διαμεμβρανική </a:t>
            </a:r>
          </a:p>
          <a:p>
            <a:r>
              <a:rPr lang="el-GR" sz="3200" dirty="0">
                <a:solidFill>
                  <a:srgbClr val="000000"/>
                </a:solidFill>
              </a:rPr>
              <a:t>μεταφορά των πολύ μακράς αλύσου λιπαρών οξέων.</a:t>
            </a:r>
          </a:p>
          <a:p>
            <a:r>
              <a:rPr lang="el-GR" sz="3200" dirty="0">
                <a:solidFill>
                  <a:srgbClr val="000000"/>
                </a:solidFill>
              </a:rPr>
              <a:t> Η βλάβη οδηγεί σε αυξημένα επίπεδα </a:t>
            </a:r>
            <a:r>
              <a:rPr lang="en-ID" sz="3200" b="1" dirty="0">
                <a:solidFill>
                  <a:schemeClr val="accent2">
                    <a:lumMod val="75000"/>
                  </a:schemeClr>
                </a:solidFill>
              </a:rPr>
              <a:t>VLCFA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l-GR" sz="32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l-GR" sz="3200" dirty="0">
                <a:solidFill>
                  <a:srgbClr val="000000"/>
                </a:solidFill>
              </a:rPr>
              <a:t>Η βαρύτητα της νόσου κυμαίνεται από μεμονωμένη επινεφριδιακή </a:t>
            </a:r>
          </a:p>
          <a:p>
            <a:r>
              <a:rPr lang="el-GR" sz="3200" dirty="0">
                <a:solidFill>
                  <a:srgbClr val="000000"/>
                </a:solidFill>
              </a:rPr>
              <a:t>ανεπάρκεια με αργά εξελισσόμενη μυελοπάθεια έως </a:t>
            </a:r>
          </a:p>
          <a:p>
            <a:r>
              <a:rPr lang="el-GR" sz="3200" dirty="0">
                <a:solidFill>
                  <a:srgbClr val="000000"/>
                </a:solidFill>
              </a:rPr>
              <a:t>μια βαρειά μορφή </a:t>
            </a:r>
            <a:r>
              <a:rPr lang="el-GR" sz="3200" u="sng" dirty="0">
                <a:solidFill>
                  <a:srgbClr val="000000"/>
                </a:solidFill>
              </a:rPr>
              <a:t>γενικευμένης απομυελίνωσης </a:t>
            </a:r>
            <a:r>
              <a:rPr lang="el-GR" sz="3200" u="sng" dirty="0"/>
              <a:t> ΚΝΣ.</a:t>
            </a:r>
          </a:p>
          <a:p>
            <a:r>
              <a:rPr lang="el-GR" sz="3200" dirty="0"/>
              <a:t>Οι </a:t>
            </a:r>
            <a:r>
              <a:rPr lang="el-GR" sz="3200" dirty="0">
                <a:highlight>
                  <a:srgbClr val="FFFF00"/>
                </a:highlight>
              </a:rPr>
              <a:t>γυναίκες φορείς </a:t>
            </a:r>
            <a:r>
              <a:rPr lang="el-GR" sz="3200" dirty="0"/>
              <a:t>μπορεί να εμφανίσουν συμπτώματα μετά τα 60 έτη.</a:t>
            </a:r>
          </a:p>
        </p:txBody>
      </p:sp>
    </p:spTree>
    <p:extLst>
      <p:ext uri="{BB962C8B-B14F-4D97-AF65-F5344CB8AC3E}">
        <p14:creationId xmlns:p14="http://schemas.microsoft.com/office/powerpoint/2010/main" val="692594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n external file that holds a picture, illustration, etc.&#10;Object name is 1750-1172-7-51-1.jpg">
            <a:extLst>
              <a:ext uri="{FF2B5EF4-FFF2-40B4-BE49-F238E27FC236}">
                <a16:creationId xmlns:a16="http://schemas.microsoft.com/office/drawing/2014/main" id="{18A94B97-8FAD-41E8-8828-D9D17CFDC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57150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595BC4DF-D6A8-470B-964D-11C6B293ED93}"/>
              </a:ext>
            </a:extLst>
          </p:cNvPr>
          <p:cNvSpPr/>
          <p:nvPr/>
        </p:nvSpPr>
        <p:spPr>
          <a:xfrm>
            <a:off x="6933314" y="659219"/>
            <a:ext cx="47031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666666"/>
                </a:solidFill>
                <a:latin typeface="Times New Roman" panose="02020603050405020304" pitchFamily="18" charset="0"/>
              </a:rPr>
              <a:t>MRI of the brain in a case of childhood cerebral ALD showing characteristic extensive white matter changes in the parieto-occipital region and internal capsules on FLAIR sequences (A).</a:t>
            </a:r>
            <a:r>
              <a:rPr lang="en-US" dirty="0">
                <a:solidFill>
                  <a:srgbClr val="666666"/>
                </a:solidFill>
                <a:latin typeface="Times New Roman" panose="02020603050405020304" pitchFamily="18" charset="0"/>
              </a:rPr>
              <a:t> This area is initially affected in about 80% of cases of cerebral ALD. The rim enhances after administration of gadolinium on T1 sequences (</a:t>
            </a:r>
            <a:r>
              <a:rPr lang="en-US" b="1" dirty="0">
                <a:solidFill>
                  <a:srgbClr val="666666"/>
                </a:solidFill>
                <a:latin typeface="Times New Roman" panose="02020603050405020304" pitchFamily="18" charset="0"/>
              </a:rPr>
              <a:t>B</a:t>
            </a:r>
            <a:r>
              <a:rPr lang="en-US" dirty="0">
                <a:solidFill>
                  <a:srgbClr val="666666"/>
                </a:solidFill>
                <a:latin typeface="Times New Roman" panose="02020603050405020304" pitchFamily="18" charset="0"/>
              </a:rPr>
              <a:t>). In about 20% of cases the site of initial involvement in cerebral ALD is the frontal white matter as shown on this FLAIR image of a different patient with cerebral ALD (</a:t>
            </a:r>
            <a:r>
              <a:rPr lang="en-US" b="1" dirty="0">
                <a:solidFill>
                  <a:srgbClr val="666666"/>
                </a:solidFill>
                <a:latin typeface="Times New Roman" panose="02020603050405020304" pitchFamily="18" charset="0"/>
              </a:rPr>
              <a:t>C</a:t>
            </a:r>
            <a:r>
              <a:rPr lang="en-US" dirty="0">
                <a:solidFill>
                  <a:srgbClr val="666666"/>
                </a:solidFill>
                <a:latin typeface="Times New Roman" panose="02020603050405020304" pitchFamily="18" charset="0"/>
              </a:rPr>
              <a:t>), with prominent rim enhancement after administration of gadolinium on a T1 weighted image (</a:t>
            </a:r>
            <a:r>
              <a:rPr lang="en-US" b="1" dirty="0">
                <a:solidFill>
                  <a:srgbClr val="666666"/>
                </a:solidFill>
                <a:latin typeface="Times New Roman" panose="02020603050405020304" pitchFamily="18" charset="0"/>
              </a:rPr>
              <a:t>D</a:t>
            </a:r>
            <a:r>
              <a:rPr lang="en-US" dirty="0">
                <a:solidFill>
                  <a:srgbClr val="666666"/>
                </a:solidFill>
                <a:latin typeface="Times New Roman" panose="02020603050405020304" pitchFamily="18" charset="0"/>
              </a:rPr>
              <a:t>).</a:t>
            </a:r>
            <a:endParaRPr lang="el-GR" dirty="0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BB8A8C8A-2666-46F1-B985-EE3B6FFD5B3F}"/>
              </a:ext>
            </a:extLst>
          </p:cNvPr>
          <p:cNvSpPr/>
          <p:nvPr/>
        </p:nvSpPr>
        <p:spPr>
          <a:xfrm>
            <a:off x="7269125" y="5183118"/>
            <a:ext cx="4671237" cy="10156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303030"/>
                </a:solidFill>
                <a:latin typeface="arial" panose="020B0604020202020204" pitchFamily="34" charset="0"/>
              </a:rPr>
              <a:t>Engelen</a:t>
            </a:r>
            <a:r>
              <a:rPr lang="en-US" sz="1200" dirty="0">
                <a:solidFill>
                  <a:srgbClr val="303030"/>
                </a:solidFill>
                <a:latin typeface="arial" panose="020B0604020202020204" pitchFamily="34" charset="0"/>
              </a:rPr>
              <a:t>, M., Kemp, S., de Visser, M., van </a:t>
            </a:r>
            <a:r>
              <a:rPr lang="en-US" sz="1200" dirty="0" err="1">
                <a:solidFill>
                  <a:srgbClr val="303030"/>
                </a:solidFill>
                <a:latin typeface="arial" panose="020B0604020202020204" pitchFamily="34" charset="0"/>
              </a:rPr>
              <a:t>Geel</a:t>
            </a:r>
            <a:r>
              <a:rPr lang="en-US" sz="1200" dirty="0">
                <a:solidFill>
                  <a:srgbClr val="303030"/>
                </a:solidFill>
                <a:latin typeface="arial" panose="020B0604020202020204" pitchFamily="34" charset="0"/>
              </a:rPr>
              <a:t>, B. M., Wanders, R. J., </a:t>
            </a:r>
            <a:r>
              <a:rPr lang="en-US" sz="1200" dirty="0" err="1">
                <a:solidFill>
                  <a:srgbClr val="303030"/>
                </a:solidFill>
                <a:latin typeface="arial" panose="020B0604020202020204" pitchFamily="34" charset="0"/>
              </a:rPr>
              <a:t>Aubourg</a:t>
            </a:r>
            <a:r>
              <a:rPr lang="en-US" sz="1200" dirty="0">
                <a:solidFill>
                  <a:srgbClr val="303030"/>
                </a:solidFill>
                <a:latin typeface="arial" panose="020B0604020202020204" pitchFamily="34" charset="0"/>
              </a:rPr>
              <a:t>, P., &amp; Poll-The, B. T. (2012). X-linked adrenoleukodystrophy (X-ALD): clinical presentation and guidelines for diagnosis, follow-up and management. </a:t>
            </a:r>
            <a:r>
              <a:rPr lang="en-US" sz="1200" i="1" dirty="0" err="1">
                <a:solidFill>
                  <a:srgbClr val="303030"/>
                </a:solidFill>
                <a:latin typeface="arial" panose="020B0604020202020204" pitchFamily="34" charset="0"/>
              </a:rPr>
              <a:t>Orphanet</a:t>
            </a:r>
            <a:r>
              <a:rPr lang="en-US" sz="1200" i="1" dirty="0">
                <a:solidFill>
                  <a:srgbClr val="303030"/>
                </a:solidFill>
                <a:latin typeface="arial" panose="020B0604020202020204" pitchFamily="34" charset="0"/>
              </a:rPr>
              <a:t> journal of rare diseases</a:t>
            </a:r>
            <a:r>
              <a:rPr lang="en-US" sz="1200" dirty="0">
                <a:solidFill>
                  <a:srgbClr val="303030"/>
                </a:solidFill>
                <a:latin typeface="arial" panose="020B0604020202020204" pitchFamily="34" charset="0"/>
              </a:rPr>
              <a:t>, </a:t>
            </a:r>
            <a:r>
              <a:rPr lang="en-US" sz="1200" i="1" dirty="0">
                <a:solidFill>
                  <a:srgbClr val="303030"/>
                </a:solidFill>
                <a:latin typeface="arial" panose="020B0604020202020204" pitchFamily="34" charset="0"/>
              </a:rPr>
              <a:t>7</a:t>
            </a:r>
            <a:r>
              <a:rPr lang="en-US" sz="1200" dirty="0">
                <a:solidFill>
                  <a:srgbClr val="303030"/>
                </a:solidFill>
                <a:latin typeface="arial" panose="020B0604020202020204" pitchFamily="34" charset="0"/>
              </a:rPr>
              <a:t>, 51. doi:10.1186/1750-1172-7-51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0043639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Î£ÏÎµÏÎ¹ÎºÎ® ÎµÎ¹ÎºÏÎ½Î±">
            <a:extLst>
              <a:ext uri="{FF2B5EF4-FFF2-40B4-BE49-F238E27FC236}">
                <a16:creationId xmlns:a16="http://schemas.microsoft.com/office/drawing/2014/main" id="{1643546D-00DF-46AC-96D4-9D8E870AB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93" y="280434"/>
            <a:ext cx="67437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prod-images.static.radiopaedia.org/images/22036768/31f43373fd7654f647cf1698004ef8_thumb.jpeg">
            <a:extLst>
              <a:ext uri="{FF2B5EF4-FFF2-40B4-BE49-F238E27FC236}">
                <a16:creationId xmlns:a16="http://schemas.microsoft.com/office/drawing/2014/main" id="{9F265956-EEC3-47B2-BDD7-9D096D201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907" y="921489"/>
            <a:ext cx="2746744" cy="274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5673A7F9-71A2-4343-92BC-7652049CE8F8}"/>
              </a:ext>
            </a:extLst>
          </p:cNvPr>
          <p:cNvSpPr/>
          <p:nvPr/>
        </p:nvSpPr>
        <p:spPr>
          <a:xfrm>
            <a:off x="9062484" y="4024388"/>
            <a:ext cx="2388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https://radiopaedia.org</a:t>
            </a:r>
            <a:endParaRPr lang="el-GR" dirty="0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8626FF1-C74A-413F-BE0C-102B881B64A9}"/>
              </a:ext>
            </a:extLst>
          </p:cNvPr>
          <p:cNvSpPr/>
          <p:nvPr/>
        </p:nvSpPr>
        <p:spPr>
          <a:xfrm>
            <a:off x="6437760" y="6200185"/>
            <a:ext cx="524945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rgbClr val="555555"/>
                </a:solidFill>
                <a:latin typeface="Roboto"/>
              </a:rPr>
              <a:t> </a:t>
            </a:r>
            <a:r>
              <a:rPr lang="en-US" dirty="0">
                <a:solidFill>
                  <a:srgbClr val="0080FF"/>
                </a:solidFill>
                <a:latin typeface="inherit"/>
                <a:hlinkClick r:id="rId4"/>
              </a:rPr>
              <a:t>Frontiers in Microbiology</a:t>
            </a:r>
            <a:r>
              <a:rPr lang="en-US" dirty="0">
                <a:solidFill>
                  <a:srgbClr val="555555"/>
                </a:solidFill>
                <a:latin typeface="Roboto"/>
              </a:rPr>
              <a:t> 3:389 · November 2012 </a:t>
            </a:r>
            <a:endParaRPr lang="el-GR" dirty="0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DFB8D0EA-2C14-464E-B0D0-A5C544D2244E}"/>
              </a:ext>
            </a:extLst>
          </p:cNvPr>
          <p:cNvSpPr/>
          <p:nvPr/>
        </p:nvSpPr>
        <p:spPr>
          <a:xfrm>
            <a:off x="6019921" y="181113"/>
            <a:ext cx="6085127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l-GR" sz="2800" dirty="0"/>
              <a:t>Τροπική σπαστική παραπάρεση </a:t>
            </a:r>
            <a:r>
              <a:rPr lang="en-ID" sz="2800" dirty="0"/>
              <a:t>(HTLV1)</a:t>
            </a:r>
            <a:r>
              <a:rPr lang="el-GR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7408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2B5715E-9690-47F3-9B79-8ECB95BAD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75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ΝΟΣΟΙ ΑΝΩΤΕΡΟΥ ΚΙΝΗΤΙΚΟΥ ΝΕΥΡΩΝΑ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841EA80-C305-428E-AD31-417A45FABC0F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l-GR" b="1" dirty="0"/>
              <a:t>1Α. Σπαστική παραπληγία </a:t>
            </a:r>
            <a:r>
              <a:rPr lang="en-ID" b="1" dirty="0" err="1"/>
              <a:t>Strumpell</a:t>
            </a:r>
            <a:r>
              <a:rPr lang="el-GR" dirty="0"/>
              <a:t>.</a:t>
            </a:r>
          </a:p>
          <a:p>
            <a:pPr marL="0" indent="0">
              <a:buNone/>
            </a:pPr>
            <a:r>
              <a:rPr lang="el-GR" dirty="0"/>
              <a:t>Σπάνια, έναρξη στην νεαρή ή μέση ηλικία. Κληρονομείται με επικρατητικό αυτοσωμικό τύπο, ο υπολειπόμενος τύπος έχει βαρύτερη πρόγνωση.</a:t>
            </a:r>
          </a:p>
          <a:p>
            <a:pPr marL="0" indent="0">
              <a:buNone/>
            </a:pPr>
            <a:r>
              <a:rPr lang="el-GR" dirty="0"/>
              <a:t>Προϊούσα σπαστική παραπληγία, με ελαφριά ή καθόλου προσβολή άνω άκρων. </a:t>
            </a:r>
          </a:p>
          <a:p>
            <a:pPr marL="0" indent="0">
              <a:buNone/>
            </a:pPr>
            <a:r>
              <a:rPr lang="el-GR" dirty="0"/>
              <a:t>Βραδεία πορεία, σπάνια εμφανίζονται μυατροφίες ή διαταραχή εν τω βάθει αισθητικότητας.</a:t>
            </a:r>
          </a:p>
          <a:p>
            <a:pPr marL="0" indent="0">
              <a:buNone/>
            </a:pPr>
            <a:r>
              <a:rPr lang="el-GR" dirty="0"/>
              <a:t>Μπορεί να συνυπάρχουν άνοια, οπτική ατροφία, αταξία.</a:t>
            </a:r>
          </a:p>
        </p:txBody>
      </p:sp>
    </p:spTree>
    <p:extLst>
      <p:ext uri="{BB962C8B-B14F-4D97-AF65-F5344CB8AC3E}">
        <p14:creationId xmlns:p14="http://schemas.microsoft.com/office/powerpoint/2010/main" val="31289499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Î£ÏÎµÏÎ¹ÎºÎ® ÎµÎ¹ÎºÏÎ½Î±">
            <a:extLst>
              <a:ext uri="{FF2B5EF4-FFF2-40B4-BE49-F238E27FC236}">
                <a16:creationId xmlns:a16="http://schemas.microsoft.com/office/drawing/2014/main" id="{CC6D25D3-080C-4A41-824B-A189135F5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40" y="128718"/>
            <a:ext cx="7272780" cy="581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34DF66A7-90D8-4A83-810A-8821A426736E}"/>
              </a:ext>
            </a:extLst>
          </p:cNvPr>
          <p:cNvSpPr/>
          <p:nvPr/>
        </p:nvSpPr>
        <p:spPr>
          <a:xfrm>
            <a:off x="1499080" y="6221451"/>
            <a:ext cx="3139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NexusSans"/>
              </a:rPr>
              <a:t>Handbook of Clinical Neurology</a:t>
            </a:r>
            <a:endParaRPr lang="en-US" b="0" i="0" dirty="0">
              <a:solidFill>
                <a:srgbClr val="000000"/>
              </a:solidFill>
              <a:effectLst/>
              <a:latin typeface="NexusSans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01609336-2FEB-4320-92AC-C31DD38D0F3E}"/>
              </a:ext>
            </a:extLst>
          </p:cNvPr>
          <p:cNvSpPr/>
          <p:nvPr/>
        </p:nvSpPr>
        <p:spPr>
          <a:xfrm>
            <a:off x="5419060" y="608295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505050"/>
                </a:solidFill>
                <a:latin typeface="NexusSerif"/>
              </a:rPr>
              <a:t>Chapter 24 - Neurologic disease due to HTLV-1 infection</a:t>
            </a:r>
          </a:p>
          <a:p>
            <a:r>
              <a:rPr lang="en-US" dirty="0">
                <a:solidFill>
                  <a:srgbClr val="2E2E2E"/>
                </a:solidFill>
                <a:latin typeface="NexusSans"/>
              </a:rPr>
              <a:t>Author links open overlay </a:t>
            </a:r>
            <a:r>
              <a:rPr lang="en-US" dirty="0" err="1">
                <a:solidFill>
                  <a:srgbClr val="2E2E2E"/>
                </a:solidFill>
                <a:latin typeface="NexusSans"/>
              </a:rPr>
              <a:t>panel</a:t>
            </a:r>
            <a:r>
              <a:rPr lang="en-US" dirty="0" err="1">
                <a:solidFill>
                  <a:srgbClr val="0C7DBB"/>
                </a:solidFill>
                <a:latin typeface="NexusSans"/>
                <a:hlinkClick r:id="rId3"/>
              </a:rPr>
              <a:t>Robert</a:t>
            </a:r>
            <a:r>
              <a:rPr lang="en-US" dirty="0">
                <a:solidFill>
                  <a:srgbClr val="0C7DBB"/>
                </a:solidFill>
                <a:latin typeface="NexusSans"/>
                <a:hlinkClick r:id="rId3"/>
              </a:rPr>
              <a:t> </a:t>
            </a:r>
            <a:r>
              <a:rPr lang="en-US" dirty="0" err="1">
                <a:solidFill>
                  <a:srgbClr val="0C7DBB"/>
                </a:solidFill>
                <a:latin typeface="NexusSans"/>
                <a:hlinkClick r:id="rId3"/>
              </a:rPr>
              <a:t>R.McKendall</a:t>
            </a:r>
            <a:endParaRPr lang="en-US" b="0" i="0" dirty="0">
              <a:solidFill>
                <a:srgbClr val="2E2E2E"/>
              </a:solidFill>
              <a:effectLst/>
              <a:latin typeface="NexusSans"/>
            </a:endParaRPr>
          </a:p>
        </p:txBody>
      </p:sp>
    </p:spTree>
    <p:extLst>
      <p:ext uri="{BB962C8B-B14F-4D97-AF65-F5344CB8AC3E}">
        <p14:creationId xmlns:p14="http://schemas.microsoft.com/office/powerpoint/2010/main" val="26726286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C330519-7208-4968-AAED-267FB17F2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08" y="467833"/>
            <a:ext cx="10462456" cy="585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361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E3584F96-3119-4EDF-90D1-05EA24EED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26" y="0"/>
            <a:ext cx="5380074" cy="7089445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A5FEFB21-7641-4F11-B66A-9878A2617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134" y="357776"/>
            <a:ext cx="4852419" cy="637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95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CD423C3E-07DF-4A26-BA39-0B7AAE20F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577" y="717586"/>
            <a:ext cx="9165265" cy="564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837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2A4DEF22-2CA0-4B81-A338-1A602BF8850C}"/>
              </a:ext>
            </a:extLst>
          </p:cNvPr>
          <p:cNvSpPr/>
          <p:nvPr/>
        </p:nvSpPr>
        <p:spPr>
          <a:xfrm>
            <a:off x="775878" y="1783891"/>
            <a:ext cx="1064024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>
                <a:solidFill>
                  <a:srgbClr val="2E2E2E"/>
                </a:solidFill>
                <a:latin typeface="NexusSerif"/>
              </a:rPr>
              <a:t>Ο </a:t>
            </a:r>
            <a:r>
              <a:rPr lang="en-US" sz="2800" dirty="0">
                <a:solidFill>
                  <a:srgbClr val="2E2E2E"/>
                </a:solidFill>
                <a:latin typeface="NexusSerif"/>
              </a:rPr>
              <a:t> (HTLV-1) </a:t>
            </a:r>
            <a:r>
              <a:rPr lang="el-GR" sz="2800" dirty="0">
                <a:solidFill>
                  <a:srgbClr val="2E2E2E"/>
                </a:solidFill>
                <a:latin typeface="NexusSerif"/>
              </a:rPr>
              <a:t>ήταν ο πρώτος ανθρώπινος </a:t>
            </a:r>
            <a:r>
              <a:rPr lang="en-US" sz="2800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en-US" sz="2800" dirty="0">
                <a:solidFill>
                  <a:srgbClr val="0C7DBB"/>
                </a:solidFill>
                <a:latin typeface="NexusSerif"/>
                <a:hlinkClick r:id="rId2" tooltip="Learn more about Retroviridae"/>
              </a:rPr>
              <a:t>retrovirus</a:t>
            </a:r>
            <a:r>
              <a:rPr lang="en-US" sz="2800" dirty="0">
                <a:solidFill>
                  <a:srgbClr val="2E2E2E"/>
                </a:solidFill>
                <a:latin typeface="NexusSerif"/>
              </a:rPr>
              <a:t> </a:t>
            </a:r>
            <a:r>
              <a:rPr lang="el-GR" sz="2800" dirty="0">
                <a:solidFill>
                  <a:srgbClr val="2E2E2E"/>
                </a:solidFill>
                <a:latin typeface="NexusSerif"/>
              </a:rPr>
              <a:t>που βρέθηκε να σχετίζεται με το ασύνηθες </a:t>
            </a:r>
            <a:r>
              <a:rPr lang="en-US" sz="2800" u="sng" dirty="0">
                <a:solidFill>
                  <a:srgbClr val="2E2E2E"/>
                </a:solidFill>
                <a:latin typeface="NexusSerif"/>
              </a:rPr>
              <a:t>T-cell </a:t>
            </a:r>
            <a:r>
              <a:rPr lang="el-GR" sz="2800" u="sng" dirty="0">
                <a:solidFill>
                  <a:srgbClr val="2E2E2E"/>
                </a:solidFill>
                <a:latin typeface="NexusSerif"/>
              </a:rPr>
              <a:t>λέμφωμα </a:t>
            </a:r>
            <a:r>
              <a:rPr lang="el-GR" sz="2800" dirty="0">
                <a:solidFill>
                  <a:srgbClr val="2E2E2E"/>
                </a:solidFill>
                <a:latin typeface="NexusSerif"/>
              </a:rPr>
              <a:t>το</a:t>
            </a:r>
            <a:r>
              <a:rPr lang="en-US" sz="2800" dirty="0">
                <a:solidFill>
                  <a:srgbClr val="2E2E2E"/>
                </a:solidFill>
                <a:latin typeface="NexusSerif"/>
              </a:rPr>
              <a:t> 1980. </a:t>
            </a:r>
            <a:endParaRPr lang="el-GR" sz="2800" dirty="0">
              <a:solidFill>
                <a:srgbClr val="2E2E2E"/>
              </a:solidFill>
              <a:latin typeface="NexusSerif"/>
            </a:endParaRPr>
          </a:p>
          <a:p>
            <a:r>
              <a:rPr lang="el-GR" sz="2800" dirty="0">
                <a:solidFill>
                  <a:srgbClr val="2E2E2E"/>
                </a:solidFill>
                <a:latin typeface="NexusSerif"/>
              </a:rPr>
              <a:t>Αργότερα σχετίστηκε και με άλλες νόσους κυρίως νευρολογικές, όπως η εγκεφαλομυελίτις, μυελοπάθεια, </a:t>
            </a:r>
            <a:r>
              <a:rPr lang="el-GR" sz="2800" dirty="0" err="1">
                <a:solidFill>
                  <a:srgbClr val="2E2E2E"/>
                </a:solidFill>
                <a:latin typeface="NexusSerif"/>
              </a:rPr>
              <a:t>πολυμοσίτιδα</a:t>
            </a:r>
            <a:r>
              <a:rPr lang="el-GR" sz="2800" dirty="0">
                <a:solidFill>
                  <a:srgbClr val="2E2E2E"/>
                </a:solidFill>
                <a:latin typeface="NexusSerif"/>
              </a:rPr>
              <a:t>, μυοσίτιδα από έγκλειστα, περιφερική νευροπάθεια, αυτόνομη νευροπάθεια, </a:t>
            </a:r>
            <a:r>
              <a:rPr lang="el-GR" sz="2800" dirty="0" err="1">
                <a:solidFill>
                  <a:srgbClr val="2E2E2E"/>
                </a:solidFill>
                <a:latin typeface="NexusSerif"/>
              </a:rPr>
              <a:t>ραγοειδίτιδα</a:t>
            </a:r>
            <a:r>
              <a:rPr lang="el-GR" sz="2800" dirty="0">
                <a:solidFill>
                  <a:srgbClr val="2E2E2E"/>
                </a:solidFill>
                <a:latin typeface="NexusSerif"/>
              </a:rPr>
              <a:t> και </a:t>
            </a:r>
            <a:r>
              <a:rPr lang="el-GR" sz="2800" b="1" dirty="0">
                <a:solidFill>
                  <a:srgbClr val="2E2E2E"/>
                </a:solidFill>
                <a:latin typeface="NexusSerif"/>
              </a:rPr>
              <a:t>ΠΜΣ</a:t>
            </a:r>
            <a:r>
              <a:rPr lang="el-GR" sz="2800" dirty="0">
                <a:solidFill>
                  <a:srgbClr val="2E2E2E"/>
                </a:solidFill>
                <a:latin typeface="NexusSerif"/>
              </a:rPr>
              <a:t>.</a:t>
            </a:r>
            <a:endParaRPr lang="el-GR" sz="2800" dirty="0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6B119D3B-91E8-4B91-A8DE-4F804FA8E78B}"/>
              </a:ext>
            </a:extLst>
          </p:cNvPr>
          <p:cNvSpPr/>
          <p:nvPr/>
        </p:nvSpPr>
        <p:spPr>
          <a:xfrm>
            <a:off x="5419060" y="6082951"/>
            <a:ext cx="6096000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dirty="0">
                <a:solidFill>
                  <a:srgbClr val="505050"/>
                </a:solidFill>
                <a:latin typeface="NexusSerif"/>
              </a:rPr>
              <a:t>Chapter 24 - Neurologic disease due to HTLV-1 infection</a:t>
            </a:r>
          </a:p>
          <a:p>
            <a:r>
              <a:rPr lang="en-US" dirty="0">
                <a:solidFill>
                  <a:srgbClr val="2E2E2E"/>
                </a:solidFill>
                <a:latin typeface="NexusSans"/>
              </a:rPr>
              <a:t>Author links open overlay </a:t>
            </a:r>
            <a:r>
              <a:rPr lang="en-US" dirty="0" err="1">
                <a:solidFill>
                  <a:srgbClr val="2E2E2E"/>
                </a:solidFill>
                <a:latin typeface="NexusSans"/>
              </a:rPr>
              <a:t>panel</a:t>
            </a:r>
            <a:r>
              <a:rPr lang="en-US" dirty="0" err="1">
                <a:solidFill>
                  <a:srgbClr val="0C7DBB"/>
                </a:solidFill>
                <a:latin typeface="NexusSans"/>
                <a:hlinkClick r:id="rId3"/>
              </a:rPr>
              <a:t>Robert</a:t>
            </a:r>
            <a:r>
              <a:rPr lang="en-US" dirty="0">
                <a:solidFill>
                  <a:srgbClr val="0C7DBB"/>
                </a:solidFill>
                <a:latin typeface="NexusSans"/>
                <a:hlinkClick r:id="rId3"/>
              </a:rPr>
              <a:t> </a:t>
            </a:r>
            <a:r>
              <a:rPr lang="en-US" dirty="0" err="1">
                <a:solidFill>
                  <a:srgbClr val="0C7DBB"/>
                </a:solidFill>
                <a:latin typeface="NexusSans"/>
                <a:hlinkClick r:id="rId3"/>
              </a:rPr>
              <a:t>R.McKendall</a:t>
            </a:r>
            <a:endParaRPr lang="en-US" b="0" i="0" dirty="0">
              <a:solidFill>
                <a:srgbClr val="2E2E2E"/>
              </a:solidFill>
              <a:effectLst/>
              <a:latin typeface="NexusSans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D54F5E5E-3A61-4BF7-8099-AA1811DD338E}"/>
              </a:ext>
            </a:extLst>
          </p:cNvPr>
          <p:cNvSpPr/>
          <p:nvPr/>
        </p:nvSpPr>
        <p:spPr>
          <a:xfrm>
            <a:off x="6019921" y="181113"/>
            <a:ext cx="6085127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l-GR" sz="2800" dirty="0"/>
              <a:t>Τροπική σπαστική παραπάρεση </a:t>
            </a:r>
            <a:r>
              <a:rPr lang="en-ID" sz="2800" dirty="0"/>
              <a:t>(HTLV1)</a:t>
            </a:r>
            <a:r>
              <a:rPr lang="el-GR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18102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D6F8B1-65F1-452C-92F9-BF22ECBA02EF}"/>
              </a:ext>
            </a:extLst>
          </p:cNvPr>
          <p:cNvSpPr txBox="1"/>
          <p:nvPr/>
        </p:nvSpPr>
        <p:spPr>
          <a:xfrm>
            <a:off x="297162" y="526705"/>
            <a:ext cx="10263066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/>
              <a:t>Εξελίσσεται αργά προοδευτικά</a:t>
            </a:r>
          </a:p>
          <a:p>
            <a:r>
              <a:rPr lang="el-GR" sz="2400" dirty="0"/>
              <a:t>Σχετικά σύντομα επηρεάζονται οι </a:t>
            </a:r>
            <a:r>
              <a:rPr lang="el-GR" sz="2400" u="sng" dirty="0"/>
              <a:t>σφιγκτήρες</a:t>
            </a:r>
            <a:r>
              <a:rPr lang="el-GR" sz="2400" dirty="0"/>
              <a:t> με έκδηλή κυστική δυσλειτουργία.</a:t>
            </a:r>
          </a:p>
          <a:p>
            <a:r>
              <a:rPr lang="el-GR" sz="2400" dirty="0"/>
              <a:t>Διατηρούνται οι </a:t>
            </a:r>
            <a:r>
              <a:rPr lang="el-GR" sz="2400" u="sng" dirty="0"/>
              <a:t>στελεχιαίες</a:t>
            </a:r>
            <a:r>
              <a:rPr lang="el-GR" sz="2400" dirty="0"/>
              <a:t> λειτουργίες και οι </a:t>
            </a:r>
            <a:r>
              <a:rPr lang="el-GR" sz="2400" u="sng" dirty="0"/>
              <a:t>νοητικές</a:t>
            </a:r>
            <a:r>
              <a:rPr lang="el-GR" sz="2400" dirty="0"/>
              <a:t> λειτουργίες.</a:t>
            </a:r>
          </a:p>
          <a:p>
            <a:r>
              <a:rPr lang="el-GR" sz="2400" dirty="0"/>
              <a:t>Κυρίως επηρεάζονται οι </a:t>
            </a:r>
            <a:r>
              <a:rPr lang="el-GR" sz="2400" u="sng" dirty="0" err="1"/>
              <a:t>φλοιονωτιαίες</a:t>
            </a:r>
            <a:r>
              <a:rPr lang="el-GR" sz="2400" dirty="0"/>
              <a:t> οδοί και οι </a:t>
            </a:r>
            <a:r>
              <a:rPr lang="el-GR" sz="2400" u="sng" dirty="0"/>
              <a:t>οπίσθιες</a:t>
            </a:r>
            <a:r>
              <a:rPr lang="el-GR" sz="2400" dirty="0"/>
              <a:t> δέσμες.</a:t>
            </a:r>
          </a:p>
          <a:p>
            <a:r>
              <a:rPr lang="el-GR" sz="2400" dirty="0"/>
              <a:t>Στο </a:t>
            </a:r>
            <a:r>
              <a:rPr lang="el-GR" sz="2400" u="sng" dirty="0"/>
              <a:t>ΕΝΥ</a:t>
            </a:r>
            <a:r>
              <a:rPr lang="el-GR" sz="2400" dirty="0"/>
              <a:t> παρατηρείται φυσιολογική πρωτεΐνη και γλυκόζη </a:t>
            </a:r>
          </a:p>
          <a:p>
            <a:r>
              <a:rPr lang="el-GR" sz="2400" dirty="0"/>
              <a:t>αλλά ανιχνεύονται αντισώματα για τον ιό.</a:t>
            </a:r>
          </a:p>
          <a:p>
            <a:endParaRPr lang="el-GR" sz="2400" dirty="0"/>
          </a:p>
          <a:p>
            <a:r>
              <a:rPr lang="el-GR" sz="2400" u="sng" dirty="0"/>
              <a:t>Κινητικά</a:t>
            </a:r>
            <a:r>
              <a:rPr lang="el-GR" sz="2400" dirty="0"/>
              <a:t> συμπτώματα: αστάθεια βάδισης, αδυναμία, </a:t>
            </a:r>
          </a:p>
          <a:p>
            <a:r>
              <a:rPr lang="el-GR" sz="2400" dirty="0"/>
              <a:t>σπαστική παραπάρεση με μυϊκή αδυναμία και </a:t>
            </a:r>
            <a:r>
              <a:rPr lang="el-GR" sz="2400" dirty="0" err="1"/>
              <a:t>υπερεφλεξία</a:t>
            </a:r>
            <a:r>
              <a:rPr lang="el-GR" sz="2400" dirty="0"/>
              <a:t>, </a:t>
            </a:r>
            <a:r>
              <a:rPr lang="el-GR" sz="2400" dirty="0" err="1"/>
              <a:t>κλόνος</a:t>
            </a:r>
            <a:r>
              <a:rPr lang="el-GR" sz="2400" dirty="0"/>
              <a:t>, σ. </a:t>
            </a:r>
            <a:r>
              <a:rPr lang="en-ID" sz="2400" dirty="0"/>
              <a:t>Babinski</a:t>
            </a:r>
            <a:endParaRPr lang="el-GR" sz="2400" dirty="0"/>
          </a:p>
          <a:p>
            <a:r>
              <a:rPr lang="el-GR" sz="2400" u="sng" dirty="0"/>
              <a:t>Αισθητικές</a:t>
            </a:r>
            <a:r>
              <a:rPr lang="el-GR" sz="2400" dirty="0"/>
              <a:t> διαταραχές: πόνος, αιμωδία στα κάτω άκρα και στην οσφύ, </a:t>
            </a:r>
          </a:p>
          <a:p>
            <a:r>
              <a:rPr lang="el-GR" sz="2400" dirty="0"/>
              <a:t>παραισθησίες, με συχνό επίπεδο αισθητικότητας στη ΘΜΣΣ (λεπτή αφή)</a:t>
            </a:r>
          </a:p>
          <a:p>
            <a:r>
              <a:rPr lang="el-GR" sz="2400" dirty="0"/>
              <a:t>Διαταραχές </a:t>
            </a:r>
            <a:r>
              <a:rPr lang="el-GR" sz="2400" u="sng" dirty="0"/>
              <a:t>ΑΝΣ</a:t>
            </a:r>
            <a:r>
              <a:rPr lang="el-GR" sz="2400" dirty="0"/>
              <a:t>: ακράτεια ούρων, επίσχεση, δυσκοιλιότητα,</a:t>
            </a:r>
          </a:p>
          <a:p>
            <a:r>
              <a:rPr lang="el-GR" sz="2400" dirty="0"/>
              <a:t>διαταραχές σεξουαλικής λειτουργίας, (νευρογενής κύστη, σπαστική κύστη, </a:t>
            </a:r>
          </a:p>
          <a:p>
            <a:r>
              <a:rPr lang="el-GR" sz="2400" dirty="0"/>
              <a:t>μειωμένος περισταλτισμός εντέρου, στυτική δυσλειτουργία)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5C8C110-7DF3-4985-A913-36BFA7636FE1}"/>
              </a:ext>
            </a:extLst>
          </p:cNvPr>
          <p:cNvSpPr/>
          <p:nvPr/>
        </p:nvSpPr>
        <p:spPr>
          <a:xfrm>
            <a:off x="6682308" y="6185247"/>
            <a:ext cx="524945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rgbClr val="555555"/>
                </a:solidFill>
                <a:latin typeface="Roboto"/>
              </a:rPr>
              <a:t> </a:t>
            </a:r>
            <a:r>
              <a:rPr lang="en-US" dirty="0">
                <a:solidFill>
                  <a:srgbClr val="0080FF"/>
                </a:solidFill>
                <a:latin typeface="inherit"/>
                <a:hlinkClick r:id="rId2"/>
              </a:rPr>
              <a:t>Frontiers in Microbiology</a:t>
            </a:r>
            <a:r>
              <a:rPr lang="en-US" dirty="0">
                <a:solidFill>
                  <a:srgbClr val="555555"/>
                </a:solidFill>
                <a:latin typeface="Roboto"/>
              </a:rPr>
              <a:t> 3:389 · November 2012 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681751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C61E253-435C-4C20-BB04-8E84E4A382E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ΠΟΛΙΟΜΥΕΛΙΤΙΔΑ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E9580BB-AAA2-4D8D-8633-8C877B9AF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dirty="0"/>
              <a:t>Οξεία ιογενής </a:t>
            </a:r>
            <a:r>
              <a:rPr lang="el-GR" u="sng" dirty="0"/>
              <a:t>μολυσματική</a:t>
            </a:r>
            <a:r>
              <a:rPr lang="el-GR" dirty="0"/>
              <a:t> </a:t>
            </a:r>
            <a:r>
              <a:rPr lang="el-GR" dirty="0">
                <a:hlinkClick r:id="rId2" tooltip="Ασθένεια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ασθένεια</a:t>
            </a:r>
            <a:r>
              <a:rPr lang="el-GR" dirty="0"/>
              <a:t> που μεταδίδεται από άνθρωπο σε άνθρωπο, κυρίως μέσω του στόματος και των κοπράνων.</a:t>
            </a:r>
          </a:p>
          <a:p>
            <a:pPr marL="0" indent="0">
              <a:buNone/>
            </a:pPr>
            <a:r>
              <a:rPr lang="el-GR" dirty="0"/>
              <a:t> 90% </a:t>
            </a:r>
            <a:r>
              <a:rPr lang="el-GR" dirty="0" err="1"/>
              <a:t>ασυμπτωματική</a:t>
            </a:r>
            <a:r>
              <a:rPr lang="el-GR" dirty="0"/>
              <a:t>. Σε περίπου 1% των περιπτώσεων ο ιός εισέρχεται στο κεντρικό νευρικό σύστημα, όπου κατά προτίμηση μολύνει και καταστρέφει τους κινητικούς νευρώνες, οδηγώντας στην μυϊκή αδυναμία και οξεία χαλαρή παράλυση.</a:t>
            </a:r>
          </a:p>
          <a:p>
            <a:pPr marL="0" indent="0">
              <a:buNone/>
            </a:pPr>
            <a:r>
              <a:rPr lang="el-GR" dirty="0"/>
              <a:t>Νωτιαία μορφή: η πιο κοινή μορφή, ασύμμετρη παράλυση (κάτω άκρα)</a:t>
            </a:r>
          </a:p>
          <a:p>
            <a:pPr marL="0" indent="0">
              <a:buNone/>
            </a:pPr>
            <a:r>
              <a:rPr lang="el-GR" dirty="0"/>
              <a:t>Προμηκική μορφή</a:t>
            </a:r>
          </a:p>
          <a:p>
            <a:pPr marL="0" indent="0">
              <a:buNone/>
            </a:pPr>
            <a:r>
              <a:rPr lang="el-GR" dirty="0" err="1"/>
              <a:t>Νωτιαιοπρομηκική</a:t>
            </a:r>
            <a:r>
              <a:rPr lang="el-GR" dirty="0"/>
              <a:t> μορφή</a:t>
            </a:r>
          </a:p>
        </p:txBody>
      </p:sp>
    </p:spTree>
    <p:extLst>
      <p:ext uri="{BB962C8B-B14F-4D97-AF65-F5344CB8AC3E}">
        <p14:creationId xmlns:p14="http://schemas.microsoft.com/office/powerpoint/2010/main" val="41513786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63B2EB2-3C2F-4F66-89A0-F9C55A45D7BC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/>
              <a:t>ΠΟΛΙΟΜΥΕΛΙΤΙΔΑ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28B4685-2BBF-425F-B559-7D1861B20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829" y="1858282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dirty="0"/>
              <a:t>Μέχρι το 1910, ένα μεγάλο μέρος του κόσμου παρουσίασε δραματική αύξηση των κρουσμάτων πολιομυελίτιδας και οι συχνές </a:t>
            </a:r>
            <a:r>
              <a:rPr lang="el-GR" b="1" dirty="0"/>
              <a:t>επιδημίες</a:t>
            </a:r>
            <a:r>
              <a:rPr lang="el-GR" dirty="0"/>
              <a:t> έγιναν τακτικές, πρωτίστως στις πόλεις κατά τη διάρκεια των </a:t>
            </a:r>
            <a:r>
              <a:rPr lang="el-GR" b="1" dirty="0"/>
              <a:t>θερινών</a:t>
            </a:r>
            <a:r>
              <a:rPr lang="el-GR" dirty="0"/>
              <a:t> μηνών. </a:t>
            </a:r>
          </a:p>
          <a:p>
            <a:pPr marL="0" indent="0">
              <a:buNone/>
            </a:pPr>
            <a:r>
              <a:rPr lang="el-GR" dirty="0"/>
              <a:t>Αυτές οι επιδημίες, που άφησαν χιλιάδες παιδιά και ενήλικους με παράλυση, έδωσαν την ώθηση για έναν "μεγάλο αγώνα " για την ανάπτυξη ενός εμβολίου. </a:t>
            </a:r>
          </a:p>
          <a:p>
            <a:pPr marL="0" indent="0">
              <a:buNone/>
            </a:pPr>
            <a:r>
              <a:rPr lang="el-GR" dirty="0"/>
              <a:t>Δεκαετία του ‘50: τα εμβόλια πολιομυελίτιδας πιστώνονται με τη μείωση του συνολικού αριθμού περιπτώσεων πολιομυελίτιδας ετησίως από πολλές εκατοντάδες χιλιάδες σε περίπου χίλιες. </a:t>
            </a:r>
          </a:p>
          <a:p>
            <a:pPr marL="0" indent="0">
              <a:buNone/>
            </a:pPr>
            <a:r>
              <a:rPr lang="el-GR" dirty="0"/>
              <a:t>Οι ενισχυμένες προσπάθειες εμβολιασμού με επικεφαλής την </a:t>
            </a:r>
            <a:r>
              <a:rPr lang="el-GR" dirty="0">
                <a:hlinkClick r:id="rId2" tooltip="Παγκόσμια Οργάνωση Υγείας"/>
              </a:rPr>
              <a:t>Παγκόσμια Οργάνωση Υγείας</a:t>
            </a:r>
            <a:r>
              <a:rPr lang="el-GR" dirty="0"/>
              <a:t>, την </a:t>
            </a:r>
            <a:r>
              <a:rPr lang="el-GR" dirty="0">
                <a:hlinkClick r:id="rId3" tooltip="UNICEF"/>
              </a:rPr>
              <a:t>UNICEF</a:t>
            </a:r>
            <a:r>
              <a:rPr lang="el-GR" dirty="0"/>
              <a:t>, και το </a:t>
            </a:r>
            <a:r>
              <a:rPr lang="el-GR" dirty="0">
                <a:hlinkClick r:id="rId4" tooltip="Διεθνές Ρόταρυ"/>
              </a:rPr>
              <a:t>διεθνές </a:t>
            </a:r>
            <a:r>
              <a:rPr lang="el-GR" dirty="0" err="1">
                <a:hlinkClick r:id="rId4" tooltip="Διεθνές Ρόταρυ"/>
              </a:rPr>
              <a:t>Ρόταρυ</a:t>
            </a:r>
            <a:r>
              <a:rPr lang="el-GR" dirty="0"/>
              <a:t> θα μπορούσαν να οδηγήσουν στην ολική εξάλειψη της ασθένειας.</a:t>
            </a:r>
          </a:p>
        </p:txBody>
      </p:sp>
    </p:spTree>
    <p:extLst>
      <p:ext uri="{BB962C8B-B14F-4D97-AF65-F5344CB8AC3E}">
        <p14:creationId xmlns:p14="http://schemas.microsoft.com/office/powerpoint/2010/main" val="24234018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584C4F3-555E-4F17-9448-759BD3857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1952 από τον </a:t>
            </a:r>
            <a:r>
              <a:rPr lang="el-GR" dirty="0" err="1"/>
              <a:t>Jonas</a:t>
            </a:r>
            <a:r>
              <a:rPr lang="el-GR" dirty="0"/>
              <a:t> </a:t>
            </a:r>
            <a:r>
              <a:rPr lang="el-GR" dirty="0" err="1"/>
              <a:t>Salk</a:t>
            </a:r>
            <a:r>
              <a:rPr lang="el-GR" dirty="0"/>
              <a:t>  μετά από 2 δόσεις αυτού του εμβολίου πάνω από 90 % των ατόμων ανέπτυξαν προστατευτικά αντισώματα και στους 3 </a:t>
            </a:r>
            <a:r>
              <a:rPr lang="el-GR" dirty="0" err="1"/>
              <a:t>ορότυπους</a:t>
            </a:r>
            <a:r>
              <a:rPr lang="el-GR" dirty="0"/>
              <a:t> του ιού και το 99% από αυτούς ήταν άνοσο στους ιούς μετά από 3 δόσεις.</a:t>
            </a:r>
          </a:p>
          <a:p>
            <a:r>
              <a:rPr lang="el-GR" dirty="0"/>
              <a:t>Μία μόνο δόση του εμβολίου </a:t>
            </a:r>
            <a:r>
              <a:rPr lang="el-GR" dirty="0" err="1"/>
              <a:t>Sabin</a:t>
            </a:r>
            <a:r>
              <a:rPr lang="el-GR" dirty="0"/>
              <a:t> από το στόμα προκαλεί ανοσία και στους 3 </a:t>
            </a:r>
            <a:r>
              <a:rPr lang="el-GR" dirty="0" err="1"/>
              <a:t>ορότυπους</a:t>
            </a:r>
            <a:r>
              <a:rPr lang="el-GR" dirty="0"/>
              <a:t> του ιού σε 50 % των δεκτών, ενώ 3 δόσεις προκαλούν ανοσία στο 95 % των δεκτών.</a:t>
            </a:r>
          </a:p>
        </p:txBody>
      </p:sp>
      <p:sp>
        <p:nvSpPr>
          <p:cNvPr id="4" name="Τίτλος 1">
            <a:extLst>
              <a:ext uri="{FF2B5EF4-FFF2-40B4-BE49-F238E27FC236}">
                <a16:creationId xmlns:a16="http://schemas.microsoft.com/office/drawing/2014/main" id="{FA58C372-8CF9-4764-AFC1-BBB8942FC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ΠΟΛΙΟΜΥΕΛΙΤΙΔΑ</a:t>
            </a:r>
          </a:p>
        </p:txBody>
      </p:sp>
    </p:spTree>
    <p:extLst>
      <p:ext uri="{BB962C8B-B14F-4D97-AF65-F5344CB8AC3E}">
        <p14:creationId xmlns:p14="http://schemas.microsoft.com/office/powerpoint/2010/main" val="31316857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F1F7E37-540E-4E49-8AD0-D9F5F953A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496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l-GR" dirty="0"/>
              <a:t>ΠΟΛΙΟΜΥΕΛΙΤΙΔΑ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7C405B1-3233-4F48-846A-88BDBA609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1" y="1095152"/>
            <a:ext cx="10834577" cy="539772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l-GR" b="1" dirty="0">
                <a:solidFill>
                  <a:srgbClr val="FF0000"/>
                </a:solidFill>
              </a:rPr>
              <a:t>Δεν υπάρχει θεραπεία για την πολιομυελίτιδα</a:t>
            </a:r>
          </a:p>
          <a:p>
            <a:pPr marL="0" indent="0">
              <a:buNone/>
            </a:pPr>
            <a:r>
              <a:rPr lang="el-GR" dirty="0"/>
              <a:t>Ασηπτική μηνιγγίτιδα: τα συμπτώματα επιμένουν δύο με δέκα χρόνια και ακολούθως υπάρχει πλήρης ανάρρωση.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Νωτιαία πολιομυελίτιδα, αν οι κινητικοί νευρώνες καταστραφούν πλήρως, τότε η παράλυση θα είναι μόνιμη. Κύτταρα τα οποία υπέστησαν μόνο βλάβη και δεν έχασαν τη λειτουργικότητα τους μπορεί να αναρρώσουν 4 με 6 βδομάδες.</a:t>
            </a:r>
          </a:p>
          <a:p>
            <a:pPr marL="0" indent="0">
              <a:buNone/>
            </a:pPr>
            <a:r>
              <a:rPr lang="el-GR" dirty="0"/>
              <a:t>50% αναρρώνουν πλήρως, 25% παραμένουν με μέτρια ανικανότητα, 25%  μένουν με σοβαρή ανικανότητα.</a:t>
            </a:r>
          </a:p>
          <a:p>
            <a:pPr marL="0" indent="0">
              <a:buNone/>
            </a:pPr>
            <a:r>
              <a:rPr lang="el-GR" dirty="0"/>
              <a:t>5 με 10% των ασθενών με παραλυτική πολιομυελίτιδα πεθαίνουν εξαιτίας της παράλυσης των αναπνευστικών μυών.</a:t>
            </a:r>
          </a:p>
          <a:p>
            <a:pPr marL="0" indent="0">
              <a:buNone/>
            </a:pPr>
            <a:r>
              <a:rPr lang="el-GR" dirty="0"/>
              <a:t> Ο δείκτης θνησιμότητας: 5% στα παιδιά και 15% με 30% στους ενήλικες. </a:t>
            </a:r>
          </a:p>
          <a:p>
            <a:pPr marL="0" indent="0">
              <a:buNone/>
            </a:pPr>
            <a:r>
              <a:rPr lang="el-GR" dirty="0"/>
              <a:t>Η προμηκική  πολιομυελίτιδα οδηγεί συχνά στον θάνατο, αν δεν παρέχεται η αναπνευστική υποστήριξη. Με υποστήριξη ο δείκτης θνησιμότητας κυμαίνεται από 25% ως 75%, ανάλογα με την ηλικία του ασθενούς . Όταν παρέχονται αναπνευστήρες αρνητικής πίεσης, τότε ο δείκτης μειώνεται στο 15%.</a:t>
            </a:r>
          </a:p>
        </p:txBody>
      </p:sp>
    </p:spTree>
    <p:extLst>
      <p:ext uri="{BB962C8B-B14F-4D97-AF65-F5344CB8AC3E}">
        <p14:creationId xmlns:p14="http://schemas.microsoft.com/office/powerpoint/2010/main" val="4071514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04A7303-9F22-4A04-82B3-6BC712669D7B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l-GR" b="1" dirty="0"/>
              <a:t>1Β. Πρωτοπαθής πλάγια σκλήρυνση.</a:t>
            </a:r>
          </a:p>
          <a:p>
            <a:pPr marL="0" indent="0">
              <a:buNone/>
            </a:pPr>
            <a:r>
              <a:rPr lang="el-GR" dirty="0"/>
              <a:t>Προϊούσα εκφύλιση φλοιονωτιαίου και </a:t>
            </a:r>
            <a:r>
              <a:rPr lang="el-GR" dirty="0" err="1"/>
              <a:t>φλοιπρομηκικού</a:t>
            </a:r>
            <a:r>
              <a:rPr lang="el-GR" dirty="0"/>
              <a:t> δεματίου.</a:t>
            </a:r>
          </a:p>
          <a:p>
            <a:pPr marL="0" indent="0">
              <a:buNone/>
            </a:pPr>
            <a:r>
              <a:rPr lang="el-GR" dirty="0"/>
              <a:t>Εξελίσσεται με βραδύ ρυθμό. Αρχίζει ως σπαστική παραπληγία και σε διάστημα ετών προσβάλλει άνω άκρα, ομιλία και κατάποση.</a:t>
            </a:r>
          </a:p>
        </p:txBody>
      </p:sp>
      <p:sp>
        <p:nvSpPr>
          <p:cNvPr id="4" name="Τίτλος 1">
            <a:extLst>
              <a:ext uri="{FF2B5EF4-FFF2-40B4-BE49-F238E27FC236}">
                <a16:creationId xmlns:a16="http://schemas.microsoft.com/office/drawing/2014/main" id="{3A5DF16E-5577-429E-9155-5C553F1E0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ΝΟΣΟΙ ΑΝΩΤΕΡΟΥ ΚΙΝΗΤΙΚΟΥ ΝΕΥΡΩΝΑ</a:t>
            </a:r>
          </a:p>
        </p:txBody>
      </p:sp>
    </p:spTree>
    <p:extLst>
      <p:ext uri="{BB962C8B-B14F-4D97-AF65-F5344CB8AC3E}">
        <p14:creationId xmlns:p14="http://schemas.microsoft.com/office/powerpoint/2010/main" val="30436676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D7DD11-CFD3-45D6-858A-FB4B3E022705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ΜΕΤΑΠΟΛΙΟΜΥΕΛΙΤΙΔΙΚΟ ΣΥΝΔΡΟΜΟ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57A60C0-DFD1-48EF-83A7-94450723E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25% και 50% των ατόμων που επιβιώνουν από την παραλυτική πολιομυελίτιδα στην παιδική ηλικία, αναπτύσσουν συμπτώματα δεκαετίες μετά την ανάρρωση από την οξεία λοίμωξη, κυρίως νέα μυϊκή αδυναμία και υπερβολική κόπωση.</a:t>
            </a:r>
          </a:p>
        </p:txBody>
      </p:sp>
    </p:spTree>
    <p:extLst>
      <p:ext uri="{BB962C8B-B14F-4D97-AF65-F5344CB8AC3E}">
        <p14:creationId xmlns:p14="http://schemas.microsoft.com/office/powerpoint/2010/main" val="4060254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AAA6A50-E14A-47A8-AA81-554E50E705B9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ΠΛΑΓΙΑ ΜΥΑΤΡΟΦΙΚΗ ΣΚΛΗΡΥΝΣΗ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86CA522-ADC0-40FD-A75B-322E39E34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dirty="0"/>
              <a:t>Επίπτωση 1,5-2/100.000</a:t>
            </a:r>
          </a:p>
          <a:p>
            <a:pPr marL="0" indent="0">
              <a:buNone/>
            </a:pPr>
            <a:r>
              <a:rPr lang="el-GR" dirty="0"/>
              <a:t>Επιπολασμός 8/100.000</a:t>
            </a:r>
          </a:p>
          <a:p>
            <a:pPr marL="0" indent="0">
              <a:buNone/>
            </a:pPr>
            <a:r>
              <a:rPr lang="el-GR" dirty="0"/>
              <a:t>Α/Γ 1,5/1</a:t>
            </a:r>
          </a:p>
          <a:p>
            <a:pPr marL="0" indent="0">
              <a:buNone/>
            </a:pPr>
            <a:r>
              <a:rPr lang="el-GR" dirty="0"/>
              <a:t>Ηλικία έναρξης &gt;50 έτη</a:t>
            </a:r>
          </a:p>
          <a:p>
            <a:pPr marL="0" indent="0">
              <a:buNone/>
            </a:pPr>
            <a:r>
              <a:rPr lang="el-GR" u="sng" dirty="0"/>
              <a:t>Συμπτωματολογία</a:t>
            </a:r>
            <a:r>
              <a:rPr lang="el-GR" dirty="0"/>
              <a:t> από ανώτερο (ΑΚΝ) και κατώτερο κινητικό νευρώνα (ΚΚΝ)</a:t>
            </a:r>
          </a:p>
          <a:p>
            <a:pPr marL="0" indent="0">
              <a:buNone/>
            </a:pPr>
            <a:r>
              <a:rPr lang="el-GR" u="sng" dirty="0"/>
              <a:t>Ιστολογικά</a:t>
            </a:r>
            <a:r>
              <a:rPr lang="el-GR" dirty="0"/>
              <a:t>: εκφύλιση και μείωση αριθμού κινητικών κυττάρων </a:t>
            </a:r>
          </a:p>
          <a:p>
            <a:pPr marL="0" indent="0">
              <a:buNone/>
            </a:pPr>
            <a:r>
              <a:rPr lang="el-GR" dirty="0" err="1"/>
              <a:t>πρ</a:t>
            </a:r>
            <a:r>
              <a:rPr lang="el-GR" dirty="0"/>
              <a:t>. κέρατων ΝΜ και κινητικών πυρήνων  στελέχους</a:t>
            </a:r>
          </a:p>
          <a:p>
            <a:pPr marL="0" indent="0">
              <a:buNone/>
            </a:pPr>
            <a:r>
              <a:rPr lang="el-GR" dirty="0"/>
              <a:t>Οικογενής 5%</a:t>
            </a:r>
          </a:p>
          <a:p>
            <a:pPr lvl="1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68737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E0F8E43C-7120-4C4E-9D8E-8F0BA816B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33" y="0"/>
            <a:ext cx="9443013" cy="664915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88D7AB5-127B-4D59-945F-06F9193C359A}"/>
              </a:ext>
            </a:extLst>
          </p:cNvPr>
          <p:cNvSpPr/>
          <p:nvPr/>
        </p:nvSpPr>
        <p:spPr>
          <a:xfrm>
            <a:off x="9431078" y="6279818"/>
            <a:ext cx="2607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Lancet 2011; 377: 942–55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560922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B2545D0-7CD4-4C34-8FF8-06EC2DC3A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ΠΑΘΟΦΥΣΙΟΛΟΓΙΑ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3C59777-EFFA-4228-897E-63EDB9289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Οικογενής: </a:t>
            </a:r>
            <a:r>
              <a:rPr lang="el-GR" dirty="0" err="1"/>
              <a:t>επικρατητιτκή</a:t>
            </a:r>
            <a:r>
              <a:rPr lang="el-GR" dirty="0"/>
              <a:t>, δε διαφοροποιείται κλινικά από τη σποραδική</a:t>
            </a:r>
            <a:endParaRPr lang="en-US" dirty="0"/>
          </a:p>
          <a:p>
            <a:r>
              <a:rPr lang="el-GR" dirty="0"/>
              <a:t>Η </a:t>
            </a:r>
            <a:r>
              <a:rPr lang="el-GR" dirty="0" err="1"/>
              <a:t>παθοφυσιολογία</a:t>
            </a:r>
            <a:r>
              <a:rPr lang="el-GR" dirty="0"/>
              <a:t> της νόσου, μάλλον έχει να κάνει με την </a:t>
            </a:r>
            <a:r>
              <a:rPr lang="el-GR" b="1" dirty="0"/>
              <a:t>υπολειτουργία ενός ενζύμου (</a:t>
            </a:r>
            <a:r>
              <a:rPr lang="el-GR" b="1" dirty="0" err="1"/>
              <a:t>σουπεροξειδάσης</a:t>
            </a:r>
            <a:r>
              <a:rPr lang="el-GR" b="1" dirty="0"/>
              <a:t> ή SOD1)</a:t>
            </a:r>
            <a:r>
              <a:rPr lang="el-GR" dirty="0"/>
              <a:t> που είναι απαραίτητο για την δέσμευση των ελεύθερων ριζών οξυγόνου. Στην οικογενή μορφή το τροποποιημένο ένζυμο δεν μπορεί να έχει αυτή τη δράση, ενώ στη σποραδική δεν υπάρχουν ελεύθερα ιόντα </a:t>
            </a:r>
            <a:r>
              <a:rPr lang="el-GR" dirty="0" err="1"/>
              <a:t>Zn</a:t>
            </a:r>
            <a:r>
              <a:rPr lang="el-GR" dirty="0"/>
              <a:t> που ενεργοποιούν το συγκεκριμένο ένζυμο. Σαν αποτέλεσμα οι </a:t>
            </a:r>
            <a:r>
              <a:rPr lang="el-GR" b="1" dirty="0"/>
              <a:t>ελεύθερες ρίζες οξυγόνου δρουν τοξικά στα κινητικά κύτταρα </a:t>
            </a:r>
            <a:r>
              <a:rPr lang="el-GR" dirty="0"/>
              <a:t>μέσω βλάβης στο </a:t>
            </a:r>
            <a:r>
              <a:rPr lang="el-GR" dirty="0" err="1"/>
              <a:t>μιτοχονδριακό</a:t>
            </a:r>
            <a:r>
              <a:rPr lang="el-GR" dirty="0"/>
              <a:t> και πυρηνικό DNA.</a:t>
            </a:r>
          </a:p>
        </p:txBody>
      </p:sp>
    </p:spTree>
    <p:extLst>
      <p:ext uri="{BB962C8B-B14F-4D97-AF65-F5344CB8AC3E}">
        <p14:creationId xmlns:p14="http://schemas.microsoft.com/office/powerpoint/2010/main" val="26434587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s Pictured, many Gene Mutations affect ALS, however the main one is a mutation of the SIGMAR1 which leads to a mutation of the TDP-43 protein. This is the cause of 10 percent of ALS disease, the most of any gene. ">
            <a:extLst>
              <a:ext uri="{FF2B5EF4-FFF2-40B4-BE49-F238E27FC236}">
                <a16:creationId xmlns:a16="http://schemas.microsoft.com/office/drawing/2014/main" id="{9C69829B-0A79-4A17-ABDA-FA8EDA971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74" y="225814"/>
            <a:ext cx="7971382" cy="597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5A4AAA72-567E-4BAB-987A-66BFA8C29CD7}"/>
              </a:ext>
            </a:extLst>
          </p:cNvPr>
          <p:cNvSpPr/>
          <p:nvPr/>
        </p:nvSpPr>
        <p:spPr>
          <a:xfrm>
            <a:off x="2721934" y="6392654"/>
            <a:ext cx="87824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http://4.bp.blogspot.com/_0v8QmfVmsYQ/TK9T2vRG4gI/AAAAAAAAABw/3fRu16MNHaE/s1600/Genes+that+cause+ALS.jpg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9429761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E4726F8-C075-4A8E-8A8B-81E6AA17F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ΠΑΘΟΦΥΣΙΟΛΟΓΙΑ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8436D1F-6DA3-4182-B02C-8B179891D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Βέβαια υπάρχουν και άλλες πιθανές αιτίες που διερευνώνται όπως το </a:t>
            </a:r>
            <a:r>
              <a:rPr lang="el-GR" b="1" dirty="0" err="1"/>
              <a:t>γλουταμινικό</a:t>
            </a:r>
            <a:r>
              <a:rPr lang="el-GR" b="1" dirty="0"/>
              <a:t> οξύ</a:t>
            </a:r>
            <a:r>
              <a:rPr lang="el-GR" dirty="0"/>
              <a:t>, ένας νευροδιαβιβαστής που σε αυξημένες ποσότητες μπορεί να βλάψει τους νευρώνες και οι </a:t>
            </a:r>
            <a:r>
              <a:rPr lang="el-GR" b="1" dirty="0" err="1"/>
              <a:t>αυτοάνοσες</a:t>
            </a:r>
            <a:r>
              <a:rPr lang="el-GR" b="1" dirty="0"/>
              <a:t> αντιδράσεις του ανοσοποιητικού συστήματος</a:t>
            </a:r>
            <a:r>
              <a:rPr lang="el-GR" dirty="0"/>
              <a:t> που μπορούν να ενεργοποιήσουν τη διαδικασία που οδηγεί στην ALS. </a:t>
            </a:r>
          </a:p>
          <a:p>
            <a:pPr marL="0" indent="0">
              <a:buNone/>
            </a:pPr>
            <a:r>
              <a:rPr lang="el-GR" dirty="0"/>
              <a:t>Τα αυτό-αντισώματα μπορούν άμεσα ή έμμεσα να μειώσουν την λειτουργία των κινητικών νευρώνων, παρεμβαίνοντας στην μετάδοση των σημάτων μεταξύ του εγκεφάλου και των μυών.</a:t>
            </a:r>
          </a:p>
        </p:txBody>
      </p:sp>
    </p:spTree>
    <p:extLst>
      <p:ext uri="{BB962C8B-B14F-4D97-AF65-F5344CB8AC3E}">
        <p14:creationId xmlns:p14="http://schemas.microsoft.com/office/powerpoint/2010/main" val="16567365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Î£ÏÎµÏÎ¹ÎºÎ® ÎµÎ¹ÎºÏÎ½Î±">
            <a:extLst>
              <a:ext uri="{FF2B5EF4-FFF2-40B4-BE49-F238E27FC236}">
                <a16:creationId xmlns:a16="http://schemas.microsoft.com/office/drawing/2014/main" id="{8514B370-4229-4EBC-A001-E5F32E029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371" y="319088"/>
            <a:ext cx="9655629" cy="62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7104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8A9B3065-9BAC-4A8C-81A0-DB387DEAE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69" y="606086"/>
            <a:ext cx="6096000" cy="5881993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6BC9860-9AA8-44DD-B1E5-B844D06B36F4}"/>
              </a:ext>
            </a:extLst>
          </p:cNvPr>
          <p:cNvSpPr/>
          <p:nvPr/>
        </p:nvSpPr>
        <p:spPr>
          <a:xfrm>
            <a:off x="7598229" y="843677"/>
            <a:ext cx="42889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Τοξικότητα από </a:t>
            </a:r>
            <a:r>
              <a:rPr lang="el-GR" dirty="0" err="1"/>
              <a:t>γλουταμικό</a:t>
            </a:r>
            <a:r>
              <a:rPr lang="el-GR" dirty="0"/>
              <a:t> οξύ</a:t>
            </a:r>
          </a:p>
          <a:p>
            <a:r>
              <a:rPr lang="el-GR" dirty="0"/>
              <a:t>Ελεύθερες ρίζες</a:t>
            </a:r>
          </a:p>
          <a:p>
            <a:r>
              <a:rPr lang="el-GR" dirty="0" err="1"/>
              <a:t>Κυτταροπλασματικά</a:t>
            </a:r>
            <a:r>
              <a:rPr lang="el-GR" dirty="0"/>
              <a:t> έγκλειστα με πρωτεΐνες</a:t>
            </a:r>
          </a:p>
          <a:p>
            <a:r>
              <a:rPr lang="en-US" dirty="0"/>
              <a:t>SOD1 </a:t>
            </a:r>
            <a:r>
              <a:rPr lang="el-GR" dirty="0"/>
              <a:t>ένζυμα</a:t>
            </a:r>
          </a:p>
          <a:p>
            <a:r>
              <a:rPr lang="el-GR" dirty="0"/>
              <a:t>Δυσλειτουργία μιτοχονδρίων</a:t>
            </a:r>
          </a:p>
          <a:p>
            <a:r>
              <a:rPr lang="el-GR" dirty="0"/>
              <a:t>Διάσπαση </a:t>
            </a:r>
            <a:r>
              <a:rPr lang="el-GR" dirty="0" err="1"/>
              <a:t>αξονοπλασματικής</a:t>
            </a:r>
            <a:r>
              <a:rPr lang="el-GR" dirty="0"/>
              <a:t> μεταφοράς</a:t>
            </a:r>
          </a:p>
          <a:p>
            <a:r>
              <a:rPr lang="el-GR" dirty="0"/>
              <a:t>Συσσώρευση </a:t>
            </a:r>
            <a:r>
              <a:rPr lang="el-GR" dirty="0" err="1"/>
              <a:t>νευροϊνιδίων</a:t>
            </a:r>
            <a:endParaRPr lang="el-GR" dirty="0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36F0C7DD-999E-474E-806F-ACB87CD5D3D9}"/>
              </a:ext>
            </a:extLst>
          </p:cNvPr>
          <p:cNvSpPr/>
          <p:nvPr/>
        </p:nvSpPr>
        <p:spPr>
          <a:xfrm>
            <a:off x="8851449" y="5897046"/>
            <a:ext cx="2607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Lancet 2011; 377: 942–55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886467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Î£ÏÎµÏÎ¹ÎºÎ® ÎµÎ¹ÎºÏÎ½Î±">
            <a:extLst>
              <a:ext uri="{FF2B5EF4-FFF2-40B4-BE49-F238E27FC236}">
                <a16:creationId xmlns:a16="http://schemas.microsoft.com/office/drawing/2014/main" id="{567EE9A7-5E22-493F-A09D-03F18C5E9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418" y="476250"/>
            <a:ext cx="809625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22589006-26BA-4AB1-A754-679F72B044A2}"/>
              </a:ext>
            </a:extLst>
          </p:cNvPr>
          <p:cNvSpPr/>
          <p:nvPr/>
        </p:nvSpPr>
        <p:spPr>
          <a:xfrm>
            <a:off x="6382591" y="6012418"/>
            <a:ext cx="5065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80FF"/>
                </a:solidFill>
                <a:latin typeface="inherit"/>
                <a:hlinkClick r:id="rId3"/>
              </a:rPr>
              <a:t>Frontiers in Cellular Neuroscience</a:t>
            </a:r>
            <a:r>
              <a:rPr lang="en-US" dirty="0">
                <a:solidFill>
                  <a:srgbClr val="555555"/>
                </a:solidFill>
                <a:latin typeface="Roboto"/>
              </a:rPr>
              <a:t> 11 · March 2017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2858368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nucleus2012.files.wordpress.com/2015/09/l.jpg">
            <a:extLst>
              <a:ext uri="{FF2B5EF4-FFF2-40B4-BE49-F238E27FC236}">
                <a16:creationId xmlns:a16="http://schemas.microsoft.com/office/drawing/2014/main" id="{C8E1BEA0-898B-4722-9064-4D19DABD2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78" y="-287111"/>
            <a:ext cx="8929007" cy="682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D1056329-9635-4F45-A052-1ADA2ED57A9C}"/>
              </a:ext>
            </a:extLst>
          </p:cNvPr>
          <p:cNvSpPr/>
          <p:nvPr/>
        </p:nvSpPr>
        <p:spPr>
          <a:xfrm>
            <a:off x="8259823" y="6009836"/>
            <a:ext cx="3121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D6D6D6"/>
                </a:solidFill>
                <a:latin typeface="arial" panose="020B0604020202020204" pitchFamily="34" charset="0"/>
                <a:hlinkClick r:id="rId3"/>
              </a:rPr>
              <a:t>nucleus2012.wordpress.com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52341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DF9BD44-5BC8-4EB2-BBEA-B560CF2FD4D3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/>
              <a:t>2Α. </a:t>
            </a:r>
            <a:r>
              <a:rPr lang="el-GR" b="1" dirty="0" err="1"/>
              <a:t>Νωτιαίες</a:t>
            </a:r>
            <a:r>
              <a:rPr lang="el-GR" b="1" dirty="0"/>
              <a:t> μυϊκές ατροφίες </a:t>
            </a:r>
            <a:r>
              <a:rPr lang="en-US" b="1" dirty="0"/>
              <a:t>(NMA)</a:t>
            </a:r>
            <a:endParaRPr lang="el-GR" b="1" dirty="0"/>
          </a:p>
          <a:p>
            <a:pPr marL="0" indent="0">
              <a:buNone/>
            </a:pPr>
            <a:r>
              <a:rPr lang="el-GR" dirty="0"/>
              <a:t>Οι 2</a:t>
            </a:r>
            <a:r>
              <a:rPr lang="el-GR" baseline="30000" dirty="0"/>
              <a:t>ες</a:t>
            </a:r>
            <a:r>
              <a:rPr lang="el-GR" dirty="0"/>
              <a:t> πιο συχνές νευρομυϊκές παθήσεις στην παιδική ηλικία μετά την νόσο </a:t>
            </a:r>
            <a:r>
              <a:rPr lang="en-ID" dirty="0" err="1"/>
              <a:t>Duchenne</a:t>
            </a:r>
            <a:r>
              <a:rPr lang="el-GR" dirty="0"/>
              <a:t>.</a:t>
            </a:r>
          </a:p>
          <a:p>
            <a:pPr marL="0" indent="0">
              <a:buNone/>
            </a:pPr>
            <a:r>
              <a:rPr lang="el-GR" dirty="0"/>
              <a:t>Μεγάλη κλινική και γενετική ανομοιογένεια</a:t>
            </a:r>
            <a:r>
              <a:rPr lang="en-ID" dirty="0"/>
              <a:t>.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Νεογνά: πεθαίνουν αμέσως με τη γέννηση (δεν προλαβαίνουν να πάρουν την 1</a:t>
            </a:r>
            <a:r>
              <a:rPr lang="el-GR" baseline="30000" dirty="0"/>
              <a:t>η</a:t>
            </a:r>
            <a:r>
              <a:rPr lang="el-GR" dirty="0"/>
              <a:t> αναπνοή) </a:t>
            </a:r>
          </a:p>
          <a:p>
            <a:pPr marL="0" indent="0">
              <a:buNone/>
            </a:pPr>
            <a:r>
              <a:rPr lang="el-GR" dirty="0"/>
              <a:t>Ενήλικες με πολύ ήπια μορφή, που αγνοούν ότι πάσχουν. 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Τίτλος 1">
            <a:extLst>
              <a:ext uri="{FF2B5EF4-FFF2-40B4-BE49-F238E27FC236}">
                <a16:creationId xmlns:a16="http://schemas.microsoft.com/office/drawing/2014/main" id="{8061D825-D0DF-4DEE-90DF-39BCDBDCD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ΝΟΣΟΙ ΚΑΤΩΤΕΡΟΥ ΚΙΝΗΤΙΚΟΥ ΝΕΥΡΩΝΑ</a:t>
            </a:r>
          </a:p>
        </p:txBody>
      </p:sp>
    </p:spTree>
    <p:extLst>
      <p:ext uri="{BB962C8B-B14F-4D97-AF65-F5344CB8AC3E}">
        <p14:creationId xmlns:p14="http://schemas.microsoft.com/office/powerpoint/2010/main" val="41087860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DC93D5C-AC18-415F-A392-5662102B5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73" y="350372"/>
            <a:ext cx="5460598" cy="5916006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64167024-CC0C-42E8-B997-08C461FE158A}"/>
              </a:ext>
            </a:extLst>
          </p:cNvPr>
          <p:cNvSpPr/>
          <p:nvPr/>
        </p:nvSpPr>
        <p:spPr>
          <a:xfrm>
            <a:off x="621849" y="6322962"/>
            <a:ext cx="2607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Lancet 2011; 377: 942–55</a:t>
            </a:r>
            <a:endParaRPr lang="el-GR" dirty="0"/>
          </a:p>
        </p:txBody>
      </p:sp>
      <p:pic>
        <p:nvPicPr>
          <p:cNvPr id="8196" name="Picture 4" descr="Î£ÏÎµÏÎ¹ÎºÎ® ÎµÎ¹ÎºÏÎ½Î±">
            <a:extLst>
              <a:ext uri="{FF2B5EF4-FFF2-40B4-BE49-F238E27FC236}">
                <a16:creationId xmlns:a16="http://schemas.microsoft.com/office/drawing/2014/main" id="{3BE875F2-97B2-4FD3-A8F1-EE67C460A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974" y="167669"/>
            <a:ext cx="4238625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72986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E5691699-5BAF-4157-9F59-D9CF05DB0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ΚΛΙΝΙΚΗ ΕΙΚΟΝΑ</a:t>
            </a:r>
          </a:p>
        </p:txBody>
      </p:sp>
      <p:sp>
        <p:nvSpPr>
          <p:cNvPr id="6" name="Θέση κειμένου 5">
            <a:extLst>
              <a:ext uri="{FF2B5EF4-FFF2-40B4-BE49-F238E27FC236}">
                <a16:creationId xmlns:a16="http://schemas.microsoft.com/office/drawing/2014/main" id="{8C8640DB-7894-4F17-B345-5ECB4192CA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ΑΚΝ</a:t>
            </a:r>
          </a:p>
        </p:txBody>
      </p:sp>
      <p:sp>
        <p:nvSpPr>
          <p:cNvPr id="7" name="Θέση περιεχομένου 6">
            <a:extLst>
              <a:ext uri="{FF2B5EF4-FFF2-40B4-BE49-F238E27FC236}">
                <a16:creationId xmlns:a16="http://schemas.microsoft.com/office/drawing/2014/main" id="{3CAA5F32-09F8-4445-94EA-0C2CAAC0BD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dirty="0"/>
              <a:t>Μυϊκή αδυναμία (παραπάρεση/</a:t>
            </a:r>
            <a:r>
              <a:rPr lang="el-GR" dirty="0" err="1"/>
              <a:t>τετραπάρεση</a:t>
            </a:r>
            <a:r>
              <a:rPr lang="el-GR" dirty="0"/>
              <a:t>)</a:t>
            </a:r>
            <a:endParaRPr lang="en-US" dirty="0"/>
          </a:p>
          <a:p>
            <a:pPr marL="0" indent="0">
              <a:buNone/>
            </a:pPr>
            <a:r>
              <a:rPr lang="el-GR" dirty="0"/>
              <a:t>Διαταραχή λεπτής κινητικότητας</a:t>
            </a:r>
          </a:p>
          <a:p>
            <a:pPr marL="0" indent="0">
              <a:buNone/>
            </a:pPr>
            <a:r>
              <a:rPr lang="el-GR" dirty="0"/>
              <a:t>Σπαστικότατα</a:t>
            </a:r>
          </a:p>
          <a:p>
            <a:pPr marL="0" indent="0">
              <a:buNone/>
            </a:pPr>
            <a:r>
              <a:rPr lang="el-GR" dirty="0"/>
              <a:t>Ζωηρά ΤΑ</a:t>
            </a:r>
          </a:p>
          <a:p>
            <a:pPr marL="0" indent="0">
              <a:buNone/>
            </a:pPr>
            <a:r>
              <a:rPr lang="el-GR" dirty="0"/>
              <a:t>Σ. </a:t>
            </a:r>
            <a:r>
              <a:rPr lang="en-ID" dirty="0"/>
              <a:t>Babinski </a:t>
            </a:r>
            <a:r>
              <a:rPr lang="el-GR" dirty="0"/>
              <a:t>/ σ. </a:t>
            </a:r>
            <a:r>
              <a:rPr lang="en-ID" dirty="0"/>
              <a:t>Hoffmann</a:t>
            </a:r>
          </a:p>
          <a:p>
            <a:pPr marL="0" indent="0">
              <a:buNone/>
            </a:pPr>
            <a:r>
              <a:rPr lang="en-US" dirty="0"/>
              <a:t>K</a:t>
            </a:r>
            <a:r>
              <a:rPr lang="el-GR" dirty="0" err="1"/>
              <a:t>λόνος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Ζωηρό μασητήριο </a:t>
            </a:r>
          </a:p>
          <a:p>
            <a:pPr marL="0" indent="0">
              <a:buNone/>
            </a:pPr>
            <a:r>
              <a:rPr lang="el-GR" dirty="0" err="1"/>
              <a:t>Ψευδοπρομηκικές</a:t>
            </a:r>
            <a:r>
              <a:rPr lang="el-GR" dirty="0"/>
              <a:t> εκδηλώσεις</a:t>
            </a:r>
          </a:p>
        </p:txBody>
      </p:sp>
      <p:sp>
        <p:nvSpPr>
          <p:cNvPr id="8" name="Θέση κειμένου 7">
            <a:extLst>
              <a:ext uri="{FF2B5EF4-FFF2-40B4-BE49-F238E27FC236}">
                <a16:creationId xmlns:a16="http://schemas.microsoft.com/office/drawing/2014/main" id="{1AF68401-571A-47BB-BA52-32132F8C10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l-GR" dirty="0"/>
              <a:t>ΚΚΝ</a:t>
            </a:r>
          </a:p>
        </p:txBody>
      </p:sp>
      <p:sp>
        <p:nvSpPr>
          <p:cNvPr id="9" name="Θέση περιεχομένου 8">
            <a:extLst>
              <a:ext uri="{FF2B5EF4-FFF2-40B4-BE49-F238E27FC236}">
                <a16:creationId xmlns:a16="http://schemas.microsoft.com/office/drawing/2014/main" id="{30099575-40C9-4017-B145-0E1F301F242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dirty="0"/>
              <a:t>Μυϊκή αδυναμία</a:t>
            </a:r>
          </a:p>
          <a:p>
            <a:pPr marL="0" indent="0">
              <a:buNone/>
            </a:pPr>
            <a:r>
              <a:rPr lang="el-GR" dirty="0"/>
              <a:t>Ατροφία</a:t>
            </a:r>
          </a:p>
          <a:p>
            <a:pPr marL="0" indent="0">
              <a:buNone/>
            </a:pPr>
            <a:r>
              <a:rPr lang="el-GR" dirty="0"/>
              <a:t>Δεσμιδώσεις</a:t>
            </a:r>
          </a:p>
          <a:p>
            <a:pPr marL="0" indent="0">
              <a:buNone/>
            </a:pPr>
            <a:r>
              <a:rPr lang="el-GR" dirty="0"/>
              <a:t>Κατάργηση ΤΑ</a:t>
            </a:r>
          </a:p>
          <a:p>
            <a:pPr marL="0" indent="0">
              <a:buNone/>
            </a:pPr>
            <a:r>
              <a:rPr lang="el-GR" dirty="0"/>
              <a:t>Ατροφία</a:t>
            </a:r>
          </a:p>
          <a:p>
            <a:pPr marL="0" indent="0">
              <a:buNone/>
            </a:pPr>
            <a:r>
              <a:rPr lang="el-GR" dirty="0"/>
              <a:t>Δυσαρθρία, δυσφαγία</a:t>
            </a:r>
          </a:p>
          <a:p>
            <a:pPr marL="0" indent="0">
              <a:buNone/>
            </a:pPr>
            <a:r>
              <a:rPr lang="el-GR" dirty="0"/>
              <a:t>Πάρεση μαλακής υπερώας, φάρυγγα</a:t>
            </a:r>
          </a:p>
          <a:p>
            <a:pPr marL="0" indent="0">
              <a:buNone/>
            </a:pPr>
            <a:r>
              <a:rPr lang="el-GR" dirty="0"/>
              <a:t>Αναπνευστική δυσχέρεια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489314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Î£ÏÎµÏÎ¹ÎºÎ® ÎµÎ¹ÎºÏÎ½Î±">
            <a:extLst>
              <a:ext uri="{FF2B5EF4-FFF2-40B4-BE49-F238E27FC236}">
                <a16:creationId xmlns:a16="http://schemas.microsoft.com/office/drawing/2014/main" id="{E6235675-6FCC-424E-9EE1-AA86522F6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573768"/>
            <a:ext cx="3571875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4376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Î£ÏÎµÏÎ¹ÎºÎ® ÎµÎ¹ÎºÏÎ½Î±">
            <a:extLst>
              <a:ext uri="{FF2B5EF4-FFF2-40B4-BE49-F238E27FC236}">
                <a16:creationId xmlns:a16="http://schemas.microsoft.com/office/drawing/2014/main" id="{E0F660A0-3AB4-4BA4-A691-C3D303F81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955" y="776287"/>
            <a:ext cx="6381750" cy="530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04D11ED-EEC3-46BB-8150-9CFBDCEC8836}"/>
              </a:ext>
            </a:extLst>
          </p:cNvPr>
          <p:cNvSpPr/>
          <p:nvPr/>
        </p:nvSpPr>
        <p:spPr>
          <a:xfrm>
            <a:off x="8851449" y="5897046"/>
            <a:ext cx="2607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Lancet 2011; 377: 942–55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6690870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3AA768B-8668-4C0D-9132-1E92743FF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5" y="514350"/>
            <a:ext cx="687705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8635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91C6E54-D56E-4949-AE7F-7797EE9B0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585" y="0"/>
            <a:ext cx="9298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991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Τίτλος 9">
            <a:extLst>
              <a:ext uri="{FF2B5EF4-FFF2-40B4-BE49-F238E27FC236}">
                <a16:creationId xmlns:a16="http://schemas.microsoft.com/office/drawing/2014/main" id="{B321B448-5BA6-489C-BD71-1B480D935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ΝΟΣΟΙ ΚΙΝΗΤΙΚΟΥ ΝΕΥΡΩΝΑ</a:t>
            </a:r>
          </a:p>
        </p:txBody>
      </p:sp>
      <p:sp>
        <p:nvSpPr>
          <p:cNvPr id="11" name="Θέση περιεχομένου 10">
            <a:extLst>
              <a:ext uri="{FF2B5EF4-FFF2-40B4-BE49-F238E27FC236}">
                <a16:creationId xmlns:a16="http://schemas.microsoft.com/office/drawing/2014/main" id="{DABE1CBC-0787-497E-B046-87C133692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Ανώτερος</a:t>
            </a:r>
            <a:r>
              <a:rPr lang="el-GR" dirty="0"/>
              <a:t> κινητικός νευρώνας: 1παθής πλαγία σκλήρυνση</a:t>
            </a:r>
          </a:p>
          <a:p>
            <a:r>
              <a:rPr lang="el-GR" b="1" dirty="0"/>
              <a:t>Κατώτερος</a:t>
            </a:r>
            <a:r>
              <a:rPr lang="el-GR" dirty="0"/>
              <a:t> κινητικός νευρώνας: προϊούσα μυϊκή ατροφία /</a:t>
            </a:r>
            <a:r>
              <a:rPr lang="en-ID" dirty="0"/>
              <a:t>Hirayama</a:t>
            </a:r>
            <a:r>
              <a:rPr lang="en-US" dirty="0"/>
              <a:t> (</a:t>
            </a:r>
            <a:r>
              <a:rPr lang="el-GR" dirty="0" err="1"/>
              <a:t>μονομελική</a:t>
            </a:r>
            <a:r>
              <a:rPr lang="el-GR" dirty="0"/>
              <a:t>)</a:t>
            </a:r>
          </a:p>
          <a:p>
            <a:r>
              <a:rPr lang="el-GR" b="1" dirty="0"/>
              <a:t>Ανώτερος και κατώτερος </a:t>
            </a:r>
            <a:r>
              <a:rPr lang="el-GR" dirty="0"/>
              <a:t>κινητικός νευρώνας: Πλαγία Μυατροφική Σκλήρυνση / Προϊούσα Προμηκική Παράλυση / </a:t>
            </a:r>
          </a:p>
        </p:txBody>
      </p:sp>
    </p:spTree>
    <p:extLst>
      <p:ext uri="{BB962C8B-B14F-4D97-AF65-F5344CB8AC3E}">
        <p14:creationId xmlns:p14="http://schemas.microsoft.com/office/powerpoint/2010/main" val="196865087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>
            <a:extLst>
              <a:ext uri="{FF2B5EF4-FFF2-40B4-BE49-F238E27FC236}">
                <a16:creationId xmlns:a16="http://schemas.microsoft.com/office/drawing/2014/main" id="{00B1EFB5-8D12-43EE-A031-A5C1F2337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7375"/>
          </a:xfrm>
        </p:spPr>
        <p:txBody>
          <a:bodyPr>
            <a:normAutofit fontScale="90000"/>
          </a:bodyPr>
          <a:lstStyle/>
          <a:p>
            <a:r>
              <a:rPr lang="el-GR" dirty="0"/>
              <a:t>ΠΟΡΕΙΑ</a:t>
            </a:r>
          </a:p>
        </p:txBody>
      </p:sp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B9A7ED8A-9AC2-4ECF-85B9-99CE2DB5C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0"/>
            <a:ext cx="10515600" cy="5033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dirty="0"/>
              <a:t>Ύπουλη έναρξη (πτώση άκρου, ατροφία, δεσμιδώσεις, κράμπες).</a:t>
            </a:r>
          </a:p>
          <a:p>
            <a:pPr marL="0" indent="0">
              <a:buNone/>
            </a:pPr>
            <a:r>
              <a:rPr lang="el-GR" dirty="0"/>
              <a:t>Άνω άκρα 75-80%, ασύμμετρα</a:t>
            </a:r>
          </a:p>
          <a:p>
            <a:pPr marL="0" indent="0">
              <a:buNone/>
            </a:pPr>
            <a:r>
              <a:rPr lang="el-GR" dirty="0"/>
              <a:t>Όταν η νόσος εκδηλωθεί κλινικά ήδη έχει χαθεί σημαντικό αριθμός νευρώνων</a:t>
            </a:r>
          </a:p>
          <a:p>
            <a:pPr marL="0" indent="0">
              <a:buNone/>
            </a:pPr>
            <a:r>
              <a:rPr lang="el-GR" dirty="0"/>
              <a:t>Σε κανένα στάδιο της νόσου δεν επηρεάζεται η οφθαλμοκινητικότητα, η </a:t>
            </a:r>
            <a:r>
              <a:rPr lang="el-GR" dirty="0" err="1"/>
              <a:t>σφιγκτηριακή</a:t>
            </a:r>
            <a:r>
              <a:rPr lang="el-GR" dirty="0"/>
              <a:t> λειτουργία, η αισθητικότητα, το ΑΝΣ.</a:t>
            </a:r>
          </a:p>
          <a:p>
            <a:pPr marL="0" indent="0">
              <a:buNone/>
            </a:pPr>
            <a:r>
              <a:rPr lang="el-GR" dirty="0"/>
              <a:t>Σε προχωρημένα στάδια παρατηρείται ήπια νοητική έκπτωση ή </a:t>
            </a:r>
            <a:r>
              <a:rPr lang="el-GR" dirty="0" err="1"/>
              <a:t>μετωποκροταφική</a:t>
            </a:r>
            <a:r>
              <a:rPr lang="el-GR" dirty="0"/>
              <a:t> άνοια.</a:t>
            </a:r>
          </a:p>
          <a:p>
            <a:pPr marL="0" indent="0">
              <a:buNone/>
            </a:pPr>
            <a:r>
              <a:rPr lang="el-GR" dirty="0"/>
              <a:t>Επιβίωση 3-5 έτη από έναρξη νόσου. Παρατείνεται με γαστροστομία (αδυναμία κατάποσης) και αναπνευστήρα[5ετής 18%, 10ετής 7%].</a:t>
            </a:r>
          </a:p>
          <a:p>
            <a:pPr marL="0" indent="0">
              <a:buNone/>
            </a:pPr>
            <a:r>
              <a:rPr lang="el-GR" dirty="0"/>
              <a:t>Θάνατος οφείλεται σε αναπνευστική δυσχέρεια.</a:t>
            </a:r>
          </a:p>
          <a:p>
            <a:pPr marL="0" indent="0">
              <a:buNone/>
            </a:pPr>
            <a:r>
              <a:rPr lang="el-GR" dirty="0"/>
              <a:t>Χειρότερη πρόγνωση στη προμηκική μορφή.</a:t>
            </a:r>
          </a:p>
        </p:txBody>
      </p:sp>
    </p:spTree>
    <p:extLst>
      <p:ext uri="{BB962C8B-B14F-4D97-AF65-F5344CB8AC3E}">
        <p14:creationId xmlns:p14="http://schemas.microsoft.com/office/powerpoint/2010/main" val="105415182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80585E2-60B8-4AE3-954F-D70AC31CA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ΔΙΑΓΝΩΣΗ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36C6D23-5686-4DA1-B099-02D683644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b="1" dirty="0"/>
              <a:t>ΗΜΓ</a:t>
            </a:r>
            <a:r>
              <a:rPr lang="el-GR" dirty="0"/>
              <a:t>: ενεργός απονεύρωση (</a:t>
            </a:r>
            <a:r>
              <a:rPr lang="el-GR" dirty="0" err="1"/>
              <a:t>ινιδικά</a:t>
            </a:r>
            <a:r>
              <a:rPr lang="el-GR" dirty="0"/>
              <a:t>, θετικά, </a:t>
            </a:r>
            <a:r>
              <a:rPr lang="el-GR" dirty="0" err="1"/>
              <a:t>δεσμιδικά</a:t>
            </a:r>
            <a:r>
              <a:rPr lang="el-GR" dirty="0"/>
              <a:t> δυναμικά)</a:t>
            </a:r>
          </a:p>
          <a:p>
            <a:pPr marL="0" indent="0">
              <a:buNone/>
            </a:pPr>
            <a:r>
              <a:rPr lang="el-GR" dirty="0"/>
              <a:t>Χρόνια απονεύρωση (φτωχά διαγράμματα με λίγες, μεγάλες πολυφασικές μονάδες)</a:t>
            </a:r>
          </a:p>
          <a:p>
            <a:pPr marL="0" indent="0">
              <a:buNone/>
            </a:pPr>
            <a:r>
              <a:rPr lang="el-GR" dirty="0"/>
              <a:t>(</a:t>
            </a:r>
            <a:r>
              <a:rPr lang="en-ID" dirty="0"/>
              <a:t>LRP4</a:t>
            </a:r>
            <a:r>
              <a:rPr lang="el-GR" dirty="0"/>
              <a:t>: 20% θετική)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Λοιπός έλεγχος προς αποκλεισμό άλλων διαγνώσεων</a:t>
            </a:r>
          </a:p>
          <a:p>
            <a:pPr marL="0" indent="0">
              <a:buNone/>
            </a:pPr>
            <a:r>
              <a:rPr lang="en-ID" dirty="0"/>
              <a:t>MRI</a:t>
            </a:r>
            <a:r>
              <a:rPr lang="el-GR" dirty="0"/>
              <a:t>: </a:t>
            </a:r>
            <a:r>
              <a:rPr lang="el-GR" dirty="0" err="1"/>
              <a:t>δδ</a:t>
            </a:r>
            <a:r>
              <a:rPr lang="el-GR" dirty="0"/>
              <a:t> αυχενική ή/και οσφυϊκή </a:t>
            </a:r>
            <a:r>
              <a:rPr lang="el-GR" dirty="0" err="1"/>
              <a:t>σπονδυλαρθροπάθεια</a:t>
            </a:r>
            <a:endParaRPr lang="el-GR" dirty="0"/>
          </a:p>
          <a:p>
            <a:pPr marL="0" indent="0">
              <a:buNone/>
            </a:pPr>
            <a:r>
              <a:rPr lang="el-GR" dirty="0" err="1"/>
              <a:t>Δεσμιδογραφία</a:t>
            </a:r>
            <a:r>
              <a:rPr lang="el-GR" dirty="0"/>
              <a:t>: υψηλό σήμα στα κατιόντα πυραμιδικά δεμάτια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9123575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DD5259F-8CA6-42FE-8A28-266E9493A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861" y="0"/>
            <a:ext cx="8288278" cy="6858000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3701CEA3-5144-44B3-A6ED-1A1AE2D2FBF2}"/>
              </a:ext>
            </a:extLst>
          </p:cNvPr>
          <p:cNvSpPr/>
          <p:nvPr/>
        </p:nvSpPr>
        <p:spPr>
          <a:xfrm>
            <a:off x="9319535" y="6245389"/>
            <a:ext cx="2607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Lancet 2011; 377: 942–55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57812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1">
            <a:extLst>
              <a:ext uri="{FF2B5EF4-FFF2-40B4-BE49-F238E27FC236}">
                <a16:creationId xmlns:a16="http://schemas.microsoft.com/office/drawing/2014/main" id="{8061D825-D0DF-4DEE-90DF-39BCDBDCDFC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/>
              <a:t>ΝΩΤΙΑΙΑ ΜΥΙΚΗ ΑΤΡΟΦΙΑ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4294967295"/>
          </p:nvPr>
        </p:nvSpPr>
        <p:spPr>
          <a:xfrm>
            <a:off x="1064609" y="1834171"/>
            <a:ext cx="9425354" cy="435133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l-GR" dirty="0"/>
              <a:t>Αυτοσωμική υπολειπόμενη, απώλεια </a:t>
            </a:r>
            <a:r>
              <a:rPr lang="en-ID" dirty="0"/>
              <a:t>SMN1 </a:t>
            </a:r>
            <a:r>
              <a:rPr lang="el-GR" dirty="0"/>
              <a:t>γονιδίου</a:t>
            </a:r>
            <a:r>
              <a:rPr lang="en-ID" dirty="0"/>
              <a:t>, </a:t>
            </a:r>
            <a:r>
              <a:rPr lang="el-GR" dirty="0"/>
              <a:t>5</a:t>
            </a:r>
            <a:r>
              <a:rPr lang="en-ID" dirty="0"/>
              <a:t>q13</a:t>
            </a:r>
            <a:r>
              <a:rPr lang="el-GR" dirty="0"/>
              <a:t>, κωδικοποιεί την πρωτεΐνη </a:t>
            </a:r>
            <a:r>
              <a:rPr lang="en-ID" dirty="0"/>
              <a:t>SMN (</a:t>
            </a:r>
            <a:r>
              <a:rPr lang="en-US" dirty="0"/>
              <a:t>survival motor neuron)</a:t>
            </a:r>
            <a:endParaRPr lang="el-GR" dirty="0"/>
          </a:p>
          <a:p>
            <a:pPr>
              <a:buNone/>
            </a:pPr>
            <a:endParaRPr lang="en-ID" dirty="0"/>
          </a:p>
          <a:p>
            <a:pPr>
              <a:buNone/>
            </a:pPr>
            <a:r>
              <a:rPr lang="el-GR" dirty="0"/>
              <a:t>Το γονίδιο </a:t>
            </a:r>
            <a:r>
              <a:rPr lang="en-US" i="1" dirty="0"/>
              <a:t>SMN2</a:t>
            </a:r>
            <a:r>
              <a:rPr lang="el-GR" i="1" dirty="0"/>
              <a:t> διαφέρει σε 1 γράμμα στο εξόνιο 7 από τα 8 εξόνια το γονιδίου</a:t>
            </a:r>
          </a:p>
          <a:p>
            <a:pPr>
              <a:buNone/>
            </a:pPr>
            <a:r>
              <a:rPr lang="el-GR" i="1" dirty="0"/>
              <a:t>Φορείς: τους λείπει το ένα γονίδιο </a:t>
            </a:r>
            <a:r>
              <a:rPr lang="en-US" i="1" dirty="0"/>
              <a:t>SMN1</a:t>
            </a:r>
            <a:endParaRPr lang="el-GR" i="1" dirty="0"/>
          </a:p>
          <a:p>
            <a:pPr>
              <a:buNone/>
            </a:pPr>
            <a:r>
              <a:rPr lang="el-GR" i="1" dirty="0"/>
              <a:t>Ασθενείς: τους λείπουν και τα δύο γονίδια </a:t>
            </a:r>
            <a:r>
              <a:rPr lang="en-US" i="1" dirty="0"/>
              <a:t>SMN1</a:t>
            </a:r>
            <a:endParaRPr lang="el-GR" i="1" dirty="0"/>
          </a:p>
          <a:p>
            <a:pPr>
              <a:buNone/>
            </a:pPr>
            <a:r>
              <a:rPr lang="el-GR" i="1" dirty="0"/>
              <a:t>Το γονίδιο </a:t>
            </a:r>
            <a:r>
              <a:rPr lang="en-US" i="1" dirty="0"/>
              <a:t>SMN2</a:t>
            </a:r>
            <a:r>
              <a:rPr lang="el-GR" i="1" dirty="0"/>
              <a:t> υπάρχει σε διάφορα ποσοστά στους ασθενείς καθορίζοντας τη βαρύτητα της νόσου</a:t>
            </a:r>
          </a:p>
          <a:p>
            <a:pPr>
              <a:buNone/>
            </a:pPr>
            <a:endParaRPr lang="en-ID" dirty="0"/>
          </a:p>
          <a:p>
            <a:pPr>
              <a:buNone/>
            </a:pPr>
            <a:r>
              <a:rPr lang="el-GR" dirty="0"/>
              <a:t>Φορείς: 1/40-1/60</a:t>
            </a:r>
            <a:endParaRPr lang="en-US" dirty="0"/>
          </a:p>
          <a:p>
            <a:pPr>
              <a:buNone/>
            </a:pPr>
            <a:r>
              <a:rPr lang="el-GR" dirty="0"/>
              <a:t>Επίπτωση 1/10000-1/12000</a:t>
            </a:r>
          </a:p>
          <a:p>
            <a:endParaRPr lang="en-US" dirty="0"/>
          </a:p>
          <a:p>
            <a:pPr>
              <a:buNone/>
            </a:pPr>
            <a:endParaRPr lang="el-GR" dirty="0"/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66000" y="5837604"/>
            <a:ext cx="3051922" cy="36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F29B5A3-958B-4CB1-9ED4-C02377116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92" y="-201616"/>
            <a:ext cx="6261691" cy="6869168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00A001F0-9455-4DA5-B193-CD0D5D9F2634}"/>
              </a:ext>
            </a:extLst>
          </p:cNvPr>
          <p:cNvSpPr/>
          <p:nvPr/>
        </p:nvSpPr>
        <p:spPr>
          <a:xfrm>
            <a:off x="8851449" y="5897046"/>
            <a:ext cx="2607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Lancet 2011; 377: 942–55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8090446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/>
              <a:t>Παθολογικά ΔΚΜ </a:t>
            </a:r>
            <a:endParaRPr lang="el-GR" baseline="-25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703389" y="1989139"/>
            <a:ext cx="3754437" cy="2878137"/>
          </a:xfrm>
        </p:spPr>
        <p:txBody>
          <a:bodyPr>
            <a:normAutofit fontScale="70000" lnSpcReduction="20000"/>
          </a:bodyPr>
          <a:lstStyle/>
          <a:p>
            <a:pPr>
              <a:buClr>
                <a:srgbClr val="990033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l-GR" dirty="0">
                <a:solidFill>
                  <a:srgbClr val="161616"/>
                </a:solidFill>
                <a:latin typeface="Tahoma"/>
                <a:cs typeface="+mn-cs"/>
              </a:rPr>
              <a:t>Φυσιολογικό ΔΚΜ</a:t>
            </a:r>
          </a:p>
          <a:p>
            <a:pPr>
              <a:buClr>
                <a:srgbClr val="990033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l-GR" dirty="0">
              <a:solidFill>
                <a:srgbClr val="161616"/>
              </a:solidFill>
              <a:latin typeface="Tahoma"/>
              <a:cs typeface="+mn-cs"/>
            </a:endParaRPr>
          </a:p>
          <a:p>
            <a:pPr>
              <a:buClr>
                <a:srgbClr val="990033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l-GR" dirty="0">
              <a:solidFill>
                <a:srgbClr val="161616"/>
              </a:solidFill>
              <a:latin typeface="Tahoma"/>
              <a:cs typeface="+mn-cs"/>
            </a:endParaRPr>
          </a:p>
          <a:p>
            <a:pPr>
              <a:buClr>
                <a:srgbClr val="990033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l-GR" dirty="0">
                <a:solidFill>
                  <a:srgbClr val="161616"/>
                </a:solidFill>
                <a:latin typeface="Tahoma"/>
                <a:cs typeface="+mn-cs"/>
              </a:rPr>
              <a:t>Γιγαντιαίο ΔΚΜ - σε </a:t>
            </a:r>
            <a:r>
              <a:rPr lang="el-GR" dirty="0" err="1">
                <a:solidFill>
                  <a:srgbClr val="161616"/>
                </a:solidFill>
                <a:latin typeface="Tahoma"/>
                <a:cs typeface="+mn-cs"/>
              </a:rPr>
              <a:t>νευρογενή</a:t>
            </a:r>
            <a:r>
              <a:rPr lang="el-GR" dirty="0">
                <a:solidFill>
                  <a:srgbClr val="161616"/>
                </a:solidFill>
                <a:latin typeface="Tahoma"/>
                <a:cs typeface="+mn-cs"/>
              </a:rPr>
              <a:t> βλάβη</a:t>
            </a:r>
          </a:p>
          <a:p>
            <a:pPr>
              <a:buClr>
                <a:srgbClr val="990033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l-GR" dirty="0">
              <a:solidFill>
                <a:srgbClr val="161616"/>
              </a:solidFill>
              <a:latin typeface="Tahoma"/>
              <a:cs typeface="+mn-cs"/>
            </a:endParaRPr>
          </a:p>
          <a:p>
            <a:pPr>
              <a:buClr>
                <a:srgbClr val="990033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l-GR" sz="800" dirty="0">
              <a:solidFill>
                <a:srgbClr val="161616"/>
              </a:solidFill>
              <a:latin typeface="Tahoma"/>
            </a:endParaRPr>
          </a:p>
          <a:p>
            <a:pPr>
              <a:buClr>
                <a:srgbClr val="990033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l-GR" dirty="0">
                <a:solidFill>
                  <a:srgbClr val="161616"/>
                </a:solidFill>
                <a:latin typeface="Tahoma"/>
                <a:cs typeface="+mn-cs"/>
              </a:rPr>
              <a:t>Παθολογικό ΔΚΜ – μικρό πολυφασικό σε μυοπαθητική βλάβη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el-GR" dirty="0"/>
          </a:p>
        </p:txBody>
      </p:sp>
      <p:pic>
        <p:nvPicPr>
          <p:cNvPr id="75780" name="3 - Θέση περιεχομένου" descr="ΔΚΜ_3.png"/>
          <p:cNvPicPr>
            <a:picLocks noChangeAspect="1"/>
          </p:cNvPicPr>
          <p:nvPr/>
        </p:nvPicPr>
        <p:blipFill>
          <a:blip r:embed="rId2"/>
          <a:srcRect l="-2" t="-50" r="30154" b="21404"/>
          <a:stretch>
            <a:fillRect/>
          </a:stretch>
        </p:blipFill>
        <p:spPr bwMode="auto">
          <a:xfrm>
            <a:off x="5303839" y="1844676"/>
            <a:ext cx="5184775" cy="382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6911" y="1357298"/>
            <a:ext cx="8202429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l-GR" sz="4400">
                <a:latin typeface="+mj-lt"/>
                <a:ea typeface="+mj-ea"/>
                <a:cs typeface="+mj-cs"/>
              </a:rPr>
              <a:t>Αυτόματη Δραστηριότητα </a:t>
            </a:r>
            <a:endParaRPr lang="el-GR" sz="4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ΟΡ ΡΙΖΙΤΙΔΑ ΓΕΡΟΥΛΑΝΟΣ ΑΥΤΟΜΑΤΗ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205187"/>
            <a:ext cx="9144000" cy="4447626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απλό διάγραμμα ΝΚΝ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974711"/>
            <a:ext cx="9144000" cy="4908578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2809852" y="6143644"/>
            <a:ext cx="2244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Απλό διάγραμμα ΝΚΝ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ΑΠΛΟ ΔΙΑΓΡΑΜΜΑ ΠΝ ΓΚΥΛΗ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181145"/>
            <a:ext cx="9144000" cy="4495711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3452794" y="6215082"/>
            <a:ext cx="1772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Απλό διάγραμμα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Α7 ριζιτισ σταμουλης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970313"/>
            <a:ext cx="9144000" cy="4917374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785794"/>
            <a:ext cx="9217196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5E96F5-D395-4ECA-B63C-3F29E098E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ΘΕΡΑΠΕΙΑ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4B76955-71F1-459F-B7D5-46CB69556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b="1" dirty="0"/>
              <a:t>Φαρμακευτική αγωγή</a:t>
            </a:r>
            <a:r>
              <a:rPr lang="el-GR" dirty="0"/>
              <a:t>: Το μοναδικό φάρμακο που βάση των μελετών που έγιναν μπορεί να επιβραδύνει </a:t>
            </a:r>
            <a:r>
              <a:rPr lang="el-GR" u="sng" dirty="0"/>
              <a:t>κατά μερικούς μήνες </a:t>
            </a:r>
            <a:r>
              <a:rPr lang="el-GR" dirty="0"/>
              <a:t>την εξέλιξη της νόσου είναι το </a:t>
            </a:r>
            <a:r>
              <a:rPr lang="el-GR" dirty="0" err="1"/>
              <a:t>Rilutek</a:t>
            </a:r>
            <a:r>
              <a:rPr lang="el-GR" dirty="0"/>
              <a:t> (</a:t>
            </a:r>
            <a:r>
              <a:rPr lang="el-GR" dirty="0" err="1"/>
              <a:t>ριλουζόλη</a:t>
            </a:r>
            <a:r>
              <a:rPr lang="el-GR" dirty="0"/>
              <a:t>), που σύμφωνα με ενδείξεις μειώνει τα επίπεδα </a:t>
            </a:r>
            <a:r>
              <a:rPr lang="el-GR" dirty="0" err="1"/>
              <a:t>γλουταμικού</a:t>
            </a:r>
            <a:r>
              <a:rPr lang="el-GR" dirty="0"/>
              <a:t> οξέος. </a:t>
            </a:r>
            <a:endParaRPr lang="en-ID" dirty="0"/>
          </a:p>
          <a:p>
            <a:r>
              <a:rPr lang="en-US" b="1" dirty="0" err="1"/>
              <a:t>Edaravone</a:t>
            </a:r>
            <a:r>
              <a:rPr lang="en-US" dirty="0"/>
              <a:t> (</a:t>
            </a:r>
            <a:r>
              <a:rPr lang="en-US" b="1" dirty="0" err="1"/>
              <a:t>Radicava</a:t>
            </a:r>
            <a:r>
              <a:rPr lang="en-US" dirty="0"/>
              <a:t> and </a:t>
            </a:r>
            <a:r>
              <a:rPr lang="en-US" b="1" dirty="0" err="1"/>
              <a:t>Radicut</a:t>
            </a:r>
            <a:r>
              <a:rPr lang="en-US" b="1" dirty="0"/>
              <a:t>)</a:t>
            </a:r>
            <a:r>
              <a:rPr lang="en-US" dirty="0"/>
              <a:t>, IV, </a:t>
            </a:r>
            <a:r>
              <a:rPr lang="el-GR" dirty="0"/>
              <a:t>άγνωστος μηχανισμός δράσης-αντιοξειδωτικό?</a:t>
            </a:r>
            <a:endParaRPr lang="en-US" dirty="0"/>
          </a:p>
          <a:p>
            <a:r>
              <a:rPr lang="el-GR" dirty="0"/>
              <a:t>Συμπτωματική θεραπεία: </a:t>
            </a:r>
          </a:p>
          <a:p>
            <a:pPr marL="0" indent="0">
              <a:buNone/>
            </a:pPr>
            <a:r>
              <a:rPr lang="en-ID" dirty="0"/>
              <a:t>	</a:t>
            </a:r>
            <a:r>
              <a:rPr lang="el-GR" dirty="0" err="1"/>
              <a:t>Σπαστικότητα</a:t>
            </a:r>
            <a:r>
              <a:rPr lang="el-GR" dirty="0"/>
              <a:t>: </a:t>
            </a:r>
            <a:r>
              <a:rPr lang="el-GR" dirty="0" err="1"/>
              <a:t>Baclofen</a:t>
            </a:r>
            <a:r>
              <a:rPr lang="en-ID" dirty="0"/>
              <a:t> (</a:t>
            </a:r>
            <a:r>
              <a:rPr lang="en-ID" dirty="0" err="1"/>
              <a:t>Miorel</a:t>
            </a:r>
            <a:r>
              <a:rPr lang="en-ID" dirty="0"/>
              <a:t>)</a:t>
            </a:r>
            <a:r>
              <a:rPr lang="el-GR" dirty="0"/>
              <a:t> ή </a:t>
            </a:r>
            <a:r>
              <a:rPr lang="el-GR" dirty="0" err="1"/>
              <a:t>Tizanidine</a:t>
            </a:r>
            <a:r>
              <a:rPr lang="el-GR" dirty="0"/>
              <a:t> (</a:t>
            </a:r>
            <a:r>
              <a:rPr lang="el-GR" dirty="0" err="1"/>
              <a:t>Sirdalud</a:t>
            </a:r>
            <a:r>
              <a:rPr lang="el-GR" dirty="0"/>
              <a:t>).</a:t>
            </a:r>
          </a:p>
          <a:p>
            <a:pPr marL="457200" lvl="1" indent="0">
              <a:buNone/>
            </a:pPr>
            <a:r>
              <a:rPr lang="en-ID" dirty="0"/>
              <a:t>	</a:t>
            </a:r>
            <a:r>
              <a:rPr lang="el-GR" sz="2800" dirty="0" err="1"/>
              <a:t>Πυριδοστιγμίνη</a:t>
            </a:r>
            <a:r>
              <a:rPr lang="el-GR" sz="2800" dirty="0"/>
              <a:t>: συμπτωματική θεραπεία </a:t>
            </a:r>
            <a:r>
              <a:rPr lang="el-GR" sz="2800" dirty="0" err="1"/>
              <a:t>δυσκαταπ</a:t>
            </a:r>
            <a:r>
              <a:rPr lang="en-ID" sz="2800" dirty="0"/>
              <a:t>o</a:t>
            </a:r>
            <a:r>
              <a:rPr lang="el-GR" sz="2800" dirty="0" err="1"/>
              <a:t>σίας</a:t>
            </a:r>
            <a:endParaRPr lang="en-US" sz="2800" dirty="0"/>
          </a:p>
          <a:p>
            <a:pPr marL="0" indent="0">
              <a:buNone/>
            </a:pPr>
            <a:r>
              <a:rPr lang="el-GR" dirty="0"/>
              <a:t>	Συνένζυμο </a:t>
            </a:r>
            <a:r>
              <a:rPr lang="en-ID" dirty="0"/>
              <a:t>Q10</a:t>
            </a:r>
            <a:r>
              <a:rPr lang="el-GR" dirty="0"/>
              <a:t>:</a:t>
            </a:r>
            <a:r>
              <a:rPr lang="en-US" dirty="0"/>
              <a:t> </a:t>
            </a:r>
            <a:r>
              <a:rPr lang="el-GR" dirty="0"/>
              <a:t>συμπληρωματικά</a:t>
            </a:r>
          </a:p>
          <a:p>
            <a:pPr marL="0" indent="0">
              <a:buNone/>
            </a:pPr>
            <a:r>
              <a:rPr lang="el-GR" b="1" dirty="0"/>
              <a:t>Θεραπεία με </a:t>
            </a:r>
            <a:r>
              <a:rPr lang="el-GR" b="1" dirty="0" err="1"/>
              <a:t>βλαστοκύτταρα</a:t>
            </a:r>
            <a:r>
              <a:rPr lang="el-GR" b="1" dirty="0"/>
              <a:t>?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285719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0732511-017A-4CD8-B6E8-B8AB41DD8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86" y="486682"/>
            <a:ext cx="10515600" cy="4351338"/>
          </a:xfrm>
        </p:spPr>
        <p:txBody>
          <a:bodyPr>
            <a:normAutofit fontScale="25000" lnSpcReduction="20000"/>
          </a:bodyPr>
          <a:lstStyle/>
          <a:p>
            <a:pPr fontAlgn="base"/>
            <a:r>
              <a:rPr lang="el-GR" sz="9600" b="1" dirty="0"/>
              <a:t>Φυσικοθεραπεία</a:t>
            </a:r>
            <a:r>
              <a:rPr lang="el-GR" sz="9600" dirty="0"/>
              <a:t>: Στόχος της είναι η διατήρηση όσο είναι δυνατό της μυϊκής δύναμης, και γενικά της κινητικής λειτουργίας του σώματος, καθώς και μείωση άλλων συμπτωμάτων όπως πόνος ή </a:t>
            </a:r>
            <a:r>
              <a:rPr lang="el-GR" sz="9600" dirty="0" err="1"/>
              <a:t>σπαστικότητα</a:t>
            </a:r>
            <a:r>
              <a:rPr lang="el-GR" sz="9600" dirty="0"/>
              <a:t>.</a:t>
            </a:r>
          </a:p>
          <a:p>
            <a:pPr fontAlgn="base"/>
            <a:r>
              <a:rPr lang="el-GR" sz="9600" b="1" dirty="0" err="1"/>
              <a:t>Λογοθεραπεία</a:t>
            </a:r>
            <a:r>
              <a:rPr lang="el-GR" sz="9600" dirty="0"/>
              <a:t>: Υποβοήθηση της κατάποσης ώστε να μην συμβαίνει πνιγμονή (πνευμονία εξ </a:t>
            </a:r>
            <a:r>
              <a:rPr lang="el-GR" sz="9600" dirty="0" err="1"/>
              <a:t>εισροφησεως</a:t>
            </a:r>
            <a:r>
              <a:rPr lang="el-GR" sz="9600" dirty="0"/>
              <a:t>). Υποβοήθηση της επικοινωνίας όταν χρειαστεί.</a:t>
            </a:r>
          </a:p>
          <a:p>
            <a:pPr fontAlgn="base"/>
            <a:r>
              <a:rPr lang="el-GR" sz="9600" b="1" dirty="0"/>
              <a:t>Διατροφική υποστήριξη</a:t>
            </a:r>
            <a:r>
              <a:rPr lang="el-GR" sz="9600" dirty="0"/>
              <a:t>: Γαστροστομία</a:t>
            </a:r>
          </a:p>
          <a:p>
            <a:pPr fontAlgn="base"/>
            <a:r>
              <a:rPr lang="el-GR" sz="9600" b="1" dirty="0"/>
              <a:t>Αναπνευστική παρακολούθηση και υποστήριξη</a:t>
            </a:r>
            <a:r>
              <a:rPr lang="el-GR" sz="9600" dirty="0"/>
              <a:t>:</a:t>
            </a:r>
          </a:p>
          <a:p>
            <a:pPr marL="0" indent="0" fontAlgn="base">
              <a:buNone/>
            </a:pPr>
            <a:r>
              <a:rPr lang="el-GR" sz="9600" dirty="0"/>
              <a:t>	</a:t>
            </a:r>
            <a:r>
              <a:rPr lang="el-GR" sz="9600" u="sng" dirty="0"/>
              <a:t>Μη-επεμβατική </a:t>
            </a:r>
            <a:r>
              <a:rPr lang="el-GR" sz="9600" dirty="0"/>
              <a:t>υποστήριξη με μηχάνημα </a:t>
            </a:r>
            <a:r>
              <a:rPr lang="el-GR" sz="9600" dirty="0" err="1"/>
              <a:t>BiPAP</a:t>
            </a:r>
            <a:r>
              <a:rPr lang="el-GR" sz="9600" dirty="0"/>
              <a:t> που εφαρμόζεται με 	μάσκα για όσες ώρες επιθυμεί ο ασθενής.</a:t>
            </a:r>
          </a:p>
          <a:p>
            <a:pPr marL="0" indent="0" fontAlgn="base">
              <a:buNone/>
            </a:pPr>
            <a:r>
              <a:rPr lang="el-GR" sz="9600" dirty="0"/>
              <a:t>	 Η επιλογή </a:t>
            </a:r>
            <a:r>
              <a:rPr lang="el-GR" sz="9600" u="sng" dirty="0"/>
              <a:t>επεμβατικής</a:t>
            </a:r>
            <a:r>
              <a:rPr lang="el-GR" sz="9600" dirty="0"/>
              <a:t> αναπνευστικής υποστήριξης με αναπνευστήρα 	μέσω τραχειοτομής πρέπει να συζητηθεί αλλά εναπόκειται στον ίδιο τον 	ασθενή να αποφασίσει αν την επιθυμεί.</a:t>
            </a:r>
          </a:p>
          <a:p>
            <a:pPr fontAlgn="base"/>
            <a:r>
              <a:rPr lang="el-GR" sz="9600" b="1" dirty="0"/>
              <a:t>Κοινωνικά θέματα</a:t>
            </a:r>
            <a:r>
              <a:rPr lang="el-GR" sz="9600" dirty="0"/>
              <a:t>: Στήριξη του ασθενούς καθώς και των οικείων προσώπων από ψυχολόγο. Καθοδήγηση από κοινωνικό λειτουργό για κοινωνικά, εργασιακά, και οικονομικά προβλήματα που προκύπτουν.</a:t>
            </a:r>
          </a:p>
          <a:p>
            <a:br>
              <a:rPr lang="el-GR" dirty="0">
                <a:hlinkClick r:id="rId2"/>
              </a:rPr>
            </a:b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15226690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</TotalTime>
  <Words>3635</Words>
  <Application>Microsoft Office PowerPoint</Application>
  <PresentationFormat>Ευρεία οθόνη</PresentationFormat>
  <Paragraphs>543</Paragraphs>
  <Slides>102</Slides>
  <Notes>4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102</vt:i4>
      </vt:variant>
    </vt:vector>
  </HeadingPairs>
  <TitlesOfParts>
    <vt:vector size="118" baseType="lpstr">
      <vt:lpstr>Arial</vt:lpstr>
      <vt:lpstr>Arial</vt:lpstr>
      <vt:lpstr>Calibri</vt:lpstr>
      <vt:lpstr>Calibri Light</vt:lpstr>
      <vt:lpstr>inherit</vt:lpstr>
      <vt:lpstr>NexusSans</vt:lpstr>
      <vt:lpstr>NexusSerif</vt:lpstr>
      <vt:lpstr>Open Sans</vt:lpstr>
      <vt:lpstr>Poppins</vt:lpstr>
      <vt:lpstr>Roboto</vt:lpstr>
      <vt:lpstr>robotoregular</vt:lpstr>
      <vt:lpstr>Segoe UI</vt:lpstr>
      <vt:lpstr>Tahoma</vt:lpstr>
      <vt:lpstr>Times New Roman</vt:lpstr>
      <vt:lpstr>Wingdings</vt:lpstr>
      <vt:lpstr>Θέμα του Office</vt:lpstr>
      <vt:lpstr>ΕΚΦΥΛΙΣΤΙΚΕΣ ΝΟΣΟΙ ΑΝΩΤΕΡΟΥ ΚΑΙ ΚΑΤΩΤΕΡΟΥ ΚΙΝΗΤΙΚΟΥ ΝΕΥΡΩΝΑ</vt:lpstr>
      <vt:lpstr>ΑΚΝ-ΚΚΝ</vt:lpstr>
      <vt:lpstr>Παρουσίαση του PowerPoint</vt:lpstr>
      <vt:lpstr>Παρουσίαση του PowerPoint</vt:lpstr>
      <vt:lpstr>ΤΑΞΙΝΟΜΗΣΗ</vt:lpstr>
      <vt:lpstr>ΝΟΣΟΙ ΑΝΩΤΕΡΟΥ ΚΙΝΗΤΙΚΟΥ ΝΕΥΡΩΝΑ</vt:lpstr>
      <vt:lpstr>ΝΟΣΟΙ ΑΝΩΤΕΡΟΥ ΚΙΝΗΤΙΚΟΥ ΝΕΥΡΩΝΑ</vt:lpstr>
      <vt:lpstr>ΝΟΣΟΙ ΚΑΤΩΤΕΡΟΥ ΚΙΝΗΤΙΚΟΥ ΝΕΥΡΩΝΑ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ΝΩΤΙΑΙΑ ΜΥΙΚΗ ΑΤΡΟΦΙΑ-Τύπος 0 Εμβρυϊκή νωτιαία ατροφία </vt:lpstr>
      <vt:lpstr>ΝΩΤΙΑΙΑ ΜΥΙΚΗ ΑΤΡΟΦΙΑ-Τύπος Ι Οξεία νηπιακή νωτιαία ατροφία,  ή νόσος Werdnig Hoffmann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ΕΠΙΠΛΟΚΕΣ ΝΜΑ-ΑΝΑΠΝΕΥΣΤΙΚΕΣ βασική αιτία θανάτου, ειδικά στην τύπου Ι και ΙΙ</vt:lpstr>
      <vt:lpstr> ΟΡΘΟΠΕΔΙΚΕΣ ΕΠΙΠΛΟΚΕΣ Λόγω μειωμένης κινητικότητας και αστάθειας </vt:lpstr>
      <vt:lpstr>ΔΙΑΤΑΡΑΧΕΣ ΔΙΑΤΡΟΦΗΣ</vt:lpstr>
      <vt:lpstr>ΕΠΙΣΗΜΑΝΣΕΙΣ</vt:lpstr>
      <vt:lpstr>ΣΤΟΧΟΙ ΘΕΡΑΠΕΙΑΣ</vt:lpstr>
      <vt:lpstr>ΘΕΡΑΠΕΥΤΙΚΕΣ ΕΠΙΛΟΓΕΣ</vt:lpstr>
      <vt:lpstr>Παρουσίαση του PowerPoint</vt:lpstr>
      <vt:lpstr>Παρουσίαση του PowerPoint</vt:lpstr>
      <vt:lpstr>ΣΗΜΑΝΤΙΚΗ Η ΕΓΚΑΙΡΗ ΔΙΑΓΝΩΣΗ</vt:lpstr>
      <vt:lpstr>Νόσος Kennedy</vt:lpstr>
      <vt:lpstr>ΝΟΣΟΙ ΑΝΩΤΕΡΟΥ ΚΑΙ ΚΑΤΩΤΕΡΟΥ ΚΙΝΗΤΙΚΟΥ ΝΕΥΡΩΝΑ</vt:lpstr>
      <vt:lpstr>ΔΙΑΦΟΡΙΚΗ ΔΙΑΓΝΩΣΗ ΝΚΝ</vt:lpstr>
      <vt:lpstr>Παρουσίαση του PowerPoint</vt:lpstr>
      <vt:lpstr>ΛΑΘΥΡΙΣΜΟΣ</vt:lpstr>
      <vt:lpstr>Παρουσίαση του PowerPoint</vt:lpstr>
      <vt:lpstr>ΛΑΘΥΡΙΣΜΟΣ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ΑΔΡΕΝΟΜΥΕΛΟΝΕΥΡΟΠΑΘΗΤΙΚΉ ΜΟΡΦΗ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ΠΟΛΙΟΜΥΕΛΙΤΙΔΑ</vt:lpstr>
      <vt:lpstr>ΠΟΛΙΟΜΥΕΛΙΤΙΔΑ</vt:lpstr>
      <vt:lpstr>ΠΟΛΙΟΜΥΕΛΙΤΙΔΑ</vt:lpstr>
      <vt:lpstr>ΠΟΛΙΟΜΥΕΛΙΤΙΔΑ</vt:lpstr>
      <vt:lpstr>ΜΕΤΑΠΟΛΙΟΜΥΕΛΙΤΙΔΙΚΟ ΣΥΝΔΡΟΜΟ</vt:lpstr>
      <vt:lpstr>ΠΛΑΓΙΑ ΜΥΑΤΡΟΦΙΚΗ ΣΚΛΗΡΥΝΣΗ</vt:lpstr>
      <vt:lpstr>Παρουσίαση του PowerPoint</vt:lpstr>
      <vt:lpstr>ΠΑΘΟΦΥΣΙΟΛΟΓΙΑ</vt:lpstr>
      <vt:lpstr>Παρουσίαση του PowerPoint</vt:lpstr>
      <vt:lpstr>ΠΑΘΟΦΥΣΙΟΛΟΓΙΑ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ΚΛΙΝΙΚΗ ΕΙΚΟΝΑ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ΝΟΣΟΙ ΚΙΝΗΤΙΚΟΥ ΝΕΥΡΩΝΑ</vt:lpstr>
      <vt:lpstr>ΠΟΡΕΙΑ</vt:lpstr>
      <vt:lpstr>ΔΙΑΓΝΩΣΗ</vt:lpstr>
      <vt:lpstr>Παρουσίαση του PowerPoint</vt:lpstr>
      <vt:lpstr>Παρουσίαση του PowerPoint</vt:lpstr>
      <vt:lpstr>Παθολογικά ΔΚΜ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ΘΕΡΑΠΕΙΑ</vt:lpstr>
      <vt:lpstr>Παρουσίαση του PowerPoint</vt:lpstr>
      <vt:lpstr>Παρουσίαση του PowerPoint</vt:lpstr>
      <vt:lpstr>Παρουσίαση του PowerPoint</vt:lpstr>
      <vt:lpstr>ΒΙΒΛΙΟΓΡΑΦΙΑ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ΕΚΦΥΛΙΣΤΙΚΕΣ ΝΟΣΟΙ ΑΝΩΤΕΡΟΥ ΚΑΙ ΚΑΤΩΤΕΡΟΥ ΚΙΝΗΤΙΚΟΥ ΝΕΥΡΩΝΑ</dc:title>
  <dc:creator>marianna papadopoulou</dc:creator>
  <cp:lastModifiedBy>marianna papadopoulou</cp:lastModifiedBy>
  <cp:revision>141</cp:revision>
  <dcterms:created xsi:type="dcterms:W3CDTF">2019-02-27T19:03:31Z</dcterms:created>
  <dcterms:modified xsi:type="dcterms:W3CDTF">2019-06-02T09:47:00Z</dcterms:modified>
</cp:coreProperties>
</file>