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4" r:id="rId9"/>
    <p:sldId id="265" r:id="rId10"/>
    <p:sldId id="266"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6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A06A2C-034B-49DB-B374-60DF6BB4B637}"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l-GR"/>
        </a:p>
      </dgm:t>
    </dgm:pt>
    <dgm:pt modelId="{5630FB15-22FF-4CD9-AB27-651D46C4A984}">
      <dgm:prSet/>
      <dgm:spPr/>
      <dgm:t>
        <a:bodyPr/>
        <a:lstStyle/>
        <a:p>
          <a:pPr rtl="0"/>
          <a:r>
            <a:rPr lang="el-GR" dirty="0"/>
            <a:t>β) </a:t>
          </a:r>
          <a:r>
            <a:rPr lang="el-GR" b="1" dirty="0"/>
            <a:t>ηθικούς,  </a:t>
          </a:r>
          <a:r>
            <a:rPr lang="el-GR" dirty="0"/>
            <a:t>διότι είναι το εργαλείο –κλειδί για απόδοση δικαιοσύνης, για την αξιολόγηση προγράμματος και προσωπικού, </a:t>
          </a:r>
        </a:p>
      </dgm:t>
    </dgm:pt>
    <dgm:pt modelId="{D1A75BED-F25D-4BEF-BF08-4B7357716930}" type="parTrans" cxnId="{1E631BBF-4294-4574-8C63-21F2DF5DB3F6}">
      <dgm:prSet/>
      <dgm:spPr/>
      <dgm:t>
        <a:bodyPr/>
        <a:lstStyle/>
        <a:p>
          <a:endParaRPr lang="el-GR"/>
        </a:p>
      </dgm:t>
    </dgm:pt>
    <dgm:pt modelId="{91D94352-885A-493B-9929-22B941FE3672}" type="sibTrans" cxnId="{1E631BBF-4294-4574-8C63-21F2DF5DB3F6}">
      <dgm:prSet/>
      <dgm:spPr/>
      <dgm:t>
        <a:bodyPr/>
        <a:lstStyle/>
        <a:p>
          <a:endParaRPr lang="el-GR"/>
        </a:p>
      </dgm:t>
    </dgm:pt>
    <dgm:pt modelId="{B0388DE1-EF94-4B73-9D69-89E14242375C}" type="pres">
      <dgm:prSet presAssocID="{B0A06A2C-034B-49DB-B374-60DF6BB4B637}" presName="Name0" presStyleCnt="0">
        <dgm:presLayoutVars>
          <dgm:chPref val="3"/>
          <dgm:dir/>
          <dgm:animLvl val="lvl"/>
          <dgm:resizeHandles/>
        </dgm:presLayoutVars>
      </dgm:prSet>
      <dgm:spPr/>
    </dgm:pt>
    <dgm:pt modelId="{F7836E22-858B-4224-9BB6-475E9EA6BF18}" type="pres">
      <dgm:prSet presAssocID="{5630FB15-22FF-4CD9-AB27-651D46C4A984}" presName="horFlow" presStyleCnt="0"/>
      <dgm:spPr/>
    </dgm:pt>
    <dgm:pt modelId="{46AB852F-2D6C-4A94-BDE8-62C8BA437465}" type="pres">
      <dgm:prSet presAssocID="{5630FB15-22FF-4CD9-AB27-651D46C4A984}" presName="bigChev" presStyleLbl="node1" presStyleIdx="0" presStyleCnt="1"/>
      <dgm:spPr/>
    </dgm:pt>
  </dgm:ptLst>
  <dgm:cxnLst>
    <dgm:cxn modelId="{2850FA65-DA48-411F-A9A2-10CF13C8D50A}" type="presOf" srcId="{B0A06A2C-034B-49DB-B374-60DF6BB4B637}" destId="{B0388DE1-EF94-4B73-9D69-89E14242375C}" srcOrd="0" destOrd="0" presId="urn:microsoft.com/office/officeart/2005/8/layout/lProcess3"/>
    <dgm:cxn modelId="{1E631BBF-4294-4574-8C63-21F2DF5DB3F6}" srcId="{B0A06A2C-034B-49DB-B374-60DF6BB4B637}" destId="{5630FB15-22FF-4CD9-AB27-651D46C4A984}" srcOrd="0" destOrd="0" parTransId="{D1A75BED-F25D-4BEF-BF08-4B7357716930}" sibTransId="{91D94352-885A-493B-9929-22B941FE3672}"/>
    <dgm:cxn modelId="{579BE1FE-4944-41DE-A352-492BB4472328}" type="presOf" srcId="{5630FB15-22FF-4CD9-AB27-651D46C4A984}" destId="{46AB852F-2D6C-4A94-BDE8-62C8BA437465}" srcOrd="0" destOrd="0" presId="urn:microsoft.com/office/officeart/2005/8/layout/lProcess3"/>
    <dgm:cxn modelId="{A8E772DB-381B-4BF1-8250-DDABF92AC3EA}" type="presParOf" srcId="{B0388DE1-EF94-4B73-9D69-89E14242375C}" destId="{F7836E22-858B-4224-9BB6-475E9EA6BF18}" srcOrd="0" destOrd="0" presId="urn:microsoft.com/office/officeart/2005/8/layout/lProcess3"/>
    <dgm:cxn modelId="{0F665936-8AB8-4D0A-9360-CFF33D346C73}" type="presParOf" srcId="{F7836E22-858B-4224-9BB6-475E9EA6BF18}" destId="{46AB852F-2D6C-4A94-BDE8-62C8BA437465}" srcOrd="0"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95F9B6-D310-4A5D-96BD-07CC2D7364AD}"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l-GR"/>
        </a:p>
      </dgm:t>
    </dgm:pt>
    <dgm:pt modelId="{6BDF94BE-907D-4D65-A925-D6B7FBEFC158}">
      <dgm:prSet/>
      <dgm:spPr/>
      <dgm:t>
        <a:bodyPr/>
        <a:lstStyle/>
        <a:p>
          <a:pPr rtl="0"/>
          <a:r>
            <a:rPr lang="el-GR" dirty="0"/>
            <a:t>γ) </a:t>
          </a:r>
          <a:r>
            <a:rPr lang="el-GR" b="1" dirty="0" err="1"/>
            <a:t>κοινωνικο</a:t>
          </a:r>
          <a:r>
            <a:rPr lang="el-GR" b="1" dirty="0"/>
            <a:t>-οικονομικούς, </a:t>
          </a:r>
          <a:r>
            <a:rPr lang="el-GR" dirty="0"/>
            <a:t>διότι επικυρώνει-υποστηρίζει τον «νέο και καλύτερο τρόπο» για </a:t>
          </a:r>
          <a:r>
            <a:rPr lang="el-GR" dirty="0" err="1"/>
            <a:t>κοινωνικο</a:t>
          </a:r>
          <a:r>
            <a:rPr lang="el-GR" dirty="0"/>
            <a:t>-οικονομική ανάπτυξη </a:t>
          </a:r>
        </a:p>
      </dgm:t>
    </dgm:pt>
    <dgm:pt modelId="{FAD69F21-193A-4EA2-8CBA-09747332A895}" type="parTrans" cxnId="{05CE96E8-A926-4474-A582-9B029D39083C}">
      <dgm:prSet/>
      <dgm:spPr/>
      <dgm:t>
        <a:bodyPr/>
        <a:lstStyle/>
        <a:p>
          <a:endParaRPr lang="el-GR"/>
        </a:p>
      </dgm:t>
    </dgm:pt>
    <dgm:pt modelId="{A40F6F6D-F2EA-44FA-BA2D-0BA68BCBB5ED}" type="sibTrans" cxnId="{05CE96E8-A926-4474-A582-9B029D39083C}">
      <dgm:prSet/>
      <dgm:spPr/>
      <dgm:t>
        <a:bodyPr/>
        <a:lstStyle/>
        <a:p>
          <a:endParaRPr lang="el-GR"/>
        </a:p>
      </dgm:t>
    </dgm:pt>
    <dgm:pt modelId="{13D24A81-63E7-4618-BB09-0D39850E9AC5}" type="pres">
      <dgm:prSet presAssocID="{E595F9B6-D310-4A5D-96BD-07CC2D7364AD}" presName="cycle" presStyleCnt="0">
        <dgm:presLayoutVars>
          <dgm:dir/>
          <dgm:resizeHandles val="exact"/>
        </dgm:presLayoutVars>
      </dgm:prSet>
      <dgm:spPr/>
    </dgm:pt>
    <dgm:pt modelId="{E656D536-D045-471B-A88F-8902914E2E2B}" type="pres">
      <dgm:prSet presAssocID="{6BDF94BE-907D-4D65-A925-D6B7FBEFC158}" presName="node" presStyleLbl="node1" presStyleIdx="0" presStyleCnt="1">
        <dgm:presLayoutVars>
          <dgm:bulletEnabled val="1"/>
        </dgm:presLayoutVars>
      </dgm:prSet>
      <dgm:spPr/>
    </dgm:pt>
  </dgm:ptLst>
  <dgm:cxnLst>
    <dgm:cxn modelId="{2475846B-E310-47C3-96B1-3A378343BCB1}" type="presOf" srcId="{E595F9B6-D310-4A5D-96BD-07CC2D7364AD}" destId="{13D24A81-63E7-4618-BB09-0D39850E9AC5}" srcOrd="0" destOrd="0" presId="urn:microsoft.com/office/officeart/2005/8/layout/cycle2"/>
    <dgm:cxn modelId="{6F479E56-AEBD-4227-BE9F-1CB1A83D79B1}" type="presOf" srcId="{6BDF94BE-907D-4D65-A925-D6B7FBEFC158}" destId="{E656D536-D045-471B-A88F-8902914E2E2B}" srcOrd="0" destOrd="0" presId="urn:microsoft.com/office/officeart/2005/8/layout/cycle2"/>
    <dgm:cxn modelId="{05CE96E8-A926-4474-A582-9B029D39083C}" srcId="{E595F9B6-D310-4A5D-96BD-07CC2D7364AD}" destId="{6BDF94BE-907D-4D65-A925-D6B7FBEFC158}" srcOrd="0" destOrd="0" parTransId="{FAD69F21-193A-4EA2-8CBA-09747332A895}" sibTransId="{A40F6F6D-F2EA-44FA-BA2D-0BA68BCBB5ED}"/>
    <dgm:cxn modelId="{15AF8D33-F66B-4683-81F2-75A5E96D370C}" type="presParOf" srcId="{13D24A81-63E7-4618-BB09-0D39850E9AC5}" destId="{E656D536-D045-471B-A88F-8902914E2E2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C035EC-4E7C-43D1-A348-09520D5DC3A2}" type="doc">
      <dgm:prSet loTypeId="urn:microsoft.com/office/officeart/2005/8/layout/hList7#1" loCatId="list" qsTypeId="urn:microsoft.com/office/officeart/2005/8/quickstyle/simple1" qsCatId="simple" csTypeId="urn:microsoft.com/office/officeart/2005/8/colors/accent1_2" csCatId="accent1"/>
      <dgm:spPr/>
      <dgm:t>
        <a:bodyPr/>
        <a:lstStyle/>
        <a:p>
          <a:endParaRPr lang="el-GR"/>
        </a:p>
      </dgm:t>
    </dgm:pt>
    <dgm:pt modelId="{78E47BEF-4FE2-4E4F-8C4E-01BEBC9A22FF}">
      <dgm:prSet/>
      <dgm:spPr/>
      <dgm:t>
        <a:bodyPr/>
        <a:lstStyle/>
        <a:p>
          <a:pPr rtl="0"/>
          <a:r>
            <a:rPr lang="el-GR" dirty="0"/>
            <a:t>ε) </a:t>
          </a:r>
          <a:r>
            <a:rPr lang="el-GR" b="1" dirty="0"/>
            <a:t>προσωπικούς</a:t>
          </a:r>
          <a:r>
            <a:rPr lang="el-GR" dirty="0"/>
            <a:t>, διότι παρέχει την δυνατότητα για δικαίωση του αυτό-αισθήματος (</a:t>
          </a:r>
          <a:r>
            <a:rPr lang="el-GR" dirty="0" err="1"/>
            <a:t>Μπαγάκης</a:t>
          </a:r>
          <a:r>
            <a:rPr lang="el-GR" dirty="0"/>
            <a:t> Γ., 1999</a:t>
          </a:r>
        </a:p>
      </dgm:t>
    </dgm:pt>
    <dgm:pt modelId="{965C6BB4-E513-429F-B0A7-6E86B002E1E2}" type="parTrans" cxnId="{6BB4D7E2-0EF7-4E1E-B7C8-9154EDC241D4}">
      <dgm:prSet/>
      <dgm:spPr/>
      <dgm:t>
        <a:bodyPr/>
        <a:lstStyle/>
        <a:p>
          <a:endParaRPr lang="el-GR"/>
        </a:p>
      </dgm:t>
    </dgm:pt>
    <dgm:pt modelId="{54CC3E59-D949-4D48-B910-A2A5D56D0932}" type="sibTrans" cxnId="{6BB4D7E2-0EF7-4E1E-B7C8-9154EDC241D4}">
      <dgm:prSet/>
      <dgm:spPr/>
      <dgm:t>
        <a:bodyPr/>
        <a:lstStyle/>
        <a:p>
          <a:endParaRPr lang="el-GR"/>
        </a:p>
      </dgm:t>
    </dgm:pt>
    <dgm:pt modelId="{AFE82F97-5161-4853-B41C-E54499AC082C}" type="pres">
      <dgm:prSet presAssocID="{46C035EC-4E7C-43D1-A348-09520D5DC3A2}" presName="Name0" presStyleCnt="0">
        <dgm:presLayoutVars>
          <dgm:dir/>
          <dgm:resizeHandles val="exact"/>
        </dgm:presLayoutVars>
      </dgm:prSet>
      <dgm:spPr/>
    </dgm:pt>
    <dgm:pt modelId="{71B7A5AE-3D8A-4D51-AFBF-84AF33B05773}" type="pres">
      <dgm:prSet presAssocID="{46C035EC-4E7C-43D1-A348-09520D5DC3A2}" presName="fgShape" presStyleLbl="fgShp" presStyleIdx="0" presStyleCnt="1"/>
      <dgm:spPr/>
    </dgm:pt>
    <dgm:pt modelId="{019EF883-3DB6-4C64-B20C-6877FF5F67D7}" type="pres">
      <dgm:prSet presAssocID="{46C035EC-4E7C-43D1-A348-09520D5DC3A2}" presName="linComp" presStyleCnt="0"/>
      <dgm:spPr/>
    </dgm:pt>
    <dgm:pt modelId="{7135E7E7-9C93-4E2A-A019-EE8E35A491D4}" type="pres">
      <dgm:prSet presAssocID="{78E47BEF-4FE2-4E4F-8C4E-01BEBC9A22FF}" presName="compNode" presStyleCnt="0"/>
      <dgm:spPr/>
    </dgm:pt>
    <dgm:pt modelId="{4CF668D4-A213-4FBE-B879-F3589D84B07B}" type="pres">
      <dgm:prSet presAssocID="{78E47BEF-4FE2-4E4F-8C4E-01BEBC9A22FF}" presName="bkgdShape" presStyleLbl="node1" presStyleIdx="0" presStyleCnt="1"/>
      <dgm:spPr/>
    </dgm:pt>
    <dgm:pt modelId="{056A8BB2-C334-4025-9FCF-40D97C458D76}" type="pres">
      <dgm:prSet presAssocID="{78E47BEF-4FE2-4E4F-8C4E-01BEBC9A22FF}" presName="nodeTx" presStyleLbl="node1" presStyleIdx="0" presStyleCnt="1">
        <dgm:presLayoutVars>
          <dgm:bulletEnabled val="1"/>
        </dgm:presLayoutVars>
      </dgm:prSet>
      <dgm:spPr/>
    </dgm:pt>
    <dgm:pt modelId="{064C9F36-7AB8-4388-8233-07D1EA043776}" type="pres">
      <dgm:prSet presAssocID="{78E47BEF-4FE2-4E4F-8C4E-01BEBC9A22FF}" presName="invisiNode" presStyleLbl="node1" presStyleIdx="0" presStyleCnt="1"/>
      <dgm:spPr/>
    </dgm:pt>
    <dgm:pt modelId="{5997B0F6-78E5-4D66-B019-69B4ACA73492}" type="pres">
      <dgm:prSet presAssocID="{78E47BEF-4FE2-4E4F-8C4E-01BEBC9A22FF}" presName="imagNode" presStyleLbl="fgImgPlace1" presStyleIdx="0" presStyleCnt="1"/>
      <dgm:spPr/>
    </dgm:pt>
  </dgm:ptLst>
  <dgm:cxnLst>
    <dgm:cxn modelId="{EA3B0766-1E17-4B56-934D-1D38A618F8F6}" type="presOf" srcId="{46C035EC-4E7C-43D1-A348-09520D5DC3A2}" destId="{AFE82F97-5161-4853-B41C-E54499AC082C}" srcOrd="0" destOrd="0" presId="urn:microsoft.com/office/officeart/2005/8/layout/hList7#1"/>
    <dgm:cxn modelId="{A637166F-537D-4070-8C9E-5F77BADAAF1C}" type="presOf" srcId="{78E47BEF-4FE2-4E4F-8C4E-01BEBC9A22FF}" destId="{4CF668D4-A213-4FBE-B879-F3589D84B07B}" srcOrd="0" destOrd="0" presId="urn:microsoft.com/office/officeart/2005/8/layout/hList7#1"/>
    <dgm:cxn modelId="{6BB4D7E2-0EF7-4E1E-B7C8-9154EDC241D4}" srcId="{46C035EC-4E7C-43D1-A348-09520D5DC3A2}" destId="{78E47BEF-4FE2-4E4F-8C4E-01BEBC9A22FF}" srcOrd="0" destOrd="0" parTransId="{965C6BB4-E513-429F-B0A7-6E86B002E1E2}" sibTransId="{54CC3E59-D949-4D48-B910-A2A5D56D0932}"/>
    <dgm:cxn modelId="{5F4367E3-14D9-4AC1-89D5-D5CD9E527FCE}" type="presOf" srcId="{78E47BEF-4FE2-4E4F-8C4E-01BEBC9A22FF}" destId="{056A8BB2-C334-4025-9FCF-40D97C458D76}" srcOrd="1" destOrd="0" presId="urn:microsoft.com/office/officeart/2005/8/layout/hList7#1"/>
    <dgm:cxn modelId="{903C1F7D-872D-479F-96F5-6DE47911E4AC}" type="presParOf" srcId="{AFE82F97-5161-4853-B41C-E54499AC082C}" destId="{71B7A5AE-3D8A-4D51-AFBF-84AF33B05773}" srcOrd="0" destOrd="0" presId="urn:microsoft.com/office/officeart/2005/8/layout/hList7#1"/>
    <dgm:cxn modelId="{1CC4EAF1-6E94-4026-8E22-2BC7F253B3E9}" type="presParOf" srcId="{AFE82F97-5161-4853-B41C-E54499AC082C}" destId="{019EF883-3DB6-4C64-B20C-6877FF5F67D7}" srcOrd="1" destOrd="0" presId="urn:microsoft.com/office/officeart/2005/8/layout/hList7#1"/>
    <dgm:cxn modelId="{BD28EA5B-4FC4-41F2-ABDD-F9652B84DF5A}" type="presParOf" srcId="{019EF883-3DB6-4C64-B20C-6877FF5F67D7}" destId="{7135E7E7-9C93-4E2A-A019-EE8E35A491D4}" srcOrd="0" destOrd="0" presId="urn:microsoft.com/office/officeart/2005/8/layout/hList7#1"/>
    <dgm:cxn modelId="{AA047D7D-5B59-4053-B970-7FEF07CCBFC1}" type="presParOf" srcId="{7135E7E7-9C93-4E2A-A019-EE8E35A491D4}" destId="{4CF668D4-A213-4FBE-B879-F3589D84B07B}" srcOrd="0" destOrd="0" presId="urn:microsoft.com/office/officeart/2005/8/layout/hList7#1"/>
    <dgm:cxn modelId="{7F166042-2D19-4663-8102-CFEB65407EBA}" type="presParOf" srcId="{7135E7E7-9C93-4E2A-A019-EE8E35A491D4}" destId="{056A8BB2-C334-4025-9FCF-40D97C458D76}" srcOrd="1" destOrd="0" presId="urn:microsoft.com/office/officeart/2005/8/layout/hList7#1"/>
    <dgm:cxn modelId="{717C4EC2-6603-4AC1-B52A-AEE3CF658066}" type="presParOf" srcId="{7135E7E7-9C93-4E2A-A019-EE8E35A491D4}" destId="{064C9F36-7AB8-4388-8233-07D1EA043776}" srcOrd="2" destOrd="0" presId="urn:microsoft.com/office/officeart/2005/8/layout/hList7#1"/>
    <dgm:cxn modelId="{28EA1687-501A-4020-B281-46757F41DE9D}" type="presParOf" srcId="{7135E7E7-9C93-4E2A-A019-EE8E35A491D4}" destId="{5997B0F6-78E5-4D66-B019-69B4ACA73492}"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D1B534-C637-45C4-9021-3D6AAC4CC338}" type="doc">
      <dgm:prSet loTypeId="urn:microsoft.com/office/officeart/2005/8/layout/hierarchy6" loCatId="hierarchy" qsTypeId="urn:microsoft.com/office/officeart/2005/8/quickstyle/simple1" qsCatId="simple" csTypeId="urn:microsoft.com/office/officeart/2005/8/colors/accent1_2" csCatId="accent1"/>
      <dgm:spPr/>
      <dgm:t>
        <a:bodyPr/>
        <a:lstStyle/>
        <a:p>
          <a:endParaRPr lang="el-GR"/>
        </a:p>
      </dgm:t>
    </dgm:pt>
    <dgm:pt modelId="{1C20E330-B2FC-4AB2-9502-E39AE084D389}">
      <dgm:prSet/>
      <dgm:spPr/>
      <dgm:t>
        <a:bodyPr/>
        <a:lstStyle/>
        <a:p>
          <a:pPr rtl="0"/>
          <a:r>
            <a:rPr lang="el-GR" b="1" baseline="0" dirty="0"/>
            <a:t>αξιολόγηση</a:t>
          </a:r>
        </a:p>
      </dgm:t>
    </dgm:pt>
    <dgm:pt modelId="{35E7A905-1787-42F7-8922-BA9D88E64C62}" type="parTrans" cxnId="{5E808FF7-3197-48DD-9D67-249A0CC4D112}">
      <dgm:prSet/>
      <dgm:spPr/>
      <dgm:t>
        <a:bodyPr/>
        <a:lstStyle/>
        <a:p>
          <a:endParaRPr lang="el-GR"/>
        </a:p>
      </dgm:t>
    </dgm:pt>
    <dgm:pt modelId="{E84EFC81-284E-4B19-90A4-CADA011C8D48}" type="sibTrans" cxnId="{5E808FF7-3197-48DD-9D67-249A0CC4D112}">
      <dgm:prSet/>
      <dgm:spPr/>
      <dgm:t>
        <a:bodyPr/>
        <a:lstStyle/>
        <a:p>
          <a:endParaRPr lang="el-GR"/>
        </a:p>
      </dgm:t>
    </dgm:pt>
    <dgm:pt modelId="{0180F596-69EA-47B2-9556-A1E40C5B5094}" type="pres">
      <dgm:prSet presAssocID="{78D1B534-C637-45C4-9021-3D6AAC4CC338}" presName="mainComposite" presStyleCnt="0">
        <dgm:presLayoutVars>
          <dgm:chPref val="1"/>
          <dgm:dir/>
          <dgm:animOne val="branch"/>
          <dgm:animLvl val="lvl"/>
          <dgm:resizeHandles val="exact"/>
        </dgm:presLayoutVars>
      </dgm:prSet>
      <dgm:spPr/>
    </dgm:pt>
    <dgm:pt modelId="{95720054-F658-4454-B8F8-9926934014DD}" type="pres">
      <dgm:prSet presAssocID="{78D1B534-C637-45C4-9021-3D6AAC4CC338}" presName="hierFlow" presStyleCnt="0"/>
      <dgm:spPr/>
    </dgm:pt>
    <dgm:pt modelId="{E2A78587-5F8E-41B2-9FDD-B9D77096D91B}" type="pres">
      <dgm:prSet presAssocID="{78D1B534-C637-45C4-9021-3D6AAC4CC338}" presName="hierChild1" presStyleCnt="0">
        <dgm:presLayoutVars>
          <dgm:chPref val="1"/>
          <dgm:animOne val="branch"/>
          <dgm:animLvl val="lvl"/>
        </dgm:presLayoutVars>
      </dgm:prSet>
      <dgm:spPr/>
    </dgm:pt>
    <dgm:pt modelId="{9F5914C2-5A59-4D8D-8699-4C1D3A04578B}" type="pres">
      <dgm:prSet presAssocID="{1C20E330-B2FC-4AB2-9502-E39AE084D389}" presName="Name14" presStyleCnt="0"/>
      <dgm:spPr/>
    </dgm:pt>
    <dgm:pt modelId="{2A1B783D-102F-4830-AFCB-EED39B2B2545}" type="pres">
      <dgm:prSet presAssocID="{1C20E330-B2FC-4AB2-9502-E39AE084D389}" presName="level1Shape" presStyleLbl="node0" presStyleIdx="0" presStyleCnt="1" custLinFactY="126080" custLinFactNeighborX="12485" custLinFactNeighborY="200000">
        <dgm:presLayoutVars>
          <dgm:chPref val="3"/>
        </dgm:presLayoutVars>
      </dgm:prSet>
      <dgm:spPr/>
    </dgm:pt>
    <dgm:pt modelId="{410EDC75-A9E8-4254-8250-7287171246E5}" type="pres">
      <dgm:prSet presAssocID="{1C20E330-B2FC-4AB2-9502-E39AE084D389}" presName="hierChild2" presStyleCnt="0"/>
      <dgm:spPr/>
    </dgm:pt>
    <dgm:pt modelId="{6FA3D920-8EA9-42D3-98D0-CFE626A5148C}" type="pres">
      <dgm:prSet presAssocID="{78D1B534-C637-45C4-9021-3D6AAC4CC338}" presName="bgShapesFlow" presStyleCnt="0"/>
      <dgm:spPr/>
    </dgm:pt>
  </dgm:ptLst>
  <dgm:cxnLst>
    <dgm:cxn modelId="{72B19F01-11EF-4BBA-98E2-963D0A7469F0}" type="presOf" srcId="{78D1B534-C637-45C4-9021-3D6AAC4CC338}" destId="{0180F596-69EA-47B2-9556-A1E40C5B5094}" srcOrd="0" destOrd="0" presId="urn:microsoft.com/office/officeart/2005/8/layout/hierarchy6"/>
    <dgm:cxn modelId="{048D53E8-F191-401C-85A3-944E4D2EB2B4}" type="presOf" srcId="{1C20E330-B2FC-4AB2-9502-E39AE084D389}" destId="{2A1B783D-102F-4830-AFCB-EED39B2B2545}" srcOrd="0" destOrd="0" presId="urn:microsoft.com/office/officeart/2005/8/layout/hierarchy6"/>
    <dgm:cxn modelId="{5E808FF7-3197-48DD-9D67-249A0CC4D112}" srcId="{78D1B534-C637-45C4-9021-3D6AAC4CC338}" destId="{1C20E330-B2FC-4AB2-9502-E39AE084D389}" srcOrd="0" destOrd="0" parTransId="{35E7A905-1787-42F7-8922-BA9D88E64C62}" sibTransId="{E84EFC81-284E-4B19-90A4-CADA011C8D48}"/>
    <dgm:cxn modelId="{837F8806-1664-412D-9FBB-DE87A3B42AFF}" type="presParOf" srcId="{0180F596-69EA-47B2-9556-A1E40C5B5094}" destId="{95720054-F658-4454-B8F8-9926934014DD}" srcOrd="0" destOrd="0" presId="urn:microsoft.com/office/officeart/2005/8/layout/hierarchy6"/>
    <dgm:cxn modelId="{0CE6E407-0C07-4B91-A5E4-46B49A594F70}" type="presParOf" srcId="{95720054-F658-4454-B8F8-9926934014DD}" destId="{E2A78587-5F8E-41B2-9FDD-B9D77096D91B}" srcOrd="0" destOrd="0" presId="urn:microsoft.com/office/officeart/2005/8/layout/hierarchy6"/>
    <dgm:cxn modelId="{C8A4D838-DFB1-40A1-8432-B9218E303DD5}" type="presParOf" srcId="{E2A78587-5F8E-41B2-9FDD-B9D77096D91B}" destId="{9F5914C2-5A59-4D8D-8699-4C1D3A04578B}" srcOrd="0" destOrd="0" presId="urn:microsoft.com/office/officeart/2005/8/layout/hierarchy6"/>
    <dgm:cxn modelId="{99D5D0EA-7DE4-4EA0-88C6-7091CEB33D7E}" type="presParOf" srcId="{9F5914C2-5A59-4D8D-8699-4C1D3A04578B}" destId="{2A1B783D-102F-4830-AFCB-EED39B2B2545}" srcOrd="0" destOrd="0" presId="urn:microsoft.com/office/officeart/2005/8/layout/hierarchy6"/>
    <dgm:cxn modelId="{41B272CD-1F4A-4D66-A404-B078E263F8CB}" type="presParOf" srcId="{9F5914C2-5A59-4D8D-8699-4C1D3A04578B}" destId="{410EDC75-A9E8-4254-8250-7287171246E5}" srcOrd="1" destOrd="0" presId="urn:microsoft.com/office/officeart/2005/8/layout/hierarchy6"/>
    <dgm:cxn modelId="{49F8F1AC-4A7F-4650-B36C-FF4EE3838FC7}" type="presParOf" srcId="{0180F596-69EA-47B2-9556-A1E40C5B5094}" destId="{6FA3D920-8EA9-42D3-98D0-CFE626A5148C}"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B852F-2D6C-4A94-BDE8-62C8BA437465}">
      <dsp:nvSpPr>
        <dsp:cNvPr id="0" name=""/>
        <dsp:cNvSpPr/>
      </dsp:nvSpPr>
      <dsp:spPr>
        <a:xfrm>
          <a:off x="0" y="457200"/>
          <a:ext cx="8183562" cy="3273424"/>
        </a:xfrm>
        <a:prstGeom prst="chevron">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0" bIns="20955" numCol="1" spcCol="1270" anchor="ctr" anchorCtr="0">
          <a:noAutofit/>
        </a:bodyPr>
        <a:lstStyle/>
        <a:p>
          <a:pPr marL="0" lvl="0" indent="0" algn="ctr" defTabSz="1466850" rtl="0">
            <a:lnSpc>
              <a:spcPct val="90000"/>
            </a:lnSpc>
            <a:spcBef>
              <a:spcPct val="0"/>
            </a:spcBef>
            <a:spcAft>
              <a:spcPct val="35000"/>
            </a:spcAft>
            <a:buNone/>
          </a:pPr>
          <a:r>
            <a:rPr lang="el-GR" sz="3300" kern="1200" dirty="0"/>
            <a:t>β) </a:t>
          </a:r>
          <a:r>
            <a:rPr lang="el-GR" sz="3300" b="1" kern="1200" dirty="0"/>
            <a:t>ηθικούς,  </a:t>
          </a:r>
          <a:r>
            <a:rPr lang="el-GR" sz="3300" kern="1200" dirty="0"/>
            <a:t>διότι είναι το εργαλείο –κλειδί για απόδοση δικαιοσύνης, για την αξιολόγηση προγράμματος και προσωπικού, </a:t>
          </a:r>
        </a:p>
      </dsp:txBody>
      <dsp:txXfrm>
        <a:off x="1636712" y="457200"/>
        <a:ext cx="4910138" cy="32734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6D536-D045-471B-A88F-8902914E2E2B}">
      <dsp:nvSpPr>
        <dsp:cNvPr id="0" name=""/>
        <dsp:cNvSpPr/>
      </dsp:nvSpPr>
      <dsp:spPr>
        <a:xfrm>
          <a:off x="1997939" y="71"/>
          <a:ext cx="4187682" cy="4187682"/>
        </a:xfrm>
        <a:prstGeom prst="ellipse">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rtl="0">
            <a:lnSpc>
              <a:spcPct val="90000"/>
            </a:lnSpc>
            <a:spcBef>
              <a:spcPct val="0"/>
            </a:spcBef>
            <a:spcAft>
              <a:spcPct val="35000"/>
            </a:spcAft>
            <a:buNone/>
          </a:pPr>
          <a:r>
            <a:rPr lang="el-GR" sz="2300" kern="1200" dirty="0"/>
            <a:t>γ) </a:t>
          </a:r>
          <a:r>
            <a:rPr lang="el-GR" sz="2300" b="1" kern="1200" dirty="0" err="1"/>
            <a:t>κοινωνικο</a:t>
          </a:r>
          <a:r>
            <a:rPr lang="el-GR" sz="2300" b="1" kern="1200" dirty="0"/>
            <a:t>-οικονομικούς, </a:t>
          </a:r>
          <a:r>
            <a:rPr lang="el-GR" sz="2300" kern="1200" dirty="0"/>
            <a:t>διότι επικυρώνει-υποστηρίζει τον «νέο και καλύτερο τρόπο» για </a:t>
          </a:r>
          <a:r>
            <a:rPr lang="el-GR" sz="2300" kern="1200" dirty="0" err="1"/>
            <a:t>κοινωνικο</a:t>
          </a:r>
          <a:r>
            <a:rPr lang="el-GR" sz="2300" kern="1200" dirty="0"/>
            <a:t>-οικονομική ανάπτυξη </a:t>
          </a:r>
        </a:p>
      </dsp:txBody>
      <dsp:txXfrm>
        <a:off x="2611211" y="613343"/>
        <a:ext cx="2961138" cy="2961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668D4-A213-4FBE-B879-F3589D84B07B}">
      <dsp:nvSpPr>
        <dsp:cNvPr id="0" name=""/>
        <dsp:cNvSpPr/>
      </dsp:nvSpPr>
      <dsp:spPr>
        <a:xfrm>
          <a:off x="0" y="0"/>
          <a:ext cx="8183562" cy="4187825"/>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206248" rIns="206248" bIns="206248" numCol="1" spcCol="1270" anchor="ctr" anchorCtr="0">
          <a:noAutofit/>
        </a:bodyPr>
        <a:lstStyle/>
        <a:p>
          <a:pPr marL="0" lvl="0" indent="0" algn="ctr" defTabSz="1289050" rtl="0">
            <a:lnSpc>
              <a:spcPct val="90000"/>
            </a:lnSpc>
            <a:spcBef>
              <a:spcPct val="0"/>
            </a:spcBef>
            <a:spcAft>
              <a:spcPct val="35000"/>
            </a:spcAft>
            <a:buNone/>
          </a:pPr>
          <a:r>
            <a:rPr lang="el-GR" sz="2900" kern="1200" dirty="0"/>
            <a:t>ε) </a:t>
          </a:r>
          <a:r>
            <a:rPr lang="el-GR" sz="2900" b="1" kern="1200" dirty="0"/>
            <a:t>προσωπικούς</a:t>
          </a:r>
          <a:r>
            <a:rPr lang="el-GR" sz="2900" kern="1200" dirty="0"/>
            <a:t>, διότι παρέχει την δυνατότητα για δικαίωση του αυτό-αισθήματος (</a:t>
          </a:r>
          <a:r>
            <a:rPr lang="el-GR" sz="2900" kern="1200" dirty="0" err="1"/>
            <a:t>Μπαγάκης</a:t>
          </a:r>
          <a:r>
            <a:rPr lang="el-GR" sz="2900" kern="1200" dirty="0"/>
            <a:t> Γ., 1999</a:t>
          </a:r>
        </a:p>
      </dsp:txBody>
      <dsp:txXfrm>
        <a:off x="0" y="1675130"/>
        <a:ext cx="8183562" cy="1675130"/>
      </dsp:txXfrm>
    </dsp:sp>
    <dsp:sp modelId="{5997B0F6-78E5-4D66-B019-69B4ACA73492}">
      <dsp:nvSpPr>
        <dsp:cNvPr id="0" name=""/>
        <dsp:cNvSpPr/>
      </dsp:nvSpPr>
      <dsp:spPr>
        <a:xfrm>
          <a:off x="3394508" y="251269"/>
          <a:ext cx="1394545" cy="1394545"/>
        </a:xfrm>
        <a:prstGeom prst="ellipse">
          <a:avLst/>
        </a:prstGeom>
        <a:solidFill>
          <a:schemeClr val="accent1">
            <a:tint val="5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B7A5AE-3D8A-4D51-AFBF-84AF33B05773}">
      <dsp:nvSpPr>
        <dsp:cNvPr id="0" name=""/>
        <dsp:cNvSpPr/>
      </dsp:nvSpPr>
      <dsp:spPr>
        <a:xfrm>
          <a:off x="327342" y="3350259"/>
          <a:ext cx="7528877" cy="628173"/>
        </a:xfrm>
        <a:prstGeom prst="leftRightArrow">
          <a:avLst/>
        </a:prstGeom>
        <a:solidFill>
          <a:schemeClr val="accent1">
            <a:tint val="60000"/>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1B783D-102F-4830-AFCB-EED39B2B2545}">
      <dsp:nvSpPr>
        <dsp:cNvPr id="0" name=""/>
        <dsp:cNvSpPr/>
      </dsp:nvSpPr>
      <dsp:spPr>
        <a:xfrm>
          <a:off x="3471856" y="446"/>
          <a:ext cx="1713830" cy="1142553"/>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b="1" kern="1200" baseline="0" dirty="0"/>
            <a:t>αξιολόγηση</a:t>
          </a:r>
        </a:p>
      </dsp:txBody>
      <dsp:txXfrm>
        <a:off x="3505320" y="33910"/>
        <a:ext cx="1646902" cy="107562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EE134F-89E9-409A-9319-E5C1DB29ACBB}" type="datetimeFigureOut">
              <a:rPr lang="el-GR" smtClean="0"/>
              <a:pPr/>
              <a:t>7/1/2019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DF86C7-848E-45C7-BCE2-CAC3EFC9057F}" type="slidenum">
              <a:rPr lang="el-GR" smtClean="0"/>
              <a:pPr/>
              <a:t>‹#›</a:t>
            </a:fld>
            <a:endParaRPr lang="el-GR"/>
          </a:p>
        </p:txBody>
      </p:sp>
    </p:spTree>
    <p:extLst>
      <p:ext uri="{BB962C8B-B14F-4D97-AF65-F5344CB8AC3E}">
        <p14:creationId xmlns:p14="http://schemas.microsoft.com/office/powerpoint/2010/main" val="361497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C0DF86C7-848E-45C7-BCE2-CAC3EFC9057F}"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11" name="10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D29F8176-72BA-4D56-A3A4-23A1B0A52C1B}" type="datetimeFigureOut">
              <a:rPr lang="el-GR" smtClean="0"/>
              <a:pPr/>
              <a:t>7/1/2019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D5DD59-87E3-4099-A762-51A29B6FFA6D}"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p>
            <a:r>
              <a:rPr kumimoji="0" lang="el-GR"/>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29F8176-72BA-4D56-A3A4-23A1B0A52C1B}" type="datetimeFigureOut">
              <a:rPr lang="el-GR" smtClean="0"/>
              <a:pPr/>
              <a:t>7/1/2019</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CD5DD59-87E3-4099-A762-51A29B6FFA6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solidFill>
            <a:schemeClr val="accent2">
              <a:lumMod val="40000"/>
              <a:lumOff val="60000"/>
            </a:schemeClr>
          </a:solidFill>
        </p:spPr>
        <p:txBody>
          <a:bodyPr/>
          <a:lstStyle/>
          <a:p>
            <a:r>
              <a:rPr lang="el-GR" dirty="0"/>
              <a:t>ΕΚΠΑΙΔΕΥΤΙΚΗ ΑΞΙΟΛΟΓΗΣΗ</a:t>
            </a:r>
          </a:p>
        </p:txBody>
      </p:sp>
      <p:sp>
        <p:nvSpPr>
          <p:cNvPr id="3" name="2 - Υπότιτλος"/>
          <p:cNvSpPr>
            <a:spLocks noGrp="1"/>
          </p:cNvSpPr>
          <p:nvPr>
            <p:ph type="subTitle" idx="1"/>
          </p:nvPr>
        </p:nvSpPr>
        <p:spPr>
          <a:ln/>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el-GR" dirty="0"/>
              <a:t>Η έννοια </a:t>
            </a:r>
            <a:r>
              <a:rPr lang="el-GR" b="1" i="1" dirty="0"/>
              <a:t>αξιολόγηση</a:t>
            </a:r>
            <a:r>
              <a:rPr lang="el-GR" dirty="0"/>
              <a:t> λεξικογραφικά</a:t>
            </a:r>
            <a:r>
              <a:rPr lang="el-GR" i="1" dirty="0"/>
              <a:t> </a:t>
            </a:r>
            <a:r>
              <a:rPr lang="el-GR" dirty="0"/>
              <a:t>ορίζεται ως η εκτίμηση της αξίας προσώπου ή έργου με συγκεκριμένα κριτήρια .</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a:t>η αξιολόγηση είναι μια εργασία όπου τα μέρη, οι διαδικασίες ή τα αποτελέσματα ενός προγράμματος εξετάζονται για να διαπιστώσουμε αν είναι ικανοποιητικά, ειδικά σε αναφορά με του σκοπούς του προγράμματος που θέσαμε, τις προσδοκίες μας ή τα πρότυπά μας</a:t>
            </a:r>
          </a:p>
        </p:txBody>
      </p:sp>
      <p:graphicFrame>
        <p:nvGraphicFramePr>
          <p:cNvPr id="4" name="3 - Διάγραμμα"/>
          <p:cNvGraphicFramePr/>
          <p:nvPr/>
        </p:nvGraphicFramePr>
        <p:xfrm>
          <a:off x="0" y="4071942"/>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Εκπαιδευτική αξιολόγηση</a:t>
            </a:r>
          </a:p>
        </p:txBody>
      </p:sp>
      <p:sp>
        <p:nvSpPr>
          <p:cNvPr id="3" name="2 - Θέση περιεχομένου"/>
          <p:cNvSpPr>
            <a:spLocks noGrp="1"/>
          </p:cNvSpPr>
          <p:nvPr>
            <p:ph idx="1"/>
          </p:nvPr>
        </p:nvSpPr>
        <p:spPr/>
        <p:txBody>
          <a:bodyPr/>
          <a:lstStyle/>
          <a:p>
            <a:r>
              <a:rPr lang="el-GR" dirty="0"/>
              <a:t>Εκπαιδευτική Αξιολόγηση ορίζεται </a:t>
            </a:r>
            <a:r>
              <a:rPr lang="el-GR" i="1" dirty="0"/>
              <a:t>ως η  συστηματική και οργανωμένη διαδικασία, κατά την οποία διεργασίες, συστήματα, άτομα, μέσα, πλαίσια ή αποτελέσματα ενός εκπαιδευτικού μηχανισμού εκτιμούνται με βάση προκαθορισμένα κριτήρια και μέσα και προκαθορισμένους σκοπούς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2"/>
          </a:solidFill>
        </p:spPr>
        <p:txBody>
          <a:bodyPr/>
          <a:lstStyle/>
          <a:p>
            <a:r>
              <a:rPr lang="el-GR" dirty="0"/>
              <a:t>Αποτελεσματικότητα</a:t>
            </a:r>
          </a:p>
        </p:txBody>
      </p:sp>
      <p:sp>
        <p:nvSpPr>
          <p:cNvPr id="3" name="2 - Θέση περιεχομένου"/>
          <p:cNvSpPr>
            <a:spLocks noGrp="1"/>
          </p:cNvSpPr>
          <p:nvPr>
            <p:ph idx="1"/>
          </p:nvPr>
        </p:nvSpPr>
        <p:spPr>
          <a:ln/>
        </p:spPr>
        <p:style>
          <a:lnRef idx="1">
            <a:schemeClr val="accent2"/>
          </a:lnRef>
          <a:fillRef idx="2">
            <a:schemeClr val="accent2"/>
          </a:fillRef>
          <a:effectRef idx="1">
            <a:schemeClr val="accent2"/>
          </a:effectRef>
          <a:fontRef idx="minor">
            <a:schemeClr val="dk1"/>
          </a:fontRef>
        </p:style>
        <p:txBody>
          <a:bodyPr/>
          <a:lstStyle/>
          <a:p>
            <a:r>
              <a:rPr lang="el-GR" dirty="0"/>
              <a:t>Με τον όρο </a:t>
            </a:r>
            <a:r>
              <a:rPr lang="el-GR" b="1" i="1" dirty="0"/>
              <a:t>αποτελεσματικότητα </a:t>
            </a:r>
            <a:r>
              <a:rPr lang="el-GR" dirty="0"/>
              <a:t>δηλώνεται η επίτευξη του αναμενόμενου αποτελέσματος ή επίδοσης ως έκβαση ή συνέπεια μιας πράξης ή μιας δραστηριότητας. </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rgbClr val="FFFF00"/>
          </a:solidFill>
        </p:spPr>
        <p:txBody>
          <a:bodyPr/>
          <a:lstStyle/>
          <a:p>
            <a:r>
              <a:rPr lang="el-GR" dirty="0"/>
              <a:t>Εκπαιδευτική αξιολόγηση</a:t>
            </a:r>
          </a:p>
        </p:txBody>
      </p:sp>
      <p:sp>
        <p:nvSpPr>
          <p:cNvPr id="3" name="2 - Θέση περιεχομένου"/>
          <p:cNvSpPr>
            <a:spLocks noGrp="1"/>
          </p:cNvSpPr>
          <p:nvPr>
            <p:ph idx="1"/>
          </p:nvPr>
        </p:nvSpPr>
        <p:spPr>
          <a:solidFill>
            <a:srgbClr val="FFFF00"/>
          </a:solidFill>
        </p:spPr>
        <p:txBody>
          <a:bodyPr>
            <a:normAutofit/>
          </a:bodyPr>
          <a:lstStyle/>
          <a:p>
            <a:r>
              <a:rPr lang="el-GR" dirty="0"/>
              <a:t>Κατά τον </a:t>
            </a:r>
            <a:r>
              <a:rPr lang="el-GR" dirty="0" err="1"/>
              <a:t>Scriven</a:t>
            </a:r>
            <a:r>
              <a:rPr lang="el-GR" dirty="0"/>
              <a:t> (1991) η αξιολόγηση ως επιστήμη άρχισε να έχει και ακαδημαϊκή αναγνώριση από το τελευταίο τρίτο του εικοστού αιώνα και έχει σχέση με παράγοντες:</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rgbClr val="FFC000"/>
          </a:solidFill>
        </p:spPr>
        <p:txBody>
          <a:bodyPr/>
          <a:lstStyle/>
          <a:p>
            <a:r>
              <a:rPr lang="el-GR" dirty="0" err="1"/>
              <a:t>απότελεσματικότητα</a:t>
            </a:r>
            <a:endParaRPr lang="el-GR" dirty="0"/>
          </a:p>
        </p:txBody>
      </p:sp>
      <p:sp>
        <p:nvSpPr>
          <p:cNvPr id="3" name="2 - Θέση περιεχομένου"/>
          <p:cNvSpPr>
            <a:spLocks noGrp="1"/>
          </p:cNvSpPr>
          <p:nvPr>
            <p:ph idx="1"/>
          </p:nvPr>
        </p:nvSpPr>
        <p:spPr>
          <a:solidFill>
            <a:schemeClr val="accent6"/>
          </a:solidFill>
        </p:spPr>
        <p:txBody>
          <a:bodyPr/>
          <a:lstStyle/>
          <a:p>
            <a:r>
              <a:rPr lang="el-GR" dirty="0"/>
              <a:t>α) </a:t>
            </a:r>
            <a:r>
              <a:rPr lang="el-GR" b="1" dirty="0"/>
              <a:t>πραγματικούς,  </a:t>
            </a:r>
            <a:r>
              <a:rPr lang="el-GR" dirty="0"/>
              <a:t>διότι κρίνει προϊόντα και υπηρεσίες που έχουν κόστος για τη ίδια τη ζωή και την ποιότητά της, </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αποτελεσματικότητα</a:t>
            </a:r>
          </a:p>
        </p:txBody>
      </p:sp>
      <p:graphicFrame>
        <p:nvGraphicFramePr>
          <p:cNvPr id="4" name="3 - Θέση περιεχομένου"/>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l-GR" dirty="0"/>
              <a:t>αποτελεσματικότητα</a:t>
            </a:r>
          </a:p>
        </p:txBody>
      </p:sp>
      <p:graphicFrame>
        <p:nvGraphicFramePr>
          <p:cNvPr id="4" name="3 - Θέση περιεχομένου"/>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αποτελεσματικότητα</a:t>
            </a:r>
          </a:p>
        </p:txBody>
      </p:sp>
      <p:sp>
        <p:nvSpPr>
          <p:cNvPr id="3" name="2 - Θέση περιεχομένου"/>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l-GR" dirty="0"/>
              <a:t>δ) </a:t>
            </a:r>
            <a:r>
              <a:rPr lang="el-GR" b="1" dirty="0"/>
              <a:t>διανοητικούς</a:t>
            </a:r>
            <a:r>
              <a:rPr lang="el-GR" dirty="0"/>
              <a:t>, διότι εκλεπτύνει τα εργαλεία της σκέψης και εκθέτει μια ευρέως διαδεδομένη προκατάληψη, δηλαδή κάνει ένα επιπλέον βήμα προς την απομυθοποίηση των επιστημών και</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αποτελεσματικότητα</a:t>
            </a:r>
          </a:p>
        </p:txBody>
      </p:sp>
      <p:graphicFrame>
        <p:nvGraphicFramePr>
          <p:cNvPr id="4" name="3 - Θέση περιεχομένου"/>
          <p:cNvGraphicFramePr>
            <a:graphicFrameLocks noGrp="1"/>
          </p:cNvGraphicFramePr>
          <p:nvPr>
            <p:ph idx="1"/>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αξιολόγηση</a:t>
            </a:r>
          </a:p>
        </p:txBody>
      </p:sp>
      <p:sp>
        <p:nvSpPr>
          <p:cNvPr id="3" name="2 - Θέση περιεχομένου"/>
          <p:cNvSpPr>
            <a:spLocks noGrp="1"/>
          </p:cNvSpPr>
          <p:nvPr>
            <p:ph idx="1"/>
          </p:nvPr>
        </p:nvSpPr>
        <p:spPr/>
        <p:txBody>
          <a:bodyPr/>
          <a:lstStyle/>
          <a:p>
            <a:r>
              <a:rPr lang="el-GR" dirty="0"/>
              <a:t>Ο </a:t>
            </a:r>
            <a:r>
              <a:rPr lang="el-GR" dirty="0" err="1"/>
              <a:t>Ε.Randell</a:t>
            </a:r>
            <a:r>
              <a:rPr lang="el-GR" dirty="0"/>
              <a:t> (1972) αναφέρει ότι η αξιολόγηση είναι μία οποιαδήποτε διαδικασία που συμβάλλει στην συλλογή, στον έλεγχο, στην απόδοση, στην προσφορά και στην χρήση πληροφοριών από και σε σχέση με τους ανθρώπους στην εργασία, με στόχο, την ενίσχυση και την βελτίωση της απόδοσής τους σε αυτή.  </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44</TotalTime>
  <Words>332</Words>
  <Application>Microsoft Office PowerPoint</Application>
  <PresentationFormat>Προβολή στην οθόνη (4:3)</PresentationFormat>
  <Paragraphs>33</Paragraphs>
  <Slides>11</Slides>
  <Notes>11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Calibri</vt:lpstr>
      <vt:lpstr>Verdana</vt:lpstr>
      <vt:lpstr>Wingdings 2</vt:lpstr>
      <vt:lpstr>Άποψη</vt:lpstr>
      <vt:lpstr>ΕΚΠΑΙΔΕΥΤΙΚΗ ΑΞΙΟΛΟΓΗΣΗ</vt:lpstr>
      <vt:lpstr>Αποτελεσματικότητα</vt:lpstr>
      <vt:lpstr>Εκπαιδευτική αξιολόγηση</vt:lpstr>
      <vt:lpstr>απότελεσματικότητα</vt:lpstr>
      <vt:lpstr>αποτελεσματικότητα</vt:lpstr>
      <vt:lpstr>αποτελεσματικότητα</vt:lpstr>
      <vt:lpstr>αποτελεσματικότητα</vt:lpstr>
      <vt:lpstr>αποτελεσματικότητα</vt:lpstr>
      <vt:lpstr>αξιολόγηση</vt:lpstr>
      <vt:lpstr>Παρουσίαση του PowerPoint</vt:lpstr>
      <vt:lpstr>Εκπαιδευτική αξιολόγηση</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ΕΚΠΑΙΔΕΥΤΙΚΗ ΑΞΙΟΛΟΓΗΣΗ</dc:title>
  <dc:creator>Valued Acer Customer</dc:creator>
  <cp:lastModifiedBy>ANTHOULA PROVATA</cp:lastModifiedBy>
  <cp:revision>11</cp:revision>
  <dcterms:created xsi:type="dcterms:W3CDTF">2011-10-17T21:50:09Z</dcterms:created>
  <dcterms:modified xsi:type="dcterms:W3CDTF">2019-01-07T22:03:21Z</dcterms:modified>
</cp:coreProperties>
</file>